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4" roundtripDataSignature="AMtx7mhQI+bahSmwAiunSSbDRYxdvLTId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C0EF23B-3350-4DC1-9EF6-5284B2A2FC63}">
  <a:tblStyle styleId="{8C0EF23B-3350-4DC1-9EF6-5284B2A2FC63}"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8788"/>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8788"/>
          </a:xfrm>
          <a:prstGeom prst="rect">
            <a:avLst/>
          </a:prstGeom>
          <a:noFill/>
          <a:ln>
            <a:noFill/>
          </a:ln>
        </p:spPr>
        <p:txBody>
          <a:bodyPr anchorCtr="0" anchor="t" bIns="45700" lIns="91425" spcFirstLastPara="1" rIns="91425" wrap="square" tIns="45700">
            <a:noAutofit/>
          </a:bodyPr>
          <a:lstStyle>
            <a:lvl1pPr lvl="0" marR="0" rtl="1"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8787"/>
          </a:xfrm>
          <a:prstGeom prst="rect">
            <a:avLst/>
          </a:prstGeom>
          <a:noFill/>
          <a:ln>
            <a:noFill/>
          </a:ln>
        </p:spPr>
        <p:txBody>
          <a:bodyPr anchorCtr="0" anchor="b"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marR="0" rtl="1" algn="l">
              <a:spcBef>
                <a:spcPts val="0"/>
              </a:spcBef>
              <a:spcAft>
                <a:spcPts val="0"/>
              </a:spcAft>
              <a:buNone/>
            </a:pPr>
            <a:fld id="{00000000-1234-1234-1234-123412341234}" type="slidenum">
              <a:rPr b="0" i="0" lang="a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55a468223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86" name="Google Shape;86;g355a4682232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g355a4682232_0_0:notes"/>
          <p:cNvSpPr txBox="1"/>
          <p:nvPr>
            <p:ph idx="12" type="sldNum"/>
          </p:nvPr>
        </p:nvSpPr>
        <p:spPr>
          <a:xfrm>
            <a:off x="1588" y="8685213"/>
            <a:ext cx="2971800" cy="458700"/>
          </a:xfrm>
          <a:prstGeom prst="rect">
            <a:avLst/>
          </a:prstGeom>
        </p:spPr>
        <p:txBody>
          <a:bodyPr anchorCtr="0" anchor="b" bIns="45700" lIns="91425" spcFirstLastPara="1" rIns="91425" wrap="square" tIns="45700">
            <a:noAutofit/>
          </a:bodyPr>
          <a:lstStyle/>
          <a:p>
            <a:pPr indent="0" lvl="0" marL="0" rtl="1" algn="l">
              <a:spcBef>
                <a:spcPts val="0"/>
              </a:spcBef>
              <a:spcAft>
                <a:spcPts val="0"/>
              </a:spcAft>
              <a:buClr>
                <a:srgbClr val="000000"/>
              </a:buClr>
              <a:buFont typeface="Arial"/>
              <a:buNone/>
            </a:pPr>
            <a:fld id="{00000000-1234-1234-1234-123412341234}" type="slidenum">
              <a:rPr lang="a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5" name="Google Shape;21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3" name="Google Shape;233;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קופית כותרת" type="title">
  <p:cSld name="TITLE">
    <p:spTree>
      <p:nvGrpSpPr>
        <p:cNvPr id="15" name="Shape 15"/>
        <p:cNvGrpSpPr/>
        <p:nvPr/>
      </p:nvGrpSpPr>
      <p:grpSpPr>
        <a:xfrm>
          <a:off x="0" y="0"/>
          <a:ext cx="0" cy="0"/>
          <a:chOff x="0" y="0"/>
          <a:chExt cx="0" cy="0"/>
        </a:xfrm>
      </p:grpSpPr>
      <p:sp>
        <p:nvSpPr>
          <p:cNvPr id="16" name="Google Shape;16;p1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rtl="1"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rtl="1" algn="ctr">
              <a:lnSpc>
                <a:spcPct val="90000"/>
              </a:lnSpc>
              <a:spcBef>
                <a:spcPts val="1000"/>
              </a:spcBef>
              <a:spcAft>
                <a:spcPts val="0"/>
              </a:spcAft>
              <a:buClr>
                <a:schemeClr val="dk1"/>
              </a:buClr>
              <a:buSzPts val="2400"/>
              <a:buNone/>
              <a:defRPr sz="2400"/>
            </a:lvl1pPr>
            <a:lvl2pPr lvl="1" rtl="1" algn="ctr">
              <a:lnSpc>
                <a:spcPct val="90000"/>
              </a:lnSpc>
              <a:spcBef>
                <a:spcPts val="500"/>
              </a:spcBef>
              <a:spcAft>
                <a:spcPts val="0"/>
              </a:spcAft>
              <a:buClr>
                <a:schemeClr val="dk1"/>
              </a:buClr>
              <a:buSzPts val="2000"/>
              <a:buNone/>
              <a:defRPr sz="2000"/>
            </a:lvl2pPr>
            <a:lvl3pPr lvl="2" rtl="1" algn="ctr">
              <a:lnSpc>
                <a:spcPct val="90000"/>
              </a:lnSpc>
              <a:spcBef>
                <a:spcPts val="500"/>
              </a:spcBef>
              <a:spcAft>
                <a:spcPts val="0"/>
              </a:spcAft>
              <a:buClr>
                <a:schemeClr val="dk1"/>
              </a:buClr>
              <a:buSzPts val="1800"/>
              <a:buNone/>
              <a:defRPr sz="1800"/>
            </a:lvl3pPr>
            <a:lvl4pPr lvl="3" rtl="1" algn="ctr">
              <a:lnSpc>
                <a:spcPct val="90000"/>
              </a:lnSpc>
              <a:spcBef>
                <a:spcPts val="500"/>
              </a:spcBef>
              <a:spcAft>
                <a:spcPts val="0"/>
              </a:spcAft>
              <a:buClr>
                <a:schemeClr val="dk1"/>
              </a:buClr>
              <a:buSzPts val="1600"/>
              <a:buNone/>
              <a:defRPr sz="1600"/>
            </a:lvl4pPr>
            <a:lvl5pPr lvl="4" rtl="1" algn="ctr">
              <a:lnSpc>
                <a:spcPct val="90000"/>
              </a:lnSpc>
              <a:spcBef>
                <a:spcPts val="500"/>
              </a:spcBef>
              <a:spcAft>
                <a:spcPts val="0"/>
              </a:spcAft>
              <a:buClr>
                <a:schemeClr val="dk1"/>
              </a:buClr>
              <a:buSzPts val="1600"/>
              <a:buNone/>
              <a:defRPr sz="1600"/>
            </a:lvl5pPr>
            <a:lvl6pPr lvl="5" rtl="1" algn="ctr">
              <a:lnSpc>
                <a:spcPct val="90000"/>
              </a:lnSpc>
              <a:spcBef>
                <a:spcPts val="500"/>
              </a:spcBef>
              <a:spcAft>
                <a:spcPts val="0"/>
              </a:spcAft>
              <a:buClr>
                <a:schemeClr val="dk1"/>
              </a:buClr>
              <a:buSzPts val="1600"/>
              <a:buNone/>
              <a:defRPr sz="1600"/>
            </a:lvl6pPr>
            <a:lvl7pPr lvl="6" rtl="1" algn="ctr">
              <a:lnSpc>
                <a:spcPct val="90000"/>
              </a:lnSpc>
              <a:spcBef>
                <a:spcPts val="500"/>
              </a:spcBef>
              <a:spcAft>
                <a:spcPts val="0"/>
              </a:spcAft>
              <a:buClr>
                <a:schemeClr val="dk1"/>
              </a:buClr>
              <a:buSzPts val="1600"/>
              <a:buNone/>
              <a:defRPr sz="1600"/>
            </a:lvl7pPr>
            <a:lvl8pPr lvl="7" rtl="1" algn="ctr">
              <a:lnSpc>
                <a:spcPct val="90000"/>
              </a:lnSpc>
              <a:spcBef>
                <a:spcPts val="500"/>
              </a:spcBef>
              <a:spcAft>
                <a:spcPts val="0"/>
              </a:spcAft>
              <a:buClr>
                <a:schemeClr val="dk1"/>
              </a:buClr>
              <a:buSzPts val="1600"/>
              <a:buNone/>
              <a:defRPr sz="1600"/>
            </a:lvl8pPr>
            <a:lvl9pPr lvl="8" rtl="1" algn="ctr">
              <a:lnSpc>
                <a:spcPct val="90000"/>
              </a:lnSpc>
              <a:spcBef>
                <a:spcPts val="500"/>
              </a:spcBef>
              <a:spcAft>
                <a:spcPts val="0"/>
              </a:spcAft>
              <a:buClr>
                <a:schemeClr val="dk1"/>
              </a:buClr>
              <a:buSzPts val="1600"/>
              <a:buNone/>
              <a:defRPr sz="1600"/>
            </a:lvl9pPr>
          </a:lstStyle>
          <a:p/>
        </p:txBody>
      </p:sp>
      <p:sp>
        <p:nvSpPr>
          <p:cNvPr id="18" name="Google Shape;18;p19"/>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9" name="Google Shape;1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0" name="Google Shape;20;p19"/>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טקסט אנכי" type="vertTx">
  <p:cSld name="VERTICAL_TEXT">
    <p:spTree>
      <p:nvGrpSpPr>
        <p:cNvPr id="72" name="Shape 72"/>
        <p:cNvGrpSpPr/>
        <p:nvPr/>
      </p:nvGrpSpPr>
      <p:grpSpPr>
        <a:xfrm>
          <a:off x="0" y="0"/>
          <a:ext cx="0" cy="0"/>
          <a:chOff x="0" y="0"/>
          <a:chExt cx="0" cy="0"/>
        </a:xfrm>
      </p:grpSpPr>
      <p:sp>
        <p:nvSpPr>
          <p:cNvPr id="73" name="Google Shape;73;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75" name="Google Shape;75;p28"/>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6" name="Google Shape;76;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7" name="Google Shape;77;p28"/>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אנכית וטקסט" type="vertTitleAndTx">
  <p:cSld name="VERTICAL_TITLE_AND_VERTICAL_TEXT">
    <p:spTree>
      <p:nvGrpSpPr>
        <p:cNvPr id="78" name="Shape 78"/>
        <p:cNvGrpSpPr/>
        <p:nvPr/>
      </p:nvGrpSpPr>
      <p:grpSpPr>
        <a:xfrm>
          <a:off x="0" y="0"/>
          <a:ext cx="0" cy="0"/>
          <a:chOff x="0" y="0"/>
          <a:chExt cx="0" cy="0"/>
        </a:xfrm>
      </p:grpSpPr>
      <p:sp>
        <p:nvSpPr>
          <p:cNvPr id="79" name="Google Shape;79;p2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81" name="Google Shape;81;p29"/>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2" name="Google Shape;8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3" name="Google Shape;83;p29"/>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type="obj">
  <p:cSld name="OBJECT">
    <p:spTree>
      <p:nvGrpSpPr>
        <p:cNvPr id="21" name="Shape 21"/>
        <p:cNvGrpSpPr/>
        <p:nvPr/>
      </p:nvGrpSpPr>
      <p:grpSpPr>
        <a:xfrm>
          <a:off x="0" y="0"/>
          <a:ext cx="0" cy="0"/>
          <a:chOff x="0" y="0"/>
          <a:chExt cx="0" cy="0"/>
        </a:xfrm>
      </p:grpSpPr>
      <p:sp>
        <p:nvSpPr>
          <p:cNvPr id="22" name="Google Shape;22;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24" name="Google Shape;24;p20"/>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5" name="Google Shape;25;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6" name="Google Shape;26;p20"/>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מקטע עליונה" type="secHead">
  <p:cSld name="SECTION_HEADER">
    <p:spTree>
      <p:nvGrpSpPr>
        <p:cNvPr id="27" name="Shape 27"/>
        <p:cNvGrpSpPr/>
        <p:nvPr/>
      </p:nvGrpSpPr>
      <p:grpSpPr>
        <a:xfrm>
          <a:off x="0" y="0"/>
          <a:ext cx="0" cy="0"/>
          <a:chOff x="0" y="0"/>
          <a:chExt cx="0" cy="0"/>
        </a:xfrm>
      </p:grpSpPr>
      <p:sp>
        <p:nvSpPr>
          <p:cNvPr id="28" name="Google Shape;28;p2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rgbClr val="888888"/>
              </a:buClr>
              <a:buSzPts val="2400"/>
              <a:buNone/>
              <a:defRPr sz="2400">
                <a:solidFill>
                  <a:srgbClr val="888888"/>
                </a:solidFill>
              </a:defRPr>
            </a:lvl1pPr>
            <a:lvl2pPr indent="-228600" lvl="1" marL="914400" rtl="1" algn="r">
              <a:lnSpc>
                <a:spcPct val="90000"/>
              </a:lnSpc>
              <a:spcBef>
                <a:spcPts val="500"/>
              </a:spcBef>
              <a:spcAft>
                <a:spcPts val="0"/>
              </a:spcAft>
              <a:buClr>
                <a:srgbClr val="888888"/>
              </a:buClr>
              <a:buSzPts val="2000"/>
              <a:buNone/>
              <a:defRPr sz="2000">
                <a:solidFill>
                  <a:srgbClr val="888888"/>
                </a:solidFill>
              </a:defRPr>
            </a:lvl2pPr>
            <a:lvl3pPr indent="-228600" lvl="2" marL="1371600" rtl="1" algn="r">
              <a:lnSpc>
                <a:spcPct val="90000"/>
              </a:lnSpc>
              <a:spcBef>
                <a:spcPts val="500"/>
              </a:spcBef>
              <a:spcAft>
                <a:spcPts val="0"/>
              </a:spcAft>
              <a:buClr>
                <a:srgbClr val="888888"/>
              </a:buClr>
              <a:buSzPts val="1800"/>
              <a:buNone/>
              <a:defRPr sz="1800">
                <a:solidFill>
                  <a:srgbClr val="888888"/>
                </a:solidFill>
              </a:defRPr>
            </a:lvl3pPr>
            <a:lvl4pPr indent="-228600" lvl="3" marL="1828800" rtl="1" algn="r">
              <a:lnSpc>
                <a:spcPct val="90000"/>
              </a:lnSpc>
              <a:spcBef>
                <a:spcPts val="500"/>
              </a:spcBef>
              <a:spcAft>
                <a:spcPts val="0"/>
              </a:spcAft>
              <a:buClr>
                <a:srgbClr val="888888"/>
              </a:buClr>
              <a:buSzPts val="1600"/>
              <a:buNone/>
              <a:defRPr sz="1600">
                <a:solidFill>
                  <a:srgbClr val="888888"/>
                </a:solidFill>
              </a:defRPr>
            </a:lvl4pPr>
            <a:lvl5pPr indent="-228600" lvl="4" marL="2286000" rtl="1" algn="r">
              <a:lnSpc>
                <a:spcPct val="90000"/>
              </a:lnSpc>
              <a:spcBef>
                <a:spcPts val="500"/>
              </a:spcBef>
              <a:spcAft>
                <a:spcPts val="0"/>
              </a:spcAft>
              <a:buClr>
                <a:srgbClr val="888888"/>
              </a:buClr>
              <a:buSzPts val="1600"/>
              <a:buNone/>
              <a:defRPr sz="1600">
                <a:solidFill>
                  <a:srgbClr val="888888"/>
                </a:solidFill>
              </a:defRPr>
            </a:lvl5pPr>
            <a:lvl6pPr indent="-228600" lvl="5" marL="2743200" rtl="1" algn="r">
              <a:lnSpc>
                <a:spcPct val="90000"/>
              </a:lnSpc>
              <a:spcBef>
                <a:spcPts val="500"/>
              </a:spcBef>
              <a:spcAft>
                <a:spcPts val="0"/>
              </a:spcAft>
              <a:buClr>
                <a:srgbClr val="888888"/>
              </a:buClr>
              <a:buSzPts val="1600"/>
              <a:buNone/>
              <a:defRPr sz="1600">
                <a:solidFill>
                  <a:srgbClr val="888888"/>
                </a:solidFill>
              </a:defRPr>
            </a:lvl6pPr>
            <a:lvl7pPr indent="-228600" lvl="6" marL="3200400" rtl="1" algn="r">
              <a:lnSpc>
                <a:spcPct val="90000"/>
              </a:lnSpc>
              <a:spcBef>
                <a:spcPts val="500"/>
              </a:spcBef>
              <a:spcAft>
                <a:spcPts val="0"/>
              </a:spcAft>
              <a:buClr>
                <a:srgbClr val="888888"/>
              </a:buClr>
              <a:buSzPts val="1600"/>
              <a:buNone/>
              <a:defRPr sz="1600">
                <a:solidFill>
                  <a:srgbClr val="888888"/>
                </a:solidFill>
              </a:defRPr>
            </a:lvl7pPr>
            <a:lvl8pPr indent="-228600" lvl="7" marL="3657600" rtl="1" algn="r">
              <a:lnSpc>
                <a:spcPct val="90000"/>
              </a:lnSpc>
              <a:spcBef>
                <a:spcPts val="500"/>
              </a:spcBef>
              <a:spcAft>
                <a:spcPts val="0"/>
              </a:spcAft>
              <a:buClr>
                <a:srgbClr val="888888"/>
              </a:buClr>
              <a:buSzPts val="1600"/>
              <a:buNone/>
              <a:defRPr sz="1600">
                <a:solidFill>
                  <a:srgbClr val="888888"/>
                </a:solidFill>
              </a:defRPr>
            </a:lvl8pPr>
            <a:lvl9pPr indent="-228600" lvl="8" marL="4114800" rtl="1" algn="r">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21"/>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1" name="Google Shape;31;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2" name="Google Shape;32;p21"/>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ני תכנים" type="twoObj">
  <p:cSld name="TWO_OBJECTS">
    <p:spTree>
      <p:nvGrpSpPr>
        <p:cNvPr id="33" name="Shape 33"/>
        <p:cNvGrpSpPr/>
        <p:nvPr/>
      </p:nvGrpSpPr>
      <p:grpSpPr>
        <a:xfrm>
          <a:off x="0" y="0"/>
          <a:ext cx="0" cy="0"/>
          <a:chOff x="0" y="0"/>
          <a:chExt cx="0" cy="0"/>
        </a:xfrm>
      </p:grpSpPr>
      <p:sp>
        <p:nvSpPr>
          <p:cNvPr id="34" name="Google Shape;34;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36" name="Google Shape;36;p2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37" name="Google Shape;37;p22"/>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8" name="Google Shape;3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9" name="Google Shape;39;p22"/>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השוואה" type="twoTxTwoObj">
  <p:cSld name="TWO_OBJECTS_WITH_TEXT">
    <p:spTree>
      <p:nvGrpSpPr>
        <p:cNvPr id="40" name="Shape 40"/>
        <p:cNvGrpSpPr/>
        <p:nvPr/>
      </p:nvGrpSpPr>
      <p:grpSpPr>
        <a:xfrm>
          <a:off x="0" y="0"/>
          <a:ext cx="0" cy="0"/>
          <a:chOff x="0" y="0"/>
          <a:chExt cx="0" cy="0"/>
        </a:xfrm>
      </p:grpSpPr>
      <p:sp>
        <p:nvSpPr>
          <p:cNvPr id="41" name="Google Shape;41;p2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lnSpc>
                <a:spcPct val="90000"/>
              </a:lnSpc>
              <a:spcBef>
                <a:spcPts val="500"/>
              </a:spcBef>
              <a:spcAft>
                <a:spcPts val="0"/>
              </a:spcAft>
              <a:buClr>
                <a:schemeClr val="dk1"/>
              </a:buClr>
              <a:buSzPts val="1600"/>
              <a:buNone/>
              <a:defRPr b="1" sz="1600"/>
            </a:lvl6pPr>
            <a:lvl7pPr indent="-228600" lvl="6" marL="3200400" rtl="1" algn="r">
              <a:lnSpc>
                <a:spcPct val="90000"/>
              </a:lnSpc>
              <a:spcBef>
                <a:spcPts val="500"/>
              </a:spcBef>
              <a:spcAft>
                <a:spcPts val="0"/>
              </a:spcAft>
              <a:buClr>
                <a:schemeClr val="dk1"/>
              </a:buClr>
              <a:buSzPts val="1600"/>
              <a:buNone/>
              <a:defRPr b="1" sz="1600"/>
            </a:lvl7pPr>
            <a:lvl8pPr indent="-228600" lvl="7" marL="3657600" rtl="1" algn="r">
              <a:lnSpc>
                <a:spcPct val="90000"/>
              </a:lnSpc>
              <a:spcBef>
                <a:spcPts val="500"/>
              </a:spcBef>
              <a:spcAft>
                <a:spcPts val="0"/>
              </a:spcAft>
              <a:buClr>
                <a:schemeClr val="dk1"/>
              </a:buClr>
              <a:buSzPts val="1600"/>
              <a:buNone/>
              <a:defRPr b="1" sz="1600"/>
            </a:lvl8pPr>
            <a:lvl9pPr indent="-228600" lvl="8" marL="4114800" rtl="1" algn="r">
              <a:lnSpc>
                <a:spcPct val="90000"/>
              </a:lnSpc>
              <a:spcBef>
                <a:spcPts val="500"/>
              </a:spcBef>
              <a:spcAft>
                <a:spcPts val="0"/>
              </a:spcAft>
              <a:buClr>
                <a:schemeClr val="dk1"/>
              </a:buClr>
              <a:buSzPts val="1600"/>
              <a:buNone/>
              <a:defRPr b="1" sz="1600"/>
            </a:lvl9pPr>
          </a:lstStyle>
          <a:p/>
        </p:txBody>
      </p:sp>
      <p:sp>
        <p:nvSpPr>
          <p:cNvPr id="43" name="Google Shape;43;p2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44" name="Google Shape;44;p2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lnSpc>
                <a:spcPct val="90000"/>
              </a:lnSpc>
              <a:spcBef>
                <a:spcPts val="500"/>
              </a:spcBef>
              <a:spcAft>
                <a:spcPts val="0"/>
              </a:spcAft>
              <a:buClr>
                <a:schemeClr val="dk1"/>
              </a:buClr>
              <a:buSzPts val="1600"/>
              <a:buNone/>
              <a:defRPr b="1" sz="1600"/>
            </a:lvl6pPr>
            <a:lvl7pPr indent="-228600" lvl="6" marL="3200400" rtl="1" algn="r">
              <a:lnSpc>
                <a:spcPct val="90000"/>
              </a:lnSpc>
              <a:spcBef>
                <a:spcPts val="500"/>
              </a:spcBef>
              <a:spcAft>
                <a:spcPts val="0"/>
              </a:spcAft>
              <a:buClr>
                <a:schemeClr val="dk1"/>
              </a:buClr>
              <a:buSzPts val="1600"/>
              <a:buNone/>
              <a:defRPr b="1" sz="1600"/>
            </a:lvl7pPr>
            <a:lvl8pPr indent="-228600" lvl="7" marL="3657600" rtl="1" algn="r">
              <a:lnSpc>
                <a:spcPct val="90000"/>
              </a:lnSpc>
              <a:spcBef>
                <a:spcPts val="500"/>
              </a:spcBef>
              <a:spcAft>
                <a:spcPts val="0"/>
              </a:spcAft>
              <a:buClr>
                <a:schemeClr val="dk1"/>
              </a:buClr>
              <a:buSzPts val="1600"/>
              <a:buNone/>
              <a:defRPr b="1" sz="1600"/>
            </a:lvl8pPr>
            <a:lvl9pPr indent="-228600" lvl="8" marL="4114800" rtl="1" algn="r">
              <a:lnSpc>
                <a:spcPct val="90000"/>
              </a:lnSpc>
              <a:spcBef>
                <a:spcPts val="500"/>
              </a:spcBef>
              <a:spcAft>
                <a:spcPts val="0"/>
              </a:spcAft>
              <a:buClr>
                <a:schemeClr val="dk1"/>
              </a:buClr>
              <a:buSzPts val="1600"/>
              <a:buNone/>
              <a:defRPr b="1" sz="1600"/>
            </a:lvl9pPr>
          </a:lstStyle>
          <a:p/>
        </p:txBody>
      </p:sp>
      <p:sp>
        <p:nvSpPr>
          <p:cNvPr id="45" name="Google Shape;45;p2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46" name="Google Shape;46;p23"/>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7" name="Google Shape;47;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8" name="Google Shape;48;p23"/>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type="titleOnly">
  <p:cSld name="TITLE_ONLY">
    <p:spTree>
      <p:nvGrpSpPr>
        <p:cNvPr id="49" name="Shape 49"/>
        <p:cNvGrpSpPr/>
        <p:nvPr/>
      </p:nvGrpSpPr>
      <p:grpSpPr>
        <a:xfrm>
          <a:off x="0" y="0"/>
          <a:ext cx="0" cy="0"/>
          <a:chOff x="0" y="0"/>
          <a:chExt cx="0" cy="0"/>
        </a:xfrm>
      </p:grpSpPr>
      <p:sp>
        <p:nvSpPr>
          <p:cNvPr id="50" name="Google Shape;50;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4"/>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2" name="Google Shape;5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3" name="Google Shape;53;p24"/>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ריק" type="blank">
  <p:cSld name="BLANK">
    <p:spTree>
      <p:nvGrpSpPr>
        <p:cNvPr id="54" name="Shape 54"/>
        <p:cNvGrpSpPr/>
        <p:nvPr/>
      </p:nvGrpSpPr>
      <p:grpSpPr>
        <a:xfrm>
          <a:off x="0" y="0"/>
          <a:ext cx="0" cy="0"/>
          <a:chOff x="0" y="0"/>
          <a:chExt cx="0" cy="0"/>
        </a:xfrm>
      </p:grpSpPr>
      <p:sp>
        <p:nvSpPr>
          <p:cNvPr id="55" name="Google Shape;55;p25"/>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6" name="Google Shape;56;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7" name="Google Shape;57;p25"/>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וכן עם כיתוב" type="objTx">
  <p:cSld name="OBJECT_WITH_CAPTION_TEXT">
    <p:spTree>
      <p:nvGrpSpPr>
        <p:cNvPr id="58" name="Shape 58"/>
        <p:cNvGrpSpPr/>
        <p:nvPr/>
      </p:nvGrpSpPr>
      <p:grpSpPr>
        <a:xfrm>
          <a:off x="0" y="0"/>
          <a:ext cx="0" cy="0"/>
          <a:chOff x="0" y="0"/>
          <a:chExt cx="0" cy="0"/>
        </a:xfrm>
      </p:grpSpPr>
      <p:sp>
        <p:nvSpPr>
          <p:cNvPr id="59" name="Google Shape;59;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rtl="1" algn="r">
              <a:lnSpc>
                <a:spcPct val="90000"/>
              </a:lnSpc>
              <a:spcBef>
                <a:spcPts val="1000"/>
              </a:spcBef>
              <a:spcAft>
                <a:spcPts val="0"/>
              </a:spcAft>
              <a:buClr>
                <a:schemeClr val="dk1"/>
              </a:buClr>
              <a:buSzPts val="3200"/>
              <a:buChar char="•"/>
              <a:defRPr sz="3200"/>
            </a:lvl1pPr>
            <a:lvl2pPr indent="-406400" lvl="1" marL="914400" rtl="1" algn="r">
              <a:lnSpc>
                <a:spcPct val="90000"/>
              </a:lnSpc>
              <a:spcBef>
                <a:spcPts val="500"/>
              </a:spcBef>
              <a:spcAft>
                <a:spcPts val="0"/>
              </a:spcAft>
              <a:buClr>
                <a:schemeClr val="dk1"/>
              </a:buClr>
              <a:buSzPts val="2800"/>
              <a:buChar char="•"/>
              <a:defRPr sz="2800"/>
            </a:lvl2pPr>
            <a:lvl3pPr indent="-381000" lvl="2" marL="1371600" rtl="1" algn="r">
              <a:lnSpc>
                <a:spcPct val="90000"/>
              </a:lnSpc>
              <a:spcBef>
                <a:spcPts val="500"/>
              </a:spcBef>
              <a:spcAft>
                <a:spcPts val="0"/>
              </a:spcAft>
              <a:buClr>
                <a:schemeClr val="dk1"/>
              </a:buClr>
              <a:buSzPts val="2400"/>
              <a:buChar char="•"/>
              <a:defRPr sz="2400"/>
            </a:lvl3pPr>
            <a:lvl4pPr indent="-355600" lvl="3" marL="1828800" rtl="1" algn="r">
              <a:lnSpc>
                <a:spcPct val="90000"/>
              </a:lnSpc>
              <a:spcBef>
                <a:spcPts val="500"/>
              </a:spcBef>
              <a:spcAft>
                <a:spcPts val="0"/>
              </a:spcAft>
              <a:buClr>
                <a:schemeClr val="dk1"/>
              </a:buClr>
              <a:buSzPts val="2000"/>
              <a:buChar char="•"/>
              <a:defRPr sz="2000"/>
            </a:lvl4pPr>
            <a:lvl5pPr indent="-355600" lvl="4" marL="2286000" rtl="1" algn="r">
              <a:lnSpc>
                <a:spcPct val="90000"/>
              </a:lnSpc>
              <a:spcBef>
                <a:spcPts val="500"/>
              </a:spcBef>
              <a:spcAft>
                <a:spcPts val="0"/>
              </a:spcAft>
              <a:buClr>
                <a:schemeClr val="dk1"/>
              </a:buClr>
              <a:buSzPts val="2000"/>
              <a:buChar char="•"/>
              <a:defRPr sz="2000"/>
            </a:lvl5pPr>
            <a:lvl6pPr indent="-355600" lvl="5" marL="2743200" rtl="1" algn="r">
              <a:lnSpc>
                <a:spcPct val="90000"/>
              </a:lnSpc>
              <a:spcBef>
                <a:spcPts val="500"/>
              </a:spcBef>
              <a:spcAft>
                <a:spcPts val="0"/>
              </a:spcAft>
              <a:buClr>
                <a:schemeClr val="dk1"/>
              </a:buClr>
              <a:buSzPts val="2000"/>
              <a:buChar char="•"/>
              <a:defRPr sz="2000"/>
            </a:lvl6pPr>
            <a:lvl7pPr indent="-355600" lvl="6" marL="3200400" rtl="1" algn="r">
              <a:lnSpc>
                <a:spcPct val="90000"/>
              </a:lnSpc>
              <a:spcBef>
                <a:spcPts val="500"/>
              </a:spcBef>
              <a:spcAft>
                <a:spcPts val="0"/>
              </a:spcAft>
              <a:buClr>
                <a:schemeClr val="dk1"/>
              </a:buClr>
              <a:buSzPts val="2000"/>
              <a:buChar char="•"/>
              <a:defRPr sz="2000"/>
            </a:lvl7pPr>
            <a:lvl8pPr indent="-355600" lvl="7" marL="3657600" rtl="1" algn="r">
              <a:lnSpc>
                <a:spcPct val="90000"/>
              </a:lnSpc>
              <a:spcBef>
                <a:spcPts val="500"/>
              </a:spcBef>
              <a:spcAft>
                <a:spcPts val="0"/>
              </a:spcAft>
              <a:buClr>
                <a:schemeClr val="dk1"/>
              </a:buClr>
              <a:buSzPts val="2000"/>
              <a:buChar char="•"/>
              <a:defRPr sz="2000"/>
            </a:lvl8pPr>
            <a:lvl9pPr indent="-355600" lvl="8" marL="4114800" rtl="1" algn="r">
              <a:lnSpc>
                <a:spcPct val="90000"/>
              </a:lnSpc>
              <a:spcBef>
                <a:spcPts val="500"/>
              </a:spcBef>
              <a:spcAft>
                <a:spcPts val="0"/>
              </a:spcAft>
              <a:buClr>
                <a:schemeClr val="dk1"/>
              </a:buClr>
              <a:buSzPts val="2000"/>
              <a:buChar char="•"/>
              <a:defRPr sz="2000"/>
            </a:lvl9pPr>
          </a:lstStyle>
          <a:p/>
        </p:txBody>
      </p:sp>
      <p:sp>
        <p:nvSpPr>
          <p:cNvPr id="61" name="Google Shape;61;p2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400"/>
              <a:buNone/>
              <a:defRPr sz="1400"/>
            </a:lvl2pPr>
            <a:lvl3pPr indent="-228600" lvl="2" marL="1371600" rtl="1" algn="r">
              <a:lnSpc>
                <a:spcPct val="90000"/>
              </a:lnSpc>
              <a:spcBef>
                <a:spcPts val="500"/>
              </a:spcBef>
              <a:spcAft>
                <a:spcPts val="0"/>
              </a:spcAft>
              <a:buClr>
                <a:schemeClr val="dk1"/>
              </a:buClr>
              <a:buSzPts val="1200"/>
              <a:buNone/>
              <a:defRPr sz="1200"/>
            </a:lvl3pPr>
            <a:lvl4pPr indent="-228600" lvl="3" marL="1828800" rtl="1" algn="r">
              <a:lnSpc>
                <a:spcPct val="90000"/>
              </a:lnSpc>
              <a:spcBef>
                <a:spcPts val="500"/>
              </a:spcBef>
              <a:spcAft>
                <a:spcPts val="0"/>
              </a:spcAft>
              <a:buClr>
                <a:schemeClr val="dk1"/>
              </a:buClr>
              <a:buSzPts val="1000"/>
              <a:buNone/>
              <a:defRPr sz="1000"/>
            </a:lvl4pPr>
            <a:lvl5pPr indent="-228600" lvl="4" marL="2286000" rtl="1" algn="r">
              <a:lnSpc>
                <a:spcPct val="90000"/>
              </a:lnSpc>
              <a:spcBef>
                <a:spcPts val="500"/>
              </a:spcBef>
              <a:spcAft>
                <a:spcPts val="0"/>
              </a:spcAft>
              <a:buClr>
                <a:schemeClr val="dk1"/>
              </a:buClr>
              <a:buSzPts val="1000"/>
              <a:buNone/>
              <a:defRPr sz="1000"/>
            </a:lvl5pPr>
            <a:lvl6pPr indent="-228600" lvl="5" marL="2743200" rtl="1" algn="r">
              <a:lnSpc>
                <a:spcPct val="90000"/>
              </a:lnSpc>
              <a:spcBef>
                <a:spcPts val="500"/>
              </a:spcBef>
              <a:spcAft>
                <a:spcPts val="0"/>
              </a:spcAft>
              <a:buClr>
                <a:schemeClr val="dk1"/>
              </a:buClr>
              <a:buSzPts val="1000"/>
              <a:buNone/>
              <a:defRPr sz="1000"/>
            </a:lvl6pPr>
            <a:lvl7pPr indent="-228600" lvl="6" marL="3200400" rtl="1" algn="r">
              <a:lnSpc>
                <a:spcPct val="90000"/>
              </a:lnSpc>
              <a:spcBef>
                <a:spcPts val="500"/>
              </a:spcBef>
              <a:spcAft>
                <a:spcPts val="0"/>
              </a:spcAft>
              <a:buClr>
                <a:schemeClr val="dk1"/>
              </a:buClr>
              <a:buSzPts val="1000"/>
              <a:buNone/>
              <a:defRPr sz="1000"/>
            </a:lvl7pPr>
            <a:lvl8pPr indent="-228600" lvl="7" marL="3657600" rtl="1" algn="r">
              <a:lnSpc>
                <a:spcPct val="90000"/>
              </a:lnSpc>
              <a:spcBef>
                <a:spcPts val="500"/>
              </a:spcBef>
              <a:spcAft>
                <a:spcPts val="0"/>
              </a:spcAft>
              <a:buClr>
                <a:schemeClr val="dk1"/>
              </a:buClr>
              <a:buSzPts val="1000"/>
              <a:buNone/>
              <a:defRPr sz="1000"/>
            </a:lvl8pPr>
            <a:lvl9pPr indent="-228600" lvl="8" marL="4114800" rtl="1" algn="r">
              <a:lnSpc>
                <a:spcPct val="90000"/>
              </a:lnSpc>
              <a:spcBef>
                <a:spcPts val="500"/>
              </a:spcBef>
              <a:spcAft>
                <a:spcPts val="0"/>
              </a:spcAft>
              <a:buClr>
                <a:schemeClr val="dk1"/>
              </a:buClr>
              <a:buSzPts val="1000"/>
              <a:buNone/>
              <a:defRPr sz="1000"/>
            </a:lvl9pPr>
          </a:lstStyle>
          <a:p/>
        </p:txBody>
      </p:sp>
      <p:sp>
        <p:nvSpPr>
          <p:cNvPr id="62" name="Google Shape;62;p26"/>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3" name="Google Shape;63;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4" name="Google Shape;64;p26"/>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מונה עם כיתוב" type="picTx">
  <p:cSld name="PICTURE_WITH_CAPTION_TEXT">
    <p:spTree>
      <p:nvGrpSpPr>
        <p:cNvPr id="65" name="Shape 65"/>
        <p:cNvGrpSpPr/>
        <p:nvPr/>
      </p:nvGrpSpPr>
      <p:grpSpPr>
        <a:xfrm>
          <a:off x="0" y="0"/>
          <a:ext cx="0" cy="0"/>
          <a:chOff x="0" y="0"/>
          <a:chExt cx="0" cy="0"/>
        </a:xfrm>
      </p:grpSpPr>
      <p:sp>
        <p:nvSpPr>
          <p:cNvPr id="66" name="Google Shape;66;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7"/>
          <p:cNvSpPr/>
          <p:nvPr>
            <p:ph idx="2" type="pic"/>
          </p:nvPr>
        </p:nvSpPr>
        <p:spPr>
          <a:xfrm>
            <a:off x="5183188" y="987425"/>
            <a:ext cx="6172200" cy="4873625"/>
          </a:xfrm>
          <a:prstGeom prst="rect">
            <a:avLst/>
          </a:prstGeom>
          <a:noFill/>
          <a:ln>
            <a:noFill/>
          </a:ln>
        </p:spPr>
      </p:sp>
      <p:sp>
        <p:nvSpPr>
          <p:cNvPr id="68" name="Google Shape;68;p2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400"/>
              <a:buNone/>
              <a:defRPr sz="1400"/>
            </a:lvl2pPr>
            <a:lvl3pPr indent="-228600" lvl="2" marL="1371600" rtl="1" algn="r">
              <a:lnSpc>
                <a:spcPct val="90000"/>
              </a:lnSpc>
              <a:spcBef>
                <a:spcPts val="500"/>
              </a:spcBef>
              <a:spcAft>
                <a:spcPts val="0"/>
              </a:spcAft>
              <a:buClr>
                <a:schemeClr val="dk1"/>
              </a:buClr>
              <a:buSzPts val="1200"/>
              <a:buNone/>
              <a:defRPr sz="1200"/>
            </a:lvl3pPr>
            <a:lvl4pPr indent="-228600" lvl="3" marL="1828800" rtl="1" algn="r">
              <a:lnSpc>
                <a:spcPct val="90000"/>
              </a:lnSpc>
              <a:spcBef>
                <a:spcPts val="500"/>
              </a:spcBef>
              <a:spcAft>
                <a:spcPts val="0"/>
              </a:spcAft>
              <a:buClr>
                <a:schemeClr val="dk1"/>
              </a:buClr>
              <a:buSzPts val="1000"/>
              <a:buNone/>
              <a:defRPr sz="1000"/>
            </a:lvl4pPr>
            <a:lvl5pPr indent="-228600" lvl="4" marL="2286000" rtl="1" algn="r">
              <a:lnSpc>
                <a:spcPct val="90000"/>
              </a:lnSpc>
              <a:spcBef>
                <a:spcPts val="500"/>
              </a:spcBef>
              <a:spcAft>
                <a:spcPts val="0"/>
              </a:spcAft>
              <a:buClr>
                <a:schemeClr val="dk1"/>
              </a:buClr>
              <a:buSzPts val="1000"/>
              <a:buNone/>
              <a:defRPr sz="1000"/>
            </a:lvl5pPr>
            <a:lvl6pPr indent="-228600" lvl="5" marL="2743200" rtl="1" algn="r">
              <a:lnSpc>
                <a:spcPct val="90000"/>
              </a:lnSpc>
              <a:spcBef>
                <a:spcPts val="500"/>
              </a:spcBef>
              <a:spcAft>
                <a:spcPts val="0"/>
              </a:spcAft>
              <a:buClr>
                <a:schemeClr val="dk1"/>
              </a:buClr>
              <a:buSzPts val="1000"/>
              <a:buNone/>
              <a:defRPr sz="1000"/>
            </a:lvl6pPr>
            <a:lvl7pPr indent="-228600" lvl="6" marL="3200400" rtl="1" algn="r">
              <a:lnSpc>
                <a:spcPct val="90000"/>
              </a:lnSpc>
              <a:spcBef>
                <a:spcPts val="500"/>
              </a:spcBef>
              <a:spcAft>
                <a:spcPts val="0"/>
              </a:spcAft>
              <a:buClr>
                <a:schemeClr val="dk1"/>
              </a:buClr>
              <a:buSzPts val="1000"/>
              <a:buNone/>
              <a:defRPr sz="1000"/>
            </a:lvl7pPr>
            <a:lvl8pPr indent="-228600" lvl="7" marL="3657600" rtl="1" algn="r">
              <a:lnSpc>
                <a:spcPct val="90000"/>
              </a:lnSpc>
              <a:spcBef>
                <a:spcPts val="500"/>
              </a:spcBef>
              <a:spcAft>
                <a:spcPts val="0"/>
              </a:spcAft>
              <a:buClr>
                <a:schemeClr val="dk1"/>
              </a:buClr>
              <a:buSzPts val="1000"/>
              <a:buNone/>
              <a:defRPr sz="1000"/>
            </a:lvl8pPr>
            <a:lvl9pPr indent="-228600" lvl="8" marL="4114800" rtl="1" algn="r">
              <a:lnSpc>
                <a:spcPct val="90000"/>
              </a:lnSpc>
              <a:spcBef>
                <a:spcPts val="500"/>
              </a:spcBef>
              <a:spcAft>
                <a:spcPts val="0"/>
              </a:spcAft>
              <a:buClr>
                <a:schemeClr val="dk1"/>
              </a:buClr>
              <a:buSzPts val="1000"/>
              <a:buNone/>
              <a:defRPr sz="1000"/>
            </a:lvl9pPr>
          </a:lstStyle>
          <a:p/>
        </p:txBody>
      </p:sp>
      <p:sp>
        <p:nvSpPr>
          <p:cNvPr id="69" name="Google Shape;69;p27"/>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0" name="Google Shape;70;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1" name="Google Shape;71;p27"/>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8"/>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marR="0" rtl="1" algn="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8"/>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1" algn="l">
              <a:spcBef>
                <a:spcPts val="0"/>
              </a:spcBef>
              <a:buNone/>
              <a:defRPr b="0" i="0" sz="1200" u="none" cap="none" strike="noStrike">
                <a:solidFill>
                  <a:srgbClr val="888888"/>
                </a:solidFill>
                <a:latin typeface="Calibri"/>
                <a:ea typeface="Calibri"/>
                <a:cs typeface="Calibri"/>
                <a:sym typeface="Calibri"/>
              </a:defRPr>
            </a:lvl1pPr>
            <a:lvl2pPr indent="0" lvl="1" marL="0" marR="0" rtl="1" algn="l">
              <a:spcBef>
                <a:spcPts val="0"/>
              </a:spcBef>
              <a:buNone/>
              <a:defRPr b="0" i="0" sz="1200" u="none" cap="none" strike="noStrike">
                <a:solidFill>
                  <a:srgbClr val="888888"/>
                </a:solidFill>
                <a:latin typeface="Calibri"/>
                <a:ea typeface="Calibri"/>
                <a:cs typeface="Calibri"/>
                <a:sym typeface="Calibri"/>
              </a:defRPr>
            </a:lvl2pPr>
            <a:lvl3pPr indent="0" lvl="2" marL="0" marR="0" rtl="1" algn="l">
              <a:spcBef>
                <a:spcPts val="0"/>
              </a:spcBef>
              <a:buNone/>
              <a:defRPr b="0" i="0" sz="1200" u="none" cap="none" strike="noStrike">
                <a:solidFill>
                  <a:srgbClr val="888888"/>
                </a:solidFill>
                <a:latin typeface="Calibri"/>
                <a:ea typeface="Calibri"/>
                <a:cs typeface="Calibri"/>
                <a:sym typeface="Calibri"/>
              </a:defRPr>
            </a:lvl3pPr>
            <a:lvl4pPr indent="0" lvl="3" marL="0" marR="0" rtl="1" algn="l">
              <a:spcBef>
                <a:spcPts val="0"/>
              </a:spcBef>
              <a:buNone/>
              <a:defRPr b="0" i="0" sz="1200" u="none" cap="none" strike="noStrike">
                <a:solidFill>
                  <a:srgbClr val="888888"/>
                </a:solidFill>
                <a:latin typeface="Calibri"/>
                <a:ea typeface="Calibri"/>
                <a:cs typeface="Calibri"/>
                <a:sym typeface="Calibri"/>
              </a:defRPr>
            </a:lvl4pPr>
            <a:lvl5pPr indent="0" lvl="4" marL="0" marR="0" rtl="1" algn="l">
              <a:spcBef>
                <a:spcPts val="0"/>
              </a:spcBef>
              <a:buNone/>
              <a:defRPr b="0" i="0" sz="1200" u="none" cap="none" strike="noStrike">
                <a:solidFill>
                  <a:srgbClr val="888888"/>
                </a:solidFill>
                <a:latin typeface="Calibri"/>
                <a:ea typeface="Calibri"/>
                <a:cs typeface="Calibri"/>
                <a:sym typeface="Calibri"/>
              </a:defRPr>
            </a:lvl5pPr>
            <a:lvl6pPr indent="0" lvl="5" marL="0" marR="0" rtl="1" algn="l">
              <a:spcBef>
                <a:spcPts val="0"/>
              </a:spcBef>
              <a:buNone/>
              <a:defRPr b="0" i="0" sz="1200" u="none" cap="none" strike="noStrike">
                <a:solidFill>
                  <a:srgbClr val="888888"/>
                </a:solidFill>
                <a:latin typeface="Calibri"/>
                <a:ea typeface="Calibri"/>
                <a:cs typeface="Calibri"/>
                <a:sym typeface="Calibri"/>
              </a:defRPr>
            </a:lvl6pPr>
            <a:lvl7pPr indent="0" lvl="6" marL="0" marR="0" rtl="1" algn="l">
              <a:spcBef>
                <a:spcPts val="0"/>
              </a:spcBef>
              <a:buNone/>
              <a:defRPr b="0" i="0" sz="1200" u="none" cap="none" strike="noStrike">
                <a:solidFill>
                  <a:srgbClr val="888888"/>
                </a:solidFill>
                <a:latin typeface="Calibri"/>
                <a:ea typeface="Calibri"/>
                <a:cs typeface="Calibri"/>
                <a:sym typeface="Calibri"/>
              </a:defRPr>
            </a:lvl7pPr>
            <a:lvl8pPr indent="0" lvl="7" marL="0" marR="0" rtl="1" algn="l">
              <a:spcBef>
                <a:spcPts val="0"/>
              </a:spcBef>
              <a:buNone/>
              <a:defRPr b="0" i="0" sz="1200" u="none" cap="none" strike="noStrike">
                <a:solidFill>
                  <a:srgbClr val="888888"/>
                </a:solidFill>
                <a:latin typeface="Calibri"/>
                <a:ea typeface="Calibri"/>
                <a:cs typeface="Calibri"/>
                <a:sym typeface="Calibri"/>
              </a:defRPr>
            </a:lvl8pPr>
            <a:lvl9pPr indent="0" lvl="8" marL="0" marR="0" rtl="1" algn="l">
              <a:spcBef>
                <a:spcPts val="0"/>
              </a:spcBef>
              <a:buNone/>
              <a:defRPr b="0" i="0" sz="1200" u="none" cap="none" strike="noStrike">
                <a:solidFill>
                  <a:srgbClr val="888888"/>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a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slide" Target="/ppt/slides/slide18.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slide" Target="/ppt/slides/slide14.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slide" Target="/ppt/slid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slide" Target="/ppt/slides/slide1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g355a4682232_0_0"/>
          <p:cNvPicPr preferRelativeResize="0"/>
          <p:nvPr/>
        </p:nvPicPr>
        <p:blipFill>
          <a:blip r:embed="rId3">
            <a:alphaModFix/>
          </a:blip>
          <a:stretch>
            <a:fillRect/>
          </a:stretch>
        </p:blipFill>
        <p:spPr>
          <a:xfrm>
            <a:off x="152400" y="152400"/>
            <a:ext cx="11650134" cy="6553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9"/>
          <p:cNvSpPr txBox="1"/>
          <p:nvPr/>
        </p:nvSpPr>
        <p:spPr>
          <a:xfrm>
            <a:off x="4775478" y="920537"/>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مسار الدرس</a:t>
            </a:r>
            <a:endParaRPr sz="5400">
              <a:solidFill>
                <a:schemeClr val="dk2"/>
              </a:solidFill>
              <a:latin typeface="Calibri"/>
              <a:ea typeface="Calibri"/>
              <a:cs typeface="Calibri"/>
              <a:sym typeface="Calibri"/>
            </a:endParaRPr>
          </a:p>
        </p:txBody>
      </p:sp>
      <p:sp>
        <p:nvSpPr>
          <p:cNvPr id="162" name="Google Shape;162;p9"/>
          <p:cNvSpPr txBox="1"/>
          <p:nvPr/>
        </p:nvSpPr>
        <p:spPr>
          <a:xfrm>
            <a:off x="428730" y="2736587"/>
            <a:ext cx="11334539" cy="2277547"/>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800">
                <a:solidFill>
                  <a:schemeClr val="dk1"/>
                </a:solidFill>
                <a:latin typeface="Arial"/>
                <a:ea typeface="Arial"/>
                <a:cs typeface="Arial"/>
                <a:sym typeface="Arial"/>
              </a:rPr>
              <a:t>توضيح</a:t>
            </a:r>
            <a:endParaRPr sz="2800">
              <a:solidFill>
                <a:schemeClr val="dk1"/>
              </a:solidFill>
              <a:latin typeface="Calibri"/>
              <a:ea typeface="Calibri"/>
              <a:cs typeface="Calibri"/>
              <a:sym typeface="Calibri"/>
            </a:endParaRPr>
          </a:p>
          <a:p>
            <a:pPr indent="0" lvl="0" marL="0" marR="0" rtl="1" algn="just">
              <a:lnSpc>
                <a:spcPct val="120000"/>
              </a:lnSpc>
              <a:spcBef>
                <a:spcPts val="0"/>
              </a:spcBef>
              <a:spcAft>
                <a:spcPts val="0"/>
              </a:spcAft>
              <a:buNone/>
            </a:pPr>
            <a:r>
              <a:rPr lang="ar" sz="2400">
                <a:solidFill>
                  <a:schemeClr val="dk1"/>
                </a:solidFill>
                <a:latin typeface="Arial"/>
                <a:ea typeface="Arial"/>
                <a:cs typeface="Arial"/>
                <a:sym typeface="Arial"/>
              </a:rPr>
              <a:t>في هذا النشاط، يجب عليك اقتراح، لكل نوع من المواد السامة في الجدول، أسماء المواد التي قد تكون خطيرة عند التعرض لها عن طريق التلامس أو الاستنشاق. تشكل هذه المواد خطراً عند استخدامها وتخزينها بشكل غير صحيح.</a:t>
            </a:r>
            <a:endParaRPr sz="2400">
              <a:solidFill>
                <a:schemeClr val="dk1"/>
              </a:solidFill>
              <a:latin typeface="Calibri"/>
              <a:ea typeface="Calibri"/>
              <a:cs typeface="Calibri"/>
              <a:sym typeface="Calibri"/>
            </a:endParaRPr>
          </a:p>
        </p:txBody>
      </p:sp>
      <p:sp>
        <p:nvSpPr>
          <p:cNvPr id="163" name="Google Shape;163;p9"/>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64" name="Google Shape;164;p9"/>
          <p:cNvSpPr/>
          <p:nvPr/>
        </p:nvSpPr>
        <p:spPr>
          <a:xfrm>
            <a:off x="6096000" y="1843867"/>
            <a:ext cx="5690715"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النشاط 1 - أنواع المواد الخطرة</a:t>
            </a:r>
            <a:endParaRPr sz="2800">
              <a:solidFill>
                <a:schemeClr val="lt1"/>
              </a:solidFill>
              <a:latin typeface="Calibri"/>
              <a:ea typeface="Calibri"/>
              <a:cs typeface="Calibri"/>
              <a:sym typeface="Calibri"/>
            </a:endParaRPr>
          </a:p>
        </p:txBody>
      </p:sp>
      <p:sp>
        <p:nvSpPr>
          <p:cNvPr id="165" name="Google Shape;165;p9"/>
          <p:cNvSpPr/>
          <p:nvPr/>
        </p:nvSpPr>
        <p:spPr>
          <a:xfrm>
            <a:off x="2682237" y="5632348"/>
            <a:ext cx="7437121" cy="890692"/>
          </a:xfrm>
          <a:prstGeom prst="rect">
            <a:avLst/>
          </a:prstGeom>
          <a:solidFill>
            <a:schemeClr val="lt1"/>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FF0000"/>
                </a:solidFill>
                <a:latin typeface="Arial"/>
                <a:ea typeface="Arial"/>
                <a:cs typeface="Arial"/>
                <a:sym typeface="Arial"/>
              </a:rPr>
              <a:t>يجب تخزين المواد السامة والمواد الكيميائية في أماكن مغلقة، لمنع الأطفال الصغار من الوصول إليها.</a:t>
            </a:r>
            <a:endParaRPr sz="1800">
              <a:solidFill>
                <a:schemeClr val="dk1"/>
              </a:solidFill>
              <a:latin typeface="Calibri"/>
              <a:ea typeface="Calibri"/>
              <a:cs typeface="Calibri"/>
              <a:sym typeface="Calibri"/>
            </a:endParaRPr>
          </a:p>
        </p:txBody>
      </p:sp>
      <p:sp>
        <p:nvSpPr>
          <p:cNvPr id="166" name="Google Shape;166;p9"/>
          <p:cNvSpPr/>
          <p:nvPr/>
        </p:nvSpPr>
        <p:spPr>
          <a:xfrm>
            <a:off x="0" y="0"/>
            <a:ext cx="12192000" cy="457200"/>
          </a:xfrm>
          <a:prstGeom prst="rect">
            <a:avLst/>
          </a:prstGeom>
          <a:noFill/>
          <a:ln>
            <a:noFill/>
          </a:ln>
        </p:spPr>
        <p:txBody>
          <a:bodyPr anchorCtr="0" anchor="ctr" bIns="45700" lIns="91425" spcFirstLastPara="1" rIns="91425" wrap="square" tIns="45700">
            <a:spAutoFit/>
          </a:bodyPr>
          <a:lstStyle/>
          <a:p>
            <a:pPr indent="0" lvl="0" marL="0" marR="0" rtl="1" algn="l">
              <a:lnSpc>
                <a:spcPct val="100000"/>
              </a:lnSpc>
              <a:spcBef>
                <a:spcPts val="0"/>
              </a:spcBef>
              <a:spcAft>
                <a:spcPts val="0"/>
              </a:spcAft>
              <a:buClr>
                <a:schemeClr val="dk1"/>
              </a:buClr>
              <a:buSzPts val="1400"/>
              <a:buFont typeface="Calibri"/>
              <a:buNone/>
            </a:pPr>
            <a:r>
              <a:rPr b="1" i="0" lang="ar" sz="1400" u="none" cap="none" strike="noStrike">
                <a:solidFill>
                  <a:schemeClr val="dk1"/>
                </a:solidFill>
                <a:latin typeface="Calibri"/>
                <a:ea typeface="Calibri"/>
                <a:cs typeface="Calibri"/>
                <a:sym typeface="Calibri"/>
              </a:rPr>
              <a:t>مثال:</a:t>
            </a:r>
            <a:endParaRPr b="0" i="0" sz="800" u="none" cap="none" strike="noStrike">
              <a:solidFill>
                <a:schemeClr val="dk1"/>
              </a:solidFill>
              <a:latin typeface="Calibri"/>
              <a:ea typeface="Calibri"/>
              <a:cs typeface="Calibri"/>
              <a:sym typeface="Calibri"/>
            </a:endParaRPr>
          </a:p>
          <a:p>
            <a:pPr indent="0" lvl="0" marL="0" marR="0" rtl="1" algn="l">
              <a:lnSpc>
                <a:spcPct val="100000"/>
              </a:lnSpc>
              <a:spcBef>
                <a:spcPts val="0"/>
              </a:spcBef>
              <a:spcAft>
                <a:spcPts val="0"/>
              </a:spcAft>
              <a:buClr>
                <a:schemeClr val="dk1"/>
              </a:buClr>
              <a:buSzPts val="1200"/>
              <a:buFont typeface="Calibri"/>
              <a:buNone/>
            </a:pPr>
            <a:r>
              <a:rPr b="0" i="0" lang="ar" sz="1200" u="none" cap="none" strike="noStrike">
                <a:solidFill>
                  <a:schemeClr val="dk1"/>
                </a:solidFill>
                <a:latin typeface="Calibri"/>
                <a:ea typeface="Calibri"/>
                <a:cs typeface="Calibri"/>
                <a:sym typeface="Calibri"/>
              </a:rPr>
              <a:t>نوع المادة - مستحضرات التجميل</a:t>
            </a:r>
            <a:endParaRPr b="0" i="0" sz="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Arial"/>
              <a:ea typeface="Arial"/>
              <a:cs typeface="Arial"/>
              <a:sym typeface="Arial"/>
            </a:endParaRPr>
          </a:p>
        </p:txBody>
      </p:sp>
      <p:cxnSp>
        <p:nvCxnSpPr>
          <p:cNvPr id="167" name="Google Shape;167;p9"/>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500"/>
                                        <p:tgtEl>
                                          <p:spTgt spid="1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anim calcmode="lin" valueType="num">
                                      <p:cBhvr additive="base">
                                        <p:cTn dur="500"/>
                                        <p:tgtEl>
                                          <p:spTgt spid="162">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62">
                                            <p:txEl>
                                              <p:pRg end="1" st="1"/>
                                            </p:txEl>
                                          </p:spTgt>
                                        </p:tgtEl>
                                        <p:attrNameLst>
                                          <p:attrName>style.visibility</p:attrName>
                                        </p:attrNameLst>
                                      </p:cBhvr>
                                      <p:to>
                                        <p:strVal val="visible"/>
                                      </p:to>
                                    </p:set>
                                    <p:anim calcmode="lin" valueType="num">
                                      <p:cBhvr additive="base">
                                        <p:cTn dur="500"/>
                                        <p:tgtEl>
                                          <p:spTgt spid="162">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1000"/>
                                        <p:tgtEl>
                                          <p:spTgt spid="1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0"/>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73" name="Google Shape;173;p10"/>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graphicFrame>
        <p:nvGraphicFramePr>
          <p:cNvPr id="174" name="Google Shape;174;p10"/>
          <p:cNvGraphicFramePr/>
          <p:nvPr/>
        </p:nvGraphicFramePr>
        <p:xfrm>
          <a:off x="956267" y="2417343"/>
          <a:ext cx="3000000" cy="3000000"/>
        </p:xfrm>
        <a:graphic>
          <a:graphicData uri="http://schemas.openxmlformats.org/drawingml/2006/table">
            <a:tbl>
              <a:tblPr bandRow="1" firstCol="1" firstRow="1">
                <a:noFill/>
                <a:tableStyleId>{8C0EF23B-3350-4DC1-9EF6-5284B2A2FC63}</a:tableStyleId>
              </a:tblPr>
              <a:tblGrid>
                <a:gridCol w="4360975"/>
                <a:gridCol w="6380700"/>
              </a:tblGrid>
              <a:tr h="396200">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نوع المادة</a:t>
                      </a:r>
                      <a:endParaRPr sz="2400" u="none" cap="none" strike="noStrike">
                        <a:latin typeface="Calibri"/>
                        <a:ea typeface="Calibri"/>
                        <a:cs typeface="Calibri"/>
                        <a:sym typeface="Calibri"/>
                      </a:endParaRPr>
                    </a:p>
                  </a:txBody>
                  <a:tcPr marT="0" marB="0" marR="68575" marL="68575"/>
                </a:tc>
                <a:tc>
                  <a:txBody>
                    <a:bodyPr/>
                    <a:lstStyle/>
                    <a:p>
                      <a:pPr indent="0" lvl="0" marL="0" marR="0" rtl="1" algn="ctr">
                        <a:lnSpc>
                          <a:spcPct val="115000"/>
                        </a:lnSpc>
                        <a:spcBef>
                          <a:spcPts val="0"/>
                        </a:spcBef>
                        <a:spcAft>
                          <a:spcPts val="0"/>
                        </a:spcAft>
                        <a:buNone/>
                      </a:pPr>
                      <a:r>
                        <a:rPr lang="ar" sz="2400" u="none" cap="none" strike="noStrike">
                          <a:latin typeface="Arial"/>
                          <a:ea typeface="Arial"/>
                          <a:cs typeface="Arial"/>
                          <a:sym typeface="Arial"/>
                        </a:rPr>
                        <a:t>أمثلة على المواد</a:t>
                      </a:r>
                      <a:endParaRPr sz="2400" u="none" cap="none" strike="noStrike">
                        <a:latin typeface="Calibri"/>
                        <a:ea typeface="Calibri"/>
                        <a:cs typeface="Calibri"/>
                        <a:sym typeface="Calibri"/>
                      </a:endParaRPr>
                    </a:p>
                  </a:txBody>
                  <a:tcPr marT="0" marB="0" marR="68575" marL="68575"/>
                </a:tc>
              </a:tr>
              <a:tr h="406025">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مواد التنظيف</a:t>
                      </a:r>
                      <a:endParaRPr sz="2400" u="none" cap="none" strike="noStrike">
                        <a:latin typeface="Calibri"/>
                        <a:ea typeface="Calibri"/>
                        <a:cs typeface="Calibri"/>
                        <a:sym typeface="Calibri"/>
                      </a:endParaRPr>
                    </a:p>
                  </a:txBody>
                  <a:tcPr marT="0" marB="0" marR="68575" marL="68575"/>
                </a:tc>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 </a:t>
                      </a:r>
                      <a:endParaRPr sz="2400" u="none" cap="none" strike="noStrike">
                        <a:latin typeface="Calibri"/>
                        <a:ea typeface="Calibri"/>
                        <a:cs typeface="Calibri"/>
                        <a:sym typeface="Calibri"/>
                      </a:endParaRPr>
                    </a:p>
                  </a:txBody>
                  <a:tcPr marT="0" marB="0" marR="68575" marL="68575"/>
                </a:tc>
              </a:tr>
              <a:tr h="441250">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الأدوية</a:t>
                      </a:r>
                      <a:endParaRPr sz="2400" u="none" cap="none" strike="noStrike">
                        <a:latin typeface="Calibri"/>
                        <a:ea typeface="Calibri"/>
                        <a:cs typeface="Calibri"/>
                        <a:sym typeface="Calibri"/>
                      </a:endParaRPr>
                    </a:p>
                  </a:txBody>
                  <a:tcPr marT="0" marB="0" marR="68575" marL="68575"/>
                </a:tc>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 </a:t>
                      </a:r>
                      <a:endParaRPr sz="2400" u="none" cap="none" strike="noStrike">
                        <a:latin typeface="Calibri"/>
                        <a:ea typeface="Calibri"/>
                        <a:cs typeface="Calibri"/>
                        <a:sym typeface="Calibri"/>
                      </a:endParaRPr>
                    </a:p>
                  </a:txBody>
                  <a:tcPr marT="0" marB="0" marR="68575" marL="68575"/>
                </a:tc>
              </a:tr>
              <a:tr h="452175">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المواد اللاصقة</a:t>
                      </a:r>
                      <a:endParaRPr sz="2400" u="none" cap="none" strike="noStrike">
                        <a:latin typeface="Calibri"/>
                        <a:ea typeface="Calibri"/>
                        <a:cs typeface="Calibri"/>
                        <a:sym typeface="Calibri"/>
                      </a:endParaRPr>
                    </a:p>
                  </a:txBody>
                  <a:tcPr marT="0" marB="0" marR="68575" marL="68575"/>
                </a:tc>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 </a:t>
                      </a:r>
                      <a:endParaRPr sz="2400" u="none" cap="none" strike="noStrike">
                        <a:latin typeface="Calibri"/>
                        <a:ea typeface="Calibri"/>
                        <a:cs typeface="Calibri"/>
                        <a:sym typeface="Calibri"/>
                      </a:endParaRPr>
                    </a:p>
                  </a:txBody>
                  <a:tcPr marT="0" marB="0" marR="68575" marL="68575"/>
                </a:tc>
              </a:tr>
              <a:tr h="522525">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الألوان</a:t>
                      </a:r>
                      <a:endParaRPr sz="2400" u="none" cap="none" strike="noStrike">
                        <a:latin typeface="Calibri"/>
                        <a:ea typeface="Calibri"/>
                        <a:cs typeface="Calibri"/>
                        <a:sym typeface="Calibri"/>
                      </a:endParaRPr>
                    </a:p>
                  </a:txBody>
                  <a:tcPr marT="0" marB="0" marR="68575" marL="68575"/>
                </a:tc>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 </a:t>
                      </a:r>
                      <a:endParaRPr sz="2400" u="none" cap="none" strike="noStrike">
                        <a:latin typeface="Calibri"/>
                        <a:ea typeface="Calibri"/>
                        <a:cs typeface="Calibri"/>
                        <a:sym typeface="Calibri"/>
                      </a:endParaRPr>
                    </a:p>
                  </a:txBody>
                  <a:tcPr marT="0" marB="0" marR="68575" marL="68575"/>
                </a:tc>
              </a:tr>
              <a:tr h="502425">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المبيدات الحشرية والأسمدة</a:t>
                      </a:r>
                      <a:endParaRPr sz="2400" u="none" cap="none" strike="noStrike">
                        <a:latin typeface="Calibri"/>
                        <a:ea typeface="Calibri"/>
                        <a:cs typeface="Calibri"/>
                        <a:sym typeface="Calibri"/>
                      </a:endParaRPr>
                    </a:p>
                  </a:txBody>
                  <a:tcPr marT="0" marB="0" marR="68575" marL="68575"/>
                </a:tc>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 </a:t>
                      </a:r>
                      <a:endParaRPr sz="2400" u="none" cap="none" strike="noStrike">
                        <a:latin typeface="Calibri"/>
                        <a:ea typeface="Calibri"/>
                        <a:cs typeface="Calibri"/>
                        <a:sym typeface="Calibri"/>
                      </a:endParaRPr>
                    </a:p>
                  </a:txBody>
                  <a:tcPr marT="0" marB="0" marR="68575" marL="68575"/>
                </a:tc>
              </a:tr>
              <a:tr h="492375">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مواد التنظيف</a:t>
                      </a:r>
                      <a:endParaRPr sz="2400" u="none" cap="none" strike="noStrike">
                        <a:latin typeface="Calibri"/>
                        <a:ea typeface="Calibri"/>
                        <a:cs typeface="Calibri"/>
                        <a:sym typeface="Calibri"/>
                      </a:endParaRPr>
                    </a:p>
                  </a:txBody>
                  <a:tcPr marT="0" marB="0" marR="68575" marL="68575"/>
                </a:tc>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 </a:t>
                      </a:r>
                      <a:endParaRPr sz="2400" u="none" cap="none" strike="noStrike">
                        <a:latin typeface="Calibri"/>
                        <a:ea typeface="Calibri"/>
                        <a:cs typeface="Calibri"/>
                        <a:sym typeface="Calibri"/>
                      </a:endParaRPr>
                    </a:p>
                  </a:txBody>
                  <a:tcPr marT="0" marB="0" marR="68575" marL="68575"/>
                </a:tc>
              </a:tr>
              <a:tr h="532575">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المواد المتطايرة</a:t>
                      </a:r>
                      <a:endParaRPr sz="2400" u="none" cap="none" strike="noStrike">
                        <a:latin typeface="Calibri"/>
                        <a:ea typeface="Calibri"/>
                        <a:cs typeface="Calibri"/>
                        <a:sym typeface="Calibri"/>
                      </a:endParaRPr>
                    </a:p>
                  </a:txBody>
                  <a:tcPr marT="0" marB="0" marR="68575" marL="68575"/>
                </a:tc>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 </a:t>
                      </a:r>
                      <a:endParaRPr sz="2400" u="none" cap="none" strike="noStrike">
                        <a:latin typeface="Calibri"/>
                        <a:ea typeface="Calibri"/>
                        <a:cs typeface="Calibri"/>
                        <a:sym typeface="Calibri"/>
                      </a:endParaRPr>
                    </a:p>
                  </a:txBody>
                  <a:tcPr marT="0" marB="0" marR="68575" marL="68575"/>
                </a:tc>
              </a:tr>
            </a:tbl>
          </a:graphicData>
        </a:graphic>
      </p:graphicFrame>
      <p:sp>
        <p:nvSpPr>
          <p:cNvPr id="175" name="Google Shape;175;p10"/>
          <p:cNvSpPr txBox="1"/>
          <p:nvPr/>
        </p:nvSpPr>
        <p:spPr>
          <a:xfrm>
            <a:off x="5443694" y="971083"/>
            <a:ext cx="6104374" cy="571695"/>
          </a:xfrm>
          <a:prstGeom prst="rect">
            <a:avLst/>
          </a:prstGeom>
          <a:noFill/>
          <a:ln>
            <a:noFill/>
          </a:ln>
        </p:spPr>
        <p:txBody>
          <a:bodyPr anchorCtr="0" anchor="t" bIns="45700" lIns="91425" spcFirstLastPara="1" rIns="91425" wrap="square" tIns="45700">
            <a:spAutoFit/>
          </a:bodyPr>
          <a:lstStyle/>
          <a:p>
            <a:pPr indent="0" lvl="0" marL="0" marR="0" rtl="1" algn="r">
              <a:lnSpc>
                <a:spcPct val="115000"/>
              </a:lnSpc>
              <a:spcBef>
                <a:spcPts val="0"/>
              </a:spcBef>
              <a:spcAft>
                <a:spcPts val="0"/>
              </a:spcAft>
              <a:buNone/>
            </a:pPr>
            <a:r>
              <a:rPr b="1" lang="ar" sz="2800">
                <a:solidFill>
                  <a:schemeClr val="dk1"/>
                </a:solidFill>
                <a:latin typeface="Calibri"/>
                <a:ea typeface="Calibri"/>
                <a:cs typeface="Calibri"/>
                <a:sym typeface="Calibri"/>
              </a:rPr>
              <a:t>مثال:</a:t>
            </a:r>
            <a:endParaRPr sz="2800">
              <a:solidFill>
                <a:schemeClr val="dk1"/>
              </a:solidFill>
              <a:latin typeface="Calibri"/>
              <a:ea typeface="Calibri"/>
              <a:cs typeface="Calibri"/>
              <a:sym typeface="Calibri"/>
            </a:endParaRPr>
          </a:p>
        </p:txBody>
      </p:sp>
      <p:graphicFrame>
        <p:nvGraphicFramePr>
          <p:cNvPr id="176" name="Google Shape;176;p10"/>
          <p:cNvGraphicFramePr/>
          <p:nvPr/>
        </p:nvGraphicFramePr>
        <p:xfrm>
          <a:off x="956267" y="1593324"/>
          <a:ext cx="3000000" cy="3000000"/>
        </p:xfrm>
        <a:graphic>
          <a:graphicData uri="http://schemas.openxmlformats.org/drawingml/2006/table">
            <a:tbl>
              <a:tblPr bandRow="1" firstCol="1" firstRow="1">
                <a:noFill/>
                <a:tableStyleId>{8C0EF23B-3350-4DC1-9EF6-5284B2A2FC63}</a:tableStyleId>
              </a:tblPr>
              <a:tblGrid>
                <a:gridCol w="4382750"/>
                <a:gridCol w="6358925"/>
              </a:tblGrid>
              <a:tr h="323850">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مستحضرات التجميل</a:t>
                      </a:r>
                      <a:endParaRPr sz="2400" u="none" cap="none" strike="noStrike">
                        <a:latin typeface="Calibri"/>
                        <a:ea typeface="Calibri"/>
                        <a:cs typeface="Calibri"/>
                        <a:sym typeface="Calibri"/>
                      </a:endParaRPr>
                    </a:p>
                  </a:txBody>
                  <a:tcPr marT="0" marB="0" marR="68575" marL="68575"/>
                </a:tc>
                <a:tc>
                  <a:txBody>
                    <a:bodyPr/>
                    <a:lstStyle/>
                    <a:p>
                      <a:pPr indent="0" lvl="0" marL="0" marR="0" rtl="1" algn="just">
                        <a:lnSpc>
                          <a:spcPct val="115000"/>
                        </a:lnSpc>
                        <a:spcBef>
                          <a:spcPts val="0"/>
                        </a:spcBef>
                        <a:spcAft>
                          <a:spcPts val="0"/>
                        </a:spcAft>
                        <a:buNone/>
                      </a:pPr>
                      <a:r>
                        <a:rPr lang="ar" sz="2400" u="none" cap="none" strike="noStrike">
                          <a:latin typeface="Arial"/>
                          <a:ea typeface="Arial"/>
                          <a:cs typeface="Arial"/>
                          <a:sym typeface="Arial"/>
                        </a:rPr>
                        <a:t>زيت تسمير البشرة، عطر، كريم لليدين</a:t>
                      </a:r>
                      <a:endParaRPr sz="2400" u="none" cap="none" strike="noStrike">
                        <a:latin typeface="Calibri"/>
                        <a:ea typeface="Calibri"/>
                        <a:cs typeface="Calibri"/>
                        <a:sym typeface="Calibri"/>
                      </a:endParaRPr>
                    </a:p>
                  </a:txBody>
                  <a:tcPr marT="0" marB="0" marR="68575" marL="68575"/>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1"/>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82" name="Google Shape;182;p11"/>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83" name="Google Shape;183;p11"/>
          <p:cNvSpPr/>
          <p:nvPr/>
        </p:nvSpPr>
        <p:spPr>
          <a:xfrm>
            <a:off x="4473192" y="1208116"/>
            <a:ext cx="7174522"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النشاط 2 - فهم المواد السامة والمستحضرات</a:t>
            </a:r>
            <a:endParaRPr sz="2400">
              <a:solidFill>
                <a:schemeClr val="lt1"/>
              </a:solidFill>
              <a:latin typeface="Calibri"/>
              <a:ea typeface="Calibri"/>
              <a:cs typeface="Calibri"/>
              <a:sym typeface="Calibri"/>
            </a:endParaRPr>
          </a:p>
        </p:txBody>
      </p:sp>
      <p:pic>
        <p:nvPicPr>
          <p:cNvPr descr="כיתה עם מילוי מלא" id="184" name="Google Shape;184;p11">
            <a:hlinkClick action="ppaction://hlinksldjump" r:id="rId3"/>
          </p:cNvPr>
          <p:cNvPicPr preferRelativeResize="0"/>
          <p:nvPr/>
        </p:nvPicPr>
        <p:blipFill rotWithShape="1">
          <a:blip r:embed="rId4">
            <a:alphaModFix/>
          </a:blip>
          <a:srcRect b="0" l="0" r="0" t="0"/>
          <a:stretch/>
        </p:blipFill>
        <p:spPr>
          <a:xfrm>
            <a:off x="11009918" y="5962050"/>
            <a:ext cx="637796" cy="637796"/>
          </a:xfrm>
          <a:prstGeom prst="rect">
            <a:avLst/>
          </a:prstGeom>
          <a:noFill/>
          <a:ln>
            <a:noFill/>
          </a:ln>
        </p:spPr>
      </p:pic>
      <p:sp>
        <p:nvSpPr>
          <p:cNvPr id="185" name="Google Shape;185;p11"/>
          <p:cNvSpPr txBox="1"/>
          <p:nvPr/>
        </p:nvSpPr>
        <p:spPr>
          <a:xfrm>
            <a:off x="234460" y="2234085"/>
            <a:ext cx="11413253" cy="2294795"/>
          </a:xfrm>
          <a:prstGeom prst="rect">
            <a:avLst/>
          </a:prstGeom>
          <a:noFill/>
          <a:ln>
            <a:noFill/>
          </a:ln>
        </p:spPr>
        <p:txBody>
          <a:bodyPr anchorCtr="0" anchor="t" bIns="45700" lIns="91425" spcFirstLastPara="1" rIns="91425" wrap="square" tIns="45700">
            <a:spAutoFit/>
          </a:bodyPr>
          <a:lstStyle/>
          <a:p>
            <a:pPr indent="0" lvl="0" marL="0" marR="0" rtl="1" algn="r">
              <a:lnSpc>
                <a:spcPct val="115000"/>
              </a:lnSpc>
              <a:spcBef>
                <a:spcPts val="0"/>
              </a:spcBef>
              <a:spcAft>
                <a:spcPts val="0"/>
              </a:spcAft>
              <a:buNone/>
            </a:pPr>
            <a:r>
              <a:rPr b="1" lang="ar" sz="2400">
                <a:solidFill>
                  <a:schemeClr val="dk1"/>
                </a:solidFill>
                <a:latin typeface="Arial"/>
                <a:ea typeface="Arial"/>
                <a:cs typeface="Arial"/>
                <a:sym typeface="Arial"/>
              </a:rPr>
              <a:t>المهمة</a:t>
            </a:r>
            <a:endParaRPr b="1" sz="2400">
              <a:solidFill>
                <a:schemeClr val="dk1"/>
              </a:solidFill>
              <a:latin typeface="Calibri"/>
              <a:ea typeface="Calibri"/>
              <a:cs typeface="Calibri"/>
              <a:sym typeface="Calibri"/>
            </a:endParaRPr>
          </a:p>
          <a:p>
            <a:pPr indent="0" lvl="0" marL="0" marR="0" rtl="1" algn="just">
              <a:lnSpc>
                <a:spcPct val="115000"/>
              </a:lnSpc>
              <a:spcBef>
                <a:spcPts val="1000"/>
              </a:spcBef>
              <a:spcAft>
                <a:spcPts val="0"/>
              </a:spcAft>
              <a:buNone/>
            </a:pPr>
            <a:r>
              <a:rPr lang="ar" sz="2000">
                <a:solidFill>
                  <a:schemeClr val="dk1"/>
                </a:solidFill>
                <a:latin typeface="Arial"/>
                <a:ea typeface="Arial"/>
                <a:cs typeface="Arial"/>
                <a:sym typeface="Arial"/>
              </a:rPr>
              <a:t>بعد العثور على شركائك، يجب عليك صياغة بيان تتحمل فيه مسؤولية منع الضرر الناتج عن المواد المدرجة على البطاقة الموجودة في يدك.</a:t>
            </a:r>
            <a:endParaRPr sz="2000">
              <a:solidFill>
                <a:schemeClr val="dk1"/>
              </a:solidFill>
              <a:latin typeface="Calibri"/>
              <a:ea typeface="Calibri"/>
              <a:cs typeface="Calibri"/>
              <a:sym typeface="Calibri"/>
            </a:endParaRPr>
          </a:p>
          <a:p>
            <a:pPr indent="0" lvl="0" marL="0" marR="0" rtl="1" algn="r">
              <a:lnSpc>
                <a:spcPct val="115000"/>
              </a:lnSpc>
              <a:spcBef>
                <a:spcPts val="1000"/>
              </a:spcBef>
              <a:spcAft>
                <a:spcPts val="0"/>
              </a:spcAft>
              <a:buNone/>
            </a:pPr>
            <a:r>
              <a:rPr lang="ar" sz="2000">
                <a:solidFill>
                  <a:schemeClr val="dk1"/>
                </a:solidFill>
                <a:latin typeface="Arial"/>
                <a:ea typeface="Arial"/>
                <a:cs typeface="Arial"/>
                <a:sym typeface="Arial"/>
              </a:rPr>
              <a:t>قم بعرض المادة التي تتحدث عنها على الفصل وما هو البيان الذي أدليت به حول المسؤولية الشخصية عن منع الإصابات عند استخدام المادة.</a:t>
            </a:r>
            <a:endParaRPr/>
          </a:p>
          <a:p>
            <a:pPr indent="0" lvl="0" marL="0" marR="0" rtl="1" algn="just">
              <a:lnSpc>
                <a:spcPct val="115000"/>
              </a:lnSpc>
              <a:spcBef>
                <a:spcPts val="1000"/>
              </a:spcBef>
              <a:spcAft>
                <a:spcPts val="0"/>
              </a:spcAft>
              <a:buNone/>
            </a:pPr>
            <a:r>
              <a:rPr lang="ar" sz="2000">
                <a:solidFill>
                  <a:schemeClr val="dk1"/>
                </a:solidFill>
                <a:latin typeface="Arial"/>
                <a:ea typeface="Arial"/>
                <a:cs typeface="Arial"/>
                <a:sym typeface="Arial"/>
              </a:rPr>
              <a:t>بعد أن تنتهي جميع الأزواج من صياغة بيان، قم بعرضه على الفصل، واشرح ما هي المادة التي يتحدث عنها وما هو البيان الذي قمت بصياغته. سيتناول محتوى البيان المسؤولية الشخصية عند استخدام المادة، وكيفية تجنب الضرر.</a:t>
            </a:r>
            <a:endParaRPr sz="2000">
              <a:solidFill>
                <a:schemeClr val="dk1"/>
              </a:solidFill>
              <a:latin typeface="Calibri"/>
              <a:ea typeface="Calibri"/>
              <a:cs typeface="Calibri"/>
              <a:sym typeface="Calibri"/>
            </a:endParaRPr>
          </a:p>
        </p:txBody>
      </p:sp>
      <p:sp>
        <p:nvSpPr>
          <p:cNvPr id="186" name="Google Shape;186;p11"/>
          <p:cNvSpPr txBox="1"/>
          <p:nvPr/>
        </p:nvSpPr>
        <p:spPr>
          <a:xfrm>
            <a:off x="281353" y="4528880"/>
            <a:ext cx="11413253" cy="1990288"/>
          </a:xfrm>
          <a:prstGeom prst="rect">
            <a:avLst/>
          </a:prstGeom>
          <a:noFill/>
          <a:ln>
            <a:noFill/>
          </a:ln>
        </p:spPr>
        <p:txBody>
          <a:bodyPr anchorCtr="0" anchor="t" bIns="45700" lIns="91425" spcFirstLastPara="1" rIns="91425" wrap="square" tIns="45700">
            <a:spAutoFit/>
          </a:bodyPr>
          <a:lstStyle/>
          <a:p>
            <a:pPr indent="0" lvl="0" marL="0" marR="0" rtl="1" algn="r">
              <a:lnSpc>
                <a:spcPct val="115000"/>
              </a:lnSpc>
              <a:spcBef>
                <a:spcPts val="0"/>
              </a:spcBef>
              <a:spcAft>
                <a:spcPts val="0"/>
              </a:spcAft>
              <a:buNone/>
            </a:pPr>
            <a:r>
              <a:rPr b="1" lang="ar" sz="2800">
                <a:solidFill>
                  <a:schemeClr val="dk1"/>
                </a:solidFill>
                <a:latin typeface="Arial"/>
                <a:ea typeface="Arial"/>
                <a:cs typeface="Arial"/>
                <a:sym typeface="Arial"/>
              </a:rPr>
              <a:t>شرح النشاط</a:t>
            </a:r>
            <a:endParaRPr sz="2800">
              <a:solidFill>
                <a:schemeClr val="dk1"/>
              </a:solidFill>
              <a:latin typeface="Calibri"/>
              <a:ea typeface="Calibri"/>
              <a:cs typeface="Calibri"/>
              <a:sym typeface="Calibri"/>
            </a:endParaRPr>
          </a:p>
          <a:p>
            <a:pPr indent="0" lvl="0" marL="0" marR="0" rtl="1" algn="just">
              <a:lnSpc>
                <a:spcPct val="115000"/>
              </a:lnSpc>
              <a:spcBef>
                <a:spcPts val="1000"/>
              </a:spcBef>
              <a:spcAft>
                <a:spcPts val="0"/>
              </a:spcAft>
              <a:buNone/>
            </a:pPr>
            <a:r>
              <a:rPr lang="ar" sz="2400">
                <a:solidFill>
                  <a:schemeClr val="dk1"/>
                </a:solidFill>
                <a:latin typeface="Calibri"/>
                <a:ea typeface="Calibri"/>
                <a:cs typeface="Calibri"/>
                <a:sym typeface="Calibri"/>
              </a:rPr>
              <a:t>لقد حصل كل منكم على بطاقة، وكان نصف البطاقات يحمل اسم إحدى المواد السامة الموجودة في المنزل، وكان بعض البطاقات يحمل وصفًا للاستخدام الصحيح للمادة. يجب عليك العثور على الشريك الذي لديه بطاقة تكميلية </a:t>
            </a:r>
            <a:r>
              <a:rPr lang="ar" sz="1800">
                <a:solidFill>
                  <a:schemeClr val="dk1"/>
                </a:solidFill>
                <a:latin typeface="Calibri"/>
                <a:ea typeface="Calibri"/>
                <a:cs typeface="Calibri"/>
                <a:sym typeface="Calibri"/>
              </a:rPr>
              <a:t>.</a:t>
            </a:r>
            <a:endParaRPr sz="16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183"/>
                                        </p:tgtEl>
                                        <p:attrNameLst>
                                          <p:attrName>style.visibility</p:attrName>
                                        </p:attrNameLst>
                                      </p:cBhvr>
                                      <p:to>
                                        <p:strVal val="visible"/>
                                      </p:to>
                                    </p:set>
                                    <p:animEffect filter="fade" transition="in">
                                      <p:cBhvr>
                                        <p:cTn dur="500"/>
                                        <p:tgtEl>
                                          <p:spTgt spid="1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xEl>
                                              <p:pRg end="0" st="0"/>
                                            </p:txEl>
                                          </p:spTgt>
                                        </p:tgtEl>
                                        <p:attrNameLst>
                                          <p:attrName>style.visibility</p:attrName>
                                        </p:attrNameLst>
                                      </p:cBhvr>
                                      <p:to>
                                        <p:strVal val="visible"/>
                                      </p:to>
                                    </p:set>
                                    <p:animEffect filter="fade" transition="in">
                                      <p:cBhvr>
                                        <p:cTn dur="500"/>
                                        <p:tgtEl>
                                          <p:spTgt spid="18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xEl>
                                              <p:pRg end="1" st="1"/>
                                            </p:txEl>
                                          </p:spTgt>
                                        </p:tgtEl>
                                        <p:attrNameLst>
                                          <p:attrName>style.visibility</p:attrName>
                                        </p:attrNameLst>
                                      </p:cBhvr>
                                      <p:to>
                                        <p:strVal val="visible"/>
                                      </p:to>
                                    </p:set>
                                    <p:animEffect filter="fade" transition="in">
                                      <p:cBhvr>
                                        <p:cTn dur="500"/>
                                        <p:tgtEl>
                                          <p:spTgt spid="18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5"/>
                                        </p:tgtEl>
                                        <p:attrNameLst>
                                          <p:attrName>style.visibility</p:attrName>
                                        </p:attrNameLst>
                                      </p:cBhvr>
                                      <p:to>
                                        <p:strVal val="visible"/>
                                      </p:to>
                                    </p:set>
                                    <p:anim calcmode="lin" valueType="num">
                                      <p:cBhvr additive="base">
                                        <p:cTn dur="500"/>
                                        <p:tgtEl>
                                          <p:spTgt spid="185"/>
                                        </p:tgtEl>
                                        <p:attrNameLst>
                                          <p:attrName>ppt_y</p:attrName>
                                        </p:attrNameLst>
                                      </p:cBhvr>
                                      <p:tavLst>
                                        <p:tav fmla="" tm="0">
                                          <p:val>
                                            <p:strVal val="#ppt_y+1"/>
                                          </p:val>
                                        </p:tav>
                                        <p:tav fmla="" tm="100000">
                                          <p:val>
                                            <p:strVal val="#ppt_y"/>
                                          </p:val>
                                        </p:tav>
                                      </p:tavLst>
                                    </p:anim>
                                  </p:childTnLst>
                                </p:cTn>
                              </p:par>
                              <p:par>
                                <p:cTn fill="hold" nodeType="withEffect" presetClass="exit" presetID="10" presetSubtype="0">
                                  <p:stCondLst>
                                    <p:cond delay="0"/>
                                  </p:stCondLst>
                                  <p:childTnLst>
                                    <p:animEffect filter="fade" transition="out">
                                      <p:cBhvr>
                                        <p:cTn dur="500"/>
                                        <p:tgtEl>
                                          <p:spTgt spid="186">
                                            <p:txEl>
                                              <p:pRg end="0" st="0"/>
                                            </p:txEl>
                                          </p:spTgt>
                                        </p:tgtEl>
                                      </p:cBhvr>
                                    </p:animEffect>
                                    <p:set>
                                      <p:cBhvr>
                                        <p:cTn dur="1" fill="hold">
                                          <p:stCondLst>
                                            <p:cond delay="500"/>
                                          </p:stCondLst>
                                        </p:cTn>
                                        <p:tgtEl>
                                          <p:spTgt spid="186">
                                            <p:txEl>
                                              <p:pRg end="0" st="0"/>
                                            </p:txEl>
                                          </p:spTgt>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86">
                                            <p:txEl>
                                              <p:pRg end="1" st="1"/>
                                            </p:txEl>
                                          </p:spTgt>
                                        </p:tgtEl>
                                      </p:cBhvr>
                                    </p:animEffect>
                                    <p:set>
                                      <p:cBhvr>
                                        <p:cTn dur="1" fill="hold">
                                          <p:stCondLst>
                                            <p:cond delay="500"/>
                                          </p:stCondLst>
                                        </p:cTn>
                                        <p:tgtEl>
                                          <p:spTgt spid="186">
                                            <p:txEl>
                                              <p:pRg end="1" st="1"/>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500"/>
                                  </p:stCondLst>
                                  <p:childTnLst>
                                    <p:set>
                                      <p:cBhvr>
                                        <p:cTn dur="1" fill="hold">
                                          <p:stCondLst>
                                            <p:cond delay="1"/>
                                          </p:stCondLst>
                                        </p:cTn>
                                        <p:tgtEl>
                                          <p:spTgt spid="184"/>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2"/>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92" name="Google Shape;192;p12"/>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93" name="Google Shape;193;p12"/>
          <p:cNvSpPr/>
          <p:nvPr/>
        </p:nvSpPr>
        <p:spPr>
          <a:xfrm>
            <a:off x="4473192" y="1208116"/>
            <a:ext cx="7174522"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النشاط 3 - معلومات عن المواد السامة</a:t>
            </a:r>
            <a:r>
              <a:rPr lang="ar" sz="2800">
                <a:solidFill>
                  <a:schemeClr val="lt1"/>
                </a:solidFill>
                <a:latin typeface="Arial"/>
                <a:ea typeface="Arial"/>
                <a:cs typeface="Arial"/>
                <a:sym typeface="Arial"/>
              </a:rPr>
              <a:t> </a:t>
            </a:r>
            <a:r>
              <a:rPr b="1" lang="ar" sz="2800">
                <a:solidFill>
                  <a:schemeClr val="lt1"/>
                </a:solidFill>
                <a:latin typeface="Arial"/>
                <a:ea typeface="Arial"/>
                <a:cs typeface="Arial"/>
                <a:sym typeface="Arial"/>
              </a:rPr>
              <a:t>في البيت</a:t>
            </a:r>
            <a:endParaRPr sz="2400">
              <a:solidFill>
                <a:schemeClr val="lt1"/>
              </a:solidFill>
              <a:latin typeface="Calibri"/>
              <a:ea typeface="Calibri"/>
              <a:cs typeface="Calibri"/>
              <a:sym typeface="Calibri"/>
            </a:endParaRPr>
          </a:p>
        </p:txBody>
      </p:sp>
      <p:sp>
        <p:nvSpPr>
          <p:cNvPr id="194" name="Google Shape;194;p12"/>
          <p:cNvSpPr txBox="1"/>
          <p:nvPr/>
        </p:nvSpPr>
        <p:spPr>
          <a:xfrm>
            <a:off x="281353" y="2411526"/>
            <a:ext cx="11413253" cy="2193421"/>
          </a:xfrm>
          <a:prstGeom prst="rect">
            <a:avLst/>
          </a:prstGeom>
          <a:noFill/>
          <a:ln>
            <a:noFill/>
          </a:ln>
        </p:spPr>
        <p:txBody>
          <a:bodyPr anchorCtr="0" anchor="t" bIns="45700" lIns="91425" spcFirstLastPara="1" rIns="91425" wrap="square" tIns="45700">
            <a:spAutoFit/>
          </a:bodyPr>
          <a:lstStyle/>
          <a:p>
            <a:pPr indent="0" lvl="0" marL="0" marR="0" rtl="1" algn="r">
              <a:lnSpc>
                <a:spcPct val="115000"/>
              </a:lnSpc>
              <a:spcBef>
                <a:spcPts val="0"/>
              </a:spcBef>
              <a:spcAft>
                <a:spcPts val="0"/>
              </a:spcAft>
              <a:buNone/>
            </a:pPr>
            <a:r>
              <a:rPr b="1" lang="ar" sz="2800">
                <a:solidFill>
                  <a:schemeClr val="dk1"/>
                </a:solidFill>
                <a:latin typeface="Arial"/>
                <a:ea typeface="Arial"/>
                <a:cs typeface="Arial"/>
                <a:sym typeface="Arial"/>
              </a:rPr>
              <a:t>شرح النشاط</a:t>
            </a:r>
            <a:endParaRPr sz="2800">
              <a:solidFill>
                <a:schemeClr val="dk1"/>
              </a:solidFill>
              <a:latin typeface="Calibri"/>
              <a:ea typeface="Calibri"/>
              <a:cs typeface="Calibri"/>
              <a:sym typeface="Calibri"/>
            </a:endParaRPr>
          </a:p>
          <a:p>
            <a:pPr indent="0" lvl="0" marL="0" marR="0" rtl="1" algn="r">
              <a:spcBef>
                <a:spcPts val="1000"/>
              </a:spcBef>
              <a:spcAft>
                <a:spcPts val="0"/>
              </a:spcAft>
              <a:buNone/>
            </a:pPr>
            <a:r>
              <a:rPr lang="ar" sz="2400">
                <a:solidFill>
                  <a:schemeClr val="dk1"/>
                </a:solidFill>
                <a:latin typeface="Arial"/>
                <a:ea typeface="Arial"/>
                <a:cs typeface="Arial"/>
                <a:sym typeface="Arial"/>
              </a:rPr>
              <a:t>سنشاهد الآن فيلمًا تعليميًا عن المواد السامة والمواد الكيميائية الموجودة في المنزل، ومخاطر هذه المواد، وطرق الوقاية من أضرارها.</a:t>
            </a:r>
            <a:endParaRPr sz="2400">
              <a:solidFill>
                <a:schemeClr val="dk1"/>
              </a:solidFill>
              <a:latin typeface="Calibri"/>
              <a:ea typeface="Calibri"/>
              <a:cs typeface="Calibri"/>
              <a:sym typeface="Calibri"/>
            </a:endParaRPr>
          </a:p>
          <a:p>
            <a:pPr indent="0" lvl="0" marL="0" marR="0" rtl="1" algn="r">
              <a:spcBef>
                <a:spcPts val="0"/>
              </a:spcBef>
              <a:spcAft>
                <a:spcPts val="0"/>
              </a:spcAft>
              <a:buNone/>
            </a:pPr>
            <a:r>
              <a:rPr lang="ar" sz="2400">
                <a:solidFill>
                  <a:schemeClr val="dk1"/>
                </a:solidFill>
                <a:latin typeface="Arial"/>
                <a:ea typeface="Arial"/>
                <a:cs typeface="Arial"/>
                <a:sym typeface="Arial"/>
              </a:rPr>
              <a:t>بعد المشاهدة، سنناقش الدور الذي يمكننا أن نلعبه في الحفاظ على السلامة ومنع الضرر الناتج عن السموم والمواد الكيميائية في المنزل.</a:t>
            </a:r>
            <a:endParaRPr sz="2400">
              <a:solidFill>
                <a:schemeClr val="dk1"/>
              </a:solidFill>
              <a:latin typeface="Calibri"/>
              <a:ea typeface="Calibri"/>
              <a:cs typeface="Calibri"/>
              <a:sym typeface="Calibri"/>
            </a:endParaRPr>
          </a:p>
        </p:txBody>
      </p:sp>
      <p:pic>
        <p:nvPicPr>
          <p:cNvPr descr="מצגת עם תרשים עוגה עם מילוי מלא" id="195" name="Google Shape;195;p12">
            <a:hlinkClick action="ppaction://hlinksldjump" r:id="rId3"/>
          </p:cNvPr>
          <p:cNvPicPr preferRelativeResize="0"/>
          <p:nvPr/>
        </p:nvPicPr>
        <p:blipFill rotWithShape="1">
          <a:blip r:embed="rId4">
            <a:alphaModFix/>
          </a:blip>
          <a:srcRect b="0" l="0" r="0" t="0"/>
          <a:stretch/>
        </p:blipFill>
        <p:spPr>
          <a:xfrm>
            <a:off x="2272602" y="5823748"/>
            <a:ext cx="914400" cy="9144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193"/>
                                        </p:tgtEl>
                                        <p:attrNameLst>
                                          <p:attrName>style.visibility</p:attrName>
                                        </p:attrNameLst>
                                      </p:cBhvr>
                                      <p:to>
                                        <p:strVal val="visible"/>
                                      </p:to>
                                    </p:set>
                                    <p:animEffect filter="fade" transition="in">
                                      <p:cBhvr>
                                        <p:cTn dur="500"/>
                                        <p:tgtEl>
                                          <p:spTgt spid="193"/>
                                        </p:tgtEl>
                                      </p:cBhvr>
                                    </p:animEffect>
                                  </p:childTnLst>
                                </p:cTn>
                              </p:par>
                              <p:par>
                                <p:cTn fill="hold" nodeType="withEffect" presetClass="entr" presetID="10" presetSubtype="0">
                                  <p:stCondLst>
                                    <p:cond delay="1500"/>
                                  </p:stCondLst>
                                  <p:childTnLst>
                                    <p:set>
                                      <p:cBhvr>
                                        <p:cTn dur="1" fill="hold">
                                          <p:stCondLst>
                                            <p:cond delay="0"/>
                                          </p:stCondLst>
                                        </p:cTn>
                                        <p:tgtEl>
                                          <p:spTgt spid="194"/>
                                        </p:tgtEl>
                                        <p:attrNameLst>
                                          <p:attrName>style.visibility</p:attrName>
                                        </p:attrNameLst>
                                      </p:cBhvr>
                                      <p:to>
                                        <p:strVal val="visible"/>
                                      </p:to>
                                    </p:set>
                                    <p:animEffect filter="fade" transition="in">
                                      <p:cBhvr>
                                        <p:cTn dur="1000"/>
                                        <p:tgtEl>
                                          <p:spTgt spid="194"/>
                                        </p:tgtEl>
                                      </p:cBhvr>
                                    </p:animEffect>
                                  </p:childTnLst>
                                </p:cTn>
                              </p:par>
                              <p:par>
                                <p:cTn fill="hold" nodeType="withEffect" presetClass="entr" presetID="10" presetSubtype="0">
                                  <p:stCondLst>
                                    <p:cond delay="3500"/>
                                  </p:stCondLst>
                                  <p:childTnLst>
                                    <p:set>
                                      <p:cBhvr>
                                        <p:cTn dur="1" fill="hold">
                                          <p:stCondLst>
                                            <p:cond delay="0"/>
                                          </p:stCondLst>
                                        </p:cTn>
                                        <p:tgtEl>
                                          <p:spTgt spid="195"/>
                                        </p:tgtEl>
                                        <p:attrNameLst>
                                          <p:attrName>style.visibility</p:attrName>
                                        </p:attrNameLst>
                                      </p:cBhvr>
                                      <p:to>
                                        <p:strVal val="visible"/>
                                      </p:to>
                                    </p:set>
                                    <p:animEffect filter="fade" transition="in">
                                      <p:cBhvr>
                                        <p:cTn dur="500"/>
                                        <p:tgtEl>
                                          <p:spTgt spid="1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3500"/>
                                  </p:stCondLst>
                                  <p:childTnLst>
                                    <p:set>
                                      <p:cBhvr>
                                        <p:cTn dur="1" fill="hold">
                                          <p:stCondLst>
                                            <p:cond delay="1"/>
                                          </p:stCondLst>
                                        </p:cTn>
                                        <p:tgtEl>
                                          <p:spTgt spid="195"/>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13"/>
          <p:cNvSpPr txBox="1"/>
          <p:nvPr>
            <p:ph idx="12" type="sldNum"/>
          </p:nvPr>
        </p:nvSpPr>
        <p:spPr>
          <a:xfrm>
            <a:off x="255396" y="6306108"/>
            <a:ext cx="1714081" cy="365125"/>
          </a:xfrm>
          <a:prstGeom prst="rect">
            <a:avLst/>
          </a:prstGeom>
          <a:noFill/>
          <a:ln>
            <a:noFill/>
          </a:ln>
        </p:spPr>
        <p:txBody>
          <a:bodyPr anchorCtr="0" anchor="ctr" bIns="45700" lIns="91425" spcFirstLastPara="1" rIns="91425" wrap="square" tIns="45700">
            <a:noAutofit/>
          </a:bodyPr>
          <a:lstStyle/>
          <a:p>
            <a:pPr indent="0" lvl="0" marL="0" rtl="1" algn="l">
              <a:spcBef>
                <a:spcPts val="0"/>
              </a:spcBef>
              <a:spcAft>
                <a:spcPts val="0"/>
              </a:spcAft>
              <a:buNone/>
            </a:pPr>
            <a:r>
              <a:rPr b="1" lang="ar" sz="1800">
                <a:solidFill>
                  <a:schemeClr val="dk2"/>
                </a:solidFill>
                <a:latin typeface="Arial"/>
                <a:ea typeface="Arial"/>
                <a:cs typeface="Arial"/>
                <a:sym typeface="Arial"/>
              </a:rPr>
              <a:t>شريحة</a:t>
            </a:r>
            <a:fld id="{00000000-1234-1234-1234-123412341234}" type="slidenum">
              <a:rPr b="1" lang="ar" sz="1800">
                <a:solidFill>
                  <a:schemeClr val="dk2"/>
                </a:solidFill>
                <a:latin typeface="Arial"/>
                <a:ea typeface="Arial"/>
                <a:cs typeface="Arial"/>
                <a:sym typeface="Arial"/>
              </a:rPr>
              <a:t>‹#›</a:t>
            </a:fld>
            <a:endParaRPr b="1">
              <a:solidFill>
                <a:schemeClr val="dk2"/>
              </a:solidFill>
              <a:latin typeface="Arial"/>
              <a:ea typeface="Arial"/>
              <a:cs typeface="Arial"/>
              <a:sym typeface="Arial"/>
            </a:endParaRPr>
          </a:p>
        </p:txBody>
      </p:sp>
      <p:pic>
        <p:nvPicPr>
          <p:cNvPr id="201" name="Google Shape;201;p13" title="בטיחות מחומרי ניקוי בבית"/>
          <p:cNvPicPr preferRelativeResize="0"/>
          <p:nvPr/>
        </p:nvPicPr>
        <p:blipFill rotWithShape="1">
          <a:blip r:embed="rId3">
            <a:alphaModFix/>
          </a:blip>
          <a:srcRect b="0" l="0" r="0" t="0"/>
          <a:stretch/>
        </p:blipFill>
        <p:spPr>
          <a:xfrm>
            <a:off x="-183801" y="-898700"/>
            <a:ext cx="12754289" cy="87938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1"/>
                                        <p:tgtEl>
                                          <p:spTgt spid="2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14"/>
          <p:cNvSpPr txBox="1"/>
          <p:nvPr/>
        </p:nvSpPr>
        <p:spPr>
          <a:xfrm>
            <a:off x="4775478" y="920537"/>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ملخص الدرس</a:t>
            </a:r>
            <a:endParaRPr sz="5400">
              <a:solidFill>
                <a:schemeClr val="dk2"/>
              </a:solidFill>
              <a:latin typeface="Calibri"/>
              <a:ea typeface="Calibri"/>
              <a:cs typeface="Calibri"/>
              <a:sym typeface="Calibri"/>
            </a:endParaRPr>
          </a:p>
        </p:txBody>
      </p:sp>
      <p:sp>
        <p:nvSpPr>
          <p:cNvPr id="207" name="Google Shape;207;p14"/>
          <p:cNvSpPr txBox="1"/>
          <p:nvPr/>
        </p:nvSpPr>
        <p:spPr>
          <a:xfrm>
            <a:off x="428730" y="2736587"/>
            <a:ext cx="11334539" cy="1862048"/>
          </a:xfrm>
          <a:prstGeom prst="rect">
            <a:avLst/>
          </a:prstGeom>
          <a:noFill/>
          <a:ln>
            <a:noFill/>
          </a:ln>
        </p:spPr>
        <p:txBody>
          <a:bodyPr anchorCtr="0" anchor="t" bIns="45700" lIns="91425" spcFirstLastPara="1" rIns="91425" wrap="square" tIns="45700">
            <a:spAutoFit/>
          </a:bodyPr>
          <a:lstStyle/>
          <a:p>
            <a:pPr indent="-457200" lvl="0" marL="457200" marR="0" rtl="1" algn="r">
              <a:lnSpc>
                <a:spcPct val="150000"/>
              </a:lnSpc>
              <a:spcBef>
                <a:spcPts val="0"/>
              </a:spcBef>
              <a:spcAft>
                <a:spcPts val="0"/>
              </a:spcAft>
              <a:buClr>
                <a:schemeClr val="dk1"/>
              </a:buClr>
              <a:buSzPts val="2400"/>
              <a:buFont typeface="Arial"/>
              <a:buAutoNum type="arabicPeriod"/>
            </a:pPr>
            <a:r>
              <a:rPr lang="ar" sz="2400">
                <a:solidFill>
                  <a:schemeClr val="dk1"/>
                </a:solidFill>
                <a:latin typeface="Arial"/>
                <a:ea typeface="Arial"/>
                <a:cs typeface="Arial"/>
                <a:sym typeface="Arial"/>
              </a:rPr>
              <a:t>ما هو الدور الذي يمكننا أن نلعبه في المنزل، للحفاظ على السلامة ومنع الضرر الناتج عن السموم والمواد الكيميائية الموجودة في المنزل؟</a:t>
            </a:r>
            <a:endParaRPr/>
          </a:p>
          <a:p>
            <a:pPr indent="-457200" lvl="0" marL="457200" marR="0" rtl="1" algn="r">
              <a:lnSpc>
                <a:spcPct val="150000"/>
              </a:lnSpc>
              <a:spcBef>
                <a:spcPts val="1200"/>
              </a:spcBef>
              <a:spcAft>
                <a:spcPts val="0"/>
              </a:spcAft>
              <a:buClr>
                <a:schemeClr val="dk1"/>
              </a:buClr>
              <a:buSzPts val="2400"/>
              <a:buFont typeface="Arial"/>
              <a:buAutoNum type="arabicPeriod"/>
            </a:pPr>
            <a:r>
              <a:rPr lang="ar" sz="2400">
                <a:solidFill>
                  <a:schemeClr val="dk1"/>
                </a:solidFill>
                <a:latin typeface="Arial"/>
                <a:ea typeface="Arial"/>
                <a:cs typeface="Arial"/>
                <a:sym typeface="Arial"/>
              </a:rPr>
              <a:t>هل قام الفيديو بتحديثك وإعطائك أفكارًا ترغب في تنفيذها؟</a:t>
            </a:r>
            <a:endParaRPr sz="2400">
              <a:solidFill>
                <a:schemeClr val="dk1"/>
              </a:solidFill>
              <a:latin typeface="Calibri"/>
              <a:ea typeface="Calibri"/>
              <a:cs typeface="Calibri"/>
              <a:sym typeface="Calibri"/>
            </a:endParaRPr>
          </a:p>
        </p:txBody>
      </p:sp>
      <p:sp>
        <p:nvSpPr>
          <p:cNvPr id="208" name="Google Shape;208;p14"/>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209" name="Google Shape;209;p14"/>
          <p:cNvSpPr/>
          <p:nvPr/>
        </p:nvSpPr>
        <p:spPr>
          <a:xfrm>
            <a:off x="9053565" y="1843867"/>
            <a:ext cx="2733150"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أسئلة المناقشة</a:t>
            </a:r>
            <a:endParaRPr sz="2800">
              <a:solidFill>
                <a:schemeClr val="lt1"/>
              </a:solidFill>
              <a:latin typeface="Calibri"/>
              <a:ea typeface="Calibri"/>
              <a:cs typeface="Calibri"/>
              <a:sym typeface="Calibri"/>
            </a:endParaRPr>
          </a:p>
        </p:txBody>
      </p:sp>
      <p:sp>
        <p:nvSpPr>
          <p:cNvPr id="210" name="Google Shape;210;p14"/>
          <p:cNvSpPr/>
          <p:nvPr/>
        </p:nvSpPr>
        <p:spPr>
          <a:xfrm>
            <a:off x="753626" y="2860909"/>
            <a:ext cx="11009643" cy="2810213"/>
          </a:xfrm>
          <a:prstGeom prst="rect">
            <a:avLst/>
          </a:prstGeom>
          <a:solidFill>
            <a:schemeClr val="lt1"/>
          </a:solidFill>
          <a:ln cap="flat" cmpd="sng" w="1270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lnSpc>
                <a:spcPct val="150000"/>
              </a:lnSpc>
              <a:spcBef>
                <a:spcPts val="0"/>
              </a:spcBef>
              <a:spcAft>
                <a:spcPts val="0"/>
              </a:spcAft>
              <a:buNone/>
            </a:pPr>
            <a:r>
              <a:rPr lang="ar" sz="2400">
                <a:solidFill>
                  <a:schemeClr val="dk1"/>
                </a:solidFill>
                <a:latin typeface="Arial"/>
                <a:ea typeface="Arial"/>
                <a:cs typeface="Arial"/>
                <a:sym typeface="Arial"/>
              </a:rPr>
              <a:t>يقع على عاتق الوالدين مسؤولية سلامة الأطفال في المنزل والتخزين السليم للمواد السامة والمواد الكيميائية. ومع ذلك، بعد أن نتعلم عن ما يمكن أن تسببه هذه المواد، يمكننا أن نكون مسؤولين عن أنفسنا. يمكننا مساعدة الآباء في تخزين هذه المواد بشكل صحيح لمنع الأطفال الصغار من الوصول إليها.</a:t>
            </a:r>
            <a:endParaRPr sz="2400">
              <a:solidFill>
                <a:schemeClr val="dk1"/>
              </a:solidFill>
              <a:latin typeface="Calibri"/>
              <a:ea typeface="Calibri"/>
              <a:cs typeface="Calibri"/>
              <a:sym typeface="Calibri"/>
            </a:endParaRPr>
          </a:p>
        </p:txBody>
      </p:sp>
      <p:sp>
        <p:nvSpPr>
          <p:cNvPr id="211" name="Google Shape;211;p14"/>
          <p:cNvSpPr/>
          <p:nvPr/>
        </p:nvSpPr>
        <p:spPr>
          <a:xfrm>
            <a:off x="0" y="0"/>
            <a:ext cx="12192000" cy="457200"/>
          </a:xfrm>
          <a:prstGeom prst="rect">
            <a:avLst/>
          </a:prstGeom>
          <a:noFill/>
          <a:ln>
            <a:noFill/>
          </a:ln>
        </p:spPr>
        <p:txBody>
          <a:bodyPr anchorCtr="0" anchor="ctr" bIns="45700" lIns="91425" spcFirstLastPara="1" rIns="91425" wrap="square" tIns="45700">
            <a:spAutoFit/>
          </a:bodyPr>
          <a:lstStyle/>
          <a:p>
            <a:pPr indent="0" lvl="0" marL="0" marR="0" rtl="1" algn="l">
              <a:lnSpc>
                <a:spcPct val="100000"/>
              </a:lnSpc>
              <a:spcBef>
                <a:spcPts val="0"/>
              </a:spcBef>
              <a:spcAft>
                <a:spcPts val="0"/>
              </a:spcAft>
              <a:buClr>
                <a:schemeClr val="dk1"/>
              </a:buClr>
              <a:buSzPts val="1400"/>
              <a:buFont typeface="Calibri"/>
              <a:buNone/>
            </a:pPr>
            <a:r>
              <a:rPr b="1" i="0" lang="ar" sz="1400" u="none" cap="none" strike="noStrike">
                <a:solidFill>
                  <a:schemeClr val="dk1"/>
                </a:solidFill>
                <a:latin typeface="Calibri"/>
                <a:ea typeface="Calibri"/>
                <a:cs typeface="Calibri"/>
                <a:sym typeface="Calibri"/>
              </a:rPr>
              <a:t>مثال:</a:t>
            </a:r>
            <a:endParaRPr b="0" i="0" sz="800" u="none" cap="none" strike="noStrike">
              <a:solidFill>
                <a:schemeClr val="dk1"/>
              </a:solidFill>
              <a:latin typeface="Calibri"/>
              <a:ea typeface="Calibri"/>
              <a:cs typeface="Calibri"/>
              <a:sym typeface="Calibri"/>
            </a:endParaRPr>
          </a:p>
          <a:p>
            <a:pPr indent="0" lvl="0" marL="0" marR="0" rtl="1" algn="l">
              <a:lnSpc>
                <a:spcPct val="100000"/>
              </a:lnSpc>
              <a:spcBef>
                <a:spcPts val="0"/>
              </a:spcBef>
              <a:spcAft>
                <a:spcPts val="0"/>
              </a:spcAft>
              <a:buClr>
                <a:schemeClr val="dk1"/>
              </a:buClr>
              <a:buSzPts val="1200"/>
              <a:buFont typeface="Calibri"/>
              <a:buNone/>
            </a:pPr>
            <a:r>
              <a:rPr b="0" i="0" lang="ar" sz="1200" u="none" cap="none" strike="noStrike">
                <a:solidFill>
                  <a:schemeClr val="dk1"/>
                </a:solidFill>
                <a:latin typeface="Calibri"/>
                <a:ea typeface="Calibri"/>
                <a:cs typeface="Calibri"/>
                <a:sym typeface="Calibri"/>
              </a:rPr>
              <a:t>نوع المادة - مستحضرات التجميل</a:t>
            </a:r>
            <a:endParaRPr b="0" i="0" sz="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Arial"/>
              <a:ea typeface="Arial"/>
              <a:cs typeface="Arial"/>
              <a:sym typeface="Arial"/>
            </a:endParaRPr>
          </a:p>
        </p:txBody>
      </p:sp>
      <p:cxnSp>
        <p:nvCxnSpPr>
          <p:cNvPr id="212" name="Google Shape;212;p14"/>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500"/>
                                        <p:tgtEl>
                                          <p:spTgt spid="2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07">
                                            <p:txEl>
                                              <p:pRg end="0" st="0"/>
                                            </p:txEl>
                                          </p:spTgt>
                                        </p:tgtEl>
                                        <p:attrNameLst>
                                          <p:attrName>style.visibility</p:attrName>
                                        </p:attrNameLst>
                                      </p:cBhvr>
                                      <p:to>
                                        <p:strVal val="visible"/>
                                      </p:to>
                                    </p:set>
                                    <p:anim calcmode="lin" valueType="num">
                                      <p:cBhvr additive="base">
                                        <p:cTn dur="500"/>
                                        <p:tgtEl>
                                          <p:spTgt spid="207">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07">
                                            <p:txEl>
                                              <p:pRg end="1" st="1"/>
                                            </p:txEl>
                                          </p:spTgt>
                                        </p:tgtEl>
                                        <p:attrNameLst>
                                          <p:attrName>style.visibility</p:attrName>
                                        </p:attrNameLst>
                                      </p:cBhvr>
                                      <p:to>
                                        <p:strVal val="visible"/>
                                      </p:to>
                                    </p:set>
                                    <p:anim calcmode="lin" valueType="num">
                                      <p:cBhvr additive="base">
                                        <p:cTn dur="500"/>
                                        <p:tgtEl>
                                          <p:spTgt spid="207">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1000"/>
                                        <p:tgtEl>
                                          <p:spTgt spid="210"/>
                                        </p:tgtEl>
                                      </p:cBhvr>
                                    </p:animEffect>
                                  </p:childTnLst>
                                </p:cTn>
                              </p:par>
                              <p:par>
                                <p:cTn fill="hold" nodeType="withEffect" presetClass="exit" presetID="10" presetSubtype="0">
                                  <p:stCondLst>
                                    <p:cond delay="0"/>
                                  </p:stCondLst>
                                  <p:childTnLst>
                                    <p:animEffect filter="fade" transition="out">
                                      <p:cBhvr>
                                        <p:cTn dur="500"/>
                                        <p:tgtEl>
                                          <p:spTgt spid="209"/>
                                        </p:tgtEl>
                                      </p:cBhvr>
                                    </p:animEffect>
                                    <p:set>
                                      <p:cBhvr>
                                        <p:cTn dur="1" fill="hold">
                                          <p:stCondLst>
                                            <p:cond delay="500"/>
                                          </p:stCondLst>
                                        </p:cTn>
                                        <p:tgtEl>
                                          <p:spTgt spid="20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207">
                                            <p:txEl>
                                              <p:pRg end="0" st="0"/>
                                            </p:txEl>
                                          </p:spTgt>
                                        </p:tgtEl>
                                      </p:cBhvr>
                                    </p:animEffect>
                                    <p:set>
                                      <p:cBhvr>
                                        <p:cTn dur="1" fill="hold">
                                          <p:stCondLst>
                                            <p:cond delay="500"/>
                                          </p:stCondLst>
                                        </p:cTn>
                                        <p:tgtEl>
                                          <p:spTgt spid="207">
                                            <p:txEl>
                                              <p:pRg end="0" st="0"/>
                                            </p:txEl>
                                          </p:spTgt>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207">
                                            <p:txEl>
                                              <p:pRg end="1" st="1"/>
                                            </p:txEl>
                                          </p:spTgt>
                                        </p:tgtEl>
                                      </p:cBhvr>
                                    </p:animEffect>
                                    <p:set>
                                      <p:cBhvr>
                                        <p:cTn dur="1" fill="hold">
                                          <p:stCondLst>
                                            <p:cond delay="500"/>
                                          </p:stCondLst>
                                        </p:cTn>
                                        <p:tgtEl>
                                          <p:spTgt spid="207">
                                            <p:txEl>
                                              <p:pRg end="1" st="1"/>
                                            </p:txEl>
                                          </p:spTgt>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5"/>
          <p:cNvSpPr txBox="1"/>
          <p:nvPr/>
        </p:nvSpPr>
        <p:spPr>
          <a:xfrm>
            <a:off x="452175" y="357048"/>
            <a:ext cx="9144001" cy="989431"/>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4800">
                <a:solidFill>
                  <a:schemeClr val="lt1"/>
                </a:solidFill>
                <a:latin typeface="Calibri"/>
                <a:ea typeface="Calibri"/>
                <a:cs typeface="Calibri"/>
                <a:sym typeface="Calibri"/>
              </a:rPr>
              <a:t>المسؤولية عن السلامة الشخصية والمتبادلة</a:t>
            </a:r>
            <a:endParaRPr sz="2000">
              <a:solidFill>
                <a:schemeClr val="lt1"/>
              </a:solidFill>
              <a:latin typeface="Calibri"/>
              <a:ea typeface="Calibri"/>
              <a:cs typeface="Calibri"/>
              <a:sym typeface="Calibri"/>
            </a:endParaRPr>
          </a:p>
        </p:txBody>
      </p:sp>
      <p:pic>
        <p:nvPicPr>
          <p:cNvPr id="218" name="Google Shape;218;p15"/>
          <p:cNvPicPr preferRelativeResize="0"/>
          <p:nvPr/>
        </p:nvPicPr>
        <p:blipFill rotWithShape="1">
          <a:blip r:embed="rId3">
            <a:alphaModFix/>
          </a:blip>
          <a:srcRect b="0" l="0" r="0" t="0"/>
          <a:stretch/>
        </p:blipFill>
        <p:spPr>
          <a:xfrm>
            <a:off x="9679571" y="158415"/>
            <a:ext cx="2157730" cy="1115060"/>
          </a:xfrm>
          <a:prstGeom prst="rect">
            <a:avLst/>
          </a:prstGeom>
          <a:noFill/>
          <a:ln>
            <a:noFill/>
          </a:ln>
        </p:spPr>
      </p:pic>
      <p:sp>
        <p:nvSpPr>
          <p:cNvPr id="219" name="Google Shape;219;p15"/>
          <p:cNvSpPr txBox="1"/>
          <p:nvPr/>
        </p:nvSpPr>
        <p:spPr>
          <a:xfrm>
            <a:off x="-25122" y="2391508"/>
            <a:ext cx="10098593" cy="1206484"/>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lang="ar" sz="3200">
                <a:solidFill>
                  <a:srgbClr val="22228A"/>
                </a:solidFill>
                <a:latin typeface="Calibri"/>
                <a:ea typeface="Calibri"/>
                <a:cs typeface="Calibri"/>
                <a:sym typeface="Calibri"/>
              </a:rPr>
              <a:t>الوقاية من الإصابات الناجمة عن المواد السامة، في البحر وحمام السباحة، ومن الحرائق والحروق</a:t>
            </a:r>
            <a:endParaRPr sz="1600">
              <a:solidFill>
                <a:schemeClr val="dk1"/>
              </a:solidFill>
              <a:latin typeface="Calibri"/>
              <a:ea typeface="Calibri"/>
              <a:cs typeface="Calibri"/>
              <a:sym typeface="Calibri"/>
            </a:endParaRPr>
          </a:p>
        </p:txBody>
      </p:sp>
      <p:sp>
        <p:nvSpPr>
          <p:cNvPr id="220" name="Google Shape;220;p15"/>
          <p:cNvSpPr txBox="1"/>
          <p:nvPr/>
        </p:nvSpPr>
        <p:spPr>
          <a:xfrm>
            <a:off x="1502226" y="4184903"/>
            <a:ext cx="7043896" cy="640175"/>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lang="ar" sz="3200">
                <a:solidFill>
                  <a:schemeClr val="dk1"/>
                </a:solidFill>
                <a:latin typeface="Calibri"/>
                <a:ea typeface="Calibri"/>
                <a:cs typeface="Calibri"/>
                <a:sym typeface="Calibri"/>
              </a:rPr>
              <a:t>انتهى الدرس الأول.</a:t>
            </a:r>
            <a:endParaRPr sz="2000">
              <a:solidFill>
                <a:schemeClr val="dk1"/>
              </a:solidFill>
              <a:latin typeface="Calibri"/>
              <a:ea typeface="Calibri"/>
              <a:cs typeface="Calibri"/>
              <a:sym typeface="Calibri"/>
            </a:endParaRPr>
          </a:p>
        </p:txBody>
      </p:sp>
      <p:sp>
        <p:nvSpPr>
          <p:cNvPr id="221" name="Google Shape;221;p15"/>
          <p:cNvSpPr txBox="1"/>
          <p:nvPr/>
        </p:nvSpPr>
        <p:spPr>
          <a:xfrm>
            <a:off x="7018772" y="5653669"/>
            <a:ext cx="6109398" cy="847283"/>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lang="ar" sz="1800">
                <a:solidFill>
                  <a:schemeClr val="dk1"/>
                </a:solidFill>
                <a:latin typeface="Calibri"/>
                <a:ea typeface="Calibri"/>
                <a:cs typeface="Calibri"/>
                <a:sym typeface="Calibri"/>
              </a:rPr>
              <a:t>التطوير والكتابة: أفيفا إليزاري</a:t>
            </a:r>
            <a:endParaRPr sz="1800">
              <a:solidFill>
                <a:schemeClr val="dk1"/>
              </a:solidFill>
              <a:latin typeface="Calibri"/>
              <a:ea typeface="Calibri"/>
              <a:cs typeface="Calibri"/>
              <a:sym typeface="Calibri"/>
            </a:endParaRPr>
          </a:p>
          <a:p>
            <a:pPr indent="0" lvl="0" marL="0" marR="0" rtl="1" algn="ctr">
              <a:lnSpc>
                <a:spcPct val="115000"/>
              </a:lnSpc>
              <a:spcBef>
                <a:spcPts val="1000"/>
              </a:spcBef>
              <a:spcAft>
                <a:spcPts val="0"/>
              </a:spcAft>
              <a:buNone/>
            </a:pPr>
            <a:r>
              <a:rPr b="1" lang="ar" sz="1800">
                <a:solidFill>
                  <a:schemeClr val="dk1"/>
                </a:solidFill>
                <a:latin typeface="Calibri"/>
                <a:ea typeface="Calibri"/>
                <a:cs typeface="Calibri"/>
                <a:sym typeface="Calibri"/>
              </a:rPr>
              <a:t>الاستشارات: يانيف ميخائيلي</a:t>
            </a:r>
            <a:endParaRPr sz="180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1" algn="r">
              <a:lnSpc>
                <a:spcPct val="90000"/>
              </a:lnSpc>
              <a:spcBef>
                <a:spcPts val="0"/>
              </a:spcBef>
              <a:spcAft>
                <a:spcPts val="0"/>
              </a:spcAft>
              <a:buClr>
                <a:schemeClr val="dk1"/>
              </a:buClr>
              <a:buSzPts val="4400"/>
              <a:buFont typeface="Calibri"/>
              <a:buNone/>
            </a:pPr>
            <a:r>
              <a:t/>
            </a:r>
            <a:endParaRPr/>
          </a:p>
        </p:txBody>
      </p:sp>
      <p:sp>
        <p:nvSpPr>
          <p:cNvPr id="227" name="Google Shape;227;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1" algn="r">
              <a:lnSpc>
                <a:spcPct val="90000"/>
              </a:lnSpc>
              <a:spcBef>
                <a:spcPts val="0"/>
              </a:spcBef>
              <a:spcAft>
                <a:spcPts val="0"/>
              </a:spcAft>
              <a:buClr>
                <a:schemeClr val="dk1"/>
              </a:buClr>
              <a:buSzPts val="2800"/>
              <a:buNone/>
            </a:pPr>
            <a:r>
              <a:t/>
            </a:r>
            <a:endParaRPr/>
          </a:p>
        </p:txBody>
      </p:sp>
      <p:sp>
        <p:nvSpPr>
          <p:cNvPr id="228" name="Google Shape;22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None/>
            </a:pPr>
            <a:r>
              <a:t/>
            </a:r>
            <a:endParaRPr/>
          </a:p>
        </p:txBody>
      </p:sp>
      <p:sp>
        <p:nvSpPr>
          <p:cNvPr id="229" name="Google Shape;229;p16"/>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
        <p:nvSpPr>
          <p:cNvPr id="230" name="Google Shape;230;p16">
            <a:hlinkClick action="ppaction://hlinksldjump" r:id="rId3"/>
          </p:cNvPr>
          <p:cNvSpPr/>
          <p:nvPr/>
        </p:nvSpPr>
        <p:spPr>
          <a:xfrm>
            <a:off x="0" y="0"/>
            <a:ext cx="12192000" cy="6858000"/>
          </a:xfrm>
          <a:prstGeom prst="rect">
            <a:avLst/>
          </a:prstGeom>
          <a:solidFill>
            <a:schemeClr val="dk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cxnSp>
        <p:nvCxnSpPr>
          <p:cNvPr id="235" name="Google Shape;235;p17"/>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236" name="Google Shape;236;p17"/>
          <p:cNvSpPr/>
          <p:nvPr/>
        </p:nvSpPr>
        <p:spPr>
          <a:xfrm>
            <a:off x="835689" y="340360"/>
            <a:ext cx="4411225"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النشاط 2 - إيجاد الأزواج</a:t>
            </a:r>
            <a:endParaRPr sz="2800">
              <a:solidFill>
                <a:schemeClr val="lt1"/>
              </a:solidFill>
              <a:latin typeface="Calibri"/>
              <a:ea typeface="Calibri"/>
              <a:cs typeface="Calibri"/>
              <a:sym typeface="Calibri"/>
            </a:endParaRPr>
          </a:p>
        </p:txBody>
      </p:sp>
      <p:sp>
        <p:nvSpPr>
          <p:cNvPr id="237" name="Google Shape;237;p17"/>
          <p:cNvSpPr/>
          <p:nvPr/>
        </p:nvSpPr>
        <p:spPr>
          <a:xfrm>
            <a:off x="83820" y="1399661"/>
            <a:ext cx="5375868" cy="2483063"/>
          </a:xfrm>
          <a:prstGeom prst="roundRect">
            <a:avLst>
              <a:gd fmla="val 16667" name="adj"/>
            </a:avLst>
          </a:prstGeom>
          <a:noFill/>
          <a:ln cap="flat" cmpd="sng" w="1270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just">
              <a:spcBef>
                <a:spcPts val="0"/>
              </a:spcBef>
              <a:spcAft>
                <a:spcPts val="0"/>
              </a:spcAft>
              <a:buNone/>
            </a:pPr>
            <a:r>
              <a:rPr b="1" lang="ar" sz="2800">
                <a:solidFill>
                  <a:schemeClr val="dk1"/>
                </a:solidFill>
                <a:latin typeface="Calibri"/>
                <a:ea typeface="Calibri"/>
                <a:cs typeface="Calibri"/>
                <a:sym typeface="Calibri"/>
              </a:rPr>
              <a:t>للمعلم </a:t>
            </a:r>
            <a:r>
              <a:rPr b="1" lang="ar" sz="2400">
                <a:solidFill>
                  <a:schemeClr val="dk1"/>
                </a:solidFill>
                <a:latin typeface="Calibri"/>
                <a:ea typeface="Calibri"/>
                <a:cs typeface="Calibri"/>
                <a:sym typeface="Calibri"/>
              </a:rPr>
              <a:t>:</a:t>
            </a:r>
            <a:r>
              <a:rPr lang="ar" sz="2400">
                <a:solidFill>
                  <a:schemeClr val="dk1"/>
                </a:solidFill>
                <a:latin typeface="Calibri"/>
                <a:ea typeface="Calibri"/>
                <a:cs typeface="Calibri"/>
                <a:sym typeface="Calibri"/>
              </a:rPr>
              <a:t> </a:t>
            </a:r>
            <a:r>
              <a:rPr lang="ar" sz="2400">
                <a:solidFill>
                  <a:schemeClr val="dk1"/>
                </a:solidFill>
                <a:latin typeface="Arial"/>
                <a:ea typeface="Arial"/>
                <a:cs typeface="Arial"/>
                <a:sym typeface="Arial"/>
              </a:rPr>
              <a:t>بالنسبة للنشاط 2، قم بإعداد عدد من البطاقات يعادل عدد الطلاب في الفصل. ستكون البطاقات من نوعين: نصفها سيحتوي على أسماء المواد الخطرة مكتوبة عليها، والنصف الآخر سيحتوي على وصف لاستخدامها الصحيح.</a:t>
            </a:r>
            <a:endParaRPr sz="2400">
              <a:solidFill>
                <a:schemeClr val="dk1"/>
              </a:solidFill>
              <a:latin typeface="Calibri"/>
              <a:ea typeface="Calibri"/>
              <a:cs typeface="Calibri"/>
              <a:sym typeface="Calibri"/>
            </a:endParaRPr>
          </a:p>
        </p:txBody>
      </p:sp>
      <p:pic>
        <p:nvPicPr>
          <p:cNvPr descr="כיתה עם מילוי מלא" id="238" name="Google Shape;238;p17">
            <a:hlinkClick action="ppaction://hlinksldjump" r:id="rId3"/>
          </p:cNvPr>
          <p:cNvPicPr preferRelativeResize="0"/>
          <p:nvPr/>
        </p:nvPicPr>
        <p:blipFill rotWithShape="1">
          <a:blip r:embed="rId4">
            <a:alphaModFix/>
          </a:blip>
          <a:srcRect b="0" l="0" r="0" t="0"/>
          <a:stretch/>
        </p:blipFill>
        <p:spPr>
          <a:xfrm>
            <a:off x="4609118" y="6008877"/>
            <a:ext cx="637796" cy="637796"/>
          </a:xfrm>
          <a:prstGeom prst="rect">
            <a:avLst/>
          </a:prstGeom>
          <a:noFill/>
          <a:ln>
            <a:noFill/>
          </a:ln>
        </p:spPr>
      </p:pic>
      <p:graphicFrame>
        <p:nvGraphicFramePr>
          <p:cNvPr id="239" name="Google Shape;239;p17"/>
          <p:cNvGraphicFramePr/>
          <p:nvPr/>
        </p:nvGraphicFramePr>
        <p:xfrm>
          <a:off x="5561563" y="340360"/>
          <a:ext cx="3000000" cy="3000000"/>
        </p:xfrm>
        <a:graphic>
          <a:graphicData uri="http://schemas.openxmlformats.org/drawingml/2006/table">
            <a:tbl>
              <a:tblPr bandRow="1" firstCol="1" firstRow="1">
                <a:noFill/>
                <a:tableStyleId>{8C0EF23B-3350-4DC1-9EF6-5284B2A2FC63}</a:tableStyleId>
              </a:tblPr>
              <a:tblGrid>
                <a:gridCol w="3677700"/>
                <a:gridCol w="2746550"/>
              </a:tblGrid>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بطاقات الاستخدام</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بطاقات المواد</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التطهير والتبييض</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مبيض</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إبادة الحشرات</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رذاذ النمل</a:t>
                      </a:r>
                      <a:endParaRPr sz="1800" u="none" cap="none" strike="noStrike">
                        <a:latin typeface="Calibri"/>
                        <a:ea typeface="Calibri"/>
                        <a:cs typeface="Calibri"/>
                        <a:sym typeface="Calibri"/>
                      </a:endParaRPr>
                    </a:p>
                  </a:txBody>
                  <a:tcPr marT="0" marB="0" marR="68575" marL="68575"/>
                </a:tc>
              </a:tr>
              <a:tr h="39085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وقود للسخان</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زيت</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مسح أخطاء الكتابة</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تيباكس</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العزل الحراري</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الأسبستوس</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قياس درجة الحرارة</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الزئبق</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زيادة نمو النباتات المحفوظة في الأصص</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سماد</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إزالة طلاء الأظافر</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الأسيتون</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طلاء جدران المنزل</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الجير</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تحضير خليط صبغة الشعر</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بيروكسيد الهيدروجين</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سد الشقوق والترابط</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السيليكون</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حماية الملابس من العث</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النفثالين</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تخفيف الطلاء والتنظيف</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زيت التربنتين</a:t>
                      </a:r>
                      <a:endParaRPr sz="1800" u="none" cap="none" strike="noStrike">
                        <a:latin typeface="Calibri"/>
                        <a:ea typeface="Calibri"/>
                        <a:cs typeface="Calibri"/>
                        <a:sym typeface="Calibri"/>
                      </a:endParaRPr>
                    </a:p>
                  </a:txBody>
                  <a:tcPr marT="0" marB="0" marR="68575" marL="68575"/>
                </a:tc>
              </a:tr>
              <a:tr h="372000">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تنظيف الملابس</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مسحوق الغسيل</a:t>
                      </a:r>
                      <a:endParaRPr sz="1800" u="none" cap="none" strike="noStrike">
                        <a:latin typeface="Calibri"/>
                        <a:ea typeface="Calibri"/>
                        <a:cs typeface="Calibri"/>
                        <a:sym typeface="Calibri"/>
                      </a:endParaRPr>
                    </a:p>
                  </a:txBody>
                  <a:tcPr marT="0" marB="0" marR="68575" marL="68575"/>
                </a:tc>
              </a:tr>
              <a:tr h="737575">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نشر رائحة طيبة في الحمام</a:t>
                      </a:r>
                      <a:endParaRPr sz="1800" u="none" cap="none" strike="noStrike">
                        <a:latin typeface="Calibri"/>
                        <a:ea typeface="Calibri"/>
                        <a:cs typeface="Calibri"/>
                        <a:sym typeface="Calibri"/>
                      </a:endParaRPr>
                    </a:p>
                  </a:txBody>
                  <a:tcPr marT="0" marB="0" marR="68575" marL="68575"/>
                </a:tc>
                <a:tc>
                  <a:txBody>
                    <a:bodyPr/>
                    <a:lstStyle/>
                    <a:p>
                      <a:pPr indent="0" lvl="0" marL="0" marR="0" rtl="1" algn="r">
                        <a:lnSpc>
                          <a:spcPct val="115000"/>
                        </a:lnSpc>
                        <a:spcBef>
                          <a:spcPts val="0"/>
                        </a:spcBef>
                        <a:spcAft>
                          <a:spcPts val="0"/>
                        </a:spcAft>
                        <a:buNone/>
                      </a:pPr>
                      <a:r>
                        <a:rPr lang="ar" sz="2000" u="none" cap="none" strike="noStrike">
                          <a:latin typeface="Arial"/>
                          <a:ea typeface="Arial"/>
                          <a:cs typeface="Arial"/>
                          <a:sym typeface="Arial"/>
                        </a:rPr>
                        <a:t>رذاذ تنقية الهواء</a:t>
                      </a:r>
                      <a:endParaRPr sz="1800" u="none" cap="none" strike="noStrike">
                        <a:latin typeface="Calibri"/>
                        <a:ea typeface="Calibri"/>
                        <a:cs typeface="Calibri"/>
                        <a:sym typeface="Calibri"/>
                      </a:endParaRPr>
                    </a:p>
                  </a:txBody>
                  <a:tcPr marT="0" marB="0" marR="68575" marL="68575"/>
                </a:tc>
              </a:tr>
            </a:tbl>
          </a:graphicData>
        </a:graphic>
      </p:graphicFrame>
      <p:pic>
        <p:nvPicPr>
          <p:cNvPr descr="כיתה עם מילוי מלא" id="240" name="Google Shape;240;p17"/>
          <p:cNvPicPr preferRelativeResize="0"/>
          <p:nvPr/>
        </p:nvPicPr>
        <p:blipFill rotWithShape="1">
          <a:blip r:embed="rId4">
            <a:alphaModFix/>
          </a:blip>
          <a:srcRect b="0" l="0" r="0" t="0"/>
          <a:stretch/>
        </p:blipFill>
        <p:spPr>
          <a:xfrm>
            <a:off x="4609118" y="5976085"/>
            <a:ext cx="637796" cy="637796"/>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 presetSubtype="0">
                                  <p:stCondLst>
                                    <p:cond delay="0"/>
                                  </p:stCondLst>
                                  <p:childTnLst>
                                    <p:set>
                                      <p:cBhvr>
                                        <p:cTn dur="1" fill="hold">
                                          <p:stCondLst>
                                            <p:cond delay="1"/>
                                          </p:stCondLst>
                                        </p:cTn>
                                        <p:tgtEl>
                                          <p:spTgt spid="240"/>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
          <p:cNvSpPr txBox="1"/>
          <p:nvPr/>
        </p:nvSpPr>
        <p:spPr>
          <a:xfrm>
            <a:off x="452175" y="357048"/>
            <a:ext cx="9144001" cy="989431"/>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i="0" lang="ar" sz="4800" u="none" cap="none" strike="noStrike">
                <a:solidFill>
                  <a:schemeClr val="lt1"/>
                </a:solidFill>
                <a:latin typeface="Calibri"/>
                <a:ea typeface="Calibri"/>
                <a:cs typeface="Calibri"/>
                <a:sym typeface="Calibri"/>
              </a:rPr>
              <a:t>المسؤولية عن السلامة الشخصية والمتبادلة</a:t>
            </a:r>
            <a:endParaRPr b="0" i="0" sz="2000" u="none" cap="none" strike="noStrike">
              <a:solidFill>
                <a:schemeClr val="lt1"/>
              </a:solidFill>
              <a:latin typeface="Calibri"/>
              <a:ea typeface="Calibri"/>
              <a:cs typeface="Calibri"/>
              <a:sym typeface="Calibri"/>
            </a:endParaRPr>
          </a:p>
        </p:txBody>
      </p:sp>
      <p:pic>
        <p:nvPicPr>
          <p:cNvPr id="95" name="Google Shape;95;p1"/>
          <p:cNvPicPr preferRelativeResize="0"/>
          <p:nvPr/>
        </p:nvPicPr>
        <p:blipFill rotWithShape="1">
          <a:blip r:embed="rId3">
            <a:alphaModFix/>
          </a:blip>
          <a:srcRect b="0" l="0" r="0" t="0"/>
          <a:stretch/>
        </p:blipFill>
        <p:spPr>
          <a:xfrm>
            <a:off x="9679571" y="158415"/>
            <a:ext cx="2157730" cy="1115060"/>
          </a:xfrm>
          <a:prstGeom prst="rect">
            <a:avLst/>
          </a:prstGeom>
          <a:noFill/>
          <a:ln>
            <a:noFill/>
          </a:ln>
        </p:spPr>
      </p:pic>
      <p:sp>
        <p:nvSpPr>
          <p:cNvPr id="96" name="Google Shape;96;p1"/>
          <p:cNvSpPr txBox="1"/>
          <p:nvPr/>
        </p:nvSpPr>
        <p:spPr>
          <a:xfrm>
            <a:off x="-25122" y="2391508"/>
            <a:ext cx="10098593" cy="1462580"/>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i="0" lang="ar" sz="4000" u="none" cap="none" strike="noStrike">
                <a:solidFill>
                  <a:srgbClr val="22228A"/>
                </a:solidFill>
                <a:latin typeface="Calibri"/>
                <a:ea typeface="Calibri"/>
                <a:cs typeface="Calibri"/>
                <a:sym typeface="Calibri"/>
              </a:rPr>
              <a:t>الوقاية من الإصابات الناجمة عن المواد السامة، في البحر وحمام السباحة، ومن الحرائق والحروق</a:t>
            </a:r>
            <a:endParaRPr b="1" i="0" sz="2000" u="none" cap="none" strike="noStrike">
              <a:solidFill>
                <a:schemeClr val="dk1"/>
              </a:solidFill>
              <a:latin typeface="Calibri"/>
              <a:ea typeface="Calibri"/>
              <a:cs typeface="Calibri"/>
              <a:sym typeface="Calibri"/>
            </a:endParaRPr>
          </a:p>
        </p:txBody>
      </p:sp>
      <p:sp>
        <p:nvSpPr>
          <p:cNvPr id="97" name="Google Shape;97;p1"/>
          <p:cNvSpPr txBox="1"/>
          <p:nvPr/>
        </p:nvSpPr>
        <p:spPr>
          <a:xfrm>
            <a:off x="1502226" y="4184903"/>
            <a:ext cx="7043896" cy="640175"/>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i="0" lang="ar" sz="3200" u="none" cap="none" strike="noStrike">
                <a:solidFill>
                  <a:schemeClr val="dk1"/>
                </a:solidFill>
                <a:latin typeface="Calibri"/>
                <a:ea typeface="Calibri"/>
                <a:cs typeface="Calibri"/>
                <a:sym typeface="Calibri"/>
              </a:rPr>
              <a:t>مخصص للمدارس الابتدائية (الصفوف من الرابع إلى السادس)</a:t>
            </a:r>
            <a:endParaRPr b="0" i="0" sz="2000" u="none" cap="none" strike="noStrike">
              <a:solidFill>
                <a:schemeClr val="dk1"/>
              </a:solidFill>
              <a:latin typeface="Calibri"/>
              <a:ea typeface="Calibri"/>
              <a:cs typeface="Calibri"/>
              <a:sym typeface="Calibri"/>
            </a:endParaRPr>
          </a:p>
        </p:txBody>
      </p:sp>
      <p:sp>
        <p:nvSpPr>
          <p:cNvPr id="98" name="Google Shape;98;p1"/>
          <p:cNvSpPr txBox="1"/>
          <p:nvPr/>
        </p:nvSpPr>
        <p:spPr>
          <a:xfrm>
            <a:off x="7018772" y="5155893"/>
            <a:ext cx="6109398" cy="1285737"/>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i="0" lang="ar" sz="1800" u="none" cap="none" strike="noStrike">
                <a:solidFill>
                  <a:schemeClr val="dk1"/>
                </a:solidFill>
                <a:latin typeface="Calibri"/>
                <a:ea typeface="Calibri"/>
                <a:cs typeface="Calibri"/>
                <a:sym typeface="Calibri"/>
              </a:rPr>
              <a:t>التطوير والكتابة: أفيفا إليزاري</a:t>
            </a:r>
            <a:endParaRPr b="0" i="0" sz="1800" u="none" cap="none" strike="noStrike">
              <a:solidFill>
                <a:schemeClr val="dk1"/>
              </a:solidFill>
              <a:latin typeface="Calibri"/>
              <a:ea typeface="Calibri"/>
              <a:cs typeface="Calibri"/>
              <a:sym typeface="Calibri"/>
            </a:endParaRPr>
          </a:p>
          <a:p>
            <a:pPr indent="0" lvl="0" marL="0" marR="0" rtl="1" algn="ctr">
              <a:lnSpc>
                <a:spcPct val="115000"/>
              </a:lnSpc>
              <a:spcBef>
                <a:spcPts val="1000"/>
              </a:spcBef>
              <a:spcAft>
                <a:spcPts val="0"/>
              </a:spcAft>
              <a:buNone/>
            </a:pPr>
            <a:r>
              <a:rPr b="1" i="0" lang="ar" sz="1800" u="none" cap="none" strike="noStrike">
                <a:solidFill>
                  <a:schemeClr val="dk1"/>
                </a:solidFill>
                <a:latin typeface="Calibri"/>
                <a:ea typeface="Calibri"/>
                <a:cs typeface="Calibri"/>
                <a:sym typeface="Calibri"/>
              </a:rPr>
              <a:t>الاستشارات: يانيف ميخائيلي</a:t>
            </a:r>
            <a:endParaRPr/>
          </a:p>
          <a:p>
            <a:pPr indent="0" lvl="0" marL="0" marR="0" rtl="1" algn="ctr">
              <a:lnSpc>
                <a:spcPct val="115000"/>
              </a:lnSpc>
              <a:spcBef>
                <a:spcPts val="1000"/>
              </a:spcBef>
              <a:spcAft>
                <a:spcPts val="0"/>
              </a:spcAft>
              <a:buNone/>
            </a:pPr>
            <a:r>
              <a:rPr b="1" i="0" lang="ar" sz="1800" u="none" cap="none" strike="noStrike">
                <a:solidFill>
                  <a:schemeClr val="dk1"/>
                </a:solidFill>
                <a:latin typeface="Calibri"/>
                <a:ea typeface="Calibri"/>
                <a:cs typeface="Calibri"/>
                <a:sym typeface="Calibri"/>
              </a:rPr>
              <a:t>ترجمة: إسكندر عطية</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
          <p:cNvSpPr txBox="1"/>
          <p:nvPr/>
        </p:nvSpPr>
        <p:spPr>
          <a:xfrm>
            <a:off x="5448719" y="327291"/>
            <a:ext cx="6094324" cy="1016817"/>
          </a:xfrm>
          <a:prstGeom prst="rect">
            <a:avLst/>
          </a:prstGeom>
          <a:noFill/>
          <a:ln>
            <a:noFill/>
          </a:ln>
        </p:spPr>
        <p:txBody>
          <a:bodyPr anchorCtr="0" anchor="t" bIns="45700" lIns="91425" spcFirstLastPara="1" rIns="91425" wrap="square" tIns="45700">
            <a:spAutoFit/>
          </a:bodyPr>
          <a:lstStyle/>
          <a:p>
            <a:pPr indent="0" lvl="0" marL="0" marR="0" rtl="1" algn="r">
              <a:lnSpc>
                <a:spcPct val="115000"/>
              </a:lnSpc>
              <a:spcBef>
                <a:spcPts val="0"/>
              </a:spcBef>
              <a:spcAft>
                <a:spcPts val="0"/>
              </a:spcAft>
              <a:buNone/>
            </a:pPr>
            <a:r>
              <a:rPr b="1" i="0" lang="ar" sz="5400" u="none" cap="none" strike="noStrike">
                <a:solidFill>
                  <a:srgbClr val="1F497D"/>
                </a:solidFill>
                <a:latin typeface="Calibri"/>
                <a:ea typeface="Calibri"/>
                <a:cs typeface="Calibri"/>
                <a:sym typeface="Calibri"/>
              </a:rPr>
              <a:t>افتتاح</a:t>
            </a:r>
            <a:endParaRPr b="0" i="0" sz="2800" u="none" cap="none" strike="noStrike">
              <a:solidFill>
                <a:schemeClr val="dk1"/>
              </a:solidFill>
              <a:latin typeface="Calibri"/>
              <a:ea typeface="Calibri"/>
              <a:cs typeface="Calibri"/>
              <a:sym typeface="Calibri"/>
            </a:endParaRPr>
          </a:p>
        </p:txBody>
      </p:sp>
      <p:sp>
        <p:nvSpPr>
          <p:cNvPr id="104" name="Google Shape;104;p2"/>
          <p:cNvSpPr txBox="1"/>
          <p:nvPr/>
        </p:nvSpPr>
        <p:spPr>
          <a:xfrm>
            <a:off x="1507253" y="2012304"/>
            <a:ext cx="10035790" cy="4042132"/>
          </a:xfrm>
          <a:prstGeom prst="rect">
            <a:avLst/>
          </a:prstGeom>
          <a:noFill/>
          <a:ln>
            <a:noFill/>
          </a:ln>
        </p:spPr>
        <p:txBody>
          <a:bodyPr anchorCtr="0" anchor="t" bIns="45700" lIns="91425" spcFirstLastPara="1" rIns="91425" wrap="square" tIns="45700">
            <a:spAutoFit/>
          </a:bodyPr>
          <a:lstStyle/>
          <a:p>
            <a:pPr indent="0" lvl="0" marL="0" marR="0" rtl="1" algn="just">
              <a:lnSpc>
                <a:spcPct val="200000"/>
              </a:lnSpc>
              <a:spcBef>
                <a:spcPts val="0"/>
              </a:spcBef>
              <a:spcAft>
                <a:spcPts val="0"/>
              </a:spcAft>
              <a:buNone/>
            </a:pPr>
            <a:r>
              <a:rPr b="1" i="0" lang="ar" sz="2800" u="none" cap="none" strike="noStrike">
                <a:solidFill>
                  <a:schemeClr val="dk1"/>
                </a:solidFill>
                <a:latin typeface="Arial"/>
                <a:ea typeface="Arial"/>
                <a:cs typeface="Arial"/>
                <a:sym typeface="Arial"/>
              </a:rPr>
              <a:t>سوف ندرك قيمة المسؤولية.</a:t>
            </a:r>
            <a:endParaRPr b="1" i="0" sz="2800" u="none" cap="none" strike="noStrike">
              <a:solidFill>
                <a:schemeClr val="dk1"/>
              </a:solidFill>
              <a:latin typeface="Calibri"/>
              <a:ea typeface="Calibri"/>
              <a:cs typeface="Calibri"/>
              <a:sym typeface="Calibri"/>
            </a:endParaRPr>
          </a:p>
          <a:p>
            <a:pPr indent="-342900" lvl="0" marL="342900" marR="0" rtl="1" algn="r">
              <a:lnSpc>
                <a:spcPct val="200000"/>
              </a:lnSpc>
              <a:spcBef>
                <a:spcPts val="800"/>
              </a:spcBef>
              <a:spcAft>
                <a:spcPts val="0"/>
              </a:spcAft>
              <a:buClr>
                <a:schemeClr val="dk1"/>
              </a:buClr>
              <a:buSzPts val="2400"/>
              <a:buFont typeface="Noto Sans Symbols"/>
              <a:buChar char="✔"/>
            </a:pPr>
            <a:r>
              <a:rPr b="1" i="0" lang="ar" sz="2400" u="none" cap="none" strike="noStrike">
                <a:solidFill>
                  <a:schemeClr val="dk1"/>
                </a:solidFill>
                <a:latin typeface="Arial"/>
                <a:ea typeface="Arial"/>
                <a:cs typeface="Arial"/>
                <a:sym typeface="Arial"/>
              </a:rPr>
              <a:t>المسؤولية قيمة من عالم الأخلاق، وتعني أن الإنسان يتحمل عواقب أفعاله وأفعاله تجاه نفسه وتجاه مجتمعه وبيئته. المسؤولية هي قيمة إيجابية، مرتبطة بالاختيارات الصحيحة التي يتخذها الشخص والتي تمنحه الشعور بالرضا.</a:t>
            </a:r>
            <a:endParaRPr b="1" i="0" sz="2400" u="none" cap="none" strike="noStrike">
              <a:solidFill>
                <a:schemeClr val="dk1"/>
              </a:solidFill>
              <a:latin typeface="Calibri"/>
              <a:ea typeface="Calibri"/>
              <a:cs typeface="Calibri"/>
              <a:sym typeface="Calibri"/>
            </a:endParaRPr>
          </a:p>
        </p:txBody>
      </p:sp>
      <p:sp>
        <p:nvSpPr>
          <p:cNvPr id="105" name="Google Shape;105;p2"/>
          <p:cNvSpPr txBox="1"/>
          <p:nvPr/>
        </p:nvSpPr>
        <p:spPr>
          <a:xfrm>
            <a:off x="2795116" y="1489084"/>
            <a:ext cx="6601767" cy="52322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ar" sz="2800" u="none" cap="none" strike="noStrike">
                <a:solidFill>
                  <a:schemeClr val="dk2"/>
                </a:solidFill>
                <a:latin typeface="Calibri"/>
                <a:ea typeface="Calibri"/>
                <a:cs typeface="Calibri"/>
                <a:sym typeface="Calibri"/>
              </a:rPr>
              <a:t>ما هي أهداف الدرس وماذا سنتعلم؟</a:t>
            </a:r>
            <a:endParaRPr sz="2800">
              <a:solidFill>
                <a:schemeClr val="dk2"/>
              </a:solidFill>
              <a:latin typeface="Calibri"/>
              <a:ea typeface="Calibri"/>
              <a:cs typeface="Calibri"/>
              <a:sym typeface="Calibri"/>
            </a:endParaRPr>
          </a:p>
        </p:txBody>
      </p:sp>
      <p:sp>
        <p:nvSpPr>
          <p:cNvPr id="106" name="Google Shape;106;p2"/>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05">
                                            <p:txEl>
                                              <p:pRg end="0" st="0"/>
                                            </p:txEl>
                                          </p:spTgt>
                                        </p:tgtEl>
                                        <p:attrNameLst>
                                          <p:attrName>style.visibility</p:attrName>
                                        </p:attrNameLst>
                                      </p:cBhvr>
                                      <p:to>
                                        <p:strVal val="visible"/>
                                      </p:to>
                                    </p:set>
                                    <p:animEffect filter="fade" transition="in">
                                      <p:cBhvr>
                                        <p:cTn dur="1000"/>
                                        <p:tgtEl>
                                          <p:spTgt spid="10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0" st="0"/>
                                            </p:txEl>
                                          </p:spTgt>
                                        </p:tgtEl>
                                        <p:attrNameLst>
                                          <p:attrName>style.visibility</p:attrName>
                                        </p:attrNameLst>
                                      </p:cBhvr>
                                      <p:to>
                                        <p:strVal val="visible"/>
                                      </p:to>
                                    </p:set>
                                    <p:animEffect filter="fade" transition="in">
                                      <p:cBhvr>
                                        <p:cTn dur="2000"/>
                                        <p:tgtEl>
                                          <p:spTgt spid="1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1" st="1"/>
                                            </p:txEl>
                                          </p:spTgt>
                                        </p:tgtEl>
                                        <p:attrNameLst>
                                          <p:attrName>style.visibility</p:attrName>
                                        </p:attrNameLst>
                                      </p:cBhvr>
                                      <p:to>
                                        <p:strVal val="visible"/>
                                      </p:to>
                                    </p:set>
                                    <p:animEffect filter="fade" transition="in">
                                      <p:cBhvr>
                                        <p:cTn dur="2000"/>
                                        <p:tgtEl>
                                          <p:spTgt spid="104">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txBox="1"/>
          <p:nvPr/>
        </p:nvSpPr>
        <p:spPr>
          <a:xfrm>
            <a:off x="5448719" y="327291"/>
            <a:ext cx="6094324" cy="1016817"/>
          </a:xfrm>
          <a:prstGeom prst="rect">
            <a:avLst/>
          </a:prstGeom>
          <a:noFill/>
          <a:ln>
            <a:noFill/>
          </a:ln>
        </p:spPr>
        <p:txBody>
          <a:bodyPr anchorCtr="0" anchor="t" bIns="45700" lIns="91425" spcFirstLastPara="1" rIns="91425" wrap="square" tIns="45700">
            <a:spAutoFit/>
          </a:bodyPr>
          <a:lstStyle/>
          <a:p>
            <a:pPr indent="0" lvl="0" marL="0" marR="0" rtl="1" algn="r">
              <a:lnSpc>
                <a:spcPct val="115000"/>
              </a:lnSpc>
              <a:spcBef>
                <a:spcPts val="0"/>
              </a:spcBef>
              <a:spcAft>
                <a:spcPts val="0"/>
              </a:spcAft>
              <a:buNone/>
            </a:pPr>
            <a:r>
              <a:rPr b="1" lang="ar" sz="5400">
                <a:solidFill>
                  <a:srgbClr val="1F497D"/>
                </a:solidFill>
                <a:latin typeface="Calibri"/>
                <a:ea typeface="Calibri"/>
                <a:cs typeface="Calibri"/>
                <a:sym typeface="Calibri"/>
              </a:rPr>
              <a:t>افتتاح</a:t>
            </a:r>
            <a:endParaRPr sz="2800">
              <a:solidFill>
                <a:schemeClr val="dk1"/>
              </a:solidFill>
              <a:latin typeface="Calibri"/>
              <a:ea typeface="Calibri"/>
              <a:cs typeface="Calibri"/>
              <a:sym typeface="Calibri"/>
            </a:endParaRPr>
          </a:p>
        </p:txBody>
      </p:sp>
      <p:sp>
        <p:nvSpPr>
          <p:cNvPr id="112" name="Google Shape;112;p3"/>
          <p:cNvSpPr txBox="1"/>
          <p:nvPr/>
        </p:nvSpPr>
        <p:spPr>
          <a:xfrm>
            <a:off x="2795116" y="1489084"/>
            <a:ext cx="6601767" cy="52322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800">
                <a:solidFill>
                  <a:schemeClr val="dk2"/>
                </a:solidFill>
                <a:latin typeface="Calibri"/>
                <a:ea typeface="Calibri"/>
                <a:cs typeface="Calibri"/>
                <a:sym typeface="Calibri"/>
              </a:rPr>
              <a:t>ما هي أهداف الدرس وماذا سنتعلم؟</a:t>
            </a:r>
            <a:endParaRPr sz="2800">
              <a:solidFill>
                <a:schemeClr val="dk2"/>
              </a:solidFill>
              <a:latin typeface="Calibri"/>
              <a:ea typeface="Calibri"/>
              <a:cs typeface="Calibri"/>
              <a:sym typeface="Calibri"/>
            </a:endParaRPr>
          </a:p>
        </p:txBody>
      </p:sp>
      <p:sp>
        <p:nvSpPr>
          <p:cNvPr id="113" name="Google Shape;113;p3"/>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14" name="Google Shape;114;p3"/>
          <p:cNvSpPr txBox="1"/>
          <p:nvPr/>
        </p:nvSpPr>
        <p:spPr>
          <a:xfrm>
            <a:off x="976364" y="2267655"/>
            <a:ext cx="10239270" cy="2898229"/>
          </a:xfrm>
          <a:prstGeom prst="rect">
            <a:avLst/>
          </a:prstGeom>
          <a:noFill/>
          <a:ln>
            <a:noFill/>
          </a:ln>
        </p:spPr>
        <p:txBody>
          <a:bodyPr anchorCtr="0" anchor="t" bIns="45700" lIns="91425" spcFirstLastPara="1" rIns="91425" wrap="square" tIns="45700">
            <a:spAutoFit/>
          </a:bodyPr>
          <a:lstStyle/>
          <a:p>
            <a:pPr indent="0" lvl="0" marL="0" marR="0" rtl="1" algn="just">
              <a:lnSpc>
                <a:spcPct val="150000"/>
              </a:lnSpc>
              <a:spcBef>
                <a:spcPts val="0"/>
              </a:spcBef>
              <a:spcAft>
                <a:spcPts val="0"/>
              </a:spcAft>
              <a:buNone/>
            </a:pPr>
            <a:r>
              <a:rPr b="1" lang="ar" sz="2800">
                <a:solidFill>
                  <a:schemeClr val="dk1"/>
                </a:solidFill>
                <a:latin typeface="Arial"/>
                <a:ea typeface="Arial"/>
                <a:cs typeface="Arial"/>
                <a:sym typeface="Arial"/>
              </a:rPr>
              <a:t>سنتعلم عن معنى المسؤولية الشخصية تجاه أنفسنا والمسؤولية المتبادلة.</a:t>
            </a:r>
            <a:endParaRPr b="1" sz="2800">
              <a:solidFill>
                <a:schemeClr val="dk1"/>
              </a:solidFill>
              <a:latin typeface="Calibri"/>
              <a:ea typeface="Calibri"/>
              <a:cs typeface="Calibri"/>
              <a:sym typeface="Calibri"/>
            </a:endParaRPr>
          </a:p>
          <a:p>
            <a:pPr indent="-342900" lvl="0" marL="342900" marR="0" rtl="1" algn="just">
              <a:lnSpc>
                <a:spcPct val="200000"/>
              </a:lnSpc>
              <a:spcBef>
                <a:spcPts val="100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على المستوى الشخصي – الشخص مسؤول عن أفعاله وعن حماية نفسه من الأذى. كلما تقدمنا في العمر، أصبحنا قادرين على تحمل المزيد من المسؤولية عن أنفسنا وأفعالنا.</a:t>
            </a:r>
            <a:endParaRPr b="1" sz="2400">
              <a:solidFill>
                <a:schemeClr val="dk1"/>
              </a:solidFill>
              <a:latin typeface="Calibri"/>
              <a:ea typeface="Calibri"/>
              <a:cs typeface="Calibri"/>
              <a:sym typeface="Calibri"/>
            </a:endParaRPr>
          </a:p>
        </p:txBody>
      </p:sp>
      <p:sp>
        <p:nvSpPr>
          <p:cNvPr id="115" name="Google Shape;115;p3"/>
          <p:cNvSpPr txBox="1"/>
          <p:nvPr/>
        </p:nvSpPr>
        <p:spPr>
          <a:xfrm>
            <a:off x="664865" y="4304599"/>
            <a:ext cx="10862268" cy="2954655"/>
          </a:xfrm>
          <a:prstGeom prst="rect">
            <a:avLst/>
          </a:prstGeom>
          <a:noFill/>
          <a:ln>
            <a:noFill/>
          </a:ln>
        </p:spPr>
        <p:txBody>
          <a:bodyPr anchorCtr="0" anchor="t" bIns="45700" lIns="91425" spcFirstLastPara="1" rIns="91425" wrap="square" tIns="45700">
            <a:spAutoFit/>
          </a:bodyPr>
          <a:lstStyle/>
          <a:p>
            <a:pPr indent="-342900" lvl="0" marL="342900" marR="0" rtl="1" algn="just">
              <a:lnSpc>
                <a:spcPct val="200000"/>
              </a:lnSpc>
              <a:spcBef>
                <a:spcPts val="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على المستوى الاجتماعي – الوعي بالآخرين من حولنا أمر مطلوب. في المجتمع البشري، هناك مسؤولية متبادلة بين الأفراد تجاه المجتمع. على سبيل المثال: مشاركة الطفل في الأعمال المنزلية تعزز لديه الشعور بالمسؤولية المتبادلة لتحقيق الأهداف العائلية المشتركة.</a:t>
            </a:r>
            <a:endParaRPr b="1" sz="24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2">
                                            <p:txEl>
                                              <p:pRg end="0" st="0"/>
                                            </p:txEl>
                                          </p:spTgt>
                                        </p:tgtEl>
                                        <p:attrNameLst>
                                          <p:attrName>style.visibility</p:attrName>
                                        </p:attrNameLst>
                                      </p:cBhvr>
                                      <p:to>
                                        <p:strVal val="visible"/>
                                      </p:to>
                                    </p:set>
                                    <p:animEffect filter="fade" transition="in">
                                      <p:cBhvr>
                                        <p:cTn dur="500"/>
                                        <p:tgtEl>
                                          <p:spTgt spid="11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2000"/>
                                        <p:tgtEl>
                                          <p:spTgt spid="114"/>
                                        </p:tgtEl>
                                      </p:cBhvr>
                                    </p:animEffect>
                                  </p:childTnLst>
                                </p:cTn>
                              </p:par>
                              <p:par>
                                <p:cTn fill="hold" nodeType="with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500"/>
                                        <p:tgtEl>
                                          <p:spTgt spid="1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4"/>
          <p:cNvSpPr txBox="1"/>
          <p:nvPr/>
        </p:nvSpPr>
        <p:spPr>
          <a:xfrm>
            <a:off x="4614704" y="1362395"/>
            <a:ext cx="7011237" cy="463588"/>
          </a:xfrm>
          <a:prstGeom prst="rect">
            <a:avLst/>
          </a:prstGeom>
          <a:noFill/>
          <a:ln>
            <a:noFill/>
          </a:ln>
        </p:spPr>
        <p:txBody>
          <a:bodyPr anchorCtr="0" anchor="t" bIns="45700" lIns="91425" spcFirstLastPara="1" rIns="91425" wrap="square" tIns="45700">
            <a:spAutoFit/>
          </a:bodyPr>
          <a:lstStyle/>
          <a:p>
            <a:pPr indent="0" lvl="0" marL="0" marR="0" rtl="1" algn="r">
              <a:lnSpc>
                <a:spcPct val="31481"/>
              </a:lnSpc>
              <a:spcBef>
                <a:spcPts val="0"/>
              </a:spcBef>
              <a:spcAft>
                <a:spcPts val="0"/>
              </a:spcAft>
              <a:buNone/>
            </a:pPr>
            <a:r>
              <a:rPr b="1" lang="ar" sz="5400">
                <a:solidFill>
                  <a:srgbClr val="1F497D"/>
                </a:solidFill>
                <a:latin typeface="Calibri"/>
                <a:ea typeface="Calibri"/>
                <a:cs typeface="Calibri"/>
                <a:sym typeface="Calibri"/>
              </a:rPr>
              <a:t>مناقشة لتوضيح المفاهيم</a:t>
            </a:r>
            <a:endParaRPr sz="5400">
              <a:solidFill>
                <a:schemeClr val="dk1"/>
              </a:solidFill>
              <a:latin typeface="Calibri"/>
              <a:ea typeface="Calibri"/>
              <a:cs typeface="Calibri"/>
              <a:sym typeface="Calibri"/>
            </a:endParaRPr>
          </a:p>
        </p:txBody>
      </p:sp>
      <p:sp>
        <p:nvSpPr>
          <p:cNvPr id="121" name="Google Shape;121;p4"/>
          <p:cNvSpPr txBox="1"/>
          <p:nvPr/>
        </p:nvSpPr>
        <p:spPr>
          <a:xfrm>
            <a:off x="522512" y="4066765"/>
            <a:ext cx="11103429" cy="2446824"/>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4800">
                <a:solidFill>
                  <a:schemeClr val="dk1"/>
                </a:solidFill>
                <a:latin typeface="Arial"/>
                <a:ea typeface="Arial"/>
                <a:cs typeface="Arial"/>
                <a:sym typeface="Arial"/>
              </a:rPr>
              <a:t>للتنويه</a:t>
            </a:r>
            <a:endParaRPr sz="4800">
              <a:solidFill>
                <a:schemeClr val="dk1"/>
              </a:solidFill>
              <a:latin typeface="Calibri"/>
              <a:ea typeface="Calibri"/>
              <a:cs typeface="Calibri"/>
              <a:sym typeface="Calibri"/>
            </a:endParaRPr>
          </a:p>
          <a:p>
            <a:pPr indent="0" lvl="0" marL="0" marR="0" rtl="1" algn="r">
              <a:lnSpc>
                <a:spcPct val="150000"/>
              </a:lnSpc>
              <a:spcBef>
                <a:spcPts val="0"/>
              </a:spcBef>
              <a:spcAft>
                <a:spcPts val="0"/>
              </a:spcAft>
              <a:buNone/>
            </a:pPr>
            <a:r>
              <a:rPr lang="ar" sz="2400">
                <a:solidFill>
                  <a:schemeClr val="dk1"/>
                </a:solidFill>
                <a:latin typeface="Arial"/>
                <a:ea typeface="Arial"/>
                <a:cs typeface="Arial"/>
                <a:sym typeface="Arial"/>
              </a:rPr>
              <a:t>المسؤولية عنصر ضروري في كافة مجالات الحياة. نحن نتحمل مسؤولية إدارة جدول أعمالنا الخاص، ونحن حذرون ونحمي أنفسنا من الأذى. إذا واجهنا عقبة فإننا نتحمل المسؤولية لتجنب الضرر ولا نبحث عن شخص نلومه.</a:t>
            </a:r>
            <a:endParaRPr b="1" sz="2400">
              <a:solidFill>
                <a:schemeClr val="dk1"/>
              </a:solidFill>
              <a:latin typeface="Calibri"/>
              <a:ea typeface="Calibri"/>
              <a:cs typeface="Calibri"/>
              <a:sym typeface="Calibri"/>
            </a:endParaRPr>
          </a:p>
        </p:txBody>
      </p:sp>
      <p:sp>
        <p:nvSpPr>
          <p:cNvPr id="122" name="Google Shape;122;p4"/>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23" name="Google Shape;123;p4"/>
          <p:cNvSpPr/>
          <p:nvPr/>
        </p:nvSpPr>
        <p:spPr>
          <a:xfrm>
            <a:off x="566059" y="1811521"/>
            <a:ext cx="11103429" cy="1959428"/>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just">
              <a:lnSpc>
                <a:spcPct val="110000"/>
              </a:lnSpc>
              <a:spcBef>
                <a:spcPts val="0"/>
              </a:spcBef>
              <a:spcAft>
                <a:spcPts val="0"/>
              </a:spcAft>
              <a:buNone/>
            </a:pPr>
            <a:r>
              <a:rPr lang="ar" sz="2400">
                <a:solidFill>
                  <a:schemeClr val="lt1"/>
                </a:solidFill>
                <a:latin typeface="Arial"/>
                <a:ea typeface="Arial"/>
                <a:cs typeface="Arial"/>
                <a:sym typeface="Arial"/>
              </a:rPr>
              <a:t>السؤال: ما رأيك في المسؤولية الشخصية وكيف تنعكس في تصرفاتك؟</a:t>
            </a:r>
            <a:endParaRPr sz="2400">
              <a:solidFill>
                <a:schemeClr val="lt1"/>
              </a:solidFill>
              <a:latin typeface="Calibri"/>
              <a:ea typeface="Calibri"/>
              <a:cs typeface="Calibri"/>
              <a:sym typeface="Calibri"/>
            </a:endParaRPr>
          </a:p>
          <a:p>
            <a:pPr indent="0" lvl="0" marL="0" marR="0" rtl="1" algn="just">
              <a:lnSpc>
                <a:spcPct val="110000"/>
              </a:lnSpc>
              <a:spcBef>
                <a:spcPts val="600"/>
              </a:spcBef>
              <a:spcAft>
                <a:spcPts val="0"/>
              </a:spcAft>
              <a:buNone/>
            </a:pPr>
            <a:r>
              <a:rPr lang="ar" sz="2400">
                <a:solidFill>
                  <a:schemeClr val="lt1"/>
                </a:solidFill>
                <a:latin typeface="Arial"/>
                <a:ea typeface="Arial"/>
                <a:cs typeface="Arial"/>
                <a:sym typeface="Arial"/>
              </a:rPr>
              <a:t>أعط أمثلة على الحالات التي تحملت فيها المسؤولية الشخصية.</a:t>
            </a:r>
            <a:endParaRPr sz="2400">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500"/>
                                        <p:tgtEl>
                                          <p:spTgt spid="1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animEffect filter="fade" transition="in">
                                      <p:cBhvr>
                                        <p:cTn dur="1000"/>
                                        <p:tgtEl>
                                          <p:spTgt spid="1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1" st="1"/>
                                            </p:txEl>
                                          </p:spTgt>
                                        </p:tgtEl>
                                        <p:attrNameLst>
                                          <p:attrName>style.visibility</p:attrName>
                                        </p:attrNameLst>
                                      </p:cBhvr>
                                      <p:to>
                                        <p:strVal val="visible"/>
                                      </p:to>
                                    </p:set>
                                    <p:animEffect filter="fade" transition="in">
                                      <p:cBhvr>
                                        <p:cTn dur="1000"/>
                                        <p:tgtEl>
                                          <p:spTgt spid="12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5"/>
          <p:cNvSpPr txBox="1"/>
          <p:nvPr/>
        </p:nvSpPr>
        <p:spPr>
          <a:xfrm>
            <a:off x="4614704" y="1362395"/>
            <a:ext cx="7011237" cy="463588"/>
          </a:xfrm>
          <a:prstGeom prst="rect">
            <a:avLst/>
          </a:prstGeom>
          <a:noFill/>
          <a:ln>
            <a:noFill/>
          </a:ln>
        </p:spPr>
        <p:txBody>
          <a:bodyPr anchorCtr="0" anchor="t" bIns="45700" lIns="91425" spcFirstLastPara="1" rIns="91425" wrap="square" tIns="45700">
            <a:spAutoFit/>
          </a:bodyPr>
          <a:lstStyle/>
          <a:p>
            <a:pPr indent="0" lvl="0" marL="0" marR="0" rtl="1" algn="r">
              <a:lnSpc>
                <a:spcPct val="31481"/>
              </a:lnSpc>
              <a:spcBef>
                <a:spcPts val="0"/>
              </a:spcBef>
              <a:spcAft>
                <a:spcPts val="0"/>
              </a:spcAft>
              <a:buNone/>
            </a:pPr>
            <a:r>
              <a:rPr b="1" lang="ar" sz="5400">
                <a:solidFill>
                  <a:srgbClr val="1F497D"/>
                </a:solidFill>
                <a:latin typeface="Calibri"/>
                <a:ea typeface="Calibri"/>
                <a:cs typeface="Calibri"/>
                <a:sym typeface="Calibri"/>
              </a:rPr>
              <a:t>مناقشة لتوضيح المفاهيم</a:t>
            </a:r>
            <a:endParaRPr sz="5400">
              <a:solidFill>
                <a:schemeClr val="dk1"/>
              </a:solidFill>
              <a:latin typeface="Calibri"/>
              <a:ea typeface="Calibri"/>
              <a:cs typeface="Calibri"/>
              <a:sym typeface="Calibri"/>
            </a:endParaRPr>
          </a:p>
        </p:txBody>
      </p:sp>
      <p:sp>
        <p:nvSpPr>
          <p:cNvPr id="129" name="Google Shape;129;p5"/>
          <p:cNvSpPr txBox="1"/>
          <p:nvPr/>
        </p:nvSpPr>
        <p:spPr>
          <a:xfrm>
            <a:off x="522512" y="4066765"/>
            <a:ext cx="11103429" cy="2006831"/>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4800">
                <a:solidFill>
                  <a:schemeClr val="dk1"/>
                </a:solidFill>
                <a:latin typeface="Arial"/>
                <a:ea typeface="Arial"/>
                <a:cs typeface="Arial"/>
                <a:sym typeface="Arial"/>
              </a:rPr>
              <a:t>للتنويه</a:t>
            </a:r>
            <a:endParaRPr sz="4800">
              <a:solidFill>
                <a:schemeClr val="dk1"/>
              </a:solidFill>
              <a:latin typeface="Calibri"/>
              <a:ea typeface="Calibri"/>
              <a:cs typeface="Calibri"/>
              <a:sym typeface="Calibri"/>
            </a:endParaRPr>
          </a:p>
          <a:p>
            <a:pPr indent="0" lvl="0" marL="0" marR="0" rtl="1" algn="just">
              <a:lnSpc>
                <a:spcPct val="108000"/>
              </a:lnSpc>
              <a:spcBef>
                <a:spcPts val="0"/>
              </a:spcBef>
              <a:spcAft>
                <a:spcPts val="0"/>
              </a:spcAft>
              <a:buNone/>
            </a:pPr>
            <a:r>
              <a:rPr lang="ar" sz="2400">
                <a:solidFill>
                  <a:schemeClr val="dk1"/>
                </a:solidFill>
                <a:latin typeface="Arial"/>
                <a:ea typeface="Arial"/>
                <a:cs typeface="Arial"/>
                <a:sym typeface="Arial"/>
              </a:rPr>
              <a:t>نريد أن نتحمل مسؤولية أفعالنا. ولكي نفعل ذلك، نحتاج إلى معرفة قدراتنا التي تساعدنا في هذا. القدرة على تحديد الأولويات لأنفسنا فيما يتعلق بالمهام والالتزام بها. تقييم مسبق لفعل ما تكون عواقبه غير مرغوبة واتخاذ قرار بتجنب القيام به. التفكير النقدي قبل وبعد الفعل.</a:t>
            </a:r>
            <a:endParaRPr sz="2400">
              <a:solidFill>
                <a:schemeClr val="dk1"/>
              </a:solidFill>
              <a:latin typeface="Calibri"/>
              <a:ea typeface="Calibri"/>
              <a:cs typeface="Calibri"/>
              <a:sym typeface="Calibri"/>
            </a:endParaRPr>
          </a:p>
        </p:txBody>
      </p:sp>
      <p:sp>
        <p:nvSpPr>
          <p:cNvPr id="130" name="Google Shape;130;p5"/>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31" name="Google Shape;131;p5"/>
          <p:cNvSpPr/>
          <p:nvPr/>
        </p:nvSpPr>
        <p:spPr>
          <a:xfrm>
            <a:off x="522512" y="1825983"/>
            <a:ext cx="11103429" cy="1959428"/>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السؤال: </a:t>
            </a:r>
            <a:r>
              <a:rPr lang="ar" sz="2400">
                <a:solidFill>
                  <a:schemeClr val="lt1"/>
                </a:solidFill>
                <a:latin typeface="Arial"/>
                <a:ea typeface="Arial"/>
                <a:cs typeface="Arial"/>
                <a:sym typeface="Arial"/>
              </a:rPr>
              <a:t>ما هي الصفات التي يمكن أن تساعدنا على تحمل مسؤولية قراراتنا وأفعالنا؟</a:t>
            </a:r>
            <a:endParaRPr sz="2400">
              <a:solidFill>
                <a:schemeClr val="lt1"/>
              </a:solidFill>
              <a:latin typeface="Calibri"/>
              <a:ea typeface="Calibri"/>
              <a:cs typeface="Calibri"/>
              <a:sym typeface="Calibri"/>
            </a:endParaRPr>
          </a:p>
          <a:p>
            <a:pPr indent="0" lvl="0" marL="0" marR="0" rtl="1" algn="r">
              <a:spcBef>
                <a:spcPts val="0"/>
              </a:spcBef>
              <a:spcAft>
                <a:spcPts val="0"/>
              </a:spcAft>
              <a:buNone/>
            </a:pPr>
            <a:r>
              <a:rPr lang="ar" sz="2400">
                <a:solidFill>
                  <a:schemeClr val="lt1"/>
                </a:solidFill>
                <a:latin typeface="Arial"/>
                <a:ea typeface="Arial"/>
                <a:cs typeface="Arial"/>
                <a:sym typeface="Arial"/>
              </a:rPr>
              <a:t>على سبيل المثال: القدرة على تحديد الأولويات لأنفسنا عند أداء المهام. على سبيل المثال، عندما تعود إلى المنزل من المدرسة، هل يجب عليك القيام بواجباتك المنزلية أولاً ثم مشاهدة التلفاز، أو العكس؟</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1"/>
                                        </p:tgtEl>
                                        <p:attrNameLst>
                                          <p:attrName>style.visibility</p:attrName>
                                        </p:attrNameLst>
                                      </p:cBhvr>
                                      <p:to>
                                        <p:strVal val="visible"/>
                                      </p:to>
                                    </p:set>
                                    <p:animEffect filter="fade" transition="in">
                                      <p:cBhvr>
                                        <p:cTn dur="500"/>
                                        <p:tgtEl>
                                          <p:spTgt spid="13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0" st="0"/>
                                            </p:txEl>
                                          </p:spTgt>
                                        </p:tgtEl>
                                        <p:attrNameLst>
                                          <p:attrName>style.visibility</p:attrName>
                                        </p:attrNameLst>
                                      </p:cBhvr>
                                      <p:to>
                                        <p:strVal val="visible"/>
                                      </p:to>
                                    </p:set>
                                    <p:animEffect filter="fade" transition="in">
                                      <p:cBhvr>
                                        <p:cTn dur="2000"/>
                                        <p:tgtEl>
                                          <p:spTgt spid="12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1" st="1"/>
                                            </p:txEl>
                                          </p:spTgt>
                                        </p:tgtEl>
                                        <p:attrNameLst>
                                          <p:attrName>style.visibility</p:attrName>
                                        </p:attrNameLst>
                                      </p:cBhvr>
                                      <p:to>
                                        <p:strVal val="visible"/>
                                      </p:to>
                                    </p:set>
                                    <p:animEffect filter="fade" transition="in">
                                      <p:cBhvr>
                                        <p:cTn dur="2000"/>
                                        <p:tgtEl>
                                          <p:spTgt spid="129">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6"/>
          <p:cNvSpPr txBox="1"/>
          <p:nvPr/>
        </p:nvSpPr>
        <p:spPr>
          <a:xfrm>
            <a:off x="4815671" y="920537"/>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497D"/>
                </a:solidFill>
                <a:latin typeface="Calibri"/>
                <a:ea typeface="Calibri"/>
                <a:cs typeface="Calibri"/>
                <a:sym typeface="Calibri"/>
              </a:rPr>
              <a:t>مناقشة لتوضيح المفاهيم</a:t>
            </a:r>
            <a:endParaRPr sz="5400">
              <a:solidFill>
                <a:schemeClr val="dk1"/>
              </a:solidFill>
              <a:latin typeface="Calibri"/>
              <a:ea typeface="Calibri"/>
              <a:cs typeface="Calibri"/>
              <a:sym typeface="Calibri"/>
            </a:endParaRPr>
          </a:p>
        </p:txBody>
      </p:sp>
      <p:sp>
        <p:nvSpPr>
          <p:cNvPr id="137" name="Google Shape;137;p6"/>
          <p:cNvSpPr txBox="1"/>
          <p:nvPr/>
        </p:nvSpPr>
        <p:spPr>
          <a:xfrm>
            <a:off x="522512" y="3336053"/>
            <a:ext cx="11103429" cy="299351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4800">
                <a:solidFill>
                  <a:schemeClr val="dk1"/>
                </a:solidFill>
                <a:latin typeface="Arial"/>
                <a:ea typeface="Arial"/>
                <a:cs typeface="Arial"/>
                <a:sym typeface="Arial"/>
              </a:rPr>
              <a:t>للتنويه</a:t>
            </a:r>
            <a:endParaRPr sz="4800">
              <a:solidFill>
                <a:schemeClr val="dk1"/>
              </a:solidFill>
              <a:latin typeface="Calibri"/>
              <a:ea typeface="Calibri"/>
              <a:cs typeface="Calibri"/>
              <a:sym typeface="Calibri"/>
            </a:endParaRPr>
          </a:p>
          <a:p>
            <a:pPr indent="0" lvl="0" marL="0" marR="0" rtl="1" algn="just">
              <a:lnSpc>
                <a:spcPct val="110000"/>
              </a:lnSpc>
              <a:spcBef>
                <a:spcPts val="0"/>
              </a:spcBef>
              <a:spcAft>
                <a:spcPts val="0"/>
              </a:spcAft>
              <a:buNone/>
            </a:pPr>
            <a:r>
              <a:rPr lang="ar" sz="2400">
                <a:solidFill>
                  <a:schemeClr val="dk1"/>
                </a:solidFill>
                <a:latin typeface="Arial"/>
                <a:ea typeface="Arial"/>
                <a:cs typeface="Arial"/>
                <a:sym typeface="Arial"/>
              </a:rPr>
              <a:t>إن المسؤولية المتبادلة في المجتمع الذي نعيش فيه هي قيمة أخلاقية تعني أن المجتمع لديه مسؤولية تجاه كل فرد من أفراده، وكل فرد منهم تجاه المجتمع.</a:t>
            </a:r>
            <a:endParaRPr sz="2400">
              <a:solidFill>
                <a:schemeClr val="dk1"/>
              </a:solidFill>
              <a:latin typeface="Calibri"/>
              <a:ea typeface="Calibri"/>
              <a:cs typeface="Calibri"/>
              <a:sym typeface="Calibri"/>
            </a:endParaRPr>
          </a:p>
          <a:p>
            <a:pPr indent="0" lvl="0" marL="0" marR="0" rtl="1" algn="just">
              <a:lnSpc>
                <a:spcPct val="110000"/>
              </a:lnSpc>
              <a:spcBef>
                <a:spcPts val="600"/>
              </a:spcBef>
              <a:spcAft>
                <a:spcPts val="0"/>
              </a:spcAft>
              <a:buNone/>
            </a:pPr>
            <a:r>
              <a:rPr lang="ar" sz="2400">
                <a:solidFill>
                  <a:schemeClr val="dk1"/>
                </a:solidFill>
                <a:latin typeface="Arial"/>
                <a:ea typeface="Arial"/>
                <a:cs typeface="Arial"/>
                <a:sym typeface="Arial"/>
              </a:rPr>
              <a:t>يستجيب الفرد لاحتياجات الآخر، حتى مع علمه بعدم وجود مكافأة على ذلك.</a:t>
            </a:r>
            <a:endParaRPr sz="2400">
              <a:solidFill>
                <a:schemeClr val="dk1"/>
              </a:solidFill>
              <a:latin typeface="Calibri"/>
              <a:ea typeface="Calibri"/>
              <a:cs typeface="Calibri"/>
              <a:sym typeface="Calibri"/>
            </a:endParaRPr>
          </a:p>
          <a:p>
            <a:pPr indent="0" lvl="0" marL="0" marR="0" rtl="1" algn="just">
              <a:lnSpc>
                <a:spcPct val="110000"/>
              </a:lnSpc>
              <a:spcBef>
                <a:spcPts val="600"/>
              </a:spcBef>
              <a:spcAft>
                <a:spcPts val="0"/>
              </a:spcAft>
              <a:buNone/>
            </a:pPr>
            <a:r>
              <a:rPr lang="ar" sz="2400">
                <a:solidFill>
                  <a:schemeClr val="dk1"/>
                </a:solidFill>
                <a:latin typeface="Arial"/>
                <a:ea typeface="Arial"/>
                <a:cs typeface="Arial"/>
                <a:sym typeface="Arial"/>
              </a:rPr>
              <a:t>على سبيل المثال: إذا واجهنا عقبة، فإننا سوف نقوم بإزالتها أو وضع علامة في المكان حتى لا يتعرض الآخرون للأذى.</a:t>
            </a:r>
            <a:endParaRPr sz="2400">
              <a:solidFill>
                <a:schemeClr val="dk1"/>
              </a:solidFill>
              <a:latin typeface="Calibri"/>
              <a:ea typeface="Calibri"/>
              <a:cs typeface="Calibri"/>
              <a:sym typeface="Calibri"/>
            </a:endParaRPr>
          </a:p>
        </p:txBody>
      </p:sp>
      <p:sp>
        <p:nvSpPr>
          <p:cNvPr id="138" name="Google Shape;138;p6"/>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39" name="Google Shape;139;p6"/>
          <p:cNvSpPr/>
          <p:nvPr/>
        </p:nvSpPr>
        <p:spPr>
          <a:xfrm>
            <a:off x="522512" y="1825984"/>
            <a:ext cx="11103429" cy="1299054"/>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lnSpc>
                <a:spcPct val="150000"/>
              </a:lnSpc>
              <a:spcBef>
                <a:spcPts val="0"/>
              </a:spcBef>
              <a:spcAft>
                <a:spcPts val="0"/>
              </a:spcAft>
              <a:buNone/>
            </a:pPr>
            <a:r>
              <a:rPr b="1" lang="ar" sz="2400">
                <a:solidFill>
                  <a:schemeClr val="lt1"/>
                </a:solidFill>
                <a:latin typeface="Arial"/>
                <a:ea typeface="Arial"/>
                <a:cs typeface="Arial"/>
                <a:sym typeface="Arial"/>
              </a:rPr>
              <a:t>السؤال: </a:t>
            </a:r>
            <a:r>
              <a:rPr lang="ar" sz="2400">
                <a:solidFill>
                  <a:schemeClr val="lt1"/>
                </a:solidFill>
                <a:latin typeface="Arial"/>
                <a:ea typeface="Arial"/>
                <a:cs typeface="Arial"/>
                <a:sym typeface="Arial"/>
              </a:rPr>
              <a:t>ما هو مفهوم المسؤولية المتبادلة برأيك، وكيف يتم التعبير عنها عمليا؟ أعط أمثلة من تجربتك </a:t>
            </a:r>
            <a:r>
              <a:rPr lang="ar" sz="1800">
                <a:solidFill>
                  <a:schemeClr val="lt1"/>
                </a:solidFill>
                <a:latin typeface="Calibri"/>
                <a:ea typeface="Calibri"/>
                <a:cs typeface="Calibri"/>
                <a:sym typeface="Calibri"/>
              </a:rPr>
              <a:t>.</a:t>
            </a:r>
            <a:endParaRPr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0" st="0"/>
                                            </p:txEl>
                                          </p:spTgt>
                                        </p:tgtEl>
                                        <p:attrNameLst>
                                          <p:attrName>style.visibility</p:attrName>
                                        </p:attrNameLst>
                                      </p:cBhvr>
                                      <p:to>
                                        <p:strVal val="visible"/>
                                      </p:to>
                                    </p:set>
                                    <p:animEffect filter="fade" transition="in">
                                      <p:cBhvr>
                                        <p:cTn dur="2000"/>
                                        <p:tgtEl>
                                          <p:spTgt spid="13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1" st="1"/>
                                            </p:txEl>
                                          </p:spTgt>
                                        </p:tgtEl>
                                        <p:attrNameLst>
                                          <p:attrName>style.visibility</p:attrName>
                                        </p:attrNameLst>
                                      </p:cBhvr>
                                      <p:to>
                                        <p:strVal val="visible"/>
                                      </p:to>
                                    </p:set>
                                    <p:animEffect filter="fade" transition="in">
                                      <p:cBhvr>
                                        <p:cTn dur="2000"/>
                                        <p:tgtEl>
                                          <p:spTgt spid="13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2" st="2"/>
                                            </p:txEl>
                                          </p:spTgt>
                                        </p:tgtEl>
                                        <p:attrNameLst>
                                          <p:attrName>style.visibility</p:attrName>
                                        </p:attrNameLst>
                                      </p:cBhvr>
                                      <p:to>
                                        <p:strVal val="visible"/>
                                      </p:to>
                                    </p:set>
                                    <p:animEffect filter="fade" transition="in">
                                      <p:cBhvr>
                                        <p:cTn dur="2000"/>
                                        <p:tgtEl>
                                          <p:spTgt spid="13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3" st="3"/>
                                            </p:txEl>
                                          </p:spTgt>
                                        </p:tgtEl>
                                        <p:attrNameLst>
                                          <p:attrName>style.visibility</p:attrName>
                                        </p:attrNameLst>
                                      </p:cBhvr>
                                      <p:to>
                                        <p:strVal val="visible"/>
                                      </p:to>
                                    </p:set>
                                    <p:animEffect filter="fade" transition="in">
                                      <p:cBhvr>
                                        <p:cTn dur="2000"/>
                                        <p:tgtEl>
                                          <p:spTgt spid="13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7"/>
          <p:cNvSpPr txBox="1"/>
          <p:nvPr/>
        </p:nvSpPr>
        <p:spPr>
          <a:xfrm>
            <a:off x="660678" y="2080009"/>
            <a:ext cx="11103429" cy="3176254"/>
          </a:xfrm>
          <a:prstGeom prst="rect">
            <a:avLst/>
          </a:prstGeom>
          <a:noFill/>
          <a:ln>
            <a:noFill/>
          </a:ln>
        </p:spPr>
        <p:txBody>
          <a:bodyPr anchorCtr="0" anchor="t" bIns="45700" lIns="91425" spcFirstLastPara="1" rIns="91425" wrap="square" tIns="45700">
            <a:spAutoFit/>
          </a:bodyPr>
          <a:lstStyle/>
          <a:p>
            <a:pPr indent="0" lvl="0" marL="0" marR="0" rtl="1" algn="r">
              <a:lnSpc>
                <a:spcPct val="120000"/>
              </a:lnSpc>
              <a:spcBef>
                <a:spcPts val="0"/>
              </a:spcBef>
              <a:spcAft>
                <a:spcPts val="0"/>
              </a:spcAft>
              <a:buNone/>
            </a:pPr>
            <a:r>
              <a:rPr lang="ar" sz="2400">
                <a:solidFill>
                  <a:schemeClr val="dk1"/>
                </a:solidFill>
                <a:latin typeface="Arial"/>
                <a:ea typeface="Arial"/>
                <a:cs typeface="Arial"/>
                <a:sym typeface="Arial"/>
              </a:rPr>
              <a:t>سنقسم هذا الدرس إلى ثلاثة فصول، كل فصل سيتناول منطقة مختلفة من عوامل الخطر التي تتطلب المسؤولية الشخصية عن الذات وكذلك المسؤولية المتبادلة لمنع المخاطر والأضرار للآخرين.</a:t>
            </a:r>
            <a:endParaRPr sz="2400">
              <a:solidFill>
                <a:schemeClr val="dk1"/>
              </a:solidFill>
              <a:latin typeface="Calibri"/>
              <a:ea typeface="Calibri"/>
              <a:cs typeface="Calibri"/>
              <a:sym typeface="Calibri"/>
            </a:endParaRPr>
          </a:p>
          <a:p>
            <a:pPr indent="0" lvl="0" marL="0" marR="0" rtl="1" algn="r">
              <a:lnSpc>
                <a:spcPct val="120000"/>
              </a:lnSpc>
              <a:spcBef>
                <a:spcPts val="0"/>
              </a:spcBef>
              <a:spcAft>
                <a:spcPts val="0"/>
              </a:spcAft>
              <a:buNone/>
            </a:pPr>
            <a:r>
              <a:rPr b="1" lang="ar" sz="2400">
                <a:solidFill>
                  <a:schemeClr val="dk1"/>
                </a:solidFill>
                <a:latin typeface="Arial"/>
                <a:ea typeface="Arial"/>
                <a:cs typeface="Arial"/>
                <a:sym typeface="Arial"/>
              </a:rPr>
              <a:t>المناطق هي:</a:t>
            </a:r>
            <a:endParaRPr b="1" sz="2400">
              <a:solidFill>
                <a:schemeClr val="dk1"/>
              </a:solidFill>
              <a:latin typeface="Calibri"/>
              <a:ea typeface="Calibri"/>
              <a:cs typeface="Calibri"/>
              <a:sym typeface="Calibri"/>
            </a:endParaRPr>
          </a:p>
          <a:p>
            <a:pPr indent="-457200" lvl="0" marL="457200" marR="0" rtl="1" algn="r">
              <a:lnSpc>
                <a:spcPct val="120000"/>
              </a:lnSpc>
              <a:spcBef>
                <a:spcPts val="0"/>
              </a:spcBef>
              <a:spcAft>
                <a:spcPts val="0"/>
              </a:spcAft>
              <a:buClr>
                <a:schemeClr val="dk1"/>
              </a:buClr>
              <a:buSzPts val="2400"/>
              <a:buFont typeface="Calibri"/>
              <a:buAutoNum type="arabicPeriod"/>
            </a:pPr>
            <a:r>
              <a:rPr lang="ar" sz="2400">
                <a:solidFill>
                  <a:schemeClr val="dk1"/>
                </a:solidFill>
                <a:latin typeface="Arial"/>
                <a:ea typeface="Arial"/>
                <a:cs typeface="Arial"/>
                <a:sym typeface="Arial"/>
              </a:rPr>
              <a:t>المسؤولية عن منع الإصابات في المنزل من السموم والمواد الكيميائية</a:t>
            </a:r>
            <a:endParaRPr sz="2400">
              <a:solidFill>
                <a:schemeClr val="dk1"/>
              </a:solidFill>
              <a:latin typeface="Calibri"/>
              <a:ea typeface="Calibri"/>
              <a:cs typeface="Calibri"/>
              <a:sym typeface="Calibri"/>
            </a:endParaRPr>
          </a:p>
          <a:p>
            <a:pPr indent="-457200" lvl="0" marL="457200" marR="0" rtl="1" algn="r">
              <a:lnSpc>
                <a:spcPct val="120000"/>
              </a:lnSpc>
              <a:spcBef>
                <a:spcPts val="0"/>
              </a:spcBef>
              <a:spcAft>
                <a:spcPts val="0"/>
              </a:spcAft>
              <a:buClr>
                <a:schemeClr val="dk1"/>
              </a:buClr>
              <a:buSzPts val="2400"/>
              <a:buFont typeface="Calibri"/>
              <a:buAutoNum type="arabicPeriod"/>
            </a:pPr>
            <a:r>
              <a:rPr lang="ar" sz="2400">
                <a:solidFill>
                  <a:schemeClr val="dk1"/>
                </a:solidFill>
                <a:latin typeface="Arial"/>
                <a:ea typeface="Arial"/>
                <a:cs typeface="Arial"/>
                <a:sym typeface="Arial"/>
              </a:rPr>
              <a:t>المسؤولية عن منع الإصابات في حوادث حمامات السباحة والبحر</a:t>
            </a:r>
            <a:endParaRPr sz="2400">
              <a:solidFill>
                <a:schemeClr val="dk1"/>
              </a:solidFill>
              <a:latin typeface="Calibri"/>
              <a:ea typeface="Calibri"/>
              <a:cs typeface="Calibri"/>
              <a:sym typeface="Calibri"/>
            </a:endParaRPr>
          </a:p>
          <a:p>
            <a:pPr indent="-457200" lvl="0" marL="457200" marR="0" rtl="1" algn="r">
              <a:lnSpc>
                <a:spcPct val="120000"/>
              </a:lnSpc>
              <a:spcBef>
                <a:spcPts val="0"/>
              </a:spcBef>
              <a:spcAft>
                <a:spcPts val="0"/>
              </a:spcAft>
              <a:buClr>
                <a:schemeClr val="dk1"/>
              </a:buClr>
              <a:buSzPts val="2400"/>
              <a:buFont typeface="Calibri"/>
              <a:buAutoNum type="arabicPeriod"/>
            </a:pPr>
            <a:r>
              <a:rPr lang="ar" sz="2400">
                <a:solidFill>
                  <a:schemeClr val="dk1"/>
                </a:solidFill>
                <a:latin typeface="Arial"/>
                <a:ea typeface="Arial"/>
                <a:cs typeface="Arial"/>
                <a:sym typeface="Arial"/>
              </a:rPr>
              <a:t>المسؤولية عن منع الإصابات الناجمة عن الحريق والكهرباء ومنع الحروق</a:t>
            </a:r>
            <a:endParaRPr sz="2400">
              <a:solidFill>
                <a:schemeClr val="dk1"/>
              </a:solidFill>
              <a:latin typeface="Calibri"/>
              <a:ea typeface="Calibri"/>
              <a:cs typeface="Calibri"/>
              <a:sym typeface="Calibri"/>
            </a:endParaRPr>
          </a:p>
        </p:txBody>
      </p:sp>
      <p:sp>
        <p:nvSpPr>
          <p:cNvPr id="145" name="Google Shape;145;p7"/>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46" name="Google Shape;146;p7"/>
          <p:cNvSpPr/>
          <p:nvPr/>
        </p:nvSpPr>
        <p:spPr>
          <a:xfrm>
            <a:off x="544285" y="5596713"/>
            <a:ext cx="11103429" cy="904240"/>
          </a:xfrm>
          <a:prstGeom prst="roundRect">
            <a:avLst>
              <a:gd fmla="val 16667" name="adj"/>
            </a:avLst>
          </a:prstGeom>
          <a:noFill/>
          <a:ln cap="flat" cmpd="sng" w="1270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dk1"/>
                </a:solidFill>
                <a:latin typeface="Calibri"/>
                <a:ea typeface="Calibri"/>
                <a:cs typeface="Calibri"/>
                <a:sym typeface="Calibri"/>
              </a:rPr>
              <a:t>بالنسبة للمعلم: </a:t>
            </a:r>
            <a:r>
              <a:rPr lang="ar" sz="2400">
                <a:solidFill>
                  <a:schemeClr val="dk1"/>
                </a:solidFill>
                <a:latin typeface="Calibri"/>
                <a:ea typeface="Calibri"/>
                <a:cs typeface="Calibri"/>
                <a:sym typeface="Calibri"/>
              </a:rPr>
              <a:t>كل فصل مستقل بذاته حتى يمكن تدريسه في دروس منفصلة. ومن المستحسن أن يتم تعليمهم بشكل متسلسل.</a:t>
            </a:r>
            <a:endParaRPr sz="2400">
              <a:solidFill>
                <a:schemeClr val="dk1"/>
              </a:solidFill>
              <a:latin typeface="Calibri"/>
              <a:ea typeface="Calibri"/>
              <a:cs typeface="Calibri"/>
              <a:sym typeface="Calibri"/>
            </a:endParaRPr>
          </a:p>
        </p:txBody>
      </p:sp>
      <p:sp>
        <p:nvSpPr>
          <p:cNvPr id="147" name="Google Shape;147;p7"/>
          <p:cNvSpPr txBox="1"/>
          <p:nvPr/>
        </p:nvSpPr>
        <p:spPr>
          <a:xfrm>
            <a:off x="5669783" y="809167"/>
            <a:ext cx="6094324" cy="1016817"/>
          </a:xfrm>
          <a:prstGeom prst="rect">
            <a:avLst/>
          </a:prstGeom>
          <a:noFill/>
          <a:ln>
            <a:noFill/>
          </a:ln>
        </p:spPr>
        <p:txBody>
          <a:bodyPr anchorCtr="0" anchor="t" bIns="45700" lIns="91425" spcFirstLastPara="1" rIns="91425" wrap="square" tIns="45700">
            <a:spAutoFit/>
          </a:bodyPr>
          <a:lstStyle/>
          <a:p>
            <a:pPr indent="0" lvl="0" marL="0" marR="0" rtl="1" algn="r">
              <a:lnSpc>
                <a:spcPct val="115000"/>
              </a:lnSpc>
              <a:spcBef>
                <a:spcPts val="0"/>
              </a:spcBef>
              <a:spcAft>
                <a:spcPts val="0"/>
              </a:spcAft>
              <a:buNone/>
            </a:pPr>
            <a:r>
              <a:rPr b="1" lang="ar" sz="5400">
                <a:solidFill>
                  <a:srgbClr val="1F497D"/>
                </a:solidFill>
                <a:latin typeface="Calibri"/>
                <a:ea typeface="Calibri"/>
                <a:cs typeface="Calibri"/>
                <a:sym typeface="Calibri"/>
              </a:rPr>
              <a:t>فصول الدرس</a:t>
            </a:r>
            <a:endParaRPr sz="5400">
              <a:solidFill>
                <a:schemeClr val="dk1"/>
              </a:solidFill>
              <a:latin typeface="Calibri"/>
              <a:ea typeface="Calibri"/>
              <a:cs typeface="Calibri"/>
              <a:sym typeface="Calibri"/>
            </a:endParaRPr>
          </a:p>
        </p:txBody>
      </p:sp>
      <p:pic>
        <p:nvPicPr>
          <p:cNvPr descr="כיתה עם מילוי מלא" id="148" name="Google Shape;148;p7"/>
          <p:cNvPicPr preferRelativeResize="0"/>
          <p:nvPr/>
        </p:nvPicPr>
        <p:blipFill rotWithShape="1">
          <a:blip r:embed="rId3">
            <a:alphaModFix/>
          </a:blip>
          <a:srcRect b="0" l="0" r="0" t="0"/>
          <a:stretch/>
        </p:blipFill>
        <p:spPr>
          <a:xfrm>
            <a:off x="11445209" y="4958917"/>
            <a:ext cx="637796" cy="637796"/>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1000"/>
                                        <p:tgtEl>
                                          <p:spTgt spid="1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500"/>
                                  </p:stCondLst>
                                  <p:childTnLst>
                                    <p:set>
                                      <p:cBhvr>
                                        <p:cTn dur="1" fill="hold">
                                          <p:stCondLst>
                                            <p:cond delay="0"/>
                                          </p:stCondLst>
                                        </p:cTn>
                                        <p:tgtEl>
                                          <p:spTgt spid="146"/>
                                        </p:tgtEl>
                                        <p:attrNameLst>
                                          <p:attrName>style.visibility</p:attrName>
                                        </p:attrNameLst>
                                      </p:cBhvr>
                                      <p:to>
                                        <p:strVal val="visible"/>
                                      </p:to>
                                    </p:set>
                                    <p:animEffect filter="fade" transition="in">
                                      <p:cBhvr>
                                        <p:cTn dur="500"/>
                                        <p:tgtEl>
                                          <p:spTgt spid="146"/>
                                        </p:tgtEl>
                                      </p:cBhvr>
                                    </p:animEffect>
                                  </p:childTnLst>
                                </p:cTn>
                              </p:par>
                              <p:par>
                                <p:cTn fill="hold" nodeType="withEffect" presetClass="exit" presetID="1" presetSubtype="0">
                                  <p:stCondLst>
                                    <p:cond delay="500"/>
                                  </p:stCondLst>
                                  <p:childTnLst>
                                    <p:set>
                                      <p:cBhvr>
                                        <p:cTn dur="1" fill="hold">
                                          <p:stCondLst>
                                            <p:cond delay="1"/>
                                          </p:stCondLst>
                                        </p:cTn>
                                        <p:tgtEl>
                                          <p:spTgt spid="148"/>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46"/>
                                        </p:tgtEl>
                                      </p:cBhvr>
                                    </p:animEffect>
                                    <p:set>
                                      <p:cBhvr>
                                        <p:cTn dur="1" fill="hold">
                                          <p:stCondLst>
                                            <p:cond delay="500"/>
                                          </p:stCondLst>
                                        </p:cTn>
                                        <p:tgtEl>
                                          <p:spTgt spid="14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8"/>
          <p:cNvSpPr txBox="1"/>
          <p:nvPr/>
        </p:nvSpPr>
        <p:spPr>
          <a:xfrm>
            <a:off x="4658251" y="920537"/>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22228A"/>
                </a:solidFill>
                <a:latin typeface="Calibri"/>
                <a:ea typeface="Calibri"/>
                <a:cs typeface="Calibri"/>
                <a:sym typeface="Calibri"/>
              </a:rPr>
              <a:t>الفصل الأول</a:t>
            </a:r>
            <a:endParaRPr sz="5400">
              <a:solidFill>
                <a:schemeClr val="dk1"/>
              </a:solidFill>
              <a:latin typeface="Calibri"/>
              <a:ea typeface="Calibri"/>
              <a:cs typeface="Calibri"/>
              <a:sym typeface="Calibri"/>
            </a:endParaRPr>
          </a:p>
        </p:txBody>
      </p:sp>
      <p:sp>
        <p:nvSpPr>
          <p:cNvPr id="154" name="Google Shape;154;p8"/>
          <p:cNvSpPr txBox="1"/>
          <p:nvPr/>
        </p:nvSpPr>
        <p:spPr>
          <a:xfrm>
            <a:off x="683286" y="2903245"/>
            <a:ext cx="11103429" cy="3323987"/>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800">
                <a:solidFill>
                  <a:schemeClr val="dk1"/>
                </a:solidFill>
                <a:latin typeface="Arial"/>
                <a:ea typeface="Arial"/>
                <a:cs typeface="Arial"/>
                <a:sym typeface="Arial"/>
              </a:rPr>
              <a:t>توضيح</a:t>
            </a:r>
            <a:endParaRPr sz="2800">
              <a:solidFill>
                <a:schemeClr val="dk1"/>
              </a:solidFill>
              <a:latin typeface="Calibri"/>
              <a:ea typeface="Calibri"/>
              <a:cs typeface="Calibri"/>
              <a:sym typeface="Calibri"/>
            </a:endParaRPr>
          </a:p>
          <a:p>
            <a:pPr indent="0" lvl="0" marL="0" marR="0" rtl="1" algn="just">
              <a:lnSpc>
                <a:spcPct val="150000"/>
              </a:lnSpc>
              <a:spcBef>
                <a:spcPts val="0"/>
              </a:spcBef>
              <a:spcAft>
                <a:spcPts val="0"/>
              </a:spcAft>
              <a:buNone/>
            </a:pPr>
            <a:r>
              <a:rPr lang="ar" sz="2400">
                <a:solidFill>
                  <a:schemeClr val="dk1"/>
                </a:solidFill>
                <a:latin typeface="Arial"/>
                <a:ea typeface="Arial"/>
                <a:cs typeface="Arial"/>
                <a:sym typeface="Arial"/>
              </a:rPr>
              <a:t>تتواجد المواد السامة والمواد الكيميائية الخطرة في كل منزل. قد يكون الاتصال بهذه المواد ضارًا للإنسان والبيئة. وتكمن خطورة هذه المواد في أنها قابلة للاشتعال، أو سامة للإنسان، أو تسبب حروقاً في الجلد.</a:t>
            </a:r>
            <a:endParaRPr sz="2400">
              <a:solidFill>
                <a:schemeClr val="dk1"/>
              </a:solidFill>
              <a:latin typeface="Calibri"/>
              <a:ea typeface="Calibri"/>
              <a:cs typeface="Calibri"/>
              <a:sym typeface="Calibri"/>
            </a:endParaRPr>
          </a:p>
          <a:p>
            <a:pPr indent="0" lvl="0" marL="0" marR="0" rtl="1" algn="just">
              <a:lnSpc>
                <a:spcPct val="150000"/>
              </a:lnSpc>
              <a:spcBef>
                <a:spcPts val="600"/>
              </a:spcBef>
              <a:spcAft>
                <a:spcPts val="0"/>
              </a:spcAft>
              <a:buNone/>
            </a:pPr>
            <a:r>
              <a:rPr lang="ar" sz="2400">
                <a:solidFill>
                  <a:schemeClr val="dk1"/>
                </a:solidFill>
                <a:latin typeface="Arial"/>
                <a:ea typeface="Arial"/>
                <a:cs typeface="Arial"/>
                <a:sym typeface="Arial"/>
              </a:rPr>
              <a:t>إن الحد من مخاطر هذه السموم والمواد الكيميائية يتطلب تحمل المسؤولية عن اتخاذ الاحتياطات اللازمة، سواء عند استخدامها أو عند تخزينها في المنزل.</a:t>
            </a:r>
            <a:endParaRPr sz="2400">
              <a:solidFill>
                <a:schemeClr val="dk1"/>
              </a:solidFill>
              <a:latin typeface="Calibri"/>
              <a:ea typeface="Calibri"/>
              <a:cs typeface="Calibri"/>
              <a:sym typeface="Calibri"/>
            </a:endParaRPr>
          </a:p>
        </p:txBody>
      </p:sp>
      <p:sp>
        <p:nvSpPr>
          <p:cNvPr id="155" name="Google Shape;155;p8"/>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56" name="Google Shape;156;p8"/>
          <p:cNvSpPr/>
          <p:nvPr/>
        </p:nvSpPr>
        <p:spPr>
          <a:xfrm>
            <a:off x="3205424" y="1843867"/>
            <a:ext cx="85812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المسؤولية عن منع الإصابات في المنزل من السموم والمواد الكيميائية</a:t>
            </a:r>
            <a:endParaRPr sz="2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500"/>
                                        <p:tgtEl>
                                          <p:spTgt spid="1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0" st="0"/>
                                            </p:txEl>
                                          </p:spTgt>
                                        </p:tgtEl>
                                        <p:attrNameLst>
                                          <p:attrName>style.visibility</p:attrName>
                                        </p:attrNameLst>
                                      </p:cBhvr>
                                      <p:to>
                                        <p:strVal val="visible"/>
                                      </p:to>
                                    </p:set>
                                    <p:animEffect filter="fade" transition="in">
                                      <p:cBhvr>
                                        <p:cTn dur="2000"/>
                                        <p:tgtEl>
                                          <p:spTgt spid="15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1" st="1"/>
                                            </p:txEl>
                                          </p:spTgt>
                                        </p:tgtEl>
                                        <p:attrNameLst>
                                          <p:attrName>style.visibility</p:attrName>
                                        </p:attrNameLst>
                                      </p:cBhvr>
                                      <p:to>
                                        <p:strVal val="visible"/>
                                      </p:to>
                                    </p:set>
                                    <p:animEffect filter="fade" transition="in">
                                      <p:cBhvr>
                                        <p:cTn dur="2000"/>
                                        <p:tgtEl>
                                          <p:spTgt spid="15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2" st="2"/>
                                            </p:txEl>
                                          </p:spTgt>
                                        </p:tgtEl>
                                        <p:attrNameLst>
                                          <p:attrName>style.visibility</p:attrName>
                                        </p:attrNameLst>
                                      </p:cBhvr>
                                      <p:to>
                                        <p:strVal val="visible"/>
                                      </p:to>
                                    </p:set>
                                    <p:animEffect filter="fade" transition="in">
                                      <p:cBhvr>
                                        <p:cTn dur="2000"/>
                                        <p:tgtEl>
                                          <p:spTgt spid="154">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2025-02-25T07:02:39Z</dcterms:created>
  <dc:creator>שמעון אלעזרי</dc:creator>
</cp:coreProperties>
</file>