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y="6858000" cx="12192000"/>
  <p:notesSz cx="6858000" cy="9144000"/>
  <p:embeddedFontLst>
    <p:embeddedFont>
      <p:font typeface="Garamond"/>
      <p:regular r:id="rId71"/>
      <p:bold r:id="rId72"/>
      <p:italic r:id="rId73"/>
      <p:boldItalic r:id="rId74"/>
    </p:embeddedFont>
    <p:embeddedFont>
      <p:font typeface="Tahoma"/>
      <p:regular r:id="rId75"/>
      <p:bold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7" roundtripDataSignature="AMtx7miSJh0n3gIhyb3lb/5qRP6m4i/Y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Garamond-italic.fntdata"/><Relationship Id="rId72" Type="http://schemas.openxmlformats.org/officeDocument/2006/relationships/font" Target="fonts/Garamond-bold.fntdata"/><Relationship Id="rId31" Type="http://schemas.openxmlformats.org/officeDocument/2006/relationships/slide" Target="slides/slide25.xml"/><Relationship Id="rId75" Type="http://schemas.openxmlformats.org/officeDocument/2006/relationships/font" Target="fonts/Tahoma-regular.fntdata"/><Relationship Id="rId30" Type="http://schemas.openxmlformats.org/officeDocument/2006/relationships/slide" Target="slides/slide24.xml"/><Relationship Id="rId74" Type="http://schemas.openxmlformats.org/officeDocument/2006/relationships/font" Target="fonts/Garamond-boldItalic.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Tahoma-bold.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Garamond-regular.fntdata"/><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55a4b1a7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55a4b1a75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355a4b1a752_0_0: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06" name="Google Shape;306;p1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למורה: כל אחד מהפרקים עומד בפני עצמו כך שניתן ללמדם בשיעורים נפרדים. </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iw-IL" sz="2400">
                <a:solidFill>
                  <a:srgbClr val="4E2929"/>
                </a:solidFill>
                <a:latin typeface="Arial"/>
                <a:ea typeface="Arial"/>
                <a:cs typeface="Arial"/>
                <a:sym typeface="Arial"/>
              </a:rPr>
              <a:t>רצוי ללמדם ברציפות.</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399" name="Google Shape;399;p2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למורה: כל אחד מהפרקים עומד בפני עצמו כך שניתן ללמדם בשיעורים נפרדים. </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iw-IL" sz="2400">
                <a:solidFill>
                  <a:srgbClr val="4E2929"/>
                </a:solidFill>
                <a:latin typeface="Arial"/>
                <a:ea typeface="Arial"/>
                <a:cs typeface="Arial"/>
                <a:sym typeface="Arial"/>
              </a:rPr>
              <a:t>רצוי ללמדם ברציפות.</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410" name="Google Shape;410;p2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21" name="Google Shape;421;p2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למורה: כל אחד מהפרקים עומד בפני עצמו כך שניתן ללמדם בשיעורים נפרדים. </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iw-IL" sz="2400">
                <a:solidFill>
                  <a:srgbClr val="4E2929"/>
                </a:solidFill>
                <a:latin typeface="Arial"/>
                <a:ea typeface="Arial"/>
                <a:cs typeface="Arial"/>
                <a:sym typeface="Arial"/>
              </a:rPr>
              <a:t>רצוי ללמדם ברציפות.</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550" name="Google Shape;550;p3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למורה: כל אחד מהפרקים עומד בפני עצמו כך שניתן ללמדם בשיעורים נפרדים. </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iw-IL" sz="2400">
                <a:solidFill>
                  <a:srgbClr val="4E2929"/>
                </a:solidFill>
                <a:latin typeface="Arial"/>
                <a:ea typeface="Arial"/>
                <a:cs typeface="Arial"/>
                <a:sym typeface="Arial"/>
              </a:rPr>
              <a:t>רצוי ללמדם ברציפות.</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561" name="Google Shape;561;p4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72" name="Google Shape;572;p4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707" name="Google Shape;707;p5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718" name="Google Shape;718;p5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728" name="Google Shape;728;p5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738" name="Google Shape;738;p6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iw-IL" sz="2400">
                <a:solidFill>
                  <a:srgbClr val="4E2929"/>
                </a:solidFill>
                <a:latin typeface="Arial"/>
                <a:ea typeface="Arial"/>
                <a:cs typeface="Arial"/>
                <a:sym typeface="Arial"/>
              </a:rPr>
              <a:t> </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748" name="Google Shape;748;p6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15" name="Shape 15"/>
        <p:cNvGrpSpPr/>
        <p:nvPr/>
      </p:nvGrpSpPr>
      <p:grpSpPr>
        <a:xfrm>
          <a:off x="0" y="0"/>
          <a:ext cx="0" cy="0"/>
          <a:chOff x="0" y="0"/>
          <a:chExt cx="0" cy="0"/>
        </a:xfrm>
      </p:grpSpPr>
      <p:sp>
        <p:nvSpPr>
          <p:cNvPr id="16" name="Google Shape;16;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8" name="Google Shape;18;p6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6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5" name="Google Shape;75;p7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7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1" name="Google Shape;81;p7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7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90" name="Shape 90"/>
        <p:cNvGrpSpPr/>
        <p:nvPr/>
      </p:nvGrpSpPr>
      <p:grpSpPr>
        <a:xfrm>
          <a:off x="0" y="0"/>
          <a:ext cx="0" cy="0"/>
          <a:chOff x="0" y="0"/>
          <a:chExt cx="0" cy="0"/>
        </a:xfrm>
      </p:grpSpPr>
      <p:sp>
        <p:nvSpPr>
          <p:cNvPr id="91" name="Google Shape;91;p77"/>
          <p:cNvSpPr txBox="1"/>
          <p:nvPr>
            <p:ph type="ctrTitle"/>
          </p:nvPr>
        </p:nvSpPr>
        <p:spPr>
          <a:xfrm>
            <a:off x="914400" y="2819400"/>
            <a:ext cx="10363200" cy="20574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sz="48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77"/>
          <p:cNvSpPr txBox="1"/>
          <p:nvPr>
            <p:ph idx="1" type="subTitle"/>
          </p:nvPr>
        </p:nvSpPr>
        <p:spPr>
          <a:xfrm>
            <a:off x="1625600" y="5029200"/>
            <a:ext cx="8534400" cy="9144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SzPts val="2400"/>
              <a:buFont typeface="Garamond"/>
              <a:buNone/>
              <a:defRPr sz="2400"/>
            </a:lvl1pPr>
            <a:lvl2pPr lvl="1" rtl="1" algn="r">
              <a:spcBef>
                <a:spcPts val="360"/>
              </a:spcBef>
              <a:spcAft>
                <a:spcPts val="0"/>
              </a:spcAft>
              <a:buSzPts val="1800"/>
              <a:buChar char="•"/>
              <a:defRPr/>
            </a:lvl2pPr>
            <a:lvl3pPr lvl="2" rtl="1" algn="r">
              <a:spcBef>
                <a:spcPts val="360"/>
              </a:spcBef>
              <a:spcAft>
                <a:spcPts val="0"/>
              </a:spcAft>
              <a:buSzPts val="1800"/>
              <a:buChar char="•"/>
              <a:defRPr/>
            </a:lvl3pPr>
            <a:lvl4pPr lvl="3" rtl="1" algn="r">
              <a:spcBef>
                <a:spcPts val="360"/>
              </a:spcBef>
              <a:spcAft>
                <a:spcPts val="0"/>
              </a:spcAft>
              <a:buSzPts val="1800"/>
              <a:buChar char="•"/>
              <a:defRPr/>
            </a:lvl4pPr>
            <a:lvl5pPr lvl="4" rtl="1" algn="r">
              <a:spcBef>
                <a:spcPts val="360"/>
              </a:spcBef>
              <a:spcAft>
                <a:spcPts val="0"/>
              </a:spcAft>
              <a:buSzPts val="1800"/>
              <a:buChar char="•"/>
              <a:defRPr/>
            </a:lvl5pPr>
            <a:lvl6pPr lvl="5" rtl="1" algn="r">
              <a:spcBef>
                <a:spcPts val="360"/>
              </a:spcBef>
              <a:spcAft>
                <a:spcPts val="0"/>
              </a:spcAft>
              <a:buSzPts val="1800"/>
              <a:buChar char="•"/>
              <a:defRPr/>
            </a:lvl6pPr>
            <a:lvl7pPr lvl="6" rtl="1" algn="r">
              <a:spcBef>
                <a:spcPts val="360"/>
              </a:spcBef>
              <a:spcAft>
                <a:spcPts val="0"/>
              </a:spcAft>
              <a:buSzPts val="1800"/>
              <a:buChar char="•"/>
              <a:defRPr/>
            </a:lvl7pPr>
            <a:lvl8pPr lvl="7" rtl="1" algn="r">
              <a:spcBef>
                <a:spcPts val="360"/>
              </a:spcBef>
              <a:spcAft>
                <a:spcPts val="0"/>
              </a:spcAft>
              <a:buSzPts val="1800"/>
              <a:buChar char="•"/>
              <a:defRPr/>
            </a:lvl8pPr>
            <a:lvl9pPr lvl="8" rtl="1" algn="r">
              <a:spcBef>
                <a:spcPts val="360"/>
              </a:spcBef>
              <a:spcAft>
                <a:spcPts val="0"/>
              </a:spcAft>
              <a:buSzPts val="1800"/>
              <a:buChar char="•"/>
              <a:defRPr/>
            </a:lvl9pPr>
          </a:lstStyle>
          <a:p/>
        </p:txBody>
      </p:sp>
      <p:sp>
        <p:nvSpPr>
          <p:cNvPr id="93" name="Google Shape;93;p77"/>
          <p:cNvSpPr txBox="1"/>
          <p:nvPr>
            <p:ph idx="10" type="dt"/>
          </p:nvPr>
        </p:nvSpPr>
        <p:spPr>
          <a:xfrm>
            <a:off x="508000" y="6248400"/>
            <a:ext cx="2540000" cy="3810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solidFill>
                  <a:srgbClr val="000000"/>
                </a:solidFill>
                <a:latin typeface="Garamond"/>
                <a:ea typeface="Garamond"/>
                <a:cs typeface="Garamond"/>
                <a:sym typeface="Garamond"/>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4" name="Google Shape;94;p77"/>
          <p:cNvSpPr txBox="1"/>
          <p:nvPr>
            <p:ph idx="11" type="ftr"/>
          </p:nvPr>
        </p:nvSpPr>
        <p:spPr>
          <a:xfrm>
            <a:off x="4165600" y="6248400"/>
            <a:ext cx="3860800" cy="38100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SzPts val="1400"/>
              <a:buNone/>
              <a:defRPr>
                <a:solidFill>
                  <a:srgbClr val="000000"/>
                </a:solidFill>
                <a:latin typeface="Garamond"/>
                <a:ea typeface="Garamond"/>
                <a:cs typeface="Garamond"/>
                <a:sym typeface="Garamond"/>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5" name="Google Shape;95;p77"/>
          <p:cNvSpPr txBox="1"/>
          <p:nvPr>
            <p:ph idx="12" type="sldNum"/>
          </p:nvPr>
        </p:nvSpPr>
        <p:spPr>
          <a:xfrm>
            <a:off x="9144000" y="6248400"/>
            <a:ext cx="2540000" cy="381000"/>
          </a:xfrm>
          <a:prstGeom prst="rect">
            <a:avLst/>
          </a:prstGeom>
          <a:noFill/>
          <a:ln>
            <a:noFill/>
          </a:ln>
        </p:spPr>
        <p:txBody>
          <a:bodyPr anchorCtr="0" anchor="b" bIns="45700" lIns="91425" spcFirstLastPara="1" rIns="91425" wrap="square" tIns="45700">
            <a:noAutofit/>
          </a:bodyPr>
          <a:lstStyle>
            <a:lvl1pPr indent="0" lvl="0" marL="0" rtl="1" algn="r">
              <a:spcBef>
                <a:spcPts val="0"/>
              </a:spcBef>
              <a:buNone/>
              <a:defRPr sz="1400">
                <a:solidFill>
                  <a:srgbClr val="000000"/>
                </a:solidFill>
                <a:latin typeface="Garamond"/>
                <a:ea typeface="Garamond"/>
                <a:cs typeface="Garamond"/>
                <a:sym typeface="Garamond"/>
              </a:defRPr>
            </a:lvl1pPr>
            <a:lvl2pPr indent="0" lvl="1" marL="0" rtl="1" algn="r">
              <a:spcBef>
                <a:spcPts val="0"/>
              </a:spcBef>
              <a:buNone/>
              <a:defRPr sz="1400">
                <a:solidFill>
                  <a:srgbClr val="000000"/>
                </a:solidFill>
                <a:latin typeface="Garamond"/>
                <a:ea typeface="Garamond"/>
                <a:cs typeface="Garamond"/>
                <a:sym typeface="Garamond"/>
              </a:defRPr>
            </a:lvl2pPr>
            <a:lvl3pPr indent="0" lvl="2" marL="0" rtl="1" algn="r">
              <a:spcBef>
                <a:spcPts val="0"/>
              </a:spcBef>
              <a:buNone/>
              <a:defRPr sz="1400">
                <a:solidFill>
                  <a:srgbClr val="000000"/>
                </a:solidFill>
                <a:latin typeface="Garamond"/>
                <a:ea typeface="Garamond"/>
                <a:cs typeface="Garamond"/>
                <a:sym typeface="Garamond"/>
              </a:defRPr>
            </a:lvl3pPr>
            <a:lvl4pPr indent="0" lvl="3" marL="0" rtl="1" algn="r">
              <a:spcBef>
                <a:spcPts val="0"/>
              </a:spcBef>
              <a:buNone/>
              <a:defRPr sz="1400">
                <a:solidFill>
                  <a:srgbClr val="000000"/>
                </a:solidFill>
                <a:latin typeface="Garamond"/>
                <a:ea typeface="Garamond"/>
                <a:cs typeface="Garamond"/>
                <a:sym typeface="Garamond"/>
              </a:defRPr>
            </a:lvl4pPr>
            <a:lvl5pPr indent="0" lvl="4" marL="0" rtl="1" algn="r">
              <a:spcBef>
                <a:spcPts val="0"/>
              </a:spcBef>
              <a:buNone/>
              <a:defRPr sz="1400">
                <a:solidFill>
                  <a:srgbClr val="000000"/>
                </a:solidFill>
                <a:latin typeface="Garamond"/>
                <a:ea typeface="Garamond"/>
                <a:cs typeface="Garamond"/>
                <a:sym typeface="Garamond"/>
              </a:defRPr>
            </a:lvl5pPr>
            <a:lvl6pPr indent="0" lvl="5" marL="0" rtl="1" algn="r">
              <a:spcBef>
                <a:spcPts val="0"/>
              </a:spcBef>
              <a:buNone/>
              <a:defRPr sz="1400">
                <a:solidFill>
                  <a:srgbClr val="000000"/>
                </a:solidFill>
                <a:latin typeface="Garamond"/>
                <a:ea typeface="Garamond"/>
                <a:cs typeface="Garamond"/>
                <a:sym typeface="Garamond"/>
              </a:defRPr>
            </a:lvl6pPr>
            <a:lvl7pPr indent="0" lvl="6" marL="0" rtl="1" algn="r">
              <a:spcBef>
                <a:spcPts val="0"/>
              </a:spcBef>
              <a:buNone/>
              <a:defRPr sz="1400">
                <a:solidFill>
                  <a:srgbClr val="000000"/>
                </a:solidFill>
                <a:latin typeface="Garamond"/>
                <a:ea typeface="Garamond"/>
                <a:cs typeface="Garamond"/>
                <a:sym typeface="Garamond"/>
              </a:defRPr>
            </a:lvl7pPr>
            <a:lvl8pPr indent="0" lvl="7" marL="0" rtl="1" algn="r">
              <a:spcBef>
                <a:spcPts val="0"/>
              </a:spcBef>
              <a:buNone/>
              <a:defRPr sz="1400">
                <a:solidFill>
                  <a:srgbClr val="000000"/>
                </a:solidFill>
                <a:latin typeface="Garamond"/>
                <a:ea typeface="Garamond"/>
                <a:cs typeface="Garamond"/>
                <a:sym typeface="Garamond"/>
              </a:defRPr>
            </a:lvl8pPr>
            <a:lvl9pPr indent="0" lvl="8" marL="0" rtl="1" algn="r">
              <a:spcBef>
                <a:spcPts val="0"/>
              </a:spcBef>
              <a:buNone/>
              <a:defRPr sz="1400">
                <a:solidFill>
                  <a:srgbClr val="000000"/>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500"/>
                                        <p:tgtEl>
                                          <p:spTgt spid="9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500"/>
                                        <p:tgtEl>
                                          <p:spTgt spid="92">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500"/>
                                        <p:tgtEl>
                                          <p:spTgt spid="92">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500"/>
                                        <p:tgtEl>
                                          <p:spTgt spid="92">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Effect filter="fade" transition="in">
                                      <p:cBhvr>
                                        <p:cTn dur="500"/>
                                        <p:tgtEl>
                                          <p:spTgt spid="92">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Effect filter="fade" transition="in">
                                      <p:cBhvr>
                                        <p:cTn dur="500"/>
                                        <p:tgtEl>
                                          <p:spTgt spid="92">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Effect filter="fade" transition="in">
                                      <p:cBhvr>
                                        <p:cTn dur="500"/>
                                        <p:tgtEl>
                                          <p:spTgt spid="92">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animEffect filter="fade" transition="in">
                                      <p:cBhvr>
                                        <p:cTn dur="500"/>
                                        <p:tgtEl>
                                          <p:spTgt spid="92">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animEffect filter="fade" transition="in">
                                      <p:cBhvr>
                                        <p:cTn dur="500"/>
                                        <p:tgtEl>
                                          <p:spTgt spid="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96" name="Shape 96"/>
        <p:cNvGrpSpPr/>
        <p:nvPr/>
      </p:nvGrpSpPr>
      <p:grpSpPr>
        <a:xfrm>
          <a:off x="0" y="0"/>
          <a:ext cx="0" cy="0"/>
          <a:chOff x="0" y="0"/>
          <a:chExt cx="0" cy="0"/>
        </a:xfrm>
      </p:grpSpPr>
      <p:sp>
        <p:nvSpPr>
          <p:cNvPr id="97" name="Google Shape;97;p78"/>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8" name="Google Shape;98;p78"/>
          <p:cNvSpPr txBox="1"/>
          <p:nvPr>
            <p:ph idx="1" type="body"/>
          </p:nvPr>
        </p:nvSpPr>
        <p:spPr>
          <a:xfrm>
            <a:off x="1524000" y="1219200"/>
            <a:ext cx="9042400" cy="4724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99" name="Google Shape;99;p7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0" name="Google Shape;100;p7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1" name="Google Shape;101;p7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102" name="Shape 102"/>
        <p:cNvGrpSpPr/>
        <p:nvPr/>
      </p:nvGrpSpPr>
      <p:grpSpPr>
        <a:xfrm>
          <a:off x="0" y="0"/>
          <a:ext cx="0" cy="0"/>
          <a:chOff x="0" y="0"/>
          <a:chExt cx="0" cy="0"/>
        </a:xfrm>
      </p:grpSpPr>
      <p:sp>
        <p:nvSpPr>
          <p:cNvPr id="103" name="Google Shape;103;p7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4000" cap="none"/>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4" name="Google Shape;104;p7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Font typeface="Garamond"/>
              <a:buNone/>
              <a:defRPr sz="2000"/>
            </a:lvl1pPr>
            <a:lvl2pPr indent="-228600" lvl="1" marL="914400" rtl="1" algn="r">
              <a:spcBef>
                <a:spcPts val="360"/>
              </a:spcBef>
              <a:spcAft>
                <a:spcPts val="0"/>
              </a:spcAft>
              <a:buSzPts val="1800"/>
              <a:buFont typeface="Garamond"/>
              <a:buNone/>
              <a:defRPr sz="1800"/>
            </a:lvl2pPr>
            <a:lvl3pPr indent="-228600" lvl="2" marL="1371600" rtl="1" algn="r">
              <a:spcBef>
                <a:spcPts val="320"/>
              </a:spcBef>
              <a:spcAft>
                <a:spcPts val="0"/>
              </a:spcAft>
              <a:buSzPts val="1600"/>
              <a:buFont typeface="Garamond"/>
              <a:buNone/>
              <a:defRPr sz="1600"/>
            </a:lvl3pPr>
            <a:lvl4pPr indent="-228600" lvl="3" marL="1828800" rtl="1" algn="r">
              <a:spcBef>
                <a:spcPts val="280"/>
              </a:spcBef>
              <a:spcAft>
                <a:spcPts val="0"/>
              </a:spcAft>
              <a:buSzPts val="1400"/>
              <a:buFont typeface="Garamond"/>
              <a:buNone/>
              <a:defRPr sz="1400"/>
            </a:lvl4pPr>
            <a:lvl5pPr indent="-228600" lvl="4" marL="2286000" rtl="1" algn="r">
              <a:spcBef>
                <a:spcPts val="280"/>
              </a:spcBef>
              <a:spcAft>
                <a:spcPts val="0"/>
              </a:spcAft>
              <a:buSzPts val="1400"/>
              <a:buFont typeface="Garamond"/>
              <a:buNone/>
              <a:defRPr sz="1400"/>
            </a:lvl5pPr>
            <a:lvl6pPr indent="-228600" lvl="5" marL="2743200" rtl="1" algn="r">
              <a:spcBef>
                <a:spcPts val="280"/>
              </a:spcBef>
              <a:spcAft>
                <a:spcPts val="0"/>
              </a:spcAft>
              <a:buSzPts val="1400"/>
              <a:buFont typeface="Garamond"/>
              <a:buNone/>
              <a:defRPr sz="1400"/>
            </a:lvl6pPr>
            <a:lvl7pPr indent="-228600" lvl="6" marL="3200400" rtl="1" algn="r">
              <a:spcBef>
                <a:spcPts val="280"/>
              </a:spcBef>
              <a:spcAft>
                <a:spcPts val="0"/>
              </a:spcAft>
              <a:buSzPts val="1400"/>
              <a:buFont typeface="Garamond"/>
              <a:buNone/>
              <a:defRPr sz="1400"/>
            </a:lvl7pPr>
            <a:lvl8pPr indent="-228600" lvl="7" marL="3657600" rtl="1" algn="r">
              <a:spcBef>
                <a:spcPts val="280"/>
              </a:spcBef>
              <a:spcAft>
                <a:spcPts val="0"/>
              </a:spcAft>
              <a:buSzPts val="1400"/>
              <a:buFont typeface="Garamond"/>
              <a:buNone/>
              <a:defRPr sz="1400"/>
            </a:lvl8pPr>
            <a:lvl9pPr indent="-228600" lvl="8" marL="4114800" rtl="1" algn="r">
              <a:spcBef>
                <a:spcPts val="280"/>
              </a:spcBef>
              <a:spcAft>
                <a:spcPts val="0"/>
              </a:spcAft>
              <a:buSzPts val="1400"/>
              <a:buFont typeface="Garamond"/>
              <a:buNone/>
              <a:defRPr sz="1400"/>
            </a:lvl9pPr>
          </a:lstStyle>
          <a:p/>
        </p:txBody>
      </p:sp>
      <p:sp>
        <p:nvSpPr>
          <p:cNvPr id="105" name="Google Shape;105;p7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6" name="Google Shape;106;p7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7" name="Google Shape;107;p7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108" name="Shape 108"/>
        <p:cNvGrpSpPr/>
        <p:nvPr/>
      </p:nvGrpSpPr>
      <p:grpSpPr>
        <a:xfrm>
          <a:off x="0" y="0"/>
          <a:ext cx="0" cy="0"/>
          <a:chOff x="0" y="0"/>
          <a:chExt cx="0" cy="0"/>
        </a:xfrm>
      </p:grpSpPr>
      <p:sp>
        <p:nvSpPr>
          <p:cNvPr id="109" name="Google Shape;109;p80"/>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0" name="Google Shape;110;p80"/>
          <p:cNvSpPr txBox="1"/>
          <p:nvPr>
            <p:ph idx="1" type="body"/>
          </p:nvPr>
        </p:nvSpPr>
        <p:spPr>
          <a:xfrm>
            <a:off x="1524000" y="1219200"/>
            <a:ext cx="4419600" cy="47244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Garamond"/>
              <a:buChar char="•"/>
              <a:defRPr sz="2800"/>
            </a:lvl1pPr>
            <a:lvl2pPr indent="-381000" lvl="1" marL="914400" rtl="1" algn="r">
              <a:spcBef>
                <a:spcPts val="480"/>
              </a:spcBef>
              <a:spcAft>
                <a:spcPts val="0"/>
              </a:spcAft>
              <a:buSzPts val="2400"/>
              <a:buFont typeface="Garamond"/>
              <a:buChar char="•"/>
              <a:defRPr sz="2400"/>
            </a:lvl2pPr>
            <a:lvl3pPr indent="-355600" lvl="2" marL="1371600" rtl="1" algn="r">
              <a:spcBef>
                <a:spcPts val="400"/>
              </a:spcBef>
              <a:spcAft>
                <a:spcPts val="0"/>
              </a:spcAft>
              <a:buSzPts val="2000"/>
              <a:buFont typeface="Garamond"/>
              <a:buChar char="•"/>
              <a:defRPr sz="2000"/>
            </a:lvl3pPr>
            <a:lvl4pPr indent="-342900" lvl="3" marL="1828800" rtl="1" algn="r">
              <a:spcBef>
                <a:spcPts val="360"/>
              </a:spcBef>
              <a:spcAft>
                <a:spcPts val="0"/>
              </a:spcAft>
              <a:buSzPts val="1800"/>
              <a:buFont typeface="Garamond"/>
              <a:buChar char="•"/>
              <a:defRPr sz="1800"/>
            </a:lvl4pPr>
            <a:lvl5pPr indent="-342900" lvl="4" marL="2286000" rtl="1" algn="r">
              <a:spcBef>
                <a:spcPts val="360"/>
              </a:spcBef>
              <a:spcAft>
                <a:spcPts val="0"/>
              </a:spcAft>
              <a:buSzPts val="1800"/>
              <a:buFont typeface="Garamond"/>
              <a:buChar char="•"/>
              <a:defRPr sz="1800"/>
            </a:lvl5pPr>
            <a:lvl6pPr indent="-342900" lvl="5" marL="2743200" rtl="1" algn="r">
              <a:spcBef>
                <a:spcPts val="360"/>
              </a:spcBef>
              <a:spcAft>
                <a:spcPts val="0"/>
              </a:spcAft>
              <a:buSzPts val="1800"/>
              <a:buFont typeface="Garamond"/>
              <a:buChar char="•"/>
              <a:defRPr sz="1800"/>
            </a:lvl6pPr>
            <a:lvl7pPr indent="-342900" lvl="6" marL="3200400" rtl="1" algn="r">
              <a:spcBef>
                <a:spcPts val="360"/>
              </a:spcBef>
              <a:spcAft>
                <a:spcPts val="0"/>
              </a:spcAft>
              <a:buSzPts val="1800"/>
              <a:buFont typeface="Garamond"/>
              <a:buChar char="•"/>
              <a:defRPr sz="1800"/>
            </a:lvl7pPr>
            <a:lvl8pPr indent="-342900" lvl="7" marL="3657600" rtl="1" algn="r">
              <a:spcBef>
                <a:spcPts val="360"/>
              </a:spcBef>
              <a:spcAft>
                <a:spcPts val="0"/>
              </a:spcAft>
              <a:buSzPts val="1800"/>
              <a:buFont typeface="Garamond"/>
              <a:buChar char="•"/>
              <a:defRPr sz="1800"/>
            </a:lvl8pPr>
            <a:lvl9pPr indent="-342900" lvl="8" marL="4114800" rtl="1" algn="r">
              <a:spcBef>
                <a:spcPts val="360"/>
              </a:spcBef>
              <a:spcAft>
                <a:spcPts val="0"/>
              </a:spcAft>
              <a:buSzPts val="1800"/>
              <a:buFont typeface="Garamond"/>
              <a:buChar char="•"/>
              <a:defRPr sz="1800"/>
            </a:lvl9pPr>
          </a:lstStyle>
          <a:p/>
        </p:txBody>
      </p:sp>
      <p:sp>
        <p:nvSpPr>
          <p:cNvPr id="111" name="Google Shape;111;p80"/>
          <p:cNvSpPr txBox="1"/>
          <p:nvPr>
            <p:ph idx="2" type="body"/>
          </p:nvPr>
        </p:nvSpPr>
        <p:spPr>
          <a:xfrm>
            <a:off x="6146800" y="1219200"/>
            <a:ext cx="4419600" cy="47244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Garamond"/>
              <a:buChar char="•"/>
              <a:defRPr sz="2800"/>
            </a:lvl1pPr>
            <a:lvl2pPr indent="-381000" lvl="1" marL="914400" rtl="1" algn="r">
              <a:spcBef>
                <a:spcPts val="480"/>
              </a:spcBef>
              <a:spcAft>
                <a:spcPts val="0"/>
              </a:spcAft>
              <a:buSzPts val="2400"/>
              <a:buFont typeface="Garamond"/>
              <a:buChar char="•"/>
              <a:defRPr sz="2400"/>
            </a:lvl2pPr>
            <a:lvl3pPr indent="-355600" lvl="2" marL="1371600" rtl="1" algn="r">
              <a:spcBef>
                <a:spcPts val="400"/>
              </a:spcBef>
              <a:spcAft>
                <a:spcPts val="0"/>
              </a:spcAft>
              <a:buSzPts val="2000"/>
              <a:buFont typeface="Garamond"/>
              <a:buChar char="•"/>
              <a:defRPr sz="2000"/>
            </a:lvl3pPr>
            <a:lvl4pPr indent="-342900" lvl="3" marL="1828800" rtl="1" algn="r">
              <a:spcBef>
                <a:spcPts val="360"/>
              </a:spcBef>
              <a:spcAft>
                <a:spcPts val="0"/>
              </a:spcAft>
              <a:buSzPts val="1800"/>
              <a:buFont typeface="Garamond"/>
              <a:buChar char="•"/>
              <a:defRPr sz="1800"/>
            </a:lvl4pPr>
            <a:lvl5pPr indent="-342900" lvl="4" marL="2286000" rtl="1" algn="r">
              <a:spcBef>
                <a:spcPts val="360"/>
              </a:spcBef>
              <a:spcAft>
                <a:spcPts val="0"/>
              </a:spcAft>
              <a:buSzPts val="1800"/>
              <a:buFont typeface="Garamond"/>
              <a:buChar char="•"/>
              <a:defRPr sz="1800"/>
            </a:lvl5pPr>
            <a:lvl6pPr indent="-342900" lvl="5" marL="2743200" rtl="1" algn="r">
              <a:spcBef>
                <a:spcPts val="360"/>
              </a:spcBef>
              <a:spcAft>
                <a:spcPts val="0"/>
              </a:spcAft>
              <a:buSzPts val="1800"/>
              <a:buFont typeface="Garamond"/>
              <a:buChar char="•"/>
              <a:defRPr sz="1800"/>
            </a:lvl6pPr>
            <a:lvl7pPr indent="-342900" lvl="6" marL="3200400" rtl="1" algn="r">
              <a:spcBef>
                <a:spcPts val="360"/>
              </a:spcBef>
              <a:spcAft>
                <a:spcPts val="0"/>
              </a:spcAft>
              <a:buSzPts val="1800"/>
              <a:buFont typeface="Garamond"/>
              <a:buChar char="•"/>
              <a:defRPr sz="1800"/>
            </a:lvl7pPr>
            <a:lvl8pPr indent="-342900" lvl="7" marL="3657600" rtl="1" algn="r">
              <a:spcBef>
                <a:spcPts val="360"/>
              </a:spcBef>
              <a:spcAft>
                <a:spcPts val="0"/>
              </a:spcAft>
              <a:buSzPts val="1800"/>
              <a:buFont typeface="Garamond"/>
              <a:buChar char="•"/>
              <a:defRPr sz="1800"/>
            </a:lvl8pPr>
            <a:lvl9pPr indent="-342900" lvl="8" marL="4114800" rtl="1" algn="r">
              <a:spcBef>
                <a:spcPts val="360"/>
              </a:spcBef>
              <a:spcAft>
                <a:spcPts val="0"/>
              </a:spcAft>
              <a:buSzPts val="1800"/>
              <a:buFont typeface="Garamond"/>
              <a:buChar char="•"/>
              <a:defRPr sz="1800"/>
            </a:lvl9pPr>
          </a:lstStyle>
          <a:p/>
        </p:txBody>
      </p:sp>
      <p:sp>
        <p:nvSpPr>
          <p:cNvPr id="112" name="Google Shape;112;p8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3" name="Google Shape;113;p8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4" name="Google Shape;114;p8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115" name="Shape 115"/>
        <p:cNvGrpSpPr/>
        <p:nvPr/>
      </p:nvGrpSpPr>
      <p:grpSpPr>
        <a:xfrm>
          <a:off x="0" y="0"/>
          <a:ext cx="0" cy="0"/>
          <a:chOff x="0" y="0"/>
          <a:chExt cx="0" cy="0"/>
        </a:xfrm>
      </p:grpSpPr>
      <p:sp>
        <p:nvSpPr>
          <p:cNvPr id="116" name="Google Shape;116;p81"/>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7" name="Google Shape;117;p8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Garamond"/>
              <a:buNone/>
              <a:defRPr b="1" sz="2400"/>
            </a:lvl1pPr>
            <a:lvl2pPr indent="-228600" lvl="1" marL="914400" rtl="1" algn="r">
              <a:spcBef>
                <a:spcPts val="400"/>
              </a:spcBef>
              <a:spcAft>
                <a:spcPts val="0"/>
              </a:spcAft>
              <a:buSzPts val="2000"/>
              <a:buFont typeface="Garamond"/>
              <a:buNone/>
              <a:defRPr b="1" sz="2000"/>
            </a:lvl2pPr>
            <a:lvl3pPr indent="-228600" lvl="2" marL="1371600" rtl="1" algn="r">
              <a:spcBef>
                <a:spcPts val="360"/>
              </a:spcBef>
              <a:spcAft>
                <a:spcPts val="0"/>
              </a:spcAft>
              <a:buSzPts val="1800"/>
              <a:buFont typeface="Garamond"/>
              <a:buNone/>
              <a:defRPr b="1" sz="1800"/>
            </a:lvl3pPr>
            <a:lvl4pPr indent="-228600" lvl="3" marL="1828800" rtl="1" algn="r">
              <a:spcBef>
                <a:spcPts val="320"/>
              </a:spcBef>
              <a:spcAft>
                <a:spcPts val="0"/>
              </a:spcAft>
              <a:buSzPts val="1600"/>
              <a:buFont typeface="Garamond"/>
              <a:buNone/>
              <a:defRPr b="1" sz="1600"/>
            </a:lvl4pPr>
            <a:lvl5pPr indent="-228600" lvl="4" marL="2286000" rtl="1" algn="r">
              <a:spcBef>
                <a:spcPts val="320"/>
              </a:spcBef>
              <a:spcAft>
                <a:spcPts val="0"/>
              </a:spcAft>
              <a:buSzPts val="1600"/>
              <a:buFont typeface="Garamond"/>
              <a:buNone/>
              <a:defRPr b="1" sz="1600"/>
            </a:lvl5pPr>
            <a:lvl6pPr indent="-228600" lvl="5" marL="2743200" rtl="1" algn="r">
              <a:spcBef>
                <a:spcPts val="320"/>
              </a:spcBef>
              <a:spcAft>
                <a:spcPts val="0"/>
              </a:spcAft>
              <a:buSzPts val="1600"/>
              <a:buFont typeface="Garamond"/>
              <a:buNone/>
              <a:defRPr b="1" sz="1600"/>
            </a:lvl6pPr>
            <a:lvl7pPr indent="-228600" lvl="6" marL="3200400" rtl="1" algn="r">
              <a:spcBef>
                <a:spcPts val="320"/>
              </a:spcBef>
              <a:spcAft>
                <a:spcPts val="0"/>
              </a:spcAft>
              <a:buSzPts val="1600"/>
              <a:buFont typeface="Garamond"/>
              <a:buNone/>
              <a:defRPr b="1" sz="1600"/>
            </a:lvl7pPr>
            <a:lvl8pPr indent="-228600" lvl="7" marL="3657600" rtl="1" algn="r">
              <a:spcBef>
                <a:spcPts val="320"/>
              </a:spcBef>
              <a:spcAft>
                <a:spcPts val="0"/>
              </a:spcAft>
              <a:buSzPts val="1600"/>
              <a:buFont typeface="Garamond"/>
              <a:buNone/>
              <a:defRPr b="1" sz="1600"/>
            </a:lvl8pPr>
            <a:lvl9pPr indent="-228600" lvl="8" marL="4114800" rtl="1" algn="r">
              <a:spcBef>
                <a:spcPts val="320"/>
              </a:spcBef>
              <a:spcAft>
                <a:spcPts val="0"/>
              </a:spcAft>
              <a:buSzPts val="1600"/>
              <a:buFont typeface="Garamond"/>
              <a:buNone/>
              <a:defRPr b="1" sz="1600"/>
            </a:lvl9pPr>
          </a:lstStyle>
          <a:p/>
        </p:txBody>
      </p:sp>
      <p:sp>
        <p:nvSpPr>
          <p:cNvPr id="118" name="Google Shape;118;p8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Garamond"/>
              <a:buChar char="•"/>
              <a:defRPr sz="2400"/>
            </a:lvl1pPr>
            <a:lvl2pPr indent="-355600" lvl="1" marL="914400" rtl="1" algn="r">
              <a:spcBef>
                <a:spcPts val="400"/>
              </a:spcBef>
              <a:spcAft>
                <a:spcPts val="0"/>
              </a:spcAft>
              <a:buSzPts val="2000"/>
              <a:buFont typeface="Garamond"/>
              <a:buChar char="•"/>
              <a:defRPr sz="2000"/>
            </a:lvl2pPr>
            <a:lvl3pPr indent="-342900" lvl="2" marL="1371600" rtl="1" algn="r">
              <a:spcBef>
                <a:spcPts val="360"/>
              </a:spcBef>
              <a:spcAft>
                <a:spcPts val="0"/>
              </a:spcAft>
              <a:buSzPts val="1800"/>
              <a:buFont typeface="Garamond"/>
              <a:buChar char="•"/>
              <a:defRPr sz="1800"/>
            </a:lvl3pPr>
            <a:lvl4pPr indent="-330200" lvl="3" marL="1828800" rtl="1" algn="r">
              <a:spcBef>
                <a:spcPts val="320"/>
              </a:spcBef>
              <a:spcAft>
                <a:spcPts val="0"/>
              </a:spcAft>
              <a:buSzPts val="1600"/>
              <a:buFont typeface="Garamond"/>
              <a:buChar char="•"/>
              <a:defRPr sz="1600"/>
            </a:lvl4pPr>
            <a:lvl5pPr indent="-330200" lvl="4" marL="2286000" rtl="1" algn="r">
              <a:spcBef>
                <a:spcPts val="320"/>
              </a:spcBef>
              <a:spcAft>
                <a:spcPts val="0"/>
              </a:spcAft>
              <a:buSzPts val="1600"/>
              <a:buFont typeface="Garamond"/>
              <a:buChar char="•"/>
              <a:defRPr sz="1600"/>
            </a:lvl5pPr>
            <a:lvl6pPr indent="-330200" lvl="5" marL="2743200" rtl="1" algn="r">
              <a:spcBef>
                <a:spcPts val="320"/>
              </a:spcBef>
              <a:spcAft>
                <a:spcPts val="0"/>
              </a:spcAft>
              <a:buSzPts val="1600"/>
              <a:buFont typeface="Garamond"/>
              <a:buChar char="•"/>
              <a:defRPr sz="1600"/>
            </a:lvl6pPr>
            <a:lvl7pPr indent="-330200" lvl="6" marL="3200400" rtl="1" algn="r">
              <a:spcBef>
                <a:spcPts val="320"/>
              </a:spcBef>
              <a:spcAft>
                <a:spcPts val="0"/>
              </a:spcAft>
              <a:buSzPts val="1600"/>
              <a:buFont typeface="Garamond"/>
              <a:buChar char="•"/>
              <a:defRPr sz="1600"/>
            </a:lvl7pPr>
            <a:lvl8pPr indent="-330200" lvl="7" marL="3657600" rtl="1" algn="r">
              <a:spcBef>
                <a:spcPts val="320"/>
              </a:spcBef>
              <a:spcAft>
                <a:spcPts val="0"/>
              </a:spcAft>
              <a:buSzPts val="1600"/>
              <a:buFont typeface="Garamond"/>
              <a:buChar char="•"/>
              <a:defRPr sz="1600"/>
            </a:lvl8pPr>
            <a:lvl9pPr indent="-330200" lvl="8" marL="4114800" rtl="1" algn="r">
              <a:spcBef>
                <a:spcPts val="320"/>
              </a:spcBef>
              <a:spcAft>
                <a:spcPts val="0"/>
              </a:spcAft>
              <a:buSzPts val="1600"/>
              <a:buFont typeface="Garamond"/>
              <a:buChar char="•"/>
              <a:defRPr sz="1600"/>
            </a:lvl9pPr>
          </a:lstStyle>
          <a:p/>
        </p:txBody>
      </p:sp>
      <p:sp>
        <p:nvSpPr>
          <p:cNvPr id="119" name="Google Shape;119;p8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Garamond"/>
              <a:buNone/>
              <a:defRPr b="1" sz="2400"/>
            </a:lvl1pPr>
            <a:lvl2pPr indent="-228600" lvl="1" marL="914400" rtl="1" algn="r">
              <a:spcBef>
                <a:spcPts val="400"/>
              </a:spcBef>
              <a:spcAft>
                <a:spcPts val="0"/>
              </a:spcAft>
              <a:buSzPts val="2000"/>
              <a:buFont typeface="Garamond"/>
              <a:buNone/>
              <a:defRPr b="1" sz="2000"/>
            </a:lvl2pPr>
            <a:lvl3pPr indent="-228600" lvl="2" marL="1371600" rtl="1" algn="r">
              <a:spcBef>
                <a:spcPts val="360"/>
              </a:spcBef>
              <a:spcAft>
                <a:spcPts val="0"/>
              </a:spcAft>
              <a:buSzPts val="1800"/>
              <a:buFont typeface="Garamond"/>
              <a:buNone/>
              <a:defRPr b="1" sz="1800"/>
            </a:lvl3pPr>
            <a:lvl4pPr indent="-228600" lvl="3" marL="1828800" rtl="1" algn="r">
              <a:spcBef>
                <a:spcPts val="320"/>
              </a:spcBef>
              <a:spcAft>
                <a:spcPts val="0"/>
              </a:spcAft>
              <a:buSzPts val="1600"/>
              <a:buFont typeface="Garamond"/>
              <a:buNone/>
              <a:defRPr b="1" sz="1600"/>
            </a:lvl4pPr>
            <a:lvl5pPr indent="-228600" lvl="4" marL="2286000" rtl="1" algn="r">
              <a:spcBef>
                <a:spcPts val="320"/>
              </a:spcBef>
              <a:spcAft>
                <a:spcPts val="0"/>
              </a:spcAft>
              <a:buSzPts val="1600"/>
              <a:buFont typeface="Garamond"/>
              <a:buNone/>
              <a:defRPr b="1" sz="1600"/>
            </a:lvl5pPr>
            <a:lvl6pPr indent="-228600" lvl="5" marL="2743200" rtl="1" algn="r">
              <a:spcBef>
                <a:spcPts val="320"/>
              </a:spcBef>
              <a:spcAft>
                <a:spcPts val="0"/>
              </a:spcAft>
              <a:buSzPts val="1600"/>
              <a:buFont typeface="Garamond"/>
              <a:buNone/>
              <a:defRPr b="1" sz="1600"/>
            </a:lvl6pPr>
            <a:lvl7pPr indent="-228600" lvl="6" marL="3200400" rtl="1" algn="r">
              <a:spcBef>
                <a:spcPts val="320"/>
              </a:spcBef>
              <a:spcAft>
                <a:spcPts val="0"/>
              </a:spcAft>
              <a:buSzPts val="1600"/>
              <a:buFont typeface="Garamond"/>
              <a:buNone/>
              <a:defRPr b="1" sz="1600"/>
            </a:lvl7pPr>
            <a:lvl8pPr indent="-228600" lvl="7" marL="3657600" rtl="1" algn="r">
              <a:spcBef>
                <a:spcPts val="320"/>
              </a:spcBef>
              <a:spcAft>
                <a:spcPts val="0"/>
              </a:spcAft>
              <a:buSzPts val="1600"/>
              <a:buFont typeface="Garamond"/>
              <a:buNone/>
              <a:defRPr b="1" sz="1600"/>
            </a:lvl8pPr>
            <a:lvl9pPr indent="-228600" lvl="8" marL="4114800" rtl="1" algn="r">
              <a:spcBef>
                <a:spcPts val="320"/>
              </a:spcBef>
              <a:spcAft>
                <a:spcPts val="0"/>
              </a:spcAft>
              <a:buSzPts val="1600"/>
              <a:buFont typeface="Garamond"/>
              <a:buNone/>
              <a:defRPr b="1" sz="1600"/>
            </a:lvl9pPr>
          </a:lstStyle>
          <a:p/>
        </p:txBody>
      </p:sp>
      <p:sp>
        <p:nvSpPr>
          <p:cNvPr id="120" name="Google Shape;120;p8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Garamond"/>
              <a:buChar char="•"/>
              <a:defRPr sz="2400"/>
            </a:lvl1pPr>
            <a:lvl2pPr indent="-355600" lvl="1" marL="914400" rtl="1" algn="r">
              <a:spcBef>
                <a:spcPts val="400"/>
              </a:spcBef>
              <a:spcAft>
                <a:spcPts val="0"/>
              </a:spcAft>
              <a:buSzPts val="2000"/>
              <a:buFont typeface="Garamond"/>
              <a:buChar char="•"/>
              <a:defRPr sz="2000"/>
            </a:lvl2pPr>
            <a:lvl3pPr indent="-342900" lvl="2" marL="1371600" rtl="1" algn="r">
              <a:spcBef>
                <a:spcPts val="360"/>
              </a:spcBef>
              <a:spcAft>
                <a:spcPts val="0"/>
              </a:spcAft>
              <a:buSzPts val="1800"/>
              <a:buFont typeface="Garamond"/>
              <a:buChar char="•"/>
              <a:defRPr sz="1800"/>
            </a:lvl3pPr>
            <a:lvl4pPr indent="-330200" lvl="3" marL="1828800" rtl="1" algn="r">
              <a:spcBef>
                <a:spcPts val="320"/>
              </a:spcBef>
              <a:spcAft>
                <a:spcPts val="0"/>
              </a:spcAft>
              <a:buSzPts val="1600"/>
              <a:buFont typeface="Garamond"/>
              <a:buChar char="•"/>
              <a:defRPr sz="1600"/>
            </a:lvl4pPr>
            <a:lvl5pPr indent="-330200" lvl="4" marL="2286000" rtl="1" algn="r">
              <a:spcBef>
                <a:spcPts val="320"/>
              </a:spcBef>
              <a:spcAft>
                <a:spcPts val="0"/>
              </a:spcAft>
              <a:buSzPts val="1600"/>
              <a:buFont typeface="Garamond"/>
              <a:buChar char="•"/>
              <a:defRPr sz="1600"/>
            </a:lvl5pPr>
            <a:lvl6pPr indent="-330200" lvl="5" marL="2743200" rtl="1" algn="r">
              <a:spcBef>
                <a:spcPts val="320"/>
              </a:spcBef>
              <a:spcAft>
                <a:spcPts val="0"/>
              </a:spcAft>
              <a:buSzPts val="1600"/>
              <a:buFont typeface="Garamond"/>
              <a:buChar char="•"/>
              <a:defRPr sz="1600"/>
            </a:lvl6pPr>
            <a:lvl7pPr indent="-330200" lvl="6" marL="3200400" rtl="1" algn="r">
              <a:spcBef>
                <a:spcPts val="320"/>
              </a:spcBef>
              <a:spcAft>
                <a:spcPts val="0"/>
              </a:spcAft>
              <a:buSzPts val="1600"/>
              <a:buFont typeface="Garamond"/>
              <a:buChar char="•"/>
              <a:defRPr sz="1600"/>
            </a:lvl7pPr>
            <a:lvl8pPr indent="-330200" lvl="7" marL="3657600" rtl="1" algn="r">
              <a:spcBef>
                <a:spcPts val="320"/>
              </a:spcBef>
              <a:spcAft>
                <a:spcPts val="0"/>
              </a:spcAft>
              <a:buSzPts val="1600"/>
              <a:buFont typeface="Garamond"/>
              <a:buChar char="•"/>
              <a:defRPr sz="1600"/>
            </a:lvl8pPr>
            <a:lvl9pPr indent="-330200" lvl="8" marL="4114800" rtl="1" algn="r">
              <a:spcBef>
                <a:spcPts val="320"/>
              </a:spcBef>
              <a:spcAft>
                <a:spcPts val="0"/>
              </a:spcAft>
              <a:buSzPts val="1600"/>
              <a:buFont typeface="Garamond"/>
              <a:buChar char="•"/>
              <a:defRPr sz="1600"/>
            </a:lvl9pPr>
          </a:lstStyle>
          <a:p/>
        </p:txBody>
      </p:sp>
      <p:sp>
        <p:nvSpPr>
          <p:cNvPr id="121" name="Google Shape;121;p8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2" name="Google Shape;122;p8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3" name="Google Shape;123;p8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124" name="Shape 124"/>
        <p:cNvGrpSpPr/>
        <p:nvPr/>
      </p:nvGrpSpPr>
      <p:grpSpPr>
        <a:xfrm>
          <a:off x="0" y="0"/>
          <a:ext cx="0" cy="0"/>
          <a:chOff x="0" y="0"/>
          <a:chExt cx="0" cy="0"/>
        </a:xfrm>
      </p:grpSpPr>
      <p:sp>
        <p:nvSpPr>
          <p:cNvPr id="125" name="Google Shape;125;p82"/>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6" name="Google Shape;126;p8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7" name="Google Shape;127;p8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8" name="Google Shape;128;p8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29" name="Shape 129"/>
        <p:cNvGrpSpPr/>
        <p:nvPr/>
      </p:nvGrpSpPr>
      <p:grpSpPr>
        <a:xfrm>
          <a:off x="0" y="0"/>
          <a:ext cx="0" cy="0"/>
          <a:chOff x="0" y="0"/>
          <a:chExt cx="0" cy="0"/>
        </a:xfrm>
      </p:grpSpPr>
      <p:sp>
        <p:nvSpPr>
          <p:cNvPr id="130" name="Google Shape;130;p8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1" name="Google Shape;131;p8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2" name="Google Shape;132;p8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133" name="Shape 133"/>
        <p:cNvGrpSpPr/>
        <p:nvPr/>
      </p:nvGrpSpPr>
      <p:grpSpPr>
        <a:xfrm>
          <a:off x="0" y="0"/>
          <a:ext cx="0" cy="0"/>
          <a:chOff x="0" y="0"/>
          <a:chExt cx="0" cy="0"/>
        </a:xfrm>
      </p:grpSpPr>
      <p:sp>
        <p:nvSpPr>
          <p:cNvPr id="134" name="Google Shape;134;p8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5" name="Google Shape;135;p8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SzPts val="3200"/>
              <a:buFont typeface="Garamond"/>
              <a:buChar char="•"/>
              <a:defRPr sz="3200"/>
            </a:lvl1pPr>
            <a:lvl2pPr indent="-406400" lvl="1" marL="914400" rtl="1" algn="r">
              <a:spcBef>
                <a:spcPts val="560"/>
              </a:spcBef>
              <a:spcAft>
                <a:spcPts val="0"/>
              </a:spcAft>
              <a:buSzPts val="2800"/>
              <a:buFont typeface="Garamond"/>
              <a:buChar char="•"/>
              <a:defRPr sz="2800"/>
            </a:lvl2pPr>
            <a:lvl3pPr indent="-381000" lvl="2" marL="1371600" rtl="1" algn="r">
              <a:spcBef>
                <a:spcPts val="480"/>
              </a:spcBef>
              <a:spcAft>
                <a:spcPts val="0"/>
              </a:spcAft>
              <a:buSzPts val="2400"/>
              <a:buFont typeface="Garamond"/>
              <a:buChar char="•"/>
              <a:defRPr sz="2400"/>
            </a:lvl3pPr>
            <a:lvl4pPr indent="-355600" lvl="3" marL="1828800" rtl="1" algn="r">
              <a:spcBef>
                <a:spcPts val="400"/>
              </a:spcBef>
              <a:spcAft>
                <a:spcPts val="0"/>
              </a:spcAft>
              <a:buSzPts val="2000"/>
              <a:buFont typeface="Garamond"/>
              <a:buChar char="•"/>
              <a:defRPr sz="2000"/>
            </a:lvl4pPr>
            <a:lvl5pPr indent="-355600" lvl="4" marL="2286000" rtl="1" algn="r">
              <a:spcBef>
                <a:spcPts val="400"/>
              </a:spcBef>
              <a:spcAft>
                <a:spcPts val="0"/>
              </a:spcAft>
              <a:buSzPts val="2000"/>
              <a:buFont typeface="Garamond"/>
              <a:buChar char="•"/>
              <a:defRPr sz="2000"/>
            </a:lvl5pPr>
            <a:lvl6pPr indent="-355600" lvl="5" marL="2743200" rtl="1" algn="r">
              <a:spcBef>
                <a:spcPts val="400"/>
              </a:spcBef>
              <a:spcAft>
                <a:spcPts val="0"/>
              </a:spcAft>
              <a:buSzPts val="2000"/>
              <a:buFont typeface="Garamond"/>
              <a:buChar char="•"/>
              <a:defRPr sz="2000"/>
            </a:lvl6pPr>
            <a:lvl7pPr indent="-355600" lvl="6" marL="3200400" rtl="1" algn="r">
              <a:spcBef>
                <a:spcPts val="400"/>
              </a:spcBef>
              <a:spcAft>
                <a:spcPts val="0"/>
              </a:spcAft>
              <a:buSzPts val="2000"/>
              <a:buFont typeface="Garamond"/>
              <a:buChar char="•"/>
              <a:defRPr sz="2000"/>
            </a:lvl7pPr>
            <a:lvl8pPr indent="-355600" lvl="7" marL="3657600" rtl="1" algn="r">
              <a:spcBef>
                <a:spcPts val="400"/>
              </a:spcBef>
              <a:spcAft>
                <a:spcPts val="0"/>
              </a:spcAft>
              <a:buSzPts val="2000"/>
              <a:buFont typeface="Garamond"/>
              <a:buChar char="•"/>
              <a:defRPr sz="2000"/>
            </a:lvl8pPr>
            <a:lvl9pPr indent="-355600" lvl="8" marL="4114800" rtl="1" algn="r">
              <a:spcBef>
                <a:spcPts val="400"/>
              </a:spcBef>
              <a:spcAft>
                <a:spcPts val="0"/>
              </a:spcAft>
              <a:buSzPts val="2000"/>
              <a:buFont typeface="Garamond"/>
              <a:buChar char="•"/>
              <a:defRPr sz="2000"/>
            </a:lvl9pPr>
          </a:lstStyle>
          <a:p/>
        </p:txBody>
      </p:sp>
      <p:sp>
        <p:nvSpPr>
          <p:cNvPr id="136" name="Google Shape;136;p8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Garamond"/>
              <a:buNone/>
              <a:defRPr sz="1400"/>
            </a:lvl1pPr>
            <a:lvl2pPr indent="-228600" lvl="1" marL="914400" rtl="1" algn="r">
              <a:spcBef>
                <a:spcPts val="240"/>
              </a:spcBef>
              <a:spcAft>
                <a:spcPts val="0"/>
              </a:spcAft>
              <a:buSzPts val="1200"/>
              <a:buFont typeface="Garamond"/>
              <a:buNone/>
              <a:defRPr sz="1200"/>
            </a:lvl2pPr>
            <a:lvl3pPr indent="-228600" lvl="2" marL="1371600" rtl="1" algn="r">
              <a:spcBef>
                <a:spcPts val="200"/>
              </a:spcBef>
              <a:spcAft>
                <a:spcPts val="0"/>
              </a:spcAft>
              <a:buSzPts val="1000"/>
              <a:buFont typeface="Garamond"/>
              <a:buNone/>
              <a:defRPr sz="1000"/>
            </a:lvl3pPr>
            <a:lvl4pPr indent="-228600" lvl="3" marL="1828800" rtl="1" algn="r">
              <a:spcBef>
                <a:spcPts val="180"/>
              </a:spcBef>
              <a:spcAft>
                <a:spcPts val="0"/>
              </a:spcAft>
              <a:buSzPts val="900"/>
              <a:buFont typeface="Garamond"/>
              <a:buNone/>
              <a:defRPr sz="900"/>
            </a:lvl4pPr>
            <a:lvl5pPr indent="-228600" lvl="4" marL="2286000" rtl="1" algn="r">
              <a:spcBef>
                <a:spcPts val="180"/>
              </a:spcBef>
              <a:spcAft>
                <a:spcPts val="0"/>
              </a:spcAft>
              <a:buSzPts val="900"/>
              <a:buFont typeface="Garamond"/>
              <a:buNone/>
              <a:defRPr sz="900"/>
            </a:lvl5pPr>
            <a:lvl6pPr indent="-228600" lvl="5" marL="2743200" rtl="1" algn="r">
              <a:spcBef>
                <a:spcPts val="180"/>
              </a:spcBef>
              <a:spcAft>
                <a:spcPts val="0"/>
              </a:spcAft>
              <a:buSzPts val="900"/>
              <a:buFont typeface="Garamond"/>
              <a:buNone/>
              <a:defRPr sz="900"/>
            </a:lvl6pPr>
            <a:lvl7pPr indent="-228600" lvl="6" marL="3200400" rtl="1" algn="r">
              <a:spcBef>
                <a:spcPts val="180"/>
              </a:spcBef>
              <a:spcAft>
                <a:spcPts val="0"/>
              </a:spcAft>
              <a:buSzPts val="900"/>
              <a:buFont typeface="Garamond"/>
              <a:buNone/>
              <a:defRPr sz="900"/>
            </a:lvl7pPr>
            <a:lvl8pPr indent="-228600" lvl="7" marL="3657600" rtl="1" algn="r">
              <a:spcBef>
                <a:spcPts val="180"/>
              </a:spcBef>
              <a:spcAft>
                <a:spcPts val="0"/>
              </a:spcAft>
              <a:buSzPts val="900"/>
              <a:buFont typeface="Garamond"/>
              <a:buNone/>
              <a:defRPr sz="900"/>
            </a:lvl8pPr>
            <a:lvl9pPr indent="-228600" lvl="8" marL="4114800" rtl="1" algn="r">
              <a:spcBef>
                <a:spcPts val="180"/>
              </a:spcBef>
              <a:spcAft>
                <a:spcPts val="0"/>
              </a:spcAft>
              <a:buSzPts val="900"/>
              <a:buFont typeface="Garamond"/>
              <a:buNone/>
              <a:defRPr sz="900"/>
            </a:lvl9pPr>
          </a:lstStyle>
          <a:p/>
        </p:txBody>
      </p:sp>
      <p:sp>
        <p:nvSpPr>
          <p:cNvPr id="137" name="Google Shape;137;p8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8" name="Google Shape;138;p8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9" name="Google Shape;139;p8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21" name="Shape 21"/>
        <p:cNvGrpSpPr/>
        <p:nvPr/>
      </p:nvGrpSpPr>
      <p:grpSpPr>
        <a:xfrm>
          <a:off x="0" y="0"/>
          <a:ext cx="0" cy="0"/>
          <a:chOff x="0" y="0"/>
          <a:chExt cx="0" cy="0"/>
        </a:xfrm>
      </p:grpSpPr>
      <p:sp>
        <p:nvSpPr>
          <p:cNvPr id="22" name="Google Shape;22;p6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24" name="Google Shape;24;p6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6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
                                            <p:txEl>
                                              <p:pRg end="0" st="0"/>
                                            </p:txEl>
                                          </p:spTgt>
                                        </p:tgtEl>
                                        <p:attrNameLst>
                                          <p:attrName>style.visibility</p:attrName>
                                        </p:attrNameLst>
                                      </p:cBhvr>
                                      <p:to>
                                        <p:strVal val="visible"/>
                                      </p:to>
                                    </p:set>
                                    <p:animEffect filter="fade" transition="in">
                                      <p:cBhvr>
                                        <p:cTn dur="500"/>
                                        <p:tgtEl>
                                          <p:spTgt spid="2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
                                            <p:txEl>
                                              <p:pRg end="1" st="1"/>
                                            </p:txEl>
                                          </p:spTgt>
                                        </p:tgtEl>
                                        <p:attrNameLst>
                                          <p:attrName>style.visibility</p:attrName>
                                        </p:attrNameLst>
                                      </p:cBhvr>
                                      <p:to>
                                        <p:strVal val="visible"/>
                                      </p:to>
                                    </p:set>
                                    <p:animEffect filter="fade" transition="in">
                                      <p:cBhvr>
                                        <p:cTn dur="500"/>
                                        <p:tgtEl>
                                          <p:spTgt spid="23">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
                                            <p:txEl>
                                              <p:pRg end="2" st="2"/>
                                            </p:txEl>
                                          </p:spTgt>
                                        </p:tgtEl>
                                        <p:attrNameLst>
                                          <p:attrName>style.visibility</p:attrName>
                                        </p:attrNameLst>
                                      </p:cBhvr>
                                      <p:to>
                                        <p:strVal val="visible"/>
                                      </p:to>
                                    </p:set>
                                    <p:animEffect filter="fade" transition="in">
                                      <p:cBhvr>
                                        <p:cTn dur="500"/>
                                        <p:tgtEl>
                                          <p:spTgt spid="23">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
                                            <p:txEl>
                                              <p:pRg end="3" st="3"/>
                                            </p:txEl>
                                          </p:spTgt>
                                        </p:tgtEl>
                                        <p:attrNameLst>
                                          <p:attrName>style.visibility</p:attrName>
                                        </p:attrNameLst>
                                      </p:cBhvr>
                                      <p:to>
                                        <p:strVal val="visible"/>
                                      </p:to>
                                    </p:set>
                                    <p:animEffect filter="fade" transition="in">
                                      <p:cBhvr>
                                        <p:cTn dur="500"/>
                                        <p:tgtEl>
                                          <p:spTgt spid="23">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
                                            <p:txEl>
                                              <p:pRg end="4" st="4"/>
                                            </p:txEl>
                                          </p:spTgt>
                                        </p:tgtEl>
                                        <p:attrNameLst>
                                          <p:attrName>style.visibility</p:attrName>
                                        </p:attrNameLst>
                                      </p:cBhvr>
                                      <p:to>
                                        <p:strVal val="visible"/>
                                      </p:to>
                                    </p:set>
                                    <p:animEffect filter="fade" transition="in">
                                      <p:cBhvr>
                                        <p:cTn dur="500"/>
                                        <p:tgtEl>
                                          <p:spTgt spid="23">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
                                            <p:txEl>
                                              <p:pRg end="5" st="5"/>
                                            </p:txEl>
                                          </p:spTgt>
                                        </p:tgtEl>
                                        <p:attrNameLst>
                                          <p:attrName>style.visibility</p:attrName>
                                        </p:attrNameLst>
                                      </p:cBhvr>
                                      <p:to>
                                        <p:strVal val="visible"/>
                                      </p:to>
                                    </p:set>
                                    <p:animEffect filter="fade" transition="in">
                                      <p:cBhvr>
                                        <p:cTn dur="500"/>
                                        <p:tgtEl>
                                          <p:spTgt spid="23">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3">
                                            <p:txEl>
                                              <p:pRg end="6" st="6"/>
                                            </p:txEl>
                                          </p:spTgt>
                                        </p:tgtEl>
                                        <p:attrNameLst>
                                          <p:attrName>style.visibility</p:attrName>
                                        </p:attrNameLst>
                                      </p:cBhvr>
                                      <p:to>
                                        <p:strVal val="visible"/>
                                      </p:to>
                                    </p:set>
                                    <p:animEffect filter="fade" transition="in">
                                      <p:cBhvr>
                                        <p:cTn dur="500"/>
                                        <p:tgtEl>
                                          <p:spTgt spid="23">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
                                            <p:txEl>
                                              <p:pRg end="7" st="7"/>
                                            </p:txEl>
                                          </p:spTgt>
                                        </p:tgtEl>
                                        <p:attrNameLst>
                                          <p:attrName>style.visibility</p:attrName>
                                        </p:attrNameLst>
                                      </p:cBhvr>
                                      <p:to>
                                        <p:strVal val="visible"/>
                                      </p:to>
                                    </p:set>
                                    <p:animEffect filter="fade" transition="in">
                                      <p:cBhvr>
                                        <p:cTn dur="500"/>
                                        <p:tgtEl>
                                          <p:spTgt spid="23">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3">
                                            <p:txEl>
                                              <p:pRg end="8" st="8"/>
                                            </p:txEl>
                                          </p:spTgt>
                                        </p:tgtEl>
                                        <p:attrNameLst>
                                          <p:attrName>style.visibility</p:attrName>
                                        </p:attrNameLst>
                                      </p:cBhvr>
                                      <p:to>
                                        <p:strVal val="visible"/>
                                      </p:to>
                                    </p:set>
                                    <p:animEffect filter="fade" transition="in">
                                      <p:cBhvr>
                                        <p:cTn dur="500"/>
                                        <p:tgtEl>
                                          <p:spTgt spid="2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140" name="Shape 140"/>
        <p:cNvGrpSpPr/>
        <p:nvPr/>
      </p:nvGrpSpPr>
      <p:grpSpPr>
        <a:xfrm>
          <a:off x="0" y="0"/>
          <a:ext cx="0" cy="0"/>
          <a:chOff x="0" y="0"/>
          <a:chExt cx="0" cy="0"/>
        </a:xfrm>
      </p:grpSpPr>
      <p:sp>
        <p:nvSpPr>
          <p:cNvPr id="141" name="Google Shape;141;p8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2" name="Google Shape;142;p85"/>
          <p:cNvSpPr/>
          <p:nvPr>
            <p:ph idx="2" type="pic"/>
          </p:nvPr>
        </p:nvSpPr>
        <p:spPr>
          <a:xfrm>
            <a:off x="2389717" y="612775"/>
            <a:ext cx="7315200" cy="4114800"/>
          </a:xfrm>
          <a:prstGeom prst="rect">
            <a:avLst/>
          </a:prstGeom>
          <a:noFill/>
          <a:ln>
            <a:noFill/>
          </a:ln>
        </p:spPr>
      </p:sp>
      <p:sp>
        <p:nvSpPr>
          <p:cNvPr id="143" name="Google Shape;143;p8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Garamond"/>
              <a:buNone/>
              <a:defRPr sz="1400"/>
            </a:lvl1pPr>
            <a:lvl2pPr indent="-228600" lvl="1" marL="914400" rtl="1" algn="r">
              <a:spcBef>
                <a:spcPts val="240"/>
              </a:spcBef>
              <a:spcAft>
                <a:spcPts val="0"/>
              </a:spcAft>
              <a:buSzPts val="1200"/>
              <a:buFont typeface="Garamond"/>
              <a:buNone/>
              <a:defRPr sz="1200"/>
            </a:lvl2pPr>
            <a:lvl3pPr indent="-228600" lvl="2" marL="1371600" rtl="1" algn="r">
              <a:spcBef>
                <a:spcPts val="200"/>
              </a:spcBef>
              <a:spcAft>
                <a:spcPts val="0"/>
              </a:spcAft>
              <a:buSzPts val="1000"/>
              <a:buFont typeface="Garamond"/>
              <a:buNone/>
              <a:defRPr sz="1000"/>
            </a:lvl3pPr>
            <a:lvl4pPr indent="-228600" lvl="3" marL="1828800" rtl="1" algn="r">
              <a:spcBef>
                <a:spcPts val="180"/>
              </a:spcBef>
              <a:spcAft>
                <a:spcPts val="0"/>
              </a:spcAft>
              <a:buSzPts val="900"/>
              <a:buFont typeface="Garamond"/>
              <a:buNone/>
              <a:defRPr sz="900"/>
            </a:lvl4pPr>
            <a:lvl5pPr indent="-228600" lvl="4" marL="2286000" rtl="1" algn="r">
              <a:spcBef>
                <a:spcPts val="180"/>
              </a:spcBef>
              <a:spcAft>
                <a:spcPts val="0"/>
              </a:spcAft>
              <a:buSzPts val="900"/>
              <a:buFont typeface="Garamond"/>
              <a:buNone/>
              <a:defRPr sz="900"/>
            </a:lvl5pPr>
            <a:lvl6pPr indent="-228600" lvl="5" marL="2743200" rtl="1" algn="r">
              <a:spcBef>
                <a:spcPts val="180"/>
              </a:spcBef>
              <a:spcAft>
                <a:spcPts val="0"/>
              </a:spcAft>
              <a:buSzPts val="900"/>
              <a:buFont typeface="Garamond"/>
              <a:buNone/>
              <a:defRPr sz="900"/>
            </a:lvl6pPr>
            <a:lvl7pPr indent="-228600" lvl="6" marL="3200400" rtl="1" algn="r">
              <a:spcBef>
                <a:spcPts val="180"/>
              </a:spcBef>
              <a:spcAft>
                <a:spcPts val="0"/>
              </a:spcAft>
              <a:buSzPts val="900"/>
              <a:buFont typeface="Garamond"/>
              <a:buNone/>
              <a:defRPr sz="900"/>
            </a:lvl7pPr>
            <a:lvl8pPr indent="-228600" lvl="7" marL="3657600" rtl="1" algn="r">
              <a:spcBef>
                <a:spcPts val="180"/>
              </a:spcBef>
              <a:spcAft>
                <a:spcPts val="0"/>
              </a:spcAft>
              <a:buSzPts val="900"/>
              <a:buFont typeface="Garamond"/>
              <a:buNone/>
              <a:defRPr sz="900"/>
            </a:lvl8pPr>
            <a:lvl9pPr indent="-228600" lvl="8" marL="4114800" rtl="1" algn="r">
              <a:spcBef>
                <a:spcPts val="180"/>
              </a:spcBef>
              <a:spcAft>
                <a:spcPts val="0"/>
              </a:spcAft>
              <a:buSzPts val="900"/>
              <a:buFont typeface="Garamond"/>
              <a:buNone/>
              <a:defRPr sz="900"/>
            </a:lvl9pPr>
          </a:lstStyle>
          <a:p/>
        </p:txBody>
      </p:sp>
      <p:sp>
        <p:nvSpPr>
          <p:cNvPr id="144" name="Google Shape;144;p8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5" name="Google Shape;145;p8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6" name="Google Shape;146;p8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47" name="Shape 147"/>
        <p:cNvGrpSpPr/>
        <p:nvPr/>
      </p:nvGrpSpPr>
      <p:grpSpPr>
        <a:xfrm>
          <a:off x="0" y="0"/>
          <a:ext cx="0" cy="0"/>
          <a:chOff x="0" y="0"/>
          <a:chExt cx="0" cy="0"/>
        </a:xfrm>
      </p:grpSpPr>
      <p:sp>
        <p:nvSpPr>
          <p:cNvPr id="148" name="Google Shape;148;p86"/>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9" name="Google Shape;149;p86"/>
          <p:cNvSpPr txBox="1"/>
          <p:nvPr>
            <p:ph idx="1" type="body"/>
          </p:nvPr>
        </p:nvSpPr>
        <p:spPr>
          <a:xfrm rot="5400000">
            <a:off x="3683000" y="-939800"/>
            <a:ext cx="4724400" cy="9042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0" name="Google Shape;150;p8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1" name="Google Shape;151;p8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2" name="Google Shape;152;p8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53" name="Shape 153"/>
        <p:cNvGrpSpPr/>
        <p:nvPr/>
      </p:nvGrpSpPr>
      <p:grpSpPr>
        <a:xfrm>
          <a:off x="0" y="0"/>
          <a:ext cx="0" cy="0"/>
          <a:chOff x="0" y="0"/>
          <a:chExt cx="0" cy="0"/>
        </a:xfrm>
      </p:grpSpPr>
      <p:sp>
        <p:nvSpPr>
          <p:cNvPr id="154" name="Google Shape;154;p87"/>
          <p:cNvSpPr txBox="1"/>
          <p:nvPr>
            <p:ph type="title"/>
          </p:nvPr>
        </p:nvSpPr>
        <p:spPr>
          <a:xfrm rot="5400000">
            <a:off x="6502400" y="1879600"/>
            <a:ext cx="5867400" cy="22606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5" name="Google Shape;155;p87"/>
          <p:cNvSpPr txBox="1"/>
          <p:nvPr>
            <p:ph idx="1" type="body"/>
          </p:nvPr>
        </p:nvSpPr>
        <p:spPr>
          <a:xfrm rot="5400000">
            <a:off x="1879600" y="-279400"/>
            <a:ext cx="5867400" cy="6578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6" name="Google Shape;156;p8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7" name="Google Shape;157;p8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8" name="Google Shape;158;p8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על פני תוכן" type="txOverObj">
  <p:cSld name="TEXT_OVER_OBJECT">
    <p:spTree>
      <p:nvGrpSpPr>
        <p:cNvPr id="159" name="Shape 159"/>
        <p:cNvGrpSpPr/>
        <p:nvPr/>
      </p:nvGrpSpPr>
      <p:grpSpPr>
        <a:xfrm>
          <a:off x="0" y="0"/>
          <a:ext cx="0" cy="0"/>
          <a:chOff x="0" y="0"/>
          <a:chExt cx="0" cy="0"/>
        </a:xfrm>
      </p:grpSpPr>
      <p:sp>
        <p:nvSpPr>
          <p:cNvPr id="160" name="Google Shape;160;p88"/>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1" name="Google Shape;161;p88"/>
          <p:cNvSpPr txBox="1"/>
          <p:nvPr>
            <p:ph idx="1" type="body"/>
          </p:nvPr>
        </p:nvSpPr>
        <p:spPr>
          <a:xfrm>
            <a:off x="1524000" y="1219200"/>
            <a:ext cx="9042400" cy="2286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62" name="Google Shape;162;p88"/>
          <p:cNvSpPr txBox="1"/>
          <p:nvPr>
            <p:ph idx="2" type="body"/>
          </p:nvPr>
        </p:nvSpPr>
        <p:spPr>
          <a:xfrm>
            <a:off x="1524000" y="3657600"/>
            <a:ext cx="9042400" cy="2286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63" name="Google Shape;163;p8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4" name="Google Shape;164;p8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5" name="Google Shape;165;p8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transition advTm="31493" spd="slow" p14:dur="1500">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27" name="Shape 27"/>
        <p:cNvGrpSpPr/>
        <p:nvPr/>
      </p:nvGrpSpPr>
      <p:grpSpPr>
        <a:xfrm>
          <a:off x="0" y="0"/>
          <a:ext cx="0" cy="0"/>
          <a:chOff x="0" y="0"/>
          <a:chExt cx="0" cy="0"/>
        </a:xfrm>
      </p:grpSpPr>
      <p:sp>
        <p:nvSpPr>
          <p:cNvPr id="28" name="Google Shape;28;p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6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6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3" name="Shape 33"/>
        <p:cNvGrpSpPr/>
        <p:nvPr/>
      </p:nvGrpSpPr>
      <p:grpSpPr>
        <a:xfrm>
          <a:off x="0" y="0"/>
          <a:ext cx="0" cy="0"/>
          <a:chOff x="0" y="0"/>
          <a:chExt cx="0" cy="0"/>
        </a:xfrm>
      </p:grpSpPr>
      <p:sp>
        <p:nvSpPr>
          <p:cNvPr id="34" name="Google Shape;34;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6" name="Google Shape;36;p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7" name="Google Shape;37;p6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6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0" name="Shape 40"/>
        <p:cNvGrpSpPr/>
        <p:nvPr/>
      </p:nvGrpSpPr>
      <p:grpSpPr>
        <a:xfrm>
          <a:off x="0" y="0"/>
          <a:ext cx="0" cy="0"/>
          <a:chOff x="0" y="0"/>
          <a:chExt cx="0" cy="0"/>
        </a:xfrm>
      </p:grpSpPr>
      <p:sp>
        <p:nvSpPr>
          <p:cNvPr id="41" name="Google Shape;41;p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3" name="Google Shape;43;p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4" name="Google Shape;44;p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5" name="Google Shape;45;p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6" name="Google Shape;46;p6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6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49" name="Shape 49"/>
        <p:cNvGrpSpPr/>
        <p:nvPr/>
      </p:nvGrpSpPr>
      <p:grpSpPr>
        <a:xfrm>
          <a:off x="0" y="0"/>
          <a:ext cx="0" cy="0"/>
          <a:chOff x="0" y="0"/>
          <a:chExt cx="0" cy="0"/>
        </a:xfrm>
      </p:grpSpPr>
      <p:sp>
        <p:nvSpPr>
          <p:cNvPr id="50" name="Google Shape;50;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54" name="Shape 54"/>
        <p:cNvGrpSpPr/>
        <p:nvPr/>
      </p:nvGrpSpPr>
      <p:grpSpPr>
        <a:xfrm>
          <a:off x="0" y="0"/>
          <a:ext cx="0" cy="0"/>
          <a:chOff x="0" y="0"/>
          <a:chExt cx="0" cy="0"/>
        </a:xfrm>
      </p:grpSpPr>
      <p:sp>
        <p:nvSpPr>
          <p:cNvPr id="55" name="Google Shape;55;p7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7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61" name="Google Shape;61;p7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2" name="Google Shape;62;p7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7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3"/>
          <p:cNvSpPr/>
          <p:nvPr>
            <p:ph idx="2" type="pic"/>
          </p:nvPr>
        </p:nvSpPr>
        <p:spPr>
          <a:xfrm>
            <a:off x="5183188" y="987425"/>
            <a:ext cx="6172200" cy="4873625"/>
          </a:xfrm>
          <a:prstGeom prst="rect">
            <a:avLst/>
          </a:prstGeom>
          <a:noFill/>
          <a:ln>
            <a:noFill/>
          </a:ln>
        </p:spPr>
      </p:sp>
      <p:sp>
        <p:nvSpPr>
          <p:cNvPr id="68" name="Google Shape;68;p7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9" name="Google Shape;69;p7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7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transition spd="slow" p14:dur="1500">
    <p:split orient="vert"/>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14:dur="1500">
    <p:split orient="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76"/>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1pPr>
            <a:lvl2pPr lvl="1"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2pPr>
            <a:lvl3pPr lvl="2"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3pPr>
            <a:lvl4pPr lvl="3"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4pPr>
            <a:lvl5pPr lvl="4"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5pPr>
            <a:lvl6pPr lvl="5"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6pPr>
            <a:lvl7pPr lvl="6"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7pPr>
            <a:lvl8pPr lvl="7"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8pPr>
            <a:lvl9pPr lvl="8"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9pPr>
          </a:lstStyle>
          <a:p/>
        </p:txBody>
      </p:sp>
      <p:sp>
        <p:nvSpPr>
          <p:cNvPr id="86" name="Google Shape;86;p76"/>
          <p:cNvSpPr txBox="1"/>
          <p:nvPr>
            <p:ph idx="1" type="body"/>
          </p:nvPr>
        </p:nvSpPr>
        <p:spPr>
          <a:xfrm>
            <a:off x="1524000" y="1219200"/>
            <a:ext cx="9042400" cy="4724400"/>
          </a:xfrm>
          <a:prstGeom prst="rect">
            <a:avLst/>
          </a:prstGeom>
          <a:noFill/>
          <a:ln>
            <a:noFill/>
          </a:ln>
        </p:spPr>
        <p:txBody>
          <a:bodyPr anchorCtr="0" anchor="t" bIns="45700" lIns="91425" spcFirstLastPara="1" rIns="91425" wrap="square" tIns="45700">
            <a:noAutofit/>
          </a:bodyPr>
          <a:lstStyle>
            <a:lvl1pPr indent="-406400" lvl="0" marL="457200" marR="0" rtl="1" algn="r">
              <a:spcBef>
                <a:spcPts val="560"/>
              </a:spcBef>
              <a:spcAft>
                <a:spcPts val="0"/>
              </a:spcAft>
              <a:buClr>
                <a:schemeClr val="dk1"/>
              </a:buClr>
              <a:buSzPts val="2800"/>
              <a:buFont typeface="Garamond"/>
              <a:buChar char="•"/>
              <a:defRPr b="0" i="0" sz="2800" u="none" cap="none" strike="noStrike">
                <a:solidFill>
                  <a:srgbClr val="000000"/>
                </a:solidFill>
                <a:latin typeface="Garamond"/>
                <a:ea typeface="Garamond"/>
                <a:cs typeface="Garamond"/>
                <a:sym typeface="Garamond"/>
              </a:defRPr>
            </a:lvl1pPr>
            <a:lvl2pPr indent="-393700" lvl="1" marL="914400" marR="0" rtl="1" algn="r">
              <a:spcBef>
                <a:spcPts val="520"/>
              </a:spcBef>
              <a:spcAft>
                <a:spcPts val="0"/>
              </a:spcAft>
              <a:buClr>
                <a:schemeClr val="dk1"/>
              </a:buClr>
              <a:buSzPts val="2600"/>
              <a:buFont typeface="Garamond"/>
              <a:buChar char="•"/>
              <a:defRPr b="0" i="0" sz="2600" u="none" cap="none" strike="noStrike">
                <a:solidFill>
                  <a:srgbClr val="000000"/>
                </a:solidFill>
                <a:latin typeface="Garamond"/>
                <a:ea typeface="Garamond"/>
                <a:cs typeface="Garamond"/>
                <a:sym typeface="Garamond"/>
              </a:defRPr>
            </a:lvl2pPr>
            <a:lvl3pPr indent="-381000" lvl="2" marL="1371600" marR="0" rtl="1" algn="r">
              <a:spcBef>
                <a:spcPts val="480"/>
              </a:spcBef>
              <a:spcAft>
                <a:spcPts val="0"/>
              </a:spcAft>
              <a:buClr>
                <a:schemeClr val="dk1"/>
              </a:buClr>
              <a:buSzPts val="2400"/>
              <a:buFont typeface="Garamond"/>
              <a:buChar char="•"/>
              <a:defRPr b="0" i="0" sz="2400" u="none" cap="none" strike="noStrike">
                <a:solidFill>
                  <a:srgbClr val="000000"/>
                </a:solidFill>
                <a:latin typeface="Garamond"/>
                <a:ea typeface="Garamond"/>
                <a:cs typeface="Garamond"/>
                <a:sym typeface="Garamond"/>
              </a:defRPr>
            </a:lvl3pPr>
            <a:lvl4pPr indent="-355600" lvl="3" marL="18288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4pPr>
            <a:lvl5pPr indent="-355600" lvl="4" marL="22860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5pPr>
            <a:lvl6pPr indent="-355600" lvl="5" marL="27432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6pPr>
            <a:lvl7pPr indent="-355600" lvl="6" marL="32004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7pPr>
            <a:lvl8pPr indent="-355600" lvl="7" marL="36576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8pPr>
            <a:lvl9pPr indent="-355600" lvl="8" marL="41148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9pPr>
          </a:lstStyle>
          <a:p/>
        </p:txBody>
      </p:sp>
      <p:sp>
        <p:nvSpPr>
          <p:cNvPr id="87" name="Google Shape;87;p7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400">
                <a:solidFill>
                  <a:schemeClr val="dk1"/>
                </a:solidFill>
                <a:latin typeface="Garamond"/>
                <a:ea typeface="Garamond"/>
                <a:cs typeface="Garamond"/>
                <a:sym typeface="Garamond"/>
              </a:defRPr>
            </a:lvl1pPr>
            <a:lvl2pPr lvl="1"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8" name="Google Shape;88;p7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1" algn="ctr">
              <a:spcBef>
                <a:spcPts val="0"/>
              </a:spcBef>
              <a:spcAft>
                <a:spcPts val="0"/>
              </a:spcAft>
              <a:buSzPts val="1400"/>
              <a:buNone/>
              <a:defRPr sz="1400">
                <a:solidFill>
                  <a:schemeClr val="dk1"/>
                </a:solidFill>
                <a:latin typeface="Garamond"/>
                <a:ea typeface="Garamond"/>
                <a:cs typeface="Garamond"/>
                <a:sym typeface="Garamond"/>
              </a:defRPr>
            </a:lvl1pPr>
            <a:lvl2pPr lvl="1"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9" name="Google Shape;89;p7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1" algn="r">
              <a:spcBef>
                <a:spcPts val="0"/>
              </a:spcBef>
              <a:buNone/>
              <a:defRPr sz="1400">
                <a:solidFill>
                  <a:schemeClr val="dk1"/>
                </a:solidFill>
                <a:latin typeface="Garamond"/>
                <a:ea typeface="Garamond"/>
                <a:cs typeface="Garamond"/>
                <a:sym typeface="Garamond"/>
              </a:defRPr>
            </a:lvl1pPr>
            <a:lvl2pPr indent="0" lvl="1" marL="0" marR="0" rtl="1" algn="r">
              <a:spcBef>
                <a:spcPts val="0"/>
              </a:spcBef>
              <a:buNone/>
              <a:defRPr sz="1400">
                <a:solidFill>
                  <a:schemeClr val="dk1"/>
                </a:solidFill>
                <a:latin typeface="Garamond"/>
                <a:ea typeface="Garamond"/>
                <a:cs typeface="Garamond"/>
                <a:sym typeface="Garamond"/>
              </a:defRPr>
            </a:lvl2pPr>
            <a:lvl3pPr indent="0" lvl="2" marL="0" marR="0" rtl="1" algn="r">
              <a:spcBef>
                <a:spcPts val="0"/>
              </a:spcBef>
              <a:buNone/>
              <a:defRPr sz="1400">
                <a:solidFill>
                  <a:schemeClr val="dk1"/>
                </a:solidFill>
                <a:latin typeface="Garamond"/>
                <a:ea typeface="Garamond"/>
                <a:cs typeface="Garamond"/>
                <a:sym typeface="Garamond"/>
              </a:defRPr>
            </a:lvl3pPr>
            <a:lvl4pPr indent="0" lvl="3" marL="0" marR="0" rtl="1" algn="r">
              <a:spcBef>
                <a:spcPts val="0"/>
              </a:spcBef>
              <a:buNone/>
              <a:defRPr sz="1400">
                <a:solidFill>
                  <a:schemeClr val="dk1"/>
                </a:solidFill>
                <a:latin typeface="Garamond"/>
                <a:ea typeface="Garamond"/>
                <a:cs typeface="Garamond"/>
                <a:sym typeface="Garamond"/>
              </a:defRPr>
            </a:lvl4pPr>
            <a:lvl5pPr indent="0" lvl="4" marL="0" marR="0" rtl="1" algn="r">
              <a:spcBef>
                <a:spcPts val="0"/>
              </a:spcBef>
              <a:buNone/>
              <a:defRPr sz="1400">
                <a:solidFill>
                  <a:schemeClr val="dk1"/>
                </a:solidFill>
                <a:latin typeface="Garamond"/>
                <a:ea typeface="Garamond"/>
                <a:cs typeface="Garamond"/>
                <a:sym typeface="Garamond"/>
              </a:defRPr>
            </a:lvl5pPr>
            <a:lvl6pPr indent="0" lvl="5" marL="0" marR="0" rtl="1" algn="r">
              <a:spcBef>
                <a:spcPts val="0"/>
              </a:spcBef>
              <a:buNone/>
              <a:defRPr sz="1400">
                <a:solidFill>
                  <a:schemeClr val="dk1"/>
                </a:solidFill>
                <a:latin typeface="Garamond"/>
                <a:ea typeface="Garamond"/>
                <a:cs typeface="Garamond"/>
                <a:sym typeface="Garamond"/>
              </a:defRPr>
            </a:lvl6pPr>
            <a:lvl7pPr indent="0" lvl="6" marL="0" marR="0" rtl="1" algn="r">
              <a:spcBef>
                <a:spcPts val="0"/>
              </a:spcBef>
              <a:buNone/>
              <a:defRPr sz="1400">
                <a:solidFill>
                  <a:schemeClr val="dk1"/>
                </a:solidFill>
                <a:latin typeface="Garamond"/>
                <a:ea typeface="Garamond"/>
                <a:cs typeface="Garamond"/>
                <a:sym typeface="Garamond"/>
              </a:defRPr>
            </a:lvl7pPr>
            <a:lvl8pPr indent="0" lvl="7" marL="0" marR="0" rtl="1" algn="r">
              <a:spcBef>
                <a:spcPts val="0"/>
              </a:spcBef>
              <a:buNone/>
              <a:defRPr sz="1400">
                <a:solidFill>
                  <a:schemeClr val="dk1"/>
                </a:solidFill>
                <a:latin typeface="Garamond"/>
                <a:ea typeface="Garamond"/>
                <a:cs typeface="Garamond"/>
                <a:sym typeface="Garamond"/>
              </a:defRPr>
            </a:lvl8pPr>
            <a:lvl9pPr indent="0" lvl="8" marL="0" marR="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advTm="31493" spd="slow" p14:dur="1500">
    <p:split orient="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355a4b1a752_0_0"/>
          <p:cNvPicPr preferRelativeResize="0"/>
          <p:nvPr/>
        </p:nvPicPr>
        <p:blipFill>
          <a:blip r:embed="rId3">
            <a:alphaModFix/>
          </a:blip>
          <a:stretch>
            <a:fillRect/>
          </a:stretch>
        </p:blipFill>
        <p:spPr>
          <a:xfrm>
            <a:off x="611675" y="507275"/>
            <a:ext cx="11144250" cy="518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9"/>
          <p:cNvSpPr/>
          <p:nvPr/>
        </p:nvSpPr>
        <p:spPr>
          <a:xfrm>
            <a:off x="623392" y="2675331"/>
            <a:ext cx="10945216" cy="396704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lang="iw-IL" sz="2400">
                <a:solidFill>
                  <a:schemeClr val="dk1"/>
                </a:solidFill>
                <a:latin typeface="Arial"/>
                <a:ea typeface="Arial"/>
                <a:cs typeface="Arial"/>
                <a:sym typeface="Arial"/>
              </a:rPr>
              <a:t>הגורם העיקרי לכוויה מדרגה שלוש וארבע הינו:</a:t>
            </a:r>
            <a:endParaRPr sz="2400">
              <a:solidFill>
                <a:schemeClr val="dk1"/>
              </a:solidFill>
              <a:latin typeface="Calibri"/>
              <a:ea typeface="Calibri"/>
              <a:cs typeface="Calibri"/>
              <a:sym typeface="Calibri"/>
            </a:endParaRPr>
          </a:p>
          <a:p>
            <a:pPr indent="-342900" lvl="0" marL="342900" marR="0" rtl="1" algn="r">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חשיפת העור לכימיקלים כמו חומצה, מדללי צבע</a:t>
            </a:r>
            <a:endParaRPr sz="2400">
              <a:solidFill>
                <a:schemeClr val="dk1"/>
              </a:solidFill>
              <a:latin typeface="Calibri"/>
              <a:ea typeface="Calibri"/>
              <a:cs typeface="Calibri"/>
              <a:sym typeface="Calibri"/>
            </a:endParaRPr>
          </a:p>
          <a:p>
            <a:pPr indent="-342900" lvl="0" marL="342900" marR="0" rtl="1" algn="r">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התחשמלות כתוצאה ממגע עם מקור זרם חשמלי  </a:t>
            </a:r>
            <a:endParaRPr sz="2400">
              <a:solidFill>
                <a:schemeClr val="dk1"/>
              </a:solidFill>
              <a:latin typeface="Calibri"/>
              <a:ea typeface="Calibri"/>
              <a:cs typeface="Calibri"/>
              <a:sym typeface="Calibri"/>
            </a:endParaRPr>
          </a:p>
          <a:p>
            <a:pPr indent="-342900" lvl="0" marL="342900" marR="0" rtl="1" algn="r">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אש ישירה הנאחזת בבגדים ופוגעת בשטח נרחב של העור כמו בתאונות דרכים</a:t>
            </a:r>
            <a:endParaRPr sz="2400">
              <a:solidFill>
                <a:schemeClr val="dk1"/>
              </a:solidFill>
              <a:latin typeface="Calibri"/>
              <a:ea typeface="Calibri"/>
              <a:cs typeface="Calibri"/>
              <a:sym typeface="Calibri"/>
            </a:endParaRPr>
          </a:p>
          <a:p>
            <a:pPr indent="-342900" lvl="0" marL="342900" marR="0" rtl="1" algn="r">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דליקה בבית ושריפה בחצר</a:t>
            </a:r>
            <a:endParaRPr sz="2400">
              <a:solidFill>
                <a:schemeClr val="dk1"/>
              </a:solidFill>
              <a:latin typeface="Calibri"/>
              <a:ea typeface="Calibri"/>
              <a:cs typeface="Calibri"/>
              <a:sym typeface="Calibri"/>
            </a:endParaRPr>
          </a:p>
          <a:p>
            <a:pPr indent="0" lvl="0" marL="0" marR="0" rtl="1" algn="r">
              <a:lnSpc>
                <a:spcPct val="120000"/>
              </a:lnSpc>
              <a:spcBef>
                <a:spcPts val="800"/>
              </a:spcBef>
              <a:spcAft>
                <a:spcPts val="0"/>
              </a:spcAft>
              <a:buNone/>
            </a:pPr>
            <a:r>
              <a:rPr b="1" lang="iw-IL" sz="2400">
                <a:solidFill>
                  <a:srgbClr val="FF0000"/>
                </a:solidFill>
                <a:latin typeface="Arial"/>
                <a:ea typeface="Arial"/>
                <a:cs typeface="Arial"/>
                <a:sym typeface="Arial"/>
              </a:rPr>
              <a:t>נזהרים ונמנעים מקרבה לגורמי הסיכון, ובכך מונעים פגיעה</a:t>
            </a:r>
            <a:endParaRPr sz="2400">
              <a:solidFill>
                <a:srgbClr val="FF0000"/>
              </a:solidFill>
              <a:latin typeface="Calibri"/>
              <a:ea typeface="Calibri"/>
              <a:cs typeface="Calibri"/>
              <a:sym typeface="Calibri"/>
            </a:endParaRPr>
          </a:p>
          <a:p>
            <a:pPr indent="-107950" lvl="0" marL="171450" marR="0" rtl="1" algn="r">
              <a:lnSpc>
                <a:spcPct val="113000"/>
              </a:lnSpc>
              <a:spcBef>
                <a:spcPts val="80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238" name="Google Shape;238;p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239" name="Google Shape;239;p9"/>
          <p:cNvSpPr/>
          <p:nvPr/>
        </p:nvSpPr>
        <p:spPr>
          <a:xfrm>
            <a:off x="6194364" y="1556792"/>
            <a:ext cx="5374244"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גורמי כוויות וכיצד נמנעים</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9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10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10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1000"/>
                                        <p:tgtEl>
                                          <p:spTgt spid="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animEffect filter="fade" transition="in">
                                      <p:cBhvr>
                                        <p:cTn dur="1000"/>
                                        <p:tgtEl>
                                          <p:spTgt spid="2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animEffect filter="fade" transition="in">
                                      <p:cBhvr>
                                        <p:cTn dur="1000"/>
                                        <p:tgtEl>
                                          <p:spTgt spid="2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5" st="5"/>
                                            </p:txEl>
                                          </p:spTgt>
                                        </p:tgtEl>
                                        <p:attrNameLst>
                                          <p:attrName>style.visibility</p:attrName>
                                        </p:attrNameLst>
                                      </p:cBhvr>
                                      <p:to>
                                        <p:strVal val="visible"/>
                                      </p:to>
                                    </p:set>
                                    <p:animEffect filter="fade" transition="in">
                                      <p:cBhvr>
                                        <p:cTn dur="1000"/>
                                        <p:tgtEl>
                                          <p:spTgt spid="2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6" st="6"/>
                                            </p:txEl>
                                          </p:spTgt>
                                        </p:tgtEl>
                                        <p:attrNameLst>
                                          <p:attrName>style.visibility</p:attrName>
                                        </p:attrNameLst>
                                      </p:cBhvr>
                                      <p:to>
                                        <p:strVal val="visible"/>
                                      </p:to>
                                    </p:set>
                                    <p:animEffect filter="fade" transition="in">
                                      <p:cBhvr>
                                        <p:cTn dur="1000"/>
                                        <p:tgtEl>
                                          <p:spTgt spid="23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0"/>
          <p:cNvSpPr/>
          <p:nvPr/>
        </p:nvSpPr>
        <p:spPr>
          <a:xfrm>
            <a:off x="695400" y="2547204"/>
            <a:ext cx="10945216" cy="3921073"/>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07000"/>
              </a:lnSpc>
              <a:spcBef>
                <a:spcPts val="0"/>
              </a:spcBef>
              <a:spcAft>
                <a:spcPts val="0"/>
              </a:spcAft>
              <a:buNone/>
            </a:pPr>
            <a:r>
              <a:rPr b="1" lang="iw-IL" sz="2400">
                <a:solidFill>
                  <a:schemeClr val="dk1"/>
                </a:solidFill>
                <a:latin typeface="Tahoma"/>
                <a:ea typeface="Tahoma"/>
                <a:cs typeface="Tahoma"/>
                <a:sym typeface="Tahoma"/>
              </a:rPr>
              <a:t>הסבר</a:t>
            </a:r>
            <a:endParaRPr/>
          </a:p>
          <a:p>
            <a:pPr indent="0" lvl="0" marL="0" marR="0" rtl="1" algn="r">
              <a:lnSpc>
                <a:spcPct val="107000"/>
              </a:lnSpc>
              <a:spcBef>
                <a:spcPts val="1200"/>
              </a:spcBef>
              <a:spcAft>
                <a:spcPts val="0"/>
              </a:spcAft>
              <a:buNone/>
            </a:pPr>
            <a:r>
              <a:rPr lang="iw-IL" sz="2400">
                <a:solidFill>
                  <a:schemeClr val="dk1"/>
                </a:solidFill>
                <a:latin typeface="Tahoma"/>
                <a:ea typeface="Tahoma"/>
                <a:cs typeface="Tahoma"/>
                <a:sym typeface="Tahoma"/>
              </a:rPr>
              <a:t>בשעשועון זה שתי קבוצות מתחרות על ידע בנושא כוויות. לצורך השעשועון, כל קבוצה תקבל כוכבים כמספר תלמידי הכיתה. מטרת הקבוצה להגיע לסיום השעשועון עם כמה שיותר כוכבים. לכל קבוצה בתורה, ניתנת שאלה אחת עם 4 תשובות אפשריות, אך רק תשובה אחת נכונה. מציבים בכיתה 4 כסאות כנגד 4 התשובות ומסמנים אותם במספרים מ א עד ד.  </a:t>
            </a:r>
            <a:endParaRPr/>
          </a:p>
          <a:p>
            <a:pPr indent="0" lvl="0" marL="0" marR="0" rtl="1" algn="r">
              <a:lnSpc>
                <a:spcPct val="107000"/>
              </a:lnSpc>
              <a:spcBef>
                <a:spcPts val="1200"/>
              </a:spcBef>
              <a:spcAft>
                <a:spcPts val="0"/>
              </a:spcAft>
              <a:buNone/>
            </a:pPr>
            <a:r>
              <a:rPr lang="iw-IL" sz="2400">
                <a:solidFill>
                  <a:schemeClr val="dk1"/>
                </a:solidFill>
                <a:latin typeface="Tahoma"/>
                <a:ea typeface="Tahoma"/>
                <a:cs typeface="Tahoma"/>
                <a:sym typeface="Tahoma"/>
              </a:rPr>
              <a:t>עם הצגת השאלה, עליכם להניח את </a:t>
            </a:r>
            <a:r>
              <a:rPr b="1" lang="iw-IL" sz="2400">
                <a:solidFill>
                  <a:schemeClr val="dk1"/>
                </a:solidFill>
                <a:latin typeface="Tahoma"/>
                <a:ea typeface="Tahoma"/>
                <a:cs typeface="Tahoma"/>
                <a:sym typeface="Tahoma"/>
              </a:rPr>
              <a:t>כל</a:t>
            </a:r>
            <a:r>
              <a:rPr lang="iw-IL" sz="2400">
                <a:solidFill>
                  <a:schemeClr val="dk1"/>
                </a:solidFill>
                <a:latin typeface="Tahoma"/>
                <a:ea typeface="Tahoma"/>
                <a:cs typeface="Tahoma"/>
                <a:sym typeface="Tahoma"/>
              </a:rPr>
              <a:t> הכוכבים שברשותכם על הכיסאות. פזרו אותם באופן כזה שכאשר תיחשף התשובה הנכונה יישארו לכם כמה שיותר כוכבים. רק כוכבים שהונחו על תשובה נכונה יוחזרו לכם להמשך השעשועון.</a:t>
            </a:r>
            <a:endParaRPr b="1" sz="1000" u="sng">
              <a:solidFill>
                <a:schemeClr val="dk1"/>
              </a:solidFill>
              <a:latin typeface="Tahoma"/>
              <a:ea typeface="Tahoma"/>
              <a:cs typeface="Tahoma"/>
              <a:sym typeface="Tahoma"/>
            </a:endParaRPr>
          </a:p>
        </p:txBody>
      </p:sp>
      <p:sp>
        <p:nvSpPr>
          <p:cNvPr id="245" name="Google Shape;245;p1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246" name="Google Shape;246;p10"/>
          <p:cNvSpPr/>
          <p:nvPr/>
        </p:nvSpPr>
        <p:spPr>
          <a:xfrm>
            <a:off x="6672064" y="1484784"/>
            <a:ext cx="4896544"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שעשועון ערמת הכוכבים</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9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0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1000"/>
                                        <p:tgtEl>
                                          <p:spTgt spid="2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Effect filter="fade" transition="in">
                                      <p:cBhvr>
                                        <p:cTn dur="1000"/>
                                        <p:tgtEl>
                                          <p:spTgt spid="24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1"/>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rgbClr val="1E4E79"/>
              </a:buClr>
              <a:buSzPts val="3200"/>
              <a:buFont typeface="Arial"/>
              <a:buNone/>
            </a:pPr>
            <a:r>
              <a:rPr b="1" lang="iw-IL" sz="3200">
                <a:solidFill>
                  <a:srgbClr val="1E4E79"/>
                </a:solidFill>
                <a:latin typeface="Arial"/>
                <a:ea typeface="Arial"/>
                <a:cs typeface="Arial"/>
                <a:sym typeface="Arial"/>
              </a:rPr>
              <a:t>השאלה היא:</a:t>
            </a:r>
            <a:endParaRPr/>
          </a:p>
        </p:txBody>
      </p:sp>
      <p:sp>
        <p:nvSpPr>
          <p:cNvPr id="252" name="Google Shape;252;p11"/>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400"/>
              <a:buNone/>
            </a:pPr>
            <a:r>
              <a:rPr b="1" lang="iw-IL" sz="2400">
                <a:solidFill>
                  <a:srgbClr val="002060"/>
                </a:solidFill>
                <a:latin typeface="Arial"/>
                <a:ea typeface="Arial"/>
                <a:cs typeface="Arial"/>
                <a:sym typeface="Arial"/>
              </a:rPr>
              <a:t>בחופשת הקיץ</a:t>
            </a:r>
            <a:endParaRPr/>
          </a:p>
          <a:p>
            <a:pPr indent="-50800" lvl="0" marL="228600" rtl="1" algn="r">
              <a:lnSpc>
                <a:spcPct val="90000"/>
              </a:lnSpc>
              <a:spcBef>
                <a:spcPts val="1000"/>
              </a:spcBef>
              <a:spcAft>
                <a:spcPts val="0"/>
              </a:spcAft>
              <a:buClr>
                <a:schemeClr val="dk1"/>
              </a:buClr>
              <a:buSzPts val="2800"/>
              <a:buNone/>
            </a:pPr>
            <a:r>
              <a:t/>
            </a:r>
            <a:endParaRPr/>
          </a:p>
        </p:txBody>
      </p:sp>
      <p:sp>
        <p:nvSpPr>
          <p:cNvPr id="253" name="Google Shape;253;p11"/>
          <p:cNvSpPr/>
          <p:nvPr/>
        </p:nvSpPr>
        <p:spPr>
          <a:xfrm>
            <a:off x="439891" y="827439"/>
            <a:ext cx="11284633" cy="1143000"/>
          </a:xfrm>
          <a:prstGeom prst="roundRect">
            <a:avLst>
              <a:gd fmla="val 16667" name="adj"/>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1" algn="r">
              <a:spcBef>
                <a:spcPts val="0"/>
              </a:spcBef>
              <a:spcAft>
                <a:spcPts val="0"/>
              </a:spcAft>
              <a:buClr>
                <a:schemeClr val="lt1"/>
              </a:buClr>
              <a:buSzPts val="3600"/>
              <a:buFont typeface="Tahoma"/>
              <a:buAutoNum type="arabicPeriod"/>
            </a:pPr>
            <a:r>
              <a:rPr b="1" lang="iw-IL" sz="3600">
                <a:solidFill>
                  <a:schemeClr val="lt1"/>
                </a:solidFill>
                <a:latin typeface="Tahoma"/>
                <a:ea typeface="Tahoma"/>
                <a:cs typeface="Tahoma"/>
                <a:sym typeface="Tahoma"/>
              </a:rPr>
              <a:t>באיזו תקופה יש עלייה במספר הילדים הנפגעים</a:t>
            </a:r>
            <a:endParaRPr/>
          </a:p>
          <a:p>
            <a:pPr indent="0" lvl="0" marL="0" marR="0" rtl="1" algn="r">
              <a:spcBef>
                <a:spcPts val="0"/>
              </a:spcBef>
              <a:spcAft>
                <a:spcPts val="0"/>
              </a:spcAft>
              <a:buNone/>
            </a:pPr>
            <a:r>
              <a:rPr b="1" lang="iw-IL" sz="3600">
                <a:solidFill>
                  <a:schemeClr val="lt1"/>
                </a:solidFill>
                <a:latin typeface="Tahoma"/>
                <a:ea typeface="Tahoma"/>
                <a:cs typeface="Tahoma"/>
                <a:sym typeface="Tahoma"/>
              </a:rPr>
              <a:t>      מכוויות? </a:t>
            </a:r>
            <a:endParaRPr/>
          </a:p>
        </p:txBody>
      </p:sp>
      <p:sp>
        <p:nvSpPr>
          <p:cNvPr id="254" name="Google Shape;254;p11"/>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בחגי תשרי</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55" name="Google Shape;255;p11"/>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בחורף</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56" name="Google Shape;256;p11"/>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באביב</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57" name="Google Shape;257;p11"/>
          <p:cNvSpPr txBox="1"/>
          <p:nvPr/>
        </p:nvSpPr>
        <p:spPr>
          <a:xfrm>
            <a:off x="825694" y="2801601"/>
            <a:ext cx="10972800" cy="1254797"/>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rgbClr val="1E4E79"/>
              </a:buClr>
              <a:buSzPct val="100000"/>
              <a:buFont typeface="Arial"/>
              <a:buNone/>
            </a:pPr>
            <a:r>
              <a:rPr b="1" lang="iw-IL" sz="3200" cap="none">
                <a:solidFill>
                  <a:srgbClr val="1E4E79"/>
                </a:solidFill>
                <a:latin typeface="Arial"/>
                <a:ea typeface="Arial"/>
                <a:cs typeface="Arial"/>
                <a:sym typeface="Arial"/>
              </a:rPr>
              <a:t>מוכנים? </a:t>
            </a:r>
            <a:br>
              <a:rPr b="1" lang="iw-IL" sz="3200" cap="none">
                <a:solidFill>
                  <a:srgbClr val="1E4E79"/>
                </a:solidFill>
                <a:latin typeface="Arial"/>
                <a:ea typeface="Arial"/>
                <a:cs typeface="Arial"/>
                <a:sym typeface="Arial"/>
              </a:rPr>
            </a:br>
            <a:r>
              <a:rPr b="1" lang="iw-IL" sz="3200" cap="none">
                <a:solidFill>
                  <a:srgbClr val="1E4E79"/>
                </a:solidFill>
                <a:latin typeface="Arial"/>
                <a:ea typeface="Arial"/>
                <a:cs typeface="Arial"/>
                <a:sym typeface="Arial"/>
              </a:rPr>
              <a:t>לפניכם התשובות לשאלה ראשונה:</a:t>
            </a:r>
            <a:endParaRPr/>
          </a:p>
        </p:txBody>
      </p:sp>
      <p:sp>
        <p:nvSpPr>
          <p:cNvPr id="258" name="Google Shape;258;p11"/>
          <p:cNvSpPr/>
          <p:nvPr/>
        </p:nvSpPr>
        <p:spPr>
          <a:xfrm>
            <a:off x="1196971" y="175717"/>
            <a:ext cx="9798056" cy="3456384"/>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1"/>
          <p:cNvSpPr txBox="1"/>
          <p:nvPr/>
        </p:nvSpPr>
        <p:spPr>
          <a:xfrm>
            <a:off x="1631504" y="827440"/>
            <a:ext cx="8928991" cy="2289858"/>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None/>
            </a:pPr>
            <a:r>
              <a:rPr b="1" lang="iw-IL" sz="2400">
                <a:solidFill>
                  <a:srgbClr val="002060"/>
                </a:solidFill>
                <a:latin typeface="Arial"/>
                <a:ea typeface="Arial"/>
                <a:cs typeface="Arial"/>
                <a:sym typeface="Arial"/>
              </a:rPr>
              <a:t>כוויות הן הפגיעות השכיחות ביותר בקרב ילדים. בחודשי החורף ישנה עלייה בשכיחות ההיפגעות עקב כוויה. מרבית הפגיעות מתרחשות בבית, בעיקר עקב כוויה מנוזלים רותחים ומאמצעי חימום בעלי מקור להט כמו תנור ספירלה, תנור גז וקמין העלולים לגרום לשריפה. מודעות לסכנות תורמת לצמצום מקרי ההיפגעות. </a:t>
            </a:r>
            <a:endParaRPr b="1" sz="2400">
              <a:solidFill>
                <a:srgbClr val="002060"/>
              </a:solidFill>
              <a:latin typeface="Tahoma"/>
              <a:ea typeface="Tahoma"/>
              <a:cs typeface="Tahoma"/>
              <a:sym typeface="Tahoma"/>
            </a:endParaRPr>
          </a:p>
        </p:txBody>
      </p:sp>
      <p:sp>
        <p:nvSpPr>
          <p:cNvPr id="260" name="Google Shape;260;p11"/>
          <p:cNvSpPr txBox="1"/>
          <p:nvPr/>
        </p:nvSpPr>
        <p:spPr>
          <a:xfrm>
            <a:off x="-528736" y="3018928"/>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1E4E79"/>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xit" presetID="1" presetSubtype="0">
                                  <p:stCondLst>
                                    <p:cond delay="0"/>
                                  </p:stCondLst>
                                  <p:childTnLst>
                                    <p:set>
                                      <p:cBhvr>
                                        <p:cTn dur="1" fill="hold">
                                          <p:stCondLst>
                                            <p:cond delay="1"/>
                                          </p:stCondLst>
                                        </p:cTn>
                                        <p:tgtEl>
                                          <p:spTgt spid="257">
                                            <p:txEl>
                                              <p:pRg end="0" st="0"/>
                                            </p:txEl>
                                          </p:spTgt>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7"/>
                                        </p:tgtEl>
                                      </p:cBhvr>
                                    </p:animEffect>
                                    <p:set>
                                      <p:cBhvr>
                                        <p:cTn dur="1" fill="hold">
                                          <p:stCondLst>
                                            <p:cond delay="500"/>
                                          </p:stCondLst>
                                        </p:cTn>
                                        <p:tgtEl>
                                          <p:spTgt spid="2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0"/>
                                        </p:tgtEl>
                                      </p:cBhvr>
                                    </p:animEffect>
                                    <p:set>
                                      <p:cBhvr>
                                        <p:cTn dur="1" fill="hold">
                                          <p:stCondLst>
                                            <p:cond delay="500"/>
                                          </p:stCondLst>
                                        </p:cTn>
                                        <p:tgtEl>
                                          <p:spTgt spid="2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51"/>
                                        </p:tgtEl>
                                      </p:cBhvr>
                                    </p:animEffect>
                                    <p:set>
                                      <p:cBhvr>
                                        <p:cTn dur="1" fill="hold">
                                          <p:stCondLst>
                                            <p:cond delay="500"/>
                                          </p:stCondLst>
                                        </p:cTn>
                                        <p:tgtEl>
                                          <p:spTgt spid="25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53"/>
                                        </p:tgtEl>
                                      </p:cBhvr>
                                    </p:animEffect>
                                    <p:set>
                                      <p:cBhvr>
                                        <p:cTn dur="1" fill="hold">
                                          <p:stCondLst>
                                            <p:cond delay="500"/>
                                          </p:stCondLst>
                                        </p:cTn>
                                        <p:tgtEl>
                                          <p:spTgt spid="2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2"/>
          <p:cNvSpPr txBox="1"/>
          <p:nvPr>
            <p:ph type="title"/>
          </p:nvPr>
        </p:nvSpPr>
        <p:spPr>
          <a:xfrm>
            <a:off x="739043" y="221213"/>
            <a:ext cx="11045588" cy="650863"/>
          </a:xfrm>
          <a:prstGeom prst="rect">
            <a:avLst/>
          </a:prstGeom>
          <a:noFill/>
          <a:ln>
            <a:noFill/>
          </a:ln>
        </p:spPr>
        <p:txBody>
          <a:bodyPr anchorCtr="0" anchor="ctr" bIns="45700" lIns="91425" spcFirstLastPara="1" rIns="91425" wrap="square" tIns="45700">
            <a:normAutofit fontScale="90000"/>
          </a:bodyPr>
          <a:lstStyle/>
          <a:p>
            <a:pPr indent="0" lvl="0" marL="0" rtl="1" algn="r">
              <a:lnSpc>
                <a:spcPct val="90000"/>
              </a:lnSpc>
              <a:spcBef>
                <a:spcPts val="0"/>
              </a:spcBef>
              <a:spcAft>
                <a:spcPts val="0"/>
              </a:spcAft>
              <a:buClr>
                <a:schemeClr val="dk1"/>
              </a:buClr>
              <a:buSzPct val="100000"/>
              <a:buFont typeface="Tahoma"/>
              <a:buNone/>
            </a:pPr>
            <a:r>
              <a:rPr b="1" lang="iw-IL" sz="3600">
                <a:latin typeface="Tahoma"/>
                <a:ea typeface="Tahoma"/>
                <a:cs typeface="Tahoma"/>
                <a:sym typeface="Tahoma"/>
              </a:rPr>
              <a:t>השאלה היא</a:t>
            </a:r>
            <a:r>
              <a:rPr lang="iw-IL">
                <a:latin typeface="Tahoma"/>
                <a:ea typeface="Tahoma"/>
                <a:cs typeface="Tahoma"/>
                <a:sym typeface="Tahoma"/>
              </a:rPr>
              <a:t>:</a:t>
            </a:r>
            <a:endParaRPr/>
          </a:p>
        </p:txBody>
      </p:sp>
      <p:sp>
        <p:nvSpPr>
          <p:cNvPr id="266" name="Google Shape;266;p12"/>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400"/>
              <a:buNone/>
            </a:pPr>
            <a:r>
              <a:rPr b="1" lang="iw-IL" sz="2400">
                <a:solidFill>
                  <a:srgbClr val="002060"/>
                </a:solidFill>
                <a:latin typeface="Arial"/>
                <a:ea typeface="Arial"/>
                <a:cs typeface="Arial"/>
                <a:sym typeface="Arial"/>
              </a:rPr>
              <a:t>העור</a:t>
            </a:r>
            <a:endParaRPr/>
          </a:p>
          <a:p>
            <a:pPr indent="-50800" lvl="0" marL="228600" rtl="1" algn="r">
              <a:lnSpc>
                <a:spcPct val="90000"/>
              </a:lnSpc>
              <a:spcBef>
                <a:spcPts val="1000"/>
              </a:spcBef>
              <a:spcAft>
                <a:spcPts val="0"/>
              </a:spcAft>
              <a:buClr>
                <a:schemeClr val="dk1"/>
              </a:buClr>
              <a:buSzPts val="2800"/>
              <a:buNone/>
            </a:pPr>
            <a:r>
              <a:t/>
            </a:r>
            <a:endParaRPr/>
          </a:p>
        </p:txBody>
      </p:sp>
      <p:sp>
        <p:nvSpPr>
          <p:cNvPr id="267" name="Google Shape;267;p12"/>
          <p:cNvSpPr/>
          <p:nvPr/>
        </p:nvSpPr>
        <p:spPr>
          <a:xfrm>
            <a:off x="702649" y="1078825"/>
            <a:ext cx="11045588" cy="1143000"/>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457200" lvl="0" marL="457200" marR="0" rtl="1" algn="r">
              <a:spcBef>
                <a:spcPts val="0"/>
              </a:spcBef>
              <a:spcAft>
                <a:spcPts val="0"/>
              </a:spcAft>
              <a:buClr>
                <a:schemeClr val="lt1"/>
              </a:buClr>
              <a:buSzPts val="3200"/>
              <a:buFont typeface="Calibri"/>
              <a:buAutoNum type="arabicPeriod" startAt="2"/>
            </a:pPr>
            <a:r>
              <a:rPr b="1" lang="iw-IL" sz="3200">
                <a:solidFill>
                  <a:schemeClr val="lt1"/>
                </a:solidFill>
                <a:latin typeface="Arial"/>
                <a:ea typeface="Arial"/>
                <a:cs typeface="Arial"/>
                <a:sym typeface="Arial"/>
              </a:rPr>
              <a:t>מהו האיבר העקרי בגוף שנכווה ממקור חום או מכימיקלים? </a:t>
            </a:r>
            <a:endParaRPr b="1" sz="2800">
              <a:solidFill>
                <a:schemeClr val="lt1"/>
              </a:solidFill>
              <a:latin typeface="Arial"/>
              <a:ea typeface="Arial"/>
              <a:cs typeface="Arial"/>
              <a:sym typeface="Arial"/>
            </a:endParaRPr>
          </a:p>
        </p:txBody>
      </p:sp>
      <p:sp>
        <p:nvSpPr>
          <p:cNvPr id="268" name="Google Shape;268;p12"/>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הגפיים</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69" name="Google Shape;269;p12"/>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מערכת העצבים</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70" name="Google Shape;270;p12"/>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מערכת הנשימה</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71" name="Google Shape;271;p12"/>
          <p:cNvSpPr txBox="1"/>
          <p:nvPr/>
        </p:nvSpPr>
        <p:spPr>
          <a:xfrm>
            <a:off x="811831" y="2934072"/>
            <a:ext cx="10972800" cy="1143000"/>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chemeClr val="dk1"/>
              </a:buClr>
              <a:buSzPct val="100000"/>
              <a:buFont typeface="Arial"/>
              <a:buNone/>
            </a:pPr>
            <a:r>
              <a:rPr b="1" lang="iw-IL" sz="3200" cap="none">
                <a:solidFill>
                  <a:schemeClr val="dk1"/>
                </a:solidFill>
                <a:latin typeface="Arial"/>
                <a:ea typeface="Arial"/>
                <a:cs typeface="Arial"/>
                <a:sym typeface="Arial"/>
              </a:rPr>
              <a:t>מוכנים? </a:t>
            </a:r>
            <a:br>
              <a:rPr b="1" lang="iw-IL" sz="3200" cap="none">
                <a:solidFill>
                  <a:schemeClr val="dk1"/>
                </a:solidFill>
                <a:latin typeface="Arial"/>
                <a:ea typeface="Arial"/>
                <a:cs typeface="Arial"/>
                <a:sym typeface="Arial"/>
              </a:rPr>
            </a:br>
            <a:r>
              <a:rPr b="1" lang="iw-IL" sz="3200" cap="none">
                <a:solidFill>
                  <a:schemeClr val="dk1"/>
                </a:solidFill>
                <a:latin typeface="Arial"/>
                <a:ea typeface="Arial"/>
                <a:cs typeface="Arial"/>
                <a:sym typeface="Arial"/>
              </a:rPr>
              <a:t>לפניכם התשובות לשאלה שנייה:</a:t>
            </a:r>
            <a:endParaRPr/>
          </a:p>
        </p:txBody>
      </p:sp>
      <p:sp>
        <p:nvSpPr>
          <p:cNvPr id="272" name="Google Shape;272;p12"/>
          <p:cNvSpPr/>
          <p:nvPr/>
        </p:nvSpPr>
        <p:spPr>
          <a:xfrm>
            <a:off x="1196972" y="298792"/>
            <a:ext cx="9798056" cy="3498388"/>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2"/>
          <p:cNvSpPr txBox="1"/>
          <p:nvPr/>
        </p:nvSpPr>
        <p:spPr>
          <a:xfrm>
            <a:off x="1645792" y="864585"/>
            <a:ext cx="8914704" cy="2366802"/>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None/>
            </a:pPr>
            <a:r>
              <a:rPr b="1" lang="iw-IL" sz="2400">
                <a:solidFill>
                  <a:srgbClr val="002060"/>
                </a:solidFill>
                <a:latin typeface="Arial"/>
                <a:ea typeface="Arial"/>
                <a:cs typeface="Arial"/>
                <a:sym typeface="Arial"/>
              </a:rPr>
              <a:t>העור הינו האיבר הגדול ביותר בגוף האדם. כווייה הינה נזק הנגרם לגוף בעיקר לעור על ידי מקור חום, חשמל או כימיקלים רעילים. חומרת הכווייה נקבעת לפי גודל השטח שנפגע, מיקומה בגוף וגיל הנפגע.</a:t>
            </a:r>
            <a:endParaRPr b="1" sz="2400">
              <a:solidFill>
                <a:srgbClr val="002060"/>
              </a:solidFill>
              <a:latin typeface="Tahoma"/>
              <a:ea typeface="Tahoma"/>
              <a:cs typeface="Tahoma"/>
              <a:sym typeface="Tahoma"/>
            </a:endParaRPr>
          </a:p>
          <a:p>
            <a:pPr indent="0" lvl="0" marL="0" marR="0" rtl="1" algn="r">
              <a:lnSpc>
                <a:spcPct val="120000"/>
              </a:lnSpc>
              <a:spcBef>
                <a:spcPts val="600"/>
              </a:spcBef>
              <a:spcAft>
                <a:spcPts val="0"/>
              </a:spcAft>
              <a:buNone/>
            </a:pPr>
            <a:r>
              <a:rPr b="1" lang="iw-IL" sz="2400">
                <a:solidFill>
                  <a:srgbClr val="002060"/>
                </a:solidFill>
                <a:latin typeface="Arial"/>
                <a:ea typeface="Arial"/>
                <a:cs typeface="Arial"/>
                <a:sym typeface="Arial"/>
              </a:rPr>
              <a:t>דרגת הכווייה תלויה במידת החום של הגורם לכווייה ולמידת הנזק שנגרם לרקמת העור.</a:t>
            </a:r>
            <a:endParaRPr b="1" sz="2400">
              <a:solidFill>
                <a:srgbClr val="002060"/>
              </a:solidFill>
              <a:latin typeface="Tahoma"/>
              <a:ea typeface="Tahoma"/>
              <a:cs typeface="Tahoma"/>
              <a:sym typeface="Tahoma"/>
            </a:endParaRPr>
          </a:p>
        </p:txBody>
      </p:sp>
      <p:sp>
        <p:nvSpPr>
          <p:cNvPr id="274" name="Google Shape;274;p12"/>
          <p:cNvSpPr txBox="1"/>
          <p:nvPr/>
        </p:nvSpPr>
        <p:spPr>
          <a:xfrm>
            <a:off x="-604772" y="3058670"/>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xit" presetID="1" presetSubtype="0">
                                  <p:stCondLst>
                                    <p:cond delay="0"/>
                                  </p:stCondLst>
                                  <p:childTnLst>
                                    <p:set>
                                      <p:cBhvr>
                                        <p:cTn dur="1" fill="hold">
                                          <p:stCondLst>
                                            <p:cond delay="1"/>
                                          </p:stCondLst>
                                        </p:cTn>
                                        <p:tgtEl>
                                          <p:spTgt spid="271">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267"/>
                                        </p:tgtEl>
                                      </p:cBhvr>
                                    </p:animEffect>
                                    <p:set>
                                      <p:cBhvr>
                                        <p:cTn dur="1" fill="hold">
                                          <p:stCondLst>
                                            <p:cond delay="500"/>
                                          </p:stCondLst>
                                        </p:cTn>
                                        <p:tgtEl>
                                          <p:spTgt spid="26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3"/>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3200"/>
              <a:buFont typeface="Arial"/>
              <a:buNone/>
            </a:pPr>
            <a:r>
              <a:rPr b="1" lang="iw-IL" sz="3200">
                <a:latin typeface="Arial"/>
                <a:ea typeface="Arial"/>
                <a:cs typeface="Arial"/>
                <a:sym typeface="Arial"/>
              </a:rPr>
              <a:t>השאלה היא:</a:t>
            </a:r>
            <a:endParaRPr/>
          </a:p>
        </p:txBody>
      </p:sp>
      <p:sp>
        <p:nvSpPr>
          <p:cNvPr id="280" name="Google Shape;280;p13"/>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800"/>
              <a:buNone/>
            </a:pPr>
            <a:r>
              <a:rPr b="1" lang="iw-IL">
                <a:solidFill>
                  <a:srgbClr val="002060"/>
                </a:solidFill>
                <a:latin typeface="Arial"/>
                <a:ea typeface="Arial"/>
                <a:cs typeface="Arial"/>
                <a:sym typeface="Arial"/>
              </a:rPr>
              <a:t>21-18</a:t>
            </a:r>
            <a:endParaRPr/>
          </a:p>
          <a:p>
            <a:pPr indent="-50800" lvl="0" marL="228600" rtl="1" algn="r">
              <a:lnSpc>
                <a:spcPct val="90000"/>
              </a:lnSpc>
              <a:spcBef>
                <a:spcPts val="1000"/>
              </a:spcBef>
              <a:spcAft>
                <a:spcPts val="0"/>
              </a:spcAft>
              <a:buClr>
                <a:schemeClr val="dk1"/>
              </a:buClr>
              <a:buSzPts val="2800"/>
              <a:buNone/>
            </a:pPr>
            <a:r>
              <a:t/>
            </a:r>
            <a:endParaRPr/>
          </a:p>
        </p:txBody>
      </p:sp>
      <p:sp>
        <p:nvSpPr>
          <p:cNvPr id="281" name="Google Shape;281;p13"/>
          <p:cNvSpPr/>
          <p:nvPr/>
        </p:nvSpPr>
        <p:spPr>
          <a:xfrm>
            <a:off x="439110" y="1131967"/>
            <a:ext cx="11284633" cy="1143000"/>
          </a:xfrm>
          <a:prstGeom prst="roundRect">
            <a:avLst>
              <a:gd fmla="val 16667" name="adj"/>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742950" lvl="2" marL="1657350" marR="0" rtl="1" algn="r">
              <a:spcBef>
                <a:spcPts val="0"/>
              </a:spcBef>
              <a:spcAft>
                <a:spcPts val="0"/>
              </a:spcAft>
              <a:buClr>
                <a:schemeClr val="lt1"/>
              </a:buClr>
              <a:buSzPts val="3600"/>
              <a:buFont typeface="Calibri"/>
              <a:buAutoNum type="arabicPeriod" startAt="3"/>
            </a:pPr>
            <a:r>
              <a:rPr b="1" i="0" lang="iw-IL" sz="3600" u="none" cap="none" strike="noStrike">
                <a:solidFill>
                  <a:schemeClr val="lt1"/>
                </a:solidFill>
                <a:latin typeface="Arial"/>
                <a:ea typeface="Arial"/>
                <a:cs typeface="Arial"/>
                <a:sym typeface="Arial"/>
              </a:rPr>
              <a:t>מהו הגיל שבו לחומרת הפגיעה מכוויה יש </a:t>
            </a:r>
            <a:endParaRPr/>
          </a:p>
          <a:p>
            <a:pPr indent="0" lvl="0" marL="0" marR="0" rtl="1" algn="r">
              <a:spcBef>
                <a:spcPts val="0"/>
              </a:spcBef>
              <a:spcAft>
                <a:spcPts val="0"/>
              </a:spcAft>
              <a:buNone/>
            </a:pPr>
            <a:r>
              <a:rPr b="1" lang="iw-IL" sz="3600">
                <a:solidFill>
                  <a:schemeClr val="lt1"/>
                </a:solidFill>
                <a:latin typeface="Arial"/>
                <a:ea typeface="Arial"/>
                <a:cs typeface="Arial"/>
                <a:sym typeface="Arial"/>
              </a:rPr>
              <a:t>      משמעות רבה יותר?</a:t>
            </a:r>
            <a:r>
              <a:rPr b="1" lang="iw-IL" sz="3600">
                <a:solidFill>
                  <a:schemeClr val="lt1"/>
                </a:solidFill>
                <a:latin typeface="Tahoma"/>
                <a:ea typeface="Tahoma"/>
                <a:cs typeface="Tahoma"/>
                <a:sym typeface="Tahoma"/>
              </a:rPr>
              <a:t> </a:t>
            </a:r>
            <a:endParaRPr/>
          </a:p>
        </p:txBody>
      </p:sp>
      <p:sp>
        <p:nvSpPr>
          <p:cNvPr id="282" name="Google Shape;282;p13"/>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17-15</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83" name="Google Shape;283;p13"/>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4-0</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84" name="Google Shape;284;p13"/>
          <p:cNvSpPr txBox="1"/>
          <p:nvPr/>
        </p:nvSpPr>
        <p:spPr>
          <a:xfrm>
            <a:off x="393575"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0" algn="l">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0"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0"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75 ומעלה</a:t>
            </a:r>
            <a:endParaRPr/>
          </a:p>
          <a:p>
            <a:pPr indent="-121920" lvl="0" marL="274320" marR="0" rtl="0" algn="l">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85" name="Google Shape;285;p13"/>
          <p:cNvSpPr txBox="1"/>
          <p:nvPr/>
        </p:nvSpPr>
        <p:spPr>
          <a:xfrm>
            <a:off x="811831" y="2934072"/>
            <a:ext cx="10972800" cy="1143000"/>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Clr>
                <a:schemeClr val="dk1"/>
              </a:buClr>
              <a:buSzPts val="3600"/>
              <a:buFont typeface="Arial"/>
              <a:buNone/>
            </a:pPr>
            <a:r>
              <a:rPr b="1" lang="iw-IL" sz="3600" cap="none">
                <a:solidFill>
                  <a:schemeClr val="dk1"/>
                </a:solidFill>
                <a:latin typeface="Arial"/>
                <a:ea typeface="Arial"/>
                <a:cs typeface="Arial"/>
                <a:sym typeface="Arial"/>
              </a:rPr>
              <a:t>מוכנים? </a:t>
            </a:r>
            <a:br>
              <a:rPr b="1" lang="iw-IL" sz="3600" cap="none">
                <a:solidFill>
                  <a:schemeClr val="dk1"/>
                </a:solidFill>
                <a:latin typeface="Arial"/>
                <a:ea typeface="Arial"/>
                <a:cs typeface="Arial"/>
                <a:sym typeface="Arial"/>
              </a:rPr>
            </a:br>
            <a:r>
              <a:rPr b="1" lang="iw-IL" sz="3600" cap="none">
                <a:solidFill>
                  <a:schemeClr val="dk1"/>
                </a:solidFill>
                <a:latin typeface="Arial"/>
                <a:ea typeface="Arial"/>
                <a:cs typeface="Arial"/>
                <a:sym typeface="Arial"/>
              </a:rPr>
              <a:t>לפניכם התשובות לשאלה שלישית</a:t>
            </a:r>
            <a:endParaRPr/>
          </a:p>
        </p:txBody>
      </p:sp>
      <p:sp>
        <p:nvSpPr>
          <p:cNvPr id="286" name="Google Shape;286;p13"/>
          <p:cNvSpPr/>
          <p:nvPr/>
        </p:nvSpPr>
        <p:spPr>
          <a:xfrm>
            <a:off x="1182399" y="233747"/>
            <a:ext cx="9798056" cy="3687156"/>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3"/>
          <p:cNvSpPr txBox="1"/>
          <p:nvPr/>
        </p:nvSpPr>
        <p:spPr>
          <a:xfrm>
            <a:off x="1631504" y="827439"/>
            <a:ext cx="8899847" cy="2289858"/>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None/>
            </a:pPr>
            <a:r>
              <a:rPr b="1" lang="iw-IL" sz="2400">
                <a:solidFill>
                  <a:srgbClr val="002060"/>
                </a:solidFill>
                <a:latin typeface="Arial"/>
                <a:ea typeface="Arial"/>
                <a:cs typeface="Arial"/>
                <a:sym typeface="Arial"/>
              </a:rPr>
              <a:t>קבוצת הגיל 0-4 נמצאת בסיכון הגבוה ביותר  להיפגע מכוויות. עורם של ילדים קטנים דק מאוד, נוזל חם שנשפך עלול לחדור לשכבות פנימיות של העור יחסית בקלות ולגרום לפגיעה חמורה, אפילו  בטמפרטורות נמוכות. גם מגע של העור עם חומרי ניקוי, עלול לגרום לכוויה בעורם של הילדים. </a:t>
            </a:r>
            <a:endParaRPr b="1" sz="2400">
              <a:solidFill>
                <a:srgbClr val="002060"/>
              </a:solidFill>
              <a:latin typeface="Tahoma"/>
              <a:ea typeface="Tahoma"/>
              <a:cs typeface="Tahoma"/>
              <a:sym typeface="Tahoma"/>
            </a:endParaRPr>
          </a:p>
        </p:txBody>
      </p:sp>
      <p:sp>
        <p:nvSpPr>
          <p:cNvPr id="288" name="Google Shape;288;p13"/>
          <p:cNvSpPr txBox="1"/>
          <p:nvPr/>
        </p:nvSpPr>
        <p:spPr>
          <a:xfrm>
            <a:off x="-456728" y="2965918"/>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50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xit" presetID="1" presetSubtype="0">
                                  <p:stCondLst>
                                    <p:cond delay="0"/>
                                  </p:stCondLst>
                                  <p:childTnLst>
                                    <p:set>
                                      <p:cBhvr>
                                        <p:cTn dur="1" fill="hold">
                                          <p:stCondLst>
                                            <p:cond delay="1"/>
                                          </p:stCondLst>
                                        </p:cTn>
                                        <p:tgtEl>
                                          <p:spTgt spid="285">
                                            <p:txEl>
                                              <p:pRg end="0" st="0"/>
                                            </p:txEl>
                                          </p:spTgt>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5"/>
                                        </p:tgtEl>
                                      </p:cBhvr>
                                    </p:animEffect>
                                    <p:set>
                                      <p:cBhvr>
                                        <p:cTn dur="1" fill="hold">
                                          <p:stCondLst>
                                            <p:cond delay="500"/>
                                          </p:stCondLst>
                                        </p:cTn>
                                        <p:tgtEl>
                                          <p:spTgt spid="2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8"/>
                                        </p:tgtEl>
                                      </p:cBhvr>
                                    </p:animEffect>
                                    <p:set>
                                      <p:cBhvr>
                                        <p:cTn dur="1" fill="hold">
                                          <p:stCondLst>
                                            <p:cond delay="500"/>
                                          </p:stCondLst>
                                        </p:cTn>
                                        <p:tgtEl>
                                          <p:spTgt spid="2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9"/>
                                        </p:tgtEl>
                                      </p:cBhvr>
                                    </p:animEffect>
                                    <p:set>
                                      <p:cBhvr>
                                        <p:cTn dur="1" fill="hold">
                                          <p:stCondLst>
                                            <p:cond delay="500"/>
                                          </p:stCondLst>
                                        </p:cTn>
                                        <p:tgtEl>
                                          <p:spTgt spid="279"/>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281"/>
                                        </p:tgtEl>
                                      </p:cBhvr>
                                    </p:animEffect>
                                    <p:set>
                                      <p:cBhvr>
                                        <p:cTn dur="1" fill="hold">
                                          <p:stCondLst>
                                            <p:cond delay="500"/>
                                          </p:stCondLst>
                                        </p:cTn>
                                        <p:tgtEl>
                                          <p:spTgt spid="2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4"/>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fontScale="90000"/>
          </a:bodyPr>
          <a:lstStyle/>
          <a:p>
            <a:pPr indent="0" lvl="0" marL="0" rtl="1" algn="r">
              <a:lnSpc>
                <a:spcPct val="90000"/>
              </a:lnSpc>
              <a:spcBef>
                <a:spcPts val="0"/>
              </a:spcBef>
              <a:spcAft>
                <a:spcPts val="0"/>
              </a:spcAft>
              <a:buClr>
                <a:schemeClr val="dk1"/>
              </a:buClr>
              <a:buSzPct val="100000"/>
              <a:buFont typeface="Arial"/>
              <a:buNone/>
            </a:pPr>
            <a:r>
              <a:rPr b="1" lang="iw-IL" sz="3600">
                <a:latin typeface="Arial"/>
                <a:ea typeface="Arial"/>
                <a:cs typeface="Arial"/>
                <a:sym typeface="Arial"/>
              </a:rPr>
              <a:t>השאלה היא</a:t>
            </a:r>
            <a:r>
              <a:rPr b="1" lang="iw-IL">
                <a:latin typeface="Tahoma"/>
                <a:ea typeface="Tahoma"/>
                <a:cs typeface="Tahoma"/>
                <a:sym typeface="Tahoma"/>
              </a:rPr>
              <a:t>:</a:t>
            </a:r>
            <a:endParaRPr/>
          </a:p>
        </p:txBody>
      </p:sp>
      <p:sp>
        <p:nvSpPr>
          <p:cNvPr id="294" name="Google Shape;294;p14"/>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800"/>
              <a:buNone/>
            </a:pPr>
            <a:r>
              <a:rPr b="1" lang="iw-IL">
                <a:solidFill>
                  <a:srgbClr val="002060"/>
                </a:solidFill>
                <a:latin typeface="Arial"/>
                <a:ea typeface="Arial"/>
                <a:cs typeface="Arial"/>
                <a:sym typeface="Arial"/>
              </a:rPr>
              <a:t>כימיקלים</a:t>
            </a:r>
            <a:endParaRPr/>
          </a:p>
          <a:p>
            <a:pPr indent="-50800" lvl="0" marL="228600" rtl="1" algn="r">
              <a:lnSpc>
                <a:spcPct val="90000"/>
              </a:lnSpc>
              <a:spcBef>
                <a:spcPts val="1000"/>
              </a:spcBef>
              <a:spcAft>
                <a:spcPts val="0"/>
              </a:spcAft>
              <a:buClr>
                <a:schemeClr val="dk1"/>
              </a:buClr>
              <a:buSzPts val="2800"/>
              <a:buNone/>
            </a:pPr>
            <a:r>
              <a:t/>
            </a:r>
            <a:endParaRPr/>
          </a:p>
        </p:txBody>
      </p:sp>
      <p:sp>
        <p:nvSpPr>
          <p:cNvPr id="295" name="Google Shape;295;p14"/>
          <p:cNvSpPr/>
          <p:nvPr/>
        </p:nvSpPr>
        <p:spPr>
          <a:xfrm>
            <a:off x="573934" y="945877"/>
            <a:ext cx="11233248" cy="1143000"/>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712788" lvl="8" marL="982663" marR="0" rtl="1" algn="r">
              <a:spcBef>
                <a:spcPts val="0"/>
              </a:spcBef>
              <a:spcAft>
                <a:spcPts val="0"/>
              </a:spcAft>
              <a:buClr>
                <a:schemeClr val="lt1"/>
              </a:buClr>
              <a:buSzPts val="3600"/>
              <a:buFont typeface="Calibri"/>
              <a:buAutoNum type="arabicPeriod" startAt="4"/>
            </a:pPr>
            <a:r>
              <a:rPr b="1" i="0" lang="iw-IL" sz="3600" u="none" cap="none" strike="noStrike">
                <a:solidFill>
                  <a:schemeClr val="lt1"/>
                </a:solidFill>
                <a:latin typeface="Tahoma"/>
                <a:ea typeface="Tahoma"/>
                <a:cs typeface="Tahoma"/>
                <a:sym typeface="Tahoma"/>
              </a:rPr>
              <a:t>הגורם העיקרי לכוויות מדרגה 1 הינו:</a:t>
            </a:r>
            <a:endParaRPr/>
          </a:p>
        </p:txBody>
      </p:sp>
      <p:sp>
        <p:nvSpPr>
          <p:cNvPr id="296" name="Google Shape;296;p14"/>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התחשמלות</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97" name="Google Shape;297;p14"/>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נוזל רותח</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298" name="Google Shape;298;p14"/>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חשיפה לשמש</a:t>
            </a:r>
            <a:endParaRPr sz="2400">
              <a:solidFill>
                <a:srgbClr val="002060"/>
              </a:solidFill>
              <a:latin typeface="Arial"/>
              <a:ea typeface="Arial"/>
              <a:cs typeface="Arial"/>
              <a:sym typeface="Arial"/>
            </a:endParaRPr>
          </a:p>
        </p:txBody>
      </p:sp>
      <p:sp>
        <p:nvSpPr>
          <p:cNvPr id="299" name="Google Shape;299;p14"/>
          <p:cNvSpPr txBox="1"/>
          <p:nvPr/>
        </p:nvSpPr>
        <p:spPr>
          <a:xfrm>
            <a:off x="811831" y="2934072"/>
            <a:ext cx="10972800" cy="1143000"/>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rgbClr val="002060"/>
              </a:buClr>
              <a:buSzPct val="100000"/>
              <a:buFont typeface="Arial"/>
              <a:buNone/>
            </a:pPr>
            <a:r>
              <a:rPr b="1" lang="iw-IL" sz="3200" cap="none">
                <a:solidFill>
                  <a:srgbClr val="002060"/>
                </a:solidFill>
                <a:latin typeface="Arial"/>
                <a:ea typeface="Arial"/>
                <a:cs typeface="Arial"/>
                <a:sym typeface="Arial"/>
              </a:rPr>
              <a:t>מוכנים? </a:t>
            </a:r>
            <a:br>
              <a:rPr b="1" lang="iw-IL" sz="3200" cap="none">
                <a:solidFill>
                  <a:srgbClr val="002060"/>
                </a:solidFill>
                <a:latin typeface="Arial"/>
                <a:ea typeface="Arial"/>
                <a:cs typeface="Arial"/>
                <a:sym typeface="Arial"/>
              </a:rPr>
            </a:br>
            <a:r>
              <a:rPr b="1" lang="iw-IL" sz="3200" cap="none">
                <a:solidFill>
                  <a:srgbClr val="002060"/>
                </a:solidFill>
                <a:latin typeface="Arial"/>
                <a:ea typeface="Arial"/>
                <a:cs typeface="Arial"/>
                <a:sym typeface="Arial"/>
              </a:rPr>
              <a:t>לפניכם התשובות לשאלה רביעית:</a:t>
            </a:r>
            <a:endParaRPr/>
          </a:p>
        </p:txBody>
      </p:sp>
      <p:sp>
        <p:nvSpPr>
          <p:cNvPr id="300" name="Google Shape;300;p14"/>
          <p:cNvSpPr/>
          <p:nvPr/>
        </p:nvSpPr>
        <p:spPr>
          <a:xfrm>
            <a:off x="1228952" y="418952"/>
            <a:ext cx="9798056" cy="3672408"/>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4"/>
          <p:cNvSpPr txBox="1"/>
          <p:nvPr/>
        </p:nvSpPr>
        <p:spPr>
          <a:xfrm>
            <a:off x="1703512" y="840547"/>
            <a:ext cx="8891038" cy="1846659"/>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None/>
            </a:pPr>
            <a:r>
              <a:rPr b="1" lang="iw-IL" sz="2400">
                <a:solidFill>
                  <a:srgbClr val="002060"/>
                </a:solidFill>
                <a:latin typeface="Arial"/>
                <a:ea typeface="Arial"/>
                <a:cs typeface="Arial"/>
                <a:sym typeface="Arial"/>
              </a:rPr>
              <a:t>הגורם העיקרי לכוויה מדרגה 1 הוא קרינה כתוצאה מחשיפה ממושכת לשמש, בלי הגנה מתאימה מפני קרינה ישירה (הצללה, קרם הגנה). פגיעת קרני שמש על סגוליות בשכבות העור העליונות (האפידרמיס), גורמת לכוויה. אדמומיות בעור ולפעמים להופעת שלפוחיות. </a:t>
            </a:r>
            <a:endParaRPr b="1" sz="2400">
              <a:solidFill>
                <a:srgbClr val="002060"/>
              </a:solidFill>
              <a:latin typeface="Tahoma"/>
              <a:ea typeface="Tahoma"/>
              <a:cs typeface="Tahoma"/>
              <a:sym typeface="Tahoma"/>
            </a:endParaRPr>
          </a:p>
        </p:txBody>
      </p:sp>
      <p:sp>
        <p:nvSpPr>
          <p:cNvPr id="302" name="Google Shape;302;p14"/>
          <p:cNvSpPr txBox="1"/>
          <p:nvPr/>
        </p:nvSpPr>
        <p:spPr>
          <a:xfrm>
            <a:off x="0" y="3136612"/>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הניחו את הכוכבים על השובות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50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xit" presetID="1" presetSubtype="0">
                                  <p:stCondLst>
                                    <p:cond delay="0"/>
                                  </p:stCondLst>
                                  <p:childTnLst>
                                    <p:set>
                                      <p:cBhvr>
                                        <p:cTn dur="1" fill="hold">
                                          <p:stCondLst>
                                            <p:cond delay="1"/>
                                          </p:stCondLst>
                                        </p:cTn>
                                        <p:tgtEl>
                                          <p:spTgt spid="299">
                                            <p:txEl>
                                              <p:pRg end="0" st="0"/>
                                            </p:txEl>
                                          </p:spTgt>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9"/>
                                        </p:tgtEl>
                                      </p:cBhvr>
                                    </p:animEffect>
                                    <p:set>
                                      <p:cBhvr>
                                        <p:cTn dur="1" fill="hold">
                                          <p:stCondLst>
                                            <p:cond delay="500"/>
                                          </p:stCondLst>
                                        </p:cTn>
                                        <p:tgtEl>
                                          <p:spTgt spid="2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2"/>
                                        </p:tgtEl>
                                      </p:cBhvr>
                                    </p:animEffect>
                                    <p:set>
                                      <p:cBhvr>
                                        <p:cTn dur="1" fill="hold">
                                          <p:stCondLst>
                                            <p:cond delay="500"/>
                                          </p:stCondLst>
                                        </p:cTn>
                                        <p:tgtEl>
                                          <p:spTgt spid="3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3"/>
                                        </p:tgtEl>
                                      </p:cBhvr>
                                    </p:animEffect>
                                    <p:set>
                                      <p:cBhvr>
                                        <p:cTn dur="1" fill="hold">
                                          <p:stCondLst>
                                            <p:cond delay="500"/>
                                          </p:stCondLst>
                                        </p:cTn>
                                        <p:tgtEl>
                                          <p:spTgt spid="2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5"/>
                                        </p:tgtEl>
                                      </p:cBhvr>
                                    </p:animEffect>
                                    <p:set>
                                      <p:cBhvr>
                                        <p:cTn dur="1" fill="hold">
                                          <p:stCondLst>
                                            <p:cond delay="500"/>
                                          </p:stCondLst>
                                        </p:cTn>
                                        <p:tgtEl>
                                          <p:spTgt spid="29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5"/>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3200"/>
              <a:buFont typeface="Arial"/>
              <a:buNone/>
            </a:pPr>
            <a:r>
              <a:rPr b="1" lang="iw-IL" sz="3200">
                <a:latin typeface="Arial"/>
                <a:ea typeface="Arial"/>
                <a:cs typeface="Arial"/>
                <a:sym typeface="Arial"/>
              </a:rPr>
              <a:t>השאלה היא:</a:t>
            </a:r>
            <a:endParaRPr/>
          </a:p>
        </p:txBody>
      </p:sp>
      <p:sp>
        <p:nvSpPr>
          <p:cNvPr id="309" name="Google Shape;309;p15"/>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800"/>
              <a:buNone/>
            </a:pPr>
            <a:r>
              <a:rPr b="1" lang="iw-IL">
                <a:solidFill>
                  <a:srgbClr val="002060"/>
                </a:solidFill>
                <a:latin typeface="Arial"/>
                <a:ea typeface="Arial"/>
                <a:cs typeface="Arial"/>
                <a:sym typeface="Arial"/>
              </a:rPr>
              <a:t>דרגה 4</a:t>
            </a:r>
            <a:endParaRPr/>
          </a:p>
          <a:p>
            <a:pPr indent="-50800" lvl="0" marL="228600" rtl="1" algn="r">
              <a:lnSpc>
                <a:spcPct val="90000"/>
              </a:lnSpc>
              <a:spcBef>
                <a:spcPts val="1000"/>
              </a:spcBef>
              <a:spcAft>
                <a:spcPts val="0"/>
              </a:spcAft>
              <a:buClr>
                <a:schemeClr val="dk1"/>
              </a:buClr>
              <a:buSzPts val="2800"/>
              <a:buNone/>
            </a:pPr>
            <a:r>
              <a:t/>
            </a:r>
            <a:endParaRPr/>
          </a:p>
        </p:txBody>
      </p:sp>
      <p:sp>
        <p:nvSpPr>
          <p:cNvPr id="310" name="Google Shape;310;p15"/>
          <p:cNvSpPr/>
          <p:nvPr/>
        </p:nvSpPr>
        <p:spPr>
          <a:xfrm>
            <a:off x="453683" y="1061864"/>
            <a:ext cx="11284633" cy="1143000"/>
          </a:xfrm>
          <a:prstGeom prst="roundRect">
            <a:avLst>
              <a:gd fmla="val 16667" name="adj"/>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1" algn="r">
              <a:spcBef>
                <a:spcPts val="0"/>
              </a:spcBef>
              <a:spcAft>
                <a:spcPts val="0"/>
              </a:spcAft>
              <a:buClr>
                <a:schemeClr val="lt1"/>
              </a:buClr>
              <a:buSzPts val="3600"/>
              <a:buFont typeface="Calibri"/>
              <a:buAutoNum type="arabicPeriod" startAt="5"/>
            </a:pPr>
            <a:r>
              <a:rPr b="1" lang="iw-IL" sz="3600">
                <a:solidFill>
                  <a:schemeClr val="lt1"/>
                </a:solidFill>
                <a:latin typeface="Tahoma"/>
                <a:ea typeface="Tahoma"/>
                <a:cs typeface="Tahoma"/>
                <a:sym typeface="Tahoma"/>
              </a:rPr>
              <a:t>מהי דרגת הכוויה כתוצאה מהיפגעות מאש</a:t>
            </a:r>
            <a:endParaRPr/>
          </a:p>
          <a:p>
            <a:pPr indent="0" lvl="0" marL="0" marR="0" rtl="1" algn="r">
              <a:spcBef>
                <a:spcPts val="0"/>
              </a:spcBef>
              <a:spcAft>
                <a:spcPts val="0"/>
              </a:spcAft>
              <a:buNone/>
            </a:pPr>
            <a:r>
              <a:rPr b="1" lang="iw-IL" sz="3600">
                <a:solidFill>
                  <a:schemeClr val="lt1"/>
                </a:solidFill>
                <a:latin typeface="Tahoma"/>
                <a:ea typeface="Tahoma"/>
                <a:cs typeface="Tahoma"/>
                <a:sym typeface="Tahoma"/>
              </a:rPr>
              <a:t>      ישירה (דליקה בבית, שריפה, תאונת דרכים? </a:t>
            </a:r>
            <a:endParaRPr/>
          </a:p>
        </p:txBody>
      </p:sp>
      <p:sp>
        <p:nvSpPr>
          <p:cNvPr id="311" name="Google Shape;311;p15"/>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דרגה 1</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12" name="Google Shape;312;p15"/>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דרגה 3</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13" name="Google Shape;313;p15"/>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דרגה 2</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14" name="Google Shape;314;p15"/>
          <p:cNvSpPr txBox="1"/>
          <p:nvPr/>
        </p:nvSpPr>
        <p:spPr>
          <a:xfrm>
            <a:off x="811831" y="2934072"/>
            <a:ext cx="10972800" cy="1143000"/>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rgbClr val="002060"/>
              </a:buClr>
              <a:buSzPct val="100000"/>
              <a:buFont typeface="Arial"/>
              <a:buNone/>
            </a:pPr>
            <a:r>
              <a:rPr b="1" lang="iw-IL" sz="3200" cap="none">
                <a:solidFill>
                  <a:srgbClr val="002060"/>
                </a:solidFill>
                <a:latin typeface="Arial"/>
                <a:ea typeface="Arial"/>
                <a:cs typeface="Arial"/>
                <a:sym typeface="Arial"/>
              </a:rPr>
              <a:t>מוכנים? </a:t>
            </a:r>
            <a:br>
              <a:rPr b="1" lang="iw-IL" sz="3200" cap="none">
                <a:solidFill>
                  <a:srgbClr val="002060"/>
                </a:solidFill>
                <a:latin typeface="Arial"/>
                <a:ea typeface="Arial"/>
                <a:cs typeface="Arial"/>
                <a:sym typeface="Arial"/>
              </a:rPr>
            </a:br>
            <a:r>
              <a:rPr b="1" lang="iw-IL" sz="3200" cap="none">
                <a:solidFill>
                  <a:srgbClr val="002060"/>
                </a:solidFill>
                <a:latin typeface="Arial"/>
                <a:ea typeface="Arial"/>
                <a:cs typeface="Arial"/>
                <a:sym typeface="Arial"/>
              </a:rPr>
              <a:t>לפניכם התשובות לשאלה חמישית:</a:t>
            </a:r>
            <a:endParaRPr/>
          </a:p>
        </p:txBody>
      </p:sp>
      <p:sp>
        <p:nvSpPr>
          <p:cNvPr id="315" name="Google Shape;315;p15"/>
          <p:cNvSpPr/>
          <p:nvPr/>
        </p:nvSpPr>
        <p:spPr>
          <a:xfrm>
            <a:off x="1199456" y="404664"/>
            <a:ext cx="9798056" cy="3456384"/>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5"/>
          <p:cNvSpPr txBox="1"/>
          <p:nvPr/>
        </p:nvSpPr>
        <p:spPr>
          <a:xfrm>
            <a:off x="1761728" y="960165"/>
            <a:ext cx="8640960" cy="2412648"/>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just">
              <a:lnSpc>
                <a:spcPct val="127000"/>
              </a:lnSpc>
              <a:spcBef>
                <a:spcPts val="0"/>
              </a:spcBef>
              <a:spcAft>
                <a:spcPts val="0"/>
              </a:spcAft>
              <a:buNone/>
            </a:pPr>
            <a:r>
              <a:rPr b="1" lang="iw-IL" sz="2400">
                <a:solidFill>
                  <a:srgbClr val="002060"/>
                </a:solidFill>
                <a:latin typeface="Arial"/>
                <a:ea typeface="Arial"/>
                <a:cs typeface="Arial"/>
                <a:sym typeface="Arial"/>
              </a:rPr>
              <a:t>כוויות מדרגה 4 הן החמורות והקשות ביותר, מצריכות טיפול בתרופות ובמשחות מיוחדות, דורשות אישפוז ממושך ושיקום ארוך. כוויות קשות נגרמות בדרך כלל מפגיעת אש ישירה, בהתלקחות אש בתאונות דרכים קשות ובדליקות במבנים ויערות.</a:t>
            </a:r>
            <a:endParaRPr b="1" sz="2400">
              <a:solidFill>
                <a:srgbClr val="002060"/>
              </a:solidFill>
              <a:latin typeface="Tahoma"/>
              <a:ea typeface="Tahoma"/>
              <a:cs typeface="Tahoma"/>
              <a:sym typeface="Tahoma"/>
            </a:endParaRPr>
          </a:p>
        </p:txBody>
      </p:sp>
      <p:sp>
        <p:nvSpPr>
          <p:cNvPr id="317" name="Google Shape;317;p15"/>
          <p:cNvSpPr txBox="1"/>
          <p:nvPr/>
        </p:nvSpPr>
        <p:spPr>
          <a:xfrm>
            <a:off x="1381468" y="3028087"/>
            <a:ext cx="940148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xit" presetID="1" presetSubtype="0">
                                  <p:stCondLst>
                                    <p:cond delay="0"/>
                                  </p:stCondLst>
                                  <p:childTnLst>
                                    <p:set>
                                      <p:cBhvr>
                                        <p:cTn dur="1" fill="hold">
                                          <p:stCondLst>
                                            <p:cond delay="1"/>
                                          </p:stCondLst>
                                        </p:cTn>
                                        <p:tgtEl>
                                          <p:spTgt spid="314">
                                            <p:txEl>
                                              <p:pRg end="0" st="0"/>
                                            </p:txEl>
                                          </p:spTgt>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4"/>
                                        </p:tgtEl>
                                      </p:cBhvr>
                                    </p:animEffect>
                                    <p:set>
                                      <p:cBhvr>
                                        <p:cTn dur="1" fill="hold">
                                          <p:stCondLst>
                                            <p:cond delay="500"/>
                                          </p:stCondLst>
                                        </p:cTn>
                                        <p:tgtEl>
                                          <p:spTgt spid="3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17"/>
                                        </p:tgtEl>
                                      </p:cBhvr>
                                    </p:animEffect>
                                    <p:set>
                                      <p:cBhvr>
                                        <p:cTn dur="1" fill="hold">
                                          <p:stCondLst>
                                            <p:cond delay="500"/>
                                          </p:stCondLst>
                                        </p:cTn>
                                        <p:tgtEl>
                                          <p:spTgt spid="3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8"/>
                                        </p:tgtEl>
                                      </p:cBhvr>
                                    </p:animEffect>
                                    <p:set>
                                      <p:cBhvr>
                                        <p:cTn dur="1" fill="hold">
                                          <p:stCondLst>
                                            <p:cond delay="500"/>
                                          </p:stCondLst>
                                        </p:cTn>
                                        <p:tgtEl>
                                          <p:spTgt spid="308"/>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10"/>
                                        </p:tgtEl>
                                      </p:cBhvr>
                                    </p:animEffect>
                                    <p:set>
                                      <p:cBhvr>
                                        <p:cTn dur="1" fill="hold">
                                          <p:stCondLst>
                                            <p:cond delay="500"/>
                                          </p:stCondLst>
                                        </p:cTn>
                                        <p:tgtEl>
                                          <p:spTgt spid="31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6"/>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fontScale="90000"/>
          </a:bodyPr>
          <a:lstStyle/>
          <a:p>
            <a:pPr indent="0" lvl="0" marL="0" rtl="1" algn="r">
              <a:lnSpc>
                <a:spcPct val="90000"/>
              </a:lnSpc>
              <a:spcBef>
                <a:spcPts val="0"/>
              </a:spcBef>
              <a:spcAft>
                <a:spcPts val="0"/>
              </a:spcAft>
              <a:buClr>
                <a:schemeClr val="dk1"/>
              </a:buClr>
              <a:buSzPct val="100000"/>
              <a:buFont typeface="Arial"/>
              <a:buNone/>
            </a:pPr>
            <a:r>
              <a:rPr b="1" lang="iw-IL" sz="3600">
                <a:latin typeface="Arial"/>
                <a:ea typeface="Arial"/>
                <a:cs typeface="Arial"/>
                <a:sym typeface="Arial"/>
              </a:rPr>
              <a:t>השאלה היא</a:t>
            </a:r>
            <a:r>
              <a:rPr lang="iw-IL">
                <a:latin typeface="Tahoma"/>
                <a:ea typeface="Tahoma"/>
                <a:cs typeface="Tahoma"/>
                <a:sym typeface="Tahoma"/>
              </a:rPr>
              <a:t>:</a:t>
            </a:r>
            <a:endParaRPr/>
          </a:p>
        </p:txBody>
      </p:sp>
      <p:sp>
        <p:nvSpPr>
          <p:cNvPr id="323" name="Google Shape;323;p16"/>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400"/>
              <a:buNone/>
            </a:pPr>
            <a:r>
              <a:rPr b="1" lang="iw-IL" sz="2400">
                <a:solidFill>
                  <a:srgbClr val="002060"/>
                </a:solidFill>
                <a:latin typeface="Arial"/>
                <a:ea typeface="Arial"/>
                <a:cs typeface="Arial"/>
                <a:sym typeface="Arial"/>
              </a:rPr>
              <a:t>לאחר שטיפת המקום במים</a:t>
            </a:r>
            <a:endParaRPr/>
          </a:p>
          <a:p>
            <a:pPr indent="-50800" lvl="0" marL="228600" rtl="1" algn="r">
              <a:lnSpc>
                <a:spcPct val="90000"/>
              </a:lnSpc>
              <a:spcBef>
                <a:spcPts val="1000"/>
              </a:spcBef>
              <a:spcAft>
                <a:spcPts val="0"/>
              </a:spcAft>
              <a:buClr>
                <a:schemeClr val="dk1"/>
              </a:buClr>
              <a:buSzPts val="2800"/>
              <a:buNone/>
            </a:pPr>
            <a:r>
              <a:t/>
            </a:r>
            <a:endParaRPr/>
          </a:p>
        </p:txBody>
      </p:sp>
      <p:sp>
        <p:nvSpPr>
          <p:cNvPr id="324" name="Google Shape;324;p16"/>
          <p:cNvSpPr/>
          <p:nvPr/>
        </p:nvSpPr>
        <p:spPr>
          <a:xfrm>
            <a:off x="453683" y="1061864"/>
            <a:ext cx="11284633" cy="1143000"/>
          </a:xfrm>
          <a:prstGeom prst="roundRect">
            <a:avLst>
              <a:gd fmla="val 16667" name="adj"/>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1" algn="r">
              <a:spcBef>
                <a:spcPts val="0"/>
              </a:spcBef>
              <a:spcAft>
                <a:spcPts val="0"/>
              </a:spcAft>
              <a:buClr>
                <a:schemeClr val="lt1"/>
              </a:buClr>
              <a:buSzPts val="3600"/>
              <a:buFont typeface="Calibri"/>
              <a:buAutoNum type="arabicPeriod" startAt="6"/>
            </a:pPr>
            <a:r>
              <a:rPr b="1" lang="iw-IL" sz="3600">
                <a:solidFill>
                  <a:schemeClr val="lt1"/>
                </a:solidFill>
                <a:latin typeface="Tahoma"/>
                <a:ea typeface="Tahoma"/>
                <a:cs typeface="Tahoma"/>
                <a:sym typeface="Tahoma"/>
              </a:rPr>
              <a:t>באלו מקרים מומלץ לקרר כוויה עם קרח? </a:t>
            </a:r>
            <a:endParaRPr/>
          </a:p>
        </p:txBody>
      </p:sp>
      <p:sp>
        <p:nvSpPr>
          <p:cNvPr id="325" name="Google Shape;325;p16"/>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אף פעם</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26" name="Google Shape;326;p16"/>
          <p:cNvSpPr txBox="1"/>
          <p:nvPr/>
        </p:nvSpPr>
        <p:spPr>
          <a:xfrm>
            <a:off x="3354556"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יום לאחר הפגיעה</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27" name="Google Shape;327;p16"/>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174625"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174625"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רק בכוויה מדרגה ארבע</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28" name="Google Shape;328;p16"/>
          <p:cNvSpPr txBox="1"/>
          <p:nvPr/>
        </p:nvSpPr>
        <p:spPr>
          <a:xfrm>
            <a:off x="811831" y="2934072"/>
            <a:ext cx="10972800" cy="1143000"/>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rgbClr val="002060"/>
              </a:buClr>
              <a:buSzPct val="100000"/>
              <a:buFont typeface="Arial"/>
              <a:buNone/>
            </a:pPr>
            <a:r>
              <a:rPr b="1" lang="iw-IL" sz="3200" cap="none">
                <a:solidFill>
                  <a:srgbClr val="002060"/>
                </a:solidFill>
                <a:latin typeface="Arial"/>
                <a:ea typeface="Arial"/>
                <a:cs typeface="Arial"/>
                <a:sym typeface="Arial"/>
              </a:rPr>
              <a:t>מוכנים? </a:t>
            </a:r>
            <a:br>
              <a:rPr b="1" lang="iw-IL" sz="3200" cap="none">
                <a:solidFill>
                  <a:srgbClr val="002060"/>
                </a:solidFill>
                <a:latin typeface="Arial"/>
                <a:ea typeface="Arial"/>
                <a:cs typeface="Arial"/>
                <a:sym typeface="Arial"/>
              </a:rPr>
            </a:br>
            <a:r>
              <a:rPr b="1" lang="iw-IL" sz="3200" cap="none">
                <a:solidFill>
                  <a:srgbClr val="002060"/>
                </a:solidFill>
                <a:latin typeface="Arial"/>
                <a:ea typeface="Arial"/>
                <a:cs typeface="Arial"/>
                <a:sym typeface="Arial"/>
              </a:rPr>
              <a:t>לפניכם התשובות לשאלה שישית:</a:t>
            </a:r>
            <a:endParaRPr/>
          </a:p>
        </p:txBody>
      </p:sp>
      <p:sp>
        <p:nvSpPr>
          <p:cNvPr id="329" name="Google Shape;329;p16"/>
          <p:cNvSpPr/>
          <p:nvPr/>
        </p:nvSpPr>
        <p:spPr>
          <a:xfrm>
            <a:off x="1199456" y="404664"/>
            <a:ext cx="9798056" cy="3528392"/>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6"/>
          <p:cNvSpPr txBox="1"/>
          <p:nvPr/>
        </p:nvSpPr>
        <p:spPr>
          <a:xfrm>
            <a:off x="1631504" y="827440"/>
            <a:ext cx="8928991" cy="2289858"/>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just">
              <a:lnSpc>
                <a:spcPct val="120000"/>
              </a:lnSpc>
              <a:spcBef>
                <a:spcPts val="0"/>
              </a:spcBef>
              <a:spcAft>
                <a:spcPts val="0"/>
              </a:spcAft>
              <a:buNone/>
            </a:pPr>
            <a:r>
              <a:rPr b="1" lang="iw-IL" sz="2400">
                <a:solidFill>
                  <a:srgbClr val="002060"/>
                </a:solidFill>
                <a:latin typeface="Arial"/>
                <a:ea typeface="Arial"/>
                <a:cs typeface="Arial"/>
                <a:sym typeface="Arial"/>
              </a:rPr>
              <a:t>כוויות מדרגה 1-2 הן כוויות קלות אשר גורמות לפגיעה בשכבת האפידרמיס, שכבות העור החיצוניות. כוויות אלו ניתנות לטיפול בבית או במרפאה ולא נדרש פינוי לבי"ח. צריך לשטוף את האזור הפגוע במים זורמים, לקרר את האזור, </a:t>
            </a:r>
            <a:r>
              <a:rPr b="1" lang="iw-IL" sz="2400" u="sng">
                <a:solidFill>
                  <a:srgbClr val="002060"/>
                </a:solidFill>
                <a:latin typeface="Arial"/>
                <a:ea typeface="Arial"/>
                <a:cs typeface="Arial"/>
                <a:sym typeface="Arial"/>
              </a:rPr>
              <a:t>אך לא בקרח! </a:t>
            </a:r>
            <a:r>
              <a:rPr b="1" lang="iw-IL" sz="2400">
                <a:solidFill>
                  <a:srgbClr val="002060"/>
                </a:solidFill>
                <a:latin typeface="Arial"/>
                <a:ea typeface="Arial"/>
                <a:cs typeface="Arial"/>
                <a:sym typeface="Arial"/>
              </a:rPr>
              <a:t>אפשר למרוח קרם אלוורה או קרם מרגיע אחר ולחבוש את המקום.</a:t>
            </a:r>
            <a:endParaRPr b="1" sz="2400">
              <a:solidFill>
                <a:srgbClr val="002060"/>
              </a:solidFill>
              <a:latin typeface="Tahoma"/>
              <a:ea typeface="Tahoma"/>
              <a:cs typeface="Tahoma"/>
              <a:sym typeface="Tahoma"/>
            </a:endParaRPr>
          </a:p>
        </p:txBody>
      </p:sp>
      <p:sp>
        <p:nvSpPr>
          <p:cNvPr id="331" name="Google Shape;331;p16"/>
          <p:cNvSpPr txBox="1"/>
          <p:nvPr/>
        </p:nvSpPr>
        <p:spPr>
          <a:xfrm>
            <a:off x="-456728" y="3008042"/>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xit" presetID="1" presetSubtype="0">
                                  <p:stCondLst>
                                    <p:cond delay="0"/>
                                  </p:stCondLst>
                                  <p:childTnLst>
                                    <p:set>
                                      <p:cBhvr>
                                        <p:cTn dur="1" fill="hold">
                                          <p:stCondLst>
                                            <p:cond delay="1"/>
                                          </p:stCondLst>
                                        </p:cTn>
                                        <p:tgtEl>
                                          <p:spTgt spid="328">
                                            <p:txEl>
                                              <p:pRg end="0" st="0"/>
                                            </p:txEl>
                                          </p:spTgt>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200"/>
                                  </p:stCondLst>
                                  <p:childTnLst>
                                    <p:animEffect filter="fade" transition="out">
                                      <p:cBhvr>
                                        <p:cTn dur="500"/>
                                        <p:tgtEl>
                                          <p:spTgt spid="328"/>
                                        </p:tgtEl>
                                      </p:cBhvr>
                                    </p:animEffect>
                                    <p:set>
                                      <p:cBhvr>
                                        <p:cTn dur="1" fill="hold">
                                          <p:stCondLst>
                                            <p:cond delay="500"/>
                                          </p:stCondLst>
                                        </p:cTn>
                                        <p:tgtEl>
                                          <p:spTgt spid="328"/>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31"/>
                                        </p:tgtEl>
                                      </p:cBhvr>
                                    </p:animEffect>
                                    <p:set>
                                      <p:cBhvr>
                                        <p:cTn dur="1" fill="hold">
                                          <p:stCondLst>
                                            <p:cond delay="500"/>
                                          </p:stCondLst>
                                        </p:cTn>
                                        <p:tgtEl>
                                          <p:spTgt spid="3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22"/>
                                        </p:tgtEl>
                                      </p:cBhvr>
                                    </p:animEffect>
                                    <p:set>
                                      <p:cBhvr>
                                        <p:cTn dur="1" fill="hold">
                                          <p:stCondLst>
                                            <p:cond delay="500"/>
                                          </p:stCondLst>
                                        </p:cTn>
                                        <p:tgtEl>
                                          <p:spTgt spid="322"/>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324"/>
                                        </p:tgtEl>
                                      </p:cBhvr>
                                    </p:animEffect>
                                    <p:set>
                                      <p:cBhvr>
                                        <p:cTn dur="1" fill="hold">
                                          <p:stCondLst>
                                            <p:cond delay="500"/>
                                          </p:stCondLst>
                                        </p:cTn>
                                        <p:tgtEl>
                                          <p:spTgt spid="3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7"/>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3200"/>
              <a:buFont typeface="Arial"/>
              <a:buNone/>
            </a:pPr>
            <a:r>
              <a:rPr b="1" lang="iw-IL" sz="3200">
                <a:latin typeface="Arial"/>
                <a:ea typeface="Arial"/>
                <a:cs typeface="Arial"/>
                <a:sym typeface="Arial"/>
              </a:rPr>
              <a:t>השאלה היא:</a:t>
            </a:r>
            <a:endParaRPr/>
          </a:p>
        </p:txBody>
      </p:sp>
      <p:sp>
        <p:nvSpPr>
          <p:cNvPr id="337" name="Google Shape;337;p17"/>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600"/>
              <a:buNone/>
            </a:pPr>
            <a:r>
              <a:rPr b="1" lang="iw-IL" sz="2600">
                <a:solidFill>
                  <a:srgbClr val="002060"/>
                </a:solidFill>
                <a:latin typeface="Arial"/>
                <a:ea typeface="Arial"/>
                <a:cs typeface="Arial"/>
                <a:sym typeface="Arial"/>
              </a:rPr>
              <a:t>אם חומרת הכוויה מצדיקה</a:t>
            </a:r>
            <a:endParaRPr/>
          </a:p>
          <a:p>
            <a:pPr indent="-50800" lvl="0" marL="228600" rtl="1" algn="r">
              <a:lnSpc>
                <a:spcPct val="90000"/>
              </a:lnSpc>
              <a:spcBef>
                <a:spcPts val="1000"/>
              </a:spcBef>
              <a:spcAft>
                <a:spcPts val="0"/>
              </a:spcAft>
              <a:buClr>
                <a:schemeClr val="dk1"/>
              </a:buClr>
              <a:buSzPts val="2800"/>
              <a:buNone/>
            </a:pPr>
            <a:r>
              <a:t/>
            </a:r>
            <a:endParaRPr/>
          </a:p>
        </p:txBody>
      </p:sp>
      <p:sp>
        <p:nvSpPr>
          <p:cNvPr id="338" name="Google Shape;338;p17"/>
          <p:cNvSpPr/>
          <p:nvPr/>
        </p:nvSpPr>
        <p:spPr>
          <a:xfrm>
            <a:off x="453683" y="1061864"/>
            <a:ext cx="11284633" cy="1143000"/>
          </a:xfrm>
          <a:prstGeom prst="roundRect">
            <a:avLst>
              <a:gd fmla="val 16667" name="adj"/>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742950" lvl="0" marL="742950" marR="0" rtl="1" algn="r">
              <a:spcBef>
                <a:spcPts val="0"/>
              </a:spcBef>
              <a:spcAft>
                <a:spcPts val="0"/>
              </a:spcAft>
              <a:buClr>
                <a:schemeClr val="lt1"/>
              </a:buClr>
              <a:buSzPts val="3600"/>
              <a:buFont typeface="Calibri"/>
              <a:buAutoNum type="arabicPeriod" startAt="7"/>
            </a:pPr>
            <a:r>
              <a:rPr b="1" lang="iw-IL" sz="3600">
                <a:solidFill>
                  <a:schemeClr val="lt1"/>
                </a:solidFill>
                <a:latin typeface="Arial"/>
                <a:ea typeface="Arial"/>
                <a:cs typeface="Arial"/>
                <a:sym typeface="Arial"/>
              </a:rPr>
              <a:t>מתי יש להפנות נפגעי כוויה בדרגה 3-4 לבית חולים?</a:t>
            </a:r>
            <a:endParaRPr/>
          </a:p>
        </p:txBody>
      </p:sp>
      <p:sp>
        <p:nvSpPr>
          <p:cNvPr id="339" name="Google Shape;339;p17"/>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אם יש החמרה ביום למחרת</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40" name="Google Shape;340;p17"/>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כשאין מרפאה בסביבה</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41" name="Google Shape;341;p17"/>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בכל מקרה</a:t>
            </a:r>
            <a:endParaRPr sz="2400">
              <a:solidFill>
                <a:srgbClr val="002060"/>
              </a:solidFill>
              <a:latin typeface="Arial"/>
              <a:ea typeface="Arial"/>
              <a:cs typeface="Arial"/>
              <a:sym typeface="Arial"/>
            </a:endParaRPr>
          </a:p>
        </p:txBody>
      </p:sp>
      <p:sp>
        <p:nvSpPr>
          <p:cNvPr id="342" name="Google Shape;342;p17"/>
          <p:cNvSpPr txBox="1"/>
          <p:nvPr/>
        </p:nvSpPr>
        <p:spPr>
          <a:xfrm>
            <a:off x="811831" y="2934072"/>
            <a:ext cx="10972800" cy="1143000"/>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rgbClr val="002060"/>
              </a:buClr>
              <a:buSzPct val="100000"/>
              <a:buFont typeface="Tahoma"/>
              <a:buNone/>
            </a:pPr>
            <a:r>
              <a:rPr b="1" lang="iw-IL" sz="3200" cap="none">
                <a:solidFill>
                  <a:srgbClr val="002060"/>
                </a:solidFill>
                <a:latin typeface="Tahoma"/>
                <a:ea typeface="Tahoma"/>
                <a:cs typeface="Tahoma"/>
                <a:sym typeface="Tahoma"/>
              </a:rPr>
              <a:t>מוכנים? </a:t>
            </a:r>
            <a:br>
              <a:rPr b="1" lang="iw-IL" sz="3200" cap="none">
                <a:solidFill>
                  <a:srgbClr val="002060"/>
                </a:solidFill>
                <a:latin typeface="Tahoma"/>
                <a:ea typeface="Tahoma"/>
                <a:cs typeface="Tahoma"/>
                <a:sym typeface="Tahoma"/>
              </a:rPr>
            </a:br>
            <a:r>
              <a:rPr b="1" lang="iw-IL" sz="3200" cap="none">
                <a:solidFill>
                  <a:srgbClr val="002060"/>
                </a:solidFill>
                <a:latin typeface="Tahoma"/>
                <a:ea typeface="Tahoma"/>
                <a:cs typeface="Tahoma"/>
                <a:sym typeface="Tahoma"/>
              </a:rPr>
              <a:t>לפניכם התשובות לשאלה שביעית:</a:t>
            </a:r>
            <a:endParaRPr/>
          </a:p>
        </p:txBody>
      </p:sp>
      <p:sp>
        <p:nvSpPr>
          <p:cNvPr id="343" name="Google Shape;343;p17"/>
          <p:cNvSpPr/>
          <p:nvPr/>
        </p:nvSpPr>
        <p:spPr>
          <a:xfrm>
            <a:off x="1228952" y="404664"/>
            <a:ext cx="9798056" cy="3528392"/>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7"/>
          <p:cNvSpPr txBox="1"/>
          <p:nvPr/>
        </p:nvSpPr>
        <p:spPr>
          <a:xfrm>
            <a:off x="1674404" y="823810"/>
            <a:ext cx="8886092" cy="2289858"/>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just">
              <a:lnSpc>
                <a:spcPct val="120000"/>
              </a:lnSpc>
              <a:spcBef>
                <a:spcPts val="0"/>
              </a:spcBef>
              <a:spcAft>
                <a:spcPts val="0"/>
              </a:spcAft>
              <a:buNone/>
            </a:pPr>
            <a:r>
              <a:rPr b="1" lang="iw-IL" sz="2400">
                <a:solidFill>
                  <a:srgbClr val="002060"/>
                </a:solidFill>
                <a:latin typeface="Arial"/>
                <a:ea typeface="Arial"/>
                <a:cs typeface="Arial"/>
                <a:sym typeface="Arial"/>
              </a:rPr>
              <a:t>בכוויות מדרגה 3-4 נפגעת גם שכבת השומן התת עורי. ולעתים גם חלקי גוף נוספים כמו שרירים ועצמות. חומרת הפגיעה דורשת טיפול בתרופות ובמשחות מיוחדות שרק בית חולים יכול לספקו. יש לפנות את הנפגע לבית חולים גם במקרים של כוויות כתוצאה מחשיפה לכימיקלים ומהתחשמלות. </a:t>
            </a:r>
            <a:endParaRPr b="1" sz="2400">
              <a:solidFill>
                <a:srgbClr val="002060"/>
              </a:solidFill>
              <a:latin typeface="Tahoma"/>
              <a:ea typeface="Tahoma"/>
              <a:cs typeface="Tahoma"/>
              <a:sym typeface="Tahoma"/>
            </a:endParaRPr>
          </a:p>
        </p:txBody>
      </p:sp>
      <p:sp>
        <p:nvSpPr>
          <p:cNvPr id="345" name="Google Shape;345;p17"/>
          <p:cNvSpPr txBox="1"/>
          <p:nvPr/>
        </p:nvSpPr>
        <p:spPr>
          <a:xfrm>
            <a:off x="-456728" y="2973941"/>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xit" presetID="1" presetSubtype="0">
                                  <p:stCondLst>
                                    <p:cond delay="0"/>
                                  </p:stCondLst>
                                  <p:childTnLst>
                                    <p:set>
                                      <p:cBhvr>
                                        <p:cTn dur="1" fill="hold">
                                          <p:stCondLst>
                                            <p:cond delay="1"/>
                                          </p:stCondLst>
                                        </p:cTn>
                                        <p:tgtEl>
                                          <p:spTgt spid="342">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2"/>
                                        </p:tgtEl>
                                      </p:cBhvr>
                                    </p:animEffect>
                                    <p:set>
                                      <p:cBhvr>
                                        <p:cTn dur="1" fill="hold">
                                          <p:stCondLst>
                                            <p:cond delay="500"/>
                                          </p:stCondLst>
                                        </p:cTn>
                                        <p:tgtEl>
                                          <p:spTgt spid="3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45"/>
                                        </p:tgtEl>
                                      </p:cBhvr>
                                    </p:animEffect>
                                    <p:set>
                                      <p:cBhvr>
                                        <p:cTn dur="1" fill="hold">
                                          <p:stCondLst>
                                            <p:cond delay="500"/>
                                          </p:stCondLst>
                                        </p:cTn>
                                        <p:tgtEl>
                                          <p:spTgt spid="3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36"/>
                                        </p:tgtEl>
                                      </p:cBhvr>
                                    </p:animEffect>
                                    <p:set>
                                      <p:cBhvr>
                                        <p:cTn dur="1" fill="hold">
                                          <p:stCondLst>
                                            <p:cond delay="500"/>
                                          </p:stCondLst>
                                        </p:cTn>
                                        <p:tgtEl>
                                          <p:spTgt spid="336"/>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38"/>
                                        </p:tgtEl>
                                      </p:cBhvr>
                                    </p:animEffect>
                                    <p:set>
                                      <p:cBhvr>
                                        <p:cTn dur="1" fill="hold">
                                          <p:stCondLst>
                                            <p:cond delay="500"/>
                                          </p:stCondLst>
                                        </p:cTn>
                                        <p:tgtEl>
                                          <p:spTgt spid="3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8"/>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3200"/>
              <a:buFont typeface="Arial"/>
              <a:buNone/>
            </a:pPr>
            <a:r>
              <a:rPr b="1" lang="iw-IL" sz="3200">
                <a:latin typeface="Arial"/>
                <a:ea typeface="Arial"/>
                <a:cs typeface="Arial"/>
                <a:sym typeface="Arial"/>
              </a:rPr>
              <a:t>השאלה היא:</a:t>
            </a:r>
            <a:endParaRPr/>
          </a:p>
        </p:txBody>
      </p:sp>
      <p:sp>
        <p:nvSpPr>
          <p:cNvPr id="351" name="Google Shape;351;p18"/>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400"/>
              <a:buNone/>
            </a:pPr>
            <a:r>
              <a:rPr b="1" lang="iw-IL" sz="2400">
                <a:solidFill>
                  <a:srgbClr val="002060"/>
                </a:solidFill>
                <a:latin typeface="Arial"/>
                <a:ea typeface="Arial"/>
                <a:cs typeface="Arial"/>
                <a:sym typeface="Arial"/>
              </a:rPr>
              <a:t>חרדה מפני נוזלים חמים</a:t>
            </a:r>
            <a:endParaRPr/>
          </a:p>
          <a:p>
            <a:pPr indent="-50800" lvl="0" marL="228600" rtl="1" algn="r">
              <a:lnSpc>
                <a:spcPct val="90000"/>
              </a:lnSpc>
              <a:spcBef>
                <a:spcPts val="1000"/>
              </a:spcBef>
              <a:spcAft>
                <a:spcPts val="0"/>
              </a:spcAft>
              <a:buClr>
                <a:schemeClr val="dk1"/>
              </a:buClr>
              <a:buSzPts val="2800"/>
              <a:buNone/>
            </a:pPr>
            <a:r>
              <a:t/>
            </a:r>
            <a:endParaRPr/>
          </a:p>
        </p:txBody>
      </p:sp>
      <p:sp>
        <p:nvSpPr>
          <p:cNvPr id="352" name="Google Shape;352;p18"/>
          <p:cNvSpPr/>
          <p:nvPr/>
        </p:nvSpPr>
        <p:spPr>
          <a:xfrm>
            <a:off x="355983" y="909295"/>
            <a:ext cx="11284633" cy="1143000"/>
          </a:xfrm>
          <a:prstGeom prst="roundRect">
            <a:avLst>
              <a:gd fmla="val 16667" name="adj"/>
            </a:avLst>
          </a:prstGeom>
          <a:solidFill>
            <a:srgbClr val="002060"/>
          </a:solidFill>
          <a:ln>
            <a:noFill/>
          </a:ln>
        </p:spPr>
        <p:txBody>
          <a:bodyPr anchorCtr="0" anchor="ctr" bIns="45700" lIns="91425" spcFirstLastPara="1" rIns="91425" wrap="square" tIns="45700">
            <a:noAutofit/>
          </a:bodyPr>
          <a:lstStyle/>
          <a:p>
            <a:pPr indent="-285750" lvl="0" marL="285750" marR="0" rtl="1" algn="r">
              <a:spcBef>
                <a:spcPts val="0"/>
              </a:spcBef>
              <a:spcAft>
                <a:spcPts val="0"/>
              </a:spcAft>
              <a:buClr>
                <a:schemeClr val="lt1"/>
              </a:buClr>
              <a:buSzPts val="3200"/>
              <a:buFont typeface="Calibri"/>
              <a:buAutoNum type="arabicPeriod" startAt="8"/>
            </a:pPr>
            <a:r>
              <a:rPr b="1" lang="iw-IL" sz="3200">
                <a:solidFill>
                  <a:schemeClr val="lt1"/>
                </a:solidFill>
                <a:latin typeface="Arial"/>
                <a:ea typeface="Arial"/>
                <a:cs typeface="Arial"/>
                <a:sym typeface="Arial"/>
              </a:rPr>
              <a:t>מה עלולה להותיר פגיעה מנוזל רותח (שמן,  </a:t>
            </a:r>
            <a:endParaRPr/>
          </a:p>
          <a:p>
            <a:pPr indent="0" lvl="0" marL="0" marR="0" rtl="1" algn="r">
              <a:spcBef>
                <a:spcPts val="0"/>
              </a:spcBef>
              <a:spcAft>
                <a:spcPts val="0"/>
              </a:spcAft>
              <a:buNone/>
            </a:pPr>
            <a:r>
              <a:rPr b="1" lang="iw-IL" sz="3200">
                <a:solidFill>
                  <a:schemeClr val="lt1"/>
                </a:solidFill>
                <a:latin typeface="Arial"/>
                <a:ea typeface="Arial"/>
                <a:cs typeface="Arial"/>
                <a:sym typeface="Arial"/>
              </a:rPr>
              <a:t>      מים), לאחר ריפוי הכוויה? </a:t>
            </a:r>
            <a:endParaRPr/>
          </a:p>
        </p:txBody>
      </p:sp>
      <p:sp>
        <p:nvSpPr>
          <p:cNvPr id="353" name="Google Shape;353;p18"/>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צלקת בעור</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54" name="Google Shape;354;p18"/>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הגבלת תנועה בגפיים</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55" name="Google Shape;355;p18"/>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שינוי בתכונות השיער</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56" name="Google Shape;356;p18"/>
          <p:cNvSpPr txBox="1"/>
          <p:nvPr/>
        </p:nvSpPr>
        <p:spPr>
          <a:xfrm>
            <a:off x="811831" y="2934072"/>
            <a:ext cx="10972800" cy="1143000"/>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rgbClr val="002060"/>
              </a:buClr>
              <a:buSzPct val="100000"/>
              <a:buFont typeface="Arial"/>
              <a:buNone/>
            </a:pPr>
            <a:r>
              <a:rPr b="1" lang="iw-IL" sz="3300" cap="none">
                <a:solidFill>
                  <a:srgbClr val="002060"/>
                </a:solidFill>
                <a:latin typeface="Arial"/>
                <a:ea typeface="Arial"/>
                <a:cs typeface="Arial"/>
                <a:sym typeface="Arial"/>
              </a:rPr>
              <a:t>מוכנים? </a:t>
            </a:r>
            <a:br>
              <a:rPr b="1" lang="iw-IL" sz="3300" cap="none">
                <a:solidFill>
                  <a:srgbClr val="002060"/>
                </a:solidFill>
                <a:latin typeface="Arial"/>
                <a:ea typeface="Arial"/>
                <a:cs typeface="Arial"/>
                <a:sym typeface="Arial"/>
              </a:rPr>
            </a:br>
            <a:r>
              <a:rPr b="1" lang="iw-IL" sz="3300" cap="none">
                <a:solidFill>
                  <a:srgbClr val="002060"/>
                </a:solidFill>
                <a:latin typeface="Arial"/>
                <a:ea typeface="Arial"/>
                <a:cs typeface="Arial"/>
                <a:sym typeface="Arial"/>
              </a:rPr>
              <a:t>לפניכם התשובות לשאלה שמינית</a:t>
            </a:r>
            <a:r>
              <a:rPr b="1" lang="iw-IL" sz="3600" cap="none">
                <a:solidFill>
                  <a:srgbClr val="002060"/>
                </a:solidFill>
                <a:latin typeface="Tahoma"/>
                <a:ea typeface="Tahoma"/>
                <a:cs typeface="Tahoma"/>
                <a:sym typeface="Tahoma"/>
              </a:rPr>
              <a:t>:</a:t>
            </a:r>
            <a:endParaRPr/>
          </a:p>
        </p:txBody>
      </p:sp>
      <p:sp>
        <p:nvSpPr>
          <p:cNvPr id="357" name="Google Shape;357;p18"/>
          <p:cNvSpPr/>
          <p:nvPr/>
        </p:nvSpPr>
        <p:spPr>
          <a:xfrm>
            <a:off x="1183180" y="367441"/>
            <a:ext cx="9798056" cy="3513644"/>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8"/>
          <p:cNvSpPr txBox="1"/>
          <p:nvPr/>
        </p:nvSpPr>
        <p:spPr>
          <a:xfrm>
            <a:off x="1703512" y="858330"/>
            <a:ext cx="8784976" cy="2289858"/>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just">
              <a:lnSpc>
                <a:spcPct val="120000"/>
              </a:lnSpc>
              <a:spcBef>
                <a:spcPts val="0"/>
              </a:spcBef>
              <a:spcAft>
                <a:spcPts val="0"/>
              </a:spcAft>
              <a:buNone/>
            </a:pPr>
            <a:r>
              <a:rPr b="1" lang="iw-IL" sz="2400">
                <a:solidFill>
                  <a:srgbClr val="002060"/>
                </a:solidFill>
                <a:latin typeface="Arial"/>
                <a:ea typeface="Arial"/>
                <a:cs typeface="Arial"/>
                <a:sym typeface="Arial"/>
              </a:rPr>
              <a:t>כאשר העור נפגע כתוצאה מכוויה, מופעלים בגופנו מנגנוני תיקון וריפוי. רקמת העור החדשה שנבנית בתהליך הריפוי נקראת צלקת. תהליכי ההחלמה ותיקון רקמת הצלקת הם ממושכים, לעתים כרוכים באשפוזים, ניתוחי השתלות עור, וטיפולי פיזיותרפיה מכאיבים. שגרת החיים של הנפגע ושל בני המשפחה מושפעת מהתהליך.</a:t>
            </a:r>
            <a:endParaRPr b="1" sz="2400">
              <a:solidFill>
                <a:srgbClr val="002060"/>
              </a:solidFill>
              <a:latin typeface="Tahoma"/>
              <a:ea typeface="Tahoma"/>
              <a:cs typeface="Tahoma"/>
              <a:sym typeface="Tahoma"/>
            </a:endParaRPr>
          </a:p>
        </p:txBody>
      </p:sp>
      <p:sp>
        <p:nvSpPr>
          <p:cNvPr id="359" name="Google Shape;359;p18"/>
          <p:cNvSpPr txBox="1"/>
          <p:nvPr/>
        </p:nvSpPr>
        <p:spPr>
          <a:xfrm>
            <a:off x="-456728" y="2922164"/>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xit" presetID="1" presetSubtype="0">
                                  <p:stCondLst>
                                    <p:cond delay="0"/>
                                  </p:stCondLst>
                                  <p:childTnLst>
                                    <p:set>
                                      <p:cBhvr>
                                        <p:cTn dur="1" fill="hold">
                                          <p:stCondLst>
                                            <p:cond delay="1"/>
                                          </p:stCondLst>
                                        </p:cTn>
                                        <p:tgtEl>
                                          <p:spTgt spid="356">
                                            <p:txEl>
                                              <p:pRg end="0" st="0"/>
                                            </p:txEl>
                                          </p:spTgt>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6"/>
                                        </p:tgtEl>
                                      </p:cBhvr>
                                    </p:animEffect>
                                    <p:set>
                                      <p:cBhvr>
                                        <p:cTn dur="1" fill="hold">
                                          <p:stCondLst>
                                            <p:cond delay="500"/>
                                          </p:stCondLst>
                                        </p:cTn>
                                        <p:tgtEl>
                                          <p:spTgt spid="356"/>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0"/>
                                        </p:tgtEl>
                                      </p:cBhvr>
                                    </p:animEffect>
                                    <p:set>
                                      <p:cBhvr>
                                        <p:cTn dur="1" fill="hold">
                                          <p:stCondLst>
                                            <p:cond delay="500"/>
                                          </p:stCondLst>
                                        </p:cTn>
                                        <p:tgtEl>
                                          <p:spTgt spid="350"/>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352"/>
                                        </p:tgtEl>
                                      </p:cBhvr>
                                    </p:animEffect>
                                    <p:set>
                                      <p:cBhvr>
                                        <p:cTn dur="1" fill="hold">
                                          <p:stCondLst>
                                            <p:cond delay="500"/>
                                          </p:stCondLst>
                                        </p:cTn>
                                        <p:tgtEl>
                                          <p:spTgt spid="35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p:nvPr/>
        </p:nvSpPr>
        <p:spPr>
          <a:xfrm>
            <a:off x="832991" y="2460406"/>
            <a:ext cx="10945216" cy="395909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13000"/>
              </a:lnSpc>
              <a:spcBef>
                <a:spcPts val="0"/>
              </a:spcBef>
              <a:spcAft>
                <a:spcPts val="0"/>
              </a:spcAft>
              <a:buNone/>
            </a:pPr>
            <a:r>
              <a:rPr b="1" i="0" lang="iw-IL" sz="1000" u="none" cap="none" strike="noStrike">
                <a:solidFill>
                  <a:srgbClr val="00DAF0"/>
                </a:solidFill>
                <a:latin typeface="Tahoma"/>
                <a:ea typeface="Tahoma"/>
                <a:cs typeface="Tahoma"/>
                <a:sym typeface="Tahoma"/>
              </a:rPr>
              <a:t> </a:t>
            </a:r>
            <a:r>
              <a:rPr b="1" i="0" lang="iw-IL" sz="3200" u="none" cap="none" strike="noStrike">
                <a:solidFill>
                  <a:srgbClr val="1E4E79"/>
                </a:solidFill>
                <a:latin typeface="Arial"/>
                <a:ea typeface="Arial"/>
                <a:cs typeface="Arial"/>
                <a:sym typeface="Arial"/>
              </a:rPr>
              <a:t>מטרות השיעור</a:t>
            </a:r>
            <a:endParaRPr/>
          </a:p>
          <a:p>
            <a:pPr indent="-342900" lvl="0" marL="342900" marR="0" rtl="1" algn="just">
              <a:lnSpc>
                <a:spcPct val="120000"/>
              </a:lnSpc>
              <a:spcBef>
                <a:spcPts val="1200"/>
              </a:spcBef>
              <a:spcAft>
                <a:spcPts val="0"/>
              </a:spcAft>
              <a:buClr>
                <a:srgbClr val="1E4E79"/>
              </a:buClr>
              <a:buSzPts val="2400"/>
              <a:buFont typeface="Noto Sans Symbols"/>
              <a:buChar char="❑"/>
            </a:pPr>
            <a:r>
              <a:rPr b="1" i="0" lang="iw-IL" sz="2400" u="none" cap="none" strike="noStrike">
                <a:solidFill>
                  <a:srgbClr val="1E4E79"/>
                </a:solidFill>
                <a:latin typeface="Arial"/>
                <a:ea typeface="Arial"/>
                <a:cs typeface="Arial"/>
                <a:sym typeface="Arial"/>
              </a:rPr>
              <a:t>הכרת הגורמים לפגיעה מכוויות, תסמיני הכוויות</a:t>
            </a:r>
            <a:endParaRPr/>
          </a:p>
          <a:p>
            <a:pPr indent="-342900" lvl="0" marL="342900" marR="0" rtl="1" algn="just">
              <a:lnSpc>
                <a:spcPct val="120000"/>
              </a:lnSpc>
              <a:spcBef>
                <a:spcPts val="0"/>
              </a:spcBef>
              <a:spcAft>
                <a:spcPts val="0"/>
              </a:spcAft>
              <a:buClr>
                <a:srgbClr val="1E4E79"/>
              </a:buClr>
              <a:buSzPts val="2400"/>
              <a:buFont typeface="Noto Sans Symbols"/>
              <a:buChar char="❑"/>
            </a:pPr>
            <a:r>
              <a:rPr b="1" i="0" lang="iw-IL" sz="2400" u="none" cap="none" strike="noStrike">
                <a:solidFill>
                  <a:srgbClr val="1E4E79"/>
                </a:solidFill>
                <a:latin typeface="Arial"/>
                <a:ea typeface="Arial"/>
                <a:cs typeface="Arial"/>
                <a:sym typeface="Arial"/>
              </a:rPr>
              <a:t>הבנת משמעות האחריות האישית שלנו להימנע מפגיעת אש וחשמל</a:t>
            </a:r>
            <a:r>
              <a:rPr b="1" i="0" lang="iw-IL" sz="1000" u="sng" cap="none" strike="noStrike">
                <a:solidFill>
                  <a:schemeClr val="dk1"/>
                </a:solidFill>
                <a:latin typeface="Tahoma"/>
                <a:ea typeface="Tahoma"/>
                <a:cs typeface="Tahoma"/>
                <a:sym typeface="Tahoma"/>
              </a:rPr>
              <a:t>  </a:t>
            </a:r>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i="0" sz="1000" u="sng" cap="none" strike="noStrike">
              <a:solidFill>
                <a:schemeClr val="dk1"/>
              </a:solidFill>
              <a:latin typeface="Tahoma"/>
              <a:ea typeface="Tahoma"/>
              <a:cs typeface="Tahoma"/>
              <a:sym typeface="Tahoma"/>
            </a:endParaRPr>
          </a:p>
          <a:p>
            <a:pPr indent="-228600" lvl="0" marL="240030" marR="0" rtl="1" algn="just">
              <a:lnSpc>
                <a:spcPct val="120000"/>
              </a:lnSpc>
              <a:spcBef>
                <a:spcPts val="0"/>
              </a:spcBef>
              <a:spcAft>
                <a:spcPts val="0"/>
              </a:spcAft>
              <a:buClr>
                <a:schemeClr val="dk1"/>
              </a:buClr>
              <a:buSzPts val="3200"/>
              <a:buFont typeface="Arial"/>
              <a:buNone/>
            </a:pPr>
            <a:r>
              <a:rPr b="1" i="0" lang="iw-IL" sz="3200" u="none" cap="none" strike="noStrike">
                <a:solidFill>
                  <a:schemeClr val="dk1"/>
                </a:solidFill>
                <a:latin typeface="Arial"/>
                <a:ea typeface="Arial"/>
                <a:cs typeface="Arial"/>
                <a:sym typeface="Arial"/>
              </a:rPr>
              <a:t>משמעות</a:t>
            </a:r>
            <a:endParaRPr/>
          </a:p>
          <a:p>
            <a:pPr indent="-342900" lvl="0" marL="354330" marR="0" rtl="1" algn="just">
              <a:lnSpc>
                <a:spcPct val="120000"/>
              </a:lnSpc>
              <a:spcBef>
                <a:spcPts val="0"/>
              </a:spcBef>
              <a:spcAft>
                <a:spcPts val="0"/>
              </a:spcAft>
              <a:buClr>
                <a:schemeClr val="dk1"/>
              </a:buClr>
              <a:buSzPts val="2400"/>
              <a:buFont typeface="Noto Sans Symbols"/>
              <a:buChar char="❑"/>
            </a:pPr>
            <a:r>
              <a:rPr b="1" i="0" lang="iw-IL" sz="2400" u="none" cap="none" strike="noStrike">
                <a:solidFill>
                  <a:schemeClr val="dk1"/>
                </a:solidFill>
                <a:latin typeface="Arial"/>
                <a:ea typeface="Arial"/>
                <a:cs typeface="Arial"/>
                <a:sym typeface="Arial"/>
              </a:rPr>
              <a:t>ברמה האישית, פגיעה מאש ומחשמל מסכנת כל אחד מאתנו ועל כן עלינו להיות זהירים ולהימנע ממצבים מסוכנים</a:t>
            </a:r>
            <a:endParaRPr b="1" i="0" sz="2400" u="none" cap="none" strike="noStrike">
              <a:solidFill>
                <a:schemeClr val="dk1"/>
              </a:solidFill>
              <a:latin typeface="Calibri"/>
              <a:ea typeface="Calibri"/>
              <a:cs typeface="Calibri"/>
              <a:sym typeface="Calibri"/>
            </a:endParaRPr>
          </a:p>
          <a:p>
            <a:pPr indent="-342900" lvl="0" marL="356235" marR="0" rtl="1" algn="just">
              <a:lnSpc>
                <a:spcPct val="120000"/>
              </a:lnSpc>
              <a:spcBef>
                <a:spcPts val="0"/>
              </a:spcBef>
              <a:spcAft>
                <a:spcPts val="0"/>
              </a:spcAft>
              <a:buClr>
                <a:schemeClr val="dk1"/>
              </a:buClr>
              <a:buSzPts val="2400"/>
              <a:buFont typeface="Noto Sans Symbols"/>
              <a:buChar char="❑"/>
            </a:pPr>
            <a:r>
              <a:rPr b="1" i="0" lang="iw-IL" sz="2400" u="none" cap="none" strike="noStrike">
                <a:solidFill>
                  <a:schemeClr val="dk1"/>
                </a:solidFill>
                <a:latin typeface="Arial"/>
                <a:ea typeface="Arial"/>
                <a:cs typeface="Arial"/>
                <a:sym typeface="Arial"/>
              </a:rPr>
              <a:t>האחריות ההדדית שלנו באה לידי ביטוי במניעת היפגעות של הסובבים אותנו </a:t>
            </a:r>
            <a:endParaRPr b="1" i="0" sz="2400" u="none" cap="none" strike="noStrike">
              <a:solidFill>
                <a:schemeClr val="dk1"/>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i="0" sz="1000" u="sng" cap="none" strike="noStrike">
              <a:solidFill>
                <a:schemeClr val="dk1"/>
              </a:solidFill>
              <a:latin typeface="Tahoma"/>
              <a:ea typeface="Tahoma"/>
              <a:cs typeface="Tahoma"/>
              <a:sym typeface="Tahoma"/>
            </a:endParaRPr>
          </a:p>
        </p:txBody>
      </p:sp>
      <p:sp>
        <p:nvSpPr>
          <p:cNvPr id="177" name="Google Shape;177;p1"/>
          <p:cNvSpPr txBox="1"/>
          <p:nvPr/>
        </p:nvSpPr>
        <p:spPr>
          <a:xfrm>
            <a:off x="5807968" y="306667"/>
            <a:ext cx="609432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5400" u="none" cap="none" strike="noStrike">
                <a:solidFill>
                  <a:schemeClr val="dk1"/>
                </a:solidFill>
                <a:latin typeface="Calibri"/>
                <a:ea typeface="Calibri"/>
                <a:cs typeface="Calibri"/>
                <a:sym typeface="Calibri"/>
              </a:rPr>
              <a:t>שיעור שלישי </a:t>
            </a:r>
            <a:endParaRPr b="0" i="0" sz="5400" u="none" cap="none" strike="noStrike">
              <a:solidFill>
                <a:schemeClr val="dk1"/>
              </a:solidFill>
              <a:latin typeface="Calibri"/>
              <a:ea typeface="Calibri"/>
              <a:cs typeface="Calibri"/>
              <a:sym typeface="Calibri"/>
            </a:endParaRPr>
          </a:p>
        </p:txBody>
      </p:sp>
      <p:sp>
        <p:nvSpPr>
          <p:cNvPr id="178" name="Google Shape;178;p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i="0" lang="iw-IL" sz="5400" u="none" cap="none" strike="noStrike">
                <a:solidFill>
                  <a:schemeClr val="lt1"/>
                </a:solidFill>
                <a:latin typeface="Calibri"/>
                <a:ea typeface="Calibri"/>
                <a:cs typeface="Calibri"/>
                <a:sym typeface="Calibri"/>
              </a:rPr>
              <a:t>אחריות אישית והדדית </a:t>
            </a:r>
            <a:endParaRPr b="0" i="0" sz="2400" u="none" cap="none" strike="noStrike">
              <a:solidFill>
                <a:schemeClr val="lt1"/>
              </a:solidFill>
              <a:latin typeface="Calibri"/>
              <a:ea typeface="Calibri"/>
              <a:cs typeface="Calibri"/>
              <a:sym typeface="Calibri"/>
            </a:endParaRPr>
          </a:p>
        </p:txBody>
      </p:sp>
      <p:sp>
        <p:nvSpPr>
          <p:cNvPr id="179" name="Google Shape;179;p1"/>
          <p:cNvSpPr/>
          <p:nvPr/>
        </p:nvSpPr>
        <p:spPr>
          <a:xfrm>
            <a:off x="3547280" y="1583531"/>
            <a:ext cx="8210996"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i="0" lang="iw-IL" sz="3200" u="none" cap="none" strike="noStrike">
                <a:solidFill>
                  <a:schemeClr val="lt1"/>
                </a:solidFill>
                <a:latin typeface="Arial"/>
                <a:ea typeface="Arial"/>
                <a:cs typeface="Arial"/>
                <a:sym typeface="Arial"/>
              </a:rPr>
              <a:t>אחריות</a:t>
            </a:r>
            <a:r>
              <a:rPr b="0" i="0" lang="iw-IL" sz="3200" u="none" cap="none" strike="noStrike">
                <a:solidFill>
                  <a:schemeClr val="lt1"/>
                </a:solidFill>
                <a:latin typeface="Arial"/>
                <a:ea typeface="Arial"/>
                <a:cs typeface="Arial"/>
                <a:sym typeface="Arial"/>
              </a:rPr>
              <a:t> </a:t>
            </a:r>
            <a:r>
              <a:rPr b="1" i="0" lang="iw-IL" sz="3200" u="none" cap="none" strike="noStrike">
                <a:solidFill>
                  <a:schemeClr val="lt1"/>
                </a:solidFill>
                <a:latin typeface="Arial"/>
                <a:ea typeface="Arial"/>
                <a:cs typeface="Arial"/>
                <a:sym typeface="Arial"/>
              </a:rPr>
              <a:t>למניעת כוויות שמקורן אש וחשמל</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1000"/>
                                        <p:tgtEl>
                                          <p:spTgt spid="1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7" st="7"/>
                                            </p:txEl>
                                          </p:spTgt>
                                        </p:tgtEl>
                                        <p:attrNameLst>
                                          <p:attrName>style.visibility</p:attrName>
                                        </p:attrNameLst>
                                      </p:cBhvr>
                                      <p:to>
                                        <p:strVal val="visible"/>
                                      </p:to>
                                    </p:set>
                                    <p:animEffect filter="fade" transition="in">
                                      <p:cBhvr>
                                        <p:cTn dur="1000"/>
                                        <p:tgtEl>
                                          <p:spTgt spid="17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9"/>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3200"/>
              <a:buFont typeface="Arial"/>
              <a:buNone/>
            </a:pPr>
            <a:r>
              <a:rPr b="1" lang="iw-IL" sz="3200">
                <a:latin typeface="Arial"/>
                <a:ea typeface="Arial"/>
                <a:cs typeface="Arial"/>
                <a:sym typeface="Arial"/>
              </a:rPr>
              <a:t>השאלה היא:</a:t>
            </a:r>
            <a:endParaRPr/>
          </a:p>
        </p:txBody>
      </p:sp>
      <p:sp>
        <p:nvSpPr>
          <p:cNvPr id="365" name="Google Shape;365;p19"/>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Arial"/>
                <a:ea typeface="Arial"/>
                <a:cs typeface="Arial"/>
                <a:sym typeface="Arial"/>
              </a:rPr>
              <a:t>א</a:t>
            </a:r>
            <a:endParaRPr/>
          </a:p>
          <a:p>
            <a:pPr indent="0" lvl="0" marL="0" rtl="1" algn="ctr">
              <a:lnSpc>
                <a:spcPct val="90000"/>
              </a:lnSpc>
              <a:spcBef>
                <a:spcPts val="1000"/>
              </a:spcBef>
              <a:spcAft>
                <a:spcPts val="0"/>
              </a:spcAft>
              <a:buClr>
                <a:srgbClr val="002060"/>
              </a:buClr>
              <a:buSzPts val="2400"/>
              <a:buNone/>
            </a:pPr>
            <a:r>
              <a:rPr b="1" lang="iw-IL" sz="2400">
                <a:solidFill>
                  <a:srgbClr val="002060"/>
                </a:solidFill>
                <a:latin typeface="Arial"/>
                <a:ea typeface="Arial"/>
                <a:cs typeface="Arial"/>
                <a:sym typeface="Arial"/>
              </a:rPr>
              <a:t>מרכיבים משקפי שמש</a:t>
            </a:r>
            <a:endParaRPr/>
          </a:p>
          <a:p>
            <a:pPr indent="-50800" lvl="0" marL="228600" rtl="1" algn="r">
              <a:lnSpc>
                <a:spcPct val="90000"/>
              </a:lnSpc>
              <a:spcBef>
                <a:spcPts val="1000"/>
              </a:spcBef>
              <a:spcAft>
                <a:spcPts val="0"/>
              </a:spcAft>
              <a:buClr>
                <a:schemeClr val="dk1"/>
              </a:buClr>
              <a:buSzPts val="2800"/>
              <a:buNone/>
            </a:pPr>
            <a:r>
              <a:t/>
            </a:r>
            <a:endParaRPr/>
          </a:p>
        </p:txBody>
      </p:sp>
      <p:sp>
        <p:nvSpPr>
          <p:cNvPr id="366" name="Google Shape;366;p19"/>
          <p:cNvSpPr/>
          <p:nvPr/>
        </p:nvSpPr>
        <p:spPr>
          <a:xfrm>
            <a:off x="263353" y="1061864"/>
            <a:ext cx="11474964" cy="1143000"/>
          </a:xfrm>
          <a:prstGeom prst="roundRect">
            <a:avLst>
              <a:gd fmla="val 16667" name="adj"/>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742950" lvl="0" marL="742950" marR="0" rtl="1" algn="r">
              <a:spcBef>
                <a:spcPts val="0"/>
              </a:spcBef>
              <a:spcAft>
                <a:spcPts val="0"/>
              </a:spcAft>
              <a:buClr>
                <a:schemeClr val="lt1"/>
              </a:buClr>
              <a:buSzPts val="3600"/>
              <a:buFont typeface="Calibri"/>
              <a:buAutoNum type="arabicPeriod" startAt="9"/>
            </a:pPr>
            <a:r>
              <a:rPr b="1" lang="iw-IL" sz="3600">
                <a:solidFill>
                  <a:schemeClr val="lt1"/>
                </a:solidFill>
                <a:latin typeface="Arial"/>
                <a:ea typeface="Arial"/>
                <a:cs typeface="Arial"/>
                <a:sym typeface="Arial"/>
              </a:rPr>
              <a:t>כיצד מגינים מפני כוויות בשל חשיפה ממושכת לשמש?</a:t>
            </a:r>
            <a:endParaRPr/>
          </a:p>
        </p:txBody>
      </p:sp>
      <p:sp>
        <p:nvSpPr>
          <p:cNvPr id="367" name="Google Shape;367;p19"/>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מרבי בשתייה</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68" name="Google Shape;368;p19"/>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טבילה מרובה במים</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69" name="Google Shape;369;p19"/>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Arial"/>
                <a:ea typeface="Arial"/>
                <a:cs typeface="Arial"/>
                <a:sym typeface="Arial"/>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מורחים קרם הגנה</a:t>
            </a:r>
            <a:endParaRPr sz="2400">
              <a:solidFill>
                <a:srgbClr val="002060"/>
              </a:solidFill>
              <a:latin typeface="Arial"/>
              <a:ea typeface="Arial"/>
              <a:cs typeface="Arial"/>
              <a:sym typeface="Arial"/>
            </a:endParaRPr>
          </a:p>
        </p:txBody>
      </p:sp>
      <p:sp>
        <p:nvSpPr>
          <p:cNvPr id="370" name="Google Shape;370;p19"/>
          <p:cNvSpPr txBox="1"/>
          <p:nvPr/>
        </p:nvSpPr>
        <p:spPr>
          <a:xfrm>
            <a:off x="811831" y="2934072"/>
            <a:ext cx="10972800" cy="1143000"/>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Clr>
                <a:srgbClr val="002060"/>
              </a:buClr>
              <a:buSzPts val="3200"/>
              <a:buFont typeface="Arial"/>
              <a:buNone/>
            </a:pPr>
            <a:r>
              <a:rPr b="1" lang="iw-IL" sz="3200" cap="none">
                <a:solidFill>
                  <a:srgbClr val="002060"/>
                </a:solidFill>
                <a:latin typeface="Arial"/>
                <a:ea typeface="Arial"/>
                <a:cs typeface="Arial"/>
                <a:sym typeface="Arial"/>
              </a:rPr>
              <a:t>מוכנים? </a:t>
            </a:r>
            <a:br>
              <a:rPr b="1" lang="iw-IL" sz="3200" cap="none">
                <a:solidFill>
                  <a:srgbClr val="002060"/>
                </a:solidFill>
                <a:latin typeface="Arial"/>
                <a:ea typeface="Arial"/>
                <a:cs typeface="Arial"/>
                <a:sym typeface="Arial"/>
              </a:rPr>
            </a:br>
            <a:r>
              <a:rPr b="1" lang="iw-IL" sz="3200" cap="none">
                <a:solidFill>
                  <a:srgbClr val="002060"/>
                </a:solidFill>
                <a:latin typeface="Arial"/>
                <a:ea typeface="Arial"/>
                <a:cs typeface="Arial"/>
                <a:sym typeface="Arial"/>
              </a:rPr>
              <a:t>לפניכם התשובות לשאלה תשיעית:</a:t>
            </a:r>
            <a:endParaRPr/>
          </a:p>
        </p:txBody>
      </p:sp>
      <p:sp>
        <p:nvSpPr>
          <p:cNvPr id="371" name="Google Shape;371;p19"/>
          <p:cNvSpPr/>
          <p:nvPr/>
        </p:nvSpPr>
        <p:spPr>
          <a:xfrm>
            <a:off x="1194488" y="548680"/>
            <a:ext cx="9798056" cy="3661118"/>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9"/>
          <p:cNvSpPr txBox="1"/>
          <p:nvPr/>
        </p:nvSpPr>
        <p:spPr>
          <a:xfrm>
            <a:off x="1674404" y="1050675"/>
            <a:ext cx="8784977" cy="2810000"/>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just">
              <a:lnSpc>
                <a:spcPct val="120000"/>
              </a:lnSpc>
              <a:spcBef>
                <a:spcPts val="0"/>
              </a:spcBef>
              <a:spcAft>
                <a:spcPts val="0"/>
              </a:spcAft>
              <a:buNone/>
            </a:pPr>
            <a:r>
              <a:rPr b="1" lang="iw-IL" sz="2400">
                <a:solidFill>
                  <a:srgbClr val="002060"/>
                </a:solidFill>
                <a:latin typeface="Arial"/>
                <a:ea typeface="Arial"/>
                <a:cs typeface="Arial"/>
                <a:sym typeface="Arial"/>
              </a:rPr>
              <a:t>בקיץ קרינת השמש חזקה במיוחד, קרניים על סגוליות (</a:t>
            </a:r>
            <a:r>
              <a:rPr b="1" lang="iw-IL" sz="2400">
                <a:solidFill>
                  <a:srgbClr val="002060"/>
                </a:solidFill>
                <a:latin typeface="Tahoma"/>
                <a:ea typeface="Tahoma"/>
                <a:cs typeface="Tahoma"/>
                <a:sym typeface="Tahoma"/>
              </a:rPr>
              <a:t>UVB</a:t>
            </a:r>
            <a:r>
              <a:rPr b="1" lang="iw-IL" sz="2400">
                <a:solidFill>
                  <a:srgbClr val="002060"/>
                </a:solidFill>
                <a:latin typeface="Arial"/>
                <a:ea typeface="Arial"/>
                <a:cs typeface="Arial"/>
                <a:sym typeface="Arial"/>
              </a:rPr>
              <a:t>) חודרות לעומק העור, גורמות לכוויה ומשפיעות גם על בריאות העור בעתיד. יש להמעיט בחשיפה ישירה לקרני השמש, להיות במקום מוצל כשנמצאים מחוץ לבית.</a:t>
            </a:r>
            <a:endParaRPr b="1" sz="2400">
              <a:solidFill>
                <a:srgbClr val="002060"/>
              </a:solidFill>
              <a:latin typeface="Tahoma"/>
              <a:ea typeface="Tahoma"/>
              <a:cs typeface="Tahoma"/>
              <a:sym typeface="Tahoma"/>
            </a:endParaRPr>
          </a:p>
          <a:p>
            <a:pPr indent="0" lvl="0" marL="0" marR="0" rtl="1" algn="just">
              <a:lnSpc>
                <a:spcPct val="120000"/>
              </a:lnSpc>
              <a:spcBef>
                <a:spcPts val="600"/>
              </a:spcBef>
              <a:spcAft>
                <a:spcPts val="0"/>
              </a:spcAft>
              <a:buNone/>
            </a:pPr>
            <a:r>
              <a:rPr b="1" lang="iw-IL" sz="2400">
                <a:solidFill>
                  <a:srgbClr val="002060"/>
                </a:solidFill>
                <a:latin typeface="Arial"/>
                <a:ea typeface="Arial"/>
                <a:cs typeface="Arial"/>
                <a:sym typeface="Arial"/>
              </a:rPr>
              <a:t>לשמירה על בריאות העור מורחים קרם הגנה, המסנן את הקרינה וסופג חלק מקרני השמש העל סגוליות. </a:t>
            </a:r>
            <a:endParaRPr b="1" sz="2400">
              <a:solidFill>
                <a:srgbClr val="002060"/>
              </a:solidFill>
              <a:latin typeface="Tahoma"/>
              <a:ea typeface="Tahoma"/>
              <a:cs typeface="Tahoma"/>
              <a:sym typeface="Tahoma"/>
            </a:endParaRPr>
          </a:p>
        </p:txBody>
      </p:sp>
      <p:sp>
        <p:nvSpPr>
          <p:cNvPr id="373" name="Google Shape;373;p19"/>
          <p:cNvSpPr txBox="1"/>
          <p:nvPr/>
        </p:nvSpPr>
        <p:spPr>
          <a:xfrm>
            <a:off x="-456728" y="3245344"/>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50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xit" presetID="1" presetSubtype="0">
                                  <p:stCondLst>
                                    <p:cond delay="0"/>
                                  </p:stCondLst>
                                  <p:childTnLst>
                                    <p:set>
                                      <p:cBhvr>
                                        <p:cTn dur="1" fill="hold">
                                          <p:stCondLst>
                                            <p:cond delay="1"/>
                                          </p:stCondLst>
                                        </p:cTn>
                                        <p:tgtEl>
                                          <p:spTgt spid="370">
                                            <p:txEl>
                                              <p:pRg end="0" st="0"/>
                                            </p:txEl>
                                          </p:spTgt>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0"/>
                                        </p:tgtEl>
                                      </p:cBhvr>
                                    </p:animEffect>
                                    <p:set>
                                      <p:cBhvr>
                                        <p:cTn dur="1" fill="hold">
                                          <p:stCondLst>
                                            <p:cond delay="500"/>
                                          </p:stCondLst>
                                        </p:cTn>
                                        <p:tgtEl>
                                          <p:spTgt spid="3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3"/>
                                        </p:tgtEl>
                                      </p:cBhvr>
                                    </p:animEffect>
                                    <p:set>
                                      <p:cBhvr>
                                        <p:cTn dur="1" fill="hold">
                                          <p:stCondLst>
                                            <p:cond delay="500"/>
                                          </p:stCondLst>
                                        </p:cTn>
                                        <p:tgtEl>
                                          <p:spTgt spid="3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4"/>
                                        </p:tgtEl>
                                      </p:cBhvr>
                                    </p:animEffect>
                                    <p:set>
                                      <p:cBhvr>
                                        <p:cTn dur="1" fill="hold">
                                          <p:stCondLst>
                                            <p:cond delay="500"/>
                                          </p:stCondLst>
                                        </p:cTn>
                                        <p:tgtEl>
                                          <p:spTgt spid="364"/>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66"/>
                                        </p:tgtEl>
                                      </p:cBhvr>
                                    </p:animEffect>
                                    <p:set>
                                      <p:cBhvr>
                                        <p:cTn dur="1" fill="hold">
                                          <p:stCondLst>
                                            <p:cond delay="500"/>
                                          </p:stCondLst>
                                        </p:cTn>
                                        <p:tgtEl>
                                          <p:spTgt spid="3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0"/>
          <p:cNvSpPr txBox="1"/>
          <p:nvPr>
            <p:ph type="title"/>
          </p:nvPr>
        </p:nvSpPr>
        <p:spPr>
          <a:xfrm>
            <a:off x="523800" y="175717"/>
            <a:ext cx="11116816" cy="651722"/>
          </a:xfrm>
          <a:prstGeom prst="rect">
            <a:avLst/>
          </a:prstGeom>
          <a:noFill/>
          <a:ln>
            <a:noFill/>
          </a:ln>
        </p:spPr>
        <p:txBody>
          <a:bodyPr anchorCtr="0" anchor="ctr" bIns="45700" lIns="91425" spcFirstLastPara="1" rIns="91425" wrap="square" tIns="45700">
            <a:normAutofit fontScale="90000"/>
          </a:bodyPr>
          <a:lstStyle/>
          <a:p>
            <a:pPr indent="0" lvl="0" marL="0" rtl="1" algn="r">
              <a:lnSpc>
                <a:spcPct val="90000"/>
              </a:lnSpc>
              <a:spcBef>
                <a:spcPts val="0"/>
              </a:spcBef>
              <a:spcAft>
                <a:spcPts val="0"/>
              </a:spcAft>
              <a:buClr>
                <a:schemeClr val="dk1"/>
              </a:buClr>
              <a:buSzPct val="100000"/>
              <a:buFont typeface="Arial"/>
              <a:buNone/>
            </a:pPr>
            <a:r>
              <a:rPr b="1" lang="iw-IL" sz="3600">
                <a:latin typeface="Arial"/>
                <a:ea typeface="Arial"/>
                <a:cs typeface="Arial"/>
                <a:sym typeface="Arial"/>
              </a:rPr>
              <a:t>השאלה היא</a:t>
            </a:r>
            <a:r>
              <a:rPr lang="iw-IL">
                <a:latin typeface="Tahoma"/>
                <a:ea typeface="Tahoma"/>
                <a:cs typeface="Tahoma"/>
                <a:sym typeface="Tahoma"/>
              </a:rPr>
              <a:t>:</a:t>
            </a:r>
            <a:endParaRPr/>
          </a:p>
        </p:txBody>
      </p:sp>
      <p:sp>
        <p:nvSpPr>
          <p:cNvPr id="379" name="Google Shape;379;p20"/>
          <p:cNvSpPr txBox="1"/>
          <p:nvPr>
            <p:ph idx="1" type="body"/>
          </p:nvPr>
        </p:nvSpPr>
        <p:spPr>
          <a:xfrm>
            <a:off x="9250559" y="4188869"/>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ctr">
              <a:lnSpc>
                <a:spcPct val="90000"/>
              </a:lnSpc>
              <a:spcBef>
                <a:spcPts val="1000"/>
              </a:spcBef>
              <a:spcAft>
                <a:spcPts val="0"/>
              </a:spcAft>
              <a:buClr>
                <a:srgbClr val="002060"/>
              </a:buClr>
              <a:buSzPts val="3200"/>
              <a:buNone/>
            </a:pPr>
            <a:r>
              <a:rPr b="1" lang="iw-IL" sz="3200">
                <a:solidFill>
                  <a:srgbClr val="002060"/>
                </a:solidFill>
                <a:latin typeface="Tahoma"/>
                <a:ea typeface="Tahoma"/>
                <a:cs typeface="Tahoma"/>
                <a:sym typeface="Tahoma"/>
              </a:rPr>
              <a:t>א</a:t>
            </a:r>
            <a:endParaRPr/>
          </a:p>
          <a:p>
            <a:pPr indent="0" lvl="0" marL="0" rtl="1" algn="ctr">
              <a:lnSpc>
                <a:spcPct val="90000"/>
              </a:lnSpc>
              <a:spcBef>
                <a:spcPts val="1000"/>
              </a:spcBef>
              <a:spcAft>
                <a:spcPts val="0"/>
              </a:spcAft>
              <a:buClr>
                <a:srgbClr val="002060"/>
              </a:buClr>
              <a:buSzPts val="2400"/>
              <a:buNone/>
            </a:pPr>
            <a:r>
              <a:rPr b="1" lang="iw-IL" sz="2400">
                <a:solidFill>
                  <a:srgbClr val="002060"/>
                </a:solidFill>
                <a:latin typeface="Arial"/>
                <a:ea typeface="Arial"/>
                <a:cs typeface="Arial"/>
                <a:sym typeface="Arial"/>
              </a:rPr>
              <a:t>מכסים במכסה כבד</a:t>
            </a:r>
            <a:endParaRPr/>
          </a:p>
          <a:p>
            <a:pPr indent="-50800" lvl="0" marL="228600" rtl="1" algn="r">
              <a:lnSpc>
                <a:spcPct val="90000"/>
              </a:lnSpc>
              <a:spcBef>
                <a:spcPts val="1000"/>
              </a:spcBef>
              <a:spcAft>
                <a:spcPts val="0"/>
              </a:spcAft>
              <a:buClr>
                <a:schemeClr val="dk1"/>
              </a:buClr>
              <a:buSzPts val="2800"/>
              <a:buNone/>
            </a:pPr>
            <a:r>
              <a:t/>
            </a:r>
            <a:endParaRPr/>
          </a:p>
        </p:txBody>
      </p:sp>
      <p:sp>
        <p:nvSpPr>
          <p:cNvPr id="380" name="Google Shape;380;p20"/>
          <p:cNvSpPr/>
          <p:nvPr/>
        </p:nvSpPr>
        <p:spPr>
          <a:xfrm>
            <a:off x="499998" y="1086965"/>
            <a:ext cx="11284633" cy="1143000"/>
          </a:xfrm>
          <a:prstGeom prst="roundRect">
            <a:avLst>
              <a:gd fmla="val 16667" name="adj"/>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1" algn="r">
              <a:spcBef>
                <a:spcPts val="0"/>
              </a:spcBef>
              <a:spcAft>
                <a:spcPts val="0"/>
              </a:spcAft>
              <a:buClr>
                <a:schemeClr val="lt1"/>
              </a:buClr>
              <a:buSzPts val="3600"/>
              <a:buFont typeface="Calibri"/>
              <a:buAutoNum type="arabicPeriod" startAt="10"/>
            </a:pPr>
            <a:r>
              <a:rPr b="1" lang="iw-IL" sz="3600">
                <a:solidFill>
                  <a:schemeClr val="lt1"/>
                </a:solidFill>
                <a:latin typeface="Tahoma"/>
                <a:ea typeface="Tahoma"/>
                <a:cs typeface="Tahoma"/>
                <a:sym typeface="Tahoma"/>
              </a:rPr>
              <a:t>איך אפשר למנוע היפגעות ילדים מנוזל חם המתבשל על הכיריים?</a:t>
            </a:r>
            <a:endParaRPr/>
          </a:p>
        </p:txBody>
      </p:sp>
      <p:sp>
        <p:nvSpPr>
          <p:cNvPr id="381" name="Google Shape;381;p20"/>
          <p:cNvSpPr txBox="1"/>
          <p:nvPr/>
        </p:nvSpPr>
        <p:spPr>
          <a:xfrm>
            <a:off x="6298231" y="4198980"/>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Tahoma"/>
                <a:ea typeface="Tahoma"/>
                <a:cs typeface="Tahoma"/>
                <a:sym typeface="Tahoma"/>
              </a:rPr>
              <a:t>ב</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ממלאים רק   עד החצי</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82" name="Google Shape;382;p20"/>
          <p:cNvSpPr txBox="1"/>
          <p:nvPr/>
        </p:nvSpPr>
        <p:spPr>
          <a:xfrm>
            <a:off x="3345903"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Tahoma"/>
                <a:ea typeface="Tahoma"/>
                <a:cs typeface="Tahoma"/>
                <a:sym typeface="Tahoma"/>
              </a:rPr>
              <a:t>ג</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מבשלים על מבער פנימי</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83" name="Google Shape;383;p20"/>
          <p:cNvSpPr txBox="1"/>
          <p:nvPr/>
        </p:nvSpPr>
        <p:spPr>
          <a:xfrm>
            <a:off x="407368" y="4209798"/>
            <a:ext cx="2534073" cy="2099522"/>
          </a:xfrm>
          <a:prstGeom prst="rect">
            <a:avLst/>
          </a:prstGeom>
          <a:solidFill>
            <a:srgbClr val="F7CAAC"/>
          </a:solidFill>
          <a:ln>
            <a:noFill/>
          </a:ln>
        </p:spPr>
        <p:txBody>
          <a:bodyPr anchorCtr="0" anchor="t" bIns="45700" lIns="91425" spcFirstLastPara="1" rIns="91425" wrap="square" tIns="45700">
            <a:normAutofit/>
          </a:bodyPr>
          <a:lstStyle/>
          <a:p>
            <a:pPr indent="-121920" lvl="0" marL="274320" marR="0" rtl="1" algn="r">
              <a:spcBef>
                <a:spcPts val="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a:p>
            <a:pPr indent="0" lvl="0" marL="0" marR="0" rtl="1" algn="ctr">
              <a:spcBef>
                <a:spcPts val="640"/>
              </a:spcBef>
              <a:spcAft>
                <a:spcPts val="0"/>
              </a:spcAft>
              <a:buClr>
                <a:srgbClr val="8DA9DB"/>
              </a:buClr>
              <a:buSzPts val="3200"/>
              <a:buFont typeface="Arial"/>
              <a:buNone/>
            </a:pPr>
            <a:r>
              <a:rPr b="1" lang="iw-IL" sz="3200">
                <a:solidFill>
                  <a:srgbClr val="002060"/>
                </a:solidFill>
                <a:latin typeface="Tahoma"/>
                <a:ea typeface="Tahoma"/>
                <a:cs typeface="Tahoma"/>
                <a:sym typeface="Tahoma"/>
              </a:rPr>
              <a:t>ד</a:t>
            </a:r>
            <a:endParaRPr/>
          </a:p>
          <a:p>
            <a:pPr indent="0" lvl="0" marL="0" marR="0" rtl="1" algn="ctr">
              <a:spcBef>
                <a:spcPts val="480"/>
              </a:spcBef>
              <a:spcAft>
                <a:spcPts val="0"/>
              </a:spcAft>
              <a:buClr>
                <a:srgbClr val="8DA9DB"/>
              </a:buClr>
              <a:buSzPts val="2400"/>
              <a:buFont typeface="Arial"/>
              <a:buNone/>
            </a:pPr>
            <a:r>
              <a:rPr b="1" lang="iw-IL" sz="2400">
                <a:solidFill>
                  <a:srgbClr val="002060"/>
                </a:solidFill>
                <a:latin typeface="Arial"/>
                <a:ea typeface="Arial"/>
                <a:cs typeface="Arial"/>
                <a:sym typeface="Arial"/>
              </a:rPr>
              <a:t>מניחים מגבת מסביב לכיריים</a:t>
            </a:r>
            <a:endParaRPr/>
          </a:p>
          <a:p>
            <a:pPr indent="-121920" lvl="0" marL="274320" marR="0" rtl="1" algn="r">
              <a:spcBef>
                <a:spcPts val="480"/>
              </a:spcBef>
              <a:spcAft>
                <a:spcPts val="0"/>
              </a:spcAft>
              <a:buClr>
                <a:srgbClr val="8DA9DB"/>
              </a:buClr>
              <a:buSzPts val="2400"/>
              <a:buFont typeface="Arial"/>
              <a:buNone/>
            </a:pPr>
            <a:r>
              <a:t/>
            </a:r>
            <a:endParaRPr sz="2400">
              <a:solidFill>
                <a:schemeClr val="dk2"/>
              </a:solidFill>
              <a:latin typeface="Calibri"/>
              <a:ea typeface="Calibri"/>
              <a:cs typeface="Calibri"/>
              <a:sym typeface="Calibri"/>
            </a:endParaRPr>
          </a:p>
        </p:txBody>
      </p:sp>
      <p:sp>
        <p:nvSpPr>
          <p:cNvPr id="384" name="Google Shape;384;p20"/>
          <p:cNvSpPr txBox="1"/>
          <p:nvPr/>
        </p:nvSpPr>
        <p:spPr>
          <a:xfrm>
            <a:off x="811831" y="2934072"/>
            <a:ext cx="10972800" cy="1143000"/>
          </a:xfrm>
          <a:prstGeom prst="rect">
            <a:avLst/>
          </a:prstGeom>
          <a:noFill/>
          <a:ln>
            <a:noFill/>
          </a:ln>
        </p:spPr>
        <p:txBody>
          <a:bodyPr anchorCtr="0" anchor="b" bIns="45700" lIns="91425" spcFirstLastPara="1" rIns="91425" wrap="square" tIns="45700">
            <a:normAutofit fontScale="97500"/>
          </a:bodyPr>
          <a:lstStyle/>
          <a:p>
            <a:pPr indent="0" lvl="0" marL="0" marR="0" rtl="1" algn="r">
              <a:spcBef>
                <a:spcPts val="0"/>
              </a:spcBef>
              <a:spcAft>
                <a:spcPts val="0"/>
              </a:spcAft>
              <a:buClr>
                <a:srgbClr val="002060"/>
              </a:buClr>
              <a:buSzPct val="100000"/>
              <a:buFont typeface="Arial"/>
              <a:buNone/>
            </a:pPr>
            <a:r>
              <a:rPr b="1" lang="iw-IL" sz="3300" cap="none">
                <a:solidFill>
                  <a:srgbClr val="002060"/>
                </a:solidFill>
                <a:latin typeface="Arial"/>
                <a:ea typeface="Arial"/>
                <a:cs typeface="Arial"/>
                <a:sym typeface="Arial"/>
              </a:rPr>
              <a:t>מוכנים? </a:t>
            </a:r>
            <a:br>
              <a:rPr b="1" lang="iw-IL" sz="3300" cap="none">
                <a:solidFill>
                  <a:srgbClr val="002060"/>
                </a:solidFill>
                <a:latin typeface="Arial"/>
                <a:ea typeface="Arial"/>
                <a:cs typeface="Arial"/>
                <a:sym typeface="Arial"/>
              </a:rPr>
            </a:br>
            <a:r>
              <a:rPr b="1" lang="iw-IL" sz="3300" cap="none">
                <a:solidFill>
                  <a:srgbClr val="002060"/>
                </a:solidFill>
                <a:latin typeface="Arial"/>
                <a:ea typeface="Arial"/>
                <a:cs typeface="Arial"/>
                <a:sym typeface="Arial"/>
              </a:rPr>
              <a:t>לפניכם התשובות לשאלה עשירית</a:t>
            </a:r>
            <a:r>
              <a:rPr b="1" lang="iw-IL" sz="3600" cap="none">
                <a:solidFill>
                  <a:srgbClr val="002060"/>
                </a:solidFill>
                <a:latin typeface="Tahoma"/>
                <a:ea typeface="Tahoma"/>
                <a:cs typeface="Tahoma"/>
                <a:sym typeface="Tahoma"/>
              </a:rPr>
              <a:t>:</a:t>
            </a:r>
            <a:endParaRPr/>
          </a:p>
        </p:txBody>
      </p:sp>
      <p:sp>
        <p:nvSpPr>
          <p:cNvPr id="385" name="Google Shape;385;p20"/>
          <p:cNvSpPr/>
          <p:nvPr/>
        </p:nvSpPr>
        <p:spPr>
          <a:xfrm>
            <a:off x="1171855" y="435243"/>
            <a:ext cx="9798056" cy="3456384"/>
          </a:xfrm>
          <a:prstGeom prst="frame">
            <a:avLst>
              <a:gd fmla="val 1250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20"/>
          <p:cNvSpPr txBox="1"/>
          <p:nvPr/>
        </p:nvSpPr>
        <p:spPr>
          <a:xfrm>
            <a:off x="1642391" y="858484"/>
            <a:ext cx="8856984" cy="2289858"/>
          </a:xfrm>
          <a:prstGeom prst="rect">
            <a:avLst/>
          </a:prstGeom>
          <a:solidFill>
            <a:srgbClr val="FCFBFB"/>
          </a:solidFill>
          <a:ln>
            <a:noFill/>
          </a:ln>
        </p:spPr>
        <p:txBody>
          <a:bodyPr anchorCtr="0" anchor="t" bIns="45700" lIns="91425" spcFirstLastPara="1" rIns="91425" wrap="square" tIns="45700">
            <a:spAutoFit/>
          </a:bodyPr>
          <a:lstStyle/>
          <a:p>
            <a:pPr indent="0" lvl="0" marL="0" marR="0" rtl="1" algn="just">
              <a:lnSpc>
                <a:spcPct val="120000"/>
              </a:lnSpc>
              <a:spcBef>
                <a:spcPts val="0"/>
              </a:spcBef>
              <a:spcAft>
                <a:spcPts val="0"/>
              </a:spcAft>
              <a:buNone/>
            </a:pPr>
            <a:r>
              <a:rPr b="1" lang="iw-IL" sz="2400">
                <a:solidFill>
                  <a:srgbClr val="002060"/>
                </a:solidFill>
                <a:latin typeface="Arial"/>
                <a:ea typeface="Arial"/>
                <a:cs typeface="Arial"/>
                <a:sym typeface="Arial"/>
              </a:rPr>
              <a:t>נוזל בטמפרטורה של 60° ומעלה, הבא במגע עם העור, עלול לגרום לכוויה חמורה בתוך שנייה אחת. מרבית מקרי הכוויות הפוגעים בילדים בבית, מתרחשים במטבח. התנהגות בטוחה יכול לצמצם משמעותית את הסיכון לכוויות. מניחים סירים או מחבתות עם תבשיל חם על מבער פנימי של הכיריים ולא מניחים על הרצפה. </a:t>
            </a:r>
            <a:endParaRPr b="1" sz="2400">
              <a:solidFill>
                <a:srgbClr val="002060"/>
              </a:solidFill>
              <a:latin typeface="Tahoma"/>
              <a:ea typeface="Tahoma"/>
              <a:cs typeface="Tahoma"/>
              <a:sym typeface="Tahoma"/>
            </a:endParaRPr>
          </a:p>
        </p:txBody>
      </p:sp>
      <p:sp>
        <p:nvSpPr>
          <p:cNvPr id="387" name="Google Shape;387;p20"/>
          <p:cNvSpPr txBox="1"/>
          <p:nvPr/>
        </p:nvSpPr>
        <p:spPr>
          <a:xfrm>
            <a:off x="-528736" y="2988680"/>
            <a:ext cx="1117913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הניחו את הכוכבים על התשובות שנראות לכם לנכון</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xit" presetID="1" presetSubtype="0">
                                  <p:stCondLst>
                                    <p:cond delay="0"/>
                                  </p:stCondLst>
                                  <p:childTnLst>
                                    <p:set>
                                      <p:cBhvr>
                                        <p:cTn dur="1" fill="hold">
                                          <p:stCondLst>
                                            <p:cond delay="1"/>
                                          </p:stCondLst>
                                        </p:cTn>
                                        <p:tgtEl>
                                          <p:spTgt spid="384">
                                            <p:txEl>
                                              <p:pRg end="0" st="0"/>
                                            </p:txEl>
                                          </p:spTgt>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4"/>
                                        </p:tgtEl>
                                      </p:cBhvr>
                                    </p:animEffect>
                                    <p:set>
                                      <p:cBhvr>
                                        <p:cTn dur="1" fill="hold">
                                          <p:stCondLst>
                                            <p:cond delay="500"/>
                                          </p:stCondLst>
                                        </p:cTn>
                                        <p:tgtEl>
                                          <p:spTgt spid="3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7"/>
                                        </p:tgtEl>
                                      </p:cBhvr>
                                    </p:animEffect>
                                    <p:set>
                                      <p:cBhvr>
                                        <p:cTn dur="1" fill="hold">
                                          <p:stCondLst>
                                            <p:cond delay="500"/>
                                          </p:stCondLst>
                                        </p:cTn>
                                        <p:tgtEl>
                                          <p:spTgt spid="3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8"/>
                                        </p:tgtEl>
                                      </p:cBhvr>
                                    </p:animEffect>
                                    <p:set>
                                      <p:cBhvr>
                                        <p:cTn dur="1" fill="hold">
                                          <p:stCondLst>
                                            <p:cond delay="500"/>
                                          </p:stCondLst>
                                        </p:cTn>
                                        <p:tgtEl>
                                          <p:spTgt spid="378"/>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80"/>
                                        </p:tgtEl>
                                      </p:cBhvr>
                                    </p:animEffect>
                                    <p:set>
                                      <p:cBhvr>
                                        <p:cTn dur="1" fill="hold">
                                          <p:stCondLst>
                                            <p:cond delay="500"/>
                                          </p:stCondLst>
                                        </p:cTn>
                                        <p:tgtEl>
                                          <p:spTgt spid="38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1"/>
          <p:cNvSpPr/>
          <p:nvPr/>
        </p:nvSpPr>
        <p:spPr>
          <a:xfrm>
            <a:off x="695400" y="2492896"/>
            <a:ext cx="10945216" cy="3224152"/>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iw-IL" sz="2400">
                <a:solidFill>
                  <a:schemeClr val="dk1"/>
                </a:solidFill>
                <a:latin typeface="Tahoma"/>
                <a:ea typeface="Tahoma"/>
                <a:cs typeface="Tahoma"/>
                <a:sym typeface="Tahoma"/>
              </a:rPr>
              <a:t>סיימתם את שלב השאלות, הקבוצה המנצחת היא זו שנותרו לה מספר רב יותר של כוכבים. </a:t>
            </a:r>
            <a:endParaRPr/>
          </a:p>
          <a:p>
            <a:pPr indent="0" lvl="0" marL="0" marR="0" rtl="1" algn="r">
              <a:lnSpc>
                <a:spcPct val="120000"/>
              </a:lnSpc>
              <a:spcBef>
                <a:spcPts val="1200"/>
              </a:spcBef>
              <a:spcAft>
                <a:spcPts val="0"/>
              </a:spcAft>
              <a:buNone/>
            </a:pPr>
            <a:r>
              <a:rPr b="1" lang="iw-IL" sz="2400">
                <a:solidFill>
                  <a:schemeClr val="dk1"/>
                </a:solidFill>
                <a:latin typeface="Tahoma"/>
                <a:ea typeface="Tahoma"/>
                <a:cs typeface="Tahoma"/>
                <a:sym typeface="Tahoma"/>
              </a:rPr>
              <a:t>עתה הגעתם לשלב התובנות, בו כל קבוצה תשלח שני נציגים שידונו ראש בראש בשאלה שתוצג להם. נציגי הקבוצה המנצחת יטען בעד ונציג הקבוצה השנייה יטען נגד. לרשות כל קבוצה 60 שניות לשכנע את התלמידים. לאחר הדיון, כל התלמידים יצביעו מי שכנע אותם. </a:t>
            </a:r>
            <a:r>
              <a:rPr b="1" lang="iw-IL" sz="2400">
                <a:solidFill>
                  <a:schemeClr val="dk1"/>
                </a:solidFill>
                <a:latin typeface="Arial"/>
                <a:ea typeface="Arial"/>
                <a:cs typeface="Arial"/>
                <a:sym typeface="Arial"/>
              </a:rPr>
              <a:t> </a:t>
            </a:r>
            <a:endParaRPr b="1" sz="2400">
              <a:solidFill>
                <a:schemeClr val="dk1"/>
              </a:solidFill>
              <a:latin typeface="Calibri"/>
              <a:ea typeface="Calibri"/>
              <a:cs typeface="Calibri"/>
              <a:sym typeface="Calibri"/>
            </a:endParaRPr>
          </a:p>
          <a:p>
            <a:pPr indent="-279400" lvl="0" marL="342900" marR="0" rtl="1" algn="just">
              <a:lnSpc>
                <a:spcPct val="120000"/>
              </a:lnSpc>
              <a:spcBef>
                <a:spcPts val="120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393" name="Google Shape;393;p2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394" name="Google Shape;394;p21"/>
          <p:cNvSpPr/>
          <p:nvPr/>
        </p:nvSpPr>
        <p:spPr>
          <a:xfrm>
            <a:off x="8636211" y="1428327"/>
            <a:ext cx="293239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סיכום הפעילות </a:t>
            </a:r>
            <a:endParaRPr sz="3200">
              <a:solidFill>
                <a:schemeClr val="lt1"/>
              </a:solidFill>
              <a:latin typeface="Calibri"/>
              <a:ea typeface="Calibri"/>
              <a:cs typeface="Calibri"/>
              <a:sym typeface="Calibri"/>
            </a:endParaRPr>
          </a:p>
        </p:txBody>
      </p:sp>
      <p:sp>
        <p:nvSpPr>
          <p:cNvPr id="395" name="Google Shape;395;p21"/>
          <p:cNvSpPr txBox="1"/>
          <p:nvPr/>
        </p:nvSpPr>
        <p:spPr>
          <a:xfrm>
            <a:off x="1481808" y="4437112"/>
            <a:ext cx="10009112" cy="1249573"/>
          </a:xfrm>
          <a:prstGeom prst="rect">
            <a:avLst/>
          </a:prstGeom>
          <a:no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None/>
            </a:pPr>
            <a:r>
              <a:rPr b="1" lang="iw-IL" sz="3200">
                <a:solidFill>
                  <a:schemeClr val="dk1"/>
                </a:solidFill>
                <a:latin typeface="Arial"/>
                <a:ea typeface="Arial"/>
                <a:cs typeface="Arial"/>
                <a:sym typeface="Arial"/>
              </a:rPr>
              <a:t>האם תלמידים בגילכם, יכולים להיות אחראים למניעה ולהימנעות מכוויות? </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1000"/>
                                        <p:tgtEl>
                                          <p:spTgt spid="3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1000"/>
                                        <p:tgtEl>
                                          <p:spTgt spid="3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1000"/>
                                        <p:tgtEl>
                                          <p:spTgt spid="392">
                                            <p:txEl>
                                              <p:pRg end="2" st="2"/>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2">
                                            <p:txEl>
                                              <p:pRg end="0" st="0"/>
                                            </p:txEl>
                                          </p:spTgt>
                                        </p:tgtEl>
                                      </p:cBhvr>
                                    </p:animEffect>
                                    <p:set>
                                      <p:cBhvr>
                                        <p:cTn dur="1" fill="hold">
                                          <p:stCondLst>
                                            <p:cond delay="500"/>
                                          </p:stCondLst>
                                        </p:cTn>
                                        <p:tgtEl>
                                          <p:spTgt spid="392">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2">
                                            <p:txEl>
                                              <p:pRg end="1" st="1"/>
                                            </p:txEl>
                                          </p:spTgt>
                                        </p:tgtEl>
                                      </p:cBhvr>
                                    </p:animEffect>
                                    <p:set>
                                      <p:cBhvr>
                                        <p:cTn dur="1" fill="hold">
                                          <p:stCondLst>
                                            <p:cond delay="500"/>
                                          </p:stCondLst>
                                        </p:cTn>
                                        <p:tgtEl>
                                          <p:spTgt spid="392">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2">
                                            <p:txEl>
                                              <p:pRg end="2" st="2"/>
                                            </p:txEl>
                                          </p:spTgt>
                                        </p:tgtEl>
                                      </p:cBhvr>
                                    </p:animEffect>
                                    <p:set>
                                      <p:cBhvr>
                                        <p:cTn dur="1" fill="hold">
                                          <p:stCondLst>
                                            <p:cond delay="500"/>
                                          </p:stCondLst>
                                        </p:cTn>
                                        <p:tgtEl>
                                          <p:spTgt spid="392">
                                            <p:txEl>
                                              <p:pRg end="2" st="2"/>
                                            </p:txEl>
                                          </p:spTgt>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2"/>
          <p:cNvSpPr/>
          <p:nvPr/>
        </p:nvSpPr>
        <p:spPr>
          <a:xfrm>
            <a:off x="735452" y="2708920"/>
            <a:ext cx="10945216" cy="360303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חומר דליק הוא כל חומר מוצק, נוזל וגז הנדלק בקלות והאש האוחזת בו מכלה אותו. </a:t>
            </a:r>
            <a:endParaRPr/>
          </a:p>
          <a:p>
            <a:pPr indent="0" lvl="0" marL="0" marR="0" rtl="1" algn="just">
              <a:lnSpc>
                <a:spcPct val="120000"/>
              </a:lnSpc>
              <a:spcBef>
                <a:spcPts val="0"/>
              </a:spcBef>
              <a:spcAft>
                <a:spcPts val="0"/>
              </a:spcAft>
              <a:buNone/>
            </a:pPr>
            <a:r>
              <a:rPr b="1" lang="iw-IL" sz="2400">
                <a:solidFill>
                  <a:schemeClr val="dk1"/>
                </a:solidFill>
                <a:latin typeface="Arial"/>
                <a:ea typeface="Arial"/>
                <a:cs typeface="Arial"/>
                <a:sym typeface="Arial"/>
              </a:rPr>
              <a:t>	תנו דוגמאות לחומרים דליקים</a:t>
            </a:r>
            <a:endParaRPr sz="2400">
              <a:solidFill>
                <a:schemeClr val="dk1"/>
              </a:solidFill>
              <a:latin typeface="Arial"/>
              <a:ea typeface="Arial"/>
              <a:cs typeface="Arial"/>
              <a:sym typeface="Arial"/>
            </a:endParaRPr>
          </a:p>
          <a:p>
            <a:pPr indent="-342900" lvl="0" marL="342900" marR="0" rtl="1" algn="just">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כיצד יכולים לדעת שחומר מסויים אינו דליק? יש לקרוא את התוויות על המיכל, הבקבוק או הקופסה. חומרים דליקים הם מסוכנים.</a:t>
            </a:r>
            <a:endParaRPr/>
          </a:p>
          <a:p>
            <a:pPr indent="0" lvl="0" marL="0" marR="0" rtl="1" algn="just">
              <a:lnSpc>
                <a:spcPct val="12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1" algn="just">
              <a:spcBef>
                <a:spcPts val="0"/>
              </a:spcBef>
              <a:spcAft>
                <a:spcPts val="0"/>
              </a:spcAft>
              <a:buNone/>
            </a:pPr>
            <a:r>
              <a:rPr b="1" lang="iw-IL" sz="2400">
                <a:solidFill>
                  <a:schemeClr val="dk1"/>
                </a:solidFill>
                <a:latin typeface="Arial"/>
                <a:ea typeface="Arial"/>
                <a:cs typeface="Arial"/>
                <a:sym typeface="Arial"/>
              </a:rPr>
              <a:t>.</a:t>
            </a:r>
            <a:r>
              <a:rPr b="1" lang="iw-IL"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marR="0" rtl="1" algn="r">
              <a:spcBef>
                <a:spcPts val="800"/>
              </a:spcBef>
              <a:spcAft>
                <a:spcPts val="0"/>
              </a:spcAft>
              <a:buNone/>
            </a:pPr>
            <a:r>
              <a:t/>
            </a:r>
            <a:endParaRPr sz="1800">
              <a:solidFill>
                <a:schemeClr val="dk1"/>
              </a:solidFill>
              <a:latin typeface="Calibri"/>
              <a:ea typeface="Calibri"/>
              <a:cs typeface="Calibri"/>
              <a:sym typeface="Calibri"/>
            </a:endParaRPr>
          </a:p>
        </p:txBody>
      </p:sp>
      <p:sp>
        <p:nvSpPr>
          <p:cNvPr id="402" name="Google Shape;402;p2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03" name="Google Shape;403;p22"/>
          <p:cNvSpPr/>
          <p:nvPr/>
        </p:nvSpPr>
        <p:spPr>
          <a:xfrm>
            <a:off x="4583832" y="1268760"/>
            <a:ext cx="709523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פעילות 2 – הימנעות מהיפגעות מאש</a:t>
            </a:r>
            <a:endParaRPr sz="3200">
              <a:solidFill>
                <a:schemeClr val="lt1"/>
              </a:solidFill>
              <a:latin typeface="Calibri"/>
              <a:ea typeface="Calibri"/>
              <a:cs typeface="Calibri"/>
              <a:sym typeface="Calibri"/>
            </a:endParaRPr>
          </a:p>
        </p:txBody>
      </p:sp>
      <p:cxnSp>
        <p:nvCxnSpPr>
          <p:cNvPr id="404" name="Google Shape;404;p22"/>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05" name="Google Shape;405;p22"/>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22"/>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iw-IL" sz="3600">
                <a:solidFill>
                  <a:schemeClr val="dk1"/>
                </a:solidFill>
                <a:latin typeface="Calibri"/>
                <a:ea typeface="Calibri"/>
                <a:cs typeface="Calibri"/>
                <a:sym typeface="Calibri"/>
              </a:rPr>
              <a:t>מהלך השיעור</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1000"/>
                                  </p:stCondLst>
                                  <p:childTnLst>
                                    <p:set>
                                      <p:cBhvr>
                                        <p:cTn dur="1" fill="hold">
                                          <p:stCondLst>
                                            <p:cond delay="0"/>
                                          </p:stCondLst>
                                        </p:cTn>
                                        <p:tgtEl>
                                          <p:spTgt spid="401">
                                            <p:txEl>
                                              <p:pRg end="0" st="0"/>
                                            </p:txEl>
                                          </p:spTgt>
                                        </p:tgtEl>
                                        <p:attrNameLst>
                                          <p:attrName>style.visibility</p:attrName>
                                        </p:attrNameLst>
                                      </p:cBhvr>
                                      <p:to>
                                        <p:strVal val="visible"/>
                                      </p:to>
                                    </p:set>
                                    <p:animEffect filter="fade" transition="in">
                                      <p:cBhvr>
                                        <p:cTn dur="500"/>
                                        <p:tgtEl>
                                          <p:spTgt spid="401">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01">
                                            <p:txEl>
                                              <p:pRg end="1" st="1"/>
                                            </p:txEl>
                                          </p:spTgt>
                                        </p:tgtEl>
                                        <p:attrNameLst>
                                          <p:attrName>style.visibility</p:attrName>
                                        </p:attrNameLst>
                                      </p:cBhvr>
                                      <p:to>
                                        <p:strVal val="visible"/>
                                      </p:to>
                                    </p:set>
                                    <p:animEffect filter="fade" transition="in">
                                      <p:cBhvr>
                                        <p:cTn dur="500"/>
                                        <p:tgtEl>
                                          <p:spTgt spid="401">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01">
                                            <p:txEl>
                                              <p:pRg end="2" st="2"/>
                                            </p:txEl>
                                          </p:spTgt>
                                        </p:tgtEl>
                                        <p:attrNameLst>
                                          <p:attrName>style.visibility</p:attrName>
                                        </p:attrNameLst>
                                      </p:cBhvr>
                                      <p:to>
                                        <p:strVal val="visible"/>
                                      </p:to>
                                    </p:set>
                                    <p:animEffect filter="fade" transition="in">
                                      <p:cBhvr>
                                        <p:cTn dur="500"/>
                                        <p:tgtEl>
                                          <p:spTgt spid="401">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01">
                                            <p:txEl>
                                              <p:pRg end="3" st="3"/>
                                            </p:txEl>
                                          </p:spTgt>
                                        </p:tgtEl>
                                        <p:attrNameLst>
                                          <p:attrName>style.visibility</p:attrName>
                                        </p:attrNameLst>
                                      </p:cBhvr>
                                      <p:to>
                                        <p:strVal val="visible"/>
                                      </p:to>
                                    </p:set>
                                    <p:animEffect filter="fade" transition="in">
                                      <p:cBhvr>
                                        <p:cTn dur="500"/>
                                        <p:tgtEl>
                                          <p:spTgt spid="401">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01">
                                            <p:txEl>
                                              <p:pRg end="4" st="4"/>
                                            </p:txEl>
                                          </p:spTgt>
                                        </p:tgtEl>
                                        <p:attrNameLst>
                                          <p:attrName>style.visibility</p:attrName>
                                        </p:attrNameLst>
                                      </p:cBhvr>
                                      <p:to>
                                        <p:strVal val="visible"/>
                                      </p:to>
                                    </p:set>
                                    <p:animEffect filter="fade" transition="in">
                                      <p:cBhvr>
                                        <p:cTn dur="500"/>
                                        <p:tgtEl>
                                          <p:spTgt spid="401">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01">
                                            <p:txEl>
                                              <p:pRg end="5" st="5"/>
                                            </p:txEl>
                                          </p:spTgt>
                                        </p:tgtEl>
                                        <p:attrNameLst>
                                          <p:attrName>style.visibility</p:attrName>
                                        </p:attrNameLst>
                                      </p:cBhvr>
                                      <p:to>
                                        <p:strVal val="visible"/>
                                      </p:to>
                                    </p:set>
                                    <p:animEffect filter="fade" transition="in">
                                      <p:cBhvr>
                                        <p:cTn dur="500"/>
                                        <p:tgtEl>
                                          <p:spTgt spid="40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3"/>
          <p:cNvSpPr/>
          <p:nvPr/>
        </p:nvSpPr>
        <p:spPr>
          <a:xfrm>
            <a:off x="733855" y="2576046"/>
            <a:ext cx="10945216" cy="224471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חומר דליק הוא כל חומר מוצק, נוזל וגז הנדלק בקלות והאש האוחזת בו מכלה אותו. </a:t>
            </a:r>
            <a:endParaRPr/>
          </a:p>
          <a:p>
            <a:pPr indent="0" lvl="0" marL="0" marR="0" rtl="1"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1" algn="just">
              <a:lnSpc>
                <a:spcPct val="120000"/>
              </a:lnSpc>
              <a:spcBef>
                <a:spcPts val="0"/>
              </a:spcBef>
              <a:spcAft>
                <a:spcPts val="0"/>
              </a:spcAft>
              <a:buNone/>
            </a:pPr>
            <a:r>
              <a:rPr b="1" lang="iw-IL" sz="2400">
                <a:solidFill>
                  <a:schemeClr val="dk1"/>
                </a:solidFill>
                <a:latin typeface="Arial"/>
                <a:ea typeface="Arial"/>
                <a:cs typeface="Arial"/>
                <a:sym typeface="Arial"/>
              </a:rPr>
              <a:t>	תנו דוגמאות לחומרים דליקים</a:t>
            </a:r>
            <a:endParaRPr b="1" sz="1800">
              <a:solidFill>
                <a:schemeClr val="dk1"/>
              </a:solidFill>
              <a:latin typeface="Calibri"/>
              <a:ea typeface="Calibri"/>
              <a:cs typeface="Calibri"/>
              <a:sym typeface="Calibri"/>
            </a:endParaRPr>
          </a:p>
          <a:p>
            <a:pPr indent="0" lvl="0" marL="0" marR="0" rtl="1" algn="r">
              <a:spcBef>
                <a:spcPts val="800"/>
              </a:spcBef>
              <a:spcAft>
                <a:spcPts val="0"/>
              </a:spcAft>
              <a:buNone/>
            </a:pPr>
            <a:r>
              <a:t/>
            </a:r>
            <a:endParaRPr sz="1800">
              <a:solidFill>
                <a:schemeClr val="dk1"/>
              </a:solidFill>
              <a:latin typeface="Calibri"/>
              <a:ea typeface="Calibri"/>
              <a:cs typeface="Calibri"/>
              <a:sym typeface="Calibri"/>
            </a:endParaRPr>
          </a:p>
        </p:txBody>
      </p:sp>
      <p:sp>
        <p:nvSpPr>
          <p:cNvPr id="413" name="Google Shape;413;p2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14" name="Google Shape;414;p23"/>
          <p:cNvSpPr/>
          <p:nvPr/>
        </p:nvSpPr>
        <p:spPr>
          <a:xfrm>
            <a:off x="6672064" y="1268760"/>
            <a:ext cx="500700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פעילות 2 – היפגעות מאש</a:t>
            </a:r>
            <a:endParaRPr sz="3200">
              <a:solidFill>
                <a:schemeClr val="lt1"/>
              </a:solidFill>
              <a:latin typeface="Calibri"/>
              <a:ea typeface="Calibri"/>
              <a:cs typeface="Calibri"/>
              <a:sym typeface="Calibri"/>
            </a:endParaRPr>
          </a:p>
        </p:txBody>
      </p:sp>
      <p:cxnSp>
        <p:nvCxnSpPr>
          <p:cNvPr id="415" name="Google Shape;415;p23"/>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16" name="Google Shape;416;p23"/>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23"/>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iw-IL" sz="3600">
                <a:solidFill>
                  <a:schemeClr val="dk1"/>
                </a:solidFill>
                <a:latin typeface="Calibri"/>
                <a:ea typeface="Calibri"/>
                <a:cs typeface="Calibri"/>
                <a:sym typeface="Calibri"/>
              </a:rPr>
              <a:t>מהלך השיעור</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100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500"/>
                                        <p:tgtEl>
                                          <p:spTgt spid="412">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12">
                                            <p:txEl>
                                              <p:pRg end="1" st="1"/>
                                            </p:txEl>
                                          </p:spTgt>
                                        </p:tgtEl>
                                        <p:attrNameLst>
                                          <p:attrName>style.visibility</p:attrName>
                                        </p:attrNameLst>
                                      </p:cBhvr>
                                      <p:to>
                                        <p:strVal val="visible"/>
                                      </p:to>
                                    </p:set>
                                    <p:animEffect filter="fade" transition="in">
                                      <p:cBhvr>
                                        <p:cTn dur="500"/>
                                        <p:tgtEl>
                                          <p:spTgt spid="412">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12">
                                            <p:txEl>
                                              <p:pRg end="2" st="2"/>
                                            </p:txEl>
                                          </p:spTgt>
                                        </p:tgtEl>
                                        <p:attrNameLst>
                                          <p:attrName>style.visibility</p:attrName>
                                        </p:attrNameLst>
                                      </p:cBhvr>
                                      <p:to>
                                        <p:strVal val="visible"/>
                                      </p:to>
                                    </p:set>
                                    <p:animEffect filter="fade" transition="in">
                                      <p:cBhvr>
                                        <p:cTn dur="500"/>
                                        <p:tgtEl>
                                          <p:spTgt spid="412">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12">
                                            <p:txEl>
                                              <p:pRg end="3" st="3"/>
                                            </p:txEl>
                                          </p:spTgt>
                                        </p:tgtEl>
                                        <p:attrNameLst>
                                          <p:attrName>style.visibility</p:attrName>
                                        </p:attrNameLst>
                                      </p:cBhvr>
                                      <p:to>
                                        <p:strVal val="visible"/>
                                      </p:to>
                                    </p:set>
                                    <p:animEffect filter="fade" transition="in">
                                      <p:cBhvr>
                                        <p:cTn dur="500"/>
                                        <p:tgtEl>
                                          <p:spTgt spid="4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4"/>
          <p:cNvSpPr/>
          <p:nvPr/>
        </p:nvSpPr>
        <p:spPr>
          <a:xfrm>
            <a:off x="733855" y="2257988"/>
            <a:ext cx="10945216" cy="437042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r">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האש היא תהליך כימי שנוצר כשגז החמצן בא במגע עם חומר בעירה (כמו, למשל, נייר, בד או קש). כתוצאה מתהליך הבעירה של אותו חומר נוצר חום</a:t>
            </a:r>
            <a:endParaRPr sz="2400">
              <a:solidFill>
                <a:schemeClr val="dk1"/>
              </a:solidFill>
              <a:latin typeface="Calibri"/>
              <a:ea typeface="Calibri"/>
              <a:cs typeface="Calibri"/>
              <a:sym typeface="Calibri"/>
            </a:endParaRPr>
          </a:p>
          <a:p>
            <a:pPr indent="-342900" lvl="0" marL="342900" marR="0" rtl="1" algn="r">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כדי שתהליך בעירה יתקיים, נחוצים חומר דלק, חמצן וטמפרטורה גבוהה מספיק כדי שתיווצר תגובה בין החמצן שנמצא באוויר לבין אדים של חומר הדלק</a:t>
            </a:r>
            <a:endParaRPr sz="2400">
              <a:solidFill>
                <a:schemeClr val="dk1"/>
              </a:solidFill>
              <a:latin typeface="Calibri"/>
              <a:ea typeface="Calibri"/>
              <a:cs typeface="Calibri"/>
              <a:sym typeface="Calibri"/>
            </a:endParaRPr>
          </a:p>
          <a:p>
            <a:pPr indent="-342900" lvl="0" marL="342900" marR="0" rtl="1" algn="r">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החום הוא מרכיב חשוב להתחלת תהליך הבערה, לאחר שהאש פורצת היא כבר מספקת את החום לעצמה והבעירה תתקיים כל עוד יש מספיק חומר דלק וחמצן</a:t>
            </a:r>
            <a:endParaRPr sz="1800">
              <a:solidFill>
                <a:schemeClr val="dk1"/>
              </a:solidFill>
              <a:latin typeface="Calibri"/>
              <a:ea typeface="Calibri"/>
              <a:cs typeface="Calibri"/>
              <a:sym typeface="Calibri"/>
            </a:endParaRPr>
          </a:p>
        </p:txBody>
      </p:sp>
      <p:sp>
        <p:nvSpPr>
          <p:cNvPr id="424" name="Google Shape;424;p2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25" name="Google Shape;425;p24"/>
          <p:cNvSpPr/>
          <p:nvPr/>
        </p:nvSpPr>
        <p:spPr>
          <a:xfrm>
            <a:off x="6672064" y="1268760"/>
            <a:ext cx="500700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פעילות 2 – היפגעות מאש</a:t>
            </a:r>
            <a:endParaRPr sz="3200">
              <a:solidFill>
                <a:schemeClr val="lt1"/>
              </a:solidFill>
              <a:latin typeface="Calibri"/>
              <a:ea typeface="Calibri"/>
              <a:cs typeface="Calibri"/>
              <a:sym typeface="Calibri"/>
            </a:endParaRPr>
          </a:p>
        </p:txBody>
      </p:sp>
      <p:cxnSp>
        <p:nvCxnSpPr>
          <p:cNvPr id="426" name="Google Shape;426;p24"/>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27" name="Google Shape;427;p24"/>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100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500"/>
                                        <p:tgtEl>
                                          <p:spTgt spid="423">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23">
                                            <p:txEl>
                                              <p:pRg end="1" st="1"/>
                                            </p:txEl>
                                          </p:spTgt>
                                        </p:tgtEl>
                                        <p:attrNameLst>
                                          <p:attrName>style.visibility</p:attrName>
                                        </p:attrNameLst>
                                      </p:cBhvr>
                                      <p:to>
                                        <p:strVal val="visible"/>
                                      </p:to>
                                    </p:set>
                                    <p:animEffect filter="fade" transition="in">
                                      <p:cBhvr>
                                        <p:cTn dur="500"/>
                                        <p:tgtEl>
                                          <p:spTgt spid="423">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423">
                                            <p:txEl>
                                              <p:pRg end="2" st="2"/>
                                            </p:txEl>
                                          </p:spTgt>
                                        </p:tgtEl>
                                        <p:attrNameLst>
                                          <p:attrName>style.visibility</p:attrName>
                                        </p:attrNameLst>
                                      </p:cBhvr>
                                      <p:to>
                                        <p:strVal val="visible"/>
                                      </p:to>
                                    </p:set>
                                    <p:animEffect filter="fade" transition="in">
                                      <p:cBhvr>
                                        <p:cTn dur="500"/>
                                        <p:tgtEl>
                                          <p:spTgt spid="42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5"/>
          <p:cNvSpPr/>
          <p:nvPr/>
        </p:nvSpPr>
        <p:spPr>
          <a:xfrm>
            <a:off x="623392" y="2816443"/>
            <a:ext cx="10945216" cy="61843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iw-IL" sz="2400">
                <a:solidFill>
                  <a:schemeClr val="dk1"/>
                </a:solidFill>
                <a:latin typeface="Arial"/>
                <a:ea typeface="Arial"/>
                <a:cs typeface="Arial"/>
                <a:sym typeface="Arial"/>
              </a:rPr>
              <a:t>8 חומרים שלא ידעת שהם דליקים</a:t>
            </a:r>
            <a:endParaRPr sz="2400">
              <a:solidFill>
                <a:schemeClr val="dk1"/>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433" name="Google Shape;433;p2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34" name="Google Shape;434;p25"/>
          <p:cNvSpPr/>
          <p:nvPr/>
        </p:nvSpPr>
        <p:spPr>
          <a:xfrm>
            <a:off x="9120336" y="1583531"/>
            <a:ext cx="263794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צפייה בסרט</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par>
                          <p:cTn fill="hold">
                            <p:stCondLst>
                              <p:cond delay="500"/>
                            </p:stCondLst>
                            <p:childTnLst>
                              <p:par>
                                <p:cTn fill="hold" nodeType="afterEffect" presetClass="entr" presetID="2" presetSubtype="8">
                                  <p:stCondLst>
                                    <p:cond delay="2000"/>
                                  </p:stCondLst>
                                  <p:childTnLst>
                                    <p:set>
                                      <p:cBhvr>
                                        <p:cTn dur="1" fill="hold">
                                          <p:stCondLst>
                                            <p:cond delay="0"/>
                                          </p:stCondLst>
                                        </p:cTn>
                                        <p:tgtEl>
                                          <p:spTgt spid="432">
                                            <p:txEl>
                                              <p:pRg end="0" st="0"/>
                                            </p:txEl>
                                          </p:spTgt>
                                        </p:tgtEl>
                                        <p:attrNameLst>
                                          <p:attrName>style.visibility</p:attrName>
                                        </p:attrNameLst>
                                      </p:cBhvr>
                                      <p:to>
                                        <p:strVal val="visible"/>
                                      </p:to>
                                    </p:set>
                                    <p:anim calcmode="lin" valueType="num">
                                      <p:cBhvr additive="base">
                                        <p:cTn dur="500"/>
                                        <p:tgtEl>
                                          <p:spTgt spid="43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2000"/>
                                  </p:stCondLst>
                                  <p:childTnLst>
                                    <p:set>
                                      <p:cBhvr>
                                        <p:cTn dur="1" fill="hold">
                                          <p:stCondLst>
                                            <p:cond delay="0"/>
                                          </p:stCondLst>
                                        </p:cTn>
                                        <p:tgtEl>
                                          <p:spTgt spid="432">
                                            <p:txEl>
                                              <p:pRg end="1" st="1"/>
                                            </p:txEl>
                                          </p:spTgt>
                                        </p:tgtEl>
                                        <p:attrNameLst>
                                          <p:attrName>style.visibility</p:attrName>
                                        </p:attrNameLst>
                                      </p:cBhvr>
                                      <p:to>
                                        <p:strVal val="visible"/>
                                      </p:to>
                                    </p:set>
                                    <p:anim calcmode="lin" valueType="num">
                                      <p:cBhvr additive="base">
                                        <p:cTn dur="500"/>
                                        <p:tgtEl>
                                          <p:spTgt spid="43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6"/>
          <p:cNvSpPr/>
          <p:nvPr/>
        </p:nvSpPr>
        <p:spPr>
          <a:xfrm>
            <a:off x="623392" y="2816443"/>
            <a:ext cx="10945216" cy="61843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iw-IL" sz="2400">
                <a:solidFill>
                  <a:schemeClr val="dk1"/>
                </a:solidFill>
                <a:latin typeface="Arial"/>
                <a:ea typeface="Arial"/>
                <a:cs typeface="Arial"/>
                <a:sym typeface="Arial"/>
              </a:rPr>
              <a:t>8 חומרים שלא ידעתם שהם דליקים</a:t>
            </a:r>
            <a:endParaRPr sz="2400">
              <a:solidFill>
                <a:schemeClr val="dk1"/>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440" name="Google Shape;440;p2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41" name="Google Shape;441;p26"/>
          <p:cNvSpPr/>
          <p:nvPr/>
        </p:nvSpPr>
        <p:spPr>
          <a:xfrm>
            <a:off x="9120336" y="1583531"/>
            <a:ext cx="263794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צפייה בסרט</a:t>
            </a:r>
            <a:endParaRPr sz="3200">
              <a:solidFill>
                <a:schemeClr val="lt1"/>
              </a:solidFill>
              <a:latin typeface="Calibri"/>
              <a:ea typeface="Calibri"/>
              <a:cs typeface="Calibri"/>
              <a:sym typeface="Calibri"/>
            </a:endParaRPr>
          </a:p>
        </p:txBody>
      </p:sp>
      <p:pic>
        <p:nvPicPr>
          <p:cNvPr id="442" name="Google Shape;442;p26" title="8 חומרים שלא ידעתם שנדלקים"/>
          <p:cNvPicPr preferRelativeResize="0"/>
          <p:nvPr/>
        </p:nvPicPr>
        <p:blipFill rotWithShape="1">
          <a:blip r:embed="rId3">
            <a:alphaModFix/>
          </a:blip>
          <a:srcRect b="0" l="0" r="0" t="0"/>
          <a:stretch/>
        </p:blipFill>
        <p:spPr>
          <a:xfrm>
            <a:off x="22225" y="0"/>
            <a:ext cx="1214755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animEffect filter="fade" transition="in">
                                      <p:cBhvr>
                                        <p:cTn dur="1000"/>
                                        <p:tgtEl>
                                          <p:spTgt spid="4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1" st="1"/>
                                            </p:txEl>
                                          </p:spTgt>
                                        </p:tgtEl>
                                        <p:attrNameLst>
                                          <p:attrName>style.visibility</p:attrName>
                                        </p:attrNameLst>
                                      </p:cBhvr>
                                      <p:to>
                                        <p:strVal val="visible"/>
                                      </p:to>
                                    </p:set>
                                    <p:animEffect filter="fade" transition="in">
                                      <p:cBhvr>
                                        <p:cTn dur="1000"/>
                                        <p:tgtEl>
                                          <p:spTgt spid="4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7"/>
          <p:cNvSpPr/>
          <p:nvPr/>
        </p:nvSpPr>
        <p:spPr>
          <a:xfrm>
            <a:off x="623392" y="2816443"/>
            <a:ext cx="10945216" cy="232967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457200" lvl="0" marL="457200" marR="0" rtl="1" algn="r">
              <a:lnSpc>
                <a:spcPct val="120000"/>
              </a:lnSpc>
              <a:spcBef>
                <a:spcPts val="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הן הסכנות מאש?</a:t>
            </a:r>
            <a:endParaRPr sz="2400">
              <a:solidFill>
                <a:schemeClr val="dk1"/>
              </a:solidFill>
              <a:latin typeface="Calibri"/>
              <a:ea typeface="Calibri"/>
              <a:cs typeface="Calibri"/>
              <a:sym typeface="Calibri"/>
            </a:endParaRPr>
          </a:p>
          <a:p>
            <a:pPr indent="-457200" lvl="0" marL="457200" marR="0" rtl="1" algn="r">
              <a:lnSpc>
                <a:spcPct val="120000"/>
              </a:lnSpc>
              <a:spcBef>
                <a:spcPts val="60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נדרש כדי שתתלקח אש?</a:t>
            </a:r>
            <a:endParaRPr sz="2400">
              <a:solidFill>
                <a:schemeClr val="dk1"/>
              </a:solidFill>
              <a:latin typeface="Calibri"/>
              <a:ea typeface="Calibri"/>
              <a:cs typeface="Calibri"/>
              <a:sym typeface="Calibri"/>
            </a:endParaRPr>
          </a:p>
          <a:p>
            <a:pPr indent="-457200" lvl="0" marL="457200" marR="0" rtl="1" algn="r">
              <a:lnSpc>
                <a:spcPct val="120000"/>
              </a:lnSpc>
              <a:spcBef>
                <a:spcPts val="60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האחריות הנדרשת כדי למנוע התלקחות של אש? </a:t>
            </a:r>
            <a:endParaRPr sz="2400">
              <a:solidFill>
                <a:schemeClr val="dk1"/>
              </a:solidFill>
              <a:latin typeface="Calibri"/>
              <a:ea typeface="Calibri"/>
              <a:cs typeface="Calibri"/>
              <a:sym typeface="Calibri"/>
            </a:endParaRPr>
          </a:p>
          <a:p>
            <a:pPr indent="-457200" lvl="0" marL="457200" marR="0" rtl="1" algn="r">
              <a:lnSpc>
                <a:spcPct val="120000"/>
              </a:lnSpc>
              <a:spcBef>
                <a:spcPts val="60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היא האחריות שלנו להישמר שלא ניפגע מאש?</a:t>
            </a:r>
            <a:endParaRPr sz="2400">
              <a:solidFill>
                <a:schemeClr val="dk1"/>
              </a:solidFill>
              <a:latin typeface="Calibri"/>
              <a:ea typeface="Calibri"/>
              <a:cs typeface="Calibri"/>
              <a:sym typeface="Calibri"/>
            </a:endParaRPr>
          </a:p>
          <a:p>
            <a:pPr indent="0" lvl="0" marL="0" marR="0" rtl="1" algn="r">
              <a:lnSpc>
                <a:spcPct val="113000"/>
              </a:lnSpc>
              <a:spcBef>
                <a:spcPts val="600"/>
              </a:spcBef>
              <a:spcAft>
                <a:spcPts val="0"/>
              </a:spcAft>
              <a:buNone/>
            </a:pPr>
            <a:r>
              <a:t/>
            </a:r>
            <a:endParaRPr b="1" sz="1000" u="sng">
              <a:solidFill>
                <a:schemeClr val="dk1"/>
              </a:solidFill>
              <a:latin typeface="Tahoma"/>
              <a:ea typeface="Tahoma"/>
              <a:cs typeface="Tahoma"/>
              <a:sym typeface="Tahoma"/>
            </a:endParaRPr>
          </a:p>
        </p:txBody>
      </p:sp>
      <p:sp>
        <p:nvSpPr>
          <p:cNvPr id="448" name="Google Shape;448;p2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49" name="Google Shape;449;p27"/>
          <p:cNvSpPr/>
          <p:nvPr/>
        </p:nvSpPr>
        <p:spPr>
          <a:xfrm>
            <a:off x="8688288" y="1583531"/>
            <a:ext cx="306998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שאלות לשיחה</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par>
                          <p:cTn fill="hold">
                            <p:stCondLst>
                              <p:cond delay="500"/>
                            </p:stCondLst>
                            <p:childTnLst>
                              <p:par>
                                <p:cTn fill="hold" nodeType="afterEffect" presetClass="entr" presetID="2" presetSubtype="8">
                                  <p:stCondLst>
                                    <p:cond delay="2000"/>
                                  </p:stCondLst>
                                  <p:childTnLst>
                                    <p:set>
                                      <p:cBhvr>
                                        <p:cTn dur="1" fill="hold">
                                          <p:stCondLst>
                                            <p:cond delay="0"/>
                                          </p:stCondLst>
                                        </p:cTn>
                                        <p:tgtEl>
                                          <p:spTgt spid="447">
                                            <p:txEl>
                                              <p:pRg end="0" st="0"/>
                                            </p:txEl>
                                          </p:spTgt>
                                        </p:tgtEl>
                                        <p:attrNameLst>
                                          <p:attrName>style.visibility</p:attrName>
                                        </p:attrNameLst>
                                      </p:cBhvr>
                                      <p:to>
                                        <p:strVal val="visible"/>
                                      </p:to>
                                    </p:set>
                                    <p:anim calcmode="lin" valueType="num">
                                      <p:cBhvr additive="base">
                                        <p:cTn dur="500"/>
                                        <p:tgtEl>
                                          <p:spTgt spid="447">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2000"/>
                                  </p:stCondLst>
                                  <p:childTnLst>
                                    <p:set>
                                      <p:cBhvr>
                                        <p:cTn dur="1" fill="hold">
                                          <p:stCondLst>
                                            <p:cond delay="0"/>
                                          </p:stCondLst>
                                        </p:cTn>
                                        <p:tgtEl>
                                          <p:spTgt spid="447">
                                            <p:txEl>
                                              <p:pRg end="1" st="1"/>
                                            </p:txEl>
                                          </p:spTgt>
                                        </p:tgtEl>
                                        <p:attrNameLst>
                                          <p:attrName>style.visibility</p:attrName>
                                        </p:attrNameLst>
                                      </p:cBhvr>
                                      <p:to>
                                        <p:strVal val="visible"/>
                                      </p:to>
                                    </p:set>
                                    <p:anim calcmode="lin" valueType="num">
                                      <p:cBhvr additive="base">
                                        <p:cTn dur="500"/>
                                        <p:tgtEl>
                                          <p:spTgt spid="447">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2000"/>
                                  </p:stCondLst>
                                  <p:childTnLst>
                                    <p:set>
                                      <p:cBhvr>
                                        <p:cTn dur="1" fill="hold">
                                          <p:stCondLst>
                                            <p:cond delay="0"/>
                                          </p:stCondLst>
                                        </p:cTn>
                                        <p:tgtEl>
                                          <p:spTgt spid="447">
                                            <p:txEl>
                                              <p:pRg end="2" st="2"/>
                                            </p:txEl>
                                          </p:spTgt>
                                        </p:tgtEl>
                                        <p:attrNameLst>
                                          <p:attrName>style.visibility</p:attrName>
                                        </p:attrNameLst>
                                      </p:cBhvr>
                                      <p:to>
                                        <p:strVal val="visible"/>
                                      </p:to>
                                    </p:set>
                                    <p:anim calcmode="lin" valueType="num">
                                      <p:cBhvr additive="base">
                                        <p:cTn dur="500"/>
                                        <p:tgtEl>
                                          <p:spTgt spid="447">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2000"/>
                                  </p:stCondLst>
                                  <p:childTnLst>
                                    <p:set>
                                      <p:cBhvr>
                                        <p:cTn dur="1" fill="hold">
                                          <p:stCondLst>
                                            <p:cond delay="0"/>
                                          </p:stCondLst>
                                        </p:cTn>
                                        <p:tgtEl>
                                          <p:spTgt spid="447">
                                            <p:txEl>
                                              <p:pRg end="3" st="3"/>
                                            </p:txEl>
                                          </p:spTgt>
                                        </p:tgtEl>
                                        <p:attrNameLst>
                                          <p:attrName>style.visibility</p:attrName>
                                        </p:attrNameLst>
                                      </p:cBhvr>
                                      <p:to>
                                        <p:strVal val="visible"/>
                                      </p:to>
                                    </p:set>
                                    <p:anim calcmode="lin" valueType="num">
                                      <p:cBhvr additive="base">
                                        <p:cTn dur="500"/>
                                        <p:tgtEl>
                                          <p:spTgt spid="447">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2000"/>
                                  </p:stCondLst>
                                  <p:childTnLst>
                                    <p:set>
                                      <p:cBhvr>
                                        <p:cTn dur="1" fill="hold">
                                          <p:stCondLst>
                                            <p:cond delay="0"/>
                                          </p:stCondLst>
                                        </p:cTn>
                                        <p:tgtEl>
                                          <p:spTgt spid="447">
                                            <p:txEl>
                                              <p:pRg end="4" st="4"/>
                                            </p:txEl>
                                          </p:spTgt>
                                        </p:tgtEl>
                                        <p:attrNameLst>
                                          <p:attrName>style.visibility</p:attrName>
                                        </p:attrNameLst>
                                      </p:cBhvr>
                                      <p:to>
                                        <p:strVal val="visible"/>
                                      </p:to>
                                    </p:set>
                                    <p:anim calcmode="lin" valueType="num">
                                      <p:cBhvr additive="base">
                                        <p:cTn dur="500"/>
                                        <p:tgtEl>
                                          <p:spTgt spid="44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8"/>
          <p:cNvSpPr/>
          <p:nvPr/>
        </p:nvSpPr>
        <p:spPr>
          <a:xfrm>
            <a:off x="433724" y="2382133"/>
            <a:ext cx="11377264" cy="392722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מדורה שלא כובתה כראוי, עלולה להתלקח ולגרום לשריפה. אפשר להנות ממדורה, כשהיא בטוחה ואף אחד לא נפגע.</a:t>
            </a:r>
            <a:endParaRPr sz="2400">
              <a:solidFill>
                <a:schemeClr val="dk1"/>
              </a:solidFill>
              <a:latin typeface="Calibri"/>
              <a:ea typeface="Calibri"/>
              <a:cs typeface="Calibri"/>
              <a:sym typeface="Calibri"/>
            </a:endParaRPr>
          </a:p>
          <a:p>
            <a:pPr indent="-342900" lvl="0" marL="342900" marR="0" rtl="1" algn="just">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באו נכיר את כללי ההתנהגות והבטיחות באש. נעשה זאת באמצעות משחק תחרותי בין שתי קבוצות. כל קבוצה תשלח 3 תלמידים, שישמשו כצוות חשיבה. המשחק מתנהל באופן הבא: </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כל קבוצה בתורה תקבל מחצית משפט של אחד הכללים. אתם, חברי צוות החשיבה צריכים תוך דקה אחת להרכיב את המשפט כולו. אם הרכבתם משפט  נכון, תמשיכו לשחק ואם לא, תוחלפו בצוות אחר. </a:t>
            </a:r>
            <a:endParaRPr b="1" sz="1000" u="sng">
              <a:solidFill>
                <a:schemeClr val="dk1"/>
              </a:solidFill>
              <a:latin typeface="Arial"/>
              <a:ea typeface="Arial"/>
              <a:cs typeface="Arial"/>
              <a:sym typeface="Arial"/>
            </a:endParaRPr>
          </a:p>
        </p:txBody>
      </p:sp>
      <p:sp>
        <p:nvSpPr>
          <p:cNvPr id="455" name="Google Shape;455;p2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56" name="Google Shape;456;p28"/>
          <p:cNvSpPr/>
          <p:nvPr/>
        </p:nvSpPr>
        <p:spPr>
          <a:xfrm>
            <a:off x="6122356" y="1484784"/>
            <a:ext cx="559026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כללי התנהגות ובטיחות באש</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par>
                          <p:cTn fill="hold">
                            <p:stCondLst>
                              <p:cond delay="500"/>
                            </p:stCondLst>
                            <p:childTnLst>
                              <p:par>
                                <p:cTn fill="hold" nodeType="afterEffect" presetClass="entr" presetID="2" presetSubtype="4">
                                  <p:stCondLst>
                                    <p:cond delay="500"/>
                                  </p:stCondLst>
                                  <p:childTnLst>
                                    <p:set>
                                      <p:cBhvr>
                                        <p:cTn dur="1" fill="hold">
                                          <p:stCondLst>
                                            <p:cond delay="0"/>
                                          </p:stCondLst>
                                        </p:cTn>
                                        <p:tgtEl>
                                          <p:spTgt spid="454">
                                            <p:txEl>
                                              <p:pRg end="0" st="0"/>
                                            </p:txEl>
                                          </p:spTgt>
                                        </p:tgtEl>
                                        <p:attrNameLst>
                                          <p:attrName>style.visibility</p:attrName>
                                        </p:attrNameLst>
                                      </p:cBhvr>
                                      <p:to>
                                        <p:strVal val="visible"/>
                                      </p:to>
                                    </p:set>
                                    <p:anim calcmode="lin" valueType="num">
                                      <p:cBhvr additive="base">
                                        <p:cTn dur="500"/>
                                        <p:tgtEl>
                                          <p:spTgt spid="454">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500"/>
                                  </p:stCondLst>
                                  <p:childTnLst>
                                    <p:set>
                                      <p:cBhvr>
                                        <p:cTn dur="1" fill="hold">
                                          <p:stCondLst>
                                            <p:cond delay="0"/>
                                          </p:stCondLst>
                                        </p:cTn>
                                        <p:tgtEl>
                                          <p:spTgt spid="454">
                                            <p:txEl>
                                              <p:pRg end="1" st="1"/>
                                            </p:txEl>
                                          </p:spTgt>
                                        </p:tgtEl>
                                        <p:attrNameLst>
                                          <p:attrName>style.visibility</p:attrName>
                                        </p:attrNameLst>
                                      </p:cBhvr>
                                      <p:to>
                                        <p:strVal val="visible"/>
                                      </p:to>
                                    </p:set>
                                    <p:anim calcmode="lin" valueType="num">
                                      <p:cBhvr additive="base">
                                        <p:cTn dur="500"/>
                                        <p:tgtEl>
                                          <p:spTgt spid="454">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500"/>
                                  </p:stCondLst>
                                  <p:childTnLst>
                                    <p:set>
                                      <p:cBhvr>
                                        <p:cTn dur="1" fill="hold">
                                          <p:stCondLst>
                                            <p:cond delay="0"/>
                                          </p:stCondLst>
                                        </p:cTn>
                                        <p:tgtEl>
                                          <p:spTgt spid="454">
                                            <p:txEl>
                                              <p:pRg end="2" st="2"/>
                                            </p:txEl>
                                          </p:spTgt>
                                        </p:tgtEl>
                                        <p:attrNameLst>
                                          <p:attrName>style.visibility</p:attrName>
                                        </p:attrNameLst>
                                      </p:cBhvr>
                                      <p:to>
                                        <p:strVal val="visible"/>
                                      </p:to>
                                    </p:set>
                                    <p:anim calcmode="lin" valueType="num">
                                      <p:cBhvr additive="base">
                                        <p:cTn dur="500"/>
                                        <p:tgtEl>
                                          <p:spTgt spid="45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p:nvPr/>
        </p:nvSpPr>
        <p:spPr>
          <a:xfrm>
            <a:off x="767408" y="2924944"/>
            <a:ext cx="10945216" cy="2772875"/>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כווייה הינה נזק הנגרם לגוף ובעיקר לעור, על ידי מקור חום, חשמל או כימיקלים.  </a:t>
            </a:r>
            <a:endParaRPr/>
          </a:p>
          <a:p>
            <a:pPr indent="-342900" lvl="0" marL="342900" marR="0" rtl="1" algn="just">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נזק תרמי או כימי הנגרם לעור, הורס את תאי העור באזור הנפגע. </a:t>
            </a:r>
            <a:endParaRPr/>
          </a:p>
          <a:p>
            <a:pPr indent="-342900" lvl="0" marL="342900" marR="0" rtl="1" algn="just">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העור הינו האיבר הגדול ביותר בגוף, שטחו הוא 1.8 מטר רבוע בממוצע אצל אדם בוגר. </a:t>
            </a:r>
            <a:endParaRPr/>
          </a:p>
          <a:p>
            <a:pPr indent="0" lvl="0" marL="0" marR="0" rtl="1" algn="r">
              <a:lnSpc>
                <a:spcPct val="113000"/>
              </a:lnSpc>
              <a:spcBef>
                <a:spcPts val="800"/>
              </a:spcBef>
              <a:spcAft>
                <a:spcPts val="0"/>
              </a:spcAft>
              <a:buNone/>
            </a:pPr>
            <a:r>
              <a:t/>
            </a:r>
            <a:endParaRPr b="1" sz="1000" u="sng">
              <a:solidFill>
                <a:schemeClr val="dk1"/>
              </a:solidFill>
              <a:latin typeface="Tahoma"/>
              <a:ea typeface="Tahoma"/>
              <a:cs typeface="Tahoma"/>
              <a:sym typeface="Tahoma"/>
            </a:endParaRPr>
          </a:p>
        </p:txBody>
      </p:sp>
      <p:sp>
        <p:nvSpPr>
          <p:cNvPr id="185" name="Google Shape;185;p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186" name="Google Shape;186;p2"/>
          <p:cNvSpPr/>
          <p:nvPr/>
        </p:nvSpPr>
        <p:spPr>
          <a:xfrm>
            <a:off x="9408368" y="1583531"/>
            <a:ext cx="234990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מהי כוויה</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10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10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1000"/>
                                        <p:tgtEl>
                                          <p:spTgt spid="1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1000"/>
                                        <p:tgtEl>
                                          <p:spTgt spid="18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9"/>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457200" lvl="0" marL="457200" marR="0" rtl="1" algn="just">
              <a:lnSpc>
                <a:spcPct val="120000"/>
              </a:lnSpc>
              <a:spcBef>
                <a:spcPts val="0"/>
              </a:spcBef>
              <a:spcAft>
                <a:spcPts val="0"/>
              </a:spcAft>
              <a:buClr>
                <a:schemeClr val="dk1"/>
              </a:buClr>
              <a:buSzPts val="3200"/>
              <a:buFont typeface="Calibri"/>
              <a:buAutoNum type="arabicPeriod"/>
            </a:pPr>
            <a:r>
              <a:rPr b="1" lang="iw-IL" sz="3200">
                <a:solidFill>
                  <a:schemeClr val="dk1"/>
                </a:solidFill>
                <a:latin typeface="Arial"/>
                <a:ea typeface="Arial"/>
                <a:cs typeface="Arial"/>
                <a:sym typeface="Arial"/>
              </a:rPr>
              <a:t>את המדורה מכבים מיד לאחר סיום...</a:t>
            </a:r>
            <a:endParaRPr b="1" sz="3200" u="sng">
              <a:solidFill>
                <a:schemeClr val="dk1"/>
              </a:solidFill>
              <a:latin typeface="Arial"/>
              <a:ea typeface="Arial"/>
              <a:cs typeface="Arial"/>
              <a:sym typeface="Arial"/>
            </a:endParaRPr>
          </a:p>
        </p:txBody>
      </p:sp>
      <p:sp>
        <p:nvSpPr>
          <p:cNvPr id="462" name="Google Shape;462;p2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63" name="Google Shape;463;p29"/>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464" name="Google Shape;464;p29"/>
          <p:cNvSpPr/>
          <p:nvPr/>
        </p:nvSpPr>
        <p:spPr>
          <a:xfrm>
            <a:off x="160310" y="5157192"/>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את המדורה מכבים מיד לאחר סיום הפעילות ולא עוזבים עד שהאש כובתה כליל.</a:t>
            </a:r>
            <a:endParaRPr b="1" sz="3200">
              <a:solidFill>
                <a:srgbClr val="002060"/>
              </a:solidFill>
              <a:latin typeface="Calibri"/>
              <a:ea typeface="Calibri"/>
              <a:cs typeface="Calibri"/>
              <a:sym typeface="Calibri"/>
            </a:endParaRPr>
          </a:p>
        </p:txBody>
      </p:sp>
      <p:sp>
        <p:nvSpPr>
          <p:cNvPr id="465" name="Google Shape;465;p29"/>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anim calcmode="lin" valueType="num">
                                      <p:cBhvr additive="base">
                                        <p:cTn dur="500"/>
                                        <p:tgtEl>
                                          <p:spTgt spid="461">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2000"/>
                                        <p:tgtEl>
                                          <p:spTgt spid="4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xit" presetID="10" presetSubtype="0">
                                  <p:stCondLst>
                                    <p:cond delay="0"/>
                                  </p:stCondLst>
                                  <p:childTnLst>
                                    <p:animEffect filter="fade" transition="out">
                                      <p:cBhvr>
                                        <p:cTn dur="500"/>
                                        <p:tgtEl>
                                          <p:spTgt spid="461">
                                            <p:txEl>
                                              <p:pRg end="0" st="0"/>
                                            </p:txEl>
                                          </p:spTgt>
                                        </p:tgtEl>
                                      </p:cBhvr>
                                    </p:animEffect>
                                    <p:set>
                                      <p:cBhvr>
                                        <p:cTn dur="1" fill="hold">
                                          <p:stCondLst>
                                            <p:cond delay="500"/>
                                          </p:stCondLst>
                                        </p:cTn>
                                        <p:tgtEl>
                                          <p:spTgt spid="461">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65">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0"/>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2"/>
            </a:pPr>
            <a:r>
              <a:rPr b="1" lang="iw-IL" sz="3200">
                <a:solidFill>
                  <a:schemeClr val="dk1"/>
                </a:solidFill>
                <a:latin typeface="Arial"/>
                <a:ea typeface="Arial"/>
                <a:cs typeface="Arial"/>
                <a:sym typeface="Arial"/>
              </a:rPr>
              <a:t>בוחרים מקום מתאים למדורה ומוודאים...</a:t>
            </a:r>
            <a:endParaRPr b="1" sz="3200" u="sng">
              <a:solidFill>
                <a:schemeClr val="dk1"/>
              </a:solidFill>
              <a:latin typeface="Arial"/>
              <a:ea typeface="Arial"/>
              <a:cs typeface="Arial"/>
              <a:sym typeface="Arial"/>
            </a:endParaRPr>
          </a:p>
        </p:txBody>
      </p:sp>
      <p:sp>
        <p:nvSpPr>
          <p:cNvPr id="471" name="Google Shape;471;p3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72" name="Google Shape;472;p30"/>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473" name="Google Shape;473;p30"/>
          <p:cNvSpPr/>
          <p:nvPr/>
        </p:nvSpPr>
        <p:spPr>
          <a:xfrm>
            <a:off x="160310" y="5157192"/>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בוחרים מקום מתאים למדורה ומוודאים שהמקום נקי מעשבים ורחוק מעצים. </a:t>
            </a:r>
            <a:endParaRPr b="1" sz="3200">
              <a:solidFill>
                <a:srgbClr val="002060"/>
              </a:solidFill>
              <a:latin typeface="Calibri"/>
              <a:ea typeface="Calibri"/>
              <a:cs typeface="Calibri"/>
              <a:sym typeface="Calibri"/>
            </a:endParaRPr>
          </a:p>
        </p:txBody>
      </p:sp>
      <p:sp>
        <p:nvSpPr>
          <p:cNvPr id="474" name="Google Shape;474;p30"/>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70">
                                            <p:txEl>
                                              <p:pRg end="0" st="0"/>
                                            </p:txEl>
                                          </p:spTgt>
                                        </p:tgtEl>
                                        <p:attrNameLst>
                                          <p:attrName>style.visibility</p:attrName>
                                        </p:attrNameLst>
                                      </p:cBhvr>
                                      <p:to>
                                        <p:strVal val="visible"/>
                                      </p:to>
                                    </p:set>
                                    <p:anim calcmode="lin" valueType="num">
                                      <p:cBhvr additive="base">
                                        <p:cTn dur="500"/>
                                        <p:tgtEl>
                                          <p:spTgt spid="47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60000"/>
                                  </p:stCondLst>
                                  <p:childTnLst>
                                    <p:set>
                                      <p:cBhvr>
                                        <p:cTn dur="1" fill="hold">
                                          <p:stCondLst>
                                            <p:cond delay="0"/>
                                          </p:stCondLst>
                                        </p:cTn>
                                        <p:tgtEl>
                                          <p:spTgt spid="474"/>
                                        </p:tgtEl>
                                        <p:attrNameLst>
                                          <p:attrName>style.visibility</p:attrName>
                                        </p:attrNameLst>
                                      </p:cBhvr>
                                      <p:to>
                                        <p:strVal val="visible"/>
                                      </p:to>
                                    </p:set>
                                    <p:animEffect filter="fade" transition="in">
                                      <p:cBhvr>
                                        <p:cTn dur="75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par>
                                <p:cTn fill="hold" nodeType="withEffect" presetClass="exit" presetID="10" presetSubtype="0">
                                  <p:stCondLst>
                                    <p:cond delay="0"/>
                                  </p:stCondLst>
                                  <p:childTnLst>
                                    <p:animEffect filter="fade" transition="out">
                                      <p:cBhvr>
                                        <p:cTn dur="500"/>
                                        <p:tgtEl>
                                          <p:spTgt spid="470">
                                            <p:txEl>
                                              <p:pRg end="0" st="0"/>
                                            </p:txEl>
                                          </p:spTgt>
                                        </p:tgtEl>
                                      </p:cBhvr>
                                    </p:animEffect>
                                    <p:set>
                                      <p:cBhvr>
                                        <p:cTn dur="1" fill="hold">
                                          <p:stCondLst>
                                            <p:cond delay="500"/>
                                          </p:stCondLst>
                                        </p:cTn>
                                        <p:tgtEl>
                                          <p:spTgt spid="470">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1"/>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3"/>
            </a:pPr>
            <a:r>
              <a:rPr b="1" lang="iw-IL" sz="3200">
                <a:solidFill>
                  <a:schemeClr val="dk1"/>
                </a:solidFill>
                <a:latin typeface="Arial"/>
                <a:ea typeface="Arial"/>
                <a:cs typeface="Arial"/>
                <a:sym typeface="Arial"/>
              </a:rPr>
              <a:t>כאשר מוסיפים עצים למדורה</a:t>
            </a:r>
            <a:r>
              <a:rPr b="1" lang="iw-IL" sz="3200">
                <a:solidFill>
                  <a:srgbClr val="002060"/>
                </a:solidFill>
                <a:latin typeface="Arial"/>
                <a:ea typeface="Arial"/>
                <a:cs typeface="Arial"/>
                <a:sym typeface="Arial"/>
              </a:rPr>
              <a:t>, </a:t>
            </a:r>
            <a:r>
              <a:rPr b="1" lang="iw-IL" sz="3200">
                <a:solidFill>
                  <a:schemeClr val="dk1"/>
                </a:solidFill>
                <a:latin typeface="Arial"/>
                <a:ea typeface="Arial"/>
                <a:cs typeface="Arial"/>
                <a:sym typeface="Arial"/>
              </a:rPr>
              <a:t>נזהרים...</a:t>
            </a:r>
            <a:endParaRPr b="1" sz="3200" u="sng">
              <a:solidFill>
                <a:schemeClr val="dk1"/>
              </a:solidFill>
              <a:latin typeface="Arial"/>
              <a:ea typeface="Arial"/>
              <a:cs typeface="Arial"/>
              <a:sym typeface="Arial"/>
            </a:endParaRPr>
          </a:p>
        </p:txBody>
      </p:sp>
      <p:sp>
        <p:nvSpPr>
          <p:cNvPr id="480" name="Google Shape;480;p3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81" name="Google Shape;481;p31"/>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482" name="Google Shape;482;p31"/>
          <p:cNvSpPr/>
          <p:nvPr/>
        </p:nvSpPr>
        <p:spPr>
          <a:xfrm>
            <a:off x="160310" y="5157192"/>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rgbClr val="002060"/>
                </a:solidFill>
                <a:latin typeface="Arial"/>
                <a:ea typeface="Arial"/>
                <a:cs typeface="Arial"/>
                <a:sym typeface="Arial"/>
              </a:rPr>
              <a:t>כאשר מוסיפים עצים למדורה, נזהרים שלא להיכוות מגיצים.</a:t>
            </a:r>
            <a:endParaRPr b="1" sz="3200">
              <a:solidFill>
                <a:srgbClr val="002060"/>
              </a:solidFill>
              <a:latin typeface="Calibri"/>
              <a:ea typeface="Calibri"/>
              <a:cs typeface="Calibri"/>
              <a:sym typeface="Calibri"/>
            </a:endParaRPr>
          </a:p>
        </p:txBody>
      </p:sp>
      <p:sp>
        <p:nvSpPr>
          <p:cNvPr id="483" name="Google Shape;483;p31"/>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 calcmode="lin" valueType="num">
                                      <p:cBhvr additive="base">
                                        <p:cTn dur="500"/>
                                        <p:tgtEl>
                                          <p:spTgt spid="47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483"/>
                                        </p:tgtEl>
                                        <p:attrNameLst>
                                          <p:attrName>style.visibility</p:attrName>
                                        </p:attrNameLst>
                                      </p:cBhvr>
                                      <p:to>
                                        <p:strVal val="visible"/>
                                      </p:to>
                                    </p:set>
                                    <p:animEffect filter="fade" transition="in">
                                      <p:cBhvr>
                                        <p:cTn dur="75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xit" presetID="10" presetSubtype="0">
                                  <p:stCondLst>
                                    <p:cond delay="0"/>
                                  </p:stCondLst>
                                  <p:childTnLst>
                                    <p:animEffect filter="fade" transition="out">
                                      <p:cBhvr>
                                        <p:cTn dur="500"/>
                                        <p:tgtEl>
                                          <p:spTgt spid="479">
                                            <p:txEl>
                                              <p:pRg end="0" st="0"/>
                                            </p:txEl>
                                          </p:spTgt>
                                        </p:tgtEl>
                                      </p:cBhvr>
                                    </p:animEffect>
                                    <p:set>
                                      <p:cBhvr>
                                        <p:cTn dur="1" fill="hold">
                                          <p:stCondLst>
                                            <p:cond delay="500"/>
                                          </p:stCondLst>
                                        </p:cTn>
                                        <p:tgtEl>
                                          <p:spTgt spid="479">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2"/>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4"/>
            </a:pPr>
            <a:r>
              <a:rPr b="1" lang="iw-IL" sz="3200">
                <a:solidFill>
                  <a:schemeClr val="dk1"/>
                </a:solidFill>
                <a:latin typeface="Arial"/>
                <a:ea typeface="Arial"/>
                <a:cs typeface="Arial"/>
                <a:sym typeface="Arial"/>
              </a:rPr>
              <a:t>בקרבת מדורה חובה שיהיו דליי מים או...</a:t>
            </a:r>
            <a:endParaRPr b="1" sz="3200" u="sng">
              <a:solidFill>
                <a:schemeClr val="dk1"/>
              </a:solidFill>
              <a:latin typeface="Arial"/>
              <a:ea typeface="Arial"/>
              <a:cs typeface="Arial"/>
              <a:sym typeface="Arial"/>
            </a:endParaRPr>
          </a:p>
        </p:txBody>
      </p:sp>
      <p:sp>
        <p:nvSpPr>
          <p:cNvPr id="489" name="Google Shape;489;p3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90" name="Google Shape;490;p32"/>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491" name="Google Shape;491;p32"/>
          <p:cNvSpPr/>
          <p:nvPr/>
        </p:nvSpPr>
        <p:spPr>
          <a:xfrm>
            <a:off x="73631" y="5142327"/>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1E4E79"/>
                </a:solidFill>
                <a:latin typeface="Arial"/>
                <a:ea typeface="Arial"/>
                <a:cs typeface="Arial"/>
                <a:sym typeface="Arial"/>
              </a:rPr>
              <a:t>בקרבת מדורה חובה שיהיו דליי מים או חול, לכיבוי למקרה שהאש תתפשט.</a:t>
            </a:r>
            <a:endParaRPr b="1" sz="3200">
              <a:solidFill>
                <a:srgbClr val="1E4E79"/>
              </a:solidFill>
              <a:latin typeface="Calibri"/>
              <a:ea typeface="Calibri"/>
              <a:cs typeface="Calibri"/>
              <a:sym typeface="Calibri"/>
            </a:endParaRPr>
          </a:p>
        </p:txBody>
      </p:sp>
      <p:sp>
        <p:nvSpPr>
          <p:cNvPr id="492" name="Google Shape;492;p32"/>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88">
                                            <p:txEl>
                                              <p:pRg end="0" st="0"/>
                                            </p:txEl>
                                          </p:spTgt>
                                        </p:tgtEl>
                                        <p:attrNameLst>
                                          <p:attrName>style.visibility</p:attrName>
                                        </p:attrNameLst>
                                      </p:cBhvr>
                                      <p:to>
                                        <p:strVal val="visible"/>
                                      </p:to>
                                    </p:set>
                                    <p:anim calcmode="lin" valueType="num">
                                      <p:cBhvr additive="base">
                                        <p:cTn dur="500"/>
                                        <p:tgtEl>
                                          <p:spTgt spid="488">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492"/>
                                        </p:tgtEl>
                                        <p:attrNameLst>
                                          <p:attrName>style.visibility</p:attrName>
                                        </p:attrNameLst>
                                      </p:cBhvr>
                                      <p:to>
                                        <p:strVal val="visible"/>
                                      </p:to>
                                    </p:set>
                                    <p:animEffect filter="fade" transition="in">
                                      <p:cBhvr>
                                        <p:cTn dur="75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xit" presetID="10" presetSubtype="0">
                                  <p:stCondLst>
                                    <p:cond delay="0"/>
                                  </p:stCondLst>
                                  <p:childTnLst>
                                    <p:animEffect filter="fade" transition="out">
                                      <p:cBhvr>
                                        <p:cTn dur="500"/>
                                        <p:tgtEl>
                                          <p:spTgt spid="488">
                                            <p:txEl>
                                              <p:pRg end="0" st="0"/>
                                            </p:txEl>
                                          </p:spTgt>
                                        </p:tgtEl>
                                      </p:cBhvr>
                                    </p:animEffect>
                                    <p:set>
                                      <p:cBhvr>
                                        <p:cTn dur="1" fill="hold">
                                          <p:stCondLst>
                                            <p:cond delay="500"/>
                                          </p:stCondLst>
                                        </p:cTn>
                                        <p:tgtEl>
                                          <p:spTgt spid="488">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3"/>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5"/>
            </a:pPr>
            <a:r>
              <a:rPr b="1" lang="iw-IL" sz="3200">
                <a:solidFill>
                  <a:schemeClr val="dk1"/>
                </a:solidFill>
                <a:latin typeface="Arial"/>
                <a:ea typeface="Arial"/>
                <a:cs typeface="Arial"/>
                <a:sym typeface="Arial"/>
              </a:rPr>
              <a:t>מדורה לא מדליקים בעזרת נוזל דליק, כדוגמת...</a:t>
            </a:r>
            <a:endParaRPr b="1" sz="3200" u="sng">
              <a:solidFill>
                <a:schemeClr val="dk1"/>
              </a:solidFill>
              <a:latin typeface="Arial"/>
              <a:ea typeface="Arial"/>
              <a:cs typeface="Arial"/>
              <a:sym typeface="Arial"/>
            </a:endParaRPr>
          </a:p>
        </p:txBody>
      </p:sp>
      <p:sp>
        <p:nvSpPr>
          <p:cNvPr id="498" name="Google Shape;498;p3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499" name="Google Shape;499;p33"/>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500" name="Google Shape;500;p33"/>
          <p:cNvSpPr/>
          <p:nvPr/>
        </p:nvSpPr>
        <p:spPr>
          <a:xfrm>
            <a:off x="73631" y="5142327"/>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מדורה לא מדליקים בעזרת נוזל דליק, כדוגמת בנזין או נפט</a:t>
            </a:r>
            <a:endParaRPr b="1" sz="3200">
              <a:solidFill>
                <a:srgbClr val="002060"/>
              </a:solidFill>
              <a:latin typeface="Calibri"/>
              <a:ea typeface="Calibri"/>
              <a:cs typeface="Calibri"/>
              <a:sym typeface="Calibri"/>
            </a:endParaRPr>
          </a:p>
        </p:txBody>
      </p:sp>
      <p:sp>
        <p:nvSpPr>
          <p:cNvPr id="501" name="Google Shape;501;p33"/>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97">
                                            <p:txEl>
                                              <p:pRg end="0" st="0"/>
                                            </p:txEl>
                                          </p:spTgt>
                                        </p:tgtEl>
                                        <p:attrNameLst>
                                          <p:attrName>style.visibility</p:attrName>
                                        </p:attrNameLst>
                                      </p:cBhvr>
                                      <p:to>
                                        <p:strVal val="visible"/>
                                      </p:to>
                                    </p:set>
                                    <p:anim calcmode="lin" valueType="num">
                                      <p:cBhvr additive="base">
                                        <p:cTn dur="500"/>
                                        <p:tgtEl>
                                          <p:spTgt spid="497">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501"/>
                                        </p:tgtEl>
                                        <p:attrNameLst>
                                          <p:attrName>style.visibility</p:attrName>
                                        </p:attrNameLst>
                                      </p:cBhvr>
                                      <p:to>
                                        <p:strVal val="visible"/>
                                      </p:to>
                                    </p:set>
                                    <p:animEffect filter="fade" transition="in">
                                      <p:cBhvr>
                                        <p:cTn dur="75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xit" presetID="10" presetSubtype="0">
                                  <p:stCondLst>
                                    <p:cond delay="0"/>
                                  </p:stCondLst>
                                  <p:childTnLst>
                                    <p:animEffect filter="fade" transition="out">
                                      <p:cBhvr>
                                        <p:cTn dur="500"/>
                                        <p:tgtEl>
                                          <p:spTgt spid="497">
                                            <p:txEl>
                                              <p:pRg end="0" st="0"/>
                                            </p:txEl>
                                          </p:spTgt>
                                        </p:tgtEl>
                                      </p:cBhvr>
                                    </p:animEffect>
                                    <p:set>
                                      <p:cBhvr>
                                        <p:cTn dur="1" fill="hold">
                                          <p:stCondLst>
                                            <p:cond delay="500"/>
                                          </p:stCondLst>
                                        </p:cTn>
                                        <p:tgtEl>
                                          <p:spTgt spid="497">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4"/>
          <p:cNvSpPr/>
          <p:nvPr/>
        </p:nvSpPr>
        <p:spPr>
          <a:xfrm>
            <a:off x="407368" y="3099679"/>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6"/>
            </a:pPr>
            <a:r>
              <a:rPr b="1" lang="iw-IL" sz="3200">
                <a:solidFill>
                  <a:schemeClr val="dk1"/>
                </a:solidFill>
                <a:latin typeface="Arial"/>
                <a:ea typeface="Arial"/>
                <a:cs typeface="Arial"/>
                <a:sym typeface="Arial"/>
              </a:rPr>
              <a:t>מי שאחזה בו אש לא רץ, אלא...</a:t>
            </a:r>
            <a:endParaRPr b="1" sz="3200" u="sng">
              <a:solidFill>
                <a:schemeClr val="dk1"/>
              </a:solidFill>
              <a:latin typeface="Arial"/>
              <a:ea typeface="Arial"/>
              <a:cs typeface="Arial"/>
              <a:sym typeface="Arial"/>
            </a:endParaRPr>
          </a:p>
        </p:txBody>
      </p:sp>
      <p:sp>
        <p:nvSpPr>
          <p:cNvPr id="507" name="Google Shape;507;p3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08" name="Google Shape;508;p34"/>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509" name="Google Shape;509;p34"/>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מי שאחזה בו אש לא רץ, אלא מתגלגל על הארץ על מנת לחנוק את האש.</a:t>
            </a:r>
            <a:endParaRPr b="1" sz="3200">
              <a:solidFill>
                <a:srgbClr val="002060"/>
              </a:solidFill>
              <a:latin typeface="Calibri"/>
              <a:ea typeface="Calibri"/>
              <a:cs typeface="Calibri"/>
              <a:sym typeface="Calibri"/>
            </a:endParaRPr>
          </a:p>
        </p:txBody>
      </p:sp>
      <p:sp>
        <p:nvSpPr>
          <p:cNvPr id="510" name="Google Shape;510;p34"/>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anim calcmode="lin" valueType="num">
                                      <p:cBhvr additive="base">
                                        <p:cTn dur="500"/>
                                        <p:tgtEl>
                                          <p:spTgt spid="506">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510"/>
                                        </p:tgtEl>
                                        <p:attrNameLst>
                                          <p:attrName>style.visibility</p:attrName>
                                        </p:attrNameLst>
                                      </p:cBhvr>
                                      <p:to>
                                        <p:strVal val="visible"/>
                                      </p:to>
                                    </p:set>
                                    <p:animEffect filter="fade" transition="in">
                                      <p:cBhvr>
                                        <p:cTn dur="75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xit" presetID="10" presetSubtype="0">
                                  <p:stCondLst>
                                    <p:cond delay="0"/>
                                  </p:stCondLst>
                                  <p:childTnLst>
                                    <p:animEffect filter="fade" transition="out">
                                      <p:cBhvr>
                                        <p:cTn dur="500"/>
                                        <p:tgtEl>
                                          <p:spTgt spid="506">
                                            <p:txEl>
                                              <p:pRg end="0" st="0"/>
                                            </p:txEl>
                                          </p:spTgt>
                                        </p:tgtEl>
                                      </p:cBhvr>
                                    </p:animEffect>
                                    <p:set>
                                      <p:cBhvr>
                                        <p:cTn dur="1" fill="hold">
                                          <p:stCondLst>
                                            <p:cond delay="500"/>
                                          </p:stCondLst>
                                        </p:cTn>
                                        <p:tgtEl>
                                          <p:spTgt spid="506">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5"/>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7"/>
            </a:pPr>
            <a:r>
              <a:rPr b="1" lang="iw-IL" sz="3200">
                <a:solidFill>
                  <a:schemeClr val="dk1"/>
                </a:solidFill>
                <a:latin typeface="Arial"/>
                <a:ea typeface="Arial"/>
                <a:cs typeface="Arial"/>
                <a:sym typeface="Arial"/>
              </a:rPr>
              <a:t>ילדים אינם יכולים להיות אחראים בעצמם על מדורה, יש ...</a:t>
            </a:r>
            <a:endParaRPr b="1" sz="3200" u="sng">
              <a:solidFill>
                <a:schemeClr val="dk1"/>
              </a:solidFill>
              <a:latin typeface="Arial"/>
              <a:ea typeface="Arial"/>
              <a:cs typeface="Arial"/>
              <a:sym typeface="Arial"/>
            </a:endParaRPr>
          </a:p>
        </p:txBody>
      </p:sp>
      <p:sp>
        <p:nvSpPr>
          <p:cNvPr id="516" name="Google Shape;516;p3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17" name="Google Shape;517;p35"/>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518" name="Google Shape;518;p35"/>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ילדים אינם יכולים להיות אחראים בעצמם על מדורה, יש למנות מבוגר כאחראי למדורה.</a:t>
            </a:r>
            <a:endParaRPr b="1" sz="3200">
              <a:solidFill>
                <a:srgbClr val="002060"/>
              </a:solidFill>
              <a:latin typeface="Calibri"/>
              <a:ea typeface="Calibri"/>
              <a:cs typeface="Calibri"/>
              <a:sym typeface="Calibri"/>
            </a:endParaRPr>
          </a:p>
        </p:txBody>
      </p:sp>
      <p:sp>
        <p:nvSpPr>
          <p:cNvPr id="519" name="Google Shape;519;p35"/>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anim calcmode="lin" valueType="num">
                                      <p:cBhvr additive="base">
                                        <p:cTn dur="500"/>
                                        <p:tgtEl>
                                          <p:spTgt spid="51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519"/>
                                        </p:tgtEl>
                                        <p:attrNameLst>
                                          <p:attrName>style.visibility</p:attrName>
                                        </p:attrNameLst>
                                      </p:cBhvr>
                                      <p:to>
                                        <p:strVal val="visible"/>
                                      </p:to>
                                    </p:set>
                                    <p:animEffect filter="fade" transition="in">
                                      <p:cBhvr>
                                        <p:cTn dur="75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xit" presetID="10" presetSubtype="0">
                                  <p:stCondLst>
                                    <p:cond delay="0"/>
                                  </p:stCondLst>
                                  <p:childTnLst>
                                    <p:animEffect filter="fade" transition="out">
                                      <p:cBhvr>
                                        <p:cTn dur="500"/>
                                        <p:tgtEl>
                                          <p:spTgt spid="515">
                                            <p:txEl>
                                              <p:pRg end="0" st="0"/>
                                            </p:txEl>
                                          </p:spTgt>
                                        </p:tgtEl>
                                      </p:cBhvr>
                                    </p:animEffect>
                                    <p:set>
                                      <p:cBhvr>
                                        <p:cTn dur="1" fill="hold">
                                          <p:stCondLst>
                                            <p:cond delay="500"/>
                                          </p:stCondLst>
                                        </p:cTn>
                                        <p:tgtEl>
                                          <p:spTgt spid="515">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6"/>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8"/>
            </a:pPr>
            <a:r>
              <a:rPr b="1" lang="iw-IL" sz="3200">
                <a:solidFill>
                  <a:schemeClr val="dk1"/>
                </a:solidFill>
                <a:latin typeface="Arial"/>
                <a:ea typeface="Arial"/>
                <a:cs typeface="Arial"/>
                <a:sym typeface="Arial"/>
              </a:rPr>
              <a:t>למניעת היפגעות מאש המדורה, יש...</a:t>
            </a:r>
            <a:endParaRPr b="1" sz="3200" u="sng">
              <a:solidFill>
                <a:schemeClr val="dk1"/>
              </a:solidFill>
              <a:latin typeface="Arial"/>
              <a:ea typeface="Arial"/>
              <a:cs typeface="Arial"/>
              <a:sym typeface="Arial"/>
            </a:endParaRPr>
          </a:p>
        </p:txBody>
      </p:sp>
      <p:sp>
        <p:nvSpPr>
          <p:cNvPr id="525" name="Google Shape;525;p3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26" name="Google Shape;526;p36"/>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527" name="Google Shape;527;p36"/>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למניעת היפגעות מאש המדורה, יש לנעול נעליים וללבוש מכנס ארוך.</a:t>
            </a:r>
            <a:endParaRPr b="1" sz="3200">
              <a:solidFill>
                <a:srgbClr val="002060"/>
              </a:solidFill>
              <a:latin typeface="Calibri"/>
              <a:ea typeface="Calibri"/>
              <a:cs typeface="Calibri"/>
              <a:sym typeface="Calibri"/>
            </a:endParaRPr>
          </a:p>
        </p:txBody>
      </p:sp>
      <p:sp>
        <p:nvSpPr>
          <p:cNvPr id="528" name="Google Shape;528;p36"/>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4">
                                            <p:txEl>
                                              <p:pRg end="0" st="0"/>
                                            </p:txEl>
                                          </p:spTgt>
                                        </p:tgtEl>
                                        <p:attrNameLst>
                                          <p:attrName>style.visibility</p:attrName>
                                        </p:attrNameLst>
                                      </p:cBhvr>
                                      <p:to>
                                        <p:strVal val="visible"/>
                                      </p:to>
                                    </p:set>
                                    <p:anim calcmode="lin" valueType="num">
                                      <p:cBhvr additive="base">
                                        <p:cTn dur="500"/>
                                        <p:tgtEl>
                                          <p:spTgt spid="524">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528"/>
                                        </p:tgtEl>
                                        <p:attrNameLst>
                                          <p:attrName>style.visibility</p:attrName>
                                        </p:attrNameLst>
                                      </p:cBhvr>
                                      <p:to>
                                        <p:strVal val="visible"/>
                                      </p:to>
                                    </p:set>
                                    <p:animEffect filter="fade" transition="in">
                                      <p:cBhvr>
                                        <p:cTn dur="75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xit" presetID="10" presetSubtype="0">
                                  <p:stCondLst>
                                    <p:cond delay="0"/>
                                  </p:stCondLst>
                                  <p:childTnLst>
                                    <p:animEffect filter="fade" transition="out">
                                      <p:cBhvr>
                                        <p:cTn dur="500"/>
                                        <p:tgtEl>
                                          <p:spTgt spid="524">
                                            <p:txEl>
                                              <p:pRg end="0" st="0"/>
                                            </p:txEl>
                                          </p:spTgt>
                                        </p:tgtEl>
                                      </p:cBhvr>
                                    </p:animEffect>
                                    <p:set>
                                      <p:cBhvr>
                                        <p:cTn dur="1" fill="hold">
                                          <p:stCondLst>
                                            <p:cond delay="500"/>
                                          </p:stCondLst>
                                        </p:cTn>
                                        <p:tgtEl>
                                          <p:spTgt spid="524">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7"/>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9"/>
            </a:pPr>
            <a:r>
              <a:rPr b="1" lang="iw-IL" sz="3200">
                <a:solidFill>
                  <a:schemeClr val="dk1"/>
                </a:solidFill>
                <a:latin typeface="Arial"/>
                <a:ea typeface="Arial"/>
                <a:cs typeface="Arial"/>
                <a:sym typeface="Arial"/>
              </a:rPr>
              <a:t>אין להבעיר מדורה מתחת לקווי...</a:t>
            </a:r>
            <a:endParaRPr b="1" sz="3200" u="sng">
              <a:solidFill>
                <a:schemeClr val="dk1"/>
              </a:solidFill>
              <a:latin typeface="Arial"/>
              <a:ea typeface="Arial"/>
              <a:cs typeface="Arial"/>
              <a:sym typeface="Arial"/>
            </a:endParaRPr>
          </a:p>
        </p:txBody>
      </p:sp>
      <p:sp>
        <p:nvSpPr>
          <p:cNvPr id="534" name="Google Shape;534;p3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35" name="Google Shape;535;p37"/>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536" name="Google Shape;536;p37"/>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אין להבעיר מדורה מתחת לקווי חשמל, ליד מתקני דלק ובתים בבנייה.</a:t>
            </a:r>
            <a:endParaRPr b="1" sz="3200">
              <a:solidFill>
                <a:srgbClr val="002060"/>
              </a:solidFill>
              <a:latin typeface="Calibri"/>
              <a:ea typeface="Calibri"/>
              <a:cs typeface="Calibri"/>
              <a:sym typeface="Calibri"/>
            </a:endParaRPr>
          </a:p>
        </p:txBody>
      </p:sp>
      <p:sp>
        <p:nvSpPr>
          <p:cNvPr id="537" name="Google Shape;537;p37"/>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 calcmode="lin" valueType="num">
                                      <p:cBhvr additive="base">
                                        <p:cTn dur="500"/>
                                        <p:tgtEl>
                                          <p:spTgt spid="533">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537"/>
                                        </p:tgtEl>
                                        <p:attrNameLst>
                                          <p:attrName>style.visibility</p:attrName>
                                        </p:attrNameLst>
                                      </p:cBhvr>
                                      <p:to>
                                        <p:strVal val="visible"/>
                                      </p:to>
                                    </p:set>
                                    <p:animEffect filter="fade" transition="in">
                                      <p:cBhvr>
                                        <p:cTn dur="75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xit" presetID="10" presetSubtype="0">
                                  <p:stCondLst>
                                    <p:cond delay="0"/>
                                  </p:stCondLst>
                                  <p:childTnLst>
                                    <p:animEffect filter="fade" transition="out">
                                      <p:cBhvr>
                                        <p:cTn dur="500"/>
                                        <p:tgtEl>
                                          <p:spTgt spid="533">
                                            <p:txEl>
                                              <p:pRg end="0" st="0"/>
                                            </p:txEl>
                                          </p:spTgt>
                                        </p:tgtEl>
                                      </p:cBhvr>
                                    </p:animEffect>
                                    <p:set>
                                      <p:cBhvr>
                                        <p:cTn dur="1" fill="hold">
                                          <p:stCondLst>
                                            <p:cond delay="500"/>
                                          </p:stCondLst>
                                        </p:cTn>
                                        <p:tgtEl>
                                          <p:spTgt spid="533">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8"/>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10"/>
            </a:pPr>
            <a:r>
              <a:rPr b="1" lang="iw-IL" sz="3200">
                <a:solidFill>
                  <a:schemeClr val="dk1"/>
                </a:solidFill>
                <a:latin typeface="Arial"/>
                <a:ea typeface="Arial"/>
                <a:cs typeface="Arial"/>
                <a:sym typeface="Arial"/>
              </a:rPr>
              <a:t> את המדורה צריך לתחום באבנים, כדי...</a:t>
            </a:r>
            <a:endParaRPr b="1" sz="3200" u="sng">
              <a:solidFill>
                <a:schemeClr val="dk1"/>
              </a:solidFill>
              <a:latin typeface="Arial"/>
              <a:ea typeface="Arial"/>
              <a:cs typeface="Arial"/>
              <a:sym typeface="Arial"/>
            </a:endParaRPr>
          </a:p>
        </p:txBody>
      </p:sp>
      <p:sp>
        <p:nvSpPr>
          <p:cNvPr id="543" name="Google Shape;543;p3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44" name="Google Shape;544;p38"/>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545" name="Google Shape;545;p38"/>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את המדורה צריך לתחום באבנים, כדי למנוע התפזרות של הענפים והקרשים.</a:t>
            </a:r>
            <a:endParaRPr b="1" sz="3200">
              <a:solidFill>
                <a:srgbClr val="002060"/>
              </a:solidFill>
              <a:latin typeface="Calibri"/>
              <a:ea typeface="Calibri"/>
              <a:cs typeface="Calibri"/>
              <a:sym typeface="Calibri"/>
            </a:endParaRPr>
          </a:p>
        </p:txBody>
      </p:sp>
      <p:sp>
        <p:nvSpPr>
          <p:cNvPr id="546" name="Google Shape;546;p38"/>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42">
                                            <p:txEl>
                                              <p:pRg end="0" st="0"/>
                                            </p:txEl>
                                          </p:spTgt>
                                        </p:tgtEl>
                                        <p:attrNameLst>
                                          <p:attrName>style.visibility</p:attrName>
                                        </p:attrNameLst>
                                      </p:cBhvr>
                                      <p:to>
                                        <p:strVal val="visible"/>
                                      </p:to>
                                    </p:set>
                                    <p:anim calcmode="lin" valueType="num">
                                      <p:cBhvr additive="base">
                                        <p:cTn dur="500"/>
                                        <p:tgtEl>
                                          <p:spTgt spid="54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546"/>
                                        </p:tgtEl>
                                        <p:attrNameLst>
                                          <p:attrName>style.visibility</p:attrName>
                                        </p:attrNameLst>
                                      </p:cBhvr>
                                      <p:to>
                                        <p:strVal val="visible"/>
                                      </p:to>
                                    </p:set>
                                    <p:animEffect filter="fade" transition="in">
                                      <p:cBhvr>
                                        <p:cTn dur="75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xit" presetID="10" presetSubtype="0">
                                  <p:stCondLst>
                                    <p:cond delay="0"/>
                                  </p:stCondLst>
                                  <p:childTnLst>
                                    <p:animEffect filter="fade" transition="out">
                                      <p:cBhvr>
                                        <p:cTn dur="500"/>
                                        <p:tgtEl>
                                          <p:spTgt spid="542">
                                            <p:txEl>
                                              <p:pRg end="0" st="0"/>
                                            </p:txEl>
                                          </p:spTgt>
                                        </p:tgtEl>
                                      </p:cBhvr>
                                    </p:animEffect>
                                    <p:set>
                                      <p:cBhvr>
                                        <p:cTn dur="1" fill="hold">
                                          <p:stCondLst>
                                            <p:cond delay="500"/>
                                          </p:stCondLst>
                                        </p:cTn>
                                        <p:tgtEl>
                                          <p:spTgt spid="542">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
          <p:cNvSpPr/>
          <p:nvPr/>
        </p:nvSpPr>
        <p:spPr>
          <a:xfrm>
            <a:off x="825650" y="2655148"/>
            <a:ext cx="10945216" cy="3761864"/>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iw-IL" sz="1000">
                <a:solidFill>
                  <a:srgbClr val="00DAF0"/>
                </a:solidFill>
                <a:latin typeface="Tahoma"/>
                <a:ea typeface="Tahoma"/>
                <a:cs typeface="Tahoma"/>
                <a:sym typeface="Tahoma"/>
              </a:rPr>
              <a:t> </a:t>
            </a:r>
            <a:r>
              <a:rPr lang="iw-IL" sz="2400">
                <a:solidFill>
                  <a:schemeClr val="dk1"/>
                </a:solidFill>
                <a:latin typeface="Arial"/>
                <a:ea typeface="Arial"/>
                <a:cs typeface="Arial"/>
                <a:sym typeface="Arial"/>
              </a:rPr>
              <a:t>העור מכיל שתי שכבות: האפידרמיס והדרמיס. </a:t>
            </a:r>
            <a:endParaRPr/>
          </a:p>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השכבה החיצונית האפידרמיס, בנויה משכבת תאים מתים הנמצאים על פני העור. </a:t>
            </a:r>
            <a:endParaRPr/>
          </a:p>
          <a:p>
            <a:pPr indent="-342900" lvl="0" marL="342900" marR="0" rtl="1" algn="just">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מתחתיה נמצאת שכבה שנייה עבה יותר הדרמיס, המכילה בעיקר סיבי רקמת חיבור, כלי דם, עצבים ובלוטות החלב. </a:t>
            </a:r>
            <a:endParaRPr/>
          </a:p>
          <a:p>
            <a:pPr indent="-342900" lvl="0" marL="342900" marR="0" rtl="1" algn="just">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כוויה עמוקה גורמת לכאבים עזים מאוד, ואף לכאב בלתי נסבל. </a:t>
            </a:r>
            <a:endParaRPr/>
          </a:p>
          <a:p>
            <a:pPr indent="-342900" lvl="0" marL="342900" marR="0" rtl="1" algn="just">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חומרת הכווייה נקבעת לפי גודל השטח שנפגע, מיקומה בגוף וגיל הנפגע </a:t>
            </a:r>
            <a:endParaRPr/>
          </a:p>
          <a:p>
            <a:pPr indent="0" lvl="0" marL="0" marR="0" rtl="1" algn="r">
              <a:lnSpc>
                <a:spcPct val="113000"/>
              </a:lnSpc>
              <a:spcBef>
                <a:spcPts val="800"/>
              </a:spcBef>
              <a:spcAft>
                <a:spcPts val="0"/>
              </a:spcAft>
              <a:buNone/>
            </a:pPr>
            <a:r>
              <a:t/>
            </a:r>
            <a:endParaRPr b="1" sz="1000" u="sng">
              <a:solidFill>
                <a:schemeClr val="dk1"/>
              </a:solidFill>
              <a:latin typeface="Tahoma"/>
              <a:ea typeface="Tahoma"/>
              <a:cs typeface="Tahoma"/>
              <a:sym typeface="Tahoma"/>
            </a:endParaRPr>
          </a:p>
        </p:txBody>
      </p:sp>
      <p:sp>
        <p:nvSpPr>
          <p:cNvPr id="192" name="Google Shape;192;p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193" name="Google Shape;193;p3"/>
          <p:cNvSpPr/>
          <p:nvPr/>
        </p:nvSpPr>
        <p:spPr>
          <a:xfrm>
            <a:off x="9048328" y="1583531"/>
            <a:ext cx="270994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מבנה העור</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9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0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10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1000"/>
                                        <p:tgtEl>
                                          <p:spTgt spid="1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Effect filter="fade" transition="in">
                                      <p:cBhvr>
                                        <p:cTn dur="1000"/>
                                        <p:tgtEl>
                                          <p:spTgt spid="19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9"/>
          <p:cNvSpPr/>
          <p:nvPr/>
        </p:nvSpPr>
        <p:spPr>
          <a:xfrm>
            <a:off x="735452" y="2708920"/>
            <a:ext cx="10945216" cy="360303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חומר דליק הוא כל חומר מוצק, נוזל וגז הנדלק בקלות והאש האוחזת בו מכלה אותו. </a:t>
            </a:r>
            <a:endParaRPr/>
          </a:p>
          <a:p>
            <a:pPr indent="0" lvl="0" marL="0" marR="0" rtl="1" algn="just">
              <a:lnSpc>
                <a:spcPct val="120000"/>
              </a:lnSpc>
              <a:spcBef>
                <a:spcPts val="0"/>
              </a:spcBef>
              <a:spcAft>
                <a:spcPts val="0"/>
              </a:spcAft>
              <a:buNone/>
            </a:pPr>
            <a:r>
              <a:rPr b="1" lang="iw-IL" sz="2400">
                <a:solidFill>
                  <a:schemeClr val="dk1"/>
                </a:solidFill>
                <a:latin typeface="Arial"/>
                <a:ea typeface="Arial"/>
                <a:cs typeface="Arial"/>
                <a:sym typeface="Arial"/>
              </a:rPr>
              <a:t>	תנו דוגמאות לחומרים דליקים</a:t>
            </a:r>
            <a:endParaRPr sz="2400">
              <a:solidFill>
                <a:schemeClr val="dk1"/>
              </a:solidFill>
              <a:latin typeface="Arial"/>
              <a:ea typeface="Arial"/>
              <a:cs typeface="Arial"/>
              <a:sym typeface="Arial"/>
            </a:endParaRPr>
          </a:p>
          <a:p>
            <a:pPr indent="-342900" lvl="0" marL="342900" marR="0" rtl="1" algn="just">
              <a:lnSpc>
                <a:spcPct val="120000"/>
              </a:lnSpc>
              <a:spcBef>
                <a:spcPts val="8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כיצד יכולים לדעת שחומר מסויים אינו דליק? יש לקרוא את התוויות על המיכל, הבקבוק או הקופסה. חומרים דליקים הם מסוכנים.</a:t>
            </a:r>
            <a:endParaRPr/>
          </a:p>
          <a:p>
            <a:pPr indent="0" lvl="0" marL="0" marR="0" rtl="1" algn="just">
              <a:lnSpc>
                <a:spcPct val="12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1" algn="just">
              <a:spcBef>
                <a:spcPts val="0"/>
              </a:spcBef>
              <a:spcAft>
                <a:spcPts val="0"/>
              </a:spcAft>
              <a:buNone/>
            </a:pPr>
            <a:r>
              <a:rPr b="1" lang="iw-IL" sz="2400">
                <a:solidFill>
                  <a:schemeClr val="dk1"/>
                </a:solidFill>
                <a:latin typeface="Arial"/>
                <a:ea typeface="Arial"/>
                <a:cs typeface="Arial"/>
                <a:sym typeface="Arial"/>
              </a:rPr>
              <a:t>.</a:t>
            </a:r>
            <a:r>
              <a:rPr b="1" lang="iw-IL"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marR="0" rtl="1" algn="r">
              <a:spcBef>
                <a:spcPts val="800"/>
              </a:spcBef>
              <a:spcAft>
                <a:spcPts val="0"/>
              </a:spcAft>
              <a:buNone/>
            </a:pPr>
            <a:r>
              <a:t/>
            </a:r>
            <a:endParaRPr sz="1800">
              <a:solidFill>
                <a:schemeClr val="dk1"/>
              </a:solidFill>
              <a:latin typeface="Calibri"/>
              <a:ea typeface="Calibri"/>
              <a:cs typeface="Calibri"/>
              <a:sym typeface="Calibri"/>
            </a:endParaRPr>
          </a:p>
        </p:txBody>
      </p:sp>
      <p:sp>
        <p:nvSpPr>
          <p:cNvPr id="553" name="Google Shape;553;p3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54" name="Google Shape;554;p39"/>
          <p:cNvSpPr/>
          <p:nvPr/>
        </p:nvSpPr>
        <p:spPr>
          <a:xfrm>
            <a:off x="4583832" y="1268760"/>
            <a:ext cx="709523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פעילות 2 – הימנעות מהיפגעות מאש</a:t>
            </a:r>
            <a:endParaRPr sz="3200">
              <a:solidFill>
                <a:schemeClr val="lt1"/>
              </a:solidFill>
              <a:latin typeface="Calibri"/>
              <a:ea typeface="Calibri"/>
              <a:cs typeface="Calibri"/>
              <a:sym typeface="Calibri"/>
            </a:endParaRPr>
          </a:p>
        </p:txBody>
      </p:sp>
      <p:cxnSp>
        <p:nvCxnSpPr>
          <p:cNvPr id="555" name="Google Shape;555;p39"/>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556" name="Google Shape;556;p39"/>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39"/>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iw-IL" sz="3600">
                <a:solidFill>
                  <a:schemeClr val="dk1"/>
                </a:solidFill>
                <a:latin typeface="Calibri"/>
                <a:ea typeface="Calibri"/>
                <a:cs typeface="Calibri"/>
                <a:sym typeface="Calibri"/>
              </a:rPr>
              <a:t>מהלך השיעור</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par>
                                <p:cTn fill="hold" nodeType="withEffect" presetClass="entr" presetID="10" presetSubtype="0">
                                  <p:stCondLst>
                                    <p:cond delay="1000"/>
                                  </p:stCondLst>
                                  <p:childTnLst>
                                    <p:set>
                                      <p:cBhvr>
                                        <p:cTn dur="1" fill="hold">
                                          <p:stCondLst>
                                            <p:cond delay="0"/>
                                          </p:stCondLst>
                                        </p:cTn>
                                        <p:tgtEl>
                                          <p:spTgt spid="552">
                                            <p:txEl>
                                              <p:pRg end="0" st="0"/>
                                            </p:txEl>
                                          </p:spTgt>
                                        </p:tgtEl>
                                        <p:attrNameLst>
                                          <p:attrName>style.visibility</p:attrName>
                                        </p:attrNameLst>
                                      </p:cBhvr>
                                      <p:to>
                                        <p:strVal val="visible"/>
                                      </p:to>
                                    </p:set>
                                    <p:animEffect filter="fade" transition="in">
                                      <p:cBhvr>
                                        <p:cTn dur="500"/>
                                        <p:tgtEl>
                                          <p:spTgt spid="552">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52">
                                            <p:txEl>
                                              <p:pRg end="1" st="1"/>
                                            </p:txEl>
                                          </p:spTgt>
                                        </p:tgtEl>
                                        <p:attrNameLst>
                                          <p:attrName>style.visibility</p:attrName>
                                        </p:attrNameLst>
                                      </p:cBhvr>
                                      <p:to>
                                        <p:strVal val="visible"/>
                                      </p:to>
                                    </p:set>
                                    <p:animEffect filter="fade" transition="in">
                                      <p:cBhvr>
                                        <p:cTn dur="500"/>
                                        <p:tgtEl>
                                          <p:spTgt spid="552">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52">
                                            <p:txEl>
                                              <p:pRg end="2" st="2"/>
                                            </p:txEl>
                                          </p:spTgt>
                                        </p:tgtEl>
                                        <p:attrNameLst>
                                          <p:attrName>style.visibility</p:attrName>
                                        </p:attrNameLst>
                                      </p:cBhvr>
                                      <p:to>
                                        <p:strVal val="visible"/>
                                      </p:to>
                                    </p:set>
                                    <p:animEffect filter="fade" transition="in">
                                      <p:cBhvr>
                                        <p:cTn dur="500"/>
                                        <p:tgtEl>
                                          <p:spTgt spid="552">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52">
                                            <p:txEl>
                                              <p:pRg end="3" st="3"/>
                                            </p:txEl>
                                          </p:spTgt>
                                        </p:tgtEl>
                                        <p:attrNameLst>
                                          <p:attrName>style.visibility</p:attrName>
                                        </p:attrNameLst>
                                      </p:cBhvr>
                                      <p:to>
                                        <p:strVal val="visible"/>
                                      </p:to>
                                    </p:set>
                                    <p:animEffect filter="fade" transition="in">
                                      <p:cBhvr>
                                        <p:cTn dur="500"/>
                                        <p:tgtEl>
                                          <p:spTgt spid="552">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52">
                                            <p:txEl>
                                              <p:pRg end="4" st="4"/>
                                            </p:txEl>
                                          </p:spTgt>
                                        </p:tgtEl>
                                        <p:attrNameLst>
                                          <p:attrName>style.visibility</p:attrName>
                                        </p:attrNameLst>
                                      </p:cBhvr>
                                      <p:to>
                                        <p:strVal val="visible"/>
                                      </p:to>
                                    </p:set>
                                    <p:animEffect filter="fade" transition="in">
                                      <p:cBhvr>
                                        <p:cTn dur="500"/>
                                        <p:tgtEl>
                                          <p:spTgt spid="552">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52">
                                            <p:txEl>
                                              <p:pRg end="5" st="5"/>
                                            </p:txEl>
                                          </p:spTgt>
                                        </p:tgtEl>
                                        <p:attrNameLst>
                                          <p:attrName>style.visibility</p:attrName>
                                        </p:attrNameLst>
                                      </p:cBhvr>
                                      <p:to>
                                        <p:strVal val="visible"/>
                                      </p:to>
                                    </p:set>
                                    <p:animEffect filter="fade" transition="in">
                                      <p:cBhvr>
                                        <p:cTn dur="500"/>
                                        <p:tgtEl>
                                          <p:spTgt spid="55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0"/>
          <p:cNvSpPr/>
          <p:nvPr/>
        </p:nvSpPr>
        <p:spPr>
          <a:xfrm>
            <a:off x="733855" y="2576046"/>
            <a:ext cx="10945216" cy="224471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חומר דליק הוא כל חומר מוצק, נוזל וגז הנדלק בקלות והאש האוחזת בו מכלה אותו. </a:t>
            </a:r>
            <a:endParaRPr/>
          </a:p>
          <a:p>
            <a:pPr indent="0" lvl="0" marL="0" marR="0" rtl="1" algn="just">
              <a:lnSpc>
                <a:spcPct val="120000"/>
              </a:lnSpc>
              <a:spcBef>
                <a:spcPts val="0"/>
              </a:spcBef>
              <a:spcAft>
                <a:spcPts val="0"/>
              </a:spcAft>
              <a:buNone/>
            </a:pPr>
            <a:r>
              <a:t/>
            </a:r>
            <a:endParaRPr sz="2400">
              <a:solidFill>
                <a:schemeClr val="dk1"/>
              </a:solidFill>
              <a:latin typeface="Arial"/>
              <a:ea typeface="Arial"/>
              <a:cs typeface="Arial"/>
              <a:sym typeface="Arial"/>
            </a:endParaRPr>
          </a:p>
          <a:p>
            <a:pPr indent="0" lvl="0" marL="0" marR="0" rtl="1" algn="just">
              <a:lnSpc>
                <a:spcPct val="120000"/>
              </a:lnSpc>
              <a:spcBef>
                <a:spcPts val="0"/>
              </a:spcBef>
              <a:spcAft>
                <a:spcPts val="0"/>
              </a:spcAft>
              <a:buNone/>
            </a:pPr>
            <a:r>
              <a:rPr b="1" lang="iw-IL" sz="2400">
                <a:solidFill>
                  <a:schemeClr val="dk1"/>
                </a:solidFill>
                <a:latin typeface="Arial"/>
                <a:ea typeface="Arial"/>
                <a:cs typeface="Arial"/>
                <a:sym typeface="Arial"/>
              </a:rPr>
              <a:t>	תנו דוגמאות לחומרים דליקים</a:t>
            </a:r>
            <a:endParaRPr b="1" sz="1800">
              <a:solidFill>
                <a:schemeClr val="dk1"/>
              </a:solidFill>
              <a:latin typeface="Calibri"/>
              <a:ea typeface="Calibri"/>
              <a:cs typeface="Calibri"/>
              <a:sym typeface="Calibri"/>
            </a:endParaRPr>
          </a:p>
          <a:p>
            <a:pPr indent="0" lvl="0" marL="0" marR="0" rtl="1" algn="r">
              <a:spcBef>
                <a:spcPts val="800"/>
              </a:spcBef>
              <a:spcAft>
                <a:spcPts val="0"/>
              </a:spcAft>
              <a:buNone/>
            </a:pPr>
            <a:r>
              <a:t/>
            </a:r>
            <a:endParaRPr sz="1800">
              <a:solidFill>
                <a:schemeClr val="dk1"/>
              </a:solidFill>
              <a:latin typeface="Calibri"/>
              <a:ea typeface="Calibri"/>
              <a:cs typeface="Calibri"/>
              <a:sym typeface="Calibri"/>
            </a:endParaRPr>
          </a:p>
        </p:txBody>
      </p:sp>
      <p:sp>
        <p:nvSpPr>
          <p:cNvPr id="564" name="Google Shape;564;p4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65" name="Google Shape;565;p40"/>
          <p:cNvSpPr/>
          <p:nvPr/>
        </p:nvSpPr>
        <p:spPr>
          <a:xfrm>
            <a:off x="4583832" y="1268760"/>
            <a:ext cx="709523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פעילות 2 – הימנעות מהיפגעות מאש</a:t>
            </a:r>
            <a:endParaRPr sz="3200">
              <a:solidFill>
                <a:schemeClr val="lt1"/>
              </a:solidFill>
              <a:latin typeface="Calibri"/>
              <a:ea typeface="Calibri"/>
              <a:cs typeface="Calibri"/>
              <a:sym typeface="Calibri"/>
            </a:endParaRPr>
          </a:p>
        </p:txBody>
      </p:sp>
      <p:cxnSp>
        <p:nvCxnSpPr>
          <p:cNvPr id="566" name="Google Shape;566;p40"/>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567" name="Google Shape;567;p4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40"/>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iw-IL" sz="3600">
                <a:solidFill>
                  <a:schemeClr val="dk1"/>
                </a:solidFill>
                <a:latin typeface="Calibri"/>
                <a:ea typeface="Calibri"/>
                <a:cs typeface="Calibri"/>
                <a:sym typeface="Calibri"/>
              </a:rPr>
              <a:t>מהלך השיעור</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1000"/>
                                  </p:stCondLst>
                                  <p:childTnLst>
                                    <p:set>
                                      <p:cBhvr>
                                        <p:cTn dur="1" fill="hold">
                                          <p:stCondLst>
                                            <p:cond delay="0"/>
                                          </p:stCondLst>
                                        </p:cTn>
                                        <p:tgtEl>
                                          <p:spTgt spid="563">
                                            <p:txEl>
                                              <p:pRg end="0" st="0"/>
                                            </p:txEl>
                                          </p:spTgt>
                                        </p:tgtEl>
                                        <p:attrNameLst>
                                          <p:attrName>style.visibility</p:attrName>
                                        </p:attrNameLst>
                                      </p:cBhvr>
                                      <p:to>
                                        <p:strVal val="visible"/>
                                      </p:to>
                                    </p:set>
                                    <p:animEffect filter="fade" transition="in">
                                      <p:cBhvr>
                                        <p:cTn dur="500"/>
                                        <p:tgtEl>
                                          <p:spTgt spid="563">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63">
                                            <p:txEl>
                                              <p:pRg end="1" st="1"/>
                                            </p:txEl>
                                          </p:spTgt>
                                        </p:tgtEl>
                                        <p:attrNameLst>
                                          <p:attrName>style.visibility</p:attrName>
                                        </p:attrNameLst>
                                      </p:cBhvr>
                                      <p:to>
                                        <p:strVal val="visible"/>
                                      </p:to>
                                    </p:set>
                                    <p:animEffect filter="fade" transition="in">
                                      <p:cBhvr>
                                        <p:cTn dur="500"/>
                                        <p:tgtEl>
                                          <p:spTgt spid="563">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63">
                                            <p:txEl>
                                              <p:pRg end="2" st="2"/>
                                            </p:txEl>
                                          </p:spTgt>
                                        </p:tgtEl>
                                        <p:attrNameLst>
                                          <p:attrName>style.visibility</p:attrName>
                                        </p:attrNameLst>
                                      </p:cBhvr>
                                      <p:to>
                                        <p:strVal val="visible"/>
                                      </p:to>
                                    </p:set>
                                    <p:animEffect filter="fade" transition="in">
                                      <p:cBhvr>
                                        <p:cTn dur="500"/>
                                        <p:tgtEl>
                                          <p:spTgt spid="563">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63">
                                            <p:txEl>
                                              <p:pRg end="3" st="3"/>
                                            </p:txEl>
                                          </p:spTgt>
                                        </p:tgtEl>
                                        <p:attrNameLst>
                                          <p:attrName>style.visibility</p:attrName>
                                        </p:attrNameLst>
                                      </p:cBhvr>
                                      <p:to>
                                        <p:strVal val="visible"/>
                                      </p:to>
                                    </p:set>
                                    <p:animEffect filter="fade" transition="in">
                                      <p:cBhvr>
                                        <p:cTn dur="500"/>
                                        <p:tgtEl>
                                          <p:spTgt spid="5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1"/>
          <p:cNvSpPr/>
          <p:nvPr/>
        </p:nvSpPr>
        <p:spPr>
          <a:xfrm>
            <a:off x="733855" y="2257988"/>
            <a:ext cx="10945216" cy="437042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r">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האש היא תהליך כימי שנוצר כשגז החמצן בא במגע עם חומר בעירה (כמו, למשל, נייר, בד או קש). כתוצאה מתהליך הבעירה של אותו חומר נוצר חום</a:t>
            </a:r>
            <a:endParaRPr sz="2400">
              <a:solidFill>
                <a:schemeClr val="dk1"/>
              </a:solidFill>
              <a:latin typeface="Calibri"/>
              <a:ea typeface="Calibri"/>
              <a:cs typeface="Calibri"/>
              <a:sym typeface="Calibri"/>
            </a:endParaRPr>
          </a:p>
          <a:p>
            <a:pPr indent="-342900" lvl="0" marL="342900" marR="0" rtl="1" algn="r">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כדי שתהליך בעירה יתקיים, נחוצים חומר דלק, חמצן וטמפרטורה גבוהה מספיק כדי שתיווצר תגובה בין החמצן שנמצא באוויר לבין אדים של חומר הדלק</a:t>
            </a:r>
            <a:endParaRPr sz="2400">
              <a:solidFill>
                <a:schemeClr val="dk1"/>
              </a:solidFill>
              <a:latin typeface="Calibri"/>
              <a:ea typeface="Calibri"/>
              <a:cs typeface="Calibri"/>
              <a:sym typeface="Calibri"/>
            </a:endParaRPr>
          </a:p>
          <a:p>
            <a:pPr indent="-342900" lvl="0" marL="342900" marR="0" rtl="1" algn="r">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החום הוא מרכיב חשוב להתחלת תהליך הבערה, לאחר שהאש פורצת היא כבר מספקת את החום לעצמה והבעירה תתקיים כל עוד יש מספיק חומר דלק וחמצן</a:t>
            </a:r>
            <a:endParaRPr sz="1800">
              <a:solidFill>
                <a:schemeClr val="dk1"/>
              </a:solidFill>
              <a:latin typeface="Calibri"/>
              <a:ea typeface="Calibri"/>
              <a:cs typeface="Calibri"/>
              <a:sym typeface="Calibri"/>
            </a:endParaRPr>
          </a:p>
        </p:txBody>
      </p:sp>
      <p:sp>
        <p:nvSpPr>
          <p:cNvPr id="575" name="Google Shape;575;p4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76" name="Google Shape;576;p41"/>
          <p:cNvSpPr/>
          <p:nvPr/>
        </p:nvSpPr>
        <p:spPr>
          <a:xfrm>
            <a:off x="4655840" y="1268760"/>
            <a:ext cx="7023231"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פעילות 2 – הימנעות מהיפגעות מאש</a:t>
            </a:r>
            <a:endParaRPr sz="3200">
              <a:solidFill>
                <a:schemeClr val="lt1"/>
              </a:solidFill>
              <a:latin typeface="Calibri"/>
              <a:ea typeface="Calibri"/>
              <a:cs typeface="Calibri"/>
              <a:sym typeface="Calibri"/>
            </a:endParaRPr>
          </a:p>
        </p:txBody>
      </p:sp>
      <p:cxnSp>
        <p:nvCxnSpPr>
          <p:cNvPr id="577" name="Google Shape;577;p41"/>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578" name="Google Shape;578;p4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par>
                                <p:cTn fill="hold" nodeType="withEffect" presetClass="entr" presetID="10" presetSubtype="0">
                                  <p:stCondLst>
                                    <p:cond delay="1000"/>
                                  </p:stCondLst>
                                  <p:childTnLst>
                                    <p:set>
                                      <p:cBhvr>
                                        <p:cTn dur="1" fill="hold">
                                          <p:stCondLst>
                                            <p:cond delay="0"/>
                                          </p:stCondLst>
                                        </p:cTn>
                                        <p:tgtEl>
                                          <p:spTgt spid="574">
                                            <p:txEl>
                                              <p:pRg end="0" st="0"/>
                                            </p:txEl>
                                          </p:spTgt>
                                        </p:tgtEl>
                                        <p:attrNameLst>
                                          <p:attrName>style.visibility</p:attrName>
                                        </p:attrNameLst>
                                      </p:cBhvr>
                                      <p:to>
                                        <p:strVal val="visible"/>
                                      </p:to>
                                    </p:set>
                                    <p:animEffect filter="fade" transition="in">
                                      <p:cBhvr>
                                        <p:cTn dur="500"/>
                                        <p:tgtEl>
                                          <p:spTgt spid="574">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74">
                                            <p:txEl>
                                              <p:pRg end="1" st="1"/>
                                            </p:txEl>
                                          </p:spTgt>
                                        </p:tgtEl>
                                        <p:attrNameLst>
                                          <p:attrName>style.visibility</p:attrName>
                                        </p:attrNameLst>
                                      </p:cBhvr>
                                      <p:to>
                                        <p:strVal val="visible"/>
                                      </p:to>
                                    </p:set>
                                    <p:animEffect filter="fade" transition="in">
                                      <p:cBhvr>
                                        <p:cTn dur="500"/>
                                        <p:tgtEl>
                                          <p:spTgt spid="574">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574">
                                            <p:txEl>
                                              <p:pRg end="2" st="2"/>
                                            </p:txEl>
                                          </p:spTgt>
                                        </p:tgtEl>
                                        <p:attrNameLst>
                                          <p:attrName>style.visibility</p:attrName>
                                        </p:attrNameLst>
                                      </p:cBhvr>
                                      <p:to>
                                        <p:strVal val="visible"/>
                                      </p:to>
                                    </p:set>
                                    <p:animEffect filter="fade" transition="in">
                                      <p:cBhvr>
                                        <p:cTn dur="500"/>
                                        <p:tgtEl>
                                          <p:spTgt spid="5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2"/>
          <p:cNvSpPr/>
          <p:nvPr/>
        </p:nvSpPr>
        <p:spPr>
          <a:xfrm>
            <a:off x="623392" y="2816443"/>
            <a:ext cx="10945216" cy="61843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iw-IL" sz="2400">
                <a:solidFill>
                  <a:schemeClr val="dk1"/>
                </a:solidFill>
                <a:latin typeface="Arial"/>
                <a:ea typeface="Arial"/>
                <a:cs typeface="Arial"/>
                <a:sym typeface="Arial"/>
              </a:rPr>
              <a:t>8 חומרים שלא ידעת שהם דליקים</a:t>
            </a:r>
            <a:endParaRPr sz="2400">
              <a:solidFill>
                <a:schemeClr val="dk1"/>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584" name="Google Shape;584;p4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85" name="Google Shape;585;p42"/>
          <p:cNvSpPr/>
          <p:nvPr/>
        </p:nvSpPr>
        <p:spPr>
          <a:xfrm>
            <a:off x="9120336" y="1583531"/>
            <a:ext cx="263794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צפייה בסרט</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par>
                          <p:cTn fill="hold">
                            <p:stCondLst>
                              <p:cond delay="500"/>
                            </p:stCondLst>
                            <p:childTnLst>
                              <p:par>
                                <p:cTn fill="hold" nodeType="afterEffect" presetClass="entr" presetID="2" presetSubtype="8">
                                  <p:stCondLst>
                                    <p:cond delay="2000"/>
                                  </p:stCondLst>
                                  <p:childTnLst>
                                    <p:set>
                                      <p:cBhvr>
                                        <p:cTn dur="1" fill="hold">
                                          <p:stCondLst>
                                            <p:cond delay="0"/>
                                          </p:stCondLst>
                                        </p:cTn>
                                        <p:tgtEl>
                                          <p:spTgt spid="583">
                                            <p:txEl>
                                              <p:pRg end="0" st="0"/>
                                            </p:txEl>
                                          </p:spTgt>
                                        </p:tgtEl>
                                        <p:attrNameLst>
                                          <p:attrName>style.visibility</p:attrName>
                                        </p:attrNameLst>
                                      </p:cBhvr>
                                      <p:to>
                                        <p:strVal val="visible"/>
                                      </p:to>
                                    </p:set>
                                    <p:anim calcmode="lin" valueType="num">
                                      <p:cBhvr additive="base">
                                        <p:cTn dur="500"/>
                                        <p:tgtEl>
                                          <p:spTgt spid="583">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2000"/>
                                  </p:stCondLst>
                                  <p:childTnLst>
                                    <p:set>
                                      <p:cBhvr>
                                        <p:cTn dur="1" fill="hold">
                                          <p:stCondLst>
                                            <p:cond delay="0"/>
                                          </p:stCondLst>
                                        </p:cTn>
                                        <p:tgtEl>
                                          <p:spTgt spid="583">
                                            <p:txEl>
                                              <p:pRg end="1" st="1"/>
                                            </p:txEl>
                                          </p:spTgt>
                                        </p:tgtEl>
                                        <p:attrNameLst>
                                          <p:attrName>style.visibility</p:attrName>
                                        </p:attrNameLst>
                                      </p:cBhvr>
                                      <p:to>
                                        <p:strVal val="visible"/>
                                      </p:to>
                                    </p:set>
                                    <p:anim calcmode="lin" valueType="num">
                                      <p:cBhvr additive="base">
                                        <p:cTn dur="500"/>
                                        <p:tgtEl>
                                          <p:spTgt spid="58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3"/>
          <p:cNvSpPr/>
          <p:nvPr/>
        </p:nvSpPr>
        <p:spPr>
          <a:xfrm>
            <a:off x="623392" y="2816443"/>
            <a:ext cx="10945216" cy="61843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iw-IL" sz="2400">
                <a:solidFill>
                  <a:schemeClr val="dk1"/>
                </a:solidFill>
                <a:latin typeface="Arial"/>
                <a:ea typeface="Arial"/>
                <a:cs typeface="Arial"/>
                <a:sym typeface="Arial"/>
              </a:rPr>
              <a:t>8 חומרים שלא ידעתם שהם דליקים</a:t>
            </a:r>
            <a:endParaRPr sz="2400">
              <a:solidFill>
                <a:schemeClr val="dk1"/>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591" name="Google Shape;591;p4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592" name="Google Shape;592;p43"/>
          <p:cNvSpPr/>
          <p:nvPr/>
        </p:nvSpPr>
        <p:spPr>
          <a:xfrm>
            <a:off x="9120336" y="1583531"/>
            <a:ext cx="263794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צפייה בסרט</a:t>
            </a:r>
            <a:endParaRPr sz="3200">
              <a:solidFill>
                <a:schemeClr val="lt1"/>
              </a:solidFill>
              <a:latin typeface="Calibri"/>
              <a:ea typeface="Calibri"/>
              <a:cs typeface="Calibri"/>
              <a:sym typeface="Calibri"/>
            </a:endParaRPr>
          </a:p>
        </p:txBody>
      </p:sp>
      <p:pic>
        <p:nvPicPr>
          <p:cNvPr id="593" name="Google Shape;593;p43" title="8 חומרים שלא ידעתם שנדלקים"/>
          <p:cNvPicPr preferRelativeResize="0"/>
          <p:nvPr/>
        </p:nvPicPr>
        <p:blipFill rotWithShape="1">
          <a:blip r:embed="rId3">
            <a:alphaModFix/>
          </a:blip>
          <a:srcRect b="0" l="0" r="0" t="0"/>
          <a:stretch/>
        </p:blipFill>
        <p:spPr>
          <a:xfrm>
            <a:off x="22225" y="0"/>
            <a:ext cx="1214755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xEl>
                                              <p:pRg end="0" st="0"/>
                                            </p:txEl>
                                          </p:spTgt>
                                        </p:tgtEl>
                                        <p:attrNameLst>
                                          <p:attrName>style.visibility</p:attrName>
                                        </p:attrNameLst>
                                      </p:cBhvr>
                                      <p:to>
                                        <p:strVal val="visible"/>
                                      </p:to>
                                    </p:set>
                                    <p:animEffect filter="fade" transition="in">
                                      <p:cBhvr>
                                        <p:cTn dur="1000"/>
                                        <p:tgtEl>
                                          <p:spTgt spid="5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xEl>
                                              <p:pRg end="1" st="1"/>
                                            </p:txEl>
                                          </p:spTgt>
                                        </p:tgtEl>
                                        <p:attrNameLst>
                                          <p:attrName>style.visibility</p:attrName>
                                        </p:attrNameLst>
                                      </p:cBhvr>
                                      <p:to>
                                        <p:strVal val="visible"/>
                                      </p:to>
                                    </p:set>
                                    <p:animEffect filter="fade" transition="in">
                                      <p:cBhvr>
                                        <p:cTn dur="1000"/>
                                        <p:tgtEl>
                                          <p:spTgt spid="5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4"/>
          <p:cNvSpPr/>
          <p:nvPr/>
        </p:nvSpPr>
        <p:spPr>
          <a:xfrm>
            <a:off x="623392" y="2816443"/>
            <a:ext cx="10945216" cy="232967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457200" lvl="0" marL="457200" marR="0" rtl="1" algn="r">
              <a:lnSpc>
                <a:spcPct val="120000"/>
              </a:lnSpc>
              <a:spcBef>
                <a:spcPts val="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הן הסכנות מאש?</a:t>
            </a:r>
            <a:endParaRPr sz="2400">
              <a:solidFill>
                <a:schemeClr val="dk1"/>
              </a:solidFill>
              <a:latin typeface="Calibri"/>
              <a:ea typeface="Calibri"/>
              <a:cs typeface="Calibri"/>
              <a:sym typeface="Calibri"/>
            </a:endParaRPr>
          </a:p>
          <a:p>
            <a:pPr indent="-457200" lvl="0" marL="457200" marR="0" rtl="1" algn="r">
              <a:lnSpc>
                <a:spcPct val="120000"/>
              </a:lnSpc>
              <a:spcBef>
                <a:spcPts val="60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נדרש כדי שתתלקח אש?</a:t>
            </a:r>
            <a:endParaRPr sz="2400">
              <a:solidFill>
                <a:schemeClr val="dk1"/>
              </a:solidFill>
              <a:latin typeface="Calibri"/>
              <a:ea typeface="Calibri"/>
              <a:cs typeface="Calibri"/>
              <a:sym typeface="Calibri"/>
            </a:endParaRPr>
          </a:p>
          <a:p>
            <a:pPr indent="-457200" lvl="0" marL="457200" marR="0" rtl="1" algn="r">
              <a:lnSpc>
                <a:spcPct val="120000"/>
              </a:lnSpc>
              <a:spcBef>
                <a:spcPts val="60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האחריות הנדרשת כדי למנוע התלקחות של אש? </a:t>
            </a:r>
            <a:endParaRPr sz="2400">
              <a:solidFill>
                <a:schemeClr val="dk1"/>
              </a:solidFill>
              <a:latin typeface="Calibri"/>
              <a:ea typeface="Calibri"/>
              <a:cs typeface="Calibri"/>
              <a:sym typeface="Calibri"/>
            </a:endParaRPr>
          </a:p>
          <a:p>
            <a:pPr indent="-457200" lvl="0" marL="457200" marR="0" rtl="1" algn="r">
              <a:lnSpc>
                <a:spcPct val="120000"/>
              </a:lnSpc>
              <a:spcBef>
                <a:spcPts val="60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מה היא האחריות שלנו להישמר שלא ניפגע מאש?</a:t>
            </a:r>
            <a:endParaRPr sz="2400">
              <a:solidFill>
                <a:schemeClr val="dk1"/>
              </a:solidFill>
              <a:latin typeface="Calibri"/>
              <a:ea typeface="Calibri"/>
              <a:cs typeface="Calibri"/>
              <a:sym typeface="Calibri"/>
            </a:endParaRPr>
          </a:p>
          <a:p>
            <a:pPr indent="0" lvl="0" marL="0" marR="0" rtl="1" algn="r">
              <a:lnSpc>
                <a:spcPct val="113000"/>
              </a:lnSpc>
              <a:spcBef>
                <a:spcPts val="600"/>
              </a:spcBef>
              <a:spcAft>
                <a:spcPts val="0"/>
              </a:spcAft>
              <a:buNone/>
            </a:pPr>
            <a:r>
              <a:t/>
            </a:r>
            <a:endParaRPr b="1" sz="1000" u="sng">
              <a:solidFill>
                <a:schemeClr val="dk1"/>
              </a:solidFill>
              <a:latin typeface="Tahoma"/>
              <a:ea typeface="Tahoma"/>
              <a:cs typeface="Tahoma"/>
              <a:sym typeface="Tahoma"/>
            </a:endParaRPr>
          </a:p>
        </p:txBody>
      </p:sp>
      <p:sp>
        <p:nvSpPr>
          <p:cNvPr id="599" name="Google Shape;599;p4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00" name="Google Shape;600;p44"/>
          <p:cNvSpPr/>
          <p:nvPr/>
        </p:nvSpPr>
        <p:spPr>
          <a:xfrm>
            <a:off x="8688288" y="1583531"/>
            <a:ext cx="306998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שאלות לשיחה</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par>
                          <p:cTn fill="hold">
                            <p:stCondLst>
                              <p:cond delay="500"/>
                            </p:stCondLst>
                            <p:childTnLst>
                              <p:par>
                                <p:cTn fill="hold" nodeType="afterEffect" presetClass="entr" presetID="2" presetSubtype="8">
                                  <p:stCondLst>
                                    <p:cond delay="2000"/>
                                  </p:stCondLst>
                                  <p:childTnLst>
                                    <p:set>
                                      <p:cBhvr>
                                        <p:cTn dur="1" fill="hold">
                                          <p:stCondLst>
                                            <p:cond delay="0"/>
                                          </p:stCondLst>
                                        </p:cTn>
                                        <p:tgtEl>
                                          <p:spTgt spid="598">
                                            <p:txEl>
                                              <p:pRg end="0" st="0"/>
                                            </p:txEl>
                                          </p:spTgt>
                                        </p:tgtEl>
                                        <p:attrNameLst>
                                          <p:attrName>style.visibility</p:attrName>
                                        </p:attrNameLst>
                                      </p:cBhvr>
                                      <p:to>
                                        <p:strVal val="visible"/>
                                      </p:to>
                                    </p:set>
                                    <p:anim calcmode="lin" valueType="num">
                                      <p:cBhvr additive="base">
                                        <p:cTn dur="500"/>
                                        <p:tgtEl>
                                          <p:spTgt spid="598">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2000"/>
                                  </p:stCondLst>
                                  <p:childTnLst>
                                    <p:set>
                                      <p:cBhvr>
                                        <p:cTn dur="1" fill="hold">
                                          <p:stCondLst>
                                            <p:cond delay="0"/>
                                          </p:stCondLst>
                                        </p:cTn>
                                        <p:tgtEl>
                                          <p:spTgt spid="598">
                                            <p:txEl>
                                              <p:pRg end="1" st="1"/>
                                            </p:txEl>
                                          </p:spTgt>
                                        </p:tgtEl>
                                        <p:attrNameLst>
                                          <p:attrName>style.visibility</p:attrName>
                                        </p:attrNameLst>
                                      </p:cBhvr>
                                      <p:to>
                                        <p:strVal val="visible"/>
                                      </p:to>
                                    </p:set>
                                    <p:anim calcmode="lin" valueType="num">
                                      <p:cBhvr additive="base">
                                        <p:cTn dur="500"/>
                                        <p:tgtEl>
                                          <p:spTgt spid="598">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2000"/>
                                  </p:stCondLst>
                                  <p:childTnLst>
                                    <p:set>
                                      <p:cBhvr>
                                        <p:cTn dur="1" fill="hold">
                                          <p:stCondLst>
                                            <p:cond delay="0"/>
                                          </p:stCondLst>
                                        </p:cTn>
                                        <p:tgtEl>
                                          <p:spTgt spid="598">
                                            <p:txEl>
                                              <p:pRg end="2" st="2"/>
                                            </p:txEl>
                                          </p:spTgt>
                                        </p:tgtEl>
                                        <p:attrNameLst>
                                          <p:attrName>style.visibility</p:attrName>
                                        </p:attrNameLst>
                                      </p:cBhvr>
                                      <p:to>
                                        <p:strVal val="visible"/>
                                      </p:to>
                                    </p:set>
                                    <p:anim calcmode="lin" valueType="num">
                                      <p:cBhvr additive="base">
                                        <p:cTn dur="500"/>
                                        <p:tgtEl>
                                          <p:spTgt spid="598">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2000"/>
                                  </p:stCondLst>
                                  <p:childTnLst>
                                    <p:set>
                                      <p:cBhvr>
                                        <p:cTn dur="1" fill="hold">
                                          <p:stCondLst>
                                            <p:cond delay="0"/>
                                          </p:stCondLst>
                                        </p:cTn>
                                        <p:tgtEl>
                                          <p:spTgt spid="598">
                                            <p:txEl>
                                              <p:pRg end="3" st="3"/>
                                            </p:txEl>
                                          </p:spTgt>
                                        </p:tgtEl>
                                        <p:attrNameLst>
                                          <p:attrName>style.visibility</p:attrName>
                                        </p:attrNameLst>
                                      </p:cBhvr>
                                      <p:to>
                                        <p:strVal val="visible"/>
                                      </p:to>
                                    </p:set>
                                    <p:anim calcmode="lin" valueType="num">
                                      <p:cBhvr additive="base">
                                        <p:cTn dur="500"/>
                                        <p:tgtEl>
                                          <p:spTgt spid="598">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2000"/>
                                  </p:stCondLst>
                                  <p:childTnLst>
                                    <p:set>
                                      <p:cBhvr>
                                        <p:cTn dur="1" fill="hold">
                                          <p:stCondLst>
                                            <p:cond delay="0"/>
                                          </p:stCondLst>
                                        </p:cTn>
                                        <p:tgtEl>
                                          <p:spTgt spid="598">
                                            <p:txEl>
                                              <p:pRg end="4" st="4"/>
                                            </p:txEl>
                                          </p:spTgt>
                                        </p:tgtEl>
                                        <p:attrNameLst>
                                          <p:attrName>style.visibility</p:attrName>
                                        </p:attrNameLst>
                                      </p:cBhvr>
                                      <p:to>
                                        <p:strVal val="visible"/>
                                      </p:to>
                                    </p:set>
                                    <p:anim calcmode="lin" valueType="num">
                                      <p:cBhvr additive="base">
                                        <p:cTn dur="500"/>
                                        <p:tgtEl>
                                          <p:spTgt spid="59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45"/>
          <p:cNvSpPr/>
          <p:nvPr/>
        </p:nvSpPr>
        <p:spPr>
          <a:xfrm>
            <a:off x="433724" y="2382133"/>
            <a:ext cx="11377264" cy="392722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מדורה שלא כובתה כראוי, עלולה להתלקח ולגרום לשריפה. אפשר להנות ממדורה, כשהיא בטוחה ואף אחד לא נפגע.</a:t>
            </a:r>
            <a:endParaRPr sz="2400">
              <a:solidFill>
                <a:schemeClr val="dk1"/>
              </a:solidFill>
              <a:latin typeface="Calibri"/>
              <a:ea typeface="Calibri"/>
              <a:cs typeface="Calibri"/>
              <a:sym typeface="Calibri"/>
            </a:endParaRPr>
          </a:p>
          <a:p>
            <a:pPr indent="-342900" lvl="0" marL="342900" marR="0" rtl="1" algn="just">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באו נכיר את כללי ההתנהגות והבטיחות באש. נעשה זאת באמצעות משחק תחרותי בין שתי קבוצות. כל קבוצה תשלח 3 תלמידים, שישמשו כצוות חשיבה. המשחק מתנהל באופן הבא: </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lang="iw-IL" sz="2400">
                <a:solidFill>
                  <a:schemeClr val="dk1"/>
                </a:solidFill>
                <a:latin typeface="Arial"/>
                <a:ea typeface="Arial"/>
                <a:cs typeface="Arial"/>
                <a:sym typeface="Arial"/>
              </a:rPr>
              <a:t>כל קבוצה בתורה תקבל מחצית משפט של אחד הכללים. אתם, חברי צוות החשיבה צריכים תוך דקה אחת להרכיב את המשפט כולו. אם הרכבתם משפט  נכון, תמשיכו לשחק ואם לא, תוחלפו בצוות אחר. </a:t>
            </a:r>
            <a:endParaRPr b="1" sz="1000" u="sng">
              <a:solidFill>
                <a:schemeClr val="dk1"/>
              </a:solidFill>
              <a:latin typeface="Arial"/>
              <a:ea typeface="Arial"/>
              <a:cs typeface="Arial"/>
              <a:sym typeface="Arial"/>
            </a:endParaRPr>
          </a:p>
        </p:txBody>
      </p:sp>
      <p:sp>
        <p:nvSpPr>
          <p:cNvPr id="606" name="Google Shape;606;p4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07" name="Google Shape;607;p45"/>
          <p:cNvSpPr/>
          <p:nvPr/>
        </p:nvSpPr>
        <p:spPr>
          <a:xfrm>
            <a:off x="6122356" y="1484784"/>
            <a:ext cx="559026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כללי התנהגות ובטיחות באש</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par>
                          <p:cTn fill="hold">
                            <p:stCondLst>
                              <p:cond delay="500"/>
                            </p:stCondLst>
                            <p:childTnLst>
                              <p:par>
                                <p:cTn fill="hold" nodeType="afterEffect" presetClass="entr" presetID="2" presetSubtype="4">
                                  <p:stCondLst>
                                    <p:cond delay="500"/>
                                  </p:stCondLst>
                                  <p:childTnLst>
                                    <p:set>
                                      <p:cBhvr>
                                        <p:cTn dur="1" fill="hold">
                                          <p:stCondLst>
                                            <p:cond delay="0"/>
                                          </p:stCondLst>
                                        </p:cTn>
                                        <p:tgtEl>
                                          <p:spTgt spid="605">
                                            <p:txEl>
                                              <p:pRg end="0" st="0"/>
                                            </p:txEl>
                                          </p:spTgt>
                                        </p:tgtEl>
                                        <p:attrNameLst>
                                          <p:attrName>style.visibility</p:attrName>
                                        </p:attrNameLst>
                                      </p:cBhvr>
                                      <p:to>
                                        <p:strVal val="visible"/>
                                      </p:to>
                                    </p:set>
                                    <p:anim calcmode="lin" valueType="num">
                                      <p:cBhvr additive="base">
                                        <p:cTn dur="500"/>
                                        <p:tgtEl>
                                          <p:spTgt spid="605">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500"/>
                                  </p:stCondLst>
                                  <p:childTnLst>
                                    <p:set>
                                      <p:cBhvr>
                                        <p:cTn dur="1" fill="hold">
                                          <p:stCondLst>
                                            <p:cond delay="0"/>
                                          </p:stCondLst>
                                        </p:cTn>
                                        <p:tgtEl>
                                          <p:spTgt spid="605">
                                            <p:txEl>
                                              <p:pRg end="1" st="1"/>
                                            </p:txEl>
                                          </p:spTgt>
                                        </p:tgtEl>
                                        <p:attrNameLst>
                                          <p:attrName>style.visibility</p:attrName>
                                        </p:attrNameLst>
                                      </p:cBhvr>
                                      <p:to>
                                        <p:strVal val="visible"/>
                                      </p:to>
                                    </p:set>
                                    <p:anim calcmode="lin" valueType="num">
                                      <p:cBhvr additive="base">
                                        <p:cTn dur="500"/>
                                        <p:tgtEl>
                                          <p:spTgt spid="605">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500"/>
                                  </p:stCondLst>
                                  <p:childTnLst>
                                    <p:set>
                                      <p:cBhvr>
                                        <p:cTn dur="1" fill="hold">
                                          <p:stCondLst>
                                            <p:cond delay="0"/>
                                          </p:stCondLst>
                                        </p:cTn>
                                        <p:tgtEl>
                                          <p:spTgt spid="605">
                                            <p:txEl>
                                              <p:pRg end="2" st="2"/>
                                            </p:txEl>
                                          </p:spTgt>
                                        </p:tgtEl>
                                        <p:attrNameLst>
                                          <p:attrName>style.visibility</p:attrName>
                                        </p:attrNameLst>
                                      </p:cBhvr>
                                      <p:to>
                                        <p:strVal val="visible"/>
                                      </p:to>
                                    </p:set>
                                    <p:anim calcmode="lin" valueType="num">
                                      <p:cBhvr additive="base">
                                        <p:cTn dur="500"/>
                                        <p:tgtEl>
                                          <p:spTgt spid="60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46"/>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457200" lvl="0" marL="457200" marR="0" rtl="1" algn="just">
              <a:lnSpc>
                <a:spcPct val="120000"/>
              </a:lnSpc>
              <a:spcBef>
                <a:spcPts val="0"/>
              </a:spcBef>
              <a:spcAft>
                <a:spcPts val="0"/>
              </a:spcAft>
              <a:buClr>
                <a:schemeClr val="dk1"/>
              </a:buClr>
              <a:buSzPts val="3200"/>
              <a:buFont typeface="Calibri"/>
              <a:buAutoNum type="arabicPeriod"/>
            </a:pPr>
            <a:r>
              <a:rPr b="1" lang="iw-IL" sz="3200">
                <a:solidFill>
                  <a:schemeClr val="dk1"/>
                </a:solidFill>
                <a:latin typeface="Arial"/>
                <a:ea typeface="Arial"/>
                <a:cs typeface="Arial"/>
                <a:sym typeface="Arial"/>
              </a:rPr>
              <a:t>את המדורה מכבים מיד לאחר סיום...</a:t>
            </a:r>
            <a:endParaRPr b="1" sz="3200" u="sng">
              <a:solidFill>
                <a:schemeClr val="dk1"/>
              </a:solidFill>
              <a:latin typeface="Arial"/>
              <a:ea typeface="Arial"/>
              <a:cs typeface="Arial"/>
              <a:sym typeface="Arial"/>
            </a:endParaRPr>
          </a:p>
        </p:txBody>
      </p:sp>
      <p:sp>
        <p:nvSpPr>
          <p:cNvPr id="613" name="Google Shape;613;p4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14" name="Google Shape;614;p46"/>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15" name="Google Shape;615;p46"/>
          <p:cNvSpPr/>
          <p:nvPr/>
        </p:nvSpPr>
        <p:spPr>
          <a:xfrm>
            <a:off x="160310" y="5157192"/>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את המדורה מכבים מיד לאחר סיום הפעילות ולא עוזבים עד שהאש כובתה כליל.</a:t>
            </a:r>
            <a:endParaRPr b="1" sz="3200">
              <a:solidFill>
                <a:srgbClr val="002060"/>
              </a:solidFill>
              <a:latin typeface="Calibri"/>
              <a:ea typeface="Calibri"/>
              <a:cs typeface="Calibri"/>
              <a:sym typeface="Calibri"/>
            </a:endParaRPr>
          </a:p>
        </p:txBody>
      </p:sp>
      <p:sp>
        <p:nvSpPr>
          <p:cNvPr id="616" name="Google Shape;616;p46"/>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12">
                                            <p:txEl>
                                              <p:pRg end="0" st="0"/>
                                            </p:txEl>
                                          </p:spTgt>
                                        </p:tgtEl>
                                        <p:attrNameLst>
                                          <p:attrName>style.visibility</p:attrName>
                                        </p:attrNameLst>
                                      </p:cBhvr>
                                      <p:to>
                                        <p:strVal val="visible"/>
                                      </p:to>
                                    </p:set>
                                    <p:anim calcmode="lin" valueType="num">
                                      <p:cBhvr additive="base">
                                        <p:cTn dur="500"/>
                                        <p:tgtEl>
                                          <p:spTgt spid="61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16">
                                            <p:txEl>
                                              <p:pRg end="0" st="0"/>
                                            </p:txEl>
                                          </p:spTgt>
                                        </p:tgtEl>
                                        <p:attrNameLst>
                                          <p:attrName>style.visibility</p:attrName>
                                        </p:attrNameLst>
                                      </p:cBhvr>
                                      <p:to>
                                        <p:strVal val="visible"/>
                                      </p:to>
                                    </p:set>
                                    <p:animEffect filter="fade" transition="in">
                                      <p:cBhvr>
                                        <p:cTn dur="2000"/>
                                        <p:tgtEl>
                                          <p:spTgt spid="6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xit" presetID="10" presetSubtype="0">
                                  <p:stCondLst>
                                    <p:cond delay="0"/>
                                  </p:stCondLst>
                                  <p:childTnLst>
                                    <p:animEffect filter="fade" transition="out">
                                      <p:cBhvr>
                                        <p:cTn dur="500"/>
                                        <p:tgtEl>
                                          <p:spTgt spid="612">
                                            <p:txEl>
                                              <p:pRg end="0" st="0"/>
                                            </p:txEl>
                                          </p:spTgt>
                                        </p:tgtEl>
                                      </p:cBhvr>
                                    </p:animEffect>
                                    <p:set>
                                      <p:cBhvr>
                                        <p:cTn dur="1" fill="hold">
                                          <p:stCondLst>
                                            <p:cond delay="500"/>
                                          </p:stCondLst>
                                        </p:cTn>
                                        <p:tgtEl>
                                          <p:spTgt spid="612">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6">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7"/>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2"/>
            </a:pPr>
            <a:r>
              <a:rPr b="1" lang="iw-IL" sz="3200">
                <a:solidFill>
                  <a:schemeClr val="dk1"/>
                </a:solidFill>
                <a:latin typeface="Arial"/>
                <a:ea typeface="Arial"/>
                <a:cs typeface="Arial"/>
                <a:sym typeface="Arial"/>
              </a:rPr>
              <a:t>בוחרים מקום מתאים למדורה ומוודאים...</a:t>
            </a:r>
            <a:endParaRPr b="1" sz="3200" u="sng">
              <a:solidFill>
                <a:schemeClr val="dk1"/>
              </a:solidFill>
              <a:latin typeface="Arial"/>
              <a:ea typeface="Arial"/>
              <a:cs typeface="Arial"/>
              <a:sym typeface="Arial"/>
            </a:endParaRPr>
          </a:p>
        </p:txBody>
      </p:sp>
      <p:sp>
        <p:nvSpPr>
          <p:cNvPr id="622" name="Google Shape;622;p4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23" name="Google Shape;623;p47"/>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24" name="Google Shape;624;p47"/>
          <p:cNvSpPr/>
          <p:nvPr/>
        </p:nvSpPr>
        <p:spPr>
          <a:xfrm>
            <a:off x="160310" y="5157192"/>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בוחרים מקום מתאים למדורה ומוודאים שהמקום נקי מעשבים ורחוק מעצים. </a:t>
            </a:r>
            <a:endParaRPr b="1" sz="3200">
              <a:solidFill>
                <a:srgbClr val="002060"/>
              </a:solidFill>
              <a:latin typeface="Calibri"/>
              <a:ea typeface="Calibri"/>
              <a:cs typeface="Calibri"/>
              <a:sym typeface="Calibri"/>
            </a:endParaRPr>
          </a:p>
        </p:txBody>
      </p:sp>
      <p:sp>
        <p:nvSpPr>
          <p:cNvPr id="625" name="Google Shape;625;p47"/>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21">
                                            <p:txEl>
                                              <p:pRg end="0" st="0"/>
                                            </p:txEl>
                                          </p:spTgt>
                                        </p:tgtEl>
                                        <p:attrNameLst>
                                          <p:attrName>style.visibility</p:attrName>
                                        </p:attrNameLst>
                                      </p:cBhvr>
                                      <p:to>
                                        <p:strVal val="visible"/>
                                      </p:to>
                                    </p:set>
                                    <p:anim calcmode="lin" valueType="num">
                                      <p:cBhvr additive="base">
                                        <p:cTn dur="500"/>
                                        <p:tgtEl>
                                          <p:spTgt spid="621">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60000"/>
                                  </p:stCondLst>
                                  <p:childTnLst>
                                    <p:set>
                                      <p:cBhvr>
                                        <p:cTn dur="1" fill="hold">
                                          <p:stCondLst>
                                            <p:cond delay="0"/>
                                          </p:stCondLst>
                                        </p:cTn>
                                        <p:tgtEl>
                                          <p:spTgt spid="625"/>
                                        </p:tgtEl>
                                        <p:attrNameLst>
                                          <p:attrName>style.visibility</p:attrName>
                                        </p:attrNameLst>
                                      </p:cBhvr>
                                      <p:to>
                                        <p:strVal val="visible"/>
                                      </p:to>
                                    </p:set>
                                    <p:animEffect filter="fade" transition="in">
                                      <p:cBhvr>
                                        <p:cTn dur="75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xit" presetID="10" presetSubtype="0">
                                  <p:stCondLst>
                                    <p:cond delay="0"/>
                                  </p:stCondLst>
                                  <p:childTnLst>
                                    <p:animEffect filter="fade" transition="out">
                                      <p:cBhvr>
                                        <p:cTn dur="500"/>
                                        <p:tgtEl>
                                          <p:spTgt spid="621">
                                            <p:txEl>
                                              <p:pRg end="0" st="0"/>
                                            </p:txEl>
                                          </p:spTgt>
                                        </p:tgtEl>
                                      </p:cBhvr>
                                    </p:animEffect>
                                    <p:set>
                                      <p:cBhvr>
                                        <p:cTn dur="1" fill="hold">
                                          <p:stCondLst>
                                            <p:cond delay="500"/>
                                          </p:stCondLst>
                                        </p:cTn>
                                        <p:tgtEl>
                                          <p:spTgt spid="621">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8"/>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3"/>
            </a:pPr>
            <a:r>
              <a:rPr b="1" lang="iw-IL" sz="3200">
                <a:solidFill>
                  <a:schemeClr val="dk1"/>
                </a:solidFill>
                <a:latin typeface="Arial"/>
                <a:ea typeface="Arial"/>
                <a:cs typeface="Arial"/>
                <a:sym typeface="Arial"/>
              </a:rPr>
              <a:t>כאשר מוסיפים עצים למדורה</a:t>
            </a:r>
            <a:r>
              <a:rPr b="1" lang="iw-IL" sz="3200">
                <a:solidFill>
                  <a:srgbClr val="002060"/>
                </a:solidFill>
                <a:latin typeface="Arial"/>
                <a:ea typeface="Arial"/>
                <a:cs typeface="Arial"/>
                <a:sym typeface="Arial"/>
              </a:rPr>
              <a:t>, </a:t>
            </a:r>
            <a:r>
              <a:rPr b="1" lang="iw-IL" sz="3200">
                <a:solidFill>
                  <a:schemeClr val="dk1"/>
                </a:solidFill>
                <a:latin typeface="Arial"/>
                <a:ea typeface="Arial"/>
                <a:cs typeface="Arial"/>
                <a:sym typeface="Arial"/>
              </a:rPr>
              <a:t>נזהרים...</a:t>
            </a:r>
            <a:endParaRPr b="1" sz="3200" u="sng">
              <a:solidFill>
                <a:schemeClr val="dk1"/>
              </a:solidFill>
              <a:latin typeface="Arial"/>
              <a:ea typeface="Arial"/>
              <a:cs typeface="Arial"/>
              <a:sym typeface="Arial"/>
            </a:endParaRPr>
          </a:p>
        </p:txBody>
      </p:sp>
      <p:sp>
        <p:nvSpPr>
          <p:cNvPr id="631" name="Google Shape;631;p4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32" name="Google Shape;632;p48"/>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33" name="Google Shape;633;p48"/>
          <p:cNvSpPr/>
          <p:nvPr/>
        </p:nvSpPr>
        <p:spPr>
          <a:xfrm>
            <a:off x="160310" y="5157192"/>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rgbClr val="002060"/>
                </a:solidFill>
                <a:latin typeface="Arial"/>
                <a:ea typeface="Arial"/>
                <a:cs typeface="Arial"/>
                <a:sym typeface="Arial"/>
              </a:rPr>
              <a:t>כאשר מוסיפים עצים למדורה, נזהרים שלא להיכוות מגיצים.</a:t>
            </a:r>
            <a:endParaRPr b="1" sz="3200">
              <a:solidFill>
                <a:srgbClr val="002060"/>
              </a:solidFill>
              <a:latin typeface="Calibri"/>
              <a:ea typeface="Calibri"/>
              <a:cs typeface="Calibri"/>
              <a:sym typeface="Calibri"/>
            </a:endParaRPr>
          </a:p>
        </p:txBody>
      </p:sp>
      <p:sp>
        <p:nvSpPr>
          <p:cNvPr id="634" name="Google Shape;634;p48"/>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30">
                                            <p:txEl>
                                              <p:pRg end="0" st="0"/>
                                            </p:txEl>
                                          </p:spTgt>
                                        </p:tgtEl>
                                        <p:attrNameLst>
                                          <p:attrName>style.visibility</p:attrName>
                                        </p:attrNameLst>
                                      </p:cBhvr>
                                      <p:to>
                                        <p:strVal val="visible"/>
                                      </p:to>
                                    </p:set>
                                    <p:anim calcmode="lin" valueType="num">
                                      <p:cBhvr additive="base">
                                        <p:cTn dur="500"/>
                                        <p:tgtEl>
                                          <p:spTgt spid="630">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34"/>
                                        </p:tgtEl>
                                        <p:attrNameLst>
                                          <p:attrName>style.visibility</p:attrName>
                                        </p:attrNameLst>
                                      </p:cBhvr>
                                      <p:to>
                                        <p:strVal val="visible"/>
                                      </p:to>
                                    </p:set>
                                    <p:animEffect filter="fade" transition="in">
                                      <p:cBhvr>
                                        <p:cTn dur="75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par>
                                <p:cTn fill="hold" nodeType="withEffect" presetClass="exit" presetID="10" presetSubtype="0">
                                  <p:stCondLst>
                                    <p:cond delay="0"/>
                                  </p:stCondLst>
                                  <p:childTnLst>
                                    <p:animEffect filter="fade" transition="out">
                                      <p:cBhvr>
                                        <p:cTn dur="500"/>
                                        <p:tgtEl>
                                          <p:spTgt spid="630">
                                            <p:txEl>
                                              <p:pRg end="0" st="0"/>
                                            </p:txEl>
                                          </p:spTgt>
                                        </p:tgtEl>
                                      </p:cBhvr>
                                    </p:animEffect>
                                    <p:set>
                                      <p:cBhvr>
                                        <p:cTn dur="1" fill="hold">
                                          <p:stCondLst>
                                            <p:cond delay="500"/>
                                          </p:stCondLst>
                                        </p:cTn>
                                        <p:tgtEl>
                                          <p:spTgt spid="630">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
          <p:cNvSpPr/>
          <p:nvPr/>
        </p:nvSpPr>
        <p:spPr>
          <a:xfrm>
            <a:off x="911424" y="2724482"/>
            <a:ext cx="10945216" cy="301088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b="1" lang="iw-IL" sz="1000">
                <a:solidFill>
                  <a:srgbClr val="00DAF0"/>
                </a:solidFill>
                <a:latin typeface="Tahoma"/>
                <a:ea typeface="Tahoma"/>
                <a:cs typeface="Tahoma"/>
                <a:sym typeface="Tahoma"/>
              </a:rPr>
              <a:t> </a:t>
            </a:r>
            <a:r>
              <a:rPr lang="iw-IL" sz="2400">
                <a:solidFill>
                  <a:schemeClr val="dk1"/>
                </a:solidFill>
                <a:latin typeface="Arial"/>
                <a:ea typeface="Arial"/>
                <a:cs typeface="Arial"/>
                <a:sym typeface="Arial"/>
              </a:rPr>
              <a:t>הכוויות מסווגות על פי חומרתן לארבעה דרגות. לכל דרגה יש מאפייני חומרה בהתאם לעומק הפגיעה ולגודל שטח הפגיעה. נבחן ביחד את מאפייני דרגות הפגיעה.</a:t>
            </a:r>
            <a:endParaRPr sz="2400">
              <a:solidFill>
                <a:schemeClr val="dk1"/>
              </a:solidFill>
              <a:latin typeface="Calibri"/>
              <a:ea typeface="Calibri"/>
              <a:cs typeface="Calibri"/>
              <a:sym typeface="Calibri"/>
            </a:endParaRPr>
          </a:p>
          <a:p>
            <a:pPr indent="0" lvl="0" marL="0" marR="0" rtl="1" algn="just">
              <a:lnSpc>
                <a:spcPct val="120000"/>
              </a:lnSpc>
              <a:spcBef>
                <a:spcPts val="0"/>
              </a:spcBef>
              <a:spcAft>
                <a:spcPts val="0"/>
              </a:spcAft>
              <a:buNone/>
            </a:pPr>
            <a:r>
              <a:rPr lang="iw-IL" sz="2400">
                <a:solidFill>
                  <a:schemeClr val="dk1"/>
                </a:solidFill>
                <a:latin typeface="Arial"/>
                <a:ea typeface="Arial"/>
                <a:cs typeface="Arial"/>
                <a:sym typeface="Arial"/>
              </a:rPr>
              <a:t> </a:t>
            </a:r>
            <a:endParaRPr/>
          </a:p>
          <a:p>
            <a:pPr indent="0" lvl="0" marL="0" marR="0" rtl="1" algn="r">
              <a:spcBef>
                <a:spcPts val="800"/>
              </a:spcBef>
              <a:spcAft>
                <a:spcPts val="0"/>
              </a:spcAft>
              <a:buNone/>
            </a:pPr>
            <a:r>
              <a:rPr b="1" lang="iw-IL" sz="2400">
                <a:solidFill>
                  <a:schemeClr val="dk1"/>
                </a:solidFill>
                <a:latin typeface="Arial"/>
                <a:ea typeface="Arial"/>
                <a:cs typeface="Arial"/>
                <a:sym typeface="Arial"/>
              </a:rPr>
              <a:t>דרגה אחת – כוויה הנחשבת לקלה</a:t>
            </a:r>
            <a:r>
              <a:rPr b="1" lang="iw-I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2400">
              <a:solidFill>
                <a:schemeClr val="dk1"/>
              </a:solidFill>
              <a:latin typeface="Arial"/>
              <a:ea typeface="Arial"/>
              <a:cs typeface="Arial"/>
              <a:sym typeface="Arial"/>
            </a:endParaRPr>
          </a:p>
          <a:p>
            <a:pPr indent="0" lvl="0" marL="0" marR="0" rtl="1" algn="r">
              <a:spcBef>
                <a:spcPts val="0"/>
              </a:spcBef>
              <a:spcAft>
                <a:spcPts val="0"/>
              </a:spcAft>
              <a:buNone/>
            </a:pPr>
            <a:r>
              <a:rPr b="1" lang="iw-IL" sz="2400">
                <a:solidFill>
                  <a:srgbClr val="002060"/>
                </a:solidFill>
                <a:latin typeface="Arial"/>
                <a:ea typeface="Arial"/>
                <a:cs typeface="Arial"/>
                <a:sym typeface="Arial"/>
              </a:rPr>
              <a:t>האם מישהו מכם יודע איך נראה האזור בגוף שנפגע מכוויה קלה?</a:t>
            </a:r>
            <a:endParaRPr b="1" sz="2400">
              <a:solidFill>
                <a:srgbClr val="002060"/>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199" name="Google Shape;199;p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200" name="Google Shape;200;p4"/>
          <p:cNvSpPr/>
          <p:nvPr/>
        </p:nvSpPr>
        <p:spPr>
          <a:xfrm>
            <a:off x="4007768" y="1583531"/>
            <a:ext cx="775050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דיון על כוויות, דרגות, גורמים ותוצאות </a:t>
            </a:r>
            <a:endParaRPr sz="3200">
              <a:solidFill>
                <a:schemeClr val="lt1"/>
              </a:solidFill>
              <a:latin typeface="Calibri"/>
              <a:ea typeface="Calibri"/>
              <a:cs typeface="Calibri"/>
              <a:sym typeface="Calibri"/>
            </a:endParaRPr>
          </a:p>
        </p:txBody>
      </p:sp>
      <p:sp>
        <p:nvSpPr>
          <p:cNvPr id="201" name="Google Shape;201;p4"/>
          <p:cNvSpPr txBox="1"/>
          <p:nvPr/>
        </p:nvSpPr>
        <p:spPr>
          <a:xfrm>
            <a:off x="1055440" y="2744698"/>
            <a:ext cx="10657184" cy="1440487"/>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1" algn="just">
              <a:lnSpc>
                <a:spcPct val="120000"/>
              </a:lnSpc>
              <a:spcBef>
                <a:spcPts val="0"/>
              </a:spcBef>
              <a:spcAft>
                <a:spcPts val="0"/>
              </a:spcAft>
              <a:buNone/>
            </a:pPr>
            <a:r>
              <a:rPr i="1" lang="iw-IL" sz="2400">
                <a:solidFill>
                  <a:schemeClr val="dk1"/>
                </a:solidFill>
                <a:latin typeface="Arial"/>
                <a:ea typeface="Arial"/>
                <a:cs typeface="Arial"/>
                <a:sym typeface="Arial"/>
              </a:rPr>
              <a:t>בכוויה מדרגה אחת נפגעת שכבת העור החיצונית ביותר (האפידרמיס). נגרמת בדרך כלל אדמומיות, רגישות למגע ולכאב קל, עוברת תוך מספר ימים. הטיפול הראשוני הנו מים זורמים על האזור שנפגע.</a:t>
            </a:r>
            <a:endParaRPr i="1" sz="24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9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10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10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10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1000"/>
                                        <p:tgtEl>
                                          <p:spTgt spid="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1000"/>
                                        <p:tgtEl>
                                          <p:spTgt spid="1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animEffect filter="fade" transition="in">
                                      <p:cBhvr>
                                        <p:cTn dur="1000"/>
                                        <p:tgtEl>
                                          <p:spTgt spid="1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8">
                                            <p:txEl>
                                              <p:pRg end="0" st="0"/>
                                            </p:txEl>
                                          </p:spTgt>
                                        </p:tgtEl>
                                      </p:cBhvr>
                                    </p:animEffect>
                                    <p:set>
                                      <p:cBhvr>
                                        <p:cTn dur="1" fill="hold">
                                          <p:stCondLst>
                                            <p:cond delay="1000"/>
                                          </p:stCondLst>
                                        </p:cTn>
                                        <p:tgtEl>
                                          <p:spTgt spid="198">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8">
                                            <p:txEl>
                                              <p:pRg end="1" st="1"/>
                                            </p:txEl>
                                          </p:spTgt>
                                        </p:tgtEl>
                                      </p:cBhvr>
                                    </p:animEffect>
                                    <p:set>
                                      <p:cBhvr>
                                        <p:cTn dur="1" fill="hold">
                                          <p:stCondLst>
                                            <p:cond delay="1000"/>
                                          </p:stCondLst>
                                        </p:cTn>
                                        <p:tgtEl>
                                          <p:spTgt spid="198">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8">
                                            <p:txEl>
                                              <p:pRg end="2" st="2"/>
                                            </p:txEl>
                                          </p:spTgt>
                                        </p:tgtEl>
                                      </p:cBhvr>
                                    </p:animEffect>
                                    <p:set>
                                      <p:cBhvr>
                                        <p:cTn dur="1" fill="hold">
                                          <p:stCondLst>
                                            <p:cond delay="1000"/>
                                          </p:stCondLst>
                                        </p:cTn>
                                        <p:tgtEl>
                                          <p:spTgt spid="198">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8">
                                            <p:txEl>
                                              <p:pRg end="3" st="3"/>
                                            </p:txEl>
                                          </p:spTgt>
                                        </p:tgtEl>
                                      </p:cBhvr>
                                    </p:animEffect>
                                    <p:set>
                                      <p:cBhvr>
                                        <p:cTn dur="1" fill="hold">
                                          <p:stCondLst>
                                            <p:cond delay="1000"/>
                                          </p:stCondLst>
                                        </p:cTn>
                                        <p:tgtEl>
                                          <p:spTgt spid="198">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8">
                                            <p:txEl>
                                              <p:pRg end="4" st="4"/>
                                            </p:txEl>
                                          </p:spTgt>
                                        </p:tgtEl>
                                      </p:cBhvr>
                                    </p:animEffect>
                                    <p:set>
                                      <p:cBhvr>
                                        <p:cTn dur="1" fill="hold">
                                          <p:stCondLst>
                                            <p:cond delay="1000"/>
                                          </p:stCondLst>
                                        </p:cTn>
                                        <p:tgtEl>
                                          <p:spTgt spid="198">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8">
                                            <p:txEl>
                                              <p:pRg end="5" st="5"/>
                                            </p:txEl>
                                          </p:spTgt>
                                        </p:tgtEl>
                                      </p:cBhvr>
                                    </p:animEffect>
                                    <p:set>
                                      <p:cBhvr>
                                        <p:cTn dur="1" fill="hold">
                                          <p:stCondLst>
                                            <p:cond delay="1000"/>
                                          </p:stCondLst>
                                        </p:cTn>
                                        <p:tgtEl>
                                          <p:spTgt spid="198">
                                            <p:txEl>
                                              <p:pRg end="5" st="5"/>
                                            </p:txEl>
                                          </p:spTgt>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49"/>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4"/>
            </a:pPr>
            <a:r>
              <a:rPr b="1" lang="iw-IL" sz="3200">
                <a:solidFill>
                  <a:schemeClr val="dk1"/>
                </a:solidFill>
                <a:latin typeface="Arial"/>
                <a:ea typeface="Arial"/>
                <a:cs typeface="Arial"/>
                <a:sym typeface="Arial"/>
              </a:rPr>
              <a:t>בקרבת מדורה חובה שיהיו דליי מים או...</a:t>
            </a:r>
            <a:endParaRPr b="1" sz="3200" u="sng">
              <a:solidFill>
                <a:schemeClr val="dk1"/>
              </a:solidFill>
              <a:latin typeface="Arial"/>
              <a:ea typeface="Arial"/>
              <a:cs typeface="Arial"/>
              <a:sym typeface="Arial"/>
            </a:endParaRPr>
          </a:p>
        </p:txBody>
      </p:sp>
      <p:sp>
        <p:nvSpPr>
          <p:cNvPr id="640" name="Google Shape;640;p4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41" name="Google Shape;641;p49"/>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42" name="Google Shape;642;p49"/>
          <p:cNvSpPr/>
          <p:nvPr/>
        </p:nvSpPr>
        <p:spPr>
          <a:xfrm>
            <a:off x="73631" y="5142327"/>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1E4E79"/>
                </a:solidFill>
                <a:latin typeface="Arial"/>
                <a:ea typeface="Arial"/>
                <a:cs typeface="Arial"/>
                <a:sym typeface="Arial"/>
              </a:rPr>
              <a:t>בקרבת מדורה חובה שיהיו דליי מים או חול, לכיבוי למקרה שהאש תתפשט.</a:t>
            </a:r>
            <a:endParaRPr b="1" sz="3200">
              <a:solidFill>
                <a:srgbClr val="1E4E79"/>
              </a:solidFill>
              <a:latin typeface="Calibri"/>
              <a:ea typeface="Calibri"/>
              <a:cs typeface="Calibri"/>
              <a:sym typeface="Calibri"/>
            </a:endParaRPr>
          </a:p>
        </p:txBody>
      </p:sp>
      <p:sp>
        <p:nvSpPr>
          <p:cNvPr id="643" name="Google Shape;643;p49"/>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39">
                                            <p:txEl>
                                              <p:pRg end="0" st="0"/>
                                            </p:txEl>
                                          </p:spTgt>
                                        </p:tgtEl>
                                        <p:attrNameLst>
                                          <p:attrName>style.visibility</p:attrName>
                                        </p:attrNameLst>
                                      </p:cBhvr>
                                      <p:to>
                                        <p:strVal val="visible"/>
                                      </p:to>
                                    </p:set>
                                    <p:anim calcmode="lin" valueType="num">
                                      <p:cBhvr additive="base">
                                        <p:cTn dur="500"/>
                                        <p:tgtEl>
                                          <p:spTgt spid="63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43"/>
                                        </p:tgtEl>
                                        <p:attrNameLst>
                                          <p:attrName>style.visibility</p:attrName>
                                        </p:attrNameLst>
                                      </p:cBhvr>
                                      <p:to>
                                        <p:strVal val="visible"/>
                                      </p:to>
                                    </p:set>
                                    <p:animEffect filter="fade" transition="in">
                                      <p:cBhvr>
                                        <p:cTn dur="75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xit" presetID="10" presetSubtype="0">
                                  <p:stCondLst>
                                    <p:cond delay="0"/>
                                  </p:stCondLst>
                                  <p:childTnLst>
                                    <p:animEffect filter="fade" transition="out">
                                      <p:cBhvr>
                                        <p:cTn dur="500"/>
                                        <p:tgtEl>
                                          <p:spTgt spid="639">
                                            <p:txEl>
                                              <p:pRg end="0" st="0"/>
                                            </p:txEl>
                                          </p:spTgt>
                                        </p:tgtEl>
                                      </p:cBhvr>
                                    </p:animEffect>
                                    <p:set>
                                      <p:cBhvr>
                                        <p:cTn dur="1" fill="hold">
                                          <p:stCondLst>
                                            <p:cond delay="500"/>
                                          </p:stCondLst>
                                        </p:cTn>
                                        <p:tgtEl>
                                          <p:spTgt spid="639">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0"/>
          <p:cNvSpPr/>
          <p:nvPr/>
        </p:nvSpPr>
        <p:spPr>
          <a:xfrm>
            <a:off x="399728" y="3140968"/>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5"/>
            </a:pPr>
            <a:r>
              <a:rPr b="1" lang="iw-IL" sz="3200">
                <a:solidFill>
                  <a:schemeClr val="dk1"/>
                </a:solidFill>
                <a:latin typeface="Arial"/>
                <a:ea typeface="Arial"/>
                <a:cs typeface="Arial"/>
                <a:sym typeface="Arial"/>
              </a:rPr>
              <a:t>מדורה לא מדליקים בעזרת נוזל דליק, כדוגמת...</a:t>
            </a:r>
            <a:endParaRPr b="1" sz="3200" u="sng">
              <a:solidFill>
                <a:schemeClr val="dk1"/>
              </a:solidFill>
              <a:latin typeface="Arial"/>
              <a:ea typeface="Arial"/>
              <a:cs typeface="Arial"/>
              <a:sym typeface="Arial"/>
            </a:endParaRPr>
          </a:p>
        </p:txBody>
      </p:sp>
      <p:sp>
        <p:nvSpPr>
          <p:cNvPr id="649" name="Google Shape;649;p5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50" name="Google Shape;650;p50"/>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51" name="Google Shape;651;p50"/>
          <p:cNvSpPr/>
          <p:nvPr/>
        </p:nvSpPr>
        <p:spPr>
          <a:xfrm>
            <a:off x="73631" y="5142327"/>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מדורה לא מדליקים בעזרת נוזל דליק, כדוגמת בנזין או נפט</a:t>
            </a:r>
            <a:endParaRPr b="1" sz="3200">
              <a:solidFill>
                <a:srgbClr val="002060"/>
              </a:solidFill>
              <a:latin typeface="Calibri"/>
              <a:ea typeface="Calibri"/>
              <a:cs typeface="Calibri"/>
              <a:sym typeface="Calibri"/>
            </a:endParaRPr>
          </a:p>
        </p:txBody>
      </p:sp>
      <p:sp>
        <p:nvSpPr>
          <p:cNvPr id="652" name="Google Shape;652;p50"/>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48">
                                            <p:txEl>
                                              <p:pRg end="0" st="0"/>
                                            </p:txEl>
                                          </p:spTgt>
                                        </p:tgtEl>
                                        <p:attrNameLst>
                                          <p:attrName>style.visibility</p:attrName>
                                        </p:attrNameLst>
                                      </p:cBhvr>
                                      <p:to>
                                        <p:strVal val="visible"/>
                                      </p:to>
                                    </p:set>
                                    <p:anim calcmode="lin" valueType="num">
                                      <p:cBhvr additive="base">
                                        <p:cTn dur="500"/>
                                        <p:tgtEl>
                                          <p:spTgt spid="648">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52"/>
                                        </p:tgtEl>
                                        <p:attrNameLst>
                                          <p:attrName>style.visibility</p:attrName>
                                        </p:attrNameLst>
                                      </p:cBhvr>
                                      <p:to>
                                        <p:strVal val="visible"/>
                                      </p:to>
                                    </p:set>
                                    <p:animEffect filter="fade" transition="in">
                                      <p:cBhvr>
                                        <p:cTn dur="750"/>
                                        <p:tgtEl>
                                          <p:spTgt spid="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par>
                                <p:cTn fill="hold" nodeType="withEffect" presetClass="exit" presetID="10" presetSubtype="0">
                                  <p:stCondLst>
                                    <p:cond delay="0"/>
                                  </p:stCondLst>
                                  <p:childTnLst>
                                    <p:animEffect filter="fade" transition="out">
                                      <p:cBhvr>
                                        <p:cTn dur="500"/>
                                        <p:tgtEl>
                                          <p:spTgt spid="648">
                                            <p:txEl>
                                              <p:pRg end="0" st="0"/>
                                            </p:txEl>
                                          </p:spTgt>
                                        </p:tgtEl>
                                      </p:cBhvr>
                                    </p:animEffect>
                                    <p:set>
                                      <p:cBhvr>
                                        <p:cTn dur="1" fill="hold">
                                          <p:stCondLst>
                                            <p:cond delay="500"/>
                                          </p:stCondLst>
                                        </p:cTn>
                                        <p:tgtEl>
                                          <p:spTgt spid="648">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1"/>
          <p:cNvSpPr/>
          <p:nvPr/>
        </p:nvSpPr>
        <p:spPr>
          <a:xfrm>
            <a:off x="407368" y="3099679"/>
            <a:ext cx="11377264"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6"/>
            </a:pPr>
            <a:r>
              <a:rPr b="1" lang="iw-IL" sz="3200">
                <a:solidFill>
                  <a:schemeClr val="dk1"/>
                </a:solidFill>
                <a:latin typeface="Arial"/>
                <a:ea typeface="Arial"/>
                <a:cs typeface="Arial"/>
                <a:sym typeface="Arial"/>
              </a:rPr>
              <a:t>מי שאחזה בו אש לא רץ, אלא...</a:t>
            </a:r>
            <a:endParaRPr b="1" sz="3200" u="sng">
              <a:solidFill>
                <a:schemeClr val="dk1"/>
              </a:solidFill>
              <a:latin typeface="Arial"/>
              <a:ea typeface="Arial"/>
              <a:cs typeface="Arial"/>
              <a:sym typeface="Arial"/>
            </a:endParaRPr>
          </a:p>
        </p:txBody>
      </p:sp>
      <p:sp>
        <p:nvSpPr>
          <p:cNvPr id="658" name="Google Shape;658;p5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59" name="Google Shape;659;p51"/>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60" name="Google Shape;660;p51"/>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מי שאחזה בו אש לא רץ, אלא מתגלגל על הארץ על מנת לחנוק את האש.</a:t>
            </a:r>
            <a:endParaRPr b="1" sz="3200">
              <a:solidFill>
                <a:srgbClr val="002060"/>
              </a:solidFill>
              <a:latin typeface="Calibri"/>
              <a:ea typeface="Calibri"/>
              <a:cs typeface="Calibri"/>
              <a:sym typeface="Calibri"/>
            </a:endParaRPr>
          </a:p>
        </p:txBody>
      </p:sp>
      <p:sp>
        <p:nvSpPr>
          <p:cNvPr id="661" name="Google Shape;661;p51"/>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57">
                                            <p:txEl>
                                              <p:pRg end="0" st="0"/>
                                            </p:txEl>
                                          </p:spTgt>
                                        </p:tgtEl>
                                        <p:attrNameLst>
                                          <p:attrName>style.visibility</p:attrName>
                                        </p:attrNameLst>
                                      </p:cBhvr>
                                      <p:to>
                                        <p:strVal val="visible"/>
                                      </p:to>
                                    </p:set>
                                    <p:anim calcmode="lin" valueType="num">
                                      <p:cBhvr additive="base">
                                        <p:cTn dur="500"/>
                                        <p:tgtEl>
                                          <p:spTgt spid="657">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61"/>
                                        </p:tgtEl>
                                        <p:attrNameLst>
                                          <p:attrName>style.visibility</p:attrName>
                                        </p:attrNameLst>
                                      </p:cBhvr>
                                      <p:to>
                                        <p:strVal val="visible"/>
                                      </p:to>
                                    </p:set>
                                    <p:animEffect filter="fade" transition="in">
                                      <p:cBhvr>
                                        <p:cTn dur="75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par>
                                <p:cTn fill="hold" nodeType="withEffect" presetClass="exit" presetID="10" presetSubtype="0">
                                  <p:stCondLst>
                                    <p:cond delay="0"/>
                                  </p:stCondLst>
                                  <p:childTnLst>
                                    <p:animEffect filter="fade" transition="out">
                                      <p:cBhvr>
                                        <p:cTn dur="500"/>
                                        <p:tgtEl>
                                          <p:spTgt spid="657">
                                            <p:txEl>
                                              <p:pRg end="0" st="0"/>
                                            </p:txEl>
                                          </p:spTgt>
                                        </p:tgtEl>
                                      </p:cBhvr>
                                    </p:animEffect>
                                    <p:set>
                                      <p:cBhvr>
                                        <p:cTn dur="1" fill="hold">
                                          <p:stCondLst>
                                            <p:cond delay="500"/>
                                          </p:stCondLst>
                                        </p:cTn>
                                        <p:tgtEl>
                                          <p:spTgt spid="657">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2"/>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7"/>
            </a:pPr>
            <a:r>
              <a:rPr b="1" lang="iw-IL" sz="3200">
                <a:solidFill>
                  <a:schemeClr val="dk1"/>
                </a:solidFill>
                <a:latin typeface="Arial"/>
                <a:ea typeface="Arial"/>
                <a:cs typeface="Arial"/>
                <a:sym typeface="Arial"/>
              </a:rPr>
              <a:t>ילדים אינם יכולים להיות אחראים בעצמם על מדורה, יש ...</a:t>
            </a:r>
            <a:endParaRPr b="1" sz="3200" u="sng">
              <a:solidFill>
                <a:schemeClr val="dk1"/>
              </a:solidFill>
              <a:latin typeface="Arial"/>
              <a:ea typeface="Arial"/>
              <a:cs typeface="Arial"/>
              <a:sym typeface="Arial"/>
            </a:endParaRPr>
          </a:p>
        </p:txBody>
      </p:sp>
      <p:sp>
        <p:nvSpPr>
          <p:cNvPr id="667" name="Google Shape;667;p5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68" name="Google Shape;668;p52"/>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69" name="Google Shape;669;p52"/>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ילדים אינם יכולים להיות אחראים בעצמם על מדורה, יש למנות מבוגר כאחראי למדורה.</a:t>
            </a:r>
            <a:endParaRPr b="1" sz="3200">
              <a:solidFill>
                <a:srgbClr val="002060"/>
              </a:solidFill>
              <a:latin typeface="Calibri"/>
              <a:ea typeface="Calibri"/>
              <a:cs typeface="Calibri"/>
              <a:sym typeface="Calibri"/>
            </a:endParaRPr>
          </a:p>
        </p:txBody>
      </p:sp>
      <p:sp>
        <p:nvSpPr>
          <p:cNvPr id="670" name="Google Shape;670;p52"/>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anim calcmode="lin" valueType="num">
                                      <p:cBhvr additive="base">
                                        <p:cTn dur="500"/>
                                        <p:tgtEl>
                                          <p:spTgt spid="666">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70"/>
                                        </p:tgtEl>
                                        <p:attrNameLst>
                                          <p:attrName>style.visibility</p:attrName>
                                        </p:attrNameLst>
                                      </p:cBhvr>
                                      <p:to>
                                        <p:strVal val="visible"/>
                                      </p:to>
                                    </p:set>
                                    <p:animEffect filter="fade" transition="in">
                                      <p:cBhvr>
                                        <p:cTn dur="75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xit" presetID="10" presetSubtype="0">
                                  <p:stCondLst>
                                    <p:cond delay="0"/>
                                  </p:stCondLst>
                                  <p:childTnLst>
                                    <p:animEffect filter="fade" transition="out">
                                      <p:cBhvr>
                                        <p:cTn dur="500"/>
                                        <p:tgtEl>
                                          <p:spTgt spid="666">
                                            <p:txEl>
                                              <p:pRg end="0" st="0"/>
                                            </p:txEl>
                                          </p:spTgt>
                                        </p:tgtEl>
                                      </p:cBhvr>
                                    </p:animEffect>
                                    <p:set>
                                      <p:cBhvr>
                                        <p:cTn dur="1" fill="hold">
                                          <p:stCondLst>
                                            <p:cond delay="500"/>
                                          </p:stCondLst>
                                        </p:cTn>
                                        <p:tgtEl>
                                          <p:spTgt spid="666">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53"/>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8"/>
            </a:pPr>
            <a:r>
              <a:rPr b="1" lang="iw-IL" sz="3200">
                <a:solidFill>
                  <a:schemeClr val="dk1"/>
                </a:solidFill>
                <a:latin typeface="Arial"/>
                <a:ea typeface="Arial"/>
                <a:cs typeface="Arial"/>
                <a:sym typeface="Arial"/>
              </a:rPr>
              <a:t>למניעת היפגעות מאש המדורה, יש...</a:t>
            </a:r>
            <a:endParaRPr b="1" sz="3200" u="sng">
              <a:solidFill>
                <a:schemeClr val="dk1"/>
              </a:solidFill>
              <a:latin typeface="Arial"/>
              <a:ea typeface="Arial"/>
              <a:cs typeface="Arial"/>
              <a:sym typeface="Arial"/>
            </a:endParaRPr>
          </a:p>
        </p:txBody>
      </p:sp>
      <p:sp>
        <p:nvSpPr>
          <p:cNvPr id="676" name="Google Shape;676;p5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77" name="Google Shape;677;p53"/>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78" name="Google Shape;678;p53"/>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למניעת היפגעות מאש המדורה, יש לנעול נעליים וללבוש מכנס ארוך.</a:t>
            </a:r>
            <a:endParaRPr b="1" sz="3200">
              <a:solidFill>
                <a:srgbClr val="002060"/>
              </a:solidFill>
              <a:latin typeface="Calibri"/>
              <a:ea typeface="Calibri"/>
              <a:cs typeface="Calibri"/>
              <a:sym typeface="Calibri"/>
            </a:endParaRPr>
          </a:p>
        </p:txBody>
      </p:sp>
      <p:sp>
        <p:nvSpPr>
          <p:cNvPr id="679" name="Google Shape;679;p53"/>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 calcmode="lin" valueType="num">
                                      <p:cBhvr additive="base">
                                        <p:cTn dur="500"/>
                                        <p:tgtEl>
                                          <p:spTgt spid="67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79"/>
                                        </p:tgtEl>
                                        <p:attrNameLst>
                                          <p:attrName>style.visibility</p:attrName>
                                        </p:attrNameLst>
                                      </p:cBhvr>
                                      <p:to>
                                        <p:strVal val="visible"/>
                                      </p:to>
                                    </p:set>
                                    <p:animEffect filter="fade" transition="in">
                                      <p:cBhvr>
                                        <p:cTn dur="75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xit" presetID="10" presetSubtype="0">
                                  <p:stCondLst>
                                    <p:cond delay="0"/>
                                  </p:stCondLst>
                                  <p:childTnLst>
                                    <p:animEffect filter="fade" transition="out">
                                      <p:cBhvr>
                                        <p:cTn dur="500"/>
                                        <p:tgtEl>
                                          <p:spTgt spid="675">
                                            <p:txEl>
                                              <p:pRg end="0" st="0"/>
                                            </p:txEl>
                                          </p:spTgt>
                                        </p:tgtEl>
                                      </p:cBhvr>
                                    </p:animEffect>
                                    <p:set>
                                      <p:cBhvr>
                                        <p:cTn dur="1" fill="hold">
                                          <p:stCondLst>
                                            <p:cond delay="500"/>
                                          </p:stCondLst>
                                        </p:cTn>
                                        <p:tgtEl>
                                          <p:spTgt spid="675">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54"/>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9"/>
            </a:pPr>
            <a:r>
              <a:rPr b="1" lang="iw-IL" sz="3200">
                <a:solidFill>
                  <a:schemeClr val="dk1"/>
                </a:solidFill>
                <a:latin typeface="Arial"/>
                <a:ea typeface="Arial"/>
                <a:cs typeface="Arial"/>
                <a:sym typeface="Arial"/>
              </a:rPr>
              <a:t>אין להבעיר מדורה מתחת לקווי...</a:t>
            </a:r>
            <a:endParaRPr b="1" sz="3200" u="sng">
              <a:solidFill>
                <a:schemeClr val="dk1"/>
              </a:solidFill>
              <a:latin typeface="Arial"/>
              <a:ea typeface="Arial"/>
              <a:cs typeface="Arial"/>
              <a:sym typeface="Arial"/>
            </a:endParaRPr>
          </a:p>
        </p:txBody>
      </p:sp>
      <p:sp>
        <p:nvSpPr>
          <p:cNvPr id="685" name="Google Shape;685;p5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86" name="Google Shape;686;p54"/>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87" name="Google Shape;687;p54"/>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אין להבעיר מדורה מתחת לקווי חשמל, ליד מתקני דלק ובתים בבנייה.</a:t>
            </a:r>
            <a:endParaRPr b="1" sz="3200">
              <a:solidFill>
                <a:srgbClr val="002060"/>
              </a:solidFill>
              <a:latin typeface="Calibri"/>
              <a:ea typeface="Calibri"/>
              <a:cs typeface="Calibri"/>
              <a:sym typeface="Calibri"/>
            </a:endParaRPr>
          </a:p>
        </p:txBody>
      </p:sp>
      <p:sp>
        <p:nvSpPr>
          <p:cNvPr id="688" name="Google Shape;688;p54"/>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84">
                                            <p:txEl>
                                              <p:pRg end="0" st="0"/>
                                            </p:txEl>
                                          </p:spTgt>
                                        </p:tgtEl>
                                        <p:attrNameLst>
                                          <p:attrName>style.visibility</p:attrName>
                                        </p:attrNameLst>
                                      </p:cBhvr>
                                      <p:to>
                                        <p:strVal val="visible"/>
                                      </p:to>
                                    </p:set>
                                    <p:anim calcmode="lin" valueType="num">
                                      <p:cBhvr additive="base">
                                        <p:cTn dur="500"/>
                                        <p:tgtEl>
                                          <p:spTgt spid="684">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88"/>
                                        </p:tgtEl>
                                        <p:attrNameLst>
                                          <p:attrName>style.visibility</p:attrName>
                                        </p:attrNameLst>
                                      </p:cBhvr>
                                      <p:to>
                                        <p:strVal val="visible"/>
                                      </p:to>
                                    </p:set>
                                    <p:animEffect filter="fade" transition="in">
                                      <p:cBhvr>
                                        <p:cTn dur="750"/>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xit" presetID="10" presetSubtype="0">
                                  <p:stCondLst>
                                    <p:cond delay="0"/>
                                  </p:stCondLst>
                                  <p:childTnLst>
                                    <p:animEffect filter="fade" transition="out">
                                      <p:cBhvr>
                                        <p:cTn dur="500"/>
                                        <p:tgtEl>
                                          <p:spTgt spid="684">
                                            <p:txEl>
                                              <p:pRg end="0" st="0"/>
                                            </p:txEl>
                                          </p:spTgt>
                                        </p:tgtEl>
                                      </p:cBhvr>
                                    </p:animEffect>
                                    <p:set>
                                      <p:cBhvr>
                                        <p:cTn dur="1" fill="hold">
                                          <p:stCondLst>
                                            <p:cond delay="500"/>
                                          </p:stCondLst>
                                        </p:cTn>
                                        <p:tgtEl>
                                          <p:spTgt spid="684">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55"/>
          <p:cNvSpPr/>
          <p:nvPr/>
        </p:nvSpPr>
        <p:spPr>
          <a:xfrm>
            <a:off x="299356" y="3099679"/>
            <a:ext cx="11593288" cy="658642"/>
          </a:xfrm>
          <a:prstGeom prst="rect">
            <a:avLst/>
          </a:prstGeom>
          <a:no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514350" lvl="0" marL="514350" marR="0" rtl="1" algn="just">
              <a:lnSpc>
                <a:spcPct val="120000"/>
              </a:lnSpc>
              <a:spcBef>
                <a:spcPts val="0"/>
              </a:spcBef>
              <a:spcAft>
                <a:spcPts val="0"/>
              </a:spcAft>
              <a:buClr>
                <a:schemeClr val="dk1"/>
              </a:buClr>
              <a:buSzPts val="3200"/>
              <a:buFont typeface="Calibri"/>
              <a:buAutoNum type="arabicPeriod" startAt="10"/>
            </a:pPr>
            <a:r>
              <a:rPr b="1" lang="iw-IL" sz="3200">
                <a:solidFill>
                  <a:schemeClr val="dk1"/>
                </a:solidFill>
                <a:latin typeface="Arial"/>
                <a:ea typeface="Arial"/>
                <a:cs typeface="Arial"/>
                <a:sym typeface="Arial"/>
              </a:rPr>
              <a:t> את המדורה צריך לתחום באבנים, כדי...</a:t>
            </a:r>
            <a:endParaRPr b="1" sz="3200" u="sng">
              <a:solidFill>
                <a:schemeClr val="dk1"/>
              </a:solidFill>
              <a:latin typeface="Arial"/>
              <a:ea typeface="Arial"/>
              <a:cs typeface="Arial"/>
              <a:sym typeface="Arial"/>
            </a:endParaRPr>
          </a:p>
        </p:txBody>
      </p:sp>
      <p:sp>
        <p:nvSpPr>
          <p:cNvPr id="694" name="Google Shape;694;p5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695" name="Google Shape;695;p55"/>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מחצית משפט הבא, המהווה אחד מכללי התנהגות ובטיחות באש. השלימו אותו תוך דקה.</a:t>
            </a:r>
            <a:endParaRPr sz="3200">
              <a:solidFill>
                <a:schemeClr val="lt1"/>
              </a:solidFill>
              <a:latin typeface="Calibri"/>
              <a:ea typeface="Calibri"/>
              <a:cs typeface="Calibri"/>
              <a:sym typeface="Calibri"/>
            </a:endParaRPr>
          </a:p>
        </p:txBody>
      </p:sp>
      <p:sp>
        <p:nvSpPr>
          <p:cNvPr id="696" name="Google Shape;696;p55"/>
          <p:cNvSpPr/>
          <p:nvPr/>
        </p:nvSpPr>
        <p:spPr>
          <a:xfrm>
            <a:off x="227348" y="4990226"/>
            <a:ext cx="11737304" cy="1224136"/>
          </a:xfrm>
          <a:prstGeom prst="roundRect">
            <a:avLst>
              <a:gd fmla="val 16667" name="adj"/>
            </a:avLst>
          </a:prstGeom>
          <a:solidFill>
            <a:schemeClr val="lt1"/>
          </a:solid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rgbClr val="002060"/>
                </a:solidFill>
                <a:latin typeface="Arial"/>
                <a:ea typeface="Arial"/>
                <a:cs typeface="Arial"/>
                <a:sym typeface="Arial"/>
              </a:rPr>
              <a:t>את המדורה צריך לתחום באבנים, כדי למנוע התפזרות של הענפים והקרשים.</a:t>
            </a:r>
            <a:endParaRPr b="1" sz="3200">
              <a:solidFill>
                <a:srgbClr val="002060"/>
              </a:solidFill>
              <a:latin typeface="Calibri"/>
              <a:ea typeface="Calibri"/>
              <a:cs typeface="Calibri"/>
              <a:sym typeface="Calibri"/>
            </a:endParaRPr>
          </a:p>
        </p:txBody>
      </p:sp>
      <p:sp>
        <p:nvSpPr>
          <p:cNvPr id="697" name="Google Shape;697;p55"/>
          <p:cNvSpPr txBox="1"/>
          <p:nvPr/>
        </p:nvSpPr>
        <p:spPr>
          <a:xfrm>
            <a:off x="-96688" y="3939270"/>
            <a:ext cx="482453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3200">
                <a:solidFill>
                  <a:schemeClr val="dk1"/>
                </a:solidFill>
                <a:latin typeface="Arial"/>
                <a:ea typeface="Arial"/>
                <a:cs typeface="Arial"/>
                <a:sym typeface="Arial"/>
              </a:rPr>
              <a:t>הזמן עבר, מה התשובה?</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93">
                                            <p:txEl>
                                              <p:pRg end="0" st="0"/>
                                            </p:txEl>
                                          </p:spTgt>
                                        </p:tgtEl>
                                        <p:attrNameLst>
                                          <p:attrName>style.visibility</p:attrName>
                                        </p:attrNameLst>
                                      </p:cBhvr>
                                      <p:to>
                                        <p:strVal val="visible"/>
                                      </p:to>
                                    </p:set>
                                    <p:anim calcmode="lin" valueType="num">
                                      <p:cBhvr additive="base">
                                        <p:cTn dur="500"/>
                                        <p:tgtEl>
                                          <p:spTgt spid="693">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60000"/>
                                  </p:stCondLst>
                                  <p:childTnLst>
                                    <p:set>
                                      <p:cBhvr>
                                        <p:cTn dur="1" fill="hold">
                                          <p:stCondLst>
                                            <p:cond delay="0"/>
                                          </p:stCondLst>
                                        </p:cTn>
                                        <p:tgtEl>
                                          <p:spTgt spid="697"/>
                                        </p:tgtEl>
                                        <p:attrNameLst>
                                          <p:attrName>style.visibility</p:attrName>
                                        </p:attrNameLst>
                                      </p:cBhvr>
                                      <p:to>
                                        <p:strVal val="visible"/>
                                      </p:to>
                                    </p:set>
                                    <p:animEffect filter="fade" transition="in">
                                      <p:cBhvr>
                                        <p:cTn dur="750"/>
                                        <p:tgtEl>
                                          <p:spTgt spid="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par>
                                <p:cTn fill="hold" nodeType="withEffect" presetClass="exit" presetID="10" presetSubtype="0">
                                  <p:stCondLst>
                                    <p:cond delay="0"/>
                                  </p:stCondLst>
                                  <p:childTnLst>
                                    <p:animEffect filter="fade" transition="out">
                                      <p:cBhvr>
                                        <p:cTn dur="500"/>
                                        <p:tgtEl>
                                          <p:spTgt spid="693">
                                            <p:txEl>
                                              <p:pRg end="0" st="0"/>
                                            </p:txEl>
                                          </p:spTgt>
                                        </p:tgtEl>
                                      </p:cBhvr>
                                    </p:animEffect>
                                    <p:set>
                                      <p:cBhvr>
                                        <p:cTn dur="1" fill="hold">
                                          <p:stCondLst>
                                            <p:cond delay="500"/>
                                          </p:stCondLst>
                                        </p:cTn>
                                        <p:tgtEl>
                                          <p:spTgt spid="693">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5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703" name="Google Shape;703;p56"/>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למדנו שאפשר להנות ממדורה, כשלוקחים אחריות אישית להתנהגות בהתאם לכללי הבטיחות.</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57"/>
          <p:cNvSpPr/>
          <p:nvPr/>
        </p:nvSpPr>
        <p:spPr>
          <a:xfrm>
            <a:off x="735452" y="2708920"/>
            <a:ext cx="10945216" cy="3471720"/>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iw-IL" sz="2400">
                <a:solidFill>
                  <a:schemeClr val="dk1"/>
                </a:solidFill>
                <a:latin typeface="Arial"/>
                <a:ea typeface="Arial"/>
                <a:cs typeface="Arial"/>
                <a:sym typeface="Arial"/>
              </a:rPr>
              <a:t>כדי להבין את חשיבותה של בטיחות חשמל, יש להכיר תחילה את טבעו של החשמל. </a:t>
            </a:r>
            <a:endParaRPr/>
          </a:p>
          <a:p>
            <a:pPr indent="-342900" lvl="0" marL="342900" marR="0" rtl="1" algn="r">
              <a:lnSpc>
                <a:spcPct val="120000"/>
              </a:lnSpc>
              <a:spcBef>
                <a:spcPts val="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החשמל הוא צורת אנרגיה בטבע שבה זרימה של אלקטרונים בעלי מטען חשמלי, עוברת דרך חומר שיש לו יכולת הולכה, כדוגמת נחושת, כסף וגם נוזלים שונים. </a:t>
            </a:r>
            <a:endParaRPr/>
          </a:p>
          <a:p>
            <a:pPr indent="-342900" lvl="0" marL="342900" marR="0" rtl="1" algn="r">
              <a:lnSpc>
                <a:spcPct val="120000"/>
              </a:lnSpc>
              <a:spcBef>
                <a:spcPts val="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זרם חשמל החודר לגוף האדם עלול לגרום פגיעות רבות. להפרעות בקצב הלב לשיתוק של שרירים, לכוויה ברקמות העור ואף לפגיעה חמורה יותר</a:t>
            </a:r>
            <a:r>
              <a:rPr b="1" lang="iw-IL" sz="2400">
                <a:solidFill>
                  <a:schemeClr val="dk1"/>
                </a:solidFill>
                <a:latin typeface="Calibri"/>
                <a:ea typeface="Calibri"/>
                <a:cs typeface="Calibri"/>
                <a:sym typeface="Calibri"/>
              </a:rPr>
              <a:t>.</a:t>
            </a:r>
            <a:r>
              <a:rPr b="1" lang="iw-IL"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5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711" name="Google Shape;711;p57"/>
          <p:cNvSpPr/>
          <p:nvPr/>
        </p:nvSpPr>
        <p:spPr>
          <a:xfrm>
            <a:off x="4079776" y="1268760"/>
            <a:ext cx="7599295"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פעילות 3 – הימנעות מהיפגעות מחשמל</a:t>
            </a:r>
            <a:endParaRPr sz="3200">
              <a:solidFill>
                <a:schemeClr val="lt1"/>
              </a:solidFill>
              <a:latin typeface="Calibri"/>
              <a:ea typeface="Calibri"/>
              <a:cs typeface="Calibri"/>
              <a:sym typeface="Calibri"/>
            </a:endParaRPr>
          </a:p>
        </p:txBody>
      </p:sp>
      <p:cxnSp>
        <p:nvCxnSpPr>
          <p:cNvPr id="712" name="Google Shape;712;p57"/>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713" name="Google Shape;713;p57"/>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57"/>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lang="iw-IL" sz="3600">
                <a:solidFill>
                  <a:schemeClr val="dk1"/>
                </a:solidFill>
                <a:latin typeface="Calibri"/>
                <a:ea typeface="Calibri"/>
                <a:cs typeface="Calibri"/>
                <a:sym typeface="Calibri"/>
              </a:rPr>
              <a:t>מהלך השיעור</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58"/>
          <p:cNvSpPr/>
          <p:nvPr/>
        </p:nvSpPr>
        <p:spPr>
          <a:xfrm>
            <a:off x="758263" y="2467092"/>
            <a:ext cx="10945216" cy="3619452"/>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lnSpc>
                <a:spcPct val="120000"/>
              </a:lnSpc>
              <a:spcBef>
                <a:spcPts val="0"/>
              </a:spcBef>
              <a:spcAft>
                <a:spcPts val="0"/>
              </a:spcAft>
              <a:buNone/>
            </a:pPr>
            <a:r>
              <a:rPr b="1" lang="iw-IL" sz="2400">
                <a:solidFill>
                  <a:schemeClr val="dk1"/>
                </a:solidFill>
                <a:latin typeface="Arial"/>
                <a:ea typeface="Arial"/>
                <a:cs typeface="Arial"/>
                <a:sym typeface="Arial"/>
              </a:rPr>
              <a:t>חשמל הוא חלק בלתי נפרד מחיינו. הוא מניע את המכשירים שלנו, מאיר את בתינו ומאפשר הפעלת מכוניות ואת פעילות התעשייה. חשמל טומן בחובו סכנות משמעותיות. </a:t>
            </a:r>
            <a:endParaRPr/>
          </a:p>
          <a:p>
            <a:pPr indent="0" lvl="0" marL="0" marR="0" rtl="1" algn="just">
              <a:lnSpc>
                <a:spcPct val="120000"/>
              </a:lnSpc>
              <a:spcBef>
                <a:spcPts val="0"/>
              </a:spcBef>
              <a:spcAft>
                <a:spcPts val="0"/>
              </a:spcAft>
              <a:buNone/>
            </a:pPr>
            <a:r>
              <a:rPr b="1" lang="iw-IL" sz="2400">
                <a:solidFill>
                  <a:schemeClr val="dk1"/>
                </a:solidFill>
                <a:latin typeface="Arial"/>
                <a:ea typeface="Arial"/>
                <a:cs typeface="Arial"/>
                <a:sym typeface="Arial"/>
              </a:rPr>
              <a:t>פגיעה מזרם חשמלי יכולה להיווצר על ידי מגע עם מקור חשמל בעל עוצמה מספקת. למשל, חשמל שמקורו בסוללה קטנה, אינו בעוצמה שעלולה לפגוע. אולם פגיעה מזרם שמקורו במתח החשמל הביתי של 220 וולט, (התחשמלות), עלולה להיות חמורה. פגיעה ממקור מתח גבוהה הנמצא בקווי ההולכה של חברת חשמל, עלולה להיות קטלנית.</a:t>
            </a:r>
            <a:endParaRPr sz="1800">
              <a:solidFill>
                <a:schemeClr val="dk1"/>
              </a:solidFill>
              <a:latin typeface="Calibri"/>
              <a:ea typeface="Calibri"/>
              <a:cs typeface="Calibri"/>
              <a:sym typeface="Calibri"/>
            </a:endParaRPr>
          </a:p>
        </p:txBody>
      </p:sp>
      <p:sp>
        <p:nvSpPr>
          <p:cNvPr id="721" name="Google Shape;721;p5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722" name="Google Shape;722;p58"/>
          <p:cNvSpPr/>
          <p:nvPr/>
        </p:nvSpPr>
        <p:spPr>
          <a:xfrm>
            <a:off x="8904312" y="1268760"/>
            <a:ext cx="277475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התחשמלות</a:t>
            </a:r>
            <a:endParaRPr sz="3200">
              <a:solidFill>
                <a:schemeClr val="lt1"/>
              </a:solidFill>
              <a:latin typeface="Calibri"/>
              <a:ea typeface="Calibri"/>
              <a:cs typeface="Calibri"/>
              <a:sym typeface="Calibri"/>
            </a:endParaRPr>
          </a:p>
        </p:txBody>
      </p:sp>
      <p:cxnSp>
        <p:nvCxnSpPr>
          <p:cNvPr id="723" name="Google Shape;723;p58"/>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724" name="Google Shape;724;p58"/>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p:nvPr/>
        </p:nvSpPr>
        <p:spPr>
          <a:xfrm>
            <a:off x="911424" y="2744698"/>
            <a:ext cx="10945216" cy="3203762"/>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t/>
            </a:r>
            <a:endParaRPr sz="2400">
              <a:solidFill>
                <a:schemeClr val="dk1"/>
              </a:solidFill>
              <a:latin typeface="Arial"/>
              <a:ea typeface="Arial"/>
              <a:cs typeface="Arial"/>
              <a:sym typeface="Arial"/>
            </a:endParaRPr>
          </a:p>
          <a:p>
            <a:pPr indent="0" lvl="0" marL="0" marR="0" rtl="1" algn="r">
              <a:spcBef>
                <a:spcPts val="0"/>
              </a:spcBef>
              <a:spcAft>
                <a:spcPts val="0"/>
              </a:spcAft>
              <a:buNone/>
            </a:pPr>
            <a:r>
              <a:t/>
            </a:r>
            <a:endParaRPr sz="2400">
              <a:solidFill>
                <a:schemeClr val="dk1"/>
              </a:solidFill>
              <a:latin typeface="Arial"/>
              <a:ea typeface="Arial"/>
              <a:cs typeface="Arial"/>
              <a:sym typeface="Arial"/>
            </a:endParaRPr>
          </a:p>
          <a:p>
            <a:pPr indent="0" lvl="0" marL="0" marR="0" rtl="1" algn="r">
              <a:spcBef>
                <a:spcPts val="0"/>
              </a:spcBef>
              <a:spcAft>
                <a:spcPts val="0"/>
              </a:spcAft>
              <a:buNone/>
            </a:pPr>
            <a:r>
              <a:t/>
            </a:r>
            <a:endParaRPr sz="2400">
              <a:solidFill>
                <a:schemeClr val="dk1"/>
              </a:solidFill>
              <a:latin typeface="Arial"/>
              <a:ea typeface="Arial"/>
              <a:cs typeface="Arial"/>
              <a:sym typeface="Arial"/>
            </a:endParaRPr>
          </a:p>
          <a:p>
            <a:pPr indent="0" lvl="0" marL="0" marR="0" rtl="1" algn="r">
              <a:spcBef>
                <a:spcPts val="0"/>
              </a:spcBef>
              <a:spcAft>
                <a:spcPts val="0"/>
              </a:spcAft>
              <a:buNone/>
            </a:pPr>
            <a:r>
              <a:t/>
            </a:r>
            <a:endParaRPr sz="2400">
              <a:solidFill>
                <a:schemeClr val="dk1"/>
              </a:solidFill>
              <a:latin typeface="Arial"/>
              <a:ea typeface="Arial"/>
              <a:cs typeface="Arial"/>
              <a:sym typeface="Arial"/>
            </a:endParaRPr>
          </a:p>
          <a:p>
            <a:pPr indent="0" lvl="0" marL="0" marR="0" rtl="1" algn="r">
              <a:spcBef>
                <a:spcPts val="0"/>
              </a:spcBef>
              <a:spcAft>
                <a:spcPts val="0"/>
              </a:spcAft>
              <a:buNone/>
            </a:pPr>
            <a:r>
              <a:t/>
            </a:r>
            <a:endParaRPr b="1" sz="2400">
              <a:solidFill>
                <a:schemeClr val="dk1"/>
              </a:solidFill>
              <a:latin typeface="Arial"/>
              <a:ea typeface="Arial"/>
              <a:cs typeface="Arial"/>
              <a:sym typeface="Arial"/>
            </a:endParaRPr>
          </a:p>
          <a:p>
            <a:pPr indent="0" lvl="0" marL="0" marR="0" rtl="1" algn="r">
              <a:spcBef>
                <a:spcPts val="0"/>
              </a:spcBef>
              <a:spcAft>
                <a:spcPts val="0"/>
              </a:spcAft>
              <a:buNone/>
            </a:pPr>
            <a:r>
              <a:rPr b="1" lang="iw-IL" sz="2400">
                <a:solidFill>
                  <a:schemeClr val="dk1"/>
                </a:solidFill>
                <a:latin typeface="Arial"/>
                <a:ea typeface="Arial"/>
                <a:cs typeface="Arial"/>
                <a:sym typeface="Arial"/>
              </a:rPr>
              <a:t>דרגה שתים – כוויה הגורמת לפגיעה עמוקה יותר </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2400">
              <a:solidFill>
                <a:schemeClr val="dk1"/>
              </a:solidFill>
              <a:latin typeface="Arial"/>
              <a:ea typeface="Arial"/>
              <a:cs typeface="Arial"/>
              <a:sym typeface="Arial"/>
            </a:endParaRPr>
          </a:p>
          <a:p>
            <a:pPr indent="0" lvl="0" marL="0" marR="0" rtl="1" algn="r">
              <a:spcBef>
                <a:spcPts val="0"/>
              </a:spcBef>
              <a:spcAft>
                <a:spcPts val="0"/>
              </a:spcAft>
              <a:buNone/>
            </a:pPr>
            <a:r>
              <a:rPr b="1" lang="iw-IL" sz="2400">
                <a:solidFill>
                  <a:srgbClr val="002060"/>
                </a:solidFill>
                <a:latin typeface="Arial"/>
                <a:ea typeface="Arial"/>
                <a:cs typeface="Arial"/>
                <a:sym typeface="Arial"/>
              </a:rPr>
              <a:t>כיצד נראית כוויה מדרגה שתים ומה נפגע בה?   </a:t>
            </a:r>
            <a:endParaRPr b="1" sz="2400">
              <a:solidFill>
                <a:srgbClr val="002060"/>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207" name="Google Shape;207;p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208" name="Google Shape;208;p5"/>
          <p:cNvSpPr/>
          <p:nvPr/>
        </p:nvSpPr>
        <p:spPr>
          <a:xfrm>
            <a:off x="4007768" y="1583531"/>
            <a:ext cx="775050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דיון על כוויות, דרגות, גורמים ותוצאות </a:t>
            </a:r>
            <a:endParaRPr sz="3200">
              <a:solidFill>
                <a:schemeClr val="lt1"/>
              </a:solidFill>
              <a:latin typeface="Calibri"/>
              <a:ea typeface="Calibri"/>
              <a:cs typeface="Calibri"/>
              <a:sym typeface="Calibri"/>
            </a:endParaRPr>
          </a:p>
        </p:txBody>
      </p:sp>
      <p:sp>
        <p:nvSpPr>
          <p:cNvPr id="209" name="Google Shape;209;p5"/>
          <p:cNvSpPr txBox="1"/>
          <p:nvPr/>
        </p:nvSpPr>
        <p:spPr>
          <a:xfrm>
            <a:off x="1055440" y="2744698"/>
            <a:ext cx="10657184" cy="1620406"/>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1" algn="just">
              <a:spcBef>
                <a:spcPts val="0"/>
              </a:spcBef>
              <a:spcAft>
                <a:spcPts val="0"/>
              </a:spcAft>
              <a:buNone/>
            </a:pPr>
            <a:r>
              <a:rPr i="1" lang="iw-IL" sz="2400">
                <a:solidFill>
                  <a:schemeClr val="dk1"/>
                </a:solidFill>
                <a:latin typeface="Arial"/>
                <a:ea typeface="Arial"/>
                <a:cs typeface="Arial"/>
                <a:sym typeface="Arial"/>
              </a:rPr>
              <a:t>כוויה מדרגה שתים חודרת לשכבת העור השנייה (הדרמיס). נגרמת בדרך אדמומיות ניכרת עם שלפוחיות על פני העור. הכאב צורב יותר ואף עלולה להישאר צלקת לאחר הריפוי. נדרשת חבישה למניעת זיהום וטיפול במשחות רפואיות.</a:t>
            </a:r>
            <a:endParaRPr i="1" sz="24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9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59"/>
          <p:cNvSpPr/>
          <p:nvPr/>
        </p:nvSpPr>
        <p:spPr>
          <a:xfrm>
            <a:off x="983432" y="2564904"/>
            <a:ext cx="10945216" cy="3176254"/>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המים הם מוליך טוב לזרם חשמל, ולכן כל מגע של מקור זרם במים או ברטיבות, עלול להיות מסוכן במיוחד. </a:t>
            </a:r>
            <a:endParaRPr/>
          </a:p>
          <a:p>
            <a:pPr indent="-342900" lvl="0" marL="342900" marR="0" rtl="1" algn="just">
              <a:lnSpc>
                <a:spcPct val="120000"/>
              </a:lnSpc>
              <a:spcBef>
                <a:spcPts val="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הסיכון להתחשמלות בבית הינו ממגע ישיר בחוטים גלויים, במכשירים פגומים או שקעים רופפים.</a:t>
            </a:r>
            <a:endParaRPr b="1" sz="2400">
              <a:solidFill>
                <a:schemeClr val="dk1"/>
              </a:solidFill>
              <a:latin typeface="Calibri"/>
              <a:ea typeface="Calibri"/>
              <a:cs typeface="Calibri"/>
              <a:sym typeface="Calibri"/>
            </a:endParaRPr>
          </a:p>
          <a:p>
            <a:pPr indent="0" lvl="0" marL="0" marR="0" rtl="1" algn="just">
              <a:lnSpc>
                <a:spcPct val="120000"/>
              </a:lnSpc>
              <a:spcBef>
                <a:spcPts val="0"/>
              </a:spcBef>
              <a:spcAft>
                <a:spcPts val="0"/>
              </a:spcAft>
              <a:buNone/>
            </a:pPr>
            <a:r>
              <a:t/>
            </a:r>
            <a:endParaRPr b="1" sz="2400">
              <a:solidFill>
                <a:schemeClr val="dk1"/>
              </a:solidFill>
              <a:latin typeface="Arial"/>
              <a:ea typeface="Arial"/>
              <a:cs typeface="Arial"/>
              <a:sym typeface="Arial"/>
            </a:endParaRPr>
          </a:p>
          <a:p>
            <a:pPr indent="0" lvl="0" marL="0" marR="0" rtl="1" algn="just">
              <a:lnSpc>
                <a:spcPct val="120000"/>
              </a:lnSpc>
              <a:spcBef>
                <a:spcPts val="0"/>
              </a:spcBef>
              <a:spcAft>
                <a:spcPts val="0"/>
              </a:spcAft>
              <a:buNone/>
            </a:pPr>
            <a:r>
              <a:rPr b="1" lang="iw-IL" sz="2400">
                <a:solidFill>
                  <a:srgbClr val="002060"/>
                </a:solidFill>
                <a:latin typeface="Arial"/>
                <a:ea typeface="Arial"/>
                <a:cs typeface="Arial"/>
                <a:sym typeface="Arial"/>
              </a:rPr>
              <a:t>   תנו דוגמאות לסיכוני התחשמלות או ספרו על מקרה התחשמלות שהיה.</a:t>
            </a:r>
            <a:endParaRPr/>
          </a:p>
          <a:p>
            <a:pPr indent="0" lvl="0" marL="0" marR="0" rtl="1" algn="just">
              <a:lnSpc>
                <a:spcPct val="120000"/>
              </a:lnSpc>
              <a:spcBef>
                <a:spcPts val="0"/>
              </a:spcBef>
              <a:spcAft>
                <a:spcPts val="0"/>
              </a:spcAft>
              <a:buNone/>
            </a:pPr>
            <a:r>
              <a:t/>
            </a:r>
            <a:endParaRPr b="1" sz="2400">
              <a:solidFill>
                <a:schemeClr val="dk1"/>
              </a:solidFill>
              <a:latin typeface="Arial"/>
              <a:ea typeface="Arial"/>
              <a:cs typeface="Arial"/>
              <a:sym typeface="Arial"/>
            </a:endParaRPr>
          </a:p>
        </p:txBody>
      </p:sp>
      <p:sp>
        <p:nvSpPr>
          <p:cNvPr id="731" name="Google Shape;731;p5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732" name="Google Shape;732;p59"/>
          <p:cNvSpPr/>
          <p:nvPr/>
        </p:nvSpPr>
        <p:spPr>
          <a:xfrm>
            <a:off x="7896200" y="1268760"/>
            <a:ext cx="3782871"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גורמי התחשמלות</a:t>
            </a:r>
            <a:endParaRPr sz="3200">
              <a:solidFill>
                <a:schemeClr val="lt1"/>
              </a:solidFill>
              <a:latin typeface="Calibri"/>
              <a:ea typeface="Calibri"/>
              <a:cs typeface="Calibri"/>
              <a:sym typeface="Calibri"/>
            </a:endParaRPr>
          </a:p>
        </p:txBody>
      </p:sp>
      <p:cxnSp>
        <p:nvCxnSpPr>
          <p:cNvPr id="733" name="Google Shape;733;p59"/>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734" name="Google Shape;734;p59"/>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60"/>
          <p:cNvSpPr/>
          <p:nvPr/>
        </p:nvSpPr>
        <p:spPr>
          <a:xfrm>
            <a:off x="983432" y="2564904"/>
            <a:ext cx="10945216" cy="3619452"/>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הדרך הטובה ביותר למנוע התחשמלות היא לשמור על תחזוקה שוטפת ותקינה של מערכת החשמל. </a:t>
            </a:r>
            <a:endParaRPr/>
          </a:p>
          <a:p>
            <a:pPr indent="-342900" lvl="0" marL="342900" marR="0" rtl="1" algn="just">
              <a:lnSpc>
                <a:spcPct val="120000"/>
              </a:lnSpc>
              <a:spcBef>
                <a:spcPts val="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סימנים לבעיה אפשרית בחיבורים ובמכשירי חשמל הם: מתג או שקע שבורים, זמזום או ריח של שרוף מחיבור של מכשיר, הופעת ניצוצות בעת הדלקה או כיבוי של מכשירי חשמל.</a:t>
            </a:r>
            <a:endParaRPr b="1" sz="2400">
              <a:solidFill>
                <a:schemeClr val="dk1"/>
              </a:solidFill>
              <a:latin typeface="Calibri"/>
              <a:ea typeface="Calibri"/>
              <a:cs typeface="Calibri"/>
              <a:sym typeface="Calibri"/>
            </a:endParaRPr>
          </a:p>
          <a:p>
            <a:pPr indent="0" lvl="0" marL="0" marR="0" rtl="1" algn="just">
              <a:lnSpc>
                <a:spcPct val="120000"/>
              </a:lnSpc>
              <a:spcBef>
                <a:spcPts val="0"/>
              </a:spcBef>
              <a:spcAft>
                <a:spcPts val="0"/>
              </a:spcAft>
              <a:buNone/>
            </a:pPr>
            <a:r>
              <a:t/>
            </a:r>
            <a:endParaRPr b="1" sz="2400">
              <a:solidFill>
                <a:schemeClr val="dk1"/>
              </a:solidFill>
              <a:latin typeface="Arial"/>
              <a:ea typeface="Arial"/>
              <a:cs typeface="Arial"/>
              <a:sym typeface="Arial"/>
            </a:endParaRPr>
          </a:p>
          <a:p>
            <a:pPr indent="0" lvl="0" marL="358775" marR="0" rtl="1" algn="just">
              <a:lnSpc>
                <a:spcPct val="120000"/>
              </a:lnSpc>
              <a:spcBef>
                <a:spcPts val="0"/>
              </a:spcBef>
              <a:spcAft>
                <a:spcPts val="0"/>
              </a:spcAft>
              <a:buNone/>
            </a:pPr>
            <a:r>
              <a:rPr b="1" lang="iw-IL" sz="2400">
                <a:solidFill>
                  <a:srgbClr val="002060"/>
                </a:solidFill>
                <a:latin typeface="Arial"/>
                <a:ea typeface="Arial"/>
                <a:cs typeface="Arial"/>
                <a:sym typeface="Arial"/>
              </a:rPr>
              <a:t>כיצד לדעתכם צריך לנהוג כשמאתרים חיבור חשמלי שבור או מתג חשמלי המוציא ניצוצות בעת הדלקתו?</a:t>
            </a:r>
            <a:endParaRPr b="1" sz="2400">
              <a:solidFill>
                <a:schemeClr val="dk1"/>
              </a:solidFill>
              <a:latin typeface="Arial"/>
              <a:ea typeface="Arial"/>
              <a:cs typeface="Arial"/>
              <a:sym typeface="Arial"/>
            </a:endParaRPr>
          </a:p>
        </p:txBody>
      </p:sp>
      <p:sp>
        <p:nvSpPr>
          <p:cNvPr id="741" name="Google Shape;741;p6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742" name="Google Shape;742;p60"/>
          <p:cNvSpPr/>
          <p:nvPr/>
        </p:nvSpPr>
        <p:spPr>
          <a:xfrm>
            <a:off x="6384032" y="1268760"/>
            <a:ext cx="529503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אמצעי הגנה מהתחשמלות</a:t>
            </a:r>
            <a:endParaRPr sz="3200">
              <a:solidFill>
                <a:schemeClr val="lt1"/>
              </a:solidFill>
              <a:latin typeface="Calibri"/>
              <a:ea typeface="Calibri"/>
              <a:cs typeface="Calibri"/>
              <a:sym typeface="Calibri"/>
            </a:endParaRPr>
          </a:p>
        </p:txBody>
      </p:sp>
      <p:cxnSp>
        <p:nvCxnSpPr>
          <p:cNvPr id="743" name="Google Shape;743;p60"/>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744" name="Google Shape;744;p6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61"/>
          <p:cNvSpPr/>
          <p:nvPr/>
        </p:nvSpPr>
        <p:spPr>
          <a:xfrm>
            <a:off x="983432" y="2564904"/>
            <a:ext cx="10945216" cy="3484031"/>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lnSpc>
                <a:spcPct val="120000"/>
              </a:lnSpc>
              <a:spcBef>
                <a:spcPts val="0"/>
              </a:spcBef>
              <a:spcAft>
                <a:spcPts val="0"/>
              </a:spcAft>
              <a:buNone/>
            </a:pPr>
            <a:r>
              <a:rPr b="1" lang="iw-IL" sz="2400">
                <a:solidFill>
                  <a:schemeClr val="dk1"/>
                </a:solidFill>
                <a:latin typeface="Arial"/>
                <a:ea typeface="Arial"/>
                <a:cs typeface="Arial"/>
                <a:sym typeface="Arial"/>
              </a:rPr>
              <a:t>איך הייתם מיישמים את האחריות האישית לבטיחותכם במצבים הבאים?</a:t>
            </a:r>
            <a:endParaRPr/>
          </a:p>
          <a:p>
            <a:pPr indent="-190500" lvl="0" marL="342900" marR="0" rtl="1" algn="just">
              <a:lnSpc>
                <a:spcPct val="120000"/>
              </a:lnSpc>
              <a:spcBef>
                <a:spcPts val="0"/>
              </a:spcBef>
              <a:spcAft>
                <a:spcPts val="0"/>
              </a:spcAft>
              <a:buClr>
                <a:schemeClr val="dk1"/>
              </a:buClr>
              <a:buSzPts val="2400"/>
              <a:buFont typeface="Noto Sans Symbols"/>
              <a:buNone/>
            </a:pPr>
            <a:r>
              <a:t/>
            </a:r>
            <a:endParaRPr b="1" sz="2400">
              <a:solidFill>
                <a:schemeClr val="dk1"/>
              </a:solidFill>
              <a:latin typeface="Arial"/>
              <a:ea typeface="Arial"/>
              <a:cs typeface="Arial"/>
              <a:sym typeface="Arial"/>
            </a:endParaRPr>
          </a:p>
          <a:p>
            <a:pPr indent="-342900" lvl="0" marL="342900" marR="0" rtl="1" algn="just">
              <a:lnSpc>
                <a:spcPct val="120000"/>
              </a:lnSpc>
              <a:spcBef>
                <a:spcPts val="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חיברת את התקע של המחשב לשקע החשמל שבקיר, שמעת זמזום וחשת בריח של משהו שרוף.</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הבחנת שהמנורה במרפסת מהבהבת. </a:t>
            </a:r>
            <a:endParaRPr/>
          </a:p>
          <a:p>
            <a:pPr indent="-342900" lvl="0" marL="342900" marR="0" rtl="1" algn="just">
              <a:lnSpc>
                <a:spcPct val="120000"/>
              </a:lnSpc>
              <a:spcBef>
                <a:spcPts val="1200"/>
              </a:spcBef>
              <a:spcAft>
                <a:spcPts val="0"/>
              </a:spcAft>
              <a:buClr>
                <a:schemeClr val="dk1"/>
              </a:buClr>
              <a:buSzPts val="2400"/>
              <a:buFont typeface="Noto Sans Symbols"/>
              <a:buChar char="❑"/>
            </a:pPr>
            <a:r>
              <a:rPr b="1" lang="iw-IL" sz="2400">
                <a:solidFill>
                  <a:schemeClr val="dk1"/>
                </a:solidFill>
                <a:latin typeface="Arial"/>
                <a:ea typeface="Arial"/>
                <a:cs typeface="Arial"/>
                <a:sym typeface="Arial"/>
              </a:rPr>
              <a:t>יצאת ביום גשום מהבית וראית חוט חשמל שנקרע ונשאר תלוי אל עמוד התאורה.</a:t>
            </a:r>
            <a:endParaRPr/>
          </a:p>
        </p:txBody>
      </p:sp>
      <p:sp>
        <p:nvSpPr>
          <p:cNvPr id="751" name="Google Shape;751;p6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752" name="Google Shape;752;p61"/>
          <p:cNvSpPr/>
          <p:nvPr/>
        </p:nvSpPr>
        <p:spPr>
          <a:xfrm>
            <a:off x="4943872" y="1268760"/>
            <a:ext cx="673519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אחריות אישית למניעת התחשמלות</a:t>
            </a:r>
            <a:endParaRPr sz="3200">
              <a:solidFill>
                <a:schemeClr val="lt1"/>
              </a:solidFill>
              <a:latin typeface="Calibri"/>
              <a:ea typeface="Calibri"/>
              <a:cs typeface="Calibri"/>
              <a:sym typeface="Calibri"/>
            </a:endParaRPr>
          </a:p>
        </p:txBody>
      </p:sp>
      <p:cxnSp>
        <p:nvCxnSpPr>
          <p:cNvPr id="753" name="Google Shape;753;p61"/>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754" name="Google Shape;754;p6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6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760" name="Google Shape;760;p62"/>
          <p:cNvSpPr/>
          <p:nvPr/>
        </p:nvSpPr>
        <p:spPr>
          <a:xfrm>
            <a:off x="191344" y="1484784"/>
            <a:ext cx="11737304" cy="1224136"/>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iw-IL" sz="3200">
                <a:solidFill>
                  <a:schemeClr val="lt1"/>
                </a:solidFill>
                <a:latin typeface="Arial"/>
                <a:ea typeface="Arial"/>
                <a:cs typeface="Arial"/>
                <a:sym typeface="Arial"/>
              </a:rPr>
              <a:t>למדנו שחשמל, לצד היותו מרכיב חיוני בחיינו, עלול להיות מסוכן אם לא נוהגים בו באחריות.</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63"/>
          <p:cNvSpPr txBox="1"/>
          <p:nvPr/>
        </p:nvSpPr>
        <p:spPr>
          <a:xfrm>
            <a:off x="983432" y="476672"/>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pic>
        <p:nvPicPr>
          <p:cNvPr descr="C:\Users\user\Downloads\לוגו האגף.png" id="766" name="Google Shape;766;p63"/>
          <p:cNvPicPr preferRelativeResize="0"/>
          <p:nvPr/>
        </p:nvPicPr>
        <p:blipFill rotWithShape="1">
          <a:blip r:embed="rId3">
            <a:alphaModFix/>
          </a:blip>
          <a:srcRect b="0" l="0" r="0" t="0"/>
          <a:stretch/>
        </p:blipFill>
        <p:spPr>
          <a:xfrm>
            <a:off x="8976319" y="476673"/>
            <a:ext cx="3023967" cy="928490"/>
          </a:xfrm>
          <a:prstGeom prst="rect">
            <a:avLst/>
          </a:prstGeom>
          <a:noFill/>
          <a:ln>
            <a:noFill/>
          </a:ln>
        </p:spPr>
      </p:pic>
      <p:sp>
        <p:nvSpPr>
          <p:cNvPr id="767" name="Google Shape;767;p63"/>
          <p:cNvSpPr txBox="1"/>
          <p:nvPr/>
        </p:nvSpPr>
        <p:spPr>
          <a:xfrm>
            <a:off x="1415480" y="1458965"/>
            <a:ext cx="6094324" cy="77713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Clr>
                <a:srgbClr val="1E4E79"/>
              </a:buClr>
              <a:buSzPts val="4000"/>
              <a:buFont typeface="Arial"/>
              <a:buNone/>
            </a:pPr>
            <a:r>
              <a:rPr b="1" lang="iw-IL" sz="4000" cap="none">
                <a:solidFill>
                  <a:srgbClr val="1E4E79"/>
                </a:solidFill>
                <a:latin typeface="Arial"/>
                <a:ea typeface="Arial"/>
                <a:cs typeface="Arial"/>
                <a:sym typeface="Arial"/>
              </a:rPr>
              <a:t>לבטיחות ילדים ונוער </a:t>
            </a:r>
            <a:endParaRPr sz="4000">
              <a:solidFill>
                <a:srgbClr val="1E4E79"/>
              </a:solidFill>
              <a:latin typeface="Calibri"/>
              <a:ea typeface="Calibri"/>
              <a:cs typeface="Calibri"/>
              <a:sym typeface="Calibri"/>
            </a:endParaRPr>
          </a:p>
        </p:txBody>
      </p:sp>
      <p:sp>
        <p:nvSpPr>
          <p:cNvPr id="768" name="Google Shape;768;p63"/>
          <p:cNvSpPr txBox="1"/>
          <p:nvPr/>
        </p:nvSpPr>
        <p:spPr>
          <a:xfrm>
            <a:off x="1415480" y="2780928"/>
            <a:ext cx="9613068"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2400">
                <a:solidFill>
                  <a:srgbClr val="002060"/>
                </a:solidFill>
                <a:latin typeface="Arial"/>
                <a:ea typeface="Arial"/>
                <a:cs typeface="Arial"/>
                <a:sym typeface="Arial"/>
              </a:rPr>
              <a:t>הסתיים השיעור השלישי:  </a:t>
            </a:r>
            <a:r>
              <a:rPr b="1" lang="iw-IL" sz="2400">
                <a:solidFill>
                  <a:schemeClr val="dk1"/>
                </a:solidFill>
                <a:latin typeface="Arial"/>
                <a:ea typeface="Arial"/>
                <a:cs typeface="Arial"/>
                <a:sym typeface="Arial"/>
              </a:rPr>
              <a:t>מניעת כוויות שמקורן אש וחשמל</a:t>
            </a:r>
            <a:endParaRPr/>
          </a:p>
          <a:p>
            <a:pPr indent="0" lvl="0" marL="0" marR="0" rtl="1" algn="r">
              <a:spcBef>
                <a:spcPts val="0"/>
              </a:spcBef>
              <a:spcAft>
                <a:spcPts val="0"/>
              </a:spcAft>
              <a:buNone/>
            </a:pPr>
            <a:r>
              <a:t/>
            </a:r>
            <a:endParaRPr b="1" sz="2400">
              <a:solidFill>
                <a:schemeClr val="dk1"/>
              </a:solidFill>
              <a:latin typeface="Arial"/>
              <a:ea typeface="Arial"/>
              <a:cs typeface="Arial"/>
              <a:sym typeface="Arial"/>
            </a:endParaRPr>
          </a:p>
          <a:p>
            <a:pPr indent="0" lvl="0" marL="0" marR="0" rtl="1" algn="r">
              <a:spcBef>
                <a:spcPts val="0"/>
              </a:spcBef>
              <a:spcAft>
                <a:spcPts val="0"/>
              </a:spcAft>
              <a:buNone/>
            </a:pPr>
            <a:r>
              <a:t/>
            </a:r>
            <a:endParaRPr b="1" sz="2400">
              <a:solidFill>
                <a:srgbClr val="002060"/>
              </a:solidFill>
              <a:latin typeface="Arial"/>
              <a:ea typeface="Arial"/>
              <a:cs typeface="Arial"/>
              <a:sym typeface="Arial"/>
            </a:endParaRPr>
          </a:p>
        </p:txBody>
      </p:sp>
      <p:sp>
        <p:nvSpPr>
          <p:cNvPr id="769" name="Google Shape;769;p63"/>
          <p:cNvSpPr txBox="1"/>
          <p:nvPr/>
        </p:nvSpPr>
        <p:spPr>
          <a:xfrm>
            <a:off x="983432" y="3768184"/>
            <a:ext cx="10585176" cy="77713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Clr>
                <a:srgbClr val="1E4E79"/>
              </a:buClr>
              <a:buSzPts val="4000"/>
              <a:buFont typeface="Arial"/>
              <a:buNone/>
            </a:pPr>
            <a:r>
              <a:rPr b="1" lang="iw-IL" sz="4000" cap="none">
                <a:solidFill>
                  <a:srgbClr val="1E4E79"/>
                </a:solidFill>
                <a:latin typeface="Arial"/>
                <a:ea typeface="Arial"/>
                <a:cs typeface="Arial"/>
                <a:sym typeface="Arial"/>
              </a:rPr>
              <a:t>בהצלחה ביישום האחריות האישית לבטיחות</a:t>
            </a:r>
            <a:endParaRPr sz="4000">
              <a:solidFill>
                <a:srgbClr val="1E4E79"/>
              </a:solidFill>
              <a:latin typeface="Calibri"/>
              <a:ea typeface="Calibri"/>
              <a:cs typeface="Calibri"/>
              <a:sym typeface="Calibri"/>
            </a:endParaRPr>
          </a:p>
        </p:txBody>
      </p:sp>
      <p:sp>
        <p:nvSpPr>
          <p:cNvPr id="770" name="Google Shape;770;p63"/>
          <p:cNvSpPr txBox="1"/>
          <p:nvPr/>
        </p:nvSpPr>
        <p:spPr>
          <a:xfrm>
            <a:off x="7868808" y="5095590"/>
            <a:ext cx="3411768" cy="1285737"/>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1800">
                <a:solidFill>
                  <a:schemeClr val="dk1"/>
                </a:solidFill>
                <a:latin typeface="Calibri"/>
                <a:ea typeface="Calibri"/>
                <a:cs typeface="Calibri"/>
                <a:sym typeface="Calibri"/>
              </a:rPr>
              <a:t>פיתוח וכתיבה: אביבה אלעזרי</a:t>
            </a:r>
            <a:endParaRPr sz="1800">
              <a:solidFill>
                <a:schemeClr val="dk1"/>
              </a:solidFill>
              <a:latin typeface="Calibri"/>
              <a:ea typeface="Calibri"/>
              <a:cs typeface="Calibri"/>
              <a:sym typeface="Calibri"/>
            </a:endParaRPr>
          </a:p>
          <a:p>
            <a:pPr indent="0" lvl="0" marL="0" marR="0" rtl="1" algn="ctr">
              <a:lnSpc>
                <a:spcPct val="115000"/>
              </a:lnSpc>
              <a:spcBef>
                <a:spcPts val="1000"/>
              </a:spcBef>
              <a:spcAft>
                <a:spcPts val="0"/>
              </a:spcAft>
              <a:buNone/>
            </a:pPr>
            <a:r>
              <a:rPr b="1" lang="iw-IL" sz="1800">
                <a:solidFill>
                  <a:schemeClr val="dk1"/>
                </a:solidFill>
                <a:latin typeface="Calibri"/>
                <a:ea typeface="Calibri"/>
                <a:cs typeface="Calibri"/>
                <a:sym typeface="Calibri"/>
              </a:rPr>
              <a:t>יעוץ: יניב מיכאלי</a:t>
            </a:r>
            <a:endParaRPr/>
          </a:p>
          <a:p>
            <a:pPr indent="0" lvl="0" marL="0" marR="0" rtl="1" algn="ctr">
              <a:lnSpc>
                <a:spcPct val="115000"/>
              </a:lnSpc>
              <a:spcBef>
                <a:spcPts val="1000"/>
              </a:spcBef>
              <a:spcAft>
                <a:spcPts val="0"/>
              </a:spcAft>
              <a:buNone/>
            </a:pPr>
            <a:r>
              <a:rPr b="1" lang="iw-IL" sz="1800">
                <a:solidFill>
                  <a:schemeClr val="dk1"/>
                </a:solidFill>
                <a:latin typeface="Calibri"/>
                <a:ea typeface="Calibri"/>
                <a:cs typeface="Calibri"/>
                <a:sym typeface="Calibri"/>
              </a:rPr>
              <a:t>עיצוב: רחלי דיאמנט</a:t>
            </a:r>
            <a:endParaRPr sz="18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p:nvPr/>
        </p:nvSpPr>
        <p:spPr>
          <a:xfrm>
            <a:off x="911424" y="2724482"/>
            <a:ext cx="10945216" cy="338842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b="1" lang="iw-IL" sz="1000">
                <a:solidFill>
                  <a:srgbClr val="00DAF0"/>
                </a:solidFill>
                <a:latin typeface="Tahoma"/>
                <a:ea typeface="Tahoma"/>
                <a:cs typeface="Tahoma"/>
                <a:sym typeface="Tahoma"/>
              </a:rPr>
              <a:t> </a:t>
            </a:r>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rPr lang="iw-IL" sz="2400">
                <a:solidFill>
                  <a:schemeClr val="dk1"/>
                </a:solidFill>
                <a:latin typeface="Arial"/>
                <a:ea typeface="Arial"/>
                <a:cs typeface="Arial"/>
                <a:sym typeface="Arial"/>
              </a:rPr>
              <a:t> </a:t>
            </a:r>
            <a:endParaRPr/>
          </a:p>
          <a:p>
            <a:pPr indent="-1882775" lvl="0" marL="1882775" marR="0" rtl="1" algn="r">
              <a:spcBef>
                <a:spcPts val="0"/>
              </a:spcBef>
              <a:spcAft>
                <a:spcPts val="0"/>
              </a:spcAft>
              <a:buNone/>
            </a:pPr>
            <a:r>
              <a:t/>
            </a:r>
            <a:endParaRPr b="1" sz="2400">
              <a:solidFill>
                <a:schemeClr val="dk1"/>
              </a:solidFill>
              <a:latin typeface="Arial"/>
              <a:ea typeface="Arial"/>
              <a:cs typeface="Arial"/>
              <a:sym typeface="Arial"/>
            </a:endParaRPr>
          </a:p>
          <a:p>
            <a:pPr indent="-1882775" lvl="0" marL="1882775" marR="0" rtl="1" algn="r">
              <a:spcBef>
                <a:spcPts val="0"/>
              </a:spcBef>
              <a:spcAft>
                <a:spcPts val="0"/>
              </a:spcAft>
              <a:buNone/>
            </a:pPr>
            <a:r>
              <a:rPr b="1" lang="iw-IL" sz="2400">
                <a:solidFill>
                  <a:schemeClr val="dk1"/>
                </a:solidFill>
                <a:latin typeface="Arial"/>
                <a:ea typeface="Arial"/>
                <a:cs typeface="Arial"/>
                <a:sym typeface="Arial"/>
              </a:rPr>
              <a:t>דרגה שלוש – כוויות בה נפגעת בנוסף לשכבת העור העליונה, גם שכבת השומן התת עורי</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2400">
              <a:solidFill>
                <a:schemeClr val="dk1"/>
              </a:solidFill>
              <a:latin typeface="Arial"/>
              <a:ea typeface="Arial"/>
              <a:cs typeface="Arial"/>
              <a:sym typeface="Arial"/>
            </a:endParaRPr>
          </a:p>
          <a:p>
            <a:pPr indent="0" lvl="0" marL="0" marR="0" rtl="1" algn="r">
              <a:spcBef>
                <a:spcPts val="0"/>
              </a:spcBef>
              <a:spcAft>
                <a:spcPts val="0"/>
              </a:spcAft>
              <a:buNone/>
            </a:pPr>
            <a:r>
              <a:rPr b="1" lang="iw-IL" sz="2400">
                <a:solidFill>
                  <a:srgbClr val="002060"/>
                </a:solidFill>
                <a:latin typeface="Arial"/>
                <a:ea typeface="Arial"/>
                <a:cs typeface="Arial"/>
                <a:sym typeface="Arial"/>
              </a:rPr>
              <a:t>מה נפגע בגוף בכוויה מדרגה שלוש?</a:t>
            </a:r>
            <a:endParaRPr b="1" sz="2400">
              <a:solidFill>
                <a:srgbClr val="002060"/>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215" name="Google Shape;215;p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216" name="Google Shape;216;p6"/>
          <p:cNvSpPr/>
          <p:nvPr/>
        </p:nvSpPr>
        <p:spPr>
          <a:xfrm>
            <a:off x="4007768" y="1583531"/>
            <a:ext cx="775050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דיון על כוויות, דרגות, גורמים ותוצאות </a:t>
            </a:r>
            <a:endParaRPr sz="3200">
              <a:solidFill>
                <a:schemeClr val="lt1"/>
              </a:solidFill>
              <a:latin typeface="Calibri"/>
              <a:ea typeface="Calibri"/>
              <a:cs typeface="Calibri"/>
              <a:sym typeface="Calibri"/>
            </a:endParaRPr>
          </a:p>
        </p:txBody>
      </p:sp>
      <p:sp>
        <p:nvSpPr>
          <p:cNvPr id="217" name="Google Shape;217;p6"/>
          <p:cNvSpPr txBox="1"/>
          <p:nvPr/>
        </p:nvSpPr>
        <p:spPr>
          <a:xfrm>
            <a:off x="1055440" y="2654801"/>
            <a:ext cx="10657184" cy="1548398"/>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1" algn="just">
              <a:spcBef>
                <a:spcPts val="0"/>
              </a:spcBef>
              <a:spcAft>
                <a:spcPts val="0"/>
              </a:spcAft>
              <a:buNone/>
            </a:pPr>
            <a:r>
              <a:rPr i="1" lang="iw-IL" sz="2400">
                <a:solidFill>
                  <a:schemeClr val="dk1"/>
                </a:solidFill>
                <a:latin typeface="Arial"/>
                <a:ea typeface="Arial"/>
                <a:cs typeface="Arial"/>
                <a:sym typeface="Arial"/>
              </a:rPr>
              <a:t>בכוויה מדרגה שלוש, עלולות להגרם פגיעה קשה במערכת העצבים. הפגיעה יוצרת תחושת עקצוצים ולעתים חוסר תחושה. נדרשת התערבות גורם רפואי במרפאה לחיטוי המקום, טיפול וחבישה. לאחר ההחלמה עלולה להגרם ירידה בגמישות העור.</a:t>
            </a:r>
            <a:endParaRPr i="1" sz="24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9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p:nvPr/>
        </p:nvSpPr>
        <p:spPr>
          <a:xfrm>
            <a:off x="911424" y="2724482"/>
            <a:ext cx="10945216" cy="338842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b="1" lang="iw-IL" sz="1000">
                <a:solidFill>
                  <a:srgbClr val="00DAF0"/>
                </a:solidFill>
                <a:latin typeface="Tahoma"/>
                <a:ea typeface="Tahoma"/>
                <a:cs typeface="Tahoma"/>
                <a:sym typeface="Tahoma"/>
              </a:rPr>
              <a:t> </a:t>
            </a:r>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t/>
            </a:r>
            <a:endParaRPr b="1" sz="1000">
              <a:solidFill>
                <a:srgbClr val="00DAF0"/>
              </a:solidFill>
              <a:latin typeface="Tahoma"/>
              <a:ea typeface="Tahoma"/>
              <a:cs typeface="Tahoma"/>
              <a:sym typeface="Tahoma"/>
            </a:endParaRPr>
          </a:p>
          <a:p>
            <a:pPr indent="0" lvl="0" marL="0" marR="0" rtl="1" algn="r">
              <a:spcBef>
                <a:spcPts val="0"/>
              </a:spcBef>
              <a:spcAft>
                <a:spcPts val="0"/>
              </a:spcAft>
              <a:buNone/>
            </a:pPr>
            <a:r>
              <a:rPr lang="iw-IL" sz="2400">
                <a:solidFill>
                  <a:schemeClr val="dk1"/>
                </a:solidFill>
                <a:latin typeface="Arial"/>
                <a:ea typeface="Arial"/>
                <a:cs typeface="Arial"/>
                <a:sym typeface="Arial"/>
              </a:rPr>
              <a:t> </a:t>
            </a:r>
            <a:endParaRPr/>
          </a:p>
          <a:p>
            <a:pPr indent="-1882775" lvl="0" marL="1882775" marR="0" rtl="1" algn="r">
              <a:spcBef>
                <a:spcPts val="0"/>
              </a:spcBef>
              <a:spcAft>
                <a:spcPts val="0"/>
              </a:spcAft>
              <a:buNone/>
            </a:pPr>
            <a:r>
              <a:t/>
            </a:r>
            <a:endParaRPr b="1" sz="2400">
              <a:solidFill>
                <a:schemeClr val="dk1"/>
              </a:solidFill>
              <a:latin typeface="Arial"/>
              <a:ea typeface="Arial"/>
              <a:cs typeface="Arial"/>
              <a:sym typeface="Arial"/>
            </a:endParaRPr>
          </a:p>
          <a:p>
            <a:pPr indent="-1882775" lvl="0" marL="1882775" marR="0" rtl="1" algn="r">
              <a:spcBef>
                <a:spcPts val="0"/>
              </a:spcBef>
              <a:spcAft>
                <a:spcPts val="0"/>
              </a:spcAft>
              <a:buNone/>
            </a:pPr>
            <a:r>
              <a:rPr b="1" lang="iw-IL" sz="2400">
                <a:solidFill>
                  <a:schemeClr val="dk1"/>
                </a:solidFill>
                <a:latin typeface="Arial"/>
                <a:ea typeface="Arial"/>
                <a:cs typeface="Arial"/>
                <a:sym typeface="Arial"/>
              </a:rPr>
              <a:t>דרגה ארבע – </a:t>
            </a:r>
            <a:r>
              <a:rPr lang="iw-IL" sz="2400">
                <a:solidFill>
                  <a:schemeClr val="dk1"/>
                </a:solidFill>
                <a:latin typeface="Arial"/>
                <a:ea typeface="Arial"/>
                <a:cs typeface="Arial"/>
                <a:sym typeface="Arial"/>
              </a:rPr>
              <a:t>הן כוויות קשות ביותר, הפוגעות בנוסף לעור ולשכבת השומן התת עורי גם בחלקי גוף נוספים כמו שרירים ועצמות</a:t>
            </a:r>
            <a:r>
              <a:rPr lang="iw-I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1882775" lvl="0" marL="1882775" marR="0" rtl="1" algn="r">
              <a:spcBef>
                <a:spcPts val="0"/>
              </a:spcBef>
              <a:spcAft>
                <a:spcPts val="0"/>
              </a:spcAft>
              <a:buNone/>
            </a:pPr>
            <a:r>
              <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rPr b="1" lang="iw-IL" sz="2400">
                <a:solidFill>
                  <a:srgbClr val="002060"/>
                </a:solidFill>
                <a:latin typeface="Arial"/>
                <a:ea typeface="Arial"/>
                <a:cs typeface="Arial"/>
                <a:sym typeface="Arial"/>
              </a:rPr>
              <a:t>איזו רמת טיפול נדרשת לדעתכם, בעקבות כוויה מדרגה ארבע?</a:t>
            </a:r>
            <a:endParaRPr b="1" sz="2400">
              <a:solidFill>
                <a:srgbClr val="002060"/>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223" name="Google Shape;223;p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224" name="Google Shape;224;p7"/>
          <p:cNvSpPr/>
          <p:nvPr/>
        </p:nvSpPr>
        <p:spPr>
          <a:xfrm>
            <a:off x="4007768" y="1583531"/>
            <a:ext cx="7750508"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דיון על כוויות, דרגות, גורמים ותוצאות </a:t>
            </a:r>
            <a:endParaRPr sz="3200">
              <a:solidFill>
                <a:schemeClr val="lt1"/>
              </a:solidFill>
              <a:latin typeface="Calibri"/>
              <a:ea typeface="Calibri"/>
              <a:cs typeface="Calibri"/>
              <a:sym typeface="Calibri"/>
            </a:endParaRPr>
          </a:p>
        </p:txBody>
      </p:sp>
      <p:sp>
        <p:nvSpPr>
          <p:cNvPr id="225" name="Google Shape;225;p7"/>
          <p:cNvSpPr txBox="1"/>
          <p:nvPr/>
        </p:nvSpPr>
        <p:spPr>
          <a:xfrm>
            <a:off x="1055440" y="2654801"/>
            <a:ext cx="10657184" cy="1548398"/>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1" algn="just">
              <a:spcBef>
                <a:spcPts val="0"/>
              </a:spcBef>
              <a:spcAft>
                <a:spcPts val="0"/>
              </a:spcAft>
              <a:buNone/>
            </a:pPr>
            <a:r>
              <a:rPr i="1" lang="iw-IL" sz="2400">
                <a:solidFill>
                  <a:schemeClr val="dk1"/>
                </a:solidFill>
                <a:latin typeface="Arial"/>
                <a:ea typeface="Arial"/>
                <a:cs typeface="Arial"/>
                <a:sym typeface="Arial"/>
              </a:rPr>
              <a:t>בכוויה מדרגה ארבע, הן החמורות והקשות ביותר, אשר דורשות טיפול ממושך ושיקום ארוך.  הפגיעה הרב מערכתית המחייבת אשפוז. פגיעה קשה ביותר בשרירי הגוף הנמצאים מתחת לעור או בעצמות הצמודות לשכבת העור. </a:t>
            </a:r>
            <a:endParaRPr i="1" sz="24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9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p:nvPr/>
        </p:nvSpPr>
        <p:spPr>
          <a:xfrm>
            <a:off x="623392" y="2924944"/>
            <a:ext cx="10945216" cy="2686698"/>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lnSpc>
                <a:spcPct val="120000"/>
              </a:lnSpc>
              <a:spcBef>
                <a:spcPts val="0"/>
              </a:spcBef>
              <a:spcAft>
                <a:spcPts val="0"/>
              </a:spcAft>
              <a:buNone/>
            </a:pPr>
            <a:r>
              <a:rPr b="1" lang="iw-IL" sz="1000">
                <a:solidFill>
                  <a:srgbClr val="00DAF0"/>
                </a:solidFill>
                <a:latin typeface="Tahoma"/>
                <a:ea typeface="Tahoma"/>
                <a:cs typeface="Tahoma"/>
                <a:sym typeface="Tahoma"/>
              </a:rPr>
              <a:t> </a:t>
            </a:r>
            <a:r>
              <a:rPr b="1" lang="iw-IL" sz="2400">
                <a:solidFill>
                  <a:schemeClr val="dk1"/>
                </a:solidFill>
                <a:latin typeface="Arial"/>
                <a:ea typeface="Arial"/>
                <a:cs typeface="Arial"/>
                <a:sym typeface="Arial"/>
              </a:rPr>
              <a:t>הגורם הנפוץ ביותר להיפגע מכוויה הוא חום, אך קיימים גורמים נוספים כמו כימיקלים, קרינת השמש והתחשמלות. </a:t>
            </a:r>
            <a:endParaRPr/>
          </a:p>
          <a:p>
            <a:pPr indent="0" lvl="0" marL="0" marR="0" rtl="1" algn="just">
              <a:lnSpc>
                <a:spcPct val="120000"/>
              </a:lnSpc>
              <a:spcBef>
                <a:spcPts val="0"/>
              </a:spcBef>
              <a:spcAft>
                <a:spcPts val="0"/>
              </a:spcAft>
              <a:buNone/>
            </a:pPr>
            <a:r>
              <a:t/>
            </a:r>
            <a:endParaRPr b="1" sz="2400">
              <a:solidFill>
                <a:schemeClr val="dk1"/>
              </a:solidFill>
              <a:latin typeface="Arial"/>
              <a:ea typeface="Arial"/>
              <a:cs typeface="Arial"/>
              <a:sym typeface="Arial"/>
            </a:endParaRPr>
          </a:p>
          <a:p>
            <a:pPr indent="-457200" lvl="0" marL="457200" marR="0" rtl="1" algn="r">
              <a:spcBef>
                <a:spcPts val="0"/>
              </a:spcBef>
              <a:spcAft>
                <a:spcPts val="0"/>
              </a:spcAft>
              <a:buClr>
                <a:schemeClr val="dk1"/>
              </a:buClr>
              <a:buSzPts val="2400"/>
              <a:buFont typeface="Arial"/>
              <a:buAutoNum type="arabicPeriod"/>
            </a:pPr>
            <a:r>
              <a:rPr b="1" lang="iw-IL" sz="2400">
                <a:solidFill>
                  <a:schemeClr val="dk1"/>
                </a:solidFill>
                <a:latin typeface="Arial"/>
                <a:ea typeface="Arial"/>
                <a:cs typeface="Arial"/>
                <a:sym typeface="Arial"/>
              </a:rPr>
              <a:t>תנו דוגמאות לגורמים היוצרים כוויה  </a:t>
            </a:r>
            <a:endParaRPr/>
          </a:p>
          <a:p>
            <a:pPr indent="-304800" lvl="0" marL="457200" marR="0" rtl="1" algn="r">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2400"/>
              <a:buFont typeface="Arial"/>
              <a:buAutoNum type="arabicPeriod"/>
            </a:pPr>
            <a:r>
              <a:rPr b="1" lang="iw-IL" sz="2400">
                <a:solidFill>
                  <a:schemeClr val="dk1"/>
                </a:solidFill>
                <a:latin typeface="Arial"/>
                <a:ea typeface="Arial"/>
                <a:cs typeface="Arial"/>
                <a:sym typeface="Arial"/>
              </a:rPr>
              <a:t>מהי האחריות האישית שלנו בהפחתת הסיכוי להיפגע מכוויה?</a:t>
            </a:r>
            <a:endParaRPr sz="2400">
              <a:solidFill>
                <a:schemeClr val="dk1"/>
              </a:solidFill>
              <a:latin typeface="Calibri"/>
              <a:ea typeface="Calibri"/>
              <a:cs typeface="Calibri"/>
              <a:sym typeface="Calibri"/>
            </a:endParaRPr>
          </a:p>
          <a:p>
            <a:pPr indent="0" lvl="0" marL="0" marR="0" rtl="1" algn="r">
              <a:lnSpc>
                <a:spcPct val="113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231" name="Google Shape;231;p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iw-IL" sz="5400" cap="none">
                <a:solidFill>
                  <a:schemeClr val="lt1"/>
                </a:solidFill>
                <a:latin typeface="Calibri"/>
                <a:ea typeface="Calibri"/>
                <a:cs typeface="Calibri"/>
                <a:sym typeface="Calibri"/>
              </a:rPr>
              <a:t>אחריות אישית והדדית </a:t>
            </a:r>
            <a:endParaRPr sz="2400">
              <a:solidFill>
                <a:schemeClr val="lt1"/>
              </a:solidFill>
              <a:latin typeface="Calibri"/>
              <a:ea typeface="Calibri"/>
              <a:cs typeface="Calibri"/>
              <a:sym typeface="Calibri"/>
            </a:endParaRPr>
          </a:p>
        </p:txBody>
      </p:sp>
      <p:sp>
        <p:nvSpPr>
          <p:cNvPr id="232" name="Google Shape;232;p8"/>
          <p:cNvSpPr/>
          <p:nvPr/>
        </p:nvSpPr>
        <p:spPr>
          <a:xfrm>
            <a:off x="6194364" y="1556792"/>
            <a:ext cx="5374244"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3200">
                <a:solidFill>
                  <a:schemeClr val="lt1"/>
                </a:solidFill>
                <a:latin typeface="Arial"/>
                <a:ea typeface="Arial"/>
                <a:cs typeface="Arial"/>
                <a:sym typeface="Arial"/>
              </a:rPr>
              <a:t>גורמי כוויות וכיצד נמנעים</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9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10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10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1000"/>
                                        <p:tgtEl>
                                          <p:spTgt spid="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1000"/>
                                        <p:tgtEl>
                                          <p:spTgt spid="2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1000"/>
                                        <p:tgtEl>
                                          <p:spTgt spid="2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animEffect filter="fade" transition="in">
                                      <p:cBhvr>
                                        <p:cTn dur="1000"/>
                                        <p:tgtEl>
                                          <p:spTgt spid="23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הפעלת משמרות זהב - מתוזמן 1">
  <a:themeElements>
    <a:clrScheme name="אזרחי">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2019-07-11T11:52:24Z</dcterms:created>
  <dc:creator>Shimon;אביבה אלעזרי</dc:creator>
</cp:coreProperties>
</file>