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4"/>
  </p:notesMasterIdLst>
  <p:sldIdLst>
    <p:sldId id="258" r:id="rId2"/>
    <p:sldId id="282" r:id="rId3"/>
    <p:sldId id="259" r:id="rId4"/>
    <p:sldId id="260" r:id="rId5"/>
    <p:sldId id="279" r:id="rId6"/>
    <p:sldId id="280" r:id="rId7"/>
    <p:sldId id="261" r:id="rId8"/>
    <p:sldId id="278" r:id="rId9"/>
    <p:sldId id="262" r:id="rId10"/>
    <p:sldId id="281" r:id="rId11"/>
    <p:sldId id="263" r:id="rId12"/>
    <p:sldId id="264" r:id="rId13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5005" autoAdjust="0"/>
    <p:restoredTop sz="92735" autoAdjust="0"/>
  </p:normalViewPr>
  <p:slideViewPr>
    <p:cSldViewPr snapToGrid="0">
      <p:cViewPr varScale="1">
        <p:scale>
          <a:sx n="81" d="100"/>
          <a:sy n="81" d="100"/>
        </p:scale>
        <p:origin x="7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31B14266-890F-47B9-9272-DD4254D9DD87}" type="datetimeFigureOut">
              <a:rPr lang="he-IL" smtClean="0"/>
              <a:t>י"ט/חשון/תשפ"ה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8ECC79C6-B971-4CBA-86FA-4FE6F1275FD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072432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sortthepapers.telem-hit.net/mainGame.aspx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apps.org/view9908971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XfV94I8UVNCHnihfSFydx8u2TxfFaXgn/view?usp=drive_link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hlinkClick r:id="rId3"/>
              </a:rPr>
              <a:t>http://sortthepapers.telem-hit.net/mainGame.aspx</a:t>
            </a:r>
            <a:endParaRPr lang="en-US" dirty="0"/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CC79C6-B971-4CBA-86FA-4FE6F1275FDF}" type="slidenum">
              <a:rPr lang="he-IL" smtClean="0"/>
              <a:t>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03016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hlinkClick r:id="rId3"/>
              </a:rPr>
              <a:t>https://learningapps.org/view9908971</a:t>
            </a:r>
            <a:endParaRPr lang="en-US" dirty="0"/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CC79C6-B971-4CBA-86FA-4FE6F1275FDF}" type="slidenum">
              <a:rPr lang="he-IL" smtClean="0"/>
              <a:t>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146657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https://drive.google.com/file/d/1XfV94I8UVNCHnihfSFydx8u2TxfFaXgn/view?usp=drive_link</a:t>
            </a:r>
            <a:endParaRPr lang="en-US" dirty="0"/>
          </a:p>
          <a:p>
            <a:endParaRPr lang="he-IL" dirty="0"/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CC79C6-B971-4CBA-86FA-4FE6F1275FDF}" type="slidenum">
              <a:rPr lang="he-IL" smtClean="0"/>
              <a:t>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85871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E8674B0-5863-4F61-94D3-54F423419F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8EDCB8A7-144B-4A7C-94D9-3FEC186EEC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65753364-42F6-4531-9064-99173848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A672E-D4CF-4611-B27B-994EB743A225}" type="datetimeFigureOut">
              <a:rPr lang="he-IL" smtClean="0"/>
              <a:t>י"ט/חשון/תשפ"ה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90E35EE0-EF4D-4DDC-AFE2-F93DEDA79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3F54E156-B9C8-4182-9CF2-4B0C08CDF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FC2C0-80F9-463C-9D89-1B81C5E2E12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89833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5AE4D59-0AC2-4C7F-BC1D-6DF76F70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C79B610C-B475-4693-84D9-1CE6572A0E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1C32DAAF-6170-4043-B3B3-5EAB0AC0C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A672E-D4CF-4611-B27B-994EB743A225}" type="datetimeFigureOut">
              <a:rPr lang="he-IL" smtClean="0"/>
              <a:t>י"ט/חשון/תשפ"ה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8BE9DBCA-D349-49A5-A4AC-6CF7B16D6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DFBD7709-E8D2-4A1A-9D50-80ABFC406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FC2C0-80F9-463C-9D89-1B81C5E2E12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08403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id="{509C11AD-37AA-4D7F-A763-8B8DA1526F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314EFFCE-9860-48F6-A3E7-095277D2FB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AADA241D-5ABC-46DF-9D38-398653025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A672E-D4CF-4611-B27B-994EB743A225}" type="datetimeFigureOut">
              <a:rPr lang="he-IL" smtClean="0"/>
              <a:t>י"ט/חשון/תשפ"ה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895851F3-0F47-4E56-B921-D22D58DEC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6922BA83-FB45-4855-9B70-47565FEBF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FC2C0-80F9-463C-9D89-1B81C5E2E12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77950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2935975-B2C9-42FB-B0F7-B1D178BFB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C960A035-2A0D-4D0D-92EC-EE6C7BC969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4EFB0783-1D0D-4BB6-B5E0-46C1ED990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A672E-D4CF-4611-B27B-994EB743A225}" type="datetimeFigureOut">
              <a:rPr lang="he-IL" smtClean="0"/>
              <a:t>י"ט/חשון/תשפ"ה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37C2C2D0-4416-4556-B87D-452806BB6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64EADC32-E1CE-4160-B8D7-6D7D661BE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FC2C0-80F9-463C-9D89-1B81C5E2E12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64524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36FCDF2-9E5A-4A46-922A-8B3F4D83C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10C8BC1F-2F6F-4438-99F0-B4CFB02361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D4A8EFC8-7EBC-40D2-BB6B-ED147A2F0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A672E-D4CF-4611-B27B-994EB743A225}" type="datetimeFigureOut">
              <a:rPr lang="he-IL" smtClean="0"/>
              <a:t>י"ט/חשון/תשפ"ה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7C336496-7484-4D23-AFFE-257BB7B81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EE555AB0-8FE4-4ABA-A3EA-0717B1E19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FC2C0-80F9-463C-9D89-1B81C5E2E12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92298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5AC86DF-1C0C-403B-9423-D073B8F34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F1BCFA5B-B644-4311-85B6-F3F244BF03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13E62883-D8F6-4D8A-84CC-D31EAF8ACE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F37EC169-8A8F-48DC-85BF-159C60EED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A672E-D4CF-4611-B27B-994EB743A225}" type="datetimeFigureOut">
              <a:rPr lang="he-IL" smtClean="0"/>
              <a:t>י"ט/חשון/תשפ"ה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A30D03A1-5B02-4BA5-A706-F159C97C9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D1D8AA3E-58BF-4B9F-8DD5-4C58270CD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FC2C0-80F9-463C-9D89-1B81C5E2E12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68638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B957F60-1423-4787-A030-D953EB82F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7D7BBA21-37DF-4089-884B-DEA838D674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C3776538-CC9A-4A0F-981D-492DDEF0A9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E7FFF5C0-2E42-4F54-A929-E4F1C6C93D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4E8CCB98-79B9-428A-9354-6BE6170789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B0E3341B-5FD8-4B34-B0A8-CCB8CEEE9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A672E-D4CF-4611-B27B-994EB743A225}" type="datetimeFigureOut">
              <a:rPr lang="he-IL" smtClean="0"/>
              <a:t>י"ט/חשון/תשפ"ה</a:t>
            </a:fld>
            <a:endParaRPr lang="he-IL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972B053A-4CC4-4C75-8327-CDBE14C2A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7FB5CFC9-D1D9-4F46-9B5D-640F27E0F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FC2C0-80F9-463C-9D89-1B81C5E2E12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61789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A98ADE26-9440-48DF-8154-6E1E40FA9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E62241D5-6C40-4171-A7E1-AD2038F47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A672E-D4CF-4611-B27B-994EB743A225}" type="datetimeFigureOut">
              <a:rPr lang="he-IL" smtClean="0"/>
              <a:t>י"ט/חשון/תשפ"ה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20BC78AC-A62D-43B9-9658-40E74D7BF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680A2248-4823-419E-A5ED-311C53818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FC2C0-80F9-463C-9D89-1B81C5E2E12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48428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93EC5992-7A90-4810-8F18-E2ABB6DD0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A672E-D4CF-4611-B27B-994EB743A225}" type="datetimeFigureOut">
              <a:rPr lang="he-IL" smtClean="0"/>
              <a:t>י"ט/חשון/תשפ"ה</a:t>
            </a:fld>
            <a:endParaRPr lang="he-IL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4F88F887-37A6-4213-8480-5D9AA3100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62CAED0-4995-4F6F-8175-21731767D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FC2C0-80F9-463C-9D89-1B81C5E2E12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06213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3976595-70FD-4320-B0FD-0FF3430F0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3DD75914-5415-4B35-95D1-EBB5329485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925A4010-A9B0-4D22-B691-D083D674E8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E3B00725-049D-4F63-909F-9EE98DFD7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A672E-D4CF-4611-B27B-994EB743A225}" type="datetimeFigureOut">
              <a:rPr lang="he-IL" smtClean="0"/>
              <a:t>י"ט/חשון/תשפ"ה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88484463-0F74-495F-8CDB-59426958A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42509E09-1A42-4B26-8E83-EF9A9B4FE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FC2C0-80F9-463C-9D89-1B81C5E2E12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51244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A553FFCD-91B0-404E-AC4C-78B3AB61B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F26FCDD7-1B49-4A66-A6DB-14C7F2A458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89CD5AE7-AC6C-4DD5-A9C6-2D3835BF2F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8D50AB80-8532-4DB0-B335-D76A3AC95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A672E-D4CF-4611-B27B-994EB743A225}" type="datetimeFigureOut">
              <a:rPr lang="he-IL" smtClean="0"/>
              <a:t>י"ט/חשון/תשפ"ה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B738D2A6-BB5B-4FD2-A373-57661269D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3E279C1B-F4F3-4315-A76A-1E70A746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FC2C0-80F9-463C-9D89-1B81C5E2E12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64519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FB5560E2-401F-4557-B2A6-293AE3C00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9610D953-D4C5-43F9-BF21-296B8FDDFC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D1691F3B-4946-4DD3-98E0-5C8DB1922B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8A672E-D4CF-4611-B27B-994EB743A225}" type="datetimeFigureOut">
              <a:rPr lang="he-IL" smtClean="0"/>
              <a:t>י"ט/חשון/תשפ"ה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E1F7AE40-7992-4DBA-A3FC-8D4A1204B9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45554DEB-A036-4A89-A3DE-68DFCC19C6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BFC2C0-80F9-463C-9D89-1B81C5E2E12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91499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drive.google.com/file/d/1XfV94I8UVNCHnihfSFydx8u2TxfFaXgn/view?usp=drive_link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ortthepapers.telem-hit.net/mainGame.aspx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learningapps.org/view9908971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XfV94I8UVNCHnihfSFydx8u2TxfFaXgn/view?usp=drive_link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35F0DB58-6F9B-4DC9-B067-13A4EC987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68325"/>
            <a:ext cx="10515600" cy="1325563"/>
          </a:xfrm>
        </p:spPr>
        <p:txBody>
          <a:bodyPr/>
          <a:lstStyle/>
          <a:p>
            <a:pPr algn="ctr"/>
            <a:r>
              <a:rPr lang="he-IL" b="1" dirty="0">
                <a:cs typeface="+mn-cs"/>
              </a:rPr>
              <a:t>חדר בריחה</a:t>
            </a:r>
            <a:br>
              <a:rPr lang="he-IL" b="1" dirty="0">
                <a:cs typeface="+mn-cs"/>
              </a:rPr>
            </a:br>
            <a:r>
              <a:rPr lang="he-IL" b="1" dirty="0">
                <a:cs typeface="+mn-cs"/>
              </a:rPr>
              <a:t>החברים משכבה ט'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6293410E-72A2-445E-8375-AAE05C613E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5787" y="2343785"/>
            <a:ext cx="11020425" cy="55181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e-IL" b="1" dirty="0"/>
              <a:t>לומדים על תופעת הקנאביס</a:t>
            </a:r>
          </a:p>
        </p:txBody>
      </p:sp>
      <p:pic>
        <p:nvPicPr>
          <p:cNvPr id="5" name="תמונה 4" descr="תמונה שמכילה אדם, אנשים, קבוצה, לדגמן&#10;&#10;התיאור נוצר באופן אוטומטי">
            <a:extLst>
              <a:ext uri="{FF2B5EF4-FFF2-40B4-BE49-F238E27FC236}">
                <a16:creationId xmlns:a16="http://schemas.microsoft.com/office/drawing/2014/main" id="{6D372E43-1F2A-4A6F-93E0-E38EF9CFB3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948" y="4120302"/>
            <a:ext cx="3704104" cy="2469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3834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0949E7-A996-2E1E-C92B-FFCC30A553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67F4146-3953-5AC5-10BF-9761106EB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e-IL" dirty="0">
                <a:cs typeface="+mn-cs"/>
              </a:rPr>
              <a:t>ועוד שאלה-קנאביס לצרכים רפואיים פחות מסוכן?</a:t>
            </a:r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770EF168-651B-B64F-A7E2-D34F9394F672}"/>
              </a:ext>
            </a:extLst>
          </p:cNvPr>
          <p:cNvSpPr txBox="1"/>
          <p:nvPr/>
        </p:nvSpPr>
        <p:spPr>
          <a:xfrm>
            <a:off x="3048000" y="324433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dirty="0"/>
              <a:t> </a:t>
            </a:r>
          </a:p>
        </p:txBody>
      </p:sp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B452EF81-1725-EA84-F9C4-707C0DDA1931}"/>
              </a:ext>
            </a:extLst>
          </p:cNvPr>
          <p:cNvSpPr txBox="1"/>
          <p:nvPr/>
        </p:nvSpPr>
        <p:spPr>
          <a:xfrm>
            <a:off x="6979920" y="3030200"/>
            <a:ext cx="4251960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sz="2800" b="0" i="0" dirty="0">
                <a:effectLst/>
                <a:latin typeface="Arial" panose="020B0604020202020204" pitchFamily="34" charset="0"/>
              </a:rPr>
              <a:t>יואב:</a:t>
            </a:r>
          </a:p>
          <a:p>
            <a:r>
              <a:rPr lang="he-IL" sz="2800" b="0" i="0" dirty="0">
                <a:effectLst/>
                <a:latin typeface="Arial" panose="020B0604020202020204" pitchFamily="34" charset="0"/>
              </a:rPr>
              <a:t>קנאביס לצרכים רפואיים הוא בדיוק אותו סם עם אותם החומרים ואותן ההשפעות.</a:t>
            </a:r>
          </a:p>
          <a:p>
            <a:r>
              <a:rPr lang="he-IL" sz="2800" dirty="0">
                <a:latin typeface="Arial" panose="020B0604020202020204" pitchFamily="34" charset="0"/>
              </a:rPr>
              <a:t>הוא ניתן במרשם רק למי שרופא הגדיר כי הוא זקוק לכך.</a:t>
            </a:r>
            <a:endParaRPr lang="he-IL" sz="2800" dirty="0"/>
          </a:p>
        </p:txBody>
      </p:sp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B86D992C-20D9-3C02-8B4C-BBC6BA38FE24}"/>
              </a:ext>
            </a:extLst>
          </p:cNvPr>
          <p:cNvSpPr txBox="1"/>
          <p:nvPr/>
        </p:nvSpPr>
        <p:spPr>
          <a:xfrm>
            <a:off x="838200" y="3241040"/>
            <a:ext cx="3838574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sz="2800" b="0" i="0" dirty="0">
                <a:effectLst/>
                <a:latin typeface="Arial" panose="020B0604020202020204" pitchFamily="34" charset="0"/>
              </a:rPr>
              <a:t>יניב:</a:t>
            </a:r>
          </a:p>
          <a:p>
            <a:r>
              <a:rPr lang="he-IL" sz="2800" b="0" i="0" dirty="0" err="1">
                <a:effectLst/>
                <a:latin typeface="Arial" panose="020B0604020202020204" pitchFamily="34" charset="0"/>
              </a:rPr>
              <a:t>רנאביס</a:t>
            </a:r>
            <a:r>
              <a:rPr lang="he-IL" sz="2800" b="0" i="0" dirty="0">
                <a:effectLst/>
                <a:latin typeface="Arial" panose="020B0604020202020204" pitchFamily="34" charset="0"/>
              </a:rPr>
              <a:t> לצרכים רפואיים הוא לא אותו הסם, הוא יותר טוב ובריא, כי עובדה שנותנים אותו לחולים, הוא מרפא אותם.</a:t>
            </a:r>
          </a:p>
        </p:txBody>
      </p:sp>
      <p:sp>
        <p:nvSpPr>
          <p:cNvPr id="17" name="מציין מיקום תוכן 4">
            <a:extLst>
              <a:ext uri="{FF2B5EF4-FFF2-40B4-BE49-F238E27FC236}">
                <a16:creationId xmlns:a16="http://schemas.microsoft.com/office/drawing/2014/main" id="{641C577B-053E-D018-52AE-3B9C3C5E0D0D}"/>
              </a:ext>
            </a:extLst>
          </p:cNvPr>
          <p:cNvSpPr txBox="1">
            <a:spLocks/>
          </p:cNvSpPr>
          <p:nvPr/>
        </p:nvSpPr>
        <p:spPr>
          <a:xfrm>
            <a:off x="716280" y="2109549"/>
            <a:ext cx="10515600" cy="698965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he-IL">
                <a:hlinkClick r:id="rId2"/>
              </a:rPr>
              <a:t>קישור לסרטון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9859465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65BBD46C-05FF-4698-9416-F16471E0A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4162" y="1731962"/>
            <a:ext cx="6543675" cy="2708275"/>
          </a:xfrm>
        </p:spPr>
        <p:txBody>
          <a:bodyPr/>
          <a:lstStyle/>
          <a:p>
            <a:pPr marL="0" indent="0">
              <a:buNone/>
            </a:pPr>
            <a:r>
              <a:rPr lang="he-IL" dirty="0"/>
              <a:t>זהו,  אנו תלמידי כיתה ט' למדנו -</a:t>
            </a:r>
          </a:p>
          <a:p>
            <a:pPr marL="0" indent="0">
              <a:buNone/>
            </a:pPr>
            <a:r>
              <a:rPr lang="he-IL" dirty="0"/>
              <a:t>להפעיל שיקול דעת לפני קבלת החלטות</a:t>
            </a:r>
          </a:p>
          <a:p>
            <a:pPr marL="0" indent="0">
              <a:buNone/>
            </a:pPr>
            <a:r>
              <a:rPr lang="he-IL" dirty="0"/>
              <a:t>שכדאי להיעזר בחברים ובמבוגרים </a:t>
            </a:r>
          </a:p>
          <a:p>
            <a:pPr marL="0" indent="0">
              <a:buNone/>
            </a:pPr>
            <a:r>
              <a:rPr lang="he-IL" dirty="0"/>
              <a:t>שכדי ליהנות לא חייבים לעשן קנאביס</a:t>
            </a:r>
          </a:p>
        </p:txBody>
      </p:sp>
      <p:pic>
        <p:nvPicPr>
          <p:cNvPr id="4" name="תמונה 3" descr="תמונה שמכילה אדם, אנשים, קבוצה, לדגמן&#10;&#10;התיאור נוצר באופן אוטומטי">
            <a:extLst>
              <a:ext uri="{FF2B5EF4-FFF2-40B4-BE49-F238E27FC236}">
                <a16:creationId xmlns:a16="http://schemas.microsoft.com/office/drawing/2014/main" id="{F5FDF32A-0AC4-4531-B2D6-ED7992ACAE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136" y="3771900"/>
            <a:ext cx="4257189" cy="2838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4188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ציין מיקום תוכן 2"/>
          <p:cNvSpPr>
            <a:spLocks noGrp="1"/>
          </p:cNvSpPr>
          <p:nvPr>
            <p:ph idx="1"/>
          </p:nvPr>
        </p:nvSpPr>
        <p:spPr>
          <a:xfrm>
            <a:off x="933450" y="1216025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he-IL" dirty="0"/>
          </a:p>
          <a:p>
            <a:pPr marL="0" indent="0">
              <a:buNone/>
            </a:pPr>
            <a:endParaRPr lang="he-IL" dirty="0"/>
          </a:p>
          <a:p>
            <a:pPr marL="0" indent="0">
              <a:buNone/>
            </a:pPr>
            <a:endParaRPr lang="he-IL" dirty="0"/>
          </a:p>
          <a:p>
            <a:pPr marL="0" indent="0">
              <a:buNone/>
            </a:pPr>
            <a:r>
              <a:rPr lang="he-IL" sz="4400" b="1" dirty="0"/>
              <a:t>    כל הכבוד!</a:t>
            </a: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3335" y="1026241"/>
            <a:ext cx="4865030" cy="473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856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71C2E2-3583-0D9E-E8C5-562BEADD57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4B8D507-BDDB-064A-E354-69160DE42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b="1" dirty="0">
                <a:cs typeface="+mn-cs"/>
              </a:rPr>
              <a:t>החברים משכבת ט'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286360C1-BCFF-EB39-47D2-1AE9EDD476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375" y="1825625"/>
            <a:ext cx="1102042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e-IL" b="1" dirty="0"/>
              <a:t>תלמידי שכבת ט' חברים טובים, מגובשים, ואוהבים לבלות יחד. </a:t>
            </a:r>
          </a:p>
          <a:p>
            <a:pPr marL="0" indent="0">
              <a:buNone/>
            </a:pPr>
            <a:r>
              <a:rPr lang="he-IL" b="1" dirty="0"/>
              <a:t>הם החליטו להתארגן למסיבה. </a:t>
            </a:r>
          </a:p>
          <a:p>
            <a:pPr marL="0" indent="0">
              <a:buNone/>
            </a:pPr>
            <a:r>
              <a:rPr lang="he-IL" b="1" dirty="0"/>
              <a:t>במהלך ההכנות ביקשו להכין רשימה של דברים כיפיים, רוני הציע להביא הפתעה וסיפר רק לדניאל ורמי שיביא סיגריות עם קנאביס שאבא שלו קיבל מרופא להקל על כאבים אחרי תאונה שעבר. </a:t>
            </a:r>
          </a:p>
        </p:txBody>
      </p:sp>
      <p:pic>
        <p:nvPicPr>
          <p:cNvPr id="5" name="תמונה 4" descr="תמונה שמכילה אדם, אנשים, קבוצה, לדגמן&#10;&#10;התיאור נוצר באופן אוטומטי">
            <a:extLst>
              <a:ext uri="{FF2B5EF4-FFF2-40B4-BE49-F238E27FC236}">
                <a16:creationId xmlns:a16="http://schemas.microsoft.com/office/drawing/2014/main" id="{9CA455B0-A361-4D1C-A649-E644E8679D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948" y="4120302"/>
            <a:ext cx="3704104" cy="2469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2746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30EDDC95-47D2-4EFC-A4FF-9DA9E8300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54050"/>
          </a:xfrm>
        </p:spPr>
        <p:txBody>
          <a:bodyPr>
            <a:normAutofit fontScale="90000"/>
          </a:bodyPr>
          <a:lstStyle/>
          <a:p>
            <a:pPr algn="ctr"/>
            <a:r>
              <a:rPr lang="he-IL" dirty="0">
                <a:cs typeface="+mn-cs"/>
              </a:rPr>
              <a:t>  </a:t>
            </a:r>
          </a:p>
        </p:txBody>
      </p:sp>
      <p:pic>
        <p:nvPicPr>
          <p:cNvPr id="5" name="מציין מיקום תוכן 4" descr="תמונה שמכילה אדם, קיר, מקורה&#10;&#10;התיאור נוצר באופן אוטומטי">
            <a:extLst>
              <a:ext uri="{FF2B5EF4-FFF2-40B4-BE49-F238E27FC236}">
                <a16:creationId xmlns:a16="http://schemas.microsoft.com/office/drawing/2014/main" id="{66A73A39-8C6C-46DF-87CE-C8ADDB8C61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6945" y="4014253"/>
            <a:ext cx="1904134" cy="2853100"/>
          </a:xfrm>
        </p:spPr>
      </p:pic>
      <p:pic>
        <p:nvPicPr>
          <p:cNvPr id="7" name="תמונה 6" descr="תמונה שמכילה אדם, איש, עמידה, חולצה&#10;&#10;התיאור נוצר באופן אוטומטי">
            <a:extLst>
              <a:ext uri="{FF2B5EF4-FFF2-40B4-BE49-F238E27FC236}">
                <a16:creationId xmlns:a16="http://schemas.microsoft.com/office/drawing/2014/main" id="{0783AEBC-08CB-4745-A5CD-60F910CE8C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428" y="3060087"/>
            <a:ext cx="2221750" cy="3797913"/>
          </a:xfrm>
          <a:prstGeom prst="rect">
            <a:avLst/>
          </a:prstGeom>
        </p:spPr>
      </p:pic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08001121-A253-47BA-B688-B8768915C05E}"/>
              </a:ext>
            </a:extLst>
          </p:cNvPr>
          <p:cNvSpPr txBox="1"/>
          <p:nvPr/>
        </p:nvSpPr>
        <p:spPr>
          <a:xfrm>
            <a:off x="3048000" y="324433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dirty="0"/>
              <a:t> </a:t>
            </a:r>
          </a:p>
        </p:txBody>
      </p:sp>
      <p:sp>
        <p:nvSpPr>
          <p:cNvPr id="11" name="תיבת טקסט 10">
            <a:extLst>
              <a:ext uri="{FF2B5EF4-FFF2-40B4-BE49-F238E27FC236}">
                <a16:creationId xmlns:a16="http://schemas.microsoft.com/office/drawing/2014/main" id="{5471C808-50DE-43D2-9F89-8B9FA5F182FF}"/>
              </a:ext>
            </a:extLst>
          </p:cNvPr>
          <p:cNvSpPr txBox="1"/>
          <p:nvPr/>
        </p:nvSpPr>
        <p:spPr>
          <a:xfrm>
            <a:off x="81280" y="602575"/>
            <a:ext cx="1144016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sz="3200" b="1" dirty="0"/>
              <a:t>דניאל ורמי מתלבטים האם להסכים שרוני יביא למסיבה את הקנאביס.  </a:t>
            </a:r>
          </a:p>
          <a:p>
            <a:r>
              <a:rPr lang="he-IL" sz="3200" b="1" dirty="0"/>
              <a:t>החברים שלהם אומרים על זה כל מיני דברים, יש בעד ויש נגד.          </a:t>
            </a:r>
          </a:p>
          <a:p>
            <a:r>
              <a:rPr lang="he-IL" sz="3200" b="1" dirty="0"/>
              <a:t>לחץ על הדמויות, וחשוב - מי </a:t>
            </a:r>
            <a:r>
              <a:rPr lang="he-IL" sz="3200" b="1" dirty="0" err="1"/>
              <a:t>מביניהם</a:t>
            </a:r>
            <a:r>
              <a:rPr lang="he-IL" sz="3200" b="1" dirty="0"/>
              <a:t> צודק.</a:t>
            </a:r>
          </a:p>
          <a:p>
            <a:endParaRPr lang="he-IL" sz="3200" b="1" dirty="0"/>
          </a:p>
          <a:p>
            <a:endParaRPr lang="he-IL" sz="3200" b="1" dirty="0"/>
          </a:p>
        </p:txBody>
      </p:sp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5BFAB148-B2DE-4CF7-B00D-53CE1C5658EB}"/>
              </a:ext>
            </a:extLst>
          </p:cNvPr>
          <p:cNvSpPr txBox="1"/>
          <p:nvPr/>
        </p:nvSpPr>
        <p:spPr>
          <a:xfrm>
            <a:off x="3048000" y="324433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he-IL" dirty="0"/>
          </a:p>
        </p:txBody>
      </p:sp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D7327B7B-A9B9-4A82-96C8-0A4395628E68}"/>
              </a:ext>
            </a:extLst>
          </p:cNvPr>
          <p:cNvSpPr txBox="1"/>
          <p:nvPr/>
        </p:nvSpPr>
        <p:spPr>
          <a:xfrm>
            <a:off x="9658350" y="4184550"/>
            <a:ext cx="200977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sz="2400" b="0" i="0" dirty="0">
                <a:solidFill>
                  <a:srgbClr val="414141"/>
                </a:solidFill>
                <a:effectLst/>
                <a:latin typeface="Arial" panose="020B0604020202020204" pitchFamily="34" charset="0"/>
              </a:rPr>
              <a:t>דניאל: </a:t>
            </a:r>
          </a:p>
          <a:p>
            <a:r>
              <a:rPr lang="he-IL" sz="2400" b="0" i="0" dirty="0">
                <a:solidFill>
                  <a:srgbClr val="414141"/>
                </a:solidFill>
                <a:effectLst/>
                <a:latin typeface="Arial" panose="020B0604020202020204" pitchFamily="34" charset="0"/>
              </a:rPr>
              <a:t>סבבה. אם זה טוב כתרופה, זה טוב גם לנו, כולם עושים את זה.</a:t>
            </a:r>
            <a:endParaRPr lang="he-IL" sz="2400" dirty="0"/>
          </a:p>
        </p:txBody>
      </p:sp>
      <p:sp>
        <p:nvSpPr>
          <p:cNvPr id="12" name="תיבת טקסט 11">
            <a:extLst>
              <a:ext uri="{FF2B5EF4-FFF2-40B4-BE49-F238E27FC236}">
                <a16:creationId xmlns:a16="http://schemas.microsoft.com/office/drawing/2014/main" id="{ABC868EA-A4FC-4ED4-9177-5E5B4A8CA4F4}"/>
              </a:ext>
            </a:extLst>
          </p:cNvPr>
          <p:cNvSpPr txBox="1"/>
          <p:nvPr/>
        </p:nvSpPr>
        <p:spPr>
          <a:xfrm>
            <a:off x="609600" y="4101975"/>
            <a:ext cx="264166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sz="2400" b="0" i="0" dirty="0">
                <a:solidFill>
                  <a:srgbClr val="414141"/>
                </a:solidFill>
                <a:effectLst/>
                <a:latin typeface="Arial" panose="020B0604020202020204" pitchFamily="34" charset="0"/>
              </a:rPr>
              <a:t>רמי:</a:t>
            </a:r>
          </a:p>
          <a:p>
            <a:r>
              <a:rPr lang="he-IL" sz="2400" b="0" i="0" dirty="0">
                <a:solidFill>
                  <a:srgbClr val="414141"/>
                </a:solidFill>
                <a:effectLst/>
                <a:latin typeface="Arial" panose="020B0604020202020204" pitchFamily="34" charset="0"/>
              </a:rPr>
              <a:t>אני לא רוצה קנאביס במסיבה שלנו. אבא שלך קיבל את זה כתרופה, אני לא יכול לדעת איך זה ישפיע עלינו.</a:t>
            </a:r>
            <a:endParaRPr lang="he-IL" sz="2400" dirty="0"/>
          </a:p>
        </p:txBody>
      </p:sp>
    </p:spTree>
    <p:extLst>
      <p:ext uri="{BB962C8B-B14F-4D97-AF65-F5344CB8AC3E}">
        <p14:creationId xmlns:p14="http://schemas.microsoft.com/office/powerpoint/2010/main" val="31365831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22FB135-E2B9-4B89-9806-758A0DE93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7275" y="384175"/>
            <a:ext cx="10515600" cy="1325563"/>
          </a:xfrm>
        </p:spPr>
        <p:txBody>
          <a:bodyPr/>
          <a:lstStyle/>
          <a:p>
            <a:pPr algn="ctr"/>
            <a:r>
              <a:rPr lang="he-IL" dirty="0">
                <a:cs typeface="+mn-cs"/>
              </a:rPr>
              <a:t>החלטה מעניינת... </a:t>
            </a:r>
            <a:br>
              <a:rPr lang="he-IL" dirty="0">
                <a:cs typeface="+mn-cs"/>
              </a:rPr>
            </a:br>
            <a:r>
              <a:rPr lang="he-IL" dirty="0">
                <a:cs typeface="+mn-cs"/>
              </a:rPr>
              <a:t>למה לא להביא קנאביס למסיבה?</a:t>
            </a:r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87E3CAE1-249C-4ECF-AA11-ED1FB769F4ED}"/>
              </a:ext>
            </a:extLst>
          </p:cNvPr>
          <p:cNvSpPr txBox="1"/>
          <p:nvPr/>
        </p:nvSpPr>
        <p:spPr>
          <a:xfrm>
            <a:off x="1821180" y="2165459"/>
            <a:ext cx="967740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sz="3200" dirty="0"/>
              <a:t>פשוט, כי לא חייבים את זה.</a:t>
            </a:r>
          </a:p>
          <a:p>
            <a:r>
              <a:rPr lang="he-IL" sz="3200" dirty="0"/>
              <a:t>גם את הסקרנות צריך לפעמים לעצור.</a:t>
            </a:r>
          </a:p>
          <a:p>
            <a:r>
              <a:rPr lang="he-IL" sz="3200" dirty="0"/>
              <a:t>אפשר ליהנות גם בלי זה...</a:t>
            </a:r>
          </a:p>
          <a:p>
            <a:r>
              <a:rPr lang="he-IL" sz="3200" dirty="0"/>
              <a:t>זה לא מתאים לנו... זה פוגע במוח של מתבגרים יותר מאשר אצל מבוגרים</a:t>
            </a:r>
          </a:p>
          <a:p>
            <a:r>
              <a:rPr lang="he-IL" sz="3200" dirty="0"/>
              <a:t>זה שהקנאביס משמש לצרכים רפואיים, זה לא אומר שזה טוב לנו.</a:t>
            </a:r>
          </a:p>
        </p:txBody>
      </p:sp>
      <p:pic>
        <p:nvPicPr>
          <p:cNvPr id="9" name="תמונה 8" descr="תמונה שמכילה טקסט, אור&#10;&#10;התיאור נוצר באופן אוטומטי">
            <a:extLst>
              <a:ext uri="{FF2B5EF4-FFF2-40B4-BE49-F238E27FC236}">
                <a16:creationId xmlns:a16="http://schemas.microsoft.com/office/drawing/2014/main" id="{15FA3B75-1846-4E8D-A3C3-EF997E449D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7820" y="3027680"/>
            <a:ext cx="3743960" cy="3743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778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22FB135-E2B9-4B89-9806-758A0DE93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7275" y="384175"/>
            <a:ext cx="10515600" cy="1325563"/>
          </a:xfrm>
        </p:spPr>
        <p:txBody>
          <a:bodyPr/>
          <a:lstStyle/>
          <a:p>
            <a:pPr algn="ctr"/>
            <a:r>
              <a:rPr lang="he-IL" dirty="0">
                <a:cs typeface="+mn-cs"/>
              </a:rPr>
              <a:t>דניאל ורמי החליטו ללמוד על נזקי הקנאביס</a:t>
            </a:r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87E3CAE1-249C-4ECF-AA11-ED1FB769F4ED}"/>
              </a:ext>
            </a:extLst>
          </p:cNvPr>
          <p:cNvSpPr txBox="1"/>
          <p:nvPr/>
        </p:nvSpPr>
        <p:spPr>
          <a:xfrm>
            <a:off x="854710" y="2076321"/>
            <a:ext cx="96774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sz="3200" dirty="0"/>
              <a:t> לחצו על הקישור ומיינו את ההיגדים נכון/לא נכון</a:t>
            </a:r>
          </a:p>
        </p:txBody>
      </p:sp>
      <p:pic>
        <p:nvPicPr>
          <p:cNvPr id="9" name="תמונה 8" descr="תמונה שמכילה טקסט, אור&#10;&#10;התיאור נוצר באופן אוטומטי">
            <a:extLst>
              <a:ext uri="{FF2B5EF4-FFF2-40B4-BE49-F238E27FC236}">
                <a16:creationId xmlns:a16="http://schemas.microsoft.com/office/drawing/2014/main" id="{15FA3B75-1846-4E8D-A3C3-EF997E449D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7820" y="3027680"/>
            <a:ext cx="3743960" cy="3743960"/>
          </a:xfrm>
          <a:prstGeom prst="rect">
            <a:avLst/>
          </a:prstGeom>
        </p:spPr>
      </p:pic>
      <p:sp>
        <p:nvSpPr>
          <p:cNvPr id="14" name="תיבת טקסט 13">
            <a:extLst>
              <a:ext uri="{FF2B5EF4-FFF2-40B4-BE49-F238E27FC236}">
                <a16:creationId xmlns:a16="http://schemas.microsoft.com/office/drawing/2014/main" id="{9462616C-6F51-45A7-8124-88880A2CDE45}"/>
              </a:ext>
            </a:extLst>
          </p:cNvPr>
          <p:cNvSpPr txBox="1"/>
          <p:nvPr/>
        </p:nvSpPr>
        <p:spPr>
          <a:xfrm>
            <a:off x="2964657" y="3238343"/>
            <a:ext cx="62626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משחק קנאביס, קוד המשחק - 43676</a:t>
            </a:r>
          </a:p>
        </p:txBody>
      </p:sp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084437E1-6AD1-82CD-80CF-EDDE8D12D5E1}"/>
              </a:ext>
            </a:extLst>
          </p:cNvPr>
          <p:cNvSpPr txBox="1"/>
          <p:nvPr/>
        </p:nvSpPr>
        <p:spPr>
          <a:xfrm>
            <a:off x="4010297" y="4400365"/>
            <a:ext cx="55943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e-IL" sz="3200" dirty="0">
                <a:hlinkClick r:id="rId4"/>
              </a:rPr>
              <a:t>קישור למשחק</a:t>
            </a:r>
            <a:endParaRPr lang="he-IL" sz="3200" dirty="0"/>
          </a:p>
        </p:txBody>
      </p:sp>
    </p:spTree>
    <p:extLst>
      <p:ext uri="{BB962C8B-B14F-4D97-AF65-F5344CB8AC3E}">
        <p14:creationId xmlns:p14="http://schemas.microsoft.com/office/powerpoint/2010/main" val="28338765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22FB135-E2B9-4B89-9806-758A0DE93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7275" y="384175"/>
            <a:ext cx="10515600" cy="1325563"/>
          </a:xfrm>
        </p:spPr>
        <p:txBody>
          <a:bodyPr/>
          <a:lstStyle/>
          <a:p>
            <a:pPr algn="ctr"/>
            <a:r>
              <a:rPr lang="he-IL" dirty="0">
                <a:cs typeface="+mn-cs"/>
              </a:rPr>
              <a:t>אחת הסכנות היא התמכרות לקנאביס</a:t>
            </a:r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87E3CAE1-249C-4ECF-AA11-ED1FB769F4ED}"/>
              </a:ext>
            </a:extLst>
          </p:cNvPr>
          <p:cNvSpPr txBox="1"/>
          <p:nvPr/>
        </p:nvSpPr>
        <p:spPr>
          <a:xfrm>
            <a:off x="295275" y="2631910"/>
            <a:ext cx="9677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sz="3600" dirty="0"/>
              <a:t> על פי הסדר הנכון של רצף השימוש</a:t>
            </a:r>
          </a:p>
        </p:txBody>
      </p:sp>
      <p:pic>
        <p:nvPicPr>
          <p:cNvPr id="9" name="תמונה 8" descr="תמונה שמכילה טקסט, אור&#10;&#10;התיאור נוצר באופן אוטומטי">
            <a:extLst>
              <a:ext uri="{FF2B5EF4-FFF2-40B4-BE49-F238E27FC236}">
                <a16:creationId xmlns:a16="http://schemas.microsoft.com/office/drawing/2014/main" id="{15FA3B75-1846-4E8D-A3C3-EF997E449D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7820" y="3027680"/>
            <a:ext cx="3743960" cy="3743960"/>
          </a:xfrm>
          <a:prstGeom prst="rect">
            <a:avLst/>
          </a:prstGeom>
        </p:spPr>
      </p:pic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33CFB997-33A5-4F32-834A-D6755B6EB515}"/>
              </a:ext>
            </a:extLst>
          </p:cNvPr>
          <p:cNvSpPr txBox="1"/>
          <p:nvPr/>
        </p:nvSpPr>
        <p:spPr>
          <a:xfrm>
            <a:off x="3181350" y="1863201"/>
            <a:ext cx="68603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sz="3600" dirty="0"/>
              <a:t> לחצו על הקישור וסדרו את ההיגדים</a:t>
            </a:r>
          </a:p>
        </p:txBody>
      </p:sp>
      <p:sp>
        <p:nvSpPr>
          <p:cNvPr id="11" name="תיבת טקסט 10">
            <a:extLst>
              <a:ext uri="{FF2B5EF4-FFF2-40B4-BE49-F238E27FC236}">
                <a16:creationId xmlns:a16="http://schemas.microsoft.com/office/drawing/2014/main" id="{A7A8C199-8649-1909-F7A1-612B10AAFAD1}"/>
              </a:ext>
            </a:extLst>
          </p:cNvPr>
          <p:cNvSpPr txBox="1"/>
          <p:nvPr/>
        </p:nvSpPr>
        <p:spPr>
          <a:xfrm>
            <a:off x="3112295" y="4576494"/>
            <a:ext cx="68603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e-IL" sz="3600" dirty="0">
                <a:hlinkClick r:id="rId4"/>
              </a:rPr>
              <a:t>קישור למשחק</a:t>
            </a:r>
            <a:endParaRPr lang="he-IL" sz="3600" dirty="0"/>
          </a:p>
        </p:txBody>
      </p:sp>
    </p:spTree>
    <p:extLst>
      <p:ext uri="{BB962C8B-B14F-4D97-AF65-F5344CB8AC3E}">
        <p14:creationId xmlns:p14="http://schemas.microsoft.com/office/powerpoint/2010/main" val="32389441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E46F0B9-99B3-4AC3-9BDA-6EC97FB78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5594"/>
            <a:ext cx="10515600" cy="1325563"/>
          </a:xfrm>
        </p:spPr>
        <p:txBody>
          <a:bodyPr/>
          <a:lstStyle/>
          <a:p>
            <a:pPr algn="ctr"/>
            <a:endParaRPr lang="he-IL" dirty="0">
              <a:cs typeface="+mn-cs"/>
            </a:endParaRP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0E97C294-51CD-4B60-8CC7-56AF938259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4674"/>
            <a:ext cx="10515600" cy="26515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e-IL" dirty="0"/>
              <a:t>במהלך המסיבה דנה הבחינה שירון הגיע עם משהו מגולגל בתוך שקית, מיד ניגשה אליו ושאלה מה זה. הוא ענה לה שזה יעשה מצב רוח טוב וישדרג את המסיבה</a:t>
            </a:r>
          </a:p>
          <a:p>
            <a:pPr marL="0" indent="0" algn="ctr">
              <a:buNone/>
            </a:pPr>
            <a:endParaRPr lang="he-IL" dirty="0"/>
          </a:p>
          <a:p>
            <a:pPr marL="0" indent="0" algn="ctr">
              <a:buNone/>
            </a:pPr>
            <a:r>
              <a:rPr lang="he-IL" dirty="0"/>
              <a:t>מה על דנה לעשות? בחר בתשובה המתאימה.</a:t>
            </a:r>
          </a:p>
        </p:txBody>
      </p:sp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9FEEB6EF-45CF-4DCE-AE62-C872432FED3B}"/>
              </a:ext>
            </a:extLst>
          </p:cNvPr>
          <p:cNvSpPr txBox="1"/>
          <p:nvPr/>
        </p:nvSpPr>
        <p:spPr>
          <a:xfrm>
            <a:off x="8056880" y="4958080"/>
            <a:ext cx="3098800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/>
              <a:t>להתרחק ממנו, להתעלם ולהמשיך ליהנות במסיבה</a:t>
            </a:r>
          </a:p>
          <a:p>
            <a:endParaRPr lang="he-IL" sz="2400" dirty="0"/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8BFF1EC2-61C1-4523-9A71-6626FA371704}"/>
              </a:ext>
            </a:extLst>
          </p:cNvPr>
          <p:cNvSpPr/>
          <p:nvPr/>
        </p:nvSpPr>
        <p:spPr>
          <a:xfrm>
            <a:off x="4053840" y="4945603"/>
            <a:ext cx="3098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2400" dirty="0">
                <a:latin typeface="Arial" panose="020B0604020202020204" pitchFamily="34" charset="0"/>
              </a:rPr>
              <a:t>לשתף את רינה חברה שלי שתשמור על עצמה ושתינו נתרחק ממנו, ואולי גם נלך הביתה...</a:t>
            </a:r>
          </a:p>
          <a:p>
            <a:endParaRPr lang="he-IL" sz="2400" dirty="0">
              <a:latin typeface="Arial" panose="020B0604020202020204" pitchFamily="34" charset="0"/>
            </a:endParaRPr>
          </a:p>
        </p:txBody>
      </p:sp>
      <p:sp>
        <p:nvSpPr>
          <p:cNvPr id="6" name="מלבן 5">
            <a:extLst>
              <a:ext uri="{FF2B5EF4-FFF2-40B4-BE49-F238E27FC236}">
                <a16:creationId xmlns:a16="http://schemas.microsoft.com/office/drawing/2014/main" id="{9AD8A4D2-D9A2-4B07-A68C-FBBB0E8C5397}"/>
              </a:ext>
            </a:extLst>
          </p:cNvPr>
          <p:cNvSpPr/>
          <p:nvPr/>
        </p:nvSpPr>
        <p:spPr>
          <a:xfrm>
            <a:off x="264160" y="5024769"/>
            <a:ext cx="322072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2400" dirty="0">
                <a:latin typeface="Arial" panose="020B0604020202020204" pitchFamily="34" charset="0"/>
              </a:rPr>
              <a:t>הייתי אומרת לו: "סקרנת אותי.."</a:t>
            </a:r>
          </a:p>
          <a:p>
            <a:endParaRPr lang="he-IL" dirty="0">
              <a:latin typeface="Arial" panose="020B0604020202020204" pitchFamily="34" charset="0"/>
            </a:endParaRPr>
          </a:p>
        </p:txBody>
      </p:sp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78AC25A7-F295-4F8D-AD39-EC099ABE70FD}"/>
              </a:ext>
            </a:extLst>
          </p:cNvPr>
          <p:cNvSpPr txBox="1"/>
          <p:nvPr/>
        </p:nvSpPr>
        <p:spPr>
          <a:xfrm>
            <a:off x="3048000" y="360997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dirty="0"/>
              <a:t> </a:t>
            </a:r>
          </a:p>
        </p:txBody>
      </p:sp>
      <p:sp>
        <p:nvSpPr>
          <p:cNvPr id="11" name="תיבת טקסט 10">
            <a:extLst>
              <a:ext uri="{FF2B5EF4-FFF2-40B4-BE49-F238E27FC236}">
                <a16:creationId xmlns:a16="http://schemas.microsoft.com/office/drawing/2014/main" id="{B25CF1D6-6000-4CB5-B9E5-D1FB9201AAEB}"/>
              </a:ext>
            </a:extLst>
          </p:cNvPr>
          <p:cNvSpPr txBox="1"/>
          <p:nvPr/>
        </p:nvSpPr>
        <p:spPr>
          <a:xfrm>
            <a:off x="3048000" y="324433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823946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22FB135-E2B9-4B89-9806-758A0DE93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7275" y="384175"/>
            <a:ext cx="10515600" cy="1325563"/>
          </a:xfrm>
        </p:spPr>
        <p:txBody>
          <a:bodyPr/>
          <a:lstStyle/>
          <a:p>
            <a:pPr algn="ctr"/>
            <a:r>
              <a:rPr lang="he-IL" dirty="0">
                <a:cs typeface="+mn-cs"/>
              </a:rPr>
              <a:t>למה לעזוב את המסיבה?</a:t>
            </a:r>
            <a:br>
              <a:rPr lang="he-IL" dirty="0">
                <a:cs typeface="+mn-cs"/>
              </a:rPr>
            </a:br>
            <a:r>
              <a:rPr lang="he-IL" dirty="0">
                <a:cs typeface="+mn-cs"/>
              </a:rPr>
              <a:t> ולמה לשתף חברה?</a:t>
            </a:r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87E3CAE1-249C-4ECF-AA11-ED1FB769F4ED}"/>
              </a:ext>
            </a:extLst>
          </p:cNvPr>
          <p:cNvSpPr txBox="1"/>
          <p:nvPr/>
        </p:nvSpPr>
        <p:spPr>
          <a:xfrm>
            <a:off x="1476375" y="1949559"/>
            <a:ext cx="96774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sz="3200" dirty="0"/>
              <a:t>אני צריכה עזרה בהתמודדות, לא רוצה להישאר עם זה לבד.</a:t>
            </a:r>
          </a:p>
          <a:p>
            <a:endParaRPr lang="he-IL" sz="3200" dirty="0"/>
          </a:p>
          <a:p>
            <a:r>
              <a:rPr lang="he-IL" sz="3200" dirty="0"/>
              <a:t>אני לא רוצה לקחת סיכון עם חומרים שמשפיעים על המוח שלי</a:t>
            </a:r>
          </a:p>
          <a:p>
            <a:endParaRPr lang="he-IL" sz="3200" dirty="0"/>
          </a:p>
          <a:p>
            <a:r>
              <a:rPr lang="he-IL" sz="3200" dirty="0"/>
              <a:t>אני פוחדת לאבד שליטה ו/או שהחברים שלי יאבדו שליטה</a:t>
            </a:r>
          </a:p>
        </p:txBody>
      </p:sp>
      <p:pic>
        <p:nvPicPr>
          <p:cNvPr id="9" name="תמונה 8" descr="תמונה שמכילה טקסט, אור&#10;&#10;התיאור נוצר באופן אוטומטי">
            <a:extLst>
              <a:ext uri="{FF2B5EF4-FFF2-40B4-BE49-F238E27FC236}">
                <a16:creationId xmlns:a16="http://schemas.microsoft.com/office/drawing/2014/main" id="{15FA3B75-1846-4E8D-A3C3-EF997E449D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3755" y="3114040"/>
            <a:ext cx="3743960" cy="3743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7254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E26D933-49EC-403B-AC12-B67F5701B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e-IL" dirty="0">
                <a:cs typeface="+mn-cs"/>
              </a:rPr>
              <a:t>בסרטון נאמר שהקנאביס גורם להתנתקות מהבעיות,</a:t>
            </a:r>
            <a:br>
              <a:rPr lang="he-IL" dirty="0">
                <a:cs typeface="+mn-cs"/>
              </a:rPr>
            </a:br>
            <a:r>
              <a:rPr lang="he-IL" dirty="0">
                <a:cs typeface="+mn-cs"/>
              </a:rPr>
              <a:t>האם זה בעייתי? – מי לדעתכם צודק?</a:t>
            </a:r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DC7D22BB-74BD-4E98-A8EB-BE8159872FC3}"/>
              </a:ext>
            </a:extLst>
          </p:cNvPr>
          <p:cNvSpPr txBox="1"/>
          <p:nvPr/>
        </p:nvSpPr>
        <p:spPr>
          <a:xfrm>
            <a:off x="3048000" y="324433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dirty="0"/>
              <a:t> </a:t>
            </a:r>
          </a:p>
        </p:txBody>
      </p:sp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BEC2E75E-4A93-4CFF-94E7-1795A0CD7AB0}"/>
              </a:ext>
            </a:extLst>
          </p:cNvPr>
          <p:cNvSpPr txBox="1"/>
          <p:nvPr/>
        </p:nvSpPr>
        <p:spPr>
          <a:xfrm>
            <a:off x="6979920" y="3030200"/>
            <a:ext cx="425196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sz="2800" b="0" i="0" dirty="0">
                <a:effectLst/>
                <a:latin typeface="Arial" panose="020B0604020202020204" pitchFamily="34" charset="0"/>
              </a:rPr>
              <a:t>יואב:</a:t>
            </a:r>
          </a:p>
          <a:p>
            <a:r>
              <a:rPr lang="he-IL" sz="2800" b="0" i="0" dirty="0">
                <a:effectLst/>
                <a:latin typeface="Arial" panose="020B0604020202020204" pitchFamily="34" charset="0"/>
              </a:rPr>
              <a:t>קנאביס גורם בין היתר לתחושה של התנתקות מהבעיות, מהקשיים ולא מאפשר התמודדות.</a:t>
            </a:r>
          </a:p>
          <a:p>
            <a:r>
              <a:rPr lang="he-IL" sz="2800" dirty="0">
                <a:latin typeface="Arial" panose="020B0604020202020204" pitchFamily="34" charset="0"/>
              </a:rPr>
              <a:t>זה טוב ונהדר, כי אז לא מרגישים את הקשיים, לא כואב והבעיות מסתדרות לבד</a:t>
            </a:r>
            <a:endParaRPr lang="he-IL" sz="2800" dirty="0"/>
          </a:p>
        </p:txBody>
      </p:sp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DA8F0062-EDB5-4F36-AD92-F73942FA3A1C}"/>
              </a:ext>
            </a:extLst>
          </p:cNvPr>
          <p:cNvSpPr txBox="1"/>
          <p:nvPr/>
        </p:nvSpPr>
        <p:spPr>
          <a:xfrm>
            <a:off x="838200" y="3241040"/>
            <a:ext cx="3838574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sz="2800" b="0" i="0" dirty="0">
                <a:effectLst/>
                <a:latin typeface="Arial" panose="020B0604020202020204" pitchFamily="34" charset="0"/>
              </a:rPr>
              <a:t>יניב:</a:t>
            </a:r>
          </a:p>
          <a:p>
            <a:r>
              <a:rPr lang="he-IL" sz="2800" b="0" i="0" dirty="0">
                <a:effectLst/>
                <a:latin typeface="Arial" panose="020B0604020202020204" pitchFamily="34" charset="0"/>
              </a:rPr>
              <a:t>קנאביס גורם בין היתר לתחושה של התנתקות מהבעיות, מהקשיים ולא מאפשר התמודדות.</a:t>
            </a:r>
          </a:p>
          <a:p>
            <a:r>
              <a:rPr lang="he-IL" sz="2800" dirty="0" err="1">
                <a:latin typeface="Arial" panose="020B0604020202020204" pitchFamily="34" charset="0"/>
              </a:rPr>
              <a:t>כשלא</a:t>
            </a:r>
            <a:r>
              <a:rPr lang="he-IL" sz="2800" dirty="0">
                <a:latin typeface="Arial" panose="020B0604020202020204" pitchFamily="34" charset="0"/>
              </a:rPr>
              <a:t> מתמודדים עם הבעיות לא מתפתחים</a:t>
            </a:r>
            <a:endParaRPr lang="he-IL" sz="2800" b="0" i="0" dirty="0">
              <a:effectLst/>
              <a:latin typeface="Arial" panose="020B0604020202020204" pitchFamily="34" charset="0"/>
            </a:endParaRPr>
          </a:p>
        </p:txBody>
      </p:sp>
      <p:sp>
        <p:nvSpPr>
          <p:cNvPr id="5" name="מציין מיקום תוכן 4">
            <a:extLst>
              <a:ext uri="{FF2B5EF4-FFF2-40B4-BE49-F238E27FC236}">
                <a16:creationId xmlns:a16="http://schemas.microsoft.com/office/drawing/2014/main" id="{CF2D403C-6C36-2117-AB30-31228328BD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6280" y="2109549"/>
            <a:ext cx="10515600" cy="698965"/>
          </a:xfrm>
        </p:spPr>
        <p:txBody>
          <a:bodyPr/>
          <a:lstStyle/>
          <a:p>
            <a:pPr marL="0" indent="0" algn="ctr">
              <a:buNone/>
            </a:pPr>
            <a:r>
              <a:rPr lang="he-IL" dirty="0">
                <a:hlinkClick r:id="rId3"/>
              </a:rPr>
              <a:t>קישור לסרטון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779160392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564</Words>
  <Application>Microsoft Office PowerPoint</Application>
  <PresentationFormat>מסך רחב</PresentationFormat>
  <Paragraphs>74</Paragraphs>
  <Slides>12</Slides>
  <Notes>3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5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12</vt:i4>
      </vt:variant>
    </vt:vector>
  </HeadingPairs>
  <TitlesOfParts>
    <vt:vector size="18" baseType="lpstr">
      <vt:lpstr>Aptos</vt:lpstr>
      <vt:lpstr>Arial</vt:lpstr>
      <vt:lpstr>Calibri</vt:lpstr>
      <vt:lpstr>Calibri Light</vt:lpstr>
      <vt:lpstr>Times New Roman</vt:lpstr>
      <vt:lpstr>ערכת נושא Office</vt:lpstr>
      <vt:lpstr>חדר בריחה החברים משכבה ט'</vt:lpstr>
      <vt:lpstr>החברים משכבת ט'</vt:lpstr>
      <vt:lpstr>  </vt:lpstr>
      <vt:lpstr>החלטה מעניינת...  למה לא להביא קנאביס למסיבה?</vt:lpstr>
      <vt:lpstr>דניאל ורמי החליטו ללמוד על נזקי הקנאביס</vt:lpstr>
      <vt:lpstr>אחת הסכנות היא התמכרות לקנאביס</vt:lpstr>
      <vt:lpstr>מצגת של PowerPoint‏</vt:lpstr>
      <vt:lpstr>למה לעזוב את המסיבה?  ולמה לשתף חברה?</vt:lpstr>
      <vt:lpstr>בסרטון נאמר שהקנאביס גורם להתנתקות מהבעיות, האם זה בעייתי? – מי לדעתכם צודק?</vt:lpstr>
      <vt:lpstr>ועוד שאלה-קנאביס לצרכים רפואיים פחות מסוכן?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kalid</dc:creator>
  <cp:lastModifiedBy>איריס וכטל</cp:lastModifiedBy>
  <cp:revision>56</cp:revision>
  <dcterms:created xsi:type="dcterms:W3CDTF">2021-05-05T18:39:49Z</dcterms:created>
  <dcterms:modified xsi:type="dcterms:W3CDTF">2024-11-20T07:17:39Z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2024-10-31T10:46:42Z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02567295-b83b-4c17-b8b6-955c7be510b6</vt:lpwstr>
  </property>
  <property fmtid="{D5CDD505-2E9C-101B-9397-08002B2CF9AE}" pid="7" name="MSIP_Label_defa4170-0d19-0005-0004-bc88714345d2_ActionId">
    <vt:lpwstr>819b2060-00c7-4b2d-aa7d-26615ea239db</vt:lpwstr>
  </property>
  <property fmtid="{D5CDD505-2E9C-101B-9397-08002B2CF9AE}" pid="8" name="MSIP_Label_defa4170-0d19-0005-0004-bc88714345d2_ContentBits">
    <vt:lpwstr>0</vt:lpwstr>
  </property>
</Properties>
</file>