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304" r:id="rId2"/>
    <p:sldId id="257" r:id="rId3"/>
    <p:sldId id="258" r:id="rId4"/>
    <p:sldId id="311" r:id="rId5"/>
    <p:sldId id="312" r:id="rId6"/>
    <p:sldId id="279" r:id="rId7"/>
    <p:sldId id="273" r:id="rId8"/>
    <p:sldId id="274" r:id="rId9"/>
    <p:sldId id="275" r:id="rId10"/>
    <p:sldId id="259" r:id="rId11"/>
    <p:sldId id="260" r:id="rId12"/>
    <p:sldId id="261" r:id="rId13"/>
    <p:sldId id="262" r:id="rId14"/>
    <p:sldId id="303" r:id="rId15"/>
    <p:sldId id="263" r:id="rId16"/>
    <p:sldId id="306" r:id="rId17"/>
    <p:sldId id="307" r:id="rId18"/>
    <p:sldId id="308" r:id="rId19"/>
    <p:sldId id="276" r:id="rId20"/>
    <p:sldId id="310"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287" r:id="rId36"/>
    <p:sldId id="288" r:id="rId3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C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85209" autoAdjust="0"/>
  </p:normalViewPr>
  <p:slideViewPr>
    <p:cSldViewPr snapToGrid="0">
      <p:cViewPr varScale="1">
        <p:scale>
          <a:sx n="71" d="100"/>
          <a:sy n="71" d="100"/>
        </p:scale>
        <p:origin x="113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5D3A139-B175-4FB5-A725-39EDBD9C020C}" type="datetimeFigureOut">
              <a:rPr lang="he-IL" smtClean="0"/>
              <a:t>ח'/טבת/תשפ"ה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EF9332E-755E-4262-B0D8-0EDD48C35F52}" type="slidenum">
              <a:rPr lang="he-IL" smtClean="0"/>
              <a:t>‹#›</a:t>
            </a:fld>
            <a:endParaRPr lang="he-IL"/>
          </a:p>
        </p:txBody>
      </p:sp>
    </p:spTree>
    <p:extLst>
      <p:ext uri="{BB962C8B-B14F-4D97-AF65-F5344CB8AC3E}">
        <p14:creationId xmlns:p14="http://schemas.microsoft.com/office/powerpoint/2010/main" val="286309470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sng" dirty="0"/>
              <a:t>רקע: </a:t>
            </a:r>
            <a:r>
              <a:rPr lang="en-US" dirty="0"/>
              <a:t/>
            </a:r>
            <a:br>
              <a:rPr lang="en-US" dirty="0"/>
            </a:br>
            <a:r>
              <a:rPr lang="he-IL" dirty="0"/>
              <a:t>כאנשי חינוך אנו פוגשים ילדים באופן יום יומי ושוטף, יש לנו את היכולת להכיר את התלמיד ואת סביבת חייו, לאסוף מידע מקיף למדי לגביו ולייצר קשר קרוב עם התלמיד וכך להוות דמות מרכזית באיתור תלמידים הנתונים במצבי סיכון ומצוקה, החשופים להתעללות ופגיעה. חובתנו האישית, המקצועית, המוסרית והמשפטית היא לפעול למענם. ע"פ רוב איננו בטוחים לחלוטין בנכונות החשדות שלנו, נושא הפגיעה בכלל והפגיעה המינית בפרט הוא מאיים ומלחיץ ואולי אף מעורר בנו זיכרונות לא פשוטים. </a:t>
            </a:r>
            <a:r>
              <a:rPr lang="en-US" dirty="0"/>
              <a:t/>
            </a:r>
            <a:br>
              <a:rPr lang="en-US" dirty="0"/>
            </a:br>
            <a:r>
              <a:rPr lang="he-IL" dirty="0"/>
              <a:t>חיבור הצוותים לחוויות מוקדמות של מצוקה בהן נכח מבוגר משמעותי, יחדד את ההבנה לגבי מרכזיותם כמבוגר משמעותי עבור תלמידים. תהליך שכזה יפתח בפני הצוותים החינוכיים רפרטואר כלים ומשאבים אישיים שיאפשרו להם להוות דמות בוגרת בעלת נוכחות אמפטית וקשובה הרואה את התלמידים כבני אדם שלמים</a:t>
            </a:r>
            <a:r>
              <a:rPr lang="en-US" dirty="0"/>
              <a:t> </a:t>
            </a:r>
            <a:r>
              <a:rPr lang="he-IL" dirty="0"/>
              <a:t>וקולטת את הרבדים הגלויים והסמויים בדיאלוג עימם. </a:t>
            </a:r>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a:t>
            </a:fld>
            <a:endParaRPr lang="he-IL"/>
          </a:p>
        </p:txBody>
      </p:sp>
    </p:spTree>
    <p:extLst>
      <p:ext uri="{BB962C8B-B14F-4D97-AF65-F5344CB8AC3E}">
        <p14:creationId xmlns:p14="http://schemas.microsoft.com/office/powerpoint/2010/main" val="211484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להדפסה עבור המורה</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10</a:t>
            </a:fld>
            <a:endParaRPr lang="he-IL"/>
          </a:p>
        </p:txBody>
      </p:sp>
    </p:spTree>
    <p:extLst>
      <p:ext uri="{BB962C8B-B14F-4D97-AF65-F5344CB8AC3E}">
        <p14:creationId xmlns:p14="http://schemas.microsoft.com/office/powerpoint/2010/main" val="298684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11</a:t>
            </a:fld>
            <a:endParaRPr lang="he-IL"/>
          </a:p>
        </p:txBody>
      </p:sp>
    </p:spTree>
    <p:extLst>
      <p:ext uri="{BB962C8B-B14F-4D97-AF65-F5344CB8AC3E}">
        <p14:creationId xmlns:p14="http://schemas.microsoft.com/office/powerpoint/2010/main" val="2838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
            </a:r>
            <a:br>
              <a:rPr lang="en-US" dirty="0"/>
            </a:br>
            <a:r>
              <a:rPr lang="he-IL" dirty="0"/>
              <a:t>שקף להדפסה עבור הצופה</a:t>
            </a:r>
          </a:p>
          <a:p>
            <a:pPr marL="0" indent="0">
              <a:buNone/>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12</a:t>
            </a:fld>
            <a:endParaRPr lang="he-IL"/>
          </a:p>
        </p:txBody>
      </p:sp>
    </p:spTree>
    <p:extLst>
      <p:ext uri="{BB962C8B-B14F-4D97-AF65-F5344CB8AC3E}">
        <p14:creationId xmlns:p14="http://schemas.microsoft.com/office/powerpoint/2010/main" val="3160928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93BB-5645-A966-62DE-90CE8950064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08E354D-CEC6-6010-C1FF-CF4ECCD4C8D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6A39A75-DC23-3E2E-F232-13CDF1E34E52}"/>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34040D58-9F53-9166-EF9D-EA64BFCCAA46}"/>
              </a:ext>
            </a:extLst>
          </p:cNvPr>
          <p:cNvSpPr>
            <a:spLocks noGrp="1"/>
          </p:cNvSpPr>
          <p:nvPr>
            <p:ph type="sldNum" sz="quarter" idx="5"/>
          </p:nvPr>
        </p:nvSpPr>
        <p:spPr/>
        <p:txBody>
          <a:bodyPr/>
          <a:lstStyle/>
          <a:p>
            <a:fld id="{9EF9332E-755E-4262-B0D8-0EDD48C35F52}" type="slidenum">
              <a:rPr lang="he-IL" smtClean="0"/>
              <a:t>13</a:t>
            </a:fld>
            <a:endParaRPr lang="he-IL"/>
          </a:p>
        </p:txBody>
      </p:sp>
    </p:spTree>
    <p:extLst>
      <p:ext uri="{BB962C8B-B14F-4D97-AF65-F5344CB8AC3E}">
        <p14:creationId xmlns:p14="http://schemas.microsoft.com/office/powerpoint/2010/main" val="24951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BF07B-8E85-4964-37EA-79AE7956F9D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2FDB166-1918-55C4-ED06-54D445F68E3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C0C0056-CE10-D613-CBE3-2FE3765692E2}"/>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85FA00AB-243B-6690-A02A-9F325DB5C941}"/>
              </a:ext>
            </a:extLst>
          </p:cNvPr>
          <p:cNvSpPr>
            <a:spLocks noGrp="1"/>
          </p:cNvSpPr>
          <p:nvPr>
            <p:ph type="sldNum" sz="quarter" idx="5"/>
          </p:nvPr>
        </p:nvSpPr>
        <p:spPr/>
        <p:txBody>
          <a:bodyPr/>
          <a:lstStyle/>
          <a:p>
            <a:fld id="{9EF9332E-755E-4262-B0D8-0EDD48C35F52}" type="slidenum">
              <a:rPr lang="he-IL" smtClean="0"/>
              <a:t>14</a:t>
            </a:fld>
            <a:endParaRPr lang="he-IL"/>
          </a:p>
        </p:txBody>
      </p:sp>
    </p:spTree>
    <p:extLst>
      <p:ext uri="{BB962C8B-B14F-4D97-AF65-F5344CB8AC3E}">
        <p14:creationId xmlns:p14="http://schemas.microsoft.com/office/powerpoint/2010/main" val="96609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15</a:t>
            </a:fld>
            <a:endParaRPr lang="he-IL"/>
          </a:p>
        </p:txBody>
      </p:sp>
    </p:spTree>
    <p:extLst>
      <p:ext uri="{BB962C8B-B14F-4D97-AF65-F5344CB8AC3E}">
        <p14:creationId xmlns:p14="http://schemas.microsoft.com/office/powerpoint/2010/main" val="14703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FA0AD-2DF3-76BF-0160-8E2548F081C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8416BE1-462E-AD60-D0B4-232F8D16429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478BA0E-03E4-241B-778A-7E06BEEC00B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54435961-F86C-3D70-93D4-1642CA65F0C7}"/>
              </a:ext>
            </a:extLst>
          </p:cNvPr>
          <p:cNvSpPr>
            <a:spLocks noGrp="1"/>
          </p:cNvSpPr>
          <p:nvPr>
            <p:ph type="sldNum" sz="quarter" idx="5"/>
          </p:nvPr>
        </p:nvSpPr>
        <p:spPr/>
        <p:txBody>
          <a:bodyPr/>
          <a:lstStyle/>
          <a:p>
            <a:fld id="{9EF9332E-755E-4262-B0D8-0EDD48C35F52}" type="slidenum">
              <a:rPr lang="he-IL" smtClean="0"/>
              <a:t>16</a:t>
            </a:fld>
            <a:endParaRPr lang="he-IL"/>
          </a:p>
        </p:txBody>
      </p:sp>
    </p:spTree>
    <p:extLst>
      <p:ext uri="{BB962C8B-B14F-4D97-AF65-F5344CB8AC3E}">
        <p14:creationId xmlns:p14="http://schemas.microsoft.com/office/powerpoint/2010/main" val="3520903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8FA1-1A9C-46D6-0DD9-54F8689D384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86B24C8-7C0E-7B22-3C02-23FC28AC09F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3D59D88-5DF8-C593-AF70-DA9388320597}"/>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A0D57BEB-1476-2D8B-A1C6-15F1B81C406D}"/>
              </a:ext>
            </a:extLst>
          </p:cNvPr>
          <p:cNvSpPr>
            <a:spLocks noGrp="1"/>
          </p:cNvSpPr>
          <p:nvPr>
            <p:ph type="sldNum" sz="quarter" idx="5"/>
          </p:nvPr>
        </p:nvSpPr>
        <p:spPr/>
        <p:txBody>
          <a:bodyPr/>
          <a:lstStyle/>
          <a:p>
            <a:fld id="{9EF9332E-755E-4262-B0D8-0EDD48C35F52}" type="slidenum">
              <a:rPr lang="he-IL" smtClean="0"/>
              <a:t>17</a:t>
            </a:fld>
            <a:endParaRPr lang="he-IL"/>
          </a:p>
        </p:txBody>
      </p:sp>
    </p:spTree>
    <p:extLst>
      <p:ext uri="{BB962C8B-B14F-4D97-AF65-F5344CB8AC3E}">
        <p14:creationId xmlns:p14="http://schemas.microsoft.com/office/powerpoint/2010/main" val="93460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E158C-84A3-44DD-43CA-AA9093E52D2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0D464F8-639D-FFBB-81A5-F1E01AEDD48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C4C6D35-684B-4CCD-EF6E-4060C712ED91}"/>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a:extLst>
              <a:ext uri="{FF2B5EF4-FFF2-40B4-BE49-F238E27FC236}">
                <a16:creationId xmlns:a16="http://schemas.microsoft.com/office/drawing/2014/main" id="{DC0FDD7E-B462-947E-5075-EE71A090352C}"/>
              </a:ext>
            </a:extLst>
          </p:cNvPr>
          <p:cNvSpPr>
            <a:spLocks noGrp="1"/>
          </p:cNvSpPr>
          <p:nvPr>
            <p:ph type="sldNum" sz="quarter" idx="5"/>
          </p:nvPr>
        </p:nvSpPr>
        <p:spPr/>
        <p:txBody>
          <a:bodyPr/>
          <a:lstStyle/>
          <a:p>
            <a:fld id="{9EF9332E-755E-4262-B0D8-0EDD48C35F52}" type="slidenum">
              <a:rPr lang="he-IL" smtClean="0"/>
              <a:t>18</a:t>
            </a:fld>
            <a:endParaRPr lang="he-IL"/>
          </a:p>
        </p:txBody>
      </p:sp>
    </p:spTree>
    <p:extLst>
      <p:ext uri="{BB962C8B-B14F-4D97-AF65-F5344CB8AC3E}">
        <p14:creationId xmlns:p14="http://schemas.microsoft.com/office/powerpoint/2010/main" val="281005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r>
            <a:br>
              <a:rPr lang="en-US" dirty="0"/>
            </a:br>
            <a:r>
              <a:rPr lang="he-IL" dirty="0"/>
              <a:t>כאן המקום לאפשר שיח פתוח לשיתוף רגשות, מחשבות, הרהורים, חששות ושאלות שעולים מהפעילות. </a:t>
            </a:r>
            <a:r>
              <a:rPr lang="en-US" dirty="0"/>
              <a:t/>
            </a:r>
            <a:br>
              <a:rPr lang="en-US" dirty="0"/>
            </a:br>
            <a:r>
              <a:rPr lang="he-IL" dirty="0"/>
              <a:t>חשוב לתת מקום לכל מה שעולה, להדגיש חשיבותם של הקשבה וגלוי רגישות לאחרים וכן להיות מודעים כמנחים שיתאפשר זמן שווה לשיחה עבור כלל המשתתפים.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19</a:t>
            </a:fld>
            <a:endParaRPr lang="he-IL"/>
          </a:p>
        </p:txBody>
      </p:sp>
    </p:spTree>
    <p:extLst>
      <p:ext uri="{BB962C8B-B14F-4D97-AF65-F5344CB8AC3E}">
        <p14:creationId xmlns:p14="http://schemas.microsoft.com/office/powerpoint/2010/main" val="123312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indent="-1270" algn="just" rtl="1">
              <a:lnSpc>
                <a:spcPct val="150000"/>
              </a:lnSpc>
              <a:spcBef>
                <a:spcPts val="600"/>
              </a:spcBef>
            </a:pPr>
            <a:r>
              <a:rPr lang="he-IL" dirty="0"/>
              <a:t>ניתן לראות בנתונים החשובים של המחקר המקיף שנערך באוניברסיטת חיפה ע"י צוות החוקרים פרופ' צבי </a:t>
            </a:r>
            <a:r>
              <a:rPr lang="he-IL" dirty="0" err="1"/>
              <a:t>איזיקוביץ</a:t>
            </a:r>
            <a:r>
              <a:rPr lang="he-IL" dirty="0"/>
              <a:t>' ופרופ' רחל לב מגוון סוגי פגיעה. </a:t>
            </a:r>
            <a:r>
              <a:rPr lang="en-US" dirty="0"/>
              <a:t/>
            </a:r>
            <a:br>
              <a:rPr lang="en-US" dirty="0"/>
            </a:br>
            <a:r>
              <a:rPr lang="he-IL" sz="1800" dirty="0">
                <a:effectLst/>
                <a:latin typeface="Calibri" panose="020F0502020204030204" pitchFamily="34" charset="0"/>
                <a:ea typeface="Arial" panose="020B0604020202020204" pitchFamily="34" charset="0"/>
                <a:cs typeface="Arial" panose="020B0604020202020204" pitchFamily="34" charset="0"/>
              </a:rPr>
              <a:t>המחקר בוצע בקרב מדגם ארצי מייצג של ילדים בגילאי 12 (כיתה ו'), 14 (כיתה ח') ו- 16 (כיתה י') במגזר היהודי ובמגזר הערבי. בסך הכל נכללו במדגם 8,239 ילדים יהודים ו 2,274 ילדים ערבים.</a:t>
            </a:r>
            <a:endParaRPr lang="en-US" sz="1800" dirty="0">
              <a:effectLst/>
              <a:latin typeface="Calibri" panose="020F0502020204030204" pitchFamily="34" charset="0"/>
              <a:ea typeface="Calibri" panose="020F0502020204030204" pitchFamily="34" charset="0"/>
            </a:endParaRPr>
          </a:p>
          <a:p>
            <a:pPr indent="-1270" algn="just" rtl="1">
              <a:lnSpc>
                <a:spcPct val="150000"/>
              </a:lnSpc>
              <a:spcBef>
                <a:spcPts val="600"/>
              </a:spcBef>
            </a:pPr>
            <a:r>
              <a:rPr lang="he-IL" sz="1800" dirty="0">
                <a:effectLst/>
                <a:latin typeface="Calibri" panose="020F0502020204030204" pitchFamily="34" charset="0"/>
                <a:ea typeface="Arial" panose="020B0604020202020204" pitchFamily="34" charset="0"/>
                <a:cs typeface="Arial" panose="020B0604020202020204" pitchFamily="34" charset="0"/>
              </a:rPr>
              <a:t>רוב השאלות וההיגדים אליהם התבקשו הילדים להתייחס עסקו בפגיעות בתוך המשפחה, או בפגיעות של מבוגרים כלפי ילדים. רק מיעוט השאלות עסקו בפגיעות בין ילדים. </a:t>
            </a:r>
            <a:endParaRPr lang="en-US" sz="1800" dirty="0">
              <a:effectLst/>
              <a:latin typeface="Calibri" panose="020F0502020204030204" pitchFamily="34" charset="0"/>
              <a:ea typeface="Calibri" panose="020F050202020403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2</a:t>
            </a:fld>
            <a:endParaRPr lang="he-IL"/>
          </a:p>
        </p:txBody>
      </p:sp>
    </p:spTree>
    <p:extLst>
      <p:ext uri="{BB962C8B-B14F-4D97-AF65-F5344CB8AC3E}">
        <p14:creationId xmlns:p14="http://schemas.microsoft.com/office/powerpoint/2010/main" val="398712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21</a:t>
            </a:fld>
            <a:endParaRPr lang="he-IL"/>
          </a:p>
        </p:txBody>
      </p:sp>
    </p:spTree>
    <p:extLst>
      <p:ext uri="{BB962C8B-B14F-4D97-AF65-F5344CB8AC3E}">
        <p14:creationId xmlns:p14="http://schemas.microsoft.com/office/powerpoint/2010/main" val="560181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36</a:t>
            </a:fld>
            <a:endParaRPr lang="he-IL"/>
          </a:p>
        </p:txBody>
      </p:sp>
    </p:spTree>
    <p:extLst>
      <p:ext uri="{BB962C8B-B14F-4D97-AF65-F5344CB8AC3E}">
        <p14:creationId xmlns:p14="http://schemas.microsoft.com/office/powerpoint/2010/main" val="83525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מעניין לראות ולנתח את הנתונים הללו לגבי מושא השיתוף. במי הילדים ובני הנוער מוצאים כתובת בעת מצוקה. </a:t>
            </a:r>
            <a:r>
              <a:rPr lang="en-US" dirty="0"/>
              <a:t/>
            </a:r>
            <a:br>
              <a:rPr lang="en-US" dirty="0"/>
            </a:br>
            <a:r>
              <a:rPr lang="he-IL" dirty="0"/>
              <a:t>ניתן לשהות רגע בשקף זה ולבקש מהצוות החינוכי, מהמשתתפים מחשבות, רגשות, הערות.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3</a:t>
            </a:fld>
            <a:endParaRPr lang="he-IL"/>
          </a:p>
        </p:txBody>
      </p:sp>
    </p:spTree>
    <p:extLst>
      <p:ext uri="{BB962C8B-B14F-4D97-AF65-F5344CB8AC3E}">
        <p14:creationId xmlns:p14="http://schemas.microsoft.com/office/powerpoint/2010/main" val="23568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8707-B9E7-2E4E-B05C-7C2745945C5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A92F0FF-6263-30E8-2034-A384C7A8109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740B4C-1516-62BC-6FBE-961E8FBD6D73}"/>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(ילדים שנפגעו וילדים שלא נפגעו) ציינו שהיו </a:t>
            </a:r>
            <a:r>
              <a:rPr lang="he-IL" sz="12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בושה (67.8%), פחד (49.5%), חשש מכך שכל המשפחה תיפגע (47.1%).</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Aptos" panose="020B0004020202020204" pitchFamily="34" charset="0"/>
                <a:ea typeface="Aptos" panose="020B0004020202020204" pitchFamily="34" charset="0"/>
                <a:cs typeface="Arial" panose="020B0604020202020204" pitchFamily="34" charset="0"/>
              </a:rPr>
              <a:t>והנתון שחוזר אלינו, אנשי החינוך, הוא חוסר המידע של הילדים מה ניתן לעשות אם נפגעתי ולמי אפשר לפנות ולקבל עזרה. </a:t>
            </a:r>
            <a:r>
              <a:rPr lang="he-IL" sz="1200" b="0" kern="100" dirty="0">
                <a:effectLst/>
                <a:latin typeface="Aptos" panose="020B0004020202020204" pitchFamily="34" charset="0"/>
                <a:ea typeface="Aptos" panose="020B0004020202020204" pitchFamily="34" charset="0"/>
                <a:cs typeface="Arial" panose="020B0604020202020204" pitchFamily="34" charset="0"/>
              </a:rPr>
              <a:t>שליש מהילדים שנפגעו לא ידעו, ולא ראו בנו כתובת. וזה מצטרף לאחוזים שחששו שאם יספרו אנחנו לא נאמין להם, נאהב אותם פחות ומשום כך נמנעו מלדווח. </a:t>
            </a:r>
            <a:endParaRPr lang="he-IL" sz="1200" b="1"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a:extLst>
              <a:ext uri="{FF2B5EF4-FFF2-40B4-BE49-F238E27FC236}">
                <a16:creationId xmlns:a16="http://schemas.microsoft.com/office/drawing/2014/main" id="{BA095B1F-5F04-FC2A-AFDB-59E5BAC6E21C}"/>
              </a:ext>
            </a:extLst>
          </p:cNvPr>
          <p:cNvSpPr>
            <a:spLocks noGrp="1"/>
          </p:cNvSpPr>
          <p:nvPr>
            <p:ph type="sldNum" sz="quarter" idx="5"/>
          </p:nvPr>
        </p:nvSpPr>
        <p:spPr/>
        <p:txBody>
          <a:bodyPr/>
          <a:lstStyle/>
          <a:p>
            <a:fld id="{9EF9332E-755E-4262-B0D8-0EDD48C35F52}" type="slidenum">
              <a:rPr lang="he-IL" smtClean="0"/>
              <a:t>4</a:t>
            </a:fld>
            <a:endParaRPr lang="he-IL"/>
          </a:p>
        </p:txBody>
      </p:sp>
    </p:spTree>
    <p:extLst>
      <p:ext uri="{BB962C8B-B14F-4D97-AF65-F5344CB8AC3E}">
        <p14:creationId xmlns:p14="http://schemas.microsoft.com/office/powerpoint/2010/main" val="380114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מרתק להתוודע לנתון המחקרי העולה כאן, כי רבים מהתלמידים המשתתפים במחקר אמרו שקשר טוב עם מבוגר ואמון בו, "שאני סומך עליו" יעודדו אותם לפנות למבוגר לעזרה ותמיכה. </a:t>
            </a:r>
            <a:r>
              <a:rPr lang="en-US" dirty="0"/>
              <a:t/>
            </a:r>
            <a:br>
              <a:rPr lang="en-US" dirty="0"/>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(שנפגעו ושלא נפגעו) ציינו שהיו </a:t>
            </a:r>
            <a:r>
              <a:rPr lang="he-IL" sz="12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 "מגיע לפוגע עונש" ,"הפוגע פגע גם במישהו שאני אוהב" ו </a:t>
            </a:r>
            <a:r>
              <a:rPr lang="he-IL" sz="1200" b="1" kern="100" dirty="0">
                <a:effectLst/>
                <a:latin typeface="Aptos" panose="020B0004020202020204" pitchFamily="34" charset="0"/>
                <a:ea typeface="Aptos" panose="020B0004020202020204" pitchFamily="34" charset="0"/>
                <a:cs typeface="Arial" panose="020B0604020202020204" pitchFamily="34" charset="0"/>
              </a:rPr>
              <a:t>"קשר טוב עם מבוגר שאתה סומך עליו"- </a:t>
            </a:r>
            <a:r>
              <a:rPr lang="he-IL" sz="1200" b="0" kern="100" dirty="0">
                <a:effectLst/>
                <a:latin typeface="Aptos" panose="020B0004020202020204" pitchFamily="34" charset="0"/>
                <a:ea typeface="Aptos" panose="020B0004020202020204" pitchFamily="34" charset="0"/>
                <a:cs typeface="Arial" panose="020B0604020202020204" pitchFamily="34" charset="0"/>
              </a:rPr>
              <a:t>מסומנים בקו תחתי בטבלה</a:t>
            </a:r>
            <a:r>
              <a:rPr lang="en-US" sz="1200" kern="100" dirty="0">
                <a:effectLst/>
                <a:latin typeface="Aptos" panose="020B0004020202020204" pitchFamily="34" charset="0"/>
                <a:ea typeface="Aptos" panose="020B0004020202020204" pitchFamily="34" charset="0"/>
                <a:cs typeface="Arial" panose="020B0604020202020204" pitchFamily="34" charset="0"/>
              </a:rPr>
              <a:t/>
            </a:r>
            <a:br>
              <a:rPr lang="en-US" sz="1200" kern="100" dirty="0">
                <a:effectLst/>
                <a:latin typeface="Aptos" panose="020B0004020202020204" pitchFamily="34" charset="0"/>
                <a:ea typeface="Aptos" panose="020B0004020202020204" pitchFamily="34" charset="0"/>
                <a:cs typeface="Arial" panose="020B0604020202020204" pitchFamily="34" charset="0"/>
              </a:rPr>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מכאן החשיבות הגדולה לומר לתלמידים </a:t>
            </a:r>
            <a:r>
              <a:rPr lang="he-IL" b="1" dirty="0"/>
              <a:t>–"אני כאן עבורכם, אני פה בשבילכם בכל מצב של מצוקה או פגיעה" </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5</a:t>
            </a:fld>
            <a:endParaRPr lang="he-IL"/>
          </a:p>
        </p:txBody>
      </p:sp>
    </p:spTree>
    <p:extLst>
      <p:ext uri="{BB962C8B-B14F-4D97-AF65-F5344CB8AC3E}">
        <p14:creationId xmlns:p14="http://schemas.microsoft.com/office/powerpoint/2010/main" val="114778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בסדנא זו נעסוק בחיזוק תחושת מסוגלות של צוותים חינוכיים לאתר, לזהות ולהגיש סיוע ראשוני במקרים של פגיעה מינית בילדים. הסדנא תתבסס על גישת החקר המוקיר, המבוססת על מחקרים המראים כי התמקדות במה שהצליח, במה שעובד – משיגה יותר, פועלת מהר יותר ותוצאותיה ניתנות יותר לשימור. נפתח בחוויית התמודדות עם מצב של קושי או מצוקה שהייתה עבור המשתתף/ת חוויה חיובית למרות האתגר. </a:t>
            </a:r>
            <a:r>
              <a:rPr lang="en-US" dirty="0"/>
              <a:t/>
            </a:r>
            <a:br>
              <a:rPr lang="en-US" dirty="0"/>
            </a:br>
            <a:endParaRPr lang="he-IL" dirty="0"/>
          </a:p>
          <a:p>
            <a:r>
              <a:rPr lang="he-IL" b="1" u="sng" dirty="0"/>
              <a:t>הערות להנחיית הסדנא: </a:t>
            </a:r>
          </a:p>
          <a:p>
            <a:pPr marL="171450" indent="-171450">
              <a:buFont typeface="Wingdings" panose="05000000000000000000" pitchFamily="2" charset="2"/>
              <a:buChar char="v"/>
            </a:pPr>
            <a:r>
              <a:rPr lang="he-IL" dirty="0"/>
              <a:t>חשוב להבנות </a:t>
            </a:r>
            <a:r>
              <a:rPr lang="en-US" dirty="0"/>
              <a:t>setting</a:t>
            </a:r>
            <a:r>
              <a:rPr lang="he-IL" dirty="0"/>
              <a:t> המאפשר שיח אינטימי ויאפשר למשתתפים תחושת בטחון, מוגנות ונינוחות. </a:t>
            </a:r>
          </a:p>
          <a:p>
            <a:pPr marL="171450" indent="-171450">
              <a:buFont typeface="Wingdings" panose="05000000000000000000" pitchFamily="2" charset="2"/>
              <a:buChar char="v"/>
            </a:pPr>
            <a:r>
              <a:rPr lang="he-IL" dirty="0"/>
              <a:t>חשוב להיות ערניים לכלל סגנונות המשתתפים  - הקצב השונה, השפה, סגנון התקשורת ולאפשר השתתפות וחיבור בהתאם להעדפה האישית. </a:t>
            </a:r>
          </a:p>
          <a:p>
            <a:pPr marL="171450" indent="-171450">
              <a:buFont typeface="Wingdings" panose="05000000000000000000" pitchFamily="2" charset="2"/>
              <a:buChar char="v"/>
            </a:pPr>
            <a:r>
              <a:rPr lang="he-IL" dirty="0"/>
              <a:t>מומלץ לתאר בפתיחה את מהלך הסדנא: </a:t>
            </a:r>
            <a:r>
              <a:rPr lang="en-US" dirty="0"/>
              <a:t/>
            </a:r>
            <a:br>
              <a:rPr lang="en-US" dirty="0"/>
            </a:br>
            <a:r>
              <a:rPr lang="he-IL" dirty="0"/>
              <a:t>שיח בזוגות</a:t>
            </a:r>
            <a:r>
              <a:rPr lang="en-US" dirty="0"/>
              <a:t/>
            </a:r>
            <a:br>
              <a:rPr lang="en-US" dirty="0"/>
            </a:br>
            <a:r>
              <a:rPr lang="he-IL" dirty="0"/>
              <a:t>חזרה למליאה</a:t>
            </a:r>
            <a:r>
              <a:rPr lang="en-US" dirty="0"/>
              <a:t/>
            </a:r>
            <a:br>
              <a:rPr lang="en-US" dirty="0"/>
            </a:br>
            <a:r>
              <a:rPr lang="he-IL" dirty="0"/>
              <a:t>חלוקה לקבוצות של שלשות </a:t>
            </a:r>
            <a:r>
              <a:rPr lang="en-US" dirty="0"/>
              <a:t/>
            </a:r>
            <a:br>
              <a:rPr lang="en-US" dirty="0"/>
            </a:br>
            <a:r>
              <a:rPr lang="he-IL" dirty="0"/>
              <a:t>חזרה למליאה וסיכום</a:t>
            </a:r>
          </a:p>
          <a:p>
            <a:pPr marL="171450" indent="-171450">
              <a:buFont typeface="Wingdings" panose="05000000000000000000" pitchFamily="2" charset="2"/>
              <a:buChar char="v"/>
            </a:pPr>
            <a:endParaRPr lang="he-IL" dirty="0"/>
          </a:p>
          <a:p>
            <a:pPr marL="171450" indent="-171450">
              <a:buFont typeface="Wingdings" panose="05000000000000000000" pitchFamily="2" charset="2"/>
              <a:buChar char="v"/>
            </a:pPr>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6</a:t>
            </a:fld>
            <a:endParaRPr lang="he-IL"/>
          </a:p>
        </p:txBody>
      </p:sp>
    </p:spTree>
    <p:extLst>
      <p:ext uri="{BB962C8B-B14F-4D97-AF65-F5344CB8AC3E}">
        <p14:creationId xmlns:p14="http://schemas.microsoft.com/office/powerpoint/2010/main" val="395590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1800" b="1" u="sng" kern="100" dirty="0">
                <a:effectLst/>
                <a:latin typeface="Aptos" panose="020B0004020202020204" pitchFamily="34" charset="0"/>
                <a:ea typeface="Aptos" panose="020B0004020202020204" pitchFamily="34" charset="0"/>
                <a:cs typeface="Arial" panose="020B0604020202020204" pitchFamily="34" charset="0"/>
              </a:rPr>
              <a:t>מטרות הסדנא: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העלאת המודעות בקרב צוותים חינוכיים לתפקידם המשמעותי באיתור וזיהוי פגיעות מיניות בילדים ובני נוער</a:t>
            </a:r>
            <a:r>
              <a:rPr lang="he-IL" sz="1800" kern="100" dirty="0">
                <a:effectLst/>
                <a:latin typeface="Arial" panose="020B0604020202020204" pitchFamily="34" charset="0"/>
                <a:ea typeface="Aptos" panose="020B0004020202020204" pitchFamily="34" charset="0"/>
                <a:cs typeface="Arial" panose="020B0604020202020204" pitchFamily="34" charset="0"/>
              </a:rPr>
              <a:t> וביסוס חוויתם כדמויות משמעותיות בעת משבר ומצוקה.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הדגשת חשיבות תפקידם של הצוותים החינוכיים כאנשי אמון לתלמידים, שניתן לפנות אליהם גם בנושאים מורכבים ורגישים והם יפעלו כדי לסייע.</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חיזוק תחושת מסוגלות בניהול שיח רגיש ומותאם בנושא פגיעה מינית בילדים על ידי התנסות, למידת קוים מנחים לניהול שיחה וצפייה בעמיתים תוך פיתוח והעצמת רפרטואר הכלים וההתנהגויות כמבוגר משמעותי.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28600" algn="r" rtl="1">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7</a:t>
            </a:fld>
            <a:endParaRPr lang="he-IL"/>
          </a:p>
        </p:txBody>
      </p:sp>
    </p:spTree>
    <p:extLst>
      <p:ext uri="{BB962C8B-B14F-4D97-AF65-F5344CB8AC3E}">
        <p14:creationId xmlns:p14="http://schemas.microsoft.com/office/powerpoint/2010/main" val="14670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במהלך השיתוף במליאה סביר להניח שיעלו תכונות ומאפיינים כמו: </a:t>
            </a:r>
            <a:r>
              <a:rPr lang="en-US" dirty="0"/>
              <a:t/>
            </a:r>
            <a:br>
              <a:rPr lang="en-US" dirty="0"/>
            </a:br>
            <a:r>
              <a:rPr lang="he-IL" dirty="0"/>
              <a:t>אמפתיה, רגישות לזולת, העדר שיפוטיות, הקשבה פעילה, הימנעות ממתן עצות ועוד. </a:t>
            </a:r>
            <a:r>
              <a:rPr lang="en-US" dirty="0"/>
              <a:t/>
            </a:r>
            <a:br>
              <a:rPr lang="en-US" dirty="0"/>
            </a:br>
            <a:endParaRPr lang="he-IL" dirty="0"/>
          </a:p>
          <a:p>
            <a:r>
              <a:rPr lang="he-IL" dirty="0"/>
              <a:t>למאפייני הפרט והסביבה החוזרים על עצמם, לתנאים הפנימיים והחיצוניים המאפשרים סיוע והסתייעות, לתמות המרכזיות ולדימויים של מסוגלות ויכולת התמודדות - ניתן להמשיג ולשקף תוך כדי השיח. </a:t>
            </a:r>
          </a:p>
          <a:p>
            <a:r>
              <a:rPr lang="en-US" dirty="0"/>
              <a:t/>
            </a:r>
            <a:br>
              <a:rPr lang="en-US" dirty="0"/>
            </a:br>
            <a:r>
              <a:rPr lang="he-IL" b="1" dirty="0"/>
              <a:t>ניתן גם לשאול איזו למידה נוספת ניתן להפיק מהמטאפורות שעלו?  </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
            </a:r>
            <a:br>
              <a:rPr lang="en-US" dirty="0"/>
            </a:br>
            <a:r>
              <a:rPr lang="he-IL" sz="1200" dirty="0">
                <a:solidFill>
                  <a:schemeClr val="tx1">
                    <a:alpha val="80000"/>
                  </a:schemeClr>
                </a:solidFill>
              </a:rPr>
              <a:t>אפשר להיעזר כאן </a:t>
            </a:r>
            <a:r>
              <a:rPr lang="he-IL" sz="1200" dirty="0" err="1">
                <a:solidFill>
                  <a:schemeClr val="tx1">
                    <a:alpha val="80000"/>
                  </a:schemeClr>
                </a:solidFill>
              </a:rPr>
              <a:t>בפדלט</a:t>
            </a:r>
            <a:r>
              <a:rPr lang="he-IL" sz="1200" dirty="0">
                <a:solidFill>
                  <a:schemeClr val="tx1">
                    <a:alpha val="80000"/>
                  </a:schemeClr>
                </a:solidFill>
              </a:rPr>
              <a:t> - בה כל משתתף מקבל קישור ועולה תמונה מקיפה על הלוח )</a:t>
            </a:r>
          </a:p>
          <a:p>
            <a:endParaRPr lang="he-IL" dirty="0"/>
          </a:p>
          <a:p>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8</a:t>
            </a:fld>
            <a:endParaRPr lang="he-IL"/>
          </a:p>
        </p:txBody>
      </p:sp>
    </p:spTree>
    <p:extLst>
      <p:ext uri="{BB962C8B-B14F-4D97-AF65-F5344CB8AC3E}">
        <p14:creationId xmlns:p14="http://schemas.microsoft.com/office/powerpoint/2010/main" val="308511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בכרטיסי הסימולציות יוכלו המשתתפים לקרוא את תיאור המקרה וסימני המצוקה ואת הקווים המנחים לניהול שיחה רגישה</a:t>
            </a:r>
            <a:r>
              <a:rPr lang="en-US" dirty="0"/>
              <a:t> </a:t>
            </a:r>
            <a:r>
              <a:rPr lang="he-IL" dirty="0"/>
              <a:t>ותומכת. </a:t>
            </a:r>
            <a:r>
              <a:rPr lang="en-US" dirty="0"/>
              <a:t/>
            </a:r>
            <a:br>
              <a:rPr lang="en-US" dirty="0"/>
            </a:br>
            <a:r>
              <a:rPr lang="he-IL" dirty="0"/>
              <a:t>הסימולציות מאפשרות לצוותים החינוכיים לתרגל שיח רגיש עם תלמידים בשלבים התפתחותיים שונים ובמגוון מצבים, תוך מתן כלים להתמודדות רגשית במקרים של חשד לפגיעה מינית ותוך שמירה על תקשורת תומכת, קשובה ואכפתית. </a:t>
            </a:r>
          </a:p>
          <a:p>
            <a:r>
              <a:rPr lang="he-IL" b="1" dirty="0"/>
              <a:t>מטרת הסימולציה:</a:t>
            </a:r>
          </a:p>
          <a:p>
            <a:r>
              <a:rPr lang="he-IL" dirty="0"/>
              <a:t>לאפשר למורים לתרגל זיהוי ותמיכה במקרים של חשד לפגיעה מינית, במיוחד כאשר יש חשש למפגש בין הפוגע והנפגעת במסגרת בית הספר.</a:t>
            </a:r>
            <a:br>
              <a:rPr lang="he-IL" dirty="0"/>
            </a:br>
            <a:r>
              <a:rPr lang="he-IL" dirty="0"/>
              <a:t>הסימולציה תכלול שיחה ראשונית עם נעמה, זיהוי הצורך במעורבות גורמי מקצוע (יועצת, פסיכולוגית), והדרכה כיצד להתמודד עם החשש של נעמה לחשוף את המקרה.</a:t>
            </a:r>
          </a:p>
          <a:p>
            <a:r>
              <a:rPr lang="he-IL" b="1" dirty="0"/>
              <a:t>שאלות לדיון בסיום הסימולציה:</a:t>
            </a:r>
            <a:endParaRPr lang="he-IL" dirty="0"/>
          </a:p>
          <a:p>
            <a:pPr>
              <a:buFont typeface="+mj-lt"/>
              <a:buAutoNum type="arabicPeriod"/>
            </a:pPr>
            <a:r>
              <a:rPr lang="he-IL" dirty="0"/>
              <a:t>כיצד ניתן להעניק </a:t>
            </a:r>
            <a:r>
              <a:rPr lang="he-IL" dirty="0" err="1"/>
              <a:t>לתלמיד.ה</a:t>
            </a:r>
            <a:r>
              <a:rPr lang="he-IL" dirty="0"/>
              <a:t> תחושת ביטחון בתהליך השיח?</a:t>
            </a:r>
          </a:p>
          <a:p>
            <a:pPr>
              <a:buFont typeface="+mj-lt"/>
              <a:buAutoNum type="arabicPeriod"/>
            </a:pPr>
            <a:r>
              <a:rPr lang="he-IL" dirty="0"/>
              <a:t>אילו פעולות יש לנקוט כדי למנוע המשך פגיעה ?</a:t>
            </a:r>
          </a:p>
          <a:p>
            <a:pPr>
              <a:buFont typeface="+mj-lt"/>
              <a:buAutoNum type="arabicPeriod"/>
            </a:pPr>
            <a:r>
              <a:rPr lang="he-IL" dirty="0"/>
              <a:t>מהן הדרכים להגיב לשמועות ולשיח חברתי שמחמיר את </a:t>
            </a:r>
            <a:r>
              <a:rPr lang="he-IL" dirty="0" err="1"/>
              <a:t>מצבו.ה</a:t>
            </a:r>
            <a:r>
              <a:rPr lang="he-IL" dirty="0"/>
              <a:t> של </a:t>
            </a:r>
            <a:r>
              <a:rPr lang="he-IL" dirty="0" err="1"/>
              <a:t>הנפגע.ת</a:t>
            </a:r>
            <a:r>
              <a:rPr lang="he-IL" dirty="0"/>
              <a:t>?</a:t>
            </a:r>
          </a:p>
          <a:p>
            <a:pPr>
              <a:buFont typeface="+mj-lt"/>
              <a:buAutoNum type="arabicPeriod"/>
            </a:pPr>
            <a:r>
              <a:rPr lang="he-IL" dirty="0"/>
              <a:t>כיצד לשלב את ההורים בתהליך באופן שמגן על </a:t>
            </a:r>
            <a:r>
              <a:rPr lang="he-IL" dirty="0" err="1"/>
              <a:t>פרטיותו.ה</a:t>
            </a:r>
            <a:r>
              <a:rPr lang="he-IL" dirty="0"/>
              <a:t> של </a:t>
            </a:r>
            <a:r>
              <a:rPr lang="he-IL" dirty="0" err="1"/>
              <a:t>התלמיד.ה</a:t>
            </a:r>
            <a:r>
              <a:rPr lang="he-IL" dirty="0"/>
              <a:t>?</a:t>
            </a:r>
          </a:p>
          <a:p>
            <a:r>
              <a:rPr lang="he-IL" b="1" dirty="0"/>
              <a:t>תוצאה רצויה:</a:t>
            </a:r>
            <a:r>
              <a:rPr lang="he-IL" dirty="0"/>
              <a:t/>
            </a:r>
            <a:br>
              <a:rPr lang="he-IL" dirty="0"/>
            </a:br>
            <a:r>
              <a:rPr lang="he-IL" dirty="0"/>
              <a:t>המורים ידעו כיצד לזהות מצבים של פגיעה מינית במסגרת בית הספר, לספק תמיכה מתאימה לנפגעת, ולפעול לפי הנהלים תוך שיתוף גורמי מקצוע ומתן מענה לקהילה הבית ספרית.</a:t>
            </a:r>
          </a:p>
          <a:p>
            <a:endParaRPr lang="en-US"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9</a:t>
            </a:fld>
            <a:endParaRPr lang="he-IL"/>
          </a:p>
        </p:txBody>
      </p:sp>
    </p:spTree>
    <p:extLst>
      <p:ext uri="{BB962C8B-B14F-4D97-AF65-F5344CB8AC3E}">
        <p14:creationId xmlns:p14="http://schemas.microsoft.com/office/powerpoint/2010/main" val="5547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FA1EE-EB89-9B2A-7235-F56647ED4BD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E431A19-74E8-B016-6411-BF925E8FB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B9AB20B-B8C6-B7BD-F489-77443195697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2F88C9EE-1FC1-8765-B810-70E306D268F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68B10A8-ADB1-394A-E567-B5EB90514C8D}"/>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76780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E6A8D-6A98-821E-2E2B-E273D12F52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7F40D01-7276-3156-3769-EE13C4325D1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10D3FEA-032F-DF62-673A-3FCB5447B0D8}"/>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E3F2ABA5-6380-FBB0-7A82-50CE1E0E6AB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20303B-2141-93E7-3B3B-7D0677214839}"/>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1717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5391B3A-6443-B2CE-0617-84023033518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CAD7D0A-F462-E837-1AA6-186FD26A0C8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2A6472-935A-CAB3-348A-FA3BFB44C8C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DDDFBD74-8E32-D4DE-40F1-B0CEDB1BB2D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CDF3138-03D0-5F68-B478-A645DF9D91D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4347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2B1408F-2203-46F2-0849-F55A4E16868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34211E-249D-BDE6-AC3E-09E32BA2BFFB}"/>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BFEB7B-6588-9663-FF1C-1345265EE1E6}"/>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12698229-5AD8-137B-4F36-A5F15D83657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78C026F-C992-4871-3C11-6F4EEB59E792}"/>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8570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A170E1-5FA9-D728-3504-F855802ECCA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80E1248-5975-B136-6215-4588FA72F3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8C815242-7A9E-6EAA-0B2D-BBFBC5ACEE19}"/>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FA2E641A-F707-018A-7F26-63D3D8AD7D3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6AF72FC-4BA8-C9DA-1B41-97710845DB2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83648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6160D6-4ECF-6F40-0570-7DF415CFED5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946C730-A816-50E3-A302-73064DDAFD7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1A788A2-B026-DF9A-F48A-45E58000170B}"/>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91CD600-3BF2-BB65-DB52-97CD6F7A5BD1}"/>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8A669268-8CAE-5996-52BD-32B6D5E2E13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C900878-06C3-6551-420D-13AEC8AE6E24}"/>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6711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198F00-A5E6-AF68-A2B8-52ECE869500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DD3549F-E54C-F7BC-6232-BA7CE98D9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1218201-14FC-8D56-92BF-75D510AB18C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006DC52-932F-7CE2-B4A5-35EE4925E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EB1236C-B499-0DBC-9979-4EF2DF18675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023EAC4-3375-AE48-A760-BEF65D2BFD6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8" name="מציין מיקום של כותרת תחתונה 7">
            <a:extLst>
              <a:ext uri="{FF2B5EF4-FFF2-40B4-BE49-F238E27FC236}">
                <a16:creationId xmlns:a16="http://schemas.microsoft.com/office/drawing/2014/main" id="{A4C8ED2E-32A0-5DE5-AD61-61B622D029C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C13D460-D059-7F1E-CDDF-6E7DC23513FC}"/>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2614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829A91-6342-E151-32CD-DB458FC0313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E7CAFC4-D95A-1EDD-5FD9-823F1BB81AF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4" name="מציין מיקום של כותרת תחתונה 3">
            <a:extLst>
              <a:ext uri="{FF2B5EF4-FFF2-40B4-BE49-F238E27FC236}">
                <a16:creationId xmlns:a16="http://schemas.microsoft.com/office/drawing/2014/main" id="{FF835AD3-6E44-F178-A0AE-A3771EA61F2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3894F2C-DFDD-DBFA-496F-308764C9D4AA}"/>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2230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259D1EF-19BA-F953-3804-9FFBA97EB4EF}"/>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3" name="מציין מיקום של כותרת תחתונה 2">
            <a:extLst>
              <a:ext uri="{FF2B5EF4-FFF2-40B4-BE49-F238E27FC236}">
                <a16:creationId xmlns:a16="http://schemas.microsoft.com/office/drawing/2014/main" id="{0437576D-38B7-E938-1335-6A1945B6EB5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F7890AF-F028-F76C-ECF2-9A3C20E1F507}"/>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49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9D246DC-C301-96AD-C9A1-A1A950D8535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8F743C6-F8B1-78C3-A943-843FAE7FD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2949FE0-EE5B-895E-FED1-CF0281821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F1AE4E4-D81A-0242-6629-19EB4913A73D}"/>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9C2566E0-9967-D52D-F596-0029F03F610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3582B9-8B00-0FFF-AEE1-63A1B119C70B}"/>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7057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9E443C-4897-6EB9-2527-48B16D49FFE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F4D7805-1A3C-E156-FCA1-855B24D0C4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9783B8B-DE0F-CCF2-F524-06E9EF82B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53FC4D1-FDFB-5934-0823-D5939BBA458E}"/>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761C2945-B14A-68C1-A896-CE849B7BED8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0C4F7DD-0128-CF34-0212-FAF1F0CCE68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0844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602D3AB-830A-CD3D-4AB6-20625184817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E6A023D-1054-F7E1-CC87-F567DB61B09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22265B2-85AC-5BBB-9394-5D9F4EFFF01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01771364-B72E-E055-2C96-C3492D8E3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D9B420C-D0C0-7833-85FC-EEF4B464B94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22BCD129-1F5C-4B97-806F-91DBFAE98E28}" type="slidenum">
              <a:rPr lang="he-IL" smtClean="0"/>
              <a:t>‹#›</a:t>
            </a:fld>
            <a:endParaRPr lang="he-IL"/>
          </a:p>
        </p:txBody>
      </p:sp>
    </p:spTree>
    <p:extLst>
      <p:ext uri="{BB962C8B-B14F-4D97-AF65-F5344CB8AC3E}">
        <p14:creationId xmlns:p14="http://schemas.microsoft.com/office/powerpoint/2010/main" val="242834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meyda.education.gov.il/files/shefi/miniutumeniatpgia/Shvua_Tashaf_2020/Mazaget_Hnachiout_Sicha.pdf" TargetMode="Externa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meyda.education.gov.il/files/shefi/miniutumeniatpgia/Shvua_Tashaf_2020/Mazaget_Hnachiout_Sicha.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meyda.education.gov.il/files/shefi/miniutumeniatpgia/Shvua_Tashaf_2020/Mazaget_Hnachiout_Sicha.pdf" TargetMode="Externa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40jz7FeU5VQ?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MKiKiXzO6EQ?feature=oembed" TargetMode="Externa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99046D-E2DF-922F-CDB0-0BEE1703E796}"/>
              </a:ext>
            </a:extLst>
          </p:cNvPr>
          <p:cNvSpPr>
            <a:spLocks noGrp="1"/>
          </p:cNvSpPr>
          <p:nvPr>
            <p:ph type="ctrTitle"/>
          </p:nvPr>
        </p:nvSpPr>
        <p:spPr>
          <a:xfrm>
            <a:off x="5468652" y="1306431"/>
            <a:ext cx="5863376" cy="2387600"/>
          </a:xfr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r>
              <a:rPr lang="he-IL" sz="3600" dirty="0"/>
              <a:t/>
            </a:r>
            <a:br>
              <a:rPr lang="he-IL" sz="3600" dirty="0"/>
            </a:br>
            <a:r>
              <a:rPr lang="he-IL" sz="3600" dirty="0"/>
              <a:t> </a:t>
            </a:r>
            <a:r>
              <a:rPr lang="he-IL" sz="4000" b="1" dirty="0"/>
              <a:t>"מישהו שומע אותי"</a:t>
            </a:r>
            <a:br>
              <a:rPr lang="he-IL" sz="4000" b="1" dirty="0"/>
            </a:br>
            <a:r>
              <a:rPr lang="he-IL" sz="4000" b="1" dirty="0"/>
              <a:t>להיות מבוגר משמעותי במצבים של פגיעה מינית בילדים ובני נוער</a:t>
            </a:r>
            <a:r>
              <a:rPr lang="he-IL" sz="800" b="1" dirty="0"/>
              <a:t/>
            </a:r>
            <a:br>
              <a:rPr lang="he-IL" sz="800" b="1" dirty="0"/>
            </a:br>
            <a:r>
              <a:rPr lang="en-US" sz="1200" b="1" dirty="0"/>
              <a:t/>
            </a:r>
            <a:br>
              <a:rPr lang="en-US" sz="1200" b="1" dirty="0"/>
            </a:br>
            <a:endParaRPr lang="he-IL" sz="3600" b="1" dirty="0"/>
          </a:p>
        </p:txBody>
      </p:sp>
      <p:sp>
        <p:nvSpPr>
          <p:cNvPr id="3" name="כותרת משנה 2">
            <a:extLst>
              <a:ext uri="{FF2B5EF4-FFF2-40B4-BE49-F238E27FC236}">
                <a16:creationId xmlns:a16="http://schemas.microsoft.com/office/drawing/2014/main" id="{07D9E660-9C52-566B-26FD-F02A68812935}"/>
              </a:ext>
            </a:extLst>
          </p:cNvPr>
          <p:cNvSpPr>
            <a:spLocks noGrp="1"/>
          </p:cNvSpPr>
          <p:nvPr>
            <p:ph type="subTitle" idx="1"/>
          </p:nvPr>
        </p:nvSpPr>
        <p:spPr>
          <a:xfrm>
            <a:off x="5468653" y="4171940"/>
            <a:ext cx="5982131" cy="1989902"/>
          </a:xfrm>
          <a:solidFill>
            <a:schemeClr val="accent1">
              <a:lumMod val="20000"/>
              <a:lumOff val="80000"/>
            </a:schemeClr>
          </a:solidFill>
        </p:spPr>
        <p:txBody>
          <a:bodyPr>
            <a:normAutofit/>
          </a:bodyPr>
          <a:lstStyle/>
          <a:p>
            <a:endParaRPr lang="he-IL" sz="3200" b="1" dirty="0"/>
          </a:p>
          <a:p>
            <a:r>
              <a:rPr lang="he-IL" sz="3200" b="1" dirty="0"/>
              <a:t>סדנא לצוותי חינוך</a:t>
            </a:r>
          </a:p>
          <a:p>
            <a:r>
              <a:rPr lang="he-IL" sz="3200" b="1" dirty="0"/>
              <a:t>יסודי </a:t>
            </a:r>
            <a:r>
              <a:rPr lang="he-IL" sz="3200" b="1" dirty="0" err="1"/>
              <a:t>חמ"ד</a:t>
            </a:r>
            <a:endParaRPr lang="he-IL" sz="3200" b="1" dirty="0"/>
          </a:p>
          <a:p>
            <a:endParaRPr lang="he-IL" sz="3200" b="1" dirty="0"/>
          </a:p>
          <a:p>
            <a:endParaRPr lang="he-IL" sz="3200" b="1" dirty="0"/>
          </a:p>
          <a:p>
            <a:endParaRPr lang="he-IL" sz="3200" b="1" dirty="0"/>
          </a:p>
        </p:txBody>
      </p:sp>
      <p:sp>
        <p:nvSpPr>
          <p:cNvPr id="4" name="תיבת טקסט 3">
            <a:extLst>
              <a:ext uri="{FF2B5EF4-FFF2-40B4-BE49-F238E27FC236}">
                <a16:creationId xmlns:a16="http://schemas.microsoft.com/office/drawing/2014/main" id="{B5600D5C-01A7-6C10-EC8D-A744D32C7AB1}"/>
              </a:ext>
            </a:extLst>
          </p:cNvPr>
          <p:cNvSpPr txBox="1"/>
          <p:nvPr/>
        </p:nvSpPr>
        <p:spPr>
          <a:xfrm>
            <a:off x="409471" y="215164"/>
            <a:ext cx="10922557"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pic>
        <p:nvPicPr>
          <p:cNvPr id="5" name="תמונה 4">
            <a:extLst>
              <a:ext uri="{FF2B5EF4-FFF2-40B4-BE49-F238E27FC236}">
                <a16:creationId xmlns:a16="http://schemas.microsoft.com/office/drawing/2014/main" id="{33B8F53F-847D-A7AC-B13D-388F8175BA47}"/>
              </a:ext>
            </a:extLst>
          </p:cNvPr>
          <p:cNvPicPr>
            <a:picLocks noChangeAspect="1"/>
          </p:cNvPicPr>
          <p:nvPr/>
        </p:nvPicPr>
        <p:blipFill>
          <a:blip r:embed="rId3"/>
          <a:stretch>
            <a:fillRect/>
          </a:stretch>
        </p:blipFill>
        <p:spPr>
          <a:xfrm>
            <a:off x="409472" y="1164441"/>
            <a:ext cx="5059180" cy="5059180"/>
          </a:xfrm>
          <a:prstGeom prst="rect">
            <a:avLst/>
          </a:prstGeom>
        </p:spPr>
      </p:pic>
    </p:spTree>
    <p:extLst>
      <p:ext uri="{BB962C8B-B14F-4D97-AF65-F5344CB8AC3E}">
        <p14:creationId xmlns:p14="http://schemas.microsoft.com/office/powerpoint/2010/main" val="1345822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70E5636-D6B7-DAD5-E2BD-6AC2A9837AB1}"/>
              </a:ext>
            </a:extLst>
          </p:cNvPr>
          <p:cNvSpPr>
            <a:spLocks noGrp="1"/>
          </p:cNvSpPr>
          <p:nvPr>
            <p:ph type="title"/>
          </p:nvPr>
        </p:nvSpPr>
        <p:spPr>
          <a:xfrm>
            <a:off x="838200" y="225990"/>
            <a:ext cx="9652907" cy="1325563"/>
          </a:xfrm>
          <a:solidFill>
            <a:schemeClr val="accent1">
              <a:lumMod val="75000"/>
            </a:schemeClr>
          </a:solidFill>
        </p:spPr>
        <p:txBody>
          <a:bodyPr/>
          <a:lstStyle/>
          <a:p>
            <a:pPr algn="ctr"/>
            <a:r>
              <a:rPr lang="he-IL" b="1" dirty="0">
                <a:solidFill>
                  <a:schemeClr val="bg1"/>
                </a:solidFill>
              </a:rPr>
              <a:t>"אני בחיים לא אכנס לשם יותר"</a:t>
            </a:r>
          </a:p>
        </p:txBody>
      </p:sp>
      <p:sp>
        <p:nvSpPr>
          <p:cNvPr id="3" name="מציין מיקום תוכן 2">
            <a:extLst>
              <a:ext uri="{FF2B5EF4-FFF2-40B4-BE49-F238E27FC236}">
                <a16:creationId xmlns:a16="http://schemas.microsoft.com/office/drawing/2014/main" id="{21DD2D3F-9A33-89FD-6FC9-27FBDB6BC760}"/>
              </a:ext>
            </a:extLst>
          </p:cNvPr>
          <p:cNvSpPr>
            <a:spLocks noGrp="1"/>
          </p:cNvSpPr>
          <p:nvPr>
            <p:ph idx="1"/>
          </p:nvPr>
        </p:nvSpPr>
        <p:spPr>
          <a:xfrm>
            <a:off x="5633357" y="1715862"/>
            <a:ext cx="6308271" cy="2986767"/>
          </a:xfrm>
          <a:custGeom>
            <a:avLst/>
            <a:gdLst>
              <a:gd name="connsiteX0" fmla="*/ 0 w 6308271"/>
              <a:gd name="connsiteY0" fmla="*/ 0 h 2986767"/>
              <a:gd name="connsiteX1" fmla="*/ 6308271 w 6308271"/>
              <a:gd name="connsiteY1" fmla="*/ 0 h 2986767"/>
              <a:gd name="connsiteX2" fmla="*/ 6308271 w 6308271"/>
              <a:gd name="connsiteY2" fmla="*/ 2986767 h 2986767"/>
              <a:gd name="connsiteX3" fmla="*/ 0 w 6308271"/>
              <a:gd name="connsiteY3" fmla="*/ 2986767 h 2986767"/>
              <a:gd name="connsiteX4" fmla="*/ 0 w 6308271"/>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8271" h="2986767" extrusionOk="0">
                <a:moveTo>
                  <a:pt x="0" y="0"/>
                </a:moveTo>
                <a:cubicBezTo>
                  <a:pt x="1212964" y="-14835"/>
                  <a:pt x="4521109" y="-156115"/>
                  <a:pt x="6308271" y="0"/>
                </a:cubicBezTo>
                <a:cubicBezTo>
                  <a:pt x="6263307" y="1025248"/>
                  <a:pt x="6417214" y="1769696"/>
                  <a:pt x="6308271" y="2986767"/>
                </a:cubicBezTo>
                <a:cubicBezTo>
                  <a:pt x="4300244" y="2999076"/>
                  <a:pt x="1250891"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rmAutofit/>
          </a:bodyPr>
          <a:lstStyle/>
          <a:p>
            <a:pPr marL="0" indent="0">
              <a:buNone/>
            </a:pPr>
            <a:r>
              <a:rPr lang="he-IL" sz="2400" dirty="0"/>
              <a:t>נועם תלמיד כיתה ב הלומד בכיתתך. בעבר היה ידוע כחברותי, שמח ובעל ביטחון עצמי, אך לאחרונה החל להפגין שינוי מובהק בהתנהגותו. הוא נראה עצוב ומסתגר, ממעט לתקשר עם חבריו לכיתה ואף נמנע מפעילויות חברתיות שנהג להשתתף בהן. בשבוע שעבר נועם </a:t>
            </a:r>
            <a:r>
              <a:rPr lang="he-IL" sz="2400" dirty="0" err="1"/>
              <a:t>פיספס</a:t>
            </a:r>
            <a:r>
              <a:rPr lang="he-IL" sz="2400" dirty="0"/>
              <a:t> במכנסיו, התיישב בפינת המסדרון ואמר בבכי "אני בחיים לא אכנס לשם יותר" מבלי לפרט</a:t>
            </a:r>
            <a:r>
              <a:rPr lang="he-IL" dirty="0"/>
              <a:t>. </a:t>
            </a:r>
          </a:p>
        </p:txBody>
      </p:sp>
      <p:pic>
        <p:nvPicPr>
          <p:cNvPr id="5" name="גרפיקה 4" descr="תג 1 עם מילוי מלא">
            <a:extLst>
              <a:ext uri="{FF2B5EF4-FFF2-40B4-BE49-F238E27FC236}">
                <a16:creationId xmlns:a16="http://schemas.microsoft.com/office/drawing/2014/main" id="{0B533D24-3D2D-8343-A176-F6827C26026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84971" y="-91678"/>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תמונה 5">
            <a:extLst>
              <a:ext uri="{FF2B5EF4-FFF2-40B4-BE49-F238E27FC236}">
                <a16:creationId xmlns:a16="http://schemas.microsoft.com/office/drawing/2014/main" id="{010F536D-E2C5-8F48-36C9-BCB9C9B46E0D}"/>
              </a:ext>
            </a:extLst>
          </p:cNvPr>
          <p:cNvPicPr>
            <a:picLocks noChangeAspect="1"/>
          </p:cNvPicPr>
          <p:nvPr/>
        </p:nvPicPr>
        <p:blipFill>
          <a:blip r:embed="rId5"/>
          <a:stretch>
            <a:fillRect/>
          </a:stretch>
        </p:blipFill>
        <p:spPr>
          <a:xfrm>
            <a:off x="838200" y="1551553"/>
            <a:ext cx="4689021" cy="5080457"/>
          </a:xfrm>
          <a:prstGeom prst="rect">
            <a:avLst/>
          </a:prstGeom>
        </p:spPr>
      </p:pic>
      <p:sp>
        <p:nvSpPr>
          <p:cNvPr id="8" name="תיבת טקסט 7">
            <a:extLst>
              <a:ext uri="{FF2B5EF4-FFF2-40B4-BE49-F238E27FC236}">
                <a16:creationId xmlns:a16="http://schemas.microsoft.com/office/drawing/2014/main" id="{11861849-6C60-7D13-6697-AC82C02F9DF4}"/>
              </a:ext>
            </a:extLst>
          </p:cNvPr>
          <p:cNvSpPr txBox="1"/>
          <p:nvPr/>
        </p:nvSpPr>
        <p:spPr>
          <a:xfrm>
            <a:off x="5633358" y="4866938"/>
            <a:ext cx="6308270" cy="129266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sz="2000" b="1" dirty="0"/>
              <a:t>עלייך המורה לנסות להבין בעדינות  את מקור השינוי בהתנהגות התלמיד ולנהל שיחה רגישה באווירה בטוחה שתאפשר לתלמיד לשתף במצוקותיו. לרשותך קווים מנחים. </a:t>
            </a:r>
          </a:p>
          <a:p>
            <a:endParaRPr lang="he-IL" dirty="0"/>
          </a:p>
        </p:txBody>
      </p:sp>
      <p:sp>
        <p:nvSpPr>
          <p:cNvPr id="4" name="אליפסה 3">
            <a:extLst>
              <a:ext uri="{FF2B5EF4-FFF2-40B4-BE49-F238E27FC236}">
                <a16:creationId xmlns:a16="http://schemas.microsoft.com/office/drawing/2014/main" id="{57C7FEB5-5544-EA2C-217D-4B3D4FB406AA}"/>
              </a:ext>
            </a:extLst>
          </p:cNvPr>
          <p:cNvSpPr/>
          <p:nvPr/>
        </p:nvSpPr>
        <p:spPr>
          <a:xfrm>
            <a:off x="3702570" y="3013023"/>
            <a:ext cx="494676" cy="1798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8255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62AEC1C7-8D34-83D8-796C-EF52CA7465A3}"/>
              </a:ext>
            </a:extLst>
          </p:cNvPr>
          <p:cNvSpPr txBox="1">
            <a:spLocks/>
          </p:cNvSpPr>
          <p:nvPr/>
        </p:nvSpPr>
        <p:spPr>
          <a:xfrm>
            <a:off x="838200" y="225990"/>
            <a:ext cx="9336945" cy="1325563"/>
          </a:xfrm>
          <a:prstGeom prst="rect">
            <a:avLst/>
          </a:prstGeom>
          <a:solidFill>
            <a:schemeClr val="accent1">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pic>
        <p:nvPicPr>
          <p:cNvPr id="5" name="גרפיקה 4" descr="תג 1 עם מילוי מלא">
            <a:extLst>
              <a:ext uri="{FF2B5EF4-FFF2-40B4-BE49-F238E27FC236}">
                <a16:creationId xmlns:a16="http://schemas.microsoft.com/office/drawing/2014/main" id="{28BE1179-704E-B3BD-69EB-74567DCD3E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75145" y="0"/>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תיבת טקסט 7">
            <a:extLst>
              <a:ext uri="{FF2B5EF4-FFF2-40B4-BE49-F238E27FC236}">
                <a16:creationId xmlns:a16="http://schemas.microsoft.com/office/drawing/2014/main" id="{C7D6BA38-250A-741B-1C94-48C9511F2A17}"/>
              </a:ext>
            </a:extLst>
          </p:cNvPr>
          <p:cNvSpPr txBox="1"/>
          <p:nvPr/>
        </p:nvSpPr>
        <p:spPr>
          <a:xfrm>
            <a:off x="838200" y="1551553"/>
            <a:ext cx="11062331" cy="5386090"/>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 ירגיש בטוח.</a:t>
            </a:r>
          </a:p>
          <a:p>
            <a:pPr lvl="1"/>
            <a:r>
              <a:rPr lang="he-IL" sz="2000" dirty="0"/>
              <a:t> התחילי בשאלות כלליות שאינן מאיימות, כמו: "איך עבר עליך היום?" או "איך אתה מרגיש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תרצה לדבר על זה."</a:t>
            </a:r>
          </a:p>
          <a:p>
            <a:r>
              <a:rPr lang="he-IL" sz="2000" dirty="0"/>
              <a:t>"אני רואה שחשוב לך להיות לבד בזמן האחרון, וזה בסדר. אם תרגיש שתרצה לשתף, אני כאן להקשיב."</a:t>
            </a:r>
          </a:p>
          <a:p>
            <a:r>
              <a:rPr lang="he-IL" sz="2000" dirty="0"/>
              <a:t>"אני שומעת שאמרת משפטים כמו 'אני לא רוצה שזה יקרה שוב'. חשוב לי להבין למה אתה מתכוון. תרצה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הוא מביע רגשות חזקים , שותק או אם יש רגעים בהם היא מהסס. הגיבי ברגישות:  </a:t>
            </a:r>
            <a:r>
              <a:rPr lang="he-IL" sz="2000" i="1" dirty="0"/>
              <a:t>"זה בסדר להרגיש ככה. אני כאן בשבילך."</a:t>
            </a:r>
            <a:endParaRPr lang="he-IL" sz="2000" dirty="0"/>
          </a:p>
          <a:p>
            <a:r>
              <a:rPr lang="he-IL" sz="2000" dirty="0"/>
              <a:t>"זה נשמע שאתה עובר משהו לא פשוט. אבל אתה לא לבד בזה."</a:t>
            </a:r>
          </a:p>
          <a:p>
            <a:r>
              <a:rPr lang="he-IL" sz="2000" dirty="0"/>
              <a:t>"אני כאן לעזור לך בכל מה שאתה צריך. נוכל למצוא פתרונות ביחד." </a:t>
            </a:r>
          </a:p>
          <a:p>
            <a:endParaRPr lang="he-IL" sz="2800" dirty="0"/>
          </a:p>
        </p:txBody>
      </p:sp>
      <p:sp>
        <p:nvSpPr>
          <p:cNvPr id="2" name="תיבת טקסט 1">
            <a:extLst>
              <a:ext uri="{FF2B5EF4-FFF2-40B4-BE49-F238E27FC236}">
                <a16:creationId xmlns:a16="http://schemas.microsoft.com/office/drawing/2014/main" id="{1E345822-D2F5-3672-87FA-012500286617}"/>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5"/>
              </a:rPr>
              <a:t>בקישור</a:t>
            </a:r>
            <a:endParaRPr lang="he-IL" dirty="0">
              <a:highlight>
                <a:srgbClr val="FFFF00"/>
              </a:highlight>
            </a:endParaRPr>
          </a:p>
        </p:txBody>
      </p:sp>
    </p:spTree>
    <p:extLst>
      <p:ext uri="{BB962C8B-B14F-4D97-AF65-F5344CB8AC3E}">
        <p14:creationId xmlns:p14="http://schemas.microsoft.com/office/powerpoint/2010/main" val="1817587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11BD3A-A31F-51F9-A83C-E0FF19F7CF06}"/>
              </a:ext>
            </a:extLst>
          </p:cNvPr>
          <p:cNvSpPr>
            <a:spLocks noGrp="1"/>
          </p:cNvSpPr>
          <p:nvPr>
            <p:ph type="title"/>
          </p:nvPr>
        </p:nvSpPr>
        <p:spPr>
          <a:xfrm>
            <a:off x="309868" y="218167"/>
            <a:ext cx="9928406" cy="1325563"/>
          </a:xfrm>
          <a:solidFill>
            <a:srgbClr val="002060"/>
          </a:solidFill>
        </p:spPr>
        <p:txBody>
          <a:bodyPr/>
          <a:lstStyle/>
          <a:p>
            <a:pPr algn="ctr"/>
            <a:r>
              <a:rPr lang="he-IL" sz="3600" b="1" dirty="0">
                <a:solidFill>
                  <a:schemeClr val="bg1"/>
                </a:solidFill>
              </a:rPr>
              <a:t>"אני בחיים לא אכנס לשם יותר"- קווים מנחים לצופה</a:t>
            </a:r>
            <a:r>
              <a:rPr lang="he-IL" b="1" dirty="0">
                <a:solidFill>
                  <a:schemeClr val="bg1"/>
                </a:solidFill>
              </a:rPr>
              <a:t/>
            </a:r>
            <a:br>
              <a:rPr lang="he-IL" b="1" dirty="0">
                <a:solidFill>
                  <a:schemeClr val="bg1"/>
                </a:solidFill>
              </a:rPr>
            </a:br>
            <a:endParaRPr lang="he-IL" dirty="0">
              <a:solidFill>
                <a:schemeClr val="bg1"/>
              </a:solidFill>
            </a:endParaRPr>
          </a:p>
        </p:txBody>
      </p:sp>
      <p:pic>
        <p:nvPicPr>
          <p:cNvPr id="4" name="גרפיקה 3" descr="תג 1 עם מילוי מלא">
            <a:extLst>
              <a:ext uri="{FF2B5EF4-FFF2-40B4-BE49-F238E27FC236}">
                <a16:creationId xmlns:a16="http://schemas.microsoft.com/office/drawing/2014/main" id="{B7EE41B7-B791-39AA-9A77-7DBE05EF85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91036" y="-140755"/>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מציין מיקום תוכן 5">
            <a:extLst>
              <a:ext uri="{FF2B5EF4-FFF2-40B4-BE49-F238E27FC236}">
                <a16:creationId xmlns:a16="http://schemas.microsoft.com/office/drawing/2014/main" id="{DCC4E261-7EF4-F26B-0117-2EAC2DC8ABCB}"/>
              </a:ext>
            </a:extLst>
          </p:cNvPr>
          <p:cNvSpPr>
            <a:spLocks noGrp="1"/>
          </p:cNvSpPr>
          <p:nvPr>
            <p:ph idx="1"/>
          </p:nvPr>
        </p:nvSpPr>
        <p:spPr>
          <a:xfrm>
            <a:off x="7632895" y="1584631"/>
            <a:ext cx="4283527"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הצליחה ליצור דינמיקה נוחה לתלמיד לשיתוף?</a:t>
            </a:r>
          </a:p>
          <a:p>
            <a:pPr>
              <a:buFont typeface="Arial" panose="020B0604020202020204" pitchFamily="34" charset="0"/>
              <a:buChar char="•"/>
            </a:pPr>
            <a:r>
              <a:rPr lang="he-IL" sz="2000" dirty="0"/>
              <a:t>האם התלמיד נראה מעוניין לשתף או חש חוסר נוחות?</a:t>
            </a:r>
          </a:p>
          <a:p>
            <a:pPr>
              <a:buFont typeface="Arial" panose="020B0604020202020204" pitchFamily="34" charset="0"/>
              <a:buChar char="•"/>
            </a:pPr>
            <a:r>
              <a:rPr lang="he-IL" sz="2000" dirty="0"/>
              <a:t>מה עודד את התלמיד לשתף את המורה , מה חסם אותו? </a:t>
            </a:r>
          </a:p>
          <a:p>
            <a:endParaRPr lang="he-IL" dirty="0"/>
          </a:p>
        </p:txBody>
      </p:sp>
      <p:sp>
        <p:nvSpPr>
          <p:cNvPr id="7" name="תיבת טקסט 6">
            <a:extLst>
              <a:ext uri="{FF2B5EF4-FFF2-40B4-BE49-F238E27FC236}">
                <a16:creationId xmlns:a16="http://schemas.microsoft.com/office/drawing/2014/main" id="{961BF950-600E-236C-80B0-C22C2534E73B}"/>
              </a:ext>
            </a:extLst>
          </p:cNvPr>
          <p:cNvSpPr txBox="1"/>
          <p:nvPr/>
        </p:nvSpPr>
        <p:spPr>
          <a:xfrm>
            <a:off x="7664222" y="3872975"/>
            <a:ext cx="4344760" cy="2585323"/>
          </a:xfrm>
          <a:prstGeom prst="rect">
            <a:avLst/>
          </a:prstGeom>
          <a:solidFill>
            <a:schemeClr val="accent1">
              <a:lumMod val="20000"/>
              <a:lumOff val="80000"/>
            </a:schemeClr>
          </a:solidFill>
        </p:spPr>
        <p:txBody>
          <a:bodyPr wrap="square" rtlCol="1">
            <a:spAutoFit/>
          </a:bodyPr>
          <a:lstStyle/>
          <a:p>
            <a:r>
              <a:rPr lang="he-IL" sz="2400" b="1"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 והתייחסה לכך?</a:t>
            </a:r>
          </a:p>
          <a:p>
            <a:endParaRPr lang="he-IL" dirty="0"/>
          </a:p>
          <a:p>
            <a:r>
              <a:rPr lang="he-IL" sz="2000" dirty="0"/>
              <a:t>באיזו מידה המורה התמודדה בצורה רגישה עם רגעים של שתיקה מצד התלמיד?</a:t>
            </a:r>
          </a:p>
          <a:p>
            <a:endParaRPr lang="he-IL" sz="2000" dirty="0"/>
          </a:p>
        </p:txBody>
      </p:sp>
      <p:sp>
        <p:nvSpPr>
          <p:cNvPr id="3" name="תיבת טקסט 2">
            <a:extLst>
              <a:ext uri="{FF2B5EF4-FFF2-40B4-BE49-F238E27FC236}">
                <a16:creationId xmlns:a16="http://schemas.microsoft.com/office/drawing/2014/main" id="{361B9F42-A892-DA9F-02BC-93D28C4FB5C9}"/>
              </a:ext>
            </a:extLst>
          </p:cNvPr>
          <p:cNvSpPr txBox="1"/>
          <p:nvPr/>
        </p:nvSpPr>
        <p:spPr>
          <a:xfrm>
            <a:off x="294880" y="1543730"/>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pic>
        <p:nvPicPr>
          <p:cNvPr id="5" name="תמונה 4">
            <a:extLst>
              <a:ext uri="{FF2B5EF4-FFF2-40B4-BE49-F238E27FC236}">
                <a16:creationId xmlns:a16="http://schemas.microsoft.com/office/drawing/2014/main" id="{3BF5769E-F593-8149-7590-72C8D4DE6BB3}"/>
              </a:ext>
            </a:extLst>
          </p:cNvPr>
          <p:cNvPicPr>
            <a:picLocks noChangeAspect="1"/>
          </p:cNvPicPr>
          <p:nvPr/>
        </p:nvPicPr>
        <p:blipFill>
          <a:blip r:embed="rId5"/>
          <a:stretch>
            <a:fillRect/>
          </a:stretch>
        </p:blipFill>
        <p:spPr>
          <a:xfrm>
            <a:off x="2858025" y="1584631"/>
            <a:ext cx="4832092" cy="4832092"/>
          </a:xfrm>
          <a:prstGeom prst="rect">
            <a:avLst/>
          </a:prstGeom>
        </p:spPr>
      </p:pic>
      <p:sp>
        <p:nvSpPr>
          <p:cNvPr id="8" name="אליפסה 7">
            <a:extLst>
              <a:ext uri="{FF2B5EF4-FFF2-40B4-BE49-F238E27FC236}">
                <a16:creationId xmlns:a16="http://schemas.microsoft.com/office/drawing/2014/main" id="{E284024E-CD61-1892-01AE-22DDBE24AEAE}"/>
              </a:ext>
            </a:extLst>
          </p:cNvPr>
          <p:cNvSpPr/>
          <p:nvPr/>
        </p:nvSpPr>
        <p:spPr>
          <a:xfrm>
            <a:off x="3777521" y="2659873"/>
            <a:ext cx="584617" cy="218238"/>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a:extLst>
              <a:ext uri="{FF2B5EF4-FFF2-40B4-BE49-F238E27FC236}">
                <a16:creationId xmlns:a16="http://schemas.microsoft.com/office/drawing/2014/main" id="{D83E6052-A338-FAE7-2D83-BE4BA6C7E8E7}"/>
              </a:ext>
            </a:extLst>
          </p:cNvPr>
          <p:cNvSpPr/>
          <p:nvPr/>
        </p:nvSpPr>
        <p:spPr>
          <a:xfrm rot="1482796">
            <a:off x="5705299" y="1792979"/>
            <a:ext cx="476604" cy="219347"/>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178740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D01F7-07C4-8C68-9008-658ED5C2AF6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4545DC1C-27CD-F4A2-0E88-A76D27EAD2B8}"/>
              </a:ext>
            </a:extLst>
          </p:cNvPr>
          <p:cNvSpPr>
            <a:spLocks noGrp="1"/>
          </p:cNvSpPr>
          <p:nvPr>
            <p:ph type="title"/>
          </p:nvPr>
        </p:nvSpPr>
        <p:spPr>
          <a:xfrm>
            <a:off x="375557" y="225990"/>
            <a:ext cx="10515600" cy="1325563"/>
          </a:xfrm>
          <a:solidFill>
            <a:schemeClr val="accent2"/>
          </a:solidFill>
        </p:spPr>
        <p:txBody>
          <a:bodyPr/>
          <a:lstStyle/>
          <a:p>
            <a:pPr algn="ctr"/>
            <a:r>
              <a:rPr lang="he-IL" b="1" dirty="0">
                <a:solidFill>
                  <a:schemeClr val="bg1"/>
                </a:solidFill>
              </a:rPr>
              <a:t>"משהו רע יקרה"</a:t>
            </a:r>
          </a:p>
        </p:txBody>
      </p:sp>
      <p:sp>
        <p:nvSpPr>
          <p:cNvPr id="3" name="מציין מיקום תוכן 2">
            <a:extLst>
              <a:ext uri="{FF2B5EF4-FFF2-40B4-BE49-F238E27FC236}">
                <a16:creationId xmlns:a16="http://schemas.microsoft.com/office/drawing/2014/main" id="{B15ED57B-782A-1CD9-4668-326F06458D86}"/>
              </a:ext>
            </a:extLst>
          </p:cNvPr>
          <p:cNvSpPr>
            <a:spLocks noGrp="1"/>
          </p:cNvSpPr>
          <p:nvPr>
            <p:ph idx="1"/>
          </p:nvPr>
        </p:nvSpPr>
        <p:spPr>
          <a:xfrm>
            <a:off x="5161643" y="1740145"/>
            <a:ext cx="6692295" cy="2986767"/>
          </a:xfrm>
          <a:custGeom>
            <a:avLst/>
            <a:gdLst>
              <a:gd name="connsiteX0" fmla="*/ 0 w 6692295"/>
              <a:gd name="connsiteY0" fmla="*/ 0 h 2986767"/>
              <a:gd name="connsiteX1" fmla="*/ 6692295 w 6692295"/>
              <a:gd name="connsiteY1" fmla="*/ 0 h 2986767"/>
              <a:gd name="connsiteX2" fmla="*/ 6692295 w 6692295"/>
              <a:gd name="connsiteY2" fmla="*/ 2986767 h 2986767"/>
              <a:gd name="connsiteX3" fmla="*/ 0 w 6692295"/>
              <a:gd name="connsiteY3" fmla="*/ 2986767 h 2986767"/>
              <a:gd name="connsiteX4" fmla="*/ 0 w 6692295"/>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295" h="2986767" extrusionOk="0">
                <a:moveTo>
                  <a:pt x="0" y="0"/>
                </a:moveTo>
                <a:cubicBezTo>
                  <a:pt x="3230848" y="-14835"/>
                  <a:pt x="3468739" y="-156115"/>
                  <a:pt x="6692295" y="0"/>
                </a:cubicBezTo>
                <a:cubicBezTo>
                  <a:pt x="6647331" y="1025248"/>
                  <a:pt x="6801238" y="1769696"/>
                  <a:pt x="6692295" y="2986767"/>
                </a:cubicBezTo>
                <a:cubicBezTo>
                  <a:pt x="4311095" y="2999076"/>
                  <a:pt x="2826150"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rmAutofit/>
          </a:bodyPr>
          <a:lstStyle/>
          <a:p>
            <a:pPr marL="0" indent="0">
              <a:buNone/>
            </a:pPr>
            <a:r>
              <a:rPr lang="he-IL" sz="2400" dirty="0"/>
              <a:t>גלי, תלמידת  כיתה ו' שהייתה בעבר שמחה, נינוחה והשתלבה היטב בבית הספר, מתחילה להראות שינויים מדאיגים בהתנהגותה. היא נראית לעיתים מבוהלת כאשר היא מקבלת הודעות בטלפון הנייד שלה, ונמנעת מלהראות את המסך לחברותיה או למבוגרים סביבה. בנוסף, היא מביעה חשש מעורפל ש"משהו רע יקרה" אם דברים מסוימים יתגלו, ולעיתים אף רומזת שהיא מרגישה אשמה במשהו שאירע ברשת.</a:t>
            </a:r>
          </a:p>
        </p:txBody>
      </p:sp>
      <p:pic>
        <p:nvPicPr>
          <p:cNvPr id="8" name="גרפיקה 7" descr="תג עם מילוי מלא">
            <a:extLst>
              <a:ext uri="{FF2B5EF4-FFF2-40B4-BE49-F238E27FC236}">
                <a16:creationId xmlns:a16="http://schemas.microsoft.com/office/drawing/2014/main" id="{48F70A55-4398-93D5-285D-82B3583CA7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743345" y="185052"/>
            <a:ext cx="1448655" cy="1448655"/>
          </a:xfrm>
          <a:prstGeom prst="rect">
            <a:avLst/>
          </a:prstGeom>
        </p:spPr>
      </p:pic>
      <p:pic>
        <p:nvPicPr>
          <p:cNvPr id="9" name="תמונה 8">
            <a:extLst>
              <a:ext uri="{FF2B5EF4-FFF2-40B4-BE49-F238E27FC236}">
                <a16:creationId xmlns:a16="http://schemas.microsoft.com/office/drawing/2014/main" id="{5F3C2A0D-8360-5520-1AAF-9C4D1316585A}"/>
              </a:ext>
            </a:extLst>
          </p:cNvPr>
          <p:cNvPicPr>
            <a:picLocks noChangeAspect="1"/>
          </p:cNvPicPr>
          <p:nvPr/>
        </p:nvPicPr>
        <p:blipFill>
          <a:blip r:embed="rId5"/>
          <a:stretch>
            <a:fillRect/>
          </a:stretch>
        </p:blipFill>
        <p:spPr>
          <a:xfrm>
            <a:off x="375557" y="1633707"/>
            <a:ext cx="4643635" cy="4479739"/>
          </a:xfrm>
          <a:prstGeom prst="rect">
            <a:avLst/>
          </a:prstGeom>
        </p:spPr>
      </p:pic>
      <p:sp>
        <p:nvSpPr>
          <p:cNvPr id="10" name="תיבת טקסט 9">
            <a:extLst>
              <a:ext uri="{FF2B5EF4-FFF2-40B4-BE49-F238E27FC236}">
                <a16:creationId xmlns:a16="http://schemas.microsoft.com/office/drawing/2014/main" id="{652B2B3A-5450-0AE8-14D1-6576F68BBE91}"/>
              </a:ext>
            </a:extLst>
          </p:cNvPr>
          <p:cNvSpPr txBox="1"/>
          <p:nvPr/>
        </p:nvSpPr>
        <p:spPr>
          <a:xfrm>
            <a:off x="5249333" y="4866938"/>
            <a:ext cx="6692295" cy="129266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sz="2000" b="1" dirty="0"/>
              <a:t>עלייך המורה לנסות להבין בעדינות  את מקור השינוי בהתנהגות התלמידה ולנהל שיחה רגישה באווירה בטוחה שתאפשר לתלמידה לשתף במצוקותיה. לרשותך קווים מנחים. </a:t>
            </a:r>
          </a:p>
          <a:p>
            <a:endParaRPr lang="he-IL" dirty="0"/>
          </a:p>
        </p:txBody>
      </p:sp>
    </p:spTree>
    <p:extLst>
      <p:ext uri="{BB962C8B-B14F-4D97-AF65-F5344CB8AC3E}">
        <p14:creationId xmlns:p14="http://schemas.microsoft.com/office/powerpoint/2010/main" val="3040613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1A0BC-7766-942C-82EB-C1E365F8ABA8}"/>
            </a:ext>
          </a:extLst>
        </p:cNvPr>
        <p:cNvGrpSpPr/>
        <p:nvPr/>
      </p:nvGrpSpPr>
      <p:grpSpPr>
        <a:xfrm>
          <a:off x="0" y="0"/>
          <a:ext cx="0" cy="0"/>
          <a:chOff x="0" y="0"/>
          <a:chExt cx="0" cy="0"/>
        </a:xfrm>
      </p:grpSpPr>
      <p:sp>
        <p:nvSpPr>
          <p:cNvPr id="4" name="כותרת 1">
            <a:extLst>
              <a:ext uri="{FF2B5EF4-FFF2-40B4-BE49-F238E27FC236}">
                <a16:creationId xmlns:a16="http://schemas.microsoft.com/office/drawing/2014/main" id="{B72C5C9C-BF4B-06B4-15EB-2B4F638D1A28}"/>
              </a:ext>
            </a:extLst>
          </p:cNvPr>
          <p:cNvSpPr txBox="1">
            <a:spLocks/>
          </p:cNvSpPr>
          <p:nvPr/>
        </p:nvSpPr>
        <p:spPr>
          <a:xfrm>
            <a:off x="838200" y="225990"/>
            <a:ext cx="9336945" cy="1325563"/>
          </a:xfrm>
          <a:prstGeom prst="rect">
            <a:avLst/>
          </a:prstGeom>
          <a:solidFill>
            <a:schemeClr val="accent2"/>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sp>
        <p:nvSpPr>
          <p:cNvPr id="8" name="תיבת טקסט 7">
            <a:extLst>
              <a:ext uri="{FF2B5EF4-FFF2-40B4-BE49-F238E27FC236}">
                <a16:creationId xmlns:a16="http://schemas.microsoft.com/office/drawing/2014/main" id="{476249F1-C9C7-21B0-4A03-E9C8449D02C4}"/>
              </a:ext>
            </a:extLst>
          </p:cNvPr>
          <p:cNvSpPr txBox="1"/>
          <p:nvPr/>
        </p:nvSpPr>
        <p:spPr>
          <a:xfrm>
            <a:off x="838200" y="1551553"/>
            <a:ext cx="11062331" cy="5078313"/>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התלמידה תרגיש בטוחה.</a:t>
            </a:r>
          </a:p>
          <a:p>
            <a:pPr lvl="1"/>
            <a:r>
              <a:rPr lang="he-IL" sz="2000" dirty="0"/>
              <a:t> התחילי בשאלות כלליות שאינן מאיימות, כמו: "איך עבר עליך היום?" או "איך את מרגישה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תרצי לדבר על זה."</a:t>
            </a:r>
          </a:p>
          <a:p>
            <a:r>
              <a:rPr lang="he-IL" sz="2000" dirty="0"/>
              <a:t>"אני רואה שחשוב לך להיות לבד בזמן האחרון, וזה בסדר. אם תרגישי שתרצי לשתף, אני כאן להקשיב."</a:t>
            </a:r>
          </a:p>
          <a:p>
            <a:r>
              <a:rPr lang="he-IL" sz="2000" dirty="0"/>
              <a:t>"אני שומעת שאמרת משפטים כמו "משהו רע יקרה"'. חשוב לי להבין למה את מתכוונת. תרצי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הוא מביע רגשות חזקים , שותק או אם יש רגעים בהם היא מהסס. הגיבי ברגישות:  </a:t>
            </a:r>
            <a:r>
              <a:rPr lang="he-IL" sz="2000" i="1" dirty="0"/>
              <a:t>"זה בסדר להרגיש ככה. אני כאן בשבילך."</a:t>
            </a:r>
            <a:endParaRPr lang="he-IL" sz="2000" dirty="0"/>
          </a:p>
          <a:p>
            <a:r>
              <a:rPr lang="he-IL" sz="2000" dirty="0"/>
              <a:t>"זה נשמע שאת עוברת משהו לא פשוט. אבל את לא לבד בזה."</a:t>
            </a:r>
          </a:p>
          <a:p>
            <a:r>
              <a:rPr lang="he-IL" sz="2000" dirty="0"/>
              <a:t>"אני כאן לעזור לך בכל מה שאת צריכה. נוכל למצוא פתרונות ביחד." </a:t>
            </a:r>
          </a:p>
          <a:p>
            <a:endParaRPr lang="he-IL" sz="2800" dirty="0"/>
          </a:p>
        </p:txBody>
      </p:sp>
      <p:pic>
        <p:nvPicPr>
          <p:cNvPr id="2" name="תמונה 1">
            <a:extLst>
              <a:ext uri="{FF2B5EF4-FFF2-40B4-BE49-F238E27FC236}">
                <a16:creationId xmlns:a16="http://schemas.microsoft.com/office/drawing/2014/main" id="{F654FDED-F058-F6D6-5F87-3D2A69D98ED0}"/>
              </a:ext>
            </a:extLst>
          </p:cNvPr>
          <p:cNvPicPr>
            <a:picLocks noChangeAspect="1"/>
          </p:cNvPicPr>
          <p:nvPr/>
        </p:nvPicPr>
        <p:blipFill>
          <a:blip r:embed="rId3"/>
          <a:stretch>
            <a:fillRect/>
          </a:stretch>
        </p:blipFill>
        <p:spPr>
          <a:xfrm>
            <a:off x="10312351" y="163284"/>
            <a:ext cx="1450974" cy="1450974"/>
          </a:xfrm>
          <a:prstGeom prst="rect">
            <a:avLst/>
          </a:prstGeom>
        </p:spPr>
      </p:pic>
      <p:sp>
        <p:nvSpPr>
          <p:cNvPr id="3" name="תיבת טקסט 2">
            <a:extLst>
              <a:ext uri="{FF2B5EF4-FFF2-40B4-BE49-F238E27FC236}">
                <a16:creationId xmlns:a16="http://schemas.microsoft.com/office/drawing/2014/main" id="{899549A6-0433-F41F-A799-50DBD30C00C4}"/>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4"/>
              </a:rPr>
              <a:t>בקישור</a:t>
            </a:r>
            <a:endParaRPr lang="he-IL" dirty="0">
              <a:highlight>
                <a:srgbClr val="FFFF00"/>
              </a:highlight>
            </a:endParaRPr>
          </a:p>
        </p:txBody>
      </p:sp>
    </p:spTree>
    <p:extLst>
      <p:ext uri="{BB962C8B-B14F-4D97-AF65-F5344CB8AC3E}">
        <p14:creationId xmlns:p14="http://schemas.microsoft.com/office/powerpoint/2010/main" val="308654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300A-B49C-1993-499E-88F4C8C2481B}"/>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10F9C8C6-BDFA-8A5F-A8B0-CA3B4D4FE7E9}"/>
              </a:ext>
            </a:extLst>
          </p:cNvPr>
          <p:cNvSpPr>
            <a:spLocks noGrp="1"/>
          </p:cNvSpPr>
          <p:nvPr>
            <p:ph idx="1"/>
          </p:nvPr>
        </p:nvSpPr>
        <p:spPr>
          <a:xfrm>
            <a:off x="7694839" y="1555013"/>
            <a:ext cx="4283527"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200" dirty="0"/>
              <a:t>באיזו מידה המורה הצליחה ליצור דינמיקה נוחה לשיתוף?</a:t>
            </a:r>
          </a:p>
          <a:p>
            <a:pPr>
              <a:buFont typeface="Arial" panose="020B0604020202020204" pitchFamily="34" charset="0"/>
              <a:buChar char="•"/>
            </a:pPr>
            <a:r>
              <a:rPr lang="he-IL" sz="2200" dirty="0"/>
              <a:t>האם התלמידה נראית מעוניין לשתף או חשה חוסר נוחות?</a:t>
            </a:r>
          </a:p>
          <a:p>
            <a:pPr>
              <a:buFont typeface="Arial" panose="020B0604020202020204" pitchFamily="34" charset="0"/>
              <a:buChar char="•"/>
            </a:pPr>
            <a:r>
              <a:rPr lang="he-IL" sz="2200" dirty="0"/>
              <a:t>מה עודד את התלמידה לשתף את המורה , מה חסם אותה? </a:t>
            </a:r>
          </a:p>
          <a:p>
            <a:endParaRPr lang="he-IL" dirty="0"/>
          </a:p>
        </p:txBody>
      </p:sp>
      <p:sp>
        <p:nvSpPr>
          <p:cNvPr id="7" name="תיבת טקסט 6">
            <a:extLst>
              <a:ext uri="{FF2B5EF4-FFF2-40B4-BE49-F238E27FC236}">
                <a16:creationId xmlns:a16="http://schemas.microsoft.com/office/drawing/2014/main" id="{BD008C8F-E284-EFCC-FFD8-5F64C0E49E46}"/>
              </a:ext>
            </a:extLst>
          </p:cNvPr>
          <p:cNvSpPr txBox="1"/>
          <p:nvPr/>
        </p:nvSpPr>
        <p:spPr>
          <a:xfrm>
            <a:off x="7576378" y="4046129"/>
            <a:ext cx="4344760" cy="2308324"/>
          </a:xfrm>
          <a:prstGeom prst="rect">
            <a:avLst/>
          </a:prstGeom>
          <a:solidFill>
            <a:schemeClr val="accent1">
              <a:lumMod val="20000"/>
              <a:lumOff val="80000"/>
            </a:schemeClr>
          </a:solidFill>
        </p:spPr>
        <p:txBody>
          <a:bodyPr wrap="square" rtlCol="1">
            <a:spAutoFit/>
          </a:bodyPr>
          <a:lstStyle/>
          <a:p>
            <a:r>
              <a:rPr lang="he-IL" sz="2400" b="1"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התלמידה, והתייחסה לכך?</a:t>
            </a:r>
          </a:p>
          <a:p>
            <a:endParaRPr lang="he-IL" sz="2000" dirty="0"/>
          </a:p>
          <a:p>
            <a:r>
              <a:rPr lang="he-IL" sz="2000" dirty="0"/>
              <a:t>באיזו מידה המורה התמודדה בצורה רגישה עם רגעים של שתיקה מצד התלמידה?</a:t>
            </a:r>
          </a:p>
        </p:txBody>
      </p:sp>
      <p:sp>
        <p:nvSpPr>
          <p:cNvPr id="3" name="כותרת 1">
            <a:extLst>
              <a:ext uri="{FF2B5EF4-FFF2-40B4-BE49-F238E27FC236}">
                <a16:creationId xmlns:a16="http://schemas.microsoft.com/office/drawing/2014/main" id="{6ECDE462-EC8A-3E0F-A992-8DAED4C42C97}"/>
              </a:ext>
            </a:extLst>
          </p:cNvPr>
          <p:cNvSpPr txBox="1">
            <a:spLocks/>
          </p:cNvSpPr>
          <p:nvPr/>
        </p:nvSpPr>
        <p:spPr>
          <a:xfrm>
            <a:off x="270862" y="225991"/>
            <a:ext cx="10445084" cy="1203114"/>
          </a:xfrm>
          <a:prstGeom prst="rect">
            <a:avLst/>
          </a:prstGeom>
          <a:solidFill>
            <a:schemeClr val="accent2"/>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"משהו רע יקרה" – קווים מנחים לצופה</a:t>
            </a:r>
          </a:p>
        </p:txBody>
      </p:sp>
      <p:pic>
        <p:nvPicPr>
          <p:cNvPr id="5" name="גרפיקה 4" descr="תג עם מילוי מלא">
            <a:extLst>
              <a:ext uri="{FF2B5EF4-FFF2-40B4-BE49-F238E27FC236}">
                <a16:creationId xmlns:a16="http://schemas.microsoft.com/office/drawing/2014/main" id="{6B12F929-7708-0B2A-21CD-CDC1977413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629472" y="177560"/>
            <a:ext cx="1448655" cy="1448655"/>
          </a:xfrm>
          <a:prstGeom prst="rect">
            <a:avLst/>
          </a:prstGeom>
        </p:spPr>
      </p:pic>
      <p:pic>
        <p:nvPicPr>
          <p:cNvPr id="12" name="תמונה 11">
            <a:extLst>
              <a:ext uri="{FF2B5EF4-FFF2-40B4-BE49-F238E27FC236}">
                <a16:creationId xmlns:a16="http://schemas.microsoft.com/office/drawing/2014/main" id="{0B237C17-B666-D8E2-F0FB-DC1F4B1CFF8B}"/>
              </a:ext>
            </a:extLst>
          </p:cNvPr>
          <p:cNvPicPr>
            <a:picLocks noChangeAspect="1"/>
          </p:cNvPicPr>
          <p:nvPr/>
        </p:nvPicPr>
        <p:blipFill>
          <a:blip r:embed="rId5"/>
          <a:srcRect b="13292"/>
          <a:stretch/>
        </p:blipFill>
        <p:spPr>
          <a:xfrm>
            <a:off x="2994804" y="1566431"/>
            <a:ext cx="4401205" cy="4817214"/>
          </a:xfrm>
          <a:prstGeom prst="rect">
            <a:avLst/>
          </a:prstGeom>
        </p:spPr>
      </p:pic>
      <p:sp>
        <p:nvSpPr>
          <p:cNvPr id="2" name="תיבת טקסט 1">
            <a:extLst>
              <a:ext uri="{FF2B5EF4-FFF2-40B4-BE49-F238E27FC236}">
                <a16:creationId xmlns:a16="http://schemas.microsoft.com/office/drawing/2014/main" id="{11C3623D-F04F-EA9A-F3E0-9D8A68FC95AD}"/>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spTree>
    <p:extLst>
      <p:ext uri="{BB962C8B-B14F-4D97-AF65-F5344CB8AC3E}">
        <p14:creationId xmlns:p14="http://schemas.microsoft.com/office/powerpoint/2010/main" val="3930038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A4129-966B-06D3-02EB-C0FB897233B4}"/>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22F0E1CA-9C17-150A-DE13-CF3D4876657D}"/>
              </a:ext>
            </a:extLst>
          </p:cNvPr>
          <p:cNvSpPr>
            <a:spLocks noGrp="1"/>
          </p:cNvSpPr>
          <p:nvPr>
            <p:ph type="title"/>
          </p:nvPr>
        </p:nvSpPr>
        <p:spPr>
          <a:xfrm>
            <a:off x="183052" y="225990"/>
            <a:ext cx="9859306" cy="1325563"/>
          </a:xfrm>
          <a:solidFill>
            <a:schemeClr val="accent3"/>
          </a:solidFill>
        </p:spPr>
        <p:txBody>
          <a:bodyPr/>
          <a:lstStyle/>
          <a:p>
            <a:pPr algn="ctr"/>
            <a:r>
              <a:rPr lang="he-IL" b="1" dirty="0">
                <a:solidFill>
                  <a:schemeClr val="bg1"/>
                </a:solidFill>
              </a:rPr>
              <a:t>"אתה לא גבר"</a:t>
            </a:r>
          </a:p>
        </p:txBody>
      </p:sp>
      <p:sp>
        <p:nvSpPr>
          <p:cNvPr id="3" name="מציין מיקום תוכן 2">
            <a:extLst>
              <a:ext uri="{FF2B5EF4-FFF2-40B4-BE49-F238E27FC236}">
                <a16:creationId xmlns:a16="http://schemas.microsoft.com/office/drawing/2014/main" id="{24F88893-A29A-12DD-A956-47B1FB3A5580}"/>
              </a:ext>
            </a:extLst>
          </p:cNvPr>
          <p:cNvSpPr>
            <a:spLocks noGrp="1"/>
          </p:cNvSpPr>
          <p:nvPr>
            <p:ph idx="1"/>
          </p:nvPr>
        </p:nvSpPr>
        <p:spPr>
          <a:xfrm>
            <a:off x="5161643" y="1740145"/>
            <a:ext cx="6692295" cy="2986767"/>
          </a:xfrm>
          <a:custGeom>
            <a:avLst/>
            <a:gdLst>
              <a:gd name="connsiteX0" fmla="*/ 0 w 6692295"/>
              <a:gd name="connsiteY0" fmla="*/ 0 h 2986767"/>
              <a:gd name="connsiteX1" fmla="*/ 6692295 w 6692295"/>
              <a:gd name="connsiteY1" fmla="*/ 0 h 2986767"/>
              <a:gd name="connsiteX2" fmla="*/ 6692295 w 6692295"/>
              <a:gd name="connsiteY2" fmla="*/ 2986767 h 2986767"/>
              <a:gd name="connsiteX3" fmla="*/ 0 w 6692295"/>
              <a:gd name="connsiteY3" fmla="*/ 2986767 h 2986767"/>
              <a:gd name="connsiteX4" fmla="*/ 0 w 6692295"/>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295" h="2986767" extrusionOk="0">
                <a:moveTo>
                  <a:pt x="0" y="0"/>
                </a:moveTo>
                <a:cubicBezTo>
                  <a:pt x="3230848" y="-14835"/>
                  <a:pt x="3468739" y="-156115"/>
                  <a:pt x="6692295" y="0"/>
                </a:cubicBezTo>
                <a:cubicBezTo>
                  <a:pt x="6647331" y="1025248"/>
                  <a:pt x="6801238" y="1769696"/>
                  <a:pt x="6692295" y="2986767"/>
                </a:cubicBezTo>
                <a:cubicBezTo>
                  <a:pt x="4311095" y="2999076"/>
                  <a:pt x="2826150"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rmAutofit fontScale="85000" lnSpcReduction="10000"/>
          </a:bodyPr>
          <a:lstStyle/>
          <a:p>
            <a:pPr marL="0" indent="0">
              <a:buNone/>
            </a:pPr>
            <a:r>
              <a:rPr lang="he-IL" sz="2400" dirty="0"/>
              <a:t>בכיתה ד' במהלך ההפסקה, שחקו מספר תלמידים משחק "תופסת" שבו הם תופסים אחד את השני ונוגעים באזורים פרטיים בצחוק. גיא השתתף במשחק בשל האוירה הכיתתית הסוחפת (לחץ חברתי) אך תוך כדי חש מוטרד בעקבות מקרה שבו אחד הבנים נגע בו במהלך המשחק תוך כדי צחוק משותף עם חבריו. לגיא עלו דמעות בעיניים מה שהביא את החברים לצחוק עוד יותר ולומר לו "יאללה תהיה גבר" </a:t>
            </a:r>
          </a:p>
          <a:p>
            <a:pPr marL="0" indent="0">
              <a:buNone/>
            </a:pPr>
            <a:r>
              <a:rPr lang="he-IL" sz="2400" dirty="0"/>
              <a:t> גיא הגיע הביתה בוכה ושיתף את אימו . הוא  סיפר לה גם שמה שגרם לו להרגיש רע במיוחד הוא שחלק מהתלמידים צחקו עליו בעקבות התגובה שלו (שנראתה כ"בכי") והפיצו שמועה שהוא "לא גבר". בעקבות האירוע, הוא מביע סירוב לחזור לבית הספר. </a:t>
            </a:r>
          </a:p>
          <a:p>
            <a:pPr marL="0" indent="0">
              <a:buNone/>
            </a:pPr>
            <a:endParaRPr lang="he-IL" sz="2400" dirty="0"/>
          </a:p>
        </p:txBody>
      </p:sp>
      <p:sp>
        <p:nvSpPr>
          <p:cNvPr id="10" name="תיבת טקסט 9">
            <a:extLst>
              <a:ext uri="{FF2B5EF4-FFF2-40B4-BE49-F238E27FC236}">
                <a16:creationId xmlns:a16="http://schemas.microsoft.com/office/drawing/2014/main" id="{E8C8DFFD-FE8C-9DDC-4995-C8B24562B33C}"/>
              </a:ext>
            </a:extLst>
          </p:cNvPr>
          <p:cNvSpPr txBox="1"/>
          <p:nvPr/>
        </p:nvSpPr>
        <p:spPr>
          <a:xfrm>
            <a:off x="5249333" y="4866938"/>
            <a:ext cx="6692295" cy="1292662"/>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sz="2000" b="1" dirty="0"/>
              <a:t>עלייך המורה לנסות להבין בעדינות  את מקור השינוי בהתנהגות התלמיד ולנהל שיחה רגישה באווירה בטוחה שתאפשר לו לשתף במצוקותיו. לרשותך קווים מנחים. </a:t>
            </a:r>
          </a:p>
          <a:p>
            <a:endParaRPr lang="he-IL" dirty="0"/>
          </a:p>
        </p:txBody>
      </p:sp>
      <p:pic>
        <p:nvPicPr>
          <p:cNvPr id="5" name="גרפיקה 4" descr="תג 3 עם מילוי מלא">
            <a:extLst>
              <a:ext uri="{FF2B5EF4-FFF2-40B4-BE49-F238E27FC236}">
                <a16:creationId xmlns:a16="http://schemas.microsoft.com/office/drawing/2014/main" id="{DFDD0E16-A90A-35E3-3422-0B117753F6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84809" y="168439"/>
            <a:ext cx="1628274" cy="1628274"/>
          </a:xfrm>
          <a:prstGeom prst="rect">
            <a:avLst/>
          </a:prstGeom>
        </p:spPr>
      </p:pic>
      <p:pic>
        <p:nvPicPr>
          <p:cNvPr id="6" name="תמונה 5">
            <a:extLst>
              <a:ext uri="{FF2B5EF4-FFF2-40B4-BE49-F238E27FC236}">
                <a16:creationId xmlns:a16="http://schemas.microsoft.com/office/drawing/2014/main" id="{653A1FBA-B8D5-AB10-18E8-9796AA106E32}"/>
              </a:ext>
            </a:extLst>
          </p:cNvPr>
          <p:cNvPicPr>
            <a:picLocks noChangeAspect="1"/>
          </p:cNvPicPr>
          <p:nvPr/>
        </p:nvPicPr>
        <p:blipFill>
          <a:blip r:embed="rId5"/>
          <a:stretch>
            <a:fillRect/>
          </a:stretch>
        </p:blipFill>
        <p:spPr>
          <a:xfrm>
            <a:off x="183052" y="1551553"/>
            <a:ext cx="4907365" cy="5061287"/>
          </a:xfrm>
          <a:prstGeom prst="rect">
            <a:avLst/>
          </a:prstGeom>
        </p:spPr>
      </p:pic>
      <p:sp>
        <p:nvSpPr>
          <p:cNvPr id="4" name="אליפסה 3">
            <a:extLst>
              <a:ext uri="{FF2B5EF4-FFF2-40B4-BE49-F238E27FC236}">
                <a16:creationId xmlns:a16="http://schemas.microsoft.com/office/drawing/2014/main" id="{EAC9DAC8-BE07-97DC-4F56-654621C6F738}"/>
              </a:ext>
            </a:extLst>
          </p:cNvPr>
          <p:cNvSpPr/>
          <p:nvPr/>
        </p:nvSpPr>
        <p:spPr>
          <a:xfrm>
            <a:off x="2449373" y="2068643"/>
            <a:ext cx="599606" cy="2098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712469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2771-8770-BF58-E93E-7A30F7E334F3}"/>
            </a:ext>
          </a:extLst>
        </p:cNvPr>
        <p:cNvGrpSpPr/>
        <p:nvPr/>
      </p:nvGrpSpPr>
      <p:grpSpPr>
        <a:xfrm>
          <a:off x="0" y="0"/>
          <a:ext cx="0" cy="0"/>
          <a:chOff x="0" y="0"/>
          <a:chExt cx="0" cy="0"/>
        </a:xfrm>
      </p:grpSpPr>
      <p:sp>
        <p:nvSpPr>
          <p:cNvPr id="4" name="כותרת 1">
            <a:extLst>
              <a:ext uri="{FF2B5EF4-FFF2-40B4-BE49-F238E27FC236}">
                <a16:creationId xmlns:a16="http://schemas.microsoft.com/office/drawing/2014/main" id="{075C8EAF-74B4-63DC-FE9E-F57C151D89E7}"/>
              </a:ext>
            </a:extLst>
          </p:cNvPr>
          <p:cNvSpPr txBox="1">
            <a:spLocks/>
          </p:cNvSpPr>
          <p:nvPr/>
        </p:nvSpPr>
        <p:spPr>
          <a:xfrm>
            <a:off x="838200" y="225990"/>
            <a:ext cx="9336945" cy="1325563"/>
          </a:xfrm>
          <a:prstGeom prst="rect">
            <a:avLst/>
          </a:prstGeom>
          <a:solidFill>
            <a:schemeClr val="accent3"/>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sp>
        <p:nvSpPr>
          <p:cNvPr id="8" name="תיבת טקסט 7">
            <a:extLst>
              <a:ext uri="{FF2B5EF4-FFF2-40B4-BE49-F238E27FC236}">
                <a16:creationId xmlns:a16="http://schemas.microsoft.com/office/drawing/2014/main" id="{D6917795-2906-44C6-96EF-308E2920E93D}"/>
              </a:ext>
            </a:extLst>
          </p:cNvPr>
          <p:cNvSpPr txBox="1"/>
          <p:nvPr/>
        </p:nvSpPr>
        <p:spPr>
          <a:xfrm>
            <a:off x="838200" y="1551553"/>
            <a:ext cx="11062331" cy="5078313"/>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 ירגיש בטוח.</a:t>
            </a:r>
          </a:p>
          <a:p>
            <a:pPr lvl="1"/>
            <a:r>
              <a:rPr lang="he-IL" sz="2000" dirty="0"/>
              <a:t> התחילי בשאלות כלליות שאינן מאיימות, כמו: "איך עבר עליך היום?" או "איך אתה מרגיש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תרצה לדבר על זה."</a:t>
            </a:r>
          </a:p>
          <a:p>
            <a:r>
              <a:rPr lang="he-IL" sz="2000" dirty="0"/>
              <a:t>"אני רואה שחשוב לך להיות לבד בזמן האחרון, וזה בסדר. אם תרגיש שתרצה לשתף, אני כאן להקשיב."</a:t>
            </a:r>
          </a:p>
          <a:p>
            <a:r>
              <a:rPr lang="he-IL" sz="2000" dirty="0"/>
              <a:t>"אני שומעת שאמרו לך משפטים כמו : אתה לא גב'. חשוב לי להבין מה אתה מרגיש. תרצה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הוא מביע רגשות חזקים , שותק או אם יש רגעים בהם היא מהסס. הגיבי ברגישות:  </a:t>
            </a:r>
            <a:r>
              <a:rPr lang="he-IL" sz="2000" i="1" dirty="0"/>
              <a:t>"זה בסדר להרגיש ככה. אני כאן בשבילך."</a:t>
            </a:r>
            <a:endParaRPr lang="he-IL" sz="2000" dirty="0"/>
          </a:p>
          <a:p>
            <a:r>
              <a:rPr lang="he-IL" sz="2000" dirty="0"/>
              <a:t>"זה נשמע שאתה עובר משהו לא פשוט. אבל אתה לא לבד בזה."</a:t>
            </a:r>
          </a:p>
          <a:p>
            <a:r>
              <a:rPr lang="he-IL" sz="2000" dirty="0"/>
              <a:t>"אני כאן לעזור לך בכל מה שאתה צריך. נוכל למצוא פתרונות ביחד." </a:t>
            </a:r>
          </a:p>
          <a:p>
            <a:endParaRPr lang="he-IL" sz="2800" dirty="0"/>
          </a:p>
        </p:txBody>
      </p:sp>
      <p:pic>
        <p:nvPicPr>
          <p:cNvPr id="3" name="גרפיקה 2" descr="תג 3 עם מילוי מלא">
            <a:extLst>
              <a:ext uri="{FF2B5EF4-FFF2-40B4-BE49-F238E27FC236}">
                <a16:creationId xmlns:a16="http://schemas.microsoft.com/office/drawing/2014/main" id="{E0309D70-9F76-DE79-CC82-74EC755B3E4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84809" y="168439"/>
            <a:ext cx="1628274" cy="1628274"/>
          </a:xfrm>
          <a:prstGeom prst="rect">
            <a:avLst/>
          </a:prstGeom>
        </p:spPr>
      </p:pic>
      <p:sp>
        <p:nvSpPr>
          <p:cNvPr id="2" name="תיבת טקסט 1">
            <a:extLst>
              <a:ext uri="{FF2B5EF4-FFF2-40B4-BE49-F238E27FC236}">
                <a16:creationId xmlns:a16="http://schemas.microsoft.com/office/drawing/2014/main" id="{6A954E9F-4228-DEC9-49A6-D7897237F068}"/>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5"/>
              </a:rPr>
              <a:t>בקישור</a:t>
            </a:r>
            <a:endParaRPr lang="he-IL" dirty="0">
              <a:highlight>
                <a:srgbClr val="FFFF00"/>
              </a:highlight>
            </a:endParaRPr>
          </a:p>
        </p:txBody>
      </p:sp>
    </p:spTree>
    <p:extLst>
      <p:ext uri="{BB962C8B-B14F-4D97-AF65-F5344CB8AC3E}">
        <p14:creationId xmlns:p14="http://schemas.microsoft.com/office/powerpoint/2010/main" val="106270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24B02-69E2-5E67-0D7E-BFB162349CEB}"/>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A15F4E78-A636-24A3-062E-454669675EC7}"/>
              </a:ext>
            </a:extLst>
          </p:cNvPr>
          <p:cNvSpPr>
            <a:spLocks noGrp="1"/>
          </p:cNvSpPr>
          <p:nvPr>
            <p:ph idx="1"/>
          </p:nvPr>
        </p:nvSpPr>
        <p:spPr>
          <a:xfrm>
            <a:off x="7481205" y="1555013"/>
            <a:ext cx="4497161"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200" dirty="0"/>
              <a:t>באיזו מידה המורה הצליחה ליצור דינמיקה נוחה לשיתוף?</a:t>
            </a:r>
          </a:p>
          <a:p>
            <a:pPr>
              <a:buFont typeface="Arial" panose="020B0604020202020204" pitchFamily="34" charset="0"/>
              <a:buChar char="•"/>
            </a:pPr>
            <a:r>
              <a:rPr lang="he-IL" sz="2200" dirty="0"/>
              <a:t>האם התלמיד נראית מעוניין לשתף או חשה חוסר נוחות?</a:t>
            </a:r>
          </a:p>
          <a:p>
            <a:pPr>
              <a:buFont typeface="Arial" panose="020B0604020202020204" pitchFamily="34" charset="0"/>
              <a:buChar char="•"/>
            </a:pPr>
            <a:r>
              <a:rPr lang="he-IL" sz="2200" dirty="0"/>
              <a:t>מה עודד את התלמיד לשתף את המורה , מה חסם אותו? </a:t>
            </a:r>
          </a:p>
          <a:p>
            <a:endParaRPr lang="he-IL" dirty="0"/>
          </a:p>
        </p:txBody>
      </p:sp>
      <p:sp>
        <p:nvSpPr>
          <p:cNvPr id="7" name="תיבת טקסט 6">
            <a:extLst>
              <a:ext uri="{FF2B5EF4-FFF2-40B4-BE49-F238E27FC236}">
                <a16:creationId xmlns:a16="http://schemas.microsoft.com/office/drawing/2014/main" id="{C61CFE84-EF83-61BB-64A6-20AEB5761A15}"/>
              </a:ext>
            </a:extLst>
          </p:cNvPr>
          <p:cNvSpPr txBox="1"/>
          <p:nvPr/>
        </p:nvSpPr>
        <p:spPr>
          <a:xfrm>
            <a:off x="7576378" y="4046129"/>
            <a:ext cx="4344760" cy="2308324"/>
          </a:xfrm>
          <a:prstGeom prst="rect">
            <a:avLst/>
          </a:prstGeom>
          <a:solidFill>
            <a:schemeClr val="accent1">
              <a:lumMod val="20000"/>
              <a:lumOff val="80000"/>
            </a:schemeClr>
          </a:solidFill>
        </p:spPr>
        <p:txBody>
          <a:bodyPr wrap="square" rtlCol="1">
            <a:spAutoFit/>
          </a:bodyPr>
          <a:lstStyle/>
          <a:p>
            <a:r>
              <a:rPr lang="he-IL" sz="2400" b="1"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 והתייחסה לכך?</a:t>
            </a:r>
          </a:p>
          <a:p>
            <a:endParaRPr lang="he-IL" sz="2000" dirty="0"/>
          </a:p>
          <a:p>
            <a:r>
              <a:rPr lang="he-IL" sz="2000" dirty="0"/>
              <a:t>באיזו מידה המורה התמודדה בצורה רגישה עם רגעים של שתיקה מצד התלמיד?</a:t>
            </a:r>
          </a:p>
        </p:txBody>
      </p:sp>
      <p:sp>
        <p:nvSpPr>
          <p:cNvPr id="3" name="כותרת 1">
            <a:extLst>
              <a:ext uri="{FF2B5EF4-FFF2-40B4-BE49-F238E27FC236}">
                <a16:creationId xmlns:a16="http://schemas.microsoft.com/office/drawing/2014/main" id="{059AF011-3BAA-D1D9-8EB4-A6A6E1EA0471}"/>
              </a:ext>
            </a:extLst>
          </p:cNvPr>
          <p:cNvSpPr txBox="1">
            <a:spLocks/>
          </p:cNvSpPr>
          <p:nvPr/>
        </p:nvSpPr>
        <p:spPr>
          <a:xfrm>
            <a:off x="270862" y="225991"/>
            <a:ext cx="10445084" cy="1203114"/>
          </a:xfrm>
          <a:prstGeom prst="rect">
            <a:avLst/>
          </a:prstGeom>
          <a:solidFill>
            <a:schemeClr val="accent3"/>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"אתה לא גבר" – קווים מנחים לצופה</a:t>
            </a:r>
          </a:p>
        </p:txBody>
      </p:sp>
      <p:sp>
        <p:nvSpPr>
          <p:cNvPr id="2" name="תיבת טקסט 1">
            <a:extLst>
              <a:ext uri="{FF2B5EF4-FFF2-40B4-BE49-F238E27FC236}">
                <a16:creationId xmlns:a16="http://schemas.microsoft.com/office/drawing/2014/main" id="{F21B4F88-3ECA-D2D1-18F2-56F085F7645E}"/>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pic>
        <p:nvPicPr>
          <p:cNvPr id="4" name="גרפיקה 3" descr="תג 3 עם מילוי מלא">
            <a:extLst>
              <a:ext uri="{FF2B5EF4-FFF2-40B4-BE49-F238E27FC236}">
                <a16:creationId xmlns:a16="http://schemas.microsoft.com/office/drawing/2014/main" id="{2002F410-8AAF-D728-AF71-2FDC35FA30F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563726" y="13411"/>
            <a:ext cx="1628274" cy="1628274"/>
          </a:xfrm>
          <a:prstGeom prst="rect">
            <a:avLst/>
          </a:prstGeom>
        </p:spPr>
      </p:pic>
      <p:pic>
        <p:nvPicPr>
          <p:cNvPr id="8" name="תמונה 7">
            <a:extLst>
              <a:ext uri="{FF2B5EF4-FFF2-40B4-BE49-F238E27FC236}">
                <a16:creationId xmlns:a16="http://schemas.microsoft.com/office/drawing/2014/main" id="{3C4C7E83-1B97-E0DB-E919-1D19F77B53D9}"/>
              </a:ext>
            </a:extLst>
          </p:cNvPr>
          <p:cNvPicPr>
            <a:picLocks noChangeAspect="1"/>
          </p:cNvPicPr>
          <p:nvPr/>
        </p:nvPicPr>
        <p:blipFill>
          <a:blip r:embed="rId5"/>
          <a:stretch>
            <a:fillRect/>
          </a:stretch>
        </p:blipFill>
        <p:spPr>
          <a:xfrm>
            <a:off x="2862746" y="1551552"/>
            <a:ext cx="4618459" cy="4832093"/>
          </a:xfrm>
          <a:prstGeom prst="rect">
            <a:avLst/>
          </a:prstGeom>
        </p:spPr>
      </p:pic>
      <p:sp>
        <p:nvSpPr>
          <p:cNvPr id="5" name="אליפסה 4">
            <a:extLst>
              <a:ext uri="{FF2B5EF4-FFF2-40B4-BE49-F238E27FC236}">
                <a16:creationId xmlns:a16="http://schemas.microsoft.com/office/drawing/2014/main" id="{0509F810-6441-3BAA-43E5-A860E5BEBDA1}"/>
              </a:ext>
            </a:extLst>
          </p:cNvPr>
          <p:cNvSpPr/>
          <p:nvPr/>
        </p:nvSpPr>
        <p:spPr>
          <a:xfrm>
            <a:off x="5141626" y="2608289"/>
            <a:ext cx="494675" cy="1499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257213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9C95450-1BFF-2582-B46E-F4E383028CCF}"/>
              </a:ext>
            </a:extLst>
          </p:cNvPr>
          <p:cNvSpPr>
            <a:spLocks noGrp="1"/>
          </p:cNvSpPr>
          <p:nvPr>
            <p:ph type="title"/>
          </p:nvPr>
        </p:nvSpPr>
        <p:spPr>
          <a:xfrm>
            <a:off x="761803" y="350195"/>
            <a:ext cx="4646904" cy="2285999"/>
          </a:xfrm>
        </p:spPr>
        <p:txBody>
          <a:bodyPr anchor="ctr">
            <a:normAutofit fontScale="90000"/>
          </a:bodyPr>
          <a:lstStyle/>
          <a:p>
            <a:r>
              <a:rPr lang="he-IL" sz="3700" dirty="0"/>
              <a:t>מליאת סיכום: </a:t>
            </a:r>
            <a:br>
              <a:rPr lang="he-IL" sz="3700" dirty="0"/>
            </a:br>
            <a:r>
              <a:rPr lang="he-IL" sz="3700" dirty="0"/>
              <a:t/>
            </a:r>
            <a:br>
              <a:rPr lang="he-IL" sz="3700" dirty="0"/>
            </a:br>
            <a:r>
              <a:rPr lang="he-IL" sz="4000" b="1" dirty="0"/>
              <a:t>להיות מבוגר משמעותי לתלמידים בקושי או מצוקה </a:t>
            </a:r>
            <a:endParaRPr lang="he-IL" sz="4000" dirty="0"/>
          </a:p>
        </p:txBody>
      </p:sp>
      <p:sp>
        <p:nvSpPr>
          <p:cNvPr id="3" name="מציין מיקום תוכן 2">
            <a:extLst>
              <a:ext uri="{FF2B5EF4-FFF2-40B4-BE49-F238E27FC236}">
                <a16:creationId xmlns:a16="http://schemas.microsoft.com/office/drawing/2014/main" id="{22D55EAD-3A73-F67F-3D00-06B54E603B8B}"/>
              </a:ext>
            </a:extLst>
          </p:cNvPr>
          <p:cNvSpPr>
            <a:spLocks noGrp="1"/>
          </p:cNvSpPr>
          <p:nvPr>
            <p:ph idx="1"/>
          </p:nvPr>
        </p:nvSpPr>
        <p:spPr>
          <a:xfrm>
            <a:off x="761803" y="2986389"/>
            <a:ext cx="4646905" cy="3613149"/>
          </a:xfrm>
        </p:spPr>
        <p:txBody>
          <a:bodyPr anchor="ctr">
            <a:normAutofit fontScale="92500" lnSpcReduction="20000"/>
          </a:bodyPr>
          <a:lstStyle/>
          <a:p>
            <a:pPr marL="0" indent="0">
              <a:buNone/>
            </a:pPr>
            <a:r>
              <a:rPr lang="he-IL" sz="2000" b="1" dirty="0"/>
              <a:t> </a:t>
            </a:r>
            <a:r>
              <a:rPr lang="he-IL" b="1" dirty="0"/>
              <a:t>שאלות מנחות לסיכום: </a:t>
            </a:r>
          </a:p>
          <a:p>
            <a:pPr>
              <a:buFont typeface="Wingdings" panose="05000000000000000000" pitchFamily="2" charset="2"/>
              <a:buChar char="§"/>
            </a:pPr>
            <a:r>
              <a:rPr lang="he-IL" dirty="0"/>
              <a:t>איך הרגשתם במהלך הפעילות? ניתן לבחור כל שלב בסדנא לגביו רוצים לשתף. </a:t>
            </a:r>
            <a:r>
              <a:rPr lang="en-US" dirty="0"/>
              <a:t/>
            </a:r>
            <a:br>
              <a:rPr lang="en-US" dirty="0"/>
            </a:br>
            <a:endParaRPr lang="he-IL" dirty="0"/>
          </a:p>
          <a:p>
            <a:pPr>
              <a:buFont typeface="Wingdings" panose="05000000000000000000" pitchFamily="2" charset="2"/>
              <a:buChar char="§"/>
            </a:pPr>
            <a:r>
              <a:rPr lang="he-IL" dirty="0"/>
              <a:t>אילו תובנות עלו מהסדנא לגבי תפקידכם? </a:t>
            </a:r>
            <a:r>
              <a:rPr lang="en-US" dirty="0"/>
              <a:t/>
            </a:r>
            <a:br>
              <a:rPr lang="en-US" dirty="0"/>
            </a:br>
            <a:endParaRPr lang="en-US" dirty="0"/>
          </a:p>
          <a:p>
            <a:pPr>
              <a:buFont typeface="Wingdings" panose="05000000000000000000" pitchFamily="2" charset="2"/>
              <a:buChar char="§"/>
            </a:pPr>
            <a:r>
              <a:rPr lang="he-IL" dirty="0"/>
              <a:t>מה ניתן ליישם בעבודה עם תלמידים בשגרה או בחרום?</a:t>
            </a:r>
            <a:r>
              <a:rPr lang="en-US" dirty="0"/>
              <a:t/>
            </a:r>
            <a:br>
              <a:rPr lang="en-US" dirty="0"/>
            </a:br>
            <a:endParaRPr lang="he-IL" dirty="0"/>
          </a:p>
          <a:p>
            <a:pPr marL="0" indent="0">
              <a:buNone/>
            </a:pPr>
            <a:endParaRPr lang="he-IL" dirty="0"/>
          </a:p>
          <a:p>
            <a:pPr marL="0" indent="0">
              <a:buNone/>
            </a:pPr>
            <a:endParaRPr lang="he-IL" sz="2000" dirty="0"/>
          </a:p>
        </p:txBody>
      </p:sp>
      <p:pic>
        <p:nvPicPr>
          <p:cNvPr id="5" name="Picture 4" descr="פתקים נדבקים עם סימני שאלה">
            <a:extLst>
              <a:ext uri="{FF2B5EF4-FFF2-40B4-BE49-F238E27FC236}">
                <a16:creationId xmlns:a16="http://schemas.microsoft.com/office/drawing/2014/main" id="{38EB8175-B8F9-9353-45ED-D4242275CFC1}"/>
              </a:ext>
            </a:extLst>
          </p:cNvPr>
          <p:cNvPicPr>
            <a:picLocks noChangeAspect="1"/>
          </p:cNvPicPr>
          <p:nvPr/>
        </p:nvPicPr>
        <p:blipFill>
          <a:blip r:embed="rId3"/>
          <a:srcRect l="21521" r="19078" b="-2"/>
          <a:stretch/>
        </p:blipFill>
        <p:spPr>
          <a:xfrm>
            <a:off x="6096000" y="1"/>
            <a:ext cx="6102825" cy="6858000"/>
          </a:xfrm>
          <a:prstGeom prst="rect">
            <a:avLst/>
          </a:prstGeom>
        </p:spPr>
      </p:pic>
    </p:spTree>
    <p:extLst>
      <p:ext uri="{BB962C8B-B14F-4D97-AF65-F5344CB8AC3E}">
        <p14:creationId xmlns:p14="http://schemas.microsoft.com/office/powerpoint/2010/main" val="136214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29482F-814A-0EFE-A0B0-E264ADDEF8EE}"/>
              </a:ext>
            </a:extLst>
          </p:cNvPr>
          <p:cNvSpPr>
            <a:spLocks noGrp="1"/>
          </p:cNvSpPr>
          <p:nvPr>
            <p:ph type="ctrTitle"/>
          </p:nvPr>
        </p:nvSpPr>
        <p:spPr>
          <a:xfrm>
            <a:off x="1322614" y="372397"/>
            <a:ext cx="9851572" cy="841408"/>
          </a:xfrm>
          <a:solidFill>
            <a:srgbClr val="002060"/>
          </a:solidFill>
        </p:spPr>
        <p:txBody>
          <a:bodyPr>
            <a:normAutofit/>
          </a:bodyPr>
          <a:lstStyle/>
          <a:p>
            <a:r>
              <a:rPr lang="he-IL" sz="4000" dirty="0">
                <a:solidFill>
                  <a:schemeClr val="bg1"/>
                </a:solidFill>
              </a:rPr>
              <a:t>הקף הפגיעה בילדים ובני נוער  בישראל</a:t>
            </a:r>
          </a:p>
        </p:txBody>
      </p:sp>
      <p:sp>
        <p:nvSpPr>
          <p:cNvPr id="3" name="כותרת משנה 2">
            <a:extLst>
              <a:ext uri="{FF2B5EF4-FFF2-40B4-BE49-F238E27FC236}">
                <a16:creationId xmlns:a16="http://schemas.microsoft.com/office/drawing/2014/main" id="{4A52393E-FA70-B293-796E-0CDE2CA9E021}"/>
              </a:ext>
            </a:extLst>
          </p:cNvPr>
          <p:cNvSpPr>
            <a:spLocks noGrp="1"/>
          </p:cNvSpPr>
          <p:nvPr>
            <p:ph type="subTitle" idx="1"/>
          </p:nvPr>
        </p:nvSpPr>
        <p:spPr>
          <a:xfrm>
            <a:off x="1447800" y="1276840"/>
            <a:ext cx="9601200" cy="841408"/>
          </a:xfrm>
          <a:solidFill>
            <a:srgbClr val="FFC000"/>
          </a:solidFill>
        </p:spPr>
        <p:txBody>
          <a:bodyPr>
            <a:noAutofit/>
          </a:bodyPr>
          <a:lstStyle/>
          <a:p>
            <a:pPr algn="r" rtl="1"/>
            <a:r>
              <a:rPr lang="he-IL" dirty="0"/>
              <a:t>מתוך המחקר: </a:t>
            </a:r>
            <a:r>
              <a:rPr lang="he-IL" dirty="0" err="1">
                <a:effectLst/>
                <a:latin typeface="Arial" panose="020B0604020202020204" pitchFamily="34" charset="0"/>
                <a:ea typeface="Times New Roman" panose="02020603050405020304" pitchFamily="18" charset="0"/>
                <a:cs typeface="David" panose="020E0502060401010101" pitchFamily="34" charset="-79"/>
              </a:rPr>
              <a:t>איזקוביץ</a:t>
            </a:r>
            <a:r>
              <a:rPr lang="he-IL" dirty="0">
                <a:effectLst/>
                <a:latin typeface="Arial" panose="020B0604020202020204" pitchFamily="34" charset="0"/>
                <a:ea typeface="Times New Roman" panose="02020603050405020304" pitchFamily="18" charset="0"/>
                <a:cs typeface="David" panose="020E0502060401010101" pitchFamily="34" charset="-79"/>
              </a:rPr>
              <a:t> ולב </a:t>
            </a:r>
            <a:r>
              <a:rPr lang="he-IL" dirty="0" err="1">
                <a:effectLst/>
                <a:latin typeface="Arial" panose="020B0604020202020204" pitchFamily="34" charset="0"/>
                <a:ea typeface="Times New Roman" panose="02020603050405020304" pitchFamily="18" charset="0"/>
                <a:cs typeface="David" panose="020E0502060401010101" pitchFamily="34" charset="-79"/>
              </a:rPr>
              <a:t>ויזל</a:t>
            </a:r>
            <a:r>
              <a:rPr lang="en-US" dirty="0">
                <a:latin typeface="Arial" panose="020B0604020202020204" pitchFamily="34" charset="0"/>
                <a:ea typeface="Times New Roman" panose="02020603050405020304" pitchFamily="18" charset="0"/>
                <a:cs typeface="David" panose="020E0502060401010101" pitchFamily="34" charset="-79"/>
              </a:rPr>
              <a:t> </a:t>
            </a:r>
            <a:r>
              <a:rPr lang="he-IL" dirty="0">
                <a:latin typeface="Arial" panose="020B0604020202020204" pitchFamily="34" charset="0"/>
                <a:ea typeface="Times New Roman" panose="02020603050405020304" pitchFamily="18" charset="0"/>
                <a:cs typeface="David" panose="020E0502060401010101" pitchFamily="34" charset="-79"/>
              </a:rPr>
              <a:t>, </a:t>
            </a:r>
            <a:r>
              <a:rPr lang="he-IL" dirty="0">
                <a:effectLst/>
                <a:latin typeface="Arial" panose="020B0604020202020204" pitchFamily="34" charset="0"/>
                <a:ea typeface="Times New Roman" panose="02020603050405020304" pitchFamily="18" charset="0"/>
                <a:cs typeface="David" panose="020E0502060401010101" pitchFamily="34" charset="-79"/>
              </a:rPr>
              <a:t>התעללות, הזנחה ואלימות כלפי ילדים ובני נוער</a:t>
            </a:r>
          </a:p>
          <a:p>
            <a:pPr algn="r" rtl="1"/>
            <a:r>
              <a:rPr lang="he-IL" dirty="0">
                <a:effectLst/>
                <a:latin typeface="Arial" panose="020B0604020202020204" pitchFamily="34" charset="0"/>
                <a:ea typeface="Times New Roman" panose="02020603050405020304" pitchFamily="18" charset="0"/>
                <a:cs typeface="David" panose="020E0502060401010101" pitchFamily="34" charset="-79"/>
              </a:rPr>
              <a:t> בישראל: בין שכיחות לדיווח </a:t>
            </a:r>
            <a:r>
              <a:rPr lang="en-US" dirty="0">
                <a:latin typeface="Arial" panose="020B0604020202020204" pitchFamily="34" charset="0"/>
                <a:ea typeface="Times New Roman" panose="02020603050405020304" pitchFamily="18" charset="0"/>
                <a:cs typeface="David" panose="020E0502060401010101" pitchFamily="34" charset="-79"/>
              </a:rPr>
              <a:t>(2016) </a:t>
            </a:r>
            <a:r>
              <a:rPr lang="en-US" dirty="0"/>
              <a:t/>
            </a:r>
            <a:br>
              <a:rPr lang="en-US" dirty="0"/>
            </a:br>
            <a:endParaRPr lang="he-IL" dirty="0"/>
          </a:p>
        </p:txBody>
      </p:sp>
      <p:sp>
        <p:nvSpPr>
          <p:cNvPr id="4" name="AutoShape 2" descr="A back-view image of a teacher placing a comforting hand on the shoulder of a student in a classroom. The teacher is dressed in casual attire, such as jeans and a polo shirt, standing beside the student, who is seated at a desk wearing sporty clothes like a tracksuit. The scene conveys warmth and support, with a classroom background including a chalkboard, educational posters, and desks. The focus is on the gesture of comfort and the emotional connection between the teacher and student.">
            <a:extLst>
              <a:ext uri="{FF2B5EF4-FFF2-40B4-BE49-F238E27FC236}">
                <a16:creationId xmlns:a16="http://schemas.microsoft.com/office/drawing/2014/main" id="{A9FCCD47-1833-1C36-F2CF-F97B997A17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תמונה 7">
            <a:extLst>
              <a:ext uri="{FF2B5EF4-FFF2-40B4-BE49-F238E27FC236}">
                <a16:creationId xmlns:a16="http://schemas.microsoft.com/office/drawing/2014/main" id="{BB06EFCA-CA05-4F88-48EF-F40AD3049F8C}"/>
              </a:ext>
            </a:extLst>
          </p:cNvPr>
          <p:cNvPicPr>
            <a:picLocks noChangeAspect="1"/>
          </p:cNvPicPr>
          <p:nvPr/>
        </p:nvPicPr>
        <p:blipFill>
          <a:blip r:embed="rId3"/>
          <a:stretch>
            <a:fillRect/>
          </a:stretch>
        </p:blipFill>
        <p:spPr>
          <a:xfrm>
            <a:off x="1819819" y="2181283"/>
            <a:ext cx="9009562" cy="4468928"/>
          </a:xfrm>
          <a:prstGeom prst="rect">
            <a:avLst/>
          </a:prstGeom>
          <a:ln>
            <a:solidFill>
              <a:schemeClr val="tx1"/>
            </a:solidFill>
          </a:ln>
        </p:spPr>
      </p:pic>
    </p:spTree>
    <p:extLst>
      <p:ext uri="{BB962C8B-B14F-4D97-AF65-F5344CB8AC3E}">
        <p14:creationId xmlns:p14="http://schemas.microsoft.com/office/powerpoint/2010/main" val="845270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6ADF83-DEC5-F437-3FD8-2DA305B3D826}"/>
              </a:ext>
            </a:extLst>
          </p:cNvPr>
          <p:cNvSpPr>
            <a:spLocks noGrp="1"/>
          </p:cNvSpPr>
          <p:nvPr>
            <p:ph type="title"/>
          </p:nvPr>
        </p:nvSpPr>
        <p:spPr/>
        <p:txBody>
          <a:bodyPr/>
          <a:lstStyle/>
          <a:p>
            <a:r>
              <a:rPr lang="he-IL" dirty="0"/>
              <a:t/>
            </a:r>
            <a:br>
              <a:rPr lang="he-IL" dirty="0"/>
            </a:br>
            <a:endParaRPr lang="he-IL" dirty="0"/>
          </a:p>
        </p:txBody>
      </p:sp>
      <p:sp>
        <p:nvSpPr>
          <p:cNvPr id="3" name="מציין מיקום תוכן 2">
            <a:extLst>
              <a:ext uri="{FF2B5EF4-FFF2-40B4-BE49-F238E27FC236}">
                <a16:creationId xmlns:a16="http://schemas.microsoft.com/office/drawing/2014/main" id="{F88DF6B5-5654-8399-DCE6-627242B4A37C}"/>
              </a:ext>
            </a:extLst>
          </p:cNvPr>
          <p:cNvSpPr>
            <a:spLocks noGrp="1"/>
          </p:cNvSpPr>
          <p:nvPr>
            <p:ph idx="1"/>
          </p:nvPr>
        </p:nvSpPr>
        <p:spPr>
          <a:xfrm>
            <a:off x="563880" y="4024312"/>
            <a:ext cx="10515600" cy="4351338"/>
          </a:xfrm>
        </p:spPr>
        <p:txBody>
          <a:bodyPr/>
          <a:lstStyle/>
          <a:p>
            <a:r>
              <a:rPr lang="he-IL" b="1" dirty="0"/>
              <a:t>קווים מנחים לניהול שיחה עם תלמיד/ה</a:t>
            </a:r>
          </a:p>
          <a:p>
            <a:r>
              <a:rPr lang="he-IL" b="1" dirty="0"/>
              <a:t>סרטון סימולציה  - שיחת של מורה עם תלמיד שנפגע</a:t>
            </a:r>
          </a:p>
          <a:p>
            <a:r>
              <a:rPr lang="he-IL" b="1" dirty="0"/>
              <a:t>סרטון סימולציה -  שיחה של מורה עם תלמידה בעקבות הפצת תמונה בעלת אופי מיני</a:t>
            </a:r>
          </a:p>
        </p:txBody>
      </p:sp>
      <p:sp>
        <p:nvSpPr>
          <p:cNvPr id="4" name="תיבת טקסט 3">
            <a:extLst>
              <a:ext uri="{FF2B5EF4-FFF2-40B4-BE49-F238E27FC236}">
                <a16:creationId xmlns:a16="http://schemas.microsoft.com/office/drawing/2014/main" id="{7B0235E2-9075-B495-2BE0-9CE336E175F4}"/>
              </a:ext>
            </a:extLst>
          </p:cNvPr>
          <p:cNvSpPr txBox="1"/>
          <p:nvPr/>
        </p:nvSpPr>
        <p:spPr>
          <a:xfrm>
            <a:off x="881743" y="476310"/>
            <a:ext cx="10472057"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sp>
        <p:nvSpPr>
          <p:cNvPr id="6" name="כותרת משנה 2">
            <a:extLst>
              <a:ext uri="{FF2B5EF4-FFF2-40B4-BE49-F238E27FC236}">
                <a16:creationId xmlns:a16="http://schemas.microsoft.com/office/drawing/2014/main" id="{446912B9-F587-5853-7369-6C510D5905C6}"/>
              </a:ext>
            </a:extLst>
          </p:cNvPr>
          <p:cNvSpPr txBox="1">
            <a:spLocks/>
          </p:cNvSpPr>
          <p:nvPr/>
        </p:nvSpPr>
        <p:spPr>
          <a:xfrm>
            <a:off x="881743" y="1664713"/>
            <a:ext cx="10472057" cy="1989902"/>
          </a:xfrm>
          <a:prstGeom prst="rect">
            <a:avLst/>
          </a:prstGeom>
          <a:solidFill>
            <a:schemeClr val="accent1">
              <a:lumMod val="20000"/>
              <a:lumOff val="80000"/>
            </a:schemeClr>
          </a:solidFill>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3200" b="1" dirty="0"/>
          </a:p>
          <a:p>
            <a:pPr marL="0" indent="0">
              <a:buNone/>
            </a:pPr>
            <a:r>
              <a:rPr lang="he-IL" sz="4800" b="1" dirty="0"/>
              <a:t>                        נספחים</a:t>
            </a:r>
          </a:p>
          <a:p>
            <a:endParaRPr lang="he-IL" sz="3200" b="1" dirty="0"/>
          </a:p>
          <a:p>
            <a:endParaRPr lang="he-IL" sz="3200" b="1" dirty="0"/>
          </a:p>
        </p:txBody>
      </p:sp>
    </p:spTree>
    <p:extLst>
      <p:ext uri="{BB962C8B-B14F-4D97-AF65-F5344CB8AC3E}">
        <p14:creationId xmlns:p14="http://schemas.microsoft.com/office/powerpoint/2010/main" val="201884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9D93ED6-B27F-7D94-F76F-B37094C878F3}"/>
              </a:ext>
            </a:extLst>
          </p:cNvPr>
          <p:cNvPicPr>
            <a:picLocks noChangeAspect="1"/>
          </p:cNvPicPr>
          <p:nvPr/>
        </p:nvPicPr>
        <p:blipFill>
          <a:blip r:embed="rId3"/>
          <a:srcRect t="7121" b="15838"/>
          <a:stretch/>
        </p:blipFill>
        <p:spPr>
          <a:xfrm>
            <a:off x="20" y="1282"/>
            <a:ext cx="12191980" cy="6856718"/>
          </a:xfrm>
          <a:prstGeom prst="rect">
            <a:avLst/>
          </a:prstGeom>
        </p:spPr>
      </p:pic>
    </p:spTree>
    <p:extLst>
      <p:ext uri="{BB962C8B-B14F-4D97-AF65-F5344CB8AC3E}">
        <p14:creationId xmlns:p14="http://schemas.microsoft.com/office/powerpoint/2010/main" val="99052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תמונה 4">
            <a:extLst>
              <a:ext uri="{FF2B5EF4-FFF2-40B4-BE49-F238E27FC236}">
                <a16:creationId xmlns:a16="http://schemas.microsoft.com/office/drawing/2014/main" id="{40DA013B-CA11-4CDB-6BEA-FD36BE046CB5}"/>
              </a:ext>
            </a:extLst>
          </p:cNvPr>
          <p:cNvPicPr>
            <a:picLocks noChangeAspect="1"/>
          </p:cNvPicPr>
          <p:nvPr/>
        </p:nvPicPr>
        <p:blipFill>
          <a:blip r:embed="rId2"/>
          <a:stretch>
            <a:fillRect/>
          </a:stretch>
        </p:blipFill>
        <p:spPr>
          <a:xfrm>
            <a:off x="1628151" y="209100"/>
            <a:ext cx="8935697" cy="6439799"/>
          </a:xfrm>
          <a:prstGeom prst="rect">
            <a:avLst/>
          </a:prstGeom>
        </p:spPr>
      </p:pic>
    </p:spTree>
    <p:extLst>
      <p:ext uri="{BB962C8B-B14F-4D97-AF65-F5344CB8AC3E}">
        <p14:creationId xmlns:p14="http://schemas.microsoft.com/office/powerpoint/2010/main" val="178874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6161E8AA-440C-C001-4EB4-F9028E85ED59}"/>
              </a:ext>
            </a:extLst>
          </p:cNvPr>
          <p:cNvPicPr>
            <a:picLocks noChangeAspect="1"/>
          </p:cNvPicPr>
          <p:nvPr/>
        </p:nvPicPr>
        <p:blipFill>
          <a:blip r:embed="rId2"/>
          <a:srcRect t="98" b="17499"/>
          <a:stretch/>
        </p:blipFill>
        <p:spPr>
          <a:xfrm>
            <a:off x="20" y="1282"/>
            <a:ext cx="12191980" cy="6856718"/>
          </a:xfrm>
          <a:prstGeom prst="rect">
            <a:avLst/>
          </a:prstGeom>
        </p:spPr>
      </p:pic>
    </p:spTree>
    <p:extLst>
      <p:ext uri="{BB962C8B-B14F-4D97-AF65-F5344CB8AC3E}">
        <p14:creationId xmlns:p14="http://schemas.microsoft.com/office/powerpoint/2010/main" val="322587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6057332-0CE4-0F11-4187-5657E45987D3}"/>
              </a:ext>
            </a:extLst>
          </p:cNvPr>
          <p:cNvPicPr>
            <a:picLocks noChangeAspect="1"/>
          </p:cNvPicPr>
          <p:nvPr/>
        </p:nvPicPr>
        <p:blipFill>
          <a:blip r:embed="rId2"/>
          <a:srcRect t="9800" b="10144"/>
          <a:stretch/>
        </p:blipFill>
        <p:spPr>
          <a:xfrm>
            <a:off x="20" y="1282"/>
            <a:ext cx="12191980" cy="6856718"/>
          </a:xfrm>
          <a:prstGeom prst="rect">
            <a:avLst/>
          </a:prstGeom>
        </p:spPr>
      </p:pic>
    </p:spTree>
    <p:extLst>
      <p:ext uri="{BB962C8B-B14F-4D97-AF65-F5344CB8AC3E}">
        <p14:creationId xmlns:p14="http://schemas.microsoft.com/office/powerpoint/2010/main" val="127224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2971B71D-8644-88C5-E85F-0D97F048F339}"/>
              </a:ext>
            </a:extLst>
          </p:cNvPr>
          <p:cNvPicPr>
            <a:picLocks noChangeAspect="1"/>
          </p:cNvPicPr>
          <p:nvPr/>
        </p:nvPicPr>
        <p:blipFill>
          <a:blip r:embed="rId2"/>
          <a:srcRect t="11227" b="12773"/>
          <a:stretch/>
        </p:blipFill>
        <p:spPr>
          <a:xfrm>
            <a:off x="20" y="1282"/>
            <a:ext cx="12191980" cy="6856718"/>
          </a:xfrm>
          <a:prstGeom prst="rect">
            <a:avLst/>
          </a:prstGeom>
        </p:spPr>
      </p:pic>
    </p:spTree>
    <p:extLst>
      <p:ext uri="{BB962C8B-B14F-4D97-AF65-F5344CB8AC3E}">
        <p14:creationId xmlns:p14="http://schemas.microsoft.com/office/powerpoint/2010/main" val="409432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A8F0E069-5756-95F8-7631-E780F40165ED}"/>
              </a:ext>
            </a:extLst>
          </p:cNvPr>
          <p:cNvPicPr>
            <a:picLocks noChangeAspect="1"/>
          </p:cNvPicPr>
          <p:nvPr/>
        </p:nvPicPr>
        <p:blipFill>
          <a:blip r:embed="rId2"/>
          <a:srcRect t="19880" b="5134"/>
          <a:stretch/>
        </p:blipFill>
        <p:spPr>
          <a:xfrm>
            <a:off x="20" y="1282"/>
            <a:ext cx="12191980" cy="6856718"/>
          </a:xfrm>
          <a:prstGeom prst="rect">
            <a:avLst/>
          </a:prstGeom>
        </p:spPr>
      </p:pic>
    </p:spTree>
    <p:extLst>
      <p:ext uri="{BB962C8B-B14F-4D97-AF65-F5344CB8AC3E}">
        <p14:creationId xmlns:p14="http://schemas.microsoft.com/office/powerpoint/2010/main" val="324458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0DE8085-ECED-4A16-03CB-7418514EFE35}"/>
              </a:ext>
            </a:extLst>
          </p:cNvPr>
          <p:cNvPicPr>
            <a:picLocks noChangeAspect="1"/>
          </p:cNvPicPr>
          <p:nvPr/>
        </p:nvPicPr>
        <p:blipFill>
          <a:blip r:embed="rId2"/>
          <a:stretch>
            <a:fillRect/>
          </a:stretch>
        </p:blipFill>
        <p:spPr>
          <a:xfrm>
            <a:off x="457200" y="109074"/>
            <a:ext cx="11429999" cy="6639852"/>
          </a:xfrm>
          <a:prstGeom prst="rect">
            <a:avLst/>
          </a:prstGeom>
        </p:spPr>
      </p:pic>
    </p:spTree>
    <p:extLst>
      <p:ext uri="{BB962C8B-B14F-4D97-AF65-F5344CB8AC3E}">
        <p14:creationId xmlns:p14="http://schemas.microsoft.com/office/powerpoint/2010/main" val="181018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8BA0D8D-3AD2-C16D-7B41-7EE651203F54}"/>
              </a:ext>
            </a:extLst>
          </p:cNvPr>
          <p:cNvPicPr>
            <a:picLocks noChangeAspect="1"/>
          </p:cNvPicPr>
          <p:nvPr/>
        </p:nvPicPr>
        <p:blipFill>
          <a:blip r:embed="rId2"/>
          <a:stretch>
            <a:fillRect/>
          </a:stretch>
        </p:blipFill>
        <p:spPr>
          <a:xfrm>
            <a:off x="457200" y="175758"/>
            <a:ext cx="11413067" cy="6506483"/>
          </a:xfrm>
          <a:prstGeom prst="rect">
            <a:avLst/>
          </a:prstGeom>
        </p:spPr>
      </p:pic>
    </p:spTree>
    <p:extLst>
      <p:ext uri="{BB962C8B-B14F-4D97-AF65-F5344CB8AC3E}">
        <p14:creationId xmlns:p14="http://schemas.microsoft.com/office/powerpoint/2010/main" val="2219361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78B5659-324F-0FB8-6C81-06A8CD734339}"/>
              </a:ext>
            </a:extLst>
          </p:cNvPr>
          <p:cNvPicPr>
            <a:picLocks noChangeAspect="1"/>
          </p:cNvPicPr>
          <p:nvPr/>
        </p:nvPicPr>
        <p:blipFill>
          <a:blip r:embed="rId2"/>
          <a:stretch>
            <a:fillRect/>
          </a:stretch>
        </p:blipFill>
        <p:spPr>
          <a:xfrm>
            <a:off x="643467" y="118600"/>
            <a:ext cx="11057465" cy="6620799"/>
          </a:xfrm>
          <a:prstGeom prst="rect">
            <a:avLst/>
          </a:prstGeom>
        </p:spPr>
      </p:pic>
    </p:spTree>
    <p:extLst>
      <p:ext uri="{BB962C8B-B14F-4D97-AF65-F5344CB8AC3E}">
        <p14:creationId xmlns:p14="http://schemas.microsoft.com/office/powerpoint/2010/main" val="344857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2B8F8D-17E1-31EA-2A5A-2E29FE73CE41}"/>
              </a:ext>
            </a:extLst>
          </p:cNvPr>
          <p:cNvSpPr>
            <a:spLocks noGrp="1"/>
          </p:cNvSpPr>
          <p:nvPr>
            <p:ph type="title"/>
          </p:nvPr>
        </p:nvSpPr>
        <p:spPr>
          <a:xfrm>
            <a:off x="239484" y="127855"/>
            <a:ext cx="11114315" cy="1325563"/>
          </a:xfrm>
          <a:solidFill>
            <a:srgbClr val="002060"/>
          </a:solidFill>
        </p:spPr>
        <p:txBody>
          <a:bodyPr>
            <a:normAutofit/>
          </a:bodyPr>
          <a:lstStyle/>
          <a:p>
            <a:pPr algn="ctr"/>
            <a:r>
              <a:rPr lang="he-IL" sz="4000" dirty="0">
                <a:solidFill>
                  <a:schemeClr val="bg1"/>
                </a:solidFill>
              </a:rPr>
              <a:t>למי מספרים הילדים , את מי הם משתפים במצבי מצוקה ופגיעה? </a:t>
            </a:r>
          </a:p>
        </p:txBody>
      </p:sp>
      <p:sp>
        <p:nvSpPr>
          <p:cNvPr id="3" name="כותרת משנה 2">
            <a:extLst>
              <a:ext uri="{FF2B5EF4-FFF2-40B4-BE49-F238E27FC236}">
                <a16:creationId xmlns:a16="http://schemas.microsoft.com/office/drawing/2014/main" id="{067481BE-C69D-14C8-43D8-70DE8FDE3559}"/>
              </a:ext>
            </a:extLst>
          </p:cNvPr>
          <p:cNvSpPr txBox="1">
            <a:spLocks/>
          </p:cNvSpPr>
          <p:nvPr/>
        </p:nvSpPr>
        <p:spPr>
          <a:xfrm>
            <a:off x="478971" y="1680406"/>
            <a:ext cx="2841171" cy="2260704"/>
          </a:xfrm>
          <a:prstGeom prst="rect">
            <a:avLst/>
          </a:prstGeom>
          <a:solidFill>
            <a:srgbClr val="FFC000"/>
          </a:solidFill>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e-IL" dirty="0">
                <a:cs typeface="+mj-cs"/>
              </a:rPr>
              <a:t>מתוך המחקר: </a:t>
            </a:r>
            <a:r>
              <a:rPr lang="he-IL" dirty="0" err="1">
                <a:latin typeface="Arial" panose="020B0604020202020204" pitchFamily="34" charset="0"/>
                <a:ea typeface="Times New Roman" panose="02020603050405020304" pitchFamily="18" charset="0"/>
                <a:cs typeface="+mj-cs"/>
              </a:rPr>
              <a:t>איזקוביץ</a:t>
            </a:r>
            <a:r>
              <a:rPr lang="he-IL" dirty="0">
                <a:latin typeface="Arial" panose="020B0604020202020204" pitchFamily="34" charset="0"/>
                <a:ea typeface="Times New Roman" panose="02020603050405020304" pitchFamily="18" charset="0"/>
                <a:cs typeface="+mj-cs"/>
              </a:rPr>
              <a:t> ולב </a:t>
            </a:r>
            <a:r>
              <a:rPr lang="he-IL" dirty="0" err="1">
                <a:latin typeface="Arial" panose="020B0604020202020204" pitchFamily="34" charset="0"/>
                <a:ea typeface="Times New Roman" panose="02020603050405020304" pitchFamily="18" charset="0"/>
                <a:cs typeface="+mj-cs"/>
              </a:rPr>
              <a:t>ויזל</a:t>
            </a:r>
            <a:r>
              <a:rPr lang="en-US" dirty="0">
                <a:latin typeface="Arial" panose="020B0604020202020204" pitchFamily="34" charset="0"/>
                <a:ea typeface="Times New Roman" panose="02020603050405020304" pitchFamily="18" charset="0"/>
                <a:cs typeface="+mj-cs"/>
              </a:rPr>
              <a:t> </a:t>
            </a:r>
            <a:r>
              <a:rPr lang="he-IL" dirty="0">
                <a:latin typeface="Arial" panose="020B0604020202020204" pitchFamily="34" charset="0"/>
                <a:ea typeface="Times New Roman" panose="02020603050405020304" pitchFamily="18" charset="0"/>
                <a:cs typeface="+mj-cs"/>
              </a:rPr>
              <a:t>, התעללות, הזנחה ואלימות כלפי ילדים ובני נוער בישראל: בין שכיחות לדיווח </a:t>
            </a:r>
            <a:r>
              <a:rPr lang="en-US" dirty="0">
                <a:latin typeface="Arial" panose="020B0604020202020204" pitchFamily="34" charset="0"/>
                <a:ea typeface="Times New Roman" panose="02020603050405020304" pitchFamily="18" charset="0"/>
                <a:cs typeface="+mj-cs"/>
              </a:rPr>
              <a:t>(2016) </a:t>
            </a:r>
            <a:r>
              <a:rPr lang="en-US" dirty="0">
                <a:cs typeface="+mj-cs"/>
              </a:rPr>
              <a:t/>
            </a:r>
            <a:br>
              <a:rPr lang="en-US" dirty="0">
                <a:cs typeface="+mj-cs"/>
              </a:rPr>
            </a:br>
            <a:endParaRPr lang="he-IL" dirty="0">
              <a:cs typeface="+mj-cs"/>
            </a:endParaRPr>
          </a:p>
        </p:txBody>
      </p:sp>
      <p:pic>
        <p:nvPicPr>
          <p:cNvPr id="8" name="תמונה 7">
            <a:extLst>
              <a:ext uri="{FF2B5EF4-FFF2-40B4-BE49-F238E27FC236}">
                <a16:creationId xmlns:a16="http://schemas.microsoft.com/office/drawing/2014/main" id="{12D775C1-2026-2E09-3D42-43BBF4310740}"/>
              </a:ext>
            </a:extLst>
          </p:cNvPr>
          <p:cNvPicPr>
            <a:picLocks noChangeAspect="1"/>
          </p:cNvPicPr>
          <p:nvPr/>
        </p:nvPicPr>
        <p:blipFill>
          <a:blip r:embed="rId3"/>
          <a:stretch>
            <a:fillRect/>
          </a:stretch>
        </p:blipFill>
        <p:spPr>
          <a:xfrm>
            <a:off x="3538695" y="1621972"/>
            <a:ext cx="7487695" cy="4616504"/>
          </a:xfrm>
          <a:prstGeom prst="rect">
            <a:avLst/>
          </a:prstGeom>
          <a:ln>
            <a:solidFill>
              <a:schemeClr val="tx1"/>
            </a:solidFill>
          </a:ln>
        </p:spPr>
      </p:pic>
    </p:spTree>
    <p:extLst>
      <p:ext uri="{BB962C8B-B14F-4D97-AF65-F5344CB8AC3E}">
        <p14:creationId xmlns:p14="http://schemas.microsoft.com/office/powerpoint/2010/main" val="374054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4D08BA9-6F17-697D-4832-3A12955A369E}"/>
              </a:ext>
            </a:extLst>
          </p:cNvPr>
          <p:cNvPicPr>
            <a:picLocks noChangeAspect="1"/>
          </p:cNvPicPr>
          <p:nvPr/>
        </p:nvPicPr>
        <p:blipFill>
          <a:blip r:embed="rId2"/>
          <a:stretch>
            <a:fillRect/>
          </a:stretch>
        </p:blipFill>
        <p:spPr>
          <a:xfrm>
            <a:off x="254001" y="328180"/>
            <a:ext cx="11446932" cy="6201640"/>
          </a:xfrm>
          <a:prstGeom prst="rect">
            <a:avLst/>
          </a:prstGeom>
        </p:spPr>
      </p:pic>
    </p:spTree>
    <p:extLst>
      <p:ext uri="{BB962C8B-B14F-4D97-AF65-F5344CB8AC3E}">
        <p14:creationId xmlns:p14="http://schemas.microsoft.com/office/powerpoint/2010/main" val="1582589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AE3D639-5EE5-C633-7768-19FD26BC5853}"/>
              </a:ext>
            </a:extLst>
          </p:cNvPr>
          <p:cNvPicPr>
            <a:picLocks noChangeAspect="1"/>
          </p:cNvPicPr>
          <p:nvPr/>
        </p:nvPicPr>
        <p:blipFill>
          <a:blip r:embed="rId2"/>
          <a:stretch>
            <a:fillRect/>
          </a:stretch>
        </p:blipFill>
        <p:spPr>
          <a:xfrm>
            <a:off x="558800" y="180521"/>
            <a:ext cx="11362267" cy="6496957"/>
          </a:xfrm>
          <a:prstGeom prst="rect">
            <a:avLst/>
          </a:prstGeom>
        </p:spPr>
      </p:pic>
    </p:spTree>
    <p:extLst>
      <p:ext uri="{BB962C8B-B14F-4D97-AF65-F5344CB8AC3E}">
        <p14:creationId xmlns:p14="http://schemas.microsoft.com/office/powerpoint/2010/main" val="69681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F5795B8-9F14-2DBF-CA05-50DF0565E008}"/>
              </a:ext>
            </a:extLst>
          </p:cNvPr>
          <p:cNvPicPr>
            <a:picLocks noChangeAspect="1"/>
          </p:cNvPicPr>
          <p:nvPr/>
        </p:nvPicPr>
        <p:blipFill>
          <a:blip r:embed="rId2"/>
          <a:stretch>
            <a:fillRect/>
          </a:stretch>
        </p:blipFill>
        <p:spPr>
          <a:xfrm>
            <a:off x="287867" y="190048"/>
            <a:ext cx="11531600" cy="6477904"/>
          </a:xfrm>
          <a:prstGeom prst="rect">
            <a:avLst/>
          </a:prstGeom>
        </p:spPr>
      </p:pic>
    </p:spTree>
    <p:extLst>
      <p:ext uri="{BB962C8B-B14F-4D97-AF65-F5344CB8AC3E}">
        <p14:creationId xmlns:p14="http://schemas.microsoft.com/office/powerpoint/2010/main" val="95907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6F78D9A-6DF6-0D63-A725-44ED482CFFDF}"/>
              </a:ext>
            </a:extLst>
          </p:cNvPr>
          <p:cNvPicPr>
            <a:picLocks noChangeAspect="1"/>
          </p:cNvPicPr>
          <p:nvPr/>
        </p:nvPicPr>
        <p:blipFill>
          <a:blip r:embed="rId2"/>
          <a:stretch>
            <a:fillRect/>
          </a:stretch>
        </p:blipFill>
        <p:spPr>
          <a:xfrm>
            <a:off x="270933" y="199574"/>
            <a:ext cx="11446934" cy="6458851"/>
          </a:xfrm>
          <a:prstGeom prst="rect">
            <a:avLst/>
          </a:prstGeom>
        </p:spPr>
      </p:pic>
    </p:spTree>
    <p:extLst>
      <p:ext uri="{BB962C8B-B14F-4D97-AF65-F5344CB8AC3E}">
        <p14:creationId xmlns:p14="http://schemas.microsoft.com/office/powerpoint/2010/main" val="1385335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DC04F73-04A2-42A3-7AD6-B65D17A9BFC7}"/>
              </a:ext>
            </a:extLst>
          </p:cNvPr>
          <p:cNvPicPr>
            <a:picLocks noChangeAspect="1"/>
          </p:cNvPicPr>
          <p:nvPr/>
        </p:nvPicPr>
        <p:blipFill>
          <a:blip r:embed="rId2"/>
          <a:stretch>
            <a:fillRect/>
          </a:stretch>
        </p:blipFill>
        <p:spPr>
          <a:xfrm>
            <a:off x="592667" y="75732"/>
            <a:ext cx="11311466" cy="6706536"/>
          </a:xfrm>
          <a:prstGeom prst="rect">
            <a:avLst/>
          </a:prstGeom>
        </p:spPr>
      </p:pic>
    </p:spTree>
    <p:extLst>
      <p:ext uri="{BB962C8B-B14F-4D97-AF65-F5344CB8AC3E}">
        <p14:creationId xmlns:p14="http://schemas.microsoft.com/office/powerpoint/2010/main" val="215799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F6BC2F-411D-3679-3E40-1B45CB34B0B3}"/>
              </a:ext>
            </a:extLst>
          </p:cNvPr>
          <p:cNvSpPr>
            <a:spLocks noGrp="1"/>
          </p:cNvSpPr>
          <p:nvPr>
            <p:ph type="title"/>
          </p:nvPr>
        </p:nvSpPr>
        <p:spPr>
          <a:xfrm>
            <a:off x="973666" y="0"/>
            <a:ext cx="10515600" cy="1325563"/>
          </a:xfrm>
          <a:solidFill>
            <a:schemeClr val="accent6">
              <a:lumMod val="75000"/>
            </a:schemeClr>
          </a:solidFill>
        </p:spPr>
        <p:txBody>
          <a:bodyPr/>
          <a:lstStyle/>
          <a:p>
            <a:pPr algn="ctr"/>
            <a:r>
              <a:rPr lang="he-IL" dirty="0">
                <a:solidFill>
                  <a:schemeClr val="bg1"/>
                </a:solidFill>
              </a:rPr>
              <a:t>שיחה עם תלמיד המשתף בסיפור של פגיעה</a:t>
            </a:r>
          </a:p>
        </p:txBody>
      </p:sp>
      <p:pic>
        <p:nvPicPr>
          <p:cNvPr id="4" name="מדיה מקוונת 3" title="ניהול שיח עם תלמיד שנפגע מינית- מדריך לצוות החינוכי   ללא כתוביות">
            <a:hlinkClick r:id="" action="ppaction://media"/>
            <a:extLst>
              <a:ext uri="{FF2B5EF4-FFF2-40B4-BE49-F238E27FC236}">
                <a16:creationId xmlns:a16="http://schemas.microsoft.com/office/drawing/2014/main" id="{749F5849-3305-3169-47C4-215DA1949EA5}"/>
              </a:ext>
            </a:extLst>
          </p:cNvPr>
          <p:cNvPicPr>
            <a:picLocks noGrp="1" noRot="1" noChangeAspect="1"/>
          </p:cNvPicPr>
          <p:nvPr>
            <p:ph idx="1"/>
            <a:videoFile r:link="rId1"/>
          </p:nvPr>
        </p:nvPicPr>
        <p:blipFill>
          <a:blip r:embed="rId3"/>
          <a:stretch>
            <a:fillRect/>
          </a:stretch>
        </p:blipFill>
        <p:spPr>
          <a:xfrm>
            <a:off x="1718733" y="1404832"/>
            <a:ext cx="8754533" cy="5453168"/>
          </a:xfrm>
          <a:prstGeom prst="rect">
            <a:avLst/>
          </a:prstGeom>
        </p:spPr>
      </p:pic>
    </p:spTree>
    <p:extLst>
      <p:ext uri="{BB962C8B-B14F-4D97-AF65-F5344CB8AC3E}">
        <p14:creationId xmlns:p14="http://schemas.microsoft.com/office/powerpoint/2010/main" val="7451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6F903B-352F-8D59-A79C-EBB5D305D490}"/>
              </a:ext>
            </a:extLst>
          </p:cNvPr>
          <p:cNvSpPr>
            <a:spLocks noGrp="1"/>
          </p:cNvSpPr>
          <p:nvPr>
            <p:ph type="title"/>
          </p:nvPr>
        </p:nvSpPr>
        <p:spPr>
          <a:solidFill>
            <a:schemeClr val="accent6">
              <a:lumMod val="75000"/>
            </a:schemeClr>
          </a:solidFill>
        </p:spPr>
        <p:txBody>
          <a:bodyPr/>
          <a:lstStyle/>
          <a:p>
            <a:pPr algn="ctr"/>
            <a:r>
              <a:rPr lang="he-IL" dirty="0">
                <a:solidFill>
                  <a:schemeClr val="bg1"/>
                </a:solidFill>
              </a:rPr>
              <a:t>הפצת תמונה בעלת אופי מיני מדריך לצוות החינוכי</a:t>
            </a:r>
          </a:p>
        </p:txBody>
      </p:sp>
      <p:pic>
        <p:nvPicPr>
          <p:cNvPr id="4" name="מדיה מקוונת 3" title="הפצת תמונה בעלת אופי מיני  מדריך לצוות החינוכי">
            <a:hlinkClick r:id="" action="ppaction://media"/>
            <a:extLst>
              <a:ext uri="{FF2B5EF4-FFF2-40B4-BE49-F238E27FC236}">
                <a16:creationId xmlns:a16="http://schemas.microsoft.com/office/drawing/2014/main" id="{6E3A70FB-8C2F-B42F-F260-EC0A3FEC9A2F}"/>
              </a:ext>
            </a:extLst>
          </p:cNvPr>
          <p:cNvPicPr>
            <a:picLocks noGrp="1" noRot="1" noChangeAspect="1"/>
          </p:cNvPicPr>
          <p:nvPr>
            <p:ph idx="1"/>
            <a:videoFile r:link="rId1"/>
          </p:nvPr>
        </p:nvPicPr>
        <p:blipFill>
          <a:blip r:embed="rId4"/>
          <a:stretch>
            <a:fillRect/>
          </a:stretch>
        </p:blipFill>
        <p:spPr>
          <a:xfrm>
            <a:off x="1583980" y="1825625"/>
            <a:ext cx="9270287" cy="4896908"/>
          </a:xfrm>
          <a:prstGeom prst="rect">
            <a:avLst/>
          </a:prstGeom>
        </p:spPr>
      </p:pic>
    </p:spTree>
    <p:extLst>
      <p:ext uri="{BB962C8B-B14F-4D97-AF65-F5344CB8AC3E}">
        <p14:creationId xmlns:p14="http://schemas.microsoft.com/office/powerpoint/2010/main" val="5380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75C01-D2E3-FAA1-A3B7-4B66D5B467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B619A920-1241-07C4-BDFD-6821C4206DD6}"/>
              </a:ext>
            </a:extLst>
          </p:cNvPr>
          <p:cNvSpPr>
            <a:spLocks noGrp="1"/>
          </p:cNvSpPr>
          <p:nvPr>
            <p:ph type="title"/>
          </p:nvPr>
        </p:nvSpPr>
        <p:spPr>
          <a:xfrm>
            <a:off x="718457" y="158297"/>
            <a:ext cx="10515600" cy="856312"/>
          </a:xfrm>
          <a:solidFill>
            <a:srgbClr val="002060"/>
          </a:solidFill>
        </p:spPr>
        <p:txBody>
          <a:bodyPr/>
          <a:lstStyle/>
          <a:p>
            <a:pPr algn="ctr"/>
            <a:r>
              <a:rPr lang="he-IL" dirty="0">
                <a:solidFill>
                  <a:schemeClr val="bg1"/>
                </a:solidFill>
              </a:rPr>
              <a:t>הגורמים המעכבים חשיפה של פגיעה</a:t>
            </a:r>
          </a:p>
        </p:txBody>
      </p:sp>
      <p:sp>
        <p:nvSpPr>
          <p:cNvPr id="3" name="מציין מיקום תוכן 2">
            <a:extLst>
              <a:ext uri="{FF2B5EF4-FFF2-40B4-BE49-F238E27FC236}">
                <a16:creationId xmlns:a16="http://schemas.microsoft.com/office/drawing/2014/main" id="{AF6BB7E9-D294-90B4-CBCA-AC110B5DF720}"/>
              </a:ext>
            </a:extLst>
          </p:cNvPr>
          <p:cNvSpPr>
            <a:spLocks noGrp="1"/>
          </p:cNvSpPr>
          <p:nvPr>
            <p:ph idx="1"/>
          </p:nvPr>
        </p:nvSpPr>
        <p:spPr>
          <a:xfrm>
            <a:off x="34799" y="1853406"/>
            <a:ext cx="4938034" cy="4351338"/>
          </a:xfrm>
        </p:spPr>
        <p:txBody>
          <a:bodyPr>
            <a:normAutofit/>
          </a:bodyPr>
          <a:lstStyle/>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a:t>
            </a: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1.רגשות – פחד, בושה ועלבון</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2. חששות ממחיר נוסף והשלכות</a:t>
            </a:r>
            <a:r>
              <a:rPr lang="he-IL" kern="100" dirty="0">
                <a:latin typeface="Aptos" panose="020B0004020202020204" pitchFamily="34" charset="0"/>
                <a:ea typeface="Aptos" panose="020B0004020202020204" pitchFamily="34" charset="0"/>
                <a:cs typeface="Arial" panose="020B0604020202020204" pitchFamily="34" charset="0"/>
              </a:rPr>
              <a:t> </a:t>
            </a:r>
            <a:r>
              <a:rPr lang="he-IL" sz="2800" kern="100" dirty="0">
                <a:effectLst/>
                <a:latin typeface="Aptos" panose="020B0004020202020204" pitchFamily="34" charset="0"/>
                <a:ea typeface="Aptos" panose="020B0004020202020204" pitchFamily="34" charset="0"/>
                <a:cs typeface="Arial" panose="020B0604020202020204" pitchFamily="34" charset="0"/>
              </a:rPr>
              <a:t>– בעיקר מפגיעה במשפחה</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3. </a:t>
            </a:r>
            <a:r>
              <a:rPr lang="he-IL" sz="2800" b="1" kern="100" dirty="0">
                <a:effectLst/>
                <a:latin typeface="Aptos" panose="020B0004020202020204" pitchFamily="34" charset="0"/>
                <a:ea typeface="Aptos" panose="020B0004020202020204" pitchFamily="34" charset="0"/>
                <a:cs typeface="Arial" panose="020B0604020202020204" pitchFamily="34" charset="0"/>
              </a:rPr>
              <a:t>חוסר מידע - </a:t>
            </a:r>
            <a:r>
              <a:rPr lang="he-IL" sz="2800" kern="100" dirty="0">
                <a:effectLst/>
                <a:latin typeface="Aptos" panose="020B0004020202020204" pitchFamily="34" charset="0"/>
                <a:ea typeface="Aptos" panose="020B0004020202020204" pitchFamily="34" charset="0"/>
                <a:cs typeface="Arial" panose="020B0604020202020204" pitchFamily="34" charset="0"/>
              </a:rPr>
              <a:t>מה ניתן לעשות </a:t>
            </a:r>
            <a:r>
              <a:rPr lang="he-IL" sz="2800" b="1" kern="100" dirty="0">
                <a:effectLst/>
                <a:latin typeface="Aptos" panose="020B0004020202020204" pitchFamily="34" charset="0"/>
                <a:ea typeface="Aptos" panose="020B0004020202020204" pitchFamily="34" charset="0"/>
                <a:cs typeface="Arial" panose="020B0604020202020204" pitchFamily="34" charset="0"/>
              </a:rPr>
              <a:t>ובעיקר אל מי ניתן לפנות </a:t>
            </a:r>
          </a:p>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9D6742BA-6D33-B229-E555-BD8D50890875}"/>
              </a:ext>
            </a:extLst>
          </p:cNvPr>
          <p:cNvPicPr>
            <a:picLocks noChangeAspect="1"/>
          </p:cNvPicPr>
          <p:nvPr/>
        </p:nvPicPr>
        <p:blipFill>
          <a:blip r:embed="rId3">
            <a:extLst>
              <a:ext uri="{28A0092B-C50C-407E-A947-70E740481C1C}">
                <a14:useLocalDpi xmlns:a14="http://schemas.microsoft.com/office/drawing/2010/main" val="0"/>
              </a:ext>
            </a:extLst>
          </a:blip>
          <a:srcRect l="17260" t="4932" r="16370"/>
          <a:stretch/>
        </p:blipFill>
        <p:spPr>
          <a:xfrm>
            <a:off x="4972833" y="1041318"/>
            <a:ext cx="7219167" cy="5816682"/>
          </a:xfrm>
          <a:prstGeom prst="rect">
            <a:avLst/>
          </a:prstGeom>
        </p:spPr>
      </p:pic>
    </p:spTree>
    <p:extLst>
      <p:ext uri="{BB962C8B-B14F-4D97-AF65-F5344CB8AC3E}">
        <p14:creationId xmlns:p14="http://schemas.microsoft.com/office/powerpoint/2010/main" val="120839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1BCD73-8F70-0519-A888-325A34477870}"/>
              </a:ext>
            </a:extLst>
          </p:cNvPr>
          <p:cNvSpPr>
            <a:spLocks noGrp="1"/>
          </p:cNvSpPr>
          <p:nvPr>
            <p:ph type="title"/>
          </p:nvPr>
        </p:nvSpPr>
        <p:spPr>
          <a:xfrm>
            <a:off x="718457" y="158296"/>
            <a:ext cx="10515600" cy="810695"/>
          </a:xfrm>
          <a:solidFill>
            <a:srgbClr val="002060"/>
          </a:solidFill>
        </p:spPr>
        <p:txBody>
          <a:bodyPr/>
          <a:lstStyle/>
          <a:p>
            <a:pPr algn="ctr"/>
            <a:r>
              <a:rPr lang="he-IL" dirty="0">
                <a:solidFill>
                  <a:schemeClr val="bg1"/>
                </a:solidFill>
              </a:rPr>
              <a:t>גורמים מעודדים חשיפה של פגיעה</a:t>
            </a:r>
          </a:p>
        </p:txBody>
      </p:sp>
      <p:sp>
        <p:nvSpPr>
          <p:cNvPr id="3" name="מציין מיקום תוכן 2">
            <a:extLst>
              <a:ext uri="{FF2B5EF4-FFF2-40B4-BE49-F238E27FC236}">
                <a16:creationId xmlns:a16="http://schemas.microsoft.com/office/drawing/2014/main" id="{E3C0AA00-0FDE-F2DF-2C3D-E3C02BAC06F9}"/>
              </a:ext>
            </a:extLst>
          </p:cNvPr>
          <p:cNvSpPr>
            <a:spLocks noGrp="1"/>
          </p:cNvSpPr>
          <p:nvPr>
            <p:ph idx="1"/>
          </p:nvPr>
        </p:nvSpPr>
        <p:spPr>
          <a:xfrm>
            <a:off x="139965" y="1400242"/>
            <a:ext cx="4500274" cy="5457758"/>
          </a:xfrm>
        </p:spPr>
        <p:txBody>
          <a:bodyPr>
            <a:normAutofit lnSpcReduction="10000"/>
          </a:bodyPr>
          <a:lstStyle/>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כאב בלתי נסבל – נפשי ופיזי</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פניה ויוזמה חיצונית - </a:t>
            </a:r>
            <a:r>
              <a:rPr lang="he-IL" b="1" kern="100" dirty="0">
                <a:latin typeface="Aptos" panose="020B0004020202020204" pitchFamily="34" charset="0"/>
                <a:ea typeface="Aptos" panose="020B0004020202020204" pitchFamily="34" charset="0"/>
              </a:rPr>
              <a:t>קשר טוב עם מבוגר שאתה סומך עליו ושאלה ישירה על הנושא</a:t>
            </a:r>
            <a:endParaRPr lang="he-IL" kern="100" dirty="0">
              <a:latin typeface="Aptos" panose="020B0004020202020204" pitchFamily="34" charset="0"/>
              <a:ea typeface="Aptos" panose="020B0004020202020204" pitchFamily="34" charset="0"/>
              <a:cs typeface="Arial" panose="020B0604020202020204" pitchFamily="34" charset="0"/>
            </a:endParaRPr>
          </a:p>
          <a:p>
            <a:pPr marL="514350" indent="-514350">
              <a:buAutoNum type="arabicPeriod"/>
            </a:pPr>
            <a:r>
              <a:rPr lang="he-IL" kern="100" dirty="0">
                <a:latin typeface="Aptos" panose="020B0004020202020204" pitchFamily="34" charset="0"/>
                <a:ea typeface="Aptos" panose="020B0004020202020204" pitchFamily="34" charset="0"/>
                <a:cs typeface="Arial" panose="020B0604020202020204" pitchFamily="34" charset="0"/>
              </a:rPr>
              <a:t>גורמים מוסריים </a:t>
            </a:r>
            <a:r>
              <a:rPr lang="en-US" kern="100" dirty="0">
                <a:latin typeface="Aptos" panose="020B0004020202020204" pitchFamily="34" charset="0"/>
                <a:ea typeface="Aptos" panose="020B0004020202020204" pitchFamily="34" charset="0"/>
                <a:cs typeface="Arial" panose="020B0604020202020204" pitchFamily="34" charset="0"/>
              </a:rPr>
              <a:t>–</a:t>
            </a:r>
            <a:r>
              <a:rPr lang="he-IL" kern="100" dirty="0">
                <a:latin typeface="Aptos" panose="020B0004020202020204" pitchFamily="34" charset="0"/>
                <a:ea typeface="Aptos" panose="020B0004020202020204" pitchFamily="34" charset="0"/>
                <a:cs typeface="Arial" panose="020B0604020202020204" pitchFamily="34" charset="0"/>
              </a:rPr>
              <a:t> מגיע לפוגע עונש</a:t>
            </a:r>
            <a:r>
              <a:rPr lang="en-US" sz="2800" kern="100" dirty="0">
                <a:effectLst/>
                <a:latin typeface="Aptos" panose="020B0004020202020204" pitchFamily="34" charset="0"/>
                <a:ea typeface="Aptos" panose="020B0004020202020204" pitchFamily="34" charset="0"/>
                <a:cs typeface="Arial" panose="020B0604020202020204" pitchFamily="34" charset="0"/>
              </a:rPr>
              <a:t/>
            </a:r>
            <a:br>
              <a:rPr lang="en-US" sz="2800" kern="100" dirty="0">
                <a:effectLst/>
                <a:latin typeface="Aptos" panose="020B0004020202020204" pitchFamily="34" charset="0"/>
                <a:ea typeface="Aptos" panose="020B0004020202020204" pitchFamily="34" charset="0"/>
                <a:cs typeface="Arial" panose="020B0604020202020204" pitchFamily="34" charset="0"/>
              </a:rPr>
            </a:b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AA5BDA45-24C7-DA72-73FB-C11625582D1E}"/>
              </a:ext>
            </a:extLst>
          </p:cNvPr>
          <p:cNvPicPr>
            <a:picLocks noChangeAspect="1"/>
          </p:cNvPicPr>
          <p:nvPr/>
        </p:nvPicPr>
        <p:blipFill>
          <a:blip r:embed="rId3">
            <a:extLst>
              <a:ext uri="{28A0092B-C50C-407E-A947-70E740481C1C}">
                <a14:useLocalDpi xmlns:a14="http://schemas.microsoft.com/office/drawing/2010/main" val="0"/>
              </a:ext>
            </a:extLst>
          </a:blip>
          <a:srcRect l="15411" t="6575" r="16370"/>
          <a:stretch/>
        </p:blipFill>
        <p:spPr>
          <a:xfrm>
            <a:off x="4640239" y="1040642"/>
            <a:ext cx="7551761" cy="5817358"/>
          </a:xfrm>
          <a:prstGeom prst="rect">
            <a:avLst/>
          </a:prstGeom>
        </p:spPr>
      </p:pic>
    </p:spTree>
    <p:extLst>
      <p:ext uri="{BB962C8B-B14F-4D97-AF65-F5344CB8AC3E}">
        <p14:creationId xmlns:p14="http://schemas.microsoft.com/office/powerpoint/2010/main" val="3945246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BE0DF-40B7-791C-C224-5D139D7D4C57}"/>
              </a:ext>
            </a:extLst>
          </p:cNvPr>
          <p:cNvSpPr>
            <a:spLocks noGrp="1"/>
          </p:cNvSpPr>
          <p:nvPr>
            <p:ph type="title"/>
          </p:nvPr>
        </p:nvSpPr>
        <p:spPr>
          <a:xfrm>
            <a:off x="1055914" y="158447"/>
            <a:ext cx="10863370" cy="1325563"/>
          </a:xfrm>
          <a:solidFill>
            <a:srgbClr val="002060"/>
          </a:solidFill>
        </p:spPr>
        <p:txBody>
          <a:bodyPr/>
          <a:lstStyle/>
          <a:p>
            <a:pPr algn="ctr"/>
            <a:r>
              <a:rPr lang="he-IL" dirty="0">
                <a:solidFill>
                  <a:schemeClr val="bg1"/>
                </a:solidFill>
              </a:rPr>
              <a:t>שיח עם מבוגר משמעותי- בואו נדבר על זה</a:t>
            </a:r>
          </a:p>
        </p:txBody>
      </p:sp>
      <p:sp>
        <p:nvSpPr>
          <p:cNvPr id="4" name="תיבת טקסט 3">
            <a:extLst>
              <a:ext uri="{FF2B5EF4-FFF2-40B4-BE49-F238E27FC236}">
                <a16:creationId xmlns:a16="http://schemas.microsoft.com/office/drawing/2014/main" id="{D6048205-0C00-E255-CA79-A3267A6E0A0E}"/>
              </a:ext>
            </a:extLst>
          </p:cNvPr>
          <p:cNvSpPr txBox="1"/>
          <p:nvPr/>
        </p:nvSpPr>
        <p:spPr>
          <a:xfrm>
            <a:off x="4721902" y="1800266"/>
            <a:ext cx="6998316" cy="4401205"/>
          </a:xfrm>
          <a:prstGeom prst="rect">
            <a:avLst/>
          </a:prstGeom>
          <a:noFill/>
          <a:ln>
            <a:solidFill>
              <a:schemeClr val="tx1"/>
            </a:solidFill>
          </a:ln>
        </p:spPr>
        <p:txBody>
          <a:bodyPr wrap="square" rtlCol="1">
            <a:spAutoFit/>
          </a:bodyPr>
          <a:lstStyle/>
          <a:p>
            <a:r>
              <a:rPr lang="he-IL" sz="2800" dirty="0"/>
              <a:t>לסדנא זו שלושה חלקים מרכזיים: </a:t>
            </a:r>
          </a:p>
          <a:p>
            <a:r>
              <a:rPr lang="he-IL" sz="2800" b="1" u="sng" dirty="0"/>
              <a:t>חלק א</a:t>
            </a:r>
            <a:r>
              <a:rPr lang="he-IL" sz="2800" b="1" dirty="0"/>
              <a:t> </a:t>
            </a:r>
            <a:r>
              <a:rPr lang="en-US" sz="2800" dirty="0"/>
              <a:t/>
            </a:r>
            <a:br>
              <a:rPr lang="en-US" sz="2800" dirty="0"/>
            </a:br>
            <a:r>
              <a:rPr lang="he-IL" sz="2800" dirty="0"/>
              <a:t>"מישהו היה שם בשבילי</a:t>
            </a:r>
            <a:r>
              <a:rPr lang="en-US" sz="2800" dirty="0"/>
              <a:t>“</a:t>
            </a:r>
            <a:r>
              <a:rPr lang="he-IL" sz="2800" dirty="0"/>
              <a:t> – שיח בזוגות</a:t>
            </a:r>
            <a:r>
              <a:rPr lang="en-US" sz="2800" dirty="0"/>
              <a:t/>
            </a:r>
            <a:br>
              <a:rPr lang="en-US" sz="2800" dirty="0"/>
            </a:br>
            <a:r>
              <a:rPr lang="he-IL" sz="2800" dirty="0"/>
              <a:t>ותובנות במליאה</a:t>
            </a:r>
          </a:p>
          <a:p>
            <a:r>
              <a:rPr lang="he-IL" sz="2800" b="1" u="sng" dirty="0"/>
              <a:t>חלק ב</a:t>
            </a:r>
          </a:p>
          <a:p>
            <a:r>
              <a:rPr lang="he-IL" sz="2800" dirty="0"/>
              <a:t>תרגול סימולציות – בחלוקה לשלשות</a:t>
            </a:r>
            <a:r>
              <a:rPr lang="en-US" sz="2800" dirty="0"/>
              <a:t/>
            </a:r>
            <a:br>
              <a:rPr lang="en-US" sz="2800" dirty="0"/>
            </a:br>
            <a:r>
              <a:rPr lang="he-IL" sz="2800" dirty="0"/>
              <a:t>וסיכום במליאה</a:t>
            </a:r>
          </a:p>
          <a:p>
            <a:r>
              <a:rPr lang="he-IL" sz="2800" b="1" u="sng" dirty="0"/>
              <a:t>חלק ג</a:t>
            </a:r>
          </a:p>
          <a:p>
            <a:r>
              <a:rPr lang="he-IL" sz="2800" dirty="0"/>
              <a:t>הצגת העקרונות לניהול שיחה עם תלמיד בעקבות חשד לפגיעה</a:t>
            </a:r>
          </a:p>
        </p:txBody>
      </p:sp>
      <p:pic>
        <p:nvPicPr>
          <p:cNvPr id="7" name="תמונה 6">
            <a:extLst>
              <a:ext uri="{FF2B5EF4-FFF2-40B4-BE49-F238E27FC236}">
                <a16:creationId xmlns:a16="http://schemas.microsoft.com/office/drawing/2014/main" id="{F1456921-4C73-3A22-397A-A10BE6C70D8B}"/>
              </a:ext>
            </a:extLst>
          </p:cNvPr>
          <p:cNvPicPr>
            <a:picLocks noChangeAspect="1"/>
          </p:cNvPicPr>
          <p:nvPr/>
        </p:nvPicPr>
        <p:blipFill>
          <a:blip r:embed="rId3">
            <a:duotone>
              <a:prstClr val="black"/>
              <a:schemeClr val="accent2">
                <a:tint val="45000"/>
                <a:satMod val="400000"/>
              </a:schemeClr>
            </a:duotone>
          </a:blip>
          <a:stretch>
            <a:fillRect/>
          </a:stretch>
        </p:blipFill>
        <p:spPr>
          <a:xfrm rot="21206610">
            <a:off x="13741" y="1646787"/>
            <a:ext cx="4708161" cy="4708161"/>
          </a:xfrm>
          <a:prstGeom prst="rect">
            <a:avLst/>
          </a:prstGeom>
        </p:spPr>
      </p:pic>
    </p:spTree>
    <p:extLst>
      <p:ext uri="{BB962C8B-B14F-4D97-AF65-F5344CB8AC3E}">
        <p14:creationId xmlns:p14="http://schemas.microsoft.com/office/powerpoint/2010/main" val="179931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93502B-A7A6-40AB-83E7-367E14B1B82C}"/>
              </a:ext>
            </a:extLst>
          </p:cNvPr>
          <p:cNvSpPr>
            <a:spLocks noGrp="1"/>
          </p:cNvSpPr>
          <p:nvPr>
            <p:ph type="title"/>
          </p:nvPr>
        </p:nvSpPr>
        <p:spPr>
          <a:xfrm>
            <a:off x="364671" y="27213"/>
            <a:ext cx="11462657" cy="1325563"/>
          </a:xfrm>
          <a:solidFill>
            <a:srgbClr val="002060"/>
          </a:solidFill>
        </p:spPr>
        <p:txBody>
          <a:bodyPr/>
          <a:lstStyle/>
          <a:p>
            <a:pPr algn="ctr"/>
            <a:r>
              <a:rPr lang="he-IL" dirty="0">
                <a:solidFill>
                  <a:schemeClr val="bg1"/>
                </a:solidFill>
              </a:rPr>
              <a:t>חלק א- עבודה בזוגות</a:t>
            </a:r>
          </a:p>
        </p:txBody>
      </p:sp>
      <p:sp>
        <p:nvSpPr>
          <p:cNvPr id="3" name="מציין מיקום תוכן 2">
            <a:extLst>
              <a:ext uri="{FF2B5EF4-FFF2-40B4-BE49-F238E27FC236}">
                <a16:creationId xmlns:a16="http://schemas.microsoft.com/office/drawing/2014/main" id="{FAA55C72-5AC2-4050-20B9-6513204B56C4}"/>
              </a:ext>
            </a:extLst>
          </p:cNvPr>
          <p:cNvSpPr>
            <a:spLocks noGrp="1"/>
          </p:cNvSpPr>
          <p:nvPr>
            <p:ph idx="1"/>
          </p:nvPr>
        </p:nvSpPr>
        <p:spPr>
          <a:xfrm>
            <a:off x="6095999" y="1775844"/>
            <a:ext cx="5425440" cy="4351338"/>
          </a:xfrm>
        </p:spPr>
        <p:txBody>
          <a:bodyPr>
            <a:normAutofit/>
          </a:bodyPr>
          <a:lstStyle/>
          <a:p>
            <a:pPr marL="0" indent="0">
              <a:buNone/>
            </a:pPr>
            <a:r>
              <a:rPr lang="he-IL" sz="2400" dirty="0"/>
              <a:t>הזכרו בחוויה מההווה או העבר, בה נחלץ מישהו לעזרתכם בעת קושי או מצוקה. אדם שקלט את מצוקתכם לפני שיכולתם לדבר עליה, לפני שהרגשתם נח לשתף מישהו. </a:t>
            </a:r>
            <a:r>
              <a:rPr lang="en-US" sz="2400" dirty="0"/>
              <a:t/>
            </a:r>
            <a:br>
              <a:rPr lang="en-US" sz="2400" dirty="0"/>
            </a:br>
            <a:r>
              <a:rPr lang="he-IL" sz="2400" dirty="0"/>
              <a:t>ניתן לשתף גם בחוויה בה רמזתם על הקושי או שהוא עלה בדרך אחרת. </a:t>
            </a:r>
            <a:r>
              <a:rPr lang="en-US" sz="2400" dirty="0"/>
              <a:t/>
            </a:r>
            <a:br>
              <a:rPr lang="en-US" sz="2400" dirty="0"/>
            </a:br>
            <a:r>
              <a:rPr lang="en-US" sz="2400" b="1" u="sng" dirty="0"/>
              <a:t/>
            </a:r>
            <a:br>
              <a:rPr lang="en-US" sz="2400" b="1" u="sng" dirty="0"/>
            </a:br>
            <a:r>
              <a:rPr lang="he-IL" sz="2400" b="1" u="sng" dirty="0"/>
              <a:t>נסו להיזכר ולשתף :</a:t>
            </a:r>
            <a:r>
              <a:rPr lang="en-US" sz="2400" dirty="0"/>
              <a:t/>
            </a:r>
            <a:br>
              <a:rPr lang="en-US" sz="2400" dirty="0"/>
            </a:br>
            <a:r>
              <a:rPr lang="he-IL" sz="2400" dirty="0"/>
              <a:t>מה הפך את החוויה הזו לחוויה משמעותית?</a:t>
            </a:r>
            <a:r>
              <a:rPr lang="en-US" sz="2400" dirty="0"/>
              <a:t/>
            </a:r>
            <a:br>
              <a:rPr lang="en-US" sz="2400" dirty="0"/>
            </a:br>
            <a:r>
              <a:rPr lang="he-IL" sz="2400" dirty="0"/>
              <a:t>מה היה באדם עצמו שאפשר לו להירתם לעזרתכם? </a:t>
            </a:r>
            <a:r>
              <a:rPr lang="en-US" sz="2400" dirty="0"/>
              <a:t/>
            </a:r>
            <a:br>
              <a:rPr lang="en-US" sz="2400" dirty="0"/>
            </a:br>
            <a:r>
              <a:rPr lang="he-IL" sz="2400" dirty="0"/>
              <a:t>מה היה בכם שאפשר להירתם לעזרתכם? </a:t>
            </a:r>
          </a:p>
        </p:txBody>
      </p:sp>
      <p:sp>
        <p:nvSpPr>
          <p:cNvPr id="5" name="AutoShape 2" descr="A heartfelt scene of two older female teachers sharing a tender and appreciative moment. One teacher places a gentle hand on the other's arm, conveying support and gratitude, while both exchange warm, knowing smiles. They are dressed in modest, professional attire, standing in a cozy school setting such as a staff room or near a classroom. Background elements include a chalkboard, bookshelves, or desks, adding to the context. The atmosphere conveys warmth, mutual respect, and an emotional bond between the colleagues.">
            <a:extLst>
              <a:ext uri="{FF2B5EF4-FFF2-40B4-BE49-F238E27FC236}">
                <a16:creationId xmlns:a16="http://schemas.microsoft.com/office/drawing/2014/main" id="{4AA9EC42-4286-B5B2-875F-6D1CC3541E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6" name="Picture 2" descr="Free Together Hands photo and picture">
            <a:extLst>
              <a:ext uri="{FF2B5EF4-FFF2-40B4-BE49-F238E27FC236}">
                <a16:creationId xmlns:a16="http://schemas.microsoft.com/office/drawing/2014/main" id="{06206145-E13C-9D9E-0E99-430BA77D2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71" y="1573967"/>
            <a:ext cx="5425440" cy="467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9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D57FA4BF-5610-36A5-0805-E00DEC725658}"/>
              </a:ext>
            </a:extLst>
          </p:cNvPr>
          <p:cNvSpPr>
            <a:spLocks noGrp="1"/>
          </p:cNvSpPr>
          <p:nvPr>
            <p:ph type="title"/>
          </p:nvPr>
        </p:nvSpPr>
        <p:spPr>
          <a:xfrm>
            <a:off x="6889364" y="136121"/>
            <a:ext cx="4195674" cy="2052522"/>
          </a:xfrm>
          <a:solidFill>
            <a:srgbClr val="002060"/>
          </a:solidFill>
        </p:spPr>
        <p:txBody>
          <a:bodyPr anchor="b">
            <a:normAutofit/>
          </a:bodyPr>
          <a:lstStyle/>
          <a:p>
            <a:pPr algn="ctr"/>
            <a:r>
              <a:rPr lang="he-IL" sz="5600" dirty="0">
                <a:solidFill>
                  <a:schemeClr val="bg1"/>
                </a:solidFill>
              </a:rPr>
              <a:t>חזרה למליאה: </a:t>
            </a:r>
            <a:r>
              <a:rPr lang="en-US" sz="5600" dirty="0">
                <a:solidFill>
                  <a:schemeClr val="bg1"/>
                </a:solidFill>
              </a:rPr>
              <a:t/>
            </a:r>
            <a:br>
              <a:rPr lang="en-US" sz="5600" dirty="0">
                <a:solidFill>
                  <a:schemeClr val="bg1"/>
                </a:solidFill>
              </a:rPr>
            </a:br>
            <a:endParaRPr lang="he-IL" sz="5600" dirty="0">
              <a:solidFill>
                <a:schemeClr val="bg1"/>
              </a:solidFill>
            </a:endParaRP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מציין מיקום תוכן 2">
            <a:extLst>
              <a:ext uri="{FF2B5EF4-FFF2-40B4-BE49-F238E27FC236}">
                <a16:creationId xmlns:a16="http://schemas.microsoft.com/office/drawing/2014/main" id="{A739F5A3-3423-5B50-7F61-0352F5053D6F}"/>
              </a:ext>
            </a:extLst>
          </p:cNvPr>
          <p:cNvSpPr>
            <a:spLocks noGrp="1"/>
          </p:cNvSpPr>
          <p:nvPr>
            <p:ph idx="1"/>
          </p:nvPr>
        </p:nvSpPr>
        <p:spPr>
          <a:xfrm>
            <a:off x="6247608" y="2592566"/>
            <a:ext cx="5338544" cy="3703773"/>
          </a:xfrm>
        </p:spPr>
        <p:txBody>
          <a:bodyPr anchor="t">
            <a:normAutofit/>
          </a:bodyPr>
          <a:lstStyle/>
          <a:p>
            <a:pPr marL="0" indent="0">
              <a:buNone/>
            </a:pPr>
            <a:r>
              <a:rPr lang="he-IL" sz="2400" b="1" dirty="0">
                <a:solidFill>
                  <a:schemeClr val="tx1">
                    <a:alpha val="80000"/>
                  </a:schemeClr>
                </a:solidFill>
              </a:rPr>
              <a:t>איסוף תובנות ומחשבות מהשיח הזוגי:</a:t>
            </a:r>
          </a:p>
          <a:p>
            <a:pPr marL="0" indent="0">
              <a:buNone/>
            </a:pPr>
            <a:r>
              <a:rPr lang="en-US" sz="2400" dirty="0">
                <a:solidFill>
                  <a:schemeClr val="tx1">
                    <a:alpha val="80000"/>
                  </a:schemeClr>
                </a:solidFill>
              </a:rPr>
              <a:t/>
            </a:r>
            <a:br>
              <a:rPr lang="en-US" sz="2400" dirty="0">
                <a:solidFill>
                  <a:schemeClr val="tx1">
                    <a:alpha val="80000"/>
                  </a:schemeClr>
                </a:solidFill>
              </a:rPr>
            </a:br>
            <a:r>
              <a:rPr lang="he-IL" sz="2400" b="1" dirty="0">
                <a:solidFill>
                  <a:schemeClr val="tx1">
                    <a:alpha val="80000"/>
                  </a:schemeClr>
                </a:solidFill>
              </a:rPr>
              <a:t>מהם המאפיינים שעלו בשיח, המאפשרים לסייע לזולת ולהיעזר בו? </a:t>
            </a:r>
            <a:r>
              <a:rPr lang="en-US" sz="2400" b="1" dirty="0">
                <a:solidFill>
                  <a:schemeClr val="tx1">
                    <a:alpha val="80000"/>
                  </a:schemeClr>
                </a:solidFill>
              </a:rPr>
              <a:t/>
            </a:r>
            <a:br>
              <a:rPr lang="en-US" sz="2400" b="1" dirty="0">
                <a:solidFill>
                  <a:schemeClr val="tx1">
                    <a:alpha val="80000"/>
                  </a:schemeClr>
                </a:solidFill>
              </a:rPr>
            </a:br>
            <a:r>
              <a:rPr lang="he-IL" sz="2400" b="1" dirty="0">
                <a:solidFill>
                  <a:schemeClr val="tx1">
                    <a:alpha val="80000"/>
                  </a:schemeClr>
                </a:solidFill>
              </a:rPr>
              <a:t>ניתן גם לאסוף מטאפורות שעלו בו המבטאות מהו מבוגר משמעותי במיטבו עבור התלמידים</a:t>
            </a:r>
            <a:r>
              <a:rPr lang="en-US" sz="2400" b="1" dirty="0">
                <a:solidFill>
                  <a:schemeClr val="tx1">
                    <a:alpha val="80000"/>
                  </a:schemeClr>
                </a:solidFill>
              </a:rPr>
              <a:t/>
            </a:r>
            <a:br>
              <a:rPr lang="en-US" sz="2400" b="1" dirty="0">
                <a:solidFill>
                  <a:schemeClr val="tx1">
                    <a:alpha val="80000"/>
                  </a:schemeClr>
                </a:solidFill>
              </a:rPr>
            </a:br>
            <a:r>
              <a:rPr lang="en-US" sz="2400" dirty="0">
                <a:solidFill>
                  <a:schemeClr val="tx1">
                    <a:alpha val="80000"/>
                  </a:schemeClr>
                </a:solidFill>
              </a:rPr>
              <a:t/>
            </a:r>
            <a:br>
              <a:rPr lang="en-US" sz="2400" dirty="0">
                <a:solidFill>
                  <a:schemeClr val="tx1">
                    <a:alpha val="80000"/>
                  </a:schemeClr>
                </a:solidFill>
              </a:rPr>
            </a:br>
            <a:endParaRPr lang="he-IL" sz="1900" dirty="0">
              <a:solidFill>
                <a:schemeClr val="tx1">
                  <a:alpha val="80000"/>
                </a:schemeClr>
              </a:solidFill>
            </a:endParaRPr>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תמונה 4">
            <a:extLst>
              <a:ext uri="{FF2B5EF4-FFF2-40B4-BE49-F238E27FC236}">
                <a16:creationId xmlns:a16="http://schemas.microsoft.com/office/drawing/2014/main" id="{564310E8-AACA-5E75-54D5-3685634DF7A4}"/>
              </a:ext>
            </a:extLst>
          </p:cNvPr>
          <p:cNvPicPr>
            <a:picLocks noChangeAspect="1"/>
          </p:cNvPicPr>
          <p:nvPr/>
        </p:nvPicPr>
        <p:blipFill>
          <a:blip r:embed="rId3"/>
          <a:stretch>
            <a:fillRect/>
          </a:stretch>
        </p:blipFill>
        <p:spPr>
          <a:xfrm>
            <a:off x="-234941" y="132493"/>
            <a:ext cx="6482538" cy="6858000"/>
          </a:xfrm>
          <a:prstGeom prst="rect">
            <a:avLst/>
          </a:prstGeom>
        </p:spPr>
      </p:pic>
    </p:spTree>
    <p:extLst>
      <p:ext uri="{BB962C8B-B14F-4D97-AF65-F5344CB8AC3E}">
        <p14:creationId xmlns:p14="http://schemas.microsoft.com/office/powerpoint/2010/main" val="359944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F9D402-CEDA-3E97-9E09-3D51C6098D77}"/>
              </a:ext>
            </a:extLst>
          </p:cNvPr>
          <p:cNvSpPr>
            <a:spLocks noGrp="1"/>
          </p:cNvSpPr>
          <p:nvPr>
            <p:ph type="title"/>
          </p:nvPr>
        </p:nvSpPr>
        <p:spPr>
          <a:solidFill>
            <a:srgbClr val="002060"/>
          </a:solidFill>
        </p:spPr>
        <p:txBody>
          <a:bodyPr/>
          <a:lstStyle/>
          <a:p>
            <a:pPr algn="ctr"/>
            <a:r>
              <a:rPr lang="he-IL" dirty="0">
                <a:solidFill>
                  <a:schemeClr val="bg1"/>
                </a:solidFill>
              </a:rPr>
              <a:t>חלק ב: עבודה עם סימולציות: </a:t>
            </a:r>
          </a:p>
        </p:txBody>
      </p:sp>
      <p:sp>
        <p:nvSpPr>
          <p:cNvPr id="3" name="מציין מיקום תוכן 2">
            <a:extLst>
              <a:ext uri="{FF2B5EF4-FFF2-40B4-BE49-F238E27FC236}">
                <a16:creationId xmlns:a16="http://schemas.microsoft.com/office/drawing/2014/main" id="{253D9F25-3E8B-F9E1-0BED-54966DD8E135}"/>
              </a:ext>
            </a:extLst>
          </p:cNvPr>
          <p:cNvSpPr>
            <a:spLocks noGrp="1"/>
          </p:cNvSpPr>
          <p:nvPr>
            <p:ph idx="1"/>
          </p:nvPr>
        </p:nvSpPr>
        <p:spPr>
          <a:xfrm>
            <a:off x="2786743" y="1821317"/>
            <a:ext cx="8839200" cy="4351338"/>
          </a:xfrm>
        </p:spPr>
        <p:txBody>
          <a:bodyPr>
            <a:normAutofit/>
          </a:bodyPr>
          <a:lstStyle/>
          <a:p>
            <a:pPr marL="0" indent="0">
              <a:buNone/>
            </a:pPr>
            <a:r>
              <a:rPr lang="he-IL" b="1" dirty="0"/>
              <a:t>חלוקה לקבוצות של שלשות:</a:t>
            </a:r>
          </a:p>
          <a:p>
            <a:pPr>
              <a:buFont typeface="Wingdings" panose="05000000000000000000" pitchFamily="2" charset="2"/>
              <a:buChar char="Ø"/>
            </a:pPr>
            <a:r>
              <a:rPr lang="he-IL" dirty="0"/>
              <a:t> כל קבוצה מקבלת אירוע, דף של קווים מנחים לשיח ודף צפייה. </a:t>
            </a:r>
            <a:endParaRPr lang="he-IL" dirty="0">
              <a:highlight>
                <a:srgbClr val="FFFF00"/>
              </a:highlight>
            </a:endParaRPr>
          </a:p>
          <a:p>
            <a:pPr>
              <a:buFont typeface="Wingdings" panose="05000000000000000000" pitchFamily="2" charset="2"/>
              <a:buChar char="Ø"/>
            </a:pPr>
            <a:r>
              <a:rPr lang="he-IL" dirty="0"/>
              <a:t> כל משתתף בוחר תפקיד באירוע - מורה, תלמיד או צופה. </a:t>
            </a:r>
          </a:p>
          <a:p>
            <a:pPr>
              <a:buFont typeface="Wingdings" panose="05000000000000000000" pitchFamily="2" charset="2"/>
              <a:buChar char="Ø"/>
            </a:pPr>
            <a:r>
              <a:rPr lang="he-IL" dirty="0"/>
              <a:t>בתום כל אירוע, מקשיבים לצופה שמביא רשמיו בקצרה למשתתפי הקבוצה</a:t>
            </a:r>
            <a:r>
              <a:rPr lang="en-US" dirty="0"/>
              <a:t/>
            </a:r>
            <a:br>
              <a:rPr lang="en-US" dirty="0"/>
            </a:br>
            <a:r>
              <a:rPr lang="en-US" dirty="0"/>
              <a:t/>
            </a:r>
            <a:br>
              <a:rPr lang="en-US" dirty="0"/>
            </a:br>
            <a:endParaRPr lang="he-IL" dirty="0">
              <a:highlight>
                <a:srgbClr val="FFFF00"/>
              </a:highlight>
            </a:endParaRPr>
          </a:p>
        </p:txBody>
      </p:sp>
      <p:sp>
        <p:nvSpPr>
          <p:cNvPr id="4" name="אליפסה 3">
            <a:extLst>
              <a:ext uri="{FF2B5EF4-FFF2-40B4-BE49-F238E27FC236}">
                <a16:creationId xmlns:a16="http://schemas.microsoft.com/office/drawing/2014/main" id="{C0236656-DE45-2ACA-6804-FBCE709BF640}"/>
              </a:ext>
            </a:extLst>
          </p:cNvPr>
          <p:cNvSpPr/>
          <p:nvPr/>
        </p:nvSpPr>
        <p:spPr>
          <a:xfrm>
            <a:off x="838200" y="2373086"/>
            <a:ext cx="1415143" cy="118654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תלמיד</a:t>
            </a:r>
          </a:p>
        </p:txBody>
      </p:sp>
      <p:sp>
        <p:nvSpPr>
          <p:cNvPr id="5" name="אליפסה 4">
            <a:extLst>
              <a:ext uri="{FF2B5EF4-FFF2-40B4-BE49-F238E27FC236}">
                <a16:creationId xmlns:a16="http://schemas.microsoft.com/office/drawing/2014/main" id="{C6874B22-F79D-DA0D-D9B6-BD716FAB1183}"/>
              </a:ext>
            </a:extLst>
          </p:cNvPr>
          <p:cNvSpPr/>
          <p:nvPr/>
        </p:nvSpPr>
        <p:spPr>
          <a:xfrm>
            <a:off x="1545772" y="3300300"/>
            <a:ext cx="1415143" cy="118654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צופה</a:t>
            </a:r>
          </a:p>
        </p:txBody>
      </p:sp>
      <p:sp>
        <p:nvSpPr>
          <p:cNvPr id="6" name="אליפסה 5">
            <a:extLst>
              <a:ext uri="{FF2B5EF4-FFF2-40B4-BE49-F238E27FC236}">
                <a16:creationId xmlns:a16="http://schemas.microsoft.com/office/drawing/2014/main" id="{0E90FF39-6A80-F9C2-5074-A8B7227F2A29}"/>
              </a:ext>
            </a:extLst>
          </p:cNvPr>
          <p:cNvSpPr/>
          <p:nvPr/>
        </p:nvSpPr>
        <p:spPr>
          <a:xfrm>
            <a:off x="130628" y="3298371"/>
            <a:ext cx="1415143" cy="118654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מורה</a:t>
            </a:r>
          </a:p>
        </p:txBody>
      </p:sp>
    </p:spTree>
    <p:extLst>
      <p:ext uri="{BB962C8B-B14F-4D97-AF65-F5344CB8AC3E}">
        <p14:creationId xmlns:p14="http://schemas.microsoft.com/office/powerpoint/2010/main" val="23683723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5630</TotalTime>
  <Words>2845</Words>
  <Application>Microsoft Office PowerPoint</Application>
  <PresentationFormat>מסך רחב</PresentationFormat>
  <Paragraphs>236</Paragraphs>
  <Slides>36</Slides>
  <Notes>21</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36</vt:i4>
      </vt:variant>
    </vt:vector>
  </HeadingPairs>
  <TitlesOfParts>
    <vt:vector size="44" baseType="lpstr">
      <vt:lpstr>Aptos</vt:lpstr>
      <vt:lpstr>Aptos Display</vt:lpstr>
      <vt:lpstr>Arial</vt:lpstr>
      <vt:lpstr>Calibri</vt:lpstr>
      <vt:lpstr>David</vt:lpstr>
      <vt:lpstr>Times New Roman</vt:lpstr>
      <vt:lpstr>Wingdings</vt:lpstr>
      <vt:lpstr>ערכת נושא Office</vt:lpstr>
      <vt:lpstr>  "מישהו שומע אותי" להיות מבוגר משמעותי במצבים של פגיעה מינית בילדים ובני נוער  </vt:lpstr>
      <vt:lpstr>הקף הפגיעה בילדים ובני נוער  בישראל</vt:lpstr>
      <vt:lpstr>למי מספרים הילדים , את מי הם משתפים במצבי מצוקה ופגיעה? </vt:lpstr>
      <vt:lpstr>הגורמים המעכבים חשיפה של פגיעה</vt:lpstr>
      <vt:lpstr>גורמים מעודדים חשיפה של פגיעה</vt:lpstr>
      <vt:lpstr>שיח עם מבוגר משמעותי- בואו נדבר על זה</vt:lpstr>
      <vt:lpstr>חלק א- עבודה בזוגות</vt:lpstr>
      <vt:lpstr>חזרה למליאה:  </vt:lpstr>
      <vt:lpstr>חלק ב: עבודה עם סימולציות: </vt:lpstr>
      <vt:lpstr>"אני בחיים לא אכנס לשם יותר"</vt:lpstr>
      <vt:lpstr>מצגת של PowerPoint‏</vt:lpstr>
      <vt:lpstr>"אני בחיים לא אכנס לשם יותר"- קווים מנחים לצופה </vt:lpstr>
      <vt:lpstr>"משהו רע יקרה"</vt:lpstr>
      <vt:lpstr>מצגת של PowerPoint‏</vt:lpstr>
      <vt:lpstr>מצגת של PowerPoint‏</vt:lpstr>
      <vt:lpstr>"אתה לא גבר"</vt:lpstr>
      <vt:lpstr>מצגת של PowerPoint‏</vt:lpstr>
      <vt:lpstr>מצגת של PowerPoint‏</vt:lpstr>
      <vt:lpstr>מליאת סיכום:   להיות מבוגר משמעותי לתלמידים בקושי או מצוקה </vt:lpstr>
      <vt:lpstr>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שיחה עם תלמיד המשתף בסיפור של פגיעה</vt:lpstr>
      <vt:lpstr>הפצת תמונה בעלת אופי מיני מדריך לצוות החינוכי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"מישהו שומע אותי" להיות מבוגר משמעותי במצבים של פגיעה מינית בילדים ובני נוער  </dc:title>
  <dc:creator>Dafna Zinn</dc:creator>
  <cp:lastModifiedBy>איריס וכטל</cp:lastModifiedBy>
  <cp:revision>115</cp:revision>
  <dcterms:created xsi:type="dcterms:W3CDTF">2024-11-17T12:21:54Z</dcterms:created>
  <dcterms:modified xsi:type="dcterms:W3CDTF">2025-01-08T09:11:19Z</dcterms:modified>
</cp:coreProperties>
</file>