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Lst>
  <p:notesMasterIdLst>
    <p:notesMasterId r:id="rId14"/>
  </p:notesMasterIdLst>
  <p:sldIdLst>
    <p:sldId id="257" r:id="rId3"/>
    <p:sldId id="260" r:id="rId4"/>
    <p:sldId id="672" r:id="rId5"/>
    <p:sldId id="301" r:id="rId6"/>
    <p:sldId id="291" r:id="rId7"/>
    <p:sldId id="298" r:id="rId8"/>
    <p:sldId id="290" r:id="rId9"/>
    <p:sldId id="299" r:id="rId10"/>
    <p:sldId id="673" r:id="rId11"/>
    <p:sldId id="663" r:id="rId12"/>
    <p:sldId id="643" r:id="rId1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0FF85B-CE21-D6F2-1A99-5502192F7A1C}" name="דנה אברמוביץ" initials="דא" userId="S::dana.abramovich@office.eduil.org::52d8df0f-e865-43fe-a165-6f083cbfce7c" providerId="AD"/>
  <p188:author id="{DC9A63D3-F978-C809-5A02-F391D21E2325}" name="דפנה הדר" initials="דה" userId="S::dafnaha@reali.org.il::4f419a13-f067-4491-a6c4-de657f92cb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2DD"/>
    <a:srgbClr val="A3B1DC"/>
    <a:srgbClr val="FDF1E9"/>
    <a:srgbClr val="E9EFFE"/>
    <a:srgbClr val="D0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841" autoAdjust="0"/>
    <p:restoredTop sz="53640" autoAdjust="0"/>
  </p:normalViewPr>
  <p:slideViewPr>
    <p:cSldViewPr snapToGrid="0">
      <p:cViewPr varScale="1">
        <p:scale>
          <a:sx n="35" d="100"/>
          <a:sy n="35" d="100"/>
        </p:scale>
        <p:origin x="19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C440191-91A2-4788-BCBD-2253ABC680C6}" type="datetimeFigureOut">
              <a:rPr lang="he-IL" smtClean="0"/>
              <a:t>ט"ז/כסלו/תשפ"ה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D09FABA-6F11-4152-9F65-7E0FE3E5FE2E}" type="slidenum">
              <a:rPr lang="he-IL" smtClean="0"/>
              <a:t>‹#›</a:t>
            </a:fld>
            <a:endParaRPr lang="he-IL"/>
          </a:p>
        </p:txBody>
      </p:sp>
    </p:spTree>
    <p:extLst>
      <p:ext uri="{BB962C8B-B14F-4D97-AF65-F5344CB8AC3E}">
        <p14:creationId xmlns:p14="http://schemas.microsoft.com/office/powerpoint/2010/main" val="29213190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5"/>
          </p:nvPr>
        </p:nvSpPr>
        <p:spPr/>
        <p:txBody>
          <a:bodyPr/>
          <a:lstStyle/>
          <a:p>
            <a:fld id="{2D822099-C4B9-4777-AC4D-E954DB6718BC}" type="slidenum">
              <a:rPr lang="he-IL" smtClean="0"/>
              <a:t>1</a:t>
            </a:fld>
            <a:endParaRPr lang="he-IL"/>
          </a:p>
        </p:txBody>
      </p:sp>
    </p:spTree>
    <p:extLst>
      <p:ext uri="{BB962C8B-B14F-4D97-AF65-F5344CB8AC3E}">
        <p14:creationId xmlns:p14="http://schemas.microsoft.com/office/powerpoint/2010/main" val="1723328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רגע לפני סיום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נקשיב לתשובות הילדים</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נסכם:</a:t>
            </a:r>
            <a:r>
              <a:rPr kumimoji="0" lang="he-I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היום למדנו להכיר ולהאיר את הטוב שיש לנו בגן.</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אני מזמינה אתכם לנצל את היום ולהגיד "תודה"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על הדברים הטובים שיש לכם.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אמרו תודה לחברים, לצוות, לעצמכם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שתפו אותנו</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לאורך היום, הזכירי לילדים להכיר תודה על המצבים והדברים הטובים שיש בסביבתם ולהאיר אותם באמצעות הנר.</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במפגש סוף יום, ובימים הבאים אפשרי שיתוף</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לאורך הימים הבאים, נאסוף את הפתקים שההורים יביאו (בהתאם לבקשה בשקף 10), נוכל להכין קופסה מיוחדת אליה הילדים יכניסו את הפתק שהכינו בבית.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במהלך המפגש, נקריא לילדים את הפתקים, נוכל גם לנחש מי הילד שהקראנו את הפתק שלו. בדרך זו נכיר לעומק את החברים בגן.</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צוות הגן יחזק את הילדים שמאירים את הטוב.</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10</a:t>
            </a:fld>
            <a:endParaRPr lang="he-IL"/>
          </a:p>
        </p:txBody>
      </p:sp>
    </p:spTree>
    <p:extLst>
      <p:ext uri="{BB962C8B-B14F-4D97-AF65-F5344CB8AC3E}">
        <p14:creationId xmlns:p14="http://schemas.microsoft.com/office/powerpoint/2010/main" val="1549966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מסר לשליחה להורים בעקבות המפגש.</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11</a:t>
            </a:fld>
            <a:endParaRPr lang="he-IL"/>
          </a:p>
        </p:txBody>
      </p:sp>
    </p:spTree>
    <p:extLst>
      <p:ext uri="{BB962C8B-B14F-4D97-AF65-F5344CB8AC3E}">
        <p14:creationId xmlns:p14="http://schemas.microsoft.com/office/powerpoint/2010/main" val="315426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הכרת תודה היא אחת המיומנויות החשובות התורמת לבריאות נפשית ומהווה פעולה שעשויה לתרום לאושר.</a:t>
            </a:r>
          </a:p>
          <a:p>
            <a:pPr marL="0" lvl="0" indent="0" algn="r" rtl="1">
              <a:spcBef>
                <a:spcPts val="0"/>
              </a:spcBef>
              <a:spcAft>
                <a:spcPts val="0"/>
              </a:spcAft>
              <a:buNone/>
            </a:pPr>
            <a:r>
              <a:rPr lang="he-IL" dirty="0"/>
              <a:t>אנשים שמכירים תודה הם בעלי יכולת לחוש אמפתיה כלפי אחרים, לזהות כיצד אחרים מיטיבים עימם, לגלות נדיבות, להיות אופטימיים ולהתקדם להשגת מטרות אישיות.</a:t>
            </a:r>
          </a:p>
          <a:p>
            <a:pPr marL="0" lvl="0" indent="0" algn="r" rtl="1">
              <a:spcBef>
                <a:spcPts val="0"/>
              </a:spcBef>
              <a:spcAft>
                <a:spcPts val="0"/>
              </a:spcAft>
              <a:buNone/>
            </a:pPr>
            <a:r>
              <a:rPr lang="he-IL" dirty="0"/>
              <a:t>ביהדות הכרת תודה היא ערך עליון, והרבה מאוד מקטעי התפילה ומפסוקי </a:t>
            </a:r>
            <a:r>
              <a:rPr lang="he-IL" dirty="0" err="1"/>
              <a:t>התהילים</a:t>
            </a:r>
            <a:r>
              <a:rPr lang="he-IL" dirty="0"/>
              <a:t> שזורים במילות הודיה לה' על כל המציאות שלנו ועל הניסים שעושה עימנו בכל יום ויום.</a:t>
            </a:r>
          </a:p>
          <a:p>
            <a:pPr marL="0" lvl="0" indent="0" algn="r" rtl="1">
              <a:spcBef>
                <a:spcPts val="0"/>
              </a:spcBef>
              <a:spcAft>
                <a:spcPts val="0"/>
              </a:spcAft>
              <a:buNone/>
            </a:pPr>
            <a:r>
              <a:rPr lang="he-IL" dirty="0"/>
              <a:t>חג חנוכה הוא חג של נסים ונפלאות. במהלך חג החנוכה, אנחנו מדליקים את הנרות כדי להזכיר את נס פך השמן, שבו הספיק השמן להדליק את מנורת המקדש במשך שמונה ימים, למרות שהיה צריך להספיק רק ליום אחד.</a:t>
            </a:r>
          </a:p>
          <a:p>
            <a:pPr marL="0" lvl="0" indent="0" algn="r" rtl="1">
              <a:spcBef>
                <a:spcPts val="0"/>
              </a:spcBef>
              <a:spcAft>
                <a:spcPts val="0"/>
              </a:spcAft>
              <a:buNone/>
            </a:pPr>
            <a:r>
              <a:rPr lang="he-IL" dirty="0"/>
              <a:t>בחג חנוכה אנו מכירים תודה על הניסים, על האור שניתן לנו ועל הצלת העם.</a:t>
            </a:r>
          </a:p>
          <a:p>
            <a:pPr marL="0" lvl="0" indent="0" algn="r" rtl="1">
              <a:spcBef>
                <a:spcPts val="0"/>
              </a:spcBef>
              <a:spcAft>
                <a:spcPts val="0"/>
              </a:spcAft>
              <a:buNone/>
            </a:pPr>
            <a:r>
              <a:rPr lang="he-IL" dirty="0"/>
              <a:t>במפגש היום נשים לב לדברים הטובים שבחיינו ונודה עליהם.</a:t>
            </a:r>
          </a:p>
        </p:txBody>
      </p:sp>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dirty="0"/>
              <a:t>חשוב לחזור על הכללים המרכזיים בכל </a:t>
            </a:r>
            <a:r>
              <a:rPr lang="he-IL" dirty="0"/>
              <a:t>מפגש, </a:t>
            </a:r>
            <a:r>
              <a:rPr lang="x-none" dirty="0"/>
              <a:t>על מנת לבסס מרחב בטוח המאפשר שיח רגשי בין</a:t>
            </a:r>
            <a:r>
              <a:rPr lang="he-IL" dirty="0"/>
              <a:t> הילדים</a:t>
            </a:r>
            <a:r>
              <a:rPr lang="x-none" dirty="0"/>
              <a:t>.</a:t>
            </a:r>
            <a:endParaRPr lang="he-IL" dirty="0"/>
          </a:p>
          <a:p>
            <a:pPr marL="0" lvl="0" indent="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r>
              <a:rPr lang="he-IL" sz="1200" dirty="0">
                <a:solidFill>
                  <a:srgbClr val="002060"/>
                </a:solidFill>
                <a:latin typeface="Calibri" panose="020F0502020204030204" pitchFamily="34" charset="0"/>
                <a:ea typeface="Tahoma" panose="020B0604030504040204" pitchFamily="34" charset="0"/>
                <a:cs typeface="Calibri" panose="020F0502020204030204" pitchFamily="34" charset="0"/>
              </a:rPr>
              <a:t>לגננת:</a:t>
            </a:r>
            <a:r>
              <a:rPr lang="he-IL" sz="1200" baseline="0" dirty="0">
                <a:solidFill>
                  <a:srgbClr val="002060"/>
                </a:solidFill>
                <a:latin typeface="Calibri" panose="020F0502020204030204" pitchFamily="34" charset="0"/>
                <a:ea typeface="Tahoma" panose="020B0604030504040204" pitchFamily="34" charset="0"/>
                <a:cs typeface="Calibri" panose="020F0502020204030204" pitchFamily="34" charset="0"/>
              </a:rPr>
              <a:t> ניתן להסביר ש</a:t>
            </a:r>
            <a:r>
              <a:rPr lang="he-IL" sz="1200" dirty="0">
                <a:solidFill>
                  <a:srgbClr val="002060"/>
                </a:solidFill>
                <a:latin typeface="Calibri" panose="020F0502020204030204" pitchFamily="34" charset="0"/>
                <a:ea typeface="Tahoma" panose="020B0604030504040204" pitchFamily="34" charset="0"/>
                <a:cs typeface="Calibri" panose="020F0502020204030204" pitchFamily="34" charset="0"/>
              </a:rPr>
              <a:t>אפשר לשתף אחרים בנושא, אך לספר רק על עצמי.</a:t>
            </a:r>
            <a:endParaRPr lang="he-IL" dirty="0"/>
          </a:p>
        </p:txBody>
      </p:sp>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6012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נראה את הנר ונאמר :</a:t>
            </a:r>
          </a:p>
          <a:p>
            <a:r>
              <a:rPr lang="he-IL" dirty="0"/>
              <a:t>חג החנוכה קרב ובא. בחג החנוכה אנו מדליקים חנוכיות ומאירים את הבתים שלנו.</a:t>
            </a:r>
          </a:p>
          <a:p>
            <a:endParaRPr lang="he-IL" dirty="0"/>
          </a:p>
          <a:p>
            <a:r>
              <a:rPr lang="he-IL" b="1" dirty="0"/>
              <a:t>נשאל:</a:t>
            </a:r>
            <a:r>
              <a:rPr lang="he-IL" dirty="0"/>
              <a:t> מה הנר עושה?</a:t>
            </a:r>
          </a:p>
          <a:p>
            <a:endParaRPr lang="he-IL" dirty="0"/>
          </a:p>
          <a:p>
            <a:r>
              <a:rPr lang="he-IL" b="1" dirty="0"/>
              <a:t>נסביר:</a:t>
            </a:r>
            <a:r>
              <a:rPr lang="he-IL" dirty="0"/>
              <a:t> הנר מאיר. היום נשים לב לדברים טובים שנמצאים בסביבה שלנו, נאיר עליהם, כמו שנר מאיר...</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65717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נאמר:</a:t>
            </a:r>
          </a:p>
          <a:p>
            <a:r>
              <a:rPr lang="he-IL" dirty="0"/>
              <a:t>היום בבוקר נגשה אלי תומכת החינוך שלנו (הסייעת) ואמרה לי – 'אני כל כך אוהבת את הגן שלנו ונהנית לעבוד איתך ועם הילדים בגן'.</a:t>
            </a:r>
          </a:p>
          <a:p>
            <a:r>
              <a:rPr lang="he-IL" dirty="0"/>
              <a:t>היא אמרה לי – 'תודה שאת איתי כאן'.</a:t>
            </a:r>
          </a:p>
          <a:p>
            <a:endParaRPr lang="he-IL" dirty="0"/>
          </a:p>
          <a:p>
            <a:r>
              <a:rPr lang="he-IL" b="1" dirty="0"/>
              <a:t>נשאל:</a:t>
            </a:r>
          </a:p>
          <a:p>
            <a:r>
              <a:rPr lang="he-IL" dirty="0"/>
              <a:t>חברים, איך אתם חושבים שהרגשתי?</a:t>
            </a:r>
          </a:p>
          <a:p>
            <a:endParaRPr lang="he-IL" dirty="0"/>
          </a:p>
          <a:p>
            <a:r>
              <a:rPr lang="he-IL" b="1" dirty="0"/>
              <a:t>נשמע</a:t>
            </a:r>
            <a:r>
              <a:rPr lang="he-IL" dirty="0"/>
              <a:t> </a:t>
            </a:r>
            <a:r>
              <a:rPr lang="he-IL" b="1" dirty="0"/>
              <a:t>את התשובות, ונאמר</a:t>
            </a:r>
            <a:r>
              <a:rPr lang="he-IL" dirty="0"/>
              <a:t>:</a:t>
            </a:r>
          </a:p>
          <a:p>
            <a:r>
              <a:rPr lang="he-IL" dirty="0"/>
              <a:t>אתם צודקים, התעוררו אצלי רגשות נעימים של שמחה, של אהבה, של התרגשות טובה ושל ביטחון וגם הרגשתי גאה בכם ובי באותם רגעים.</a:t>
            </a:r>
          </a:p>
          <a:p>
            <a:endParaRPr lang="he-IL" dirty="0"/>
          </a:p>
          <a:p>
            <a:r>
              <a:rPr lang="he-IL" dirty="0"/>
              <a:t>אתם יודעים מה היא בעצם עשתה? היא עשתה דבר מיוחד וחשוב שקוראים לו להכיר תודה.</a:t>
            </a:r>
          </a:p>
          <a:p>
            <a:endParaRPr lang="he-IL" dirty="0"/>
          </a:p>
          <a:p>
            <a:r>
              <a:rPr lang="he-IL" dirty="0"/>
              <a:t>'שם תומכת החינוך' רואה את הדברים הטובים שקיימים בסביבה שלה, שגורמים לה להרגיש רגשות נעימים ועליהם היא אומרת תודה.</a:t>
            </a:r>
          </a:p>
          <a:p>
            <a:endParaRPr lang="he-IL" dirty="0"/>
          </a:p>
          <a:p>
            <a:r>
              <a:rPr lang="he-IL" b="1" dirty="0"/>
              <a:t>נשאל:</a:t>
            </a:r>
          </a:p>
          <a:p>
            <a:r>
              <a:rPr lang="he-IL" dirty="0"/>
              <a:t>איך לדעתכם היא הרגישה בזמן השיחה שלנו?</a:t>
            </a:r>
          </a:p>
          <a:p>
            <a:endParaRPr lang="he-IL" dirty="0"/>
          </a:p>
          <a:p>
            <a:r>
              <a:rPr lang="he-IL" b="1" dirty="0"/>
              <a:t>נקשיב לתשובות:</a:t>
            </a:r>
          </a:p>
          <a:p>
            <a:r>
              <a:rPr lang="he-IL" dirty="0"/>
              <a:t>אפשר להזמין את תומכת החינוך להצטרף לשיח ולהציע לילדים לשאול אותה שאלות, </a:t>
            </a:r>
          </a:p>
          <a:p>
            <a:r>
              <a:rPr lang="he-IL" dirty="0"/>
              <a:t>לדוגמה: איך הרגישה במהלך השיחה.</a:t>
            </a:r>
          </a:p>
        </p:txBody>
      </p:sp>
      <p:sp>
        <p:nvSpPr>
          <p:cNvPr id="4" name="מציין מיקום של מספר שקופית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74CACA-6C32-4B30-A2DE-109635A620B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3364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נשאל:</a:t>
            </a:r>
          </a:p>
          <a:p>
            <a:r>
              <a:rPr lang="he-IL" b="0" dirty="0"/>
              <a:t>מי לדעתכם מרוויח כשאומרים תודה, כשמכירים תודה?</a:t>
            </a:r>
          </a:p>
          <a:p>
            <a:endParaRPr lang="he-IL" b="0" dirty="0"/>
          </a:p>
          <a:p>
            <a:r>
              <a:rPr lang="he-IL" b="0" dirty="0"/>
              <a:t>נשמע את תשובות הילדים </a:t>
            </a:r>
            <a:r>
              <a:rPr lang="he-IL" b="1" dirty="0"/>
              <a:t>ונסכם:</a:t>
            </a:r>
          </a:p>
          <a:p>
            <a:r>
              <a:rPr lang="he-IL" b="0" dirty="0"/>
              <a:t>כל הצדדים מרוויחים, גם זה שמודים לו וגם זה שמודה.</a:t>
            </a:r>
          </a:p>
          <a:p>
            <a:r>
              <a:rPr lang="he-IL" b="0" dirty="0"/>
              <a:t>האדם שאומרים לו תודה - מרגיש טוב, הוא מבין שרואים את הטוב שהוא עושה. </a:t>
            </a:r>
          </a:p>
          <a:p>
            <a:r>
              <a:rPr lang="he-IL" b="0" dirty="0"/>
              <a:t>הוא מרגיש מחוזק וזה נותן לו </a:t>
            </a:r>
            <a:r>
              <a:rPr lang="he-IL" b="0" dirty="0" err="1"/>
              <a:t>כח</a:t>
            </a:r>
            <a:r>
              <a:rPr lang="he-IL" b="0" dirty="0"/>
              <a:t> להמשיך במעשים הטובים שהוא עושה.</a:t>
            </a:r>
          </a:p>
          <a:p>
            <a:r>
              <a:rPr lang="he-IL" b="0" dirty="0"/>
              <a:t>המודה - רואה את הדברים הטובים שקיימים בחייו, שגורמים לו להרגיש טוב וכך הוא הופך לאדם שמח ומאושר יותר.</a:t>
            </a:r>
          </a:p>
          <a:p>
            <a:endParaRPr lang="he-IL" b="0" dirty="0"/>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DF131-C1BE-4EE6-B3D3-8FD6CE9607E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07162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נשאל:</a:t>
            </a:r>
          </a:p>
          <a:p>
            <a:r>
              <a:rPr lang="he-IL" b="0" dirty="0"/>
              <a:t>על מה אתם רוצים להכיר תודה/לומר תודה בגן שלנו?</a:t>
            </a:r>
          </a:p>
          <a:p>
            <a:r>
              <a:rPr lang="he-IL" b="0" dirty="0"/>
              <a:t>מי רוצה לספר על דבר מסוים - פעילות, חבר/ה, חלק של היום, איש צוות, משחק, מרחבים, שגורם לו/לה להרגיש טוב במהלך היום בגן?</a:t>
            </a:r>
          </a:p>
          <a:p>
            <a:endParaRPr lang="he-IL" b="0" dirty="0"/>
          </a:p>
          <a:p>
            <a:r>
              <a:rPr lang="he-IL" b="1" dirty="0"/>
              <a:t>נקשיב למספר שיתופים במליאה </a:t>
            </a:r>
          </a:p>
          <a:p>
            <a:r>
              <a:rPr lang="he-IL" b="0" dirty="0"/>
              <a:t>(במידה ומעבירים את הפעילות בקבוצה קטנה ניתן לאפשר לכל מי שרוצה להשתתף).</a:t>
            </a:r>
          </a:p>
          <a:p>
            <a:endParaRPr lang="he-IL" b="0" dirty="0"/>
          </a:p>
          <a:p>
            <a:r>
              <a:rPr lang="he-IL" b="0" dirty="0"/>
              <a:t>במידה והילדים לא וורבליים - ניתן להיעזר בהכרות הגננת עם העדפות הילדים ולסייע להם בתשובות.</a:t>
            </a:r>
          </a:p>
          <a:p>
            <a:r>
              <a:rPr lang="he-IL" b="0" dirty="0"/>
              <a:t>לדוגמה: יואב אוהב לשחק עם הבובה הרכה, היא עוזרת לו להרגיש טוב. יואב יכול, אם הוא רוצה, להגיד תודה על כך שהיא בגן שלנו.</a:t>
            </a:r>
          </a:p>
        </p:txBody>
      </p:sp>
      <p:sp>
        <p:nvSpPr>
          <p:cNvPr id="4" name="מציין מיקום של מספר שקופית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74CACA-6C32-4B30-A2DE-109635A620B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2747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נשאל את הילדים: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זוכרים את הנר מתחילת המפגש?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היום, כמו נר, הארנו על דברים טובים שיש בסביבה שלנו והכרנו תודה, שמחנו שהם נמצאים בסביבתנו וגורמים לנו להרגשה טובה.</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יצירה</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חג החנוכה קרב ובא. בחג החנוכה אנו מדליקים חנוכיות ומאירים את הבתים שלנו.</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אני מזמינה אתכם להכין נר אישי, להסתובב </a:t>
            </a:r>
            <a:r>
              <a:rPr kumimoji="0" lang="he-IL"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איתו</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במרחבי הגן ולתת לאור שלו להאיר על הטוב שאתם מוצאים בסביבתכם. אתם מוזמנים לגשת אל צוות הגן ולשתף בדברים הטובים שראיתם.</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תוכלו להשתמש בנר בבית ובגן.</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DF131-C1BE-4EE6-B3D3-8FD6CE9607E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2697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https://www.youtube.com/watch?v=TkfeRNrW2co</a:t>
            </a:r>
          </a:p>
          <a:p>
            <a:r>
              <a:rPr lang="he-IL" dirty="0"/>
              <a:t>נשיר עם הילדים את אחד מהשירים בהם מוזכרת ההודאה לה'. ניתן להיעזר בקישור </a:t>
            </a:r>
            <a:r>
              <a:rPr lang="he-IL" dirty="0" err="1"/>
              <a:t>הנל</a:t>
            </a:r>
            <a:r>
              <a:rPr lang="he-IL" dirty="0"/>
              <a:t> מדקה 1:10.</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9</a:t>
            </a:fld>
            <a:endParaRPr lang="he-IL"/>
          </a:p>
        </p:txBody>
      </p:sp>
    </p:spTree>
    <p:extLst>
      <p:ext uri="{BB962C8B-B14F-4D97-AF65-F5344CB8AC3E}">
        <p14:creationId xmlns:p14="http://schemas.microsoft.com/office/powerpoint/2010/main" val="179677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C90A77-5766-FC3B-E3E6-278C3220FBF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DB2A6C1-D441-F27E-A0D8-1AE5677C35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C9242ED7-2AD2-649D-4013-8BEA98E8DD77}"/>
              </a:ext>
            </a:extLst>
          </p:cNvPr>
          <p:cNvSpPr>
            <a:spLocks noGrp="1"/>
          </p:cNvSpPr>
          <p:nvPr>
            <p:ph type="dt" sz="half" idx="10"/>
          </p:nvPr>
        </p:nvSpPr>
        <p:spPr/>
        <p:txBody>
          <a:bodyPr/>
          <a:lstStyle/>
          <a:p>
            <a:fld id="{9A662758-4708-42C0-A761-76260DFC3A10}" type="datetimeFigureOut">
              <a:rPr lang="he-IL" smtClean="0"/>
              <a:t>ט"ז/כסלו/תשפ"ה</a:t>
            </a:fld>
            <a:endParaRPr lang="he-IL"/>
          </a:p>
        </p:txBody>
      </p:sp>
      <p:sp>
        <p:nvSpPr>
          <p:cNvPr id="5" name="מציין מיקום של כותרת תחתונה 4">
            <a:extLst>
              <a:ext uri="{FF2B5EF4-FFF2-40B4-BE49-F238E27FC236}">
                <a16:creationId xmlns:a16="http://schemas.microsoft.com/office/drawing/2014/main" id="{A4A4B6A5-4E48-9F97-51E5-F23F72766A9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BBBADA5-940E-4C27-545E-3C8C52590D76}"/>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273849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836F9B-F312-088E-8677-1EF54175E16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468814F-AACB-7DD0-1C7C-655BD078ABE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4FC4DEE-A477-306C-5E71-01D36B7C31D9}"/>
              </a:ext>
            </a:extLst>
          </p:cNvPr>
          <p:cNvSpPr>
            <a:spLocks noGrp="1"/>
          </p:cNvSpPr>
          <p:nvPr>
            <p:ph type="dt" sz="half" idx="10"/>
          </p:nvPr>
        </p:nvSpPr>
        <p:spPr/>
        <p:txBody>
          <a:bodyPr/>
          <a:lstStyle/>
          <a:p>
            <a:fld id="{9A662758-4708-42C0-A761-76260DFC3A10}" type="datetimeFigureOut">
              <a:rPr lang="he-IL" smtClean="0"/>
              <a:t>ט"ז/כסלו/תשפ"ה</a:t>
            </a:fld>
            <a:endParaRPr lang="he-IL"/>
          </a:p>
        </p:txBody>
      </p:sp>
      <p:sp>
        <p:nvSpPr>
          <p:cNvPr id="5" name="מציין מיקום של כותרת תחתונה 4">
            <a:extLst>
              <a:ext uri="{FF2B5EF4-FFF2-40B4-BE49-F238E27FC236}">
                <a16:creationId xmlns:a16="http://schemas.microsoft.com/office/drawing/2014/main" id="{6E5FE5C3-E48D-8304-4748-D15D9E65729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277FC63-0B04-104C-8AF3-9C9FA36FFD9B}"/>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3731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6E2F38E-E7D1-6E6B-50F2-B78F1AD8352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1DD1057-A4AA-D00A-7963-810AC6C1881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2884FA-BA83-F548-42A8-982C4CD5EB4F}"/>
              </a:ext>
            </a:extLst>
          </p:cNvPr>
          <p:cNvSpPr>
            <a:spLocks noGrp="1"/>
          </p:cNvSpPr>
          <p:nvPr>
            <p:ph type="dt" sz="half" idx="10"/>
          </p:nvPr>
        </p:nvSpPr>
        <p:spPr/>
        <p:txBody>
          <a:bodyPr/>
          <a:lstStyle/>
          <a:p>
            <a:fld id="{9A662758-4708-42C0-A761-76260DFC3A10}" type="datetimeFigureOut">
              <a:rPr lang="he-IL" smtClean="0"/>
              <a:t>ט"ז/כסלו/תשפ"ה</a:t>
            </a:fld>
            <a:endParaRPr lang="he-IL"/>
          </a:p>
        </p:txBody>
      </p:sp>
      <p:sp>
        <p:nvSpPr>
          <p:cNvPr id="5" name="מציין מיקום של כותרת תחתונה 4">
            <a:extLst>
              <a:ext uri="{FF2B5EF4-FFF2-40B4-BE49-F238E27FC236}">
                <a16:creationId xmlns:a16="http://schemas.microsoft.com/office/drawing/2014/main" id="{E3EBEE85-72F5-F0DA-8453-3CC68E7559C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FBA59EA-4B1C-0427-984B-04922FA1939C}"/>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597176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כותרת">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34DA295E-A9D5-56A7-8F92-8C9325CEFC22}"/>
              </a:ext>
            </a:extLst>
          </p:cNvPr>
          <p:cNvSpPr/>
          <p:nvPr userDrawn="1"/>
        </p:nvSpPr>
        <p:spPr>
          <a:xfrm>
            <a:off x="0" y="0"/>
            <a:ext cx="12192000" cy="1487055"/>
          </a:xfrm>
          <a:prstGeom prst="rect">
            <a:avLst/>
          </a:prstGeom>
          <a:solidFill>
            <a:srgbClr val="B6C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ט"ז/כסלו/תשפ"ה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rgbClr val="44546A"/>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984109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027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76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2557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3284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9000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6669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359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4E9A62-545C-BAE2-F9B4-14391010C4D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11AAFA3-C322-7CAB-3F93-991331CF1D5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0CD7135-E681-0461-6391-792103858820}"/>
              </a:ext>
            </a:extLst>
          </p:cNvPr>
          <p:cNvSpPr>
            <a:spLocks noGrp="1"/>
          </p:cNvSpPr>
          <p:nvPr>
            <p:ph type="dt" sz="half" idx="10"/>
          </p:nvPr>
        </p:nvSpPr>
        <p:spPr/>
        <p:txBody>
          <a:bodyPr/>
          <a:lstStyle/>
          <a:p>
            <a:fld id="{9A662758-4708-42C0-A761-76260DFC3A10}" type="datetimeFigureOut">
              <a:rPr lang="he-IL" smtClean="0"/>
              <a:t>ט"ז/כסלו/תשפ"ה</a:t>
            </a:fld>
            <a:endParaRPr lang="he-IL"/>
          </a:p>
        </p:txBody>
      </p:sp>
      <p:sp>
        <p:nvSpPr>
          <p:cNvPr id="5" name="מציין מיקום של כותרת תחתונה 4">
            <a:extLst>
              <a:ext uri="{FF2B5EF4-FFF2-40B4-BE49-F238E27FC236}">
                <a16:creationId xmlns:a16="http://schemas.microsoft.com/office/drawing/2014/main" id="{E4AF974B-A66B-C71A-A133-0853ADB746B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C0312E6-0509-8BAC-3811-43307AA3B572}"/>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5645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0535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0098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502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840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E94A63-717E-1BF6-079F-61EB732E6EAB}"/>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D4A6BB-B64F-6F00-245A-DD63793514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D416DD73-C85D-1DDF-7170-D00376D0F626}"/>
              </a:ext>
            </a:extLst>
          </p:cNvPr>
          <p:cNvSpPr>
            <a:spLocks noGrp="1"/>
          </p:cNvSpPr>
          <p:nvPr>
            <p:ph type="dt" sz="half" idx="10"/>
          </p:nvPr>
        </p:nvSpPr>
        <p:spPr/>
        <p:txBody>
          <a:bodyPr/>
          <a:lstStyle/>
          <a:p>
            <a:fld id="{9A662758-4708-42C0-A761-76260DFC3A10}" type="datetimeFigureOut">
              <a:rPr lang="he-IL" smtClean="0"/>
              <a:t>ט"ז/כסלו/תשפ"ה</a:t>
            </a:fld>
            <a:endParaRPr lang="he-IL"/>
          </a:p>
        </p:txBody>
      </p:sp>
      <p:sp>
        <p:nvSpPr>
          <p:cNvPr id="5" name="מציין מיקום של כותרת תחתונה 4">
            <a:extLst>
              <a:ext uri="{FF2B5EF4-FFF2-40B4-BE49-F238E27FC236}">
                <a16:creationId xmlns:a16="http://schemas.microsoft.com/office/drawing/2014/main" id="{CE2E92F5-6268-950C-3A30-84F7C470341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A8AE832-BF8B-9341-8E2D-14516573C47A}"/>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53217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8FA1EF-971B-8A71-A4DB-F584E21B791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68FD556-1643-3929-531B-FE13DB54446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2AEB06E-0D58-0FCC-21EE-82F75D40BFE1}"/>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6DA16D0-3DAC-BED1-4AB5-E8D221727A8C}"/>
              </a:ext>
            </a:extLst>
          </p:cNvPr>
          <p:cNvSpPr>
            <a:spLocks noGrp="1"/>
          </p:cNvSpPr>
          <p:nvPr>
            <p:ph type="dt" sz="half" idx="10"/>
          </p:nvPr>
        </p:nvSpPr>
        <p:spPr/>
        <p:txBody>
          <a:bodyPr/>
          <a:lstStyle/>
          <a:p>
            <a:fld id="{9A662758-4708-42C0-A761-76260DFC3A10}" type="datetimeFigureOut">
              <a:rPr lang="he-IL" smtClean="0"/>
              <a:t>ט"ז/כסלו/תשפ"ה</a:t>
            </a:fld>
            <a:endParaRPr lang="he-IL"/>
          </a:p>
        </p:txBody>
      </p:sp>
      <p:sp>
        <p:nvSpPr>
          <p:cNvPr id="6" name="מציין מיקום של כותרת תחתונה 5">
            <a:extLst>
              <a:ext uri="{FF2B5EF4-FFF2-40B4-BE49-F238E27FC236}">
                <a16:creationId xmlns:a16="http://schemas.microsoft.com/office/drawing/2014/main" id="{1192603A-3CE3-259B-F00B-28410B7698B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1FE1BF5-7620-3E21-C175-FD57EE453DAE}"/>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255735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F848C7-BBAB-2961-34C6-E01CCAFD3A49}"/>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30115A1-9157-598C-1D52-49DD3FB777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54BC7AC-FCC4-28BD-4742-C603BD94453E}"/>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7C7A675-E56C-E801-98E4-84BDC6F61B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E456FBF-68C6-71D6-2876-EE27FB0E26E8}"/>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4748B298-F10E-CC95-5E05-7745A47D673F}"/>
              </a:ext>
            </a:extLst>
          </p:cNvPr>
          <p:cNvSpPr>
            <a:spLocks noGrp="1"/>
          </p:cNvSpPr>
          <p:nvPr>
            <p:ph type="dt" sz="half" idx="10"/>
          </p:nvPr>
        </p:nvSpPr>
        <p:spPr/>
        <p:txBody>
          <a:bodyPr/>
          <a:lstStyle/>
          <a:p>
            <a:fld id="{9A662758-4708-42C0-A761-76260DFC3A10}" type="datetimeFigureOut">
              <a:rPr lang="he-IL" smtClean="0"/>
              <a:t>ט"ז/כסלו/תשפ"ה</a:t>
            </a:fld>
            <a:endParaRPr lang="he-IL"/>
          </a:p>
        </p:txBody>
      </p:sp>
      <p:sp>
        <p:nvSpPr>
          <p:cNvPr id="8" name="מציין מיקום של כותרת תחתונה 7">
            <a:extLst>
              <a:ext uri="{FF2B5EF4-FFF2-40B4-BE49-F238E27FC236}">
                <a16:creationId xmlns:a16="http://schemas.microsoft.com/office/drawing/2014/main" id="{E3A0E040-BA9B-5240-DE39-0016B4AF98F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2DD3D8A-9123-1CD5-BE93-701ADFBD857E}"/>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39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2C67B4-C400-756B-66F7-31FF6B021BC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7B5FF5E-6752-6EC0-AA14-961AC52D3D90}"/>
              </a:ext>
            </a:extLst>
          </p:cNvPr>
          <p:cNvSpPr>
            <a:spLocks noGrp="1"/>
          </p:cNvSpPr>
          <p:nvPr>
            <p:ph type="dt" sz="half" idx="10"/>
          </p:nvPr>
        </p:nvSpPr>
        <p:spPr/>
        <p:txBody>
          <a:bodyPr/>
          <a:lstStyle/>
          <a:p>
            <a:fld id="{9A662758-4708-42C0-A761-76260DFC3A10}" type="datetimeFigureOut">
              <a:rPr lang="he-IL" smtClean="0"/>
              <a:t>ט"ז/כסלו/תשפ"ה</a:t>
            </a:fld>
            <a:endParaRPr lang="he-IL"/>
          </a:p>
        </p:txBody>
      </p:sp>
      <p:sp>
        <p:nvSpPr>
          <p:cNvPr id="4" name="מציין מיקום של כותרת תחתונה 3">
            <a:extLst>
              <a:ext uri="{FF2B5EF4-FFF2-40B4-BE49-F238E27FC236}">
                <a16:creationId xmlns:a16="http://schemas.microsoft.com/office/drawing/2014/main" id="{0BAA7A72-EBFB-497E-9699-A92250192DA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8374BAB-3603-2872-87F4-ADBD87CD9E1C}"/>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27807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A09744D-51EC-CAEE-6B07-DD421100015D}"/>
              </a:ext>
            </a:extLst>
          </p:cNvPr>
          <p:cNvSpPr>
            <a:spLocks noGrp="1"/>
          </p:cNvSpPr>
          <p:nvPr>
            <p:ph type="dt" sz="half" idx="10"/>
          </p:nvPr>
        </p:nvSpPr>
        <p:spPr/>
        <p:txBody>
          <a:bodyPr/>
          <a:lstStyle/>
          <a:p>
            <a:fld id="{9A662758-4708-42C0-A761-76260DFC3A10}" type="datetimeFigureOut">
              <a:rPr lang="he-IL" smtClean="0"/>
              <a:t>ט"ז/כסלו/תשפ"ה</a:t>
            </a:fld>
            <a:endParaRPr lang="he-IL"/>
          </a:p>
        </p:txBody>
      </p:sp>
      <p:sp>
        <p:nvSpPr>
          <p:cNvPr id="3" name="מציין מיקום של כותרת תחתונה 2">
            <a:extLst>
              <a:ext uri="{FF2B5EF4-FFF2-40B4-BE49-F238E27FC236}">
                <a16:creationId xmlns:a16="http://schemas.microsoft.com/office/drawing/2014/main" id="{C85BCB1A-4DAA-145D-B1B7-65695BC00D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96F1671-0F89-E8FC-EFDD-7F9654912FEF}"/>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57133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69A81A-FB87-66EC-1746-C3221550418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95745FA-3433-F523-4D98-9216C3493F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AE8F80B2-F561-0E1D-66C0-A7166E48E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E96DC33-079F-E693-9756-940B8742D899}"/>
              </a:ext>
            </a:extLst>
          </p:cNvPr>
          <p:cNvSpPr>
            <a:spLocks noGrp="1"/>
          </p:cNvSpPr>
          <p:nvPr>
            <p:ph type="dt" sz="half" idx="10"/>
          </p:nvPr>
        </p:nvSpPr>
        <p:spPr/>
        <p:txBody>
          <a:bodyPr/>
          <a:lstStyle/>
          <a:p>
            <a:fld id="{9A662758-4708-42C0-A761-76260DFC3A10}" type="datetimeFigureOut">
              <a:rPr lang="he-IL" smtClean="0"/>
              <a:t>ט"ז/כסלו/תשפ"ה</a:t>
            </a:fld>
            <a:endParaRPr lang="he-IL"/>
          </a:p>
        </p:txBody>
      </p:sp>
      <p:sp>
        <p:nvSpPr>
          <p:cNvPr id="6" name="מציין מיקום של כותרת תחתונה 5">
            <a:extLst>
              <a:ext uri="{FF2B5EF4-FFF2-40B4-BE49-F238E27FC236}">
                <a16:creationId xmlns:a16="http://schemas.microsoft.com/office/drawing/2014/main" id="{F744AB6B-0ED4-7D56-A728-8E1D4F42CE2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6C6E5AC-1353-3328-7D8A-FB2314DA30B6}"/>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284862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CB8B6F-C425-9547-F3D9-DC083CD762F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367D7D5-4D15-D501-1A31-E1F675E43B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606C280-2FFC-025E-C3A6-0001A8AB8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58CB53D-59B9-35E0-593A-B7602F129414}"/>
              </a:ext>
            </a:extLst>
          </p:cNvPr>
          <p:cNvSpPr>
            <a:spLocks noGrp="1"/>
          </p:cNvSpPr>
          <p:nvPr>
            <p:ph type="dt" sz="half" idx="10"/>
          </p:nvPr>
        </p:nvSpPr>
        <p:spPr/>
        <p:txBody>
          <a:bodyPr/>
          <a:lstStyle/>
          <a:p>
            <a:fld id="{9A662758-4708-42C0-A761-76260DFC3A10}" type="datetimeFigureOut">
              <a:rPr lang="he-IL" smtClean="0"/>
              <a:t>ט"ז/כסלו/תשפ"ה</a:t>
            </a:fld>
            <a:endParaRPr lang="he-IL"/>
          </a:p>
        </p:txBody>
      </p:sp>
      <p:sp>
        <p:nvSpPr>
          <p:cNvPr id="6" name="מציין מיקום של כותרת תחתונה 5">
            <a:extLst>
              <a:ext uri="{FF2B5EF4-FFF2-40B4-BE49-F238E27FC236}">
                <a16:creationId xmlns:a16="http://schemas.microsoft.com/office/drawing/2014/main" id="{ABE7DDD1-1253-B779-3A9A-DAC2269F36C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8F10249-394B-66AA-FF7A-3AC1AFAC68D7}"/>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406683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EFFE"/>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82D6BB0-3217-A8EA-B597-A031F37065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9037085-FBE2-EA40-69EE-D3F2A4CAD78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86578C3-832B-EE5F-B861-D5CDAEE8300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662758-4708-42C0-A761-76260DFC3A10}" type="datetimeFigureOut">
              <a:rPr lang="he-IL" smtClean="0"/>
              <a:t>ט"ז/כסלו/תשפ"ה</a:t>
            </a:fld>
            <a:endParaRPr lang="he-IL"/>
          </a:p>
        </p:txBody>
      </p:sp>
      <p:sp>
        <p:nvSpPr>
          <p:cNvPr id="5" name="מציין מיקום של כותרת תחתונה 4">
            <a:extLst>
              <a:ext uri="{FF2B5EF4-FFF2-40B4-BE49-F238E27FC236}">
                <a16:creationId xmlns:a16="http://schemas.microsoft.com/office/drawing/2014/main" id="{F7E8A3FE-4CAC-58D7-5962-9B8F2021C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166AE15-EDDB-35DE-90A1-7EB24C2EF6A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51C857E-2EAB-48D6-8922-5234A1654574}" type="slidenum">
              <a:rPr lang="he-IL" smtClean="0"/>
              <a:t>‹#›</a:t>
            </a:fld>
            <a:endParaRPr lang="he-IL"/>
          </a:p>
        </p:txBody>
      </p:sp>
    </p:spTree>
    <p:extLst>
      <p:ext uri="{BB962C8B-B14F-4D97-AF65-F5344CB8AC3E}">
        <p14:creationId xmlns:p14="http://schemas.microsoft.com/office/powerpoint/2010/main" val="2891886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323546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FA3F45E0-FBE1-454E-AA00-74A228EAA1C6}"/>
              </a:ext>
            </a:extLst>
          </p:cNvPr>
          <p:cNvSpPr/>
          <p:nvPr/>
        </p:nvSpPr>
        <p:spPr>
          <a:xfrm>
            <a:off x="-21263" y="-30535"/>
            <a:ext cx="12199673" cy="50699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a:extLst>
              <a:ext uri="{FF2B5EF4-FFF2-40B4-BE49-F238E27FC236}">
                <a16:creationId xmlns:a16="http://schemas.microsoft.com/office/drawing/2014/main" id="{AB5A58E6-3E8C-41F7-A006-FBCB6FD1EA00}"/>
              </a:ext>
            </a:extLst>
          </p:cNvPr>
          <p:cNvSpPr/>
          <p:nvPr/>
        </p:nvSpPr>
        <p:spPr>
          <a:xfrm>
            <a:off x="0" y="2594478"/>
            <a:ext cx="12192000" cy="4263522"/>
          </a:xfrm>
          <a:prstGeom prst="rect">
            <a:avLst/>
          </a:prstGeom>
          <a:solidFill>
            <a:srgbClr val="B6C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4" name="תמונה 3">
            <a:extLst>
              <a:ext uri="{FF2B5EF4-FFF2-40B4-BE49-F238E27FC236}">
                <a16:creationId xmlns:a16="http://schemas.microsoft.com/office/drawing/2014/main" id="{FC597C1D-9ED8-420A-9EA9-A542C8319F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095" y="100884"/>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2B8EF0F8-90DD-433D-894C-960AC1D5239D}"/>
              </a:ext>
            </a:extLst>
          </p:cNvPr>
          <p:cNvSpPr/>
          <p:nvPr/>
        </p:nvSpPr>
        <p:spPr>
          <a:xfrm>
            <a:off x="-102068" y="790599"/>
            <a:ext cx="2141984" cy="404919"/>
          </a:xfrm>
          <a:prstGeom prst="rect">
            <a:avLst/>
          </a:prstGeom>
        </p:spPr>
        <p:txBody>
          <a:bodyPr wrap="square">
            <a:spAutoFit/>
          </a:bodyPr>
          <a:lstStyle/>
          <a:p>
            <a:pPr algn="ctr">
              <a:lnSpc>
                <a:spcPts val="800"/>
              </a:lnSpc>
            </a:pPr>
            <a:r>
              <a:rPr lang="he-IL" sz="900" dirty="0">
                <a:solidFill>
                  <a:srgbClr val="002060"/>
                </a:solidFill>
                <a:latin typeface="Calibri" panose="020F0502020204030204" pitchFamily="34" charset="0"/>
                <a:cs typeface="Calibri" panose="020F0502020204030204" pitchFamily="34" charset="0"/>
              </a:rPr>
              <a:t>משרד החינוך</a:t>
            </a:r>
          </a:p>
          <a:p>
            <a:pPr algn="ctr">
              <a:lnSpc>
                <a:spcPts val="800"/>
              </a:lnSpc>
            </a:pPr>
            <a:r>
              <a:rPr lang="he-IL" sz="900" dirty="0" err="1">
                <a:solidFill>
                  <a:srgbClr val="002060"/>
                </a:solidFill>
                <a:latin typeface="Calibri" panose="020F0502020204030204" pitchFamily="34" charset="0"/>
                <a:cs typeface="Calibri" panose="020F0502020204030204" pitchFamily="34" charset="0"/>
              </a:rPr>
              <a:t>מינהל</a:t>
            </a:r>
            <a:r>
              <a:rPr lang="he-IL" sz="900" dirty="0">
                <a:solidFill>
                  <a:srgbClr val="002060"/>
                </a:solidFill>
                <a:latin typeface="Calibri" panose="020F0502020204030204" pitchFamily="34" charset="0"/>
                <a:cs typeface="Calibri" panose="020F0502020204030204" pitchFamily="34" charset="0"/>
              </a:rPr>
              <a:t> פדגוגי</a:t>
            </a:r>
            <a:endParaRPr lang="en-US" sz="900" dirty="0">
              <a:solidFill>
                <a:srgbClr val="002060"/>
              </a:solidFill>
              <a:latin typeface="Calibri" panose="020F0502020204030204" pitchFamily="34" charset="0"/>
              <a:cs typeface="Calibri" panose="020F0502020204030204" pitchFamily="34" charset="0"/>
            </a:endParaRPr>
          </a:p>
          <a:p>
            <a:pPr algn="ctr">
              <a:lnSpc>
                <a:spcPts val="800"/>
              </a:lnSpc>
            </a:pPr>
            <a:r>
              <a:rPr lang="he-IL" sz="900" dirty="0">
                <a:solidFill>
                  <a:srgbClr val="002060"/>
                </a:solidFill>
                <a:latin typeface="Calibri" panose="020F0502020204030204" pitchFamily="34" charset="0"/>
                <a:cs typeface="Calibri" panose="020F0502020204030204" pitchFamily="34" charset="0"/>
              </a:rPr>
              <a:t>אגף בכיר שירות פסיכולוגי ייעוצי</a:t>
            </a:r>
          </a:p>
        </p:txBody>
      </p:sp>
      <p:sp>
        <p:nvSpPr>
          <p:cNvPr id="12" name="תיבת טקסט 11">
            <a:extLst>
              <a:ext uri="{FF2B5EF4-FFF2-40B4-BE49-F238E27FC236}">
                <a16:creationId xmlns:a16="http://schemas.microsoft.com/office/drawing/2014/main" id="{BD2C2BE8-6928-497C-B9ED-07A4D22CC4D1}"/>
              </a:ext>
            </a:extLst>
          </p:cNvPr>
          <p:cNvSpPr txBox="1"/>
          <p:nvPr/>
        </p:nvSpPr>
        <p:spPr>
          <a:xfrm>
            <a:off x="1422383" y="1058161"/>
            <a:ext cx="9221754" cy="1421928"/>
          </a:xfrm>
          <a:prstGeom prst="rect">
            <a:avLst/>
          </a:prstGeom>
          <a:noFill/>
        </p:spPr>
        <p:txBody>
          <a:bodyPr wrap="square">
            <a:spAutoFit/>
          </a:bodyPr>
          <a:lstStyle/>
          <a:p>
            <a:pPr marL="0" marR="0" lvl="0" indent="0" algn="ctr" defTabSz="914400" rtl="1" eaLnBrk="0" fontAlgn="base" latinLnBrk="0" hangingPunct="0">
              <a:lnSpc>
                <a:spcPct val="90000"/>
              </a:lnSpc>
              <a:spcBef>
                <a:spcPts val="800"/>
              </a:spcBef>
              <a:spcAft>
                <a:spcPts val="0"/>
              </a:spcAft>
              <a:buClr>
                <a:prstClr val="white"/>
              </a:buClr>
              <a:buSzPts val="6000"/>
              <a:buFont typeface="Arial" panose="020B0604020202020204" pitchFamily="34" charset="0"/>
              <a:buNone/>
              <a:tabLst/>
              <a:defRPr/>
            </a:pPr>
            <a:r>
              <a:rPr lang="he-IL" sz="4800" b="1" dirty="0">
                <a:solidFill>
                  <a:srgbClr val="44546A"/>
                </a:solidFill>
                <a:latin typeface="Calibri" panose="020F0502020204030204" pitchFamily="34" charset="0"/>
                <a:ea typeface="Tahoma"/>
                <a:cs typeface="Calibri" panose="020F0502020204030204" pitchFamily="34" charset="0"/>
                <a:sym typeface="Tahoma"/>
              </a:rPr>
              <a:t>מיומנויות לחיזוק כוחות וחוסן להתנהלות מיטבית בשגרה ובחירום</a:t>
            </a:r>
          </a:p>
        </p:txBody>
      </p:sp>
      <p:sp>
        <p:nvSpPr>
          <p:cNvPr id="13" name="תיבת טקסט 12">
            <a:extLst>
              <a:ext uri="{FF2B5EF4-FFF2-40B4-BE49-F238E27FC236}">
                <a16:creationId xmlns:a16="http://schemas.microsoft.com/office/drawing/2014/main" id="{0D0D38DF-2529-4779-91E0-FD3504A02758}"/>
              </a:ext>
            </a:extLst>
          </p:cNvPr>
          <p:cNvSpPr txBox="1"/>
          <p:nvPr/>
        </p:nvSpPr>
        <p:spPr>
          <a:xfrm>
            <a:off x="6889988" y="5989501"/>
            <a:ext cx="6692346" cy="810478"/>
          </a:xfrm>
          <a:prstGeom prst="rect">
            <a:avLst/>
          </a:prstGeom>
          <a:noFill/>
        </p:spPr>
        <p:txBody>
          <a:bodyPr wrap="square">
            <a:spAutoFit/>
          </a:bodyPr>
          <a:lstStyle/>
          <a:p>
            <a:pPr algn="ctr">
              <a:lnSpc>
                <a:spcPts val="5600"/>
              </a:lnSpc>
            </a:pPr>
            <a:r>
              <a:rPr lang="he-IL" sz="4800" b="1" dirty="0">
                <a:solidFill>
                  <a:srgbClr val="44546A"/>
                </a:solidFill>
                <a:latin typeface="Calibri" panose="020F0502020204030204" pitchFamily="34" charset="0"/>
                <a:cs typeface="Calibri" panose="020F0502020204030204" pitchFamily="34" charset="0"/>
              </a:rPr>
              <a:t>הגיל הרך חמ"ד</a:t>
            </a:r>
          </a:p>
        </p:txBody>
      </p:sp>
      <p:sp>
        <p:nvSpPr>
          <p:cNvPr id="18" name="צורה חופשית: צורה 17">
            <a:extLst>
              <a:ext uri="{FF2B5EF4-FFF2-40B4-BE49-F238E27FC236}">
                <a16:creationId xmlns:a16="http://schemas.microsoft.com/office/drawing/2014/main" id="{0053FB20-BDA2-1539-9937-D40278404435}"/>
              </a:ext>
            </a:extLst>
          </p:cNvPr>
          <p:cNvSpPr/>
          <p:nvPr/>
        </p:nvSpPr>
        <p:spPr>
          <a:xfrm rot="10800000">
            <a:off x="2205" y="5045232"/>
            <a:ext cx="4614593" cy="1349507"/>
          </a:xfrm>
          <a:custGeom>
            <a:avLst/>
            <a:gdLst>
              <a:gd name="connsiteX0" fmla="*/ 0 w 4614593"/>
              <a:gd name="connsiteY0" fmla="*/ 0 h 1349507"/>
              <a:gd name="connsiteX1" fmla="*/ 4614593 w 4614593"/>
              <a:gd name="connsiteY1" fmla="*/ 0 h 1349507"/>
              <a:gd name="connsiteX2" fmla="*/ 4614593 w 4614593"/>
              <a:gd name="connsiteY2" fmla="*/ 1349508 h 1349507"/>
              <a:gd name="connsiteX3" fmla="*/ 0 w 4614593"/>
              <a:gd name="connsiteY3" fmla="*/ 1349508 h 1349507"/>
            </a:gdLst>
            <a:ahLst/>
            <a:cxnLst>
              <a:cxn ang="0">
                <a:pos x="connsiteX0" y="connsiteY0"/>
              </a:cxn>
              <a:cxn ang="0">
                <a:pos x="connsiteX1" y="connsiteY1"/>
              </a:cxn>
              <a:cxn ang="0">
                <a:pos x="connsiteX2" y="connsiteY2"/>
              </a:cxn>
              <a:cxn ang="0">
                <a:pos x="connsiteX3" y="connsiteY3"/>
              </a:cxn>
            </a:cxnLst>
            <a:rect l="l" t="t" r="r" b="b"/>
            <a:pathLst>
              <a:path w="4614593" h="1349507">
                <a:moveTo>
                  <a:pt x="0" y="0"/>
                </a:moveTo>
                <a:lnTo>
                  <a:pt x="4614593" y="0"/>
                </a:lnTo>
                <a:lnTo>
                  <a:pt x="4614593" y="1349508"/>
                </a:lnTo>
                <a:lnTo>
                  <a:pt x="0" y="1349508"/>
                </a:lnTo>
                <a:close/>
              </a:path>
            </a:pathLst>
          </a:custGeom>
          <a:solidFill>
            <a:srgbClr val="D9D9D9"/>
          </a:solidFill>
          <a:ln w="4890" cap="flat">
            <a:noFill/>
            <a:prstDash val="solid"/>
            <a:miter/>
          </a:ln>
        </p:spPr>
        <p:txBody>
          <a:bodyPr rtlCol="1" anchor="ctr"/>
          <a:lstStyle/>
          <a:p>
            <a:endParaRPr lang="he-IL"/>
          </a:p>
        </p:txBody>
      </p:sp>
      <p:sp>
        <p:nvSpPr>
          <p:cNvPr id="19" name="צורה חופשית: צורה 18">
            <a:extLst>
              <a:ext uri="{FF2B5EF4-FFF2-40B4-BE49-F238E27FC236}">
                <a16:creationId xmlns:a16="http://schemas.microsoft.com/office/drawing/2014/main" id="{072339F9-C544-EC3E-8983-F6406A9BFB66}"/>
              </a:ext>
            </a:extLst>
          </p:cNvPr>
          <p:cNvSpPr/>
          <p:nvPr/>
        </p:nvSpPr>
        <p:spPr>
          <a:xfrm rot="10800000">
            <a:off x="3931581" y="5039397"/>
            <a:ext cx="1370433" cy="1361175"/>
          </a:xfrm>
          <a:custGeom>
            <a:avLst/>
            <a:gdLst>
              <a:gd name="connsiteX0" fmla="*/ 1370434 w 1370433"/>
              <a:gd name="connsiteY0" fmla="*/ 680588 h 1361175"/>
              <a:gd name="connsiteX1" fmla="*/ 685217 w 1370433"/>
              <a:gd name="connsiteY1" fmla="*/ 1361175 h 1361175"/>
              <a:gd name="connsiteX2" fmla="*/ 0 w 1370433"/>
              <a:gd name="connsiteY2" fmla="*/ 680588 h 1361175"/>
              <a:gd name="connsiteX3" fmla="*/ 685217 w 1370433"/>
              <a:gd name="connsiteY3" fmla="*/ 0 h 1361175"/>
              <a:gd name="connsiteX4" fmla="*/ 1370434 w 1370433"/>
              <a:gd name="connsiteY4" fmla="*/ 680588 h 13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433" h="1361175">
                <a:moveTo>
                  <a:pt x="1370434" y="680588"/>
                </a:moveTo>
                <a:cubicBezTo>
                  <a:pt x="1370434" y="1056466"/>
                  <a:pt x="1063652" y="1361175"/>
                  <a:pt x="685217" y="1361175"/>
                </a:cubicBezTo>
                <a:cubicBezTo>
                  <a:pt x="306782" y="1361175"/>
                  <a:pt x="0" y="1056466"/>
                  <a:pt x="0" y="680588"/>
                </a:cubicBezTo>
                <a:cubicBezTo>
                  <a:pt x="0" y="304709"/>
                  <a:pt x="306782" y="0"/>
                  <a:pt x="685217" y="0"/>
                </a:cubicBezTo>
                <a:cubicBezTo>
                  <a:pt x="1063652" y="0"/>
                  <a:pt x="1370434" y="304709"/>
                  <a:pt x="1370434" y="680588"/>
                </a:cubicBezTo>
                <a:close/>
              </a:path>
            </a:pathLst>
          </a:custGeom>
          <a:solidFill>
            <a:srgbClr val="C5C5C5"/>
          </a:solidFill>
          <a:ln w="4890" cap="flat">
            <a:noFill/>
            <a:prstDash val="solid"/>
            <a:miter/>
          </a:ln>
        </p:spPr>
        <p:txBody>
          <a:bodyPr rtlCol="1" anchor="ctr"/>
          <a:lstStyle/>
          <a:p>
            <a:endParaRPr lang="he-IL"/>
          </a:p>
        </p:txBody>
      </p:sp>
      <p:sp>
        <p:nvSpPr>
          <p:cNvPr id="20" name="צורה חופשית: צורה 19">
            <a:extLst>
              <a:ext uri="{FF2B5EF4-FFF2-40B4-BE49-F238E27FC236}">
                <a16:creationId xmlns:a16="http://schemas.microsoft.com/office/drawing/2014/main" id="{278B8F58-F295-0226-40D4-24911CD62962}"/>
              </a:ext>
            </a:extLst>
          </p:cNvPr>
          <p:cNvSpPr/>
          <p:nvPr/>
        </p:nvSpPr>
        <p:spPr>
          <a:xfrm rot="10800000">
            <a:off x="4068770" y="5162633"/>
            <a:ext cx="1096053" cy="1088648"/>
          </a:xfrm>
          <a:custGeom>
            <a:avLst/>
            <a:gdLst>
              <a:gd name="connsiteX0" fmla="*/ 1096053 w 1096053"/>
              <a:gd name="connsiteY0" fmla="*/ 544324 h 1088648"/>
              <a:gd name="connsiteX1" fmla="*/ 548027 w 1096053"/>
              <a:gd name="connsiteY1" fmla="*/ 1088648 h 1088648"/>
              <a:gd name="connsiteX2" fmla="*/ 0 w 1096053"/>
              <a:gd name="connsiteY2" fmla="*/ 544324 h 1088648"/>
              <a:gd name="connsiteX3" fmla="*/ 548027 w 1096053"/>
              <a:gd name="connsiteY3" fmla="*/ 0 h 1088648"/>
              <a:gd name="connsiteX4" fmla="*/ 1096053 w 1096053"/>
              <a:gd name="connsiteY4" fmla="*/ 544324 h 1088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53" h="1088648">
                <a:moveTo>
                  <a:pt x="1096053" y="544324"/>
                </a:moveTo>
                <a:cubicBezTo>
                  <a:pt x="1096053" y="844946"/>
                  <a:pt x="850693" y="1088648"/>
                  <a:pt x="548027" y="1088648"/>
                </a:cubicBezTo>
                <a:cubicBezTo>
                  <a:pt x="245360" y="1088648"/>
                  <a:pt x="0" y="844946"/>
                  <a:pt x="0" y="544324"/>
                </a:cubicBezTo>
                <a:cubicBezTo>
                  <a:pt x="0" y="243702"/>
                  <a:pt x="245360" y="0"/>
                  <a:pt x="548027" y="0"/>
                </a:cubicBezTo>
                <a:cubicBezTo>
                  <a:pt x="850693" y="0"/>
                  <a:pt x="1096053" y="243702"/>
                  <a:pt x="1096053" y="544324"/>
                </a:cubicBezTo>
                <a:close/>
              </a:path>
            </a:pathLst>
          </a:custGeom>
          <a:solidFill>
            <a:srgbClr val="FFFFFF"/>
          </a:solidFill>
          <a:ln w="4890" cap="flat">
            <a:solidFill>
              <a:srgbClr val="C0C0C0"/>
            </a:solidFill>
            <a:prstDash val="solid"/>
            <a:miter/>
          </a:ln>
        </p:spPr>
        <p:txBody>
          <a:bodyPr rtlCol="1" anchor="ctr"/>
          <a:lstStyle/>
          <a:p>
            <a:endParaRPr lang="he-IL"/>
          </a:p>
        </p:txBody>
      </p:sp>
      <p:sp>
        <p:nvSpPr>
          <p:cNvPr id="22" name="TextBox 11">
            <a:extLst>
              <a:ext uri="{FF2B5EF4-FFF2-40B4-BE49-F238E27FC236}">
                <a16:creationId xmlns:a16="http://schemas.microsoft.com/office/drawing/2014/main" id="{5C26E662-7F49-4D65-ADA1-A3CFCE9FC615}"/>
              </a:ext>
            </a:extLst>
          </p:cNvPr>
          <p:cNvSpPr txBox="1"/>
          <p:nvPr/>
        </p:nvSpPr>
        <p:spPr>
          <a:xfrm>
            <a:off x="294039" y="5142939"/>
            <a:ext cx="3491753" cy="1290803"/>
          </a:xfrm>
          <a:prstGeom prst="rect">
            <a:avLst/>
          </a:prstGeom>
          <a:noFill/>
        </p:spPr>
        <p:txBody>
          <a:bodyPr wrap="square">
            <a:spAutoFit/>
          </a:bodyPr>
          <a:lstStyle/>
          <a:p>
            <a:pPr algn="ctr">
              <a:lnSpc>
                <a:spcPct val="110000"/>
              </a:lnSpc>
              <a:buClr>
                <a:srgbClr val="000000"/>
              </a:buClr>
              <a:defRPr/>
            </a:pP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t>מיומנות מרכזיות</a:t>
            </a:r>
            <a: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t>:</a:t>
            </a:r>
          </a:p>
          <a:p>
            <a:pPr algn="ctr">
              <a:lnSpc>
                <a:spcPct val="110000"/>
              </a:lnSpc>
              <a:buClr>
                <a:srgbClr val="000000"/>
              </a:buClr>
              <a:defRPr/>
            </a:pP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t>ויסות רגשי</a:t>
            </a:r>
          </a:p>
          <a:p>
            <a:pPr algn="ctr">
              <a:lnSpc>
                <a:spcPct val="110000"/>
              </a:lnSpc>
              <a:buClr>
                <a:srgbClr val="000000"/>
              </a:buClr>
              <a:defRPr/>
            </a:pP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t>זהות עצמית אישית</a:t>
            </a:r>
            <a:endParaRPr kumimoji="0" lang="he-IL" sz="2000"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endParaRPr>
          </a:p>
        </p:txBody>
      </p:sp>
      <p:sp>
        <p:nvSpPr>
          <p:cNvPr id="16" name="מלבן 6">
            <a:extLst>
              <a:ext uri="{FF2B5EF4-FFF2-40B4-BE49-F238E27FC236}">
                <a16:creationId xmlns:a16="http://schemas.microsoft.com/office/drawing/2014/main" id="{F6644F7C-1013-49D4-9FEB-E49E6BEDFBE3}"/>
              </a:ext>
            </a:extLst>
          </p:cNvPr>
          <p:cNvSpPr/>
          <p:nvPr/>
        </p:nvSpPr>
        <p:spPr>
          <a:xfrm>
            <a:off x="763322" y="149589"/>
            <a:ext cx="10665357" cy="830997"/>
          </a:xfrm>
          <a:prstGeom prst="rect">
            <a:avLst/>
          </a:prstGeom>
        </p:spPr>
        <p:txBody>
          <a:bodyPr wrap="square">
            <a:spAutoFit/>
          </a:bodyPr>
          <a:lstStyle/>
          <a:p>
            <a:pPr algn="ctr"/>
            <a:r>
              <a:rPr lang="he-IL" sz="4800" kern="0" dirty="0">
                <a:solidFill>
                  <a:srgbClr val="44546A"/>
                </a:solidFill>
                <a:latin typeface="Calibri" panose="020F0502020204030204" pitchFamily="34" charset="0"/>
                <a:cs typeface="Calibri" panose="020F0502020204030204" pitchFamily="34" charset="0"/>
                <a:sym typeface="Arial"/>
              </a:rPr>
              <a:t>יחידת לימוד בכישורי חיים</a:t>
            </a:r>
          </a:p>
        </p:txBody>
      </p:sp>
      <p:pic>
        <p:nvPicPr>
          <p:cNvPr id="17" name="תמונה 13">
            <a:extLst>
              <a:ext uri="{FF2B5EF4-FFF2-40B4-BE49-F238E27FC236}">
                <a16:creationId xmlns:a16="http://schemas.microsoft.com/office/drawing/2014/main" id="{E6F861C1-4AC6-435B-9327-D7589B571181}"/>
              </a:ext>
            </a:extLst>
          </p:cNvPr>
          <p:cNvPicPr>
            <a:picLocks noChangeAspect="1"/>
          </p:cNvPicPr>
          <p:nvPr/>
        </p:nvPicPr>
        <p:blipFill>
          <a:blip r:embed="rId4"/>
          <a:stretch>
            <a:fillRect/>
          </a:stretch>
        </p:blipFill>
        <p:spPr>
          <a:xfrm>
            <a:off x="9106046" y="-137503"/>
            <a:ext cx="3039180" cy="1447410"/>
          </a:xfrm>
          <a:prstGeom prst="rect">
            <a:avLst/>
          </a:prstGeom>
        </p:spPr>
      </p:pic>
      <p:sp>
        <p:nvSpPr>
          <p:cNvPr id="2" name="תיבת טקסט 1">
            <a:extLst>
              <a:ext uri="{FF2B5EF4-FFF2-40B4-BE49-F238E27FC236}">
                <a16:creationId xmlns:a16="http://schemas.microsoft.com/office/drawing/2014/main" id="{E988F17B-FFBC-9B9C-C82B-8A8D34C6944D}"/>
              </a:ext>
            </a:extLst>
          </p:cNvPr>
          <p:cNvSpPr txBox="1"/>
          <p:nvPr/>
        </p:nvSpPr>
        <p:spPr>
          <a:xfrm>
            <a:off x="1422383" y="2696538"/>
            <a:ext cx="9021780" cy="2438616"/>
          </a:xfrm>
          <a:prstGeom prst="rect">
            <a:avLst/>
          </a:prstGeom>
          <a:noFill/>
        </p:spPr>
        <p:txBody>
          <a:bodyPr wrap="square">
            <a:spAutoFit/>
          </a:bodyPr>
          <a:lstStyle/>
          <a:p>
            <a:pPr marL="0" marR="0" lvl="0" indent="0" algn="ctr" defTabSz="914400" rtl="1" eaLnBrk="0" fontAlgn="base" latinLnBrk="0" hangingPunct="0">
              <a:lnSpc>
                <a:spcPct val="90000"/>
              </a:lnSpc>
              <a:spcBef>
                <a:spcPts val="800"/>
              </a:spcBef>
              <a:spcAft>
                <a:spcPts val="0"/>
              </a:spcAft>
              <a:buClr>
                <a:prstClr val="white"/>
              </a:buClr>
              <a:buSzPts val="6000"/>
              <a:buFont typeface="Arial" panose="020B0604020202020204" pitchFamily="34" charset="0"/>
              <a:buNone/>
              <a:tabLst/>
              <a:defRPr/>
            </a:pPr>
            <a:r>
              <a:rPr lang="he-IL" sz="5400" b="1" dirty="0">
                <a:solidFill>
                  <a:srgbClr val="44546A"/>
                </a:solidFill>
                <a:latin typeface="Calibri" panose="020F0502020204030204" pitchFamily="34" charset="0"/>
                <a:ea typeface="Tahoma"/>
                <a:cs typeface="Calibri" panose="020F0502020204030204" pitchFamily="34" charset="0"/>
                <a:sym typeface="Tahoma"/>
              </a:rPr>
              <a:t>חנוכה:</a:t>
            </a:r>
          </a:p>
          <a:p>
            <a:pPr marL="0" marR="0" lvl="0" indent="0" algn="ctr" defTabSz="914400" rtl="1" eaLnBrk="0" fontAlgn="base" latinLnBrk="0" hangingPunct="0">
              <a:lnSpc>
                <a:spcPct val="90000"/>
              </a:lnSpc>
              <a:spcBef>
                <a:spcPts val="800"/>
              </a:spcBef>
              <a:spcAft>
                <a:spcPts val="0"/>
              </a:spcAft>
              <a:buClr>
                <a:prstClr val="white"/>
              </a:buClr>
              <a:buSzPts val="6000"/>
              <a:buFont typeface="Arial" panose="020B0604020202020204" pitchFamily="34" charset="0"/>
              <a:buNone/>
              <a:tabLst/>
              <a:defRPr/>
            </a:pPr>
            <a:r>
              <a:rPr lang="he-IL" sz="5400" b="1" dirty="0">
                <a:solidFill>
                  <a:srgbClr val="44546A"/>
                </a:solidFill>
                <a:latin typeface="Calibri" panose="020F0502020204030204" pitchFamily="34" charset="0"/>
                <a:ea typeface="Tahoma"/>
                <a:cs typeface="Calibri" panose="020F0502020204030204" pitchFamily="34" charset="0"/>
                <a:sym typeface="Tahoma"/>
              </a:rPr>
              <a:t>מאירים את הטוב </a:t>
            </a:r>
            <a:br>
              <a:rPr lang="en-US" sz="5400" b="1" dirty="0">
                <a:solidFill>
                  <a:srgbClr val="44546A"/>
                </a:solidFill>
                <a:latin typeface="Calibri" panose="020F0502020204030204" pitchFamily="34" charset="0"/>
                <a:ea typeface="Tahoma"/>
                <a:cs typeface="Calibri" panose="020F0502020204030204" pitchFamily="34" charset="0"/>
                <a:sym typeface="Tahoma"/>
              </a:rPr>
            </a:br>
            <a:r>
              <a:rPr lang="he-IL" sz="5400" b="1" dirty="0">
                <a:solidFill>
                  <a:srgbClr val="44546A"/>
                </a:solidFill>
                <a:latin typeface="Calibri" panose="020F0502020204030204" pitchFamily="34" charset="0"/>
                <a:ea typeface="Tahoma"/>
                <a:cs typeface="Calibri" panose="020F0502020204030204" pitchFamily="34" charset="0"/>
                <a:sym typeface="Tahoma"/>
              </a:rPr>
              <a:t>ואומרים עליו תודה</a:t>
            </a:r>
          </a:p>
        </p:txBody>
      </p:sp>
      <p:pic>
        <p:nvPicPr>
          <p:cNvPr id="6" name="תמונה 5">
            <a:extLst>
              <a:ext uri="{FF2B5EF4-FFF2-40B4-BE49-F238E27FC236}">
                <a16:creationId xmlns:a16="http://schemas.microsoft.com/office/drawing/2014/main" id="{F593543F-093F-217E-B799-9011439337C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2998" y="199426"/>
            <a:ext cx="1251187" cy="545264"/>
          </a:xfrm>
          <a:prstGeom prst="rect">
            <a:avLst/>
          </a:prstGeom>
        </p:spPr>
      </p:pic>
      <p:pic>
        <p:nvPicPr>
          <p:cNvPr id="7" name="תמונה 6">
            <a:extLst>
              <a:ext uri="{FF2B5EF4-FFF2-40B4-BE49-F238E27FC236}">
                <a16:creationId xmlns:a16="http://schemas.microsoft.com/office/drawing/2014/main" id="{34E52FD5-01A7-3CBF-2C06-B584B03EDC63}"/>
              </a:ext>
            </a:extLst>
          </p:cNvPr>
          <p:cNvPicPr>
            <a:picLocks noChangeAspect="1"/>
          </p:cNvPicPr>
          <p:nvPr/>
        </p:nvPicPr>
        <p:blipFill>
          <a:blip r:embed="rId6"/>
          <a:stretch>
            <a:fillRect/>
          </a:stretch>
        </p:blipFill>
        <p:spPr>
          <a:xfrm>
            <a:off x="1587943" y="757270"/>
            <a:ext cx="1816765" cy="506012"/>
          </a:xfrm>
          <a:prstGeom prst="rect">
            <a:avLst/>
          </a:prstGeom>
        </p:spPr>
      </p:pic>
      <p:sp>
        <p:nvSpPr>
          <p:cNvPr id="8" name="תיבת טקסט 7">
            <a:extLst>
              <a:ext uri="{FF2B5EF4-FFF2-40B4-BE49-F238E27FC236}">
                <a16:creationId xmlns:a16="http://schemas.microsoft.com/office/drawing/2014/main" id="{1020B8FF-54B2-983C-713A-C398BAB1F76F}"/>
              </a:ext>
            </a:extLst>
          </p:cNvPr>
          <p:cNvSpPr txBox="1"/>
          <p:nvPr/>
        </p:nvSpPr>
        <p:spPr>
          <a:xfrm>
            <a:off x="5679148" y="5298966"/>
            <a:ext cx="6218813" cy="523220"/>
          </a:xfrm>
          <a:prstGeom prst="rect">
            <a:avLst/>
          </a:prstGeom>
          <a:solidFill>
            <a:schemeClr val="bg1"/>
          </a:solidFill>
        </p:spPr>
        <p:txBody>
          <a:bodyPr wrap="square" rtlCol="1">
            <a:spAutoFit/>
          </a:bodyPr>
          <a:lstStyle/>
          <a:p>
            <a:pPr algn="ctr"/>
            <a:r>
              <a:rPr lang="he-IL" sz="2800" b="1" dirty="0">
                <a:ln w="22225">
                  <a:solidFill>
                    <a:schemeClr val="accent2"/>
                  </a:solidFill>
                  <a:prstDash val="solid"/>
                </a:ln>
                <a:solidFill>
                  <a:schemeClr val="accent2">
                    <a:lumMod val="40000"/>
                    <a:lumOff val="60000"/>
                  </a:schemeClr>
                </a:solidFill>
              </a:rPr>
              <a:t>"להודות ולהלל לשמך הגדול"</a:t>
            </a:r>
          </a:p>
        </p:txBody>
      </p:sp>
    </p:spTree>
    <p:extLst>
      <p:ext uri="{BB962C8B-B14F-4D97-AF65-F5344CB8AC3E}">
        <p14:creationId xmlns:p14="http://schemas.microsoft.com/office/powerpoint/2010/main" val="3078116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גרפיקה 1">
            <a:extLst>
              <a:ext uri="{FF2B5EF4-FFF2-40B4-BE49-F238E27FC236}">
                <a16:creationId xmlns:a16="http://schemas.microsoft.com/office/drawing/2014/main" id="{CA6620AB-0D14-60B3-0205-959A9F567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5690" y="3066329"/>
            <a:ext cx="3270862" cy="2416164"/>
          </a:xfrm>
          <a:prstGeom prst="rect">
            <a:avLst/>
          </a:prstGeom>
        </p:spPr>
      </p:pic>
      <p:pic>
        <p:nvPicPr>
          <p:cNvPr id="3" name="גרפיקה 2">
            <a:extLst>
              <a:ext uri="{FF2B5EF4-FFF2-40B4-BE49-F238E27FC236}">
                <a16:creationId xmlns:a16="http://schemas.microsoft.com/office/drawing/2014/main" id="{FB410F38-E6E1-C0FC-A74F-4F73D79943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8824" y="1974008"/>
            <a:ext cx="3114151" cy="2300403"/>
          </a:xfrm>
          <a:prstGeom prst="rect">
            <a:avLst/>
          </a:prstGeom>
        </p:spPr>
      </p:pic>
      <p:pic>
        <p:nvPicPr>
          <p:cNvPr id="4" name="גרפיקה 3">
            <a:extLst>
              <a:ext uri="{FF2B5EF4-FFF2-40B4-BE49-F238E27FC236}">
                <a16:creationId xmlns:a16="http://schemas.microsoft.com/office/drawing/2014/main" id="{3258693D-552B-44F8-9EAC-B058FD39BD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484" y="1743469"/>
            <a:ext cx="3023613" cy="2233523"/>
          </a:xfrm>
          <a:prstGeom prst="rect">
            <a:avLst/>
          </a:prstGeom>
        </p:spPr>
      </p:pic>
      <p:sp>
        <p:nvSpPr>
          <p:cNvPr id="5" name="מלבן 4">
            <a:extLst>
              <a:ext uri="{FF2B5EF4-FFF2-40B4-BE49-F238E27FC236}">
                <a16:creationId xmlns:a16="http://schemas.microsoft.com/office/drawing/2014/main" id="{37EB3D0E-CA8D-B2CD-5FF1-8E3F1B93BEED}"/>
              </a:ext>
            </a:extLst>
          </p:cNvPr>
          <p:cNvSpPr/>
          <p:nvPr/>
        </p:nvSpPr>
        <p:spPr>
          <a:xfrm>
            <a:off x="3828886" y="106998"/>
            <a:ext cx="4534228" cy="1165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he-IL" sz="5400" b="1" i="0" u="none" strike="noStrike" kern="0" cap="none" spc="0" normalizeH="0" baseline="0" noProof="0" dirty="0">
                <a:ln>
                  <a:noFill/>
                </a:ln>
                <a:solidFill>
                  <a:srgbClr val="48576A"/>
                </a:solidFill>
                <a:effectLst/>
                <a:uLnTx/>
                <a:uFillTx/>
                <a:latin typeface="Calibri" panose="020F0502020204030204" pitchFamily="34" charset="0"/>
                <a:cs typeface="Calibri" panose="020F0502020204030204" pitchFamily="34" charset="0"/>
                <a:sym typeface="Arial"/>
              </a:rPr>
              <a:t>לסיום</a:t>
            </a:r>
          </a:p>
        </p:txBody>
      </p:sp>
      <p:sp>
        <p:nvSpPr>
          <p:cNvPr id="6" name="תיבת טקסט 5">
            <a:extLst>
              <a:ext uri="{FF2B5EF4-FFF2-40B4-BE49-F238E27FC236}">
                <a16:creationId xmlns:a16="http://schemas.microsoft.com/office/drawing/2014/main" id="{7398F5B9-874C-9826-8BD1-725A79C8D3A9}"/>
              </a:ext>
            </a:extLst>
          </p:cNvPr>
          <p:cNvSpPr txBox="1"/>
          <p:nvPr/>
        </p:nvSpPr>
        <p:spPr>
          <a:xfrm>
            <a:off x="9311095" y="2447805"/>
            <a:ext cx="2343876" cy="1318181"/>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rgbClr val="48576A"/>
                </a:solidFill>
                <a:effectLst/>
                <a:uLnTx/>
                <a:uFillTx/>
                <a:latin typeface="Calibri" panose="020F0502020204030204" pitchFamily="34" charset="0"/>
                <a:cs typeface="Calibri" panose="020F0502020204030204" pitchFamily="34" charset="0"/>
                <a:sym typeface="Arial"/>
              </a:rPr>
              <a:t>איך הרגשתם בזמן הפעילות?</a:t>
            </a:r>
          </a:p>
        </p:txBody>
      </p:sp>
      <p:sp>
        <p:nvSpPr>
          <p:cNvPr id="10" name="תיבת טקסט 9">
            <a:extLst>
              <a:ext uri="{FF2B5EF4-FFF2-40B4-BE49-F238E27FC236}">
                <a16:creationId xmlns:a16="http://schemas.microsoft.com/office/drawing/2014/main" id="{CAF3230E-E22F-4408-3387-6A02C25AEAA7}"/>
              </a:ext>
            </a:extLst>
          </p:cNvPr>
          <p:cNvSpPr txBox="1"/>
          <p:nvPr/>
        </p:nvSpPr>
        <p:spPr>
          <a:xfrm>
            <a:off x="1816100" y="2267968"/>
            <a:ext cx="2311400" cy="1384995"/>
          </a:xfrm>
          <a:prstGeom prst="rect">
            <a:avLst/>
          </a:prstGeom>
          <a:noFill/>
        </p:spPr>
        <p:txBody>
          <a:bodyPr wrap="square">
            <a:spAutoFit/>
          </a:bodyPr>
          <a:lstStyle/>
          <a:p>
            <a:pPr marL="0" marR="0" lvl="0" indent="0" algn="ctr" defTabSz="914400" eaLnBrk="1" fontAlgn="auto" latinLnBrk="0" hangingPunct="1">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rgbClr val="48576A"/>
                </a:solidFill>
                <a:effectLst/>
                <a:uLnTx/>
                <a:uFillTx/>
                <a:latin typeface="Calibri" panose="020F0502020204030204" pitchFamily="34" charset="0"/>
                <a:cs typeface="Calibri" panose="020F0502020204030204" pitchFamily="34" charset="0"/>
                <a:sym typeface="Arial"/>
              </a:rPr>
              <a:t>מה למדתם על עצמכם ועל החברים?</a:t>
            </a:r>
          </a:p>
        </p:txBody>
      </p:sp>
      <p:sp>
        <p:nvSpPr>
          <p:cNvPr id="11" name="תיבת טקסט 17">
            <a:extLst>
              <a:ext uri="{FF2B5EF4-FFF2-40B4-BE49-F238E27FC236}">
                <a16:creationId xmlns:a16="http://schemas.microsoft.com/office/drawing/2014/main" id="{5317A39D-9B64-CAB5-CC4E-F0F4BC4BB080}"/>
              </a:ext>
            </a:extLst>
          </p:cNvPr>
          <p:cNvSpPr txBox="1"/>
          <p:nvPr/>
        </p:nvSpPr>
        <p:spPr>
          <a:xfrm>
            <a:off x="5547961" y="3586172"/>
            <a:ext cx="2450282" cy="1318181"/>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rgbClr val="48576A"/>
                </a:solidFill>
                <a:effectLst/>
                <a:uLnTx/>
                <a:uFillTx/>
                <a:latin typeface="Calibri" panose="020F0502020204030204" pitchFamily="34" charset="0"/>
                <a:cs typeface="Calibri" panose="020F0502020204030204" pitchFamily="34" charset="0"/>
                <a:sym typeface="Arial"/>
              </a:rPr>
              <a:t>משהו שתרצו לומר</a:t>
            </a:r>
          </a:p>
        </p:txBody>
      </p:sp>
      <p:pic>
        <p:nvPicPr>
          <p:cNvPr id="12" name="גרפיקה 2">
            <a:extLst>
              <a:ext uri="{FF2B5EF4-FFF2-40B4-BE49-F238E27FC236}">
                <a16:creationId xmlns:a16="http://schemas.microsoft.com/office/drawing/2014/main" id="{5BA715DD-4FFD-4557-3A14-82FEDAB81620}"/>
              </a:ext>
            </a:extLst>
          </p:cNvPr>
          <p:cNvPicPr>
            <a:picLocks noChangeAspect="1"/>
          </p:cNvPicPr>
          <p:nvPr/>
        </p:nvPicPr>
        <p:blipFill>
          <a:blip r:embed="rId5"/>
          <a:stretch>
            <a:fillRect/>
          </a:stretch>
        </p:blipFill>
        <p:spPr>
          <a:xfrm>
            <a:off x="205354" y="3888881"/>
            <a:ext cx="4444343" cy="2969119"/>
          </a:xfrm>
          <a:prstGeom prst="rect">
            <a:avLst/>
          </a:prstGeom>
        </p:spPr>
      </p:pic>
    </p:spTree>
    <p:extLst>
      <p:ext uri="{BB962C8B-B14F-4D97-AF65-F5344CB8AC3E}">
        <p14:creationId xmlns:p14="http://schemas.microsoft.com/office/powerpoint/2010/main" val="1255069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e frame photo edge edge illustration">
            <a:extLst>
              <a:ext uri="{FF2B5EF4-FFF2-40B4-BE49-F238E27FC236}">
                <a16:creationId xmlns:a16="http://schemas.microsoft.com/office/drawing/2014/main" id="{218688D4-25AC-58C7-8A1D-36A572644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612900"/>
            <a:ext cx="10896600" cy="4622800"/>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546090F3-CEB0-BC18-719B-F5748166E38F}"/>
              </a:ext>
            </a:extLst>
          </p:cNvPr>
          <p:cNvSpPr txBox="1"/>
          <p:nvPr/>
        </p:nvSpPr>
        <p:spPr>
          <a:xfrm>
            <a:off x="1161143" y="1931942"/>
            <a:ext cx="9593943" cy="3662541"/>
          </a:xfrm>
          <a:prstGeom prst="rect">
            <a:avLst/>
          </a:prstGeom>
          <a:noFill/>
        </p:spPr>
        <p:txBody>
          <a:bodyPr wrap="square">
            <a:spAutoFit/>
          </a:bodyPr>
          <a:lstStyle/>
          <a:p>
            <a:pPr rtl="1">
              <a:spcBef>
                <a:spcPts val="0"/>
              </a:spcBef>
              <a:spcAft>
                <a:spcPts val="0"/>
              </a:spcAft>
            </a:pPr>
            <a:r>
              <a:rPr lang="he-IL" sz="2900" dirty="0">
                <a:solidFill>
                  <a:srgbClr val="48576A"/>
                </a:solidFill>
                <a:latin typeface="Calibri" panose="020F0502020204030204" pitchFamily="34" charset="0"/>
                <a:ea typeface="Calibri" panose="020F0502020204030204" pitchFamily="34" charset="0"/>
                <a:cs typeface="Calibri" panose="020F0502020204030204" pitchFamily="34" charset="0"/>
              </a:rPr>
              <a:t>הורים יקרים שלום,</a:t>
            </a:r>
          </a:p>
          <a:p>
            <a:pPr rtl="1">
              <a:spcBef>
                <a:spcPts val="0"/>
              </a:spcBef>
              <a:spcAft>
                <a:spcPts val="0"/>
              </a:spcAft>
            </a:pPr>
            <a:r>
              <a:rPr lang="he-IL" sz="2900" dirty="0">
                <a:solidFill>
                  <a:srgbClr val="48576A"/>
                </a:solidFill>
                <a:latin typeface="Calibri" panose="020F0502020204030204" pitchFamily="34" charset="0"/>
                <a:ea typeface="Calibri" panose="020F0502020204030204" pitchFamily="34" charset="0"/>
                <a:cs typeface="Calibri" panose="020F0502020204030204" pitchFamily="34" charset="0"/>
              </a:rPr>
              <a:t>הכרת תודה היא אחד הגורמים החשובים בבריאות נפשית ומהווה פעולה שעשויה לתרום לאושר. היום למדנו לראות את הטוב ולומר עליו תודה.</a:t>
            </a:r>
          </a:p>
          <a:p>
            <a:pPr rtl="1">
              <a:spcBef>
                <a:spcPts val="0"/>
              </a:spcBef>
              <a:spcAft>
                <a:spcPts val="0"/>
              </a:spcAft>
            </a:pPr>
            <a:r>
              <a:rPr lang="he-IL" sz="2900" dirty="0">
                <a:solidFill>
                  <a:srgbClr val="48576A"/>
                </a:solidFill>
                <a:latin typeface="Calibri" panose="020F0502020204030204" pitchFamily="34" charset="0"/>
                <a:ea typeface="Calibri" panose="020F0502020204030204" pitchFamily="34" charset="0"/>
                <a:cs typeface="Calibri" panose="020F0502020204030204" pitchFamily="34" charset="0"/>
              </a:rPr>
              <a:t>הזמינו את הילדים לראות מהם הדברים שעליהם הם רוצים לומר תודה - בני משפחה, בית, מקום שאליו אוהבים ללכת, משחק, זמן משותף עם בני המשפחה, תודה לה' או כל דבר אחר עליו היו רוצים להכיר תודה ולהאיר.</a:t>
            </a:r>
          </a:p>
          <a:p>
            <a:pPr rtl="1">
              <a:spcBef>
                <a:spcPts val="0"/>
              </a:spcBef>
              <a:spcAft>
                <a:spcPts val="0"/>
              </a:spcAft>
            </a:pPr>
            <a:r>
              <a:rPr lang="he-IL" sz="2900" dirty="0">
                <a:solidFill>
                  <a:srgbClr val="48576A"/>
                </a:solidFill>
                <a:latin typeface="Calibri" panose="020F0502020204030204" pitchFamily="34" charset="0"/>
                <a:ea typeface="Calibri" panose="020F0502020204030204" pitchFamily="34" charset="0"/>
                <a:cs typeface="Calibri" panose="020F0502020204030204" pitchFamily="34" charset="0"/>
              </a:rPr>
              <a:t>שתפו אותנו. ניתן לכתוב על פתק ולהעביר אלינו, נתייחס לכך במפגשים.</a:t>
            </a:r>
          </a:p>
        </p:txBody>
      </p:sp>
      <p:pic>
        <p:nvPicPr>
          <p:cNvPr id="8" name="Google Shape;165;p5">
            <a:extLst>
              <a:ext uri="{FF2B5EF4-FFF2-40B4-BE49-F238E27FC236}">
                <a16:creationId xmlns:a16="http://schemas.microsoft.com/office/drawing/2014/main" id="{CE3E8A6F-0070-9EA3-0191-152BCE6DFE8D}"/>
              </a:ext>
            </a:extLst>
          </p:cNvPr>
          <p:cNvPicPr preferRelativeResize="0"/>
          <p:nvPr/>
        </p:nvPicPr>
        <p:blipFill rotWithShape="1">
          <a:blip r:embed="rId4">
            <a:alphaModFix/>
            <a:grayscl/>
          </a:blip>
          <a:srcRect/>
          <a:stretch/>
        </p:blipFill>
        <p:spPr>
          <a:xfrm>
            <a:off x="7872000" y="203903"/>
            <a:ext cx="4320000" cy="1116897"/>
          </a:xfrm>
          <a:prstGeom prst="rect">
            <a:avLst/>
          </a:prstGeom>
          <a:noFill/>
          <a:ln>
            <a:noFill/>
          </a:ln>
        </p:spPr>
      </p:pic>
      <p:sp>
        <p:nvSpPr>
          <p:cNvPr id="9" name="Google Shape;182;p6">
            <a:extLst>
              <a:ext uri="{FF2B5EF4-FFF2-40B4-BE49-F238E27FC236}">
                <a16:creationId xmlns:a16="http://schemas.microsoft.com/office/drawing/2014/main" id="{EF4E8FB7-0F4A-9ABF-6794-015417327CB0}"/>
              </a:ext>
            </a:extLst>
          </p:cNvPr>
          <p:cNvSpPr txBox="1">
            <a:spLocks noGrp="1"/>
          </p:cNvSpPr>
          <p:nvPr>
            <p:ph type="title"/>
          </p:nvPr>
        </p:nvSpPr>
        <p:spPr>
          <a:xfrm>
            <a:off x="8976215" y="203903"/>
            <a:ext cx="3038669"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he-IL" sz="3600" b="1" dirty="0">
                <a:solidFill>
                  <a:srgbClr val="48576A"/>
                </a:solidFill>
                <a:latin typeface="Calibri"/>
                <a:ea typeface="Calibri"/>
                <a:cs typeface="Calibri"/>
                <a:sym typeface="Calibri"/>
              </a:rPr>
              <a:t>להורים</a:t>
            </a:r>
            <a:endParaRPr sz="3600" b="1" dirty="0">
              <a:solidFill>
                <a:srgbClr val="48576A"/>
              </a:solidFill>
              <a:latin typeface="Calibri"/>
              <a:ea typeface="Calibri"/>
              <a:cs typeface="Calibri"/>
              <a:sym typeface="Calibri"/>
            </a:endParaRPr>
          </a:p>
        </p:txBody>
      </p:sp>
      <p:pic>
        <p:nvPicPr>
          <p:cNvPr id="6" name="גרפיקה 5" descr="טיפול קו מיתאר">
            <a:extLst>
              <a:ext uri="{FF2B5EF4-FFF2-40B4-BE49-F238E27FC236}">
                <a16:creationId xmlns:a16="http://schemas.microsoft.com/office/drawing/2014/main" id="{23FAF6BA-B94B-5480-CBB8-9B6DC690F8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35447" y="399274"/>
            <a:ext cx="663652" cy="663652"/>
          </a:xfrm>
          <a:prstGeom prst="rect">
            <a:avLst/>
          </a:prstGeom>
        </p:spPr>
      </p:pic>
      <p:pic>
        <p:nvPicPr>
          <p:cNvPr id="4100" name="Picture 4" descr="Free animal anthropomorphized bird illustration">
            <a:extLst>
              <a:ext uri="{FF2B5EF4-FFF2-40B4-BE49-F238E27FC236}">
                <a16:creationId xmlns:a16="http://schemas.microsoft.com/office/drawing/2014/main" id="{9A095E8F-E2D6-9421-A1C5-B77CDBC78F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3886" y="5560171"/>
            <a:ext cx="1996397" cy="120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14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5"/>
          <p:cNvPicPr preferRelativeResize="0"/>
          <p:nvPr/>
        </p:nvPicPr>
        <p:blipFill rotWithShape="1">
          <a:blip r:embed="rId3">
            <a:alphaModFix/>
            <a:grayscl/>
          </a:blip>
          <a:srcRect/>
          <a:stretch/>
        </p:blipFill>
        <p:spPr>
          <a:xfrm>
            <a:off x="7872000" y="467000"/>
            <a:ext cx="4320000" cy="1116897"/>
          </a:xfrm>
          <a:prstGeom prst="rect">
            <a:avLst/>
          </a:prstGeom>
          <a:noFill/>
          <a:ln>
            <a:noFill/>
          </a:ln>
        </p:spPr>
      </p:pic>
      <p:sp>
        <p:nvSpPr>
          <p:cNvPr id="166" name="Google Shape;166;p5"/>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dirty="0">
                <a:solidFill>
                  <a:srgbClr val="48576A"/>
                </a:solidFill>
                <a:latin typeface="Calibri"/>
                <a:ea typeface="Calibri"/>
                <a:cs typeface="Calibri"/>
                <a:sym typeface="Calibri"/>
              </a:rPr>
              <a:t>מטרת</a:t>
            </a:r>
            <a:r>
              <a:rPr lang="he-IL" sz="2800" b="1">
                <a:solidFill>
                  <a:srgbClr val="48576A"/>
                </a:solidFill>
                <a:latin typeface="Calibri"/>
                <a:ea typeface="Calibri"/>
                <a:cs typeface="Calibri"/>
                <a:sym typeface="Calibri"/>
              </a:rPr>
              <a:t> המפגש</a:t>
            </a:r>
            <a:r>
              <a:rPr lang="iw-IL" sz="2800" b="1">
                <a:solidFill>
                  <a:srgbClr val="48576A"/>
                </a:solidFill>
                <a:latin typeface="Calibri"/>
                <a:ea typeface="Calibri"/>
                <a:cs typeface="Calibri"/>
                <a:sym typeface="Calibri"/>
              </a:rPr>
              <a:t> </a:t>
            </a:r>
            <a:endParaRPr sz="2800" b="1" dirty="0">
              <a:solidFill>
                <a:srgbClr val="48576A"/>
              </a:solidFill>
              <a:latin typeface="Calibri"/>
              <a:ea typeface="Calibri"/>
              <a:cs typeface="Calibri"/>
              <a:sym typeface="Calibri"/>
            </a:endParaRPr>
          </a:p>
        </p:txBody>
      </p:sp>
      <p:sp>
        <p:nvSpPr>
          <p:cNvPr id="167" name="Google Shape;167;p5"/>
          <p:cNvSpPr txBox="1"/>
          <p:nvPr/>
        </p:nvSpPr>
        <p:spPr>
          <a:xfrm>
            <a:off x="44605" y="2125620"/>
            <a:ext cx="11843038" cy="1077178"/>
          </a:xfrm>
          <a:prstGeom prst="rect">
            <a:avLst/>
          </a:prstGeom>
          <a:noFill/>
          <a:ln>
            <a:noFill/>
          </a:ln>
        </p:spPr>
        <p:txBody>
          <a:bodyPr spcFirstLastPara="1" wrap="square" lIns="91425" tIns="45700" rIns="91425" bIns="45700" anchor="t" anchorCtr="0">
            <a:spAutoFit/>
          </a:bodyPr>
          <a:lstStyle/>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הילדים יזהו מצבים חיוביים שקיימים בסביבתם ותורמים להרגשה טובה שלהם.</a:t>
            </a:r>
          </a:p>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הילדים יתרגלו הכרת תודה על הטוב שבסביבתם.</a:t>
            </a:r>
          </a:p>
        </p:txBody>
      </p:sp>
      <p:pic>
        <p:nvPicPr>
          <p:cNvPr id="168" name="Google Shape;168;p5"/>
          <p:cNvPicPr preferRelativeResize="0"/>
          <p:nvPr/>
        </p:nvPicPr>
        <p:blipFill rotWithShape="1">
          <a:blip r:embed="rId4">
            <a:alphaModFix/>
          </a:blip>
          <a:srcRect/>
          <a:stretch/>
        </p:blipFill>
        <p:spPr>
          <a:xfrm>
            <a:off x="8134350" y="737914"/>
            <a:ext cx="609600" cy="5791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91" name="Google Shape;191;p4"/>
          <p:cNvSpPr txBox="1"/>
          <p:nvPr/>
        </p:nvSpPr>
        <p:spPr>
          <a:xfrm>
            <a:off x="6335486" y="1630569"/>
            <a:ext cx="4746856" cy="523156"/>
          </a:xfrm>
          <a:prstGeom prst="rect">
            <a:avLst/>
          </a:prstGeom>
          <a:noFill/>
          <a:ln>
            <a:noFill/>
          </a:ln>
        </p:spPr>
        <p:txBody>
          <a:bodyPr spcFirstLastPara="1" wrap="square" lIns="91401" tIns="45688" rIns="91401" bIns="45688" anchor="t" anchorCtr="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נַקְשִׁיב לַחֲבֵר/ה מִמָּקוֹם </a:t>
            </a:r>
            <a:r>
              <a:rPr kumimoji="0" lang="he-IL" sz="2800" b="0" i="0" u="none" strike="noStrike" kern="0" cap="none" spc="0" normalizeH="0" baseline="0" noProof="0" dirty="0" err="1">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מִתְעַנְיֵן</a:t>
            </a:r>
            <a:endParaRPr kumimoji="0" sz="2800" b="0" i="0" u="none" strike="noStrike" kern="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4" name="Google Shape;194;p4"/>
          <p:cNvSpPr txBox="1"/>
          <p:nvPr/>
        </p:nvSpPr>
        <p:spPr>
          <a:xfrm>
            <a:off x="5320579" y="5249967"/>
            <a:ext cx="5513239" cy="523156"/>
          </a:xfrm>
          <a:prstGeom prst="rect">
            <a:avLst/>
          </a:prstGeom>
          <a:noFill/>
          <a:ln>
            <a:noFill/>
          </a:ln>
        </p:spPr>
        <p:txBody>
          <a:bodyPr spcFirstLastPara="1" wrap="square" lIns="91401" tIns="45688" rIns="91401" bIns="45688" anchor="t" anchorCtr="0">
            <a:spAutoFit/>
          </a:bodyPr>
          <a:lstStyle/>
          <a:p>
            <a:pPr marL="0" marR="0" lvl="0" indent="0" algn="r" defTabSz="914400" rtl="1" eaLnBrk="1" fontAlgn="auto" latinLnBrk="0" hangingPunct="1">
              <a:lnSpc>
                <a:spcPct val="100000"/>
              </a:lnSpc>
              <a:spcBef>
                <a:spcPts val="0"/>
              </a:spcBef>
              <a:spcAft>
                <a:spcPts val="0"/>
              </a:spcAft>
              <a:buClr>
                <a:srgbClr val="0070C0"/>
              </a:buClr>
              <a:buSzPts val="2400"/>
              <a:buFont typeface="Arial"/>
              <a:buNone/>
              <a:tabLst/>
              <a:defRPr/>
            </a:pPr>
            <a:r>
              <a:rPr kumimoji="0" lang="he-IL" sz="2800" b="0" i="0" u="none" strike="noStrike" kern="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נִזְכֹּר שֶׁהַנֶּאֱמָר בַּשִּׂיחַ נִשְׁאַר בֵּינֵנוּ</a:t>
            </a:r>
            <a:endParaRPr kumimoji="0" sz="2800" b="0" i="0" u="none" strike="noStrike" kern="0" cap="none" spc="0" normalizeH="0" baseline="0" noProof="0" dirty="0">
              <a:ln>
                <a:noFill/>
              </a:ln>
              <a:solidFill>
                <a:srgbClr val="FB19F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5" name="TextBox 4"/>
          <p:cNvSpPr txBox="1"/>
          <p:nvPr/>
        </p:nvSpPr>
        <p:spPr>
          <a:xfrm>
            <a:off x="8077198" y="2734170"/>
            <a:ext cx="2982553" cy="523220"/>
          </a:xfrm>
          <a:prstGeom prst="rect">
            <a:avLst/>
          </a:prstGeom>
          <a:noFill/>
        </p:spPr>
        <p:txBody>
          <a:bodyPr wrap="square" rtlCol="1">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Arial"/>
              </a:rPr>
              <a:t>נְשַׁתֵּף מֵהַלֵּב וּנְכַבֵּד</a:t>
            </a:r>
            <a:endParaRPr kumimoji="0" lang="he-IL" sz="2800" b="1" i="0" u="sng" strike="noStrike" kern="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Arial"/>
            </a:endParaRPr>
          </a:p>
        </p:txBody>
      </p:sp>
      <p:sp>
        <p:nvSpPr>
          <p:cNvPr id="13" name="מלבן 12">
            <a:extLst>
              <a:ext uri="{FF2B5EF4-FFF2-40B4-BE49-F238E27FC236}">
                <a16:creationId xmlns:a16="http://schemas.microsoft.com/office/drawing/2014/main" id="{5FEBF757-7A64-4037-B4E2-0E9787A39191}"/>
              </a:ext>
            </a:extLst>
          </p:cNvPr>
          <p:cNvSpPr/>
          <p:nvPr/>
        </p:nvSpPr>
        <p:spPr>
          <a:xfrm>
            <a:off x="2777671" y="-57344"/>
            <a:ext cx="692098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הַנְחָיוֹת לְשִׂיחַ מֵיטָבִי</a:t>
            </a:r>
          </a:p>
        </p:txBody>
      </p:sp>
      <p:pic>
        <p:nvPicPr>
          <p:cNvPr id="6" name="גרפיקה 5">
            <a:extLst>
              <a:ext uri="{FF2B5EF4-FFF2-40B4-BE49-F238E27FC236}">
                <a16:creationId xmlns:a16="http://schemas.microsoft.com/office/drawing/2014/main" id="{CEF5FF86-4285-4579-9B9E-03AE5297D7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1841" y="5567574"/>
            <a:ext cx="3191660" cy="874321"/>
          </a:xfrm>
          <a:prstGeom prst="rect">
            <a:avLst/>
          </a:prstGeom>
        </p:spPr>
      </p:pic>
      <p:grpSp>
        <p:nvGrpSpPr>
          <p:cNvPr id="7" name="קבוצה 6">
            <a:extLst>
              <a:ext uri="{FF2B5EF4-FFF2-40B4-BE49-F238E27FC236}">
                <a16:creationId xmlns:a16="http://schemas.microsoft.com/office/drawing/2014/main" id="{5BE51FB9-92AB-4580-B588-4AF06AF09015}"/>
              </a:ext>
            </a:extLst>
          </p:cNvPr>
          <p:cNvGrpSpPr/>
          <p:nvPr/>
        </p:nvGrpSpPr>
        <p:grpSpPr>
          <a:xfrm>
            <a:off x="260116" y="5652036"/>
            <a:ext cx="989143" cy="874321"/>
            <a:chOff x="2923822" y="2971800"/>
            <a:chExt cx="3629378" cy="3629378"/>
          </a:xfrm>
        </p:grpSpPr>
        <p:pic>
          <p:nvPicPr>
            <p:cNvPr id="3" name="גרפיקה 2" descr="הערה - לב שבור קו מיתאר">
              <a:extLst>
                <a:ext uri="{FF2B5EF4-FFF2-40B4-BE49-F238E27FC236}">
                  <a16:creationId xmlns:a16="http://schemas.microsoft.com/office/drawing/2014/main" id="{E366574D-19BE-48F0-9F90-1458A36D39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3822" y="2971800"/>
              <a:ext cx="3629378" cy="3629378"/>
            </a:xfrm>
            <a:prstGeom prst="rect">
              <a:avLst/>
            </a:prstGeom>
          </p:spPr>
        </p:pic>
        <p:sp>
          <p:nvSpPr>
            <p:cNvPr id="4" name="מלבן 3">
              <a:extLst>
                <a:ext uri="{FF2B5EF4-FFF2-40B4-BE49-F238E27FC236}">
                  <a16:creationId xmlns:a16="http://schemas.microsoft.com/office/drawing/2014/main" id="{93402207-716C-4E78-902D-112D90818E9E}"/>
                </a:ext>
              </a:extLst>
            </p:cNvPr>
            <p:cNvSpPr/>
            <p:nvPr/>
          </p:nvSpPr>
          <p:spPr>
            <a:xfrm>
              <a:off x="4598894" y="4238231"/>
              <a:ext cx="300484" cy="492378"/>
            </a:xfrm>
            <a:prstGeom prst="rect">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endParaRPr>
            </a:p>
          </p:txBody>
        </p:sp>
      </p:grpSp>
      <p:pic>
        <p:nvPicPr>
          <p:cNvPr id="9" name="גרפיקה 8" descr="תג לב עם מילוי מלא">
            <a:extLst>
              <a:ext uri="{FF2B5EF4-FFF2-40B4-BE49-F238E27FC236}">
                <a16:creationId xmlns:a16="http://schemas.microsoft.com/office/drawing/2014/main" id="{7725D645-DF85-4D95-9B06-0BFE7796C7D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59751" y="2538580"/>
            <a:ext cx="914400" cy="914400"/>
          </a:xfrm>
          <a:prstGeom prst="rect">
            <a:avLst/>
          </a:prstGeom>
        </p:spPr>
      </p:pic>
      <p:pic>
        <p:nvPicPr>
          <p:cNvPr id="21" name="גרפיקה 20" descr="אוזן עם מילוי מלא">
            <a:extLst>
              <a:ext uri="{FF2B5EF4-FFF2-40B4-BE49-F238E27FC236}">
                <a16:creationId xmlns:a16="http://schemas.microsoft.com/office/drawing/2014/main" id="{B8930401-2EF7-45DB-8A3F-22778F28CCD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80743" y="1277411"/>
            <a:ext cx="1056548" cy="1056548"/>
          </a:xfrm>
          <a:prstGeom prst="rect">
            <a:avLst/>
          </a:prstGeom>
        </p:spPr>
      </p:pic>
      <p:sp>
        <p:nvSpPr>
          <p:cNvPr id="2" name="TextBox 1"/>
          <p:cNvSpPr txBox="1"/>
          <p:nvPr/>
        </p:nvSpPr>
        <p:spPr>
          <a:xfrm>
            <a:off x="8948056" y="4035761"/>
            <a:ext cx="1957729" cy="523220"/>
          </a:xfrm>
          <a:prstGeom prst="rect">
            <a:avLst/>
          </a:prstGeom>
          <a:noFill/>
        </p:spPr>
        <p:txBody>
          <a:bodyPr wrap="square" rtlCol="1">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800" b="0" i="0" u="none" strike="noStrike" kern="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Arial"/>
              </a:rPr>
              <a:t>נְדַבֵּר בִּרְשׁוּת</a:t>
            </a:r>
          </a:p>
        </p:txBody>
      </p:sp>
      <p:pic>
        <p:nvPicPr>
          <p:cNvPr id="19" name="Picture 2" descr="Hands, Counting, Gestures, Hand Gestures, Numeral"/>
          <p:cNvPicPr>
            <a:picLocks noChangeAspect="1" noChangeArrowheads="1"/>
          </p:cNvPicPr>
          <p:nvPr/>
        </p:nvPicPr>
        <p:blipFill rotWithShape="1">
          <a:blip r:embed="rId11">
            <a:duotone>
              <a:schemeClr val="accent1">
                <a:shade val="45000"/>
                <a:satMod val="135000"/>
              </a:schemeClr>
              <a:prstClr val="white"/>
            </a:duotone>
            <a:extLst>
              <a:ext uri="{28A0092B-C50C-407E-A947-70E740481C1C}">
                <a14:useLocalDpi xmlns:a14="http://schemas.microsoft.com/office/drawing/2010/main" val="0"/>
              </a:ext>
            </a:extLst>
          </a:blip>
          <a:srcRect l="12882" t="1403" r="75243" b="40732"/>
          <a:stretch/>
        </p:blipFill>
        <p:spPr bwMode="auto">
          <a:xfrm>
            <a:off x="11097379" y="3470887"/>
            <a:ext cx="846668" cy="13362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Lips, Kiss, Kissing, Line, Mouth"/>
          <p:cNvPicPr>
            <a:picLocks noChangeAspect="1" noChangeArrowheads="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80742" y="5191203"/>
            <a:ext cx="1016000" cy="510117"/>
          </a:xfrm>
          <a:prstGeom prst="rect">
            <a:avLst/>
          </a:prstGeom>
          <a:noFill/>
          <a:extLst>
            <a:ext uri="{909E8E84-426E-40DD-AFC4-6F175D3DCCD1}">
              <a14:hiddenFill xmlns:a14="http://schemas.microsoft.com/office/drawing/2010/main">
                <a:solidFill>
                  <a:srgbClr val="FFFFFF"/>
                </a:solidFill>
              </a14:hiddenFill>
            </a:ext>
          </a:extLst>
        </p:spPr>
      </p:pic>
      <p:pic>
        <p:nvPicPr>
          <p:cNvPr id="22" name="תמונה 21"/>
          <p:cNvPicPr>
            <a:picLocks noChangeAspect="1"/>
          </p:cNvPicPr>
          <p:nvPr/>
        </p:nvPicPr>
        <p:blipFill rotWithShape="1">
          <a:blip r:embed="rId13">
            <a:duotone>
              <a:prstClr val="black"/>
              <a:schemeClr val="accent1">
                <a:tint val="45000"/>
                <a:satMod val="400000"/>
              </a:schemeClr>
            </a:duotone>
          </a:blip>
          <a:srcRect t="51108" r="85104"/>
          <a:stretch/>
        </p:blipFill>
        <p:spPr>
          <a:xfrm>
            <a:off x="11031377" y="5105561"/>
            <a:ext cx="965365" cy="1191517"/>
          </a:xfrm>
          <a:prstGeom prst="rect">
            <a:avLst/>
          </a:prstGeom>
        </p:spPr>
      </p:pic>
    </p:spTree>
    <p:extLst>
      <p:ext uri="{BB962C8B-B14F-4D97-AF65-F5344CB8AC3E}">
        <p14:creationId xmlns:p14="http://schemas.microsoft.com/office/powerpoint/2010/main" val="1387655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תמונה 5">
            <a:extLst>
              <a:ext uri="{FF2B5EF4-FFF2-40B4-BE49-F238E27FC236}">
                <a16:creationId xmlns:a16="http://schemas.microsoft.com/office/drawing/2014/main" id="{CC05F476-95DE-574C-2060-FED3E66BF84D}"/>
              </a:ext>
            </a:extLst>
          </p:cNvPr>
          <p:cNvPicPr>
            <a:picLocks noChangeAspect="1"/>
          </p:cNvPicPr>
          <p:nvPr/>
        </p:nvPicPr>
        <p:blipFill>
          <a:blip r:embed="rId3"/>
          <a:srcRect t="19"/>
          <a:stretch/>
        </p:blipFill>
        <p:spPr>
          <a:xfrm>
            <a:off x="20" y="1282"/>
            <a:ext cx="12191980" cy="6856718"/>
          </a:xfrm>
          <a:prstGeom prst="rect">
            <a:avLst/>
          </a:prstGeom>
        </p:spPr>
      </p:pic>
      <p:sp>
        <p:nvSpPr>
          <p:cNvPr id="2" name="אליפסה 1">
            <a:extLst>
              <a:ext uri="{FF2B5EF4-FFF2-40B4-BE49-F238E27FC236}">
                <a16:creationId xmlns:a16="http://schemas.microsoft.com/office/drawing/2014/main" id="{C699F856-18B1-599F-15D8-CBB622F7FEDB}"/>
              </a:ext>
            </a:extLst>
          </p:cNvPr>
          <p:cNvSpPr/>
          <p:nvPr/>
        </p:nvSpPr>
        <p:spPr>
          <a:xfrm rot="231454">
            <a:off x="8734541" y="953511"/>
            <a:ext cx="1059942" cy="585466"/>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53892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C9711709-B1F3-11A8-89A8-A80EEAB3FBD2}"/>
              </a:ext>
            </a:extLst>
          </p:cNvPr>
          <p:cNvPicPr>
            <a:picLocks noChangeAspect="1"/>
          </p:cNvPicPr>
          <p:nvPr/>
        </p:nvPicPr>
        <p:blipFill>
          <a:blip r:embed="rId3"/>
          <a:srcRect t="4255"/>
          <a:stretch/>
        </p:blipFill>
        <p:spPr>
          <a:xfrm>
            <a:off x="-299811" y="-57152"/>
            <a:ext cx="12606338" cy="7091066"/>
          </a:xfrm>
          <a:prstGeom prst="rect">
            <a:avLst/>
          </a:prstGeom>
        </p:spPr>
      </p:pic>
      <p:sp>
        <p:nvSpPr>
          <p:cNvPr id="15" name="Rectangle 12">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701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a:endParaRPr>
          </a:p>
        </p:txBody>
      </p:sp>
      <p:pic>
        <p:nvPicPr>
          <p:cNvPr id="3" name="תמונה 2">
            <a:extLst>
              <a:ext uri="{FF2B5EF4-FFF2-40B4-BE49-F238E27FC236}">
                <a16:creationId xmlns:a16="http://schemas.microsoft.com/office/drawing/2014/main" id="{2663BCFC-E354-2269-9AEA-12B75BB59D88}"/>
              </a:ext>
            </a:extLst>
          </p:cNvPr>
          <p:cNvPicPr>
            <a:picLocks noChangeAspect="1"/>
          </p:cNvPicPr>
          <p:nvPr/>
        </p:nvPicPr>
        <p:blipFill>
          <a:blip r:embed="rId3"/>
          <a:stretch>
            <a:fillRect/>
          </a:stretch>
        </p:blipFill>
        <p:spPr>
          <a:xfrm>
            <a:off x="-1524" y="1"/>
            <a:ext cx="12192000" cy="6857999"/>
          </a:xfrm>
          <a:prstGeom prst="rect">
            <a:avLst/>
          </a:prstGeom>
        </p:spPr>
      </p:pic>
      <p:sp>
        <p:nvSpPr>
          <p:cNvPr id="2" name="אליפסה 1">
            <a:extLst>
              <a:ext uri="{FF2B5EF4-FFF2-40B4-BE49-F238E27FC236}">
                <a16:creationId xmlns:a16="http://schemas.microsoft.com/office/drawing/2014/main" id="{B961AC5F-D158-5454-3B1C-564A86C07590}"/>
              </a:ext>
            </a:extLst>
          </p:cNvPr>
          <p:cNvSpPr/>
          <p:nvPr/>
        </p:nvSpPr>
        <p:spPr>
          <a:xfrm>
            <a:off x="8259580" y="1394085"/>
            <a:ext cx="1693890" cy="779489"/>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7026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תמונה 1" descr="תמונה שמכילה סרט מצויר, סרטים מצוירים, אומנות קליפיפם, איור&#10;&#10;התיאור נוצר באופן אוטומטי">
            <a:extLst>
              <a:ext uri="{FF2B5EF4-FFF2-40B4-BE49-F238E27FC236}">
                <a16:creationId xmlns:a16="http://schemas.microsoft.com/office/drawing/2014/main" id="{5E888E67-A8F1-0738-DF9F-E3699B7F5751}"/>
              </a:ext>
            </a:extLst>
          </p:cNvPr>
          <p:cNvPicPr>
            <a:picLocks noChangeAspect="1"/>
          </p:cNvPicPr>
          <p:nvPr/>
        </p:nvPicPr>
        <p:blipFill>
          <a:blip r:embed="rId3"/>
          <a:srcRect t="8713" b="13447"/>
          <a:stretch/>
        </p:blipFill>
        <p:spPr>
          <a:xfrm>
            <a:off x="20" y="1282"/>
            <a:ext cx="12191980" cy="6856718"/>
          </a:xfrm>
          <a:prstGeom prst="rect">
            <a:avLst/>
          </a:prstGeom>
        </p:spPr>
      </p:pic>
      <p:sp>
        <p:nvSpPr>
          <p:cNvPr id="3" name="אליפסה 2">
            <a:extLst>
              <a:ext uri="{FF2B5EF4-FFF2-40B4-BE49-F238E27FC236}">
                <a16:creationId xmlns:a16="http://schemas.microsoft.com/office/drawing/2014/main" id="{C8438665-1F52-B8B8-0A3C-7D39DE9AADC2}"/>
              </a:ext>
            </a:extLst>
          </p:cNvPr>
          <p:cNvSpPr/>
          <p:nvPr/>
        </p:nvSpPr>
        <p:spPr>
          <a:xfrm>
            <a:off x="2938072" y="0"/>
            <a:ext cx="1034322" cy="689548"/>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7210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a:endParaRPr>
          </a:p>
        </p:txBody>
      </p:sp>
      <p:pic>
        <p:nvPicPr>
          <p:cNvPr id="4" name="תמונה 3">
            <a:extLst>
              <a:ext uri="{FF2B5EF4-FFF2-40B4-BE49-F238E27FC236}">
                <a16:creationId xmlns:a16="http://schemas.microsoft.com/office/drawing/2014/main" id="{809D9507-933C-285D-E1A3-7E483C2F1B76}"/>
              </a:ext>
            </a:extLst>
          </p:cNvPr>
          <p:cNvPicPr>
            <a:picLocks noChangeAspect="1"/>
          </p:cNvPicPr>
          <p:nvPr/>
        </p:nvPicPr>
        <p:blipFill>
          <a:blip r:embed="rId3"/>
          <a:stretch>
            <a:fillRect/>
          </a:stretch>
        </p:blipFill>
        <p:spPr>
          <a:xfrm>
            <a:off x="-1524" y="0"/>
            <a:ext cx="12192000" cy="6857999"/>
          </a:xfrm>
          <a:prstGeom prst="rect">
            <a:avLst/>
          </a:prstGeom>
        </p:spPr>
      </p:pic>
      <p:sp>
        <p:nvSpPr>
          <p:cNvPr id="2" name="אליפסה 1">
            <a:extLst>
              <a:ext uri="{FF2B5EF4-FFF2-40B4-BE49-F238E27FC236}">
                <a16:creationId xmlns:a16="http://schemas.microsoft.com/office/drawing/2014/main" id="{5351F986-D378-E1D6-4C0A-2076EA3F7B47}"/>
              </a:ext>
            </a:extLst>
          </p:cNvPr>
          <p:cNvSpPr/>
          <p:nvPr/>
        </p:nvSpPr>
        <p:spPr>
          <a:xfrm rot="231454">
            <a:off x="8734541" y="953511"/>
            <a:ext cx="1059942" cy="585466"/>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7906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F351A2AB-0FD1-E198-A5DE-4D923C639326}"/>
              </a:ext>
            </a:extLst>
          </p:cNvPr>
          <p:cNvSpPr txBox="1"/>
          <p:nvPr/>
        </p:nvSpPr>
        <p:spPr>
          <a:xfrm>
            <a:off x="1868776" y="2367171"/>
            <a:ext cx="7486260" cy="2123658"/>
          </a:xfrm>
          <a:prstGeom prst="rect">
            <a:avLst/>
          </a:prstGeom>
          <a:solidFill>
            <a:schemeClr val="bg1"/>
          </a:solidFill>
        </p:spPr>
        <p:txBody>
          <a:bodyPr wrap="square" rtlCol="1">
            <a:spAutoFit/>
          </a:bodyPr>
          <a:lstStyle/>
          <a:p>
            <a:pPr algn="ctr"/>
            <a:r>
              <a:rPr lang="he-IL" sz="6600" b="1" dirty="0">
                <a:ln w="22225">
                  <a:solidFill>
                    <a:schemeClr val="accent2"/>
                  </a:solidFill>
                  <a:prstDash val="solid"/>
                </a:ln>
                <a:solidFill>
                  <a:schemeClr val="accent2">
                    <a:lumMod val="40000"/>
                    <a:lumOff val="60000"/>
                  </a:schemeClr>
                </a:solidFill>
              </a:rPr>
              <a:t>"מזמור לתודה הריעו לה' כל הארץ"</a:t>
            </a:r>
          </a:p>
        </p:txBody>
      </p:sp>
      <p:sp>
        <p:nvSpPr>
          <p:cNvPr id="3" name="תיבת טקסט 2">
            <a:extLst>
              <a:ext uri="{FF2B5EF4-FFF2-40B4-BE49-F238E27FC236}">
                <a16:creationId xmlns:a16="http://schemas.microsoft.com/office/drawing/2014/main" id="{BC502472-A027-0533-7AC4-BDC14D9669BD}"/>
              </a:ext>
            </a:extLst>
          </p:cNvPr>
          <p:cNvSpPr txBox="1"/>
          <p:nvPr/>
        </p:nvSpPr>
        <p:spPr>
          <a:xfrm>
            <a:off x="0" y="4734342"/>
            <a:ext cx="7486260" cy="2123658"/>
          </a:xfrm>
          <a:prstGeom prst="rect">
            <a:avLst/>
          </a:prstGeom>
          <a:solidFill>
            <a:schemeClr val="bg1"/>
          </a:solidFill>
        </p:spPr>
        <p:txBody>
          <a:bodyPr wrap="square" rtlCol="1">
            <a:spAutoFit/>
          </a:bodyPr>
          <a:lstStyle/>
          <a:p>
            <a:pPr algn="ctr"/>
            <a:r>
              <a:rPr lang="he-IL" sz="6600" b="1" dirty="0">
                <a:ln w="22225">
                  <a:solidFill>
                    <a:schemeClr val="accent2"/>
                  </a:solidFill>
                  <a:prstDash val="solid"/>
                </a:ln>
                <a:solidFill>
                  <a:schemeClr val="accent2">
                    <a:lumMod val="40000"/>
                    <a:lumOff val="60000"/>
                  </a:schemeClr>
                </a:solidFill>
              </a:rPr>
              <a:t>"טוב להודות לה' ולזמר לשמך העליון"</a:t>
            </a:r>
          </a:p>
        </p:txBody>
      </p:sp>
      <p:sp>
        <p:nvSpPr>
          <p:cNvPr id="4" name="תיבת טקסט 3">
            <a:extLst>
              <a:ext uri="{FF2B5EF4-FFF2-40B4-BE49-F238E27FC236}">
                <a16:creationId xmlns:a16="http://schemas.microsoft.com/office/drawing/2014/main" id="{80069731-E647-3593-8FC9-3CCC6DED14F3}"/>
              </a:ext>
            </a:extLst>
          </p:cNvPr>
          <p:cNvSpPr txBox="1"/>
          <p:nvPr/>
        </p:nvSpPr>
        <p:spPr>
          <a:xfrm>
            <a:off x="4705740" y="0"/>
            <a:ext cx="7486260" cy="2123658"/>
          </a:xfrm>
          <a:prstGeom prst="rect">
            <a:avLst/>
          </a:prstGeom>
          <a:solidFill>
            <a:schemeClr val="bg1"/>
          </a:solidFill>
        </p:spPr>
        <p:txBody>
          <a:bodyPr wrap="square" rtlCol="1">
            <a:spAutoFit/>
          </a:bodyPr>
          <a:lstStyle/>
          <a:p>
            <a:pPr algn="ctr"/>
            <a:r>
              <a:rPr lang="he-IL" sz="6600" b="1" dirty="0">
                <a:ln w="22225">
                  <a:solidFill>
                    <a:schemeClr val="accent2"/>
                  </a:solidFill>
                  <a:prstDash val="solid"/>
                </a:ln>
                <a:solidFill>
                  <a:schemeClr val="accent2">
                    <a:lumMod val="40000"/>
                    <a:lumOff val="60000"/>
                  </a:schemeClr>
                </a:solidFill>
              </a:rPr>
              <a:t>"להודות ולהלל לשמך הגדול"</a:t>
            </a:r>
          </a:p>
        </p:txBody>
      </p:sp>
    </p:spTree>
    <p:extLst>
      <p:ext uri="{BB962C8B-B14F-4D97-AF65-F5344CB8AC3E}">
        <p14:creationId xmlns:p14="http://schemas.microsoft.com/office/powerpoint/2010/main" val="74215028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12455</TotalTime>
  <Words>1042</Words>
  <Application>Microsoft Office PowerPoint</Application>
  <PresentationFormat>מסך רחב</PresentationFormat>
  <Paragraphs>121</Paragraphs>
  <Slides>11</Slides>
  <Notes>11</Notes>
  <HiddenSlides>0</HiddenSlides>
  <MMClips>0</MMClips>
  <ScaleCrop>false</ScaleCrop>
  <HeadingPairs>
    <vt:vector size="6" baseType="variant">
      <vt:variant>
        <vt:lpstr>גופנים בשימוש</vt:lpstr>
      </vt:variant>
      <vt:variant>
        <vt:i4>3</vt:i4>
      </vt:variant>
      <vt:variant>
        <vt:lpstr>ערכת נושא</vt:lpstr>
      </vt:variant>
      <vt:variant>
        <vt:i4>2</vt:i4>
      </vt:variant>
      <vt:variant>
        <vt:lpstr>כותרות שקופיות</vt:lpstr>
      </vt:variant>
      <vt:variant>
        <vt:i4>11</vt:i4>
      </vt:variant>
    </vt:vector>
  </HeadingPairs>
  <TitlesOfParts>
    <vt:vector size="16" baseType="lpstr">
      <vt:lpstr>Arial</vt:lpstr>
      <vt:lpstr>Calibri</vt:lpstr>
      <vt:lpstr>Calibri Light</vt:lpstr>
      <vt:lpstr>ערכת נושא Office</vt:lpstr>
      <vt:lpstr>1_Office Theme</vt:lpstr>
      <vt:lpstr>מצגת של PowerPoint‏</vt:lpstr>
      <vt:lpstr>מטרת המפגש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להורים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מאגרי כ"ח</dc:title>
  <dc:creator>Dafna Hadar Pecker</dc:creator>
  <cp:lastModifiedBy>יפעת זץ</cp:lastModifiedBy>
  <cp:revision>165</cp:revision>
  <dcterms:created xsi:type="dcterms:W3CDTF">2023-10-09T18:58:42Z</dcterms:created>
  <dcterms:modified xsi:type="dcterms:W3CDTF">2024-12-17T07:42:35Z</dcterms:modified>
</cp:coreProperties>
</file>