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571" r:id="rId2"/>
    <p:sldId id="551" r:id="rId3"/>
    <p:sldId id="550" r:id="rId4"/>
    <p:sldId id="259" r:id="rId5"/>
    <p:sldId id="538" r:id="rId6"/>
    <p:sldId id="585" r:id="rId7"/>
    <p:sldId id="543" r:id="rId8"/>
    <p:sldId id="552" r:id="rId9"/>
    <p:sldId id="2998" r:id="rId10"/>
    <p:sldId id="3021" r:id="rId11"/>
    <p:sldId id="3022" r:id="rId12"/>
    <p:sldId id="3012" r:id="rId13"/>
    <p:sldId id="3013" r:id="rId14"/>
    <p:sldId id="2999" r:id="rId15"/>
    <p:sldId id="3017" r:id="rId16"/>
    <p:sldId id="3015" r:id="rId17"/>
    <p:sldId id="3020" r:id="rId18"/>
    <p:sldId id="2988" r:id="rId19"/>
    <p:sldId id="2985" r:id="rId20"/>
    <p:sldId id="3005" r:id="rId21"/>
    <p:sldId id="548" r:id="rId22"/>
    <p:sldId id="2966" r:id="rId23"/>
    <p:sldId id="299" r:id="rId24"/>
    <p:sldId id="2986" r:id="rId25"/>
    <p:sldId id="2992" r:id="rId26"/>
    <p:sldId id="2989" r:id="rId27"/>
    <p:sldId id="2993" r:id="rId28"/>
    <p:sldId id="2990" r:id="rId29"/>
    <p:sldId id="2994" r:id="rId30"/>
    <p:sldId id="2995" r:id="rId3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User" initials="M" lastIdx="17" clrIdx="0">
    <p:extLst>
      <p:ext uri="{19B8F6BF-5375-455C-9EA6-DF929625EA0E}">
        <p15:presenceInfo xmlns:p15="http://schemas.microsoft.com/office/powerpoint/2012/main" userId="MOEUser" providerId="None"/>
      </p:ext>
    </p:extLst>
  </p:cmAuthor>
  <p:cmAuthor id="2" name="מלכה כץ" initials="מכ" lastIdx="3" clrIdx="1">
    <p:extLst>
      <p:ext uri="{19B8F6BF-5375-455C-9EA6-DF929625EA0E}">
        <p15:presenceInfo xmlns:p15="http://schemas.microsoft.com/office/powerpoint/2012/main" userId="מלכה כץ" providerId="None"/>
      </p:ext>
    </p:extLst>
  </p:cmAuthor>
  <p:cmAuthor id="3" name="מלכה כץ" initials="מכ [2]" lastIdx="1" clrIdx="2">
    <p:extLst>
      <p:ext uri="{19B8F6BF-5375-455C-9EA6-DF929625EA0E}">
        <p15:presenceInfo xmlns:p15="http://schemas.microsoft.com/office/powerpoint/2012/main" userId="S-1-5-21-752503023-1579634288-239210854-54272" providerId="AD"/>
      </p:ext>
    </p:extLst>
  </p:cmAuthor>
  <p:cmAuthor id="4" name="קרן רוט איטח" initials="קרא" lastIdx="4" clrIdx="3">
    <p:extLst>
      <p:ext uri="{19B8F6BF-5375-455C-9EA6-DF929625EA0E}">
        <p15:presenceInfo xmlns:p15="http://schemas.microsoft.com/office/powerpoint/2012/main" userId="S-1-5-21-752503023-1579634288-239210854-39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772"/>
    <a:srgbClr val="FBE5D6"/>
    <a:srgbClr val="005485"/>
    <a:srgbClr val="E6E6E6"/>
    <a:srgbClr val="EF364C"/>
    <a:srgbClr val="87C6E9"/>
    <a:srgbClr val="389E69"/>
    <a:srgbClr val="DDADA4"/>
    <a:srgbClr val="A5A5A5"/>
    <a:srgbClr val="434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239" autoAdjust="0"/>
    <p:restoredTop sz="74935" autoAdjust="0"/>
  </p:normalViewPr>
  <p:slideViewPr>
    <p:cSldViewPr snapToGrid="0">
      <p:cViewPr varScale="1">
        <p:scale>
          <a:sx n="50" d="100"/>
          <a:sy n="50" d="100"/>
        </p:scale>
        <p:origin x="7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ל'/חשון/תשפ"ה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he.wikipedia.org/wiki/%D7%90%D7%A0%D7%98%D7%99%D7%91%D7%99%D7%95%D7%98%D7%99%D7%A7%D7%94"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he.wikipedia.org/wiki/%D7%A2%D7%9E%D7%99%D7%93%D7%95%D7%AA_%D7%9C%D7%90%D7%A0%D7%98%D7%99%D7%91%D7%99%D7%95%D7%98%D7%99%D7%A7%D7%9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wikipedia.org/wiki/%D7%9E%D7%A9%D7%91%D7%A8_%D7%94%D7%90%D7%95%D7%A4%D7%99%D7%95%D7%90%D7%99%D7%93%D7%99%D7%9D_%D7%91%D7%90%D7%A8%D7%A6%D7%95%D7%AA_%D7%94%D7%91%D7%A8%D7%99%D7%A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net.co.il/health/article/bj7fofre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e.wikipedia.org/wiki/%D7%90%D7%9C%D7%9B%D7%99%D7%9E%D7%99%D7%94" TargetMode="External"/><Relationship Id="rId7" Type="http://schemas.openxmlformats.org/officeDocument/2006/relationships/hyperlink" Target="https://he.wikipedia.org/wiki/%D7%90%D7%99%D7%A0%D7%91%D7%9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he.wikipedia.org/wiki/%D7%A8%D7%A4%D7%95%D7%90%D7%94_%D7%9E%D7%91%D7%95%D7%A1%D7%A1%D7%AA_%D7%A8%D7%90%D7%99%D7%95%D7%AA" TargetMode="External"/><Relationship Id="rId5" Type="http://schemas.openxmlformats.org/officeDocument/2006/relationships/hyperlink" Target="https://he.wikipedia.org/wiki/%D7%A8%D7%95%D7%A7%D7%97%D7%95%D7%AA" TargetMode="External"/><Relationship Id="rId4" Type="http://schemas.openxmlformats.org/officeDocument/2006/relationships/hyperlink" Target="https://he.wikipedia.org/wiki/%D7%A4%D7%A8%D7%9E%D7%A7%D7%95%D7%9C%D7%95%D7%92%D7%99%D7%9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190153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ידע= כוח</a:t>
            </a:r>
          </a:p>
          <a:p>
            <a:pPr marL="742950" lvl="1" indent="-285750">
              <a:buFont typeface="+mj-lt"/>
              <a:buAutoNum type="arabicPeriod"/>
            </a:pPr>
            <a:r>
              <a:rPr lang="he-IL" sz="1200" dirty="0"/>
              <a:t>נפתח את השיעור בחידון שמטרתו להקנות מידע בסיסי ומהימן על תרופות.</a:t>
            </a:r>
          </a:p>
          <a:p>
            <a:pPr marL="742950" lvl="1" indent="-285750">
              <a:buFont typeface="+mj-lt"/>
              <a:buAutoNum type="arabicPeriod"/>
            </a:pPr>
            <a:r>
              <a:rPr lang="he-IL" sz="1200" dirty="0"/>
              <a:t>התשובה הנכונה היא 2</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211462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ידע= כוח</a:t>
            </a:r>
          </a:p>
          <a:p>
            <a:pPr marL="742950" lvl="1" indent="-285750">
              <a:buFont typeface="+mj-lt"/>
              <a:buAutoNum type="arabicPeriod"/>
            </a:pPr>
            <a:r>
              <a:rPr lang="he-IL" sz="1200" dirty="0"/>
              <a:t>נפתח את השיעור בחידון שמטרתו להקנות מידע בסיסי ומהימן על תרופות.</a:t>
            </a:r>
          </a:p>
          <a:p>
            <a:r>
              <a:rPr lang="he-IL" dirty="0"/>
              <a:t>התשובה הנכונה- 2 ו- 3</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356686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הצגת נושא השיעור וחשיבותו.</a:t>
            </a:r>
          </a:p>
          <a:p>
            <a:r>
              <a:rPr lang="he-IL" dirty="0"/>
              <a:t>התשובות הנכונות הן : רופא, רוקח, הורים ואתר משרד הבריאות</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יחד עם זאת לא מספיק המידע המהימן על התרופה עצמה משום שאולי תהיה התנגשות או בעיה אחרת עם  לקיחת תרופות שונות/נוספות שהאדם לוקח ולכן חשוב לשתף את הרופא או הרוקח על כל החומרים /התרופות שהאדם משתמש בהם גם אם מדובר בשימוש של תרופות ללא מרשם רופא. ייתכן ולעיתים ימליץ הרוקח להימנע מלהשתמש בתרופה לכאבי ראש שאתה </a:t>
            </a:r>
            <a:r>
              <a:rPr lang="he-IL" dirty="0" err="1"/>
              <a:t>בדר״כ</a:t>
            </a:r>
            <a:r>
              <a:rPr lang="he-IL" dirty="0"/>
              <a:t> משתמש בזמן שאתה לוקח תרופה שניתנה לך זמנית לטיפול נקודתי משום שהאינטראקציה ביניהם יכולה לפגוע בתפקודים שונים שלך.</a:t>
            </a:r>
          </a:p>
          <a:p>
            <a:endParaRPr lang="he-IL" dirty="0"/>
          </a:p>
          <a:p>
            <a:endParaRPr lang="he-IL" dirty="0"/>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78012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ידע= כוח</a:t>
            </a:r>
          </a:p>
          <a:p>
            <a:pPr marL="742950" lvl="1" indent="-285750">
              <a:buFont typeface="+mj-lt"/>
              <a:buAutoNum type="arabicPeriod"/>
            </a:pPr>
            <a:r>
              <a:rPr lang="he-IL" sz="1200" dirty="0"/>
              <a:t>נפתח את השיעור בחידון שמטרתו להקנות מידע בסיסי ומהימן על תרופות.</a:t>
            </a:r>
          </a:p>
          <a:p>
            <a:r>
              <a:rPr lang="he-IL" dirty="0"/>
              <a:t>התושבות הנכונות הן 2 ו3</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113879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ידע= כוח</a:t>
            </a:r>
          </a:p>
          <a:p>
            <a:pPr marL="742950" lvl="1" indent="-285750">
              <a:buFont typeface="+mj-lt"/>
              <a:buAutoNum type="arabicPeriod"/>
            </a:pPr>
            <a:r>
              <a:rPr lang="he-IL" sz="1200" dirty="0"/>
              <a:t>נפתח את השיעור בחידון שמטרתו להקנות מידע בסיסי ומהימן על תרופות.</a:t>
            </a:r>
          </a:p>
          <a:p>
            <a:pPr marL="742950" lvl="1" indent="-285750">
              <a:buFont typeface="+mj-lt"/>
              <a:buAutoNum type="arabicPeriod"/>
            </a:pPr>
            <a:endParaRPr lang="he-IL" sz="1200" dirty="0"/>
          </a:p>
          <a:p>
            <a:pPr marL="742950" lvl="1" indent="-285750">
              <a:buFont typeface="+mj-lt"/>
              <a:buAutoNum type="arabicPeriod"/>
            </a:pPr>
            <a:endParaRPr lang="he-IL" sz="1200" dirty="0"/>
          </a:p>
          <a:p>
            <a:pPr marL="742950" lvl="1" indent="-285750">
              <a:buFont typeface="+mj-lt"/>
              <a:buAutoNum type="arabicPeriod"/>
            </a:pPr>
            <a:endParaRPr lang="he-IL" sz="1200" dirty="0"/>
          </a:p>
          <a:p>
            <a:pPr marL="742950" lvl="1" indent="-285750">
              <a:buFont typeface="+mj-lt"/>
              <a:buAutoNum type="arabicPeriod"/>
            </a:pPr>
            <a:r>
              <a:rPr lang="he-IL" sz="1200" dirty="0"/>
              <a:t>התשובה הנכונה- היא 2</a:t>
            </a:r>
          </a:p>
          <a:p>
            <a:pPr marL="742950" lvl="1" indent="-285750">
              <a:buFont typeface="+mj-lt"/>
              <a:buAutoNum type="arabicPeriod"/>
            </a:pPr>
            <a:endParaRPr lang="he-IL" sz="1200" dirty="0"/>
          </a:p>
          <a:p>
            <a:pPr marL="742950" lvl="1" indent="-285750">
              <a:buFont typeface="+mj-lt"/>
              <a:buAutoNum type="arabicPeriod"/>
            </a:pPr>
            <a:endParaRPr lang="he-IL" sz="1200" dirty="0"/>
          </a:p>
          <a:p>
            <a:pPr marL="742950" lvl="1" indent="-285750">
              <a:buFont typeface="+mj-lt"/>
              <a:buAutoNum type="arabicPeriod"/>
            </a:pPr>
            <a:endParaRPr lang="he-IL" sz="1200" dirty="0"/>
          </a:p>
          <a:p>
            <a:r>
              <a:rPr lang="he-IL" dirty="0"/>
              <a:t>מבוסס על הרצאה מוקלטת של רוקחת</a:t>
            </a:r>
          </a:p>
          <a:p>
            <a:r>
              <a:rPr lang="en" dirty="0"/>
              <a:t>https://</a:t>
            </a:r>
            <a:r>
              <a:rPr lang="en" dirty="0" err="1"/>
              <a:t>www.youtube.com</a:t>
            </a:r>
            <a:r>
              <a:rPr lang="en" dirty="0"/>
              <a:t>/</a:t>
            </a:r>
            <a:r>
              <a:rPr lang="en" dirty="0" err="1"/>
              <a:t>watch?v</a:t>
            </a:r>
            <a:r>
              <a:rPr lang="en" dirty="0"/>
              <a:t>=mhN5uQ8nt_8</a:t>
            </a:r>
            <a:endParaRPr lang="he-IL" dirty="0"/>
          </a:p>
          <a:p>
            <a:endParaRPr lang="he-IL" dirty="0"/>
          </a:p>
          <a:p>
            <a:r>
              <a:rPr lang="he-IL" dirty="0"/>
              <a:t> ומאתר משרד הבריאות:</a:t>
            </a:r>
            <a:r>
              <a:rPr lang="en-US" dirty="0"/>
              <a:t>https://</a:t>
            </a:r>
            <a:r>
              <a:rPr lang="en-US" dirty="0" err="1"/>
              <a:t>www.gov.il</a:t>
            </a:r>
            <a:r>
              <a:rPr lang="en-US" dirty="0"/>
              <a:t>/he/pages/</a:t>
            </a:r>
            <a:r>
              <a:rPr lang="en-US" dirty="0" err="1"/>
              <a:t>pharmandcosmetics</a:t>
            </a:r>
            <a:r>
              <a:rPr lang="en-US" dirty="0"/>
              <a:t>-safety</a:t>
            </a:r>
            <a:endParaRPr lang="he-IL" dirty="0"/>
          </a:p>
          <a:p>
            <a:endParaRPr lang="he-IL" dirty="0"/>
          </a:p>
          <a:p>
            <a:r>
              <a:rPr lang="he-IL" dirty="0"/>
              <a:t>אסור פרסום לתרופות ללא מרשם.</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198475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400" b="1" i="0" u="none" strike="noStrike" dirty="0">
                <a:solidFill>
                  <a:srgbClr val="000000"/>
                </a:solidFill>
                <a:effectLst/>
              </a:rPr>
              <a:t>תיאורי המקרה מופיעים בשקופיות 24-30- להדפסה</a:t>
            </a:r>
            <a:r>
              <a:rPr lang="he-IL" sz="1400" b="1" i="0" u="none" strike="noStrike" baseline="0" dirty="0">
                <a:solidFill>
                  <a:srgbClr val="000000"/>
                </a:solidFill>
                <a:effectLst/>
              </a:rPr>
              <a:t> לתלמידים</a:t>
            </a:r>
          </a:p>
          <a:p>
            <a:pPr marL="0" lvl="0" indent="0" algn="r" rtl="1">
              <a:spcBef>
                <a:spcPts val="0"/>
              </a:spcBef>
              <a:spcAft>
                <a:spcPts val="0"/>
              </a:spcAft>
              <a:buNone/>
            </a:pPr>
            <a:r>
              <a:rPr lang="he-IL" sz="1400" b="1" u="sng" dirty="0"/>
              <a:t>למורה,</a:t>
            </a:r>
            <a:r>
              <a:rPr lang="he-IL" sz="1400" b="1" u="sng" baseline="0" dirty="0"/>
              <a:t> אנא</a:t>
            </a:r>
            <a:r>
              <a:rPr lang="he-IL" sz="1400" b="1" u="sng" dirty="0"/>
              <a:t> לתשומת</a:t>
            </a:r>
            <a:r>
              <a:rPr lang="he-IL" sz="1400" b="1" u="sng" baseline="0" dirty="0"/>
              <a:t> ליבך:</a:t>
            </a:r>
          </a:p>
          <a:p>
            <a:pPr marL="0" lvl="0" indent="0" algn="r" rtl="1">
              <a:spcBef>
                <a:spcPts val="0"/>
              </a:spcBef>
              <a:spcAft>
                <a:spcPts val="0"/>
              </a:spcAft>
              <a:buNone/>
            </a:pPr>
            <a:r>
              <a:rPr lang="he-IL" sz="1400" dirty="0"/>
              <a:t>בכל</a:t>
            </a:r>
            <a:r>
              <a:rPr lang="he-IL" sz="1400" baseline="0" dirty="0"/>
              <a:t> תיאור מקרה, מופיע שם של תלמיד/ה.</a:t>
            </a:r>
          </a:p>
          <a:p>
            <a:pPr marL="0" lvl="0" indent="0" algn="r" rtl="1">
              <a:spcBef>
                <a:spcPts val="0"/>
              </a:spcBef>
              <a:spcAft>
                <a:spcPts val="0"/>
              </a:spcAft>
              <a:buNone/>
            </a:pPr>
            <a:r>
              <a:rPr lang="he-IL" sz="1400" baseline="0" dirty="0"/>
              <a:t>במידה ובכיתתך לומד/ת תלמיד/ה בשם זה, אנו ממליצים </a:t>
            </a:r>
          </a:p>
          <a:p>
            <a:pPr marL="0" lvl="0" indent="0" algn="r" rtl="1">
              <a:spcBef>
                <a:spcPts val="0"/>
              </a:spcBef>
              <a:spcAft>
                <a:spcPts val="0"/>
              </a:spcAft>
              <a:buNone/>
            </a:pPr>
            <a:r>
              <a:rPr lang="he-IL" sz="1400" b="1" baseline="0" dirty="0"/>
              <a:t>להחליף לשם שאינו </a:t>
            </a:r>
            <a:r>
              <a:rPr lang="he-IL" sz="1400" baseline="0" dirty="0"/>
              <a:t>ברשימת הכיתה.</a:t>
            </a:r>
          </a:p>
          <a:p>
            <a:endParaRPr lang="he-IL" sz="1400" b="0" i="0" u="none" strike="noStrike" baseline="0" dirty="0">
              <a:solidFill>
                <a:srgbClr val="000000"/>
              </a:solidFill>
              <a:effectLst/>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t>הנחיות למורה: </a:t>
            </a:r>
            <a:r>
              <a:rPr lang="he-IL" sz="1400" dirty="0"/>
              <a:t>יש לחלק </a:t>
            </a:r>
            <a:r>
              <a:rPr lang="he-IL" sz="1400" baseline="0" dirty="0"/>
              <a:t>את התלמידים לקבוצות. לחלק לכל קבוצה אירוע או לאפשר להם לבחור.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aseline="0" dirty="0"/>
              <a:t>המורה ת</a:t>
            </a:r>
            <a:r>
              <a:rPr lang="he-IL" sz="1400" dirty="0"/>
              <a:t>בקש מכל קבוצה לדון בתיאור מקרה בעזרת השאלות המנחות.</a:t>
            </a:r>
          </a:p>
          <a:p>
            <a:pPr marL="0" marR="0" lvl="0" indent="0" algn="r" defTabSz="914400" rtl="1" eaLnBrk="1" fontAlgn="auto" latinLnBrk="0" hangingPunct="1">
              <a:lnSpc>
                <a:spcPct val="100000"/>
              </a:lnSpc>
              <a:spcBef>
                <a:spcPts val="0"/>
              </a:spcBef>
              <a:spcAft>
                <a:spcPts val="0"/>
              </a:spcAft>
              <a:buClrTx/>
              <a:buSzTx/>
              <a:buFont typeface="+mj-lt"/>
              <a:buAutoNum type="arabicPeriod"/>
              <a:tabLst/>
              <a:defRPr/>
            </a:pPr>
            <a:r>
              <a:rPr lang="he-IL" sz="1600" dirty="0"/>
              <a:t>בשקפים הבאים מתוארים </a:t>
            </a:r>
            <a:r>
              <a:rPr lang="he-IL" sz="1600" b="0" i="0" u="none" strike="noStrike" dirty="0">
                <a:solidFill>
                  <a:srgbClr val="000000"/>
                </a:solidFill>
                <a:effectLst/>
              </a:rPr>
              <a:t>תיאורי מקרה העוסקים בסכנות של שימוש בתרופות ללא מרשם ומעקב רפואי. </a:t>
            </a:r>
          </a:p>
          <a:p>
            <a:pPr marL="0" marR="0" lvl="0" indent="0" algn="r" defTabSz="914400" rtl="1" eaLnBrk="1" fontAlgn="auto" latinLnBrk="0" hangingPunct="1">
              <a:lnSpc>
                <a:spcPct val="100000"/>
              </a:lnSpc>
              <a:spcBef>
                <a:spcPts val="0"/>
              </a:spcBef>
              <a:spcAft>
                <a:spcPts val="0"/>
              </a:spcAft>
              <a:buClrTx/>
              <a:buSzTx/>
              <a:buFont typeface="+mj-lt"/>
              <a:buAutoNum type="arabicPeriod"/>
              <a:tabLst/>
              <a:defRPr/>
            </a:pPr>
            <a:r>
              <a:rPr lang="he-IL" sz="1600" b="0" i="0" u="none" strike="noStrike" dirty="0">
                <a:solidFill>
                  <a:srgbClr val="000000"/>
                </a:solidFill>
                <a:effectLst/>
              </a:rPr>
              <a:t>המורה יכולה לבחור את תיאורי המקרה שמתאימים לדיון בכיתה שלה או לאפשר לכל קבוצה לבחור את המקרה בו היא בוחרת לדון.</a:t>
            </a:r>
          </a:p>
          <a:p>
            <a:pPr>
              <a:buFont typeface="+mj-lt"/>
              <a:buAutoNum type="arabicPeriod"/>
            </a:pPr>
            <a:r>
              <a:rPr lang="he-IL" sz="1600" dirty="0"/>
              <a:t>עבודה בקבוצות: ניתוח מקרים (20 דקות): </a:t>
            </a:r>
          </a:p>
          <a:p>
            <a:pPr marL="742950" lvl="1" indent="-285750">
              <a:buFont typeface="+mj-lt"/>
              <a:buAutoNum type="arabicPeriod"/>
            </a:pPr>
            <a:r>
              <a:rPr lang="he-IL" sz="1400" dirty="0"/>
              <a:t>חלוקה לקבוצות קטנות.</a:t>
            </a:r>
          </a:p>
          <a:p>
            <a:pPr marL="742950" lvl="1" indent="-285750">
              <a:buFont typeface="+mj-lt"/>
              <a:buAutoNum type="arabicPeriod"/>
            </a:pPr>
            <a:r>
              <a:rPr lang="he-IL" sz="1400" dirty="0"/>
              <a:t>כל קבוצה מקבלת תיאור מקרה של מתבגר המתמודד עם לחץ או כאב.</a:t>
            </a:r>
          </a:p>
          <a:p>
            <a:pPr marL="742950" lvl="1" indent="-285750">
              <a:buFont typeface="+mj-lt"/>
              <a:buAutoNum type="arabicPeriod"/>
            </a:pPr>
            <a:r>
              <a:rPr lang="he-IL" sz="1400" dirty="0"/>
              <a:t>משימה: לזהות סיכונים פוטנציאליים ולהציע דרכי התמודדות בריאות.</a:t>
            </a:r>
          </a:p>
          <a:p>
            <a:pPr marL="742950" lvl="1" indent="-285750">
              <a:buFont typeface="+mj-lt"/>
              <a:buAutoNum type="arabicPeriod"/>
            </a:pPr>
            <a:r>
              <a:rPr lang="he-IL" sz="1400" dirty="0"/>
              <a:t>בדקו במקור מידע מהימן על התרופה עליה אתם דנים באירוע – מה הסיכונים הקשורים במתן תרופה זו באופן שבו מתואר באירוע שלפניכם?</a:t>
            </a:r>
          </a:p>
          <a:p>
            <a:pPr marL="742950" lvl="1" indent="-285750">
              <a:buFont typeface="+mj-lt"/>
              <a:buAutoNum type="arabicPeriod"/>
            </a:pPr>
            <a:endParaRPr lang="he-IL" sz="1200" b="0" i="0" u="none" strike="noStrike" dirty="0">
              <a:solidFill>
                <a:srgbClr val="000000"/>
              </a:solidFill>
              <a:effectLst/>
            </a:endParaRPr>
          </a:p>
          <a:p>
            <a:endParaRPr lang="he-IL" sz="1200" b="0" i="0" u="none" strike="noStrike" dirty="0">
              <a:solidFill>
                <a:srgbClr val="000000"/>
              </a:solidFill>
              <a:effectLst/>
            </a:endParaRPr>
          </a:p>
          <a:p>
            <a:r>
              <a:rPr lang="he-IL" sz="1200" b="0" i="0" u="none" strike="noStrike" dirty="0">
                <a:solidFill>
                  <a:srgbClr val="000000"/>
                </a:solidFill>
                <a:effectLst/>
              </a:rPr>
              <a:t>מידע למורה: 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dirty="0"/>
          </a:p>
          <a:p>
            <a:endParaRPr lang="he-IL" sz="1400" b="0" i="0" u="none" strike="noStrike" dirty="0">
              <a:solidFill>
                <a:srgbClr val="000000"/>
              </a:solidFill>
              <a:effectLst/>
            </a:endParaRPr>
          </a:p>
          <a:p>
            <a:pPr marL="742950" lvl="1" indent="-285750">
              <a:buFont typeface="Arial" panose="020B0604020202020204" pitchFamily="34" charset="0"/>
              <a:buChar char="•"/>
            </a:pPr>
            <a:endParaRPr lang="he-IL" sz="1400" b="0" u="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213886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buFont typeface="+mj-lt"/>
              <a:buNone/>
            </a:pPr>
            <a:r>
              <a:rPr lang="he-IL" sz="1600" b="1" dirty="0"/>
              <a:t>במליאה-</a:t>
            </a:r>
            <a:r>
              <a:rPr lang="he-IL" sz="1600" dirty="0"/>
              <a:t> הצגת פתרונות ודיון (15 דקות): </a:t>
            </a:r>
          </a:p>
          <a:p>
            <a:pPr marL="742950" lvl="1" indent="-285750">
              <a:buFont typeface="+mj-lt"/>
              <a:buAutoNum type="arabicPeriod"/>
            </a:pPr>
            <a:r>
              <a:rPr lang="he-IL" sz="1400" dirty="0"/>
              <a:t>כל קבוצה מציגה את המקרה שלה, מה התחדש להם בעקבות הדיון על האירוע</a:t>
            </a:r>
          </a:p>
          <a:p>
            <a:pPr marL="742950" lvl="1" indent="-285750">
              <a:buFont typeface="+mj-lt"/>
              <a:buAutoNum type="arabicPeriod"/>
            </a:pPr>
            <a:r>
              <a:rPr lang="he-IL" sz="1400" b="0" u="none" dirty="0"/>
              <a:t>**המורה כותבת על הלוח את התרופה עליה התקיים הדיון במקרה בו דנו ושתי תובנות מרכזיות שהיו להם.</a:t>
            </a:r>
          </a:p>
          <a:p>
            <a:pPr marL="742950" lvl="1" indent="-285750">
              <a:buFont typeface="+mj-lt"/>
              <a:buAutoNum type="arabicPeriod"/>
            </a:pPr>
            <a:r>
              <a:rPr lang="he-IL" sz="1400" b="0" u="sng" dirty="0"/>
              <a:t>המורה מציגה שאלות  נוספות לדיון במטרה לפתח את הדיון </a:t>
            </a:r>
            <a:r>
              <a:rPr lang="he-IL" sz="1400" b="1" u="sng" dirty="0"/>
              <a:t>למשמעות שיש לאחריות חברתית: </a:t>
            </a:r>
          </a:p>
          <a:p>
            <a:pPr marL="457200" lvl="1" indent="0">
              <a:buFontTx/>
              <a:buNone/>
            </a:pPr>
            <a:r>
              <a:rPr lang="he-IL" sz="1400" b="0" u="sng" dirty="0"/>
              <a:t>המורה אומרת: </a:t>
            </a:r>
            <a:r>
              <a:rPr lang="he-IL" sz="1400" b="0" u="none" dirty="0"/>
              <a:t>״בחלק מהמקרים התרופה שנלקחה הייתה  של חברים שקיבלו אותה מרופא, מה התפקיד שלנו כחברים במקרים אלו?״</a:t>
            </a:r>
          </a:p>
          <a:p>
            <a:pPr marL="742950" lvl="1" indent="-285750">
              <a:buFont typeface="Arial" panose="020B0604020202020204" pitchFamily="34" charset="0"/>
              <a:buChar char="•"/>
            </a:pPr>
            <a:r>
              <a:rPr lang="he-IL" sz="1400" b="0" u="none" dirty="0"/>
              <a:t>אילו כישורי חברות נדרשים כדי להיות מסוגלים לומר ״לא״ לחבר שמבקש להשתמש בתרופה שניתנה לי ע״י רופא?</a:t>
            </a:r>
          </a:p>
          <a:p>
            <a:pPr marL="742950" lvl="1" indent="-285750">
              <a:buFont typeface="Arial" panose="020B0604020202020204" pitchFamily="34" charset="0"/>
              <a:buChar char="•"/>
            </a:pPr>
            <a:r>
              <a:rPr lang="he-IL" sz="1400" b="0" u="none" dirty="0"/>
              <a:t>אילו תובנות יש לכם כיום ( בעקבות השיעור) בנוגע לחשיבות שיש לכך שתרופות שאתם קיבלתם מרופא יכולות להוות סיכון למישהו אחר?</a:t>
            </a:r>
          </a:p>
          <a:p>
            <a:endParaRPr lang="he-IL" sz="1400" b="0" i="0" u="none" strike="noStrike" dirty="0">
              <a:solidFill>
                <a:srgbClr val="000000"/>
              </a:solidFill>
              <a:effectLst/>
            </a:endParaRPr>
          </a:p>
          <a:p>
            <a:r>
              <a:rPr lang="he-IL" sz="1400" b="0" i="0" u="none" strike="noStrike" dirty="0">
                <a:solidFill>
                  <a:srgbClr val="000000"/>
                </a:solidFill>
                <a:effectLst/>
              </a:rPr>
              <a:t>דיון בשאלות אלו יכול לעזור לתלמידים להבין את חשיבות השימוש האחראי בתרופות ואת הצורך בפיקוח רפואי, תוך פיתוח מודעות לסיכונים הכרוכים בטיפול עצמי לא מבוקר.</a:t>
            </a:r>
          </a:p>
          <a:p>
            <a:pPr marL="742950" lvl="1" indent="-285750">
              <a:buFont typeface="Arial" panose="020B0604020202020204" pitchFamily="34" charset="0"/>
              <a:buChar char="•"/>
            </a:pPr>
            <a:endParaRPr lang="he-IL" sz="1400" b="0" u="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173397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nSpc>
                <a:spcPct val="150000"/>
              </a:lnSpc>
              <a:buFont typeface="Arial" panose="020B0604020202020204" pitchFamily="34" charset="0"/>
              <a:buNone/>
            </a:pPr>
            <a:r>
              <a:rPr lang="he-IL" b="0" i="0" u="none" strike="noStrike" dirty="0">
                <a:solidFill>
                  <a:srgbClr val="000000"/>
                </a:solidFill>
                <a:effectLst/>
              </a:rPr>
              <a:t>לכל</a:t>
            </a:r>
            <a:r>
              <a:rPr lang="he-IL" b="0" i="0" u="none" strike="noStrike" baseline="0" dirty="0">
                <a:solidFill>
                  <a:srgbClr val="000000"/>
                </a:solidFill>
                <a:effectLst/>
              </a:rPr>
              <a:t> נקודה לעיל, יש להרחיב על פי השאלות:</a:t>
            </a:r>
            <a:endParaRPr lang="he-IL" b="0" i="0" u="none" strike="noStrike" dirty="0">
              <a:solidFill>
                <a:srgbClr val="000000"/>
              </a:solidFill>
              <a:effectLst/>
            </a:endParaRPr>
          </a:p>
          <a:p>
            <a:pPr>
              <a:lnSpc>
                <a:spcPct val="150000"/>
              </a:lnSpc>
              <a:buFont typeface="Arial" panose="020B0604020202020204" pitchFamily="34" charset="0"/>
              <a:buChar char="•"/>
            </a:pPr>
            <a:r>
              <a:rPr lang="he-IL" b="0" i="0" u="none" strike="noStrike" dirty="0">
                <a:solidFill>
                  <a:srgbClr val="000000"/>
                </a:solidFill>
                <a:effectLst/>
              </a:rPr>
              <a:t>מדוע חשוב להתייעץ עם רופא לפני שימוש בתרופות, גם אם הן ללא מרשם?</a:t>
            </a:r>
          </a:p>
          <a:p>
            <a:pPr>
              <a:lnSpc>
                <a:spcPct val="150000"/>
              </a:lnSpc>
              <a:buFont typeface="Arial" panose="020B0604020202020204" pitchFamily="34" charset="0"/>
              <a:buChar char="•"/>
            </a:pPr>
            <a:r>
              <a:rPr lang="he-IL" b="0" i="0" u="none" strike="noStrike" dirty="0">
                <a:solidFill>
                  <a:srgbClr val="000000"/>
                </a:solidFill>
                <a:effectLst/>
              </a:rPr>
              <a:t>איך אפשר לזהות מקורות מידע אמינים בנושאי בריאות?</a:t>
            </a:r>
          </a:p>
          <a:p>
            <a:pPr>
              <a:lnSpc>
                <a:spcPct val="150000"/>
              </a:lnSpc>
              <a:buFont typeface="Arial" panose="020B0604020202020204" pitchFamily="34" charset="0"/>
              <a:buChar char="•"/>
            </a:pPr>
            <a:r>
              <a:rPr lang="he-IL" b="0" i="0" u="none" strike="noStrike" dirty="0">
                <a:solidFill>
                  <a:srgbClr val="000000"/>
                </a:solidFill>
                <a:effectLst/>
              </a:rPr>
              <a:t>מה הן הדרכים הבטוחות לפנות לעזרה כשמתמודדים עם </a:t>
            </a:r>
            <a:r>
              <a:rPr lang="he-IL" dirty="0">
                <a:solidFill>
                  <a:srgbClr val="000000"/>
                </a:solidFill>
              </a:rPr>
              <a:t>קושי פיסי או רגשי </a:t>
            </a:r>
            <a:r>
              <a:rPr lang="he-IL" b="0" i="0" u="none" strike="noStrike" dirty="0">
                <a:solidFill>
                  <a:srgbClr val="000000"/>
                </a:solidFill>
                <a:effectLst/>
              </a:rPr>
              <a:t>?</a:t>
            </a:r>
          </a:p>
          <a:p>
            <a:pPr>
              <a:lnSpc>
                <a:spcPct val="150000"/>
              </a:lnSpc>
              <a:buFont typeface="Arial" panose="020B0604020202020204" pitchFamily="34" charset="0"/>
              <a:buChar char="•"/>
            </a:pPr>
            <a:r>
              <a:rPr lang="he-IL" dirty="0">
                <a:solidFill>
                  <a:srgbClr val="000000"/>
                </a:solidFill>
              </a:rPr>
              <a:t> מה התפקיד שלנו כחברים כאשר חבר שלנו מתמודד עם קושי פיסי או רגשי באמצעות תרופה ללא מרשם ומעקב רפואי /מקצועי המותאם לו.</a:t>
            </a:r>
            <a:endParaRPr lang="he-IL" b="0" i="0" u="none" strike="noStrike" dirty="0">
              <a:solidFill>
                <a:srgbClr val="000000"/>
              </a:solidFill>
              <a:effectLst/>
            </a:endParaRP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19</a:t>
            </a:fld>
            <a:endParaRPr lang="he-IL"/>
          </a:p>
        </p:txBody>
      </p:sp>
    </p:spTree>
    <p:extLst>
      <p:ext uri="{BB962C8B-B14F-4D97-AF65-F5344CB8AC3E}">
        <p14:creationId xmlns:p14="http://schemas.microsoft.com/office/powerpoint/2010/main" val="4195806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שיעור: המורה תבחר ענן אחד להתייחסות, אח"כ ניתן לאפשר לכל תלמיד/ה יבחר משפט שהוא/היא רוצה להתייחס בנוסף. </a:t>
            </a:r>
          </a:p>
          <a:p>
            <a:r>
              <a:rPr lang="he-IL" dirty="0"/>
              <a:t>נשמע כ- 5 תלמידים</a:t>
            </a:r>
            <a:endParaRPr lang="x-none"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21</a:t>
            </a:fld>
            <a:endParaRPr lang="he-IL"/>
          </a:p>
        </p:txBody>
      </p:sp>
    </p:spTree>
    <p:extLst>
      <p:ext uri="{BB962C8B-B14F-4D97-AF65-F5344CB8AC3E}">
        <p14:creationId xmlns:p14="http://schemas.microsoft.com/office/powerpoint/2010/main" val="194039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a24d75da4c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a24d75da4c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https://youtu.be/oJC4dYEd2Ag</a:t>
            </a:r>
            <a:endParaRPr lang="he-I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740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b="1" u="sng" dirty="0"/>
              <a:t>למורה,</a:t>
            </a:r>
            <a:r>
              <a:rPr lang="he-IL" b="1" u="sng" baseline="0" dirty="0"/>
              <a:t> אנא</a:t>
            </a:r>
            <a:r>
              <a:rPr lang="he-IL" b="1" u="sng" dirty="0"/>
              <a:t> לתשומת</a:t>
            </a:r>
            <a:r>
              <a:rPr lang="he-IL" b="1" u="sng" baseline="0" dirty="0"/>
              <a:t> ליבך:</a:t>
            </a:r>
          </a:p>
          <a:p>
            <a:pPr marL="0" lvl="0" indent="0" algn="r" rtl="1">
              <a:spcBef>
                <a:spcPts val="0"/>
              </a:spcBef>
              <a:spcAft>
                <a:spcPts val="0"/>
              </a:spcAft>
              <a:buNone/>
            </a:pPr>
            <a:r>
              <a:rPr lang="he-IL" dirty="0"/>
              <a:t>להלן 7 תיאורי מקרה.</a:t>
            </a:r>
          </a:p>
          <a:p>
            <a:pPr marL="0" lvl="0" indent="0" algn="r" rtl="1">
              <a:spcBef>
                <a:spcPts val="0"/>
              </a:spcBef>
              <a:spcAft>
                <a:spcPts val="0"/>
              </a:spcAft>
              <a:buNone/>
            </a:pPr>
            <a:r>
              <a:rPr lang="he-IL" dirty="0"/>
              <a:t>בכל</a:t>
            </a:r>
            <a:r>
              <a:rPr lang="he-IL" baseline="0" dirty="0"/>
              <a:t> תיאור מקרה, מופיע שם של תלמיד/ה.</a:t>
            </a:r>
          </a:p>
          <a:p>
            <a:pPr marL="0" lvl="0" indent="0" algn="r" rtl="1">
              <a:spcBef>
                <a:spcPts val="0"/>
              </a:spcBef>
              <a:spcAft>
                <a:spcPts val="0"/>
              </a:spcAft>
              <a:buNone/>
            </a:pPr>
            <a:r>
              <a:rPr lang="he-IL" baseline="0" dirty="0"/>
              <a:t>במידה ובכיתתך לומד/ת תלמיד/ה בשם זה, אנו ממליצים </a:t>
            </a:r>
          </a:p>
          <a:p>
            <a:pPr marL="0" lvl="0" indent="0" algn="r" rtl="1">
              <a:spcBef>
                <a:spcPts val="0"/>
              </a:spcBef>
              <a:spcAft>
                <a:spcPts val="0"/>
              </a:spcAft>
              <a:buNone/>
            </a:pPr>
            <a:r>
              <a:rPr lang="he-IL" b="1" baseline="0" dirty="0"/>
              <a:t>להחליף לשם שאינו </a:t>
            </a:r>
            <a:r>
              <a:rPr lang="he-IL" baseline="0" dirty="0"/>
              <a:t>ברשימת הכיתה.</a:t>
            </a:r>
          </a:p>
          <a:p>
            <a:pPr marL="0" lvl="0" indent="0" algn="r" rtl="1">
              <a:spcBef>
                <a:spcPts val="0"/>
              </a:spcBef>
              <a:spcAft>
                <a:spcPts val="0"/>
              </a:spcAft>
              <a:buNone/>
            </a:pPr>
            <a:endParaRPr dirty="0"/>
          </a:p>
        </p:txBody>
      </p:sp>
      <p:sp>
        <p:nvSpPr>
          <p:cNvPr id="980" name="Google Shape;9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53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24</a:t>
            </a:fld>
            <a:endParaRPr lang="he-IL"/>
          </a:p>
        </p:txBody>
      </p:sp>
    </p:spTree>
    <p:extLst>
      <p:ext uri="{BB962C8B-B14F-4D97-AF65-F5344CB8AC3E}">
        <p14:creationId xmlns:p14="http://schemas.microsoft.com/office/powerpoint/2010/main" val="204908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mj-lt"/>
              <a:buAutoNum type="arabicPeriod"/>
              <a:tabLst/>
              <a:defRPr/>
            </a:pPr>
            <a:r>
              <a:rPr lang="he-IL" sz="1600" dirty="0"/>
              <a:t>בשקפים הבאים מתוארים </a:t>
            </a:r>
            <a:r>
              <a:rPr lang="he-IL" sz="1600" b="0" i="0" u="none" strike="noStrike" dirty="0">
                <a:solidFill>
                  <a:srgbClr val="000000"/>
                </a:solidFill>
                <a:effectLst/>
              </a:rPr>
              <a:t>תיאורי מקרה העוסקים בסכנות של שימוש בתרופות ללא מרשם ומעקב רפואי. המורה יכולה לבחור את תיאורי המקרה שמתאימים לדיון בכיתה שלה או לאפשר לכל קבוצה לבחור את המקרה בו היא בוחרת לדון.</a:t>
            </a:r>
          </a:p>
          <a:p>
            <a:pPr>
              <a:buFont typeface="+mj-lt"/>
              <a:buAutoNum type="arabicPeriod"/>
            </a:pPr>
            <a:r>
              <a:rPr lang="he-IL" sz="1600" dirty="0"/>
              <a:t>עבודה בקבוצות: ניתוח מקרים (20 דקות): </a:t>
            </a:r>
          </a:p>
          <a:p>
            <a:pPr marL="742950" lvl="1" indent="-285750">
              <a:buFont typeface="+mj-lt"/>
              <a:buAutoNum type="arabicPeriod"/>
            </a:pPr>
            <a:r>
              <a:rPr lang="he-IL" sz="1400" dirty="0"/>
              <a:t>חלוקה לקבוצות קטנות.</a:t>
            </a:r>
          </a:p>
          <a:p>
            <a:pPr marL="742950" lvl="1" indent="-285750">
              <a:buFont typeface="+mj-lt"/>
              <a:buAutoNum type="arabicPeriod"/>
            </a:pPr>
            <a:r>
              <a:rPr lang="he-IL" sz="1400" dirty="0"/>
              <a:t>כל קבוצה מקבלת תיאור מקרה של מתבגר המתמודד עם לחץ או כאב.</a:t>
            </a:r>
          </a:p>
          <a:p>
            <a:pPr marL="742950" lvl="1" indent="-285750">
              <a:buFont typeface="+mj-lt"/>
              <a:buAutoNum type="arabicPeriod"/>
            </a:pPr>
            <a:r>
              <a:rPr lang="he-IL" sz="1400" dirty="0"/>
              <a:t>משימה: לזהות סיכונים פוטנציאליים ולהציע דרכי התמודדות בריאות.</a:t>
            </a:r>
          </a:p>
          <a:p>
            <a:pPr marL="742950" lvl="1" indent="-285750">
              <a:buFont typeface="+mj-lt"/>
              <a:buAutoNum type="arabicPeriod"/>
            </a:pPr>
            <a:r>
              <a:rPr lang="he-IL" sz="1400" dirty="0"/>
              <a:t>בדקו במקור מידע מהימן על התרופה עליה אתם דנים באירוע – מה הסיכונים הקשורים במתו תרופה זו באופן שבו מתואר באירוע שלפניכם?</a:t>
            </a:r>
          </a:p>
          <a:p>
            <a:pPr marL="742950" lvl="1" indent="-285750">
              <a:buFont typeface="+mj-lt"/>
              <a:buAutoNum type="arabicPeriod"/>
            </a:pPr>
            <a:endParaRPr lang="he-IL" sz="1200" b="0" i="0" u="none" strike="noStrike" dirty="0">
              <a:solidFill>
                <a:srgbClr val="000000"/>
              </a:solidFill>
              <a:effectLst/>
            </a:endParaRPr>
          </a:p>
          <a:p>
            <a:endParaRPr lang="he-IL" sz="1200" b="0" i="0" u="none" strike="noStrike" dirty="0">
              <a:solidFill>
                <a:srgbClr val="000000"/>
              </a:solidFill>
              <a:effectLst/>
            </a:endParaRPr>
          </a:p>
          <a:p>
            <a:r>
              <a:rPr lang="he-IL" sz="1200" b="0" i="0" u="none" strike="noStrike" dirty="0">
                <a:solidFill>
                  <a:srgbClr val="000000"/>
                </a:solidFill>
                <a:effectLst/>
              </a:rPr>
              <a:t>מידע למורה: 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25</a:t>
            </a:fld>
            <a:endParaRPr lang="he-IL"/>
          </a:p>
        </p:txBody>
      </p:sp>
    </p:spTree>
    <p:extLst>
      <p:ext uri="{BB962C8B-B14F-4D97-AF65-F5344CB8AC3E}">
        <p14:creationId xmlns:p14="http://schemas.microsoft.com/office/powerpoint/2010/main" val="244962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dirty="0">
                <a:solidFill>
                  <a:srgbClr val="000000"/>
                </a:solidFill>
                <a:effectLst/>
              </a:rPr>
              <a:t>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26</a:t>
            </a:fld>
            <a:endParaRPr lang="he-IL"/>
          </a:p>
        </p:txBody>
      </p:sp>
    </p:spTree>
    <p:extLst>
      <p:ext uri="{BB962C8B-B14F-4D97-AF65-F5344CB8AC3E}">
        <p14:creationId xmlns:p14="http://schemas.microsoft.com/office/powerpoint/2010/main" val="3745348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dirty="0">
                <a:solidFill>
                  <a:srgbClr val="000000"/>
                </a:solidFill>
                <a:effectLst/>
              </a:rPr>
              <a:t>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27</a:t>
            </a:fld>
            <a:endParaRPr lang="he-IL"/>
          </a:p>
        </p:txBody>
      </p:sp>
    </p:spTree>
    <p:extLst>
      <p:ext uri="{BB962C8B-B14F-4D97-AF65-F5344CB8AC3E}">
        <p14:creationId xmlns:p14="http://schemas.microsoft.com/office/powerpoint/2010/main" val="2072457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u="sng" strike="noStrike" dirty="0">
                <a:solidFill>
                  <a:srgbClr val="000000"/>
                </a:solidFill>
                <a:effectLst/>
              </a:rPr>
              <a:t>אתר ויקיפדיה יכול לשמש כמקור מידע  מהימן:</a:t>
            </a:r>
          </a:p>
          <a:p>
            <a:r>
              <a:rPr lang="he-IL" sz="1200" b="1" i="0" kern="1200" dirty="0">
                <a:solidFill>
                  <a:schemeClr val="tx1"/>
                </a:solidFill>
                <a:effectLst/>
                <a:latin typeface="+mn-lt"/>
                <a:ea typeface="+mn-ea"/>
                <a:cs typeface="+mn-cs"/>
              </a:rPr>
              <a:t>"שימוש יתר</a:t>
            </a:r>
            <a:r>
              <a:rPr lang="he-IL" sz="1200" b="0" i="0" kern="1200" dirty="0">
                <a:solidFill>
                  <a:schemeClr val="tx1"/>
                </a:solidFill>
                <a:effectLst/>
                <a:latin typeface="+mn-lt"/>
                <a:ea typeface="+mn-ea"/>
                <a:cs typeface="+mn-cs"/>
              </a:rPr>
              <a:t> ב</a:t>
            </a:r>
            <a:r>
              <a:rPr lang="he-IL" sz="1200" b="0" i="0" u="none" strike="noStrike" kern="1200" dirty="0">
                <a:solidFill>
                  <a:schemeClr val="tx1"/>
                </a:solidFill>
                <a:effectLst/>
                <a:latin typeface="+mn-lt"/>
                <a:ea typeface="+mn-ea"/>
                <a:cs typeface="+mn-cs"/>
                <a:hlinkClick r:id="rId3" tooltip="אנטיביוטיקה"/>
              </a:rPr>
              <a:t>אנטיביוטיקה</a:t>
            </a:r>
            <a:r>
              <a:rPr lang="he-IL" sz="1200" b="0" i="0" kern="1200" dirty="0">
                <a:solidFill>
                  <a:schemeClr val="tx1"/>
                </a:solidFill>
                <a:effectLst/>
                <a:latin typeface="+mn-lt"/>
                <a:ea typeface="+mn-ea"/>
                <a:cs typeface="+mn-cs"/>
              </a:rPr>
              <a:t>, עלול לגרום נזק לבריאות משום שהוא גורם להפיכת חיידקים לא מזיקים יחסית...לחיידקי על </a:t>
            </a:r>
            <a:r>
              <a:rPr lang="he-IL" sz="1200" b="0" i="0" u="sng" kern="1200" dirty="0">
                <a:solidFill>
                  <a:schemeClr val="tx1"/>
                </a:solidFill>
                <a:effectLst/>
                <a:latin typeface="+mn-lt"/>
                <a:ea typeface="+mn-ea"/>
                <a:cs typeface="+mn-cs"/>
                <a:hlinkClick r:id="rId4"/>
              </a:rPr>
              <a:t>עמידים לאנטיביוטיקה</a:t>
            </a:r>
            <a:r>
              <a:rPr lang="he-IL" sz="1200" b="0" i="0" u="sng" kern="1200" dirty="0">
                <a:solidFill>
                  <a:schemeClr val="tx1"/>
                </a:solidFill>
                <a:effectLst/>
                <a:latin typeface="+mn-lt"/>
                <a:ea typeface="+mn-ea"/>
                <a:cs typeface="+mn-cs"/>
              </a:rPr>
              <a:t>"</a:t>
            </a:r>
            <a:endParaRPr lang="he-IL" sz="1200" b="0" i="0" u="none" strike="noStrike" dirty="0">
              <a:solidFill>
                <a:srgbClr val="000000"/>
              </a:solidFill>
              <a:effectLst/>
            </a:endParaRPr>
          </a:p>
          <a:p>
            <a:endParaRPr lang="he-IL" sz="1200" b="0" i="0" u="none" strike="noStrike" dirty="0">
              <a:solidFill>
                <a:srgbClr val="000000"/>
              </a:solidFill>
              <a:effectLst/>
            </a:endParaRPr>
          </a:p>
          <a:p>
            <a:r>
              <a:rPr lang="he-IL" sz="1200" b="0" i="0" u="none" strike="noStrike" dirty="0">
                <a:solidFill>
                  <a:srgbClr val="000000"/>
                </a:solidFill>
                <a:effectLst/>
              </a:rPr>
              <a:t>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28</a:t>
            </a:fld>
            <a:endParaRPr lang="he-IL"/>
          </a:p>
        </p:txBody>
      </p:sp>
    </p:spTree>
    <p:extLst>
      <p:ext uri="{BB962C8B-B14F-4D97-AF65-F5344CB8AC3E}">
        <p14:creationId xmlns:p14="http://schemas.microsoft.com/office/powerpoint/2010/main" val="3415989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dirty="0">
                <a:solidFill>
                  <a:srgbClr val="000000"/>
                </a:solidFill>
                <a:effectLst/>
              </a:rPr>
              <a:t>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29</a:t>
            </a:fld>
            <a:endParaRPr lang="he-IL"/>
          </a:p>
        </p:txBody>
      </p:sp>
    </p:spTree>
    <p:extLst>
      <p:ext uri="{BB962C8B-B14F-4D97-AF65-F5344CB8AC3E}">
        <p14:creationId xmlns:p14="http://schemas.microsoft.com/office/powerpoint/2010/main" val="852733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dirty="0">
                <a:solidFill>
                  <a:srgbClr val="000000"/>
                </a:solidFill>
                <a:effectLst/>
              </a:rPr>
              <a:t>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30</a:t>
            </a:fld>
            <a:endParaRPr lang="he-IL"/>
          </a:p>
        </p:txBody>
      </p:sp>
    </p:spTree>
    <p:extLst>
      <p:ext uri="{BB962C8B-B14F-4D97-AF65-F5344CB8AC3E}">
        <p14:creationId xmlns:p14="http://schemas.microsoft.com/office/powerpoint/2010/main" val="148660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200" u="sng" kern="1200" dirty="0">
                <a:solidFill>
                  <a:schemeClr val="tx1"/>
                </a:solidFill>
                <a:effectLst/>
                <a:latin typeface="+mn-lt"/>
                <a:ea typeface="+mn-ea"/>
                <a:cs typeface="+mn-cs"/>
                <a:hlinkClick r:id="rId3"/>
              </a:rPr>
              <a:t>*להרחבה ניתן לקרוא על משבר </a:t>
            </a:r>
            <a:r>
              <a:rPr lang="he-IL" sz="1200" u="sng" kern="1200" dirty="0" err="1">
                <a:solidFill>
                  <a:schemeClr val="tx1"/>
                </a:solidFill>
                <a:effectLst/>
                <a:latin typeface="+mn-lt"/>
                <a:ea typeface="+mn-ea"/>
                <a:cs typeface="+mn-cs"/>
                <a:hlinkClick r:id="rId3"/>
              </a:rPr>
              <a:t>האופיואידים</a:t>
            </a:r>
            <a:r>
              <a:rPr lang="he-IL" sz="1200" u="sng" kern="1200" dirty="0">
                <a:solidFill>
                  <a:schemeClr val="tx1"/>
                </a:solidFill>
                <a:effectLst/>
                <a:latin typeface="+mn-lt"/>
                <a:ea typeface="+mn-ea"/>
                <a:cs typeface="+mn-cs"/>
                <a:hlinkClick r:id="rId3"/>
              </a:rPr>
              <a:t> בארה"ב</a:t>
            </a:r>
            <a:endParaRPr lang="he-IL" sz="1200" u="sng"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u="sng"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200" u="sng" kern="1200" dirty="0">
                <a:solidFill>
                  <a:schemeClr val="tx1"/>
                </a:solidFill>
                <a:effectLst/>
                <a:latin typeface="+mn-lt"/>
                <a:ea typeface="+mn-ea"/>
                <a:cs typeface="+mn-cs"/>
                <a:hlinkClick r:id="rId4"/>
              </a:rPr>
              <a:t>**לקריאה נוספת ונתוני מחקר אודות שימוש בתרופות משככות כאבים ללא התווייה רפואית</a:t>
            </a:r>
            <a:endParaRPr lang="en-US" sz="120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43369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זה יופיע רק בשיעורי פתיחת שנה</a:t>
            </a:r>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7</a:t>
            </a:fld>
            <a:endParaRPr lang="he-IL"/>
          </a:p>
        </p:txBody>
      </p:sp>
    </p:spTree>
    <p:extLst>
      <p:ext uri="{BB962C8B-B14F-4D97-AF65-F5344CB8AC3E}">
        <p14:creationId xmlns:p14="http://schemas.microsoft.com/office/powerpoint/2010/main" val="113016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התלמידים.</a:t>
            </a:r>
            <a:r>
              <a:rPr lang="he-IL" b="0" dirty="0"/>
              <a:t>  </a:t>
            </a:r>
            <a:r>
              <a:rPr lang="he-IL" b="1" dirty="0"/>
              <a:t> </a:t>
            </a: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35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i="0" dirty="0">
                <a:solidFill>
                  <a:srgbClr val="202122"/>
                </a:solidFill>
                <a:effectLst/>
                <a:latin typeface="Arial" panose="020B0604020202020204" pitchFamily="34" charset="0"/>
              </a:rPr>
              <a:t>תלמידי הכיתה יושבים בקבוצה.</a:t>
            </a:r>
          </a:p>
          <a:p>
            <a:pPr algn="r" rtl="1"/>
            <a:r>
              <a:rPr lang="he-IL" b="0" i="0" dirty="0">
                <a:solidFill>
                  <a:srgbClr val="202122"/>
                </a:solidFill>
                <a:effectLst/>
                <a:latin typeface="Arial" panose="020B0604020202020204" pitchFamily="34" charset="0"/>
              </a:rPr>
              <a:t>המורה מציגה שאלה ( בכל שקופית ישנה שאלה עם 3 תשובות אפשריות)- התלמידים דנים ועונים את מהי התשובה הנכונה.</a:t>
            </a:r>
          </a:p>
          <a:p>
            <a:pPr algn="r" rtl="1"/>
            <a:r>
              <a:rPr lang="he-IL" b="0" i="0" dirty="0">
                <a:solidFill>
                  <a:srgbClr val="202122"/>
                </a:solidFill>
                <a:effectLst/>
                <a:latin typeface="Arial" panose="020B0604020202020204" pitchFamily="34" charset="0"/>
              </a:rPr>
              <a:t> בסוף כל שאלה המורה מציגה את התשובה הנכונה.</a:t>
            </a:r>
          </a:p>
          <a:p>
            <a:pPr algn="r" rtl="1"/>
            <a:endParaRPr lang="he-IL" b="0" i="0" dirty="0">
              <a:solidFill>
                <a:srgbClr val="202122"/>
              </a:solidFill>
              <a:effectLst/>
              <a:latin typeface="Arial" panose="020B0604020202020204" pitchFamily="34" charset="0"/>
            </a:endParaRPr>
          </a:p>
          <a:p>
            <a:pPr algn="r" rtl="1"/>
            <a:endParaRPr lang="he-IL" b="0" i="0" dirty="0">
              <a:solidFill>
                <a:srgbClr val="202122"/>
              </a:solidFill>
              <a:effectLst/>
              <a:latin typeface="Arial" panose="020B0604020202020204" pitchFamily="34" charset="0"/>
            </a:endParaRPr>
          </a:p>
          <a:p>
            <a:pPr algn="r" rtl="1"/>
            <a:endParaRPr lang="he-IL" b="0" i="0" dirty="0">
              <a:solidFill>
                <a:srgbClr val="202122"/>
              </a:solidFill>
              <a:effectLst/>
              <a:latin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301396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ידע= כוח</a:t>
            </a:r>
          </a:p>
          <a:p>
            <a:pPr marL="742950" lvl="1" indent="-285750">
              <a:buFont typeface="+mj-lt"/>
              <a:buAutoNum type="arabicPeriod"/>
            </a:pPr>
            <a:r>
              <a:rPr lang="he-IL" sz="1200" dirty="0"/>
              <a:t>נפתח את השיעור בחידון שמטרתו להקנות מידע בסיסי ומהימן על תרופות.</a:t>
            </a:r>
          </a:p>
          <a:p>
            <a:pPr marL="742950" lvl="1" indent="-285750" algn="r" rtl="1">
              <a:buFont typeface="+mj-lt"/>
              <a:buAutoNum type="arabicPeriod"/>
            </a:pPr>
            <a:endParaRPr lang="he-IL" sz="1200" dirty="0"/>
          </a:p>
          <a:p>
            <a:pPr algn="r" rtl="1"/>
            <a:r>
              <a:rPr lang="he-IL" b="0" i="0" dirty="0">
                <a:solidFill>
                  <a:srgbClr val="202122"/>
                </a:solidFill>
                <a:effectLst/>
                <a:latin typeface="Arial" panose="020B0604020202020204" pitchFamily="34" charset="0"/>
              </a:rPr>
              <a:t>כל התשובות נכונות</a:t>
            </a:r>
          </a:p>
          <a:p>
            <a:pPr algn="r" rtl="1"/>
            <a:endParaRPr lang="he-IL" b="0" i="0" dirty="0">
              <a:solidFill>
                <a:srgbClr val="202122"/>
              </a:solidFill>
              <a:effectLst/>
              <a:latin typeface="Arial" panose="020B0604020202020204" pitchFamily="34" charset="0"/>
            </a:endParaRPr>
          </a:p>
          <a:p>
            <a:pPr algn="r" rtl="1"/>
            <a:endParaRPr lang="he-IL" b="0" i="0" dirty="0">
              <a:solidFill>
                <a:srgbClr val="202122"/>
              </a:solidFill>
              <a:effectLst/>
              <a:latin typeface="Arial" panose="020B0604020202020204" pitchFamily="34" charset="0"/>
            </a:endParaRPr>
          </a:p>
          <a:p>
            <a:pPr algn="r" rtl="1"/>
            <a:endParaRPr lang="he-IL" b="0" i="0" dirty="0">
              <a:solidFill>
                <a:srgbClr val="202122"/>
              </a:solidFill>
              <a:effectLst/>
              <a:latin typeface="Arial" panose="020B0604020202020204" pitchFamily="34" charset="0"/>
            </a:endParaRPr>
          </a:p>
          <a:p>
            <a:pPr algn="r" rtl="1"/>
            <a:r>
              <a:rPr lang="he-IL" b="0" i="0" dirty="0">
                <a:solidFill>
                  <a:srgbClr val="202122"/>
                </a:solidFill>
                <a:effectLst/>
                <a:latin typeface="Arial" panose="020B0604020202020204" pitchFamily="34" charset="0"/>
              </a:rPr>
              <a:t>מתוך </a:t>
            </a:r>
            <a:r>
              <a:rPr lang="he-IL" b="0" i="0" dirty="0" err="1">
                <a:solidFill>
                  <a:srgbClr val="202122"/>
                </a:solidFill>
                <a:effectLst/>
                <a:latin typeface="Arial" panose="020B0604020202020204" pitchFamily="34" charset="0"/>
              </a:rPr>
              <a:t>ויקפדיה</a:t>
            </a:r>
            <a:r>
              <a:rPr lang="he-IL" b="0" i="0" dirty="0">
                <a:solidFill>
                  <a:srgbClr val="202122"/>
                </a:solidFill>
                <a:effectLst/>
                <a:latin typeface="Arial" panose="020B0604020202020204" pitchFamily="34" charset="0"/>
              </a:rPr>
              <a:t>:</a:t>
            </a:r>
          </a:p>
          <a:p>
            <a:pPr algn="r" rtl="1"/>
            <a:r>
              <a:rPr lang="he-IL" b="0" i="0" dirty="0">
                <a:solidFill>
                  <a:srgbClr val="202122"/>
                </a:solidFill>
                <a:effectLst/>
                <a:latin typeface="Arial" panose="020B0604020202020204" pitchFamily="34" charset="0"/>
              </a:rPr>
              <a:t>משחר האנושות האדם מחפש מזור למכאוביו ומחלותיו. בתחילה הוא עשה זאת תוך הסתכלות על סביבתו וחיפוש אחר גורמים בסביבה (כגון צמחים ובעלי חיים) שיתרמו לבריאותו. לפיכך בתחילת דרכה של הרפואה, תרופות הורכבו בעיקר מצמחים או מבעלי חיים. כאשר קוראים כתבי רפואה עתיקים, ניתן לראות התייחסות שונה לרפואה ולריפוי, כאשר בחלק מהמקרים נקשרו גורמים מיסטיים לעולם הצמחים המשמשים ברפואה. בעבר הייתה גם חפיפה בין </a:t>
            </a:r>
            <a:r>
              <a:rPr lang="he-IL" b="0" i="0" u="none" strike="noStrike" dirty="0">
                <a:solidFill>
                  <a:srgbClr val="202122"/>
                </a:solidFill>
                <a:effectLst/>
                <a:latin typeface="Arial" panose="020B0604020202020204" pitchFamily="34" charset="0"/>
                <a:hlinkClick r:id="rId3" tooltip="אלכימיה"/>
              </a:rPr>
              <a:t>אלכימיה</a:t>
            </a:r>
            <a:r>
              <a:rPr lang="he-IL" b="0" i="0" dirty="0">
                <a:solidFill>
                  <a:srgbClr val="202122"/>
                </a:solidFill>
                <a:effectLst/>
                <a:latin typeface="Arial" panose="020B0604020202020204" pitchFamily="34" charset="0"/>
              </a:rPr>
              <a:t> לרפואה ולרוקחות.</a:t>
            </a:r>
          </a:p>
          <a:p>
            <a:pPr algn="r" rtl="1"/>
            <a:r>
              <a:rPr lang="he-IL" b="0" i="0" dirty="0">
                <a:solidFill>
                  <a:srgbClr val="202122"/>
                </a:solidFill>
                <a:effectLst/>
                <a:latin typeface="Arial" panose="020B0604020202020204" pitchFamily="34" charset="0"/>
              </a:rPr>
              <a:t>לאורך ההיסטוריה, התרופות עברו גלגולים שונים ויוצרו בשיטות שונות לחלוטין ובצורות רקיחה שונות. לעולם העתיק היו ידועות רק מספר בודד של צורות רקיחה, כגון תרופות הניתנות בזריקה, בנוזל לבליעה, בנוזל חיצוני והיה גם נפוץ שימוש באבקות. במאה השנים האחרונות, תחום ה</a:t>
            </a:r>
            <a:r>
              <a:rPr lang="he-IL" b="0" i="0" u="none" strike="noStrike" dirty="0">
                <a:solidFill>
                  <a:srgbClr val="202122"/>
                </a:solidFill>
                <a:effectLst/>
                <a:latin typeface="Arial" panose="020B0604020202020204" pitchFamily="34" charset="0"/>
                <a:hlinkClick r:id="rId4" tooltip="פרמקולוגיה"/>
              </a:rPr>
              <a:t>פרמקולוגיה</a:t>
            </a:r>
            <a:r>
              <a:rPr lang="he-IL" b="0" i="0" dirty="0">
                <a:solidFill>
                  <a:srgbClr val="202122"/>
                </a:solidFill>
                <a:effectLst/>
                <a:latin typeface="Arial" panose="020B0604020202020204" pitchFamily="34" charset="0"/>
              </a:rPr>
              <a:t> וה</a:t>
            </a:r>
            <a:r>
              <a:rPr lang="he-IL" b="0" i="0" u="none" strike="noStrike" dirty="0">
                <a:solidFill>
                  <a:srgbClr val="202122"/>
                </a:solidFill>
                <a:effectLst/>
                <a:latin typeface="Arial" panose="020B0604020202020204" pitchFamily="34" charset="0"/>
                <a:hlinkClick r:id="rId5" tooltip="רוקחות"/>
              </a:rPr>
              <a:t>רוקחות</a:t>
            </a:r>
            <a:r>
              <a:rPr lang="he-IL" b="0" i="0" dirty="0">
                <a:solidFill>
                  <a:srgbClr val="202122"/>
                </a:solidFill>
                <a:effectLst/>
                <a:latin typeface="Arial" panose="020B0604020202020204" pitchFamily="34" charset="0"/>
              </a:rPr>
              <a:t> עבר שינוי משמעותי עם הופעת תרופות בייצור מסחרי, ובעקבותיו נוצרו צורות רקיחה שלא היו מוכרות לעולם העתיק (כגון טבליות, משאפים, מדבקות וכיוצא בזה).</a:t>
            </a:r>
          </a:p>
          <a:p>
            <a:pPr algn="r" rtl="1"/>
            <a:r>
              <a:rPr lang="he-IL" b="0" i="0" dirty="0">
                <a:solidFill>
                  <a:srgbClr val="202122"/>
                </a:solidFill>
                <a:effectLst/>
                <a:latin typeface="Arial" panose="020B0604020202020204" pitchFamily="34" charset="0"/>
              </a:rPr>
              <a:t>עם התקדמות המדעים, חל מפנה גם בהתייחסות לתרופות ובחיפוש אחר </a:t>
            </a:r>
            <a:r>
              <a:rPr lang="he-IL" b="0" i="0" u="none" strike="noStrike" dirty="0">
                <a:solidFill>
                  <a:srgbClr val="202122"/>
                </a:solidFill>
                <a:effectLst/>
                <a:latin typeface="Arial" panose="020B0604020202020204" pitchFamily="34" charset="0"/>
                <a:hlinkClick r:id="rId6" tooltip="רפואה מבוססת ראיות"/>
              </a:rPr>
              <a:t>רפואה מבוססת ראיות</a:t>
            </a:r>
            <a:r>
              <a:rPr lang="he-IL" b="0" i="0" dirty="0">
                <a:solidFill>
                  <a:srgbClr val="202122"/>
                </a:solidFill>
                <a:effectLst/>
                <a:latin typeface="Arial" panose="020B0604020202020204" pitchFamily="34" charset="0"/>
              </a:rPr>
              <a:t>, שבה השפעות של תרופות נבדקות במחקרים קליניים המאפשרים איכות טיפולית ותרופות שמוכחות כיעילות גם מעבר לאפקט </a:t>
            </a:r>
            <a:r>
              <a:rPr lang="he-IL" b="0" i="0" u="none" strike="noStrike" dirty="0">
                <a:solidFill>
                  <a:srgbClr val="202122"/>
                </a:solidFill>
                <a:effectLst/>
                <a:latin typeface="Arial" panose="020B0604020202020204" pitchFamily="34" charset="0"/>
                <a:hlinkClick r:id="rId7" tooltip="אינבו"/>
              </a:rPr>
              <a:t>פלצבו</a:t>
            </a:r>
            <a:r>
              <a:rPr lang="he-IL" b="0" i="0" dirty="0">
                <a:solidFill>
                  <a:srgbClr val="202122"/>
                </a:solidFill>
                <a:effectLst/>
                <a:latin typeface="Arial" panose="020B0604020202020204" pitchFamily="34" charset="0"/>
              </a:rPr>
              <a:t> ואפקטים אחרים שמשפיעים פסיכולוגית על מטופלים בנטילת תרופות.</a:t>
            </a:r>
          </a:p>
          <a:p>
            <a:pPr marL="742950" lvl="1" indent="-285750" algn="r" rtl="1">
              <a:buFont typeface="+mj-lt"/>
              <a:buAutoNum type="arabicPeriod"/>
            </a:pPr>
            <a:endParaRPr lang="he-IL" sz="1200" dirty="0"/>
          </a:p>
          <a:p>
            <a:pPr algn="r" rtl="1"/>
            <a:endParaRPr lang="he-IL" dirty="0"/>
          </a:p>
          <a:p>
            <a:pPr algn="r" rtl="1"/>
            <a:endParaRPr lang="he-IL" dirty="0"/>
          </a:p>
          <a:p>
            <a:pPr algn="r" rtl="1"/>
            <a:endParaRPr lang="he-IL" dirty="0"/>
          </a:p>
          <a:p>
            <a:pPr algn="r" rtl="1"/>
            <a:endParaRPr lang="he-IL" dirty="0"/>
          </a:p>
          <a:p>
            <a:pPr algn="r" rtl="1"/>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80404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buFont typeface="+mj-lt"/>
              <a:buAutoNum type="arabicPeriod"/>
            </a:pPr>
            <a:r>
              <a:rPr lang="he-IL" dirty="0"/>
              <a:t>למורה:</a:t>
            </a:r>
            <a:r>
              <a:rPr lang="he-IL" b="1" dirty="0"/>
              <a:t> </a:t>
            </a:r>
            <a:r>
              <a:rPr lang="he-IL" sz="1200" dirty="0"/>
              <a:t>ידע= כוח</a:t>
            </a:r>
          </a:p>
          <a:p>
            <a:pPr marL="742950" lvl="1" indent="-285750">
              <a:buFont typeface="+mj-lt"/>
              <a:buAutoNum type="arabicPeriod"/>
            </a:pPr>
            <a:r>
              <a:rPr lang="he-IL" sz="1200" dirty="0"/>
              <a:t>נפתח את השיעור בחידון שמטרתו להקנות מידע בסיסי ומהימן על תרופות.</a:t>
            </a:r>
          </a:p>
          <a:p>
            <a:pPr marL="742950" lvl="1" indent="-285750">
              <a:buFont typeface="+mj-lt"/>
              <a:buAutoNum type="arabicPeriod"/>
            </a:pPr>
            <a:r>
              <a:rPr lang="he-IL" sz="1200" dirty="0"/>
              <a:t>התשובה הנכונה היא 1</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114343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F081D27F-CC65-4765-8A54-7A590F725B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0796" y="936396"/>
            <a:ext cx="4985208" cy="4985208"/>
          </a:xfrm>
          <a:prstGeom prst="rect">
            <a:avLst/>
          </a:prstGeom>
        </p:spPr>
      </p:pic>
    </p:spTree>
    <p:extLst>
      <p:ext uri="{BB962C8B-B14F-4D97-AF65-F5344CB8AC3E}">
        <p14:creationId xmlns:p14="http://schemas.microsoft.com/office/powerpoint/2010/main" val="295777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356750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תמונה ">
  <p:cSld name="2_תמונה ">
    <p:spTree>
      <p:nvGrpSpPr>
        <p:cNvPr id="1" name="Shape 39"/>
        <p:cNvGrpSpPr/>
        <p:nvPr/>
      </p:nvGrpSpPr>
      <p:grpSpPr>
        <a:xfrm>
          <a:off x="0" y="0"/>
          <a:ext cx="0" cy="0"/>
          <a:chOff x="0" y="0"/>
          <a:chExt cx="0" cy="0"/>
        </a:xfrm>
      </p:grpSpPr>
      <p:sp>
        <p:nvSpPr>
          <p:cNvPr id="40" name="Google Shape;40;p52"/>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mbria"/>
              <a:buNone/>
            </a:pPr>
            <a:endParaRPr sz="1800">
              <a:solidFill>
                <a:schemeClr val="dk1"/>
              </a:solidFill>
              <a:latin typeface="Calibri"/>
              <a:ea typeface="Calibri"/>
              <a:cs typeface="Calibri"/>
              <a:sym typeface="Calibri"/>
            </a:endParaRPr>
          </a:p>
        </p:txBody>
      </p:sp>
      <p:sp>
        <p:nvSpPr>
          <p:cNvPr id="41" name="Google Shape;41;p52"/>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45" name="Google Shape;45;p52" descr="מדפסת עם מילוי מלא"/>
          <p:cNvPicPr preferRelativeResize="0"/>
          <p:nvPr/>
        </p:nvPicPr>
        <p:blipFill rotWithShape="1">
          <a:blip r:embed="rId2">
            <a:alphaModFix/>
          </a:blip>
          <a:srcRect t="10520" b="10519"/>
          <a:stretch/>
        </p:blipFill>
        <p:spPr>
          <a:xfrm>
            <a:off x="5093919" y="1122878"/>
            <a:ext cx="5841175" cy="4612245"/>
          </a:xfrm>
          <a:prstGeom prst="rect">
            <a:avLst/>
          </a:prstGeom>
          <a:noFill/>
          <a:ln>
            <a:noFill/>
          </a:ln>
        </p:spPr>
      </p:pic>
    </p:spTree>
    <p:extLst>
      <p:ext uri="{BB962C8B-B14F-4D97-AF65-F5344CB8AC3E}">
        <p14:creationId xmlns:p14="http://schemas.microsoft.com/office/powerpoint/2010/main" val="183514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98345" y="189529"/>
            <a:ext cx="7195311"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52257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ל'/חשון/תשפ"ה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428850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411680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ל'/חשון/תשפ"ה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 id="2147483655" r:id="rId6"/>
    <p:sldLayoutId id="2147483668" r:id="rId7"/>
    <p:sldLayoutId id="2147483666" r:id="rId8"/>
    <p:sldLayoutId id="2147483667" r:id="rId9"/>
    <p:sldLayoutId id="2147483657" r:id="rId10"/>
    <p:sldLayoutId id="2147483669" r:id="rId11"/>
    <p:sldLayoutId id="2147483664" r:id="rId12"/>
    <p:sldLayoutId id="2147483665" r:id="rId13"/>
    <p:sldLayoutId id="2147483670" r:id="rId14"/>
    <p:sldLayoutId id="2147483671"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he.wikipedia.org/wiki/%D7%9B%D7%99%D7%9E%D7%99%D7%94" TargetMode="External"/><Relationship Id="rId7" Type="http://schemas.openxmlformats.org/officeDocument/2006/relationships/hyperlink" Target="https://he.wikipedia.org/wiki/%D7%9E%D7%97%D7%9C%D7%9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he.wikipedia.org/wiki/%D7%97%D7%A8%D7%93%D7%94" TargetMode="External"/><Relationship Id="rId5" Type="http://schemas.openxmlformats.org/officeDocument/2006/relationships/hyperlink" Target="https://he.wikipedia.org/wiki/%D7%9B%D7%90%D7%91" TargetMode="External"/><Relationship Id="rId4" Type="http://schemas.openxmlformats.org/officeDocument/2006/relationships/hyperlink" Target="https://he.wikipedia.org/wiki/%D7%91%D7%99%D7%95%D7%9C%D7%95%D7%92%D7%99%D7%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2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6.xml"/><Relationship Id="rId16" Type="http://schemas.openxmlformats.org/officeDocument/2006/relationships/image" Target="../media/image60.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7568" y="-121920"/>
            <a:ext cx="12199567"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AB5A58E6-3E8C-41F7-A006-FBCB6FD1EA00}"/>
              </a:ext>
            </a:extLst>
          </p:cNvPr>
          <p:cNvSpPr/>
          <p:nvPr/>
        </p:nvSpPr>
        <p:spPr>
          <a:xfrm>
            <a:off x="0" y="2594478"/>
            <a:ext cx="12192000" cy="4263522"/>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6" name="Google Shape;443;p26">
            <a:extLst>
              <a:ext uri="{FF2B5EF4-FFF2-40B4-BE49-F238E27FC236}">
                <a16:creationId xmlns:a16="http://schemas.microsoft.com/office/drawing/2014/main" id="{DF636D3C-32DB-4901-8AA6-D5945ACBDA5B}"/>
              </a:ext>
            </a:extLst>
          </p:cNvPr>
          <p:cNvPicPr preferRelativeResize="0"/>
          <p:nvPr/>
        </p:nvPicPr>
        <p:blipFill rotWithShape="1">
          <a:blip r:embed="rId3">
            <a:alphaModFix/>
          </a:blip>
          <a:srcRect/>
          <a:stretch/>
        </p:blipFill>
        <p:spPr>
          <a:xfrm rot="10800000">
            <a:off x="-1" y="5038780"/>
            <a:ext cx="5292969" cy="1354783"/>
          </a:xfrm>
          <a:prstGeom prst="rect">
            <a:avLst/>
          </a:prstGeom>
          <a:noFill/>
          <a:ln>
            <a:noFill/>
          </a:ln>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7" name="מלבן 6">
            <a:extLst>
              <a:ext uri="{FF2B5EF4-FFF2-40B4-BE49-F238E27FC236}">
                <a16:creationId xmlns:a16="http://schemas.microsoft.com/office/drawing/2014/main" id="{E027117B-69E5-4AAA-B77C-1A1D1E8542FB}"/>
              </a:ext>
            </a:extLst>
          </p:cNvPr>
          <p:cNvSpPr/>
          <p:nvPr/>
        </p:nvSpPr>
        <p:spPr>
          <a:xfrm>
            <a:off x="1485123" y="175355"/>
            <a:ext cx="9221755" cy="1528624"/>
          </a:xfrm>
          <a:prstGeom prst="rect">
            <a:avLst/>
          </a:prstGeom>
        </p:spPr>
        <p:txBody>
          <a:bodyPr wrap="square">
            <a:spAutoFit/>
          </a:bodyPr>
          <a:lstStyle/>
          <a:p>
            <a:pPr algn="ctr">
              <a:lnSpc>
                <a:spcPts val="5600"/>
              </a:lnSpc>
            </a:pPr>
            <a:r>
              <a:rPr lang="he-IL" sz="4800" kern="0" dirty="0">
                <a:solidFill>
                  <a:srgbClr val="002060"/>
                </a:solidFill>
                <a:latin typeface="Calibri" panose="020F0502020204030204" pitchFamily="34" charset="0"/>
                <a:cs typeface="Calibri" panose="020F0502020204030204" pitchFamily="34" charset="0"/>
                <a:sym typeface="Arial"/>
              </a:rPr>
              <a:t>יחידת לימוד בכישורי חיים</a:t>
            </a:r>
          </a:p>
          <a:p>
            <a:pPr algn="ctr">
              <a:lnSpc>
                <a:spcPts val="5600"/>
              </a:lnSpc>
            </a:pPr>
            <a:r>
              <a:rPr lang="he-IL" sz="4800" b="1" kern="0" dirty="0">
                <a:solidFill>
                  <a:srgbClr val="002060"/>
                </a:solidFill>
                <a:latin typeface="Calibri" panose="020F0502020204030204" pitchFamily="34" charset="0"/>
                <a:cs typeface="Calibri" panose="020F0502020204030204" pitchFamily="34" charset="0"/>
                <a:sym typeface="Arial"/>
              </a:rPr>
              <a:t>מניעת סמים, אלכוהול וטבק</a:t>
            </a:r>
            <a:endParaRPr lang="he-IL" sz="3200" kern="0" dirty="0">
              <a:solidFill>
                <a:srgbClr val="002060"/>
              </a:solidFill>
              <a:latin typeface="Calibri" panose="020F0502020204030204" pitchFamily="34" charset="0"/>
              <a:cs typeface="Calibri" panose="020F0502020204030204" pitchFamily="34" charset="0"/>
              <a:sym typeface="Arial"/>
            </a:endParaRP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73828" y="2910304"/>
            <a:ext cx="9221754" cy="1569660"/>
          </a:xfrm>
          <a:prstGeom prst="rect">
            <a:avLst/>
          </a:prstGeom>
          <a:noFill/>
        </p:spPr>
        <p:txBody>
          <a:bodyPr wrap="square">
            <a:spAutoFit/>
          </a:bodyPr>
          <a:lstStyle/>
          <a:p>
            <a:pPr lvl="0" algn="ctr"/>
            <a:r>
              <a:rPr lang="he-IL" sz="4800" b="1" dirty="0">
                <a:solidFill>
                  <a:schemeClr val="bg2"/>
                </a:solidFill>
                <a:latin typeface="Calibri" panose="020F0502020204030204" pitchFamily="34" charset="0"/>
                <a:cs typeface="Calibri" panose="020F0502020204030204" pitchFamily="34" charset="0"/>
              </a:rPr>
              <a:t>"בריאות זה בידיים שלנו: להבין את האחריות בשימוש בתרופות מרשם"</a:t>
            </a:r>
            <a:endParaRPr lang="en-US" sz="3600" b="1" strike="sngStrike" kern="0" dirty="0">
              <a:solidFill>
                <a:srgbClr val="FF0000"/>
              </a:solidFill>
              <a:latin typeface="Calibri" panose="020F0502020204030204" pitchFamily="34" charset="0"/>
              <a:ea typeface="Calibri"/>
              <a:cs typeface="Calibri" panose="020F0502020204030204" pitchFamily="34" charset="0"/>
              <a:sym typeface="Calibri"/>
            </a:endParaRPr>
          </a:p>
        </p:txBody>
      </p:sp>
      <p:sp>
        <p:nvSpPr>
          <p:cNvPr id="22" name="TextBox 11">
            <a:extLst>
              <a:ext uri="{FF2B5EF4-FFF2-40B4-BE49-F238E27FC236}">
                <a16:creationId xmlns:a16="http://schemas.microsoft.com/office/drawing/2014/main" id="{5C26E662-7F49-4D65-ADA1-A3CFCE9FC615}"/>
              </a:ext>
            </a:extLst>
          </p:cNvPr>
          <p:cNvSpPr txBox="1"/>
          <p:nvPr/>
        </p:nvSpPr>
        <p:spPr>
          <a:xfrm>
            <a:off x="-1173372" y="5291154"/>
            <a:ext cx="6426575" cy="820225"/>
          </a:xfrm>
          <a:prstGeom prst="rect">
            <a:avLst/>
          </a:prstGeom>
          <a:noFill/>
        </p:spPr>
        <p:txBody>
          <a:bodyPr wrap="square">
            <a:spAutoFit/>
          </a:bodyPr>
          <a:lstStyle/>
          <a:p>
            <a:pPr algn="ctr">
              <a:lnSpc>
                <a:spcPct val="110000"/>
              </a:lnSpc>
              <a:buClr>
                <a:srgbClr val="000000"/>
              </a:buClr>
              <a:defRPr/>
            </a:pPr>
            <a:r>
              <a:rPr kumimoji="0" lang="he-IL" sz="2400" b="1" i="0" u="none" strike="noStrike" kern="0" cap="none" spc="0" normalizeH="0" baseline="0" noProof="0" dirty="0">
                <a:ln>
                  <a:noFill/>
                </a:ln>
                <a:solidFill>
                  <a:schemeClr val="bg1"/>
                </a:solidFill>
                <a:effectLst/>
                <a:uLnTx/>
                <a:uFillTx/>
                <a:latin typeface="Calibri Light" panose="020F0302020204030204" pitchFamily="34" charset="0"/>
                <a:ea typeface="Calibri"/>
                <a:cs typeface="Calibri Light" panose="020F0302020204030204" pitchFamily="34" charset="0"/>
                <a:sym typeface="Calibri"/>
              </a:rPr>
              <a:t>מיומנות מרכזית</a:t>
            </a:r>
            <a:br>
              <a:rPr kumimoji="0" lang="en-US" sz="2400" b="1" i="0" u="none" strike="noStrike" kern="0" cap="none" spc="0" normalizeH="0" baseline="0" noProof="0" dirty="0">
                <a:ln>
                  <a:noFill/>
                </a:ln>
                <a:solidFill>
                  <a:schemeClr val="bg1"/>
                </a:solidFill>
                <a:effectLst/>
                <a:uLnTx/>
                <a:uFillTx/>
                <a:latin typeface="Calibri Light" panose="020F0302020204030204" pitchFamily="34" charset="0"/>
                <a:ea typeface="Calibri"/>
                <a:cs typeface="Calibri Light" panose="020F0302020204030204" pitchFamily="34" charset="0"/>
                <a:sym typeface="Calibri"/>
              </a:rPr>
            </a:br>
            <a:r>
              <a:rPr lang="he-IL" sz="2000" dirty="0">
                <a:solidFill>
                  <a:schemeClr val="bg1"/>
                </a:solidFill>
                <a:latin typeface="Calibri Light" panose="020F0302020204030204" pitchFamily="34" charset="0"/>
                <a:ea typeface="David"/>
                <a:cs typeface="Calibri Light" panose="020F0302020204030204" pitchFamily="34" charset="0"/>
                <a:sym typeface="David"/>
              </a:rPr>
              <a:t>ידע וקבלת החלטות</a:t>
            </a:r>
            <a:endParaRPr kumimoji="0" lang="he-IL" sz="2000" i="0" u="none" strike="noStrike" kern="0" cap="none" spc="0" normalizeH="0" baseline="0" noProof="0" dirty="0">
              <a:ln>
                <a:noFill/>
              </a:ln>
              <a:solidFill>
                <a:schemeClr val="bg1"/>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8541967" y="5941733"/>
            <a:ext cx="3657601" cy="810478"/>
          </a:xfrm>
          <a:prstGeom prst="rect">
            <a:avLst/>
          </a:prstGeom>
          <a:noFill/>
        </p:spPr>
        <p:txBody>
          <a:bodyPr wrap="square">
            <a:spAutoFit/>
          </a:bodyPr>
          <a:lstStyle/>
          <a:p>
            <a:pPr algn="ctr">
              <a:lnSpc>
                <a:spcPts val="5600"/>
              </a:lnSpc>
            </a:pPr>
            <a:r>
              <a:rPr lang="he-IL" sz="4000" b="1" dirty="0">
                <a:solidFill>
                  <a:schemeClr val="bg1"/>
                </a:solidFill>
                <a:latin typeface="Calibri" panose="020F0502020204030204" pitchFamily="34" charset="0"/>
                <a:cs typeface="Calibri" panose="020F0502020204030204" pitchFamily="34" charset="0"/>
              </a:rPr>
              <a:t>שכבה ט'</a:t>
            </a:r>
          </a:p>
        </p:txBody>
      </p:sp>
      <p:pic>
        <p:nvPicPr>
          <p:cNvPr id="14" name="Google Shape;207;p1">
            <a:extLst>
              <a:ext uri="{FF2B5EF4-FFF2-40B4-BE49-F238E27FC236}">
                <a16:creationId xmlns:a16="http://schemas.microsoft.com/office/drawing/2014/main" id="{54554671-9E39-528F-CF3B-0A3EFB135856}"/>
              </a:ext>
            </a:extLst>
          </p:cNvPr>
          <p:cNvPicPr preferRelativeResize="0"/>
          <p:nvPr/>
        </p:nvPicPr>
        <p:blipFill rotWithShape="1">
          <a:blip r:embed="rId5">
            <a:alphaModFix/>
          </a:blip>
          <a:srcRect/>
          <a:stretch/>
        </p:blipFill>
        <p:spPr>
          <a:xfrm>
            <a:off x="9344857" y="-99395"/>
            <a:ext cx="2854711" cy="1779987"/>
          </a:xfrm>
          <a:prstGeom prst="rect">
            <a:avLst/>
          </a:prstGeom>
          <a:noFill/>
          <a:ln>
            <a:noFill/>
          </a:ln>
        </p:spPr>
      </p:pic>
    </p:spTree>
    <p:extLst>
      <p:ext uri="{BB962C8B-B14F-4D97-AF65-F5344CB8AC3E}">
        <p14:creationId xmlns:p14="http://schemas.microsoft.com/office/powerpoint/2010/main" val="126874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3287805" y="1595588"/>
            <a:ext cx="5616387" cy="696282"/>
          </a:xfrm>
        </p:spPr>
        <p:txBody>
          <a:bodyPr>
            <a:noAutofit/>
          </a:bodyPr>
          <a:lstStyle/>
          <a:p>
            <a:pPr marL="0" indent="0" algn="ctr">
              <a:buNone/>
            </a:pPr>
            <a:r>
              <a:rPr lang="he-IL" sz="4000" dirty="0"/>
              <a:t>מהי תרופה?</a:t>
            </a:r>
          </a:p>
        </p:txBody>
      </p:sp>
      <p:sp>
        <p:nvSpPr>
          <p:cNvPr id="5" name="מלבן 4">
            <a:extLst>
              <a:ext uri="{FF2B5EF4-FFF2-40B4-BE49-F238E27FC236}">
                <a16:creationId xmlns:a16="http://schemas.microsoft.com/office/drawing/2014/main" id="{276F73A3-6070-9781-4B99-1F24D79584B7}"/>
              </a:ext>
            </a:extLst>
          </p:cNvPr>
          <p:cNvSpPr/>
          <p:nvPr/>
        </p:nvSpPr>
        <p:spPr>
          <a:xfrm>
            <a:off x="4849090" y="332104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0" i="0" dirty="0">
                <a:solidFill>
                  <a:srgbClr val="202122"/>
                </a:solidFill>
                <a:effectLst/>
                <a:latin typeface="Arial" panose="020B0604020202020204" pitchFamily="34" charset="0"/>
              </a:rPr>
              <a:t>חומר </a:t>
            </a:r>
            <a:r>
              <a:rPr lang="he-IL" sz="2000" b="0" i="0" u="none" strike="noStrike" dirty="0">
                <a:effectLst/>
                <a:latin typeface="Arial" panose="020B0604020202020204" pitchFamily="34" charset="0"/>
                <a:hlinkClick r:id="rId3" tooltip="כימיה"/>
              </a:rPr>
              <a:t>כימי</a:t>
            </a:r>
            <a:r>
              <a:rPr lang="he-IL" sz="2000" b="0" i="0" dirty="0">
                <a:solidFill>
                  <a:srgbClr val="202122"/>
                </a:solidFill>
                <a:effectLst/>
                <a:latin typeface="Arial" panose="020B0604020202020204" pitchFamily="34" charset="0"/>
              </a:rPr>
              <a:t> או </a:t>
            </a:r>
            <a:r>
              <a:rPr lang="he-IL" sz="2000" b="0" i="0" u="none" strike="noStrike" dirty="0">
                <a:effectLst/>
                <a:latin typeface="Arial" panose="020B0604020202020204" pitchFamily="34" charset="0"/>
                <a:hlinkClick r:id="rId4" tooltip="ביולוגיה"/>
              </a:rPr>
              <a:t>ביולוגי</a:t>
            </a:r>
            <a:r>
              <a:rPr lang="he-IL" sz="2000" b="0" i="0" dirty="0">
                <a:solidFill>
                  <a:srgbClr val="202122"/>
                </a:solidFill>
                <a:effectLst/>
                <a:latin typeface="Arial" panose="020B0604020202020204" pitchFamily="34" charset="0"/>
              </a:rPr>
              <a:t> </a:t>
            </a:r>
          </a:p>
          <a:p>
            <a:pPr algn="ctr"/>
            <a:r>
              <a:rPr lang="he-IL" sz="2000" b="0" i="0" dirty="0">
                <a:solidFill>
                  <a:srgbClr val="202122"/>
                </a:solidFill>
                <a:effectLst/>
                <a:latin typeface="Arial" panose="020B0604020202020204" pitchFamily="34" charset="0"/>
              </a:rPr>
              <a:t>פעיל, בודד או כחלק מתערובת של חומרים, המשמש למניעה או לפתרון בעיות כגון </a:t>
            </a:r>
            <a:r>
              <a:rPr lang="he-IL" sz="2000" b="0" i="0" u="none" strike="noStrike" dirty="0">
                <a:effectLst/>
                <a:latin typeface="Arial" panose="020B0604020202020204" pitchFamily="34" charset="0"/>
                <a:hlinkClick r:id="rId5" tooltip="כאב"/>
              </a:rPr>
              <a:t>כאב</a:t>
            </a:r>
            <a:r>
              <a:rPr lang="he-IL" sz="2000" b="0" i="0" dirty="0">
                <a:solidFill>
                  <a:srgbClr val="202122"/>
                </a:solidFill>
                <a:effectLst/>
                <a:latin typeface="Arial" panose="020B0604020202020204" pitchFamily="34" charset="0"/>
              </a:rPr>
              <a:t>, </a:t>
            </a:r>
            <a:r>
              <a:rPr lang="he-IL" sz="2000" b="0" i="0" u="none" strike="noStrike" dirty="0">
                <a:effectLst/>
                <a:latin typeface="Arial" panose="020B0604020202020204" pitchFamily="34" charset="0"/>
                <a:hlinkClick r:id="rId6" tooltip="חרדה"/>
              </a:rPr>
              <a:t>חרדה</a:t>
            </a:r>
            <a:r>
              <a:rPr lang="he-IL" sz="2000" b="0" i="0" dirty="0">
                <a:solidFill>
                  <a:srgbClr val="202122"/>
                </a:solidFill>
                <a:effectLst/>
                <a:latin typeface="Arial" panose="020B0604020202020204" pitchFamily="34" charset="0"/>
              </a:rPr>
              <a:t>, </a:t>
            </a:r>
            <a:r>
              <a:rPr lang="he-IL" sz="2000" b="0" i="0" u="none" strike="noStrike" dirty="0">
                <a:effectLst/>
                <a:latin typeface="Arial" panose="020B0604020202020204" pitchFamily="34" charset="0"/>
                <a:hlinkClick r:id="rId7" tooltip="מחלה"/>
              </a:rPr>
              <a:t>מחלה</a:t>
            </a:r>
            <a:r>
              <a:rPr lang="he-IL" sz="2000" b="0" i="0" dirty="0">
                <a:solidFill>
                  <a:srgbClr val="202122"/>
                </a:solidFill>
                <a:effectLst/>
                <a:latin typeface="Arial" panose="020B0604020202020204" pitchFamily="34" charset="0"/>
              </a:rPr>
              <a:t> ועוד</a:t>
            </a:r>
            <a:endParaRPr lang="he-IL" sz="2000" dirty="0">
              <a:solidFill>
                <a:schemeClr val="tx1"/>
              </a:solidFill>
            </a:endParaRPr>
          </a:p>
        </p:txBody>
      </p:sp>
      <p:sp>
        <p:nvSpPr>
          <p:cNvPr id="8" name="מלבן 7">
            <a:extLst>
              <a:ext uri="{FF2B5EF4-FFF2-40B4-BE49-F238E27FC236}">
                <a16:creationId xmlns:a16="http://schemas.microsoft.com/office/drawing/2014/main" id="{D017B6D1-A394-E552-8736-0D4B08BCD40C}"/>
              </a:ext>
            </a:extLst>
          </p:cNvPr>
          <p:cNvSpPr/>
          <p:nvPr/>
        </p:nvSpPr>
        <p:spPr>
          <a:xfrm>
            <a:off x="8859980" y="3424253"/>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i="0" dirty="0">
                <a:solidFill>
                  <a:srgbClr val="202122"/>
                </a:solidFill>
                <a:effectLst/>
                <a:latin typeface="Arial" panose="020B0604020202020204" pitchFamily="34" charset="0"/>
              </a:rPr>
              <a:t>תְּרוּפָה</a:t>
            </a:r>
            <a:r>
              <a:rPr lang="he-IL" sz="2000" b="0" i="0" dirty="0">
                <a:solidFill>
                  <a:srgbClr val="202122"/>
                </a:solidFill>
                <a:effectLst/>
                <a:latin typeface="Arial" panose="020B0604020202020204" pitchFamily="34" charset="0"/>
              </a:rPr>
              <a:t> מכונה באנגלית</a:t>
            </a:r>
          </a:p>
          <a:p>
            <a:pPr algn="ctr"/>
            <a:r>
              <a:rPr lang="he-IL" sz="2000" b="0" i="1" dirty="0">
                <a:solidFill>
                  <a:srgbClr val="202122"/>
                </a:solidFill>
                <a:effectLst/>
                <a:latin typeface="Arial" panose="020B0604020202020204" pitchFamily="34" charset="0"/>
              </a:rPr>
              <a:t> </a:t>
            </a:r>
            <a:r>
              <a:rPr lang="en-US" sz="2000" b="0" i="1" dirty="0">
                <a:solidFill>
                  <a:srgbClr val="202122"/>
                </a:solidFill>
                <a:effectLst/>
                <a:latin typeface="Arial" panose="020B0604020202020204" pitchFamily="34" charset="0"/>
              </a:rPr>
              <a:t>medicinal product</a:t>
            </a:r>
            <a:r>
              <a:rPr lang="en-US" sz="2000" b="0" i="0" dirty="0">
                <a:solidFill>
                  <a:srgbClr val="202122"/>
                </a:solidFill>
                <a:effectLst/>
                <a:latin typeface="Arial" panose="020B0604020202020204" pitchFamily="34" charset="0"/>
              </a:rPr>
              <a:t> </a:t>
            </a:r>
            <a:r>
              <a:rPr lang="he-IL" sz="2000" b="0" i="0" dirty="0">
                <a:solidFill>
                  <a:srgbClr val="202122"/>
                </a:solidFill>
                <a:effectLst/>
                <a:latin typeface="Arial" panose="020B0604020202020204" pitchFamily="34" charset="0"/>
              </a:rPr>
              <a:t> או </a:t>
            </a:r>
            <a:r>
              <a:rPr lang="en-US" sz="2000" b="0" i="1" dirty="0">
                <a:solidFill>
                  <a:srgbClr val="202122"/>
                </a:solidFill>
                <a:effectLst/>
                <a:latin typeface="Arial" panose="020B0604020202020204" pitchFamily="34" charset="0"/>
              </a:rPr>
              <a:t>medication</a:t>
            </a:r>
            <a:endParaRPr lang="he-IL" sz="2000" b="0" i="0" dirty="0">
              <a:solidFill>
                <a:srgbClr val="202122"/>
              </a:solidFill>
              <a:effectLst/>
              <a:latin typeface="Arial" panose="020B0604020202020204" pitchFamily="34" charset="0"/>
            </a:endParaRPr>
          </a:p>
          <a:p>
            <a:pPr algn="ctr"/>
            <a:r>
              <a:rPr lang="he-IL" sz="2000" dirty="0">
                <a:solidFill>
                  <a:srgbClr val="202122"/>
                </a:solidFill>
                <a:latin typeface="Arial" panose="020B0604020202020204" pitchFamily="34" charset="0"/>
              </a:rPr>
              <a:t>תכשיר שעוזר לאדם להחלים, להתחזק, או להתמודד עם בעיה רפואית</a:t>
            </a:r>
            <a:r>
              <a:rPr lang="he-IL" sz="1600" dirty="0">
                <a:solidFill>
                  <a:srgbClr val="FF0000"/>
                </a:solidFill>
                <a:latin typeface="Arial" panose="020B0604020202020204" pitchFamily="34" charset="0"/>
              </a:rPr>
              <a:t>.</a:t>
            </a:r>
            <a:endParaRPr lang="he-IL" sz="1600" dirty="0">
              <a:solidFill>
                <a:srgbClr val="FF0000"/>
              </a:solidFill>
            </a:endParaRPr>
          </a:p>
        </p:txBody>
      </p:sp>
      <p:sp>
        <p:nvSpPr>
          <p:cNvPr id="11" name="מלבן 10">
            <a:extLst>
              <a:ext uri="{FF2B5EF4-FFF2-40B4-BE49-F238E27FC236}">
                <a16:creationId xmlns:a16="http://schemas.microsoft.com/office/drawing/2014/main" id="{87AC7531-11B8-E3CB-2691-7B83A0C840DD}"/>
              </a:ext>
            </a:extLst>
          </p:cNvPr>
          <p:cNvSpPr/>
          <p:nvPr/>
        </p:nvSpPr>
        <p:spPr>
          <a:xfrm>
            <a:off x="692727" y="332104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0" i="0" dirty="0">
                <a:solidFill>
                  <a:schemeClr val="tx1"/>
                </a:solidFill>
                <a:effectLst/>
                <a:latin typeface="MFWNarkissNewLight"/>
              </a:rPr>
              <a:t>תכשיר המיוצר ע״י חברת תרופות  שמוכנס לגוף כדי לסייע במאבק במחלה ויש לקחת אותו בהמלצה ובמעקב של רופא.</a:t>
            </a:r>
            <a:endParaRPr lang="he-IL" sz="2000" dirty="0">
              <a:solidFill>
                <a:schemeClr val="tx1"/>
              </a:solidFill>
            </a:endParaRPr>
          </a:p>
        </p:txBody>
      </p:sp>
      <p:sp>
        <p:nvSpPr>
          <p:cNvPr id="12" name="מלבן 11">
            <a:extLst>
              <a:ext uri="{FF2B5EF4-FFF2-40B4-BE49-F238E27FC236}">
                <a16:creationId xmlns:a16="http://schemas.microsoft.com/office/drawing/2014/main" id="{2246BE8C-030B-6C98-FD27-3AC4E84D5A68}"/>
              </a:ext>
            </a:extLst>
          </p:cNvPr>
          <p:cNvSpPr/>
          <p:nvPr/>
        </p:nvSpPr>
        <p:spPr>
          <a:xfrm>
            <a:off x="9951886" y="2536065"/>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1</a:t>
            </a:r>
          </a:p>
        </p:txBody>
      </p:sp>
      <p:sp>
        <p:nvSpPr>
          <p:cNvPr id="13" name="מלבן 12">
            <a:extLst>
              <a:ext uri="{FF2B5EF4-FFF2-40B4-BE49-F238E27FC236}">
                <a16:creationId xmlns:a16="http://schemas.microsoft.com/office/drawing/2014/main" id="{2378344E-5024-1361-D609-31C41FF28427}"/>
              </a:ext>
            </a:extLst>
          </p:cNvPr>
          <p:cNvSpPr/>
          <p:nvPr/>
        </p:nvSpPr>
        <p:spPr>
          <a:xfrm>
            <a:off x="6026319" y="2489157"/>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a:t>
            </a:r>
          </a:p>
        </p:txBody>
      </p:sp>
      <p:sp>
        <p:nvSpPr>
          <p:cNvPr id="14" name="מלבן 13">
            <a:extLst>
              <a:ext uri="{FF2B5EF4-FFF2-40B4-BE49-F238E27FC236}">
                <a16:creationId xmlns:a16="http://schemas.microsoft.com/office/drawing/2014/main" id="{DAC925A6-7C7B-9879-8E07-5337DC122233}"/>
              </a:ext>
            </a:extLst>
          </p:cNvPr>
          <p:cNvSpPr/>
          <p:nvPr/>
        </p:nvSpPr>
        <p:spPr>
          <a:xfrm>
            <a:off x="1765638" y="2536065"/>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a:t>
            </a:r>
          </a:p>
        </p:txBody>
      </p:sp>
      <p:pic>
        <p:nvPicPr>
          <p:cNvPr id="15" name="Picture 2" descr="Free Question Mark Thinking vector and picture">
            <a:extLst>
              <a:ext uri="{FF2B5EF4-FFF2-40B4-BE49-F238E27FC236}">
                <a16:creationId xmlns:a16="http://schemas.microsoft.com/office/drawing/2014/main" id="{01BCBB93-1D97-1B95-6BDF-5BC9B4894D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23891" y="58337"/>
            <a:ext cx="1374739" cy="232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8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1954306" y="1667614"/>
            <a:ext cx="8606118" cy="696282"/>
          </a:xfrm>
        </p:spPr>
        <p:txBody>
          <a:bodyPr>
            <a:noAutofit/>
          </a:bodyPr>
          <a:lstStyle/>
          <a:p>
            <a:pPr marL="0" indent="0" algn="ctr">
              <a:buNone/>
            </a:pPr>
            <a:r>
              <a:rPr lang="he-IL" sz="4000" dirty="0"/>
              <a:t>מה זה "מרשם רופא"?</a:t>
            </a:r>
          </a:p>
        </p:txBody>
      </p:sp>
      <p:sp>
        <p:nvSpPr>
          <p:cNvPr id="5" name="מלבן 4">
            <a:extLst>
              <a:ext uri="{FF2B5EF4-FFF2-40B4-BE49-F238E27FC236}">
                <a16:creationId xmlns:a16="http://schemas.microsoft.com/office/drawing/2014/main" id="{276F73A3-6070-9781-4B99-1F24D79584B7}"/>
              </a:ext>
            </a:extLst>
          </p:cNvPr>
          <p:cNvSpPr/>
          <p:nvPr/>
        </p:nvSpPr>
        <p:spPr>
          <a:xfrm>
            <a:off x="8728566" y="389898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אישור כתוב מאת הרופא שניתן לאדם מסוים כדי לקנות תרופה מבית המרקחת וליטול אותה, על פי הנחיות ולאורך הזמן שהרופא קבע </a:t>
            </a:r>
          </a:p>
        </p:txBody>
      </p:sp>
      <p:sp>
        <p:nvSpPr>
          <p:cNvPr id="8" name="מלבן 7">
            <a:extLst>
              <a:ext uri="{FF2B5EF4-FFF2-40B4-BE49-F238E27FC236}">
                <a16:creationId xmlns:a16="http://schemas.microsoft.com/office/drawing/2014/main" id="{D017B6D1-A394-E552-8736-0D4B08BCD40C}"/>
              </a:ext>
            </a:extLst>
          </p:cNvPr>
          <p:cNvSpPr/>
          <p:nvPr/>
        </p:nvSpPr>
        <p:spPr>
          <a:xfrm>
            <a:off x="4918769"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0" i="0" dirty="0">
                <a:solidFill>
                  <a:srgbClr val="202122"/>
                </a:solidFill>
                <a:effectLst/>
                <a:latin typeface="Arial" panose="020B0604020202020204" pitchFamily="34" charset="0"/>
              </a:rPr>
              <a:t>הסבר כללי של רופאים מתי ואיך כדאי להשתמש בתרופות</a:t>
            </a:r>
            <a:endParaRPr lang="he-IL" sz="2000" dirty="0">
              <a:solidFill>
                <a:schemeClr val="tx1"/>
              </a:solidFill>
            </a:endParaRPr>
          </a:p>
        </p:txBody>
      </p:sp>
      <p:sp>
        <p:nvSpPr>
          <p:cNvPr id="11" name="מלבן 10">
            <a:extLst>
              <a:ext uri="{FF2B5EF4-FFF2-40B4-BE49-F238E27FC236}">
                <a16:creationId xmlns:a16="http://schemas.microsoft.com/office/drawing/2014/main" id="{87AC7531-11B8-E3CB-2691-7B83A0C840DD}"/>
              </a:ext>
            </a:extLst>
          </p:cNvPr>
          <p:cNvSpPr/>
          <p:nvPr/>
        </p:nvSpPr>
        <p:spPr>
          <a:xfrm>
            <a:off x="878817"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תרופות סבתא</a:t>
            </a:r>
          </a:p>
        </p:txBody>
      </p:sp>
      <p:sp>
        <p:nvSpPr>
          <p:cNvPr id="4" name="מלבן 3">
            <a:extLst>
              <a:ext uri="{FF2B5EF4-FFF2-40B4-BE49-F238E27FC236}">
                <a16:creationId xmlns:a16="http://schemas.microsoft.com/office/drawing/2014/main" id="{E815C627-D8F0-83EC-4E6B-4D15C87FA6D6}"/>
              </a:ext>
            </a:extLst>
          </p:cNvPr>
          <p:cNvSpPr/>
          <p:nvPr/>
        </p:nvSpPr>
        <p:spPr>
          <a:xfrm>
            <a:off x="9695736" y="2960604"/>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1</a:t>
            </a:r>
          </a:p>
        </p:txBody>
      </p:sp>
      <p:sp>
        <p:nvSpPr>
          <p:cNvPr id="6" name="מלבן 5">
            <a:extLst>
              <a:ext uri="{FF2B5EF4-FFF2-40B4-BE49-F238E27FC236}">
                <a16:creationId xmlns:a16="http://schemas.microsoft.com/office/drawing/2014/main" id="{B6C34EAA-D2B6-E2FA-B0A8-D4C19577DC14}"/>
              </a:ext>
            </a:extLst>
          </p:cNvPr>
          <p:cNvSpPr/>
          <p:nvPr/>
        </p:nvSpPr>
        <p:spPr>
          <a:xfrm>
            <a:off x="5922003" y="2835048"/>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a:t>
            </a:r>
          </a:p>
        </p:txBody>
      </p:sp>
      <p:sp>
        <p:nvSpPr>
          <p:cNvPr id="9" name="מלבן 8">
            <a:extLst>
              <a:ext uri="{FF2B5EF4-FFF2-40B4-BE49-F238E27FC236}">
                <a16:creationId xmlns:a16="http://schemas.microsoft.com/office/drawing/2014/main" id="{CFE0ADA2-9835-8554-F66C-F229E57B3A4F}"/>
              </a:ext>
            </a:extLst>
          </p:cNvPr>
          <p:cNvSpPr/>
          <p:nvPr/>
        </p:nvSpPr>
        <p:spPr>
          <a:xfrm>
            <a:off x="1828800" y="2703232"/>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a:t>
            </a:r>
          </a:p>
        </p:txBody>
      </p:sp>
      <p:pic>
        <p:nvPicPr>
          <p:cNvPr id="10" name="Picture 2" descr="Free Question Mark Thinking vector and picture">
            <a:extLst>
              <a:ext uri="{FF2B5EF4-FFF2-40B4-BE49-F238E27FC236}">
                <a16:creationId xmlns:a16="http://schemas.microsoft.com/office/drawing/2014/main" id="{2BEEB7CC-FF9C-4FBE-07E4-CE5DEC797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3891" y="58337"/>
            <a:ext cx="1374739" cy="232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6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1954306" y="1667614"/>
            <a:ext cx="8606118" cy="696282"/>
          </a:xfrm>
        </p:spPr>
        <p:txBody>
          <a:bodyPr>
            <a:noAutofit/>
          </a:bodyPr>
          <a:lstStyle/>
          <a:p>
            <a:pPr marL="0" indent="0" algn="ctr">
              <a:buNone/>
            </a:pPr>
            <a:r>
              <a:rPr lang="he-IL" sz="4000" dirty="0"/>
              <a:t> תרופה ללא מרשם רופא היא...</a:t>
            </a:r>
          </a:p>
        </p:txBody>
      </p:sp>
      <p:sp>
        <p:nvSpPr>
          <p:cNvPr id="5" name="מלבן 4">
            <a:extLst>
              <a:ext uri="{FF2B5EF4-FFF2-40B4-BE49-F238E27FC236}">
                <a16:creationId xmlns:a16="http://schemas.microsoft.com/office/drawing/2014/main" id="{276F73A3-6070-9781-4B99-1F24D79584B7}"/>
              </a:ext>
            </a:extLst>
          </p:cNvPr>
          <p:cNvSpPr/>
          <p:nvPr/>
        </p:nvSpPr>
        <p:spPr>
          <a:xfrm>
            <a:off x="8728566" y="389898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תרופה שאפשר לקחת מאדם אחר כי אין לה תופעות לוואי</a:t>
            </a:r>
          </a:p>
        </p:txBody>
      </p:sp>
      <p:sp>
        <p:nvSpPr>
          <p:cNvPr id="8" name="מלבן 7">
            <a:extLst>
              <a:ext uri="{FF2B5EF4-FFF2-40B4-BE49-F238E27FC236}">
                <a16:creationId xmlns:a16="http://schemas.microsoft.com/office/drawing/2014/main" id="{D017B6D1-A394-E552-8736-0D4B08BCD40C}"/>
              </a:ext>
            </a:extLst>
          </p:cNvPr>
          <p:cNvSpPr/>
          <p:nvPr/>
        </p:nvSpPr>
        <p:spPr>
          <a:xfrm>
            <a:off x="4918769"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0" i="0" dirty="0">
                <a:solidFill>
                  <a:srgbClr val="202122"/>
                </a:solidFill>
                <a:effectLst/>
                <a:latin typeface="Arial" panose="020B0604020202020204" pitchFamily="34" charset="0"/>
              </a:rPr>
              <a:t>תרופה שנמכרת ישירות לצרכן ללא דרישה להצגת מרשם מאיש מקצוע בתחום הבריאות, בניגוד לתרופות מרשם אשר ניתן לספק רק כשמציגים מרשם תקף.</a:t>
            </a:r>
            <a:endParaRPr lang="he-IL" sz="2000" dirty="0">
              <a:solidFill>
                <a:schemeClr val="tx1"/>
              </a:solidFill>
            </a:endParaRPr>
          </a:p>
        </p:txBody>
      </p:sp>
      <p:sp>
        <p:nvSpPr>
          <p:cNvPr id="11" name="מלבן 10">
            <a:extLst>
              <a:ext uri="{FF2B5EF4-FFF2-40B4-BE49-F238E27FC236}">
                <a16:creationId xmlns:a16="http://schemas.microsoft.com/office/drawing/2014/main" id="{87AC7531-11B8-E3CB-2691-7B83A0C840DD}"/>
              </a:ext>
            </a:extLst>
          </p:cNvPr>
          <p:cNvSpPr/>
          <p:nvPr/>
        </p:nvSpPr>
        <p:spPr>
          <a:xfrm>
            <a:off x="878817"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תרופה שנמכרת רק באתרי אינטרנט ולא בבתי מרקחת</a:t>
            </a:r>
          </a:p>
        </p:txBody>
      </p:sp>
      <p:sp>
        <p:nvSpPr>
          <p:cNvPr id="4" name="מלבן 3">
            <a:extLst>
              <a:ext uri="{FF2B5EF4-FFF2-40B4-BE49-F238E27FC236}">
                <a16:creationId xmlns:a16="http://schemas.microsoft.com/office/drawing/2014/main" id="{E815C627-D8F0-83EC-4E6B-4D15C87FA6D6}"/>
              </a:ext>
            </a:extLst>
          </p:cNvPr>
          <p:cNvSpPr/>
          <p:nvPr/>
        </p:nvSpPr>
        <p:spPr>
          <a:xfrm>
            <a:off x="9695736" y="2960604"/>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1</a:t>
            </a:r>
          </a:p>
        </p:txBody>
      </p:sp>
      <p:sp>
        <p:nvSpPr>
          <p:cNvPr id="6" name="מלבן 5">
            <a:extLst>
              <a:ext uri="{FF2B5EF4-FFF2-40B4-BE49-F238E27FC236}">
                <a16:creationId xmlns:a16="http://schemas.microsoft.com/office/drawing/2014/main" id="{B6C34EAA-D2B6-E2FA-B0A8-D4C19577DC14}"/>
              </a:ext>
            </a:extLst>
          </p:cNvPr>
          <p:cNvSpPr/>
          <p:nvPr/>
        </p:nvSpPr>
        <p:spPr>
          <a:xfrm>
            <a:off x="5922003" y="2835048"/>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a:t>
            </a:r>
          </a:p>
        </p:txBody>
      </p:sp>
      <p:sp>
        <p:nvSpPr>
          <p:cNvPr id="9" name="מלבן 8">
            <a:extLst>
              <a:ext uri="{FF2B5EF4-FFF2-40B4-BE49-F238E27FC236}">
                <a16:creationId xmlns:a16="http://schemas.microsoft.com/office/drawing/2014/main" id="{CFE0ADA2-9835-8554-F66C-F229E57B3A4F}"/>
              </a:ext>
            </a:extLst>
          </p:cNvPr>
          <p:cNvSpPr/>
          <p:nvPr/>
        </p:nvSpPr>
        <p:spPr>
          <a:xfrm>
            <a:off x="1828800" y="2703232"/>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a:t>
            </a:r>
          </a:p>
        </p:txBody>
      </p:sp>
      <p:pic>
        <p:nvPicPr>
          <p:cNvPr id="10" name="Picture 2" descr="Free Question Mark Thinking vector and picture">
            <a:extLst>
              <a:ext uri="{FF2B5EF4-FFF2-40B4-BE49-F238E27FC236}">
                <a16:creationId xmlns:a16="http://schemas.microsoft.com/office/drawing/2014/main" id="{2BEEB7CC-FF9C-4FBE-07E4-CE5DEC797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3891" y="58337"/>
            <a:ext cx="1374739" cy="232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0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878817" y="1667614"/>
            <a:ext cx="10515600" cy="696282"/>
          </a:xfrm>
        </p:spPr>
        <p:txBody>
          <a:bodyPr>
            <a:noAutofit/>
          </a:bodyPr>
          <a:lstStyle/>
          <a:p>
            <a:pPr marL="0" indent="0" algn="ctr">
              <a:buNone/>
            </a:pPr>
            <a:r>
              <a:rPr lang="he-IL" sz="4000" dirty="0"/>
              <a:t>תרופות ללא מרשם רופא מותר לקחת כמה שרוצים במהלך  24 שעות, מבלי לחשוש מסכנה כלשהי</a:t>
            </a:r>
          </a:p>
        </p:txBody>
      </p:sp>
      <p:sp>
        <p:nvSpPr>
          <p:cNvPr id="5" name="מלבן 4">
            <a:extLst>
              <a:ext uri="{FF2B5EF4-FFF2-40B4-BE49-F238E27FC236}">
                <a16:creationId xmlns:a16="http://schemas.microsoft.com/office/drawing/2014/main" id="{276F73A3-6070-9781-4B99-1F24D79584B7}"/>
              </a:ext>
            </a:extLst>
          </p:cNvPr>
          <p:cNvSpPr/>
          <p:nvPr/>
        </p:nvSpPr>
        <p:spPr>
          <a:xfrm>
            <a:off x="8728566" y="389898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נכון תרופות ללא מרשם רופא אינן מסוכנות לכן ניתן לקחת אותן בלי הגבלה</a:t>
            </a:r>
          </a:p>
        </p:txBody>
      </p:sp>
      <p:sp>
        <p:nvSpPr>
          <p:cNvPr id="8" name="מלבן 7">
            <a:extLst>
              <a:ext uri="{FF2B5EF4-FFF2-40B4-BE49-F238E27FC236}">
                <a16:creationId xmlns:a16="http://schemas.microsoft.com/office/drawing/2014/main" id="{D017B6D1-A394-E552-8736-0D4B08BCD40C}"/>
              </a:ext>
            </a:extLst>
          </p:cNvPr>
          <p:cNvSpPr/>
          <p:nvPr/>
        </p:nvSpPr>
        <p:spPr>
          <a:xfrm>
            <a:off x="4918769"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לא נכון – יש להקפיד להשתמש בתרופה על פי הוראות הכתובות בעלון</a:t>
            </a:r>
            <a:r>
              <a:rPr lang="he-IL" dirty="0">
                <a:solidFill>
                  <a:srgbClr val="FF0000"/>
                </a:solidFill>
              </a:rPr>
              <a:t>,</a:t>
            </a:r>
            <a:r>
              <a:rPr lang="he-IL" dirty="0">
                <a:solidFill>
                  <a:schemeClr val="tx1"/>
                </a:solidFill>
              </a:rPr>
              <a:t> ולפני שלוקחים אותה יש להיוועץ בהורים, ברוקח או ברופא</a:t>
            </a:r>
            <a:endParaRPr lang="he-IL" strike="sngStrike" dirty="0">
              <a:solidFill>
                <a:schemeClr val="tx1"/>
              </a:solidFill>
            </a:endParaRPr>
          </a:p>
        </p:txBody>
      </p:sp>
      <p:sp>
        <p:nvSpPr>
          <p:cNvPr id="11" name="מלבן 10">
            <a:extLst>
              <a:ext uri="{FF2B5EF4-FFF2-40B4-BE49-F238E27FC236}">
                <a16:creationId xmlns:a16="http://schemas.microsoft.com/office/drawing/2014/main" id="{87AC7531-11B8-E3CB-2691-7B83A0C840DD}"/>
              </a:ext>
            </a:extLst>
          </p:cNvPr>
          <p:cNvSpPr/>
          <p:nvPr/>
        </p:nvSpPr>
        <p:spPr>
          <a:xfrm>
            <a:off x="878817"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2000" dirty="0">
                <a:solidFill>
                  <a:schemeClr val="tx1"/>
                </a:solidFill>
              </a:rPr>
              <a:t>לא נכון - לכל תרופה יש תופעות לוואי שעלולות לסכן אותנו - חשוב לקרוא ולהכיר את החסרונות או סיכונים שיש בלקיחת התרופה.</a:t>
            </a:r>
          </a:p>
        </p:txBody>
      </p:sp>
      <p:sp>
        <p:nvSpPr>
          <p:cNvPr id="4" name="מלבן 3">
            <a:extLst>
              <a:ext uri="{FF2B5EF4-FFF2-40B4-BE49-F238E27FC236}">
                <a16:creationId xmlns:a16="http://schemas.microsoft.com/office/drawing/2014/main" id="{E815C627-D8F0-83EC-4E6B-4D15C87FA6D6}"/>
              </a:ext>
            </a:extLst>
          </p:cNvPr>
          <p:cNvSpPr/>
          <p:nvPr/>
        </p:nvSpPr>
        <p:spPr>
          <a:xfrm>
            <a:off x="9695736" y="2960604"/>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1</a:t>
            </a:r>
          </a:p>
        </p:txBody>
      </p:sp>
      <p:sp>
        <p:nvSpPr>
          <p:cNvPr id="6" name="מלבן 5">
            <a:extLst>
              <a:ext uri="{FF2B5EF4-FFF2-40B4-BE49-F238E27FC236}">
                <a16:creationId xmlns:a16="http://schemas.microsoft.com/office/drawing/2014/main" id="{B6C34EAA-D2B6-E2FA-B0A8-D4C19577DC14}"/>
              </a:ext>
            </a:extLst>
          </p:cNvPr>
          <p:cNvSpPr/>
          <p:nvPr/>
        </p:nvSpPr>
        <p:spPr>
          <a:xfrm>
            <a:off x="5846208" y="3105778"/>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a:t>
            </a:r>
          </a:p>
        </p:txBody>
      </p:sp>
      <p:sp>
        <p:nvSpPr>
          <p:cNvPr id="9" name="מלבן 8">
            <a:extLst>
              <a:ext uri="{FF2B5EF4-FFF2-40B4-BE49-F238E27FC236}">
                <a16:creationId xmlns:a16="http://schemas.microsoft.com/office/drawing/2014/main" id="{CFE0ADA2-9835-8554-F66C-F229E57B3A4F}"/>
              </a:ext>
            </a:extLst>
          </p:cNvPr>
          <p:cNvSpPr/>
          <p:nvPr/>
        </p:nvSpPr>
        <p:spPr>
          <a:xfrm>
            <a:off x="1806256" y="3016593"/>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a:t>
            </a:r>
          </a:p>
        </p:txBody>
      </p:sp>
      <p:pic>
        <p:nvPicPr>
          <p:cNvPr id="13" name="Picture 2" descr="Free Question Mark Thinking vector and picture">
            <a:extLst>
              <a:ext uri="{FF2B5EF4-FFF2-40B4-BE49-F238E27FC236}">
                <a16:creationId xmlns:a16="http://schemas.microsoft.com/office/drawing/2014/main" id="{14837D77-4A7F-932B-E2CA-AD0534933F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3891" y="58337"/>
            <a:ext cx="1374739" cy="232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2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noAutofit/>
          </a:bodyPr>
          <a:lstStyle/>
          <a:p>
            <a:r>
              <a:rPr lang="he-IL" sz="5400" dirty="0"/>
              <a:t>בואו נדבר על תרופות:</a:t>
            </a:r>
            <a:br>
              <a:rPr lang="he-IL" sz="5400" dirty="0"/>
            </a:br>
            <a:endParaRPr lang="he-IL" sz="5400"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290946" y="1644644"/>
            <a:ext cx="11208326" cy="684436"/>
          </a:xfrm>
        </p:spPr>
        <p:txBody>
          <a:bodyPr>
            <a:noAutofit/>
          </a:bodyPr>
          <a:lstStyle/>
          <a:p>
            <a:pPr marL="0" indent="0" algn="ctr">
              <a:buNone/>
            </a:pPr>
            <a:r>
              <a:rPr lang="he-IL" sz="3200" strike="sngStrike" dirty="0">
                <a:solidFill>
                  <a:srgbClr val="FF0000"/>
                </a:solidFill>
              </a:rPr>
              <a:t>4</a:t>
            </a:r>
            <a:r>
              <a:rPr lang="he-IL" sz="3200" dirty="0"/>
              <a:t>. מאיפה חשוב לקבל מידע על תרופות? (בחרו עד 4 אפשרויות) </a:t>
            </a:r>
          </a:p>
        </p:txBody>
      </p:sp>
      <p:sp>
        <p:nvSpPr>
          <p:cNvPr id="13" name="מלבן 12">
            <a:extLst>
              <a:ext uri="{FF2B5EF4-FFF2-40B4-BE49-F238E27FC236}">
                <a16:creationId xmlns:a16="http://schemas.microsoft.com/office/drawing/2014/main" id="{1F9B6F7E-E1D6-5201-A034-271B534696DC}"/>
              </a:ext>
            </a:extLst>
          </p:cNvPr>
          <p:cNvSpPr/>
          <p:nvPr/>
        </p:nvSpPr>
        <p:spPr>
          <a:xfrm>
            <a:off x="10072252" y="2680632"/>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רופא</a:t>
            </a:r>
          </a:p>
        </p:txBody>
      </p:sp>
      <p:sp>
        <p:nvSpPr>
          <p:cNvPr id="6" name="מלבן 5">
            <a:extLst>
              <a:ext uri="{FF2B5EF4-FFF2-40B4-BE49-F238E27FC236}">
                <a16:creationId xmlns:a16="http://schemas.microsoft.com/office/drawing/2014/main" id="{085A9F06-40C4-E135-7F4B-43F440654FF6}"/>
              </a:ext>
            </a:extLst>
          </p:cNvPr>
          <p:cNvSpPr/>
          <p:nvPr/>
        </p:nvSpPr>
        <p:spPr>
          <a:xfrm>
            <a:off x="8123956" y="2680632"/>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רוקח</a:t>
            </a:r>
          </a:p>
        </p:txBody>
      </p:sp>
      <p:sp>
        <p:nvSpPr>
          <p:cNvPr id="14" name="מלבן 13">
            <a:extLst>
              <a:ext uri="{FF2B5EF4-FFF2-40B4-BE49-F238E27FC236}">
                <a16:creationId xmlns:a16="http://schemas.microsoft.com/office/drawing/2014/main" id="{AD3CD390-E8DE-A4C1-F056-6DC10F79A91F}"/>
              </a:ext>
            </a:extLst>
          </p:cNvPr>
          <p:cNvSpPr/>
          <p:nvPr/>
        </p:nvSpPr>
        <p:spPr>
          <a:xfrm>
            <a:off x="6175660" y="2680632"/>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הורים</a:t>
            </a:r>
          </a:p>
        </p:txBody>
      </p:sp>
      <p:sp>
        <p:nvSpPr>
          <p:cNvPr id="15" name="מלבן 14">
            <a:extLst>
              <a:ext uri="{FF2B5EF4-FFF2-40B4-BE49-F238E27FC236}">
                <a16:creationId xmlns:a16="http://schemas.microsoft.com/office/drawing/2014/main" id="{D91CE781-019A-E831-2F59-876D8FDD2A86}"/>
              </a:ext>
            </a:extLst>
          </p:cNvPr>
          <p:cNvSpPr/>
          <p:nvPr/>
        </p:nvSpPr>
        <p:spPr>
          <a:xfrm>
            <a:off x="4261996" y="2680632"/>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חברים</a:t>
            </a:r>
          </a:p>
        </p:txBody>
      </p:sp>
      <p:sp>
        <p:nvSpPr>
          <p:cNvPr id="16" name="מלבן 15">
            <a:extLst>
              <a:ext uri="{FF2B5EF4-FFF2-40B4-BE49-F238E27FC236}">
                <a16:creationId xmlns:a16="http://schemas.microsoft.com/office/drawing/2014/main" id="{5330D875-99CD-8E66-C796-C78F272C0206}"/>
              </a:ext>
            </a:extLst>
          </p:cNvPr>
          <p:cNvSpPr/>
          <p:nvPr/>
        </p:nvSpPr>
        <p:spPr>
          <a:xfrm>
            <a:off x="80375" y="2680632"/>
            <a:ext cx="2014109"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אינטרנט</a:t>
            </a:r>
          </a:p>
        </p:txBody>
      </p:sp>
      <p:sp>
        <p:nvSpPr>
          <p:cNvPr id="17" name="מלבן 16">
            <a:extLst>
              <a:ext uri="{FF2B5EF4-FFF2-40B4-BE49-F238E27FC236}">
                <a16:creationId xmlns:a16="http://schemas.microsoft.com/office/drawing/2014/main" id="{F733325E-E45D-CD39-1A43-382E2FC36A43}"/>
              </a:ext>
            </a:extLst>
          </p:cNvPr>
          <p:cNvSpPr/>
          <p:nvPr/>
        </p:nvSpPr>
        <p:spPr>
          <a:xfrm>
            <a:off x="2305055" y="2680632"/>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אתר משרד הבריאות/</a:t>
            </a:r>
          </a:p>
          <a:p>
            <a:pPr algn="ctr"/>
            <a:r>
              <a:rPr lang="he-IL" sz="2000" dirty="0">
                <a:solidFill>
                  <a:schemeClr val="tx1"/>
                </a:solidFill>
              </a:rPr>
              <a:t>אתר קופת חולים</a:t>
            </a:r>
          </a:p>
        </p:txBody>
      </p:sp>
      <p:sp>
        <p:nvSpPr>
          <p:cNvPr id="18" name="מלבן 17">
            <a:extLst>
              <a:ext uri="{FF2B5EF4-FFF2-40B4-BE49-F238E27FC236}">
                <a16:creationId xmlns:a16="http://schemas.microsoft.com/office/drawing/2014/main" id="{A7AF10CB-7FBD-6D07-792B-DB549FB22C13}"/>
              </a:ext>
            </a:extLst>
          </p:cNvPr>
          <p:cNvSpPr/>
          <p:nvPr/>
        </p:nvSpPr>
        <p:spPr>
          <a:xfrm>
            <a:off x="10072252" y="4726250"/>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____</a:t>
            </a:r>
          </a:p>
        </p:txBody>
      </p:sp>
      <p:sp>
        <p:nvSpPr>
          <p:cNvPr id="24" name="מלבן 23">
            <a:extLst>
              <a:ext uri="{FF2B5EF4-FFF2-40B4-BE49-F238E27FC236}">
                <a16:creationId xmlns:a16="http://schemas.microsoft.com/office/drawing/2014/main" id="{3AB08A59-C5F4-BCE5-CE95-C880CADDCFB0}"/>
              </a:ext>
            </a:extLst>
          </p:cNvPr>
          <p:cNvSpPr/>
          <p:nvPr/>
        </p:nvSpPr>
        <p:spPr>
          <a:xfrm>
            <a:off x="8123956" y="4726250"/>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____</a:t>
            </a:r>
          </a:p>
        </p:txBody>
      </p:sp>
      <p:sp>
        <p:nvSpPr>
          <p:cNvPr id="25" name="מלבן 24">
            <a:extLst>
              <a:ext uri="{FF2B5EF4-FFF2-40B4-BE49-F238E27FC236}">
                <a16:creationId xmlns:a16="http://schemas.microsoft.com/office/drawing/2014/main" id="{7D9B0DA6-031C-2E1A-7E9A-92A7914CE902}"/>
              </a:ext>
            </a:extLst>
          </p:cNvPr>
          <p:cNvSpPr/>
          <p:nvPr/>
        </p:nvSpPr>
        <p:spPr>
          <a:xfrm>
            <a:off x="6196433" y="4726250"/>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____</a:t>
            </a:r>
          </a:p>
        </p:txBody>
      </p:sp>
      <p:sp>
        <p:nvSpPr>
          <p:cNvPr id="26" name="מלבן 25">
            <a:extLst>
              <a:ext uri="{FF2B5EF4-FFF2-40B4-BE49-F238E27FC236}">
                <a16:creationId xmlns:a16="http://schemas.microsoft.com/office/drawing/2014/main" id="{C0769685-AA1A-B7A4-6953-DB714D5C9C40}"/>
              </a:ext>
            </a:extLst>
          </p:cNvPr>
          <p:cNvSpPr/>
          <p:nvPr/>
        </p:nvSpPr>
        <p:spPr>
          <a:xfrm>
            <a:off x="4250744" y="4726250"/>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____</a:t>
            </a:r>
          </a:p>
        </p:txBody>
      </p:sp>
      <p:sp>
        <p:nvSpPr>
          <p:cNvPr id="27" name="מלבן 26">
            <a:extLst>
              <a:ext uri="{FF2B5EF4-FFF2-40B4-BE49-F238E27FC236}">
                <a16:creationId xmlns:a16="http://schemas.microsoft.com/office/drawing/2014/main" id="{E852F9B2-C23D-3632-16C7-32B629F6696B}"/>
              </a:ext>
            </a:extLst>
          </p:cNvPr>
          <p:cNvSpPr/>
          <p:nvPr/>
        </p:nvSpPr>
        <p:spPr>
          <a:xfrm>
            <a:off x="2305055" y="4726250"/>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____</a:t>
            </a:r>
          </a:p>
        </p:txBody>
      </p:sp>
      <p:sp>
        <p:nvSpPr>
          <p:cNvPr id="28" name="מלבן 27">
            <a:extLst>
              <a:ext uri="{FF2B5EF4-FFF2-40B4-BE49-F238E27FC236}">
                <a16:creationId xmlns:a16="http://schemas.microsoft.com/office/drawing/2014/main" id="{18359FF0-9611-2DB4-6C4D-2E5FCD683C8E}"/>
              </a:ext>
            </a:extLst>
          </p:cNvPr>
          <p:cNvSpPr/>
          <p:nvPr/>
        </p:nvSpPr>
        <p:spPr>
          <a:xfrm>
            <a:off x="290946" y="4726250"/>
            <a:ext cx="1704108" cy="1279012"/>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000" dirty="0">
                <a:solidFill>
                  <a:schemeClr val="tx1"/>
                </a:solidFill>
              </a:rPr>
              <a:t>____</a:t>
            </a:r>
          </a:p>
        </p:txBody>
      </p:sp>
      <p:pic>
        <p:nvPicPr>
          <p:cNvPr id="2" name="Picture 2" descr="Free Question Mark Thinking vector and picture">
            <a:extLst>
              <a:ext uri="{FF2B5EF4-FFF2-40B4-BE49-F238E27FC236}">
                <a16:creationId xmlns:a16="http://schemas.microsoft.com/office/drawing/2014/main" id="{A9DAFA78-402B-2677-00B8-053C5622D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3891" y="58337"/>
            <a:ext cx="1374739" cy="232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1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268940" y="1693155"/>
            <a:ext cx="11654118" cy="696282"/>
          </a:xfrm>
        </p:spPr>
        <p:txBody>
          <a:bodyPr>
            <a:noAutofit/>
          </a:bodyPr>
          <a:lstStyle/>
          <a:p>
            <a:pPr marL="0" indent="0" algn="ctr">
              <a:buNone/>
            </a:pPr>
            <a:r>
              <a:rPr lang="he-IL" sz="4000" dirty="0"/>
              <a:t>יש חשיבות בהתאמת תרופה לכל אדם בהתאם להיסטוריה הרפואית שלו, הגיל ומאפיינים נוספים</a:t>
            </a:r>
          </a:p>
        </p:txBody>
      </p:sp>
      <p:sp>
        <p:nvSpPr>
          <p:cNvPr id="5" name="מלבן 4">
            <a:extLst>
              <a:ext uri="{FF2B5EF4-FFF2-40B4-BE49-F238E27FC236}">
                <a16:creationId xmlns:a16="http://schemas.microsoft.com/office/drawing/2014/main" id="{276F73A3-6070-9781-4B99-1F24D79584B7}"/>
              </a:ext>
            </a:extLst>
          </p:cNvPr>
          <p:cNvSpPr/>
          <p:nvPr/>
        </p:nvSpPr>
        <p:spPr>
          <a:xfrm>
            <a:off x="8728566" y="389898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לא נכון,  התרופות מיועדות לטפל במחלות/ כאבים/ אחר בלי הבדל בין אנשים</a:t>
            </a:r>
          </a:p>
        </p:txBody>
      </p:sp>
      <p:sp>
        <p:nvSpPr>
          <p:cNvPr id="8" name="מלבן 7">
            <a:extLst>
              <a:ext uri="{FF2B5EF4-FFF2-40B4-BE49-F238E27FC236}">
                <a16:creationId xmlns:a16="http://schemas.microsoft.com/office/drawing/2014/main" id="{D017B6D1-A394-E552-8736-0D4B08BCD40C}"/>
              </a:ext>
            </a:extLst>
          </p:cNvPr>
          <p:cNvSpPr/>
          <p:nvPr/>
        </p:nvSpPr>
        <p:spPr>
          <a:xfrm>
            <a:off x="4918769"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נכון! גיל, והיסטוריה רפואית חשובים מאוד בהתאמת תרופה מסוימת לאדם מסוים (בחומר הפעיל ובמינון)</a:t>
            </a:r>
          </a:p>
        </p:txBody>
      </p:sp>
      <p:sp>
        <p:nvSpPr>
          <p:cNvPr id="11" name="מלבן 10">
            <a:extLst>
              <a:ext uri="{FF2B5EF4-FFF2-40B4-BE49-F238E27FC236}">
                <a16:creationId xmlns:a16="http://schemas.microsoft.com/office/drawing/2014/main" id="{87AC7531-11B8-E3CB-2691-7B83A0C840DD}"/>
              </a:ext>
            </a:extLst>
          </p:cNvPr>
          <p:cNvSpPr/>
          <p:nvPr/>
        </p:nvSpPr>
        <p:spPr>
          <a:xfrm>
            <a:off x="878817"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נכון אנשים שונים עם אותן מחלות יכולים לקבל מרופא תרופות שונות ו/או מינונים שונים של אותה תרופה בהתאם למאפיינים הייחודיים להם. </a:t>
            </a:r>
          </a:p>
        </p:txBody>
      </p:sp>
      <p:sp>
        <p:nvSpPr>
          <p:cNvPr id="4" name="מלבן 3">
            <a:extLst>
              <a:ext uri="{FF2B5EF4-FFF2-40B4-BE49-F238E27FC236}">
                <a16:creationId xmlns:a16="http://schemas.microsoft.com/office/drawing/2014/main" id="{E815C627-D8F0-83EC-4E6B-4D15C87FA6D6}"/>
              </a:ext>
            </a:extLst>
          </p:cNvPr>
          <p:cNvSpPr/>
          <p:nvPr/>
        </p:nvSpPr>
        <p:spPr>
          <a:xfrm>
            <a:off x="9695736" y="2960604"/>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1</a:t>
            </a:r>
          </a:p>
        </p:txBody>
      </p:sp>
      <p:sp>
        <p:nvSpPr>
          <p:cNvPr id="6" name="מלבן 5">
            <a:extLst>
              <a:ext uri="{FF2B5EF4-FFF2-40B4-BE49-F238E27FC236}">
                <a16:creationId xmlns:a16="http://schemas.microsoft.com/office/drawing/2014/main" id="{B6C34EAA-D2B6-E2FA-B0A8-D4C19577DC14}"/>
              </a:ext>
            </a:extLst>
          </p:cNvPr>
          <p:cNvSpPr/>
          <p:nvPr/>
        </p:nvSpPr>
        <p:spPr>
          <a:xfrm>
            <a:off x="5922003" y="2960604"/>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a:t>
            </a:r>
          </a:p>
        </p:txBody>
      </p:sp>
      <p:sp>
        <p:nvSpPr>
          <p:cNvPr id="9" name="מלבן 8">
            <a:extLst>
              <a:ext uri="{FF2B5EF4-FFF2-40B4-BE49-F238E27FC236}">
                <a16:creationId xmlns:a16="http://schemas.microsoft.com/office/drawing/2014/main" id="{CFE0ADA2-9835-8554-F66C-F229E57B3A4F}"/>
              </a:ext>
            </a:extLst>
          </p:cNvPr>
          <p:cNvSpPr/>
          <p:nvPr/>
        </p:nvSpPr>
        <p:spPr>
          <a:xfrm>
            <a:off x="1806256" y="2971203"/>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a:t>
            </a:r>
          </a:p>
        </p:txBody>
      </p:sp>
      <p:pic>
        <p:nvPicPr>
          <p:cNvPr id="10" name="Picture 2" descr="Free Question Mark Thinking vector and picture">
            <a:extLst>
              <a:ext uri="{FF2B5EF4-FFF2-40B4-BE49-F238E27FC236}">
                <a16:creationId xmlns:a16="http://schemas.microsoft.com/office/drawing/2014/main" id="{0DF5340D-59BA-6D74-D453-825E13DD4E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2743" y="-69624"/>
            <a:ext cx="973054" cy="16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4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211F4223-68B3-FA9C-F1D0-1A52F477CB17}"/>
              </a:ext>
            </a:extLst>
          </p:cNvPr>
          <p:cNvSpPr>
            <a:spLocks noGrp="1"/>
          </p:cNvSpPr>
          <p:nvPr>
            <p:ph sz="quarter" idx="13"/>
          </p:nvPr>
        </p:nvSpPr>
        <p:spPr>
          <a:xfrm>
            <a:off x="172367" y="1602505"/>
            <a:ext cx="11499272" cy="1748682"/>
          </a:xfrm>
        </p:spPr>
        <p:txBody>
          <a:bodyPr>
            <a:noAutofit/>
          </a:bodyPr>
          <a:lstStyle/>
          <a:p>
            <a:pPr marL="0" indent="0">
              <a:buNone/>
            </a:pPr>
            <a:r>
              <a:rPr lang="he-IL" dirty="0"/>
              <a:t>אם מישהו לוקח תרופה ללא מרשם, נוטל תוסף תזונה, שותה אלכוהול ו/או משתמש בקנביס או בסם אחר, והרופא שלו לא יודע על כך, הרופא עלול לתת לאותו אדם תרופה שהחיבור שלה עם מה שהוא לוקח יהיה מזיק, רעיל ומסוכן מאוד</a:t>
            </a:r>
            <a:endParaRPr lang="he-IL" strike="sngStrike" dirty="0"/>
          </a:p>
        </p:txBody>
      </p:sp>
      <p:sp>
        <p:nvSpPr>
          <p:cNvPr id="5" name="מלבן 4">
            <a:extLst>
              <a:ext uri="{FF2B5EF4-FFF2-40B4-BE49-F238E27FC236}">
                <a16:creationId xmlns:a16="http://schemas.microsoft.com/office/drawing/2014/main" id="{276F73A3-6070-9781-4B99-1F24D79584B7}"/>
              </a:ext>
            </a:extLst>
          </p:cNvPr>
          <p:cNvSpPr/>
          <p:nvPr/>
        </p:nvSpPr>
        <p:spPr>
          <a:xfrm>
            <a:off x="8728566" y="3898980"/>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לא נכון. אין קשר בין שתיית אלכוהול או שימוש בסמים לתרופות המטפלות בבריאות</a:t>
            </a:r>
            <a:endParaRPr lang="he-IL" sz="2000" strike="sngStrike" dirty="0">
              <a:solidFill>
                <a:srgbClr val="FF0000"/>
              </a:solidFill>
            </a:endParaRPr>
          </a:p>
        </p:txBody>
      </p:sp>
      <p:sp>
        <p:nvSpPr>
          <p:cNvPr id="8" name="מלבן 7">
            <a:extLst>
              <a:ext uri="{FF2B5EF4-FFF2-40B4-BE49-F238E27FC236}">
                <a16:creationId xmlns:a16="http://schemas.microsoft.com/office/drawing/2014/main" id="{D017B6D1-A394-E552-8736-0D4B08BCD40C}"/>
              </a:ext>
            </a:extLst>
          </p:cNvPr>
          <p:cNvSpPr/>
          <p:nvPr/>
        </p:nvSpPr>
        <p:spPr>
          <a:xfrm>
            <a:off x="4918769"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נכון. אלכוהול וסמים הנם חומרים כימים המשפיעים על מערכות שונות בגוף ולכן חומרים כימיים שנמצאים בתרופות מסוימות יכולים לגרום לתפקוד לקוי של איברים מסוימים וזה מסוכן. למשל פגיעה בראייה</a:t>
            </a:r>
          </a:p>
        </p:txBody>
      </p:sp>
      <p:sp>
        <p:nvSpPr>
          <p:cNvPr id="11" name="מלבן 10">
            <a:extLst>
              <a:ext uri="{FF2B5EF4-FFF2-40B4-BE49-F238E27FC236}">
                <a16:creationId xmlns:a16="http://schemas.microsoft.com/office/drawing/2014/main" id="{87AC7531-11B8-E3CB-2691-7B83A0C840DD}"/>
              </a:ext>
            </a:extLst>
          </p:cNvPr>
          <p:cNvSpPr/>
          <p:nvPr/>
        </p:nvSpPr>
        <p:spPr>
          <a:xfrm>
            <a:off x="878817" y="3871119"/>
            <a:ext cx="2493819" cy="239698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לא נכון. אין קשר בין תרופה לבעיה אחת עם תרופה לבעיה אחרת לגמרי</a:t>
            </a:r>
          </a:p>
        </p:txBody>
      </p:sp>
      <p:sp>
        <p:nvSpPr>
          <p:cNvPr id="4" name="מלבן 3">
            <a:extLst>
              <a:ext uri="{FF2B5EF4-FFF2-40B4-BE49-F238E27FC236}">
                <a16:creationId xmlns:a16="http://schemas.microsoft.com/office/drawing/2014/main" id="{E815C627-D8F0-83EC-4E6B-4D15C87FA6D6}"/>
              </a:ext>
            </a:extLst>
          </p:cNvPr>
          <p:cNvSpPr/>
          <p:nvPr/>
        </p:nvSpPr>
        <p:spPr>
          <a:xfrm>
            <a:off x="9656005" y="3203788"/>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1</a:t>
            </a:r>
          </a:p>
        </p:txBody>
      </p:sp>
      <p:sp>
        <p:nvSpPr>
          <p:cNvPr id="6" name="מלבן 5">
            <a:extLst>
              <a:ext uri="{FF2B5EF4-FFF2-40B4-BE49-F238E27FC236}">
                <a16:creationId xmlns:a16="http://schemas.microsoft.com/office/drawing/2014/main" id="{B6C34EAA-D2B6-E2FA-B0A8-D4C19577DC14}"/>
              </a:ext>
            </a:extLst>
          </p:cNvPr>
          <p:cNvSpPr/>
          <p:nvPr/>
        </p:nvSpPr>
        <p:spPr>
          <a:xfrm>
            <a:off x="5922003" y="3169274"/>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a:t>
            </a:r>
          </a:p>
        </p:txBody>
      </p:sp>
      <p:sp>
        <p:nvSpPr>
          <p:cNvPr id="9" name="מלבן 8">
            <a:extLst>
              <a:ext uri="{FF2B5EF4-FFF2-40B4-BE49-F238E27FC236}">
                <a16:creationId xmlns:a16="http://schemas.microsoft.com/office/drawing/2014/main" id="{CFE0ADA2-9835-8554-F66C-F229E57B3A4F}"/>
              </a:ext>
            </a:extLst>
          </p:cNvPr>
          <p:cNvSpPr/>
          <p:nvPr/>
        </p:nvSpPr>
        <p:spPr>
          <a:xfrm>
            <a:off x="1806256" y="3122899"/>
            <a:ext cx="638939" cy="581248"/>
          </a:xfrm>
          <a:prstGeom prst="rect">
            <a:avLst/>
          </a:prstGeom>
          <a:solidFill>
            <a:srgbClr val="FBE5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a:t>
            </a:r>
          </a:p>
        </p:txBody>
      </p:sp>
      <p:pic>
        <p:nvPicPr>
          <p:cNvPr id="10" name="Picture 2" descr="Free Question Mark Thinking vector and picture">
            <a:extLst>
              <a:ext uri="{FF2B5EF4-FFF2-40B4-BE49-F238E27FC236}">
                <a16:creationId xmlns:a16="http://schemas.microsoft.com/office/drawing/2014/main" id="{854CB34C-2118-8CF4-A6DF-B2F7655B4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2762" y="3688"/>
            <a:ext cx="879238" cy="148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7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תיאורי מקרה - בקבוצות</a:t>
            </a:r>
          </a:p>
        </p:txBody>
      </p:sp>
      <p:sp>
        <p:nvSpPr>
          <p:cNvPr id="7" name="תיבת טקסט 6">
            <a:extLst>
              <a:ext uri="{FF2B5EF4-FFF2-40B4-BE49-F238E27FC236}">
                <a16:creationId xmlns:a16="http://schemas.microsoft.com/office/drawing/2014/main" id="{6F2D2569-7A18-19DD-B1A6-8C51AC063A9B}"/>
              </a:ext>
            </a:extLst>
          </p:cNvPr>
          <p:cNvSpPr txBox="1"/>
          <p:nvPr/>
        </p:nvSpPr>
        <p:spPr>
          <a:xfrm>
            <a:off x="199982" y="1859340"/>
            <a:ext cx="11510682" cy="1323439"/>
          </a:xfrm>
          <a:prstGeom prst="rect">
            <a:avLst/>
          </a:prstGeom>
          <a:noFill/>
        </p:spPr>
        <p:txBody>
          <a:bodyPr wrap="square">
            <a:spAutoFit/>
          </a:bodyPr>
          <a:lstStyle/>
          <a:p>
            <a:pPr lvl="1">
              <a:lnSpc>
                <a:spcPct val="150000"/>
              </a:lnSpc>
            </a:pPr>
            <a:r>
              <a:rPr lang="he-IL" sz="3200" dirty="0"/>
              <a:t>דונו בקבוצה באירוע שקיבלתם, בעזרת השאלות המנחות</a:t>
            </a:r>
          </a:p>
          <a:p>
            <a:pPr lvl="1"/>
            <a:r>
              <a:rPr lang="he-IL" sz="3200" dirty="0"/>
              <a:t>בהמשך, תתבקשו לבחור נציג שישתף במליאה את הלמידה שלכם.</a:t>
            </a:r>
          </a:p>
        </p:txBody>
      </p:sp>
      <p:pic>
        <p:nvPicPr>
          <p:cNvPr id="3" name="Picture 6" descr="Free Information Librarian vector and picture">
            <a:extLst>
              <a:ext uri="{FF2B5EF4-FFF2-40B4-BE49-F238E27FC236}">
                <a16:creationId xmlns:a16="http://schemas.microsoft.com/office/drawing/2014/main" id="{9B3BD76E-5FDA-F558-2D4C-C7CD1B04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098" y="4248272"/>
            <a:ext cx="4394450" cy="21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2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תיאורי מקרה - מליאה</a:t>
            </a:r>
          </a:p>
        </p:txBody>
      </p:sp>
      <p:sp>
        <p:nvSpPr>
          <p:cNvPr id="7" name="תיבת טקסט 6">
            <a:extLst>
              <a:ext uri="{FF2B5EF4-FFF2-40B4-BE49-F238E27FC236}">
                <a16:creationId xmlns:a16="http://schemas.microsoft.com/office/drawing/2014/main" id="{6F2D2569-7A18-19DD-B1A6-8C51AC063A9B}"/>
              </a:ext>
            </a:extLst>
          </p:cNvPr>
          <p:cNvSpPr txBox="1"/>
          <p:nvPr/>
        </p:nvSpPr>
        <p:spPr>
          <a:xfrm>
            <a:off x="199982" y="1859340"/>
            <a:ext cx="11510682" cy="1815882"/>
          </a:xfrm>
          <a:prstGeom prst="rect">
            <a:avLst/>
          </a:prstGeom>
          <a:noFill/>
        </p:spPr>
        <p:txBody>
          <a:bodyPr wrap="square">
            <a:spAutoFit/>
          </a:bodyPr>
          <a:lstStyle/>
          <a:p>
            <a:pPr lvl="1">
              <a:lnSpc>
                <a:spcPct val="150000"/>
              </a:lnSpc>
            </a:pPr>
            <a:r>
              <a:rPr lang="he-IL" sz="3200" dirty="0"/>
              <a:t>הציגו את המקרה בו דנתם בקבוצה תוך התייחסות לשאלה:</a:t>
            </a:r>
          </a:p>
          <a:p>
            <a:pPr lvl="1"/>
            <a:r>
              <a:rPr lang="he-IL" sz="3200" dirty="0"/>
              <a:t>מה התחדש לכם בעקבות הדיון על האירוע.</a:t>
            </a:r>
          </a:p>
          <a:p>
            <a:pPr lvl="1"/>
            <a:endParaRPr lang="he-IL" sz="3200" dirty="0"/>
          </a:p>
        </p:txBody>
      </p:sp>
      <p:pic>
        <p:nvPicPr>
          <p:cNvPr id="3" name="Picture 6" descr="Free Information Librarian vector and picture">
            <a:extLst>
              <a:ext uri="{FF2B5EF4-FFF2-40B4-BE49-F238E27FC236}">
                <a16:creationId xmlns:a16="http://schemas.microsoft.com/office/drawing/2014/main" id="{9B3BD76E-5FDA-F558-2D4C-C7CD1B04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3675222"/>
            <a:ext cx="4808570" cy="240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2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5509E144-C685-1CCC-8A59-22A6AB831A83}"/>
              </a:ext>
            </a:extLst>
          </p:cNvPr>
          <p:cNvSpPr>
            <a:spLocks noGrp="1"/>
          </p:cNvSpPr>
          <p:nvPr>
            <p:ph sz="quarter" idx="13"/>
          </p:nvPr>
        </p:nvSpPr>
        <p:spPr>
          <a:xfrm>
            <a:off x="692727" y="2426250"/>
            <a:ext cx="10806546" cy="2714625"/>
          </a:xfrm>
        </p:spPr>
        <p:txBody>
          <a:bodyPr>
            <a:normAutofit fontScale="77500" lnSpcReduction="20000"/>
          </a:bodyPr>
          <a:lstStyle/>
          <a:p>
            <a:pPr>
              <a:lnSpc>
                <a:spcPct val="150000"/>
              </a:lnSpc>
              <a:buFont typeface="Arial" panose="020B0604020202020204" pitchFamily="34" charset="0"/>
              <a:buChar char="•"/>
            </a:pPr>
            <a:r>
              <a:rPr lang="he-IL" b="0" i="0" u="none" strike="noStrike" dirty="0">
                <a:solidFill>
                  <a:srgbClr val="000000"/>
                </a:solidFill>
                <a:effectLst/>
              </a:rPr>
              <a:t>לפני שימוש בתרופה, חובה להתייעץ עם ההורים ועם רופא</a:t>
            </a:r>
          </a:p>
          <a:p>
            <a:pPr>
              <a:lnSpc>
                <a:spcPct val="150000"/>
              </a:lnSpc>
              <a:buFont typeface="Arial" panose="020B0604020202020204" pitchFamily="34" charset="0"/>
              <a:buChar char="•"/>
            </a:pPr>
            <a:r>
              <a:rPr lang="he-IL" b="0" i="0" u="none" strike="noStrike" dirty="0">
                <a:solidFill>
                  <a:srgbClr val="000000"/>
                </a:solidFill>
                <a:effectLst/>
              </a:rPr>
              <a:t>מידע אודות תרופה יש לקבל אך ורק ממקורות מידע אמינים</a:t>
            </a:r>
          </a:p>
          <a:p>
            <a:pPr>
              <a:lnSpc>
                <a:spcPct val="150000"/>
              </a:lnSpc>
            </a:pPr>
            <a:r>
              <a:rPr lang="he-IL" b="0" i="0" u="none" strike="noStrike" dirty="0">
                <a:solidFill>
                  <a:srgbClr val="000000"/>
                </a:solidFill>
                <a:effectLst/>
              </a:rPr>
              <a:t>כשמתמודדים עם </a:t>
            </a:r>
            <a:r>
              <a:rPr lang="he-IL" dirty="0">
                <a:solidFill>
                  <a:srgbClr val="000000"/>
                </a:solidFill>
              </a:rPr>
              <a:t>קושי פיסי או רגשי חשוב לפנות לעזרה </a:t>
            </a:r>
            <a:endParaRPr lang="he-IL" b="0" i="0" u="none" strike="noStrike" dirty="0">
              <a:solidFill>
                <a:srgbClr val="000000"/>
              </a:solidFill>
              <a:effectLst/>
            </a:endParaRPr>
          </a:p>
          <a:p>
            <a:pPr>
              <a:lnSpc>
                <a:spcPct val="150000"/>
              </a:lnSpc>
            </a:pPr>
            <a:r>
              <a:rPr lang="he-IL" dirty="0">
                <a:solidFill>
                  <a:srgbClr val="000000"/>
                </a:solidFill>
              </a:rPr>
              <a:t>כאשר חבר שלנו מתמודד עם קושי פיסי או רגשי באמצעות תרופה ללא מרשם ומעקב רפואי /מקצועי המותאם לו עלינו לסייע לו כחברים</a:t>
            </a:r>
            <a:endParaRPr lang="he-IL" b="0" i="0" u="none" strike="noStrike" dirty="0">
              <a:solidFill>
                <a:srgbClr val="000000"/>
              </a:solidFill>
              <a:effectLst/>
            </a:endParaRPr>
          </a:p>
          <a:p>
            <a:pPr>
              <a:lnSpc>
                <a:spcPct val="150000"/>
              </a:lnSpc>
            </a:pPr>
            <a:endParaRPr lang="he-IL" dirty="0"/>
          </a:p>
        </p:txBody>
      </p:sp>
    </p:spTree>
    <p:extLst>
      <p:ext uri="{BB962C8B-B14F-4D97-AF65-F5344CB8AC3E}">
        <p14:creationId xmlns:p14="http://schemas.microsoft.com/office/powerpoint/2010/main" val="297763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390628"/>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Calibri" panose="020F0502020204030204" pitchFamily="34" charset="0"/>
                <a:cs typeface="Calibri" panose="020F0502020204030204" pitchFamily="34" charset="0"/>
              </a:rPr>
              <a:t>נושא השיעור</a:t>
            </a: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57" name="מלבן 56">
            <a:extLst>
              <a:ext uri="{FF2B5EF4-FFF2-40B4-BE49-F238E27FC236}">
                <a16:creationId xmlns:a16="http://schemas.microsoft.com/office/drawing/2014/main" id="{8FB66385-BEDE-48F3-9F34-2A8F7F7FCB80}"/>
              </a:ext>
            </a:extLst>
          </p:cNvPr>
          <p:cNvSpPr/>
          <p:nvPr/>
        </p:nvSpPr>
        <p:spPr>
          <a:xfrm>
            <a:off x="8655505" y="4919673"/>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5</a:t>
            </a:r>
          </a:p>
        </p:txBody>
      </p:sp>
      <p:sp>
        <p:nvSpPr>
          <p:cNvPr id="59" name="מלבן 58">
            <a:extLst>
              <a:ext uri="{FF2B5EF4-FFF2-40B4-BE49-F238E27FC236}">
                <a16:creationId xmlns:a16="http://schemas.microsoft.com/office/drawing/2014/main" id="{878116E4-123E-4E97-BF8E-3B3F99E87700}"/>
              </a:ext>
            </a:extLst>
          </p:cNvPr>
          <p:cNvSpPr/>
          <p:nvPr/>
        </p:nvSpPr>
        <p:spPr>
          <a:xfrm>
            <a:off x="7934534" y="5634581"/>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6</a:t>
            </a:r>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63" name="מלבן 62">
            <a:extLst>
              <a:ext uri="{FF2B5EF4-FFF2-40B4-BE49-F238E27FC236}">
                <a16:creationId xmlns:a16="http://schemas.microsoft.com/office/drawing/2014/main" id="{95FD5DCE-ABDE-4B95-A8DD-7714E173AE57}"/>
              </a:ext>
            </a:extLst>
          </p:cNvPr>
          <p:cNvSpPr/>
          <p:nvPr/>
        </p:nvSpPr>
        <p:spPr>
          <a:xfrm>
            <a:off x="1941534" y="1968553"/>
            <a:ext cx="9260154" cy="69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he-IL" sz="3200" b="1" dirty="0">
                <a:solidFill>
                  <a:srgbClr val="DA7772"/>
                </a:solidFill>
                <a:latin typeface="Calibri" panose="020F0502020204030204" pitchFamily="34" charset="0"/>
                <a:cs typeface="Calibri" panose="020F0502020204030204" pitchFamily="34" charset="0"/>
              </a:rPr>
              <a:t>"בריאות זה בידיים שלנו: להבין את האחריות בשימוש בתרופות מרשם"</a:t>
            </a:r>
            <a:endParaRPr lang="en-US" sz="2000" b="1" strike="sngStrike" kern="0" dirty="0">
              <a:solidFill>
                <a:srgbClr val="DA7772"/>
              </a:solidFill>
              <a:latin typeface="Calibri" panose="020F0502020204030204" pitchFamily="34" charset="0"/>
              <a:ea typeface="Calibri"/>
              <a:cs typeface="Calibri" panose="020F0502020204030204" pitchFamily="34" charset="0"/>
              <a:sym typeface="Calibri"/>
            </a:endParaRPr>
          </a:p>
        </p:txBody>
      </p:sp>
      <p:sp>
        <p:nvSpPr>
          <p:cNvPr id="65" name="מלבן 64">
            <a:extLst>
              <a:ext uri="{FF2B5EF4-FFF2-40B4-BE49-F238E27FC236}">
                <a16:creationId xmlns:a16="http://schemas.microsoft.com/office/drawing/2014/main" id="{71D90EC4-7FC5-4D55-A054-185FBA94FA1F}"/>
              </a:ext>
            </a:extLst>
          </p:cNvPr>
          <p:cNvSpPr/>
          <p:nvPr/>
        </p:nvSpPr>
        <p:spPr>
          <a:xfrm>
            <a:off x="2517733" y="2832589"/>
            <a:ext cx="8354860" cy="81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latin typeface="Calibri" panose="020F0502020204030204" pitchFamily="34" charset="0"/>
                <a:cs typeface="Calibri" panose="020F0502020204030204" pitchFamily="34" charset="0"/>
              </a:rPr>
              <a:t>הקניית מידע והגדלת המודעות לתופעת השימוש בתרופות ללא מרשם ובלי מעקב רפואי </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7830" y="827294"/>
            <a:ext cx="588672" cy="470938"/>
          </a:xfrm>
          <a:prstGeom prst="rect">
            <a:avLst/>
          </a:prstGeom>
        </p:spPr>
      </p:pic>
    </p:spTree>
    <p:extLst>
      <p:ext uri="{BB962C8B-B14F-4D97-AF65-F5344CB8AC3E}">
        <p14:creationId xmlns:p14="http://schemas.microsoft.com/office/powerpoint/2010/main" val="221016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7919334-AA54-401B-9929-D2DAB65F439A}"/>
              </a:ext>
            </a:extLst>
          </p:cNvPr>
          <p:cNvSpPr>
            <a:spLocks noGrp="1"/>
          </p:cNvSpPr>
          <p:nvPr>
            <p:ph sz="quarter" idx="4"/>
          </p:nvPr>
        </p:nvSpPr>
        <p:spPr>
          <a:xfrm>
            <a:off x="803564" y="2036618"/>
            <a:ext cx="10206182" cy="3866719"/>
          </a:xfrm>
        </p:spPr>
        <p:txBody>
          <a:bodyPr>
            <a:normAutofit/>
          </a:bodyPr>
          <a:lstStyle/>
          <a:p>
            <a:r>
              <a:rPr lang="he-IL" dirty="0"/>
              <a:t>השתמשו בתרופות רק על פי מרשם רופא ובהשגחתו</a:t>
            </a:r>
          </a:p>
          <a:p>
            <a:r>
              <a:rPr lang="he-IL" dirty="0"/>
              <a:t>אל תיקחו תרופות של אנשים אחרים</a:t>
            </a:r>
          </a:p>
          <a:p>
            <a:r>
              <a:rPr lang="he-IL" dirty="0"/>
              <a:t>הפעילו שיקול דעת לגבי כל חומר שאתם מכניסים לגופכם </a:t>
            </a:r>
          </a:p>
          <a:p>
            <a:r>
              <a:rPr lang="he-IL" dirty="0"/>
              <a:t>למרות שזאת תרופה, שימוש בה בלי שהותאמה עבורכם, יכול להיות מסוכן </a:t>
            </a:r>
          </a:p>
          <a:p>
            <a:r>
              <a:rPr lang="he-IL" dirty="0"/>
              <a:t>במידה שאתם חשים כאב גופני או כאב רגשי פנו לעזרה, מגיע לכם שיעזרו לכם באופן שמתאים לכם. </a:t>
            </a:r>
          </a:p>
          <a:p>
            <a:r>
              <a:rPr lang="he-IL" dirty="0"/>
              <a:t>במידה שאתם יודעים על חבר במצוקה אל תתעלמו, הפנו אותו לקבלת עזרה, והתייעצו עם מבוגר אם אתם מתלבטים כיצד לנהוג</a:t>
            </a:r>
          </a:p>
          <a:p>
            <a:endParaRPr lang="he-IL" dirty="0"/>
          </a:p>
        </p:txBody>
      </p:sp>
    </p:spTree>
    <p:extLst>
      <p:ext uri="{BB962C8B-B14F-4D97-AF65-F5344CB8AC3E}">
        <p14:creationId xmlns:p14="http://schemas.microsoft.com/office/powerpoint/2010/main" val="196599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659" y="1475749"/>
            <a:ext cx="3023613" cy="2233523"/>
          </a:xfrm>
          <a:prstGeom prst="rect">
            <a:avLst/>
          </a:prstGeom>
        </p:spPr>
      </p:pic>
      <p:pic>
        <p:nvPicPr>
          <p:cNvPr id="29" name="גרפיקה 28">
            <a:extLst>
              <a:ext uri="{FF2B5EF4-FFF2-40B4-BE49-F238E27FC236}">
                <a16:creationId xmlns:a16="http://schemas.microsoft.com/office/drawing/2014/main" id="{437236FA-FF67-42FA-B866-18502AA7D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376" y="2191494"/>
            <a:ext cx="2449189" cy="1809199"/>
          </a:xfrm>
          <a:prstGeom prst="rect">
            <a:avLst/>
          </a:prstGeom>
        </p:spPr>
      </p:pic>
      <p:pic>
        <p:nvPicPr>
          <p:cNvPr id="31" name="גרפיקה 30">
            <a:extLst>
              <a:ext uri="{FF2B5EF4-FFF2-40B4-BE49-F238E27FC236}">
                <a16:creationId xmlns:a16="http://schemas.microsoft.com/office/drawing/2014/main" id="{A18842DB-EBB6-41D8-94B7-9ED880B2A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932" y="3517348"/>
            <a:ext cx="3023613" cy="2233523"/>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1649" y="1324332"/>
            <a:ext cx="3023613" cy="2233523"/>
          </a:xfrm>
          <a:prstGeom prst="rect">
            <a:avLst/>
          </a:prstGeom>
        </p:spPr>
      </p:pic>
      <p:pic>
        <p:nvPicPr>
          <p:cNvPr id="27" name="גרפיקה 26">
            <a:extLst>
              <a:ext uri="{FF2B5EF4-FFF2-40B4-BE49-F238E27FC236}">
                <a16:creationId xmlns:a16="http://schemas.microsoft.com/office/drawing/2014/main" id="{71301904-3CC8-414D-8853-A0614CB40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0326" y="3846258"/>
            <a:ext cx="2874750" cy="2123559"/>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426" y="1107129"/>
            <a:ext cx="3023613" cy="2233523"/>
          </a:xfrm>
          <a:prstGeom prst="rect">
            <a:avLst/>
          </a:prstGeom>
        </p:spPr>
      </p:pic>
      <p:pic>
        <p:nvPicPr>
          <p:cNvPr id="3"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659" y="4031719"/>
            <a:ext cx="4444343" cy="2969119"/>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5270246" y="-104298"/>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מסכמים שיעור</a:t>
            </a:r>
          </a:p>
        </p:txBody>
      </p:sp>
      <p:sp>
        <p:nvSpPr>
          <p:cNvPr id="16" name="תיבת טקסט 15">
            <a:extLst>
              <a:ext uri="{FF2B5EF4-FFF2-40B4-BE49-F238E27FC236}">
                <a16:creationId xmlns:a16="http://schemas.microsoft.com/office/drawing/2014/main" id="{2BF8C04B-9E80-4A58-849E-2E3D05EEA427}"/>
              </a:ext>
            </a:extLst>
          </p:cNvPr>
          <p:cNvSpPr txBox="1"/>
          <p:nvPr/>
        </p:nvSpPr>
        <p:spPr>
          <a:xfrm>
            <a:off x="5847804" y="1935488"/>
            <a:ext cx="2434856" cy="430887"/>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שריגש אותי</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6192637" y="4031719"/>
            <a:ext cx="2423559" cy="1446550"/>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מתוך מה שלמדתי בשיעור, מה אני רוצה לקחת איתי הלאה?</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3695455" y="2711372"/>
            <a:ext cx="1757030" cy="769441"/>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חדש שלמדתי היום</a:t>
            </a:r>
          </a:p>
        </p:txBody>
      </p:sp>
      <p:sp>
        <p:nvSpPr>
          <p:cNvPr id="15" name="תיבת טקסט 14">
            <a:extLst>
              <a:ext uri="{FF2B5EF4-FFF2-40B4-BE49-F238E27FC236}">
                <a16:creationId xmlns:a16="http://schemas.microsoft.com/office/drawing/2014/main" id="{63A0AAEF-7875-4C38-A9A8-DE675399265E}"/>
              </a:ext>
            </a:extLst>
          </p:cNvPr>
          <p:cNvSpPr txBox="1"/>
          <p:nvPr/>
        </p:nvSpPr>
        <p:spPr>
          <a:xfrm>
            <a:off x="1006829" y="2086905"/>
            <a:ext cx="1587779" cy="1107996"/>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שהפתיע אותי</a:t>
            </a:r>
          </a:p>
        </p:txBody>
      </p:sp>
      <p:sp>
        <p:nvSpPr>
          <p:cNvPr id="20" name="תיבת טקסט 19">
            <a:extLst>
              <a:ext uri="{FF2B5EF4-FFF2-40B4-BE49-F238E27FC236}">
                <a16:creationId xmlns:a16="http://schemas.microsoft.com/office/drawing/2014/main" id="{539B02FF-5C5E-4461-9C12-DCF65F14CBAB}"/>
              </a:ext>
            </a:extLst>
          </p:cNvPr>
          <p:cNvSpPr txBox="1"/>
          <p:nvPr/>
        </p:nvSpPr>
        <p:spPr>
          <a:xfrm>
            <a:off x="9858892" y="4338793"/>
            <a:ext cx="1757030" cy="1107996"/>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שלמדתי על עצמי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9477546" y="1649544"/>
            <a:ext cx="2276946" cy="1446550"/>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מחשבות שהתעוררו בי במהלך השיעור או בעקבותיו</a:t>
            </a:r>
          </a:p>
        </p:txBody>
      </p:sp>
    </p:spTree>
    <p:extLst>
      <p:ext uri="{BB962C8B-B14F-4D97-AF65-F5344CB8AC3E}">
        <p14:creationId xmlns:p14="http://schemas.microsoft.com/office/powerpoint/2010/main" val="418081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3" name="תמונה 2">
            <a:extLst>
              <a:ext uri="{FF2B5EF4-FFF2-40B4-BE49-F238E27FC236}">
                <a16:creationId xmlns:a16="http://schemas.microsoft.com/office/drawing/2014/main" id="{D0D02EEC-527E-441E-8631-F2C0B0D594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878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2"/>
          <p:cNvSpPr txBox="1">
            <a:spLocks noGrp="1"/>
          </p:cNvSpPr>
          <p:nvPr>
            <p:ph type="title"/>
          </p:nvPr>
        </p:nvSpPr>
        <p:spPr>
          <a:xfrm>
            <a:off x="503053" y="2103438"/>
            <a:ext cx="2828636" cy="1325563"/>
          </a:xfrm>
          <a:prstGeom prst="rect">
            <a:avLst/>
          </a:prstGeom>
          <a:noFill/>
          <a:ln>
            <a:noFill/>
          </a:ln>
        </p:spPr>
        <p:txBody>
          <a:bodyPr spcFirstLastPara="1" vert="horz" wrap="square" lIns="91425" tIns="45700" rIns="91425" bIns="45700" rtlCol="0" anchor="ctr" anchorCtr="0">
            <a:normAutofit/>
          </a:bodyPr>
          <a:lstStyle/>
          <a:p>
            <a:r>
              <a:rPr lang="x-none"/>
              <a:t>להדפסה</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263769" y="1487055"/>
            <a:ext cx="11677219" cy="5209453"/>
          </a:xfrm>
        </p:spPr>
        <p:txBody>
          <a:bodyPr>
            <a:noAutofit/>
          </a:bodyPr>
          <a:lstStyle/>
          <a:p>
            <a:pPr marL="0" indent="0">
              <a:lnSpc>
                <a:spcPct val="150000"/>
              </a:lnSpc>
              <a:buNone/>
            </a:pPr>
            <a:r>
              <a:rPr lang="he-IL" sz="2400" b="0" i="0" u="none" strike="noStrike" dirty="0">
                <a:effectLst/>
              </a:rPr>
              <a:t>דנה, בת 16, סובלת מכאבי ראש תכופים. היא החלה לקחת כדורי אקמול באופן קבוע, מגדילה בהדרגה את המינון ללא התייעצות עם רופא.</a:t>
            </a:r>
          </a:p>
          <a:p>
            <a:pPr marL="0" indent="0">
              <a:lnSpc>
                <a:spcPct val="150000"/>
              </a:lnSpc>
              <a:buNone/>
            </a:pPr>
            <a:r>
              <a:rPr lang="he-IL" sz="2400" b="1" dirty="0"/>
              <a:t>בדקו</a:t>
            </a:r>
            <a:r>
              <a:rPr lang="he-IL" sz="2400" b="1" u="sng" dirty="0"/>
              <a:t> במקור מידע מהימן </a:t>
            </a:r>
            <a:r>
              <a:rPr lang="he-IL" sz="2400" b="1" dirty="0"/>
              <a:t>על התרופה עליה אתם דנים באירוע וענו על השאלות הבאות</a:t>
            </a:r>
            <a:endParaRPr lang="he-IL" sz="2400" b="0" i="0" u="none" strike="noStrike" dirty="0">
              <a:effectLst/>
            </a:endParaRPr>
          </a:p>
          <a:p>
            <a:pPr marL="742950" lvl="1" indent="-285750">
              <a:lnSpc>
                <a:spcPct val="150000"/>
              </a:lnSpc>
              <a:buFont typeface="+mj-lt"/>
              <a:buAutoNum type="arabicPeriod"/>
            </a:pPr>
            <a:r>
              <a:rPr lang="he-IL" b="0" i="0" u="none" strike="noStrike" dirty="0">
                <a:effectLst/>
              </a:rPr>
              <a:t>מדוע הגדלת עצמאית </a:t>
            </a:r>
            <a:r>
              <a:rPr lang="he-IL" dirty="0"/>
              <a:t>של מינון ה</a:t>
            </a:r>
            <a:r>
              <a:rPr lang="he-IL" b="0" i="0" u="none" strike="noStrike" dirty="0">
                <a:effectLst/>
              </a:rPr>
              <a:t>תרופה עלול</a:t>
            </a:r>
            <a:r>
              <a:rPr lang="he-IL" dirty="0"/>
              <a:t> </a:t>
            </a:r>
            <a:r>
              <a:rPr lang="he-IL" b="0" i="0" u="none" strike="noStrike" dirty="0">
                <a:effectLst/>
              </a:rPr>
              <a:t>להיות מסוכן?</a:t>
            </a:r>
          </a:p>
          <a:p>
            <a:pPr marL="742950" lvl="1" indent="-285750">
              <a:lnSpc>
                <a:spcPct val="150000"/>
              </a:lnSpc>
              <a:buFont typeface="+mj-lt"/>
              <a:buAutoNum type="arabicPeriod"/>
            </a:pPr>
            <a:r>
              <a:rPr lang="he-IL" b="0" i="0" u="none" strike="noStrike" dirty="0">
                <a:effectLst/>
              </a:rPr>
              <a:t>מה הסיכונים של שימוש ממושך במשככי כאבים ללא פיקוח רפואי?</a:t>
            </a:r>
          </a:p>
          <a:p>
            <a:pPr marL="742950" lvl="1" indent="-285750">
              <a:lnSpc>
                <a:spcPct val="150000"/>
              </a:lnSpc>
              <a:buFont typeface="+mj-lt"/>
              <a:buAutoNum type="arabicPeriod"/>
            </a:pPr>
            <a:r>
              <a:rPr lang="he-IL" dirty="0"/>
              <a:t>מה הסיכונים הקשורים בלקיחת  תרופה זו באופן שמתואר באירוע שלפניכם?</a:t>
            </a:r>
          </a:p>
          <a:p>
            <a:pPr marL="742950" lvl="1" indent="-285750">
              <a:lnSpc>
                <a:spcPct val="150000"/>
              </a:lnSpc>
              <a:buFont typeface="+mj-lt"/>
              <a:buAutoNum type="arabicPeriod"/>
            </a:pPr>
            <a:r>
              <a:rPr lang="he-IL" b="0" i="0" u="none" strike="noStrike" dirty="0">
                <a:effectLst/>
              </a:rPr>
              <a:t>כחברים של דנה, מה הייתם ממליצים לה לעשות אחרת כדי לטפל בכאבי הראש?</a:t>
            </a:r>
          </a:p>
          <a:p>
            <a:pPr marL="742950" lvl="1" indent="-285750">
              <a:lnSpc>
                <a:spcPct val="150000"/>
              </a:lnSpc>
              <a:buFont typeface="+mj-lt"/>
              <a:buAutoNum type="arabicPeriod"/>
            </a:pPr>
            <a:endParaRPr lang="he-IL" b="0" i="0" u="none" strike="noStrike" dirty="0">
              <a:effectLst/>
            </a:endParaRPr>
          </a:p>
          <a:p>
            <a:pPr>
              <a:lnSpc>
                <a:spcPct val="150000"/>
              </a:lnSpc>
              <a:buFont typeface="+mj-lt"/>
              <a:buAutoNum type="arabicPeriod"/>
            </a:pPr>
            <a:endParaRPr lang="he-IL" sz="2400" b="0" i="0" u="none" strike="noStrike" dirty="0">
              <a:effectLst/>
            </a:endParaRPr>
          </a:p>
          <a:p>
            <a:pPr>
              <a:lnSpc>
                <a:spcPct val="150000"/>
              </a:lnSpc>
            </a:pPr>
            <a:endParaRPr lang="he-IL" sz="2400" dirty="0"/>
          </a:p>
        </p:txBody>
      </p:sp>
    </p:spTree>
    <p:extLst>
      <p:ext uri="{BB962C8B-B14F-4D97-AF65-F5344CB8AC3E}">
        <p14:creationId xmlns:p14="http://schemas.microsoft.com/office/powerpoint/2010/main" val="198835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0" y="1532172"/>
            <a:ext cx="12081665" cy="5209453"/>
          </a:xfrm>
        </p:spPr>
        <p:txBody>
          <a:bodyPr>
            <a:noAutofit/>
          </a:bodyPr>
          <a:lstStyle/>
          <a:p>
            <a:pPr marL="0" indent="0">
              <a:lnSpc>
                <a:spcPct val="150000"/>
              </a:lnSpc>
              <a:buNone/>
            </a:pPr>
            <a:r>
              <a:rPr lang="he-IL" sz="2400" b="0" i="0" u="none" strike="noStrike" dirty="0">
                <a:solidFill>
                  <a:srgbClr val="000000"/>
                </a:solidFill>
                <a:effectLst/>
              </a:rPr>
              <a:t>יונתן, בן 17, מתקשה להירדם </a:t>
            </a:r>
            <a:r>
              <a:rPr lang="he-IL" sz="2400" b="0" i="0" u="none" strike="noStrike" dirty="0">
                <a:effectLst/>
              </a:rPr>
              <a:t>בלילות שלפני בחינות. חבר הציע לו כדורי שינה של סבתו. הוא לוקח אותם מדי פעם, ללא ידיעת הוריו או רופא. </a:t>
            </a:r>
          </a:p>
          <a:p>
            <a:pPr marL="0" indent="0">
              <a:lnSpc>
                <a:spcPct val="150000"/>
              </a:lnSpc>
              <a:buNone/>
            </a:pPr>
            <a:r>
              <a:rPr lang="he-IL" sz="2400" b="1" dirty="0"/>
              <a:t>בדקו </a:t>
            </a:r>
            <a:r>
              <a:rPr lang="he-IL" sz="2400" b="1" u="sng" dirty="0"/>
              <a:t>במקור מידע מהימן </a:t>
            </a:r>
            <a:r>
              <a:rPr lang="he-IL" sz="2400" b="1" dirty="0"/>
              <a:t>על התרופה עליה אתם דנים באירוע וענו על השאלות הבאות</a:t>
            </a:r>
            <a:endParaRPr lang="he-IL" sz="2400" b="0" i="0" u="none" strike="noStrike" dirty="0">
              <a:effectLst/>
            </a:endParaRPr>
          </a:p>
          <a:p>
            <a:pPr marL="914400" lvl="1" indent="-457200">
              <a:lnSpc>
                <a:spcPct val="150000"/>
              </a:lnSpc>
              <a:buFont typeface="+mj-lt"/>
              <a:buAutoNum type="arabicPeriod"/>
            </a:pPr>
            <a:r>
              <a:rPr lang="he-IL" b="0" i="0" u="none" strike="noStrike" dirty="0">
                <a:effectLst/>
              </a:rPr>
              <a:t>מדוע לקיחת תרופות של אדם אחר עלולה להיות מסוכנת?</a:t>
            </a:r>
          </a:p>
          <a:p>
            <a:pPr marL="914400" lvl="1" indent="-457200">
              <a:lnSpc>
                <a:spcPct val="150000"/>
              </a:lnSpc>
              <a:buFont typeface="+mj-lt"/>
              <a:buAutoNum type="arabicPeriod"/>
            </a:pPr>
            <a:r>
              <a:rPr lang="he-IL" b="0" i="0" u="none" strike="noStrike" dirty="0">
                <a:effectLst/>
              </a:rPr>
              <a:t>אילו השפעות לא רצויות עלולות להיות לכדורי שינה על נער בגיל ההתבגרות?</a:t>
            </a:r>
          </a:p>
          <a:p>
            <a:pPr marL="914400" lvl="1" indent="-457200">
              <a:lnSpc>
                <a:spcPct val="150000"/>
              </a:lnSpc>
              <a:buFont typeface="+mj-lt"/>
              <a:buAutoNum type="arabicPeriod"/>
            </a:pPr>
            <a:r>
              <a:rPr lang="he-IL" b="0" i="0" u="none" strike="noStrike" dirty="0">
                <a:effectLst/>
              </a:rPr>
              <a:t>אילו דרכים בריאות ויעילות יותר אתם מכירים כדי להתמודד עם קשיי שינה לפני בחינות?</a:t>
            </a:r>
          </a:p>
          <a:p>
            <a:pPr marL="914400" lvl="1" indent="-457200">
              <a:lnSpc>
                <a:spcPct val="150000"/>
              </a:lnSpc>
              <a:buFont typeface="+mj-lt"/>
              <a:buAutoNum type="arabicPeriod"/>
            </a:pPr>
            <a:r>
              <a:rPr lang="he-IL" dirty="0"/>
              <a:t>מה הסיכונים הקשורים בלקיחת  תרופה זו באופן שמתואר באירוע שלפניכם?</a:t>
            </a:r>
          </a:p>
          <a:p>
            <a:pPr marL="914400" lvl="1" indent="-457200">
              <a:lnSpc>
                <a:spcPct val="150000"/>
              </a:lnSpc>
              <a:buFont typeface="+mj-lt"/>
              <a:buAutoNum type="arabicPeriod"/>
            </a:pPr>
            <a:r>
              <a:rPr lang="he-IL" b="0" i="0" u="none" strike="noStrike" dirty="0">
                <a:solidFill>
                  <a:srgbClr val="000000"/>
                </a:solidFill>
                <a:effectLst/>
              </a:rPr>
              <a:t>כחברים של יונתן, מה הייתם ממליצים לו לעשות אחרת כדי לטפל בבעיית השינה לפני מבחנים?</a:t>
            </a:r>
          </a:p>
          <a:p>
            <a:pPr marL="914400" lvl="1" indent="-457200">
              <a:lnSpc>
                <a:spcPct val="150000"/>
              </a:lnSpc>
              <a:buFont typeface="+mj-lt"/>
              <a:buAutoNum type="arabicPeriod"/>
            </a:pPr>
            <a:endParaRPr lang="he-IL" dirty="0"/>
          </a:p>
          <a:p>
            <a:pPr marL="914400" lvl="1" indent="-457200">
              <a:lnSpc>
                <a:spcPct val="150000"/>
              </a:lnSpc>
              <a:buFont typeface="+mj-lt"/>
              <a:buAutoNum type="arabicPeriod"/>
            </a:pPr>
            <a:endParaRPr lang="he-IL" b="0" i="0" u="none" strike="noStrike" dirty="0">
              <a:solidFill>
                <a:srgbClr val="000000"/>
              </a:solidFill>
              <a:effectLst/>
            </a:endParaRPr>
          </a:p>
          <a:p>
            <a:pPr marL="742950" lvl="1" indent="-285750">
              <a:lnSpc>
                <a:spcPct val="150000"/>
              </a:lnSpc>
              <a:buFont typeface="+mj-lt"/>
              <a:buAutoNum type="arabicPeriod"/>
            </a:pPr>
            <a:endParaRPr lang="he-IL" b="0" i="0" u="none" strike="noStrike" dirty="0">
              <a:solidFill>
                <a:srgbClr val="000000"/>
              </a:solidFill>
              <a:effectLst/>
            </a:endParaRPr>
          </a:p>
          <a:p>
            <a:pPr>
              <a:lnSpc>
                <a:spcPct val="150000"/>
              </a:lnSpc>
              <a:buFont typeface="+mj-lt"/>
              <a:buAutoNum type="arabicPeriod"/>
            </a:pPr>
            <a:endParaRPr lang="he-IL" sz="2400" b="0" i="0" u="none" strike="noStrike" dirty="0">
              <a:solidFill>
                <a:srgbClr val="000000"/>
              </a:solidFill>
              <a:effectLst/>
            </a:endParaRPr>
          </a:p>
          <a:p>
            <a:pPr>
              <a:lnSpc>
                <a:spcPct val="150000"/>
              </a:lnSpc>
            </a:pPr>
            <a:endParaRPr lang="he-IL" sz="2400" dirty="0"/>
          </a:p>
        </p:txBody>
      </p:sp>
    </p:spTree>
    <p:extLst>
      <p:ext uri="{BB962C8B-B14F-4D97-AF65-F5344CB8AC3E}">
        <p14:creationId xmlns:p14="http://schemas.microsoft.com/office/powerpoint/2010/main" val="867335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0" y="1487055"/>
            <a:ext cx="11940988" cy="5209453"/>
          </a:xfrm>
        </p:spPr>
        <p:txBody>
          <a:bodyPr>
            <a:noAutofit/>
          </a:bodyPr>
          <a:lstStyle/>
          <a:p>
            <a:pPr marL="0" indent="0">
              <a:lnSpc>
                <a:spcPct val="150000"/>
              </a:lnSpc>
              <a:buNone/>
            </a:pPr>
            <a:r>
              <a:rPr lang="he-IL" sz="2400" b="0" i="0" u="none" strike="noStrike" dirty="0">
                <a:solidFill>
                  <a:srgbClr val="000000"/>
                </a:solidFill>
                <a:effectLst/>
              </a:rPr>
              <a:t>אייל, בן 16, ספורטאי מצטיין, משתמש בתרופות נוגדות דלקת ללא מרשם כדי להתגבר על כאבי שרירים ולהמשיך להתאמן, </a:t>
            </a:r>
            <a:r>
              <a:rPr lang="he-IL" sz="2400" b="0" i="0" u="none" strike="noStrike" dirty="0">
                <a:effectLst/>
              </a:rPr>
              <a:t>ו</a:t>
            </a:r>
            <a:r>
              <a:rPr lang="he-IL" sz="2400" b="0" i="0" u="none" strike="noStrike" dirty="0">
                <a:solidFill>
                  <a:srgbClr val="000000"/>
                </a:solidFill>
                <a:effectLst/>
              </a:rPr>
              <a:t>מתעלם מאזהרות על שימוש ממושך.</a:t>
            </a:r>
          </a:p>
          <a:p>
            <a:pPr marL="0" indent="0">
              <a:lnSpc>
                <a:spcPct val="150000"/>
              </a:lnSpc>
              <a:buNone/>
            </a:pPr>
            <a:r>
              <a:rPr lang="he-IL" sz="2400" b="1" dirty="0"/>
              <a:t>בדקו </a:t>
            </a:r>
            <a:r>
              <a:rPr lang="he-IL" sz="2400" b="1" u="sng" dirty="0"/>
              <a:t>במקור מידע מהימן </a:t>
            </a:r>
            <a:r>
              <a:rPr lang="he-IL" sz="2400" b="1" dirty="0"/>
              <a:t>על התרופה עליה אתם דנים באירוע</a:t>
            </a:r>
            <a:r>
              <a:rPr lang="he-IL" sz="2400" b="1" dirty="0">
                <a:solidFill>
                  <a:srgbClr val="000000"/>
                </a:solidFill>
              </a:rPr>
              <a:t> וענו על השאלות הבאות</a:t>
            </a:r>
            <a:r>
              <a:rPr lang="he-IL" sz="2400" dirty="0">
                <a:solidFill>
                  <a:srgbClr val="000000"/>
                </a:solidFill>
              </a:rPr>
              <a:t>:</a:t>
            </a:r>
            <a:endParaRPr lang="he-IL" sz="2400" b="0" i="0" u="none" strike="noStrike" dirty="0">
              <a:solidFill>
                <a:srgbClr val="000000"/>
              </a:solidFill>
              <a:effectLst/>
            </a:endParaRPr>
          </a:p>
          <a:p>
            <a:pPr marL="742950" lvl="1" indent="-285750">
              <a:lnSpc>
                <a:spcPct val="150000"/>
              </a:lnSpc>
              <a:buFont typeface="+mj-lt"/>
              <a:buAutoNum type="arabicPeriod"/>
            </a:pPr>
            <a:r>
              <a:rPr lang="he-IL" b="0" i="0" u="none" strike="noStrike" dirty="0">
                <a:solidFill>
                  <a:srgbClr val="000000"/>
                </a:solidFill>
                <a:effectLst/>
              </a:rPr>
              <a:t>מדוע התעלמות מכאב והמשך </a:t>
            </a:r>
            <a:r>
              <a:rPr lang="he-IL" b="0" i="0" u="none" strike="noStrike" dirty="0">
                <a:effectLst/>
              </a:rPr>
              <a:t>פעילות עלולות להיות מסוכנות לספורטאי?</a:t>
            </a:r>
          </a:p>
          <a:p>
            <a:pPr marL="742950" lvl="1" indent="-285750">
              <a:lnSpc>
                <a:spcPct val="150000"/>
              </a:lnSpc>
              <a:buFont typeface="+mj-lt"/>
              <a:buAutoNum type="arabicPeriod"/>
            </a:pPr>
            <a:r>
              <a:rPr lang="he-IL" b="0" i="0" u="none" strike="noStrike" dirty="0">
                <a:effectLst/>
              </a:rPr>
              <a:t>אילו חלופות בטוחות יותר אתם מכירים להתמודדות עם כאבי שרירים בספורט?</a:t>
            </a:r>
          </a:p>
          <a:p>
            <a:pPr marL="742950" lvl="1" indent="-285750">
              <a:lnSpc>
                <a:spcPct val="150000"/>
              </a:lnSpc>
              <a:buFont typeface="+mj-lt"/>
              <a:buAutoNum type="arabicPeriod"/>
            </a:pPr>
            <a:r>
              <a:rPr lang="he-IL" dirty="0"/>
              <a:t>מה הסיכונים הקשורים בלקיחת תרופה זו באופן שמתואר באירוע שלפניכם?</a:t>
            </a:r>
          </a:p>
          <a:p>
            <a:pPr marL="742950" lvl="1" indent="-285750">
              <a:lnSpc>
                <a:spcPct val="150000"/>
              </a:lnSpc>
              <a:buFont typeface="+mj-lt"/>
              <a:buAutoNum type="arabicPeriod"/>
            </a:pPr>
            <a:r>
              <a:rPr lang="he-IL" sz="2400" b="0" i="0" u="none" strike="noStrike" dirty="0">
                <a:effectLst/>
              </a:rPr>
              <a:t>כחברים של אייל, מה הייתם ממליצים לו לעשות אחרת כדי לטפל בכאבים שחש?</a:t>
            </a:r>
            <a:endParaRPr lang="he-IL" dirty="0"/>
          </a:p>
          <a:p>
            <a:pPr marL="742950" lvl="1" indent="-285750">
              <a:lnSpc>
                <a:spcPct val="150000"/>
              </a:lnSpc>
              <a:buFont typeface="+mj-lt"/>
              <a:buAutoNum type="arabicPeriod"/>
            </a:pPr>
            <a:endParaRPr lang="he-IL" b="0" i="0" u="none" strike="noStrike" dirty="0">
              <a:effectLst/>
            </a:endParaRPr>
          </a:p>
          <a:p>
            <a:pPr marL="457200" lvl="1" indent="0">
              <a:lnSpc>
                <a:spcPct val="150000"/>
              </a:lnSpc>
              <a:buNone/>
            </a:pPr>
            <a:endParaRPr lang="he-IL" b="0" i="0" u="none" strike="noStrike" dirty="0">
              <a:solidFill>
                <a:srgbClr val="000000"/>
              </a:solidFill>
              <a:effectLst/>
            </a:endParaRPr>
          </a:p>
          <a:p>
            <a:pPr>
              <a:lnSpc>
                <a:spcPct val="150000"/>
              </a:lnSpc>
              <a:buFont typeface="+mj-lt"/>
              <a:buAutoNum type="arabicPeriod"/>
            </a:pPr>
            <a:endParaRPr lang="he-IL" sz="2400" b="0" i="0" u="none" strike="noStrike" dirty="0">
              <a:solidFill>
                <a:srgbClr val="000000"/>
              </a:solidFill>
              <a:effectLst/>
            </a:endParaRPr>
          </a:p>
          <a:p>
            <a:pPr>
              <a:lnSpc>
                <a:spcPct val="150000"/>
              </a:lnSpc>
            </a:pPr>
            <a:endParaRPr lang="he-IL" sz="2400" dirty="0"/>
          </a:p>
        </p:txBody>
      </p:sp>
    </p:spTree>
    <p:extLst>
      <p:ext uri="{BB962C8B-B14F-4D97-AF65-F5344CB8AC3E}">
        <p14:creationId xmlns:p14="http://schemas.microsoft.com/office/powerpoint/2010/main" val="296612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0" y="1487055"/>
            <a:ext cx="11940988" cy="5209453"/>
          </a:xfrm>
        </p:spPr>
        <p:txBody>
          <a:bodyPr>
            <a:noAutofit/>
          </a:bodyPr>
          <a:lstStyle/>
          <a:p>
            <a:pPr marL="0" indent="0">
              <a:lnSpc>
                <a:spcPct val="150000"/>
              </a:lnSpc>
              <a:buNone/>
            </a:pPr>
            <a:r>
              <a:rPr lang="he-IL" sz="2400" dirty="0">
                <a:solidFill>
                  <a:srgbClr val="000000"/>
                </a:solidFill>
              </a:rPr>
              <a:t>נ</a:t>
            </a:r>
            <a:r>
              <a:rPr lang="he-IL" sz="2400" b="0" i="0" u="none" strike="noStrike" dirty="0">
                <a:solidFill>
                  <a:srgbClr val="000000"/>
                </a:solidFill>
                <a:effectLst/>
              </a:rPr>
              <a:t>ועה, בת 17, סובלת מחרדת בחינות. היא משתמשת בכדורי הרגעה של אמה ללא ידיעתה, מגדילה בהדרגה את המינון כי היא מרגישה שהשפעתם פוחתת.</a:t>
            </a:r>
          </a:p>
          <a:p>
            <a:pPr marL="0" indent="0">
              <a:lnSpc>
                <a:spcPct val="150000"/>
              </a:lnSpc>
              <a:buNone/>
            </a:pPr>
            <a:r>
              <a:rPr lang="he-IL" sz="2400" b="1" dirty="0"/>
              <a:t>בדקו </a:t>
            </a:r>
            <a:r>
              <a:rPr lang="he-IL" sz="2400" b="1" u="sng" dirty="0"/>
              <a:t>במקור מידע מהימן </a:t>
            </a:r>
            <a:r>
              <a:rPr lang="he-IL" sz="2400" b="1" dirty="0"/>
              <a:t>על התרופה עליה אתם דנים באירוע</a:t>
            </a:r>
            <a:r>
              <a:rPr lang="he-IL" sz="2400" b="1" dirty="0">
                <a:solidFill>
                  <a:srgbClr val="000000"/>
                </a:solidFill>
              </a:rPr>
              <a:t> וענו על השאלות הבאות</a:t>
            </a:r>
            <a:r>
              <a:rPr lang="he-IL" sz="2400" dirty="0">
                <a:solidFill>
                  <a:srgbClr val="000000"/>
                </a:solidFill>
              </a:rPr>
              <a:t>:</a:t>
            </a:r>
            <a:endParaRPr lang="he-IL" sz="2400" b="0" i="0" u="none" strike="noStrike" dirty="0">
              <a:solidFill>
                <a:srgbClr val="000000"/>
              </a:solidFill>
              <a:effectLst/>
            </a:endParaRPr>
          </a:p>
          <a:p>
            <a:pPr marL="742950" lvl="1" indent="-285750">
              <a:lnSpc>
                <a:spcPct val="150000"/>
              </a:lnSpc>
              <a:buFont typeface="+mj-lt"/>
              <a:buAutoNum type="arabicPeriod"/>
            </a:pPr>
            <a:r>
              <a:rPr lang="he-IL" b="0" i="0" u="none" strike="noStrike" dirty="0">
                <a:solidFill>
                  <a:srgbClr val="000000"/>
                </a:solidFill>
                <a:effectLst/>
              </a:rPr>
              <a:t>מדוע הגדלת מינון של כדורי הרגעה מסוכנת במיוחד?</a:t>
            </a:r>
          </a:p>
          <a:p>
            <a:pPr marL="742950" lvl="1" indent="-285750">
              <a:lnSpc>
                <a:spcPct val="150000"/>
              </a:lnSpc>
              <a:buFont typeface="+mj-lt"/>
              <a:buAutoNum type="arabicPeriod"/>
            </a:pPr>
            <a:r>
              <a:rPr lang="he-IL" dirty="0"/>
              <a:t>מה הסיכונים הקשורים בלקיחת תרופה זו באופן שבו מתואר באירוע שלפניכם?</a:t>
            </a:r>
          </a:p>
          <a:p>
            <a:pPr marL="742950" lvl="1" indent="-285750">
              <a:lnSpc>
                <a:spcPct val="150000"/>
              </a:lnSpc>
              <a:buFont typeface="+mj-lt"/>
              <a:buAutoNum type="arabicPeriod"/>
            </a:pPr>
            <a:r>
              <a:rPr lang="he-IL" sz="2400" b="0" i="0" u="none" strike="noStrike" dirty="0">
                <a:solidFill>
                  <a:srgbClr val="000000"/>
                </a:solidFill>
                <a:effectLst/>
              </a:rPr>
              <a:t>כחברים של נועה, מה הייתם ממליצים לה לעשות אחרת כדי לטפל בחרדת הבחינות באופן בריא </a:t>
            </a:r>
            <a:r>
              <a:rPr lang="he-IL" sz="2400" b="0" i="0" u="none" strike="noStrike" dirty="0">
                <a:effectLst/>
              </a:rPr>
              <a:t>ויעיל?</a:t>
            </a:r>
            <a:endParaRPr lang="he-IL" dirty="0"/>
          </a:p>
          <a:p>
            <a:pPr marL="742950" lvl="1" indent="-285750">
              <a:lnSpc>
                <a:spcPct val="150000"/>
              </a:lnSpc>
              <a:buFont typeface="+mj-lt"/>
              <a:buAutoNum type="arabicPeriod"/>
            </a:pPr>
            <a:endParaRPr lang="he-IL" dirty="0"/>
          </a:p>
          <a:p>
            <a:pPr marL="742950" lvl="1" indent="-285750">
              <a:buFont typeface="+mj-lt"/>
              <a:buAutoNum type="arabicPeriod"/>
            </a:pPr>
            <a:endParaRPr lang="he-IL" sz="2000" b="0" i="0" u="none" strike="noStrike" dirty="0">
              <a:solidFill>
                <a:srgbClr val="000000"/>
              </a:solidFill>
              <a:effectLst/>
            </a:endParaRPr>
          </a:p>
          <a:p>
            <a:pPr>
              <a:buFont typeface="+mj-lt"/>
              <a:buAutoNum type="arabicPeriod"/>
            </a:pPr>
            <a:endParaRPr lang="he-IL" sz="1600" b="0" i="0" u="none" strike="noStrike" dirty="0">
              <a:solidFill>
                <a:srgbClr val="000000"/>
              </a:solidFill>
              <a:effectLst/>
            </a:endParaRPr>
          </a:p>
          <a:p>
            <a:endParaRPr lang="he-IL" sz="1600" dirty="0"/>
          </a:p>
        </p:txBody>
      </p:sp>
    </p:spTree>
    <p:extLst>
      <p:ext uri="{BB962C8B-B14F-4D97-AF65-F5344CB8AC3E}">
        <p14:creationId xmlns:p14="http://schemas.microsoft.com/office/powerpoint/2010/main" val="50515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427046" y="1487055"/>
            <a:ext cx="11764954" cy="5370945"/>
          </a:xfrm>
        </p:spPr>
        <p:txBody>
          <a:bodyPr>
            <a:noAutofit/>
          </a:bodyPr>
          <a:lstStyle/>
          <a:p>
            <a:pPr marL="0" indent="0">
              <a:lnSpc>
                <a:spcPct val="150000"/>
              </a:lnSpc>
              <a:buNone/>
            </a:pPr>
            <a:r>
              <a:rPr lang="he-IL" sz="2400" b="0" i="0" u="none" strike="noStrike" dirty="0">
                <a:effectLst/>
              </a:rPr>
              <a:t>עומר, בן 16, מתמודד עם אקנה. הוא קיבל מחבר קרם אנטיביוטי שנדרש לו מרשם מרופא. עומר החל להשתמש בקרם באופן מוגזם, בלי לדעת על תופעות הלוואי האפשריות.</a:t>
            </a:r>
          </a:p>
          <a:p>
            <a:pPr marL="0" indent="0">
              <a:lnSpc>
                <a:spcPct val="150000"/>
              </a:lnSpc>
              <a:buNone/>
            </a:pPr>
            <a:r>
              <a:rPr lang="he-IL" sz="2400" b="1" u="sng" dirty="0"/>
              <a:t>בדקו במקור מידע מהימן </a:t>
            </a:r>
            <a:r>
              <a:rPr lang="he-IL" sz="2400" b="1" dirty="0"/>
              <a:t>על התרופה עליה אתם דנים באירוע וענו על השאלות הבאות</a:t>
            </a:r>
            <a:r>
              <a:rPr lang="he-IL" sz="2400" dirty="0"/>
              <a:t>:</a:t>
            </a:r>
            <a:endParaRPr lang="he-IL" sz="2400" b="0" i="0" u="none" strike="noStrike" dirty="0">
              <a:effectLst/>
            </a:endParaRPr>
          </a:p>
          <a:p>
            <a:pPr marL="742950" lvl="1" indent="-285750">
              <a:lnSpc>
                <a:spcPct val="150000"/>
              </a:lnSpc>
              <a:buFont typeface="+mj-lt"/>
              <a:buAutoNum type="arabicPeriod"/>
            </a:pPr>
            <a:r>
              <a:rPr lang="he-IL" b="0" i="0" u="none" strike="noStrike" dirty="0">
                <a:effectLst/>
              </a:rPr>
              <a:t>מדוע שימוש מוגזם באנטיביוטיקה עלול להיות מזיק?</a:t>
            </a:r>
          </a:p>
          <a:p>
            <a:pPr marL="742950" lvl="1" indent="-285750">
              <a:lnSpc>
                <a:spcPct val="150000"/>
              </a:lnSpc>
              <a:buFont typeface="+mj-lt"/>
              <a:buAutoNum type="arabicPeriod"/>
            </a:pPr>
            <a:r>
              <a:rPr lang="he-IL" b="0" i="0" u="none" strike="noStrike" dirty="0">
                <a:effectLst/>
              </a:rPr>
              <a:t>אילו תופעות לוואי עלולות להיות לשימוש ממושך בקרם אנטיביוטי?</a:t>
            </a:r>
          </a:p>
          <a:p>
            <a:pPr marL="742950" lvl="1" indent="-285750">
              <a:lnSpc>
                <a:spcPct val="150000"/>
              </a:lnSpc>
              <a:buFont typeface="+mj-lt"/>
              <a:buAutoNum type="arabicPeriod"/>
            </a:pPr>
            <a:r>
              <a:rPr lang="he-IL" b="0" i="0" u="none" strike="noStrike" dirty="0">
                <a:effectLst/>
              </a:rPr>
              <a:t>למה חשוב להתייעץ עם רופא עור לגבי טיפול באקנה?</a:t>
            </a:r>
          </a:p>
          <a:p>
            <a:pPr marL="742950" lvl="1" indent="-285750">
              <a:lnSpc>
                <a:spcPct val="150000"/>
              </a:lnSpc>
              <a:buFont typeface="+mj-lt"/>
              <a:buAutoNum type="arabicPeriod"/>
            </a:pPr>
            <a:r>
              <a:rPr lang="he-IL" dirty="0"/>
              <a:t>מה הסיכונים הקשורים בלקיחת  תרופה זו באופן שמתואר באירוע שלפניכם?</a:t>
            </a:r>
          </a:p>
          <a:p>
            <a:pPr marL="742950" lvl="1" indent="-285750">
              <a:lnSpc>
                <a:spcPct val="150000"/>
              </a:lnSpc>
              <a:buFont typeface="+mj-lt"/>
              <a:buAutoNum type="arabicPeriod"/>
            </a:pPr>
            <a:r>
              <a:rPr lang="he-IL" b="0" i="0" u="none" strike="noStrike" dirty="0">
                <a:effectLst/>
              </a:rPr>
              <a:t>כחברים של עומר, מה הייתם ממליצים לו לעשות אחרת כדי לטפל באקנה באופן בריא ויעיל?</a:t>
            </a:r>
            <a:endParaRPr lang="he-IL" dirty="0"/>
          </a:p>
          <a:p>
            <a:pPr marL="742950" lvl="1" indent="-285750">
              <a:lnSpc>
                <a:spcPct val="150000"/>
              </a:lnSpc>
              <a:buFont typeface="+mj-lt"/>
              <a:buAutoNum type="arabicPeriod"/>
            </a:pPr>
            <a:endParaRPr lang="he-IL" dirty="0"/>
          </a:p>
          <a:p>
            <a:pPr marL="742950" lvl="1" indent="-285750">
              <a:lnSpc>
                <a:spcPct val="150000"/>
              </a:lnSpc>
              <a:buFont typeface="+mj-lt"/>
              <a:buAutoNum type="arabicPeriod"/>
            </a:pPr>
            <a:endParaRPr lang="he-IL" b="0" i="0" u="none" strike="noStrike" dirty="0">
              <a:effectLst/>
            </a:endParaRPr>
          </a:p>
          <a:p>
            <a:pPr marL="742950" lvl="1" indent="-285750">
              <a:lnSpc>
                <a:spcPct val="150000"/>
              </a:lnSpc>
              <a:buFont typeface="+mj-lt"/>
              <a:buAutoNum type="arabicPeriod"/>
            </a:pPr>
            <a:endParaRPr lang="he-IL" b="0" i="0" u="none" strike="noStrike" dirty="0">
              <a:effectLst/>
            </a:endParaRPr>
          </a:p>
          <a:p>
            <a:pPr>
              <a:lnSpc>
                <a:spcPct val="150000"/>
              </a:lnSpc>
              <a:buFont typeface="+mj-lt"/>
              <a:buAutoNum type="arabicPeriod"/>
            </a:pPr>
            <a:endParaRPr lang="he-IL" sz="2400" b="0" i="0" u="none" strike="noStrike" dirty="0">
              <a:effectLst/>
            </a:endParaRPr>
          </a:p>
          <a:p>
            <a:pPr>
              <a:lnSpc>
                <a:spcPct val="150000"/>
              </a:lnSpc>
            </a:pPr>
            <a:endParaRPr lang="he-IL" sz="2400" dirty="0"/>
          </a:p>
        </p:txBody>
      </p:sp>
    </p:spTree>
    <p:extLst>
      <p:ext uri="{BB962C8B-B14F-4D97-AF65-F5344CB8AC3E}">
        <p14:creationId xmlns:p14="http://schemas.microsoft.com/office/powerpoint/2010/main" val="290652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175846" y="1487055"/>
            <a:ext cx="12367846" cy="5209453"/>
          </a:xfrm>
        </p:spPr>
        <p:txBody>
          <a:bodyPr>
            <a:noAutofit/>
          </a:bodyPr>
          <a:lstStyle/>
          <a:p>
            <a:pPr marL="0" indent="0">
              <a:lnSpc>
                <a:spcPct val="150000"/>
              </a:lnSpc>
              <a:buNone/>
            </a:pPr>
            <a:r>
              <a:rPr lang="he-IL" sz="2400" b="0" i="0" u="none" strike="noStrike" dirty="0">
                <a:solidFill>
                  <a:srgbClr val="000000"/>
                </a:solidFill>
                <a:effectLst/>
              </a:rPr>
              <a:t>רותם, בת 15, סובלת מכאבי מחזור חזקים. היא לוקחת משככי כאבים חזקים שקיבלה מחברה, ללא ידיעה על ההשפעות ארוכות הטווח או אינטראקציות אפשריות עם תרופות אחרות.</a:t>
            </a:r>
          </a:p>
          <a:p>
            <a:pPr marL="0" indent="0">
              <a:lnSpc>
                <a:spcPct val="150000"/>
              </a:lnSpc>
              <a:buNone/>
            </a:pPr>
            <a:r>
              <a:rPr lang="he-IL" sz="2400" b="1" u="sng" dirty="0"/>
              <a:t>בדקו במקור מידע מהימן </a:t>
            </a:r>
            <a:r>
              <a:rPr lang="he-IL" sz="2400" b="1" dirty="0"/>
              <a:t>על התרופה עליה אתם דנים באירוע</a:t>
            </a:r>
            <a:r>
              <a:rPr lang="he-IL" sz="2400" b="1" dirty="0">
                <a:solidFill>
                  <a:srgbClr val="000000"/>
                </a:solidFill>
              </a:rPr>
              <a:t> וענו על השאלות הבאות</a:t>
            </a:r>
            <a:r>
              <a:rPr lang="he-IL" sz="2400" dirty="0">
                <a:solidFill>
                  <a:srgbClr val="000000"/>
                </a:solidFill>
              </a:rPr>
              <a:t>:</a:t>
            </a:r>
            <a:endParaRPr lang="he-IL" sz="2400" b="0" i="0" u="none" strike="noStrike" dirty="0">
              <a:solidFill>
                <a:srgbClr val="000000"/>
              </a:solidFill>
              <a:effectLst/>
            </a:endParaRPr>
          </a:p>
          <a:p>
            <a:pPr marL="742950" lvl="1" indent="-285750">
              <a:lnSpc>
                <a:spcPct val="150000"/>
              </a:lnSpc>
              <a:buFont typeface="+mj-lt"/>
              <a:buAutoNum type="arabicPeriod"/>
            </a:pPr>
            <a:r>
              <a:rPr lang="he-IL" b="0" i="0" u="none" strike="noStrike" dirty="0">
                <a:solidFill>
                  <a:srgbClr val="000000"/>
                </a:solidFill>
                <a:effectLst/>
              </a:rPr>
              <a:t>מדוע לקיחת משככי כאבים חזקים ללא מרשם מסוכנת?</a:t>
            </a:r>
          </a:p>
          <a:p>
            <a:pPr marL="742950" lvl="1" indent="-285750">
              <a:lnSpc>
                <a:spcPct val="150000"/>
              </a:lnSpc>
              <a:buFont typeface="+mj-lt"/>
              <a:buAutoNum type="arabicPeriod"/>
            </a:pPr>
            <a:r>
              <a:rPr lang="he-IL" b="0" i="0" u="none" strike="noStrike" dirty="0">
                <a:solidFill>
                  <a:srgbClr val="000000"/>
                </a:solidFill>
                <a:effectLst/>
              </a:rPr>
              <a:t>אילו אינטראקציות מסוכנות יכולות להיות בין משככי כאבים לתרופות אחרות?</a:t>
            </a:r>
          </a:p>
          <a:p>
            <a:pPr marL="742950" lvl="1" indent="-285750">
              <a:lnSpc>
                <a:spcPct val="150000"/>
              </a:lnSpc>
              <a:buFont typeface="+mj-lt"/>
              <a:buAutoNum type="arabicPeriod"/>
            </a:pPr>
            <a:r>
              <a:rPr lang="he-IL" b="0" i="0" u="none" strike="noStrike" dirty="0">
                <a:solidFill>
                  <a:srgbClr val="000000"/>
                </a:solidFill>
                <a:effectLst/>
              </a:rPr>
              <a:t>מהן חלופות בטוחות יותר להתמודדות עם כאבי מחזור חזקים?</a:t>
            </a:r>
          </a:p>
          <a:p>
            <a:pPr marL="742950" lvl="1" indent="-285750">
              <a:lnSpc>
                <a:spcPct val="150000"/>
              </a:lnSpc>
              <a:buFont typeface="+mj-lt"/>
              <a:buAutoNum type="arabicPeriod"/>
            </a:pPr>
            <a:r>
              <a:rPr lang="he-IL" dirty="0"/>
              <a:t>מה הסיכונים הקשורים בלקיחת  תרופה זו באופן שבו מתואר באירוע שלפניכם?</a:t>
            </a:r>
          </a:p>
          <a:p>
            <a:pPr marL="742950" lvl="1" indent="-285750">
              <a:lnSpc>
                <a:spcPct val="150000"/>
              </a:lnSpc>
              <a:buFont typeface="+mj-lt"/>
              <a:buAutoNum type="arabicPeriod"/>
            </a:pPr>
            <a:r>
              <a:rPr lang="he-IL" b="0" i="0" u="none" strike="noStrike" dirty="0">
                <a:solidFill>
                  <a:srgbClr val="000000"/>
                </a:solidFill>
                <a:effectLst/>
              </a:rPr>
              <a:t>כחברים של רותם, מה הייתם ממליצים לה לעשות אחרת כדי לטפל בכאבים שחשה באופן בריא </a:t>
            </a:r>
            <a:r>
              <a:rPr lang="he-IL" b="0" i="0" u="none" strike="noStrike" dirty="0">
                <a:effectLst/>
              </a:rPr>
              <a:t>ויעיל?</a:t>
            </a:r>
            <a:endParaRPr lang="he-IL" dirty="0"/>
          </a:p>
          <a:p>
            <a:pPr marL="742950" lvl="1" indent="-285750">
              <a:lnSpc>
                <a:spcPct val="150000"/>
              </a:lnSpc>
              <a:buFont typeface="+mj-lt"/>
              <a:buAutoNum type="arabicPeriod"/>
            </a:pPr>
            <a:endParaRPr lang="he-IL" dirty="0"/>
          </a:p>
          <a:p>
            <a:pPr marL="742950" lvl="1" indent="-285750">
              <a:lnSpc>
                <a:spcPct val="150000"/>
              </a:lnSpc>
              <a:buFont typeface="+mj-lt"/>
              <a:buAutoNum type="arabicPeriod"/>
            </a:pPr>
            <a:endParaRPr lang="he-IL" dirty="0"/>
          </a:p>
          <a:p>
            <a:pPr marL="742950" lvl="1" indent="-285750">
              <a:lnSpc>
                <a:spcPct val="150000"/>
              </a:lnSpc>
              <a:buFont typeface="+mj-lt"/>
              <a:buAutoNum type="arabicPeriod"/>
            </a:pPr>
            <a:endParaRPr lang="he-IL" b="0" i="0" u="none" strike="noStrike" dirty="0">
              <a:solidFill>
                <a:srgbClr val="000000"/>
              </a:solidFill>
              <a:effectLst/>
            </a:endParaRPr>
          </a:p>
          <a:p>
            <a:pPr marL="457200" lvl="1" indent="0">
              <a:lnSpc>
                <a:spcPct val="150000"/>
              </a:lnSpc>
              <a:buNone/>
            </a:pPr>
            <a:endParaRPr lang="he-IL" b="0" i="0" u="none" strike="noStrike" dirty="0">
              <a:solidFill>
                <a:srgbClr val="000000"/>
              </a:solidFill>
              <a:effectLst/>
            </a:endParaRPr>
          </a:p>
          <a:p>
            <a:pPr>
              <a:lnSpc>
                <a:spcPct val="150000"/>
              </a:lnSpc>
              <a:buFont typeface="+mj-lt"/>
              <a:buAutoNum type="arabicPeriod"/>
            </a:pPr>
            <a:endParaRPr lang="he-IL" sz="2400" b="0" i="0" u="none" strike="noStrike" dirty="0">
              <a:solidFill>
                <a:srgbClr val="000000"/>
              </a:solidFill>
              <a:effectLst/>
            </a:endParaRPr>
          </a:p>
          <a:p>
            <a:pPr>
              <a:lnSpc>
                <a:spcPct val="150000"/>
              </a:lnSpc>
            </a:pPr>
            <a:endParaRPr lang="he-IL" sz="2400" dirty="0"/>
          </a:p>
        </p:txBody>
      </p:sp>
      <p:sp>
        <p:nvSpPr>
          <p:cNvPr id="6" name="כותרת 1">
            <a:extLst>
              <a:ext uri="{FF2B5EF4-FFF2-40B4-BE49-F238E27FC236}">
                <a16:creationId xmlns:a16="http://schemas.microsoft.com/office/drawing/2014/main" id="{6D86A65D-2568-2DB8-0027-468D63728859}"/>
              </a:ext>
            </a:extLst>
          </p:cNvPr>
          <p:cNvSpPr>
            <a:spLocks noGrp="1"/>
          </p:cNvSpPr>
          <p:nvPr>
            <p:ph type="title"/>
          </p:nvPr>
        </p:nvSpPr>
        <p:spPr>
          <a:xfrm>
            <a:off x="838200" y="161492"/>
            <a:ext cx="10515600" cy="1325563"/>
          </a:xfrm>
        </p:spPr>
        <p:txBody>
          <a:bodyPr/>
          <a:lstStyle/>
          <a:p>
            <a:r>
              <a:rPr lang="he-IL" dirty="0"/>
              <a:t>תיאור מקרה</a:t>
            </a:r>
          </a:p>
        </p:txBody>
      </p:sp>
    </p:spTree>
    <p:extLst>
      <p:ext uri="{BB962C8B-B14F-4D97-AF65-F5344CB8AC3E}">
        <p14:creationId xmlns:p14="http://schemas.microsoft.com/office/powerpoint/2010/main" val="4528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B5A58E6-3E8C-41F7-A006-FBCB6FD1EA00}"/>
              </a:ext>
            </a:extLst>
          </p:cNvPr>
          <p:cNvSpPr/>
          <p:nvPr/>
        </p:nvSpPr>
        <p:spPr>
          <a:xfrm>
            <a:off x="-14386" y="1039897"/>
            <a:ext cx="12192000" cy="7665691"/>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E027117B-69E5-4AAA-B77C-1A1D1E8542FB}"/>
              </a:ext>
            </a:extLst>
          </p:cNvPr>
          <p:cNvSpPr/>
          <p:nvPr/>
        </p:nvSpPr>
        <p:spPr>
          <a:xfrm>
            <a:off x="778934" y="165235"/>
            <a:ext cx="10752666" cy="874663"/>
          </a:xfrm>
          <a:prstGeom prst="rect">
            <a:avLst/>
          </a:prstGeom>
        </p:spPr>
        <p:txBody>
          <a:bodyPr wrap="square">
            <a:spAutoFit/>
          </a:bodyPr>
          <a:lstStyle/>
          <a:p>
            <a:pPr algn="ctr">
              <a:lnSpc>
                <a:spcPts val="5600"/>
              </a:lnSpc>
            </a:pPr>
            <a:r>
              <a:rPr lang="he-IL" sz="7200" b="1" kern="0" dirty="0">
                <a:solidFill>
                  <a:srgbClr val="002060"/>
                </a:solidFill>
                <a:latin typeface="Calibri" panose="020F0502020204030204" pitchFamily="34" charset="0"/>
                <a:cs typeface="Calibri" panose="020F0502020204030204" pitchFamily="34" charset="0"/>
                <a:sym typeface="Arial"/>
              </a:rPr>
              <a:t>מידע ונתונים רלוונטיים לשיעור</a:t>
            </a:r>
            <a:endParaRPr lang="he-IL" sz="7200" b="1" dirty="0">
              <a:solidFill>
                <a:srgbClr val="002060"/>
              </a:solidFill>
              <a:latin typeface="Calibri" panose="020F0502020204030204" pitchFamily="34" charset="0"/>
              <a:cs typeface="Calibri" panose="020F0502020204030204" pitchFamily="34" charset="0"/>
            </a:endParaRPr>
          </a:p>
        </p:txBody>
      </p:sp>
      <p:sp>
        <p:nvSpPr>
          <p:cNvPr id="13" name="תיבת טקסט 12">
            <a:extLst>
              <a:ext uri="{FF2B5EF4-FFF2-40B4-BE49-F238E27FC236}">
                <a16:creationId xmlns:a16="http://schemas.microsoft.com/office/drawing/2014/main" id="{A7C1C241-560B-40E0-9F1A-3CDA16CE9A3B}"/>
              </a:ext>
            </a:extLst>
          </p:cNvPr>
          <p:cNvSpPr txBox="1"/>
          <p:nvPr/>
        </p:nvSpPr>
        <p:spPr>
          <a:xfrm>
            <a:off x="155376" y="1463412"/>
            <a:ext cx="11852476" cy="4811574"/>
          </a:xfrm>
          <a:prstGeom prst="rect">
            <a:avLst/>
          </a:prstGeom>
          <a:noFill/>
        </p:spPr>
        <p:txBody>
          <a:bodyPr wrap="square">
            <a:spAutoFit/>
          </a:bodyPr>
          <a:lstStyle/>
          <a:p>
            <a:pPr algn="r" rtl="1">
              <a:spcAft>
                <a:spcPts val="800"/>
              </a:spcAft>
            </a:pP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תופעת השימוש בתרופות מרשם (ובעיקר תרופות </a:t>
            </a:r>
            <a:r>
              <a:rPr lang="he-IL" sz="2000" b="1"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אופיואידיות</a:t>
            </a: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ללא התווייה רפואית החלה בארה"ב בסוף שנות ה-90 ובשנים האחרונות מוגדרת שם התופעה כמצב חירום בריאותי, בשל עשרות אלפי מקרי מוות, עקב שימוש בתרופות </a:t>
            </a:r>
            <a:r>
              <a:rPr lang="he-IL" sz="2000" b="1"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אופיואידיות</a:t>
            </a: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ממכרות.</a:t>
            </a:r>
          </a:p>
          <a:p>
            <a:pPr algn="r" rtl="1">
              <a:spcAft>
                <a:spcPts val="800"/>
              </a:spcAft>
            </a:pPr>
            <a:r>
              <a:rPr lang="he-IL" sz="2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בישראל חלה עלייה בצריכת משככי כאבים כבר משנת 2011 והיקפי התופעה עולים עם השנים** וניתן לראות שימוש בתרופות מרשם ללא התווייה רפואית גם בקרב בני נוער. </a:t>
            </a:r>
            <a:endPar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r" rtl="1">
              <a:spcAft>
                <a:spcPts val="800"/>
              </a:spcAft>
            </a:pP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בני נוער נוטלים תרופות מסיבות שונות. בעוד שבני נוער מסוימים עשויים להיות בעלי צרכים רפואיים ומשתמשים בתרופות בהנחיית אנשי מקצוע בתחום הבריאות, הרי שאחרים עלולים להשתמש בתרופות ללא התוויה רפואית.</a:t>
            </a:r>
          </a:p>
          <a:p>
            <a:pPr>
              <a:spcAft>
                <a:spcPts val="800"/>
              </a:spcAft>
            </a:pPr>
            <a:r>
              <a:rPr lang="he-IL" sz="2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בקרב </a:t>
            </a: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בני הנוער יש כאלו אשר מסתכנים ומתנסים בתרופות כתוצאה ממצבים של השפעה חברתית או סקרנות אישית לגבי ההשפעות שיש לתרופות אלו. אותם בני נוער מקלים  ראש בסיכונים ובתופעות הלוואי שיש לתרופות אלו, כשהן  נלקחות ללא מרשם רופא וללא מעקב רפואי</a:t>
            </a:r>
            <a:r>
              <a:rPr lang="he-IL" sz="20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ולעיתים הם פשוט "מסבירים לעצמם" שתרופות מרשם בטוחות מכיוון שהן נרשמות על ידי רופאים או מניחים שמשככי כאבים  אינם מסוכנים.</a:t>
            </a:r>
            <a:endParaRPr lang="en-US" sz="20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algn="r" rtl="1">
              <a:spcAft>
                <a:spcPts val="800"/>
              </a:spcAft>
            </a:pP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ישנה חשיבות רבה לקיים שיח פתוח ומלמד בנושא "נטילת תרופות מרשם ללא מרשם" במטרה לתווך מידע מהימן על תרופות והשימוש בהן, לטפ</a:t>
            </a:r>
            <a:r>
              <a:rPr lang="he-IL" sz="2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ח משאבי </a:t>
            </a: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התמודדות בריאים</a:t>
            </a:r>
            <a:r>
              <a:rPr lang="he-IL" sz="2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כמו </a:t>
            </a: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אסטרטגיות חלופיות לניהול עצמי  ועל מנת </a:t>
            </a:r>
            <a:r>
              <a:rPr lang="he-IL" sz="2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להעלות את ה</a:t>
            </a:r>
            <a:r>
              <a:rPr lang="he-IL"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מודעות לסיכונים ולהשלכות הפוטנציאליות של שימוש בתרופות ללא התוויה רפואית.</a:t>
            </a:r>
            <a:endParaRPr lang="en-US"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567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213523" y="1487055"/>
            <a:ext cx="11764954" cy="5209453"/>
          </a:xfrm>
        </p:spPr>
        <p:txBody>
          <a:bodyPr>
            <a:noAutofit/>
          </a:bodyPr>
          <a:lstStyle/>
          <a:p>
            <a:pPr marL="0" indent="0">
              <a:lnSpc>
                <a:spcPct val="150000"/>
              </a:lnSpc>
              <a:buNone/>
            </a:pPr>
            <a:r>
              <a:rPr lang="he-IL" sz="2400" b="0" i="0" u="none" strike="noStrike" dirty="0">
                <a:effectLst/>
              </a:rPr>
              <a:t>אלון, בן 17, מנסה להתמודד עם תחושות דיכאון באמצעות צמחי מרפא שקרא עליהם באינטרנט. הוא לא מודע להשפעות האפשריות שמתרחשות כשלוקחים תרופה זו עם תרופות אחרות או להשפעות על מצבו הרגשי. </a:t>
            </a:r>
          </a:p>
          <a:p>
            <a:pPr marL="0" indent="0">
              <a:lnSpc>
                <a:spcPct val="150000"/>
              </a:lnSpc>
              <a:buNone/>
            </a:pPr>
            <a:r>
              <a:rPr lang="he-IL" sz="2400" b="1" u="sng" dirty="0"/>
              <a:t>בדקו במקור מידע מהימן </a:t>
            </a:r>
            <a:r>
              <a:rPr lang="he-IL" sz="2400" b="1" dirty="0"/>
              <a:t>על התרופה עליה אתם דנים באירוע וענו על השאלות הבאות</a:t>
            </a:r>
            <a:r>
              <a:rPr lang="he-IL" sz="2400" dirty="0"/>
              <a:t>:</a:t>
            </a:r>
            <a:endParaRPr lang="he-IL" sz="2400" b="0" i="0" u="none" strike="noStrike" dirty="0">
              <a:effectLst/>
            </a:endParaRPr>
          </a:p>
          <a:p>
            <a:pPr marL="742950" lvl="1" indent="-285750">
              <a:lnSpc>
                <a:spcPct val="150000"/>
              </a:lnSpc>
              <a:buFont typeface="+mj-lt"/>
              <a:buAutoNum type="arabicPeriod"/>
            </a:pPr>
            <a:r>
              <a:rPr lang="he-IL" b="0" i="0" u="none" strike="noStrike" dirty="0">
                <a:effectLst/>
              </a:rPr>
              <a:t>מדוע חשוב להתייעץ עם מומחה לפני שימוש בצמחי מרפא לקשיים רגשיים?</a:t>
            </a:r>
          </a:p>
          <a:p>
            <a:pPr marL="742950" lvl="1" indent="-285750">
              <a:lnSpc>
                <a:spcPct val="150000"/>
              </a:lnSpc>
              <a:buFont typeface="+mj-lt"/>
              <a:buAutoNum type="arabicPeriod"/>
            </a:pPr>
            <a:r>
              <a:rPr lang="he-IL" b="0" i="0" u="none" strike="noStrike" dirty="0">
                <a:effectLst/>
              </a:rPr>
              <a:t>מדוע חשוב לשתף מבוגר אחראי או איש מקצוע כשחווים תסמינים של דיכאון?</a:t>
            </a:r>
          </a:p>
          <a:p>
            <a:pPr marL="742950" lvl="1" indent="-285750">
              <a:lnSpc>
                <a:spcPct val="150000"/>
              </a:lnSpc>
              <a:buFont typeface="+mj-lt"/>
              <a:buAutoNum type="arabicPeriod"/>
            </a:pPr>
            <a:r>
              <a:rPr lang="he-IL" dirty="0"/>
              <a:t>מה הסיכונים הקשורים בלקיחת  תרופה זו באופן שמתואר באירוע שלפניכם?</a:t>
            </a:r>
          </a:p>
          <a:p>
            <a:pPr marL="742950" lvl="1" indent="-285750">
              <a:lnSpc>
                <a:spcPct val="150000"/>
              </a:lnSpc>
              <a:buFont typeface="+mj-lt"/>
              <a:buAutoNum type="arabicPeriod"/>
            </a:pPr>
            <a:r>
              <a:rPr lang="he-IL" b="0" i="0" u="none" strike="noStrike" dirty="0">
                <a:effectLst/>
              </a:rPr>
              <a:t>כחברים של אלון, מה הייתם ממליצים לו לעשות אחרת כדי לטפל באופן בריא ויעיל בדיכאון?</a:t>
            </a:r>
            <a:endParaRPr lang="he-IL" dirty="0"/>
          </a:p>
          <a:p>
            <a:pPr marL="742950" lvl="1" indent="-285750">
              <a:lnSpc>
                <a:spcPct val="150000"/>
              </a:lnSpc>
              <a:buFont typeface="+mj-lt"/>
              <a:buAutoNum type="arabicPeriod"/>
            </a:pPr>
            <a:endParaRPr lang="he-IL" dirty="0"/>
          </a:p>
          <a:p>
            <a:pPr marL="742950" lvl="1" indent="-285750">
              <a:lnSpc>
                <a:spcPct val="150000"/>
              </a:lnSpc>
              <a:buFont typeface="+mj-lt"/>
              <a:buAutoNum type="arabicPeriod"/>
            </a:pPr>
            <a:endParaRPr lang="he-IL" b="0" i="0" u="none" strike="noStrike" dirty="0">
              <a:effectLst/>
            </a:endParaRPr>
          </a:p>
          <a:p>
            <a:pPr>
              <a:lnSpc>
                <a:spcPct val="150000"/>
              </a:lnSpc>
              <a:buFont typeface="+mj-lt"/>
              <a:buAutoNum type="arabicPeriod"/>
            </a:pPr>
            <a:endParaRPr lang="he-IL" sz="2400" b="0" i="0" u="none" strike="noStrike" dirty="0">
              <a:effectLst/>
            </a:endParaRPr>
          </a:p>
          <a:p>
            <a:pPr>
              <a:lnSpc>
                <a:spcPct val="150000"/>
              </a:lnSpc>
            </a:pPr>
            <a:endParaRPr lang="he-IL" sz="2400" dirty="0"/>
          </a:p>
        </p:txBody>
      </p:sp>
    </p:spTree>
    <p:extLst>
      <p:ext uri="{BB962C8B-B14F-4D97-AF65-F5344CB8AC3E}">
        <p14:creationId xmlns:p14="http://schemas.microsoft.com/office/powerpoint/2010/main" val="156877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10" name="TextBox 12">
            <a:extLst>
              <a:ext uri="{FF2B5EF4-FFF2-40B4-BE49-F238E27FC236}">
                <a16:creationId xmlns:a16="http://schemas.microsoft.com/office/drawing/2014/main" id="{E1B173F9-369A-4C9B-B414-52F749E93D63}"/>
              </a:ext>
            </a:extLst>
          </p:cNvPr>
          <p:cNvSpPr txBox="1"/>
          <p:nvPr/>
        </p:nvSpPr>
        <p:spPr>
          <a:xfrm>
            <a:off x="384101" y="1585922"/>
            <a:ext cx="11458937" cy="2308324"/>
          </a:xfrm>
          <a:prstGeom prst="rect">
            <a:avLst/>
          </a:prstGeom>
          <a:noFill/>
        </p:spPr>
        <p:txBody>
          <a:bodyPr wrap="square">
            <a:spAutoFit/>
          </a:bodyPr>
          <a:lstStyle/>
          <a:p>
            <a:pPr marL="560070" indent="-514350">
              <a:lnSpc>
                <a:spcPct val="150000"/>
              </a:lnSpc>
              <a:buAutoNum type="arabicPeriod"/>
            </a:pPr>
            <a:r>
              <a:rPr lang="he-IL" sz="3200" dirty="0">
                <a:solidFill>
                  <a:srgbClr val="002060"/>
                </a:solidFill>
                <a:latin typeface="Calibri Light" panose="020F0302020204030204" pitchFamily="34" charset="0"/>
                <a:cs typeface="Calibri Light" panose="020F0302020204030204" pitchFamily="34" charset="0"/>
              </a:rPr>
              <a:t>הקניית מידע על הסיכונים וההשלכות של שימוש לרעה בתרופות</a:t>
            </a:r>
            <a:endParaRPr lang="he-IL" sz="3200" strike="sngStrike" dirty="0">
              <a:solidFill>
                <a:srgbClr val="002060"/>
              </a:solidFill>
              <a:latin typeface="Calibri Light" panose="020F0302020204030204" pitchFamily="34" charset="0"/>
              <a:cs typeface="Calibri Light" panose="020F0302020204030204" pitchFamily="34" charset="0"/>
            </a:endParaRPr>
          </a:p>
          <a:p>
            <a:pPr marL="560070" indent="-514350">
              <a:lnSpc>
                <a:spcPct val="150000"/>
              </a:lnSpc>
              <a:buAutoNum type="arabicPeriod"/>
            </a:pPr>
            <a:r>
              <a:rPr lang="he-IL" sz="3200" dirty="0">
                <a:solidFill>
                  <a:srgbClr val="002060"/>
                </a:solidFill>
                <a:latin typeface="Calibri Light" panose="020F0302020204030204" pitchFamily="34" charset="0"/>
                <a:cs typeface="Calibri Light" panose="020F0302020204030204" pitchFamily="34" charset="0"/>
              </a:rPr>
              <a:t>חיזוק מנגנוני התמודדות בריאים ואימוץ אסטרטגיות יעילות להתמודדות עם אתגרי חיים. </a:t>
            </a: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34350" y="737914"/>
            <a:ext cx="609600" cy="579120"/>
          </a:xfrm>
          <a:prstGeom prst="rect">
            <a:avLst/>
          </a:prstGeom>
        </p:spPr>
      </p:pic>
    </p:spTree>
    <p:extLst>
      <p:ext uri="{BB962C8B-B14F-4D97-AF65-F5344CB8AC3E}">
        <p14:creationId xmlns:p14="http://schemas.microsoft.com/office/powerpoint/2010/main" val="43592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830997"/>
          </a:xfrm>
          <a:prstGeom prst="rect">
            <a:avLst/>
          </a:prstGeom>
          <a:noFill/>
        </p:spPr>
        <p:txBody>
          <a:bodyPr wrap="square">
            <a:spAutoFit/>
          </a:bodyPr>
          <a:lstStyle/>
          <a:p>
            <a:pPr marL="174625" marR="0" lvl="1" indent="-61913" defTabSz="914400" rtl="1" eaLnBrk="1" fontAlgn="auto" latinLnBrk="0" hangingPunct="1">
              <a:lnSpc>
                <a:spcPct val="100000"/>
              </a:lnSpc>
              <a:spcBef>
                <a:spcPts val="0"/>
              </a:spcBef>
              <a:spcAft>
                <a:spcPts val="0"/>
              </a:spcAft>
              <a:buClr>
                <a:srgbClr val="000000"/>
              </a:buClr>
              <a:buSzTx/>
              <a:tabLst/>
              <a:defRPr/>
            </a:pPr>
            <a:endParaRPr lang="he-IL" sz="1600" kern="0" dirty="0">
              <a:latin typeface="Calibri Light" panose="020F0302020204030204" pitchFamily="34" charset="0"/>
              <a:ea typeface="David"/>
              <a:cs typeface="Calibri Light" panose="020F0302020204030204" pitchFamily="34" charset="0"/>
              <a:sym typeface="David"/>
            </a:endParaRPr>
          </a:p>
          <a:p>
            <a:pPr marL="174625" marR="0" lvl="1" indent="-61913" defTabSz="914400" rtl="1" eaLnBrk="1" fontAlgn="auto" latinLnBrk="0" hangingPunct="1">
              <a:lnSpc>
                <a:spcPct val="100000"/>
              </a:lnSpc>
              <a:spcBef>
                <a:spcPts val="0"/>
              </a:spcBef>
              <a:spcAft>
                <a:spcPts val="0"/>
              </a:spcAft>
              <a:buClr>
                <a:srgbClr val="000000"/>
              </a:buClr>
              <a:buSzTx/>
              <a:tabLst/>
              <a:defRPr/>
            </a:pPr>
            <a:r>
              <a:rPr kumimoji="0" lang="he-IL" sz="1600" b="0" i="0" u="none" strike="noStrike" kern="0" cap="none" spc="0" normalizeH="0" baseline="0" noProof="0" dirty="0">
                <a:ln>
                  <a:noFill/>
                </a:ln>
                <a:effectLst/>
                <a:uLnTx/>
                <a:uFillTx/>
                <a:latin typeface="Calibri Light" panose="020F0302020204030204" pitchFamily="34" charset="0"/>
                <a:ea typeface="David"/>
                <a:cs typeface="Calibri Light" panose="020F0302020204030204" pitchFamily="34" charset="0"/>
                <a:sym typeface="David"/>
              </a:rPr>
              <a:t>מתן מידע על הסכנה בנטילת תרופות ללא התוויה רפואית וללא פיקוח רופא</a:t>
            </a: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3938386"/>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קוגניטיביות </a:t>
            </a:r>
            <a:endParaRPr lang="he-IL" sz="1600" b="1" kern="0" dirty="0">
              <a:solidFill>
                <a:srgbClr val="EF364C"/>
              </a:solidFill>
              <a:latin typeface="Calibri Light" panose="020F0302020204030204" pitchFamily="34" charset="0"/>
              <a:ea typeface="David"/>
              <a:cs typeface="Calibri Light" panose="020F0302020204030204" pitchFamily="34" charset="0"/>
              <a:sym typeface="David"/>
            </a:endParaRPr>
          </a:p>
          <a:p>
            <a:pPr>
              <a:buClr>
                <a:srgbClr val="000000"/>
              </a:buClr>
              <a:buSzPts val="1800"/>
              <a:defRPr/>
            </a:pPr>
            <a:r>
              <a:rPr lang="he-IL" sz="1600" kern="0" dirty="0">
                <a:solidFill>
                  <a:srgbClr val="000000"/>
                </a:solidFill>
                <a:latin typeface="Calibri Light" panose="020F0302020204030204" pitchFamily="34" charset="0"/>
                <a:ea typeface="David"/>
                <a:cs typeface="Calibri Light" panose="020F0302020204030204" pitchFamily="34" charset="0"/>
                <a:sym typeface="David"/>
              </a:rPr>
              <a:t>      אוריינות מידע, חשיבה ביקורתית, </a:t>
            </a:r>
            <a:r>
              <a:rPr lang="he-IL" sz="1600" dirty="0">
                <a:solidFill>
                  <a:srgbClr val="002060"/>
                </a:solidFill>
                <a:latin typeface="Calibri Light" panose="020F0302020204030204" pitchFamily="34" charset="0"/>
                <a:cs typeface="Calibri Light" panose="020F0302020204030204" pitchFamily="34" charset="0"/>
              </a:rPr>
              <a:t>. חיזוק מסוגלות לקבלת החלטות המקדמות אורח חיים בריא</a:t>
            </a:r>
          </a:p>
          <a:p>
            <a:pPr marR="0" lvl="0" algn="r" defTabSz="914400" rtl="1" eaLnBrk="1" fontAlgn="auto" latinLnBrk="0" hangingPunct="1">
              <a:lnSpc>
                <a:spcPct val="100000"/>
              </a:lnSpc>
              <a:spcBef>
                <a:spcPts val="0"/>
              </a:spcBef>
              <a:spcAft>
                <a:spcPts val="0"/>
              </a:spcAft>
              <a:buClr>
                <a:srgbClr val="000000"/>
              </a:buClr>
              <a:buSzPts val="1800"/>
              <a:tabLst/>
              <a:defRPr/>
            </a:pP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0" i="0" u="none" strike="noStrike" kern="0" cap="none" spc="0" normalizeH="0" baseline="0" noProof="0" dirty="0">
              <a:ln>
                <a:noFill/>
              </a:ln>
              <a:solidFill>
                <a:srgbClr val="000000"/>
              </a:solidFill>
              <a:effectLst/>
              <a:highlight>
                <a:srgbClr val="FFFF00"/>
              </a:highlight>
              <a:uLnTx/>
              <a:uFillTx/>
              <a:latin typeface="Calibri Light" panose="020F0302020204030204" pitchFamily="34" charset="0"/>
              <a:ea typeface="David"/>
              <a:cs typeface="Calibri Light" panose="020F03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רגשיות (תוך-אישי)</a:t>
            </a:r>
            <a:endParaRPr lang="en-US" sz="1600" kern="0" dirty="0">
              <a:solidFill>
                <a:srgbClr val="EF364C"/>
              </a:solidFill>
              <a:latin typeface="Calibri Light" panose="020F0302020204030204" pitchFamily="34" charset="0"/>
              <a:ea typeface="David"/>
              <a:cs typeface="Calibri Light" panose="020F03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הכרת העצמי</a:t>
            </a:r>
            <a:endParaRPr lang="he-IL" sz="1600" kern="0" dirty="0">
              <a:solidFill>
                <a:srgbClr val="000000"/>
              </a:solidFill>
              <a:latin typeface="Calibri Light" panose="020F0302020204030204" pitchFamily="34" charset="0"/>
              <a:cs typeface="Calibri Light" panose="020F03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ויסות עצמי</a:t>
            </a: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Arial"/>
            </a:endParaRPr>
          </a:p>
          <a:p>
            <a:pPr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a:t>
            </a:r>
            <a:r>
              <a:rPr lang="he-IL" sz="1600" b="1" kern="0" dirty="0">
                <a:solidFill>
                  <a:srgbClr val="EF364C"/>
                </a:solidFill>
                <a:latin typeface="Calibri Light" panose="020F0302020204030204" pitchFamily="34" charset="0"/>
                <a:cs typeface="Calibri Light" panose="020F0302020204030204" pitchFamily="34" charset="0"/>
                <a:sym typeface="David"/>
              </a:rPr>
              <a:t>חברתיות (בין-אישי)  </a:t>
            </a:r>
            <a:r>
              <a:rPr lang="he-IL" sz="1600" b="1" kern="0" dirty="0">
                <a:solidFill>
                  <a:srgbClr val="FF0000"/>
                </a:solidFill>
                <a:latin typeface="Calibri Light" panose="020F0302020204030204" pitchFamily="34" charset="0"/>
                <a:cs typeface="Calibri Light" panose="020F0302020204030204" pitchFamily="34" charset="0"/>
                <a:sym typeface="David"/>
              </a:rPr>
              <a:t>לא קשורות לנושא – אולי עדיף התמודדות עם לחץ חברתי?</a:t>
            </a:r>
            <a:endParaRPr lang="en-US" sz="1600" b="1" kern="0" dirty="0">
              <a:solidFill>
                <a:srgbClr val="EF364C"/>
              </a:solidFill>
              <a:latin typeface="Calibri Light" panose="020F0302020204030204" pitchFamily="34" charset="0"/>
              <a:cs typeface="Calibri Light" panose="020F0302020204030204" pitchFamily="34" charset="0"/>
              <a:sym typeface="David"/>
            </a:endParaRPr>
          </a:p>
          <a:p>
            <a:pPr marL="342900" lvl="0" indent="-342900" algn="r" rtl="1">
              <a:lnSpc>
                <a:spcPct val="107000"/>
              </a:lnSpc>
              <a:spcAft>
                <a:spcPts val="800"/>
              </a:spcAft>
              <a:buSzPts val="1000"/>
              <a:buFont typeface="Arial" panose="020B0604020202020204" pitchFamily="34" charset="0"/>
              <a:buChar cha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מודעות חברתית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 </a:t>
            </a:r>
            <a:r>
              <a:rPr lang="he-IL" sz="1800" dirty="0">
                <a:solidFill>
                  <a:srgbClr val="000000"/>
                </a:solidFill>
                <a:effectLst/>
                <a:latin typeface="Noto Sans Symbols"/>
                <a:ea typeface="Arial" panose="020B0604020202020204" pitchFamily="34" charset="0"/>
                <a:cs typeface="Arial" panose="020B0604020202020204" pitchFamily="34" charset="0"/>
              </a:rPr>
              <a:t>הבנת הזולת, הבנת האחר, </a:t>
            </a:r>
            <a:endParaRPr lang="en-US" sz="1800" dirty="0">
              <a:effectLst/>
              <a:latin typeface="Noto Sans Symbols"/>
              <a:ea typeface="Noto Sans Symbols"/>
              <a:cs typeface="Noto Sans Symbols"/>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 </a:t>
            </a:r>
            <a:r>
              <a:rPr lang="he-IL" sz="1600" dirty="0">
                <a:solidFill>
                  <a:srgbClr val="000000"/>
                </a:solidFill>
                <a:effectLst/>
                <a:latin typeface="Noto Sans Symbols"/>
                <a:ea typeface="Arial" panose="020B0604020202020204" pitchFamily="34" charset="0"/>
                <a:cs typeface="Arial" panose="020B0604020202020204" pitchFamily="34" charset="0"/>
              </a:rPr>
              <a:t>דאגה לזולת, קבלה, אכפתיות </a:t>
            </a:r>
            <a:endParaRPr lang="he-IL" sz="1600" kern="0" dirty="0">
              <a:solidFill>
                <a:srgbClr val="000000"/>
              </a:solidFill>
              <a:latin typeface="Calibri Light" panose="020F0302020204030204" pitchFamily="34" charset="0"/>
              <a:cs typeface="Calibri Light" panose="020F0302020204030204" pitchFamily="34" charset="0"/>
              <a:sym typeface="Arial"/>
            </a:endParaRPr>
          </a:p>
          <a:p>
            <a:pPr marL="316800" marR="0" lvl="0" algn="r" defTabSz="914400" rtl="1" eaLnBrk="1" fontAlgn="auto" latinLnBrk="0" hangingPunct="1">
              <a:lnSpc>
                <a:spcPct val="100000"/>
              </a:lnSpc>
              <a:spcBef>
                <a:spcPts val="0"/>
              </a:spcBef>
              <a:spcAft>
                <a:spcPts val="0"/>
              </a:spcAft>
              <a:buClr>
                <a:srgbClr val="000000"/>
              </a:buClr>
              <a:buSzPts val="1800"/>
              <a:tabLst/>
              <a:defRPr/>
            </a:pPr>
            <a:br>
              <a:rPr kumimoji="0" lang="en-US"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b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793737" y="2716232"/>
            <a:ext cx="2454087" cy="830997"/>
          </a:xfrm>
          <a:prstGeom prst="rect">
            <a:avLst/>
          </a:prstGeom>
          <a:noFill/>
        </p:spPr>
        <p:txBody>
          <a:bodyPr wrap="square">
            <a:spAutoFit/>
          </a:bodyPr>
          <a:lstStyle/>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a:solidFill>
                  <a:srgbClr val="000000"/>
                </a:solidFill>
                <a:latin typeface="Calibri Light" panose="020F0302020204030204" pitchFamily="34" charset="0"/>
                <a:ea typeface="David"/>
                <a:cs typeface="Calibri Light" panose="020F0302020204030204" pitchFamily="34" charset="0"/>
                <a:sym typeface="David"/>
              </a:rPr>
              <a:t>אחריות עצמית </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a:solidFill>
                  <a:srgbClr val="000000"/>
                </a:solidFill>
                <a:latin typeface="Calibri Light" panose="020F0302020204030204" pitchFamily="34" charset="0"/>
                <a:ea typeface="David"/>
                <a:cs typeface="Calibri Light" panose="020F0302020204030204" pitchFamily="34" charset="0"/>
                <a:sym typeface="David"/>
              </a:rPr>
              <a:t>חופש הבחירה</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אורח חיים בריא</a:t>
            </a: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ידע</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מיומנויות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ערכים</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0883" y="681040"/>
            <a:ext cx="614363" cy="673817"/>
          </a:xfrm>
          <a:prstGeom prst="rect">
            <a:avLst/>
          </a:prstGeom>
        </p:spPr>
      </p:pic>
      <p:sp>
        <p:nvSpPr>
          <p:cNvPr id="5" name="מלבן 4">
            <a:extLst>
              <a:ext uri="{FF2B5EF4-FFF2-40B4-BE49-F238E27FC236}">
                <a16:creationId xmlns:a16="http://schemas.microsoft.com/office/drawing/2014/main" id="{16163BA4-85A1-4DB5-B1E9-4EED8E3C02E0}"/>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הכוונה </a:t>
            </a:r>
            <a:r>
              <a:rPr lang="he-IL" dirty="0">
                <a:solidFill>
                  <a:srgbClr val="000000"/>
                </a:solidFill>
                <a:latin typeface="Calibri" panose="020F0502020204030204" pitchFamily="34" charset="0"/>
                <a:ea typeface="Arial" panose="020B0604020202020204" pitchFamily="34" charset="0"/>
                <a:cs typeface="Arial" panose="020B0604020202020204" pitchFamily="34" charset="0"/>
              </a:rPr>
              <a:t>ו</a:t>
            </a:r>
            <a:r>
              <a:rPr lang="he-IL"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ניהול עצמי</a:t>
            </a:r>
            <a:endParaRPr lang="en-US" sz="1800" dirty="0">
              <a:effectLst/>
              <a:latin typeface="Calibri" panose="020F0502020204030204" pitchFamily="34" charset="0"/>
              <a:ea typeface="Calibri" panose="020F0502020204030204" pitchFamily="34" charset="0"/>
            </a:endParaRPr>
          </a:p>
          <a:p>
            <a:pPr algn="ctr"/>
            <a:endParaRPr lang="he-I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71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0501896" y="340542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9401261" y="4202964"/>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פתיח במליאה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שאלות מידע על תרופות</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0A03B297-B220-4325-BE5D-BAF97722C9A2}"/>
              </a:ext>
            </a:extLst>
          </p:cNvPr>
          <p:cNvSpPr txBox="1"/>
          <p:nvPr/>
        </p:nvSpPr>
        <p:spPr>
          <a:xfrm>
            <a:off x="-215369" y="3982185"/>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חלופות- דף אישי</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וסיכום</a:t>
            </a: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863682"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6707330" y="340542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8" name="TextBox 26">
            <a:extLst>
              <a:ext uri="{FF2B5EF4-FFF2-40B4-BE49-F238E27FC236}">
                <a16:creationId xmlns:a16="http://schemas.microsoft.com/office/drawing/2014/main" id="{B679C16C-23C4-4204-6718-DD93564368BF}"/>
              </a:ext>
            </a:extLst>
          </p:cNvPr>
          <p:cNvSpPr txBox="1"/>
          <p:nvPr/>
        </p:nvSpPr>
        <p:spPr>
          <a:xfrm>
            <a:off x="2600999" y="4276205"/>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במליאה- משתפים את המידע </a:t>
            </a:r>
            <a:r>
              <a:rPr kumimoji="0" lang="he-IL" sz="1600" b="0" i="0" u="none" strike="noStrike" kern="1200" cap="none" spc="0" normalizeH="0" baseline="0" noProof="0" dirty="0" err="1">
                <a:ln>
                  <a:noFill/>
                </a:ln>
                <a:solidFill>
                  <a:srgbClr val="44546A"/>
                </a:solidFill>
                <a:effectLst/>
                <a:uLnTx/>
                <a:uFillTx/>
                <a:latin typeface="Calibri" panose="020F0502020204030204" pitchFamily="34" charset="0"/>
                <a:ea typeface="+mn-ea"/>
                <a:cs typeface="Calibri" panose="020F0502020204030204" pitchFamily="34" charset="0"/>
              </a:rPr>
              <a:t>מהקבוצות+דיון</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9" name="TextBox 26">
            <a:extLst>
              <a:ext uri="{FF2B5EF4-FFF2-40B4-BE49-F238E27FC236}">
                <a16:creationId xmlns:a16="http://schemas.microsoft.com/office/drawing/2014/main" id="{ECB38F39-D486-BEB4-0449-EA972303EC05}"/>
              </a:ext>
            </a:extLst>
          </p:cNvPr>
          <p:cNvSpPr txBox="1"/>
          <p:nvPr/>
        </p:nvSpPr>
        <p:spPr>
          <a:xfrm>
            <a:off x="5988549" y="4252628"/>
            <a:ext cx="1293778"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בקבוצות- תיאורי מקרה</a:t>
            </a:r>
          </a:p>
        </p:txBody>
      </p:sp>
      <p:cxnSp>
        <p:nvCxnSpPr>
          <p:cNvPr id="10" name="מחבר ישר 9">
            <a:extLst>
              <a:ext uri="{FF2B5EF4-FFF2-40B4-BE49-F238E27FC236}">
                <a16:creationId xmlns:a16="http://schemas.microsoft.com/office/drawing/2014/main" id="{71D52F8A-AF73-DB05-1280-459C02DAB103}"/>
              </a:ext>
            </a:extLst>
          </p:cNvPr>
          <p:cNvCxnSpPr>
            <a:cxnSpLocks/>
          </p:cNvCxnSpPr>
          <p:nvPr/>
        </p:nvCxnSpPr>
        <p:spPr>
          <a:xfrm>
            <a:off x="3672116" y="34290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67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גרפיקה 14">
            <a:extLst>
              <a:ext uri="{FF2B5EF4-FFF2-40B4-BE49-F238E27FC236}">
                <a16:creationId xmlns:a16="http://schemas.microsoft.com/office/drawing/2014/main" id="{82BE7F91-95B6-4E6B-A365-CA6414B663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467232"/>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7872522" y="509064"/>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הנחיות להוראת השיעור</a:t>
            </a:r>
          </a:p>
        </p:txBody>
      </p:sp>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dirty="0">
                <a:solidFill>
                  <a:srgbClr val="002060"/>
                </a:solidFill>
                <a:latin typeface="Calibri Light" panose="020F0302020204030204" pitchFamily="34" charset="0"/>
                <a:cs typeface="Calibri Light" panose="020F0302020204030204" pitchFamily="34" charset="0"/>
              </a:rPr>
              <a:t>השקופיות הבאות מפרטות את מהלך השיעור ומיועדות להצגה בשיעור.</a:t>
            </a:r>
          </a:p>
          <a:p>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בגוף כל שקופית מופיע התוכן להקרנה ולעבודה עם התלמידים.</a:t>
            </a: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בתחתית השקופית (בהערות) נמצאות הרחבות והנחיות לך – המורה.</a:t>
            </a:r>
          </a:p>
          <a:p>
            <a:endParaRPr lang="he-IL" sz="3200" dirty="0">
              <a:solidFill>
                <a:srgbClr val="002060"/>
              </a:solidFill>
              <a:latin typeface="Calibri Light" panose="020F0302020204030204" pitchFamily="34" charset="0"/>
              <a:cs typeface="Calibri Light" panose="020F0302020204030204" pitchFamily="34" charset="0"/>
            </a:endParaRPr>
          </a:p>
          <a:p>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3760" y="794063"/>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190" name="Google Shape;190;p4"/>
          <p:cNvSpPr/>
          <p:nvPr/>
        </p:nvSpPr>
        <p:spPr>
          <a:xfrm>
            <a:off x="6510086" y="1409002"/>
            <a:ext cx="4064413" cy="492378"/>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שיח מעודד ומקבל </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2777671" y="3390492"/>
            <a:ext cx="7779334" cy="492378"/>
          </a:xfrm>
          <a:prstGeom prst="rect">
            <a:avLst/>
          </a:prstGeom>
          <a:noFill/>
          <a:ln>
            <a:noFill/>
          </a:ln>
        </p:spPr>
        <p:txBody>
          <a:bodyPr spcFirstLastPara="1" wrap="square" lIns="91401" tIns="45688" rIns="91401" bIns="45688" anchor="t" anchorCtr="0">
            <a:spAutoFit/>
          </a:bodyPr>
          <a:lstStyle/>
          <a:p>
            <a:pPr algn="r" rtl="1"/>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הקשבה ממקום מתעניין ולא שיפוטי</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514282" y="4497114"/>
            <a:ext cx="5042723" cy="492378"/>
          </a:xfrm>
          <a:prstGeom prst="rect">
            <a:avLst/>
          </a:prstGeom>
          <a:noFill/>
          <a:ln>
            <a:noFill/>
          </a:ln>
        </p:spPr>
        <p:txBody>
          <a:bodyPr spcFirstLastPara="1" wrap="square" lIns="91401" tIns="45688" rIns="91401" bIns="45688" anchor="t" anchorCtr="0">
            <a:spAutoFit/>
          </a:bodyPr>
          <a:lstStyle/>
          <a:p>
            <a:pPr algn="r" rtl="1">
              <a:buClr>
                <a:schemeClr val="dk1"/>
              </a:buClr>
              <a:buSzPts val="18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כבוד לדברי החבר/ה</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679162" y="5335034"/>
            <a:ext cx="9877844" cy="892487"/>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הנאמר בשיח נשאר בינינו, </a:t>
            </a:r>
          </a:p>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sz="2600" dirty="0">
              <a:solidFill>
                <a:srgbClr val="FB19F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280060" y="2389618"/>
            <a:ext cx="8282082" cy="492443"/>
          </a:xfrm>
          <a:prstGeom prst="rect">
            <a:avLst/>
          </a:prstGeom>
          <a:noFill/>
        </p:spPr>
        <p:txBody>
          <a:bodyPr wrap="square" rtlCol="1">
            <a:spAutoFit/>
          </a:bodyPr>
          <a:lstStyle/>
          <a:p>
            <a:pPr algn="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שיתוף מהלב</a:t>
            </a:r>
            <a:endParaRPr lang="he-IL" sz="2600" b="1" u="sng" dirty="0">
              <a:solidFill>
                <a:srgbClr val="002060"/>
              </a:solidFill>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42296"/>
          <a:stretch/>
        </p:blipFill>
        <p:spPr>
          <a:xfrm>
            <a:off x="1017443" y="5727116"/>
            <a:ext cx="2108130" cy="1000809"/>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65251" y="5849506"/>
            <a:ext cx="1085266" cy="878420"/>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6759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5700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67596" y="3149301"/>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73648" y="5234671"/>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67596" y="4286103"/>
            <a:ext cx="914400" cy="914400"/>
          </a:xfrm>
          <a:prstGeom prst="rect">
            <a:avLst/>
          </a:prstGeom>
        </p:spPr>
      </p:pic>
    </p:spTree>
    <p:extLst>
      <p:ext uri="{BB962C8B-B14F-4D97-AF65-F5344CB8AC3E}">
        <p14:creationId xmlns:p14="http://schemas.microsoft.com/office/powerpoint/2010/main" val="121401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199" y="556399"/>
            <a:ext cx="10515600" cy="1325563"/>
          </a:xfrm>
        </p:spPr>
        <p:txBody>
          <a:bodyPr>
            <a:noAutofit/>
          </a:bodyPr>
          <a:lstStyle/>
          <a:p>
            <a:r>
              <a:rPr lang="he-IL" sz="5400" dirty="0"/>
              <a:t>בואו נדבר על תרופות</a:t>
            </a:r>
            <a:br>
              <a:rPr lang="he-IL" sz="5400" dirty="0"/>
            </a:br>
            <a:r>
              <a:rPr lang="he-IL" sz="5400" dirty="0"/>
              <a:t>ידע=כוח</a:t>
            </a:r>
            <a:br>
              <a:rPr lang="he-IL" sz="5400" dirty="0"/>
            </a:br>
            <a:endParaRPr lang="he-IL" sz="5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pic>
        <p:nvPicPr>
          <p:cNvPr id="15" name="Picture 2" descr="Free Question Mark Thinking vector and picture">
            <a:extLst>
              <a:ext uri="{FF2B5EF4-FFF2-40B4-BE49-F238E27FC236}">
                <a16:creationId xmlns:a16="http://schemas.microsoft.com/office/drawing/2014/main" id="{01BCBB93-1D97-1B95-6BDF-5BC9B4894D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7261" y="58337"/>
            <a:ext cx="1374739" cy="2321685"/>
          </a:xfrm>
          <a:prstGeom prst="rect">
            <a:avLst/>
          </a:prstGeom>
          <a:noFill/>
          <a:extLst>
            <a:ext uri="{909E8E84-426E-40DD-AFC4-6F175D3DCCD1}">
              <a14:hiddenFill xmlns:a14="http://schemas.microsoft.com/office/drawing/2010/main">
                <a:solidFill>
                  <a:srgbClr val="FFFFFF"/>
                </a:solidFill>
              </a14:hiddenFill>
            </a:ext>
          </a:extLst>
        </p:spPr>
      </p:pic>
      <p:sp>
        <p:nvSpPr>
          <p:cNvPr id="17" name="מציין מיקום תוכן 16">
            <a:extLst>
              <a:ext uri="{FF2B5EF4-FFF2-40B4-BE49-F238E27FC236}">
                <a16:creationId xmlns:a16="http://schemas.microsoft.com/office/drawing/2014/main" id="{EA947F10-17BD-9498-6B27-890A70057FD1}"/>
              </a:ext>
            </a:extLst>
          </p:cNvPr>
          <p:cNvSpPr>
            <a:spLocks noGrp="1"/>
          </p:cNvSpPr>
          <p:nvPr>
            <p:ph sz="quarter" idx="13"/>
          </p:nvPr>
        </p:nvSpPr>
        <p:spPr>
          <a:xfrm>
            <a:off x="547253" y="2622603"/>
            <a:ext cx="10806546" cy="1665649"/>
          </a:xfrm>
        </p:spPr>
        <p:txBody>
          <a:bodyPr>
            <a:normAutofit/>
          </a:bodyPr>
          <a:lstStyle/>
          <a:p>
            <a:pPr marL="0" indent="0" algn="ctr">
              <a:buNone/>
            </a:pPr>
            <a:r>
              <a:rPr lang="he-IL" sz="3200" dirty="0"/>
              <a:t>לפניכם שקופיות עם שאלות על תרופות.</a:t>
            </a:r>
          </a:p>
          <a:p>
            <a:pPr marL="0" indent="0" algn="ctr">
              <a:buNone/>
            </a:pPr>
            <a:endParaRPr lang="he-IL" sz="3200" dirty="0"/>
          </a:p>
          <a:p>
            <a:pPr marL="0" indent="0" algn="ctr">
              <a:buNone/>
            </a:pPr>
            <a:r>
              <a:rPr lang="he-IL" sz="3200" dirty="0"/>
              <a:t>בחלק מהשאלות יש יותר מתשובה אחת נכונה</a:t>
            </a:r>
          </a:p>
        </p:txBody>
      </p:sp>
    </p:spTree>
    <p:extLst>
      <p:ext uri="{BB962C8B-B14F-4D97-AF65-F5344CB8AC3E}">
        <p14:creationId xmlns:p14="http://schemas.microsoft.com/office/powerpoint/2010/main" val="278635083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3836</TotalTime>
  <Words>3619</Words>
  <Application>Microsoft Office PowerPoint</Application>
  <PresentationFormat>מסך רחב</PresentationFormat>
  <Paragraphs>409</Paragraphs>
  <Slides>30</Slides>
  <Notes>27</Notes>
  <HiddenSlides>7</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30</vt:i4>
      </vt:variant>
    </vt:vector>
  </HeadingPairs>
  <TitlesOfParts>
    <vt:vector size="39" baseType="lpstr">
      <vt:lpstr>Arial</vt:lpstr>
      <vt:lpstr>Calibri</vt:lpstr>
      <vt:lpstr>Calibri Light</vt:lpstr>
      <vt:lpstr>Cambria</vt:lpstr>
      <vt:lpstr>Gisha</vt:lpstr>
      <vt:lpstr>Heebo</vt:lpstr>
      <vt:lpstr>MFWNarkissNewLight</vt:lpstr>
      <vt:lpstr>Noto Sans Symbols</vt:lpstr>
      <vt:lpstr>ערכת נושא Office</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בואו נדבר על תרופות ידע=כוח </vt:lpstr>
      <vt:lpstr>בואו נדבר על תרופות ידע=כוח </vt:lpstr>
      <vt:lpstr>בואו נדבר על תרופות ידע=כוח </vt:lpstr>
      <vt:lpstr>בואו נדבר על תרופות ידע=כוח </vt:lpstr>
      <vt:lpstr>בואו נדבר על תרופות ידע=כוח </vt:lpstr>
      <vt:lpstr>בואו נדבר על תרופות: </vt:lpstr>
      <vt:lpstr>בואו נדבר על תרופות ידע=כוח </vt:lpstr>
      <vt:lpstr>בואו נדבר על תרופות ידע=כוח </vt:lpstr>
      <vt:lpstr>תיאורי מקרה - בקבוצות</vt:lpstr>
      <vt:lpstr>תיאורי מקרה - מליאה</vt:lpstr>
      <vt:lpstr>מצגת של PowerPoint‏</vt:lpstr>
      <vt:lpstr>מצגת של PowerPoint‏</vt:lpstr>
      <vt:lpstr>מצגת של PowerPoint‏</vt:lpstr>
      <vt:lpstr>מצגת של PowerPoint‏</vt:lpstr>
      <vt:lpstr>להדפסה</vt:lpstr>
      <vt:lpstr>תיאור מקרה</vt:lpstr>
      <vt:lpstr>תיאור מקרה</vt:lpstr>
      <vt:lpstr>תיאור מקרה</vt:lpstr>
      <vt:lpstr>תיאור מקרה</vt:lpstr>
      <vt:lpstr>תיאור מקרה</vt:lpstr>
      <vt:lpstr>תיאור מקרה</vt:lpstr>
      <vt:lpstr>תיאור מקרה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יפעת זץ</cp:lastModifiedBy>
  <cp:revision>329</cp:revision>
  <dcterms:created xsi:type="dcterms:W3CDTF">2021-07-12T08:06:42Z</dcterms:created>
  <dcterms:modified xsi:type="dcterms:W3CDTF">2024-12-01T17:30:38Z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2024-09-30T20:09:37Z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439d5c09-7bcd-4fda-8d40-e596f2f57ab0</vt:lpwstr>
  </property>
  <property fmtid="{D5CDD505-2E9C-101B-9397-08002B2CF9AE}" pid="8" name="MSIP_Label_defa4170-0d19-0005-0004-bc88714345d2_ContentBits">
    <vt:lpwstr>0</vt:lpwstr>
  </property>
</Properties>
</file>