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2" r:id="rId2"/>
    <p:sldMasterId id="2147483675" r:id="rId3"/>
    <p:sldMasterId id="2147483687" r:id="rId4"/>
  </p:sldMasterIdLst>
  <p:notesMasterIdLst>
    <p:notesMasterId r:id="rId48"/>
  </p:notesMasterIdLst>
  <p:sldIdLst>
    <p:sldId id="256" r:id="rId5"/>
    <p:sldId id="754" r:id="rId6"/>
    <p:sldId id="257" r:id="rId7"/>
    <p:sldId id="259" r:id="rId8"/>
    <p:sldId id="278" r:id="rId9"/>
    <p:sldId id="260" r:id="rId10"/>
    <p:sldId id="261" r:id="rId11"/>
    <p:sldId id="262" r:id="rId12"/>
    <p:sldId id="263" r:id="rId13"/>
    <p:sldId id="264" r:id="rId14"/>
    <p:sldId id="621" r:id="rId15"/>
    <p:sldId id="545" r:id="rId16"/>
    <p:sldId id="608" r:id="rId17"/>
    <p:sldId id="617" r:id="rId18"/>
    <p:sldId id="618" r:id="rId19"/>
    <p:sldId id="300" r:id="rId20"/>
    <p:sldId id="301" r:id="rId21"/>
    <p:sldId id="303" r:id="rId22"/>
    <p:sldId id="269" r:id="rId23"/>
    <p:sldId id="270" r:id="rId24"/>
    <p:sldId id="289" r:id="rId25"/>
    <p:sldId id="277" r:id="rId26"/>
    <p:sldId id="271" r:id="rId27"/>
    <p:sldId id="304" r:id="rId28"/>
    <p:sldId id="305" r:id="rId29"/>
    <p:sldId id="601" r:id="rId30"/>
    <p:sldId id="622" r:id="rId31"/>
    <p:sldId id="291" r:id="rId32"/>
    <p:sldId id="281" r:id="rId33"/>
    <p:sldId id="274" r:id="rId34"/>
    <p:sldId id="275" r:id="rId35"/>
    <p:sldId id="306" r:id="rId36"/>
    <p:sldId id="542" r:id="rId37"/>
    <p:sldId id="276" r:id="rId38"/>
    <p:sldId id="292" r:id="rId39"/>
    <p:sldId id="294" r:id="rId40"/>
    <p:sldId id="548" r:id="rId41"/>
    <p:sldId id="549" r:id="rId42"/>
    <p:sldId id="550" r:id="rId43"/>
    <p:sldId id="551" r:id="rId44"/>
    <p:sldId id="552" r:id="rId45"/>
    <p:sldId id="553" r:id="rId46"/>
    <p:sldId id="307" r:id="rId47"/>
  </p:sldIdLst>
  <p:sldSz cx="12192000" cy="6858000"/>
  <p:notesSz cx="6858000" cy="9144000"/>
  <p:embeddedFontLst>
    <p:embeddedFont>
      <p:font typeface="Assistant" panose="00000500000000000000" pitchFamily="2" charset="-79"/>
      <p:regular r:id="rId49"/>
      <p:bold r:id="rId50"/>
    </p:embeddedFont>
    <p:embeddedFont>
      <p:font typeface="Calibri" panose="020F0502020204030204" pitchFamily="34" charset="0"/>
      <p:regular r:id="rId51"/>
      <p:bold r:id="rId52"/>
      <p:italic r:id="rId53"/>
      <p:boldItalic r:id="rId54"/>
    </p:embeddedFont>
    <p:embeddedFont>
      <p:font typeface="Calibri Light" panose="020F0302020204030204" pitchFamily="34" charset="0"/>
      <p:regular r:id="rId55"/>
      <p:italic r:id="rId56"/>
    </p:embeddedFont>
    <p:embeddedFont>
      <p:font typeface="Gisha" panose="020B0502040204020203" pitchFamily="34" charset="-79"/>
      <p:regular r:id="rId57"/>
      <p:bold r:id="rId58"/>
    </p:embeddedFont>
    <p:embeddedFont>
      <p:font typeface="Roboto" panose="02000000000000000000" pitchFamily="2" charset="0"/>
      <p:regular r:id="rId59"/>
      <p:bold r:id="rId60"/>
      <p:italic r:id="rId61"/>
      <p:boldItalic r:id="rId62"/>
    </p:embeddedFont>
    <p:embeddedFont>
      <p:font typeface="Rubik" panose="020B0604020202020204" charset="-79"/>
      <p:regular r:id="rId63"/>
      <p:bold r:id="rId64"/>
      <p:boldItalic r:id="rId65"/>
    </p:embeddedFont>
    <p:embeddedFont>
      <p:font typeface="Segoe UI" panose="020B0502040204020203" pitchFamily="34" charset="0"/>
      <p:regular r:id="rId66"/>
      <p:bold r:id="rId67"/>
      <p:italic r:id="rId68"/>
      <p:boldItalic r:id="rId69"/>
    </p:embeddedFont>
    <p:embeddedFont>
      <p:font typeface="Tahoma" panose="020B0604030504040204" pitchFamily="34" charset="0"/>
      <p:regular r:id="rId70"/>
      <p:bold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2" roundtripDataSignature="AMtx7mhVkPRVbcqYBRzvGX3LZ2ZBtWLgj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068F85C-AF36-68F5-D72E-AB3C2A9063D3}" name="liathod74@gmail.com" initials="l" userId="37cfda9a4d99ba53" providerId="Windows Live"/>
  <p188:author id="{D4257A9D-4345-5662-1EFD-C0C298670231}" name="שולי ענבר" initials="שע" userId="S::shuli.inbar@office.eduil.org::7fcd2ceb-2d6c-46c8-924c-e97240219320" providerId="AD"/>
  <p188:author id="{ED6B55AE-80E0-7BE0-D798-4E1529401081}" name="Shuly Inbar" initials="SI" userId="4d60f16f3369dcda" providerId="Windows Live"/>
  <p188:author id="{5272D8AE-591E-6ECF-CC9E-68D98DC3CD2F}" name="Dafna Hadar Pecker" initials="DHP" userId="873281f71de5b194" providerId="Windows Live"/>
  <p188:author id="{C6E1C9D0-4D33-F8C5-A988-83019D32730D}" name="michal zeevi vinter" initials="mz" userId="6cb63771c507cd21"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FF"/>
    <a:srgbClr val="C5E0B4"/>
    <a:srgbClr val="909DD7"/>
    <a:srgbClr val="9DC3E6"/>
    <a:srgbClr val="ACB6CC"/>
    <a:srgbClr val="FFD966"/>
    <a:srgbClr val="858585"/>
    <a:srgbClr val="F4B183"/>
    <a:srgbClr val="E3EAED"/>
    <a:srgbClr val="CC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95" autoAdjust="0"/>
    <p:restoredTop sz="78880" autoAdjust="0"/>
  </p:normalViewPr>
  <p:slideViewPr>
    <p:cSldViewPr snapToGrid="0">
      <p:cViewPr varScale="1">
        <p:scale>
          <a:sx n="52" d="100"/>
          <a:sy n="52" d="100"/>
        </p:scale>
        <p:origin x="1064" y="60"/>
      </p:cViewPr>
      <p:guideLst/>
    </p:cSldViewPr>
  </p:slideViewPr>
  <p:notesTextViewPr>
    <p:cViewPr>
      <p:scale>
        <a:sx n="100" d="100"/>
        <a:sy n="100" d="100"/>
      </p:scale>
      <p:origin x="0" y="0"/>
    </p:cViewPr>
  </p:notesTextViewPr>
  <p:notesViewPr>
    <p:cSldViewPr snapToGrid="0">
      <p:cViewPr varScale="1">
        <p:scale>
          <a:sx n="45" d="100"/>
          <a:sy n="45" d="100"/>
        </p:scale>
        <p:origin x="2760" y="6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5.fntdata"/><Relationship Id="rId68" Type="http://schemas.openxmlformats.org/officeDocument/2006/relationships/font" Target="fonts/font20.fntdata"/><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font" Target="fonts/font18.fntdata"/><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font" Target="fonts/font13.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font" Target="fonts/font21.fntdata"/><Relationship Id="rId77" Type="http://schemas.microsoft.com/office/2018/10/relationships/authors" Target="authors.xml"/><Relationship Id="rId8" Type="http://schemas.openxmlformats.org/officeDocument/2006/relationships/slide" Target="slides/slide4.xml"/><Relationship Id="rId51" Type="http://schemas.openxmlformats.org/officeDocument/2006/relationships/font" Target="fonts/font3.fntdata"/><Relationship Id="rId72" Type="http://customschemas.google.com/relationships/presentationmetadata" Target="meta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11.fntdata"/><Relationship Id="rId67" Type="http://schemas.openxmlformats.org/officeDocument/2006/relationships/font" Target="fonts/font19.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font" Target="fonts/font22.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2.fntdata"/><Relationship Id="rId55" Type="http://schemas.openxmlformats.org/officeDocument/2006/relationships/font" Target="fonts/font7.fntdata"/><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font" Target="fonts/font23.fntdata"/><Relationship Id="rId2" Type="http://schemas.openxmlformats.org/officeDocument/2006/relationships/slideMaster" Target="slideMasters/slideMaster2.xml"/><Relationship Id="rId29"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3886200" y="0"/>
            <a:ext cx="2971800" cy="458788"/>
          </a:xfrm>
          <a:prstGeom prst="rect">
            <a:avLst/>
          </a:prstGeom>
          <a:noFill/>
          <a:ln>
            <a:noFill/>
          </a:ln>
        </p:spPr>
        <p:txBody>
          <a:bodyPr spcFirstLastPara="1" wrap="square" lIns="91425" tIns="45700" rIns="91425" bIns="45700" anchor="t" anchorCtr="0">
            <a:noAutofit/>
          </a:bodyPr>
          <a:lstStyle>
            <a:lvl1pPr marR="0" lvl="0" algn="r" rtl="1">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1588" y="0"/>
            <a:ext cx="2971800" cy="458788"/>
          </a:xfrm>
          <a:prstGeom prst="rect">
            <a:avLst/>
          </a:prstGeom>
          <a:noFill/>
          <a:ln>
            <a:noFill/>
          </a:ln>
        </p:spPr>
        <p:txBody>
          <a:bodyPr spcFirstLastPara="1" wrap="square" lIns="91425" tIns="45700" rIns="91425" bIns="45700" anchor="t" anchorCtr="0">
            <a:noAutofit/>
          </a:bodyPr>
          <a:lstStyle>
            <a:lvl1pPr marR="0" lvl="0" algn="l" rtl="1">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r" rtl="1">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r" rtl="1">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r" rtl="1">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r" rtl="1">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r" rtl="1">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r" rtl="1">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r" rtl="1">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r" rtl="1">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r" rtl="1">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3886200" y="8685213"/>
            <a:ext cx="2971800" cy="458787"/>
          </a:xfrm>
          <a:prstGeom prst="rect">
            <a:avLst/>
          </a:prstGeom>
          <a:noFill/>
          <a:ln>
            <a:noFill/>
          </a:ln>
        </p:spPr>
        <p:txBody>
          <a:bodyPr spcFirstLastPara="1" wrap="square" lIns="91425" tIns="45700" rIns="91425" bIns="45700" anchor="b" anchorCtr="0">
            <a:noAutofit/>
          </a:bodyPr>
          <a:lstStyle>
            <a:lvl1pPr marR="0" lvl="0" algn="r" rtl="1">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Clr>
                <a:srgbClr val="000000"/>
              </a:buClr>
              <a:buSzPts val="1200"/>
              <a:buFont typeface="Arial"/>
              <a:buNone/>
            </a:pPr>
            <a:fld id="{00000000-1234-1234-1234-123412341234}" type="slidenum">
              <a:rPr lang="iw-IL"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wPQPf_f7WA4"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youtube.com/watch?v=LPy0rKdr6hk"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1" name="Google Shape;12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1200"/>
              </a:spcBef>
              <a:spcAft>
                <a:spcPts val="0"/>
              </a:spcAft>
              <a:buClr>
                <a:schemeClr val="dk1"/>
              </a:buClr>
              <a:buSzPts val="1200"/>
              <a:buFont typeface="Calibri"/>
              <a:buNone/>
            </a:pPr>
            <a:r>
              <a:rPr lang="iw-IL" dirty="0"/>
              <a:t>חשוב מאוד לחזור על כללי השיח בכיתה</a:t>
            </a:r>
            <a:r>
              <a:rPr lang="he-IL" dirty="0"/>
              <a:t>:</a:t>
            </a:r>
          </a:p>
          <a:p>
            <a:pPr marL="0" lvl="0" indent="0" algn="r" rtl="1">
              <a:lnSpc>
                <a:spcPct val="100000"/>
              </a:lnSpc>
              <a:spcBef>
                <a:spcPts val="1200"/>
              </a:spcBef>
              <a:spcAft>
                <a:spcPts val="0"/>
              </a:spcAft>
              <a:buClr>
                <a:schemeClr val="dk1"/>
              </a:buClr>
              <a:buSzPts val="1200"/>
              <a:buFont typeface="Calibri"/>
              <a:buNone/>
            </a:pPr>
            <a:r>
              <a:rPr lang="iw-IL" dirty="0"/>
              <a:t>כשאחד מדבר השאר מקשיבים</a:t>
            </a:r>
            <a:r>
              <a:rPr lang="he-IL" dirty="0"/>
              <a:t>, </a:t>
            </a:r>
            <a:r>
              <a:rPr lang="iw-IL" dirty="0"/>
              <a:t>שמירה על כבוד הדובר</a:t>
            </a:r>
            <a:r>
              <a:rPr lang="he-IL" dirty="0"/>
              <a:t>, </a:t>
            </a:r>
            <a:r>
              <a:rPr lang="iw-IL" dirty="0"/>
              <a:t>שמירה על סודיות</a:t>
            </a:r>
            <a:r>
              <a:rPr lang="he-IL" dirty="0"/>
              <a:t>, </a:t>
            </a:r>
            <a:r>
              <a:rPr lang="iw-IL" dirty="0"/>
              <a:t>כל מה שנאמר בכיתה נשאר בכיתה  וכדומה</a:t>
            </a:r>
            <a:r>
              <a:rPr lang="he-IL" dirty="0"/>
              <a:t>.</a:t>
            </a:r>
            <a:endParaRPr dirty="0"/>
          </a:p>
        </p:txBody>
      </p:sp>
      <p:sp>
        <p:nvSpPr>
          <p:cNvPr id="232" name="Google Shape;23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en-US" dirty="0">
                <a:hlinkClick r:id="rId3"/>
              </a:rPr>
              <a:t>https://www.youtube.com/watch?v=wPQPf_f7WA4</a:t>
            </a:r>
            <a:endParaRPr lang="en-US" dirty="0"/>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sz="1200" u="sng" kern="100" dirty="0">
                <a:solidFill>
                  <a:srgbClr val="0563C1"/>
                </a:solidFill>
                <a:effectLst/>
                <a:latin typeface="Calibri" panose="020F0502020204030204" pitchFamily="34" charset="0"/>
                <a:ea typeface="Calibri" panose="020F0502020204030204" pitchFamily="34" charset="0"/>
                <a:cs typeface="Arial" panose="020B0604020202020204" pitchFamily="34" charset="0"/>
              </a:rPr>
              <a:t>נצפה בסרטון</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מציין מיקום של מספר שקופית 3"/>
          <p:cNvSpPr>
            <a:spLocks noGrp="1"/>
          </p:cNvSpPr>
          <p:nvPr>
            <p:ph type="sldNum" idx="12"/>
          </p:nvPr>
        </p:nvSpPr>
        <p:spPr/>
        <p:txBody>
          <a:bodyPr/>
          <a:lstStyle/>
          <a:p>
            <a:pPr marL="0" marR="0" lvl="0" indent="0" algn="l" rtl="1">
              <a:lnSpc>
                <a:spcPct val="100000"/>
              </a:lnSpc>
              <a:spcBef>
                <a:spcPts val="0"/>
              </a:spcBef>
              <a:spcAft>
                <a:spcPts val="0"/>
              </a:spcAft>
              <a:buClr>
                <a:srgbClr val="000000"/>
              </a:buClr>
              <a:buSzPts val="1200"/>
              <a:buFont typeface="Arial"/>
              <a:buNone/>
            </a:pPr>
            <a:fld id="{00000000-1234-1234-1234-123412341234}" type="slidenum">
              <a:rPr lang="iw-IL" sz="1200" b="0" i="0" u="none" strike="noStrike" cap="none" smtClean="0">
                <a:solidFill>
                  <a:schemeClr val="dk1"/>
                </a:solidFill>
                <a:latin typeface="Calibri"/>
                <a:ea typeface="Calibri"/>
                <a:cs typeface="Calibri"/>
                <a:sym typeface="Calibri"/>
              </a:rPr>
              <a:t>11</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264913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sz="1200" b="1"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המסרים המרכזיים העולים מהסרטון: </a:t>
            </a:r>
          </a:p>
          <a:p>
            <a:r>
              <a:rPr lang="he-IL" sz="1200"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לא להיות לבד, חשיבות שומר הסף ואיך לעזור לחבר במצוקה.</a:t>
            </a:r>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sz="1200" kern="100" dirty="0">
                <a:effectLst/>
                <a:latin typeface="Calibri" panose="020F0502020204030204" pitchFamily="34" charset="0"/>
                <a:ea typeface="Calibri" panose="020F0502020204030204" pitchFamily="34" charset="0"/>
                <a:cs typeface="Calibri" panose="020F0502020204030204" pitchFamily="34" charset="0"/>
              </a:rPr>
              <a:t>אם אני מזהה מצוקה אצל חבר מה עליי לעשות? </a:t>
            </a:r>
            <a:r>
              <a:rPr lang="he-IL" sz="1200" kern="100" dirty="0">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he-IL" sz="1200"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יש פעמים שצריך להפנות למבוגר משמעותי או לגורם מקצועי.</a:t>
            </a:r>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sz="1200"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חשוב לדבר על גורמי הסיוע השונים.</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idx="12"/>
          </p:nvPr>
        </p:nvSpPr>
        <p:spPr/>
        <p:txBody>
          <a:bodyPr/>
          <a:lstStyle/>
          <a:p>
            <a:pPr marL="0" marR="0" lvl="0" indent="0" algn="l" rtl="1">
              <a:lnSpc>
                <a:spcPct val="100000"/>
              </a:lnSpc>
              <a:spcBef>
                <a:spcPts val="0"/>
              </a:spcBef>
              <a:spcAft>
                <a:spcPts val="0"/>
              </a:spcAft>
              <a:buClr>
                <a:srgbClr val="000000"/>
              </a:buClr>
              <a:buSzPts val="1200"/>
              <a:buFont typeface="Arial"/>
              <a:buNone/>
            </a:pPr>
            <a:fld id="{00000000-1234-1234-1234-123412341234}" type="slidenum">
              <a:rPr lang="iw-IL" sz="1200" b="0" i="0" u="none" strike="noStrike" cap="none" smtClean="0">
                <a:solidFill>
                  <a:schemeClr val="dk1"/>
                </a:solidFill>
                <a:latin typeface="Calibri"/>
                <a:ea typeface="Calibri"/>
                <a:cs typeface="Calibri"/>
                <a:sym typeface="Calibri"/>
              </a:rPr>
              <a:t>12</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899882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lnSpc>
                <a:spcPct val="100000"/>
              </a:lnSpc>
              <a:spcBef>
                <a:spcPts val="0"/>
              </a:spcBef>
              <a:spcAft>
                <a:spcPts val="0"/>
              </a:spcAft>
              <a:buSzPts val="1400"/>
              <a:buNone/>
            </a:pPr>
            <a:r>
              <a:rPr lang="he-IL" b="1" dirty="0"/>
              <a:t>הנחיות למנחה:</a:t>
            </a:r>
          </a:p>
          <a:p>
            <a:pPr marL="0" lvl="0" indent="0" algn="r" rtl="1">
              <a:lnSpc>
                <a:spcPct val="100000"/>
              </a:lnSpc>
              <a:spcBef>
                <a:spcPts val="0"/>
              </a:spcBef>
              <a:spcAft>
                <a:spcPts val="0"/>
              </a:spcAft>
              <a:buSzPts val="1400"/>
              <a:buNone/>
            </a:pPr>
            <a:r>
              <a:rPr lang="he-IL" dirty="0"/>
              <a:t>בקשו מהתלמידים להשלים את המשפט.</a:t>
            </a:r>
          </a:p>
          <a:p>
            <a:pPr marL="0" lvl="0" indent="0" algn="r" rtl="1">
              <a:lnSpc>
                <a:spcPct val="100000"/>
              </a:lnSpc>
              <a:spcBef>
                <a:spcPts val="0"/>
              </a:spcBef>
              <a:spcAft>
                <a:spcPts val="0"/>
              </a:spcAft>
              <a:buSzPts val="1400"/>
              <a:buNone/>
            </a:pPr>
            <a:r>
              <a:rPr lang="he-IL" dirty="0"/>
              <a:t>מומלץ לפתוח שקף ריק ולכתוב את תשובות התלמידים, על מנת שיוכלו לראות כולם את התשובות של חבריהם.</a:t>
            </a:r>
          </a:p>
          <a:p>
            <a:pPr marL="0" lvl="0" indent="0" algn="r" rtl="1">
              <a:lnSpc>
                <a:spcPct val="100000"/>
              </a:lnSpc>
              <a:spcBef>
                <a:spcPts val="0"/>
              </a:spcBef>
              <a:spcAft>
                <a:spcPts val="0"/>
              </a:spcAft>
              <a:buSzPts val="1400"/>
              <a:buNone/>
            </a:pPr>
            <a:endParaRPr lang="he-IL" b="1" dirty="0"/>
          </a:p>
          <a:p>
            <a:pPr marL="0" lvl="0" indent="0" algn="r" rtl="1">
              <a:lnSpc>
                <a:spcPct val="100000"/>
              </a:lnSpc>
              <a:spcBef>
                <a:spcPts val="0"/>
              </a:spcBef>
              <a:spcAft>
                <a:spcPts val="0"/>
              </a:spcAft>
              <a:buSzPts val="1400"/>
              <a:buNone/>
            </a:pPr>
            <a:r>
              <a:rPr lang="he-IL" b="1" dirty="0"/>
              <a:t>מטרות הפעילות:</a:t>
            </a:r>
          </a:p>
          <a:p>
            <a:pPr marL="0" lvl="0" indent="0" algn="r" rtl="1">
              <a:lnSpc>
                <a:spcPct val="100000"/>
              </a:lnSpc>
              <a:spcBef>
                <a:spcPts val="0"/>
              </a:spcBef>
              <a:spcAft>
                <a:spcPts val="0"/>
              </a:spcAft>
              <a:buSzPts val="1400"/>
              <a:buNone/>
            </a:pPr>
            <a:r>
              <a:rPr lang="he-IL" dirty="0"/>
              <a:t>- להציג בפני התלמידים את הערכים המנחים אותם בחברות, מה חשוב להם אצל החבר שלהם ומה הם מביאים לחברות.</a:t>
            </a:r>
          </a:p>
          <a:p>
            <a:pPr marL="0" lvl="0" indent="0" algn="r" rtl="1">
              <a:lnSpc>
                <a:spcPct val="100000"/>
              </a:lnSpc>
              <a:spcBef>
                <a:spcPts val="0"/>
              </a:spcBef>
              <a:spcAft>
                <a:spcPts val="0"/>
              </a:spcAft>
              <a:buSzPts val="1400"/>
              <a:buNone/>
            </a:pPr>
            <a:r>
              <a:rPr lang="he-IL" dirty="0"/>
              <a:t>- להדגיש את החשיבות של ערך העזרה ההדדית והערבות ההדדית</a:t>
            </a:r>
          </a:p>
          <a:p>
            <a:pPr marL="0" lvl="0" indent="0" algn="r" rtl="1">
              <a:lnSpc>
                <a:spcPct val="100000"/>
              </a:lnSpc>
              <a:spcBef>
                <a:spcPts val="0"/>
              </a:spcBef>
              <a:spcAft>
                <a:spcPts val="0"/>
              </a:spcAft>
              <a:buSzPts val="1400"/>
              <a:buNone/>
            </a:pPr>
            <a:r>
              <a:rPr lang="he-IL" dirty="0"/>
              <a:t>- שיתוף וחיבור בין התלמידים</a:t>
            </a:r>
          </a:p>
          <a:p>
            <a:endParaRPr lang="he-IL" dirty="0"/>
          </a:p>
        </p:txBody>
      </p:sp>
      <p:sp>
        <p:nvSpPr>
          <p:cNvPr id="4" name="מציין מיקום של מספר שקופית 3"/>
          <p:cNvSpPr>
            <a:spLocks noGrp="1"/>
          </p:cNvSpPr>
          <p:nvPr>
            <p:ph type="sldNum" idx="12"/>
          </p:nvPr>
        </p:nvSpPr>
        <p:spPr/>
        <p:txBody>
          <a:bodyPr/>
          <a:lstStyle/>
          <a:p>
            <a:pPr marL="0" marR="0" lvl="0" indent="0" algn="l" rtl="1">
              <a:lnSpc>
                <a:spcPct val="100000"/>
              </a:lnSpc>
              <a:spcBef>
                <a:spcPts val="0"/>
              </a:spcBef>
              <a:spcAft>
                <a:spcPts val="0"/>
              </a:spcAft>
              <a:buClr>
                <a:srgbClr val="000000"/>
              </a:buClr>
              <a:buSzPts val="1200"/>
              <a:buFont typeface="Arial"/>
              <a:buNone/>
            </a:pPr>
            <a:fld id="{00000000-1234-1234-1234-123412341234}" type="slidenum">
              <a:rPr lang="iw-IL" sz="1200" b="0" i="0" u="none" strike="noStrike" cap="none" smtClean="0">
                <a:solidFill>
                  <a:schemeClr val="dk1"/>
                </a:solidFill>
                <a:latin typeface="Calibri"/>
                <a:ea typeface="Calibri"/>
                <a:cs typeface="Calibri"/>
                <a:sym typeface="Calibri"/>
              </a:rPr>
              <a:t>13</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815377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lnSpc>
                <a:spcPct val="100000"/>
              </a:lnSpc>
              <a:spcBef>
                <a:spcPts val="0"/>
              </a:spcBef>
              <a:spcAft>
                <a:spcPts val="0"/>
              </a:spcAft>
              <a:buSzPts val="1400"/>
              <a:buNone/>
            </a:pPr>
            <a:r>
              <a:rPr lang="he-IL" dirty="0"/>
              <a:t>נשאל את התלמידים – </a:t>
            </a:r>
          </a:p>
          <a:p>
            <a:pPr marL="0" lvl="0" indent="0" algn="r" rtl="1">
              <a:lnSpc>
                <a:spcPct val="100000"/>
              </a:lnSpc>
              <a:spcBef>
                <a:spcPts val="0"/>
              </a:spcBef>
              <a:spcAft>
                <a:spcPts val="0"/>
              </a:spcAft>
              <a:buSzPts val="1400"/>
              <a:buNone/>
            </a:pPr>
            <a:r>
              <a:rPr lang="he-IL" b="1" dirty="0"/>
              <a:t>מה עולה מתוך הדברים שאמרתם?</a:t>
            </a:r>
          </a:p>
          <a:p>
            <a:pPr marL="0" lvl="0" indent="0" algn="r" rtl="1">
              <a:lnSpc>
                <a:spcPct val="100000"/>
              </a:lnSpc>
              <a:spcBef>
                <a:spcPts val="0"/>
              </a:spcBef>
              <a:spcAft>
                <a:spcPts val="0"/>
              </a:spcAft>
              <a:buSzPts val="1400"/>
              <a:buNone/>
            </a:pPr>
            <a:r>
              <a:rPr lang="he-IL" b="1" dirty="0"/>
              <a:t>מהם הערכים המנחים אתכם בחברות? מה חשוב לכם?</a:t>
            </a:r>
          </a:p>
          <a:p>
            <a:pPr marL="0" lvl="0" indent="0" algn="r" rtl="1">
              <a:lnSpc>
                <a:spcPct val="100000"/>
              </a:lnSpc>
              <a:spcBef>
                <a:spcPts val="0"/>
              </a:spcBef>
              <a:spcAft>
                <a:spcPts val="0"/>
              </a:spcAft>
              <a:buSzPts val="1400"/>
              <a:buNone/>
            </a:pPr>
            <a:r>
              <a:rPr lang="he-IL" b="1" dirty="0"/>
              <a:t>מה אתם מביאים לחברות?</a:t>
            </a:r>
          </a:p>
          <a:p>
            <a:endParaRPr lang="he-IL" dirty="0"/>
          </a:p>
        </p:txBody>
      </p:sp>
      <p:sp>
        <p:nvSpPr>
          <p:cNvPr id="4" name="מציין מיקום של מספר שקופית 3"/>
          <p:cNvSpPr>
            <a:spLocks noGrp="1"/>
          </p:cNvSpPr>
          <p:nvPr>
            <p:ph type="sldNum" idx="12"/>
          </p:nvPr>
        </p:nvSpPr>
        <p:spPr/>
        <p:txBody>
          <a:bodyPr/>
          <a:lstStyle/>
          <a:p>
            <a:pPr marL="0" marR="0" lvl="0" indent="0" algn="l" rtl="1">
              <a:lnSpc>
                <a:spcPct val="100000"/>
              </a:lnSpc>
              <a:spcBef>
                <a:spcPts val="0"/>
              </a:spcBef>
              <a:spcAft>
                <a:spcPts val="0"/>
              </a:spcAft>
              <a:buClr>
                <a:srgbClr val="000000"/>
              </a:buClr>
              <a:buSzPts val="1200"/>
              <a:buFont typeface="Arial"/>
              <a:buNone/>
            </a:pPr>
            <a:fld id="{00000000-1234-1234-1234-123412341234}" type="slidenum">
              <a:rPr lang="iw-IL" sz="1200" b="0" i="0" u="none" strike="noStrike" cap="none" smtClean="0">
                <a:solidFill>
                  <a:schemeClr val="dk1"/>
                </a:solidFill>
                <a:latin typeface="Calibri"/>
                <a:ea typeface="Calibri"/>
                <a:cs typeface="Calibri"/>
                <a:sym typeface="Calibri"/>
              </a:rPr>
              <a:t>14</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577396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404f3f5793_1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Clr>
                <a:schemeClr val="dk1"/>
              </a:buClr>
              <a:buSzPts val="1100"/>
              <a:buFont typeface="Arial"/>
              <a:buNone/>
            </a:pPr>
            <a:r>
              <a:rPr lang="iw-IL" b="1" dirty="0"/>
              <a:t>דגשים להנחייה:</a:t>
            </a:r>
            <a:endParaRPr b="1" dirty="0"/>
          </a:p>
          <a:p>
            <a:pPr marL="0" lvl="0" indent="0" algn="r" rtl="1">
              <a:lnSpc>
                <a:spcPct val="100000"/>
              </a:lnSpc>
              <a:spcBef>
                <a:spcPts val="0"/>
              </a:spcBef>
              <a:spcAft>
                <a:spcPts val="0"/>
              </a:spcAft>
              <a:buClr>
                <a:schemeClr val="dk1"/>
              </a:buClr>
              <a:buSzPts val="1100"/>
              <a:buFont typeface="Arial"/>
              <a:buNone/>
            </a:pPr>
            <a:r>
              <a:rPr lang="he-IL" dirty="0"/>
              <a:t>-  ניתן </a:t>
            </a:r>
            <a:r>
              <a:rPr lang="he-IL" u="sng" dirty="0"/>
              <a:t>לבחור אחד</a:t>
            </a:r>
            <a:r>
              <a:rPr lang="he-IL" u="none" dirty="0"/>
              <a:t> </a:t>
            </a:r>
            <a:r>
              <a:rPr lang="he-IL" dirty="0"/>
              <a:t>מבין הפוסטים המופיעים בשקף.</a:t>
            </a:r>
          </a:p>
          <a:p>
            <a:pPr marL="0" lvl="0" indent="0" algn="r" rtl="1">
              <a:lnSpc>
                <a:spcPct val="100000"/>
              </a:lnSpc>
              <a:spcBef>
                <a:spcPts val="0"/>
              </a:spcBef>
              <a:spcAft>
                <a:spcPts val="0"/>
              </a:spcAft>
              <a:buClr>
                <a:schemeClr val="dk1"/>
              </a:buClr>
              <a:buSzPts val="1100"/>
              <a:buFont typeface="Arial"/>
              <a:buNone/>
            </a:pPr>
            <a:r>
              <a:rPr lang="he-IL" dirty="0"/>
              <a:t>- לפני הקראת הפוסט </a:t>
            </a:r>
            <a:r>
              <a:rPr lang="he-IL" b="1" dirty="0"/>
              <a:t>יש להסביר לתלמידים כי יחשפו לפוסט אמיתי שיכול לעורר רגשות שונים ומחשבות</a:t>
            </a:r>
            <a:r>
              <a:rPr lang="en-US" b="1" dirty="0"/>
              <a:t>'</a:t>
            </a:r>
            <a:br>
              <a:rPr lang="en-US" dirty="0"/>
            </a:br>
            <a:r>
              <a:rPr lang="he-IL" b="1" dirty="0"/>
              <a:t>להזמין אותם לשתף ולתת מקום לכל מה שעולה אצלם.</a:t>
            </a:r>
          </a:p>
          <a:p>
            <a:pPr marL="0" lvl="0" indent="0" algn="r" rtl="1">
              <a:lnSpc>
                <a:spcPct val="100000"/>
              </a:lnSpc>
              <a:spcBef>
                <a:spcPts val="0"/>
              </a:spcBef>
              <a:spcAft>
                <a:spcPts val="0"/>
              </a:spcAft>
              <a:buClr>
                <a:schemeClr val="dk1"/>
              </a:buClr>
              <a:buSzPts val="1100"/>
              <a:buFont typeface="Arial"/>
              <a:buNone/>
            </a:pPr>
            <a:endParaRPr lang="he-IL" dirty="0"/>
          </a:p>
          <a:p>
            <a:pPr marL="0" lvl="0" indent="0" algn="r" rtl="1">
              <a:lnSpc>
                <a:spcPct val="100000"/>
              </a:lnSpc>
              <a:spcBef>
                <a:spcPts val="0"/>
              </a:spcBef>
              <a:spcAft>
                <a:spcPts val="0"/>
              </a:spcAft>
              <a:buClr>
                <a:schemeClr val="dk1"/>
              </a:buClr>
              <a:buSzPts val="1100"/>
              <a:buFont typeface="Arial"/>
              <a:buNone/>
            </a:pPr>
            <a:r>
              <a:rPr lang="iw-IL" b="1" dirty="0"/>
              <a:t>מהלך</a:t>
            </a:r>
            <a:r>
              <a:rPr lang="he-IL" b="1" dirty="0"/>
              <a:t> הפעילות:</a:t>
            </a:r>
            <a:endParaRPr b="1" dirty="0"/>
          </a:p>
          <a:p>
            <a:pPr marL="0" lvl="0" indent="0" algn="r" rtl="1">
              <a:lnSpc>
                <a:spcPct val="100000"/>
              </a:lnSpc>
              <a:spcBef>
                <a:spcPts val="0"/>
              </a:spcBef>
              <a:spcAft>
                <a:spcPts val="0"/>
              </a:spcAft>
              <a:buClr>
                <a:schemeClr val="dk1"/>
              </a:buClr>
              <a:buSzPts val="1100"/>
              <a:buFont typeface="Arial"/>
              <a:buNone/>
            </a:pPr>
            <a:r>
              <a:rPr lang="he-IL" dirty="0"/>
              <a:t>- </a:t>
            </a:r>
            <a:r>
              <a:rPr lang="iw-IL" dirty="0"/>
              <a:t>קריאה בקול של אחד מהפוסטים הבאים שהופיעו בפורום של pe</a:t>
            </a:r>
            <a:r>
              <a:rPr lang="en-US" dirty="0"/>
              <a:t>op</a:t>
            </a:r>
            <a:r>
              <a:rPr lang="iw-IL" dirty="0"/>
              <a:t>le ask</a:t>
            </a:r>
            <a:endParaRPr dirty="0"/>
          </a:p>
          <a:p>
            <a:pPr marL="0" lvl="0" indent="0" algn="r" rtl="1">
              <a:lnSpc>
                <a:spcPct val="100000"/>
              </a:lnSpc>
              <a:spcBef>
                <a:spcPts val="0"/>
              </a:spcBef>
              <a:spcAft>
                <a:spcPts val="0"/>
              </a:spcAft>
              <a:buClr>
                <a:schemeClr val="dk1"/>
              </a:buClr>
              <a:buSzPts val="1100"/>
              <a:buFont typeface="Arial"/>
              <a:buNone/>
            </a:pPr>
            <a:r>
              <a:rPr lang="he-IL" dirty="0"/>
              <a:t>- </a:t>
            </a:r>
            <a:r>
              <a:rPr lang="iw-IL" dirty="0"/>
              <a:t>לאפשר לתלמידים לשתף במחשבותיהם</a:t>
            </a:r>
            <a:r>
              <a:rPr lang="he-IL" dirty="0"/>
              <a:t>.</a:t>
            </a:r>
          </a:p>
          <a:p>
            <a:pPr marL="0" lvl="0" indent="0" algn="r" rtl="1">
              <a:lnSpc>
                <a:spcPct val="100000"/>
              </a:lnSpc>
              <a:spcBef>
                <a:spcPts val="0"/>
              </a:spcBef>
              <a:spcAft>
                <a:spcPts val="0"/>
              </a:spcAft>
              <a:buClr>
                <a:schemeClr val="dk1"/>
              </a:buClr>
              <a:buSzPts val="1100"/>
              <a:buFont typeface="Arial"/>
              <a:buNone/>
            </a:pPr>
            <a:endParaRPr lang="he-IL" dirty="0"/>
          </a:p>
          <a:p>
            <a:pPr marL="0" lvl="0" indent="0" algn="r" rtl="1">
              <a:lnSpc>
                <a:spcPct val="100000"/>
              </a:lnSpc>
              <a:spcBef>
                <a:spcPts val="0"/>
              </a:spcBef>
              <a:spcAft>
                <a:spcPts val="0"/>
              </a:spcAft>
              <a:buClr>
                <a:schemeClr val="dk1"/>
              </a:buClr>
              <a:buSzPts val="1100"/>
              <a:buFont typeface="Arial"/>
              <a:buNone/>
            </a:pPr>
            <a:r>
              <a:rPr lang="he-IL" dirty="0"/>
              <a:t>דגשים נוספים למנחה:</a:t>
            </a:r>
          </a:p>
          <a:p>
            <a:pPr marL="0" lvl="0" indent="0" algn="r" rtl="1">
              <a:lnSpc>
                <a:spcPct val="100000"/>
              </a:lnSpc>
              <a:spcBef>
                <a:spcPts val="0"/>
              </a:spcBef>
              <a:spcAft>
                <a:spcPts val="0"/>
              </a:spcAft>
              <a:buClr>
                <a:schemeClr val="dk1"/>
              </a:buClr>
              <a:buSzPts val="1100"/>
              <a:buFont typeface="Arial"/>
              <a:buNone/>
            </a:pPr>
            <a:r>
              <a:rPr lang="he-IL" dirty="0"/>
              <a:t>- יש משמעות לכך שהתלמידים יחוו הכלה של ריבוי קולות ובו זמנית ישמעו את המסרים המרכזיים.</a:t>
            </a:r>
          </a:p>
          <a:p>
            <a:pPr marL="0" lvl="0" indent="0" algn="r" rtl="1">
              <a:lnSpc>
                <a:spcPct val="100000"/>
              </a:lnSpc>
              <a:spcBef>
                <a:spcPts val="0"/>
              </a:spcBef>
              <a:spcAft>
                <a:spcPts val="0"/>
              </a:spcAft>
              <a:buClr>
                <a:schemeClr val="dk1"/>
              </a:buClr>
              <a:buSzPts val="1100"/>
              <a:buFont typeface="Arial"/>
              <a:buNone/>
            </a:pPr>
            <a:r>
              <a:rPr lang="he-IL" dirty="0"/>
              <a:t>- חשוב לתת זמן לסיפורים וללבטים ולא להיבהל אם ייאמרו מסרים שסותרים את אלה הרצויים לנו.</a:t>
            </a:r>
          </a:p>
          <a:p>
            <a:pPr marL="0" lvl="0" indent="0" algn="r" rtl="1">
              <a:lnSpc>
                <a:spcPct val="100000"/>
              </a:lnSpc>
              <a:spcBef>
                <a:spcPts val="0"/>
              </a:spcBef>
              <a:spcAft>
                <a:spcPts val="0"/>
              </a:spcAft>
              <a:buClr>
                <a:schemeClr val="dk1"/>
              </a:buClr>
              <a:buSzPts val="1100"/>
              <a:buFont typeface="Arial"/>
              <a:buNone/>
            </a:pPr>
            <a:r>
              <a:rPr lang="he-IL" dirty="0"/>
              <a:t>- כדאי לעודד את התלמידים לשתף במחשבות ורגשות של הדמויות השונות בכל אירוע, לשוחח על מה שעובר על כל אחת מהדמויות, תוך הפניית הדגש ותשומת הלב אל החבר של הנער המצוי במצוקה.</a:t>
            </a:r>
          </a:p>
          <a:p>
            <a:pPr marL="0" lvl="0" indent="0" algn="r" rtl="1">
              <a:lnSpc>
                <a:spcPct val="100000"/>
              </a:lnSpc>
              <a:spcBef>
                <a:spcPts val="0"/>
              </a:spcBef>
              <a:spcAft>
                <a:spcPts val="0"/>
              </a:spcAft>
              <a:buClr>
                <a:schemeClr val="dk1"/>
              </a:buClr>
              <a:buSzPts val="1100"/>
              <a:buFont typeface="Arial"/>
              <a:buNone/>
            </a:pPr>
            <a:r>
              <a:rPr lang="he-IL" dirty="0"/>
              <a:t>- מומלץ למקד את השיח על תפקידם ואחריותם של החברים כאשר הם נוכחים באירוע ו/או מודעים אליו.</a:t>
            </a:r>
          </a:p>
          <a:p>
            <a:pPr marL="0" lvl="0" indent="0" algn="r" rtl="1">
              <a:lnSpc>
                <a:spcPct val="100000"/>
              </a:lnSpc>
              <a:spcBef>
                <a:spcPts val="0"/>
              </a:spcBef>
              <a:spcAft>
                <a:spcPts val="0"/>
              </a:spcAft>
              <a:buClr>
                <a:schemeClr val="dk1"/>
              </a:buClr>
              <a:buSzPts val="1100"/>
              <a:buFont typeface="Arial"/>
              <a:buNone/>
            </a:pPr>
            <a:r>
              <a:rPr lang="he-IL" dirty="0"/>
              <a:t>- לצד התייחסות לתפקידם של התלמידים כדאי לעודד שיח גם על תפקידם של ההורים ושל המבוגרים האחרים.</a:t>
            </a:r>
          </a:p>
          <a:p>
            <a:pPr marL="0" lvl="0" indent="0" algn="r" rtl="1">
              <a:lnSpc>
                <a:spcPct val="100000"/>
              </a:lnSpc>
              <a:spcBef>
                <a:spcPts val="0"/>
              </a:spcBef>
              <a:spcAft>
                <a:spcPts val="0"/>
              </a:spcAft>
              <a:buClr>
                <a:schemeClr val="dk1"/>
              </a:buClr>
              <a:buSzPts val="1100"/>
              <a:buFont typeface="Arial"/>
              <a:buNone/>
            </a:pPr>
            <a:r>
              <a:rPr lang="he-IL" dirty="0"/>
              <a:t>- חשוב לסייע בהבנת המורכבות של המצב עבור ההורים והכרה בקשת הרגשות שהם חווים לצד תפקידם במתן תמיכה.</a:t>
            </a:r>
          </a:p>
        </p:txBody>
      </p:sp>
      <p:sp>
        <p:nvSpPr>
          <p:cNvPr id="265" name="Google Shape;265;g2404f3f5793_1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12665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r>
              <a:rPr lang="iw-IL" dirty="0"/>
              <a:t>הנחייה</a:t>
            </a:r>
            <a:r>
              <a:rPr lang="he-IL" dirty="0"/>
              <a:t>:</a:t>
            </a:r>
            <a:endParaRPr dirty="0"/>
          </a:p>
          <a:p>
            <a:pPr marL="0" lvl="0" indent="0" algn="r" rtl="1">
              <a:lnSpc>
                <a:spcPct val="100000"/>
              </a:lnSpc>
              <a:spcBef>
                <a:spcPts val="0"/>
              </a:spcBef>
              <a:spcAft>
                <a:spcPts val="0"/>
              </a:spcAft>
              <a:buSzPts val="1400"/>
              <a:buNone/>
            </a:pPr>
            <a:r>
              <a:rPr lang="iw-IL" dirty="0"/>
              <a:t>חשוב מאוד לתת לתלמידים זמן</a:t>
            </a:r>
            <a:r>
              <a:rPr lang="he-IL" dirty="0"/>
              <a:t> לשתף במחשבות וברגשות שעולים</a:t>
            </a:r>
            <a:endParaRPr dirty="0"/>
          </a:p>
          <a:p>
            <a:pPr marL="0" lvl="0" indent="0" algn="r" rtl="1">
              <a:lnSpc>
                <a:spcPct val="100000"/>
              </a:lnSpc>
              <a:spcBef>
                <a:spcPts val="0"/>
              </a:spcBef>
              <a:spcAft>
                <a:spcPts val="0"/>
              </a:spcAft>
              <a:buSzPts val="1400"/>
              <a:buNone/>
            </a:pPr>
            <a:r>
              <a:rPr lang="he-IL" dirty="0"/>
              <a:t>ו</a:t>
            </a:r>
            <a:r>
              <a:rPr lang="he-IL" b="1" dirty="0"/>
              <a:t>לשים לב - </a:t>
            </a:r>
            <a:r>
              <a:rPr lang="iw-IL" sz="1500" b="1" dirty="0"/>
              <a:t>האם מ</a:t>
            </a:r>
            <a:r>
              <a:rPr lang="he-IL" sz="1500" b="1" dirty="0"/>
              <a:t>י</a:t>
            </a:r>
            <a:r>
              <a:rPr lang="iw-IL" sz="1500" b="1" dirty="0"/>
              <a:t>שהו מהם נחשף לסיטואציה כזאת או שמע על חבר.ה שהתמודדו עם מצב שכזה?</a:t>
            </a:r>
            <a:endParaRPr sz="1500" b="1" dirty="0"/>
          </a:p>
        </p:txBody>
      </p:sp>
      <p:sp>
        <p:nvSpPr>
          <p:cNvPr id="275" name="Google Shape;275;p10: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lnSpc>
                <a:spcPct val="100000"/>
              </a:lnSpc>
              <a:spcBef>
                <a:spcPts val="0"/>
              </a:spcBef>
              <a:spcAft>
                <a:spcPts val="0"/>
              </a:spcAft>
              <a:buSzPts val="1400"/>
              <a:buNone/>
            </a:pPr>
            <a:fld id="{00000000-1234-1234-1234-123412341234}" type="slidenum">
              <a:rPr lang="iw-IL"/>
              <a:t>16</a:t>
            </a:fld>
            <a:endParaRPr/>
          </a:p>
        </p:txBody>
      </p:sp>
    </p:spTree>
    <p:extLst>
      <p:ext uri="{BB962C8B-B14F-4D97-AF65-F5344CB8AC3E}">
        <p14:creationId xmlns:p14="http://schemas.microsoft.com/office/powerpoint/2010/main" val="19048796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r>
              <a:rPr lang="he-IL" dirty="0"/>
              <a:t>נאמר לתלמידים כי כעת ניכנס לראש של ליאור, החבר של אלמוג – וננסה לדמיין מה הוא מרגיש בסיטואציה ו</a:t>
            </a:r>
            <a:r>
              <a:rPr lang="iw-IL" sz="1200" dirty="0">
                <a:solidFill>
                  <a:schemeClr val="dk1"/>
                </a:solidFill>
                <a:latin typeface="Calibri"/>
                <a:ea typeface="Calibri"/>
                <a:cs typeface="Calibri"/>
                <a:sym typeface="Calibri"/>
              </a:rPr>
              <a:t>מהי מערכת השיקולים </a:t>
            </a:r>
            <a:r>
              <a:rPr lang="he-IL" sz="1200" dirty="0">
                <a:solidFill>
                  <a:schemeClr val="dk1"/>
                </a:solidFill>
                <a:latin typeface="Calibri"/>
                <a:ea typeface="Calibri"/>
                <a:cs typeface="Calibri"/>
                <a:sym typeface="Calibri"/>
              </a:rPr>
              <a:t>שלו?</a:t>
            </a:r>
            <a:endParaRPr dirty="0"/>
          </a:p>
        </p:txBody>
      </p:sp>
      <p:sp>
        <p:nvSpPr>
          <p:cNvPr id="275" name="Google Shape;275;p10: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lnSpc>
                <a:spcPct val="100000"/>
              </a:lnSpc>
              <a:spcBef>
                <a:spcPts val="0"/>
              </a:spcBef>
              <a:spcAft>
                <a:spcPts val="0"/>
              </a:spcAft>
              <a:buSzPts val="1400"/>
              <a:buNone/>
            </a:pPr>
            <a:fld id="{00000000-1234-1234-1234-123412341234}" type="slidenum">
              <a:rPr lang="iw-IL"/>
              <a:t>17</a:t>
            </a:fld>
            <a:endParaRPr/>
          </a:p>
        </p:txBody>
      </p:sp>
    </p:spTree>
    <p:extLst>
      <p:ext uri="{BB962C8B-B14F-4D97-AF65-F5344CB8AC3E}">
        <p14:creationId xmlns:p14="http://schemas.microsoft.com/office/powerpoint/2010/main" val="18305061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r>
              <a:rPr lang="he-IL" dirty="0"/>
              <a:t>נאמר לתלמידים כי כעת ניכנס לראש של עידן החבר של איתי – וננסה לדמיין מה הוא מרגיש בסיטואציה ו</a:t>
            </a:r>
            <a:r>
              <a:rPr lang="iw-IL" sz="1200" dirty="0">
                <a:solidFill>
                  <a:schemeClr val="dk1"/>
                </a:solidFill>
                <a:latin typeface="Calibri"/>
                <a:ea typeface="Calibri"/>
                <a:cs typeface="Calibri"/>
                <a:sym typeface="Calibri"/>
              </a:rPr>
              <a:t>מהי מערכת השיקולים </a:t>
            </a:r>
            <a:r>
              <a:rPr lang="he-IL" sz="1200" dirty="0">
                <a:solidFill>
                  <a:schemeClr val="dk1"/>
                </a:solidFill>
                <a:latin typeface="Calibri"/>
                <a:ea typeface="Calibri"/>
                <a:cs typeface="Calibri"/>
                <a:sym typeface="Calibri"/>
              </a:rPr>
              <a:t>שלו?</a:t>
            </a:r>
            <a:endParaRPr dirty="0"/>
          </a:p>
        </p:txBody>
      </p:sp>
      <p:sp>
        <p:nvSpPr>
          <p:cNvPr id="275" name="Google Shape;275;p10: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lnSpc>
                <a:spcPct val="100000"/>
              </a:lnSpc>
              <a:spcBef>
                <a:spcPts val="0"/>
              </a:spcBef>
              <a:spcAft>
                <a:spcPts val="0"/>
              </a:spcAft>
              <a:buSzPts val="1400"/>
              <a:buNone/>
            </a:pPr>
            <a:fld id="{00000000-1234-1234-1234-123412341234}" type="slidenum">
              <a:rPr lang="iw-IL"/>
              <a:t>18</a:t>
            </a:fld>
            <a:endParaRPr/>
          </a:p>
        </p:txBody>
      </p:sp>
    </p:spTree>
    <p:extLst>
      <p:ext uri="{BB962C8B-B14F-4D97-AF65-F5344CB8AC3E}">
        <p14:creationId xmlns:p14="http://schemas.microsoft.com/office/powerpoint/2010/main" val="22054997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Clr>
                <a:schemeClr val="dk1"/>
              </a:buClr>
              <a:buSzPts val="1100"/>
              <a:buFont typeface="Arial"/>
              <a:buNone/>
            </a:pPr>
            <a:r>
              <a:rPr lang="he-IL" b="1" dirty="0"/>
              <a:t>עבודה בקבוצות – בעקבות הפוסט והדיון בו</a:t>
            </a:r>
          </a:p>
          <a:p>
            <a:pPr marL="0" lvl="0" indent="0" algn="r" rtl="1">
              <a:lnSpc>
                <a:spcPct val="100000"/>
              </a:lnSpc>
              <a:spcBef>
                <a:spcPts val="0"/>
              </a:spcBef>
              <a:spcAft>
                <a:spcPts val="0"/>
              </a:spcAft>
              <a:buClr>
                <a:schemeClr val="dk1"/>
              </a:buClr>
              <a:buSzPts val="1100"/>
              <a:buFont typeface="Arial"/>
              <a:buNone/>
            </a:pPr>
            <a:endParaRPr lang="he-IL" b="1" dirty="0"/>
          </a:p>
          <a:p>
            <a:pPr marL="0" lvl="0" indent="0" algn="r" rtl="1">
              <a:lnSpc>
                <a:spcPct val="100000"/>
              </a:lnSpc>
              <a:spcBef>
                <a:spcPts val="0"/>
              </a:spcBef>
              <a:spcAft>
                <a:spcPts val="0"/>
              </a:spcAft>
              <a:buClr>
                <a:schemeClr val="dk1"/>
              </a:buClr>
              <a:buSzPts val="1100"/>
              <a:buFont typeface="Arial"/>
              <a:buNone/>
            </a:pPr>
            <a:r>
              <a:rPr lang="he-IL" b="1" dirty="0"/>
              <a:t>חלוקה לקבוצות</a:t>
            </a:r>
          </a:p>
          <a:p>
            <a:pPr marL="0" marR="228600" lvl="0" indent="0" algn="r" rtl="1">
              <a:lnSpc>
                <a:spcPct val="115000"/>
              </a:lnSpc>
              <a:spcBef>
                <a:spcPts val="1200"/>
              </a:spcBef>
              <a:spcAft>
                <a:spcPts val="0"/>
              </a:spcAft>
              <a:buClr>
                <a:srgbClr val="000000"/>
              </a:buClr>
              <a:buSzPts val="1800"/>
              <a:buFont typeface="Arial"/>
              <a:buNone/>
            </a:pPr>
            <a:r>
              <a:rPr lang="iw-IL" sz="1200" dirty="0"/>
              <a:t>6-7 </a:t>
            </a:r>
            <a:r>
              <a:rPr lang="he-IL" sz="1200" dirty="0"/>
              <a:t> </a:t>
            </a:r>
            <a:r>
              <a:rPr lang="iw-IL" sz="1200" dirty="0"/>
              <a:t>קבוצות</a:t>
            </a:r>
            <a:r>
              <a:rPr lang="he-IL" sz="1200" dirty="0"/>
              <a:t>, </a:t>
            </a:r>
            <a:r>
              <a:rPr lang="iw-IL" dirty="0"/>
              <a:t>כאשר בכל קבוצה 6-4 </a:t>
            </a:r>
            <a:r>
              <a:rPr lang="he-IL" dirty="0"/>
              <a:t> </a:t>
            </a:r>
            <a:r>
              <a:rPr lang="iw-IL" dirty="0"/>
              <a:t>משתתפים</a:t>
            </a:r>
            <a:r>
              <a:rPr lang="he-IL" sz="1200" dirty="0"/>
              <a:t>.</a:t>
            </a:r>
          </a:p>
          <a:p>
            <a:pPr marL="0" marR="228600" lvl="0" indent="0" algn="r" rtl="1">
              <a:lnSpc>
                <a:spcPct val="115000"/>
              </a:lnSpc>
              <a:spcBef>
                <a:spcPts val="1200"/>
              </a:spcBef>
              <a:spcAft>
                <a:spcPts val="0"/>
              </a:spcAft>
              <a:buClr>
                <a:srgbClr val="000000"/>
              </a:buClr>
              <a:buSzPts val="1800"/>
              <a:buFont typeface="Arial"/>
              <a:buNone/>
            </a:pPr>
            <a:endParaRPr lang="iw-IL" dirty="0"/>
          </a:p>
          <a:p>
            <a:pPr marL="0" lvl="0" indent="0" algn="r" rtl="1">
              <a:lnSpc>
                <a:spcPct val="100000"/>
              </a:lnSpc>
              <a:spcBef>
                <a:spcPts val="0"/>
              </a:spcBef>
              <a:spcAft>
                <a:spcPts val="0"/>
              </a:spcAft>
              <a:buClr>
                <a:schemeClr val="dk1"/>
              </a:buClr>
              <a:buSzPts val="1100"/>
              <a:buFont typeface="Arial"/>
              <a:buNone/>
            </a:pPr>
            <a:r>
              <a:rPr lang="he-IL" b="1" dirty="0"/>
              <a:t>המנחה יסביר לתלמידים:</a:t>
            </a:r>
          </a:p>
          <a:p>
            <a:pPr marL="0" lvl="0" indent="0" algn="r" rtl="1">
              <a:lnSpc>
                <a:spcPct val="100000"/>
              </a:lnSpc>
              <a:spcBef>
                <a:spcPts val="0"/>
              </a:spcBef>
              <a:spcAft>
                <a:spcPts val="0"/>
              </a:spcAft>
              <a:buClr>
                <a:schemeClr val="dk1"/>
              </a:buClr>
              <a:buSzPts val="1100"/>
              <a:buFont typeface="Arial"/>
              <a:buNone/>
            </a:pPr>
            <a:r>
              <a:rPr lang="iw-IL" b="1" dirty="0"/>
              <a:t>כל קבוצה </a:t>
            </a:r>
            <a:r>
              <a:rPr lang="he-IL" b="1" dirty="0"/>
              <a:t>תקבל</a:t>
            </a:r>
            <a:r>
              <a:rPr lang="iw-IL" b="1" dirty="0"/>
              <a:t> כרטיס ניווט שבמרכז כל אחד מהם עומדת דמות מובילה שעשויה לסייע לחבר</a:t>
            </a:r>
            <a:r>
              <a:rPr lang="he-IL" b="1" dirty="0"/>
              <a:t> </a:t>
            </a:r>
            <a:r>
              <a:rPr lang="iw-IL" b="1" dirty="0"/>
              <a:t>המצו</a:t>
            </a:r>
            <a:r>
              <a:rPr lang="he-IL" b="1" dirty="0"/>
              <a:t> </a:t>
            </a:r>
            <a:r>
              <a:rPr lang="iw-IL" b="1" dirty="0"/>
              <a:t>\ה במצב המצוקה ולהקל עלי</a:t>
            </a:r>
            <a:r>
              <a:rPr lang="he-IL" b="1" dirty="0"/>
              <a:t>ו</a:t>
            </a:r>
            <a:endParaRPr lang="he-IL" dirty="0"/>
          </a:p>
          <a:p>
            <a:pPr marL="0" marR="0" lvl="0" indent="0" algn="r" defTabSz="914400" rtl="1" eaLnBrk="1" fontAlgn="auto" latinLnBrk="0" hangingPunct="1">
              <a:lnSpc>
                <a:spcPct val="100000"/>
              </a:lnSpc>
              <a:spcBef>
                <a:spcPts val="0"/>
              </a:spcBef>
              <a:spcAft>
                <a:spcPts val="0"/>
              </a:spcAft>
              <a:buClr>
                <a:schemeClr val="dk1"/>
              </a:buClr>
              <a:buSzPts val="1100"/>
              <a:buFont typeface="Arial"/>
              <a:buNone/>
              <a:tabLst/>
              <a:defRPr/>
            </a:pPr>
            <a:r>
              <a:rPr lang="he-IL" b="1" dirty="0"/>
              <a:t>כרטיסי הניווט נמצאים בסוף המצגת בנספחים להדפסה.</a:t>
            </a:r>
          </a:p>
          <a:p>
            <a:pPr marL="0" marR="0" lvl="0" indent="0" algn="r" defTabSz="914400" rtl="1" eaLnBrk="1" fontAlgn="auto" latinLnBrk="0" hangingPunct="1">
              <a:lnSpc>
                <a:spcPct val="100000"/>
              </a:lnSpc>
              <a:spcBef>
                <a:spcPts val="0"/>
              </a:spcBef>
              <a:spcAft>
                <a:spcPts val="0"/>
              </a:spcAft>
              <a:buClr>
                <a:schemeClr val="dk1"/>
              </a:buClr>
              <a:buSzPts val="1100"/>
              <a:buFont typeface="Arial"/>
              <a:buNone/>
              <a:tabLst/>
              <a:defRPr/>
            </a:pPr>
            <a:endParaRPr lang="he-IL" dirty="0"/>
          </a:p>
          <a:p>
            <a:pPr marL="0" marR="0" lvl="0" indent="0" algn="r" defTabSz="914400" rtl="1" eaLnBrk="1" fontAlgn="auto" latinLnBrk="0" hangingPunct="1">
              <a:lnSpc>
                <a:spcPct val="100000"/>
              </a:lnSpc>
              <a:spcBef>
                <a:spcPts val="0"/>
              </a:spcBef>
              <a:spcAft>
                <a:spcPts val="0"/>
              </a:spcAft>
              <a:buClr>
                <a:schemeClr val="dk1"/>
              </a:buClr>
              <a:buSzPts val="1100"/>
              <a:buFont typeface="Arial"/>
              <a:buNone/>
              <a:tabLst/>
              <a:defRPr/>
            </a:pPr>
            <a:r>
              <a:rPr lang="he-IL" dirty="0"/>
              <a:t>*הצעת ייעול - ניתן לבחור מראש 3-2 משתתפים שיהיו עוזרים ובמהלך העבודה, יסתובבו בין הקבוצות ויסייעו בדברים שונים (צילום, בהגשת עזרים לפרזנטציה וכו').</a:t>
            </a:r>
          </a:p>
          <a:p>
            <a:pPr marL="0" lvl="0" indent="0" algn="r" rtl="1">
              <a:lnSpc>
                <a:spcPct val="100000"/>
              </a:lnSpc>
              <a:spcBef>
                <a:spcPts val="0"/>
              </a:spcBef>
              <a:spcAft>
                <a:spcPts val="0"/>
              </a:spcAft>
              <a:buClr>
                <a:schemeClr val="dk1"/>
              </a:buClr>
              <a:buSzPts val="1100"/>
              <a:buFont typeface="Arial"/>
              <a:buNone/>
            </a:pPr>
            <a:endParaRPr lang="he-IL" dirty="0"/>
          </a:p>
          <a:p>
            <a:pPr marL="0" lvl="0" indent="0" algn="r" rtl="1">
              <a:lnSpc>
                <a:spcPct val="100000"/>
              </a:lnSpc>
              <a:spcBef>
                <a:spcPts val="0"/>
              </a:spcBef>
              <a:spcAft>
                <a:spcPts val="0"/>
              </a:spcAft>
              <a:buClr>
                <a:schemeClr val="dk1"/>
              </a:buClr>
              <a:buSzPts val="1100"/>
              <a:buFont typeface="Arial"/>
              <a:buNone/>
            </a:pPr>
            <a:r>
              <a:rPr lang="iw-IL" b="1" dirty="0"/>
              <a:t>הדמויות בכרטיסי הניווט הן:</a:t>
            </a:r>
          </a:p>
          <a:p>
            <a:pPr marL="0" lvl="0" indent="0" algn="r" rtl="1">
              <a:lnSpc>
                <a:spcPct val="100000"/>
              </a:lnSpc>
              <a:spcBef>
                <a:spcPts val="0"/>
              </a:spcBef>
              <a:spcAft>
                <a:spcPts val="0"/>
              </a:spcAft>
              <a:buClr>
                <a:schemeClr val="dk1"/>
              </a:buClr>
              <a:buSzPts val="1100"/>
              <a:buFont typeface="Arial"/>
              <a:buNone/>
            </a:pPr>
            <a:r>
              <a:rPr lang="he-IL" dirty="0"/>
              <a:t>- </a:t>
            </a:r>
            <a:r>
              <a:rPr lang="iw-IL" dirty="0"/>
              <a:t>התלמיד</a:t>
            </a:r>
            <a:r>
              <a:rPr lang="he-IL" dirty="0"/>
              <a:t> </a:t>
            </a:r>
            <a:r>
              <a:rPr lang="iw-IL" dirty="0"/>
              <a:t>עצמ</a:t>
            </a:r>
            <a:r>
              <a:rPr lang="he-IL" dirty="0"/>
              <a:t>ו </a:t>
            </a:r>
            <a:r>
              <a:rPr lang="iw-IL" dirty="0"/>
              <a:t> )ז</a:t>
            </a:r>
            <a:r>
              <a:rPr lang="he-IL" dirty="0"/>
              <a:t>ה</a:t>
            </a:r>
            <a:r>
              <a:rPr lang="iw-IL" dirty="0"/>
              <a:t> שנמצא במצוקה</a:t>
            </a:r>
            <a:r>
              <a:rPr lang="he-IL" dirty="0"/>
              <a:t>)</a:t>
            </a:r>
            <a:endParaRPr lang="iw-IL" dirty="0"/>
          </a:p>
          <a:p>
            <a:pPr marL="0" lvl="0" indent="0" algn="r" rtl="1">
              <a:lnSpc>
                <a:spcPct val="100000"/>
              </a:lnSpc>
              <a:spcBef>
                <a:spcPts val="0"/>
              </a:spcBef>
              <a:spcAft>
                <a:spcPts val="0"/>
              </a:spcAft>
              <a:buClr>
                <a:schemeClr val="dk1"/>
              </a:buClr>
              <a:buSzPts val="1100"/>
              <a:buFont typeface="Arial"/>
              <a:buNone/>
            </a:pPr>
            <a:r>
              <a:rPr lang="he-IL" dirty="0"/>
              <a:t>- </a:t>
            </a:r>
            <a:r>
              <a:rPr lang="iw-IL" dirty="0"/>
              <a:t>מחנכת הכיתה</a:t>
            </a:r>
          </a:p>
          <a:p>
            <a:pPr marL="0" lvl="0" indent="0" algn="r" rtl="1">
              <a:lnSpc>
                <a:spcPct val="100000"/>
              </a:lnSpc>
              <a:spcBef>
                <a:spcPts val="0"/>
              </a:spcBef>
              <a:spcAft>
                <a:spcPts val="0"/>
              </a:spcAft>
              <a:buClr>
                <a:schemeClr val="dk1"/>
              </a:buClr>
              <a:buSzPts val="1100"/>
              <a:buFont typeface="Arial"/>
              <a:buNone/>
            </a:pPr>
            <a:r>
              <a:rPr lang="he-IL" dirty="0"/>
              <a:t>- </a:t>
            </a:r>
            <a:r>
              <a:rPr lang="iw-IL" dirty="0"/>
              <a:t>הורי התלמיד</a:t>
            </a:r>
            <a:endParaRPr lang="he-IL" dirty="0"/>
          </a:p>
          <a:p>
            <a:pPr marL="0" lvl="0" indent="0" algn="r" rtl="1">
              <a:lnSpc>
                <a:spcPct val="100000"/>
              </a:lnSpc>
              <a:spcBef>
                <a:spcPts val="0"/>
              </a:spcBef>
              <a:spcAft>
                <a:spcPts val="0"/>
              </a:spcAft>
              <a:buClr>
                <a:schemeClr val="dk1"/>
              </a:buClr>
              <a:buSzPts val="1100"/>
              <a:buFont typeface="Arial"/>
              <a:buNone/>
            </a:pPr>
            <a:r>
              <a:rPr lang="he-IL" dirty="0"/>
              <a:t>- </a:t>
            </a:r>
            <a:r>
              <a:rPr lang="iw-IL" dirty="0"/>
              <a:t>ההורים של החבר</a:t>
            </a:r>
            <a:r>
              <a:rPr lang="he-IL" dirty="0"/>
              <a:t> </a:t>
            </a:r>
            <a:r>
              <a:rPr lang="iw-IL" dirty="0"/>
              <a:t>שרוצה לסייע לתלמיד</a:t>
            </a:r>
            <a:r>
              <a:rPr lang="he-IL" dirty="0"/>
              <a:t> </a:t>
            </a:r>
            <a:r>
              <a:rPr lang="iw-IL" dirty="0"/>
              <a:t>במצוקה</a:t>
            </a:r>
          </a:p>
          <a:p>
            <a:pPr marL="0" lvl="0" indent="0" algn="r" rtl="1">
              <a:lnSpc>
                <a:spcPct val="100000"/>
              </a:lnSpc>
              <a:spcBef>
                <a:spcPts val="0"/>
              </a:spcBef>
              <a:spcAft>
                <a:spcPts val="0"/>
              </a:spcAft>
              <a:buClr>
                <a:schemeClr val="dk1"/>
              </a:buClr>
              <a:buSzPts val="1100"/>
              <a:buFont typeface="Arial"/>
              <a:buNone/>
            </a:pPr>
            <a:r>
              <a:rPr lang="he-IL" dirty="0"/>
              <a:t>- </a:t>
            </a:r>
            <a:r>
              <a:rPr lang="iw-IL" dirty="0"/>
              <a:t>יועץ</a:t>
            </a:r>
            <a:r>
              <a:rPr lang="he-IL" dirty="0"/>
              <a:t>/</a:t>
            </a:r>
            <a:r>
              <a:rPr lang="iw-IL" dirty="0"/>
              <a:t>ת ביה"ס</a:t>
            </a:r>
          </a:p>
          <a:p>
            <a:pPr marL="0" lvl="0" indent="0" algn="r" rtl="1">
              <a:lnSpc>
                <a:spcPct val="100000"/>
              </a:lnSpc>
              <a:spcBef>
                <a:spcPts val="0"/>
              </a:spcBef>
              <a:spcAft>
                <a:spcPts val="0"/>
              </a:spcAft>
              <a:buClr>
                <a:schemeClr val="dk1"/>
              </a:buClr>
              <a:buSzPts val="1100"/>
              <a:buFont typeface="Arial"/>
              <a:buNone/>
            </a:pPr>
            <a:r>
              <a:rPr lang="he-IL" dirty="0"/>
              <a:t>- </a:t>
            </a:r>
            <a:r>
              <a:rPr lang="iw-IL" dirty="0"/>
              <a:t>מנהל</a:t>
            </a:r>
            <a:r>
              <a:rPr lang="he-IL" dirty="0"/>
              <a:t>/</a:t>
            </a:r>
            <a:r>
              <a:rPr lang="iw-IL" dirty="0"/>
              <a:t>ת ביה"ס</a:t>
            </a:r>
          </a:p>
        </p:txBody>
      </p:sp>
      <p:sp>
        <p:nvSpPr>
          <p:cNvPr id="287" name="Google Shape;28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idx="12"/>
          </p:nvPr>
        </p:nvSpPr>
        <p:spPr/>
        <p:txBody>
          <a:bodyPr/>
          <a:lstStyle/>
          <a:p>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w-IL"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t>2</a:t>
            </a:fld>
            <a:endParaRPr kumimoji="0" lang="iw-IL"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985979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2404f3f5793_1_1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SzPts val="1100"/>
              <a:buNone/>
            </a:pPr>
            <a:r>
              <a:rPr lang="he-IL" b="1" dirty="0"/>
              <a:t>המנחה יסביר לתלמידים את מהלך העבודה בקבוצות:</a:t>
            </a:r>
            <a:endParaRPr lang="en-US" b="1" dirty="0"/>
          </a:p>
          <a:p>
            <a:pPr marL="0" lvl="0" indent="0" algn="r" rtl="1">
              <a:spcBef>
                <a:spcPts val="0"/>
              </a:spcBef>
              <a:spcAft>
                <a:spcPts val="0"/>
              </a:spcAft>
              <a:buSzPts val="1100"/>
              <a:buNone/>
            </a:pPr>
            <a:r>
              <a:rPr lang="iw-IL" b="0" dirty="0"/>
              <a:t>המשימה בכרטיסי הניווט</a:t>
            </a:r>
            <a:r>
              <a:rPr lang="en-US" b="0" dirty="0"/>
              <a:t> </a:t>
            </a:r>
            <a:r>
              <a:rPr lang="iw-IL" b="0" dirty="0"/>
              <a:t>מחלוקת לשלושה חלקים</a:t>
            </a:r>
            <a:r>
              <a:rPr lang="he-IL" b="0" dirty="0"/>
              <a:t> - </a:t>
            </a:r>
            <a:endParaRPr b="0" dirty="0"/>
          </a:p>
          <a:p>
            <a:pPr marL="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iw-IL" b="1" dirty="0"/>
              <a:t>חלק ראשון</a:t>
            </a:r>
            <a:r>
              <a:rPr lang="en-US" b="1" dirty="0"/>
              <a:t> </a:t>
            </a:r>
            <a:r>
              <a:rPr lang="he-IL" sz="1200" b="1" dirty="0">
                <a:latin typeface="Calibri" panose="020F0502020204030204" pitchFamily="34" charset="0"/>
                <a:ea typeface="Calibri" panose="020F0502020204030204" pitchFamily="34" charset="0"/>
                <a:cs typeface="Calibri" panose="020F0502020204030204" pitchFamily="34" charset="0"/>
              </a:rPr>
              <a:t>(10 דק') – כתיבת שיחה עם דמות</a:t>
            </a:r>
            <a:endParaRPr lang="en-US" b="1" dirty="0"/>
          </a:p>
          <a:p>
            <a:pPr marL="0" lvl="0" indent="0" algn="r" rtl="1">
              <a:spcBef>
                <a:spcPts val="0"/>
              </a:spcBef>
              <a:spcAft>
                <a:spcPts val="0"/>
              </a:spcAft>
              <a:buSzPts val="1100"/>
              <a:buNone/>
            </a:pPr>
            <a:r>
              <a:rPr lang="iw-IL" b="0" dirty="0"/>
              <a:t>אתם מתבקשים ל</a:t>
            </a:r>
            <a:r>
              <a:rPr lang="he-IL" b="0" dirty="0"/>
              <a:t>כתוב</a:t>
            </a:r>
            <a:r>
              <a:rPr lang="iw-IL" b="0" dirty="0"/>
              <a:t> שיחה עם הדמות המרכזית שעשויה לסייע לדעתכם לחבר במצוקה.</a:t>
            </a:r>
            <a:endParaRPr b="0" dirty="0"/>
          </a:p>
          <a:p>
            <a:pPr marL="0" lvl="0" indent="0" algn="r" rtl="1">
              <a:spcBef>
                <a:spcPts val="0"/>
              </a:spcBef>
              <a:spcAft>
                <a:spcPts val="0"/>
              </a:spcAft>
              <a:buSzPts val="1100"/>
              <a:buNone/>
            </a:pPr>
            <a:r>
              <a:rPr lang="iw-IL" b="0" dirty="0"/>
              <a:t>• תארו מה מדאיג אתכם.</a:t>
            </a:r>
            <a:endParaRPr b="0" dirty="0"/>
          </a:p>
          <a:p>
            <a:pPr marL="0" lvl="0" indent="0" algn="r" rtl="1">
              <a:spcBef>
                <a:spcPts val="0"/>
              </a:spcBef>
              <a:spcAft>
                <a:spcPts val="0"/>
              </a:spcAft>
              <a:buSzPts val="1100"/>
              <a:buNone/>
            </a:pPr>
            <a:r>
              <a:rPr lang="iw-IL" b="0" dirty="0"/>
              <a:t>• כתבו מה תאמרו לדמות הזו וכיצד תספרו לה על האירוע ועל סיבת הפנייה אליה.</a:t>
            </a:r>
            <a:endParaRPr b="0" dirty="0"/>
          </a:p>
          <a:p>
            <a:pPr marL="0" lvl="0" indent="0" algn="r" rtl="1">
              <a:spcBef>
                <a:spcPts val="0"/>
              </a:spcBef>
              <a:spcAft>
                <a:spcPts val="0"/>
              </a:spcAft>
              <a:buSzPts val="1100"/>
              <a:buNone/>
            </a:pPr>
            <a:r>
              <a:rPr lang="iw-IL" b="0" dirty="0"/>
              <a:t>• כתבו לדמות מה אתם מצפים ממנה שתעשה ומה לא הייתם רוצים שהיא תעשה.</a:t>
            </a:r>
            <a:endParaRPr b="0" dirty="0"/>
          </a:p>
          <a:p>
            <a:pPr marL="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endParaRPr lang="he-IL" b="0" dirty="0"/>
          </a:p>
          <a:p>
            <a:pPr marL="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iw-IL" b="1" dirty="0"/>
              <a:t>חלק שני</a:t>
            </a:r>
            <a:r>
              <a:rPr lang="he-IL" b="1" dirty="0"/>
              <a:t> </a:t>
            </a:r>
            <a:r>
              <a:rPr lang="he-IL" sz="1200" b="1" dirty="0">
                <a:latin typeface="Calibri" panose="020F0502020204030204" pitchFamily="34" charset="0"/>
                <a:ea typeface="Calibri" panose="020F0502020204030204" pitchFamily="34" charset="0"/>
                <a:cs typeface="Calibri" panose="020F0502020204030204" pitchFamily="34" charset="0"/>
              </a:rPr>
              <a:t>(10 דק') - תכנון הצגת בפני הכיתה</a:t>
            </a:r>
          </a:p>
          <a:p>
            <a:pPr marL="0" lvl="0" indent="0" algn="r" rtl="1">
              <a:spcBef>
                <a:spcPts val="0"/>
              </a:spcBef>
              <a:spcAft>
                <a:spcPts val="0"/>
              </a:spcAft>
              <a:buSzPts val="1100"/>
              <a:buNone/>
            </a:pPr>
            <a:r>
              <a:rPr lang="iw-IL" b="0" dirty="0"/>
              <a:t>בתום הכתיבה</a:t>
            </a:r>
            <a:r>
              <a:rPr lang="he-IL" b="0" dirty="0"/>
              <a:t> - </a:t>
            </a:r>
            <a:r>
              <a:rPr lang="iw-IL" b="0" dirty="0"/>
              <a:t>חשבו כיצד תציגו מול הכיתה את הפניה לאותה דמות</a:t>
            </a:r>
            <a:r>
              <a:rPr lang="he-IL" b="0" dirty="0"/>
              <a:t>.</a:t>
            </a:r>
          </a:p>
          <a:p>
            <a:pPr marL="0" lvl="0" indent="0" algn="r" rtl="1">
              <a:spcBef>
                <a:spcPts val="0"/>
              </a:spcBef>
              <a:spcAft>
                <a:spcPts val="0"/>
              </a:spcAft>
              <a:buSzPts val="1100"/>
              <a:buNone/>
            </a:pPr>
            <a:r>
              <a:rPr lang="iw-IL" b="0" dirty="0"/>
              <a:t>מומלץ מאוד לעשות זאת באמצעות המחזה או סימולציה</a:t>
            </a:r>
            <a:r>
              <a:rPr lang="he-IL" b="0" dirty="0"/>
              <a:t>.</a:t>
            </a:r>
          </a:p>
          <a:p>
            <a:pPr marL="0" lvl="0" indent="0" algn="r" rtl="1">
              <a:spcBef>
                <a:spcPts val="0"/>
              </a:spcBef>
              <a:spcAft>
                <a:spcPts val="0"/>
              </a:spcAft>
              <a:buSzPts val="1100"/>
              <a:buNone/>
            </a:pPr>
            <a:r>
              <a:rPr lang="iw-IL" b="0" dirty="0"/>
              <a:t>חשוב </a:t>
            </a:r>
            <a:r>
              <a:rPr lang="he-IL" b="0" dirty="0"/>
              <a:t>מאוד</a:t>
            </a:r>
            <a:r>
              <a:rPr lang="iw-IL" b="0" dirty="0"/>
              <a:t> שניתן יהיה לקרוא את</a:t>
            </a:r>
            <a:r>
              <a:rPr lang="he-IL" b="0" dirty="0"/>
              <a:t> </a:t>
            </a:r>
            <a:r>
              <a:rPr lang="iw-IL" b="0" dirty="0"/>
              <a:t>המלל בצורה שוטפת כך ששיקולי הדעת והמסרים המרכזיים יהיו ברורים לכולם.</a:t>
            </a:r>
            <a:endParaRPr b="0" dirty="0"/>
          </a:p>
          <a:p>
            <a:pPr marL="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iw-IL" b="0" dirty="0"/>
              <a:t>חשוב להשקיע מחשבה בדרך הצגת הדברים בצורה מעניינת ומהנה.</a:t>
            </a:r>
          </a:p>
          <a:p>
            <a:pPr marL="0" lvl="0" indent="0" algn="r" rtl="1">
              <a:spcBef>
                <a:spcPts val="0"/>
              </a:spcBef>
              <a:spcAft>
                <a:spcPts val="0"/>
              </a:spcAft>
              <a:buSzPts val="1100"/>
              <a:buNone/>
            </a:pPr>
            <a:endParaRPr lang="he-IL" b="0" dirty="0"/>
          </a:p>
          <a:p>
            <a:pPr marL="0" lvl="0" indent="0" algn="r" rtl="1">
              <a:spcBef>
                <a:spcPts val="0"/>
              </a:spcBef>
              <a:spcAft>
                <a:spcPts val="0"/>
              </a:spcAft>
              <a:buSzPts val="1100"/>
              <a:buNone/>
            </a:pPr>
            <a:r>
              <a:rPr lang="iw-IL" b="1" dirty="0"/>
              <a:t>חלק שלישי</a:t>
            </a:r>
            <a:r>
              <a:rPr lang="he-IL" b="1" dirty="0"/>
              <a:t> (כל קבוצה – 5 ד')</a:t>
            </a:r>
          </a:p>
          <a:p>
            <a:pPr marL="0" lvl="0" indent="0" algn="r" rtl="1">
              <a:spcBef>
                <a:spcPts val="0"/>
              </a:spcBef>
              <a:spcAft>
                <a:spcPts val="0"/>
              </a:spcAft>
              <a:buSzPts val="1100"/>
              <a:buNone/>
            </a:pPr>
            <a:r>
              <a:rPr lang="he-IL" b="0" dirty="0"/>
              <a:t>הצגת השיחה + שיקולי הדעת שהנחו את הכתיבה ע"י כל אחת מהקבוצות.</a:t>
            </a:r>
          </a:p>
          <a:p>
            <a:pPr marL="0" lvl="0" indent="0" algn="r" rtl="1">
              <a:spcBef>
                <a:spcPts val="0"/>
              </a:spcBef>
              <a:spcAft>
                <a:spcPts val="0"/>
              </a:spcAft>
              <a:buSzPts val="1100"/>
              <a:buNone/>
            </a:pPr>
            <a:r>
              <a:rPr lang="he-IL" b="0" dirty="0"/>
              <a:t>לאחר כל הצגה - 2</a:t>
            </a:r>
            <a:r>
              <a:rPr lang="iw-IL" b="0" dirty="0"/>
              <a:t> ד</a:t>
            </a:r>
            <a:r>
              <a:rPr lang="he-IL" b="0" dirty="0"/>
              <a:t>'</a:t>
            </a:r>
            <a:r>
              <a:rPr lang="iw-IL" b="0" dirty="0"/>
              <a:t> להתייחסות מהקהל.</a:t>
            </a:r>
            <a:endParaRPr b="0" dirty="0"/>
          </a:p>
        </p:txBody>
      </p:sp>
      <p:sp>
        <p:nvSpPr>
          <p:cNvPr id="293" name="Google Shape;293;g2404f3f5793_1_1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2404f3f5793_1_1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SzPts val="1100"/>
              <a:buNone/>
            </a:pPr>
            <a:endParaRPr dirty="0"/>
          </a:p>
        </p:txBody>
      </p:sp>
      <p:sp>
        <p:nvSpPr>
          <p:cNvPr id="293" name="Google Shape;293;g2404f3f5793_1_1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100292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2404f3f5793_1_1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SzPts val="1100"/>
              <a:buNone/>
            </a:pPr>
            <a:endParaRPr dirty="0"/>
          </a:p>
        </p:txBody>
      </p:sp>
      <p:sp>
        <p:nvSpPr>
          <p:cNvPr id="293" name="Google Shape;293;g2404f3f5793_1_1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357589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404f3f5793_1_1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228600" lvl="0" indent="0" algn="r" rtl="1">
              <a:lnSpc>
                <a:spcPct val="115000"/>
              </a:lnSpc>
              <a:spcBef>
                <a:spcPts val="1200"/>
              </a:spcBef>
              <a:spcAft>
                <a:spcPts val="0"/>
              </a:spcAft>
              <a:buClr>
                <a:schemeClr val="dk1"/>
              </a:buClr>
              <a:buSzPts val="1100"/>
              <a:buFont typeface="Arial"/>
              <a:buNone/>
            </a:pPr>
            <a:r>
              <a:rPr lang="iw-IL" sz="1100" dirty="0">
                <a:solidFill>
                  <a:srgbClr val="000000"/>
                </a:solidFill>
                <a:latin typeface="Arial"/>
                <a:ea typeface="Arial"/>
                <a:cs typeface="Arial"/>
                <a:sym typeface="Arial"/>
              </a:rPr>
              <a:t>חברות וערבות הדדית בין חברים הן התנהגויות חיוביות ומבורכות אך יש לזכור שיש מצבים שעזרת חבר\ה אינה מספיקה ויש לפנות לעזרתו של מבוגר אחראי.</a:t>
            </a:r>
            <a:endParaRPr sz="1100" dirty="0">
              <a:solidFill>
                <a:srgbClr val="000000"/>
              </a:solidFill>
              <a:latin typeface="Arial"/>
              <a:ea typeface="Arial"/>
              <a:cs typeface="Arial"/>
              <a:sym typeface="Arial"/>
            </a:endParaRPr>
          </a:p>
          <a:p>
            <a:pPr marL="0" marR="228600" lvl="0" indent="0" algn="r" rtl="1">
              <a:lnSpc>
                <a:spcPct val="115000"/>
              </a:lnSpc>
              <a:spcBef>
                <a:spcPts val="1200"/>
              </a:spcBef>
              <a:spcAft>
                <a:spcPts val="0"/>
              </a:spcAft>
              <a:buClr>
                <a:schemeClr val="dk1"/>
              </a:buClr>
              <a:buSzPts val="1100"/>
              <a:buFont typeface="Arial"/>
              <a:buNone/>
            </a:pPr>
            <a:r>
              <a:rPr lang="iw-IL" sz="1100" dirty="0">
                <a:solidFill>
                  <a:srgbClr val="000000"/>
                </a:solidFill>
                <a:latin typeface="Arial"/>
                <a:ea typeface="Arial"/>
                <a:cs typeface="Arial"/>
                <a:sym typeface="Arial"/>
              </a:rPr>
              <a:t>כשחבר במצוקה ורומז על מחשבות אובדניות.</a:t>
            </a:r>
            <a:r>
              <a:rPr lang="he-IL" sz="1100" dirty="0">
                <a:solidFill>
                  <a:srgbClr val="000000"/>
                </a:solidFill>
                <a:latin typeface="Arial"/>
                <a:ea typeface="Arial"/>
                <a:cs typeface="Arial"/>
                <a:sym typeface="Arial"/>
              </a:rPr>
              <a:t> חשוב לפנות למבוגר משמעותי ולהפנות לסיוע.</a:t>
            </a:r>
            <a:endParaRPr sz="1100" dirty="0">
              <a:solidFill>
                <a:srgbClr val="000000"/>
              </a:solidFill>
              <a:latin typeface="Arial"/>
              <a:ea typeface="Arial"/>
              <a:cs typeface="Arial"/>
              <a:sym typeface="Arial"/>
            </a:endParaRPr>
          </a:p>
          <a:p>
            <a:pPr marL="0" marR="228600" lvl="0" indent="0" algn="r" rtl="1">
              <a:lnSpc>
                <a:spcPct val="115000"/>
              </a:lnSpc>
              <a:spcBef>
                <a:spcPts val="1200"/>
              </a:spcBef>
              <a:spcAft>
                <a:spcPts val="0"/>
              </a:spcAft>
              <a:buClr>
                <a:schemeClr val="dk1"/>
              </a:buClr>
              <a:buSzPts val="1100"/>
              <a:buFont typeface="Arial"/>
              <a:buNone/>
            </a:pPr>
            <a:r>
              <a:rPr lang="he-IL" sz="1100" dirty="0">
                <a:solidFill>
                  <a:srgbClr val="000000"/>
                </a:solidFill>
                <a:latin typeface="Arial"/>
                <a:ea typeface="Arial"/>
                <a:cs typeface="Arial"/>
                <a:sym typeface="Arial"/>
              </a:rPr>
              <a:t>חשוב להדגיש</a:t>
            </a:r>
            <a:r>
              <a:rPr lang="iw-IL" sz="1100" dirty="0">
                <a:solidFill>
                  <a:srgbClr val="000000"/>
                </a:solidFill>
                <a:latin typeface="Arial"/>
                <a:ea typeface="Arial"/>
                <a:cs typeface="Arial"/>
                <a:sym typeface="Arial"/>
              </a:rPr>
              <a:t> שהחיים של החבר חשובים יותר מהחברות</a:t>
            </a:r>
            <a:r>
              <a:rPr lang="iw-IL" sz="1800" dirty="0">
                <a:solidFill>
                  <a:srgbClr val="000000"/>
                </a:solidFill>
                <a:latin typeface="Arial"/>
                <a:ea typeface="Arial"/>
                <a:cs typeface="Arial"/>
                <a:sym typeface="Arial"/>
              </a:rPr>
              <a:t>.</a:t>
            </a:r>
            <a:endParaRPr sz="1800" dirty="0">
              <a:solidFill>
                <a:srgbClr val="000000"/>
              </a:solidFill>
              <a:latin typeface="Arial"/>
              <a:ea typeface="Arial"/>
              <a:cs typeface="Arial"/>
              <a:sym typeface="Arial"/>
            </a:endParaRPr>
          </a:p>
        </p:txBody>
      </p:sp>
      <p:sp>
        <p:nvSpPr>
          <p:cNvPr id="299" name="Google Shape;299;g2404f3f5793_1_1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במהלך חיינו, במצבים שונים ובפרט, במצבי קושי/לחץ/משבר, נרצה להגביר מסרים אלו ולתת להם מקום – בתוכנו ובינינו – בין</a:t>
            </a:r>
          </a:p>
          <a:p>
            <a:r>
              <a:rPr lang="he-IL" dirty="0"/>
              <a:t>אם זה הדיבור הפנימי שלנו לעצמנו ובין אם זה שיח עם אחר.</a:t>
            </a:r>
          </a:p>
        </p:txBody>
      </p:sp>
      <p:sp>
        <p:nvSpPr>
          <p:cNvPr id="4" name="מציין מיקום של מספר שקופית 3"/>
          <p:cNvSpPr>
            <a:spLocks noGrp="1"/>
          </p:cNvSpPr>
          <p:nvPr>
            <p:ph type="sldNum" idx="12"/>
          </p:nvPr>
        </p:nvSpPr>
        <p:spPr/>
        <p:txBody>
          <a:bodyPr/>
          <a:lstStyle/>
          <a:p>
            <a:pPr marL="0" marR="0" lvl="0" indent="0" algn="l" rtl="1">
              <a:lnSpc>
                <a:spcPct val="100000"/>
              </a:lnSpc>
              <a:spcBef>
                <a:spcPts val="0"/>
              </a:spcBef>
              <a:spcAft>
                <a:spcPts val="0"/>
              </a:spcAft>
              <a:buClr>
                <a:srgbClr val="000000"/>
              </a:buClr>
              <a:buSzPts val="1200"/>
              <a:buFont typeface="Arial"/>
              <a:buNone/>
            </a:pPr>
            <a:fld id="{00000000-1234-1234-1234-123412341234}" type="slidenum">
              <a:rPr lang="iw-IL" sz="1200" b="0" i="0" u="none" strike="noStrike" cap="none" smtClean="0">
                <a:solidFill>
                  <a:schemeClr val="dk1"/>
                </a:solidFill>
                <a:latin typeface="Calibri"/>
                <a:ea typeface="Calibri"/>
                <a:cs typeface="Calibri"/>
                <a:sym typeface="Calibri"/>
              </a:rPr>
              <a:t>24</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220797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25</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390748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1" cap="all" dirty="0">
                <a:latin typeface="Calibri" panose="020F0502020204030204" pitchFamily="34" charset="0"/>
                <a:cs typeface="Calibri" panose="020F0502020204030204" pitchFamily="34" charset="0"/>
              </a:rPr>
              <a:t>למורה: </a:t>
            </a:r>
            <a:r>
              <a:rPr lang="he-IL" sz="1200" b="0" cap="all" dirty="0">
                <a:latin typeface="Calibri" panose="020F0502020204030204" pitchFamily="34" charset="0"/>
                <a:cs typeface="Calibri" panose="020F0502020204030204" pitchFamily="34" charset="0"/>
              </a:rPr>
              <a:t>לבחירתך מס' מקורות להתייחסות</a:t>
            </a:r>
          </a:p>
          <a:p>
            <a:pPr algn="r"/>
            <a:r>
              <a:rPr lang="he-IL" sz="1200" b="1" cap="all" dirty="0">
                <a:latin typeface="Calibri" panose="020F0502020204030204" pitchFamily="34" charset="0"/>
                <a:cs typeface="Calibri" panose="020F0502020204030204" pitchFamily="34" charset="0"/>
              </a:rPr>
              <a:t>לא תעמוד על דם רעך-</a:t>
            </a:r>
            <a:r>
              <a:rPr lang="he-IL" sz="1200" cap="all" dirty="0">
                <a:latin typeface="Calibri" panose="020F0502020204030204" pitchFamily="34" charset="0"/>
                <a:cs typeface="Calibri" panose="020F0502020204030204" pitchFamily="34" charset="0"/>
              </a:rPr>
              <a:t> </a:t>
            </a:r>
            <a:r>
              <a:rPr lang="he-IL" b="0" i="0" dirty="0">
                <a:solidFill>
                  <a:srgbClr val="000000"/>
                </a:solidFill>
                <a:effectLst/>
                <a:latin typeface="Open Sans Hebrew"/>
              </a:rPr>
              <a:t>שלא לעמוד על דם רעים (ספר החינוך מצווה </a:t>
            </a:r>
            <a:r>
              <a:rPr lang="he-IL" b="0" i="0" dirty="0" err="1">
                <a:solidFill>
                  <a:srgbClr val="000000"/>
                </a:solidFill>
                <a:effectLst/>
                <a:latin typeface="Open Sans Hebrew"/>
              </a:rPr>
              <a:t>רלז</a:t>
            </a:r>
            <a:r>
              <a:rPr lang="he-IL" b="0" i="0" dirty="0">
                <a:solidFill>
                  <a:srgbClr val="000000"/>
                </a:solidFill>
                <a:effectLst/>
                <a:latin typeface="Open Sans Hebrew"/>
              </a:rPr>
              <a:t>) הכוונה שלא נמנע מלהציל נפש מישראל כשנראהו בסכנת מיתה </a:t>
            </a:r>
            <a:r>
              <a:rPr lang="he-IL" b="0" i="0" dirty="0" err="1">
                <a:solidFill>
                  <a:srgbClr val="000000"/>
                </a:solidFill>
                <a:effectLst/>
                <a:latin typeface="Open Sans Hebrew"/>
              </a:rPr>
              <a:t>ואבידה</a:t>
            </a:r>
            <a:r>
              <a:rPr lang="he-IL" b="0" i="0" dirty="0">
                <a:solidFill>
                  <a:srgbClr val="000000"/>
                </a:solidFill>
                <a:effectLst/>
                <a:latin typeface="Open Sans Hebrew"/>
              </a:rPr>
              <a:t> ותהיה לנו היכולת להצילו בשום צד. </a:t>
            </a:r>
          </a:p>
          <a:p>
            <a:pPr algn="r"/>
            <a:endParaRPr lang="he-IL" b="1" i="0" u="sng" dirty="0">
              <a:solidFill>
                <a:srgbClr val="424141"/>
              </a:solidFill>
              <a:effectLst/>
              <a:latin typeface="Roboto" panose="02000000000000000000" pitchFamily="2" charset="0"/>
            </a:endParaRPr>
          </a:p>
          <a:p>
            <a:pPr algn="r"/>
            <a:r>
              <a:rPr lang="he-IL" b="1" i="0" u="sng" dirty="0">
                <a:solidFill>
                  <a:srgbClr val="424141"/>
                </a:solidFill>
                <a:effectLst/>
                <a:latin typeface="Roboto" panose="02000000000000000000" pitchFamily="2" charset="0"/>
              </a:rPr>
              <a:t>הסבר: מטרת עשיית המצווה</a:t>
            </a:r>
            <a:r>
              <a:rPr lang="he-IL" b="0" i="0" dirty="0">
                <a:solidFill>
                  <a:srgbClr val="424141"/>
                </a:solidFill>
                <a:effectLst/>
                <a:latin typeface="Roboto" panose="02000000000000000000" pitchFamily="2" charset="0"/>
              </a:rPr>
              <a:t> (=</a:t>
            </a:r>
            <a:r>
              <a:rPr lang="he-IL" b="1" i="0" dirty="0">
                <a:solidFill>
                  <a:srgbClr val="424141"/>
                </a:solidFill>
                <a:effectLst/>
                <a:latin typeface="Roboto" panose="02000000000000000000" pitchFamily="2" charset="0"/>
              </a:rPr>
              <a:t>שורש</a:t>
            </a:r>
            <a:r>
              <a:rPr lang="he-IL" b="0" i="0" dirty="0">
                <a:solidFill>
                  <a:srgbClr val="424141"/>
                </a:solidFill>
                <a:effectLst/>
                <a:latin typeface="Roboto" panose="02000000000000000000" pitchFamily="2" charset="0"/>
              </a:rPr>
              <a:t> המצווה וטעמה), היא </a:t>
            </a:r>
            <a:r>
              <a:rPr lang="he-IL" b="1" i="0" u="sng" dirty="0">
                <a:solidFill>
                  <a:srgbClr val="424141"/>
                </a:solidFill>
                <a:effectLst/>
                <a:latin typeface="Roboto" panose="02000000000000000000" pitchFamily="2" charset="0"/>
              </a:rPr>
              <a:t>ביישוב העולם</a:t>
            </a:r>
            <a:r>
              <a:rPr lang="he-IL" b="0" i="0" dirty="0">
                <a:solidFill>
                  <a:srgbClr val="424141"/>
                </a:solidFill>
                <a:effectLst/>
                <a:latin typeface="Roboto" panose="02000000000000000000" pitchFamily="2" charset="0"/>
              </a:rPr>
              <a:t>, כלומר סיוע הדדי בין בני אדם (כמו שיציל האחד את חברו כן חברו יציל אותו..) </a:t>
            </a:r>
          </a:p>
          <a:p>
            <a:pPr algn="r"/>
            <a:r>
              <a:rPr lang="he-IL" b="0" i="0" dirty="0">
                <a:solidFill>
                  <a:srgbClr val="424141"/>
                </a:solidFill>
                <a:effectLst/>
                <a:latin typeface="Roboto" panose="02000000000000000000" pitchFamily="2" charset="0"/>
              </a:rPr>
              <a:t>הוא שיוביל </a:t>
            </a:r>
            <a:r>
              <a:rPr lang="he-IL" b="1" i="0" u="sng" dirty="0">
                <a:solidFill>
                  <a:srgbClr val="424141"/>
                </a:solidFill>
                <a:effectLst/>
                <a:latin typeface="Roboto" panose="02000000000000000000" pitchFamily="2" charset="0"/>
              </a:rPr>
              <a:t>לחברה מתוקנת</a:t>
            </a:r>
            <a:r>
              <a:rPr lang="he-IL" b="0" i="0" dirty="0">
                <a:solidFill>
                  <a:srgbClr val="424141"/>
                </a:solidFill>
                <a:effectLst/>
                <a:latin typeface="Roboto" panose="02000000000000000000" pitchFamily="2" charset="0"/>
              </a:rPr>
              <a:t>: חברה הפועלת באופן ישר והגון, חברה שוויונית, חברה מסודרת (עם חוקים וסדר). </a:t>
            </a:r>
          </a:p>
          <a:p>
            <a:pPr algn="r"/>
            <a:r>
              <a:rPr lang="he-IL" b="0" i="0" dirty="0">
                <a:solidFill>
                  <a:srgbClr val="424141"/>
                </a:solidFill>
                <a:effectLst/>
                <a:latin typeface="Roboto" panose="02000000000000000000" pitchFamily="2" charset="0"/>
              </a:rPr>
              <a:t>כמו כן מעלה ספר החינוך </a:t>
            </a:r>
            <a:r>
              <a:rPr lang="he-IL" b="1" i="0" u="sng" dirty="0">
                <a:solidFill>
                  <a:srgbClr val="424141"/>
                </a:solidFill>
                <a:effectLst/>
                <a:latin typeface="Roboto" panose="02000000000000000000" pitchFamily="2" charset="0"/>
              </a:rPr>
              <a:t>נימוק דתי</a:t>
            </a:r>
            <a:r>
              <a:rPr lang="he-IL" b="1" i="0" dirty="0">
                <a:solidFill>
                  <a:srgbClr val="424141"/>
                </a:solidFill>
                <a:effectLst/>
                <a:latin typeface="Roboto" panose="02000000000000000000" pitchFamily="2" charset="0"/>
              </a:rPr>
              <a:t>:</a:t>
            </a:r>
            <a:r>
              <a:rPr lang="he-IL" b="0" i="0" dirty="0">
                <a:solidFill>
                  <a:srgbClr val="424141"/>
                </a:solidFill>
                <a:effectLst/>
                <a:latin typeface="Roboto" panose="02000000000000000000" pitchFamily="2" charset="0"/>
              </a:rPr>
              <a:t> לא רק האדם מבקש ביישוב החברה אלא שזה גם רצונו של האל. עבור האדם הדתי והמאמין זהו נימוק חשוב </a:t>
            </a:r>
          </a:p>
          <a:p>
            <a:pPr algn="r"/>
            <a:r>
              <a:rPr lang="he-IL" b="0" i="0" dirty="0">
                <a:solidFill>
                  <a:srgbClr val="424141"/>
                </a:solidFill>
                <a:effectLst/>
                <a:latin typeface="Roboto" panose="02000000000000000000" pitchFamily="2" charset="0"/>
              </a:rPr>
              <a:t>והרי שלאדם הדתי רצון האל הינו החשוב מכל.</a:t>
            </a:r>
          </a:p>
          <a:p>
            <a:pPr algn="r"/>
            <a:endParaRPr lang="he-IL" b="0" i="0" dirty="0">
              <a:solidFill>
                <a:srgbClr val="424141"/>
              </a:solidFill>
              <a:effectLst/>
              <a:latin typeface="Roboto" panose="02000000000000000000" pitchFamily="2" charset="0"/>
            </a:endParaRPr>
          </a:p>
          <a:p>
            <a:pPr algn="r"/>
            <a:endParaRPr lang="he-IL" b="0" i="0" dirty="0">
              <a:solidFill>
                <a:srgbClr val="424141"/>
              </a:solidFill>
              <a:effectLst/>
              <a:latin typeface="Roboto" panose="02000000000000000000" pitchFamily="2" charset="0"/>
            </a:endParaRPr>
          </a:p>
          <a:p>
            <a:r>
              <a:rPr lang="he-IL" sz="1200" b="1" dirty="0">
                <a:solidFill>
                  <a:srgbClr val="323232"/>
                </a:solidFill>
                <a:effectLst/>
                <a:latin typeface="Rubik"/>
                <a:ea typeface="Calibri" panose="020F0502020204030204" pitchFamily="34" charset="0"/>
                <a:cs typeface="Arial" panose="020B0604020202020204" pitchFamily="34" charset="0"/>
              </a:rPr>
              <a:t>עמו אנוכי בצרה- </a:t>
            </a:r>
            <a:r>
              <a:rPr lang="he-IL" sz="1200" dirty="0">
                <a:solidFill>
                  <a:srgbClr val="323232"/>
                </a:solidFill>
                <a:effectLst/>
                <a:latin typeface="Rubik"/>
                <a:ea typeface="Calibri" panose="020F0502020204030204" pitchFamily="34" charset="0"/>
                <a:cs typeface="Arial" panose="020B0604020202020204" pitchFamily="34" charset="0"/>
              </a:rPr>
              <a:t>השימוש במקור בהשאלה: אחד התפקידים הבסיסיים והחשובים שלנו הוא לסייע לחבר/ה שנמצאים במצוקה ושזקוקים לעזרה, להיות איתם ולסייע להם בעת הצורך.</a:t>
            </a:r>
          </a:p>
          <a:p>
            <a:endParaRPr lang="he-IL" sz="1200" dirty="0">
              <a:solidFill>
                <a:srgbClr val="323232"/>
              </a:solidFill>
              <a:effectLst/>
              <a:latin typeface="Rubik"/>
              <a:cs typeface="Arial" panose="020B0604020202020204" pitchFamily="34" charset="0"/>
            </a:endParaRPr>
          </a:p>
          <a:p>
            <a:r>
              <a:rPr lang="he-IL" sz="1200" b="0" i="0" dirty="0">
                <a:solidFill>
                  <a:srgbClr val="212529"/>
                </a:solidFill>
                <a:effectLst/>
                <a:latin typeface="Assistant" pitchFamily="2" charset="-79"/>
                <a:cs typeface="Assistant" pitchFamily="2" charset="-79"/>
              </a:rPr>
              <a:t>ניתן להזמין את התלמידים לחשוב לעצמם על משהו שהם היו רוצים/ יכולים לקבל על עצמם בכדי להצליח להיות לעזר לאחרים</a:t>
            </a:r>
            <a:r>
              <a:rPr lang="he-IL" sz="1200" b="0" i="0" dirty="0">
                <a:solidFill>
                  <a:srgbClr val="323232"/>
                </a:solidFill>
                <a:effectLst/>
                <a:latin typeface="Rubik"/>
                <a:cs typeface="Arial" panose="020B0604020202020204" pitchFamily="34" charset="0"/>
              </a:rPr>
              <a:t> </a:t>
            </a:r>
          </a:p>
          <a:p>
            <a:endParaRPr lang="he-IL" sz="1200" dirty="0">
              <a:solidFill>
                <a:srgbClr val="323232"/>
              </a:solidFill>
              <a:effectLst/>
              <a:latin typeface="Rubik"/>
              <a:cs typeface="Arial" panose="020B0604020202020204" pitchFamily="34" charset="0"/>
            </a:endParaRPr>
          </a:p>
          <a:p>
            <a:r>
              <a:rPr lang="he-IL" b="0" i="0" dirty="0">
                <a:solidFill>
                  <a:srgbClr val="333333"/>
                </a:solidFill>
                <a:effectLst/>
                <a:latin typeface="Alef Hebrew"/>
              </a:rPr>
              <a:t>למורה: במקור, זו ההבטחה האלוקית והכוונה היא לקב"ה שנמצא עמנו בכל עת ומסייע לנו, פרושו: ובכל עת שיקרא בשמי בעת צרה, שלא יפחד, כי אני אהיה עם עבדי , </a:t>
            </a:r>
          </a:p>
          <a:p>
            <a:r>
              <a:rPr lang="he-IL" b="0" i="0" dirty="0">
                <a:solidFill>
                  <a:srgbClr val="333333"/>
                </a:solidFill>
                <a:effectLst/>
                <a:latin typeface="Alef Hebrew"/>
              </a:rPr>
              <a:t>אחלצהו </a:t>
            </a:r>
            <a:r>
              <a:rPr lang="he-IL" b="0" i="0" dirty="0" err="1">
                <a:solidFill>
                  <a:srgbClr val="333333"/>
                </a:solidFill>
                <a:effectLst/>
                <a:latin typeface="Alef Hebrew"/>
              </a:rPr>
              <a:t>ואכבדהו</a:t>
            </a:r>
            <a:r>
              <a:rPr lang="he-IL" b="0" i="0" dirty="0">
                <a:solidFill>
                  <a:srgbClr val="333333"/>
                </a:solidFill>
                <a:effectLst/>
                <a:latin typeface="Alef Hebrew"/>
              </a:rPr>
              <a:t>, שלא יצטרך לזולתי (לפי </a:t>
            </a:r>
            <a:r>
              <a:rPr lang="he-IL" b="0" i="0" dirty="0" err="1">
                <a:solidFill>
                  <a:srgbClr val="333333"/>
                </a:solidFill>
                <a:effectLst/>
                <a:latin typeface="Alef Hebrew"/>
              </a:rPr>
              <a:t>ראב"ע</a:t>
            </a:r>
            <a:r>
              <a:rPr lang="he-IL" b="0" i="0" dirty="0">
                <a:solidFill>
                  <a:srgbClr val="333333"/>
                </a:solidFill>
                <a:effectLst/>
                <a:latin typeface="Alef Hebrew"/>
              </a:rPr>
              <a:t>), </a:t>
            </a:r>
            <a:r>
              <a:rPr lang="he-IL" b="0" i="0" dirty="0">
                <a:solidFill>
                  <a:srgbClr val="000000"/>
                </a:solidFill>
                <a:effectLst/>
                <a:latin typeface="Arial" panose="020B0604020202020204" pitchFamily="34" charset="0"/>
              </a:rPr>
              <a:t> " כי לא </a:t>
            </a:r>
            <a:r>
              <a:rPr lang="he-IL" b="0" i="0" dirty="0" err="1">
                <a:solidFill>
                  <a:srgbClr val="000000"/>
                </a:solidFill>
                <a:effectLst/>
                <a:latin typeface="Arial" panose="020B0604020202020204" pitchFamily="34" charset="0"/>
              </a:rPr>
              <a:t>יטוש</a:t>
            </a:r>
            <a:r>
              <a:rPr lang="he-IL" b="0" i="0" dirty="0">
                <a:solidFill>
                  <a:srgbClr val="000000"/>
                </a:solidFill>
                <a:effectLst/>
                <a:latin typeface="Arial" panose="020B0604020202020204" pitchFamily="34" charset="0"/>
              </a:rPr>
              <a:t> ה ' עמו " ( תהילים צד , יד ).</a:t>
            </a:r>
            <a:endParaRPr lang="he-IL" dirty="0"/>
          </a:p>
          <a:p>
            <a:pPr algn="r"/>
            <a:endParaRPr lang="he-IL" dirty="0"/>
          </a:p>
        </p:txBody>
      </p:sp>
      <p:sp>
        <p:nvSpPr>
          <p:cNvPr id="4" name="מציין מיקום של מספר שקופית 3"/>
          <p:cNvSpPr>
            <a:spLocks noGrp="1"/>
          </p:cNvSpPr>
          <p:nvPr>
            <p:ph type="sldNum" idx="12"/>
          </p:nvPr>
        </p:nvSpPr>
        <p:spPr/>
        <p:txBody>
          <a:bodyPr/>
          <a:lstStyle/>
          <a:p>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w-IL"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t>26</a:t>
            </a:fld>
            <a:endParaRPr kumimoji="0" lang="iw-IL"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627259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just" rtl="1">
              <a:lnSpc>
                <a:spcPts val="1500"/>
              </a:lnSpc>
              <a:spcAft>
                <a:spcPts val="0"/>
              </a:spcAft>
            </a:pPr>
            <a:r>
              <a:rPr lang="he-IL" sz="1800" dirty="0">
                <a:solidFill>
                  <a:srgbClr val="000066"/>
                </a:solidFill>
                <a:effectLst/>
                <a:ea typeface="Calibri" panose="020F0502020204030204" pitchFamily="34" charset="0"/>
                <a:cs typeface="David" panose="020E0502060401010101" pitchFamily="34" charset="-79"/>
              </a:rPr>
              <a:t>רבי נחמן מבאר שבכל יהודי ויהודי יש נקודה ומעלה טובה שאין לאף אחד אחר.  הנקודה הטובה יכולה להיות כל הדברים הטובים שבתוכנו</a:t>
            </a:r>
          </a:p>
          <a:p>
            <a:pPr algn="just" rtl="1">
              <a:lnSpc>
                <a:spcPts val="1500"/>
              </a:lnSpc>
              <a:spcAft>
                <a:spcPts val="0"/>
              </a:spcAft>
            </a:pPr>
            <a:r>
              <a:rPr lang="he-IL" sz="1800" dirty="0">
                <a:solidFill>
                  <a:srgbClr val="000066"/>
                </a:solidFill>
                <a:effectLst/>
                <a:cs typeface="David" panose="020E0502060401010101" pitchFamily="34" charset="-79"/>
              </a:rPr>
              <a:t>למעשה, עלינו להרפות מהשיפוט שלנו את עצמנו ולמצוא קצה חוט של 'נקודה טובה' – משהו טוב בנו  או בעשייה שלנו, עלינו להתבונן בה ולשמוח בה</a:t>
            </a:r>
          </a:p>
          <a:p>
            <a:pPr algn="just" rtl="1">
              <a:lnSpc>
                <a:spcPts val="1500"/>
              </a:lnSpc>
              <a:spcAft>
                <a:spcPts val="0"/>
              </a:spcAft>
            </a:pPr>
            <a:r>
              <a:rPr lang="he-IL" sz="1800" dirty="0">
                <a:solidFill>
                  <a:srgbClr val="000066"/>
                </a:solidFill>
                <a:effectLst/>
                <a:cs typeface="David" panose="020E0502060401010101" pitchFamily="34" charset="-79"/>
              </a:rPr>
              <a:t>וגם אם היא לא מושלמת – יש בה טוב ואת הטוב הזה ננצור ונגדיל.</a:t>
            </a:r>
          </a:p>
          <a:p>
            <a:pPr algn="just" rtl="1">
              <a:lnSpc>
                <a:spcPts val="1500"/>
              </a:lnSpc>
              <a:spcAft>
                <a:spcPts val="0"/>
              </a:spcAft>
            </a:pPr>
            <a:r>
              <a:rPr lang="he-IL" sz="1800" dirty="0">
                <a:solidFill>
                  <a:srgbClr val="000066"/>
                </a:solidFill>
                <a:effectLst/>
                <a:cs typeface="David" panose="020E0502060401010101" pitchFamily="34" charset="-79"/>
              </a:rPr>
              <a:t>מציאת הטוב בתוכנו והגדלתו היא עבודה מתמשכת וארוכת טווח (עפ"י רן </a:t>
            </a:r>
            <a:r>
              <a:rPr lang="he-IL" sz="1800" dirty="0" err="1">
                <a:solidFill>
                  <a:srgbClr val="000066"/>
                </a:solidFill>
                <a:effectLst/>
                <a:cs typeface="David" panose="020E0502060401010101" pitchFamily="34" charset="-79"/>
              </a:rPr>
              <a:t>וובר</a:t>
            </a:r>
            <a:r>
              <a:rPr lang="he-IL" sz="1800" dirty="0">
                <a:solidFill>
                  <a:srgbClr val="000066"/>
                </a:solidFill>
                <a:effectLst/>
                <a:cs typeface="David" panose="020E0502060401010101" pitchFamily="34" charset="-79"/>
              </a:rPr>
              <a:t> 'סוד הנקודה הטובה')</a:t>
            </a:r>
            <a:endParaRPr lang="he-IL" dirty="0"/>
          </a:p>
        </p:txBody>
      </p:sp>
      <p:sp>
        <p:nvSpPr>
          <p:cNvPr id="4" name="מציין מיקום של מספר שקופית 3"/>
          <p:cNvSpPr>
            <a:spLocks noGrp="1"/>
          </p:cNvSpPr>
          <p:nvPr>
            <p:ph type="sldNum" idx="12"/>
          </p:nvPr>
        </p:nvSpPr>
        <p:spPr/>
        <p:txBody>
          <a:bodyPr/>
          <a:lstStyle/>
          <a:p>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w-IL"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t>27</a:t>
            </a:fld>
            <a:endParaRPr kumimoji="0" lang="iw-IL"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952003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לאחר סיכום השיעור, הקרינו את הסרטון המסכם (</a:t>
            </a:r>
            <a:r>
              <a:rPr lang="en-US" dirty="0"/>
              <a:t>https://youtu.be/kRtiI3I1-6s</a:t>
            </a:r>
            <a:r>
              <a:rPr lang="he-IL" dirty="0"/>
              <a:t>).</a:t>
            </a:r>
          </a:p>
        </p:txBody>
      </p:sp>
      <p:sp>
        <p:nvSpPr>
          <p:cNvPr id="4" name="מציין מיקום של מספר שקופית 3"/>
          <p:cNvSpPr>
            <a:spLocks noGrp="1"/>
          </p:cNvSpPr>
          <p:nvPr>
            <p:ph type="sldNum" idx="12"/>
          </p:nvPr>
        </p:nvSpPr>
        <p:spPr/>
        <p:txBody>
          <a:bodyPr/>
          <a:lstStyle/>
          <a:p>
            <a:pPr marL="0" marR="0" lvl="0" indent="0" algn="l" rtl="1">
              <a:lnSpc>
                <a:spcPct val="100000"/>
              </a:lnSpc>
              <a:spcBef>
                <a:spcPts val="0"/>
              </a:spcBef>
              <a:spcAft>
                <a:spcPts val="0"/>
              </a:spcAft>
              <a:buClr>
                <a:srgbClr val="000000"/>
              </a:buClr>
              <a:buSzPts val="1200"/>
              <a:buFont typeface="Arial"/>
              <a:buNone/>
            </a:pPr>
            <a:fld id="{00000000-1234-1234-1234-123412341234}" type="slidenum">
              <a:rPr lang="iw-IL" sz="1200" b="0" i="0" u="none" strike="noStrike" cap="none" smtClean="0">
                <a:solidFill>
                  <a:schemeClr val="dk1"/>
                </a:solidFill>
                <a:latin typeface="Calibri"/>
                <a:ea typeface="Calibri"/>
                <a:cs typeface="Calibri"/>
                <a:sym typeface="Calibri"/>
              </a:rPr>
              <a:t>28</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623857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dirty="0"/>
              <a:t>סרטון נוסף – לבחירת המורה. </a:t>
            </a:r>
            <a:r>
              <a:rPr lang="he-IL" b="1" i="0" dirty="0">
                <a:solidFill>
                  <a:srgbClr val="0F0F0F"/>
                </a:solidFill>
                <a:effectLst/>
                <a:latin typeface="Roboto" panose="02000000000000000000" pitchFamily="2" charset="0"/>
              </a:rPr>
              <a:t>סרטון מסכם עזרה עצמית</a:t>
            </a:r>
          </a:p>
          <a:p>
            <a:pPr marL="0" lvl="0" indent="0" algn="r" rtl="1">
              <a:spcBef>
                <a:spcPts val="0"/>
              </a:spcBef>
              <a:spcAft>
                <a:spcPts val="0"/>
              </a:spcAft>
              <a:buNone/>
            </a:pPr>
            <a:endParaRPr lang="he-IL" dirty="0"/>
          </a:p>
          <a:p>
            <a:pPr marL="0" lvl="0" indent="0" algn="r" rtl="1">
              <a:spcBef>
                <a:spcPts val="0"/>
              </a:spcBef>
              <a:spcAft>
                <a:spcPts val="0"/>
              </a:spcAft>
              <a:buNone/>
            </a:pPr>
            <a:r>
              <a:rPr lang="iw-IL" dirty="0"/>
              <a:t>הצגת הסרטון בפני התלמידים </a:t>
            </a:r>
            <a:r>
              <a:rPr lang="he-IL" dirty="0"/>
              <a:t>(</a:t>
            </a:r>
            <a:r>
              <a:rPr lang="he-IL" dirty="0">
                <a:hlinkClick r:id="rId3"/>
              </a:rPr>
              <a:t>https://www.youtube.com/watch?v=LPy0rKdr6hk</a:t>
            </a:r>
            <a:r>
              <a:rPr lang="he-IL" dirty="0"/>
              <a:t>) תוך התייחסות למה שהסרטון מעורר אצלם.</a:t>
            </a:r>
          </a:p>
        </p:txBody>
      </p:sp>
      <p:sp>
        <p:nvSpPr>
          <p:cNvPr id="4" name="מציין מיקום של מספר שקופית 3"/>
          <p:cNvSpPr>
            <a:spLocks noGrp="1"/>
          </p:cNvSpPr>
          <p:nvPr>
            <p:ph type="sldNum" idx="12"/>
          </p:nvPr>
        </p:nvSpPr>
        <p:spPr/>
        <p:txBody>
          <a:bodyPr/>
          <a:lstStyle/>
          <a:p>
            <a:pPr marL="0" marR="0" lvl="0" indent="0" algn="l" rtl="1">
              <a:lnSpc>
                <a:spcPct val="100000"/>
              </a:lnSpc>
              <a:spcBef>
                <a:spcPts val="0"/>
              </a:spcBef>
              <a:spcAft>
                <a:spcPts val="0"/>
              </a:spcAft>
              <a:buClr>
                <a:srgbClr val="000000"/>
              </a:buClr>
              <a:buSzPts val="1200"/>
              <a:buFont typeface="Arial"/>
              <a:buNone/>
            </a:pPr>
            <a:fld id="{00000000-1234-1234-1234-123412341234}" type="slidenum">
              <a:rPr lang="iw-IL" sz="1200" b="0" i="0" u="none" strike="noStrike" cap="none" smtClean="0">
                <a:solidFill>
                  <a:schemeClr val="dk1"/>
                </a:solidFill>
                <a:latin typeface="Calibri"/>
                <a:ea typeface="Calibri"/>
                <a:cs typeface="Calibri"/>
                <a:sym typeface="Calibri"/>
              </a:rPr>
              <a:t>29</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69890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404f3f579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g2404f3f5793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Clr>
                <a:schemeClr val="dk1"/>
              </a:buClr>
              <a:buSzPts val="1200"/>
              <a:buFont typeface="Calibri"/>
              <a:buNone/>
            </a:pPr>
            <a:endParaRPr sz="1200">
              <a:solidFill>
                <a:srgbClr val="002060"/>
              </a:solidFill>
              <a:latin typeface="Gisha"/>
              <a:ea typeface="Gisha"/>
              <a:cs typeface="Gisha"/>
              <a:sym typeface="Gisha"/>
            </a:endParaRPr>
          </a:p>
        </p:txBody>
      </p:sp>
      <p:sp>
        <p:nvSpPr>
          <p:cNvPr id="137" name="Google Shape;137;g2404f3f5793_0_0: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lvl="0" indent="0" algn="l" rtl="1">
              <a:lnSpc>
                <a:spcPct val="100000"/>
              </a:lnSpc>
              <a:spcBef>
                <a:spcPts val="0"/>
              </a:spcBef>
              <a:spcAft>
                <a:spcPts val="0"/>
              </a:spcAft>
              <a:buSzPts val="1400"/>
              <a:buNone/>
            </a:pPr>
            <a:fld id="{00000000-1234-1234-1234-123412341234}" type="slidenum">
              <a:rPr lang="iw-IL"/>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161ce90a3f_0_4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g2161ce90a3f_0_4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endParaRPr dirty="0"/>
          </a:p>
        </p:txBody>
      </p:sp>
      <p:sp>
        <p:nvSpPr>
          <p:cNvPr id="318" name="Google Shape;318;g2161ce90a3f_0_417: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lvl="0" indent="0" algn="l" rtl="1">
              <a:lnSpc>
                <a:spcPct val="100000"/>
              </a:lnSpc>
              <a:spcBef>
                <a:spcPts val="0"/>
              </a:spcBef>
              <a:spcAft>
                <a:spcPts val="0"/>
              </a:spcAft>
              <a:buSzPts val="1400"/>
              <a:buNone/>
            </a:pPr>
            <a:fld id="{00000000-1234-1234-1234-123412341234}" type="slidenum">
              <a:rPr lang="iw-IL"/>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2161ce90a3f_0_4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g2161ce90a3f_0_4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0" algn="just" rtl="1">
              <a:lnSpc>
                <a:spcPct val="150000"/>
              </a:lnSpc>
              <a:spcBef>
                <a:spcPts val="0"/>
              </a:spcBef>
              <a:spcAft>
                <a:spcPts val="0"/>
              </a:spcAft>
              <a:buSzPts val="1400"/>
              <a:buNone/>
            </a:pPr>
            <a:endParaRPr dirty="0"/>
          </a:p>
        </p:txBody>
      </p:sp>
      <p:sp>
        <p:nvSpPr>
          <p:cNvPr id="337" name="Google Shape;337;g2161ce90a3f_0_435: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lvl="0" indent="0" algn="l" rtl="1">
              <a:lnSpc>
                <a:spcPct val="100000"/>
              </a:lnSpc>
              <a:spcBef>
                <a:spcPts val="0"/>
              </a:spcBef>
              <a:spcAft>
                <a:spcPts val="0"/>
              </a:spcAft>
              <a:buSzPts val="1400"/>
              <a:buNone/>
            </a:pPr>
            <a:fld id="{00000000-1234-1234-1234-123412341234}" type="slidenum">
              <a:rPr lang="iw-IL"/>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נזמין את התלמידים לכתוב לעצמם ולחברים מסרים בוני חוסן שישמשו אותם לאורך השנה – ואליהם יוכלו</a:t>
            </a:r>
          </a:p>
          <a:p>
            <a:r>
              <a:rPr lang="he-IL" dirty="0"/>
              <a:t>לחזור במצבים שונים ולשאוב מהם כוחות ואופטימיות.</a:t>
            </a:r>
          </a:p>
          <a:p>
            <a:r>
              <a:rPr lang="he-IL" dirty="0"/>
              <a:t>אפשר להכין מדבקות ולשלוח </a:t>
            </a:r>
            <a:r>
              <a:rPr lang="he-IL" dirty="0" err="1"/>
              <a:t>בווטסאפ</a:t>
            </a:r>
            <a:r>
              <a:rPr lang="he-IL" dirty="0"/>
              <a:t> – מדבקה שבועית של מסר בונה חוסן.</a:t>
            </a:r>
          </a:p>
        </p:txBody>
      </p:sp>
      <p:sp>
        <p:nvSpPr>
          <p:cNvPr id="4" name="מציין מיקום של מספר שקופית 3"/>
          <p:cNvSpPr>
            <a:spLocks noGrp="1"/>
          </p:cNvSpPr>
          <p:nvPr>
            <p:ph type="sldNum" idx="12"/>
          </p:nvPr>
        </p:nvSpPr>
        <p:spPr/>
        <p:txBody>
          <a:bodyPr/>
          <a:lstStyle/>
          <a:p>
            <a:pPr marL="0" marR="0" lvl="0" indent="0" algn="l" rtl="1">
              <a:lnSpc>
                <a:spcPct val="100000"/>
              </a:lnSpc>
              <a:spcBef>
                <a:spcPts val="0"/>
              </a:spcBef>
              <a:spcAft>
                <a:spcPts val="0"/>
              </a:spcAft>
              <a:buClr>
                <a:srgbClr val="000000"/>
              </a:buClr>
              <a:buSzPts val="1200"/>
              <a:buFont typeface="Arial"/>
              <a:buNone/>
            </a:pPr>
            <a:fld id="{00000000-1234-1234-1234-123412341234}" type="slidenum">
              <a:rPr lang="iw-IL" sz="1200" b="0" i="0" u="none" strike="noStrike" cap="none" smtClean="0">
                <a:solidFill>
                  <a:schemeClr val="dk1"/>
                </a:solidFill>
                <a:latin typeface="Calibri"/>
                <a:ea typeface="Calibri"/>
                <a:cs typeface="Calibri"/>
                <a:sym typeface="Calibri"/>
              </a:rPr>
              <a:t>32</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134301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בשקף זה מצורף מסר לעדכון ההורים בתוכן השיעור שחוו התלמידים.</a:t>
            </a:r>
          </a:p>
          <a:p>
            <a:r>
              <a:rPr lang="he-IL" dirty="0"/>
              <a:t>זאת, במטרה ליצור חיבור למשפחה, לחזק רצפים וליצור שפה משותפת.</a:t>
            </a:r>
          </a:p>
          <a:p>
            <a:r>
              <a:rPr lang="he-IL" dirty="0"/>
              <a:t>ניתן אף לספר על תוצרים שיצרו התלמידים במהלך השיעור.</a:t>
            </a:r>
          </a:p>
        </p:txBody>
      </p:sp>
      <p:sp>
        <p:nvSpPr>
          <p:cNvPr id="4" name="מציין מיקום של מספר שקופית 3"/>
          <p:cNvSpPr>
            <a:spLocks noGrp="1"/>
          </p:cNvSpPr>
          <p:nvPr>
            <p:ph type="sldNum" idx="12"/>
          </p:nvPr>
        </p:nvSpPr>
        <p:spPr/>
        <p:txBody>
          <a:bodyPr/>
          <a:lstStyle/>
          <a:p>
            <a:pPr marL="0" marR="0" lvl="0" indent="0" algn="l" rtl="1">
              <a:lnSpc>
                <a:spcPct val="100000"/>
              </a:lnSpc>
              <a:spcBef>
                <a:spcPts val="0"/>
              </a:spcBef>
              <a:spcAft>
                <a:spcPts val="0"/>
              </a:spcAft>
              <a:buClr>
                <a:srgbClr val="000000"/>
              </a:buClr>
              <a:buSzPts val="1200"/>
              <a:buFont typeface="Arial"/>
              <a:buNone/>
            </a:pPr>
            <a:fld id="{00000000-1234-1234-1234-123412341234}" type="slidenum">
              <a:rPr lang="iw-IL" sz="1200" b="0" i="0" u="none" strike="noStrike" cap="none" smtClean="0">
                <a:solidFill>
                  <a:schemeClr val="dk1"/>
                </a:solidFill>
                <a:latin typeface="Calibri"/>
                <a:ea typeface="Calibri"/>
                <a:cs typeface="Calibri"/>
                <a:sym typeface="Calibri"/>
              </a:rPr>
              <a:t>33</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791215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endParaRPr lang="iw-IL" dirty="0"/>
          </a:p>
        </p:txBody>
      </p:sp>
      <p:sp>
        <p:nvSpPr>
          <p:cNvPr id="345" name="Google Shape;34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404f3f5793_1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Clr>
                <a:schemeClr val="dk1"/>
              </a:buClr>
              <a:buSzPts val="1100"/>
              <a:buFont typeface="Arial"/>
              <a:buNone/>
            </a:pPr>
            <a:r>
              <a:rPr lang="iw-IL" b="1" dirty="0"/>
              <a:t>דגשים להנחייה:</a:t>
            </a:r>
            <a:endParaRPr b="1" dirty="0"/>
          </a:p>
          <a:p>
            <a:pPr marL="0" lvl="0" indent="0" algn="r" rtl="1">
              <a:lnSpc>
                <a:spcPct val="100000"/>
              </a:lnSpc>
              <a:spcBef>
                <a:spcPts val="0"/>
              </a:spcBef>
              <a:spcAft>
                <a:spcPts val="0"/>
              </a:spcAft>
              <a:buClr>
                <a:schemeClr val="dk1"/>
              </a:buClr>
              <a:buSzPts val="1100"/>
              <a:buFont typeface="Arial"/>
              <a:buNone/>
            </a:pPr>
            <a:r>
              <a:rPr lang="he-IL" dirty="0"/>
              <a:t>-  ניתן </a:t>
            </a:r>
            <a:r>
              <a:rPr lang="he-IL" u="sng" dirty="0"/>
              <a:t>לבחור אח</a:t>
            </a:r>
            <a:r>
              <a:rPr lang="he-IL" u="none" dirty="0"/>
              <a:t>ד </a:t>
            </a:r>
            <a:r>
              <a:rPr lang="he-IL" dirty="0"/>
              <a:t>מבין הפוסטים המופיעים בשקף.</a:t>
            </a:r>
          </a:p>
          <a:p>
            <a:pPr marL="0" lvl="0" indent="0" algn="r" rtl="1">
              <a:lnSpc>
                <a:spcPct val="100000"/>
              </a:lnSpc>
              <a:spcBef>
                <a:spcPts val="0"/>
              </a:spcBef>
              <a:spcAft>
                <a:spcPts val="0"/>
              </a:spcAft>
              <a:buClr>
                <a:schemeClr val="dk1"/>
              </a:buClr>
              <a:buSzPts val="1100"/>
              <a:buFont typeface="Arial"/>
              <a:buNone/>
            </a:pPr>
            <a:r>
              <a:rPr lang="he-IL" dirty="0"/>
              <a:t>- לפני הקראת הפוסט </a:t>
            </a:r>
            <a:r>
              <a:rPr lang="he-IL" b="1" dirty="0"/>
              <a:t>יש להסביר לתלמידים כי יחשפו לפוסט אמיתי שיכול לעורר רגשות שונים ומחשבות</a:t>
            </a:r>
            <a:br>
              <a:rPr lang="en-US" dirty="0"/>
            </a:br>
            <a:r>
              <a:rPr lang="he-IL" dirty="0"/>
              <a:t>ושאנחנו מזמינים אותם לשתף ולתת מקום לכל מה שעולה אצלם.</a:t>
            </a:r>
          </a:p>
          <a:p>
            <a:pPr marL="0" lvl="0" indent="0" algn="r" rtl="1">
              <a:lnSpc>
                <a:spcPct val="100000"/>
              </a:lnSpc>
              <a:spcBef>
                <a:spcPts val="0"/>
              </a:spcBef>
              <a:spcAft>
                <a:spcPts val="0"/>
              </a:spcAft>
              <a:buClr>
                <a:schemeClr val="dk1"/>
              </a:buClr>
              <a:buSzPts val="1100"/>
              <a:buFont typeface="Arial"/>
              <a:buNone/>
            </a:pPr>
            <a:endParaRPr lang="he-IL" dirty="0"/>
          </a:p>
          <a:p>
            <a:pPr marL="0" lvl="0" indent="0" algn="r" rtl="1">
              <a:lnSpc>
                <a:spcPct val="100000"/>
              </a:lnSpc>
              <a:spcBef>
                <a:spcPts val="0"/>
              </a:spcBef>
              <a:spcAft>
                <a:spcPts val="0"/>
              </a:spcAft>
              <a:buClr>
                <a:schemeClr val="dk1"/>
              </a:buClr>
              <a:buSzPts val="1100"/>
              <a:buFont typeface="Arial"/>
              <a:buNone/>
            </a:pPr>
            <a:r>
              <a:rPr lang="iw-IL" b="1" dirty="0"/>
              <a:t>מהלך</a:t>
            </a:r>
            <a:r>
              <a:rPr lang="he-IL" b="1" dirty="0"/>
              <a:t> הפעילות:</a:t>
            </a:r>
            <a:endParaRPr b="1" dirty="0"/>
          </a:p>
          <a:p>
            <a:pPr marL="0" lvl="0" indent="0" algn="r" rtl="1">
              <a:lnSpc>
                <a:spcPct val="100000"/>
              </a:lnSpc>
              <a:spcBef>
                <a:spcPts val="0"/>
              </a:spcBef>
              <a:spcAft>
                <a:spcPts val="0"/>
              </a:spcAft>
              <a:buClr>
                <a:schemeClr val="dk1"/>
              </a:buClr>
              <a:buSzPts val="1100"/>
              <a:buFont typeface="Arial"/>
              <a:buNone/>
            </a:pPr>
            <a:r>
              <a:rPr lang="he-IL" dirty="0"/>
              <a:t>- </a:t>
            </a:r>
            <a:r>
              <a:rPr lang="iw-IL" dirty="0"/>
              <a:t>קריאה בקול של אחד מהפוסטים הבאים שהופיעו בפורום של peaple ask</a:t>
            </a:r>
            <a:endParaRPr dirty="0"/>
          </a:p>
          <a:p>
            <a:pPr marL="0" lvl="0" indent="0" algn="r" rtl="1">
              <a:lnSpc>
                <a:spcPct val="100000"/>
              </a:lnSpc>
              <a:spcBef>
                <a:spcPts val="0"/>
              </a:spcBef>
              <a:spcAft>
                <a:spcPts val="0"/>
              </a:spcAft>
              <a:buClr>
                <a:schemeClr val="dk1"/>
              </a:buClr>
              <a:buSzPts val="1100"/>
              <a:buFont typeface="Arial"/>
              <a:buNone/>
            </a:pPr>
            <a:r>
              <a:rPr lang="he-IL" dirty="0"/>
              <a:t>- </a:t>
            </a:r>
            <a:r>
              <a:rPr lang="iw-IL" dirty="0"/>
              <a:t>לאפשר לתלמידים לשתף במחשבותיהם</a:t>
            </a:r>
            <a:r>
              <a:rPr lang="he-IL" dirty="0"/>
              <a:t>.</a:t>
            </a:r>
          </a:p>
          <a:p>
            <a:pPr marL="0" lvl="0" indent="0" algn="r" rtl="1">
              <a:lnSpc>
                <a:spcPct val="100000"/>
              </a:lnSpc>
              <a:spcBef>
                <a:spcPts val="0"/>
              </a:spcBef>
              <a:spcAft>
                <a:spcPts val="0"/>
              </a:spcAft>
              <a:buClr>
                <a:schemeClr val="dk1"/>
              </a:buClr>
              <a:buSzPts val="1100"/>
              <a:buFont typeface="Arial"/>
              <a:buNone/>
            </a:pPr>
            <a:endParaRPr lang="he-IL" dirty="0"/>
          </a:p>
          <a:p>
            <a:pPr marL="0" lvl="0" indent="0" algn="r" rtl="1">
              <a:lnSpc>
                <a:spcPct val="100000"/>
              </a:lnSpc>
              <a:spcBef>
                <a:spcPts val="0"/>
              </a:spcBef>
              <a:spcAft>
                <a:spcPts val="0"/>
              </a:spcAft>
              <a:buClr>
                <a:schemeClr val="dk1"/>
              </a:buClr>
              <a:buSzPts val="1100"/>
              <a:buFont typeface="Arial"/>
              <a:buNone/>
            </a:pPr>
            <a:r>
              <a:rPr lang="he-IL" dirty="0"/>
              <a:t>דגשים נוספים למנחה:</a:t>
            </a:r>
          </a:p>
          <a:p>
            <a:pPr marL="0" lvl="0" indent="0" algn="r" rtl="1">
              <a:lnSpc>
                <a:spcPct val="100000"/>
              </a:lnSpc>
              <a:spcBef>
                <a:spcPts val="0"/>
              </a:spcBef>
              <a:spcAft>
                <a:spcPts val="0"/>
              </a:spcAft>
              <a:buClr>
                <a:schemeClr val="dk1"/>
              </a:buClr>
              <a:buSzPts val="1100"/>
              <a:buFont typeface="Arial"/>
              <a:buNone/>
            </a:pPr>
            <a:r>
              <a:rPr lang="he-IL" dirty="0"/>
              <a:t>- יש משמעות לכך שהתלמידים יחוו הכלה של ריבוי קולות ובו זמנית ישמעו את המסרים המרכזיים.</a:t>
            </a:r>
          </a:p>
          <a:p>
            <a:pPr marL="0" lvl="0" indent="0" algn="r" rtl="1">
              <a:lnSpc>
                <a:spcPct val="100000"/>
              </a:lnSpc>
              <a:spcBef>
                <a:spcPts val="0"/>
              </a:spcBef>
              <a:spcAft>
                <a:spcPts val="0"/>
              </a:spcAft>
              <a:buClr>
                <a:schemeClr val="dk1"/>
              </a:buClr>
              <a:buSzPts val="1100"/>
              <a:buFont typeface="Arial"/>
              <a:buNone/>
            </a:pPr>
            <a:r>
              <a:rPr lang="he-IL" dirty="0"/>
              <a:t>- חשוב לתת זמן לסיפורים וללבטים ולא להיבהל אם ייאמרו מסרים שסותרים את אלה הרצויים לנו.</a:t>
            </a:r>
          </a:p>
          <a:p>
            <a:pPr marL="0" lvl="0" indent="0" algn="r" rtl="1">
              <a:lnSpc>
                <a:spcPct val="100000"/>
              </a:lnSpc>
              <a:spcBef>
                <a:spcPts val="0"/>
              </a:spcBef>
              <a:spcAft>
                <a:spcPts val="0"/>
              </a:spcAft>
              <a:buClr>
                <a:schemeClr val="dk1"/>
              </a:buClr>
              <a:buSzPts val="1100"/>
              <a:buFont typeface="Arial"/>
              <a:buNone/>
            </a:pPr>
            <a:r>
              <a:rPr lang="he-IL" dirty="0"/>
              <a:t>- כדאי לעודד את התלמידים לשתף במחשבות ורגשות של הדמויות השונות בכל אירוע, לשוחח על מה שעובר על כל אחת מהדמויות, תוך הפניית הדגש ותשומת הלב אל החבר\ה של הנער\ה המצוי\ה במצוקה.</a:t>
            </a:r>
          </a:p>
          <a:p>
            <a:pPr marL="0" lvl="0" indent="0" algn="r" rtl="1">
              <a:lnSpc>
                <a:spcPct val="100000"/>
              </a:lnSpc>
              <a:spcBef>
                <a:spcPts val="0"/>
              </a:spcBef>
              <a:spcAft>
                <a:spcPts val="0"/>
              </a:spcAft>
              <a:buClr>
                <a:schemeClr val="dk1"/>
              </a:buClr>
              <a:buSzPts val="1100"/>
              <a:buFont typeface="Arial"/>
              <a:buNone/>
            </a:pPr>
            <a:r>
              <a:rPr lang="he-IL" dirty="0"/>
              <a:t>- מומלץ למקד את השיח על תפקידם ואחריותם של החברים כאשר הם נוכחים באירוע ו/או מודעים אליו.</a:t>
            </a:r>
          </a:p>
          <a:p>
            <a:pPr marL="0" lvl="0" indent="0" algn="r" rtl="1">
              <a:lnSpc>
                <a:spcPct val="100000"/>
              </a:lnSpc>
              <a:spcBef>
                <a:spcPts val="0"/>
              </a:spcBef>
              <a:spcAft>
                <a:spcPts val="0"/>
              </a:spcAft>
              <a:buClr>
                <a:schemeClr val="dk1"/>
              </a:buClr>
              <a:buSzPts val="1100"/>
              <a:buFont typeface="Arial"/>
              <a:buNone/>
            </a:pPr>
            <a:r>
              <a:rPr lang="he-IL" dirty="0"/>
              <a:t>- לצד התייחסות לתפקידם של התלמידים כדאי לעודד שיח גם על תפקידם של ההורים ושל המבוגרים האחרים.</a:t>
            </a:r>
          </a:p>
          <a:p>
            <a:pPr marL="0" lvl="0" indent="0" algn="r" rtl="1">
              <a:lnSpc>
                <a:spcPct val="100000"/>
              </a:lnSpc>
              <a:spcBef>
                <a:spcPts val="0"/>
              </a:spcBef>
              <a:spcAft>
                <a:spcPts val="0"/>
              </a:spcAft>
              <a:buClr>
                <a:schemeClr val="dk1"/>
              </a:buClr>
              <a:buSzPts val="1100"/>
              <a:buFont typeface="Arial"/>
              <a:buNone/>
            </a:pPr>
            <a:r>
              <a:rPr lang="he-IL" dirty="0"/>
              <a:t>- חשוב לסייע בהבנת המורכבות של המצב עבור ההורים והכרה בקשת הרגשות שהם חווים לצד תפקידם במתן תמיכה.</a:t>
            </a:r>
          </a:p>
          <a:p>
            <a:pPr marL="0" lvl="0" indent="0" algn="r" rtl="1">
              <a:lnSpc>
                <a:spcPct val="100000"/>
              </a:lnSpc>
              <a:spcBef>
                <a:spcPts val="0"/>
              </a:spcBef>
              <a:spcAft>
                <a:spcPts val="0"/>
              </a:spcAft>
              <a:buClr>
                <a:schemeClr val="dk1"/>
              </a:buClr>
              <a:buSzPts val="1100"/>
              <a:buFont typeface="Arial"/>
              <a:buNone/>
            </a:pPr>
            <a:endParaRPr dirty="0"/>
          </a:p>
        </p:txBody>
      </p:sp>
      <p:sp>
        <p:nvSpPr>
          <p:cNvPr id="265" name="Google Shape;265;g2404f3f5793_1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189502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404f3f5793_1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Clr>
                <a:schemeClr val="dk1"/>
              </a:buClr>
              <a:buSzPts val="1100"/>
              <a:buFont typeface="Arial"/>
              <a:buNone/>
            </a:pPr>
            <a:r>
              <a:rPr lang="iw-IL" b="1" dirty="0"/>
              <a:t>דגשים להנחייה:</a:t>
            </a:r>
            <a:endParaRPr b="1" dirty="0"/>
          </a:p>
          <a:p>
            <a:pPr marL="0" lvl="0" indent="0" algn="r" rtl="1">
              <a:lnSpc>
                <a:spcPct val="100000"/>
              </a:lnSpc>
              <a:spcBef>
                <a:spcPts val="0"/>
              </a:spcBef>
              <a:spcAft>
                <a:spcPts val="0"/>
              </a:spcAft>
              <a:buClr>
                <a:schemeClr val="dk1"/>
              </a:buClr>
              <a:buSzPts val="1100"/>
              <a:buFont typeface="Arial"/>
              <a:buNone/>
            </a:pPr>
            <a:r>
              <a:rPr lang="he-IL" dirty="0"/>
              <a:t>-  ניתן </a:t>
            </a:r>
            <a:r>
              <a:rPr lang="he-IL" u="sng" dirty="0"/>
              <a:t>לבחור אח</a:t>
            </a:r>
            <a:r>
              <a:rPr lang="he-IL" u="none" dirty="0"/>
              <a:t>ד </a:t>
            </a:r>
            <a:r>
              <a:rPr lang="he-IL" dirty="0"/>
              <a:t>מבין הפוסטים המופיעים בשקף.</a:t>
            </a:r>
          </a:p>
          <a:p>
            <a:pPr marL="0" lvl="0" indent="0" algn="r" rtl="1">
              <a:lnSpc>
                <a:spcPct val="100000"/>
              </a:lnSpc>
              <a:spcBef>
                <a:spcPts val="0"/>
              </a:spcBef>
              <a:spcAft>
                <a:spcPts val="0"/>
              </a:spcAft>
              <a:buClr>
                <a:schemeClr val="dk1"/>
              </a:buClr>
              <a:buSzPts val="1100"/>
              <a:buFont typeface="Arial"/>
              <a:buNone/>
            </a:pPr>
            <a:r>
              <a:rPr lang="he-IL" dirty="0"/>
              <a:t>- לפני הקראת הפוסט </a:t>
            </a:r>
            <a:r>
              <a:rPr lang="he-IL" b="1" dirty="0"/>
              <a:t>יש להסביר לתלמידים כי יחשפו לפוסט אמיתי שיכול לעורר רגשות שונים ומחשבות</a:t>
            </a:r>
            <a:br>
              <a:rPr lang="en-US" dirty="0"/>
            </a:br>
            <a:r>
              <a:rPr lang="he-IL" dirty="0"/>
              <a:t>ושאנחנו מזמינים אותם לשתף ולתת מקום לכל מה שעולה אצלם.</a:t>
            </a:r>
          </a:p>
          <a:p>
            <a:pPr marL="0" lvl="0" indent="0" algn="r" rtl="1">
              <a:lnSpc>
                <a:spcPct val="100000"/>
              </a:lnSpc>
              <a:spcBef>
                <a:spcPts val="0"/>
              </a:spcBef>
              <a:spcAft>
                <a:spcPts val="0"/>
              </a:spcAft>
              <a:buClr>
                <a:schemeClr val="dk1"/>
              </a:buClr>
              <a:buSzPts val="1100"/>
              <a:buFont typeface="Arial"/>
              <a:buNone/>
            </a:pPr>
            <a:endParaRPr lang="he-IL" dirty="0"/>
          </a:p>
          <a:p>
            <a:pPr marL="0" lvl="0" indent="0" algn="r" rtl="1">
              <a:lnSpc>
                <a:spcPct val="100000"/>
              </a:lnSpc>
              <a:spcBef>
                <a:spcPts val="0"/>
              </a:spcBef>
              <a:spcAft>
                <a:spcPts val="0"/>
              </a:spcAft>
              <a:buClr>
                <a:schemeClr val="dk1"/>
              </a:buClr>
              <a:buSzPts val="1100"/>
              <a:buFont typeface="Arial"/>
              <a:buNone/>
            </a:pPr>
            <a:r>
              <a:rPr lang="iw-IL" b="1" dirty="0"/>
              <a:t>מהלך</a:t>
            </a:r>
            <a:r>
              <a:rPr lang="he-IL" b="1" dirty="0"/>
              <a:t> הפעילות:</a:t>
            </a:r>
            <a:endParaRPr b="1" dirty="0"/>
          </a:p>
          <a:p>
            <a:pPr marL="0" lvl="0" indent="0" algn="r" rtl="1">
              <a:lnSpc>
                <a:spcPct val="100000"/>
              </a:lnSpc>
              <a:spcBef>
                <a:spcPts val="0"/>
              </a:spcBef>
              <a:spcAft>
                <a:spcPts val="0"/>
              </a:spcAft>
              <a:buClr>
                <a:schemeClr val="dk1"/>
              </a:buClr>
              <a:buSzPts val="1100"/>
              <a:buFont typeface="Arial"/>
              <a:buNone/>
            </a:pPr>
            <a:r>
              <a:rPr lang="he-IL" dirty="0"/>
              <a:t>- </a:t>
            </a:r>
            <a:r>
              <a:rPr lang="iw-IL" dirty="0"/>
              <a:t>קריאה בקול של אחד מהפוסטים הבאים שהופיעו בפורום של peaple ask</a:t>
            </a:r>
            <a:endParaRPr dirty="0"/>
          </a:p>
          <a:p>
            <a:pPr marL="0" lvl="0" indent="0" algn="r" rtl="1">
              <a:lnSpc>
                <a:spcPct val="100000"/>
              </a:lnSpc>
              <a:spcBef>
                <a:spcPts val="0"/>
              </a:spcBef>
              <a:spcAft>
                <a:spcPts val="0"/>
              </a:spcAft>
              <a:buClr>
                <a:schemeClr val="dk1"/>
              </a:buClr>
              <a:buSzPts val="1100"/>
              <a:buFont typeface="Arial"/>
              <a:buNone/>
            </a:pPr>
            <a:r>
              <a:rPr lang="he-IL" dirty="0"/>
              <a:t>- </a:t>
            </a:r>
            <a:r>
              <a:rPr lang="iw-IL" dirty="0"/>
              <a:t>לאפשר לתלמידים לשתף במחשבותיהם</a:t>
            </a:r>
            <a:r>
              <a:rPr lang="he-IL" dirty="0"/>
              <a:t>.</a:t>
            </a:r>
          </a:p>
          <a:p>
            <a:pPr marL="0" lvl="0" indent="0" algn="r" rtl="1">
              <a:lnSpc>
                <a:spcPct val="100000"/>
              </a:lnSpc>
              <a:spcBef>
                <a:spcPts val="0"/>
              </a:spcBef>
              <a:spcAft>
                <a:spcPts val="0"/>
              </a:spcAft>
              <a:buClr>
                <a:schemeClr val="dk1"/>
              </a:buClr>
              <a:buSzPts val="1100"/>
              <a:buFont typeface="Arial"/>
              <a:buNone/>
            </a:pPr>
            <a:endParaRPr lang="he-IL" dirty="0"/>
          </a:p>
          <a:p>
            <a:pPr marL="0" lvl="0" indent="0" algn="r" rtl="1">
              <a:lnSpc>
                <a:spcPct val="100000"/>
              </a:lnSpc>
              <a:spcBef>
                <a:spcPts val="0"/>
              </a:spcBef>
              <a:spcAft>
                <a:spcPts val="0"/>
              </a:spcAft>
              <a:buClr>
                <a:schemeClr val="dk1"/>
              </a:buClr>
              <a:buSzPts val="1100"/>
              <a:buFont typeface="Arial"/>
              <a:buNone/>
            </a:pPr>
            <a:r>
              <a:rPr lang="he-IL" dirty="0"/>
              <a:t>דגשים נוספים למנחה:</a:t>
            </a:r>
          </a:p>
          <a:p>
            <a:pPr marL="0" lvl="0" indent="0" algn="r" rtl="1">
              <a:lnSpc>
                <a:spcPct val="100000"/>
              </a:lnSpc>
              <a:spcBef>
                <a:spcPts val="0"/>
              </a:spcBef>
              <a:spcAft>
                <a:spcPts val="0"/>
              </a:spcAft>
              <a:buClr>
                <a:schemeClr val="dk1"/>
              </a:buClr>
              <a:buSzPts val="1100"/>
              <a:buFont typeface="Arial"/>
              <a:buNone/>
            </a:pPr>
            <a:r>
              <a:rPr lang="he-IL" dirty="0"/>
              <a:t>- יש משמעות לכך שהתלמידים יחוו הכלה של ריבוי קולות ובו זמנית ישמעו את המסרים המרכזיים.</a:t>
            </a:r>
          </a:p>
          <a:p>
            <a:pPr marL="0" lvl="0" indent="0" algn="r" rtl="1">
              <a:lnSpc>
                <a:spcPct val="100000"/>
              </a:lnSpc>
              <a:spcBef>
                <a:spcPts val="0"/>
              </a:spcBef>
              <a:spcAft>
                <a:spcPts val="0"/>
              </a:spcAft>
              <a:buClr>
                <a:schemeClr val="dk1"/>
              </a:buClr>
              <a:buSzPts val="1100"/>
              <a:buFont typeface="Arial"/>
              <a:buNone/>
            </a:pPr>
            <a:r>
              <a:rPr lang="he-IL" dirty="0"/>
              <a:t>- חשוב לתת זמן לסיפורים וללבטים ולא להיבהל אם ייאמרו מסרים שסותרים את אלה הרצויים לנו.</a:t>
            </a:r>
          </a:p>
          <a:p>
            <a:pPr marL="0" lvl="0" indent="0" algn="r" rtl="1">
              <a:lnSpc>
                <a:spcPct val="100000"/>
              </a:lnSpc>
              <a:spcBef>
                <a:spcPts val="0"/>
              </a:spcBef>
              <a:spcAft>
                <a:spcPts val="0"/>
              </a:spcAft>
              <a:buClr>
                <a:schemeClr val="dk1"/>
              </a:buClr>
              <a:buSzPts val="1100"/>
              <a:buFont typeface="Arial"/>
              <a:buNone/>
            </a:pPr>
            <a:r>
              <a:rPr lang="he-IL" dirty="0"/>
              <a:t>- כדאי לעודד את התלמידים לשתף במחשבות ורגשות של הדמויות השונות בכל אירוע, לשוחח על מה שעובר על כל אחת מהדמויות, תוך הפניית הדגש ותשומת הלב אל החבר\ה של הנער\ה המצוי\ה במצוקה.</a:t>
            </a:r>
          </a:p>
          <a:p>
            <a:pPr marL="0" lvl="0" indent="0" algn="r" rtl="1">
              <a:lnSpc>
                <a:spcPct val="100000"/>
              </a:lnSpc>
              <a:spcBef>
                <a:spcPts val="0"/>
              </a:spcBef>
              <a:spcAft>
                <a:spcPts val="0"/>
              </a:spcAft>
              <a:buClr>
                <a:schemeClr val="dk1"/>
              </a:buClr>
              <a:buSzPts val="1100"/>
              <a:buFont typeface="Arial"/>
              <a:buNone/>
            </a:pPr>
            <a:r>
              <a:rPr lang="he-IL" dirty="0"/>
              <a:t>- מומלץ למקד את השיח על תפקידם ואחריותם של החברים כאשר הם נוכחים באירוע ו/או מודעים אליו.</a:t>
            </a:r>
          </a:p>
          <a:p>
            <a:pPr marL="0" lvl="0" indent="0" algn="r" rtl="1">
              <a:lnSpc>
                <a:spcPct val="100000"/>
              </a:lnSpc>
              <a:spcBef>
                <a:spcPts val="0"/>
              </a:spcBef>
              <a:spcAft>
                <a:spcPts val="0"/>
              </a:spcAft>
              <a:buClr>
                <a:schemeClr val="dk1"/>
              </a:buClr>
              <a:buSzPts val="1100"/>
              <a:buFont typeface="Arial"/>
              <a:buNone/>
            </a:pPr>
            <a:r>
              <a:rPr lang="he-IL" dirty="0"/>
              <a:t>- לצד התייחסות לתפקידם של התלמידים כדאי לעודד שיח גם על תפקידם של ההורים ושל המבוגרים האחרים.</a:t>
            </a:r>
          </a:p>
          <a:p>
            <a:pPr marL="0" lvl="0" indent="0" algn="r" rtl="1">
              <a:lnSpc>
                <a:spcPct val="100000"/>
              </a:lnSpc>
              <a:spcBef>
                <a:spcPts val="0"/>
              </a:spcBef>
              <a:spcAft>
                <a:spcPts val="0"/>
              </a:spcAft>
              <a:buClr>
                <a:schemeClr val="dk1"/>
              </a:buClr>
              <a:buSzPts val="1100"/>
              <a:buFont typeface="Arial"/>
              <a:buNone/>
            </a:pPr>
            <a:r>
              <a:rPr lang="he-IL" dirty="0"/>
              <a:t>- חשוב לסייע בהבנת המורכבות של המצב עבור ההורים והכרה בקשת הרגשות שהם חווים לצד תפקידם במתן תמיכה.</a:t>
            </a:r>
          </a:p>
          <a:p>
            <a:pPr marL="0" lvl="0" indent="0" algn="r" rtl="1">
              <a:lnSpc>
                <a:spcPct val="100000"/>
              </a:lnSpc>
              <a:spcBef>
                <a:spcPts val="0"/>
              </a:spcBef>
              <a:spcAft>
                <a:spcPts val="0"/>
              </a:spcAft>
              <a:buClr>
                <a:schemeClr val="dk1"/>
              </a:buClr>
              <a:buSzPts val="1100"/>
              <a:buFont typeface="Arial"/>
              <a:buNone/>
            </a:pPr>
            <a:endParaRPr dirty="0"/>
          </a:p>
        </p:txBody>
      </p:sp>
      <p:sp>
        <p:nvSpPr>
          <p:cNvPr id="265" name="Google Shape;265;g2404f3f5793_1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634269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SzPts val="1100"/>
              <a:buNone/>
            </a:pPr>
            <a:endParaRPr lang="he-IL" dirty="0"/>
          </a:p>
        </p:txBody>
      </p:sp>
      <p:sp>
        <p:nvSpPr>
          <p:cNvPr id="4" name="מציין מיקום של מספר שקופית 3"/>
          <p:cNvSpPr>
            <a:spLocks noGrp="1"/>
          </p:cNvSpPr>
          <p:nvPr>
            <p:ph type="sldNum" idx="12"/>
          </p:nvPr>
        </p:nvSpPr>
        <p:spPr/>
        <p:txBody>
          <a:bodyPr/>
          <a:lstStyle/>
          <a:p>
            <a:pPr marL="0" marR="0" lvl="0" indent="0" algn="l" rtl="1">
              <a:lnSpc>
                <a:spcPct val="100000"/>
              </a:lnSpc>
              <a:spcBef>
                <a:spcPts val="0"/>
              </a:spcBef>
              <a:spcAft>
                <a:spcPts val="0"/>
              </a:spcAft>
              <a:buClr>
                <a:srgbClr val="000000"/>
              </a:buClr>
              <a:buSzPts val="1200"/>
              <a:buFont typeface="Arial"/>
              <a:buNone/>
            </a:pPr>
            <a:fld id="{00000000-1234-1234-1234-123412341234}" type="slidenum">
              <a:rPr lang="iw-IL" sz="1200" b="0" i="0" u="none" strike="noStrike" cap="none" smtClean="0">
                <a:solidFill>
                  <a:schemeClr val="dk1"/>
                </a:solidFill>
                <a:latin typeface="Calibri"/>
                <a:ea typeface="Calibri"/>
                <a:cs typeface="Calibri"/>
                <a:sym typeface="Calibri"/>
              </a:rPr>
              <a:t>37</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292675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SzPts val="1100"/>
              <a:buNone/>
            </a:pPr>
            <a:endParaRPr lang="he-IL" dirty="0"/>
          </a:p>
        </p:txBody>
      </p:sp>
      <p:sp>
        <p:nvSpPr>
          <p:cNvPr id="4" name="מציין מיקום של מספר שקופית 3"/>
          <p:cNvSpPr>
            <a:spLocks noGrp="1"/>
          </p:cNvSpPr>
          <p:nvPr>
            <p:ph type="sldNum" idx="12"/>
          </p:nvPr>
        </p:nvSpPr>
        <p:spPr/>
        <p:txBody>
          <a:bodyPr/>
          <a:lstStyle/>
          <a:p>
            <a:pPr marL="0" marR="0" lvl="0" indent="0" algn="l" rtl="1">
              <a:lnSpc>
                <a:spcPct val="100000"/>
              </a:lnSpc>
              <a:spcBef>
                <a:spcPts val="0"/>
              </a:spcBef>
              <a:spcAft>
                <a:spcPts val="0"/>
              </a:spcAft>
              <a:buClr>
                <a:srgbClr val="000000"/>
              </a:buClr>
              <a:buSzPts val="1200"/>
              <a:buFont typeface="Arial"/>
              <a:buNone/>
            </a:pPr>
            <a:fld id="{00000000-1234-1234-1234-123412341234}" type="slidenum">
              <a:rPr lang="iw-IL" sz="1200" b="0" i="0" u="none" strike="noStrike" cap="none" smtClean="0">
                <a:solidFill>
                  <a:schemeClr val="dk1"/>
                </a:solidFill>
                <a:latin typeface="Calibri"/>
                <a:ea typeface="Calibri"/>
                <a:cs typeface="Calibri"/>
                <a:sym typeface="Calibri"/>
              </a:rPr>
              <a:t>38</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131704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SzPts val="1100"/>
              <a:buNone/>
            </a:pPr>
            <a:endParaRPr lang="he-IL" dirty="0"/>
          </a:p>
        </p:txBody>
      </p:sp>
      <p:sp>
        <p:nvSpPr>
          <p:cNvPr id="4" name="מציין מיקום של מספר שקופית 3"/>
          <p:cNvSpPr>
            <a:spLocks noGrp="1"/>
          </p:cNvSpPr>
          <p:nvPr>
            <p:ph type="sldNum" idx="12"/>
          </p:nvPr>
        </p:nvSpPr>
        <p:spPr/>
        <p:txBody>
          <a:bodyPr/>
          <a:lstStyle/>
          <a:p>
            <a:pPr marL="0" marR="0" lvl="0" indent="0" algn="l" rtl="1">
              <a:lnSpc>
                <a:spcPct val="100000"/>
              </a:lnSpc>
              <a:spcBef>
                <a:spcPts val="0"/>
              </a:spcBef>
              <a:spcAft>
                <a:spcPts val="0"/>
              </a:spcAft>
              <a:buClr>
                <a:srgbClr val="000000"/>
              </a:buClr>
              <a:buSzPts val="1200"/>
              <a:buFont typeface="Arial"/>
              <a:buNone/>
            </a:pPr>
            <a:fld id="{00000000-1234-1234-1234-123412341234}" type="slidenum">
              <a:rPr lang="iw-IL" sz="1200" b="0" i="0" u="none" strike="noStrike" cap="none" smtClean="0">
                <a:solidFill>
                  <a:schemeClr val="dk1"/>
                </a:solidFill>
                <a:latin typeface="Calibri"/>
                <a:ea typeface="Calibri"/>
                <a:cs typeface="Calibri"/>
                <a:sym typeface="Calibri"/>
              </a:rPr>
              <a:t>39</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82289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Clr>
                <a:schemeClr val="dk1"/>
              </a:buClr>
              <a:buSzPts val="1200"/>
              <a:buFont typeface="Calibri"/>
              <a:buNone/>
            </a:pPr>
            <a:endParaRPr sz="1200">
              <a:solidFill>
                <a:srgbClr val="002060"/>
              </a:solidFill>
              <a:latin typeface="Gisha"/>
              <a:ea typeface="Gisha"/>
              <a:cs typeface="Gisha"/>
              <a:sym typeface="Gisha"/>
            </a:endParaRPr>
          </a:p>
        </p:txBody>
      </p:sp>
      <p:sp>
        <p:nvSpPr>
          <p:cNvPr id="146" name="Google Shape;146;p3: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1"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iw-IL"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l" defTabSz="914400" rtl="1" eaLnBrk="1" fontAlgn="auto" latinLnBrk="0" hangingPunct="1">
                <a:lnSpc>
                  <a:spcPct val="100000"/>
                </a:lnSpc>
                <a:spcBef>
                  <a:spcPts val="0"/>
                </a:spcBef>
                <a:spcAft>
                  <a:spcPts val="0"/>
                </a:spcAft>
                <a:buClr>
                  <a:srgbClr val="000000"/>
                </a:buClr>
                <a:buSzPts val="1400"/>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SzPts val="1100"/>
              <a:buNone/>
            </a:pPr>
            <a:endParaRPr lang="he-IL" dirty="0"/>
          </a:p>
        </p:txBody>
      </p:sp>
      <p:sp>
        <p:nvSpPr>
          <p:cNvPr id="4" name="מציין מיקום של מספר שקופית 3"/>
          <p:cNvSpPr>
            <a:spLocks noGrp="1"/>
          </p:cNvSpPr>
          <p:nvPr>
            <p:ph type="sldNum" idx="12"/>
          </p:nvPr>
        </p:nvSpPr>
        <p:spPr/>
        <p:txBody>
          <a:bodyPr/>
          <a:lstStyle/>
          <a:p>
            <a:pPr marL="0" marR="0" lvl="0" indent="0" algn="l" rtl="1">
              <a:lnSpc>
                <a:spcPct val="100000"/>
              </a:lnSpc>
              <a:spcBef>
                <a:spcPts val="0"/>
              </a:spcBef>
              <a:spcAft>
                <a:spcPts val="0"/>
              </a:spcAft>
              <a:buClr>
                <a:srgbClr val="000000"/>
              </a:buClr>
              <a:buSzPts val="1200"/>
              <a:buFont typeface="Arial"/>
              <a:buNone/>
            </a:pPr>
            <a:fld id="{00000000-1234-1234-1234-123412341234}" type="slidenum">
              <a:rPr lang="iw-IL" sz="1200" b="0" i="0" u="none" strike="noStrike" cap="none" smtClean="0">
                <a:solidFill>
                  <a:schemeClr val="dk1"/>
                </a:solidFill>
                <a:latin typeface="Calibri"/>
                <a:ea typeface="Calibri"/>
                <a:cs typeface="Calibri"/>
                <a:sym typeface="Calibri"/>
              </a:rPr>
              <a:t>40</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400611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SzPts val="1100"/>
              <a:buNone/>
            </a:pPr>
            <a:endParaRPr lang="he-IL" dirty="0"/>
          </a:p>
        </p:txBody>
      </p:sp>
      <p:sp>
        <p:nvSpPr>
          <p:cNvPr id="4" name="מציין מיקום של מספר שקופית 3"/>
          <p:cNvSpPr>
            <a:spLocks noGrp="1"/>
          </p:cNvSpPr>
          <p:nvPr>
            <p:ph type="sldNum" idx="12"/>
          </p:nvPr>
        </p:nvSpPr>
        <p:spPr/>
        <p:txBody>
          <a:bodyPr/>
          <a:lstStyle/>
          <a:p>
            <a:pPr marL="0" marR="0" lvl="0" indent="0" algn="l" rtl="1">
              <a:lnSpc>
                <a:spcPct val="100000"/>
              </a:lnSpc>
              <a:spcBef>
                <a:spcPts val="0"/>
              </a:spcBef>
              <a:spcAft>
                <a:spcPts val="0"/>
              </a:spcAft>
              <a:buClr>
                <a:srgbClr val="000000"/>
              </a:buClr>
              <a:buSzPts val="1200"/>
              <a:buFont typeface="Arial"/>
              <a:buNone/>
            </a:pPr>
            <a:fld id="{00000000-1234-1234-1234-123412341234}" type="slidenum">
              <a:rPr lang="iw-IL" sz="1200" b="0" i="0" u="none" strike="noStrike" cap="none" smtClean="0">
                <a:solidFill>
                  <a:schemeClr val="dk1"/>
                </a:solidFill>
                <a:latin typeface="Calibri"/>
                <a:ea typeface="Calibri"/>
                <a:cs typeface="Calibri"/>
                <a:sym typeface="Calibri"/>
              </a:rPr>
              <a:t>41</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451261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SzPts val="1100"/>
              <a:buNone/>
            </a:pPr>
            <a:endParaRPr lang="he-IL" dirty="0"/>
          </a:p>
        </p:txBody>
      </p:sp>
      <p:sp>
        <p:nvSpPr>
          <p:cNvPr id="4" name="מציין מיקום של מספר שקופית 3"/>
          <p:cNvSpPr>
            <a:spLocks noGrp="1"/>
          </p:cNvSpPr>
          <p:nvPr>
            <p:ph type="sldNum" idx="12"/>
          </p:nvPr>
        </p:nvSpPr>
        <p:spPr/>
        <p:txBody>
          <a:bodyPr/>
          <a:lstStyle/>
          <a:p>
            <a:pPr marL="0" marR="0" lvl="0" indent="0" algn="l" rtl="1">
              <a:lnSpc>
                <a:spcPct val="100000"/>
              </a:lnSpc>
              <a:spcBef>
                <a:spcPts val="0"/>
              </a:spcBef>
              <a:spcAft>
                <a:spcPts val="0"/>
              </a:spcAft>
              <a:buClr>
                <a:srgbClr val="000000"/>
              </a:buClr>
              <a:buSzPts val="1200"/>
              <a:buFont typeface="Arial"/>
              <a:buNone/>
            </a:pPr>
            <a:fld id="{00000000-1234-1234-1234-123412341234}" type="slidenum">
              <a:rPr lang="iw-IL" sz="1200" b="0" i="0" u="none" strike="noStrike" cap="none" smtClean="0">
                <a:solidFill>
                  <a:schemeClr val="dk1"/>
                </a:solidFill>
                <a:latin typeface="Calibri"/>
                <a:ea typeface="Calibri"/>
                <a:cs typeface="Calibri"/>
                <a:sym typeface="Calibri"/>
              </a:rPr>
              <a:t>42</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05585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פתקים לכתיבת מסרים בוני חוסן.</a:t>
            </a:r>
          </a:p>
        </p:txBody>
      </p:sp>
      <p:sp>
        <p:nvSpPr>
          <p:cNvPr id="4" name="מציין מיקום של מספר שקופית 3"/>
          <p:cNvSpPr>
            <a:spLocks noGrp="1"/>
          </p:cNvSpPr>
          <p:nvPr>
            <p:ph type="sldNum" idx="12"/>
          </p:nvPr>
        </p:nvSpPr>
        <p:spPr/>
        <p:txBody>
          <a:bodyPr/>
          <a:lstStyle/>
          <a:p>
            <a:pPr marL="0" marR="0" lvl="0" indent="0" algn="l" rtl="1">
              <a:lnSpc>
                <a:spcPct val="100000"/>
              </a:lnSpc>
              <a:spcBef>
                <a:spcPts val="0"/>
              </a:spcBef>
              <a:spcAft>
                <a:spcPts val="0"/>
              </a:spcAft>
              <a:buClr>
                <a:srgbClr val="000000"/>
              </a:buClr>
              <a:buSzPts val="1200"/>
              <a:buFont typeface="Arial"/>
              <a:buNone/>
            </a:pPr>
            <a:fld id="{00000000-1234-1234-1234-123412341234}" type="slidenum">
              <a:rPr lang="iw-IL" sz="1200" b="0" i="0" u="none" strike="noStrike" cap="none" smtClean="0">
                <a:solidFill>
                  <a:schemeClr val="dk1"/>
                </a:solidFill>
                <a:latin typeface="Calibri"/>
                <a:ea typeface="Calibri"/>
                <a:cs typeface="Calibri"/>
                <a:sym typeface="Calibri"/>
              </a:rPr>
              <a:t>43</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34136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161ce90a3f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g2161ce90a3f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157" name="Google Shape;157;g2161ce90a3f_0_14: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w-IL"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9" name="Google Shape;17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161ce90a3f_0_1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8" name="Google Shape;188;g2161ce90a3f_0_1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161ce90a3f_0_2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g2161ce90a3f_0_2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endParaRPr/>
          </a:p>
        </p:txBody>
      </p:sp>
      <p:sp>
        <p:nvSpPr>
          <p:cNvPr id="205" name="Google Shape;205;g2161ce90a3f_0_274: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Clr>
                <a:srgbClr val="000000"/>
              </a:buClr>
              <a:buSzPts val="1200"/>
              <a:buFont typeface="Calibri"/>
              <a:buNone/>
            </a:pPr>
            <a:fld id="{00000000-1234-1234-1234-123412341234}" type="slidenum">
              <a:rPr lang="iw-IL"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endParaRPr dirty="0"/>
          </a:p>
        </p:txBody>
      </p:sp>
      <p:sp>
        <p:nvSpPr>
          <p:cNvPr id="224" name="Google Shape;224;p8: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lnSpc>
                <a:spcPct val="100000"/>
              </a:lnSpc>
              <a:spcBef>
                <a:spcPts val="0"/>
              </a:spcBef>
              <a:spcAft>
                <a:spcPts val="0"/>
              </a:spcAft>
              <a:buSzPts val="1400"/>
              <a:buNone/>
            </a:pPr>
            <a:fld id="{00000000-1234-1234-1234-123412341234}" type="slidenum">
              <a:rPr lang="iw-IL"/>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כותרת ותוכן" type="obj">
  <p:cSld name="OBJECT">
    <p:spTree>
      <p:nvGrpSpPr>
        <p:cNvPr id="1" name="Shape 15"/>
        <p:cNvGrpSpPr/>
        <p:nvPr/>
      </p:nvGrpSpPr>
      <p:grpSpPr>
        <a:xfrm>
          <a:off x="0" y="0"/>
          <a:ext cx="0" cy="0"/>
          <a:chOff x="0" y="0"/>
          <a:chExt cx="0" cy="0"/>
        </a:xfrm>
      </p:grpSpPr>
      <p:sp>
        <p:nvSpPr>
          <p:cNvPr id="16" name="Google Shape;16;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8" name="Google Shape;18;p2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19" name="Google Shape;19;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20" name="Google Shape;20;p2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שני תכנים" type="twoObj">
  <p:cSld name="TWO_OBJECTS">
    <p:spTree>
      <p:nvGrpSpPr>
        <p:cNvPr id="1" name="Shape 91"/>
        <p:cNvGrpSpPr/>
        <p:nvPr/>
      </p:nvGrpSpPr>
      <p:grpSpPr>
        <a:xfrm>
          <a:off x="0" y="0"/>
          <a:ext cx="0" cy="0"/>
          <a:chOff x="0" y="0"/>
          <a:chExt cx="0" cy="0"/>
        </a:xfrm>
      </p:grpSpPr>
      <p:sp>
        <p:nvSpPr>
          <p:cNvPr id="92" name="Google Shape;92;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3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94" name="Google Shape;94;p3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95" name="Google Shape;95;p3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96" name="Google Shape;9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97" name="Google Shape;97;p3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השוואה" type="twoTxTwoObj">
  <p:cSld name="TWO_OBJECTS_WITH_TEXT">
    <p:spTree>
      <p:nvGrpSpPr>
        <p:cNvPr id="1" name="Shape 98"/>
        <p:cNvGrpSpPr/>
        <p:nvPr/>
      </p:nvGrpSpPr>
      <p:grpSpPr>
        <a:xfrm>
          <a:off x="0" y="0"/>
          <a:ext cx="0" cy="0"/>
          <a:chOff x="0" y="0"/>
          <a:chExt cx="0" cy="0"/>
        </a:xfrm>
      </p:grpSpPr>
      <p:sp>
        <p:nvSpPr>
          <p:cNvPr id="99" name="Google Shape;99;p3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3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101" name="Google Shape;101;p3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02" name="Google Shape;102;p3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103" name="Google Shape;103;p3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04" name="Google Shape;104;p3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105" name="Google Shape;105;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106" name="Google Shape;106;p3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סרטונים/ שמע">
  <p:cSld name="סרטונים/ שמע">
    <p:spTree>
      <p:nvGrpSpPr>
        <p:cNvPr id="1" name="Shape 107"/>
        <p:cNvGrpSpPr/>
        <p:nvPr/>
      </p:nvGrpSpPr>
      <p:grpSpPr>
        <a:xfrm>
          <a:off x="0" y="0"/>
          <a:ext cx="0" cy="0"/>
          <a:chOff x="0" y="0"/>
          <a:chExt cx="0" cy="0"/>
        </a:xfrm>
      </p:grpSpPr>
      <p:sp>
        <p:nvSpPr>
          <p:cNvPr id="108" name="Google Shape;108;p33"/>
          <p:cNvSpPr/>
          <p:nvPr/>
        </p:nvSpPr>
        <p:spPr>
          <a:xfrm>
            <a:off x="7673" y="0"/>
            <a:ext cx="3573727" cy="6858000"/>
          </a:xfrm>
          <a:prstGeom prst="rect">
            <a:avLst/>
          </a:prstGeom>
          <a:solidFill>
            <a:srgbClr val="649E2E"/>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9" name="Google Shape;109;p33"/>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110" name="Google Shape;110;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111" name="Google Shape;111;p33"/>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
        <p:nvSpPr>
          <p:cNvPr id="112" name="Google Shape;112;p33"/>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33"/>
          <p:cNvSpPr>
            <a:spLocks noGrp="1"/>
          </p:cNvSpPr>
          <p:nvPr>
            <p:ph type="media" idx="2"/>
          </p:nvPr>
        </p:nvSpPr>
        <p:spPr>
          <a:xfrm>
            <a:off x="5464968" y="1611299"/>
            <a:ext cx="5376863" cy="4157662"/>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CC866DA-40D1-6CD6-4042-92D5EFAF5F53}"/>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24663B14-F9A9-7E8B-145B-081A2E15A9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01814C8A-251A-E235-84D8-C4EAD521BB86}"/>
              </a:ext>
            </a:extLst>
          </p:cNvPr>
          <p:cNvSpPr>
            <a:spLocks noGrp="1"/>
          </p:cNvSpPr>
          <p:nvPr>
            <p:ph type="dt" sz="half" idx="10"/>
          </p:nvPr>
        </p:nvSpPr>
        <p:spPr/>
        <p:txBody>
          <a:bodyPr/>
          <a:lstStyle/>
          <a:p>
            <a:fld id="{BA144C76-3214-4205-990A-704B4FAE2739}" type="datetimeFigureOut">
              <a:rPr lang="he-IL" smtClean="0"/>
              <a:t>י"ד/כסלו/תשפ"ה</a:t>
            </a:fld>
            <a:endParaRPr lang="he-IL"/>
          </a:p>
        </p:txBody>
      </p:sp>
      <p:sp>
        <p:nvSpPr>
          <p:cNvPr id="5" name="מציין מיקום של כותרת תחתונה 4">
            <a:extLst>
              <a:ext uri="{FF2B5EF4-FFF2-40B4-BE49-F238E27FC236}">
                <a16:creationId xmlns:a16="http://schemas.microsoft.com/office/drawing/2014/main" id="{7055C180-E440-292E-146C-5074F395E29D}"/>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509544B3-A74C-D646-B480-33A0C3FF4E1C}"/>
              </a:ext>
            </a:extLst>
          </p:cNvPr>
          <p:cNvSpPr>
            <a:spLocks noGrp="1"/>
          </p:cNvSpPr>
          <p:nvPr>
            <p:ph type="sldNum" sz="quarter" idx="12"/>
          </p:nvPr>
        </p:nvSpPr>
        <p:spPr/>
        <p:txBody>
          <a:bodyPr/>
          <a:lstStyle/>
          <a:p>
            <a:fld id="{2F94C5D7-1DFE-441D-A2B7-DCFE7AC70984}" type="slidenum">
              <a:rPr lang="he-IL" smtClean="0"/>
              <a:t>‹#›</a:t>
            </a:fld>
            <a:endParaRPr lang="he-IL"/>
          </a:p>
        </p:txBody>
      </p:sp>
    </p:spTree>
    <p:extLst>
      <p:ext uri="{BB962C8B-B14F-4D97-AF65-F5344CB8AC3E}">
        <p14:creationId xmlns:p14="http://schemas.microsoft.com/office/powerpoint/2010/main" val="4650851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7271CF7-4BDB-5B49-8853-28BA424D68A4}"/>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D26BBD63-3F22-80DC-B7D2-66CAC530633E}"/>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78D083EC-80F3-A9D9-7F97-1D8BF388EC28}"/>
              </a:ext>
            </a:extLst>
          </p:cNvPr>
          <p:cNvSpPr>
            <a:spLocks noGrp="1"/>
          </p:cNvSpPr>
          <p:nvPr>
            <p:ph type="dt" sz="half" idx="10"/>
          </p:nvPr>
        </p:nvSpPr>
        <p:spPr/>
        <p:txBody>
          <a:bodyPr/>
          <a:lstStyle/>
          <a:p>
            <a:fld id="{BA144C76-3214-4205-990A-704B4FAE2739}" type="datetimeFigureOut">
              <a:rPr lang="he-IL" smtClean="0"/>
              <a:t>י"ד/כסלו/תשפ"ה</a:t>
            </a:fld>
            <a:endParaRPr lang="he-IL"/>
          </a:p>
        </p:txBody>
      </p:sp>
      <p:sp>
        <p:nvSpPr>
          <p:cNvPr id="5" name="מציין מיקום של כותרת תחתונה 4">
            <a:extLst>
              <a:ext uri="{FF2B5EF4-FFF2-40B4-BE49-F238E27FC236}">
                <a16:creationId xmlns:a16="http://schemas.microsoft.com/office/drawing/2014/main" id="{0CC32163-C9B7-D33C-0DCC-66A524B26D43}"/>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2891FA4D-12D1-47DF-C909-DA59891E1B50}"/>
              </a:ext>
            </a:extLst>
          </p:cNvPr>
          <p:cNvSpPr>
            <a:spLocks noGrp="1"/>
          </p:cNvSpPr>
          <p:nvPr>
            <p:ph type="sldNum" sz="quarter" idx="12"/>
          </p:nvPr>
        </p:nvSpPr>
        <p:spPr/>
        <p:txBody>
          <a:bodyPr/>
          <a:lstStyle/>
          <a:p>
            <a:fld id="{2F94C5D7-1DFE-441D-A2B7-DCFE7AC70984}" type="slidenum">
              <a:rPr lang="he-IL" smtClean="0"/>
              <a:t>‹#›</a:t>
            </a:fld>
            <a:endParaRPr lang="he-IL"/>
          </a:p>
        </p:txBody>
      </p:sp>
    </p:spTree>
    <p:extLst>
      <p:ext uri="{BB962C8B-B14F-4D97-AF65-F5344CB8AC3E}">
        <p14:creationId xmlns:p14="http://schemas.microsoft.com/office/powerpoint/2010/main" val="34944372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AC4F997-9C36-C461-F30A-D7DA06C9DD59}"/>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A702E6E4-CB13-BB2B-84FC-D6F6790485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C011FDAD-BF1B-3EC1-1DCB-5688743E1382}"/>
              </a:ext>
            </a:extLst>
          </p:cNvPr>
          <p:cNvSpPr>
            <a:spLocks noGrp="1"/>
          </p:cNvSpPr>
          <p:nvPr>
            <p:ph type="dt" sz="half" idx="10"/>
          </p:nvPr>
        </p:nvSpPr>
        <p:spPr/>
        <p:txBody>
          <a:bodyPr/>
          <a:lstStyle/>
          <a:p>
            <a:fld id="{BA144C76-3214-4205-990A-704B4FAE2739}" type="datetimeFigureOut">
              <a:rPr lang="he-IL" smtClean="0"/>
              <a:t>י"ד/כסלו/תשפ"ה</a:t>
            </a:fld>
            <a:endParaRPr lang="he-IL"/>
          </a:p>
        </p:txBody>
      </p:sp>
      <p:sp>
        <p:nvSpPr>
          <p:cNvPr id="5" name="מציין מיקום של כותרת תחתונה 4">
            <a:extLst>
              <a:ext uri="{FF2B5EF4-FFF2-40B4-BE49-F238E27FC236}">
                <a16:creationId xmlns:a16="http://schemas.microsoft.com/office/drawing/2014/main" id="{975FE27E-D3B0-0CAC-FB85-06B80AE8AD26}"/>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36B7D74A-C3A9-68D0-1E15-4B26B52986C4}"/>
              </a:ext>
            </a:extLst>
          </p:cNvPr>
          <p:cNvSpPr>
            <a:spLocks noGrp="1"/>
          </p:cNvSpPr>
          <p:nvPr>
            <p:ph type="sldNum" sz="quarter" idx="12"/>
          </p:nvPr>
        </p:nvSpPr>
        <p:spPr/>
        <p:txBody>
          <a:bodyPr/>
          <a:lstStyle/>
          <a:p>
            <a:fld id="{2F94C5D7-1DFE-441D-A2B7-DCFE7AC70984}" type="slidenum">
              <a:rPr lang="he-IL" smtClean="0"/>
              <a:t>‹#›</a:t>
            </a:fld>
            <a:endParaRPr lang="he-IL"/>
          </a:p>
        </p:txBody>
      </p:sp>
    </p:spTree>
    <p:extLst>
      <p:ext uri="{BB962C8B-B14F-4D97-AF65-F5344CB8AC3E}">
        <p14:creationId xmlns:p14="http://schemas.microsoft.com/office/powerpoint/2010/main" val="15590853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D6A5E93-E58E-6FB0-F9F3-4A9DF8883FF0}"/>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71036CF3-8990-62C2-711B-E7388B798A43}"/>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E17330B2-0AD4-2F06-8071-0E795E897D59}"/>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CC63AD00-CB00-9C86-F599-D650E0A50F91}"/>
              </a:ext>
            </a:extLst>
          </p:cNvPr>
          <p:cNvSpPr>
            <a:spLocks noGrp="1"/>
          </p:cNvSpPr>
          <p:nvPr>
            <p:ph type="dt" sz="half" idx="10"/>
          </p:nvPr>
        </p:nvSpPr>
        <p:spPr/>
        <p:txBody>
          <a:bodyPr/>
          <a:lstStyle/>
          <a:p>
            <a:fld id="{BA144C76-3214-4205-990A-704B4FAE2739}" type="datetimeFigureOut">
              <a:rPr lang="he-IL" smtClean="0"/>
              <a:t>י"ד/כסלו/תשפ"ה</a:t>
            </a:fld>
            <a:endParaRPr lang="he-IL"/>
          </a:p>
        </p:txBody>
      </p:sp>
      <p:sp>
        <p:nvSpPr>
          <p:cNvPr id="6" name="מציין מיקום של כותרת תחתונה 5">
            <a:extLst>
              <a:ext uri="{FF2B5EF4-FFF2-40B4-BE49-F238E27FC236}">
                <a16:creationId xmlns:a16="http://schemas.microsoft.com/office/drawing/2014/main" id="{D6A0B781-A8E1-36C7-6337-605B350011CA}"/>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000DCFFF-BE6F-DEA4-EE27-EACC685966DA}"/>
              </a:ext>
            </a:extLst>
          </p:cNvPr>
          <p:cNvSpPr>
            <a:spLocks noGrp="1"/>
          </p:cNvSpPr>
          <p:nvPr>
            <p:ph type="sldNum" sz="quarter" idx="12"/>
          </p:nvPr>
        </p:nvSpPr>
        <p:spPr/>
        <p:txBody>
          <a:bodyPr/>
          <a:lstStyle/>
          <a:p>
            <a:fld id="{2F94C5D7-1DFE-441D-A2B7-DCFE7AC70984}" type="slidenum">
              <a:rPr lang="he-IL" smtClean="0"/>
              <a:t>‹#›</a:t>
            </a:fld>
            <a:endParaRPr lang="he-IL"/>
          </a:p>
        </p:txBody>
      </p:sp>
    </p:spTree>
    <p:extLst>
      <p:ext uri="{BB962C8B-B14F-4D97-AF65-F5344CB8AC3E}">
        <p14:creationId xmlns:p14="http://schemas.microsoft.com/office/powerpoint/2010/main" val="39452133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F69C1BB-258A-12F7-0338-2E712F1A6BD5}"/>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A13EF870-F93B-6826-64C1-0957D26651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5241C6D1-16E4-D019-7DFE-1EC1AAA1BEA0}"/>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0283BD33-FE62-5FED-D5C5-6B6E27A579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A0A901D5-9C6A-AE96-B966-76511D2D1F9A}"/>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9B828E2A-DDB2-AED3-D543-76F694B40BBF}"/>
              </a:ext>
            </a:extLst>
          </p:cNvPr>
          <p:cNvSpPr>
            <a:spLocks noGrp="1"/>
          </p:cNvSpPr>
          <p:nvPr>
            <p:ph type="dt" sz="half" idx="10"/>
          </p:nvPr>
        </p:nvSpPr>
        <p:spPr/>
        <p:txBody>
          <a:bodyPr/>
          <a:lstStyle/>
          <a:p>
            <a:fld id="{BA144C76-3214-4205-990A-704B4FAE2739}" type="datetimeFigureOut">
              <a:rPr lang="he-IL" smtClean="0"/>
              <a:t>י"ד/כסלו/תשפ"ה</a:t>
            </a:fld>
            <a:endParaRPr lang="he-IL"/>
          </a:p>
        </p:txBody>
      </p:sp>
      <p:sp>
        <p:nvSpPr>
          <p:cNvPr id="8" name="מציין מיקום של כותרת תחתונה 7">
            <a:extLst>
              <a:ext uri="{FF2B5EF4-FFF2-40B4-BE49-F238E27FC236}">
                <a16:creationId xmlns:a16="http://schemas.microsoft.com/office/drawing/2014/main" id="{54EE173A-9EED-0BE6-B559-C8FF48DF0914}"/>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97ADEA4B-91E0-F083-D6E5-8D69800430C6}"/>
              </a:ext>
            </a:extLst>
          </p:cNvPr>
          <p:cNvSpPr>
            <a:spLocks noGrp="1"/>
          </p:cNvSpPr>
          <p:nvPr>
            <p:ph type="sldNum" sz="quarter" idx="12"/>
          </p:nvPr>
        </p:nvSpPr>
        <p:spPr/>
        <p:txBody>
          <a:bodyPr/>
          <a:lstStyle/>
          <a:p>
            <a:fld id="{2F94C5D7-1DFE-441D-A2B7-DCFE7AC70984}" type="slidenum">
              <a:rPr lang="he-IL" smtClean="0"/>
              <a:t>‹#›</a:t>
            </a:fld>
            <a:endParaRPr lang="he-IL"/>
          </a:p>
        </p:txBody>
      </p:sp>
    </p:spTree>
    <p:extLst>
      <p:ext uri="{BB962C8B-B14F-4D97-AF65-F5344CB8AC3E}">
        <p14:creationId xmlns:p14="http://schemas.microsoft.com/office/powerpoint/2010/main" val="1439476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02E928E-D8DB-DE03-B85C-28C9D9086F33}"/>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868B7F43-7124-FC86-98D6-E0EFED172659}"/>
              </a:ext>
            </a:extLst>
          </p:cNvPr>
          <p:cNvSpPr>
            <a:spLocks noGrp="1"/>
          </p:cNvSpPr>
          <p:nvPr>
            <p:ph type="dt" sz="half" idx="10"/>
          </p:nvPr>
        </p:nvSpPr>
        <p:spPr/>
        <p:txBody>
          <a:bodyPr/>
          <a:lstStyle/>
          <a:p>
            <a:fld id="{BA144C76-3214-4205-990A-704B4FAE2739}" type="datetimeFigureOut">
              <a:rPr lang="he-IL" smtClean="0"/>
              <a:t>י"ד/כסלו/תשפ"ה</a:t>
            </a:fld>
            <a:endParaRPr lang="he-IL"/>
          </a:p>
        </p:txBody>
      </p:sp>
      <p:sp>
        <p:nvSpPr>
          <p:cNvPr id="4" name="מציין מיקום של כותרת תחתונה 3">
            <a:extLst>
              <a:ext uri="{FF2B5EF4-FFF2-40B4-BE49-F238E27FC236}">
                <a16:creationId xmlns:a16="http://schemas.microsoft.com/office/drawing/2014/main" id="{8B71E640-D6FD-B273-9D90-49E8C76266D6}"/>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5E2BECAE-AD6E-A352-5B27-014B6F6F9886}"/>
              </a:ext>
            </a:extLst>
          </p:cNvPr>
          <p:cNvSpPr>
            <a:spLocks noGrp="1"/>
          </p:cNvSpPr>
          <p:nvPr>
            <p:ph type="sldNum" sz="quarter" idx="12"/>
          </p:nvPr>
        </p:nvSpPr>
        <p:spPr/>
        <p:txBody>
          <a:bodyPr/>
          <a:lstStyle/>
          <a:p>
            <a:fld id="{2F94C5D7-1DFE-441D-A2B7-DCFE7AC70984}" type="slidenum">
              <a:rPr lang="he-IL" smtClean="0"/>
              <a:t>‹#›</a:t>
            </a:fld>
            <a:endParaRPr lang="he-IL"/>
          </a:p>
        </p:txBody>
      </p:sp>
    </p:spTree>
    <p:extLst>
      <p:ext uri="{BB962C8B-B14F-4D97-AF65-F5344CB8AC3E}">
        <p14:creationId xmlns:p14="http://schemas.microsoft.com/office/powerpoint/2010/main" val="13352107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81666428-EABB-533E-0635-558EFD59D81B}"/>
              </a:ext>
            </a:extLst>
          </p:cNvPr>
          <p:cNvSpPr>
            <a:spLocks noGrp="1"/>
          </p:cNvSpPr>
          <p:nvPr>
            <p:ph type="dt" sz="half" idx="10"/>
          </p:nvPr>
        </p:nvSpPr>
        <p:spPr/>
        <p:txBody>
          <a:bodyPr/>
          <a:lstStyle/>
          <a:p>
            <a:fld id="{BA144C76-3214-4205-990A-704B4FAE2739}" type="datetimeFigureOut">
              <a:rPr lang="he-IL" smtClean="0"/>
              <a:t>י"ד/כסלו/תשפ"ה</a:t>
            </a:fld>
            <a:endParaRPr lang="he-IL"/>
          </a:p>
        </p:txBody>
      </p:sp>
      <p:sp>
        <p:nvSpPr>
          <p:cNvPr id="3" name="מציין מיקום של כותרת תחתונה 2">
            <a:extLst>
              <a:ext uri="{FF2B5EF4-FFF2-40B4-BE49-F238E27FC236}">
                <a16:creationId xmlns:a16="http://schemas.microsoft.com/office/drawing/2014/main" id="{CCD86249-66D4-C090-F5BE-5D34B76DD878}"/>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00AB741C-8506-5CC9-3BBD-A5909DE60001}"/>
              </a:ext>
            </a:extLst>
          </p:cNvPr>
          <p:cNvSpPr>
            <a:spLocks noGrp="1"/>
          </p:cNvSpPr>
          <p:nvPr>
            <p:ph type="sldNum" sz="quarter" idx="12"/>
          </p:nvPr>
        </p:nvSpPr>
        <p:spPr/>
        <p:txBody>
          <a:bodyPr/>
          <a:lstStyle/>
          <a:p>
            <a:fld id="{2F94C5D7-1DFE-441D-A2B7-DCFE7AC70984}" type="slidenum">
              <a:rPr lang="he-IL" smtClean="0"/>
              <a:t>‹#›</a:t>
            </a:fld>
            <a:endParaRPr lang="he-IL"/>
          </a:p>
        </p:txBody>
      </p:sp>
    </p:spTree>
    <p:extLst>
      <p:ext uri="{BB962C8B-B14F-4D97-AF65-F5344CB8AC3E}">
        <p14:creationId xmlns:p14="http://schemas.microsoft.com/office/powerpoint/2010/main" val="3165480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כותרת">
  <p:cSld name="כותרת">
    <p:spTree>
      <p:nvGrpSpPr>
        <p:cNvPr id="1" name="Shape 21"/>
        <p:cNvGrpSpPr/>
        <p:nvPr/>
      </p:nvGrpSpPr>
      <p:grpSpPr>
        <a:xfrm>
          <a:off x="0" y="0"/>
          <a:ext cx="0" cy="0"/>
          <a:chOff x="0" y="0"/>
          <a:chExt cx="0" cy="0"/>
        </a:xfrm>
      </p:grpSpPr>
      <p:sp>
        <p:nvSpPr>
          <p:cNvPr id="22" name="Google Shape;22;p2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23" name="Google Shape;23;p2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
        <p:nvSpPr>
          <p:cNvPr id="24" name="Google Shape;24;p22"/>
          <p:cNvSpPr/>
          <p:nvPr/>
        </p:nvSpPr>
        <p:spPr>
          <a:xfrm>
            <a:off x="0" y="0"/>
            <a:ext cx="12192000" cy="1487055"/>
          </a:xfrm>
          <a:prstGeom prst="rect">
            <a:avLst/>
          </a:prstGeom>
          <a:solidFill>
            <a:srgbClr val="649E2E"/>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 name="Google Shape;25;p22"/>
          <p:cNvSpPr txBox="1">
            <a:spLocks noGrp="1"/>
          </p:cNvSpPr>
          <p:nvPr>
            <p:ph type="title"/>
          </p:nvPr>
        </p:nvSpPr>
        <p:spPr>
          <a:xfrm>
            <a:off x="838200" y="161492"/>
            <a:ext cx="10515600"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7200"/>
              <a:buFont typeface="Calibri"/>
              <a:buNone/>
              <a:defRPr sz="7200" b="1">
                <a:solidFill>
                  <a:srgbClr val="00206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8EAC94D-3A9D-D119-1F6E-9A2B1C40E9C2}"/>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720FF371-6925-C941-65B7-701F864E1F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EE17BC9C-0A87-CA8F-C672-396D33781C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8DB153EA-6762-A299-1C02-12248702692B}"/>
              </a:ext>
            </a:extLst>
          </p:cNvPr>
          <p:cNvSpPr>
            <a:spLocks noGrp="1"/>
          </p:cNvSpPr>
          <p:nvPr>
            <p:ph type="dt" sz="half" idx="10"/>
          </p:nvPr>
        </p:nvSpPr>
        <p:spPr/>
        <p:txBody>
          <a:bodyPr/>
          <a:lstStyle/>
          <a:p>
            <a:fld id="{BA144C76-3214-4205-990A-704B4FAE2739}" type="datetimeFigureOut">
              <a:rPr lang="he-IL" smtClean="0"/>
              <a:t>י"ד/כסלו/תשפ"ה</a:t>
            </a:fld>
            <a:endParaRPr lang="he-IL"/>
          </a:p>
        </p:txBody>
      </p:sp>
      <p:sp>
        <p:nvSpPr>
          <p:cNvPr id="6" name="מציין מיקום של כותרת תחתונה 5">
            <a:extLst>
              <a:ext uri="{FF2B5EF4-FFF2-40B4-BE49-F238E27FC236}">
                <a16:creationId xmlns:a16="http://schemas.microsoft.com/office/drawing/2014/main" id="{4B5CDF55-0B3A-0EFE-67FD-D8AE7FC3C247}"/>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BF8A3496-EC9C-4F32-C44A-40C194F32B14}"/>
              </a:ext>
            </a:extLst>
          </p:cNvPr>
          <p:cNvSpPr>
            <a:spLocks noGrp="1"/>
          </p:cNvSpPr>
          <p:nvPr>
            <p:ph type="sldNum" sz="quarter" idx="12"/>
          </p:nvPr>
        </p:nvSpPr>
        <p:spPr/>
        <p:txBody>
          <a:bodyPr/>
          <a:lstStyle/>
          <a:p>
            <a:fld id="{2F94C5D7-1DFE-441D-A2B7-DCFE7AC70984}" type="slidenum">
              <a:rPr lang="he-IL" smtClean="0"/>
              <a:t>‹#›</a:t>
            </a:fld>
            <a:endParaRPr lang="he-IL"/>
          </a:p>
        </p:txBody>
      </p:sp>
    </p:spTree>
    <p:extLst>
      <p:ext uri="{BB962C8B-B14F-4D97-AF65-F5344CB8AC3E}">
        <p14:creationId xmlns:p14="http://schemas.microsoft.com/office/powerpoint/2010/main" val="24375882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F2C53C3-6BA4-0C0D-8F20-F0187762DB04}"/>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76036473-A7E2-5542-32C5-5BA0160243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349F42FD-9DCF-21AD-511E-F15266B730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481099CB-0AAB-9C60-4CC0-B4BDA3E6ACDB}"/>
              </a:ext>
            </a:extLst>
          </p:cNvPr>
          <p:cNvSpPr>
            <a:spLocks noGrp="1"/>
          </p:cNvSpPr>
          <p:nvPr>
            <p:ph type="dt" sz="half" idx="10"/>
          </p:nvPr>
        </p:nvSpPr>
        <p:spPr/>
        <p:txBody>
          <a:bodyPr/>
          <a:lstStyle/>
          <a:p>
            <a:fld id="{BA144C76-3214-4205-990A-704B4FAE2739}" type="datetimeFigureOut">
              <a:rPr lang="he-IL" smtClean="0"/>
              <a:t>י"ד/כסלו/תשפ"ה</a:t>
            </a:fld>
            <a:endParaRPr lang="he-IL"/>
          </a:p>
        </p:txBody>
      </p:sp>
      <p:sp>
        <p:nvSpPr>
          <p:cNvPr id="6" name="מציין מיקום של כותרת תחתונה 5">
            <a:extLst>
              <a:ext uri="{FF2B5EF4-FFF2-40B4-BE49-F238E27FC236}">
                <a16:creationId xmlns:a16="http://schemas.microsoft.com/office/drawing/2014/main" id="{BAD8EF2C-3477-E392-CB8A-6A2451DA85BF}"/>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4A216E3E-B14F-E52E-CD44-5DDAC0D94C12}"/>
              </a:ext>
            </a:extLst>
          </p:cNvPr>
          <p:cNvSpPr>
            <a:spLocks noGrp="1"/>
          </p:cNvSpPr>
          <p:nvPr>
            <p:ph type="sldNum" sz="quarter" idx="12"/>
          </p:nvPr>
        </p:nvSpPr>
        <p:spPr/>
        <p:txBody>
          <a:bodyPr/>
          <a:lstStyle/>
          <a:p>
            <a:fld id="{2F94C5D7-1DFE-441D-A2B7-DCFE7AC70984}" type="slidenum">
              <a:rPr lang="he-IL" smtClean="0"/>
              <a:t>‹#›</a:t>
            </a:fld>
            <a:endParaRPr lang="he-IL"/>
          </a:p>
        </p:txBody>
      </p:sp>
    </p:spTree>
    <p:extLst>
      <p:ext uri="{BB962C8B-B14F-4D97-AF65-F5344CB8AC3E}">
        <p14:creationId xmlns:p14="http://schemas.microsoft.com/office/powerpoint/2010/main" val="2747313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7B5227E-6D0C-4C04-C78A-AAF06482C606}"/>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A9FCDDBD-B93F-5F3C-6CFD-6EACA03AC8B9}"/>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FA112103-B832-0F89-A01C-69D65A34ABAF}"/>
              </a:ext>
            </a:extLst>
          </p:cNvPr>
          <p:cNvSpPr>
            <a:spLocks noGrp="1"/>
          </p:cNvSpPr>
          <p:nvPr>
            <p:ph type="dt" sz="half" idx="10"/>
          </p:nvPr>
        </p:nvSpPr>
        <p:spPr/>
        <p:txBody>
          <a:bodyPr/>
          <a:lstStyle/>
          <a:p>
            <a:fld id="{BA144C76-3214-4205-990A-704B4FAE2739}" type="datetimeFigureOut">
              <a:rPr lang="he-IL" smtClean="0"/>
              <a:t>י"ד/כסלו/תשפ"ה</a:t>
            </a:fld>
            <a:endParaRPr lang="he-IL"/>
          </a:p>
        </p:txBody>
      </p:sp>
      <p:sp>
        <p:nvSpPr>
          <p:cNvPr id="5" name="מציין מיקום של כותרת תחתונה 4">
            <a:extLst>
              <a:ext uri="{FF2B5EF4-FFF2-40B4-BE49-F238E27FC236}">
                <a16:creationId xmlns:a16="http://schemas.microsoft.com/office/drawing/2014/main" id="{17596017-DD26-D5A5-AAC5-635BE01C6A37}"/>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BE79B75F-782E-3164-A192-833054B7C82A}"/>
              </a:ext>
            </a:extLst>
          </p:cNvPr>
          <p:cNvSpPr>
            <a:spLocks noGrp="1"/>
          </p:cNvSpPr>
          <p:nvPr>
            <p:ph type="sldNum" sz="quarter" idx="12"/>
          </p:nvPr>
        </p:nvSpPr>
        <p:spPr/>
        <p:txBody>
          <a:bodyPr/>
          <a:lstStyle/>
          <a:p>
            <a:fld id="{2F94C5D7-1DFE-441D-A2B7-DCFE7AC70984}" type="slidenum">
              <a:rPr lang="he-IL" smtClean="0"/>
              <a:t>‹#›</a:t>
            </a:fld>
            <a:endParaRPr lang="he-IL"/>
          </a:p>
        </p:txBody>
      </p:sp>
    </p:spTree>
    <p:extLst>
      <p:ext uri="{BB962C8B-B14F-4D97-AF65-F5344CB8AC3E}">
        <p14:creationId xmlns:p14="http://schemas.microsoft.com/office/powerpoint/2010/main" val="22425849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D7906754-DB4A-9C93-5D2D-60704B113CF4}"/>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E36D85F0-5069-2A14-7817-F4A389C71F69}"/>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E6E31651-AFE8-FFE9-7B54-8F63F81D71B6}"/>
              </a:ext>
            </a:extLst>
          </p:cNvPr>
          <p:cNvSpPr>
            <a:spLocks noGrp="1"/>
          </p:cNvSpPr>
          <p:nvPr>
            <p:ph type="dt" sz="half" idx="10"/>
          </p:nvPr>
        </p:nvSpPr>
        <p:spPr/>
        <p:txBody>
          <a:bodyPr/>
          <a:lstStyle/>
          <a:p>
            <a:fld id="{BA144C76-3214-4205-990A-704B4FAE2739}" type="datetimeFigureOut">
              <a:rPr lang="he-IL" smtClean="0"/>
              <a:t>י"ד/כסלו/תשפ"ה</a:t>
            </a:fld>
            <a:endParaRPr lang="he-IL"/>
          </a:p>
        </p:txBody>
      </p:sp>
      <p:sp>
        <p:nvSpPr>
          <p:cNvPr id="5" name="מציין מיקום של כותרת תחתונה 4">
            <a:extLst>
              <a:ext uri="{FF2B5EF4-FFF2-40B4-BE49-F238E27FC236}">
                <a16:creationId xmlns:a16="http://schemas.microsoft.com/office/drawing/2014/main" id="{EE001512-8A51-1D48-EFBC-1EE9691B3B7B}"/>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998A65FD-E16B-3B15-ED17-7E15B027FCF1}"/>
              </a:ext>
            </a:extLst>
          </p:cNvPr>
          <p:cNvSpPr>
            <a:spLocks noGrp="1"/>
          </p:cNvSpPr>
          <p:nvPr>
            <p:ph type="sldNum" sz="quarter" idx="12"/>
          </p:nvPr>
        </p:nvSpPr>
        <p:spPr/>
        <p:txBody>
          <a:bodyPr/>
          <a:lstStyle/>
          <a:p>
            <a:fld id="{2F94C5D7-1DFE-441D-A2B7-DCFE7AC70984}" type="slidenum">
              <a:rPr lang="he-IL" smtClean="0"/>
              <a:t>‹#›</a:t>
            </a:fld>
            <a:endParaRPr lang="he-IL"/>
          </a:p>
        </p:txBody>
      </p:sp>
    </p:spTree>
    <p:extLst>
      <p:ext uri="{BB962C8B-B14F-4D97-AF65-F5344CB8AC3E}">
        <p14:creationId xmlns:p14="http://schemas.microsoft.com/office/powerpoint/2010/main" val="10479860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4" name="כותרת 1">
            <a:extLst>
              <a:ext uri="{FF2B5EF4-FFF2-40B4-BE49-F238E27FC236}">
                <a16:creationId xmlns:a16="http://schemas.microsoft.com/office/drawing/2014/main" id="{208B02EF-33B7-EF7B-6580-CC51359D758A}"/>
              </a:ext>
            </a:extLst>
          </p:cNvPr>
          <p:cNvSpPr txBox="1">
            <a:spLocks/>
          </p:cNvSpPr>
          <p:nvPr userDrawn="1"/>
        </p:nvSpPr>
        <p:spPr>
          <a:xfrm>
            <a:off x="572914" y="342902"/>
            <a:ext cx="8501561" cy="203597"/>
          </a:xfrm>
          <a:prstGeom prst="rect">
            <a:avLst/>
          </a:prstGeom>
        </p:spPr>
        <p:txBody>
          <a:bodyPr lIns="0" tIns="0" rIns="0" bIns="0" anchor="ct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sz="1800" b="1">
              <a:solidFill>
                <a:srgbClr val="024F9A"/>
              </a:solidFill>
            </a:endParaRPr>
          </a:p>
        </p:txBody>
      </p:sp>
      <p:sp>
        <p:nvSpPr>
          <p:cNvPr id="13" name="צורה חופשית: צורה 12">
            <a:extLst>
              <a:ext uri="{FF2B5EF4-FFF2-40B4-BE49-F238E27FC236}">
                <a16:creationId xmlns:a16="http://schemas.microsoft.com/office/drawing/2014/main" id="{43E3757E-6254-9409-41E7-C20079F0E853}"/>
              </a:ext>
            </a:extLst>
          </p:cNvPr>
          <p:cNvSpPr/>
          <p:nvPr userDrawn="1"/>
        </p:nvSpPr>
        <p:spPr>
          <a:xfrm>
            <a:off x="-21621" y="6099465"/>
            <a:ext cx="12213617" cy="710543"/>
          </a:xfrm>
          <a:custGeom>
            <a:avLst/>
            <a:gdLst>
              <a:gd name="connsiteX0" fmla="*/ 0 w 6616980"/>
              <a:gd name="connsiteY0" fmla="*/ 0 h 1026733"/>
              <a:gd name="connsiteX1" fmla="*/ 110102 w 6616980"/>
              <a:gd name="connsiteY1" fmla="*/ 38423 h 1026733"/>
              <a:gd name="connsiteX2" fmla="*/ 4048784 w 6616980"/>
              <a:gd name="connsiteY2" fmla="*/ 844357 h 1026733"/>
              <a:gd name="connsiteX3" fmla="*/ 6249243 w 6616980"/>
              <a:gd name="connsiteY3" fmla="*/ 1018214 h 1026733"/>
              <a:gd name="connsiteX4" fmla="*/ 6616980 w 6616980"/>
              <a:gd name="connsiteY4" fmla="*/ 1026733 h 1026733"/>
              <a:gd name="connsiteX5" fmla="*/ 0 w 6616980"/>
              <a:gd name="connsiteY5" fmla="*/ 1026733 h 102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16980" h="1026733">
                <a:moveTo>
                  <a:pt x="0" y="0"/>
                </a:moveTo>
                <a:lnTo>
                  <a:pt x="110102" y="38423"/>
                </a:lnTo>
                <a:cubicBezTo>
                  <a:pt x="1103816" y="363935"/>
                  <a:pt x="2495222" y="658298"/>
                  <a:pt x="4048784" y="844357"/>
                </a:cubicBezTo>
                <a:cubicBezTo>
                  <a:pt x="4825565" y="937386"/>
                  <a:pt x="5569347" y="994532"/>
                  <a:pt x="6249243" y="1018214"/>
                </a:cubicBezTo>
                <a:lnTo>
                  <a:pt x="6616980" y="1026733"/>
                </a:lnTo>
                <a:lnTo>
                  <a:pt x="0" y="1026733"/>
                </a:lnTo>
                <a:close/>
              </a:path>
            </a:pathLst>
          </a:custGeom>
          <a:gradFill>
            <a:gsLst>
              <a:gs pos="67000">
                <a:srgbClr val="EBC5F1"/>
              </a:gs>
              <a:gs pos="5000">
                <a:srgbClr val="EBC5F1"/>
              </a:gs>
              <a:gs pos="26526">
                <a:srgbClr val="DA95E5"/>
              </a:gs>
              <a:gs pos="100000">
                <a:srgbClr val="D27FDF"/>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latin typeface="Segoe UI" panose="020B0502040204020203" pitchFamily="34" charset="0"/>
            </a:endParaRPr>
          </a:p>
        </p:txBody>
      </p:sp>
      <p:sp>
        <p:nvSpPr>
          <p:cNvPr id="12" name="צורה חופשית: צורה 11">
            <a:extLst>
              <a:ext uri="{FF2B5EF4-FFF2-40B4-BE49-F238E27FC236}">
                <a16:creationId xmlns:a16="http://schemas.microsoft.com/office/drawing/2014/main" id="{CF5087DF-0075-BD0B-74BF-3D64EE4381F7}"/>
              </a:ext>
            </a:extLst>
          </p:cNvPr>
          <p:cNvSpPr/>
          <p:nvPr userDrawn="1"/>
        </p:nvSpPr>
        <p:spPr>
          <a:xfrm>
            <a:off x="0" y="6240382"/>
            <a:ext cx="11763520" cy="611609"/>
          </a:xfrm>
          <a:custGeom>
            <a:avLst/>
            <a:gdLst>
              <a:gd name="connsiteX0" fmla="*/ 0 w 6616980"/>
              <a:gd name="connsiteY0" fmla="*/ 0 h 1026733"/>
              <a:gd name="connsiteX1" fmla="*/ 110102 w 6616980"/>
              <a:gd name="connsiteY1" fmla="*/ 38423 h 1026733"/>
              <a:gd name="connsiteX2" fmla="*/ 4048784 w 6616980"/>
              <a:gd name="connsiteY2" fmla="*/ 844357 h 1026733"/>
              <a:gd name="connsiteX3" fmla="*/ 6249243 w 6616980"/>
              <a:gd name="connsiteY3" fmla="*/ 1018214 h 1026733"/>
              <a:gd name="connsiteX4" fmla="*/ 6616980 w 6616980"/>
              <a:gd name="connsiteY4" fmla="*/ 1026733 h 1026733"/>
              <a:gd name="connsiteX5" fmla="*/ 0 w 6616980"/>
              <a:gd name="connsiteY5" fmla="*/ 1026733 h 102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16980" h="1026733">
                <a:moveTo>
                  <a:pt x="0" y="0"/>
                </a:moveTo>
                <a:lnTo>
                  <a:pt x="110102" y="38423"/>
                </a:lnTo>
                <a:cubicBezTo>
                  <a:pt x="1103816" y="363935"/>
                  <a:pt x="2495222" y="658298"/>
                  <a:pt x="4048784" y="844357"/>
                </a:cubicBezTo>
                <a:cubicBezTo>
                  <a:pt x="4825565" y="937386"/>
                  <a:pt x="5569347" y="994532"/>
                  <a:pt x="6249243" y="1018214"/>
                </a:cubicBezTo>
                <a:lnTo>
                  <a:pt x="6616980" y="1026733"/>
                </a:lnTo>
                <a:lnTo>
                  <a:pt x="0" y="1026733"/>
                </a:lnTo>
                <a:close/>
              </a:path>
            </a:pathLst>
          </a:custGeom>
          <a:gradFill>
            <a:gsLst>
              <a:gs pos="100000">
                <a:srgbClr val="EBC5F1"/>
              </a:gs>
              <a:gs pos="0">
                <a:srgbClr val="8F28A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latin typeface="Segoe UI" panose="020B0502040204020203" pitchFamily="34" charset="0"/>
            </a:endParaRPr>
          </a:p>
        </p:txBody>
      </p:sp>
      <p:sp>
        <p:nvSpPr>
          <p:cNvPr id="14" name="צורה חופשית: צורה 13">
            <a:extLst>
              <a:ext uri="{FF2B5EF4-FFF2-40B4-BE49-F238E27FC236}">
                <a16:creationId xmlns:a16="http://schemas.microsoft.com/office/drawing/2014/main" id="{3A4FA7E0-E55D-2770-F5F7-9496AC8F51AB}"/>
              </a:ext>
            </a:extLst>
          </p:cNvPr>
          <p:cNvSpPr/>
          <p:nvPr userDrawn="1"/>
        </p:nvSpPr>
        <p:spPr>
          <a:xfrm flipH="1">
            <a:off x="-21630" y="5932171"/>
            <a:ext cx="12213625" cy="919820"/>
          </a:xfrm>
          <a:custGeom>
            <a:avLst/>
            <a:gdLst>
              <a:gd name="connsiteX0" fmla="*/ 0 w 6616980"/>
              <a:gd name="connsiteY0" fmla="*/ 0 h 1026733"/>
              <a:gd name="connsiteX1" fmla="*/ 110102 w 6616980"/>
              <a:gd name="connsiteY1" fmla="*/ 38423 h 1026733"/>
              <a:gd name="connsiteX2" fmla="*/ 4048784 w 6616980"/>
              <a:gd name="connsiteY2" fmla="*/ 844357 h 1026733"/>
              <a:gd name="connsiteX3" fmla="*/ 6249243 w 6616980"/>
              <a:gd name="connsiteY3" fmla="*/ 1018214 h 1026733"/>
              <a:gd name="connsiteX4" fmla="*/ 6616980 w 6616980"/>
              <a:gd name="connsiteY4" fmla="*/ 1026733 h 1026733"/>
              <a:gd name="connsiteX5" fmla="*/ 0 w 6616980"/>
              <a:gd name="connsiteY5" fmla="*/ 1026733 h 102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16980" h="1026733">
                <a:moveTo>
                  <a:pt x="0" y="0"/>
                </a:moveTo>
                <a:lnTo>
                  <a:pt x="110102" y="38423"/>
                </a:lnTo>
                <a:cubicBezTo>
                  <a:pt x="1103816" y="363935"/>
                  <a:pt x="2495222" y="658298"/>
                  <a:pt x="4048784" y="844357"/>
                </a:cubicBezTo>
                <a:cubicBezTo>
                  <a:pt x="4825565" y="937386"/>
                  <a:pt x="5569347" y="994532"/>
                  <a:pt x="6249243" y="1018214"/>
                </a:cubicBezTo>
                <a:lnTo>
                  <a:pt x="6616980" y="1026733"/>
                </a:lnTo>
                <a:lnTo>
                  <a:pt x="0" y="1026733"/>
                </a:lnTo>
                <a:close/>
              </a:path>
            </a:pathLst>
          </a:custGeom>
          <a:solidFill>
            <a:srgbClr val="D27FD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latin typeface="Segoe UI" panose="020B0502040204020203" pitchFamily="34" charset="0"/>
            </a:endParaRPr>
          </a:p>
        </p:txBody>
      </p:sp>
      <p:sp>
        <p:nvSpPr>
          <p:cNvPr id="5" name="משולש שווה-שוקיים 4">
            <a:extLst>
              <a:ext uri="{FF2B5EF4-FFF2-40B4-BE49-F238E27FC236}">
                <a16:creationId xmlns:a16="http://schemas.microsoft.com/office/drawing/2014/main" id="{7FDE7280-74B2-0740-052C-97F874E7F68A}"/>
              </a:ext>
            </a:extLst>
          </p:cNvPr>
          <p:cNvSpPr/>
          <p:nvPr userDrawn="1"/>
        </p:nvSpPr>
        <p:spPr>
          <a:xfrm flipH="1">
            <a:off x="-43257" y="6255967"/>
            <a:ext cx="9211728" cy="596024"/>
          </a:xfrm>
          <a:prstGeom prst="triangle">
            <a:avLst>
              <a:gd name="adj" fmla="val 99428"/>
            </a:avLst>
          </a:prstGeom>
          <a:pattFill prst="pct90">
            <a:fgClr>
              <a:srgbClr val="8F28A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צורה חופשית: צורה 14">
            <a:extLst>
              <a:ext uri="{FF2B5EF4-FFF2-40B4-BE49-F238E27FC236}">
                <a16:creationId xmlns:a16="http://schemas.microsoft.com/office/drawing/2014/main" id="{4C8DC3BB-ED50-3A92-56A2-0498E5B18198}"/>
              </a:ext>
            </a:extLst>
          </p:cNvPr>
          <p:cNvSpPr/>
          <p:nvPr userDrawn="1"/>
        </p:nvSpPr>
        <p:spPr>
          <a:xfrm flipH="1">
            <a:off x="0" y="6003378"/>
            <a:ext cx="12213621" cy="854623"/>
          </a:xfrm>
          <a:custGeom>
            <a:avLst/>
            <a:gdLst>
              <a:gd name="connsiteX0" fmla="*/ 0 w 6616980"/>
              <a:gd name="connsiteY0" fmla="*/ 0 h 1026733"/>
              <a:gd name="connsiteX1" fmla="*/ 110102 w 6616980"/>
              <a:gd name="connsiteY1" fmla="*/ 38423 h 1026733"/>
              <a:gd name="connsiteX2" fmla="*/ 4048784 w 6616980"/>
              <a:gd name="connsiteY2" fmla="*/ 844357 h 1026733"/>
              <a:gd name="connsiteX3" fmla="*/ 6249243 w 6616980"/>
              <a:gd name="connsiteY3" fmla="*/ 1018214 h 1026733"/>
              <a:gd name="connsiteX4" fmla="*/ 6616980 w 6616980"/>
              <a:gd name="connsiteY4" fmla="*/ 1026733 h 1026733"/>
              <a:gd name="connsiteX5" fmla="*/ 0 w 6616980"/>
              <a:gd name="connsiteY5" fmla="*/ 1026733 h 102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16980" h="1026733">
                <a:moveTo>
                  <a:pt x="0" y="0"/>
                </a:moveTo>
                <a:lnTo>
                  <a:pt x="110102" y="38423"/>
                </a:lnTo>
                <a:cubicBezTo>
                  <a:pt x="1103816" y="363935"/>
                  <a:pt x="2495222" y="658298"/>
                  <a:pt x="4048784" y="844357"/>
                </a:cubicBezTo>
                <a:cubicBezTo>
                  <a:pt x="4825565" y="937386"/>
                  <a:pt x="5569347" y="994532"/>
                  <a:pt x="6249243" y="1018214"/>
                </a:cubicBezTo>
                <a:lnTo>
                  <a:pt x="6616980" y="1026733"/>
                </a:lnTo>
                <a:lnTo>
                  <a:pt x="0" y="1026733"/>
                </a:lnTo>
                <a:close/>
              </a:path>
            </a:pathLst>
          </a:custGeom>
          <a:gradFill>
            <a:gsLst>
              <a:gs pos="38053">
                <a:srgbClr val="D27FDF"/>
              </a:gs>
              <a:gs pos="78000">
                <a:srgbClr val="EBC5F1"/>
              </a:gs>
              <a:gs pos="0">
                <a:srgbClr val="8F28A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latin typeface="Segoe UI" panose="020B0502040204020203" pitchFamily="34" charset="0"/>
            </a:endParaRPr>
          </a:p>
        </p:txBody>
      </p:sp>
      <p:pic>
        <p:nvPicPr>
          <p:cNvPr id="3" name="Graphic 2" descr="Four organic shapes">
            <a:extLst>
              <a:ext uri="{FF2B5EF4-FFF2-40B4-BE49-F238E27FC236}">
                <a16:creationId xmlns:a16="http://schemas.microsoft.com/office/drawing/2014/main" id="{6DF429BD-C595-CEAF-A44F-D09018BAD654}"/>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10468864" y="6203334"/>
            <a:ext cx="1723137" cy="726949"/>
          </a:xfrm>
          <a:prstGeom prst="rect">
            <a:avLst/>
          </a:prstGeom>
        </p:spPr>
      </p:pic>
    </p:spTree>
    <p:extLst>
      <p:ext uri="{BB962C8B-B14F-4D97-AF65-F5344CB8AC3E}">
        <p14:creationId xmlns:p14="http://schemas.microsoft.com/office/powerpoint/2010/main" val="1167809956"/>
      </p:ext>
    </p:extLst>
  </p:cSld>
  <p:clrMapOvr>
    <a:masterClrMapping/>
  </p:clrMapOvr>
  <p:extLst>
    <p:ext uri="{DCECCB84-F9BA-43D5-87BE-67443E8EF086}">
      <p15:sldGuideLst xmlns:p15="http://schemas.microsoft.com/office/powerpoint/2012/main">
        <p15:guide id="1" orient="horz" pos="2754">
          <p15:clr>
            <a:srgbClr val="FBAE40"/>
          </p15:clr>
        </p15:guide>
        <p15:guide id="2" orient="horz" pos="419">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כותרת ותוכן" type="obj">
  <p:cSld name="כותרת ותוכן">
    <p:spTree>
      <p:nvGrpSpPr>
        <p:cNvPr id="1" name="Shape 15"/>
        <p:cNvGrpSpPr/>
        <p:nvPr/>
      </p:nvGrpSpPr>
      <p:grpSpPr>
        <a:xfrm>
          <a:off x="0" y="0"/>
          <a:ext cx="0" cy="0"/>
          <a:chOff x="0" y="0"/>
          <a:chExt cx="0" cy="0"/>
        </a:xfrm>
      </p:grpSpPr>
      <p:sp>
        <p:nvSpPr>
          <p:cNvPr id="16" name="Google Shape;16;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8" name="Google Shape;18;p2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9" name="Google Shape;19;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0" name="Google Shape;20;p2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4291596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שאלות- אפשרות 1">
  <p:cSld name="שאלות- אפשרות 1">
    <p:spTree>
      <p:nvGrpSpPr>
        <p:cNvPr id="1" name="Shape 34"/>
        <p:cNvGrpSpPr/>
        <p:nvPr/>
      </p:nvGrpSpPr>
      <p:grpSpPr>
        <a:xfrm>
          <a:off x="0" y="0"/>
          <a:ext cx="0" cy="0"/>
          <a:chOff x="0" y="0"/>
          <a:chExt cx="0" cy="0"/>
        </a:xfrm>
      </p:grpSpPr>
      <p:sp>
        <p:nvSpPr>
          <p:cNvPr id="35" name="Google Shape;35;p24"/>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6" name="Google Shape;36;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7" name="Google Shape;37;p24"/>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38" name="Google Shape;38;p24"/>
          <p:cNvSpPr/>
          <p:nvPr/>
        </p:nvSpPr>
        <p:spPr>
          <a:xfrm>
            <a:off x="0" y="0"/>
            <a:ext cx="12192000" cy="1487055"/>
          </a:xfrm>
          <a:prstGeom prst="rect">
            <a:avLst/>
          </a:prstGeom>
          <a:solidFill>
            <a:srgbClr val="649E2E"/>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39" name="Google Shape;39;p24"/>
          <p:cNvSpPr txBox="1"/>
          <p:nvPr/>
        </p:nvSpPr>
        <p:spPr>
          <a:xfrm>
            <a:off x="1159162" y="143362"/>
            <a:ext cx="8640619" cy="1200329"/>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7200" b="1">
                <a:solidFill>
                  <a:srgbClr val="002060"/>
                </a:solidFill>
                <a:latin typeface="Calibri"/>
                <a:ea typeface="Calibri"/>
                <a:cs typeface="Calibri"/>
                <a:sym typeface="Calibri"/>
              </a:rPr>
              <a:t>שאלות לדיון בכיתה</a:t>
            </a:r>
            <a:endParaRPr/>
          </a:p>
        </p:txBody>
      </p:sp>
      <p:sp>
        <p:nvSpPr>
          <p:cNvPr id="40" name="Google Shape;40;p24"/>
          <p:cNvSpPr txBox="1">
            <a:spLocks noGrp="1"/>
          </p:cNvSpPr>
          <p:nvPr>
            <p:ph type="body" idx="1"/>
          </p:nvPr>
        </p:nvSpPr>
        <p:spPr>
          <a:xfrm>
            <a:off x="3918528" y="2246457"/>
            <a:ext cx="6638636" cy="3684588"/>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5165048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מה המסר שלנו">
  <p:cSld name="מה המסר שלנו">
    <p:spTree>
      <p:nvGrpSpPr>
        <p:cNvPr id="1" name="Shape 41"/>
        <p:cNvGrpSpPr/>
        <p:nvPr/>
      </p:nvGrpSpPr>
      <p:grpSpPr>
        <a:xfrm>
          <a:off x="0" y="0"/>
          <a:ext cx="0" cy="0"/>
          <a:chOff x="0" y="0"/>
          <a:chExt cx="0" cy="0"/>
        </a:xfrm>
      </p:grpSpPr>
      <p:sp>
        <p:nvSpPr>
          <p:cNvPr id="42" name="Google Shape;42;p25"/>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43" name="Google Shape;43;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44" name="Google Shape;44;p25"/>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45" name="Google Shape;45;p25"/>
          <p:cNvSpPr/>
          <p:nvPr/>
        </p:nvSpPr>
        <p:spPr>
          <a:xfrm>
            <a:off x="0" y="0"/>
            <a:ext cx="12192000" cy="1487055"/>
          </a:xfrm>
          <a:prstGeom prst="rect">
            <a:avLst/>
          </a:prstGeom>
          <a:solidFill>
            <a:srgbClr val="649E2E"/>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46" name="Google Shape;46;p25"/>
          <p:cNvSpPr txBox="1"/>
          <p:nvPr/>
        </p:nvSpPr>
        <p:spPr>
          <a:xfrm>
            <a:off x="2594357" y="189529"/>
            <a:ext cx="7003287" cy="1200329"/>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7200" b="1">
                <a:solidFill>
                  <a:srgbClr val="002060"/>
                </a:solidFill>
                <a:latin typeface="Calibri"/>
                <a:ea typeface="Calibri"/>
                <a:cs typeface="Calibri"/>
                <a:sym typeface="Calibri"/>
              </a:rPr>
              <a:t>מהם המסרים שלנו?</a:t>
            </a:r>
            <a:endParaRPr/>
          </a:p>
        </p:txBody>
      </p:sp>
      <p:sp>
        <p:nvSpPr>
          <p:cNvPr id="47" name="Google Shape;47;p25"/>
          <p:cNvSpPr txBox="1">
            <a:spLocks noGrp="1"/>
          </p:cNvSpPr>
          <p:nvPr>
            <p:ph type="body" idx="1"/>
          </p:nvPr>
        </p:nvSpPr>
        <p:spPr>
          <a:xfrm>
            <a:off x="2643910" y="2218749"/>
            <a:ext cx="8365836" cy="3684588"/>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7057945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שאלות- אפשרות 2">
  <p:cSld name="שאלות- אפשרות 2">
    <p:spTree>
      <p:nvGrpSpPr>
        <p:cNvPr id="1" name="Shape 48"/>
        <p:cNvGrpSpPr/>
        <p:nvPr/>
      </p:nvGrpSpPr>
      <p:grpSpPr>
        <a:xfrm>
          <a:off x="0" y="0"/>
          <a:ext cx="0" cy="0"/>
          <a:chOff x="0" y="0"/>
          <a:chExt cx="0" cy="0"/>
        </a:xfrm>
      </p:grpSpPr>
      <p:sp>
        <p:nvSpPr>
          <p:cNvPr id="49" name="Google Shape;49;p26"/>
          <p:cNvSpPr/>
          <p:nvPr/>
        </p:nvSpPr>
        <p:spPr>
          <a:xfrm>
            <a:off x="0" y="0"/>
            <a:ext cx="12192000" cy="1487055"/>
          </a:xfrm>
          <a:prstGeom prst="rect">
            <a:avLst/>
          </a:prstGeom>
          <a:solidFill>
            <a:srgbClr val="649E2E"/>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50" name="Google Shape;50;p26"/>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51" name="Google Shape;51;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52" name="Google Shape;52;p26"/>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pic>
        <p:nvPicPr>
          <p:cNvPr id="53" name="Google Shape;53;p26"/>
          <p:cNvPicPr preferRelativeResize="0"/>
          <p:nvPr/>
        </p:nvPicPr>
        <p:blipFill rotWithShape="1">
          <a:blip r:embed="rId2">
            <a:alphaModFix/>
          </a:blip>
          <a:srcRect/>
          <a:stretch/>
        </p:blipFill>
        <p:spPr>
          <a:xfrm flipH="1">
            <a:off x="290837" y="1866284"/>
            <a:ext cx="3468362" cy="2846131"/>
          </a:xfrm>
          <a:prstGeom prst="rect">
            <a:avLst/>
          </a:prstGeom>
          <a:noFill/>
          <a:ln>
            <a:noFill/>
          </a:ln>
        </p:spPr>
      </p:pic>
      <p:pic>
        <p:nvPicPr>
          <p:cNvPr id="54" name="Google Shape;54;p26"/>
          <p:cNvPicPr preferRelativeResize="0"/>
          <p:nvPr/>
        </p:nvPicPr>
        <p:blipFill rotWithShape="1">
          <a:blip r:embed="rId2">
            <a:alphaModFix/>
          </a:blip>
          <a:srcRect/>
          <a:stretch/>
        </p:blipFill>
        <p:spPr>
          <a:xfrm flipH="1">
            <a:off x="2715383" y="3875344"/>
            <a:ext cx="3468362" cy="2846131"/>
          </a:xfrm>
          <a:prstGeom prst="rect">
            <a:avLst/>
          </a:prstGeom>
          <a:noFill/>
          <a:ln>
            <a:noFill/>
          </a:ln>
        </p:spPr>
      </p:pic>
      <p:pic>
        <p:nvPicPr>
          <p:cNvPr id="55" name="Google Shape;55;p26"/>
          <p:cNvPicPr preferRelativeResize="0"/>
          <p:nvPr/>
        </p:nvPicPr>
        <p:blipFill rotWithShape="1">
          <a:blip r:embed="rId2">
            <a:alphaModFix/>
          </a:blip>
          <a:srcRect/>
          <a:stretch/>
        </p:blipFill>
        <p:spPr>
          <a:xfrm>
            <a:off x="5510369" y="1688935"/>
            <a:ext cx="3246583" cy="2846131"/>
          </a:xfrm>
          <a:prstGeom prst="rect">
            <a:avLst/>
          </a:prstGeom>
          <a:noFill/>
          <a:ln>
            <a:noFill/>
          </a:ln>
        </p:spPr>
      </p:pic>
      <p:pic>
        <p:nvPicPr>
          <p:cNvPr id="56" name="Google Shape;56;p26"/>
          <p:cNvPicPr preferRelativeResize="0"/>
          <p:nvPr/>
        </p:nvPicPr>
        <p:blipFill rotWithShape="1">
          <a:blip r:embed="rId2">
            <a:alphaModFix/>
          </a:blip>
          <a:srcRect/>
          <a:stretch/>
        </p:blipFill>
        <p:spPr>
          <a:xfrm>
            <a:off x="8226137" y="4116530"/>
            <a:ext cx="3392995" cy="2445039"/>
          </a:xfrm>
          <a:prstGeom prst="rect">
            <a:avLst/>
          </a:prstGeom>
          <a:noFill/>
          <a:ln>
            <a:noFill/>
          </a:ln>
        </p:spPr>
      </p:pic>
      <p:sp>
        <p:nvSpPr>
          <p:cNvPr id="57" name="Google Shape;57;p26"/>
          <p:cNvSpPr txBox="1">
            <a:spLocks noGrp="1"/>
          </p:cNvSpPr>
          <p:nvPr>
            <p:ph type="title"/>
          </p:nvPr>
        </p:nvSpPr>
        <p:spPr>
          <a:xfrm>
            <a:off x="5013878" y="59823"/>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7200"/>
              <a:buFont typeface="Calibri"/>
              <a:buNone/>
              <a:defRPr sz="72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619064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שאלות - אפשרות 3">
  <p:cSld name="שאלות - אפשרות 3">
    <p:spTree>
      <p:nvGrpSpPr>
        <p:cNvPr id="1" name="Shape 58"/>
        <p:cNvGrpSpPr/>
        <p:nvPr/>
      </p:nvGrpSpPr>
      <p:grpSpPr>
        <a:xfrm>
          <a:off x="0" y="0"/>
          <a:ext cx="0" cy="0"/>
          <a:chOff x="0" y="0"/>
          <a:chExt cx="0" cy="0"/>
        </a:xfrm>
      </p:grpSpPr>
      <p:sp>
        <p:nvSpPr>
          <p:cNvPr id="59" name="Google Shape;59;p27"/>
          <p:cNvSpPr/>
          <p:nvPr/>
        </p:nvSpPr>
        <p:spPr>
          <a:xfrm>
            <a:off x="8610600" y="0"/>
            <a:ext cx="3581400" cy="6858000"/>
          </a:xfrm>
          <a:prstGeom prst="rect">
            <a:avLst/>
          </a:prstGeom>
          <a:solidFill>
            <a:srgbClr val="649E2E"/>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60" name="Google Shape;60;p27"/>
          <p:cNvSpPr txBox="1">
            <a:spLocks noGrp="1"/>
          </p:cNvSpPr>
          <p:nvPr>
            <p:ph type="title"/>
          </p:nvPr>
        </p:nvSpPr>
        <p:spPr>
          <a:xfrm>
            <a:off x="90392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27"/>
          <p:cNvSpPr txBox="1">
            <a:spLocks noGrp="1"/>
          </p:cNvSpPr>
          <p:nvPr>
            <p:ph type="sldNum" idx="12"/>
          </p:nvPr>
        </p:nvSpPr>
        <p:spPr>
          <a:xfrm>
            <a:off x="94488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pic>
        <p:nvPicPr>
          <p:cNvPr id="62" name="Google Shape;62;p27"/>
          <p:cNvPicPr preferRelativeResize="0"/>
          <p:nvPr/>
        </p:nvPicPr>
        <p:blipFill rotWithShape="1">
          <a:blip r:embed="rId2">
            <a:alphaModFix/>
          </a:blip>
          <a:srcRect/>
          <a:stretch/>
        </p:blipFill>
        <p:spPr>
          <a:xfrm>
            <a:off x="6096000" y="835091"/>
            <a:ext cx="1858858" cy="1353379"/>
          </a:xfrm>
          <a:prstGeom prst="rect">
            <a:avLst/>
          </a:prstGeom>
          <a:noFill/>
          <a:ln>
            <a:noFill/>
          </a:ln>
        </p:spPr>
      </p:pic>
      <p:pic>
        <p:nvPicPr>
          <p:cNvPr id="63" name="Google Shape;63;p27"/>
          <p:cNvPicPr preferRelativeResize="0"/>
          <p:nvPr/>
        </p:nvPicPr>
        <p:blipFill rotWithShape="1">
          <a:blip r:embed="rId3">
            <a:alphaModFix/>
          </a:blip>
          <a:srcRect/>
          <a:stretch/>
        </p:blipFill>
        <p:spPr>
          <a:xfrm>
            <a:off x="4968676" y="2606675"/>
            <a:ext cx="2649310" cy="1845831"/>
          </a:xfrm>
          <a:prstGeom prst="rect">
            <a:avLst/>
          </a:prstGeom>
          <a:noFill/>
          <a:ln>
            <a:noFill/>
          </a:ln>
        </p:spPr>
      </p:pic>
      <p:pic>
        <p:nvPicPr>
          <p:cNvPr id="64" name="Google Shape;64;p27"/>
          <p:cNvPicPr preferRelativeResize="0"/>
          <p:nvPr/>
        </p:nvPicPr>
        <p:blipFill rotWithShape="1">
          <a:blip r:embed="rId4">
            <a:alphaModFix/>
          </a:blip>
          <a:srcRect/>
          <a:stretch/>
        </p:blipFill>
        <p:spPr>
          <a:xfrm>
            <a:off x="3038232" y="682291"/>
            <a:ext cx="2814200" cy="1833103"/>
          </a:xfrm>
          <a:prstGeom prst="rect">
            <a:avLst/>
          </a:prstGeom>
          <a:noFill/>
          <a:ln>
            <a:noFill/>
          </a:ln>
        </p:spPr>
      </p:pic>
      <p:pic>
        <p:nvPicPr>
          <p:cNvPr id="65" name="Google Shape;65;p27"/>
          <p:cNvPicPr preferRelativeResize="0"/>
          <p:nvPr/>
        </p:nvPicPr>
        <p:blipFill rotWithShape="1">
          <a:blip r:embed="rId5">
            <a:alphaModFix/>
          </a:blip>
          <a:srcRect/>
          <a:stretch/>
        </p:blipFill>
        <p:spPr>
          <a:xfrm>
            <a:off x="3436789" y="4787831"/>
            <a:ext cx="1805401" cy="1978522"/>
          </a:xfrm>
          <a:prstGeom prst="rect">
            <a:avLst/>
          </a:prstGeom>
          <a:noFill/>
          <a:ln>
            <a:noFill/>
          </a:ln>
        </p:spPr>
      </p:pic>
      <p:pic>
        <p:nvPicPr>
          <p:cNvPr id="66" name="Google Shape;66;p27"/>
          <p:cNvPicPr preferRelativeResize="0"/>
          <p:nvPr/>
        </p:nvPicPr>
        <p:blipFill rotWithShape="1">
          <a:blip r:embed="rId6">
            <a:alphaModFix/>
          </a:blip>
          <a:srcRect/>
          <a:stretch/>
        </p:blipFill>
        <p:spPr>
          <a:xfrm>
            <a:off x="1778922" y="2728697"/>
            <a:ext cx="2089237" cy="1845831"/>
          </a:xfrm>
          <a:prstGeom prst="rect">
            <a:avLst/>
          </a:prstGeom>
          <a:noFill/>
          <a:ln>
            <a:noFill/>
          </a:ln>
        </p:spPr>
      </p:pic>
      <p:pic>
        <p:nvPicPr>
          <p:cNvPr id="67" name="Google Shape;67;p27"/>
          <p:cNvPicPr preferRelativeResize="0"/>
          <p:nvPr/>
        </p:nvPicPr>
        <p:blipFill rotWithShape="1">
          <a:blip r:embed="rId7">
            <a:alphaModFix/>
          </a:blip>
          <a:srcRect/>
          <a:stretch/>
        </p:blipFill>
        <p:spPr>
          <a:xfrm>
            <a:off x="6132649" y="4758566"/>
            <a:ext cx="2089238" cy="1644719"/>
          </a:xfrm>
          <a:prstGeom prst="rect">
            <a:avLst/>
          </a:prstGeom>
          <a:noFill/>
          <a:ln>
            <a:noFill/>
          </a:ln>
        </p:spPr>
      </p:pic>
      <p:pic>
        <p:nvPicPr>
          <p:cNvPr id="68" name="Google Shape;68;p27"/>
          <p:cNvPicPr preferRelativeResize="0"/>
          <p:nvPr/>
        </p:nvPicPr>
        <p:blipFill rotWithShape="1">
          <a:blip r:embed="rId8">
            <a:alphaModFix/>
          </a:blip>
          <a:srcRect/>
          <a:stretch/>
        </p:blipFill>
        <p:spPr>
          <a:xfrm>
            <a:off x="680831" y="730316"/>
            <a:ext cx="1811014" cy="1562930"/>
          </a:xfrm>
          <a:prstGeom prst="rect">
            <a:avLst/>
          </a:prstGeom>
          <a:noFill/>
          <a:ln>
            <a:noFill/>
          </a:ln>
        </p:spPr>
      </p:pic>
      <p:pic>
        <p:nvPicPr>
          <p:cNvPr id="69" name="Google Shape;69;p27"/>
          <p:cNvPicPr preferRelativeResize="0"/>
          <p:nvPr/>
        </p:nvPicPr>
        <p:blipFill rotWithShape="1">
          <a:blip r:embed="rId9">
            <a:alphaModFix/>
          </a:blip>
          <a:srcRect/>
          <a:stretch/>
        </p:blipFill>
        <p:spPr>
          <a:xfrm>
            <a:off x="535550" y="4839928"/>
            <a:ext cx="2287991" cy="1481994"/>
          </a:xfrm>
          <a:prstGeom prst="rect">
            <a:avLst/>
          </a:prstGeom>
          <a:noFill/>
          <a:ln>
            <a:noFill/>
          </a:ln>
        </p:spPr>
      </p:pic>
    </p:spTree>
    <p:extLst>
      <p:ext uri="{BB962C8B-B14F-4D97-AF65-F5344CB8AC3E}">
        <p14:creationId xmlns:p14="http://schemas.microsoft.com/office/powerpoint/2010/main" val="545585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תמונה ">
  <p:cSld name="תמונה ">
    <p:spTree>
      <p:nvGrpSpPr>
        <p:cNvPr id="1" name="Shape 27"/>
        <p:cNvGrpSpPr/>
        <p:nvPr/>
      </p:nvGrpSpPr>
      <p:grpSpPr>
        <a:xfrm>
          <a:off x="0" y="0"/>
          <a:ext cx="0" cy="0"/>
          <a:chOff x="0" y="0"/>
          <a:chExt cx="0" cy="0"/>
        </a:xfrm>
      </p:grpSpPr>
      <p:sp>
        <p:nvSpPr>
          <p:cNvPr id="28" name="Google Shape;28;p23"/>
          <p:cNvSpPr/>
          <p:nvPr/>
        </p:nvSpPr>
        <p:spPr>
          <a:xfrm>
            <a:off x="0" y="0"/>
            <a:ext cx="3581400" cy="6858000"/>
          </a:xfrm>
          <a:prstGeom prst="rect">
            <a:avLst/>
          </a:prstGeom>
          <a:solidFill>
            <a:srgbClr val="649E2E"/>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 name="Google Shape;29;p23"/>
          <p:cNvSpPr>
            <a:spLocks noGrp="1"/>
          </p:cNvSpPr>
          <p:nvPr>
            <p:ph type="pic" idx="2"/>
          </p:nvPr>
        </p:nvSpPr>
        <p:spPr>
          <a:xfrm>
            <a:off x="5183188" y="987425"/>
            <a:ext cx="6172200" cy="4873625"/>
          </a:xfrm>
          <a:prstGeom prst="rect">
            <a:avLst/>
          </a:prstGeom>
          <a:noFill/>
          <a:ln>
            <a:noFill/>
          </a:ln>
        </p:spPr>
      </p:sp>
      <p:sp>
        <p:nvSpPr>
          <p:cNvPr id="30" name="Google Shape;30;p23"/>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3"/>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32" name="Google Shape;3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33" name="Google Shape;33;p23"/>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שקופית כותרת" type="title">
  <p:cSld name="שקופית כותרת">
    <p:spTree>
      <p:nvGrpSpPr>
        <p:cNvPr id="1" name="Shape 78"/>
        <p:cNvGrpSpPr/>
        <p:nvPr/>
      </p:nvGrpSpPr>
      <p:grpSpPr>
        <a:xfrm>
          <a:off x="0" y="0"/>
          <a:ext cx="0" cy="0"/>
          <a:chOff x="0" y="0"/>
          <a:chExt cx="0" cy="0"/>
        </a:xfrm>
      </p:grpSpPr>
      <p:sp>
        <p:nvSpPr>
          <p:cNvPr id="79" name="Google Shape;79;p2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rtl="1">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rtl="1">
              <a:lnSpc>
                <a:spcPct val="90000"/>
              </a:lnSpc>
              <a:spcBef>
                <a:spcPts val="1000"/>
              </a:spcBef>
              <a:spcAft>
                <a:spcPts val="0"/>
              </a:spcAft>
              <a:buClr>
                <a:schemeClr val="dk1"/>
              </a:buClr>
              <a:buSzPts val="2400"/>
              <a:buNone/>
              <a:defRPr sz="2400"/>
            </a:lvl1pPr>
            <a:lvl2pPr lvl="1" algn="ctr" rtl="1">
              <a:lnSpc>
                <a:spcPct val="90000"/>
              </a:lnSpc>
              <a:spcBef>
                <a:spcPts val="500"/>
              </a:spcBef>
              <a:spcAft>
                <a:spcPts val="0"/>
              </a:spcAft>
              <a:buClr>
                <a:schemeClr val="dk1"/>
              </a:buClr>
              <a:buSzPts val="2000"/>
              <a:buNone/>
              <a:defRPr sz="2000"/>
            </a:lvl2pPr>
            <a:lvl3pPr lvl="2" algn="ctr" rtl="1">
              <a:lnSpc>
                <a:spcPct val="90000"/>
              </a:lnSpc>
              <a:spcBef>
                <a:spcPts val="500"/>
              </a:spcBef>
              <a:spcAft>
                <a:spcPts val="0"/>
              </a:spcAft>
              <a:buClr>
                <a:schemeClr val="dk1"/>
              </a:buClr>
              <a:buSzPts val="1800"/>
              <a:buNone/>
              <a:defRPr sz="1800"/>
            </a:lvl3pPr>
            <a:lvl4pPr lvl="3" algn="ctr" rtl="1">
              <a:lnSpc>
                <a:spcPct val="90000"/>
              </a:lnSpc>
              <a:spcBef>
                <a:spcPts val="500"/>
              </a:spcBef>
              <a:spcAft>
                <a:spcPts val="0"/>
              </a:spcAft>
              <a:buClr>
                <a:schemeClr val="dk1"/>
              </a:buClr>
              <a:buSzPts val="1600"/>
              <a:buNone/>
              <a:defRPr sz="1600"/>
            </a:lvl4pPr>
            <a:lvl5pPr lvl="4" algn="ctr" rtl="1">
              <a:lnSpc>
                <a:spcPct val="90000"/>
              </a:lnSpc>
              <a:spcBef>
                <a:spcPts val="500"/>
              </a:spcBef>
              <a:spcAft>
                <a:spcPts val="0"/>
              </a:spcAft>
              <a:buClr>
                <a:schemeClr val="dk1"/>
              </a:buClr>
              <a:buSzPts val="1600"/>
              <a:buNone/>
              <a:defRPr sz="1600"/>
            </a:lvl5pPr>
            <a:lvl6pPr lvl="5" algn="ctr" rtl="1">
              <a:lnSpc>
                <a:spcPct val="90000"/>
              </a:lnSpc>
              <a:spcBef>
                <a:spcPts val="500"/>
              </a:spcBef>
              <a:spcAft>
                <a:spcPts val="0"/>
              </a:spcAft>
              <a:buClr>
                <a:schemeClr val="dk1"/>
              </a:buClr>
              <a:buSzPts val="1600"/>
              <a:buNone/>
              <a:defRPr sz="1600"/>
            </a:lvl6pPr>
            <a:lvl7pPr lvl="6" algn="ctr" rtl="1">
              <a:lnSpc>
                <a:spcPct val="90000"/>
              </a:lnSpc>
              <a:spcBef>
                <a:spcPts val="500"/>
              </a:spcBef>
              <a:spcAft>
                <a:spcPts val="0"/>
              </a:spcAft>
              <a:buClr>
                <a:schemeClr val="dk1"/>
              </a:buClr>
              <a:buSzPts val="1600"/>
              <a:buNone/>
              <a:defRPr sz="1600"/>
            </a:lvl7pPr>
            <a:lvl8pPr lvl="7" algn="ctr" rtl="1">
              <a:lnSpc>
                <a:spcPct val="90000"/>
              </a:lnSpc>
              <a:spcBef>
                <a:spcPts val="500"/>
              </a:spcBef>
              <a:spcAft>
                <a:spcPts val="0"/>
              </a:spcAft>
              <a:buClr>
                <a:schemeClr val="dk1"/>
              </a:buClr>
              <a:buSzPts val="1600"/>
              <a:buNone/>
              <a:defRPr sz="1600"/>
            </a:lvl8pPr>
            <a:lvl9pPr lvl="8" algn="ctr" rtl="1">
              <a:lnSpc>
                <a:spcPct val="90000"/>
              </a:lnSpc>
              <a:spcBef>
                <a:spcPts val="500"/>
              </a:spcBef>
              <a:spcAft>
                <a:spcPts val="0"/>
              </a:spcAft>
              <a:buClr>
                <a:schemeClr val="dk1"/>
              </a:buClr>
              <a:buSzPts val="1600"/>
              <a:buNone/>
              <a:defRPr sz="1600"/>
            </a:lvl9pPr>
          </a:lstStyle>
          <a:p>
            <a:endParaRPr/>
          </a:p>
        </p:txBody>
      </p:sp>
      <p:sp>
        <p:nvSpPr>
          <p:cNvPr id="81" name="Google Shape;81;p29"/>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2" name="Google Shape;82;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3" name="Google Shape;83;p29"/>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29161503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שני תכנים" type="twoObj">
  <p:cSld name="שני תכנים">
    <p:spTree>
      <p:nvGrpSpPr>
        <p:cNvPr id="1" name="Shape 91"/>
        <p:cNvGrpSpPr/>
        <p:nvPr/>
      </p:nvGrpSpPr>
      <p:grpSpPr>
        <a:xfrm>
          <a:off x="0" y="0"/>
          <a:ext cx="0" cy="0"/>
          <a:chOff x="0" y="0"/>
          <a:chExt cx="0" cy="0"/>
        </a:xfrm>
      </p:grpSpPr>
      <p:sp>
        <p:nvSpPr>
          <p:cNvPr id="92" name="Google Shape;92;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3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94" name="Google Shape;94;p3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95" name="Google Shape;95;p3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6" name="Google Shape;9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7" name="Google Shape;97;p3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33238996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השוואה" type="twoTxTwoObj">
  <p:cSld name="השוואה">
    <p:spTree>
      <p:nvGrpSpPr>
        <p:cNvPr id="1" name="Shape 98"/>
        <p:cNvGrpSpPr/>
        <p:nvPr/>
      </p:nvGrpSpPr>
      <p:grpSpPr>
        <a:xfrm>
          <a:off x="0" y="0"/>
          <a:ext cx="0" cy="0"/>
          <a:chOff x="0" y="0"/>
          <a:chExt cx="0" cy="0"/>
        </a:xfrm>
      </p:grpSpPr>
      <p:sp>
        <p:nvSpPr>
          <p:cNvPr id="99" name="Google Shape;99;p3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3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101" name="Google Shape;101;p3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02" name="Google Shape;102;p3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103" name="Google Shape;103;p3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04" name="Google Shape;104;p3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5" name="Google Shape;105;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6" name="Google Shape;106;p3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25887445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סרטונים/ שמע">
  <p:cSld name="סרטונים/ שמע">
    <p:spTree>
      <p:nvGrpSpPr>
        <p:cNvPr id="1" name="Shape 107"/>
        <p:cNvGrpSpPr/>
        <p:nvPr/>
      </p:nvGrpSpPr>
      <p:grpSpPr>
        <a:xfrm>
          <a:off x="0" y="0"/>
          <a:ext cx="0" cy="0"/>
          <a:chOff x="0" y="0"/>
          <a:chExt cx="0" cy="0"/>
        </a:xfrm>
      </p:grpSpPr>
      <p:sp>
        <p:nvSpPr>
          <p:cNvPr id="108" name="Google Shape;108;p33"/>
          <p:cNvSpPr/>
          <p:nvPr/>
        </p:nvSpPr>
        <p:spPr>
          <a:xfrm>
            <a:off x="7673" y="0"/>
            <a:ext cx="3573727" cy="6858000"/>
          </a:xfrm>
          <a:prstGeom prst="rect">
            <a:avLst/>
          </a:prstGeom>
          <a:solidFill>
            <a:srgbClr val="649E2E"/>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109" name="Google Shape;109;p33"/>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10" name="Google Shape;110;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11" name="Google Shape;111;p33"/>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112" name="Google Shape;112;p33"/>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33"/>
          <p:cNvSpPr>
            <a:spLocks noGrp="1"/>
          </p:cNvSpPr>
          <p:nvPr>
            <p:ph type="media" idx="2"/>
          </p:nvPr>
        </p:nvSpPr>
        <p:spPr>
          <a:xfrm>
            <a:off x="5464968" y="1611299"/>
            <a:ext cx="5376863" cy="4157662"/>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114459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ריק" type="blank">
  <p:cSld name="ריק">
    <p:spTree>
      <p:nvGrpSpPr>
        <p:cNvPr id="1" name="Shape 114"/>
        <p:cNvGrpSpPr/>
        <p:nvPr/>
      </p:nvGrpSpPr>
      <p:grpSpPr>
        <a:xfrm>
          <a:off x="0" y="0"/>
          <a:ext cx="0" cy="0"/>
          <a:chOff x="0" y="0"/>
          <a:chExt cx="0" cy="0"/>
        </a:xfrm>
      </p:grpSpPr>
      <p:sp>
        <p:nvSpPr>
          <p:cNvPr id="115" name="Google Shape;115;g143bf824140_0_498"/>
          <p:cNvSpPr/>
          <p:nvPr/>
        </p:nvSpPr>
        <p:spPr>
          <a:xfrm>
            <a:off x="203200" y="150919"/>
            <a:ext cx="11775600" cy="65562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16" name="Google Shape;116;g143bf824140_0_498"/>
          <p:cNvSpPr txBox="1">
            <a:spLocks noGrp="1"/>
          </p:cNvSpPr>
          <p:nvPr>
            <p:ph type="dt" idx="10"/>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117" name="Google Shape;117;g143bf824140_0_49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118" name="Google Shape;118;g143bf824140_0_498"/>
          <p:cNvSpPr txBox="1">
            <a:spLocks noGrp="1"/>
          </p:cNvSpPr>
          <p:nvPr>
            <p:ph type="sldNum" idx="12"/>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C8ECF3"/>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C8ECF3"/>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C8ECF3"/>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C8ECF3"/>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C8ECF3"/>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C8ECF3"/>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C8ECF3"/>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C8ECF3"/>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C8ECF3"/>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42587254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כותרת">
  <p:cSld name="כותרת">
    <p:spTree>
      <p:nvGrpSpPr>
        <p:cNvPr id="1" name="Shape 21"/>
        <p:cNvGrpSpPr/>
        <p:nvPr/>
      </p:nvGrpSpPr>
      <p:grpSpPr>
        <a:xfrm>
          <a:off x="0" y="0"/>
          <a:ext cx="0" cy="0"/>
          <a:chOff x="0" y="0"/>
          <a:chExt cx="0" cy="0"/>
        </a:xfrm>
      </p:grpSpPr>
      <p:sp>
        <p:nvSpPr>
          <p:cNvPr id="22" name="Google Shape;22;p1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23" name="Google Shape;23;p1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
        <p:nvSpPr>
          <p:cNvPr id="25" name="Google Shape;25;p11"/>
          <p:cNvSpPr txBox="1">
            <a:spLocks noGrp="1"/>
          </p:cNvSpPr>
          <p:nvPr>
            <p:ph type="title"/>
          </p:nvPr>
        </p:nvSpPr>
        <p:spPr>
          <a:xfrm>
            <a:off x="838200" y="161492"/>
            <a:ext cx="10515600"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1"/>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2" name="Google Shape;38;g1df8fed7c2c_1_264">
            <a:extLst>
              <a:ext uri="{FF2B5EF4-FFF2-40B4-BE49-F238E27FC236}">
                <a16:creationId xmlns:a16="http://schemas.microsoft.com/office/drawing/2014/main" id="{FC762AD3-0986-78CC-B96F-86024C13D93C}"/>
              </a:ext>
            </a:extLst>
          </p:cNvPr>
          <p:cNvSpPr/>
          <p:nvPr userDrawn="1"/>
        </p:nvSpPr>
        <p:spPr>
          <a:xfrm>
            <a:off x="0" y="-45"/>
            <a:ext cx="12192000" cy="1487100"/>
          </a:xfrm>
          <a:prstGeom prst="rect">
            <a:avLst/>
          </a:prstGeom>
          <a:solidFill>
            <a:srgbClr val="649E2E"/>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146489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כותרת ותוכן" type="obj">
  <p:cSld name="כותרת ותוכן">
    <p:spTree>
      <p:nvGrpSpPr>
        <p:cNvPr id="1" name="Shape 15"/>
        <p:cNvGrpSpPr/>
        <p:nvPr/>
      </p:nvGrpSpPr>
      <p:grpSpPr>
        <a:xfrm>
          <a:off x="0" y="0"/>
          <a:ext cx="0" cy="0"/>
          <a:chOff x="0" y="0"/>
          <a:chExt cx="0" cy="0"/>
        </a:xfrm>
      </p:grpSpPr>
      <p:sp>
        <p:nvSpPr>
          <p:cNvPr id="16" name="Google Shape;16;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8" name="Google Shape;18;p2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9" name="Google Shape;19;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0" name="Google Shape;20;p2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32781346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כותרת">
  <p:cSld name="כותרת">
    <p:spTree>
      <p:nvGrpSpPr>
        <p:cNvPr id="1" name="Shape 21"/>
        <p:cNvGrpSpPr/>
        <p:nvPr/>
      </p:nvGrpSpPr>
      <p:grpSpPr>
        <a:xfrm>
          <a:off x="0" y="0"/>
          <a:ext cx="0" cy="0"/>
          <a:chOff x="0" y="0"/>
          <a:chExt cx="0" cy="0"/>
        </a:xfrm>
      </p:grpSpPr>
      <p:sp>
        <p:nvSpPr>
          <p:cNvPr id="22" name="Google Shape;22;p2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3" name="Google Shape;23;p2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24" name="Google Shape;24;p22"/>
          <p:cNvSpPr/>
          <p:nvPr/>
        </p:nvSpPr>
        <p:spPr>
          <a:xfrm>
            <a:off x="0" y="0"/>
            <a:ext cx="12192000" cy="1487055"/>
          </a:xfrm>
          <a:prstGeom prst="rect">
            <a:avLst/>
          </a:prstGeom>
          <a:solidFill>
            <a:srgbClr val="649E2E"/>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25" name="Google Shape;25;p22"/>
          <p:cNvSpPr txBox="1">
            <a:spLocks noGrp="1"/>
          </p:cNvSpPr>
          <p:nvPr>
            <p:ph type="title"/>
          </p:nvPr>
        </p:nvSpPr>
        <p:spPr>
          <a:xfrm>
            <a:off x="838200" y="161492"/>
            <a:ext cx="10515600"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7200"/>
              <a:buFont typeface="Calibri"/>
              <a:buNone/>
              <a:defRPr sz="72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470156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תמונה ">
  <p:cSld name="תמונה ">
    <p:spTree>
      <p:nvGrpSpPr>
        <p:cNvPr id="1" name="Shape 27"/>
        <p:cNvGrpSpPr/>
        <p:nvPr/>
      </p:nvGrpSpPr>
      <p:grpSpPr>
        <a:xfrm>
          <a:off x="0" y="0"/>
          <a:ext cx="0" cy="0"/>
          <a:chOff x="0" y="0"/>
          <a:chExt cx="0" cy="0"/>
        </a:xfrm>
      </p:grpSpPr>
      <p:sp>
        <p:nvSpPr>
          <p:cNvPr id="28" name="Google Shape;28;p23"/>
          <p:cNvSpPr/>
          <p:nvPr/>
        </p:nvSpPr>
        <p:spPr>
          <a:xfrm>
            <a:off x="0" y="0"/>
            <a:ext cx="3581400" cy="6858000"/>
          </a:xfrm>
          <a:prstGeom prst="rect">
            <a:avLst/>
          </a:prstGeom>
          <a:solidFill>
            <a:srgbClr val="649E2E"/>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29" name="Google Shape;29;p23"/>
          <p:cNvSpPr>
            <a:spLocks noGrp="1"/>
          </p:cNvSpPr>
          <p:nvPr>
            <p:ph type="pic" idx="2"/>
          </p:nvPr>
        </p:nvSpPr>
        <p:spPr>
          <a:xfrm>
            <a:off x="5183188" y="987425"/>
            <a:ext cx="6172200" cy="4873625"/>
          </a:xfrm>
          <a:prstGeom prst="rect">
            <a:avLst/>
          </a:prstGeom>
          <a:noFill/>
          <a:ln>
            <a:noFill/>
          </a:ln>
        </p:spPr>
      </p:sp>
      <p:sp>
        <p:nvSpPr>
          <p:cNvPr id="30" name="Google Shape;30;p23"/>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23"/>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2" name="Google Shape;3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3" name="Google Shape;33;p23"/>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27827113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מה המסר שלנו">
  <p:cSld name="מה המסר שלנו">
    <p:spTree>
      <p:nvGrpSpPr>
        <p:cNvPr id="1" name="Shape 41"/>
        <p:cNvGrpSpPr/>
        <p:nvPr/>
      </p:nvGrpSpPr>
      <p:grpSpPr>
        <a:xfrm>
          <a:off x="0" y="0"/>
          <a:ext cx="0" cy="0"/>
          <a:chOff x="0" y="0"/>
          <a:chExt cx="0" cy="0"/>
        </a:xfrm>
      </p:grpSpPr>
      <p:sp>
        <p:nvSpPr>
          <p:cNvPr id="42" name="Google Shape;42;p25"/>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43" name="Google Shape;43;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44" name="Google Shape;44;p25"/>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45" name="Google Shape;45;p25"/>
          <p:cNvSpPr/>
          <p:nvPr/>
        </p:nvSpPr>
        <p:spPr>
          <a:xfrm>
            <a:off x="0" y="0"/>
            <a:ext cx="12192000" cy="1487055"/>
          </a:xfrm>
          <a:prstGeom prst="rect">
            <a:avLst/>
          </a:prstGeom>
          <a:solidFill>
            <a:srgbClr val="649E2E"/>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46" name="Google Shape;46;p25"/>
          <p:cNvSpPr txBox="1"/>
          <p:nvPr/>
        </p:nvSpPr>
        <p:spPr>
          <a:xfrm>
            <a:off x="2594357" y="189529"/>
            <a:ext cx="7003287" cy="1200329"/>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7200" b="1">
                <a:solidFill>
                  <a:srgbClr val="002060"/>
                </a:solidFill>
                <a:latin typeface="Calibri"/>
                <a:ea typeface="Calibri"/>
                <a:cs typeface="Calibri"/>
                <a:sym typeface="Calibri"/>
              </a:rPr>
              <a:t>מהם המסרים שלנו?</a:t>
            </a:r>
            <a:endParaRPr/>
          </a:p>
        </p:txBody>
      </p:sp>
      <p:sp>
        <p:nvSpPr>
          <p:cNvPr id="47" name="Google Shape;47;p25"/>
          <p:cNvSpPr txBox="1">
            <a:spLocks noGrp="1"/>
          </p:cNvSpPr>
          <p:nvPr>
            <p:ph type="body" idx="1"/>
          </p:nvPr>
        </p:nvSpPr>
        <p:spPr>
          <a:xfrm>
            <a:off x="2643910" y="2218749"/>
            <a:ext cx="8365836" cy="3684588"/>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608296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שאלות- אפשרות 1">
  <p:cSld name="שאלות- אפשרות 1">
    <p:spTree>
      <p:nvGrpSpPr>
        <p:cNvPr id="1" name="Shape 34"/>
        <p:cNvGrpSpPr/>
        <p:nvPr/>
      </p:nvGrpSpPr>
      <p:grpSpPr>
        <a:xfrm>
          <a:off x="0" y="0"/>
          <a:ext cx="0" cy="0"/>
          <a:chOff x="0" y="0"/>
          <a:chExt cx="0" cy="0"/>
        </a:xfrm>
      </p:grpSpPr>
      <p:sp>
        <p:nvSpPr>
          <p:cNvPr id="35" name="Google Shape;35;p24"/>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36" name="Google Shape;36;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37" name="Google Shape;37;p24"/>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
        <p:nvSpPr>
          <p:cNvPr id="38" name="Google Shape;38;p24"/>
          <p:cNvSpPr/>
          <p:nvPr/>
        </p:nvSpPr>
        <p:spPr>
          <a:xfrm>
            <a:off x="0" y="0"/>
            <a:ext cx="12192000" cy="1487055"/>
          </a:xfrm>
          <a:prstGeom prst="rect">
            <a:avLst/>
          </a:prstGeom>
          <a:solidFill>
            <a:srgbClr val="649E2E"/>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 name="Google Shape;39;p24"/>
          <p:cNvSpPr txBox="1"/>
          <p:nvPr/>
        </p:nvSpPr>
        <p:spPr>
          <a:xfrm>
            <a:off x="1159162" y="143362"/>
            <a:ext cx="8640619" cy="1200329"/>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7200"/>
              <a:buFont typeface="Arial"/>
              <a:buNone/>
            </a:pPr>
            <a:r>
              <a:rPr lang="iw-IL" sz="7200" b="1" i="0" u="none" strike="noStrike" cap="none">
                <a:solidFill>
                  <a:srgbClr val="002060"/>
                </a:solidFill>
                <a:latin typeface="Calibri"/>
                <a:ea typeface="Calibri"/>
                <a:cs typeface="Calibri"/>
                <a:sym typeface="Calibri"/>
              </a:rPr>
              <a:t>שאלות לדיון בכיתה</a:t>
            </a:r>
            <a:endParaRPr sz="1400" b="0" i="0" u="none" strike="noStrike" cap="none">
              <a:solidFill>
                <a:srgbClr val="000000"/>
              </a:solidFill>
              <a:latin typeface="Arial"/>
              <a:ea typeface="Arial"/>
              <a:cs typeface="Arial"/>
              <a:sym typeface="Arial"/>
            </a:endParaRPr>
          </a:p>
        </p:txBody>
      </p:sp>
      <p:sp>
        <p:nvSpPr>
          <p:cNvPr id="40" name="Google Shape;40;p24"/>
          <p:cNvSpPr txBox="1">
            <a:spLocks noGrp="1"/>
          </p:cNvSpPr>
          <p:nvPr>
            <p:ph type="body" idx="1"/>
          </p:nvPr>
        </p:nvSpPr>
        <p:spPr>
          <a:xfrm>
            <a:off x="3918528" y="2246457"/>
            <a:ext cx="6638636" cy="3684588"/>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שאלות- אפשרות 2">
  <p:cSld name="שאלות- אפשרות 2">
    <p:spTree>
      <p:nvGrpSpPr>
        <p:cNvPr id="1" name="Shape 48"/>
        <p:cNvGrpSpPr/>
        <p:nvPr/>
      </p:nvGrpSpPr>
      <p:grpSpPr>
        <a:xfrm>
          <a:off x="0" y="0"/>
          <a:ext cx="0" cy="0"/>
          <a:chOff x="0" y="0"/>
          <a:chExt cx="0" cy="0"/>
        </a:xfrm>
      </p:grpSpPr>
      <p:sp>
        <p:nvSpPr>
          <p:cNvPr id="49" name="Google Shape;49;p26"/>
          <p:cNvSpPr/>
          <p:nvPr/>
        </p:nvSpPr>
        <p:spPr>
          <a:xfrm>
            <a:off x="0" y="0"/>
            <a:ext cx="12192000" cy="1487055"/>
          </a:xfrm>
          <a:prstGeom prst="rect">
            <a:avLst/>
          </a:prstGeom>
          <a:solidFill>
            <a:srgbClr val="649E2E"/>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50" name="Google Shape;50;p26"/>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51" name="Google Shape;51;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52" name="Google Shape;52;p26"/>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pic>
        <p:nvPicPr>
          <p:cNvPr id="53" name="Google Shape;53;p26"/>
          <p:cNvPicPr preferRelativeResize="0"/>
          <p:nvPr/>
        </p:nvPicPr>
        <p:blipFill rotWithShape="1">
          <a:blip r:embed="rId2">
            <a:alphaModFix/>
          </a:blip>
          <a:srcRect/>
          <a:stretch/>
        </p:blipFill>
        <p:spPr>
          <a:xfrm flipH="1">
            <a:off x="290837" y="1866284"/>
            <a:ext cx="3468362" cy="2846131"/>
          </a:xfrm>
          <a:prstGeom prst="rect">
            <a:avLst/>
          </a:prstGeom>
          <a:noFill/>
          <a:ln>
            <a:noFill/>
          </a:ln>
        </p:spPr>
      </p:pic>
      <p:pic>
        <p:nvPicPr>
          <p:cNvPr id="54" name="Google Shape;54;p26"/>
          <p:cNvPicPr preferRelativeResize="0"/>
          <p:nvPr/>
        </p:nvPicPr>
        <p:blipFill rotWithShape="1">
          <a:blip r:embed="rId2">
            <a:alphaModFix/>
          </a:blip>
          <a:srcRect/>
          <a:stretch/>
        </p:blipFill>
        <p:spPr>
          <a:xfrm flipH="1">
            <a:off x="2715383" y="3875344"/>
            <a:ext cx="3468362" cy="2846131"/>
          </a:xfrm>
          <a:prstGeom prst="rect">
            <a:avLst/>
          </a:prstGeom>
          <a:noFill/>
          <a:ln>
            <a:noFill/>
          </a:ln>
        </p:spPr>
      </p:pic>
      <p:pic>
        <p:nvPicPr>
          <p:cNvPr id="55" name="Google Shape;55;p26"/>
          <p:cNvPicPr preferRelativeResize="0"/>
          <p:nvPr/>
        </p:nvPicPr>
        <p:blipFill rotWithShape="1">
          <a:blip r:embed="rId2">
            <a:alphaModFix/>
          </a:blip>
          <a:srcRect/>
          <a:stretch/>
        </p:blipFill>
        <p:spPr>
          <a:xfrm>
            <a:off x="5510369" y="1688935"/>
            <a:ext cx="3246583" cy="2846131"/>
          </a:xfrm>
          <a:prstGeom prst="rect">
            <a:avLst/>
          </a:prstGeom>
          <a:noFill/>
          <a:ln>
            <a:noFill/>
          </a:ln>
        </p:spPr>
      </p:pic>
      <p:pic>
        <p:nvPicPr>
          <p:cNvPr id="56" name="Google Shape;56;p26"/>
          <p:cNvPicPr preferRelativeResize="0"/>
          <p:nvPr/>
        </p:nvPicPr>
        <p:blipFill rotWithShape="1">
          <a:blip r:embed="rId2">
            <a:alphaModFix/>
          </a:blip>
          <a:srcRect/>
          <a:stretch/>
        </p:blipFill>
        <p:spPr>
          <a:xfrm>
            <a:off x="8226137" y="4116530"/>
            <a:ext cx="3392995" cy="2445039"/>
          </a:xfrm>
          <a:prstGeom prst="rect">
            <a:avLst/>
          </a:prstGeom>
          <a:noFill/>
          <a:ln>
            <a:noFill/>
          </a:ln>
        </p:spPr>
      </p:pic>
      <p:sp>
        <p:nvSpPr>
          <p:cNvPr id="57" name="Google Shape;57;p26"/>
          <p:cNvSpPr txBox="1">
            <a:spLocks noGrp="1"/>
          </p:cNvSpPr>
          <p:nvPr>
            <p:ph type="title"/>
          </p:nvPr>
        </p:nvSpPr>
        <p:spPr>
          <a:xfrm>
            <a:off x="5013878" y="59823"/>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7200"/>
              <a:buFont typeface="Calibri"/>
              <a:buNone/>
              <a:defRPr sz="72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6444386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שאלות - אפשרות 3">
  <p:cSld name="שאלות - אפשרות 3">
    <p:spTree>
      <p:nvGrpSpPr>
        <p:cNvPr id="1" name="Shape 58"/>
        <p:cNvGrpSpPr/>
        <p:nvPr/>
      </p:nvGrpSpPr>
      <p:grpSpPr>
        <a:xfrm>
          <a:off x="0" y="0"/>
          <a:ext cx="0" cy="0"/>
          <a:chOff x="0" y="0"/>
          <a:chExt cx="0" cy="0"/>
        </a:xfrm>
      </p:grpSpPr>
      <p:sp>
        <p:nvSpPr>
          <p:cNvPr id="59" name="Google Shape;59;p27"/>
          <p:cNvSpPr/>
          <p:nvPr/>
        </p:nvSpPr>
        <p:spPr>
          <a:xfrm>
            <a:off x="8610600" y="0"/>
            <a:ext cx="3581400" cy="6858000"/>
          </a:xfrm>
          <a:prstGeom prst="rect">
            <a:avLst/>
          </a:prstGeom>
          <a:solidFill>
            <a:srgbClr val="649E2E"/>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60" name="Google Shape;60;p27"/>
          <p:cNvSpPr txBox="1">
            <a:spLocks noGrp="1"/>
          </p:cNvSpPr>
          <p:nvPr>
            <p:ph type="title"/>
          </p:nvPr>
        </p:nvSpPr>
        <p:spPr>
          <a:xfrm>
            <a:off x="90392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27"/>
          <p:cNvSpPr txBox="1">
            <a:spLocks noGrp="1"/>
          </p:cNvSpPr>
          <p:nvPr>
            <p:ph type="sldNum" idx="12"/>
          </p:nvPr>
        </p:nvSpPr>
        <p:spPr>
          <a:xfrm>
            <a:off x="94488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pic>
        <p:nvPicPr>
          <p:cNvPr id="62" name="Google Shape;62;p27"/>
          <p:cNvPicPr preferRelativeResize="0"/>
          <p:nvPr/>
        </p:nvPicPr>
        <p:blipFill rotWithShape="1">
          <a:blip r:embed="rId2">
            <a:alphaModFix/>
          </a:blip>
          <a:srcRect/>
          <a:stretch/>
        </p:blipFill>
        <p:spPr>
          <a:xfrm>
            <a:off x="6096000" y="835091"/>
            <a:ext cx="1858858" cy="1353379"/>
          </a:xfrm>
          <a:prstGeom prst="rect">
            <a:avLst/>
          </a:prstGeom>
          <a:noFill/>
          <a:ln>
            <a:noFill/>
          </a:ln>
        </p:spPr>
      </p:pic>
      <p:pic>
        <p:nvPicPr>
          <p:cNvPr id="63" name="Google Shape;63;p27"/>
          <p:cNvPicPr preferRelativeResize="0"/>
          <p:nvPr/>
        </p:nvPicPr>
        <p:blipFill rotWithShape="1">
          <a:blip r:embed="rId3">
            <a:alphaModFix/>
          </a:blip>
          <a:srcRect/>
          <a:stretch/>
        </p:blipFill>
        <p:spPr>
          <a:xfrm>
            <a:off x="4968676" y="2606675"/>
            <a:ext cx="2649310" cy="1845831"/>
          </a:xfrm>
          <a:prstGeom prst="rect">
            <a:avLst/>
          </a:prstGeom>
          <a:noFill/>
          <a:ln>
            <a:noFill/>
          </a:ln>
        </p:spPr>
      </p:pic>
      <p:pic>
        <p:nvPicPr>
          <p:cNvPr id="64" name="Google Shape;64;p27"/>
          <p:cNvPicPr preferRelativeResize="0"/>
          <p:nvPr/>
        </p:nvPicPr>
        <p:blipFill rotWithShape="1">
          <a:blip r:embed="rId4">
            <a:alphaModFix/>
          </a:blip>
          <a:srcRect/>
          <a:stretch/>
        </p:blipFill>
        <p:spPr>
          <a:xfrm>
            <a:off x="3038232" y="682291"/>
            <a:ext cx="2814200" cy="1833103"/>
          </a:xfrm>
          <a:prstGeom prst="rect">
            <a:avLst/>
          </a:prstGeom>
          <a:noFill/>
          <a:ln>
            <a:noFill/>
          </a:ln>
        </p:spPr>
      </p:pic>
      <p:pic>
        <p:nvPicPr>
          <p:cNvPr id="65" name="Google Shape;65;p27"/>
          <p:cNvPicPr preferRelativeResize="0"/>
          <p:nvPr/>
        </p:nvPicPr>
        <p:blipFill rotWithShape="1">
          <a:blip r:embed="rId5">
            <a:alphaModFix/>
          </a:blip>
          <a:srcRect/>
          <a:stretch/>
        </p:blipFill>
        <p:spPr>
          <a:xfrm>
            <a:off x="3436789" y="4787831"/>
            <a:ext cx="1805401" cy="1978522"/>
          </a:xfrm>
          <a:prstGeom prst="rect">
            <a:avLst/>
          </a:prstGeom>
          <a:noFill/>
          <a:ln>
            <a:noFill/>
          </a:ln>
        </p:spPr>
      </p:pic>
      <p:pic>
        <p:nvPicPr>
          <p:cNvPr id="66" name="Google Shape;66;p27"/>
          <p:cNvPicPr preferRelativeResize="0"/>
          <p:nvPr/>
        </p:nvPicPr>
        <p:blipFill rotWithShape="1">
          <a:blip r:embed="rId6">
            <a:alphaModFix/>
          </a:blip>
          <a:srcRect/>
          <a:stretch/>
        </p:blipFill>
        <p:spPr>
          <a:xfrm>
            <a:off x="1778922" y="2728697"/>
            <a:ext cx="2089237" cy="1845831"/>
          </a:xfrm>
          <a:prstGeom prst="rect">
            <a:avLst/>
          </a:prstGeom>
          <a:noFill/>
          <a:ln>
            <a:noFill/>
          </a:ln>
        </p:spPr>
      </p:pic>
      <p:pic>
        <p:nvPicPr>
          <p:cNvPr id="67" name="Google Shape;67;p27"/>
          <p:cNvPicPr preferRelativeResize="0"/>
          <p:nvPr/>
        </p:nvPicPr>
        <p:blipFill rotWithShape="1">
          <a:blip r:embed="rId7">
            <a:alphaModFix/>
          </a:blip>
          <a:srcRect/>
          <a:stretch/>
        </p:blipFill>
        <p:spPr>
          <a:xfrm>
            <a:off x="6132649" y="4758566"/>
            <a:ext cx="2089238" cy="1644719"/>
          </a:xfrm>
          <a:prstGeom prst="rect">
            <a:avLst/>
          </a:prstGeom>
          <a:noFill/>
          <a:ln>
            <a:noFill/>
          </a:ln>
        </p:spPr>
      </p:pic>
      <p:pic>
        <p:nvPicPr>
          <p:cNvPr id="68" name="Google Shape;68;p27"/>
          <p:cNvPicPr preferRelativeResize="0"/>
          <p:nvPr/>
        </p:nvPicPr>
        <p:blipFill rotWithShape="1">
          <a:blip r:embed="rId8">
            <a:alphaModFix/>
          </a:blip>
          <a:srcRect/>
          <a:stretch/>
        </p:blipFill>
        <p:spPr>
          <a:xfrm>
            <a:off x="680831" y="730316"/>
            <a:ext cx="1811014" cy="1562930"/>
          </a:xfrm>
          <a:prstGeom prst="rect">
            <a:avLst/>
          </a:prstGeom>
          <a:noFill/>
          <a:ln>
            <a:noFill/>
          </a:ln>
        </p:spPr>
      </p:pic>
      <p:pic>
        <p:nvPicPr>
          <p:cNvPr id="69" name="Google Shape;69;p27"/>
          <p:cNvPicPr preferRelativeResize="0"/>
          <p:nvPr/>
        </p:nvPicPr>
        <p:blipFill rotWithShape="1">
          <a:blip r:embed="rId9">
            <a:alphaModFix/>
          </a:blip>
          <a:srcRect/>
          <a:stretch/>
        </p:blipFill>
        <p:spPr>
          <a:xfrm>
            <a:off x="535550" y="4839928"/>
            <a:ext cx="2287991" cy="1481994"/>
          </a:xfrm>
          <a:prstGeom prst="rect">
            <a:avLst/>
          </a:prstGeom>
          <a:noFill/>
          <a:ln>
            <a:noFill/>
          </a:ln>
        </p:spPr>
      </p:pic>
    </p:spTree>
    <p:extLst>
      <p:ext uri="{BB962C8B-B14F-4D97-AF65-F5344CB8AC3E}">
        <p14:creationId xmlns:p14="http://schemas.microsoft.com/office/powerpoint/2010/main" val="15402835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שקופית כותרת" type="title">
  <p:cSld name="שקופית כותרת">
    <p:spTree>
      <p:nvGrpSpPr>
        <p:cNvPr id="1" name="Shape 78"/>
        <p:cNvGrpSpPr/>
        <p:nvPr/>
      </p:nvGrpSpPr>
      <p:grpSpPr>
        <a:xfrm>
          <a:off x="0" y="0"/>
          <a:ext cx="0" cy="0"/>
          <a:chOff x="0" y="0"/>
          <a:chExt cx="0" cy="0"/>
        </a:xfrm>
      </p:grpSpPr>
      <p:sp>
        <p:nvSpPr>
          <p:cNvPr id="79" name="Google Shape;79;p2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rtl="1">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rtl="1">
              <a:lnSpc>
                <a:spcPct val="90000"/>
              </a:lnSpc>
              <a:spcBef>
                <a:spcPts val="1000"/>
              </a:spcBef>
              <a:spcAft>
                <a:spcPts val="0"/>
              </a:spcAft>
              <a:buClr>
                <a:schemeClr val="dk1"/>
              </a:buClr>
              <a:buSzPts val="2400"/>
              <a:buNone/>
              <a:defRPr sz="2400"/>
            </a:lvl1pPr>
            <a:lvl2pPr lvl="1" algn="ctr" rtl="1">
              <a:lnSpc>
                <a:spcPct val="90000"/>
              </a:lnSpc>
              <a:spcBef>
                <a:spcPts val="500"/>
              </a:spcBef>
              <a:spcAft>
                <a:spcPts val="0"/>
              </a:spcAft>
              <a:buClr>
                <a:schemeClr val="dk1"/>
              </a:buClr>
              <a:buSzPts val="2000"/>
              <a:buNone/>
              <a:defRPr sz="2000"/>
            </a:lvl2pPr>
            <a:lvl3pPr lvl="2" algn="ctr" rtl="1">
              <a:lnSpc>
                <a:spcPct val="90000"/>
              </a:lnSpc>
              <a:spcBef>
                <a:spcPts val="500"/>
              </a:spcBef>
              <a:spcAft>
                <a:spcPts val="0"/>
              </a:spcAft>
              <a:buClr>
                <a:schemeClr val="dk1"/>
              </a:buClr>
              <a:buSzPts val="1800"/>
              <a:buNone/>
              <a:defRPr sz="1800"/>
            </a:lvl3pPr>
            <a:lvl4pPr lvl="3" algn="ctr" rtl="1">
              <a:lnSpc>
                <a:spcPct val="90000"/>
              </a:lnSpc>
              <a:spcBef>
                <a:spcPts val="500"/>
              </a:spcBef>
              <a:spcAft>
                <a:spcPts val="0"/>
              </a:spcAft>
              <a:buClr>
                <a:schemeClr val="dk1"/>
              </a:buClr>
              <a:buSzPts val="1600"/>
              <a:buNone/>
              <a:defRPr sz="1600"/>
            </a:lvl4pPr>
            <a:lvl5pPr lvl="4" algn="ctr" rtl="1">
              <a:lnSpc>
                <a:spcPct val="90000"/>
              </a:lnSpc>
              <a:spcBef>
                <a:spcPts val="500"/>
              </a:spcBef>
              <a:spcAft>
                <a:spcPts val="0"/>
              </a:spcAft>
              <a:buClr>
                <a:schemeClr val="dk1"/>
              </a:buClr>
              <a:buSzPts val="1600"/>
              <a:buNone/>
              <a:defRPr sz="1600"/>
            </a:lvl5pPr>
            <a:lvl6pPr lvl="5" algn="ctr" rtl="1">
              <a:lnSpc>
                <a:spcPct val="90000"/>
              </a:lnSpc>
              <a:spcBef>
                <a:spcPts val="500"/>
              </a:spcBef>
              <a:spcAft>
                <a:spcPts val="0"/>
              </a:spcAft>
              <a:buClr>
                <a:schemeClr val="dk1"/>
              </a:buClr>
              <a:buSzPts val="1600"/>
              <a:buNone/>
              <a:defRPr sz="1600"/>
            </a:lvl6pPr>
            <a:lvl7pPr lvl="6" algn="ctr" rtl="1">
              <a:lnSpc>
                <a:spcPct val="90000"/>
              </a:lnSpc>
              <a:spcBef>
                <a:spcPts val="500"/>
              </a:spcBef>
              <a:spcAft>
                <a:spcPts val="0"/>
              </a:spcAft>
              <a:buClr>
                <a:schemeClr val="dk1"/>
              </a:buClr>
              <a:buSzPts val="1600"/>
              <a:buNone/>
              <a:defRPr sz="1600"/>
            </a:lvl7pPr>
            <a:lvl8pPr lvl="7" algn="ctr" rtl="1">
              <a:lnSpc>
                <a:spcPct val="90000"/>
              </a:lnSpc>
              <a:spcBef>
                <a:spcPts val="500"/>
              </a:spcBef>
              <a:spcAft>
                <a:spcPts val="0"/>
              </a:spcAft>
              <a:buClr>
                <a:schemeClr val="dk1"/>
              </a:buClr>
              <a:buSzPts val="1600"/>
              <a:buNone/>
              <a:defRPr sz="1600"/>
            </a:lvl8pPr>
            <a:lvl9pPr lvl="8" algn="ctr" rtl="1">
              <a:lnSpc>
                <a:spcPct val="90000"/>
              </a:lnSpc>
              <a:spcBef>
                <a:spcPts val="500"/>
              </a:spcBef>
              <a:spcAft>
                <a:spcPts val="0"/>
              </a:spcAft>
              <a:buClr>
                <a:schemeClr val="dk1"/>
              </a:buClr>
              <a:buSzPts val="1600"/>
              <a:buNone/>
              <a:defRPr sz="1600"/>
            </a:lvl9pPr>
          </a:lstStyle>
          <a:p>
            <a:endParaRPr/>
          </a:p>
        </p:txBody>
      </p:sp>
      <p:sp>
        <p:nvSpPr>
          <p:cNvPr id="81" name="Google Shape;81;p29"/>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2" name="Google Shape;82;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3" name="Google Shape;83;p29"/>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42475927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שני תכנים" type="twoObj">
  <p:cSld name="שני תכנים">
    <p:spTree>
      <p:nvGrpSpPr>
        <p:cNvPr id="1" name="Shape 91"/>
        <p:cNvGrpSpPr/>
        <p:nvPr/>
      </p:nvGrpSpPr>
      <p:grpSpPr>
        <a:xfrm>
          <a:off x="0" y="0"/>
          <a:ext cx="0" cy="0"/>
          <a:chOff x="0" y="0"/>
          <a:chExt cx="0" cy="0"/>
        </a:xfrm>
      </p:grpSpPr>
      <p:sp>
        <p:nvSpPr>
          <p:cNvPr id="92" name="Google Shape;92;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3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94" name="Google Shape;94;p3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95" name="Google Shape;95;p3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6" name="Google Shape;9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7" name="Google Shape;97;p3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7812289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השוואה" type="twoTxTwoObj">
  <p:cSld name="השוואה">
    <p:spTree>
      <p:nvGrpSpPr>
        <p:cNvPr id="1" name="Shape 98"/>
        <p:cNvGrpSpPr/>
        <p:nvPr/>
      </p:nvGrpSpPr>
      <p:grpSpPr>
        <a:xfrm>
          <a:off x="0" y="0"/>
          <a:ext cx="0" cy="0"/>
          <a:chOff x="0" y="0"/>
          <a:chExt cx="0" cy="0"/>
        </a:xfrm>
      </p:grpSpPr>
      <p:sp>
        <p:nvSpPr>
          <p:cNvPr id="99" name="Google Shape;99;p3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3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101" name="Google Shape;101;p3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02" name="Google Shape;102;p3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103" name="Google Shape;103;p3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04" name="Google Shape;104;p3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5" name="Google Shape;105;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6" name="Google Shape;106;p3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40153936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סרטונים/ שמע">
  <p:cSld name="סרטונים/ שמע">
    <p:spTree>
      <p:nvGrpSpPr>
        <p:cNvPr id="1" name="Shape 107"/>
        <p:cNvGrpSpPr/>
        <p:nvPr/>
      </p:nvGrpSpPr>
      <p:grpSpPr>
        <a:xfrm>
          <a:off x="0" y="0"/>
          <a:ext cx="0" cy="0"/>
          <a:chOff x="0" y="0"/>
          <a:chExt cx="0" cy="0"/>
        </a:xfrm>
      </p:grpSpPr>
      <p:sp>
        <p:nvSpPr>
          <p:cNvPr id="108" name="Google Shape;108;p33"/>
          <p:cNvSpPr/>
          <p:nvPr/>
        </p:nvSpPr>
        <p:spPr>
          <a:xfrm>
            <a:off x="7673" y="0"/>
            <a:ext cx="3573727" cy="6858000"/>
          </a:xfrm>
          <a:prstGeom prst="rect">
            <a:avLst/>
          </a:prstGeom>
          <a:solidFill>
            <a:srgbClr val="649E2E"/>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109" name="Google Shape;109;p33"/>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10" name="Google Shape;110;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11" name="Google Shape;111;p33"/>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112" name="Google Shape;112;p33"/>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33"/>
          <p:cNvSpPr>
            <a:spLocks noGrp="1"/>
          </p:cNvSpPr>
          <p:nvPr>
            <p:ph type="media" idx="2"/>
          </p:nvPr>
        </p:nvSpPr>
        <p:spPr>
          <a:xfrm>
            <a:off x="5464968" y="1611299"/>
            <a:ext cx="5376863" cy="4157662"/>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5580633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ריק" type="blank">
  <p:cSld name="ריק">
    <p:spTree>
      <p:nvGrpSpPr>
        <p:cNvPr id="1" name="Shape 114"/>
        <p:cNvGrpSpPr/>
        <p:nvPr/>
      </p:nvGrpSpPr>
      <p:grpSpPr>
        <a:xfrm>
          <a:off x="0" y="0"/>
          <a:ext cx="0" cy="0"/>
          <a:chOff x="0" y="0"/>
          <a:chExt cx="0" cy="0"/>
        </a:xfrm>
      </p:grpSpPr>
      <p:sp>
        <p:nvSpPr>
          <p:cNvPr id="115" name="Google Shape;115;g143bf824140_0_498"/>
          <p:cNvSpPr/>
          <p:nvPr/>
        </p:nvSpPr>
        <p:spPr>
          <a:xfrm>
            <a:off x="203200" y="150919"/>
            <a:ext cx="11775600" cy="65562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16" name="Google Shape;116;g143bf824140_0_498"/>
          <p:cNvSpPr txBox="1">
            <a:spLocks noGrp="1"/>
          </p:cNvSpPr>
          <p:nvPr>
            <p:ph type="dt" idx="10"/>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117" name="Google Shape;117;g143bf824140_0_49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118" name="Google Shape;118;g143bf824140_0_498"/>
          <p:cNvSpPr txBox="1">
            <a:spLocks noGrp="1"/>
          </p:cNvSpPr>
          <p:nvPr>
            <p:ph type="sldNum" idx="12"/>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C8ECF3"/>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C8ECF3"/>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C8ECF3"/>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C8ECF3"/>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C8ECF3"/>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C8ECF3"/>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C8ECF3"/>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C8ECF3"/>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C8ECF3"/>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1973541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שקופית כותרת" type="title">
  <p:cSld name="TITLE">
    <p:spTree>
      <p:nvGrpSpPr>
        <p:cNvPr id="1" name="Shape 49"/>
        <p:cNvGrpSpPr/>
        <p:nvPr/>
      </p:nvGrpSpPr>
      <p:grpSpPr>
        <a:xfrm>
          <a:off x="0" y="0"/>
          <a:ext cx="0" cy="0"/>
          <a:chOff x="0" y="0"/>
          <a:chExt cx="0" cy="0"/>
        </a:xfrm>
      </p:grpSpPr>
      <p:sp>
        <p:nvSpPr>
          <p:cNvPr id="50" name="Google Shape;50;p2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rtl="1">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rtl="1">
              <a:lnSpc>
                <a:spcPct val="90000"/>
              </a:lnSpc>
              <a:spcBef>
                <a:spcPts val="1000"/>
              </a:spcBef>
              <a:spcAft>
                <a:spcPts val="0"/>
              </a:spcAft>
              <a:buClr>
                <a:schemeClr val="dk1"/>
              </a:buClr>
              <a:buSzPts val="2400"/>
              <a:buNone/>
              <a:defRPr sz="2400"/>
            </a:lvl1pPr>
            <a:lvl2pPr lvl="1" algn="ctr" rtl="1">
              <a:lnSpc>
                <a:spcPct val="90000"/>
              </a:lnSpc>
              <a:spcBef>
                <a:spcPts val="500"/>
              </a:spcBef>
              <a:spcAft>
                <a:spcPts val="0"/>
              </a:spcAft>
              <a:buClr>
                <a:schemeClr val="dk1"/>
              </a:buClr>
              <a:buSzPts val="2000"/>
              <a:buNone/>
              <a:defRPr sz="2000"/>
            </a:lvl2pPr>
            <a:lvl3pPr lvl="2" algn="ctr" rtl="1">
              <a:lnSpc>
                <a:spcPct val="90000"/>
              </a:lnSpc>
              <a:spcBef>
                <a:spcPts val="500"/>
              </a:spcBef>
              <a:spcAft>
                <a:spcPts val="0"/>
              </a:spcAft>
              <a:buClr>
                <a:schemeClr val="dk1"/>
              </a:buClr>
              <a:buSzPts val="1800"/>
              <a:buNone/>
              <a:defRPr sz="1800"/>
            </a:lvl3pPr>
            <a:lvl4pPr lvl="3" algn="ctr" rtl="1">
              <a:lnSpc>
                <a:spcPct val="90000"/>
              </a:lnSpc>
              <a:spcBef>
                <a:spcPts val="500"/>
              </a:spcBef>
              <a:spcAft>
                <a:spcPts val="0"/>
              </a:spcAft>
              <a:buClr>
                <a:schemeClr val="dk1"/>
              </a:buClr>
              <a:buSzPts val="1600"/>
              <a:buNone/>
              <a:defRPr sz="1600"/>
            </a:lvl4pPr>
            <a:lvl5pPr lvl="4" algn="ctr" rtl="1">
              <a:lnSpc>
                <a:spcPct val="90000"/>
              </a:lnSpc>
              <a:spcBef>
                <a:spcPts val="500"/>
              </a:spcBef>
              <a:spcAft>
                <a:spcPts val="0"/>
              </a:spcAft>
              <a:buClr>
                <a:schemeClr val="dk1"/>
              </a:buClr>
              <a:buSzPts val="1600"/>
              <a:buNone/>
              <a:defRPr sz="1600"/>
            </a:lvl5pPr>
            <a:lvl6pPr lvl="5" algn="ctr" rtl="1">
              <a:lnSpc>
                <a:spcPct val="90000"/>
              </a:lnSpc>
              <a:spcBef>
                <a:spcPts val="500"/>
              </a:spcBef>
              <a:spcAft>
                <a:spcPts val="0"/>
              </a:spcAft>
              <a:buClr>
                <a:schemeClr val="dk1"/>
              </a:buClr>
              <a:buSzPts val="1600"/>
              <a:buNone/>
              <a:defRPr sz="1600"/>
            </a:lvl6pPr>
            <a:lvl7pPr lvl="6" algn="ctr" rtl="1">
              <a:lnSpc>
                <a:spcPct val="90000"/>
              </a:lnSpc>
              <a:spcBef>
                <a:spcPts val="500"/>
              </a:spcBef>
              <a:spcAft>
                <a:spcPts val="0"/>
              </a:spcAft>
              <a:buClr>
                <a:schemeClr val="dk1"/>
              </a:buClr>
              <a:buSzPts val="1600"/>
              <a:buNone/>
              <a:defRPr sz="1600"/>
            </a:lvl7pPr>
            <a:lvl8pPr lvl="7" algn="ctr" rtl="1">
              <a:lnSpc>
                <a:spcPct val="90000"/>
              </a:lnSpc>
              <a:spcBef>
                <a:spcPts val="500"/>
              </a:spcBef>
              <a:spcAft>
                <a:spcPts val="0"/>
              </a:spcAft>
              <a:buClr>
                <a:schemeClr val="dk1"/>
              </a:buClr>
              <a:buSzPts val="1600"/>
              <a:buNone/>
              <a:defRPr sz="1600"/>
            </a:lvl8pPr>
            <a:lvl9pPr lvl="8" algn="ctr" rtl="1">
              <a:lnSpc>
                <a:spcPct val="90000"/>
              </a:lnSpc>
              <a:spcBef>
                <a:spcPts val="500"/>
              </a:spcBef>
              <a:spcAft>
                <a:spcPts val="0"/>
              </a:spcAft>
              <a:buClr>
                <a:schemeClr val="dk1"/>
              </a:buClr>
              <a:buSzPts val="1600"/>
              <a:buNone/>
              <a:defRPr sz="1600"/>
            </a:lvl9pPr>
          </a:lstStyle>
          <a:p>
            <a:endParaRPr/>
          </a:p>
        </p:txBody>
      </p:sp>
      <p:sp>
        <p:nvSpPr>
          <p:cNvPr id="52" name="Google Shape;52;p29"/>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53" name="Google Shape;53;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54" name="Google Shape;54;p29"/>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תמונה ">
  <p:cSld name="1_תמונה ">
    <p:spTree>
      <p:nvGrpSpPr>
        <p:cNvPr id="1" name="Shape 55"/>
        <p:cNvGrpSpPr/>
        <p:nvPr/>
      </p:nvGrpSpPr>
      <p:grpSpPr>
        <a:xfrm>
          <a:off x="0" y="0"/>
          <a:ext cx="0" cy="0"/>
          <a:chOff x="0" y="0"/>
          <a:chExt cx="0" cy="0"/>
        </a:xfrm>
      </p:grpSpPr>
      <p:sp>
        <p:nvSpPr>
          <p:cNvPr id="56" name="Google Shape;56;p30"/>
          <p:cNvSpPr/>
          <p:nvPr/>
        </p:nvSpPr>
        <p:spPr>
          <a:xfrm>
            <a:off x="0" y="0"/>
            <a:ext cx="3581400" cy="6858000"/>
          </a:xfrm>
          <a:prstGeom prst="rect">
            <a:avLst/>
          </a:prstGeom>
          <a:solidFill>
            <a:srgbClr val="649E2E"/>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 name="Google Shape;57;p30"/>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30"/>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59" name="Google Shape;5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60" name="Google Shape;60;p30"/>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pic>
        <p:nvPicPr>
          <p:cNvPr id="61" name="Google Shape;61;p30" descr="מדפסת עם מילוי מלא"/>
          <p:cNvPicPr preferRelativeResize="0"/>
          <p:nvPr/>
        </p:nvPicPr>
        <p:blipFill rotWithShape="1">
          <a:blip r:embed="rId2">
            <a:alphaModFix/>
          </a:blip>
          <a:srcRect/>
          <a:stretch/>
        </p:blipFill>
        <p:spPr>
          <a:xfrm>
            <a:off x="5572812" y="936396"/>
            <a:ext cx="4985208" cy="4985208"/>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מה המסר שלנו">
  <p:cSld name="מה המסר שלנו">
    <p:spTree>
      <p:nvGrpSpPr>
        <p:cNvPr id="1" name="Shape 62"/>
        <p:cNvGrpSpPr/>
        <p:nvPr/>
      </p:nvGrpSpPr>
      <p:grpSpPr>
        <a:xfrm>
          <a:off x="0" y="0"/>
          <a:ext cx="0" cy="0"/>
          <a:chOff x="0" y="0"/>
          <a:chExt cx="0" cy="0"/>
        </a:xfrm>
      </p:grpSpPr>
      <p:sp>
        <p:nvSpPr>
          <p:cNvPr id="63" name="Google Shape;63;p25"/>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64" name="Google Shape;64;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65" name="Google Shape;65;p25"/>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
        <p:nvSpPr>
          <p:cNvPr id="66" name="Google Shape;66;p25"/>
          <p:cNvSpPr/>
          <p:nvPr/>
        </p:nvSpPr>
        <p:spPr>
          <a:xfrm>
            <a:off x="0" y="0"/>
            <a:ext cx="12192000" cy="1487055"/>
          </a:xfrm>
          <a:prstGeom prst="rect">
            <a:avLst/>
          </a:prstGeom>
          <a:solidFill>
            <a:srgbClr val="649E2E"/>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 name="Google Shape;67;p25"/>
          <p:cNvSpPr txBox="1"/>
          <p:nvPr/>
        </p:nvSpPr>
        <p:spPr>
          <a:xfrm>
            <a:off x="2594357" y="189529"/>
            <a:ext cx="7003287" cy="1200329"/>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7200"/>
              <a:buFont typeface="Arial"/>
              <a:buNone/>
            </a:pPr>
            <a:r>
              <a:rPr lang="iw-IL" sz="7200" b="1" i="0" u="none" strike="noStrike" cap="none">
                <a:solidFill>
                  <a:srgbClr val="002060"/>
                </a:solidFill>
                <a:latin typeface="Calibri"/>
                <a:ea typeface="Calibri"/>
                <a:cs typeface="Calibri"/>
                <a:sym typeface="Calibri"/>
              </a:rPr>
              <a:t>מהם המסרים שלנו?</a:t>
            </a:r>
            <a:endParaRPr sz="1400" b="0" i="0" u="none" strike="noStrike" cap="none">
              <a:solidFill>
                <a:srgbClr val="000000"/>
              </a:solidFill>
              <a:latin typeface="Arial"/>
              <a:ea typeface="Arial"/>
              <a:cs typeface="Arial"/>
              <a:sym typeface="Arial"/>
            </a:endParaRPr>
          </a:p>
        </p:txBody>
      </p:sp>
      <p:sp>
        <p:nvSpPr>
          <p:cNvPr id="68" name="Google Shape;68;p25"/>
          <p:cNvSpPr txBox="1">
            <a:spLocks noGrp="1"/>
          </p:cNvSpPr>
          <p:nvPr>
            <p:ph type="body" idx="1"/>
          </p:nvPr>
        </p:nvSpPr>
        <p:spPr>
          <a:xfrm>
            <a:off x="2643910" y="2218749"/>
            <a:ext cx="8365836" cy="3684588"/>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שאלות- אפשרות 2">
  <p:cSld name="שאלות- אפשרות 2">
    <p:spTree>
      <p:nvGrpSpPr>
        <p:cNvPr id="1" name="Shape 69"/>
        <p:cNvGrpSpPr/>
        <p:nvPr/>
      </p:nvGrpSpPr>
      <p:grpSpPr>
        <a:xfrm>
          <a:off x="0" y="0"/>
          <a:ext cx="0" cy="0"/>
          <a:chOff x="0" y="0"/>
          <a:chExt cx="0" cy="0"/>
        </a:xfrm>
      </p:grpSpPr>
      <p:sp>
        <p:nvSpPr>
          <p:cNvPr id="70" name="Google Shape;70;p26"/>
          <p:cNvSpPr/>
          <p:nvPr/>
        </p:nvSpPr>
        <p:spPr>
          <a:xfrm>
            <a:off x="0" y="0"/>
            <a:ext cx="12192000" cy="1487055"/>
          </a:xfrm>
          <a:prstGeom prst="rect">
            <a:avLst/>
          </a:prstGeom>
          <a:solidFill>
            <a:srgbClr val="649E2E"/>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1" name="Google Shape;71;p26"/>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72" name="Google Shape;72;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73" name="Google Shape;73;p26"/>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pic>
        <p:nvPicPr>
          <p:cNvPr id="74" name="Google Shape;74;p26"/>
          <p:cNvPicPr preferRelativeResize="0"/>
          <p:nvPr/>
        </p:nvPicPr>
        <p:blipFill rotWithShape="1">
          <a:blip r:embed="rId2">
            <a:alphaModFix/>
          </a:blip>
          <a:srcRect/>
          <a:stretch/>
        </p:blipFill>
        <p:spPr>
          <a:xfrm flipH="1">
            <a:off x="290837" y="1866284"/>
            <a:ext cx="3468362" cy="2846131"/>
          </a:xfrm>
          <a:prstGeom prst="rect">
            <a:avLst/>
          </a:prstGeom>
          <a:noFill/>
          <a:ln>
            <a:noFill/>
          </a:ln>
        </p:spPr>
      </p:pic>
      <p:pic>
        <p:nvPicPr>
          <p:cNvPr id="75" name="Google Shape;75;p26"/>
          <p:cNvPicPr preferRelativeResize="0"/>
          <p:nvPr/>
        </p:nvPicPr>
        <p:blipFill rotWithShape="1">
          <a:blip r:embed="rId2">
            <a:alphaModFix/>
          </a:blip>
          <a:srcRect/>
          <a:stretch/>
        </p:blipFill>
        <p:spPr>
          <a:xfrm flipH="1">
            <a:off x="2715383" y="3875344"/>
            <a:ext cx="3468362" cy="2846131"/>
          </a:xfrm>
          <a:prstGeom prst="rect">
            <a:avLst/>
          </a:prstGeom>
          <a:noFill/>
          <a:ln>
            <a:noFill/>
          </a:ln>
        </p:spPr>
      </p:pic>
      <p:pic>
        <p:nvPicPr>
          <p:cNvPr id="76" name="Google Shape;76;p26"/>
          <p:cNvPicPr preferRelativeResize="0"/>
          <p:nvPr/>
        </p:nvPicPr>
        <p:blipFill rotWithShape="1">
          <a:blip r:embed="rId2">
            <a:alphaModFix/>
          </a:blip>
          <a:srcRect/>
          <a:stretch/>
        </p:blipFill>
        <p:spPr>
          <a:xfrm>
            <a:off x="5510369" y="1688935"/>
            <a:ext cx="3246583" cy="2846131"/>
          </a:xfrm>
          <a:prstGeom prst="rect">
            <a:avLst/>
          </a:prstGeom>
          <a:noFill/>
          <a:ln>
            <a:noFill/>
          </a:ln>
        </p:spPr>
      </p:pic>
      <p:pic>
        <p:nvPicPr>
          <p:cNvPr id="77" name="Google Shape;77;p26"/>
          <p:cNvPicPr preferRelativeResize="0"/>
          <p:nvPr/>
        </p:nvPicPr>
        <p:blipFill rotWithShape="1">
          <a:blip r:embed="rId2">
            <a:alphaModFix/>
          </a:blip>
          <a:srcRect/>
          <a:stretch/>
        </p:blipFill>
        <p:spPr>
          <a:xfrm>
            <a:off x="8226137" y="4116530"/>
            <a:ext cx="3392995" cy="2445039"/>
          </a:xfrm>
          <a:prstGeom prst="rect">
            <a:avLst/>
          </a:prstGeom>
          <a:noFill/>
          <a:ln>
            <a:noFill/>
          </a:ln>
        </p:spPr>
      </p:pic>
      <p:sp>
        <p:nvSpPr>
          <p:cNvPr id="78" name="Google Shape;78;p26"/>
          <p:cNvSpPr txBox="1">
            <a:spLocks noGrp="1"/>
          </p:cNvSpPr>
          <p:nvPr>
            <p:ph type="title"/>
          </p:nvPr>
        </p:nvSpPr>
        <p:spPr>
          <a:xfrm>
            <a:off x="5013878" y="59823"/>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7200"/>
              <a:buFont typeface="Calibri"/>
              <a:buNone/>
              <a:defRPr sz="7200" b="1">
                <a:solidFill>
                  <a:srgbClr val="00206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שאלות - אפשרות 3">
  <p:cSld name="שאלות - אפשרות 3">
    <p:spTree>
      <p:nvGrpSpPr>
        <p:cNvPr id="1" name="Shape 79"/>
        <p:cNvGrpSpPr/>
        <p:nvPr/>
      </p:nvGrpSpPr>
      <p:grpSpPr>
        <a:xfrm>
          <a:off x="0" y="0"/>
          <a:ext cx="0" cy="0"/>
          <a:chOff x="0" y="0"/>
          <a:chExt cx="0" cy="0"/>
        </a:xfrm>
      </p:grpSpPr>
      <p:sp>
        <p:nvSpPr>
          <p:cNvPr id="80" name="Google Shape;80;p27"/>
          <p:cNvSpPr/>
          <p:nvPr/>
        </p:nvSpPr>
        <p:spPr>
          <a:xfrm>
            <a:off x="8610600" y="0"/>
            <a:ext cx="3581400" cy="6858000"/>
          </a:xfrm>
          <a:prstGeom prst="rect">
            <a:avLst/>
          </a:prstGeom>
          <a:solidFill>
            <a:srgbClr val="649E2E"/>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1" name="Google Shape;81;p27"/>
          <p:cNvSpPr txBox="1">
            <a:spLocks noGrp="1"/>
          </p:cNvSpPr>
          <p:nvPr>
            <p:ph type="title"/>
          </p:nvPr>
        </p:nvSpPr>
        <p:spPr>
          <a:xfrm>
            <a:off x="90392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7"/>
          <p:cNvSpPr txBox="1">
            <a:spLocks noGrp="1"/>
          </p:cNvSpPr>
          <p:nvPr>
            <p:ph type="sldNum" idx="12"/>
          </p:nvPr>
        </p:nvSpPr>
        <p:spPr>
          <a:xfrm>
            <a:off x="94488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pic>
        <p:nvPicPr>
          <p:cNvPr id="83" name="Google Shape;83;p27"/>
          <p:cNvPicPr preferRelativeResize="0"/>
          <p:nvPr/>
        </p:nvPicPr>
        <p:blipFill rotWithShape="1">
          <a:blip r:embed="rId2">
            <a:alphaModFix/>
          </a:blip>
          <a:srcRect/>
          <a:stretch/>
        </p:blipFill>
        <p:spPr>
          <a:xfrm>
            <a:off x="6096000" y="835091"/>
            <a:ext cx="1858858" cy="1353379"/>
          </a:xfrm>
          <a:prstGeom prst="rect">
            <a:avLst/>
          </a:prstGeom>
          <a:noFill/>
          <a:ln>
            <a:noFill/>
          </a:ln>
        </p:spPr>
      </p:pic>
      <p:pic>
        <p:nvPicPr>
          <p:cNvPr id="84" name="Google Shape;84;p27"/>
          <p:cNvPicPr preferRelativeResize="0"/>
          <p:nvPr/>
        </p:nvPicPr>
        <p:blipFill rotWithShape="1">
          <a:blip r:embed="rId3">
            <a:alphaModFix/>
          </a:blip>
          <a:srcRect/>
          <a:stretch/>
        </p:blipFill>
        <p:spPr>
          <a:xfrm>
            <a:off x="4968676" y="2606675"/>
            <a:ext cx="2649310" cy="1845831"/>
          </a:xfrm>
          <a:prstGeom prst="rect">
            <a:avLst/>
          </a:prstGeom>
          <a:noFill/>
          <a:ln>
            <a:noFill/>
          </a:ln>
        </p:spPr>
      </p:pic>
      <p:pic>
        <p:nvPicPr>
          <p:cNvPr id="85" name="Google Shape;85;p27"/>
          <p:cNvPicPr preferRelativeResize="0"/>
          <p:nvPr/>
        </p:nvPicPr>
        <p:blipFill rotWithShape="1">
          <a:blip r:embed="rId4">
            <a:alphaModFix/>
          </a:blip>
          <a:srcRect/>
          <a:stretch/>
        </p:blipFill>
        <p:spPr>
          <a:xfrm>
            <a:off x="3038232" y="682291"/>
            <a:ext cx="2814200" cy="1833103"/>
          </a:xfrm>
          <a:prstGeom prst="rect">
            <a:avLst/>
          </a:prstGeom>
          <a:noFill/>
          <a:ln>
            <a:noFill/>
          </a:ln>
        </p:spPr>
      </p:pic>
      <p:pic>
        <p:nvPicPr>
          <p:cNvPr id="86" name="Google Shape;86;p27"/>
          <p:cNvPicPr preferRelativeResize="0"/>
          <p:nvPr/>
        </p:nvPicPr>
        <p:blipFill rotWithShape="1">
          <a:blip r:embed="rId5">
            <a:alphaModFix/>
          </a:blip>
          <a:srcRect/>
          <a:stretch/>
        </p:blipFill>
        <p:spPr>
          <a:xfrm>
            <a:off x="3436789" y="4787831"/>
            <a:ext cx="1805401" cy="1978522"/>
          </a:xfrm>
          <a:prstGeom prst="rect">
            <a:avLst/>
          </a:prstGeom>
          <a:noFill/>
          <a:ln>
            <a:noFill/>
          </a:ln>
        </p:spPr>
      </p:pic>
      <p:pic>
        <p:nvPicPr>
          <p:cNvPr id="87" name="Google Shape;87;p27"/>
          <p:cNvPicPr preferRelativeResize="0"/>
          <p:nvPr/>
        </p:nvPicPr>
        <p:blipFill rotWithShape="1">
          <a:blip r:embed="rId6">
            <a:alphaModFix/>
          </a:blip>
          <a:srcRect/>
          <a:stretch/>
        </p:blipFill>
        <p:spPr>
          <a:xfrm>
            <a:off x="1778922" y="2728697"/>
            <a:ext cx="2089237" cy="1845831"/>
          </a:xfrm>
          <a:prstGeom prst="rect">
            <a:avLst/>
          </a:prstGeom>
          <a:noFill/>
          <a:ln>
            <a:noFill/>
          </a:ln>
        </p:spPr>
      </p:pic>
      <p:pic>
        <p:nvPicPr>
          <p:cNvPr id="88" name="Google Shape;88;p27"/>
          <p:cNvPicPr preferRelativeResize="0"/>
          <p:nvPr/>
        </p:nvPicPr>
        <p:blipFill rotWithShape="1">
          <a:blip r:embed="rId7">
            <a:alphaModFix/>
          </a:blip>
          <a:srcRect/>
          <a:stretch/>
        </p:blipFill>
        <p:spPr>
          <a:xfrm>
            <a:off x="6132649" y="4758566"/>
            <a:ext cx="2089238" cy="1644719"/>
          </a:xfrm>
          <a:prstGeom prst="rect">
            <a:avLst/>
          </a:prstGeom>
          <a:noFill/>
          <a:ln>
            <a:noFill/>
          </a:ln>
        </p:spPr>
      </p:pic>
      <p:pic>
        <p:nvPicPr>
          <p:cNvPr id="89" name="Google Shape;89;p27"/>
          <p:cNvPicPr preferRelativeResize="0"/>
          <p:nvPr/>
        </p:nvPicPr>
        <p:blipFill rotWithShape="1">
          <a:blip r:embed="rId8">
            <a:alphaModFix/>
          </a:blip>
          <a:srcRect/>
          <a:stretch/>
        </p:blipFill>
        <p:spPr>
          <a:xfrm>
            <a:off x="680831" y="730316"/>
            <a:ext cx="1811014" cy="1562930"/>
          </a:xfrm>
          <a:prstGeom prst="rect">
            <a:avLst/>
          </a:prstGeom>
          <a:noFill/>
          <a:ln>
            <a:noFill/>
          </a:ln>
        </p:spPr>
      </p:pic>
      <p:pic>
        <p:nvPicPr>
          <p:cNvPr id="90" name="Google Shape;90;p27"/>
          <p:cNvPicPr preferRelativeResize="0"/>
          <p:nvPr/>
        </p:nvPicPr>
        <p:blipFill rotWithShape="1">
          <a:blip r:embed="rId9">
            <a:alphaModFix/>
          </a:blip>
          <a:srcRect/>
          <a:stretch/>
        </p:blipFill>
        <p:spPr>
          <a:xfrm>
            <a:off x="535550" y="4839928"/>
            <a:ext cx="2287991" cy="1481994"/>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F4F5"/>
        </a:solidFill>
        <a:effectLst/>
      </p:bgPr>
    </p:bg>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0"/>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R="0" lvl="0" algn="r" rtl="1">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1">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0"/>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FA00E79B-438A-8E8B-26D9-65BE0FAC9D79}"/>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FEE1F705-BB54-7321-1FF8-E4AFA9D0B094}"/>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E77A6A50-6363-8BA6-077D-C6BF7C3376B6}"/>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BA144C76-3214-4205-990A-704B4FAE2739}" type="datetimeFigureOut">
              <a:rPr lang="he-IL" smtClean="0"/>
              <a:t>י"ד/כסלו/תשפ"ה</a:t>
            </a:fld>
            <a:endParaRPr lang="he-IL"/>
          </a:p>
        </p:txBody>
      </p:sp>
      <p:sp>
        <p:nvSpPr>
          <p:cNvPr id="5" name="מציין מיקום של כותרת תחתונה 4">
            <a:extLst>
              <a:ext uri="{FF2B5EF4-FFF2-40B4-BE49-F238E27FC236}">
                <a16:creationId xmlns:a16="http://schemas.microsoft.com/office/drawing/2014/main" id="{EF0D6A74-83A1-DF2C-0DDC-1B85531375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3BD935B8-0A4C-850A-4232-A71A2992E295}"/>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2F94C5D7-1DFE-441D-A2B7-DCFE7AC70984}" type="slidenum">
              <a:rPr lang="he-IL" smtClean="0"/>
              <a:t>‹#›</a:t>
            </a:fld>
            <a:endParaRPr lang="he-IL"/>
          </a:p>
        </p:txBody>
      </p:sp>
    </p:spTree>
    <p:extLst>
      <p:ext uri="{BB962C8B-B14F-4D97-AF65-F5344CB8AC3E}">
        <p14:creationId xmlns:p14="http://schemas.microsoft.com/office/powerpoint/2010/main" val="114558029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4F4F5"/>
        </a:solidFill>
        <a:effectLst/>
      </p:bgPr>
    </p:bg>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0"/>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0"/>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888"/>
                </a:solidFill>
                <a:latin typeface="Calibri"/>
                <a:ea typeface="Calibri"/>
                <a:cs typeface="Calibri"/>
                <a:sym typeface="Calibri"/>
              </a:defRPr>
            </a:lvl1pPr>
            <a:lvl2pPr marL="0" marR="0" lvl="1" indent="0" algn="l" rtl="1">
              <a:spcBef>
                <a:spcPts val="0"/>
              </a:spcBef>
              <a:buNone/>
              <a:defRPr sz="1200" b="0" i="0" u="none" strike="noStrike" cap="none">
                <a:solidFill>
                  <a:srgbClr val="888888"/>
                </a:solidFill>
                <a:latin typeface="Calibri"/>
                <a:ea typeface="Calibri"/>
                <a:cs typeface="Calibri"/>
                <a:sym typeface="Calibri"/>
              </a:defRPr>
            </a:lvl2pPr>
            <a:lvl3pPr marL="0" marR="0" lvl="2" indent="0" algn="l" rtl="1">
              <a:spcBef>
                <a:spcPts val="0"/>
              </a:spcBef>
              <a:buNone/>
              <a:defRPr sz="1200" b="0" i="0" u="none" strike="noStrike" cap="none">
                <a:solidFill>
                  <a:srgbClr val="888888"/>
                </a:solidFill>
                <a:latin typeface="Calibri"/>
                <a:ea typeface="Calibri"/>
                <a:cs typeface="Calibri"/>
                <a:sym typeface="Calibri"/>
              </a:defRPr>
            </a:lvl3pPr>
            <a:lvl4pPr marL="0" marR="0" lvl="3" indent="0" algn="l" rtl="1">
              <a:spcBef>
                <a:spcPts val="0"/>
              </a:spcBef>
              <a:buNone/>
              <a:defRPr sz="1200" b="0" i="0" u="none" strike="noStrike" cap="none">
                <a:solidFill>
                  <a:srgbClr val="888888"/>
                </a:solidFill>
                <a:latin typeface="Calibri"/>
                <a:ea typeface="Calibri"/>
                <a:cs typeface="Calibri"/>
                <a:sym typeface="Calibri"/>
              </a:defRPr>
            </a:lvl4pPr>
            <a:lvl5pPr marL="0" marR="0" lvl="4" indent="0" algn="l" rtl="1">
              <a:spcBef>
                <a:spcPts val="0"/>
              </a:spcBef>
              <a:buNone/>
              <a:defRPr sz="1200" b="0" i="0" u="none" strike="noStrike" cap="none">
                <a:solidFill>
                  <a:srgbClr val="888888"/>
                </a:solidFill>
                <a:latin typeface="Calibri"/>
                <a:ea typeface="Calibri"/>
                <a:cs typeface="Calibri"/>
                <a:sym typeface="Calibri"/>
              </a:defRPr>
            </a:lvl5pPr>
            <a:lvl6pPr marL="0" marR="0" lvl="5" indent="0" algn="l" rtl="1">
              <a:spcBef>
                <a:spcPts val="0"/>
              </a:spcBef>
              <a:buNone/>
              <a:defRPr sz="1200" b="0" i="0" u="none" strike="noStrike" cap="none">
                <a:solidFill>
                  <a:srgbClr val="888888"/>
                </a:solidFill>
                <a:latin typeface="Calibri"/>
                <a:ea typeface="Calibri"/>
                <a:cs typeface="Calibri"/>
                <a:sym typeface="Calibri"/>
              </a:defRPr>
            </a:lvl6pPr>
            <a:lvl7pPr marL="0" marR="0" lvl="6" indent="0" algn="l" rtl="1">
              <a:spcBef>
                <a:spcPts val="0"/>
              </a:spcBef>
              <a:buNone/>
              <a:defRPr sz="1200" b="0" i="0" u="none" strike="noStrike" cap="none">
                <a:solidFill>
                  <a:srgbClr val="888888"/>
                </a:solidFill>
                <a:latin typeface="Calibri"/>
                <a:ea typeface="Calibri"/>
                <a:cs typeface="Calibri"/>
                <a:sym typeface="Calibri"/>
              </a:defRPr>
            </a:lvl7pPr>
            <a:lvl8pPr marL="0" marR="0" lvl="7" indent="0" algn="l" rtl="1">
              <a:spcBef>
                <a:spcPts val="0"/>
              </a:spcBef>
              <a:buNone/>
              <a:defRPr sz="1200" b="0" i="0" u="none" strike="noStrike" cap="none">
                <a:solidFill>
                  <a:srgbClr val="888888"/>
                </a:solidFill>
                <a:latin typeface="Calibri"/>
                <a:ea typeface="Calibri"/>
                <a:cs typeface="Calibri"/>
                <a:sym typeface="Calibri"/>
              </a:defRPr>
            </a:lvl8pPr>
            <a:lvl9pPr marL="0" marR="0" lvl="8" indent="0" algn="l" rtl="1">
              <a:spcBef>
                <a:spcPts val="0"/>
              </a:spcBef>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41770971"/>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4F4F5"/>
        </a:solidFill>
        <a:effectLst/>
      </p:bgPr>
    </p:bg>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0"/>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0"/>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888"/>
                </a:solidFill>
                <a:latin typeface="Calibri"/>
                <a:ea typeface="Calibri"/>
                <a:cs typeface="Calibri"/>
                <a:sym typeface="Calibri"/>
              </a:defRPr>
            </a:lvl1pPr>
            <a:lvl2pPr marL="0" marR="0" lvl="1" indent="0" algn="l" rtl="1">
              <a:spcBef>
                <a:spcPts val="0"/>
              </a:spcBef>
              <a:buNone/>
              <a:defRPr sz="1200" b="0" i="0" u="none" strike="noStrike" cap="none">
                <a:solidFill>
                  <a:srgbClr val="888888"/>
                </a:solidFill>
                <a:latin typeface="Calibri"/>
                <a:ea typeface="Calibri"/>
                <a:cs typeface="Calibri"/>
                <a:sym typeface="Calibri"/>
              </a:defRPr>
            </a:lvl2pPr>
            <a:lvl3pPr marL="0" marR="0" lvl="2" indent="0" algn="l" rtl="1">
              <a:spcBef>
                <a:spcPts val="0"/>
              </a:spcBef>
              <a:buNone/>
              <a:defRPr sz="1200" b="0" i="0" u="none" strike="noStrike" cap="none">
                <a:solidFill>
                  <a:srgbClr val="888888"/>
                </a:solidFill>
                <a:latin typeface="Calibri"/>
                <a:ea typeface="Calibri"/>
                <a:cs typeface="Calibri"/>
                <a:sym typeface="Calibri"/>
              </a:defRPr>
            </a:lvl3pPr>
            <a:lvl4pPr marL="0" marR="0" lvl="3" indent="0" algn="l" rtl="1">
              <a:spcBef>
                <a:spcPts val="0"/>
              </a:spcBef>
              <a:buNone/>
              <a:defRPr sz="1200" b="0" i="0" u="none" strike="noStrike" cap="none">
                <a:solidFill>
                  <a:srgbClr val="888888"/>
                </a:solidFill>
                <a:latin typeface="Calibri"/>
                <a:ea typeface="Calibri"/>
                <a:cs typeface="Calibri"/>
                <a:sym typeface="Calibri"/>
              </a:defRPr>
            </a:lvl4pPr>
            <a:lvl5pPr marL="0" marR="0" lvl="4" indent="0" algn="l" rtl="1">
              <a:spcBef>
                <a:spcPts val="0"/>
              </a:spcBef>
              <a:buNone/>
              <a:defRPr sz="1200" b="0" i="0" u="none" strike="noStrike" cap="none">
                <a:solidFill>
                  <a:srgbClr val="888888"/>
                </a:solidFill>
                <a:latin typeface="Calibri"/>
                <a:ea typeface="Calibri"/>
                <a:cs typeface="Calibri"/>
                <a:sym typeface="Calibri"/>
              </a:defRPr>
            </a:lvl5pPr>
            <a:lvl6pPr marL="0" marR="0" lvl="5" indent="0" algn="l" rtl="1">
              <a:spcBef>
                <a:spcPts val="0"/>
              </a:spcBef>
              <a:buNone/>
              <a:defRPr sz="1200" b="0" i="0" u="none" strike="noStrike" cap="none">
                <a:solidFill>
                  <a:srgbClr val="888888"/>
                </a:solidFill>
                <a:latin typeface="Calibri"/>
                <a:ea typeface="Calibri"/>
                <a:cs typeface="Calibri"/>
                <a:sym typeface="Calibri"/>
              </a:defRPr>
            </a:lvl6pPr>
            <a:lvl7pPr marL="0" marR="0" lvl="6" indent="0" algn="l" rtl="1">
              <a:spcBef>
                <a:spcPts val="0"/>
              </a:spcBef>
              <a:buNone/>
              <a:defRPr sz="1200" b="0" i="0" u="none" strike="noStrike" cap="none">
                <a:solidFill>
                  <a:srgbClr val="888888"/>
                </a:solidFill>
                <a:latin typeface="Calibri"/>
                <a:ea typeface="Calibri"/>
                <a:cs typeface="Calibri"/>
                <a:sym typeface="Calibri"/>
              </a:defRPr>
            </a:lvl7pPr>
            <a:lvl8pPr marL="0" marR="0" lvl="7" indent="0" algn="l" rtl="1">
              <a:spcBef>
                <a:spcPts val="0"/>
              </a:spcBef>
              <a:buNone/>
              <a:defRPr sz="1200" b="0" i="0" u="none" strike="noStrike" cap="none">
                <a:solidFill>
                  <a:srgbClr val="888888"/>
                </a:solidFill>
                <a:latin typeface="Calibri"/>
                <a:ea typeface="Calibri"/>
                <a:cs typeface="Calibri"/>
                <a:sym typeface="Calibri"/>
              </a:defRPr>
            </a:lvl8pPr>
            <a:lvl9pPr marL="0" marR="0" lvl="8" indent="0" algn="l" rtl="1">
              <a:spcBef>
                <a:spcPts val="0"/>
              </a:spcBef>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1287139993"/>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video" Target="https://www.youtube.com/embed/wPQPf_f7WA4?feature=oembed" TargetMode="External"/><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40.png"/><Relationship Id="rId5" Type="http://schemas.microsoft.com/office/2007/relationships/hdphoto" Target="../media/hdphoto2.wdp"/><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5.svg"/></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4.png"/><Relationship Id="rId5" Type="http://schemas.microsoft.com/office/2007/relationships/hdphoto" Target="../media/hdphoto3.wdp"/><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35.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35.xml"/><Relationship Id="rId5" Type="http://schemas.openxmlformats.org/officeDocument/2006/relationships/image" Target="../media/image64.png"/><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video" Target="https://www.youtube.com/embed/kRtiI3I1-6s?start=8&amp;feature=oembed" TargetMode="External"/><Relationship Id="rId5" Type="http://schemas.openxmlformats.org/officeDocument/2006/relationships/image" Target="../media/image44.png"/><Relationship Id="rId4" Type="http://schemas.openxmlformats.org/officeDocument/2006/relationships/image" Target="../media/image65.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video" Target="https://www.youtube.com/embed/LPy0rKdr6hk?feature=oembed" TargetMode="External"/><Relationship Id="rId6" Type="http://schemas.openxmlformats.org/officeDocument/2006/relationships/image" Target="../media/image44.png"/><Relationship Id="rId5" Type="http://schemas.openxmlformats.org/officeDocument/2006/relationships/image" Target="../media/image67.png"/><Relationship Id="rId4" Type="http://schemas.openxmlformats.org/officeDocument/2006/relationships/image" Target="../media/image66.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71.sv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
          <p:cNvSpPr/>
          <p:nvPr/>
        </p:nvSpPr>
        <p:spPr>
          <a:xfrm>
            <a:off x="7673" y="0"/>
            <a:ext cx="12192000" cy="4948012"/>
          </a:xfrm>
          <a:prstGeom prst="rect">
            <a:avLst/>
          </a:prstGeom>
          <a:solidFill>
            <a:srgbClr val="E1EFD8"/>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4" name="Google Shape;124;p1"/>
          <p:cNvSpPr/>
          <p:nvPr/>
        </p:nvSpPr>
        <p:spPr>
          <a:xfrm>
            <a:off x="0" y="3234766"/>
            <a:ext cx="12192000" cy="3623233"/>
          </a:xfrm>
          <a:prstGeom prst="rect">
            <a:avLst/>
          </a:prstGeom>
          <a:solidFill>
            <a:srgbClr val="649E2E"/>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5" name="Google Shape;125;p1"/>
          <p:cNvPicPr preferRelativeResize="0"/>
          <p:nvPr/>
        </p:nvPicPr>
        <p:blipFill rotWithShape="1">
          <a:blip r:embed="rId3">
            <a:alphaModFix/>
          </a:blip>
          <a:srcRect/>
          <a:stretch/>
        </p:blipFill>
        <p:spPr>
          <a:xfrm rot="10800000">
            <a:off x="-1" y="5038780"/>
            <a:ext cx="5292969" cy="1354783"/>
          </a:xfrm>
          <a:prstGeom prst="rect">
            <a:avLst/>
          </a:prstGeom>
          <a:noFill/>
          <a:ln>
            <a:noFill/>
          </a:ln>
        </p:spPr>
      </p:pic>
      <p:pic>
        <p:nvPicPr>
          <p:cNvPr id="126" name="Google Shape;126;p1"/>
          <p:cNvPicPr preferRelativeResize="0"/>
          <p:nvPr/>
        </p:nvPicPr>
        <p:blipFill rotWithShape="1">
          <a:blip r:embed="rId4">
            <a:alphaModFix/>
          </a:blip>
          <a:srcRect/>
          <a:stretch/>
        </p:blipFill>
        <p:spPr>
          <a:xfrm>
            <a:off x="614127" y="97148"/>
            <a:ext cx="776288" cy="892175"/>
          </a:xfrm>
          <a:prstGeom prst="rect">
            <a:avLst/>
          </a:prstGeom>
          <a:noFill/>
          <a:ln>
            <a:noFill/>
          </a:ln>
        </p:spPr>
      </p:pic>
      <p:sp>
        <p:nvSpPr>
          <p:cNvPr id="127" name="Google Shape;127;p1"/>
          <p:cNvSpPr/>
          <p:nvPr/>
        </p:nvSpPr>
        <p:spPr>
          <a:xfrm>
            <a:off x="-102068" y="790599"/>
            <a:ext cx="2141984" cy="404919"/>
          </a:xfrm>
          <a:prstGeom prst="rect">
            <a:avLst/>
          </a:prstGeom>
          <a:noFill/>
          <a:ln>
            <a:noFill/>
          </a:ln>
        </p:spPr>
        <p:txBody>
          <a:bodyPr spcFirstLastPara="1" wrap="square" lIns="91425" tIns="45700" rIns="91425" bIns="45700" anchor="t" anchorCtr="0">
            <a:spAutoFit/>
          </a:bodyPr>
          <a:lstStyle/>
          <a:p>
            <a:pPr marL="0" marR="0" lvl="0" indent="0" algn="ctr" rtl="1">
              <a:lnSpc>
                <a:spcPct val="88888"/>
              </a:lnSpc>
              <a:spcBef>
                <a:spcPts val="0"/>
              </a:spcBef>
              <a:spcAft>
                <a:spcPts val="0"/>
              </a:spcAft>
              <a:buClr>
                <a:srgbClr val="000000"/>
              </a:buClr>
              <a:buSzPts val="900"/>
              <a:buFont typeface="Arial"/>
              <a:buNone/>
            </a:pPr>
            <a:r>
              <a:rPr lang="iw-IL" sz="900" b="0" i="0" u="none" strike="noStrike" cap="none">
                <a:solidFill>
                  <a:srgbClr val="002060"/>
                </a:solidFill>
                <a:latin typeface="Calibri"/>
                <a:ea typeface="Calibri"/>
                <a:cs typeface="Calibri"/>
                <a:sym typeface="Calibri"/>
              </a:rPr>
              <a:t>משרד החינוך</a:t>
            </a:r>
            <a:endParaRPr sz="1400" b="0" i="0" u="none" strike="noStrike" cap="none">
              <a:solidFill>
                <a:srgbClr val="000000"/>
              </a:solidFill>
              <a:latin typeface="Arial"/>
              <a:ea typeface="Arial"/>
              <a:cs typeface="Arial"/>
              <a:sym typeface="Arial"/>
            </a:endParaRPr>
          </a:p>
          <a:p>
            <a:pPr marL="0" marR="0" lvl="0" indent="0" algn="ctr" rtl="1">
              <a:lnSpc>
                <a:spcPct val="88888"/>
              </a:lnSpc>
              <a:spcBef>
                <a:spcPts val="0"/>
              </a:spcBef>
              <a:spcAft>
                <a:spcPts val="0"/>
              </a:spcAft>
              <a:buClr>
                <a:srgbClr val="000000"/>
              </a:buClr>
              <a:buSzPts val="900"/>
              <a:buFont typeface="Arial"/>
              <a:buNone/>
            </a:pPr>
            <a:r>
              <a:rPr lang="iw-IL" sz="900" b="0" i="0" u="none" strike="noStrike" cap="none">
                <a:solidFill>
                  <a:srgbClr val="002060"/>
                </a:solidFill>
                <a:latin typeface="Calibri"/>
                <a:ea typeface="Calibri"/>
                <a:cs typeface="Calibri"/>
                <a:sym typeface="Calibri"/>
              </a:rPr>
              <a:t>מינהל פדגוגי</a:t>
            </a:r>
            <a:endParaRPr sz="900" b="0" i="0" u="none" strike="noStrike" cap="none">
              <a:solidFill>
                <a:srgbClr val="002060"/>
              </a:solidFill>
              <a:latin typeface="Calibri"/>
              <a:ea typeface="Calibri"/>
              <a:cs typeface="Calibri"/>
              <a:sym typeface="Calibri"/>
            </a:endParaRPr>
          </a:p>
          <a:p>
            <a:pPr marL="0" marR="0" lvl="0" indent="0" algn="ctr" rtl="1">
              <a:lnSpc>
                <a:spcPct val="88888"/>
              </a:lnSpc>
              <a:spcBef>
                <a:spcPts val="0"/>
              </a:spcBef>
              <a:spcAft>
                <a:spcPts val="0"/>
              </a:spcAft>
              <a:buClr>
                <a:srgbClr val="000000"/>
              </a:buClr>
              <a:buSzPts val="900"/>
              <a:buFont typeface="Arial"/>
              <a:buNone/>
            </a:pPr>
            <a:r>
              <a:rPr lang="iw-IL" sz="900" b="0" i="0" u="none" strike="noStrike" cap="none">
                <a:solidFill>
                  <a:srgbClr val="002060"/>
                </a:solidFill>
                <a:latin typeface="Calibri"/>
                <a:ea typeface="Calibri"/>
                <a:cs typeface="Calibri"/>
                <a:sym typeface="Calibri"/>
              </a:rPr>
              <a:t>אגף בכיר שירות פסיכולוגי ייעוצי</a:t>
            </a:r>
            <a:endParaRPr sz="1400" b="0" i="0" u="none" strike="noStrike" cap="none">
              <a:solidFill>
                <a:srgbClr val="000000"/>
              </a:solidFill>
              <a:latin typeface="Arial"/>
              <a:ea typeface="Arial"/>
              <a:cs typeface="Arial"/>
              <a:sym typeface="Arial"/>
            </a:endParaRPr>
          </a:p>
        </p:txBody>
      </p:sp>
      <p:sp>
        <p:nvSpPr>
          <p:cNvPr id="128" name="Google Shape;128;p1"/>
          <p:cNvSpPr/>
          <p:nvPr/>
        </p:nvSpPr>
        <p:spPr>
          <a:xfrm>
            <a:off x="1517134" y="36701"/>
            <a:ext cx="9221700" cy="2666972"/>
          </a:xfrm>
          <a:prstGeom prst="rect">
            <a:avLst/>
          </a:prstGeom>
          <a:noFill/>
          <a:ln>
            <a:noFill/>
          </a:ln>
        </p:spPr>
        <p:txBody>
          <a:bodyPr spcFirstLastPara="1" wrap="square" lIns="91425" tIns="45700" rIns="91425" bIns="45700" anchor="t" anchorCtr="0">
            <a:spAutoFit/>
          </a:bodyPr>
          <a:lstStyle/>
          <a:p>
            <a:pPr marL="0" marR="0" lvl="0" indent="0" algn="ctr" rtl="1">
              <a:lnSpc>
                <a:spcPct val="116666"/>
              </a:lnSpc>
              <a:spcBef>
                <a:spcPts val="0"/>
              </a:spcBef>
              <a:spcAft>
                <a:spcPts val="0"/>
              </a:spcAft>
              <a:buClr>
                <a:srgbClr val="000000"/>
              </a:buClr>
              <a:buSzPts val="4800"/>
              <a:buFont typeface="Arial"/>
              <a:buNone/>
            </a:pPr>
            <a:r>
              <a:rPr lang="iw-IL" sz="3400" b="0" i="0" u="none" strike="noStrike" cap="none" dirty="0">
                <a:solidFill>
                  <a:srgbClr val="002060"/>
                </a:solidFill>
                <a:latin typeface="Calibri"/>
                <a:ea typeface="Calibri"/>
                <a:cs typeface="Calibri"/>
                <a:sym typeface="Calibri"/>
              </a:rPr>
              <a:t>יחידת לימוד בכישורי חיים</a:t>
            </a:r>
            <a:endParaRPr sz="100" b="0" i="0" u="none" strike="noStrike" cap="none" dirty="0">
              <a:solidFill>
                <a:srgbClr val="002060"/>
              </a:solidFill>
              <a:latin typeface="Arial"/>
              <a:ea typeface="Arial"/>
              <a:cs typeface="Arial"/>
              <a:sym typeface="Arial"/>
            </a:endParaRPr>
          </a:p>
          <a:p>
            <a:pPr marL="0" marR="0" lvl="0" indent="0" algn="ctr" rtl="1">
              <a:lnSpc>
                <a:spcPct val="116666"/>
              </a:lnSpc>
              <a:spcBef>
                <a:spcPts val="0"/>
              </a:spcBef>
              <a:spcAft>
                <a:spcPts val="0"/>
              </a:spcAft>
              <a:buClr>
                <a:srgbClr val="000000"/>
              </a:buClr>
              <a:buSzPts val="3400"/>
              <a:buFont typeface="Arial"/>
              <a:buNone/>
            </a:pPr>
            <a:r>
              <a:rPr lang="iw-IL" sz="2900" b="1" i="0" u="none" strike="noStrike" cap="none" dirty="0">
                <a:solidFill>
                  <a:srgbClr val="002060"/>
                </a:solidFill>
                <a:latin typeface="Calibri"/>
                <a:ea typeface="Calibri"/>
                <a:cs typeface="Calibri"/>
                <a:sym typeface="Calibri"/>
              </a:rPr>
              <a:t>בוחרים בחיים</a:t>
            </a:r>
            <a:endParaRPr lang="he-IL" sz="2900" b="1" i="0" u="none" strike="noStrike" cap="none" dirty="0">
              <a:solidFill>
                <a:srgbClr val="002060"/>
              </a:solidFill>
              <a:latin typeface="Calibri"/>
              <a:ea typeface="Calibri"/>
              <a:cs typeface="Calibri"/>
              <a:sym typeface="Calibri"/>
            </a:endParaRPr>
          </a:p>
          <a:p>
            <a:pPr marL="0" marR="0" lvl="0" indent="0" algn="ctr" defTabSz="914400" rtl="1" eaLnBrk="1" fontAlgn="auto" latinLnBrk="0" hangingPunct="1">
              <a:lnSpc>
                <a:spcPct val="116666"/>
              </a:lnSpc>
              <a:spcBef>
                <a:spcPts val="0"/>
              </a:spcBef>
              <a:spcAft>
                <a:spcPts val="0"/>
              </a:spcAft>
              <a:buClr>
                <a:srgbClr val="000000"/>
              </a:buClr>
              <a:buSzPts val="4800"/>
              <a:buFont typeface="Arial"/>
              <a:buNone/>
              <a:tabLst/>
              <a:defRPr/>
            </a:pPr>
            <a:r>
              <a:rPr kumimoji="0" lang="he-IL" sz="4000" b="0" i="0" u="none" strike="noStrike" kern="0" cap="none" spc="0" normalizeH="0" baseline="0" noProof="0" dirty="0">
                <a:ln>
                  <a:noFill/>
                </a:ln>
                <a:solidFill>
                  <a:srgbClr val="002060"/>
                </a:solidFill>
                <a:effectLst/>
                <a:uLnTx/>
                <a:uFillTx/>
                <a:latin typeface="Calibri"/>
                <a:ea typeface="Calibri"/>
                <a:cs typeface="Calibri"/>
                <a:sym typeface="Calibri"/>
              </a:rPr>
              <a:t> </a:t>
            </a:r>
            <a:r>
              <a:rPr kumimoji="0" lang="he-IL" sz="40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מיומנויות לחיזוק כוחות וחוסן</a:t>
            </a:r>
            <a:br>
              <a:rPr kumimoji="0" lang="he-IL" sz="40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br>
            <a:r>
              <a:rPr kumimoji="0" lang="he-IL" sz="40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להתנהלות מיטבית בשגרה ובחירום</a:t>
            </a:r>
            <a:endParaRPr kumimoji="0" lang="he-IL" sz="40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129" name="Google Shape;129;p1"/>
          <p:cNvSpPr txBox="1"/>
          <p:nvPr/>
        </p:nvSpPr>
        <p:spPr>
          <a:xfrm>
            <a:off x="1557881" y="2546768"/>
            <a:ext cx="9221700" cy="2154396"/>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4000"/>
              <a:buFont typeface="Arial"/>
              <a:buNone/>
            </a:pPr>
            <a:r>
              <a:rPr lang="he-IL" sz="4000" b="1" dirty="0">
                <a:solidFill>
                  <a:schemeClr val="tx1"/>
                </a:solidFill>
                <a:latin typeface="Calibri"/>
                <a:ea typeface="Calibri"/>
                <a:cs typeface="Calibri"/>
                <a:sym typeface="Calibri"/>
              </a:rPr>
              <a:t>שם היחידה: </a:t>
            </a:r>
            <a:r>
              <a:rPr lang="iw-IL" sz="4000" b="1" dirty="0">
                <a:solidFill>
                  <a:schemeClr val="tx1"/>
                </a:solidFill>
                <a:latin typeface="Calibri"/>
                <a:ea typeface="Calibri"/>
                <a:cs typeface="Calibri"/>
                <a:sym typeface="Calibri"/>
              </a:rPr>
              <a:t>עזרה </a:t>
            </a:r>
            <a:r>
              <a:rPr lang="he-IL" sz="4000" b="1" dirty="0">
                <a:solidFill>
                  <a:schemeClr val="tx1"/>
                </a:solidFill>
                <a:latin typeface="Calibri"/>
                <a:ea typeface="Calibri"/>
                <a:cs typeface="Calibri"/>
                <a:sym typeface="Calibri"/>
              </a:rPr>
              <a:t>עצמית</a:t>
            </a:r>
            <a:r>
              <a:rPr lang="iw-IL" sz="4000" b="1" dirty="0">
                <a:solidFill>
                  <a:schemeClr val="tx1"/>
                </a:solidFill>
                <a:latin typeface="Calibri"/>
                <a:ea typeface="Calibri"/>
                <a:cs typeface="Calibri"/>
                <a:sym typeface="Calibri"/>
              </a:rPr>
              <a:t> וערבות </a:t>
            </a:r>
            <a:r>
              <a:rPr lang="he-IL" sz="4000" b="1" dirty="0">
                <a:solidFill>
                  <a:schemeClr val="tx1"/>
                </a:solidFill>
                <a:latin typeface="Calibri"/>
                <a:ea typeface="Calibri"/>
                <a:cs typeface="Calibri"/>
                <a:sym typeface="Calibri"/>
              </a:rPr>
              <a:t>הדדית</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iw-IL" sz="4000" b="0" i="0" u="none" strike="noStrike" kern="0" cap="none" spc="0" normalizeH="0" baseline="0" noProof="0" dirty="0">
                <a:ln>
                  <a:noFill/>
                </a:ln>
                <a:solidFill>
                  <a:srgbClr val="FFFFFF"/>
                </a:solidFill>
                <a:effectLst/>
                <a:uLnTx/>
                <a:uFillTx/>
                <a:latin typeface="Calibri"/>
                <a:ea typeface="Calibri"/>
                <a:cs typeface="Calibri"/>
                <a:sym typeface="Calibri"/>
              </a:rPr>
              <a:t>שיעור </a:t>
            </a:r>
            <a:r>
              <a:rPr kumimoji="0" lang="he-IL" sz="4000" b="0" i="0" u="none" strike="noStrike" kern="0" cap="none" spc="0" normalizeH="0" baseline="0" noProof="0" dirty="0">
                <a:ln>
                  <a:noFill/>
                </a:ln>
                <a:solidFill>
                  <a:srgbClr val="FFFFFF"/>
                </a:solidFill>
                <a:effectLst/>
                <a:uLnTx/>
                <a:uFillTx/>
                <a:latin typeface="Calibri"/>
                <a:ea typeface="Calibri"/>
                <a:cs typeface="Calibri"/>
                <a:sym typeface="Calibri"/>
              </a:rPr>
              <a:t>חמישי</a:t>
            </a:r>
            <a:endParaRPr kumimoji="0" lang="iw-IL" sz="4000" b="0" i="0" u="none" strike="noStrike" kern="0" cap="none" spc="0" normalizeH="0" baseline="0" noProof="0" dirty="0">
              <a:ln>
                <a:noFill/>
              </a:ln>
              <a:solidFill>
                <a:srgbClr val="FFFFFF"/>
              </a:solidFill>
              <a:effectLst/>
              <a:uLnTx/>
              <a:uFillTx/>
              <a:latin typeface="Calibri"/>
              <a:ea typeface="Calibri"/>
              <a:cs typeface="Calibri"/>
              <a:sym typeface="Calibri"/>
            </a:endParaRP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5400" b="1" i="0" u="none" strike="noStrike" kern="0" cap="none" spc="0" normalizeH="0" baseline="0" noProof="0" dirty="0">
                <a:ln>
                  <a:noFill/>
                </a:ln>
                <a:solidFill>
                  <a:srgbClr val="FFFFFF"/>
                </a:solidFill>
                <a:effectLst/>
                <a:uLnTx/>
                <a:uFillTx/>
                <a:latin typeface="Calibri"/>
                <a:ea typeface="Calibri"/>
                <a:cs typeface="Calibri"/>
                <a:sym typeface="Calibri"/>
              </a:rPr>
              <a:t>איך לספר?</a:t>
            </a:r>
            <a:endParaRPr kumimoji="0" lang="iw-IL" sz="5400" b="1"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30" name="Google Shape;130;p1"/>
          <p:cNvSpPr txBox="1"/>
          <p:nvPr/>
        </p:nvSpPr>
        <p:spPr>
          <a:xfrm>
            <a:off x="-1133631" y="5134838"/>
            <a:ext cx="6426600" cy="1243377"/>
          </a:xfrm>
          <a:prstGeom prst="rect">
            <a:avLst/>
          </a:prstGeom>
          <a:noFill/>
          <a:ln>
            <a:noFill/>
          </a:ln>
        </p:spPr>
        <p:txBody>
          <a:bodyPr spcFirstLastPara="1" wrap="square" lIns="91425" tIns="45700" rIns="91425" bIns="45700" anchor="t" anchorCtr="0">
            <a:spAutoFit/>
          </a:bodyPr>
          <a:lstStyle/>
          <a:p>
            <a:pPr marL="0" marR="0" lvl="0" indent="0" algn="ctr" rtl="1">
              <a:lnSpc>
                <a:spcPct val="110000"/>
              </a:lnSpc>
              <a:spcBef>
                <a:spcPts val="0"/>
              </a:spcBef>
              <a:spcAft>
                <a:spcPts val="0"/>
              </a:spcAft>
              <a:buClr>
                <a:srgbClr val="000000"/>
              </a:buClr>
              <a:buSzPts val="2400"/>
              <a:buFont typeface="Arial"/>
              <a:buNone/>
            </a:pPr>
            <a:r>
              <a:rPr lang="iw-IL" sz="2400" b="1" i="0" u="none" strike="noStrike" cap="none" dirty="0">
                <a:solidFill>
                  <a:schemeClr val="lt1"/>
                </a:solidFill>
                <a:latin typeface="Calibri"/>
                <a:ea typeface="Calibri"/>
                <a:cs typeface="Calibri"/>
                <a:sym typeface="Calibri"/>
              </a:rPr>
              <a:t>מיומנות מרכזית</a:t>
            </a:r>
            <a:br>
              <a:rPr lang="iw-IL" sz="2400" b="1" i="0" u="none" strike="noStrike" cap="none" dirty="0">
                <a:solidFill>
                  <a:schemeClr val="lt1"/>
                </a:solidFill>
                <a:latin typeface="Calibri"/>
                <a:ea typeface="Calibri"/>
                <a:cs typeface="Calibri"/>
                <a:sym typeface="Calibri"/>
              </a:rPr>
            </a:br>
            <a:r>
              <a:rPr lang="he-IL" sz="2400" b="1" i="0" u="none" strike="noStrike" cap="none" dirty="0">
                <a:solidFill>
                  <a:schemeClr val="lt1"/>
                </a:solidFill>
                <a:latin typeface="Calibri"/>
                <a:ea typeface="Calibri"/>
                <a:cs typeface="Calibri"/>
                <a:sym typeface="Calibri"/>
              </a:rPr>
              <a:t>התנהלות חברתית</a:t>
            </a:r>
          </a:p>
          <a:p>
            <a:pPr marL="0" marR="0" lvl="0" indent="0" algn="ctr" rtl="1">
              <a:lnSpc>
                <a:spcPct val="110000"/>
              </a:lnSpc>
              <a:spcBef>
                <a:spcPts val="0"/>
              </a:spcBef>
              <a:spcAft>
                <a:spcPts val="0"/>
              </a:spcAft>
              <a:buClr>
                <a:srgbClr val="000000"/>
              </a:buClr>
              <a:buSzPts val="2400"/>
              <a:buFont typeface="Arial"/>
              <a:buNone/>
            </a:pPr>
            <a:r>
              <a:rPr lang="iw-IL" sz="2000" b="0" i="0" u="none" strike="noStrike" cap="none" dirty="0">
                <a:solidFill>
                  <a:schemeClr val="lt1"/>
                </a:solidFill>
                <a:latin typeface="Calibri"/>
                <a:ea typeface="Calibri"/>
                <a:cs typeface="Calibri"/>
                <a:sym typeface="Calibri"/>
              </a:rPr>
              <a:t>שיתוף</a:t>
            </a:r>
            <a:r>
              <a:rPr lang="iw-IL" sz="2000" dirty="0">
                <a:solidFill>
                  <a:schemeClr val="lt1"/>
                </a:solidFill>
                <a:latin typeface="Calibri"/>
                <a:ea typeface="Calibri"/>
                <a:cs typeface="Calibri"/>
                <a:sym typeface="Calibri"/>
              </a:rPr>
              <a:t>,</a:t>
            </a:r>
            <a:r>
              <a:rPr lang="he-IL" sz="2000" dirty="0">
                <a:solidFill>
                  <a:schemeClr val="lt1"/>
                </a:solidFill>
                <a:latin typeface="Calibri"/>
                <a:ea typeface="Calibri"/>
                <a:cs typeface="Calibri"/>
                <a:sym typeface="Calibri"/>
              </a:rPr>
              <a:t> </a:t>
            </a:r>
            <a:r>
              <a:rPr lang="iw-IL" sz="2000" dirty="0">
                <a:solidFill>
                  <a:schemeClr val="lt1"/>
                </a:solidFill>
                <a:latin typeface="Calibri"/>
                <a:ea typeface="Calibri"/>
                <a:cs typeface="Calibri"/>
                <a:sym typeface="Calibri"/>
              </a:rPr>
              <a:t>הגשת עזרה</a:t>
            </a:r>
            <a:r>
              <a:rPr lang="he-IL" sz="2000" dirty="0">
                <a:solidFill>
                  <a:schemeClr val="lt1"/>
                </a:solidFill>
                <a:latin typeface="Calibri"/>
                <a:ea typeface="Calibri"/>
                <a:cs typeface="Calibri"/>
                <a:sym typeface="Calibri"/>
              </a:rPr>
              <a:t>,</a:t>
            </a:r>
            <a:r>
              <a:rPr lang="iw-IL" sz="2000" dirty="0">
                <a:solidFill>
                  <a:schemeClr val="lt1"/>
                </a:solidFill>
                <a:latin typeface="Calibri"/>
                <a:ea typeface="Calibri"/>
                <a:cs typeface="Calibri"/>
                <a:sym typeface="Calibri"/>
              </a:rPr>
              <a:t> ערבות הדדית</a:t>
            </a:r>
            <a:endParaRPr sz="2000" b="0" i="0" u="none" strike="noStrike" cap="none" dirty="0">
              <a:solidFill>
                <a:schemeClr val="lt1"/>
              </a:solidFill>
              <a:latin typeface="Calibri"/>
              <a:ea typeface="Calibri"/>
              <a:cs typeface="Calibri"/>
              <a:sym typeface="Calibri"/>
            </a:endParaRPr>
          </a:p>
        </p:txBody>
      </p:sp>
      <p:sp>
        <p:nvSpPr>
          <p:cNvPr id="131" name="Google Shape;131;p1"/>
          <p:cNvSpPr txBox="1"/>
          <p:nvPr/>
        </p:nvSpPr>
        <p:spPr>
          <a:xfrm>
            <a:off x="7194884" y="5821770"/>
            <a:ext cx="4967535" cy="812490"/>
          </a:xfrm>
          <a:prstGeom prst="rect">
            <a:avLst/>
          </a:prstGeom>
          <a:noFill/>
          <a:ln>
            <a:noFill/>
          </a:ln>
        </p:spPr>
        <p:txBody>
          <a:bodyPr spcFirstLastPara="1" wrap="square" lIns="91425" tIns="45700" rIns="91425" bIns="45700" anchor="t" anchorCtr="0">
            <a:spAutoFit/>
          </a:bodyPr>
          <a:lstStyle/>
          <a:p>
            <a:pPr marL="0" marR="0" lvl="0" indent="0" algn="ctr" rtl="1">
              <a:lnSpc>
                <a:spcPct val="116666"/>
              </a:lnSpc>
              <a:spcBef>
                <a:spcPts val="0"/>
              </a:spcBef>
              <a:spcAft>
                <a:spcPts val="0"/>
              </a:spcAft>
              <a:buClr>
                <a:srgbClr val="000000"/>
              </a:buClr>
              <a:buSzPts val="4800"/>
              <a:buFont typeface="Arial"/>
              <a:buNone/>
            </a:pPr>
            <a:r>
              <a:rPr lang="iw-IL" sz="4000" b="1" i="0" u="none" strike="noStrike" cap="none" dirty="0">
                <a:solidFill>
                  <a:schemeClr val="lt1"/>
                </a:solidFill>
                <a:latin typeface="Calibri"/>
                <a:ea typeface="Calibri"/>
                <a:cs typeface="Calibri"/>
                <a:sym typeface="Calibri"/>
              </a:rPr>
              <a:t>שכבת ט</a:t>
            </a:r>
            <a:r>
              <a:rPr lang="he-IL" sz="4000" b="1" i="0" u="none" strike="noStrike" cap="none" dirty="0">
                <a:solidFill>
                  <a:schemeClr val="lt1"/>
                </a:solidFill>
                <a:latin typeface="Calibri"/>
                <a:ea typeface="Calibri"/>
                <a:cs typeface="Calibri"/>
                <a:sym typeface="Calibri"/>
              </a:rPr>
              <a:t>' בנים </a:t>
            </a:r>
            <a:r>
              <a:rPr lang="he-IL" sz="4000" b="1" i="0" u="none" strike="noStrike" cap="none" dirty="0" err="1">
                <a:solidFill>
                  <a:schemeClr val="lt1"/>
                </a:solidFill>
                <a:latin typeface="Calibri"/>
                <a:ea typeface="Calibri"/>
                <a:cs typeface="Calibri"/>
                <a:sym typeface="Calibri"/>
              </a:rPr>
              <a:t>חמ"ד</a:t>
            </a:r>
            <a:endParaRPr sz="1100" b="0" i="0" u="none" strike="noStrike" cap="none" dirty="0">
              <a:solidFill>
                <a:srgbClr val="000000"/>
              </a:solidFill>
              <a:latin typeface="Arial"/>
              <a:ea typeface="Arial"/>
              <a:cs typeface="Arial"/>
              <a:sym typeface="Arial"/>
            </a:endParaRPr>
          </a:p>
        </p:txBody>
      </p:sp>
      <p:pic>
        <p:nvPicPr>
          <p:cNvPr id="132" name="Google Shape;132;p1"/>
          <p:cNvPicPr preferRelativeResize="0"/>
          <p:nvPr/>
        </p:nvPicPr>
        <p:blipFill rotWithShape="1">
          <a:blip r:embed="rId5">
            <a:alphaModFix/>
          </a:blip>
          <a:srcRect/>
          <a:stretch/>
        </p:blipFill>
        <p:spPr>
          <a:xfrm>
            <a:off x="8557822" y="0"/>
            <a:ext cx="3049430" cy="1255188"/>
          </a:xfrm>
          <a:prstGeom prst="rect">
            <a:avLst/>
          </a:prstGeom>
          <a:noFill/>
          <a:ln>
            <a:noFill/>
          </a:ln>
        </p:spPr>
      </p:pic>
      <p:sp>
        <p:nvSpPr>
          <p:cNvPr id="133" name="Google Shape;133;p1"/>
          <p:cNvSpPr txBox="1"/>
          <p:nvPr/>
        </p:nvSpPr>
        <p:spPr>
          <a:xfrm>
            <a:off x="1888053" y="1688817"/>
            <a:ext cx="8977500" cy="923400"/>
          </a:xfrm>
          <a:prstGeom prst="rect">
            <a:avLst/>
          </a:prstGeom>
          <a:noFill/>
          <a:ln>
            <a:noFill/>
          </a:ln>
        </p:spPr>
        <p:txBody>
          <a:bodyPr spcFirstLastPara="1" wrap="square" lIns="91425" tIns="91425" rIns="91425" bIns="91425" anchor="t" anchorCtr="0">
            <a:spAutoFit/>
          </a:bodyPr>
          <a:lstStyle/>
          <a:p>
            <a:pPr marL="0" marR="0" lvl="0" indent="0" algn="ctr" rtl="1">
              <a:lnSpc>
                <a:spcPct val="116666"/>
              </a:lnSpc>
              <a:spcBef>
                <a:spcPts val="0"/>
              </a:spcBef>
              <a:spcAft>
                <a:spcPts val="0"/>
              </a:spcAft>
              <a:buClr>
                <a:srgbClr val="000000"/>
              </a:buClr>
              <a:buSzPts val="4800"/>
              <a:buFont typeface="Arial"/>
              <a:buNone/>
            </a:pPr>
            <a:endParaRPr sz="4800" b="1" i="0" u="none" strike="noStrike" cap="none">
              <a:solidFill>
                <a:srgbClr val="002060"/>
              </a:solidFill>
              <a:latin typeface="Calibri"/>
              <a:ea typeface="Calibri"/>
              <a:cs typeface="Calibri"/>
              <a:sym typeface="Calibri"/>
            </a:endParaRPr>
          </a:p>
        </p:txBody>
      </p:sp>
      <p:pic>
        <p:nvPicPr>
          <p:cNvPr id="2" name="Google Shape;141;p1">
            <a:extLst>
              <a:ext uri="{FF2B5EF4-FFF2-40B4-BE49-F238E27FC236}">
                <a16:creationId xmlns:a16="http://schemas.microsoft.com/office/drawing/2014/main" id="{D9471FC3-7159-7C5E-D948-FB01148F5132}"/>
              </a:ext>
            </a:extLst>
          </p:cNvPr>
          <p:cNvPicPr preferRelativeResize="0"/>
          <p:nvPr/>
        </p:nvPicPr>
        <p:blipFill rotWithShape="1">
          <a:blip r:embed="rId6">
            <a:clrChange>
              <a:clrFrom>
                <a:srgbClr val="FFFFFF"/>
              </a:clrFrom>
              <a:clrTo>
                <a:srgbClr val="FFFFFF">
                  <a:alpha val="0"/>
                </a:srgbClr>
              </a:clrTo>
            </a:clrChange>
            <a:alphaModFix/>
          </a:blip>
          <a:srcRect/>
          <a:stretch/>
        </p:blipFill>
        <p:spPr>
          <a:xfrm>
            <a:off x="8995912" y="3275713"/>
            <a:ext cx="3211434" cy="2707113"/>
          </a:xfrm>
          <a:prstGeom prst="rect">
            <a:avLst/>
          </a:prstGeom>
          <a:noFill/>
          <a:ln>
            <a:noFill/>
          </a:ln>
        </p:spPr>
      </p:pic>
      <p:pic>
        <p:nvPicPr>
          <p:cNvPr id="3" name="Picture 2" descr="https://lh4.googleusercontent.com/8nRRSCAcVTz6bY4JOpdRVQLqYC2-9FNFzr01ZHnANkdWoXgfBA8ZiUiq5SdUpJlx1NvNt1_xVh4dNYQztGfeqFRU3E1WRjRHcksMLGmdX4hu_WPe7nX_DKwB5he-5rid4A">
            <a:extLst>
              <a:ext uri="{FF2B5EF4-FFF2-40B4-BE49-F238E27FC236}">
                <a16:creationId xmlns:a16="http://schemas.microsoft.com/office/drawing/2014/main" id="{098EF782-F093-F5DC-A28F-24EBFE3FA8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53315" y="205990"/>
            <a:ext cx="1328369" cy="605430"/>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80;p1">
            <a:extLst>
              <a:ext uri="{FF2B5EF4-FFF2-40B4-BE49-F238E27FC236}">
                <a16:creationId xmlns:a16="http://schemas.microsoft.com/office/drawing/2014/main" id="{65805CF8-9A2A-2ACA-F2D9-E5E31DB3F391}"/>
              </a:ext>
            </a:extLst>
          </p:cNvPr>
          <p:cNvSpPr txBox="1"/>
          <p:nvPr/>
        </p:nvSpPr>
        <p:spPr>
          <a:xfrm>
            <a:off x="1453166" y="803482"/>
            <a:ext cx="1813646" cy="461624"/>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None/>
            </a:pPr>
            <a:r>
              <a:rPr lang="x-none" sz="1200" b="1" i="0" u="none" strike="noStrike" cap="none" dirty="0">
                <a:solidFill>
                  <a:srgbClr val="1E9EE4"/>
                </a:solidFill>
                <a:latin typeface="Tahoma" panose="020B0604030504040204" pitchFamily="34" charset="0"/>
                <a:ea typeface="Tahoma" panose="020B0604030504040204" pitchFamily="34" charset="0"/>
                <a:cs typeface="Tahoma" panose="020B0604030504040204" pitchFamily="34" charset="0"/>
                <a:sym typeface="Calibri"/>
              </a:rPr>
              <a:t>לגדול </a:t>
            </a:r>
            <a:r>
              <a:rPr lang="he-IL" sz="1200" b="1" i="0" u="none" strike="noStrike" cap="none" dirty="0" err="1">
                <a:solidFill>
                  <a:srgbClr val="1795DA"/>
                </a:solidFill>
                <a:latin typeface="Tahoma" panose="020B0604030504040204" pitchFamily="34" charset="0"/>
                <a:ea typeface="Tahoma" panose="020B0604030504040204" pitchFamily="34" charset="0"/>
                <a:cs typeface="Tahoma" panose="020B0604030504040204" pitchFamily="34" charset="0"/>
                <a:sym typeface="Calibri"/>
              </a:rPr>
              <a:t>בחמ"ד</a:t>
            </a:r>
            <a:endParaRPr lang="he-IL" sz="1200" b="1" i="0" u="none" strike="noStrike" cap="none" dirty="0">
              <a:solidFill>
                <a:srgbClr val="1795DA"/>
              </a:solidFill>
              <a:latin typeface="Tahoma" panose="020B0604030504040204" pitchFamily="34" charset="0"/>
              <a:ea typeface="Tahoma" panose="020B0604030504040204" pitchFamily="34" charset="0"/>
              <a:cs typeface="Tahoma" panose="020B0604030504040204" pitchFamily="34" charset="0"/>
              <a:sym typeface="Calibri"/>
            </a:endParaRPr>
          </a:p>
          <a:p>
            <a:pPr marL="0" marR="0" lvl="0" indent="0" algn="ctr" rtl="1">
              <a:lnSpc>
                <a:spcPct val="100000"/>
              </a:lnSpc>
              <a:spcBef>
                <a:spcPts val="0"/>
              </a:spcBef>
              <a:spcAft>
                <a:spcPts val="0"/>
              </a:spcAft>
              <a:buNone/>
            </a:pPr>
            <a:r>
              <a:rPr lang="he-IL" sz="1200" b="1" dirty="0">
                <a:solidFill>
                  <a:srgbClr val="1795DA"/>
                </a:solidFill>
                <a:latin typeface="Tahoma" panose="020B0604030504040204" pitchFamily="34" charset="0"/>
                <a:ea typeface="Tahoma" panose="020B0604030504040204" pitchFamily="34" charset="0"/>
                <a:cs typeface="Tahoma" panose="020B0604030504040204" pitchFamily="34" charset="0"/>
                <a:sym typeface="Calibri"/>
              </a:rPr>
              <a:t>עם </a:t>
            </a:r>
            <a:r>
              <a:rPr lang="he-IL" sz="1200" b="1" dirty="0" err="1">
                <a:solidFill>
                  <a:srgbClr val="1795DA"/>
                </a:solidFill>
                <a:latin typeface="Tahoma" panose="020B0604030504040204" pitchFamily="34" charset="0"/>
                <a:ea typeface="Tahoma" panose="020B0604030504040204" pitchFamily="34" charset="0"/>
                <a:cs typeface="Tahoma" panose="020B0604030504040204" pitchFamily="34" charset="0"/>
                <a:sym typeface="Calibri"/>
              </a:rPr>
              <a:t>הכ"חות</a:t>
            </a:r>
            <a:r>
              <a:rPr lang="he-IL" sz="1200" b="1" dirty="0">
                <a:solidFill>
                  <a:srgbClr val="1795DA"/>
                </a:solidFill>
                <a:latin typeface="Tahoma" panose="020B0604030504040204" pitchFamily="34" charset="0"/>
                <a:ea typeface="Tahoma" panose="020B0604030504040204" pitchFamily="34" charset="0"/>
                <a:cs typeface="Tahoma" panose="020B0604030504040204" pitchFamily="34" charset="0"/>
                <a:sym typeface="Calibri"/>
              </a:rPr>
              <a:t> שבדרך</a:t>
            </a:r>
            <a:endParaRPr sz="1200" dirty="0">
              <a:latin typeface="Tahoma" panose="020B0604030504040204" pitchFamily="34" charset="0"/>
              <a:ea typeface="Tahoma" panose="020B0604030504040204" pitchFamily="34" charset="0"/>
              <a:cs typeface="Tahoma" panose="020B0604030504040204" pitchFamily="34" charset="0"/>
            </a:endParaRPr>
          </a:p>
        </p:txBody>
      </p:sp>
      <p:sp>
        <p:nvSpPr>
          <p:cNvPr id="5" name="תיבת טקסט 4">
            <a:extLst>
              <a:ext uri="{FF2B5EF4-FFF2-40B4-BE49-F238E27FC236}">
                <a16:creationId xmlns:a16="http://schemas.microsoft.com/office/drawing/2014/main" id="{A9E4D4DD-E504-20EA-D4F3-7CF2C2CA7086}"/>
              </a:ext>
            </a:extLst>
          </p:cNvPr>
          <p:cNvSpPr txBox="1"/>
          <p:nvPr/>
        </p:nvSpPr>
        <p:spPr>
          <a:xfrm>
            <a:off x="11386131" y="143985"/>
            <a:ext cx="776288" cy="307777"/>
          </a:xfrm>
          <a:prstGeom prst="rect">
            <a:avLst/>
          </a:prstGeom>
          <a:noFill/>
        </p:spPr>
        <p:txBody>
          <a:bodyPr wrap="square" rtlCol="1">
            <a:spAutoFit/>
          </a:bodyPr>
          <a:lstStyle/>
          <a:p>
            <a:pPr algn="ctr"/>
            <a:r>
              <a:rPr lang="he-IL"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בס"ד</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9"/>
          <p:cNvSpPr/>
          <p:nvPr/>
        </p:nvSpPr>
        <p:spPr>
          <a:xfrm>
            <a:off x="6510086" y="1409002"/>
            <a:ext cx="4064413" cy="492378"/>
          </a:xfrm>
          <a:prstGeom prst="rect">
            <a:avLst/>
          </a:prstGeom>
          <a:noFill/>
          <a:ln>
            <a:noFill/>
          </a:ln>
        </p:spPr>
        <p:txBody>
          <a:bodyPr spcFirstLastPara="1" wrap="square" lIns="91400" tIns="45675" rIns="91400" bIns="45675" anchor="t" anchorCtr="0">
            <a:spAutoFit/>
          </a:bodyPr>
          <a:lstStyle/>
          <a:p>
            <a:pPr marL="0" marR="0" lvl="0" indent="0" algn="r" rtl="1">
              <a:lnSpc>
                <a:spcPct val="100000"/>
              </a:lnSpc>
              <a:spcBef>
                <a:spcPts val="0"/>
              </a:spcBef>
              <a:spcAft>
                <a:spcPts val="0"/>
              </a:spcAft>
              <a:buClr>
                <a:srgbClr val="000000"/>
              </a:buClr>
              <a:buSzPts val="2600"/>
              <a:buFont typeface="Arial"/>
              <a:buNone/>
            </a:pPr>
            <a:r>
              <a:rPr lang="iw-IL" sz="2600" b="0" i="0" u="none" strike="noStrike" cap="none">
                <a:solidFill>
                  <a:srgbClr val="002060"/>
                </a:solidFill>
                <a:latin typeface="Calibri"/>
                <a:ea typeface="Calibri"/>
                <a:cs typeface="Calibri"/>
                <a:sym typeface="Calibri"/>
              </a:rPr>
              <a:t>שיח מעודד ומקבל </a:t>
            </a:r>
            <a:endParaRPr sz="2600" b="0" i="0" u="none" strike="noStrike" cap="none">
              <a:solidFill>
                <a:srgbClr val="002060"/>
              </a:solidFill>
              <a:latin typeface="Calibri"/>
              <a:ea typeface="Calibri"/>
              <a:cs typeface="Calibri"/>
              <a:sym typeface="Calibri"/>
            </a:endParaRPr>
          </a:p>
        </p:txBody>
      </p:sp>
      <p:sp>
        <p:nvSpPr>
          <p:cNvPr id="235" name="Google Shape;235;p9"/>
          <p:cNvSpPr txBox="1"/>
          <p:nvPr/>
        </p:nvSpPr>
        <p:spPr>
          <a:xfrm>
            <a:off x="2777671" y="3390492"/>
            <a:ext cx="7779334" cy="492378"/>
          </a:xfrm>
          <a:prstGeom prst="rect">
            <a:avLst/>
          </a:prstGeom>
          <a:noFill/>
          <a:ln>
            <a:noFill/>
          </a:ln>
        </p:spPr>
        <p:txBody>
          <a:bodyPr spcFirstLastPara="1" wrap="square" lIns="91400" tIns="45675" rIns="91400" bIns="45675" anchor="t" anchorCtr="0">
            <a:spAutoFit/>
          </a:bodyPr>
          <a:lstStyle/>
          <a:p>
            <a:pPr marL="0" marR="0" lvl="0" indent="0" algn="r" rtl="1">
              <a:lnSpc>
                <a:spcPct val="100000"/>
              </a:lnSpc>
              <a:spcBef>
                <a:spcPts val="0"/>
              </a:spcBef>
              <a:spcAft>
                <a:spcPts val="0"/>
              </a:spcAft>
              <a:buClr>
                <a:srgbClr val="000000"/>
              </a:buClr>
              <a:buSzPts val="2600"/>
              <a:buFont typeface="Arial"/>
              <a:buNone/>
            </a:pPr>
            <a:r>
              <a:rPr lang="iw-IL" sz="2600" b="0" i="0" u="none" strike="noStrike" cap="none">
                <a:solidFill>
                  <a:srgbClr val="002060"/>
                </a:solidFill>
                <a:latin typeface="Calibri"/>
                <a:ea typeface="Calibri"/>
                <a:cs typeface="Calibri"/>
                <a:sym typeface="Calibri"/>
              </a:rPr>
              <a:t>הקשבה ממקום מתעניין ולא שיפוטי</a:t>
            </a:r>
            <a:endParaRPr sz="2600" b="0" i="0" u="none" strike="noStrike" cap="none">
              <a:solidFill>
                <a:srgbClr val="002060"/>
              </a:solidFill>
              <a:latin typeface="Calibri"/>
              <a:ea typeface="Calibri"/>
              <a:cs typeface="Calibri"/>
              <a:sym typeface="Calibri"/>
            </a:endParaRPr>
          </a:p>
        </p:txBody>
      </p:sp>
      <p:sp>
        <p:nvSpPr>
          <p:cNvPr id="236" name="Google Shape;236;p9"/>
          <p:cNvSpPr txBox="1"/>
          <p:nvPr/>
        </p:nvSpPr>
        <p:spPr>
          <a:xfrm>
            <a:off x="5514282" y="4497114"/>
            <a:ext cx="5042723" cy="492378"/>
          </a:xfrm>
          <a:prstGeom prst="rect">
            <a:avLst/>
          </a:prstGeom>
          <a:noFill/>
          <a:ln>
            <a:noFill/>
          </a:ln>
        </p:spPr>
        <p:txBody>
          <a:bodyPr spcFirstLastPara="1" wrap="square" lIns="91400" tIns="45675" rIns="91400" bIns="45675" anchor="t" anchorCtr="0">
            <a:spAutoFit/>
          </a:bodyPr>
          <a:lstStyle/>
          <a:p>
            <a:pPr marL="0" marR="0" lvl="0" indent="0" algn="r" rtl="1">
              <a:lnSpc>
                <a:spcPct val="100000"/>
              </a:lnSpc>
              <a:spcBef>
                <a:spcPts val="0"/>
              </a:spcBef>
              <a:spcAft>
                <a:spcPts val="0"/>
              </a:spcAft>
              <a:buClr>
                <a:srgbClr val="000000"/>
              </a:buClr>
              <a:buSzPts val="2600"/>
              <a:buFont typeface="Arial"/>
              <a:buNone/>
            </a:pPr>
            <a:r>
              <a:rPr lang="iw-IL" sz="2600" b="0" i="0" u="none" strike="noStrike" cap="none" dirty="0">
                <a:solidFill>
                  <a:srgbClr val="002060"/>
                </a:solidFill>
                <a:latin typeface="Calibri"/>
                <a:ea typeface="Calibri"/>
                <a:cs typeface="Calibri"/>
                <a:sym typeface="Calibri"/>
              </a:rPr>
              <a:t>כבוד לדברי החבר</a:t>
            </a:r>
            <a:endParaRPr sz="2600" b="0" i="0" u="none" strike="noStrike" cap="none" dirty="0">
              <a:solidFill>
                <a:srgbClr val="002060"/>
              </a:solidFill>
              <a:latin typeface="Calibri"/>
              <a:ea typeface="Calibri"/>
              <a:cs typeface="Calibri"/>
              <a:sym typeface="Calibri"/>
            </a:endParaRPr>
          </a:p>
        </p:txBody>
      </p:sp>
      <p:sp>
        <p:nvSpPr>
          <p:cNvPr id="237" name="Google Shape;237;p9"/>
          <p:cNvSpPr txBox="1"/>
          <p:nvPr/>
        </p:nvSpPr>
        <p:spPr>
          <a:xfrm>
            <a:off x="679162" y="5335034"/>
            <a:ext cx="9877844" cy="892487"/>
          </a:xfrm>
          <a:prstGeom prst="rect">
            <a:avLst/>
          </a:prstGeom>
          <a:noFill/>
          <a:ln>
            <a:noFill/>
          </a:ln>
        </p:spPr>
        <p:txBody>
          <a:bodyPr spcFirstLastPara="1" wrap="square" lIns="91400" tIns="45675" rIns="91400" bIns="45675" anchor="t" anchorCtr="0">
            <a:spAutoFit/>
          </a:bodyPr>
          <a:lstStyle/>
          <a:p>
            <a:pPr marL="0" marR="0" lvl="0" indent="0" algn="r" rtl="1">
              <a:lnSpc>
                <a:spcPct val="100000"/>
              </a:lnSpc>
              <a:spcBef>
                <a:spcPts val="0"/>
              </a:spcBef>
              <a:spcAft>
                <a:spcPts val="0"/>
              </a:spcAft>
              <a:buClr>
                <a:srgbClr val="000000"/>
              </a:buClr>
              <a:buSzPts val="2600"/>
              <a:buFont typeface="Arial"/>
              <a:buNone/>
            </a:pPr>
            <a:r>
              <a:rPr lang="iw-IL" sz="2600" b="0" i="0" u="none" strike="noStrike" cap="none" dirty="0">
                <a:solidFill>
                  <a:srgbClr val="002060"/>
                </a:solidFill>
                <a:latin typeface="Calibri"/>
                <a:ea typeface="Calibri"/>
                <a:cs typeface="Calibri"/>
                <a:sym typeface="Calibri"/>
              </a:rPr>
              <a:t>הנאמר בשיח נשאר בינינו,</a:t>
            </a:r>
            <a:endParaRPr sz="1400" b="0" i="0" u="none" strike="noStrike" cap="none" dirty="0">
              <a:solidFill>
                <a:srgbClr val="000000"/>
              </a:solidFill>
              <a:latin typeface="Arial"/>
              <a:ea typeface="Arial"/>
              <a:cs typeface="Arial"/>
              <a:sym typeface="Arial"/>
            </a:endParaRPr>
          </a:p>
          <a:p>
            <a:pPr marL="0" marR="0" lvl="0" indent="0" algn="r" rtl="1">
              <a:lnSpc>
                <a:spcPct val="100000"/>
              </a:lnSpc>
              <a:spcBef>
                <a:spcPts val="0"/>
              </a:spcBef>
              <a:spcAft>
                <a:spcPts val="0"/>
              </a:spcAft>
              <a:buClr>
                <a:srgbClr val="000000"/>
              </a:buClr>
              <a:buSzPts val="2600"/>
              <a:buFont typeface="Arial"/>
              <a:buNone/>
            </a:pPr>
            <a:r>
              <a:rPr lang="iw-IL" sz="2600" b="0" i="0" u="none" strike="noStrike" cap="none" dirty="0">
                <a:solidFill>
                  <a:srgbClr val="002060"/>
                </a:solidFill>
                <a:latin typeface="Calibri"/>
                <a:ea typeface="Calibri"/>
                <a:cs typeface="Calibri"/>
                <a:sym typeface="Calibri"/>
              </a:rPr>
              <a:t>אפשר לשתף אחרים בנושא</a:t>
            </a:r>
            <a:r>
              <a:rPr lang="he-IL" sz="2600" b="0" i="0" u="none" strike="noStrike" cap="none" dirty="0">
                <a:solidFill>
                  <a:srgbClr val="002060"/>
                </a:solidFill>
                <a:latin typeface="Calibri"/>
                <a:ea typeface="Calibri"/>
                <a:cs typeface="Calibri"/>
                <a:sym typeface="Calibri"/>
              </a:rPr>
              <a:t>,</a:t>
            </a:r>
            <a:r>
              <a:rPr lang="iw-IL" sz="2600" b="0" i="0" u="none" strike="noStrike" cap="none" dirty="0">
                <a:solidFill>
                  <a:srgbClr val="002060"/>
                </a:solidFill>
                <a:latin typeface="Calibri"/>
                <a:ea typeface="Calibri"/>
                <a:cs typeface="Calibri"/>
                <a:sym typeface="Calibri"/>
              </a:rPr>
              <a:t> אך לספר רק על עצמי</a:t>
            </a:r>
            <a:endParaRPr sz="2600" b="0" i="0" u="none" strike="noStrike" cap="none" dirty="0">
              <a:solidFill>
                <a:srgbClr val="FB19F0"/>
              </a:solidFill>
              <a:latin typeface="Calibri"/>
              <a:ea typeface="Calibri"/>
              <a:cs typeface="Calibri"/>
              <a:sym typeface="Calibri"/>
            </a:endParaRPr>
          </a:p>
        </p:txBody>
      </p:sp>
      <p:sp>
        <p:nvSpPr>
          <p:cNvPr id="238" name="Google Shape;238;p9"/>
          <p:cNvSpPr txBox="1"/>
          <p:nvPr/>
        </p:nvSpPr>
        <p:spPr>
          <a:xfrm>
            <a:off x="2280060" y="2389618"/>
            <a:ext cx="8282082" cy="492443"/>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2600"/>
              <a:buFont typeface="Arial"/>
              <a:buNone/>
            </a:pPr>
            <a:r>
              <a:rPr lang="iw-IL" sz="2600" b="0" i="0" u="none" strike="noStrike" cap="none">
                <a:solidFill>
                  <a:srgbClr val="002060"/>
                </a:solidFill>
                <a:latin typeface="Calibri"/>
                <a:ea typeface="Calibri"/>
                <a:cs typeface="Calibri"/>
                <a:sym typeface="Calibri"/>
              </a:rPr>
              <a:t>שיתוף מהלב</a:t>
            </a:r>
            <a:endParaRPr sz="2600" b="1" i="0" u="sng" strike="noStrike" cap="none">
              <a:solidFill>
                <a:srgbClr val="002060"/>
              </a:solidFill>
              <a:latin typeface="Calibri"/>
              <a:ea typeface="Calibri"/>
              <a:cs typeface="Calibri"/>
              <a:sym typeface="Calibri"/>
            </a:endParaRPr>
          </a:p>
        </p:txBody>
      </p:sp>
      <p:sp>
        <p:nvSpPr>
          <p:cNvPr id="239" name="Google Shape;239;p9"/>
          <p:cNvSpPr/>
          <p:nvPr/>
        </p:nvSpPr>
        <p:spPr>
          <a:xfrm>
            <a:off x="2777671" y="-57344"/>
            <a:ext cx="6920988" cy="1378131"/>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5400"/>
              <a:buFont typeface="Arial"/>
              <a:buNone/>
            </a:pPr>
            <a:r>
              <a:rPr lang="iw-IL" sz="5400" b="1" i="0" u="none" strike="noStrike" cap="none">
                <a:solidFill>
                  <a:srgbClr val="002060"/>
                </a:solidFill>
                <a:latin typeface="Calibri"/>
                <a:ea typeface="Calibri"/>
                <a:cs typeface="Calibri"/>
                <a:sym typeface="Calibri"/>
              </a:rPr>
              <a:t>הנחיות לשיח מיטבי</a:t>
            </a:r>
            <a:endParaRPr sz="1400" b="0" i="0" u="none" strike="noStrike" cap="none">
              <a:solidFill>
                <a:srgbClr val="000000"/>
              </a:solidFill>
              <a:latin typeface="Arial"/>
              <a:ea typeface="Arial"/>
              <a:cs typeface="Arial"/>
              <a:sym typeface="Arial"/>
            </a:endParaRPr>
          </a:p>
        </p:txBody>
      </p:sp>
      <p:pic>
        <p:nvPicPr>
          <p:cNvPr id="240" name="Google Shape;240;p9"/>
          <p:cNvPicPr preferRelativeResize="0"/>
          <p:nvPr/>
        </p:nvPicPr>
        <p:blipFill rotWithShape="1">
          <a:blip r:embed="rId3">
            <a:alphaModFix/>
          </a:blip>
          <a:srcRect l="1" r="42296"/>
          <a:stretch/>
        </p:blipFill>
        <p:spPr>
          <a:xfrm>
            <a:off x="1017443" y="5727116"/>
            <a:ext cx="2108130" cy="1000809"/>
          </a:xfrm>
          <a:prstGeom prst="rect">
            <a:avLst/>
          </a:prstGeom>
          <a:noFill/>
          <a:ln>
            <a:noFill/>
          </a:ln>
        </p:spPr>
      </p:pic>
      <p:grpSp>
        <p:nvGrpSpPr>
          <p:cNvPr id="241" name="Google Shape;241;p9"/>
          <p:cNvGrpSpPr/>
          <p:nvPr/>
        </p:nvGrpSpPr>
        <p:grpSpPr>
          <a:xfrm>
            <a:off x="65251" y="5849506"/>
            <a:ext cx="1085266" cy="878420"/>
            <a:chOff x="2923822" y="2971800"/>
            <a:chExt cx="3629378" cy="3629378"/>
          </a:xfrm>
        </p:grpSpPr>
        <p:pic>
          <p:nvPicPr>
            <p:cNvPr id="242" name="Google Shape;242;p9" descr="הערה - לב שבור קו מיתאר"/>
            <p:cNvPicPr preferRelativeResize="0"/>
            <p:nvPr/>
          </p:nvPicPr>
          <p:blipFill rotWithShape="1">
            <a:blip r:embed="rId4">
              <a:alphaModFix/>
            </a:blip>
            <a:srcRect/>
            <a:stretch/>
          </p:blipFill>
          <p:spPr>
            <a:xfrm>
              <a:off x="2923822" y="2971800"/>
              <a:ext cx="3629378" cy="3629378"/>
            </a:xfrm>
            <a:prstGeom prst="rect">
              <a:avLst/>
            </a:prstGeom>
            <a:noFill/>
            <a:ln>
              <a:noFill/>
            </a:ln>
          </p:spPr>
        </p:pic>
        <p:sp>
          <p:nvSpPr>
            <p:cNvPr id="243" name="Google Shape;243;p9"/>
            <p:cNvSpPr/>
            <p:nvPr/>
          </p:nvSpPr>
          <p:spPr>
            <a:xfrm>
              <a:off x="4598894" y="4238231"/>
              <a:ext cx="300484" cy="492378"/>
            </a:xfrm>
            <a:prstGeom prst="rect">
              <a:avLst/>
            </a:prstGeom>
            <a:solidFill>
              <a:srgbClr val="F4F4F5"/>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44" name="Google Shape;244;p9" descr="תג לב עם מילוי מלא"/>
          <p:cNvPicPr preferRelativeResize="0"/>
          <p:nvPr/>
        </p:nvPicPr>
        <p:blipFill rotWithShape="1">
          <a:blip r:embed="rId5">
            <a:alphaModFix/>
          </a:blip>
          <a:srcRect/>
          <a:stretch/>
        </p:blipFill>
        <p:spPr>
          <a:xfrm>
            <a:off x="10667596" y="2159917"/>
            <a:ext cx="914400" cy="914400"/>
          </a:xfrm>
          <a:prstGeom prst="rect">
            <a:avLst/>
          </a:prstGeom>
          <a:noFill/>
          <a:ln>
            <a:noFill/>
          </a:ln>
        </p:spPr>
      </p:pic>
      <p:pic>
        <p:nvPicPr>
          <p:cNvPr id="245" name="Google Shape;245;p9" descr="מחיאות כפיים עם מילוי מלא"/>
          <p:cNvPicPr preferRelativeResize="0"/>
          <p:nvPr/>
        </p:nvPicPr>
        <p:blipFill rotWithShape="1">
          <a:blip r:embed="rId6">
            <a:alphaModFix/>
          </a:blip>
          <a:srcRect/>
          <a:stretch/>
        </p:blipFill>
        <p:spPr>
          <a:xfrm>
            <a:off x="10557005" y="928807"/>
            <a:ext cx="1093470" cy="1093470"/>
          </a:xfrm>
          <a:prstGeom prst="rect">
            <a:avLst/>
          </a:prstGeom>
          <a:noFill/>
          <a:ln>
            <a:noFill/>
          </a:ln>
        </p:spPr>
      </p:pic>
      <p:pic>
        <p:nvPicPr>
          <p:cNvPr id="246" name="Google Shape;246;p9" descr="אוזן עם מילוי מלא"/>
          <p:cNvPicPr preferRelativeResize="0"/>
          <p:nvPr/>
        </p:nvPicPr>
        <p:blipFill rotWithShape="1">
          <a:blip r:embed="rId7">
            <a:alphaModFix/>
          </a:blip>
          <a:srcRect/>
          <a:stretch/>
        </p:blipFill>
        <p:spPr>
          <a:xfrm>
            <a:off x="10667596" y="3149301"/>
            <a:ext cx="914400" cy="914400"/>
          </a:xfrm>
          <a:prstGeom prst="rect">
            <a:avLst/>
          </a:prstGeom>
          <a:noFill/>
          <a:ln>
            <a:noFill/>
          </a:ln>
        </p:spPr>
      </p:pic>
      <p:pic>
        <p:nvPicPr>
          <p:cNvPr id="247" name="Google Shape;247;p9" descr="הערה קו נטוי שקט עם מילוי מלא"/>
          <p:cNvPicPr preferRelativeResize="0"/>
          <p:nvPr/>
        </p:nvPicPr>
        <p:blipFill rotWithShape="1">
          <a:blip r:embed="rId8">
            <a:alphaModFix/>
          </a:blip>
          <a:srcRect/>
          <a:stretch/>
        </p:blipFill>
        <p:spPr>
          <a:xfrm>
            <a:off x="10673648" y="5234671"/>
            <a:ext cx="914400" cy="914400"/>
          </a:xfrm>
          <a:prstGeom prst="rect">
            <a:avLst/>
          </a:prstGeom>
          <a:noFill/>
          <a:ln>
            <a:noFill/>
          </a:ln>
        </p:spPr>
      </p:pic>
      <p:pic>
        <p:nvPicPr>
          <p:cNvPr id="248" name="Google Shape;248;p9" descr="עין עם מילוי מלא"/>
          <p:cNvPicPr preferRelativeResize="0"/>
          <p:nvPr/>
        </p:nvPicPr>
        <p:blipFill rotWithShape="1">
          <a:blip r:embed="rId9">
            <a:alphaModFix/>
          </a:blip>
          <a:srcRect/>
          <a:stretch/>
        </p:blipFill>
        <p:spPr>
          <a:xfrm>
            <a:off x="10667596" y="4286103"/>
            <a:ext cx="914400" cy="9144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מדיה מקוונת 1" title="Help a Friend in Trouble">
            <a:hlinkClick r:id="" action="ppaction://media"/>
            <a:extLst>
              <a:ext uri="{FF2B5EF4-FFF2-40B4-BE49-F238E27FC236}">
                <a16:creationId xmlns:a16="http://schemas.microsoft.com/office/drawing/2014/main" id="{31C3BAFC-1E9A-DF38-2CAF-22771DFA2FEE}"/>
              </a:ext>
            </a:extLst>
          </p:cNvPr>
          <p:cNvPicPr>
            <a:picLocks noRot="1" noChangeAspect="1"/>
          </p:cNvPicPr>
          <p:nvPr>
            <a:videoFile r:link="rId1"/>
          </p:nvPr>
        </p:nvPicPr>
        <p:blipFill>
          <a:blip r:embed="rId4"/>
          <a:stretch>
            <a:fillRect/>
          </a:stretch>
        </p:blipFill>
        <p:spPr>
          <a:xfrm>
            <a:off x="1871831" y="699773"/>
            <a:ext cx="10004611" cy="5652618"/>
          </a:xfrm>
          <a:prstGeom prst="rect">
            <a:avLst/>
          </a:prstGeom>
        </p:spPr>
      </p:pic>
    </p:spTree>
    <p:extLst>
      <p:ext uri="{BB962C8B-B14F-4D97-AF65-F5344CB8AC3E}">
        <p14:creationId xmlns:p14="http://schemas.microsoft.com/office/powerpoint/2010/main" val="105313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153287A-7652-EC45-D419-72B21E2A97FC}"/>
              </a:ext>
            </a:extLst>
          </p:cNvPr>
          <p:cNvSpPr>
            <a:spLocks noGrp="1"/>
          </p:cNvSpPr>
          <p:nvPr>
            <p:ph type="title"/>
          </p:nvPr>
        </p:nvSpPr>
        <p:spPr/>
        <p:txBody>
          <a:bodyPr/>
          <a:lstStyle/>
          <a:p>
            <a:r>
              <a:rPr lang="he-IL" dirty="0"/>
              <a:t>בעקבות הצפייה</a:t>
            </a:r>
          </a:p>
        </p:txBody>
      </p:sp>
      <p:pic>
        <p:nvPicPr>
          <p:cNvPr id="6" name="Picture 6" descr="Free Watercolor Speech Bubble illustration and picture">
            <a:extLst>
              <a:ext uri="{FF2B5EF4-FFF2-40B4-BE49-F238E27FC236}">
                <a16:creationId xmlns:a16="http://schemas.microsoft.com/office/drawing/2014/main" id="{386EBCA9-1271-EF3C-121D-081D6DADE4CA}"/>
              </a:ext>
            </a:extLst>
          </p:cNvPr>
          <p:cNvPicPr>
            <a:picLocks noChangeAspect="1" noChangeArrowheads="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GlowDiffused/>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0554590" flipH="1" flipV="1">
            <a:off x="7268422" y="1650069"/>
            <a:ext cx="5005301" cy="302496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6" descr="Free Watercolor Speech Bubble illustration and picture">
            <a:extLst>
              <a:ext uri="{FF2B5EF4-FFF2-40B4-BE49-F238E27FC236}">
                <a16:creationId xmlns:a16="http://schemas.microsoft.com/office/drawing/2014/main" id="{78690041-6842-50B9-7375-311D234D4D63}"/>
              </a:ext>
            </a:extLst>
          </p:cNvPr>
          <p:cNvPicPr>
            <a:picLocks noChangeAspect="1" noChangeArrowheads="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GlowDiffused/>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0554590" flipH="1" flipV="1">
            <a:off x="4155410" y="3828707"/>
            <a:ext cx="4996178" cy="301944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 name="Picture 6" descr="Free Watercolor Speech Bubble illustration and picture">
            <a:extLst>
              <a:ext uri="{FF2B5EF4-FFF2-40B4-BE49-F238E27FC236}">
                <a16:creationId xmlns:a16="http://schemas.microsoft.com/office/drawing/2014/main" id="{C11CDA2A-3200-A461-319D-7C60724750E8}"/>
              </a:ext>
            </a:extLst>
          </p:cNvPr>
          <p:cNvPicPr>
            <a:picLocks noChangeAspect="1" noChangeArrowheads="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GlowDiffused/>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0554590" flipV="1">
            <a:off x="-285330" y="1476608"/>
            <a:ext cx="6297705" cy="356627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0" name="תיבת טקסט 9">
            <a:extLst>
              <a:ext uri="{FF2B5EF4-FFF2-40B4-BE49-F238E27FC236}">
                <a16:creationId xmlns:a16="http://schemas.microsoft.com/office/drawing/2014/main" id="{8CC49778-14B3-2C22-C6A7-8834187B498E}"/>
              </a:ext>
            </a:extLst>
          </p:cNvPr>
          <p:cNvSpPr txBox="1"/>
          <p:nvPr/>
        </p:nvSpPr>
        <p:spPr>
          <a:xfrm>
            <a:off x="7797792" y="2383147"/>
            <a:ext cx="4052069" cy="1454950"/>
          </a:xfrm>
          <a:prstGeom prst="rect">
            <a:avLst/>
          </a:prstGeom>
          <a:noFill/>
        </p:spPr>
        <p:txBody>
          <a:bodyPr wrap="square">
            <a:spAutoFit/>
          </a:bodyPr>
          <a:lstStyle/>
          <a:p>
            <a:pPr marL="0" lvl="0" indent="0" algn="ctr" rtl="1">
              <a:lnSpc>
                <a:spcPct val="107000"/>
              </a:lnSpc>
              <a:buNone/>
            </a:pPr>
            <a:r>
              <a:rPr lang="he-IL" sz="2800" kern="100" dirty="0">
                <a:effectLst/>
                <a:latin typeface="Calibri" panose="020F0502020204030204" pitchFamily="34" charset="0"/>
                <a:ea typeface="Calibri" panose="020F0502020204030204" pitchFamily="34" charset="0"/>
                <a:cs typeface="Calibri" panose="020F0502020204030204" pitchFamily="34" charset="0"/>
              </a:rPr>
              <a:t>שתפו באירוע שחוויתם </a:t>
            </a:r>
          </a:p>
          <a:p>
            <a:pPr marL="0" lvl="0" indent="0" algn="ctr" rtl="1">
              <a:lnSpc>
                <a:spcPct val="107000"/>
              </a:lnSpc>
              <a:buNone/>
            </a:pPr>
            <a:r>
              <a:rPr lang="he-IL" sz="2800" kern="100" dirty="0">
                <a:effectLst/>
                <a:latin typeface="Calibri" panose="020F0502020204030204" pitchFamily="34" charset="0"/>
                <a:ea typeface="Calibri" panose="020F0502020204030204" pitchFamily="34" charset="0"/>
                <a:cs typeface="Calibri" panose="020F0502020204030204" pitchFamily="34" charset="0"/>
              </a:rPr>
              <a:t>שקשור לסרטון מהזמן האחרון </a:t>
            </a:r>
          </a:p>
          <a:p>
            <a:pPr marL="0" lvl="0" indent="0" algn="ctr" rtl="1">
              <a:lnSpc>
                <a:spcPct val="107000"/>
              </a:lnSpc>
              <a:buNone/>
            </a:pPr>
            <a:r>
              <a:rPr lang="he-IL" sz="2800" kern="100" dirty="0">
                <a:effectLst/>
                <a:latin typeface="Calibri" panose="020F0502020204030204" pitchFamily="34" charset="0"/>
                <a:ea typeface="Calibri" panose="020F0502020204030204" pitchFamily="34" charset="0"/>
                <a:cs typeface="Calibri" panose="020F0502020204030204" pitchFamily="34" charset="0"/>
              </a:rPr>
              <a:t>או בכלל </a:t>
            </a:r>
            <a:endParaRPr lang="en-US" sz="2800" kern="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12" name="תיבת טקסט 11">
            <a:extLst>
              <a:ext uri="{FF2B5EF4-FFF2-40B4-BE49-F238E27FC236}">
                <a16:creationId xmlns:a16="http://schemas.microsoft.com/office/drawing/2014/main" id="{4B941FEC-3BDD-EF4C-77B7-BBB8EF2E710D}"/>
              </a:ext>
            </a:extLst>
          </p:cNvPr>
          <p:cNvSpPr txBox="1"/>
          <p:nvPr/>
        </p:nvSpPr>
        <p:spPr>
          <a:xfrm>
            <a:off x="-439428" y="2670726"/>
            <a:ext cx="6532322" cy="993926"/>
          </a:xfrm>
          <a:prstGeom prst="rect">
            <a:avLst/>
          </a:prstGeom>
          <a:noFill/>
        </p:spPr>
        <p:txBody>
          <a:bodyPr wrap="square">
            <a:spAutoFit/>
          </a:bodyPr>
          <a:lstStyle/>
          <a:p>
            <a:pPr marL="0" lvl="0" indent="0" algn="ctr" rtl="1">
              <a:lnSpc>
                <a:spcPct val="107000"/>
              </a:lnSpc>
              <a:buNone/>
            </a:pPr>
            <a:r>
              <a:rPr lang="he-IL" sz="2800" kern="100" dirty="0">
                <a:effectLst/>
                <a:latin typeface="Calibri" panose="020F0502020204030204" pitchFamily="34" charset="0"/>
                <a:ea typeface="Calibri" panose="020F0502020204030204" pitchFamily="34" charset="0"/>
                <a:cs typeface="Calibri" panose="020F0502020204030204" pitchFamily="34" charset="0"/>
              </a:rPr>
              <a:t>מה הם המסרים החשובים בעינכם </a:t>
            </a:r>
          </a:p>
          <a:p>
            <a:pPr marL="0" lvl="0" indent="0" algn="ctr" rtl="1">
              <a:lnSpc>
                <a:spcPct val="107000"/>
              </a:lnSpc>
              <a:buNone/>
            </a:pPr>
            <a:r>
              <a:rPr lang="he-IL" sz="2800" kern="100" dirty="0">
                <a:effectLst/>
                <a:latin typeface="Calibri" panose="020F0502020204030204" pitchFamily="34" charset="0"/>
                <a:ea typeface="Calibri" panose="020F0502020204030204" pitchFamily="34" charset="0"/>
                <a:cs typeface="Calibri" panose="020F0502020204030204" pitchFamily="34" charset="0"/>
              </a:rPr>
              <a:t>שעולים מתוך הסרטון?</a:t>
            </a:r>
            <a:endParaRPr lang="en-US" sz="2800" kern="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15" name="מציין מיקום טקסט 2">
            <a:extLst>
              <a:ext uri="{FF2B5EF4-FFF2-40B4-BE49-F238E27FC236}">
                <a16:creationId xmlns:a16="http://schemas.microsoft.com/office/drawing/2014/main" id="{C118A25E-C091-17D1-0534-5B475E6529E9}"/>
              </a:ext>
            </a:extLst>
          </p:cNvPr>
          <p:cNvSpPr>
            <a:spLocks noGrp="1"/>
          </p:cNvSpPr>
          <p:nvPr>
            <p:ph type="body" idx="1"/>
          </p:nvPr>
        </p:nvSpPr>
        <p:spPr>
          <a:xfrm>
            <a:off x="4160471" y="4631328"/>
            <a:ext cx="4740462" cy="1145343"/>
          </a:xfrm>
        </p:spPr>
        <p:txBody>
          <a:bodyPr>
            <a:noAutofit/>
          </a:bodyPr>
          <a:lstStyle/>
          <a:p>
            <a:pPr marL="0" lvl="0" indent="0" algn="ctr" rtl="1">
              <a:lnSpc>
                <a:spcPct val="100000"/>
              </a:lnSpc>
              <a:buNone/>
            </a:pPr>
            <a:r>
              <a:rPr lang="he-IL" kern="100" dirty="0">
                <a:effectLst/>
                <a:latin typeface="Calibri" panose="020F0502020204030204" pitchFamily="34" charset="0"/>
                <a:ea typeface="Calibri" panose="020F0502020204030204" pitchFamily="34" charset="0"/>
                <a:cs typeface="Calibri" panose="020F0502020204030204" pitchFamily="34" charset="0"/>
              </a:rPr>
              <a:t>אם אני מזהה מצוקה אצל חבר </a:t>
            </a:r>
          </a:p>
          <a:p>
            <a:pPr marL="0" lvl="0" indent="0" algn="ctr" rtl="1">
              <a:lnSpc>
                <a:spcPct val="100000"/>
              </a:lnSpc>
              <a:buNone/>
            </a:pPr>
            <a:r>
              <a:rPr lang="he-IL" kern="100" dirty="0">
                <a:effectLst/>
                <a:latin typeface="Calibri" panose="020F0502020204030204" pitchFamily="34" charset="0"/>
                <a:ea typeface="Calibri" panose="020F0502020204030204" pitchFamily="34" charset="0"/>
                <a:cs typeface="Calibri" panose="020F0502020204030204" pitchFamily="34" charset="0"/>
              </a:rPr>
              <a:t>מה עליי לעשות?</a:t>
            </a:r>
            <a:endParaRPr lang="he-IL"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47283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C3862298-AF85-4572-BED3-52E573EB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1">
            <a:extLst>
              <a:ext uri="{FF2B5EF4-FFF2-40B4-BE49-F238E27FC236}">
                <a16:creationId xmlns:a16="http://schemas.microsoft.com/office/drawing/2014/main" id="{03E485DD-0C12-45BC-A361-28152A03B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4207" y="0"/>
            <a:ext cx="2472664" cy="6858000"/>
          </a:xfrm>
          <a:custGeom>
            <a:avLst/>
            <a:gdLst>
              <a:gd name="connsiteX0" fmla="*/ 1056708 w 2472664"/>
              <a:gd name="connsiteY0" fmla="*/ 0 h 6858000"/>
              <a:gd name="connsiteX1" fmla="*/ 2472664 w 2472664"/>
              <a:gd name="connsiteY1" fmla="*/ 0 h 6858000"/>
              <a:gd name="connsiteX2" fmla="*/ 2400427 w 2472664"/>
              <a:gd name="connsiteY2" fmla="*/ 75768 h 6858000"/>
              <a:gd name="connsiteX3" fmla="*/ 1104861 w 2472664"/>
              <a:gd name="connsiteY3" fmla="*/ 3429000 h 6858000"/>
              <a:gd name="connsiteX4" fmla="*/ 2400427 w 2472664"/>
              <a:gd name="connsiteY4" fmla="*/ 6782233 h 6858000"/>
              <a:gd name="connsiteX5" fmla="*/ 2472664 w 2472664"/>
              <a:gd name="connsiteY5" fmla="*/ 6858000 h 6858000"/>
              <a:gd name="connsiteX6" fmla="*/ 1056708 w 2472664"/>
              <a:gd name="connsiteY6" fmla="*/ 6858000 h 6858000"/>
              <a:gd name="connsiteX7" fmla="*/ 1040416 w 2472664"/>
              <a:gd name="connsiteY7" fmla="*/ 6835090 h 6858000"/>
              <a:gd name="connsiteX8" fmla="*/ 0 w 2472664"/>
              <a:gd name="connsiteY8" fmla="*/ 3429000 h 6858000"/>
              <a:gd name="connsiteX9" fmla="*/ 1040416 w 2472664"/>
              <a:gd name="connsiteY9" fmla="*/ 229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72664" h="6858000">
                <a:moveTo>
                  <a:pt x="1056708" y="0"/>
                </a:moveTo>
                <a:lnTo>
                  <a:pt x="2472664" y="0"/>
                </a:lnTo>
                <a:lnTo>
                  <a:pt x="2400427" y="75768"/>
                </a:lnTo>
                <a:cubicBezTo>
                  <a:pt x="1595469" y="961418"/>
                  <a:pt x="1104861" y="2137915"/>
                  <a:pt x="1104861" y="3429000"/>
                </a:cubicBezTo>
                <a:cubicBezTo>
                  <a:pt x="1104861" y="4720086"/>
                  <a:pt x="1595469" y="5896583"/>
                  <a:pt x="2400427" y="6782233"/>
                </a:cubicBezTo>
                <a:lnTo>
                  <a:pt x="2472664" y="6858000"/>
                </a:lnTo>
                <a:lnTo>
                  <a:pt x="1056708" y="6858000"/>
                </a:lnTo>
                <a:lnTo>
                  <a:pt x="1040416" y="6835090"/>
                </a:lnTo>
                <a:cubicBezTo>
                  <a:pt x="383551" y="5862802"/>
                  <a:pt x="0" y="4690693"/>
                  <a:pt x="0" y="3429000"/>
                </a:cubicBezTo>
                <a:cubicBezTo>
                  <a:pt x="0" y="2167308"/>
                  <a:pt x="383551" y="995199"/>
                  <a:pt x="1040416" y="22911"/>
                </a:cubicBezTo>
                <a:close/>
              </a:path>
            </a:pathLst>
          </a:custGeom>
          <a:solidFill>
            <a:schemeClr val="tx1">
              <a:lumMod val="50000"/>
              <a:lumOff val="5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תמונה 4">
            <a:extLst>
              <a:ext uri="{FF2B5EF4-FFF2-40B4-BE49-F238E27FC236}">
                <a16:creationId xmlns:a16="http://schemas.microsoft.com/office/drawing/2014/main" id="{7550E11D-023D-9B3D-E347-3036731AC5EA}"/>
              </a:ext>
            </a:extLst>
          </p:cNvPr>
          <p:cNvPicPr>
            <a:picLocks noChangeAspect="1"/>
          </p:cNvPicPr>
          <p:nvPr/>
        </p:nvPicPr>
        <p:blipFill rotWithShape="1">
          <a:blip r:embed="rId3">
            <a:duotone>
              <a:prstClr val="black"/>
              <a:prstClr val="white"/>
            </a:duotone>
          </a:blip>
          <a:srcRect l="37024"/>
          <a:stretch/>
        </p:blipFill>
        <p:spPr>
          <a:xfrm>
            <a:off x="4883972" y="-51822"/>
            <a:ext cx="6385578" cy="6616115"/>
          </a:xfrm>
          <a:prstGeom prst="ellipse">
            <a:avLst/>
          </a:prstGeom>
          <a:effectLst>
            <a:softEdge rad="317500"/>
          </a:effectLst>
        </p:spPr>
      </p:pic>
      <p:sp>
        <p:nvSpPr>
          <p:cNvPr id="18" name="Freeform: Shape 13">
            <a:extLst>
              <a:ext uri="{FF2B5EF4-FFF2-40B4-BE49-F238E27FC236}">
                <a16:creationId xmlns:a16="http://schemas.microsoft.com/office/drawing/2014/main" id="{6D6B998F-CA62-4EE6-B7E7-046377D4F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03038" y="1992863"/>
            <a:ext cx="1488962" cy="2872274"/>
          </a:xfrm>
          <a:custGeom>
            <a:avLst/>
            <a:gdLst>
              <a:gd name="connsiteX0" fmla="*/ 1436137 w 1488962"/>
              <a:gd name="connsiteY0" fmla="*/ 0 h 2872274"/>
              <a:gd name="connsiteX1" fmla="*/ 1488962 w 1488962"/>
              <a:gd name="connsiteY1" fmla="*/ 2668 h 2872274"/>
              <a:gd name="connsiteX2" fmla="*/ 1488962 w 1488962"/>
              <a:gd name="connsiteY2" fmla="*/ 2869607 h 2872274"/>
              <a:gd name="connsiteX3" fmla="*/ 1436137 w 1488962"/>
              <a:gd name="connsiteY3" fmla="*/ 2872274 h 2872274"/>
              <a:gd name="connsiteX4" fmla="*/ 0 w 1488962"/>
              <a:gd name="connsiteY4" fmla="*/ 1436137 h 2872274"/>
              <a:gd name="connsiteX5" fmla="*/ 1436137 w 1488962"/>
              <a:gd name="connsiteY5" fmla="*/ 0 h 287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962" h="2872274">
                <a:moveTo>
                  <a:pt x="1436137" y="0"/>
                </a:moveTo>
                <a:lnTo>
                  <a:pt x="1488962" y="2668"/>
                </a:lnTo>
                <a:lnTo>
                  <a:pt x="1488962" y="2869607"/>
                </a:lnTo>
                <a:lnTo>
                  <a:pt x="1436137" y="2872274"/>
                </a:lnTo>
                <a:cubicBezTo>
                  <a:pt x="642980" y="2872274"/>
                  <a:pt x="0" y="2229294"/>
                  <a:pt x="0" y="1436137"/>
                </a:cubicBezTo>
                <a:cubicBezTo>
                  <a:pt x="0" y="642980"/>
                  <a:pt x="642980" y="0"/>
                  <a:pt x="1436137" y="0"/>
                </a:cubicBezTo>
                <a:close/>
              </a:path>
            </a:pathLst>
          </a:cu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2">
            <a:extLst>
              <a:ext uri="{FF2B5EF4-FFF2-40B4-BE49-F238E27FC236}">
                <a16:creationId xmlns:a16="http://schemas.microsoft.com/office/drawing/2014/main" id="{2E1EC9E3-1D33-0B21-BCDA-56C8991BF74C}"/>
              </a:ext>
            </a:extLst>
          </p:cNvPr>
          <p:cNvSpPr/>
          <p:nvPr/>
        </p:nvSpPr>
        <p:spPr>
          <a:xfrm>
            <a:off x="1527586" y="1896390"/>
            <a:ext cx="4029294" cy="2193806"/>
          </a:xfrm>
          <a:prstGeom prst="rect">
            <a:avLst/>
          </a:prstGeom>
          <a:noFill/>
        </p:spPr>
        <p:txBody>
          <a:bodyPr wrap="square" lIns="91440" tIns="45720" rIns="91440" bIns="45720">
            <a:spAutoFit/>
          </a:bodyPr>
          <a:lstStyle/>
          <a:p>
            <a:pPr marL="0" lvl="0" indent="0" algn="ctr" rtl="1">
              <a:lnSpc>
                <a:spcPct val="150000"/>
              </a:lnSpc>
              <a:spcBef>
                <a:spcPts val="1200"/>
              </a:spcBef>
              <a:spcAft>
                <a:spcPts val="0"/>
              </a:spcAft>
              <a:buClr>
                <a:schemeClr val="dk1"/>
              </a:buClr>
              <a:buSzPct val="39285"/>
              <a:buFont typeface="Arial"/>
              <a:buNone/>
            </a:pPr>
            <a:r>
              <a:rPr lang="he-IL" sz="4800" b="1" dirty="0">
                <a:ln w="12700">
                  <a:solidFill>
                    <a:sysClr val="windowText" lastClr="000000"/>
                  </a:solidFill>
                  <a:prstDash val="solid"/>
                </a:ln>
                <a:solidFill>
                  <a:sysClr val="windowText" lastClr="000000"/>
                </a:solidFill>
                <a:effectLst>
                  <a:innerShdw blurRad="177800">
                    <a:schemeClr val="accent3">
                      <a:lumMod val="50000"/>
                    </a:schemeClr>
                  </a:innerShdw>
                </a:effectLst>
                <a:latin typeface="Calibri" panose="020F0502020204030204" pitchFamily="34" charset="0"/>
                <a:ea typeface="Calibri" panose="020F0502020204030204" pitchFamily="34" charset="0"/>
                <a:cs typeface="Calibri" panose="020F0502020204030204" pitchFamily="34" charset="0"/>
              </a:rPr>
              <a:t>"חבר טוב בשבילי הוא ..."</a:t>
            </a:r>
          </a:p>
        </p:txBody>
      </p:sp>
      <p:sp>
        <p:nvSpPr>
          <p:cNvPr id="3" name="Google Shape;254;g2404f3f5793_1_1">
            <a:extLst>
              <a:ext uri="{FF2B5EF4-FFF2-40B4-BE49-F238E27FC236}">
                <a16:creationId xmlns:a16="http://schemas.microsoft.com/office/drawing/2014/main" id="{5773F15A-5892-F222-75BE-ADA19EDF45F9}"/>
              </a:ext>
            </a:extLst>
          </p:cNvPr>
          <p:cNvSpPr txBox="1">
            <a:spLocks/>
          </p:cNvSpPr>
          <p:nvPr/>
        </p:nvSpPr>
        <p:spPr>
          <a:xfrm>
            <a:off x="7612538" y="293706"/>
            <a:ext cx="4118237" cy="1085811"/>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r" rtl="1">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Clr>
                <a:srgbClr val="002060"/>
              </a:buClr>
              <a:buSzPts val="7200"/>
            </a:pPr>
            <a:r>
              <a:rPr lang="he-IL" b="1" dirty="0">
                <a:solidFill>
                  <a:schemeClr val="tx1"/>
                </a:solidFill>
              </a:rPr>
              <a:t>השלימו...</a:t>
            </a:r>
            <a:endParaRPr lang="he-IL" b="1" strike="sngStrike" dirty="0">
              <a:solidFill>
                <a:schemeClr val="tx1"/>
              </a:solidFill>
            </a:endParaRPr>
          </a:p>
        </p:txBody>
      </p:sp>
      <p:pic>
        <p:nvPicPr>
          <p:cNvPr id="4" name="Picture 2" descr="Free Silhouette Team Building vector and picture">
            <a:extLst>
              <a:ext uri="{FF2B5EF4-FFF2-40B4-BE49-F238E27FC236}">
                <a16:creationId xmlns:a16="http://schemas.microsoft.com/office/drawing/2014/main" id="{D47706A1-17CF-5E79-421F-78BB872600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245" y="4366416"/>
            <a:ext cx="2272136" cy="2485755"/>
          </a:xfrm>
          <a:prstGeom prst="rect">
            <a:avLst/>
          </a:prstGeom>
          <a:noFill/>
          <a:extLst>
            <a:ext uri="{909E8E84-426E-40DD-AFC4-6F175D3DCCD1}">
              <a14:hiddenFill xmlns:a14="http://schemas.microsoft.com/office/drawing/2010/main">
                <a:solidFill>
                  <a:srgbClr val="FFFFFF"/>
                </a:solidFill>
              </a14:hiddenFill>
            </a:ext>
          </a:extLst>
        </p:spPr>
      </p:pic>
      <p:sp>
        <p:nvSpPr>
          <p:cNvPr id="7" name="אליפסה 6">
            <a:extLst>
              <a:ext uri="{FF2B5EF4-FFF2-40B4-BE49-F238E27FC236}">
                <a16:creationId xmlns:a16="http://schemas.microsoft.com/office/drawing/2014/main" id="{A86C3D39-3261-5901-02C4-5FF089697719}"/>
              </a:ext>
            </a:extLst>
          </p:cNvPr>
          <p:cNvSpPr/>
          <p:nvPr/>
        </p:nvSpPr>
        <p:spPr>
          <a:xfrm rot="1324148">
            <a:off x="8877545" y="1587068"/>
            <a:ext cx="906795" cy="144254"/>
          </a:xfrm>
          <a:prstGeom prst="ellipse">
            <a:avLst/>
          </a:prstGeom>
          <a:solidFill>
            <a:srgbClr val="858585"/>
          </a:solidFill>
          <a:ln>
            <a:noFill/>
          </a:ln>
        </p:spPr>
        <p:style>
          <a:lnRef idx="1">
            <a:schemeClr val="dk1"/>
          </a:lnRef>
          <a:fillRef idx="2">
            <a:schemeClr val="dk1"/>
          </a:fillRef>
          <a:effectRef idx="1">
            <a:schemeClr val="dk1"/>
          </a:effectRef>
          <a:fontRef idx="minor">
            <a:schemeClr val="dk1"/>
          </a:fontRef>
        </p:style>
        <p:txBody>
          <a:bodyPr rtlCol="1" anchor="ctr"/>
          <a:lstStyle/>
          <a:p>
            <a:pPr algn="ctr"/>
            <a:endParaRPr lang="he-IL"/>
          </a:p>
        </p:txBody>
      </p:sp>
    </p:spTree>
    <p:extLst>
      <p:ext uri="{BB962C8B-B14F-4D97-AF65-F5344CB8AC3E}">
        <p14:creationId xmlns:p14="http://schemas.microsoft.com/office/powerpoint/2010/main" val="22853307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C3862298-AF85-4572-BED3-52E573EB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03E485DD-0C12-45BC-A361-28152A03B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4207" y="0"/>
            <a:ext cx="2472664" cy="6858000"/>
          </a:xfrm>
          <a:custGeom>
            <a:avLst/>
            <a:gdLst>
              <a:gd name="connsiteX0" fmla="*/ 1056708 w 2472664"/>
              <a:gd name="connsiteY0" fmla="*/ 0 h 6858000"/>
              <a:gd name="connsiteX1" fmla="*/ 2472664 w 2472664"/>
              <a:gd name="connsiteY1" fmla="*/ 0 h 6858000"/>
              <a:gd name="connsiteX2" fmla="*/ 2400427 w 2472664"/>
              <a:gd name="connsiteY2" fmla="*/ 75768 h 6858000"/>
              <a:gd name="connsiteX3" fmla="*/ 1104861 w 2472664"/>
              <a:gd name="connsiteY3" fmla="*/ 3429000 h 6858000"/>
              <a:gd name="connsiteX4" fmla="*/ 2400427 w 2472664"/>
              <a:gd name="connsiteY4" fmla="*/ 6782233 h 6858000"/>
              <a:gd name="connsiteX5" fmla="*/ 2472664 w 2472664"/>
              <a:gd name="connsiteY5" fmla="*/ 6858000 h 6858000"/>
              <a:gd name="connsiteX6" fmla="*/ 1056708 w 2472664"/>
              <a:gd name="connsiteY6" fmla="*/ 6858000 h 6858000"/>
              <a:gd name="connsiteX7" fmla="*/ 1040416 w 2472664"/>
              <a:gd name="connsiteY7" fmla="*/ 6835090 h 6858000"/>
              <a:gd name="connsiteX8" fmla="*/ 0 w 2472664"/>
              <a:gd name="connsiteY8" fmla="*/ 3429000 h 6858000"/>
              <a:gd name="connsiteX9" fmla="*/ 1040416 w 2472664"/>
              <a:gd name="connsiteY9" fmla="*/ 229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72664" h="6858000">
                <a:moveTo>
                  <a:pt x="1056708" y="0"/>
                </a:moveTo>
                <a:lnTo>
                  <a:pt x="2472664" y="0"/>
                </a:lnTo>
                <a:lnTo>
                  <a:pt x="2400427" y="75768"/>
                </a:lnTo>
                <a:cubicBezTo>
                  <a:pt x="1595469" y="961418"/>
                  <a:pt x="1104861" y="2137915"/>
                  <a:pt x="1104861" y="3429000"/>
                </a:cubicBezTo>
                <a:cubicBezTo>
                  <a:pt x="1104861" y="4720086"/>
                  <a:pt x="1595469" y="5896583"/>
                  <a:pt x="2400427" y="6782233"/>
                </a:cubicBezTo>
                <a:lnTo>
                  <a:pt x="2472664" y="6858000"/>
                </a:lnTo>
                <a:lnTo>
                  <a:pt x="1056708" y="6858000"/>
                </a:lnTo>
                <a:lnTo>
                  <a:pt x="1040416" y="6835090"/>
                </a:lnTo>
                <a:cubicBezTo>
                  <a:pt x="383551" y="5862802"/>
                  <a:pt x="0" y="4690693"/>
                  <a:pt x="0" y="3429000"/>
                </a:cubicBezTo>
                <a:cubicBezTo>
                  <a:pt x="0" y="2167308"/>
                  <a:pt x="383551" y="995199"/>
                  <a:pt x="1040416" y="22911"/>
                </a:cubicBezTo>
                <a:close/>
              </a:path>
            </a:pathLst>
          </a:custGeom>
          <a:solidFill>
            <a:schemeClr val="tx1">
              <a:lumMod val="50000"/>
              <a:lumOff val="5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2" descr="Free People Friends photo and picture">
            <a:extLst>
              <a:ext uri="{FF2B5EF4-FFF2-40B4-BE49-F238E27FC236}">
                <a16:creationId xmlns:a16="http://schemas.microsoft.com/office/drawing/2014/main" id="{5CDF8EDA-C80C-0FF2-C89B-D3DF7CC5B462}"/>
              </a:ext>
            </a:extLst>
          </p:cNvPr>
          <p:cNvPicPr>
            <a:picLocks noChangeAspect="1" noChangeArrowheads="1"/>
          </p:cNvPicPr>
          <p:nvPr/>
        </p:nvPicPr>
        <p:blipFill rotWithShape="1">
          <a:blip r:embed="rId3">
            <a:duotone>
              <a:prstClr val="black"/>
              <a:prstClr val="white"/>
            </a:duotone>
            <a:extLst>
              <a:ext uri="{28A0092B-C50C-407E-A947-70E740481C1C}">
                <a14:useLocalDpi xmlns:a14="http://schemas.microsoft.com/office/drawing/2010/main" val="0"/>
              </a:ext>
            </a:extLst>
          </a:blip>
          <a:srcRect l="9323" r="34259"/>
          <a:stretch/>
        </p:blipFill>
        <p:spPr bwMode="auto">
          <a:xfrm>
            <a:off x="5801078" y="323801"/>
            <a:ext cx="5671409" cy="5973730"/>
          </a:xfrm>
          <a:prstGeom prst="ellipse">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1" name="Freeform: Shape 10">
            <a:extLst>
              <a:ext uri="{FF2B5EF4-FFF2-40B4-BE49-F238E27FC236}">
                <a16:creationId xmlns:a16="http://schemas.microsoft.com/office/drawing/2014/main" id="{6D6B998F-CA62-4EE6-B7E7-046377D4F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03038" y="1992863"/>
            <a:ext cx="1488962" cy="2872274"/>
          </a:xfrm>
          <a:custGeom>
            <a:avLst/>
            <a:gdLst>
              <a:gd name="connsiteX0" fmla="*/ 1436137 w 1488962"/>
              <a:gd name="connsiteY0" fmla="*/ 0 h 2872274"/>
              <a:gd name="connsiteX1" fmla="*/ 1488962 w 1488962"/>
              <a:gd name="connsiteY1" fmla="*/ 2668 h 2872274"/>
              <a:gd name="connsiteX2" fmla="*/ 1488962 w 1488962"/>
              <a:gd name="connsiteY2" fmla="*/ 2869607 h 2872274"/>
              <a:gd name="connsiteX3" fmla="*/ 1436137 w 1488962"/>
              <a:gd name="connsiteY3" fmla="*/ 2872274 h 2872274"/>
              <a:gd name="connsiteX4" fmla="*/ 0 w 1488962"/>
              <a:gd name="connsiteY4" fmla="*/ 1436137 h 2872274"/>
              <a:gd name="connsiteX5" fmla="*/ 1436137 w 1488962"/>
              <a:gd name="connsiteY5" fmla="*/ 0 h 287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962" h="2872274">
                <a:moveTo>
                  <a:pt x="1436137" y="0"/>
                </a:moveTo>
                <a:lnTo>
                  <a:pt x="1488962" y="2668"/>
                </a:lnTo>
                <a:lnTo>
                  <a:pt x="1488962" y="2869607"/>
                </a:lnTo>
                <a:lnTo>
                  <a:pt x="1436137" y="2872274"/>
                </a:lnTo>
                <a:cubicBezTo>
                  <a:pt x="642980" y="2872274"/>
                  <a:pt x="0" y="2229294"/>
                  <a:pt x="0" y="1436137"/>
                </a:cubicBezTo>
                <a:cubicBezTo>
                  <a:pt x="0" y="642980"/>
                  <a:pt x="642980" y="0"/>
                  <a:pt x="1436137" y="0"/>
                </a:cubicBezTo>
                <a:close/>
              </a:path>
            </a:pathLst>
          </a:cu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Google Shape;254;g2404f3f5793_1_1">
            <a:extLst>
              <a:ext uri="{FF2B5EF4-FFF2-40B4-BE49-F238E27FC236}">
                <a16:creationId xmlns:a16="http://schemas.microsoft.com/office/drawing/2014/main" id="{E29D637C-8278-FEC6-F3FB-E529996DA185}"/>
              </a:ext>
            </a:extLst>
          </p:cNvPr>
          <p:cNvSpPr txBox="1">
            <a:spLocks/>
          </p:cNvSpPr>
          <p:nvPr/>
        </p:nvSpPr>
        <p:spPr>
          <a:xfrm>
            <a:off x="2900539" y="1059507"/>
            <a:ext cx="2784698" cy="1085811"/>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r" rtl="1">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1" eaLnBrk="1" fontAlgn="auto" latinLnBrk="0" hangingPunct="1">
              <a:lnSpc>
                <a:spcPct val="90000"/>
              </a:lnSpc>
              <a:spcBef>
                <a:spcPts val="0"/>
              </a:spcBef>
              <a:spcAft>
                <a:spcPts val="0"/>
              </a:spcAft>
              <a:buClr>
                <a:srgbClr val="002060"/>
              </a:buClr>
              <a:buSzPts val="7200"/>
              <a:buFont typeface="Calibri"/>
              <a:buNone/>
              <a:tabLst/>
              <a:defRPr/>
            </a:pPr>
            <a:r>
              <a:rPr kumimoji="0" lang="he-IL" sz="4400" b="1" i="0" u="none" strike="noStrike" kern="0" cap="none" spc="0" normalizeH="0" baseline="0" noProof="0" dirty="0">
                <a:ln>
                  <a:noFill/>
                </a:ln>
                <a:solidFill>
                  <a:srgbClr val="000000"/>
                </a:solidFill>
                <a:effectLst/>
                <a:uLnTx/>
                <a:uFillTx/>
                <a:latin typeface="Calibri"/>
                <a:cs typeface="Calibri"/>
                <a:sym typeface="Calibri"/>
              </a:rPr>
              <a:t>השלימו...</a:t>
            </a:r>
            <a:endParaRPr kumimoji="0" lang="he-IL" sz="4400" b="1" i="0" u="none" strike="sngStrike" kern="0" cap="none" spc="0" normalizeH="0" baseline="0" noProof="0" dirty="0">
              <a:ln>
                <a:noFill/>
              </a:ln>
              <a:solidFill>
                <a:srgbClr val="000000"/>
              </a:solidFill>
              <a:effectLst/>
              <a:uLnTx/>
              <a:uFillTx/>
              <a:latin typeface="Calibri"/>
              <a:cs typeface="Calibri"/>
              <a:sym typeface="Calibri"/>
            </a:endParaRPr>
          </a:p>
        </p:txBody>
      </p:sp>
      <p:sp>
        <p:nvSpPr>
          <p:cNvPr id="4" name="Rectangle 2">
            <a:extLst>
              <a:ext uri="{FF2B5EF4-FFF2-40B4-BE49-F238E27FC236}">
                <a16:creationId xmlns:a16="http://schemas.microsoft.com/office/drawing/2014/main" id="{D70E2BE2-73F8-7ED5-C4E2-6A797CCC478E}"/>
              </a:ext>
            </a:extLst>
          </p:cNvPr>
          <p:cNvSpPr/>
          <p:nvPr/>
        </p:nvSpPr>
        <p:spPr>
          <a:xfrm>
            <a:off x="1369200" y="2145318"/>
            <a:ext cx="5535342" cy="1723549"/>
          </a:xfrm>
          <a:prstGeom prst="rect">
            <a:avLst/>
          </a:prstGeom>
          <a:noFill/>
        </p:spPr>
        <p:txBody>
          <a:bodyPr wrap="square" lIns="91440" tIns="45720" rIns="91440" bIns="45720">
            <a:spAutoFit/>
          </a:bodyPr>
          <a:lstStyle/>
          <a:p>
            <a:pPr marL="0" marR="0" lvl="0" indent="0" algn="ctr" defTabSz="914400" rtl="1" eaLnBrk="1" fontAlgn="auto" latinLnBrk="0" hangingPunct="1">
              <a:lnSpc>
                <a:spcPct val="100000"/>
              </a:lnSpc>
              <a:spcBef>
                <a:spcPts val="1200"/>
              </a:spcBef>
              <a:spcAft>
                <a:spcPts val="0"/>
              </a:spcAft>
              <a:buClr>
                <a:prstClr val="black"/>
              </a:buClr>
              <a:buSzPct val="39285"/>
              <a:buFont typeface="Arial"/>
              <a:buNone/>
              <a:tabLst/>
              <a:defRPr/>
            </a:pPr>
            <a:r>
              <a:rPr kumimoji="0" lang="he-IL" sz="4800" b="1" i="0" u="none" strike="noStrike" kern="1200" cap="none" spc="0" normalizeH="0" baseline="0" noProof="0" dirty="0">
                <a:ln w="12700">
                  <a:solidFill>
                    <a:sysClr val="windowText" lastClr="000000"/>
                  </a:solidFill>
                  <a:prstDash val="solid"/>
                </a:ln>
                <a:solidFill>
                  <a:sysClr val="windowText" lastClr="000000"/>
                </a:solidFill>
                <a:effectLst>
                  <a:innerShdw blurRad="177800">
                    <a:srgbClr val="A5A5A5">
                      <a:lumMod val="50000"/>
                    </a:srgbClr>
                  </a:innerShdw>
                </a:effectLst>
                <a:uLnTx/>
                <a:uFillTx/>
                <a:latin typeface="Calibri" panose="020F0502020204030204" pitchFamily="34" charset="0"/>
                <a:ea typeface="Calibri" panose="020F0502020204030204" pitchFamily="34" charset="0"/>
                <a:cs typeface="Calibri" panose="020F0502020204030204" pitchFamily="34" charset="0"/>
              </a:rPr>
              <a:t>"אני מחשיב עצמי </a:t>
            </a:r>
          </a:p>
          <a:p>
            <a:pPr marL="0" marR="0" lvl="0" indent="0" algn="ctr" defTabSz="914400" rtl="1" eaLnBrk="1" fontAlgn="auto" latinLnBrk="0" hangingPunct="1">
              <a:lnSpc>
                <a:spcPct val="100000"/>
              </a:lnSpc>
              <a:spcBef>
                <a:spcPts val="1200"/>
              </a:spcBef>
              <a:spcAft>
                <a:spcPts val="0"/>
              </a:spcAft>
              <a:buClr>
                <a:prstClr val="black"/>
              </a:buClr>
              <a:buSzPct val="39285"/>
              <a:buFont typeface="Arial"/>
              <a:buNone/>
              <a:tabLst/>
              <a:defRPr/>
            </a:pPr>
            <a:r>
              <a:rPr kumimoji="0" lang="he-IL" sz="4800" b="1" i="0" u="none" strike="noStrike" kern="1200" cap="none" spc="0" normalizeH="0" baseline="0" noProof="0" dirty="0">
                <a:ln w="12700">
                  <a:solidFill>
                    <a:sysClr val="windowText" lastClr="000000"/>
                  </a:solidFill>
                  <a:prstDash val="solid"/>
                </a:ln>
                <a:solidFill>
                  <a:sysClr val="windowText" lastClr="000000"/>
                </a:solidFill>
                <a:effectLst>
                  <a:innerShdw blurRad="177800">
                    <a:srgbClr val="A5A5A5">
                      <a:lumMod val="50000"/>
                    </a:srgbClr>
                  </a:innerShdw>
                </a:effectLst>
                <a:uLnTx/>
                <a:uFillTx/>
                <a:latin typeface="Calibri" panose="020F0502020204030204" pitchFamily="34" charset="0"/>
                <a:ea typeface="Calibri" panose="020F0502020204030204" pitchFamily="34" charset="0"/>
                <a:cs typeface="Calibri" panose="020F0502020204030204" pitchFamily="34" charset="0"/>
              </a:rPr>
              <a:t>חבר טוב כשאני..."</a:t>
            </a:r>
          </a:p>
        </p:txBody>
      </p:sp>
      <p:pic>
        <p:nvPicPr>
          <p:cNvPr id="5" name="Picture 2" descr="Free Silhouette Team Building vector and picture">
            <a:extLst>
              <a:ext uri="{FF2B5EF4-FFF2-40B4-BE49-F238E27FC236}">
                <a16:creationId xmlns:a16="http://schemas.microsoft.com/office/drawing/2014/main" id="{B2F155DB-8603-8DCF-C8B3-E2A7381697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639" y="4152863"/>
            <a:ext cx="2472664" cy="2705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8130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4" name="תמונה 3">
            <a:extLst>
              <a:ext uri="{FF2B5EF4-FFF2-40B4-BE49-F238E27FC236}">
                <a16:creationId xmlns:a16="http://schemas.microsoft.com/office/drawing/2014/main" id="{A542BFFB-6621-97DE-CE06-72BB1456DA2F}"/>
              </a:ext>
            </a:extLst>
          </p:cNvPr>
          <p:cNvPicPr>
            <a:picLocks noChangeAspect="1"/>
          </p:cNvPicPr>
          <p:nvPr/>
        </p:nvPicPr>
        <p:blipFill>
          <a:blip r:embed="rId3"/>
          <a:stretch>
            <a:fillRect/>
          </a:stretch>
        </p:blipFill>
        <p:spPr>
          <a:xfrm>
            <a:off x="3858264" y="93751"/>
            <a:ext cx="3865188" cy="6561944"/>
          </a:xfrm>
          <a:prstGeom prst="rect">
            <a:avLst/>
          </a:prstGeom>
        </p:spPr>
      </p:pic>
      <p:pic>
        <p:nvPicPr>
          <p:cNvPr id="2" name="תמונה 1">
            <a:extLst>
              <a:ext uri="{FF2B5EF4-FFF2-40B4-BE49-F238E27FC236}">
                <a16:creationId xmlns:a16="http://schemas.microsoft.com/office/drawing/2014/main" id="{6CE299B9-F392-2514-409E-C3CB0DF83A06}"/>
              </a:ext>
            </a:extLst>
          </p:cNvPr>
          <p:cNvPicPr>
            <a:picLocks noChangeAspect="1"/>
          </p:cNvPicPr>
          <p:nvPr/>
        </p:nvPicPr>
        <p:blipFill>
          <a:blip r:embed="rId3"/>
          <a:stretch>
            <a:fillRect/>
          </a:stretch>
        </p:blipFill>
        <p:spPr>
          <a:xfrm>
            <a:off x="8013260" y="194596"/>
            <a:ext cx="3974024" cy="6561944"/>
          </a:xfrm>
          <a:prstGeom prst="rect">
            <a:avLst/>
          </a:prstGeom>
        </p:spPr>
      </p:pic>
      <p:sp>
        <p:nvSpPr>
          <p:cNvPr id="267" name="Google Shape;267;g2404f3f5793_1_13"/>
          <p:cNvSpPr txBox="1"/>
          <p:nvPr/>
        </p:nvSpPr>
        <p:spPr>
          <a:xfrm>
            <a:off x="650017" y="1178450"/>
            <a:ext cx="2380262" cy="2954625"/>
          </a:xfrm>
          <a:prstGeom prst="rect">
            <a:avLst/>
          </a:prstGeom>
          <a:noFill/>
          <a:ln>
            <a:noFill/>
          </a:ln>
        </p:spPr>
        <p:txBody>
          <a:bodyPr spcFirstLastPara="1" wrap="square" lIns="91425" tIns="91425" rIns="91425" bIns="91425" anchor="t" anchorCtr="0">
            <a:spAutoFit/>
          </a:bodyPr>
          <a:lstStyle/>
          <a:p>
            <a:pPr marL="0" lvl="0" indent="0" algn="ctr" rtl="1">
              <a:spcBef>
                <a:spcPts val="0"/>
              </a:spcBef>
              <a:spcAft>
                <a:spcPts val="0"/>
              </a:spcAft>
              <a:buNone/>
            </a:pPr>
            <a:r>
              <a:rPr lang="iw-IL" sz="6000" b="1" dirty="0">
                <a:solidFill>
                  <a:schemeClr val="bg1"/>
                </a:solidFill>
                <a:latin typeface="Calibri" panose="020F0502020204030204" pitchFamily="34" charset="0"/>
                <a:ea typeface="Calibri" panose="020F0502020204030204" pitchFamily="34" charset="0"/>
                <a:cs typeface="Calibri" panose="020F0502020204030204" pitchFamily="34" charset="0"/>
                <a:sym typeface="Frank Ruhl Libre ExtraBold"/>
              </a:rPr>
              <a:t>מה אני עושה עם זה?</a:t>
            </a:r>
            <a:endParaRPr sz="6000" b="1" dirty="0">
              <a:solidFill>
                <a:schemeClr val="bg1"/>
              </a:solidFill>
              <a:latin typeface="Calibri" panose="020F0502020204030204" pitchFamily="34" charset="0"/>
              <a:ea typeface="Calibri" panose="020F0502020204030204" pitchFamily="34" charset="0"/>
              <a:cs typeface="Calibri" panose="020F0502020204030204" pitchFamily="34" charset="0"/>
              <a:sym typeface="Frank Ruhl Libre ExtraBold"/>
            </a:endParaRPr>
          </a:p>
        </p:txBody>
      </p:sp>
      <p:sp>
        <p:nvSpPr>
          <p:cNvPr id="3" name="תיבת טקסט 2">
            <a:extLst>
              <a:ext uri="{FF2B5EF4-FFF2-40B4-BE49-F238E27FC236}">
                <a16:creationId xmlns:a16="http://schemas.microsoft.com/office/drawing/2014/main" id="{FCF43916-9C4E-83E5-84DC-C9D377363408}"/>
              </a:ext>
            </a:extLst>
          </p:cNvPr>
          <p:cNvSpPr txBox="1"/>
          <p:nvPr/>
        </p:nvSpPr>
        <p:spPr>
          <a:xfrm>
            <a:off x="8195164" y="2139475"/>
            <a:ext cx="3610216" cy="3077766"/>
          </a:xfrm>
          <a:prstGeom prst="rect">
            <a:avLst/>
          </a:prstGeom>
          <a:solidFill>
            <a:srgbClr val="CDCDCD"/>
          </a:solidFill>
        </p:spPr>
        <p:txBody>
          <a:bodyPr wrap="square" rtlCol="1">
            <a:spAutoFit/>
          </a:bodyPr>
          <a:lstStyle/>
          <a:p>
            <a:pPr algn="ctr" rtl="1"/>
            <a:r>
              <a:rPr lang="he-IL" sz="1800" dirty="0">
                <a:latin typeface="Calibri" panose="020F0502020204030204" pitchFamily="34" charset="0"/>
                <a:ea typeface="Calibri" panose="020F0502020204030204" pitchFamily="34" charset="0"/>
                <a:cs typeface="Calibri" panose="020F0502020204030204" pitchFamily="34" charset="0"/>
              </a:rPr>
              <a:t>"</a:t>
            </a:r>
            <a:r>
              <a:rPr lang="he-IL" sz="1600" dirty="0">
                <a:latin typeface="Calibri" panose="020F0502020204030204" pitchFamily="34" charset="0"/>
                <a:ea typeface="Calibri" panose="020F0502020204030204" pitchFamily="34" charset="0"/>
                <a:cs typeface="Calibri" panose="020F0502020204030204" pitchFamily="34" charset="0"/>
              </a:rPr>
              <a:t>אני צריך עזרה דחוף!!! חבר שלי אלמוג ניסה לקחת כדורים ואני היחיד שיודע על זה. כשהוא בבית הספר הכול נראה מצוין ואף אחד לא יודע שהוא מדבר על התאבדות והוא גם אמר לי שביום ההולדת שלו תהיה מסיבה אחרת.. לפני כמה ימים הוא בלע  מס' כדורי שינה ולא בא לבית הספר. הוא אמר לי שרצה לבדוק אם זאת דרך טובה למות. אני ממש מודאג ולא יודע מה לעשות... החבר שלי איים עליי ואמר שאם אעז לספר למישהו, הוא יעשה את זה עוד פעם והפעם זה יהיה סופי! </a:t>
            </a:r>
          </a:p>
          <a:p>
            <a:pPr algn="ctr" rtl="1"/>
            <a:r>
              <a:rPr lang="he-IL" sz="1600" dirty="0">
                <a:latin typeface="Calibri" panose="020F0502020204030204" pitchFamily="34" charset="0"/>
                <a:ea typeface="Calibri" panose="020F0502020204030204" pitchFamily="34" charset="0"/>
                <a:cs typeface="Calibri" panose="020F0502020204030204" pitchFamily="34" charset="0"/>
              </a:rPr>
              <a:t>מה עליי לעשות?</a:t>
            </a:r>
          </a:p>
        </p:txBody>
      </p:sp>
      <p:sp>
        <p:nvSpPr>
          <p:cNvPr id="6" name="תיבת טקסט 5">
            <a:extLst>
              <a:ext uri="{FF2B5EF4-FFF2-40B4-BE49-F238E27FC236}">
                <a16:creationId xmlns:a16="http://schemas.microsoft.com/office/drawing/2014/main" id="{93FF8351-5260-C747-4829-BBDD671386F3}"/>
              </a:ext>
            </a:extLst>
          </p:cNvPr>
          <p:cNvSpPr txBox="1"/>
          <p:nvPr/>
        </p:nvSpPr>
        <p:spPr>
          <a:xfrm>
            <a:off x="4016267" y="1997839"/>
            <a:ext cx="3524843" cy="3139321"/>
          </a:xfrm>
          <a:prstGeom prst="rect">
            <a:avLst/>
          </a:prstGeom>
          <a:solidFill>
            <a:srgbClr val="CCCCCC"/>
          </a:solidFill>
        </p:spPr>
        <p:txBody>
          <a:bodyPr wrap="square" rtlCol="1">
            <a:spAutoFit/>
          </a:bodyPr>
          <a:lstStyle/>
          <a:p>
            <a:pPr algn="ctr" rtl="1"/>
            <a:r>
              <a:rPr lang="he-IL" sz="1800" dirty="0">
                <a:latin typeface="Calibri" panose="020F0502020204030204" pitchFamily="34" charset="0"/>
                <a:ea typeface="Calibri" panose="020F0502020204030204" pitchFamily="34" charset="0"/>
                <a:cs typeface="Calibri" panose="020F0502020204030204" pitchFamily="34" charset="0"/>
              </a:rPr>
              <a:t>"שומעים?... איתי מהכיתה שלי סיפר לי שהוא לא התקבל לנבחרת הכדורסל. אני גם יודע שההורים שלו עומדים להתגרש. הוא ממש מרגיש רע ואמר לי שהכול רע והחיים שלו על הפנים.. </a:t>
            </a:r>
          </a:p>
          <a:p>
            <a:pPr algn="ctr" rtl="1"/>
            <a:r>
              <a:rPr lang="he-IL" sz="1800" dirty="0">
                <a:latin typeface="Calibri" panose="020F0502020204030204" pitchFamily="34" charset="0"/>
                <a:ea typeface="Calibri" panose="020F0502020204030204" pitchFamily="34" charset="0"/>
                <a:cs typeface="Calibri" panose="020F0502020204030204" pitchFamily="34" charset="0"/>
              </a:rPr>
              <a:t>הוא גם אמר שהוא מרגיש שאין לו בשביל מה לחיות והוא חושב לפגוע בעצמו. האמת שממש נבהלתי אבל הוא השביע אותי שלא לגלות לאף אחד כי אז הוא לא יודע מה יקרה. </a:t>
            </a:r>
          </a:p>
          <a:p>
            <a:pPr algn="ctr" rtl="1"/>
            <a:r>
              <a:rPr lang="he-IL" sz="1800" dirty="0">
                <a:latin typeface="Calibri" panose="020F0502020204030204" pitchFamily="34" charset="0"/>
                <a:ea typeface="Calibri" panose="020F0502020204030204" pitchFamily="34" charset="0"/>
                <a:cs typeface="Calibri" panose="020F0502020204030204" pitchFamily="34" charset="0"/>
              </a:rPr>
              <a:t>אני לא יודע מה לעשות".</a:t>
            </a:r>
            <a:endParaRPr lang="he-IL" sz="1800" dirty="0">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7" name="תיבת טקסט 6">
            <a:extLst>
              <a:ext uri="{FF2B5EF4-FFF2-40B4-BE49-F238E27FC236}">
                <a16:creationId xmlns:a16="http://schemas.microsoft.com/office/drawing/2014/main" id="{D518F4A0-2B08-23A1-7747-5E973F346106}"/>
              </a:ext>
            </a:extLst>
          </p:cNvPr>
          <p:cNvSpPr txBox="1"/>
          <p:nvPr/>
        </p:nvSpPr>
        <p:spPr>
          <a:xfrm rot="20039310">
            <a:off x="8247089" y="316789"/>
            <a:ext cx="1131285" cy="646331"/>
          </a:xfrm>
          <a:prstGeom prst="rect">
            <a:avLst/>
          </a:prstGeom>
          <a:solidFill>
            <a:schemeClr val="accent6">
              <a:lumMod val="60000"/>
              <a:lumOff val="40000"/>
            </a:schemeClr>
          </a:solidFill>
          <a:ln>
            <a:noFill/>
          </a:ln>
        </p:spPr>
        <p:txBody>
          <a:bodyPr wrap="square" rtlCol="1">
            <a:spAutoFit/>
          </a:bodyPr>
          <a:lstStyle/>
          <a:p>
            <a:pPr algn="ctr"/>
            <a:r>
              <a:rPr lang="he-IL" sz="3600" dirty="0">
                <a:latin typeface="Calibri" panose="020F0502020204030204" pitchFamily="34" charset="0"/>
                <a:ea typeface="Calibri" panose="020F0502020204030204" pitchFamily="34" charset="0"/>
                <a:cs typeface="Calibri" panose="020F0502020204030204" pitchFamily="34" charset="0"/>
              </a:rPr>
              <a:t>ליאור</a:t>
            </a:r>
          </a:p>
        </p:txBody>
      </p:sp>
      <p:sp>
        <p:nvSpPr>
          <p:cNvPr id="8" name="תיבת טקסט 7">
            <a:extLst>
              <a:ext uri="{FF2B5EF4-FFF2-40B4-BE49-F238E27FC236}">
                <a16:creationId xmlns:a16="http://schemas.microsoft.com/office/drawing/2014/main" id="{DDFB5069-78FD-7AE7-A055-A0FC8562568A}"/>
              </a:ext>
            </a:extLst>
          </p:cNvPr>
          <p:cNvSpPr txBox="1"/>
          <p:nvPr/>
        </p:nvSpPr>
        <p:spPr>
          <a:xfrm rot="20039310">
            <a:off x="3658534" y="316788"/>
            <a:ext cx="1166437" cy="646331"/>
          </a:xfrm>
          <a:prstGeom prst="rect">
            <a:avLst/>
          </a:prstGeom>
          <a:solidFill>
            <a:schemeClr val="accent6">
              <a:lumMod val="60000"/>
              <a:lumOff val="40000"/>
            </a:schemeClr>
          </a:solidFill>
          <a:ln>
            <a:noFill/>
          </a:ln>
        </p:spPr>
        <p:txBody>
          <a:bodyPr wrap="square" rtlCol="1">
            <a:spAutoFit/>
          </a:bodyPr>
          <a:lstStyle/>
          <a:p>
            <a:pPr algn="ctr"/>
            <a:r>
              <a:rPr lang="he-IL" sz="3600" dirty="0">
                <a:latin typeface="Calibri" panose="020F0502020204030204" pitchFamily="34" charset="0"/>
                <a:ea typeface="Calibri" panose="020F0502020204030204" pitchFamily="34" charset="0"/>
                <a:cs typeface="Calibri" panose="020F0502020204030204" pitchFamily="34" charset="0"/>
              </a:rPr>
              <a:t>עידן</a:t>
            </a:r>
          </a:p>
        </p:txBody>
      </p:sp>
      <p:sp>
        <p:nvSpPr>
          <p:cNvPr id="5" name="תיבת טקסט 4">
            <a:extLst>
              <a:ext uri="{FF2B5EF4-FFF2-40B4-BE49-F238E27FC236}">
                <a16:creationId xmlns:a16="http://schemas.microsoft.com/office/drawing/2014/main" id="{C287C92C-FF92-9063-2082-EB4149DD7ADA}"/>
              </a:ext>
            </a:extLst>
          </p:cNvPr>
          <p:cNvSpPr txBox="1"/>
          <p:nvPr/>
        </p:nvSpPr>
        <p:spPr>
          <a:xfrm>
            <a:off x="204716" y="6402195"/>
            <a:ext cx="3094652" cy="307777"/>
          </a:xfrm>
          <a:prstGeom prst="rect">
            <a:avLst/>
          </a:prstGeom>
          <a:noFill/>
        </p:spPr>
        <p:txBody>
          <a:bodyPr wrap="square">
            <a:spAutoFit/>
          </a:bodyPr>
          <a:lstStyle/>
          <a:p>
            <a:pPr algn="r" rtl="1"/>
            <a:r>
              <a:rPr lang="iw-IL" dirty="0"/>
              <a:t>הפוסט</a:t>
            </a:r>
            <a:r>
              <a:rPr lang="he-IL" dirty="0"/>
              <a:t>ים </a:t>
            </a:r>
            <a:r>
              <a:rPr lang="iw-IL" dirty="0"/>
              <a:t>הופיע</a:t>
            </a:r>
            <a:r>
              <a:rPr lang="he-IL" dirty="0"/>
              <a:t>ו ב</a:t>
            </a:r>
            <a:r>
              <a:rPr lang="iw-IL" dirty="0"/>
              <a:t>פורום של peaple ask</a:t>
            </a:r>
            <a:endParaRPr lang="he-IL" dirty="0"/>
          </a:p>
        </p:txBody>
      </p:sp>
    </p:spTree>
    <p:extLst>
      <p:ext uri="{BB962C8B-B14F-4D97-AF65-F5344CB8AC3E}">
        <p14:creationId xmlns:p14="http://schemas.microsoft.com/office/powerpoint/2010/main" val="11494479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5" name="Picture 14" descr="Free bubble cartoon comics vector">
            <a:extLst>
              <a:ext uri="{FF2B5EF4-FFF2-40B4-BE49-F238E27FC236}">
                <a16:creationId xmlns:a16="http://schemas.microsoft.com/office/drawing/2014/main" id="{171C61A1-229B-67B5-40F0-09C54F3A6932}"/>
              </a:ext>
            </a:extLst>
          </p:cNvPr>
          <p:cNvPicPr>
            <a:picLocks noChangeAspect="1" noChangeArrowheads="1"/>
          </p:cNvPicPr>
          <p:nvPr/>
        </p:nvPicPr>
        <p:blipFill rotWithShape="1">
          <a:blip r:embed="rId3">
            <a:biLevel thresh="25000"/>
            <a:extLst>
              <a:ext uri="{28A0092B-C50C-407E-A947-70E740481C1C}">
                <a14:useLocalDpi xmlns:a14="http://schemas.microsoft.com/office/drawing/2010/main" val="0"/>
              </a:ext>
            </a:extLst>
          </a:blip>
          <a:srcRect t="71195" r="55265"/>
          <a:stretch/>
        </p:blipFill>
        <p:spPr bwMode="auto">
          <a:xfrm>
            <a:off x="751883" y="2922702"/>
            <a:ext cx="5608237" cy="33884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4" descr="Free bubble cartoon comics vector">
            <a:extLst>
              <a:ext uri="{FF2B5EF4-FFF2-40B4-BE49-F238E27FC236}">
                <a16:creationId xmlns:a16="http://schemas.microsoft.com/office/drawing/2014/main" id="{00A21F9E-F8BD-2C10-5E34-2E9DF9AFFF29}"/>
              </a:ext>
            </a:extLst>
          </p:cNvPr>
          <p:cNvPicPr>
            <a:picLocks noChangeAspect="1" noChangeArrowheads="1"/>
          </p:cNvPicPr>
          <p:nvPr/>
        </p:nvPicPr>
        <p:blipFill rotWithShape="1">
          <a:blip r:embed="rId3">
            <a:biLevel thresh="25000"/>
            <a:extLst>
              <a:ext uri="{28A0092B-C50C-407E-A947-70E740481C1C}">
                <a14:useLocalDpi xmlns:a14="http://schemas.microsoft.com/office/drawing/2010/main" val="0"/>
              </a:ext>
            </a:extLst>
          </a:blip>
          <a:srcRect t="71195" r="55265"/>
          <a:stretch/>
        </p:blipFill>
        <p:spPr bwMode="auto">
          <a:xfrm>
            <a:off x="4554019" y="1384301"/>
            <a:ext cx="7987571" cy="4826000"/>
          </a:xfrm>
          <a:prstGeom prst="rect">
            <a:avLst/>
          </a:prstGeom>
          <a:noFill/>
          <a:extLst>
            <a:ext uri="{909E8E84-426E-40DD-AFC4-6F175D3DCCD1}">
              <a14:hiddenFill xmlns:a14="http://schemas.microsoft.com/office/drawing/2010/main">
                <a:solidFill>
                  <a:srgbClr val="FFFFFF"/>
                </a:solidFill>
              </a14:hiddenFill>
            </a:ext>
          </a:extLst>
        </p:spPr>
      </p:pic>
      <p:sp>
        <p:nvSpPr>
          <p:cNvPr id="277" name="Google Shape;277;p10"/>
          <p:cNvSpPr txBox="1">
            <a:spLocks noGrp="1"/>
          </p:cNvSpPr>
          <p:nvPr>
            <p:ph type="title"/>
          </p:nvPr>
        </p:nvSpPr>
        <p:spPr>
          <a:xfrm>
            <a:off x="838200" y="161492"/>
            <a:ext cx="10515600" cy="1325563"/>
          </a:xfrm>
          <a:prstGeom prst="rect">
            <a:avLst/>
          </a:prstGeom>
          <a:noFill/>
          <a:ln>
            <a:noFill/>
          </a:ln>
        </p:spPr>
        <p:txBody>
          <a:bodyPr spcFirstLastPara="1" wrap="square" lIns="91425" tIns="45700" rIns="91425" bIns="45700" anchor="ctr" anchorCtr="0">
            <a:normAutofit/>
          </a:bodyPr>
          <a:lstStyle/>
          <a:p>
            <a:pPr marL="0" lvl="0" indent="0" algn="ctr" rtl="1">
              <a:lnSpc>
                <a:spcPct val="90000"/>
              </a:lnSpc>
              <a:spcBef>
                <a:spcPts val="0"/>
              </a:spcBef>
              <a:spcAft>
                <a:spcPts val="0"/>
              </a:spcAft>
              <a:buClr>
                <a:srgbClr val="002060"/>
              </a:buClr>
              <a:buSzPts val="7200"/>
              <a:buFont typeface="Calibri"/>
              <a:buNone/>
            </a:pPr>
            <a:r>
              <a:rPr lang="iw-IL" dirty="0">
                <a:solidFill>
                  <a:schemeClr val="bg1"/>
                </a:solidFill>
              </a:rPr>
              <a:t>שאלות לדיון</a:t>
            </a:r>
            <a:endParaRPr dirty="0">
              <a:solidFill>
                <a:schemeClr val="bg1"/>
              </a:solidFill>
            </a:endParaRPr>
          </a:p>
        </p:txBody>
      </p:sp>
      <p:sp>
        <p:nvSpPr>
          <p:cNvPr id="2" name="Google Shape;270;g2404f3f5793_1_13">
            <a:extLst>
              <a:ext uri="{FF2B5EF4-FFF2-40B4-BE49-F238E27FC236}">
                <a16:creationId xmlns:a16="http://schemas.microsoft.com/office/drawing/2014/main" id="{C080DE6A-5504-C738-71D1-EA8331CD597F}"/>
              </a:ext>
            </a:extLst>
          </p:cNvPr>
          <p:cNvSpPr txBox="1"/>
          <p:nvPr/>
        </p:nvSpPr>
        <p:spPr>
          <a:xfrm>
            <a:off x="2170877" y="4201435"/>
            <a:ext cx="2770248" cy="1046410"/>
          </a:xfrm>
          <a:prstGeom prst="rect">
            <a:avLst/>
          </a:prstGeom>
          <a:noFill/>
          <a:ln>
            <a:noFill/>
          </a:ln>
        </p:spPr>
        <p:txBody>
          <a:bodyPr spcFirstLastPara="1" wrap="square" lIns="91425" tIns="91425" rIns="91425" bIns="91425" anchor="t" anchorCtr="0">
            <a:spAutoFit/>
          </a:bodyPr>
          <a:lstStyle/>
          <a:p>
            <a:pPr marL="0" lvl="0" indent="0" algn="ctr" rtl="1">
              <a:spcBef>
                <a:spcPts val="0"/>
              </a:spcBef>
              <a:spcAft>
                <a:spcPts val="0"/>
              </a:spcAft>
              <a:buClr>
                <a:schemeClr val="dk1"/>
              </a:buClr>
              <a:buSzPts val="1100"/>
              <a:buFont typeface="Arial"/>
              <a:buNone/>
            </a:pPr>
            <a:r>
              <a:rPr lang="he-IL" sz="2800" dirty="0">
                <a:solidFill>
                  <a:schemeClr val="tx1"/>
                </a:solidFill>
                <a:latin typeface="Calibri"/>
                <a:ea typeface="Calibri"/>
                <a:cs typeface="Calibri"/>
                <a:sym typeface="Calibri"/>
              </a:rPr>
              <a:t>האם </a:t>
            </a:r>
            <a:r>
              <a:rPr lang="iw-IL" sz="2800" dirty="0">
                <a:solidFill>
                  <a:schemeClr val="tx1"/>
                </a:solidFill>
                <a:latin typeface="Calibri"/>
                <a:ea typeface="Calibri"/>
                <a:cs typeface="Calibri"/>
                <a:sym typeface="Calibri"/>
              </a:rPr>
              <a:t>קרה</a:t>
            </a:r>
            <a:r>
              <a:rPr lang="iw-IL" sz="2800" dirty="0">
                <a:latin typeface="Calibri"/>
                <a:ea typeface="Calibri"/>
                <a:cs typeface="Calibri"/>
                <a:sym typeface="Calibri"/>
              </a:rPr>
              <a:t> לכם</a:t>
            </a:r>
            <a:endParaRPr lang="he-IL" sz="2800" dirty="0">
              <a:latin typeface="Calibri"/>
              <a:ea typeface="Calibri"/>
              <a:cs typeface="Calibri"/>
              <a:sym typeface="Calibri"/>
            </a:endParaRPr>
          </a:p>
          <a:p>
            <a:pPr marL="0" lvl="0" indent="0" algn="ctr" rtl="1">
              <a:spcBef>
                <a:spcPts val="0"/>
              </a:spcBef>
              <a:spcAft>
                <a:spcPts val="0"/>
              </a:spcAft>
              <a:buClr>
                <a:schemeClr val="dk1"/>
              </a:buClr>
              <a:buSzPts val="1100"/>
              <a:buFont typeface="Arial"/>
              <a:buNone/>
            </a:pPr>
            <a:r>
              <a:rPr lang="he-IL" sz="2800" dirty="0">
                <a:latin typeface="Calibri"/>
                <a:ea typeface="Calibri"/>
                <a:cs typeface="Calibri"/>
                <a:sym typeface="Calibri"/>
              </a:rPr>
              <a:t>מקרה </a:t>
            </a:r>
            <a:r>
              <a:rPr lang="iw-IL" sz="2800" dirty="0">
                <a:latin typeface="Calibri"/>
                <a:ea typeface="Calibri"/>
                <a:cs typeface="Calibri"/>
                <a:sym typeface="Calibri"/>
              </a:rPr>
              <a:t>כזה?</a:t>
            </a:r>
            <a:endParaRPr sz="2800" dirty="0">
              <a:latin typeface="Calibri"/>
              <a:ea typeface="Calibri"/>
              <a:cs typeface="Calibri"/>
              <a:sym typeface="Calibri"/>
            </a:endParaRPr>
          </a:p>
        </p:txBody>
      </p:sp>
      <p:sp>
        <p:nvSpPr>
          <p:cNvPr id="3" name="Google Shape;271;g2404f3f5793_1_13">
            <a:extLst>
              <a:ext uri="{FF2B5EF4-FFF2-40B4-BE49-F238E27FC236}">
                <a16:creationId xmlns:a16="http://schemas.microsoft.com/office/drawing/2014/main" id="{6B956D2C-E89B-480D-D60A-2822C15D2E77}"/>
              </a:ext>
            </a:extLst>
          </p:cNvPr>
          <p:cNvSpPr txBox="1"/>
          <p:nvPr/>
        </p:nvSpPr>
        <p:spPr>
          <a:xfrm>
            <a:off x="5863810" y="3274096"/>
            <a:ext cx="5608237" cy="1046410"/>
          </a:xfrm>
          <a:prstGeom prst="rect">
            <a:avLst/>
          </a:prstGeom>
          <a:noFill/>
          <a:ln>
            <a:noFill/>
          </a:ln>
        </p:spPr>
        <p:txBody>
          <a:bodyPr spcFirstLastPara="1" wrap="square" lIns="91425" tIns="91425" rIns="91425" bIns="91425" anchor="t" anchorCtr="0">
            <a:spAutoFit/>
          </a:bodyPr>
          <a:lstStyle/>
          <a:p>
            <a:pPr marL="0" lvl="0" indent="0" algn="ctr" rtl="1">
              <a:spcBef>
                <a:spcPts val="0"/>
              </a:spcBef>
              <a:spcAft>
                <a:spcPts val="0"/>
              </a:spcAft>
              <a:buNone/>
            </a:pPr>
            <a:r>
              <a:rPr lang="he-IL" sz="2800" dirty="0">
                <a:latin typeface="Calibri"/>
                <a:ea typeface="Calibri"/>
                <a:cs typeface="Calibri"/>
                <a:sym typeface="Calibri"/>
              </a:rPr>
              <a:t>אילו</a:t>
            </a:r>
            <a:r>
              <a:rPr lang="iw-IL" sz="2800" dirty="0">
                <a:latin typeface="Calibri"/>
                <a:ea typeface="Calibri"/>
                <a:cs typeface="Calibri"/>
                <a:sym typeface="Calibri"/>
              </a:rPr>
              <a:t> מחשבות</a:t>
            </a:r>
            <a:r>
              <a:rPr lang="he-IL" sz="2800" dirty="0">
                <a:solidFill>
                  <a:srgbClr val="FF0000"/>
                </a:solidFill>
                <a:latin typeface="Calibri"/>
                <a:ea typeface="Calibri"/>
                <a:cs typeface="Calibri"/>
                <a:sym typeface="Calibri"/>
              </a:rPr>
              <a:t> </a:t>
            </a:r>
            <a:r>
              <a:rPr lang="he-IL" sz="2800" dirty="0">
                <a:solidFill>
                  <a:schemeClr val="tx1"/>
                </a:solidFill>
                <a:latin typeface="Calibri"/>
                <a:ea typeface="Calibri"/>
                <a:cs typeface="Calibri"/>
                <a:sym typeface="Calibri"/>
              </a:rPr>
              <a:t>ורגשות</a:t>
            </a:r>
            <a:r>
              <a:rPr lang="iw-IL" sz="2800" dirty="0">
                <a:latin typeface="Calibri"/>
                <a:ea typeface="Calibri"/>
                <a:cs typeface="Calibri"/>
                <a:sym typeface="Calibri"/>
              </a:rPr>
              <a:t> עול</a:t>
            </a:r>
            <a:r>
              <a:rPr lang="he-IL" sz="2800" dirty="0">
                <a:latin typeface="Calibri"/>
                <a:ea typeface="Calibri"/>
                <a:cs typeface="Calibri"/>
                <a:sym typeface="Calibri"/>
              </a:rPr>
              <a:t>ים</a:t>
            </a:r>
          </a:p>
          <a:p>
            <a:pPr marL="0" lvl="0" indent="0" algn="ctr" rtl="1">
              <a:spcBef>
                <a:spcPts val="0"/>
              </a:spcBef>
              <a:spcAft>
                <a:spcPts val="0"/>
              </a:spcAft>
              <a:buNone/>
            </a:pPr>
            <a:r>
              <a:rPr lang="iw-IL" sz="2800" dirty="0">
                <a:latin typeface="Calibri"/>
                <a:ea typeface="Calibri"/>
                <a:cs typeface="Calibri"/>
                <a:sym typeface="Calibri"/>
              </a:rPr>
              <a:t>כשנתקלים בפוסט</a:t>
            </a:r>
            <a:r>
              <a:rPr lang="he-IL" sz="2800" dirty="0">
                <a:latin typeface="Calibri"/>
                <a:ea typeface="Calibri"/>
                <a:cs typeface="Calibri"/>
                <a:sym typeface="Calibri"/>
              </a:rPr>
              <a:t>ים</a:t>
            </a:r>
            <a:r>
              <a:rPr lang="iw-IL" sz="2800" dirty="0">
                <a:latin typeface="Calibri"/>
                <a:ea typeface="Calibri"/>
                <a:cs typeface="Calibri"/>
                <a:sym typeface="Calibri"/>
              </a:rPr>
              <a:t> </a:t>
            </a:r>
            <a:r>
              <a:rPr lang="he-IL" sz="2800" dirty="0">
                <a:latin typeface="Calibri"/>
                <a:ea typeface="Calibri"/>
                <a:cs typeface="Calibri"/>
                <a:sym typeface="Calibri"/>
              </a:rPr>
              <a:t>כאלה?</a:t>
            </a:r>
            <a:endParaRPr sz="2800" dirty="0">
              <a:latin typeface="Calibri"/>
              <a:ea typeface="Calibri"/>
              <a:cs typeface="Calibri"/>
              <a:sym typeface="Calibri"/>
            </a:endParaRPr>
          </a:p>
        </p:txBody>
      </p:sp>
      <p:pic>
        <p:nvPicPr>
          <p:cNvPr id="12" name="תמונה 11">
            <a:extLst>
              <a:ext uri="{FF2B5EF4-FFF2-40B4-BE49-F238E27FC236}">
                <a16:creationId xmlns:a16="http://schemas.microsoft.com/office/drawing/2014/main" id="{E79DF779-4B68-D62B-1BB5-412AD0DD1C18}"/>
              </a:ext>
            </a:extLst>
          </p:cNvPr>
          <p:cNvPicPr>
            <a:picLocks noChangeAspect="1"/>
          </p:cNvPicPr>
          <p:nvPr/>
        </p:nvPicPr>
        <p:blipFill>
          <a:blip r:embed="rId4"/>
          <a:stretch>
            <a:fillRect/>
          </a:stretch>
        </p:blipFill>
        <p:spPr>
          <a:xfrm>
            <a:off x="0" y="6491136"/>
            <a:ext cx="12192000" cy="323088"/>
          </a:xfrm>
          <a:prstGeom prst="rect">
            <a:avLst/>
          </a:prstGeom>
        </p:spPr>
      </p:pic>
    </p:spTree>
    <p:extLst>
      <p:ext uri="{BB962C8B-B14F-4D97-AF65-F5344CB8AC3E}">
        <p14:creationId xmlns:p14="http://schemas.microsoft.com/office/powerpoint/2010/main" val="2516325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1030" name="Picture 6" descr="Free grass background green vector">
            <a:extLst>
              <a:ext uri="{FF2B5EF4-FFF2-40B4-BE49-F238E27FC236}">
                <a16:creationId xmlns:a16="http://schemas.microsoft.com/office/drawing/2014/main" id="{C447FACB-A6E4-3DB7-F6CB-7F82E6C48C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4567" y="4339997"/>
            <a:ext cx="3809744" cy="2518003"/>
          </a:xfrm>
          <a:prstGeom prst="rect">
            <a:avLst/>
          </a:prstGeom>
          <a:noFill/>
          <a:extLst>
            <a:ext uri="{909E8E84-426E-40DD-AFC4-6F175D3DCCD1}">
              <a14:hiddenFill xmlns:a14="http://schemas.microsoft.com/office/drawing/2010/main">
                <a:solidFill>
                  <a:srgbClr val="FFFFFF"/>
                </a:solidFill>
              </a14:hiddenFill>
            </a:ext>
          </a:extLst>
        </p:spPr>
      </p:pic>
      <p:sp>
        <p:nvSpPr>
          <p:cNvPr id="5" name="מלבן 4">
            <a:extLst>
              <a:ext uri="{FF2B5EF4-FFF2-40B4-BE49-F238E27FC236}">
                <a16:creationId xmlns:a16="http://schemas.microsoft.com/office/drawing/2014/main" id="{2CCA0F02-DD7E-EA5E-4CD0-FBB52B6270FC}"/>
              </a:ext>
            </a:extLst>
          </p:cNvPr>
          <p:cNvSpPr/>
          <p:nvPr/>
        </p:nvSpPr>
        <p:spPr>
          <a:xfrm rot="21287776">
            <a:off x="756339" y="4729967"/>
            <a:ext cx="2353194" cy="504967"/>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מלבן 3">
            <a:extLst>
              <a:ext uri="{FF2B5EF4-FFF2-40B4-BE49-F238E27FC236}">
                <a16:creationId xmlns:a16="http://schemas.microsoft.com/office/drawing/2014/main" id="{55076D39-A05D-2A85-4AEA-138889B598C0}"/>
              </a:ext>
            </a:extLst>
          </p:cNvPr>
          <p:cNvSpPr/>
          <p:nvPr/>
        </p:nvSpPr>
        <p:spPr>
          <a:xfrm rot="216035">
            <a:off x="8937182" y="4550249"/>
            <a:ext cx="1725976" cy="504967"/>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 name="מלבן 2">
            <a:extLst>
              <a:ext uri="{FF2B5EF4-FFF2-40B4-BE49-F238E27FC236}">
                <a16:creationId xmlns:a16="http://schemas.microsoft.com/office/drawing/2014/main" id="{D41798BC-27D8-85FF-40EE-13551F8C2AFE}"/>
              </a:ext>
            </a:extLst>
          </p:cNvPr>
          <p:cNvSpPr/>
          <p:nvPr/>
        </p:nvSpPr>
        <p:spPr>
          <a:xfrm rot="21428241">
            <a:off x="1810595" y="1642858"/>
            <a:ext cx="1725976" cy="504967"/>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מלבן 1">
            <a:extLst>
              <a:ext uri="{FF2B5EF4-FFF2-40B4-BE49-F238E27FC236}">
                <a16:creationId xmlns:a16="http://schemas.microsoft.com/office/drawing/2014/main" id="{0FF50EDE-59FD-17C5-F4C0-2CB0B3150196}"/>
              </a:ext>
            </a:extLst>
          </p:cNvPr>
          <p:cNvSpPr/>
          <p:nvPr/>
        </p:nvSpPr>
        <p:spPr>
          <a:xfrm rot="253980">
            <a:off x="8746214" y="1847363"/>
            <a:ext cx="1725976" cy="504967"/>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77" name="Google Shape;277;p10"/>
          <p:cNvSpPr txBox="1">
            <a:spLocks noGrp="1"/>
          </p:cNvSpPr>
          <p:nvPr>
            <p:ph type="title"/>
          </p:nvPr>
        </p:nvSpPr>
        <p:spPr>
          <a:xfrm>
            <a:off x="838200" y="161492"/>
            <a:ext cx="10515600" cy="1325563"/>
          </a:xfrm>
          <a:prstGeom prst="rect">
            <a:avLst/>
          </a:prstGeom>
          <a:noFill/>
          <a:ln>
            <a:noFill/>
          </a:ln>
        </p:spPr>
        <p:txBody>
          <a:bodyPr spcFirstLastPara="1" wrap="square" lIns="91425" tIns="45700" rIns="91425" bIns="45700" anchor="ctr" anchorCtr="0">
            <a:normAutofit/>
          </a:bodyPr>
          <a:lstStyle/>
          <a:p>
            <a:pPr marL="0" lvl="0" indent="0" algn="ctr" rtl="1">
              <a:lnSpc>
                <a:spcPct val="90000"/>
              </a:lnSpc>
              <a:spcBef>
                <a:spcPts val="0"/>
              </a:spcBef>
              <a:spcAft>
                <a:spcPts val="0"/>
              </a:spcAft>
              <a:buClr>
                <a:srgbClr val="002060"/>
              </a:buClr>
              <a:buSzPts val="7200"/>
              <a:buFont typeface="Calibri"/>
              <a:buNone/>
            </a:pPr>
            <a:r>
              <a:rPr lang="he-IL" dirty="0">
                <a:solidFill>
                  <a:schemeClr val="bg1"/>
                </a:solidFill>
              </a:rPr>
              <a:t>בראש של ליאור...</a:t>
            </a:r>
            <a:endParaRPr dirty="0">
              <a:solidFill>
                <a:schemeClr val="bg1"/>
              </a:solidFill>
            </a:endParaRPr>
          </a:p>
        </p:txBody>
      </p:sp>
      <p:sp>
        <p:nvSpPr>
          <p:cNvPr id="11" name="תיבת טקסט 10">
            <a:extLst>
              <a:ext uri="{FF2B5EF4-FFF2-40B4-BE49-F238E27FC236}">
                <a16:creationId xmlns:a16="http://schemas.microsoft.com/office/drawing/2014/main" id="{A0E54146-F07F-EC83-3527-03900E01548F}"/>
              </a:ext>
            </a:extLst>
          </p:cNvPr>
          <p:cNvSpPr txBox="1"/>
          <p:nvPr/>
        </p:nvSpPr>
        <p:spPr>
          <a:xfrm rot="21434324">
            <a:off x="129376" y="1687834"/>
            <a:ext cx="5156200" cy="1938992"/>
          </a:xfrm>
          <a:prstGeom prst="rect">
            <a:avLst/>
          </a:prstGeom>
          <a:noFill/>
        </p:spPr>
        <p:txBody>
          <a:bodyPr wrap="square">
            <a:spAutoFit/>
          </a:bodyPr>
          <a:lstStyle/>
          <a:p>
            <a:pPr algn="ctr" rtl="1"/>
            <a:r>
              <a:rPr lang="he-IL" sz="2400" b="1" dirty="0">
                <a:latin typeface="Calibri" panose="020F0502020204030204" pitchFamily="34" charset="0"/>
                <a:ea typeface="Calibri" panose="020F0502020204030204" pitchFamily="34" charset="0"/>
                <a:cs typeface="Calibri" panose="020F0502020204030204" pitchFamily="34" charset="0"/>
              </a:rPr>
              <a:t>שאלת המחיר</a:t>
            </a:r>
          </a:p>
          <a:p>
            <a:pPr algn="ctr" rtl="1"/>
            <a:r>
              <a:rPr lang="he-IL" sz="2400" dirty="0">
                <a:latin typeface="Calibri" panose="020F0502020204030204" pitchFamily="34" charset="0"/>
                <a:ea typeface="Calibri" panose="020F0502020204030204" pitchFamily="34" charset="0"/>
                <a:cs typeface="Calibri" panose="020F0502020204030204" pitchFamily="34" charset="0"/>
              </a:rPr>
              <a:t>מה המחיר שאשלם</a:t>
            </a:r>
          </a:p>
          <a:p>
            <a:pPr algn="ctr" rtl="1"/>
            <a:r>
              <a:rPr lang="he-IL" sz="2400" dirty="0">
                <a:latin typeface="Calibri" panose="020F0502020204030204" pitchFamily="34" charset="0"/>
                <a:ea typeface="Calibri" panose="020F0502020204030204" pitchFamily="34" charset="0"/>
                <a:cs typeface="Calibri" panose="020F0502020204030204" pitchFamily="34" charset="0"/>
              </a:rPr>
              <a:t>אם אשמור על המידע כסוד מהמבוגרים?</a:t>
            </a:r>
          </a:p>
          <a:p>
            <a:pPr algn="ctr" rtl="1"/>
            <a:r>
              <a:rPr lang="he-IL" sz="2400" dirty="0">
                <a:latin typeface="Calibri" panose="020F0502020204030204" pitchFamily="34" charset="0"/>
                <a:ea typeface="Calibri" panose="020F0502020204030204" pitchFamily="34" charset="0"/>
                <a:cs typeface="Calibri" panose="020F0502020204030204" pitchFamily="34" charset="0"/>
              </a:rPr>
              <a:t>מה המחיר שאלמוג עלול לשלם?</a:t>
            </a:r>
          </a:p>
          <a:p>
            <a:pPr algn="ctr" rtl="1"/>
            <a:r>
              <a:rPr lang="he-IL" sz="2400" dirty="0">
                <a:latin typeface="Calibri" panose="020F0502020204030204" pitchFamily="34" charset="0"/>
                <a:ea typeface="Calibri" panose="020F0502020204030204" pitchFamily="34" charset="0"/>
                <a:cs typeface="Calibri" panose="020F0502020204030204" pitchFamily="34" charset="0"/>
              </a:rPr>
              <a:t>ומה יקרה לחברות...?</a:t>
            </a:r>
          </a:p>
        </p:txBody>
      </p:sp>
      <p:sp>
        <p:nvSpPr>
          <p:cNvPr id="14" name="תיבת טקסט 13">
            <a:extLst>
              <a:ext uri="{FF2B5EF4-FFF2-40B4-BE49-F238E27FC236}">
                <a16:creationId xmlns:a16="http://schemas.microsoft.com/office/drawing/2014/main" id="{FAF853AD-676F-1C44-62B5-5D41E7EEF614}"/>
              </a:ext>
            </a:extLst>
          </p:cNvPr>
          <p:cNvSpPr txBox="1"/>
          <p:nvPr/>
        </p:nvSpPr>
        <p:spPr>
          <a:xfrm rot="160765">
            <a:off x="7267574" y="1858422"/>
            <a:ext cx="4657725" cy="1200329"/>
          </a:xfrm>
          <a:prstGeom prst="rect">
            <a:avLst/>
          </a:prstGeom>
          <a:noFill/>
        </p:spPr>
        <p:txBody>
          <a:bodyPr wrap="square">
            <a:spAutoFit/>
          </a:bodyPr>
          <a:lstStyle/>
          <a:p>
            <a:pPr algn="ctr" rtl="1"/>
            <a:r>
              <a:rPr lang="he-IL" sz="2400" b="1" dirty="0">
                <a:latin typeface="Calibri" panose="020F0502020204030204" pitchFamily="34" charset="0"/>
                <a:ea typeface="Calibri" panose="020F0502020204030204" pitchFamily="34" charset="0"/>
                <a:cs typeface="Calibri" panose="020F0502020204030204" pitchFamily="34" charset="0"/>
              </a:rPr>
              <a:t>שאלת הרווח</a:t>
            </a:r>
          </a:p>
          <a:p>
            <a:pPr algn="ctr" rtl="1"/>
            <a:r>
              <a:rPr lang="he-IL" sz="2400" dirty="0">
                <a:latin typeface="Calibri" panose="020F0502020204030204" pitchFamily="34" charset="0"/>
                <a:ea typeface="Calibri" panose="020F0502020204030204" pitchFamily="34" charset="0"/>
                <a:cs typeface="Calibri" panose="020F0502020204030204" pitchFamily="34" charset="0"/>
              </a:rPr>
              <a:t>מהם הרווחים הצפויים לי ולאלמוג </a:t>
            </a:r>
          </a:p>
          <a:p>
            <a:pPr algn="ctr" rtl="1"/>
            <a:r>
              <a:rPr lang="he-IL" sz="2400" dirty="0">
                <a:latin typeface="Calibri" panose="020F0502020204030204" pitchFamily="34" charset="0"/>
                <a:ea typeface="Calibri" panose="020F0502020204030204" pitchFamily="34" charset="0"/>
                <a:cs typeface="Calibri" panose="020F0502020204030204" pitchFamily="34" charset="0"/>
              </a:rPr>
              <a:t>אם אשתף למרות הקושי? </a:t>
            </a:r>
          </a:p>
        </p:txBody>
      </p:sp>
      <p:sp>
        <p:nvSpPr>
          <p:cNvPr id="16" name="תיבת טקסט 15">
            <a:extLst>
              <a:ext uri="{FF2B5EF4-FFF2-40B4-BE49-F238E27FC236}">
                <a16:creationId xmlns:a16="http://schemas.microsoft.com/office/drawing/2014/main" id="{663B9771-0BB8-26B8-0CA3-AF140C011266}"/>
              </a:ext>
            </a:extLst>
          </p:cNvPr>
          <p:cNvSpPr txBox="1"/>
          <p:nvPr/>
        </p:nvSpPr>
        <p:spPr>
          <a:xfrm rot="150492">
            <a:off x="7456431" y="4583371"/>
            <a:ext cx="4625855" cy="1569660"/>
          </a:xfrm>
          <a:prstGeom prst="rect">
            <a:avLst/>
          </a:prstGeom>
          <a:noFill/>
        </p:spPr>
        <p:txBody>
          <a:bodyPr wrap="square">
            <a:spAutoFit/>
          </a:bodyPr>
          <a:lstStyle/>
          <a:p>
            <a:pPr algn="ctr" rtl="1"/>
            <a:r>
              <a:rPr lang="he-IL" sz="2400" b="1" dirty="0">
                <a:solidFill>
                  <a:schemeClr val="bg1"/>
                </a:solidFill>
                <a:latin typeface="Calibri" panose="020F0502020204030204" pitchFamily="34" charset="0"/>
                <a:ea typeface="Calibri" panose="020F0502020204030204" pitchFamily="34" charset="0"/>
                <a:cs typeface="Calibri" panose="020F0502020204030204" pitchFamily="34" charset="0"/>
              </a:rPr>
              <a:t>למי לפנות?</a:t>
            </a:r>
          </a:p>
          <a:p>
            <a:pPr algn="ctr" rtl="1"/>
            <a:r>
              <a:rPr lang="he-IL" sz="2400" dirty="0">
                <a:latin typeface="Calibri" panose="020F0502020204030204" pitchFamily="34" charset="0"/>
                <a:ea typeface="Calibri" panose="020F0502020204030204" pitchFamily="34" charset="0"/>
                <a:cs typeface="Calibri" panose="020F0502020204030204" pitchFamily="34" charset="0"/>
              </a:rPr>
              <a:t>את מי הייתם ממליצים לי לשתף?</a:t>
            </a:r>
          </a:p>
          <a:p>
            <a:pPr algn="ctr" rtl="1"/>
            <a:r>
              <a:rPr lang="he-IL" sz="2400" dirty="0">
                <a:latin typeface="Calibri" panose="020F0502020204030204" pitchFamily="34" charset="0"/>
                <a:ea typeface="Calibri" panose="020F0502020204030204" pitchFamily="34" charset="0"/>
                <a:cs typeface="Calibri" panose="020F0502020204030204" pitchFamily="34" charset="0"/>
              </a:rPr>
              <a:t>באיזה שלב?</a:t>
            </a:r>
          </a:p>
          <a:p>
            <a:pPr algn="ctr" rtl="1"/>
            <a:r>
              <a:rPr lang="he-IL" sz="2400" dirty="0">
                <a:latin typeface="Calibri" panose="020F0502020204030204" pitchFamily="34" charset="0"/>
                <a:ea typeface="Calibri" panose="020F0502020204030204" pitchFamily="34" charset="0"/>
                <a:cs typeface="Calibri" panose="020F0502020204030204" pitchFamily="34" charset="0"/>
              </a:rPr>
              <a:t>מדוע?</a:t>
            </a:r>
          </a:p>
        </p:txBody>
      </p:sp>
      <p:sp>
        <p:nvSpPr>
          <p:cNvPr id="19" name="תיבת טקסט 18">
            <a:extLst>
              <a:ext uri="{FF2B5EF4-FFF2-40B4-BE49-F238E27FC236}">
                <a16:creationId xmlns:a16="http://schemas.microsoft.com/office/drawing/2014/main" id="{C22455F1-76F1-E20B-D173-B61D56FB95D4}"/>
              </a:ext>
            </a:extLst>
          </p:cNvPr>
          <p:cNvSpPr txBox="1"/>
          <p:nvPr/>
        </p:nvSpPr>
        <p:spPr>
          <a:xfrm rot="21246406">
            <a:off x="109364" y="4754234"/>
            <a:ext cx="3706087" cy="1200329"/>
          </a:xfrm>
          <a:prstGeom prst="rect">
            <a:avLst/>
          </a:prstGeom>
          <a:noFill/>
        </p:spPr>
        <p:txBody>
          <a:bodyPr wrap="square">
            <a:spAutoFit/>
          </a:bodyPr>
          <a:lstStyle/>
          <a:p>
            <a:pPr algn="ctr" rtl="1"/>
            <a:r>
              <a:rPr lang="he-IL" sz="2400" b="1" dirty="0">
                <a:solidFill>
                  <a:schemeClr val="bg1"/>
                </a:solidFill>
                <a:latin typeface="Calibri" panose="020F0502020204030204" pitchFamily="34" charset="0"/>
                <a:ea typeface="Calibri" panose="020F0502020204030204" pitchFamily="34" charset="0"/>
                <a:cs typeface="Calibri" panose="020F0502020204030204" pitchFamily="34" charset="0"/>
              </a:rPr>
              <a:t>מה אומרים? ואיך?</a:t>
            </a:r>
          </a:p>
          <a:p>
            <a:pPr algn="ctr" rtl="1"/>
            <a:r>
              <a:rPr lang="he-IL" sz="2400" dirty="0">
                <a:latin typeface="Calibri" panose="020F0502020204030204" pitchFamily="34" charset="0"/>
                <a:ea typeface="Calibri" panose="020F0502020204030204" pitchFamily="34" charset="0"/>
                <a:cs typeface="Calibri" panose="020F0502020204030204" pitchFamily="34" charset="0"/>
              </a:rPr>
              <a:t>כיצד כדאי לספר על האירוע</a:t>
            </a:r>
          </a:p>
          <a:p>
            <a:pPr algn="ctr" rtl="1"/>
            <a:r>
              <a:rPr lang="he-IL" sz="2400" dirty="0">
                <a:latin typeface="Calibri" panose="020F0502020204030204" pitchFamily="34" charset="0"/>
                <a:ea typeface="Calibri" panose="020F0502020204030204" pitchFamily="34" charset="0"/>
                <a:cs typeface="Calibri" panose="020F0502020204030204" pitchFamily="34" charset="0"/>
              </a:rPr>
              <a:t>ועל סיבת הפניה?</a:t>
            </a:r>
            <a:endParaRPr lang="he-IL" sz="2400" b="1" dirty="0">
              <a:latin typeface="Calibri" panose="020F0502020204030204" pitchFamily="34" charset="0"/>
              <a:ea typeface="Calibri" panose="020F0502020204030204" pitchFamily="34" charset="0"/>
              <a:cs typeface="Calibri" panose="020F0502020204030204" pitchFamily="34" charset="0"/>
            </a:endParaRPr>
          </a:p>
        </p:txBody>
      </p:sp>
      <p:pic>
        <p:nvPicPr>
          <p:cNvPr id="1028" name="Picture 4" descr="Free desperate stress stressed vector">
            <a:extLst>
              <a:ext uri="{FF2B5EF4-FFF2-40B4-BE49-F238E27FC236}">
                <a16:creationId xmlns:a16="http://schemas.microsoft.com/office/drawing/2014/main" id="{94759E88-D93F-95A6-CD16-3BEA00BAEF10}"/>
              </a:ext>
            </a:extLst>
          </p:cNvPr>
          <p:cNvPicPr>
            <a:picLocks noChangeAspect="1" noChangeArrowheads="1"/>
          </p:cNvPicPr>
          <p:nvPr/>
        </p:nvPicPr>
        <p:blipFill rotWithShape="1">
          <a:blip r:embed="rId4">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l="17187" t="13250" r="6913"/>
          <a:stretch/>
        </p:blipFill>
        <p:spPr bwMode="auto">
          <a:xfrm>
            <a:off x="4308663" y="2965389"/>
            <a:ext cx="4421268" cy="5267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769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6" name="מלבן 5">
            <a:extLst>
              <a:ext uri="{FF2B5EF4-FFF2-40B4-BE49-F238E27FC236}">
                <a16:creationId xmlns:a16="http://schemas.microsoft.com/office/drawing/2014/main" id="{CBC5B704-C9F7-A8E8-6BE4-E977FB722E6B}"/>
              </a:ext>
            </a:extLst>
          </p:cNvPr>
          <p:cNvSpPr/>
          <p:nvPr/>
        </p:nvSpPr>
        <p:spPr>
          <a:xfrm rot="21287776">
            <a:off x="756339" y="4729967"/>
            <a:ext cx="2353194" cy="504967"/>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מלבן 6">
            <a:extLst>
              <a:ext uri="{FF2B5EF4-FFF2-40B4-BE49-F238E27FC236}">
                <a16:creationId xmlns:a16="http://schemas.microsoft.com/office/drawing/2014/main" id="{983BE6BD-F748-D265-C307-25EE2176231F}"/>
              </a:ext>
            </a:extLst>
          </p:cNvPr>
          <p:cNvSpPr/>
          <p:nvPr/>
        </p:nvSpPr>
        <p:spPr>
          <a:xfrm rot="216035">
            <a:off x="8937180" y="4513445"/>
            <a:ext cx="1725976" cy="504967"/>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מלבן 7">
            <a:extLst>
              <a:ext uri="{FF2B5EF4-FFF2-40B4-BE49-F238E27FC236}">
                <a16:creationId xmlns:a16="http://schemas.microsoft.com/office/drawing/2014/main" id="{CE1A9116-AE7F-90B4-D7CD-778A9AF8BB10}"/>
              </a:ext>
            </a:extLst>
          </p:cNvPr>
          <p:cNvSpPr/>
          <p:nvPr/>
        </p:nvSpPr>
        <p:spPr>
          <a:xfrm rot="21428241">
            <a:off x="1810595" y="1642858"/>
            <a:ext cx="1725976" cy="504967"/>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8">
            <a:extLst>
              <a:ext uri="{FF2B5EF4-FFF2-40B4-BE49-F238E27FC236}">
                <a16:creationId xmlns:a16="http://schemas.microsoft.com/office/drawing/2014/main" id="{F5FB94CA-4496-3A52-50DA-10748B1CDA0D}"/>
              </a:ext>
            </a:extLst>
          </p:cNvPr>
          <p:cNvSpPr/>
          <p:nvPr/>
        </p:nvSpPr>
        <p:spPr>
          <a:xfrm rot="253980">
            <a:off x="8746214" y="1847363"/>
            <a:ext cx="1725976" cy="504967"/>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77" name="Google Shape;277;p10"/>
          <p:cNvSpPr txBox="1">
            <a:spLocks noGrp="1"/>
          </p:cNvSpPr>
          <p:nvPr>
            <p:ph type="title"/>
          </p:nvPr>
        </p:nvSpPr>
        <p:spPr>
          <a:xfrm>
            <a:off x="838200" y="161492"/>
            <a:ext cx="10515600" cy="1325563"/>
          </a:xfrm>
          <a:prstGeom prst="rect">
            <a:avLst/>
          </a:prstGeom>
          <a:noFill/>
          <a:ln>
            <a:noFill/>
          </a:ln>
        </p:spPr>
        <p:txBody>
          <a:bodyPr spcFirstLastPara="1" wrap="square" lIns="91425" tIns="45700" rIns="91425" bIns="45700" anchor="ctr" anchorCtr="0">
            <a:normAutofit/>
          </a:bodyPr>
          <a:lstStyle/>
          <a:p>
            <a:pPr marL="0" lvl="0" indent="0" algn="ctr" rtl="1">
              <a:lnSpc>
                <a:spcPct val="90000"/>
              </a:lnSpc>
              <a:spcBef>
                <a:spcPts val="0"/>
              </a:spcBef>
              <a:spcAft>
                <a:spcPts val="0"/>
              </a:spcAft>
              <a:buClr>
                <a:srgbClr val="002060"/>
              </a:buClr>
              <a:buSzPts val="7200"/>
              <a:buFont typeface="Calibri"/>
              <a:buNone/>
            </a:pPr>
            <a:r>
              <a:rPr lang="he-IL" dirty="0">
                <a:solidFill>
                  <a:schemeClr val="bg1"/>
                </a:solidFill>
              </a:rPr>
              <a:t>בראש של עידן...</a:t>
            </a:r>
            <a:endParaRPr dirty="0">
              <a:solidFill>
                <a:schemeClr val="bg1"/>
              </a:solidFill>
            </a:endParaRPr>
          </a:p>
        </p:txBody>
      </p:sp>
      <p:sp>
        <p:nvSpPr>
          <p:cNvPr id="11" name="תיבת טקסט 10">
            <a:extLst>
              <a:ext uri="{FF2B5EF4-FFF2-40B4-BE49-F238E27FC236}">
                <a16:creationId xmlns:a16="http://schemas.microsoft.com/office/drawing/2014/main" id="{A0E54146-F07F-EC83-3527-03900E01548F}"/>
              </a:ext>
            </a:extLst>
          </p:cNvPr>
          <p:cNvSpPr txBox="1"/>
          <p:nvPr/>
        </p:nvSpPr>
        <p:spPr>
          <a:xfrm rot="21434324">
            <a:off x="129376" y="1687834"/>
            <a:ext cx="5156200" cy="1938992"/>
          </a:xfrm>
          <a:prstGeom prst="rect">
            <a:avLst/>
          </a:prstGeom>
          <a:noFill/>
        </p:spPr>
        <p:txBody>
          <a:bodyPr wrap="square">
            <a:spAutoFit/>
          </a:bodyPr>
          <a:lstStyle/>
          <a:p>
            <a:pPr algn="ctr" rtl="1"/>
            <a:r>
              <a:rPr lang="he-IL" sz="2400" b="1" dirty="0">
                <a:latin typeface="Calibri" panose="020F0502020204030204" pitchFamily="34" charset="0"/>
                <a:ea typeface="Calibri" panose="020F0502020204030204" pitchFamily="34" charset="0"/>
                <a:cs typeface="Calibri" panose="020F0502020204030204" pitchFamily="34" charset="0"/>
              </a:rPr>
              <a:t>שאלת המחיר</a:t>
            </a:r>
          </a:p>
          <a:p>
            <a:pPr algn="ctr" rtl="1"/>
            <a:r>
              <a:rPr lang="he-IL" sz="2400" dirty="0">
                <a:latin typeface="Calibri" panose="020F0502020204030204" pitchFamily="34" charset="0"/>
                <a:ea typeface="Calibri" panose="020F0502020204030204" pitchFamily="34" charset="0"/>
                <a:cs typeface="Calibri" panose="020F0502020204030204" pitchFamily="34" charset="0"/>
              </a:rPr>
              <a:t>מה המחיר שאשלם</a:t>
            </a:r>
          </a:p>
          <a:p>
            <a:pPr algn="ctr" rtl="1"/>
            <a:r>
              <a:rPr lang="he-IL" sz="2400" dirty="0">
                <a:latin typeface="Calibri" panose="020F0502020204030204" pitchFamily="34" charset="0"/>
                <a:ea typeface="Calibri" panose="020F0502020204030204" pitchFamily="34" charset="0"/>
                <a:cs typeface="Calibri" panose="020F0502020204030204" pitchFamily="34" charset="0"/>
              </a:rPr>
              <a:t>אם אשמור על המידע כסוד מהמבוגרים?</a:t>
            </a:r>
          </a:p>
          <a:p>
            <a:pPr algn="ctr" rtl="1"/>
            <a:r>
              <a:rPr lang="he-IL" sz="2400" dirty="0">
                <a:latin typeface="Calibri" panose="020F0502020204030204" pitchFamily="34" charset="0"/>
                <a:ea typeface="Calibri" panose="020F0502020204030204" pitchFamily="34" charset="0"/>
                <a:cs typeface="Calibri" panose="020F0502020204030204" pitchFamily="34" charset="0"/>
              </a:rPr>
              <a:t>מה המחיר שאיתי עלולה לשלם?</a:t>
            </a:r>
          </a:p>
          <a:p>
            <a:pPr algn="ctr" rtl="1"/>
            <a:r>
              <a:rPr lang="he-IL" sz="2400" dirty="0">
                <a:latin typeface="Calibri" panose="020F0502020204030204" pitchFamily="34" charset="0"/>
                <a:ea typeface="Calibri" panose="020F0502020204030204" pitchFamily="34" charset="0"/>
                <a:cs typeface="Calibri" panose="020F0502020204030204" pitchFamily="34" charset="0"/>
              </a:rPr>
              <a:t>ומה יקרה לחברות...?</a:t>
            </a:r>
          </a:p>
        </p:txBody>
      </p:sp>
      <p:sp>
        <p:nvSpPr>
          <p:cNvPr id="14" name="תיבת טקסט 13">
            <a:extLst>
              <a:ext uri="{FF2B5EF4-FFF2-40B4-BE49-F238E27FC236}">
                <a16:creationId xmlns:a16="http://schemas.microsoft.com/office/drawing/2014/main" id="{FAF853AD-676F-1C44-62B5-5D41E7EEF614}"/>
              </a:ext>
            </a:extLst>
          </p:cNvPr>
          <p:cNvSpPr txBox="1"/>
          <p:nvPr/>
        </p:nvSpPr>
        <p:spPr>
          <a:xfrm rot="160765">
            <a:off x="7267574" y="1858422"/>
            <a:ext cx="4657725" cy="1200329"/>
          </a:xfrm>
          <a:prstGeom prst="rect">
            <a:avLst/>
          </a:prstGeom>
          <a:noFill/>
        </p:spPr>
        <p:txBody>
          <a:bodyPr wrap="square">
            <a:spAutoFit/>
          </a:bodyPr>
          <a:lstStyle/>
          <a:p>
            <a:pPr algn="ctr" rtl="1"/>
            <a:r>
              <a:rPr lang="he-IL" sz="2400" b="1" dirty="0">
                <a:latin typeface="Calibri" panose="020F0502020204030204" pitchFamily="34" charset="0"/>
                <a:ea typeface="Calibri" panose="020F0502020204030204" pitchFamily="34" charset="0"/>
                <a:cs typeface="Calibri" panose="020F0502020204030204" pitchFamily="34" charset="0"/>
              </a:rPr>
              <a:t>שאלת הרווח</a:t>
            </a:r>
          </a:p>
          <a:p>
            <a:pPr algn="ctr" rtl="1"/>
            <a:r>
              <a:rPr lang="he-IL" sz="2400" dirty="0">
                <a:latin typeface="Calibri" panose="020F0502020204030204" pitchFamily="34" charset="0"/>
                <a:ea typeface="Calibri" panose="020F0502020204030204" pitchFamily="34" charset="0"/>
                <a:cs typeface="Calibri" panose="020F0502020204030204" pitchFamily="34" charset="0"/>
              </a:rPr>
              <a:t>מהם הרווחים הצפויים לי ולאיתי</a:t>
            </a:r>
          </a:p>
          <a:p>
            <a:pPr algn="ctr" rtl="1"/>
            <a:r>
              <a:rPr lang="he-IL" sz="2400" dirty="0">
                <a:latin typeface="Calibri" panose="020F0502020204030204" pitchFamily="34" charset="0"/>
                <a:ea typeface="Calibri" panose="020F0502020204030204" pitchFamily="34" charset="0"/>
                <a:cs typeface="Calibri" panose="020F0502020204030204" pitchFamily="34" charset="0"/>
              </a:rPr>
              <a:t>אם אשתף למרות הקושי? </a:t>
            </a:r>
          </a:p>
        </p:txBody>
      </p:sp>
      <p:sp>
        <p:nvSpPr>
          <p:cNvPr id="16" name="תיבת טקסט 15">
            <a:extLst>
              <a:ext uri="{FF2B5EF4-FFF2-40B4-BE49-F238E27FC236}">
                <a16:creationId xmlns:a16="http://schemas.microsoft.com/office/drawing/2014/main" id="{663B9771-0BB8-26B8-0CA3-AF140C011266}"/>
              </a:ext>
            </a:extLst>
          </p:cNvPr>
          <p:cNvSpPr txBox="1"/>
          <p:nvPr/>
        </p:nvSpPr>
        <p:spPr>
          <a:xfrm rot="150492">
            <a:off x="7431033" y="4610513"/>
            <a:ext cx="4625855" cy="1569660"/>
          </a:xfrm>
          <a:prstGeom prst="rect">
            <a:avLst/>
          </a:prstGeom>
          <a:noFill/>
        </p:spPr>
        <p:txBody>
          <a:bodyPr wrap="square">
            <a:spAutoFit/>
          </a:bodyPr>
          <a:lstStyle/>
          <a:p>
            <a:pPr algn="ctr" rtl="1"/>
            <a:r>
              <a:rPr lang="he-IL" sz="2400" b="1" dirty="0">
                <a:solidFill>
                  <a:schemeClr val="bg1"/>
                </a:solidFill>
                <a:latin typeface="Calibri" panose="020F0502020204030204" pitchFamily="34" charset="0"/>
                <a:ea typeface="Calibri" panose="020F0502020204030204" pitchFamily="34" charset="0"/>
                <a:cs typeface="Calibri" panose="020F0502020204030204" pitchFamily="34" charset="0"/>
              </a:rPr>
              <a:t>למי לפנות?</a:t>
            </a:r>
          </a:p>
          <a:p>
            <a:pPr algn="ctr" rtl="1"/>
            <a:r>
              <a:rPr lang="he-IL" sz="2400" dirty="0">
                <a:latin typeface="Calibri" panose="020F0502020204030204" pitchFamily="34" charset="0"/>
                <a:ea typeface="Calibri" panose="020F0502020204030204" pitchFamily="34" charset="0"/>
                <a:cs typeface="Calibri" panose="020F0502020204030204" pitchFamily="34" charset="0"/>
              </a:rPr>
              <a:t>את מי הייתם ממליצים לי לשתף?</a:t>
            </a:r>
          </a:p>
          <a:p>
            <a:pPr algn="ctr" rtl="1"/>
            <a:r>
              <a:rPr lang="he-IL" sz="2400" dirty="0">
                <a:latin typeface="Calibri" panose="020F0502020204030204" pitchFamily="34" charset="0"/>
                <a:ea typeface="Calibri" panose="020F0502020204030204" pitchFamily="34" charset="0"/>
                <a:cs typeface="Calibri" panose="020F0502020204030204" pitchFamily="34" charset="0"/>
              </a:rPr>
              <a:t>באיזה שלב?</a:t>
            </a:r>
          </a:p>
          <a:p>
            <a:pPr algn="ctr" rtl="1"/>
            <a:r>
              <a:rPr lang="he-IL" sz="2400" dirty="0">
                <a:latin typeface="Calibri" panose="020F0502020204030204" pitchFamily="34" charset="0"/>
                <a:ea typeface="Calibri" panose="020F0502020204030204" pitchFamily="34" charset="0"/>
                <a:cs typeface="Calibri" panose="020F0502020204030204" pitchFamily="34" charset="0"/>
              </a:rPr>
              <a:t>מדוע?</a:t>
            </a:r>
          </a:p>
        </p:txBody>
      </p:sp>
      <p:sp>
        <p:nvSpPr>
          <p:cNvPr id="19" name="תיבת טקסט 18">
            <a:extLst>
              <a:ext uri="{FF2B5EF4-FFF2-40B4-BE49-F238E27FC236}">
                <a16:creationId xmlns:a16="http://schemas.microsoft.com/office/drawing/2014/main" id="{C22455F1-76F1-E20B-D173-B61D56FB95D4}"/>
              </a:ext>
            </a:extLst>
          </p:cNvPr>
          <p:cNvSpPr txBox="1"/>
          <p:nvPr/>
        </p:nvSpPr>
        <p:spPr>
          <a:xfrm rot="21360024">
            <a:off x="184662" y="4765728"/>
            <a:ext cx="3706087" cy="1200329"/>
          </a:xfrm>
          <a:prstGeom prst="rect">
            <a:avLst/>
          </a:prstGeom>
          <a:noFill/>
        </p:spPr>
        <p:txBody>
          <a:bodyPr wrap="square">
            <a:spAutoFit/>
          </a:bodyPr>
          <a:lstStyle/>
          <a:p>
            <a:pPr algn="ctr" rtl="1"/>
            <a:r>
              <a:rPr lang="he-IL" sz="2400" b="1" dirty="0">
                <a:solidFill>
                  <a:schemeClr val="bg1"/>
                </a:solidFill>
                <a:latin typeface="Calibri" panose="020F0502020204030204" pitchFamily="34" charset="0"/>
                <a:ea typeface="Calibri" panose="020F0502020204030204" pitchFamily="34" charset="0"/>
                <a:cs typeface="Calibri" panose="020F0502020204030204" pitchFamily="34" charset="0"/>
              </a:rPr>
              <a:t>מה אומרים? ואיך?</a:t>
            </a:r>
          </a:p>
          <a:p>
            <a:pPr algn="ctr" rtl="1"/>
            <a:r>
              <a:rPr lang="he-IL" sz="2400" dirty="0">
                <a:latin typeface="Calibri" panose="020F0502020204030204" pitchFamily="34" charset="0"/>
                <a:ea typeface="Calibri" panose="020F0502020204030204" pitchFamily="34" charset="0"/>
                <a:cs typeface="Calibri" panose="020F0502020204030204" pitchFamily="34" charset="0"/>
              </a:rPr>
              <a:t>כיצד כדאי לספר על האירוע</a:t>
            </a:r>
          </a:p>
          <a:p>
            <a:pPr algn="ctr" rtl="1"/>
            <a:r>
              <a:rPr lang="he-IL" sz="2400" dirty="0">
                <a:latin typeface="Calibri" panose="020F0502020204030204" pitchFamily="34" charset="0"/>
                <a:ea typeface="Calibri" panose="020F0502020204030204" pitchFamily="34" charset="0"/>
                <a:cs typeface="Calibri" panose="020F0502020204030204" pitchFamily="34" charset="0"/>
              </a:rPr>
              <a:t>ועל סיבת הפניה?</a:t>
            </a:r>
            <a:endParaRPr lang="he-IL" sz="2400" b="1" dirty="0">
              <a:latin typeface="Calibri" panose="020F0502020204030204" pitchFamily="34" charset="0"/>
              <a:ea typeface="Calibri" panose="020F0502020204030204" pitchFamily="34" charset="0"/>
              <a:cs typeface="Calibri" panose="020F0502020204030204" pitchFamily="34" charset="0"/>
            </a:endParaRPr>
          </a:p>
        </p:txBody>
      </p:sp>
      <p:pic>
        <p:nvPicPr>
          <p:cNvPr id="2050" name="Picture 2" descr="Free nape head child illustration">
            <a:extLst>
              <a:ext uri="{FF2B5EF4-FFF2-40B4-BE49-F238E27FC236}">
                <a16:creationId xmlns:a16="http://schemas.microsoft.com/office/drawing/2014/main" id="{BA0961EF-A05D-6FB9-8F7A-CCA857E2E518}"/>
              </a:ext>
            </a:extLst>
          </p:cNvPr>
          <p:cNvPicPr>
            <a:picLocks noChangeAspect="1" noChangeArrowheads="1"/>
          </p:cNvPicPr>
          <p:nvPr/>
        </p:nvPicPr>
        <p:blipFill rotWithShape="1">
          <a:blip r:embed="rId3">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t="11765" r="38336"/>
          <a:stretch/>
        </p:blipFill>
        <p:spPr bwMode="auto">
          <a:xfrm>
            <a:off x="3533760" y="2542420"/>
            <a:ext cx="4875019" cy="4447016"/>
          </a:xfrm>
          <a:prstGeom prst="rect">
            <a:avLst/>
          </a:prstGeom>
          <a:noFill/>
          <a:extLst>
            <a:ext uri="{909E8E84-426E-40DD-AFC4-6F175D3DCCD1}">
              <a14:hiddenFill xmlns:a14="http://schemas.microsoft.com/office/drawing/2010/main">
                <a:solidFill>
                  <a:srgbClr val="FFFFFF"/>
                </a:solidFill>
              </a14:hiddenFill>
            </a:ext>
          </a:extLst>
        </p:spPr>
      </p:pic>
      <p:sp>
        <p:nvSpPr>
          <p:cNvPr id="2" name="אליפסה 1">
            <a:extLst>
              <a:ext uri="{FF2B5EF4-FFF2-40B4-BE49-F238E27FC236}">
                <a16:creationId xmlns:a16="http://schemas.microsoft.com/office/drawing/2014/main" id="{DDAF0B62-B264-7DEB-641A-D0C44767655C}"/>
              </a:ext>
            </a:extLst>
          </p:cNvPr>
          <p:cNvSpPr/>
          <p:nvPr/>
        </p:nvSpPr>
        <p:spPr>
          <a:xfrm>
            <a:off x="5336257" y="3162445"/>
            <a:ext cx="1391558" cy="934130"/>
          </a:xfrm>
          <a:prstGeom prst="ellipse">
            <a:avLst/>
          </a:prstGeom>
          <a:ln>
            <a:noFill/>
          </a:ln>
        </p:spPr>
        <p:style>
          <a:lnRef idx="1">
            <a:schemeClr val="accent3"/>
          </a:lnRef>
          <a:fillRef idx="2">
            <a:schemeClr val="accent3"/>
          </a:fillRef>
          <a:effectRef idx="1">
            <a:schemeClr val="accent3"/>
          </a:effectRef>
          <a:fontRef idx="minor">
            <a:schemeClr val="dk1"/>
          </a:fontRef>
        </p:style>
        <p:txBody>
          <a:bodyPr rtlCol="1" anchor="ctr"/>
          <a:lstStyle/>
          <a:p>
            <a:pPr algn="ctr"/>
            <a:endParaRPr lang="he-IL" dirty="0"/>
          </a:p>
        </p:txBody>
      </p:sp>
    </p:spTree>
    <p:extLst>
      <p:ext uri="{BB962C8B-B14F-4D97-AF65-F5344CB8AC3E}">
        <p14:creationId xmlns:p14="http://schemas.microsoft.com/office/powerpoint/2010/main" val="11417409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288"/>
        <p:cNvGrpSpPr/>
        <p:nvPr/>
      </p:nvGrpSpPr>
      <p:grpSpPr>
        <a:xfrm>
          <a:off x="0" y="0"/>
          <a:ext cx="0" cy="0"/>
          <a:chOff x="0" y="0"/>
          <a:chExt cx="0" cy="0"/>
        </a:xfrm>
      </p:grpSpPr>
      <p:pic>
        <p:nvPicPr>
          <p:cNvPr id="34" name="Picture 8" descr="גכדכ">
            <a:extLst>
              <a:ext uri="{FF2B5EF4-FFF2-40B4-BE49-F238E27FC236}">
                <a16:creationId xmlns:a16="http://schemas.microsoft.com/office/drawing/2014/main" id="{DFDC68F9-8D95-F1F8-3765-6FF76F864EF9}"/>
              </a:ext>
            </a:extLst>
          </p:cNvPr>
          <p:cNvPicPr>
            <a:picLocks noChangeAspect="1" noChangeArrowheads="1"/>
          </p:cNvPicPr>
          <p:nvPr/>
        </p:nvPicPr>
        <p:blipFill rotWithShape="1">
          <a:blip r:embed="rId3">
            <a:duotone>
              <a:prstClr val="black"/>
              <a:srgbClr val="81C0FF">
                <a:tint val="45000"/>
                <a:satMod val="400000"/>
              </a:srgbClr>
            </a:duotone>
            <a:extLst>
              <a:ext uri="{28A0092B-C50C-407E-A947-70E740481C1C}">
                <a14:useLocalDpi xmlns:a14="http://schemas.microsoft.com/office/drawing/2010/main" val="0"/>
              </a:ext>
            </a:extLst>
          </a:blip>
          <a:srcRect l="56131" t="63380"/>
          <a:stretch/>
        </p:blipFill>
        <p:spPr bwMode="auto">
          <a:xfrm flipV="1">
            <a:off x="4583743" y="208085"/>
            <a:ext cx="3165868" cy="249488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גכדכ">
            <a:extLst>
              <a:ext uri="{FF2B5EF4-FFF2-40B4-BE49-F238E27FC236}">
                <a16:creationId xmlns:a16="http://schemas.microsoft.com/office/drawing/2014/main" id="{4F8C44E9-BBC6-170E-8715-CDA374B709F0}"/>
              </a:ext>
            </a:extLst>
          </p:cNvPr>
          <p:cNvPicPr>
            <a:picLocks noChangeAspect="1" noChangeArrowheads="1"/>
          </p:cNvPicPr>
          <p:nvPr/>
        </p:nvPicPr>
        <p:blipFill rotWithShape="1">
          <a:blip r:embed="rId3">
            <a:duotone>
              <a:prstClr val="black"/>
              <a:srgbClr val="AFEAFF">
                <a:tint val="45000"/>
                <a:satMod val="400000"/>
              </a:srgbClr>
            </a:duotone>
            <a:extLst>
              <a:ext uri="{28A0092B-C50C-407E-A947-70E740481C1C}">
                <a14:useLocalDpi xmlns:a14="http://schemas.microsoft.com/office/drawing/2010/main" val="0"/>
              </a:ext>
            </a:extLst>
          </a:blip>
          <a:srcRect l="56131" t="63380"/>
          <a:stretch/>
        </p:blipFill>
        <p:spPr bwMode="auto">
          <a:xfrm flipV="1">
            <a:off x="8994138" y="-941"/>
            <a:ext cx="2921521" cy="230232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גכדכ">
            <a:extLst>
              <a:ext uri="{FF2B5EF4-FFF2-40B4-BE49-F238E27FC236}">
                <a16:creationId xmlns:a16="http://schemas.microsoft.com/office/drawing/2014/main" id="{E96E8A1B-BE69-2393-AD54-8EFCE6B17810}"/>
              </a:ext>
            </a:extLst>
          </p:cNvPr>
          <p:cNvPicPr>
            <a:picLocks noChangeAspect="1" noChangeArrowheads="1"/>
          </p:cNvPicPr>
          <p:nvPr/>
        </p:nvPicPr>
        <p:blipFill rotWithShape="1">
          <a:blip r:embed="rId3">
            <a:duotone>
              <a:prstClr val="black"/>
              <a:srgbClr val="E1E1FF">
                <a:tint val="45000"/>
                <a:satMod val="400000"/>
              </a:srgbClr>
            </a:duotone>
            <a:extLst>
              <a:ext uri="{28A0092B-C50C-407E-A947-70E740481C1C}">
                <a14:useLocalDpi xmlns:a14="http://schemas.microsoft.com/office/drawing/2010/main" val="0"/>
              </a:ext>
            </a:extLst>
          </a:blip>
          <a:srcRect l="56131" t="63380"/>
          <a:stretch/>
        </p:blipFill>
        <p:spPr bwMode="auto">
          <a:xfrm rot="10800000" flipV="1">
            <a:off x="9270479" y="3859026"/>
            <a:ext cx="2921521" cy="230232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גכדכ">
            <a:extLst>
              <a:ext uri="{FF2B5EF4-FFF2-40B4-BE49-F238E27FC236}">
                <a16:creationId xmlns:a16="http://schemas.microsoft.com/office/drawing/2014/main" id="{92CB047A-E5D3-5625-FE89-EA38FB235CB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l="56131" t="63380"/>
          <a:stretch/>
        </p:blipFill>
        <p:spPr bwMode="auto">
          <a:xfrm rot="10800000" flipH="1" flipV="1">
            <a:off x="6556671" y="3248055"/>
            <a:ext cx="2699804" cy="230232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גכדכ">
            <a:extLst>
              <a:ext uri="{FF2B5EF4-FFF2-40B4-BE49-F238E27FC236}">
                <a16:creationId xmlns:a16="http://schemas.microsoft.com/office/drawing/2014/main" id="{10DA9D8F-D889-AE26-054C-2B4DD2AB59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131" t="63380"/>
          <a:stretch/>
        </p:blipFill>
        <p:spPr bwMode="auto">
          <a:xfrm rot="10800000" flipV="1">
            <a:off x="7809718" y="1672133"/>
            <a:ext cx="2921521" cy="230232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גכדכ">
            <a:extLst>
              <a:ext uri="{FF2B5EF4-FFF2-40B4-BE49-F238E27FC236}">
                <a16:creationId xmlns:a16="http://schemas.microsoft.com/office/drawing/2014/main" id="{5D09B0C2-62B8-AF0E-EB29-B1D7BB23A763}"/>
              </a:ext>
            </a:extLst>
          </p:cNvPr>
          <p:cNvPicPr>
            <a:picLocks noChangeAspect="1" noChangeArrowheads="1"/>
          </p:cNvPicPr>
          <p:nvPr/>
        </p:nvPicPr>
        <p:blipFill rotWithShape="1">
          <a:blip r:embed="rId3">
            <a:duotone>
              <a:prstClr val="black"/>
              <a:schemeClr val="accent3">
                <a:tint val="45000"/>
                <a:satMod val="400000"/>
              </a:schemeClr>
            </a:duotone>
            <a:extLst>
              <a:ext uri="{28A0092B-C50C-407E-A947-70E740481C1C}">
                <a14:useLocalDpi xmlns:a14="http://schemas.microsoft.com/office/drawing/2010/main" val="0"/>
              </a:ext>
            </a:extLst>
          </a:blip>
          <a:srcRect l="56131" t="63380"/>
          <a:stretch/>
        </p:blipFill>
        <p:spPr bwMode="auto">
          <a:xfrm flipV="1">
            <a:off x="3673859" y="2265325"/>
            <a:ext cx="2921521" cy="2302328"/>
          </a:xfrm>
          <a:prstGeom prst="rect">
            <a:avLst/>
          </a:prstGeom>
          <a:noFill/>
          <a:extLst>
            <a:ext uri="{909E8E84-426E-40DD-AFC4-6F175D3DCCD1}">
              <a14:hiddenFill xmlns:a14="http://schemas.microsoft.com/office/drawing/2010/main">
                <a:solidFill>
                  <a:srgbClr val="FFFFFF"/>
                </a:solidFill>
              </a14:hiddenFill>
            </a:ext>
          </a:extLst>
        </p:spPr>
      </p:pic>
      <p:sp>
        <p:nvSpPr>
          <p:cNvPr id="11" name="תיבת טקסט 10">
            <a:extLst>
              <a:ext uri="{FF2B5EF4-FFF2-40B4-BE49-F238E27FC236}">
                <a16:creationId xmlns:a16="http://schemas.microsoft.com/office/drawing/2014/main" id="{ACA60159-B45E-8FA6-AD09-2E3E0C71BBDC}"/>
              </a:ext>
            </a:extLst>
          </p:cNvPr>
          <p:cNvSpPr txBox="1"/>
          <p:nvPr/>
        </p:nvSpPr>
        <p:spPr>
          <a:xfrm>
            <a:off x="5145435" y="1040029"/>
            <a:ext cx="2042483" cy="830997"/>
          </a:xfrm>
          <a:prstGeom prst="rect">
            <a:avLst/>
          </a:prstGeom>
          <a:noFill/>
        </p:spPr>
        <p:txBody>
          <a:bodyPr wrap="square" rtlCol="1">
            <a:spAutoFit/>
          </a:bodyPr>
          <a:lstStyle/>
          <a:p>
            <a:pPr algn="ctr" rtl="1"/>
            <a:r>
              <a:rPr lang="he-IL" sz="2400" dirty="0">
                <a:latin typeface="Calibri" panose="020F0502020204030204" pitchFamily="34" charset="0"/>
                <a:ea typeface="Calibri" panose="020F0502020204030204" pitchFamily="34" charset="0"/>
                <a:cs typeface="Calibri" panose="020F0502020204030204" pitchFamily="34" charset="0"/>
              </a:rPr>
              <a:t>התלמיד</a:t>
            </a:r>
          </a:p>
          <a:p>
            <a:pPr algn="ctr" rtl="1"/>
            <a:r>
              <a:rPr lang="he-IL" sz="2400" dirty="0">
                <a:latin typeface="Calibri" panose="020F0502020204030204" pitchFamily="34" charset="0"/>
                <a:ea typeface="Calibri" panose="020F0502020204030204" pitchFamily="34" charset="0"/>
                <a:cs typeface="Calibri" panose="020F0502020204030204" pitchFamily="34" charset="0"/>
              </a:rPr>
              <a:t>שנמצא במצוקה</a:t>
            </a:r>
          </a:p>
        </p:txBody>
      </p:sp>
      <p:sp>
        <p:nvSpPr>
          <p:cNvPr id="12" name="תיבת טקסט 11">
            <a:extLst>
              <a:ext uri="{FF2B5EF4-FFF2-40B4-BE49-F238E27FC236}">
                <a16:creationId xmlns:a16="http://schemas.microsoft.com/office/drawing/2014/main" id="{E0BDB9D7-2C61-99CC-90E1-2D0894A7820F}"/>
              </a:ext>
            </a:extLst>
          </p:cNvPr>
          <p:cNvSpPr txBox="1"/>
          <p:nvPr/>
        </p:nvSpPr>
        <p:spPr>
          <a:xfrm>
            <a:off x="7083202" y="3924820"/>
            <a:ext cx="1746416" cy="830997"/>
          </a:xfrm>
          <a:prstGeom prst="rect">
            <a:avLst/>
          </a:prstGeom>
          <a:noFill/>
        </p:spPr>
        <p:txBody>
          <a:bodyPr wrap="square" rtlCol="1">
            <a:spAutoFit/>
          </a:bodyPr>
          <a:lstStyle/>
          <a:p>
            <a:pPr algn="ctr" rtl="1"/>
            <a:r>
              <a:rPr lang="he-IL" sz="2400" dirty="0">
                <a:latin typeface="Calibri" panose="020F0502020204030204" pitchFamily="34" charset="0"/>
                <a:ea typeface="Calibri" panose="020F0502020204030204" pitchFamily="34" charset="0"/>
                <a:cs typeface="Calibri" panose="020F0502020204030204" pitchFamily="34" charset="0"/>
              </a:rPr>
              <a:t>מחנך/מחנכת הכיתה</a:t>
            </a:r>
          </a:p>
        </p:txBody>
      </p:sp>
      <p:sp>
        <p:nvSpPr>
          <p:cNvPr id="13" name="תיבת טקסט 12">
            <a:extLst>
              <a:ext uri="{FF2B5EF4-FFF2-40B4-BE49-F238E27FC236}">
                <a16:creationId xmlns:a16="http://schemas.microsoft.com/office/drawing/2014/main" id="{7C664E69-90A1-F256-D05F-EA09698F6B52}"/>
              </a:ext>
            </a:extLst>
          </p:cNvPr>
          <p:cNvSpPr txBox="1"/>
          <p:nvPr/>
        </p:nvSpPr>
        <p:spPr>
          <a:xfrm>
            <a:off x="4341589" y="3097269"/>
            <a:ext cx="1787765" cy="830997"/>
          </a:xfrm>
          <a:prstGeom prst="rect">
            <a:avLst/>
          </a:prstGeom>
          <a:noFill/>
        </p:spPr>
        <p:txBody>
          <a:bodyPr wrap="square" rtlCol="1">
            <a:spAutoFit/>
          </a:bodyPr>
          <a:lstStyle/>
          <a:p>
            <a:pPr algn="ctr" rtl="1"/>
            <a:r>
              <a:rPr lang="he-IL" sz="2400" dirty="0">
                <a:latin typeface="Calibri" panose="020F0502020204030204" pitchFamily="34" charset="0"/>
                <a:ea typeface="Calibri" panose="020F0502020204030204" pitchFamily="34" charset="0"/>
                <a:cs typeface="Calibri" panose="020F0502020204030204" pitchFamily="34" charset="0"/>
              </a:rPr>
              <a:t>הורי התלמיד</a:t>
            </a:r>
          </a:p>
          <a:p>
            <a:pPr algn="ctr" rtl="1"/>
            <a:r>
              <a:rPr lang="he-IL" sz="2400" dirty="0">
                <a:latin typeface="Calibri" panose="020F0502020204030204" pitchFamily="34" charset="0"/>
                <a:ea typeface="Calibri" panose="020F0502020204030204" pitchFamily="34" charset="0"/>
                <a:cs typeface="Calibri" panose="020F0502020204030204" pitchFamily="34" charset="0"/>
              </a:rPr>
              <a:t>שבמצוקה</a:t>
            </a:r>
          </a:p>
        </p:txBody>
      </p:sp>
      <p:sp>
        <p:nvSpPr>
          <p:cNvPr id="14" name="תיבת טקסט 13">
            <a:extLst>
              <a:ext uri="{FF2B5EF4-FFF2-40B4-BE49-F238E27FC236}">
                <a16:creationId xmlns:a16="http://schemas.microsoft.com/office/drawing/2014/main" id="{2C877287-AA4A-441A-7913-04C604E16DDB}"/>
              </a:ext>
            </a:extLst>
          </p:cNvPr>
          <p:cNvSpPr txBox="1"/>
          <p:nvPr/>
        </p:nvSpPr>
        <p:spPr>
          <a:xfrm>
            <a:off x="8626222" y="2293952"/>
            <a:ext cx="1338576" cy="830997"/>
          </a:xfrm>
          <a:prstGeom prst="rect">
            <a:avLst/>
          </a:prstGeom>
          <a:noFill/>
        </p:spPr>
        <p:txBody>
          <a:bodyPr wrap="square" rtlCol="1">
            <a:spAutoFit/>
          </a:bodyPr>
          <a:lstStyle/>
          <a:p>
            <a:pPr algn="ctr" rtl="1"/>
            <a:r>
              <a:rPr lang="he-IL" sz="2400" dirty="0">
                <a:latin typeface="Calibri" panose="020F0502020204030204" pitchFamily="34" charset="0"/>
                <a:ea typeface="Calibri" panose="020F0502020204030204" pitchFamily="34" charset="0"/>
                <a:cs typeface="Calibri" panose="020F0502020204030204" pitchFamily="34" charset="0"/>
              </a:rPr>
              <a:t>מנהל/ת בית הספר</a:t>
            </a:r>
          </a:p>
        </p:txBody>
      </p:sp>
      <p:sp>
        <p:nvSpPr>
          <p:cNvPr id="15" name="תיבת טקסט 14">
            <a:extLst>
              <a:ext uri="{FF2B5EF4-FFF2-40B4-BE49-F238E27FC236}">
                <a16:creationId xmlns:a16="http://schemas.microsoft.com/office/drawing/2014/main" id="{C02A2787-A11B-76DA-A65F-0858E9D09436}"/>
              </a:ext>
            </a:extLst>
          </p:cNvPr>
          <p:cNvSpPr txBox="1"/>
          <p:nvPr/>
        </p:nvSpPr>
        <p:spPr>
          <a:xfrm>
            <a:off x="9750448" y="841136"/>
            <a:ext cx="1408903" cy="830997"/>
          </a:xfrm>
          <a:prstGeom prst="rect">
            <a:avLst/>
          </a:prstGeom>
          <a:noFill/>
        </p:spPr>
        <p:txBody>
          <a:bodyPr wrap="square" rtlCol="1">
            <a:spAutoFit/>
          </a:bodyPr>
          <a:lstStyle/>
          <a:p>
            <a:pPr algn="ctr" rtl="1"/>
            <a:r>
              <a:rPr lang="he-IL" sz="2400" dirty="0">
                <a:latin typeface="Calibri" panose="020F0502020204030204" pitchFamily="34" charset="0"/>
                <a:ea typeface="Calibri" panose="020F0502020204030204" pitchFamily="34" charset="0"/>
                <a:cs typeface="Calibri" panose="020F0502020204030204" pitchFamily="34" charset="0"/>
              </a:rPr>
              <a:t>יועץ/יועצת בית הספר</a:t>
            </a:r>
          </a:p>
        </p:txBody>
      </p:sp>
      <p:sp>
        <p:nvSpPr>
          <p:cNvPr id="16" name="תיבת טקסט 15">
            <a:extLst>
              <a:ext uri="{FF2B5EF4-FFF2-40B4-BE49-F238E27FC236}">
                <a16:creationId xmlns:a16="http://schemas.microsoft.com/office/drawing/2014/main" id="{1713F191-1E3F-1D56-7C79-E109DBF26851}"/>
              </a:ext>
            </a:extLst>
          </p:cNvPr>
          <p:cNvSpPr txBox="1"/>
          <p:nvPr/>
        </p:nvSpPr>
        <p:spPr>
          <a:xfrm>
            <a:off x="9750448" y="4524907"/>
            <a:ext cx="1691983" cy="830997"/>
          </a:xfrm>
          <a:prstGeom prst="rect">
            <a:avLst/>
          </a:prstGeom>
          <a:noFill/>
        </p:spPr>
        <p:txBody>
          <a:bodyPr wrap="square" rtlCol="1">
            <a:spAutoFit/>
          </a:bodyPr>
          <a:lstStyle/>
          <a:p>
            <a:pPr algn="ctr" rtl="1"/>
            <a:r>
              <a:rPr lang="he-IL" sz="2400" dirty="0">
                <a:latin typeface="Calibri" panose="020F0502020204030204" pitchFamily="34" charset="0"/>
                <a:ea typeface="Calibri" panose="020F0502020204030204" pitchFamily="34" charset="0"/>
                <a:cs typeface="Calibri" panose="020F0502020204030204" pitchFamily="34" charset="0"/>
              </a:rPr>
              <a:t>הורי התלמיד</a:t>
            </a:r>
          </a:p>
          <a:p>
            <a:pPr algn="ctr" rtl="1"/>
            <a:r>
              <a:rPr lang="he-IL" sz="2400" dirty="0">
                <a:latin typeface="Calibri" panose="020F0502020204030204" pitchFamily="34" charset="0"/>
                <a:ea typeface="Calibri" panose="020F0502020204030204" pitchFamily="34" charset="0"/>
                <a:cs typeface="Calibri" panose="020F0502020204030204" pitchFamily="34" charset="0"/>
              </a:rPr>
              <a:t>שרוצה לסייע</a:t>
            </a:r>
          </a:p>
        </p:txBody>
      </p:sp>
      <p:sp>
        <p:nvSpPr>
          <p:cNvPr id="19" name="תיבת טקסט 18">
            <a:extLst>
              <a:ext uri="{FF2B5EF4-FFF2-40B4-BE49-F238E27FC236}">
                <a16:creationId xmlns:a16="http://schemas.microsoft.com/office/drawing/2014/main" id="{D65E682A-9280-AF16-2225-FB838329ABF6}"/>
              </a:ext>
            </a:extLst>
          </p:cNvPr>
          <p:cNvSpPr txBox="1"/>
          <p:nvPr/>
        </p:nvSpPr>
        <p:spPr>
          <a:xfrm>
            <a:off x="1782" y="862444"/>
            <a:ext cx="3593805" cy="3477875"/>
          </a:xfrm>
          <a:prstGeom prst="rect">
            <a:avLst/>
          </a:prstGeom>
          <a:noFill/>
        </p:spPr>
        <p:txBody>
          <a:bodyPr wrap="square">
            <a:spAutoFit/>
          </a:bodyPr>
          <a:lstStyle/>
          <a:p>
            <a:pPr algn="ctr" rtl="1"/>
            <a:r>
              <a:rPr lang="iw-IL" sz="4400" b="1" dirty="0">
                <a:solidFill>
                  <a:schemeClr val="bg1"/>
                </a:solidFill>
                <a:latin typeface="Calibri" panose="020F0502020204030204" pitchFamily="34" charset="0"/>
                <a:ea typeface="Calibri" panose="020F0502020204030204" pitchFamily="34" charset="0"/>
                <a:cs typeface="Calibri" panose="020F0502020204030204" pitchFamily="34" charset="0"/>
              </a:rPr>
              <a:t>עבודה </a:t>
            </a:r>
            <a:endParaRPr lang="he-IL" sz="44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rtl="1"/>
            <a:r>
              <a:rPr lang="iw-IL" sz="4400" b="1" dirty="0">
                <a:solidFill>
                  <a:schemeClr val="bg1"/>
                </a:solidFill>
                <a:latin typeface="Calibri" panose="020F0502020204030204" pitchFamily="34" charset="0"/>
                <a:ea typeface="Calibri" panose="020F0502020204030204" pitchFamily="34" charset="0"/>
                <a:cs typeface="Calibri" panose="020F0502020204030204" pitchFamily="34" charset="0"/>
              </a:rPr>
              <a:t>בקבוצות</a:t>
            </a:r>
          </a:p>
          <a:p>
            <a:pPr marL="0" lvl="0" indent="0" algn="ctr" rtl="1">
              <a:spcBef>
                <a:spcPts val="0"/>
              </a:spcBef>
              <a:spcAft>
                <a:spcPts val="0"/>
              </a:spcAft>
              <a:buNone/>
            </a:pPr>
            <a:endParaRPr lang="he-IL" sz="44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lvl="0" indent="0" algn="ctr" rtl="1">
              <a:spcBef>
                <a:spcPts val="0"/>
              </a:spcBef>
              <a:spcAft>
                <a:spcPts val="0"/>
              </a:spcAft>
              <a:buNone/>
            </a:pPr>
            <a:r>
              <a:rPr lang="he-IL" sz="4400" dirty="0">
                <a:solidFill>
                  <a:schemeClr val="bg1"/>
                </a:solidFill>
                <a:latin typeface="Calibri" panose="020F0502020204030204" pitchFamily="34" charset="0"/>
                <a:ea typeface="Calibri" panose="020F0502020204030204" pitchFamily="34" charset="0"/>
                <a:cs typeface="Calibri" panose="020F0502020204030204" pitchFamily="34" charset="0"/>
              </a:rPr>
              <a:t>מפגשים</a:t>
            </a:r>
          </a:p>
          <a:p>
            <a:pPr marL="0" lvl="0" indent="0" algn="ctr" rtl="1">
              <a:spcBef>
                <a:spcPts val="0"/>
              </a:spcBef>
              <a:spcAft>
                <a:spcPts val="0"/>
              </a:spcAft>
              <a:buNone/>
            </a:pPr>
            <a:r>
              <a:rPr lang="he-IL" sz="4400" dirty="0">
                <a:solidFill>
                  <a:schemeClr val="bg1"/>
                </a:solidFill>
                <a:latin typeface="Calibri" panose="020F0502020204030204" pitchFamily="34" charset="0"/>
                <a:ea typeface="Calibri" panose="020F0502020204030204" pitchFamily="34" charset="0"/>
                <a:cs typeface="Calibri" panose="020F0502020204030204" pitchFamily="34" charset="0"/>
              </a:rPr>
              <a:t>עם הדמויות</a:t>
            </a:r>
          </a:p>
        </p:txBody>
      </p:sp>
      <p:pic>
        <p:nvPicPr>
          <p:cNvPr id="3" name="Picture 2" descr="Free Silhouette Team Building vector and picture">
            <a:extLst>
              <a:ext uri="{FF2B5EF4-FFF2-40B4-BE49-F238E27FC236}">
                <a16:creationId xmlns:a16="http://schemas.microsoft.com/office/drawing/2014/main" id="{AE195F35-880D-10A2-F03B-8B6E6EB9A4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9308" y="4378217"/>
            <a:ext cx="2266676" cy="24797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A8DF7C9-83F5-ECEC-6D0B-845A15463E96}"/>
              </a:ext>
            </a:extLst>
          </p:cNvPr>
          <p:cNvSpPr>
            <a:spLocks noGrp="1"/>
          </p:cNvSpPr>
          <p:nvPr>
            <p:ph type="title"/>
          </p:nvPr>
        </p:nvSpPr>
        <p:spPr>
          <a:xfrm>
            <a:off x="1055017" y="232193"/>
            <a:ext cx="10515600" cy="1325563"/>
          </a:xfrm>
        </p:spPr>
        <p:txBody>
          <a:bodyPr>
            <a:normAutofit/>
          </a:bodyPr>
          <a:lstStyle/>
          <a:p>
            <a:r>
              <a:rPr lang="he-IL" sz="6000" dirty="0"/>
              <a:t>בוחרים בחיים- ברוח </a:t>
            </a:r>
            <a:r>
              <a:rPr lang="he-IL" sz="6000" dirty="0" err="1"/>
              <a:t>החמ"ד</a:t>
            </a:r>
            <a:endParaRPr lang="he-IL" sz="6000" dirty="0"/>
          </a:p>
        </p:txBody>
      </p:sp>
      <p:sp>
        <p:nvSpPr>
          <p:cNvPr id="3" name="מציין מיקום טקסט 2">
            <a:extLst>
              <a:ext uri="{FF2B5EF4-FFF2-40B4-BE49-F238E27FC236}">
                <a16:creationId xmlns:a16="http://schemas.microsoft.com/office/drawing/2014/main" id="{A98D2A73-E2D4-9B4E-0A39-AD252F468EDE}"/>
              </a:ext>
            </a:extLst>
          </p:cNvPr>
          <p:cNvSpPr>
            <a:spLocks noGrp="1"/>
          </p:cNvSpPr>
          <p:nvPr>
            <p:ph type="body" idx="1"/>
          </p:nvPr>
        </p:nvSpPr>
        <p:spPr>
          <a:xfrm>
            <a:off x="417325" y="1438685"/>
            <a:ext cx="11547835" cy="5187122"/>
          </a:xfrm>
        </p:spPr>
        <p:txBody>
          <a:bodyPr>
            <a:noAutofit/>
          </a:bodyPr>
          <a:lstStyle/>
          <a:p>
            <a:pPr marL="50800" indent="0" algn="just">
              <a:lnSpc>
                <a:spcPct val="100000"/>
              </a:lnSpc>
              <a:buNone/>
            </a:pPr>
            <a:r>
              <a:rPr lang="he-IL" sz="2000" b="1" dirty="0">
                <a:latin typeface="Calibri" panose="020F0502020204030204" pitchFamily="34" charset="0"/>
                <a:cs typeface="Calibri" panose="020F0502020204030204" pitchFamily="34" charset="0"/>
              </a:rPr>
              <a:t>"ונשמרתם מאוד לנפשותיכם" </a:t>
            </a:r>
            <a:r>
              <a:rPr lang="he-IL" sz="2000" dirty="0">
                <a:latin typeface="Calibri" panose="020F0502020204030204" pitchFamily="34" charset="0"/>
                <a:cs typeface="Calibri" panose="020F0502020204030204" pitchFamily="34" charset="0"/>
              </a:rPr>
              <a:t>(דברים </a:t>
            </a:r>
            <a:r>
              <a:rPr lang="he-IL" sz="2000" dirty="0" err="1">
                <a:latin typeface="Calibri" panose="020F0502020204030204" pitchFamily="34" charset="0"/>
                <a:cs typeface="Calibri" panose="020F0502020204030204" pitchFamily="34" charset="0"/>
              </a:rPr>
              <a:t>ד,טו</a:t>
            </a:r>
            <a:r>
              <a:rPr lang="he-IL" sz="2000" dirty="0">
                <a:latin typeface="Calibri" panose="020F0502020204030204" pitchFamily="34" charset="0"/>
                <a:cs typeface="Calibri" panose="020F0502020204030204" pitchFamily="34" charset="0"/>
              </a:rPr>
              <a:t>) חשיבות ערכית רבה מקנה תורתנו לעיסוק בקדושת החיים ובצורך באיתור, זיהוי ומניעה של מצבי דכאון ואובדנות.</a:t>
            </a:r>
          </a:p>
          <a:p>
            <a:pPr marL="50800" marR="0" lvl="0" indent="0" algn="just" defTabSz="914400" rtl="1" eaLnBrk="1" fontAlgn="auto" latinLnBrk="0" hangingPunct="1">
              <a:lnSpc>
                <a:spcPct val="100000"/>
              </a:lnSpc>
              <a:spcBef>
                <a:spcPts val="1000"/>
              </a:spcBef>
              <a:spcAft>
                <a:spcPts val="0"/>
              </a:spcAft>
              <a:buClr>
                <a:srgbClr val="000000"/>
              </a:buClr>
              <a:buSzPts val="2800"/>
              <a:buFont typeface="Arial"/>
              <a:buNone/>
              <a:tabLst/>
              <a:defRPr/>
            </a:pPr>
            <a:r>
              <a:rPr lang="he-IL" sz="2000" dirty="0">
                <a:latin typeface="Calibri" panose="020F0502020204030204" pitchFamily="34" charset="0"/>
                <a:cs typeface="Calibri" panose="020F0502020204030204" pitchFamily="34" charset="0"/>
              </a:rPr>
              <a:t>לאורך התקופות והאירועים השונים המוזכרים בתורה עסקו ועוסקים חכמינו בשמירת הנפש ובשמירת הגוף. אלו השניים מבוססים על האמונה שהאדם נברא בצלם אלוקים, ועליו מוטלת האחריות וגם הזכות לשמור עליהם בגדר </a:t>
            </a:r>
            <a:r>
              <a:rPr lang="he-IL" sz="2000" b="1" dirty="0">
                <a:latin typeface="Calibri" panose="020F0502020204030204" pitchFamily="34" charset="0"/>
                <a:cs typeface="Calibri" panose="020F0502020204030204" pitchFamily="34" charset="0"/>
              </a:rPr>
              <a:t>"כי בצלם אלוקים ברא אותו"</a:t>
            </a:r>
            <a:r>
              <a:rPr lang="he-IL" sz="2000" dirty="0">
                <a:latin typeface="Calibri" panose="020F0502020204030204" pitchFamily="34" charset="0"/>
                <a:cs typeface="Calibri" panose="020F0502020204030204" pitchFamily="34" charset="0"/>
              </a:rPr>
              <a:t> (בראשית א, </a:t>
            </a:r>
            <a:r>
              <a:rPr lang="he-IL" sz="2000" dirty="0" err="1">
                <a:latin typeface="Calibri" panose="020F0502020204030204" pitchFamily="34" charset="0"/>
                <a:cs typeface="Calibri" panose="020F0502020204030204" pitchFamily="34" charset="0"/>
              </a:rPr>
              <a:t>כז</a:t>
            </a:r>
            <a:r>
              <a:rPr lang="he-IL" sz="2000" dirty="0">
                <a:latin typeface="Calibri" panose="020F0502020204030204" pitchFamily="34" charset="0"/>
                <a:cs typeface="Calibri" panose="020F0502020204030204" pitchFamily="34" charset="0"/>
              </a:rPr>
              <a:t>).</a:t>
            </a:r>
          </a:p>
          <a:p>
            <a:pPr marL="50800" marR="0" lvl="0" indent="0" algn="just" defTabSz="914400" rtl="1" eaLnBrk="1" fontAlgn="auto" latinLnBrk="0" hangingPunct="1">
              <a:lnSpc>
                <a:spcPct val="100000"/>
              </a:lnSpc>
              <a:spcBef>
                <a:spcPts val="1000"/>
              </a:spcBef>
              <a:spcAft>
                <a:spcPts val="0"/>
              </a:spcAft>
              <a:buClr>
                <a:srgbClr val="000000"/>
              </a:buClr>
              <a:buSzPts val="2800"/>
              <a:buFont typeface="Arial"/>
              <a:buNone/>
              <a:tabLst/>
              <a:defRPr/>
            </a:pPr>
            <a:r>
              <a:rPr lang="he-IL" sz="2000" dirty="0">
                <a:latin typeface="Calibri" panose="020F0502020204030204" pitchFamily="34" charset="0"/>
                <a:cs typeface="Calibri" panose="020F0502020204030204" pitchFamily="34" charset="0"/>
              </a:rPr>
              <a:t>עוד מנחה אותנו התורה לפנות לעזרה ולסיוע בזמנים מאתגרים או כשקשה לנו, כפי המוזכר במשלי (</a:t>
            </a:r>
            <a:r>
              <a:rPr lang="he-IL" sz="2000" dirty="0" err="1">
                <a:latin typeface="Calibri" panose="020F0502020204030204" pitchFamily="34" charset="0"/>
                <a:cs typeface="Calibri" panose="020F0502020204030204" pitchFamily="34" charset="0"/>
              </a:rPr>
              <a:t>יב</a:t>
            </a:r>
            <a:r>
              <a:rPr lang="he-IL" sz="2000" dirty="0">
                <a:latin typeface="Calibri" panose="020F0502020204030204" pitchFamily="34" charset="0"/>
                <a:cs typeface="Calibri" panose="020F0502020204030204" pitchFamily="34" charset="0"/>
              </a:rPr>
              <a:t>, כה) : "</a:t>
            </a:r>
            <a:r>
              <a:rPr lang="he-IL" sz="2000" b="1" dirty="0">
                <a:latin typeface="Calibri" panose="020F0502020204030204" pitchFamily="34" charset="0"/>
                <a:cs typeface="Calibri" panose="020F0502020204030204" pitchFamily="34" charset="0"/>
              </a:rPr>
              <a:t>דאגה בלב איש </a:t>
            </a:r>
            <a:r>
              <a:rPr lang="he-IL" sz="2000" b="1" dirty="0" err="1">
                <a:latin typeface="Calibri" panose="020F0502020204030204" pitchFamily="34" charset="0"/>
                <a:cs typeface="Calibri" panose="020F0502020204030204" pitchFamily="34" charset="0"/>
              </a:rPr>
              <a:t>ישיחנה</a:t>
            </a:r>
            <a:r>
              <a:rPr lang="he-IL" sz="2000" dirty="0">
                <a:latin typeface="Calibri" panose="020F0502020204030204" pitchFamily="34" charset="0"/>
                <a:cs typeface="Calibri" panose="020F0502020204030204" pitchFamily="34" charset="0"/>
              </a:rPr>
              <a:t>" או </a:t>
            </a:r>
            <a:r>
              <a:rPr kumimoji="0" lang="he-IL"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alibri"/>
              </a:rPr>
              <a:t>בגמרא בברכות (</a:t>
            </a:r>
            <a:r>
              <a:rPr kumimoji="0" lang="he-IL" sz="20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Calibri"/>
              </a:rPr>
              <a:t>ה,ע"ב</a:t>
            </a:r>
            <a:r>
              <a:rPr kumimoji="0" lang="he-IL"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alibri"/>
              </a:rPr>
              <a:t>) המביאה את דברי רבי יוחנן באומרו כי "</a:t>
            </a:r>
            <a:r>
              <a:rPr kumimoji="0" lang="he-IL" sz="2000" b="1" i="0" u="none" strike="noStrike" kern="0" cap="none" spc="0" normalizeH="0" baseline="0" noProof="0" dirty="0">
                <a:ln>
                  <a:noFill/>
                </a:ln>
                <a:solidFill>
                  <a:srgbClr val="202122"/>
                </a:solidFill>
                <a:effectLst/>
                <a:uLnTx/>
                <a:uFillTx/>
                <a:latin typeface="Calibri" panose="020F0502020204030204" pitchFamily="34" charset="0"/>
                <a:cs typeface="Calibri" panose="020F0502020204030204" pitchFamily="34" charset="0"/>
                <a:sym typeface="Calibri"/>
              </a:rPr>
              <a:t>אין חבוש מתיר עצמו מבית האסורים</a:t>
            </a:r>
            <a:r>
              <a:rPr kumimoji="0" lang="he-IL" sz="2000" b="0" i="0" u="none" strike="noStrike" kern="0" cap="none" spc="0" normalizeH="0" baseline="0" noProof="0" dirty="0">
                <a:ln>
                  <a:noFill/>
                </a:ln>
                <a:solidFill>
                  <a:srgbClr val="202122"/>
                </a:solidFill>
                <a:effectLst/>
                <a:uLnTx/>
                <a:uFillTx/>
                <a:latin typeface="Calibri" panose="020F0502020204030204" pitchFamily="34" charset="0"/>
                <a:cs typeface="Calibri" panose="020F0502020204030204" pitchFamily="34" charset="0"/>
                <a:sym typeface="Calibri"/>
              </a:rPr>
              <a:t>"</a:t>
            </a:r>
            <a:r>
              <a:rPr lang="he-IL" sz="2000" dirty="0">
                <a:latin typeface="Calibri" panose="020F0502020204030204" pitchFamily="34" charset="0"/>
                <a:cs typeface="Calibri" panose="020F0502020204030204" pitchFamily="34" charset="0"/>
              </a:rPr>
              <a:t>. </a:t>
            </a:r>
          </a:p>
          <a:p>
            <a:pPr marL="50800" indent="0" algn="just">
              <a:lnSpc>
                <a:spcPct val="100000"/>
              </a:lnSpc>
              <a:buNone/>
            </a:pPr>
            <a:r>
              <a:rPr kumimoji="0" lang="he-IL" sz="20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Calibri"/>
              </a:rPr>
              <a:t>התכנית</a:t>
            </a:r>
            <a:r>
              <a:rPr kumimoji="0" lang="he-IL"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alibri"/>
              </a:rPr>
              <a:t> </a:t>
            </a:r>
            <a:r>
              <a:rPr lang="he-IL" sz="2000" dirty="0">
                <a:solidFill>
                  <a:srgbClr val="000000"/>
                </a:solidFill>
                <a:latin typeface="Calibri" panose="020F0502020204030204" pitchFamily="34" charset="0"/>
                <a:cs typeface="Calibri" panose="020F0502020204030204" pitchFamily="34" charset="0"/>
              </a:rPr>
              <a:t>המוגשת לכם כתובה בהלימה לציווי התורה </a:t>
            </a:r>
            <a:r>
              <a:rPr lang="he-IL" sz="2000" b="1" dirty="0">
                <a:solidFill>
                  <a:srgbClr val="000000"/>
                </a:solidFill>
                <a:latin typeface="Calibri" panose="020F0502020204030204" pitchFamily="34" charset="0"/>
                <a:cs typeface="Calibri" panose="020F0502020204030204" pitchFamily="34" charset="0"/>
              </a:rPr>
              <a:t>"לא תעמוד על דם רעך", ו</a:t>
            </a:r>
            <a:r>
              <a:rPr kumimoji="0" lang="he-IL"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alibri"/>
              </a:rPr>
              <a:t>מדגישה את המסר החשוב שגם לעומדים מן </a:t>
            </a:r>
            <a:r>
              <a:rPr kumimoji="0" lang="he-IL" sz="20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Calibri"/>
              </a:rPr>
              <a:t>הצ</a:t>
            </a:r>
            <a:r>
              <a:rPr lang="he-IL" sz="2000" dirty="0">
                <a:solidFill>
                  <a:srgbClr val="000000"/>
                </a:solidFill>
                <a:latin typeface="Calibri" panose="020F0502020204030204" pitchFamily="34" charset="0"/>
                <a:cs typeface="Calibri" panose="020F0502020204030204" pitchFamily="34" charset="0"/>
              </a:rPr>
              <a:t>ד </a:t>
            </a:r>
            <a:r>
              <a:rPr kumimoji="0" lang="he-IL"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alibri"/>
              </a:rPr>
              <a:t>יש אחריות מוסרית וחברתית להיות ערניים וקשובים ולשים לב לזיהוי </a:t>
            </a:r>
            <a:r>
              <a:rPr lang="he-IL" sz="2000" dirty="0">
                <a:latin typeface="Calibri" panose="020F0502020204030204" pitchFamily="34" charset="0"/>
                <a:cs typeface="Calibri" panose="020F0502020204030204" pitchFamily="34" charset="0"/>
              </a:rPr>
              <a:t>מצוקת החבר/ה, בהנחה שבעזרת התמיכה הפיזית ו/או נפשית, ביכולתם למנוע את הדרדרות המצב בשאיפה לקיים את המאמר (סנהדרין, ד, ה) </a:t>
            </a:r>
            <a:r>
              <a:rPr lang="he-IL" sz="2000" b="1" dirty="0">
                <a:latin typeface="Calibri" panose="020F0502020204030204" pitchFamily="34" charset="0"/>
                <a:cs typeface="Calibri" panose="020F0502020204030204" pitchFamily="34" charset="0"/>
              </a:rPr>
              <a:t>"כל המקיים נפש אחת, מעלים עליו כאילו קיים עולם מלא". </a:t>
            </a:r>
          </a:p>
          <a:p>
            <a:pPr marL="50800" indent="0" algn="just">
              <a:lnSpc>
                <a:spcPct val="100000"/>
              </a:lnSpc>
              <a:buNone/>
            </a:pPr>
            <a:r>
              <a:rPr lang="he-IL" sz="2000" dirty="0">
                <a:latin typeface="Calibri" panose="020F0502020204030204" pitchFamily="34" charset="0"/>
                <a:cs typeface="Calibri" panose="020F0502020204030204" pitchFamily="34" charset="0"/>
              </a:rPr>
              <a:t>תכנית "בוחרים בחיים" במתכונתה הנוכחית הותאמה לקהלי </a:t>
            </a:r>
            <a:r>
              <a:rPr lang="he-IL" sz="2000" dirty="0" err="1">
                <a:latin typeface="Calibri" panose="020F0502020204030204" pitchFamily="34" charset="0"/>
                <a:cs typeface="Calibri" panose="020F0502020204030204" pitchFamily="34" charset="0"/>
              </a:rPr>
              <a:t>החמ"ד</a:t>
            </a:r>
            <a:r>
              <a:rPr lang="he-IL" sz="2000">
                <a:latin typeface="Calibri" panose="020F0502020204030204" pitchFamily="34" charset="0"/>
                <a:cs typeface="Calibri" panose="020F0502020204030204" pitchFamily="34" charset="0"/>
              </a:rPr>
              <a:t> מבחינת </a:t>
            </a:r>
            <a:r>
              <a:rPr lang="he-IL" sz="2000" dirty="0">
                <a:latin typeface="Calibri" panose="020F0502020204030204" pitchFamily="34" charset="0"/>
                <a:cs typeface="Calibri" panose="020F0502020204030204" pitchFamily="34" charset="0"/>
              </a:rPr>
              <a:t>התכנים, הרוח והמסרים בוני החוסן. היא מעודדת ביסוס ערכים, מידות ותודעת שליחות, גדלות ודרך ארץ. לצד התכנים והפעילויות השונות, תמצאו לקראת סיום כל שיעור מקור מעולם רוח היהדות. מומלץ וחשוב ללמוד אותו, לעסוק בו ולדון בו, כדי לחזק את המסרים הנובעים מתורתנו הקדושה, כדרך וכתורת חיים.</a:t>
            </a:r>
          </a:p>
        </p:txBody>
      </p:sp>
      <p:pic>
        <p:nvPicPr>
          <p:cNvPr id="4" name="תמונה 3">
            <a:extLst>
              <a:ext uri="{FF2B5EF4-FFF2-40B4-BE49-F238E27FC236}">
                <a16:creationId xmlns:a16="http://schemas.microsoft.com/office/drawing/2014/main" id="{12DCF67B-540B-C1E7-C0B9-390234AA9686}"/>
              </a:ext>
            </a:extLst>
          </p:cNvPr>
          <p:cNvPicPr>
            <a:picLocks noChangeAspect="1"/>
          </p:cNvPicPr>
          <p:nvPr/>
        </p:nvPicPr>
        <p:blipFill>
          <a:blip r:embed="rId3"/>
          <a:stretch>
            <a:fillRect/>
          </a:stretch>
        </p:blipFill>
        <p:spPr>
          <a:xfrm>
            <a:off x="417325" y="431962"/>
            <a:ext cx="1574890" cy="715202"/>
          </a:xfrm>
          <a:prstGeom prst="rect">
            <a:avLst/>
          </a:prstGeom>
        </p:spPr>
      </p:pic>
    </p:spTree>
    <p:extLst>
      <p:ext uri="{BB962C8B-B14F-4D97-AF65-F5344CB8AC3E}">
        <p14:creationId xmlns:p14="http://schemas.microsoft.com/office/powerpoint/2010/main" val="9530272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 name="Google Shape;290;p11">
            <a:extLst>
              <a:ext uri="{FF2B5EF4-FFF2-40B4-BE49-F238E27FC236}">
                <a16:creationId xmlns:a16="http://schemas.microsoft.com/office/drawing/2014/main" id="{FB8FB020-DB35-0524-7AF3-8A2E236C36B2}"/>
              </a:ext>
            </a:extLst>
          </p:cNvPr>
          <p:cNvSpPr txBox="1"/>
          <p:nvPr/>
        </p:nvSpPr>
        <p:spPr>
          <a:xfrm>
            <a:off x="0" y="-310896"/>
            <a:ext cx="12192000" cy="1846629"/>
          </a:xfrm>
          <a:prstGeom prst="rect">
            <a:avLst/>
          </a:prstGeom>
          <a:solidFill>
            <a:srgbClr val="649E2E"/>
          </a:solidFill>
          <a:ln>
            <a:noFill/>
          </a:ln>
        </p:spPr>
        <p:txBody>
          <a:bodyPr spcFirstLastPara="1" wrap="square" lIns="91425" tIns="91425" rIns="91425" bIns="91425" anchor="t" anchorCtr="0">
            <a:spAutoFit/>
          </a:bodyPr>
          <a:lstStyle/>
          <a:p>
            <a:pPr algn="ctr" rtl="1"/>
            <a:r>
              <a:rPr lang="iw-IL" sz="6000" b="1" dirty="0">
                <a:solidFill>
                  <a:schemeClr val="bg1"/>
                </a:solidFill>
                <a:latin typeface="Calibri" panose="020F0502020204030204" pitchFamily="34" charset="0"/>
                <a:ea typeface="Calibri" panose="020F0502020204030204" pitchFamily="34" charset="0"/>
                <a:cs typeface="Calibri" panose="020F0502020204030204" pitchFamily="34" charset="0"/>
              </a:rPr>
              <a:t>עבודה בקבוצות</a:t>
            </a:r>
            <a:endParaRPr lang="he-IL" sz="48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lvl="0" indent="0" algn="ctr" rtl="1">
              <a:spcBef>
                <a:spcPts val="0"/>
              </a:spcBef>
              <a:spcAft>
                <a:spcPts val="0"/>
              </a:spcAft>
              <a:buNone/>
            </a:pPr>
            <a:r>
              <a:rPr lang="he-IL" sz="4800" b="1" dirty="0">
                <a:solidFill>
                  <a:schemeClr val="bg1"/>
                </a:solidFill>
                <a:latin typeface="Calibri" panose="020F0502020204030204" pitchFamily="34" charset="0"/>
                <a:ea typeface="Calibri" panose="020F0502020204030204" pitchFamily="34" charset="0"/>
                <a:cs typeface="Calibri" panose="020F0502020204030204" pitchFamily="34" charset="0"/>
              </a:rPr>
              <a:t>מפגשים עם הדמויות</a:t>
            </a:r>
          </a:p>
        </p:txBody>
      </p:sp>
      <p:sp>
        <p:nvSpPr>
          <p:cNvPr id="5" name="תיבת טקסט 4">
            <a:extLst>
              <a:ext uri="{FF2B5EF4-FFF2-40B4-BE49-F238E27FC236}">
                <a16:creationId xmlns:a16="http://schemas.microsoft.com/office/drawing/2014/main" id="{6C5DCDF8-D007-A6FD-1914-F70DD591C871}"/>
              </a:ext>
            </a:extLst>
          </p:cNvPr>
          <p:cNvSpPr txBox="1"/>
          <p:nvPr/>
        </p:nvSpPr>
        <p:spPr>
          <a:xfrm>
            <a:off x="4181967" y="4140746"/>
            <a:ext cx="7934584" cy="1042391"/>
          </a:xfrm>
          <a:prstGeom prst="rect">
            <a:avLst/>
          </a:prstGeom>
          <a:solidFill>
            <a:schemeClr val="accent6">
              <a:lumMod val="60000"/>
              <a:lumOff val="40000"/>
            </a:schemeClr>
          </a:solidFill>
          <a:effectLst>
            <a:softEdge rad="63500"/>
          </a:effectLst>
        </p:spPr>
        <p:txBody>
          <a:bodyPr wrap="square" rtlCol="1">
            <a:spAutoFit/>
          </a:bodyPr>
          <a:lstStyle/>
          <a:p>
            <a:pPr algn="ctr" rtl="1"/>
            <a:r>
              <a:rPr lang="he-IL" sz="3200" b="1" dirty="0">
                <a:latin typeface="Calibri" panose="020F0502020204030204" pitchFamily="34" charset="0"/>
                <a:ea typeface="Calibri" panose="020F0502020204030204" pitchFamily="34" charset="0"/>
                <a:cs typeface="Calibri" panose="020F0502020204030204" pitchFamily="34" charset="0"/>
              </a:rPr>
              <a:t>חלק ב': תכנון הצגת הפניה לדמות בפני הכיתה</a:t>
            </a:r>
          </a:p>
          <a:p>
            <a:pPr algn="ctr" rtl="1"/>
            <a:r>
              <a:rPr lang="he-IL" sz="2800" dirty="0">
                <a:latin typeface="Calibri" panose="020F0502020204030204" pitchFamily="34" charset="0"/>
                <a:ea typeface="Calibri" panose="020F0502020204030204" pitchFamily="34" charset="0"/>
                <a:cs typeface="Calibri" panose="020F0502020204030204" pitchFamily="34" charset="0"/>
              </a:rPr>
              <a:t>הצגת שיקולי הדעת ו</a:t>
            </a:r>
            <a:r>
              <a:rPr lang="iw-IL" sz="2800" dirty="0">
                <a:latin typeface="Calibri" panose="020F0502020204030204" pitchFamily="34" charset="0"/>
                <a:ea typeface="Calibri" panose="020F0502020204030204" pitchFamily="34" charset="0"/>
                <a:cs typeface="Calibri" panose="020F0502020204030204" pitchFamily="34" charset="0"/>
              </a:rPr>
              <a:t>מסרים קליטים וברורים</a:t>
            </a:r>
            <a:endParaRPr lang="he-IL" sz="2800" dirty="0">
              <a:latin typeface="Calibri" panose="020F0502020204030204" pitchFamily="34" charset="0"/>
              <a:ea typeface="Calibri" panose="020F0502020204030204" pitchFamily="34" charset="0"/>
              <a:cs typeface="Calibri" panose="020F0502020204030204" pitchFamily="34" charset="0"/>
            </a:endParaRPr>
          </a:p>
        </p:txBody>
      </p:sp>
      <p:sp>
        <p:nvSpPr>
          <p:cNvPr id="6" name="תיבת טקסט 5">
            <a:extLst>
              <a:ext uri="{FF2B5EF4-FFF2-40B4-BE49-F238E27FC236}">
                <a16:creationId xmlns:a16="http://schemas.microsoft.com/office/drawing/2014/main" id="{C1BD14E4-21EE-DF61-6FA3-721A35DE171F}"/>
              </a:ext>
            </a:extLst>
          </p:cNvPr>
          <p:cNvSpPr txBox="1"/>
          <p:nvPr/>
        </p:nvSpPr>
        <p:spPr>
          <a:xfrm>
            <a:off x="4181967" y="1674863"/>
            <a:ext cx="7934584" cy="2326753"/>
          </a:xfrm>
          <a:prstGeom prst="rect">
            <a:avLst/>
          </a:prstGeom>
          <a:solidFill>
            <a:schemeClr val="bg2">
              <a:lumMod val="20000"/>
              <a:lumOff val="80000"/>
            </a:schemeClr>
          </a:solidFill>
          <a:effectLst>
            <a:softEdge rad="63500"/>
          </a:effectLst>
        </p:spPr>
        <p:txBody>
          <a:bodyPr wrap="square" rtlCol="1">
            <a:spAutoFit/>
          </a:bodyPr>
          <a:lstStyle/>
          <a:p>
            <a:pPr algn="ctr" rtl="1"/>
            <a:r>
              <a:rPr lang="he-IL" sz="3200" b="1" dirty="0">
                <a:latin typeface="Calibri" panose="020F0502020204030204" pitchFamily="34" charset="0"/>
                <a:ea typeface="Calibri" panose="020F0502020204030204" pitchFamily="34" charset="0"/>
                <a:cs typeface="Calibri" panose="020F0502020204030204" pitchFamily="34" charset="0"/>
              </a:rPr>
              <a:t>חלק א</a:t>
            </a:r>
            <a:r>
              <a:rPr lang="he-IL" sz="3200" dirty="0">
                <a:latin typeface="Calibri" panose="020F0502020204030204" pitchFamily="34" charset="0"/>
                <a:ea typeface="Calibri" panose="020F0502020204030204" pitchFamily="34" charset="0"/>
                <a:cs typeface="Calibri" panose="020F0502020204030204" pitchFamily="34" charset="0"/>
              </a:rPr>
              <a:t>': </a:t>
            </a:r>
            <a:r>
              <a:rPr lang="he-IL" sz="3200" b="1" dirty="0">
                <a:latin typeface="Calibri" panose="020F0502020204030204" pitchFamily="34" charset="0"/>
                <a:ea typeface="Calibri" panose="020F0502020204030204" pitchFamily="34" charset="0"/>
                <a:cs typeface="Calibri" panose="020F0502020204030204" pitchFamily="34" charset="0"/>
              </a:rPr>
              <a:t>שיחה עם הדמות</a:t>
            </a:r>
          </a:p>
          <a:p>
            <a:pPr marL="0" lvl="0" indent="0" algn="ctr" rtl="1">
              <a:spcBef>
                <a:spcPts val="0"/>
              </a:spcBef>
              <a:spcAft>
                <a:spcPts val="0"/>
              </a:spcAft>
              <a:buClr>
                <a:schemeClr val="dk1"/>
              </a:buClr>
              <a:buSzPts val="1100"/>
              <a:buFont typeface="Arial"/>
              <a:buNone/>
            </a:pPr>
            <a:r>
              <a:rPr kumimoji="0" lang="he-IL" sz="280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תארו - מה מדאיג אתכם במקרה שתואר?</a:t>
            </a:r>
          </a:p>
          <a:p>
            <a:pPr marL="0" lvl="0" indent="0" algn="ctr" rtl="1">
              <a:spcBef>
                <a:spcPts val="0"/>
              </a:spcBef>
              <a:spcAft>
                <a:spcPts val="0"/>
              </a:spcAft>
              <a:buClr>
                <a:schemeClr val="dk1"/>
              </a:buClr>
              <a:buSzPts val="1100"/>
              <a:buFont typeface="Arial"/>
              <a:buNone/>
            </a:pPr>
            <a:r>
              <a:rPr lang="he-IL" sz="2800" noProof="0" dirty="0">
                <a:latin typeface="Calibri" panose="020F0502020204030204" pitchFamily="34" charset="0"/>
                <a:ea typeface="Calibri" panose="020F0502020204030204" pitchFamily="34" charset="0"/>
                <a:cs typeface="Calibri" panose="020F0502020204030204" pitchFamily="34" charset="0"/>
                <a:sym typeface="Calibri"/>
              </a:rPr>
              <a:t>כתבו - מה תאמרו לדמות הזו? </a:t>
            </a:r>
            <a:r>
              <a:rPr lang="iw-IL" sz="2800" dirty="0">
                <a:latin typeface="Calibri" panose="020F0502020204030204" pitchFamily="34" charset="0"/>
                <a:ea typeface="Calibri" panose="020F0502020204030204" pitchFamily="34" charset="0"/>
                <a:cs typeface="Calibri" panose="020F0502020204030204" pitchFamily="34" charset="0"/>
              </a:rPr>
              <a:t>כיצד תספרו לה על האירוע ועל סיבת הפנייה אליה</a:t>
            </a:r>
            <a:r>
              <a:rPr lang="he-IL" sz="2800" dirty="0">
                <a:latin typeface="Calibri" panose="020F0502020204030204" pitchFamily="34" charset="0"/>
                <a:ea typeface="Calibri" panose="020F0502020204030204" pitchFamily="34" charset="0"/>
                <a:cs typeface="Calibri" panose="020F0502020204030204" pitchFamily="34" charset="0"/>
              </a:rPr>
              <a:t>? </a:t>
            </a:r>
            <a:r>
              <a:rPr kumimoji="0" lang="he-IL" sz="280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כתבו לדמות - </a:t>
            </a:r>
            <a:r>
              <a:rPr lang="iw-IL" sz="2800" dirty="0">
                <a:latin typeface="Calibri" panose="020F0502020204030204" pitchFamily="34" charset="0"/>
                <a:ea typeface="Calibri" panose="020F0502020204030204" pitchFamily="34" charset="0"/>
                <a:cs typeface="Calibri" panose="020F0502020204030204" pitchFamily="34" charset="0"/>
              </a:rPr>
              <a:t>מה אתם מצפים ממנה שתעשה</a:t>
            </a:r>
            <a:r>
              <a:rPr lang="he-IL" sz="2800" dirty="0">
                <a:latin typeface="Calibri" panose="020F0502020204030204" pitchFamily="34" charset="0"/>
                <a:ea typeface="Calibri" panose="020F0502020204030204" pitchFamily="34" charset="0"/>
                <a:cs typeface="Calibri" panose="020F0502020204030204" pitchFamily="34" charset="0"/>
              </a:rPr>
              <a:t> ושלא תעשה?</a:t>
            </a:r>
            <a:endParaRPr kumimoji="0" lang="iw-IL" sz="280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libri"/>
            </a:endParaRPr>
          </a:p>
        </p:txBody>
      </p:sp>
      <p:pic>
        <p:nvPicPr>
          <p:cNvPr id="11" name="תמונה 10">
            <a:extLst>
              <a:ext uri="{FF2B5EF4-FFF2-40B4-BE49-F238E27FC236}">
                <a16:creationId xmlns:a16="http://schemas.microsoft.com/office/drawing/2014/main" id="{D625A628-8F73-F608-7131-79FAAA282C2C}"/>
              </a:ext>
            </a:extLst>
          </p:cNvPr>
          <p:cNvPicPr>
            <a:picLocks noChangeAspect="1"/>
          </p:cNvPicPr>
          <p:nvPr/>
        </p:nvPicPr>
        <p:blipFill>
          <a:blip r:embed="rId3"/>
          <a:stretch>
            <a:fillRect/>
          </a:stretch>
        </p:blipFill>
        <p:spPr>
          <a:xfrm>
            <a:off x="12192" y="6696456"/>
            <a:ext cx="12192000" cy="323088"/>
          </a:xfrm>
          <a:prstGeom prst="rect">
            <a:avLst/>
          </a:prstGeom>
        </p:spPr>
      </p:pic>
      <p:sp>
        <p:nvSpPr>
          <p:cNvPr id="4" name="תיבת טקסט 3">
            <a:extLst>
              <a:ext uri="{FF2B5EF4-FFF2-40B4-BE49-F238E27FC236}">
                <a16:creationId xmlns:a16="http://schemas.microsoft.com/office/drawing/2014/main" id="{DEA02EC2-EA6D-C5F5-45B6-CFBEB226C522}"/>
              </a:ext>
            </a:extLst>
          </p:cNvPr>
          <p:cNvSpPr txBox="1"/>
          <p:nvPr/>
        </p:nvSpPr>
        <p:spPr>
          <a:xfrm>
            <a:off x="4270786" y="5389415"/>
            <a:ext cx="7845765" cy="1015663"/>
          </a:xfrm>
          <a:prstGeom prst="rect">
            <a:avLst/>
          </a:prstGeom>
          <a:solidFill>
            <a:srgbClr val="ACB6CC"/>
          </a:solidFill>
          <a:effectLst>
            <a:softEdge rad="63500"/>
          </a:effectLst>
        </p:spPr>
        <p:txBody>
          <a:bodyPr wrap="square" rtlCol="1">
            <a:spAutoFit/>
          </a:bodyPr>
          <a:lstStyle/>
          <a:p>
            <a:pPr algn="ctr" rtl="1"/>
            <a:r>
              <a:rPr lang="he-IL" sz="3200" b="1" dirty="0">
                <a:latin typeface="Calibri" panose="020F0502020204030204" pitchFamily="34" charset="0"/>
                <a:ea typeface="Calibri" panose="020F0502020204030204" pitchFamily="34" charset="0"/>
                <a:cs typeface="Calibri" panose="020F0502020204030204" pitchFamily="34" charset="0"/>
              </a:rPr>
              <a:t>חלק ג': </a:t>
            </a:r>
            <a:r>
              <a:rPr lang="iw-IL" sz="3200" b="1" dirty="0">
                <a:latin typeface="Calibri" panose="020F0502020204030204" pitchFamily="34" charset="0"/>
                <a:ea typeface="Calibri" panose="020F0502020204030204" pitchFamily="34" charset="0"/>
                <a:cs typeface="Calibri" panose="020F0502020204030204" pitchFamily="34" charset="0"/>
              </a:rPr>
              <a:t>הצגת </a:t>
            </a:r>
            <a:r>
              <a:rPr lang="he-IL" sz="3200" b="1" dirty="0">
                <a:latin typeface="Calibri" panose="020F0502020204030204" pitchFamily="34" charset="0"/>
                <a:ea typeface="Calibri" panose="020F0502020204030204" pitchFamily="34" charset="0"/>
                <a:cs typeface="Calibri" panose="020F0502020204030204" pitchFamily="34" charset="0"/>
              </a:rPr>
              <a:t>ה</a:t>
            </a:r>
            <a:r>
              <a:rPr lang="iw-IL" sz="3200" b="1" dirty="0">
                <a:latin typeface="Calibri" panose="020F0502020204030204" pitchFamily="34" charset="0"/>
                <a:ea typeface="Calibri" panose="020F0502020204030204" pitchFamily="34" charset="0"/>
                <a:cs typeface="Calibri" panose="020F0502020204030204" pitchFamily="34" charset="0"/>
              </a:rPr>
              <a:t>תוצרים</a:t>
            </a:r>
            <a:endParaRPr lang="he-IL" sz="3200" b="1" dirty="0">
              <a:latin typeface="Calibri" panose="020F0502020204030204" pitchFamily="34" charset="0"/>
              <a:ea typeface="Calibri" panose="020F0502020204030204" pitchFamily="34" charset="0"/>
              <a:cs typeface="Calibri" panose="020F0502020204030204" pitchFamily="34" charset="0"/>
            </a:endParaRPr>
          </a:p>
          <a:p>
            <a:pPr algn="ctr" rtl="1"/>
            <a:r>
              <a:rPr lang="he-IL" sz="2800" dirty="0">
                <a:latin typeface="Calibri" panose="020F0502020204030204" pitchFamily="34" charset="0"/>
                <a:ea typeface="Calibri" panose="020F0502020204030204" pitchFamily="34" charset="0"/>
                <a:cs typeface="Calibri" panose="020F0502020204030204" pitchFamily="34" charset="0"/>
              </a:rPr>
              <a:t>הצגת השיחות ע"י הקבוצות + התייחסות הכיתה</a:t>
            </a:r>
          </a:p>
        </p:txBody>
      </p:sp>
      <p:pic>
        <p:nvPicPr>
          <p:cNvPr id="3" name="Picture 2" descr="Free people persons men illustration">
            <a:extLst>
              <a:ext uri="{FF2B5EF4-FFF2-40B4-BE49-F238E27FC236}">
                <a16:creationId xmlns:a16="http://schemas.microsoft.com/office/drawing/2014/main" id="{657E6F14-9B77-9162-7D94-196C5C1BC5D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405" r="50000" b="53078"/>
          <a:stretch/>
        </p:blipFill>
        <p:spPr bwMode="auto">
          <a:xfrm>
            <a:off x="2112249" y="1427841"/>
            <a:ext cx="1738572" cy="2390486"/>
          </a:xfrm>
          <a:prstGeom prst="rect">
            <a:avLst/>
          </a:prstGeom>
          <a:solidFill>
            <a:srgbClr val="FFFFFF">
              <a:shade val="85000"/>
            </a:srgbClr>
          </a:solidFill>
          <a:ln>
            <a:noFill/>
          </a:ln>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2" descr="Free people persons men illustration">
            <a:extLst>
              <a:ext uri="{FF2B5EF4-FFF2-40B4-BE49-F238E27FC236}">
                <a16:creationId xmlns:a16="http://schemas.microsoft.com/office/drawing/2014/main" id="{3578BE2D-4C01-1E3C-A40B-0E65BE06827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3078" r="75634"/>
          <a:stretch/>
        </p:blipFill>
        <p:spPr bwMode="auto">
          <a:xfrm>
            <a:off x="323426" y="3979233"/>
            <a:ext cx="1684296" cy="2432600"/>
          </a:xfrm>
          <a:prstGeom prst="rect">
            <a:avLst/>
          </a:prstGeom>
          <a:solidFill>
            <a:srgbClr val="FFFFFF">
              <a:shade val="85000"/>
            </a:srgbClr>
          </a:solidFill>
          <a:ln>
            <a:noFill/>
          </a:ln>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2" descr="Free people persons men illustration">
            <a:extLst>
              <a:ext uri="{FF2B5EF4-FFF2-40B4-BE49-F238E27FC236}">
                <a16:creationId xmlns:a16="http://schemas.microsoft.com/office/drawing/2014/main" id="{F0D49FEE-3E17-4A29-9975-033460E3BF3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108" t="53078" r="24102"/>
          <a:stretch/>
        </p:blipFill>
        <p:spPr bwMode="auto">
          <a:xfrm>
            <a:off x="2112249" y="3966837"/>
            <a:ext cx="1782713" cy="2432599"/>
          </a:xfrm>
          <a:prstGeom prst="rect">
            <a:avLst/>
          </a:prstGeom>
          <a:solidFill>
            <a:srgbClr val="FFFFFF">
              <a:shade val="85000"/>
            </a:srgbClr>
          </a:solidFill>
          <a:ln>
            <a:noFill/>
          </a:ln>
          <a:scene3d>
            <a:camera prst="orthographicFront">
              <a:rot lat="0" lon="0" rev="360000"/>
            </a:camera>
            <a:lightRig rig="twoPt" dir="t">
              <a:rot lat="0" lon="0" rev="7200000"/>
            </a:lightRig>
          </a:scene3d>
          <a:sp3d contourW="12700">
            <a:bevelT w="25400" h="19050"/>
            <a:contourClr>
              <a:srgbClr val="969696"/>
            </a:contourClr>
          </a:sp3d>
        </p:spPr>
      </p:pic>
      <p:pic>
        <p:nvPicPr>
          <p:cNvPr id="9" name="Picture 2" descr="Free people persons men illustration">
            <a:extLst>
              <a:ext uri="{FF2B5EF4-FFF2-40B4-BE49-F238E27FC236}">
                <a16:creationId xmlns:a16="http://schemas.microsoft.com/office/drawing/2014/main" id="{CA382B60-7673-C852-6A80-89B9A705292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5805" b="53078"/>
          <a:stretch/>
        </p:blipFill>
        <p:spPr bwMode="auto">
          <a:xfrm>
            <a:off x="337203" y="2043953"/>
            <a:ext cx="1643478" cy="2390486"/>
          </a:xfrm>
          <a:prstGeom prst="rect">
            <a:avLst/>
          </a:prstGeom>
          <a:solidFill>
            <a:srgbClr val="FFFFFF">
              <a:shade val="85000"/>
            </a:srgbClr>
          </a:solidFill>
          <a:ln>
            <a:noFill/>
          </a:ln>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g2404f3f5793_1_144"/>
          <p:cNvSpPr txBox="1"/>
          <p:nvPr/>
        </p:nvSpPr>
        <p:spPr>
          <a:xfrm>
            <a:off x="7519039" y="2220656"/>
            <a:ext cx="4422752" cy="2954625"/>
          </a:xfrm>
          <a:prstGeom prst="rect">
            <a:avLst/>
          </a:prstGeom>
          <a:noFill/>
          <a:ln>
            <a:noFill/>
          </a:ln>
        </p:spPr>
        <p:txBody>
          <a:bodyPr spcFirstLastPara="1" wrap="square" lIns="91425" tIns="91425" rIns="91425" bIns="91425" anchor="t" anchorCtr="0">
            <a:spAutoFit/>
          </a:bodyPr>
          <a:lstStyle/>
          <a:p>
            <a:pPr marL="0" lvl="0" indent="0" algn="ctr" rtl="1">
              <a:spcBef>
                <a:spcPts val="0"/>
              </a:spcBef>
              <a:spcAft>
                <a:spcPts val="0"/>
              </a:spcAft>
              <a:buClr>
                <a:schemeClr val="dk1"/>
              </a:buClr>
              <a:buSzPts val="1100"/>
              <a:buFont typeface="Arial"/>
              <a:buNone/>
            </a:pPr>
            <a:r>
              <a:rPr lang="iw-IL" sz="6000" b="1" dirty="0">
                <a:latin typeface="Calibri" panose="020F0502020204030204" pitchFamily="34" charset="0"/>
                <a:ea typeface="Calibri" panose="020F0502020204030204" pitchFamily="34" charset="0"/>
                <a:cs typeface="Calibri" panose="020F0502020204030204" pitchFamily="34" charset="0"/>
              </a:rPr>
              <a:t>אתם הקופירי</a:t>
            </a:r>
            <a:r>
              <a:rPr lang="he-IL" sz="6000" b="1" dirty="0">
                <a:latin typeface="Calibri" panose="020F0502020204030204" pitchFamily="34" charset="0"/>
                <a:ea typeface="Calibri" panose="020F0502020204030204" pitchFamily="34" charset="0"/>
                <a:cs typeface="Calibri" panose="020F0502020204030204" pitchFamily="34" charset="0"/>
              </a:rPr>
              <a:t>י</a:t>
            </a:r>
            <a:r>
              <a:rPr lang="iw-IL" sz="6000" b="1" dirty="0">
                <a:latin typeface="Calibri" panose="020F0502020204030204" pitchFamily="34" charset="0"/>
                <a:ea typeface="Calibri" panose="020F0502020204030204" pitchFamily="34" charset="0"/>
                <a:cs typeface="Calibri" panose="020F0502020204030204" pitchFamily="34" charset="0"/>
              </a:rPr>
              <a:t>טרים של העתיד! </a:t>
            </a:r>
            <a:endParaRPr sz="6000" b="1" dirty="0">
              <a:latin typeface="Calibri" panose="020F0502020204030204" pitchFamily="34" charset="0"/>
              <a:ea typeface="Calibri" panose="020F0502020204030204" pitchFamily="34" charset="0"/>
              <a:cs typeface="Calibri" panose="020F0502020204030204" pitchFamily="34" charset="0"/>
            </a:endParaRPr>
          </a:p>
        </p:txBody>
      </p:sp>
      <p:pic>
        <p:nvPicPr>
          <p:cNvPr id="5" name="תמונה 4" descr="תמונה שמכילה כחול חשמלי, גרפיקה, עיצוב גרפי, עיצוב&#10;&#10;התיאור נוצר באופן אוטומטי">
            <a:extLst>
              <a:ext uri="{FF2B5EF4-FFF2-40B4-BE49-F238E27FC236}">
                <a16:creationId xmlns:a16="http://schemas.microsoft.com/office/drawing/2014/main" id="{FDA5E5A6-5088-C7CA-427A-0E0F47C24540}"/>
              </a:ext>
            </a:extLst>
          </p:cNvPr>
          <p:cNvPicPr>
            <a:picLocks noChangeAspect="1"/>
          </p:cNvPicPr>
          <p:nvPr/>
        </p:nvPicPr>
        <p:blipFill rotWithShape="1">
          <a:blip r:embed="rId3">
            <a:clrChange>
              <a:clrFrom>
                <a:srgbClr val="FFFFFF"/>
              </a:clrFrom>
              <a:clrTo>
                <a:srgbClr val="FFFFFF">
                  <a:alpha val="0"/>
                </a:srgbClr>
              </a:clrTo>
            </a:clrChange>
          </a:blip>
          <a:srcRect l="8758" t="6561" r="8171" b="10799"/>
          <a:stretch/>
        </p:blipFill>
        <p:spPr>
          <a:xfrm>
            <a:off x="250209" y="-522133"/>
            <a:ext cx="7477261" cy="7438502"/>
          </a:xfrm>
          <a:prstGeom prst="rect">
            <a:avLst/>
          </a:prstGeom>
        </p:spPr>
      </p:pic>
    </p:spTree>
    <p:extLst>
      <p:ext uri="{BB962C8B-B14F-4D97-AF65-F5344CB8AC3E}">
        <p14:creationId xmlns:p14="http://schemas.microsoft.com/office/powerpoint/2010/main" val="39336486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6" name="Google Shape;296;g2404f3f5793_1_144"/>
          <p:cNvSpPr txBox="1"/>
          <p:nvPr/>
        </p:nvSpPr>
        <p:spPr>
          <a:xfrm>
            <a:off x="3282792" y="94480"/>
            <a:ext cx="5705149" cy="1200298"/>
          </a:xfrm>
          <a:prstGeom prst="rect">
            <a:avLst/>
          </a:prstGeom>
          <a:noFill/>
          <a:ln>
            <a:noFill/>
          </a:ln>
        </p:spPr>
        <p:txBody>
          <a:bodyPr spcFirstLastPara="1" wrap="square" lIns="91425" tIns="91425" rIns="91425" bIns="91425" anchor="t" anchorCtr="0">
            <a:spAutoFit/>
          </a:bodyPr>
          <a:lstStyle/>
          <a:p>
            <a:pPr marL="0" lvl="0" indent="0" algn="ctr" rtl="1">
              <a:spcBef>
                <a:spcPts val="0"/>
              </a:spcBef>
              <a:spcAft>
                <a:spcPts val="0"/>
              </a:spcAft>
              <a:buNone/>
            </a:pPr>
            <a:r>
              <a:rPr lang="he-IL" sz="6600" b="1" dirty="0">
                <a:solidFill>
                  <a:schemeClr val="bg1"/>
                </a:solidFill>
                <a:latin typeface="Calibri" panose="020F0502020204030204" pitchFamily="34" charset="0"/>
                <a:ea typeface="Calibri" panose="020F0502020204030204" pitchFamily="34" charset="0"/>
                <a:cs typeface="Calibri" panose="020F0502020204030204" pitchFamily="34" charset="0"/>
              </a:rPr>
              <a:t>שאלות לדיון</a:t>
            </a:r>
            <a:endParaRPr sz="66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22" name="תמונה 21">
            <a:extLst>
              <a:ext uri="{FF2B5EF4-FFF2-40B4-BE49-F238E27FC236}">
                <a16:creationId xmlns:a16="http://schemas.microsoft.com/office/drawing/2014/main" id="{A7EE0DCA-C75D-7980-70EA-1D07782E4AEF}"/>
              </a:ext>
            </a:extLst>
          </p:cNvPr>
          <p:cNvPicPr>
            <a:picLocks noChangeAspect="1"/>
          </p:cNvPicPr>
          <p:nvPr/>
        </p:nvPicPr>
        <p:blipFill>
          <a:blip r:embed="rId3"/>
          <a:stretch>
            <a:fillRect/>
          </a:stretch>
        </p:blipFill>
        <p:spPr>
          <a:xfrm>
            <a:off x="0" y="6583367"/>
            <a:ext cx="12192000" cy="323088"/>
          </a:xfrm>
          <a:prstGeom prst="rect">
            <a:avLst/>
          </a:prstGeom>
        </p:spPr>
      </p:pic>
      <p:sp>
        <p:nvSpPr>
          <p:cNvPr id="3" name="Google Shape;272;p43">
            <a:extLst>
              <a:ext uri="{FF2B5EF4-FFF2-40B4-BE49-F238E27FC236}">
                <a16:creationId xmlns:a16="http://schemas.microsoft.com/office/drawing/2014/main" id="{E88ED6BF-BFA7-27A3-C392-132AD8F4130E}"/>
              </a:ext>
            </a:extLst>
          </p:cNvPr>
          <p:cNvSpPr/>
          <p:nvPr/>
        </p:nvSpPr>
        <p:spPr>
          <a:xfrm>
            <a:off x="6871176" y="1683174"/>
            <a:ext cx="4424872" cy="2230746"/>
          </a:xfrm>
          <a:custGeom>
            <a:avLst/>
            <a:gdLst/>
            <a:ahLst/>
            <a:cxnLst/>
            <a:rect l="l" t="t" r="r" b="b"/>
            <a:pathLst>
              <a:path w="8339629" h="2880575" fill="none" extrusionOk="0">
                <a:moveTo>
                  <a:pt x="0" y="480105"/>
                </a:moveTo>
                <a:cubicBezTo>
                  <a:pt x="46106" y="215311"/>
                  <a:pt x="237228" y="-11922"/>
                  <a:pt x="480105" y="0"/>
                </a:cubicBezTo>
                <a:cubicBezTo>
                  <a:pt x="2496470" y="85245"/>
                  <a:pt x="6641498" y="-87114"/>
                  <a:pt x="7859524" y="0"/>
                </a:cubicBezTo>
                <a:cubicBezTo>
                  <a:pt x="8096772" y="40786"/>
                  <a:pt x="8338161" y="252364"/>
                  <a:pt x="8339629" y="480105"/>
                </a:cubicBezTo>
                <a:cubicBezTo>
                  <a:pt x="8387652" y="1217481"/>
                  <a:pt x="8415961" y="1536150"/>
                  <a:pt x="8339629" y="2400470"/>
                </a:cubicBezTo>
                <a:cubicBezTo>
                  <a:pt x="8339086" y="2694722"/>
                  <a:pt x="8124082" y="2889091"/>
                  <a:pt x="7859524" y="2880575"/>
                </a:cubicBezTo>
                <a:cubicBezTo>
                  <a:pt x="4248957" y="2946273"/>
                  <a:pt x="2505206" y="2779687"/>
                  <a:pt x="480105" y="2880575"/>
                </a:cubicBezTo>
                <a:cubicBezTo>
                  <a:pt x="238613" y="2888567"/>
                  <a:pt x="13249" y="2665828"/>
                  <a:pt x="0" y="2400470"/>
                </a:cubicBezTo>
                <a:cubicBezTo>
                  <a:pt x="114461" y="1655081"/>
                  <a:pt x="-125691" y="1196482"/>
                  <a:pt x="0" y="480105"/>
                </a:cubicBezTo>
                <a:close/>
              </a:path>
              <a:path w="8339629" h="2880575" extrusionOk="0">
                <a:moveTo>
                  <a:pt x="0" y="480105"/>
                </a:moveTo>
                <a:cubicBezTo>
                  <a:pt x="-11998" y="191072"/>
                  <a:pt x="226594" y="39352"/>
                  <a:pt x="480105" y="0"/>
                </a:cubicBezTo>
                <a:cubicBezTo>
                  <a:pt x="3463595" y="149604"/>
                  <a:pt x="4927824" y="144768"/>
                  <a:pt x="7859524" y="0"/>
                </a:cubicBezTo>
                <a:cubicBezTo>
                  <a:pt x="8121327" y="-16055"/>
                  <a:pt x="8336425" y="165201"/>
                  <a:pt x="8339629" y="480105"/>
                </a:cubicBezTo>
                <a:cubicBezTo>
                  <a:pt x="8398735" y="899744"/>
                  <a:pt x="8317427" y="2112335"/>
                  <a:pt x="8339629" y="2400470"/>
                </a:cubicBezTo>
                <a:cubicBezTo>
                  <a:pt x="8333582" y="2673034"/>
                  <a:pt x="8131197" y="2906231"/>
                  <a:pt x="7859524" y="2880575"/>
                </a:cubicBezTo>
                <a:cubicBezTo>
                  <a:pt x="6237730" y="2745558"/>
                  <a:pt x="3574590" y="2802695"/>
                  <a:pt x="480105" y="2880575"/>
                </a:cubicBezTo>
                <a:cubicBezTo>
                  <a:pt x="211336" y="2884503"/>
                  <a:pt x="12398" y="2651014"/>
                  <a:pt x="0" y="2400470"/>
                </a:cubicBezTo>
                <a:cubicBezTo>
                  <a:pt x="-77879" y="2102900"/>
                  <a:pt x="153157" y="980642"/>
                  <a:pt x="0" y="480105"/>
                </a:cubicBezTo>
                <a:close/>
              </a:path>
            </a:pathLst>
          </a:custGeom>
          <a:solidFill>
            <a:srgbClr val="C5E0B4"/>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rtl="1"/>
            <a:r>
              <a:rPr lang="he-IL" sz="2800" dirty="0">
                <a:solidFill>
                  <a:schemeClr val="tx1"/>
                </a:solidFill>
                <a:latin typeface="Calibri" panose="020F0502020204030204" pitchFamily="34" charset="0"/>
                <a:ea typeface="Calibri" panose="020F0502020204030204" pitchFamily="34" charset="0"/>
                <a:cs typeface="Calibri" panose="020F0502020204030204" pitchFamily="34" charset="0"/>
              </a:rPr>
              <a:t>מה למדתם על עצמכם</a:t>
            </a:r>
          </a:p>
          <a:p>
            <a:pPr algn="ctr" rtl="1"/>
            <a:r>
              <a:rPr lang="he-IL" sz="2800" dirty="0">
                <a:solidFill>
                  <a:schemeClr val="tx1"/>
                </a:solidFill>
                <a:latin typeface="Calibri" panose="020F0502020204030204" pitchFamily="34" charset="0"/>
                <a:ea typeface="Calibri" panose="020F0502020204030204" pitchFamily="34" charset="0"/>
                <a:cs typeface="Calibri" panose="020F0502020204030204" pitchFamily="34" charset="0"/>
              </a:rPr>
              <a:t>מתהליך העבודה בקבוצות? </a:t>
            </a:r>
          </a:p>
          <a:p>
            <a:pPr algn="ctr" rtl="1"/>
            <a:r>
              <a:rPr lang="he-IL" sz="2800" dirty="0">
                <a:solidFill>
                  <a:schemeClr val="tx1"/>
                </a:solidFill>
                <a:latin typeface="Calibri" panose="020F0502020204030204" pitchFamily="34" charset="0"/>
                <a:ea typeface="Calibri" panose="020F0502020204030204" pitchFamily="34" charset="0"/>
                <a:cs typeface="Calibri" panose="020F0502020204030204" pitchFamily="34" charset="0"/>
              </a:rPr>
              <a:t>מה התחדש לכם?</a:t>
            </a:r>
          </a:p>
        </p:txBody>
      </p:sp>
      <p:sp>
        <p:nvSpPr>
          <p:cNvPr id="19" name="Google Shape;272;p43">
            <a:extLst>
              <a:ext uri="{FF2B5EF4-FFF2-40B4-BE49-F238E27FC236}">
                <a16:creationId xmlns:a16="http://schemas.microsoft.com/office/drawing/2014/main" id="{378A50E3-0438-E924-0CFF-B60D628B716D}"/>
              </a:ext>
            </a:extLst>
          </p:cNvPr>
          <p:cNvSpPr/>
          <p:nvPr/>
        </p:nvSpPr>
        <p:spPr>
          <a:xfrm>
            <a:off x="1938190" y="1746964"/>
            <a:ext cx="4538949" cy="2166956"/>
          </a:xfrm>
          <a:custGeom>
            <a:avLst/>
            <a:gdLst/>
            <a:ahLst/>
            <a:cxnLst/>
            <a:rect l="l" t="t" r="r" b="b"/>
            <a:pathLst>
              <a:path w="8339629" h="2880575" fill="none" extrusionOk="0">
                <a:moveTo>
                  <a:pt x="0" y="480105"/>
                </a:moveTo>
                <a:cubicBezTo>
                  <a:pt x="46106" y="215311"/>
                  <a:pt x="237228" y="-11922"/>
                  <a:pt x="480105" y="0"/>
                </a:cubicBezTo>
                <a:cubicBezTo>
                  <a:pt x="2496470" y="85245"/>
                  <a:pt x="6641498" y="-87114"/>
                  <a:pt x="7859524" y="0"/>
                </a:cubicBezTo>
                <a:cubicBezTo>
                  <a:pt x="8096772" y="40786"/>
                  <a:pt x="8338161" y="252364"/>
                  <a:pt x="8339629" y="480105"/>
                </a:cubicBezTo>
                <a:cubicBezTo>
                  <a:pt x="8387652" y="1217481"/>
                  <a:pt x="8415961" y="1536150"/>
                  <a:pt x="8339629" y="2400470"/>
                </a:cubicBezTo>
                <a:cubicBezTo>
                  <a:pt x="8339086" y="2694722"/>
                  <a:pt x="8124082" y="2889091"/>
                  <a:pt x="7859524" y="2880575"/>
                </a:cubicBezTo>
                <a:cubicBezTo>
                  <a:pt x="4248957" y="2946273"/>
                  <a:pt x="2505206" y="2779687"/>
                  <a:pt x="480105" y="2880575"/>
                </a:cubicBezTo>
                <a:cubicBezTo>
                  <a:pt x="238613" y="2888567"/>
                  <a:pt x="13249" y="2665828"/>
                  <a:pt x="0" y="2400470"/>
                </a:cubicBezTo>
                <a:cubicBezTo>
                  <a:pt x="114461" y="1655081"/>
                  <a:pt x="-125691" y="1196482"/>
                  <a:pt x="0" y="480105"/>
                </a:cubicBezTo>
                <a:close/>
              </a:path>
              <a:path w="8339629" h="2880575" extrusionOk="0">
                <a:moveTo>
                  <a:pt x="0" y="480105"/>
                </a:moveTo>
                <a:cubicBezTo>
                  <a:pt x="-11998" y="191072"/>
                  <a:pt x="226594" y="39352"/>
                  <a:pt x="480105" y="0"/>
                </a:cubicBezTo>
                <a:cubicBezTo>
                  <a:pt x="3463595" y="149604"/>
                  <a:pt x="4927824" y="144768"/>
                  <a:pt x="7859524" y="0"/>
                </a:cubicBezTo>
                <a:cubicBezTo>
                  <a:pt x="8121327" y="-16055"/>
                  <a:pt x="8336425" y="165201"/>
                  <a:pt x="8339629" y="480105"/>
                </a:cubicBezTo>
                <a:cubicBezTo>
                  <a:pt x="8398735" y="899744"/>
                  <a:pt x="8317427" y="2112335"/>
                  <a:pt x="8339629" y="2400470"/>
                </a:cubicBezTo>
                <a:cubicBezTo>
                  <a:pt x="8333582" y="2673034"/>
                  <a:pt x="8131197" y="2906231"/>
                  <a:pt x="7859524" y="2880575"/>
                </a:cubicBezTo>
                <a:cubicBezTo>
                  <a:pt x="6237730" y="2745558"/>
                  <a:pt x="3574590" y="2802695"/>
                  <a:pt x="480105" y="2880575"/>
                </a:cubicBezTo>
                <a:cubicBezTo>
                  <a:pt x="211336" y="2884503"/>
                  <a:pt x="12398" y="2651014"/>
                  <a:pt x="0" y="2400470"/>
                </a:cubicBezTo>
                <a:cubicBezTo>
                  <a:pt x="-77879" y="2102900"/>
                  <a:pt x="153157" y="980642"/>
                  <a:pt x="0" y="480105"/>
                </a:cubicBezTo>
                <a:close/>
              </a:path>
            </a:pathLst>
          </a:custGeom>
          <a:solidFill>
            <a:srgbClr val="FFD966"/>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342900" marR="0" lvl="0" indent="-165100" algn="r" rtl="1">
              <a:lnSpc>
                <a:spcPct val="150000"/>
              </a:lnSpc>
              <a:spcBef>
                <a:spcPts val="0"/>
              </a:spcBef>
              <a:spcAft>
                <a:spcPts val="0"/>
              </a:spcAft>
              <a:buClr>
                <a:schemeClr val="dk1"/>
              </a:buClr>
              <a:buSzPts val="2800"/>
              <a:buFont typeface="Arial"/>
              <a:buNone/>
            </a:pPr>
            <a:endParaRPr sz="2800" b="1" i="0" u="none" strike="noStrike" cap="none" dirty="0">
              <a:solidFill>
                <a:srgbClr val="0070C0"/>
              </a:solidFill>
              <a:latin typeface="Calibri"/>
              <a:ea typeface="Calibri"/>
              <a:cs typeface="Calibri"/>
              <a:sym typeface="Calibri"/>
            </a:endParaRPr>
          </a:p>
          <a:p>
            <a:pPr algn="ctr" rtl="1"/>
            <a:endParaRPr lang="he-IL"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ctr" rtl="1"/>
            <a:endParaRPr lang="he-IL"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ctr" rtl="1"/>
            <a:r>
              <a:rPr lang="he-IL" sz="2800" dirty="0">
                <a:solidFill>
                  <a:schemeClr val="tx1"/>
                </a:solidFill>
                <a:latin typeface="Calibri" panose="020F0502020204030204" pitchFamily="34" charset="0"/>
                <a:ea typeface="Calibri" panose="020F0502020204030204" pitchFamily="34" charset="0"/>
                <a:cs typeface="Calibri" panose="020F0502020204030204" pitchFamily="34" charset="0"/>
              </a:rPr>
              <a:t>מבין הדמויות המסייעות </a:t>
            </a:r>
          </a:p>
          <a:p>
            <a:pPr algn="ctr" rtl="1"/>
            <a:r>
              <a:rPr lang="he-IL" sz="2800" dirty="0">
                <a:solidFill>
                  <a:schemeClr val="tx1"/>
                </a:solidFill>
                <a:latin typeface="Calibri" panose="020F0502020204030204" pitchFamily="34" charset="0"/>
                <a:ea typeface="Calibri" panose="020F0502020204030204" pitchFamily="34" charset="0"/>
                <a:cs typeface="Calibri" panose="020F0502020204030204" pitchFamily="34" charset="0"/>
              </a:rPr>
              <a:t>השונות שפגשנו </a:t>
            </a:r>
          </a:p>
          <a:p>
            <a:pPr algn="ctr" rtl="1"/>
            <a:r>
              <a:rPr lang="he-IL" sz="2800" dirty="0">
                <a:solidFill>
                  <a:schemeClr val="tx1"/>
                </a:solidFill>
                <a:latin typeface="Calibri" panose="020F0502020204030204" pitchFamily="34" charset="0"/>
                <a:ea typeface="Calibri" panose="020F0502020204030204" pitchFamily="34" charset="0"/>
                <a:cs typeface="Calibri" panose="020F0502020204030204" pitchFamily="34" charset="0"/>
              </a:rPr>
              <a:t>למי אתם הייתם פונים לעזרה</a:t>
            </a:r>
          </a:p>
          <a:p>
            <a:pPr algn="ctr" rtl="1"/>
            <a:r>
              <a:rPr lang="he-IL" sz="2800" dirty="0">
                <a:solidFill>
                  <a:schemeClr val="tx1"/>
                </a:solidFill>
                <a:latin typeface="Calibri" panose="020F0502020204030204" pitchFamily="34" charset="0"/>
                <a:ea typeface="Calibri" panose="020F0502020204030204" pitchFamily="34" charset="0"/>
                <a:cs typeface="Calibri" panose="020F0502020204030204" pitchFamily="34" charset="0"/>
              </a:rPr>
              <a:t>עבור עצמכם? עבור חבר?</a:t>
            </a:r>
          </a:p>
          <a:p>
            <a:pPr marL="342900" marR="0" lvl="0" indent="-165100" algn="r" rtl="1">
              <a:lnSpc>
                <a:spcPct val="150000"/>
              </a:lnSpc>
              <a:spcBef>
                <a:spcPts val="0"/>
              </a:spcBef>
              <a:spcAft>
                <a:spcPts val="0"/>
              </a:spcAft>
              <a:buClr>
                <a:schemeClr val="dk1"/>
              </a:buClr>
              <a:buSzPts val="2800"/>
              <a:buFont typeface="Arial"/>
              <a:buNone/>
            </a:pPr>
            <a:endParaRPr sz="2800" b="0" i="0" u="none" strike="noStrike" cap="none" dirty="0">
              <a:solidFill>
                <a:srgbClr val="0070C0"/>
              </a:solidFill>
              <a:latin typeface="Calibri"/>
              <a:ea typeface="Calibri"/>
              <a:cs typeface="Calibri"/>
              <a:sym typeface="Calibri"/>
            </a:endParaRPr>
          </a:p>
          <a:p>
            <a:pPr marL="342900" marR="0" lvl="0" indent="-165100" algn="r" rtl="1">
              <a:lnSpc>
                <a:spcPct val="150000"/>
              </a:lnSpc>
              <a:spcBef>
                <a:spcPts val="0"/>
              </a:spcBef>
              <a:spcAft>
                <a:spcPts val="0"/>
              </a:spcAft>
              <a:buClr>
                <a:schemeClr val="dk1"/>
              </a:buClr>
              <a:buSzPts val="2800"/>
              <a:buFont typeface="Arial"/>
              <a:buNone/>
            </a:pPr>
            <a:endParaRPr sz="2800" b="0" i="0" u="none" strike="noStrike" cap="none" dirty="0">
              <a:solidFill>
                <a:srgbClr val="0070C0"/>
              </a:solidFill>
              <a:latin typeface="Calibri"/>
              <a:ea typeface="Calibri"/>
              <a:cs typeface="Calibri"/>
              <a:sym typeface="Calibri"/>
            </a:endParaRPr>
          </a:p>
        </p:txBody>
      </p:sp>
      <p:sp>
        <p:nvSpPr>
          <p:cNvPr id="20" name="Google Shape;272;p43">
            <a:extLst>
              <a:ext uri="{FF2B5EF4-FFF2-40B4-BE49-F238E27FC236}">
                <a16:creationId xmlns:a16="http://schemas.microsoft.com/office/drawing/2014/main" id="{3DCEEE61-D839-B47B-04C2-99844947140B}"/>
              </a:ext>
            </a:extLst>
          </p:cNvPr>
          <p:cNvSpPr/>
          <p:nvPr/>
        </p:nvSpPr>
        <p:spPr>
          <a:xfrm>
            <a:off x="1841372" y="4205293"/>
            <a:ext cx="4538949" cy="2201120"/>
          </a:xfrm>
          <a:custGeom>
            <a:avLst/>
            <a:gdLst/>
            <a:ahLst/>
            <a:cxnLst/>
            <a:rect l="l" t="t" r="r" b="b"/>
            <a:pathLst>
              <a:path w="8339629" h="2880575" fill="none" extrusionOk="0">
                <a:moveTo>
                  <a:pt x="0" y="480105"/>
                </a:moveTo>
                <a:cubicBezTo>
                  <a:pt x="46106" y="215311"/>
                  <a:pt x="237228" y="-11922"/>
                  <a:pt x="480105" y="0"/>
                </a:cubicBezTo>
                <a:cubicBezTo>
                  <a:pt x="2496470" y="85245"/>
                  <a:pt x="6641498" y="-87114"/>
                  <a:pt x="7859524" y="0"/>
                </a:cubicBezTo>
                <a:cubicBezTo>
                  <a:pt x="8096772" y="40786"/>
                  <a:pt x="8338161" y="252364"/>
                  <a:pt x="8339629" y="480105"/>
                </a:cubicBezTo>
                <a:cubicBezTo>
                  <a:pt x="8387652" y="1217481"/>
                  <a:pt x="8415961" y="1536150"/>
                  <a:pt x="8339629" y="2400470"/>
                </a:cubicBezTo>
                <a:cubicBezTo>
                  <a:pt x="8339086" y="2694722"/>
                  <a:pt x="8124082" y="2889091"/>
                  <a:pt x="7859524" y="2880575"/>
                </a:cubicBezTo>
                <a:cubicBezTo>
                  <a:pt x="4248957" y="2946273"/>
                  <a:pt x="2505206" y="2779687"/>
                  <a:pt x="480105" y="2880575"/>
                </a:cubicBezTo>
                <a:cubicBezTo>
                  <a:pt x="238613" y="2888567"/>
                  <a:pt x="13249" y="2665828"/>
                  <a:pt x="0" y="2400470"/>
                </a:cubicBezTo>
                <a:cubicBezTo>
                  <a:pt x="114461" y="1655081"/>
                  <a:pt x="-125691" y="1196482"/>
                  <a:pt x="0" y="480105"/>
                </a:cubicBezTo>
                <a:close/>
              </a:path>
              <a:path w="8339629" h="2880575" extrusionOk="0">
                <a:moveTo>
                  <a:pt x="0" y="480105"/>
                </a:moveTo>
                <a:cubicBezTo>
                  <a:pt x="-11998" y="191072"/>
                  <a:pt x="226594" y="39352"/>
                  <a:pt x="480105" y="0"/>
                </a:cubicBezTo>
                <a:cubicBezTo>
                  <a:pt x="3463595" y="149604"/>
                  <a:pt x="4927824" y="144768"/>
                  <a:pt x="7859524" y="0"/>
                </a:cubicBezTo>
                <a:cubicBezTo>
                  <a:pt x="8121327" y="-16055"/>
                  <a:pt x="8336425" y="165201"/>
                  <a:pt x="8339629" y="480105"/>
                </a:cubicBezTo>
                <a:cubicBezTo>
                  <a:pt x="8398735" y="899744"/>
                  <a:pt x="8317427" y="2112335"/>
                  <a:pt x="8339629" y="2400470"/>
                </a:cubicBezTo>
                <a:cubicBezTo>
                  <a:pt x="8333582" y="2673034"/>
                  <a:pt x="8131197" y="2906231"/>
                  <a:pt x="7859524" y="2880575"/>
                </a:cubicBezTo>
                <a:cubicBezTo>
                  <a:pt x="6237730" y="2745558"/>
                  <a:pt x="3574590" y="2802695"/>
                  <a:pt x="480105" y="2880575"/>
                </a:cubicBezTo>
                <a:cubicBezTo>
                  <a:pt x="211336" y="2884503"/>
                  <a:pt x="12398" y="2651014"/>
                  <a:pt x="0" y="2400470"/>
                </a:cubicBezTo>
                <a:cubicBezTo>
                  <a:pt x="-77879" y="2102900"/>
                  <a:pt x="153157" y="980642"/>
                  <a:pt x="0" y="480105"/>
                </a:cubicBezTo>
                <a:close/>
              </a:path>
            </a:pathLst>
          </a:custGeom>
          <a:solidFill>
            <a:srgbClr val="9DC3E6"/>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889000" rtl="1" eaLnBrk="1" fontAlgn="auto" latinLnBrk="0" hangingPunct="1">
              <a:lnSpc>
                <a:spcPct val="90000"/>
              </a:lnSpc>
              <a:spcBef>
                <a:spcPct val="0"/>
              </a:spcBef>
              <a:spcAft>
                <a:spcPct val="35000"/>
              </a:spcAft>
              <a:buClrTx/>
              <a:buSzTx/>
              <a:buFontTx/>
              <a:buNone/>
              <a:tabLst/>
              <a:defRPr/>
            </a:pPr>
            <a:r>
              <a:rPr lang="he-IL" sz="2800">
                <a:solidFill>
                  <a:schemeClr val="tx1"/>
                </a:solidFill>
                <a:latin typeface="Calibri" panose="020F0502020204030204" pitchFamily="34" charset="0"/>
                <a:ea typeface="Calibri" panose="020F0502020204030204" pitchFamily="34" charset="0"/>
                <a:cs typeface="Calibri" panose="020F0502020204030204" pitchFamily="34" charset="0"/>
              </a:rPr>
              <a:t>האם בעקבות השיעור שעברנו </a:t>
            </a:r>
            <a:br>
              <a:rPr lang="en-US" sz="2800">
                <a:solidFill>
                  <a:schemeClr val="tx1"/>
                </a:solidFill>
                <a:latin typeface="Calibri" panose="020F0502020204030204" pitchFamily="34" charset="0"/>
                <a:ea typeface="Calibri" panose="020F0502020204030204" pitchFamily="34" charset="0"/>
                <a:cs typeface="Calibri" panose="020F0502020204030204" pitchFamily="34" charset="0"/>
              </a:rPr>
            </a:br>
            <a:r>
              <a:rPr lang="he-IL" sz="2800">
                <a:solidFill>
                  <a:schemeClr val="tx1"/>
                </a:solidFill>
                <a:latin typeface="Calibri" panose="020F0502020204030204" pitchFamily="34" charset="0"/>
                <a:ea typeface="Calibri" panose="020F0502020204030204" pitchFamily="34" charset="0"/>
                <a:cs typeface="Calibri" panose="020F0502020204030204" pitchFamily="34" charset="0"/>
              </a:rPr>
              <a:t>והחשיפה לתוצרי הקבוצות,</a:t>
            </a:r>
            <a:br>
              <a:rPr lang="en-US" sz="2800">
                <a:solidFill>
                  <a:schemeClr val="tx1"/>
                </a:solidFill>
                <a:latin typeface="Calibri" panose="020F0502020204030204" pitchFamily="34" charset="0"/>
                <a:ea typeface="Calibri" panose="020F0502020204030204" pitchFamily="34" charset="0"/>
                <a:cs typeface="Calibri" panose="020F0502020204030204" pitchFamily="34" charset="0"/>
              </a:rPr>
            </a:br>
            <a:r>
              <a:rPr lang="he-IL" sz="2800">
                <a:solidFill>
                  <a:schemeClr val="tx1"/>
                </a:solidFill>
                <a:latin typeface="Calibri" panose="020F0502020204030204" pitchFamily="34" charset="0"/>
                <a:ea typeface="Calibri" panose="020F0502020204030204" pitchFamily="34" charset="0"/>
                <a:cs typeface="Calibri" panose="020F0502020204030204" pitchFamily="34" charset="0"/>
              </a:rPr>
              <a:t>מעגל שותפי החוויה שלכם גדל?</a:t>
            </a:r>
            <a:endParaRPr kumimoji="0" lang="en-US" sz="2800" b="0" i="0" u="none" strike="noStrike" kern="1200" cap="none" spc="0" normalizeH="0" baseline="0" noProof="0" dirty="0">
              <a:ln>
                <a:noFill/>
              </a:ln>
              <a:solidFill>
                <a:sysClr val="windowText" lastClr="000000">
                  <a:hueOff val="0"/>
                  <a:satOff val="0"/>
                  <a:lumOff val="0"/>
                  <a:alphaOff val="0"/>
                </a:sys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1" name="Google Shape;272;p43">
            <a:extLst>
              <a:ext uri="{FF2B5EF4-FFF2-40B4-BE49-F238E27FC236}">
                <a16:creationId xmlns:a16="http://schemas.microsoft.com/office/drawing/2014/main" id="{394631B9-EF4E-BB09-7724-D251868B1111}"/>
              </a:ext>
            </a:extLst>
          </p:cNvPr>
          <p:cNvSpPr/>
          <p:nvPr/>
        </p:nvSpPr>
        <p:spPr>
          <a:xfrm>
            <a:off x="6871176" y="4205293"/>
            <a:ext cx="4424872" cy="2201120"/>
          </a:xfrm>
          <a:custGeom>
            <a:avLst/>
            <a:gdLst/>
            <a:ahLst/>
            <a:cxnLst/>
            <a:rect l="l" t="t" r="r" b="b"/>
            <a:pathLst>
              <a:path w="8339629" h="2880575" fill="none" extrusionOk="0">
                <a:moveTo>
                  <a:pt x="0" y="480105"/>
                </a:moveTo>
                <a:cubicBezTo>
                  <a:pt x="46106" y="215311"/>
                  <a:pt x="237228" y="-11922"/>
                  <a:pt x="480105" y="0"/>
                </a:cubicBezTo>
                <a:cubicBezTo>
                  <a:pt x="2496470" y="85245"/>
                  <a:pt x="6641498" y="-87114"/>
                  <a:pt x="7859524" y="0"/>
                </a:cubicBezTo>
                <a:cubicBezTo>
                  <a:pt x="8096772" y="40786"/>
                  <a:pt x="8338161" y="252364"/>
                  <a:pt x="8339629" y="480105"/>
                </a:cubicBezTo>
                <a:cubicBezTo>
                  <a:pt x="8387652" y="1217481"/>
                  <a:pt x="8415961" y="1536150"/>
                  <a:pt x="8339629" y="2400470"/>
                </a:cubicBezTo>
                <a:cubicBezTo>
                  <a:pt x="8339086" y="2694722"/>
                  <a:pt x="8124082" y="2889091"/>
                  <a:pt x="7859524" y="2880575"/>
                </a:cubicBezTo>
                <a:cubicBezTo>
                  <a:pt x="4248957" y="2946273"/>
                  <a:pt x="2505206" y="2779687"/>
                  <a:pt x="480105" y="2880575"/>
                </a:cubicBezTo>
                <a:cubicBezTo>
                  <a:pt x="238613" y="2888567"/>
                  <a:pt x="13249" y="2665828"/>
                  <a:pt x="0" y="2400470"/>
                </a:cubicBezTo>
                <a:cubicBezTo>
                  <a:pt x="114461" y="1655081"/>
                  <a:pt x="-125691" y="1196482"/>
                  <a:pt x="0" y="480105"/>
                </a:cubicBezTo>
                <a:close/>
              </a:path>
              <a:path w="8339629" h="2880575" extrusionOk="0">
                <a:moveTo>
                  <a:pt x="0" y="480105"/>
                </a:moveTo>
                <a:cubicBezTo>
                  <a:pt x="-11998" y="191072"/>
                  <a:pt x="226594" y="39352"/>
                  <a:pt x="480105" y="0"/>
                </a:cubicBezTo>
                <a:cubicBezTo>
                  <a:pt x="3463595" y="149604"/>
                  <a:pt x="4927824" y="144768"/>
                  <a:pt x="7859524" y="0"/>
                </a:cubicBezTo>
                <a:cubicBezTo>
                  <a:pt x="8121327" y="-16055"/>
                  <a:pt x="8336425" y="165201"/>
                  <a:pt x="8339629" y="480105"/>
                </a:cubicBezTo>
                <a:cubicBezTo>
                  <a:pt x="8398735" y="899744"/>
                  <a:pt x="8317427" y="2112335"/>
                  <a:pt x="8339629" y="2400470"/>
                </a:cubicBezTo>
                <a:cubicBezTo>
                  <a:pt x="8333582" y="2673034"/>
                  <a:pt x="8131197" y="2906231"/>
                  <a:pt x="7859524" y="2880575"/>
                </a:cubicBezTo>
                <a:cubicBezTo>
                  <a:pt x="6237730" y="2745558"/>
                  <a:pt x="3574590" y="2802695"/>
                  <a:pt x="480105" y="2880575"/>
                </a:cubicBezTo>
                <a:cubicBezTo>
                  <a:pt x="211336" y="2884503"/>
                  <a:pt x="12398" y="2651014"/>
                  <a:pt x="0" y="2400470"/>
                </a:cubicBezTo>
                <a:cubicBezTo>
                  <a:pt x="-77879" y="2102900"/>
                  <a:pt x="153157" y="980642"/>
                  <a:pt x="0" y="480105"/>
                </a:cubicBezTo>
                <a:close/>
              </a:path>
            </a:pathLst>
          </a:custGeom>
          <a:solidFill>
            <a:srgbClr val="ACB6CC"/>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1066800" rtl="1" eaLnBrk="1" fontAlgn="auto" latinLnBrk="0" hangingPunct="1">
              <a:lnSpc>
                <a:spcPct val="90000"/>
              </a:lnSpc>
              <a:spcBef>
                <a:spcPct val="0"/>
              </a:spcBef>
              <a:spcAft>
                <a:spcPct val="35000"/>
              </a:spcAft>
              <a:buClrTx/>
              <a:buSzTx/>
              <a:buFontTx/>
              <a:buNone/>
              <a:tabLst/>
              <a:defRPr/>
            </a:pPr>
            <a:r>
              <a:rPr lang="he-IL" sz="2800">
                <a:solidFill>
                  <a:schemeClr val="tx1"/>
                </a:solidFill>
                <a:latin typeface="Calibri" panose="020F0502020204030204" pitchFamily="34" charset="0"/>
                <a:ea typeface="Calibri" panose="020F0502020204030204" pitchFamily="34" charset="0"/>
                <a:cs typeface="Calibri" panose="020F0502020204030204" pitchFamily="34" charset="0"/>
              </a:rPr>
              <a:t>מתוך הצגת התוצרים,</a:t>
            </a:r>
            <a:br>
              <a:rPr lang="en-US" sz="2800">
                <a:solidFill>
                  <a:schemeClr val="tx1"/>
                </a:solidFill>
                <a:latin typeface="Calibri" panose="020F0502020204030204" pitchFamily="34" charset="0"/>
                <a:ea typeface="Calibri" panose="020F0502020204030204" pitchFamily="34" charset="0"/>
                <a:cs typeface="Calibri" panose="020F0502020204030204" pitchFamily="34" charset="0"/>
              </a:rPr>
            </a:br>
            <a:r>
              <a:rPr lang="he-IL" sz="2800">
                <a:solidFill>
                  <a:schemeClr val="tx1"/>
                </a:solidFill>
                <a:latin typeface="Calibri" panose="020F0502020204030204" pitchFamily="34" charset="0"/>
                <a:ea typeface="Calibri" panose="020F0502020204030204" pitchFamily="34" charset="0"/>
                <a:cs typeface="Calibri" panose="020F0502020204030204" pitchFamily="34" charset="0"/>
              </a:rPr>
              <a:t>אלו מסרים</a:t>
            </a:r>
            <a:br>
              <a:rPr lang="en-US" sz="2800">
                <a:solidFill>
                  <a:schemeClr val="tx1"/>
                </a:solidFill>
                <a:latin typeface="Calibri" panose="020F0502020204030204" pitchFamily="34" charset="0"/>
                <a:ea typeface="Calibri" panose="020F0502020204030204" pitchFamily="34" charset="0"/>
                <a:cs typeface="Calibri" panose="020F0502020204030204" pitchFamily="34" charset="0"/>
              </a:rPr>
            </a:br>
            <a:r>
              <a:rPr lang="he-IL" sz="2800">
                <a:solidFill>
                  <a:schemeClr val="tx1"/>
                </a:solidFill>
                <a:latin typeface="Calibri" panose="020F0502020204030204" pitchFamily="34" charset="0"/>
                <a:ea typeface="Calibri" panose="020F0502020204030204" pitchFamily="34" charset="0"/>
                <a:cs typeface="Calibri" panose="020F0502020204030204" pitchFamily="34" charset="0"/>
              </a:rPr>
              <a:t>חשוב לכם להעביר הלאה?</a:t>
            </a:r>
            <a:endParaRPr kumimoji="0" lang="en-US" sz="2800" b="0" i="0" u="none" strike="noStrike" kern="1200" cap="none" spc="0" normalizeH="0" baseline="0" noProof="0" dirty="0">
              <a:ln>
                <a:noFill/>
              </a:ln>
              <a:solidFill>
                <a:sysClr val="windowText" lastClr="000000">
                  <a:hueOff val="0"/>
                  <a:satOff val="0"/>
                  <a:lumOff val="0"/>
                  <a:alphaOff val="0"/>
                </a:sys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4" name="תמונה 23">
            <a:extLst>
              <a:ext uri="{FF2B5EF4-FFF2-40B4-BE49-F238E27FC236}">
                <a16:creationId xmlns:a16="http://schemas.microsoft.com/office/drawing/2014/main" id="{160C2C96-F1DE-6C61-8362-80505618AFC6}"/>
              </a:ext>
            </a:extLst>
          </p:cNvPr>
          <p:cNvPicPr>
            <a:picLocks noChangeAspect="1"/>
          </p:cNvPicPr>
          <p:nvPr/>
        </p:nvPicPr>
        <p:blipFill rotWithShape="1">
          <a:blip r:embed="rId4">
            <a:clrChange>
              <a:clrFrom>
                <a:srgbClr val="FFFCF1"/>
              </a:clrFrom>
              <a:clrTo>
                <a:srgbClr val="FFFCF1">
                  <a:alpha val="0"/>
                </a:srgbClr>
              </a:clrTo>
            </a:clrChange>
            <a:grayscl/>
          </a:blip>
          <a:srcRect t="17502"/>
          <a:stretch/>
        </p:blipFill>
        <p:spPr>
          <a:xfrm>
            <a:off x="0" y="1499246"/>
            <a:ext cx="1322915" cy="727587"/>
          </a:xfrm>
          <a:prstGeom prst="rect">
            <a:avLst/>
          </a:prstGeom>
        </p:spPr>
      </p:pic>
      <p:pic>
        <p:nvPicPr>
          <p:cNvPr id="25" name="Picture 2" descr="Free Tree Painting illustration and picture">
            <a:extLst>
              <a:ext uri="{FF2B5EF4-FFF2-40B4-BE49-F238E27FC236}">
                <a16:creationId xmlns:a16="http://schemas.microsoft.com/office/drawing/2014/main" id="{8D445E2B-26F0-77BC-688D-D8C9BA0572EB}"/>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7845" y="3913920"/>
            <a:ext cx="2669447" cy="2669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008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 name="גרפיקה 2">
            <a:extLst>
              <a:ext uri="{FF2B5EF4-FFF2-40B4-BE49-F238E27FC236}">
                <a16:creationId xmlns:a16="http://schemas.microsoft.com/office/drawing/2014/main" id="{4C6E6B8C-E525-6D1D-AC17-0A453B036B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9281" y="1362057"/>
            <a:ext cx="11109414" cy="5544840"/>
          </a:xfrm>
          <a:prstGeom prst="rect">
            <a:avLst/>
          </a:prstGeom>
        </p:spPr>
      </p:pic>
      <p:sp>
        <p:nvSpPr>
          <p:cNvPr id="4" name="תיבת טקסט 3">
            <a:extLst>
              <a:ext uri="{FF2B5EF4-FFF2-40B4-BE49-F238E27FC236}">
                <a16:creationId xmlns:a16="http://schemas.microsoft.com/office/drawing/2014/main" id="{95597A82-0C7C-2684-3AB6-A0346C7E275D}"/>
              </a:ext>
            </a:extLst>
          </p:cNvPr>
          <p:cNvSpPr txBox="1"/>
          <p:nvPr/>
        </p:nvSpPr>
        <p:spPr>
          <a:xfrm>
            <a:off x="9825252" y="5578376"/>
            <a:ext cx="1991864" cy="707886"/>
          </a:xfrm>
          <a:prstGeom prst="rect">
            <a:avLst/>
          </a:prstGeom>
          <a:noFill/>
        </p:spPr>
        <p:txBody>
          <a:bodyPr wrap="square" rtlCol="1">
            <a:spAutoFit/>
          </a:bodyPr>
          <a:lstStyle/>
          <a:p>
            <a:pPr algn="ctr" rtl="1"/>
            <a:r>
              <a:rPr lang="he-IL" sz="2000" dirty="0">
                <a:latin typeface="Calibri" panose="020F0502020204030204" pitchFamily="34" charset="0"/>
                <a:ea typeface="Calibri" panose="020F0502020204030204" pitchFamily="34" charset="0"/>
                <a:cs typeface="Calibri" panose="020F0502020204030204" pitchFamily="34" charset="0"/>
              </a:rPr>
              <a:t>שיתוף מבוגר </a:t>
            </a:r>
          </a:p>
          <a:p>
            <a:pPr algn="ctr" rtl="1"/>
            <a:r>
              <a:rPr lang="he-IL" sz="2000" dirty="0">
                <a:latin typeface="Calibri" panose="020F0502020204030204" pitchFamily="34" charset="0"/>
                <a:ea typeface="Calibri" panose="020F0502020204030204" pitchFamily="34" charset="0"/>
                <a:cs typeface="Calibri" panose="020F0502020204030204" pitchFamily="34" charset="0"/>
              </a:rPr>
              <a:t>יכול להציל חיים</a:t>
            </a:r>
          </a:p>
        </p:txBody>
      </p:sp>
      <p:sp>
        <p:nvSpPr>
          <p:cNvPr id="5" name="תיבת טקסט 4">
            <a:extLst>
              <a:ext uri="{FF2B5EF4-FFF2-40B4-BE49-F238E27FC236}">
                <a16:creationId xmlns:a16="http://schemas.microsoft.com/office/drawing/2014/main" id="{D49F5DA0-61F6-7A6A-C0C9-430745A5C2AD}"/>
              </a:ext>
            </a:extLst>
          </p:cNvPr>
          <p:cNvSpPr txBox="1"/>
          <p:nvPr/>
        </p:nvSpPr>
        <p:spPr>
          <a:xfrm>
            <a:off x="1517557" y="3250505"/>
            <a:ext cx="2556273" cy="1015663"/>
          </a:xfrm>
          <a:prstGeom prst="rect">
            <a:avLst/>
          </a:prstGeom>
          <a:noFill/>
        </p:spPr>
        <p:txBody>
          <a:bodyPr wrap="square" rtlCol="1">
            <a:spAutoFit/>
          </a:bodyPr>
          <a:lstStyle/>
          <a:p>
            <a:pPr algn="ctr" rtl="1"/>
            <a:r>
              <a:rPr lang="he-IL" sz="2000" dirty="0">
                <a:latin typeface="Calibri" panose="020F0502020204030204" pitchFamily="34" charset="0"/>
                <a:ea typeface="Calibri" panose="020F0502020204030204" pitchFamily="34" charset="0"/>
                <a:cs typeface="Calibri" panose="020F0502020204030204" pitchFamily="34" charset="0"/>
              </a:rPr>
              <a:t>כדאי לתרגל </a:t>
            </a:r>
          </a:p>
          <a:p>
            <a:pPr algn="ctr" rtl="1"/>
            <a:r>
              <a:rPr lang="he-IL" sz="2000" dirty="0">
                <a:latin typeface="Calibri" panose="020F0502020204030204" pitchFamily="34" charset="0"/>
                <a:ea typeface="Calibri" panose="020F0502020204030204" pitchFamily="34" charset="0"/>
                <a:cs typeface="Calibri" panose="020F0502020204030204" pitchFamily="34" charset="0"/>
              </a:rPr>
              <a:t>דיבור פנימי מחזק ולהכיר מסרים בוני חוסן</a:t>
            </a:r>
          </a:p>
        </p:txBody>
      </p:sp>
      <p:sp>
        <p:nvSpPr>
          <p:cNvPr id="7" name="תיבת טקסט 6">
            <a:extLst>
              <a:ext uri="{FF2B5EF4-FFF2-40B4-BE49-F238E27FC236}">
                <a16:creationId xmlns:a16="http://schemas.microsoft.com/office/drawing/2014/main" id="{FE2C209C-0C45-2F63-8E57-24FAFDC1E368}"/>
              </a:ext>
            </a:extLst>
          </p:cNvPr>
          <p:cNvSpPr txBox="1"/>
          <p:nvPr/>
        </p:nvSpPr>
        <p:spPr>
          <a:xfrm>
            <a:off x="4021165" y="1961765"/>
            <a:ext cx="2094849" cy="1323439"/>
          </a:xfrm>
          <a:prstGeom prst="rect">
            <a:avLst/>
          </a:prstGeom>
          <a:noFill/>
        </p:spPr>
        <p:txBody>
          <a:bodyPr wrap="square" rtlCol="1">
            <a:spAutoFit/>
          </a:bodyPr>
          <a:lstStyle/>
          <a:p>
            <a:pPr algn="ctr" rtl="1"/>
            <a:r>
              <a:rPr lang="he-IL" sz="2000" dirty="0">
                <a:latin typeface="Calibri" panose="020F0502020204030204" pitchFamily="34" charset="0"/>
                <a:ea typeface="Calibri" panose="020F0502020204030204" pitchFamily="34" charset="0"/>
                <a:cs typeface="Calibri" panose="020F0502020204030204" pitchFamily="34" charset="0"/>
              </a:rPr>
              <a:t>"החבר חשוב יותר מהחברות"- </a:t>
            </a:r>
          </a:p>
          <a:p>
            <a:pPr algn="ctr" rtl="1"/>
            <a:r>
              <a:rPr lang="he-IL" sz="2000" dirty="0">
                <a:latin typeface="Calibri" panose="020F0502020204030204" pitchFamily="34" charset="0"/>
                <a:ea typeface="Calibri" panose="020F0502020204030204" pitchFamily="34" charset="0"/>
                <a:cs typeface="Calibri" panose="020F0502020204030204" pitchFamily="34" charset="0"/>
              </a:rPr>
              <a:t>השיתוף במצוקתו יכול להציל את חייו</a:t>
            </a:r>
          </a:p>
        </p:txBody>
      </p:sp>
      <p:sp>
        <p:nvSpPr>
          <p:cNvPr id="8" name="תיבת טקסט 7">
            <a:extLst>
              <a:ext uri="{FF2B5EF4-FFF2-40B4-BE49-F238E27FC236}">
                <a16:creationId xmlns:a16="http://schemas.microsoft.com/office/drawing/2014/main" id="{8F5E4C1F-83E2-9B99-CC84-DDA744969E77}"/>
              </a:ext>
            </a:extLst>
          </p:cNvPr>
          <p:cNvSpPr txBox="1"/>
          <p:nvPr/>
        </p:nvSpPr>
        <p:spPr>
          <a:xfrm>
            <a:off x="6471273" y="2274066"/>
            <a:ext cx="1920485" cy="707886"/>
          </a:xfrm>
          <a:prstGeom prst="rect">
            <a:avLst/>
          </a:prstGeom>
          <a:noFill/>
        </p:spPr>
        <p:txBody>
          <a:bodyPr wrap="square" rtlCol="1">
            <a:spAutoFit/>
          </a:bodyPr>
          <a:lstStyle/>
          <a:p>
            <a:pPr algn="ctr" rtl="1"/>
            <a:r>
              <a:rPr lang="he-IL" sz="2000" dirty="0">
                <a:latin typeface="Calibri" panose="020F0502020204030204" pitchFamily="34" charset="0"/>
                <a:ea typeface="Calibri" panose="020F0502020204030204" pitchFamily="34" charset="0"/>
                <a:cs typeface="Calibri" panose="020F0502020204030204" pitchFamily="34" charset="0"/>
              </a:rPr>
              <a:t>אם יש ספק</a:t>
            </a:r>
          </a:p>
          <a:p>
            <a:pPr algn="ctr" rtl="1"/>
            <a:r>
              <a:rPr lang="he-IL" sz="2000" dirty="0">
                <a:latin typeface="Calibri" panose="020F0502020204030204" pitchFamily="34" charset="0"/>
                <a:ea typeface="Calibri" panose="020F0502020204030204" pitchFamily="34" charset="0"/>
                <a:cs typeface="Calibri" panose="020F0502020204030204" pitchFamily="34" charset="0"/>
              </a:rPr>
              <a:t>אין ספק</a:t>
            </a:r>
          </a:p>
        </p:txBody>
      </p:sp>
      <p:sp>
        <p:nvSpPr>
          <p:cNvPr id="9" name="תיבת טקסט 8">
            <a:extLst>
              <a:ext uri="{FF2B5EF4-FFF2-40B4-BE49-F238E27FC236}">
                <a16:creationId xmlns:a16="http://schemas.microsoft.com/office/drawing/2014/main" id="{A5801A7D-9906-5E7B-9D77-E35FB79566BA}"/>
              </a:ext>
            </a:extLst>
          </p:cNvPr>
          <p:cNvSpPr txBox="1"/>
          <p:nvPr/>
        </p:nvSpPr>
        <p:spPr>
          <a:xfrm>
            <a:off x="8258223" y="3047442"/>
            <a:ext cx="2238588" cy="1631216"/>
          </a:xfrm>
          <a:prstGeom prst="rect">
            <a:avLst/>
          </a:prstGeom>
          <a:noFill/>
        </p:spPr>
        <p:txBody>
          <a:bodyPr wrap="square" rtlCol="1">
            <a:spAutoFit/>
          </a:bodyPr>
          <a:lstStyle/>
          <a:p>
            <a:pPr algn="ctr" rtl="1"/>
            <a:r>
              <a:rPr lang="he-IL" sz="2000" dirty="0">
                <a:latin typeface="Calibri" panose="020F0502020204030204" pitchFamily="34" charset="0"/>
                <a:ea typeface="Calibri" panose="020F0502020204030204" pitchFamily="34" charset="0"/>
                <a:cs typeface="Calibri" panose="020F0502020204030204" pitchFamily="34" charset="0"/>
              </a:rPr>
              <a:t>מבוגרים יכולים להקשיב למצוקות של ילדים ובני נוער ולעזור להם, יש להם הרבה ניסיון חיים וידע</a:t>
            </a:r>
          </a:p>
        </p:txBody>
      </p:sp>
      <p:sp>
        <p:nvSpPr>
          <p:cNvPr id="10" name="תיבת טקסט 9">
            <a:extLst>
              <a:ext uri="{FF2B5EF4-FFF2-40B4-BE49-F238E27FC236}">
                <a16:creationId xmlns:a16="http://schemas.microsoft.com/office/drawing/2014/main" id="{B262E9CE-7DF5-B62D-1CA8-070FEC70EC5C}"/>
              </a:ext>
            </a:extLst>
          </p:cNvPr>
          <p:cNvSpPr txBox="1"/>
          <p:nvPr/>
        </p:nvSpPr>
        <p:spPr>
          <a:xfrm>
            <a:off x="750762" y="5024731"/>
            <a:ext cx="2168384" cy="1938992"/>
          </a:xfrm>
          <a:prstGeom prst="rect">
            <a:avLst/>
          </a:prstGeom>
          <a:noFill/>
        </p:spPr>
        <p:txBody>
          <a:bodyPr wrap="square" rtlCol="1">
            <a:spAutoFit/>
          </a:bodyPr>
          <a:lstStyle/>
          <a:p>
            <a:pPr algn="ctr" rtl="1"/>
            <a:r>
              <a:rPr lang="he-IL" sz="2000" dirty="0">
                <a:latin typeface="Calibri" panose="020F0502020204030204" pitchFamily="34" charset="0"/>
                <a:ea typeface="Calibri" panose="020F0502020204030204" pitchFamily="34" charset="0"/>
                <a:cs typeface="Calibri" panose="020F0502020204030204" pitchFamily="34" charset="0"/>
              </a:rPr>
              <a:t>לא להסס ובעת מצוקה קשה, לשאול את החבר ישירות את השאלה: "האם חשבת לפגוע בעצמך?"</a:t>
            </a:r>
          </a:p>
        </p:txBody>
      </p:sp>
      <p:sp>
        <p:nvSpPr>
          <p:cNvPr id="26" name="כותרת 25">
            <a:extLst>
              <a:ext uri="{FF2B5EF4-FFF2-40B4-BE49-F238E27FC236}">
                <a16:creationId xmlns:a16="http://schemas.microsoft.com/office/drawing/2014/main" id="{FE20321A-EC21-8336-211B-12B1735E0D13}"/>
              </a:ext>
            </a:extLst>
          </p:cNvPr>
          <p:cNvSpPr>
            <a:spLocks noGrp="1"/>
          </p:cNvSpPr>
          <p:nvPr>
            <p:ph type="title"/>
          </p:nvPr>
        </p:nvSpPr>
        <p:spPr/>
        <p:txBody>
          <a:bodyPr>
            <a:normAutofit/>
          </a:bodyPr>
          <a:lstStyle/>
          <a:p>
            <a:pPr marL="0" lvl="0" indent="0" rtl="1">
              <a:spcBef>
                <a:spcPts val="0"/>
              </a:spcBef>
              <a:spcAft>
                <a:spcPts val="0"/>
              </a:spcAft>
            </a:pPr>
            <a:r>
              <a:rPr lang="iw-IL" sz="7200" b="1" dirty="0">
                <a:solidFill>
                  <a:schemeClr val="bg1"/>
                </a:solidFill>
                <a:latin typeface="Calibri" panose="020F0502020204030204" pitchFamily="34" charset="0"/>
                <a:ea typeface="Calibri" panose="020F0502020204030204" pitchFamily="34" charset="0"/>
                <a:cs typeface="Calibri" panose="020F0502020204030204" pitchFamily="34" charset="0"/>
              </a:rPr>
              <a:t>מסרים</a:t>
            </a:r>
            <a:r>
              <a:rPr lang="he-IL" sz="7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iw-IL" sz="7200" b="1" dirty="0">
                <a:solidFill>
                  <a:schemeClr val="bg1"/>
                </a:solidFill>
                <a:latin typeface="Calibri" panose="020F0502020204030204" pitchFamily="34" charset="0"/>
                <a:ea typeface="Calibri" panose="020F0502020204030204" pitchFamily="34" charset="0"/>
                <a:cs typeface="Calibri" panose="020F0502020204030204" pitchFamily="34" charset="0"/>
              </a:rPr>
              <a:t>לחיים</a:t>
            </a:r>
            <a:endParaRPr lang="he-IL" dirty="0"/>
          </a:p>
        </p:txBody>
      </p:sp>
      <p:sp>
        <p:nvSpPr>
          <p:cNvPr id="13" name="מלבן 12">
            <a:extLst>
              <a:ext uri="{FF2B5EF4-FFF2-40B4-BE49-F238E27FC236}">
                <a16:creationId xmlns:a16="http://schemas.microsoft.com/office/drawing/2014/main" id="{C5663C63-CCC8-D570-3700-4910B9AE6299}"/>
              </a:ext>
            </a:extLst>
          </p:cNvPr>
          <p:cNvSpPr/>
          <p:nvPr/>
        </p:nvSpPr>
        <p:spPr>
          <a:xfrm>
            <a:off x="8780745" y="5774499"/>
            <a:ext cx="764088" cy="70788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4000" dirty="0">
                <a:solidFill>
                  <a:schemeClr val="bg1"/>
                </a:solidFill>
                <a:latin typeface="Calibri" panose="020F0502020204030204" pitchFamily="34" charset="0"/>
                <a:ea typeface="Calibri" panose="020F0502020204030204" pitchFamily="34" charset="0"/>
                <a:cs typeface="Calibri" panose="020F0502020204030204" pitchFamily="34" charset="0"/>
              </a:rPr>
              <a:t>1</a:t>
            </a:r>
          </a:p>
        </p:txBody>
      </p:sp>
      <p:sp>
        <p:nvSpPr>
          <p:cNvPr id="14" name="מלבן 13">
            <a:extLst>
              <a:ext uri="{FF2B5EF4-FFF2-40B4-BE49-F238E27FC236}">
                <a16:creationId xmlns:a16="http://schemas.microsoft.com/office/drawing/2014/main" id="{73841D8E-2870-B2D3-B2DE-B221B44DCA95}"/>
              </a:ext>
            </a:extLst>
          </p:cNvPr>
          <p:cNvSpPr/>
          <p:nvPr/>
        </p:nvSpPr>
        <p:spPr>
          <a:xfrm>
            <a:off x="8029183" y="4483685"/>
            <a:ext cx="764088" cy="70788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4000" dirty="0">
                <a:solidFill>
                  <a:schemeClr val="bg1"/>
                </a:solidFill>
                <a:latin typeface="Calibri" panose="020F0502020204030204" pitchFamily="34" charset="0"/>
                <a:ea typeface="Calibri" panose="020F0502020204030204" pitchFamily="34" charset="0"/>
                <a:cs typeface="Calibri" panose="020F0502020204030204" pitchFamily="34" charset="0"/>
              </a:rPr>
              <a:t>2</a:t>
            </a:r>
          </a:p>
        </p:txBody>
      </p:sp>
      <p:sp>
        <p:nvSpPr>
          <p:cNvPr id="15" name="מלבן 14">
            <a:extLst>
              <a:ext uri="{FF2B5EF4-FFF2-40B4-BE49-F238E27FC236}">
                <a16:creationId xmlns:a16="http://schemas.microsoft.com/office/drawing/2014/main" id="{C3FFA2D1-3335-8530-B88E-1AA5F55C4AE3}"/>
              </a:ext>
            </a:extLst>
          </p:cNvPr>
          <p:cNvSpPr/>
          <p:nvPr/>
        </p:nvSpPr>
        <p:spPr>
          <a:xfrm>
            <a:off x="6652330" y="3646528"/>
            <a:ext cx="764088" cy="70788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4000" dirty="0">
                <a:solidFill>
                  <a:schemeClr val="bg1"/>
                </a:solidFill>
                <a:latin typeface="Calibri" panose="020F0502020204030204" pitchFamily="34" charset="0"/>
                <a:ea typeface="Calibri" panose="020F0502020204030204" pitchFamily="34" charset="0"/>
                <a:cs typeface="Calibri" panose="020F0502020204030204" pitchFamily="34" charset="0"/>
              </a:rPr>
              <a:t>3</a:t>
            </a:r>
          </a:p>
        </p:txBody>
      </p:sp>
      <p:sp>
        <p:nvSpPr>
          <p:cNvPr id="16" name="מלבן 15">
            <a:extLst>
              <a:ext uri="{FF2B5EF4-FFF2-40B4-BE49-F238E27FC236}">
                <a16:creationId xmlns:a16="http://schemas.microsoft.com/office/drawing/2014/main" id="{29414F7D-2C93-E40B-5D61-717FB6D90DFB}"/>
              </a:ext>
            </a:extLst>
          </p:cNvPr>
          <p:cNvSpPr/>
          <p:nvPr/>
        </p:nvSpPr>
        <p:spPr>
          <a:xfrm>
            <a:off x="5085296" y="3558282"/>
            <a:ext cx="764088" cy="70788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4000" dirty="0">
                <a:solidFill>
                  <a:schemeClr val="bg1"/>
                </a:solidFill>
                <a:latin typeface="Calibri" panose="020F0502020204030204" pitchFamily="34" charset="0"/>
                <a:ea typeface="Calibri" panose="020F0502020204030204" pitchFamily="34" charset="0"/>
                <a:cs typeface="Calibri" panose="020F0502020204030204" pitchFamily="34" charset="0"/>
              </a:rPr>
              <a:t>4</a:t>
            </a:r>
          </a:p>
        </p:txBody>
      </p:sp>
      <p:sp>
        <p:nvSpPr>
          <p:cNvPr id="17" name="מלבן 16">
            <a:extLst>
              <a:ext uri="{FF2B5EF4-FFF2-40B4-BE49-F238E27FC236}">
                <a16:creationId xmlns:a16="http://schemas.microsoft.com/office/drawing/2014/main" id="{16C9CA69-6AEC-4951-BC23-F7EB0D63312C}"/>
              </a:ext>
            </a:extLst>
          </p:cNvPr>
          <p:cNvSpPr/>
          <p:nvPr/>
        </p:nvSpPr>
        <p:spPr>
          <a:xfrm>
            <a:off x="3691786" y="4388164"/>
            <a:ext cx="764088" cy="70788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4000" dirty="0">
                <a:solidFill>
                  <a:schemeClr val="bg1"/>
                </a:solidFill>
                <a:latin typeface="Calibri" panose="020F0502020204030204" pitchFamily="34" charset="0"/>
                <a:ea typeface="Calibri" panose="020F0502020204030204" pitchFamily="34" charset="0"/>
                <a:cs typeface="Calibri" panose="020F0502020204030204" pitchFamily="34" charset="0"/>
              </a:rPr>
              <a:t>5</a:t>
            </a:r>
          </a:p>
        </p:txBody>
      </p:sp>
      <p:sp>
        <p:nvSpPr>
          <p:cNvPr id="18" name="מלבן 17">
            <a:extLst>
              <a:ext uri="{FF2B5EF4-FFF2-40B4-BE49-F238E27FC236}">
                <a16:creationId xmlns:a16="http://schemas.microsoft.com/office/drawing/2014/main" id="{0F694DDC-EE67-9A75-3F1C-2E35E58C212B}"/>
              </a:ext>
            </a:extLst>
          </p:cNvPr>
          <p:cNvSpPr/>
          <p:nvPr/>
        </p:nvSpPr>
        <p:spPr>
          <a:xfrm>
            <a:off x="3006584" y="5776657"/>
            <a:ext cx="764088" cy="70788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4000" dirty="0">
                <a:solidFill>
                  <a:schemeClr val="bg1"/>
                </a:solidFill>
                <a:latin typeface="Calibri" panose="020F0502020204030204" pitchFamily="34" charset="0"/>
                <a:ea typeface="Calibri" panose="020F0502020204030204" pitchFamily="34" charset="0"/>
                <a:cs typeface="Calibri" panose="020F0502020204030204" pitchFamily="34" charset="0"/>
              </a:rPr>
              <a:t>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9" grpId="0"/>
      <p:bldP spid="10" grpId="0"/>
      <p:bldP spid="13" grpId="0"/>
      <p:bldP spid="14" grpId="0"/>
      <p:bldP spid="15" grpId="0"/>
      <p:bldP spid="16" grpId="0"/>
      <p:bldP spid="17"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3DDD486-7C3C-CECF-93D6-2D3AEC5D9B1B}"/>
              </a:ext>
            </a:extLst>
          </p:cNvPr>
          <p:cNvSpPr>
            <a:spLocks noGrp="1"/>
          </p:cNvSpPr>
          <p:nvPr>
            <p:ph type="title"/>
          </p:nvPr>
        </p:nvSpPr>
        <p:spPr>
          <a:xfrm>
            <a:off x="838200" y="161490"/>
            <a:ext cx="10515600" cy="1325563"/>
          </a:xfrm>
        </p:spPr>
        <p:txBody>
          <a:bodyPr/>
          <a:lstStyle/>
          <a:p>
            <a:r>
              <a:rPr lang="he-IL" dirty="0"/>
              <a:t>מסר בונה חוסן – למה הכוונה?</a:t>
            </a:r>
          </a:p>
        </p:txBody>
      </p:sp>
      <p:sp>
        <p:nvSpPr>
          <p:cNvPr id="3" name="מציין מיקום טקסט 2">
            <a:extLst>
              <a:ext uri="{FF2B5EF4-FFF2-40B4-BE49-F238E27FC236}">
                <a16:creationId xmlns:a16="http://schemas.microsoft.com/office/drawing/2014/main" id="{1D30B41A-8B10-38F2-D699-AD96A23F051B}"/>
              </a:ext>
            </a:extLst>
          </p:cNvPr>
          <p:cNvSpPr>
            <a:spLocks noGrp="1"/>
          </p:cNvSpPr>
          <p:nvPr>
            <p:ph type="body" idx="1"/>
          </p:nvPr>
        </p:nvSpPr>
        <p:spPr>
          <a:xfrm>
            <a:off x="5962874" y="1487053"/>
            <a:ext cx="6222999" cy="5370945"/>
          </a:xfrm>
          <a:solidFill>
            <a:srgbClr val="EDF7FD"/>
          </a:solidFill>
          <a:effectLst>
            <a:softEdge rad="317500"/>
          </a:effectLst>
        </p:spPr>
        <p:txBody>
          <a:bodyPr anchor="ctr">
            <a:normAutofit/>
          </a:bodyPr>
          <a:lstStyle/>
          <a:p>
            <a:pPr marL="50800" indent="0" algn="ctr">
              <a:buNone/>
            </a:pPr>
            <a:r>
              <a:rPr lang="he-IL" sz="3200" dirty="0">
                <a:solidFill>
                  <a:srgbClr val="002060"/>
                </a:solidFill>
              </a:rPr>
              <a:t>הכוונה לאמירה,</a:t>
            </a:r>
          </a:p>
          <a:p>
            <a:pPr marL="50800" indent="0" algn="ctr">
              <a:buNone/>
            </a:pPr>
            <a:r>
              <a:rPr lang="he-IL" sz="3200" dirty="0">
                <a:solidFill>
                  <a:srgbClr val="002060"/>
                </a:solidFill>
              </a:rPr>
              <a:t>לעצמי או לאחרים,</a:t>
            </a:r>
          </a:p>
          <a:p>
            <a:pPr marL="50800" indent="0" algn="ctr">
              <a:buNone/>
            </a:pPr>
            <a:r>
              <a:rPr lang="he-IL" sz="3200" dirty="0">
                <a:solidFill>
                  <a:srgbClr val="002060"/>
                </a:solidFill>
              </a:rPr>
              <a:t>שהמטרות שלה הן -</a:t>
            </a:r>
          </a:p>
          <a:p>
            <a:pPr marL="50800" indent="0" algn="ctr">
              <a:buNone/>
            </a:pPr>
            <a:r>
              <a:rPr lang="he-IL" sz="3200" dirty="0">
                <a:solidFill>
                  <a:srgbClr val="002060"/>
                </a:solidFill>
              </a:rPr>
              <a:t>לתמוך ביכולת להתמודד במצבים שונים</a:t>
            </a:r>
          </a:p>
          <a:p>
            <a:pPr marL="50800" indent="0" algn="ctr">
              <a:buNone/>
            </a:pPr>
            <a:r>
              <a:rPr lang="he-IL" sz="3200" dirty="0">
                <a:solidFill>
                  <a:srgbClr val="002060"/>
                </a:solidFill>
              </a:rPr>
              <a:t>ולחזק את </a:t>
            </a:r>
            <a:r>
              <a:rPr lang="he-IL" sz="3200" dirty="0" err="1">
                <a:solidFill>
                  <a:srgbClr val="002060"/>
                </a:solidFill>
              </a:rPr>
              <a:t>התקוותיות</a:t>
            </a:r>
            <a:r>
              <a:rPr lang="he-IL" sz="3200" dirty="0">
                <a:solidFill>
                  <a:srgbClr val="002060"/>
                </a:solidFill>
              </a:rPr>
              <a:t> ואת האמונה שהדברים יסתדרו. </a:t>
            </a:r>
          </a:p>
          <a:p>
            <a:pPr marL="50800" indent="0" algn="ctr">
              <a:buNone/>
            </a:pPr>
            <a:r>
              <a:rPr lang="he-IL" sz="3200" dirty="0">
                <a:solidFill>
                  <a:srgbClr val="002060"/>
                </a:solidFill>
              </a:rPr>
              <a:t>מסרים כאלו בונים אותנו</a:t>
            </a:r>
          </a:p>
          <a:p>
            <a:pPr marL="50800" indent="0" algn="ctr">
              <a:buNone/>
            </a:pPr>
            <a:r>
              <a:rPr lang="he-IL" sz="3200" dirty="0">
                <a:solidFill>
                  <a:srgbClr val="002060"/>
                </a:solidFill>
              </a:rPr>
              <a:t>ונותנים לנו כוחות להמשיך הלאה</a:t>
            </a:r>
          </a:p>
          <a:p>
            <a:pPr marL="50800" indent="0" algn="ctr">
              <a:buNone/>
            </a:pPr>
            <a:r>
              <a:rPr lang="he-IL" sz="3200" dirty="0">
                <a:solidFill>
                  <a:srgbClr val="002060"/>
                </a:solidFill>
              </a:rPr>
              <a:t>גם במצבים מאתגרים</a:t>
            </a:r>
          </a:p>
        </p:txBody>
      </p:sp>
      <p:pic>
        <p:nvPicPr>
          <p:cNvPr id="3076" name="Picture 4" descr="Free Self Confidence Self-Assurance illustration and picture">
            <a:extLst>
              <a:ext uri="{FF2B5EF4-FFF2-40B4-BE49-F238E27FC236}">
                <a16:creationId xmlns:a16="http://schemas.microsoft.com/office/drawing/2014/main" id="{1F44C279-8A24-72B4-7353-49A6690A6B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461" r="8638"/>
          <a:stretch/>
        </p:blipFill>
        <p:spPr bwMode="auto">
          <a:xfrm>
            <a:off x="-6126" y="1487055"/>
            <a:ext cx="5969000" cy="537094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3078" name="Picture 6" descr="Free Bubble Labels illustration and picture">
            <a:extLst>
              <a:ext uri="{FF2B5EF4-FFF2-40B4-BE49-F238E27FC236}">
                <a16:creationId xmlns:a16="http://schemas.microsoft.com/office/drawing/2014/main" id="{F11CFEAE-CA5C-33D1-32F7-079A0E5CC85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917" b="52526"/>
          <a:stretch/>
        </p:blipFill>
        <p:spPr bwMode="auto">
          <a:xfrm>
            <a:off x="2984500" y="2197100"/>
            <a:ext cx="1689579" cy="11430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Free Bubble Labels illustration and picture">
            <a:extLst>
              <a:ext uri="{FF2B5EF4-FFF2-40B4-BE49-F238E27FC236}">
                <a16:creationId xmlns:a16="http://schemas.microsoft.com/office/drawing/2014/main" id="{E460A536-CD0A-DF28-2174-F309B56F339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4375" b="51965"/>
          <a:stretch/>
        </p:blipFill>
        <p:spPr bwMode="auto">
          <a:xfrm>
            <a:off x="644045" y="2197100"/>
            <a:ext cx="1696411" cy="1325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93789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ree quote bubble rectangle vector">
            <a:extLst>
              <a:ext uri="{FF2B5EF4-FFF2-40B4-BE49-F238E27FC236}">
                <a16:creationId xmlns:a16="http://schemas.microsoft.com/office/drawing/2014/main" id="{98C6BAE1-2B78-745D-0FF6-ACC020F6AC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4414" r="66660"/>
          <a:stretch/>
        </p:blipFill>
        <p:spPr bwMode="auto">
          <a:xfrm>
            <a:off x="60562" y="4427303"/>
            <a:ext cx="4724808" cy="20990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ree quote bubble rectangle vector">
            <a:extLst>
              <a:ext uri="{FF2B5EF4-FFF2-40B4-BE49-F238E27FC236}">
                <a16:creationId xmlns:a16="http://schemas.microsoft.com/office/drawing/2014/main" id="{62349EED-E740-4FF1-87D6-8328931251F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artisticPencilGrayscale/>
                    </a14:imgEffect>
                  </a14:imgLayer>
                </a14:imgProps>
              </a:ext>
              <a:ext uri="{28A0092B-C50C-407E-A947-70E740481C1C}">
                <a14:useLocalDpi xmlns:a14="http://schemas.microsoft.com/office/drawing/2010/main" val="0"/>
              </a:ext>
            </a:extLst>
          </a:blip>
          <a:srcRect t="44414" r="66660"/>
          <a:stretch/>
        </p:blipFill>
        <p:spPr bwMode="auto">
          <a:xfrm>
            <a:off x="4392857" y="4922920"/>
            <a:ext cx="4612635" cy="183817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Free quote bubble rectangle vector">
            <a:extLst>
              <a:ext uri="{FF2B5EF4-FFF2-40B4-BE49-F238E27FC236}">
                <a16:creationId xmlns:a16="http://schemas.microsoft.com/office/drawing/2014/main" id="{AD529D49-AC3C-5278-B470-E8A132E46D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4414" r="66660"/>
          <a:stretch/>
        </p:blipFill>
        <p:spPr bwMode="auto">
          <a:xfrm flipH="1" flipV="1">
            <a:off x="8328144" y="4557897"/>
            <a:ext cx="3796839" cy="20205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FD0C71B-79C7-660B-D1A7-6A7841FCF54F}"/>
              </a:ext>
            </a:extLst>
          </p:cNvPr>
          <p:cNvSpPr>
            <a:spLocks noGrp="1"/>
          </p:cNvSpPr>
          <p:nvPr>
            <p:ph type="title"/>
          </p:nvPr>
        </p:nvSpPr>
        <p:spPr>
          <a:xfrm>
            <a:off x="838200" y="161492"/>
            <a:ext cx="10515600" cy="1325563"/>
          </a:xfrm>
        </p:spPr>
        <p:txBody>
          <a:bodyPr>
            <a:normAutofit/>
          </a:bodyPr>
          <a:lstStyle/>
          <a:p>
            <a:r>
              <a:rPr lang="he-IL" sz="6600" dirty="0">
                <a:solidFill>
                  <a:schemeClr val="bg1"/>
                </a:solidFill>
                <a:latin typeface="Calibri" panose="020F0502020204030204" pitchFamily="34" charset="0"/>
                <a:ea typeface="Calibri" panose="020F0502020204030204" pitchFamily="34" charset="0"/>
                <a:cs typeface="Calibri" panose="020F0502020204030204" pitchFamily="34" charset="0"/>
              </a:rPr>
              <a:t>מסרים בוני חוסן</a:t>
            </a:r>
          </a:p>
        </p:txBody>
      </p:sp>
      <p:pic>
        <p:nvPicPr>
          <p:cNvPr id="9" name="תמונה 8">
            <a:extLst>
              <a:ext uri="{FF2B5EF4-FFF2-40B4-BE49-F238E27FC236}">
                <a16:creationId xmlns:a16="http://schemas.microsoft.com/office/drawing/2014/main" id="{E7306FCF-7EBF-E1C5-8D92-BBE8EA6E1A07}"/>
              </a:ext>
            </a:extLst>
          </p:cNvPr>
          <p:cNvPicPr>
            <a:picLocks noChangeAspect="1"/>
          </p:cNvPicPr>
          <p:nvPr/>
        </p:nvPicPr>
        <p:blipFill>
          <a:blip r:embed="rId6"/>
          <a:stretch>
            <a:fillRect/>
          </a:stretch>
        </p:blipFill>
        <p:spPr>
          <a:xfrm>
            <a:off x="0" y="6583367"/>
            <a:ext cx="12192000" cy="323088"/>
          </a:xfrm>
          <a:prstGeom prst="rect">
            <a:avLst/>
          </a:prstGeom>
        </p:spPr>
      </p:pic>
      <p:pic>
        <p:nvPicPr>
          <p:cNvPr id="10" name="Picture 2" descr="Free quote bubble rectangle vector">
            <a:extLst>
              <a:ext uri="{FF2B5EF4-FFF2-40B4-BE49-F238E27FC236}">
                <a16:creationId xmlns:a16="http://schemas.microsoft.com/office/drawing/2014/main" id="{C8C03391-3DC9-EF8C-54BA-7830882C30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4414" r="66660"/>
          <a:stretch/>
        </p:blipFill>
        <p:spPr bwMode="auto">
          <a:xfrm flipH="1">
            <a:off x="6281064" y="3177107"/>
            <a:ext cx="4305301" cy="183817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ree quote bubble rectangle vector">
            <a:extLst>
              <a:ext uri="{FF2B5EF4-FFF2-40B4-BE49-F238E27FC236}">
                <a16:creationId xmlns:a16="http://schemas.microsoft.com/office/drawing/2014/main" id="{9F9FD145-3BD5-E5CF-4679-7D362B5449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660" t="44414"/>
          <a:stretch/>
        </p:blipFill>
        <p:spPr bwMode="auto">
          <a:xfrm>
            <a:off x="7037168" y="1426679"/>
            <a:ext cx="5000086" cy="2020513"/>
          </a:xfrm>
          <a:prstGeom prst="rect">
            <a:avLst/>
          </a:prstGeom>
          <a:noFill/>
          <a:extLst>
            <a:ext uri="{909E8E84-426E-40DD-AFC4-6F175D3DCCD1}">
              <a14:hiddenFill xmlns:a14="http://schemas.microsoft.com/office/drawing/2010/main">
                <a:solidFill>
                  <a:srgbClr val="FFFFFF"/>
                </a:solidFill>
              </a14:hiddenFill>
            </a:ext>
          </a:extLst>
        </p:spPr>
      </p:pic>
      <p:sp>
        <p:nvSpPr>
          <p:cNvPr id="13" name="תיבת טקסט 12">
            <a:extLst>
              <a:ext uri="{FF2B5EF4-FFF2-40B4-BE49-F238E27FC236}">
                <a16:creationId xmlns:a16="http://schemas.microsoft.com/office/drawing/2014/main" id="{E4C49D51-6F39-04BC-460C-58F2D9E46655}"/>
              </a:ext>
            </a:extLst>
          </p:cNvPr>
          <p:cNvSpPr txBox="1"/>
          <p:nvPr/>
        </p:nvSpPr>
        <p:spPr>
          <a:xfrm>
            <a:off x="7392768" y="1865020"/>
            <a:ext cx="4533901" cy="984885"/>
          </a:xfrm>
          <a:prstGeom prst="rect">
            <a:avLst/>
          </a:prstGeom>
          <a:noFill/>
        </p:spPr>
        <p:txBody>
          <a:bodyPr wrap="square">
            <a:spAutoFit/>
          </a:bodyPr>
          <a:lstStyle/>
          <a:p>
            <a:pPr marL="0" marR="228600" indent="0" algn="ctr" rtl="1">
              <a:spcBef>
                <a:spcPts val="1200"/>
              </a:spcBef>
              <a:buSzPts val="1100"/>
              <a:buFont typeface="Arial"/>
              <a:buNone/>
            </a:pPr>
            <a:r>
              <a:rPr lang="he-IL" sz="2400" dirty="0">
                <a:effectLst/>
                <a:latin typeface="Calibri" panose="020F0502020204030204" pitchFamily="34" charset="0"/>
                <a:ea typeface="Calibri" panose="020F0502020204030204" pitchFamily="34" charset="0"/>
                <a:cs typeface="Calibri" panose="020F0502020204030204" pitchFamily="34" charset="0"/>
              </a:rPr>
              <a:t>לזכור להתחבר לכוחות שבי</a:t>
            </a:r>
          </a:p>
          <a:p>
            <a:pPr marL="0" marR="228600" indent="0" algn="ctr" rtl="1">
              <a:spcBef>
                <a:spcPts val="1200"/>
              </a:spcBef>
              <a:buSzPts val="1100"/>
              <a:buFont typeface="Arial"/>
              <a:buNone/>
            </a:pPr>
            <a:r>
              <a:rPr lang="he-IL" sz="2400" dirty="0">
                <a:effectLst/>
                <a:latin typeface="Calibri" panose="020F0502020204030204" pitchFamily="34" charset="0"/>
                <a:ea typeface="Calibri" panose="020F0502020204030204" pitchFamily="34" charset="0"/>
                <a:cs typeface="Calibri" panose="020F0502020204030204" pitchFamily="34" charset="0"/>
              </a:rPr>
              <a:t>ולהיזכר בדברים שמשמחים אותי</a:t>
            </a:r>
            <a:endParaRPr lang="iw-IL" sz="2400" dirty="0">
              <a:latin typeface="Calibri" panose="020F0502020204030204" pitchFamily="34" charset="0"/>
              <a:ea typeface="Calibri" panose="020F0502020204030204" pitchFamily="34" charset="0"/>
              <a:cs typeface="Calibri" panose="020F0502020204030204" pitchFamily="34" charset="0"/>
            </a:endParaRPr>
          </a:p>
        </p:txBody>
      </p:sp>
      <p:sp>
        <p:nvSpPr>
          <p:cNvPr id="16" name="תיבת טקסט 15">
            <a:extLst>
              <a:ext uri="{FF2B5EF4-FFF2-40B4-BE49-F238E27FC236}">
                <a16:creationId xmlns:a16="http://schemas.microsoft.com/office/drawing/2014/main" id="{925FEFE6-67A4-8E3F-B57C-455041167F54}"/>
              </a:ext>
            </a:extLst>
          </p:cNvPr>
          <p:cNvSpPr txBox="1"/>
          <p:nvPr/>
        </p:nvSpPr>
        <p:spPr>
          <a:xfrm>
            <a:off x="6281064" y="3775983"/>
            <a:ext cx="4533901" cy="461665"/>
          </a:xfrm>
          <a:prstGeom prst="rect">
            <a:avLst/>
          </a:prstGeom>
          <a:noFill/>
        </p:spPr>
        <p:txBody>
          <a:bodyPr wrap="square">
            <a:spAutoFit/>
          </a:bodyPr>
          <a:lstStyle/>
          <a:p>
            <a:pPr marL="0" marR="228600" indent="0" algn="ctr" rtl="1">
              <a:spcBef>
                <a:spcPts val="1200"/>
              </a:spcBef>
              <a:buSzPts val="1100"/>
              <a:buFont typeface="Arial"/>
              <a:buNone/>
            </a:pPr>
            <a:r>
              <a:rPr lang="he-IL" sz="2400" dirty="0">
                <a:effectLst/>
                <a:latin typeface="Calibri" panose="020F0502020204030204" pitchFamily="34" charset="0"/>
                <a:ea typeface="Calibri" panose="020F0502020204030204" pitchFamily="34" charset="0"/>
                <a:cs typeface="Calibri" panose="020F0502020204030204" pitchFamily="34" charset="0"/>
              </a:rPr>
              <a:t>לכל בעיה יש יותר מפתרון אחד</a:t>
            </a:r>
            <a:endParaRPr lang="iw-IL" sz="2400" dirty="0">
              <a:latin typeface="Calibri" panose="020F0502020204030204" pitchFamily="34" charset="0"/>
              <a:ea typeface="Calibri" panose="020F0502020204030204" pitchFamily="34" charset="0"/>
              <a:cs typeface="Calibri" panose="020F0502020204030204" pitchFamily="34" charset="0"/>
            </a:endParaRPr>
          </a:p>
        </p:txBody>
      </p:sp>
      <p:sp>
        <p:nvSpPr>
          <p:cNvPr id="12" name="תיבת טקסט 11">
            <a:extLst>
              <a:ext uri="{FF2B5EF4-FFF2-40B4-BE49-F238E27FC236}">
                <a16:creationId xmlns:a16="http://schemas.microsoft.com/office/drawing/2014/main" id="{450F58D7-250D-3E05-08FF-5673BAABD7A9}"/>
              </a:ext>
            </a:extLst>
          </p:cNvPr>
          <p:cNvSpPr txBox="1"/>
          <p:nvPr/>
        </p:nvSpPr>
        <p:spPr>
          <a:xfrm>
            <a:off x="4632707" y="5476845"/>
            <a:ext cx="3848101" cy="461665"/>
          </a:xfrm>
          <a:prstGeom prst="rect">
            <a:avLst/>
          </a:prstGeom>
          <a:noFill/>
        </p:spPr>
        <p:txBody>
          <a:bodyPr wrap="square">
            <a:spAutoFit/>
          </a:bodyPr>
          <a:lstStyle/>
          <a:p>
            <a:pPr algn="ctr" rtl="1"/>
            <a:r>
              <a:rPr lang="he-IL" sz="2400" dirty="0">
                <a:effectLst/>
                <a:latin typeface="Calibri" panose="020F0502020204030204" pitchFamily="34" charset="0"/>
                <a:ea typeface="Calibri" panose="020F0502020204030204" pitchFamily="34" charset="0"/>
                <a:cs typeface="Calibri" panose="020F0502020204030204" pitchFamily="34" charset="0"/>
              </a:rPr>
              <a:t>פניה לעזרה היא עדות לכוח נפשי</a:t>
            </a:r>
          </a:p>
        </p:txBody>
      </p:sp>
      <p:pic>
        <p:nvPicPr>
          <p:cNvPr id="14" name="Picture 2" descr="Free quote bubble rectangle vector">
            <a:extLst>
              <a:ext uri="{FF2B5EF4-FFF2-40B4-BE49-F238E27FC236}">
                <a16:creationId xmlns:a16="http://schemas.microsoft.com/office/drawing/2014/main" id="{E97475E3-00BD-27D4-FBBC-C5EE79B2FC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660" t="44414"/>
          <a:stretch/>
        </p:blipFill>
        <p:spPr bwMode="auto">
          <a:xfrm flipV="1">
            <a:off x="1309567" y="2901758"/>
            <a:ext cx="4971497" cy="1485104"/>
          </a:xfrm>
          <a:prstGeom prst="rect">
            <a:avLst/>
          </a:prstGeom>
          <a:noFill/>
          <a:extLst>
            <a:ext uri="{909E8E84-426E-40DD-AFC4-6F175D3DCCD1}">
              <a14:hiddenFill xmlns:a14="http://schemas.microsoft.com/office/drawing/2010/main">
                <a:solidFill>
                  <a:srgbClr val="FFFFFF"/>
                </a:solidFill>
              </a14:hiddenFill>
            </a:ext>
          </a:extLst>
        </p:spPr>
      </p:pic>
      <p:sp>
        <p:nvSpPr>
          <p:cNvPr id="19" name="תיבת טקסט 18">
            <a:extLst>
              <a:ext uri="{FF2B5EF4-FFF2-40B4-BE49-F238E27FC236}">
                <a16:creationId xmlns:a16="http://schemas.microsoft.com/office/drawing/2014/main" id="{0042958C-DA50-D7C3-B93E-FAF24D959FCE}"/>
              </a:ext>
            </a:extLst>
          </p:cNvPr>
          <p:cNvSpPr txBox="1"/>
          <p:nvPr/>
        </p:nvSpPr>
        <p:spPr>
          <a:xfrm>
            <a:off x="2134287" y="3314495"/>
            <a:ext cx="3768725" cy="830997"/>
          </a:xfrm>
          <a:prstGeom prst="rect">
            <a:avLst/>
          </a:prstGeom>
          <a:noFill/>
        </p:spPr>
        <p:txBody>
          <a:bodyPr wrap="square">
            <a:spAutoFit/>
          </a:bodyPr>
          <a:lstStyle/>
          <a:p>
            <a:pPr algn="ctr" rtl="1"/>
            <a:r>
              <a:rPr lang="he-IL" sz="2400" dirty="0">
                <a:effectLst/>
                <a:latin typeface="Calibri" panose="020F0502020204030204" pitchFamily="34" charset="0"/>
                <a:ea typeface="Calibri" panose="020F0502020204030204" pitchFamily="34" charset="0"/>
                <a:cs typeface="Calibri" panose="020F0502020204030204" pitchFamily="34" charset="0"/>
              </a:rPr>
              <a:t>תמיד יש מישהו שמוכן להקשיב, לשמוע ולסייע - אל תישארו לבד!</a:t>
            </a:r>
          </a:p>
        </p:txBody>
      </p:sp>
      <p:pic>
        <p:nvPicPr>
          <p:cNvPr id="20" name="Picture 2" descr="Free quote bubble rectangle vector">
            <a:extLst>
              <a:ext uri="{FF2B5EF4-FFF2-40B4-BE49-F238E27FC236}">
                <a16:creationId xmlns:a16="http://schemas.microsoft.com/office/drawing/2014/main" id="{A3C61040-BEC7-DC6C-EFEF-717C657929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660" t="44414"/>
          <a:stretch/>
        </p:blipFill>
        <p:spPr bwMode="auto">
          <a:xfrm flipV="1">
            <a:off x="344405" y="1283628"/>
            <a:ext cx="5679389" cy="1696568"/>
          </a:xfrm>
          <a:prstGeom prst="rect">
            <a:avLst/>
          </a:prstGeom>
          <a:noFill/>
          <a:extLst>
            <a:ext uri="{909E8E84-426E-40DD-AFC4-6F175D3DCCD1}">
              <a14:hiddenFill xmlns:a14="http://schemas.microsoft.com/office/drawing/2010/main">
                <a:solidFill>
                  <a:srgbClr val="FFFFFF"/>
                </a:solidFill>
              </a14:hiddenFill>
            </a:ext>
          </a:extLst>
        </p:spPr>
      </p:pic>
      <p:sp>
        <p:nvSpPr>
          <p:cNvPr id="22" name="תיבת טקסט 21">
            <a:extLst>
              <a:ext uri="{FF2B5EF4-FFF2-40B4-BE49-F238E27FC236}">
                <a16:creationId xmlns:a16="http://schemas.microsoft.com/office/drawing/2014/main" id="{969BD222-9B67-27FB-976E-64EC40685809}"/>
              </a:ext>
            </a:extLst>
          </p:cNvPr>
          <p:cNvSpPr txBox="1"/>
          <p:nvPr/>
        </p:nvSpPr>
        <p:spPr>
          <a:xfrm>
            <a:off x="133673" y="1829933"/>
            <a:ext cx="6470650" cy="830997"/>
          </a:xfrm>
          <a:prstGeom prst="rect">
            <a:avLst/>
          </a:prstGeom>
          <a:noFill/>
        </p:spPr>
        <p:txBody>
          <a:bodyPr wrap="square">
            <a:spAutoFit/>
          </a:bodyPr>
          <a:lstStyle/>
          <a:p>
            <a:pPr algn="ctr" rtl="1"/>
            <a:r>
              <a:rPr lang="he-IL" sz="2400" dirty="0">
                <a:effectLst/>
                <a:latin typeface="Calibri" panose="020F0502020204030204" pitchFamily="34" charset="0"/>
                <a:ea typeface="Calibri" panose="020F0502020204030204" pitchFamily="34" charset="0"/>
                <a:cs typeface="Calibri" panose="020F0502020204030204" pitchFamily="34" charset="0"/>
              </a:rPr>
              <a:t>שיתוף חברים ומבוגרים הוא בעל כוח ריפוי</a:t>
            </a:r>
            <a:endParaRPr lang="he-IL" sz="2400" dirty="0">
              <a:latin typeface="Calibri" panose="020F0502020204030204" pitchFamily="34" charset="0"/>
              <a:ea typeface="Calibri" panose="020F0502020204030204" pitchFamily="34" charset="0"/>
              <a:cs typeface="Calibri" panose="020F0502020204030204" pitchFamily="34" charset="0"/>
            </a:endParaRPr>
          </a:p>
          <a:p>
            <a:pPr algn="ctr" rtl="1"/>
            <a:r>
              <a:rPr lang="he-IL" sz="2400" dirty="0">
                <a:effectLst/>
                <a:latin typeface="Calibri" panose="020F0502020204030204" pitchFamily="34" charset="0"/>
                <a:ea typeface="Calibri" panose="020F0502020204030204" pitchFamily="34" charset="0"/>
                <a:cs typeface="Calibri" panose="020F0502020204030204" pitchFamily="34" charset="0"/>
              </a:rPr>
              <a:t>ומסייע באופן ישיר בתהליך ההתמודדות </a:t>
            </a:r>
          </a:p>
        </p:txBody>
      </p:sp>
      <p:sp>
        <p:nvSpPr>
          <p:cNvPr id="24" name="תיבת טקסט 23">
            <a:extLst>
              <a:ext uri="{FF2B5EF4-FFF2-40B4-BE49-F238E27FC236}">
                <a16:creationId xmlns:a16="http://schemas.microsoft.com/office/drawing/2014/main" id="{AF578DC8-08AE-D379-74F5-128F30B417FD}"/>
              </a:ext>
            </a:extLst>
          </p:cNvPr>
          <p:cNvSpPr txBox="1"/>
          <p:nvPr/>
        </p:nvSpPr>
        <p:spPr>
          <a:xfrm>
            <a:off x="9110874" y="5290628"/>
            <a:ext cx="2815795" cy="830997"/>
          </a:xfrm>
          <a:prstGeom prst="rect">
            <a:avLst/>
          </a:prstGeom>
          <a:noFill/>
        </p:spPr>
        <p:txBody>
          <a:bodyPr wrap="square">
            <a:spAutoFit/>
          </a:bodyPr>
          <a:lstStyle/>
          <a:p>
            <a:pPr algn="ctr"/>
            <a:r>
              <a:rPr lang="he-IL" sz="2400" dirty="0">
                <a:latin typeface="Calibri" panose="020F0502020204030204" pitchFamily="34" charset="0"/>
                <a:ea typeface="Calibri" panose="020F0502020204030204" pitchFamily="34" charset="0"/>
                <a:cs typeface="Calibri" panose="020F0502020204030204" pitchFamily="34" charset="0"/>
              </a:rPr>
              <a:t>מצבים שונים בחיים</a:t>
            </a:r>
          </a:p>
          <a:p>
            <a:pPr algn="ctr"/>
            <a:r>
              <a:rPr lang="he-IL" sz="2400" dirty="0">
                <a:latin typeface="Calibri" panose="020F0502020204030204" pitchFamily="34" charset="0"/>
                <a:ea typeface="Calibri" panose="020F0502020204030204" pitchFamily="34" charset="0"/>
                <a:cs typeface="Calibri" panose="020F0502020204030204" pitchFamily="34" charset="0"/>
              </a:rPr>
              <a:t>הם זמניים</a:t>
            </a:r>
          </a:p>
        </p:txBody>
      </p:sp>
      <p:sp>
        <p:nvSpPr>
          <p:cNvPr id="4" name="תיבת טקסט 3">
            <a:extLst>
              <a:ext uri="{FF2B5EF4-FFF2-40B4-BE49-F238E27FC236}">
                <a16:creationId xmlns:a16="http://schemas.microsoft.com/office/drawing/2014/main" id="{A17CD607-C32B-E37E-3057-04F30D3BE00D}"/>
              </a:ext>
            </a:extLst>
          </p:cNvPr>
          <p:cNvSpPr txBox="1"/>
          <p:nvPr/>
        </p:nvSpPr>
        <p:spPr>
          <a:xfrm>
            <a:off x="67017" y="4761602"/>
            <a:ext cx="4196167" cy="1200329"/>
          </a:xfrm>
          <a:prstGeom prst="rect">
            <a:avLst/>
          </a:prstGeom>
          <a:noFill/>
        </p:spPr>
        <p:txBody>
          <a:bodyPr wrap="square" rtlCol="1">
            <a:spAutoFit/>
          </a:bodyPr>
          <a:lstStyle/>
          <a:p>
            <a:pPr algn="ctr"/>
            <a:r>
              <a:rPr lang="he-IL" sz="2400" dirty="0">
                <a:solidFill>
                  <a:schemeClr val="tx1"/>
                </a:solidFill>
                <a:latin typeface="Calibri" panose="020F0502020204030204" pitchFamily="34" charset="0"/>
                <a:cs typeface="Calibri" panose="020F0502020204030204" pitchFamily="34" charset="0"/>
              </a:rPr>
              <a:t>אמונת הלב שמרגישה את 'מציאות' השם בעולם ומכירה בהנהגתו, </a:t>
            </a:r>
          </a:p>
          <a:p>
            <a:pPr algn="ctr"/>
            <a:r>
              <a:rPr lang="he-IL" sz="2400" dirty="0">
                <a:solidFill>
                  <a:schemeClr val="tx1"/>
                </a:solidFill>
                <a:latin typeface="Calibri" panose="020F0502020204030204" pitchFamily="34" charset="0"/>
                <a:cs typeface="Calibri" panose="020F0502020204030204" pitchFamily="34" charset="0"/>
              </a:rPr>
              <a:t>נותנת לאדם בטחון ורוגע </a:t>
            </a:r>
          </a:p>
        </p:txBody>
      </p:sp>
    </p:spTree>
    <p:extLst>
      <p:ext uri="{BB962C8B-B14F-4D97-AF65-F5344CB8AC3E}">
        <p14:creationId xmlns:p14="http://schemas.microsoft.com/office/powerpoint/2010/main" val="28091144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a:extLst>
              <a:ext uri="{FF2B5EF4-FFF2-40B4-BE49-F238E27FC236}">
                <a16:creationId xmlns:a16="http://schemas.microsoft.com/office/drawing/2014/main" id="{140D978D-58F4-A42C-717A-6EF3BA2EDE02}"/>
              </a:ext>
            </a:extLst>
          </p:cNvPr>
          <p:cNvPicPr>
            <a:picLocks noChangeAspect="1"/>
          </p:cNvPicPr>
          <p:nvPr/>
        </p:nvPicPr>
        <p:blipFill>
          <a:blip r:embed="rId3"/>
          <a:stretch>
            <a:fillRect/>
          </a:stretch>
        </p:blipFill>
        <p:spPr>
          <a:xfrm>
            <a:off x="4181412" y="1762797"/>
            <a:ext cx="5138047" cy="1886559"/>
          </a:xfrm>
          <a:prstGeom prst="rect">
            <a:avLst/>
          </a:prstGeom>
          <a:solidFill>
            <a:schemeClr val="accent4">
              <a:lumMod val="40000"/>
              <a:lumOff val="60000"/>
            </a:schemeClr>
          </a:solidFill>
        </p:spPr>
      </p:pic>
      <p:pic>
        <p:nvPicPr>
          <p:cNvPr id="4" name="Picture 2" descr="Free vector graphics of Undo">
            <a:extLst>
              <a:ext uri="{FF2B5EF4-FFF2-40B4-BE49-F238E27FC236}">
                <a16:creationId xmlns:a16="http://schemas.microsoft.com/office/drawing/2014/main" id="{3AB4FF6B-C64E-6D47-1A58-2AB95E7FFF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8973" y="1975289"/>
            <a:ext cx="1536149" cy="1446859"/>
          </a:xfrm>
          <a:prstGeom prst="rect">
            <a:avLst/>
          </a:prstGeom>
          <a:noFill/>
          <a:extLst>
            <a:ext uri="{909E8E84-426E-40DD-AFC4-6F175D3DCCD1}">
              <a14:hiddenFill xmlns:a14="http://schemas.microsoft.com/office/drawing/2010/main">
                <a:solidFill>
                  <a:srgbClr val="FFFFFF"/>
                </a:solidFill>
              </a14:hiddenFill>
            </a:ext>
          </a:extLst>
        </p:spPr>
      </p:pic>
      <p:sp>
        <p:nvSpPr>
          <p:cNvPr id="2" name="כותרת 1">
            <a:extLst>
              <a:ext uri="{FF2B5EF4-FFF2-40B4-BE49-F238E27FC236}">
                <a16:creationId xmlns:a16="http://schemas.microsoft.com/office/drawing/2014/main" id="{647A4CE3-4695-AD43-89B8-2876A9A8497E}"/>
              </a:ext>
            </a:extLst>
          </p:cNvPr>
          <p:cNvSpPr>
            <a:spLocks noGrp="1"/>
          </p:cNvSpPr>
          <p:nvPr>
            <p:ph type="title"/>
          </p:nvPr>
        </p:nvSpPr>
        <p:spPr/>
        <p:txBody>
          <a:bodyPr>
            <a:normAutofit/>
          </a:bodyPr>
          <a:lstStyle/>
          <a:p>
            <a:r>
              <a:rPr lang="he-IL" sz="6600" dirty="0"/>
              <a:t>מן המקורות</a:t>
            </a:r>
          </a:p>
        </p:txBody>
      </p:sp>
      <p:sp>
        <p:nvSpPr>
          <p:cNvPr id="11" name="תיבת טקסט 10">
            <a:extLst>
              <a:ext uri="{FF2B5EF4-FFF2-40B4-BE49-F238E27FC236}">
                <a16:creationId xmlns:a16="http://schemas.microsoft.com/office/drawing/2014/main" id="{A19FFD27-9926-A53C-2DE7-0DAABFC37FBA}"/>
              </a:ext>
            </a:extLst>
          </p:cNvPr>
          <p:cNvSpPr txBox="1"/>
          <p:nvPr/>
        </p:nvSpPr>
        <p:spPr>
          <a:xfrm>
            <a:off x="4941891" y="2092469"/>
            <a:ext cx="3840480" cy="584775"/>
          </a:xfrm>
          <a:prstGeom prst="rect">
            <a:avLst/>
          </a:prstGeom>
          <a:noFill/>
        </p:spPr>
        <p:txBody>
          <a:bodyPr wrap="square">
            <a:spAutoFit/>
          </a:bodyPr>
          <a:lstStyle/>
          <a:p>
            <a:pPr algn="ctr"/>
            <a:r>
              <a:rPr lang="he-IL" sz="3200" cap="all" dirty="0">
                <a:latin typeface="Calibri" panose="020F0502020204030204" pitchFamily="34" charset="0"/>
                <a:cs typeface="Calibri" panose="020F0502020204030204" pitchFamily="34" charset="0"/>
              </a:rPr>
              <a:t>“לא תעמוד על דם רעך”</a:t>
            </a:r>
          </a:p>
        </p:txBody>
      </p:sp>
      <p:sp>
        <p:nvSpPr>
          <p:cNvPr id="13" name="תיבת טקסט 12">
            <a:extLst>
              <a:ext uri="{FF2B5EF4-FFF2-40B4-BE49-F238E27FC236}">
                <a16:creationId xmlns:a16="http://schemas.microsoft.com/office/drawing/2014/main" id="{66C859DA-7BA5-6BA1-B2FA-45B8F644AE6C}"/>
              </a:ext>
            </a:extLst>
          </p:cNvPr>
          <p:cNvSpPr txBox="1"/>
          <p:nvPr/>
        </p:nvSpPr>
        <p:spPr>
          <a:xfrm>
            <a:off x="5784171" y="2667439"/>
            <a:ext cx="2353056" cy="738664"/>
          </a:xfrm>
          <a:prstGeom prst="rect">
            <a:avLst/>
          </a:prstGeom>
          <a:noFill/>
        </p:spPr>
        <p:txBody>
          <a:bodyPr wrap="square">
            <a:spAutoFit/>
          </a:bodyPr>
          <a:lstStyle/>
          <a:p>
            <a:pPr algn="ctr"/>
            <a:r>
              <a:rPr lang="he-IL" sz="2800" cap="all" dirty="0">
                <a:latin typeface="Calibri" panose="020F0502020204030204" pitchFamily="34" charset="0"/>
                <a:cs typeface="Calibri" panose="020F0502020204030204" pitchFamily="34" charset="0"/>
              </a:rPr>
              <a:t>(ויקרא י"ט, ט"ז) </a:t>
            </a:r>
          </a:p>
          <a:p>
            <a:pPr algn="ctr"/>
            <a:r>
              <a:rPr lang="he-IL" b="0" i="0" dirty="0">
                <a:solidFill>
                  <a:srgbClr val="000000"/>
                </a:solidFill>
                <a:effectLst/>
                <a:latin typeface="Open Sans Hebrew"/>
              </a:rPr>
              <a:t>.</a:t>
            </a:r>
            <a:endParaRPr lang="he-IL" dirty="0"/>
          </a:p>
        </p:txBody>
      </p:sp>
      <p:sp>
        <p:nvSpPr>
          <p:cNvPr id="15" name="תיבת טקסט 14">
            <a:extLst>
              <a:ext uri="{FF2B5EF4-FFF2-40B4-BE49-F238E27FC236}">
                <a16:creationId xmlns:a16="http://schemas.microsoft.com/office/drawing/2014/main" id="{F17BDB25-B243-B0A5-5B2C-565C9E7D15C5}"/>
              </a:ext>
            </a:extLst>
          </p:cNvPr>
          <p:cNvSpPr txBox="1"/>
          <p:nvPr/>
        </p:nvSpPr>
        <p:spPr>
          <a:xfrm>
            <a:off x="882407" y="2234918"/>
            <a:ext cx="2814366" cy="954107"/>
          </a:xfrm>
          <a:prstGeom prst="rect">
            <a:avLst/>
          </a:prstGeom>
          <a:noFill/>
        </p:spPr>
        <p:txBody>
          <a:bodyPr wrap="square">
            <a:spAutoFit/>
          </a:bodyPr>
          <a:lstStyle/>
          <a:p>
            <a:pPr algn="ctr"/>
            <a:r>
              <a:rPr lang="he-IL" sz="2800" cap="all" dirty="0">
                <a:latin typeface="Calibri" panose="020F0502020204030204" pitchFamily="34" charset="0"/>
                <a:cs typeface="Calibri" panose="020F0502020204030204" pitchFamily="34" charset="0"/>
              </a:rPr>
              <a:t>מהו שורש המצווה? מה המטרה שלה?</a:t>
            </a:r>
          </a:p>
        </p:txBody>
      </p:sp>
      <p:pic>
        <p:nvPicPr>
          <p:cNvPr id="17" name="תמונה 16">
            <a:extLst>
              <a:ext uri="{FF2B5EF4-FFF2-40B4-BE49-F238E27FC236}">
                <a16:creationId xmlns:a16="http://schemas.microsoft.com/office/drawing/2014/main" id="{137078E3-7DBF-37E9-C7E2-11659B448041}"/>
              </a:ext>
            </a:extLst>
          </p:cNvPr>
          <p:cNvPicPr>
            <a:picLocks noChangeAspect="1"/>
          </p:cNvPicPr>
          <p:nvPr/>
        </p:nvPicPr>
        <p:blipFill>
          <a:blip r:embed="rId5"/>
          <a:stretch>
            <a:fillRect/>
          </a:stretch>
        </p:blipFill>
        <p:spPr>
          <a:xfrm>
            <a:off x="11610240" y="1969828"/>
            <a:ext cx="419542" cy="426325"/>
          </a:xfrm>
          <a:prstGeom prst="ellipse">
            <a:avLst/>
          </a:prstGeom>
        </p:spPr>
      </p:pic>
      <p:pic>
        <p:nvPicPr>
          <p:cNvPr id="18" name="תמונה 17">
            <a:extLst>
              <a:ext uri="{FF2B5EF4-FFF2-40B4-BE49-F238E27FC236}">
                <a16:creationId xmlns:a16="http://schemas.microsoft.com/office/drawing/2014/main" id="{C2374FCE-14D1-241F-D004-ECB7EFC09F51}"/>
              </a:ext>
            </a:extLst>
          </p:cNvPr>
          <p:cNvPicPr>
            <a:picLocks noChangeAspect="1"/>
          </p:cNvPicPr>
          <p:nvPr/>
        </p:nvPicPr>
        <p:blipFill>
          <a:blip r:embed="rId5"/>
          <a:stretch>
            <a:fillRect/>
          </a:stretch>
        </p:blipFill>
        <p:spPr>
          <a:xfrm>
            <a:off x="11097494" y="2226931"/>
            <a:ext cx="419542" cy="426325"/>
          </a:xfrm>
          <a:prstGeom prst="ellipse">
            <a:avLst/>
          </a:prstGeom>
        </p:spPr>
      </p:pic>
      <p:pic>
        <p:nvPicPr>
          <p:cNvPr id="19" name="תמונה 18">
            <a:extLst>
              <a:ext uri="{FF2B5EF4-FFF2-40B4-BE49-F238E27FC236}">
                <a16:creationId xmlns:a16="http://schemas.microsoft.com/office/drawing/2014/main" id="{6DBC605F-0913-B3C7-CF43-514F57FACFD9}"/>
              </a:ext>
            </a:extLst>
          </p:cNvPr>
          <p:cNvPicPr>
            <a:picLocks noChangeAspect="1"/>
          </p:cNvPicPr>
          <p:nvPr/>
        </p:nvPicPr>
        <p:blipFill>
          <a:blip r:embed="rId5"/>
          <a:stretch>
            <a:fillRect/>
          </a:stretch>
        </p:blipFill>
        <p:spPr>
          <a:xfrm>
            <a:off x="10884235" y="1134661"/>
            <a:ext cx="846060" cy="859739"/>
          </a:xfrm>
          <a:prstGeom prst="ellipse">
            <a:avLst/>
          </a:prstGeom>
        </p:spPr>
      </p:pic>
      <p:pic>
        <p:nvPicPr>
          <p:cNvPr id="20" name="Picture 9">
            <a:extLst>
              <a:ext uri="{FF2B5EF4-FFF2-40B4-BE49-F238E27FC236}">
                <a16:creationId xmlns:a16="http://schemas.microsoft.com/office/drawing/2014/main" id="{291990DF-732A-EC7E-68AB-BA34A0DA3143}"/>
              </a:ext>
            </a:extLst>
          </p:cNvPr>
          <p:cNvPicPr>
            <a:picLocks noChangeAspect="1"/>
          </p:cNvPicPr>
          <p:nvPr/>
        </p:nvPicPr>
        <p:blipFill>
          <a:blip r:embed="rId3"/>
          <a:stretch>
            <a:fillRect/>
          </a:stretch>
        </p:blipFill>
        <p:spPr>
          <a:xfrm>
            <a:off x="4280567" y="4226626"/>
            <a:ext cx="5138047" cy="2033077"/>
          </a:xfrm>
          <a:prstGeom prst="rect">
            <a:avLst/>
          </a:prstGeom>
          <a:solidFill>
            <a:schemeClr val="accent4">
              <a:lumMod val="40000"/>
              <a:lumOff val="60000"/>
            </a:schemeClr>
          </a:solidFill>
        </p:spPr>
      </p:pic>
      <p:sp>
        <p:nvSpPr>
          <p:cNvPr id="22" name="תיבת טקסט 21">
            <a:extLst>
              <a:ext uri="{FF2B5EF4-FFF2-40B4-BE49-F238E27FC236}">
                <a16:creationId xmlns:a16="http://schemas.microsoft.com/office/drawing/2014/main" id="{9DFC3062-02FD-7F37-53B4-E0C65C497190}"/>
              </a:ext>
            </a:extLst>
          </p:cNvPr>
          <p:cNvSpPr txBox="1"/>
          <p:nvPr/>
        </p:nvSpPr>
        <p:spPr>
          <a:xfrm>
            <a:off x="5228453" y="4613672"/>
            <a:ext cx="3522505" cy="584775"/>
          </a:xfrm>
          <a:prstGeom prst="rect">
            <a:avLst/>
          </a:prstGeom>
          <a:noFill/>
        </p:spPr>
        <p:txBody>
          <a:bodyPr wrap="square">
            <a:spAutoFit/>
          </a:bodyPr>
          <a:lstStyle/>
          <a:p>
            <a:pPr algn="ctr"/>
            <a:r>
              <a:rPr lang="he-IL" sz="3200" cap="all" dirty="0">
                <a:latin typeface="Calibri" panose="020F0502020204030204" pitchFamily="34" charset="0"/>
                <a:cs typeface="Calibri" panose="020F0502020204030204" pitchFamily="34" charset="0"/>
              </a:rPr>
              <a:t>"עמו אנוכי בצרה"</a:t>
            </a:r>
          </a:p>
        </p:txBody>
      </p:sp>
      <p:sp>
        <p:nvSpPr>
          <p:cNvPr id="23" name="תיבת טקסט 22">
            <a:extLst>
              <a:ext uri="{FF2B5EF4-FFF2-40B4-BE49-F238E27FC236}">
                <a16:creationId xmlns:a16="http://schemas.microsoft.com/office/drawing/2014/main" id="{F9A4BED9-17DF-7190-512E-657724C5CAE7}"/>
              </a:ext>
            </a:extLst>
          </p:cNvPr>
          <p:cNvSpPr txBox="1"/>
          <p:nvPr/>
        </p:nvSpPr>
        <p:spPr>
          <a:xfrm>
            <a:off x="5540672" y="5321000"/>
            <a:ext cx="3078480" cy="52322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he-IL" sz="2800" cap="all" dirty="0">
                <a:latin typeface="Calibri" panose="020F0502020204030204" pitchFamily="34" charset="0"/>
                <a:cs typeface="Calibri" panose="020F0502020204030204" pitchFamily="34" charset="0"/>
              </a:rPr>
              <a:t>(תהילים צ"א, ט"ו)</a:t>
            </a:r>
          </a:p>
        </p:txBody>
      </p:sp>
      <p:sp>
        <p:nvSpPr>
          <p:cNvPr id="24" name="תיבת טקסט 23">
            <a:extLst>
              <a:ext uri="{FF2B5EF4-FFF2-40B4-BE49-F238E27FC236}">
                <a16:creationId xmlns:a16="http://schemas.microsoft.com/office/drawing/2014/main" id="{B22F9549-5295-71A2-8E3F-D142097A3803}"/>
              </a:ext>
            </a:extLst>
          </p:cNvPr>
          <p:cNvSpPr txBox="1"/>
          <p:nvPr/>
        </p:nvSpPr>
        <p:spPr>
          <a:xfrm>
            <a:off x="692864" y="4613672"/>
            <a:ext cx="3488548" cy="954107"/>
          </a:xfrm>
          <a:prstGeom prst="rect">
            <a:avLst/>
          </a:prstGeom>
          <a:noFill/>
        </p:spPr>
        <p:txBody>
          <a:bodyPr wrap="square">
            <a:spAutoFit/>
          </a:bodyPr>
          <a:lstStyle/>
          <a:p>
            <a:pPr marL="0" marR="0" lvl="0" indent="0" algn="ctr" defTabSz="914400" rtl="1" eaLnBrk="1" fontAlgn="auto" latinLnBrk="0" hangingPunct="1">
              <a:spcBef>
                <a:spcPts val="0"/>
              </a:spcBef>
              <a:spcAft>
                <a:spcPts val="0"/>
              </a:spcAft>
              <a:buClrTx/>
              <a:buSzTx/>
              <a:buFontTx/>
              <a:buNone/>
              <a:tabLst/>
              <a:defRPr/>
            </a:pPr>
            <a:r>
              <a:rPr lang="he-IL" sz="2800" cap="all" dirty="0">
                <a:latin typeface="Calibri" panose="020F0502020204030204" pitchFamily="34" charset="0"/>
                <a:cs typeface="Calibri" panose="020F0502020204030204" pitchFamily="34" charset="0"/>
              </a:rPr>
              <a:t>למה צריך לשים לב </a:t>
            </a:r>
          </a:p>
          <a:p>
            <a:pPr marL="0" marR="0" lvl="0" indent="0" algn="ctr" defTabSz="914400" rtl="1" eaLnBrk="1" fontAlgn="auto" latinLnBrk="0" hangingPunct="1">
              <a:spcBef>
                <a:spcPts val="0"/>
              </a:spcBef>
              <a:spcAft>
                <a:spcPts val="0"/>
              </a:spcAft>
              <a:buClrTx/>
              <a:buSzTx/>
              <a:buFontTx/>
              <a:buNone/>
              <a:tabLst/>
              <a:defRPr/>
            </a:pPr>
            <a:r>
              <a:rPr lang="he-IL" sz="2800" cap="all" dirty="0">
                <a:latin typeface="Calibri" panose="020F0502020204030204" pitchFamily="34" charset="0"/>
                <a:cs typeface="Calibri" panose="020F0502020204030204" pitchFamily="34" charset="0"/>
              </a:rPr>
              <a:t>כדי להיות לעזר?</a:t>
            </a:r>
          </a:p>
        </p:txBody>
      </p:sp>
      <p:pic>
        <p:nvPicPr>
          <p:cNvPr id="16" name="תמונה 15">
            <a:extLst>
              <a:ext uri="{FF2B5EF4-FFF2-40B4-BE49-F238E27FC236}">
                <a16:creationId xmlns:a16="http://schemas.microsoft.com/office/drawing/2014/main" id="{F14EDEC8-DE3D-C1C5-4E34-332B4E9C0748}"/>
              </a:ext>
            </a:extLst>
          </p:cNvPr>
          <p:cNvPicPr>
            <a:picLocks noChangeAspect="1"/>
          </p:cNvPicPr>
          <p:nvPr/>
        </p:nvPicPr>
        <p:blipFill>
          <a:blip r:embed="rId6">
            <a:clrChange>
              <a:clrFrom>
                <a:srgbClr val="E9E7E7"/>
              </a:clrFrom>
              <a:clrTo>
                <a:srgbClr val="E9E7E7">
                  <a:alpha val="0"/>
                </a:srgbClr>
              </a:clrTo>
            </a:clrChange>
          </a:blip>
          <a:stretch>
            <a:fillRect/>
          </a:stretch>
        </p:blipFill>
        <p:spPr>
          <a:xfrm rot="1834324">
            <a:off x="3701093" y="5235162"/>
            <a:ext cx="1719408" cy="1463629"/>
          </a:xfrm>
          <a:prstGeom prst="rect">
            <a:avLst/>
          </a:prstGeom>
        </p:spPr>
      </p:pic>
    </p:spTree>
    <p:extLst>
      <p:ext uri="{BB962C8B-B14F-4D97-AF65-F5344CB8AC3E}">
        <p14:creationId xmlns:p14="http://schemas.microsoft.com/office/powerpoint/2010/main" val="7009054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a:extLst>
              <a:ext uri="{FF2B5EF4-FFF2-40B4-BE49-F238E27FC236}">
                <a16:creationId xmlns:a16="http://schemas.microsoft.com/office/drawing/2014/main" id="{140D978D-58F4-A42C-717A-6EF3BA2EDE02}"/>
              </a:ext>
            </a:extLst>
          </p:cNvPr>
          <p:cNvPicPr>
            <a:picLocks noChangeAspect="1"/>
          </p:cNvPicPr>
          <p:nvPr/>
        </p:nvPicPr>
        <p:blipFill>
          <a:blip r:embed="rId3"/>
          <a:stretch>
            <a:fillRect/>
          </a:stretch>
        </p:blipFill>
        <p:spPr>
          <a:xfrm>
            <a:off x="2615858" y="1650446"/>
            <a:ext cx="6420566" cy="3341101"/>
          </a:xfrm>
          <a:prstGeom prst="rect">
            <a:avLst/>
          </a:prstGeom>
          <a:solidFill>
            <a:schemeClr val="accent4">
              <a:lumMod val="40000"/>
              <a:lumOff val="60000"/>
            </a:schemeClr>
          </a:solidFill>
        </p:spPr>
      </p:pic>
      <p:pic>
        <p:nvPicPr>
          <p:cNvPr id="4" name="Picture 2" descr="Free vector graphics of Undo">
            <a:extLst>
              <a:ext uri="{FF2B5EF4-FFF2-40B4-BE49-F238E27FC236}">
                <a16:creationId xmlns:a16="http://schemas.microsoft.com/office/drawing/2014/main" id="{3AB4FF6B-C64E-6D47-1A58-2AB95E7FFF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9852" y="1874137"/>
            <a:ext cx="1536149" cy="1446859"/>
          </a:xfrm>
          <a:prstGeom prst="rect">
            <a:avLst/>
          </a:prstGeom>
          <a:noFill/>
          <a:extLst>
            <a:ext uri="{909E8E84-426E-40DD-AFC4-6F175D3DCCD1}">
              <a14:hiddenFill xmlns:a14="http://schemas.microsoft.com/office/drawing/2010/main">
                <a:solidFill>
                  <a:srgbClr val="FFFFFF"/>
                </a:solidFill>
              </a14:hiddenFill>
            </a:ext>
          </a:extLst>
        </p:spPr>
      </p:pic>
      <p:sp>
        <p:nvSpPr>
          <p:cNvPr id="2" name="כותרת 1">
            <a:extLst>
              <a:ext uri="{FF2B5EF4-FFF2-40B4-BE49-F238E27FC236}">
                <a16:creationId xmlns:a16="http://schemas.microsoft.com/office/drawing/2014/main" id="{647A4CE3-4695-AD43-89B8-2876A9A8497E}"/>
              </a:ext>
            </a:extLst>
          </p:cNvPr>
          <p:cNvSpPr>
            <a:spLocks noGrp="1"/>
          </p:cNvSpPr>
          <p:nvPr>
            <p:ph type="title"/>
          </p:nvPr>
        </p:nvSpPr>
        <p:spPr/>
        <p:txBody>
          <a:bodyPr>
            <a:normAutofit/>
          </a:bodyPr>
          <a:lstStyle/>
          <a:p>
            <a:r>
              <a:rPr lang="he-IL" sz="6600" dirty="0"/>
              <a:t>מן המקורות</a:t>
            </a:r>
          </a:p>
        </p:txBody>
      </p:sp>
      <p:sp>
        <p:nvSpPr>
          <p:cNvPr id="5" name="תיבת טקסט 4">
            <a:extLst>
              <a:ext uri="{FF2B5EF4-FFF2-40B4-BE49-F238E27FC236}">
                <a16:creationId xmlns:a16="http://schemas.microsoft.com/office/drawing/2014/main" id="{0EBBA2A0-DBB3-0063-188C-AA861921EAF4}"/>
              </a:ext>
            </a:extLst>
          </p:cNvPr>
          <p:cNvSpPr txBox="1"/>
          <p:nvPr/>
        </p:nvSpPr>
        <p:spPr>
          <a:xfrm>
            <a:off x="2083517" y="1772481"/>
            <a:ext cx="7492625" cy="2610843"/>
          </a:xfrm>
          <a:prstGeom prst="rect">
            <a:avLst/>
          </a:prstGeom>
          <a:noFill/>
        </p:spPr>
        <p:txBody>
          <a:bodyPr wrap="square">
            <a:spAutoFit/>
          </a:bodyPr>
          <a:lstStyle/>
          <a:p>
            <a:pPr algn="ctr">
              <a:lnSpc>
                <a:spcPct val="150000"/>
              </a:lnSpc>
            </a:pPr>
            <a:r>
              <a:rPr kumimoji="0" lang="he-IL" sz="2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lang="he-IL" sz="2800" dirty="0">
                <a:latin typeface="Calibri" panose="020F0502020204030204" pitchFamily="34" charset="0"/>
                <a:cs typeface="Calibri" panose="020F0502020204030204" pitchFamily="34" charset="0"/>
              </a:rPr>
              <a:t>""צָּרִיךְ לָדוּן אֶת עַצְמוֹ לְכַף זְכוּת, </a:t>
            </a:r>
          </a:p>
          <a:p>
            <a:pPr algn="ctr">
              <a:lnSpc>
                <a:spcPct val="150000"/>
              </a:lnSpc>
            </a:pPr>
            <a:r>
              <a:rPr lang="he-IL" sz="2800" dirty="0">
                <a:latin typeface="Calibri" panose="020F0502020204030204" pitchFamily="34" charset="0"/>
                <a:cs typeface="Calibri" panose="020F0502020204030204" pitchFamily="34" charset="0"/>
              </a:rPr>
              <a:t>וְלִמְצוא בְּעַצְמוֹ אֵיזֶה נְקֻדָּה טוֹבָה עֲדַיִן, </a:t>
            </a:r>
          </a:p>
          <a:p>
            <a:pPr algn="ctr">
              <a:lnSpc>
                <a:spcPct val="150000"/>
              </a:lnSpc>
            </a:pPr>
            <a:r>
              <a:rPr lang="he-IL" sz="2800" dirty="0">
                <a:latin typeface="Calibri" panose="020F0502020204030204" pitchFamily="34" charset="0"/>
                <a:cs typeface="Calibri" panose="020F0502020204030204" pitchFamily="34" charset="0"/>
              </a:rPr>
              <a:t>כְּדֵי לְחַזֵּק אֶת עַצְמוֹ שֶׁלּא </a:t>
            </a:r>
            <a:r>
              <a:rPr lang="he-IL" sz="2800" dirty="0" err="1">
                <a:latin typeface="Calibri" panose="020F0502020204030204" pitchFamily="34" charset="0"/>
                <a:cs typeface="Calibri" panose="020F0502020204030204" pitchFamily="34" charset="0"/>
              </a:rPr>
              <a:t>יִפּול</a:t>
            </a:r>
            <a:r>
              <a:rPr lang="he-IL" sz="2800" dirty="0">
                <a:latin typeface="Calibri" panose="020F0502020204030204" pitchFamily="34" charset="0"/>
                <a:cs typeface="Calibri" panose="020F0502020204030204" pitchFamily="34" charset="0"/>
              </a:rPr>
              <a:t> לְגַמְרֵי...</a:t>
            </a:r>
          </a:p>
          <a:p>
            <a:pPr algn="ctr">
              <a:lnSpc>
                <a:spcPct val="150000"/>
              </a:lnSpc>
            </a:pPr>
            <a:r>
              <a:rPr lang="he-IL" sz="2800" dirty="0">
                <a:latin typeface="Calibri" panose="020F0502020204030204" pitchFamily="34" charset="0"/>
                <a:cs typeface="Calibri" panose="020F0502020204030204" pitchFamily="34" charset="0"/>
              </a:rPr>
              <a:t> וִישַׂמַּח אֶת נַפְשׁוֹ בִּמְעַט הַטּוֹב שֶׁמּוֹצֵא בְּעַצְמוֹ".</a:t>
            </a:r>
            <a:endParaRPr lang="en-US" sz="2800" dirty="0">
              <a:latin typeface="Calibri" panose="020F0502020204030204" pitchFamily="34" charset="0"/>
              <a:cs typeface="Calibri" panose="020F0502020204030204" pitchFamily="34" charset="0"/>
            </a:endParaRPr>
          </a:p>
        </p:txBody>
      </p:sp>
      <p:sp>
        <p:nvSpPr>
          <p:cNvPr id="7" name="תיבת טקסט 6">
            <a:extLst>
              <a:ext uri="{FF2B5EF4-FFF2-40B4-BE49-F238E27FC236}">
                <a16:creationId xmlns:a16="http://schemas.microsoft.com/office/drawing/2014/main" id="{5FE80FC3-EBC1-DAE1-E4EC-63F661CC4256}"/>
              </a:ext>
            </a:extLst>
          </p:cNvPr>
          <p:cNvSpPr txBox="1"/>
          <p:nvPr/>
        </p:nvSpPr>
        <p:spPr>
          <a:xfrm>
            <a:off x="4290777" y="4321163"/>
            <a:ext cx="3352264" cy="510204"/>
          </a:xfrm>
          <a:prstGeom prst="rect">
            <a:avLst/>
          </a:prstGeom>
          <a:noFill/>
        </p:spPr>
        <p:txBody>
          <a:bodyPr wrap="square">
            <a:spAutoFit/>
          </a:bodyPr>
          <a:lstStyle/>
          <a:p>
            <a:pPr marL="0" marR="0" lvl="0" indent="0" algn="ctr" defTabSz="914400" rtl="1" eaLnBrk="1" fontAlgn="auto" latinLnBrk="0" hangingPunct="1">
              <a:lnSpc>
                <a:spcPts val="1500"/>
              </a:lnSpc>
              <a:spcBef>
                <a:spcPts val="0"/>
              </a:spcBef>
              <a:spcAft>
                <a:spcPts val="0"/>
              </a:spcAft>
              <a:buClr>
                <a:srgbClr val="000000"/>
              </a:buClr>
              <a:buSzTx/>
              <a:buFont typeface="Arial"/>
              <a:buNone/>
              <a:tabLst/>
              <a:defRPr/>
            </a:pPr>
            <a:r>
              <a:rPr kumimoji="0" lang="he-IL" sz="2800" b="0" i="0" u="none" strike="noStrike" kern="0" cap="none" spc="0" normalizeH="0" baseline="0" noProof="0" dirty="0">
                <a:ln>
                  <a:noFill/>
                </a:ln>
                <a:solidFill>
                  <a:srgbClr val="000066"/>
                </a:solidFill>
                <a:effectLst/>
                <a:uLnTx/>
                <a:uFillTx/>
                <a:latin typeface="Arial"/>
                <a:cs typeface="david" panose="020E0502060401010101" pitchFamily="34" charset="-79"/>
                <a:sym typeface="Arial"/>
              </a:rPr>
              <a:t> </a:t>
            </a:r>
          </a:p>
          <a:p>
            <a:pPr marL="0" marR="0" lvl="0" indent="0" algn="ctr" defTabSz="914400" rtl="1" eaLnBrk="1" fontAlgn="auto" latinLnBrk="0" hangingPunct="1">
              <a:lnSpc>
                <a:spcPts val="1500"/>
              </a:lnSpc>
              <a:spcBef>
                <a:spcPts val="0"/>
              </a:spcBef>
              <a:spcAft>
                <a:spcPts val="0"/>
              </a:spcAft>
              <a:buClr>
                <a:srgbClr val="000000"/>
              </a:buClr>
              <a:buSzTx/>
              <a:buFont typeface="Arial"/>
              <a:buNone/>
              <a:tabLst/>
              <a:defRPr/>
            </a:pPr>
            <a:r>
              <a:rPr kumimoji="0" lang="he-IL" sz="2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r>
              <a:rPr lang="he-IL" sz="2400" dirty="0" err="1">
                <a:latin typeface="Calibri" panose="020F0502020204030204" pitchFamily="34" charset="0"/>
                <a:cs typeface="Calibri" panose="020F0502020204030204" pitchFamily="34" charset="0"/>
              </a:rPr>
              <a:t>בלקוטי</a:t>
            </a:r>
            <a:r>
              <a:rPr lang="he-IL" sz="2400" dirty="0">
                <a:latin typeface="Calibri" panose="020F0502020204030204" pitchFamily="34" charset="0"/>
                <a:cs typeface="Calibri" panose="020F0502020204030204" pitchFamily="34" charset="0"/>
              </a:rPr>
              <a:t> </a:t>
            </a:r>
            <a:r>
              <a:rPr lang="he-IL" sz="2400" dirty="0" err="1">
                <a:latin typeface="Calibri" panose="020F0502020204030204" pitchFamily="34" charset="0"/>
                <a:cs typeface="Calibri" panose="020F0502020204030204" pitchFamily="34" charset="0"/>
              </a:rPr>
              <a:t>מוהר"ן</a:t>
            </a:r>
            <a:r>
              <a:rPr lang="he-IL" sz="2400" dirty="0">
                <a:latin typeface="Calibri" panose="020F0502020204030204" pitchFamily="34" charset="0"/>
                <a:cs typeface="Calibri" panose="020F0502020204030204" pitchFamily="34" charset="0"/>
              </a:rPr>
              <a:t> חלק א, </a:t>
            </a:r>
            <a:r>
              <a:rPr lang="he-IL" sz="2400" dirty="0" err="1">
                <a:latin typeface="Calibri" panose="020F0502020204030204" pitchFamily="34" charset="0"/>
                <a:cs typeface="Calibri" panose="020F0502020204030204" pitchFamily="34" charset="0"/>
              </a:rPr>
              <a:t>רפב</a:t>
            </a:r>
            <a:r>
              <a:rPr lang="he-IL" sz="2400" dirty="0">
                <a:latin typeface="Calibri" panose="020F0502020204030204" pitchFamily="34" charset="0"/>
                <a:cs typeface="Calibri" panose="020F0502020204030204" pitchFamily="34" charset="0"/>
              </a:rPr>
              <a:t>)</a:t>
            </a:r>
            <a:endParaRPr lang="he-IL" sz="2800" dirty="0">
              <a:latin typeface="Calibri" panose="020F0502020204030204" pitchFamily="34" charset="0"/>
              <a:cs typeface="Calibri" panose="020F0502020204030204" pitchFamily="34" charset="0"/>
            </a:endParaRPr>
          </a:p>
        </p:txBody>
      </p:sp>
      <p:sp>
        <p:nvSpPr>
          <p:cNvPr id="8" name="תיבת טקסט 7">
            <a:extLst>
              <a:ext uri="{FF2B5EF4-FFF2-40B4-BE49-F238E27FC236}">
                <a16:creationId xmlns:a16="http://schemas.microsoft.com/office/drawing/2014/main" id="{92B0157F-30B4-A927-8553-65B515463A07}"/>
              </a:ext>
            </a:extLst>
          </p:cNvPr>
          <p:cNvSpPr txBox="1"/>
          <p:nvPr/>
        </p:nvSpPr>
        <p:spPr>
          <a:xfrm>
            <a:off x="2163531" y="5123789"/>
            <a:ext cx="7325220" cy="830997"/>
          </a:xfrm>
          <a:prstGeom prst="rect">
            <a:avLst/>
          </a:prstGeom>
          <a:no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2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רבי נחמן מייעץ לנו למצוא ' נקודה טובה'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2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מהי אותה "נקודה טובה" ואיך היא יכולה לעזור לאדם?</a:t>
            </a:r>
          </a:p>
        </p:txBody>
      </p:sp>
      <p:sp>
        <p:nvSpPr>
          <p:cNvPr id="9" name="תיבת טקסט 8">
            <a:extLst>
              <a:ext uri="{FF2B5EF4-FFF2-40B4-BE49-F238E27FC236}">
                <a16:creationId xmlns:a16="http://schemas.microsoft.com/office/drawing/2014/main" id="{3DA40FFF-7240-5B37-367C-F04AA1DCDD5C}"/>
              </a:ext>
            </a:extLst>
          </p:cNvPr>
          <p:cNvSpPr txBox="1"/>
          <p:nvPr/>
        </p:nvSpPr>
        <p:spPr>
          <a:xfrm>
            <a:off x="3579363" y="6087028"/>
            <a:ext cx="4775091" cy="461665"/>
          </a:xfrm>
          <a:prstGeom prst="rect">
            <a:avLst/>
          </a:prstGeom>
          <a:noFill/>
        </p:spPr>
        <p:txBody>
          <a:bodyPr wrap="square" rtlCol="1">
            <a:spAutoFit/>
          </a:bodyPr>
          <a:lstStyle/>
          <a:p>
            <a:pPr algn="ctr"/>
            <a:r>
              <a:rPr lang="he-IL" sz="2400" dirty="0">
                <a:latin typeface="Calibri" panose="020F0502020204030204" pitchFamily="34" charset="0"/>
                <a:cs typeface="Calibri" panose="020F0502020204030204" pitchFamily="34" charset="0"/>
              </a:rPr>
              <a:t>האם זה מסר בונה חוסן לדעתכם? הסבירו</a:t>
            </a:r>
          </a:p>
        </p:txBody>
      </p:sp>
      <p:pic>
        <p:nvPicPr>
          <p:cNvPr id="10" name="תמונה 9">
            <a:extLst>
              <a:ext uri="{FF2B5EF4-FFF2-40B4-BE49-F238E27FC236}">
                <a16:creationId xmlns:a16="http://schemas.microsoft.com/office/drawing/2014/main" id="{D985D683-1B3D-4FFA-A311-2E9BB336F73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948378" y="4044539"/>
            <a:ext cx="1140333" cy="921639"/>
          </a:xfrm>
          <a:prstGeom prst="rect">
            <a:avLst/>
          </a:prstGeom>
        </p:spPr>
      </p:pic>
    </p:spTree>
    <p:extLst>
      <p:ext uri="{BB962C8B-B14F-4D97-AF65-F5344CB8AC3E}">
        <p14:creationId xmlns:p14="http://schemas.microsoft.com/office/powerpoint/2010/main" val="39299300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a:extLst>
              <a:ext uri="{FF2B5EF4-FFF2-40B4-BE49-F238E27FC236}">
                <a16:creationId xmlns:a16="http://schemas.microsoft.com/office/drawing/2014/main" id="{26432BB6-228D-7AEF-7931-505ECA27D2C3}"/>
              </a:ext>
            </a:extLst>
          </p:cNvPr>
          <p:cNvSpPr>
            <a:spLocks noGrp="1"/>
          </p:cNvSpPr>
          <p:nvPr>
            <p:ph type="title"/>
          </p:nvPr>
        </p:nvSpPr>
        <p:spPr>
          <a:xfrm>
            <a:off x="0" y="-288758"/>
            <a:ext cx="3737811" cy="6823669"/>
          </a:xfrm>
        </p:spPr>
        <p:txBody>
          <a:bodyPr>
            <a:noAutofit/>
          </a:bodyPr>
          <a:lstStyle/>
          <a:p>
            <a:r>
              <a:rPr lang="he-IL" dirty="0">
                <a:solidFill>
                  <a:schemeClr val="bg1"/>
                </a:solidFill>
              </a:rPr>
              <a:t>סרטון </a:t>
            </a:r>
            <a:br>
              <a:rPr lang="he-IL" dirty="0">
                <a:solidFill>
                  <a:schemeClr val="bg1"/>
                </a:solidFill>
              </a:rPr>
            </a:br>
            <a:r>
              <a:rPr lang="he-IL" dirty="0">
                <a:solidFill>
                  <a:schemeClr val="bg1"/>
                </a:solidFill>
              </a:rPr>
              <a:t>מסכם</a:t>
            </a:r>
          </a:p>
        </p:txBody>
      </p:sp>
      <p:pic>
        <p:nvPicPr>
          <p:cNvPr id="4" name="מדיה מקוונת 3" title="חבר/ה  שלי מאיים/ת  להתאבד מה לעשות??">
            <a:hlinkClick r:id="" action="ppaction://media"/>
            <a:extLst>
              <a:ext uri="{FF2B5EF4-FFF2-40B4-BE49-F238E27FC236}">
                <a16:creationId xmlns:a16="http://schemas.microsoft.com/office/drawing/2014/main" id="{DB31F394-F487-0C1D-2CC3-C3772EFC99D9}"/>
              </a:ext>
            </a:extLst>
          </p:cNvPr>
          <p:cNvPicPr>
            <a:picLocks noRot="1" noChangeAspect="1"/>
          </p:cNvPicPr>
          <p:nvPr>
            <a:videoFile r:link="rId1"/>
          </p:nvPr>
        </p:nvPicPr>
        <p:blipFill>
          <a:blip r:embed="rId4"/>
          <a:stretch>
            <a:fillRect/>
          </a:stretch>
        </p:blipFill>
        <p:spPr>
          <a:xfrm>
            <a:off x="3824599" y="829937"/>
            <a:ext cx="8117305" cy="4586278"/>
          </a:xfrm>
          <a:prstGeom prst="rect">
            <a:avLst/>
          </a:prstGeom>
        </p:spPr>
      </p:pic>
      <p:pic>
        <p:nvPicPr>
          <p:cNvPr id="6" name="תמונה 5">
            <a:extLst>
              <a:ext uri="{FF2B5EF4-FFF2-40B4-BE49-F238E27FC236}">
                <a16:creationId xmlns:a16="http://schemas.microsoft.com/office/drawing/2014/main" id="{E00F5162-A5E3-1F83-A6BE-E4E7984AB8A8}"/>
              </a:ext>
            </a:extLst>
          </p:cNvPr>
          <p:cNvPicPr>
            <a:picLocks noChangeAspect="1"/>
          </p:cNvPicPr>
          <p:nvPr/>
        </p:nvPicPr>
        <p:blipFill>
          <a:blip r:embed="rId5"/>
          <a:stretch>
            <a:fillRect/>
          </a:stretch>
        </p:blipFill>
        <p:spPr>
          <a:xfrm>
            <a:off x="0" y="6534912"/>
            <a:ext cx="12192000" cy="323088"/>
          </a:xfrm>
          <a:prstGeom prst="rect">
            <a:avLst/>
          </a:prstGeom>
        </p:spPr>
      </p:pic>
      <p:sp>
        <p:nvSpPr>
          <p:cNvPr id="7" name="תיבת טקסט 6">
            <a:extLst>
              <a:ext uri="{FF2B5EF4-FFF2-40B4-BE49-F238E27FC236}">
                <a16:creationId xmlns:a16="http://schemas.microsoft.com/office/drawing/2014/main" id="{9EFF083C-2148-7AD4-B219-28AEE84DF886}"/>
              </a:ext>
            </a:extLst>
          </p:cNvPr>
          <p:cNvSpPr txBox="1"/>
          <p:nvPr/>
        </p:nvSpPr>
        <p:spPr>
          <a:xfrm>
            <a:off x="3574505" y="5949696"/>
            <a:ext cx="8617495" cy="585216"/>
          </a:xfrm>
          <a:prstGeom prst="rect">
            <a:avLst/>
          </a:prstGeom>
          <a:solidFill>
            <a:srgbClr val="C5E0B4"/>
          </a:solidFill>
        </p:spPr>
        <p:txBody>
          <a:bodyPr wrap="square" rtlCol="1">
            <a:spAutoFit/>
          </a:bodyPr>
          <a:lstStyle/>
          <a:p>
            <a:endParaRPr lang="he-IL" dirty="0"/>
          </a:p>
        </p:txBody>
      </p:sp>
      <p:sp>
        <p:nvSpPr>
          <p:cNvPr id="5" name="תיבת טקסט 4">
            <a:extLst>
              <a:ext uri="{FF2B5EF4-FFF2-40B4-BE49-F238E27FC236}">
                <a16:creationId xmlns:a16="http://schemas.microsoft.com/office/drawing/2014/main" id="{928BD479-DD80-2D7B-9F26-B56F7D41D383}"/>
              </a:ext>
            </a:extLst>
          </p:cNvPr>
          <p:cNvSpPr txBox="1"/>
          <p:nvPr/>
        </p:nvSpPr>
        <p:spPr>
          <a:xfrm>
            <a:off x="6749949" y="5529067"/>
            <a:ext cx="5442051" cy="307777"/>
          </a:xfrm>
          <a:prstGeom prst="rect">
            <a:avLst/>
          </a:prstGeom>
          <a:noFill/>
        </p:spPr>
        <p:txBody>
          <a:bodyPr wrap="square" rtlCol="1">
            <a:spAutoFit/>
          </a:bodyPr>
          <a:lstStyle/>
          <a:p>
            <a:pPr algn="ctr"/>
            <a:r>
              <a:rPr lang="he-IL" dirty="0">
                <a:solidFill>
                  <a:schemeClr val="tx1"/>
                </a:solidFill>
                <a:latin typeface="Calibri" panose="020F0502020204030204" pitchFamily="34" charset="0"/>
                <a:cs typeface="Calibri" panose="020F0502020204030204" pitchFamily="34" charset="0"/>
              </a:rPr>
              <a:t>איזה מסר בונה חוסן התחדש או התחדד לכם בעקבות הצפייה בסרטון?</a:t>
            </a:r>
          </a:p>
        </p:txBody>
      </p:sp>
    </p:spTree>
    <p:extLst>
      <p:ext uri="{BB962C8B-B14F-4D97-AF65-F5344CB8AC3E}">
        <p14:creationId xmlns:p14="http://schemas.microsoft.com/office/powerpoint/2010/main" val="3266448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a:extLst>
              <a:ext uri="{FF2B5EF4-FFF2-40B4-BE49-F238E27FC236}">
                <a16:creationId xmlns:a16="http://schemas.microsoft.com/office/drawing/2014/main" id="{B06064DA-9BF9-76AC-E602-53418A701578}"/>
              </a:ext>
            </a:extLst>
          </p:cNvPr>
          <p:cNvSpPr>
            <a:spLocks noGrp="1"/>
          </p:cNvSpPr>
          <p:nvPr>
            <p:ph type="title"/>
          </p:nvPr>
        </p:nvSpPr>
        <p:spPr>
          <a:xfrm>
            <a:off x="407360" y="2182553"/>
            <a:ext cx="2828636" cy="2310742"/>
          </a:xfrm>
        </p:spPr>
        <p:txBody>
          <a:bodyPr>
            <a:noAutofit/>
          </a:bodyPr>
          <a:lstStyle/>
          <a:p>
            <a:r>
              <a:rPr lang="he-IL" sz="4800" dirty="0">
                <a:solidFill>
                  <a:schemeClr val="bg1"/>
                </a:solidFill>
              </a:rPr>
              <a:t>צפייה בסרטון</a:t>
            </a:r>
            <a:br>
              <a:rPr lang="he-IL" sz="4800" dirty="0">
                <a:solidFill>
                  <a:schemeClr val="bg1"/>
                </a:solidFill>
              </a:rPr>
            </a:br>
            <a:r>
              <a:rPr lang="he-IL" sz="4800" dirty="0">
                <a:solidFill>
                  <a:schemeClr val="bg1"/>
                </a:solidFill>
              </a:rPr>
              <a:t>מתאים לתיכונים/</a:t>
            </a:r>
            <a:br>
              <a:rPr lang="he-IL" sz="4800" dirty="0">
                <a:solidFill>
                  <a:schemeClr val="bg1"/>
                </a:solidFill>
              </a:rPr>
            </a:br>
            <a:r>
              <a:rPr lang="he-IL" sz="4800" dirty="0">
                <a:solidFill>
                  <a:schemeClr val="bg1"/>
                </a:solidFill>
              </a:rPr>
              <a:t>מקיפים</a:t>
            </a:r>
            <a:endParaRPr lang="he-IL" dirty="0">
              <a:solidFill>
                <a:schemeClr val="bg1"/>
              </a:solidFill>
            </a:endParaRPr>
          </a:p>
        </p:txBody>
      </p:sp>
      <p:pic>
        <p:nvPicPr>
          <p:cNvPr id="5" name="מדיה מקוונת 1" title="שיעור 5  סרטון מסכם עזרה עצמית">
            <a:hlinkClick r:id="" action="ppaction://media"/>
            <a:extLst>
              <a:ext uri="{FF2B5EF4-FFF2-40B4-BE49-F238E27FC236}">
                <a16:creationId xmlns:a16="http://schemas.microsoft.com/office/drawing/2014/main" id="{F3F3602D-2049-1BE5-C140-FD9FAC50D8C0}"/>
              </a:ext>
            </a:extLst>
          </p:cNvPr>
          <p:cNvPicPr>
            <a:picLocks noRot="1" noChangeAspect="1"/>
          </p:cNvPicPr>
          <p:nvPr>
            <a:videoFile r:link="rId1"/>
          </p:nvPr>
        </p:nvPicPr>
        <p:blipFill>
          <a:blip r:embed="rId4"/>
          <a:stretch>
            <a:fillRect/>
          </a:stretch>
        </p:blipFill>
        <p:spPr>
          <a:xfrm>
            <a:off x="4047453" y="860495"/>
            <a:ext cx="7514071" cy="4646933"/>
          </a:xfrm>
          <a:prstGeom prst="rect">
            <a:avLst/>
          </a:prstGeom>
        </p:spPr>
      </p:pic>
      <p:pic>
        <p:nvPicPr>
          <p:cNvPr id="6" name="תמונה 5">
            <a:extLst>
              <a:ext uri="{FF2B5EF4-FFF2-40B4-BE49-F238E27FC236}">
                <a16:creationId xmlns:a16="http://schemas.microsoft.com/office/drawing/2014/main" id="{38A2FB55-3C4D-5B94-5E19-C7B6AC9B32AD}"/>
              </a:ext>
            </a:extLst>
          </p:cNvPr>
          <p:cNvPicPr>
            <a:picLocks noChangeAspect="1"/>
          </p:cNvPicPr>
          <p:nvPr/>
        </p:nvPicPr>
        <p:blipFill>
          <a:blip r:embed="rId5"/>
          <a:stretch>
            <a:fillRect/>
          </a:stretch>
        </p:blipFill>
        <p:spPr>
          <a:xfrm>
            <a:off x="0" y="6547104"/>
            <a:ext cx="12192000" cy="310896"/>
          </a:xfrm>
          <a:prstGeom prst="rect">
            <a:avLst/>
          </a:prstGeom>
        </p:spPr>
      </p:pic>
      <p:pic>
        <p:nvPicPr>
          <p:cNvPr id="7" name="תמונה 6">
            <a:extLst>
              <a:ext uri="{FF2B5EF4-FFF2-40B4-BE49-F238E27FC236}">
                <a16:creationId xmlns:a16="http://schemas.microsoft.com/office/drawing/2014/main" id="{7B1C7976-6A91-0CF9-8E8D-267D3D746BDB}"/>
              </a:ext>
            </a:extLst>
          </p:cNvPr>
          <p:cNvPicPr>
            <a:picLocks noChangeAspect="1"/>
          </p:cNvPicPr>
          <p:nvPr/>
        </p:nvPicPr>
        <p:blipFill>
          <a:blip r:embed="rId6"/>
          <a:stretch>
            <a:fillRect/>
          </a:stretch>
        </p:blipFill>
        <p:spPr>
          <a:xfrm>
            <a:off x="0" y="0"/>
            <a:ext cx="12192000" cy="323088"/>
          </a:xfrm>
          <a:prstGeom prst="rect">
            <a:avLst/>
          </a:prstGeom>
        </p:spPr>
      </p:pic>
      <p:sp>
        <p:nvSpPr>
          <p:cNvPr id="4" name="תיבת טקסט 3">
            <a:extLst>
              <a:ext uri="{FF2B5EF4-FFF2-40B4-BE49-F238E27FC236}">
                <a16:creationId xmlns:a16="http://schemas.microsoft.com/office/drawing/2014/main" id="{3821C56A-37E4-3C8A-12AD-67FD44375F02}"/>
              </a:ext>
            </a:extLst>
          </p:cNvPr>
          <p:cNvSpPr txBox="1"/>
          <p:nvPr/>
        </p:nvSpPr>
        <p:spPr>
          <a:xfrm>
            <a:off x="5010228" y="5638543"/>
            <a:ext cx="6097772" cy="646331"/>
          </a:xfrm>
          <a:prstGeom prst="rect">
            <a:avLst/>
          </a:prstGeom>
          <a:noFill/>
        </p:spPr>
        <p:txBody>
          <a:bodyPr wrap="square">
            <a:spAutoFit/>
          </a:bodyPr>
          <a:lstStyle/>
          <a:p>
            <a:pPr algn="ctr"/>
            <a:r>
              <a:rPr lang="he-IL" sz="3600" dirty="0">
                <a:solidFill>
                  <a:srgbClr val="002060"/>
                </a:solidFill>
                <a:latin typeface="Calibri" panose="020F0502020204030204" pitchFamily="34" charset="0"/>
                <a:ea typeface="Calibri" panose="020F0502020204030204" pitchFamily="34" charset="0"/>
                <a:cs typeface="Calibri" panose="020F0502020204030204" pitchFamily="34" charset="0"/>
              </a:rPr>
              <a:t>מה מעורר בכם הסרטון?</a:t>
            </a:r>
          </a:p>
        </p:txBody>
      </p:sp>
    </p:spTree>
    <p:extLst>
      <p:ext uri="{BB962C8B-B14F-4D97-AF65-F5344CB8AC3E}">
        <p14:creationId xmlns:p14="http://schemas.microsoft.com/office/powerpoint/2010/main" val="402660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5"/>
                </p:tgtEl>
              </p:cMediaNode>
            </p:video>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g2404f3f5793_0_0"/>
          <p:cNvSpPr/>
          <p:nvPr/>
        </p:nvSpPr>
        <p:spPr>
          <a:xfrm>
            <a:off x="0" y="1195598"/>
            <a:ext cx="12192000" cy="5662401"/>
          </a:xfrm>
          <a:prstGeom prst="rect">
            <a:avLst/>
          </a:prstGeom>
          <a:solidFill>
            <a:srgbClr val="649E2E"/>
          </a:solidFill>
          <a:ln>
            <a:noFill/>
          </a:ln>
        </p:spPr>
        <p:txBody>
          <a:bodyPr spcFirstLastPara="1" wrap="square" lIns="91425" tIns="45700" rIns="91425" bIns="45700" anchor="t" anchorCtr="0">
            <a:noAutofit/>
          </a:bodyPr>
          <a:lstStyle/>
          <a:p>
            <a:pPr marL="266700" algn="r" rtl="1">
              <a:lnSpc>
                <a:spcPct val="150000"/>
              </a:lnSpc>
              <a:spcAft>
                <a:spcPts val="800"/>
              </a:spcAft>
            </a:pPr>
            <a:r>
              <a:rPr lang="he-IL" sz="18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ביחידה זו יש שלושה מפגשים שכל אחד מהם מסייע בהפנמה של התכנים שנלמדו עד כה ומאפשר תרגול ולימוד גם מקבוצת העמיתים. </a:t>
            </a:r>
            <a:endParaRPr lang="en-US" sz="18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marL="266700" algn="r" rtl="1">
              <a:lnSpc>
                <a:spcPct val="150000"/>
              </a:lnSpc>
              <a:spcAft>
                <a:spcPts val="800"/>
              </a:spcAft>
            </a:pPr>
            <a:r>
              <a:rPr lang="he-IL" sz="20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השיעור הראשון</a:t>
            </a:r>
            <a:r>
              <a:rPr lang="he-IL" sz="20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מדגיש באמצעות משחק תפקידים, התנסות ותרגול את חשיבות השיתוף של מבוגר בעת מצוקה ואת הדרכים בהן אפשר לעשות זאת. מושם דגש על  התנסות מעשית בפנייה לגורמי סיוע שונים ברמת עצם ניסוח המילים ודרך הדיבור בכל פנייה.</a:t>
            </a:r>
            <a:endParaRPr lang="en-US" sz="20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marL="266700" algn="r" rtl="1">
              <a:lnSpc>
                <a:spcPct val="150000"/>
              </a:lnSpc>
              <a:spcAft>
                <a:spcPts val="800"/>
              </a:spcAft>
            </a:pPr>
            <a:r>
              <a:rPr lang="he-IL" sz="20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השיעור השני</a:t>
            </a:r>
            <a:r>
              <a:rPr lang="he-IL" sz="20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מעודד את התלמידים לגבש מערך הגנה אישי בצורת "כרטיס ביטחון" שיאפשר להם השתמש בו בשגרה וגם בכל רגע של מצוקה נפשית. המטרה היא לחזק גם את תחושת הביטחון הבסיסי שיש להם כוחות משלהם להתמודד במגוון מצבי קושי אך גם לחזק את תחושת האחריות האישית שלהם לסייע לעצמם ולהתמודד. בלי לבטל את חשיבות הפנייה לעזרה והשיתוף של מבוגר משמעותי בעת הצורך.</a:t>
            </a:r>
            <a:endParaRPr lang="en-US" sz="20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marL="266700" algn="r" rtl="1">
              <a:lnSpc>
                <a:spcPct val="150000"/>
              </a:lnSpc>
              <a:spcAft>
                <a:spcPts val="800"/>
              </a:spcAft>
            </a:pPr>
            <a:r>
              <a:rPr lang="he-IL" sz="20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השיעור השלישי</a:t>
            </a:r>
            <a:r>
              <a:rPr lang="he-IL" sz="20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מבקש מהמשתתפים לסכם בצורה יצירתית את התובנות האישיות והקבוצתיות  בעזרת  פוסטר </a:t>
            </a:r>
            <a:r>
              <a:rPr lang="he-IL" sz="2000" kern="1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ו״כרטיס</a:t>
            </a:r>
            <a:r>
              <a:rPr lang="he-IL" sz="20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כיס״ שהתלמידים יוצרים, בהם הם מסכמים את העובדות המרכזיות בנושא אובדנות ודיכאון ואת הפעולות המומלצות לעזרה עצמית ועזרה לחבר.  במפגש זה התלמידים מתכננים כיצד להעביר ידע בסיסי זה לאוכלוסייה אחרת בקהילה שלא עברה את התוכנית, בצורה ידידותית ויצירתית. התובנות הנאספות מקבלות מקום ייחודי, יציב ומתמשך  ברמת הפרט,  ברמת הקבוצה וברמת הקהילה. </a:t>
            </a:r>
            <a:endParaRPr lang="en-US" sz="20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40" name="Google Shape;140;g2404f3f5793_0_0"/>
          <p:cNvSpPr/>
          <p:nvPr/>
        </p:nvSpPr>
        <p:spPr>
          <a:xfrm>
            <a:off x="-102068" y="790599"/>
            <a:ext cx="2142000" cy="405000"/>
          </a:xfrm>
          <a:prstGeom prst="rect">
            <a:avLst/>
          </a:prstGeom>
          <a:noFill/>
          <a:ln>
            <a:noFill/>
          </a:ln>
        </p:spPr>
        <p:txBody>
          <a:bodyPr spcFirstLastPara="1" wrap="square" lIns="91425" tIns="45700" rIns="91425" bIns="45700" anchor="t" anchorCtr="0">
            <a:noAutofit/>
          </a:bodyPr>
          <a:lstStyle/>
          <a:p>
            <a:pPr marL="0" marR="0" lvl="0" indent="0" algn="ctr" rtl="1">
              <a:lnSpc>
                <a:spcPct val="88888"/>
              </a:lnSpc>
              <a:spcBef>
                <a:spcPts val="0"/>
              </a:spcBef>
              <a:spcAft>
                <a:spcPts val="0"/>
              </a:spcAft>
              <a:buClr>
                <a:srgbClr val="000000"/>
              </a:buClr>
              <a:buSzPts val="900"/>
              <a:buFont typeface="Arial"/>
              <a:buNone/>
            </a:pPr>
            <a:r>
              <a:rPr lang="iw-IL" sz="900" b="0" i="0" u="none" strike="noStrike" cap="none">
                <a:solidFill>
                  <a:schemeClr val="lt1"/>
                </a:solidFill>
                <a:latin typeface="Calibri"/>
                <a:ea typeface="Calibri"/>
                <a:cs typeface="Calibri"/>
                <a:sym typeface="Calibri"/>
              </a:rPr>
              <a:t>משרד החינוך</a:t>
            </a:r>
            <a:endParaRPr sz="1400" b="0" i="0" u="none" strike="noStrike" cap="none">
              <a:solidFill>
                <a:srgbClr val="000000"/>
              </a:solidFill>
              <a:latin typeface="Arial"/>
              <a:ea typeface="Arial"/>
              <a:cs typeface="Arial"/>
              <a:sym typeface="Arial"/>
            </a:endParaRPr>
          </a:p>
          <a:p>
            <a:pPr marL="0" marR="0" lvl="0" indent="0" algn="ctr" rtl="1">
              <a:lnSpc>
                <a:spcPct val="88888"/>
              </a:lnSpc>
              <a:spcBef>
                <a:spcPts val="0"/>
              </a:spcBef>
              <a:spcAft>
                <a:spcPts val="0"/>
              </a:spcAft>
              <a:buClr>
                <a:srgbClr val="000000"/>
              </a:buClr>
              <a:buSzPts val="900"/>
              <a:buFont typeface="Arial"/>
              <a:buNone/>
            </a:pPr>
            <a:r>
              <a:rPr lang="iw-IL" sz="900" b="0" i="0" u="none" strike="noStrike" cap="none">
                <a:solidFill>
                  <a:schemeClr val="lt1"/>
                </a:solidFill>
                <a:latin typeface="Calibri"/>
                <a:ea typeface="Calibri"/>
                <a:cs typeface="Calibri"/>
                <a:sym typeface="Calibri"/>
              </a:rPr>
              <a:t>מינהל פדגוגי</a:t>
            </a:r>
            <a:endParaRPr sz="900" b="0" i="0" u="none" strike="noStrike" cap="none">
              <a:solidFill>
                <a:schemeClr val="lt1"/>
              </a:solidFill>
              <a:latin typeface="Calibri"/>
              <a:ea typeface="Calibri"/>
              <a:cs typeface="Calibri"/>
              <a:sym typeface="Calibri"/>
            </a:endParaRPr>
          </a:p>
          <a:p>
            <a:pPr marL="0" marR="0" lvl="0" indent="0" algn="ctr" rtl="1">
              <a:lnSpc>
                <a:spcPct val="88888"/>
              </a:lnSpc>
              <a:spcBef>
                <a:spcPts val="0"/>
              </a:spcBef>
              <a:spcAft>
                <a:spcPts val="0"/>
              </a:spcAft>
              <a:buClr>
                <a:srgbClr val="000000"/>
              </a:buClr>
              <a:buSzPts val="900"/>
              <a:buFont typeface="Arial"/>
              <a:buNone/>
            </a:pPr>
            <a:r>
              <a:rPr lang="iw-IL" sz="900" b="0" i="0" u="none" strike="noStrike" cap="none">
                <a:solidFill>
                  <a:schemeClr val="lt1"/>
                </a:solidFill>
                <a:latin typeface="Calibri"/>
                <a:ea typeface="Calibri"/>
                <a:cs typeface="Calibri"/>
                <a:sym typeface="Calibri"/>
              </a:rPr>
              <a:t>אגף בכיר שירות פסיכולוגי ייעוצי</a:t>
            </a:r>
            <a:endParaRPr sz="900" b="0" i="0" u="none" strike="noStrike" cap="none">
              <a:solidFill>
                <a:schemeClr val="lt1"/>
              </a:solidFill>
              <a:latin typeface="Calibri"/>
              <a:ea typeface="Calibri"/>
              <a:cs typeface="Calibri"/>
              <a:sym typeface="Calibri"/>
            </a:endParaRPr>
          </a:p>
        </p:txBody>
      </p:sp>
      <p:sp>
        <p:nvSpPr>
          <p:cNvPr id="141" name="Google Shape;141;g2404f3f5793_0_0"/>
          <p:cNvSpPr/>
          <p:nvPr/>
        </p:nvSpPr>
        <p:spPr>
          <a:xfrm>
            <a:off x="719700" y="320799"/>
            <a:ext cx="10752600" cy="874800"/>
          </a:xfrm>
          <a:prstGeom prst="rect">
            <a:avLst/>
          </a:prstGeom>
          <a:noFill/>
          <a:ln>
            <a:noFill/>
          </a:ln>
        </p:spPr>
        <p:txBody>
          <a:bodyPr spcFirstLastPara="1" wrap="square" lIns="91425" tIns="45700" rIns="91425" bIns="45700" anchor="t" anchorCtr="0">
            <a:noAutofit/>
          </a:bodyPr>
          <a:lstStyle/>
          <a:p>
            <a:pPr marL="0" marR="0" lvl="0" indent="0" algn="ctr" rtl="1">
              <a:lnSpc>
                <a:spcPct val="77777"/>
              </a:lnSpc>
              <a:spcBef>
                <a:spcPts val="0"/>
              </a:spcBef>
              <a:spcAft>
                <a:spcPts val="0"/>
              </a:spcAft>
              <a:buClr>
                <a:srgbClr val="000000"/>
              </a:buClr>
              <a:buSzPts val="7200"/>
              <a:buFont typeface="Arial"/>
              <a:buNone/>
            </a:pPr>
            <a:r>
              <a:rPr lang="iw-IL" sz="7200" b="1" i="0" u="none" strike="noStrike" cap="none" dirty="0">
                <a:solidFill>
                  <a:srgbClr val="002060"/>
                </a:solidFill>
                <a:latin typeface="Calibri"/>
                <a:ea typeface="Calibri"/>
                <a:cs typeface="Calibri"/>
                <a:sym typeface="Calibri"/>
              </a:rPr>
              <a:t>מטרות היחידה</a:t>
            </a:r>
            <a:endParaRPr sz="7200" b="1" i="0" u="none" strike="noStrike" cap="none" dirty="0">
              <a:solidFill>
                <a:srgbClr val="002060"/>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0" name="Google Shape;320;g2161ce90a3f_0_417"/>
          <p:cNvPicPr preferRelativeResize="0"/>
          <p:nvPr/>
        </p:nvPicPr>
        <p:blipFill rotWithShape="1">
          <a:blip r:embed="rId3">
            <a:alphaModFix/>
          </a:blip>
          <a:srcRect/>
          <a:stretch/>
        </p:blipFill>
        <p:spPr>
          <a:xfrm>
            <a:off x="159659" y="1475749"/>
            <a:ext cx="3023614" cy="2233522"/>
          </a:xfrm>
          <a:prstGeom prst="rect">
            <a:avLst/>
          </a:prstGeom>
          <a:noFill/>
          <a:ln>
            <a:noFill/>
          </a:ln>
        </p:spPr>
      </p:pic>
      <p:pic>
        <p:nvPicPr>
          <p:cNvPr id="321" name="Google Shape;321;g2161ce90a3f_0_417"/>
          <p:cNvPicPr preferRelativeResize="0"/>
          <p:nvPr/>
        </p:nvPicPr>
        <p:blipFill rotWithShape="1">
          <a:blip r:embed="rId3">
            <a:alphaModFix/>
          </a:blip>
          <a:srcRect/>
          <a:stretch/>
        </p:blipFill>
        <p:spPr>
          <a:xfrm>
            <a:off x="3349376" y="2191494"/>
            <a:ext cx="2449189" cy="1809200"/>
          </a:xfrm>
          <a:prstGeom prst="rect">
            <a:avLst/>
          </a:prstGeom>
          <a:noFill/>
          <a:ln>
            <a:noFill/>
          </a:ln>
        </p:spPr>
      </p:pic>
      <p:pic>
        <p:nvPicPr>
          <p:cNvPr id="322" name="Google Shape;322;g2161ce90a3f_0_417"/>
          <p:cNvPicPr preferRelativeResize="0"/>
          <p:nvPr/>
        </p:nvPicPr>
        <p:blipFill rotWithShape="1">
          <a:blip r:embed="rId3">
            <a:alphaModFix/>
          </a:blip>
          <a:srcRect/>
          <a:stretch/>
        </p:blipFill>
        <p:spPr>
          <a:xfrm>
            <a:off x="5811932" y="3517348"/>
            <a:ext cx="3023614" cy="2233522"/>
          </a:xfrm>
          <a:prstGeom prst="rect">
            <a:avLst/>
          </a:prstGeom>
          <a:noFill/>
          <a:ln>
            <a:noFill/>
          </a:ln>
        </p:spPr>
      </p:pic>
      <p:pic>
        <p:nvPicPr>
          <p:cNvPr id="323" name="Google Shape;323;g2161ce90a3f_0_417"/>
          <p:cNvPicPr preferRelativeResize="0"/>
          <p:nvPr/>
        </p:nvPicPr>
        <p:blipFill rotWithShape="1">
          <a:blip r:embed="rId3">
            <a:alphaModFix/>
          </a:blip>
          <a:srcRect/>
          <a:stretch/>
        </p:blipFill>
        <p:spPr>
          <a:xfrm>
            <a:off x="9001649" y="1324332"/>
            <a:ext cx="3023614" cy="2233522"/>
          </a:xfrm>
          <a:prstGeom prst="rect">
            <a:avLst/>
          </a:prstGeom>
          <a:noFill/>
          <a:ln>
            <a:noFill/>
          </a:ln>
        </p:spPr>
      </p:pic>
      <p:pic>
        <p:nvPicPr>
          <p:cNvPr id="324" name="Google Shape;324;g2161ce90a3f_0_417"/>
          <p:cNvPicPr preferRelativeResize="0"/>
          <p:nvPr/>
        </p:nvPicPr>
        <p:blipFill rotWithShape="1">
          <a:blip r:embed="rId3">
            <a:alphaModFix/>
          </a:blip>
          <a:srcRect/>
          <a:stretch/>
        </p:blipFill>
        <p:spPr>
          <a:xfrm>
            <a:off x="9150326" y="3846258"/>
            <a:ext cx="2874750" cy="2123559"/>
          </a:xfrm>
          <a:prstGeom prst="rect">
            <a:avLst/>
          </a:prstGeom>
          <a:noFill/>
          <a:ln>
            <a:noFill/>
          </a:ln>
        </p:spPr>
      </p:pic>
      <p:pic>
        <p:nvPicPr>
          <p:cNvPr id="325" name="Google Shape;325;g2161ce90a3f_0_417"/>
          <p:cNvPicPr preferRelativeResize="0"/>
          <p:nvPr/>
        </p:nvPicPr>
        <p:blipFill rotWithShape="1">
          <a:blip r:embed="rId3">
            <a:alphaModFix/>
          </a:blip>
          <a:srcRect/>
          <a:stretch/>
        </p:blipFill>
        <p:spPr>
          <a:xfrm>
            <a:off x="5553426" y="1107129"/>
            <a:ext cx="3023614" cy="2233522"/>
          </a:xfrm>
          <a:prstGeom prst="rect">
            <a:avLst/>
          </a:prstGeom>
          <a:noFill/>
          <a:ln>
            <a:noFill/>
          </a:ln>
        </p:spPr>
      </p:pic>
      <p:pic>
        <p:nvPicPr>
          <p:cNvPr id="326" name="Google Shape;326;g2161ce90a3f_0_417"/>
          <p:cNvPicPr preferRelativeResize="0"/>
          <p:nvPr/>
        </p:nvPicPr>
        <p:blipFill rotWithShape="1">
          <a:blip r:embed="rId4">
            <a:alphaModFix/>
          </a:blip>
          <a:srcRect/>
          <a:stretch/>
        </p:blipFill>
        <p:spPr>
          <a:xfrm>
            <a:off x="159659" y="4031719"/>
            <a:ext cx="4444344" cy="2969118"/>
          </a:xfrm>
          <a:prstGeom prst="rect">
            <a:avLst/>
          </a:prstGeom>
          <a:noFill/>
          <a:ln>
            <a:noFill/>
          </a:ln>
        </p:spPr>
      </p:pic>
      <p:sp>
        <p:nvSpPr>
          <p:cNvPr id="327" name="Google Shape;327;g2161ce90a3f_0_417"/>
          <p:cNvSpPr/>
          <p:nvPr/>
        </p:nvSpPr>
        <p:spPr>
          <a:xfrm>
            <a:off x="5270246" y="-104298"/>
            <a:ext cx="9068400" cy="13782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5400"/>
              <a:buFont typeface="Arial"/>
              <a:buNone/>
            </a:pPr>
            <a:r>
              <a:rPr lang="iw-IL" sz="5400" b="1" i="0" u="none" strike="noStrike" cap="none">
                <a:solidFill>
                  <a:srgbClr val="002060"/>
                </a:solidFill>
                <a:latin typeface="Calibri" panose="020F0502020204030204" pitchFamily="34" charset="0"/>
                <a:ea typeface="Calibri" panose="020F0502020204030204" pitchFamily="34" charset="0"/>
                <a:cs typeface="Calibri" panose="020F0502020204030204" pitchFamily="34" charset="0"/>
                <a:sym typeface="Calibri"/>
              </a:rPr>
              <a:t>מסכמים שיעור</a:t>
            </a:r>
            <a:endPara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328" name="Google Shape;328;g2161ce90a3f_0_417"/>
          <p:cNvSpPr txBox="1"/>
          <p:nvPr/>
        </p:nvSpPr>
        <p:spPr>
          <a:xfrm>
            <a:off x="5964668" y="1913880"/>
            <a:ext cx="2434800" cy="430800"/>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2200"/>
              <a:buFont typeface="Arial"/>
              <a:buNone/>
            </a:pPr>
            <a:r>
              <a:rPr lang="iw-IL" sz="22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Gisha"/>
              </a:rPr>
              <a:t>משהו שריגש אותי</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329" name="Google Shape;329;g2161ce90a3f_0_417"/>
          <p:cNvSpPr txBox="1"/>
          <p:nvPr/>
        </p:nvSpPr>
        <p:spPr>
          <a:xfrm>
            <a:off x="6192637" y="4031719"/>
            <a:ext cx="2423700" cy="1107955"/>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2200"/>
              <a:buFont typeface="Arial"/>
              <a:buNone/>
            </a:pPr>
            <a:r>
              <a:rPr lang="iw-IL" sz="22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Gisha"/>
              </a:rPr>
              <a:t>מתוך מה שלמדתי בשיעור</a:t>
            </a:r>
            <a:r>
              <a:rPr lang="he-IL" sz="22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Gisha"/>
              </a:rPr>
              <a:t>,</a:t>
            </a:r>
            <a:r>
              <a:rPr lang="iw-IL" sz="22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Gisha"/>
              </a:rPr>
              <a:t> מה אני רוצה לקחת איתי הלאה?</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330" name="Google Shape;330;g2161ce90a3f_0_417"/>
          <p:cNvSpPr txBox="1"/>
          <p:nvPr/>
        </p:nvSpPr>
        <p:spPr>
          <a:xfrm>
            <a:off x="3725453" y="2659500"/>
            <a:ext cx="1757100" cy="769500"/>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2200"/>
              <a:buFont typeface="Arial"/>
              <a:buNone/>
            </a:pPr>
            <a:r>
              <a:rPr lang="iw-IL" sz="22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Gisha"/>
              </a:rPr>
              <a:t>משהו חדש שלמדתי היום</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331" name="Google Shape;331;g2161ce90a3f_0_417"/>
          <p:cNvSpPr txBox="1"/>
          <p:nvPr/>
        </p:nvSpPr>
        <p:spPr>
          <a:xfrm>
            <a:off x="1006829" y="2086905"/>
            <a:ext cx="1587900" cy="769401"/>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2200"/>
              <a:buFont typeface="Arial"/>
              <a:buNone/>
            </a:pPr>
            <a:r>
              <a:rPr lang="iw-IL" sz="220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Gisha"/>
              </a:rPr>
              <a:t>משהו שהפתיע אותי</a:t>
            </a:r>
            <a:endPara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332" name="Google Shape;332;g2161ce90a3f_0_417"/>
          <p:cNvSpPr txBox="1"/>
          <p:nvPr/>
        </p:nvSpPr>
        <p:spPr>
          <a:xfrm>
            <a:off x="9804446" y="4523336"/>
            <a:ext cx="1757100" cy="769401"/>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2200"/>
              <a:buFont typeface="Arial"/>
              <a:buNone/>
            </a:pPr>
            <a:r>
              <a:rPr lang="iw-IL" sz="22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Gisha"/>
              </a:rPr>
              <a:t>משהו שלמדתי על עצמי היום</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333" name="Google Shape;333;g2161ce90a3f_0_417"/>
          <p:cNvSpPr txBox="1"/>
          <p:nvPr/>
        </p:nvSpPr>
        <p:spPr>
          <a:xfrm>
            <a:off x="9449201" y="1865511"/>
            <a:ext cx="2277000" cy="1107955"/>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2200"/>
              <a:buFont typeface="Arial"/>
              <a:buNone/>
            </a:pPr>
            <a:r>
              <a:rPr lang="iw-IL" sz="22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Gisha"/>
              </a:rPr>
              <a:t>מחשבות שהתעוררו בי במהלך השיעור </a:t>
            </a:r>
            <a:endParaRPr lang="he-IL" sz="22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Gisha"/>
            </a:endParaRPr>
          </a:p>
          <a:p>
            <a:pPr marL="0" marR="0" lvl="0" indent="0" algn="ctr" rtl="1">
              <a:lnSpc>
                <a:spcPct val="100000"/>
              </a:lnSpc>
              <a:spcBef>
                <a:spcPts val="0"/>
              </a:spcBef>
              <a:spcAft>
                <a:spcPts val="0"/>
              </a:spcAft>
              <a:buClr>
                <a:srgbClr val="000000"/>
              </a:buClr>
              <a:buSzPts val="2200"/>
              <a:buFont typeface="Arial"/>
              <a:buNone/>
            </a:pPr>
            <a:r>
              <a:rPr lang="iw-IL" sz="22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Gisha"/>
              </a:rPr>
              <a:t>או בעקבותיו</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39" name="Google Shape;339;g2161ce90a3f_0_435"/>
          <p:cNvPicPr preferRelativeResize="0"/>
          <p:nvPr/>
        </p:nvPicPr>
        <p:blipFill rotWithShape="1">
          <a:blip r:embed="rId3">
            <a:alphaModFix/>
          </a:blip>
          <a:srcRect/>
          <a:stretch/>
        </p:blipFill>
        <p:spPr>
          <a:xfrm flipH="1">
            <a:off x="2317585" y="1468702"/>
            <a:ext cx="6177516" cy="5069258"/>
          </a:xfrm>
          <a:prstGeom prst="rect">
            <a:avLst/>
          </a:prstGeom>
          <a:noFill/>
          <a:ln>
            <a:noFill/>
          </a:ln>
        </p:spPr>
      </p:pic>
      <p:sp>
        <p:nvSpPr>
          <p:cNvPr id="340" name="Google Shape;340;g2161ce90a3f_0_435"/>
          <p:cNvSpPr txBox="1"/>
          <p:nvPr/>
        </p:nvSpPr>
        <p:spPr>
          <a:xfrm>
            <a:off x="3176960" y="3122398"/>
            <a:ext cx="4458900" cy="2112900"/>
          </a:xfrm>
          <a:prstGeom prst="rect">
            <a:avLst/>
          </a:prstGeom>
          <a:noFill/>
          <a:ln>
            <a:noFill/>
          </a:ln>
        </p:spPr>
        <p:txBody>
          <a:bodyPr spcFirstLastPara="1" wrap="square" lIns="91425" tIns="45700" rIns="91425" bIns="45700" anchor="t" anchorCtr="0">
            <a:noAutofit/>
          </a:bodyPr>
          <a:lstStyle/>
          <a:p>
            <a:pPr marL="45720" marR="0" lvl="0" indent="0" algn="ctr" rtl="1">
              <a:lnSpc>
                <a:spcPct val="90000"/>
              </a:lnSpc>
              <a:spcBef>
                <a:spcPts val="0"/>
              </a:spcBef>
              <a:spcAft>
                <a:spcPts val="0"/>
              </a:spcAft>
              <a:buClr>
                <a:schemeClr val="dk1"/>
              </a:buClr>
              <a:buSzPts val="5400"/>
              <a:buFont typeface="Arial"/>
              <a:buNone/>
            </a:pPr>
            <a:r>
              <a:rPr lang="iw-IL" sz="54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Gisha"/>
              </a:rPr>
              <a:t>מה בכוונתי לעשות ממחר?</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341" name="Google Shape;341;g2161ce90a3f_0_435"/>
          <p:cNvSpPr/>
          <p:nvPr/>
        </p:nvSpPr>
        <p:spPr>
          <a:xfrm>
            <a:off x="5727446" y="1831"/>
            <a:ext cx="9068400" cy="13782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5400"/>
              <a:buFont typeface="Arial"/>
              <a:buNone/>
            </a:pPr>
            <a:r>
              <a:rPr lang="iw-IL" sz="5400" b="1" i="0" u="none" strike="noStrike" cap="none">
                <a:solidFill>
                  <a:srgbClr val="002060"/>
                </a:solidFill>
                <a:latin typeface="Calibri" panose="020F0502020204030204" pitchFamily="34" charset="0"/>
                <a:ea typeface="Calibri" panose="020F0502020204030204" pitchFamily="34" charset="0"/>
                <a:cs typeface="Calibri" panose="020F0502020204030204" pitchFamily="34" charset="0"/>
                <a:sym typeface="Calibri"/>
              </a:rPr>
              <a:t>בכוונתי...</a:t>
            </a:r>
            <a:endPara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342" name="Google Shape;342;g2161ce90a3f_0_435"/>
          <p:cNvSpPr/>
          <p:nvPr/>
        </p:nvSpPr>
        <p:spPr>
          <a:xfrm>
            <a:off x="2956537" y="5663326"/>
            <a:ext cx="9068400" cy="1378200"/>
          </a:xfrm>
          <a:prstGeom prst="rect">
            <a:avLst/>
          </a:prstGeom>
          <a:noFill/>
          <a:ln>
            <a:noFill/>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Clr>
                <a:srgbClr val="000000"/>
              </a:buClr>
              <a:buSzPts val="2400"/>
              <a:buFont typeface="Arial"/>
              <a:buNone/>
            </a:pPr>
            <a:endPara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B876B2E-9606-6CE1-67D0-7AA6203FEE0C}"/>
              </a:ext>
            </a:extLst>
          </p:cNvPr>
          <p:cNvSpPr>
            <a:spLocks noGrp="1"/>
          </p:cNvSpPr>
          <p:nvPr>
            <p:ph type="title"/>
          </p:nvPr>
        </p:nvSpPr>
        <p:spPr/>
        <p:txBody>
          <a:bodyPr/>
          <a:lstStyle/>
          <a:p>
            <a:r>
              <a:rPr lang="he-IL" dirty="0"/>
              <a:t>כותבים מסרים בוני חוסן</a:t>
            </a:r>
          </a:p>
        </p:txBody>
      </p:sp>
      <p:sp>
        <p:nvSpPr>
          <p:cNvPr id="3" name="מציין מיקום טקסט 2">
            <a:extLst>
              <a:ext uri="{FF2B5EF4-FFF2-40B4-BE49-F238E27FC236}">
                <a16:creationId xmlns:a16="http://schemas.microsoft.com/office/drawing/2014/main" id="{86287A1C-31C7-0C06-399E-350566B955B7}"/>
              </a:ext>
            </a:extLst>
          </p:cNvPr>
          <p:cNvSpPr>
            <a:spLocks noGrp="1"/>
          </p:cNvSpPr>
          <p:nvPr>
            <p:ph type="body" idx="1"/>
          </p:nvPr>
        </p:nvSpPr>
        <p:spPr/>
        <p:txBody>
          <a:bodyPr>
            <a:normAutofit/>
          </a:bodyPr>
          <a:lstStyle/>
          <a:p>
            <a:pPr marL="50800" indent="0" algn="ctr">
              <a:buNone/>
            </a:pPr>
            <a:r>
              <a:rPr lang="he-IL" sz="4800" dirty="0"/>
              <a:t>כתבו מסרים בוני חוסן</a:t>
            </a:r>
          </a:p>
          <a:p>
            <a:pPr marL="50800" indent="0" algn="ctr">
              <a:buNone/>
            </a:pPr>
            <a:r>
              <a:rPr lang="he-IL" sz="4800" dirty="0"/>
              <a:t>שישמשו אתכם לאורך השנה</a:t>
            </a:r>
          </a:p>
        </p:txBody>
      </p:sp>
      <p:pic>
        <p:nvPicPr>
          <p:cNvPr id="4" name="Picture 12" descr="Free bubble cartoon comics vector">
            <a:extLst>
              <a:ext uri="{FF2B5EF4-FFF2-40B4-BE49-F238E27FC236}">
                <a16:creationId xmlns:a16="http://schemas.microsoft.com/office/drawing/2014/main" id="{4DE977C2-1469-1F99-04D2-FDA693E38C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50471" r="71896" b="27042"/>
          <a:stretch/>
        </p:blipFill>
        <p:spPr bwMode="auto">
          <a:xfrm>
            <a:off x="21439" y="2763317"/>
            <a:ext cx="3001460" cy="22533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Free bubble cartoon comics vector">
            <a:extLst>
              <a:ext uri="{FF2B5EF4-FFF2-40B4-BE49-F238E27FC236}">
                <a16:creationId xmlns:a16="http://schemas.microsoft.com/office/drawing/2014/main" id="{EC0D1F84-59F5-C914-1A00-9E50814BD9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 t="71347" r="54523" b="-5112"/>
          <a:stretch/>
        </p:blipFill>
        <p:spPr bwMode="auto">
          <a:xfrm>
            <a:off x="3251199" y="4119425"/>
            <a:ext cx="3699361" cy="25770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Free bubble cartoon comics vector">
            <a:extLst>
              <a:ext uri="{FF2B5EF4-FFF2-40B4-BE49-F238E27FC236}">
                <a16:creationId xmlns:a16="http://schemas.microsoft.com/office/drawing/2014/main" id="{FB950593-318C-930B-F625-7368A2C837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180" t="71831" r="29733" b="-5112"/>
          <a:stretch/>
        </p:blipFill>
        <p:spPr bwMode="auto">
          <a:xfrm rot="15858485">
            <a:off x="8197688" y="3686626"/>
            <a:ext cx="2054458" cy="29046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Free bubble cartoon comics vector">
            <a:extLst>
              <a:ext uri="{FF2B5EF4-FFF2-40B4-BE49-F238E27FC236}">
                <a16:creationId xmlns:a16="http://schemas.microsoft.com/office/drawing/2014/main" id="{6BAA5B91-A434-B474-345D-21D28734F7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295" t="37400" r="29732" b="28090"/>
          <a:stretch/>
        </p:blipFill>
        <p:spPr bwMode="auto">
          <a:xfrm rot="15858485">
            <a:off x="9462977" y="1396222"/>
            <a:ext cx="1866439" cy="2750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87847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7891AAE-2123-034D-096F-2B470F0DD0F1}"/>
              </a:ext>
            </a:extLst>
          </p:cNvPr>
          <p:cNvSpPr>
            <a:spLocks noGrp="1"/>
          </p:cNvSpPr>
          <p:nvPr>
            <p:ph type="title"/>
          </p:nvPr>
        </p:nvSpPr>
        <p:spPr/>
        <p:txBody>
          <a:bodyPr/>
          <a:lstStyle/>
          <a:p>
            <a:r>
              <a:rPr lang="he-IL" dirty="0"/>
              <a:t>להורים</a:t>
            </a:r>
          </a:p>
        </p:txBody>
      </p:sp>
      <p:sp>
        <p:nvSpPr>
          <p:cNvPr id="3" name="מציין מיקום טקסט 2">
            <a:extLst>
              <a:ext uri="{FF2B5EF4-FFF2-40B4-BE49-F238E27FC236}">
                <a16:creationId xmlns:a16="http://schemas.microsoft.com/office/drawing/2014/main" id="{0CAAEAFB-7A28-35EA-D9D8-C812E9862E5A}"/>
              </a:ext>
            </a:extLst>
          </p:cNvPr>
          <p:cNvSpPr>
            <a:spLocks noGrp="1"/>
          </p:cNvSpPr>
          <p:nvPr>
            <p:ph type="body" idx="1"/>
          </p:nvPr>
        </p:nvSpPr>
        <p:spPr>
          <a:xfrm>
            <a:off x="326571" y="1647144"/>
            <a:ext cx="11560629" cy="4769985"/>
          </a:xfrm>
          <a:solidFill>
            <a:schemeClr val="tx2"/>
          </a:solidFill>
        </p:spPr>
        <p:txBody>
          <a:bodyPr>
            <a:noAutofit/>
          </a:bodyPr>
          <a:lstStyle/>
          <a:p>
            <a:pPr marL="50800" indent="0">
              <a:lnSpc>
                <a:spcPct val="160000"/>
              </a:lnSpc>
              <a:buNone/>
            </a:pPr>
            <a:r>
              <a:rPr lang="he-IL" sz="2400" dirty="0"/>
              <a:t>להורים שלום,</a:t>
            </a:r>
          </a:p>
          <a:p>
            <a:pPr marL="50800" indent="0">
              <a:lnSpc>
                <a:spcPct val="160000"/>
              </a:lnSpc>
              <a:buNone/>
            </a:pPr>
            <a:r>
              <a:rPr lang="he-IL" sz="2400" dirty="0"/>
              <a:t>במפגש הקודם עם התלמידים בכיתה עסקנו בתופעת הדיכאון ולמדנו על דרכי סיוע והתמודדות בהקשר זה. היום התמודדנו עם דילמות שונות שקשורות בשאלה מרכזית וחשובה: כיצד לשתף מבוגר כשאני רואה ויודע שחבר נמצא במצוקה? מהם שיקולי הדעת לכאן ולכאן? מהם המחירים והרווחים בכל כיוון. </a:t>
            </a:r>
          </a:p>
          <a:p>
            <a:pPr marL="50800" indent="0">
              <a:lnSpc>
                <a:spcPct val="160000"/>
              </a:lnSpc>
              <a:buNone/>
            </a:pPr>
            <a:r>
              <a:rPr lang="he-IL" sz="2400" dirty="0"/>
              <a:t>כדאי שתשאלו את בנכם על חוויותיו והתרשמותו משיעור זה. הנושאים שנדונו נוגעים גם לאחריות שלכם כהורים. תוכלו לפנות אלינו בכל שאלה, הערה או התייחסות שיש לכם בהמשך לנושא ולשיח עם בנכם בעקבות המפגש והתוכנית בכלל.</a:t>
            </a:r>
            <a:endParaRPr lang="he-IL" sz="3200" dirty="0"/>
          </a:p>
        </p:txBody>
      </p:sp>
      <p:sp>
        <p:nvSpPr>
          <p:cNvPr id="6" name="Freeform 2">
            <a:extLst>
              <a:ext uri="{FF2B5EF4-FFF2-40B4-BE49-F238E27FC236}">
                <a16:creationId xmlns:a16="http://schemas.microsoft.com/office/drawing/2014/main" id="{FF2087C3-FA2A-AF8D-8BC9-D2882C290169}"/>
              </a:ext>
            </a:extLst>
          </p:cNvPr>
          <p:cNvSpPr/>
          <p:nvPr/>
        </p:nvSpPr>
        <p:spPr>
          <a:xfrm rot="21005923">
            <a:off x="70750" y="1274207"/>
            <a:ext cx="2747256" cy="1060878"/>
          </a:xfrm>
          <a:custGeom>
            <a:avLst/>
            <a:gdLst/>
            <a:ahLst/>
            <a:cxnLst/>
            <a:rect l="l" t="t" r="r" b="b"/>
            <a:pathLst>
              <a:path w="3223662" h="1060878">
                <a:moveTo>
                  <a:pt x="0" y="0"/>
                </a:moveTo>
                <a:lnTo>
                  <a:pt x="3223662" y="0"/>
                </a:lnTo>
                <a:lnTo>
                  <a:pt x="3223662" y="1060878"/>
                </a:lnTo>
                <a:lnTo>
                  <a:pt x="0" y="10608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he-IL" dirty="0"/>
          </a:p>
        </p:txBody>
      </p:sp>
      <p:sp>
        <p:nvSpPr>
          <p:cNvPr id="5" name="תיבת טקסט 4">
            <a:extLst>
              <a:ext uri="{FF2B5EF4-FFF2-40B4-BE49-F238E27FC236}">
                <a16:creationId xmlns:a16="http://schemas.microsoft.com/office/drawing/2014/main" id="{6E5BB63D-7FF2-512C-757F-B0FEA455B51B}"/>
              </a:ext>
            </a:extLst>
          </p:cNvPr>
          <p:cNvSpPr txBox="1"/>
          <p:nvPr/>
        </p:nvSpPr>
        <p:spPr>
          <a:xfrm rot="20568192">
            <a:off x="29663" y="1455300"/>
            <a:ext cx="2751957" cy="616772"/>
          </a:xfrm>
          <a:prstGeom prst="rect">
            <a:avLst/>
          </a:prstGeom>
          <a:noFill/>
        </p:spPr>
        <p:txBody>
          <a:bodyPr wrap="square">
            <a:spAutoFit/>
          </a:bodyPr>
          <a:lstStyle/>
          <a:p>
            <a:pPr marL="50800" indent="0" algn="ctr" rtl="1">
              <a:lnSpc>
                <a:spcPct val="160000"/>
              </a:lnSpc>
              <a:buNone/>
            </a:pPr>
            <a:r>
              <a:rPr lang="he-IL" sz="2400" dirty="0">
                <a:latin typeface="Calibri" panose="020F0502020204030204" pitchFamily="34" charset="0"/>
                <a:ea typeface="Calibri" panose="020F0502020204030204" pitchFamily="34" charset="0"/>
                <a:cs typeface="Calibri" panose="020F0502020204030204" pitchFamily="34" charset="0"/>
              </a:rPr>
              <a:t>שומרים על קשר...</a:t>
            </a:r>
          </a:p>
        </p:txBody>
      </p:sp>
    </p:spTree>
    <p:extLst>
      <p:ext uri="{BB962C8B-B14F-4D97-AF65-F5344CB8AC3E}">
        <p14:creationId xmlns:p14="http://schemas.microsoft.com/office/powerpoint/2010/main" val="15303787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19"/>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p>
            <a:pPr marL="0" lvl="0" indent="0" algn="ctr" rtl="1">
              <a:lnSpc>
                <a:spcPct val="90000"/>
              </a:lnSpc>
              <a:spcBef>
                <a:spcPts val="0"/>
              </a:spcBef>
              <a:spcAft>
                <a:spcPts val="0"/>
              </a:spcAft>
              <a:buClr>
                <a:srgbClr val="002060"/>
              </a:buClr>
              <a:buSzPts val="5400"/>
              <a:buFont typeface="Calibri"/>
              <a:buNone/>
            </a:pPr>
            <a:r>
              <a:rPr lang="he-IL" dirty="0"/>
              <a:t>להדפסה</a:t>
            </a:r>
            <a:endParaRP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g2404f3f5793_1_13"/>
          <p:cNvSpPr txBox="1"/>
          <p:nvPr/>
        </p:nvSpPr>
        <p:spPr>
          <a:xfrm>
            <a:off x="650017" y="1178450"/>
            <a:ext cx="2380262" cy="2954625"/>
          </a:xfrm>
          <a:prstGeom prst="rect">
            <a:avLst/>
          </a:prstGeom>
          <a:noFill/>
          <a:ln>
            <a:noFill/>
          </a:ln>
        </p:spPr>
        <p:txBody>
          <a:bodyPr spcFirstLastPara="1" wrap="square" lIns="91425" tIns="91425" rIns="91425" bIns="91425" anchor="t" anchorCtr="0">
            <a:spAutoFit/>
          </a:bodyPr>
          <a:lstStyle/>
          <a:p>
            <a:pPr marL="0" lvl="0" indent="0" algn="ctr" rtl="1">
              <a:spcBef>
                <a:spcPts val="0"/>
              </a:spcBef>
              <a:spcAft>
                <a:spcPts val="0"/>
              </a:spcAft>
              <a:buNone/>
            </a:pPr>
            <a:r>
              <a:rPr lang="iw-IL" sz="6000" b="1" dirty="0">
                <a:solidFill>
                  <a:schemeClr val="bg1"/>
                </a:solidFill>
                <a:latin typeface="Calibri" panose="020F0502020204030204" pitchFamily="34" charset="0"/>
                <a:ea typeface="Calibri" panose="020F0502020204030204" pitchFamily="34" charset="0"/>
                <a:cs typeface="Calibri" panose="020F0502020204030204" pitchFamily="34" charset="0"/>
                <a:sym typeface="Frank Ruhl Libre ExtraBold"/>
              </a:rPr>
              <a:t>מה אני עושה עם זה?</a:t>
            </a:r>
            <a:endParaRPr sz="6000" b="1" dirty="0">
              <a:solidFill>
                <a:schemeClr val="bg1"/>
              </a:solidFill>
              <a:latin typeface="Calibri" panose="020F0502020204030204" pitchFamily="34" charset="0"/>
              <a:ea typeface="Calibri" panose="020F0502020204030204" pitchFamily="34" charset="0"/>
              <a:cs typeface="Calibri" panose="020F0502020204030204" pitchFamily="34" charset="0"/>
              <a:sym typeface="Frank Ruhl Libre ExtraBold"/>
            </a:endParaRPr>
          </a:p>
        </p:txBody>
      </p:sp>
      <p:sp>
        <p:nvSpPr>
          <p:cNvPr id="9" name="תיבת טקסט 8">
            <a:extLst>
              <a:ext uri="{FF2B5EF4-FFF2-40B4-BE49-F238E27FC236}">
                <a16:creationId xmlns:a16="http://schemas.microsoft.com/office/drawing/2014/main" id="{07B8041F-6CA6-D1D4-E9AE-35FF9B3925A3}"/>
              </a:ext>
            </a:extLst>
          </p:cNvPr>
          <p:cNvSpPr txBox="1"/>
          <p:nvPr/>
        </p:nvSpPr>
        <p:spPr>
          <a:xfrm>
            <a:off x="873177" y="6254406"/>
            <a:ext cx="6093500" cy="307777"/>
          </a:xfrm>
          <a:prstGeom prst="rect">
            <a:avLst/>
          </a:prstGeom>
          <a:noFill/>
        </p:spPr>
        <p:txBody>
          <a:bodyPr wrap="square">
            <a:spAutoFit/>
          </a:bodyPr>
          <a:lstStyle/>
          <a:p>
            <a:pPr algn="r" rtl="1"/>
            <a:r>
              <a:rPr lang="iw-IL" dirty="0"/>
              <a:t>הפוסט</a:t>
            </a:r>
            <a:r>
              <a:rPr lang="he-IL" dirty="0"/>
              <a:t> </a:t>
            </a:r>
            <a:r>
              <a:rPr lang="iw-IL" dirty="0"/>
              <a:t>הופיע</a:t>
            </a:r>
            <a:r>
              <a:rPr lang="he-IL" dirty="0"/>
              <a:t> ב</a:t>
            </a:r>
            <a:r>
              <a:rPr lang="iw-IL" dirty="0"/>
              <a:t>פורום של peaple ask</a:t>
            </a:r>
            <a:endParaRPr lang="he-IL" dirty="0"/>
          </a:p>
        </p:txBody>
      </p:sp>
      <p:pic>
        <p:nvPicPr>
          <p:cNvPr id="6" name="תמונה 5">
            <a:extLst>
              <a:ext uri="{FF2B5EF4-FFF2-40B4-BE49-F238E27FC236}">
                <a16:creationId xmlns:a16="http://schemas.microsoft.com/office/drawing/2014/main" id="{179E63F7-27D8-C851-9568-8EB020907860}"/>
              </a:ext>
            </a:extLst>
          </p:cNvPr>
          <p:cNvPicPr>
            <a:picLocks noChangeAspect="1"/>
          </p:cNvPicPr>
          <p:nvPr/>
        </p:nvPicPr>
        <p:blipFill>
          <a:blip r:embed="rId3"/>
          <a:stretch>
            <a:fillRect/>
          </a:stretch>
        </p:blipFill>
        <p:spPr>
          <a:xfrm>
            <a:off x="6981502" y="148028"/>
            <a:ext cx="3974024" cy="6561944"/>
          </a:xfrm>
          <a:prstGeom prst="rect">
            <a:avLst/>
          </a:prstGeom>
        </p:spPr>
      </p:pic>
      <p:sp>
        <p:nvSpPr>
          <p:cNvPr id="4" name="תיבת טקסט 3">
            <a:extLst>
              <a:ext uri="{FF2B5EF4-FFF2-40B4-BE49-F238E27FC236}">
                <a16:creationId xmlns:a16="http://schemas.microsoft.com/office/drawing/2014/main" id="{4F78D83B-870B-A026-C544-2222CE8D2BC4}"/>
              </a:ext>
            </a:extLst>
          </p:cNvPr>
          <p:cNvSpPr txBox="1"/>
          <p:nvPr/>
        </p:nvSpPr>
        <p:spPr>
          <a:xfrm>
            <a:off x="7163406" y="2074930"/>
            <a:ext cx="3610216" cy="3077766"/>
          </a:xfrm>
          <a:prstGeom prst="rect">
            <a:avLst/>
          </a:prstGeom>
          <a:solidFill>
            <a:srgbClr val="CDCDCD"/>
          </a:solidFill>
        </p:spPr>
        <p:txBody>
          <a:bodyPr wrap="square" rtlCol="1">
            <a:spAutoFit/>
          </a:bodyPr>
          <a:lstStyle/>
          <a:p>
            <a:pPr algn="ctr" rtl="1"/>
            <a:r>
              <a:rPr lang="he-IL" sz="1800" dirty="0">
                <a:latin typeface="Calibri" panose="020F0502020204030204" pitchFamily="34" charset="0"/>
                <a:ea typeface="Calibri" panose="020F0502020204030204" pitchFamily="34" charset="0"/>
                <a:cs typeface="Calibri" panose="020F0502020204030204" pitchFamily="34" charset="0"/>
              </a:rPr>
              <a:t>"</a:t>
            </a:r>
            <a:r>
              <a:rPr lang="he-IL" sz="1600" dirty="0">
                <a:latin typeface="Calibri" panose="020F0502020204030204" pitchFamily="34" charset="0"/>
                <a:ea typeface="Calibri" panose="020F0502020204030204" pitchFamily="34" charset="0"/>
                <a:cs typeface="Calibri" panose="020F0502020204030204" pitchFamily="34" charset="0"/>
              </a:rPr>
              <a:t>אני צריך עזרה דחוף!!! חבר שלי אלמוג </a:t>
            </a:r>
            <a:r>
              <a:rPr lang="he-IL" sz="1600">
                <a:latin typeface="Calibri" panose="020F0502020204030204" pitchFamily="34" charset="0"/>
                <a:ea typeface="Calibri" panose="020F0502020204030204" pitchFamily="34" charset="0"/>
                <a:cs typeface="Calibri" panose="020F0502020204030204" pitchFamily="34" charset="0"/>
              </a:rPr>
              <a:t>ניסה לקחת </a:t>
            </a:r>
            <a:r>
              <a:rPr lang="he-IL" sz="1600" dirty="0">
                <a:latin typeface="Calibri" panose="020F0502020204030204" pitchFamily="34" charset="0"/>
                <a:ea typeface="Calibri" panose="020F0502020204030204" pitchFamily="34" charset="0"/>
                <a:cs typeface="Calibri" panose="020F0502020204030204" pitchFamily="34" charset="0"/>
              </a:rPr>
              <a:t>כדורים ואני היחיד שיודע על זה. כשהוא בבית הספר הכול נראה מצוין ואף אחד לא יודע שהוא מדבר על התאבדות והוא גם אמר לי שביום ההולדת שלו תהיה מסיבה אחרת.. לפני כמה ימים הוא בלע  מס' כדורי שינה ולא בא לבית הספר. הוא אמר לי שרצה לבדוק אם זאת דרך טובה למות. אני ממש מודאג ולא יודע מה לעשות... החבר שלי איים עליי ואמר שאם אעז לספר למישהו, הוא יעשה את זה עוד פעם והפעם זה יהיה סופי! </a:t>
            </a:r>
          </a:p>
          <a:p>
            <a:pPr algn="ctr" rtl="1"/>
            <a:r>
              <a:rPr lang="he-IL" sz="1600" dirty="0">
                <a:latin typeface="Calibri" panose="020F0502020204030204" pitchFamily="34" charset="0"/>
                <a:ea typeface="Calibri" panose="020F0502020204030204" pitchFamily="34" charset="0"/>
                <a:cs typeface="Calibri" panose="020F0502020204030204" pitchFamily="34" charset="0"/>
              </a:rPr>
              <a:t>מה עליי לעשות?</a:t>
            </a:r>
          </a:p>
        </p:txBody>
      </p:sp>
      <p:sp>
        <p:nvSpPr>
          <p:cNvPr id="5" name="תיבת טקסט 4">
            <a:extLst>
              <a:ext uri="{FF2B5EF4-FFF2-40B4-BE49-F238E27FC236}">
                <a16:creationId xmlns:a16="http://schemas.microsoft.com/office/drawing/2014/main" id="{F5F5E9A1-642C-4494-ABE0-4EBC17AECF16}"/>
              </a:ext>
            </a:extLst>
          </p:cNvPr>
          <p:cNvSpPr txBox="1"/>
          <p:nvPr/>
        </p:nvSpPr>
        <p:spPr>
          <a:xfrm rot="20039310">
            <a:off x="7065932" y="363358"/>
            <a:ext cx="1131285" cy="646331"/>
          </a:xfrm>
          <a:prstGeom prst="rect">
            <a:avLst/>
          </a:prstGeom>
          <a:solidFill>
            <a:schemeClr val="accent6">
              <a:lumMod val="60000"/>
              <a:lumOff val="40000"/>
            </a:schemeClr>
          </a:solidFill>
          <a:ln>
            <a:noFill/>
          </a:ln>
        </p:spPr>
        <p:txBody>
          <a:bodyPr wrap="square" rtlCol="1">
            <a:spAutoFit/>
          </a:bodyPr>
          <a:lstStyle/>
          <a:p>
            <a:pPr algn="ctr"/>
            <a:r>
              <a:rPr lang="he-IL" sz="3600" dirty="0">
                <a:latin typeface="Calibri" panose="020F0502020204030204" pitchFamily="34" charset="0"/>
                <a:ea typeface="Calibri" panose="020F0502020204030204" pitchFamily="34" charset="0"/>
                <a:cs typeface="Calibri" panose="020F0502020204030204" pitchFamily="34" charset="0"/>
              </a:rPr>
              <a:t>ליאור</a:t>
            </a:r>
          </a:p>
        </p:txBody>
      </p:sp>
    </p:spTree>
    <p:extLst>
      <p:ext uri="{BB962C8B-B14F-4D97-AF65-F5344CB8AC3E}">
        <p14:creationId xmlns:p14="http://schemas.microsoft.com/office/powerpoint/2010/main" val="39182926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g2404f3f5793_1_13"/>
          <p:cNvSpPr txBox="1"/>
          <p:nvPr/>
        </p:nvSpPr>
        <p:spPr>
          <a:xfrm>
            <a:off x="650017" y="1178450"/>
            <a:ext cx="2380262" cy="2954625"/>
          </a:xfrm>
          <a:prstGeom prst="rect">
            <a:avLst/>
          </a:prstGeom>
          <a:noFill/>
          <a:ln>
            <a:noFill/>
          </a:ln>
        </p:spPr>
        <p:txBody>
          <a:bodyPr spcFirstLastPara="1" wrap="square" lIns="91425" tIns="91425" rIns="91425" bIns="91425" anchor="t" anchorCtr="0">
            <a:spAutoFit/>
          </a:bodyPr>
          <a:lstStyle/>
          <a:p>
            <a:pPr marL="0" lvl="0" indent="0" algn="ctr" rtl="1">
              <a:spcBef>
                <a:spcPts val="0"/>
              </a:spcBef>
              <a:spcAft>
                <a:spcPts val="0"/>
              </a:spcAft>
              <a:buNone/>
            </a:pPr>
            <a:r>
              <a:rPr lang="iw-IL" sz="6000" b="1" dirty="0">
                <a:solidFill>
                  <a:schemeClr val="bg1"/>
                </a:solidFill>
                <a:latin typeface="Calibri" panose="020F0502020204030204" pitchFamily="34" charset="0"/>
                <a:ea typeface="Calibri" panose="020F0502020204030204" pitchFamily="34" charset="0"/>
                <a:cs typeface="Calibri" panose="020F0502020204030204" pitchFamily="34" charset="0"/>
                <a:sym typeface="Frank Ruhl Libre ExtraBold"/>
              </a:rPr>
              <a:t>מה אני עושה עם זה?</a:t>
            </a:r>
            <a:endParaRPr sz="6000" b="1" dirty="0">
              <a:solidFill>
                <a:schemeClr val="bg1"/>
              </a:solidFill>
              <a:latin typeface="Calibri" panose="020F0502020204030204" pitchFamily="34" charset="0"/>
              <a:ea typeface="Calibri" panose="020F0502020204030204" pitchFamily="34" charset="0"/>
              <a:cs typeface="Calibri" panose="020F0502020204030204" pitchFamily="34" charset="0"/>
              <a:sym typeface="Frank Ruhl Libre ExtraBold"/>
            </a:endParaRPr>
          </a:p>
        </p:txBody>
      </p:sp>
      <p:sp>
        <p:nvSpPr>
          <p:cNvPr id="9" name="תיבת טקסט 8">
            <a:extLst>
              <a:ext uri="{FF2B5EF4-FFF2-40B4-BE49-F238E27FC236}">
                <a16:creationId xmlns:a16="http://schemas.microsoft.com/office/drawing/2014/main" id="{07B8041F-6CA6-D1D4-E9AE-35FF9B3925A3}"/>
              </a:ext>
            </a:extLst>
          </p:cNvPr>
          <p:cNvSpPr txBox="1"/>
          <p:nvPr/>
        </p:nvSpPr>
        <p:spPr>
          <a:xfrm>
            <a:off x="873177" y="6254406"/>
            <a:ext cx="6093500" cy="307777"/>
          </a:xfrm>
          <a:prstGeom prst="rect">
            <a:avLst/>
          </a:prstGeom>
          <a:noFill/>
        </p:spPr>
        <p:txBody>
          <a:bodyPr wrap="square">
            <a:spAutoFit/>
          </a:bodyPr>
          <a:lstStyle/>
          <a:p>
            <a:pPr algn="r" rtl="1"/>
            <a:r>
              <a:rPr lang="iw-IL" dirty="0"/>
              <a:t>הפוסט</a:t>
            </a:r>
            <a:r>
              <a:rPr lang="he-IL" dirty="0"/>
              <a:t> </a:t>
            </a:r>
            <a:r>
              <a:rPr lang="iw-IL" dirty="0"/>
              <a:t>הופיע</a:t>
            </a:r>
            <a:r>
              <a:rPr lang="he-IL" dirty="0"/>
              <a:t> ב</a:t>
            </a:r>
            <a:r>
              <a:rPr lang="iw-IL" dirty="0"/>
              <a:t>פורום של peaple ask</a:t>
            </a:r>
            <a:endParaRPr lang="he-IL" dirty="0"/>
          </a:p>
        </p:txBody>
      </p:sp>
      <p:pic>
        <p:nvPicPr>
          <p:cNvPr id="2" name="תמונה 1">
            <a:extLst>
              <a:ext uri="{FF2B5EF4-FFF2-40B4-BE49-F238E27FC236}">
                <a16:creationId xmlns:a16="http://schemas.microsoft.com/office/drawing/2014/main" id="{DE6F207C-14AC-E289-0628-9641E3B41681}"/>
              </a:ext>
            </a:extLst>
          </p:cNvPr>
          <p:cNvPicPr>
            <a:picLocks noChangeAspect="1"/>
          </p:cNvPicPr>
          <p:nvPr/>
        </p:nvPicPr>
        <p:blipFill>
          <a:blip r:embed="rId3"/>
          <a:stretch>
            <a:fillRect/>
          </a:stretch>
        </p:blipFill>
        <p:spPr>
          <a:xfrm>
            <a:off x="7069534" y="148028"/>
            <a:ext cx="3978031" cy="6561944"/>
          </a:xfrm>
          <a:prstGeom prst="rect">
            <a:avLst/>
          </a:prstGeom>
        </p:spPr>
      </p:pic>
      <p:sp>
        <p:nvSpPr>
          <p:cNvPr id="3" name="תיבת טקסט 2">
            <a:extLst>
              <a:ext uri="{FF2B5EF4-FFF2-40B4-BE49-F238E27FC236}">
                <a16:creationId xmlns:a16="http://schemas.microsoft.com/office/drawing/2014/main" id="{8D964969-E8E8-1E9B-566A-145EE994585B}"/>
              </a:ext>
            </a:extLst>
          </p:cNvPr>
          <p:cNvSpPr txBox="1"/>
          <p:nvPr/>
        </p:nvSpPr>
        <p:spPr>
          <a:xfrm>
            <a:off x="7229140" y="2052116"/>
            <a:ext cx="3636084" cy="3139321"/>
          </a:xfrm>
          <a:prstGeom prst="rect">
            <a:avLst/>
          </a:prstGeom>
          <a:solidFill>
            <a:srgbClr val="CCCCCC"/>
          </a:solidFill>
        </p:spPr>
        <p:txBody>
          <a:bodyPr wrap="square" rtlCol="1">
            <a:spAutoFit/>
          </a:bodyPr>
          <a:lstStyle/>
          <a:p>
            <a:pPr algn="ctr" rtl="1"/>
            <a:r>
              <a:rPr lang="he-IL" sz="1800" dirty="0">
                <a:latin typeface="Calibri" panose="020F0502020204030204" pitchFamily="34" charset="0"/>
                <a:ea typeface="Calibri" panose="020F0502020204030204" pitchFamily="34" charset="0"/>
                <a:cs typeface="Calibri" panose="020F0502020204030204" pitchFamily="34" charset="0"/>
              </a:rPr>
              <a:t>"שומעים?... איתי מהכיתה שלי סיפר לי שהוא לא התקבל לנבחרת הכדורסל. אני גם יודע שההורים שלו עומדים להתגרש. הוא ממש מרגיש רע ואמר לי שהכול רע והחיים שלו על הפנים.. </a:t>
            </a:r>
          </a:p>
          <a:p>
            <a:pPr algn="ctr" rtl="1"/>
            <a:r>
              <a:rPr lang="he-IL" sz="1800" dirty="0">
                <a:latin typeface="Calibri" panose="020F0502020204030204" pitchFamily="34" charset="0"/>
                <a:ea typeface="Calibri" panose="020F0502020204030204" pitchFamily="34" charset="0"/>
                <a:cs typeface="Calibri" panose="020F0502020204030204" pitchFamily="34" charset="0"/>
              </a:rPr>
              <a:t>הוא גם אמר שהוא מרגיש שאין לו בשביל מה לחיות והוא חושב לפגוע בעצמו. האמת שממש נבהלתי אבל הוא השביע אותי שלא לגלות לאף אחד כי אז הוא לא יודע מה יקרה. </a:t>
            </a:r>
          </a:p>
          <a:p>
            <a:pPr algn="ctr" rtl="1"/>
            <a:r>
              <a:rPr lang="he-IL" sz="1800" dirty="0">
                <a:latin typeface="Calibri" panose="020F0502020204030204" pitchFamily="34" charset="0"/>
                <a:ea typeface="Calibri" panose="020F0502020204030204" pitchFamily="34" charset="0"/>
                <a:cs typeface="Calibri" panose="020F0502020204030204" pitchFamily="34" charset="0"/>
              </a:rPr>
              <a:t>אני לא יודע מה לעשות".</a:t>
            </a:r>
            <a:endParaRPr lang="he-IL" sz="1800" dirty="0">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6" name="תיבת טקסט 5">
            <a:extLst>
              <a:ext uri="{FF2B5EF4-FFF2-40B4-BE49-F238E27FC236}">
                <a16:creationId xmlns:a16="http://schemas.microsoft.com/office/drawing/2014/main" id="{05E22C02-244B-EA8F-F6E5-1D3678318E5F}"/>
              </a:ext>
            </a:extLst>
          </p:cNvPr>
          <p:cNvSpPr txBox="1"/>
          <p:nvPr/>
        </p:nvSpPr>
        <p:spPr>
          <a:xfrm rot="20039310">
            <a:off x="7145134" y="401580"/>
            <a:ext cx="1305607" cy="646331"/>
          </a:xfrm>
          <a:prstGeom prst="rect">
            <a:avLst/>
          </a:prstGeom>
          <a:solidFill>
            <a:schemeClr val="accent6">
              <a:lumMod val="60000"/>
              <a:lumOff val="40000"/>
            </a:schemeClr>
          </a:solidFill>
          <a:ln>
            <a:noFill/>
          </a:ln>
        </p:spPr>
        <p:txBody>
          <a:bodyPr wrap="square" rtlCol="1">
            <a:spAutoFit/>
          </a:bodyPr>
          <a:lstStyle/>
          <a:p>
            <a:pPr algn="ctr"/>
            <a:r>
              <a:rPr lang="he-IL" sz="3600" dirty="0">
                <a:latin typeface="Calibri" panose="020F0502020204030204" pitchFamily="34" charset="0"/>
                <a:ea typeface="Calibri" panose="020F0502020204030204" pitchFamily="34" charset="0"/>
                <a:cs typeface="Calibri" panose="020F0502020204030204" pitchFamily="34" charset="0"/>
              </a:rPr>
              <a:t>עידן</a:t>
            </a:r>
          </a:p>
        </p:txBody>
      </p:sp>
    </p:spTree>
    <p:extLst>
      <p:ext uri="{BB962C8B-B14F-4D97-AF65-F5344CB8AC3E}">
        <p14:creationId xmlns:p14="http://schemas.microsoft.com/office/powerpoint/2010/main" val="42014635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מלבן 6">
            <a:extLst>
              <a:ext uri="{FF2B5EF4-FFF2-40B4-BE49-F238E27FC236}">
                <a16:creationId xmlns:a16="http://schemas.microsoft.com/office/drawing/2014/main" id="{7FF9D141-1DD9-20A9-75A9-ED41A1E02635}"/>
              </a:ext>
            </a:extLst>
          </p:cNvPr>
          <p:cNvSpPr/>
          <p:nvPr/>
        </p:nvSpPr>
        <p:spPr>
          <a:xfrm>
            <a:off x="326534" y="3177540"/>
            <a:ext cx="5769466" cy="3548057"/>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מלבן 1">
            <a:extLst>
              <a:ext uri="{FF2B5EF4-FFF2-40B4-BE49-F238E27FC236}">
                <a16:creationId xmlns:a16="http://schemas.microsoft.com/office/drawing/2014/main" id="{23504BB1-D45C-B30C-804F-8352D703DE39}"/>
              </a:ext>
            </a:extLst>
          </p:cNvPr>
          <p:cNvSpPr/>
          <p:nvPr/>
        </p:nvSpPr>
        <p:spPr>
          <a:xfrm>
            <a:off x="6286500" y="3177540"/>
            <a:ext cx="5626102" cy="3548057"/>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תיבת טקסט 4">
            <a:extLst>
              <a:ext uri="{FF2B5EF4-FFF2-40B4-BE49-F238E27FC236}">
                <a16:creationId xmlns:a16="http://schemas.microsoft.com/office/drawing/2014/main" id="{04E0BE96-5D9E-D66D-84FC-4BAD7B6A8D6D}"/>
              </a:ext>
            </a:extLst>
          </p:cNvPr>
          <p:cNvSpPr txBox="1"/>
          <p:nvPr/>
        </p:nvSpPr>
        <p:spPr>
          <a:xfrm>
            <a:off x="402734" y="3425513"/>
            <a:ext cx="5617065" cy="2000548"/>
          </a:xfrm>
          <a:prstGeom prst="rect">
            <a:avLst/>
          </a:prstGeom>
          <a:solidFill>
            <a:schemeClr val="accent2">
              <a:lumMod val="40000"/>
              <a:lumOff val="60000"/>
            </a:schemeClr>
          </a:solidFill>
        </p:spPr>
        <p:txBody>
          <a:bodyPr wrap="square" rtlCol="1" anchor="ctr">
            <a:spAutoFit/>
          </a:bodyPr>
          <a:lstStyle/>
          <a:p>
            <a:pPr algn="ctr" rtl="1"/>
            <a:r>
              <a:rPr lang="he-IL" sz="2400" b="1" dirty="0">
                <a:latin typeface="Calibri" panose="020F0502020204030204" pitchFamily="34" charset="0"/>
                <a:ea typeface="Calibri" panose="020F0502020204030204" pitchFamily="34" charset="0"/>
                <a:cs typeface="Calibri" panose="020F0502020204030204" pitchFamily="34" charset="0"/>
              </a:rPr>
              <a:t>חלק ב': תכנון הצגת הפניה לאלמוג </a:t>
            </a:r>
            <a:r>
              <a:rPr lang="he-IL" dirty="0">
                <a:latin typeface="Calibri" panose="020F0502020204030204" pitchFamily="34" charset="0"/>
                <a:ea typeface="Calibri" panose="020F0502020204030204" pitchFamily="34" charset="0"/>
                <a:cs typeface="Calibri" panose="020F0502020204030204" pitchFamily="34" charset="0"/>
              </a:rPr>
              <a:t>(10 דק')</a:t>
            </a:r>
          </a:p>
          <a:p>
            <a:pPr algn="ctr" rtl="1"/>
            <a:r>
              <a:rPr lang="he-IL" sz="2000" dirty="0">
                <a:latin typeface="Calibri" panose="020F0502020204030204" pitchFamily="34" charset="0"/>
                <a:ea typeface="Calibri" panose="020F0502020204030204" pitchFamily="34" charset="0"/>
                <a:cs typeface="Calibri" panose="020F0502020204030204" pitchFamily="34" charset="0"/>
              </a:rPr>
              <a:t>חישבו על דרך מעניינת להציג</a:t>
            </a:r>
            <a:r>
              <a:rPr lang="iw-IL" sz="2000" dirty="0">
                <a:latin typeface="Calibri" panose="020F0502020204030204" pitchFamily="34" charset="0"/>
                <a:ea typeface="Calibri" panose="020F0502020204030204" pitchFamily="34" charset="0"/>
                <a:cs typeface="Calibri" panose="020F0502020204030204" pitchFamily="34" charset="0"/>
              </a:rPr>
              <a:t> מול </a:t>
            </a:r>
            <a:r>
              <a:rPr lang="he-IL" sz="2000" dirty="0">
                <a:latin typeface="Calibri" panose="020F0502020204030204" pitchFamily="34" charset="0"/>
                <a:ea typeface="Calibri" panose="020F0502020204030204" pitchFamily="34" charset="0"/>
                <a:cs typeface="Calibri" panose="020F0502020204030204" pitchFamily="34" charset="0"/>
              </a:rPr>
              <a:t>ה</a:t>
            </a:r>
            <a:r>
              <a:rPr lang="iw-IL" sz="2000" dirty="0">
                <a:latin typeface="Calibri" panose="020F0502020204030204" pitchFamily="34" charset="0"/>
                <a:ea typeface="Calibri" panose="020F0502020204030204" pitchFamily="34" charset="0"/>
                <a:cs typeface="Calibri" panose="020F0502020204030204" pitchFamily="34" charset="0"/>
              </a:rPr>
              <a:t>כיתה</a:t>
            </a:r>
            <a:endParaRPr lang="he-IL" sz="2000" dirty="0">
              <a:latin typeface="Calibri" panose="020F0502020204030204" pitchFamily="34" charset="0"/>
              <a:ea typeface="Calibri" panose="020F0502020204030204" pitchFamily="34" charset="0"/>
              <a:cs typeface="Calibri" panose="020F0502020204030204" pitchFamily="34" charset="0"/>
            </a:endParaRPr>
          </a:p>
          <a:p>
            <a:pPr algn="ctr" rtl="1"/>
            <a:r>
              <a:rPr lang="iw-IL" sz="2000" dirty="0">
                <a:latin typeface="Calibri" panose="020F0502020204030204" pitchFamily="34" charset="0"/>
                <a:ea typeface="Calibri" panose="020F0502020204030204" pitchFamily="34" charset="0"/>
                <a:cs typeface="Calibri" panose="020F0502020204030204" pitchFamily="34" charset="0"/>
              </a:rPr>
              <a:t>את </a:t>
            </a:r>
            <a:r>
              <a:rPr lang="he-IL" sz="2000" dirty="0">
                <a:latin typeface="Calibri" panose="020F0502020204030204" pitchFamily="34" charset="0"/>
                <a:ea typeface="Calibri" panose="020F0502020204030204" pitchFamily="34" charset="0"/>
                <a:cs typeface="Calibri" panose="020F0502020204030204" pitchFamily="34" charset="0"/>
              </a:rPr>
              <a:t>השיח עם אלמוג:</a:t>
            </a:r>
          </a:p>
          <a:p>
            <a:pPr algn="ctr" rtl="1"/>
            <a:r>
              <a:rPr lang="he-IL" sz="2000" dirty="0">
                <a:latin typeface="Calibri" panose="020F0502020204030204" pitchFamily="34" charset="0"/>
                <a:ea typeface="Calibri" panose="020F0502020204030204" pitchFamily="34" charset="0"/>
                <a:cs typeface="Calibri" panose="020F0502020204030204" pitchFamily="34" charset="0"/>
              </a:rPr>
              <a:t>דרך </a:t>
            </a:r>
            <a:r>
              <a:rPr lang="iw-IL" sz="2000" dirty="0">
                <a:latin typeface="Calibri" panose="020F0502020204030204" pitchFamily="34" charset="0"/>
                <a:ea typeface="Calibri" panose="020F0502020204030204" pitchFamily="34" charset="0"/>
                <a:cs typeface="Calibri" panose="020F0502020204030204" pitchFamily="34" charset="0"/>
              </a:rPr>
              <a:t>המחזה</a:t>
            </a:r>
            <a:r>
              <a:rPr lang="he-IL" sz="2000" dirty="0">
                <a:latin typeface="Calibri" panose="020F0502020204030204" pitchFamily="34" charset="0"/>
                <a:ea typeface="Calibri" panose="020F0502020204030204" pitchFamily="34" charset="0"/>
                <a:cs typeface="Calibri" panose="020F0502020204030204" pitchFamily="34" charset="0"/>
              </a:rPr>
              <a:t>/</a:t>
            </a:r>
            <a:r>
              <a:rPr lang="iw-IL" sz="2000" dirty="0">
                <a:latin typeface="Calibri" panose="020F0502020204030204" pitchFamily="34" charset="0"/>
                <a:ea typeface="Calibri" panose="020F0502020204030204" pitchFamily="34" charset="0"/>
                <a:cs typeface="Calibri" panose="020F0502020204030204" pitchFamily="34" charset="0"/>
              </a:rPr>
              <a:t> סימולציה,</a:t>
            </a:r>
            <a:r>
              <a:rPr lang="he-IL" sz="2000" dirty="0">
                <a:latin typeface="Calibri" panose="020F0502020204030204" pitchFamily="34" charset="0"/>
                <a:ea typeface="Calibri" panose="020F0502020204030204" pitchFamily="34" charset="0"/>
                <a:cs typeface="Calibri" panose="020F0502020204030204" pitchFamily="34" charset="0"/>
              </a:rPr>
              <a:t> תוך </a:t>
            </a:r>
            <a:r>
              <a:rPr lang="he-IL" sz="2000" b="1" dirty="0">
                <a:latin typeface="Calibri" panose="020F0502020204030204" pitchFamily="34" charset="0"/>
                <a:ea typeface="Calibri" panose="020F0502020204030204" pitchFamily="34" charset="0"/>
                <a:cs typeface="Calibri" panose="020F0502020204030204" pitchFamily="34" charset="0"/>
              </a:rPr>
              <a:t>הצגת שיקולי הדעת ועם </a:t>
            </a:r>
            <a:r>
              <a:rPr lang="iw-IL" sz="2000" b="1" dirty="0">
                <a:latin typeface="Calibri" panose="020F0502020204030204" pitchFamily="34" charset="0"/>
                <a:ea typeface="Calibri" panose="020F0502020204030204" pitchFamily="34" charset="0"/>
                <a:cs typeface="Calibri" panose="020F0502020204030204" pitchFamily="34" charset="0"/>
              </a:rPr>
              <a:t>מסרים קליטים וברורים</a:t>
            </a:r>
            <a:r>
              <a:rPr lang="he-IL" sz="2000" dirty="0">
                <a:latin typeface="Calibri" panose="020F0502020204030204" pitchFamily="34" charset="0"/>
                <a:ea typeface="Calibri" panose="020F0502020204030204" pitchFamily="34" charset="0"/>
                <a:cs typeface="Calibri" panose="020F0502020204030204" pitchFamily="34" charset="0"/>
              </a:rPr>
              <a:t>.</a:t>
            </a:r>
            <a:endParaRPr lang="he-IL" sz="2000" b="1" dirty="0">
              <a:latin typeface="Calibri" panose="020F0502020204030204" pitchFamily="34" charset="0"/>
              <a:ea typeface="Calibri" panose="020F0502020204030204" pitchFamily="34" charset="0"/>
              <a:cs typeface="Calibri" panose="020F0502020204030204" pitchFamily="34" charset="0"/>
            </a:endParaRPr>
          </a:p>
          <a:p>
            <a:pPr algn="ctr" rtl="1"/>
            <a:r>
              <a:rPr lang="he-IL" sz="2000" b="1" dirty="0">
                <a:latin typeface="Calibri" panose="020F0502020204030204" pitchFamily="34" charset="0"/>
                <a:ea typeface="Calibri" panose="020F0502020204030204" pitchFamily="34" charset="0"/>
                <a:cs typeface="Calibri" panose="020F0502020204030204" pitchFamily="34" charset="0"/>
              </a:rPr>
              <a:t>רשמו כאן את המסרים שחשוב לכם להעביר:</a:t>
            </a:r>
          </a:p>
        </p:txBody>
      </p:sp>
      <p:sp>
        <p:nvSpPr>
          <p:cNvPr id="6" name="תיבת טקסט 5">
            <a:extLst>
              <a:ext uri="{FF2B5EF4-FFF2-40B4-BE49-F238E27FC236}">
                <a16:creationId xmlns:a16="http://schemas.microsoft.com/office/drawing/2014/main" id="{DCC71617-2EB3-4BD6-DAEB-B5AA24BD1F0D}"/>
              </a:ext>
            </a:extLst>
          </p:cNvPr>
          <p:cNvSpPr txBox="1"/>
          <p:nvPr/>
        </p:nvSpPr>
        <p:spPr>
          <a:xfrm>
            <a:off x="6333636" y="3425513"/>
            <a:ext cx="5578966" cy="2000548"/>
          </a:xfrm>
          <a:prstGeom prst="rect">
            <a:avLst/>
          </a:prstGeom>
          <a:solidFill>
            <a:schemeClr val="accent4">
              <a:lumMod val="40000"/>
              <a:lumOff val="60000"/>
            </a:schemeClr>
          </a:solidFill>
        </p:spPr>
        <p:txBody>
          <a:bodyPr wrap="square" rtlCol="1" anchor="ctr">
            <a:spAutoFit/>
          </a:bodyPr>
          <a:lstStyle/>
          <a:p>
            <a:pPr algn="ctr" rtl="1"/>
            <a:r>
              <a:rPr lang="he-IL" sz="2400" b="1" dirty="0">
                <a:latin typeface="Calibri" panose="020F0502020204030204" pitchFamily="34" charset="0"/>
                <a:ea typeface="Calibri" panose="020F0502020204030204" pitchFamily="34" charset="0"/>
                <a:cs typeface="Calibri" panose="020F0502020204030204" pitchFamily="34" charset="0"/>
              </a:rPr>
              <a:t>חלק א</a:t>
            </a:r>
            <a:r>
              <a:rPr lang="he-IL" sz="2400" dirty="0">
                <a:latin typeface="Calibri" panose="020F0502020204030204" pitchFamily="34" charset="0"/>
                <a:ea typeface="Calibri" panose="020F0502020204030204" pitchFamily="34" charset="0"/>
                <a:cs typeface="Calibri" panose="020F0502020204030204" pitchFamily="34" charset="0"/>
              </a:rPr>
              <a:t>': </a:t>
            </a:r>
            <a:r>
              <a:rPr lang="he-IL" sz="2400" b="1" dirty="0">
                <a:latin typeface="Calibri" panose="020F0502020204030204" pitchFamily="34" charset="0"/>
                <a:ea typeface="Calibri" panose="020F0502020204030204" pitchFamily="34" charset="0"/>
                <a:cs typeface="Calibri" panose="020F0502020204030204" pitchFamily="34" charset="0"/>
              </a:rPr>
              <a:t>שיחה עם אלמוג </a:t>
            </a:r>
            <a:r>
              <a:rPr lang="he-IL" dirty="0">
                <a:latin typeface="Calibri" panose="020F0502020204030204" pitchFamily="34" charset="0"/>
                <a:ea typeface="Calibri" panose="020F0502020204030204" pitchFamily="34" charset="0"/>
                <a:cs typeface="Calibri" panose="020F0502020204030204" pitchFamily="34" charset="0"/>
              </a:rPr>
              <a:t>(10 דק')</a:t>
            </a:r>
          </a:p>
          <a:p>
            <a:pPr marL="0" lvl="0" indent="0" algn="ctr" rtl="1">
              <a:spcBef>
                <a:spcPts val="0"/>
              </a:spcBef>
              <a:spcAft>
                <a:spcPts val="0"/>
              </a:spcAft>
              <a:buClr>
                <a:schemeClr val="dk1"/>
              </a:buClr>
              <a:buSzPts val="1100"/>
              <a:buFont typeface="Arial"/>
              <a:buNone/>
            </a:pPr>
            <a:r>
              <a:rPr kumimoji="0" lang="he-IL" sz="20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תארו וכתבו - מה מדאיג אתכם</a:t>
            </a:r>
            <a:r>
              <a:rPr kumimoji="0" lang="he-IL" sz="200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a:t>
            </a:r>
            <a:endParaRPr lang="he-IL" sz="2000" dirty="0">
              <a:latin typeface="Calibri" panose="020F0502020204030204" pitchFamily="34" charset="0"/>
              <a:ea typeface="Calibri" panose="020F0502020204030204" pitchFamily="34" charset="0"/>
              <a:cs typeface="Calibri" panose="020F0502020204030204" pitchFamily="34" charset="0"/>
              <a:sym typeface="Calibri"/>
            </a:endParaRPr>
          </a:p>
          <a:p>
            <a:pPr marL="0" lvl="0" indent="0" algn="ctr" rtl="1">
              <a:spcBef>
                <a:spcPts val="0"/>
              </a:spcBef>
              <a:spcAft>
                <a:spcPts val="0"/>
              </a:spcAft>
              <a:buClr>
                <a:schemeClr val="dk1"/>
              </a:buClr>
              <a:buSzPts val="1100"/>
              <a:buFont typeface="Arial"/>
              <a:buNone/>
            </a:pPr>
            <a:r>
              <a:rPr lang="he-IL" sz="2000" b="1" noProof="0" dirty="0">
                <a:latin typeface="Calibri" panose="020F0502020204030204" pitchFamily="34" charset="0"/>
                <a:ea typeface="Calibri" panose="020F0502020204030204" pitchFamily="34" charset="0"/>
                <a:cs typeface="Calibri" panose="020F0502020204030204" pitchFamily="34" charset="0"/>
                <a:sym typeface="Calibri"/>
              </a:rPr>
              <a:t>מה תאמרו לאלמוג? </a:t>
            </a:r>
            <a:r>
              <a:rPr lang="he-IL" sz="2000" b="1" dirty="0">
                <a:latin typeface="Calibri" panose="020F0502020204030204" pitchFamily="34" charset="0"/>
                <a:ea typeface="Calibri" panose="020F0502020204030204" pitchFamily="34" charset="0"/>
                <a:cs typeface="Calibri" panose="020F0502020204030204" pitchFamily="34" charset="0"/>
              </a:rPr>
              <a:t>כיצד תסבירו לו מדוע אתם מתכוונים לשתף מבוגר בקשייה ומה חשוב לכם בשיתוף זה?</a:t>
            </a:r>
          </a:p>
          <a:p>
            <a:pPr marL="0" lvl="0" indent="0" algn="ctr" rtl="1">
              <a:spcBef>
                <a:spcPts val="0"/>
              </a:spcBef>
              <a:spcAft>
                <a:spcPts val="0"/>
              </a:spcAft>
              <a:buClr>
                <a:schemeClr val="dk1"/>
              </a:buClr>
              <a:buSzPts val="1100"/>
              <a:buFont typeface="Arial"/>
              <a:buNone/>
            </a:pPr>
            <a:r>
              <a:rPr lang="he-IL" sz="2000" dirty="0">
                <a:latin typeface="Calibri" panose="020F0502020204030204" pitchFamily="34" charset="0"/>
                <a:ea typeface="Calibri" panose="020F0502020204030204" pitchFamily="34" charset="0"/>
                <a:cs typeface="Calibri" panose="020F0502020204030204" pitchFamily="34" charset="0"/>
              </a:rPr>
              <a:t>תארו לו במילים </a:t>
            </a:r>
            <a:r>
              <a:rPr lang="he-IL" sz="2000" b="1" dirty="0">
                <a:latin typeface="Calibri" panose="020F0502020204030204" pitchFamily="34" charset="0"/>
                <a:ea typeface="Calibri" panose="020F0502020204030204" pitchFamily="34" charset="0"/>
                <a:cs typeface="Calibri" panose="020F0502020204030204" pitchFamily="34" charset="0"/>
              </a:rPr>
              <a:t>כיצד השיתוף יכול לסייע</a:t>
            </a:r>
            <a:r>
              <a:rPr lang="he-IL" sz="2000" dirty="0">
                <a:latin typeface="Calibri" panose="020F0502020204030204" pitchFamily="34" charset="0"/>
                <a:ea typeface="Calibri" panose="020F0502020204030204" pitchFamily="34" charset="0"/>
                <a:cs typeface="Calibri" panose="020F0502020204030204" pitchFamily="34" charset="0"/>
              </a:rPr>
              <a:t>.</a:t>
            </a:r>
            <a:br>
              <a:rPr lang="en-US" sz="2000" b="1" noProof="0" dirty="0">
                <a:latin typeface="Calibri" panose="020F0502020204030204" pitchFamily="34" charset="0"/>
                <a:ea typeface="Calibri" panose="020F0502020204030204" pitchFamily="34" charset="0"/>
                <a:cs typeface="Calibri" panose="020F0502020204030204" pitchFamily="34" charset="0"/>
                <a:sym typeface="Calibri"/>
              </a:rPr>
            </a:br>
            <a:r>
              <a:rPr lang="iw-IL" sz="2000" dirty="0">
                <a:latin typeface="Calibri" panose="020F0502020204030204" pitchFamily="34" charset="0"/>
                <a:ea typeface="Calibri" panose="020F0502020204030204" pitchFamily="34" charset="0"/>
                <a:cs typeface="Calibri" panose="020F0502020204030204" pitchFamily="34" charset="0"/>
              </a:rPr>
              <a:t>מה אתם מצפים ממנ</a:t>
            </a:r>
            <a:r>
              <a:rPr lang="he-IL" sz="2000" dirty="0">
                <a:latin typeface="Calibri" panose="020F0502020204030204" pitchFamily="34" charset="0"/>
                <a:ea typeface="Calibri" panose="020F0502020204030204" pitchFamily="34" charset="0"/>
                <a:cs typeface="Calibri" panose="020F0502020204030204" pitchFamily="34" charset="0"/>
              </a:rPr>
              <a:t>ו לעשות/לא לעשות</a:t>
            </a:r>
            <a:r>
              <a:rPr lang="iw-IL" sz="2000" dirty="0">
                <a:latin typeface="Calibri" panose="020F0502020204030204" pitchFamily="34" charset="0"/>
                <a:ea typeface="Calibri" panose="020F0502020204030204" pitchFamily="34" charset="0"/>
                <a:cs typeface="Calibri" panose="020F0502020204030204" pitchFamily="34" charset="0"/>
              </a:rPr>
              <a:t> </a:t>
            </a:r>
            <a:r>
              <a:rPr lang="he-IL" sz="2000" dirty="0">
                <a:latin typeface="Calibri" panose="020F0502020204030204" pitchFamily="34" charset="0"/>
                <a:ea typeface="Calibri" panose="020F0502020204030204" pitchFamily="34" charset="0"/>
                <a:cs typeface="Calibri" panose="020F0502020204030204" pitchFamily="34" charset="0"/>
              </a:rPr>
              <a:t>בעקבות השיחה?</a:t>
            </a:r>
          </a:p>
        </p:txBody>
      </p:sp>
      <p:sp>
        <p:nvSpPr>
          <p:cNvPr id="3" name="תיבת טקסט 2">
            <a:extLst>
              <a:ext uri="{FF2B5EF4-FFF2-40B4-BE49-F238E27FC236}">
                <a16:creationId xmlns:a16="http://schemas.microsoft.com/office/drawing/2014/main" id="{DA433D25-95A0-EF68-61AB-11B70BD05388}"/>
              </a:ext>
            </a:extLst>
          </p:cNvPr>
          <p:cNvSpPr txBox="1"/>
          <p:nvPr/>
        </p:nvSpPr>
        <p:spPr>
          <a:xfrm>
            <a:off x="326534" y="97154"/>
            <a:ext cx="11586068" cy="1908215"/>
          </a:xfrm>
          <a:prstGeom prst="rect">
            <a:avLst/>
          </a:prstGeom>
          <a:solidFill>
            <a:schemeClr val="accent5">
              <a:lumMod val="20000"/>
              <a:lumOff val="80000"/>
            </a:schemeClr>
          </a:solidFill>
          <a:ln w="19050">
            <a:solidFill>
              <a:schemeClr val="tx1"/>
            </a:solidFill>
          </a:ln>
        </p:spPr>
        <p:txBody>
          <a:bodyPr wrap="square" anchor="ctr">
            <a:spAutoFit/>
          </a:bodyPr>
          <a:lstStyle/>
          <a:p>
            <a:pPr algn="ctr" rtl="1"/>
            <a:r>
              <a:rPr lang="he-IL" sz="2800" b="1" dirty="0">
                <a:latin typeface="Calibri" panose="020F0502020204030204" pitchFamily="34" charset="0"/>
                <a:ea typeface="Calibri" panose="020F0502020204030204" pitchFamily="34" charset="0"/>
                <a:cs typeface="Calibri" panose="020F0502020204030204" pitchFamily="34" charset="0"/>
              </a:rPr>
              <a:t>רקע</a:t>
            </a:r>
          </a:p>
          <a:p>
            <a:pPr algn="ctr" rtl="1"/>
            <a:r>
              <a:rPr lang="he-IL" sz="1800" dirty="0">
                <a:latin typeface="Calibri" panose="020F0502020204030204" pitchFamily="34" charset="0"/>
                <a:ea typeface="Calibri" panose="020F0502020204030204" pitchFamily="34" charset="0"/>
                <a:cs typeface="Calibri" panose="020F0502020204030204" pitchFamily="34" charset="0"/>
              </a:rPr>
              <a:t>אתם החברים של אלמוג. הוא נמצא במצוקה אך הוא אינו מעוניין לקבל עזרה וודאי שהוא אינו מעוניין שמישהו יידע על המצוקה הזו. </a:t>
            </a:r>
          </a:p>
          <a:p>
            <a:pPr algn="ctr" rtl="1"/>
            <a:r>
              <a:rPr lang="he-IL" sz="1800" dirty="0">
                <a:latin typeface="Calibri" panose="020F0502020204030204" pitchFamily="34" charset="0"/>
                <a:ea typeface="Calibri" panose="020F0502020204030204" pitchFamily="34" charset="0"/>
                <a:cs typeface="Calibri" panose="020F0502020204030204" pitchFamily="34" charset="0"/>
              </a:rPr>
              <a:t>לפעמים הוא בעצמו לא בטוח שהוא במצוקה, ונדמה לו שהוא יכול לפתור הכול לבד, או פשוט לחיות עם הבאסה. </a:t>
            </a:r>
          </a:p>
          <a:p>
            <a:pPr algn="ctr" rtl="1"/>
            <a:r>
              <a:rPr lang="he-IL" sz="1800" dirty="0">
                <a:latin typeface="Calibri" panose="020F0502020204030204" pitchFamily="34" charset="0"/>
                <a:ea typeface="Calibri" panose="020F0502020204030204" pitchFamily="34" charset="0"/>
                <a:cs typeface="Calibri" panose="020F0502020204030204" pitchFamily="34" charset="0"/>
              </a:rPr>
              <a:t>אתם רואים את ההידרדרות במצבו. אלמוג אינו מעוניין בשיתוף וחושש ממנו מאוד. הוא מביע התנגדות ואף מאיים בכך שהשיתוף עלול להוביל אותו להתנהגות מסוכנת יותר. למרות התנגדותו אתם מזהים שהוא זקוק להתערבות מקצועית ועזרה.</a:t>
            </a:r>
          </a:p>
          <a:p>
            <a:pPr algn="ctr" rtl="1"/>
            <a:r>
              <a:rPr lang="he-IL" sz="1800" dirty="0">
                <a:latin typeface="Calibri" panose="020F0502020204030204" pitchFamily="34" charset="0"/>
                <a:ea typeface="Calibri" panose="020F0502020204030204" pitchFamily="34" charset="0"/>
                <a:cs typeface="Calibri" panose="020F0502020204030204" pitchFamily="34" charset="0"/>
              </a:rPr>
              <a:t>אתם לא מוכנים לוותר עליו ורוצים לעזור ומחליטים לשתף אותו בכך.</a:t>
            </a:r>
            <a:endParaRPr lang="he-IL" dirty="0">
              <a:latin typeface="Calibri" panose="020F0502020204030204" pitchFamily="34" charset="0"/>
              <a:ea typeface="Calibri" panose="020F0502020204030204" pitchFamily="34" charset="0"/>
              <a:cs typeface="Calibri" panose="020F0502020204030204" pitchFamily="34" charset="0"/>
            </a:endParaRPr>
          </a:p>
        </p:txBody>
      </p:sp>
      <p:sp>
        <p:nvSpPr>
          <p:cNvPr id="4" name="תיבת טקסט 3">
            <a:extLst>
              <a:ext uri="{FF2B5EF4-FFF2-40B4-BE49-F238E27FC236}">
                <a16:creationId xmlns:a16="http://schemas.microsoft.com/office/drawing/2014/main" id="{072B1734-C5A5-0331-7909-7977315DDFEE}"/>
              </a:ext>
            </a:extLst>
          </p:cNvPr>
          <p:cNvSpPr txBox="1"/>
          <p:nvPr/>
        </p:nvSpPr>
        <p:spPr>
          <a:xfrm>
            <a:off x="326534" y="2106425"/>
            <a:ext cx="11586068" cy="954107"/>
          </a:xfrm>
          <a:prstGeom prst="rect">
            <a:avLst/>
          </a:prstGeom>
          <a:solidFill>
            <a:srgbClr val="C5E0B4"/>
          </a:solidFill>
          <a:ln w="19050">
            <a:solidFill>
              <a:schemeClr val="tx1"/>
            </a:solidFill>
          </a:ln>
        </p:spPr>
        <p:txBody>
          <a:bodyPr wrap="square" anchor="ctr">
            <a:spAutoFit/>
          </a:bodyPr>
          <a:lstStyle/>
          <a:p>
            <a:pPr algn="ctr" rtl="1"/>
            <a:r>
              <a:rPr lang="he-IL" sz="2400" dirty="0">
                <a:latin typeface="Calibri" panose="020F0502020204030204" pitchFamily="34" charset="0"/>
                <a:ea typeface="Calibri" panose="020F0502020204030204" pitchFamily="34" charset="0"/>
                <a:cs typeface="Calibri" panose="020F0502020204030204" pitchFamily="34" charset="0"/>
              </a:rPr>
              <a:t>בקבוצה זו </a:t>
            </a:r>
            <a:r>
              <a:rPr lang="he-IL" sz="2400" b="1" dirty="0">
                <a:latin typeface="Calibri" panose="020F0502020204030204" pitchFamily="34" charset="0"/>
                <a:ea typeface="Calibri" panose="020F0502020204030204" pitchFamily="34" charset="0"/>
                <a:cs typeface="Calibri" panose="020F0502020204030204" pitchFamily="34" charset="0"/>
              </a:rPr>
              <a:t>אתם מחליטים לפנות </a:t>
            </a:r>
            <a:r>
              <a:rPr lang="he-IL" sz="3200" b="1" dirty="0">
                <a:latin typeface="Calibri" panose="020F0502020204030204" pitchFamily="34" charset="0"/>
                <a:ea typeface="Calibri" panose="020F0502020204030204" pitchFamily="34" charset="0"/>
                <a:cs typeface="Calibri" panose="020F0502020204030204" pitchFamily="34" charset="0"/>
              </a:rPr>
              <a:t>לאלמוג</a:t>
            </a:r>
            <a:br>
              <a:rPr lang="en-US" sz="3200" b="1" dirty="0">
                <a:latin typeface="Calibri" panose="020F0502020204030204" pitchFamily="34" charset="0"/>
                <a:ea typeface="Calibri" panose="020F0502020204030204" pitchFamily="34" charset="0"/>
                <a:cs typeface="Calibri" panose="020F0502020204030204" pitchFamily="34" charset="0"/>
              </a:rPr>
            </a:br>
            <a:r>
              <a:rPr lang="he-IL" sz="2400" dirty="0">
                <a:latin typeface="Calibri" panose="020F0502020204030204" pitchFamily="34" charset="0"/>
                <a:ea typeface="Calibri" panose="020F0502020204030204" pitchFamily="34" charset="0"/>
                <a:cs typeface="Calibri" panose="020F0502020204030204" pitchFamily="34" charset="0"/>
              </a:rPr>
              <a:t>ולספר לו על כוונתכם לשתף מבוגר בקשייו במטרה לגייס אותו לעזרה והתערבות לטובתו</a:t>
            </a:r>
          </a:p>
        </p:txBody>
      </p:sp>
    </p:spTree>
    <p:extLst>
      <p:ext uri="{BB962C8B-B14F-4D97-AF65-F5344CB8AC3E}">
        <p14:creationId xmlns:p14="http://schemas.microsoft.com/office/powerpoint/2010/main" val="4695112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מלבן 6">
            <a:extLst>
              <a:ext uri="{FF2B5EF4-FFF2-40B4-BE49-F238E27FC236}">
                <a16:creationId xmlns:a16="http://schemas.microsoft.com/office/drawing/2014/main" id="{7FF9D141-1DD9-20A9-75A9-ED41A1E02635}"/>
              </a:ext>
            </a:extLst>
          </p:cNvPr>
          <p:cNvSpPr/>
          <p:nvPr/>
        </p:nvSpPr>
        <p:spPr>
          <a:xfrm>
            <a:off x="326534" y="3177540"/>
            <a:ext cx="5769466" cy="3548057"/>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מלבן 1">
            <a:extLst>
              <a:ext uri="{FF2B5EF4-FFF2-40B4-BE49-F238E27FC236}">
                <a16:creationId xmlns:a16="http://schemas.microsoft.com/office/drawing/2014/main" id="{23504BB1-D45C-B30C-804F-8352D703DE39}"/>
              </a:ext>
            </a:extLst>
          </p:cNvPr>
          <p:cNvSpPr/>
          <p:nvPr/>
        </p:nvSpPr>
        <p:spPr>
          <a:xfrm>
            <a:off x="6286500" y="3177540"/>
            <a:ext cx="5626102" cy="3548057"/>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תיבת טקסט 4">
            <a:extLst>
              <a:ext uri="{FF2B5EF4-FFF2-40B4-BE49-F238E27FC236}">
                <a16:creationId xmlns:a16="http://schemas.microsoft.com/office/drawing/2014/main" id="{04E0BE96-5D9E-D66D-84FC-4BAD7B6A8D6D}"/>
              </a:ext>
            </a:extLst>
          </p:cNvPr>
          <p:cNvSpPr txBox="1"/>
          <p:nvPr/>
        </p:nvSpPr>
        <p:spPr>
          <a:xfrm>
            <a:off x="623716" y="3218738"/>
            <a:ext cx="5186119" cy="2000548"/>
          </a:xfrm>
          <a:prstGeom prst="rect">
            <a:avLst/>
          </a:prstGeom>
          <a:solidFill>
            <a:schemeClr val="accent2">
              <a:lumMod val="40000"/>
              <a:lumOff val="60000"/>
            </a:schemeClr>
          </a:solidFill>
        </p:spPr>
        <p:txBody>
          <a:bodyPr wrap="square" rtlCol="1" anchor="ctr">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2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חלק ב': תכנון הצגת הפניה למחנך/ת </a:t>
            </a:r>
            <a:r>
              <a:rPr kumimoji="0" lang="he-IL" sz="1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(10 דק')</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חישבו על דרך מעניינת להציג</a:t>
            </a:r>
            <a:r>
              <a:rPr kumimoji="0" lang="iw-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מול </a:t>
            </a: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ה</a:t>
            </a:r>
            <a:r>
              <a:rPr kumimoji="0" lang="iw-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כיתה</a:t>
            </a:r>
            <a:endPar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iw-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את </a:t>
            </a: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השיח עם המחנך/ת:</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דרך </a:t>
            </a:r>
            <a:r>
              <a:rPr kumimoji="0" lang="iw-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המחזה</a:t>
            </a: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a:t>
            </a:r>
            <a:r>
              <a:rPr kumimoji="0" lang="iw-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סימולציה,</a:t>
            </a: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תוך </a:t>
            </a:r>
            <a:r>
              <a:rPr kumimoji="0" lang="he-IL" sz="20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הצגת שיקולי הדעת ועם </a:t>
            </a:r>
            <a:r>
              <a:rPr kumimoji="0" lang="iw-IL" sz="20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מסרים קליטים וברורים</a:t>
            </a: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a:t>
            </a:r>
            <a:endParaRPr kumimoji="0" lang="he-IL" sz="20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20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רשמו כאן את המסרים שחשוב לכם להעביר:</a:t>
            </a:r>
          </a:p>
        </p:txBody>
      </p:sp>
      <p:sp>
        <p:nvSpPr>
          <p:cNvPr id="6" name="תיבת טקסט 5">
            <a:extLst>
              <a:ext uri="{FF2B5EF4-FFF2-40B4-BE49-F238E27FC236}">
                <a16:creationId xmlns:a16="http://schemas.microsoft.com/office/drawing/2014/main" id="{DCC71617-2EB3-4BD6-DAEB-B5AA24BD1F0D}"/>
              </a:ext>
            </a:extLst>
          </p:cNvPr>
          <p:cNvSpPr txBox="1"/>
          <p:nvPr/>
        </p:nvSpPr>
        <p:spPr>
          <a:xfrm>
            <a:off x="6509245" y="3355898"/>
            <a:ext cx="5180611" cy="2308324"/>
          </a:xfrm>
          <a:prstGeom prst="rect">
            <a:avLst/>
          </a:prstGeom>
          <a:solidFill>
            <a:schemeClr val="accent4">
              <a:lumMod val="40000"/>
              <a:lumOff val="60000"/>
            </a:schemeClr>
          </a:solidFill>
        </p:spPr>
        <p:txBody>
          <a:bodyPr wrap="square" rtlCol="1" anchor="ctr">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2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חלק א</a:t>
            </a:r>
            <a:r>
              <a:rPr kumimoji="0" lang="he-IL" sz="2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he-IL" sz="2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שיחה עם המחנך/ת </a:t>
            </a:r>
            <a:r>
              <a:rPr kumimoji="0" lang="he-IL" sz="1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(10 דק')</a:t>
            </a:r>
          </a:p>
          <a:p>
            <a:pPr marL="0" marR="0" lvl="0" indent="0" algn="ctr" defTabSz="914400" rtl="1" eaLnBrk="1" fontAlgn="auto" latinLnBrk="0" hangingPunct="1">
              <a:lnSpc>
                <a:spcPct val="100000"/>
              </a:lnSpc>
              <a:spcBef>
                <a:spcPts val="0"/>
              </a:spcBef>
              <a:spcAft>
                <a:spcPts val="0"/>
              </a:spcAft>
              <a:buClr>
                <a:srgbClr val="000000"/>
              </a:buClr>
              <a:buSzPts val="1100"/>
              <a:buFont typeface="Arial"/>
              <a:buNone/>
              <a:tabLst/>
              <a:defRPr/>
            </a:pPr>
            <a:r>
              <a:rPr kumimoji="0" lang="he-IL" sz="20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תארו וכתבו - מה מדאיג אתכם </a:t>
            </a: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במקרה שתואר?</a:t>
            </a:r>
          </a:p>
          <a:p>
            <a:pPr marL="0" marR="0" lvl="0" indent="0" algn="ctr" defTabSz="914400" rtl="1" eaLnBrk="1" fontAlgn="auto" latinLnBrk="0" hangingPunct="1">
              <a:lnSpc>
                <a:spcPct val="100000"/>
              </a:lnSpc>
              <a:spcBef>
                <a:spcPts val="0"/>
              </a:spcBef>
              <a:spcAft>
                <a:spcPts val="0"/>
              </a:spcAft>
              <a:buClr>
                <a:srgbClr val="000000"/>
              </a:buClr>
              <a:buSzPts val="1100"/>
              <a:buFont typeface="Arial"/>
              <a:buNone/>
              <a:tabLst/>
              <a:defRPr/>
            </a:pP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מהם </a:t>
            </a:r>
            <a:r>
              <a:rPr kumimoji="0" lang="he-IL" sz="20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החששות</a:t>
            </a: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 שלכם משיתוף או מאי שיתוף במצוקה?</a:t>
            </a:r>
          </a:p>
          <a:p>
            <a:pPr marL="0" marR="0" lvl="0" indent="0" algn="ctr" defTabSz="914400" rtl="1" eaLnBrk="1" fontAlgn="auto" latinLnBrk="0" hangingPunct="1">
              <a:lnSpc>
                <a:spcPct val="100000"/>
              </a:lnSpc>
              <a:spcBef>
                <a:spcPts val="0"/>
              </a:spcBef>
              <a:spcAft>
                <a:spcPts val="0"/>
              </a:spcAft>
              <a:buClr>
                <a:srgbClr val="000000"/>
              </a:buClr>
              <a:buSzPts val="1100"/>
              <a:buFont typeface="Arial"/>
              <a:buNone/>
              <a:tabLst/>
              <a:defRPr/>
            </a:pPr>
            <a:r>
              <a:rPr kumimoji="0" lang="he-IL" sz="20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מה תאמרו למחנך/ת?</a:t>
            </a:r>
            <a:b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libri"/>
              </a:rPr>
            </a:br>
            <a:r>
              <a:rPr kumimoji="0" lang="iw-IL" sz="20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כיצד תספרו </a:t>
            </a:r>
            <a:r>
              <a:rPr kumimoji="0" lang="iw-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ל</a:t>
            </a: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ו/</a:t>
            </a:r>
            <a:r>
              <a:rPr kumimoji="0" lang="iw-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ה על האירוע ועל </a:t>
            </a:r>
            <a:r>
              <a:rPr kumimoji="0" lang="iw-IL" sz="20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סיבת הפנייה </a:t>
            </a:r>
            <a:r>
              <a:rPr kumimoji="0" lang="iw-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אלי</a:t>
            </a: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ו/ה?</a:t>
            </a:r>
          </a:p>
          <a:p>
            <a:pPr marL="0" marR="0" lvl="0" indent="0" algn="ctr" defTabSz="914400" rtl="1" eaLnBrk="1" fontAlgn="auto" latinLnBrk="0" hangingPunct="1">
              <a:lnSpc>
                <a:spcPct val="100000"/>
              </a:lnSpc>
              <a:spcBef>
                <a:spcPts val="0"/>
              </a:spcBef>
              <a:spcAft>
                <a:spcPts val="0"/>
              </a:spcAft>
              <a:buClr>
                <a:srgbClr val="000000"/>
              </a:buClr>
              <a:buSzPts val="1100"/>
              <a:buFont typeface="Arial"/>
              <a:buNone/>
              <a:tabLst/>
              <a:defRPr/>
            </a:pPr>
            <a:r>
              <a:rPr kumimoji="0" lang="iw-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מה אתם מצפים ממנ</a:t>
            </a: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ו/</a:t>
            </a:r>
            <a:r>
              <a:rPr kumimoji="0" lang="iw-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ה</a:t>
            </a: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לעשות/לא לעשות</a:t>
            </a:r>
            <a:r>
              <a:rPr kumimoji="0" lang="iw-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בעקבות השיתוף?</a:t>
            </a:r>
          </a:p>
        </p:txBody>
      </p:sp>
      <p:sp>
        <p:nvSpPr>
          <p:cNvPr id="3" name="תיבת טקסט 2">
            <a:extLst>
              <a:ext uri="{FF2B5EF4-FFF2-40B4-BE49-F238E27FC236}">
                <a16:creationId xmlns:a16="http://schemas.microsoft.com/office/drawing/2014/main" id="{DA433D25-95A0-EF68-61AB-11B70BD05388}"/>
              </a:ext>
            </a:extLst>
          </p:cNvPr>
          <p:cNvSpPr txBox="1"/>
          <p:nvPr/>
        </p:nvSpPr>
        <p:spPr>
          <a:xfrm>
            <a:off x="326534" y="97154"/>
            <a:ext cx="11586068" cy="1908215"/>
          </a:xfrm>
          <a:prstGeom prst="rect">
            <a:avLst/>
          </a:prstGeom>
          <a:solidFill>
            <a:schemeClr val="accent5">
              <a:lumMod val="20000"/>
              <a:lumOff val="80000"/>
            </a:schemeClr>
          </a:solidFill>
          <a:ln w="19050">
            <a:solidFill>
              <a:schemeClr val="tx1"/>
            </a:solidFill>
          </a:ln>
        </p:spPr>
        <p:txBody>
          <a:bodyPr wrap="square" anchor="ctr">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28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רקע</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אתם החברים של אלמוג. הוא נמצא במצוקה אך הוא אינו מעוניין לקבל עזרה וודאי שהוא אינו מעוניין שמישהו יידע על המצוקה הזו. </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לפעמים הוא בעצמו לא בטוח שהוא במצוקה, ונדמה לו שהוא יכול לפתור הכול לבד, או פשוט לחיות עם הבאסה. </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אתם רואים את ההידרדרות במצבו. אלמוג אינו מעוניין בשיתוף וחושש ממנו מאוד. הוא מביע התנגדות ואף מאיים בכך שהשיתוף עלול להוביל אותו להתנהגות מסוכנת יותר. למרות התנגדותו אתם מזהים שהוא זקוק להתערבות מקצועית ועזרה.</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אתם לא מוכנים לוותר עליו ורוצים לעזור ומחליטים לשתף אותו בכך.</a:t>
            </a:r>
            <a:endParaRPr kumimoji="0" lang="he-IL" sz="1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4" name="תיבת טקסט 3">
            <a:extLst>
              <a:ext uri="{FF2B5EF4-FFF2-40B4-BE49-F238E27FC236}">
                <a16:creationId xmlns:a16="http://schemas.microsoft.com/office/drawing/2014/main" id="{072B1734-C5A5-0331-7909-7977315DDFEE}"/>
              </a:ext>
            </a:extLst>
          </p:cNvPr>
          <p:cNvSpPr txBox="1"/>
          <p:nvPr/>
        </p:nvSpPr>
        <p:spPr>
          <a:xfrm>
            <a:off x="326534" y="2106425"/>
            <a:ext cx="11586068" cy="954107"/>
          </a:xfrm>
          <a:prstGeom prst="rect">
            <a:avLst/>
          </a:prstGeom>
          <a:solidFill>
            <a:schemeClr val="accent6">
              <a:lumMod val="40000"/>
              <a:lumOff val="60000"/>
            </a:schemeClr>
          </a:solidFill>
          <a:ln w="19050">
            <a:solidFill>
              <a:schemeClr val="tx1"/>
            </a:solidFill>
          </a:ln>
        </p:spPr>
        <p:txBody>
          <a:bodyPr wrap="square" anchor="ctr">
            <a:spAutoFit/>
          </a:bodyPr>
          <a:lstStyle/>
          <a:p>
            <a:pPr algn="ctr" rtl="1"/>
            <a:r>
              <a:rPr lang="he-IL" sz="2400" dirty="0">
                <a:latin typeface="Calibri" panose="020F0502020204030204" pitchFamily="34" charset="0"/>
                <a:ea typeface="Calibri" panose="020F0502020204030204" pitchFamily="34" charset="0"/>
                <a:cs typeface="Calibri" panose="020F0502020204030204" pitchFamily="34" charset="0"/>
              </a:rPr>
              <a:t>בקבוצה זו </a:t>
            </a:r>
            <a:r>
              <a:rPr lang="he-IL" sz="2400" b="1" dirty="0">
                <a:latin typeface="Calibri" panose="020F0502020204030204" pitchFamily="34" charset="0"/>
                <a:ea typeface="Calibri" panose="020F0502020204030204" pitchFamily="34" charset="0"/>
                <a:cs typeface="Calibri" panose="020F0502020204030204" pitchFamily="34" charset="0"/>
              </a:rPr>
              <a:t>אתם מחליטים לפנות </a:t>
            </a:r>
            <a:r>
              <a:rPr lang="he-IL" sz="3200" b="1" dirty="0">
                <a:latin typeface="Calibri" panose="020F0502020204030204" pitchFamily="34" charset="0"/>
                <a:ea typeface="Calibri" panose="020F0502020204030204" pitchFamily="34" charset="0"/>
                <a:cs typeface="Calibri" panose="020F0502020204030204" pitchFamily="34" charset="0"/>
              </a:rPr>
              <a:t>למחנך/ת הכיתה </a:t>
            </a:r>
            <a:br>
              <a:rPr lang="en-US" sz="3200" b="1" dirty="0">
                <a:latin typeface="Calibri" panose="020F0502020204030204" pitchFamily="34" charset="0"/>
                <a:ea typeface="Calibri" panose="020F0502020204030204" pitchFamily="34" charset="0"/>
                <a:cs typeface="Calibri" panose="020F0502020204030204" pitchFamily="34" charset="0"/>
              </a:rPr>
            </a:br>
            <a:r>
              <a:rPr lang="he-IL" sz="2400" dirty="0">
                <a:latin typeface="Calibri" panose="020F0502020204030204" pitchFamily="34" charset="0"/>
                <a:ea typeface="Calibri" panose="020F0502020204030204" pitchFamily="34" charset="0"/>
                <a:cs typeface="Calibri" panose="020F0502020204030204" pitchFamily="34" charset="0"/>
              </a:rPr>
              <a:t>ולספר לו על המצוקה והדאגה שלכם לאלמוג, במטרה לגייס אותו לעזרה והתערבות לטובתו</a:t>
            </a:r>
          </a:p>
        </p:txBody>
      </p:sp>
    </p:spTree>
    <p:extLst>
      <p:ext uri="{BB962C8B-B14F-4D97-AF65-F5344CB8AC3E}">
        <p14:creationId xmlns:p14="http://schemas.microsoft.com/office/powerpoint/2010/main" val="17294151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מלבן 6">
            <a:extLst>
              <a:ext uri="{FF2B5EF4-FFF2-40B4-BE49-F238E27FC236}">
                <a16:creationId xmlns:a16="http://schemas.microsoft.com/office/drawing/2014/main" id="{7FF9D141-1DD9-20A9-75A9-ED41A1E02635}"/>
              </a:ext>
            </a:extLst>
          </p:cNvPr>
          <p:cNvSpPr/>
          <p:nvPr/>
        </p:nvSpPr>
        <p:spPr>
          <a:xfrm>
            <a:off x="326534" y="3177540"/>
            <a:ext cx="5769466" cy="3548057"/>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מלבן 1">
            <a:extLst>
              <a:ext uri="{FF2B5EF4-FFF2-40B4-BE49-F238E27FC236}">
                <a16:creationId xmlns:a16="http://schemas.microsoft.com/office/drawing/2014/main" id="{23504BB1-D45C-B30C-804F-8352D703DE39}"/>
              </a:ext>
            </a:extLst>
          </p:cNvPr>
          <p:cNvSpPr/>
          <p:nvPr/>
        </p:nvSpPr>
        <p:spPr>
          <a:xfrm>
            <a:off x="6286500" y="3177540"/>
            <a:ext cx="5626102" cy="3548057"/>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תיבת טקסט 4">
            <a:extLst>
              <a:ext uri="{FF2B5EF4-FFF2-40B4-BE49-F238E27FC236}">
                <a16:creationId xmlns:a16="http://schemas.microsoft.com/office/drawing/2014/main" id="{04E0BE96-5D9E-D66D-84FC-4BAD7B6A8D6D}"/>
              </a:ext>
            </a:extLst>
          </p:cNvPr>
          <p:cNvSpPr txBox="1"/>
          <p:nvPr/>
        </p:nvSpPr>
        <p:spPr>
          <a:xfrm>
            <a:off x="618207" y="3348989"/>
            <a:ext cx="5186119" cy="2000548"/>
          </a:xfrm>
          <a:prstGeom prst="rect">
            <a:avLst/>
          </a:prstGeom>
          <a:solidFill>
            <a:schemeClr val="accent2">
              <a:lumMod val="40000"/>
              <a:lumOff val="60000"/>
            </a:schemeClr>
          </a:solidFill>
        </p:spPr>
        <p:txBody>
          <a:bodyPr wrap="square" rtlCol="1" anchor="ctr">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2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חלק ב': תכנון הצגת הפניה להורים </a:t>
            </a:r>
            <a:r>
              <a:rPr kumimoji="0" lang="he-IL" sz="1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(10 דק')</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חישבו על דרך מעניינת להציג</a:t>
            </a:r>
            <a:r>
              <a:rPr kumimoji="0" lang="iw-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מול </a:t>
            </a: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ה</a:t>
            </a:r>
            <a:r>
              <a:rPr kumimoji="0" lang="iw-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כיתה</a:t>
            </a:r>
            <a:endPar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iw-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את </a:t>
            </a: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השיח עם ההורים של אלמוג:</a:t>
            </a:r>
            <a:b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b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דרך </a:t>
            </a:r>
            <a:r>
              <a:rPr kumimoji="0" lang="iw-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המחזה</a:t>
            </a: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a:t>
            </a:r>
            <a:r>
              <a:rPr kumimoji="0" lang="iw-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סימולציה,</a:t>
            </a: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תוך </a:t>
            </a:r>
            <a:r>
              <a:rPr kumimoji="0" lang="he-IL" sz="20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הצגת שיקולי הדעת ועם </a:t>
            </a:r>
            <a:r>
              <a:rPr kumimoji="0" lang="iw-IL" sz="20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מסרים קליטים וברורים</a:t>
            </a: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a:t>
            </a:r>
            <a:endParaRPr kumimoji="0" lang="he-IL" sz="20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20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רשמו כאן את המסרים שחשוב לכם להעביר:</a:t>
            </a:r>
          </a:p>
        </p:txBody>
      </p:sp>
      <p:sp>
        <p:nvSpPr>
          <p:cNvPr id="6" name="תיבת טקסט 5">
            <a:extLst>
              <a:ext uri="{FF2B5EF4-FFF2-40B4-BE49-F238E27FC236}">
                <a16:creationId xmlns:a16="http://schemas.microsoft.com/office/drawing/2014/main" id="{DCC71617-2EB3-4BD6-DAEB-B5AA24BD1F0D}"/>
              </a:ext>
            </a:extLst>
          </p:cNvPr>
          <p:cNvSpPr txBox="1"/>
          <p:nvPr/>
        </p:nvSpPr>
        <p:spPr>
          <a:xfrm>
            <a:off x="6506491" y="3341592"/>
            <a:ext cx="5186120" cy="2308324"/>
          </a:xfrm>
          <a:prstGeom prst="rect">
            <a:avLst/>
          </a:prstGeom>
          <a:solidFill>
            <a:schemeClr val="accent4">
              <a:lumMod val="40000"/>
              <a:lumOff val="60000"/>
            </a:schemeClr>
          </a:solidFill>
        </p:spPr>
        <p:txBody>
          <a:bodyPr wrap="square" rtlCol="1" anchor="ctr">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2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חלק א</a:t>
            </a:r>
            <a:r>
              <a:rPr kumimoji="0" lang="he-IL" sz="2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he-IL" sz="2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שיחה עם ההורים </a:t>
            </a:r>
            <a:r>
              <a:rPr kumimoji="0" lang="he-IL" sz="1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(10 דק')</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20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תארו וכתבו - מה מדאיג אתכם </a:t>
            </a: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במקרה שתואר?</a:t>
            </a:r>
          </a:p>
          <a:p>
            <a:pPr marL="0" marR="0" lvl="0" indent="0" algn="ctr" defTabSz="914400" rtl="1" eaLnBrk="1" fontAlgn="auto" latinLnBrk="0" hangingPunct="1">
              <a:lnSpc>
                <a:spcPct val="100000"/>
              </a:lnSpc>
              <a:spcBef>
                <a:spcPts val="0"/>
              </a:spcBef>
              <a:spcAft>
                <a:spcPts val="0"/>
              </a:spcAft>
              <a:buClr>
                <a:srgbClr val="000000"/>
              </a:buClr>
              <a:buSzPts val="1100"/>
              <a:buFont typeface="Arial"/>
              <a:buNone/>
              <a:tabLst/>
              <a:defRPr/>
            </a:pP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מהם </a:t>
            </a:r>
            <a:r>
              <a:rPr kumimoji="0" lang="he-IL" sz="20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החששות</a:t>
            </a: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 שלכם משיתוף או מאי שיתוף במצוקה?</a:t>
            </a:r>
          </a:p>
          <a:p>
            <a:pPr marL="0" marR="0" lvl="0" indent="0" algn="ctr" defTabSz="914400" rtl="1" eaLnBrk="1" fontAlgn="auto" latinLnBrk="0" hangingPunct="1">
              <a:lnSpc>
                <a:spcPct val="100000"/>
              </a:lnSpc>
              <a:spcBef>
                <a:spcPts val="0"/>
              </a:spcBef>
              <a:spcAft>
                <a:spcPts val="0"/>
              </a:spcAft>
              <a:buClr>
                <a:srgbClr val="000000"/>
              </a:buClr>
              <a:buSzPts val="1100"/>
              <a:buFont typeface="Arial"/>
              <a:buNone/>
              <a:tabLst/>
              <a:defRPr/>
            </a:pPr>
            <a:r>
              <a:rPr kumimoji="0" lang="he-IL" sz="20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מה תאמרו להם?</a:t>
            </a:r>
            <a:b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libri"/>
              </a:rPr>
            </a:br>
            <a:r>
              <a:rPr kumimoji="0" lang="iw-IL" sz="20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כיצד תספרו </a:t>
            </a:r>
            <a:r>
              <a:rPr kumimoji="0" lang="iw-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לה</a:t>
            </a: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ם</a:t>
            </a:r>
            <a:r>
              <a:rPr kumimoji="0" lang="iw-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על האירוע ועל </a:t>
            </a:r>
            <a:r>
              <a:rPr kumimoji="0" lang="iw-IL" sz="20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סיבת הפנייה </a:t>
            </a:r>
            <a:r>
              <a:rPr kumimoji="0" lang="iw-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אליה</a:t>
            </a: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ם?</a:t>
            </a:r>
          </a:p>
          <a:p>
            <a:pPr marL="0" marR="0" lvl="0" indent="0" algn="ctr" defTabSz="914400" rtl="1" eaLnBrk="1" fontAlgn="auto" latinLnBrk="0" hangingPunct="1">
              <a:lnSpc>
                <a:spcPct val="100000"/>
              </a:lnSpc>
              <a:spcBef>
                <a:spcPts val="0"/>
              </a:spcBef>
              <a:spcAft>
                <a:spcPts val="0"/>
              </a:spcAft>
              <a:buClr>
                <a:srgbClr val="000000"/>
              </a:buClr>
              <a:buSzPts val="1100"/>
              <a:buFont typeface="Arial"/>
              <a:buNone/>
              <a:tabLst/>
              <a:defRPr/>
            </a:pPr>
            <a:r>
              <a:rPr kumimoji="0" lang="iw-IL" sz="20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מה אתם מצפים </a:t>
            </a:r>
            <a:r>
              <a:rPr kumimoji="0" lang="he-IL" sz="20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מהם </a:t>
            </a: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לעשות/לא לעשות</a:t>
            </a:r>
            <a:r>
              <a:rPr kumimoji="0" lang="iw-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בעקבות השיתוף?</a:t>
            </a:r>
          </a:p>
        </p:txBody>
      </p:sp>
      <p:sp>
        <p:nvSpPr>
          <p:cNvPr id="3" name="תיבת טקסט 2">
            <a:extLst>
              <a:ext uri="{FF2B5EF4-FFF2-40B4-BE49-F238E27FC236}">
                <a16:creationId xmlns:a16="http://schemas.microsoft.com/office/drawing/2014/main" id="{DA433D25-95A0-EF68-61AB-11B70BD05388}"/>
              </a:ext>
            </a:extLst>
          </p:cNvPr>
          <p:cNvSpPr txBox="1"/>
          <p:nvPr/>
        </p:nvSpPr>
        <p:spPr>
          <a:xfrm>
            <a:off x="326534" y="97154"/>
            <a:ext cx="11586068" cy="1908215"/>
          </a:xfrm>
          <a:prstGeom prst="rect">
            <a:avLst/>
          </a:prstGeom>
          <a:solidFill>
            <a:schemeClr val="accent5">
              <a:lumMod val="20000"/>
              <a:lumOff val="80000"/>
            </a:schemeClr>
          </a:solidFill>
          <a:ln w="19050">
            <a:solidFill>
              <a:schemeClr val="tx1"/>
            </a:solidFill>
          </a:ln>
        </p:spPr>
        <p:txBody>
          <a:bodyPr wrap="square" anchor="ctr">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28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רקע</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אתם החברים של אלמוג. הוא נמצא במצוקה אך הוא אינו מעוניין לקבל עזרה וודאי שהוא אינו מעוניין שמישהו יידע על המצוקה הזו. </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לפעמים הוא בעצמו לא בטוח שהוא במצוקה, ונדמה לו שהוא יכול לפתור הכול לבד, או פשוט לחיות עם הבאסה. </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אתם רואים את ההידרדרות במצבו. אלמוג אינו מעוניין בשיתוף וחושש ממנו מאוד. הוא מביע התנגדות ואף מאיים בכך שהשיתוף עלול להוביל אותו להתנהגות מסוכנת יותר. למרות התנגדותו אתם מזהים שהוא זקוק להתערבות מקצועית ועזרה.</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אתם לא מוכנים לוותר עליו ורוצים לעזור ומחליטים לשתף אותו בכך.</a:t>
            </a:r>
            <a:endParaRPr kumimoji="0" lang="he-IL" sz="1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4" name="תיבת טקסט 3">
            <a:extLst>
              <a:ext uri="{FF2B5EF4-FFF2-40B4-BE49-F238E27FC236}">
                <a16:creationId xmlns:a16="http://schemas.microsoft.com/office/drawing/2014/main" id="{072B1734-C5A5-0331-7909-7977315DDFEE}"/>
              </a:ext>
            </a:extLst>
          </p:cNvPr>
          <p:cNvSpPr txBox="1"/>
          <p:nvPr/>
        </p:nvSpPr>
        <p:spPr>
          <a:xfrm>
            <a:off x="326534" y="2106425"/>
            <a:ext cx="11586068" cy="954107"/>
          </a:xfrm>
          <a:prstGeom prst="rect">
            <a:avLst/>
          </a:prstGeom>
          <a:solidFill>
            <a:schemeClr val="accent6">
              <a:lumMod val="40000"/>
              <a:lumOff val="60000"/>
            </a:schemeClr>
          </a:solidFill>
          <a:ln w="19050">
            <a:solidFill>
              <a:schemeClr val="tx1"/>
            </a:solidFill>
          </a:ln>
        </p:spPr>
        <p:txBody>
          <a:bodyPr wrap="square" anchor="ctr">
            <a:spAutoFit/>
          </a:bodyPr>
          <a:lstStyle/>
          <a:p>
            <a:pPr algn="ctr" rtl="1"/>
            <a:r>
              <a:rPr lang="he-IL" sz="2400" dirty="0">
                <a:latin typeface="Calibri" panose="020F0502020204030204" pitchFamily="34" charset="0"/>
                <a:ea typeface="Calibri" panose="020F0502020204030204" pitchFamily="34" charset="0"/>
                <a:cs typeface="Calibri" panose="020F0502020204030204" pitchFamily="34" charset="0"/>
              </a:rPr>
              <a:t>בקבוצה זו </a:t>
            </a:r>
            <a:r>
              <a:rPr lang="he-IL" sz="2400" b="1" dirty="0">
                <a:latin typeface="Calibri" panose="020F0502020204030204" pitchFamily="34" charset="0"/>
                <a:ea typeface="Calibri" panose="020F0502020204030204" pitchFamily="34" charset="0"/>
                <a:cs typeface="Calibri" panose="020F0502020204030204" pitchFamily="34" charset="0"/>
              </a:rPr>
              <a:t>אתם מחליטים לפנות </a:t>
            </a:r>
            <a:r>
              <a:rPr lang="he-IL" sz="3200" b="1" dirty="0">
                <a:latin typeface="Calibri" panose="020F0502020204030204" pitchFamily="34" charset="0"/>
                <a:ea typeface="Calibri" panose="020F0502020204030204" pitchFamily="34" charset="0"/>
                <a:cs typeface="Calibri" panose="020F0502020204030204" pitchFamily="34" charset="0"/>
              </a:rPr>
              <a:t>להורים של אלמוג</a:t>
            </a:r>
            <a:br>
              <a:rPr lang="en-US" sz="3200" b="1" dirty="0">
                <a:latin typeface="Calibri" panose="020F0502020204030204" pitchFamily="34" charset="0"/>
                <a:ea typeface="Calibri" panose="020F0502020204030204" pitchFamily="34" charset="0"/>
                <a:cs typeface="Calibri" panose="020F0502020204030204" pitchFamily="34" charset="0"/>
              </a:rPr>
            </a:br>
            <a:r>
              <a:rPr lang="he-IL" sz="2400" dirty="0">
                <a:latin typeface="Calibri" panose="020F0502020204030204" pitchFamily="34" charset="0"/>
                <a:ea typeface="Calibri" panose="020F0502020204030204" pitchFamily="34" charset="0"/>
                <a:cs typeface="Calibri" panose="020F0502020204030204" pitchFamily="34" charset="0"/>
              </a:rPr>
              <a:t>ולספר להם על המצוקה והדאגה שלכם לאלמוג, במטרה לגייס אותם להתערבות</a:t>
            </a:r>
          </a:p>
        </p:txBody>
      </p:sp>
    </p:spTree>
    <p:extLst>
      <p:ext uri="{BB962C8B-B14F-4D97-AF65-F5344CB8AC3E}">
        <p14:creationId xmlns:p14="http://schemas.microsoft.com/office/powerpoint/2010/main" val="2621931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3"/>
          <p:cNvSpPr/>
          <p:nvPr/>
        </p:nvSpPr>
        <p:spPr>
          <a:xfrm>
            <a:off x="0" y="1665262"/>
            <a:ext cx="12192000" cy="5192738"/>
          </a:xfrm>
          <a:prstGeom prst="rect">
            <a:avLst/>
          </a:prstGeom>
          <a:solidFill>
            <a:srgbClr val="649E2E"/>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9" name="Google Shape;149;p3"/>
          <p:cNvSpPr/>
          <p:nvPr/>
        </p:nvSpPr>
        <p:spPr>
          <a:xfrm>
            <a:off x="-102068" y="790599"/>
            <a:ext cx="2141984" cy="404919"/>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88888"/>
              </a:lnSpc>
              <a:spcBef>
                <a:spcPts val="0"/>
              </a:spcBef>
              <a:spcAft>
                <a:spcPts val="0"/>
              </a:spcAft>
              <a:buClr>
                <a:srgbClr val="000000"/>
              </a:buClr>
              <a:buSzPts val="900"/>
              <a:buFont typeface="Arial"/>
              <a:buNone/>
              <a:tabLst/>
              <a:defRPr/>
            </a:pPr>
            <a:r>
              <a:rPr kumimoji="0" lang="iw-IL" sz="900" b="0" i="0" u="none" strike="noStrike" kern="0" cap="none" spc="0" normalizeH="0" baseline="0" noProof="0">
                <a:ln>
                  <a:noFill/>
                </a:ln>
                <a:solidFill>
                  <a:srgbClr val="FFFFFF"/>
                </a:solidFill>
                <a:effectLst/>
                <a:uLnTx/>
                <a:uFillTx/>
                <a:latin typeface="Calibri"/>
                <a:ea typeface="Calibri"/>
                <a:cs typeface="Calibri"/>
                <a:sym typeface="Calibri"/>
              </a:rPr>
              <a:t>משרד החינוך</a:t>
            </a:r>
            <a:endParaRPr kumimoji="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1" eaLnBrk="1" fontAlgn="auto" latinLnBrk="0" hangingPunct="1">
              <a:lnSpc>
                <a:spcPct val="88888"/>
              </a:lnSpc>
              <a:spcBef>
                <a:spcPts val="0"/>
              </a:spcBef>
              <a:spcAft>
                <a:spcPts val="0"/>
              </a:spcAft>
              <a:buClr>
                <a:srgbClr val="000000"/>
              </a:buClr>
              <a:buSzPts val="900"/>
              <a:buFont typeface="Arial"/>
              <a:buNone/>
              <a:tabLst/>
              <a:defRPr/>
            </a:pPr>
            <a:r>
              <a:rPr kumimoji="0" lang="iw-IL" sz="900" b="0" i="0" u="none" strike="noStrike" kern="0" cap="none" spc="0" normalizeH="0" baseline="0" noProof="0">
                <a:ln>
                  <a:noFill/>
                </a:ln>
                <a:solidFill>
                  <a:srgbClr val="FFFFFF"/>
                </a:solidFill>
                <a:effectLst/>
                <a:uLnTx/>
                <a:uFillTx/>
                <a:latin typeface="Calibri"/>
                <a:ea typeface="Calibri"/>
                <a:cs typeface="Calibri"/>
                <a:sym typeface="Calibri"/>
              </a:rPr>
              <a:t>מינהל פדגוגי</a:t>
            </a: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1" eaLnBrk="1" fontAlgn="auto" latinLnBrk="0" hangingPunct="1">
              <a:lnSpc>
                <a:spcPct val="88888"/>
              </a:lnSpc>
              <a:spcBef>
                <a:spcPts val="0"/>
              </a:spcBef>
              <a:spcAft>
                <a:spcPts val="0"/>
              </a:spcAft>
              <a:buClr>
                <a:srgbClr val="000000"/>
              </a:buClr>
              <a:buSzPts val="900"/>
              <a:buFont typeface="Arial"/>
              <a:buNone/>
              <a:tabLst/>
              <a:defRPr/>
            </a:pPr>
            <a:r>
              <a:rPr kumimoji="0" lang="iw-IL" sz="900" b="0" i="0" u="none" strike="noStrike" kern="0" cap="none" spc="0" normalizeH="0" baseline="0" noProof="0">
                <a:ln>
                  <a:noFill/>
                </a:ln>
                <a:solidFill>
                  <a:srgbClr val="FFFFFF"/>
                </a:solidFill>
                <a:effectLst/>
                <a:uLnTx/>
                <a:uFillTx/>
                <a:latin typeface="Calibri"/>
                <a:ea typeface="Calibri"/>
                <a:cs typeface="Calibri"/>
                <a:sym typeface="Calibri"/>
              </a:rPr>
              <a:t>אגף בכיר שירות פסיכולוגי ייעוצי</a:t>
            </a: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0" name="Google Shape;150;p3"/>
          <p:cNvSpPr/>
          <p:nvPr/>
        </p:nvSpPr>
        <p:spPr>
          <a:xfrm>
            <a:off x="778934" y="748464"/>
            <a:ext cx="10752666" cy="874663"/>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77777"/>
              </a:lnSpc>
              <a:spcBef>
                <a:spcPts val="0"/>
              </a:spcBef>
              <a:spcAft>
                <a:spcPts val="0"/>
              </a:spcAft>
              <a:buClr>
                <a:srgbClr val="000000"/>
              </a:buClr>
              <a:buSzPts val="7200"/>
              <a:buFont typeface="Arial"/>
              <a:buNone/>
              <a:tabLst/>
              <a:defRPr/>
            </a:pPr>
            <a:r>
              <a:rPr kumimoji="0" lang="iw-IL" sz="7200" b="1" i="0" u="none" strike="noStrike" kern="0" cap="none" spc="0" normalizeH="0" baseline="0" noProof="0">
                <a:ln>
                  <a:noFill/>
                </a:ln>
                <a:solidFill>
                  <a:srgbClr val="002060"/>
                </a:solidFill>
                <a:effectLst/>
                <a:uLnTx/>
                <a:uFillTx/>
                <a:latin typeface="Calibri"/>
                <a:ea typeface="Calibri"/>
                <a:cs typeface="Calibri"/>
                <a:sym typeface="Calibri"/>
              </a:rPr>
              <a:t>מידע ונתונים רלוונטיים ליחידה</a:t>
            </a:r>
            <a:endParaRPr kumimoji="0" sz="7200" b="1" i="0" u="none" strike="noStrike" kern="0" cap="none" spc="0" normalizeH="0" baseline="0" noProof="0">
              <a:ln>
                <a:noFill/>
              </a:ln>
              <a:solidFill>
                <a:srgbClr val="002060"/>
              </a:solidFill>
              <a:effectLst/>
              <a:uLnTx/>
              <a:uFillTx/>
              <a:latin typeface="Calibri"/>
              <a:ea typeface="Calibri"/>
              <a:cs typeface="Calibri"/>
              <a:sym typeface="Calibri"/>
            </a:endParaRPr>
          </a:p>
        </p:txBody>
      </p:sp>
      <p:sp>
        <p:nvSpPr>
          <p:cNvPr id="151" name="Google Shape;151;p3"/>
          <p:cNvSpPr txBox="1"/>
          <p:nvPr/>
        </p:nvSpPr>
        <p:spPr>
          <a:xfrm>
            <a:off x="109950" y="1955600"/>
            <a:ext cx="11958600" cy="461700"/>
          </a:xfrm>
          <a:prstGeom prst="rect">
            <a:avLst/>
          </a:prstGeom>
          <a:noFill/>
          <a:ln>
            <a:noFill/>
          </a:ln>
        </p:spPr>
        <p:txBody>
          <a:bodyPr spcFirstLastPara="1" wrap="square" lIns="91425" tIns="45700" rIns="91425" bIns="45700" anchor="t" anchorCtr="0">
            <a:spAutoFit/>
          </a:bodyPr>
          <a:lstStyle/>
          <a:p>
            <a:pPr marL="0" marR="0" lvl="0" indent="0" algn="just" defTabSz="914400" rtl="1" eaLnBrk="1" fontAlgn="auto" latinLnBrk="0" hangingPunct="1">
              <a:lnSpc>
                <a:spcPct val="100000"/>
              </a:lnSpc>
              <a:spcBef>
                <a:spcPts val="100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2" name="Google Shape;152;p3"/>
          <p:cNvSpPr txBox="1"/>
          <p:nvPr/>
        </p:nvSpPr>
        <p:spPr>
          <a:xfrm>
            <a:off x="318709" y="1623127"/>
            <a:ext cx="11554582" cy="4962867"/>
          </a:xfrm>
          <a:prstGeom prst="rect">
            <a:avLst/>
          </a:prstGeom>
          <a:noFill/>
          <a:ln>
            <a:noFill/>
          </a:ln>
        </p:spPr>
        <p:txBody>
          <a:bodyPr spcFirstLastPara="1" wrap="square" lIns="91425" tIns="91425" rIns="91425" bIns="91425" anchor="t" anchorCtr="0">
            <a:spAutoFit/>
          </a:bodyPr>
          <a:lstStyle/>
          <a:p>
            <a:pPr marL="0" marR="0" lvl="0" indent="0" algn="r" defTabSz="914400" rtl="1" eaLnBrk="1" fontAlgn="auto" latinLnBrk="0" hangingPunct="1">
              <a:lnSpc>
                <a:spcPct val="150000"/>
              </a:lnSpc>
              <a:spcBef>
                <a:spcPts val="0"/>
              </a:spcBef>
              <a:spcAft>
                <a:spcPts val="0"/>
              </a:spcAft>
              <a:buClr>
                <a:srgbClr val="000000"/>
              </a:buClr>
              <a:buSzPts val="2400"/>
              <a:buFont typeface="Arial"/>
              <a:buNone/>
              <a:tabLst/>
              <a:defRPr/>
            </a:pPr>
            <a:r>
              <a:rPr kumimoji="0" lang="iw-IL" sz="2300" b="0" i="0" u="none" strike="noStrike" kern="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he-IL" sz="2300" b="0" i="0" u="none" strike="noStrike" kern="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sym typeface="Arial"/>
              </a:rPr>
              <a:t>ידוע ממחקרים שמידע רב לגבי מצבם הנפשי של תלמידים נמצא אצל החברים אך הם לא בהכרח מבינים את הסימנים והרמזים (סימן טוב 2014). לפיכך יש חשיבות רבה בהעלאת מודעות, בהגברת הידע, בחיזוק האחריות האישית ובשיח על הערבות ההדדית בהקשר זה. </a:t>
            </a:r>
            <a:r>
              <a:rPr kumimoji="0" lang="iw-IL" sz="2300" b="0" i="0" u="none" strike="noStrike" kern="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he-IL" sz="2300" b="0" i="0" u="none" strike="noStrike" kern="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sym typeface="Arial"/>
              </a:rPr>
              <a:t>כמו כן, </a:t>
            </a:r>
            <a:r>
              <a:rPr kumimoji="0" lang="iw-IL" sz="2300" b="0" i="0" u="none" strike="noStrike" kern="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sym typeface="Arial"/>
              </a:rPr>
              <a:t>חשוב מאוד לחזק בקרב התלמידים את מיומנויות שומרי הסף ולהקנות להם כלים שיסייעו להם להגיש עזרה ולפנות לעזרה מתוך מקום של חברות וערבות הדדית והכרת העצמי.</a:t>
            </a:r>
            <a:r>
              <a:rPr kumimoji="0" lang="he-IL" sz="2300" b="0" i="0" u="none" strike="noStrike" kern="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iw-IL" sz="2300" b="0" i="0" u="none" strike="noStrike" kern="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sym typeface="Arial"/>
              </a:rPr>
              <a:t>לשניהם נילווים משקל לא קל ואחריות גדולה וחשוב שנהיה במסע הזה עם התלמידים</a:t>
            </a:r>
            <a:r>
              <a:rPr kumimoji="0" lang="he-IL" sz="2300" b="0" i="0" u="none" strike="noStrike" kern="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sym typeface="Arial"/>
              </a:rPr>
              <a:t>.</a:t>
            </a:r>
            <a:r>
              <a:rPr kumimoji="0" lang="iw-IL" sz="2300" b="0" i="0" u="none" strike="noStrike" kern="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br>
              <a:rPr kumimoji="0" lang="en-US" sz="2300" b="0" i="0" u="none" strike="noStrike" kern="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sym typeface="Arial"/>
              </a:rPr>
            </a:br>
            <a:r>
              <a:rPr kumimoji="0" lang="iw-IL" sz="2300" b="0" i="0" u="none" strike="noStrike" kern="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sym typeface="Arial"/>
              </a:rPr>
              <a:t>לימוד אסטרטגיות של פנייה לעזרה וכתיבת מכתבים או ניסוח משפטים להגשת עזרה נמצאו כיעילים מאוד.</a:t>
            </a:r>
            <a:br>
              <a:rPr lang="en-US" sz="2300" dirty="0">
                <a:solidFill>
                  <a:schemeClr val="bg1"/>
                </a:solidFill>
                <a:latin typeface="Calibri" panose="020F0502020204030204" pitchFamily="34" charset="0"/>
                <a:ea typeface="Calibri" panose="020F0502020204030204" pitchFamily="34" charset="0"/>
                <a:cs typeface="Calibri" panose="020F0502020204030204" pitchFamily="34" charset="0"/>
              </a:rPr>
            </a:br>
            <a:r>
              <a:rPr kumimoji="0" lang="iw-IL" sz="2300" b="0" i="0" u="none" strike="noStrike" kern="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sym typeface="Arial"/>
              </a:rPr>
              <a:t>נשתמש ביחידה זו במיומנויות שיח והקשבה לצד מיומנויות פסיכודרמה שמאפשרים הדמייה ותרגול אירועים לפני</a:t>
            </a:r>
            <a:r>
              <a:rPr kumimoji="0" lang="he-IL" sz="2300" b="0" i="0" u="none" strike="noStrike" kern="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iw-IL" sz="2300" b="0" i="0" u="none" strike="noStrike" kern="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sym typeface="Arial"/>
              </a:rPr>
              <a:t>שקרו במציאות</a:t>
            </a:r>
            <a:r>
              <a:rPr kumimoji="0" lang="he-IL" sz="2300" b="0" i="0" u="none" strike="noStrike" kern="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sym typeface="Arial"/>
              </a:rPr>
              <a:t>. חיזוק ההבנה ששיתוף באירועי חיים מחזק את ההרגשה הנעימה שלנו ובעת מצוקה יכול לסייע בהתמודדות עם מצב לחץ.</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מלבן 6">
            <a:extLst>
              <a:ext uri="{FF2B5EF4-FFF2-40B4-BE49-F238E27FC236}">
                <a16:creationId xmlns:a16="http://schemas.microsoft.com/office/drawing/2014/main" id="{7FF9D141-1DD9-20A9-75A9-ED41A1E02635}"/>
              </a:ext>
            </a:extLst>
          </p:cNvPr>
          <p:cNvSpPr/>
          <p:nvPr/>
        </p:nvSpPr>
        <p:spPr>
          <a:xfrm>
            <a:off x="326534" y="3177540"/>
            <a:ext cx="5769466" cy="3548057"/>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מלבן 1">
            <a:extLst>
              <a:ext uri="{FF2B5EF4-FFF2-40B4-BE49-F238E27FC236}">
                <a16:creationId xmlns:a16="http://schemas.microsoft.com/office/drawing/2014/main" id="{23504BB1-D45C-B30C-804F-8352D703DE39}"/>
              </a:ext>
            </a:extLst>
          </p:cNvPr>
          <p:cNvSpPr/>
          <p:nvPr/>
        </p:nvSpPr>
        <p:spPr>
          <a:xfrm>
            <a:off x="6286500" y="3177540"/>
            <a:ext cx="5626102" cy="3548057"/>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תיבת טקסט 4">
            <a:extLst>
              <a:ext uri="{FF2B5EF4-FFF2-40B4-BE49-F238E27FC236}">
                <a16:creationId xmlns:a16="http://schemas.microsoft.com/office/drawing/2014/main" id="{04E0BE96-5D9E-D66D-84FC-4BAD7B6A8D6D}"/>
              </a:ext>
            </a:extLst>
          </p:cNvPr>
          <p:cNvSpPr txBox="1"/>
          <p:nvPr/>
        </p:nvSpPr>
        <p:spPr>
          <a:xfrm>
            <a:off x="618207" y="3224092"/>
            <a:ext cx="5186119" cy="2616101"/>
          </a:xfrm>
          <a:prstGeom prst="rect">
            <a:avLst/>
          </a:prstGeom>
          <a:solidFill>
            <a:schemeClr val="accent2">
              <a:lumMod val="40000"/>
              <a:lumOff val="60000"/>
            </a:schemeClr>
          </a:solidFill>
        </p:spPr>
        <p:txBody>
          <a:bodyPr wrap="square" rtlCol="1" anchor="ctr">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2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חלק ב': תכנון הצגת הפניה להורים </a:t>
            </a:r>
            <a:r>
              <a:rPr kumimoji="0" lang="he-IL" sz="1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(10 דק')</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חישבו על דרך מעניינת להציג</a:t>
            </a:r>
            <a:r>
              <a:rPr kumimoji="0" lang="iw-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מול </a:t>
            </a: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ה</a:t>
            </a:r>
            <a:r>
              <a:rPr kumimoji="0" lang="iw-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כיתה</a:t>
            </a:r>
            <a:endPar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iw-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את </a:t>
            </a: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השיח עם ההורים שלכם:</a:t>
            </a:r>
            <a:b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b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דרך </a:t>
            </a:r>
            <a:r>
              <a:rPr kumimoji="0" lang="iw-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המחזה</a:t>
            </a: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a:t>
            </a:r>
            <a:r>
              <a:rPr kumimoji="0" lang="iw-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סימולציה,</a:t>
            </a: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תוך </a:t>
            </a:r>
            <a:r>
              <a:rPr kumimoji="0" lang="he-IL" sz="20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הצגת שיקולי הדעת ועם </a:t>
            </a:r>
            <a:r>
              <a:rPr kumimoji="0" lang="iw-IL" sz="20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מסרים קליטים וברורים</a:t>
            </a: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a:t>
            </a:r>
            <a:endParaRPr kumimoji="0" lang="he-IL" sz="20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20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רשמו כאן את המסרים שחשוב לכם להעביר:</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6" name="תיבת טקסט 5">
            <a:extLst>
              <a:ext uri="{FF2B5EF4-FFF2-40B4-BE49-F238E27FC236}">
                <a16:creationId xmlns:a16="http://schemas.microsoft.com/office/drawing/2014/main" id="{DCC71617-2EB3-4BD6-DAEB-B5AA24BD1F0D}"/>
              </a:ext>
            </a:extLst>
          </p:cNvPr>
          <p:cNvSpPr txBox="1"/>
          <p:nvPr/>
        </p:nvSpPr>
        <p:spPr>
          <a:xfrm>
            <a:off x="6506491" y="3242405"/>
            <a:ext cx="5186120" cy="2616101"/>
          </a:xfrm>
          <a:prstGeom prst="rect">
            <a:avLst/>
          </a:prstGeom>
          <a:solidFill>
            <a:schemeClr val="accent4">
              <a:lumMod val="40000"/>
              <a:lumOff val="60000"/>
            </a:schemeClr>
          </a:solidFill>
        </p:spPr>
        <p:txBody>
          <a:bodyPr wrap="square" rtlCol="1" anchor="ctr">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2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חלק א</a:t>
            </a:r>
            <a:r>
              <a:rPr kumimoji="0" lang="he-IL" sz="2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he-IL" sz="2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שיחה עם ההורים </a:t>
            </a:r>
            <a:r>
              <a:rPr kumimoji="0" lang="he-IL" sz="1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(10 דק')</a:t>
            </a:r>
          </a:p>
          <a:p>
            <a:pPr marL="0" marR="0" lvl="0" indent="0" algn="ctr" defTabSz="914400" rtl="1" eaLnBrk="1" fontAlgn="auto" latinLnBrk="0" hangingPunct="1">
              <a:lnSpc>
                <a:spcPct val="100000"/>
              </a:lnSpc>
              <a:spcBef>
                <a:spcPts val="0"/>
              </a:spcBef>
              <a:spcAft>
                <a:spcPts val="0"/>
              </a:spcAft>
              <a:buClr>
                <a:srgbClr val="000000"/>
              </a:buClr>
              <a:buSzPts val="1100"/>
              <a:buFont typeface="Arial"/>
              <a:buNone/>
              <a:tabLst/>
              <a:defRPr/>
            </a:pPr>
            <a:r>
              <a:rPr kumimoji="0" lang="he-IL" sz="20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תארו וכתבו - מה מדאיג אתכם </a:t>
            </a: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במקרה שתואר?</a:t>
            </a:r>
          </a:p>
          <a:p>
            <a:pPr marL="0" marR="0" lvl="0" indent="0" algn="ctr" defTabSz="914400" rtl="1" eaLnBrk="1" fontAlgn="auto" latinLnBrk="0" hangingPunct="1">
              <a:lnSpc>
                <a:spcPct val="100000"/>
              </a:lnSpc>
              <a:spcBef>
                <a:spcPts val="0"/>
              </a:spcBef>
              <a:spcAft>
                <a:spcPts val="0"/>
              </a:spcAft>
              <a:buClr>
                <a:srgbClr val="000000"/>
              </a:buClr>
              <a:buSzPts val="1100"/>
              <a:buFont typeface="Arial"/>
              <a:buNone/>
              <a:tabLst/>
              <a:defRPr/>
            </a:pP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מהם </a:t>
            </a:r>
            <a:r>
              <a:rPr kumimoji="0" lang="he-IL" sz="20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החששות</a:t>
            </a: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 שלכם משיתוף או מאי שיתוף במצוקה?</a:t>
            </a:r>
          </a:p>
          <a:p>
            <a:pPr marL="0" marR="0" lvl="0" indent="0" algn="ctr" defTabSz="914400" rtl="1" eaLnBrk="1" fontAlgn="auto" latinLnBrk="0" hangingPunct="1">
              <a:lnSpc>
                <a:spcPct val="100000"/>
              </a:lnSpc>
              <a:spcBef>
                <a:spcPts val="0"/>
              </a:spcBef>
              <a:spcAft>
                <a:spcPts val="0"/>
              </a:spcAft>
              <a:buClr>
                <a:srgbClr val="000000"/>
              </a:buClr>
              <a:buSzPts val="1100"/>
              <a:buFont typeface="Arial"/>
              <a:buNone/>
              <a:tabLst/>
              <a:defRPr/>
            </a:pPr>
            <a:r>
              <a:rPr kumimoji="0" lang="he-IL" sz="20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מה תאמרו להם?</a:t>
            </a:r>
            <a:b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libri"/>
              </a:rPr>
            </a:br>
            <a:r>
              <a:rPr kumimoji="0" lang="iw-IL" sz="20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כיצד תספרו </a:t>
            </a:r>
            <a:r>
              <a:rPr kumimoji="0" lang="iw-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לה</a:t>
            </a: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ם</a:t>
            </a:r>
            <a:r>
              <a:rPr kumimoji="0" lang="iw-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על האירוע ועל </a:t>
            </a:r>
            <a:r>
              <a:rPr kumimoji="0" lang="iw-IL" sz="20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סיבת הפנייה </a:t>
            </a:r>
            <a:r>
              <a:rPr kumimoji="0" lang="iw-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אליה</a:t>
            </a: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ם?</a:t>
            </a:r>
          </a:p>
          <a:p>
            <a:pPr marL="0" marR="0" lvl="0" indent="0" algn="ctr" defTabSz="914400" rtl="1" eaLnBrk="1" fontAlgn="auto" latinLnBrk="0" hangingPunct="1">
              <a:lnSpc>
                <a:spcPct val="100000"/>
              </a:lnSpc>
              <a:spcBef>
                <a:spcPts val="0"/>
              </a:spcBef>
              <a:spcAft>
                <a:spcPts val="0"/>
              </a:spcAft>
              <a:buClr>
                <a:srgbClr val="000000"/>
              </a:buClr>
              <a:buSzPts val="1100"/>
              <a:buFont typeface="Arial"/>
              <a:buNone/>
              <a:tabLst/>
              <a:defRPr/>
            </a:pPr>
            <a:r>
              <a:rPr kumimoji="0" lang="iw-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מה אתם מצפים מ</a:t>
            </a: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הם לעשות/לא לעשות</a:t>
            </a:r>
            <a:r>
              <a:rPr kumimoji="0" lang="iw-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בעקבות השיתוף?</a:t>
            </a:r>
          </a:p>
          <a:p>
            <a:pPr marL="0" marR="0" lvl="0" indent="0" algn="ctr" defTabSz="914400" rtl="1" eaLnBrk="1" fontAlgn="auto" latinLnBrk="0" hangingPunct="1">
              <a:lnSpc>
                <a:spcPct val="100000"/>
              </a:lnSpc>
              <a:spcBef>
                <a:spcPts val="0"/>
              </a:spcBef>
              <a:spcAft>
                <a:spcPts val="0"/>
              </a:spcAft>
              <a:buClr>
                <a:srgbClr val="000000"/>
              </a:buClr>
              <a:buSzPts val="1100"/>
              <a:buFont typeface="Arial"/>
              <a:buNone/>
              <a:tabLst/>
              <a:defRPr/>
            </a:pPr>
            <a:endPar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3" name="תיבת טקסט 2">
            <a:extLst>
              <a:ext uri="{FF2B5EF4-FFF2-40B4-BE49-F238E27FC236}">
                <a16:creationId xmlns:a16="http://schemas.microsoft.com/office/drawing/2014/main" id="{DA433D25-95A0-EF68-61AB-11B70BD05388}"/>
              </a:ext>
            </a:extLst>
          </p:cNvPr>
          <p:cNvSpPr txBox="1"/>
          <p:nvPr/>
        </p:nvSpPr>
        <p:spPr>
          <a:xfrm>
            <a:off x="326534" y="97154"/>
            <a:ext cx="11586068" cy="1908215"/>
          </a:xfrm>
          <a:prstGeom prst="rect">
            <a:avLst/>
          </a:prstGeom>
          <a:solidFill>
            <a:schemeClr val="accent5">
              <a:lumMod val="20000"/>
              <a:lumOff val="80000"/>
            </a:schemeClr>
          </a:solidFill>
          <a:ln w="19050">
            <a:solidFill>
              <a:schemeClr val="tx1"/>
            </a:solidFill>
          </a:ln>
        </p:spPr>
        <p:txBody>
          <a:bodyPr wrap="square" anchor="ctr">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28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רקע</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אתם החברים של אלמוג. הוא נמצא במצוקה אך הוא אינו מעוניין לקבל עזרה וודאי שהוא אינו מעוניין שמישהו יידע על המצוקה הזו. </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לפעמים הוא בעצמו לא בטוח שהוא במצוקה, ונדמה לו שהוא יכול לפתור הכול לבד, או פשוט לחיות עם הבאסה. </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אתם רואים את ההידרדרות במצבו. אלמוג אינו מעוניין בשיתוף וחושש ממנו מאוד. הוא מביע התנגדות ואף מאיים בכך שהשיתוף עלול להוביל אותו להתנהגות מסוכנת יותר. למרות התנגדותו אתם מזהים שהוא זקוק להתערבות מקצועית ועזרה.</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אתם לא מוכנים לוותר עליו ורוצים לעזור ומחליטים לשתף אותו בכך.</a:t>
            </a:r>
            <a:endParaRPr kumimoji="0" lang="he-IL" sz="1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4" name="תיבת טקסט 3">
            <a:extLst>
              <a:ext uri="{FF2B5EF4-FFF2-40B4-BE49-F238E27FC236}">
                <a16:creationId xmlns:a16="http://schemas.microsoft.com/office/drawing/2014/main" id="{072B1734-C5A5-0331-7909-7977315DDFEE}"/>
              </a:ext>
            </a:extLst>
          </p:cNvPr>
          <p:cNvSpPr txBox="1"/>
          <p:nvPr/>
        </p:nvSpPr>
        <p:spPr>
          <a:xfrm>
            <a:off x="326534" y="2106425"/>
            <a:ext cx="11586068" cy="954107"/>
          </a:xfrm>
          <a:prstGeom prst="rect">
            <a:avLst/>
          </a:prstGeom>
          <a:solidFill>
            <a:schemeClr val="accent6">
              <a:lumMod val="40000"/>
              <a:lumOff val="60000"/>
            </a:schemeClr>
          </a:solidFill>
          <a:ln w="19050">
            <a:solidFill>
              <a:schemeClr val="tx1"/>
            </a:solidFill>
          </a:ln>
        </p:spPr>
        <p:txBody>
          <a:bodyPr wrap="square" anchor="ctr">
            <a:spAutoFit/>
          </a:bodyPr>
          <a:lstStyle/>
          <a:p>
            <a:pPr algn="ctr" rtl="1"/>
            <a:r>
              <a:rPr lang="he-IL" sz="2400" dirty="0">
                <a:latin typeface="Calibri" panose="020F0502020204030204" pitchFamily="34" charset="0"/>
                <a:ea typeface="Calibri" panose="020F0502020204030204" pitchFamily="34" charset="0"/>
                <a:cs typeface="Calibri" panose="020F0502020204030204" pitchFamily="34" charset="0"/>
              </a:rPr>
              <a:t>בקבוצה זו </a:t>
            </a:r>
            <a:r>
              <a:rPr lang="he-IL" sz="2400" b="1" dirty="0">
                <a:latin typeface="Calibri" panose="020F0502020204030204" pitchFamily="34" charset="0"/>
                <a:ea typeface="Calibri" panose="020F0502020204030204" pitchFamily="34" charset="0"/>
                <a:cs typeface="Calibri" panose="020F0502020204030204" pitchFamily="34" charset="0"/>
              </a:rPr>
              <a:t>אתם מחליטים לפנות </a:t>
            </a:r>
            <a:r>
              <a:rPr lang="he-IL" sz="3200" b="1" dirty="0">
                <a:latin typeface="Calibri" panose="020F0502020204030204" pitchFamily="34" charset="0"/>
                <a:ea typeface="Calibri" panose="020F0502020204030204" pitchFamily="34" charset="0"/>
                <a:cs typeface="Calibri" panose="020F0502020204030204" pitchFamily="34" charset="0"/>
              </a:rPr>
              <a:t>להורים שלכם</a:t>
            </a:r>
          </a:p>
          <a:p>
            <a:pPr algn="ctr" rtl="1"/>
            <a:r>
              <a:rPr lang="he-IL" sz="2400" dirty="0">
                <a:latin typeface="Calibri" panose="020F0502020204030204" pitchFamily="34" charset="0"/>
                <a:ea typeface="Calibri" panose="020F0502020204030204" pitchFamily="34" charset="0"/>
                <a:cs typeface="Calibri" panose="020F0502020204030204" pitchFamily="34" charset="0"/>
              </a:rPr>
              <a:t>ולספר להם על המצוקה והדאגה שלכם לאלמוג, במטרה לגייס אותם להתערבות לטובתו</a:t>
            </a:r>
          </a:p>
        </p:txBody>
      </p:sp>
    </p:spTree>
    <p:extLst>
      <p:ext uri="{BB962C8B-B14F-4D97-AF65-F5344CB8AC3E}">
        <p14:creationId xmlns:p14="http://schemas.microsoft.com/office/powerpoint/2010/main" val="5039456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מלבן 6">
            <a:extLst>
              <a:ext uri="{FF2B5EF4-FFF2-40B4-BE49-F238E27FC236}">
                <a16:creationId xmlns:a16="http://schemas.microsoft.com/office/drawing/2014/main" id="{7FF9D141-1DD9-20A9-75A9-ED41A1E02635}"/>
              </a:ext>
            </a:extLst>
          </p:cNvPr>
          <p:cNvSpPr/>
          <p:nvPr/>
        </p:nvSpPr>
        <p:spPr>
          <a:xfrm>
            <a:off x="326534" y="3177540"/>
            <a:ext cx="5769466" cy="3548057"/>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מלבן 1">
            <a:extLst>
              <a:ext uri="{FF2B5EF4-FFF2-40B4-BE49-F238E27FC236}">
                <a16:creationId xmlns:a16="http://schemas.microsoft.com/office/drawing/2014/main" id="{23504BB1-D45C-B30C-804F-8352D703DE39}"/>
              </a:ext>
            </a:extLst>
          </p:cNvPr>
          <p:cNvSpPr/>
          <p:nvPr/>
        </p:nvSpPr>
        <p:spPr>
          <a:xfrm>
            <a:off x="6286500" y="3177540"/>
            <a:ext cx="5626102" cy="3548057"/>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תיבת טקסט 4">
            <a:extLst>
              <a:ext uri="{FF2B5EF4-FFF2-40B4-BE49-F238E27FC236}">
                <a16:creationId xmlns:a16="http://schemas.microsoft.com/office/drawing/2014/main" id="{04E0BE96-5D9E-D66D-84FC-4BAD7B6A8D6D}"/>
              </a:ext>
            </a:extLst>
          </p:cNvPr>
          <p:cNvSpPr txBox="1"/>
          <p:nvPr/>
        </p:nvSpPr>
        <p:spPr>
          <a:xfrm>
            <a:off x="618207" y="3224092"/>
            <a:ext cx="5186119" cy="2616101"/>
          </a:xfrm>
          <a:prstGeom prst="rect">
            <a:avLst/>
          </a:prstGeom>
          <a:solidFill>
            <a:schemeClr val="accent2">
              <a:lumMod val="40000"/>
              <a:lumOff val="60000"/>
            </a:schemeClr>
          </a:solidFill>
        </p:spPr>
        <p:txBody>
          <a:bodyPr wrap="square" rtlCol="1" anchor="ctr">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2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חלק ב': תכנון הצגת הפניה ליועץ/ת </a:t>
            </a:r>
            <a:r>
              <a:rPr kumimoji="0" lang="he-IL" sz="1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(10 דק')</a:t>
            </a:r>
            <a:endPar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חישבו על דרך מעניינת להציג</a:t>
            </a:r>
            <a:r>
              <a:rPr kumimoji="0" lang="iw-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מול </a:t>
            </a: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ה</a:t>
            </a:r>
            <a:r>
              <a:rPr kumimoji="0" lang="iw-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כיתה</a:t>
            </a:r>
            <a:endPar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iw-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את </a:t>
            </a: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השיח עם היועץ/ת:</a:t>
            </a:r>
            <a:b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b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דרך </a:t>
            </a:r>
            <a:r>
              <a:rPr kumimoji="0" lang="iw-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המחזה</a:t>
            </a: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a:t>
            </a:r>
            <a:r>
              <a:rPr kumimoji="0" lang="iw-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סימולציה,</a:t>
            </a: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תוך </a:t>
            </a:r>
            <a:r>
              <a:rPr kumimoji="0" lang="he-IL" sz="20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הצגת שיקולי הדעת ועם </a:t>
            </a:r>
            <a:r>
              <a:rPr kumimoji="0" lang="iw-IL" sz="20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מסרים קליטים וברורים</a:t>
            </a: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a:t>
            </a:r>
            <a:endParaRPr kumimoji="0" lang="he-IL" sz="20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20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רשמו כאן את המסרים שחשוב לכם להעביר:</a:t>
            </a:r>
            <a:endPar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6" name="תיבת טקסט 5">
            <a:extLst>
              <a:ext uri="{FF2B5EF4-FFF2-40B4-BE49-F238E27FC236}">
                <a16:creationId xmlns:a16="http://schemas.microsoft.com/office/drawing/2014/main" id="{DCC71617-2EB3-4BD6-DAEB-B5AA24BD1F0D}"/>
              </a:ext>
            </a:extLst>
          </p:cNvPr>
          <p:cNvSpPr txBox="1"/>
          <p:nvPr/>
        </p:nvSpPr>
        <p:spPr>
          <a:xfrm>
            <a:off x="6438829" y="3224092"/>
            <a:ext cx="5321444" cy="2616101"/>
          </a:xfrm>
          <a:prstGeom prst="rect">
            <a:avLst/>
          </a:prstGeom>
          <a:solidFill>
            <a:schemeClr val="accent4">
              <a:lumMod val="40000"/>
              <a:lumOff val="60000"/>
            </a:schemeClr>
          </a:solidFill>
        </p:spPr>
        <p:txBody>
          <a:bodyPr wrap="square" rtlCol="1" anchor="ctr">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2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חלק א</a:t>
            </a:r>
            <a:r>
              <a:rPr kumimoji="0" lang="he-IL" sz="2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he-IL" sz="2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שיחה עם היועץ/ץ </a:t>
            </a:r>
            <a:r>
              <a:rPr kumimoji="0" lang="he-IL" sz="1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(10 דק')</a:t>
            </a:r>
            <a:endPar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ctr" defTabSz="914400" rtl="1" eaLnBrk="1" fontAlgn="auto" latinLnBrk="0" hangingPunct="1">
              <a:lnSpc>
                <a:spcPct val="100000"/>
              </a:lnSpc>
              <a:spcBef>
                <a:spcPts val="0"/>
              </a:spcBef>
              <a:spcAft>
                <a:spcPts val="0"/>
              </a:spcAft>
              <a:buClr>
                <a:srgbClr val="000000"/>
              </a:buClr>
              <a:buSzPts val="1100"/>
              <a:buFont typeface="Arial"/>
              <a:buNone/>
              <a:tabLst/>
              <a:defRPr/>
            </a:pPr>
            <a:r>
              <a:rPr kumimoji="0" lang="he-IL" sz="20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תארו וכתבו - מה מדאיג אתכם </a:t>
            </a: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במקרה שתואר?</a:t>
            </a:r>
          </a:p>
          <a:p>
            <a:pPr marL="0" marR="0" lvl="0" indent="0" algn="ctr" defTabSz="914400" rtl="1" eaLnBrk="1" fontAlgn="auto" latinLnBrk="0" hangingPunct="1">
              <a:lnSpc>
                <a:spcPct val="100000"/>
              </a:lnSpc>
              <a:spcBef>
                <a:spcPts val="0"/>
              </a:spcBef>
              <a:spcAft>
                <a:spcPts val="0"/>
              </a:spcAft>
              <a:buClr>
                <a:srgbClr val="000000"/>
              </a:buClr>
              <a:buSzPts val="1100"/>
              <a:buFont typeface="Arial"/>
              <a:buNone/>
              <a:tabLst/>
              <a:defRPr/>
            </a:pP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מהם </a:t>
            </a:r>
            <a:r>
              <a:rPr kumimoji="0" lang="he-IL" sz="20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החששות</a:t>
            </a: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 שלכם משיתוף או מאי שיתוף במצוקה?</a:t>
            </a:r>
          </a:p>
          <a:p>
            <a:pPr marL="0" marR="0" lvl="0" indent="0" algn="ctr" defTabSz="914400" rtl="1" eaLnBrk="1" fontAlgn="auto" latinLnBrk="0" hangingPunct="1">
              <a:lnSpc>
                <a:spcPct val="100000"/>
              </a:lnSpc>
              <a:spcBef>
                <a:spcPts val="0"/>
              </a:spcBef>
              <a:spcAft>
                <a:spcPts val="0"/>
              </a:spcAft>
              <a:buClr>
                <a:srgbClr val="000000"/>
              </a:buClr>
              <a:buSzPts val="1100"/>
              <a:buFont typeface="Arial"/>
              <a:buNone/>
              <a:tabLst/>
              <a:defRPr/>
            </a:pPr>
            <a:r>
              <a:rPr kumimoji="0" lang="he-IL" sz="20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מה תאמרו ליועץ/ת?</a:t>
            </a:r>
            <a:b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libri"/>
              </a:rPr>
            </a:br>
            <a:r>
              <a:rPr kumimoji="0" lang="iw-IL" sz="20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כיצד תספרו </a:t>
            </a:r>
            <a:r>
              <a:rPr kumimoji="0" lang="iw-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ל</a:t>
            </a: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ו/ה </a:t>
            </a:r>
            <a:r>
              <a:rPr kumimoji="0" lang="iw-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על האירוע ועל </a:t>
            </a:r>
            <a:r>
              <a:rPr kumimoji="0" lang="iw-IL" sz="20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סיבת הפנייה </a:t>
            </a:r>
            <a:r>
              <a:rPr kumimoji="0" lang="iw-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אלי</a:t>
            </a: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ו/ה?</a:t>
            </a:r>
          </a:p>
          <a:p>
            <a:pPr marL="0" marR="0" lvl="0" indent="0" algn="ctr" defTabSz="914400" rtl="1" eaLnBrk="1" fontAlgn="auto" latinLnBrk="0" hangingPunct="1">
              <a:lnSpc>
                <a:spcPct val="100000"/>
              </a:lnSpc>
              <a:spcBef>
                <a:spcPts val="0"/>
              </a:spcBef>
              <a:spcAft>
                <a:spcPts val="0"/>
              </a:spcAft>
              <a:buClr>
                <a:srgbClr val="000000"/>
              </a:buClr>
              <a:buSzPts val="1100"/>
              <a:buFont typeface="Arial"/>
              <a:buNone/>
              <a:tabLst/>
              <a:defRPr/>
            </a:pPr>
            <a:r>
              <a:rPr kumimoji="0" lang="iw-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מה אתם מצפים ממנ</a:t>
            </a: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ו/</a:t>
            </a:r>
            <a:r>
              <a:rPr kumimoji="0" lang="iw-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ה</a:t>
            </a: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לעשות/לא לעשות</a:t>
            </a:r>
            <a:r>
              <a:rPr kumimoji="0" lang="iw-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בעקבות השיתוף?</a:t>
            </a:r>
          </a:p>
          <a:p>
            <a:pPr marL="0" marR="0" lvl="0" indent="0" algn="ctr" defTabSz="914400" rtl="1" eaLnBrk="1" fontAlgn="auto" latinLnBrk="0" hangingPunct="1">
              <a:lnSpc>
                <a:spcPct val="100000"/>
              </a:lnSpc>
              <a:spcBef>
                <a:spcPts val="0"/>
              </a:spcBef>
              <a:spcAft>
                <a:spcPts val="0"/>
              </a:spcAft>
              <a:buClr>
                <a:srgbClr val="000000"/>
              </a:buClr>
              <a:buSzPts val="1100"/>
              <a:buFont typeface="Arial"/>
              <a:buNone/>
              <a:tabLst/>
              <a:defRPr/>
            </a:pPr>
            <a:endParaRPr kumimoji="0" lang="iw-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3" name="תיבת טקסט 2">
            <a:extLst>
              <a:ext uri="{FF2B5EF4-FFF2-40B4-BE49-F238E27FC236}">
                <a16:creationId xmlns:a16="http://schemas.microsoft.com/office/drawing/2014/main" id="{DA433D25-95A0-EF68-61AB-11B70BD05388}"/>
              </a:ext>
            </a:extLst>
          </p:cNvPr>
          <p:cNvSpPr txBox="1"/>
          <p:nvPr/>
        </p:nvSpPr>
        <p:spPr>
          <a:xfrm>
            <a:off x="326534" y="97154"/>
            <a:ext cx="11586068" cy="1908215"/>
          </a:xfrm>
          <a:prstGeom prst="rect">
            <a:avLst/>
          </a:prstGeom>
          <a:solidFill>
            <a:schemeClr val="accent5">
              <a:lumMod val="20000"/>
              <a:lumOff val="80000"/>
            </a:schemeClr>
          </a:solidFill>
          <a:ln w="19050">
            <a:solidFill>
              <a:schemeClr val="tx1"/>
            </a:solidFill>
          </a:ln>
        </p:spPr>
        <p:txBody>
          <a:bodyPr wrap="square" anchor="ctr">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28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רקע</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אתם החברים של אלמוג. הוא נמצא במצוקה אך הוא אינו מעוניין לקבל עזרה וודאי שהוא אינו מעוניין שמישהו יידע על המצוקה הזו. </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לפעמים הוא בעצמו לא בטוח שהוא במצוקה, ונדמה לו שהוא יכול לפתור הכול לבד, או פשוט לחיות עם הבאסה. </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אתם רואים את ההידרדרות במצבו. אלמוג אינו מעוניין בשיתוף וחושש ממנו מאוד. הוא מביע התנגדות ואף מאיים בכך שהשיתוף עלול להוביל אותו להתנהגות מסוכנת יותר. למרות התנגדותו אתם מזהים שהוא זקוק להתערבות מקצועית ועזרה.</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אתם לא מוכנים לוותר עליו ורוצים לעזור ומחליטים לשתף אותו בכך.</a:t>
            </a:r>
            <a:endParaRPr kumimoji="0" lang="he-IL" sz="1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4" name="תיבת טקסט 3">
            <a:extLst>
              <a:ext uri="{FF2B5EF4-FFF2-40B4-BE49-F238E27FC236}">
                <a16:creationId xmlns:a16="http://schemas.microsoft.com/office/drawing/2014/main" id="{072B1734-C5A5-0331-7909-7977315DDFEE}"/>
              </a:ext>
            </a:extLst>
          </p:cNvPr>
          <p:cNvSpPr txBox="1"/>
          <p:nvPr/>
        </p:nvSpPr>
        <p:spPr>
          <a:xfrm>
            <a:off x="326534" y="2106425"/>
            <a:ext cx="11586068" cy="954107"/>
          </a:xfrm>
          <a:prstGeom prst="rect">
            <a:avLst/>
          </a:prstGeom>
          <a:solidFill>
            <a:schemeClr val="accent6">
              <a:lumMod val="40000"/>
              <a:lumOff val="60000"/>
            </a:schemeClr>
          </a:solidFill>
          <a:ln w="19050">
            <a:solidFill>
              <a:schemeClr val="tx1"/>
            </a:solidFill>
          </a:ln>
        </p:spPr>
        <p:txBody>
          <a:bodyPr wrap="square" anchor="ctr">
            <a:spAutoFit/>
          </a:bodyPr>
          <a:lstStyle/>
          <a:p>
            <a:pPr algn="ctr" rtl="1"/>
            <a:r>
              <a:rPr lang="he-IL" sz="2400" dirty="0">
                <a:latin typeface="Calibri" panose="020F0502020204030204" pitchFamily="34" charset="0"/>
                <a:ea typeface="Calibri" panose="020F0502020204030204" pitchFamily="34" charset="0"/>
                <a:cs typeface="Calibri" panose="020F0502020204030204" pitchFamily="34" charset="0"/>
              </a:rPr>
              <a:t>בקבוצה זו </a:t>
            </a:r>
            <a:r>
              <a:rPr lang="he-IL" sz="2400" b="1" dirty="0">
                <a:latin typeface="Calibri" panose="020F0502020204030204" pitchFamily="34" charset="0"/>
                <a:ea typeface="Calibri" panose="020F0502020204030204" pitchFamily="34" charset="0"/>
                <a:cs typeface="Calibri" panose="020F0502020204030204" pitchFamily="34" charset="0"/>
              </a:rPr>
              <a:t>אתם מחליטים לפנות </a:t>
            </a:r>
            <a:r>
              <a:rPr lang="he-IL" sz="3200" b="1" dirty="0">
                <a:latin typeface="Calibri" panose="020F0502020204030204" pitchFamily="34" charset="0"/>
                <a:ea typeface="Calibri" panose="020F0502020204030204" pitchFamily="34" charset="0"/>
                <a:cs typeface="Calibri" panose="020F0502020204030204" pitchFamily="34" charset="0"/>
              </a:rPr>
              <a:t>ליועץ/ת ביה"ס </a:t>
            </a:r>
            <a:br>
              <a:rPr lang="en-US" sz="3200" b="1" dirty="0">
                <a:latin typeface="Calibri" panose="020F0502020204030204" pitchFamily="34" charset="0"/>
                <a:ea typeface="Calibri" panose="020F0502020204030204" pitchFamily="34" charset="0"/>
                <a:cs typeface="Calibri" panose="020F0502020204030204" pitchFamily="34" charset="0"/>
              </a:rPr>
            </a:br>
            <a:r>
              <a:rPr lang="he-IL" sz="2400" dirty="0">
                <a:latin typeface="Calibri" panose="020F0502020204030204" pitchFamily="34" charset="0"/>
                <a:ea typeface="Calibri" panose="020F0502020204030204" pitchFamily="34" charset="0"/>
                <a:cs typeface="Calibri" panose="020F0502020204030204" pitchFamily="34" charset="0"/>
              </a:rPr>
              <a:t>ולספר לו/ה על המצוקה והדאגה שלכם לאלמוג, במטרה לגייס אותו/ה לעזרה מיידית והתערבות לטובתו</a:t>
            </a:r>
          </a:p>
        </p:txBody>
      </p:sp>
    </p:spTree>
    <p:extLst>
      <p:ext uri="{BB962C8B-B14F-4D97-AF65-F5344CB8AC3E}">
        <p14:creationId xmlns:p14="http://schemas.microsoft.com/office/powerpoint/2010/main" val="8310893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מלבן 6">
            <a:extLst>
              <a:ext uri="{FF2B5EF4-FFF2-40B4-BE49-F238E27FC236}">
                <a16:creationId xmlns:a16="http://schemas.microsoft.com/office/drawing/2014/main" id="{7FF9D141-1DD9-20A9-75A9-ED41A1E02635}"/>
              </a:ext>
            </a:extLst>
          </p:cNvPr>
          <p:cNvSpPr/>
          <p:nvPr/>
        </p:nvSpPr>
        <p:spPr>
          <a:xfrm>
            <a:off x="326534" y="3177540"/>
            <a:ext cx="5769466" cy="3548057"/>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מלבן 1">
            <a:extLst>
              <a:ext uri="{FF2B5EF4-FFF2-40B4-BE49-F238E27FC236}">
                <a16:creationId xmlns:a16="http://schemas.microsoft.com/office/drawing/2014/main" id="{23504BB1-D45C-B30C-804F-8352D703DE39}"/>
              </a:ext>
            </a:extLst>
          </p:cNvPr>
          <p:cNvSpPr/>
          <p:nvPr/>
        </p:nvSpPr>
        <p:spPr>
          <a:xfrm>
            <a:off x="6286500" y="3177540"/>
            <a:ext cx="5626102" cy="3548057"/>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תיבת טקסט 4">
            <a:extLst>
              <a:ext uri="{FF2B5EF4-FFF2-40B4-BE49-F238E27FC236}">
                <a16:creationId xmlns:a16="http://schemas.microsoft.com/office/drawing/2014/main" id="{04E0BE96-5D9E-D66D-84FC-4BAD7B6A8D6D}"/>
              </a:ext>
            </a:extLst>
          </p:cNvPr>
          <p:cNvSpPr txBox="1"/>
          <p:nvPr/>
        </p:nvSpPr>
        <p:spPr>
          <a:xfrm>
            <a:off x="618207" y="3224092"/>
            <a:ext cx="5186119" cy="2923877"/>
          </a:xfrm>
          <a:prstGeom prst="rect">
            <a:avLst/>
          </a:prstGeom>
          <a:solidFill>
            <a:schemeClr val="accent2">
              <a:lumMod val="40000"/>
              <a:lumOff val="60000"/>
            </a:schemeClr>
          </a:solidFill>
        </p:spPr>
        <p:txBody>
          <a:bodyPr wrap="square" rtlCol="1" anchor="ctr">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2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חלק ב': תכנון הצגת הפניה למנהל/ת</a:t>
            </a:r>
            <a:r>
              <a:rPr kumimoji="0" lang="he-IL" sz="1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he-IL" sz="1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(10 דק')</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חישבו על דרך מעניינת להציג</a:t>
            </a:r>
            <a:r>
              <a:rPr kumimoji="0" lang="iw-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מול </a:t>
            </a: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ה</a:t>
            </a:r>
            <a:r>
              <a:rPr kumimoji="0" lang="iw-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כיתה</a:t>
            </a:r>
            <a:endPar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iw-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את </a:t>
            </a: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השיח עם המנהל/ת:</a:t>
            </a:r>
            <a:b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b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דרך </a:t>
            </a:r>
            <a:r>
              <a:rPr kumimoji="0" lang="iw-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המחזה</a:t>
            </a: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a:t>
            </a:r>
            <a:r>
              <a:rPr kumimoji="0" lang="iw-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סימולציה,</a:t>
            </a: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תוך </a:t>
            </a:r>
            <a:r>
              <a:rPr kumimoji="0" lang="he-IL" sz="20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הצגת שיקולי הדעת ועם </a:t>
            </a:r>
            <a:r>
              <a:rPr kumimoji="0" lang="iw-IL" sz="20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מסרים קליטים וברורים</a:t>
            </a: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a:t>
            </a:r>
            <a:endParaRPr kumimoji="0" lang="he-IL" sz="20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20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רשמו כאן את המסרים שחשוב לכם להעביר:</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6" name="תיבת טקסט 5">
            <a:extLst>
              <a:ext uri="{FF2B5EF4-FFF2-40B4-BE49-F238E27FC236}">
                <a16:creationId xmlns:a16="http://schemas.microsoft.com/office/drawing/2014/main" id="{DCC71617-2EB3-4BD6-DAEB-B5AA24BD1F0D}"/>
              </a:ext>
            </a:extLst>
          </p:cNvPr>
          <p:cNvSpPr txBox="1"/>
          <p:nvPr/>
        </p:nvSpPr>
        <p:spPr>
          <a:xfrm>
            <a:off x="6438829" y="3224092"/>
            <a:ext cx="5321444" cy="2616101"/>
          </a:xfrm>
          <a:prstGeom prst="rect">
            <a:avLst/>
          </a:prstGeom>
          <a:solidFill>
            <a:schemeClr val="accent4">
              <a:lumMod val="40000"/>
              <a:lumOff val="60000"/>
            </a:schemeClr>
          </a:solidFill>
        </p:spPr>
        <p:txBody>
          <a:bodyPr wrap="square" rtlCol="1" anchor="ctr">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2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חלק א</a:t>
            </a:r>
            <a:r>
              <a:rPr kumimoji="0" lang="he-IL" sz="2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he-IL" sz="2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שיחה עם המנהל/ת </a:t>
            </a:r>
            <a:r>
              <a:rPr kumimoji="0" lang="he-IL" sz="1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(10 דק')</a:t>
            </a:r>
          </a:p>
          <a:p>
            <a:pPr marL="0" marR="0" lvl="0" indent="0" algn="ctr" defTabSz="914400" rtl="1" eaLnBrk="1" fontAlgn="auto" latinLnBrk="0" hangingPunct="1">
              <a:lnSpc>
                <a:spcPct val="100000"/>
              </a:lnSpc>
              <a:spcBef>
                <a:spcPts val="0"/>
              </a:spcBef>
              <a:spcAft>
                <a:spcPts val="0"/>
              </a:spcAft>
              <a:buClr>
                <a:srgbClr val="000000"/>
              </a:buClr>
              <a:buSzPts val="1100"/>
              <a:buFont typeface="Arial"/>
              <a:buNone/>
              <a:tabLst/>
              <a:defRPr/>
            </a:pPr>
            <a:r>
              <a:rPr kumimoji="0" lang="he-IL" sz="20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תארו וכתבו - מה מדאיג אתכם </a:t>
            </a: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במקרה שתואר?</a:t>
            </a:r>
          </a:p>
          <a:p>
            <a:pPr marL="0" marR="0" lvl="0" indent="0" algn="ctr" defTabSz="914400" rtl="1" eaLnBrk="1" fontAlgn="auto" latinLnBrk="0" hangingPunct="1">
              <a:lnSpc>
                <a:spcPct val="100000"/>
              </a:lnSpc>
              <a:spcBef>
                <a:spcPts val="0"/>
              </a:spcBef>
              <a:spcAft>
                <a:spcPts val="0"/>
              </a:spcAft>
              <a:buClr>
                <a:srgbClr val="000000"/>
              </a:buClr>
              <a:buSzPts val="1100"/>
              <a:buFont typeface="Arial"/>
              <a:buNone/>
              <a:tabLst/>
              <a:defRPr/>
            </a:pP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מהם </a:t>
            </a:r>
            <a:r>
              <a:rPr kumimoji="0" lang="he-IL" sz="20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החששות</a:t>
            </a: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 שלכם משיתוף או מאי שיתוף במצוקה?</a:t>
            </a:r>
          </a:p>
          <a:p>
            <a:pPr marL="0" marR="0" lvl="0" indent="0" algn="ctr" defTabSz="914400" rtl="1" eaLnBrk="1" fontAlgn="auto" latinLnBrk="0" hangingPunct="1">
              <a:lnSpc>
                <a:spcPct val="100000"/>
              </a:lnSpc>
              <a:spcBef>
                <a:spcPts val="0"/>
              </a:spcBef>
              <a:spcAft>
                <a:spcPts val="0"/>
              </a:spcAft>
              <a:buClr>
                <a:srgbClr val="000000"/>
              </a:buClr>
              <a:buSzPts val="1100"/>
              <a:buFont typeface="Arial"/>
              <a:buNone/>
              <a:tabLst/>
              <a:defRPr/>
            </a:pPr>
            <a:r>
              <a:rPr kumimoji="0" lang="he-IL" sz="20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מה תאמרו למנהל/ת?</a:t>
            </a:r>
            <a:endPar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libri"/>
            </a:endParaRPr>
          </a:p>
          <a:p>
            <a:pPr marL="0" marR="0" lvl="0" indent="0" algn="ctr" defTabSz="914400" rtl="1" eaLnBrk="1" fontAlgn="auto" latinLnBrk="0" hangingPunct="1">
              <a:lnSpc>
                <a:spcPct val="100000"/>
              </a:lnSpc>
              <a:spcBef>
                <a:spcPts val="0"/>
              </a:spcBef>
              <a:spcAft>
                <a:spcPts val="0"/>
              </a:spcAft>
              <a:buClr>
                <a:srgbClr val="000000"/>
              </a:buClr>
              <a:buSzPts val="1100"/>
              <a:buFont typeface="Arial"/>
              <a:buNone/>
              <a:tabLst/>
              <a:defRPr/>
            </a:pPr>
            <a:r>
              <a:rPr kumimoji="0" lang="iw-IL" sz="20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כיצד תספרו </a:t>
            </a:r>
            <a:r>
              <a:rPr kumimoji="0" lang="iw-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ל</a:t>
            </a: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ו/לה</a:t>
            </a:r>
            <a:r>
              <a:rPr kumimoji="0" lang="iw-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על האירוע ועל </a:t>
            </a:r>
            <a:r>
              <a:rPr kumimoji="0" lang="iw-IL" sz="20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סיבת הפנייה </a:t>
            </a:r>
            <a:r>
              <a:rPr kumimoji="0" lang="iw-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אלי</a:t>
            </a: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ו/</a:t>
            </a:r>
            <a:r>
              <a:rPr kumimoji="0" lang="iw-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ה</a:t>
            </a: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a:t>
            </a:r>
          </a:p>
          <a:p>
            <a:pPr marL="0" marR="0" lvl="0" indent="0" algn="ctr" defTabSz="914400" rtl="1" eaLnBrk="1" fontAlgn="auto" latinLnBrk="0" hangingPunct="1">
              <a:lnSpc>
                <a:spcPct val="100000"/>
              </a:lnSpc>
              <a:spcBef>
                <a:spcPts val="0"/>
              </a:spcBef>
              <a:spcAft>
                <a:spcPts val="0"/>
              </a:spcAft>
              <a:buClr>
                <a:srgbClr val="000000"/>
              </a:buClr>
              <a:buSzPts val="1100"/>
              <a:buFont typeface="Arial"/>
              <a:buNone/>
              <a:tabLst/>
              <a:defRPr/>
            </a:pPr>
            <a:r>
              <a:rPr kumimoji="0" lang="iw-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מה אתם מצפים ממנ</a:t>
            </a: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ו/</a:t>
            </a:r>
            <a:r>
              <a:rPr kumimoji="0" lang="iw-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ה</a:t>
            </a: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לעשות/לא לעשות</a:t>
            </a:r>
            <a:r>
              <a:rPr kumimoji="0" lang="iw-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בעקבות השיתוף?</a:t>
            </a:r>
          </a:p>
          <a:p>
            <a:pPr marL="0" marR="0" lvl="0" indent="0" algn="ctr" defTabSz="914400" rtl="1" eaLnBrk="1" fontAlgn="auto" latinLnBrk="0" hangingPunct="1">
              <a:lnSpc>
                <a:spcPct val="100000"/>
              </a:lnSpc>
              <a:spcBef>
                <a:spcPts val="0"/>
              </a:spcBef>
              <a:spcAft>
                <a:spcPts val="0"/>
              </a:spcAft>
              <a:buClr>
                <a:srgbClr val="000000"/>
              </a:buClr>
              <a:buSzPts val="1100"/>
              <a:buFont typeface="Arial"/>
              <a:buNone/>
              <a:tabLst/>
              <a:defRPr/>
            </a:pPr>
            <a:endParaRPr kumimoji="0" lang="iw-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3" name="תיבת טקסט 2">
            <a:extLst>
              <a:ext uri="{FF2B5EF4-FFF2-40B4-BE49-F238E27FC236}">
                <a16:creationId xmlns:a16="http://schemas.microsoft.com/office/drawing/2014/main" id="{DA433D25-95A0-EF68-61AB-11B70BD05388}"/>
              </a:ext>
            </a:extLst>
          </p:cNvPr>
          <p:cNvSpPr txBox="1"/>
          <p:nvPr/>
        </p:nvSpPr>
        <p:spPr>
          <a:xfrm>
            <a:off x="326534" y="97154"/>
            <a:ext cx="11586068" cy="1908215"/>
          </a:xfrm>
          <a:prstGeom prst="rect">
            <a:avLst/>
          </a:prstGeom>
          <a:solidFill>
            <a:schemeClr val="accent5">
              <a:lumMod val="20000"/>
              <a:lumOff val="80000"/>
            </a:schemeClr>
          </a:solidFill>
          <a:ln w="19050">
            <a:solidFill>
              <a:schemeClr val="tx1"/>
            </a:solidFill>
          </a:ln>
        </p:spPr>
        <p:txBody>
          <a:bodyPr wrap="square" anchor="ctr">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28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רקע</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אתם החברים של אלמוג. הוא נמצא במצוקה אך הוא אינו מעוניין לקבל עזרה וודאי שהוא אינו מעוניין שמישהו יידע על המצוקה הזו. </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לפעמים הוא בעצמו לא בטוח שהוא במצוקה, ונדמה לו שהוא יכול לפתור הכול לבד, או פשוט לחיות עם הבאסה. </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אתם רואים את ההידרדרות במצבו. אלמוג אינו מעוניין בשיתוף וחושש ממנו מאוד. הוא מביע התנגדות ואף מאיים בכך שהשיתוף עלול להוביל אותו להתנהגות מסוכנת יותר. למרות התנגדותו אתם מזהים שהוא זקוק להתערבות מקצועית ועזרה.</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אתם לא מוכנים לוותר עליו ורוצים לעזור ומחליטים לשתף אותו בכך.</a:t>
            </a:r>
            <a:endParaRPr kumimoji="0" lang="he-IL" sz="1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4" name="תיבת טקסט 3">
            <a:extLst>
              <a:ext uri="{FF2B5EF4-FFF2-40B4-BE49-F238E27FC236}">
                <a16:creationId xmlns:a16="http://schemas.microsoft.com/office/drawing/2014/main" id="{072B1734-C5A5-0331-7909-7977315DDFEE}"/>
              </a:ext>
            </a:extLst>
          </p:cNvPr>
          <p:cNvSpPr txBox="1"/>
          <p:nvPr/>
        </p:nvSpPr>
        <p:spPr>
          <a:xfrm>
            <a:off x="326534" y="2106425"/>
            <a:ext cx="11586068" cy="954107"/>
          </a:xfrm>
          <a:prstGeom prst="rect">
            <a:avLst/>
          </a:prstGeom>
          <a:solidFill>
            <a:schemeClr val="accent6">
              <a:lumMod val="60000"/>
              <a:lumOff val="40000"/>
            </a:schemeClr>
          </a:solidFill>
          <a:ln w="19050">
            <a:solidFill>
              <a:schemeClr val="tx1"/>
            </a:solidFill>
          </a:ln>
        </p:spPr>
        <p:txBody>
          <a:bodyPr wrap="square" anchor="ctr">
            <a:spAutoFit/>
          </a:bodyPr>
          <a:lstStyle/>
          <a:p>
            <a:pPr algn="ctr" rtl="1"/>
            <a:r>
              <a:rPr lang="he-IL" sz="2400" dirty="0">
                <a:latin typeface="Calibri" panose="020F0502020204030204" pitchFamily="34" charset="0"/>
                <a:ea typeface="Calibri" panose="020F0502020204030204" pitchFamily="34" charset="0"/>
                <a:cs typeface="Calibri" panose="020F0502020204030204" pitchFamily="34" charset="0"/>
              </a:rPr>
              <a:t>בקבוצה זו </a:t>
            </a:r>
            <a:r>
              <a:rPr lang="he-IL" sz="2400" b="1" dirty="0">
                <a:latin typeface="Calibri" panose="020F0502020204030204" pitchFamily="34" charset="0"/>
                <a:ea typeface="Calibri" panose="020F0502020204030204" pitchFamily="34" charset="0"/>
                <a:cs typeface="Calibri" panose="020F0502020204030204" pitchFamily="34" charset="0"/>
              </a:rPr>
              <a:t>אתם מחליטים לפנות </a:t>
            </a:r>
            <a:r>
              <a:rPr lang="he-IL" sz="3200" b="1" dirty="0">
                <a:latin typeface="Calibri" panose="020F0502020204030204" pitchFamily="34" charset="0"/>
                <a:ea typeface="Calibri" panose="020F0502020204030204" pitchFamily="34" charset="0"/>
                <a:cs typeface="Calibri" panose="020F0502020204030204" pitchFamily="34" charset="0"/>
              </a:rPr>
              <a:t>למנהל/ת ביה"ס </a:t>
            </a:r>
            <a:br>
              <a:rPr lang="en-US" sz="3200" b="1" dirty="0">
                <a:latin typeface="Calibri" panose="020F0502020204030204" pitchFamily="34" charset="0"/>
                <a:ea typeface="Calibri" panose="020F0502020204030204" pitchFamily="34" charset="0"/>
                <a:cs typeface="Calibri" panose="020F0502020204030204" pitchFamily="34" charset="0"/>
              </a:rPr>
            </a:br>
            <a:r>
              <a:rPr lang="he-IL" sz="2400" dirty="0">
                <a:latin typeface="Calibri" panose="020F0502020204030204" pitchFamily="34" charset="0"/>
                <a:ea typeface="Calibri" panose="020F0502020204030204" pitchFamily="34" charset="0"/>
                <a:cs typeface="Calibri" panose="020F0502020204030204" pitchFamily="34" charset="0"/>
              </a:rPr>
              <a:t>ולספר לו/ה על המצוקה והדאגה שלכם לאלמוג, במטרה לגייס אותו/ה לעזרה מיידית והתערבות לטובתו</a:t>
            </a:r>
          </a:p>
        </p:txBody>
      </p:sp>
    </p:spTree>
    <p:extLst>
      <p:ext uri="{BB962C8B-B14F-4D97-AF65-F5344CB8AC3E}">
        <p14:creationId xmlns:p14="http://schemas.microsoft.com/office/powerpoint/2010/main" val="19516887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Free bubble cartoon comics vector">
            <a:extLst>
              <a:ext uri="{FF2B5EF4-FFF2-40B4-BE49-F238E27FC236}">
                <a16:creationId xmlns:a16="http://schemas.microsoft.com/office/drawing/2014/main" id="{7891467A-32A4-A3B5-106D-90EDD8E390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50471" r="71896" b="27042"/>
          <a:stretch/>
        </p:blipFill>
        <p:spPr bwMode="auto">
          <a:xfrm>
            <a:off x="-139701" y="426629"/>
            <a:ext cx="4445001" cy="33371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Free bubble cartoon comics vector">
            <a:extLst>
              <a:ext uri="{FF2B5EF4-FFF2-40B4-BE49-F238E27FC236}">
                <a16:creationId xmlns:a16="http://schemas.microsoft.com/office/drawing/2014/main" id="{AD7C2729-7282-142A-31C0-25E3383775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 t="71347" r="54523" b="-5112"/>
          <a:stretch/>
        </p:blipFill>
        <p:spPr bwMode="auto">
          <a:xfrm>
            <a:off x="483170" y="3488835"/>
            <a:ext cx="5181030" cy="36092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Free bubble cartoon comics vector">
            <a:extLst>
              <a:ext uri="{FF2B5EF4-FFF2-40B4-BE49-F238E27FC236}">
                <a16:creationId xmlns:a16="http://schemas.microsoft.com/office/drawing/2014/main" id="{63289F40-674D-DD21-FBBE-D0895B2DBC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295" t="37400" r="29732" b="-5112"/>
          <a:stretch/>
        </p:blipFill>
        <p:spPr bwMode="auto">
          <a:xfrm rot="15858485">
            <a:off x="6534940" y="-2026325"/>
            <a:ext cx="3536539" cy="796811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Free bubble cartoon comics vector">
            <a:extLst>
              <a:ext uri="{FF2B5EF4-FFF2-40B4-BE49-F238E27FC236}">
                <a16:creationId xmlns:a16="http://schemas.microsoft.com/office/drawing/2014/main" id="{31AAD725-2F6D-F105-BD73-18607A0E1C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111" t="-940" r="-1217" b="67674"/>
          <a:stretch/>
        </p:blipFill>
        <p:spPr bwMode="auto">
          <a:xfrm>
            <a:off x="5410033" y="3501555"/>
            <a:ext cx="5786352" cy="355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32763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3" name="Google Shape;187;g2161ce90a3f_0_14" descr="פרח ללא גבעול עם מילוי מלא">
            <a:extLst>
              <a:ext uri="{FF2B5EF4-FFF2-40B4-BE49-F238E27FC236}">
                <a16:creationId xmlns:a16="http://schemas.microsoft.com/office/drawing/2014/main" id="{7DBE8598-3FD5-E84D-A22D-FAC63C2DE7D1}"/>
              </a:ext>
            </a:extLst>
          </p:cNvPr>
          <p:cNvPicPr preferRelativeResize="0"/>
          <p:nvPr/>
        </p:nvPicPr>
        <p:blipFill rotWithShape="1">
          <a:blip r:embed="rId3">
            <a:alphaModFix/>
            <a:duotone>
              <a:prstClr val="black"/>
              <a:srgbClr val="A4B2DD">
                <a:tint val="45000"/>
                <a:satMod val="400000"/>
              </a:srgbClr>
            </a:duotone>
          </a:blip>
          <a:srcRect/>
          <a:stretch/>
        </p:blipFill>
        <p:spPr>
          <a:xfrm>
            <a:off x="8309794" y="4879303"/>
            <a:ext cx="864720" cy="830483"/>
          </a:xfrm>
          <a:prstGeom prst="rect">
            <a:avLst/>
          </a:prstGeom>
          <a:noFill/>
          <a:ln>
            <a:noFill/>
          </a:ln>
        </p:spPr>
      </p:pic>
      <p:pic>
        <p:nvPicPr>
          <p:cNvPr id="159" name="Google Shape;159;g2161ce90a3f_0_14"/>
          <p:cNvPicPr preferRelativeResize="0"/>
          <p:nvPr/>
        </p:nvPicPr>
        <p:blipFill rotWithShape="1">
          <a:blip r:embed="rId4">
            <a:alphaModFix/>
          </a:blip>
          <a:srcRect/>
          <a:stretch/>
        </p:blipFill>
        <p:spPr>
          <a:xfrm>
            <a:off x="7872000" y="21101"/>
            <a:ext cx="4320000" cy="1116897"/>
          </a:xfrm>
          <a:prstGeom prst="rect">
            <a:avLst/>
          </a:prstGeom>
          <a:noFill/>
          <a:ln>
            <a:noFill/>
          </a:ln>
        </p:spPr>
      </p:pic>
      <p:sp>
        <p:nvSpPr>
          <p:cNvPr id="160" name="Google Shape;160;g2161ce90a3f_0_14"/>
          <p:cNvSpPr/>
          <p:nvPr/>
        </p:nvSpPr>
        <p:spPr>
          <a:xfrm>
            <a:off x="9133528" y="202157"/>
            <a:ext cx="2906100" cy="809497"/>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2800" b="1" i="0" u="none" strike="noStrike" kern="0" cap="none" spc="0" normalizeH="0" baseline="0" noProof="0" dirty="0">
                <a:ln>
                  <a:noFill/>
                </a:ln>
                <a:solidFill>
                  <a:srgbClr val="FFFFFF"/>
                </a:solidFill>
                <a:effectLst/>
                <a:uLnTx/>
                <a:uFillTx/>
                <a:latin typeface="Calibri"/>
                <a:ea typeface="Calibri"/>
                <a:cs typeface="Calibri"/>
                <a:sym typeface="Calibri"/>
              </a:rPr>
              <a:t>מבנה התוכנית</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lang="he-IL" sz="2800" b="1" kern="0">
                <a:solidFill>
                  <a:srgbClr val="FFFFFF"/>
                </a:solidFill>
                <a:latin typeface="Calibri"/>
                <a:cs typeface="Calibri"/>
                <a:sym typeface="Calibri"/>
              </a:rPr>
              <a:t>נושאי היחידות</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61" name="Google Shape;161;g2161ce90a3f_0_14"/>
          <p:cNvSpPr/>
          <p:nvPr/>
        </p:nvSpPr>
        <p:spPr>
          <a:xfrm>
            <a:off x="6387764" y="2407877"/>
            <a:ext cx="5065514" cy="486975"/>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iw-IL" sz="1800" b="1" i="0" u="none" strike="noStrike" kern="0" cap="none" spc="0" normalizeH="0" baseline="0" noProof="0" dirty="0">
                <a:ln>
                  <a:noFill/>
                </a:ln>
                <a:solidFill>
                  <a:srgbClr val="BBA4DD"/>
                </a:solidFill>
                <a:effectLst/>
                <a:uLnTx/>
                <a:uFillTx/>
                <a:latin typeface="Calibri"/>
                <a:ea typeface="Calibri"/>
                <a:cs typeface="Calibri"/>
                <a:sym typeface="Calibri"/>
              </a:rPr>
              <a:t> השיעור השני</a:t>
            </a:r>
            <a:r>
              <a:rPr kumimoji="0" lang="he-IL" sz="1800" b="1" i="0" u="none" strike="noStrike" kern="0" cap="none" spc="0" normalizeH="0" baseline="0" noProof="0" dirty="0">
                <a:ln>
                  <a:noFill/>
                </a:ln>
                <a:solidFill>
                  <a:srgbClr val="BBA4DD"/>
                </a:solidFill>
                <a:effectLst/>
                <a:uLnTx/>
                <a:uFillTx/>
                <a:latin typeface="Calibri"/>
                <a:ea typeface="Calibri"/>
                <a:cs typeface="Calibri"/>
                <a:sym typeface="Calibri"/>
              </a:rPr>
              <a:t>: משאבי ההתמודדות שלי</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62" name="Google Shape;162;g2161ce90a3f_0_14"/>
          <p:cNvSpPr/>
          <p:nvPr/>
        </p:nvSpPr>
        <p:spPr>
          <a:xfrm>
            <a:off x="2938890" y="3285310"/>
            <a:ext cx="7077991" cy="743116"/>
          </a:xfrm>
          <a:prstGeom prst="rect">
            <a:avLst/>
          </a:prstGeom>
          <a:noFill/>
          <a:ln>
            <a:noFill/>
          </a:ln>
        </p:spPr>
        <p:txBody>
          <a:bodyPr spcFirstLastPara="1" wrap="square" lIns="91425" tIns="45700" rIns="91425" bIns="45700"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iw-IL" sz="1800" i="0" u="none" strike="noStrike" kern="0" cap="none" spc="0" normalizeH="0" baseline="0" noProof="0" dirty="0">
                <a:ln>
                  <a:noFill/>
                </a:ln>
                <a:solidFill>
                  <a:srgbClr val="649E2E"/>
                </a:solidFill>
                <a:effectLst/>
                <a:uLnTx/>
                <a:uFillTx/>
                <a:latin typeface="Calibri"/>
                <a:ea typeface="Calibri"/>
                <a:cs typeface="Calibri"/>
                <a:sym typeface="Calibri"/>
              </a:rPr>
              <a:t> השיעור השלישי</a:t>
            </a:r>
            <a:r>
              <a:rPr kumimoji="0" lang="he-IL" sz="1800" i="0" u="none" strike="noStrike" kern="0" cap="none" spc="0" normalizeH="0" baseline="0" noProof="0" dirty="0">
                <a:ln>
                  <a:noFill/>
                </a:ln>
                <a:solidFill>
                  <a:srgbClr val="649E2E"/>
                </a:solidFill>
                <a:effectLst/>
                <a:uLnTx/>
                <a:uFillTx/>
                <a:latin typeface="Calibri"/>
                <a:ea typeface="Calibri"/>
                <a:cs typeface="Calibri"/>
                <a:sym typeface="Calibri"/>
              </a:rPr>
              <a:t>: לימוד והיכרות עם תופעת האובדנות</a:t>
            </a:r>
            <a:endParaRPr kumimoji="0" i="0" u="none" strike="noStrike" kern="0" cap="none" spc="0" normalizeH="0" baseline="0" noProof="0" dirty="0">
              <a:ln>
                <a:noFill/>
              </a:ln>
              <a:solidFill>
                <a:srgbClr val="649E2E"/>
              </a:solidFill>
              <a:effectLst/>
              <a:uLnTx/>
              <a:uFillTx/>
              <a:latin typeface="Arial"/>
              <a:cs typeface="Arial"/>
              <a:sym typeface="Arial"/>
            </a:endParaRPr>
          </a:p>
        </p:txBody>
      </p:sp>
      <p:sp>
        <p:nvSpPr>
          <p:cNvPr id="163" name="Google Shape;163;g2161ce90a3f_0_14"/>
          <p:cNvSpPr/>
          <p:nvPr/>
        </p:nvSpPr>
        <p:spPr>
          <a:xfrm>
            <a:off x="5005654" y="4113009"/>
            <a:ext cx="4833230" cy="396596"/>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iw-IL" sz="1800" b="1" i="0" u="none" strike="noStrike" kern="0" cap="none" spc="0" normalizeH="0" baseline="0" noProof="0" dirty="0">
                <a:ln>
                  <a:noFill/>
                </a:ln>
                <a:solidFill>
                  <a:srgbClr val="27B2C2"/>
                </a:solidFill>
                <a:effectLst/>
                <a:uLnTx/>
                <a:uFillTx/>
                <a:latin typeface="Calibri"/>
                <a:ea typeface="Calibri"/>
                <a:cs typeface="Calibri"/>
                <a:sym typeface="Calibri"/>
              </a:rPr>
              <a:t>השיעור הרביעי</a:t>
            </a:r>
            <a:r>
              <a:rPr kumimoji="0" lang="he-IL" sz="1800" b="1" i="0" u="none" strike="noStrike" kern="0" cap="none" spc="0" normalizeH="0" baseline="0" noProof="0" dirty="0">
                <a:ln>
                  <a:noFill/>
                </a:ln>
                <a:solidFill>
                  <a:srgbClr val="27B2C2"/>
                </a:solidFill>
                <a:effectLst/>
                <a:uLnTx/>
                <a:uFillTx/>
                <a:latin typeface="Calibri"/>
                <a:ea typeface="Calibri"/>
                <a:cs typeface="Calibri"/>
                <a:sym typeface="Calibri"/>
              </a:rPr>
              <a:t>: דיכאון- מהו? ומה כדאי לדעת?</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65" name="Google Shape;165;g2161ce90a3f_0_14"/>
          <p:cNvSpPr/>
          <p:nvPr/>
        </p:nvSpPr>
        <p:spPr>
          <a:xfrm>
            <a:off x="11543430" y="2102766"/>
            <a:ext cx="234600" cy="291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iw-IL" sz="1800" b="0" i="0" u="none" strike="noStrike" kern="0" cap="none" spc="0" normalizeH="0" baseline="0" noProof="0">
                <a:ln>
                  <a:noFill/>
                </a:ln>
                <a:solidFill>
                  <a:srgbClr val="FFFFFF"/>
                </a:solidFill>
                <a:effectLst/>
                <a:uLnTx/>
                <a:uFillTx/>
                <a:latin typeface="Calibri"/>
                <a:ea typeface="Calibri"/>
                <a:cs typeface="Calibri"/>
                <a:sym typeface="Calibri"/>
              </a:rPr>
              <a:t>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g2161ce90a3f_0_14"/>
          <p:cNvSpPr/>
          <p:nvPr/>
        </p:nvSpPr>
        <p:spPr>
          <a:xfrm>
            <a:off x="10860260" y="2466753"/>
            <a:ext cx="386400" cy="382800"/>
          </a:xfrm>
          <a:prstGeom prst="ellipse">
            <a:avLst/>
          </a:prstGeom>
          <a:solidFill>
            <a:srgbClr val="BBA4DD"/>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7" name="Google Shape;167;g2161ce90a3f_0_14"/>
          <p:cNvSpPr/>
          <p:nvPr/>
        </p:nvSpPr>
        <p:spPr>
          <a:xfrm>
            <a:off x="10947829" y="2506803"/>
            <a:ext cx="234600" cy="291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iw-IL" sz="1800" b="0" i="0" u="none" strike="noStrike" kern="0" cap="none" spc="0" normalizeH="0" baseline="0" noProof="0" dirty="0">
                <a:ln>
                  <a:noFill/>
                </a:ln>
                <a:solidFill>
                  <a:srgbClr val="FFFFFF"/>
                </a:solidFill>
                <a:effectLst/>
                <a:uLnTx/>
                <a:uFillTx/>
                <a:latin typeface="Calibri"/>
                <a:ea typeface="Calibri"/>
                <a:cs typeface="Calibri"/>
                <a:sym typeface="Calibri"/>
              </a:rPr>
              <a:t>2</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68" name="Google Shape;168;g2161ce90a3f_0_14"/>
          <p:cNvSpPr/>
          <p:nvPr/>
        </p:nvSpPr>
        <p:spPr>
          <a:xfrm>
            <a:off x="10025494" y="3582058"/>
            <a:ext cx="386400" cy="382800"/>
          </a:xfrm>
          <a:prstGeom prst="ellipse">
            <a:avLst/>
          </a:prstGeom>
          <a:solidFill>
            <a:srgbClr val="8AB777"/>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9" name="Google Shape;169;g2161ce90a3f_0_14"/>
          <p:cNvSpPr/>
          <p:nvPr/>
        </p:nvSpPr>
        <p:spPr>
          <a:xfrm>
            <a:off x="10113063" y="3628131"/>
            <a:ext cx="234600" cy="291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iw-IL" sz="1800" b="0" i="0" u="none" strike="noStrike" kern="0" cap="none" spc="0" normalizeH="0" baseline="0" noProof="0" dirty="0">
                <a:ln>
                  <a:noFill/>
                </a:ln>
                <a:solidFill>
                  <a:srgbClr val="FFFFFF"/>
                </a:solidFill>
                <a:effectLst/>
                <a:uLnTx/>
                <a:uFillTx/>
                <a:latin typeface="Calibri"/>
                <a:ea typeface="Calibri"/>
                <a:cs typeface="Calibri"/>
                <a:sym typeface="Calibri"/>
              </a:rPr>
              <a:t>3</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70" name="Google Shape;170;g2161ce90a3f_0_14"/>
          <p:cNvSpPr/>
          <p:nvPr/>
        </p:nvSpPr>
        <p:spPr>
          <a:xfrm>
            <a:off x="9481288" y="4116487"/>
            <a:ext cx="386400" cy="382800"/>
          </a:xfrm>
          <a:prstGeom prst="ellipse">
            <a:avLst/>
          </a:prstGeom>
          <a:solidFill>
            <a:srgbClr val="27B2C2"/>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1" name="Google Shape;171;g2161ce90a3f_0_14"/>
          <p:cNvSpPr/>
          <p:nvPr/>
        </p:nvSpPr>
        <p:spPr>
          <a:xfrm>
            <a:off x="9560065" y="4165198"/>
            <a:ext cx="207000" cy="291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iw-IL" sz="1800" b="0" i="0" u="none" strike="noStrike" kern="0" cap="none" spc="0" normalizeH="0" baseline="0" noProof="0">
                <a:ln>
                  <a:noFill/>
                </a:ln>
                <a:solidFill>
                  <a:srgbClr val="FFFFFF"/>
                </a:solidFill>
                <a:effectLst/>
                <a:uLnTx/>
                <a:uFillTx/>
                <a:latin typeface="Calibri"/>
                <a:ea typeface="Calibri"/>
                <a:cs typeface="Calibri"/>
                <a:sym typeface="Calibri"/>
              </a:rPr>
              <a:t>4</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72;g2161ce90a3f_0_14"/>
          <p:cNvSpPr/>
          <p:nvPr/>
        </p:nvSpPr>
        <p:spPr>
          <a:xfrm>
            <a:off x="8580594" y="5127875"/>
            <a:ext cx="386400" cy="382800"/>
          </a:xfrm>
          <a:prstGeom prst="ellipse">
            <a:avLst/>
          </a:prstGeom>
          <a:solidFill>
            <a:srgbClr val="8895B7"/>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3" name="Google Shape;173;g2161ce90a3f_0_14"/>
          <p:cNvSpPr/>
          <p:nvPr/>
        </p:nvSpPr>
        <p:spPr>
          <a:xfrm>
            <a:off x="8640869" y="5149044"/>
            <a:ext cx="234600" cy="291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iw-IL" sz="1800" b="0" i="0" u="none" strike="noStrike" kern="0" cap="none" spc="0" normalizeH="0" baseline="0" noProof="0" dirty="0">
                <a:ln>
                  <a:noFill/>
                </a:ln>
                <a:solidFill>
                  <a:srgbClr val="FFFFFF"/>
                </a:solidFill>
                <a:effectLst/>
                <a:uLnTx/>
                <a:uFillTx/>
                <a:latin typeface="Calibri"/>
                <a:ea typeface="Calibri"/>
                <a:cs typeface="Calibri"/>
                <a:sym typeface="Calibri"/>
              </a:rPr>
              <a:t>5</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74" name="Google Shape;174;g2161ce90a3f_0_14"/>
          <p:cNvSpPr/>
          <p:nvPr/>
        </p:nvSpPr>
        <p:spPr>
          <a:xfrm>
            <a:off x="8266306" y="5671571"/>
            <a:ext cx="386400" cy="382800"/>
          </a:xfrm>
          <a:prstGeom prst="ellipse">
            <a:avLst/>
          </a:prstGeom>
          <a:solidFill>
            <a:srgbClr val="DE7A9E"/>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5" name="Google Shape;175;g2161ce90a3f_0_14"/>
          <p:cNvSpPr/>
          <p:nvPr/>
        </p:nvSpPr>
        <p:spPr>
          <a:xfrm>
            <a:off x="8332961" y="5664302"/>
            <a:ext cx="234600" cy="291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iw-IL" sz="1800" b="0" i="0" u="none" strike="noStrike" kern="0" cap="none" spc="0" normalizeH="0" baseline="0" noProof="0" dirty="0">
                <a:ln>
                  <a:noFill/>
                </a:ln>
                <a:solidFill>
                  <a:srgbClr val="FFFFFF"/>
                </a:solidFill>
                <a:effectLst/>
                <a:uLnTx/>
                <a:uFillTx/>
                <a:latin typeface="Calibri"/>
                <a:ea typeface="Calibri"/>
                <a:cs typeface="Calibri"/>
                <a:sym typeface="Calibri"/>
              </a:rPr>
              <a:t>6</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76" name="Google Shape;176;g2161ce90a3f_0_14"/>
          <p:cNvSpPr/>
          <p:nvPr/>
        </p:nvSpPr>
        <p:spPr>
          <a:xfrm>
            <a:off x="11477597" y="1729175"/>
            <a:ext cx="386400" cy="382800"/>
          </a:xfrm>
          <a:prstGeom prst="ellipse">
            <a:avLst/>
          </a:prstGeom>
          <a:solidFill>
            <a:srgbClr val="DDADA4"/>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7" name="Google Shape;177;g2161ce90a3f_0_14"/>
          <p:cNvSpPr/>
          <p:nvPr/>
        </p:nvSpPr>
        <p:spPr>
          <a:xfrm>
            <a:off x="11565166" y="1764362"/>
            <a:ext cx="234600" cy="291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iw-IL" sz="1800" b="0" i="0" u="none" strike="noStrike" kern="0" cap="none" spc="0" normalizeH="0" baseline="0" noProof="0" dirty="0">
                <a:ln>
                  <a:noFill/>
                </a:ln>
                <a:solidFill>
                  <a:srgbClr val="FFFFFF"/>
                </a:solidFill>
                <a:effectLst/>
                <a:uLnTx/>
                <a:uFillTx/>
                <a:latin typeface="Calibri"/>
                <a:ea typeface="Calibri"/>
                <a:cs typeface="Calibri"/>
                <a:sym typeface="Calibri"/>
              </a:rPr>
              <a:t>1</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79" name="Google Shape;179;g2161ce90a3f_0_14"/>
          <p:cNvSpPr/>
          <p:nvPr/>
        </p:nvSpPr>
        <p:spPr>
          <a:xfrm>
            <a:off x="3784623" y="4983795"/>
            <a:ext cx="5002076" cy="479397"/>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iw-IL" sz="2400" b="1" i="0" u="none" strike="noStrike" kern="0" cap="none" spc="0" normalizeH="0" baseline="0" noProof="0" dirty="0">
                <a:ln>
                  <a:noFill/>
                </a:ln>
                <a:solidFill>
                  <a:srgbClr val="8895B7"/>
                </a:solidFill>
                <a:effectLst/>
                <a:uLnTx/>
                <a:uFillTx/>
                <a:latin typeface="Calibri"/>
                <a:ea typeface="Calibri"/>
                <a:cs typeface="Calibri"/>
                <a:sym typeface="Calibri"/>
              </a:rPr>
              <a:t>השיעור החמישי</a:t>
            </a:r>
            <a:r>
              <a:rPr kumimoji="0" lang="he-IL" sz="2400" b="1" i="0" u="none" strike="noStrike" kern="0" cap="none" spc="0" normalizeH="0" baseline="0" noProof="0" dirty="0">
                <a:ln>
                  <a:noFill/>
                </a:ln>
                <a:solidFill>
                  <a:srgbClr val="8895B7"/>
                </a:solidFill>
                <a:effectLst/>
                <a:uLnTx/>
                <a:uFillTx/>
                <a:latin typeface="Calibri"/>
                <a:ea typeface="Calibri"/>
                <a:cs typeface="Calibri"/>
                <a:sym typeface="Calibri"/>
              </a:rPr>
              <a:t>: איך לספר? למי ומתי</a:t>
            </a:r>
            <a:endParaRPr kumimoji="0" sz="1800" b="0" i="0" u="none" strike="noStrike" kern="0" cap="none" spc="0" normalizeH="0" baseline="0" noProof="0" dirty="0">
              <a:ln>
                <a:noFill/>
              </a:ln>
              <a:solidFill>
                <a:srgbClr val="8895B7"/>
              </a:solidFill>
              <a:effectLst/>
              <a:uLnTx/>
              <a:uFillTx/>
              <a:latin typeface="Arial"/>
              <a:cs typeface="Arial"/>
              <a:sym typeface="Arial"/>
            </a:endParaRPr>
          </a:p>
        </p:txBody>
      </p:sp>
      <p:pic>
        <p:nvPicPr>
          <p:cNvPr id="181" name="Google Shape;181;g2161ce90a3f_0_14"/>
          <p:cNvPicPr preferRelativeResize="0"/>
          <p:nvPr/>
        </p:nvPicPr>
        <p:blipFill rotWithShape="1">
          <a:blip r:embed="rId5">
            <a:alphaModFix/>
          </a:blip>
          <a:srcRect/>
          <a:stretch/>
        </p:blipFill>
        <p:spPr>
          <a:xfrm>
            <a:off x="8127830" y="391863"/>
            <a:ext cx="588672" cy="470938"/>
          </a:xfrm>
          <a:prstGeom prst="rect">
            <a:avLst/>
          </a:prstGeom>
          <a:noFill/>
          <a:ln>
            <a:noFill/>
          </a:ln>
        </p:spPr>
      </p:pic>
      <p:sp>
        <p:nvSpPr>
          <p:cNvPr id="183" name="Google Shape;183;g2161ce90a3f_0_14"/>
          <p:cNvSpPr/>
          <p:nvPr/>
        </p:nvSpPr>
        <p:spPr>
          <a:xfrm>
            <a:off x="3327119" y="3591529"/>
            <a:ext cx="6583211" cy="688170"/>
          </a:xfrm>
          <a:prstGeom prst="rect">
            <a:avLst/>
          </a:prstGeom>
          <a:noFill/>
          <a:ln>
            <a:noFill/>
          </a:ln>
        </p:spPr>
        <p:txBody>
          <a:bodyPr spcFirstLastPara="1" wrap="square" lIns="91425" tIns="45700" rIns="91425" bIns="45700"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800" b="0" i="0" u="none" strike="noStrike" kern="0" cap="none" spc="0" normalizeH="0" baseline="0" noProof="0" dirty="0">
                <a:ln>
                  <a:noFill/>
                </a:ln>
                <a:solidFill>
                  <a:srgbClr val="7F7F7F"/>
                </a:solidFill>
                <a:effectLst/>
                <a:uLnTx/>
                <a:uFillTx/>
                <a:latin typeface="Calibri"/>
                <a:cs typeface="Calibri"/>
                <a:sym typeface="Calibri"/>
              </a:rPr>
              <a:t>רכישת ידע מציל חיים וחשיבות השיתוף של אדם מבוגר ופנייה לעזרה</a:t>
            </a:r>
            <a:endParaRPr kumimoji="0" sz="1800" b="0" i="0" u="none" strike="noStrike" kern="0" cap="none" spc="0" normalizeH="0" baseline="0" noProof="0" dirty="0">
              <a:ln>
                <a:noFill/>
              </a:ln>
              <a:solidFill>
                <a:srgbClr val="000000"/>
              </a:solidFill>
              <a:effectLst/>
              <a:uLnTx/>
              <a:uFillTx/>
              <a:latin typeface="Arial"/>
              <a:cs typeface="Arial"/>
              <a:sym typeface="Arial"/>
            </a:endParaRPr>
          </a:p>
        </p:txBody>
      </p:sp>
      <p:sp>
        <p:nvSpPr>
          <p:cNvPr id="184" name="Google Shape;184;g2161ce90a3f_0_14"/>
          <p:cNvSpPr/>
          <p:nvPr/>
        </p:nvSpPr>
        <p:spPr>
          <a:xfrm>
            <a:off x="3659299" y="4388024"/>
            <a:ext cx="5493248" cy="330383"/>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400" b="0" i="0" u="none" strike="noStrike" kern="0" cap="none" spc="0" normalizeH="0" baseline="0" noProof="0" dirty="0">
                <a:ln>
                  <a:noFill/>
                </a:ln>
                <a:solidFill>
                  <a:srgbClr val="7F7F7F"/>
                </a:solidFill>
                <a:effectLst/>
                <a:uLnTx/>
                <a:uFillTx/>
                <a:latin typeface="Calibri"/>
                <a:ea typeface="Calibri"/>
                <a:cs typeface="Calibri"/>
                <a:sym typeface="Calibri"/>
              </a:rPr>
              <a:t>רכישת ידע על תופעת הדיכאון, ההבדל בין דיכי /דכדוך לדיכאון ומה יכול לעזור </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85" name="Google Shape;185;g2161ce90a3f_0_14"/>
          <p:cNvSpPr/>
          <p:nvPr/>
        </p:nvSpPr>
        <p:spPr>
          <a:xfrm>
            <a:off x="2971630" y="5324354"/>
            <a:ext cx="5344230" cy="324272"/>
          </a:xfrm>
          <a:prstGeom prst="rect">
            <a:avLst/>
          </a:prstGeom>
          <a:noFill/>
          <a:ln>
            <a:noFill/>
          </a:ln>
        </p:spPr>
        <p:txBody>
          <a:bodyPr spcFirstLastPara="1" wrap="square" lIns="91425" tIns="45700" rIns="91425" bIns="45700"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lang="he-IL" sz="2000" kern="0" dirty="0">
                <a:solidFill>
                  <a:srgbClr val="7F7F7F"/>
                </a:solidFill>
                <a:latin typeface="Calibri"/>
                <a:cs typeface="Calibri"/>
                <a:sym typeface="Calibri"/>
              </a:rPr>
              <a:t>אימון וורבלי בשיתוף ופנייה לעזרה מתוך ערבות הדדית </a:t>
            </a:r>
            <a:endParaRPr kumimoji="0" sz="2000" b="0" i="0" u="none" strike="noStrike" kern="0" cap="none" spc="0" normalizeH="0" baseline="0" noProof="0" dirty="0">
              <a:ln>
                <a:noFill/>
              </a:ln>
              <a:solidFill>
                <a:srgbClr val="000000"/>
              </a:solidFill>
              <a:effectLst/>
              <a:uLnTx/>
              <a:uFillTx/>
              <a:latin typeface="Arial"/>
              <a:cs typeface="Arial"/>
              <a:sym typeface="Arial"/>
            </a:endParaRPr>
          </a:p>
        </p:txBody>
      </p:sp>
      <p:sp>
        <p:nvSpPr>
          <p:cNvPr id="4" name="Google Shape;183;g2161ce90a3f_0_14">
            <a:extLst>
              <a:ext uri="{FF2B5EF4-FFF2-40B4-BE49-F238E27FC236}">
                <a16:creationId xmlns:a16="http://schemas.microsoft.com/office/drawing/2014/main" id="{7C5B058B-C4F9-D630-4338-7B2DACDE475C}"/>
              </a:ext>
            </a:extLst>
          </p:cNvPr>
          <p:cNvSpPr/>
          <p:nvPr/>
        </p:nvSpPr>
        <p:spPr>
          <a:xfrm>
            <a:off x="2926427" y="2678928"/>
            <a:ext cx="7860086" cy="462690"/>
          </a:xfrm>
          <a:prstGeom prst="rect">
            <a:avLst/>
          </a:prstGeom>
          <a:noFill/>
          <a:ln>
            <a:noFill/>
          </a:ln>
        </p:spPr>
        <p:txBody>
          <a:bodyPr spcFirstLastPara="1" wrap="square" lIns="91425" tIns="45700" rIns="91425" bIns="45700"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lang="he-IL" sz="1400" kern="0" dirty="0">
                <a:solidFill>
                  <a:srgbClr val="7F7F7F"/>
                </a:solidFill>
                <a:latin typeface="Calibri"/>
                <a:cs typeface="Calibri"/>
                <a:sym typeface="Calibri"/>
              </a:rPr>
              <a:t>זיהוי של משאבי ההתמודדות והפיכתם לנגישים עבורנו תוך למידה, הרחבה ותמיכה מקבוצת השווים</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183;g2161ce90a3f_0_14">
            <a:extLst>
              <a:ext uri="{FF2B5EF4-FFF2-40B4-BE49-F238E27FC236}">
                <a16:creationId xmlns:a16="http://schemas.microsoft.com/office/drawing/2014/main" id="{02C987A3-0A72-F631-C192-2539DE72B03F}"/>
              </a:ext>
            </a:extLst>
          </p:cNvPr>
          <p:cNvSpPr/>
          <p:nvPr/>
        </p:nvSpPr>
        <p:spPr>
          <a:xfrm>
            <a:off x="7674811" y="1273203"/>
            <a:ext cx="4419554" cy="473670"/>
          </a:xfrm>
          <a:prstGeom prst="rect">
            <a:avLst/>
          </a:prstGeom>
          <a:noFill/>
          <a:ln>
            <a:noFill/>
          </a:ln>
        </p:spPr>
        <p:txBody>
          <a:bodyPr spcFirstLastPara="1" wrap="square" lIns="91425" tIns="45700" rIns="91425" bIns="45700"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2000" b="1" i="0" u="none" strike="noStrike" kern="0" cap="none" spc="0" normalizeH="0" baseline="0" noProof="0" dirty="0">
                <a:ln>
                  <a:noFill/>
                </a:ln>
                <a:solidFill>
                  <a:srgbClr val="7F7F7F"/>
                </a:solidFill>
                <a:effectLst/>
                <a:uLnTx/>
                <a:uFillTx/>
                <a:latin typeface="Calibri"/>
                <a:ea typeface="Calibri"/>
                <a:cs typeface="Calibri"/>
                <a:sym typeface="Calibri"/>
              </a:rPr>
              <a:t>יחידת לימוד ראשונה: טעם החיים</a:t>
            </a:r>
            <a:endParaRPr kumimoji="0" sz="2000" b="1" i="0" u="none" strike="noStrike" kern="0" cap="none" spc="0" normalizeH="0" baseline="0" noProof="0" dirty="0">
              <a:ln>
                <a:noFill/>
              </a:ln>
              <a:solidFill>
                <a:srgbClr val="000000"/>
              </a:solidFill>
              <a:effectLst/>
              <a:uLnTx/>
              <a:uFillTx/>
              <a:latin typeface="Arial"/>
              <a:cs typeface="Arial"/>
              <a:sym typeface="Arial"/>
            </a:endParaRPr>
          </a:p>
        </p:txBody>
      </p:sp>
      <p:sp>
        <p:nvSpPr>
          <p:cNvPr id="6" name="Google Shape;183;g2161ce90a3f_0_14">
            <a:extLst>
              <a:ext uri="{FF2B5EF4-FFF2-40B4-BE49-F238E27FC236}">
                <a16:creationId xmlns:a16="http://schemas.microsoft.com/office/drawing/2014/main" id="{0100C94B-62FA-2D17-7308-AB2DD6421BA8}"/>
              </a:ext>
            </a:extLst>
          </p:cNvPr>
          <p:cNvSpPr/>
          <p:nvPr/>
        </p:nvSpPr>
        <p:spPr>
          <a:xfrm>
            <a:off x="7502282" y="3080055"/>
            <a:ext cx="4322565" cy="386299"/>
          </a:xfrm>
          <a:prstGeom prst="rect">
            <a:avLst/>
          </a:prstGeom>
          <a:noFill/>
          <a:ln>
            <a:noFill/>
          </a:ln>
        </p:spPr>
        <p:txBody>
          <a:bodyPr spcFirstLastPara="1" wrap="square" lIns="91425" tIns="45700" rIns="91425" bIns="45700"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2000" b="1" i="0" u="none" strike="noStrike" kern="0" cap="none" spc="0" normalizeH="0" baseline="0" noProof="0" dirty="0">
                <a:ln>
                  <a:noFill/>
                </a:ln>
                <a:solidFill>
                  <a:srgbClr val="7F7F7F"/>
                </a:solidFill>
                <a:effectLst/>
                <a:uLnTx/>
                <a:uFillTx/>
                <a:latin typeface="Calibri"/>
                <a:ea typeface="Calibri"/>
                <a:cs typeface="Calibri"/>
                <a:sym typeface="Calibri"/>
              </a:rPr>
              <a:t>יחידת לימוד שניה: ידע מציל חיים</a:t>
            </a:r>
            <a:endParaRPr kumimoji="0" sz="2000" b="1" i="0" u="none" strike="noStrike" kern="0" cap="none" spc="0" normalizeH="0" baseline="0" noProof="0" dirty="0">
              <a:ln>
                <a:noFill/>
              </a:ln>
              <a:solidFill>
                <a:srgbClr val="000000"/>
              </a:solidFill>
              <a:effectLst/>
              <a:uLnTx/>
              <a:uFillTx/>
              <a:latin typeface="Arial"/>
              <a:cs typeface="Arial"/>
              <a:sym typeface="Arial"/>
            </a:endParaRPr>
          </a:p>
        </p:txBody>
      </p:sp>
      <p:sp>
        <p:nvSpPr>
          <p:cNvPr id="7" name="Google Shape;183;g2161ce90a3f_0_14">
            <a:extLst>
              <a:ext uri="{FF2B5EF4-FFF2-40B4-BE49-F238E27FC236}">
                <a16:creationId xmlns:a16="http://schemas.microsoft.com/office/drawing/2014/main" id="{D69B3519-89AB-CDD5-82B6-8F79E935A7F4}"/>
              </a:ext>
            </a:extLst>
          </p:cNvPr>
          <p:cNvSpPr/>
          <p:nvPr/>
        </p:nvSpPr>
        <p:spPr>
          <a:xfrm>
            <a:off x="6324572" y="4716320"/>
            <a:ext cx="5699884" cy="333502"/>
          </a:xfrm>
          <a:prstGeom prst="rect">
            <a:avLst/>
          </a:prstGeom>
          <a:noFill/>
          <a:ln>
            <a:noFill/>
          </a:ln>
        </p:spPr>
        <p:txBody>
          <a:bodyPr spcFirstLastPara="1" wrap="square" lIns="91425" tIns="45700" rIns="91425" bIns="45700" anchor="ctr" anchorCtr="0">
            <a:noAutofit/>
          </a:bodyPr>
          <a:lstStyle/>
          <a:p>
            <a:pPr marL="0" marR="0" lvl="0" indent="0"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2400" b="1" i="0" u="none" strike="noStrike" kern="0" cap="none" spc="0" normalizeH="0" baseline="0" noProof="0" dirty="0">
                <a:ln>
                  <a:noFill/>
                </a:ln>
                <a:solidFill>
                  <a:srgbClr val="7F7F7F"/>
                </a:solidFill>
                <a:effectLst/>
                <a:uLnTx/>
                <a:uFillTx/>
                <a:latin typeface="Calibri"/>
                <a:ea typeface="Calibri"/>
                <a:cs typeface="Calibri"/>
                <a:sym typeface="Calibri"/>
              </a:rPr>
              <a:t>יחידת לימוד שלישית: עזרה עצמית וערבות הדדית</a:t>
            </a:r>
            <a:endParaRPr kumimoji="0" sz="2400" b="1" i="0" u="none" strike="noStrike" kern="0" cap="none" spc="0" normalizeH="0" baseline="0" noProof="0" dirty="0">
              <a:ln>
                <a:noFill/>
              </a:ln>
              <a:solidFill>
                <a:srgbClr val="000000"/>
              </a:solidFill>
              <a:effectLst/>
              <a:uLnTx/>
              <a:uFillTx/>
              <a:latin typeface="Arial"/>
              <a:cs typeface="Arial"/>
              <a:sym typeface="Arial"/>
            </a:endParaRPr>
          </a:p>
        </p:txBody>
      </p:sp>
      <p:sp>
        <p:nvSpPr>
          <p:cNvPr id="8" name="Google Shape;164;g2161ce90a3f_0_14">
            <a:extLst>
              <a:ext uri="{FF2B5EF4-FFF2-40B4-BE49-F238E27FC236}">
                <a16:creationId xmlns:a16="http://schemas.microsoft.com/office/drawing/2014/main" id="{FE71708B-E27A-63EF-B0DD-440CA8BA87F7}"/>
              </a:ext>
            </a:extLst>
          </p:cNvPr>
          <p:cNvSpPr/>
          <p:nvPr/>
        </p:nvSpPr>
        <p:spPr>
          <a:xfrm>
            <a:off x="2379291" y="6271698"/>
            <a:ext cx="5252725" cy="426600"/>
          </a:xfrm>
          <a:prstGeom prst="rect">
            <a:avLst/>
          </a:prstGeom>
          <a:noFill/>
          <a:ln>
            <a:noFill/>
          </a:ln>
        </p:spPr>
        <p:txBody>
          <a:bodyPr spcFirstLastPara="1" wrap="square" lIns="91425" tIns="45700" rIns="91425" bIns="45700"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iw-IL" sz="1800" b="1" i="0" u="none" strike="noStrike" kern="0" cap="none" spc="0" normalizeH="0" baseline="0" noProof="0" dirty="0">
                <a:ln>
                  <a:noFill/>
                </a:ln>
                <a:solidFill>
                  <a:srgbClr val="DE7A9E"/>
                </a:solidFill>
                <a:effectLst/>
                <a:uLnTx/>
                <a:uFillTx/>
                <a:latin typeface="Calibri"/>
                <a:ea typeface="Calibri"/>
                <a:cs typeface="Calibri"/>
                <a:sym typeface="Calibri"/>
              </a:rPr>
              <a:t>השיעור </a:t>
            </a:r>
            <a:r>
              <a:rPr kumimoji="0" lang="he-IL" sz="1800" b="1" i="0" u="none" strike="noStrike" kern="0" cap="none" spc="0" normalizeH="0" baseline="0" noProof="0" dirty="0">
                <a:ln>
                  <a:noFill/>
                </a:ln>
                <a:solidFill>
                  <a:srgbClr val="DE7A9E"/>
                </a:solidFill>
                <a:effectLst/>
                <a:uLnTx/>
                <a:uFillTx/>
                <a:latin typeface="Calibri"/>
                <a:ea typeface="Calibri"/>
                <a:cs typeface="Calibri"/>
                <a:sym typeface="Calibri"/>
              </a:rPr>
              <a:t>השביעי:</a:t>
            </a:r>
            <a:r>
              <a:rPr lang="he-IL" b="1" kern="0" dirty="0">
                <a:solidFill>
                  <a:srgbClr val="DE7A9E"/>
                </a:solidFill>
                <a:latin typeface="Calibri"/>
                <a:ea typeface="Calibri"/>
                <a:cs typeface="Calibri"/>
                <a:sym typeface="Calibri"/>
              </a:rPr>
              <a:t> הייד פארק של תובנות</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9" name="Google Shape;174;g2161ce90a3f_0_14">
            <a:extLst>
              <a:ext uri="{FF2B5EF4-FFF2-40B4-BE49-F238E27FC236}">
                <a16:creationId xmlns:a16="http://schemas.microsoft.com/office/drawing/2014/main" id="{D1C2A7D3-38A1-70B3-BE08-5FAC87CA6131}"/>
              </a:ext>
            </a:extLst>
          </p:cNvPr>
          <p:cNvSpPr/>
          <p:nvPr/>
        </p:nvSpPr>
        <p:spPr>
          <a:xfrm>
            <a:off x="7664667" y="6309980"/>
            <a:ext cx="386400" cy="382800"/>
          </a:xfrm>
          <a:prstGeom prst="ellipse">
            <a:avLst/>
          </a:prstGeom>
          <a:solidFill>
            <a:schemeClr val="accent2">
              <a:lumMod val="60000"/>
              <a:lumOff val="40000"/>
            </a:schemeClr>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 name="Google Shape;175;g2161ce90a3f_0_14">
            <a:extLst>
              <a:ext uri="{FF2B5EF4-FFF2-40B4-BE49-F238E27FC236}">
                <a16:creationId xmlns:a16="http://schemas.microsoft.com/office/drawing/2014/main" id="{F3D32AE2-0634-FECE-9DFA-A2F3B0CC3DC5}"/>
              </a:ext>
            </a:extLst>
          </p:cNvPr>
          <p:cNvSpPr/>
          <p:nvPr/>
        </p:nvSpPr>
        <p:spPr>
          <a:xfrm>
            <a:off x="7699351" y="6297097"/>
            <a:ext cx="234600" cy="291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800" b="0" i="0" u="none" strike="noStrike" kern="0" cap="none" spc="0" normalizeH="0" baseline="0" noProof="0" dirty="0">
                <a:ln>
                  <a:noFill/>
                </a:ln>
                <a:solidFill>
                  <a:srgbClr val="FFFFFF"/>
                </a:solidFill>
                <a:effectLst/>
                <a:uLnTx/>
                <a:uFillTx/>
                <a:latin typeface="Calibri"/>
                <a:ea typeface="Calibri"/>
                <a:cs typeface="Calibri"/>
                <a:sym typeface="Calibri"/>
              </a:rPr>
              <a:t>7</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 name="Google Shape;186;g2161ce90a3f_0_14">
            <a:extLst>
              <a:ext uri="{FF2B5EF4-FFF2-40B4-BE49-F238E27FC236}">
                <a16:creationId xmlns:a16="http://schemas.microsoft.com/office/drawing/2014/main" id="{2FB8CDBF-B28D-BA83-ADDE-6E870BD76539}"/>
              </a:ext>
            </a:extLst>
          </p:cNvPr>
          <p:cNvSpPr/>
          <p:nvPr/>
        </p:nvSpPr>
        <p:spPr>
          <a:xfrm>
            <a:off x="2798342" y="6501380"/>
            <a:ext cx="4775844" cy="424767"/>
          </a:xfrm>
          <a:prstGeom prst="rect">
            <a:avLst/>
          </a:prstGeom>
          <a:noFill/>
          <a:ln>
            <a:noFill/>
          </a:ln>
        </p:spPr>
        <p:txBody>
          <a:bodyPr spcFirstLastPara="1" wrap="square" lIns="91425" tIns="45700" rIns="91425" bIns="45700"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lang="he-IL" sz="1400" kern="0" dirty="0">
                <a:solidFill>
                  <a:srgbClr val="7F7F7F"/>
                </a:solidFill>
                <a:latin typeface="Calibri"/>
                <a:cs typeface="Calibri"/>
                <a:sym typeface="Calibri"/>
              </a:rPr>
              <a:t>סיכום של מסרים ותובנות מהתוכנית ובחירה למי נעביר אותם הלאה</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Google Shape;178;g2161ce90a3f_0_14">
            <a:extLst>
              <a:ext uri="{FF2B5EF4-FFF2-40B4-BE49-F238E27FC236}">
                <a16:creationId xmlns:a16="http://schemas.microsoft.com/office/drawing/2014/main" id="{B6F4E26E-9DCB-5F7D-8F20-955FC4F9B2E8}"/>
              </a:ext>
            </a:extLst>
          </p:cNvPr>
          <p:cNvSpPr/>
          <p:nvPr/>
        </p:nvSpPr>
        <p:spPr>
          <a:xfrm>
            <a:off x="6096000" y="1693898"/>
            <a:ext cx="5357278" cy="464266"/>
          </a:xfrm>
          <a:prstGeom prst="rect">
            <a:avLst/>
          </a:prstGeom>
          <a:noFill/>
          <a:ln>
            <a:noFill/>
          </a:ln>
        </p:spPr>
        <p:txBody>
          <a:bodyPr spcFirstLastPara="1" wrap="square" lIns="91425" tIns="45700" rIns="91425" bIns="45700"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iw-IL" sz="1800" b="1" i="0" u="none" strike="noStrike" kern="0" cap="none" spc="0" normalizeH="0" baseline="0" noProof="0" dirty="0">
                <a:ln>
                  <a:noFill/>
                </a:ln>
                <a:solidFill>
                  <a:srgbClr val="DDADA4"/>
                </a:solidFill>
                <a:effectLst/>
                <a:uLnTx/>
                <a:uFillTx/>
                <a:latin typeface="Calibri"/>
                <a:ea typeface="Calibri"/>
                <a:cs typeface="Calibri"/>
                <a:sym typeface="Calibri"/>
              </a:rPr>
              <a:t>השיעור הראשון</a:t>
            </a:r>
            <a:r>
              <a:rPr kumimoji="0" lang="he-IL" sz="1800" b="1" i="0" u="none" strike="noStrike" kern="0" cap="none" spc="0" normalizeH="0" baseline="0" noProof="0" dirty="0">
                <a:ln>
                  <a:noFill/>
                </a:ln>
                <a:solidFill>
                  <a:srgbClr val="DDADA4"/>
                </a:solidFill>
                <a:effectLst/>
                <a:uLnTx/>
                <a:uFillTx/>
                <a:latin typeface="Calibri"/>
                <a:ea typeface="Calibri"/>
                <a:cs typeface="Calibri"/>
                <a:sym typeface="Calibri"/>
              </a:rPr>
              <a:t>: להכניס את הטוב</a:t>
            </a:r>
            <a:endParaRPr kumimoji="0" sz="1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2" name="Google Shape;183;g2161ce90a3f_0_14">
            <a:extLst>
              <a:ext uri="{FF2B5EF4-FFF2-40B4-BE49-F238E27FC236}">
                <a16:creationId xmlns:a16="http://schemas.microsoft.com/office/drawing/2014/main" id="{2C6AA0B6-5504-DB9E-63CF-816C6631F784}"/>
              </a:ext>
            </a:extLst>
          </p:cNvPr>
          <p:cNvSpPr/>
          <p:nvPr/>
        </p:nvSpPr>
        <p:spPr>
          <a:xfrm>
            <a:off x="4707636" y="2099822"/>
            <a:ext cx="6598050" cy="199625"/>
          </a:xfrm>
          <a:prstGeom prst="rect">
            <a:avLst/>
          </a:prstGeom>
          <a:noFill/>
          <a:ln>
            <a:noFill/>
          </a:ln>
        </p:spPr>
        <p:txBody>
          <a:bodyPr spcFirstLastPara="1" wrap="square" lIns="91425" tIns="45700" rIns="91425" bIns="45700"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400" b="0" i="0" u="none" strike="noStrike" kern="0" cap="none" spc="0" normalizeH="0" baseline="0" noProof="0" dirty="0">
                <a:ln>
                  <a:noFill/>
                </a:ln>
                <a:solidFill>
                  <a:srgbClr val="7F7F7F"/>
                </a:solidFill>
                <a:effectLst/>
                <a:uLnTx/>
                <a:uFillTx/>
                <a:latin typeface="Calibri"/>
                <a:ea typeface="Calibri"/>
                <a:cs typeface="Calibri"/>
                <a:sym typeface="Calibri"/>
              </a:rPr>
              <a:t>מודעות לחשיבות השמחה בחיינו</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Google Shape;164;g2161ce90a3f_0_14">
            <a:extLst>
              <a:ext uri="{FF2B5EF4-FFF2-40B4-BE49-F238E27FC236}">
                <a16:creationId xmlns:a16="http://schemas.microsoft.com/office/drawing/2014/main" id="{DFE6ADC8-1053-07C9-5F5B-9C3F6F6DEECB}"/>
              </a:ext>
            </a:extLst>
          </p:cNvPr>
          <p:cNvSpPr/>
          <p:nvPr/>
        </p:nvSpPr>
        <p:spPr>
          <a:xfrm>
            <a:off x="2987318" y="5508042"/>
            <a:ext cx="5252725" cy="494860"/>
          </a:xfrm>
          <a:prstGeom prst="rect">
            <a:avLst/>
          </a:prstGeom>
          <a:noFill/>
          <a:ln>
            <a:noFill/>
          </a:ln>
        </p:spPr>
        <p:txBody>
          <a:bodyPr spcFirstLastPara="1" wrap="square" lIns="91425" tIns="45700" rIns="91425" bIns="45700"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iw-IL" sz="1800" b="1" i="0" u="none" strike="noStrike" kern="0" cap="none" spc="0" normalizeH="0" baseline="0" noProof="0" dirty="0">
                <a:ln>
                  <a:noFill/>
                </a:ln>
                <a:solidFill>
                  <a:srgbClr val="DE7A9E"/>
                </a:solidFill>
                <a:effectLst/>
                <a:uLnTx/>
                <a:uFillTx/>
                <a:latin typeface="Calibri"/>
                <a:ea typeface="Calibri"/>
                <a:cs typeface="Calibri"/>
                <a:sym typeface="Calibri"/>
              </a:rPr>
              <a:t> השיעור השישי</a:t>
            </a:r>
            <a:r>
              <a:rPr kumimoji="0" lang="he-IL" sz="1800" b="1" i="0" u="none" strike="noStrike" kern="0" cap="none" spc="0" normalizeH="0" baseline="0" noProof="0" dirty="0">
                <a:ln>
                  <a:noFill/>
                </a:ln>
                <a:solidFill>
                  <a:srgbClr val="DE7A9E"/>
                </a:solidFill>
                <a:effectLst/>
                <a:uLnTx/>
                <a:uFillTx/>
                <a:latin typeface="Calibri"/>
                <a:ea typeface="Calibri"/>
                <a:cs typeface="Calibri"/>
                <a:sym typeface="Calibri"/>
              </a:rPr>
              <a:t>: הכרטיס המטעין שלי</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4" name="Google Shape;186;g2161ce90a3f_0_14">
            <a:extLst>
              <a:ext uri="{FF2B5EF4-FFF2-40B4-BE49-F238E27FC236}">
                <a16:creationId xmlns:a16="http://schemas.microsoft.com/office/drawing/2014/main" id="{7631AD5A-4846-9DB7-1CAF-6795E1B12077}"/>
              </a:ext>
            </a:extLst>
          </p:cNvPr>
          <p:cNvSpPr/>
          <p:nvPr/>
        </p:nvSpPr>
        <p:spPr>
          <a:xfrm>
            <a:off x="2708360" y="5846159"/>
            <a:ext cx="5476600" cy="426600"/>
          </a:xfrm>
          <a:prstGeom prst="rect">
            <a:avLst/>
          </a:prstGeom>
          <a:noFill/>
          <a:ln>
            <a:noFill/>
          </a:ln>
        </p:spPr>
        <p:txBody>
          <a:bodyPr spcFirstLastPara="1" wrap="square" lIns="91425" tIns="45700" rIns="91425" bIns="45700"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400" b="0" i="0" u="none" strike="noStrike" kern="0" cap="none" spc="0" normalizeH="0" baseline="0" noProof="0" dirty="0">
                <a:ln>
                  <a:noFill/>
                </a:ln>
                <a:solidFill>
                  <a:srgbClr val="7F7F7F"/>
                </a:solidFill>
                <a:effectLst/>
                <a:uLnTx/>
                <a:uFillTx/>
                <a:latin typeface="Calibri"/>
                <a:cs typeface="Calibri"/>
                <a:sym typeface="Calibri"/>
              </a:rPr>
              <a:t>יצירת כרטיס </a:t>
            </a:r>
            <a:r>
              <a:rPr lang="he-IL" dirty="0">
                <a:solidFill>
                  <a:srgbClr val="7F7F7F"/>
                </a:solidFill>
                <a:latin typeface="Calibri"/>
                <a:cs typeface="Calibri"/>
                <a:sym typeface="Calibri"/>
              </a:rPr>
              <a:t>מטעין</a:t>
            </a:r>
            <a:r>
              <a:rPr kumimoji="0" lang="he-IL" sz="1400" b="0" i="0" u="none" strike="noStrike" kern="0" cap="none" spc="0" normalizeH="0" baseline="0" noProof="0" dirty="0">
                <a:ln>
                  <a:noFill/>
                </a:ln>
                <a:solidFill>
                  <a:srgbClr val="7F7F7F"/>
                </a:solidFill>
                <a:effectLst/>
                <a:uLnTx/>
                <a:uFillTx/>
                <a:latin typeface="Calibri"/>
                <a:cs typeface="Calibri"/>
                <a:sym typeface="Calibri"/>
              </a:rPr>
              <a:t> כעוגן להתמודדות עם מצבי קושי שונים</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5"/>
          <p:cNvPicPr preferRelativeResize="0"/>
          <p:nvPr/>
        </p:nvPicPr>
        <p:blipFill rotWithShape="1">
          <a:blip r:embed="rId3">
            <a:alphaModFix/>
          </a:blip>
          <a:srcRect/>
          <a:stretch/>
        </p:blipFill>
        <p:spPr>
          <a:xfrm>
            <a:off x="7872000" y="469026"/>
            <a:ext cx="4320000" cy="1116897"/>
          </a:xfrm>
          <a:prstGeom prst="rect">
            <a:avLst/>
          </a:prstGeom>
          <a:noFill/>
          <a:ln>
            <a:noFill/>
          </a:ln>
        </p:spPr>
      </p:pic>
      <p:sp>
        <p:nvSpPr>
          <p:cNvPr id="182" name="Google Shape;182;p5"/>
          <p:cNvSpPr txBox="1">
            <a:spLocks noGrp="1"/>
          </p:cNvSpPr>
          <p:nvPr>
            <p:ph type="title"/>
          </p:nvPr>
        </p:nvSpPr>
        <p:spPr>
          <a:xfrm>
            <a:off x="9362113" y="466353"/>
            <a:ext cx="2480925" cy="1054394"/>
          </a:xfrm>
          <a:prstGeom prst="rect">
            <a:avLst/>
          </a:prstGeom>
          <a:noFill/>
          <a:ln>
            <a:noFill/>
          </a:ln>
        </p:spPr>
        <p:txBody>
          <a:bodyPr spcFirstLastPara="1" wrap="square" lIns="91425" tIns="45700" rIns="91425" bIns="45700" anchor="ctr" anchorCtr="0">
            <a:noAutofit/>
          </a:bodyPr>
          <a:lstStyle/>
          <a:p>
            <a:pPr marL="0" lvl="0" indent="0" algn="ctr" rtl="1">
              <a:lnSpc>
                <a:spcPct val="110000"/>
              </a:lnSpc>
              <a:spcBef>
                <a:spcPts val="0"/>
              </a:spcBef>
              <a:spcAft>
                <a:spcPts val="0"/>
              </a:spcAft>
              <a:buClr>
                <a:srgbClr val="000000"/>
              </a:buClr>
              <a:buSzPts val="2800"/>
              <a:buFont typeface="Calibri"/>
              <a:buNone/>
            </a:pPr>
            <a:r>
              <a:rPr lang="iw-IL" sz="2800" b="1">
                <a:solidFill>
                  <a:srgbClr val="002060"/>
                </a:solidFill>
                <a:latin typeface="Calibri"/>
                <a:ea typeface="Calibri"/>
                <a:cs typeface="Calibri"/>
                <a:sym typeface="Calibri"/>
              </a:rPr>
              <a:t>מטרות השיעור</a:t>
            </a:r>
            <a:endParaRPr sz="2800" b="1">
              <a:solidFill>
                <a:srgbClr val="002060"/>
              </a:solidFill>
              <a:latin typeface="Calibri"/>
              <a:ea typeface="Calibri"/>
              <a:cs typeface="Calibri"/>
              <a:sym typeface="Calibri"/>
            </a:endParaRPr>
          </a:p>
        </p:txBody>
      </p:sp>
      <p:sp>
        <p:nvSpPr>
          <p:cNvPr id="183" name="Google Shape;183;p5"/>
          <p:cNvSpPr txBox="1"/>
          <p:nvPr/>
        </p:nvSpPr>
        <p:spPr>
          <a:xfrm>
            <a:off x="1589423" y="2615779"/>
            <a:ext cx="9013200" cy="585000"/>
          </a:xfrm>
          <a:prstGeom prst="rect">
            <a:avLst/>
          </a:prstGeom>
          <a:noFill/>
          <a:ln>
            <a:noFill/>
          </a:ln>
        </p:spPr>
        <p:txBody>
          <a:bodyPr spcFirstLastPara="1" wrap="square" lIns="91425" tIns="45700" rIns="91425" bIns="45700" anchor="t" anchorCtr="0">
            <a:spAutoFit/>
          </a:bodyPr>
          <a:lstStyle/>
          <a:p>
            <a:pPr marL="45720" marR="0" lvl="0" indent="0" algn="ctr" rtl="1">
              <a:lnSpc>
                <a:spcPct val="150000"/>
              </a:lnSpc>
              <a:spcBef>
                <a:spcPts val="0"/>
              </a:spcBef>
              <a:spcAft>
                <a:spcPts val="0"/>
              </a:spcAft>
              <a:buClr>
                <a:srgbClr val="002060"/>
              </a:buClr>
              <a:buSzPts val="3200"/>
              <a:buFont typeface="Calibri"/>
              <a:buNone/>
            </a:pPr>
            <a:endParaRPr sz="3200" b="0" i="0" u="none" strike="noStrike" cap="none">
              <a:solidFill>
                <a:srgbClr val="002060"/>
              </a:solidFill>
              <a:latin typeface="Calibri"/>
              <a:ea typeface="Calibri"/>
              <a:cs typeface="Calibri"/>
              <a:sym typeface="Calibri"/>
            </a:endParaRPr>
          </a:p>
        </p:txBody>
      </p:sp>
      <p:pic>
        <p:nvPicPr>
          <p:cNvPr id="184" name="Google Shape;184;p5"/>
          <p:cNvPicPr preferRelativeResize="0"/>
          <p:nvPr/>
        </p:nvPicPr>
        <p:blipFill rotWithShape="1">
          <a:blip r:embed="rId4">
            <a:alphaModFix/>
          </a:blip>
          <a:srcRect/>
          <a:stretch/>
        </p:blipFill>
        <p:spPr>
          <a:xfrm>
            <a:off x="8134350" y="737914"/>
            <a:ext cx="609600" cy="579120"/>
          </a:xfrm>
          <a:prstGeom prst="rect">
            <a:avLst/>
          </a:prstGeom>
          <a:noFill/>
          <a:ln>
            <a:noFill/>
          </a:ln>
        </p:spPr>
      </p:pic>
      <p:sp>
        <p:nvSpPr>
          <p:cNvPr id="185" name="Google Shape;185;p5"/>
          <p:cNvSpPr txBox="1"/>
          <p:nvPr/>
        </p:nvSpPr>
        <p:spPr>
          <a:xfrm>
            <a:off x="203200" y="2017000"/>
            <a:ext cx="11518899" cy="3231624"/>
          </a:xfrm>
          <a:prstGeom prst="rect">
            <a:avLst/>
          </a:prstGeom>
          <a:noFill/>
          <a:ln>
            <a:noFill/>
          </a:ln>
        </p:spPr>
        <p:txBody>
          <a:bodyPr spcFirstLastPara="1" wrap="square" lIns="91425" tIns="91425" rIns="91425" bIns="91425" anchor="t" anchorCtr="0">
            <a:spAutoFit/>
          </a:bodyPr>
          <a:lstStyle/>
          <a:p>
            <a:pPr marL="457200" lvl="0" indent="-355600" algn="r" rtl="1">
              <a:lnSpc>
                <a:spcPct val="150000"/>
              </a:lnSpc>
              <a:spcBef>
                <a:spcPts val="0"/>
              </a:spcBef>
              <a:spcAft>
                <a:spcPts val="0"/>
              </a:spcAft>
              <a:buClr>
                <a:schemeClr val="dk1"/>
              </a:buClr>
              <a:buSzPts val="2000"/>
              <a:buFont typeface="Arial" panose="020B0604020202020204" pitchFamily="34" charset="0"/>
              <a:buChar char="–"/>
            </a:pPr>
            <a:r>
              <a:rPr lang="iw-IL" sz="2200" dirty="0">
                <a:solidFill>
                  <a:schemeClr val="dk1"/>
                </a:solidFill>
                <a:latin typeface="Calibri"/>
                <a:ea typeface="Calibri"/>
                <a:cs typeface="Calibri"/>
                <a:sym typeface="Calibri"/>
              </a:rPr>
              <a:t>להעמיד במרכז הדיון את החברים והחברות של הנער\ה המצוי\ה במצוקה ודרכי התמודדותם בהקשר זה.</a:t>
            </a:r>
            <a:endParaRPr sz="2200" dirty="0">
              <a:solidFill>
                <a:schemeClr val="dk1"/>
              </a:solidFill>
              <a:latin typeface="Calibri"/>
              <a:ea typeface="Calibri"/>
              <a:cs typeface="Calibri"/>
              <a:sym typeface="Calibri"/>
            </a:endParaRPr>
          </a:p>
          <a:p>
            <a:pPr marL="457200" lvl="0" indent="-355600" algn="r" rtl="1">
              <a:lnSpc>
                <a:spcPct val="150000"/>
              </a:lnSpc>
              <a:spcBef>
                <a:spcPts val="0"/>
              </a:spcBef>
              <a:spcAft>
                <a:spcPts val="0"/>
              </a:spcAft>
              <a:buClr>
                <a:schemeClr val="dk1"/>
              </a:buClr>
              <a:buSzPts val="2000"/>
              <a:buFont typeface="Arial" panose="020B0604020202020204" pitchFamily="34" charset="0"/>
              <a:buChar char="–"/>
            </a:pPr>
            <a:r>
              <a:rPr lang="iw-IL" sz="2200" dirty="0">
                <a:solidFill>
                  <a:schemeClr val="dk1"/>
                </a:solidFill>
                <a:latin typeface="Calibri"/>
                <a:ea typeface="Calibri"/>
                <a:cs typeface="Calibri"/>
                <a:sym typeface="Calibri"/>
              </a:rPr>
              <a:t>להציף תפיסות מוטעות ואמונות לא מדויקות בהקשר לשיתוף מבוגר במידע על סכנה אובדנית של חבר.</a:t>
            </a:r>
            <a:endParaRPr sz="2200" dirty="0">
              <a:solidFill>
                <a:schemeClr val="dk1"/>
              </a:solidFill>
              <a:latin typeface="Calibri"/>
              <a:ea typeface="Calibri"/>
              <a:cs typeface="Calibri"/>
              <a:sym typeface="Calibri"/>
            </a:endParaRPr>
          </a:p>
          <a:p>
            <a:pPr marL="457200" lvl="0" indent="-355600" algn="r" rtl="1">
              <a:lnSpc>
                <a:spcPct val="150000"/>
              </a:lnSpc>
              <a:spcBef>
                <a:spcPts val="0"/>
              </a:spcBef>
              <a:spcAft>
                <a:spcPts val="0"/>
              </a:spcAft>
              <a:buClr>
                <a:schemeClr val="dk1"/>
              </a:buClr>
              <a:buSzPts val="2000"/>
              <a:buFont typeface="Arial" panose="020B0604020202020204" pitchFamily="34" charset="0"/>
              <a:buChar char="–"/>
            </a:pPr>
            <a:r>
              <a:rPr lang="iw-IL" sz="2200" dirty="0">
                <a:solidFill>
                  <a:schemeClr val="dk1"/>
                </a:solidFill>
                <a:latin typeface="Calibri"/>
                <a:ea typeface="Calibri"/>
                <a:cs typeface="Calibri"/>
                <a:sym typeface="Calibri"/>
              </a:rPr>
              <a:t>להתעמת עם הדילמה:</a:t>
            </a:r>
            <a:r>
              <a:rPr lang="he-IL" sz="2200" dirty="0">
                <a:solidFill>
                  <a:schemeClr val="dk1"/>
                </a:solidFill>
                <a:latin typeface="Calibri"/>
                <a:ea typeface="Calibri"/>
                <a:cs typeface="Calibri"/>
                <a:sym typeface="Calibri"/>
              </a:rPr>
              <a:t> </a:t>
            </a:r>
            <a:r>
              <a:rPr lang="iw-IL" sz="2200" dirty="0">
                <a:solidFill>
                  <a:schemeClr val="dk1"/>
                </a:solidFill>
                <a:latin typeface="Calibri"/>
                <a:ea typeface="Calibri"/>
                <a:cs typeface="Calibri"/>
                <a:sym typeface="Calibri"/>
              </a:rPr>
              <a:t>שיתוף מבוגר במצוקה של חבר\ה -</a:t>
            </a:r>
            <a:r>
              <a:rPr lang="he-IL" sz="2200" dirty="0">
                <a:solidFill>
                  <a:schemeClr val="dk1"/>
                </a:solidFill>
                <a:latin typeface="Calibri"/>
                <a:ea typeface="Calibri"/>
                <a:cs typeface="Calibri"/>
                <a:sym typeface="Calibri"/>
              </a:rPr>
              <a:t> </a:t>
            </a:r>
            <a:r>
              <a:rPr lang="iw-IL" sz="2200" dirty="0">
                <a:solidFill>
                  <a:schemeClr val="dk1"/>
                </a:solidFill>
                <a:latin typeface="Calibri"/>
                <a:ea typeface="Calibri"/>
                <a:cs typeface="Calibri"/>
                <a:sym typeface="Calibri"/>
              </a:rPr>
              <a:t>האם זו בגידה\הלשנה או אחריות וחברות אמיתית?</a:t>
            </a:r>
            <a:endParaRPr sz="2200" dirty="0">
              <a:solidFill>
                <a:schemeClr val="dk1"/>
              </a:solidFill>
              <a:latin typeface="Calibri"/>
              <a:ea typeface="Calibri"/>
              <a:cs typeface="Calibri"/>
              <a:sym typeface="Calibri"/>
            </a:endParaRPr>
          </a:p>
          <a:p>
            <a:pPr marL="457200" lvl="0" indent="-355600" algn="r" rtl="1">
              <a:lnSpc>
                <a:spcPct val="150000"/>
              </a:lnSpc>
              <a:spcBef>
                <a:spcPts val="0"/>
              </a:spcBef>
              <a:spcAft>
                <a:spcPts val="0"/>
              </a:spcAft>
              <a:buClr>
                <a:schemeClr val="dk1"/>
              </a:buClr>
              <a:buSzPts val="2000"/>
              <a:buFont typeface="Arial" panose="020B0604020202020204" pitchFamily="34" charset="0"/>
              <a:buChar char="–"/>
            </a:pPr>
            <a:r>
              <a:rPr lang="iw-IL" sz="2200" dirty="0">
                <a:solidFill>
                  <a:schemeClr val="dk1"/>
                </a:solidFill>
                <a:latin typeface="Calibri"/>
                <a:ea typeface="Calibri"/>
                <a:cs typeface="Calibri"/>
                <a:sym typeface="Calibri"/>
              </a:rPr>
              <a:t>להציג בפני התלמידים את מגוון השיקולים ב</a:t>
            </a:r>
            <a:r>
              <a:rPr lang="he-IL" sz="2200" dirty="0">
                <a:solidFill>
                  <a:schemeClr val="dk1"/>
                </a:solidFill>
                <a:latin typeface="Calibri"/>
                <a:ea typeface="Calibri"/>
                <a:cs typeface="Calibri"/>
                <a:sym typeface="Calibri"/>
              </a:rPr>
              <a:t>הקשר ל</a:t>
            </a:r>
            <a:r>
              <a:rPr lang="iw-IL" sz="2200" dirty="0">
                <a:solidFill>
                  <a:schemeClr val="dk1"/>
                </a:solidFill>
                <a:latin typeface="Calibri"/>
                <a:ea typeface="Calibri"/>
                <a:cs typeface="Calibri"/>
                <a:sym typeface="Calibri"/>
              </a:rPr>
              <a:t>דילמה ואת המחירים והרווחים שבצדה.</a:t>
            </a:r>
            <a:endParaRPr sz="2200" dirty="0">
              <a:solidFill>
                <a:schemeClr val="dk1"/>
              </a:solidFill>
              <a:latin typeface="Calibri"/>
              <a:ea typeface="Calibri"/>
              <a:cs typeface="Calibri"/>
              <a:sym typeface="Calibri"/>
            </a:endParaRPr>
          </a:p>
          <a:p>
            <a:pPr marL="457200" lvl="0" indent="-355600" algn="r" rtl="1">
              <a:lnSpc>
                <a:spcPct val="150000"/>
              </a:lnSpc>
              <a:spcBef>
                <a:spcPts val="0"/>
              </a:spcBef>
              <a:spcAft>
                <a:spcPts val="0"/>
              </a:spcAft>
              <a:buClr>
                <a:schemeClr val="dk1"/>
              </a:buClr>
              <a:buSzPts val="2000"/>
              <a:buFont typeface="Arial" panose="020B0604020202020204" pitchFamily="34" charset="0"/>
              <a:buChar char="–"/>
            </a:pPr>
            <a:r>
              <a:rPr lang="iw-IL" sz="2200" dirty="0">
                <a:solidFill>
                  <a:schemeClr val="dk1"/>
                </a:solidFill>
                <a:latin typeface="Calibri"/>
                <a:ea typeface="Calibri"/>
                <a:cs typeface="Calibri"/>
                <a:sym typeface="Calibri"/>
              </a:rPr>
              <a:t>לאמן מילולית ולאפשר לתלמידים לנסח פניות לעזרה לגורמי סיוע שונים עבור עצמם ועבור חבר\ה במצוקה.</a:t>
            </a:r>
            <a:endParaRPr sz="2200" dirty="0">
              <a:solidFill>
                <a:schemeClr val="dk1"/>
              </a:solidFill>
              <a:latin typeface="Calibri"/>
              <a:ea typeface="Calibri"/>
              <a:cs typeface="Calibri"/>
              <a:sym typeface="Calibri"/>
            </a:endParaRPr>
          </a:p>
          <a:p>
            <a:pPr marL="457200" lvl="0" indent="-355600" algn="r" rtl="1">
              <a:lnSpc>
                <a:spcPct val="150000"/>
              </a:lnSpc>
              <a:spcBef>
                <a:spcPts val="0"/>
              </a:spcBef>
              <a:spcAft>
                <a:spcPts val="0"/>
              </a:spcAft>
              <a:buClr>
                <a:schemeClr val="dk1"/>
              </a:buClr>
              <a:buSzPts val="2000"/>
              <a:buFont typeface="Arial" panose="020B0604020202020204" pitchFamily="34" charset="0"/>
              <a:buChar char="–"/>
            </a:pPr>
            <a:r>
              <a:rPr lang="iw-IL" sz="2200" dirty="0">
                <a:solidFill>
                  <a:schemeClr val="dk1"/>
                </a:solidFill>
                <a:latin typeface="Calibri"/>
                <a:ea typeface="Calibri"/>
                <a:cs typeface="Calibri"/>
                <a:sym typeface="Calibri"/>
              </a:rPr>
              <a:t>לחזק ערבות הדדית לצד הבנת גבולות האחריות של החברים המסייעים וגורמי הסיוע השונים.</a:t>
            </a:r>
            <a:endParaRPr sz="2200" dirty="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g2161ce90a3f_0_154"/>
          <p:cNvPicPr preferRelativeResize="0"/>
          <p:nvPr/>
        </p:nvPicPr>
        <p:blipFill rotWithShape="1">
          <a:blip r:embed="rId3">
            <a:alphaModFix/>
          </a:blip>
          <a:srcRect/>
          <a:stretch/>
        </p:blipFill>
        <p:spPr>
          <a:xfrm>
            <a:off x="7872000" y="469025"/>
            <a:ext cx="4320000" cy="1116898"/>
          </a:xfrm>
          <a:prstGeom prst="rect">
            <a:avLst/>
          </a:prstGeom>
          <a:noFill/>
          <a:ln>
            <a:noFill/>
          </a:ln>
        </p:spPr>
      </p:pic>
      <p:cxnSp>
        <p:nvCxnSpPr>
          <p:cNvPr id="191" name="Google Shape;191;g2161ce90a3f_0_154"/>
          <p:cNvCxnSpPr/>
          <p:nvPr/>
        </p:nvCxnSpPr>
        <p:spPr>
          <a:xfrm>
            <a:off x="8682163" y="2716232"/>
            <a:ext cx="0" cy="2065800"/>
          </a:xfrm>
          <a:prstGeom prst="straightConnector1">
            <a:avLst/>
          </a:prstGeom>
          <a:noFill/>
          <a:ln w="9525" cap="flat" cmpd="sng">
            <a:solidFill>
              <a:srgbClr val="005485"/>
            </a:solidFill>
            <a:prstDash val="solid"/>
            <a:miter lim="800000"/>
            <a:headEnd type="none" w="sm" len="sm"/>
            <a:tailEnd type="none" w="sm" len="sm"/>
          </a:ln>
        </p:spPr>
      </p:cxnSp>
      <p:sp>
        <p:nvSpPr>
          <p:cNvPr id="192" name="Google Shape;192;g2161ce90a3f_0_154"/>
          <p:cNvSpPr txBox="1"/>
          <p:nvPr/>
        </p:nvSpPr>
        <p:spPr>
          <a:xfrm>
            <a:off x="8721457" y="2660793"/>
            <a:ext cx="3265800" cy="2973081"/>
          </a:xfrm>
          <a:prstGeom prst="rect">
            <a:avLst/>
          </a:prstGeom>
          <a:noFill/>
          <a:ln>
            <a:noFill/>
          </a:ln>
        </p:spPr>
        <p:txBody>
          <a:bodyPr spcFirstLastPara="1" wrap="square" lIns="91425" tIns="45700" rIns="91425" bIns="45700" anchor="t" anchorCtr="0">
            <a:spAutoFit/>
          </a:bodyPr>
          <a:lstStyle/>
          <a:p>
            <a:pPr marR="0" lvl="0" algn="r" rtl="1">
              <a:lnSpc>
                <a:spcPct val="115000"/>
              </a:lnSpc>
              <a:spcBef>
                <a:spcPts val="1200"/>
              </a:spcBef>
              <a:spcAft>
                <a:spcPts val="0"/>
              </a:spcAft>
              <a:buClr>
                <a:schemeClr val="dk1"/>
              </a:buClr>
              <a:buSzPts val="1100"/>
            </a:pPr>
            <a:r>
              <a:rPr lang="he-IL" sz="1600" i="0" u="none" strike="noStrike" cap="none" dirty="0">
                <a:solidFill>
                  <a:schemeClr val="tx1"/>
                </a:solidFill>
                <a:latin typeface="Calibri" panose="020F0502020204030204" pitchFamily="34" charset="0"/>
                <a:ea typeface="Calibri" panose="020F0502020204030204" pitchFamily="34" charset="0"/>
                <a:cs typeface="Calibri" panose="020F0502020204030204" pitchFamily="34" charset="0"/>
                <a:sym typeface="Arial"/>
              </a:rPr>
              <a:t>- פנייה למבוגר ו</a:t>
            </a:r>
            <a:r>
              <a:rPr lang="iw-IL" sz="1600" dirty="0">
                <a:solidFill>
                  <a:schemeClr val="tx1"/>
                </a:solidFill>
                <a:latin typeface="Calibri" panose="020F0502020204030204" pitchFamily="34" charset="0"/>
                <a:ea typeface="Calibri" panose="020F0502020204030204" pitchFamily="34" charset="0"/>
                <a:cs typeface="Calibri" panose="020F0502020204030204" pitchFamily="34" charset="0"/>
              </a:rPr>
              <a:t>בקשת עזרה</a:t>
            </a:r>
            <a:r>
              <a:rPr lang="he-IL" sz="1600" dirty="0">
                <a:solidFill>
                  <a:schemeClr val="tx1"/>
                </a:solidFill>
                <a:latin typeface="Calibri" panose="020F0502020204030204" pitchFamily="34" charset="0"/>
                <a:ea typeface="Calibri" panose="020F0502020204030204" pitchFamily="34" charset="0"/>
                <a:cs typeface="Calibri" panose="020F0502020204030204" pitchFamily="34" charset="0"/>
              </a:rPr>
              <a:t> מהוות גורם חוסן חשוב </a:t>
            </a:r>
            <a:r>
              <a:rPr lang="iw-IL" sz="1600" dirty="0">
                <a:solidFill>
                  <a:schemeClr val="tx1"/>
                </a:solidFill>
                <a:latin typeface="Calibri" panose="020F0502020204030204" pitchFamily="34" charset="0"/>
                <a:ea typeface="Calibri" panose="020F0502020204030204" pitchFamily="34" charset="0"/>
                <a:cs typeface="Calibri" panose="020F0502020204030204" pitchFamily="34" charset="0"/>
              </a:rPr>
              <a:t>ביותר בחיינו</a:t>
            </a:r>
            <a:r>
              <a:rPr lang="he-IL" sz="1600"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pPr marR="0" lvl="0" algn="r" rtl="1">
              <a:lnSpc>
                <a:spcPct val="115000"/>
              </a:lnSpc>
              <a:spcBef>
                <a:spcPts val="1200"/>
              </a:spcBef>
              <a:spcAft>
                <a:spcPts val="0"/>
              </a:spcAft>
              <a:buClr>
                <a:schemeClr val="dk1"/>
              </a:buClr>
              <a:buSzPts val="1100"/>
            </a:pPr>
            <a:r>
              <a:rPr lang="he-IL" sz="1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iw-IL" sz="1600" i="0" u="none" strike="noStrike" cap="none" dirty="0">
                <a:solidFill>
                  <a:schemeClr val="tx1"/>
                </a:solidFill>
                <a:latin typeface="Calibri" panose="020F0502020204030204" pitchFamily="34" charset="0"/>
                <a:ea typeface="Calibri" panose="020F0502020204030204" pitchFamily="34" charset="0"/>
                <a:cs typeface="Calibri" panose="020F0502020204030204" pitchFamily="34" charset="0"/>
                <a:sym typeface="Arial"/>
              </a:rPr>
              <a:t>בכוחו של השיתוף לסייע בהתמודדות עם מצבי חיים קשים</a:t>
            </a:r>
            <a:r>
              <a:rPr lang="iw-IL" sz="1600" dirty="0">
                <a:solidFill>
                  <a:schemeClr val="tx1"/>
                </a:solidFill>
                <a:latin typeface="Calibri" panose="020F0502020204030204" pitchFamily="34" charset="0"/>
                <a:ea typeface="Calibri" panose="020F0502020204030204" pitchFamily="34" charset="0"/>
                <a:cs typeface="Calibri" panose="020F0502020204030204" pitchFamily="34" charset="0"/>
              </a:rPr>
              <a:t>.</a:t>
            </a:r>
            <a:endParaRPr lang="he-IL" sz="16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R="0" lvl="0" algn="r" rtl="1">
              <a:lnSpc>
                <a:spcPct val="115000"/>
              </a:lnSpc>
              <a:spcBef>
                <a:spcPts val="1200"/>
              </a:spcBef>
              <a:spcAft>
                <a:spcPts val="0"/>
              </a:spcAft>
              <a:buClr>
                <a:schemeClr val="dk1"/>
              </a:buClr>
              <a:buSzPts val="1100"/>
            </a:pPr>
            <a:r>
              <a:rPr lang="he-IL" sz="1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iw-IL" sz="1600" dirty="0">
                <a:solidFill>
                  <a:schemeClr val="tx1"/>
                </a:solidFill>
                <a:latin typeface="Calibri" panose="020F0502020204030204" pitchFamily="34" charset="0"/>
                <a:ea typeface="Calibri" panose="020F0502020204030204" pitchFamily="34" charset="0"/>
                <a:cs typeface="Calibri" panose="020F0502020204030204" pitchFamily="34" charset="0"/>
              </a:rPr>
              <a:t>תרגול </a:t>
            </a:r>
            <a:r>
              <a:rPr lang="he-IL" sz="1600" dirty="0">
                <a:solidFill>
                  <a:schemeClr val="tx1"/>
                </a:solidFill>
                <a:latin typeface="Calibri" panose="020F0502020204030204" pitchFamily="34" charset="0"/>
                <a:ea typeface="Calibri" panose="020F0502020204030204" pitchFamily="34" charset="0"/>
                <a:cs typeface="Calibri" panose="020F0502020204030204" pitchFamily="34" charset="0"/>
              </a:rPr>
              <a:t>ואימון של </a:t>
            </a:r>
            <a:r>
              <a:rPr lang="iw-IL" sz="1600" dirty="0">
                <a:solidFill>
                  <a:schemeClr val="tx1"/>
                </a:solidFill>
                <a:latin typeface="Calibri" panose="020F0502020204030204" pitchFamily="34" charset="0"/>
                <a:ea typeface="Calibri" panose="020F0502020204030204" pitchFamily="34" charset="0"/>
                <a:cs typeface="Calibri" panose="020F0502020204030204" pitchFamily="34" charset="0"/>
              </a:rPr>
              <a:t>פנייה </a:t>
            </a:r>
            <a:r>
              <a:rPr lang="he-IL" sz="1600" dirty="0">
                <a:solidFill>
                  <a:schemeClr val="tx1"/>
                </a:solidFill>
                <a:latin typeface="Calibri" panose="020F0502020204030204" pitchFamily="34" charset="0"/>
                <a:ea typeface="Calibri" panose="020F0502020204030204" pitchFamily="34" charset="0"/>
                <a:cs typeface="Calibri" panose="020F0502020204030204" pitchFamily="34" charset="0"/>
              </a:rPr>
              <a:t>ובקשת עזרה</a:t>
            </a:r>
            <a:r>
              <a:rPr lang="iw-IL" sz="1600" dirty="0">
                <a:solidFill>
                  <a:schemeClr val="tx1"/>
                </a:solidFill>
                <a:latin typeface="Calibri" panose="020F0502020204030204" pitchFamily="34" charset="0"/>
                <a:ea typeface="Calibri" panose="020F0502020204030204" pitchFamily="34" charset="0"/>
                <a:cs typeface="Calibri" panose="020F0502020204030204" pitchFamily="34" charset="0"/>
              </a:rPr>
              <a:t> מסייעים מאוד בזמן אמת</a:t>
            </a:r>
            <a:r>
              <a:rPr lang="he-IL" sz="1600" dirty="0">
                <a:solidFill>
                  <a:schemeClr val="tx1"/>
                </a:solidFill>
                <a:latin typeface="Calibri" panose="020F0502020204030204" pitchFamily="34" charset="0"/>
                <a:ea typeface="Calibri" panose="020F0502020204030204" pitchFamily="34" charset="0"/>
                <a:cs typeface="Calibri" panose="020F0502020204030204" pitchFamily="34" charset="0"/>
              </a:rPr>
              <a:t> בזיהוי מצוקה אצלנו או אצל האחר.</a:t>
            </a:r>
          </a:p>
          <a:p>
            <a:pPr marR="0" lvl="0" algn="r" rtl="1">
              <a:lnSpc>
                <a:spcPct val="115000"/>
              </a:lnSpc>
              <a:spcBef>
                <a:spcPts val="1200"/>
              </a:spcBef>
              <a:spcAft>
                <a:spcPts val="0"/>
              </a:spcAft>
              <a:buClr>
                <a:schemeClr val="dk1"/>
              </a:buClr>
              <a:buSzPts val="1100"/>
            </a:pPr>
            <a:r>
              <a:rPr lang="he-IL" sz="1600" strike="sngStrike"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he-IL" sz="1600" dirty="0">
                <a:solidFill>
                  <a:schemeClr val="tx1"/>
                </a:solidFill>
                <a:latin typeface="Calibri" panose="020F0502020204030204" pitchFamily="34" charset="0"/>
                <a:ea typeface="Calibri" panose="020F0502020204030204" pitchFamily="34" charset="0"/>
                <a:cs typeface="Calibri" panose="020F0502020204030204" pitchFamily="34" charset="0"/>
              </a:rPr>
              <a:t>הכרת </a:t>
            </a:r>
            <a:r>
              <a:rPr lang="iw-IL" sz="1600" dirty="0">
                <a:solidFill>
                  <a:schemeClr val="tx1"/>
                </a:solidFill>
                <a:latin typeface="Calibri" panose="020F0502020204030204" pitchFamily="34" charset="0"/>
                <a:ea typeface="Calibri" panose="020F0502020204030204" pitchFamily="34" charset="0"/>
                <a:cs typeface="Calibri" panose="020F0502020204030204" pitchFamily="34" charset="0"/>
              </a:rPr>
              <a:t>אסטרטגיות של </a:t>
            </a:r>
            <a:r>
              <a:rPr lang="he-IL" sz="1600"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iw-IL" sz="1600" dirty="0">
                <a:solidFill>
                  <a:schemeClr val="tx1"/>
                </a:solidFill>
                <a:latin typeface="Calibri" panose="020F0502020204030204" pitchFamily="34" charset="0"/>
                <a:ea typeface="Calibri" panose="020F0502020204030204" pitchFamily="34" charset="0"/>
                <a:cs typeface="Calibri" panose="020F0502020204030204" pitchFamily="34" charset="0"/>
              </a:rPr>
              <a:t>שומר סף</a:t>
            </a:r>
            <a:r>
              <a:rPr lang="he-IL" sz="1600"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iw-IL" sz="1600" dirty="0">
                <a:solidFill>
                  <a:schemeClr val="tx1"/>
                </a:solidFill>
                <a:latin typeface="Calibri" panose="020F0502020204030204" pitchFamily="34" charset="0"/>
                <a:ea typeface="Calibri" panose="020F0502020204030204" pitchFamily="34" charset="0"/>
                <a:cs typeface="Calibri" panose="020F0502020204030204" pitchFamily="34" charset="0"/>
              </a:rPr>
              <a:t> </a:t>
            </a:r>
            <a:endParaRPr sz="1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93" name="Google Shape;193;g2161ce90a3f_0_154"/>
          <p:cNvSpPr txBox="1"/>
          <p:nvPr/>
        </p:nvSpPr>
        <p:spPr>
          <a:xfrm>
            <a:off x="2635874" y="2801349"/>
            <a:ext cx="6006996" cy="3991822"/>
          </a:xfrm>
          <a:prstGeom prst="rect">
            <a:avLst/>
          </a:prstGeom>
          <a:noFill/>
          <a:ln>
            <a:noFill/>
          </a:ln>
        </p:spPr>
        <p:txBody>
          <a:bodyPr spcFirstLastPara="1" wrap="square" lIns="91425" tIns="45700" rIns="91425" bIns="45700" anchor="t" anchorCtr="0">
            <a:spAutoFit/>
          </a:bodyPr>
          <a:lstStyle/>
          <a:p>
            <a:pPr marL="114300" marR="0" lvl="0" algn="r" rtl="1">
              <a:lnSpc>
                <a:spcPct val="115000"/>
              </a:lnSpc>
              <a:spcBef>
                <a:spcPts val="0"/>
              </a:spcBef>
              <a:spcAft>
                <a:spcPts val="0"/>
              </a:spcAft>
              <a:buClr>
                <a:srgbClr val="000000"/>
              </a:buClr>
              <a:buSzPts val="1800"/>
            </a:pPr>
            <a:r>
              <a:rPr lang="he-IL" b="1" i="0" u="none" strike="noStrike" cap="none" dirty="0">
                <a:solidFill>
                  <a:srgbClr val="FF0000"/>
                </a:solidFill>
                <a:latin typeface="Calibri" panose="020F0502020204030204" pitchFamily="34" charset="0"/>
                <a:ea typeface="Calibri" panose="020F0502020204030204" pitchFamily="34" charset="0"/>
                <a:cs typeface="Calibri" panose="020F0502020204030204" pitchFamily="34" charset="0"/>
                <a:sym typeface="Arial"/>
              </a:rPr>
              <a:t>מיומנויות קוגניטיביות</a:t>
            </a:r>
          </a:p>
          <a:p>
            <a:pPr marL="114300" marR="0" lvl="0" algn="r" rtl="1">
              <a:lnSpc>
                <a:spcPct val="115000"/>
              </a:lnSpc>
              <a:spcBef>
                <a:spcPts val="0"/>
              </a:spcBef>
              <a:spcAft>
                <a:spcPts val="0"/>
              </a:spcAft>
              <a:buClr>
                <a:srgbClr val="000000"/>
              </a:buClr>
              <a:buSzPts val="1800"/>
            </a:pPr>
            <a:r>
              <a:rPr lang="he-IL" i="0" u="none" strike="noStrike" cap="none" dirty="0">
                <a:solidFill>
                  <a:schemeClr val="tx1"/>
                </a:solidFill>
                <a:latin typeface="Calibri" panose="020F0502020204030204" pitchFamily="34" charset="0"/>
                <a:ea typeface="Calibri" panose="020F0502020204030204" pitchFamily="34" charset="0"/>
                <a:cs typeface="Calibri" panose="020F0502020204030204" pitchFamily="34" charset="0"/>
                <a:sym typeface="Arial"/>
              </a:rPr>
              <a:t>-חשיבה ביקורתית</a:t>
            </a:r>
          </a:p>
          <a:p>
            <a:pPr marL="114300" marR="0" lvl="0" algn="r" rtl="1">
              <a:lnSpc>
                <a:spcPct val="115000"/>
              </a:lnSpc>
              <a:spcBef>
                <a:spcPts val="0"/>
              </a:spcBef>
              <a:spcAft>
                <a:spcPts val="0"/>
              </a:spcAft>
              <a:buClr>
                <a:srgbClr val="000000"/>
              </a:buClr>
              <a:buSzPts val="1800"/>
            </a:pPr>
            <a:r>
              <a:rPr lang="he-IL" dirty="0">
                <a:solidFill>
                  <a:schemeClr val="tx1"/>
                </a:solidFill>
                <a:latin typeface="Calibri" panose="020F0502020204030204" pitchFamily="34" charset="0"/>
                <a:ea typeface="Calibri" panose="020F0502020204030204" pitchFamily="34" charset="0"/>
                <a:cs typeface="Calibri" panose="020F0502020204030204" pitchFamily="34" charset="0"/>
              </a:rPr>
              <a:t>-חשיבה יצירתית</a:t>
            </a:r>
            <a:endParaRPr lang="he-IL" i="0" u="none" strike="noStrike" cap="none" dirty="0">
              <a:solidFill>
                <a:schemeClr val="tx1"/>
              </a:solidFill>
              <a:latin typeface="Calibri" panose="020F0502020204030204" pitchFamily="34" charset="0"/>
              <a:ea typeface="Calibri" panose="020F0502020204030204" pitchFamily="34" charset="0"/>
              <a:cs typeface="Calibri" panose="020F0502020204030204" pitchFamily="34" charset="0"/>
              <a:sym typeface="Arial"/>
            </a:endParaRPr>
          </a:p>
          <a:p>
            <a:pPr marL="114300" marR="0" lvl="0" algn="r" rtl="1">
              <a:lnSpc>
                <a:spcPct val="115000"/>
              </a:lnSpc>
              <a:spcBef>
                <a:spcPts val="0"/>
              </a:spcBef>
              <a:spcAft>
                <a:spcPts val="0"/>
              </a:spcAft>
              <a:buClr>
                <a:srgbClr val="000000"/>
              </a:buClr>
              <a:buSzPts val="1800"/>
            </a:pPr>
            <a:r>
              <a:rPr lang="iw-IL" b="1" i="0" u="none" strike="noStrike" cap="none" dirty="0">
                <a:solidFill>
                  <a:srgbClr val="FF0000"/>
                </a:solidFill>
                <a:latin typeface="Calibri" panose="020F0502020204030204" pitchFamily="34" charset="0"/>
                <a:ea typeface="Calibri" panose="020F0502020204030204" pitchFamily="34" charset="0"/>
                <a:cs typeface="Calibri" panose="020F0502020204030204" pitchFamily="34" charset="0"/>
                <a:sym typeface="Arial"/>
              </a:rPr>
              <a:t>מיומנויות רגשיות </a:t>
            </a:r>
            <a:r>
              <a:rPr lang="he-IL" b="1" i="0" u="none" strike="noStrike" cap="none" dirty="0">
                <a:solidFill>
                  <a:srgbClr val="FF0000"/>
                </a:solidFill>
                <a:latin typeface="Calibri" panose="020F0502020204030204" pitchFamily="34" charset="0"/>
                <a:ea typeface="Calibri" panose="020F0502020204030204" pitchFamily="34" charset="0"/>
                <a:cs typeface="Calibri" panose="020F0502020204030204" pitchFamily="34" charset="0"/>
                <a:sym typeface="Arial"/>
              </a:rPr>
              <a:t>(</a:t>
            </a:r>
            <a:r>
              <a:rPr lang="iw-IL" b="1" i="0" u="none" strike="noStrike" cap="none" dirty="0">
                <a:solidFill>
                  <a:srgbClr val="FF0000"/>
                </a:solidFill>
                <a:latin typeface="Calibri" panose="020F0502020204030204" pitchFamily="34" charset="0"/>
                <a:ea typeface="Calibri" panose="020F0502020204030204" pitchFamily="34" charset="0"/>
                <a:cs typeface="Calibri" panose="020F0502020204030204" pitchFamily="34" charset="0"/>
                <a:sym typeface="Arial"/>
              </a:rPr>
              <a:t>תוך אישי</a:t>
            </a:r>
            <a:r>
              <a:rPr lang="he-IL" b="1" i="0" u="none" strike="noStrike" cap="none" dirty="0">
                <a:solidFill>
                  <a:srgbClr val="FF0000"/>
                </a:solidFill>
                <a:latin typeface="Calibri" panose="020F0502020204030204" pitchFamily="34" charset="0"/>
                <a:ea typeface="Calibri" panose="020F0502020204030204" pitchFamily="34" charset="0"/>
                <a:cs typeface="Calibri" panose="020F0502020204030204" pitchFamily="34" charset="0"/>
                <a:sym typeface="Arial"/>
              </a:rPr>
              <a:t>)</a:t>
            </a:r>
            <a:endParaRPr b="0" i="0" u="none" strike="noStrike" cap="none" dirty="0">
              <a:solidFill>
                <a:srgbClr val="FF0000"/>
              </a:solidFill>
              <a:latin typeface="Calibri" panose="020F0502020204030204" pitchFamily="34" charset="0"/>
              <a:ea typeface="Calibri" panose="020F0502020204030204" pitchFamily="34" charset="0"/>
              <a:cs typeface="Calibri" panose="020F0502020204030204" pitchFamily="34" charset="0"/>
              <a:sym typeface="Arial"/>
            </a:endParaRPr>
          </a:p>
          <a:p>
            <a:pPr marL="114300" algn="r" rtl="1">
              <a:lnSpc>
                <a:spcPct val="115000"/>
              </a:lnSpc>
              <a:buSzPts val="1800"/>
            </a:pPr>
            <a:r>
              <a:rPr lang="he-IL" b="1"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     </a:t>
            </a:r>
            <a:r>
              <a:rPr lang="iw-IL" b="1"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מודעות עצמית- </a:t>
            </a:r>
            <a:r>
              <a:rPr lang="he-IL" b="1"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 </a:t>
            </a:r>
            <a:r>
              <a:rPr lang="iw-IL"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הכרת עצמי</a:t>
            </a:r>
            <a:r>
              <a:rPr lang="he-IL"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 </a:t>
            </a:r>
            <a:r>
              <a:rPr lang="he-IL" dirty="0">
                <a:solidFill>
                  <a:schemeClr val="dk1"/>
                </a:solidFill>
                <a:latin typeface="Calibri" panose="020F0502020204030204" pitchFamily="34" charset="0"/>
                <a:ea typeface="Calibri" panose="020F0502020204030204" pitchFamily="34" charset="0"/>
                <a:cs typeface="Calibri" panose="020F0502020204030204" pitchFamily="34" charset="0"/>
              </a:rPr>
              <a:t>זיהוי</a:t>
            </a:r>
            <a:r>
              <a:rPr lang="he-IL"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 </a:t>
            </a:r>
            <a:r>
              <a:rPr lang="iw-IL" dirty="0">
                <a:solidFill>
                  <a:schemeClr val="dk1"/>
                </a:solidFill>
                <a:latin typeface="Calibri" panose="020F0502020204030204" pitchFamily="34" charset="0"/>
                <a:ea typeface="Calibri" panose="020F0502020204030204" pitchFamily="34" charset="0"/>
                <a:cs typeface="Calibri" panose="020F0502020204030204" pitchFamily="34" charset="0"/>
              </a:rPr>
              <a:t>מקורות קושי</a:t>
            </a:r>
            <a:r>
              <a:rPr lang="he-IL" dirty="0">
                <a:solidFill>
                  <a:schemeClr val="dk1"/>
                </a:solidFill>
                <a:latin typeface="Calibri" panose="020F0502020204030204" pitchFamily="34" charset="0"/>
                <a:ea typeface="Calibri" panose="020F0502020204030204" pitchFamily="34" charset="0"/>
                <a:cs typeface="Calibri" panose="020F0502020204030204" pitchFamily="34" charset="0"/>
              </a:rPr>
              <a:t>; זיהוי מקורות סיוע;</a:t>
            </a:r>
            <a:r>
              <a:rPr lang="he-IL"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 </a:t>
            </a:r>
            <a:r>
              <a:rPr lang="iw-IL"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 זיהוי רגשות</a:t>
            </a:r>
            <a:r>
              <a:rPr lang="he-IL"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a:t>
            </a:r>
          </a:p>
          <a:p>
            <a:pPr marL="114300" algn="r" rtl="1">
              <a:lnSpc>
                <a:spcPct val="115000"/>
              </a:lnSpc>
              <a:buSzPts val="1800"/>
            </a:pPr>
            <a:r>
              <a:rPr lang="he-IL"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      </a:t>
            </a:r>
            <a:r>
              <a:rPr lang="iw-IL"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להכיר בנטייה לעשות הערכת יתר להשפעה של אירועים חיצוניים עלינו</a:t>
            </a:r>
            <a:r>
              <a:rPr lang="he-IL" dirty="0">
                <a:solidFill>
                  <a:schemeClr val="dk1"/>
                </a:solidFill>
                <a:latin typeface="Calibri" panose="020F0502020204030204" pitchFamily="34" charset="0"/>
                <a:ea typeface="Calibri" panose="020F0502020204030204" pitchFamily="34" charset="0"/>
                <a:cs typeface="Calibri" panose="020F0502020204030204" pitchFamily="34" charset="0"/>
              </a:rPr>
              <a:t>.</a:t>
            </a:r>
            <a:r>
              <a:rPr lang="en-US"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 </a:t>
            </a:r>
            <a:endParaRPr lang="he-IL" b="1" dirty="0">
              <a:solidFill>
                <a:schemeClr val="dk1"/>
              </a:solidFill>
              <a:latin typeface="Calibri" panose="020F0502020204030204" pitchFamily="34" charset="0"/>
              <a:ea typeface="Calibri" panose="020F0502020204030204" pitchFamily="34" charset="0"/>
              <a:cs typeface="Calibri" panose="020F0502020204030204" pitchFamily="34" charset="0"/>
            </a:endParaRPr>
          </a:p>
          <a:p>
            <a:pPr marL="114300" algn="r" rtl="1">
              <a:lnSpc>
                <a:spcPct val="115000"/>
              </a:lnSpc>
              <a:buSzPts val="1800"/>
            </a:pPr>
            <a:r>
              <a:rPr lang="he-IL" b="1" dirty="0">
                <a:solidFill>
                  <a:schemeClr val="dk1"/>
                </a:solidFill>
                <a:latin typeface="Calibri" panose="020F0502020204030204" pitchFamily="34" charset="0"/>
                <a:ea typeface="Calibri" panose="020F0502020204030204" pitchFamily="34" charset="0"/>
                <a:cs typeface="Calibri" panose="020F0502020204030204" pitchFamily="34" charset="0"/>
              </a:rPr>
              <a:t>-     הכוונה עצמית</a:t>
            </a:r>
            <a:r>
              <a:rPr lang="he-IL"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iw-IL" dirty="0">
                <a:solidFill>
                  <a:schemeClr val="dk1"/>
                </a:solidFill>
                <a:latin typeface="Calibri" panose="020F0502020204030204" pitchFamily="34" charset="0"/>
                <a:ea typeface="Calibri" panose="020F0502020204030204" pitchFamily="34" charset="0"/>
                <a:cs typeface="Calibri" panose="020F0502020204030204" pitchFamily="34" charset="0"/>
              </a:rPr>
              <a:t>הכרה ביכולתי</a:t>
            </a:r>
            <a:r>
              <a:rPr lang="he-IL" dirty="0">
                <a:solidFill>
                  <a:schemeClr val="dk1"/>
                </a:solidFill>
                <a:latin typeface="Calibri" panose="020F0502020204030204" pitchFamily="34" charset="0"/>
                <a:ea typeface="Calibri" panose="020F0502020204030204" pitchFamily="34" charset="0"/>
                <a:cs typeface="Calibri" panose="020F0502020204030204" pitchFamily="34" charset="0"/>
              </a:rPr>
              <a:t> לפנות לעזרה</a:t>
            </a:r>
            <a:r>
              <a:rPr lang="iw-IL"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he-IL" dirty="0">
                <a:solidFill>
                  <a:schemeClr val="dk1"/>
                </a:solidFill>
                <a:latin typeface="Calibri" panose="020F0502020204030204" pitchFamily="34" charset="0"/>
                <a:ea typeface="Calibri" panose="020F0502020204030204" pitchFamily="34" charset="0"/>
                <a:cs typeface="Calibri" panose="020F0502020204030204" pitchFamily="34" charset="0"/>
              </a:rPr>
              <a:t>ו</a:t>
            </a:r>
            <a:r>
              <a:rPr lang="iw-IL" dirty="0">
                <a:solidFill>
                  <a:schemeClr val="dk1"/>
                </a:solidFill>
                <a:latin typeface="Calibri" panose="020F0502020204030204" pitchFamily="34" charset="0"/>
                <a:ea typeface="Calibri" panose="020F0502020204030204" pitchFamily="34" charset="0"/>
                <a:cs typeface="Calibri" panose="020F0502020204030204" pitchFamily="34" charset="0"/>
              </a:rPr>
              <a:t>להגיש עזרה לאחר</a:t>
            </a:r>
            <a:r>
              <a:rPr lang="he-IL" dirty="0">
                <a:solidFill>
                  <a:schemeClr val="dk1"/>
                </a:solidFill>
                <a:latin typeface="Calibri" panose="020F0502020204030204" pitchFamily="34" charset="0"/>
                <a:ea typeface="Calibri" panose="020F0502020204030204" pitchFamily="34" charset="0"/>
                <a:cs typeface="Calibri" panose="020F0502020204030204" pitchFamily="34" charset="0"/>
              </a:rPr>
              <a:t>.</a:t>
            </a:r>
          </a:p>
          <a:p>
            <a:pPr marL="114300" algn="r" rtl="1">
              <a:lnSpc>
                <a:spcPct val="115000"/>
              </a:lnSpc>
              <a:buSzPts val="1800"/>
            </a:pPr>
            <a:r>
              <a:rPr lang="iw-IL" b="1" dirty="0">
                <a:solidFill>
                  <a:srgbClr val="FF0000"/>
                </a:solidFill>
                <a:latin typeface="Calibri" panose="020F0502020204030204" pitchFamily="34" charset="0"/>
                <a:ea typeface="Calibri" panose="020F0502020204030204" pitchFamily="34" charset="0"/>
                <a:cs typeface="Calibri" panose="020F0502020204030204" pitchFamily="34" charset="0"/>
              </a:rPr>
              <a:t>מיומנוית חברתיות </a:t>
            </a:r>
            <a:r>
              <a:rPr lang="he-IL"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iw-IL" b="1" dirty="0">
                <a:solidFill>
                  <a:srgbClr val="FF0000"/>
                </a:solidFill>
                <a:latin typeface="Calibri" panose="020F0502020204030204" pitchFamily="34" charset="0"/>
                <a:ea typeface="Calibri" panose="020F0502020204030204" pitchFamily="34" charset="0"/>
                <a:cs typeface="Calibri" panose="020F0502020204030204" pitchFamily="34" charset="0"/>
              </a:rPr>
              <a:t>בין אישי</a:t>
            </a:r>
            <a:r>
              <a:rPr lang="he-IL" b="1" dirty="0">
                <a:solidFill>
                  <a:srgbClr val="FF0000"/>
                </a:solidFill>
                <a:latin typeface="Calibri" panose="020F0502020204030204" pitchFamily="34" charset="0"/>
                <a:ea typeface="Calibri" panose="020F0502020204030204" pitchFamily="34" charset="0"/>
                <a:cs typeface="Calibri" panose="020F0502020204030204" pitchFamily="34" charset="0"/>
              </a:rPr>
              <a:t>)</a:t>
            </a:r>
          </a:p>
          <a:p>
            <a:pPr marL="114300" marR="0" lvl="0" algn="r" rtl="1">
              <a:lnSpc>
                <a:spcPct val="115000"/>
              </a:lnSpc>
              <a:spcBef>
                <a:spcPts val="0"/>
              </a:spcBef>
              <a:spcAft>
                <a:spcPts val="0"/>
              </a:spcAft>
              <a:buClr>
                <a:srgbClr val="000000"/>
              </a:buClr>
              <a:buSzPts val="1800"/>
            </a:pPr>
            <a:r>
              <a:rPr lang="he-IL" b="1" dirty="0">
                <a:solidFill>
                  <a:schemeClr val="dk1"/>
                </a:solidFill>
                <a:latin typeface="Calibri" panose="020F0502020204030204" pitchFamily="34" charset="0"/>
                <a:ea typeface="Calibri" panose="020F0502020204030204" pitchFamily="34" charset="0"/>
                <a:cs typeface="Calibri" panose="020F0502020204030204" pitchFamily="34" charset="0"/>
              </a:rPr>
              <a:t>-     מודעות חברתית</a:t>
            </a:r>
            <a:r>
              <a:rPr lang="he-IL"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he-IL" b="1"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he-IL" dirty="0">
                <a:solidFill>
                  <a:schemeClr val="dk1"/>
                </a:solidFill>
                <a:latin typeface="Calibri" panose="020F0502020204030204" pitchFamily="34" charset="0"/>
                <a:ea typeface="Calibri" panose="020F0502020204030204" pitchFamily="34" charset="0"/>
                <a:cs typeface="Calibri" panose="020F0502020204030204" pitchFamily="34" charset="0"/>
              </a:rPr>
              <a:t>ה</a:t>
            </a:r>
            <a:r>
              <a:rPr lang="iw-IL"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בנת האחר</a:t>
            </a:r>
            <a:r>
              <a:rPr lang="he-IL"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a:t>
            </a:r>
            <a:r>
              <a:rPr lang="iw-IL" b="1"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 </a:t>
            </a:r>
            <a:r>
              <a:rPr lang="iw-IL"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להכיר ולהבין את נקודת המבט של האחר</a:t>
            </a:r>
            <a:r>
              <a:rPr lang="he-IL"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a:t>
            </a:r>
            <a:br>
              <a:rPr lang="en-US" dirty="0">
                <a:solidFill>
                  <a:schemeClr val="dk1"/>
                </a:solidFill>
                <a:latin typeface="Calibri" panose="020F0502020204030204" pitchFamily="34" charset="0"/>
                <a:ea typeface="Calibri" panose="020F0502020204030204" pitchFamily="34" charset="0"/>
                <a:cs typeface="Calibri" panose="020F0502020204030204" pitchFamily="34" charset="0"/>
              </a:rPr>
            </a:br>
            <a:r>
              <a:rPr lang="he-IL"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he-IL"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זיהוי מצבים חברתיים - </a:t>
            </a:r>
            <a:r>
              <a:rPr lang="he-IL"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לזהות מתי אחרים זקוקים לעזרה, לזהות מהם הצרכים שלהם </a:t>
            </a:r>
            <a:br>
              <a:rPr lang="en-US"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br>
            <a:r>
              <a:rPr lang="he-IL"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ומהו האופן בו ניתן לסייע להם.</a:t>
            </a:r>
          </a:p>
          <a:p>
            <a:pPr marL="114300" marR="0" lvl="0" algn="r" rtl="1">
              <a:lnSpc>
                <a:spcPct val="115000"/>
              </a:lnSpc>
              <a:spcBef>
                <a:spcPts val="0"/>
              </a:spcBef>
              <a:spcAft>
                <a:spcPts val="0"/>
              </a:spcAft>
              <a:buClr>
                <a:srgbClr val="000000"/>
              </a:buClr>
              <a:buSzPts val="1800"/>
            </a:pPr>
            <a:r>
              <a:rPr lang="he-IL" b="1"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     </a:t>
            </a:r>
            <a:r>
              <a:rPr lang="iw-IL" b="1"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התנהלות חברתית</a:t>
            </a:r>
            <a:r>
              <a:rPr lang="iw-IL"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 </a:t>
            </a:r>
            <a:r>
              <a:rPr lang="he-IL"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 </a:t>
            </a:r>
            <a:r>
              <a:rPr lang="iw-IL"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תקשורת</a:t>
            </a:r>
            <a:r>
              <a:rPr lang="he-IL"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 בין-אישית</a:t>
            </a:r>
            <a:r>
              <a:rPr lang="iw-IL"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 </a:t>
            </a:r>
            <a:r>
              <a:rPr lang="he-IL"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 </a:t>
            </a:r>
            <a:r>
              <a:rPr lang="iw-IL"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להקשיב לזולת באופן פעיל ומכבד</a:t>
            </a:r>
            <a:r>
              <a:rPr lang="he-IL"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a:t>
            </a:r>
            <a:br>
              <a:rPr lang="en-US"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br>
            <a:r>
              <a:rPr lang="he-IL"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       </a:t>
            </a:r>
            <a:r>
              <a:rPr lang="he-IL" dirty="0">
                <a:solidFill>
                  <a:schemeClr val="dk1"/>
                </a:solidFill>
                <a:latin typeface="Calibri" panose="020F0502020204030204" pitchFamily="34" charset="0"/>
                <a:ea typeface="Calibri" panose="020F0502020204030204" pitchFamily="34" charset="0"/>
                <a:cs typeface="Calibri" panose="020F0502020204030204" pitchFamily="34" charset="0"/>
              </a:rPr>
              <a:t>הגשת</a:t>
            </a:r>
            <a:r>
              <a:rPr lang="iw-IL" dirty="0">
                <a:solidFill>
                  <a:schemeClr val="dk1"/>
                </a:solidFill>
                <a:latin typeface="Calibri" panose="020F0502020204030204" pitchFamily="34" charset="0"/>
                <a:ea typeface="Calibri" panose="020F0502020204030204" pitchFamily="34" charset="0"/>
                <a:cs typeface="Calibri" panose="020F0502020204030204" pitchFamily="34" charset="0"/>
              </a:rPr>
              <a:t> עזרה</a:t>
            </a:r>
            <a:r>
              <a:rPr lang="he-IL"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iw-IL"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פניי</a:t>
            </a:r>
            <a:r>
              <a:rPr lang="iw-IL" dirty="0">
                <a:solidFill>
                  <a:schemeClr val="dk1"/>
                </a:solidFill>
                <a:latin typeface="Calibri" panose="020F0502020204030204" pitchFamily="34" charset="0"/>
                <a:ea typeface="Calibri" panose="020F0502020204030204" pitchFamily="34" charset="0"/>
                <a:cs typeface="Calibri" panose="020F0502020204030204" pitchFamily="34" charset="0"/>
              </a:rPr>
              <a:t>ה לעזרה</a:t>
            </a:r>
            <a:endParaRPr lang="he-IL" dirty="0">
              <a:solidFill>
                <a:schemeClr val="dk1"/>
              </a:solidFill>
              <a:latin typeface="Calibri" panose="020F0502020204030204" pitchFamily="34" charset="0"/>
              <a:ea typeface="Calibri" panose="020F0502020204030204" pitchFamily="34" charset="0"/>
              <a:cs typeface="Calibri" panose="020F0502020204030204" pitchFamily="34" charset="0"/>
            </a:endParaRPr>
          </a:p>
          <a:p>
            <a:pPr algn="r" rtl="1">
              <a:buSzPts val="1800"/>
            </a:pPr>
            <a:r>
              <a:rPr lang="he-IL" sz="1400" b="1" dirty="0">
                <a:solidFill>
                  <a:srgbClr val="EF364C"/>
                </a:solidFill>
                <a:latin typeface="Calibri"/>
                <a:cs typeface="Calibri"/>
                <a:sym typeface="Calibri"/>
              </a:rPr>
              <a:t>  </a:t>
            </a:r>
            <a:r>
              <a:rPr lang="he-IL" b="1" dirty="0">
                <a:solidFill>
                  <a:srgbClr val="FF0000"/>
                </a:solidFill>
                <a:latin typeface="Calibri" panose="020F0502020204030204" pitchFamily="34" charset="0"/>
                <a:cs typeface="Calibri" panose="020F0502020204030204" pitchFamily="34" charset="0"/>
                <a:sym typeface="Calibri"/>
              </a:rPr>
              <a:t>מיומנויות </a:t>
            </a:r>
            <a:r>
              <a:rPr lang="he-IL" b="1" dirty="0" err="1">
                <a:solidFill>
                  <a:srgbClr val="FF0000"/>
                </a:solidFill>
                <a:latin typeface="Calibri" panose="020F0502020204030204" pitchFamily="34" charset="0"/>
                <a:cs typeface="Calibri" panose="020F0502020204030204" pitchFamily="34" charset="0"/>
                <a:sym typeface="Calibri"/>
              </a:rPr>
              <a:t>אמוניות</a:t>
            </a:r>
            <a:endParaRPr lang="he-IL" b="1" dirty="0">
              <a:solidFill>
                <a:srgbClr val="FF0000"/>
              </a:solidFill>
              <a:latin typeface="Calibri" panose="020F0502020204030204" pitchFamily="34" charset="0"/>
              <a:cs typeface="Calibri" panose="020F0502020204030204" pitchFamily="34" charset="0"/>
              <a:sym typeface="Calibri"/>
            </a:endParaRPr>
          </a:p>
          <a:p>
            <a:pPr algn="r" rtl="1">
              <a:buSzPts val="1800"/>
            </a:pPr>
            <a:r>
              <a:rPr lang="he-IL" sz="1400" dirty="0">
                <a:solidFill>
                  <a:schemeClr val="tx1"/>
                </a:solidFill>
                <a:latin typeface="Calibri"/>
                <a:ea typeface="Calibri"/>
                <a:cs typeface="Calibri"/>
                <a:sym typeface="Calibri"/>
              </a:rPr>
              <a:t>      קידום התפתחות אישית </a:t>
            </a:r>
            <a:r>
              <a:rPr lang="he-IL" sz="1400" dirty="0" err="1">
                <a:solidFill>
                  <a:schemeClr val="tx1"/>
                </a:solidFill>
                <a:latin typeface="Calibri"/>
                <a:ea typeface="Calibri"/>
                <a:cs typeface="Calibri"/>
                <a:sym typeface="Calibri"/>
              </a:rPr>
              <a:t>אמונית</a:t>
            </a:r>
            <a:r>
              <a:rPr lang="he-IL" sz="1400" dirty="0">
                <a:solidFill>
                  <a:schemeClr val="tx1"/>
                </a:solidFill>
                <a:latin typeface="Calibri"/>
                <a:ea typeface="Calibri"/>
                <a:cs typeface="Calibri"/>
                <a:sym typeface="Calibri"/>
              </a:rPr>
              <a:t>- פיתוח וזיכוך עבודת הנפש והמידות</a:t>
            </a:r>
            <a:endParaRPr lang="he-IL" sz="1400" b="0" i="0" u="none" strike="noStrike" cap="none" dirty="0">
              <a:solidFill>
                <a:schemeClr val="tx1"/>
              </a:solidFill>
              <a:latin typeface="Calibri"/>
              <a:ea typeface="Calibri"/>
              <a:cs typeface="Calibri"/>
              <a:sym typeface="Calibri"/>
            </a:endParaRPr>
          </a:p>
          <a:p>
            <a:pPr marL="114300" marR="0" lvl="0" algn="r" rtl="1">
              <a:lnSpc>
                <a:spcPct val="115000"/>
              </a:lnSpc>
              <a:spcBef>
                <a:spcPts val="0"/>
              </a:spcBef>
              <a:spcAft>
                <a:spcPts val="0"/>
              </a:spcAft>
              <a:buClr>
                <a:srgbClr val="000000"/>
              </a:buClr>
              <a:buSzPts val="1800"/>
            </a:pPr>
            <a:endParaRPr lang="he-IL" dirty="0">
              <a:solidFill>
                <a:schemeClr val="dk1"/>
              </a:solidFill>
              <a:latin typeface="Calibri" panose="020F0502020204030204" pitchFamily="34" charset="0"/>
              <a:ea typeface="Calibri" panose="020F0502020204030204" pitchFamily="34" charset="0"/>
              <a:cs typeface="Calibri" panose="020F0502020204030204" pitchFamily="34" charset="0"/>
            </a:endParaRPr>
          </a:p>
        </p:txBody>
      </p:sp>
      <p:sp>
        <p:nvSpPr>
          <p:cNvPr id="194" name="Google Shape;194;g2161ce90a3f_0_154"/>
          <p:cNvSpPr txBox="1"/>
          <p:nvPr/>
        </p:nvSpPr>
        <p:spPr>
          <a:xfrm>
            <a:off x="246888" y="2697369"/>
            <a:ext cx="2840009" cy="2339061"/>
          </a:xfrm>
          <a:prstGeom prst="rect">
            <a:avLst/>
          </a:prstGeom>
          <a:noFill/>
          <a:ln>
            <a:noFill/>
          </a:ln>
        </p:spPr>
        <p:txBody>
          <a:bodyPr spcFirstLastPara="1" wrap="square" lIns="91425" tIns="45700" rIns="91425" bIns="45700" anchor="t" anchorCtr="0">
            <a:spAutoFit/>
          </a:bodyPr>
          <a:lstStyle/>
          <a:p>
            <a:pPr marL="914400" lvl="1" indent="-330200" algn="r" rtl="1">
              <a:spcBef>
                <a:spcPts val="1200"/>
              </a:spcBef>
              <a:buSzPts val="1600"/>
              <a:buFont typeface="Calibri"/>
              <a:buChar char="»"/>
            </a:pPr>
            <a:r>
              <a:rPr lang="he-IL" sz="1600">
                <a:latin typeface="Calibri"/>
                <a:cs typeface="Calibri"/>
              </a:rPr>
              <a:t>חינוך למידות טובות ולדרך ארץ</a:t>
            </a:r>
          </a:p>
          <a:p>
            <a:pPr marL="914400" marR="0" lvl="1" indent="-330200" algn="r" rtl="1">
              <a:spcBef>
                <a:spcPts val="1200"/>
              </a:spcBef>
              <a:spcAft>
                <a:spcPts val="0"/>
              </a:spcAft>
              <a:buClr>
                <a:srgbClr val="000000"/>
              </a:buClr>
              <a:buSzPts val="1600"/>
              <a:buFont typeface="Calibri"/>
              <a:buChar char="»"/>
            </a:pPr>
            <a:r>
              <a:rPr lang="he-IL" sz="1600">
                <a:latin typeface="Calibri" panose="020F0502020204030204" pitchFamily="34" charset="0"/>
                <a:ea typeface="Calibri" panose="020F0502020204030204" pitchFamily="34" charset="0"/>
                <a:cs typeface="Calibri" panose="020F0502020204030204" pitchFamily="34" charset="0"/>
                <a:sym typeface="Calibri"/>
              </a:rPr>
              <a:t>אחריות </a:t>
            </a:r>
            <a:r>
              <a:rPr lang="he-IL" sz="1600" dirty="0">
                <a:latin typeface="Calibri" panose="020F0502020204030204" pitchFamily="34" charset="0"/>
                <a:ea typeface="Calibri" panose="020F0502020204030204" pitchFamily="34" charset="0"/>
                <a:cs typeface="Calibri" panose="020F0502020204030204" pitchFamily="34" charset="0"/>
                <a:sym typeface="Calibri"/>
              </a:rPr>
              <a:t>אישית וחברתית</a:t>
            </a:r>
          </a:p>
          <a:p>
            <a:pPr marL="914400" marR="0" lvl="1" indent="-330200" algn="r" rtl="1">
              <a:spcBef>
                <a:spcPts val="1200"/>
              </a:spcBef>
              <a:spcAft>
                <a:spcPts val="0"/>
              </a:spcAft>
              <a:buClr>
                <a:srgbClr val="000000"/>
              </a:buClr>
              <a:buSzPts val="1600"/>
              <a:buFont typeface="Calibri"/>
              <a:buChar char="»"/>
            </a:pPr>
            <a:r>
              <a:rPr lang="iw-IL" sz="1600" dirty="0">
                <a:latin typeface="Calibri" panose="020F0502020204030204" pitchFamily="34" charset="0"/>
                <a:ea typeface="Calibri" panose="020F0502020204030204" pitchFamily="34" charset="0"/>
                <a:cs typeface="Calibri" panose="020F0502020204030204" pitchFamily="34" charset="0"/>
                <a:sym typeface="Calibri"/>
              </a:rPr>
              <a:t>ערבות הדדית</a:t>
            </a:r>
            <a:endParaRPr lang="he-IL" sz="1600" dirty="0">
              <a:latin typeface="Calibri" panose="020F0502020204030204" pitchFamily="34" charset="0"/>
              <a:ea typeface="Calibri" panose="020F0502020204030204" pitchFamily="34" charset="0"/>
              <a:cs typeface="Calibri" panose="020F0502020204030204" pitchFamily="34" charset="0"/>
              <a:sym typeface="Calibri"/>
            </a:endParaRPr>
          </a:p>
          <a:p>
            <a:pPr marL="914400" marR="0" lvl="1" indent="-330200" algn="r" rtl="1">
              <a:spcBef>
                <a:spcPts val="1200"/>
              </a:spcBef>
              <a:spcAft>
                <a:spcPts val="0"/>
              </a:spcAft>
              <a:buClr>
                <a:srgbClr val="000000"/>
              </a:buClr>
              <a:buSzPts val="1600"/>
              <a:buFont typeface="Calibri"/>
              <a:buChar char="»"/>
            </a:pPr>
            <a:r>
              <a:rPr lang="iw-IL" sz="16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a:rPr>
              <a:t>הכרת הטו</a:t>
            </a:r>
            <a:r>
              <a:rPr lang="he-IL" sz="16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a:rPr>
              <a:t>ב</a:t>
            </a:r>
          </a:p>
          <a:p>
            <a:pPr marL="914400" marR="0" lvl="1" indent="-330200" algn="r" rtl="1">
              <a:spcBef>
                <a:spcPts val="1200"/>
              </a:spcBef>
              <a:spcAft>
                <a:spcPts val="0"/>
              </a:spcAft>
              <a:buClr>
                <a:srgbClr val="000000"/>
              </a:buClr>
              <a:buSzPts val="1600"/>
              <a:buFont typeface="Calibri"/>
              <a:buChar char="»"/>
            </a:pPr>
            <a:r>
              <a:rPr lang="iw-IL" sz="1600" dirty="0">
                <a:latin typeface="Calibri" panose="020F0502020204030204" pitchFamily="34" charset="0"/>
                <a:ea typeface="Calibri" panose="020F0502020204030204" pitchFamily="34" charset="0"/>
                <a:cs typeface="Calibri" panose="020F0502020204030204" pitchFamily="34" charset="0"/>
                <a:sym typeface="Calibri"/>
              </a:rPr>
              <a:t>ערך החיים</a:t>
            </a:r>
            <a:endParaRPr sz="2000" dirty="0">
              <a:latin typeface="Calibri" panose="020F0502020204030204" pitchFamily="34" charset="0"/>
              <a:ea typeface="Calibri" panose="020F0502020204030204" pitchFamily="34" charset="0"/>
              <a:cs typeface="Calibri" panose="020F0502020204030204" pitchFamily="34" charset="0"/>
              <a:sym typeface="Calibri"/>
            </a:endParaRPr>
          </a:p>
        </p:txBody>
      </p:sp>
      <p:cxnSp>
        <p:nvCxnSpPr>
          <p:cNvPr id="195" name="Google Shape;195;g2161ce90a3f_0_154"/>
          <p:cNvCxnSpPr/>
          <p:nvPr/>
        </p:nvCxnSpPr>
        <p:spPr>
          <a:xfrm>
            <a:off x="2635985" y="2716232"/>
            <a:ext cx="0" cy="2065800"/>
          </a:xfrm>
          <a:prstGeom prst="straightConnector1">
            <a:avLst/>
          </a:prstGeom>
          <a:noFill/>
          <a:ln w="9525" cap="flat" cmpd="sng">
            <a:solidFill>
              <a:srgbClr val="005485"/>
            </a:solidFill>
            <a:prstDash val="solid"/>
            <a:miter lim="800000"/>
            <a:headEnd type="none" w="sm" len="sm"/>
            <a:tailEnd type="none" w="sm" len="sm"/>
          </a:ln>
        </p:spPr>
      </p:cxnSp>
      <p:sp>
        <p:nvSpPr>
          <p:cNvPr id="196" name="Google Shape;196;g2161ce90a3f_0_154"/>
          <p:cNvSpPr txBox="1"/>
          <p:nvPr/>
        </p:nvSpPr>
        <p:spPr>
          <a:xfrm>
            <a:off x="10206784" y="2008346"/>
            <a:ext cx="931800" cy="708000"/>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4000"/>
              <a:buFont typeface="Arial"/>
              <a:buNone/>
            </a:pPr>
            <a:r>
              <a:rPr lang="iw-IL" sz="4000" b="1" i="0" u="none" strike="noStrike" cap="none" dirty="0">
                <a:solidFill>
                  <a:srgbClr val="EF364C"/>
                </a:solidFill>
                <a:latin typeface="Calibri" panose="020F0502020204030204" pitchFamily="34" charset="0"/>
                <a:ea typeface="Calibri" panose="020F0502020204030204" pitchFamily="34" charset="0"/>
                <a:cs typeface="Calibri" panose="020F0502020204030204" pitchFamily="34" charset="0"/>
                <a:sym typeface="Calibri"/>
              </a:rPr>
              <a:t>ידע</a:t>
            </a:r>
            <a:endParaRPr sz="4000" b="0" i="0" u="none" strike="noStrike" cap="none" dirty="0">
              <a:solidFill>
                <a:srgbClr val="EF364C"/>
              </a:solidFill>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197" name="Google Shape;197;g2161ce90a3f_0_154"/>
          <p:cNvSpPr txBox="1"/>
          <p:nvPr/>
        </p:nvSpPr>
        <p:spPr>
          <a:xfrm>
            <a:off x="4703318" y="2008346"/>
            <a:ext cx="2271300" cy="708000"/>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4000"/>
              <a:buFont typeface="Arial"/>
              <a:buNone/>
            </a:pPr>
            <a:r>
              <a:rPr lang="iw-IL" sz="4000" b="1" i="0" u="none" strike="noStrike" cap="none" dirty="0">
                <a:solidFill>
                  <a:srgbClr val="FF0000"/>
                </a:solidFill>
                <a:latin typeface="Calibri" panose="020F0502020204030204" pitchFamily="34" charset="0"/>
                <a:ea typeface="Calibri" panose="020F0502020204030204" pitchFamily="34" charset="0"/>
                <a:cs typeface="Calibri" panose="020F0502020204030204" pitchFamily="34" charset="0"/>
                <a:sym typeface="Calibri"/>
              </a:rPr>
              <a:t>מיומנויות</a:t>
            </a:r>
            <a:endParaRPr sz="4000" b="0" i="0" u="none" strike="noStrike" cap="none" dirty="0">
              <a:solidFill>
                <a:srgbClr val="FF0000"/>
              </a:solidFill>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198" name="Google Shape;198;g2161ce90a3f_0_154"/>
          <p:cNvSpPr txBox="1"/>
          <p:nvPr/>
        </p:nvSpPr>
        <p:spPr>
          <a:xfrm>
            <a:off x="411469" y="2008346"/>
            <a:ext cx="1746000" cy="708000"/>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4000"/>
              <a:buFont typeface="Arial"/>
              <a:buNone/>
            </a:pPr>
            <a:r>
              <a:rPr lang="iw-IL" sz="4000" b="1" i="0" u="none" strike="noStrike" cap="none" dirty="0">
                <a:solidFill>
                  <a:srgbClr val="FF0000"/>
                </a:solidFill>
                <a:latin typeface="Calibri" panose="020F0502020204030204" pitchFamily="34" charset="0"/>
                <a:ea typeface="Calibri" panose="020F0502020204030204" pitchFamily="34" charset="0"/>
                <a:cs typeface="Calibri" panose="020F0502020204030204" pitchFamily="34" charset="0"/>
                <a:sym typeface="Calibri"/>
              </a:rPr>
              <a:t>ערכים</a:t>
            </a:r>
            <a:endParaRPr sz="4000" b="0" i="0" u="none" strike="noStrike" cap="none" dirty="0">
              <a:solidFill>
                <a:srgbClr val="FF0000"/>
              </a:solidFill>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199" name="Google Shape;199;g2161ce90a3f_0_154"/>
          <p:cNvSpPr txBox="1">
            <a:spLocks noGrp="1"/>
          </p:cNvSpPr>
          <p:nvPr>
            <p:ph type="title"/>
          </p:nvPr>
        </p:nvSpPr>
        <p:spPr>
          <a:xfrm>
            <a:off x="9002229" y="469026"/>
            <a:ext cx="3038700" cy="1054500"/>
          </a:xfrm>
          <a:prstGeom prst="rect">
            <a:avLst/>
          </a:prstGeom>
          <a:noFill/>
          <a:ln>
            <a:noFill/>
          </a:ln>
        </p:spPr>
        <p:txBody>
          <a:bodyPr spcFirstLastPara="1" wrap="square" lIns="91425" tIns="45700" rIns="91425" bIns="45700" anchor="ctr" anchorCtr="0">
            <a:noAutofit/>
          </a:bodyPr>
          <a:lstStyle/>
          <a:p>
            <a:pPr marL="0" lvl="0" indent="0" algn="ctr" rtl="1">
              <a:lnSpc>
                <a:spcPct val="110000"/>
              </a:lnSpc>
              <a:spcBef>
                <a:spcPts val="0"/>
              </a:spcBef>
              <a:spcAft>
                <a:spcPts val="0"/>
              </a:spcAft>
              <a:buClr>
                <a:srgbClr val="000000"/>
              </a:buClr>
              <a:buSzPts val="2800"/>
              <a:buFont typeface="Calibri"/>
              <a:buNone/>
            </a:pPr>
            <a:r>
              <a:rPr lang="iw-IL" sz="2800" b="1">
                <a:solidFill>
                  <a:srgbClr val="002060"/>
                </a:solidFill>
                <a:latin typeface="Calibri" panose="020F0502020204030204" pitchFamily="34" charset="0"/>
                <a:ea typeface="Calibri" panose="020F0502020204030204" pitchFamily="34" charset="0"/>
                <a:cs typeface="Calibri" panose="020F0502020204030204" pitchFamily="34" charset="0"/>
                <a:sym typeface="Calibri"/>
              </a:rPr>
              <a:t>ידע, מיומנויות וערכים</a:t>
            </a:r>
            <a:endParaRPr sz="2800" b="1">
              <a:solidFill>
                <a:srgbClr val="002060"/>
              </a:solidFill>
              <a:latin typeface="Calibri" panose="020F0502020204030204" pitchFamily="34" charset="0"/>
              <a:ea typeface="Calibri" panose="020F0502020204030204" pitchFamily="34" charset="0"/>
              <a:cs typeface="Calibri" panose="020F0502020204030204" pitchFamily="34" charset="0"/>
              <a:sym typeface="Calibri"/>
            </a:endParaRPr>
          </a:p>
        </p:txBody>
      </p:sp>
      <p:pic>
        <p:nvPicPr>
          <p:cNvPr id="200" name="Google Shape;200;g2161ce90a3f_0_154"/>
          <p:cNvPicPr preferRelativeResize="0"/>
          <p:nvPr/>
        </p:nvPicPr>
        <p:blipFill rotWithShape="1">
          <a:blip r:embed="rId4">
            <a:alphaModFix/>
          </a:blip>
          <a:srcRect/>
          <a:stretch/>
        </p:blipFill>
        <p:spPr>
          <a:xfrm>
            <a:off x="8110883" y="681040"/>
            <a:ext cx="614363" cy="67381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g2161ce90a3f_0_274"/>
          <p:cNvSpPr/>
          <p:nvPr/>
        </p:nvSpPr>
        <p:spPr>
          <a:xfrm>
            <a:off x="309850" y="2062675"/>
            <a:ext cx="11697600" cy="4617600"/>
          </a:xfrm>
          <a:prstGeom prst="rect">
            <a:avLst/>
          </a:prstGeom>
          <a:noFill/>
          <a:ln>
            <a:noFill/>
          </a:ln>
        </p:spPr>
        <p:txBody>
          <a:bodyPr spcFirstLastPara="1" wrap="square" lIns="91425" tIns="45700" rIns="91425" bIns="45700" anchor="ctr" anchorCtr="0">
            <a:noAutofit/>
          </a:bodyPr>
          <a:lstStyle/>
          <a:p>
            <a:pPr marL="0" marR="0" lvl="0" indent="0" algn="r" rtl="1">
              <a:lnSpc>
                <a:spcPct val="115000"/>
              </a:lnSpc>
              <a:spcBef>
                <a:spcPts val="1100"/>
              </a:spcBef>
              <a:spcAft>
                <a:spcPts val="0"/>
              </a:spcAft>
              <a:buClr>
                <a:schemeClr val="dk1"/>
              </a:buClr>
              <a:buSzPts val="1100"/>
              <a:buFont typeface="Arial"/>
              <a:buNone/>
            </a:pPr>
            <a:endParaRPr sz="11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208" name="Google Shape;208;g2161ce90a3f_0_274" descr="Puzzle pieces"/>
          <p:cNvPicPr preferRelativeResize="0"/>
          <p:nvPr/>
        </p:nvPicPr>
        <p:blipFill rotWithShape="1">
          <a:blip r:embed="rId3">
            <a:alphaModFix/>
          </a:blip>
          <a:srcRect/>
          <a:stretch/>
        </p:blipFill>
        <p:spPr>
          <a:xfrm>
            <a:off x="8235011" y="565074"/>
            <a:ext cx="914400" cy="914400"/>
          </a:xfrm>
          <a:prstGeom prst="rect">
            <a:avLst/>
          </a:prstGeom>
          <a:noFill/>
          <a:ln>
            <a:noFill/>
          </a:ln>
        </p:spPr>
      </p:pic>
      <p:sp>
        <p:nvSpPr>
          <p:cNvPr id="209" name="Google Shape;209;g2161ce90a3f_0_274"/>
          <p:cNvSpPr/>
          <p:nvPr/>
        </p:nvSpPr>
        <p:spPr>
          <a:xfrm>
            <a:off x="8430448" y="472018"/>
            <a:ext cx="3760873" cy="1107323"/>
          </a:xfrm>
          <a:custGeom>
            <a:avLst/>
            <a:gdLst/>
            <a:ahLst/>
            <a:cxnLst/>
            <a:rect l="l" t="t" r="r" b="b"/>
            <a:pathLst>
              <a:path w="3760873" h="1107323" extrusionOk="0">
                <a:moveTo>
                  <a:pt x="0" y="0"/>
                </a:moveTo>
                <a:lnTo>
                  <a:pt x="3760873" y="0"/>
                </a:lnTo>
                <a:lnTo>
                  <a:pt x="3760873" y="1107324"/>
                </a:lnTo>
                <a:lnTo>
                  <a:pt x="0" y="1107324"/>
                </a:lnTo>
                <a:close/>
              </a:path>
            </a:pathLst>
          </a:custGeom>
          <a:solidFill>
            <a:srgbClr val="8CB9BA"/>
          </a:solidFill>
          <a:ln>
            <a:noFill/>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210" name="Google Shape;210;g2161ce90a3f_0_274"/>
          <p:cNvSpPr/>
          <p:nvPr/>
        </p:nvSpPr>
        <p:spPr>
          <a:xfrm rot="-2700000">
            <a:off x="7872128" y="473839"/>
            <a:ext cx="1117518" cy="1117518"/>
          </a:xfrm>
          <a:custGeom>
            <a:avLst/>
            <a:gdLst/>
            <a:ahLst/>
            <a:cxnLst/>
            <a:rect l="l" t="t" r="r" b="b"/>
            <a:pathLst>
              <a:path w="1116897" h="1116897" extrusionOk="0">
                <a:moveTo>
                  <a:pt x="1116858" y="557198"/>
                </a:moveTo>
                <a:cubicBezTo>
                  <a:pt x="1116858" y="865621"/>
                  <a:pt x="866831" y="1115647"/>
                  <a:pt x="558409" y="1115647"/>
                </a:cubicBezTo>
                <a:cubicBezTo>
                  <a:pt x="249986" y="1115647"/>
                  <a:pt x="-40" y="865621"/>
                  <a:pt x="-40" y="557198"/>
                </a:cubicBezTo>
                <a:cubicBezTo>
                  <a:pt x="-40" y="248776"/>
                  <a:pt x="249986" y="-1250"/>
                  <a:pt x="558409" y="-1250"/>
                </a:cubicBezTo>
                <a:cubicBezTo>
                  <a:pt x="866831" y="-1250"/>
                  <a:pt x="1116858" y="248776"/>
                  <a:pt x="1116858" y="557198"/>
                </a:cubicBezTo>
                <a:close/>
              </a:path>
            </a:pathLst>
          </a:custGeom>
          <a:solidFill>
            <a:srgbClr val="5E9B9C"/>
          </a:solidFill>
          <a:ln>
            <a:noFill/>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211" name="Google Shape;211;g2161ce90a3f_0_274"/>
          <p:cNvSpPr/>
          <p:nvPr/>
        </p:nvSpPr>
        <p:spPr>
          <a:xfrm rot="-2700000">
            <a:off x="7983911" y="585711"/>
            <a:ext cx="893775" cy="893775"/>
          </a:xfrm>
          <a:custGeom>
            <a:avLst/>
            <a:gdLst/>
            <a:ahLst/>
            <a:cxnLst/>
            <a:rect l="l" t="t" r="r" b="b"/>
            <a:pathLst>
              <a:path w="893278" h="893278" extrusionOk="0">
                <a:moveTo>
                  <a:pt x="893239" y="445389"/>
                </a:moveTo>
                <a:cubicBezTo>
                  <a:pt x="893239" y="692061"/>
                  <a:pt x="693271" y="892028"/>
                  <a:pt x="446599" y="892028"/>
                </a:cubicBezTo>
                <a:cubicBezTo>
                  <a:pt x="199927" y="892028"/>
                  <a:pt x="-40" y="692061"/>
                  <a:pt x="-40" y="445389"/>
                </a:cubicBezTo>
                <a:cubicBezTo>
                  <a:pt x="-40" y="198717"/>
                  <a:pt x="199927" y="-1250"/>
                  <a:pt x="446599" y="-1250"/>
                </a:cubicBezTo>
                <a:cubicBezTo>
                  <a:pt x="693271" y="-1250"/>
                  <a:pt x="893239" y="198717"/>
                  <a:pt x="893239" y="445389"/>
                </a:cubicBezTo>
                <a:close/>
              </a:path>
            </a:pathLst>
          </a:custGeom>
          <a:solidFill>
            <a:schemeClr val="lt1"/>
          </a:solidFill>
          <a:ln w="9525" cap="flat" cmpd="sng">
            <a:solidFill>
              <a:srgbClr val="C3DADB"/>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212" name="Google Shape;212;g2161ce90a3f_0_274"/>
          <p:cNvSpPr txBox="1"/>
          <p:nvPr/>
        </p:nvSpPr>
        <p:spPr>
          <a:xfrm>
            <a:off x="7301985" y="495077"/>
            <a:ext cx="4322700" cy="1054500"/>
          </a:xfrm>
          <a:prstGeom prst="rect">
            <a:avLst/>
          </a:prstGeom>
          <a:noFill/>
          <a:ln>
            <a:noFill/>
          </a:ln>
        </p:spPr>
        <p:txBody>
          <a:bodyPr spcFirstLastPara="1" wrap="square" lIns="91425" tIns="45700" rIns="91425" bIns="45700" anchor="ctr" anchorCtr="0">
            <a:noAutofit/>
          </a:bodyPr>
          <a:lstStyle/>
          <a:p>
            <a:pPr marL="0" marR="0" lvl="0" indent="0" algn="r" rtl="1">
              <a:lnSpc>
                <a:spcPct val="110000"/>
              </a:lnSpc>
              <a:spcBef>
                <a:spcPts val="0"/>
              </a:spcBef>
              <a:spcAft>
                <a:spcPts val="0"/>
              </a:spcAft>
              <a:buClr>
                <a:srgbClr val="000000"/>
              </a:buClr>
              <a:buSzPts val="2800"/>
              <a:buFont typeface="Calibri"/>
              <a:buNone/>
            </a:pPr>
            <a:r>
              <a:rPr lang="iw-IL" sz="2800" b="1" i="0" u="none" strike="noStrike" cap="none">
                <a:solidFill>
                  <a:srgbClr val="002060"/>
                </a:solidFill>
                <a:latin typeface="Calibri" panose="020F0502020204030204" pitchFamily="34" charset="0"/>
                <a:ea typeface="Calibri" panose="020F0502020204030204" pitchFamily="34" charset="0"/>
                <a:cs typeface="Calibri" panose="020F0502020204030204" pitchFamily="34" charset="0"/>
                <a:sym typeface="Calibri"/>
              </a:rPr>
              <a:t>מהלך השיעור</a:t>
            </a:r>
            <a:endPara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213" name="Google Shape;213;g2161ce90a3f_0_274" descr="Arrow circle"/>
          <p:cNvPicPr preferRelativeResize="0"/>
          <p:nvPr/>
        </p:nvPicPr>
        <p:blipFill rotWithShape="1">
          <a:blip r:embed="rId4">
            <a:alphaModFix/>
          </a:blip>
          <a:srcRect/>
          <a:stretch/>
        </p:blipFill>
        <p:spPr>
          <a:xfrm>
            <a:off x="7941511" y="591736"/>
            <a:ext cx="914400" cy="914400"/>
          </a:xfrm>
          <a:prstGeom prst="rect">
            <a:avLst/>
          </a:prstGeom>
          <a:noFill/>
          <a:ln>
            <a:noFill/>
          </a:ln>
        </p:spPr>
      </p:pic>
      <p:cxnSp>
        <p:nvCxnSpPr>
          <p:cNvPr id="214" name="Google Shape;214;g2161ce90a3f_0_274"/>
          <p:cNvCxnSpPr/>
          <p:nvPr/>
        </p:nvCxnSpPr>
        <p:spPr>
          <a:xfrm>
            <a:off x="11218603" y="3297528"/>
            <a:ext cx="0" cy="732300"/>
          </a:xfrm>
          <a:prstGeom prst="straightConnector1">
            <a:avLst/>
          </a:prstGeom>
          <a:noFill/>
          <a:ln w="19050" cap="flat" cmpd="sng">
            <a:solidFill>
              <a:srgbClr val="7E97A3"/>
            </a:solidFill>
            <a:prstDash val="solid"/>
            <a:miter lim="800000"/>
            <a:headEnd type="none" w="sm" len="sm"/>
            <a:tailEnd type="none" w="sm" len="sm"/>
          </a:ln>
        </p:spPr>
      </p:cxnSp>
      <p:sp>
        <p:nvSpPr>
          <p:cNvPr id="215" name="Google Shape;215;g2161ce90a3f_0_274"/>
          <p:cNvSpPr/>
          <p:nvPr/>
        </p:nvSpPr>
        <p:spPr>
          <a:xfrm>
            <a:off x="413707" y="3101482"/>
            <a:ext cx="11364600" cy="202200"/>
          </a:xfrm>
          <a:prstGeom prst="rect">
            <a:avLst/>
          </a:prstGeom>
          <a:solidFill>
            <a:srgbClr val="7E97A3"/>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panose="020F0502020204030204" pitchFamily="34" charset="0"/>
              <a:ea typeface="Calibri" panose="020F0502020204030204" pitchFamily="34" charset="0"/>
              <a:cs typeface="Calibri" panose="020F0502020204030204" pitchFamily="34" charset="0"/>
              <a:sym typeface="Calibri"/>
            </a:endParaRPr>
          </a:p>
        </p:txBody>
      </p:sp>
      <p:cxnSp>
        <p:nvCxnSpPr>
          <p:cNvPr id="217" name="Google Shape;217;g2161ce90a3f_0_274"/>
          <p:cNvCxnSpPr/>
          <p:nvPr/>
        </p:nvCxnSpPr>
        <p:spPr>
          <a:xfrm>
            <a:off x="9062793" y="3309631"/>
            <a:ext cx="0" cy="732300"/>
          </a:xfrm>
          <a:prstGeom prst="straightConnector1">
            <a:avLst/>
          </a:prstGeom>
          <a:noFill/>
          <a:ln w="19050" cap="flat" cmpd="sng">
            <a:solidFill>
              <a:srgbClr val="7E97A3"/>
            </a:solidFill>
            <a:prstDash val="solid"/>
            <a:miter lim="800000"/>
            <a:headEnd type="none" w="sm" len="sm"/>
            <a:tailEnd type="none" w="sm" len="sm"/>
          </a:ln>
        </p:spPr>
      </p:cxnSp>
      <p:cxnSp>
        <p:nvCxnSpPr>
          <p:cNvPr id="218" name="Google Shape;218;g2161ce90a3f_0_274"/>
          <p:cNvCxnSpPr/>
          <p:nvPr/>
        </p:nvCxnSpPr>
        <p:spPr>
          <a:xfrm>
            <a:off x="7125245" y="3297528"/>
            <a:ext cx="0" cy="732300"/>
          </a:xfrm>
          <a:prstGeom prst="straightConnector1">
            <a:avLst/>
          </a:prstGeom>
          <a:noFill/>
          <a:ln w="19050" cap="flat" cmpd="sng">
            <a:solidFill>
              <a:srgbClr val="7E97A3"/>
            </a:solidFill>
            <a:prstDash val="solid"/>
            <a:miter lim="800000"/>
            <a:headEnd type="none" w="sm" len="sm"/>
            <a:tailEnd type="none" w="sm" len="sm"/>
          </a:ln>
        </p:spPr>
      </p:cxnSp>
      <p:cxnSp>
        <p:nvCxnSpPr>
          <p:cNvPr id="219" name="Google Shape;219;g2161ce90a3f_0_274"/>
          <p:cNvCxnSpPr>
            <a:cxnSpLocks/>
          </p:cNvCxnSpPr>
          <p:nvPr/>
        </p:nvCxnSpPr>
        <p:spPr>
          <a:xfrm>
            <a:off x="902703" y="3316416"/>
            <a:ext cx="0" cy="694524"/>
          </a:xfrm>
          <a:prstGeom prst="straightConnector1">
            <a:avLst/>
          </a:prstGeom>
          <a:noFill/>
          <a:ln w="19050" cap="flat" cmpd="sng">
            <a:solidFill>
              <a:srgbClr val="7E97A3"/>
            </a:solidFill>
            <a:prstDash val="solid"/>
            <a:miter lim="800000"/>
            <a:headEnd type="none" w="sm" len="sm"/>
            <a:tailEnd type="none" w="sm" len="sm"/>
          </a:ln>
        </p:spPr>
      </p:cxnSp>
      <p:cxnSp>
        <p:nvCxnSpPr>
          <p:cNvPr id="220" name="Google Shape;220;g2161ce90a3f_0_274"/>
          <p:cNvCxnSpPr>
            <a:cxnSpLocks/>
          </p:cNvCxnSpPr>
          <p:nvPr/>
        </p:nvCxnSpPr>
        <p:spPr>
          <a:xfrm>
            <a:off x="5392189" y="3297528"/>
            <a:ext cx="0" cy="732300"/>
          </a:xfrm>
          <a:prstGeom prst="straightConnector1">
            <a:avLst/>
          </a:prstGeom>
          <a:noFill/>
          <a:ln w="19050" cap="flat" cmpd="sng">
            <a:solidFill>
              <a:srgbClr val="7E97A3"/>
            </a:solidFill>
            <a:prstDash val="solid"/>
            <a:miter lim="800000"/>
            <a:headEnd type="none" w="sm" len="sm"/>
            <a:tailEnd type="none" w="sm" len="sm"/>
          </a:ln>
        </p:spPr>
      </p:cxnSp>
      <p:sp>
        <p:nvSpPr>
          <p:cNvPr id="3" name="תיבת טקסט 2">
            <a:extLst>
              <a:ext uri="{FF2B5EF4-FFF2-40B4-BE49-F238E27FC236}">
                <a16:creationId xmlns:a16="http://schemas.microsoft.com/office/drawing/2014/main" id="{0D3F9786-E85E-70AC-5108-9E590DAFF7AA}"/>
              </a:ext>
            </a:extLst>
          </p:cNvPr>
          <p:cNvSpPr txBox="1"/>
          <p:nvPr/>
        </p:nvSpPr>
        <p:spPr>
          <a:xfrm>
            <a:off x="9971371" y="4030881"/>
            <a:ext cx="2404887" cy="830997"/>
          </a:xfrm>
          <a:prstGeom prst="rect">
            <a:avLst/>
          </a:prstGeom>
          <a:noFill/>
        </p:spPr>
        <p:txBody>
          <a:bodyPr wrap="square">
            <a:spAutoFit/>
          </a:bodyPr>
          <a:lstStyle/>
          <a:p>
            <a:pPr algn="ctr" rtl="1"/>
            <a:r>
              <a:rPr lang="iw-IL" sz="16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 </a:t>
            </a:r>
            <a:r>
              <a:rPr lang="he-IL" sz="16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פתיחה:</a:t>
            </a:r>
          </a:p>
          <a:p>
            <a:pPr algn="ctr" rtl="1"/>
            <a:r>
              <a:rPr lang="he-IL" sz="16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סרטון </a:t>
            </a:r>
            <a:r>
              <a:rPr lang="en-US" sz="1600" dirty="0">
                <a:solidFill>
                  <a:schemeClr val="dk1"/>
                </a:solidFill>
                <a:latin typeface="Calibri" panose="020F0502020204030204" pitchFamily="34" charset="0"/>
                <a:cs typeface="Calibri" panose="020F0502020204030204" pitchFamily="34" charset="0"/>
              </a:rPr>
              <a:t>Help a Friend</a:t>
            </a:r>
            <a:endParaRPr lang="he-IL" sz="1600" dirty="0">
              <a:solidFill>
                <a:schemeClr val="dk1"/>
              </a:solidFill>
              <a:latin typeface="Calibri" panose="020F0502020204030204" pitchFamily="34" charset="0"/>
              <a:cs typeface="Calibri" panose="020F0502020204030204" pitchFamily="34" charset="0"/>
            </a:endParaRPr>
          </a:p>
          <a:p>
            <a:pPr algn="ctr" rtl="1"/>
            <a:r>
              <a:rPr lang="he-IL" sz="16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he-IL" sz="16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חבר/ה בשבילי...</a:t>
            </a:r>
            <a:endParaRPr lang="he-IL" sz="1600" dirty="0">
              <a:latin typeface="Calibri" panose="020F0502020204030204" pitchFamily="34" charset="0"/>
              <a:ea typeface="Calibri" panose="020F0502020204030204" pitchFamily="34" charset="0"/>
              <a:cs typeface="Calibri" panose="020F0502020204030204" pitchFamily="34" charset="0"/>
            </a:endParaRPr>
          </a:p>
        </p:txBody>
      </p:sp>
      <p:sp>
        <p:nvSpPr>
          <p:cNvPr id="5" name="תיבת טקסט 4">
            <a:extLst>
              <a:ext uri="{FF2B5EF4-FFF2-40B4-BE49-F238E27FC236}">
                <a16:creationId xmlns:a16="http://schemas.microsoft.com/office/drawing/2014/main" id="{7AB6133E-0375-4180-F482-E6A639E730C4}"/>
              </a:ext>
            </a:extLst>
          </p:cNvPr>
          <p:cNvSpPr txBox="1"/>
          <p:nvPr/>
        </p:nvSpPr>
        <p:spPr>
          <a:xfrm>
            <a:off x="7860350" y="4183540"/>
            <a:ext cx="2404886" cy="584775"/>
          </a:xfrm>
          <a:prstGeom prst="rect">
            <a:avLst/>
          </a:prstGeom>
          <a:noFill/>
        </p:spPr>
        <p:txBody>
          <a:bodyPr wrap="square">
            <a:spAutoFit/>
          </a:bodyPr>
          <a:lstStyle/>
          <a:p>
            <a:pPr algn="ctr" rtl="1"/>
            <a:r>
              <a:rPr lang="he-IL" sz="1600" dirty="0">
                <a:solidFill>
                  <a:schemeClr val="dk1"/>
                </a:solidFill>
                <a:latin typeface="Calibri" panose="020F0502020204030204" pitchFamily="34" charset="0"/>
                <a:ea typeface="Calibri" panose="020F0502020204030204" pitchFamily="34" charset="0"/>
                <a:cs typeface="Calibri" panose="020F0502020204030204" pitchFamily="34" charset="0"/>
              </a:rPr>
              <a:t>מה אני עושה עם זה?</a:t>
            </a:r>
          </a:p>
          <a:p>
            <a:pPr algn="ctr" rtl="1"/>
            <a:r>
              <a:rPr lang="he-IL" sz="1600" dirty="0">
                <a:solidFill>
                  <a:schemeClr val="dk1"/>
                </a:solidFill>
                <a:latin typeface="Calibri" panose="020F0502020204030204" pitchFamily="34" charset="0"/>
                <a:ea typeface="Calibri" panose="020F0502020204030204" pitchFamily="34" charset="0"/>
                <a:cs typeface="Calibri" panose="020F0502020204030204" pitchFamily="34" charset="0"/>
              </a:rPr>
              <a:t>קריאת פוסטים ודיון כיתתי</a:t>
            </a:r>
            <a:endParaRPr lang="he-IL" sz="1600" dirty="0">
              <a:latin typeface="Calibri" panose="020F0502020204030204" pitchFamily="34" charset="0"/>
              <a:ea typeface="Calibri" panose="020F0502020204030204" pitchFamily="34" charset="0"/>
              <a:cs typeface="Calibri" panose="020F0502020204030204" pitchFamily="34" charset="0"/>
            </a:endParaRPr>
          </a:p>
        </p:txBody>
      </p:sp>
      <p:sp>
        <p:nvSpPr>
          <p:cNvPr id="9" name="תיבת טקסט 8">
            <a:extLst>
              <a:ext uri="{FF2B5EF4-FFF2-40B4-BE49-F238E27FC236}">
                <a16:creationId xmlns:a16="http://schemas.microsoft.com/office/drawing/2014/main" id="{78AD5E15-3ADA-E82D-753A-3D460D66662B}"/>
              </a:ext>
            </a:extLst>
          </p:cNvPr>
          <p:cNvSpPr txBox="1"/>
          <p:nvPr/>
        </p:nvSpPr>
        <p:spPr>
          <a:xfrm>
            <a:off x="6199960" y="4142222"/>
            <a:ext cx="1929970" cy="584775"/>
          </a:xfrm>
          <a:prstGeom prst="rect">
            <a:avLst/>
          </a:prstGeom>
          <a:noFill/>
        </p:spPr>
        <p:txBody>
          <a:bodyPr wrap="square">
            <a:spAutoFit/>
          </a:bodyPr>
          <a:lstStyle/>
          <a:p>
            <a:pPr algn="ctr" rtl="1"/>
            <a:r>
              <a:rPr lang="iw-IL" sz="16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חלוקה לק</a:t>
            </a:r>
            <a:r>
              <a:rPr lang="iw-IL" sz="1600" dirty="0">
                <a:solidFill>
                  <a:schemeClr val="dk1"/>
                </a:solidFill>
                <a:latin typeface="Calibri" panose="020F0502020204030204" pitchFamily="34" charset="0"/>
                <a:ea typeface="Calibri" panose="020F0502020204030204" pitchFamily="34" charset="0"/>
                <a:cs typeface="Calibri" panose="020F0502020204030204" pitchFamily="34" charset="0"/>
              </a:rPr>
              <a:t>בוצות</a:t>
            </a:r>
            <a:endParaRPr lang="he-IL" sz="1600" dirty="0">
              <a:solidFill>
                <a:schemeClr val="dk1"/>
              </a:solidFill>
              <a:latin typeface="Calibri" panose="020F0502020204030204" pitchFamily="34" charset="0"/>
              <a:ea typeface="Calibri" panose="020F0502020204030204" pitchFamily="34" charset="0"/>
              <a:cs typeface="Calibri" panose="020F0502020204030204" pitchFamily="34" charset="0"/>
            </a:endParaRPr>
          </a:p>
          <a:p>
            <a:pPr algn="ctr" rtl="1"/>
            <a:r>
              <a:rPr lang="he-IL" sz="1600" dirty="0">
                <a:solidFill>
                  <a:schemeClr val="dk1"/>
                </a:solidFill>
                <a:latin typeface="Calibri" panose="020F0502020204030204" pitchFamily="34" charset="0"/>
                <a:ea typeface="Calibri" panose="020F0502020204030204" pitchFamily="34" charset="0"/>
                <a:cs typeface="Calibri" panose="020F0502020204030204" pitchFamily="34" charset="0"/>
              </a:rPr>
              <a:t>סימולציה</a:t>
            </a:r>
            <a:endParaRPr lang="he-IL" sz="1600" dirty="0">
              <a:latin typeface="Calibri" panose="020F0502020204030204" pitchFamily="34" charset="0"/>
              <a:ea typeface="Calibri" panose="020F0502020204030204" pitchFamily="34" charset="0"/>
              <a:cs typeface="Calibri" panose="020F0502020204030204" pitchFamily="34" charset="0"/>
            </a:endParaRPr>
          </a:p>
        </p:txBody>
      </p:sp>
      <p:sp>
        <p:nvSpPr>
          <p:cNvPr id="11" name="תיבת טקסט 10">
            <a:extLst>
              <a:ext uri="{FF2B5EF4-FFF2-40B4-BE49-F238E27FC236}">
                <a16:creationId xmlns:a16="http://schemas.microsoft.com/office/drawing/2014/main" id="{EFCCFC6A-FC52-D36C-6D0A-DF9A0B2753EA}"/>
              </a:ext>
            </a:extLst>
          </p:cNvPr>
          <p:cNvSpPr txBox="1"/>
          <p:nvPr/>
        </p:nvSpPr>
        <p:spPr>
          <a:xfrm>
            <a:off x="4542934" y="4095441"/>
            <a:ext cx="1698509" cy="584775"/>
          </a:xfrm>
          <a:prstGeom prst="rect">
            <a:avLst/>
          </a:prstGeom>
          <a:noFill/>
        </p:spPr>
        <p:txBody>
          <a:bodyPr wrap="square">
            <a:spAutoFit/>
          </a:bodyPr>
          <a:lstStyle/>
          <a:p>
            <a:pPr algn="ctr" rtl="1"/>
            <a:r>
              <a:rPr lang="iw-IL" sz="1600" dirty="0">
                <a:solidFill>
                  <a:schemeClr val="dk1"/>
                </a:solidFill>
                <a:latin typeface="Calibri" panose="020F0502020204030204" pitchFamily="34" charset="0"/>
                <a:ea typeface="Calibri" panose="020F0502020204030204" pitchFamily="34" charset="0"/>
                <a:cs typeface="Calibri" panose="020F0502020204030204" pitchFamily="34" charset="0"/>
              </a:rPr>
              <a:t>הצגת </a:t>
            </a:r>
            <a:endParaRPr lang="he-IL" sz="1600" dirty="0">
              <a:solidFill>
                <a:schemeClr val="dk1"/>
              </a:solidFill>
              <a:latin typeface="Calibri" panose="020F0502020204030204" pitchFamily="34" charset="0"/>
              <a:ea typeface="Calibri" panose="020F0502020204030204" pitchFamily="34" charset="0"/>
              <a:cs typeface="Calibri" panose="020F0502020204030204" pitchFamily="34" charset="0"/>
            </a:endParaRPr>
          </a:p>
          <a:p>
            <a:pPr algn="ctr" rtl="1"/>
            <a:r>
              <a:rPr lang="iw-IL" sz="1600" dirty="0">
                <a:solidFill>
                  <a:schemeClr val="dk1"/>
                </a:solidFill>
                <a:latin typeface="Calibri" panose="020F0502020204030204" pitchFamily="34" charset="0"/>
                <a:ea typeface="Calibri" panose="020F0502020204030204" pitchFamily="34" charset="0"/>
                <a:cs typeface="Calibri" panose="020F0502020204030204" pitchFamily="34" charset="0"/>
              </a:rPr>
              <a:t>תוצרים קבוצתיים </a:t>
            </a:r>
            <a:endParaRPr lang="he-IL" sz="1600" dirty="0">
              <a:latin typeface="Calibri" panose="020F0502020204030204" pitchFamily="34" charset="0"/>
              <a:ea typeface="Calibri" panose="020F0502020204030204" pitchFamily="34" charset="0"/>
              <a:cs typeface="Calibri" panose="020F0502020204030204" pitchFamily="34" charset="0"/>
            </a:endParaRPr>
          </a:p>
        </p:txBody>
      </p:sp>
      <p:sp>
        <p:nvSpPr>
          <p:cNvPr id="12" name="תיבת טקסט 11">
            <a:extLst>
              <a:ext uri="{FF2B5EF4-FFF2-40B4-BE49-F238E27FC236}">
                <a16:creationId xmlns:a16="http://schemas.microsoft.com/office/drawing/2014/main" id="{04580116-4B66-E863-9517-953EE1804CCA}"/>
              </a:ext>
            </a:extLst>
          </p:cNvPr>
          <p:cNvSpPr txBox="1"/>
          <p:nvPr/>
        </p:nvSpPr>
        <p:spPr>
          <a:xfrm>
            <a:off x="-62282" y="4095441"/>
            <a:ext cx="1929970" cy="830997"/>
          </a:xfrm>
          <a:prstGeom prst="rect">
            <a:avLst/>
          </a:prstGeom>
          <a:noFill/>
        </p:spPr>
        <p:txBody>
          <a:bodyPr wrap="square">
            <a:spAutoFit/>
          </a:bodyPr>
          <a:lstStyle/>
          <a:p>
            <a:pPr algn="ctr" rtl="1"/>
            <a:r>
              <a:rPr lang="he-IL" sz="1600" dirty="0">
                <a:solidFill>
                  <a:schemeClr val="dk1"/>
                </a:solidFill>
                <a:latin typeface="Calibri" panose="020F0502020204030204" pitchFamily="34" charset="0"/>
                <a:ea typeface="Calibri" panose="020F0502020204030204" pitchFamily="34" charset="0"/>
                <a:cs typeface="Calibri" panose="020F0502020204030204" pitchFamily="34" charset="0"/>
              </a:rPr>
              <a:t>סרטון מסכם</a:t>
            </a:r>
          </a:p>
          <a:p>
            <a:pPr algn="ctr" rtl="1"/>
            <a:r>
              <a:rPr lang="he-IL" sz="1600" dirty="0">
                <a:solidFill>
                  <a:schemeClr val="dk1"/>
                </a:solidFill>
                <a:latin typeface="Calibri" panose="020F0502020204030204" pitchFamily="34" charset="0"/>
                <a:ea typeface="Calibri" panose="020F0502020204030204" pitchFamily="34" charset="0"/>
                <a:cs typeface="Calibri" panose="020F0502020204030204" pitchFamily="34" charset="0"/>
              </a:rPr>
              <a:t>מסרים מרכזיים</a:t>
            </a:r>
          </a:p>
          <a:p>
            <a:pPr algn="ctr" rtl="1"/>
            <a:r>
              <a:rPr lang="he-IL" sz="1600" dirty="0">
                <a:solidFill>
                  <a:schemeClr val="dk1"/>
                </a:solidFill>
                <a:latin typeface="Calibri" panose="020F0502020204030204" pitchFamily="34" charset="0"/>
                <a:ea typeface="Calibri" panose="020F0502020204030204" pitchFamily="34" charset="0"/>
                <a:cs typeface="Calibri" panose="020F0502020204030204" pitchFamily="34" charset="0"/>
              </a:rPr>
              <a:t>ודיון</a:t>
            </a:r>
            <a:endParaRPr lang="he-IL" sz="1600" dirty="0">
              <a:latin typeface="Calibri" panose="020F0502020204030204" pitchFamily="34" charset="0"/>
              <a:ea typeface="Calibri" panose="020F0502020204030204" pitchFamily="34" charset="0"/>
              <a:cs typeface="Calibri" panose="020F0502020204030204" pitchFamily="34" charset="0"/>
            </a:endParaRPr>
          </a:p>
        </p:txBody>
      </p:sp>
      <p:cxnSp>
        <p:nvCxnSpPr>
          <p:cNvPr id="6" name="Google Shape;220;g2161ce90a3f_0_274">
            <a:extLst>
              <a:ext uri="{FF2B5EF4-FFF2-40B4-BE49-F238E27FC236}">
                <a16:creationId xmlns:a16="http://schemas.microsoft.com/office/drawing/2014/main" id="{0B942D01-BB85-EFCE-8405-5D11E86C37D5}"/>
              </a:ext>
            </a:extLst>
          </p:cNvPr>
          <p:cNvCxnSpPr>
            <a:cxnSpLocks/>
          </p:cNvCxnSpPr>
          <p:nvPr/>
        </p:nvCxnSpPr>
        <p:spPr>
          <a:xfrm>
            <a:off x="3760908" y="3309631"/>
            <a:ext cx="0" cy="732300"/>
          </a:xfrm>
          <a:prstGeom prst="straightConnector1">
            <a:avLst/>
          </a:prstGeom>
          <a:noFill/>
          <a:ln w="19050" cap="flat" cmpd="sng">
            <a:solidFill>
              <a:srgbClr val="7E97A3"/>
            </a:solidFill>
            <a:prstDash val="solid"/>
            <a:miter lim="800000"/>
            <a:headEnd type="none" w="sm" len="sm"/>
            <a:tailEnd type="none" w="sm" len="sm"/>
          </a:ln>
        </p:spPr>
      </p:cxnSp>
      <p:sp>
        <p:nvSpPr>
          <p:cNvPr id="8" name="תיבת טקסט 7">
            <a:extLst>
              <a:ext uri="{FF2B5EF4-FFF2-40B4-BE49-F238E27FC236}">
                <a16:creationId xmlns:a16="http://schemas.microsoft.com/office/drawing/2014/main" id="{83395C51-58B0-4113-2D27-DC0A8CB5888D}"/>
              </a:ext>
            </a:extLst>
          </p:cNvPr>
          <p:cNvSpPr txBox="1"/>
          <p:nvPr/>
        </p:nvSpPr>
        <p:spPr>
          <a:xfrm>
            <a:off x="2997630" y="4153991"/>
            <a:ext cx="1457973" cy="584775"/>
          </a:xfrm>
          <a:prstGeom prst="rect">
            <a:avLst/>
          </a:prstGeom>
          <a:noFill/>
        </p:spPr>
        <p:txBody>
          <a:bodyPr wrap="square">
            <a:spAutoFit/>
          </a:bodyPr>
          <a:lstStyle/>
          <a:p>
            <a:pPr algn="ctr" rtl="1"/>
            <a:r>
              <a:rPr lang="he-IL" sz="1600" dirty="0">
                <a:solidFill>
                  <a:schemeClr val="dk1"/>
                </a:solidFill>
                <a:latin typeface="Calibri" panose="020F0502020204030204" pitchFamily="34" charset="0"/>
                <a:ea typeface="Calibri" panose="020F0502020204030204" pitchFamily="34" charset="0"/>
                <a:cs typeface="Calibri" panose="020F0502020204030204" pitchFamily="34" charset="0"/>
              </a:rPr>
              <a:t>מסרים בוני חוסן;</a:t>
            </a:r>
          </a:p>
          <a:p>
            <a:pPr algn="ctr" rtl="1"/>
            <a:r>
              <a:rPr lang="he-IL" sz="1600" dirty="0">
                <a:solidFill>
                  <a:schemeClr val="dk1"/>
                </a:solidFill>
                <a:latin typeface="Calibri" panose="020F0502020204030204" pitchFamily="34" charset="0"/>
                <a:ea typeface="Calibri" panose="020F0502020204030204" pitchFamily="34" charset="0"/>
                <a:cs typeface="Calibri" panose="020F0502020204030204" pitchFamily="34" charset="0"/>
              </a:rPr>
              <a:t>כתיבת מסרים</a:t>
            </a:r>
            <a:endParaRPr lang="he-IL" sz="1600" dirty="0">
              <a:latin typeface="Calibri" panose="020F0502020204030204" pitchFamily="34" charset="0"/>
              <a:ea typeface="Calibri" panose="020F0502020204030204" pitchFamily="34" charset="0"/>
              <a:cs typeface="Calibri" panose="020F0502020204030204" pitchFamily="34" charset="0"/>
            </a:endParaRPr>
          </a:p>
        </p:txBody>
      </p:sp>
      <p:cxnSp>
        <p:nvCxnSpPr>
          <p:cNvPr id="2" name="Google Shape;220;g2161ce90a3f_0_274">
            <a:extLst>
              <a:ext uri="{FF2B5EF4-FFF2-40B4-BE49-F238E27FC236}">
                <a16:creationId xmlns:a16="http://schemas.microsoft.com/office/drawing/2014/main" id="{BE169AF6-7316-E959-6468-9F462643E092}"/>
              </a:ext>
            </a:extLst>
          </p:cNvPr>
          <p:cNvCxnSpPr>
            <a:cxnSpLocks/>
          </p:cNvCxnSpPr>
          <p:nvPr/>
        </p:nvCxnSpPr>
        <p:spPr>
          <a:xfrm>
            <a:off x="2296198" y="3297528"/>
            <a:ext cx="0" cy="732300"/>
          </a:xfrm>
          <a:prstGeom prst="straightConnector1">
            <a:avLst/>
          </a:prstGeom>
          <a:noFill/>
          <a:ln w="19050" cap="flat" cmpd="sng">
            <a:solidFill>
              <a:srgbClr val="7E97A3"/>
            </a:solidFill>
            <a:prstDash val="solid"/>
            <a:miter lim="800000"/>
            <a:headEnd type="none" w="sm" len="sm"/>
            <a:tailEnd type="none" w="sm" len="sm"/>
          </a:ln>
        </p:spPr>
      </p:cxnSp>
      <p:sp>
        <p:nvSpPr>
          <p:cNvPr id="4" name="תיבת טקסט 3">
            <a:extLst>
              <a:ext uri="{FF2B5EF4-FFF2-40B4-BE49-F238E27FC236}">
                <a16:creationId xmlns:a16="http://schemas.microsoft.com/office/drawing/2014/main" id="{DDED65F9-AA3E-642F-EB7B-49F2DE200C01}"/>
              </a:ext>
            </a:extLst>
          </p:cNvPr>
          <p:cNvSpPr txBox="1"/>
          <p:nvPr/>
        </p:nvSpPr>
        <p:spPr>
          <a:xfrm>
            <a:off x="1562427" y="4107738"/>
            <a:ext cx="1354786" cy="338554"/>
          </a:xfrm>
          <a:prstGeom prst="rect">
            <a:avLst/>
          </a:prstGeom>
          <a:noFill/>
        </p:spPr>
        <p:txBody>
          <a:bodyPr wrap="square">
            <a:spAutoFit/>
          </a:bodyPr>
          <a:lstStyle/>
          <a:p>
            <a:pPr algn="ctr" rtl="1"/>
            <a:r>
              <a:rPr lang="he-IL" sz="1600" dirty="0">
                <a:solidFill>
                  <a:schemeClr val="dk1"/>
                </a:solidFill>
                <a:latin typeface="Calibri" panose="020F0502020204030204" pitchFamily="34" charset="0"/>
                <a:cs typeface="Calibri" panose="020F0502020204030204" pitchFamily="34" charset="0"/>
              </a:rPr>
              <a:t>מן המקורות</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8"/>
          <p:cNvPicPr preferRelativeResize="0"/>
          <p:nvPr/>
        </p:nvPicPr>
        <p:blipFill rotWithShape="1">
          <a:blip r:embed="rId3">
            <a:alphaModFix/>
          </a:blip>
          <a:srcRect/>
          <a:stretch/>
        </p:blipFill>
        <p:spPr>
          <a:xfrm>
            <a:off x="7872000" y="467232"/>
            <a:ext cx="4320000" cy="1116897"/>
          </a:xfrm>
          <a:prstGeom prst="rect">
            <a:avLst/>
          </a:prstGeom>
          <a:noFill/>
          <a:ln>
            <a:noFill/>
          </a:ln>
        </p:spPr>
      </p:pic>
      <p:sp>
        <p:nvSpPr>
          <p:cNvPr id="227" name="Google Shape;227;p8"/>
          <p:cNvSpPr txBox="1"/>
          <p:nvPr/>
        </p:nvSpPr>
        <p:spPr>
          <a:xfrm>
            <a:off x="7872522" y="509064"/>
            <a:ext cx="4322603" cy="1054394"/>
          </a:xfrm>
          <a:prstGeom prst="rect">
            <a:avLst/>
          </a:prstGeom>
          <a:noFill/>
          <a:ln>
            <a:noFill/>
          </a:ln>
        </p:spPr>
        <p:txBody>
          <a:bodyPr spcFirstLastPara="1" wrap="square" lIns="91425" tIns="45700" rIns="91425" bIns="45700" anchor="ctr" anchorCtr="0">
            <a:noAutofit/>
          </a:bodyPr>
          <a:lstStyle/>
          <a:p>
            <a:pPr marL="0" marR="0" lvl="0" indent="0" algn="r" rtl="1">
              <a:lnSpc>
                <a:spcPct val="110000"/>
              </a:lnSpc>
              <a:spcBef>
                <a:spcPts val="0"/>
              </a:spcBef>
              <a:spcAft>
                <a:spcPts val="0"/>
              </a:spcAft>
              <a:buClr>
                <a:srgbClr val="000000"/>
              </a:buClr>
              <a:buSzPts val="2800"/>
              <a:buFont typeface="Calibri"/>
              <a:buNone/>
            </a:pPr>
            <a:r>
              <a:rPr lang="iw-IL" sz="2800" b="1" i="0" u="none" strike="noStrike" cap="none">
                <a:solidFill>
                  <a:srgbClr val="002060"/>
                </a:solidFill>
                <a:latin typeface="Calibri"/>
                <a:ea typeface="Calibri"/>
                <a:cs typeface="Calibri"/>
                <a:sym typeface="Calibri"/>
              </a:rPr>
              <a:t>הנחיות להוראת השיעור</a:t>
            </a:r>
            <a:endParaRPr sz="1400" b="0" i="0" u="none" strike="noStrike" cap="none">
              <a:solidFill>
                <a:srgbClr val="000000"/>
              </a:solidFill>
              <a:latin typeface="Arial"/>
              <a:ea typeface="Arial"/>
              <a:cs typeface="Arial"/>
              <a:sym typeface="Arial"/>
            </a:endParaRPr>
          </a:p>
        </p:txBody>
      </p:sp>
      <p:sp>
        <p:nvSpPr>
          <p:cNvPr id="228" name="Google Shape;228;p8"/>
          <p:cNvSpPr/>
          <p:nvPr/>
        </p:nvSpPr>
        <p:spPr>
          <a:xfrm>
            <a:off x="0" y="1563458"/>
            <a:ext cx="12192000" cy="5032800"/>
          </a:xfrm>
          <a:prstGeom prst="rect">
            <a:avLst/>
          </a:prstGeom>
          <a:noFill/>
          <a:ln>
            <a:noFill/>
          </a:ln>
        </p:spPr>
        <p:txBody>
          <a:bodyPr spcFirstLastPara="1" wrap="square" lIns="91425" tIns="45700" rIns="91425" bIns="45700" anchor="ctr" anchorCtr="0">
            <a:noAutofit/>
          </a:bodyPr>
          <a:lstStyle/>
          <a:p>
            <a:pPr marL="457200" marR="0" lvl="0" indent="-381000" algn="r" rtl="1">
              <a:lnSpc>
                <a:spcPct val="150000"/>
              </a:lnSpc>
              <a:spcBef>
                <a:spcPts val="1200"/>
              </a:spcBef>
              <a:spcAft>
                <a:spcPts val="0"/>
              </a:spcAft>
              <a:buClr>
                <a:srgbClr val="002060"/>
              </a:buClr>
              <a:buSzPts val="2400"/>
              <a:buFont typeface="Arial" panose="020B0604020202020204" pitchFamily="34" charset="0"/>
              <a:buChar char="–"/>
            </a:pPr>
            <a:r>
              <a:rPr lang="iw-IL" sz="2400" dirty="0">
                <a:solidFill>
                  <a:srgbClr val="002060"/>
                </a:solidFill>
                <a:latin typeface="Calibri"/>
                <a:ea typeface="Calibri"/>
                <a:cs typeface="Calibri"/>
                <a:sym typeface="Calibri"/>
              </a:rPr>
              <a:t>יש משמעות לכך שהתלמידים יחוו הכלה של ריבוי קולות ובו זמנית ישמעו את המסרים המרכזיים.</a:t>
            </a:r>
            <a:endParaRPr sz="2400" dirty="0">
              <a:solidFill>
                <a:srgbClr val="002060"/>
              </a:solidFill>
              <a:latin typeface="Calibri"/>
              <a:ea typeface="Calibri"/>
              <a:cs typeface="Calibri"/>
              <a:sym typeface="Calibri"/>
            </a:endParaRPr>
          </a:p>
          <a:p>
            <a:pPr marL="457200" lvl="0" indent="-381000" algn="r" rtl="1">
              <a:lnSpc>
                <a:spcPct val="150000"/>
              </a:lnSpc>
              <a:spcBef>
                <a:spcPts val="0"/>
              </a:spcBef>
              <a:spcAft>
                <a:spcPts val="0"/>
              </a:spcAft>
              <a:buClr>
                <a:srgbClr val="002060"/>
              </a:buClr>
              <a:buSzPts val="2400"/>
              <a:buFont typeface="Arial" panose="020B0604020202020204" pitchFamily="34" charset="0"/>
              <a:buChar char="–"/>
            </a:pPr>
            <a:r>
              <a:rPr lang="iw-IL" sz="2400" dirty="0">
                <a:solidFill>
                  <a:srgbClr val="002060"/>
                </a:solidFill>
                <a:latin typeface="Calibri"/>
                <a:ea typeface="Calibri"/>
                <a:cs typeface="Calibri"/>
                <a:sym typeface="Calibri"/>
              </a:rPr>
              <a:t>כדאי לעודד את התלמידים לשתף במחשבות ורגשות של הדמויות השונות בכל אירוע</a:t>
            </a:r>
            <a:r>
              <a:rPr lang="he-IL" sz="2400" dirty="0">
                <a:solidFill>
                  <a:srgbClr val="002060"/>
                </a:solidFill>
                <a:latin typeface="Calibri"/>
                <a:ea typeface="Calibri"/>
                <a:cs typeface="Calibri"/>
                <a:sym typeface="Calibri"/>
              </a:rPr>
              <a:t> ו</a:t>
            </a:r>
            <a:r>
              <a:rPr lang="iw-IL" sz="2400" dirty="0">
                <a:solidFill>
                  <a:srgbClr val="002060"/>
                </a:solidFill>
                <a:latin typeface="Calibri"/>
                <a:ea typeface="Calibri"/>
                <a:cs typeface="Calibri"/>
                <a:sym typeface="Calibri"/>
              </a:rPr>
              <a:t>לשוחח על מה שעובר על כל אחת מהדמויות,</a:t>
            </a:r>
            <a:r>
              <a:rPr lang="he-IL" sz="2400" dirty="0">
                <a:solidFill>
                  <a:srgbClr val="002060"/>
                </a:solidFill>
                <a:latin typeface="Calibri"/>
                <a:ea typeface="Calibri"/>
                <a:cs typeface="Calibri"/>
                <a:sym typeface="Calibri"/>
              </a:rPr>
              <a:t> </a:t>
            </a:r>
            <a:r>
              <a:rPr lang="iw-IL" sz="2400" dirty="0">
                <a:solidFill>
                  <a:srgbClr val="002060"/>
                </a:solidFill>
                <a:latin typeface="Calibri"/>
                <a:ea typeface="Calibri"/>
                <a:cs typeface="Calibri"/>
                <a:sym typeface="Calibri"/>
              </a:rPr>
              <a:t>תוך הפניית הדגש ותשומת הלב אל החבר\ה של הנער\ה המצוי\ה במצוקה.</a:t>
            </a:r>
            <a:endParaRPr sz="2400" dirty="0">
              <a:solidFill>
                <a:srgbClr val="002060"/>
              </a:solidFill>
              <a:latin typeface="Calibri"/>
              <a:ea typeface="Calibri"/>
              <a:cs typeface="Calibri"/>
              <a:sym typeface="Calibri"/>
            </a:endParaRPr>
          </a:p>
          <a:p>
            <a:pPr marL="457200" marR="0" lvl="0" indent="-381000" algn="r" rtl="1">
              <a:lnSpc>
                <a:spcPct val="150000"/>
              </a:lnSpc>
              <a:spcBef>
                <a:spcPts val="0"/>
              </a:spcBef>
              <a:spcAft>
                <a:spcPts val="0"/>
              </a:spcAft>
              <a:buClr>
                <a:srgbClr val="002060"/>
              </a:buClr>
              <a:buSzPts val="2400"/>
              <a:buFont typeface="Arial" panose="020B0604020202020204" pitchFamily="34" charset="0"/>
              <a:buChar char="–"/>
            </a:pPr>
            <a:r>
              <a:rPr lang="iw-IL" sz="2400" dirty="0">
                <a:solidFill>
                  <a:srgbClr val="002060"/>
                </a:solidFill>
                <a:latin typeface="Calibri"/>
                <a:ea typeface="Calibri"/>
                <a:cs typeface="Calibri"/>
                <a:sym typeface="Calibri"/>
              </a:rPr>
              <a:t>חשוב לתת זמן לסיפורים וללבטים ולא להיבהל אם ייאמרו מסרים שסותרים את אלה הרצויים לנו.</a:t>
            </a:r>
            <a:endParaRPr sz="2400" dirty="0">
              <a:solidFill>
                <a:srgbClr val="002060"/>
              </a:solidFill>
              <a:latin typeface="Calibri"/>
              <a:ea typeface="Calibri"/>
              <a:cs typeface="Calibri"/>
              <a:sym typeface="Calibri"/>
            </a:endParaRPr>
          </a:p>
          <a:p>
            <a:pPr marL="457200" marR="0" lvl="0" indent="-381000" algn="r" rtl="1">
              <a:lnSpc>
                <a:spcPct val="150000"/>
              </a:lnSpc>
              <a:spcBef>
                <a:spcPts val="0"/>
              </a:spcBef>
              <a:spcAft>
                <a:spcPts val="0"/>
              </a:spcAft>
              <a:buClr>
                <a:srgbClr val="002060"/>
              </a:buClr>
              <a:buSzPts val="2400"/>
              <a:buFont typeface="Arial" panose="020B0604020202020204" pitchFamily="34" charset="0"/>
              <a:buChar char="–"/>
            </a:pPr>
            <a:r>
              <a:rPr lang="iw-IL" sz="2400" dirty="0">
                <a:solidFill>
                  <a:srgbClr val="002060"/>
                </a:solidFill>
                <a:latin typeface="Calibri"/>
                <a:ea typeface="Calibri"/>
                <a:cs typeface="Calibri"/>
                <a:sym typeface="Calibri"/>
              </a:rPr>
              <a:t>מומלץ למקד את השיח </a:t>
            </a:r>
            <a:r>
              <a:rPr lang="he-IL" sz="2400" dirty="0">
                <a:solidFill>
                  <a:srgbClr val="002060"/>
                </a:solidFill>
                <a:latin typeface="Calibri"/>
                <a:ea typeface="Calibri"/>
                <a:cs typeface="Calibri"/>
                <a:sym typeface="Calibri"/>
              </a:rPr>
              <a:t>ב</a:t>
            </a:r>
            <a:r>
              <a:rPr lang="iw-IL" sz="2400" dirty="0">
                <a:solidFill>
                  <a:srgbClr val="002060"/>
                </a:solidFill>
                <a:latin typeface="Calibri"/>
                <a:ea typeface="Calibri"/>
                <a:cs typeface="Calibri"/>
                <a:sym typeface="Calibri"/>
              </a:rPr>
              <a:t>תפקידם ואחריותם של החברים כאשר הם נוכחים באירוע ו/או מודעים אליו.</a:t>
            </a:r>
            <a:endParaRPr sz="2400" dirty="0">
              <a:solidFill>
                <a:srgbClr val="002060"/>
              </a:solidFill>
              <a:latin typeface="Calibri"/>
              <a:ea typeface="Calibri"/>
              <a:cs typeface="Calibri"/>
              <a:sym typeface="Calibri"/>
            </a:endParaRPr>
          </a:p>
          <a:p>
            <a:pPr marL="457200" marR="0" lvl="0" indent="-381000" algn="r" rtl="1">
              <a:lnSpc>
                <a:spcPct val="150000"/>
              </a:lnSpc>
              <a:spcBef>
                <a:spcPts val="0"/>
              </a:spcBef>
              <a:spcAft>
                <a:spcPts val="0"/>
              </a:spcAft>
              <a:buClr>
                <a:srgbClr val="002060"/>
              </a:buClr>
              <a:buSzPts val="2400"/>
              <a:buFont typeface="Arial" panose="020B0604020202020204" pitchFamily="34" charset="0"/>
              <a:buChar char="–"/>
            </a:pPr>
            <a:r>
              <a:rPr lang="iw-IL" sz="2400" dirty="0">
                <a:solidFill>
                  <a:srgbClr val="002060"/>
                </a:solidFill>
                <a:latin typeface="Calibri"/>
                <a:ea typeface="Calibri"/>
                <a:cs typeface="Calibri"/>
                <a:sym typeface="Calibri"/>
              </a:rPr>
              <a:t>חשוב לעודד שיח גם על תפקידם של ההורים ושל המבוגרים האחרים.</a:t>
            </a:r>
            <a:endParaRPr sz="2400" dirty="0">
              <a:solidFill>
                <a:srgbClr val="002060"/>
              </a:solidFill>
              <a:latin typeface="Calibri"/>
              <a:ea typeface="Calibri"/>
              <a:cs typeface="Calibri"/>
              <a:sym typeface="Calibri"/>
            </a:endParaRPr>
          </a:p>
          <a:p>
            <a:pPr marL="457200" marR="0" lvl="0" indent="-381000" algn="r" rtl="1">
              <a:lnSpc>
                <a:spcPct val="150000"/>
              </a:lnSpc>
              <a:spcBef>
                <a:spcPts val="0"/>
              </a:spcBef>
              <a:spcAft>
                <a:spcPts val="0"/>
              </a:spcAft>
              <a:buClr>
                <a:srgbClr val="002060"/>
              </a:buClr>
              <a:buSzPts val="2400"/>
              <a:buFont typeface="Arial" panose="020B0604020202020204" pitchFamily="34" charset="0"/>
              <a:buChar char="–"/>
            </a:pPr>
            <a:r>
              <a:rPr lang="iw-IL" sz="2400" dirty="0">
                <a:solidFill>
                  <a:srgbClr val="002060"/>
                </a:solidFill>
                <a:latin typeface="Calibri"/>
                <a:ea typeface="Calibri"/>
                <a:cs typeface="Calibri"/>
                <a:sym typeface="Calibri"/>
              </a:rPr>
              <a:t>חשוב לסייע בהבנת המורכבות של המצב עבור ההורים והכרה בקשת הרגשות שהם חווים לצד תפקידם במתן תמיכה.</a:t>
            </a:r>
            <a:endParaRPr sz="2400" dirty="0">
              <a:solidFill>
                <a:srgbClr val="002060"/>
              </a:solidFill>
              <a:latin typeface="Calibri"/>
              <a:ea typeface="Calibri"/>
              <a:cs typeface="Calibri"/>
              <a:sym typeface="Calibri"/>
            </a:endParaRPr>
          </a:p>
        </p:txBody>
      </p:sp>
      <p:pic>
        <p:nvPicPr>
          <p:cNvPr id="229" name="Google Shape;229;p8"/>
          <p:cNvPicPr preferRelativeResize="0"/>
          <p:nvPr/>
        </p:nvPicPr>
        <p:blipFill rotWithShape="1">
          <a:blip r:embed="rId4">
            <a:alphaModFix/>
          </a:blip>
          <a:srcRect/>
          <a:stretch/>
        </p:blipFill>
        <p:spPr>
          <a:xfrm>
            <a:off x="8163760" y="794063"/>
            <a:ext cx="672137" cy="508201"/>
          </a:xfrm>
          <a:prstGeom prst="rect">
            <a:avLst/>
          </a:prstGeom>
          <a:noFill/>
          <a:ln>
            <a:noFill/>
          </a:ln>
        </p:spPr>
      </p:pic>
    </p:spTree>
  </p:cSld>
  <p:clrMapOvr>
    <a:masterClrMapping/>
  </p:clrMapOvr>
</p:sld>
</file>

<file path=ppt/theme/theme1.xml><?xml version="1.0" encoding="utf-8"?>
<a:theme xmlns:a="http://schemas.openxmlformats.org/drawingml/2006/main" name="ערכת נושא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ערכת נושא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ערכת נושא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ערכת נושא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9178</TotalTime>
  <Words>5727</Words>
  <Application>Microsoft Office PowerPoint</Application>
  <PresentationFormat>מסך רחב</PresentationFormat>
  <Paragraphs>575</Paragraphs>
  <Slides>43</Slides>
  <Notes>43</Notes>
  <HiddenSlides>0</HiddenSlides>
  <MMClips>3</MMClips>
  <ScaleCrop>false</ScaleCrop>
  <HeadingPairs>
    <vt:vector size="6" baseType="variant">
      <vt:variant>
        <vt:lpstr>גופנים בשימוש</vt:lpstr>
      </vt:variant>
      <vt:variant>
        <vt:i4>11</vt:i4>
      </vt:variant>
      <vt:variant>
        <vt:lpstr>ערכת נושא</vt:lpstr>
      </vt:variant>
      <vt:variant>
        <vt:i4>4</vt:i4>
      </vt:variant>
      <vt:variant>
        <vt:lpstr>כותרות שקופיות</vt:lpstr>
      </vt:variant>
      <vt:variant>
        <vt:i4>43</vt:i4>
      </vt:variant>
    </vt:vector>
  </HeadingPairs>
  <TitlesOfParts>
    <vt:vector size="58" baseType="lpstr">
      <vt:lpstr>Open Sans Hebrew</vt:lpstr>
      <vt:lpstr>Assistant</vt:lpstr>
      <vt:lpstr>Segoe UI</vt:lpstr>
      <vt:lpstr>Roboto</vt:lpstr>
      <vt:lpstr>Rubik</vt:lpstr>
      <vt:lpstr>Tahoma</vt:lpstr>
      <vt:lpstr>Alef Hebrew</vt:lpstr>
      <vt:lpstr>Gisha</vt:lpstr>
      <vt:lpstr>Arial</vt:lpstr>
      <vt:lpstr>Calibri</vt:lpstr>
      <vt:lpstr>Calibri Light</vt:lpstr>
      <vt:lpstr>ערכת נושא Office</vt:lpstr>
      <vt:lpstr>1_ערכת נושא Office</vt:lpstr>
      <vt:lpstr>2_ערכת נושא Office</vt:lpstr>
      <vt:lpstr>3_ערכת נושא Office</vt:lpstr>
      <vt:lpstr>מצגת של PowerPoint‏</vt:lpstr>
      <vt:lpstr>בוחרים בחיים- ברוח החמ"ד</vt:lpstr>
      <vt:lpstr>מצגת של PowerPoint‏</vt:lpstr>
      <vt:lpstr>מצגת של PowerPoint‏</vt:lpstr>
      <vt:lpstr>מצגת של PowerPoint‏</vt:lpstr>
      <vt:lpstr>מטרות השיעור</vt:lpstr>
      <vt:lpstr>ידע, מיומנויות וערכים</vt:lpstr>
      <vt:lpstr>מצגת של PowerPoint‏</vt:lpstr>
      <vt:lpstr>מצגת של PowerPoint‏</vt:lpstr>
      <vt:lpstr>מצגת של PowerPoint‏</vt:lpstr>
      <vt:lpstr>מצגת של PowerPoint‏</vt:lpstr>
      <vt:lpstr>בעקבות הצפייה</vt:lpstr>
      <vt:lpstr>מצגת של PowerPoint‏</vt:lpstr>
      <vt:lpstr>מצגת של PowerPoint‏</vt:lpstr>
      <vt:lpstr>מצגת של PowerPoint‏</vt:lpstr>
      <vt:lpstr>שאלות לדיון</vt:lpstr>
      <vt:lpstr>בראש של ליאור...</vt:lpstr>
      <vt:lpstr>בראש של עידן...</vt:lpstr>
      <vt:lpstr>מצגת של PowerPoint‏</vt:lpstr>
      <vt:lpstr>מצגת של PowerPoint‏</vt:lpstr>
      <vt:lpstr>מצגת של PowerPoint‏</vt:lpstr>
      <vt:lpstr>מצגת של PowerPoint‏</vt:lpstr>
      <vt:lpstr>מסרים לחיים</vt:lpstr>
      <vt:lpstr>מסר בונה חוסן – למה הכוונה?</vt:lpstr>
      <vt:lpstr>מסרים בוני חוסן</vt:lpstr>
      <vt:lpstr>מן המקורות</vt:lpstr>
      <vt:lpstr>מן המקורות</vt:lpstr>
      <vt:lpstr>סרטון  מסכם</vt:lpstr>
      <vt:lpstr>צפייה בסרטון מתאים לתיכונים/ מקיפים</vt:lpstr>
      <vt:lpstr>מצגת של PowerPoint‏</vt:lpstr>
      <vt:lpstr>מצגת של PowerPoint‏</vt:lpstr>
      <vt:lpstr>כותבים מסרים בוני חוסן</vt:lpstr>
      <vt:lpstr>להורים</vt:lpstr>
      <vt:lpstr>להדפסה</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אפרת בועז</dc:creator>
  <cp:lastModifiedBy>יפעת זץ</cp:lastModifiedBy>
  <cp:revision>150</cp:revision>
  <dcterms:created xsi:type="dcterms:W3CDTF">2021-07-12T08:06:42Z</dcterms:created>
  <dcterms:modified xsi:type="dcterms:W3CDTF">2024-12-15T08:54:40Z</dcterms:modified>
</cp:coreProperties>
</file>