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6" r:id="rId2"/>
    <p:sldMasterId id="2147483700" r:id="rId3"/>
    <p:sldMasterId id="2147483716" r:id="rId4"/>
  </p:sldMasterIdLst>
  <p:notesMasterIdLst>
    <p:notesMasterId r:id="rId27"/>
  </p:notesMasterIdLst>
  <p:sldIdLst>
    <p:sldId id="256" r:id="rId5"/>
    <p:sldId id="257" r:id="rId6"/>
    <p:sldId id="258" r:id="rId7"/>
    <p:sldId id="1141" r:id="rId8"/>
    <p:sldId id="260" r:id="rId9"/>
    <p:sldId id="261" r:id="rId10"/>
    <p:sldId id="262" r:id="rId11"/>
    <p:sldId id="540" r:id="rId12"/>
    <p:sldId id="3084" r:id="rId13"/>
    <p:sldId id="558" r:id="rId14"/>
    <p:sldId id="554" r:id="rId15"/>
    <p:sldId id="3089" r:id="rId16"/>
    <p:sldId id="3080" r:id="rId17"/>
    <p:sldId id="3081" r:id="rId18"/>
    <p:sldId id="3071" r:id="rId19"/>
    <p:sldId id="3090" r:id="rId20"/>
    <p:sldId id="3069" r:id="rId21"/>
    <p:sldId id="552" r:id="rId22"/>
    <p:sldId id="553" r:id="rId23"/>
    <p:sldId id="572" r:id="rId24"/>
    <p:sldId id="3083" r:id="rId25"/>
    <p:sldId id="34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5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TGgsKdwRy50pYdvYDPhCbQU6u2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72D8AE-591E-6ECF-CC9E-68D98DC3CD2F}" name="Dafna Hadar Pecker" initials="DHP" userId="873281f71de5b19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15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60"/>
    <a:srgbClr val="FFB6BF"/>
    <a:srgbClr val="EFA8D8"/>
    <a:srgbClr val="CC9AC7"/>
    <a:srgbClr val="D2EE78"/>
    <a:srgbClr val="81E3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2" autoAdjust="0"/>
  </p:normalViewPr>
  <p:slideViewPr>
    <p:cSldViewPr snapToGrid="0">
      <p:cViewPr varScale="1">
        <p:scale>
          <a:sx n="74" d="100"/>
          <a:sy n="74" d="100"/>
        </p:scale>
        <p:origin x="998" y="62"/>
      </p:cViewPr>
      <p:guideLst>
        <p:guide orient="horz" pos="3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 – בהמשך לשיעור הקודם, נרצה לנרמל את חווית ההשתייכות לקבוצה חדשה, והתחושות שהיא מזמנת</a:t>
            </a:r>
            <a:r>
              <a:rPr lang="en-US" dirty="0"/>
              <a:t>;</a:t>
            </a:r>
            <a:r>
              <a:rPr lang="he-IL" dirty="0"/>
              <a:t> הזדמנויות בצד אתגרים.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9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51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4C72-AFEF-3FC4-9D9F-CAD8D8B6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6E198EF-33C7-59CE-FCFF-4E48D84D0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AACA49C-446C-B812-D862-F5AB3EFF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F464E1-9BF5-7E2B-BACD-E5A738356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08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14C72-AFEF-3FC4-9D9F-CAD8D8B6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6E198EF-33C7-59CE-FCFF-4E48D84D0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AACA49C-446C-B812-D862-F5AB3EFF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F464E1-9BF5-7E2B-BACD-E5A738356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5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מטרת הפעילות: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לאפשר לתלמידים חוויה של תמיכה הדדית ויצירת חיבורים דרך כתיבת הרעיונות במצבים שונים הקשורים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להשתייכות/שייכות.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b="1" dirty="0"/>
          </a:p>
          <a:p>
            <a:r>
              <a:rPr lang="he-IL" b="1" dirty="0"/>
              <a:t>מהלך הפעילות:</a:t>
            </a:r>
          </a:p>
          <a:p>
            <a:r>
              <a:rPr lang="he-IL" dirty="0"/>
              <a:t>- נחלק את התלמידים לקבוצות (במעגלים או לפי טורים).</a:t>
            </a:r>
          </a:p>
          <a:p>
            <a:r>
              <a:rPr lang="he-IL" dirty="0"/>
              <a:t>מומלץ לכתוב מראש שאלה מהשאלות המוצעות בסוף המצגת.</a:t>
            </a:r>
          </a:p>
          <a:p>
            <a:r>
              <a:rPr lang="he-IL" dirty="0"/>
              <a:t>- כל תלמיד/ה יקבל דף עם שאלה, ויתבקש לכתוב בשורה אחת הצעה לפתרון.</a:t>
            </a:r>
          </a:p>
          <a:p>
            <a:r>
              <a:rPr lang="he-IL" dirty="0"/>
              <a:t>בתום הכתיבה, כל תלמיד ישאיר את השאלה גלויה בראש הדף, ויקפל את השורה שהוא כתב (כמו במניפה).</a:t>
            </a:r>
          </a:p>
          <a:p>
            <a:pPr marL="228600" indent="0">
              <a:buFontTx/>
              <a:buNone/>
            </a:pPr>
            <a:r>
              <a:rPr lang="he-IL" dirty="0"/>
              <a:t>- התלמידים יעבירו את דפי המניפה אחד לשני בו זמנית, על פי סדר שתוכנן מראש, למשל, החלפת המניפות עם כיוון השעון.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- בתום הפעילות, ניתן להקריא או לשתף ב 2-3 הצעות שהתלמידים הציעו ולקיים דיון ושיתוף במליאה. </a:t>
            </a:r>
          </a:p>
          <a:p>
            <a:endParaRPr lang="he-IL" dirty="0"/>
          </a:p>
          <a:p>
            <a:r>
              <a:rPr lang="he-IL" dirty="0"/>
              <a:t>*השאלות המוצעות בסוף המצגת נלקחו מתוך סיפורים ושאלות אמיתיות של בני הגיל. </a:t>
            </a:r>
          </a:p>
          <a:p>
            <a:endParaRPr lang="he-IL" dirty="0"/>
          </a:p>
          <a:p>
            <a:r>
              <a:rPr lang="he-IL" b="1" dirty="0"/>
              <a:t>**השאלות להדפסה בסוף המצגת.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508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 </a:t>
            </a:r>
          </a:p>
          <a:p>
            <a:r>
              <a:rPr lang="he-IL" dirty="0"/>
              <a:t>בני נוער רבים חווים לעתים מצבי חוסר שייכות ומתמודדים עם שאלות איך להתחבר, כיצד להשתייך וכיצד</a:t>
            </a:r>
          </a:p>
          <a:p>
            <a:r>
              <a:rPr lang="he-IL" dirty="0"/>
              <a:t>להתמודד עם מצבים שבהם הם מתקשים להתחבר.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410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107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למורה:</a:t>
            </a:r>
          </a:p>
          <a:p>
            <a:r>
              <a:rPr lang="he-IL" dirty="0"/>
              <a:t>מומלץ לבקש מהתלמידים להציע רעיונות ליישום ההצעות והרעיונות שעלו בפעילות 'סיפור במניפה' במסגרת הכיתה.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939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כל תלמיד/ה ירשום לעצמו משהו שהוא לוקח על עצמו לעשות אחרת בעקבות המפגשים.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נאפשר ל-2-3 תלמידים/ות לשתף בדברים שכתבו.</a:t>
            </a: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</a:t>
            </a:r>
          </a:p>
          <a:p>
            <a:r>
              <a:rPr lang="he-IL" dirty="0"/>
              <a:t>בשקופית זו ניתן למצוא מגוון רעיונות אפשריים ליישום התכנים אשר נלמדו ביחידה זו עם תלמידי הכיתה.</a:t>
            </a:r>
          </a:p>
          <a:p>
            <a:r>
              <a:rPr lang="he-IL" dirty="0"/>
              <a:t>ניתן לבחור רעיון אחד ליישום או יותר ולהביאם בפני התלמידים ויחד לחשוב על דרכי הביצוע.</a:t>
            </a:r>
          </a:p>
          <a:p>
            <a:r>
              <a:rPr lang="he-IL" dirty="0"/>
              <a:t>חשוב לסייע לתלמידים לתכנן וליישם את אחד הרעיונות.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0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1789270A-CB13-7818-853B-EECC88F2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>
            <a:extLst>
              <a:ext uri="{FF2B5EF4-FFF2-40B4-BE49-F238E27FC236}">
                <a16:creationId xmlns:a16="http://schemas.microsoft.com/office/drawing/2014/main" id="{75A989B7-76EB-0653-D093-3B27CBF2E1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6:notes">
            <a:extLst>
              <a:ext uri="{FF2B5EF4-FFF2-40B4-BE49-F238E27FC236}">
                <a16:creationId xmlns:a16="http://schemas.microsoft.com/office/drawing/2014/main" id="{21702B7D-CE03-03E0-A239-AA74206E08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67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dirty="0"/>
              <a:t>חשוב לחזור על הכללים המרכזיים בכל שיעור,</a:t>
            </a:r>
            <a:r>
              <a:rPr lang="he-IL" dirty="0"/>
              <a:t> </a:t>
            </a:r>
            <a:r>
              <a:rPr lang="iw-IL" dirty="0"/>
              <a:t>על מנת לבסס מרחב בטוח המאפשר שיח רגשי בין התלמידים.</a:t>
            </a:r>
            <a:endParaRPr dirty="0"/>
          </a:p>
        </p:txBody>
      </p:sp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32-1D11-4359-B5AE-4A5A23CB4E91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4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9450-5A6B-DCC0-C32B-01400103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9CC3EA6-6FDE-A6B9-65DB-2690524B1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EAE925C-A04C-4355-77D9-0B4B63FEB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למורה</a:t>
            </a:r>
            <a:r>
              <a:rPr lang="he-IL" dirty="0"/>
              <a:t>: </a:t>
            </a:r>
          </a:p>
          <a:p>
            <a:r>
              <a:rPr lang="he-IL" dirty="0"/>
              <a:t>נקריא כל שאלה והתלמידים יצביעו בידיים – לייק ודיס לייק. כולם שותפים להצבעה. באופן הזה התלמידים רואים את</a:t>
            </a:r>
          </a:p>
          <a:p>
            <a:r>
              <a:rPr lang="he-IL" dirty="0"/>
              <a:t>עצמם ביחס לאחרים בכל אחת מהשאלות, דבר שעשוי לנרמל את החוויה. </a:t>
            </a:r>
          </a:p>
          <a:p>
            <a:endParaRPr lang="he-IL" dirty="0"/>
          </a:p>
          <a:p>
            <a:r>
              <a:rPr lang="he-IL" dirty="0"/>
              <a:t>ניתן להרחיב בעזרת שאלות נוספות – </a:t>
            </a:r>
          </a:p>
          <a:p>
            <a:r>
              <a:rPr lang="he-IL" dirty="0"/>
              <a:t>מדוע פעלתם כילדים קטנים באופן הזה? כיצד דפוסי ההתנהגות הללו עזרו לכם? איך זה השפיע עליכם?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4A0104-C7BC-8356-2E2B-1A0E1F5D7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93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9119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89193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150035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53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גרפיקה 8" descr="מדפסת עם מילוי מלא">
            <a:extLst>
              <a:ext uri="{FF2B5EF4-FFF2-40B4-BE49-F238E27FC236}">
                <a16:creationId xmlns:a16="http://schemas.microsoft.com/office/drawing/2014/main" id="{BB7EC42E-3759-4DA9-A8A1-B33FC496F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46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26193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8E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26313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0241-A22E-46EF-B414-AE6B9B97DEEC}" type="datetimeFigureOut">
              <a:rPr lang="he-IL" smtClean="0">
                <a:solidFill>
                  <a:srgbClr val="C8ECF3"/>
                </a:solidFill>
              </a:rPr>
              <a:pPr/>
              <a:t>כ"א/שבט/תשפ"ה</a:t>
            </a:fld>
            <a:endParaRPr lang="he-IL">
              <a:solidFill>
                <a:srgbClr val="C8ECF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C8ECF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521-900B-4440-BC7F-62324647316E}" type="slidenum">
              <a:rPr lang="he-IL" smtClean="0">
                <a:solidFill>
                  <a:srgbClr val="C8ECF3"/>
                </a:solidFill>
              </a:rPr>
              <a:pPr/>
              <a:t>‹#›</a:t>
            </a:fld>
            <a:endParaRPr lang="he-IL">
              <a:solidFill>
                <a:srgbClr val="C8EC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21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260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66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866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>
  <p:cSld name="מה נלמד היום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662216">
            <a:off x="9720414" y="316224"/>
            <a:ext cx="1142698" cy="5843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נלמד היום?</a:t>
            </a:r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37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7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ללית">
  <p:cSld name="כללית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8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 לדיון בכיתה">
  <p:cSld name="שאלות לדיון בכיתה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191163" y="189529"/>
            <a:ext cx="630843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632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24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153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מה למדנו היום?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860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27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אלות- אפשרות 1">
  <p:cSld name="שאלות- אפשרות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3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מה המסר שלנו">
  <p:cSld name="מה המסר שלנו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5" name="Google Shape;45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5"/>
          <p:cNvSpPr txBox="1"/>
          <p:nvPr/>
        </p:nvSpPr>
        <p:spPr>
          <a:xfrm>
            <a:off x="2553209" y="189529"/>
            <a:ext cx="70855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מהם המסרים שלנו?</a:t>
            </a:r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741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קופית כותרת" type="title">
  <p:cSld name="שקופית כותרת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872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תמונה ">
  <p:cSld name="1_תמונה 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89" name="Google Shape;89;p30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653" y="916454"/>
            <a:ext cx="4617563" cy="46175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336040" y="1189831"/>
            <a:ext cx="27431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1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ני תכנים" type="twoObj">
  <p:cSld name="שני תכנים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1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השוואה" type="twoTxTwoObj">
  <p:cSld name="השוואה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747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26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 preserve="1">
  <p:cSld name="2_תמונה 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/>
          <p:nvPr/>
        </p:nvSpPr>
        <p:spPr>
          <a:xfrm>
            <a:off x="-1" y="0"/>
            <a:ext cx="2828635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0" y="1279283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0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מונה ">
  <p:cSld name="1_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9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106" name="Google Shape;106;p29" descr="מדפסת עם מילוי מלא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5446" y="969389"/>
            <a:ext cx="4617563" cy="461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55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3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כ"א/שבט/תשפ"ה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1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285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607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/>
          <p:nvPr/>
        </p:nvSpPr>
        <p:spPr>
          <a:xfrm>
            <a:off x="-3757" y="-121920"/>
            <a:ext cx="12192000" cy="5069932"/>
          </a:xfrm>
          <a:prstGeom prst="rect">
            <a:avLst/>
          </a:prstGeom>
          <a:solidFill>
            <a:srgbClr val="F2D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0" y="2594478"/>
            <a:ext cx="12192000" cy="4263522"/>
          </a:xfrm>
          <a:prstGeom prst="rect">
            <a:avLst/>
          </a:prstGeom>
          <a:solidFill>
            <a:srgbClr val="BA06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/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sz="9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>
            <a:off x="1485150" y="189235"/>
            <a:ext cx="9221700" cy="239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יחידת לימוד בכישורי חיים</a:t>
            </a:r>
          </a:p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חברות, סובלנות ומניעת אלימות</a:t>
            </a:r>
            <a:r>
              <a:rPr kumimoji="0" lang="he-IL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</a:p>
          <a:p>
            <a:pPr algn="ctr" rtl="1">
              <a:lnSpc>
                <a:spcPct val="116666"/>
              </a:lnSpc>
            </a:pPr>
            <a:r>
              <a:rPr kumimoji="0" lang="he-IL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למצוא מקום</a:t>
            </a:r>
            <a:endParaRPr sz="16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7612962" y="6047522"/>
            <a:ext cx="6692346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שכבת ז</a:t>
            </a:r>
            <a:endParaRPr/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3757" y="5076101"/>
            <a:ext cx="5327518" cy="137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-1173372" y="5291154"/>
            <a:ext cx="6426575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מיומנות מרכזית</a:t>
            </a:r>
            <a:br>
              <a:rPr lang="iw-I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מודעות חברתית - רגישות חברתית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485123" y="2920238"/>
            <a:ext cx="922175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שיעור שני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סיפור במניפה</a:t>
            </a:r>
          </a:p>
        </p:txBody>
      </p:sp>
      <p:pic>
        <p:nvPicPr>
          <p:cNvPr id="127" name="Google Shape;12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6225" y="-121925"/>
            <a:ext cx="3573450" cy="17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E7A467-291D-BAF9-0A79-47E52FE6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439" y="188073"/>
            <a:ext cx="10515600" cy="1325563"/>
          </a:xfrm>
        </p:spPr>
        <p:txBody>
          <a:bodyPr/>
          <a:lstStyle/>
          <a:p>
            <a:r>
              <a:rPr lang="he-IL" dirty="0"/>
              <a:t>לפעמים...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0EAE2E-85D6-78F7-7987-487FBD20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56" y="1679577"/>
            <a:ext cx="10806546" cy="2714625"/>
          </a:xfrm>
        </p:spPr>
        <p:txBody>
          <a:bodyPr anchor="ctr">
            <a:normAutofit/>
          </a:bodyPr>
          <a:lstStyle/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לפעמים אנחנו מסתדרים לבד</a:t>
            </a:r>
          </a:p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לפעמים אנחנו צריכים מישהו להיות </a:t>
            </a:r>
            <a:r>
              <a:rPr kumimoji="0" lang="he-IL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איתו</a:t>
            </a: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080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ולפעמים אנחנו צריכים חפץ או אדם כדי להרגיש מחוברים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21AB26B-CF42-1769-EF39-A36E5BBC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9" y="22132"/>
            <a:ext cx="4202560" cy="143937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3C5146B-6313-D982-B298-BFDB22810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44" y="3104203"/>
            <a:ext cx="3389670" cy="393835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AD694F-59A3-F50A-0D94-ACAC653C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170" y="3450257"/>
            <a:ext cx="4511086" cy="32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446910-18E4-38BC-97F7-C37EAD0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21" y="637463"/>
            <a:ext cx="2828636" cy="1862022"/>
          </a:xfrm>
        </p:spPr>
        <p:txBody>
          <a:bodyPr>
            <a:normAutofit fontScale="90000"/>
          </a:bodyPr>
          <a:lstStyle/>
          <a:p>
            <a:r>
              <a:rPr lang="he-IL" dirty="0"/>
              <a:t>להיות מחוברים – </a:t>
            </a:r>
            <a:br>
              <a:rPr lang="en-US" dirty="0"/>
            </a:br>
            <a:r>
              <a:rPr lang="he-IL" dirty="0"/>
              <a:t>בשלישיות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AE897AE-F70B-4225-47E3-F1F831B0D7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071688"/>
            <a:ext cx="10807700" cy="4224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</p:txBody>
      </p:sp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CABBC279-87A9-E2E3-2E79-C3946E797740}"/>
              </a:ext>
            </a:extLst>
          </p:cNvPr>
          <p:cNvSpPr txBox="1">
            <a:spLocks/>
          </p:cNvSpPr>
          <p:nvPr/>
        </p:nvSpPr>
        <p:spPr>
          <a:xfrm>
            <a:off x="4131248" y="2955844"/>
            <a:ext cx="7167943" cy="325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כמה אחוזים יש בפלאפון שלכם?</a:t>
            </a:r>
          </a:p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איך אתם מרגישים כשהסוללה נגמרת?</a:t>
            </a:r>
          </a:p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מה אתם עושים אם הסוללה נגמרה, </a:t>
            </a:r>
            <a:br>
              <a:rPr lang="en-US" sz="3600" dirty="0"/>
            </a:br>
            <a:r>
              <a:rPr lang="he-IL" sz="3600" dirty="0"/>
              <a:t>ואין לכם דרך להטעין אותה? </a:t>
            </a:r>
          </a:p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he-IL" sz="3600" dirty="0"/>
              <a:t>למה זה חשוב להיות מחובר?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DC92786-ECEC-58AB-9D07-83D3453B7949}"/>
              </a:ext>
            </a:extLst>
          </p:cNvPr>
          <p:cNvSpPr txBox="1"/>
          <p:nvPr/>
        </p:nvSpPr>
        <p:spPr>
          <a:xfrm>
            <a:off x="3860167" y="1281716"/>
            <a:ext cx="7710107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רובנו מחוברים רוב שעות היום לפלאפון שלנו.</a:t>
            </a:r>
          </a:p>
          <a:p>
            <a:pPr marL="5080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ואתם?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06506F9-BC68-F415-C5AD-8DC8ED04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832" y="209173"/>
            <a:ext cx="2119696" cy="182732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82F1AEF-C91D-BD2B-9A3C-DEEF655A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28" y="2769434"/>
            <a:ext cx="2399392" cy="363136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2EF162C-2DD9-A3BA-AE2F-2C3FC4CDF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64" y="3217479"/>
            <a:ext cx="1854720" cy="89490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5FD3ED5-9D3A-A644-DD84-7BF16E3C4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218" y="4585117"/>
            <a:ext cx="1364472" cy="9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CE6A-8877-B327-356B-602408C1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657EB12-199A-D2F7-B8C4-D88378ADB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4"/>
          <a:stretch/>
        </p:blipFill>
        <p:spPr>
          <a:xfrm>
            <a:off x="216333" y="418738"/>
            <a:ext cx="9413445" cy="3442217"/>
          </a:xfrm>
          <a:prstGeom prst="rect">
            <a:avLst/>
          </a:prstGeom>
          <a:ln>
            <a:noFill/>
          </a:ln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7E158A-A11D-3C2B-3878-796505709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1" y="927768"/>
            <a:ext cx="10515600" cy="1325563"/>
          </a:xfrm>
        </p:spPr>
        <p:txBody>
          <a:bodyPr>
            <a:noAutofit/>
          </a:bodyPr>
          <a:lstStyle/>
          <a:p>
            <a:r>
              <a:rPr lang="he-IL" sz="5400" dirty="0"/>
              <a:t>הסוללה </a:t>
            </a:r>
            <a:br>
              <a:rPr lang="en-US" sz="5400" dirty="0"/>
            </a:br>
            <a:r>
              <a:rPr lang="he-IL" sz="5400" dirty="0"/>
              <a:t>הפנימית שלי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D405C6E2-429C-22D7-512D-6551ADB55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048" y="418738"/>
            <a:ext cx="3580838" cy="30869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7A93076-0E03-D6FE-22AA-77E8D502C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169" y="4482432"/>
            <a:ext cx="4375419" cy="2092592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3D4374A-38E3-A638-CD32-EEA41DE41554}"/>
              </a:ext>
            </a:extLst>
          </p:cNvPr>
          <p:cNvSpPr txBox="1"/>
          <p:nvPr/>
        </p:nvSpPr>
        <p:spPr>
          <a:xfrm>
            <a:off x="7095970" y="4588725"/>
            <a:ext cx="60936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האם חוויתם מצב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שבו הרגשתם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שהסוללה הפנימית שלכם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מתרוקנת?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איך זה מרגיש?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5F2C821-FF4A-97F2-9172-1871562CC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332" y="4507534"/>
            <a:ext cx="3796788" cy="206749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A9266E6-95B2-A82C-E4AD-067E07266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497" y="4938083"/>
            <a:ext cx="946000" cy="136151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62128210-3AF9-FE14-D94F-2FAB40E46CEC}"/>
              </a:ext>
            </a:extLst>
          </p:cNvPr>
          <p:cNvSpPr txBox="1"/>
          <p:nvPr/>
        </p:nvSpPr>
        <p:spPr>
          <a:xfrm>
            <a:off x="3048921" y="4979855"/>
            <a:ext cx="6093618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מה מרוקן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אותנו?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69DB4A2-20D9-6B9F-888E-94749FE87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96" y="4507534"/>
            <a:ext cx="3319468" cy="2067490"/>
          </a:xfrm>
          <a:prstGeom prst="rect">
            <a:avLst/>
          </a:prstGeom>
        </p:spPr>
      </p:pic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44EE522-D705-F550-49BA-61DED4BC7DCB}"/>
              </a:ext>
            </a:extLst>
          </p:cNvPr>
          <p:cNvSpPr txBox="1"/>
          <p:nvPr/>
        </p:nvSpPr>
        <p:spPr>
          <a:xfrm>
            <a:off x="617596" y="4623495"/>
            <a:ext cx="3601819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מה ממלא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אותנו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בתחושה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טובה?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D71AE7E-35A7-E0E5-61D5-CA7BA23FF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72" y="4968541"/>
            <a:ext cx="1315627" cy="137044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A8CCCA0-09E8-C47B-F847-06D577B42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5721" y="2600518"/>
            <a:ext cx="3919203" cy="1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CE6A-8877-B327-356B-602408C1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0F807E-C9D8-85AF-220F-52C33265D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87" y="1861654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הסוללה הפנימית שלי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17E158A-A11D-3C2B-3878-79650570925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071688"/>
            <a:ext cx="10807700" cy="4224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  <a:p>
            <a:pPr marL="50800" indent="0">
              <a:buNone/>
            </a:pPr>
            <a:endParaRPr lang="he-IL" sz="32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657EB12-199A-D2F7-B8C4-D88378AD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" y="4342607"/>
            <a:ext cx="3613727" cy="1530636"/>
          </a:xfrm>
          <a:prstGeom prst="rect">
            <a:avLst/>
          </a:prstGeom>
        </p:spPr>
      </p:pic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D3047A38-5E93-95D6-6E8E-82D3A3AA0A94}"/>
              </a:ext>
            </a:extLst>
          </p:cNvPr>
          <p:cNvSpPr txBox="1">
            <a:spLocks/>
          </p:cNvSpPr>
          <p:nvPr/>
        </p:nvSpPr>
        <p:spPr>
          <a:xfrm>
            <a:off x="3933371" y="607695"/>
            <a:ext cx="7679420" cy="599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20000"/>
              </a:lnSpc>
              <a:buFont typeface="Arial"/>
              <a:buNone/>
            </a:pPr>
            <a:r>
              <a:rPr lang="he-IL" dirty="0">
                <a:solidFill>
                  <a:srgbClr val="002060"/>
                </a:solidFill>
              </a:rPr>
              <a:t>כמו בפלאפון, גם לנו יש סוללה פנימית.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כאשר אנו מרגישים מחוברים לאנשים סביבנו,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הסוללה שלנו מתמלאת באנרגיה,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בטחון עצמי ותחושת מסוגלות.</a:t>
            </a:r>
          </a:p>
          <a:p>
            <a:pPr marL="50800" indent="0">
              <a:lnSpc>
                <a:spcPct val="120000"/>
              </a:lnSpc>
              <a:buFont typeface="Arial"/>
              <a:buNone/>
            </a:pP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כשאנחנו רוצים, אבל לא מצליחים להתחבר לחברים,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הסוללה שלנו מתרוקנת, ואנחנו מרגישים עייפים,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חסרי אנרגיה, מצב הרוח נעשה ירוד ועוד...</a:t>
            </a:r>
          </a:p>
          <a:p>
            <a:pPr marL="50800" indent="0">
              <a:lnSpc>
                <a:spcPct val="120000"/>
              </a:lnSpc>
              <a:buFont typeface="Arial"/>
              <a:buNone/>
            </a:pPr>
            <a:br>
              <a:rPr lang="en-US" sz="3200" b="1" dirty="0">
                <a:solidFill>
                  <a:srgbClr val="002060"/>
                </a:solidFill>
              </a:rPr>
            </a:br>
            <a:r>
              <a:rPr lang="he-IL" sz="3200" b="1" dirty="0">
                <a:solidFill>
                  <a:srgbClr val="002060"/>
                </a:solidFill>
              </a:rPr>
              <a:t>אנחנו רוצים להיות מחוברים, ופועלים לשם כך.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BC1573E-EB8C-75C2-06F2-D2F1B7F8A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19" y="629119"/>
            <a:ext cx="1041232" cy="19098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405C6E2-429C-22D7-512D-6551ADB55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615" y="4124329"/>
            <a:ext cx="2121592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5F6283-6862-39EF-2DCE-9F4A95F2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0" y="217369"/>
            <a:ext cx="10515600" cy="1325563"/>
          </a:xfrm>
        </p:spPr>
        <p:txBody>
          <a:bodyPr/>
          <a:lstStyle/>
          <a:p>
            <a:r>
              <a:rPr lang="he-IL" dirty="0"/>
              <a:t>סיפור במניפה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0553C9-13F3-4BE2-7F03-76108F2A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75" y="2741292"/>
            <a:ext cx="3910451" cy="233176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F4C9698-C514-FE93-EAA5-C573E3461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100" y="3454377"/>
            <a:ext cx="1934119" cy="1375724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CBF1A4-C6F6-1735-7E46-3585B6F08A6B}"/>
              </a:ext>
            </a:extLst>
          </p:cNvPr>
          <p:cNvSpPr txBox="1"/>
          <p:nvPr/>
        </p:nvSpPr>
        <p:spPr>
          <a:xfrm>
            <a:off x="5970180" y="2634566"/>
            <a:ext cx="5806925" cy="2438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indent="0" algn="r" defTabSz="914400" rtl="1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לפניכם שאלות.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כתבו הצעה לפתרון באורך שורה.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בסיום, קפלו את הדף (הסתירו את תשובתכם, והשאירו רק את השאלה גלויה).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העבירו את הדף לתלמיד הבא.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560FD1F-A5CD-F6AF-BDC5-B6EE44CDE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7898" flipH="1">
            <a:off x="9213233" y="315086"/>
            <a:ext cx="2723588" cy="17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9E3BB3A-553D-5771-BB4C-51A7688C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47" y="2817296"/>
            <a:ext cx="2971799" cy="398927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BB38E86-1D7F-45D2-CA28-D00BDCD9B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342" y="3467458"/>
            <a:ext cx="3772324" cy="2714625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0260EF39-1D0B-EC58-2C40-636D70DBE674}"/>
              </a:ext>
            </a:extLst>
          </p:cNvPr>
          <p:cNvGrpSpPr/>
          <p:nvPr/>
        </p:nvGrpSpPr>
        <p:grpSpPr>
          <a:xfrm>
            <a:off x="457200" y="2888736"/>
            <a:ext cx="3453142" cy="2372033"/>
            <a:chOff x="457200" y="2888736"/>
            <a:chExt cx="3317172" cy="2088621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F19DD9B-A802-024D-D122-5196D27D0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2888736"/>
              <a:ext cx="3317172" cy="2088621"/>
            </a:xfrm>
            <a:prstGeom prst="rect">
              <a:avLst/>
            </a:prstGeom>
          </p:spPr>
        </p:pic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E92B03CA-BE6C-5741-9414-CB1EF8496E20}"/>
                </a:ext>
              </a:extLst>
            </p:cNvPr>
            <p:cNvSpPr/>
            <p:nvPr/>
          </p:nvSpPr>
          <p:spPr>
            <a:xfrm>
              <a:off x="744014" y="3114675"/>
              <a:ext cx="2308631" cy="1614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תמונה 7">
            <a:extLst>
              <a:ext uri="{FF2B5EF4-FFF2-40B4-BE49-F238E27FC236}">
                <a16:creationId xmlns:a16="http://schemas.microsoft.com/office/drawing/2014/main" id="{36CDDA3E-88DB-AF7A-52C7-93B29A42A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14370" y="2811197"/>
            <a:ext cx="3133616" cy="208501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F2EFDDD-1849-AB17-4772-C33DBB5F14FB}"/>
              </a:ext>
            </a:extLst>
          </p:cNvPr>
          <p:cNvSpPr txBox="1"/>
          <p:nvPr/>
        </p:nvSpPr>
        <p:spPr>
          <a:xfrm>
            <a:off x="8753752" y="3247545"/>
            <a:ext cx="268247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הרגשתם?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46D5B9A-D7A1-4689-1985-F98722B0133B}"/>
              </a:ext>
            </a:extLst>
          </p:cNvPr>
          <p:cNvSpPr txBox="1"/>
          <p:nvPr/>
        </p:nvSpPr>
        <p:spPr>
          <a:xfrm>
            <a:off x="755770" y="3324604"/>
            <a:ext cx="24158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lang="he-IL" sz="2800" dirty="0">
                <a:latin typeface="Calibri"/>
                <a:ea typeface="Calibri"/>
                <a:cs typeface="Calibri"/>
                <a:sym typeface="Calibri"/>
              </a:rPr>
              <a:t>עד כמה </a:t>
            </a: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הסיפורים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היו מוכרים לכם?</a:t>
            </a:r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3C1332D3-F7B5-1AC3-DCB9-4F514ED2FD16}"/>
              </a:ext>
            </a:extLst>
          </p:cNvPr>
          <p:cNvGrpSpPr/>
          <p:nvPr/>
        </p:nvGrpSpPr>
        <p:grpSpPr>
          <a:xfrm>
            <a:off x="5885341" y="149460"/>
            <a:ext cx="3290779" cy="2506995"/>
            <a:chOff x="5885341" y="149460"/>
            <a:chExt cx="3290779" cy="2506995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4A4216D9-67A9-5999-5AF4-DD520A3C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195239">
              <a:off x="6239748" y="-204947"/>
              <a:ext cx="2506995" cy="3215810"/>
            </a:xfrm>
            <a:prstGeom prst="rect">
              <a:avLst/>
            </a:prstGeom>
          </p:spPr>
        </p:pic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4E5C56D2-76FC-5E62-7CAC-F0688590BF8A}"/>
                </a:ext>
              </a:extLst>
            </p:cNvPr>
            <p:cNvSpPr/>
            <p:nvPr/>
          </p:nvSpPr>
          <p:spPr>
            <a:xfrm>
              <a:off x="6072200" y="358700"/>
              <a:ext cx="2900366" cy="20273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1CDF70F2-62F3-E7C9-B27F-D06AFDD7B422}"/>
                </a:ext>
              </a:extLst>
            </p:cNvPr>
            <p:cNvSpPr txBox="1"/>
            <p:nvPr/>
          </p:nvSpPr>
          <p:spPr>
            <a:xfrm>
              <a:off x="6092493" y="553567"/>
              <a:ext cx="3083627" cy="1643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4300" marR="0" lvl="0" algn="ctr" defTabSz="914400" rtl="1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tabLst/>
                <a:defRPr/>
              </a:pP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מה השתנה </a:t>
              </a:r>
              <a:br>
                <a:rPr lang="en-US" sz="2800" dirty="0"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או התחדש </a:t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לכם בעקבות </a:t>
              </a:r>
              <a:b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he-I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הפעילות?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4">
            <a:extLst>
              <a:ext uri="{FF2B5EF4-FFF2-40B4-BE49-F238E27FC236}">
                <a16:creationId xmlns:a16="http://schemas.microsoft.com/office/drawing/2014/main" id="{34F10E53-5A3C-B842-02CB-738F74F5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2052" y="127773"/>
            <a:ext cx="10515600" cy="1325563"/>
          </a:xfrm>
        </p:spPr>
        <p:txBody>
          <a:bodyPr/>
          <a:lstStyle/>
          <a:p>
            <a:pPr algn="ctr"/>
            <a:r>
              <a:rPr lang="he-IL" b="1" dirty="0"/>
              <a:t>מה הסיפור? </a:t>
            </a:r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id="{E1DADF61-9ADB-9733-842E-92276403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7543" y="183670"/>
            <a:ext cx="5451170" cy="6492902"/>
          </a:xfrm>
        </p:spPr>
        <p:txBody>
          <a:bodyPr>
            <a:noAutofit/>
          </a:bodyPr>
          <a:lstStyle/>
          <a:p>
            <a:pPr marL="50800" marR="0" lvl="0" indent="0" algn="ct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בפעילות המניפה רקמנו בינינו חיבורים של רעיונות ושיתופים.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יצרנו מאגר ובו שפע ר</a:t>
            </a:r>
            <a:r>
              <a:rPr lang="he-IL" dirty="0" err="1">
                <a:solidFill>
                  <a:srgbClr val="000000"/>
                </a:solidFill>
              </a:rPr>
              <a:t>עיונות</a:t>
            </a:r>
            <a:r>
              <a:rPr lang="he-IL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ותשובות לכל שאלה.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b="1" dirty="0">
                <a:solidFill>
                  <a:srgbClr val="FF4B60"/>
                </a:solidFill>
              </a:rPr>
              <a:t>השיתוף והחשיבה המשותפת </a:t>
            </a:r>
            <a:br>
              <a:rPr lang="en-US" b="1" dirty="0">
                <a:solidFill>
                  <a:srgbClr val="FF4B60"/>
                </a:solidFill>
              </a:rPr>
            </a:br>
            <a:r>
              <a:rPr lang="he-IL" b="1" dirty="0">
                <a:solidFill>
                  <a:srgbClr val="FF4B60"/>
                </a:solidFill>
              </a:rPr>
              <a:t>הם חלק </a:t>
            </a:r>
            <a:r>
              <a:rPr lang="he-IL" b="1" dirty="0" err="1">
                <a:solidFill>
                  <a:srgbClr val="FF4B60"/>
                </a:solidFill>
              </a:rPr>
              <a:t>מהכח</a:t>
            </a:r>
            <a:r>
              <a:rPr lang="he-IL" b="1" dirty="0">
                <a:solidFill>
                  <a:srgbClr val="FF4B60"/>
                </a:solidFill>
              </a:rPr>
              <a:t> שלנו כקבוצה. </a:t>
            </a:r>
            <a:br>
              <a:rPr lang="en-US" b="1" dirty="0">
                <a:solidFill>
                  <a:srgbClr val="FFB6BF"/>
                </a:solidFill>
              </a:rPr>
            </a:br>
            <a:br>
              <a:rPr lang="en-US" b="1" dirty="0">
                <a:solidFill>
                  <a:srgbClr val="FFB6BF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ביחד ככיתה, יש בכוחנו לעזור,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לחשוב ביחד,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לחזק תחושת שייכות בכתה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ולתמוך אחד בשני.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2AFE4BF-0025-1F53-A794-FCD70582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5246">
            <a:off x="-20608" y="1467739"/>
            <a:ext cx="7025390" cy="3846401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27D592F-FE02-522C-F245-79F7D28700A7}"/>
              </a:ext>
            </a:extLst>
          </p:cNvPr>
          <p:cNvSpPr txBox="1"/>
          <p:nvPr/>
        </p:nvSpPr>
        <p:spPr>
          <a:xfrm rot="20295021">
            <a:off x="2525517" y="4243418"/>
            <a:ext cx="468272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מרגיש/ה לבד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3403F3C-849C-AB86-7EC5-C7C2B202B975}"/>
              </a:ext>
            </a:extLst>
          </p:cNvPr>
          <p:cNvSpPr txBox="1"/>
          <p:nvPr/>
        </p:nvSpPr>
        <p:spPr>
          <a:xfrm rot="2035151">
            <a:off x="-114309" y="2943226"/>
            <a:ext cx="339685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זה חבר/ה טוב/ה?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BB0009D-9127-29AD-981E-79AE578DF270}"/>
              </a:ext>
            </a:extLst>
          </p:cNvPr>
          <p:cNvSpPr txBox="1"/>
          <p:nvPr/>
        </p:nvSpPr>
        <p:spPr>
          <a:xfrm>
            <a:off x="-696522" y="2031604"/>
            <a:ext cx="609361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</a:t>
            </a:r>
            <a:r>
              <a:rPr kumimoji="0" lang="he-IL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מוצאים חברים אמיתיים?</a:t>
            </a:r>
            <a:endParaRPr kumimoji="0" lang="he-IL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1D754EB-B81F-21E5-8BA5-2D82F8D478DE}"/>
              </a:ext>
            </a:extLst>
          </p:cNvPr>
          <p:cNvSpPr txBox="1"/>
          <p:nvPr/>
        </p:nvSpPr>
        <p:spPr>
          <a:xfrm>
            <a:off x="-59804" y="2738971"/>
            <a:ext cx="634365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רוצה לגשת אבל מתבייש/ת</a:t>
            </a:r>
          </a:p>
        </p:txBody>
      </p:sp>
    </p:spTree>
    <p:extLst>
      <p:ext uri="{BB962C8B-B14F-4D97-AF65-F5344CB8AC3E}">
        <p14:creationId xmlns:p14="http://schemas.microsoft.com/office/powerpoint/2010/main" val="268312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26CB51-0997-BDF7-2DD3-2EA6FF2B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8" y="1662370"/>
            <a:ext cx="2828636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מניפת רעיונות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3D7104-046E-BEA1-CFAF-1D94BDB3E7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8915" y="785323"/>
            <a:ext cx="8268688" cy="3336735"/>
          </a:xfrm>
        </p:spPr>
        <p:txBody>
          <a:bodyPr>
            <a:noAutofit/>
          </a:bodyPr>
          <a:lstStyle/>
          <a:p>
            <a:pPr marL="50800" indent="0">
              <a:lnSpc>
                <a:spcPct val="100000"/>
              </a:lnSpc>
              <a:buNone/>
            </a:pPr>
            <a:r>
              <a:rPr lang="he-IL" sz="4000" b="1" dirty="0">
                <a:solidFill>
                  <a:srgbClr val="002060"/>
                </a:solidFill>
              </a:rPr>
              <a:t>למנף - </a:t>
            </a:r>
            <a:r>
              <a:rPr lang="he-IL" sz="4000" dirty="0">
                <a:solidFill>
                  <a:srgbClr val="002060"/>
                </a:solidFill>
              </a:rPr>
              <a:t>להשתמש במשאבים נתונים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he-IL" sz="4000" dirty="0">
                <a:solidFill>
                  <a:srgbClr val="002060"/>
                </a:solidFill>
              </a:rPr>
              <a:t>להשגת משאבים רבים יותר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</a:t>
            </a:r>
            <a:r>
              <a:rPr lang="he-IL" dirty="0" err="1">
                <a:solidFill>
                  <a:srgbClr val="002060"/>
                </a:solidFill>
              </a:rPr>
              <a:t>מילוג</a:t>
            </a:r>
            <a:r>
              <a:rPr lang="he-IL" dirty="0">
                <a:solidFill>
                  <a:srgbClr val="002060"/>
                </a:solidFill>
              </a:rPr>
              <a:t>, מילון עברי עברי)</a:t>
            </a:r>
            <a:br>
              <a:rPr lang="en-US" dirty="0">
                <a:solidFill>
                  <a:srgbClr val="002060"/>
                </a:solidFill>
              </a:rPr>
            </a:br>
            <a:endParaRPr lang="he-IL" dirty="0">
              <a:solidFill>
                <a:srgbClr val="002060"/>
              </a:solidFill>
            </a:endParaRPr>
          </a:p>
          <a:p>
            <a:pPr marL="50800" indent="0">
              <a:lnSpc>
                <a:spcPct val="100000"/>
              </a:lnSpc>
              <a:buNone/>
            </a:pPr>
            <a:r>
              <a:rPr lang="he-IL" sz="4400" b="1" dirty="0">
                <a:solidFill>
                  <a:srgbClr val="002060"/>
                </a:solidFill>
              </a:rPr>
              <a:t>כיצד נמנף בכיתה את הרעיונות שעלו?</a:t>
            </a:r>
            <a:endParaRPr lang="he-IL" sz="3600" b="1" dirty="0">
              <a:solidFill>
                <a:srgbClr val="000000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DF4B56B-E866-E8AC-1EEE-5D0922F7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672" y="4207194"/>
            <a:ext cx="3860081" cy="21133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3D69B4B-6308-F1B8-CE2B-EE96F83E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9" y="4047074"/>
            <a:ext cx="3654314" cy="2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49" y="3232402"/>
            <a:ext cx="3349586" cy="323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7764" y="1870764"/>
            <a:ext cx="3304331" cy="281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5624" y="1280961"/>
            <a:ext cx="1885105" cy="336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85" y="67898"/>
            <a:ext cx="4881199" cy="321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16309" y="4686288"/>
            <a:ext cx="2678753" cy="195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4354183" y="4827830"/>
            <a:ext cx="226406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איפשרו לכם המפגשים שלנו?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079363" y="1031388"/>
            <a:ext cx="27724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באיזה אופן המפגשים בנושא השפיעו על האווירה בכיתה?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 rot="-220463">
            <a:off x="10058602" y="1762229"/>
            <a:ext cx="147224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iw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למדתם מהתבוננות על עצמכם? על התנהגותכם כלפי אחרים?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19767" y="4134649"/>
            <a:ext cx="278815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השתנה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בהתנהגות שלכם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בעקבות המפגשים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שלנו בנושא?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5682813" y="2616754"/>
            <a:ext cx="30342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האם אתם זוכרים כיצד התחלנו את המפגשים בנושא ...?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075998" y="4282444"/>
            <a:ext cx="2167829" cy="23146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8244215" y="4998262"/>
            <a:ext cx="17570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w-I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מדוע קראנו כך למפגשים?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354183" y="-72336"/>
            <a:ext cx="9068456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tabLst/>
              <a:defRPr/>
            </a:pPr>
            <a:r>
              <a:rPr kumimoji="0" lang="iw-IL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מסכמים יחידה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769" y="861254"/>
            <a:ext cx="6654432" cy="5147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3799514" y="2340920"/>
            <a:ext cx="478868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iw-IL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משהו שאני לוקח/ת על עצמי לעשות אחרת בעקבות המפגשים...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" descr="פרח ללא גבעול עם מילוי מל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4546" y="243826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000" y="47831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נושאי היחידה</a:t>
            </a: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5857460" y="2612407"/>
            <a:ext cx="4538858" cy="67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0" u="none" strike="noStrike" cap="none" dirty="0">
                <a:solidFill>
                  <a:srgbClr val="BBA4DD"/>
                </a:solidFill>
                <a:latin typeface="Calibri"/>
                <a:ea typeface="Calibri"/>
                <a:cs typeface="Calibri"/>
                <a:sym typeface="Calibri"/>
              </a:rPr>
              <a:t>סיפור במניפה</a:t>
            </a:r>
          </a:p>
        </p:txBody>
      </p:sp>
      <p:sp>
        <p:nvSpPr>
          <p:cNvPr id="140" name="Google Shape;140;p2"/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10740514" y="2713842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0828083" y="2753892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7934534" y="5634581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11477597" y="197954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1565166" y="2025619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7830" y="827294"/>
            <a:ext cx="588672" cy="4709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1231F1A-93B3-8363-B800-B4575ECAA638}"/>
              </a:ext>
            </a:extLst>
          </p:cNvPr>
          <p:cNvSpPr txBox="1"/>
          <p:nvPr/>
        </p:nvSpPr>
        <p:spPr>
          <a:xfrm>
            <a:off x="1536700" y="3124121"/>
            <a:ext cx="8859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פיתוח ארגז כלים של דרכים ליצירת שייכות</a:t>
            </a:r>
          </a:p>
        </p:txBody>
      </p:sp>
      <p:sp>
        <p:nvSpPr>
          <p:cNvPr id="4" name="Google Shape;153;p2">
            <a:extLst>
              <a:ext uri="{FF2B5EF4-FFF2-40B4-BE49-F238E27FC236}">
                <a16:creationId xmlns:a16="http://schemas.microsoft.com/office/drawing/2014/main" id="{1078E3AE-027A-A3DE-BA23-C0B19DA6D8E7}"/>
              </a:ext>
            </a:extLst>
          </p:cNvPr>
          <p:cNvSpPr/>
          <p:nvPr/>
        </p:nvSpPr>
        <p:spPr>
          <a:xfrm>
            <a:off x="5335603" y="1967337"/>
            <a:ext cx="5779968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0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3;p2">
            <a:extLst>
              <a:ext uri="{FF2B5EF4-FFF2-40B4-BE49-F238E27FC236}">
                <a16:creationId xmlns:a16="http://schemas.microsoft.com/office/drawing/2014/main" id="{0D3FF299-20CD-134D-E581-5AAF5ECE150F}"/>
              </a:ext>
            </a:extLst>
          </p:cNvPr>
          <p:cNvSpPr/>
          <p:nvPr/>
        </p:nvSpPr>
        <p:spPr>
          <a:xfrm>
            <a:off x="5335817" y="1979546"/>
            <a:ext cx="5779968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i="0" u="none" strike="noStrike" cap="none" dirty="0">
                <a:solidFill>
                  <a:srgbClr val="DDADA4"/>
                </a:solidFill>
                <a:latin typeface="Calibri"/>
                <a:ea typeface="Calibri"/>
                <a:cs typeface="Calibri"/>
                <a:sym typeface="Calibri"/>
              </a:rPr>
              <a:t>מקום לכולם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הרחבת ההיכרות עם עצמי בסביבה חדשה</a:t>
            </a:r>
            <a:endParaRPr lang="he-IL" sz="20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E1B173F9-369A-4C9B-B414-52F749E93D63}"/>
              </a:ext>
            </a:extLst>
          </p:cNvPr>
          <p:cNvSpPr txBox="1"/>
          <p:nvPr/>
        </p:nvSpPr>
        <p:spPr>
          <a:xfrm>
            <a:off x="8254772" y="2160486"/>
            <a:ext cx="3744009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צרו אמנה כיתתית,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במסגרתה התלמידים תעלו רעיונות ליצירת גיבוש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ותחושת שייכות,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ופיתוח אחריות חברתית בכיתה</a:t>
            </a:r>
          </a:p>
        </p:txBody>
      </p:sp>
      <p:pic>
        <p:nvPicPr>
          <p:cNvPr id="8" name="Google Shape;443;p26">
            <a:extLst>
              <a:ext uri="{FF2B5EF4-FFF2-40B4-BE49-F238E27FC236}">
                <a16:creationId xmlns:a16="http://schemas.microsoft.com/office/drawing/2014/main" id="{3D232733-A08F-49B2-8775-B1921625BE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782356"/>
            <a:ext cx="4320000" cy="111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5;p26">
            <a:extLst>
              <a:ext uri="{FF2B5EF4-FFF2-40B4-BE49-F238E27FC236}">
                <a16:creationId xmlns:a16="http://schemas.microsoft.com/office/drawing/2014/main" id="{2A6F4F6D-1122-4C4A-BF1A-B38AB0C41E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4763" y="1138438"/>
            <a:ext cx="653851" cy="44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129E2300-75E9-4D85-B710-CDB61D112F4C}"/>
              </a:ext>
            </a:extLst>
          </p:cNvPr>
          <p:cNvSpPr/>
          <p:nvPr/>
        </p:nvSpPr>
        <p:spPr>
          <a:xfrm>
            <a:off x="6479864" y="651738"/>
            <a:ext cx="8245423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FB5407A-DFEA-4077-A126-831F0E5985C2}"/>
              </a:ext>
            </a:extLst>
          </p:cNvPr>
          <p:cNvSpPr/>
          <p:nvPr/>
        </p:nvSpPr>
        <p:spPr>
          <a:xfrm>
            <a:off x="6479863" y="651737"/>
            <a:ext cx="8245423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רעיונות ליישום</a:t>
            </a:r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B460D458-FCAE-4301-9078-5BA8A286A47A}"/>
              </a:ext>
            </a:extLst>
          </p:cNvPr>
          <p:cNvCxnSpPr>
            <a:cxnSpLocks/>
          </p:cNvCxnSpPr>
          <p:nvPr/>
        </p:nvCxnSpPr>
        <p:spPr>
          <a:xfrm>
            <a:off x="7995921" y="2027964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FC3714FB-652D-4BE9-8764-25227C59908B}"/>
              </a:ext>
            </a:extLst>
          </p:cNvPr>
          <p:cNvSpPr txBox="1"/>
          <p:nvPr/>
        </p:nvSpPr>
        <p:spPr>
          <a:xfrm>
            <a:off x="4137616" y="2124404"/>
            <a:ext cx="366522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צרו וועדות חברתיות בכיתה, במסגרתם תתחלקו לקבוצות בנושאים שונים:</a:t>
            </a:r>
          </a:p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ארגון ימי הולדת,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יצירת קשר עם תלמידים חולים,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הפסקות פעילות,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משחקי</a:t>
            </a:r>
            <a:r>
              <a:rPr lang="he-IL" sz="2400" b="1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ם חברתיים ועוד.</a:t>
            </a:r>
            <a:endParaRPr kumimoji="0" 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BCF2DBD-7317-4754-A7A1-0192C1A0E346}"/>
              </a:ext>
            </a:extLst>
          </p:cNvPr>
          <p:cNvCxnSpPr>
            <a:cxnSpLocks/>
          </p:cNvCxnSpPr>
          <p:nvPr/>
        </p:nvCxnSpPr>
        <p:spPr>
          <a:xfrm>
            <a:off x="4050454" y="2027964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471720A6-33D1-442A-B50F-0A8DED6B352D}"/>
              </a:ext>
            </a:extLst>
          </p:cNvPr>
          <p:cNvSpPr txBox="1"/>
          <p:nvPr/>
        </p:nvSpPr>
        <p:spPr>
          <a:xfrm>
            <a:off x="577497" y="2078743"/>
            <a:ext cx="3397443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הציעו רעיונות משלכם לתרומה לאווירה הכיתתית,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שתפו את המורה,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</a:b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והציגו את התוצרים בכיתה. </a:t>
            </a: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B662ED3D-6BA8-4345-A617-0612BAA4974F}"/>
              </a:ext>
            </a:extLst>
          </p:cNvPr>
          <p:cNvCxnSpPr>
            <a:cxnSpLocks/>
          </p:cNvCxnSpPr>
          <p:nvPr/>
        </p:nvCxnSpPr>
        <p:spPr>
          <a:xfrm>
            <a:off x="7995921" y="4402668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CFA5F2B8-F1C3-4E29-B4D7-1202126E5B5B}"/>
              </a:ext>
            </a:extLst>
          </p:cNvPr>
          <p:cNvCxnSpPr>
            <a:cxnSpLocks/>
          </p:cNvCxnSpPr>
          <p:nvPr/>
        </p:nvCxnSpPr>
        <p:spPr>
          <a:xfrm>
            <a:off x="4050454" y="4402668"/>
            <a:ext cx="0" cy="205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1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FE559BD7-3C27-ED66-16C0-665DFFAF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להדפסה</a:t>
            </a:r>
          </a:p>
        </p:txBody>
      </p:sp>
    </p:spTree>
    <p:extLst>
      <p:ext uri="{BB962C8B-B14F-4D97-AF65-F5344CB8AC3E}">
        <p14:creationId xmlns:p14="http://schemas.microsoft.com/office/powerpoint/2010/main" val="727667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2402"/>
          </a:xfrm>
          <a:noFill/>
        </p:spPr>
        <p:txBody>
          <a:bodyPr vert="horz" lIns="91440" tIns="45720" rIns="91440" bIns="45720" rtlCol="1" anchor="ctr">
            <a:normAutofit fontScale="90000"/>
          </a:bodyPr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שאלות לסיפור במניפה</a:t>
            </a:r>
          </a:p>
        </p:txBody>
      </p:sp>
      <p:sp>
        <p:nvSpPr>
          <p:cNvPr id="6" name="מלבן 5"/>
          <p:cNvSpPr/>
          <p:nvPr/>
        </p:nvSpPr>
        <p:spPr>
          <a:xfrm>
            <a:off x="313307" y="1061884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2643553" y="1061884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4973799" y="107016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7304045" y="1080001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9634291" y="107016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3307" y="335639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2643553" y="3356398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973799" y="3374515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7304045" y="3394179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9634291" y="3364682"/>
            <a:ext cx="2160000" cy="2160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1300" y="1504437"/>
            <a:ext cx="1965982" cy="13111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תלמיד/ה חדש/ה בבית הספר ולא יודע/ת איך להכיר חברים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72C9484-93F7-68D2-B98C-A1F571142324}"/>
              </a:ext>
            </a:extLst>
          </p:cNvPr>
          <p:cNvSpPr txBox="1"/>
          <p:nvPr/>
        </p:nvSpPr>
        <p:spPr>
          <a:xfrm>
            <a:off x="7348706" y="1532735"/>
            <a:ext cx="21600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ניסיתי ליצור קשר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עם ילדים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אבל לא הצלחתי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3B9789D-81B0-76A1-DA89-15140A324BB3}"/>
              </a:ext>
            </a:extLst>
          </p:cNvPr>
          <p:cNvSpPr txBox="1"/>
          <p:nvPr/>
        </p:nvSpPr>
        <p:spPr>
          <a:xfrm>
            <a:off x="4186234" y="1553825"/>
            <a:ext cx="390175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רוצה לגשת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אבל מתבייש/ת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5EEA219-C396-2E34-D8FB-9D790D628F84}"/>
              </a:ext>
            </a:extLst>
          </p:cNvPr>
          <p:cNvSpPr txBox="1"/>
          <p:nvPr/>
        </p:nvSpPr>
        <p:spPr>
          <a:xfrm>
            <a:off x="1746882" y="1579848"/>
            <a:ext cx="390175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אני מרגיש/ה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לבד בבית הספר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CE238C9-8FAC-76CD-EE3E-F6E892CCE1A4}"/>
              </a:ext>
            </a:extLst>
          </p:cNvPr>
          <p:cNvSpPr txBox="1"/>
          <p:nvPr/>
        </p:nvSpPr>
        <p:spPr>
          <a:xfrm>
            <a:off x="313307" y="1579848"/>
            <a:ext cx="2233238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איפה/איך אפשר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להרחיב קצת את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מעגל החברים?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9672E9F9-C888-56AA-A52A-80CAFA21948A}"/>
              </a:ext>
            </a:extLst>
          </p:cNvPr>
          <p:cNvSpPr txBox="1"/>
          <p:nvPr/>
        </p:nvSpPr>
        <p:spPr>
          <a:xfrm>
            <a:off x="7271005" y="3744182"/>
            <a:ext cx="6943724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קשה לי להתחיל </a:t>
            </a:r>
            <a:b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לדבר עם </a:t>
            </a:r>
            <a:b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אנשים חדשים</a:t>
            </a:r>
            <a:endParaRPr kumimoji="0" lang="he-I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2D9722A-4F5B-6C25-7EAB-4DD1C25B9186}"/>
              </a:ext>
            </a:extLst>
          </p:cNvPr>
          <p:cNvSpPr txBox="1"/>
          <p:nvPr/>
        </p:nvSpPr>
        <p:spPr>
          <a:xfrm>
            <a:off x="5281873" y="3727341"/>
            <a:ext cx="623292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 לחדש קשר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עם חבר/ה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מהעבר?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B812771-D6BC-1C4D-16EB-29D7AB581577}"/>
              </a:ext>
            </a:extLst>
          </p:cNvPr>
          <p:cNvSpPr txBox="1"/>
          <p:nvPr/>
        </p:nvSpPr>
        <p:spPr>
          <a:xfrm>
            <a:off x="4930933" y="3734948"/>
            <a:ext cx="233024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 מוצאים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חברים אמיתיים?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2F002991-A0E7-FCC0-B0F8-0D71A0BEBD97}"/>
              </a:ext>
            </a:extLst>
          </p:cNvPr>
          <p:cNvSpPr txBox="1"/>
          <p:nvPr/>
        </p:nvSpPr>
        <p:spPr>
          <a:xfrm>
            <a:off x="1362540" y="3637936"/>
            <a:ext cx="474599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איך אפשר לדבר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עם חברים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על נושא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שעלול 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לפגוע / להרגיז?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0E90F4D8-2FAC-5BF4-75CD-C6F141770A37}"/>
              </a:ext>
            </a:extLst>
          </p:cNvPr>
          <p:cNvSpPr txBox="1"/>
          <p:nvPr/>
        </p:nvSpPr>
        <p:spPr>
          <a:xfrm>
            <a:off x="211097" y="3682762"/>
            <a:ext cx="231814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tabLst/>
              <a:defRPr/>
            </a:pPr>
            <a:r>
              <a:rPr kumimoji="0" lang="he-I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מה זה חבר/ה טוב/ה? </a:t>
            </a:r>
          </a:p>
        </p:txBody>
      </p:sp>
    </p:spTree>
    <p:extLst>
      <p:ext uri="{BB962C8B-B14F-4D97-AF65-F5344CB8AC3E}">
        <p14:creationId xmlns:p14="http://schemas.microsoft.com/office/powerpoint/2010/main" val="13285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מטרות השיעור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913980" y="2165205"/>
            <a:ext cx="1060257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he-IL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זיהוי מצבים של תחושת שייכות נמוכה לקבוצה. </a:t>
            </a:r>
          </a:p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פיתוח ארגז כלים לדרכי תגובה והתמודדות עם קושי והשתייכות </a:t>
            </a:r>
          </a:p>
          <a:p>
            <a:pPr marL="50292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חיזוק תחושת המסוגלות והכוחות </a:t>
            </a:r>
            <a:r>
              <a:rPr lang="he-IL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של התלמידים/</a:t>
            </a:r>
            <a:r>
              <a:rPr lang="he-IL" sz="32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ות</a:t>
            </a:r>
            <a:r>
              <a:rPr lang="he-IL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להשפיע ולשנות לקדם תחושת שייכות</a:t>
            </a:r>
            <a:endParaRPr sz="3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6594F072-15FA-5D67-11C2-090619E6F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>
            <a:extLst>
              <a:ext uri="{FF2B5EF4-FFF2-40B4-BE49-F238E27FC236}">
                <a16:creationId xmlns:a16="http://schemas.microsoft.com/office/drawing/2014/main" id="{02FCABFA-82F6-F537-74D8-FA1E3DAC80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5"/>
            <a:ext cx="4320000" cy="11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6">
            <a:extLst>
              <a:ext uri="{FF2B5EF4-FFF2-40B4-BE49-F238E27FC236}">
                <a16:creationId xmlns:a16="http://schemas.microsoft.com/office/drawing/2014/main" id="{F9F92B30-9C25-845B-3A99-23755132B80E}"/>
              </a:ext>
            </a:extLst>
          </p:cNvPr>
          <p:cNvCxnSpPr/>
          <p:nvPr/>
        </p:nvCxnSpPr>
        <p:spPr>
          <a:xfrm>
            <a:off x="8682163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>
            <a:extLst>
              <a:ext uri="{FF2B5EF4-FFF2-40B4-BE49-F238E27FC236}">
                <a16:creationId xmlns:a16="http://schemas.microsoft.com/office/drawing/2014/main" id="{499F2C9C-1C9C-CE32-651F-4F2F1755E904}"/>
              </a:ext>
            </a:extLst>
          </p:cNvPr>
          <p:cNvSpPr txBox="1"/>
          <p:nvPr/>
        </p:nvSpPr>
        <p:spPr>
          <a:xfrm>
            <a:off x="8829713" y="2716232"/>
            <a:ext cx="326571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זיהוי מצבים של חוסר השתייכות לקבוצה שלי או של האחר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פיתוח ארגז כלים לדרכי תגובה והתמודדות עם קושי והשתייכות.</a:t>
            </a: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וחיזוק תחושת המסוגלות והכוחות.</a:t>
            </a: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625" marR="0" lvl="1" indent="-6191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>
            <a:extLst>
              <a:ext uri="{FF2B5EF4-FFF2-40B4-BE49-F238E27FC236}">
                <a16:creationId xmlns:a16="http://schemas.microsoft.com/office/drawing/2014/main" id="{392ED2F9-95D3-1333-C073-95F0C97483DD}"/>
              </a:ext>
            </a:extLst>
          </p:cNvPr>
          <p:cNvSpPr txBox="1"/>
          <p:nvPr/>
        </p:nvSpPr>
        <p:spPr>
          <a:xfrm>
            <a:off x="3016976" y="2634952"/>
            <a:ext cx="552171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 קוגניטיביות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חשיבה ביקורתית: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שיקול דעת, בחירה, קבלת החלטות.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 רגשיות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תוך-אישי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עצמית-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ויסות עצמי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הנעה עצמית. </a:t>
            </a: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הכוונה עצמית -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התמודדות עם לחץ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ומצבי משבר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מיומנויות חברתיות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בין-איש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י)</a:t>
            </a:r>
            <a:endParaRPr kumimoji="0" lang="iw-IL" sz="1600" b="1" i="0" u="none" strike="noStrike" kern="0" cap="none" spc="0" normalizeH="0" baseline="0" noProof="0" dirty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חברתית- 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הבנת האחר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זיהוי מצבים חברתיים</a:t>
            </a: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iw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התנהלות חברתית-</a:t>
            </a:r>
            <a: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תקשורת, ניהול יחסים בין אישיים</a:t>
            </a: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168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iw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iw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>
            <a:extLst>
              <a:ext uri="{FF2B5EF4-FFF2-40B4-BE49-F238E27FC236}">
                <a16:creationId xmlns:a16="http://schemas.microsoft.com/office/drawing/2014/main" id="{2361B5D5-8DCD-1E3D-F831-FF8F969F2CF5}"/>
              </a:ext>
            </a:extLst>
          </p:cNvPr>
          <p:cNvSpPr txBox="1"/>
          <p:nvPr/>
        </p:nvSpPr>
        <p:spPr>
          <a:xfrm>
            <a:off x="-79655" y="2716232"/>
            <a:ext cx="351001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כבוד האדם</a:t>
            </a:r>
            <a:r>
              <a:rPr lang="he-IL" sz="16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6" name="Google Shape;196;p6">
            <a:extLst>
              <a:ext uri="{FF2B5EF4-FFF2-40B4-BE49-F238E27FC236}">
                <a16:creationId xmlns:a16="http://schemas.microsoft.com/office/drawing/2014/main" id="{503009F3-66B9-5112-FAF1-06EB9DBCC215}"/>
              </a:ext>
            </a:extLst>
          </p:cNvPr>
          <p:cNvCxnSpPr/>
          <p:nvPr/>
        </p:nvCxnSpPr>
        <p:spPr>
          <a:xfrm>
            <a:off x="2977891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>
            <a:extLst>
              <a:ext uri="{FF2B5EF4-FFF2-40B4-BE49-F238E27FC236}">
                <a16:creationId xmlns:a16="http://schemas.microsoft.com/office/drawing/2014/main" id="{B6882196-D19D-097B-65B5-120E0EE00B49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4000" b="1" i="0" u="none" strike="noStrike" kern="0" cap="none" spc="0" normalizeH="0" baseline="0" noProof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ידע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>
            <a:extLst>
              <a:ext uri="{FF2B5EF4-FFF2-40B4-BE49-F238E27FC236}">
                <a16:creationId xmlns:a16="http://schemas.microsoft.com/office/drawing/2014/main" id="{88A724B7-23CF-363E-7634-13844370E067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4000" b="1" i="0" u="none" strike="noStrike" kern="0" cap="none" spc="0" normalizeH="0" baseline="0" noProof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מיומנויות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>
            <a:extLst>
              <a:ext uri="{FF2B5EF4-FFF2-40B4-BE49-F238E27FC236}">
                <a16:creationId xmlns:a16="http://schemas.microsoft.com/office/drawing/2014/main" id="{546FC8DD-E096-FAEC-BBF2-E4E56FE555C4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4000" b="1" i="0" u="none" strike="noStrike" kern="0" cap="none" spc="0" normalizeH="0" baseline="0" noProof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ערכים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364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>
            <a:extLst>
              <a:ext uri="{FF2B5EF4-FFF2-40B4-BE49-F238E27FC236}">
                <a16:creationId xmlns:a16="http://schemas.microsoft.com/office/drawing/2014/main" id="{2E729F99-C258-90DA-5419-DC68A7F3B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ידע, מיומנויות וערכים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>
            <a:extLst>
              <a:ext uri="{FF2B5EF4-FFF2-40B4-BE49-F238E27FC236}">
                <a16:creationId xmlns:a16="http://schemas.microsoft.com/office/drawing/2014/main" id="{BA9CF6FF-BFF1-C207-7444-1EB4242474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883" y="681040"/>
            <a:ext cx="614363" cy="673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6">
            <a:extLst>
              <a:ext uri="{FF2B5EF4-FFF2-40B4-BE49-F238E27FC236}">
                <a16:creationId xmlns:a16="http://schemas.microsoft.com/office/drawing/2014/main" id="{56E1A4B4-1BC1-7FEE-F8C7-6CC47019F490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פרקטיקות העשרה והרחבה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5" descr="Puzzle pie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11" y="5650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8430448" y="472018"/>
            <a:ext cx="3760873" cy="1107323"/>
          </a:xfrm>
          <a:custGeom>
            <a:avLst/>
            <a:gdLst/>
            <a:ahLst/>
            <a:cxnLst/>
            <a:rect l="l" t="t" r="r" b="b"/>
            <a:pathLst>
              <a:path w="3760873" h="1107323" extrusionOk="0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 rot="-2700000">
            <a:off x="7871999" y="474150"/>
            <a:ext cx="1116897" cy="1116897"/>
          </a:xfrm>
          <a:custGeom>
            <a:avLst/>
            <a:gdLst/>
            <a:ahLst/>
            <a:cxnLst/>
            <a:rect l="l" t="t" r="r" b="b"/>
            <a:pathLst>
              <a:path w="1116897" h="1116897" extrusionOk="0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-2700000">
            <a:off x="7983808" y="585959"/>
            <a:ext cx="893278" cy="893278"/>
          </a:xfrm>
          <a:custGeom>
            <a:avLst/>
            <a:gdLst/>
            <a:ahLst/>
            <a:cxnLst/>
            <a:rect l="l" t="t" r="r" b="b"/>
            <a:pathLst>
              <a:path w="893278" h="893278" extrusionOk="0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3DAD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מהלך השיעור</a:t>
            </a:r>
            <a:endParaRPr/>
          </a:p>
        </p:txBody>
      </p:sp>
      <p:pic>
        <p:nvPicPr>
          <p:cNvPr id="197" name="Google Shape;197;p5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11" y="591736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5"/>
          <p:cNvCxnSpPr/>
          <p:nvPr/>
        </p:nvCxnSpPr>
        <p:spPr>
          <a:xfrm>
            <a:off x="11237002" y="3354054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5"/>
          <p:cNvSpPr txBox="1"/>
          <p:nvPr/>
        </p:nvSpPr>
        <p:spPr>
          <a:xfrm>
            <a:off x="10220093" y="4035933"/>
            <a:ext cx="22012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מהשיעור הקודם</a:t>
            </a:r>
            <a:b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ועד היום - </a:t>
            </a:r>
            <a:r>
              <a:rPr lang="he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נזכרים</a:t>
            </a:r>
            <a:endParaRPr dirty="0"/>
          </a:p>
        </p:txBody>
      </p:sp>
      <p:sp>
        <p:nvSpPr>
          <p:cNvPr id="200" name="Google Shape;200;p5"/>
          <p:cNvSpPr txBox="1"/>
          <p:nvPr/>
        </p:nvSpPr>
        <p:spPr>
          <a:xfrm>
            <a:off x="8096709" y="4055481"/>
            <a:ext cx="22012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כשהיינו ילדים - נזכרים</a:t>
            </a:r>
            <a:endParaRPr dirty="0"/>
          </a:p>
        </p:txBody>
      </p:sp>
      <p:sp>
        <p:nvSpPr>
          <p:cNvPr id="201" name="Google Shape;201;p5"/>
          <p:cNvSpPr txBox="1"/>
          <p:nvPr/>
        </p:nvSpPr>
        <p:spPr>
          <a:xfrm>
            <a:off x="-215369" y="3982185"/>
            <a:ext cx="22012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Calibri"/>
              <a:buNone/>
            </a:pPr>
            <a: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מסרים מרכזיים</a:t>
            </a:r>
            <a:b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1600" b="0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וסיכום</a:t>
            </a:r>
            <a:endParaRPr/>
          </a:p>
        </p:txBody>
      </p:sp>
      <p:sp>
        <p:nvSpPr>
          <p:cNvPr id="202" name="Google Shape;202;p5"/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5"/>
          <p:cNvCxnSpPr/>
          <p:nvPr/>
        </p:nvCxnSpPr>
        <p:spPr>
          <a:xfrm>
            <a:off x="9220213" y="330367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"/>
          <p:cNvCxnSpPr/>
          <p:nvPr/>
        </p:nvCxnSpPr>
        <p:spPr>
          <a:xfrm>
            <a:off x="7279149" y="3347595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5"/>
          <p:cNvCxnSpPr/>
          <p:nvPr/>
        </p:nvCxnSpPr>
        <p:spPr>
          <a:xfrm>
            <a:off x="5034355" y="3347596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5"/>
          <p:cNvCxnSpPr/>
          <p:nvPr/>
        </p:nvCxnSpPr>
        <p:spPr>
          <a:xfrm>
            <a:off x="863682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"/>
          <p:cNvCxnSpPr/>
          <p:nvPr/>
        </p:nvCxnSpPr>
        <p:spPr>
          <a:xfrm>
            <a:off x="2916306" y="3260788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A84D413-CE1B-AAB4-C8A6-A61114AAE23B}"/>
              </a:ext>
            </a:extLst>
          </p:cNvPr>
          <p:cNvSpPr txBox="1"/>
          <p:nvPr/>
        </p:nvSpPr>
        <p:spPr>
          <a:xfrm>
            <a:off x="6148874" y="4035933"/>
            <a:ext cx="20861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 חברתי בשלשות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06C0141-52E6-893B-252C-04F0C5B4DF86}"/>
              </a:ext>
            </a:extLst>
          </p:cNvPr>
          <p:cNvSpPr txBox="1"/>
          <p:nvPr/>
        </p:nvSpPr>
        <p:spPr>
          <a:xfrm>
            <a:off x="3970983" y="4069555"/>
            <a:ext cx="208613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סיפור במניפה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560C49C-239F-9186-49AD-D7629E16312C}"/>
              </a:ext>
            </a:extLst>
          </p:cNvPr>
          <p:cNvSpPr txBox="1"/>
          <p:nvPr/>
        </p:nvSpPr>
        <p:spPr>
          <a:xfrm>
            <a:off x="1812278" y="4035932"/>
            <a:ext cx="20861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הסיפור?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 רגשי במליאה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7232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>
            <a:off x="7915117" y="467232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iw-IL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הנחיות להוראת השיעור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השקופיות הבאות מפרטות את מהלך השיעור ומיועדות להצגה בשיעור.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בגוף כל שקופית מופיע התוכן להקרנה ולעבודה עם התלמידים.</a:t>
            </a:r>
            <a:endParaRPr dirty="0"/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«"/>
            </a:pP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בתחתית השקופית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בהערות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נמצאות הרחבות והנחיות לך – </a:t>
            </a:r>
            <a:r>
              <a:rPr lang="he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המורה.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3760" y="794063"/>
            <a:ext cx="672137" cy="5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שיח מעודד ומקבל 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הקשבה ממקום מתעניין ולא שיפוטי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כבוד לדברי החבר/ה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679162" y="5335034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הנאמר בשיח נשאר בינינו 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אפשר לשתף אחרים בנושא</a:t>
            </a:r>
            <a:r>
              <a:rPr lang="he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w-IL" sz="2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אך לספר רק על עצמי</a:t>
            </a:r>
            <a:endParaRPr sz="2600" dirty="0">
              <a:solidFill>
                <a:srgbClr val="FB19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שיתוף מהלב</a:t>
            </a:r>
            <a:endParaRPr sz="2600" b="1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2777671" y="-57344"/>
            <a:ext cx="692098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הנחיות לשיח מיטבי</a:t>
            </a:r>
            <a:endParaRPr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7"/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228" name="Google Shape;228;p7" descr="הערה - לב שבור קו מיתאר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7"/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7" descr="תג לב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7596" y="215991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 descr="מחיאות כפיים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7005" y="928807"/>
            <a:ext cx="1093470" cy="10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 descr="אוזן עם מילוי מלא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7596" y="314930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" descr="הערה קו נטוי שקט עם מילוי מל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3648" y="52346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 descr="עין עם מילוי מלא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67596" y="428610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1873903" y="13674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מהשיעור הקודם ועד היום... נזכרים</a:t>
            </a:r>
          </a:p>
        </p:txBody>
      </p:sp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A513B45D-E2B4-420D-B2A5-7AAF3864E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562" y="1446284"/>
            <a:ext cx="2867025" cy="235267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BF8C04B-9E80-4A58-849E-2E3D05EEA427}"/>
              </a:ext>
            </a:extLst>
          </p:cNvPr>
          <p:cNvSpPr txBox="1"/>
          <p:nvPr/>
        </p:nvSpPr>
        <p:spPr>
          <a:xfrm>
            <a:off x="849646" y="2160956"/>
            <a:ext cx="243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אירוע מהשבוע האחרון בו יישמתי משהו שלמדתי מהשיעור...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1353920" y="5135344"/>
            <a:ext cx="2001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משהו שאני רוצה להגיד בהמשך לשיעור הקודם...</a:t>
            </a:r>
          </a:p>
        </p:txBody>
      </p:sp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249FBFA9-6CFB-43A4-8F34-2209D61FE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921198" y="4581840"/>
            <a:ext cx="2867025" cy="2030338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9185329" y="5297188"/>
            <a:ext cx="1757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משהו שהבנתי בעקבות השיעור הקודם...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417CFFC3-84D4-4041-8F5D-D321E3F227B1}"/>
              </a:ext>
            </a:extLst>
          </p:cNvPr>
          <p:cNvSpPr txBox="1"/>
          <p:nvPr/>
        </p:nvSpPr>
        <p:spPr>
          <a:xfrm>
            <a:off x="9361300" y="2106477"/>
            <a:ext cx="2033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משהו שקרה לי השבוע והזכיר לי את מה שלמדנו...</a:t>
            </a:r>
          </a:p>
        </p:txBody>
      </p:sp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6B2821A3-D615-4711-BFEC-46DA9D51E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44527" y="1391805"/>
            <a:ext cx="2867025" cy="2352675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AAE23A5E-488A-41D6-B276-D84EA895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8682256" y="4582516"/>
            <a:ext cx="2867025" cy="2161794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F4585E1E-CB7B-4775-9EC1-E65975DDD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7360" y="2160956"/>
            <a:ext cx="4665628" cy="5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06158-5FBF-9FC7-BBF1-ADFE14E92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B5E4B6-D299-03F1-17BB-DE9BEE2E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4213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מי מכם כשהיה בגן, רצה להיכנס לבד לגן? 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למי היה קשה להיפרד מההורים בבוקר?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מי הלך בסוף יום לימודים מבית הספר היסודי לבד לבית?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מי היה בחוג / תנועת נוער עם לפחות חבר/ה אחד?</a:t>
            </a:r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200" dirty="0"/>
              <a:t> למי מכם היה חפץ אהוב בילדות שליווה אתכם לכל מקום?</a:t>
            </a:r>
            <a:br>
              <a:rPr lang="en-US" sz="3200" dirty="0"/>
            </a:br>
            <a:endParaRPr lang="he-IL" sz="3200" dirty="0"/>
          </a:p>
          <a:p>
            <a:pPr>
              <a:buClr>
                <a:srgbClr val="CC9AC7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3600" b="1" dirty="0">
                <a:solidFill>
                  <a:schemeClr val="accent5">
                    <a:lumMod val="50000"/>
                  </a:schemeClr>
                </a:solidFill>
              </a:rPr>
              <a:t>מהו החפץ שמלווה אתכם כיום לכל מקום?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D3864947-1E51-7C9F-EFD0-CED6389E17B4}"/>
              </a:ext>
            </a:extLst>
          </p:cNvPr>
          <p:cNvSpPr/>
          <p:nvPr/>
        </p:nvSpPr>
        <p:spPr>
          <a:xfrm>
            <a:off x="5071077" y="469834"/>
            <a:ext cx="2457968" cy="2189826"/>
          </a:xfrm>
          <a:custGeom>
            <a:avLst/>
            <a:gdLst/>
            <a:ahLst/>
            <a:cxnLst/>
            <a:rect l="l" t="t" r="r" b="b"/>
            <a:pathLst>
              <a:path w="1199864" h="1224351">
                <a:moveTo>
                  <a:pt x="0" y="0"/>
                </a:moveTo>
                <a:lnTo>
                  <a:pt x="1199864" y="0"/>
                </a:lnTo>
                <a:lnTo>
                  <a:pt x="1199864" y="1224351"/>
                </a:lnTo>
                <a:lnTo>
                  <a:pt x="0" y="1224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2493843">
              <a:buClrTx/>
              <a:buFontTx/>
              <a:buNone/>
            </a:pPr>
            <a:endParaRPr lang="he-IL" sz="4909" kern="120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C5D2BC0-5A50-66B1-3DB1-8CB861E04EF5}"/>
              </a:ext>
            </a:extLst>
          </p:cNvPr>
          <p:cNvSpPr txBox="1"/>
          <p:nvPr/>
        </p:nvSpPr>
        <p:spPr>
          <a:xfrm>
            <a:off x="7671559" y="1493132"/>
            <a:ext cx="1755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הצביעו</a:t>
            </a:r>
            <a:endParaRPr lang="he-IL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1218DB4-080B-413D-47FE-72D3DAB76563}"/>
              </a:ext>
            </a:extLst>
          </p:cNvPr>
          <p:cNvSpPr txBox="1"/>
          <p:nvPr/>
        </p:nvSpPr>
        <p:spPr>
          <a:xfrm>
            <a:off x="3675801" y="1509633"/>
            <a:ext cx="1252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he-IL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או</a:t>
            </a:r>
            <a:endParaRPr lang="he-IL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FADD856-26F0-2706-DFF8-41F58DBB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07" y="1022939"/>
            <a:ext cx="1704879" cy="169668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05B010-1F2F-CA39-9FEF-56004B90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321" y="-58038"/>
            <a:ext cx="3810677" cy="1325563"/>
          </a:xfrm>
        </p:spPr>
        <p:txBody>
          <a:bodyPr>
            <a:noAutofit/>
          </a:bodyPr>
          <a:lstStyle/>
          <a:p>
            <a:r>
              <a:rPr lang="he-IL" sz="4800" b="1" dirty="0">
                <a:solidFill>
                  <a:schemeClr val="accent5">
                    <a:lumMod val="50000"/>
                  </a:schemeClr>
                </a:solidFill>
              </a:rPr>
              <a:t>כשהיינו</a:t>
            </a:r>
            <a:r>
              <a:rPr lang="he-IL" sz="4800" b="1" dirty="0">
                <a:solidFill>
                  <a:srgbClr val="CC9AC7"/>
                </a:solidFill>
              </a:rPr>
              <a:t> </a:t>
            </a:r>
            <a:r>
              <a:rPr lang="he-IL" sz="4800" b="1" dirty="0">
                <a:solidFill>
                  <a:schemeClr val="accent5">
                    <a:lumMod val="50000"/>
                  </a:schemeClr>
                </a:solidFill>
              </a:rPr>
              <a:t>ילדים...</a:t>
            </a:r>
          </a:p>
        </p:txBody>
      </p:sp>
    </p:spTree>
    <p:extLst>
      <p:ext uri="{BB962C8B-B14F-4D97-AF65-F5344CB8AC3E}">
        <p14:creationId xmlns:p14="http://schemas.microsoft.com/office/powerpoint/2010/main" val="4679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24656</TotalTime>
  <Words>1360</Words>
  <Application>Microsoft Office PowerPoint</Application>
  <PresentationFormat>מסך רחב</PresentationFormat>
  <Paragraphs>188</Paragraphs>
  <Slides>22</Slides>
  <Notes>20</Notes>
  <HiddenSlides>6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Gisha</vt:lpstr>
      <vt:lpstr>Wingdings</vt:lpstr>
      <vt:lpstr>1_ערכת נושא Office</vt:lpstr>
      <vt:lpstr>3_ערכת נושא Office</vt:lpstr>
      <vt:lpstr>2_ערכת נושא Office</vt:lpstr>
      <vt:lpstr>4_ערכת נושא Office</vt:lpstr>
      <vt:lpstr>מצגת של PowerPoint‏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מצגת של PowerPoint‏</vt:lpstr>
      <vt:lpstr>מצגת של PowerPoint‏</vt:lpstr>
      <vt:lpstr>כשהיינו ילדים...</vt:lpstr>
      <vt:lpstr>לפעמים...</vt:lpstr>
      <vt:lpstr>להיות מחוברים –  בשלישיות</vt:lpstr>
      <vt:lpstr>הסוללה  הפנימית שלי</vt:lpstr>
      <vt:lpstr>הסוללה הפנימית שלי</vt:lpstr>
      <vt:lpstr>סיפור במניפה</vt:lpstr>
      <vt:lpstr>מצגת של PowerPoint‏</vt:lpstr>
      <vt:lpstr>מה הסיפור? </vt:lpstr>
      <vt:lpstr>מניפת רעיונות</vt:lpstr>
      <vt:lpstr>מצגת של PowerPoint‏</vt:lpstr>
      <vt:lpstr>מצגת של PowerPoint‏</vt:lpstr>
      <vt:lpstr>מצגת של PowerPoint‏</vt:lpstr>
      <vt:lpstr>להדפסה</vt:lpstr>
      <vt:lpstr>שאלות לסיפור במניפה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דנה וסר הררי</cp:lastModifiedBy>
  <cp:revision>320</cp:revision>
  <dcterms:created xsi:type="dcterms:W3CDTF">2021-07-12T08:06:42Z</dcterms:created>
  <dcterms:modified xsi:type="dcterms:W3CDTF">2025-02-19T10:23:33Z</dcterms:modified>
</cp:coreProperties>
</file>