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2" r:id="rId3"/>
    <p:sldMasterId id="2147483722" r:id="rId4"/>
    <p:sldMasterId id="2147483747" r:id="rId5"/>
  </p:sldMasterIdLst>
  <p:notesMasterIdLst>
    <p:notesMasterId r:id="rId27"/>
  </p:notesMasterIdLst>
  <p:sldIdLst>
    <p:sldId id="256" r:id="rId6"/>
    <p:sldId id="601" r:id="rId7"/>
    <p:sldId id="1129" r:id="rId8"/>
    <p:sldId id="257" r:id="rId9"/>
    <p:sldId id="258" r:id="rId10"/>
    <p:sldId id="1141" r:id="rId11"/>
    <p:sldId id="260" r:id="rId12"/>
    <p:sldId id="261" r:id="rId13"/>
    <p:sldId id="262" r:id="rId14"/>
    <p:sldId id="1123" r:id="rId15"/>
    <p:sldId id="564" r:id="rId16"/>
    <p:sldId id="1124" r:id="rId17"/>
    <p:sldId id="1128" r:id="rId18"/>
    <p:sldId id="1131" r:id="rId19"/>
    <p:sldId id="1137" r:id="rId20"/>
    <p:sldId id="1142" r:id="rId21"/>
    <p:sldId id="1143" r:id="rId22"/>
    <p:sldId id="600" r:id="rId23"/>
    <p:sldId id="1138" r:id="rId24"/>
    <p:sldId id="1120" r:id="rId25"/>
    <p:sldId id="114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5">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TGgsKdwRy50pYdvYDPhCbQU6u2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CDD96-CD3A-C8B6-4E1E-83416F40EBB0}" name="מיכל גלנטי" initials="מג" userId="cc54284fc78c9a81" providerId="Windows Live"/>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 lastIdx="24" clrIdx="0">
    <p:extLst>
      <p:ext uri="{19B8F6BF-5375-455C-9EA6-DF929625EA0E}">
        <p15:presenceInfo xmlns:p15="http://schemas.microsoft.com/office/powerpoint/2012/main" userId="873281f71de5b194" providerId="Windows Live"/>
      </p:ext>
    </p:extLst>
  </p:cmAuthor>
  <p:cmAuthor id="2" name="קרן רוט איטח" initials="קרא" lastIdx="2" clrIdx="1">
    <p:extLst>
      <p:ext uri="{19B8F6BF-5375-455C-9EA6-DF929625EA0E}">
        <p15:presenceInfo xmlns:p15="http://schemas.microsoft.com/office/powerpoint/2012/main" userId="S-1-5-21-752503023-1579634288-239210854-399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5B6"/>
    <a:srgbClr val="EAD6D2"/>
    <a:srgbClr val="E0E3E3"/>
    <a:srgbClr val="F4F4F5"/>
    <a:srgbClr val="DDADA4"/>
    <a:srgbClr val="28384D"/>
    <a:srgbClr val="D3DDE9"/>
    <a:srgbClr val="578C9E"/>
    <a:srgbClr val="FFFF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65" autoAdjust="0"/>
  </p:normalViewPr>
  <p:slideViewPr>
    <p:cSldViewPr snapToGrid="0">
      <p:cViewPr varScale="1">
        <p:scale>
          <a:sx n="62" d="100"/>
          <a:sy n="62" d="100"/>
        </p:scale>
        <p:origin x="1459" y="53"/>
      </p:cViewPr>
      <p:guideLst>
        <p:guide orient="horz" pos="34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5" Type="http://customschemas.google.com/relationships/presentationmetadata" Target="metadata"/><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26e955b28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126e955b28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David"/>
              <a:buNone/>
            </a:pPr>
            <a:r>
              <a:rPr lang="he-IL" b="1" dirty="0">
                <a:latin typeface="David"/>
                <a:ea typeface="David"/>
                <a:cs typeface="David"/>
                <a:sym typeface="David"/>
              </a:rPr>
              <a:t>למורה</a:t>
            </a:r>
            <a:r>
              <a:rPr lang="he-IL" dirty="0">
                <a:latin typeface="David"/>
                <a:ea typeface="David"/>
                <a:cs typeface="David"/>
                <a:sym typeface="David"/>
              </a:rPr>
              <a:t> - חשוב להקדיש זמן לחלק זה המזמן התבוננות ורפלקציה. </a:t>
            </a:r>
            <a:br>
              <a:rPr lang="en-US" dirty="0">
                <a:latin typeface="David"/>
                <a:ea typeface="David"/>
                <a:cs typeface="David"/>
                <a:sym typeface="David"/>
              </a:rPr>
            </a:br>
            <a:r>
              <a:rPr lang="he-IL" dirty="0">
                <a:latin typeface="David"/>
                <a:ea typeface="David"/>
                <a:cs typeface="David"/>
                <a:sym typeface="David"/>
              </a:rPr>
              <a:t>הפעילות מאפשרת לתלמידים להיות חלק מקבוצה ולעבוד יחד סביב משימה. </a:t>
            </a:r>
            <a:endParaRPr kumimoji="0" lang="he-IL" sz="1200" b="0" i="0" u="none" strike="noStrike" kern="0" cap="none" spc="0" normalizeH="0" baseline="0" dirty="0">
              <a:ln>
                <a:noFill/>
              </a:ln>
              <a:solidFill>
                <a:schemeClr val="dk1"/>
              </a:solidFill>
              <a:effectLst/>
              <a:uLnTx/>
              <a:uFillTx/>
              <a:latin typeface="David"/>
              <a:ea typeface="David"/>
              <a:cs typeface="David"/>
              <a:sym typeface="David"/>
            </a:endParaRPr>
          </a:p>
          <a:p>
            <a:pPr marL="0" lvl="0" indent="0" algn="r" rtl="1">
              <a:lnSpc>
                <a:spcPct val="100000"/>
              </a:lnSpc>
              <a:spcBef>
                <a:spcPts val="0"/>
              </a:spcBef>
              <a:spcAft>
                <a:spcPts val="0"/>
              </a:spcAft>
              <a:buClr>
                <a:schemeClr val="dk1"/>
              </a:buClr>
              <a:buSzPts val="1200"/>
              <a:buFont typeface="David"/>
              <a:buNone/>
            </a:pPr>
            <a:r>
              <a:rPr kumimoji="0" lang="he-IL" sz="1200" b="1" i="0" u="none" strike="noStrike" kern="0" cap="none" spc="0" normalizeH="0" baseline="0" noProof="0" dirty="0">
                <a:ln>
                  <a:noFill/>
                </a:ln>
                <a:solidFill>
                  <a:srgbClr val="002060"/>
                </a:solidFill>
                <a:effectLst/>
                <a:uLnTx/>
                <a:uFillTx/>
                <a:latin typeface="Calibri"/>
                <a:ea typeface="Calibri"/>
                <a:cs typeface="Calibri"/>
                <a:sym typeface="Calibri"/>
              </a:rPr>
              <a:t>הקבוצות שיצרנו בפעילות היו קבוצות אקראיות וזמניות, אבל בחיים יש לנו קבוצות שייכות קבועות.</a:t>
            </a:r>
          </a:p>
        </p:txBody>
      </p:sp>
      <p:sp>
        <p:nvSpPr>
          <p:cNvPr id="403" name="Google Shape;403;g1126e955b28_0_85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867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 לכתוב על הלוח את הדוגמאות של התלמידים.</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298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 נשאל את התלמידים באילו מעגלי השתייכות הם מרגישים בנוח, מה מאפשר להם להרגיש שייכות.</a:t>
            </a:r>
          </a:p>
          <a:p>
            <a:r>
              <a:rPr lang="he-IL" dirty="0"/>
              <a:t>לאחר מכן, על סמך הדברים שיעלו, נבקש מהם לנסות להגדיר מהי שייכות.</a:t>
            </a:r>
          </a:p>
          <a:p>
            <a:r>
              <a:rPr lang="he-IL" dirty="0"/>
              <a:t>המסר שלנו לתלמידים הוא, שככל שהאדם מרגיש אהוב ונחוץ, הרווחה הנפשית שלו תגדל.</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2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הצורך בשייכות הינו צורך בסיסי שפירושו הצורך להיות נאהב, שייך לקבוצה אנושית ומקובל  ע"י  אחרים. </a:t>
            </a:r>
          </a:p>
          <a:p>
            <a:r>
              <a:rPr lang="he-IL" dirty="0"/>
              <a:t>אהוב</a:t>
            </a:r>
          </a:p>
          <a:p>
            <a:r>
              <a:rPr lang="he-IL" dirty="0"/>
              <a:t>נחוץ</a:t>
            </a:r>
          </a:p>
          <a:p>
            <a:r>
              <a:rPr lang="he-IL" dirty="0"/>
              <a:t>יכול</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האדם הוא ייצור חברתי - כולנו רוצים להרגיש שאנחנו שייכים לקבוצה אנושית ושיש לנו מקום משמעותי בה..</a:t>
            </a:r>
          </a:p>
          <a:p>
            <a:r>
              <a:rPr lang="he-IL" dirty="0"/>
              <a:t>נאמר לתלמידים כי לעתים תחושה שאני אהוב ונחוץ בקבוצה אחת (למשל, בתנועת נוער) עשויה לפצות, מבחינה רגשית, על תחושת שייכות </a:t>
            </a:r>
          </a:p>
          <a:p>
            <a:r>
              <a:rPr lang="he-IL" dirty="0"/>
              <a:t>נמוכה בקבוצה אחרת (למשל, בכיתה).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631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למורה: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עבודה אישית – אין להקריא בכיתה.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יקבלו שני דפים –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עבודה אישי רפלקטיבי, לא לשיתוף.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למסירה למורה/לשיתוף המורה בשיחה אישית (לא במליאה) וכולל השלמת ההיגד – 'משהו שרציתי להגיד לך...'</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*הדפים מוכנים להדפסה בסוף המצגת</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125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שיתוף בעקבות דף העבודה.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אפשר להזמין את התלמידים לרשום על פתקים קטנים "טיפים" להרגשה טובה/להרגשת שייכות בכיתה</a:t>
            </a:r>
            <a:r>
              <a:rPr kumimoji="0" lang="he-IL" sz="1200" b="0" i="0" u="none" strike="noStrike" kern="0" cap="none" spc="0" normalizeH="0" baseline="0" noProof="0">
                <a:ln>
                  <a:noFill/>
                </a:ln>
                <a:solidFill>
                  <a:srgbClr val="000000"/>
                </a:solidFill>
                <a:effectLst/>
                <a:uLnTx/>
                <a:uFillTx/>
                <a:latin typeface="Calibri"/>
                <a:ea typeface="Calibri"/>
                <a:cs typeface="Calibri"/>
                <a:sym typeface="Calibri"/>
              </a:rPr>
              <a:t>, ולתלות בכיתה.</a:t>
            </a: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8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למורה:</a:t>
            </a:r>
          </a:p>
          <a:p>
            <a:r>
              <a:rPr lang="he-IL" dirty="0"/>
              <a:t>1. נציין בפני התלמידים שלוקח זמן לפתח תחושת שייכות, זאת במטרה לנרמל את החוויה, להדגיש כי מדובר בתהליך,</a:t>
            </a:r>
            <a:br>
              <a:rPr lang="en-US" dirty="0"/>
            </a:br>
            <a:r>
              <a:rPr lang="he-IL" dirty="0"/>
              <a:t>להעניק לגיטימציה לקושי ולהרגיע תחושות קושי או לחץ.</a:t>
            </a:r>
          </a:p>
          <a:p>
            <a:r>
              <a:rPr lang="he-IL" dirty="0"/>
              <a:t>2. המסר השלישי מחבר את התלמידים למיקוד שליטה פנימי וליכולת שלהם להשפיע על תחושת השייכות שלהם </a:t>
            </a:r>
            <a:r>
              <a:rPr lang="he-IL"/>
              <a:t>ושל חבריהם דרך </a:t>
            </a:r>
            <a:r>
              <a:rPr lang="he-IL" dirty="0"/>
              <a:t>ההתנהלות ביום יום. </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321652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18</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04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0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3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18EC7F54-DF05-0839-A956-25F59C6AF208}"/>
            </a:ext>
          </a:extLst>
        </p:cNvPr>
        <p:cNvGrpSpPr/>
        <p:nvPr/>
      </p:nvGrpSpPr>
      <p:grpSpPr>
        <a:xfrm>
          <a:off x="0" y="0"/>
          <a:ext cx="0" cy="0"/>
          <a:chOff x="0" y="0"/>
          <a:chExt cx="0" cy="0"/>
        </a:xfrm>
      </p:grpSpPr>
      <p:sp>
        <p:nvSpPr>
          <p:cNvPr id="137" name="Google Shape;137;p3:notes">
            <a:extLst>
              <a:ext uri="{FF2B5EF4-FFF2-40B4-BE49-F238E27FC236}">
                <a16:creationId xmlns:a16="http://schemas.microsoft.com/office/drawing/2014/main" id="{1325C9B5-9EF1-0B06-CF29-7493B99989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a:extLst>
              <a:ext uri="{FF2B5EF4-FFF2-40B4-BE49-F238E27FC236}">
                <a16:creationId xmlns:a16="http://schemas.microsoft.com/office/drawing/2014/main" id="{8BAC80F7-5C2A-FCF2-A2A1-5CA42AA18E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39" name="Google Shape;139;p3:notes">
            <a:extLst>
              <a:ext uri="{FF2B5EF4-FFF2-40B4-BE49-F238E27FC236}">
                <a16:creationId xmlns:a16="http://schemas.microsoft.com/office/drawing/2014/main" id="{06DD39AD-EA6A-D1C7-1E87-D12BF5021C12}"/>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541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a:extLst>
            <a:ext uri="{FF2B5EF4-FFF2-40B4-BE49-F238E27FC236}">
              <a16:creationId xmlns:a16="http://schemas.microsoft.com/office/drawing/2014/main" id="{1789270A-CB13-7818-853B-EECC88F26CE5}"/>
            </a:ext>
          </a:extLst>
        </p:cNvPr>
        <p:cNvGrpSpPr/>
        <p:nvPr/>
      </p:nvGrpSpPr>
      <p:grpSpPr>
        <a:xfrm>
          <a:off x="0" y="0"/>
          <a:ext cx="0" cy="0"/>
          <a:chOff x="0" y="0"/>
          <a:chExt cx="0" cy="0"/>
        </a:xfrm>
      </p:grpSpPr>
      <p:sp>
        <p:nvSpPr>
          <p:cNvPr id="188" name="Google Shape;188;p6:notes">
            <a:extLst>
              <a:ext uri="{FF2B5EF4-FFF2-40B4-BE49-F238E27FC236}">
                <a16:creationId xmlns:a16="http://schemas.microsoft.com/office/drawing/2014/main" id="{75A989B7-76EB-0653-D093-3B27CBF2E1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6:notes">
            <a:extLst>
              <a:ext uri="{FF2B5EF4-FFF2-40B4-BE49-F238E27FC236}">
                <a16:creationId xmlns:a16="http://schemas.microsoft.com/office/drawing/2014/main" id="{21702B7D-CE03-03E0-A239-AA74206E08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67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292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100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32139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6523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942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43500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27"/>
        <p:cNvGrpSpPr/>
        <p:nvPr/>
      </p:nvGrpSpPr>
      <p:grpSpPr>
        <a:xfrm>
          <a:off x="0" y="0"/>
          <a:ext cx="0" cy="0"/>
          <a:chOff x="0" y="0"/>
          <a:chExt cx="0" cy="0"/>
        </a:xfrm>
      </p:grpSpPr>
      <p:sp>
        <p:nvSpPr>
          <p:cNvPr id="28" name="Google Shape;28;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0"/>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20"/>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33" name="Google Shape;33;p20"/>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9928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41"/>
        <p:cNvGrpSpPr/>
        <p:nvPr/>
      </p:nvGrpSpPr>
      <p:grpSpPr>
        <a:xfrm>
          <a:off x="0" y="0"/>
          <a:ext cx="0" cy="0"/>
          <a:chOff x="0" y="0"/>
          <a:chExt cx="0" cy="0"/>
        </a:xfrm>
      </p:grpSpPr>
      <p:sp>
        <p:nvSpPr>
          <p:cNvPr id="42" name="Google Shape;42;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2"/>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2"/>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2"/>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2"/>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2"/>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850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5" name="Google Shape;55;p23"/>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56" name="Google Shape;56;p23"/>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57" name="Google Shape;57;p23"/>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58" name="Google Shape;58;p23"/>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59" name="Google Shape;59;p23"/>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0" name="Google Shape;60;p23"/>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1" name="Google Shape;61;p23"/>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2" name="Google Shape;62;p23"/>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3183851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שאלות - אפשרות 3" preserve="1">
  <p:cSld name="1_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2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4"/>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4"/>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4"/>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9694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325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57384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388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7840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100"/>
        <p:cNvGrpSpPr/>
        <p:nvPr/>
      </p:nvGrpSpPr>
      <p:grpSpPr>
        <a:xfrm>
          <a:off x="0" y="0"/>
          <a:ext cx="0" cy="0"/>
          <a:chOff x="0" y="0"/>
          <a:chExt cx="0" cy="0"/>
        </a:xfrm>
      </p:grpSpPr>
      <p:sp>
        <p:nvSpPr>
          <p:cNvPr id="101" name="Google Shape;101;p29"/>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106" name="Google Shape;106;p29" descr="מדפסת עם מילוי מלא"/>
          <p:cNvPicPr preferRelativeResize="0"/>
          <p:nvPr/>
        </p:nvPicPr>
        <p:blipFill rotWithShape="1">
          <a:blip r:embed="rId2">
            <a:alphaModFix/>
          </a:blip>
          <a:srcRect/>
          <a:stretch/>
        </p:blipFill>
        <p:spPr>
          <a:xfrm>
            <a:off x="5625446" y="969389"/>
            <a:ext cx="4617563" cy="4617563"/>
          </a:xfrm>
          <a:prstGeom prst="rect">
            <a:avLst/>
          </a:prstGeom>
          <a:noFill/>
          <a:ln>
            <a:noFill/>
          </a:ln>
        </p:spPr>
      </p:pic>
    </p:spTree>
    <p:extLst>
      <p:ext uri="{BB962C8B-B14F-4D97-AF65-F5344CB8AC3E}">
        <p14:creationId xmlns:p14="http://schemas.microsoft.com/office/powerpoint/2010/main" val="370433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0"/>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0"/>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3565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88905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771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כותרת" preserve="1">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1"/>
            <a:ext cx="12192000" cy="9144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188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407661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34"/>
        <p:cNvGrpSpPr/>
        <p:nvPr/>
      </p:nvGrpSpPr>
      <p:grpSpPr>
        <a:xfrm>
          <a:off x="0" y="0"/>
          <a:ext cx="0" cy="0"/>
          <a:chOff x="0" y="0"/>
          <a:chExt cx="0" cy="0"/>
        </a:xfrm>
      </p:grpSpPr>
      <p:sp>
        <p:nvSpPr>
          <p:cNvPr id="35" name="Google Shape;3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7" name="Google Shape;3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38" name="Google Shape;38;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 name="Google Shape;39;p25"/>
          <p:cNvSpPr txBox="1"/>
          <p:nvPr/>
        </p:nvSpPr>
        <p:spPr>
          <a:xfrm>
            <a:off x="3191163"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המסר שלנו?</a:t>
            </a:r>
            <a:endParaRPr sz="1400" b="0" i="0" u="none" strike="noStrike" cap="none" dirty="0">
              <a:solidFill>
                <a:srgbClr val="000000"/>
              </a:solidFill>
              <a:latin typeface="Arial"/>
              <a:ea typeface="Arial"/>
              <a:cs typeface="Arial"/>
              <a:sym typeface="Arial"/>
            </a:endParaRPr>
          </a:p>
        </p:txBody>
      </p:sp>
      <p:sp>
        <p:nvSpPr>
          <p:cNvPr id="40" name="Google Shape;40;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9055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41"/>
        <p:cNvGrpSpPr/>
        <p:nvPr/>
      </p:nvGrpSpPr>
      <p:grpSpPr>
        <a:xfrm>
          <a:off x="0" y="0"/>
          <a:ext cx="0" cy="0"/>
          <a:chOff x="0" y="0"/>
          <a:chExt cx="0" cy="0"/>
        </a:xfrm>
      </p:grpSpPr>
      <p:sp>
        <p:nvSpPr>
          <p:cNvPr id="42" name="Google Shape;4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44" name="Google Shape;44;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6" name="Google Shape;4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40058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47"/>
        <p:cNvGrpSpPr/>
        <p:nvPr/>
      </p:nvGrpSpPr>
      <p:grpSpPr>
        <a:xfrm>
          <a:off x="0" y="0"/>
          <a:ext cx="0" cy="0"/>
          <a:chOff x="0" y="0"/>
          <a:chExt cx="0" cy="0"/>
        </a:xfrm>
      </p:grpSpPr>
      <p:sp>
        <p:nvSpPr>
          <p:cNvPr id="48" name="Google Shape;48;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9" name="Google Shape;4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0" name="Google Shape;50;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51" name="Google Shape;51;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2" name="Google Shape;52;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שאלות לדיון בכיתה</a:t>
            </a:r>
            <a:endParaRPr sz="1400" b="0" i="0" u="none" strike="noStrike" cap="none" dirty="0">
              <a:solidFill>
                <a:srgbClr val="000000"/>
              </a:solidFill>
              <a:latin typeface="Arial"/>
              <a:ea typeface="Arial"/>
              <a:cs typeface="Arial"/>
              <a:sym typeface="Arial"/>
            </a:endParaRPr>
          </a:p>
        </p:txBody>
      </p:sp>
      <p:sp>
        <p:nvSpPr>
          <p:cNvPr id="53" name="Google Shape;53;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9464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54"/>
        <p:cNvGrpSpPr/>
        <p:nvPr/>
      </p:nvGrpSpPr>
      <p:grpSpPr>
        <a:xfrm>
          <a:off x="0" y="0"/>
          <a:ext cx="0" cy="0"/>
          <a:chOff x="0" y="0"/>
          <a:chExt cx="0" cy="0"/>
        </a:xfrm>
      </p:grpSpPr>
      <p:sp>
        <p:nvSpPr>
          <p:cNvPr id="55" name="Google Shape;55;p26"/>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6" name="Google Shape;56;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8" name="Google Shape;58;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59" name="Google Shape;59;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60" name="Google Shape;60;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61" name="Google Shape;61;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62" name="Google Shape;62;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63" name="Google Shape;63;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6336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64"/>
        <p:cNvGrpSpPr/>
        <p:nvPr/>
      </p:nvGrpSpPr>
      <p:grpSpPr>
        <a:xfrm>
          <a:off x="0" y="0"/>
          <a:ext cx="0" cy="0"/>
          <a:chOff x="0" y="0"/>
          <a:chExt cx="0" cy="0"/>
        </a:xfrm>
      </p:grpSpPr>
      <p:sp>
        <p:nvSpPr>
          <p:cNvPr id="65" name="Google Shape;65;p27"/>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68" name="Google Shape;68;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9" name="Google Shape;69;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70" name="Google Shape;70;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71" name="Google Shape;71;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72" name="Google Shape;72;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73" name="Google Shape;73;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74" name="Google Shape;74;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75" name="Google Shape;75;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012693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76"/>
        <p:cNvGrpSpPr/>
        <p:nvPr/>
      </p:nvGrpSpPr>
      <p:grpSpPr>
        <a:xfrm>
          <a:off x="0" y="0"/>
          <a:ext cx="0" cy="0"/>
          <a:chOff x="0" y="0"/>
          <a:chExt cx="0" cy="0"/>
        </a:xfrm>
      </p:grpSpPr>
      <p:sp>
        <p:nvSpPr>
          <p:cNvPr id="77" name="Google Shape;7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9" name="Google Shape;7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80" name="Google Shape;80;p28"/>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pic>
        <p:nvPicPr>
          <p:cNvPr id="81" name="Google Shape;81;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2" name="Google Shape;82;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למדנו היום?</a:t>
            </a:r>
            <a:endParaRPr sz="1400" b="0" i="0" u="none" strike="noStrike" cap="none" dirty="0">
              <a:solidFill>
                <a:srgbClr val="000000"/>
              </a:solidFill>
              <a:latin typeface="Arial"/>
              <a:ea typeface="Arial"/>
              <a:cs typeface="Arial"/>
              <a:sym typeface="Arial"/>
            </a:endParaRPr>
          </a:p>
        </p:txBody>
      </p:sp>
      <p:sp>
        <p:nvSpPr>
          <p:cNvPr id="83" name="Google Shape;83;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358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4064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58951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מה נלמד היום">
  <p:cSld name="מה נלמד היום">
    <p:spTree>
      <p:nvGrpSpPr>
        <p:cNvPr id="1" name="Shape 114"/>
        <p:cNvGrpSpPr/>
        <p:nvPr/>
      </p:nvGrpSpPr>
      <p:grpSpPr>
        <a:xfrm>
          <a:off x="0" y="0"/>
          <a:ext cx="0" cy="0"/>
          <a:chOff x="0" y="0"/>
          <a:chExt cx="0" cy="0"/>
        </a:xfrm>
      </p:grpSpPr>
      <p:sp>
        <p:nvSpPr>
          <p:cNvPr id="115" name="Google Shape;115;g1126e955b28_0_827"/>
          <p:cNvSpPr/>
          <p:nvPr/>
        </p:nvSpPr>
        <p:spPr>
          <a:xfrm>
            <a:off x="0" y="0"/>
            <a:ext cx="12192000" cy="14871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16" name="Google Shape;116;g1126e955b28_0_827"/>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117" name="Google Shape;117;g1126e955b28_0_827"/>
          <p:cNvSpPr/>
          <p:nvPr/>
        </p:nvSpPr>
        <p:spPr>
          <a:xfrm>
            <a:off x="2625010" y="230909"/>
            <a:ext cx="7536900" cy="10251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8000"/>
              <a:buFont typeface="Arial"/>
              <a:buNone/>
            </a:pPr>
            <a:r>
              <a:rPr lang="x-none" sz="8000" b="1" i="0" u="none" strike="noStrike" cap="none">
                <a:solidFill>
                  <a:srgbClr val="002060"/>
                </a:solidFill>
                <a:latin typeface="Calibri"/>
                <a:ea typeface="Calibri"/>
                <a:cs typeface="Calibri"/>
                <a:sym typeface="Calibri"/>
              </a:rPr>
              <a:t>מה נלמד היום?</a:t>
            </a:r>
            <a:endParaRPr sz="1400" b="0" i="0" u="none" strike="noStrike" cap="none" dirty="0">
              <a:solidFill>
                <a:srgbClr val="000000"/>
              </a:solidFill>
              <a:latin typeface="Arial"/>
              <a:ea typeface="Arial"/>
              <a:cs typeface="Arial"/>
              <a:sym typeface="Arial"/>
            </a:endParaRPr>
          </a:p>
        </p:txBody>
      </p:sp>
      <p:sp>
        <p:nvSpPr>
          <p:cNvPr id="118" name="Google Shape;118;g1126e955b28_0_827"/>
          <p:cNvSpPr txBox="1">
            <a:spLocks noGrp="1"/>
          </p:cNvSpPr>
          <p:nvPr>
            <p:ph type="body" idx="1"/>
          </p:nvPr>
        </p:nvSpPr>
        <p:spPr>
          <a:xfrm>
            <a:off x="692727" y="2071687"/>
            <a:ext cx="10806600" cy="27147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74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1"/>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4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7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2" y="8012546"/>
            <a:ext cx="17807885" cy="2476500"/>
          </a:xfr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2" y="5284934"/>
            <a:ext cx="17807885" cy="2727613"/>
          </a:xfr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9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523"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4"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465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4"/>
            <a:ext cx="9256755"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619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349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20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6" y="496455"/>
            <a:ext cx="11711885" cy="10642024"/>
          </a:xfr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4"/>
            <a:ext cx="6892555" cy="852920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47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6" y="9758797"/>
            <a:ext cx="12570272" cy="146338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67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3"/>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3"/>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32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013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083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53209" y="189529"/>
            <a:ext cx="7085583"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927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73671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59860634"/>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7595857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97"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24516220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23" y="499342"/>
            <a:ext cx="18855408" cy="2078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523" y="2909455"/>
            <a:ext cx="18855408" cy="8229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523" y="11557001"/>
            <a:ext cx="4888439" cy="663864"/>
          </a:xfrm>
          <a:prstGeom prst="rect">
            <a:avLst/>
          </a:prstGeom>
        </p:spPr>
        <p:txBody>
          <a:bodyPr vert="horz" lIns="91440" tIns="45720" rIns="91440" bIns="45720" rtlCol="0" anchor="ctr"/>
          <a:lstStyle>
            <a:lvl1pPr algn="l">
              <a:defRPr sz="2182">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7158072" y="11557001"/>
            <a:ext cx="6634310" cy="663864"/>
          </a:xfrm>
          <a:prstGeom prst="rect">
            <a:avLst/>
          </a:prstGeom>
        </p:spPr>
        <p:txBody>
          <a:bodyPr vert="horz" lIns="91440" tIns="45720" rIns="91440" bIns="45720" rtlCol="0" anchor="ctr"/>
          <a:lstStyle>
            <a:lvl1pPr algn="ctr">
              <a:defRPr sz="21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14492" y="11557001"/>
            <a:ext cx="4888439" cy="663864"/>
          </a:xfrm>
          <a:prstGeom prst="rect">
            <a:avLst/>
          </a:prstGeom>
        </p:spPr>
        <p:txBody>
          <a:bodyPr vert="horz" lIns="91440" tIns="45720" rIns="91440" bIns="45720" rtlCol="0" anchor="ctr"/>
          <a:lstStyle>
            <a:lvl1pPr algn="r">
              <a:defRPr sz="218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46.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hyperlink" Target="https://meyda.education.gov.il/files/shefi/kishurey_haim_yesodi_new/mashmaoutkvutzathagil.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meyda.education.gov.il/files/shefi/Aklim_meitavi/Igeret_Herem/Horim/Sadna_Hanhagat_Horim.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p:nvPr/>
        </p:nvSpPr>
        <p:spPr>
          <a:xfrm>
            <a:off x="7675"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22" name="Google Shape;122;p1"/>
          <p:cNvSpPr/>
          <p:nvPr/>
        </p:nvSpPr>
        <p:spPr>
          <a:xfrm>
            <a:off x="1485150" y="199632"/>
            <a:ext cx="9221700" cy="2466853"/>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400" b="0" i="0" u="none" strike="noStrike" cap="none" dirty="0">
                <a:solidFill>
                  <a:srgbClr val="002060"/>
                </a:solidFill>
                <a:latin typeface="Calibri"/>
                <a:ea typeface="Calibri"/>
                <a:cs typeface="Calibri"/>
                <a:sym typeface="Calibri"/>
              </a:rPr>
              <a:t>יחידת לימוד בכישורי חיים</a:t>
            </a:r>
            <a:endParaRPr lang="he-IL" sz="4400" b="0" i="0" u="none" strike="noStrike" cap="none" dirty="0">
              <a:solidFill>
                <a:srgbClr val="002060"/>
              </a:solidFill>
              <a:latin typeface="Calibri"/>
              <a:ea typeface="Calibri"/>
              <a:cs typeface="Calibri"/>
              <a:sym typeface="Calibri"/>
            </a:endParaRP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8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למצוא מקום</a:t>
            </a:r>
            <a:endParaRPr sz="1800" b="1" dirty="0"/>
          </a:p>
        </p:txBody>
      </p:sp>
      <p:sp>
        <p:nvSpPr>
          <p:cNvPr id="123" name="Google Shape;123;p1"/>
          <p:cNvSpPr txBox="1"/>
          <p:nvPr/>
        </p:nvSpPr>
        <p:spPr>
          <a:xfrm>
            <a:off x="7612962" y="6047522"/>
            <a:ext cx="6692346" cy="810478"/>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800" b="1" i="0" u="none" strike="noStrike" cap="none">
                <a:solidFill>
                  <a:schemeClr val="lt1"/>
                </a:solidFill>
                <a:latin typeface="Calibri"/>
                <a:ea typeface="Calibri"/>
                <a:cs typeface="Calibri"/>
                <a:sym typeface="Calibri"/>
              </a:rPr>
              <a:t>שכבת ז</a:t>
            </a:r>
            <a:endParaRPr/>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dirty="0">
                <a:solidFill>
                  <a:schemeClr val="lt1"/>
                </a:solidFill>
                <a:latin typeface="Calibri"/>
                <a:ea typeface="Calibri"/>
                <a:cs typeface="Calibri"/>
                <a:sym typeface="Calibri"/>
              </a:rPr>
              <a:t>מיומנות מרכזית</a:t>
            </a:r>
            <a:br>
              <a:rPr lang="iw-IL" sz="2400" b="1" i="0" u="none" strike="noStrike" cap="none" dirty="0">
                <a:solidFill>
                  <a:schemeClr val="lt1"/>
                </a:solidFill>
                <a:latin typeface="Calibri"/>
                <a:ea typeface="Calibri"/>
                <a:cs typeface="Calibri"/>
                <a:sym typeface="Calibri"/>
              </a:rPr>
            </a:br>
            <a:r>
              <a:rPr lang="he-IL" sz="2000" b="0" i="0" u="none" strike="noStrike" cap="none" dirty="0">
                <a:solidFill>
                  <a:schemeClr val="lt1"/>
                </a:solidFill>
                <a:latin typeface="Calibri"/>
                <a:ea typeface="Calibri"/>
                <a:cs typeface="Calibri"/>
                <a:sym typeface="Calibri"/>
              </a:rPr>
              <a:t>מודעות חברתית - רגישות חברתית </a:t>
            </a:r>
            <a:endParaRPr sz="2000" b="0" i="0" u="none" strike="noStrike" cap="none" dirty="0">
              <a:solidFill>
                <a:schemeClr val="lt1"/>
              </a:solidFill>
              <a:latin typeface="Calibri"/>
              <a:ea typeface="Calibri"/>
              <a:cs typeface="Calibri"/>
              <a:sym typeface="Calibri"/>
            </a:endParaRPr>
          </a:p>
        </p:txBody>
      </p:sp>
      <p:sp>
        <p:nvSpPr>
          <p:cNvPr id="126" name="Google Shape;126;p1"/>
          <p:cNvSpPr txBox="1"/>
          <p:nvPr/>
        </p:nvSpPr>
        <p:spPr>
          <a:xfrm>
            <a:off x="1485123" y="2947472"/>
            <a:ext cx="9221754" cy="16311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000" b="0" i="0" u="none" strike="noStrike" cap="none" dirty="0">
                <a:solidFill>
                  <a:schemeClr val="lt1"/>
                </a:solidFill>
                <a:latin typeface="Calibri"/>
                <a:ea typeface="Calibri"/>
                <a:cs typeface="Calibri"/>
                <a:sym typeface="Calibri"/>
              </a:rPr>
              <a:t>שיעור </a:t>
            </a:r>
            <a:r>
              <a:rPr lang="he-IL" sz="4000" dirty="0">
                <a:solidFill>
                  <a:schemeClr val="lt1"/>
                </a:solidFill>
                <a:latin typeface="Calibri"/>
                <a:ea typeface="Calibri"/>
                <a:cs typeface="Calibri"/>
                <a:sym typeface="Calibri"/>
              </a:rPr>
              <a:t>ראשון</a:t>
            </a:r>
          </a:p>
          <a:p>
            <a:pPr marL="0" marR="0" lvl="0" indent="0" algn="ctr" rtl="1">
              <a:spcBef>
                <a:spcPts val="0"/>
              </a:spcBef>
              <a:spcAft>
                <a:spcPts val="0"/>
              </a:spcAft>
              <a:buNone/>
            </a:pPr>
            <a:r>
              <a:rPr lang="he-IL" sz="6000" b="1">
                <a:solidFill>
                  <a:schemeClr val="lt1"/>
                </a:solidFill>
                <a:latin typeface="Calibri"/>
                <a:ea typeface="Calibri"/>
                <a:cs typeface="Calibri"/>
                <a:sym typeface="Calibri"/>
              </a:rPr>
              <a:t>מקום בעולם</a:t>
            </a:r>
            <a:endParaRPr lang="he-IL" sz="6600" b="1" dirty="0">
              <a:solidFill>
                <a:schemeClr val="lt1"/>
              </a:solidFill>
              <a:latin typeface="Calibri"/>
              <a:ea typeface="Calibri"/>
              <a:cs typeface="Calibri"/>
              <a:sym typeface="Calibri"/>
            </a:endParaRPr>
          </a:p>
        </p:txBody>
      </p:sp>
      <p:pic>
        <p:nvPicPr>
          <p:cNvPr id="127" name="Google Shape;127;p1"/>
          <p:cNvPicPr preferRelativeResize="0"/>
          <p:nvPr/>
        </p:nvPicPr>
        <p:blipFill>
          <a:blip r:embed="rId5">
            <a:alphaModFix/>
          </a:blip>
          <a:stretch>
            <a:fillRect/>
          </a:stretch>
        </p:blipFill>
        <p:spPr>
          <a:xfrm>
            <a:off x="8626225" y="-121925"/>
            <a:ext cx="3573450" cy="1706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2C3B640-A054-0A34-9ADA-27E6D6EB2123}"/>
              </a:ext>
            </a:extLst>
          </p:cNvPr>
          <p:cNvPicPr>
            <a:picLocks noChangeAspect="1"/>
          </p:cNvPicPr>
          <p:nvPr/>
        </p:nvPicPr>
        <p:blipFill>
          <a:blip r:embed="rId2"/>
          <a:stretch>
            <a:fillRect/>
          </a:stretch>
        </p:blipFill>
        <p:spPr>
          <a:xfrm>
            <a:off x="977261" y="-12118"/>
            <a:ext cx="3023878" cy="3286029"/>
          </a:xfrm>
          <a:prstGeom prst="rect">
            <a:avLst/>
          </a:prstGeom>
        </p:spPr>
      </p:pic>
      <p:pic>
        <p:nvPicPr>
          <p:cNvPr id="10" name="תמונה 9">
            <a:extLst>
              <a:ext uri="{FF2B5EF4-FFF2-40B4-BE49-F238E27FC236}">
                <a16:creationId xmlns:a16="http://schemas.microsoft.com/office/drawing/2014/main" id="{2B92F34D-4FD7-68A4-5B8A-DC627BDCDE68}"/>
              </a:ext>
            </a:extLst>
          </p:cNvPr>
          <p:cNvPicPr>
            <a:picLocks noChangeAspect="1"/>
          </p:cNvPicPr>
          <p:nvPr/>
        </p:nvPicPr>
        <p:blipFill>
          <a:blip r:embed="rId3"/>
          <a:stretch>
            <a:fillRect/>
          </a:stretch>
        </p:blipFill>
        <p:spPr>
          <a:xfrm>
            <a:off x="-345425" y="2573385"/>
            <a:ext cx="3023878" cy="3286029"/>
          </a:xfrm>
          <a:prstGeom prst="rect">
            <a:avLst/>
          </a:prstGeom>
        </p:spPr>
      </p:pic>
      <p:sp>
        <p:nvSpPr>
          <p:cNvPr id="7" name="כותרת 6">
            <a:extLst>
              <a:ext uri="{FF2B5EF4-FFF2-40B4-BE49-F238E27FC236}">
                <a16:creationId xmlns:a16="http://schemas.microsoft.com/office/drawing/2014/main" id="{267440A6-D039-6565-07E2-9D5CE403B05A}"/>
              </a:ext>
            </a:extLst>
          </p:cNvPr>
          <p:cNvSpPr>
            <a:spLocks noGrp="1"/>
          </p:cNvSpPr>
          <p:nvPr>
            <p:ph type="title"/>
          </p:nvPr>
        </p:nvSpPr>
        <p:spPr>
          <a:xfrm>
            <a:off x="352425" y="2155031"/>
            <a:ext cx="2828636" cy="1325563"/>
          </a:xfrm>
        </p:spPr>
        <p:txBody>
          <a:bodyPr>
            <a:normAutofit fontScale="90000"/>
          </a:bodyPr>
          <a:lstStyle/>
          <a:p>
            <a:r>
              <a:rPr lang="he-IL" dirty="0"/>
              <a:t>כדור שלג מתגלגל</a:t>
            </a:r>
          </a:p>
        </p:txBody>
      </p:sp>
      <p:pic>
        <p:nvPicPr>
          <p:cNvPr id="8" name="תמונה 7">
            <a:extLst>
              <a:ext uri="{FF2B5EF4-FFF2-40B4-BE49-F238E27FC236}">
                <a16:creationId xmlns:a16="http://schemas.microsoft.com/office/drawing/2014/main" id="{5A9A76BA-4EB3-4692-A69A-3A59735DE732}"/>
              </a:ext>
            </a:extLst>
          </p:cNvPr>
          <p:cNvPicPr>
            <a:picLocks noChangeAspect="1"/>
          </p:cNvPicPr>
          <p:nvPr/>
        </p:nvPicPr>
        <p:blipFill>
          <a:blip r:embed="rId4">
            <a:duotone>
              <a:schemeClr val="bg2">
                <a:shade val="45000"/>
                <a:satMod val="135000"/>
              </a:schemeClr>
              <a:prstClr val="white"/>
            </a:duotone>
          </a:blip>
          <a:stretch>
            <a:fillRect/>
          </a:stretch>
        </p:blipFill>
        <p:spPr>
          <a:xfrm>
            <a:off x="8005106" y="-1024617"/>
            <a:ext cx="4420592" cy="4803829"/>
          </a:xfrm>
          <a:prstGeom prst="rect">
            <a:avLst/>
          </a:prstGeom>
        </p:spPr>
      </p:pic>
      <p:sp>
        <p:nvSpPr>
          <p:cNvPr id="5" name="תיבת טקסט 4">
            <a:extLst>
              <a:ext uri="{FF2B5EF4-FFF2-40B4-BE49-F238E27FC236}">
                <a16:creationId xmlns:a16="http://schemas.microsoft.com/office/drawing/2014/main" id="{36034ADA-760B-D83C-3015-C65B24D2B296}"/>
              </a:ext>
            </a:extLst>
          </p:cNvPr>
          <p:cNvSpPr txBox="1"/>
          <p:nvPr/>
        </p:nvSpPr>
        <p:spPr>
          <a:xfrm>
            <a:off x="7947954" y="284736"/>
            <a:ext cx="4077458" cy="267765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בזוגות</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10 משפטים משותפים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שכל אחד ואחת מכם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שומע/ת בבית מההורים/אחים/סבים</a:t>
            </a:r>
          </a:p>
        </p:txBody>
      </p:sp>
      <p:pic>
        <p:nvPicPr>
          <p:cNvPr id="13" name="תמונה 12">
            <a:extLst>
              <a:ext uri="{FF2B5EF4-FFF2-40B4-BE49-F238E27FC236}">
                <a16:creationId xmlns:a16="http://schemas.microsoft.com/office/drawing/2014/main" id="{37BD088A-1B0E-199E-1A9C-881165416144}"/>
              </a:ext>
            </a:extLst>
          </p:cNvPr>
          <p:cNvPicPr>
            <a:picLocks noChangeAspect="1"/>
          </p:cNvPicPr>
          <p:nvPr/>
        </p:nvPicPr>
        <p:blipFill>
          <a:blip r:embed="rId5">
            <a:clrChange>
              <a:clrFrom>
                <a:srgbClr val="FFFEFE"/>
              </a:clrFrom>
              <a:clrTo>
                <a:srgbClr val="FFFEFE">
                  <a:alpha val="0"/>
                </a:srgbClr>
              </a:clrTo>
            </a:clrChange>
            <a:lum bright="70000" contrast="-70000"/>
          </a:blip>
          <a:stretch>
            <a:fillRect/>
          </a:stretch>
        </p:blipFill>
        <p:spPr>
          <a:xfrm>
            <a:off x="3181061" y="-1347617"/>
            <a:ext cx="5480767" cy="5957026"/>
          </a:xfrm>
          <a:prstGeom prst="rect">
            <a:avLst/>
          </a:prstGeom>
        </p:spPr>
      </p:pic>
      <p:pic>
        <p:nvPicPr>
          <p:cNvPr id="15" name="תמונה 14">
            <a:extLst>
              <a:ext uri="{FF2B5EF4-FFF2-40B4-BE49-F238E27FC236}">
                <a16:creationId xmlns:a16="http://schemas.microsoft.com/office/drawing/2014/main" id="{DB20AC81-C789-B425-35B5-60F3C57D83BA}"/>
              </a:ext>
            </a:extLst>
          </p:cNvPr>
          <p:cNvPicPr>
            <a:picLocks noChangeAspect="1"/>
          </p:cNvPicPr>
          <p:nvPr/>
        </p:nvPicPr>
        <p:blipFill>
          <a:blip r:embed="rId5">
            <a:clrChange>
              <a:clrFrom>
                <a:srgbClr val="727272">
                  <a:alpha val="44706"/>
                </a:srgbClr>
              </a:clrFrom>
              <a:clrTo>
                <a:srgbClr val="727272">
                  <a:alpha val="0"/>
                </a:srgbClr>
              </a:clrTo>
            </a:clrChange>
            <a:lum bright="70000" contrast="-70000"/>
          </a:blip>
          <a:stretch>
            <a:fillRect/>
          </a:stretch>
        </p:blipFill>
        <p:spPr>
          <a:xfrm>
            <a:off x="3424981" y="1978260"/>
            <a:ext cx="5559916" cy="6043053"/>
          </a:xfrm>
          <a:prstGeom prst="rect">
            <a:avLst/>
          </a:prstGeom>
        </p:spPr>
      </p:pic>
      <p:sp>
        <p:nvSpPr>
          <p:cNvPr id="11" name="תיבת טקסט 10">
            <a:extLst>
              <a:ext uri="{FF2B5EF4-FFF2-40B4-BE49-F238E27FC236}">
                <a16:creationId xmlns:a16="http://schemas.microsoft.com/office/drawing/2014/main" id="{68D983DE-3468-1B6D-9A76-75E97CC911E7}"/>
              </a:ext>
            </a:extLst>
          </p:cNvPr>
          <p:cNvSpPr txBox="1"/>
          <p:nvPr/>
        </p:nvSpPr>
        <p:spPr>
          <a:xfrm>
            <a:off x="2133911" y="367336"/>
            <a:ext cx="5720302" cy="2246769"/>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ברביעיות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10 מאכלים משותפים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שאתם אוהבים לאכול בבית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ויודעים להכין בעצמכם</a:t>
            </a:r>
          </a:p>
        </p:txBody>
      </p:sp>
      <p:pic>
        <p:nvPicPr>
          <p:cNvPr id="16" name="תמונה 15">
            <a:extLst>
              <a:ext uri="{FF2B5EF4-FFF2-40B4-BE49-F238E27FC236}">
                <a16:creationId xmlns:a16="http://schemas.microsoft.com/office/drawing/2014/main" id="{CAC9C873-32F9-1CED-0AE3-476B8F0E06BF}"/>
              </a:ext>
            </a:extLst>
          </p:cNvPr>
          <p:cNvPicPr>
            <a:picLocks noChangeAspect="1"/>
          </p:cNvPicPr>
          <p:nvPr/>
        </p:nvPicPr>
        <p:blipFill>
          <a:blip r:embed="rId6">
            <a:lum bright="70000" contrast="-70000"/>
          </a:blip>
          <a:stretch>
            <a:fillRect/>
          </a:stretch>
        </p:blipFill>
        <p:spPr>
          <a:xfrm>
            <a:off x="8177282" y="1831218"/>
            <a:ext cx="4419983" cy="4804064"/>
          </a:xfrm>
          <a:prstGeom prst="rect">
            <a:avLst/>
          </a:prstGeom>
        </p:spPr>
      </p:pic>
      <p:pic>
        <p:nvPicPr>
          <p:cNvPr id="2" name="תמונה 1">
            <a:extLst>
              <a:ext uri="{FF2B5EF4-FFF2-40B4-BE49-F238E27FC236}">
                <a16:creationId xmlns:a16="http://schemas.microsoft.com/office/drawing/2014/main" id="{F6195123-2410-E7A0-1F00-D5947228971D}"/>
              </a:ext>
            </a:extLst>
          </p:cNvPr>
          <p:cNvPicPr>
            <a:picLocks noChangeAspect="1"/>
          </p:cNvPicPr>
          <p:nvPr/>
        </p:nvPicPr>
        <p:blipFill>
          <a:blip r:embed="rId7"/>
          <a:stretch>
            <a:fillRect/>
          </a:stretch>
        </p:blipFill>
        <p:spPr>
          <a:xfrm>
            <a:off x="8767745" y="3342238"/>
            <a:ext cx="3357521" cy="3674923"/>
          </a:xfrm>
          <a:prstGeom prst="rect">
            <a:avLst/>
          </a:prstGeom>
        </p:spPr>
      </p:pic>
      <p:sp>
        <p:nvSpPr>
          <p:cNvPr id="14" name="תיבת טקסט 13">
            <a:extLst>
              <a:ext uri="{FF2B5EF4-FFF2-40B4-BE49-F238E27FC236}">
                <a16:creationId xmlns:a16="http://schemas.microsoft.com/office/drawing/2014/main" id="{FCFB1D07-71D3-A4B7-5BC1-0A9FBF63F1E7}"/>
              </a:ext>
            </a:extLst>
          </p:cNvPr>
          <p:cNvSpPr txBox="1"/>
          <p:nvPr/>
        </p:nvSpPr>
        <p:spPr>
          <a:xfrm>
            <a:off x="4169422" y="3348989"/>
            <a:ext cx="3984717" cy="267765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בשמיניות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8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חוויות משותפות </a:t>
            </a:r>
            <a:r>
              <a:rPr kumimoji="0" lang="he-IL" sz="2800" b="0" i="0" u="none" kern="0" cap="none" spc="0" normalizeH="0" baseline="0" noProof="0" dirty="0">
                <a:ln>
                  <a:noFill/>
                </a:ln>
                <a:solidFill>
                  <a:srgbClr val="002060"/>
                </a:solidFill>
                <a:effectLst/>
                <a:uLnTx/>
                <a:uFillTx/>
                <a:latin typeface="Calibri"/>
                <a:ea typeface="Calibri"/>
                <a:cs typeface="Calibri"/>
                <a:sym typeface="Calibri"/>
              </a:rPr>
              <a:t>ה</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זכורות לכם</a:t>
            </a:r>
            <a:r>
              <a:rPr kumimoji="0" lang="he-IL" sz="2800" b="0" i="0" u="none" strike="noStrike" kern="0" cap="none" spc="0" normalizeH="0" baseline="0" noProof="0" dirty="0">
                <a:ln>
                  <a:noFill/>
                </a:ln>
                <a:solidFill>
                  <a:srgbClr val="FF0000"/>
                </a:solidFill>
                <a:effectLst/>
                <a:uLnTx/>
                <a:uFillTx/>
                <a:latin typeface="Calibri"/>
                <a:ea typeface="Calibri"/>
                <a:cs typeface="Calibri"/>
                <a:sym typeface="Calibri"/>
              </a:rPr>
              <a:t>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מהפסקות ו/או טיולים בית </a:t>
            </a:r>
            <a:r>
              <a:rPr kumimoji="0" lang="he-IL" sz="2800" b="0" i="0" u="none" strike="noStrike" kern="0" cap="none" spc="0" normalizeH="0" baseline="0" noProof="0" dirty="0" err="1">
                <a:ln>
                  <a:noFill/>
                </a:ln>
                <a:solidFill>
                  <a:srgbClr val="002060"/>
                </a:solidFill>
                <a:effectLst/>
                <a:uLnTx/>
                <a:uFillTx/>
                <a:latin typeface="Calibri"/>
                <a:ea typeface="Calibri"/>
                <a:cs typeface="Calibri"/>
                <a:sym typeface="Calibri"/>
              </a:rPr>
              <a:t>ספריים</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משפחתיים/ בתנועת הנוער ועוד</a:t>
            </a:r>
            <a:endParaRPr kumimoji="0" lang="he-IL"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6217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pic>
        <p:nvPicPr>
          <p:cNvPr id="17" name="גרפיקה 16" descr="בלון מחשבה קו מיתאר">
            <a:extLst>
              <a:ext uri="{FF2B5EF4-FFF2-40B4-BE49-F238E27FC236}">
                <a16:creationId xmlns:a16="http://schemas.microsoft.com/office/drawing/2014/main" id="{7F98A904-9DC5-9BD7-3360-F525080107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64479" flipH="1">
            <a:off x="-193244" y="1251251"/>
            <a:ext cx="5115673" cy="4877570"/>
          </a:xfrm>
          <a:prstGeom prst="rect">
            <a:avLst/>
          </a:prstGeom>
        </p:spPr>
      </p:pic>
      <p:sp>
        <p:nvSpPr>
          <p:cNvPr id="5" name="תיבת טקסט 4">
            <a:extLst>
              <a:ext uri="{FF2B5EF4-FFF2-40B4-BE49-F238E27FC236}">
                <a16:creationId xmlns:a16="http://schemas.microsoft.com/office/drawing/2014/main" id="{DEAA7D81-2BD8-0021-A783-45AA58B15EFB}"/>
              </a:ext>
            </a:extLst>
          </p:cNvPr>
          <p:cNvSpPr txBox="1"/>
          <p:nvPr/>
        </p:nvSpPr>
        <p:spPr>
          <a:xfrm>
            <a:off x="4207197" y="1041256"/>
            <a:ext cx="2859065" cy="1384995"/>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מה עזר לכם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לשתף פעולה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בקבוצה?</a:t>
            </a:r>
          </a:p>
        </p:txBody>
      </p:sp>
      <p:sp>
        <p:nvSpPr>
          <p:cNvPr id="7" name="תיבת טקסט 6">
            <a:extLst>
              <a:ext uri="{FF2B5EF4-FFF2-40B4-BE49-F238E27FC236}">
                <a16:creationId xmlns:a16="http://schemas.microsoft.com/office/drawing/2014/main" id="{E5696274-CF1F-F64E-63F4-DBF14CD1B7B9}"/>
              </a:ext>
            </a:extLst>
          </p:cNvPr>
          <p:cNvSpPr txBox="1"/>
          <p:nvPr/>
        </p:nvSpPr>
        <p:spPr>
          <a:xfrm>
            <a:off x="624784" y="2371900"/>
            <a:ext cx="3337571" cy="1815882"/>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איך היה עבורכם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לספר על עצמכם</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ולמצוא דברים משותפים?</a:t>
            </a:r>
          </a:p>
        </p:txBody>
      </p:sp>
      <p:pic>
        <p:nvPicPr>
          <p:cNvPr id="15" name="תמונה 14">
            <a:extLst>
              <a:ext uri="{FF2B5EF4-FFF2-40B4-BE49-F238E27FC236}">
                <a16:creationId xmlns:a16="http://schemas.microsoft.com/office/drawing/2014/main" id="{E8F0109F-7883-0EEB-4567-30792A712BE2}"/>
              </a:ext>
            </a:extLst>
          </p:cNvPr>
          <p:cNvPicPr>
            <a:picLocks noChangeAspect="1"/>
          </p:cNvPicPr>
          <p:nvPr/>
        </p:nvPicPr>
        <p:blipFill>
          <a:blip r:embed="rId5"/>
          <a:stretch>
            <a:fillRect/>
          </a:stretch>
        </p:blipFill>
        <p:spPr>
          <a:xfrm>
            <a:off x="1046461" y="-219524"/>
            <a:ext cx="1958038" cy="2127381"/>
          </a:xfrm>
          <a:prstGeom prst="rect">
            <a:avLst/>
          </a:prstGeom>
        </p:spPr>
      </p:pic>
      <p:pic>
        <p:nvPicPr>
          <p:cNvPr id="18" name="תמונה 17">
            <a:extLst>
              <a:ext uri="{FF2B5EF4-FFF2-40B4-BE49-F238E27FC236}">
                <a16:creationId xmlns:a16="http://schemas.microsoft.com/office/drawing/2014/main" id="{0F461E49-1F36-B27B-BE48-EFFD01AD20F2}"/>
              </a:ext>
            </a:extLst>
          </p:cNvPr>
          <p:cNvPicPr>
            <a:picLocks noChangeAspect="1"/>
          </p:cNvPicPr>
          <p:nvPr/>
        </p:nvPicPr>
        <p:blipFill>
          <a:blip r:embed="rId5"/>
          <a:stretch>
            <a:fillRect/>
          </a:stretch>
        </p:blipFill>
        <p:spPr>
          <a:xfrm>
            <a:off x="6413642" y="508352"/>
            <a:ext cx="2255716" cy="2450804"/>
          </a:xfrm>
          <a:prstGeom prst="rect">
            <a:avLst/>
          </a:prstGeom>
        </p:spPr>
      </p:pic>
      <p:pic>
        <p:nvPicPr>
          <p:cNvPr id="16" name="גרפיקה 15" descr="בלון מחשבה קו מיתאר">
            <a:extLst>
              <a:ext uri="{FF2B5EF4-FFF2-40B4-BE49-F238E27FC236}">
                <a16:creationId xmlns:a16="http://schemas.microsoft.com/office/drawing/2014/main" id="{F6F5F5B5-FF74-7462-3DBA-C9DCF4A98E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08713">
            <a:off x="7306621" y="451743"/>
            <a:ext cx="5263742" cy="5033183"/>
          </a:xfrm>
          <a:prstGeom prst="rect">
            <a:avLst/>
          </a:prstGeom>
        </p:spPr>
      </p:pic>
      <p:pic>
        <p:nvPicPr>
          <p:cNvPr id="19" name="תמונה 18">
            <a:extLst>
              <a:ext uri="{FF2B5EF4-FFF2-40B4-BE49-F238E27FC236}">
                <a16:creationId xmlns:a16="http://schemas.microsoft.com/office/drawing/2014/main" id="{DC503816-092A-8436-0E3E-D43E88787663}"/>
              </a:ext>
            </a:extLst>
          </p:cNvPr>
          <p:cNvPicPr>
            <a:picLocks noChangeAspect="1"/>
          </p:cNvPicPr>
          <p:nvPr/>
        </p:nvPicPr>
        <p:blipFill>
          <a:blip r:embed="rId5"/>
          <a:stretch>
            <a:fillRect/>
          </a:stretch>
        </p:blipFill>
        <p:spPr>
          <a:xfrm>
            <a:off x="1991851" y="-257296"/>
            <a:ext cx="2255716" cy="2450804"/>
          </a:xfrm>
          <a:prstGeom prst="rect">
            <a:avLst/>
          </a:prstGeom>
        </p:spPr>
      </p:pic>
      <p:pic>
        <p:nvPicPr>
          <p:cNvPr id="6" name="גרפיקה 5" descr="בלון מחשבה קו מיתאר">
            <a:extLst>
              <a:ext uri="{FF2B5EF4-FFF2-40B4-BE49-F238E27FC236}">
                <a16:creationId xmlns:a16="http://schemas.microsoft.com/office/drawing/2014/main" id="{8ED2D047-36F0-1FB5-EA7B-7DE44E098A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42896" flipH="1">
            <a:off x="3015835" y="-60463"/>
            <a:ext cx="5020081" cy="4864726"/>
          </a:xfrm>
          <a:prstGeom prst="rect">
            <a:avLst/>
          </a:prstGeom>
        </p:spPr>
      </p:pic>
      <p:sp>
        <p:nvSpPr>
          <p:cNvPr id="3" name="תיבת טקסט 2">
            <a:extLst>
              <a:ext uri="{FF2B5EF4-FFF2-40B4-BE49-F238E27FC236}">
                <a16:creationId xmlns:a16="http://schemas.microsoft.com/office/drawing/2014/main" id="{9FD298ED-E4D0-B8B9-E51B-0A02FA0B7ECE}"/>
              </a:ext>
            </a:extLst>
          </p:cNvPr>
          <p:cNvSpPr txBox="1"/>
          <p:nvPr/>
        </p:nvSpPr>
        <p:spPr>
          <a:xfrm>
            <a:off x="8535141" y="1985182"/>
            <a:ext cx="3256059" cy="954107"/>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משהו חדש שגיליתם</a:t>
            </a:r>
            <a:r>
              <a:rPr kumimoji="0" lang="he-IL" sz="2800" b="1" i="0" u="none" strike="noStrike" kern="0" cap="none" spc="0" normalizeH="0" noProof="0" dirty="0">
                <a:ln>
                  <a:noFill/>
                </a:ln>
                <a:solidFill>
                  <a:srgbClr val="000000"/>
                </a:solidFill>
                <a:effectLst/>
                <a:uLnTx/>
                <a:uFillTx/>
                <a:latin typeface="Calibri"/>
                <a:ea typeface="Calibri"/>
                <a:cs typeface="Calibri"/>
                <a:sym typeface="Calibri"/>
              </a:rPr>
              <a:t> </a:t>
            </a:r>
            <a:br>
              <a:rPr kumimoji="0" lang="en-US" sz="2800" b="1" i="0" u="none" strike="noStrike" kern="0" cap="none" spc="0" normalizeH="0" noProof="0" dirty="0">
                <a:ln>
                  <a:noFill/>
                </a:ln>
                <a:solidFill>
                  <a:srgbClr val="000000"/>
                </a:solidFill>
                <a:effectLst/>
                <a:uLnTx/>
                <a:uFillTx/>
                <a:latin typeface="Calibri"/>
                <a:ea typeface="Calibri"/>
                <a:cs typeface="Calibri"/>
                <a:sym typeface="Calibri"/>
              </a:rPr>
            </a:br>
            <a:r>
              <a:rPr lang="he-IL" sz="2800" b="1" dirty="0">
                <a:latin typeface="Calibri"/>
                <a:ea typeface="Calibri"/>
                <a:cs typeface="Calibri"/>
                <a:sym typeface="Calibri"/>
              </a:rPr>
              <a:t>והפתיע או עניין אתכם</a:t>
            </a:r>
            <a:endParaRPr kumimoji="0" lang="he-IL" sz="2800" b="1" i="0" u="none" strike="noStrike" kern="0" cap="none" spc="0" normalizeH="0" noProof="0" dirty="0">
              <a:ln>
                <a:noFill/>
              </a:ln>
              <a:solidFill>
                <a:srgbClr val="000000"/>
              </a:solidFill>
              <a:effectLst/>
              <a:uLnTx/>
              <a:uFillTx/>
              <a:latin typeface="Calibri"/>
              <a:ea typeface="Calibri"/>
              <a:cs typeface="Calibri"/>
              <a:sym typeface="Calibri"/>
            </a:endParaRPr>
          </a:p>
        </p:txBody>
      </p:sp>
      <p:pic>
        <p:nvPicPr>
          <p:cNvPr id="2" name="תמונה 1">
            <a:extLst>
              <a:ext uri="{FF2B5EF4-FFF2-40B4-BE49-F238E27FC236}">
                <a16:creationId xmlns:a16="http://schemas.microsoft.com/office/drawing/2014/main" id="{34688AC9-95AF-4831-6D6C-D74467EF1D99}"/>
              </a:ext>
            </a:extLst>
          </p:cNvPr>
          <p:cNvPicPr>
            <a:picLocks noChangeAspect="1"/>
          </p:cNvPicPr>
          <p:nvPr/>
        </p:nvPicPr>
        <p:blipFill>
          <a:blip r:embed="rId10"/>
          <a:stretch>
            <a:fillRect/>
          </a:stretch>
        </p:blipFill>
        <p:spPr>
          <a:xfrm>
            <a:off x="4609398" y="3333701"/>
            <a:ext cx="3133298" cy="3429000"/>
          </a:xfrm>
          <a:prstGeom prst="rect">
            <a:avLst/>
          </a:prstGeom>
        </p:spPr>
      </p:pic>
    </p:spTree>
    <p:extLst>
      <p:ext uri="{BB962C8B-B14F-4D97-AF65-F5344CB8AC3E}">
        <p14:creationId xmlns:p14="http://schemas.microsoft.com/office/powerpoint/2010/main" val="38326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
                                        </p:tgtEl>
                                      </p:cBhvr>
                                    </p:animEffect>
                                    <p:anim calcmode="lin" valueType="num">
                                      <p:cBhvr>
                                        <p:cTn id="43" dur="1000"/>
                                        <p:tgtEl>
                                          <p:spTgt spid="3"/>
                                        </p:tgtEl>
                                        <p:attrNameLst>
                                          <p:attrName>ppt_x</p:attrName>
                                        </p:attrNameLst>
                                      </p:cBhvr>
                                      <p:tavLst>
                                        <p:tav tm="0">
                                          <p:val>
                                            <p:strVal val="ppt_x"/>
                                          </p:val>
                                        </p:tav>
                                        <p:tav tm="100000">
                                          <p:val>
                                            <p:strVal val="ppt_x"/>
                                          </p:val>
                                        </p:tav>
                                      </p:tavLst>
                                    </p:anim>
                                    <p:anim calcmode="lin" valueType="num">
                                      <p:cBhvr>
                                        <p:cTn id="44" dur="1000"/>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6"/>
                                        </p:tgtEl>
                                      </p:cBhvr>
                                    </p:animEffect>
                                    <p:anim calcmode="lin" valueType="num">
                                      <p:cBhvr>
                                        <p:cTn id="48" dur="1000"/>
                                        <p:tgtEl>
                                          <p:spTgt spid="16"/>
                                        </p:tgtEl>
                                        <p:attrNameLst>
                                          <p:attrName>ppt_x</p:attrName>
                                        </p:attrNameLst>
                                      </p:cBhvr>
                                      <p:tavLst>
                                        <p:tav tm="0">
                                          <p:val>
                                            <p:strVal val="ppt_x"/>
                                          </p:val>
                                        </p:tav>
                                        <p:tav tm="100000">
                                          <p:val>
                                            <p:strVal val="ppt_x"/>
                                          </p:val>
                                        </p:tav>
                                      </p:tavLst>
                                    </p:anim>
                                    <p:anim calcmode="lin" valueType="num">
                                      <p:cBhvr>
                                        <p:cTn id="49" dur="1000"/>
                                        <p:tgtEl>
                                          <p:spTgt spid="16"/>
                                        </p:tgtEl>
                                        <p:attrNameLst>
                                          <p:attrName>ppt_y</p:attrName>
                                        </p:attrNameLst>
                                      </p:cBhvr>
                                      <p:tavLst>
                                        <p:tav tm="0">
                                          <p:val>
                                            <p:strVal val="ppt_y"/>
                                          </p:val>
                                        </p:tav>
                                        <p:tav tm="100000">
                                          <p:val>
                                            <p:strVal val="ppt_y+.1"/>
                                          </p:val>
                                        </p:tav>
                                      </p:tavLst>
                                    </p:anim>
                                    <p:set>
                                      <p:cBhvr>
                                        <p:cTn id="50" dur="1" fill="hold">
                                          <p:stCondLst>
                                            <p:cond delay="999"/>
                                          </p:stCondLst>
                                        </p:cTn>
                                        <p:tgtEl>
                                          <p:spTgt spid="16"/>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7"/>
                                        </p:tgtEl>
                                      </p:cBhvr>
                                    </p:animEffect>
                                    <p:anim calcmode="lin" valueType="num">
                                      <p:cBhvr>
                                        <p:cTn id="53" dur="1000"/>
                                        <p:tgtEl>
                                          <p:spTgt spid="7"/>
                                        </p:tgtEl>
                                        <p:attrNameLst>
                                          <p:attrName>ppt_x</p:attrName>
                                        </p:attrNameLst>
                                      </p:cBhvr>
                                      <p:tavLst>
                                        <p:tav tm="0">
                                          <p:val>
                                            <p:strVal val="ppt_x"/>
                                          </p:val>
                                        </p:tav>
                                        <p:tav tm="100000">
                                          <p:val>
                                            <p:strVal val="ppt_x"/>
                                          </p:val>
                                        </p:tav>
                                      </p:tavLst>
                                    </p:anim>
                                    <p:anim calcmode="lin" valueType="num">
                                      <p:cBhvr>
                                        <p:cTn id="54" dur="1000"/>
                                        <p:tgtEl>
                                          <p:spTgt spid="7"/>
                                        </p:tgtEl>
                                        <p:attrNameLst>
                                          <p:attrName>ppt_y</p:attrName>
                                        </p:attrNameLst>
                                      </p:cBhvr>
                                      <p:tavLst>
                                        <p:tav tm="0">
                                          <p:val>
                                            <p:strVal val="ppt_y"/>
                                          </p:val>
                                        </p:tav>
                                        <p:tav tm="100000">
                                          <p:val>
                                            <p:strVal val="ppt_y+.1"/>
                                          </p:val>
                                        </p:tav>
                                      </p:tavLst>
                                    </p:anim>
                                    <p:set>
                                      <p:cBhvr>
                                        <p:cTn id="55" dur="1" fill="hold">
                                          <p:stCondLst>
                                            <p:cond delay="999"/>
                                          </p:stCondLst>
                                        </p:cTn>
                                        <p:tgtEl>
                                          <p:spTgt spid="7"/>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6"/>
                                        </p:tgtEl>
                                      </p:cBhvr>
                                    </p:animEffect>
                                    <p:anim calcmode="lin" valueType="num">
                                      <p:cBhvr>
                                        <p:cTn id="63" dur="1000"/>
                                        <p:tgtEl>
                                          <p:spTgt spid="6"/>
                                        </p:tgtEl>
                                        <p:attrNameLst>
                                          <p:attrName>ppt_x</p:attrName>
                                        </p:attrNameLst>
                                      </p:cBhvr>
                                      <p:tavLst>
                                        <p:tav tm="0">
                                          <p:val>
                                            <p:strVal val="ppt_x"/>
                                          </p:val>
                                        </p:tav>
                                        <p:tav tm="100000">
                                          <p:val>
                                            <p:strVal val="ppt_x"/>
                                          </p:val>
                                        </p:tav>
                                      </p:tavLst>
                                    </p:anim>
                                    <p:anim calcmode="lin" valueType="num">
                                      <p:cBhvr>
                                        <p:cTn id="64" dur="1000"/>
                                        <p:tgtEl>
                                          <p:spTgt spid="6"/>
                                        </p:tgtEl>
                                        <p:attrNameLst>
                                          <p:attrName>ppt_y</p:attrName>
                                        </p:attrNameLst>
                                      </p:cBhvr>
                                      <p:tavLst>
                                        <p:tav tm="0">
                                          <p:val>
                                            <p:strVal val="ppt_y"/>
                                          </p:val>
                                        </p:tav>
                                        <p:tav tm="100000">
                                          <p:val>
                                            <p:strVal val="ppt_y+.1"/>
                                          </p:val>
                                        </p:tav>
                                      </p:tavLst>
                                    </p:anim>
                                    <p:set>
                                      <p:cBhvr>
                                        <p:cTn id="65" dur="1" fill="hold">
                                          <p:stCondLst>
                                            <p:cond delay="999"/>
                                          </p:stCondLst>
                                        </p:cTn>
                                        <p:tgtEl>
                                          <p:spTgt spid="6"/>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21F1B7-6AFF-07E3-92B4-0211D37C1CDC}"/>
              </a:ext>
            </a:extLst>
          </p:cNvPr>
          <p:cNvSpPr>
            <a:spLocks noGrp="1"/>
          </p:cNvSpPr>
          <p:nvPr>
            <p:ph type="title"/>
          </p:nvPr>
        </p:nvSpPr>
        <p:spPr>
          <a:xfrm>
            <a:off x="-607915" y="169563"/>
            <a:ext cx="10515600" cy="1325563"/>
          </a:xfrm>
        </p:spPr>
        <p:txBody>
          <a:bodyPr>
            <a:normAutofit/>
          </a:bodyPr>
          <a:lstStyle/>
          <a:p>
            <a:r>
              <a:rPr lang="he-IL" sz="6000" dirty="0"/>
              <a:t>שמש מעגלי השתייכות</a:t>
            </a:r>
          </a:p>
        </p:txBody>
      </p:sp>
      <p:sp>
        <p:nvSpPr>
          <p:cNvPr id="3" name="מציין מיקום טקסט 2">
            <a:extLst>
              <a:ext uri="{FF2B5EF4-FFF2-40B4-BE49-F238E27FC236}">
                <a16:creationId xmlns:a16="http://schemas.microsoft.com/office/drawing/2014/main" id="{8BED185C-ADD5-33DD-F057-250F90C258EF}"/>
              </a:ext>
            </a:extLst>
          </p:cNvPr>
          <p:cNvSpPr>
            <a:spLocks noGrp="1"/>
          </p:cNvSpPr>
          <p:nvPr>
            <p:ph type="body" idx="1"/>
          </p:nvPr>
        </p:nvSpPr>
        <p:spPr>
          <a:xfrm>
            <a:off x="886879" y="2367109"/>
            <a:ext cx="6672650" cy="4398051"/>
          </a:xfrm>
        </p:spPr>
        <p:txBody>
          <a:bodyPr>
            <a:normAutofit/>
          </a:bodyPr>
          <a:lstStyle/>
          <a:p>
            <a:pPr marL="50800" indent="0" algn="ctr">
              <a:lnSpc>
                <a:spcPct val="120000"/>
              </a:lnSpc>
              <a:buNone/>
            </a:pPr>
            <a:r>
              <a:rPr lang="he-IL" sz="3200" dirty="0">
                <a:solidFill>
                  <a:srgbClr val="002060"/>
                </a:solidFill>
              </a:rPr>
              <a:t>בחיינו ישנם מעגלי השתייכות רבים – </a:t>
            </a:r>
            <a:br>
              <a:rPr lang="en-US" sz="3200" dirty="0">
                <a:solidFill>
                  <a:srgbClr val="002060"/>
                </a:solidFill>
              </a:rPr>
            </a:br>
            <a:r>
              <a:rPr lang="he-IL" sz="3200" dirty="0">
                <a:solidFill>
                  <a:srgbClr val="002060"/>
                </a:solidFill>
              </a:rPr>
              <a:t>משפחה, חוג ועוד... </a:t>
            </a:r>
          </a:p>
          <a:p>
            <a:pPr marL="50800" indent="0" algn="ctr">
              <a:lnSpc>
                <a:spcPct val="120000"/>
              </a:lnSpc>
              <a:buNone/>
            </a:pPr>
            <a:r>
              <a:rPr lang="he-IL" sz="3200" b="1" dirty="0">
                <a:solidFill>
                  <a:srgbClr val="002060"/>
                </a:solidFill>
              </a:rPr>
              <a:t>לאילו קבוצות נוספות אתם משתייכים?</a:t>
            </a:r>
          </a:p>
        </p:txBody>
      </p:sp>
      <p:pic>
        <p:nvPicPr>
          <p:cNvPr id="6" name="תמונה 5">
            <a:extLst>
              <a:ext uri="{FF2B5EF4-FFF2-40B4-BE49-F238E27FC236}">
                <a16:creationId xmlns:a16="http://schemas.microsoft.com/office/drawing/2014/main" id="{8EF27169-A9A4-9F4D-BCEF-04EEC1337470}"/>
              </a:ext>
            </a:extLst>
          </p:cNvPr>
          <p:cNvPicPr>
            <a:picLocks noChangeAspect="1"/>
          </p:cNvPicPr>
          <p:nvPr/>
        </p:nvPicPr>
        <p:blipFill>
          <a:blip r:embed="rId3"/>
          <a:stretch>
            <a:fillRect/>
          </a:stretch>
        </p:blipFill>
        <p:spPr>
          <a:xfrm>
            <a:off x="8230475" y="50800"/>
            <a:ext cx="3816427" cy="4212701"/>
          </a:xfrm>
          <a:prstGeom prst="rect">
            <a:avLst/>
          </a:prstGeom>
        </p:spPr>
      </p:pic>
      <p:sp>
        <p:nvSpPr>
          <p:cNvPr id="8" name="תיבת טקסט 7">
            <a:extLst>
              <a:ext uri="{FF2B5EF4-FFF2-40B4-BE49-F238E27FC236}">
                <a16:creationId xmlns:a16="http://schemas.microsoft.com/office/drawing/2014/main" id="{70156E78-9590-529C-BEA5-2812F93A80E4}"/>
              </a:ext>
            </a:extLst>
          </p:cNvPr>
          <p:cNvSpPr txBox="1"/>
          <p:nvPr/>
        </p:nvSpPr>
        <p:spPr>
          <a:xfrm>
            <a:off x="6866488" y="3963004"/>
            <a:ext cx="6147486" cy="523220"/>
          </a:xfrm>
          <a:prstGeom prst="rect">
            <a:avLst/>
          </a:prstGeom>
          <a:noFill/>
        </p:spPr>
        <p:txBody>
          <a:bodyPr wrap="square">
            <a:spAutoFit/>
          </a:bodyPr>
          <a:lstStyle/>
          <a:p>
            <a:pPr algn="ct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משפחה</a:t>
            </a:r>
            <a:endParaRPr lang="he-IL" b="1" dirty="0">
              <a:solidFill>
                <a:srgbClr val="002060"/>
              </a:solidFill>
            </a:endParaRPr>
          </a:p>
        </p:txBody>
      </p:sp>
      <p:sp>
        <p:nvSpPr>
          <p:cNvPr id="10" name="תיבת טקסט 9">
            <a:extLst>
              <a:ext uri="{FF2B5EF4-FFF2-40B4-BE49-F238E27FC236}">
                <a16:creationId xmlns:a16="http://schemas.microsoft.com/office/drawing/2014/main" id="{F55FEB04-58F2-5CC8-EA29-9E021C6C29CF}"/>
              </a:ext>
            </a:extLst>
          </p:cNvPr>
          <p:cNvSpPr txBox="1"/>
          <p:nvPr/>
        </p:nvSpPr>
        <p:spPr>
          <a:xfrm>
            <a:off x="8471166" y="4471936"/>
            <a:ext cx="6147486" cy="523220"/>
          </a:xfrm>
          <a:prstGeom prst="rect">
            <a:avLst/>
          </a:prstGeom>
          <a:noFill/>
        </p:spPr>
        <p:txBody>
          <a:bodyPr wrap="square">
            <a:spAutoFit/>
          </a:bodyPr>
          <a:lstStyle/>
          <a:p>
            <a:pPr algn="ct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חוג</a:t>
            </a:r>
            <a:endParaRPr lang="he-IL" b="1" dirty="0">
              <a:solidFill>
                <a:srgbClr val="002060"/>
              </a:solidFill>
            </a:endParaRPr>
          </a:p>
        </p:txBody>
      </p:sp>
      <p:sp>
        <p:nvSpPr>
          <p:cNvPr id="12" name="תיבת טקסט 11">
            <a:extLst>
              <a:ext uri="{FF2B5EF4-FFF2-40B4-BE49-F238E27FC236}">
                <a16:creationId xmlns:a16="http://schemas.microsoft.com/office/drawing/2014/main" id="{BD03B1E2-38B3-0F11-B892-1631D6E5ED7A}"/>
              </a:ext>
            </a:extLst>
          </p:cNvPr>
          <p:cNvSpPr txBox="1"/>
          <p:nvPr/>
        </p:nvSpPr>
        <p:spPr>
          <a:xfrm>
            <a:off x="4368114" y="1631146"/>
            <a:ext cx="7006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תנועת נוער</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5" name="תמונה 14">
            <a:extLst>
              <a:ext uri="{FF2B5EF4-FFF2-40B4-BE49-F238E27FC236}">
                <a16:creationId xmlns:a16="http://schemas.microsoft.com/office/drawing/2014/main" id="{1552A23C-6EFB-09F2-984B-73F636DE4C25}"/>
              </a:ext>
            </a:extLst>
          </p:cNvPr>
          <p:cNvPicPr>
            <a:picLocks noChangeAspect="1"/>
          </p:cNvPicPr>
          <p:nvPr/>
        </p:nvPicPr>
        <p:blipFill>
          <a:blip r:embed="rId4"/>
          <a:stretch>
            <a:fillRect/>
          </a:stretch>
        </p:blipFill>
        <p:spPr>
          <a:xfrm>
            <a:off x="10483162" y="169563"/>
            <a:ext cx="1782463" cy="1703402"/>
          </a:xfrm>
          <a:prstGeom prst="rect">
            <a:avLst/>
          </a:prstGeom>
        </p:spPr>
      </p:pic>
      <p:sp>
        <p:nvSpPr>
          <p:cNvPr id="4" name="תיבת טקסט 3">
            <a:extLst>
              <a:ext uri="{FF2B5EF4-FFF2-40B4-BE49-F238E27FC236}">
                <a16:creationId xmlns:a16="http://schemas.microsoft.com/office/drawing/2014/main" id="{95115BA5-0C8F-850E-27F1-1DA0F7BB7EB7}"/>
              </a:ext>
            </a:extLst>
          </p:cNvPr>
          <p:cNvSpPr txBox="1"/>
          <p:nvPr/>
        </p:nvSpPr>
        <p:spPr>
          <a:xfrm>
            <a:off x="5226907" y="3015418"/>
            <a:ext cx="6147486" cy="523220"/>
          </a:xfrm>
          <a:prstGeom prst="rect">
            <a:avLst/>
          </a:prstGeom>
          <a:noFill/>
        </p:spPr>
        <p:txBody>
          <a:bodyPr wrap="square">
            <a:spAutoFit/>
          </a:bodyPr>
          <a:lstStyle/>
          <a:p>
            <a:pPr algn="ct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חברים</a:t>
            </a:r>
            <a:endParaRPr lang="he-IL" b="1" dirty="0">
              <a:solidFill>
                <a:srgbClr val="002060"/>
              </a:solidFill>
            </a:endParaRPr>
          </a:p>
        </p:txBody>
      </p:sp>
    </p:spTree>
    <p:extLst>
      <p:ext uri="{BB962C8B-B14F-4D97-AF65-F5344CB8AC3E}">
        <p14:creationId xmlns:p14="http://schemas.microsoft.com/office/powerpoint/2010/main" val="365165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a:extLst>
              <a:ext uri="{FF2B5EF4-FFF2-40B4-BE49-F238E27FC236}">
                <a16:creationId xmlns:a16="http://schemas.microsoft.com/office/drawing/2014/main" id="{59040D42-CDD7-DAE1-3032-3C855E747792}"/>
              </a:ext>
            </a:extLst>
          </p:cNvPr>
          <p:cNvSpPr>
            <a:spLocks noGrp="1"/>
          </p:cNvSpPr>
          <p:nvPr>
            <p:ph type="title"/>
          </p:nvPr>
        </p:nvSpPr>
        <p:spPr>
          <a:xfrm>
            <a:off x="380222" y="617130"/>
            <a:ext cx="2828636" cy="1325563"/>
          </a:xfrm>
        </p:spPr>
        <p:txBody>
          <a:bodyPr>
            <a:normAutofit fontScale="90000"/>
          </a:bodyPr>
          <a:lstStyle/>
          <a:p>
            <a:r>
              <a:rPr lang="he-IL" dirty="0"/>
              <a:t>מעגלי השתייכות</a:t>
            </a:r>
          </a:p>
        </p:txBody>
      </p:sp>
      <p:sp>
        <p:nvSpPr>
          <p:cNvPr id="5" name="תיבת טקסט 4">
            <a:extLst>
              <a:ext uri="{FF2B5EF4-FFF2-40B4-BE49-F238E27FC236}">
                <a16:creationId xmlns:a16="http://schemas.microsoft.com/office/drawing/2014/main" id="{F42DBBB7-98DA-6191-AFB8-F589F5F7D2F7}"/>
              </a:ext>
            </a:extLst>
          </p:cNvPr>
          <p:cNvSpPr txBox="1"/>
          <p:nvPr/>
        </p:nvSpPr>
        <p:spPr>
          <a:xfrm>
            <a:off x="3734578" y="117357"/>
            <a:ext cx="8077200" cy="1569660"/>
          </a:xfrm>
          <a:prstGeom prst="rect">
            <a:avLst/>
          </a:prstGeom>
          <a:solidFill>
            <a:sysClr val="window" lastClr="FFFFFF"/>
          </a:solidFill>
        </p:spPr>
        <p:txBody>
          <a:bodyPr wrap="square" rtlCol="1">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באיזה מעגל השתייכות אתם מרגישים בנוח? </a:t>
            </a:r>
          </a:p>
          <a:p>
            <a:pPr marL="0" marR="0" lvl="0" indent="0" algn="ctr" defTabSz="609630" rtl="1" eaLnBrk="1" fontAlgn="auto" latinLnBrk="0" hangingPunct="1">
              <a:lnSpc>
                <a:spcPct val="100000"/>
              </a:lnSpc>
              <a:spcBef>
                <a:spcPts val="0"/>
              </a:spcBef>
              <a:spcAft>
                <a:spcPts val="0"/>
              </a:spcAft>
              <a:buClrTx/>
              <a:buSzTx/>
              <a:buFontTx/>
              <a:buNone/>
              <a:tabLst/>
              <a:defRPr/>
            </a:pPr>
            <a:r>
              <a:rPr lang="he-IL" sz="32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מה מאפשר לכם לחוש בנוח?</a:t>
            </a:r>
          </a:p>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להרגיש שייכות?</a:t>
            </a:r>
          </a:p>
        </p:txBody>
      </p:sp>
      <p:sp>
        <p:nvSpPr>
          <p:cNvPr id="6" name="אליפסה 5">
            <a:extLst>
              <a:ext uri="{FF2B5EF4-FFF2-40B4-BE49-F238E27FC236}">
                <a16:creationId xmlns:a16="http://schemas.microsoft.com/office/drawing/2014/main" id="{EFE8EB21-8EE0-821F-71AC-6F29619888D3}"/>
              </a:ext>
            </a:extLst>
          </p:cNvPr>
          <p:cNvSpPr/>
          <p:nvPr/>
        </p:nvSpPr>
        <p:spPr>
          <a:xfrm>
            <a:off x="6782221"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כיתה</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7" name="אליפסה 6">
            <a:extLst>
              <a:ext uri="{FF2B5EF4-FFF2-40B4-BE49-F238E27FC236}">
                <a16:creationId xmlns:a16="http://schemas.microsoft.com/office/drawing/2014/main" id="{6B67136E-2BD1-018F-6EC2-567F6A8A645F}"/>
              </a:ext>
            </a:extLst>
          </p:cNvPr>
          <p:cNvSpPr/>
          <p:nvPr/>
        </p:nvSpPr>
        <p:spPr>
          <a:xfrm>
            <a:off x="9285810" y="1803702"/>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חברים</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9" name="אליפסה 8">
            <a:extLst>
              <a:ext uri="{FF2B5EF4-FFF2-40B4-BE49-F238E27FC236}">
                <a16:creationId xmlns:a16="http://schemas.microsoft.com/office/drawing/2014/main" id="{43F8C2D2-B8B5-5B2A-7482-5EB97B9D2498}"/>
              </a:ext>
            </a:extLst>
          </p:cNvPr>
          <p:cNvSpPr/>
          <p:nvPr/>
        </p:nvSpPr>
        <p:spPr>
          <a:xfrm>
            <a:off x="4384120"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he-IL" sz="28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חוגים</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10" name="אליפסה 9">
            <a:extLst>
              <a:ext uri="{FF2B5EF4-FFF2-40B4-BE49-F238E27FC236}">
                <a16:creationId xmlns:a16="http://schemas.microsoft.com/office/drawing/2014/main" id="{1D67F1B3-11F5-4F7F-1EA1-81B2F2131C3A}"/>
              </a:ext>
            </a:extLst>
          </p:cNvPr>
          <p:cNvSpPr/>
          <p:nvPr/>
        </p:nvSpPr>
        <p:spPr>
          <a:xfrm>
            <a:off x="9368010" y="3607327"/>
            <a:ext cx="1886466" cy="1769593"/>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תנועות נוער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C28D763A-438E-BF91-A872-18A5DBDC68DF}"/>
              </a:ext>
            </a:extLst>
          </p:cNvPr>
          <p:cNvSpPr/>
          <p:nvPr/>
        </p:nvSpPr>
        <p:spPr>
          <a:xfrm>
            <a:off x="6876065" y="3607327"/>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שכונה / בניין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אליפסה 11">
            <a:extLst>
              <a:ext uri="{FF2B5EF4-FFF2-40B4-BE49-F238E27FC236}">
                <a16:creationId xmlns:a16="http://schemas.microsoft.com/office/drawing/2014/main" id="{B6E44E23-B80B-0BBD-B2D9-3A0CFD404387}"/>
              </a:ext>
            </a:extLst>
          </p:cNvPr>
          <p:cNvSpPr/>
          <p:nvPr/>
        </p:nvSpPr>
        <p:spPr>
          <a:xfrm>
            <a:off x="4384120" y="3607327"/>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קהילה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תמונה 14">
            <a:extLst>
              <a:ext uri="{FF2B5EF4-FFF2-40B4-BE49-F238E27FC236}">
                <a16:creationId xmlns:a16="http://schemas.microsoft.com/office/drawing/2014/main" id="{F614D5EC-AEDE-D4FE-755F-637B3D1BD961}"/>
              </a:ext>
            </a:extLst>
          </p:cNvPr>
          <p:cNvPicPr>
            <a:picLocks noChangeAspect="1"/>
          </p:cNvPicPr>
          <p:nvPr/>
        </p:nvPicPr>
        <p:blipFill>
          <a:blip r:embed="rId3"/>
          <a:stretch>
            <a:fillRect/>
          </a:stretch>
        </p:blipFill>
        <p:spPr>
          <a:xfrm>
            <a:off x="422099" y="2519829"/>
            <a:ext cx="2507153" cy="2547591"/>
          </a:xfrm>
          <a:prstGeom prst="rect">
            <a:avLst/>
          </a:prstGeom>
        </p:spPr>
      </p:pic>
      <p:sp>
        <p:nvSpPr>
          <p:cNvPr id="3" name="תיבת טקסט 2">
            <a:extLst>
              <a:ext uri="{FF2B5EF4-FFF2-40B4-BE49-F238E27FC236}">
                <a16:creationId xmlns:a16="http://schemas.microsoft.com/office/drawing/2014/main" id="{B7EF5E21-1EC7-DD2F-48A9-1BD463DE7ADB}"/>
              </a:ext>
            </a:extLst>
          </p:cNvPr>
          <p:cNvSpPr txBox="1"/>
          <p:nvPr/>
        </p:nvSpPr>
        <p:spPr>
          <a:xfrm>
            <a:off x="3644538" y="5715147"/>
            <a:ext cx="8464732" cy="830997"/>
          </a:xfrm>
          <a:prstGeom prst="rect">
            <a:avLst/>
          </a:prstGeom>
          <a:noFill/>
        </p:spPr>
        <p:txBody>
          <a:bodyPr wrap="square">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ובעצם, מהי בכלל שייכות עבורכם?</a:t>
            </a:r>
          </a:p>
        </p:txBody>
      </p:sp>
    </p:spTree>
    <p:extLst>
      <p:ext uri="{BB962C8B-B14F-4D97-AF65-F5344CB8AC3E}">
        <p14:creationId xmlns:p14="http://schemas.microsoft.com/office/powerpoint/2010/main" val="7149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של מדיה 11">
            <a:extLst>
              <a:ext uri="{FF2B5EF4-FFF2-40B4-BE49-F238E27FC236}">
                <a16:creationId xmlns:a16="http://schemas.microsoft.com/office/drawing/2014/main" id="{3BF06002-811F-4DAA-DFC3-288CF053A18F}"/>
              </a:ext>
            </a:extLst>
          </p:cNvPr>
          <p:cNvSpPr>
            <a:spLocks noGrp="1"/>
          </p:cNvSpPr>
          <p:nvPr>
            <p:ph type="media" idx="2"/>
          </p:nvPr>
        </p:nvSpPr>
        <p:spPr/>
        <p:txBody>
          <a:bodyPr/>
          <a:lstStyle/>
          <a:p>
            <a:endParaRPr lang="he-IL"/>
          </a:p>
        </p:txBody>
      </p:sp>
      <p:sp>
        <p:nvSpPr>
          <p:cNvPr id="6" name="Google Shape;87;p18">
            <a:extLst>
              <a:ext uri="{FF2B5EF4-FFF2-40B4-BE49-F238E27FC236}">
                <a16:creationId xmlns:a16="http://schemas.microsoft.com/office/drawing/2014/main" id="{C1AC2911-84B7-9BA3-8B0A-C41C486A12A1}"/>
              </a:ext>
            </a:extLst>
          </p:cNvPr>
          <p:cNvSpPr txBox="1">
            <a:spLocks noGrp="1"/>
          </p:cNvSpPr>
          <p:nvPr>
            <p:ph type="body" idx="4294967295"/>
          </p:nvPr>
        </p:nvSpPr>
        <p:spPr>
          <a:xfrm>
            <a:off x="3579223" y="290613"/>
            <a:ext cx="8517785" cy="5570328"/>
          </a:xfrm>
          <a:prstGeom prst="rect">
            <a:avLst/>
          </a:prstGeom>
          <a:solidFill>
            <a:schemeClr val="bg1">
              <a:lumMod val="95000"/>
            </a:schemeClr>
          </a:solidFill>
          <a:ln>
            <a:noFill/>
          </a:ln>
        </p:spPr>
        <p:txBody>
          <a:bodyPr spcFirstLastPara="1" wrap="square" lIns="60955" tIns="30467" rIns="60955" bIns="30467" anchor="t" anchorCtr="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1" eaLnBrk="1" fontAlgn="auto" latinLnBrk="0" hangingPunct="1">
              <a:lnSpc>
                <a:spcPct val="150000"/>
              </a:lnSpc>
              <a:spcBef>
                <a:spcPct val="20000"/>
              </a:spcBef>
              <a:spcAft>
                <a:spcPts val="0"/>
              </a:spcAft>
              <a:buClrTx/>
              <a:buSzPct val="100000"/>
              <a:buFont typeface="Arial" pitchFamily="34" charset="0"/>
              <a:buNone/>
              <a:tabLst/>
              <a:defRPr/>
            </a:pP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הצורך בשייכות הינו צורך בסיסי שפירושו הצורך להיות נאהב, שייך לקבוצה אנושית ומקובל על ידי אחרים. </a:t>
            </a:r>
            <a:br>
              <a:rPr kumimoji="0" lang="en-US"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לפעמים לוקח זמן 'למצוא מקום' במקום חדש.</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4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א</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הוב</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נ</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חוץ</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י</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כול</a:t>
            </a:r>
          </a:p>
        </p:txBody>
      </p:sp>
      <p:pic>
        <p:nvPicPr>
          <p:cNvPr id="10" name="תמונה 9">
            <a:extLst>
              <a:ext uri="{FF2B5EF4-FFF2-40B4-BE49-F238E27FC236}">
                <a16:creationId xmlns:a16="http://schemas.microsoft.com/office/drawing/2014/main" id="{D14DF268-1A59-4025-74EB-0A2EE4EC982A}"/>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94992" y="-686158"/>
            <a:ext cx="3737172" cy="4115157"/>
          </a:xfrm>
          <a:prstGeom prst="rect">
            <a:avLst/>
          </a:prstGeom>
        </p:spPr>
      </p:pic>
      <p:pic>
        <p:nvPicPr>
          <p:cNvPr id="9" name="תמונה 8">
            <a:extLst>
              <a:ext uri="{FF2B5EF4-FFF2-40B4-BE49-F238E27FC236}">
                <a16:creationId xmlns:a16="http://schemas.microsoft.com/office/drawing/2014/main" id="{7664213A-207A-556D-FAEE-86B9A6928623}"/>
              </a:ext>
            </a:extLst>
          </p:cNvPr>
          <p:cNvPicPr>
            <a:picLocks noChangeAspect="1"/>
          </p:cNvPicPr>
          <p:nvPr/>
        </p:nvPicPr>
        <p:blipFill>
          <a:blip r:embed="rId5"/>
          <a:stretch>
            <a:fillRect/>
          </a:stretch>
        </p:blipFill>
        <p:spPr>
          <a:xfrm rot="20275237">
            <a:off x="-171699" y="984631"/>
            <a:ext cx="3937184" cy="1253337"/>
          </a:xfrm>
          <a:prstGeom prst="rect">
            <a:avLst/>
          </a:prstGeom>
        </p:spPr>
      </p:pic>
      <p:pic>
        <p:nvPicPr>
          <p:cNvPr id="11" name="תמונה 10">
            <a:extLst>
              <a:ext uri="{FF2B5EF4-FFF2-40B4-BE49-F238E27FC236}">
                <a16:creationId xmlns:a16="http://schemas.microsoft.com/office/drawing/2014/main" id="{D0868C35-CA7B-8C80-D5D9-A8D7DFED98EE}"/>
              </a:ext>
            </a:extLst>
          </p:cNvPr>
          <p:cNvPicPr>
            <a:picLocks noChangeAspect="1"/>
          </p:cNvPicPr>
          <p:nvPr/>
        </p:nvPicPr>
        <p:blipFill>
          <a:blip r:embed="rId6">
            <a:duotone>
              <a:schemeClr val="accent5">
                <a:shade val="45000"/>
                <a:satMod val="135000"/>
              </a:schemeClr>
              <a:prstClr val="white"/>
            </a:duotone>
          </a:blip>
          <a:stretch>
            <a:fillRect/>
          </a:stretch>
        </p:blipFill>
        <p:spPr>
          <a:xfrm rot="4890889">
            <a:off x="7709646" y="2631423"/>
            <a:ext cx="3234514" cy="4071983"/>
          </a:xfrm>
          <a:prstGeom prst="rect">
            <a:avLst/>
          </a:prstGeom>
        </p:spPr>
      </p:pic>
      <p:sp>
        <p:nvSpPr>
          <p:cNvPr id="4" name="כותרת 3">
            <a:extLst>
              <a:ext uri="{FF2B5EF4-FFF2-40B4-BE49-F238E27FC236}">
                <a16:creationId xmlns:a16="http://schemas.microsoft.com/office/drawing/2014/main" id="{6A4C8420-BFA2-408A-2B52-3C2EC397F643}"/>
              </a:ext>
            </a:extLst>
          </p:cNvPr>
          <p:cNvSpPr>
            <a:spLocks noGrp="1"/>
          </p:cNvSpPr>
          <p:nvPr>
            <p:ph type="title"/>
          </p:nvPr>
        </p:nvSpPr>
        <p:spPr>
          <a:xfrm>
            <a:off x="493842" y="2708591"/>
            <a:ext cx="2828636" cy="1325563"/>
          </a:xfrm>
        </p:spPr>
        <p:txBody>
          <a:bodyPr>
            <a:normAutofit fontScale="90000"/>
          </a:bodyPr>
          <a:lstStyle/>
          <a:p>
            <a:r>
              <a:rPr lang="he-IL" dirty="0"/>
              <a:t>הצורך בשייכות</a:t>
            </a:r>
          </a:p>
        </p:txBody>
      </p:sp>
      <p:pic>
        <p:nvPicPr>
          <p:cNvPr id="8" name="תמונה 7">
            <a:extLst>
              <a:ext uri="{FF2B5EF4-FFF2-40B4-BE49-F238E27FC236}">
                <a16:creationId xmlns:a16="http://schemas.microsoft.com/office/drawing/2014/main" id="{F646F77F-1182-44FD-CF65-8CD84072E5C7}"/>
              </a:ext>
            </a:extLst>
          </p:cNvPr>
          <p:cNvPicPr>
            <a:picLocks noChangeAspect="1"/>
          </p:cNvPicPr>
          <p:nvPr/>
        </p:nvPicPr>
        <p:blipFill>
          <a:blip r:embed="rId7"/>
          <a:stretch>
            <a:fillRect/>
          </a:stretch>
        </p:blipFill>
        <p:spPr>
          <a:xfrm>
            <a:off x="4727558" y="3338402"/>
            <a:ext cx="3632280" cy="2364310"/>
          </a:xfrm>
          <a:prstGeom prst="rect">
            <a:avLst/>
          </a:prstGeom>
        </p:spPr>
      </p:pic>
    </p:spTree>
    <p:extLst>
      <p:ext uri="{BB962C8B-B14F-4D97-AF65-F5344CB8AC3E}">
        <p14:creationId xmlns:p14="http://schemas.microsoft.com/office/powerpoint/2010/main" val="3064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stretch>
            <a:fillRect/>
          </a:stretch>
        </p:blipFill>
        <p:spPr>
          <a:xfrm>
            <a:off x="1046333" y="1109923"/>
            <a:ext cx="4785775" cy="4115157"/>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094043" y="1784347"/>
            <a:ext cx="4690354"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למורה,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רציתי לומר לך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ש...</a:t>
            </a:r>
            <a:endParaRPr kumimoji="0" lang="he-IL" sz="8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4" name="גרפיקה 13" descr="צ'אט קו מיתאר">
            <a:extLst>
              <a:ext uri="{FF2B5EF4-FFF2-40B4-BE49-F238E27FC236}">
                <a16:creationId xmlns:a16="http://schemas.microsoft.com/office/drawing/2014/main" id="{65C49393-68FF-0186-CF73-E0EC9A69A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1236" y="2945535"/>
            <a:ext cx="1332111" cy="1332111"/>
          </a:xfrm>
          <a:prstGeom prst="rect">
            <a:avLst/>
          </a:prstGeom>
        </p:spPr>
      </p:pic>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6"/>
          <a:stretch>
            <a:fillRect/>
          </a:stretch>
        </p:blipFill>
        <p:spPr>
          <a:xfrm>
            <a:off x="6024560" y="1347849"/>
            <a:ext cx="5230821"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4537859" y="1713470"/>
            <a:ext cx="8195831" cy="1569660"/>
          </a:xfrm>
          <a:prstGeom prst="rect">
            <a:avLst/>
          </a:prstGeom>
          <a:noFill/>
        </p:spPr>
        <p:txBody>
          <a:bodyPr wrap="square">
            <a:spAutoFit/>
          </a:bodyPr>
          <a:lstStyle/>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דף </a:t>
            </a:r>
          </a:p>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להתבוננות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אישית</a:t>
            </a:r>
            <a:endParaRPr lang="he-IL" sz="600" b="1" dirty="0"/>
          </a:p>
        </p:txBody>
      </p:sp>
      <p:pic>
        <p:nvPicPr>
          <p:cNvPr id="10" name="גרפיקה 9" descr="השתקפות קו מיתאר">
            <a:extLst>
              <a:ext uri="{FF2B5EF4-FFF2-40B4-BE49-F238E27FC236}">
                <a16:creationId xmlns:a16="http://schemas.microsoft.com/office/drawing/2014/main" id="{402EB799-2F5D-BB11-0C46-FDB048E824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2317" y="3046056"/>
            <a:ext cx="1415303" cy="1415303"/>
          </a:xfrm>
          <a:prstGeom prst="rect">
            <a:avLst/>
          </a:prstGeom>
        </p:spPr>
      </p:pic>
    </p:spTree>
    <p:extLst>
      <p:ext uri="{BB962C8B-B14F-4D97-AF65-F5344CB8AC3E}">
        <p14:creationId xmlns:p14="http://schemas.microsoft.com/office/powerpoint/2010/main" val="179314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flipH="1">
            <a:off x="978636" y="859462"/>
            <a:ext cx="5396037" cy="4639904"/>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331615" y="1720037"/>
            <a:ext cx="4690354" cy="230832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מה אנחנו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צריכים לעשות </a:t>
            </a:r>
            <a:br>
              <a:rPr kumimoji="0" lang="en-US" sz="36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כדי שכולם בכיתה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ירגישו שייכים?</a:t>
            </a:r>
            <a:endParaRPr kumimoji="0" lang="he-IL" sz="9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flipH="1">
            <a:off x="7340002" y="2057878"/>
            <a:ext cx="5011456"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7340002" y="2657407"/>
            <a:ext cx="4756576" cy="1754326"/>
          </a:xfrm>
          <a:prstGeom prst="rect">
            <a:avLst/>
          </a:prstGeom>
          <a:noFill/>
        </p:spPr>
        <p:txBody>
          <a:bodyPr wrap="square">
            <a:spAutoFit/>
          </a:bodyPr>
          <a:lstStyle/>
          <a:p>
            <a:pPr algn="ctr" rtl="1"/>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במהלך הכתיבה..</a:t>
            </a:r>
          </a:p>
          <a:p>
            <a:pPr algn="ctr" rtl="1"/>
            <a:r>
              <a:rPr lang="he-IL" sz="3600" b="1" dirty="0">
                <a:solidFill>
                  <a:srgbClr val="002060"/>
                </a:solidFill>
                <a:latin typeface="Calibri"/>
                <a:ea typeface="Calibri"/>
                <a:cs typeface="Calibri"/>
                <a:sym typeface="Calibri"/>
              </a:rPr>
              <a:t>הבנתי ש...</a:t>
            </a:r>
          </a:p>
          <a:p>
            <a:pPr algn="ctr" rtl="1"/>
            <a:r>
              <a:rPr lang="he-IL" sz="3600" b="1" dirty="0">
                <a:solidFill>
                  <a:srgbClr val="002060"/>
                </a:solidFill>
                <a:latin typeface="Calibri"/>
                <a:ea typeface="Calibri"/>
                <a:cs typeface="Calibri"/>
                <a:sym typeface="Calibri"/>
              </a:rPr>
              <a:t>הרגשתי ש...</a:t>
            </a:r>
            <a:endParaRPr lang="he-IL" sz="700" b="1" dirty="0"/>
          </a:p>
        </p:txBody>
      </p:sp>
      <p:pic>
        <p:nvPicPr>
          <p:cNvPr id="2" name="תמונה 1">
            <a:extLst>
              <a:ext uri="{FF2B5EF4-FFF2-40B4-BE49-F238E27FC236}">
                <a16:creationId xmlns:a16="http://schemas.microsoft.com/office/drawing/2014/main" id="{91B28C7A-004A-597B-EEC4-8232F5C18877}"/>
              </a:ext>
            </a:extLst>
          </p:cNvPr>
          <p:cNvPicPr>
            <a:picLocks noChangeAspect="1"/>
          </p:cNvPicPr>
          <p:nvPr/>
        </p:nvPicPr>
        <p:blipFill>
          <a:blip r:embed="rId7"/>
          <a:stretch>
            <a:fillRect/>
          </a:stretch>
        </p:blipFill>
        <p:spPr>
          <a:xfrm>
            <a:off x="9372600" y="75786"/>
            <a:ext cx="2819400" cy="1153604"/>
          </a:xfrm>
          <a:prstGeom prst="rect">
            <a:avLst/>
          </a:prstGeom>
        </p:spPr>
      </p:pic>
      <p:pic>
        <p:nvPicPr>
          <p:cNvPr id="3" name="תמונה 2">
            <a:extLst>
              <a:ext uri="{FF2B5EF4-FFF2-40B4-BE49-F238E27FC236}">
                <a16:creationId xmlns:a16="http://schemas.microsoft.com/office/drawing/2014/main" id="{91BD5569-AC82-2830-A1FB-0B15A52D7066}"/>
              </a:ext>
            </a:extLst>
          </p:cNvPr>
          <p:cNvPicPr>
            <a:picLocks noChangeAspect="1"/>
          </p:cNvPicPr>
          <p:nvPr/>
        </p:nvPicPr>
        <p:blipFill>
          <a:blip r:embed="rId8">
            <a:lum bright="70000" contrast="-70000"/>
          </a:blip>
          <a:stretch>
            <a:fillRect/>
          </a:stretch>
        </p:blipFill>
        <p:spPr>
          <a:xfrm>
            <a:off x="-110757" y="124763"/>
            <a:ext cx="1481561" cy="1949422"/>
          </a:xfrm>
          <a:prstGeom prst="rect">
            <a:avLst/>
          </a:prstGeom>
        </p:spPr>
      </p:pic>
      <p:pic>
        <p:nvPicPr>
          <p:cNvPr id="4" name="תמונה 3">
            <a:extLst>
              <a:ext uri="{FF2B5EF4-FFF2-40B4-BE49-F238E27FC236}">
                <a16:creationId xmlns:a16="http://schemas.microsoft.com/office/drawing/2014/main" id="{2774BE7D-D564-DE44-18AF-03FB279E8F03}"/>
              </a:ext>
            </a:extLst>
          </p:cNvPr>
          <p:cNvPicPr>
            <a:picLocks noChangeAspect="1"/>
          </p:cNvPicPr>
          <p:nvPr/>
        </p:nvPicPr>
        <p:blipFill>
          <a:blip r:embed="rId9"/>
          <a:stretch>
            <a:fillRect/>
          </a:stretch>
        </p:blipFill>
        <p:spPr>
          <a:xfrm>
            <a:off x="10491179" y="4907111"/>
            <a:ext cx="1481456" cy="1950889"/>
          </a:xfrm>
          <a:prstGeom prst="rect">
            <a:avLst/>
          </a:prstGeom>
        </p:spPr>
      </p:pic>
    </p:spTree>
    <p:extLst>
      <p:ext uri="{BB962C8B-B14F-4D97-AF65-F5344CB8AC3E}">
        <p14:creationId xmlns:p14="http://schemas.microsoft.com/office/powerpoint/2010/main" val="341382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3A47CA61-9D49-4B0B-8B10-892302DDC816}"/>
              </a:ext>
            </a:extLst>
          </p:cNvPr>
          <p:cNvSpPr/>
          <p:nvPr/>
        </p:nvSpPr>
        <p:spPr>
          <a:xfrm>
            <a:off x="8515778"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chemeClr val="accent5">
              <a:lumMod val="60000"/>
              <a:lumOff val="40000"/>
            </a:schemeClr>
          </a:solidFill>
          <a:ln w="25400" cap="flat" cmpd="sng" algn="ctr">
            <a:solidFill>
              <a:srgbClr val="000000"/>
            </a:solidFill>
            <a:prstDash val="solid"/>
            <a:extLst>
              <a:ext uri="{C807C97D-BFC1-408E-A445-0C87EB9F89A2}">
                <ask:lineSketchStyleProps xmlns:ask="http://schemas.microsoft.com/office/drawing/2018/sketchyshape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endPar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אחד מאתנו יש קצב אישי משלו,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שבו הוא מפתח את תחושת השייכות בקבוצה ומרגיש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בה נוח. </a:t>
            </a:r>
            <a:br>
              <a:rPr lang="en-US" sz="2800" kern="1200" dirty="0">
                <a:solidFill>
                  <a:prstClr val="black"/>
                </a:solidFill>
                <a:latin typeface="Calibri" panose="020F0502020204030204" pitchFamily="34" charset="0"/>
                <a:ea typeface="+mn-ea"/>
                <a:cs typeface="Calibri" panose="020F0502020204030204" pitchFamily="34" charset="0"/>
              </a:rPr>
            </a:br>
            <a:endParaRPr lang="he-IL" sz="28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 typeface="Arial"/>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Rounded Corners 8">
            <a:extLst>
              <a:ext uri="{FF2B5EF4-FFF2-40B4-BE49-F238E27FC236}">
                <a16:creationId xmlns:a16="http://schemas.microsoft.com/office/drawing/2014/main" id="{09C5A926-EAF7-4911-91F3-B7E9AC8971BD}"/>
              </a:ext>
            </a:extLst>
          </p:cNvPr>
          <p:cNvSpPr/>
          <p:nvPr/>
        </p:nvSpPr>
        <p:spPr>
          <a:xfrm>
            <a:off x="4920822"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EAD6D2"/>
          </a:solidFill>
          <a:ln w="25400" cap="flat" cmpd="sng" algn="ctr">
            <a:solidFill>
              <a:srgbClr val="000000"/>
            </a:solidFill>
            <a:prstDash val="solid"/>
            <a:extLst>
              <a:ext uri="{C807C97D-BFC1-408E-A445-0C87EB9F89A2}">
                <ask:lineSketchStyleProps xmlns:ask="http://schemas.microsoft.com/office/drawing/2018/sketchyshape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באופן טבעי, לוקח זמן לעיתים להכיר חברים ולמצוא מקום.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זהו מצב זמני.</a:t>
            </a:r>
          </a:p>
        </p:txBody>
      </p:sp>
      <p:sp>
        <p:nvSpPr>
          <p:cNvPr id="2" name="כותרת 1">
            <a:extLst>
              <a:ext uri="{FF2B5EF4-FFF2-40B4-BE49-F238E27FC236}">
                <a16:creationId xmlns:a16="http://schemas.microsoft.com/office/drawing/2014/main" id="{7AE93325-9C3B-F3C8-0D9A-190E0F46F33C}"/>
              </a:ext>
            </a:extLst>
          </p:cNvPr>
          <p:cNvSpPr>
            <a:spLocks noGrp="1"/>
          </p:cNvSpPr>
          <p:nvPr>
            <p:ph type="title"/>
          </p:nvPr>
        </p:nvSpPr>
        <p:spPr/>
        <p:txBody>
          <a:bodyPr/>
          <a:lstStyle/>
          <a:p>
            <a:r>
              <a:rPr lang="he-IL" dirty="0"/>
              <a:t>חשוב לזכור</a:t>
            </a:r>
          </a:p>
        </p:txBody>
      </p:sp>
      <p:pic>
        <p:nvPicPr>
          <p:cNvPr id="6" name="תמונה 5">
            <a:extLst>
              <a:ext uri="{FF2B5EF4-FFF2-40B4-BE49-F238E27FC236}">
                <a16:creationId xmlns:a16="http://schemas.microsoft.com/office/drawing/2014/main" id="{47114E70-F01E-181B-8DFC-D46CE1CA7CD7}"/>
              </a:ext>
            </a:extLst>
          </p:cNvPr>
          <p:cNvPicPr>
            <a:picLocks noChangeAspect="1"/>
          </p:cNvPicPr>
          <p:nvPr/>
        </p:nvPicPr>
        <p:blipFill>
          <a:blip r:embed="rId3"/>
          <a:stretch>
            <a:fillRect/>
          </a:stretch>
        </p:blipFill>
        <p:spPr>
          <a:xfrm>
            <a:off x="5843704" y="4419600"/>
            <a:ext cx="3104896" cy="2438400"/>
          </a:xfrm>
          <a:prstGeom prst="rect">
            <a:avLst/>
          </a:prstGeom>
        </p:spPr>
      </p:pic>
      <p:sp>
        <p:nvSpPr>
          <p:cNvPr id="7" name="Rectangle: Rounded Corners 8">
            <a:extLst>
              <a:ext uri="{FF2B5EF4-FFF2-40B4-BE49-F238E27FC236}">
                <a16:creationId xmlns:a16="http://schemas.microsoft.com/office/drawing/2014/main" id="{BF9224DB-0D94-DEDA-01E0-961534902DBF}"/>
              </a:ext>
            </a:extLst>
          </p:cNvPr>
          <p:cNvSpPr/>
          <p:nvPr/>
        </p:nvSpPr>
        <p:spPr>
          <a:xfrm>
            <a:off x="1192514" y="1816382"/>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98D5B6"/>
          </a:solidFill>
          <a:ln w="25400" cap="flat" cmpd="sng" algn="ctr">
            <a:solidFill>
              <a:srgbClr val="000000"/>
            </a:solidFill>
            <a:prstDash val="solid"/>
            <a:extLst>
              <a:ext uri="{C807C97D-BFC1-408E-A445-0C87EB9F89A2}">
                <ask:lineSketchStyleProps xmlns:ask="http://schemas.microsoft.com/office/drawing/2018/sketchyshape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אחד ואחת מאתנו יש יכולת להשפיע על תחושת השייכות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שלנו לכיתה</a:t>
            </a:r>
          </a:p>
        </p:txBody>
      </p:sp>
    </p:spTree>
    <p:extLst>
      <p:ext uri="{BB962C8B-B14F-4D97-AF65-F5344CB8AC3E}">
        <p14:creationId xmlns:p14="http://schemas.microsoft.com/office/powerpoint/2010/main" val="25602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oogle Shape;69;p28">
            <a:extLst>
              <a:ext uri="{FF2B5EF4-FFF2-40B4-BE49-F238E27FC236}">
                <a16:creationId xmlns:a16="http://schemas.microsoft.com/office/drawing/2014/main" id="{701D5BC6-29A1-20D0-36C1-7F48E5606628}"/>
              </a:ext>
            </a:extLst>
          </p:cNvPr>
          <p:cNvPicPr preferRelativeResize="0"/>
          <p:nvPr/>
        </p:nvPicPr>
        <p:blipFill rotWithShape="1">
          <a:blip r:embed="rId3">
            <a:alphaModFix/>
          </a:blip>
          <a:srcRect/>
          <a:stretch/>
        </p:blipFill>
        <p:spPr>
          <a:xfrm>
            <a:off x="2730137" y="1267097"/>
            <a:ext cx="5220691" cy="3798170"/>
          </a:xfrm>
          <a:prstGeom prst="rect">
            <a:avLst/>
          </a:prstGeom>
          <a:noFill/>
          <a:ln>
            <a:noFill/>
          </a:ln>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9040193" y="1945345"/>
            <a:ext cx="2972634" cy="1288510"/>
          </a:xfrm>
        </p:spPr>
        <p:txBody>
          <a:bodyPr>
            <a:noAutofit/>
          </a:bodyPr>
          <a:lstStyle/>
          <a:p>
            <a:r>
              <a:rPr lang="he-IL" sz="6000" dirty="0"/>
              <a:t>בכוונתי...</a:t>
            </a:r>
          </a:p>
        </p:txBody>
      </p:sp>
      <p:pic>
        <p:nvPicPr>
          <p:cNvPr id="8" name="תמונה 7">
            <a:extLst>
              <a:ext uri="{FF2B5EF4-FFF2-40B4-BE49-F238E27FC236}">
                <a16:creationId xmlns:a16="http://schemas.microsoft.com/office/drawing/2014/main" id="{57A8FE67-35C5-45DB-9A1D-C3054DAD02E9}"/>
              </a:ext>
            </a:extLst>
          </p:cNvPr>
          <p:cNvPicPr>
            <a:picLocks noChangeAspect="1"/>
          </p:cNvPicPr>
          <p:nvPr/>
        </p:nvPicPr>
        <p:blipFill>
          <a:blip r:embed="rId4">
            <a:clrChange>
              <a:clrFrom>
                <a:srgbClr val="FFFFFF"/>
              </a:clrFrom>
              <a:clrTo>
                <a:srgbClr val="FFFFFF">
                  <a:alpha val="0"/>
                </a:srgbClr>
              </a:clrTo>
            </a:clrChange>
            <a:duotone>
              <a:prstClr val="black"/>
              <a:srgbClr val="8FAADC">
                <a:tint val="45000"/>
                <a:satMod val="400000"/>
              </a:srgbClr>
            </a:duotone>
          </a:blip>
          <a:stretch>
            <a:fillRect/>
          </a:stretch>
        </p:blipFill>
        <p:spPr>
          <a:xfrm>
            <a:off x="5699345" y="5135803"/>
            <a:ext cx="2338454" cy="1554424"/>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7654937" y="-1440210"/>
            <a:ext cx="4162152" cy="4946127"/>
          </a:xfrm>
          <a:prstGeom prst="rect">
            <a:avLst/>
          </a:prstGeom>
        </p:spPr>
      </p:pic>
      <p:sp>
        <p:nvSpPr>
          <p:cNvPr id="5" name="מציין מיקום תוכן 3">
            <a:extLst>
              <a:ext uri="{FF2B5EF4-FFF2-40B4-BE49-F238E27FC236}">
                <a16:creationId xmlns:a16="http://schemas.microsoft.com/office/drawing/2014/main" id="{854A7F59-B0D7-9863-B3F4-F8B2E723C291}"/>
              </a:ext>
            </a:extLst>
          </p:cNvPr>
          <p:cNvSpPr txBox="1">
            <a:spLocks/>
          </p:cNvSpPr>
          <p:nvPr/>
        </p:nvSpPr>
        <p:spPr>
          <a:xfrm>
            <a:off x="3555736" y="1408177"/>
            <a:ext cx="3707213" cy="274581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p>
          <a:p>
            <a:pPr marL="50800" indent="0" algn="ctr">
              <a:lnSpc>
                <a:spcPct val="100000"/>
              </a:lnSpc>
              <a:buClr>
                <a:srgbClr val="000000"/>
              </a:buClr>
              <a:buFont typeface="Arial"/>
              <a:buNone/>
              <a:defRPr/>
            </a:pPr>
            <a:r>
              <a:rPr lang="he-IL" sz="3600" dirty="0">
                <a:solidFill>
                  <a:srgbClr val="000000"/>
                </a:solidFill>
              </a:rPr>
              <a:t>כדי לקדם את </a:t>
            </a:r>
          </a:p>
          <a:p>
            <a:pPr marL="50800" indent="0" algn="ctr">
              <a:lnSpc>
                <a:spcPct val="100000"/>
              </a:lnSpc>
              <a:buClr>
                <a:srgbClr val="000000"/>
              </a:buClr>
              <a:buFont typeface="Arial"/>
              <a:buNone/>
              <a:defRPr/>
            </a:pPr>
            <a:r>
              <a:rPr lang="he-IL" sz="3600" dirty="0">
                <a:solidFill>
                  <a:srgbClr val="000000"/>
                </a:solidFill>
              </a:rPr>
              <a:t>תחושת השייכות</a:t>
            </a:r>
          </a:p>
          <a:p>
            <a:pPr marL="50800" indent="0" algn="ctr">
              <a:lnSpc>
                <a:spcPct val="100000"/>
              </a:lnSpc>
              <a:buClr>
                <a:srgbClr val="000000"/>
              </a:buClr>
              <a:buFont typeface="Arial"/>
              <a:buNone/>
              <a:defRPr/>
            </a:pPr>
            <a:r>
              <a:rPr lang="he-IL" sz="3600" dirty="0">
                <a:solidFill>
                  <a:srgbClr val="000000"/>
                </a:solidFill>
              </a:rPr>
              <a:t>שלי בכיתה?</a:t>
            </a:r>
          </a:p>
        </p:txBody>
      </p:sp>
      <p:pic>
        <p:nvPicPr>
          <p:cNvPr id="7" name="Google Shape;69;p28">
            <a:extLst>
              <a:ext uri="{FF2B5EF4-FFF2-40B4-BE49-F238E27FC236}">
                <a16:creationId xmlns:a16="http://schemas.microsoft.com/office/drawing/2014/main" id="{C21B4038-8C65-D4EA-32C4-BEC51D31269E}"/>
              </a:ext>
            </a:extLst>
          </p:cNvPr>
          <p:cNvPicPr preferRelativeResize="0"/>
          <p:nvPr/>
        </p:nvPicPr>
        <p:blipFill rotWithShape="1">
          <a:blip r:embed="rId3">
            <a:alphaModFix/>
          </a:blip>
          <a:srcRect/>
          <a:stretch/>
        </p:blipFill>
        <p:spPr>
          <a:xfrm flipH="1" flipV="1">
            <a:off x="117565" y="3490393"/>
            <a:ext cx="5046605" cy="2873151"/>
          </a:xfrm>
          <a:prstGeom prst="rect">
            <a:avLst/>
          </a:prstGeom>
          <a:noFill/>
          <a:ln>
            <a:noFill/>
          </a:ln>
        </p:spPr>
      </p:pic>
      <p:sp>
        <p:nvSpPr>
          <p:cNvPr id="9" name="מציין מיקום תוכן 3">
            <a:extLst>
              <a:ext uri="{FF2B5EF4-FFF2-40B4-BE49-F238E27FC236}">
                <a16:creationId xmlns:a16="http://schemas.microsoft.com/office/drawing/2014/main" id="{E0540C59-0D56-FC83-9527-2F2B1BF2AE43}"/>
              </a:ext>
            </a:extLst>
          </p:cNvPr>
          <p:cNvSpPr txBox="1">
            <a:spLocks/>
          </p:cNvSpPr>
          <p:nvPr/>
        </p:nvSpPr>
        <p:spPr>
          <a:xfrm>
            <a:off x="652740" y="4295069"/>
            <a:ext cx="3707213" cy="21179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br>
              <a:rPr lang="en-US" sz="3600" dirty="0">
                <a:solidFill>
                  <a:srgbClr val="000000"/>
                </a:solidFill>
              </a:rPr>
            </a:br>
            <a:r>
              <a:rPr lang="he-IL" sz="3600" dirty="0">
                <a:solidFill>
                  <a:srgbClr val="000000"/>
                </a:solidFill>
              </a:rPr>
              <a:t>כדי שנכיר </a:t>
            </a:r>
            <a:br>
              <a:rPr lang="en-US" sz="3600" dirty="0">
                <a:solidFill>
                  <a:srgbClr val="000000"/>
                </a:solidFill>
              </a:rPr>
            </a:br>
            <a:r>
              <a:rPr lang="he-IL" sz="3600" dirty="0">
                <a:solidFill>
                  <a:srgbClr val="000000"/>
                </a:solidFill>
              </a:rPr>
              <a:t>ונתגבש ככיתה?</a:t>
            </a:r>
          </a:p>
        </p:txBody>
      </p:sp>
    </p:spTree>
    <p:extLst>
      <p:ext uri="{BB962C8B-B14F-4D97-AF65-F5344CB8AC3E}">
        <p14:creationId xmlns:p14="http://schemas.microsoft.com/office/powerpoint/2010/main" val="80222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4BBDF2A-99EC-0FE7-B3AB-EE96004E332D}"/>
              </a:ext>
            </a:extLst>
          </p:cNvPr>
          <p:cNvSpPr>
            <a:spLocks noGrp="1"/>
          </p:cNvSpPr>
          <p:nvPr>
            <p:ph type="title"/>
          </p:nvPr>
        </p:nvSpPr>
        <p:spPr>
          <a:xfrm>
            <a:off x="264920" y="2103437"/>
            <a:ext cx="2743199" cy="1325563"/>
          </a:xfrm>
        </p:spPr>
        <p:txBody>
          <a:bodyPr/>
          <a:lstStyle/>
          <a:p>
            <a:r>
              <a:rPr lang="he-IL" dirty="0">
                <a:solidFill>
                  <a:schemeClr val="bg1"/>
                </a:solidFill>
              </a:rPr>
              <a:t>להדפסה</a:t>
            </a:r>
          </a:p>
        </p:txBody>
      </p:sp>
    </p:spTree>
    <p:extLst>
      <p:ext uri="{BB962C8B-B14F-4D97-AF65-F5344CB8AC3E}">
        <p14:creationId xmlns:p14="http://schemas.microsoft.com/office/powerpoint/2010/main" val="269236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Shape 131"/>
        <p:cNvGrpSpPr/>
        <p:nvPr/>
      </p:nvGrpSpPr>
      <p:grpSpPr>
        <a:xfrm>
          <a:off x="0" y="0"/>
          <a:ext cx="0" cy="0"/>
          <a:chOff x="0" y="0"/>
          <a:chExt cx="0" cy="0"/>
        </a:xfrm>
      </p:grpSpPr>
      <p:sp>
        <p:nvSpPr>
          <p:cNvPr id="132" name="Google Shape;132;p2"/>
          <p:cNvSpPr/>
          <p:nvPr/>
        </p:nvSpPr>
        <p:spPr>
          <a:xfrm>
            <a:off x="0" y="1665262"/>
            <a:ext cx="12192000" cy="5192738"/>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2"/>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2"/>
          <p:cNvSpPr/>
          <p:nvPr/>
        </p:nvSpPr>
        <p:spPr>
          <a:xfrm>
            <a:off x="1603708" y="458002"/>
            <a:ext cx="9221755" cy="87466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7200" b="1" i="0" u="none" strike="noStrike" kern="0" cap="none" spc="0" normalizeH="0" baseline="0" noProof="0" dirty="0">
                <a:ln>
                  <a:noFill/>
                </a:ln>
                <a:solidFill>
                  <a:srgbClr val="002060"/>
                </a:solidFill>
                <a:effectLst/>
                <a:uLnTx/>
                <a:uFillTx/>
                <a:latin typeface="Calibri"/>
                <a:ea typeface="Calibri"/>
                <a:cs typeface="Calibri"/>
                <a:sym typeface="Calibri"/>
              </a:rPr>
              <a:t>מטרות היחידה</a:t>
            </a:r>
            <a:endParaRPr kumimoji="0" sz="7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35" name="Google Shape;135;p2"/>
          <p:cNvSpPr txBox="1"/>
          <p:nvPr/>
        </p:nvSpPr>
        <p:spPr>
          <a:xfrm>
            <a:off x="145026" y="2158106"/>
            <a:ext cx="11901948" cy="3970277"/>
          </a:xfrm>
          <a:prstGeom prst="rect">
            <a:avLst/>
          </a:prstGeom>
          <a:noFill/>
          <a:ln>
            <a:noFill/>
          </a:ln>
        </p:spPr>
        <p:txBody>
          <a:bodyPr spcFirstLastPara="1" wrap="square" lIns="91425" tIns="45700" rIns="91425" bIns="45700" anchor="t" anchorCtr="0">
            <a:spAutoFit/>
          </a:bodyPr>
          <a:lstStyle/>
          <a:p>
            <a:pPr marL="514350" indent="-514350" algn="r" rtl="1">
              <a:lnSpc>
                <a:spcPct val="150000"/>
              </a:lnSpc>
              <a:buClr>
                <a:srgbClr val="FFFFFF"/>
              </a:buClr>
              <a:buSzPts val="2400"/>
              <a:buFont typeface="Arial" panose="020B0604020202020204" pitchFamily="34" charset="0"/>
              <a:buChar char="•"/>
              <a:defRPr/>
            </a:pPr>
            <a:r>
              <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rPr>
              <a:t>הרחבת ה</a:t>
            </a:r>
            <a:r>
              <a:rPr lang="he-IL" sz="2800" dirty="0">
                <a:solidFill>
                  <a:srgbClr val="FFFFFF"/>
                </a:solidFill>
                <a:latin typeface="Calibri"/>
                <a:ea typeface="Calibri"/>
                <a:cs typeface="Calibri"/>
                <a:sym typeface="Calibri"/>
              </a:rPr>
              <a:t>היכרות עם עצמי בסביבה חדשה, הזדמנות להתפתחות אישית וחברתית </a:t>
            </a:r>
            <a:br>
              <a:rPr lang="en-US" sz="2800" dirty="0">
                <a:solidFill>
                  <a:srgbClr val="FFFFFF"/>
                </a:solidFill>
                <a:latin typeface="Calibri"/>
                <a:ea typeface="Calibri"/>
                <a:cs typeface="Calibri"/>
                <a:sym typeface="Calibri"/>
              </a:rPr>
            </a:br>
            <a:r>
              <a:rPr lang="he-IL" sz="2800" dirty="0">
                <a:solidFill>
                  <a:srgbClr val="FFFFFF"/>
                </a:solidFill>
                <a:latin typeface="Calibri"/>
                <a:ea typeface="Calibri"/>
                <a:cs typeface="Calibri"/>
                <a:sym typeface="Calibri"/>
              </a:rPr>
              <a:t>והתמודדות עם שינויים. </a:t>
            </a:r>
          </a:p>
          <a:p>
            <a:pPr marL="514350" indent="-514350" algn="r" rtl="1">
              <a:lnSpc>
                <a:spcPct val="150000"/>
              </a:lnSpc>
              <a:buClr>
                <a:srgbClr val="FFFFFF"/>
              </a:buClr>
              <a:buSzPts val="2400"/>
              <a:buFont typeface="Arial" panose="020B0604020202020204" pitchFamily="34" charset="0"/>
              <a:buChar char="•"/>
              <a:defRPr/>
            </a:pPr>
            <a:r>
              <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rPr>
              <a:t>התבוננות על מרחבי החיים ומעגלי השתייכות נוספים</a:t>
            </a:r>
            <a:r>
              <a:rPr lang="he-IL" sz="2800" dirty="0">
                <a:solidFill>
                  <a:srgbClr val="FFFFFF"/>
                </a:solidFill>
                <a:latin typeface="Calibri"/>
                <a:ea typeface="Calibri"/>
                <a:cs typeface="Calibri"/>
                <a:sym typeface="Calibri"/>
              </a:rPr>
              <a:t>, לחיזוק הכוחות ולבניית הזהות האישית והחברתית. </a:t>
            </a:r>
          </a:p>
          <a:p>
            <a:pPr marL="514350" indent="-514350" algn="r" rtl="1">
              <a:lnSpc>
                <a:spcPct val="150000"/>
              </a:lnSpc>
              <a:buClr>
                <a:srgbClr val="FFFFFF"/>
              </a:buClr>
              <a:buSzPts val="2400"/>
              <a:buFont typeface="Arial" panose="020B0604020202020204" pitchFamily="34" charset="0"/>
              <a:buChar char="•"/>
              <a:defRPr/>
            </a:pPr>
            <a:r>
              <a:rPr lang="he-IL" sz="2800" dirty="0">
                <a:solidFill>
                  <a:srgbClr val="FFFFFF"/>
                </a:solidFill>
                <a:latin typeface="Calibri"/>
                <a:ea typeface="Calibri"/>
                <a:cs typeface="Calibri"/>
                <a:sym typeface="Calibri"/>
              </a:rPr>
              <a:t>זיהוי מצבים של פגיעה בתחושת ההשתייכות שלי או של חבר/ה לקבוצה, ופיתוח ארגז כלים להתמודדות ולשינוי המצב.</a:t>
            </a: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95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0C9494B3-778A-F30B-E78E-3BFBA4C5285D}"/>
              </a:ext>
            </a:extLst>
          </p:cNvPr>
          <p:cNvSpPr/>
          <p:nvPr/>
        </p:nvSpPr>
        <p:spPr>
          <a:xfrm>
            <a:off x="14694932" y="-573578"/>
            <a:ext cx="167640" cy="236220"/>
          </a:xfrm>
          <a:prstGeom prst="roundRect">
            <a:avLst/>
          </a:prstGeom>
          <a:solidFill>
            <a:srgbClr val="F4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7E08175-0ABF-88F2-C308-1F38AB1ACBEC}"/>
              </a:ext>
            </a:extLst>
          </p:cNvPr>
          <p:cNvPicPr>
            <a:picLocks noChangeAspect="1"/>
          </p:cNvPicPr>
          <p:nvPr/>
        </p:nvPicPr>
        <p:blipFill>
          <a:blip r:embed="rId3"/>
          <a:stretch>
            <a:fillRect/>
          </a:stretch>
        </p:blipFill>
        <p:spPr>
          <a:xfrm>
            <a:off x="8531869" y="-527858"/>
            <a:ext cx="164606" cy="237765"/>
          </a:xfrm>
          <a:prstGeom prst="rect">
            <a:avLst/>
          </a:prstGeom>
        </p:spPr>
      </p:pic>
      <p:grpSp>
        <p:nvGrpSpPr>
          <p:cNvPr id="6" name="Group 2">
            <a:extLst>
              <a:ext uri="{FF2B5EF4-FFF2-40B4-BE49-F238E27FC236}">
                <a16:creationId xmlns:a16="http://schemas.microsoft.com/office/drawing/2014/main" id="{C843B6C7-8266-6BDC-B3E6-97575415542C}"/>
              </a:ext>
            </a:extLst>
          </p:cNvPr>
          <p:cNvGrpSpPr/>
          <p:nvPr/>
        </p:nvGrpSpPr>
        <p:grpSpPr>
          <a:xfrm>
            <a:off x="6115985" y="58025"/>
            <a:ext cx="6061309" cy="6672560"/>
            <a:chOff x="0" y="0"/>
            <a:chExt cx="5584672" cy="7367317"/>
          </a:xfrm>
          <a:solidFill>
            <a:sysClr val="windowText" lastClr="000000"/>
          </a:solidFill>
        </p:grpSpPr>
        <p:sp>
          <p:nvSpPr>
            <p:cNvPr id="7" name="Freeform 3">
              <a:extLst>
                <a:ext uri="{FF2B5EF4-FFF2-40B4-BE49-F238E27FC236}">
                  <a16:creationId xmlns:a16="http://schemas.microsoft.com/office/drawing/2014/main" id="{485F9A33-1539-1650-F1E5-224867249CBF}"/>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4">
            <a:extLst>
              <a:ext uri="{FF2B5EF4-FFF2-40B4-BE49-F238E27FC236}">
                <a16:creationId xmlns:a16="http://schemas.microsoft.com/office/drawing/2014/main" id="{577F2DBE-C192-4BE3-B9C7-13F569F74F05}"/>
              </a:ext>
            </a:extLst>
          </p:cNvPr>
          <p:cNvSpPr txBox="1"/>
          <p:nvPr/>
        </p:nvSpPr>
        <p:spPr>
          <a:xfrm>
            <a:off x="6245860" y="2492830"/>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9" name="AutoShape 5">
            <a:extLst>
              <a:ext uri="{FF2B5EF4-FFF2-40B4-BE49-F238E27FC236}">
                <a16:creationId xmlns:a16="http://schemas.microsoft.com/office/drawing/2014/main" id="{DC56797E-9767-564D-5482-385E430C5407}"/>
              </a:ext>
            </a:extLst>
          </p:cNvPr>
          <p:cNvSpPr/>
          <p:nvPr/>
        </p:nvSpPr>
        <p:spPr>
          <a:xfrm>
            <a:off x="6333147"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AutoShape 6">
            <a:extLst>
              <a:ext uri="{FF2B5EF4-FFF2-40B4-BE49-F238E27FC236}">
                <a16:creationId xmlns:a16="http://schemas.microsoft.com/office/drawing/2014/main" id="{00994A00-8B43-074C-0BA0-09FE430F5030}"/>
              </a:ext>
            </a:extLst>
          </p:cNvPr>
          <p:cNvSpPr/>
          <p:nvPr/>
        </p:nvSpPr>
        <p:spPr>
          <a:xfrm>
            <a:off x="6352586"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7">
            <a:extLst>
              <a:ext uri="{FF2B5EF4-FFF2-40B4-BE49-F238E27FC236}">
                <a16:creationId xmlns:a16="http://schemas.microsoft.com/office/drawing/2014/main" id="{6CF3E15F-4B72-BC2D-2AB4-2A326C074F96}"/>
              </a:ext>
            </a:extLst>
          </p:cNvPr>
          <p:cNvSpPr txBox="1"/>
          <p:nvPr/>
        </p:nvSpPr>
        <p:spPr>
          <a:xfrm>
            <a:off x="6311235" y="3508796"/>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2" name="AutoShape 8">
            <a:extLst>
              <a:ext uri="{FF2B5EF4-FFF2-40B4-BE49-F238E27FC236}">
                <a16:creationId xmlns:a16="http://schemas.microsoft.com/office/drawing/2014/main" id="{65C17019-43C0-FEC2-5B55-D5652DC45E8A}"/>
              </a:ext>
            </a:extLst>
          </p:cNvPr>
          <p:cNvSpPr/>
          <p:nvPr/>
        </p:nvSpPr>
        <p:spPr>
          <a:xfrm>
            <a:off x="6352546"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9">
            <a:extLst>
              <a:ext uri="{FF2B5EF4-FFF2-40B4-BE49-F238E27FC236}">
                <a16:creationId xmlns:a16="http://schemas.microsoft.com/office/drawing/2014/main" id="{C8877875-8920-EB7F-5664-8B8BE9BA9932}"/>
              </a:ext>
            </a:extLst>
          </p:cNvPr>
          <p:cNvSpPr txBox="1"/>
          <p:nvPr/>
        </p:nvSpPr>
        <p:spPr>
          <a:xfrm>
            <a:off x="6245860" y="1515598"/>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ומהאחרים</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a:t>
            </a:r>
            <a:r>
              <a:rPr lang="en-US" kern="1200" dirty="0">
                <a:latin typeface="Calibri" panose="020F0502020204030204" pitchFamily="34" charset="0"/>
                <a:ea typeface="Calibri" panose="020F0502020204030204" pitchFamily="34" charset="0"/>
                <a:cs typeface="Calibri" panose="020F0502020204030204" pitchFamily="34" charset="0"/>
              </a:rPr>
              <a:t>/ה....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AutoShape 10">
            <a:extLst>
              <a:ext uri="{FF2B5EF4-FFF2-40B4-BE49-F238E27FC236}">
                <a16:creationId xmlns:a16="http://schemas.microsoft.com/office/drawing/2014/main" id="{3297A454-36F5-FE6A-BF25-CF63DCE5B43F}"/>
              </a:ext>
            </a:extLst>
          </p:cNvPr>
          <p:cNvSpPr/>
          <p:nvPr/>
        </p:nvSpPr>
        <p:spPr>
          <a:xfrm>
            <a:off x="6333107"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AutoShape 11">
            <a:extLst>
              <a:ext uri="{FF2B5EF4-FFF2-40B4-BE49-F238E27FC236}">
                <a16:creationId xmlns:a16="http://schemas.microsoft.com/office/drawing/2014/main" id="{371F9133-100A-B386-63A8-17BA91A48404}"/>
              </a:ext>
            </a:extLst>
          </p:cNvPr>
          <p:cNvSpPr/>
          <p:nvPr/>
        </p:nvSpPr>
        <p:spPr>
          <a:xfrm>
            <a:off x="6352506"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AutoShape 12">
            <a:extLst>
              <a:ext uri="{FF2B5EF4-FFF2-40B4-BE49-F238E27FC236}">
                <a16:creationId xmlns:a16="http://schemas.microsoft.com/office/drawing/2014/main" id="{DC54EB00-0AB7-4FF1-C733-7C0085D8AFFE}"/>
              </a:ext>
            </a:extLst>
          </p:cNvPr>
          <p:cNvSpPr/>
          <p:nvPr/>
        </p:nvSpPr>
        <p:spPr>
          <a:xfrm>
            <a:off x="6311355"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AutoShape 13">
            <a:extLst>
              <a:ext uri="{FF2B5EF4-FFF2-40B4-BE49-F238E27FC236}">
                <a16:creationId xmlns:a16="http://schemas.microsoft.com/office/drawing/2014/main" id="{E1D608DF-502F-7A72-0F73-BE1E1199CDFC}"/>
              </a:ext>
            </a:extLst>
          </p:cNvPr>
          <p:cNvSpPr/>
          <p:nvPr/>
        </p:nvSpPr>
        <p:spPr>
          <a:xfrm>
            <a:off x="6311315"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AutoShape 14">
            <a:extLst>
              <a:ext uri="{FF2B5EF4-FFF2-40B4-BE49-F238E27FC236}">
                <a16:creationId xmlns:a16="http://schemas.microsoft.com/office/drawing/2014/main" id="{F0A95C32-84AA-D594-F6CF-1E3954E1DF84}"/>
              </a:ext>
            </a:extLst>
          </p:cNvPr>
          <p:cNvSpPr/>
          <p:nvPr/>
        </p:nvSpPr>
        <p:spPr>
          <a:xfrm>
            <a:off x="6333067"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18">
            <a:extLst>
              <a:ext uri="{FF2B5EF4-FFF2-40B4-BE49-F238E27FC236}">
                <a16:creationId xmlns:a16="http://schemas.microsoft.com/office/drawing/2014/main" id="{8B68C50B-A78F-82AE-1E1A-6951040922BD}"/>
              </a:ext>
            </a:extLst>
          </p:cNvPr>
          <p:cNvSpPr txBox="1"/>
          <p:nvPr/>
        </p:nvSpPr>
        <p:spPr>
          <a:xfrm>
            <a:off x="6245900" y="660976"/>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מתי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כש</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19">
            <a:extLst>
              <a:ext uri="{FF2B5EF4-FFF2-40B4-BE49-F238E27FC236}">
                <a16:creationId xmlns:a16="http://schemas.microsoft.com/office/drawing/2014/main" id="{63ECADE5-D48D-17E7-F2D0-DF491AD59E1A}"/>
              </a:ext>
            </a:extLst>
          </p:cNvPr>
          <p:cNvSpPr txBox="1"/>
          <p:nvPr/>
        </p:nvSpPr>
        <p:spPr>
          <a:xfrm>
            <a:off x="6221397" y="5490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20">
            <a:extLst>
              <a:ext uri="{FF2B5EF4-FFF2-40B4-BE49-F238E27FC236}">
                <a16:creationId xmlns:a16="http://schemas.microsoft.com/office/drawing/2014/main" id="{3F23BED0-EF73-5155-5E0B-DF162291DD0A}"/>
              </a:ext>
            </a:extLst>
          </p:cNvPr>
          <p:cNvSpPr/>
          <p:nvPr/>
        </p:nvSpPr>
        <p:spPr>
          <a:xfrm>
            <a:off x="6311275"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AutoShape 21">
            <a:extLst>
              <a:ext uri="{FF2B5EF4-FFF2-40B4-BE49-F238E27FC236}">
                <a16:creationId xmlns:a16="http://schemas.microsoft.com/office/drawing/2014/main" id="{C56B8973-35B4-3455-CEA5-FD927D2EB607}"/>
              </a:ext>
            </a:extLst>
          </p:cNvPr>
          <p:cNvSpPr/>
          <p:nvPr/>
        </p:nvSpPr>
        <p:spPr>
          <a:xfrm>
            <a:off x="6311395"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AutoShape 22">
            <a:extLst>
              <a:ext uri="{FF2B5EF4-FFF2-40B4-BE49-F238E27FC236}">
                <a16:creationId xmlns:a16="http://schemas.microsoft.com/office/drawing/2014/main" id="{F1FCC2AA-CD57-1F8F-BC34-3D30A2667898}"/>
              </a:ext>
            </a:extLst>
          </p:cNvPr>
          <p:cNvSpPr/>
          <p:nvPr/>
        </p:nvSpPr>
        <p:spPr>
          <a:xfrm>
            <a:off x="6352386" y="134331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AutoShape 23">
            <a:extLst>
              <a:ext uri="{FF2B5EF4-FFF2-40B4-BE49-F238E27FC236}">
                <a16:creationId xmlns:a16="http://schemas.microsoft.com/office/drawing/2014/main" id="{52F01C98-99C4-F608-CD5A-7FF1BAB27998}"/>
              </a:ext>
            </a:extLst>
          </p:cNvPr>
          <p:cNvSpPr/>
          <p:nvPr/>
        </p:nvSpPr>
        <p:spPr>
          <a:xfrm>
            <a:off x="6352466"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TextBox 24">
            <a:extLst>
              <a:ext uri="{FF2B5EF4-FFF2-40B4-BE49-F238E27FC236}">
                <a16:creationId xmlns:a16="http://schemas.microsoft.com/office/drawing/2014/main" id="{6C61A484-3AA4-E47B-5364-D5EA3944DE25}"/>
              </a:ext>
            </a:extLst>
          </p:cNvPr>
          <p:cNvSpPr txBox="1"/>
          <p:nvPr/>
        </p:nvSpPr>
        <p:spPr>
          <a:xfrm>
            <a:off x="6221397" y="465914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28" name="AutoShape 25">
            <a:extLst>
              <a:ext uri="{FF2B5EF4-FFF2-40B4-BE49-F238E27FC236}">
                <a16:creationId xmlns:a16="http://schemas.microsoft.com/office/drawing/2014/main" id="{8EE357D4-FAAE-DCF0-DEC7-D639100DFBBA}"/>
              </a:ext>
            </a:extLst>
          </p:cNvPr>
          <p:cNvSpPr/>
          <p:nvPr/>
        </p:nvSpPr>
        <p:spPr>
          <a:xfrm>
            <a:off x="6308603"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1" name="תמונה 30">
            <a:extLst>
              <a:ext uri="{FF2B5EF4-FFF2-40B4-BE49-F238E27FC236}">
                <a16:creationId xmlns:a16="http://schemas.microsoft.com/office/drawing/2014/main" id="{51EFEB25-5C27-A5B2-3141-A53D41F2AF93}"/>
              </a:ext>
            </a:extLst>
          </p:cNvPr>
          <p:cNvPicPr>
            <a:picLocks noChangeAspect="1"/>
          </p:cNvPicPr>
          <p:nvPr/>
        </p:nvPicPr>
        <p:blipFill>
          <a:blip r:embed="rId4"/>
          <a:stretch>
            <a:fillRect/>
          </a:stretch>
        </p:blipFill>
        <p:spPr>
          <a:xfrm>
            <a:off x="34714" y="85054"/>
            <a:ext cx="6072142" cy="6687892"/>
          </a:xfrm>
          <a:prstGeom prst="rect">
            <a:avLst/>
          </a:prstGeom>
        </p:spPr>
      </p:pic>
      <p:sp>
        <p:nvSpPr>
          <p:cNvPr id="34" name="TextBox 4">
            <a:extLst>
              <a:ext uri="{FF2B5EF4-FFF2-40B4-BE49-F238E27FC236}">
                <a16:creationId xmlns:a16="http://schemas.microsoft.com/office/drawing/2014/main" id="{180CE240-8D55-87B0-5E69-3DCFF3DDDC45}"/>
              </a:ext>
            </a:extLst>
          </p:cNvPr>
          <p:cNvSpPr txBox="1"/>
          <p:nvPr/>
        </p:nvSpPr>
        <p:spPr>
          <a:xfrm>
            <a:off x="270896" y="2484711"/>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Box 7">
            <a:extLst>
              <a:ext uri="{FF2B5EF4-FFF2-40B4-BE49-F238E27FC236}">
                <a16:creationId xmlns:a16="http://schemas.microsoft.com/office/drawing/2014/main" id="{5D832896-15C0-305B-E9E1-BC78444B1061}"/>
              </a:ext>
            </a:extLst>
          </p:cNvPr>
          <p:cNvSpPr txBox="1"/>
          <p:nvPr/>
        </p:nvSpPr>
        <p:spPr>
          <a:xfrm>
            <a:off x="336271" y="3500677"/>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6" name="AutoShape 8">
            <a:extLst>
              <a:ext uri="{FF2B5EF4-FFF2-40B4-BE49-F238E27FC236}">
                <a16:creationId xmlns:a16="http://schemas.microsoft.com/office/drawing/2014/main" id="{8A03236D-3D72-77E5-25F9-C6CCDDDB5931}"/>
              </a:ext>
            </a:extLst>
          </p:cNvPr>
          <p:cNvSpPr/>
          <p:nvPr/>
        </p:nvSpPr>
        <p:spPr>
          <a:xfrm>
            <a:off x="377582" y="288112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TextBox 9">
            <a:extLst>
              <a:ext uri="{FF2B5EF4-FFF2-40B4-BE49-F238E27FC236}">
                <a16:creationId xmlns:a16="http://schemas.microsoft.com/office/drawing/2014/main" id="{89BB9987-10BD-BC8E-50B2-FBD4732BD390}"/>
              </a:ext>
            </a:extLst>
          </p:cNvPr>
          <p:cNvSpPr txBox="1"/>
          <p:nvPr/>
        </p:nvSpPr>
        <p:spPr>
          <a:xfrm>
            <a:off x="270896" y="1507479"/>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ומהאחרים</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a:t>
            </a:r>
            <a:r>
              <a:rPr lang="en-US" kern="1200" dirty="0">
                <a:latin typeface="Calibri" panose="020F0502020204030204" pitchFamily="34" charset="0"/>
                <a:ea typeface="Calibri" panose="020F0502020204030204" pitchFamily="34" charset="0"/>
                <a:cs typeface="Calibri" panose="020F0502020204030204" pitchFamily="34" charset="0"/>
              </a:rPr>
              <a:t>/ה....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8" name="AutoShape 12">
            <a:extLst>
              <a:ext uri="{FF2B5EF4-FFF2-40B4-BE49-F238E27FC236}">
                <a16:creationId xmlns:a16="http://schemas.microsoft.com/office/drawing/2014/main" id="{A5DBFB7D-9C29-D242-5AF7-BF74DD1910BF}"/>
              </a:ext>
            </a:extLst>
          </p:cNvPr>
          <p:cNvSpPr/>
          <p:nvPr/>
        </p:nvSpPr>
        <p:spPr>
          <a:xfrm>
            <a:off x="336391" y="37163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AutoShape 13">
            <a:extLst>
              <a:ext uri="{FF2B5EF4-FFF2-40B4-BE49-F238E27FC236}">
                <a16:creationId xmlns:a16="http://schemas.microsoft.com/office/drawing/2014/main" id="{305B8C54-D476-711F-E9BF-3619B59E2B50}"/>
              </a:ext>
            </a:extLst>
          </p:cNvPr>
          <p:cNvSpPr/>
          <p:nvPr/>
        </p:nvSpPr>
        <p:spPr>
          <a:xfrm>
            <a:off x="336351" y="4063264"/>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0" name="TextBox 19">
            <a:extLst>
              <a:ext uri="{FF2B5EF4-FFF2-40B4-BE49-F238E27FC236}">
                <a16:creationId xmlns:a16="http://schemas.microsoft.com/office/drawing/2014/main" id="{617DF47A-3BFE-2D44-A2A8-C720840A386D}"/>
              </a:ext>
            </a:extLst>
          </p:cNvPr>
          <p:cNvSpPr txBox="1"/>
          <p:nvPr/>
        </p:nvSpPr>
        <p:spPr>
          <a:xfrm>
            <a:off x="246433" y="5481887"/>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41" name="AutoShape 20">
            <a:extLst>
              <a:ext uri="{FF2B5EF4-FFF2-40B4-BE49-F238E27FC236}">
                <a16:creationId xmlns:a16="http://schemas.microsoft.com/office/drawing/2014/main" id="{B5077D7E-FDF2-547D-8676-2C835F7570C4}"/>
              </a:ext>
            </a:extLst>
          </p:cNvPr>
          <p:cNvSpPr/>
          <p:nvPr/>
        </p:nvSpPr>
        <p:spPr>
          <a:xfrm>
            <a:off x="336311" y="518255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AutoShape 23">
            <a:extLst>
              <a:ext uri="{FF2B5EF4-FFF2-40B4-BE49-F238E27FC236}">
                <a16:creationId xmlns:a16="http://schemas.microsoft.com/office/drawing/2014/main" id="{80447812-F1A7-086B-F483-8436AF9F051F}"/>
              </a:ext>
            </a:extLst>
          </p:cNvPr>
          <p:cNvSpPr/>
          <p:nvPr/>
        </p:nvSpPr>
        <p:spPr>
          <a:xfrm>
            <a:off x="377502" y="221751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TextBox 24">
            <a:extLst>
              <a:ext uri="{FF2B5EF4-FFF2-40B4-BE49-F238E27FC236}">
                <a16:creationId xmlns:a16="http://schemas.microsoft.com/office/drawing/2014/main" id="{D81A1115-EE3C-616C-A979-5814C6090F90}"/>
              </a:ext>
            </a:extLst>
          </p:cNvPr>
          <p:cNvSpPr txBox="1"/>
          <p:nvPr/>
        </p:nvSpPr>
        <p:spPr>
          <a:xfrm>
            <a:off x="246433" y="4651024"/>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44" name="AutoShape 25">
            <a:extLst>
              <a:ext uri="{FF2B5EF4-FFF2-40B4-BE49-F238E27FC236}">
                <a16:creationId xmlns:a16="http://schemas.microsoft.com/office/drawing/2014/main" id="{A2AF039C-70A7-5F82-35BF-34DC500F3711}"/>
              </a:ext>
            </a:extLst>
          </p:cNvPr>
          <p:cNvSpPr/>
          <p:nvPr/>
        </p:nvSpPr>
        <p:spPr>
          <a:xfrm>
            <a:off x="333639" y="608737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AutoShape 21">
            <a:extLst>
              <a:ext uri="{FF2B5EF4-FFF2-40B4-BE49-F238E27FC236}">
                <a16:creationId xmlns:a16="http://schemas.microsoft.com/office/drawing/2014/main" id="{FFCD0946-2774-2E0F-FF12-D0D9D64417F7}"/>
              </a:ext>
            </a:extLst>
          </p:cNvPr>
          <p:cNvSpPr/>
          <p:nvPr/>
        </p:nvSpPr>
        <p:spPr>
          <a:xfrm>
            <a:off x="333639" y="566002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תמונה 45">
            <a:extLst>
              <a:ext uri="{FF2B5EF4-FFF2-40B4-BE49-F238E27FC236}">
                <a16:creationId xmlns:a16="http://schemas.microsoft.com/office/drawing/2014/main" id="{99EE3B37-D164-0CE6-6F6C-F1073FAFFFBE}"/>
              </a:ext>
            </a:extLst>
          </p:cNvPr>
          <p:cNvPicPr>
            <a:picLocks noChangeAspect="1"/>
          </p:cNvPicPr>
          <p:nvPr/>
        </p:nvPicPr>
        <p:blipFill>
          <a:blip r:embed="rId5"/>
          <a:stretch>
            <a:fillRect/>
          </a:stretch>
        </p:blipFill>
        <p:spPr>
          <a:xfrm>
            <a:off x="377502" y="4816010"/>
            <a:ext cx="5529551" cy="42676"/>
          </a:xfrm>
          <a:prstGeom prst="rect">
            <a:avLst/>
          </a:prstGeom>
        </p:spPr>
      </p:pic>
      <p:pic>
        <p:nvPicPr>
          <p:cNvPr id="47" name="תמונה 46">
            <a:extLst>
              <a:ext uri="{FF2B5EF4-FFF2-40B4-BE49-F238E27FC236}">
                <a16:creationId xmlns:a16="http://schemas.microsoft.com/office/drawing/2014/main" id="{C3298B79-9D4A-4D83-82C0-111FFF25A54E}"/>
              </a:ext>
            </a:extLst>
          </p:cNvPr>
          <p:cNvPicPr>
            <a:picLocks noChangeAspect="1"/>
          </p:cNvPicPr>
          <p:nvPr/>
        </p:nvPicPr>
        <p:blipFill>
          <a:blip r:embed="rId5"/>
          <a:stretch>
            <a:fillRect/>
          </a:stretch>
        </p:blipFill>
        <p:spPr>
          <a:xfrm>
            <a:off x="362437" y="4441878"/>
            <a:ext cx="5529551" cy="42676"/>
          </a:xfrm>
          <a:prstGeom prst="rect">
            <a:avLst/>
          </a:prstGeom>
        </p:spPr>
      </p:pic>
      <p:pic>
        <p:nvPicPr>
          <p:cNvPr id="48" name="תמונה 47">
            <a:extLst>
              <a:ext uri="{FF2B5EF4-FFF2-40B4-BE49-F238E27FC236}">
                <a16:creationId xmlns:a16="http://schemas.microsoft.com/office/drawing/2014/main" id="{FC0ED6D6-D243-8BB1-F24A-AFE89F72945C}"/>
              </a:ext>
            </a:extLst>
          </p:cNvPr>
          <p:cNvPicPr>
            <a:picLocks noChangeAspect="1"/>
          </p:cNvPicPr>
          <p:nvPr/>
        </p:nvPicPr>
        <p:blipFill>
          <a:blip r:embed="rId5"/>
          <a:stretch>
            <a:fillRect/>
          </a:stretch>
        </p:blipFill>
        <p:spPr>
          <a:xfrm>
            <a:off x="330856" y="3228052"/>
            <a:ext cx="5529551" cy="42676"/>
          </a:xfrm>
          <a:prstGeom prst="rect">
            <a:avLst/>
          </a:prstGeom>
        </p:spPr>
      </p:pic>
      <p:pic>
        <p:nvPicPr>
          <p:cNvPr id="49" name="תמונה 48">
            <a:extLst>
              <a:ext uri="{FF2B5EF4-FFF2-40B4-BE49-F238E27FC236}">
                <a16:creationId xmlns:a16="http://schemas.microsoft.com/office/drawing/2014/main" id="{10EFA075-D8CE-8BBB-AFFD-51CA65EDDBF4}"/>
              </a:ext>
            </a:extLst>
          </p:cNvPr>
          <p:cNvPicPr>
            <a:picLocks noChangeAspect="1"/>
          </p:cNvPicPr>
          <p:nvPr/>
        </p:nvPicPr>
        <p:blipFill>
          <a:blip r:embed="rId5"/>
          <a:stretch>
            <a:fillRect/>
          </a:stretch>
        </p:blipFill>
        <p:spPr>
          <a:xfrm>
            <a:off x="330856" y="1952082"/>
            <a:ext cx="5529551" cy="42676"/>
          </a:xfrm>
          <a:prstGeom prst="rect">
            <a:avLst/>
          </a:prstGeom>
        </p:spPr>
      </p:pic>
      <p:pic>
        <p:nvPicPr>
          <p:cNvPr id="50" name="תמונה 49">
            <a:extLst>
              <a:ext uri="{FF2B5EF4-FFF2-40B4-BE49-F238E27FC236}">
                <a16:creationId xmlns:a16="http://schemas.microsoft.com/office/drawing/2014/main" id="{37FDD7BE-F15A-47E9-55E6-B52C8D7D59F8}"/>
              </a:ext>
            </a:extLst>
          </p:cNvPr>
          <p:cNvPicPr>
            <a:picLocks noChangeAspect="1"/>
          </p:cNvPicPr>
          <p:nvPr/>
        </p:nvPicPr>
        <p:blipFill>
          <a:blip r:embed="rId6"/>
          <a:stretch>
            <a:fillRect/>
          </a:stretch>
        </p:blipFill>
        <p:spPr>
          <a:xfrm>
            <a:off x="274036" y="619849"/>
            <a:ext cx="5706351" cy="701101"/>
          </a:xfrm>
          <a:prstGeom prst="rect">
            <a:avLst/>
          </a:prstGeom>
        </p:spPr>
      </p:pic>
      <p:pic>
        <p:nvPicPr>
          <p:cNvPr id="51" name="תמונה 50">
            <a:extLst>
              <a:ext uri="{FF2B5EF4-FFF2-40B4-BE49-F238E27FC236}">
                <a16:creationId xmlns:a16="http://schemas.microsoft.com/office/drawing/2014/main" id="{A968C975-56B6-803F-F0D5-87B1DA522964}"/>
              </a:ext>
            </a:extLst>
          </p:cNvPr>
          <p:cNvPicPr>
            <a:picLocks noChangeAspect="1"/>
          </p:cNvPicPr>
          <p:nvPr/>
        </p:nvPicPr>
        <p:blipFill>
          <a:blip r:embed="rId5"/>
          <a:stretch>
            <a:fillRect/>
          </a:stretch>
        </p:blipFill>
        <p:spPr>
          <a:xfrm>
            <a:off x="429985" y="1068971"/>
            <a:ext cx="5529551" cy="42676"/>
          </a:xfrm>
          <a:prstGeom prst="rect">
            <a:avLst/>
          </a:prstGeom>
        </p:spPr>
      </p:pic>
      <p:pic>
        <p:nvPicPr>
          <p:cNvPr id="52" name="תמונה 51">
            <a:extLst>
              <a:ext uri="{FF2B5EF4-FFF2-40B4-BE49-F238E27FC236}">
                <a16:creationId xmlns:a16="http://schemas.microsoft.com/office/drawing/2014/main" id="{0E4B485E-B650-1839-9E86-66EB8D722E41}"/>
              </a:ext>
            </a:extLst>
          </p:cNvPr>
          <p:cNvPicPr>
            <a:picLocks noChangeAspect="1"/>
          </p:cNvPicPr>
          <p:nvPr/>
        </p:nvPicPr>
        <p:blipFill>
          <a:blip r:embed="rId5"/>
          <a:stretch>
            <a:fillRect/>
          </a:stretch>
        </p:blipFill>
        <p:spPr>
          <a:xfrm>
            <a:off x="397558" y="1337328"/>
            <a:ext cx="5529551" cy="42676"/>
          </a:xfrm>
          <a:prstGeom prst="rect">
            <a:avLst/>
          </a:prstGeom>
        </p:spPr>
      </p:pic>
    </p:spTree>
    <p:extLst>
      <p:ext uri="{BB962C8B-B14F-4D97-AF65-F5344CB8AC3E}">
        <p14:creationId xmlns:p14="http://schemas.microsoft.com/office/powerpoint/2010/main" val="1957233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8455" y="0"/>
            <a:ext cx="9680864" cy="6858000"/>
          </a:xfrm>
          <a:custGeom>
            <a:avLst/>
            <a:gdLst/>
            <a:ahLst/>
            <a:cxnLst/>
            <a:rect l="l" t="t" r="r" b="b"/>
            <a:pathLst>
              <a:path w="5324475" h="3771900">
                <a:moveTo>
                  <a:pt x="0" y="0"/>
                </a:moveTo>
                <a:lnTo>
                  <a:pt x="5324475" y="0"/>
                </a:lnTo>
                <a:lnTo>
                  <a:pt x="5324475" y="3771900"/>
                </a:lnTo>
                <a:lnTo>
                  <a:pt x="0" y="3771900"/>
                </a:lnTo>
                <a:lnTo>
                  <a:pt x="0" y="0"/>
                </a:lnTo>
                <a:close/>
              </a:path>
            </a:pathLst>
          </a:custGeom>
          <a:blipFill>
            <a:blip r:embed="rId2">
              <a:alphaModFix amt="39000"/>
            </a:blip>
            <a:stretch>
              <a:fillRect t="-1715" r="-66" b="-1930"/>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3" name="Freeform 3"/>
          <p:cNvSpPr/>
          <p:nvPr/>
        </p:nvSpPr>
        <p:spPr>
          <a:xfrm>
            <a:off x="2614561" y="896306"/>
            <a:ext cx="7349176" cy="5080118"/>
          </a:xfrm>
          <a:custGeom>
            <a:avLst/>
            <a:gdLst/>
            <a:ahLst/>
            <a:cxnLst/>
            <a:rect l="l" t="t" r="r" b="b"/>
            <a:pathLst>
              <a:path w="4042047" h="2794065">
                <a:moveTo>
                  <a:pt x="0" y="0"/>
                </a:moveTo>
                <a:lnTo>
                  <a:pt x="4042047" y="0"/>
                </a:lnTo>
                <a:lnTo>
                  <a:pt x="4042047" y="2794064"/>
                </a:lnTo>
                <a:lnTo>
                  <a:pt x="0" y="2794064"/>
                </a:lnTo>
                <a:lnTo>
                  <a:pt x="0" y="0"/>
                </a:lnTo>
                <a:close/>
              </a:path>
            </a:pathLst>
          </a:custGeom>
          <a:blipFill>
            <a:blip r:embed="rId3">
              <a:alphaModFix amt="54000"/>
            </a:blip>
            <a:stretch>
              <a:fillRect/>
            </a:stretch>
          </a:blipFill>
        </p:spPr>
        <p:txBody>
          <a:bodyPr/>
          <a:lstStyle/>
          <a:p>
            <a:pPr defTabSz="1662562">
              <a:buClrTx/>
            </a:pPr>
            <a:endParaRPr lang="he-IL" sz="3273"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rot="-4293132">
            <a:off x="1792119" y="2687698"/>
            <a:ext cx="2247235" cy="693833"/>
          </a:xfrm>
          <a:custGeom>
            <a:avLst/>
            <a:gdLst/>
            <a:ahLst/>
            <a:cxnLst/>
            <a:rect l="l" t="t" r="r" b="b"/>
            <a:pathLst>
              <a:path w="1235979" h="381608">
                <a:moveTo>
                  <a:pt x="0" y="0"/>
                </a:moveTo>
                <a:lnTo>
                  <a:pt x="1235978" y="0"/>
                </a:lnTo>
                <a:lnTo>
                  <a:pt x="1235978" y="381608"/>
                </a:lnTo>
                <a:lnTo>
                  <a:pt x="0" y="381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5" name="Freeform 5"/>
          <p:cNvSpPr/>
          <p:nvPr/>
        </p:nvSpPr>
        <p:spPr>
          <a:xfrm>
            <a:off x="8527154" y="4464505"/>
            <a:ext cx="1201536" cy="1720951"/>
          </a:xfrm>
          <a:custGeom>
            <a:avLst/>
            <a:gdLst/>
            <a:ahLst/>
            <a:cxnLst/>
            <a:rect l="l" t="t" r="r" b="b"/>
            <a:pathLst>
              <a:path w="660845" h="946523">
                <a:moveTo>
                  <a:pt x="0" y="0"/>
                </a:moveTo>
                <a:lnTo>
                  <a:pt x="660845" y="0"/>
                </a:lnTo>
                <a:lnTo>
                  <a:pt x="660845" y="946523"/>
                </a:lnTo>
                <a:lnTo>
                  <a:pt x="0" y="9465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6" name="Freeform 6"/>
          <p:cNvSpPr/>
          <p:nvPr/>
        </p:nvSpPr>
        <p:spPr>
          <a:xfrm>
            <a:off x="9127920" y="5154622"/>
            <a:ext cx="1032865" cy="1030833"/>
          </a:xfrm>
          <a:custGeom>
            <a:avLst/>
            <a:gdLst/>
            <a:ahLst/>
            <a:cxnLst/>
            <a:rect l="l" t="t" r="r" b="b"/>
            <a:pathLst>
              <a:path w="568076" h="566958">
                <a:moveTo>
                  <a:pt x="0" y="0"/>
                </a:moveTo>
                <a:lnTo>
                  <a:pt x="568077" y="0"/>
                </a:lnTo>
                <a:lnTo>
                  <a:pt x="568077" y="566958"/>
                </a:lnTo>
                <a:lnTo>
                  <a:pt x="0" y="5669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7" name="Freeform 7"/>
          <p:cNvSpPr/>
          <p:nvPr/>
        </p:nvSpPr>
        <p:spPr>
          <a:xfrm rot="-758953" flipH="1">
            <a:off x="2255984" y="3883599"/>
            <a:ext cx="1102236" cy="1777802"/>
          </a:xfrm>
          <a:custGeom>
            <a:avLst/>
            <a:gdLst/>
            <a:ahLst/>
            <a:cxnLst/>
            <a:rect l="l" t="t" r="r" b="b"/>
            <a:pathLst>
              <a:path w="606230" h="977791">
                <a:moveTo>
                  <a:pt x="606230" y="0"/>
                </a:moveTo>
                <a:lnTo>
                  <a:pt x="0" y="0"/>
                </a:lnTo>
                <a:lnTo>
                  <a:pt x="0" y="977791"/>
                </a:lnTo>
                <a:lnTo>
                  <a:pt x="606230" y="977791"/>
                </a:lnTo>
                <a:lnTo>
                  <a:pt x="60623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8" name="Freeform 8"/>
          <p:cNvSpPr/>
          <p:nvPr/>
        </p:nvSpPr>
        <p:spPr>
          <a:xfrm>
            <a:off x="2100462" y="896305"/>
            <a:ext cx="1630545" cy="1173993"/>
          </a:xfrm>
          <a:custGeom>
            <a:avLst/>
            <a:gdLst/>
            <a:ahLst/>
            <a:cxnLst/>
            <a:rect l="l" t="t" r="r" b="b"/>
            <a:pathLst>
              <a:path w="896800" h="645696">
                <a:moveTo>
                  <a:pt x="0" y="0"/>
                </a:moveTo>
                <a:lnTo>
                  <a:pt x="896800" y="0"/>
                </a:lnTo>
                <a:lnTo>
                  <a:pt x="896800" y="645695"/>
                </a:lnTo>
                <a:lnTo>
                  <a:pt x="0" y="645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9" name="Freeform 9"/>
          <p:cNvSpPr/>
          <p:nvPr/>
        </p:nvSpPr>
        <p:spPr>
          <a:xfrm>
            <a:off x="7715073" y="5453836"/>
            <a:ext cx="1060284" cy="613349"/>
          </a:xfrm>
          <a:custGeom>
            <a:avLst/>
            <a:gdLst/>
            <a:ahLst/>
            <a:cxnLst/>
            <a:rect l="l" t="t" r="r" b="b"/>
            <a:pathLst>
              <a:path w="583156" h="337342">
                <a:moveTo>
                  <a:pt x="0" y="0"/>
                </a:moveTo>
                <a:lnTo>
                  <a:pt x="583156" y="0"/>
                </a:lnTo>
                <a:lnTo>
                  <a:pt x="583156" y="337341"/>
                </a:lnTo>
                <a:lnTo>
                  <a:pt x="0" y="3373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0" name="Freeform 10"/>
          <p:cNvSpPr/>
          <p:nvPr/>
        </p:nvSpPr>
        <p:spPr>
          <a:xfrm>
            <a:off x="9439605" y="3932552"/>
            <a:ext cx="524131" cy="555438"/>
          </a:xfrm>
          <a:custGeom>
            <a:avLst/>
            <a:gdLst/>
            <a:ahLst/>
            <a:cxnLst/>
            <a:rect l="l" t="t" r="r" b="b"/>
            <a:pathLst>
              <a:path w="288272" h="305491">
                <a:moveTo>
                  <a:pt x="0" y="0"/>
                </a:moveTo>
                <a:lnTo>
                  <a:pt x="288272" y="0"/>
                </a:lnTo>
                <a:lnTo>
                  <a:pt x="288272" y="305491"/>
                </a:lnTo>
                <a:lnTo>
                  <a:pt x="0" y="3054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1" name="AutoShape 11"/>
          <p:cNvSpPr/>
          <p:nvPr/>
        </p:nvSpPr>
        <p:spPr>
          <a:xfrm>
            <a:off x="3731007" y="256664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2" name="AutoShape 12"/>
          <p:cNvSpPr/>
          <p:nvPr/>
        </p:nvSpPr>
        <p:spPr>
          <a:xfrm>
            <a:off x="3766973" y="2978024"/>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3" name="AutoShape 13"/>
          <p:cNvSpPr/>
          <p:nvPr/>
        </p:nvSpPr>
        <p:spPr>
          <a:xfrm>
            <a:off x="3766973" y="338631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4" name="AutoShape 14"/>
          <p:cNvSpPr/>
          <p:nvPr/>
        </p:nvSpPr>
        <p:spPr>
          <a:xfrm>
            <a:off x="3766973" y="379757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5" name="AutoShape 15"/>
          <p:cNvSpPr/>
          <p:nvPr/>
        </p:nvSpPr>
        <p:spPr>
          <a:xfrm>
            <a:off x="3766973" y="421026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6" name="TextBox 16"/>
          <p:cNvSpPr txBox="1"/>
          <p:nvPr/>
        </p:nvSpPr>
        <p:spPr>
          <a:xfrm>
            <a:off x="6289149" y="2077479"/>
            <a:ext cx="2558142" cy="457754"/>
          </a:xfrm>
          <a:prstGeom prst="rect">
            <a:avLst/>
          </a:prstGeom>
        </p:spPr>
        <p:txBody>
          <a:bodyPr lIns="0" tIns="0" rIns="0" bIns="0" rtlCol="0" anchor="t">
            <a:spAutoFit/>
          </a:bodyPr>
          <a:lstStyle/>
          <a:p>
            <a:pPr algn="ct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רציתי</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לומר</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לך</a:t>
            </a:r>
            <a:r>
              <a:rPr lang="en-US" sz="2725" kern="1200" dirty="0">
                <a:latin typeface="Calibri" panose="020F0502020204030204" pitchFamily="34" charset="0"/>
                <a:ea typeface="Calibri" panose="020F0502020204030204" pitchFamily="34" charset="0"/>
                <a:cs typeface="Calibri" panose="020F0502020204030204" pitchFamily="34" charset="0"/>
              </a:rPr>
              <a:t> ש...</a:t>
            </a:r>
          </a:p>
        </p:txBody>
      </p:sp>
      <p:sp>
        <p:nvSpPr>
          <p:cNvPr id="17" name="TextBox 17"/>
          <p:cNvSpPr txBox="1"/>
          <p:nvPr/>
        </p:nvSpPr>
        <p:spPr>
          <a:xfrm>
            <a:off x="6459656" y="4521997"/>
            <a:ext cx="2067496" cy="457754"/>
          </a:xfrm>
          <a:prstGeom prst="rect">
            <a:avLst/>
          </a:prstGeom>
        </p:spPr>
        <p:txBody>
          <a:bodyPr lIns="0" tIns="0" rIns="0" bIns="0" rtlCol="0" anchor="t">
            <a:spAutoFit/>
          </a:bodyPr>
          <a:lstStyle/>
          <a:p>
            <a:pPr algn="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ממני</a:t>
            </a:r>
            <a:r>
              <a:rPr lang="en-US" sz="2725" kern="1200" dirty="0">
                <a:latin typeface="Calibri" panose="020F0502020204030204" pitchFamily="34" charset="0"/>
                <a:ea typeface="Calibri" panose="020F0502020204030204" pitchFamily="34" charset="0"/>
                <a:cs typeface="Calibri" panose="020F0502020204030204" pitchFamily="34" charset="0"/>
              </a:rPr>
              <a:t>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Shape 140">
          <a:extLst>
            <a:ext uri="{FF2B5EF4-FFF2-40B4-BE49-F238E27FC236}">
              <a16:creationId xmlns:a16="http://schemas.microsoft.com/office/drawing/2014/main" id="{94EF7E49-2FB7-1F28-3F53-0B6C0372C198}"/>
            </a:ext>
          </a:extLst>
        </p:cNvPr>
        <p:cNvGrpSpPr/>
        <p:nvPr/>
      </p:nvGrpSpPr>
      <p:grpSpPr>
        <a:xfrm>
          <a:off x="0" y="0"/>
          <a:ext cx="0" cy="0"/>
          <a:chOff x="0" y="0"/>
          <a:chExt cx="0" cy="0"/>
        </a:xfrm>
      </p:grpSpPr>
      <p:sp>
        <p:nvSpPr>
          <p:cNvPr id="141" name="Google Shape;141;p3">
            <a:extLst>
              <a:ext uri="{FF2B5EF4-FFF2-40B4-BE49-F238E27FC236}">
                <a16:creationId xmlns:a16="http://schemas.microsoft.com/office/drawing/2014/main" id="{5847C477-9A46-AB18-B5DB-DBF241F61E36}"/>
              </a:ext>
            </a:extLst>
          </p:cNvPr>
          <p:cNvSpPr/>
          <p:nvPr/>
        </p:nvSpPr>
        <p:spPr>
          <a:xfrm>
            <a:off x="0" y="874663"/>
            <a:ext cx="12192000" cy="5841545"/>
          </a:xfrm>
          <a:prstGeom prst="rect">
            <a:avLst/>
          </a:prstGeom>
          <a:solidFill>
            <a:srgbClr val="BA06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a:extLst>
              <a:ext uri="{FF2B5EF4-FFF2-40B4-BE49-F238E27FC236}">
                <a16:creationId xmlns:a16="http://schemas.microsoft.com/office/drawing/2014/main" id="{7621639A-5F01-6929-0A2C-42A70DB0B664}"/>
              </a:ext>
            </a:extLst>
          </p:cNvPr>
          <p:cNvSpPr/>
          <p:nvPr/>
        </p:nvSpPr>
        <p:spPr>
          <a:xfrm>
            <a:off x="836084" y="0"/>
            <a:ext cx="10752666" cy="8844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6600" b="1" i="0" u="none" strike="noStrike" kern="0" cap="none" spc="0" normalizeH="0" baseline="0" noProof="0" dirty="0">
                <a:ln>
                  <a:noFill/>
                </a:ln>
                <a:solidFill>
                  <a:srgbClr val="002060"/>
                </a:solidFill>
                <a:effectLst/>
                <a:uLnTx/>
                <a:uFillTx/>
                <a:latin typeface="Calibri"/>
                <a:ea typeface="Calibri"/>
                <a:cs typeface="Calibri"/>
                <a:sym typeface="Calibri"/>
              </a:rPr>
              <a:t>מידע ונתונים רלוונטיים ליחידה</a:t>
            </a:r>
            <a:endParaRPr kumimoji="0" sz="66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 name="Google Shape;135;p2">
            <a:extLst>
              <a:ext uri="{FF2B5EF4-FFF2-40B4-BE49-F238E27FC236}">
                <a16:creationId xmlns:a16="http://schemas.microsoft.com/office/drawing/2014/main" id="{CB573999-87C4-62B1-0327-2833D5D2F457}"/>
              </a:ext>
            </a:extLst>
          </p:cNvPr>
          <p:cNvSpPr txBox="1"/>
          <p:nvPr/>
        </p:nvSpPr>
        <p:spPr>
          <a:xfrm>
            <a:off x="145026" y="1154063"/>
            <a:ext cx="11901948" cy="7694374"/>
          </a:xfrm>
          <a:prstGeom prst="rect">
            <a:avLst/>
          </a:prstGeom>
          <a:noFill/>
          <a:ln>
            <a:noFill/>
          </a:ln>
        </p:spPr>
        <p:txBody>
          <a:bodyPr spcFirstLastPara="1" wrap="square" lIns="91425" tIns="45700" rIns="91425" bIns="45700" anchor="t" anchorCtr="0">
            <a:spAutoFit/>
          </a:bodyPr>
          <a:lstStyle/>
          <a:p>
            <a:pPr algn="r" rtl="1">
              <a:buClr>
                <a:srgbClr val="002060"/>
              </a:buClr>
              <a:buSzPts val="2400"/>
              <a:defRPr/>
            </a:pP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שנות ההתבגרות כוללות שינויים רבים - מבחינה גופנית, רגשית, קוגניטיבית וחברתית. בתקופה זו חשיבותה של השייכות לקבוצת </a:t>
            </a:r>
            <a:r>
              <a:rPr kumimoji="0" lang="he-IL" sz="2400" b="0" i="0" u="none" strike="sngStrike" kern="0" cap="none" spc="0" normalizeH="0" baseline="0" noProof="0" dirty="0">
                <a:ln>
                  <a:noFill/>
                </a:ln>
                <a:solidFill>
                  <a:srgbClr val="FFFFFF"/>
                </a:solidFill>
                <a:effectLst/>
                <a:uLnTx/>
                <a:uFillTx/>
                <a:latin typeface="Calibri"/>
                <a:ea typeface="Calibri"/>
                <a:cs typeface="Calibri"/>
                <a:sym typeface="Calibri"/>
              </a:rPr>
              <a:t>בני</a:t>
            </a: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 השווים עולה בד בבד עם תחילתו של תהליך ההיפרדות מההורים. הקבוצה שאליה משתייכים המתבגרים מסייעת להם לבסס ולברר את זהותם העצמית באמצעות שאלות כמו: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"מי אני? לאן אני שייך? במה אני ייחודי? במה אני שונה מהאחר?".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זהותו של הפרט מורכבת מחברות בקבוצות ובקהילות מגוונות, אשר הציפיות, הנורמות ומעמדו של הפרט בכל אחת מהן שונים. תחושת שייכות היא הרגשתו של האדם שהוא קשור בקשר רגשי ליחיד או לקבוצה, ובקשר הזה הוא אהוב, מביא תועלת ומשמעותי.</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תחושת השייכות היא צורך אנושי בסיסי המתעצב דרך איכות הקשרים שהתלמידים חווים ויוצרים. מחקרים מראים כי תלמיד שחש חוסר שייכות לכיתה, יתקשה להתפנות ללמידה של ממש ולהיפך, כאשר יחוש שייכות, תחושת המסוגלות שלו תעלה והוא יהיה פנוי לעשייה חיובית כמו למידה, קשירת קשרים חברתיים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ותרומה לסביבה.</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1600" b="1" i="0" u="sng" strike="noStrike" kern="0" cap="none" spc="0" normalizeH="0" baseline="0" noProof="0" dirty="0">
                <a:ln>
                  <a:noFill/>
                </a:ln>
                <a:solidFill>
                  <a:srgbClr val="FFFFFF"/>
                </a:solidFill>
                <a:effectLst/>
                <a:uLnTx/>
                <a:uFillTx/>
                <a:latin typeface="Calibri"/>
                <a:ea typeface="Calibri"/>
                <a:cs typeface="Calibri"/>
                <a:sym typeface="Calibri"/>
              </a:rPr>
              <a:t>מתוך: </a:t>
            </a:r>
            <a:b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br>
            <a:r>
              <a:rPr lang="he-IL" sz="1600" dirty="0">
                <a:solidFill>
                  <a:srgbClr val="FFFFFF"/>
                </a:solidFill>
                <a:latin typeface="Calibri"/>
                <a:ea typeface="Calibri"/>
                <a:cs typeface="Calibri"/>
                <a:sym typeface="Calibri"/>
              </a:rPr>
              <a:t>– מ. החינוך (2008), </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משמעות קבוצת הגיל בגיל </a:t>
            </a:r>
            <a:r>
              <a:rPr kumimoji="0" lang="he-IL" sz="1600" b="1" i="0" u="none" strike="noStrike" kern="0" cap="none" spc="0" normalizeH="0" baseline="0" noProof="0" dirty="0" err="1">
                <a:ln>
                  <a:noFill/>
                </a:ln>
                <a:solidFill>
                  <a:srgbClr val="FFFFFF"/>
                </a:solidFill>
                <a:effectLst/>
                <a:uLnTx/>
                <a:uFillTx/>
                <a:latin typeface="Calibri"/>
                <a:ea typeface="Calibri"/>
                <a:cs typeface="Calibri"/>
                <a:sym typeface="Calibri"/>
              </a:rPr>
              <a:t>הההתבגרות</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3"/>
              </a:rPr>
              <a:t>https://meyda.education.gov.il/files/shefi/kishurey_haim_yesodi_new/mashmaoutkvutzathagil.pdf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he-IL" sz="1600" i="0" u="none" strike="noStrike" kern="0" cap="none" spc="0" normalizeH="0" baseline="0" noProof="0" dirty="0" err="1">
                <a:ln>
                  <a:noFill/>
                </a:ln>
                <a:solidFill>
                  <a:srgbClr val="FFFFFF"/>
                </a:solidFill>
                <a:effectLst/>
                <a:uLnTx/>
                <a:uFillTx/>
                <a:latin typeface="Calibri"/>
                <a:ea typeface="Calibri"/>
                <a:cs typeface="Calibri"/>
                <a:sym typeface="Calibri"/>
              </a:rPr>
              <a:t>אברהם,י</a:t>
            </a: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(2011)</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 מפגש הנהגת הורים בנושא אחריות ומעורבות קהילתית במניעת דחייה חברתית וחרם</a:t>
            </a:r>
            <a:r>
              <a:rPr lang="he-IL" sz="1600" dirty="0">
                <a:solidFill>
                  <a:srgbClr val="FFFFFF"/>
                </a:solidFill>
                <a:latin typeface="Calibri"/>
                <a:ea typeface="Calibri"/>
                <a:cs typeface="Calibri"/>
                <a:sym typeface="Calibri"/>
              </a:rPr>
              <a:t> </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4"/>
              </a:rPr>
              <a:t>https://meyda.education.gov.il/files/shefi/Aklim_meitavi/Igeret_Herem/Horim/Sadna_Hanhagat_Horim.pdf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endPar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b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b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81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800" b="1" i="0" u="none" strike="noStrike" cap="none">
                <a:solidFill>
                  <a:schemeClr val="lt1"/>
                </a:solidFill>
                <a:latin typeface="Calibri"/>
                <a:ea typeface="Calibri"/>
                <a:cs typeface="Calibri"/>
                <a:sym typeface="Calibri"/>
              </a:rPr>
              <a:t>נושאי היחידה</a:t>
            </a:r>
            <a:endParaRPr/>
          </a:p>
        </p:txBody>
      </p:sp>
      <p:sp>
        <p:nvSpPr>
          <p:cNvPr id="136" name="Google Shape;136;p2"/>
          <p:cNvSpPr/>
          <p:nvPr/>
        </p:nvSpPr>
        <p:spPr>
          <a:xfrm>
            <a:off x="2800969" y="2755003"/>
            <a:ext cx="7088159" cy="673997"/>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2400" b="1" i="0" u="none" strike="noStrike" cap="none" dirty="0">
                <a:solidFill>
                  <a:srgbClr val="BBA4DD"/>
                </a:solidFill>
                <a:latin typeface="Calibri"/>
                <a:ea typeface="Calibri"/>
                <a:cs typeface="Calibri"/>
                <a:sym typeface="Calibri"/>
              </a:rPr>
              <a:t>סיפור במניפה</a:t>
            </a:r>
          </a:p>
          <a:p>
            <a:pPr marL="0" marR="0" lvl="0" indent="0" algn="r" rtl="1">
              <a:spcBef>
                <a:spcPts val="0"/>
              </a:spcBef>
              <a:spcAft>
                <a:spcPts val="0"/>
              </a:spcAft>
              <a:buNone/>
            </a:pPr>
            <a:r>
              <a:rPr lang="he-IL" sz="2000" dirty="0">
                <a:solidFill>
                  <a:schemeClr val="tx1"/>
                </a:solidFill>
                <a:latin typeface="Calibri"/>
                <a:ea typeface="Calibri"/>
                <a:cs typeface="Calibri"/>
                <a:sym typeface="Calibri"/>
              </a:rPr>
              <a:t>פיתוח ארגז כלים של דרכים ליצירת שייכות</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41" name="Google Shape;141;p2"/>
          <p:cNvSpPr/>
          <p:nvPr/>
        </p:nvSpPr>
        <p:spPr>
          <a:xfrm>
            <a:off x="9980297" y="2757286"/>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2" name="Google Shape;142;p2"/>
          <p:cNvSpPr/>
          <p:nvPr/>
        </p:nvSpPr>
        <p:spPr>
          <a:xfrm>
            <a:off x="10051584" y="2805412"/>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2</a:t>
            </a:r>
            <a:r>
              <a:rPr lang="he-IL" sz="1800" b="0" i="0" u="none" strike="noStrike" cap="none" dirty="0">
                <a:solidFill>
                  <a:schemeClr val="lt1"/>
                </a:solidFill>
                <a:latin typeface="Calibri"/>
                <a:ea typeface="Calibri"/>
                <a:cs typeface="Calibri"/>
                <a:sym typeface="Calibri"/>
              </a:rPr>
              <a:t>                       </a:t>
            </a:r>
            <a:endParaRPr dirty="0"/>
          </a:p>
        </p:txBody>
      </p:sp>
      <p:sp>
        <p:nvSpPr>
          <p:cNvPr id="150" name="Google Shape;150;p2"/>
          <p:cNvSpPr/>
          <p:nvPr/>
        </p:nvSpPr>
        <p:spPr>
          <a:xfrm>
            <a:off x="7934534" y="5634581"/>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6</a:t>
            </a:r>
            <a:endParaRPr/>
          </a:p>
        </p:txBody>
      </p:sp>
      <p:sp>
        <p:nvSpPr>
          <p:cNvPr id="151" name="Google Shape;151;p2"/>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2"/>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1</a:t>
            </a:r>
            <a:endParaRPr dirty="0"/>
          </a:p>
        </p:txBody>
      </p:sp>
      <p:sp>
        <p:nvSpPr>
          <p:cNvPr id="153" name="Google Shape;153;p2"/>
          <p:cNvSpPr/>
          <p:nvPr/>
        </p:nvSpPr>
        <p:spPr>
          <a:xfrm>
            <a:off x="5381523" y="1993368"/>
            <a:ext cx="5779968" cy="426463"/>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3200" b="1" i="0" u="none" strike="noStrike" cap="none" dirty="0">
                <a:solidFill>
                  <a:srgbClr val="DDADA4"/>
                </a:solidFill>
                <a:latin typeface="Calibri"/>
                <a:ea typeface="Calibri"/>
                <a:cs typeface="Calibri"/>
                <a:sym typeface="Calibri"/>
              </a:rPr>
              <a:t>מקום בעולם </a:t>
            </a:r>
          </a:p>
          <a:p>
            <a:pPr marL="0" marR="0" lvl="0" indent="0" algn="r" rtl="1">
              <a:spcBef>
                <a:spcPts val="0"/>
              </a:spcBef>
              <a:spcAft>
                <a:spcPts val="0"/>
              </a:spcAft>
              <a:buNone/>
            </a:pPr>
            <a:r>
              <a:rPr lang="he-IL" sz="2400" i="0" u="none" strike="noStrike" cap="none" dirty="0">
                <a:solidFill>
                  <a:schemeClr val="tx1"/>
                </a:solidFill>
                <a:latin typeface="Calibri"/>
                <a:ea typeface="Calibri"/>
                <a:cs typeface="Calibri"/>
                <a:sym typeface="Calibri"/>
              </a:rPr>
              <a:t>הרחבת ההיכרות עם עצמי בסביבה חדשה</a:t>
            </a:r>
            <a:endParaRPr lang="he-IL" sz="2000" i="0" u="none" strike="noStrike" cap="none" dirty="0">
              <a:solidFill>
                <a:schemeClr val="tx1"/>
              </a:solidFill>
              <a:latin typeface="Calibri"/>
              <a:ea typeface="Calibri"/>
              <a:cs typeface="Calibri"/>
              <a:sym typeface="Calibri"/>
            </a:endParaRP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pic>
        <p:nvPicPr>
          <p:cNvPr id="4" name="Google Shape;176;p4" descr="פרח ללא גבעול עם מילוי מלא">
            <a:extLst>
              <a:ext uri="{FF2B5EF4-FFF2-40B4-BE49-F238E27FC236}">
                <a16:creationId xmlns:a16="http://schemas.microsoft.com/office/drawing/2014/main" id="{056A5412-B9EC-4B2F-00FE-3E5370254B0D}"/>
              </a:ext>
            </a:extLst>
          </p:cNvPr>
          <p:cNvPicPr preferRelativeResize="0"/>
          <p:nvPr/>
        </p:nvPicPr>
        <p:blipFill rotWithShape="1">
          <a:blip r:embed="rId5">
            <a:alphaModFix/>
          </a:blip>
          <a:srcRect/>
          <a:stretch/>
        </p:blipFill>
        <p:spPr>
          <a:xfrm>
            <a:off x="11161491" y="1671874"/>
            <a:ext cx="1041806" cy="10418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660400" y="1992322"/>
            <a:ext cx="10602577" cy="3970277"/>
          </a:xfrm>
          <a:prstGeom prst="rect">
            <a:avLst/>
          </a:prstGeom>
          <a:noFill/>
          <a:ln>
            <a:noFill/>
          </a:ln>
        </p:spPr>
        <p:txBody>
          <a:bodyPr spcFirstLastPara="1" wrap="square" lIns="91425" tIns="45700" rIns="91425" bIns="45700" anchor="t" anchorCtr="0">
            <a:spAutoFit/>
          </a:bodyPr>
          <a:lstStyle/>
          <a:p>
            <a:pPr marL="502920" lvl="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היכרות עם עצמי בסביבה חדשה, הזדמנות להתפתחות אישית וחברתית והתמודדות עם שינויים. </a:t>
            </a:r>
          </a:p>
          <a:p>
            <a:pPr marL="50292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הרחבת נקודת המבט על מעגלי ההשתייכות השונים במרחבי החיים, המשתנים ומתרחבים עם המעבר לכיתה ז', על מנת לחזק ולתמוך בכוחות ולבניית הזהות האישית והחברתית שלנו. </a:t>
            </a:r>
          </a:p>
          <a:p>
            <a:pPr marL="502920" marR="0" lvl="0" indent="-457200" algn="r" rtl="1">
              <a:lnSpc>
                <a:spcPct val="150000"/>
              </a:lnSpc>
              <a:spcBef>
                <a:spcPts val="0"/>
              </a:spcBef>
              <a:spcAft>
                <a:spcPts val="0"/>
              </a:spcAft>
              <a:buClr>
                <a:srgbClr val="002060"/>
              </a:buClr>
              <a:buSzPts val="3200"/>
              <a:buFont typeface="Wingdings" panose="05000000000000000000" pitchFamily="2" charset="2"/>
              <a:buChar char="Ø"/>
            </a:pP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a:extLst>
            <a:ext uri="{FF2B5EF4-FFF2-40B4-BE49-F238E27FC236}">
              <a16:creationId xmlns:a16="http://schemas.microsoft.com/office/drawing/2014/main" id="{6594F072-15FA-5D67-11C2-090619E6F4F2}"/>
            </a:ext>
          </a:extLst>
        </p:cNvPr>
        <p:cNvGrpSpPr/>
        <p:nvPr/>
      </p:nvGrpSpPr>
      <p:grpSpPr>
        <a:xfrm>
          <a:off x="0" y="0"/>
          <a:ext cx="0" cy="0"/>
          <a:chOff x="0" y="0"/>
          <a:chExt cx="0" cy="0"/>
        </a:xfrm>
      </p:grpSpPr>
      <p:pic>
        <p:nvPicPr>
          <p:cNvPr id="191" name="Google Shape;191;p6">
            <a:extLst>
              <a:ext uri="{FF2B5EF4-FFF2-40B4-BE49-F238E27FC236}">
                <a16:creationId xmlns:a16="http://schemas.microsoft.com/office/drawing/2014/main" id="{02FCABFA-82F6-F537-74D8-FA1E3DAC8048}"/>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92" name="Google Shape;192;p6">
            <a:extLst>
              <a:ext uri="{FF2B5EF4-FFF2-40B4-BE49-F238E27FC236}">
                <a16:creationId xmlns:a16="http://schemas.microsoft.com/office/drawing/2014/main" id="{F9F92B30-9C25-845B-3A99-23755132B80E}"/>
              </a:ext>
            </a:extLst>
          </p:cNvPr>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6">
            <a:extLst>
              <a:ext uri="{FF2B5EF4-FFF2-40B4-BE49-F238E27FC236}">
                <a16:creationId xmlns:a16="http://schemas.microsoft.com/office/drawing/2014/main" id="{499F2C9C-1C9C-CE32-651F-4F2F1755E904}"/>
              </a:ext>
            </a:extLst>
          </p:cNvPr>
          <p:cNvSpPr txBox="1"/>
          <p:nvPr/>
        </p:nvSpPr>
        <p:spPr>
          <a:xfrm>
            <a:off x="8829713" y="2716232"/>
            <a:ext cx="3265714" cy="1815841"/>
          </a:xfrm>
          <a:prstGeom prst="rect">
            <a:avLst/>
          </a:prstGeom>
          <a:noFill/>
          <a:ln>
            <a:noFill/>
          </a:ln>
        </p:spPr>
        <p:txBody>
          <a:bodyPr spcFirstLastPara="1" wrap="square" lIns="91425" tIns="45700" rIns="91425" bIns="45700" anchor="t" anchorCtr="0">
            <a:spAutoFit/>
          </a:bodyPr>
          <a:lstStyle/>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הרחבת נקודת המבט על מעגלי ההשתייכות השונים במרחבי החיים,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על מנת לחזק ולתמוך בכוחות, לבניית הזהות האישית והחברתית.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התפתחות אישית וחברתית והתמודדות עם שינויים. </a:t>
            </a:r>
          </a:p>
        </p:txBody>
      </p:sp>
      <p:sp>
        <p:nvSpPr>
          <p:cNvPr id="194" name="Google Shape;194;p6">
            <a:extLst>
              <a:ext uri="{FF2B5EF4-FFF2-40B4-BE49-F238E27FC236}">
                <a16:creationId xmlns:a16="http://schemas.microsoft.com/office/drawing/2014/main" id="{392ED2F9-95D3-1333-C073-95F0C97483DD}"/>
              </a:ext>
            </a:extLst>
          </p:cNvPr>
          <p:cNvSpPr txBox="1"/>
          <p:nvPr/>
        </p:nvSpPr>
        <p:spPr>
          <a:xfrm>
            <a:off x="3016976" y="2634952"/>
            <a:ext cx="5521710" cy="2308284"/>
          </a:xfrm>
          <a:prstGeom prst="rect">
            <a:avLst/>
          </a:prstGeom>
          <a:noFill/>
          <a:ln>
            <a:noFill/>
          </a:ln>
        </p:spPr>
        <p:txBody>
          <a:bodyPr spcFirstLastPara="1" wrap="square" lIns="91425" tIns="45700" rIns="91425" bIns="45700" anchor="t" anchorCtr="0">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קוגניטיביות </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שיקול דעת, בחירה, קבלת החלטות</a:t>
            </a:r>
            <a:r>
              <a:rPr lang="he-IL" sz="1600" dirty="0">
                <a:latin typeface="Calibri"/>
                <a:ea typeface="Calibri"/>
                <a:cs typeface="Calibri"/>
                <a:sym typeface="Calibri"/>
              </a:rPr>
              <a:t>.</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רגשיות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תוך-אישי</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endParaRPr kumimoji="0" lang="iw-IL" sz="1600" b="0" i="0" u="none" strike="noStrike" kern="0" cap="none" spc="0" normalizeH="0" baseline="0" noProof="0" dirty="0">
              <a:ln>
                <a:noFill/>
              </a:ln>
              <a:solidFill>
                <a:srgbClr val="EF364C"/>
              </a:solidFill>
              <a:effectLst/>
              <a:uLnTx/>
              <a:uFillTx/>
              <a:latin typeface="Calibri"/>
              <a:ea typeface="Calibri"/>
              <a:cs typeface="Calibri"/>
              <a:sym typeface="Calibri"/>
            </a:endParaRPr>
          </a:p>
          <a:p>
            <a:pPr marL="290250" marR="0" lvl="0" algn="r" defTabSz="914400" rtl="1" eaLnBrk="1" fontAlgn="auto" latinLnBrk="0" hangingPunct="1">
              <a:lnSpc>
                <a:spcPct val="100000"/>
              </a:lnSpc>
              <a:spcBef>
                <a:spcPts val="0"/>
              </a:spcBef>
              <a:spcAft>
                <a:spcPts val="0"/>
              </a:spcAft>
              <a:buClr>
                <a:srgbClr val="000000"/>
              </a:buClr>
              <a:buSzPts val="1800"/>
              <a:tabLst/>
              <a:defRPr/>
            </a:pPr>
            <a:r>
              <a:rPr lang="he-IL" sz="1600" dirty="0">
                <a:latin typeface="Calibri"/>
                <a:ea typeface="Calibri"/>
                <a:cs typeface="Calibri"/>
                <a:sym typeface="Calibri"/>
              </a:rPr>
              <a:t>מודעות עצמית, הכוונה עצמית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576000" marR="0" lvl="0" indent="-17145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   מיומנויות חברתיות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בין-איש</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י)</a:t>
            </a:r>
            <a:endPar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מודעות חברתית-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זיהוי מצבים חברתיים</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התנהלות חברתית-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ניהול יחסים בין אישיים</a:t>
            </a: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5" name="Google Shape;195;p6">
            <a:extLst>
              <a:ext uri="{FF2B5EF4-FFF2-40B4-BE49-F238E27FC236}">
                <a16:creationId xmlns:a16="http://schemas.microsoft.com/office/drawing/2014/main" id="{2361B5D5-8DCD-1E3D-F831-FF8F969F2CF5}"/>
              </a:ext>
            </a:extLst>
          </p:cNvPr>
          <p:cNvSpPr txBox="1"/>
          <p:nvPr/>
        </p:nvSpPr>
        <p:spPr>
          <a:xfrm>
            <a:off x="-79655" y="2716232"/>
            <a:ext cx="3510011" cy="338514"/>
          </a:xfrm>
          <a:prstGeom prst="rect">
            <a:avLst/>
          </a:prstGeom>
          <a:noFill/>
          <a:ln>
            <a:noFill/>
          </a:ln>
        </p:spPr>
        <p:txBody>
          <a:bodyPr spcFirstLastPara="1" wrap="square" lIns="91425" tIns="45700" rIns="91425" bIns="45700" anchor="t" anchorCtr="0">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כבוד האדם.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96" name="Google Shape;196;p6">
            <a:extLst>
              <a:ext uri="{FF2B5EF4-FFF2-40B4-BE49-F238E27FC236}">
                <a16:creationId xmlns:a16="http://schemas.microsoft.com/office/drawing/2014/main" id="{503009F3-66B9-5112-FAF1-06EB9DBCC215}"/>
              </a:ext>
            </a:extLst>
          </p:cNvPr>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7" name="Google Shape;197;p6">
            <a:extLst>
              <a:ext uri="{FF2B5EF4-FFF2-40B4-BE49-F238E27FC236}">
                <a16:creationId xmlns:a16="http://schemas.microsoft.com/office/drawing/2014/main" id="{B6882196-D19D-097B-65B5-120E0EE00B49}"/>
              </a:ext>
            </a:extLst>
          </p:cNvPr>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ידע</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8" name="Google Shape;198;p6">
            <a:extLst>
              <a:ext uri="{FF2B5EF4-FFF2-40B4-BE49-F238E27FC236}">
                <a16:creationId xmlns:a16="http://schemas.microsoft.com/office/drawing/2014/main" id="{88A724B7-23CF-363E-7634-13844370E067}"/>
              </a:ext>
            </a:extLst>
          </p:cNvPr>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מיומנויות</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9" name="Google Shape;199;p6">
            <a:extLst>
              <a:ext uri="{FF2B5EF4-FFF2-40B4-BE49-F238E27FC236}">
                <a16:creationId xmlns:a16="http://schemas.microsoft.com/office/drawing/2014/main" id="{546FC8DD-E096-FAEC-BBF2-E4E56FE555C4}"/>
              </a:ext>
            </a:extLst>
          </p:cNvPr>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ערכים</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200" name="Google Shape;200;p6">
            <a:extLst>
              <a:ext uri="{FF2B5EF4-FFF2-40B4-BE49-F238E27FC236}">
                <a16:creationId xmlns:a16="http://schemas.microsoft.com/office/drawing/2014/main" id="{2E729F99-C258-90DA-5419-DC68A7F3B728}"/>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201" name="Google Shape;201;p6">
            <a:extLst>
              <a:ext uri="{FF2B5EF4-FFF2-40B4-BE49-F238E27FC236}">
                <a16:creationId xmlns:a16="http://schemas.microsoft.com/office/drawing/2014/main" id="{BA9CF6FF-BFF1-C207-7444-1EB424247493}"/>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Tree>
    <p:extLst>
      <p:ext uri="{BB962C8B-B14F-4D97-AF65-F5344CB8AC3E}">
        <p14:creationId xmlns:p14="http://schemas.microsoft.com/office/powerpoint/2010/main" val="253192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כדור שלג מתגלגל</a:t>
            </a:r>
            <a:endParaRPr dirty="0"/>
          </a:p>
        </p:txBody>
      </p:sp>
      <p:sp>
        <p:nvSpPr>
          <p:cNvPr id="200" name="Google Shape;200;p5"/>
          <p:cNvSpPr txBox="1"/>
          <p:nvPr/>
        </p:nvSpPr>
        <p:spPr>
          <a:xfrm>
            <a:off x="8096709" y="4055481"/>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שאלות לדיון– רפלקציה</a:t>
            </a:r>
            <a:endParaRPr dirty="0"/>
          </a:p>
        </p:txBody>
      </p:sp>
      <p:sp>
        <p:nvSpPr>
          <p:cNvPr id="201" name="Google Shape;201;p5"/>
          <p:cNvSpPr txBox="1"/>
          <p:nvPr/>
        </p:nvSpPr>
        <p:spPr>
          <a:xfrm>
            <a:off x="-215369" y="3982185"/>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a:solidFill>
                  <a:srgbClr val="44546A"/>
                </a:solidFill>
                <a:latin typeface="Calibri"/>
                <a:ea typeface="Calibri"/>
                <a:cs typeface="Calibri"/>
                <a:sym typeface="Calibri"/>
              </a:rPr>
              <a:t>מסרים מרכזיים</a:t>
            </a:r>
            <a:br>
              <a:rPr lang="iw-IL" sz="1600" b="0" i="0" u="none" strike="noStrike" cap="none">
                <a:solidFill>
                  <a:srgbClr val="44546A"/>
                </a:solidFill>
                <a:latin typeface="Calibri"/>
                <a:ea typeface="Calibri"/>
                <a:cs typeface="Calibri"/>
                <a:sym typeface="Calibri"/>
              </a:rPr>
            </a:br>
            <a:r>
              <a:rPr lang="iw-IL" sz="1600" b="0" i="0" u="none" strike="noStrike" cap="none">
                <a:solidFill>
                  <a:srgbClr val="44546A"/>
                </a:solidFill>
                <a:latin typeface="Calibri"/>
                <a:ea typeface="Calibri"/>
                <a:cs typeface="Calibri"/>
                <a:sym typeface="Calibri"/>
              </a:rPr>
              <a:t>וסיכום</a:t>
            </a:r>
            <a:endParaRPr/>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220213"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279149" y="3347595"/>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4873935" y="334759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2755886" y="3260788"/>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תיבת טקסט 1">
            <a:extLst>
              <a:ext uri="{FF2B5EF4-FFF2-40B4-BE49-F238E27FC236}">
                <a16:creationId xmlns:a16="http://schemas.microsoft.com/office/drawing/2014/main" id="{1A84D413-CE1B-AAB4-C8A6-A61114AAE23B}"/>
              </a:ext>
            </a:extLst>
          </p:cNvPr>
          <p:cNvSpPr txBox="1"/>
          <p:nvPr/>
        </p:nvSpPr>
        <p:spPr>
          <a:xfrm>
            <a:off x="5855369" y="4125998"/>
            <a:ext cx="2086137" cy="338554"/>
          </a:xfrm>
          <a:prstGeom prst="rect">
            <a:avLst/>
          </a:prstGeom>
          <a:noFill/>
        </p:spPr>
        <p:txBody>
          <a:bodyPr wrap="square" rtlCol="1">
            <a:spAutoFit/>
          </a:bodyPr>
          <a:lstStyle/>
          <a:p>
            <a:pPr algn="r"/>
            <a:r>
              <a:rPr lang="he-IL" sz="1600" dirty="0">
                <a:solidFill>
                  <a:schemeClr val="accent1">
                    <a:lumMod val="50000"/>
                  </a:schemeClr>
                </a:solidFill>
                <a:latin typeface="Calibri" panose="020F0502020204030204" pitchFamily="34" charset="0"/>
                <a:cs typeface="Calibri" panose="020F0502020204030204" pitchFamily="34" charset="0"/>
              </a:rPr>
              <a:t>שמש מעגלי השתייכות</a:t>
            </a:r>
          </a:p>
        </p:txBody>
      </p:sp>
      <p:sp>
        <p:nvSpPr>
          <p:cNvPr id="4" name="תיבת טקסט 3">
            <a:extLst>
              <a:ext uri="{FF2B5EF4-FFF2-40B4-BE49-F238E27FC236}">
                <a16:creationId xmlns:a16="http://schemas.microsoft.com/office/drawing/2014/main" id="{F55ED033-BEB7-D12A-C9BF-A1F689D51AA3}"/>
              </a:ext>
            </a:extLst>
          </p:cNvPr>
          <p:cNvSpPr txBox="1"/>
          <p:nvPr/>
        </p:nvSpPr>
        <p:spPr>
          <a:xfrm>
            <a:off x="3430642" y="4091941"/>
            <a:ext cx="2946334" cy="584775"/>
          </a:xfrm>
          <a:prstGeom prst="rect">
            <a:avLst/>
          </a:prstGeom>
          <a:noFill/>
        </p:spPr>
        <p:txBody>
          <a:bodyPr wrap="square">
            <a:spAutoFit/>
          </a:bodyPr>
          <a:lstStyle/>
          <a:p>
            <a:pPr algn="ctr" rtl="1"/>
            <a:r>
              <a:rPr lang="he-IL" sz="1600" dirty="0">
                <a:solidFill>
                  <a:srgbClr val="4472C4">
                    <a:lumMod val="50000"/>
                  </a:srgbClr>
                </a:solidFill>
                <a:latin typeface="Calibri" panose="020F0502020204030204" pitchFamily="34" charset="0"/>
                <a:cs typeface="Calibri" panose="020F0502020204030204" pitchFamily="34" charset="0"/>
              </a:rPr>
              <a:t>המשגה – </a:t>
            </a:r>
            <a:br>
              <a:rPr lang="en-US" sz="1600" dirty="0">
                <a:solidFill>
                  <a:srgbClr val="4472C4">
                    <a:lumMod val="50000"/>
                  </a:srgbClr>
                </a:solidFill>
                <a:latin typeface="Calibri" panose="020F0502020204030204" pitchFamily="34" charset="0"/>
                <a:cs typeface="Calibri" panose="020F0502020204030204" pitchFamily="34" charset="0"/>
              </a:rPr>
            </a:br>
            <a:r>
              <a:rPr lang="he-IL" sz="1600" dirty="0">
                <a:solidFill>
                  <a:srgbClr val="4472C4">
                    <a:lumMod val="50000"/>
                  </a:srgbClr>
                </a:solidFill>
                <a:latin typeface="Calibri" panose="020F0502020204030204" pitchFamily="34" charset="0"/>
                <a:cs typeface="Calibri" panose="020F0502020204030204" pitchFamily="34" charset="0"/>
              </a:rPr>
              <a:t>הצורך בהשתייכות</a:t>
            </a:r>
            <a:endParaRPr lang="he-IL" dirty="0"/>
          </a:p>
        </p:txBody>
      </p:sp>
      <p:sp>
        <p:nvSpPr>
          <p:cNvPr id="6" name="תיבת טקסט 5">
            <a:extLst>
              <a:ext uri="{FF2B5EF4-FFF2-40B4-BE49-F238E27FC236}">
                <a16:creationId xmlns:a16="http://schemas.microsoft.com/office/drawing/2014/main" id="{BAC9C050-52C0-B95E-5D87-FC249F50C08D}"/>
              </a:ext>
            </a:extLst>
          </p:cNvPr>
          <p:cNvSpPr txBox="1"/>
          <p:nvPr/>
        </p:nvSpPr>
        <p:spPr>
          <a:xfrm>
            <a:off x="1135583" y="4008055"/>
            <a:ext cx="3148263" cy="33855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דף עבודה רפלקטיבי</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התלמידים.</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 – </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המורה.</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כבוד לדברי החבר/ה</a:t>
            </a:r>
            <a:endParaRPr sz="260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21990</TotalTime>
  <Words>1372</Words>
  <Application>Microsoft Office PowerPoint</Application>
  <PresentationFormat>מסך רחב</PresentationFormat>
  <Paragraphs>179</Paragraphs>
  <Slides>21</Slides>
  <Notes>18</Notes>
  <HiddenSlides>8</HiddenSlides>
  <MMClips>0</MMClips>
  <ScaleCrop>false</ScaleCrop>
  <HeadingPairs>
    <vt:vector size="6" baseType="variant">
      <vt:variant>
        <vt:lpstr>גופנים בשימוש</vt:lpstr>
      </vt:variant>
      <vt:variant>
        <vt:i4>6</vt:i4>
      </vt:variant>
      <vt:variant>
        <vt:lpstr>ערכת נושא</vt:lpstr>
      </vt:variant>
      <vt:variant>
        <vt:i4>5</vt:i4>
      </vt:variant>
      <vt:variant>
        <vt:lpstr>כותרות שקופיות</vt:lpstr>
      </vt:variant>
      <vt:variant>
        <vt:i4>21</vt:i4>
      </vt:variant>
    </vt:vector>
  </HeadingPairs>
  <TitlesOfParts>
    <vt:vector size="32" baseType="lpstr">
      <vt:lpstr>Arial</vt:lpstr>
      <vt:lpstr>Calibri</vt:lpstr>
      <vt:lpstr>David</vt:lpstr>
      <vt:lpstr>Gisha</vt:lpstr>
      <vt:lpstr>Heebo</vt:lpstr>
      <vt:lpstr>Wingdings</vt:lpstr>
      <vt:lpstr>1_ערכת נושא Office</vt:lpstr>
      <vt:lpstr>ערכת נושא Office</vt:lpstr>
      <vt:lpstr>2_ערכת נושא Office</vt:lpstr>
      <vt:lpstr>3_ערכת נושא Office</vt:lpstr>
      <vt:lpstr>Office Theme</vt:lpstr>
      <vt:lpstr>מצגת של PowerPoint‏</vt:lpstr>
      <vt:lpstr>מצגת של PowerPoint‏</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כדור שלג מתגלגל</vt:lpstr>
      <vt:lpstr>מצגת של PowerPoint‏</vt:lpstr>
      <vt:lpstr>שמש מעגלי השתייכות</vt:lpstr>
      <vt:lpstr>מעגלי השתייכות</vt:lpstr>
      <vt:lpstr>הצורך בשייכות</vt:lpstr>
      <vt:lpstr>מצגת של PowerPoint‏</vt:lpstr>
      <vt:lpstr>מצגת של PowerPoint‏</vt:lpstr>
      <vt:lpstr>חשוב לזכור</vt:lpstr>
      <vt:lpstr>בכוונתי...</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298</cp:revision>
  <dcterms:created xsi:type="dcterms:W3CDTF">2021-07-12T08:06:42Z</dcterms:created>
  <dcterms:modified xsi:type="dcterms:W3CDTF">2025-02-19T10:22:02Z</dcterms:modified>
</cp:coreProperties>
</file>