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86" r:id="rId2"/>
    <p:sldMasterId id="2147483700" r:id="rId3"/>
    <p:sldMasterId id="2147483716" r:id="rId4"/>
  </p:sldMasterIdLst>
  <p:notesMasterIdLst>
    <p:notesMasterId r:id="rId28"/>
  </p:notesMasterIdLst>
  <p:sldIdLst>
    <p:sldId id="256" r:id="rId5"/>
    <p:sldId id="257" r:id="rId6"/>
    <p:sldId id="258" r:id="rId7"/>
    <p:sldId id="1141" r:id="rId8"/>
    <p:sldId id="260" r:id="rId9"/>
    <p:sldId id="261" r:id="rId10"/>
    <p:sldId id="262" r:id="rId11"/>
    <p:sldId id="540" r:id="rId12"/>
    <p:sldId id="3084" r:id="rId13"/>
    <p:sldId id="558" r:id="rId14"/>
    <p:sldId id="554" r:id="rId15"/>
    <p:sldId id="3089" r:id="rId16"/>
    <p:sldId id="3080" r:id="rId17"/>
    <p:sldId id="3081" r:id="rId18"/>
    <p:sldId id="3071" r:id="rId19"/>
    <p:sldId id="3090" r:id="rId20"/>
    <p:sldId id="3069" r:id="rId21"/>
    <p:sldId id="3091" r:id="rId22"/>
    <p:sldId id="552" r:id="rId23"/>
    <p:sldId id="553" r:id="rId24"/>
    <p:sldId id="572" r:id="rId25"/>
    <p:sldId id="3083" r:id="rId26"/>
    <p:sldId id="345"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45">
          <p15:clr>
            <a:srgbClr val="9AA0A6"/>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gTGgsKdwRy50pYdvYDPhCbQU6u2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72D8AE-591E-6ECF-CC9E-68D98DC3CD2F}" name="Dafna Hadar Pecker" initials="DHP" userId="873281f71de5b194"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fna Hadar Pecker" initials="DH" lastIdx="15" clrIdx="0">
    <p:extLst>
      <p:ext uri="{19B8F6BF-5375-455C-9EA6-DF929625EA0E}">
        <p15:presenceInfo xmlns:p15="http://schemas.microsoft.com/office/powerpoint/2012/main" userId="873281f71de5b19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B60"/>
    <a:srgbClr val="FFB6BF"/>
    <a:srgbClr val="EFA8D8"/>
    <a:srgbClr val="CC9AC7"/>
    <a:srgbClr val="D2EE78"/>
    <a:srgbClr val="81E3E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22" autoAdjust="0"/>
  </p:normalViewPr>
  <p:slideViewPr>
    <p:cSldViewPr snapToGrid="0">
      <p:cViewPr varScale="1">
        <p:scale>
          <a:sx n="76" d="100"/>
          <a:sy n="76" d="100"/>
        </p:scale>
        <p:origin x="917" y="53"/>
      </p:cViewPr>
      <p:guideLst>
        <p:guide orient="horz" pos="34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43"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8788"/>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8788"/>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8787"/>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iw-I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למורה</a:t>
            </a:r>
            <a:r>
              <a:rPr lang="he-IL" dirty="0"/>
              <a:t> – בהמשך לשיעור הקודם, נרצה לנרמל את חווית ההשתייכות לקבוצה חדשה, והתחושות שהיא מזמנת</a:t>
            </a:r>
            <a:r>
              <a:rPr lang="en-US" dirty="0"/>
              <a:t>;</a:t>
            </a:r>
            <a:r>
              <a:rPr lang="he-IL" dirty="0"/>
              <a:t> הזדמנויות בצד אתגרים.</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10</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4390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11</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57510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14C72-AFEF-3FC4-9D9F-CAD8D8B620C9}"/>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A6E198EF-33C7-59CE-FCFF-4E48D84D0E68}"/>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8AACA49C-446C-B812-D862-F5AB3EFF113D}"/>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21F464E1-9BF5-7E2B-BACD-E5A7383568E2}"/>
              </a:ext>
            </a:extLst>
          </p:cNvPr>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12</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8085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14C72-AFEF-3FC4-9D9F-CAD8D8B620C9}"/>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A6E198EF-33C7-59CE-FCFF-4E48D84D0E68}"/>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8AACA49C-446C-B812-D862-F5AB3EFF113D}"/>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21F464E1-9BF5-7E2B-BACD-E5A7383568E2}"/>
              </a:ext>
            </a:extLst>
          </p:cNvPr>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13</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851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מטרת הפעילות:</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dirty="0"/>
              <a:t>לאפשר לתלמידים חוויה של תמיכה הדדית ויצירת חיבורים דרך כתיבת הרעיונות במצבים שונים הקשורים</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dirty="0"/>
              <a:t>להשתייכות/שייכות.</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he-IL" b="1" dirty="0"/>
          </a:p>
          <a:p>
            <a:r>
              <a:rPr lang="he-IL" b="1" dirty="0"/>
              <a:t>מהלך הפעילות:</a:t>
            </a:r>
          </a:p>
          <a:p>
            <a:r>
              <a:rPr lang="he-IL" dirty="0"/>
              <a:t>- נחלק את התלמידים לקבוצות (במעגלים או לפי טורים).</a:t>
            </a:r>
          </a:p>
          <a:p>
            <a:r>
              <a:rPr lang="he-IL" dirty="0"/>
              <a:t>מומלץ לכתוב מראש שאלה מהשאלות המוצעות בסוף המצגת.</a:t>
            </a:r>
          </a:p>
          <a:p>
            <a:r>
              <a:rPr lang="he-IL" dirty="0"/>
              <a:t>- כל תלמיד/ה יקבל דף עם שאלה, ויתבקש לכתוב בשורה אחת הצעה לפתרון.</a:t>
            </a:r>
          </a:p>
          <a:p>
            <a:r>
              <a:rPr lang="he-IL" dirty="0"/>
              <a:t>בתום הכתיבה, כל תלמיד ישאיר את השאלה גלויה בראש הדף, ויקפל את השורה שהוא כתב (כמו במניפה).</a:t>
            </a:r>
          </a:p>
          <a:p>
            <a:pPr marL="228600" indent="0">
              <a:buFontTx/>
              <a:buNone/>
            </a:pPr>
            <a:r>
              <a:rPr lang="he-IL" dirty="0"/>
              <a:t>- התלמידים יעבירו את דפי המניפה אחד לשני בו זמנית, על פי סדר שתוכנן מראש, למשל, החלפת המניפות עם כיוון השעון.</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dirty="0"/>
              <a:t>- בתום הפעילות, ניתן להקריא או לשתף ב 2-3 הצעות שהתלמידים הציעו ולקיים דיון ושיתוף במליאה. </a:t>
            </a:r>
          </a:p>
          <a:p>
            <a:endParaRPr lang="he-IL" dirty="0"/>
          </a:p>
          <a:p>
            <a:r>
              <a:rPr lang="he-IL" dirty="0"/>
              <a:t>*השאלות המוצעות בסוף המצגת נלקחו מתוך סיפורים ושאלות אמיתיות של בני הגיל. </a:t>
            </a:r>
          </a:p>
          <a:p>
            <a:endParaRPr lang="he-IL" dirty="0"/>
          </a:p>
          <a:p>
            <a:r>
              <a:rPr lang="he-IL" b="1" dirty="0"/>
              <a:t>**השאלות להדפסה בסוף המצגת.</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14</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7508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למורה</a:t>
            </a:r>
            <a:r>
              <a:rPr lang="he-IL" dirty="0"/>
              <a:t>: </a:t>
            </a:r>
          </a:p>
          <a:p>
            <a:r>
              <a:rPr lang="he-IL" dirty="0"/>
              <a:t>בני נוער רבים חווים לעתים מצבי חוסר שייכות ומתמודדים עם שאלות איך להתחבר, כיצד להשתייך וכיצד</a:t>
            </a:r>
          </a:p>
          <a:p>
            <a:r>
              <a:rPr lang="he-IL" dirty="0"/>
              <a:t>להתמודד עם מצבים שבהם הם מתקשים להתחבר.</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15</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86410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16</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2107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למורה:</a:t>
            </a:r>
          </a:p>
          <a:p>
            <a:r>
              <a:rPr lang="he-IL" dirty="0"/>
              <a:t>מומלץ לבקש מהתלמידים להציע רעיונות ליישום ההצעות והרעיונות שעלו בפעילות 'סיפור במניפה' במסגרת הכיתה.</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17</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8939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just">
              <a:spcAft>
                <a:spcPts val="750"/>
              </a:spcAft>
            </a:pPr>
            <a:r>
              <a:rPr lang="he-IL" b="0" i="0" dirty="0">
                <a:solidFill>
                  <a:srgbClr val="3D3F3F"/>
                </a:solidFill>
                <a:effectLst/>
                <a:latin typeface="alef-regular"/>
              </a:rPr>
              <a:t>ביקור חולים הוא מן המצוות היפות והחשובות מבין המצוות שבין אדם </a:t>
            </a:r>
            <a:r>
              <a:rPr lang="he-IL" b="0" i="0" dirty="0" err="1">
                <a:solidFill>
                  <a:srgbClr val="3D3F3F"/>
                </a:solidFill>
                <a:effectLst/>
                <a:latin typeface="alef-regular"/>
              </a:rPr>
              <a:t>לחבירו</a:t>
            </a:r>
            <a:r>
              <a:rPr lang="he-IL" b="0" i="0" dirty="0">
                <a:solidFill>
                  <a:srgbClr val="3D3F3F"/>
                </a:solidFill>
                <a:effectLst/>
                <a:latin typeface="alef-regular"/>
              </a:rPr>
              <a:t>, שכן היא מדגישה את השייכות החברתית של כל אחד מתוך החבורה, וניתן לראות בה אחד הביטויים לערך החברות, האכפתיות והחסד עם הזולת. </a:t>
            </a:r>
          </a:p>
          <a:p>
            <a:pPr algn="just">
              <a:spcAft>
                <a:spcPts val="750"/>
              </a:spcAft>
            </a:pPr>
            <a:r>
              <a:rPr lang="he-IL" b="0" i="0" dirty="0">
                <a:solidFill>
                  <a:srgbClr val="3D3F3F"/>
                </a:solidFill>
                <a:effectLst/>
                <a:latin typeface="alef-regular"/>
              </a:rPr>
              <a:t>האגדה שלפנינו על רבי עקיבא, גדול חכמי ישראל בדורו, שביקר את תלמידו החולה, מזמנת לנו עיסוק במצווה חברתית, בצורה מעמיקה ואף נוגעת ללב, שמדגישה שהיחס שבין אדם לחברו חשוב כל </a:t>
            </a:r>
            <a:r>
              <a:rPr lang="he-IL" b="0" i="0" dirty="0" err="1">
                <a:solidFill>
                  <a:srgbClr val="3D3F3F"/>
                </a:solidFill>
                <a:effectLst/>
                <a:latin typeface="alef-regular"/>
              </a:rPr>
              <a:t>כך,עד</a:t>
            </a:r>
            <a:r>
              <a:rPr lang="he-IL" b="0" i="0" dirty="0">
                <a:solidFill>
                  <a:srgbClr val="3D3F3F"/>
                </a:solidFill>
                <a:effectLst/>
                <a:latin typeface="alef-regular"/>
              </a:rPr>
              <a:t> כדי שהרב בעצמו עזב את לימודו והגיע להתייחס לתלמיד ולתת לו תחושת שייכות, ובכך לשמש דוגמא עבור התלמידים, שיש להקדיש זמן לחשוב על כל אחד מתוך החבורה ולתת לו תחושת שייכות </a:t>
            </a:r>
            <a:r>
              <a:rPr lang="he-IL" b="0" i="0" dirty="0" err="1">
                <a:solidFill>
                  <a:srgbClr val="3D3F3F"/>
                </a:solidFill>
                <a:effectLst/>
                <a:latin typeface="alef-regular"/>
              </a:rPr>
              <a:t>ואיכפתיות</a:t>
            </a:r>
            <a:r>
              <a:rPr lang="he-IL" b="0" i="0" dirty="0">
                <a:solidFill>
                  <a:srgbClr val="3D3F3F"/>
                </a:solidFill>
                <a:effectLst/>
                <a:latin typeface="alef-regular"/>
              </a:rPr>
              <a:t>.</a:t>
            </a:r>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18</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6846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dirty="0"/>
          </a:p>
        </p:txBody>
      </p:sp>
      <p:sp>
        <p:nvSpPr>
          <p:cNvPr id="131" name="Google Shape;131;p2: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iw-IL"/>
              <a:t>כל תלמיד/ה ירשום לעצמו משהו שהוא לוקח על עצמו לעשות אחרת בעקבות המפגשים.</a:t>
            </a:r>
            <a:endParaRPr/>
          </a:p>
          <a:p>
            <a:pPr marL="0" lvl="0" indent="0" algn="r" rtl="1">
              <a:spcBef>
                <a:spcPts val="0"/>
              </a:spcBef>
              <a:spcAft>
                <a:spcPts val="0"/>
              </a:spcAft>
              <a:buNone/>
            </a:pPr>
            <a:r>
              <a:rPr lang="iw-IL"/>
              <a:t>נאפשר ל-2-3 תלמידים/ות לשתף בדברים שכתבו.</a:t>
            </a:r>
            <a:endParaRPr/>
          </a:p>
        </p:txBody>
      </p:sp>
      <p:sp>
        <p:nvSpPr>
          <p:cNvPr id="123" name="Google Shape;123;p3: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למורה</a:t>
            </a:r>
            <a:r>
              <a:rPr lang="he-IL" dirty="0"/>
              <a:t>:</a:t>
            </a:r>
          </a:p>
          <a:p>
            <a:r>
              <a:rPr lang="he-IL" dirty="0"/>
              <a:t>בשקופית זו ניתן למצוא מגוון רעיונות אפשריים ליישום התכנים אשר נלמדו ביחידה זו עם תלמידי הכיתה.</a:t>
            </a:r>
          </a:p>
          <a:p>
            <a:r>
              <a:rPr lang="he-IL" dirty="0"/>
              <a:t>ניתן לבחור רעיון אחד ליישום או יותר ולהביאם בפני התלמידים ויחד לחשוב על דרכי הביצוע.</a:t>
            </a:r>
          </a:p>
          <a:p>
            <a:r>
              <a:rPr lang="he-IL" dirty="0"/>
              <a:t>חשוב לסייע לתלמידים לתכנן וליישם את אחד הרעיונות.</a:t>
            </a: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21</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64207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a:extLst>
            <a:ext uri="{FF2B5EF4-FFF2-40B4-BE49-F238E27FC236}">
              <a16:creationId xmlns:a16="http://schemas.microsoft.com/office/drawing/2014/main" id="{1789270A-CB13-7818-853B-EECC88F26CE5}"/>
            </a:ext>
          </a:extLst>
        </p:cNvPr>
        <p:cNvGrpSpPr/>
        <p:nvPr/>
      </p:nvGrpSpPr>
      <p:grpSpPr>
        <a:xfrm>
          <a:off x="0" y="0"/>
          <a:ext cx="0" cy="0"/>
          <a:chOff x="0" y="0"/>
          <a:chExt cx="0" cy="0"/>
        </a:xfrm>
      </p:grpSpPr>
      <p:sp>
        <p:nvSpPr>
          <p:cNvPr id="188" name="Google Shape;188;p6:notes">
            <a:extLst>
              <a:ext uri="{FF2B5EF4-FFF2-40B4-BE49-F238E27FC236}">
                <a16:creationId xmlns:a16="http://schemas.microsoft.com/office/drawing/2014/main" id="{75A989B7-76EB-0653-D093-3B27CBF2E13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9" name="Google Shape;189;p6:notes">
            <a:extLst>
              <a:ext uri="{FF2B5EF4-FFF2-40B4-BE49-F238E27FC236}">
                <a16:creationId xmlns:a16="http://schemas.microsoft.com/office/drawing/2014/main" id="{21702B7D-CE03-03E0-A239-AA74206E085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0672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189" name="Google Shape;189;p5: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iw-IL"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iw-IL" dirty="0"/>
              <a:t>חשוב לחזור על הכללים המרכזיים בכל שיעור,</a:t>
            </a:r>
            <a:r>
              <a:rPr lang="he-IL" dirty="0"/>
              <a:t> </a:t>
            </a:r>
            <a:r>
              <a:rPr lang="iw-IL" dirty="0"/>
              <a:t>על מנת לבסס מרחב בטוח המאפשר שיח רגשי בין התלמידים.</a:t>
            </a:r>
            <a:endParaRPr dirty="0"/>
          </a:p>
        </p:txBody>
      </p:sp>
      <p:sp>
        <p:nvSpPr>
          <p:cNvPr id="218" name="Google Shape;21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3636932-1D11-4359-B5AE-4A5A23CB4E91}"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8</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252346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E9450-5A6B-DCC0-C32B-014001036313}"/>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09CC3EA6-6FDE-A6B9-65DB-2690524B1BEB}"/>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7EAE925C-A04C-4355-77D9-0B4B63FEBC44}"/>
              </a:ext>
            </a:extLst>
          </p:cNvPr>
          <p:cNvSpPr>
            <a:spLocks noGrp="1"/>
          </p:cNvSpPr>
          <p:nvPr>
            <p:ph type="body" idx="1"/>
          </p:nvPr>
        </p:nvSpPr>
        <p:spPr/>
        <p:txBody>
          <a:bodyPr/>
          <a:lstStyle/>
          <a:p>
            <a:r>
              <a:rPr lang="he-IL" b="1" dirty="0"/>
              <a:t>למורה</a:t>
            </a:r>
            <a:r>
              <a:rPr lang="he-IL" dirty="0"/>
              <a:t>: </a:t>
            </a:r>
          </a:p>
          <a:p>
            <a:r>
              <a:rPr lang="he-IL" dirty="0"/>
              <a:t>נקריא כל שאלה והתלמידים יצביעו בידיים – לייק ודיס לייק. כולם שותפים להצבעה. באופן הזה התלמידים רואים את</a:t>
            </a:r>
          </a:p>
          <a:p>
            <a:r>
              <a:rPr lang="he-IL" dirty="0"/>
              <a:t>עצמם ביחס לאחרים בכל אחת מהשאלות, דבר שעשוי לנרמל את החוויה. </a:t>
            </a:r>
          </a:p>
          <a:p>
            <a:endParaRPr lang="he-IL" dirty="0"/>
          </a:p>
          <a:p>
            <a:r>
              <a:rPr lang="he-IL" dirty="0"/>
              <a:t>ניתן להרחיב בעזרת שאלות נוספות – </a:t>
            </a:r>
          </a:p>
          <a:p>
            <a:r>
              <a:rPr lang="he-IL" dirty="0"/>
              <a:t>מדוע פעלתם כילדים קטנים באופן הזה? כיצד דפוסי ההתנהגות הללו עזרו לכם? איך זה השפיע עליכם?</a:t>
            </a:r>
          </a:p>
        </p:txBody>
      </p:sp>
      <p:sp>
        <p:nvSpPr>
          <p:cNvPr id="4" name="מציין מיקום של מספר שקופית 3">
            <a:extLst>
              <a:ext uri="{FF2B5EF4-FFF2-40B4-BE49-F238E27FC236}">
                <a16:creationId xmlns:a16="http://schemas.microsoft.com/office/drawing/2014/main" id="{F34A0104-C7BC-8356-2E2B-1A0E1F5D7BC9}"/>
              </a:ext>
            </a:extLst>
          </p:cNvPr>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9</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8918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15"/>
        <p:cNvGrpSpPr/>
        <p:nvPr/>
      </p:nvGrpSpPr>
      <p:grpSpPr>
        <a:xfrm>
          <a:off x="0" y="0"/>
          <a:ext cx="0" cy="0"/>
          <a:chOff x="0" y="0"/>
          <a:chExt cx="0" cy="0"/>
        </a:xfrm>
      </p:grpSpPr>
      <p:sp>
        <p:nvSpPr>
          <p:cNvPr id="16" name="Google Shape;1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8" name="Google Shape;18;p1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 name="Google Shape;1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 name="Google Shape;20;p1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D50F32-18B6-434C-803C-5DADE750794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96E1043-A571-4BA0-9564-6D8B7443B92A}"/>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2F050DA1-6AC1-4130-BB53-B678DA6C6EA8}"/>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1836B82F-4D40-4354-8EB8-6D3CCE7504A1}"/>
              </a:ext>
            </a:extLst>
          </p:cNvPr>
          <p:cNvSpPr>
            <a:spLocks noGrp="1"/>
          </p:cNvSpPr>
          <p:nvPr>
            <p:ph type="dt" sz="half" idx="10"/>
          </p:nvPr>
        </p:nvSpPr>
        <p:spPr/>
        <p:txBody>
          <a:bodyPr/>
          <a:lstStyle/>
          <a:p>
            <a:fld id="{8E9EB68D-8B77-4F94-BB97-F778B0AAB978}" type="datetimeFigureOut">
              <a:rPr lang="he-IL" smtClean="0"/>
              <a:t>ט'/טבת/תשפ"ה</a:t>
            </a:fld>
            <a:endParaRPr lang="he-IL"/>
          </a:p>
        </p:txBody>
      </p:sp>
      <p:sp>
        <p:nvSpPr>
          <p:cNvPr id="6" name="מציין מיקום של כותרת תחתונה 5">
            <a:extLst>
              <a:ext uri="{FF2B5EF4-FFF2-40B4-BE49-F238E27FC236}">
                <a16:creationId xmlns:a16="http://schemas.microsoft.com/office/drawing/2014/main" id="{94A6E356-3758-4674-8603-1A5915DE5DB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2425CCA-A435-4B29-B2D1-C73DA3B3CA67}"/>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82945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C6F1E0-8728-42D4-8701-102D1FEC20CF}"/>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07A8304-3485-4CBB-BC5E-BBADBEE8D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C2F2394E-B9A0-4728-A5A3-39D64C2AEC87}"/>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00FB7765-33AE-44F7-B34F-6713DCA75D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8D4D3400-4679-4717-AD04-68F7021A052D}"/>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60D0A1A3-7AC9-4786-A9ED-8948C3C9772E}"/>
              </a:ext>
            </a:extLst>
          </p:cNvPr>
          <p:cNvSpPr>
            <a:spLocks noGrp="1"/>
          </p:cNvSpPr>
          <p:nvPr>
            <p:ph type="dt" sz="half" idx="10"/>
          </p:nvPr>
        </p:nvSpPr>
        <p:spPr/>
        <p:txBody>
          <a:bodyPr/>
          <a:lstStyle/>
          <a:p>
            <a:fld id="{8E9EB68D-8B77-4F94-BB97-F778B0AAB978}" type="datetimeFigureOut">
              <a:rPr lang="he-IL" smtClean="0"/>
              <a:t>ט'/טבת/תשפ"ה</a:t>
            </a:fld>
            <a:endParaRPr lang="he-IL"/>
          </a:p>
        </p:txBody>
      </p:sp>
      <p:sp>
        <p:nvSpPr>
          <p:cNvPr id="8" name="מציין מיקום של כותרת תחתונה 7">
            <a:extLst>
              <a:ext uri="{FF2B5EF4-FFF2-40B4-BE49-F238E27FC236}">
                <a16:creationId xmlns:a16="http://schemas.microsoft.com/office/drawing/2014/main" id="{CD42924F-9F23-4C00-B576-83ACF0CA398E}"/>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D6229996-F69A-45B1-81AC-827B9897A361}"/>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953934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כותרת">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ט'/טבת/תשפ"ה</a:t>
            </a:fld>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F8E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838200" y="161492"/>
            <a:ext cx="10515600" cy="1325563"/>
          </a:xfrm>
        </p:spPr>
        <p:txBody>
          <a:bodyPr>
            <a:normAutofit/>
          </a:bodyPr>
          <a:lstStyle>
            <a:lvl1pPr algn="ctr">
              <a:defRPr sz="72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91199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כללי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5383B93-3EBB-48BD-A197-ACD08DB2944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A45C36EB-845A-45CA-A399-53ECE50365B2}"/>
              </a:ext>
            </a:extLst>
          </p:cNvPr>
          <p:cNvSpPr>
            <a:spLocks noGrp="1"/>
          </p:cNvSpPr>
          <p:nvPr>
            <p:ph type="dt" sz="half" idx="10"/>
          </p:nvPr>
        </p:nvSpPr>
        <p:spPr/>
        <p:txBody>
          <a:bodyPr/>
          <a:lstStyle/>
          <a:p>
            <a:fld id="{8E9EB68D-8B77-4F94-BB97-F778B0AAB978}" type="datetimeFigureOut">
              <a:rPr lang="he-IL" smtClean="0"/>
              <a:t>ט'/טבת/תשפ"ה</a:t>
            </a:fld>
            <a:endParaRPr lang="he-IL"/>
          </a:p>
        </p:txBody>
      </p:sp>
      <p:sp>
        <p:nvSpPr>
          <p:cNvPr id="4" name="מציין מיקום של כותרת תחתונה 3">
            <a:extLst>
              <a:ext uri="{FF2B5EF4-FFF2-40B4-BE49-F238E27FC236}">
                <a16:creationId xmlns:a16="http://schemas.microsoft.com/office/drawing/2014/main" id="{0FA2624B-9F98-48FE-ADAF-1D97DC977374}"/>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F87C7E4B-CD0A-40FB-90DA-A8E32B5F41AE}"/>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10" name="מציין מיקום תוכן 9">
            <a:extLst>
              <a:ext uri="{FF2B5EF4-FFF2-40B4-BE49-F238E27FC236}">
                <a16:creationId xmlns:a16="http://schemas.microsoft.com/office/drawing/2014/main" id="{7A4E8B70-9E3F-425C-9911-215B73DB34A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2891933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שאלות לדיון בכיתה">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ט'/טבת/תשפ"ה</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F8E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2761673" y="136525"/>
            <a:ext cx="7061199" cy="1200329"/>
          </a:xfrm>
          <a:prstGeom prst="rect">
            <a:avLst/>
          </a:prstGeom>
          <a:noFill/>
        </p:spPr>
        <p:txBody>
          <a:bodyPr wrap="square">
            <a:spAutoFit/>
          </a:bodyPr>
          <a:lstStyle/>
          <a:p>
            <a:r>
              <a:rPr lang="he-IL" sz="7200" b="1" dirty="0">
                <a:solidFill>
                  <a:srgbClr val="002060"/>
                </a:solidFill>
                <a:latin typeface="Calibri" panose="020F0502020204030204" pitchFamily="34" charset="0"/>
                <a:cs typeface="Calibri" panose="020F0502020204030204" pitchFamily="34" charset="0"/>
              </a:rPr>
              <a:t>שאלות לדיון בכיתה</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3918528" y="2246457"/>
            <a:ext cx="6638636" cy="3684588"/>
          </a:xfrm>
        </p:spPr>
        <p:txBody>
          <a:bodyPr/>
          <a:lstStyle>
            <a:lvl1pPr>
              <a:defRPr>
                <a:latin typeface="Calibri" panose="020F0502020204030204" pitchFamily="34" charset="0"/>
                <a:cs typeface="Calibri" panose="020F0502020204030204" pitchFamily="34" charset="0"/>
              </a:defRPr>
            </a:lvl1pPr>
          </a:lstStyle>
          <a:p>
            <a:pPr lvl="0"/>
            <a:r>
              <a:rPr lang="he-IL" dirty="0"/>
              <a:t>שאלה ראשונה</a:t>
            </a:r>
          </a:p>
          <a:p>
            <a:pPr lvl="0"/>
            <a:r>
              <a:rPr lang="he-IL" dirty="0"/>
              <a:t>שאלה שנייה</a:t>
            </a:r>
          </a:p>
          <a:p>
            <a:pPr lvl="0"/>
            <a:r>
              <a:rPr lang="he-IL" dirty="0"/>
              <a:t>שאלה שלישית</a:t>
            </a:r>
          </a:p>
          <a:p>
            <a:pPr lvl="0"/>
            <a:r>
              <a:rPr lang="he-IL" dirty="0"/>
              <a:t>שאלה רביעית</a:t>
            </a:r>
          </a:p>
        </p:txBody>
      </p:sp>
    </p:spTree>
    <p:extLst>
      <p:ext uri="{BB962C8B-B14F-4D97-AF65-F5344CB8AC3E}">
        <p14:creationId xmlns:p14="http://schemas.microsoft.com/office/powerpoint/2010/main" val="1500359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F8E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מציין מיקום של תמונה 2">
            <a:extLst>
              <a:ext uri="{FF2B5EF4-FFF2-40B4-BE49-F238E27FC236}">
                <a16:creationId xmlns:a16="http://schemas.microsoft.com/office/drawing/2014/main" id="{D8AC9ABE-3C47-4E3F-90EB-BE2C39F51A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ט'/טבת/תשפ"ה</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3958533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F8E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rgbClr val="002060"/>
                </a:solidFill>
                <a:latin typeface="Calibri" panose="020F0502020204030204" pitchFamily="34" charset="0"/>
                <a:cs typeface="Calibri" panose="020F0502020204030204" pitchFamily="34" charset="0"/>
              </a:defRPr>
            </a:lvl1pPr>
          </a:lstStyle>
          <a:p>
            <a:r>
              <a:rPr lang="he-IL" dirty="0"/>
              <a:t>להדפסה</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ט'/טבת/תשפ"ה</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pic>
        <p:nvPicPr>
          <p:cNvPr id="9" name="גרפיקה 8" descr="מדפסת עם מילוי מלא">
            <a:extLst>
              <a:ext uri="{FF2B5EF4-FFF2-40B4-BE49-F238E27FC236}">
                <a16:creationId xmlns:a16="http://schemas.microsoft.com/office/drawing/2014/main" id="{BB7EC42E-3759-4DA9-A8A1-B33FC496F2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572812" y="936396"/>
            <a:ext cx="4985208" cy="4985208"/>
          </a:xfrm>
          <a:prstGeom prst="rect">
            <a:avLst/>
          </a:prstGeom>
        </p:spPr>
      </p:pic>
    </p:spTree>
    <p:extLst>
      <p:ext uri="{BB962C8B-B14F-4D97-AF65-F5344CB8AC3E}">
        <p14:creationId xmlns:p14="http://schemas.microsoft.com/office/powerpoint/2010/main" val="3605695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סרטונים/ שמע">
    <p:spTree>
      <p:nvGrpSpPr>
        <p:cNvPr id="1" name=""/>
        <p:cNvGrpSpPr/>
        <p:nvPr/>
      </p:nvGrpSpPr>
      <p:grpSpPr>
        <a:xfrm>
          <a:off x="0" y="0"/>
          <a:ext cx="0" cy="0"/>
          <a:chOff x="0" y="0"/>
          <a:chExt cx="0" cy="0"/>
        </a:xfrm>
      </p:grpSpPr>
      <p:sp>
        <p:nvSpPr>
          <p:cNvPr id="13" name="מלבן 12">
            <a:extLst>
              <a:ext uri="{FF2B5EF4-FFF2-40B4-BE49-F238E27FC236}">
                <a16:creationId xmlns:a16="http://schemas.microsoft.com/office/drawing/2014/main" id="{9E46C132-BDC5-43D8-BA7C-FC3E866A4C2B}"/>
              </a:ext>
            </a:extLst>
          </p:cNvPr>
          <p:cNvSpPr/>
          <p:nvPr userDrawn="1"/>
        </p:nvSpPr>
        <p:spPr>
          <a:xfrm>
            <a:off x="7673" y="0"/>
            <a:ext cx="3573727" cy="6858000"/>
          </a:xfrm>
          <a:prstGeom prst="rect">
            <a:avLst/>
          </a:prstGeom>
          <a:solidFill>
            <a:srgbClr val="F8E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ציין מיקום של תאריך 4">
            <a:extLst>
              <a:ext uri="{FF2B5EF4-FFF2-40B4-BE49-F238E27FC236}">
                <a16:creationId xmlns:a16="http://schemas.microsoft.com/office/drawing/2014/main" id="{4B72EBE9-7051-4FA7-81E0-384F2B0B4D9D}"/>
              </a:ext>
            </a:extLst>
          </p:cNvPr>
          <p:cNvSpPr>
            <a:spLocks noGrp="1"/>
          </p:cNvSpPr>
          <p:nvPr>
            <p:ph type="dt" sz="half" idx="10"/>
          </p:nvPr>
        </p:nvSpPr>
        <p:spPr/>
        <p:txBody>
          <a:bodyPr/>
          <a:lstStyle/>
          <a:p>
            <a:fld id="{8E9EB68D-8B77-4F94-BB97-F778B0AAB978}" type="datetimeFigureOut">
              <a:rPr lang="he-IL" smtClean="0"/>
              <a:t>ט'/טבת/תשפ"ה</a:t>
            </a:fld>
            <a:endParaRPr lang="he-IL"/>
          </a:p>
        </p:txBody>
      </p:sp>
      <p:sp>
        <p:nvSpPr>
          <p:cNvPr id="6" name="מציין מיקום של כותרת תחתונה 5">
            <a:extLst>
              <a:ext uri="{FF2B5EF4-FFF2-40B4-BE49-F238E27FC236}">
                <a16:creationId xmlns:a16="http://schemas.microsoft.com/office/drawing/2014/main" id="{41582156-89AE-4316-8224-5A145493B7F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6ACB9BD-37F9-4ED2-9940-F02F375AAC2E}"/>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4" name="מציין מיקום של מדיה 3">
            <a:extLst>
              <a:ext uri="{FF2B5EF4-FFF2-40B4-BE49-F238E27FC236}">
                <a16:creationId xmlns:a16="http://schemas.microsoft.com/office/drawing/2014/main" id="{9A94978C-20E0-4188-8A8F-E4E5A0D821E1}"/>
              </a:ext>
            </a:extLst>
          </p:cNvPr>
          <p:cNvSpPr>
            <a:spLocks noGrp="1"/>
          </p:cNvSpPr>
          <p:nvPr>
            <p:ph type="media" sz="quarter" idx="13"/>
          </p:nvPr>
        </p:nvSpPr>
        <p:spPr>
          <a:xfrm>
            <a:off x="5464968" y="1611299"/>
            <a:ext cx="5376863" cy="4157662"/>
          </a:xfrm>
        </p:spPr>
        <p:txBody>
          <a:bodyPr/>
          <a:lstStyle/>
          <a:p>
            <a:endParaRPr lang="he-IL"/>
          </a:p>
        </p:txBody>
      </p:sp>
    </p:spTree>
    <p:extLst>
      <p:ext uri="{BB962C8B-B14F-4D97-AF65-F5344CB8AC3E}">
        <p14:creationId xmlns:p14="http://schemas.microsoft.com/office/powerpoint/2010/main" val="797468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מה למדנו היום?">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ט'/טבת/תשפ"ה</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F8E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1" name="גרפיקה 20">
            <a:extLst>
              <a:ext uri="{FF2B5EF4-FFF2-40B4-BE49-F238E27FC236}">
                <a16:creationId xmlns:a16="http://schemas.microsoft.com/office/drawing/2014/main" id="{2B095457-4E3D-406E-8D76-9D7799D8E16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7234956">
            <a:off x="2188430" y="1157286"/>
            <a:ext cx="838200" cy="428625"/>
          </a:xfrm>
          <a:prstGeom prst="rect">
            <a:avLst/>
          </a:prstGeom>
        </p:spPr>
      </p:pic>
      <p:sp>
        <p:nvSpPr>
          <p:cNvPr id="7" name="מלבן 6">
            <a:extLst>
              <a:ext uri="{FF2B5EF4-FFF2-40B4-BE49-F238E27FC236}">
                <a16:creationId xmlns:a16="http://schemas.microsoft.com/office/drawing/2014/main" id="{2D5FF2F3-BFBA-4AF6-AA65-76E6C0DDF4CA}"/>
              </a:ext>
            </a:extLst>
          </p:cNvPr>
          <p:cNvSpPr/>
          <p:nvPr userDrawn="1"/>
        </p:nvSpPr>
        <p:spPr>
          <a:xfrm>
            <a:off x="2625010" y="230909"/>
            <a:ext cx="7536873" cy="1025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200" b="1" dirty="0">
                <a:solidFill>
                  <a:srgbClr val="002060"/>
                </a:solidFill>
                <a:latin typeface="Calibri" panose="020F0502020204030204" pitchFamily="34" charset="0"/>
                <a:cs typeface="Calibri" panose="020F0502020204030204" pitchFamily="34" charset="0"/>
              </a:rPr>
              <a:t>מה למדנו היום?</a:t>
            </a:r>
          </a:p>
        </p:txBody>
      </p:sp>
      <p:sp>
        <p:nvSpPr>
          <p:cNvPr id="12" name="מציין מיקום תוכן 9">
            <a:extLst>
              <a:ext uri="{FF2B5EF4-FFF2-40B4-BE49-F238E27FC236}">
                <a16:creationId xmlns:a16="http://schemas.microsoft.com/office/drawing/2014/main" id="{8651C183-E377-499A-98F6-4B6AD1951E37}"/>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2261934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מה המסר שלנו">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ט'/טבת/תשפ"ה</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F8E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3191163" y="189529"/>
            <a:ext cx="6308436" cy="1200329"/>
          </a:xfrm>
          <a:prstGeom prst="rect">
            <a:avLst/>
          </a:prstGeom>
          <a:noFill/>
        </p:spPr>
        <p:txBody>
          <a:bodyPr wrap="square">
            <a:spAutoFit/>
          </a:bodyPr>
          <a:lstStyle/>
          <a:p>
            <a:r>
              <a:rPr lang="he-IL" sz="7200" b="1" dirty="0">
                <a:solidFill>
                  <a:srgbClr val="002060"/>
                </a:solidFill>
                <a:latin typeface="Calibri" panose="020F0502020204030204" pitchFamily="34" charset="0"/>
                <a:cs typeface="Calibri" panose="020F0502020204030204" pitchFamily="34" charset="0"/>
              </a:rPr>
              <a:t>מה המסר שלנו?</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1505527" y="2246457"/>
            <a:ext cx="9051637" cy="3684588"/>
          </a:xfrm>
        </p:spPr>
        <p:txBody>
          <a:bodyPr/>
          <a:lstStyle>
            <a:lvl1pPr>
              <a:defRPr>
                <a:latin typeface="Calibri" panose="020F0502020204030204" pitchFamily="34" charset="0"/>
                <a:cs typeface="Calibri" panose="020F0502020204030204" pitchFamily="34" charset="0"/>
              </a:defRPr>
            </a:lvl1pPr>
          </a:lstStyle>
          <a:p>
            <a:pPr lvl="0"/>
            <a:r>
              <a:rPr lang="he-IL" dirty="0"/>
              <a:t>מסר ראשון</a:t>
            </a:r>
          </a:p>
          <a:p>
            <a:pPr lvl="0"/>
            <a:r>
              <a:rPr lang="he-IL" dirty="0"/>
              <a:t>מסר שני</a:t>
            </a:r>
          </a:p>
          <a:p>
            <a:pPr lvl="0"/>
            <a:r>
              <a:rPr lang="he-IL" dirty="0"/>
              <a:t>מסר שלישי</a:t>
            </a:r>
          </a:p>
        </p:txBody>
      </p:sp>
    </p:spTree>
    <p:extLst>
      <p:ext uri="{BB962C8B-B14F-4D97-AF65-F5344CB8AC3E}">
        <p14:creationId xmlns:p14="http://schemas.microsoft.com/office/powerpoint/2010/main" val="2631380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71"/>
        <p:cNvGrpSpPr/>
        <p:nvPr/>
      </p:nvGrpSpPr>
      <p:grpSpPr>
        <a:xfrm>
          <a:off x="0" y="0"/>
          <a:ext cx="0" cy="0"/>
          <a:chOff x="0" y="0"/>
          <a:chExt cx="0" cy="0"/>
        </a:xfrm>
      </p:grpSpPr>
      <p:sp>
        <p:nvSpPr>
          <p:cNvPr id="72" name="Google Shape;7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74" name="Google Shape;74;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cSld name="ריק">
    <p:spTree>
      <p:nvGrpSpPr>
        <p:cNvPr id="1" name=""/>
        <p:cNvGrpSpPr/>
        <p:nvPr/>
      </p:nvGrpSpPr>
      <p:grpSpPr>
        <a:xfrm>
          <a:off x="0" y="0"/>
          <a:ext cx="0" cy="0"/>
          <a:chOff x="0" y="0"/>
          <a:chExt cx="0" cy="0"/>
        </a:xfrm>
      </p:grpSpPr>
      <p:sp>
        <p:nvSpPr>
          <p:cNvPr id="5" name="Rectangle 4"/>
          <p:cNvSpPr/>
          <p:nvPr/>
        </p:nvSpPr>
        <p:spPr>
          <a:xfrm>
            <a:off x="203200" y="150919"/>
            <a:ext cx="11775736"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Date Placeholder 1"/>
          <p:cNvSpPr>
            <a:spLocks noGrp="1"/>
          </p:cNvSpPr>
          <p:nvPr>
            <p:ph type="dt" sz="half" idx="10"/>
          </p:nvPr>
        </p:nvSpPr>
        <p:spPr/>
        <p:txBody>
          <a:bodyPr/>
          <a:lstStyle/>
          <a:p>
            <a:fld id="{C68D0241-A22E-46EF-B414-AE6B9B97DEEC}" type="datetimeFigureOut">
              <a:rPr lang="he-IL" smtClean="0">
                <a:solidFill>
                  <a:srgbClr val="C8ECF3"/>
                </a:solidFill>
              </a:rPr>
              <a:pPr/>
              <a:t>ט'/טבת/תשפ"ה</a:t>
            </a:fld>
            <a:endParaRPr lang="he-IL">
              <a:solidFill>
                <a:srgbClr val="C8ECF3"/>
              </a:solidFill>
            </a:endParaRPr>
          </a:p>
        </p:txBody>
      </p:sp>
      <p:sp>
        <p:nvSpPr>
          <p:cNvPr id="3" name="Footer Placeholder 2"/>
          <p:cNvSpPr>
            <a:spLocks noGrp="1"/>
          </p:cNvSpPr>
          <p:nvPr>
            <p:ph type="ftr" sz="quarter" idx="11"/>
          </p:nvPr>
        </p:nvSpPr>
        <p:spPr/>
        <p:txBody>
          <a:bodyPr/>
          <a:lstStyle/>
          <a:p>
            <a:endParaRPr lang="he-IL">
              <a:solidFill>
                <a:srgbClr val="C8ECF3"/>
              </a:solidFill>
            </a:endParaRPr>
          </a:p>
        </p:txBody>
      </p:sp>
      <p:sp>
        <p:nvSpPr>
          <p:cNvPr id="4" name="Slide Number Placeholder 3"/>
          <p:cNvSpPr>
            <a:spLocks noGrp="1"/>
          </p:cNvSpPr>
          <p:nvPr>
            <p:ph type="sldNum" sz="quarter" idx="12"/>
          </p:nvPr>
        </p:nvSpPr>
        <p:spPr/>
        <p:txBody>
          <a:bodyPr/>
          <a:lstStyle/>
          <a:p>
            <a:fld id="{F2E4C521-900B-4440-BC7F-62324647316E}" type="slidenum">
              <a:rPr lang="he-IL" smtClean="0">
                <a:solidFill>
                  <a:srgbClr val="C8ECF3"/>
                </a:solidFill>
              </a:rPr>
              <a:pPr/>
              <a:t>‹#›</a:t>
            </a:fld>
            <a:endParaRPr lang="he-IL">
              <a:solidFill>
                <a:srgbClr val="C8ECF3"/>
              </a:solidFill>
            </a:endParaRPr>
          </a:p>
        </p:txBody>
      </p:sp>
    </p:spTree>
    <p:extLst>
      <p:ext uri="{BB962C8B-B14F-4D97-AF65-F5344CB8AC3E}">
        <p14:creationId xmlns:p14="http://schemas.microsoft.com/office/powerpoint/2010/main" val="367947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כותרת ותוכן" type="obj">
  <p:cSld name="כותרת ותוכן">
    <p:spTree>
      <p:nvGrpSpPr>
        <p:cNvPr id="1" name="Shape 15"/>
        <p:cNvGrpSpPr/>
        <p:nvPr/>
      </p:nvGrpSpPr>
      <p:grpSpPr>
        <a:xfrm>
          <a:off x="0" y="0"/>
          <a:ext cx="0" cy="0"/>
          <a:chOff x="0" y="0"/>
          <a:chExt cx="0" cy="0"/>
        </a:xfrm>
      </p:grpSpPr>
      <p:sp>
        <p:nvSpPr>
          <p:cNvPr id="16" name="Google Shape;1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8" name="Google Shape;18;p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3030217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שקופית כותרת" type="title">
  <p:cSld name="שקופית כותרת">
    <p:spTree>
      <p:nvGrpSpPr>
        <p:cNvPr id="1" name="Shape 21"/>
        <p:cNvGrpSpPr/>
        <p:nvPr/>
      </p:nvGrpSpPr>
      <p:grpSpPr>
        <a:xfrm>
          <a:off x="0" y="0"/>
          <a:ext cx="0" cy="0"/>
          <a:chOff x="0" y="0"/>
          <a:chExt cx="0" cy="0"/>
        </a:xfrm>
      </p:grpSpPr>
      <p:sp>
        <p:nvSpPr>
          <p:cNvPr id="22" name="Google Shape;22;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24" name="Google Shape;24;p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440260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שני תכנים" type="twoObj">
  <p:cSld name="שני תכנים">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30" name="Google Shape;30;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31" name="Google Shape;31;p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2" name="Google Shape;3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3" name="Google Shape;33;p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4095665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השוואה" type="twoTxTwoObj">
  <p:cSld name="השוואה">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37" name="Google Shape;37;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38" name="Google Shape;38;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39" name="Google Shape;39;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40" name="Google Shape;40;p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1" name="Google Shape;4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2" name="Google Shape;42;p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537866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מה נלמד היום">
  <p:cSld name="מה נלמד היום">
    <p:spTree>
      <p:nvGrpSpPr>
        <p:cNvPr id="1" name="Shape 43"/>
        <p:cNvGrpSpPr/>
        <p:nvPr/>
      </p:nvGrpSpPr>
      <p:grpSpPr>
        <a:xfrm>
          <a:off x="0" y="0"/>
          <a:ext cx="0" cy="0"/>
          <a:chOff x="0" y="0"/>
          <a:chExt cx="0" cy="0"/>
        </a:xfrm>
      </p:grpSpPr>
      <p:sp>
        <p:nvSpPr>
          <p:cNvPr id="44" name="Google Shape;44;p10"/>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5" name="Google Shape;45;p10"/>
          <p:cNvPicPr preferRelativeResize="0"/>
          <p:nvPr/>
        </p:nvPicPr>
        <p:blipFill rotWithShape="1">
          <a:blip r:embed="rId2">
            <a:alphaModFix/>
          </a:blip>
          <a:srcRect/>
          <a:stretch/>
        </p:blipFill>
        <p:spPr>
          <a:xfrm rot="-2662216">
            <a:off x="9720414" y="316224"/>
            <a:ext cx="1142698" cy="584334"/>
          </a:xfrm>
          <a:prstGeom prst="rect">
            <a:avLst/>
          </a:prstGeom>
          <a:noFill/>
          <a:ln>
            <a:noFill/>
          </a:ln>
        </p:spPr>
      </p:pic>
      <p:sp>
        <p:nvSpPr>
          <p:cNvPr id="46" name="Google Shape;46;p10"/>
          <p:cNvSpPr/>
          <p:nvPr/>
        </p:nvSpPr>
        <p:spPr>
          <a:xfrm>
            <a:off x="2625010" y="230909"/>
            <a:ext cx="7536873" cy="1025236"/>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8000" b="1" i="0" u="none" strike="noStrike" cap="none">
                <a:solidFill>
                  <a:srgbClr val="002060"/>
                </a:solidFill>
                <a:latin typeface="Calibri"/>
                <a:ea typeface="Calibri"/>
                <a:cs typeface="Calibri"/>
                <a:sym typeface="Calibri"/>
              </a:rPr>
              <a:t>מה נלמד היום?</a:t>
            </a:r>
            <a:endParaRPr/>
          </a:p>
        </p:txBody>
      </p:sp>
      <p:sp>
        <p:nvSpPr>
          <p:cNvPr id="47" name="Google Shape;47;p10"/>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243757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48"/>
        <p:cNvGrpSpPr/>
        <p:nvPr/>
      </p:nvGrpSpPr>
      <p:grpSpPr>
        <a:xfrm>
          <a:off x="0" y="0"/>
          <a:ext cx="0" cy="0"/>
          <a:chOff x="0" y="0"/>
          <a:chExt cx="0" cy="0"/>
        </a:xfrm>
      </p:grpSpPr>
      <p:sp>
        <p:nvSpPr>
          <p:cNvPr id="49" name="Google Shape;49;p1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0" name="Google Shape;50;p1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51" name="Google Shape;51;p11"/>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 name="Google Shape;52;p11"/>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1"/>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5437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כללית">
  <p:cSld name="כללית">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7" name="Google Shape;5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8" name="Google Shape;58;p1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59" name="Google Shape;59;p12"/>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72841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שאלות לדיון בכיתה">
  <p:cSld name="שאלות לדיון בכיתה">
    <p:spTree>
      <p:nvGrpSpPr>
        <p:cNvPr id="1" name="Shape 60"/>
        <p:cNvGrpSpPr/>
        <p:nvPr/>
      </p:nvGrpSpPr>
      <p:grpSpPr>
        <a:xfrm>
          <a:off x="0" y="0"/>
          <a:ext cx="0" cy="0"/>
          <a:chOff x="0" y="0"/>
          <a:chExt cx="0" cy="0"/>
        </a:xfrm>
      </p:grpSpPr>
      <p:sp>
        <p:nvSpPr>
          <p:cNvPr id="61" name="Google Shape;61;p1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2" name="Google Shape;6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3" name="Google Shape;63;p1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64" name="Google Shape;64;p13"/>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5" name="Google Shape;65;p13"/>
          <p:cNvSpPr txBox="1"/>
          <p:nvPr/>
        </p:nvSpPr>
        <p:spPr>
          <a:xfrm>
            <a:off x="3191163" y="189529"/>
            <a:ext cx="6308436" cy="1107996"/>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6600" b="1" i="0" u="none" strike="noStrike" cap="none">
                <a:solidFill>
                  <a:srgbClr val="002060"/>
                </a:solidFill>
                <a:latin typeface="Calibri"/>
                <a:ea typeface="Calibri"/>
                <a:cs typeface="Calibri"/>
                <a:sym typeface="Calibri"/>
              </a:rPr>
              <a:t>שאלות לדיון בכיתה</a:t>
            </a:r>
            <a:endParaRPr/>
          </a:p>
        </p:txBody>
      </p:sp>
      <p:sp>
        <p:nvSpPr>
          <p:cNvPr id="66" name="Google Shape;66;p13"/>
          <p:cNvSpPr txBox="1">
            <a:spLocks noGrp="1"/>
          </p:cNvSpPr>
          <p:nvPr>
            <p:ph type="body" idx="1"/>
          </p:nvPr>
        </p:nvSpPr>
        <p:spPr>
          <a:xfrm>
            <a:off x="3918528" y="2246457"/>
            <a:ext cx="66386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27632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תמונה ">
  <p:cSld name="תמונה ">
    <p:spTree>
      <p:nvGrpSpPr>
        <p:cNvPr id="1" name="Shape 67"/>
        <p:cNvGrpSpPr/>
        <p:nvPr/>
      </p:nvGrpSpPr>
      <p:grpSpPr>
        <a:xfrm>
          <a:off x="0" y="0"/>
          <a:ext cx="0" cy="0"/>
          <a:chOff x="0" y="0"/>
          <a:chExt cx="0" cy="0"/>
        </a:xfrm>
      </p:grpSpPr>
      <p:sp>
        <p:nvSpPr>
          <p:cNvPr id="68" name="Google Shape;68;p14"/>
          <p:cNvSpPr/>
          <p:nvPr/>
        </p:nvSpPr>
        <p:spPr>
          <a:xfrm>
            <a:off x="0" y="0"/>
            <a:ext cx="3581400"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69" name="Google Shape;69;p14"/>
          <p:cNvSpPr>
            <a:spLocks noGrp="1"/>
          </p:cNvSpPr>
          <p:nvPr>
            <p:ph type="pic" idx="2"/>
          </p:nvPr>
        </p:nvSpPr>
        <p:spPr>
          <a:xfrm>
            <a:off x="5183188" y="987425"/>
            <a:ext cx="6172200" cy="4873625"/>
          </a:xfrm>
          <a:prstGeom prst="rect">
            <a:avLst/>
          </a:prstGeom>
          <a:noFill/>
          <a:ln>
            <a:noFill/>
          </a:ln>
        </p:spPr>
      </p:sp>
      <p:sp>
        <p:nvSpPr>
          <p:cNvPr id="70" name="Google Shape;70;p14"/>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2212246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81" name="Google Shape;81;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2" name="Google Shape;82;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83" name="Google Shape;83;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4" name="Google Shape;84;p2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5" name="Google Shape;8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6" name="Google Shape;86;p2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סרטונים/ שמע">
  <p:cSld name="סרטונים/ שמע">
    <p:spTree>
      <p:nvGrpSpPr>
        <p:cNvPr id="1" name="Shape 74"/>
        <p:cNvGrpSpPr/>
        <p:nvPr/>
      </p:nvGrpSpPr>
      <p:grpSpPr>
        <a:xfrm>
          <a:off x="0" y="0"/>
          <a:ext cx="0" cy="0"/>
          <a:chOff x="0" y="0"/>
          <a:chExt cx="0" cy="0"/>
        </a:xfrm>
      </p:grpSpPr>
      <p:sp>
        <p:nvSpPr>
          <p:cNvPr id="75" name="Google Shape;75;p15"/>
          <p:cNvSpPr/>
          <p:nvPr/>
        </p:nvSpPr>
        <p:spPr>
          <a:xfrm>
            <a:off x="7673" y="0"/>
            <a:ext cx="3573727"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76" name="Google Shape;76;p1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7" name="Google Shape;7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8" name="Google Shape;78;p1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79" name="Google Shape;79;p15"/>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5"/>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516153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מה למדנו היום?">
  <p:cSld name="מה למדנו היום?">
    <p:spTree>
      <p:nvGrpSpPr>
        <p:cNvPr id="1" name="Shape 81"/>
        <p:cNvGrpSpPr/>
        <p:nvPr/>
      </p:nvGrpSpPr>
      <p:grpSpPr>
        <a:xfrm>
          <a:off x="0" y="0"/>
          <a:ext cx="0" cy="0"/>
          <a:chOff x="0" y="0"/>
          <a:chExt cx="0" cy="0"/>
        </a:xfrm>
      </p:grpSpPr>
      <p:sp>
        <p:nvSpPr>
          <p:cNvPr id="82" name="Google Shape;82;p1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3" name="Google Shape;8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4" name="Google Shape;84;p1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85" name="Google Shape;85;p16"/>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86" name="Google Shape;86;p16"/>
          <p:cNvPicPr preferRelativeResize="0"/>
          <p:nvPr/>
        </p:nvPicPr>
        <p:blipFill rotWithShape="1">
          <a:blip r:embed="rId2">
            <a:alphaModFix/>
          </a:blip>
          <a:srcRect/>
          <a:stretch/>
        </p:blipFill>
        <p:spPr>
          <a:xfrm rot="7234956">
            <a:off x="2188430" y="1157286"/>
            <a:ext cx="838200" cy="428625"/>
          </a:xfrm>
          <a:prstGeom prst="rect">
            <a:avLst/>
          </a:prstGeom>
          <a:noFill/>
          <a:ln>
            <a:noFill/>
          </a:ln>
        </p:spPr>
      </p:pic>
      <p:sp>
        <p:nvSpPr>
          <p:cNvPr id="87" name="Google Shape;87;p16"/>
          <p:cNvSpPr/>
          <p:nvPr/>
        </p:nvSpPr>
        <p:spPr>
          <a:xfrm>
            <a:off x="2625010" y="230909"/>
            <a:ext cx="7536873" cy="1025236"/>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8000" b="1">
                <a:solidFill>
                  <a:srgbClr val="002060"/>
                </a:solidFill>
                <a:latin typeface="Calibri"/>
                <a:ea typeface="Calibri"/>
                <a:cs typeface="Calibri"/>
                <a:sym typeface="Calibri"/>
              </a:rPr>
              <a:t>מה למדנו היום?</a:t>
            </a:r>
            <a:endParaRPr/>
          </a:p>
        </p:txBody>
      </p:sp>
      <p:sp>
        <p:nvSpPr>
          <p:cNvPr id="88" name="Google Shape;88;p16"/>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6518601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כותרת ותוכן" type="obj">
  <p:cSld name="כותרת ותוכן">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8" name="Google Shape;18;p2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10522759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שאלות- אפשרות 1">
  <p:cSld name="שאלות- אפשרות 1">
    <p:spTree>
      <p:nvGrpSpPr>
        <p:cNvPr id="1" name="Shape 34"/>
        <p:cNvGrpSpPr/>
        <p:nvPr/>
      </p:nvGrpSpPr>
      <p:grpSpPr>
        <a:xfrm>
          <a:off x="0" y="0"/>
          <a:ext cx="0" cy="0"/>
          <a:chOff x="0" y="0"/>
          <a:chExt cx="0" cy="0"/>
        </a:xfrm>
      </p:grpSpPr>
      <p:sp>
        <p:nvSpPr>
          <p:cNvPr id="35" name="Google Shape;35;p2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6" name="Google Shape;3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7" name="Google Shape;37;p2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38" name="Google Shape;38;p24"/>
          <p:cNvSpPr/>
          <p:nvPr/>
        </p:nvSpPr>
        <p:spPr>
          <a:xfrm>
            <a:off x="0" y="0"/>
            <a:ext cx="12192000" cy="1487055"/>
          </a:xfrm>
          <a:prstGeom prst="rect">
            <a:avLst/>
          </a:prstGeom>
          <a:solidFill>
            <a:srgbClr val="F2DAF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24"/>
          <p:cNvSpPr txBox="1"/>
          <p:nvPr/>
        </p:nvSpPr>
        <p:spPr>
          <a:xfrm>
            <a:off x="1159162" y="143362"/>
            <a:ext cx="8640619" cy="1200329"/>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7200" b="1">
                <a:solidFill>
                  <a:srgbClr val="002060"/>
                </a:solidFill>
                <a:latin typeface="Calibri"/>
                <a:ea typeface="Calibri"/>
                <a:cs typeface="Calibri"/>
                <a:sym typeface="Calibri"/>
              </a:rPr>
              <a:t>שאלות לדיון בכיתה</a:t>
            </a:r>
            <a:endParaRPr/>
          </a:p>
        </p:txBody>
      </p:sp>
      <p:sp>
        <p:nvSpPr>
          <p:cNvPr id="40" name="Google Shape;40;p24"/>
          <p:cNvSpPr txBox="1">
            <a:spLocks noGrp="1"/>
          </p:cNvSpPr>
          <p:nvPr>
            <p:ph type="body" idx="1"/>
          </p:nvPr>
        </p:nvSpPr>
        <p:spPr>
          <a:xfrm>
            <a:off x="3918528" y="2246457"/>
            <a:ext cx="66386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35837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מה המסר שלנו">
  <p:cSld name="מה המסר שלנו">
    <p:spTree>
      <p:nvGrpSpPr>
        <p:cNvPr id="1" name="Shape 41"/>
        <p:cNvGrpSpPr/>
        <p:nvPr/>
      </p:nvGrpSpPr>
      <p:grpSpPr>
        <a:xfrm>
          <a:off x="0" y="0"/>
          <a:ext cx="0" cy="0"/>
          <a:chOff x="0" y="0"/>
          <a:chExt cx="0" cy="0"/>
        </a:xfrm>
      </p:grpSpPr>
      <p:sp>
        <p:nvSpPr>
          <p:cNvPr id="42" name="Google Shape;42;p2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3" name="Google Shape;4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4" name="Google Shape;44;p2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45" name="Google Shape;45;p25"/>
          <p:cNvSpPr/>
          <p:nvPr/>
        </p:nvSpPr>
        <p:spPr>
          <a:xfrm>
            <a:off x="0" y="0"/>
            <a:ext cx="12192000" cy="1487055"/>
          </a:xfrm>
          <a:prstGeom prst="rect">
            <a:avLst/>
          </a:prstGeom>
          <a:solidFill>
            <a:srgbClr val="F2DAF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25"/>
          <p:cNvSpPr txBox="1"/>
          <p:nvPr/>
        </p:nvSpPr>
        <p:spPr>
          <a:xfrm>
            <a:off x="2553209" y="189529"/>
            <a:ext cx="7085583" cy="1200329"/>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7200" b="1">
                <a:solidFill>
                  <a:srgbClr val="002060"/>
                </a:solidFill>
                <a:latin typeface="Calibri"/>
                <a:ea typeface="Calibri"/>
                <a:cs typeface="Calibri"/>
                <a:sym typeface="Calibri"/>
              </a:rPr>
              <a:t>מהם המסרים שלנו?</a:t>
            </a:r>
            <a:endParaRPr/>
          </a:p>
        </p:txBody>
      </p:sp>
      <p:sp>
        <p:nvSpPr>
          <p:cNvPr id="47" name="Google Shape;47;p25"/>
          <p:cNvSpPr txBox="1">
            <a:spLocks noGrp="1"/>
          </p:cNvSpPr>
          <p:nvPr>
            <p:ph type="body" idx="1"/>
          </p:nvPr>
        </p:nvSpPr>
        <p:spPr>
          <a:xfrm>
            <a:off x="2643910" y="2218749"/>
            <a:ext cx="83658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997419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שקופית כותרת" type="title">
  <p:cSld name="שקופית כותרת">
    <p:spTree>
      <p:nvGrpSpPr>
        <p:cNvPr id="1" name="Shape 78"/>
        <p:cNvGrpSpPr/>
        <p:nvPr/>
      </p:nvGrpSpPr>
      <p:grpSpPr>
        <a:xfrm>
          <a:off x="0" y="0"/>
          <a:ext cx="0" cy="0"/>
          <a:chOff x="0" y="0"/>
          <a:chExt cx="0" cy="0"/>
        </a:xfrm>
      </p:grpSpPr>
      <p:sp>
        <p:nvSpPr>
          <p:cNvPr id="79" name="Google Shape;79;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81" name="Google Shape;81;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16018722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1_תמונה ">
  <p:cSld name="1_תמונה ">
    <p:spTree>
      <p:nvGrpSpPr>
        <p:cNvPr id="1" name="Shape 84"/>
        <p:cNvGrpSpPr/>
        <p:nvPr/>
      </p:nvGrpSpPr>
      <p:grpSpPr>
        <a:xfrm>
          <a:off x="0" y="0"/>
          <a:ext cx="0" cy="0"/>
          <a:chOff x="0" y="0"/>
          <a:chExt cx="0" cy="0"/>
        </a:xfrm>
      </p:grpSpPr>
      <p:sp>
        <p:nvSpPr>
          <p:cNvPr id="85" name="Google Shape;85;p30"/>
          <p:cNvSpPr/>
          <p:nvPr/>
        </p:nvSpPr>
        <p:spPr>
          <a:xfrm>
            <a:off x="0" y="0"/>
            <a:ext cx="3581400" cy="6858000"/>
          </a:xfrm>
          <a:prstGeom prst="rect">
            <a:avLst/>
          </a:prstGeom>
          <a:solidFill>
            <a:srgbClr val="F2DAF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002060"/>
              </a:solidFill>
              <a:latin typeface="Calibri"/>
              <a:ea typeface="Calibri"/>
              <a:cs typeface="Calibri"/>
              <a:sym typeface="Calibri"/>
            </a:endParaRPr>
          </a:p>
        </p:txBody>
      </p:sp>
      <p:sp>
        <p:nvSpPr>
          <p:cNvPr id="86" name="Google Shape;86;p3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7" name="Google Shape;8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8" name="Google Shape;88;p3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pic>
        <p:nvPicPr>
          <p:cNvPr id="89" name="Google Shape;89;p30" descr="מדפסת עם מילוי מלא"/>
          <p:cNvPicPr preferRelativeResize="0"/>
          <p:nvPr/>
        </p:nvPicPr>
        <p:blipFill rotWithShape="1">
          <a:blip r:embed="rId2">
            <a:alphaModFix/>
          </a:blip>
          <a:srcRect/>
          <a:stretch/>
        </p:blipFill>
        <p:spPr>
          <a:xfrm>
            <a:off x="5657653" y="916454"/>
            <a:ext cx="4617563" cy="4617563"/>
          </a:xfrm>
          <a:prstGeom prst="rect">
            <a:avLst/>
          </a:prstGeom>
          <a:noFill/>
          <a:ln>
            <a:noFill/>
          </a:ln>
        </p:spPr>
      </p:pic>
      <p:sp>
        <p:nvSpPr>
          <p:cNvPr id="90" name="Google Shape;90;p30"/>
          <p:cNvSpPr txBox="1">
            <a:spLocks noGrp="1"/>
          </p:cNvSpPr>
          <p:nvPr>
            <p:ph type="title"/>
          </p:nvPr>
        </p:nvSpPr>
        <p:spPr>
          <a:xfrm>
            <a:off x="336040" y="1189831"/>
            <a:ext cx="2743199"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566194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שני תכנים" type="twoObj">
  <p:cSld name="שני תכנים">
    <p:spTree>
      <p:nvGrpSpPr>
        <p:cNvPr id="1" name="Shape 91"/>
        <p:cNvGrpSpPr/>
        <p:nvPr/>
      </p:nvGrpSpPr>
      <p:grpSpPr>
        <a:xfrm>
          <a:off x="0" y="0"/>
          <a:ext cx="0" cy="0"/>
          <a:chOff x="0" y="0"/>
          <a:chExt cx="0" cy="0"/>
        </a:xfrm>
      </p:grpSpPr>
      <p:sp>
        <p:nvSpPr>
          <p:cNvPr id="92" name="Google Shape;9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4" name="Google Shape;94;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5" name="Google Shape;95;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6" name="Google Shape;9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7" name="Google Shape;97;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1851213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השוואה" type="twoTxTwoObj">
  <p:cSld name="השוואה">
    <p:spTree>
      <p:nvGrpSpPr>
        <p:cNvPr id="1" name="Shape 98"/>
        <p:cNvGrpSpPr/>
        <p:nvPr/>
      </p:nvGrpSpPr>
      <p:grpSpPr>
        <a:xfrm>
          <a:off x="0" y="0"/>
          <a:ext cx="0" cy="0"/>
          <a:chOff x="0" y="0"/>
          <a:chExt cx="0" cy="0"/>
        </a:xfrm>
      </p:grpSpPr>
      <p:sp>
        <p:nvSpPr>
          <p:cNvPr id="99" name="Google Shape;99;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101" name="Google Shape;101;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02" name="Google Shape;102;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103" name="Google Shape;103;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04" name="Google Shape;104;p3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5" name="Google Shape;10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6" name="Google Shape;106;p3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4457472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סרטונים/ שמע">
  <p:cSld name="סרטונים/ שמע">
    <p:spTree>
      <p:nvGrpSpPr>
        <p:cNvPr id="1" name="Shape 107"/>
        <p:cNvGrpSpPr/>
        <p:nvPr/>
      </p:nvGrpSpPr>
      <p:grpSpPr>
        <a:xfrm>
          <a:off x="0" y="0"/>
          <a:ext cx="0" cy="0"/>
          <a:chOff x="0" y="0"/>
          <a:chExt cx="0" cy="0"/>
        </a:xfrm>
      </p:grpSpPr>
      <p:sp>
        <p:nvSpPr>
          <p:cNvPr id="108" name="Google Shape;108;p33"/>
          <p:cNvSpPr/>
          <p:nvPr/>
        </p:nvSpPr>
        <p:spPr>
          <a:xfrm>
            <a:off x="7673" y="0"/>
            <a:ext cx="3573727" cy="6858000"/>
          </a:xfrm>
          <a:prstGeom prst="rect">
            <a:avLst/>
          </a:prstGeom>
          <a:solidFill>
            <a:srgbClr val="F2DAF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3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0" name="Google Shape;11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1" name="Google Shape;111;p3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112" name="Google Shape;112;p33"/>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3"/>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3026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87"/>
        <p:cNvGrpSpPr/>
        <p:nvPr/>
      </p:nvGrpSpPr>
      <p:grpSpPr>
        <a:xfrm>
          <a:off x="0" y="0"/>
          <a:ext cx="0" cy="0"/>
          <a:chOff x="0" y="0"/>
          <a:chExt cx="0" cy="0"/>
        </a:xfrm>
      </p:grpSpPr>
      <p:sp>
        <p:nvSpPr>
          <p:cNvPr id="88" name="Google Shape;88;p2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9" name="Google Shape;89;p2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90" name="Google Shape;90;p27"/>
          <p:cNvSpPr/>
          <p:nvPr/>
        </p:nvSpPr>
        <p:spPr>
          <a:xfrm>
            <a:off x="0" y="0"/>
            <a:ext cx="12192000" cy="1487055"/>
          </a:xfrm>
          <a:prstGeom prst="rect">
            <a:avLst/>
          </a:prstGeom>
          <a:solidFill>
            <a:srgbClr val="F2DAF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p27"/>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7"/>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תמונה ">
  <p:cSld name="תמונה ">
    <p:spTree>
      <p:nvGrpSpPr>
        <p:cNvPr id="1" name="Shape 93"/>
        <p:cNvGrpSpPr/>
        <p:nvPr/>
      </p:nvGrpSpPr>
      <p:grpSpPr>
        <a:xfrm>
          <a:off x="0" y="0"/>
          <a:ext cx="0" cy="0"/>
          <a:chOff x="0" y="0"/>
          <a:chExt cx="0" cy="0"/>
        </a:xfrm>
      </p:grpSpPr>
      <p:sp>
        <p:nvSpPr>
          <p:cNvPr id="94" name="Google Shape;94;p28"/>
          <p:cNvSpPr/>
          <p:nvPr/>
        </p:nvSpPr>
        <p:spPr>
          <a:xfrm>
            <a:off x="0" y="0"/>
            <a:ext cx="3581400" cy="6858000"/>
          </a:xfrm>
          <a:prstGeom prst="rect">
            <a:avLst/>
          </a:prstGeom>
          <a:solidFill>
            <a:srgbClr val="F2DAF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28"/>
          <p:cNvSpPr>
            <a:spLocks noGrp="1"/>
          </p:cNvSpPr>
          <p:nvPr>
            <p:ph type="pic" idx="2"/>
          </p:nvPr>
        </p:nvSpPr>
        <p:spPr>
          <a:xfrm>
            <a:off x="5183188" y="987425"/>
            <a:ext cx="6172200" cy="4873625"/>
          </a:xfrm>
          <a:prstGeom prst="rect">
            <a:avLst/>
          </a:prstGeom>
          <a:noFill/>
          <a:ln>
            <a:noFill/>
          </a:ln>
        </p:spPr>
      </p:sp>
      <p:sp>
        <p:nvSpPr>
          <p:cNvPr id="96" name="Google Shape;96;p28"/>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2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8" name="Google Shape;9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9" name="Google Shape;99;p2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תמונה " preserve="1">
  <p:cSld name="2_תמונה ">
    <p:spTree>
      <p:nvGrpSpPr>
        <p:cNvPr id="1" name="Shape 93"/>
        <p:cNvGrpSpPr/>
        <p:nvPr/>
      </p:nvGrpSpPr>
      <p:grpSpPr>
        <a:xfrm>
          <a:off x="0" y="0"/>
          <a:ext cx="0" cy="0"/>
          <a:chOff x="0" y="0"/>
          <a:chExt cx="0" cy="0"/>
        </a:xfrm>
      </p:grpSpPr>
      <p:sp>
        <p:nvSpPr>
          <p:cNvPr id="94" name="Google Shape;94;p28"/>
          <p:cNvSpPr/>
          <p:nvPr/>
        </p:nvSpPr>
        <p:spPr>
          <a:xfrm>
            <a:off x="-1" y="0"/>
            <a:ext cx="2828635" cy="6858000"/>
          </a:xfrm>
          <a:prstGeom prst="rect">
            <a:avLst/>
          </a:prstGeom>
          <a:solidFill>
            <a:srgbClr val="F2DAF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28"/>
          <p:cNvSpPr>
            <a:spLocks noGrp="1"/>
          </p:cNvSpPr>
          <p:nvPr>
            <p:ph type="pic" idx="2"/>
          </p:nvPr>
        </p:nvSpPr>
        <p:spPr>
          <a:xfrm>
            <a:off x="5183188" y="987425"/>
            <a:ext cx="6172200" cy="4873625"/>
          </a:xfrm>
          <a:prstGeom prst="rect">
            <a:avLst/>
          </a:prstGeom>
          <a:noFill/>
          <a:ln>
            <a:noFill/>
          </a:ln>
        </p:spPr>
      </p:sp>
      <p:sp>
        <p:nvSpPr>
          <p:cNvPr id="96" name="Google Shape;96;p28"/>
          <p:cNvSpPr txBox="1">
            <a:spLocks noGrp="1"/>
          </p:cNvSpPr>
          <p:nvPr>
            <p:ph type="title"/>
          </p:nvPr>
        </p:nvSpPr>
        <p:spPr>
          <a:xfrm>
            <a:off x="0" y="1279283"/>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97" name="Google Shape;97;p2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8" name="Google Shape;9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9" name="Google Shape;99;p2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2898050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תמונה ">
  <p:cSld name="1_תמונה ">
    <p:spTree>
      <p:nvGrpSpPr>
        <p:cNvPr id="1" name="Shape 100"/>
        <p:cNvGrpSpPr/>
        <p:nvPr/>
      </p:nvGrpSpPr>
      <p:grpSpPr>
        <a:xfrm>
          <a:off x="0" y="0"/>
          <a:ext cx="0" cy="0"/>
          <a:chOff x="0" y="0"/>
          <a:chExt cx="0" cy="0"/>
        </a:xfrm>
      </p:grpSpPr>
      <p:sp>
        <p:nvSpPr>
          <p:cNvPr id="101" name="Google Shape;101;p29"/>
          <p:cNvSpPr/>
          <p:nvPr/>
        </p:nvSpPr>
        <p:spPr>
          <a:xfrm>
            <a:off x="0" y="0"/>
            <a:ext cx="3581400" cy="6858000"/>
          </a:xfrm>
          <a:prstGeom prst="rect">
            <a:avLst/>
          </a:prstGeom>
          <a:solidFill>
            <a:srgbClr val="F2DAF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29"/>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4" name="Google Shape;10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5" name="Google Shape;105;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pic>
        <p:nvPicPr>
          <p:cNvPr id="106" name="Google Shape;106;p29" descr="מדפסת עם מילוי מלא"/>
          <p:cNvPicPr preferRelativeResize="0"/>
          <p:nvPr/>
        </p:nvPicPr>
        <p:blipFill rotWithShape="1">
          <a:blip r:embed="rId2">
            <a:alphaModFix/>
          </a:blip>
          <a:srcRect/>
          <a:stretch/>
        </p:blipFill>
        <p:spPr>
          <a:xfrm>
            <a:off x="5625446" y="969389"/>
            <a:ext cx="4617563" cy="461756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147A38-8AC7-42C1-8968-5850273CB2FC}"/>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7BB7ED67-E8E0-4E88-A1AC-75DF1FA37D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8FC19BD5-60A3-41A1-AB04-D9FD83727B62}"/>
              </a:ext>
            </a:extLst>
          </p:cNvPr>
          <p:cNvSpPr>
            <a:spLocks noGrp="1"/>
          </p:cNvSpPr>
          <p:nvPr>
            <p:ph type="dt" sz="half" idx="10"/>
          </p:nvPr>
        </p:nvSpPr>
        <p:spPr/>
        <p:txBody>
          <a:bodyPr/>
          <a:lstStyle/>
          <a:p>
            <a:fld id="{8E9EB68D-8B77-4F94-BB97-F778B0AAB978}" type="datetimeFigureOut">
              <a:rPr lang="he-IL" smtClean="0"/>
              <a:t>ט'/טבת/תשפ"ה</a:t>
            </a:fld>
            <a:endParaRPr lang="he-IL"/>
          </a:p>
        </p:txBody>
      </p:sp>
      <p:sp>
        <p:nvSpPr>
          <p:cNvPr id="5" name="מציין מיקום של כותרת תחתונה 4">
            <a:extLst>
              <a:ext uri="{FF2B5EF4-FFF2-40B4-BE49-F238E27FC236}">
                <a16:creationId xmlns:a16="http://schemas.microsoft.com/office/drawing/2014/main" id="{94C9012E-ED58-4A8C-833F-7FA732B0AD4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D2D3883-84BD-460B-BC37-FFB530E8F319}"/>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74155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97A5297-0F4A-4808-B912-30B2B25EF9B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E4BCB68-8FB5-4987-8559-65DE044971B6}"/>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81739F5-2B3D-4156-9617-4B05722112AC}"/>
              </a:ext>
            </a:extLst>
          </p:cNvPr>
          <p:cNvSpPr>
            <a:spLocks noGrp="1"/>
          </p:cNvSpPr>
          <p:nvPr>
            <p:ph type="dt" sz="half" idx="10"/>
          </p:nvPr>
        </p:nvSpPr>
        <p:spPr/>
        <p:txBody>
          <a:bodyPr/>
          <a:lstStyle/>
          <a:p>
            <a:fld id="{8E9EB68D-8B77-4F94-BB97-F778B0AAB978}" type="datetimeFigureOut">
              <a:rPr lang="he-IL" smtClean="0"/>
              <a:t>ט'/טבת/תשפ"ה</a:t>
            </a:fld>
            <a:endParaRPr lang="he-IL"/>
          </a:p>
        </p:txBody>
      </p:sp>
      <p:sp>
        <p:nvSpPr>
          <p:cNvPr id="5" name="מציין מיקום של כותרת תחתונה 4">
            <a:extLst>
              <a:ext uri="{FF2B5EF4-FFF2-40B4-BE49-F238E27FC236}">
                <a16:creationId xmlns:a16="http://schemas.microsoft.com/office/drawing/2014/main" id="{0D3C894E-E245-4B8C-8DB9-4A232DE388C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C3BC05E-4182-4CB0-A066-6E6C35D9796E}"/>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221337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1" r:id="rId6"/>
    <p:sldLayoutId id="214748366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3DE3897B-57C0-46C1-99A1-EF01C69DBF6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ECAC9C8-94CA-4CD8-891D-3B126282E9C4}"/>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3E9CFD5-0081-40C3-92FE-18D2A611283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E9EB68D-8B77-4F94-BB97-F778B0AAB978}" type="datetimeFigureOut">
              <a:rPr lang="he-IL" smtClean="0"/>
              <a:t>ט'/טבת/תשפ"ה</a:t>
            </a:fld>
            <a:endParaRPr lang="he-IL"/>
          </a:p>
        </p:txBody>
      </p:sp>
      <p:sp>
        <p:nvSpPr>
          <p:cNvPr id="5" name="מציין מיקום של כותרת תחתונה 4">
            <a:extLst>
              <a:ext uri="{FF2B5EF4-FFF2-40B4-BE49-F238E27FC236}">
                <a16:creationId xmlns:a16="http://schemas.microsoft.com/office/drawing/2014/main" id="{5F52E0EC-48D9-48C4-A852-9434367D4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3D40205B-84E6-4857-BFD7-CE98CEA8C1B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C33919C-8379-4110-9C07-A3FB54FC6405}" type="slidenum">
              <a:rPr lang="he-IL" smtClean="0"/>
              <a:t>‹#›</a:t>
            </a:fld>
            <a:endParaRPr lang="he-IL"/>
          </a:p>
        </p:txBody>
      </p:sp>
    </p:spTree>
    <p:extLst>
      <p:ext uri="{BB962C8B-B14F-4D97-AF65-F5344CB8AC3E}">
        <p14:creationId xmlns:p14="http://schemas.microsoft.com/office/powerpoint/2010/main" val="348312473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990285416"/>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676607226"/>
      </p:ext>
    </p:extLst>
  </p:cSld>
  <p:clrMap bg1="lt1" tx1="dk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2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3.svg"/><Relationship Id="rId5" Type="http://schemas.openxmlformats.org/officeDocument/2006/relationships/image" Target="../media/image29.png"/><Relationship Id="rId4" Type="http://schemas.openxmlformats.org/officeDocument/2006/relationships/image" Target="../media/image31.sv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
          <p:cNvSpPr/>
          <p:nvPr/>
        </p:nvSpPr>
        <p:spPr>
          <a:xfrm>
            <a:off x="-3757" y="-121920"/>
            <a:ext cx="12192000" cy="5069932"/>
          </a:xfrm>
          <a:prstGeom prst="rect">
            <a:avLst/>
          </a:prstGeom>
          <a:solidFill>
            <a:srgbClr val="F2DAF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p1"/>
          <p:cNvSpPr/>
          <p:nvPr/>
        </p:nvSpPr>
        <p:spPr>
          <a:xfrm>
            <a:off x="0" y="2594478"/>
            <a:ext cx="12192000" cy="4263522"/>
          </a:xfrm>
          <a:prstGeom prst="rect">
            <a:avLst/>
          </a:prstGeom>
          <a:solidFill>
            <a:srgbClr val="BA06B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0" name="Google Shape;120;p1"/>
          <p:cNvPicPr preferRelativeResize="0"/>
          <p:nvPr/>
        </p:nvPicPr>
        <p:blipFill rotWithShape="1">
          <a:blip r:embed="rId3">
            <a:alphaModFix/>
          </a:blip>
          <a:srcRect/>
          <a:stretch/>
        </p:blipFill>
        <p:spPr>
          <a:xfrm>
            <a:off x="646095" y="100884"/>
            <a:ext cx="776288" cy="892175"/>
          </a:xfrm>
          <a:prstGeom prst="rect">
            <a:avLst/>
          </a:prstGeom>
          <a:noFill/>
          <a:ln>
            <a:noFill/>
          </a:ln>
        </p:spPr>
      </p:pic>
      <p:sp>
        <p:nvSpPr>
          <p:cNvPr id="121" name="Google Shape;121;p1"/>
          <p:cNvSpPr/>
          <p:nvPr/>
        </p:nvSpPr>
        <p:spPr>
          <a:xfrm>
            <a:off x="-102068" y="790599"/>
            <a:ext cx="2141984" cy="404919"/>
          </a:xfrm>
          <a:prstGeom prst="rect">
            <a:avLst/>
          </a:prstGeom>
          <a:noFill/>
          <a:ln>
            <a:noFill/>
          </a:ln>
        </p:spPr>
        <p:txBody>
          <a:bodyPr spcFirstLastPara="1" wrap="square" lIns="91425" tIns="45700" rIns="91425" bIns="45700" anchor="t" anchorCtr="0">
            <a:spAutoFit/>
          </a:bodyPr>
          <a:lstStyle/>
          <a:p>
            <a:pPr marL="0" marR="0" lvl="0" indent="0" algn="ctr" rtl="1">
              <a:lnSpc>
                <a:spcPct val="88888"/>
              </a:lnSpc>
              <a:spcBef>
                <a:spcPts val="0"/>
              </a:spcBef>
              <a:spcAft>
                <a:spcPts val="0"/>
              </a:spcAft>
              <a:buNone/>
            </a:pPr>
            <a:r>
              <a:rPr lang="iw-IL" sz="900" b="0" i="0" u="none" strike="noStrike" cap="none">
                <a:solidFill>
                  <a:srgbClr val="002060"/>
                </a:solidFill>
                <a:latin typeface="Calibri"/>
                <a:ea typeface="Calibri"/>
                <a:cs typeface="Calibri"/>
                <a:sym typeface="Calibri"/>
              </a:rPr>
              <a:t>משרד החינוך</a:t>
            </a:r>
            <a:endParaRPr/>
          </a:p>
          <a:p>
            <a:pPr marL="0" marR="0" lvl="0" indent="0" algn="ctr" rtl="1">
              <a:lnSpc>
                <a:spcPct val="88888"/>
              </a:lnSpc>
              <a:spcBef>
                <a:spcPts val="0"/>
              </a:spcBef>
              <a:spcAft>
                <a:spcPts val="0"/>
              </a:spcAft>
              <a:buNone/>
            </a:pPr>
            <a:r>
              <a:rPr lang="iw-IL" sz="900" b="0" i="0" u="none" strike="noStrike" cap="none">
                <a:solidFill>
                  <a:srgbClr val="002060"/>
                </a:solidFill>
                <a:latin typeface="Calibri"/>
                <a:ea typeface="Calibri"/>
                <a:cs typeface="Calibri"/>
                <a:sym typeface="Calibri"/>
              </a:rPr>
              <a:t>מינהל פדגוגי</a:t>
            </a:r>
            <a:endParaRPr sz="900" b="0" i="0" u="none" strike="noStrike" cap="none">
              <a:solidFill>
                <a:srgbClr val="002060"/>
              </a:solidFill>
              <a:latin typeface="Calibri"/>
              <a:ea typeface="Calibri"/>
              <a:cs typeface="Calibri"/>
              <a:sym typeface="Calibri"/>
            </a:endParaRPr>
          </a:p>
          <a:p>
            <a:pPr marL="0" marR="0" lvl="0" indent="0" algn="ctr" rtl="1">
              <a:lnSpc>
                <a:spcPct val="88888"/>
              </a:lnSpc>
              <a:spcBef>
                <a:spcPts val="0"/>
              </a:spcBef>
              <a:spcAft>
                <a:spcPts val="0"/>
              </a:spcAft>
              <a:buNone/>
            </a:pPr>
            <a:r>
              <a:rPr lang="iw-IL" sz="900" b="0" i="0" u="none" strike="noStrike" cap="none">
                <a:solidFill>
                  <a:srgbClr val="002060"/>
                </a:solidFill>
                <a:latin typeface="Calibri"/>
                <a:ea typeface="Calibri"/>
                <a:cs typeface="Calibri"/>
                <a:sym typeface="Calibri"/>
              </a:rPr>
              <a:t>אגף בכיר שירות פסיכולוגי ייעוצי</a:t>
            </a:r>
            <a:endParaRPr/>
          </a:p>
        </p:txBody>
      </p:sp>
      <p:sp>
        <p:nvSpPr>
          <p:cNvPr id="122" name="Google Shape;122;p1"/>
          <p:cNvSpPr/>
          <p:nvPr/>
        </p:nvSpPr>
        <p:spPr>
          <a:xfrm>
            <a:off x="1485150" y="189235"/>
            <a:ext cx="9221700" cy="2394846"/>
          </a:xfrm>
          <a:prstGeom prst="rect">
            <a:avLst/>
          </a:prstGeom>
          <a:noFill/>
          <a:ln>
            <a:noFill/>
          </a:ln>
        </p:spPr>
        <p:txBody>
          <a:bodyPr spcFirstLastPara="1" wrap="square" lIns="91425" tIns="45700" rIns="91425" bIns="45700" anchor="t" anchorCtr="0">
            <a:spAutoFit/>
          </a:bodyPr>
          <a:lstStyle/>
          <a:p>
            <a:pPr marL="0" marR="0" lvl="0" indent="0" algn="ctr" rtl="1">
              <a:lnSpc>
                <a:spcPct val="116666"/>
              </a:lnSpc>
              <a:spcBef>
                <a:spcPts val="0"/>
              </a:spcBef>
              <a:spcAft>
                <a:spcPts val="0"/>
              </a:spcAft>
              <a:buNone/>
            </a:pPr>
            <a:r>
              <a:rPr lang="he-IL" sz="4000" i="0" u="none" strike="noStrike" cap="none" dirty="0">
                <a:solidFill>
                  <a:srgbClr val="002060"/>
                </a:solidFill>
                <a:latin typeface="Calibri"/>
                <a:ea typeface="Calibri"/>
                <a:cs typeface="Calibri"/>
                <a:sym typeface="Calibri"/>
              </a:rPr>
              <a:t>יחידת לימוד בכישורי חיים</a:t>
            </a:r>
          </a:p>
          <a:p>
            <a:pPr marL="0" marR="0" lvl="0" indent="0" algn="ctr" defTabSz="914400" rtl="1" eaLnBrk="1" fontAlgn="auto" latinLnBrk="0" hangingPunct="1">
              <a:lnSpc>
                <a:spcPts val="5600"/>
              </a:lnSpc>
              <a:spcBef>
                <a:spcPts val="0"/>
              </a:spcBef>
              <a:spcAft>
                <a:spcPts val="0"/>
              </a:spcAft>
              <a:buClrTx/>
              <a:buSzTx/>
              <a:buFontTx/>
              <a:buNone/>
              <a:tabLst/>
              <a:defRPr/>
            </a:pPr>
            <a:r>
              <a:rPr kumimoji="0" lang="he-IL" sz="400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חברות, סובלנות ומניעת אלימות</a:t>
            </a:r>
            <a:r>
              <a:rPr kumimoji="0" lang="he-IL" sz="240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a:t>
            </a:r>
          </a:p>
          <a:p>
            <a:pPr algn="ctr" rtl="1">
              <a:lnSpc>
                <a:spcPct val="116666"/>
              </a:lnSpc>
            </a:pPr>
            <a:r>
              <a:rPr kumimoji="0" lang="he-IL" sz="48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למצוא מקום</a:t>
            </a:r>
            <a:endParaRPr sz="16600" b="1" i="0" u="none" strike="noStrike" cap="none" dirty="0">
              <a:solidFill>
                <a:srgbClr val="002060"/>
              </a:solidFill>
              <a:latin typeface="Calibri"/>
              <a:ea typeface="Calibri"/>
              <a:cs typeface="Calibri"/>
              <a:sym typeface="Calibri"/>
            </a:endParaRPr>
          </a:p>
        </p:txBody>
      </p:sp>
      <p:sp>
        <p:nvSpPr>
          <p:cNvPr id="123" name="Google Shape;123;p1"/>
          <p:cNvSpPr txBox="1"/>
          <p:nvPr/>
        </p:nvSpPr>
        <p:spPr>
          <a:xfrm>
            <a:off x="6868241" y="5868720"/>
            <a:ext cx="6692346" cy="956504"/>
          </a:xfrm>
          <a:prstGeom prst="rect">
            <a:avLst/>
          </a:prstGeom>
          <a:noFill/>
          <a:ln>
            <a:noFill/>
          </a:ln>
        </p:spPr>
        <p:txBody>
          <a:bodyPr spcFirstLastPara="1" wrap="square" lIns="91425" tIns="45700" rIns="91425" bIns="45700" anchor="t" anchorCtr="0">
            <a:spAutoFit/>
          </a:bodyPr>
          <a:lstStyle/>
          <a:p>
            <a:pPr marL="0" marR="0" lvl="0" indent="0" algn="ctr" rtl="1">
              <a:lnSpc>
                <a:spcPct val="116666"/>
              </a:lnSpc>
              <a:spcBef>
                <a:spcPts val="0"/>
              </a:spcBef>
              <a:spcAft>
                <a:spcPts val="0"/>
              </a:spcAft>
              <a:buNone/>
            </a:pPr>
            <a:r>
              <a:rPr lang="iw-IL" sz="4800" b="1" i="0" u="none" strike="noStrike" cap="none" dirty="0">
                <a:solidFill>
                  <a:schemeClr val="lt1"/>
                </a:solidFill>
                <a:latin typeface="Calibri"/>
                <a:ea typeface="Calibri"/>
                <a:cs typeface="Calibri"/>
                <a:sym typeface="Calibri"/>
              </a:rPr>
              <a:t>שכבת ז</a:t>
            </a:r>
            <a:r>
              <a:rPr lang="he-IL" sz="4800" b="1" i="0" u="none" strike="noStrike" cap="none" dirty="0">
                <a:solidFill>
                  <a:schemeClr val="lt1"/>
                </a:solidFill>
                <a:latin typeface="Calibri"/>
                <a:ea typeface="Calibri"/>
                <a:cs typeface="Calibri"/>
                <a:sym typeface="Calibri"/>
              </a:rPr>
              <a:t> חמ"ד</a:t>
            </a:r>
            <a:endParaRPr dirty="0"/>
          </a:p>
        </p:txBody>
      </p:sp>
      <p:pic>
        <p:nvPicPr>
          <p:cNvPr id="124" name="Google Shape;124;p1"/>
          <p:cNvPicPr preferRelativeResize="0"/>
          <p:nvPr/>
        </p:nvPicPr>
        <p:blipFill rotWithShape="1">
          <a:blip r:embed="rId4">
            <a:alphaModFix/>
          </a:blip>
          <a:srcRect/>
          <a:stretch/>
        </p:blipFill>
        <p:spPr>
          <a:xfrm rot="10800000">
            <a:off x="-3757" y="5076101"/>
            <a:ext cx="5327518" cy="1376660"/>
          </a:xfrm>
          <a:prstGeom prst="rect">
            <a:avLst/>
          </a:prstGeom>
          <a:noFill/>
          <a:ln>
            <a:noFill/>
          </a:ln>
        </p:spPr>
      </p:pic>
      <p:sp>
        <p:nvSpPr>
          <p:cNvPr id="125" name="Google Shape;125;p1"/>
          <p:cNvSpPr txBox="1"/>
          <p:nvPr/>
        </p:nvSpPr>
        <p:spPr>
          <a:xfrm>
            <a:off x="-1173372" y="5291154"/>
            <a:ext cx="6426575" cy="837112"/>
          </a:xfrm>
          <a:prstGeom prst="rect">
            <a:avLst/>
          </a:prstGeom>
          <a:noFill/>
          <a:ln>
            <a:noFill/>
          </a:ln>
        </p:spPr>
        <p:txBody>
          <a:bodyPr spcFirstLastPara="1" wrap="square" lIns="91425" tIns="45700" rIns="91425" bIns="45700" anchor="t" anchorCtr="0">
            <a:spAutoFit/>
          </a:bodyPr>
          <a:lstStyle/>
          <a:p>
            <a:pPr marL="0" marR="0" lvl="0" indent="0" algn="ctr" rtl="1">
              <a:lnSpc>
                <a:spcPct val="110000"/>
              </a:lnSpc>
              <a:spcBef>
                <a:spcPts val="0"/>
              </a:spcBef>
              <a:spcAft>
                <a:spcPts val="0"/>
              </a:spcAft>
              <a:buNone/>
            </a:pPr>
            <a:r>
              <a:rPr lang="iw-IL" sz="2400" b="1" i="0" u="none" strike="noStrike" cap="none" dirty="0">
                <a:solidFill>
                  <a:schemeClr val="lt1"/>
                </a:solidFill>
                <a:latin typeface="Calibri"/>
                <a:ea typeface="Calibri"/>
                <a:cs typeface="Calibri"/>
                <a:sym typeface="Calibri"/>
              </a:rPr>
              <a:t>מיומנות מרכזית</a:t>
            </a:r>
            <a:br>
              <a:rPr lang="iw-IL" sz="2400" b="1" i="0" u="none" strike="noStrike" cap="none" dirty="0">
                <a:solidFill>
                  <a:schemeClr val="lt1"/>
                </a:solidFill>
                <a:latin typeface="Calibri"/>
                <a:ea typeface="Calibri"/>
                <a:cs typeface="Calibri"/>
                <a:sym typeface="Calibri"/>
              </a:rPr>
            </a:br>
            <a:r>
              <a:rPr lang="he-IL" sz="2000" b="0" i="0" u="none" strike="noStrike" cap="none" dirty="0">
                <a:solidFill>
                  <a:schemeClr val="lt1"/>
                </a:solidFill>
                <a:latin typeface="Calibri"/>
                <a:ea typeface="Calibri"/>
                <a:cs typeface="Calibri"/>
                <a:sym typeface="Calibri"/>
              </a:rPr>
              <a:t>מודעות חברתית - רגישות חברתית </a:t>
            </a:r>
            <a:endParaRPr sz="2000" b="0" i="0" u="none" strike="noStrike" cap="none" dirty="0">
              <a:solidFill>
                <a:schemeClr val="lt1"/>
              </a:solidFill>
              <a:latin typeface="Calibri"/>
              <a:ea typeface="Calibri"/>
              <a:cs typeface="Calibri"/>
              <a:sym typeface="Calibri"/>
            </a:endParaRPr>
          </a:p>
        </p:txBody>
      </p:sp>
      <p:sp>
        <p:nvSpPr>
          <p:cNvPr id="126" name="Google Shape;126;p1"/>
          <p:cNvSpPr txBox="1"/>
          <p:nvPr/>
        </p:nvSpPr>
        <p:spPr>
          <a:xfrm>
            <a:off x="1485123" y="2920238"/>
            <a:ext cx="9221754" cy="1446509"/>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4000" b="0" i="0" u="none" strike="noStrike" cap="none" dirty="0">
                <a:solidFill>
                  <a:schemeClr val="lt1"/>
                </a:solidFill>
                <a:latin typeface="Calibri"/>
                <a:ea typeface="Calibri"/>
                <a:cs typeface="Calibri"/>
                <a:sym typeface="Calibri"/>
              </a:rPr>
              <a:t>שיעור שני</a:t>
            </a:r>
            <a:endParaRPr sz="4000" b="0" i="0" u="none" strike="noStrike" cap="none" dirty="0">
              <a:solidFill>
                <a:schemeClr val="lt1"/>
              </a:solidFill>
              <a:latin typeface="Calibri"/>
              <a:ea typeface="Calibri"/>
              <a:cs typeface="Calibri"/>
              <a:sym typeface="Calibri"/>
            </a:endParaRPr>
          </a:p>
          <a:p>
            <a:pPr marL="0" marR="0" lvl="0" indent="0" algn="ctr" rtl="1">
              <a:spcBef>
                <a:spcPts val="0"/>
              </a:spcBef>
              <a:spcAft>
                <a:spcPts val="0"/>
              </a:spcAft>
              <a:buNone/>
            </a:pPr>
            <a:r>
              <a:rPr lang="he-IL" sz="4800" b="1" i="0" u="none" strike="noStrike" cap="none" dirty="0">
                <a:solidFill>
                  <a:schemeClr val="lt1"/>
                </a:solidFill>
                <a:latin typeface="Calibri"/>
                <a:ea typeface="Calibri"/>
                <a:cs typeface="Calibri"/>
                <a:sym typeface="Calibri"/>
              </a:rPr>
              <a:t>סיפור במניפה</a:t>
            </a:r>
          </a:p>
        </p:txBody>
      </p:sp>
      <p:pic>
        <p:nvPicPr>
          <p:cNvPr id="127" name="Google Shape;127;p1"/>
          <p:cNvPicPr preferRelativeResize="0"/>
          <p:nvPr/>
        </p:nvPicPr>
        <p:blipFill>
          <a:blip r:embed="rId5">
            <a:alphaModFix/>
          </a:blip>
          <a:stretch>
            <a:fillRect/>
          </a:stretch>
        </p:blipFill>
        <p:spPr>
          <a:xfrm>
            <a:off x="8626225" y="-121925"/>
            <a:ext cx="3573450" cy="1706950"/>
          </a:xfrm>
          <a:prstGeom prst="rect">
            <a:avLst/>
          </a:prstGeom>
          <a:noFill/>
          <a:ln>
            <a:noFill/>
          </a:ln>
        </p:spPr>
      </p:pic>
      <p:pic>
        <p:nvPicPr>
          <p:cNvPr id="2" name="תמונה 1">
            <a:extLst>
              <a:ext uri="{FF2B5EF4-FFF2-40B4-BE49-F238E27FC236}">
                <a16:creationId xmlns:a16="http://schemas.microsoft.com/office/drawing/2014/main" id="{12081EAD-DF79-B95C-E849-19FD94ACC832}"/>
              </a:ext>
            </a:extLst>
          </p:cNvPr>
          <p:cNvPicPr>
            <a:picLocks noChangeAspect="1"/>
          </p:cNvPicPr>
          <p:nvPr/>
        </p:nvPicPr>
        <p:blipFill>
          <a:blip r:embed="rId6"/>
          <a:stretch>
            <a:fillRect/>
          </a:stretch>
        </p:blipFill>
        <p:spPr>
          <a:xfrm>
            <a:off x="1343691" y="749570"/>
            <a:ext cx="1816765" cy="506012"/>
          </a:xfrm>
          <a:prstGeom prst="rect">
            <a:avLst/>
          </a:prstGeom>
        </p:spPr>
      </p:pic>
      <p:pic>
        <p:nvPicPr>
          <p:cNvPr id="3" name="תמונה 2">
            <a:extLst>
              <a:ext uri="{FF2B5EF4-FFF2-40B4-BE49-F238E27FC236}">
                <a16:creationId xmlns:a16="http://schemas.microsoft.com/office/drawing/2014/main" id="{1D090544-BEB2-072E-6CCF-93EFBC1A28DE}"/>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26481" y="143322"/>
            <a:ext cx="1251187" cy="5452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5E7A467-291D-BAF9-0A79-47E52FE684A8}"/>
              </a:ext>
            </a:extLst>
          </p:cNvPr>
          <p:cNvSpPr>
            <a:spLocks noGrp="1"/>
          </p:cNvSpPr>
          <p:nvPr>
            <p:ph type="title"/>
          </p:nvPr>
        </p:nvSpPr>
        <p:spPr>
          <a:xfrm>
            <a:off x="3521439" y="188073"/>
            <a:ext cx="10515600" cy="1325563"/>
          </a:xfrm>
        </p:spPr>
        <p:txBody>
          <a:bodyPr/>
          <a:lstStyle/>
          <a:p>
            <a:r>
              <a:rPr lang="he-IL" dirty="0"/>
              <a:t>לפעמים...</a:t>
            </a:r>
          </a:p>
        </p:txBody>
      </p:sp>
      <p:sp>
        <p:nvSpPr>
          <p:cNvPr id="3" name="מציין מיקום טקסט 2">
            <a:extLst>
              <a:ext uri="{FF2B5EF4-FFF2-40B4-BE49-F238E27FC236}">
                <a16:creationId xmlns:a16="http://schemas.microsoft.com/office/drawing/2014/main" id="{BB0EAE2E-85D6-78F7-7987-487FBD200098}"/>
              </a:ext>
            </a:extLst>
          </p:cNvPr>
          <p:cNvSpPr>
            <a:spLocks noGrp="1"/>
          </p:cNvSpPr>
          <p:nvPr>
            <p:ph type="body" idx="1"/>
          </p:nvPr>
        </p:nvSpPr>
        <p:spPr>
          <a:xfrm>
            <a:off x="970256" y="1679577"/>
            <a:ext cx="10806546" cy="2714625"/>
          </a:xfrm>
        </p:spPr>
        <p:txBody>
          <a:bodyPr anchor="ctr">
            <a:normAutofit/>
          </a:bodyPr>
          <a:lstStyle/>
          <a:p>
            <a:pPr marL="50800" marR="0" lvl="0" indent="0" algn="r" defTabSz="914400" rtl="1" eaLnBrk="1" fontAlgn="auto" latinLnBrk="0" hangingPunct="1">
              <a:lnSpc>
                <a:spcPct val="90000"/>
              </a:lnSpc>
              <a:spcBef>
                <a:spcPts val="1000"/>
              </a:spcBef>
              <a:spcAft>
                <a:spcPts val="0"/>
              </a:spcAft>
              <a:buClr>
                <a:srgbClr val="000000"/>
              </a:buClr>
              <a:buSzPts val="2800"/>
              <a:buFont typeface="Arial"/>
              <a:buNone/>
              <a:tabLst/>
              <a:defRPr/>
            </a:pPr>
            <a:r>
              <a:rPr kumimoji="0" lang="he-IL" sz="3200" b="1" i="0" u="none" strike="noStrike" kern="0" cap="none" spc="0" normalizeH="0" baseline="0" noProof="0" dirty="0">
                <a:ln>
                  <a:noFill/>
                </a:ln>
                <a:solidFill>
                  <a:srgbClr val="000000"/>
                </a:solidFill>
                <a:effectLst/>
                <a:uLnTx/>
                <a:uFillTx/>
                <a:latin typeface="Calibri"/>
                <a:ea typeface="Calibri"/>
                <a:cs typeface="Calibri"/>
                <a:sym typeface="Calibri"/>
              </a:rPr>
              <a:t>לפעמים אנחנו מסתדרים לבד</a:t>
            </a:r>
          </a:p>
          <a:p>
            <a:pPr marL="50800" marR="0" lvl="0" indent="0" algn="r" defTabSz="914400" rtl="1" eaLnBrk="1" fontAlgn="auto" latinLnBrk="0" hangingPunct="1">
              <a:lnSpc>
                <a:spcPct val="90000"/>
              </a:lnSpc>
              <a:spcBef>
                <a:spcPts val="1000"/>
              </a:spcBef>
              <a:spcAft>
                <a:spcPts val="0"/>
              </a:spcAft>
              <a:buClr>
                <a:srgbClr val="000000"/>
              </a:buClr>
              <a:buSzPts val="2800"/>
              <a:buFont typeface="Arial"/>
              <a:buNone/>
              <a:tabLst/>
              <a:defRPr/>
            </a:pPr>
            <a:r>
              <a:rPr kumimoji="0" lang="he-IL" sz="3200" b="1" i="0" u="none" strike="noStrike" kern="0" cap="none" spc="0" normalizeH="0" baseline="0" noProof="0" dirty="0">
                <a:ln>
                  <a:noFill/>
                </a:ln>
                <a:solidFill>
                  <a:srgbClr val="000000"/>
                </a:solidFill>
                <a:effectLst/>
                <a:uLnTx/>
                <a:uFillTx/>
                <a:latin typeface="Calibri"/>
                <a:ea typeface="Calibri"/>
                <a:cs typeface="Calibri"/>
                <a:sym typeface="Calibri"/>
              </a:rPr>
              <a:t>לפעמים אנחנו צריכים מישהו להיות </a:t>
            </a:r>
            <a:r>
              <a:rPr kumimoji="0" lang="he-IL" sz="3200" b="1" i="0" u="none" strike="noStrike" kern="0" cap="none" spc="0" normalizeH="0" baseline="0" noProof="0" dirty="0" err="1">
                <a:ln>
                  <a:noFill/>
                </a:ln>
                <a:solidFill>
                  <a:srgbClr val="000000"/>
                </a:solidFill>
                <a:effectLst/>
                <a:uLnTx/>
                <a:uFillTx/>
                <a:latin typeface="Calibri"/>
                <a:ea typeface="Calibri"/>
                <a:cs typeface="Calibri"/>
                <a:sym typeface="Calibri"/>
              </a:rPr>
              <a:t>איתו</a:t>
            </a:r>
            <a:r>
              <a:rPr kumimoji="0" lang="he-IL" sz="3200" b="1" i="0" u="none" strike="noStrike" kern="0" cap="none" spc="0" normalizeH="0" baseline="0" noProof="0" dirty="0">
                <a:ln>
                  <a:noFill/>
                </a:ln>
                <a:solidFill>
                  <a:srgbClr val="000000"/>
                </a:solidFill>
                <a:effectLst/>
                <a:uLnTx/>
                <a:uFillTx/>
                <a:latin typeface="Calibri"/>
                <a:ea typeface="Calibri"/>
                <a:cs typeface="Calibri"/>
                <a:sym typeface="Calibri"/>
              </a:rPr>
              <a:t> </a:t>
            </a:r>
          </a:p>
          <a:p>
            <a:pPr marL="50800" marR="0" lvl="0" indent="0" algn="r" defTabSz="914400" rtl="1" eaLnBrk="1" fontAlgn="auto" latinLnBrk="0" hangingPunct="1">
              <a:lnSpc>
                <a:spcPct val="90000"/>
              </a:lnSpc>
              <a:spcBef>
                <a:spcPts val="1000"/>
              </a:spcBef>
              <a:spcAft>
                <a:spcPts val="0"/>
              </a:spcAft>
              <a:buClr>
                <a:srgbClr val="000000"/>
              </a:buClr>
              <a:buSzPts val="2800"/>
              <a:buFont typeface="Arial"/>
              <a:buNone/>
              <a:tabLst/>
              <a:defRPr/>
            </a:pPr>
            <a:r>
              <a:rPr kumimoji="0" lang="he-IL" sz="3200" b="1" i="0" u="none" strike="noStrike" kern="0" cap="none" spc="0" normalizeH="0" baseline="0" noProof="0" dirty="0">
                <a:ln>
                  <a:noFill/>
                </a:ln>
                <a:solidFill>
                  <a:srgbClr val="000000"/>
                </a:solidFill>
                <a:effectLst/>
                <a:uLnTx/>
                <a:uFillTx/>
                <a:latin typeface="Calibri"/>
                <a:ea typeface="Calibri"/>
                <a:cs typeface="Calibri"/>
                <a:sym typeface="Calibri"/>
              </a:rPr>
              <a:t>ולפעמים אנחנו צריכים חפץ או אדם כדי להרגיש מחוברים</a:t>
            </a:r>
          </a:p>
        </p:txBody>
      </p:sp>
      <p:pic>
        <p:nvPicPr>
          <p:cNvPr id="6" name="תמונה 5">
            <a:extLst>
              <a:ext uri="{FF2B5EF4-FFF2-40B4-BE49-F238E27FC236}">
                <a16:creationId xmlns:a16="http://schemas.microsoft.com/office/drawing/2014/main" id="{021AB26B-CF42-1769-EF39-A36E5BBCC2F9}"/>
              </a:ext>
            </a:extLst>
          </p:cNvPr>
          <p:cNvPicPr>
            <a:picLocks noChangeAspect="1"/>
          </p:cNvPicPr>
          <p:nvPr/>
        </p:nvPicPr>
        <p:blipFill>
          <a:blip r:embed="rId3">
            <a:duotone>
              <a:schemeClr val="accent1">
                <a:shade val="45000"/>
                <a:satMod val="135000"/>
              </a:schemeClr>
              <a:prstClr val="white"/>
            </a:duotone>
          </a:blip>
          <a:stretch>
            <a:fillRect/>
          </a:stretch>
        </p:blipFill>
        <p:spPr>
          <a:xfrm>
            <a:off x="279499" y="22132"/>
            <a:ext cx="4202560" cy="1439377"/>
          </a:xfrm>
          <a:prstGeom prst="rect">
            <a:avLst/>
          </a:prstGeom>
        </p:spPr>
      </p:pic>
      <p:pic>
        <p:nvPicPr>
          <p:cNvPr id="8" name="תמונה 7">
            <a:extLst>
              <a:ext uri="{FF2B5EF4-FFF2-40B4-BE49-F238E27FC236}">
                <a16:creationId xmlns:a16="http://schemas.microsoft.com/office/drawing/2014/main" id="{03C5146B-6313-D982-B298-BFDB228107C7}"/>
              </a:ext>
            </a:extLst>
          </p:cNvPr>
          <p:cNvPicPr>
            <a:picLocks noChangeAspect="1"/>
          </p:cNvPicPr>
          <p:nvPr/>
        </p:nvPicPr>
        <p:blipFill>
          <a:blip r:embed="rId4"/>
          <a:stretch>
            <a:fillRect/>
          </a:stretch>
        </p:blipFill>
        <p:spPr>
          <a:xfrm>
            <a:off x="-2043349" y="593558"/>
            <a:ext cx="7224948" cy="7313399"/>
          </a:xfrm>
          <a:prstGeom prst="rect">
            <a:avLst/>
          </a:prstGeom>
        </p:spPr>
      </p:pic>
    </p:spTree>
    <p:extLst>
      <p:ext uri="{BB962C8B-B14F-4D97-AF65-F5344CB8AC3E}">
        <p14:creationId xmlns:p14="http://schemas.microsoft.com/office/powerpoint/2010/main" val="1850476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9446910-18E4-38BC-97F7-C37EAD0C3908}"/>
              </a:ext>
            </a:extLst>
          </p:cNvPr>
          <p:cNvSpPr>
            <a:spLocks noGrp="1"/>
          </p:cNvSpPr>
          <p:nvPr>
            <p:ph type="title"/>
          </p:nvPr>
        </p:nvSpPr>
        <p:spPr>
          <a:xfrm>
            <a:off x="361892" y="515361"/>
            <a:ext cx="2828636" cy="1862022"/>
          </a:xfrm>
        </p:spPr>
        <p:txBody>
          <a:bodyPr>
            <a:normAutofit fontScale="90000"/>
          </a:bodyPr>
          <a:lstStyle/>
          <a:p>
            <a:r>
              <a:rPr lang="he-IL" dirty="0"/>
              <a:t>להיות מחוברים – </a:t>
            </a:r>
            <a:r>
              <a:rPr lang="en-US" dirty="0"/>
              <a:t/>
            </a:r>
            <a:br>
              <a:rPr lang="en-US" dirty="0"/>
            </a:br>
            <a:r>
              <a:rPr lang="he-IL" dirty="0"/>
              <a:t>בשלישיות</a:t>
            </a:r>
          </a:p>
        </p:txBody>
      </p:sp>
      <p:sp>
        <p:nvSpPr>
          <p:cNvPr id="3" name="מציין מיקום טקסט 2">
            <a:extLst>
              <a:ext uri="{FF2B5EF4-FFF2-40B4-BE49-F238E27FC236}">
                <a16:creationId xmlns:a16="http://schemas.microsoft.com/office/drawing/2014/main" id="{BAE897AE-F70B-4225-47E3-F1F831B0D76E}"/>
              </a:ext>
            </a:extLst>
          </p:cNvPr>
          <p:cNvSpPr>
            <a:spLocks noGrp="1"/>
          </p:cNvSpPr>
          <p:nvPr>
            <p:ph type="body" idx="4294967295"/>
          </p:nvPr>
        </p:nvSpPr>
        <p:spPr>
          <a:xfrm>
            <a:off x="0" y="2071688"/>
            <a:ext cx="10807700" cy="4224337"/>
          </a:xfrm>
        </p:spPr>
        <p:txBody>
          <a:bodyPr>
            <a:normAutofit/>
          </a:bodyPr>
          <a:lstStyle/>
          <a:p>
            <a:pPr>
              <a:buFont typeface="Wingdings" panose="05000000000000000000" pitchFamily="2" charset="2"/>
              <a:buChar char="n"/>
            </a:pPr>
            <a:endParaRPr lang="he-IL" sz="3200" dirty="0"/>
          </a:p>
          <a:p>
            <a:pPr marL="50800" indent="0">
              <a:buNone/>
            </a:pPr>
            <a:endParaRPr lang="he-IL" sz="3200" dirty="0"/>
          </a:p>
          <a:p>
            <a:pPr marL="50800" indent="0">
              <a:buNone/>
            </a:pPr>
            <a:endParaRPr lang="he-IL" sz="3200" dirty="0"/>
          </a:p>
        </p:txBody>
      </p:sp>
      <p:sp>
        <p:nvSpPr>
          <p:cNvPr id="4" name="מציין מיקום טקסט 2">
            <a:extLst>
              <a:ext uri="{FF2B5EF4-FFF2-40B4-BE49-F238E27FC236}">
                <a16:creationId xmlns:a16="http://schemas.microsoft.com/office/drawing/2014/main" id="{CABBC279-87A9-E2E3-2E79-C3946E797740}"/>
              </a:ext>
            </a:extLst>
          </p:cNvPr>
          <p:cNvSpPr txBox="1">
            <a:spLocks/>
          </p:cNvSpPr>
          <p:nvPr/>
        </p:nvSpPr>
        <p:spPr>
          <a:xfrm>
            <a:off x="2197767" y="2955844"/>
            <a:ext cx="9881937" cy="325854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42900" algn="r" rtl="1">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r" rtl="1">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nSpc>
                <a:spcPct val="100000"/>
              </a:lnSpc>
            </a:pPr>
            <a:r>
              <a:rPr lang="he-IL" sz="3200" dirty="0"/>
              <a:t>כמה אחוזי סוללה יש בפלאפון שלכם/של ההורים/של </a:t>
            </a:r>
          </a:p>
          <a:p>
            <a:pPr marL="50800" indent="0">
              <a:lnSpc>
                <a:spcPct val="100000"/>
              </a:lnSpc>
              <a:buNone/>
            </a:pPr>
            <a:r>
              <a:rPr lang="he-IL" sz="3200" dirty="0"/>
              <a:t>     המחשב הנייד בביתכם?</a:t>
            </a:r>
          </a:p>
          <a:p>
            <a:pPr>
              <a:lnSpc>
                <a:spcPct val="100000"/>
              </a:lnSpc>
            </a:pPr>
            <a:r>
              <a:rPr lang="he-IL" sz="3200" dirty="0"/>
              <a:t>איך אתם מרגישים כשהסוללה נגמרת?</a:t>
            </a:r>
          </a:p>
          <a:p>
            <a:pPr>
              <a:lnSpc>
                <a:spcPct val="100000"/>
              </a:lnSpc>
            </a:pPr>
            <a:r>
              <a:rPr lang="he-IL" sz="3200" dirty="0"/>
              <a:t>מה אתם עושים אם הסוללה נגמרה, </a:t>
            </a:r>
            <a:r>
              <a:rPr lang="en-US" sz="3200" dirty="0"/>
              <a:t/>
            </a:r>
            <a:br>
              <a:rPr lang="en-US" sz="3200" dirty="0"/>
            </a:br>
            <a:r>
              <a:rPr lang="he-IL" sz="3200" dirty="0"/>
              <a:t>ואין לכם דרך להטעין אותה? </a:t>
            </a:r>
          </a:p>
          <a:p>
            <a:pPr>
              <a:lnSpc>
                <a:spcPct val="100000"/>
              </a:lnSpc>
            </a:pPr>
            <a:r>
              <a:rPr lang="he-IL" sz="3200" dirty="0"/>
              <a:t>למה חשוב לכם שהמכשירים יהיו מחוברים להטענה?</a:t>
            </a:r>
          </a:p>
        </p:txBody>
      </p:sp>
      <p:sp>
        <p:nvSpPr>
          <p:cNvPr id="6" name="תיבת טקסט 5">
            <a:extLst>
              <a:ext uri="{FF2B5EF4-FFF2-40B4-BE49-F238E27FC236}">
                <a16:creationId xmlns:a16="http://schemas.microsoft.com/office/drawing/2014/main" id="{9DC92786-ECEC-58AB-9D07-83D3453B7949}"/>
              </a:ext>
            </a:extLst>
          </p:cNvPr>
          <p:cNvSpPr txBox="1"/>
          <p:nvPr/>
        </p:nvSpPr>
        <p:spPr>
          <a:xfrm>
            <a:off x="3860167" y="1281716"/>
            <a:ext cx="7710107" cy="1550168"/>
          </a:xfrm>
          <a:prstGeom prst="rect">
            <a:avLst/>
          </a:prstGeom>
          <a:noFill/>
        </p:spPr>
        <p:txBody>
          <a:bodyPr wrap="square">
            <a:spAutoFit/>
          </a:bodyPr>
          <a:lstStyle/>
          <a:p>
            <a:pPr marL="50800" marR="0" lvl="0" indent="0" algn="ctr" defTabSz="914400" rtl="1" eaLnBrk="1" fontAlgn="auto" latinLnBrk="0" hangingPunct="1">
              <a:lnSpc>
                <a:spcPct val="90000"/>
              </a:lnSpc>
              <a:spcBef>
                <a:spcPts val="1000"/>
              </a:spcBef>
              <a:spcAft>
                <a:spcPts val="0"/>
              </a:spcAft>
              <a:buClr>
                <a:srgbClr val="000000"/>
              </a:buClr>
              <a:buSzPts val="2800"/>
              <a:buFont typeface="Arial"/>
              <a:buNone/>
              <a:tabLst/>
              <a:defRPr/>
            </a:pPr>
            <a:r>
              <a:rPr lang="he-IL" sz="3200" dirty="0">
                <a:solidFill>
                  <a:schemeClr val="accent1"/>
                </a:solidFill>
                <a:latin typeface="Calibri"/>
                <a:ea typeface="Calibri"/>
                <a:cs typeface="Calibri"/>
                <a:sym typeface="Calibri"/>
              </a:rPr>
              <a:t>חלק מהבני הנוער בגילכם</a:t>
            </a:r>
            <a:r>
              <a:rPr kumimoji="0" lang="he-IL" sz="3200" b="0" i="0" u="none" strike="noStrike" kern="0" cap="none" spc="0" normalizeH="0" baseline="0" noProof="0" dirty="0">
                <a:ln>
                  <a:noFill/>
                </a:ln>
                <a:solidFill>
                  <a:schemeClr val="accent1"/>
                </a:solidFill>
                <a:effectLst/>
                <a:uLnTx/>
                <a:uFillTx/>
                <a:latin typeface="Calibri"/>
                <a:ea typeface="Calibri"/>
                <a:cs typeface="Calibri"/>
                <a:sym typeface="Calibri"/>
              </a:rPr>
              <a:t> נמצאים בחיבור למחשב/ לפלאפון, בחלק משעות היום .</a:t>
            </a:r>
          </a:p>
          <a:p>
            <a:pPr marL="50800" marR="0" lvl="0" indent="0" algn="ctr" defTabSz="914400" rtl="1" eaLnBrk="1" fontAlgn="auto" latinLnBrk="0" hangingPunct="1">
              <a:lnSpc>
                <a:spcPct val="90000"/>
              </a:lnSpc>
              <a:spcBef>
                <a:spcPts val="1000"/>
              </a:spcBef>
              <a:spcAft>
                <a:spcPts val="0"/>
              </a:spcAft>
              <a:buClr>
                <a:srgbClr val="000000"/>
              </a:buClr>
              <a:buSzPts val="2800"/>
              <a:buFont typeface="Arial"/>
              <a:buNone/>
              <a:tabLst/>
              <a:defRPr/>
            </a:pPr>
            <a:r>
              <a:rPr kumimoji="0" lang="he-IL" sz="3200" b="0" i="0" u="none" strike="noStrike" kern="0" cap="none" spc="0" normalizeH="0" baseline="0" noProof="0" dirty="0">
                <a:ln>
                  <a:noFill/>
                </a:ln>
                <a:solidFill>
                  <a:schemeClr val="accent1"/>
                </a:solidFill>
                <a:effectLst/>
                <a:uLnTx/>
                <a:uFillTx/>
                <a:latin typeface="Calibri"/>
                <a:ea typeface="Calibri"/>
                <a:cs typeface="Calibri"/>
                <a:sym typeface="Calibri"/>
              </a:rPr>
              <a:t>ואתם?</a:t>
            </a:r>
          </a:p>
        </p:txBody>
      </p:sp>
      <p:pic>
        <p:nvPicPr>
          <p:cNvPr id="5" name="תמונה 4">
            <a:extLst>
              <a:ext uri="{FF2B5EF4-FFF2-40B4-BE49-F238E27FC236}">
                <a16:creationId xmlns:a16="http://schemas.microsoft.com/office/drawing/2014/main" id="{306506F9-BC68-F415-C5AD-8DC8ED041CB0}"/>
              </a:ext>
            </a:extLst>
          </p:cNvPr>
          <p:cNvPicPr>
            <a:picLocks noChangeAspect="1"/>
          </p:cNvPicPr>
          <p:nvPr/>
        </p:nvPicPr>
        <p:blipFill>
          <a:blip r:embed="rId3">
            <a:duotone>
              <a:prstClr val="black"/>
              <a:schemeClr val="accent5">
                <a:tint val="45000"/>
                <a:satMod val="400000"/>
              </a:schemeClr>
            </a:duotone>
          </a:blip>
          <a:stretch>
            <a:fillRect/>
          </a:stretch>
        </p:blipFill>
        <p:spPr>
          <a:xfrm>
            <a:off x="9777832" y="209173"/>
            <a:ext cx="2119696" cy="1827324"/>
          </a:xfrm>
          <a:prstGeom prst="rect">
            <a:avLst/>
          </a:prstGeom>
        </p:spPr>
      </p:pic>
      <p:pic>
        <p:nvPicPr>
          <p:cNvPr id="10" name="תמונה 9">
            <a:extLst>
              <a:ext uri="{FF2B5EF4-FFF2-40B4-BE49-F238E27FC236}">
                <a16:creationId xmlns:a16="http://schemas.microsoft.com/office/drawing/2014/main" id="{982F1AEF-C91D-BD2B-9A3C-DEEF655A7E57}"/>
              </a:ext>
            </a:extLst>
          </p:cNvPr>
          <p:cNvPicPr>
            <a:picLocks noChangeAspect="1"/>
          </p:cNvPicPr>
          <p:nvPr/>
        </p:nvPicPr>
        <p:blipFill>
          <a:blip r:embed="rId4">
            <a:duotone>
              <a:prstClr val="black"/>
              <a:schemeClr val="accent1">
                <a:tint val="45000"/>
                <a:satMod val="400000"/>
              </a:schemeClr>
            </a:duotone>
          </a:blip>
          <a:stretch>
            <a:fillRect/>
          </a:stretch>
        </p:blipFill>
        <p:spPr>
          <a:xfrm>
            <a:off x="361892" y="2583023"/>
            <a:ext cx="2399392" cy="3631366"/>
          </a:xfrm>
          <a:prstGeom prst="rect">
            <a:avLst/>
          </a:prstGeom>
        </p:spPr>
      </p:pic>
      <p:pic>
        <p:nvPicPr>
          <p:cNvPr id="7" name="תמונה 6">
            <a:extLst>
              <a:ext uri="{FF2B5EF4-FFF2-40B4-BE49-F238E27FC236}">
                <a16:creationId xmlns:a16="http://schemas.microsoft.com/office/drawing/2014/main" id="{E2EF162C-2DD9-A3BA-AE2F-2C3FC4CDF827}"/>
              </a:ext>
            </a:extLst>
          </p:cNvPr>
          <p:cNvPicPr>
            <a:picLocks noChangeAspect="1"/>
          </p:cNvPicPr>
          <p:nvPr/>
        </p:nvPicPr>
        <p:blipFill>
          <a:blip r:embed="rId5"/>
          <a:stretch>
            <a:fillRect/>
          </a:stretch>
        </p:blipFill>
        <p:spPr>
          <a:xfrm>
            <a:off x="649119" y="3251825"/>
            <a:ext cx="1854720" cy="894902"/>
          </a:xfrm>
          <a:prstGeom prst="rect">
            <a:avLst/>
          </a:prstGeom>
        </p:spPr>
      </p:pic>
      <p:pic>
        <p:nvPicPr>
          <p:cNvPr id="8" name="תמונה 7">
            <a:extLst>
              <a:ext uri="{FF2B5EF4-FFF2-40B4-BE49-F238E27FC236}">
                <a16:creationId xmlns:a16="http://schemas.microsoft.com/office/drawing/2014/main" id="{35FD3ED5-9D3A-A644-DD84-7BF16E3C478C}"/>
              </a:ext>
            </a:extLst>
          </p:cNvPr>
          <p:cNvPicPr>
            <a:picLocks noChangeAspect="1"/>
          </p:cNvPicPr>
          <p:nvPr/>
        </p:nvPicPr>
        <p:blipFill>
          <a:blip r:embed="rId6"/>
          <a:stretch>
            <a:fillRect/>
          </a:stretch>
        </p:blipFill>
        <p:spPr>
          <a:xfrm>
            <a:off x="916730" y="4541713"/>
            <a:ext cx="1364472" cy="909648"/>
          </a:xfrm>
          <a:prstGeom prst="rect">
            <a:avLst/>
          </a:prstGeom>
        </p:spPr>
      </p:pic>
    </p:spTree>
    <p:extLst>
      <p:ext uri="{BB962C8B-B14F-4D97-AF65-F5344CB8AC3E}">
        <p14:creationId xmlns:p14="http://schemas.microsoft.com/office/powerpoint/2010/main" val="43969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0CE6A-8877-B327-356B-602408C12F87}"/>
            </a:ext>
          </a:extLst>
        </p:cNvPr>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D17E158A-A11D-3C2B-3878-796505709259}"/>
              </a:ext>
            </a:extLst>
          </p:cNvPr>
          <p:cNvSpPr>
            <a:spLocks noGrp="1"/>
          </p:cNvSpPr>
          <p:nvPr>
            <p:ph type="body" idx="1"/>
          </p:nvPr>
        </p:nvSpPr>
        <p:spPr/>
        <p:txBody>
          <a:bodyPr>
            <a:normAutofit/>
          </a:bodyPr>
          <a:lstStyle/>
          <a:p>
            <a:pPr>
              <a:buFont typeface="Wingdings" panose="05000000000000000000" pitchFamily="2" charset="2"/>
              <a:buChar char="n"/>
            </a:pPr>
            <a:endParaRPr lang="he-IL" sz="3200" dirty="0"/>
          </a:p>
          <a:p>
            <a:pPr marL="50800" indent="0">
              <a:buNone/>
            </a:pPr>
            <a:endParaRPr lang="he-IL" sz="3200" dirty="0"/>
          </a:p>
          <a:p>
            <a:pPr marL="50800" indent="0">
              <a:buNone/>
            </a:pPr>
            <a:endParaRPr lang="he-IL" sz="3200" dirty="0"/>
          </a:p>
        </p:txBody>
      </p:sp>
      <p:sp>
        <p:nvSpPr>
          <p:cNvPr id="2" name="כותרת 1">
            <a:extLst>
              <a:ext uri="{FF2B5EF4-FFF2-40B4-BE49-F238E27FC236}">
                <a16:creationId xmlns:a16="http://schemas.microsoft.com/office/drawing/2014/main" id="{040F807E-C9D8-85AF-220F-52C33265DA4D}"/>
              </a:ext>
            </a:extLst>
          </p:cNvPr>
          <p:cNvSpPr>
            <a:spLocks noGrp="1"/>
          </p:cNvSpPr>
          <p:nvPr>
            <p:ph type="title"/>
          </p:nvPr>
        </p:nvSpPr>
        <p:spPr>
          <a:xfrm>
            <a:off x="1259331" y="927768"/>
            <a:ext cx="10515600" cy="1325563"/>
          </a:xfrm>
        </p:spPr>
        <p:txBody>
          <a:bodyPr>
            <a:noAutofit/>
          </a:bodyPr>
          <a:lstStyle/>
          <a:p>
            <a:r>
              <a:rPr lang="he-IL" sz="5400" dirty="0"/>
              <a:t>הסוללה </a:t>
            </a:r>
            <a:r>
              <a:rPr lang="en-US" sz="5400" dirty="0"/>
              <a:t/>
            </a:r>
            <a:br>
              <a:rPr lang="en-US" sz="5400" dirty="0"/>
            </a:br>
            <a:r>
              <a:rPr lang="he-IL" sz="5400" dirty="0"/>
              <a:t>הפנימית שלי</a:t>
            </a:r>
          </a:p>
        </p:txBody>
      </p:sp>
      <p:pic>
        <p:nvPicPr>
          <p:cNvPr id="10" name="תמונה 9">
            <a:extLst>
              <a:ext uri="{FF2B5EF4-FFF2-40B4-BE49-F238E27FC236}">
                <a16:creationId xmlns:a16="http://schemas.microsoft.com/office/drawing/2014/main" id="{D405C6E2-429C-22D7-512D-6551ADB5562E}"/>
              </a:ext>
            </a:extLst>
          </p:cNvPr>
          <p:cNvPicPr>
            <a:picLocks noChangeAspect="1"/>
          </p:cNvPicPr>
          <p:nvPr/>
        </p:nvPicPr>
        <p:blipFill>
          <a:blip r:embed="rId3">
            <a:duotone>
              <a:prstClr val="black"/>
              <a:schemeClr val="accent1">
                <a:tint val="45000"/>
                <a:satMod val="400000"/>
              </a:schemeClr>
            </a:duotone>
          </a:blip>
          <a:stretch>
            <a:fillRect/>
          </a:stretch>
        </p:blipFill>
        <p:spPr>
          <a:xfrm>
            <a:off x="8448048" y="418738"/>
            <a:ext cx="3580838" cy="3086930"/>
          </a:xfrm>
          <a:prstGeom prst="rect">
            <a:avLst/>
          </a:prstGeom>
        </p:spPr>
      </p:pic>
      <p:pic>
        <p:nvPicPr>
          <p:cNvPr id="7" name="תמונה 6">
            <a:extLst>
              <a:ext uri="{FF2B5EF4-FFF2-40B4-BE49-F238E27FC236}">
                <a16:creationId xmlns:a16="http://schemas.microsoft.com/office/drawing/2014/main" id="{37A93076-0E03-D6FE-22AA-77E8D502CBE3}"/>
              </a:ext>
            </a:extLst>
          </p:cNvPr>
          <p:cNvPicPr>
            <a:picLocks noChangeAspect="1"/>
          </p:cNvPicPr>
          <p:nvPr/>
        </p:nvPicPr>
        <p:blipFill>
          <a:blip r:embed="rId4"/>
          <a:stretch>
            <a:fillRect/>
          </a:stretch>
        </p:blipFill>
        <p:spPr>
          <a:xfrm>
            <a:off x="7675169" y="4482432"/>
            <a:ext cx="4375419" cy="2092592"/>
          </a:xfrm>
          <a:prstGeom prst="rect">
            <a:avLst/>
          </a:prstGeom>
        </p:spPr>
      </p:pic>
      <p:sp>
        <p:nvSpPr>
          <p:cNvPr id="19" name="תיבת טקסט 18">
            <a:extLst>
              <a:ext uri="{FF2B5EF4-FFF2-40B4-BE49-F238E27FC236}">
                <a16:creationId xmlns:a16="http://schemas.microsoft.com/office/drawing/2014/main" id="{83D4374A-38E3-A638-CD32-EEA41DE41554}"/>
              </a:ext>
            </a:extLst>
          </p:cNvPr>
          <p:cNvSpPr txBox="1"/>
          <p:nvPr/>
        </p:nvSpPr>
        <p:spPr>
          <a:xfrm>
            <a:off x="7095970" y="4588725"/>
            <a:ext cx="6093618" cy="1938992"/>
          </a:xfrm>
          <a:prstGeom prst="rect">
            <a:avLst/>
          </a:prstGeom>
          <a:noFill/>
        </p:spPr>
        <p:txBody>
          <a:bodyPr wrap="square">
            <a:spAutoFit/>
          </a:bodyPr>
          <a:lstStyle/>
          <a:p>
            <a:pPr marL="50800" marR="0" lvl="0" indent="0" algn="ctr" defTabSz="914400" rtl="1" eaLnBrk="1" fontAlgn="auto" latinLnBrk="0" hangingPunct="1">
              <a:spcBef>
                <a:spcPts val="0"/>
              </a:spcBef>
              <a:spcAft>
                <a:spcPts val="0"/>
              </a:spcAft>
              <a:buClr>
                <a:srgbClr val="000000"/>
              </a:buClr>
              <a:buSzTx/>
              <a:buFont typeface="Arial"/>
              <a:buNone/>
              <a:tabLst/>
              <a:defRPr/>
            </a:pPr>
            <a:r>
              <a:rPr kumimoji="0" lang="he-IL" sz="2400" b="1"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האם חוויתם מצב </a:t>
            </a:r>
            <a:r>
              <a:rPr kumimoji="0" lang="en-US" sz="2400" b="1"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r>
            <a:br>
              <a:rPr kumimoji="0" lang="en-US" sz="2400" b="1"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he-IL" sz="2400" b="1"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שבו הרגשתם</a:t>
            </a:r>
            <a:r>
              <a:rPr kumimoji="0" lang="en-US" sz="2400" b="1"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r>
            <a:br>
              <a:rPr kumimoji="0" lang="en-US" sz="2400" b="1"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he-IL" sz="2400" b="1"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שהסוללה הפנימית שלכם </a:t>
            </a:r>
            <a:r>
              <a:rPr kumimoji="0" lang="en-US" sz="2400" b="1"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r>
            <a:br>
              <a:rPr kumimoji="0" lang="en-US" sz="2400" b="1"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he-IL" sz="2400" b="1"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מתרוקנת?</a:t>
            </a:r>
            <a:r>
              <a:rPr kumimoji="0" lang="en-US" sz="2400" b="1"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r>
            <a:br>
              <a:rPr kumimoji="0" lang="en-US" sz="2400" b="1"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he-IL" sz="2400" b="1"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איך זה מרגיש?</a:t>
            </a:r>
          </a:p>
        </p:txBody>
      </p:sp>
      <p:pic>
        <p:nvPicPr>
          <p:cNvPr id="9" name="תמונה 8">
            <a:extLst>
              <a:ext uri="{FF2B5EF4-FFF2-40B4-BE49-F238E27FC236}">
                <a16:creationId xmlns:a16="http://schemas.microsoft.com/office/drawing/2014/main" id="{75F2C821-FF4A-97F2-9172-1871562CCCBE}"/>
              </a:ext>
            </a:extLst>
          </p:cNvPr>
          <p:cNvPicPr>
            <a:picLocks noChangeAspect="1"/>
          </p:cNvPicPr>
          <p:nvPr/>
        </p:nvPicPr>
        <p:blipFill>
          <a:blip r:embed="rId5"/>
          <a:stretch>
            <a:fillRect/>
          </a:stretch>
        </p:blipFill>
        <p:spPr>
          <a:xfrm>
            <a:off x="3764332" y="4507534"/>
            <a:ext cx="3796788" cy="2067490"/>
          </a:xfrm>
          <a:prstGeom prst="rect">
            <a:avLst/>
          </a:prstGeom>
        </p:spPr>
      </p:pic>
      <p:pic>
        <p:nvPicPr>
          <p:cNvPr id="11" name="תמונה 10">
            <a:extLst>
              <a:ext uri="{FF2B5EF4-FFF2-40B4-BE49-F238E27FC236}">
                <a16:creationId xmlns:a16="http://schemas.microsoft.com/office/drawing/2014/main" id="{9A9266E6-95B2-A82C-E4AD-067E07266ACE}"/>
              </a:ext>
            </a:extLst>
          </p:cNvPr>
          <p:cNvPicPr>
            <a:picLocks noChangeAspect="1"/>
          </p:cNvPicPr>
          <p:nvPr/>
        </p:nvPicPr>
        <p:blipFill>
          <a:blip r:embed="rId6"/>
          <a:stretch>
            <a:fillRect/>
          </a:stretch>
        </p:blipFill>
        <p:spPr>
          <a:xfrm>
            <a:off x="4469497" y="4938083"/>
            <a:ext cx="946000" cy="1361515"/>
          </a:xfrm>
          <a:prstGeom prst="rect">
            <a:avLst/>
          </a:prstGeom>
        </p:spPr>
      </p:pic>
      <p:sp>
        <p:nvSpPr>
          <p:cNvPr id="21" name="תיבת טקסט 20">
            <a:extLst>
              <a:ext uri="{FF2B5EF4-FFF2-40B4-BE49-F238E27FC236}">
                <a16:creationId xmlns:a16="http://schemas.microsoft.com/office/drawing/2014/main" id="{62128210-3AF9-FE14-D94F-2FAB40E46CEC}"/>
              </a:ext>
            </a:extLst>
          </p:cNvPr>
          <p:cNvSpPr txBox="1"/>
          <p:nvPr/>
        </p:nvSpPr>
        <p:spPr>
          <a:xfrm>
            <a:off x="3048921" y="4979855"/>
            <a:ext cx="6093618" cy="949171"/>
          </a:xfrm>
          <a:prstGeom prst="rect">
            <a:avLst/>
          </a:prstGeom>
          <a:noFill/>
        </p:spPr>
        <p:txBody>
          <a:bodyPr wrap="square">
            <a:spAutoFit/>
          </a:bodyPr>
          <a:lstStyle/>
          <a:p>
            <a:pPr marL="5080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he-IL" sz="2400" b="1"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מה מרוקן </a:t>
            </a:r>
            <a:r>
              <a:rPr kumimoji="0" lang="en-US" sz="2400" b="1"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r>
            <a:br>
              <a:rPr kumimoji="0" lang="en-US" sz="2400" b="1"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he-IL" sz="2400" b="1"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אותנו?</a:t>
            </a:r>
          </a:p>
        </p:txBody>
      </p:sp>
      <p:pic>
        <p:nvPicPr>
          <p:cNvPr id="12" name="תמונה 11">
            <a:extLst>
              <a:ext uri="{FF2B5EF4-FFF2-40B4-BE49-F238E27FC236}">
                <a16:creationId xmlns:a16="http://schemas.microsoft.com/office/drawing/2014/main" id="{469DB4A2-20D9-6B9F-888E-94749FE87B0C}"/>
              </a:ext>
            </a:extLst>
          </p:cNvPr>
          <p:cNvPicPr>
            <a:picLocks noChangeAspect="1"/>
          </p:cNvPicPr>
          <p:nvPr/>
        </p:nvPicPr>
        <p:blipFill>
          <a:blip r:embed="rId7"/>
          <a:stretch>
            <a:fillRect/>
          </a:stretch>
        </p:blipFill>
        <p:spPr>
          <a:xfrm>
            <a:off x="242896" y="4507534"/>
            <a:ext cx="3319468" cy="2067490"/>
          </a:xfrm>
          <a:prstGeom prst="rect">
            <a:avLst/>
          </a:prstGeom>
        </p:spPr>
      </p:pic>
      <p:sp>
        <p:nvSpPr>
          <p:cNvPr id="24" name="תיבת טקסט 23">
            <a:extLst>
              <a:ext uri="{FF2B5EF4-FFF2-40B4-BE49-F238E27FC236}">
                <a16:creationId xmlns:a16="http://schemas.microsoft.com/office/drawing/2014/main" id="{344EE522-D705-F550-49BA-61DED4BC7DCB}"/>
              </a:ext>
            </a:extLst>
          </p:cNvPr>
          <p:cNvSpPr txBox="1"/>
          <p:nvPr/>
        </p:nvSpPr>
        <p:spPr>
          <a:xfrm>
            <a:off x="617596" y="4623495"/>
            <a:ext cx="3601819" cy="1835567"/>
          </a:xfrm>
          <a:prstGeom prst="rect">
            <a:avLst/>
          </a:prstGeom>
          <a:noFill/>
        </p:spPr>
        <p:txBody>
          <a:bodyPr wrap="square">
            <a:spAutoFit/>
          </a:bodyPr>
          <a:lstStyle/>
          <a:p>
            <a:pPr marL="50800" marR="0" lvl="0" indent="0" algn="ctr" defTabSz="914400" rtl="1" eaLnBrk="1" fontAlgn="auto" latinLnBrk="0" hangingPunct="1">
              <a:lnSpc>
                <a:spcPct val="120000"/>
              </a:lnSpc>
              <a:spcBef>
                <a:spcPts val="0"/>
              </a:spcBef>
              <a:spcAft>
                <a:spcPts val="0"/>
              </a:spcAft>
              <a:buClr>
                <a:srgbClr val="000000"/>
              </a:buClr>
              <a:buSzTx/>
              <a:buFont typeface="Arial"/>
              <a:buNone/>
              <a:tabLst/>
              <a:defRPr/>
            </a:pPr>
            <a:r>
              <a:rPr kumimoji="0" lang="he-IL" sz="2400" b="1"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מה ממלא </a:t>
            </a:r>
            <a:r>
              <a:rPr kumimoji="0" lang="en-US" sz="2400" b="1"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r>
            <a:br>
              <a:rPr kumimoji="0" lang="en-US" sz="2400" b="1"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he-IL" sz="2400" b="1"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אותנו </a:t>
            </a:r>
            <a:r>
              <a:rPr kumimoji="0" lang="en-US" sz="2400" b="1"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r>
            <a:br>
              <a:rPr kumimoji="0" lang="en-US" sz="2400" b="1"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he-IL" sz="2400" b="1"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בתחושה </a:t>
            </a:r>
            <a:r>
              <a:rPr kumimoji="0" lang="en-US" sz="2400" b="1"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r>
            <a:br>
              <a:rPr kumimoji="0" lang="en-US" sz="2400" b="1"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he-IL" sz="2400" b="1"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טובה?</a:t>
            </a:r>
          </a:p>
        </p:txBody>
      </p:sp>
      <p:pic>
        <p:nvPicPr>
          <p:cNvPr id="13" name="תמונה 12">
            <a:extLst>
              <a:ext uri="{FF2B5EF4-FFF2-40B4-BE49-F238E27FC236}">
                <a16:creationId xmlns:a16="http://schemas.microsoft.com/office/drawing/2014/main" id="{ED71AE7E-35A7-E0E5-61D5-CA7BA23FF8BF}"/>
              </a:ext>
            </a:extLst>
          </p:cNvPr>
          <p:cNvPicPr>
            <a:picLocks noChangeAspect="1"/>
          </p:cNvPicPr>
          <p:nvPr/>
        </p:nvPicPr>
        <p:blipFill>
          <a:blip r:embed="rId8"/>
          <a:stretch>
            <a:fillRect/>
          </a:stretch>
        </p:blipFill>
        <p:spPr>
          <a:xfrm>
            <a:off x="411972" y="4968541"/>
            <a:ext cx="1315627" cy="1370445"/>
          </a:xfrm>
          <a:prstGeom prst="rect">
            <a:avLst/>
          </a:prstGeom>
        </p:spPr>
      </p:pic>
      <p:pic>
        <p:nvPicPr>
          <p:cNvPr id="4" name="תמונה 3">
            <a:extLst>
              <a:ext uri="{FF2B5EF4-FFF2-40B4-BE49-F238E27FC236}">
                <a16:creationId xmlns:a16="http://schemas.microsoft.com/office/drawing/2014/main" id="{1A8CCCA0-09E8-C47B-F847-06D577B423DA}"/>
              </a:ext>
            </a:extLst>
          </p:cNvPr>
          <p:cNvPicPr>
            <a:picLocks noChangeAspect="1"/>
          </p:cNvPicPr>
          <p:nvPr/>
        </p:nvPicPr>
        <p:blipFill>
          <a:blip r:embed="rId9"/>
          <a:stretch>
            <a:fillRect/>
          </a:stretch>
        </p:blipFill>
        <p:spPr>
          <a:xfrm>
            <a:off x="4685721" y="2600518"/>
            <a:ext cx="3919203" cy="1136570"/>
          </a:xfrm>
          <a:prstGeom prst="rect">
            <a:avLst/>
          </a:prstGeom>
        </p:spPr>
      </p:pic>
    </p:spTree>
    <p:extLst>
      <p:ext uri="{BB962C8B-B14F-4D97-AF65-F5344CB8AC3E}">
        <p14:creationId xmlns:p14="http://schemas.microsoft.com/office/powerpoint/2010/main" val="32381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0CE6A-8877-B327-356B-602408C12F87}"/>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040F807E-C9D8-85AF-220F-52C33265DA4D}"/>
              </a:ext>
            </a:extLst>
          </p:cNvPr>
          <p:cNvSpPr>
            <a:spLocks noGrp="1"/>
          </p:cNvSpPr>
          <p:nvPr>
            <p:ph type="title"/>
          </p:nvPr>
        </p:nvSpPr>
        <p:spPr>
          <a:xfrm>
            <a:off x="473187" y="1861654"/>
            <a:ext cx="2828636" cy="1325563"/>
          </a:xfrm>
        </p:spPr>
        <p:txBody>
          <a:bodyPr>
            <a:normAutofit fontScale="90000"/>
          </a:bodyPr>
          <a:lstStyle/>
          <a:p>
            <a:r>
              <a:rPr lang="he-IL" dirty="0"/>
              <a:t>הסוללה הפנימית שלי</a:t>
            </a:r>
          </a:p>
        </p:txBody>
      </p:sp>
      <p:sp>
        <p:nvSpPr>
          <p:cNvPr id="3" name="מציין מיקום טקסט 2">
            <a:extLst>
              <a:ext uri="{FF2B5EF4-FFF2-40B4-BE49-F238E27FC236}">
                <a16:creationId xmlns:a16="http://schemas.microsoft.com/office/drawing/2014/main" id="{D17E158A-A11D-3C2B-3878-796505709259}"/>
              </a:ext>
            </a:extLst>
          </p:cNvPr>
          <p:cNvSpPr>
            <a:spLocks noGrp="1"/>
          </p:cNvSpPr>
          <p:nvPr>
            <p:ph type="body" idx="4294967295"/>
          </p:nvPr>
        </p:nvSpPr>
        <p:spPr>
          <a:xfrm>
            <a:off x="0" y="2071688"/>
            <a:ext cx="10807700" cy="4224337"/>
          </a:xfrm>
        </p:spPr>
        <p:txBody>
          <a:bodyPr>
            <a:normAutofit/>
          </a:bodyPr>
          <a:lstStyle/>
          <a:p>
            <a:pPr>
              <a:buFont typeface="Wingdings" panose="05000000000000000000" pitchFamily="2" charset="2"/>
              <a:buChar char="n"/>
            </a:pPr>
            <a:endParaRPr lang="he-IL" sz="3200" dirty="0"/>
          </a:p>
          <a:p>
            <a:pPr marL="50800" indent="0">
              <a:buNone/>
            </a:pPr>
            <a:endParaRPr lang="he-IL" sz="3200" dirty="0"/>
          </a:p>
          <a:p>
            <a:pPr marL="50800" indent="0">
              <a:buNone/>
            </a:pPr>
            <a:endParaRPr lang="he-IL" sz="3200" dirty="0"/>
          </a:p>
        </p:txBody>
      </p:sp>
      <p:sp>
        <p:nvSpPr>
          <p:cNvPr id="4" name="מציין מיקום טקסט 2">
            <a:extLst>
              <a:ext uri="{FF2B5EF4-FFF2-40B4-BE49-F238E27FC236}">
                <a16:creationId xmlns:a16="http://schemas.microsoft.com/office/drawing/2014/main" id="{D3047A38-5E93-95D6-6E8E-82D3A3AA0A94}"/>
              </a:ext>
            </a:extLst>
          </p:cNvPr>
          <p:cNvSpPr txBox="1">
            <a:spLocks/>
          </p:cNvSpPr>
          <p:nvPr/>
        </p:nvSpPr>
        <p:spPr>
          <a:xfrm>
            <a:off x="3933371" y="607695"/>
            <a:ext cx="7679420" cy="599630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42900" algn="r" rtl="1">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r" rtl="1">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20000"/>
              </a:lnSpc>
              <a:buFont typeface="Arial"/>
              <a:buNone/>
            </a:pPr>
            <a:r>
              <a:rPr lang="he-IL" dirty="0">
                <a:solidFill>
                  <a:srgbClr val="002060"/>
                </a:solidFill>
              </a:rPr>
              <a:t>כמו בפלאפון, גם לנו יש סוללה פנימית. </a:t>
            </a:r>
            <a:r>
              <a:rPr lang="en-US" dirty="0">
                <a:solidFill>
                  <a:srgbClr val="002060"/>
                </a:solidFill>
              </a:rPr>
              <a:t/>
            </a:r>
            <a:br>
              <a:rPr lang="en-US" dirty="0">
                <a:solidFill>
                  <a:srgbClr val="002060"/>
                </a:solidFill>
              </a:rPr>
            </a:br>
            <a:r>
              <a:rPr lang="he-IL" dirty="0">
                <a:solidFill>
                  <a:srgbClr val="002060"/>
                </a:solidFill>
              </a:rPr>
              <a:t>כאשר אנו מרגישים מחוברים לאנשים סביבנו, </a:t>
            </a:r>
            <a:r>
              <a:rPr lang="en-US" dirty="0">
                <a:solidFill>
                  <a:srgbClr val="002060"/>
                </a:solidFill>
              </a:rPr>
              <a:t/>
            </a:r>
            <a:br>
              <a:rPr lang="en-US" dirty="0">
                <a:solidFill>
                  <a:srgbClr val="002060"/>
                </a:solidFill>
              </a:rPr>
            </a:br>
            <a:r>
              <a:rPr lang="he-IL" dirty="0">
                <a:solidFill>
                  <a:srgbClr val="002060"/>
                </a:solidFill>
              </a:rPr>
              <a:t>הסוללה שלנו מתמלאת באנרגיה, </a:t>
            </a:r>
            <a:r>
              <a:rPr lang="en-US" dirty="0">
                <a:solidFill>
                  <a:srgbClr val="002060"/>
                </a:solidFill>
              </a:rPr>
              <a:t/>
            </a:r>
            <a:br>
              <a:rPr lang="en-US" dirty="0">
                <a:solidFill>
                  <a:srgbClr val="002060"/>
                </a:solidFill>
              </a:rPr>
            </a:br>
            <a:r>
              <a:rPr lang="he-IL" dirty="0">
                <a:solidFill>
                  <a:srgbClr val="002060"/>
                </a:solidFill>
              </a:rPr>
              <a:t>בטחון עצמי ותחושת מסוגלות.</a:t>
            </a:r>
          </a:p>
          <a:p>
            <a:pPr marL="50800" indent="0">
              <a:lnSpc>
                <a:spcPct val="120000"/>
              </a:lnSpc>
              <a:buFont typeface="Arial"/>
              <a:buNone/>
            </a:pPr>
            <a:r>
              <a:rPr lang="en-US" dirty="0">
                <a:solidFill>
                  <a:srgbClr val="002060"/>
                </a:solidFill>
              </a:rPr>
              <a:t/>
            </a:r>
            <a:br>
              <a:rPr lang="en-US" dirty="0">
                <a:solidFill>
                  <a:srgbClr val="002060"/>
                </a:solidFill>
              </a:rPr>
            </a:br>
            <a:r>
              <a:rPr lang="he-IL" dirty="0">
                <a:solidFill>
                  <a:srgbClr val="002060"/>
                </a:solidFill>
              </a:rPr>
              <a:t>כשאנחנו רוצים, אבל לא מצליחים להתחבר לחברים, </a:t>
            </a:r>
            <a:r>
              <a:rPr lang="en-US" dirty="0">
                <a:solidFill>
                  <a:srgbClr val="002060"/>
                </a:solidFill>
              </a:rPr>
              <a:t/>
            </a:r>
            <a:br>
              <a:rPr lang="en-US" dirty="0">
                <a:solidFill>
                  <a:srgbClr val="002060"/>
                </a:solidFill>
              </a:rPr>
            </a:br>
            <a:r>
              <a:rPr lang="he-IL" dirty="0">
                <a:solidFill>
                  <a:srgbClr val="002060"/>
                </a:solidFill>
              </a:rPr>
              <a:t>הסוללה שלנו מתרוקנת, ואנחנו מרגישים עייפים, </a:t>
            </a:r>
            <a:r>
              <a:rPr lang="en-US" dirty="0">
                <a:solidFill>
                  <a:srgbClr val="002060"/>
                </a:solidFill>
              </a:rPr>
              <a:t/>
            </a:r>
            <a:br>
              <a:rPr lang="en-US" dirty="0">
                <a:solidFill>
                  <a:srgbClr val="002060"/>
                </a:solidFill>
              </a:rPr>
            </a:br>
            <a:r>
              <a:rPr lang="he-IL" dirty="0">
                <a:solidFill>
                  <a:srgbClr val="002060"/>
                </a:solidFill>
              </a:rPr>
              <a:t>חסרי אנרגיה, מצב הרוח נעשה ירוד ועוד...</a:t>
            </a:r>
          </a:p>
          <a:p>
            <a:pPr marL="50800" indent="0">
              <a:lnSpc>
                <a:spcPct val="120000"/>
              </a:lnSpc>
              <a:buFont typeface="Arial"/>
              <a:buNone/>
            </a:pPr>
            <a:r>
              <a:rPr lang="en-US" sz="3200" b="1" dirty="0">
                <a:solidFill>
                  <a:srgbClr val="002060"/>
                </a:solidFill>
              </a:rPr>
              <a:t/>
            </a:r>
            <a:br>
              <a:rPr lang="en-US" sz="3200" b="1" dirty="0">
                <a:solidFill>
                  <a:srgbClr val="002060"/>
                </a:solidFill>
              </a:rPr>
            </a:br>
            <a:r>
              <a:rPr lang="he-IL" sz="3200" b="1" dirty="0">
                <a:solidFill>
                  <a:srgbClr val="002060"/>
                </a:solidFill>
              </a:rPr>
              <a:t>אנחנו רוצים להיות מחוברים, ופועלים לשם כך.</a:t>
            </a:r>
            <a:endParaRPr lang="he-IL" dirty="0"/>
          </a:p>
        </p:txBody>
      </p:sp>
      <p:pic>
        <p:nvPicPr>
          <p:cNvPr id="8" name="תמונה 7">
            <a:extLst>
              <a:ext uri="{FF2B5EF4-FFF2-40B4-BE49-F238E27FC236}">
                <a16:creationId xmlns:a16="http://schemas.microsoft.com/office/drawing/2014/main" id="{3BC1573E-EB8C-75C2-06F2-D2F1B7F8A521}"/>
              </a:ext>
            </a:extLst>
          </p:cNvPr>
          <p:cNvPicPr>
            <a:picLocks noChangeAspect="1"/>
          </p:cNvPicPr>
          <p:nvPr/>
        </p:nvPicPr>
        <p:blipFill>
          <a:blip r:embed="rId3"/>
          <a:stretch>
            <a:fillRect/>
          </a:stretch>
        </p:blipFill>
        <p:spPr>
          <a:xfrm>
            <a:off x="4134019" y="629119"/>
            <a:ext cx="1041232" cy="1909868"/>
          </a:xfrm>
          <a:prstGeom prst="rect">
            <a:avLst/>
          </a:prstGeom>
        </p:spPr>
      </p:pic>
      <p:pic>
        <p:nvPicPr>
          <p:cNvPr id="10" name="תמונה 9">
            <a:extLst>
              <a:ext uri="{FF2B5EF4-FFF2-40B4-BE49-F238E27FC236}">
                <a16:creationId xmlns:a16="http://schemas.microsoft.com/office/drawing/2014/main" id="{D405C6E2-429C-22D7-512D-6551ADB5562E}"/>
              </a:ext>
            </a:extLst>
          </p:cNvPr>
          <p:cNvPicPr>
            <a:picLocks noChangeAspect="1"/>
          </p:cNvPicPr>
          <p:nvPr/>
        </p:nvPicPr>
        <p:blipFill>
          <a:blip r:embed="rId4">
            <a:duotone>
              <a:prstClr val="black"/>
              <a:schemeClr val="accent1">
                <a:tint val="45000"/>
                <a:satMod val="400000"/>
              </a:schemeClr>
            </a:duotone>
          </a:blip>
          <a:stretch>
            <a:fillRect/>
          </a:stretch>
        </p:blipFill>
        <p:spPr>
          <a:xfrm>
            <a:off x="2050615" y="4124329"/>
            <a:ext cx="2121592" cy="1828959"/>
          </a:xfrm>
          <a:prstGeom prst="rect">
            <a:avLst/>
          </a:prstGeom>
        </p:spPr>
      </p:pic>
    </p:spTree>
    <p:extLst>
      <p:ext uri="{BB962C8B-B14F-4D97-AF65-F5344CB8AC3E}">
        <p14:creationId xmlns:p14="http://schemas.microsoft.com/office/powerpoint/2010/main" val="87787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75F6283-6862-39EF-2DCE-9F4A95F226EA}"/>
              </a:ext>
            </a:extLst>
          </p:cNvPr>
          <p:cNvSpPr>
            <a:spLocks noGrp="1"/>
          </p:cNvSpPr>
          <p:nvPr>
            <p:ph type="title"/>
          </p:nvPr>
        </p:nvSpPr>
        <p:spPr>
          <a:xfrm>
            <a:off x="598080" y="217369"/>
            <a:ext cx="10515600" cy="1325563"/>
          </a:xfrm>
        </p:spPr>
        <p:txBody>
          <a:bodyPr/>
          <a:lstStyle/>
          <a:p>
            <a:r>
              <a:rPr lang="he-IL" dirty="0"/>
              <a:t>סיפור במניפה</a:t>
            </a:r>
          </a:p>
        </p:txBody>
      </p:sp>
      <p:pic>
        <p:nvPicPr>
          <p:cNvPr id="7" name="תמונה 6">
            <a:extLst>
              <a:ext uri="{FF2B5EF4-FFF2-40B4-BE49-F238E27FC236}">
                <a16:creationId xmlns:a16="http://schemas.microsoft.com/office/drawing/2014/main" id="{CB0553C9-13F3-4BE2-7F03-76108F2AE236}"/>
              </a:ext>
            </a:extLst>
          </p:cNvPr>
          <p:cNvPicPr>
            <a:picLocks noChangeAspect="1"/>
          </p:cNvPicPr>
          <p:nvPr/>
        </p:nvPicPr>
        <p:blipFill>
          <a:blip r:embed="rId3"/>
          <a:stretch>
            <a:fillRect/>
          </a:stretch>
        </p:blipFill>
        <p:spPr>
          <a:xfrm>
            <a:off x="254875" y="2741292"/>
            <a:ext cx="3910451" cy="2331762"/>
          </a:xfrm>
          <a:prstGeom prst="rect">
            <a:avLst/>
          </a:prstGeom>
        </p:spPr>
      </p:pic>
      <p:pic>
        <p:nvPicPr>
          <p:cNvPr id="8" name="תמונה 7">
            <a:extLst>
              <a:ext uri="{FF2B5EF4-FFF2-40B4-BE49-F238E27FC236}">
                <a16:creationId xmlns:a16="http://schemas.microsoft.com/office/drawing/2014/main" id="{9F4C9698-C514-FE93-EAA5-C573E3461B1E}"/>
              </a:ext>
            </a:extLst>
          </p:cNvPr>
          <p:cNvPicPr>
            <a:picLocks noChangeAspect="1"/>
          </p:cNvPicPr>
          <p:nvPr/>
        </p:nvPicPr>
        <p:blipFill>
          <a:blip r:embed="rId4"/>
          <a:stretch>
            <a:fillRect/>
          </a:stretch>
        </p:blipFill>
        <p:spPr>
          <a:xfrm>
            <a:off x="3741100" y="3454377"/>
            <a:ext cx="1934119" cy="1375724"/>
          </a:xfrm>
          <a:prstGeom prst="rect">
            <a:avLst/>
          </a:prstGeom>
        </p:spPr>
      </p:pic>
      <p:sp>
        <p:nvSpPr>
          <p:cNvPr id="10" name="תיבת טקסט 9">
            <a:extLst>
              <a:ext uri="{FF2B5EF4-FFF2-40B4-BE49-F238E27FC236}">
                <a16:creationId xmlns:a16="http://schemas.microsoft.com/office/drawing/2014/main" id="{19CBF1A4-C6F6-1735-7E46-3585B6F08A6B}"/>
              </a:ext>
            </a:extLst>
          </p:cNvPr>
          <p:cNvSpPr txBox="1"/>
          <p:nvPr/>
        </p:nvSpPr>
        <p:spPr>
          <a:xfrm>
            <a:off x="5970180" y="2634566"/>
            <a:ext cx="5806925" cy="2438488"/>
          </a:xfrm>
          <a:prstGeom prst="rect">
            <a:avLst/>
          </a:prstGeom>
          <a:noFill/>
        </p:spPr>
        <p:txBody>
          <a:bodyPr wrap="square">
            <a:spAutoFit/>
          </a:bodyPr>
          <a:lstStyle/>
          <a:p>
            <a:pPr marL="50800" marR="0" lvl="0" indent="0" algn="r" defTabSz="914400" rtl="1" eaLnBrk="1" fontAlgn="auto" latinLnBrk="0" hangingPunct="1">
              <a:lnSpc>
                <a:spcPct val="110000"/>
              </a:lnSpc>
              <a:spcBef>
                <a:spcPts val="1000"/>
              </a:spcBef>
              <a:spcAft>
                <a:spcPts val="0"/>
              </a:spcAft>
              <a:buClr>
                <a:srgbClr val="000000"/>
              </a:buClr>
              <a:buSzPts val="2800"/>
              <a:buFont typeface="Arial"/>
              <a:buNone/>
              <a:tabLst/>
              <a:defRPr/>
            </a:pPr>
            <a:r>
              <a:rPr kumimoji="0" lang="he-IL" sz="2800" b="0" i="0" u="none" strike="noStrike" kern="0" cap="none" spc="0" normalizeH="0" baseline="0" noProof="0" dirty="0">
                <a:ln>
                  <a:noFill/>
                </a:ln>
                <a:solidFill>
                  <a:srgbClr val="002060"/>
                </a:solidFill>
                <a:effectLst/>
                <a:uLnTx/>
                <a:uFillTx/>
                <a:latin typeface="Calibri"/>
                <a:ea typeface="Calibri"/>
                <a:cs typeface="Calibri"/>
                <a:sym typeface="Calibri"/>
              </a:rPr>
              <a:t>לפניכם שאלות. </a:t>
            </a:r>
            <a:r>
              <a:rPr kumimoji="0" lang="en-US" sz="2800" b="0" i="0" u="none" strike="noStrike" kern="0" cap="none" spc="0" normalizeH="0" baseline="0" noProof="0" dirty="0">
                <a:ln>
                  <a:noFill/>
                </a:ln>
                <a:solidFill>
                  <a:srgbClr val="002060"/>
                </a:solidFill>
                <a:effectLst/>
                <a:uLnTx/>
                <a:uFillTx/>
                <a:latin typeface="Calibri"/>
                <a:ea typeface="Calibri"/>
                <a:cs typeface="Calibri"/>
                <a:sym typeface="Calibri"/>
              </a:rPr>
              <a:t/>
            </a:r>
            <a:br>
              <a:rPr kumimoji="0" lang="en-US" sz="2800" b="0" i="0" u="none" strike="noStrike" kern="0" cap="none" spc="0" normalizeH="0" baseline="0" noProof="0" dirty="0">
                <a:ln>
                  <a:noFill/>
                </a:ln>
                <a:solidFill>
                  <a:srgbClr val="002060"/>
                </a:solidFill>
                <a:effectLst/>
                <a:uLnTx/>
                <a:uFillTx/>
                <a:latin typeface="Calibri"/>
                <a:ea typeface="Calibri"/>
                <a:cs typeface="Calibri"/>
                <a:sym typeface="Calibri"/>
              </a:rPr>
            </a:br>
            <a:r>
              <a:rPr kumimoji="0" lang="he-IL" sz="2800" b="0" i="0" u="none" strike="noStrike" kern="0" cap="none" spc="0" normalizeH="0" baseline="0" noProof="0" dirty="0">
                <a:ln>
                  <a:noFill/>
                </a:ln>
                <a:solidFill>
                  <a:srgbClr val="002060"/>
                </a:solidFill>
                <a:effectLst/>
                <a:uLnTx/>
                <a:uFillTx/>
                <a:latin typeface="Calibri"/>
                <a:ea typeface="Calibri"/>
                <a:cs typeface="Calibri"/>
                <a:sym typeface="Calibri"/>
              </a:rPr>
              <a:t>כתבו הצעה לפתרון באורך שורה. </a:t>
            </a:r>
            <a:r>
              <a:rPr kumimoji="0" lang="en-US" sz="2800" b="0" i="0" u="none" strike="noStrike" kern="0" cap="none" spc="0" normalizeH="0" baseline="0" noProof="0" dirty="0">
                <a:ln>
                  <a:noFill/>
                </a:ln>
                <a:solidFill>
                  <a:srgbClr val="002060"/>
                </a:solidFill>
                <a:effectLst/>
                <a:uLnTx/>
                <a:uFillTx/>
                <a:latin typeface="Calibri"/>
                <a:ea typeface="Calibri"/>
                <a:cs typeface="Calibri"/>
                <a:sym typeface="Calibri"/>
              </a:rPr>
              <a:t/>
            </a:r>
            <a:br>
              <a:rPr kumimoji="0" lang="en-US" sz="2800" b="0" i="0" u="none" strike="noStrike" kern="0" cap="none" spc="0" normalizeH="0" baseline="0" noProof="0" dirty="0">
                <a:ln>
                  <a:noFill/>
                </a:ln>
                <a:solidFill>
                  <a:srgbClr val="002060"/>
                </a:solidFill>
                <a:effectLst/>
                <a:uLnTx/>
                <a:uFillTx/>
                <a:latin typeface="Calibri"/>
                <a:ea typeface="Calibri"/>
                <a:cs typeface="Calibri"/>
                <a:sym typeface="Calibri"/>
              </a:rPr>
            </a:br>
            <a:r>
              <a:rPr kumimoji="0" lang="he-IL" sz="2800" b="0" i="0" u="none" strike="noStrike" kern="0" cap="none" spc="0" normalizeH="0" baseline="0" noProof="0" dirty="0">
                <a:ln>
                  <a:noFill/>
                </a:ln>
                <a:solidFill>
                  <a:srgbClr val="002060"/>
                </a:solidFill>
                <a:effectLst/>
                <a:uLnTx/>
                <a:uFillTx/>
                <a:latin typeface="Calibri"/>
                <a:ea typeface="Calibri"/>
                <a:cs typeface="Calibri"/>
                <a:sym typeface="Calibri"/>
              </a:rPr>
              <a:t>בסיום, קפלו את הדף (הסתירו את תשובתכם, והשאירו רק את השאלה גלויה).</a:t>
            </a:r>
            <a:r>
              <a:rPr kumimoji="0" lang="en-US" sz="2800" b="0" i="0" u="none" strike="noStrike" kern="0" cap="none" spc="0" normalizeH="0" baseline="0" noProof="0" dirty="0">
                <a:ln>
                  <a:noFill/>
                </a:ln>
                <a:solidFill>
                  <a:srgbClr val="002060"/>
                </a:solidFill>
                <a:effectLst/>
                <a:uLnTx/>
                <a:uFillTx/>
                <a:latin typeface="Calibri"/>
                <a:ea typeface="Calibri"/>
                <a:cs typeface="Calibri"/>
                <a:sym typeface="Calibri"/>
              </a:rPr>
              <a:t/>
            </a:r>
            <a:br>
              <a:rPr kumimoji="0" lang="en-US" sz="2800" b="0" i="0" u="none" strike="noStrike" kern="0" cap="none" spc="0" normalizeH="0" baseline="0" noProof="0" dirty="0">
                <a:ln>
                  <a:noFill/>
                </a:ln>
                <a:solidFill>
                  <a:srgbClr val="002060"/>
                </a:solidFill>
                <a:effectLst/>
                <a:uLnTx/>
                <a:uFillTx/>
                <a:latin typeface="Calibri"/>
                <a:ea typeface="Calibri"/>
                <a:cs typeface="Calibri"/>
                <a:sym typeface="Calibri"/>
              </a:rPr>
            </a:br>
            <a:r>
              <a:rPr kumimoji="0" lang="he-IL" sz="2800" b="0" i="0" u="none" strike="noStrike" kern="0" cap="none" spc="0" normalizeH="0" baseline="0" noProof="0" dirty="0">
                <a:ln>
                  <a:noFill/>
                </a:ln>
                <a:solidFill>
                  <a:srgbClr val="002060"/>
                </a:solidFill>
                <a:effectLst/>
                <a:uLnTx/>
                <a:uFillTx/>
                <a:latin typeface="Calibri"/>
                <a:ea typeface="Calibri"/>
                <a:cs typeface="Calibri"/>
                <a:sym typeface="Calibri"/>
              </a:rPr>
              <a:t>העבירו את הדף לתלמיד הבא. </a:t>
            </a:r>
          </a:p>
        </p:txBody>
      </p:sp>
      <p:pic>
        <p:nvPicPr>
          <p:cNvPr id="14" name="תמונה 13">
            <a:extLst>
              <a:ext uri="{FF2B5EF4-FFF2-40B4-BE49-F238E27FC236}">
                <a16:creationId xmlns:a16="http://schemas.microsoft.com/office/drawing/2014/main" id="{9560FD1F-A5CD-F6AF-BDC5-B6EE44CDEDB2}"/>
              </a:ext>
            </a:extLst>
          </p:cNvPr>
          <p:cNvPicPr>
            <a:picLocks noChangeAspect="1"/>
          </p:cNvPicPr>
          <p:nvPr/>
        </p:nvPicPr>
        <p:blipFill>
          <a:blip r:embed="rId5"/>
          <a:stretch>
            <a:fillRect/>
          </a:stretch>
        </p:blipFill>
        <p:spPr>
          <a:xfrm rot="1837898" flipH="1">
            <a:off x="9213233" y="315086"/>
            <a:ext cx="2723588" cy="1747549"/>
          </a:xfrm>
          <a:prstGeom prst="rect">
            <a:avLst/>
          </a:prstGeom>
        </p:spPr>
      </p:pic>
    </p:spTree>
    <p:extLst>
      <p:ext uri="{BB962C8B-B14F-4D97-AF65-F5344CB8AC3E}">
        <p14:creationId xmlns:p14="http://schemas.microsoft.com/office/powerpoint/2010/main" val="4277412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49E3BB3A-553D-5771-BB4C-51A7688C1C0A}"/>
              </a:ext>
            </a:extLst>
          </p:cNvPr>
          <p:cNvPicPr>
            <a:picLocks noChangeAspect="1"/>
          </p:cNvPicPr>
          <p:nvPr/>
        </p:nvPicPr>
        <p:blipFill>
          <a:blip r:embed="rId3">
            <a:duotone>
              <a:prstClr val="black"/>
              <a:schemeClr val="accent5">
                <a:tint val="45000"/>
                <a:satMod val="400000"/>
              </a:schemeClr>
            </a:duotone>
          </a:blip>
          <a:stretch>
            <a:fillRect/>
          </a:stretch>
        </p:blipFill>
        <p:spPr>
          <a:xfrm>
            <a:off x="4514847" y="2817296"/>
            <a:ext cx="2971799" cy="3989274"/>
          </a:xfrm>
          <a:prstGeom prst="rect">
            <a:avLst/>
          </a:prstGeom>
        </p:spPr>
      </p:pic>
      <p:grpSp>
        <p:nvGrpSpPr>
          <p:cNvPr id="23" name="קבוצה 22">
            <a:extLst>
              <a:ext uri="{FF2B5EF4-FFF2-40B4-BE49-F238E27FC236}">
                <a16:creationId xmlns:a16="http://schemas.microsoft.com/office/drawing/2014/main" id="{0260EF39-1D0B-EC58-2C40-636D70DBE674}"/>
              </a:ext>
            </a:extLst>
          </p:cNvPr>
          <p:cNvGrpSpPr/>
          <p:nvPr/>
        </p:nvGrpSpPr>
        <p:grpSpPr>
          <a:xfrm>
            <a:off x="457200" y="2888736"/>
            <a:ext cx="3453142" cy="2372033"/>
            <a:chOff x="457200" y="2888736"/>
            <a:chExt cx="3317172" cy="2088621"/>
          </a:xfrm>
        </p:grpSpPr>
        <p:pic>
          <p:nvPicPr>
            <p:cNvPr id="6" name="תמונה 5">
              <a:extLst>
                <a:ext uri="{FF2B5EF4-FFF2-40B4-BE49-F238E27FC236}">
                  <a16:creationId xmlns:a16="http://schemas.microsoft.com/office/drawing/2014/main" id="{BF19DD9B-A802-024D-D122-5196D27D0EE1}"/>
                </a:ext>
              </a:extLst>
            </p:cNvPr>
            <p:cNvPicPr>
              <a:picLocks noChangeAspect="1"/>
            </p:cNvPicPr>
            <p:nvPr/>
          </p:nvPicPr>
          <p:blipFill>
            <a:blip r:embed="rId4"/>
            <a:stretch>
              <a:fillRect/>
            </a:stretch>
          </p:blipFill>
          <p:spPr>
            <a:xfrm>
              <a:off x="457200" y="2888736"/>
              <a:ext cx="3317172" cy="2088621"/>
            </a:xfrm>
            <a:prstGeom prst="rect">
              <a:avLst/>
            </a:prstGeom>
          </p:spPr>
        </p:pic>
        <p:sp>
          <p:nvSpPr>
            <p:cNvPr id="7" name="אליפסה 6">
              <a:extLst>
                <a:ext uri="{FF2B5EF4-FFF2-40B4-BE49-F238E27FC236}">
                  <a16:creationId xmlns:a16="http://schemas.microsoft.com/office/drawing/2014/main" id="{E92B03CA-BE6C-5741-9414-CB1EF8496E20}"/>
                </a:ext>
              </a:extLst>
            </p:cNvPr>
            <p:cNvSpPr/>
            <p:nvPr/>
          </p:nvSpPr>
          <p:spPr>
            <a:xfrm>
              <a:off x="744014" y="3114675"/>
              <a:ext cx="2308631" cy="1614487"/>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8" name="תמונה 7">
            <a:extLst>
              <a:ext uri="{FF2B5EF4-FFF2-40B4-BE49-F238E27FC236}">
                <a16:creationId xmlns:a16="http://schemas.microsoft.com/office/drawing/2014/main" id="{36CDDA3E-88DB-AF7A-52C7-93B29A42A9FD}"/>
              </a:ext>
            </a:extLst>
          </p:cNvPr>
          <p:cNvPicPr>
            <a:picLocks noChangeAspect="1"/>
          </p:cNvPicPr>
          <p:nvPr/>
        </p:nvPicPr>
        <p:blipFill>
          <a:blip r:embed="rId5"/>
          <a:stretch>
            <a:fillRect/>
          </a:stretch>
        </p:blipFill>
        <p:spPr>
          <a:xfrm flipH="1">
            <a:off x="8314370" y="2811197"/>
            <a:ext cx="3133616" cy="2085013"/>
          </a:xfrm>
          <a:prstGeom prst="rect">
            <a:avLst/>
          </a:prstGeom>
        </p:spPr>
      </p:pic>
      <p:sp>
        <p:nvSpPr>
          <p:cNvPr id="10" name="תיבת טקסט 9">
            <a:extLst>
              <a:ext uri="{FF2B5EF4-FFF2-40B4-BE49-F238E27FC236}">
                <a16:creationId xmlns:a16="http://schemas.microsoft.com/office/drawing/2014/main" id="{6F2EFDDD-1849-AB17-4772-C33DBB5F14FB}"/>
              </a:ext>
            </a:extLst>
          </p:cNvPr>
          <p:cNvSpPr txBox="1"/>
          <p:nvPr/>
        </p:nvSpPr>
        <p:spPr>
          <a:xfrm>
            <a:off x="8753752" y="3247545"/>
            <a:ext cx="2682478" cy="978729"/>
          </a:xfrm>
          <a:prstGeom prst="rect">
            <a:avLst/>
          </a:prstGeom>
          <a:noFill/>
        </p:spPr>
        <p:txBody>
          <a:bodyPr wrap="square">
            <a:spAutoFit/>
          </a:bodyPr>
          <a:lstStyle/>
          <a:p>
            <a:pPr marL="50800" marR="0" lvl="0" algn="ctr" defTabSz="914400" rtl="1" eaLnBrk="1" fontAlgn="auto" latinLnBrk="0" hangingPunct="1">
              <a:lnSpc>
                <a:spcPct val="90000"/>
              </a:lnSpc>
              <a:spcBef>
                <a:spcPts val="1000"/>
              </a:spcBef>
              <a:spcAft>
                <a:spcPts val="0"/>
              </a:spcAft>
              <a:buClr>
                <a:srgbClr val="000000"/>
              </a:buClr>
              <a:buSzPts val="2800"/>
              <a:tabLst/>
              <a:defRPr/>
            </a:pPr>
            <a:r>
              <a:rPr kumimoji="0" lang="he-IL" sz="3200" b="0" i="0" u="none" strike="noStrike" kern="0" cap="none" spc="0" normalizeH="0" baseline="0" noProof="0" dirty="0">
                <a:ln>
                  <a:noFill/>
                </a:ln>
                <a:solidFill>
                  <a:srgbClr val="000000"/>
                </a:solidFill>
                <a:effectLst/>
                <a:uLnTx/>
                <a:uFillTx/>
                <a:latin typeface="Calibri"/>
                <a:ea typeface="Calibri"/>
                <a:cs typeface="Calibri"/>
                <a:sym typeface="Calibri"/>
              </a:rPr>
              <a:t>איך</a:t>
            </a:r>
            <a:r>
              <a:rPr kumimoji="0" lang="en-US" sz="3200" b="0" i="0" u="none" strike="noStrike" kern="0" cap="none" spc="0" normalizeH="0" baseline="0" noProof="0" dirty="0">
                <a:ln>
                  <a:noFill/>
                </a:ln>
                <a:solidFill>
                  <a:srgbClr val="000000"/>
                </a:solidFill>
                <a:effectLst/>
                <a:uLnTx/>
                <a:uFillTx/>
                <a:latin typeface="Calibri"/>
                <a:ea typeface="Calibri"/>
                <a:cs typeface="Calibri"/>
                <a:sym typeface="Calibri"/>
              </a:rPr>
              <a:t/>
            </a:r>
            <a:br>
              <a:rPr kumimoji="0" lang="en-US" sz="3200" b="0" i="0" u="none" strike="noStrike" kern="0" cap="none" spc="0" normalizeH="0" baseline="0" noProof="0" dirty="0">
                <a:ln>
                  <a:noFill/>
                </a:ln>
                <a:solidFill>
                  <a:srgbClr val="000000"/>
                </a:solidFill>
                <a:effectLst/>
                <a:uLnTx/>
                <a:uFillTx/>
                <a:latin typeface="Calibri"/>
                <a:ea typeface="Calibri"/>
                <a:cs typeface="Calibri"/>
                <a:sym typeface="Calibri"/>
              </a:rPr>
            </a:br>
            <a:r>
              <a:rPr kumimoji="0" lang="he-IL" sz="3200" b="0" i="0" u="none" strike="noStrike" kern="0" cap="none" spc="0" normalizeH="0" baseline="0" noProof="0" dirty="0">
                <a:ln>
                  <a:noFill/>
                </a:ln>
                <a:solidFill>
                  <a:srgbClr val="000000"/>
                </a:solidFill>
                <a:effectLst/>
                <a:uLnTx/>
                <a:uFillTx/>
                <a:latin typeface="Calibri"/>
                <a:ea typeface="Calibri"/>
                <a:cs typeface="Calibri"/>
                <a:sym typeface="Calibri"/>
              </a:rPr>
              <a:t>הרגשתם?</a:t>
            </a:r>
          </a:p>
        </p:txBody>
      </p:sp>
      <p:sp>
        <p:nvSpPr>
          <p:cNvPr id="12" name="תיבת טקסט 11">
            <a:extLst>
              <a:ext uri="{FF2B5EF4-FFF2-40B4-BE49-F238E27FC236}">
                <a16:creationId xmlns:a16="http://schemas.microsoft.com/office/drawing/2014/main" id="{646D5B9A-D7A1-4689-1985-F98722B0133B}"/>
              </a:ext>
            </a:extLst>
          </p:cNvPr>
          <p:cNvSpPr txBox="1"/>
          <p:nvPr/>
        </p:nvSpPr>
        <p:spPr>
          <a:xfrm>
            <a:off x="755770" y="3324604"/>
            <a:ext cx="2415874" cy="1255728"/>
          </a:xfrm>
          <a:prstGeom prst="rect">
            <a:avLst/>
          </a:prstGeom>
          <a:noFill/>
        </p:spPr>
        <p:txBody>
          <a:bodyPr wrap="square">
            <a:spAutoFit/>
          </a:bodyPr>
          <a:lstStyle/>
          <a:p>
            <a:pPr marL="50800" marR="0" lvl="0" algn="ctr" defTabSz="914400" rtl="1" eaLnBrk="1" fontAlgn="auto" latinLnBrk="0" hangingPunct="1">
              <a:lnSpc>
                <a:spcPct val="90000"/>
              </a:lnSpc>
              <a:spcBef>
                <a:spcPts val="1000"/>
              </a:spcBef>
              <a:spcAft>
                <a:spcPts val="0"/>
              </a:spcAft>
              <a:buClr>
                <a:srgbClr val="000000"/>
              </a:buClr>
              <a:buSzPts val="2800"/>
              <a:tabLst/>
              <a:defRPr/>
            </a:pPr>
            <a:r>
              <a:rPr lang="he-IL" sz="2800" dirty="0">
                <a:latin typeface="Calibri"/>
                <a:ea typeface="Calibri"/>
                <a:cs typeface="Calibri"/>
                <a:sym typeface="Calibri"/>
              </a:rPr>
              <a:t>עד כמה </a:t>
            </a:r>
            <a:r>
              <a:rPr kumimoji="0" lang="he-IL" sz="2800" b="0" i="0" u="none" strike="noStrike" kern="0" cap="none" spc="0" normalizeH="0" baseline="0" noProof="0" dirty="0">
                <a:ln>
                  <a:noFill/>
                </a:ln>
                <a:solidFill>
                  <a:srgbClr val="000000"/>
                </a:solidFill>
                <a:effectLst/>
                <a:uLnTx/>
                <a:uFillTx/>
                <a:latin typeface="Calibri"/>
                <a:ea typeface="Calibri"/>
                <a:cs typeface="Calibri"/>
                <a:sym typeface="Calibri"/>
              </a:rPr>
              <a:t>הסיפורים </a:t>
            </a: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
            </a:r>
            <a:b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br>
            <a:r>
              <a:rPr kumimoji="0" lang="he-IL" sz="2800" b="0" i="0" u="none" strike="noStrike" kern="0" cap="none" spc="0" normalizeH="0" baseline="0" noProof="0" dirty="0">
                <a:ln>
                  <a:noFill/>
                </a:ln>
                <a:solidFill>
                  <a:srgbClr val="000000"/>
                </a:solidFill>
                <a:effectLst/>
                <a:uLnTx/>
                <a:uFillTx/>
                <a:latin typeface="Calibri"/>
                <a:ea typeface="Calibri"/>
                <a:cs typeface="Calibri"/>
                <a:sym typeface="Calibri"/>
              </a:rPr>
              <a:t>היו מוכרים לכם?</a:t>
            </a:r>
          </a:p>
        </p:txBody>
      </p:sp>
      <p:grpSp>
        <p:nvGrpSpPr>
          <p:cNvPr id="24" name="קבוצה 23">
            <a:extLst>
              <a:ext uri="{FF2B5EF4-FFF2-40B4-BE49-F238E27FC236}">
                <a16:creationId xmlns:a16="http://schemas.microsoft.com/office/drawing/2014/main" id="{3C1332D3-F7B5-1AC3-DCB9-4F514ED2FD16}"/>
              </a:ext>
            </a:extLst>
          </p:cNvPr>
          <p:cNvGrpSpPr/>
          <p:nvPr/>
        </p:nvGrpSpPr>
        <p:grpSpPr>
          <a:xfrm>
            <a:off x="5885341" y="149460"/>
            <a:ext cx="3290779" cy="2506995"/>
            <a:chOff x="5885341" y="149460"/>
            <a:chExt cx="3290779" cy="2506995"/>
          </a:xfrm>
        </p:grpSpPr>
        <p:pic>
          <p:nvPicPr>
            <p:cNvPr id="17" name="תמונה 16">
              <a:extLst>
                <a:ext uri="{FF2B5EF4-FFF2-40B4-BE49-F238E27FC236}">
                  <a16:creationId xmlns:a16="http://schemas.microsoft.com/office/drawing/2014/main" id="{4A4216D9-67A9-5999-5AF4-DD520A3C5CDA}"/>
                </a:ext>
              </a:extLst>
            </p:cNvPr>
            <p:cNvPicPr>
              <a:picLocks noChangeAspect="1"/>
            </p:cNvPicPr>
            <p:nvPr/>
          </p:nvPicPr>
          <p:blipFill>
            <a:blip r:embed="rId6"/>
            <a:stretch>
              <a:fillRect/>
            </a:stretch>
          </p:blipFill>
          <p:spPr>
            <a:xfrm rot="5195239">
              <a:off x="6239748" y="-204947"/>
              <a:ext cx="2506995" cy="3215810"/>
            </a:xfrm>
            <a:prstGeom prst="rect">
              <a:avLst/>
            </a:prstGeom>
          </p:spPr>
        </p:pic>
        <p:sp>
          <p:nvSpPr>
            <p:cNvPr id="19" name="אליפסה 18">
              <a:extLst>
                <a:ext uri="{FF2B5EF4-FFF2-40B4-BE49-F238E27FC236}">
                  <a16:creationId xmlns:a16="http://schemas.microsoft.com/office/drawing/2014/main" id="{4E5C56D2-76FC-5E62-7CAC-F0688590BF8A}"/>
                </a:ext>
              </a:extLst>
            </p:cNvPr>
            <p:cNvSpPr/>
            <p:nvPr/>
          </p:nvSpPr>
          <p:spPr>
            <a:xfrm>
              <a:off x="6072200" y="358700"/>
              <a:ext cx="2900366" cy="202731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תיבת טקסט 20">
              <a:extLst>
                <a:ext uri="{FF2B5EF4-FFF2-40B4-BE49-F238E27FC236}">
                  <a16:creationId xmlns:a16="http://schemas.microsoft.com/office/drawing/2014/main" id="{1CDF70F2-62F3-E7C9-B27F-D06AFDD7B422}"/>
                </a:ext>
              </a:extLst>
            </p:cNvPr>
            <p:cNvSpPr txBox="1"/>
            <p:nvPr/>
          </p:nvSpPr>
          <p:spPr>
            <a:xfrm>
              <a:off x="6092493" y="553567"/>
              <a:ext cx="3083627" cy="1643527"/>
            </a:xfrm>
            <a:prstGeom prst="rect">
              <a:avLst/>
            </a:prstGeom>
            <a:noFill/>
          </p:spPr>
          <p:txBody>
            <a:bodyPr wrap="square">
              <a:spAutoFit/>
            </a:bodyPr>
            <a:lstStyle/>
            <a:p>
              <a:pPr marL="114300" marR="0" lvl="0" algn="ctr" defTabSz="914400" rtl="1" eaLnBrk="1" fontAlgn="auto" latinLnBrk="0" hangingPunct="1">
                <a:lnSpc>
                  <a:spcPct val="90000"/>
                </a:lnSpc>
                <a:spcBef>
                  <a:spcPts val="1000"/>
                </a:spcBef>
                <a:spcAft>
                  <a:spcPts val="0"/>
                </a:spcAft>
                <a:buClr>
                  <a:srgbClr val="000000"/>
                </a:buClr>
                <a:buSzPts val="1800"/>
                <a:tabLst/>
                <a:defRPr/>
              </a:pPr>
              <a:r>
                <a:rPr kumimoji="0" lang="he-IL" sz="2800" b="0" i="0" u="none" strike="noStrike" kern="0" cap="none" spc="0" normalizeH="0" baseline="0" noProof="0" dirty="0">
                  <a:ln>
                    <a:noFill/>
                  </a:ln>
                  <a:solidFill>
                    <a:srgbClr val="000000"/>
                  </a:solidFill>
                  <a:effectLst/>
                  <a:uLnTx/>
                  <a:uFillTx/>
                  <a:latin typeface="Calibri"/>
                  <a:ea typeface="Calibri"/>
                  <a:cs typeface="Calibri"/>
                  <a:sym typeface="Calibri"/>
                </a:rPr>
                <a:t>מה השתנה </a:t>
              </a:r>
              <a:r>
                <a:rPr lang="en-US" sz="2800" dirty="0">
                  <a:latin typeface="Calibri"/>
                  <a:ea typeface="Calibri"/>
                  <a:cs typeface="Calibri"/>
                  <a:sym typeface="Calibri"/>
                </a:rPr>
                <a:t/>
              </a:r>
              <a:br>
                <a:rPr lang="en-US" sz="2800" dirty="0">
                  <a:latin typeface="Calibri"/>
                  <a:ea typeface="Calibri"/>
                  <a:cs typeface="Calibri"/>
                  <a:sym typeface="Calibri"/>
                </a:rPr>
              </a:br>
              <a:r>
                <a:rPr kumimoji="0" lang="he-IL" sz="2800" b="0" i="0" u="none" strike="noStrike" kern="0" cap="none" spc="0" normalizeH="0" baseline="0" noProof="0" dirty="0">
                  <a:ln>
                    <a:noFill/>
                  </a:ln>
                  <a:solidFill>
                    <a:srgbClr val="000000"/>
                  </a:solidFill>
                  <a:effectLst/>
                  <a:uLnTx/>
                  <a:uFillTx/>
                  <a:latin typeface="Calibri"/>
                  <a:ea typeface="Calibri"/>
                  <a:cs typeface="Calibri"/>
                  <a:sym typeface="Calibri"/>
                </a:rPr>
                <a:t>או התחדש </a:t>
              </a: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
              </a:r>
              <a:b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br>
              <a:r>
                <a:rPr kumimoji="0" lang="he-IL" sz="2800" b="0" i="0" u="none" strike="noStrike" kern="0" cap="none" spc="0" normalizeH="0" baseline="0" noProof="0" dirty="0">
                  <a:ln>
                    <a:noFill/>
                  </a:ln>
                  <a:solidFill>
                    <a:srgbClr val="000000"/>
                  </a:solidFill>
                  <a:effectLst/>
                  <a:uLnTx/>
                  <a:uFillTx/>
                  <a:latin typeface="Calibri"/>
                  <a:ea typeface="Calibri"/>
                  <a:cs typeface="Calibri"/>
                  <a:sym typeface="Calibri"/>
                </a:rPr>
                <a:t>לכם בעקבות </a:t>
              </a: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
              </a:r>
              <a:b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br>
              <a:r>
                <a:rPr kumimoji="0" lang="he-IL" sz="2800" b="0" i="0" u="none" strike="noStrike" kern="0" cap="none" spc="0" normalizeH="0" baseline="0" noProof="0" dirty="0">
                  <a:ln>
                    <a:noFill/>
                  </a:ln>
                  <a:solidFill>
                    <a:srgbClr val="000000"/>
                  </a:solidFill>
                  <a:effectLst/>
                  <a:uLnTx/>
                  <a:uFillTx/>
                  <a:latin typeface="Calibri"/>
                  <a:ea typeface="Calibri"/>
                  <a:cs typeface="Calibri"/>
                  <a:sym typeface="Calibri"/>
                </a:rPr>
                <a:t>הפעילות? </a:t>
              </a:r>
            </a:p>
          </p:txBody>
        </p:sp>
      </p:grpSp>
    </p:spTree>
    <p:extLst>
      <p:ext uri="{BB962C8B-B14F-4D97-AF65-F5344CB8AC3E}">
        <p14:creationId xmlns:p14="http://schemas.microsoft.com/office/powerpoint/2010/main" val="42114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כותרת 14">
            <a:extLst>
              <a:ext uri="{FF2B5EF4-FFF2-40B4-BE49-F238E27FC236}">
                <a16:creationId xmlns:a16="http://schemas.microsoft.com/office/drawing/2014/main" id="{34F10E53-5A3C-B842-02CB-738F74F54847}"/>
              </a:ext>
            </a:extLst>
          </p:cNvPr>
          <p:cNvSpPr>
            <a:spLocks noGrp="1"/>
          </p:cNvSpPr>
          <p:nvPr>
            <p:ph type="title"/>
          </p:nvPr>
        </p:nvSpPr>
        <p:spPr>
          <a:xfrm>
            <a:off x="-1732052" y="127773"/>
            <a:ext cx="10515600" cy="1325563"/>
          </a:xfrm>
        </p:spPr>
        <p:txBody>
          <a:bodyPr/>
          <a:lstStyle/>
          <a:p>
            <a:pPr algn="ctr"/>
            <a:r>
              <a:rPr lang="he-IL" b="1" dirty="0"/>
              <a:t>מה הסיפור? </a:t>
            </a:r>
          </a:p>
        </p:txBody>
      </p:sp>
      <p:sp>
        <p:nvSpPr>
          <p:cNvPr id="16" name="מציין מיקום טקסט 15">
            <a:extLst>
              <a:ext uri="{FF2B5EF4-FFF2-40B4-BE49-F238E27FC236}">
                <a16:creationId xmlns:a16="http://schemas.microsoft.com/office/drawing/2014/main" id="{E1DADF61-9ADB-9733-842E-922764030917}"/>
              </a:ext>
            </a:extLst>
          </p:cNvPr>
          <p:cNvSpPr>
            <a:spLocks noGrp="1"/>
          </p:cNvSpPr>
          <p:nvPr>
            <p:ph type="body" idx="1"/>
          </p:nvPr>
        </p:nvSpPr>
        <p:spPr>
          <a:xfrm>
            <a:off x="6647543" y="183670"/>
            <a:ext cx="5451170" cy="6492902"/>
          </a:xfrm>
        </p:spPr>
        <p:txBody>
          <a:bodyPr>
            <a:noAutofit/>
          </a:bodyPr>
          <a:lstStyle/>
          <a:p>
            <a:pPr marL="50800" marR="0" lvl="0" indent="0" algn="ctr" defTabSz="914400" rtl="1" eaLnBrk="1" fontAlgn="auto" latinLnBrk="0" hangingPunct="1">
              <a:lnSpc>
                <a:spcPct val="120000"/>
              </a:lnSpc>
              <a:spcBef>
                <a:spcPts val="1000"/>
              </a:spcBef>
              <a:spcAft>
                <a:spcPts val="0"/>
              </a:spcAft>
              <a:buClr>
                <a:srgbClr val="000000"/>
              </a:buClr>
              <a:buSzPts val="2800"/>
              <a:buFont typeface="Arial"/>
              <a:buNone/>
              <a:tabLst/>
              <a:defRPr/>
            </a:pPr>
            <a:r>
              <a:rPr kumimoji="0" lang="he-IL" b="0" i="0" u="none" strike="noStrike" kern="0" cap="none" spc="0" normalizeH="0" baseline="0" noProof="0" dirty="0">
                <a:ln>
                  <a:noFill/>
                </a:ln>
                <a:solidFill>
                  <a:srgbClr val="000000"/>
                </a:solidFill>
                <a:effectLst/>
                <a:uLnTx/>
                <a:uFillTx/>
                <a:latin typeface="Calibri"/>
                <a:ea typeface="Calibri"/>
                <a:cs typeface="Calibri"/>
                <a:sym typeface="Calibri"/>
              </a:rPr>
              <a:t>בפעילות המניפה רקמנו בינינו חיבורים של רעיונות ושיתופים.</a:t>
            </a:r>
            <a:r>
              <a:rPr kumimoji="0" lang="en-US" b="0" i="0" u="none" strike="noStrike" kern="0" cap="none" spc="0" normalizeH="0" baseline="0" noProof="0" dirty="0">
                <a:ln>
                  <a:noFill/>
                </a:ln>
                <a:solidFill>
                  <a:srgbClr val="000000"/>
                </a:solidFill>
                <a:effectLst/>
                <a:uLnTx/>
                <a:uFillTx/>
                <a:latin typeface="Calibri"/>
                <a:ea typeface="Calibri"/>
                <a:cs typeface="Calibri"/>
                <a:sym typeface="Calibri"/>
              </a:rPr>
              <a:t/>
            </a:r>
            <a:br>
              <a:rPr kumimoji="0" lang="en-US" b="0" i="0" u="none" strike="noStrike" kern="0" cap="none" spc="0" normalizeH="0" baseline="0" noProof="0" dirty="0">
                <a:ln>
                  <a:noFill/>
                </a:ln>
                <a:solidFill>
                  <a:srgbClr val="000000"/>
                </a:solidFill>
                <a:effectLst/>
                <a:uLnTx/>
                <a:uFillTx/>
                <a:latin typeface="Calibri"/>
                <a:ea typeface="Calibri"/>
                <a:cs typeface="Calibri"/>
                <a:sym typeface="Calibri"/>
              </a:rPr>
            </a:br>
            <a:r>
              <a:rPr kumimoji="0" lang="he-IL" b="0" i="0" u="none" strike="noStrike" kern="0" cap="none" spc="0" normalizeH="0" baseline="0" noProof="0" dirty="0">
                <a:ln>
                  <a:noFill/>
                </a:ln>
                <a:solidFill>
                  <a:srgbClr val="000000"/>
                </a:solidFill>
                <a:effectLst/>
                <a:uLnTx/>
                <a:uFillTx/>
                <a:latin typeface="Calibri"/>
                <a:ea typeface="Calibri"/>
                <a:cs typeface="Calibri"/>
                <a:sym typeface="Calibri"/>
              </a:rPr>
              <a:t>יצרנו מאגר ובו שפע ר</a:t>
            </a:r>
            <a:r>
              <a:rPr lang="he-IL" dirty="0" err="1">
                <a:solidFill>
                  <a:srgbClr val="000000"/>
                </a:solidFill>
              </a:rPr>
              <a:t>עיונות</a:t>
            </a:r>
            <a:r>
              <a:rPr lang="he-IL" dirty="0">
                <a:solidFill>
                  <a:srgbClr val="000000"/>
                </a:solidFill>
              </a:rPr>
              <a:t> </a:t>
            </a:r>
            <a:r>
              <a:rPr lang="en-US" dirty="0">
                <a:solidFill>
                  <a:srgbClr val="000000"/>
                </a:solidFill>
              </a:rPr>
              <a:t/>
            </a:r>
            <a:br>
              <a:rPr lang="en-US" dirty="0">
                <a:solidFill>
                  <a:srgbClr val="000000"/>
                </a:solidFill>
              </a:rPr>
            </a:br>
            <a:r>
              <a:rPr lang="he-IL" dirty="0">
                <a:solidFill>
                  <a:srgbClr val="000000"/>
                </a:solidFill>
              </a:rPr>
              <a:t>ותשובות לכל שאלה.</a:t>
            </a:r>
            <a:r>
              <a:rPr lang="en-US" dirty="0">
                <a:solidFill>
                  <a:srgbClr val="000000"/>
                </a:solidFill>
              </a:rPr>
              <a:t/>
            </a:r>
            <a:br>
              <a:rPr lang="en-US" dirty="0">
                <a:solidFill>
                  <a:srgbClr val="000000"/>
                </a:solidFill>
              </a:rPr>
            </a:br>
            <a:r>
              <a:rPr lang="he-IL" dirty="0">
                <a:solidFill>
                  <a:srgbClr val="000000"/>
                </a:solidFill>
              </a:rPr>
              <a:t> </a:t>
            </a:r>
            <a:r>
              <a:rPr lang="en-US" dirty="0">
                <a:solidFill>
                  <a:srgbClr val="000000"/>
                </a:solidFill>
              </a:rPr>
              <a:t/>
            </a:r>
            <a:br>
              <a:rPr lang="en-US" dirty="0">
                <a:solidFill>
                  <a:srgbClr val="000000"/>
                </a:solidFill>
              </a:rPr>
            </a:br>
            <a:r>
              <a:rPr lang="he-IL" b="1" dirty="0">
                <a:solidFill>
                  <a:srgbClr val="FF4B60"/>
                </a:solidFill>
              </a:rPr>
              <a:t>השיתוף והחשיבה המשותפת </a:t>
            </a:r>
            <a:r>
              <a:rPr lang="en-US" b="1" dirty="0">
                <a:solidFill>
                  <a:srgbClr val="FF4B60"/>
                </a:solidFill>
              </a:rPr>
              <a:t/>
            </a:r>
            <a:br>
              <a:rPr lang="en-US" b="1" dirty="0">
                <a:solidFill>
                  <a:srgbClr val="FF4B60"/>
                </a:solidFill>
              </a:rPr>
            </a:br>
            <a:r>
              <a:rPr lang="he-IL" b="1" dirty="0">
                <a:solidFill>
                  <a:srgbClr val="FF4B60"/>
                </a:solidFill>
              </a:rPr>
              <a:t>הם חלק </a:t>
            </a:r>
            <a:r>
              <a:rPr lang="he-IL" b="1" dirty="0" err="1">
                <a:solidFill>
                  <a:srgbClr val="FF4B60"/>
                </a:solidFill>
              </a:rPr>
              <a:t>מהכח</a:t>
            </a:r>
            <a:r>
              <a:rPr lang="he-IL" b="1" dirty="0">
                <a:solidFill>
                  <a:srgbClr val="FF4B60"/>
                </a:solidFill>
              </a:rPr>
              <a:t> שלנו כקבוצה. </a:t>
            </a:r>
            <a:r>
              <a:rPr lang="en-US" b="1" dirty="0">
                <a:solidFill>
                  <a:srgbClr val="FFB6BF"/>
                </a:solidFill>
              </a:rPr>
              <a:t/>
            </a:r>
            <a:br>
              <a:rPr lang="en-US" b="1" dirty="0">
                <a:solidFill>
                  <a:srgbClr val="FFB6BF"/>
                </a:solidFill>
              </a:rPr>
            </a:br>
            <a:r>
              <a:rPr lang="en-US" b="1" dirty="0">
                <a:solidFill>
                  <a:srgbClr val="FFB6BF"/>
                </a:solidFill>
              </a:rPr>
              <a:t/>
            </a:r>
            <a:br>
              <a:rPr lang="en-US" b="1" dirty="0">
                <a:solidFill>
                  <a:srgbClr val="FFB6BF"/>
                </a:solidFill>
              </a:rPr>
            </a:br>
            <a:r>
              <a:rPr lang="he-IL" dirty="0">
                <a:solidFill>
                  <a:srgbClr val="000000"/>
                </a:solidFill>
              </a:rPr>
              <a:t>ביחד ככיתה, יש בכוחנו לעזור, </a:t>
            </a:r>
            <a:r>
              <a:rPr lang="en-US" dirty="0">
                <a:solidFill>
                  <a:srgbClr val="000000"/>
                </a:solidFill>
              </a:rPr>
              <a:t/>
            </a:r>
            <a:br>
              <a:rPr lang="en-US" dirty="0">
                <a:solidFill>
                  <a:srgbClr val="000000"/>
                </a:solidFill>
              </a:rPr>
            </a:br>
            <a:r>
              <a:rPr lang="he-IL" dirty="0">
                <a:solidFill>
                  <a:srgbClr val="000000"/>
                </a:solidFill>
              </a:rPr>
              <a:t>לחשוב ביחד, </a:t>
            </a:r>
            <a:r>
              <a:rPr lang="en-US" dirty="0">
                <a:solidFill>
                  <a:srgbClr val="000000"/>
                </a:solidFill>
              </a:rPr>
              <a:t/>
            </a:r>
            <a:br>
              <a:rPr lang="en-US" dirty="0">
                <a:solidFill>
                  <a:srgbClr val="000000"/>
                </a:solidFill>
              </a:rPr>
            </a:br>
            <a:r>
              <a:rPr lang="he-IL" dirty="0">
                <a:solidFill>
                  <a:srgbClr val="000000"/>
                </a:solidFill>
              </a:rPr>
              <a:t>לחזק תחושת שייכות בכתה </a:t>
            </a:r>
            <a:r>
              <a:rPr lang="en-US" dirty="0">
                <a:solidFill>
                  <a:srgbClr val="000000"/>
                </a:solidFill>
              </a:rPr>
              <a:t/>
            </a:r>
            <a:br>
              <a:rPr lang="en-US" dirty="0">
                <a:solidFill>
                  <a:srgbClr val="000000"/>
                </a:solidFill>
              </a:rPr>
            </a:br>
            <a:r>
              <a:rPr lang="he-IL" dirty="0">
                <a:solidFill>
                  <a:srgbClr val="000000"/>
                </a:solidFill>
              </a:rPr>
              <a:t>ולתמוך אחד בשני.</a:t>
            </a:r>
          </a:p>
        </p:txBody>
      </p:sp>
      <p:pic>
        <p:nvPicPr>
          <p:cNvPr id="4" name="תמונה 3">
            <a:extLst>
              <a:ext uri="{FF2B5EF4-FFF2-40B4-BE49-F238E27FC236}">
                <a16:creationId xmlns:a16="http://schemas.microsoft.com/office/drawing/2014/main" id="{12AFE4BF-0025-1F53-A794-FCD70582B82B}"/>
              </a:ext>
            </a:extLst>
          </p:cNvPr>
          <p:cNvPicPr>
            <a:picLocks noChangeAspect="1"/>
          </p:cNvPicPr>
          <p:nvPr/>
        </p:nvPicPr>
        <p:blipFill>
          <a:blip r:embed="rId3">
            <a:duotone>
              <a:prstClr val="black"/>
              <a:schemeClr val="accent5">
                <a:tint val="45000"/>
                <a:satMod val="400000"/>
              </a:schemeClr>
            </a:duotone>
          </a:blip>
          <a:stretch>
            <a:fillRect/>
          </a:stretch>
        </p:blipFill>
        <p:spPr>
          <a:xfrm rot="21245246">
            <a:off x="-20608" y="1467739"/>
            <a:ext cx="7025390" cy="3846401"/>
          </a:xfrm>
          <a:prstGeom prst="rect">
            <a:avLst/>
          </a:prstGeom>
        </p:spPr>
      </p:pic>
      <p:sp>
        <p:nvSpPr>
          <p:cNvPr id="8" name="תיבת טקסט 7">
            <a:extLst>
              <a:ext uri="{FF2B5EF4-FFF2-40B4-BE49-F238E27FC236}">
                <a16:creationId xmlns:a16="http://schemas.microsoft.com/office/drawing/2014/main" id="{B27D592F-FE02-522C-F245-79F7D28700A7}"/>
              </a:ext>
            </a:extLst>
          </p:cNvPr>
          <p:cNvSpPr txBox="1"/>
          <p:nvPr/>
        </p:nvSpPr>
        <p:spPr>
          <a:xfrm rot="20295021">
            <a:off x="2525517" y="4243418"/>
            <a:ext cx="4682728" cy="424732"/>
          </a:xfrm>
          <a:prstGeom prst="rect">
            <a:avLst/>
          </a:prstGeom>
          <a:noFill/>
        </p:spPr>
        <p:txBody>
          <a:bodyPr wrap="square">
            <a:spAutoFit/>
          </a:bodyPr>
          <a:lstStyle/>
          <a:p>
            <a:pPr marL="50800" marR="0" lvl="0" algn="r" defTabSz="914400" rtl="1" eaLnBrk="1" fontAlgn="auto" latinLnBrk="0" hangingPunct="1">
              <a:lnSpc>
                <a:spcPct val="90000"/>
              </a:lnSpc>
              <a:spcBef>
                <a:spcPts val="1000"/>
              </a:spcBef>
              <a:spcAft>
                <a:spcPts val="0"/>
              </a:spcAft>
              <a:buClr>
                <a:srgbClr val="000000"/>
              </a:buClr>
              <a:buSzPts val="2800"/>
              <a:tabLst/>
              <a:defRPr/>
            </a:pPr>
            <a:r>
              <a:rPr kumimoji="0" lang="he-IL" sz="2400" b="0" i="0" u="none" strike="noStrike" kern="0" cap="none" spc="0" normalizeH="0" baseline="0" noProof="0" dirty="0">
                <a:ln>
                  <a:noFill/>
                </a:ln>
                <a:solidFill>
                  <a:srgbClr val="000000"/>
                </a:solidFill>
                <a:effectLst/>
                <a:uLnTx/>
                <a:uFillTx/>
                <a:latin typeface="Calibri"/>
                <a:ea typeface="Calibri"/>
                <a:cs typeface="Calibri"/>
                <a:sym typeface="Calibri"/>
              </a:rPr>
              <a:t>אני מרגיש/ה לבד</a:t>
            </a:r>
          </a:p>
        </p:txBody>
      </p:sp>
      <p:sp>
        <p:nvSpPr>
          <p:cNvPr id="10" name="תיבת טקסט 9">
            <a:extLst>
              <a:ext uri="{FF2B5EF4-FFF2-40B4-BE49-F238E27FC236}">
                <a16:creationId xmlns:a16="http://schemas.microsoft.com/office/drawing/2014/main" id="{03403F3C-849C-AB86-7EC5-C7C2B202B975}"/>
              </a:ext>
            </a:extLst>
          </p:cNvPr>
          <p:cNvSpPr txBox="1"/>
          <p:nvPr/>
        </p:nvSpPr>
        <p:spPr>
          <a:xfrm rot="2035151">
            <a:off x="-114309" y="2943226"/>
            <a:ext cx="3396853" cy="424732"/>
          </a:xfrm>
          <a:prstGeom prst="rect">
            <a:avLst/>
          </a:prstGeom>
          <a:noFill/>
        </p:spPr>
        <p:txBody>
          <a:bodyPr wrap="square">
            <a:spAutoFit/>
          </a:bodyPr>
          <a:lstStyle/>
          <a:p>
            <a:pPr marL="50800" marR="0" lvl="0" algn="r" defTabSz="914400" rtl="1" eaLnBrk="1" fontAlgn="auto" latinLnBrk="0" hangingPunct="1">
              <a:lnSpc>
                <a:spcPct val="90000"/>
              </a:lnSpc>
              <a:spcBef>
                <a:spcPts val="1000"/>
              </a:spcBef>
              <a:spcAft>
                <a:spcPts val="0"/>
              </a:spcAft>
              <a:buClr>
                <a:srgbClr val="000000"/>
              </a:buClr>
              <a:buSzPts val="2800"/>
              <a:tabLst/>
              <a:defRPr/>
            </a:pPr>
            <a:r>
              <a:rPr kumimoji="0" lang="he-IL" sz="2400" b="0" i="0" u="none" strike="noStrike" kern="0" cap="none" spc="0" normalizeH="0" baseline="0" noProof="0" dirty="0">
                <a:ln>
                  <a:noFill/>
                </a:ln>
                <a:solidFill>
                  <a:srgbClr val="000000"/>
                </a:solidFill>
                <a:effectLst/>
                <a:uLnTx/>
                <a:uFillTx/>
                <a:latin typeface="Calibri"/>
                <a:ea typeface="Calibri"/>
                <a:cs typeface="Calibri"/>
                <a:sym typeface="Calibri"/>
              </a:rPr>
              <a:t>מה זה חבר/ה טוב/ה? </a:t>
            </a:r>
          </a:p>
        </p:txBody>
      </p:sp>
      <p:sp>
        <p:nvSpPr>
          <p:cNvPr id="12" name="תיבת טקסט 11">
            <a:extLst>
              <a:ext uri="{FF2B5EF4-FFF2-40B4-BE49-F238E27FC236}">
                <a16:creationId xmlns:a16="http://schemas.microsoft.com/office/drawing/2014/main" id="{9BB0009D-9127-29AD-981E-79AE578DF270}"/>
              </a:ext>
            </a:extLst>
          </p:cNvPr>
          <p:cNvSpPr txBox="1"/>
          <p:nvPr/>
        </p:nvSpPr>
        <p:spPr>
          <a:xfrm>
            <a:off x="-696522" y="2031604"/>
            <a:ext cx="6093618" cy="480131"/>
          </a:xfrm>
          <a:prstGeom prst="rect">
            <a:avLst/>
          </a:prstGeom>
          <a:noFill/>
        </p:spPr>
        <p:txBody>
          <a:bodyPr wrap="square">
            <a:spAutoFit/>
          </a:bodyPr>
          <a:lstStyle/>
          <a:p>
            <a:pPr marL="50800" marR="0" lvl="0" algn="r" defTabSz="914400" rtl="1" eaLnBrk="1" fontAlgn="auto" latinLnBrk="0" hangingPunct="1">
              <a:lnSpc>
                <a:spcPct val="90000"/>
              </a:lnSpc>
              <a:spcBef>
                <a:spcPts val="1000"/>
              </a:spcBef>
              <a:spcAft>
                <a:spcPts val="0"/>
              </a:spcAft>
              <a:buClr>
                <a:srgbClr val="000000"/>
              </a:buClr>
              <a:buSzPts val="2800"/>
              <a:tabLst/>
              <a:defRPr/>
            </a:pPr>
            <a:r>
              <a:rPr kumimoji="0" lang="he-IL" sz="2400" i="0" u="none" strike="noStrike" kern="0" cap="none" spc="0" normalizeH="0" baseline="0" noProof="0" dirty="0">
                <a:ln>
                  <a:noFill/>
                </a:ln>
                <a:solidFill>
                  <a:srgbClr val="000000"/>
                </a:solidFill>
                <a:effectLst/>
                <a:uLnTx/>
                <a:uFillTx/>
                <a:latin typeface="Calibri"/>
                <a:ea typeface="Calibri"/>
                <a:cs typeface="Calibri"/>
                <a:sym typeface="Calibri"/>
              </a:rPr>
              <a:t>איך</a:t>
            </a:r>
            <a:r>
              <a:rPr kumimoji="0" lang="he-IL" sz="280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he-IL" sz="2400" i="0" u="none" strike="noStrike" kern="0" cap="none" spc="0" normalizeH="0" baseline="0" noProof="0" dirty="0">
                <a:ln>
                  <a:noFill/>
                </a:ln>
                <a:solidFill>
                  <a:srgbClr val="000000"/>
                </a:solidFill>
                <a:effectLst/>
                <a:uLnTx/>
                <a:uFillTx/>
                <a:latin typeface="Calibri"/>
                <a:ea typeface="Calibri"/>
                <a:cs typeface="Calibri"/>
                <a:sym typeface="Calibri"/>
              </a:rPr>
              <a:t>מוצאים חברים אמיתיים?</a:t>
            </a:r>
            <a:endParaRPr kumimoji="0" lang="he-IL" sz="280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4" name="תיבת טקסט 13">
            <a:extLst>
              <a:ext uri="{FF2B5EF4-FFF2-40B4-BE49-F238E27FC236}">
                <a16:creationId xmlns:a16="http://schemas.microsoft.com/office/drawing/2014/main" id="{C1D754EB-B81F-21E5-8BA5-2D82F8D478DE}"/>
              </a:ext>
            </a:extLst>
          </p:cNvPr>
          <p:cNvSpPr txBox="1"/>
          <p:nvPr/>
        </p:nvSpPr>
        <p:spPr>
          <a:xfrm>
            <a:off x="-59804" y="2738971"/>
            <a:ext cx="6343650" cy="424732"/>
          </a:xfrm>
          <a:prstGeom prst="rect">
            <a:avLst/>
          </a:prstGeom>
          <a:noFill/>
        </p:spPr>
        <p:txBody>
          <a:bodyPr wrap="square">
            <a:spAutoFit/>
          </a:bodyPr>
          <a:lstStyle/>
          <a:p>
            <a:pPr marL="50800" marR="0" lvl="0" algn="r" defTabSz="914400" rtl="1" eaLnBrk="1" fontAlgn="auto" latinLnBrk="0" hangingPunct="1">
              <a:lnSpc>
                <a:spcPct val="90000"/>
              </a:lnSpc>
              <a:spcBef>
                <a:spcPts val="1000"/>
              </a:spcBef>
              <a:spcAft>
                <a:spcPts val="0"/>
              </a:spcAft>
              <a:buClr>
                <a:srgbClr val="000000"/>
              </a:buClr>
              <a:buSzPts val="2800"/>
              <a:tabLst/>
              <a:defRPr/>
            </a:pPr>
            <a:r>
              <a:rPr kumimoji="0" lang="he-IL" sz="2400" b="0" i="0" u="none" strike="noStrike" kern="0" cap="none" spc="0" normalizeH="0" baseline="0" noProof="0" dirty="0">
                <a:ln>
                  <a:noFill/>
                </a:ln>
                <a:solidFill>
                  <a:srgbClr val="000000"/>
                </a:solidFill>
                <a:effectLst/>
                <a:uLnTx/>
                <a:uFillTx/>
                <a:latin typeface="Calibri"/>
                <a:ea typeface="Calibri"/>
                <a:cs typeface="Calibri"/>
                <a:sym typeface="Calibri"/>
              </a:rPr>
              <a:t>אני רוצה לגשת אבל מתבייש/ת</a:t>
            </a:r>
          </a:p>
        </p:txBody>
      </p:sp>
    </p:spTree>
    <p:extLst>
      <p:ext uri="{BB962C8B-B14F-4D97-AF65-F5344CB8AC3E}">
        <p14:creationId xmlns:p14="http://schemas.microsoft.com/office/powerpoint/2010/main" val="2683129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826CB51-0997-BDF7-2DD3-2EA6FF2B89B1}"/>
              </a:ext>
            </a:extLst>
          </p:cNvPr>
          <p:cNvSpPr>
            <a:spLocks noGrp="1"/>
          </p:cNvSpPr>
          <p:nvPr>
            <p:ph type="title"/>
          </p:nvPr>
        </p:nvSpPr>
        <p:spPr>
          <a:xfrm>
            <a:off x="454398" y="1662370"/>
            <a:ext cx="2828636" cy="1325563"/>
          </a:xfrm>
        </p:spPr>
        <p:txBody>
          <a:bodyPr>
            <a:normAutofit fontScale="90000"/>
          </a:bodyPr>
          <a:lstStyle/>
          <a:p>
            <a:r>
              <a:rPr lang="he-IL" dirty="0"/>
              <a:t>מניפת רעיונות</a:t>
            </a:r>
          </a:p>
        </p:txBody>
      </p:sp>
      <p:sp>
        <p:nvSpPr>
          <p:cNvPr id="3" name="מציין מיקום טקסט 2">
            <a:extLst>
              <a:ext uri="{FF2B5EF4-FFF2-40B4-BE49-F238E27FC236}">
                <a16:creationId xmlns:a16="http://schemas.microsoft.com/office/drawing/2014/main" id="{0B3D7104-046E-BEA1-CFAF-1D94BDB3E7B5}"/>
              </a:ext>
            </a:extLst>
          </p:cNvPr>
          <p:cNvSpPr>
            <a:spLocks noGrp="1"/>
          </p:cNvSpPr>
          <p:nvPr>
            <p:ph type="body" idx="4294967295"/>
          </p:nvPr>
        </p:nvSpPr>
        <p:spPr>
          <a:xfrm>
            <a:off x="3468915" y="785323"/>
            <a:ext cx="8268688" cy="3336735"/>
          </a:xfrm>
        </p:spPr>
        <p:txBody>
          <a:bodyPr>
            <a:noAutofit/>
          </a:bodyPr>
          <a:lstStyle/>
          <a:p>
            <a:pPr marL="50800" indent="0">
              <a:lnSpc>
                <a:spcPct val="100000"/>
              </a:lnSpc>
              <a:buNone/>
            </a:pPr>
            <a:r>
              <a:rPr lang="he-IL" sz="4000" b="1" dirty="0">
                <a:solidFill>
                  <a:srgbClr val="002060"/>
                </a:solidFill>
              </a:rPr>
              <a:t>למנף - </a:t>
            </a:r>
            <a:r>
              <a:rPr lang="he-IL" sz="4000" dirty="0">
                <a:solidFill>
                  <a:srgbClr val="002060"/>
                </a:solidFill>
              </a:rPr>
              <a:t>להשתמש במשאבים נתונים </a:t>
            </a:r>
            <a:r>
              <a:rPr lang="en-US" sz="4000" dirty="0">
                <a:solidFill>
                  <a:srgbClr val="002060"/>
                </a:solidFill>
              </a:rPr>
              <a:t/>
            </a:r>
            <a:br>
              <a:rPr lang="en-US" sz="4000" dirty="0">
                <a:solidFill>
                  <a:srgbClr val="002060"/>
                </a:solidFill>
              </a:rPr>
            </a:br>
            <a:r>
              <a:rPr lang="he-IL" sz="4000" dirty="0">
                <a:solidFill>
                  <a:srgbClr val="002060"/>
                </a:solidFill>
              </a:rPr>
              <a:t>להשגת משאבים רבים יותר </a:t>
            </a:r>
            <a:r>
              <a:rPr lang="en-US" sz="4000" dirty="0">
                <a:solidFill>
                  <a:srgbClr val="002060"/>
                </a:solidFill>
              </a:rPr>
              <a:t/>
            </a:r>
            <a:br>
              <a:rPr lang="en-US" sz="4000" dirty="0">
                <a:solidFill>
                  <a:srgbClr val="002060"/>
                </a:solidFill>
              </a:rPr>
            </a:br>
            <a:r>
              <a:rPr lang="he-IL" dirty="0">
                <a:solidFill>
                  <a:srgbClr val="002060"/>
                </a:solidFill>
              </a:rPr>
              <a:t>(</a:t>
            </a:r>
            <a:r>
              <a:rPr lang="he-IL" dirty="0" err="1">
                <a:solidFill>
                  <a:srgbClr val="002060"/>
                </a:solidFill>
              </a:rPr>
              <a:t>מילוג</a:t>
            </a:r>
            <a:r>
              <a:rPr lang="he-IL" dirty="0">
                <a:solidFill>
                  <a:srgbClr val="002060"/>
                </a:solidFill>
              </a:rPr>
              <a:t>, מילון עברי עברי)</a:t>
            </a:r>
            <a:r>
              <a:rPr lang="en-US" dirty="0">
                <a:solidFill>
                  <a:srgbClr val="002060"/>
                </a:solidFill>
              </a:rPr>
              <a:t/>
            </a:r>
            <a:br>
              <a:rPr lang="en-US" dirty="0">
                <a:solidFill>
                  <a:srgbClr val="002060"/>
                </a:solidFill>
              </a:rPr>
            </a:br>
            <a:endParaRPr lang="he-IL" dirty="0">
              <a:solidFill>
                <a:srgbClr val="002060"/>
              </a:solidFill>
            </a:endParaRPr>
          </a:p>
          <a:p>
            <a:pPr marL="50800" indent="0">
              <a:lnSpc>
                <a:spcPct val="100000"/>
              </a:lnSpc>
              <a:buNone/>
            </a:pPr>
            <a:r>
              <a:rPr lang="he-IL" sz="4400" b="1" dirty="0">
                <a:solidFill>
                  <a:srgbClr val="002060"/>
                </a:solidFill>
              </a:rPr>
              <a:t>כיצד נמנף בכיתה את הרעיונות שעלו?</a:t>
            </a:r>
            <a:endParaRPr lang="he-IL" sz="3600" b="1" dirty="0">
              <a:solidFill>
                <a:srgbClr val="000000"/>
              </a:solidFill>
            </a:endParaRPr>
          </a:p>
        </p:txBody>
      </p:sp>
      <p:pic>
        <p:nvPicPr>
          <p:cNvPr id="4" name="תמונה 3">
            <a:extLst>
              <a:ext uri="{FF2B5EF4-FFF2-40B4-BE49-F238E27FC236}">
                <a16:creationId xmlns:a16="http://schemas.microsoft.com/office/drawing/2014/main" id="{0DF4B56B-E866-E8AC-1EEE-5D0922F756A2}"/>
              </a:ext>
            </a:extLst>
          </p:cNvPr>
          <p:cNvPicPr>
            <a:picLocks noChangeAspect="1"/>
          </p:cNvPicPr>
          <p:nvPr/>
        </p:nvPicPr>
        <p:blipFill>
          <a:blip r:embed="rId3">
            <a:duotone>
              <a:prstClr val="black"/>
              <a:schemeClr val="accent1">
                <a:tint val="45000"/>
                <a:satMod val="400000"/>
              </a:schemeClr>
            </a:duotone>
          </a:blip>
          <a:stretch>
            <a:fillRect/>
          </a:stretch>
        </p:blipFill>
        <p:spPr>
          <a:xfrm>
            <a:off x="2178672" y="4207194"/>
            <a:ext cx="3860081" cy="2113394"/>
          </a:xfrm>
          <a:prstGeom prst="rect">
            <a:avLst/>
          </a:prstGeom>
        </p:spPr>
      </p:pic>
      <p:pic>
        <p:nvPicPr>
          <p:cNvPr id="6" name="תמונה 5">
            <a:extLst>
              <a:ext uri="{FF2B5EF4-FFF2-40B4-BE49-F238E27FC236}">
                <a16:creationId xmlns:a16="http://schemas.microsoft.com/office/drawing/2014/main" id="{83D69B4B-6308-F1B8-CE2B-EE96F83EB247}"/>
              </a:ext>
            </a:extLst>
          </p:cNvPr>
          <p:cNvPicPr>
            <a:picLocks noChangeAspect="1"/>
          </p:cNvPicPr>
          <p:nvPr/>
        </p:nvPicPr>
        <p:blipFill>
          <a:blip r:embed="rId4"/>
          <a:stretch>
            <a:fillRect/>
          </a:stretch>
        </p:blipFill>
        <p:spPr>
          <a:xfrm>
            <a:off x="141289" y="4047074"/>
            <a:ext cx="3654314" cy="2344736"/>
          </a:xfrm>
          <a:prstGeom prst="rect">
            <a:avLst/>
          </a:prstGeom>
        </p:spPr>
      </p:pic>
    </p:spTree>
    <p:extLst>
      <p:ext uri="{BB962C8B-B14F-4D97-AF65-F5344CB8AC3E}">
        <p14:creationId xmlns:p14="http://schemas.microsoft.com/office/powerpoint/2010/main" val="273284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2274931D-271C-7800-4379-42F514194A09}"/>
              </a:ext>
            </a:extLst>
          </p:cNvPr>
          <p:cNvSpPr>
            <a:spLocks noGrp="1"/>
          </p:cNvSpPr>
          <p:nvPr>
            <p:ph type="title"/>
          </p:nvPr>
        </p:nvSpPr>
        <p:spPr>
          <a:xfrm>
            <a:off x="380499" y="2521326"/>
            <a:ext cx="2828636" cy="1325563"/>
          </a:xfrm>
        </p:spPr>
        <p:txBody>
          <a:bodyPr>
            <a:noAutofit/>
          </a:bodyPr>
          <a:lstStyle/>
          <a:p>
            <a:r>
              <a:rPr lang="he-IL" sz="3600" dirty="0"/>
              <a:t>מה נוכל לקחת מסיפור זה, שיחזק את ערך השייכות והחיבור החברתי </a:t>
            </a:r>
            <a:r>
              <a:rPr lang="he-IL" sz="3600" dirty="0" err="1"/>
              <a:t>בכיתתינו</a:t>
            </a:r>
            <a:r>
              <a:rPr lang="he-IL" sz="3600" dirty="0"/>
              <a:t>?</a:t>
            </a:r>
          </a:p>
        </p:txBody>
      </p:sp>
      <p:sp>
        <p:nvSpPr>
          <p:cNvPr id="7" name="תיבת טקסט 6">
            <a:extLst>
              <a:ext uri="{FF2B5EF4-FFF2-40B4-BE49-F238E27FC236}">
                <a16:creationId xmlns:a16="http://schemas.microsoft.com/office/drawing/2014/main" id="{84600149-0A20-094F-0666-FDBF926B40C7}"/>
              </a:ext>
            </a:extLst>
          </p:cNvPr>
          <p:cNvSpPr txBox="1"/>
          <p:nvPr/>
        </p:nvSpPr>
        <p:spPr>
          <a:xfrm>
            <a:off x="5406188" y="497305"/>
            <a:ext cx="6172199" cy="5304016"/>
          </a:xfrm>
          <a:prstGeom prst="rect">
            <a:avLst/>
          </a:prstGeom>
          <a:noFill/>
        </p:spPr>
        <p:txBody>
          <a:bodyPr wrap="square">
            <a:spAutoFit/>
          </a:bodyPr>
          <a:lstStyle/>
          <a:p>
            <a:pPr algn="ctr">
              <a:spcAft>
                <a:spcPts val="750"/>
              </a:spcAft>
            </a:pPr>
            <a:r>
              <a:rPr lang="he-IL" sz="3200" b="1" dirty="0">
                <a:solidFill>
                  <a:schemeClr val="accent1"/>
                </a:solidFill>
                <a:effectLst/>
                <a:latin typeface="Calibri" panose="020F0502020204030204" pitchFamily="34" charset="0"/>
                <a:cs typeface="Calibri" panose="020F0502020204030204" pitchFamily="34" charset="0"/>
              </a:rPr>
              <a:t>מַעֲשֶׂה בְּתַלְמִיד שֶחָלָה</a:t>
            </a:r>
          </a:p>
          <a:p>
            <a:pPr algn="ctr">
              <a:spcAft>
                <a:spcPts val="750"/>
              </a:spcAft>
            </a:pPr>
            <a:r>
              <a:rPr lang="he-IL" sz="2400" b="1" dirty="0">
                <a:solidFill>
                  <a:schemeClr val="accent1"/>
                </a:solidFill>
                <a:effectLst/>
                <a:latin typeface="Calibri" panose="020F0502020204030204" pitchFamily="34" charset="0"/>
                <a:cs typeface="Calibri" panose="020F0502020204030204" pitchFamily="34" charset="0"/>
              </a:rPr>
              <a:t>מדרש </a:t>
            </a:r>
            <a:r>
              <a:rPr lang="he-IL" sz="2400" b="1" dirty="0" err="1">
                <a:solidFill>
                  <a:schemeClr val="accent1"/>
                </a:solidFill>
                <a:effectLst/>
                <a:latin typeface="Calibri" panose="020F0502020204030204" pitchFamily="34" charset="0"/>
                <a:cs typeface="Calibri" panose="020F0502020204030204" pitchFamily="34" charset="0"/>
              </a:rPr>
              <a:t>תנחומא</a:t>
            </a:r>
            <a:r>
              <a:rPr lang="he-IL" sz="2400" b="1" dirty="0">
                <a:solidFill>
                  <a:schemeClr val="accent1"/>
                </a:solidFill>
                <a:effectLst/>
                <a:latin typeface="Calibri" panose="020F0502020204030204" pitchFamily="34" charset="0"/>
                <a:cs typeface="Calibri" panose="020F0502020204030204" pitchFamily="34" charset="0"/>
              </a:rPr>
              <a:t>, פרשת וירא סימן ג</a:t>
            </a:r>
          </a:p>
          <a:p>
            <a:pPr algn="ctr">
              <a:spcAft>
                <a:spcPts val="750"/>
              </a:spcAft>
            </a:pPr>
            <a:r>
              <a:rPr lang="he-IL" sz="2400" b="1" dirty="0">
                <a:solidFill>
                  <a:schemeClr val="accent1"/>
                </a:solidFill>
                <a:effectLst/>
                <a:latin typeface="Calibri" panose="020F0502020204030204" pitchFamily="34" charset="0"/>
                <a:cs typeface="Calibri" panose="020F0502020204030204" pitchFamily="34" charset="0"/>
              </a:rPr>
              <a:t> </a:t>
            </a:r>
          </a:p>
          <a:p>
            <a:pPr algn="ctr">
              <a:spcAft>
                <a:spcPts val="750"/>
              </a:spcAft>
            </a:pPr>
            <a:r>
              <a:rPr lang="he-IL" sz="2400" b="1" dirty="0">
                <a:solidFill>
                  <a:schemeClr val="accent1"/>
                </a:solidFill>
                <a:effectLst/>
                <a:latin typeface="Calibri" panose="020F0502020204030204" pitchFamily="34" charset="0"/>
                <a:cs typeface="Calibri" panose="020F0502020204030204" pitchFamily="34" charset="0"/>
              </a:rPr>
              <a:t>מַעֲשֶׂה בְּתַלְמִיד אֶחָד מִתַּלְמִידֵי רַ' עֲקִיבָא שֶׁחָלָה,</a:t>
            </a:r>
          </a:p>
          <a:p>
            <a:pPr algn="ctr">
              <a:spcAft>
                <a:spcPts val="750"/>
              </a:spcAft>
            </a:pPr>
            <a:r>
              <a:rPr lang="he-IL" sz="2400" b="1" dirty="0">
                <a:solidFill>
                  <a:schemeClr val="accent1"/>
                </a:solidFill>
                <a:effectLst/>
                <a:latin typeface="Calibri" panose="020F0502020204030204" pitchFamily="34" charset="0"/>
                <a:cs typeface="Calibri" panose="020F0502020204030204" pitchFamily="34" charset="0"/>
              </a:rPr>
              <a:t>וְלֹא נִכְנְסוּ חֲכָמִים לְבַקְּרוֹ.</a:t>
            </a:r>
          </a:p>
          <a:p>
            <a:pPr algn="ctr">
              <a:spcAft>
                <a:spcPts val="750"/>
              </a:spcAft>
            </a:pPr>
            <a:r>
              <a:rPr lang="he-IL" sz="2400" b="1" dirty="0">
                <a:solidFill>
                  <a:schemeClr val="accent1"/>
                </a:solidFill>
                <a:effectLst/>
                <a:latin typeface="Calibri" panose="020F0502020204030204" pitchFamily="34" charset="0"/>
                <a:cs typeface="Calibri" panose="020F0502020204030204" pitchFamily="34" charset="0"/>
              </a:rPr>
              <a:t>וְנִכְנַס רַ' עֲקִיבָא לְבַקְּרוֹ.</a:t>
            </a:r>
          </a:p>
          <a:p>
            <a:pPr algn="ctr">
              <a:spcAft>
                <a:spcPts val="750"/>
              </a:spcAft>
            </a:pPr>
            <a:r>
              <a:rPr lang="he-IL" sz="2400" b="1" dirty="0">
                <a:solidFill>
                  <a:schemeClr val="accent1"/>
                </a:solidFill>
                <a:effectLst/>
                <a:latin typeface="Calibri" panose="020F0502020204030204" pitchFamily="34" charset="0"/>
                <a:cs typeface="Calibri" panose="020F0502020204030204" pitchFamily="34" charset="0"/>
              </a:rPr>
              <a:t>וּבִשְׁבִיל שֶׁכִּבֵּד וְרִבֵּץ לְפָנָיו - חָיָה.  </a:t>
            </a:r>
          </a:p>
          <a:p>
            <a:pPr algn="ctr">
              <a:spcAft>
                <a:spcPts val="750"/>
              </a:spcAft>
            </a:pPr>
            <a:r>
              <a:rPr lang="he-IL" sz="2400" b="1" dirty="0">
                <a:solidFill>
                  <a:schemeClr val="accent1"/>
                </a:solidFill>
                <a:effectLst/>
                <a:latin typeface="Calibri" panose="020F0502020204030204" pitchFamily="34" charset="0"/>
                <a:cs typeface="Calibri" panose="020F0502020204030204" pitchFamily="34" charset="0"/>
              </a:rPr>
              <a:t>אמַר לוֹ: רַבִּי, הֶחֱיִיתָנִי! </a:t>
            </a:r>
          </a:p>
          <a:p>
            <a:pPr algn="ctr">
              <a:spcAft>
                <a:spcPts val="750"/>
              </a:spcAft>
            </a:pPr>
            <a:r>
              <a:rPr lang="he-IL" sz="2400" b="1" dirty="0">
                <a:solidFill>
                  <a:schemeClr val="accent1"/>
                </a:solidFill>
                <a:effectLst/>
                <a:latin typeface="Calibri" panose="020F0502020204030204" pitchFamily="34" charset="0"/>
                <a:cs typeface="Calibri" panose="020F0502020204030204" pitchFamily="34" charset="0"/>
              </a:rPr>
              <a:t>יָצָא רַ' עֲקִיבָא וְדָרַשׁ:</a:t>
            </a:r>
          </a:p>
          <a:p>
            <a:pPr algn="ctr">
              <a:spcAft>
                <a:spcPts val="750"/>
              </a:spcAft>
            </a:pPr>
            <a:r>
              <a:rPr lang="he-IL" sz="2400" b="1" dirty="0">
                <a:solidFill>
                  <a:schemeClr val="accent1"/>
                </a:solidFill>
                <a:effectLst/>
                <a:latin typeface="Calibri" panose="020F0502020204030204" pitchFamily="34" charset="0"/>
                <a:cs typeface="Calibri" panose="020F0502020204030204" pitchFamily="34" charset="0"/>
              </a:rPr>
              <a:t>כָּל מִי שֶׁאֵינוֹ מְבַקֵּר אֶת הַחוֹלֶה, כְּאִלּוּ שׁוֹפֵךְ דָּמִים.</a:t>
            </a:r>
          </a:p>
          <a:p>
            <a:endParaRPr lang="he-IL" sz="2400" b="1" dirty="0">
              <a:solidFill>
                <a:schemeClr val="accent1"/>
              </a:solidFill>
              <a:effectLst/>
              <a:latin typeface="Calibri" panose="020F0502020204030204" pitchFamily="34" charset="0"/>
              <a:cs typeface="Calibri" panose="020F0502020204030204" pitchFamily="34" charset="0"/>
            </a:endParaRPr>
          </a:p>
        </p:txBody>
      </p:sp>
      <p:pic>
        <p:nvPicPr>
          <p:cNvPr id="8" name="תמונה 7">
            <a:extLst>
              <a:ext uri="{FF2B5EF4-FFF2-40B4-BE49-F238E27FC236}">
                <a16:creationId xmlns:a16="http://schemas.microsoft.com/office/drawing/2014/main" id="{43B50077-1CA2-032D-C640-C7ED9679B401}"/>
              </a:ext>
            </a:extLst>
          </p:cNvPr>
          <p:cNvPicPr>
            <a:picLocks noChangeAspect="1"/>
          </p:cNvPicPr>
          <p:nvPr/>
        </p:nvPicPr>
        <p:blipFill>
          <a:blip r:embed="rId3">
            <a:duotone>
              <a:prstClr val="black"/>
              <a:schemeClr val="accent1">
                <a:tint val="45000"/>
                <a:satMod val="400000"/>
              </a:schemeClr>
            </a:duotone>
          </a:blip>
          <a:stretch>
            <a:fillRect/>
          </a:stretch>
        </p:blipFill>
        <p:spPr>
          <a:xfrm>
            <a:off x="2404416" y="4838300"/>
            <a:ext cx="3001772" cy="1926042"/>
          </a:xfrm>
          <a:prstGeom prst="rect">
            <a:avLst/>
          </a:prstGeom>
        </p:spPr>
      </p:pic>
    </p:spTree>
    <p:extLst>
      <p:ext uri="{BB962C8B-B14F-4D97-AF65-F5344CB8AC3E}">
        <p14:creationId xmlns:p14="http://schemas.microsoft.com/office/powerpoint/2010/main" val="3650845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2"/>
          <p:cNvPicPr preferRelativeResize="0"/>
          <p:nvPr/>
        </p:nvPicPr>
        <p:blipFill rotWithShape="1">
          <a:blip r:embed="rId3">
            <a:alphaModFix/>
          </a:blip>
          <a:srcRect/>
          <a:stretch/>
        </p:blipFill>
        <p:spPr>
          <a:xfrm>
            <a:off x="139049" y="3232402"/>
            <a:ext cx="3349586" cy="3239763"/>
          </a:xfrm>
          <a:prstGeom prst="rect">
            <a:avLst/>
          </a:prstGeom>
          <a:noFill/>
          <a:ln>
            <a:noFill/>
          </a:ln>
        </p:spPr>
      </p:pic>
      <p:pic>
        <p:nvPicPr>
          <p:cNvPr id="108" name="Google Shape;108;p2"/>
          <p:cNvPicPr preferRelativeResize="0"/>
          <p:nvPr/>
        </p:nvPicPr>
        <p:blipFill rotWithShape="1">
          <a:blip r:embed="rId4">
            <a:alphaModFix/>
          </a:blip>
          <a:srcRect/>
          <a:stretch/>
        </p:blipFill>
        <p:spPr>
          <a:xfrm>
            <a:off x="5547764" y="1870764"/>
            <a:ext cx="3304331" cy="2815524"/>
          </a:xfrm>
          <a:prstGeom prst="rect">
            <a:avLst/>
          </a:prstGeom>
          <a:noFill/>
          <a:ln>
            <a:noFill/>
          </a:ln>
        </p:spPr>
      </p:pic>
      <p:pic>
        <p:nvPicPr>
          <p:cNvPr id="109" name="Google Shape;109;p2"/>
          <p:cNvPicPr preferRelativeResize="0"/>
          <p:nvPr/>
        </p:nvPicPr>
        <p:blipFill rotWithShape="1">
          <a:blip r:embed="rId5">
            <a:alphaModFix/>
          </a:blip>
          <a:srcRect/>
          <a:stretch/>
        </p:blipFill>
        <p:spPr>
          <a:xfrm>
            <a:off x="9885624" y="1280961"/>
            <a:ext cx="1885105" cy="3364810"/>
          </a:xfrm>
          <a:prstGeom prst="rect">
            <a:avLst/>
          </a:prstGeom>
          <a:noFill/>
          <a:ln>
            <a:noFill/>
          </a:ln>
        </p:spPr>
      </p:pic>
      <p:pic>
        <p:nvPicPr>
          <p:cNvPr id="110" name="Google Shape;110;p2"/>
          <p:cNvPicPr preferRelativeResize="0"/>
          <p:nvPr/>
        </p:nvPicPr>
        <p:blipFill rotWithShape="1">
          <a:blip r:embed="rId6">
            <a:alphaModFix/>
          </a:blip>
          <a:srcRect/>
          <a:stretch/>
        </p:blipFill>
        <p:spPr>
          <a:xfrm>
            <a:off x="1031885" y="67898"/>
            <a:ext cx="4881199" cy="3210628"/>
          </a:xfrm>
          <a:prstGeom prst="rect">
            <a:avLst/>
          </a:prstGeom>
          <a:noFill/>
          <a:ln>
            <a:noFill/>
          </a:ln>
        </p:spPr>
      </p:pic>
      <p:pic>
        <p:nvPicPr>
          <p:cNvPr id="111" name="Google Shape;111;p2"/>
          <p:cNvPicPr preferRelativeResize="0"/>
          <p:nvPr/>
        </p:nvPicPr>
        <p:blipFill rotWithShape="1">
          <a:blip r:embed="rId7">
            <a:alphaModFix/>
          </a:blip>
          <a:srcRect/>
          <a:stretch/>
        </p:blipFill>
        <p:spPr>
          <a:xfrm>
            <a:off x="4116309" y="4686288"/>
            <a:ext cx="2678753" cy="1953352"/>
          </a:xfrm>
          <a:prstGeom prst="rect">
            <a:avLst/>
          </a:prstGeom>
          <a:noFill/>
          <a:ln>
            <a:noFill/>
          </a:ln>
        </p:spPr>
      </p:pic>
      <p:sp>
        <p:nvSpPr>
          <p:cNvPr id="112" name="Google Shape;112;p2"/>
          <p:cNvSpPr txBox="1"/>
          <p:nvPr/>
        </p:nvSpPr>
        <p:spPr>
          <a:xfrm>
            <a:off x="4354183" y="4827830"/>
            <a:ext cx="2264066" cy="830997"/>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000000"/>
              </a:buClr>
              <a:buSzPts val="2400"/>
              <a:buFont typeface="Calibri"/>
              <a:buNone/>
              <a:tabLst/>
              <a:defRPr/>
            </a:pPr>
            <a:r>
              <a:rPr kumimoji="0" lang="iw-IL" sz="2400" b="0" i="0" u="none" strike="noStrike" kern="0" cap="none" spc="0" normalizeH="0" baseline="0" noProof="0">
                <a:ln>
                  <a:noFill/>
                </a:ln>
                <a:solidFill>
                  <a:srgbClr val="000000"/>
                </a:solidFill>
                <a:effectLst/>
                <a:uLnTx/>
                <a:uFillTx/>
                <a:latin typeface="Calibri"/>
                <a:ea typeface="Calibri"/>
                <a:cs typeface="Calibri"/>
                <a:sym typeface="Calibri"/>
              </a:rPr>
              <a:t>מה איפשרו לכם המפגשים שלנו?</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2"/>
          <p:cNvSpPr txBox="1"/>
          <p:nvPr/>
        </p:nvSpPr>
        <p:spPr>
          <a:xfrm>
            <a:off x="2079363" y="1031388"/>
            <a:ext cx="2772498" cy="1200329"/>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000000"/>
              </a:buClr>
              <a:buSzPts val="2400"/>
              <a:buFont typeface="Arial"/>
              <a:buNone/>
              <a:tabLst/>
              <a:defRPr/>
            </a:pPr>
            <a:r>
              <a:rPr kumimoji="0" lang="iw-IL" sz="2400" b="0" i="0" u="none" strike="noStrike" kern="0" cap="none" spc="0" normalizeH="0" baseline="0" noProof="0">
                <a:ln>
                  <a:noFill/>
                </a:ln>
                <a:solidFill>
                  <a:srgbClr val="000000"/>
                </a:solidFill>
                <a:effectLst/>
                <a:uLnTx/>
                <a:uFillTx/>
                <a:latin typeface="Calibri"/>
                <a:ea typeface="Calibri"/>
                <a:cs typeface="Calibri"/>
                <a:sym typeface="Calibri"/>
              </a:rPr>
              <a:t>באיזה אופן המפגשים בנושא השפיעו על האווירה בכיתה?</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2"/>
          <p:cNvSpPr txBox="1"/>
          <p:nvPr/>
        </p:nvSpPr>
        <p:spPr>
          <a:xfrm rot="-220463">
            <a:off x="10058602" y="1762229"/>
            <a:ext cx="1472247" cy="1938992"/>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000000"/>
              </a:buClr>
              <a:buSzPts val="2000"/>
              <a:buFont typeface="Calibri"/>
              <a:buNone/>
              <a:tabLst/>
              <a:defRPr/>
            </a:pPr>
            <a:r>
              <a:rPr kumimoji="0" lang="iw-IL" sz="2000" b="0" i="0" u="none" strike="noStrike" kern="0" cap="none" spc="0" normalizeH="0" baseline="0" noProof="0" dirty="0">
                <a:ln>
                  <a:noFill/>
                </a:ln>
                <a:solidFill>
                  <a:srgbClr val="000000"/>
                </a:solidFill>
                <a:effectLst/>
                <a:uLnTx/>
                <a:uFillTx/>
                <a:latin typeface="Calibri"/>
                <a:ea typeface="Calibri"/>
                <a:cs typeface="Calibri"/>
                <a:sym typeface="Calibri"/>
              </a:rPr>
              <a:t>מה למדתם מהתבוננות על עצמכם? על התנהגותכם כלפי אחרים?</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5" name="Google Shape;115;p2"/>
          <p:cNvSpPr txBox="1"/>
          <p:nvPr/>
        </p:nvSpPr>
        <p:spPr>
          <a:xfrm>
            <a:off x="419767" y="4134649"/>
            <a:ext cx="2788150" cy="1569660"/>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000000"/>
              </a:buClr>
              <a:buSzPts val="2400"/>
              <a:buFont typeface="Arial"/>
              <a:buNone/>
              <a:tabLst/>
              <a:defRPr/>
            </a:pPr>
            <a:r>
              <a:rPr kumimoji="0" lang="iw-IL" sz="2400" b="0" i="0" u="none" strike="noStrike" kern="0" cap="none" spc="0" normalizeH="0" baseline="0" noProof="0">
                <a:ln>
                  <a:noFill/>
                </a:ln>
                <a:solidFill>
                  <a:srgbClr val="000000"/>
                </a:solidFill>
                <a:effectLst/>
                <a:uLnTx/>
                <a:uFillTx/>
                <a:latin typeface="Calibri"/>
                <a:ea typeface="Calibri"/>
                <a:cs typeface="Calibri"/>
                <a:sym typeface="Calibri"/>
              </a:rPr>
              <a:t>מה השתנה</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1" eaLnBrk="1" fontAlgn="auto" latinLnBrk="0" hangingPunct="1">
              <a:lnSpc>
                <a:spcPct val="100000"/>
              </a:lnSpc>
              <a:spcBef>
                <a:spcPts val="0"/>
              </a:spcBef>
              <a:spcAft>
                <a:spcPts val="0"/>
              </a:spcAft>
              <a:buClr>
                <a:srgbClr val="000000"/>
              </a:buClr>
              <a:buSzPts val="2400"/>
              <a:buFont typeface="Arial"/>
              <a:buNone/>
              <a:tabLst/>
              <a:defRPr/>
            </a:pPr>
            <a:r>
              <a:rPr kumimoji="0" lang="iw-IL" sz="2400" b="0" i="0" u="none" strike="noStrike" kern="0" cap="none" spc="0" normalizeH="0" baseline="0" noProof="0">
                <a:ln>
                  <a:noFill/>
                </a:ln>
                <a:solidFill>
                  <a:srgbClr val="000000"/>
                </a:solidFill>
                <a:effectLst/>
                <a:uLnTx/>
                <a:uFillTx/>
                <a:latin typeface="Calibri"/>
                <a:ea typeface="Calibri"/>
                <a:cs typeface="Calibri"/>
                <a:sym typeface="Calibri"/>
              </a:rPr>
              <a:t>בהתנהגות שלכם</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1" eaLnBrk="1" fontAlgn="auto" latinLnBrk="0" hangingPunct="1">
              <a:lnSpc>
                <a:spcPct val="100000"/>
              </a:lnSpc>
              <a:spcBef>
                <a:spcPts val="0"/>
              </a:spcBef>
              <a:spcAft>
                <a:spcPts val="0"/>
              </a:spcAft>
              <a:buClr>
                <a:srgbClr val="000000"/>
              </a:buClr>
              <a:buSzPts val="2400"/>
              <a:buFont typeface="Arial"/>
              <a:buNone/>
              <a:tabLst/>
              <a:defRPr/>
            </a:pPr>
            <a:r>
              <a:rPr kumimoji="0" lang="iw-IL" sz="2400" b="0" i="0" u="none" strike="noStrike" kern="0" cap="none" spc="0" normalizeH="0" baseline="0" noProof="0">
                <a:ln>
                  <a:noFill/>
                </a:ln>
                <a:solidFill>
                  <a:srgbClr val="000000"/>
                </a:solidFill>
                <a:effectLst/>
                <a:uLnTx/>
                <a:uFillTx/>
                <a:latin typeface="Calibri"/>
                <a:ea typeface="Calibri"/>
                <a:cs typeface="Calibri"/>
                <a:sym typeface="Calibri"/>
              </a:rPr>
              <a:t>בעקבות המפגשים</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1" eaLnBrk="1" fontAlgn="auto" latinLnBrk="0" hangingPunct="1">
              <a:lnSpc>
                <a:spcPct val="100000"/>
              </a:lnSpc>
              <a:spcBef>
                <a:spcPts val="0"/>
              </a:spcBef>
              <a:spcAft>
                <a:spcPts val="0"/>
              </a:spcAft>
              <a:buClr>
                <a:srgbClr val="000000"/>
              </a:buClr>
              <a:buSzPts val="2400"/>
              <a:buFont typeface="Arial"/>
              <a:buNone/>
              <a:tabLst/>
              <a:defRPr/>
            </a:pPr>
            <a:r>
              <a:rPr kumimoji="0" lang="iw-IL" sz="2400" b="0" i="0" u="none" strike="noStrike" kern="0" cap="none" spc="0" normalizeH="0" baseline="0" noProof="0">
                <a:ln>
                  <a:noFill/>
                </a:ln>
                <a:solidFill>
                  <a:srgbClr val="000000"/>
                </a:solidFill>
                <a:effectLst/>
                <a:uLnTx/>
                <a:uFillTx/>
                <a:latin typeface="Calibri"/>
                <a:ea typeface="Calibri"/>
                <a:cs typeface="Calibri"/>
                <a:sym typeface="Calibri"/>
              </a:rPr>
              <a:t> שלנו בנושא?</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2"/>
          <p:cNvSpPr txBox="1"/>
          <p:nvPr/>
        </p:nvSpPr>
        <p:spPr>
          <a:xfrm>
            <a:off x="5682813" y="2616754"/>
            <a:ext cx="3034234" cy="1200329"/>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000000"/>
              </a:buClr>
              <a:buSzPts val="2400"/>
              <a:buFont typeface="Arial"/>
              <a:buNone/>
              <a:tabLst/>
              <a:defRPr/>
            </a:pPr>
            <a:r>
              <a:rPr kumimoji="0" lang="iw-IL" sz="2400" b="0" i="0" u="none" strike="noStrike" kern="0" cap="none" spc="0" normalizeH="0" baseline="0" noProof="0">
                <a:ln>
                  <a:noFill/>
                </a:ln>
                <a:solidFill>
                  <a:srgbClr val="000000"/>
                </a:solidFill>
                <a:effectLst/>
                <a:uLnTx/>
                <a:uFillTx/>
                <a:latin typeface="Calibri"/>
                <a:ea typeface="Calibri"/>
                <a:cs typeface="Calibri"/>
                <a:sym typeface="Calibri"/>
              </a:rPr>
              <a:t>האם אתם זוכרים כיצד התחלנו את המפגשים בנושא ...?</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17" name="Google Shape;117;p2"/>
          <p:cNvPicPr preferRelativeResize="0"/>
          <p:nvPr/>
        </p:nvPicPr>
        <p:blipFill rotWithShape="1">
          <a:blip r:embed="rId3">
            <a:alphaModFix/>
          </a:blip>
          <a:srcRect/>
          <a:stretch/>
        </p:blipFill>
        <p:spPr>
          <a:xfrm flipH="1">
            <a:off x="8075998" y="4282444"/>
            <a:ext cx="2167829" cy="2314671"/>
          </a:xfrm>
          <a:prstGeom prst="rect">
            <a:avLst/>
          </a:prstGeom>
          <a:noFill/>
          <a:ln>
            <a:noFill/>
          </a:ln>
        </p:spPr>
      </p:pic>
      <p:sp>
        <p:nvSpPr>
          <p:cNvPr id="118" name="Google Shape;118;p2"/>
          <p:cNvSpPr txBox="1"/>
          <p:nvPr/>
        </p:nvSpPr>
        <p:spPr>
          <a:xfrm>
            <a:off x="8244215" y="4998262"/>
            <a:ext cx="1757030" cy="830997"/>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000000"/>
              </a:buClr>
              <a:buSzPts val="2400"/>
              <a:buFont typeface="Arial"/>
              <a:buNone/>
              <a:tabLst/>
              <a:defRPr/>
            </a:pPr>
            <a:r>
              <a:rPr kumimoji="0" lang="iw-IL" sz="2400" b="0" i="0" u="none" strike="noStrike" kern="0" cap="none" spc="0" normalizeH="0" baseline="0" noProof="0">
                <a:ln>
                  <a:noFill/>
                </a:ln>
                <a:solidFill>
                  <a:srgbClr val="000000"/>
                </a:solidFill>
                <a:effectLst/>
                <a:uLnTx/>
                <a:uFillTx/>
                <a:latin typeface="Calibri"/>
                <a:ea typeface="Calibri"/>
                <a:cs typeface="Calibri"/>
                <a:sym typeface="Calibri"/>
              </a:rPr>
              <a:t>מדוע קראנו כך למפגשים?</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2"/>
          <p:cNvSpPr/>
          <p:nvPr/>
        </p:nvSpPr>
        <p:spPr>
          <a:xfrm>
            <a:off x="4354183" y="-72336"/>
            <a:ext cx="9068456" cy="1378131"/>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2060"/>
              </a:buClr>
              <a:buSzPts val="5400"/>
              <a:buFont typeface="Calibri"/>
              <a:buNone/>
              <a:tabLst/>
              <a:defRPr/>
            </a:pPr>
            <a:r>
              <a:rPr kumimoji="0" lang="iw-IL" sz="5400" b="1" i="0" u="none" strike="noStrike" kern="0" cap="none" spc="0" normalizeH="0" baseline="0" noProof="0">
                <a:ln>
                  <a:noFill/>
                </a:ln>
                <a:solidFill>
                  <a:srgbClr val="002060"/>
                </a:solidFill>
                <a:effectLst/>
                <a:uLnTx/>
                <a:uFillTx/>
                <a:latin typeface="Calibri"/>
                <a:ea typeface="Calibri"/>
                <a:cs typeface="Calibri"/>
                <a:sym typeface="Calibri"/>
              </a:rPr>
              <a:t>מסכמים יחידה</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132"/>
        <p:cNvGrpSpPr/>
        <p:nvPr/>
      </p:nvGrpSpPr>
      <p:grpSpPr>
        <a:xfrm>
          <a:off x="0" y="0"/>
          <a:ext cx="0" cy="0"/>
          <a:chOff x="0" y="0"/>
          <a:chExt cx="0" cy="0"/>
        </a:xfrm>
      </p:grpSpPr>
      <p:pic>
        <p:nvPicPr>
          <p:cNvPr id="133" name="Google Shape;133;p2" descr="פרח ללא גבעול עם מילוי מלא"/>
          <p:cNvPicPr preferRelativeResize="0"/>
          <p:nvPr/>
        </p:nvPicPr>
        <p:blipFill rotWithShape="1">
          <a:blip r:embed="rId3">
            <a:alphaModFix/>
          </a:blip>
          <a:srcRect/>
          <a:stretch/>
        </p:blipFill>
        <p:spPr>
          <a:xfrm>
            <a:off x="10484546" y="2438264"/>
            <a:ext cx="914400" cy="914400"/>
          </a:xfrm>
          <a:prstGeom prst="rect">
            <a:avLst/>
          </a:prstGeom>
          <a:noFill/>
          <a:ln>
            <a:noFill/>
          </a:ln>
        </p:spPr>
      </p:pic>
      <p:pic>
        <p:nvPicPr>
          <p:cNvPr id="134" name="Google Shape;134;p2"/>
          <p:cNvPicPr preferRelativeResize="0"/>
          <p:nvPr/>
        </p:nvPicPr>
        <p:blipFill rotWithShape="1">
          <a:blip r:embed="rId4">
            <a:alphaModFix/>
          </a:blip>
          <a:srcRect/>
          <a:stretch/>
        </p:blipFill>
        <p:spPr>
          <a:xfrm>
            <a:off x="7872000" y="478310"/>
            <a:ext cx="4320000" cy="1116897"/>
          </a:xfrm>
          <a:prstGeom prst="rect">
            <a:avLst/>
          </a:prstGeom>
          <a:noFill/>
          <a:ln>
            <a:noFill/>
          </a:ln>
        </p:spPr>
      </p:pic>
      <p:sp>
        <p:nvSpPr>
          <p:cNvPr id="135" name="Google Shape;135;p2"/>
          <p:cNvSpPr/>
          <p:nvPr/>
        </p:nvSpPr>
        <p:spPr>
          <a:xfrm>
            <a:off x="9285932" y="343674"/>
            <a:ext cx="2906068" cy="1378131"/>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2800" b="1" i="0" u="none" strike="noStrike" cap="none">
                <a:solidFill>
                  <a:schemeClr val="lt1"/>
                </a:solidFill>
                <a:latin typeface="Calibri"/>
                <a:ea typeface="Calibri"/>
                <a:cs typeface="Calibri"/>
                <a:sym typeface="Calibri"/>
              </a:rPr>
              <a:t>נושאי היחידה</a:t>
            </a:r>
            <a:endParaRPr/>
          </a:p>
        </p:txBody>
      </p:sp>
      <p:sp>
        <p:nvSpPr>
          <p:cNvPr id="136" name="Google Shape;136;p2"/>
          <p:cNvSpPr/>
          <p:nvPr/>
        </p:nvSpPr>
        <p:spPr>
          <a:xfrm>
            <a:off x="5857460" y="2612407"/>
            <a:ext cx="4538858" cy="673997"/>
          </a:xfrm>
          <a:prstGeom prst="rect">
            <a:avLst/>
          </a:prstGeom>
          <a:noFill/>
          <a:ln>
            <a:noFill/>
          </a:ln>
        </p:spPr>
        <p:txBody>
          <a:bodyPr spcFirstLastPara="1" wrap="square" lIns="91425" tIns="45700" rIns="91425" bIns="45700" anchor="ctr" anchorCtr="0">
            <a:noAutofit/>
          </a:bodyPr>
          <a:lstStyle/>
          <a:p>
            <a:pPr marL="0" marR="0" lvl="0" indent="0" algn="r" rtl="1">
              <a:spcBef>
                <a:spcPts val="0"/>
              </a:spcBef>
              <a:spcAft>
                <a:spcPts val="0"/>
              </a:spcAft>
              <a:buNone/>
            </a:pPr>
            <a:r>
              <a:rPr lang="he-IL" sz="2800" b="1" i="0" u="none" strike="noStrike" cap="none" dirty="0">
                <a:solidFill>
                  <a:srgbClr val="BBA4DD"/>
                </a:solidFill>
                <a:latin typeface="Calibri"/>
                <a:ea typeface="Calibri"/>
                <a:cs typeface="Calibri"/>
                <a:sym typeface="Calibri"/>
              </a:rPr>
              <a:t>סיפור במניפה</a:t>
            </a:r>
          </a:p>
        </p:txBody>
      </p:sp>
      <p:sp>
        <p:nvSpPr>
          <p:cNvPr id="140" name="Google Shape;140;p2"/>
          <p:cNvSpPr/>
          <p:nvPr/>
        </p:nvSpPr>
        <p:spPr>
          <a:xfrm>
            <a:off x="11543430" y="2102766"/>
            <a:ext cx="234456" cy="291034"/>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chemeClr val="lt1"/>
                </a:solidFill>
                <a:latin typeface="Calibri"/>
                <a:ea typeface="Calibri"/>
                <a:cs typeface="Calibri"/>
                <a:sym typeface="Calibri"/>
              </a:rPr>
              <a:t>1</a:t>
            </a:r>
            <a:endParaRPr/>
          </a:p>
        </p:txBody>
      </p:sp>
      <p:sp>
        <p:nvSpPr>
          <p:cNvPr id="141" name="Google Shape;141;p2"/>
          <p:cNvSpPr/>
          <p:nvPr/>
        </p:nvSpPr>
        <p:spPr>
          <a:xfrm>
            <a:off x="10740514" y="2713842"/>
            <a:ext cx="386444" cy="382890"/>
          </a:xfrm>
          <a:prstGeom prst="ellipse">
            <a:avLst/>
          </a:prstGeom>
          <a:solidFill>
            <a:srgbClr val="BBA4DD"/>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p2"/>
          <p:cNvSpPr/>
          <p:nvPr/>
        </p:nvSpPr>
        <p:spPr>
          <a:xfrm>
            <a:off x="10828083" y="2753892"/>
            <a:ext cx="234456" cy="291034"/>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chemeClr val="lt1"/>
                </a:solidFill>
                <a:latin typeface="Calibri"/>
                <a:ea typeface="Calibri"/>
                <a:cs typeface="Calibri"/>
                <a:sym typeface="Calibri"/>
              </a:rPr>
              <a:t>2</a:t>
            </a:r>
            <a:endParaRPr/>
          </a:p>
        </p:txBody>
      </p:sp>
      <p:sp>
        <p:nvSpPr>
          <p:cNvPr id="150" name="Google Shape;150;p2"/>
          <p:cNvSpPr/>
          <p:nvPr/>
        </p:nvSpPr>
        <p:spPr>
          <a:xfrm>
            <a:off x="7934534" y="5634581"/>
            <a:ext cx="234456" cy="291034"/>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chemeClr val="lt1"/>
                </a:solidFill>
                <a:latin typeface="Calibri"/>
                <a:ea typeface="Calibri"/>
                <a:cs typeface="Calibri"/>
                <a:sym typeface="Calibri"/>
              </a:rPr>
              <a:t>6</a:t>
            </a:r>
            <a:endParaRPr/>
          </a:p>
        </p:txBody>
      </p:sp>
      <p:sp>
        <p:nvSpPr>
          <p:cNvPr id="151" name="Google Shape;151;p2"/>
          <p:cNvSpPr/>
          <p:nvPr/>
        </p:nvSpPr>
        <p:spPr>
          <a:xfrm>
            <a:off x="11477597" y="1979546"/>
            <a:ext cx="386444" cy="382890"/>
          </a:xfrm>
          <a:prstGeom prst="ellipse">
            <a:avLst/>
          </a:prstGeom>
          <a:solidFill>
            <a:srgbClr val="DDADA4"/>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2" name="Google Shape;152;p2"/>
          <p:cNvSpPr/>
          <p:nvPr/>
        </p:nvSpPr>
        <p:spPr>
          <a:xfrm>
            <a:off x="11565166" y="2025619"/>
            <a:ext cx="234456" cy="291034"/>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chemeClr val="lt1"/>
                </a:solidFill>
                <a:latin typeface="Calibri"/>
                <a:ea typeface="Calibri"/>
                <a:cs typeface="Calibri"/>
                <a:sym typeface="Calibri"/>
              </a:rPr>
              <a:t>1</a:t>
            </a:r>
            <a:endParaRPr/>
          </a:p>
        </p:txBody>
      </p:sp>
      <p:pic>
        <p:nvPicPr>
          <p:cNvPr id="156" name="Google Shape;156;p2"/>
          <p:cNvPicPr preferRelativeResize="0"/>
          <p:nvPr/>
        </p:nvPicPr>
        <p:blipFill rotWithShape="1">
          <a:blip r:embed="rId5">
            <a:alphaModFix/>
          </a:blip>
          <a:srcRect/>
          <a:stretch/>
        </p:blipFill>
        <p:spPr>
          <a:xfrm>
            <a:off x="8127830" y="827294"/>
            <a:ext cx="588672" cy="470938"/>
          </a:xfrm>
          <a:prstGeom prst="rect">
            <a:avLst/>
          </a:prstGeom>
          <a:noFill/>
          <a:ln>
            <a:noFill/>
          </a:ln>
        </p:spPr>
      </p:pic>
      <p:sp>
        <p:nvSpPr>
          <p:cNvPr id="3" name="תיבת טקסט 2">
            <a:extLst>
              <a:ext uri="{FF2B5EF4-FFF2-40B4-BE49-F238E27FC236}">
                <a16:creationId xmlns:a16="http://schemas.microsoft.com/office/drawing/2014/main" id="{41231F1A-93B3-8363-B800-B4575ECAA638}"/>
              </a:ext>
            </a:extLst>
          </p:cNvPr>
          <p:cNvSpPr txBox="1"/>
          <p:nvPr/>
        </p:nvSpPr>
        <p:spPr>
          <a:xfrm>
            <a:off x="1536700" y="3124121"/>
            <a:ext cx="8859618" cy="461665"/>
          </a:xfrm>
          <a:prstGeom prst="rect">
            <a:avLst/>
          </a:prstGeom>
          <a:noFill/>
        </p:spPr>
        <p:txBody>
          <a:bodyPr wrap="square">
            <a:spAutoFit/>
          </a:bodyPr>
          <a:lstStyle/>
          <a:p>
            <a:pPr marL="0" marR="0" lvl="0" indent="0" algn="r" rtl="1">
              <a:spcBef>
                <a:spcPts val="0"/>
              </a:spcBef>
              <a:spcAft>
                <a:spcPts val="0"/>
              </a:spcAft>
              <a:buNone/>
            </a:pPr>
            <a:r>
              <a:rPr lang="he-IL" sz="2400" dirty="0">
                <a:solidFill>
                  <a:schemeClr val="tx1"/>
                </a:solidFill>
                <a:latin typeface="Calibri"/>
                <a:ea typeface="Calibri"/>
                <a:cs typeface="Calibri"/>
                <a:sym typeface="Calibri"/>
              </a:rPr>
              <a:t>פיתוח ארגז כלים של דרכים ליצירת שייכות</a:t>
            </a:r>
          </a:p>
        </p:txBody>
      </p:sp>
      <p:sp>
        <p:nvSpPr>
          <p:cNvPr id="4" name="Google Shape;153;p2">
            <a:extLst>
              <a:ext uri="{FF2B5EF4-FFF2-40B4-BE49-F238E27FC236}">
                <a16:creationId xmlns:a16="http://schemas.microsoft.com/office/drawing/2014/main" id="{1078E3AE-027A-A3DE-BA23-C0B19DA6D8E7}"/>
              </a:ext>
            </a:extLst>
          </p:cNvPr>
          <p:cNvSpPr/>
          <p:nvPr/>
        </p:nvSpPr>
        <p:spPr>
          <a:xfrm>
            <a:off x="5335603" y="1967337"/>
            <a:ext cx="5779968" cy="426463"/>
          </a:xfrm>
          <a:prstGeom prst="rect">
            <a:avLst/>
          </a:prstGeom>
          <a:no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lang="he-IL" sz="2000" i="0" u="none" strike="noStrike" cap="none" dirty="0">
              <a:solidFill>
                <a:schemeClr val="tx1"/>
              </a:solidFill>
              <a:latin typeface="Calibri"/>
              <a:ea typeface="Calibri"/>
              <a:cs typeface="Calibri"/>
              <a:sym typeface="Calibri"/>
            </a:endParaRPr>
          </a:p>
        </p:txBody>
      </p:sp>
      <p:sp>
        <p:nvSpPr>
          <p:cNvPr id="6" name="Google Shape;153;p2">
            <a:extLst>
              <a:ext uri="{FF2B5EF4-FFF2-40B4-BE49-F238E27FC236}">
                <a16:creationId xmlns:a16="http://schemas.microsoft.com/office/drawing/2014/main" id="{0D3FF299-20CD-134D-E581-5AAF5ECE150F}"/>
              </a:ext>
            </a:extLst>
          </p:cNvPr>
          <p:cNvSpPr/>
          <p:nvPr/>
        </p:nvSpPr>
        <p:spPr>
          <a:xfrm>
            <a:off x="3433011" y="1979546"/>
            <a:ext cx="7682774" cy="426463"/>
          </a:xfrm>
          <a:prstGeom prst="rect">
            <a:avLst/>
          </a:prstGeom>
          <a:noFill/>
          <a:ln>
            <a:noFill/>
          </a:ln>
        </p:spPr>
        <p:txBody>
          <a:bodyPr spcFirstLastPara="1" wrap="square" lIns="91425" tIns="45700" rIns="91425" bIns="45700" anchor="ctr" anchorCtr="0">
            <a:noAutofit/>
          </a:bodyPr>
          <a:lstStyle/>
          <a:p>
            <a:pPr marL="0" marR="0" lvl="0" indent="0" algn="r" rtl="1">
              <a:spcBef>
                <a:spcPts val="0"/>
              </a:spcBef>
              <a:spcAft>
                <a:spcPts val="0"/>
              </a:spcAft>
              <a:buNone/>
            </a:pPr>
            <a:r>
              <a:rPr lang="he-IL" sz="2400" b="1" i="0" u="none" strike="noStrike" cap="none" dirty="0">
                <a:solidFill>
                  <a:srgbClr val="DDADA4"/>
                </a:solidFill>
                <a:latin typeface="Calibri"/>
                <a:ea typeface="Calibri"/>
                <a:cs typeface="Calibri"/>
                <a:sym typeface="Calibri"/>
              </a:rPr>
              <a:t>מקום לכולם </a:t>
            </a:r>
          </a:p>
          <a:p>
            <a:pPr marL="0" marR="0" lvl="0" indent="0" algn="r" rtl="1">
              <a:spcBef>
                <a:spcPts val="0"/>
              </a:spcBef>
              <a:spcAft>
                <a:spcPts val="0"/>
              </a:spcAft>
              <a:buNone/>
            </a:pPr>
            <a:r>
              <a:rPr kumimoji="0" lang="he-IL" sz="2000" b="0" i="0" u="none" strike="noStrike" kern="0" cap="none" spc="0" normalizeH="0" baseline="0" noProof="0" dirty="0">
                <a:ln>
                  <a:noFill/>
                </a:ln>
                <a:solidFill>
                  <a:srgbClr val="000000"/>
                </a:solidFill>
                <a:effectLst/>
                <a:uLnTx/>
                <a:uFillTx/>
                <a:latin typeface="Calibri"/>
                <a:ea typeface="Calibri"/>
                <a:cs typeface="Calibri"/>
                <a:sym typeface="Calibri"/>
              </a:rPr>
              <a:t> הרחבת ההיכרות עם עצמי בסביבה חדשה או העמקת הכרות בסביבה מוכרת</a:t>
            </a:r>
            <a:endParaRPr lang="he-IL" sz="2000" i="0" u="none" strike="noStrike" cap="none" dirty="0">
              <a:solidFill>
                <a:schemeClr val="tx1"/>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3"/>
          <p:cNvPicPr preferRelativeResize="0"/>
          <p:nvPr/>
        </p:nvPicPr>
        <p:blipFill rotWithShape="1">
          <a:blip r:embed="rId3">
            <a:alphaModFix/>
          </a:blip>
          <a:srcRect/>
          <a:stretch/>
        </p:blipFill>
        <p:spPr>
          <a:xfrm>
            <a:off x="2946769" y="861254"/>
            <a:ext cx="6654432" cy="5147767"/>
          </a:xfrm>
          <a:prstGeom prst="rect">
            <a:avLst/>
          </a:prstGeom>
          <a:noFill/>
          <a:ln>
            <a:noFill/>
          </a:ln>
        </p:spPr>
      </p:pic>
      <p:sp>
        <p:nvSpPr>
          <p:cNvPr id="126" name="Google Shape;126;p3"/>
          <p:cNvSpPr txBox="1"/>
          <p:nvPr/>
        </p:nvSpPr>
        <p:spPr>
          <a:xfrm>
            <a:off x="3799514" y="2340920"/>
            <a:ext cx="4788681" cy="1938992"/>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000000"/>
              </a:buClr>
              <a:buSzPts val="4000"/>
              <a:buFont typeface="Arial"/>
              <a:buNone/>
              <a:tabLst/>
              <a:defRPr/>
            </a:pPr>
            <a:r>
              <a:rPr kumimoji="0" lang="iw-IL" sz="4000" b="0" i="0" u="none" strike="noStrike" kern="0" cap="none" spc="0" normalizeH="0" baseline="0" noProof="0">
                <a:ln>
                  <a:noFill/>
                </a:ln>
                <a:solidFill>
                  <a:srgbClr val="000000"/>
                </a:solidFill>
                <a:effectLst/>
                <a:uLnTx/>
                <a:uFillTx/>
                <a:latin typeface="Calibri"/>
                <a:ea typeface="Calibri"/>
                <a:cs typeface="Calibri"/>
                <a:sym typeface="Calibri"/>
              </a:rPr>
              <a:t>משהו שאני לוקח/ת על עצמי לעשות אחרת בעקבות המפגשים...</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2">
            <a:extLst>
              <a:ext uri="{FF2B5EF4-FFF2-40B4-BE49-F238E27FC236}">
                <a16:creationId xmlns:a16="http://schemas.microsoft.com/office/drawing/2014/main" id="{E1B173F9-369A-4C9B-B414-52F749E93D63}"/>
              </a:ext>
            </a:extLst>
          </p:cNvPr>
          <p:cNvSpPr txBox="1"/>
          <p:nvPr/>
        </p:nvSpPr>
        <p:spPr>
          <a:xfrm>
            <a:off x="8254772" y="2160486"/>
            <a:ext cx="3744009" cy="2805063"/>
          </a:xfrm>
          <a:prstGeom prst="rect">
            <a:avLst/>
          </a:prstGeom>
          <a:noFill/>
        </p:spPr>
        <p:txBody>
          <a:bodyPr wrap="square">
            <a:spAutoFit/>
          </a:bodyPr>
          <a:lstStyle/>
          <a:p>
            <a:pPr marL="45720" marR="0" lvl="0" indent="0" algn="ctr" defTabSz="914400" rtl="1" eaLnBrk="1" fontAlgn="auto" latinLnBrk="0" hangingPunct="1">
              <a:lnSpc>
                <a:spcPct val="150000"/>
              </a:lnSpc>
              <a:spcBef>
                <a:spcPts val="0"/>
              </a:spcBef>
              <a:spcAft>
                <a:spcPts val="0"/>
              </a:spcAft>
              <a:buClrTx/>
              <a:buSzTx/>
              <a:buFontTx/>
              <a:buNone/>
              <a:tabLst/>
              <a:defRPr/>
            </a:pPr>
            <a:r>
              <a:rPr kumimoji="0" lang="he-IL" sz="2400" b="1" i="0" u="none" strike="noStrike" kern="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sym typeface="Arial"/>
              </a:rPr>
              <a:t>צרו אמנה כיתתית, </a:t>
            </a:r>
            <a:r>
              <a:rPr kumimoji="0" lang="en-US" sz="2400" b="1" i="0" u="none" strike="noStrike" kern="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sym typeface="Arial"/>
              </a:rPr>
              <a:t/>
            </a:r>
            <a:br>
              <a:rPr kumimoji="0" lang="en-US" sz="2400" b="1" i="0" u="none" strike="noStrike" kern="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sym typeface="Arial"/>
              </a:rPr>
            </a:br>
            <a:r>
              <a:rPr kumimoji="0" lang="he-IL" sz="2400" b="1" i="0" u="none" strike="noStrike" kern="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sym typeface="Arial"/>
              </a:rPr>
              <a:t>במסגרתה התלמידים תעלו רעיונות ליצירת גיבוש </a:t>
            </a:r>
            <a:r>
              <a:rPr kumimoji="0" lang="en-US" sz="2400" b="1" i="0" u="none" strike="noStrike" kern="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sym typeface="Arial"/>
              </a:rPr>
              <a:t/>
            </a:r>
            <a:br>
              <a:rPr kumimoji="0" lang="en-US" sz="2400" b="1" i="0" u="none" strike="noStrike" kern="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sym typeface="Arial"/>
              </a:rPr>
            </a:br>
            <a:r>
              <a:rPr kumimoji="0" lang="he-IL" sz="2400" b="1" i="0" u="none" strike="noStrike" kern="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sym typeface="Arial"/>
              </a:rPr>
              <a:t>ותחושת שייכות,</a:t>
            </a:r>
            <a:r>
              <a:rPr kumimoji="0" lang="en-US" sz="2400" b="1" i="0" u="none" strike="noStrike" kern="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sym typeface="Arial"/>
              </a:rPr>
              <a:t/>
            </a:r>
            <a:br>
              <a:rPr kumimoji="0" lang="en-US" sz="2400" b="1" i="0" u="none" strike="noStrike" kern="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sym typeface="Arial"/>
              </a:rPr>
            </a:br>
            <a:r>
              <a:rPr kumimoji="0" lang="he-IL" sz="2400" b="1" i="0" u="none" strike="noStrike" kern="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sym typeface="Arial"/>
              </a:rPr>
              <a:t>ופיתוח אחריות חברתית בכיתה</a:t>
            </a:r>
          </a:p>
        </p:txBody>
      </p:sp>
      <p:pic>
        <p:nvPicPr>
          <p:cNvPr id="8" name="Google Shape;443;p26">
            <a:extLst>
              <a:ext uri="{FF2B5EF4-FFF2-40B4-BE49-F238E27FC236}">
                <a16:creationId xmlns:a16="http://schemas.microsoft.com/office/drawing/2014/main" id="{3D232733-A08F-49B2-8775-B1921625BE6F}"/>
              </a:ext>
            </a:extLst>
          </p:cNvPr>
          <p:cNvPicPr preferRelativeResize="0"/>
          <p:nvPr/>
        </p:nvPicPr>
        <p:blipFill rotWithShape="1">
          <a:blip r:embed="rId3">
            <a:alphaModFix/>
          </a:blip>
          <a:srcRect/>
          <a:stretch/>
        </p:blipFill>
        <p:spPr>
          <a:xfrm>
            <a:off x="7872000" y="782356"/>
            <a:ext cx="4320000" cy="1116897"/>
          </a:xfrm>
          <a:prstGeom prst="rect">
            <a:avLst/>
          </a:prstGeom>
          <a:noFill/>
          <a:ln>
            <a:noFill/>
          </a:ln>
        </p:spPr>
      </p:pic>
      <p:pic>
        <p:nvPicPr>
          <p:cNvPr id="11" name="Google Shape;445;p26">
            <a:extLst>
              <a:ext uri="{FF2B5EF4-FFF2-40B4-BE49-F238E27FC236}">
                <a16:creationId xmlns:a16="http://schemas.microsoft.com/office/drawing/2014/main" id="{2A6F4F6D-1122-4C4A-BF1A-B38AB0C41E5C}"/>
              </a:ext>
            </a:extLst>
          </p:cNvPr>
          <p:cNvPicPr preferRelativeResize="0"/>
          <p:nvPr/>
        </p:nvPicPr>
        <p:blipFill rotWithShape="1">
          <a:blip r:embed="rId4">
            <a:alphaModFix/>
          </a:blip>
          <a:srcRect/>
          <a:stretch/>
        </p:blipFill>
        <p:spPr>
          <a:xfrm>
            <a:off x="8084763" y="1138438"/>
            <a:ext cx="653851" cy="441791"/>
          </a:xfrm>
          <a:prstGeom prst="rect">
            <a:avLst/>
          </a:prstGeom>
          <a:noFill/>
          <a:ln>
            <a:noFill/>
          </a:ln>
        </p:spPr>
      </p:pic>
      <p:sp>
        <p:nvSpPr>
          <p:cNvPr id="12" name="מלבן 11">
            <a:extLst>
              <a:ext uri="{FF2B5EF4-FFF2-40B4-BE49-F238E27FC236}">
                <a16:creationId xmlns:a16="http://schemas.microsoft.com/office/drawing/2014/main" id="{129E2300-75E9-4D85-B710-CDB61D112F4C}"/>
              </a:ext>
            </a:extLst>
          </p:cNvPr>
          <p:cNvSpPr/>
          <p:nvPr/>
        </p:nvSpPr>
        <p:spPr>
          <a:xfrm>
            <a:off x="6479864" y="651738"/>
            <a:ext cx="8245423"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3" name="מלבן 12">
            <a:extLst>
              <a:ext uri="{FF2B5EF4-FFF2-40B4-BE49-F238E27FC236}">
                <a16:creationId xmlns:a16="http://schemas.microsoft.com/office/drawing/2014/main" id="{DFB5407A-DFEA-4077-A126-831F0E5985C2}"/>
              </a:ext>
            </a:extLst>
          </p:cNvPr>
          <p:cNvSpPr/>
          <p:nvPr/>
        </p:nvSpPr>
        <p:spPr>
          <a:xfrm>
            <a:off x="6479863" y="651737"/>
            <a:ext cx="8245423"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רעיונות ליישום</a:t>
            </a:r>
          </a:p>
        </p:txBody>
      </p:sp>
      <p:cxnSp>
        <p:nvCxnSpPr>
          <p:cNvPr id="3" name="מחבר ישר 2">
            <a:extLst>
              <a:ext uri="{FF2B5EF4-FFF2-40B4-BE49-F238E27FC236}">
                <a16:creationId xmlns:a16="http://schemas.microsoft.com/office/drawing/2014/main" id="{B460D458-FCAE-4301-9078-5BA8A286A47A}"/>
              </a:ext>
            </a:extLst>
          </p:cNvPr>
          <p:cNvCxnSpPr>
            <a:cxnSpLocks/>
          </p:cNvCxnSpPr>
          <p:nvPr/>
        </p:nvCxnSpPr>
        <p:spPr>
          <a:xfrm>
            <a:off x="7995921" y="2027964"/>
            <a:ext cx="0" cy="205297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2">
            <a:extLst>
              <a:ext uri="{FF2B5EF4-FFF2-40B4-BE49-F238E27FC236}">
                <a16:creationId xmlns:a16="http://schemas.microsoft.com/office/drawing/2014/main" id="{FC3714FB-652D-4BE9-8764-25227C59908B}"/>
              </a:ext>
            </a:extLst>
          </p:cNvPr>
          <p:cNvSpPr txBox="1"/>
          <p:nvPr/>
        </p:nvSpPr>
        <p:spPr>
          <a:xfrm>
            <a:off x="4137616" y="2124404"/>
            <a:ext cx="3665225" cy="3913059"/>
          </a:xfrm>
          <a:prstGeom prst="rect">
            <a:avLst/>
          </a:prstGeom>
          <a:noFill/>
        </p:spPr>
        <p:txBody>
          <a:bodyPr wrap="square">
            <a:spAutoFit/>
          </a:bodyPr>
          <a:lstStyle/>
          <a:p>
            <a:pPr marL="45720" marR="0" lvl="0" indent="0" algn="ctr" defTabSz="914400" rtl="1" eaLnBrk="1" fontAlgn="auto" latinLnBrk="0" hangingPunct="1">
              <a:lnSpc>
                <a:spcPct val="150000"/>
              </a:lnSpc>
              <a:spcBef>
                <a:spcPts val="0"/>
              </a:spcBef>
              <a:spcAft>
                <a:spcPts val="0"/>
              </a:spcAft>
              <a:buClrTx/>
              <a:buSzTx/>
              <a:buFontTx/>
              <a:buNone/>
              <a:tabLst/>
              <a:defRPr/>
            </a:pPr>
            <a:r>
              <a:rPr kumimoji="0" lang="he-IL" sz="2400" b="1" i="0" u="none" strike="noStrike" kern="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sym typeface="Arial"/>
              </a:rPr>
              <a:t>צרו וועדות חברתיות בכיתה, במסגרתם תתחלקו לקבוצות בנושאים שונים:</a:t>
            </a:r>
          </a:p>
          <a:p>
            <a:pPr marL="45720" marR="0" lvl="0" indent="0" algn="ctr" defTabSz="914400" rtl="1" eaLnBrk="1" fontAlgn="auto" latinLnBrk="0" hangingPunct="1">
              <a:lnSpc>
                <a:spcPct val="150000"/>
              </a:lnSpc>
              <a:spcBef>
                <a:spcPts val="0"/>
              </a:spcBef>
              <a:spcAft>
                <a:spcPts val="0"/>
              </a:spcAft>
              <a:buClrTx/>
              <a:buSzTx/>
              <a:buFontTx/>
              <a:buNone/>
              <a:tabLst/>
              <a:defRPr/>
            </a:pPr>
            <a:r>
              <a:rPr kumimoji="0" lang="he-IL" sz="2400" b="1" i="0" u="none" strike="noStrike" kern="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sym typeface="Arial"/>
              </a:rPr>
              <a:t>ארגון ימי הולדת, </a:t>
            </a:r>
            <a:r>
              <a:rPr kumimoji="0" lang="en-US" sz="2400" b="1" i="0" u="none" strike="noStrike" kern="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sym typeface="Arial"/>
              </a:rPr>
              <a:t/>
            </a:r>
            <a:br>
              <a:rPr kumimoji="0" lang="en-US" sz="2400" b="1" i="0" u="none" strike="noStrike" kern="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sym typeface="Arial"/>
              </a:rPr>
            </a:br>
            <a:r>
              <a:rPr kumimoji="0" lang="he-IL" sz="2400" b="1" i="0" u="none" strike="noStrike" kern="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sym typeface="Arial"/>
              </a:rPr>
              <a:t>יצירת קשר עם תלמידים חולים,</a:t>
            </a:r>
            <a:r>
              <a:rPr kumimoji="0" lang="en-US" sz="2400" b="1" i="0" u="none" strike="noStrike" kern="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sym typeface="Arial"/>
              </a:rPr>
              <a:t> </a:t>
            </a:r>
            <a:r>
              <a:rPr kumimoji="0" lang="he-IL" sz="2400" b="1" i="0" u="none" strike="noStrike" kern="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sym typeface="Arial"/>
              </a:rPr>
              <a:t>הפסקות פעילות,</a:t>
            </a:r>
            <a:r>
              <a:rPr kumimoji="0" lang="en-US" sz="2400" b="1" i="0" u="none" strike="noStrike" kern="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sym typeface="Arial"/>
              </a:rPr>
              <a:t/>
            </a:r>
            <a:br>
              <a:rPr kumimoji="0" lang="en-US" sz="2400" b="1" i="0" u="none" strike="noStrike" kern="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sym typeface="Arial"/>
              </a:rPr>
            </a:br>
            <a:r>
              <a:rPr kumimoji="0" lang="he-IL" sz="2400" b="1" i="0" u="none" strike="noStrike" kern="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sym typeface="Arial"/>
              </a:rPr>
              <a:t>משחקי</a:t>
            </a:r>
            <a:r>
              <a:rPr lang="he-IL" sz="2400" b="1" dirty="0">
                <a:solidFill>
                  <a:srgbClr val="002060"/>
                </a:solidFill>
                <a:latin typeface="Calibri Light" panose="020F0302020204030204" pitchFamily="34" charset="0"/>
                <a:ea typeface="+mn-ea"/>
                <a:cs typeface="Calibri Light" panose="020F0302020204030204" pitchFamily="34" charset="0"/>
              </a:rPr>
              <a:t>ם חברתיים ועוד.</a:t>
            </a:r>
            <a:endParaRPr kumimoji="0" lang="he-IL" sz="2400" b="1" i="0" u="none" strike="noStrike" kern="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sym typeface="Arial"/>
            </a:endParaRPr>
          </a:p>
        </p:txBody>
      </p:sp>
      <p:cxnSp>
        <p:nvCxnSpPr>
          <p:cNvPr id="15" name="מחבר ישר 14">
            <a:extLst>
              <a:ext uri="{FF2B5EF4-FFF2-40B4-BE49-F238E27FC236}">
                <a16:creationId xmlns:a16="http://schemas.microsoft.com/office/drawing/2014/main" id="{CBCF2DBD-7317-4754-A7A1-0192C1A0E346}"/>
              </a:ext>
            </a:extLst>
          </p:cNvPr>
          <p:cNvCxnSpPr>
            <a:cxnSpLocks/>
          </p:cNvCxnSpPr>
          <p:nvPr/>
        </p:nvCxnSpPr>
        <p:spPr>
          <a:xfrm>
            <a:off x="4050454" y="2027964"/>
            <a:ext cx="0" cy="205297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2">
            <a:extLst>
              <a:ext uri="{FF2B5EF4-FFF2-40B4-BE49-F238E27FC236}">
                <a16:creationId xmlns:a16="http://schemas.microsoft.com/office/drawing/2014/main" id="{471720A6-33D1-442A-B50F-0A8DED6B352D}"/>
              </a:ext>
            </a:extLst>
          </p:cNvPr>
          <p:cNvSpPr txBox="1"/>
          <p:nvPr/>
        </p:nvSpPr>
        <p:spPr>
          <a:xfrm>
            <a:off x="577497" y="2078743"/>
            <a:ext cx="3397443" cy="2251065"/>
          </a:xfrm>
          <a:prstGeom prst="rect">
            <a:avLst/>
          </a:prstGeom>
          <a:noFill/>
        </p:spPr>
        <p:txBody>
          <a:bodyPr wrap="square">
            <a:spAutoFit/>
          </a:bodyPr>
          <a:lstStyle/>
          <a:p>
            <a:pPr marL="45720" marR="0" lvl="0" indent="0" algn="ctr" defTabSz="914400" rtl="1" eaLnBrk="1" fontAlgn="auto" latinLnBrk="0" hangingPunct="1">
              <a:lnSpc>
                <a:spcPct val="150000"/>
              </a:lnSpc>
              <a:spcBef>
                <a:spcPts val="0"/>
              </a:spcBef>
              <a:spcAft>
                <a:spcPts val="0"/>
              </a:spcAft>
              <a:buClrTx/>
              <a:buSzTx/>
              <a:buFontTx/>
              <a:buNone/>
              <a:tabLst/>
              <a:defRPr/>
            </a:pPr>
            <a:r>
              <a:rPr kumimoji="0" lang="he-IL" sz="2400" b="1" i="0" u="none" strike="noStrike" kern="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sym typeface="Arial"/>
              </a:rPr>
              <a:t>הציעו רעיונות משלכם לתרומה לאווירה הכיתתית, </a:t>
            </a:r>
            <a:r>
              <a:rPr kumimoji="0" lang="en-US" sz="2400" b="1" i="0" u="none" strike="noStrike" kern="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sym typeface="Arial"/>
              </a:rPr>
              <a:t/>
            </a:r>
            <a:br>
              <a:rPr kumimoji="0" lang="en-US" sz="2400" b="1" i="0" u="none" strike="noStrike" kern="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sym typeface="Arial"/>
              </a:rPr>
            </a:br>
            <a:r>
              <a:rPr kumimoji="0" lang="he-IL" sz="2400" b="1" i="0" u="none" strike="noStrike" kern="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sym typeface="Arial"/>
              </a:rPr>
              <a:t>שתפו את המורה, </a:t>
            </a:r>
            <a:r>
              <a:rPr kumimoji="0" lang="en-US" sz="2400" b="1" i="0" u="none" strike="noStrike" kern="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sym typeface="Arial"/>
              </a:rPr>
              <a:t/>
            </a:r>
            <a:br>
              <a:rPr kumimoji="0" lang="en-US" sz="2400" b="1" i="0" u="none" strike="noStrike" kern="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sym typeface="Arial"/>
              </a:rPr>
            </a:br>
            <a:r>
              <a:rPr kumimoji="0" lang="he-IL" sz="2400" b="1" i="0" u="none" strike="noStrike" kern="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sym typeface="Arial"/>
              </a:rPr>
              <a:t>והציגו את התוצרים בכיתה. </a:t>
            </a:r>
          </a:p>
        </p:txBody>
      </p:sp>
      <p:cxnSp>
        <p:nvCxnSpPr>
          <p:cNvPr id="23" name="מחבר ישר 22">
            <a:extLst>
              <a:ext uri="{FF2B5EF4-FFF2-40B4-BE49-F238E27FC236}">
                <a16:creationId xmlns:a16="http://schemas.microsoft.com/office/drawing/2014/main" id="{B662ED3D-6BA8-4345-A617-0612BAA4974F}"/>
              </a:ext>
            </a:extLst>
          </p:cNvPr>
          <p:cNvCxnSpPr>
            <a:cxnSpLocks/>
          </p:cNvCxnSpPr>
          <p:nvPr/>
        </p:nvCxnSpPr>
        <p:spPr>
          <a:xfrm>
            <a:off x="7995921" y="4402668"/>
            <a:ext cx="0" cy="2052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מחבר ישר 23">
            <a:extLst>
              <a:ext uri="{FF2B5EF4-FFF2-40B4-BE49-F238E27FC236}">
                <a16:creationId xmlns:a16="http://schemas.microsoft.com/office/drawing/2014/main" id="{CFA5F2B8-F1C3-4E29-B4D7-1202126E5B5B}"/>
              </a:ext>
            </a:extLst>
          </p:cNvPr>
          <p:cNvCxnSpPr>
            <a:cxnSpLocks/>
          </p:cNvCxnSpPr>
          <p:nvPr/>
        </p:nvCxnSpPr>
        <p:spPr>
          <a:xfrm>
            <a:off x="4050454" y="4402668"/>
            <a:ext cx="0" cy="205297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316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FE559BD7-3C27-ED66-16C0-665DFFAFD953}"/>
              </a:ext>
            </a:extLst>
          </p:cNvPr>
          <p:cNvSpPr>
            <a:spLocks noGrp="1"/>
          </p:cNvSpPr>
          <p:nvPr>
            <p:ph type="title"/>
          </p:nvPr>
        </p:nvSpPr>
        <p:spPr/>
        <p:txBody>
          <a:bodyPr/>
          <a:lstStyle/>
          <a:p>
            <a:r>
              <a:rPr lang="he-IL" dirty="0"/>
              <a:t>להדפסה</a:t>
            </a:r>
          </a:p>
        </p:txBody>
      </p:sp>
    </p:spTree>
    <p:extLst>
      <p:ext uri="{BB962C8B-B14F-4D97-AF65-F5344CB8AC3E}">
        <p14:creationId xmlns:p14="http://schemas.microsoft.com/office/powerpoint/2010/main" val="727667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a:spLocks noGrp="1"/>
          </p:cNvSpPr>
          <p:nvPr>
            <p:ph type="title"/>
          </p:nvPr>
        </p:nvSpPr>
        <p:spPr>
          <a:xfrm>
            <a:off x="0" y="0"/>
            <a:ext cx="12192000" cy="632402"/>
          </a:xfrm>
          <a:noFill/>
        </p:spPr>
        <p:txBody>
          <a:bodyPr vert="horz" lIns="91440" tIns="45720" rIns="91440" bIns="45720" rtlCol="1" anchor="ctr">
            <a:normAutofit fontScale="90000"/>
          </a:bodyPr>
          <a:lstStyle/>
          <a:p>
            <a:pPr algn="ctr"/>
            <a:r>
              <a:rPr lang="he-IL" dirty="0">
                <a:latin typeface="Calibri" panose="020F0502020204030204" pitchFamily="34" charset="0"/>
                <a:cs typeface="Calibri" panose="020F0502020204030204" pitchFamily="34" charset="0"/>
              </a:rPr>
              <a:t>שאלות לסיפור במניפה</a:t>
            </a:r>
          </a:p>
        </p:txBody>
      </p:sp>
      <p:sp>
        <p:nvSpPr>
          <p:cNvPr id="6" name="מלבן 5"/>
          <p:cNvSpPr/>
          <p:nvPr/>
        </p:nvSpPr>
        <p:spPr>
          <a:xfrm>
            <a:off x="313307" y="1061884"/>
            <a:ext cx="2160000" cy="2160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4" name="מלבן 13"/>
          <p:cNvSpPr/>
          <p:nvPr/>
        </p:nvSpPr>
        <p:spPr>
          <a:xfrm>
            <a:off x="2643553" y="1061884"/>
            <a:ext cx="2160000" cy="2160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5" name="מלבן 14"/>
          <p:cNvSpPr/>
          <p:nvPr/>
        </p:nvSpPr>
        <p:spPr>
          <a:xfrm>
            <a:off x="4973799" y="1070168"/>
            <a:ext cx="2160000" cy="2160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6" name="מלבן 15"/>
          <p:cNvSpPr/>
          <p:nvPr/>
        </p:nvSpPr>
        <p:spPr>
          <a:xfrm>
            <a:off x="7304045" y="1080001"/>
            <a:ext cx="2160000" cy="2160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7" name="מלבן 16"/>
          <p:cNvSpPr/>
          <p:nvPr/>
        </p:nvSpPr>
        <p:spPr>
          <a:xfrm>
            <a:off x="9634291" y="1070168"/>
            <a:ext cx="2160000" cy="2160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8" name="מלבן 17"/>
          <p:cNvSpPr/>
          <p:nvPr/>
        </p:nvSpPr>
        <p:spPr>
          <a:xfrm>
            <a:off x="313307" y="3356398"/>
            <a:ext cx="2160000" cy="2160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9" name="מלבן 18"/>
          <p:cNvSpPr/>
          <p:nvPr/>
        </p:nvSpPr>
        <p:spPr>
          <a:xfrm>
            <a:off x="2643553" y="3356398"/>
            <a:ext cx="2160000" cy="2160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0" name="מלבן 19"/>
          <p:cNvSpPr/>
          <p:nvPr/>
        </p:nvSpPr>
        <p:spPr>
          <a:xfrm>
            <a:off x="4973799" y="3374515"/>
            <a:ext cx="2160000" cy="2160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1" name="מלבן 20"/>
          <p:cNvSpPr/>
          <p:nvPr/>
        </p:nvSpPr>
        <p:spPr>
          <a:xfrm>
            <a:off x="7304045" y="3394179"/>
            <a:ext cx="2160000" cy="2160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2" name="מלבן 21"/>
          <p:cNvSpPr/>
          <p:nvPr/>
        </p:nvSpPr>
        <p:spPr>
          <a:xfrm>
            <a:off x="9634291" y="3364682"/>
            <a:ext cx="2160000" cy="2160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3" name="TextBox 32"/>
          <p:cNvSpPr txBox="1"/>
          <p:nvPr/>
        </p:nvSpPr>
        <p:spPr>
          <a:xfrm>
            <a:off x="9731300" y="1504437"/>
            <a:ext cx="1965982" cy="1311128"/>
          </a:xfrm>
          <a:prstGeom prst="rect">
            <a:avLst/>
          </a:prstGeom>
          <a:noFill/>
        </p:spPr>
        <p:txBody>
          <a:bodyPr wrap="square" rtlCol="1">
            <a:spAutoFit/>
          </a:bodyPr>
          <a:lstStyle/>
          <a:p>
            <a:pPr marL="50800" marR="0" lvl="0" algn="ctr" defTabSz="914400" rtl="1" eaLnBrk="1" fontAlgn="auto" latinLnBrk="0" hangingPunct="1">
              <a:lnSpc>
                <a:spcPct val="90000"/>
              </a:lnSpc>
              <a:spcBef>
                <a:spcPts val="1000"/>
              </a:spcBef>
              <a:spcAft>
                <a:spcPts val="0"/>
              </a:spcAft>
              <a:buClr>
                <a:srgbClr val="000000"/>
              </a:buClr>
              <a:buSzPts val="2800"/>
              <a:tabLst/>
              <a:defRPr/>
            </a:pPr>
            <a:r>
              <a:rPr kumimoji="0" lang="he-IL" sz="2200" b="0" i="0" u="none" strike="noStrike" kern="0" cap="none" spc="0" normalizeH="0" baseline="0" noProof="0" dirty="0">
                <a:ln>
                  <a:noFill/>
                </a:ln>
                <a:solidFill>
                  <a:srgbClr val="000000"/>
                </a:solidFill>
                <a:effectLst/>
                <a:uLnTx/>
                <a:uFillTx/>
                <a:latin typeface="Calibri"/>
                <a:ea typeface="Calibri"/>
                <a:cs typeface="Calibri"/>
                <a:sym typeface="Calibri"/>
              </a:rPr>
              <a:t>אני תלמיד/ה חדש/ה בבית הספר ולא יודע/ת איך להכיר חברים</a:t>
            </a:r>
          </a:p>
        </p:txBody>
      </p:sp>
      <p:sp>
        <p:nvSpPr>
          <p:cNvPr id="7" name="תיבת טקסט 6">
            <a:extLst>
              <a:ext uri="{FF2B5EF4-FFF2-40B4-BE49-F238E27FC236}">
                <a16:creationId xmlns:a16="http://schemas.microsoft.com/office/drawing/2014/main" id="{472C9484-93F7-68D2-B98C-A1F571142324}"/>
              </a:ext>
            </a:extLst>
          </p:cNvPr>
          <p:cNvSpPr txBox="1"/>
          <p:nvPr/>
        </p:nvSpPr>
        <p:spPr>
          <a:xfrm>
            <a:off x="7348706" y="1532735"/>
            <a:ext cx="2160000" cy="1311128"/>
          </a:xfrm>
          <a:prstGeom prst="rect">
            <a:avLst/>
          </a:prstGeom>
          <a:noFill/>
        </p:spPr>
        <p:txBody>
          <a:bodyPr wrap="square">
            <a:spAutoFit/>
          </a:bodyPr>
          <a:lstStyle/>
          <a:p>
            <a:pPr marL="50800" marR="0" lvl="0" algn="ctr" defTabSz="914400" rtl="1" eaLnBrk="1" fontAlgn="auto" latinLnBrk="0" hangingPunct="1">
              <a:lnSpc>
                <a:spcPct val="90000"/>
              </a:lnSpc>
              <a:spcBef>
                <a:spcPts val="1000"/>
              </a:spcBef>
              <a:spcAft>
                <a:spcPts val="0"/>
              </a:spcAft>
              <a:buClr>
                <a:srgbClr val="000000"/>
              </a:buClr>
              <a:buSzPts val="2800"/>
              <a:tabLst/>
              <a:defRPr/>
            </a:pPr>
            <a:r>
              <a:rPr kumimoji="0" lang="he-IL" sz="2200" b="0" i="0" u="none" strike="noStrike" kern="0" cap="none" spc="0" normalizeH="0" baseline="0" noProof="0" dirty="0">
                <a:ln>
                  <a:noFill/>
                </a:ln>
                <a:solidFill>
                  <a:srgbClr val="000000"/>
                </a:solidFill>
                <a:effectLst/>
                <a:uLnTx/>
                <a:uFillTx/>
                <a:latin typeface="Calibri"/>
                <a:ea typeface="Calibri"/>
                <a:cs typeface="Calibri"/>
                <a:sym typeface="Calibri"/>
              </a:rPr>
              <a:t>ניסיתי ליצור קשר</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a:r>
            <a:b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br>
            <a:r>
              <a:rPr kumimoji="0" lang="he-IL" sz="2200" b="0" i="0" u="none" strike="noStrike" kern="0" cap="none" spc="0" normalizeH="0" baseline="0" noProof="0" dirty="0">
                <a:ln>
                  <a:noFill/>
                </a:ln>
                <a:solidFill>
                  <a:srgbClr val="000000"/>
                </a:solidFill>
                <a:effectLst/>
                <a:uLnTx/>
                <a:uFillTx/>
                <a:latin typeface="Calibri"/>
                <a:ea typeface="Calibri"/>
                <a:cs typeface="Calibri"/>
                <a:sym typeface="Calibri"/>
              </a:rPr>
              <a:t> עם ילדים שמעניינים אותי </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a:r>
            <a:b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br>
            <a:r>
              <a:rPr kumimoji="0" lang="he-IL" sz="2200" b="0" i="0" u="none" strike="noStrike" kern="0" cap="none" spc="0" normalizeH="0" baseline="0" noProof="0" dirty="0">
                <a:ln>
                  <a:noFill/>
                </a:ln>
                <a:solidFill>
                  <a:srgbClr val="000000"/>
                </a:solidFill>
                <a:effectLst/>
                <a:uLnTx/>
                <a:uFillTx/>
                <a:latin typeface="Calibri"/>
                <a:ea typeface="Calibri"/>
                <a:cs typeface="Calibri"/>
                <a:sym typeface="Calibri"/>
              </a:rPr>
              <a:t>אבל לא הצלחתי </a:t>
            </a:r>
          </a:p>
        </p:txBody>
      </p:sp>
      <p:sp>
        <p:nvSpPr>
          <p:cNvPr id="9" name="תיבת טקסט 8">
            <a:extLst>
              <a:ext uri="{FF2B5EF4-FFF2-40B4-BE49-F238E27FC236}">
                <a16:creationId xmlns:a16="http://schemas.microsoft.com/office/drawing/2014/main" id="{B3B9789D-81B0-76A1-DA89-15140A324BB3}"/>
              </a:ext>
            </a:extLst>
          </p:cNvPr>
          <p:cNvSpPr txBox="1"/>
          <p:nvPr/>
        </p:nvSpPr>
        <p:spPr>
          <a:xfrm>
            <a:off x="4186234" y="1553825"/>
            <a:ext cx="3901757" cy="701731"/>
          </a:xfrm>
          <a:prstGeom prst="rect">
            <a:avLst/>
          </a:prstGeom>
          <a:noFill/>
        </p:spPr>
        <p:txBody>
          <a:bodyPr wrap="square">
            <a:spAutoFit/>
          </a:bodyPr>
          <a:lstStyle/>
          <a:p>
            <a:pPr marL="50800" marR="0" lvl="0" algn="ctr" defTabSz="914400" rtl="1" eaLnBrk="1" fontAlgn="auto" latinLnBrk="0" hangingPunct="1">
              <a:lnSpc>
                <a:spcPct val="90000"/>
              </a:lnSpc>
              <a:spcBef>
                <a:spcPts val="1000"/>
              </a:spcBef>
              <a:spcAft>
                <a:spcPts val="0"/>
              </a:spcAft>
              <a:buClr>
                <a:srgbClr val="000000"/>
              </a:buClr>
              <a:buSzPts val="2800"/>
              <a:tabLst/>
              <a:defRPr/>
            </a:pPr>
            <a:r>
              <a:rPr kumimoji="0" lang="he-IL" sz="2200" b="0" i="0" u="none" strike="noStrike" kern="0" cap="none" spc="0" normalizeH="0" baseline="0" noProof="0" dirty="0">
                <a:ln>
                  <a:noFill/>
                </a:ln>
                <a:solidFill>
                  <a:srgbClr val="000000"/>
                </a:solidFill>
                <a:effectLst/>
                <a:uLnTx/>
                <a:uFillTx/>
                <a:latin typeface="Calibri"/>
                <a:ea typeface="Calibri"/>
                <a:cs typeface="Calibri"/>
                <a:sym typeface="Calibri"/>
              </a:rPr>
              <a:t>אני רוצה לגשת </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a:r>
            <a:b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br>
            <a:r>
              <a:rPr kumimoji="0" lang="he-IL" sz="2200" b="0" i="0" u="none" strike="noStrike" kern="0" cap="none" spc="0" normalizeH="0" baseline="0" noProof="0" dirty="0">
                <a:ln>
                  <a:noFill/>
                </a:ln>
                <a:solidFill>
                  <a:srgbClr val="000000"/>
                </a:solidFill>
                <a:effectLst/>
                <a:uLnTx/>
                <a:uFillTx/>
                <a:latin typeface="Calibri"/>
                <a:ea typeface="Calibri"/>
                <a:cs typeface="Calibri"/>
                <a:sym typeface="Calibri"/>
              </a:rPr>
              <a:t>אבל מתבייש/ת</a:t>
            </a:r>
          </a:p>
        </p:txBody>
      </p:sp>
      <p:sp>
        <p:nvSpPr>
          <p:cNvPr id="11" name="תיבת טקסט 10">
            <a:extLst>
              <a:ext uri="{FF2B5EF4-FFF2-40B4-BE49-F238E27FC236}">
                <a16:creationId xmlns:a16="http://schemas.microsoft.com/office/drawing/2014/main" id="{15EEA219-C396-2E34-D8FB-9D790D628F84}"/>
              </a:ext>
            </a:extLst>
          </p:cNvPr>
          <p:cNvSpPr txBox="1"/>
          <p:nvPr/>
        </p:nvSpPr>
        <p:spPr>
          <a:xfrm>
            <a:off x="1746882" y="1579848"/>
            <a:ext cx="3901757" cy="701731"/>
          </a:xfrm>
          <a:prstGeom prst="rect">
            <a:avLst/>
          </a:prstGeom>
          <a:noFill/>
        </p:spPr>
        <p:txBody>
          <a:bodyPr wrap="square">
            <a:spAutoFit/>
          </a:bodyPr>
          <a:lstStyle/>
          <a:p>
            <a:pPr marL="50800" marR="0" lvl="0" algn="ctr" defTabSz="914400" rtl="1" eaLnBrk="1" fontAlgn="auto" latinLnBrk="0" hangingPunct="1">
              <a:lnSpc>
                <a:spcPct val="90000"/>
              </a:lnSpc>
              <a:spcBef>
                <a:spcPts val="1000"/>
              </a:spcBef>
              <a:spcAft>
                <a:spcPts val="0"/>
              </a:spcAft>
              <a:buClr>
                <a:srgbClr val="000000"/>
              </a:buClr>
              <a:buSzPts val="2800"/>
              <a:tabLst/>
              <a:defRPr/>
            </a:pPr>
            <a:r>
              <a:rPr kumimoji="0" lang="he-IL" sz="2200" b="0" i="0" u="none" strike="noStrike" kern="0" cap="none" spc="0" normalizeH="0" baseline="0" noProof="0" dirty="0">
                <a:ln>
                  <a:noFill/>
                </a:ln>
                <a:solidFill>
                  <a:srgbClr val="000000"/>
                </a:solidFill>
                <a:effectLst/>
                <a:uLnTx/>
                <a:uFillTx/>
                <a:latin typeface="Calibri"/>
                <a:ea typeface="Calibri"/>
                <a:cs typeface="Calibri"/>
                <a:sym typeface="Calibri"/>
              </a:rPr>
              <a:t>אני מרגיש/ה </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a:r>
            <a:b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br>
            <a:r>
              <a:rPr kumimoji="0" lang="he-IL" sz="2200" b="0" i="0" u="none" strike="noStrike" kern="0" cap="none" spc="0" normalizeH="0" baseline="0" noProof="0" dirty="0">
                <a:ln>
                  <a:noFill/>
                </a:ln>
                <a:solidFill>
                  <a:srgbClr val="000000"/>
                </a:solidFill>
                <a:effectLst/>
                <a:uLnTx/>
                <a:uFillTx/>
                <a:latin typeface="Calibri"/>
                <a:ea typeface="Calibri"/>
                <a:cs typeface="Calibri"/>
                <a:sym typeface="Calibri"/>
              </a:rPr>
              <a:t>לבד בבית הספר</a:t>
            </a:r>
          </a:p>
        </p:txBody>
      </p:sp>
      <p:sp>
        <p:nvSpPr>
          <p:cNvPr id="13" name="תיבת טקסט 12">
            <a:extLst>
              <a:ext uri="{FF2B5EF4-FFF2-40B4-BE49-F238E27FC236}">
                <a16:creationId xmlns:a16="http://schemas.microsoft.com/office/drawing/2014/main" id="{5CE238C9-8FAC-76CD-EE3E-F6E892CCE1A4}"/>
              </a:ext>
            </a:extLst>
          </p:cNvPr>
          <p:cNvSpPr txBox="1"/>
          <p:nvPr/>
        </p:nvSpPr>
        <p:spPr>
          <a:xfrm>
            <a:off x="313307" y="1579848"/>
            <a:ext cx="2233238" cy="1006429"/>
          </a:xfrm>
          <a:prstGeom prst="rect">
            <a:avLst/>
          </a:prstGeom>
          <a:noFill/>
        </p:spPr>
        <p:txBody>
          <a:bodyPr wrap="square">
            <a:spAutoFit/>
          </a:bodyPr>
          <a:lstStyle/>
          <a:p>
            <a:pPr marL="50800" marR="0" lvl="0" algn="ctr" defTabSz="914400" rtl="1" eaLnBrk="1" fontAlgn="auto" latinLnBrk="0" hangingPunct="1">
              <a:lnSpc>
                <a:spcPct val="90000"/>
              </a:lnSpc>
              <a:spcBef>
                <a:spcPts val="1000"/>
              </a:spcBef>
              <a:spcAft>
                <a:spcPts val="0"/>
              </a:spcAft>
              <a:buClr>
                <a:srgbClr val="000000"/>
              </a:buClr>
              <a:buSzPts val="2800"/>
              <a:tabLst/>
              <a:defRPr/>
            </a:pPr>
            <a:r>
              <a:rPr kumimoji="0" lang="he-IL" sz="2200" b="0" i="0" u="none" strike="noStrike" kern="0" cap="none" spc="0" normalizeH="0" baseline="0" noProof="0" dirty="0">
                <a:ln>
                  <a:noFill/>
                </a:ln>
                <a:solidFill>
                  <a:srgbClr val="000000"/>
                </a:solidFill>
                <a:effectLst/>
                <a:uLnTx/>
                <a:uFillTx/>
                <a:latin typeface="Calibri"/>
                <a:ea typeface="Calibri"/>
                <a:cs typeface="Calibri"/>
                <a:sym typeface="Calibri"/>
              </a:rPr>
              <a:t>איפה/איך אפשר </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a:r>
            <a:b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br>
            <a:r>
              <a:rPr kumimoji="0" lang="he-IL" sz="2200" b="0" i="0" u="none" strike="noStrike" kern="0" cap="none" spc="0" normalizeH="0" baseline="0" noProof="0" dirty="0">
                <a:ln>
                  <a:noFill/>
                </a:ln>
                <a:solidFill>
                  <a:srgbClr val="000000"/>
                </a:solidFill>
                <a:effectLst/>
                <a:uLnTx/>
                <a:uFillTx/>
                <a:latin typeface="Calibri"/>
                <a:ea typeface="Calibri"/>
                <a:cs typeface="Calibri"/>
                <a:sym typeface="Calibri"/>
              </a:rPr>
              <a:t>להרחיב קצת את </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a:r>
            <a:b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br>
            <a:r>
              <a:rPr kumimoji="0" lang="he-IL" sz="2200" b="0" i="0" u="none" strike="noStrike" kern="0" cap="none" spc="0" normalizeH="0" baseline="0" noProof="0" dirty="0">
                <a:ln>
                  <a:noFill/>
                </a:ln>
                <a:solidFill>
                  <a:srgbClr val="000000"/>
                </a:solidFill>
                <a:effectLst/>
                <a:uLnTx/>
                <a:uFillTx/>
                <a:latin typeface="Calibri"/>
                <a:ea typeface="Calibri"/>
                <a:cs typeface="Calibri"/>
                <a:sym typeface="Calibri"/>
              </a:rPr>
              <a:t>מעגל החברים?</a:t>
            </a:r>
          </a:p>
        </p:txBody>
      </p:sp>
      <p:sp>
        <p:nvSpPr>
          <p:cNvPr id="24" name="תיבת טקסט 23">
            <a:extLst>
              <a:ext uri="{FF2B5EF4-FFF2-40B4-BE49-F238E27FC236}">
                <a16:creationId xmlns:a16="http://schemas.microsoft.com/office/drawing/2014/main" id="{9672E9F9-C888-56AA-A52A-80CAFA21948A}"/>
              </a:ext>
            </a:extLst>
          </p:cNvPr>
          <p:cNvSpPr txBox="1"/>
          <p:nvPr/>
        </p:nvSpPr>
        <p:spPr>
          <a:xfrm>
            <a:off x="7271005" y="3744182"/>
            <a:ext cx="6943724" cy="1006429"/>
          </a:xfrm>
          <a:prstGeom prst="rect">
            <a:avLst/>
          </a:prstGeom>
          <a:noFill/>
        </p:spPr>
        <p:txBody>
          <a:bodyPr wrap="square">
            <a:spAutoFit/>
          </a:bodyPr>
          <a:lstStyle/>
          <a:p>
            <a:pPr marL="50800" marR="0" lvl="0" algn="ctr" defTabSz="914400" rtl="1" eaLnBrk="1" fontAlgn="auto" latinLnBrk="0" hangingPunct="1">
              <a:lnSpc>
                <a:spcPct val="90000"/>
              </a:lnSpc>
              <a:spcBef>
                <a:spcPts val="1000"/>
              </a:spcBef>
              <a:spcAft>
                <a:spcPts val="0"/>
              </a:spcAft>
              <a:buClr>
                <a:srgbClr val="000000"/>
              </a:buClr>
              <a:buSzPts val="2800"/>
              <a:tabLst/>
              <a:defRPr/>
            </a:pPr>
            <a:r>
              <a:rPr kumimoji="0" lang="he-IL" sz="2200" b="0" i="0" u="none" strike="noStrike" kern="0" cap="none" spc="0" normalizeH="0" baseline="0" noProof="0">
                <a:ln>
                  <a:noFill/>
                </a:ln>
                <a:solidFill>
                  <a:srgbClr val="000000"/>
                </a:solidFill>
                <a:effectLst/>
                <a:uLnTx/>
                <a:uFillTx/>
                <a:latin typeface="Calibri"/>
                <a:ea typeface="Calibri"/>
                <a:cs typeface="Calibri"/>
                <a:sym typeface="Calibri"/>
              </a:rPr>
              <a:t>קשה לי להתחיל </a:t>
            </a:r>
            <a:r>
              <a:rPr kumimoji="0" lang="en-US" sz="2200" b="0" i="0" u="none" strike="noStrike" kern="0" cap="none" spc="0" normalizeH="0" baseline="0" noProof="0">
                <a:ln>
                  <a:noFill/>
                </a:ln>
                <a:solidFill>
                  <a:srgbClr val="000000"/>
                </a:solidFill>
                <a:effectLst/>
                <a:uLnTx/>
                <a:uFillTx/>
                <a:latin typeface="Calibri"/>
                <a:ea typeface="Calibri"/>
                <a:cs typeface="Calibri"/>
                <a:sym typeface="Calibri"/>
              </a:rPr>
              <a:t/>
            </a:r>
            <a:br>
              <a:rPr kumimoji="0" lang="en-US" sz="2200" b="0" i="0" u="none" strike="noStrike" kern="0" cap="none" spc="0" normalizeH="0" baseline="0" noProof="0">
                <a:ln>
                  <a:noFill/>
                </a:ln>
                <a:solidFill>
                  <a:srgbClr val="000000"/>
                </a:solidFill>
                <a:effectLst/>
                <a:uLnTx/>
                <a:uFillTx/>
                <a:latin typeface="Calibri"/>
                <a:ea typeface="Calibri"/>
                <a:cs typeface="Calibri"/>
                <a:sym typeface="Calibri"/>
              </a:rPr>
            </a:br>
            <a:r>
              <a:rPr kumimoji="0" lang="he-IL" sz="2200" b="0" i="0" u="none" strike="noStrike" kern="0" cap="none" spc="0" normalizeH="0" baseline="0" noProof="0">
                <a:ln>
                  <a:noFill/>
                </a:ln>
                <a:solidFill>
                  <a:srgbClr val="000000"/>
                </a:solidFill>
                <a:effectLst/>
                <a:uLnTx/>
                <a:uFillTx/>
                <a:latin typeface="Calibri"/>
                <a:ea typeface="Calibri"/>
                <a:cs typeface="Calibri"/>
                <a:sym typeface="Calibri"/>
              </a:rPr>
              <a:t>לדבר עם </a:t>
            </a:r>
            <a:r>
              <a:rPr kumimoji="0" lang="en-US" sz="2200" b="0" i="0" u="none" strike="noStrike" kern="0" cap="none" spc="0" normalizeH="0" baseline="0" noProof="0">
                <a:ln>
                  <a:noFill/>
                </a:ln>
                <a:solidFill>
                  <a:srgbClr val="000000"/>
                </a:solidFill>
                <a:effectLst/>
                <a:uLnTx/>
                <a:uFillTx/>
                <a:latin typeface="Calibri"/>
                <a:ea typeface="Calibri"/>
                <a:cs typeface="Calibri"/>
                <a:sym typeface="Calibri"/>
              </a:rPr>
              <a:t/>
            </a:r>
            <a:br>
              <a:rPr kumimoji="0" lang="en-US" sz="2200" b="0" i="0" u="none" strike="noStrike" kern="0" cap="none" spc="0" normalizeH="0" baseline="0" noProof="0">
                <a:ln>
                  <a:noFill/>
                </a:ln>
                <a:solidFill>
                  <a:srgbClr val="000000"/>
                </a:solidFill>
                <a:effectLst/>
                <a:uLnTx/>
                <a:uFillTx/>
                <a:latin typeface="Calibri"/>
                <a:ea typeface="Calibri"/>
                <a:cs typeface="Calibri"/>
                <a:sym typeface="Calibri"/>
              </a:rPr>
            </a:br>
            <a:r>
              <a:rPr kumimoji="0" lang="he-IL" sz="2200" b="0" i="0" u="none" strike="noStrike" kern="0" cap="none" spc="0" normalizeH="0" baseline="0" noProof="0">
                <a:ln>
                  <a:noFill/>
                </a:ln>
                <a:solidFill>
                  <a:srgbClr val="000000"/>
                </a:solidFill>
                <a:effectLst/>
                <a:uLnTx/>
                <a:uFillTx/>
                <a:latin typeface="Calibri"/>
                <a:ea typeface="Calibri"/>
                <a:cs typeface="Calibri"/>
                <a:sym typeface="Calibri"/>
              </a:rPr>
              <a:t>אנשים חדשים</a:t>
            </a:r>
            <a:endParaRPr kumimoji="0" lang="he-IL" sz="2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6" name="תיבת טקסט 25">
            <a:extLst>
              <a:ext uri="{FF2B5EF4-FFF2-40B4-BE49-F238E27FC236}">
                <a16:creationId xmlns:a16="http://schemas.microsoft.com/office/drawing/2014/main" id="{02D9722A-4F5B-6C25-7EAB-4DD1C25B9186}"/>
              </a:ext>
            </a:extLst>
          </p:cNvPr>
          <p:cNvSpPr txBox="1"/>
          <p:nvPr/>
        </p:nvSpPr>
        <p:spPr>
          <a:xfrm>
            <a:off x="5281873" y="3727341"/>
            <a:ext cx="6232921" cy="1006429"/>
          </a:xfrm>
          <a:prstGeom prst="rect">
            <a:avLst/>
          </a:prstGeom>
          <a:noFill/>
        </p:spPr>
        <p:txBody>
          <a:bodyPr wrap="square">
            <a:spAutoFit/>
          </a:bodyPr>
          <a:lstStyle/>
          <a:p>
            <a:pPr marL="50800" marR="0" lvl="0" algn="ctr" defTabSz="914400" rtl="1" eaLnBrk="1" fontAlgn="auto" latinLnBrk="0" hangingPunct="1">
              <a:lnSpc>
                <a:spcPct val="90000"/>
              </a:lnSpc>
              <a:spcBef>
                <a:spcPts val="1000"/>
              </a:spcBef>
              <a:spcAft>
                <a:spcPts val="0"/>
              </a:spcAft>
              <a:buClr>
                <a:srgbClr val="000000"/>
              </a:buClr>
              <a:buSzPts val="2800"/>
              <a:tabLst/>
              <a:defRPr/>
            </a:pPr>
            <a:r>
              <a:rPr kumimoji="0" lang="he-IL" sz="2200" b="0" i="0" u="none" strike="noStrike" kern="0" cap="none" spc="0" normalizeH="0" baseline="0" noProof="0" dirty="0">
                <a:ln>
                  <a:noFill/>
                </a:ln>
                <a:solidFill>
                  <a:srgbClr val="000000"/>
                </a:solidFill>
                <a:effectLst/>
                <a:uLnTx/>
                <a:uFillTx/>
                <a:latin typeface="Calibri"/>
                <a:ea typeface="Calibri"/>
                <a:cs typeface="Calibri"/>
                <a:sym typeface="Calibri"/>
              </a:rPr>
              <a:t>איך לחדש קשר </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a:r>
            <a:b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br>
            <a:r>
              <a:rPr kumimoji="0" lang="he-IL" sz="2200" b="0" i="0" u="none" strike="noStrike" kern="0" cap="none" spc="0" normalizeH="0" baseline="0" noProof="0" dirty="0">
                <a:ln>
                  <a:noFill/>
                </a:ln>
                <a:solidFill>
                  <a:srgbClr val="000000"/>
                </a:solidFill>
                <a:effectLst/>
                <a:uLnTx/>
                <a:uFillTx/>
                <a:latin typeface="Calibri"/>
                <a:ea typeface="Calibri"/>
                <a:cs typeface="Calibri"/>
                <a:sym typeface="Calibri"/>
              </a:rPr>
              <a:t>עם חבר/ה </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a:r>
            <a:b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br>
            <a:r>
              <a:rPr kumimoji="0" lang="he-IL" sz="2200" b="0" i="0" u="none" strike="noStrike" kern="0" cap="none" spc="0" normalizeH="0" baseline="0" noProof="0" dirty="0">
                <a:ln>
                  <a:noFill/>
                </a:ln>
                <a:solidFill>
                  <a:srgbClr val="000000"/>
                </a:solidFill>
                <a:effectLst/>
                <a:uLnTx/>
                <a:uFillTx/>
                <a:latin typeface="Calibri"/>
                <a:ea typeface="Calibri"/>
                <a:cs typeface="Calibri"/>
                <a:sym typeface="Calibri"/>
              </a:rPr>
              <a:t>מהעבר?</a:t>
            </a:r>
          </a:p>
        </p:txBody>
      </p:sp>
      <p:sp>
        <p:nvSpPr>
          <p:cNvPr id="28" name="תיבת טקסט 27">
            <a:extLst>
              <a:ext uri="{FF2B5EF4-FFF2-40B4-BE49-F238E27FC236}">
                <a16:creationId xmlns:a16="http://schemas.microsoft.com/office/drawing/2014/main" id="{EB812771-D6BC-1C4D-16EB-29D7AB581577}"/>
              </a:ext>
            </a:extLst>
          </p:cNvPr>
          <p:cNvSpPr txBox="1"/>
          <p:nvPr/>
        </p:nvSpPr>
        <p:spPr>
          <a:xfrm>
            <a:off x="4930933" y="3734948"/>
            <a:ext cx="2330246" cy="701731"/>
          </a:xfrm>
          <a:prstGeom prst="rect">
            <a:avLst/>
          </a:prstGeom>
          <a:noFill/>
        </p:spPr>
        <p:txBody>
          <a:bodyPr wrap="square">
            <a:spAutoFit/>
          </a:bodyPr>
          <a:lstStyle/>
          <a:p>
            <a:pPr marL="50800" marR="0" lvl="0" algn="ctr" defTabSz="914400" rtl="1" eaLnBrk="1" fontAlgn="auto" latinLnBrk="0" hangingPunct="1">
              <a:lnSpc>
                <a:spcPct val="90000"/>
              </a:lnSpc>
              <a:spcBef>
                <a:spcPts val="1000"/>
              </a:spcBef>
              <a:spcAft>
                <a:spcPts val="0"/>
              </a:spcAft>
              <a:buClr>
                <a:srgbClr val="000000"/>
              </a:buClr>
              <a:buSzPts val="2800"/>
              <a:tabLst/>
              <a:defRPr/>
            </a:pPr>
            <a:r>
              <a:rPr kumimoji="0" lang="he-IL" sz="2200" b="0" i="0" u="none" strike="noStrike" kern="0" cap="none" spc="0" normalizeH="0" baseline="0" noProof="0" dirty="0">
                <a:ln>
                  <a:noFill/>
                </a:ln>
                <a:solidFill>
                  <a:srgbClr val="000000"/>
                </a:solidFill>
                <a:effectLst/>
                <a:uLnTx/>
                <a:uFillTx/>
                <a:latin typeface="Calibri"/>
                <a:ea typeface="Calibri"/>
                <a:cs typeface="Calibri"/>
                <a:sym typeface="Calibri"/>
              </a:rPr>
              <a:t>איך מוצאים </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a:r>
            <a:b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br>
            <a:r>
              <a:rPr kumimoji="0" lang="he-IL" sz="2200" b="0" i="0" u="none" strike="noStrike" kern="0" cap="none" spc="0" normalizeH="0" baseline="0" noProof="0" dirty="0">
                <a:ln>
                  <a:noFill/>
                </a:ln>
                <a:solidFill>
                  <a:srgbClr val="000000"/>
                </a:solidFill>
                <a:effectLst/>
                <a:uLnTx/>
                <a:uFillTx/>
                <a:latin typeface="Calibri"/>
                <a:ea typeface="Calibri"/>
                <a:cs typeface="Calibri"/>
                <a:sym typeface="Calibri"/>
              </a:rPr>
              <a:t>חברים אמיתיים?</a:t>
            </a:r>
          </a:p>
        </p:txBody>
      </p:sp>
      <p:sp>
        <p:nvSpPr>
          <p:cNvPr id="30" name="תיבת טקסט 29">
            <a:extLst>
              <a:ext uri="{FF2B5EF4-FFF2-40B4-BE49-F238E27FC236}">
                <a16:creationId xmlns:a16="http://schemas.microsoft.com/office/drawing/2014/main" id="{2F002991-A0E7-FCC0-B0F8-0D71A0BEBD97}"/>
              </a:ext>
            </a:extLst>
          </p:cNvPr>
          <p:cNvSpPr txBox="1"/>
          <p:nvPr/>
        </p:nvSpPr>
        <p:spPr>
          <a:xfrm>
            <a:off x="1362540" y="3637936"/>
            <a:ext cx="4745996" cy="1615827"/>
          </a:xfrm>
          <a:prstGeom prst="rect">
            <a:avLst/>
          </a:prstGeom>
          <a:noFill/>
        </p:spPr>
        <p:txBody>
          <a:bodyPr wrap="square">
            <a:spAutoFit/>
          </a:bodyPr>
          <a:lstStyle/>
          <a:p>
            <a:pPr marL="50800" marR="0" lvl="0" algn="ctr" defTabSz="914400" rtl="1" eaLnBrk="1" fontAlgn="auto" latinLnBrk="0" hangingPunct="1">
              <a:lnSpc>
                <a:spcPct val="90000"/>
              </a:lnSpc>
              <a:spcBef>
                <a:spcPts val="1000"/>
              </a:spcBef>
              <a:spcAft>
                <a:spcPts val="0"/>
              </a:spcAft>
              <a:buClr>
                <a:srgbClr val="000000"/>
              </a:buClr>
              <a:buSzPts val="2800"/>
              <a:tabLst/>
              <a:defRPr/>
            </a:pPr>
            <a:r>
              <a:rPr kumimoji="0" lang="he-IL" sz="2200" b="0" i="0" u="none" strike="noStrike" kern="0" cap="none" spc="0" normalizeH="0" baseline="0" noProof="0" dirty="0">
                <a:ln>
                  <a:noFill/>
                </a:ln>
                <a:solidFill>
                  <a:srgbClr val="000000"/>
                </a:solidFill>
                <a:effectLst/>
                <a:uLnTx/>
                <a:uFillTx/>
                <a:latin typeface="Calibri"/>
                <a:ea typeface="Calibri"/>
                <a:cs typeface="Calibri"/>
                <a:sym typeface="Calibri"/>
              </a:rPr>
              <a:t>איך אפשר לדבר </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a:r>
            <a:b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br>
            <a:r>
              <a:rPr kumimoji="0" lang="he-IL" sz="2200" b="0" i="0" u="none" strike="noStrike" kern="0" cap="none" spc="0" normalizeH="0" baseline="0" noProof="0" dirty="0">
                <a:ln>
                  <a:noFill/>
                </a:ln>
                <a:solidFill>
                  <a:srgbClr val="000000"/>
                </a:solidFill>
                <a:effectLst/>
                <a:uLnTx/>
                <a:uFillTx/>
                <a:latin typeface="Calibri"/>
                <a:ea typeface="Calibri"/>
                <a:cs typeface="Calibri"/>
                <a:sym typeface="Calibri"/>
              </a:rPr>
              <a:t>עם חברים </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a:r>
            <a:b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br>
            <a:r>
              <a:rPr kumimoji="0" lang="he-IL" sz="2200" b="0" i="0" u="none" strike="noStrike" kern="0" cap="none" spc="0" normalizeH="0" baseline="0" noProof="0" dirty="0">
                <a:ln>
                  <a:noFill/>
                </a:ln>
                <a:solidFill>
                  <a:srgbClr val="000000"/>
                </a:solidFill>
                <a:effectLst/>
                <a:uLnTx/>
                <a:uFillTx/>
                <a:latin typeface="Calibri"/>
                <a:ea typeface="Calibri"/>
                <a:cs typeface="Calibri"/>
                <a:sym typeface="Calibri"/>
              </a:rPr>
              <a:t>על נושא </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a:r>
            <a:b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br>
            <a:r>
              <a:rPr kumimoji="0" lang="he-IL" sz="2200" b="0" i="0" u="none" strike="noStrike" kern="0" cap="none" spc="0" normalizeH="0" baseline="0" noProof="0" dirty="0">
                <a:ln>
                  <a:noFill/>
                </a:ln>
                <a:solidFill>
                  <a:srgbClr val="000000"/>
                </a:solidFill>
                <a:effectLst/>
                <a:uLnTx/>
                <a:uFillTx/>
                <a:latin typeface="Calibri"/>
                <a:ea typeface="Calibri"/>
                <a:cs typeface="Calibri"/>
                <a:sym typeface="Calibri"/>
              </a:rPr>
              <a:t>שעלול </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a:r>
            <a:b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br>
            <a:r>
              <a:rPr kumimoji="0" lang="he-IL" sz="2200" b="0" i="0" u="none" strike="noStrike" kern="0" cap="none" spc="0" normalizeH="0" baseline="0" noProof="0" dirty="0">
                <a:ln>
                  <a:noFill/>
                </a:ln>
                <a:solidFill>
                  <a:srgbClr val="000000"/>
                </a:solidFill>
                <a:effectLst/>
                <a:uLnTx/>
                <a:uFillTx/>
                <a:latin typeface="Calibri"/>
                <a:ea typeface="Calibri"/>
                <a:cs typeface="Calibri"/>
                <a:sym typeface="Calibri"/>
              </a:rPr>
              <a:t>לפגוע / להרגיז?</a:t>
            </a:r>
          </a:p>
        </p:txBody>
      </p:sp>
      <p:sp>
        <p:nvSpPr>
          <p:cNvPr id="32" name="תיבת טקסט 31">
            <a:extLst>
              <a:ext uri="{FF2B5EF4-FFF2-40B4-BE49-F238E27FC236}">
                <a16:creationId xmlns:a16="http://schemas.microsoft.com/office/drawing/2014/main" id="{0E90F4D8-2FAC-5BF4-75CD-C6F141770A37}"/>
              </a:ext>
            </a:extLst>
          </p:cNvPr>
          <p:cNvSpPr txBox="1"/>
          <p:nvPr/>
        </p:nvSpPr>
        <p:spPr>
          <a:xfrm>
            <a:off x="211097" y="3682762"/>
            <a:ext cx="2318147" cy="701731"/>
          </a:xfrm>
          <a:prstGeom prst="rect">
            <a:avLst/>
          </a:prstGeom>
          <a:noFill/>
        </p:spPr>
        <p:txBody>
          <a:bodyPr wrap="square">
            <a:spAutoFit/>
          </a:bodyPr>
          <a:lstStyle/>
          <a:p>
            <a:pPr marL="50800" marR="0" lvl="0" algn="ctr" defTabSz="914400" rtl="1" eaLnBrk="1" fontAlgn="auto" latinLnBrk="0" hangingPunct="1">
              <a:lnSpc>
                <a:spcPct val="90000"/>
              </a:lnSpc>
              <a:spcBef>
                <a:spcPts val="1000"/>
              </a:spcBef>
              <a:spcAft>
                <a:spcPts val="0"/>
              </a:spcAft>
              <a:buClr>
                <a:srgbClr val="000000"/>
              </a:buClr>
              <a:buSzPts val="2800"/>
              <a:tabLst/>
              <a:defRPr/>
            </a:pPr>
            <a:r>
              <a:rPr kumimoji="0" lang="he-IL" sz="2200" b="0" i="0" u="none" strike="noStrike" kern="0" cap="none" spc="0" normalizeH="0" baseline="0" noProof="0" dirty="0">
                <a:ln>
                  <a:noFill/>
                </a:ln>
                <a:solidFill>
                  <a:srgbClr val="000000"/>
                </a:solidFill>
                <a:effectLst/>
                <a:uLnTx/>
                <a:uFillTx/>
                <a:latin typeface="Calibri"/>
                <a:ea typeface="Calibri"/>
                <a:cs typeface="Calibri"/>
                <a:sym typeface="Calibri"/>
              </a:rPr>
              <a:t>מה זה חבר/ה טוב/ה? </a:t>
            </a:r>
          </a:p>
        </p:txBody>
      </p:sp>
    </p:spTree>
    <p:extLst>
      <p:ext uri="{BB962C8B-B14F-4D97-AF65-F5344CB8AC3E}">
        <p14:creationId xmlns:p14="http://schemas.microsoft.com/office/powerpoint/2010/main" val="132859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65"/>
        <p:cNvGrpSpPr/>
        <p:nvPr/>
      </p:nvGrpSpPr>
      <p:grpSpPr>
        <a:xfrm>
          <a:off x="0" y="0"/>
          <a:ext cx="0" cy="0"/>
          <a:chOff x="0" y="0"/>
          <a:chExt cx="0" cy="0"/>
        </a:xfrm>
      </p:grpSpPr>
      <p:pic>
        <p:nvPicPr>
          <p:cNvPr id="166" name="Google Shape;166;p3"/>
          <p:cNvPicPr preferRelativeResize="0"/>
          <p:nvPr/>
        </p:nvPicPr>
        <p:blipFill rotWithShape="1">
          <a:blip r:embed="rId3">
            <a:alphaModFix/>
          </a:blip>
          <a:srcRect/>
          <a:stretch/>
        </p:blipFill>
        <p:spPr>
          <a:xfrm>
            <a:off x="7872000" y="469026"/>
            <a:ext cx="4320000" cy="1116897"/>
          </a:xfrm>
          <a:prstGeom prst="rect">
            <a:avLst/>
          </a:prstGeom>
          <a:noFill/>
          <a:ln>
            <a:noFill/>
          </a:ln>
        </p:spPr>
      </p:pic>
      <p:sp>
        <p:nvSpPr>
          <p:cNvPr id="167" name="Google Shape;167;p3"/>
          <p:cNvSpPr txBox="1">
            <a:spLocks noGrp="1"/>
          </p:cNvSpPr>
          <p:nvPr>
            <p:ph type="title"/>
          </p:nvPr>
        </p:nvSpPr>
        <p:spPr>
          <a:xfrm>
            <a:off x="9362113" y="466353"/>
            <a:ext cx="2480925" cy="1054394"/>
          </a:xfrm>
          <a:prstGeom prst="rect">
            <a:avLst/>
          </a:prstGeom>
          <a:noFill/>
          <a:ln>
            <a:noFill/>
          </a:ln>
        </p:spPr>
        <p:txBody>
          <a:bodyPr spcFirstLastPara="1" wrap="square" lIns="91425" tIns="45700" rIns="91425" bIns="45700" anchor="ctr" anchorCtr="0">
            <a:noAutofit/>
          </a:bodyPr>
          <a:lstStyle/>
          <a:p>
            <a:pPr marL="0" lvl="0" indent="0" algn="ctr" rtl="1">
              <a:lnSpc>
                <a:spcPct val="110000"/>
              </a:lnSpc>
              <a:spcBef>
                <a:spcPts val="0"/>
              </a:spcBef>
              <a:spcAft>
                <a:spcPts val="0"/>
              </a:spcAft>
              <a:buClr>
                <a:srgbClr val="000000"/>
              </a:buClr>
              <a:buSzPts val="2800"/>
              <a:buFont typeface="Calibri"/>
              <a:buNone/>
            </a:pPr>
            <a:r>
              <a:rPr lang="iw-IL" sz="2800" b="1">
                <a:solidFill>
                  <a:srgbClr val="002060"/>
                </a:solidFill>
                <a:latin typeface="Calibri"/>
                <a:ea typeface="Calibri"/>
                <a:cs typeface="Calibri"/>
                <a:sym typeface="Calibri"/>
              </a:rPr>
              <a:t>מטרות השיעור</a:t>
            </a:r>
            <a:endParaRPr sz="2800" b="1">
              <a:solidFill>
                <a:srgbClr val="002060"/>
              </a:solidFill>
              <a:latin typeface="Calibri"/>
              <a:ea typeface="Calibri"/>
              <a:cs typeface="Calibri"/>
              <a:sym typeface="Calibri"/>
            </a:endParaRPr>
          </a:p>
        </p:txBody>
      </p:sp>
      <p:sp>
        <p:nvSpPr>
          <p:cNvPr id="168" name="Google Shape;168;p3"/>
          <p:cNvSpPr txBox="1"/>
          <p:nvPr/>
        </p:nvSpPr>
        <p:spPr>
          <a:xfrm>
            <a:off x="913980" y="2165205"/>
            <a:ext cx="10602577" cy="3046948"/>
          </a:xfrm>
          <a:prstGeom prst="rect">
            <a:avLst/>
          </a:prstGeom>
          <a:noFill/>
          <a:ln>
            <a:noFill/>
          </a:ln>
        </p:spPr>
        <p:txBody>
          <a:bodyPr spcFirstLastPara="1" wrap="square" lIns="91425" tIns="45700" rIns="91425" bIns="45700" anchor="t" anchorCtr="0">
            <a:spAutoFit/>
          </a:bodyPr>
          <a:lstStyle/>
          <a:p>
            <a:pPr marL="502920" marR="0" lvl="0" indent="-457200" algn="r" rtl="1">
              <a:lnSpc>
                <a:spcPct val="150000"/>
              </a:lnSpc>
              <a:spcBef>
                <a:spcPts val="0"/>
              </a:spcBef>
              <a:spcAft>
                <a:spcPts val="0"/>
              </a:spcAft>
              <a:buClr>
                <a:srgbClr val="002060"/>
              </a:buClr>
              <a:buSzPts val="3200"/>
              <a:buFont typeface="Wingdings" panose="05000000000000000000" pitchFamily="2" charset="2"/>
              <a:buChar char="Ø"/>
            </a:pPr>
            <a:r>
              <a:rPr lang="he-IL" sz="3200" b="0" i="0" u="none" strike="noStrike" cap="none" dirty="0">
                <a:solidFill>
                  <a:srgbClr val="002060"/>
                </a:solidFill>
                <a:latin typeface="Calibri"/>
                <a:ea typeface="Calibri"/>
                <a:cs typeface="Calibri"/>
                <a:sym typeface="Calibri"/>
              </a:rPr>
              <a:t>זיהוי מצבים של תחושת שייכות נמוכה לקבוצה. </a:t>
            </a:r>
          </a:p>
          <a:p>
            <a:pPr marL="502920" marR="0" lvl="0" indent="-457200" algn="r" rtl="1">
              <a:lnSpc>
                <a:spcPct val="150000"/>
              </a:lnSpc>
              <a:spcBef>
                <a:spcPts val="0"/>
              </a:spcBef>
              <a:spcAft>
                <a:spcPts val="0"/>
              </a:spcAft>
              <a:buClr>
                <a:srgbClr val="002060"/>
              </a:buClr>
              <a:buSzPts val="3200"/>
              <a:buFont typeface="Wingdings" panose="05000000000000000000" pitchFamily="2" charset="2"/>
              <a:buChar char="Ø"/>
            </a:pPr>
            <a:r>
              <a:rPr lang="he-IL" sz="3200" dirty="0">
                <a:solidFill>
                  <a:srgbClr val="002060"/>
                </a:solidFill>
                <a:latin typeface="Calibri"/>
                <a:ea typeface="Calibri"/>
                <a:cs typeface="Calibri"/>
                <a:sym typeface="Calibri"/>
              </a:rPr>
              <a:t>פיתוח ארגז כלים לדרכי תגובה והתמודדות עם קושי והשתייכות </a:t>
            </a:r>
          </a:p>
          <a:p>
            <a:pPr marL="502920" marR="0" lvl="0" indent="-457200" algn="r" rtl="1">
              <a:lnSpc>
                <a:spcPct val="150000"/>
              </a:lnSpc>
              <a:spcBef>
                <a:spcPts val="0"/>
              </a:spcBef>
              <a:spcAft>
                <a:spcPts val="0"/>
              </a:spcAft>
              <a:buClr>
                <a:srgbClr val="002060"/>
              </a:buClr>
              <a:buSzPts val="3200"/>
              <a:buFont typeface="Wingdings" panose="05000000000000000000" pitchFamily="2" charset="2"/>
              <a:buChar char="Ø"/>
            </a:pPr>
            <a:r>
              <a:rPr lang="he-IL" sz="3200" dirty="0">
                <a:solidFill>
                  <a:srgbClr val="002060"/>
                </a:solidFill>
                <a:latin typeface="Calibri"/>
                <a:ea typeface="Calibri"/>
                <a:cs typeface="Calibri"/>
                <a:sym typeface="Calibri"/>
              </a:rPr>
              <a:t>חיזוק תחושת המסוגלות והכוחות </a:t>
            </a:r>
            <a:r>
              <a:rPr lang="he-IL" sz="3200" b="0" i="0" u="none" strike="noStrike" cap="none" dirty="0">
                <a:solidFill>
                  <a:srgbClr val="002060"/>
                </a:solidFill>
                <a:latin typeface="Calibri"/>
                <a:ea typeface="Calibri"/>
                <a:cs typeface="Calibri"/>
                <a:sym typeface="Calibri"/>
              </a:rPr>
              <a:t>של התלמידים/</a:t>
            </a:r>
            <a:r>
              <a:rPr lang="he-IL" sz="3200" b="0" i="0" u="none" strike="noStrike" cap="none" dirty="0" err="1">
                <a:solidFill>
                  <a:srgbClr val="002060"/>
                </a:solidFill>
                <a:latin typeface="Calibri"/>
                <a:ea typeface="Calibri"/>
                <a:cs typeface="Calibri"/>
                <a:sym typeface="Calibri"/>
              </a:rPr>
              <a:t>ות</a:t>
            </a:r>
            <a:r>
              <a:rPr lang="he-IL" sz="3200" b="0" i="0" u="none" strike="noStrike" cap="none" dirty="0">
                <a:solidFill>
                  <a:srgbClr val="002060"/>
                </a:solidFill>
                <a:latin typeface="Calibri"/>
                <a:ea typeface="Calibri"/>
                <a:cs typeface="Calibri"/>
                <a:sym typeface="Calibri"/>
              </a:rPr>
              <a:t> להשפיע ולשנות לקדם תחושת שייכות</a:t>
            </a:r>
            <a:endParaRPr sz="3200" b="0" i="0" u="none" strike="noStrike" cap="none" dirty="0">
              <a:solidFill>
                <a:srgbClr val="002060"/>
              </a:solidFill>
              <a:latin typeface="Calibri"/>
              <a:ea typeface="Calibri"/>
              <a:cs typeface="Calibri"/>
              <a:sym typeface="Calibri"/>
            </a:endParaRPr>
          </a:p>
        </p:txBody>
      </p:sp>
      <p:pic>
        <p:nvPicPr>
          <p:cNvPr id="169" name="Google Shape;169;p3"/>
          <p:cNvPicPr preferRelativeResize="0"/>
          <p:nvPr/>
        </p:nvPicPr>
        <p:blipFill rotWithShape="1">
          <a:blip r:embed="rId4">
            <a:alphaModFix/>
          </a:blip>
          <a:srcRect/>
          <a:stretch/>
        </p:blipFill>
        <p:spPr>
          <a:xfrm>
            <a:off x="8134350" y="737914"/>
            <a:ext cx="609600" cy="57912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show="0">
  <p:cSld>
    <p:spTree>
      <p:nvGrpSpPr>
        <p:cNvPr id="1" name="Shape 190">
          <a:extLst>
            <a:ext uri="{FF2B5EF4-FFF2-40B4-BE49-F238E27FC236}">
              <a16:creationId xmlns:a16="http://schemas.microsoft.com/office/drawing/2014/main" id="{6594F072-15FA-5D67-11C2-090619E6F4F2}"/>
            </a:ext>
          </a:extLst>
        </p:cNvPr>
        <p:cNvGrpSpPr/>
        <p:nvPr/>
      </p:nvGrpSpPr>
      <p:grpSpPr>
        <a:xfrm>
          <a:off x="0" y="0"/>
          <a:ext cx="0" cy="0"/>
          <a:chOff x="0" y="0"/>
          <a:chExt cx="0" cy="0"/>
        </a:xfrm>
      </p:grpSpPr>
      <p:pic>
        <p:nvPicPr>
          <p:cNvPr id="191" name="Google Shape;191;p6">
            <a:extLst>
              <a:ext uri="{FF2B5EF4-FFF2-40B4-BE49-F238E27FC236}">
                <a16:creationId xmlns:a16="http://schemas.microsoft.com/office/drawing/2014/main" id="{02FCABFA-82F6-F537-74D8-FA1E3DAC8048}"/>
              </a:ext>
            </a:extLst>
          </p:cNvPr>
          <p:cNvPicPr preferRelativeResize="0"/>
          <p:nvPr/>
        </p:nvPicPr>
        <p:blipFill rotWithShape="1">
          <a:blip r:embed="rId3">
            <a:alphaModFix/>
          </a:blip>
          <a:srcRect/>
          <a:stretch/>
        </p:blipFill>
        <p:spPr>
          <a:xfrm>
            <a:off x="7872000" y="469025"/>
            <a:ext cx="4320000" cy="1116898"/>
          </a:xfrm>
          <a:prstGeom prst="rect">
            <a:avLst/>
          </a:prstGeom>
          <a:noFill/>
          <a:ln>
            <a:noFill/>
          </a:ln>
        </p:spPr>
      </p:pic>
      <p:cxnSp>
        <p:nvCxnSpPr>
          <p:cNvPr id="192" name="Google Shape;192;p6">
            <a:extLst>
              <a:ext uri="{FF2B5EF4-FFF2-40B4-BE49-F238E27FC236}">
                <a16:creationId xmlns:a16="http://schemas.microsoft.com/office/drawing/2014/main" id="{F9F92B30-9C25-845B-3A99-23755132B80E}"/>
              </a:ext>
            </a:extLst>
          </p:cNvPr>
          <p:cNvCxnSpPr/>
          <p:nvPr/>
        </p:nvCxnSpPr>
        <p:spPr>
          <a:xfrm>
            <a:off x="8682163" y="2716232"/>
            <a:ext cx="0" cy="2065840"/>
          </a:xfrm>
          <a:prstGeom prst="straightConnector1">
            <a:avLst/>
          </a:prstGeom>
          <a:noFill/>
          <a:ln w="9525" cap="flat" cmpd="sng">
            <a:solidFill>
              <a:srgbClr val="005485"/>
            </a:solidFill>
            <a:prstDash val="solid"/>
            <a:miter lim="800000"/>
            <a:headEnd type="none" w="sm" len="sm"/>
            <a:tailEnd type="none" w="sm" len="sm"/>
          </a:ln>
        </p:spPr>
      </p:cxnSp>
      <p:sp>
        <p:nvSpPr>
          <p:cNvPr id="193" name="Google Shape;193;p6">
            <a:extLst>
              <a:ext uri="{FF2B5EF4-FFF2-40B4-BE49-F238E27FC236}">
                <a16:creationId xmlns:a16="http://schemas.microsoft.com/office/drawing/2014/main" id="{499F2C9C-1C9C-CE32-651F-4F2F1755E904}"/>
              </a:ext>
            </a:extLst>
          </p:cNvPr>
          <p:cNvSpPr txBox="1"/>
          <p:nvPr/>
        </p:nvSpPr>
        <p:spPr>
          <a:xfrm>
            <a:off x="8829713" y="2716232"/>
            <a:ext cx="3265714" cy="2308284"/>
          </a:xfrm>
          <a:prstGeom prst="rect">
            <a:avLst/>
          </a:prstGeom>
          <a:noFill/>
          <a:ln>
            <a:noFill/>
          </a:ln>
        </p:spPr>
        <p:txBody>
          <a:bodyPr spcFirstLastPara="1" wrap="square" lIns="91425" tIns="45700" rIns="91425" bIns="45700" anchor="t" anchorCtr="0">
            <a:spAutoFit/>
          </a:bodyPr>
          <a:lstStyle/>
          <a:p>
            <a:pPr marL="174625" marR="0" lvl="1" indent="-61912"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זיהוי מצבים של חוסר השתייכות לקבוצה שלי או של האחר</a:t>
            </a: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
            </a:r>
            <a:b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br>
            <a:endPar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174625" marR="0" lvl="1" indent="-61912"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פיתוח ארגז כלים לדרכי תגובה והתמודדות עם קושי והשתייכות.</a:t>
            </a:r>
          </a:p>
          <a:p>
            <a:pPr marL="174625" marR="0" lvl="1" indent="-61912" algn="r" defTabSz="914400" rtl="1" eaLnBrk="1" fontAlgn="auto" latinLnBrk="0" hangingPunct="1">
              <a:lnSpc>
                <a:spcPct val="100000"/>
              </a:lnSpc>
              <a:spcBef>
                <a:spcPts val="0"/>
              </a:spcBef>
              <a:spcAft>
                <a:spcPts val="0"/>
              </a:spcAft>
              <a:buClr>
                <a:srgbClr val="000000"/>
              </a:buClr>
              <a:buSzTx/>
              <a:buFont typeface="Arial"/>
              <a:buNone/>
              <a:tabLst/>
              <a:defRPr/>
            </a:pPr>
            <a:endParaRPr lang="he-IL" sz="1600" dirty="0">
              <a:latin typeface="Calibri"/>
              <a:ea typeface="Calibri"/>
              <a:cs typeface="Calibri"/>
              <a:sym typeface="Calibri"/>
            </a:endParaRPr>
          </a:p>
          <a:p>
            <a:pPr marL="174625" marR="0" lvl="1" indent="-61912"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וחיזוק תחושת המסוגלות והכוחות.</a:t>
            </a:r>
          </a:p>
          <a:p>
            <a:pPr marL="174625" marR="0" lvl="1" indent="-61912" algn="r" defTabSz="914400" rtl="1" eaLnBrk="1" fontAlgn="auto" latinLnBrk="0" hangingPunct="1">
              <a:lnSpc>
                <a:spcPct val="100000"/>
              </a:lnSpc>
              <a:spcBef>
                <a:spcPts val="0"/>
              </a:spcBef>
              <a:spcAft>
                <a:spcPts val="0"/>
              </a:spcAft>
              <a:buClr>
                <a:srgbClr val="000000"/>
              </a:buClr>
              <a:buSzTx/>
              <a:buFont typeface="Arial"/>
              <a:buNone/>
              <a:tabLst/>
              <a:defRPr/>
            </a:pPr>
            <a:endPar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174625" marR="0" lvl="1" indent="-61912" algn="r" defTabSz="914400" rtl="1" eaLnBrk="1" fontAlgn="auto" latinLnBrk="0" hangingPunct="1">
              <a:lnSpc>
                <a:spcPct val="100000"/>
              </a:lnSpc>
              <a:spcBef>
                <a:spcPts val="0"/>
              </a:spcBef>
              <a:spcAft>
                <a:spcPts val="0"/>
              </a:spcAft>
              <a:buClr>
                <a:srgbClr val="000000"/>
              </a:buClr>
              <a:buSzTx/>
              <a:buFont typeface="Arial"/>
              <a:buNone/>
              <a:tabLst/>
              <a:defRPr/>
            </a:pPr>
            <a:endPar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94" name="Google Shape;194;p6">
            <a:extLst>
              <a:ext uri="{FF2B5EF4-FFF2-40B4-BE49-F238E27FC236}">
                <a16:creationId xmlns:a16="http://schemas.microsoft.com/office/drawing/2014/main" id="{392ED2F9-95D3-1333-C073-95F0C97483DD}"/>
              </a:ext>
            </a:extLst>
          </p:cNvPr>
          <p:cNvSpPr txBox="1"/>
          <p:nvPr/>
        </p:nvSpPr>
        <p:spPr>
          <a:xfrm>
            <a:off x="3016976" y="2634952"/>
            <a:ext cx="5521710" cy="3046948"/>
          </a:xfrm>
          <a:prstGeom prst="rect">
            <a:avLst/>
          </a:prstGeom>
          <a:noFill/>
          <a:ln>
            <a:noFill/>
          </a:ln>
        </p:spPr>
        <p:txBody>
          <a:bodyPr spcFirstLastPara="1" wrap="square" lIns="91425" tIns="45700" rIns="91425" bIns="45700" anchor="t" anchorCtr="0">
            <a:spAutoFit/>
          </a:bodyPr>
          <a:lstStyle/>
          <a:p>
            <a:pPr marL="285750" marR="0" lvl="0" indent="-285750" algn="r" defTabSz="914400" rtl="1" eaLnBrk="1" fontAlgn="auto" latinLnBrk="0" hangingPunct="1">
              <a:lnSpc>
                <a:spcPct val="100000"/>
              </a:lnSpc>
              <a:spcBef>
                <a:spcPts val="0"/>
              </a:spcBef>
              <a:spcAft>
                <a:spcPts val="0"/>
              </a:spcAft>
              <a:buClr>
                <a:srgbClr val="000000"/>
              </a:buClr>
              <a:buSzPts val="1800"/>
              <a:buFont typeface="Gisha"/>
              <a:buChar char="»"/>
              <a:tabLst/>
              <a:defRPr/>
            </a:pPr>
            <a:r>
              <a:rPr kumimoji="0" lang="iw-IL" sz="1600" b="1" i="0" u="none" strike="noStrike" kern="0" cap="none" spc="0" normalizeH="0" baseline="0" noProof="0" dirty="0">
                <a:ln>
                  <a:noFill/>
                </a:ln>
                <a:solidFill>
                  <a:srgbClr val="EF364C"/>
                </a:solidFill>
                <a:effectLst/>
                <a:uLnTx/>
                <a:uFillTx/>
                <a:latin typeface="Calibri"/>
                <a:ea typeface="Calibri"/>
                <a:cs typeface="Calibri"/>
                <a:sym typeface="Calibri"/>
              </a:rPr>
              <a:t>מיומנויות קוגניטיביות </a:t>
            </a:r>
            <a:endParaRPr kumimoji="0" sz="1600" b="1" i="0" u="none" strike="noStrike" kern="0" cap="none" spc="0" normalizeH="0" baseline="0" noProof="0" dirty="0">
              <a:ln>
                <a:noFill/>
              </a:ln>
              <a:solidFill>
                <a:srgbClr val="EF364C"/>
              </a:solidFill>
              <a:effectLst/>
              <a:uLnTx/>
              <a:uFillTx/>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6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he-IL" sz="1600" b="1" i="0" u="none" strike="noStrike" kern="0" cap="none" spc="0" normalizeH="0" baseline="0" noProof="0" dirty="0">
                <a:ln>
                  <a:noFill/>
                </a:ln>
                <a:solidFill>
                  <a:srgbClr val="000000"/>
                </a:solidFill>
                <a:effectLst/>
                <a:uLnTx/>
                <a:uFillTx/>
                <a:latin typeface="Calibri"/>
                <a:ea typeface="Calibri"/>
                <a:cs typeface="Calibri"/>
                <a:sym typeface="Calibri"/>
              </a:rPr>
              <a:t>חשיבה ביקורתית: </a:t>
            </a: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שיקול דעת, בחירה, קבלת החלטות.</a:t>
            </a: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
            </a:r>
            <a:b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br>
            <a:endPar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600" b="1" i="0" u="none" strike="noStrike" kern="0" cap="none" spc="0" normalizeH="0" baseline="0" noProof="0" dirty="0">
                <a:ln>
                  <a:noFill/>
                </a:ln>
                <a:solidFill>
                  <a:srgbClr val="EF364C"/>
                </a:solidFill>
                <a:effectLst/>
                <a:uLnTx/>
                <a:uFillTx/>
                <a:latin typeface="Calibri"/>
                <a:ea typeface="Calibri"/>
                <a:cs typeface="Calibri"/>
                <a:sym typeface="Calibri"/>
              </a:rPr>
              <a:t>מיומנויות רגשיות </a:t>
            </a:r>
            <a:r>
              <a:rPr kumimoji="0" lang="he-IL" sz="1600" b="1" i="0" u="none" strike="noStrike" kern="0" cap="none" spc="0" normalizeH="0" baseline="0" noProof="0" dirty="0">
                <a:ln>
                  <a:noFill/>
                </a:ln>
                <a:solidFill>
                  <a:srgbClr val="EF364C"/>
                </a:solidFill>
                <a:effectLst/>
                <a:uLnTx/>
                <a:uFillTx/>
                <a:latin typeface="Calibri"/>
                <a:ea typeface="Calibri"/>
                <a:cs typeface="Calibri"/>
                <a:sym typeface="Calibri"/>
              </a:rPr>
              <a:t>(</a:t>
            </a:r>
            <a:r>
              <a:rPr kumimoji="0" lang="iw-IL" sz="1600" b="1" i="0" u="none" strike="noStrike" kern="0" cap="none" spc="0" normalizeH="0" baseline="0" noProof="0" dirty="0">
                <a:ln>
                  <a:noFill/>
                </a:ln>
                <a:solidFill>
                  <a:srgbClr val="EF364C"/>
                </a:solidFill>
                <a:effectLst/>
                <a:uLnTx/>
                <a:uFillTx/>
                <a:latin typeface="Calibri"/>
                <a:ea typeface="Calibri"/>
                <a:cs typeface="Calibri"/>
                <a:sym typeface="Calibri"/>
              </a:rPr>
              <a:t>תוך-אישי</a:t>
            </a:r>
            <a:r>
              <a:rPr kumimoji="0" lang="he-IL" sz="1600" b="1" i="0" u="none" strike="noStrike" kern="0" cap="none" spc="0" normalizeH="0" baseline="0" noProof="0" dirty="0">
                <a:ln>
                  <a:noFill/>
                </a:ln>
                <a:solidFill>
                  <a:srgbClr val="EF364C"/>
                </a:solidFill>
                <a:effectLst/>
                <a:uLnTx/>
                <a:uFillTx/>
                <a:latin typeface="Calibri"/>
                <a:ea typeface="Calibri"/>
                <a:cs typeface="Calibri"/>
                <a:sym typeface="Calibri"/>
              </a:rPr>
              <a:t>)</a:t>
            </a:r>
            <a:endParaRPr kumimoji="0" lang="iw-IL" sz="1600" b="0" i="0" u="none" strike="noStrike" kern="0" cap="none" spc="0" normalizeH="0" baseline="0" noProof="0" dirty="0">
              <a:ln>
                <a:noFill/>
              </a:ln>
              <a:solidFill>
                <a:srgbClr val="EF364C"/>
              </a:solidFill>
              <a:effectLst/>
              <a:uLnTx/>
              <a:uFillTx/>
              <a:latin typeface="Calibri"/>
              <a:ea typeface="Calibri"/>
              <a:cs typeface="Calibri"/>
              <a:sym typeface="Calibri"/>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 typeface="Calibri"/>
              <a:buChar char="-"/>
              <a:tabLst/>
              <a:defRPr/>
            </a:pPr>
            <a:r>
              <a:rPr kumimoji="0" lang="iw-IL" sz="1600" b="1" i="0" u="none" strike="noStrike" kern="0" cap="none" spc="0" normalizeH="0" baseline="0" noProof="0" dirty="0">
                <a:ln>
                  <a:noFill/>
                </a:ln>
                <a:solidFill>
                  <a:srgbClr val="000000"/>
                </a:solidFill>
                <a:effectLst/>
                <a:uLnTx/>
                <a:uFillTx/>
                <a:latin typeface="Calibri"/>
                <a:ea typeface="Calibri"/>
                <a:cs typeface="Calibri"/>
                <a:sym typeface="Calibri"/>
              </a:rPr>
              <a:t>מודעות עצמית- </a:t>
            </a:r>
            <a:r>
              <a:rPr kumimoji="0" lang="he-IL" sz="1600" b="1"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iw-IL" sz="1600" b="0" i="0" u="none" strike="noStrike" kern="0" cap="none" spc="0" normalizeH="0" baseline="0" noProof="0" dirty="0">
                <a:ln>
                  <a:noFill/>
                </a:ln>
                <a:solidFill>
                  <a:srgbClr val="000000"/>
                </a:solidFill>
                <a:effectLst/>
                <a:uLnTx/>
                <a:uFillTx/>
                <a:latin typeface="Calibri"/>
                <a:ea typeface="Calibri"/>
                <a:cs typeface="Calibri"/>
                <a:sym typeface="Calibri"/>
              </a:rPr>
              <a:t>ויסות עצמי</a:t>
            </a: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a:t>
            </a:r>
            <a:r>
              <a:rPr kumimoji="0" lang="iw-IL" sz="1600" b="0" i="0" u="none" strike="noStrike" kern="0" cap="none" spc="0" normalizeH="0" baseline="0" noProof="0" dirty="0">
                <a:ln>
                  <a:noFill/>
                </a:ln>
                <a:solidFill>
                  <a:srgbClr val="000000"/>
                </a:solidFill>
                <a:effectLst/>
                <a:uLnTx/>
                <a:uFillTx/>
                <a:latin typeface="Calibri"/>
                <a:ea typeface="Calibri"/>
                <a:cs typeface="Calibri"/>
                <a:sym typeface="Calibri"/>
              </a:rPr>
              <a:t> הנעה עצמית. </a:t>
            </a:r>
          </a:p>
          <a:p>
            <a:pPr marL="576000" marR="0" lvl="0" indent="-285750" algn="r" defTabSz="914400" rtl="1" eaLnBrk="1" fontAlgn="auto" latinLnBrk="0" hangingPunct="1">
              <a:lnSpc>
                <a:spcPct val="100000"/>
              </a:lnSpc>
              <a:spcBef>
                <a:spcPts val="0"/>
              </a:spcBef>
              <a:spcAft>
                <a:spcPts val="0"/>
              </a:spcAft>
              <a:buClr>
                <a:srgbClr val="000000"/>
              </a:buClr>
              <a:buSzPts val="1800"/>
              <a:buFont typeface="Calibri"/>
              <a:buChar char="-"/>
              <a:tabLst/>
              <a:defRPr/>
            </a:pPr>
            <a:r>
              <a:rPr kumimoji="0" lang="iw-IL" sz="1600" b="1" i="0" u="none" strike="noStrike" kern="0" cap="none" spc="0" normalizeH="0" baseline="0" noProof="0" dirty="0">
                <a:ln>
                  <a:noFill/>
                </a:ln>
                <a:solidFill>
                  <a:srgbClr val="000000"/>
                </a:solidFill>
                <a:effectLst/>
                <a:uLnTx/>
                <a:uFillTx/>
                <a:latin typeface="Calibri"/>
                <a:ea typeface="Calibri"/>
                <a:cs typeface="Calibri"/>
                <a:sym typeface="Calibri"/>
              </a:rPr>
              <a:t>הכוונה עצמית -</a:t>
            </a:r>
            <a:r>
              <a:rPr kumimoji="0" lang="iw-IL" sz="16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iw-IL" sz="1600" b="0" i="0" u="none" strike="noStrike" kern="0" cap="none" spc="0" normalizeH="0" baseline="0" noProof="0" dirty="0">
                <a:ln>
                  <a:noFill/>
                </a:ln>
                <a:solidFill>
                  <a:srgbClr val="000000"/>
                </a:solidFill>
                <a:effectLst/>
                <a:uLnTx/>
                <a:uFillTx/>
                <a:latin typeface="Calibri"/>
                <a:ea typeface="Calibri"/>
                <a:cs typeface="Calibri"/>
                <a:sym typeface="Calibri"/>
              </a:rPr>
              <a:t>התמודדות עם לחץ</a:t>
            </a: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 ומצבי משבר</a:t>
            </a:r>
            <a:endParaRPr kumimoji="0" lang="iw-IL"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576000" marR="0" lvl="0" indent="-171450" algn="r" defTabSz="914400" rtl="1" eaLnBrk="1" fontAlgn="auto" latinLnBrk="0" hangingPunct="1">
              <a:lnSpc>
                <a:spcPct val="100000"/>
              </a:lnSpc>
              <a:spcBef>
                <a:spcPts val="0"/>
              </a:spcBef>
              <a:spcAft>
                <a:spcPts val="0"/>
              </a:spcAft>
              <a:buClr>
                <a:srgbClr val="000000"/>
              </a:buClr>
              <a:buSzPts val="1800"/>
              <a:buFont typeface="Calibri"/>
              <a:buNone/>
              <a:tabLst/>
              <a:defRPr/>
            </a:pPr>
            <a:endParaRPr kumimoji="0" lang="iw-IL"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800"/>
              <a:buFont typeface="Gisha"/>
              <a:buChar char="»"/>
              <a:tabLst/>
              <a:defRPr/>
            </a:pPr>
            <a:r>
              <a:rPr kumimoji="0" lang="iw-IL" sz="1600" b="1" i="0" u="none" strike="noStrike" kern="0" cap="none" spc="0" normalizeH="0" baseline="0" noProof="0" dirty="0">
                <a:ln>
                  <a:noFill/>
                </a:ln>
                <a:solidFill>
                  <a:srgbClr val="EF364C"/>
                </a:solidFill>
                <a:effectLst/>
                <a:uLnTx/>
                <a:uFillTx/>
                <a:latin typeface="Calibri"/>
                <a:ea typeface="Calibri"/>
                <a:cs typeface="Calibri"/>
                <a:sym typeface="Calibri"/>
              </a:rPr>
              <a:t>   מיומנויות חברתיות </a:t>
            </a:r>
            <a:r>
              <a:rPr kumimoji="0" lang="he-IL" sz="1600" b="1" i="0" u="none" strike="noStrike" kern="0" cap="none" spc="0" normalizeH="0" baseline="0" noProof="0" dirty="0">
                <a:ln>
                  <a:noFill/>
                </a:ln>
                <a:solidFill>
                  <a:srgbClr val="EF364C"/>
                </a:solidFill>
                <a:effectLst/>
                <a:uLnTx/>
                <a:uFillTx/>
                <a:latin typeface="Calibri"/>
                <a:ea typeface="Calibri"/>
                <a:cs typeface="Calibri"/>
                <a:sym typeface="Calibri"/>
              </a:rPr>
              <a:t>(</a:t>
            </a:r>
            <a:r>
              <a:rPr kumimoji="0" lang="iw-IL" sz="1600" b="1" i="0" u="none" strike="noStrike" kern="0" cap="none" spc="0" normalizeH="0" baseline="0" noProof="0" dirty="0">
                <a:ln>
                  <a:noFill/>
                </a:ln>
                <a:solidFill>
                  <a:srgbClr val="EF364C"/>
                </a:solidFill>
                <a:effectLst/>
                <a:uLnTx/>
                <a:uFillTx/>
                <a:latin typeface="Calibri"/>
                <a:ea typeface="Calibri"/>
                <a:cs typeface="Calibri"/>
                <a:sym typeface="Calibri"/>
              </a:rPr>
              <a:t>בין-איש</a:t>
            </a:r>
            <a:r>
              <a:rPr kumimoji="0" lang="he-IL" sz="1600" b="1" i="0" u="none" strike="noStrike" kern="0" cap="none" spc="0" normalizeH="0" baseline="0" noProof="0" dirty="0">
                <a:ln>
                  <a:noFill/>
                </a:ln>
                <a:solidFill>
                  <a:srgbClr val="EF364C"/>
                </a:solidFill>
                <a:effectLst/>
                <a:uLnTx/>
                <a:uFillTx/>
                <a:latin typeface="Calibri"/>
                <a:ea typeface="Calibri"/>
                <a:cs typeface="Calibri"/>
                <a:sym typeface="Calibri"/>
              </a:rPr>
              <a:t>י)</a:t>
            </a:r>
            <a:endParaRPr kumimoji="0" lang="iw-IL" sz="1600" b="1" i="0" u="none" strike="noStrike" kern="0" cap="none" spc="0" normalizeH="0" baseline="0" noProof="0" dirty="0">
              <a:ln>
                <a:noFill/>
              </a:ln>
              <a:solidFill>
                <a:srgbClr val="EF364C"/>
              </a:solidFill>
              <a:effectLst/>
              <a:uLnTx/>
              <a:uFillTx/>
              <a:latin typeface="Calibri"/>
              <a:ea typeface="Calibri"/>
              <a:cs typeface="Calibri"/>
              <a:sym typeface="Calibri"/>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 typeface="Calibri"/>
              <a:buChar char="-"/>
              <a:tabLst/>
              <a:defRPr/>
            </a:pPr>
            <a:r>
              <a:rPr kumimoji="0" lang="iw-IL" sz="1600" b="1" i="0" u="none" strike="noStrike" kern="0" cap="none" spc="0" normalizeH="0" baseline="0" noProof="0" dirty="0">
                <a:ln>
                  <a:noFill/>
                </a:ln>
                <a:solidFill>
                  <a:srgbClr val="000000"/>
                </a:solidFill>
                <a:effectLst/>
                <a:uLnTx/>
                <a:uFillTx/>
                <a:latin typeface="Calibri"/>
                <a:ea typeface="Calibri"/>
                <a:cs typeface="Calibri"/>
                <a:sym typeface="Calibri"/>
              </a:rPr>
              <a:t>מודעות חברתית- </a:t>
            </a:r>
            <a:r>
              <a:rPr kumimoji="0" lang="he-IL" sz="1600" b="1"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iw-IL" sz="1600" b="0" i="0" u="none" strike="noStrike" kern="0" cap="none" spc="0" normalizeH="0" baseline="0" noProof="0" dirty="0">
                <a:ln>
                  <a:noFill/>
                </a:ln>
                <a:solidFill>
                  <a:srgbClr val="000000"/>
                </a:solidFill>
                <a:effectLst/>
                <a:uLnTx/>
                <a:uFillTx/>
                <a:latin typeface="Calibri"/>
                <a:ea typeface="Calibri"/>
                <a:cs typeface="Calibri"/>
                <a:sym typeface="Calibri"/>
              </a:rPr>
              <a:t>הבנת האחר</a:t>
            </a: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a:t>
            </a:r>
            <a:r>
              <a:rPr kumimoji="0" lang="iw-IL" sz="1600" b="0" i="0" u="none" strike="noStrike" kern="0" cap="none" spc="0" normalizeH="0" baseline="0" noProof="0" dirty="0">
                <a:ln>
                  <a:noFill/>
                </a:ln>
                <a:solidFill>
                  <a:srgbClr val="000000"/>
                </a:solidFill>
                <a:effectLst/>
                <a:uLnTx/>
                <a:uFillTx/>
                <a:latin typeface="Calibri"/>
                <a:ea typeface="Calibri"/>
                <a:cs typeface="Calibri"/>
                <a:sym typeface="Calibri"/>
              </a:rPr>
              <a:t> זיהוי מצבים חברתיים</a:t>
            </a:r>
          </a:p>
          <a:p>
            <a:pPr marL="576000" marR="0" lvl="0" indent="-285750" algn="r" defTabSz="914400" rtl="1" eaLnBrk="1" fontAlgn="auto" latinLnBrk="0" hangingPunct="1">
              <a:lnSpc>
                <a:spcPct val="100000"/>
              </a:lnSpc>
              <a:spcBef>
                <a:spcPts val="0"/>
              </a:spcBef>
              <a:spcAft>
                <a:spcPts val="0"/>
              </a:spcAft>
              <a:buClr>
                <a:srgbClr val="000000"/>
              </a:buClr>
              <a:buSzPts val="1800"/>
              <a:buFont typeface="Calibri"/>
              <a:buChar char="-"/>
              <a:tabLst/>
              <a:defRPr/>
            </a:pPr>
            <a:r>
              <a:rPr kumimoji="0" lang="iw-IL" sz="1600" b="1" i="0" u="none" strike="noStrike" kern="0" cap="none" spc="0" normalizeH="0" baseline="0" noProof="0" dirty="0">
                <a:ln>
                  <a:noFill/>
                </a:ln>
                <a:solidFill>
                  <a:srgbClr val="000000"/>
                </a:solidFill>
                <a:effectLst/>
                <a:uLnTx/>
                <a:uFillTx/>
                <a:latin typeface="Calibri"/>
                <a:ea typeface="Calibri"/>
                <a:cs typeface="Calibri"/>
                <a:sym typeface="Calibri"/>
              </a:rPr>
              <a:t>התנהלות חברתית-</a:t>
            </a:r>
            <a:r>
              <a:rPr kumimoji="0" lang="iw-IL" sz="16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 תקשורת, ניהול יחסים בין אישיים</a:t>
            </a:r>
            <a:endParaRPr kumimoji="0" lang="iw-IL"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31680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600" b="0" i="0" u="none" strike="noStrike" kern="0" cap="none" spc="0" normalizeH="0" baseline="0" noProof="0" dirty="0">
                <a:ln>
                  <a:noFill/>
                </a:ln>
                <a:solidFill>
                  <a:srgbClr val="000000"/>
                </a:solidFill>
                <a:effectLst/>
                <a:uLnTx/>
                <a:uFillTx/>
                <a:latin typeface="Calibri"/>
                <a:ea typeface="Calibri"/>
                <a:cs typeface="Calibri"/>
                <a:sym typeface="Calibri"/>
              </a:rPr>
              <a:t/>
            </a:r>
            <a:br>
              <a:rPr kumimoji="0" lang="iw-IL" sz="1600" b="0" i="0" u="none" strike="noStrike" kern="0" cap="none" spc="0" normalizeH="0" baseline="0" noProof="0" dirty="0">
                <a:ln>
                  <a:noFill/>
                </a:ln>
                <a:solidFill>
                  <a:srgbClr val="000000"/>
                </a:solidFill>
                <a:effectLst/>
                <a:uLnTx/>
                <a:uFillTx/>
                <a:latin typeface="Calibri"/>
                <a:ea typeface="Calibri"/>
                <a:cs typeface="Calibri"/>
                <a:sym typeface="Calibri"/>
              </a:rPr>
            </a:br>
            <a:endParaRPr kumimoji="0" lang="iw-IL"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95" name="Google Shape;195;p6">
            <a:extLst>
              <a:ext uri="{FF2B5EF4-FFF2-40B4-BE49-F238E27FC236}">
                <a16:creationId xmlns:a16="http://schemas.microsoft.com/office/drawing/2014/main" id="{2361B5D5-8DCD-1E3D-F831-FF8F969F2CF5}"/>
              </a:ext>
            </a:extLst>
          </p:cNvPr>
          <p:cNvSpPr txBox="1"/>
          <p:nvPr/>
        </p:nvSpPr>
        <p:spPr>
          <a:xfrm>
            <a:off x="-79655" y="2716232"/>
            <a:ext cx="3510011" cy="830956"/>
          </a:xfrm>
          <a:prstGeom prst="rect">
            <a:avLst/>
          </a:prstGeom>
          <a:noFill/>
          <a:ln>
            <a:noFill/>
          </a:ln>
        </p:spPr>
        <p:txBody>
          <a:bodyPr spcFirstLastPara="1" wrap="square" lIns="91425" tIns="45700" rIns="91425" bIns="45700" anchor="t" anchorCtr="0">
            <a:spAutoFit/>
          </a:bodyPr>
          <a:lstStyle/>
          <a:p>
            <a:pPr marL="742950" marR="0" lvl="1" indent="-285750" algn="r" defTabSz="914400" rtl="1" eaLnBrk="1" fontAlgn="auto" latinLnBrk="0" hangingPunct="1">
              <a:lnSpc>
                <a:spcPct val="100000"/>
              </a:lnSpc>
              <a:spcBef>
                <a:spcPts val="0"/>
              </a:spcBef>
              <a:spcAft>
                <a:spcPts val="0"/>
              </a:spcAft>
              <a:buClr>
                <a:srgbClr val="000000"/>
              </a:buClr>
              <a:buSzPts val="1600"/>
              <a:buFont typeface="Calibri"/>
              <a:buChar char="»"/>
              <a:tabLst/>
              <a:defRPr/>
            </a:pPr>
            <a:r>
              <a:rPr kumimoji="0" lang="he-IL" sz="1600" b="1" i="0" u="none" strike="noStrike" kern="0" cap="none" spc="0" normalizeH="0" baseline="0" noProof="0" dirty="0">
                <a:ln>
                  <a:noFill/>
                </a:ln>
                <a:solidFill>
                  <a:srgbClr val="000000"/>
                </a:solidFill>
                <a:effectLst/>
                <a:uLnTx/>
                <a:uFillTx/>
                <a:latin typeface="Calibri"/>
                <a:ea typeface="Calibri"/>
                <a:cs typeface="Calibri"/>
                <a:sym typeface="Calibri"/>
              </a:rPr>
              <a:t>כבוד האדם</a:t>
            </a:r>
          </a:p>
          <a:p>
            <a:pPr marL="742950" marR="0" lvl="1" indent="-285750" algn="r" defTabSz="914400" rtl="1" eaLnBrk="1" fontAlgn="auto" latinLnBrk="0" hangingPunct="1">
              <a:lnSpc>
                <a:spcPct val="100000"/>
              </a:lnSpc>
              <a:spcBef>
                <a:spcPts val="0"/>
              </a:spcBef>
              <a:spcAft>
                <a:spcPts val="0"/>
              </a:spcAft>
              <a:buClr>
                <a:srgbClr val="000000"/>
              </a:buClr>
              <a:buSzPts val="1600"/>
              <a:buFont typeface="Calibri"/>
              <a:buChar char="»"/>
              <a:tabLst/>
              <a:defRPr/>
            </a:pPr>
            <a:r>
              <a:rPr lang="he-IL" sz="1600" b="1" dirty="0">
                <a:latin typeface="Calibri"/>
                <a:ea typeface="Calibri"/>
                <a:cs typeface="Calibri"/>
                <a:sym typeface="Calibri"/>
              </a:rPr>
              <a:t>ערבות הדדית </a:t>
            </a:r>
          </a:p>
          <a:p>
            <a:pPr marL="742950" marR="0" lvl="1" indent="-285750" algn="r" defTabSz="914400" rtl="1" eaLnBrk="1" fontAlgn="auto" latinLnBrk="0" hangingPunct="1">
              <a:lnSpc>
                <a:spcPct val="100000"/>
              </a:lnSpc>
              <a:spcBef>
                <a:spcPts val="0"/>
              </a:spcBef>
              <a:spcAft>
                <a:spcPts val="0"/>
              </a:spcAft>
              <a:buClr>
                <a:srgbClr val="000000"/>
              </a:buClr>
              <a:buSzPts val="1600"/>
              <a:buFont typeface="Calibri"/>
              <a:buChar char="»"/>
              <a:tabLst/>
              <a:defRPr/>
            </a:pPr>
            <a:r>
              <a:rPr lang="he-IL" sz="1600" b="1" dirty="0">
                <a:latin typeface="Calibri"/>
                <a:ea typeface="Calibri"/>
                <a:cs typeface="Calibri"/>
                <a:sym typeface="Calibri"/>
              </a:rPr>
              <a:t>מידות טובות ודרך ארץ.</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196" name="Google Shape;196;p6">
            <a:extLst>
              <a:ext uri="{FF2B5EF4-FFF2-40B4-BE49-F238E27FC236}">
                <a16:creationId xmlns:a16="http://schemas.microsoft.com/office/drawing/2014/main" id="{503009F3-66B9-5112-FAF1-06EB9DBCC215}"/>
              </a:ext>
            </a:extLst>
          </p:cNvPr>
          <p:cNvCxnSpPr/>
          <p:nvPr/>
        </p:nvCxnSpPr>
        <p:spPr>
          <a:xfrm>
            <a:off x="2977891" y="2716232"/>
            <a:ext cx="0" cy="2065840"/>
          </a:xfrm>
          <a:prstGeom prst="straightConnector1">
            <a:avLst/>
          </a:prstGeom>
          <a:noFill/>
          <a:ln w="9525" cap="flat" cmpd="sng">
            <a:solidFill>
              <a:srgbClr val="005485"/>
            </a:solidFill>
            <a:prstDash val="solid"/>
            <a:miter lim="800000"/>
            <a:headEnd type="none" w="sm" len="sm"/>
            <a:tailEnd type="none" w="sm" len="sm"/>
          </a:ln>
        </p:spPr>
      </p:cxnSp>
      <p:sp>
        <p:nvSpPr>
          <p:cNvPr id="197" name="Google Shape;197;p6">
            <a:extLst>
              <a:ext uri="{FF2B5EF4-FFF2-40B4-BE49-F238E27FC236}">
                <a16:creationId xmlns:a16="http://schemas.microsoft.com/office/drawing/2014/main" id="{B6882196-D19D-097B-65B5-120E0EE00B49}"/>
              </a:ext>
            </a:extLst>
          </p:cNvPr>
          <p:cNvSpPr txBox="1"/>
          <p:nvPr/>
        </p:nvSpPr>
        <p:spPr>
          <a:xfrm>
            <a:off x="10206784" y="2008346"/>
            <a:ext cx="931761" cy="707886"/>
          </a:xfrm>
          <a:prstGeom prst="rect">
            <a:avLst/>
          </a:prstGeom>
          <a:noFill/>
          <a:ln>
            <a:noFill/>
          </a:ln>
        </p:spPr>
        <p:txBody>
          <a:bodyPr spcFirstLastPara="1" wrap="square" lIns="91425" tIns="45700" rIns="91425" bIns="45700" anchor="t" anchorCtr="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4000" b="1" i="0" u="none" strike="noStrike" kern="0" cap="none" spc="0" normalizeH="0" baseline="0" noProof="0">
                <a:ln>
                  <a:noFill/>
                </a:ln>
                <a:solidFill>
                  <a:srgbClr val="EF364C"/>
                </a:solidFill>
                <a:effectLst/>
                <a:uLnTx/>
                <a:uFillTx/>
                <a:latin typeface="Calibri"/>
                <a:ea typeface="Calibri"/>
                <a:cs typeface="Calibri"/>
                <a:sym typeface="Calibri"/>
              </a:rPr>
              <a:t>ידע</a:t>
            </a:r>
            <a:endParaRPr kumimoji="0" sz="4000" b="0" i="0" u="none" strike="noStrike" kern="0" cap="none" spc="0" normalizeH="0" baseline="0" noProof="0">
              <a:ln>
                <a:noFill/>
              </a:ln>
              <a:solidFill>
                <a:srgbClr val="EF364C"/>
              </a:solidFill>
              <a:effectLst/>
              <a:uLnTx/>
              <a:uFillTx/>
              <a:latin typeface="Calibri"/>
              <a:ea typeface="Calibri"/>
              <a:cs typeface="Calibri"/>
              <a:sym typeface="Calibri"/>
            </a:endParaRPr>
          </a:p>
        </p:txBody>
      </p:sp>
      <p:sp>
        <p:nvSpPr>
          <p:cNvPr id="198" name="Google Shape;198;p6">
            <a:extLst>
              <a:ext uri="{FF2B5EF4-FFF2-40B4-BE49-F238E27FC236}">
                <a16:creationId xmlns:a16="http://schemas.microsoft.com/office/drawing/2014/main" id="{88A724B7-23CF-363E-7634-13844370E067}"/>
              </a:ext>
            </a:extLst>
          </p:cNvPr>
          <p:cNvSpPr txBox="1"/>
          <p:nvPr/>
        </p:nvSpPr>
        <p:spPr>
          <a:xfrm>
            <a:off x="4703318" y="2008346"/>
            <a:ext cx="2271425" cy="707886"/>
          </a:xfrm>
          <a:prstGeom prst="rect">
            <a:avLst/>
          </a:prstGeom>
          <a:noFill/>
          <a:ln>
            <a:noFill/>
          </a:ln>
        </p:spPr>
        <p:txBody>
          <a:bodyPr spcFirstLastPara="1" wrap="square" lIns="91425" tIns="45700" rIns="91425" bIns="45700" anchor="t" anchorCtr="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4000" b="1" i="0" u="none" strike="noStrike" kern="0" cap="none" spc="0" normalizeH="0" baseline="0" noProof="0">
                <a:ln>
                  <a:noFill/>
                </a:ln>
                <a:solidFill>
                  <a:srgbClr val="EF364C"/>
                </a:solidFill>
                <a:effectLst/>
                <a:uLnTx/>
                <a:uFillTx/>
                <a:latin typeface="Calibri"/>
                <a:ea typeface="Calibri"/>
                <a:cs typeface="Calibri"/>
                <a:sym typeface="Calibri"/>
              </a:rPr>
              <a:t>מיומנויות</a:t>
            </a:r>
            <a:endParaRPr kumimoji="0" sz="4000" b="0" i="0" u="none" strike="noStrike" kern="0" cap="none" spc="0" normalizeH="0" baseline="0" noProof="0">
              <a:ln>
                <a:noFill/>
              </a:ln>
              <a:solidFill>
                <a:srgbClr val="EF364C"/>
              </a:solidFill>
              <a:effectLst/>
              <a:uLnTx/>
              <a:uFillTx/>
              <a:latin typeface="Calibri"/>
              <a:ea typeface="Calibri"/>
              <a:cs typeface="Calibri"/>
              <a:sym typeface="Calibri"/>
            </a:endParaRPr>
          </a:p>
        </p:txBody>
      </p:sp>
      <p:sp>
        <p:nvSpPr>
          <p:cNvPr id="199" name="Google Shape;199;p6">
            <a:extLst>
              <a:ext uri="{FF2B5EF4-FFF2-40B4-BE49-F238E27FC236}">
                <a16:creationId xmlns:a16="http://schemas.microsoft.com/office/drawing/2014/main" id="{546FC8DD-E096-FAEC-BBF2-E4E56FE555C4}"/>
              </a:ext>
            </a:extLst>
          </p:cNvPr>
          <p:cNvSpPr txBox="1"/>
          <p:nvPr/>
        </p:nvSpPr>
        <p:spPr>
          <a:xfrm>
            <a:off x="411469" y="2008346"/>
            <a:ext cx="1745925" cy="707886"/>
          </a:xfrm>
          <a:prstGeom prst="rect">
            <a:avLst/>
          </a:prstGeom>
          <a:noFill/>
          <a:ln>
            <a:noFill/>
          </a:ln>
        </p:spPr>
        <p:txBody>
          <a:bodyPr spcFirstLastPara="1" wrap="square" lIns="91425" tIns="45700" rIns="91425" bIns="45700" anchor="t" anchorCtr="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4000" b="1" i="0" u="none" strike="noStrike" kern="0" cap="none" spc="0" normalizeH="0" baseline="0" noProof="0">
                <a:ln>
                  <a:noFill/>
                </a:ln>
                <a:solidFill>
                  <a:srgbClr val="EF364C"/>
                </a:solidFill>
                <a:effectLst/>
                <a:uLnTx/>
                <a:uFillTx/>
                <a:latin typeface="Calibri"/>
                <a:ea typeface="Calibri"/>
                <a:cs typeface="Calibri"/>
                <a:sym typeface="Calibri"/>
              </a:rPr>
              <a:t>ערכים</a:t>
            </a:r>
            <a:endParaRPr kumimoji="0" sz="4000" b="0" i="0" u="none" strike="noStrike" kern="0" cap="none" spc="0" normalizeH="0" baseline="0" noProof="0">
              <a:ln>
                <a:noFill/>
              </a:ln>
              <a:solidFill>
                <a:srgbClr val="EF364C"/>
              </a:solidFill>
              <a:effectLst/>
              <a:uLnTx/>
              <a:uFillTx/>
              <a:latin typeface="Calibri"/>
              <a:ea typeface="Calibri"/>
              <a:cs typeface="Calibri"/>
              <a:sym typeface="Calibri"/>
            </a:endParaRPr>
          </a:p>
        </p:txBody>
      </p:sp>
      <p:sp>
        <p:nvSpPr>
          <p:cNvPr id="200" name="Google Shape;200;p6">
            <a:extLst>
              <a:ext uri="{FF2B5EF4-FFF2-40B4-BE49-F238E27FC236}">
                <a16:creationId xmlns:a16="http://schemas.microsoft.com/office/drawing/2014/main" id="{2E729F99-C258-90DA-5419-DC68A7F3B728}"/>
              </a:ext>
            </a:extLst>
          </p:cNvPr>
          <p:cNvSpPr txBox="1">
            <a:spLocks noGrp="1"/>
          </p:cNvSpPr>
          <p:nvPr>
            <p:ph type="title"/>
          </p:nvPr>
        </p:nvSpPr>
        <p:spPr>
          <a:xfrm>
            <a:off x="9002229" y="469026"/>
            <a:ext cx="3038669" cy="1054394"/>
          </a:xfrm>
          <a:prstGeom prst="rect">
            <a:avLst/>
          </a:prstGeom>
          <a:noFill/>
          <a:ln>
            <a:noFill/>
          </a:ln>
        </p:spPr>
        <p:txBody>
          <a:bodyPr spcFirstLastPara="1" wrap="square" lIns="91425" tIns="45700" rIns="91425" bIns="45700" anchor="ctr" anchorCtr="0">
            <a:noAutofit/>
          </a:bodyPr>
          <a:lstStyle/>
          <a:p>
            <a:pPr marL="0" lvl="0" indent="0" algn="ctr" rtl="1">
              <a:lnSpc>
                <a:spcPct val="110000"/>
              </a:lnSpc>
              <a:spcBef>
                <a:spcPts val="0"/>
              </a:spcBef>
              <a:spcAft>
                <a:spcPts val="0"/>
              </a:spcAft>
              <a:buClr>
                <a:srgbClr val="000000"/>
              </a:buClr>
              <a:buSzPts val="2800"/>
              <a:buFont typeface="Calibri"/>
              <a:buNone/>
            </a:pPr>
            <a:r>
              <a:rPr lang="iw-IL" sz="2800" b="1">
                <a:solidFill>
                  <a:srgbClr val="002060"/>
                </a:solidFill>
                <a:latin typeface="Calibri"/>
                <a:ea typeface="Calibri"/>
                <a:cs typeface="Calibri"/>
                <a:sym typeface="Calibri"/>
              </a:rPr>
              <a:t>ידע, מיומנויות וערכים</a:t>
            </a:r>
            <a:endParaRPr sz="2800" b="1">
              <a:solidFill>
                <a:srgbClr val="002060"/>
              </a:solidFill>
              <a:latin typeface="Calibri"/>
              <a:ea typeface="Calibri"/>
              <a:cs typeface="Calibri"/>
              <a:sym typeface="Calibri"/>
            </a:endParaRPr>
          </a:p>
        </p:txBody>
      </p:sp>
      <p:pic>
        <p:nvPicPr>
          <p:cNvPr id="201" name="Google Shape;201;p6">
            <a:extLst>
              <a:ext uri="{FF2B5EF4-FFF2-40B4-BE49-F238E27FC236}">
                <a16:creationId xmlns:a16="http://schemas.microsoft.com/office/drawing/2014/main" id="{BA9CF6FF-BFF1-C207-7444-1EB424247493}"/>
              </a:ext>
            </a:extLst>
          </p:cNvPr>
          <p:cNvPicPr preferRelativeResize="0"/>
          <p:nvPr/>
        </p:nvPicPr>
        <p:blipFill rotWithShape="1">
          <a:blip r:embed="rId4">
            <a:alphaModFix/>
          </a:blip>
          <a:srcRect/>
          <a:stretch/>
        </p:blipFill>
        <p:spPr>
          <a:xfrm>
            <a:off x="8110883" y="681040"/>
            <a:ext cx="614363" cy="673817"/>
          </a:xfrm>
          <a:prstGeom prst="rect">
            <a:avLst/>
          </a:prstGeom>
          <a:noFill/>
          <a:ln>
            <a:noFill/>
          </a:ln>
        </p:spPr>
      </p:pic>
      <p:sp>
        <p:nvSpPr>
          <p:cNvPr id="202" name="Google Shape;202;p6">
            <a:extLst>
              <a:ext uri="{FF2B5EF4-FFF2-40B4-BE49-F238E27FC236}">
                <a16:creationId xmlns:a16="http://schemas.microsoft.com/office/drawing/2014/main" id="{56E1A4B4-1BC1-7FEE-F8C7-6CC47019F490}"/>
              </a:ext>
            </a:extLst>
          </p:cNvPr>
          <p:cNvSpPr/>
          <p:nvPr/>
        </p:nvSpPr>
        <p:spPr>
          <a:xfrm>
            <a:off x="315481" y="5681940"/>
            <a:ext cx="2066793" cy="960944"/>
          </a:xfrm>
          <a:prstGeom prst="rect">
            <a:avLst/>
          </a:prstGeom>
          <a:solidFill>
            <a:srgbClr val="EF364C"/>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2400" b="1" i="0" u="none" strike="noStrike" kern="0" cap="none" spc="0" normalizeH="0" baseline="0" noProof="0">
                <a:ln>
                  <a:noFill/>
                </a:ln>
                <a:solidFill>
                  <a:srgbClr val="FFFFFF"/>
                </a:solidFill>
                <a:effectLst/>
                <a:uLnTx/>
                <a:uFillTx/>
                <a:latin typeface="Calibri"/>
                <a:ea typeface="Calibri"/>
                <a:cs typeface="Calibri"/>
                <a:sym typeface="Calibri"/>
              </a:rPr>
              <a:t>פרקטיקות העשרה והרחבה</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319260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190"/>
        <p:cNvGrpSpPr/>
        <p:nvPr/>
      </p:nvGrpSpPr>
      <p:grpSpPr>
        <a:xfrm>
          <a:off x="0" y="0"/>
          <a:ext cx="0" cy="0"/>
          <a:chOff x="0" y="0"/>
          <a:chExt cx="0" cy="0"/>
        </a:xfrm>
      </p:grpSpPr>
      <p:sp>
        <p:nvSpPr>
          <p:cNvPr id="191" name="Google Shape;191;p5"/>
          <p:cNvSpPr/>
          <p:nvPr/>
        </p:nvSpPr>
        <p:spPr>
          <a:xfrm>
            <a:off x="309847" y="2062686"/>
            <a:ext cx="11160826" cy="4617720"/>
          </a:xfrm>
          <a:prstGeom prst="rect">
            <a:avLst/>
          </a:prstGeom>
          <a:no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lt1"/>
              </a:buClr>
              <a:buSzPts val="3200"/>
              <a:buFont typeface="Calibri"/>
              <a:buNone/>
            </a:pPr>
            <a:endParaRPr sz="3200" b="0" i="0" u="none" strike="noStrike" cap="none">
              <a:solidFill>
                <a:srgbClr val="002060"/>
              </a:solidFill>
              <a:latin typeface="Calibri"/>
              <a:ea typeface="Calibri"/>
              <a:cs typeface="Calibri"/>
              <a:sym typeface="Calibri"/>
            </a:endParaRPr>
          </a:p>
        </p:txBody>
      </p:sp>
      <p:pic>
        <p:nvPicPr>
          <p:cNvPr id="192" name="Google Shape;192;p5" descr="Puzzle pieces"/>
          <p:cNvPicPr preferRelativeResize="0"/>
          <p:nvPr/>
        </p:nvPicPr>
        <p:blipFill rotWithShape="1">
          <a:blip r:embed="rId3">
            <a:alphaModFix/>
          </a:blip>
          <a:srcRect/>
          <a:stretch/>
        </p:blipFill>
        <p:spPr>
          <a:xfrm>
            <a:off x="8235011" y="565074"/>
            <a:ext cx="914400" cy="914400"/>
          </a:xfrm>
          <a:prstGeom prst="rect">
            <a:avLst/>
          </a:prstGeom>
          <a:noFill/>
          <a:ln>
            <a:noFill/>
          </a:ln>
        </p:spPr>
      </p:pic>
      <p:sp>
        <p:nvSpPr>
          <p:cNvPr id="193" name="Google Shape;193;p5"/>
          <p:cNvSpPr/>
          <p:nvPr/>
        </p:nvSpPr>
        <p:spPr>
          <a:xfrm>
            <a:off x="8430448" y="472018"/>
            <a:ext cx="3760873" cy="1107323"/>
          </a:xfrm>
          <a:custGeom>
            <a:avLst/>
            <a:gdLst/>
            <a:ahLst/>
            <a:cxnLst/>
            <a:rect l="l" t="t" r="r" b="b"/>
            <a:pathLst>
              <a:path w="3760873" h="1107323" extrusionOk="0">
                <a:moveTo>
                  <a:pt x="0" y="0"/>
                </a:moveTo>
                <a:lnTo>
                  <a:pt x="3760873" y="0"/>
                </a:lnTo>
                <a:lnTo>
                  <a:pt x="3760873" y="1107324"/>
                </a:lnTo>
                <a:lnTo>
                  <a:pt x="0" y="1107324"/>
                </a:lnTo>
                <a:close/>
              </a:path>
            </a:pathLst>
          </a:custGeom>
          <a:solidFill>
            <a:srgbClr val="8CB9BA"/>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4" name="Google Shape;194;p5"/>
          <p:cNvSpPr/>
          <p:nvPr/>
        </p:nvSpPr>
        <p:spPr>
          <a:xfrm rot="-2700000">
            <a:off x="7871999" y="474150"/>
            <a:ext cx="1116897" cy="1116897"/>
          </a:xfrm>
          <a:custGeom>
            <a:avLst/>
            <a:gdLst/>
            <a:ahLst/>
            <a:cxnLst/>
            <a:rect l="l" t="t" r="r" b="b"/>
            <a:pathLst>
              <a:path w="1116897" h="1116897" extrusionOk="0">
                <a:moveTo>
                  <a:pt x="1116858" y="557198"/>
                </a:moveTo>
                <a:cubicBezTo>
                  <a:pt x="1116858" y="865621"/>
                  <a:pt x="866831" y="1115647"/>
                  <a:pt x="558409" y="1115647"/>
                </a:cubicBezTo>
                <a:cubicBezTo>
                  <a:pt x="249986" y="1115647"/>
                  <a:pt x="-40" y="865621"/>
                  <a:pt x="-40" y="557198"/>
                </a:cubicBezTo>
                <a:cubicBezTo>
                  <a:pt x="-40" y="248776"/>
                  <a:pt x="249986" y="-1250"/>
                  <a:pt x="558409" y="-1250"/>
                </a:cubicBezTo>
                <a:cubicBezTo>
                  <a:pt x="866831" y="-1250"/>
                  <a:pt x="1116858" y="248776"/>
                  <a:pt x="1116858" y="557198"/>
                </a:cubicBezTo>
                <a:close/>
              </a:path>
            </a:pathLst>
          </a:custGeom>
          <a:solidFill>
            <a:srgbClr val="5E9B9C"/>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5" name="Google Shape;195;p5"/>
          <p:cNvSpPr/>
          <p:nvPr/>
        </p:nvSpPr>
        <p:spPr>
          <a:xfrm rot="-2700000">
            <a:off x="7983808" y="585959"/>
            <a:ext cx="893278" cy="893278"/>
          </a:xfrm>
          <a:custGeom>
            <a:avLst/>
            <a:gdLst/>
            <a:ahLst/>
            <a:cxnLst/>
            <a:rect l="l" t="t" r="r" b="b"/>
            <a:pathLst>
              <a:path w="893278" h="893278" extrusionOk="0">
                <a:moveTo>
                  <a:pt x="893239" y="445389"/>
                </a:moveTo>
                <a:cubicBezTo>
                  <a:pt x="893239" y="692061"/>
                  <a:pt x="693271" y="892028"/>
                  <a:pt x="446599" y="892028"/>
                </a:cubicBezTo>
                <a:cubicBezTo>
                  <a:pt x="199927" y="892028"/>
                  <a:pt x="-40" y="692061"/>
                  <a:pt x="-40" y="445389"/>
                </a:cubicBezTo>
                <a:cubicBezTo>
                  <a:pt x="-40" y="198717"/>
                  <a:pt x="199927" y="-1250"/>
                  <a:pt x="446599" y="-1250"/>
                </a:cubicBezTo>
                <a:cubicBezTo>
                  <a:pt x="693271" y="-1250"/>
                  <a:pt x="893239" y="198717"/>
                  <a:pt x="893239" y="445389"/>
                </a:cubicBezTo>
                <a:close/>
              </a:path>
            </a:pathLst>
          </a:custGeom>
          <a:solidFill>
            <a:schemeClr val="lt1"/>
          </a:solidFill>
          <a:ln w="9525" cap="flat" cmpd="sng">
            <a:solidFill>
              <a:srgbClr val="C3DADB"/>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6" name="Google Shape;196;p5"/>
          <p:cNvSpPr txBox="1"/>
          <p:nvPr/>
        </p:nvSpPr>
        <p:spPr>
          <a:xfrm>
            <a:off x="7301985" y="495077"/>
            <a:ext cx="4322603" cy="1054394"/>
          </a:xfrm>
          <a:prstGeom prst="rect">
            <a:avLst/>
          </a:prstGeom>
          <a:noFill/>
          <a:ln>
            <a:noFill/>
          </a:ln>
        </p:spPr>
        <p:txBody>
          <a:bodyPr spcFirstLastPara="1" wrap="square" lIns="91425" tIns="45700" rIns="91425" bIns="45700" anchor="ctr" anchorCtr="0">
            <a:noAutofit/>
          </a:bodyPr>
          <a:lstStyle/>
          <a:p>
            <a:pPr marL="0" marR="0" lvl="0" indent="0" algn="r" rtl="1">
              <a:lnSpc>
                <a:spcPct val="110000"/>
              </a:lnSpc>
              <a:spcBef>
                <a:spcPts val="0"/>
              </a:spcBef>
              <a:spcAft>
                <a:spcPts val="0"/>
              </a:spcAft>
              <a:buClr>
                <a:srgbClr val="000000"/>
              </a:buClr>
              <a:buSzPts val="2800"/>
              <a:buFont typeface="Calibri"/>
              <a:buNone/>
            </a:pPr>
            <a:r>
              <a:rPr lang="iw-IL" sz="2800" b="1" i="0" u="none" strike="noStrike" cap="none">
                <a:solidFill>
                  <a:srgbClr val="002060"/>
                </a:solidFill>
                <a:latin typeface="Calibri"/>
                <a:ea typeface="Calibri"/>
                <a:cs typeface="Calibri"/>
                <a:sym typeface="Calibri"/>
              </a:rPr>
              <a:t>מהלך השיעור</a:t>
            </a:r>
            <a:endParaRPr/>
          </a:p>
        </p:txBody>
      </p:sp>
      <p:pic>
        <p:nvPicPr>
          <p:cNvPr id="197" name="Google Shape;197;p5" descr="Arrow circle"/>
          <p:cNvPicPr preferRelativeResize="0"/>
          <p:nvPr/>
        </p:nvPicPr>
        <p:blipFill rotWithShape="1">
          <a:blip r:embed="rId4">
            <a:alphaModFix/>
          </a:blip>
          <a:srcRect/>
          <a:stretch/>
        </p:blipFill>
        <p:spPr>
          <a:xfrm>
            <a:off x="7941511" y="591736"/>
            <a:ext cx="914400" cy="914400"/>
          </a:xfrm>
          <a:prstGeom prst="rect">
            <a:avLst/>
          </a:prstGeom>
          <a:noFill/>
          <a:ln>
            <a:noFill/>
          </a:ln>
        </p:spPr>
      </p:pic>
      <p:cxnSp>
        <p:nvCxnSpPr>
          <p:cNvPr id="198" name="Google Shape;198;p5"/>
          <p:cNvCxnSpPr/>
          <p:nvPr/>
        </p:nvCxnSpPr>
        <p:spPr>
          <a:xfrm>
            <a:off x="11237002" y="3354054"/>
            <a:ext cx="0" cy="732257"/>
          </a:xfrm>
          <a:prstGeom prst="straightConnector1">
            <a:avLst/>
          </a:prstGeom>
          <a:noFill/>
          <a:ln w="19050" cap="flat" cmpd="sng">
            <a:solidFill>
              <a:srgbClr val="7E97A3"/>
            </a:solidFill>
            <a:prstDash val="solid"/>
            <a:miter lim="800000"/>
            <a:headEnd type="none" w="sm" len="sm"/>
            <a:tailEnd type="none" w="sm" len="sm"/>
          </a:ln>
        </p:spPr>
      </p:cxnSp>
      <p:sp>
        <p:nvSpPr>
          <p:cNvPr id="199" name="Google Shape;199;p5"/>
          <p:cNvSpPr txBox="1"/>
          <p:nvPr/>
        </p:nvSpPr>
        <p:spPr>
          <a:xfrm>
            <a:off x="10220093" y="4035933"/>
            <a:ext cx="2201270" cy="584775"/>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44546A"/>
              </a:buClr>
              <a:buSzPts val="1600"/>
              <a:buFont typeface="Calibri"/>
              <a:buNone/>
            </a:pPr>
            <a:r>
              <a:rPr lang="iw-IL" sz="1600" b="0" i="0" u="none" strike="noStrike" cap="none" dirty="0">
                <a:solidFill>
                  <a:srgbClr val="44546A"/>
                </a:solidFill>
                <a:latin typeface="Calibri"/>
                <a:ea typeface="Calibri"/>
                <a:cs typeface="Calibri"/>
                <a:sym typeface="Calibri"/>
              </a:rPr>
              <a:t>מהשיעור הקודם</a:t>
            </a:r>
            <a:br>
              <a:rPr lang="iw-IL" sz="1600" b="0" i="0" u="none" strike="noStrike" cap="none" dirty="0">
                <a:solidFill>
                  <a:srgbClr val="44546A"/>
                </a:solidFill>
                <a:latin typeface="Calibri"/>
                <a:ea typeface="Calibri"/>
                <a:cs typeface="Calibri"/>
                <a:sym typeface="Calibri"/>
              </a:rPr>
            </a:br>
            <a:r>
              <a:rPr lang="iw-IL" sz="1600" b="0" i="0" u="none" strike="noStrike" cap="none" dirty="0">
                <a:solidFill>
                  <a:srgbClr val="44546A"/>
                </a:solidFill>
                <a:latin typeface="Calibri"/>
                <a:ea typeface="Calibri"/>
                <a:cs typeface="Calibri"/>
                <a:sym typeface="Calibri"/>
              </a:rPr>
              <a:t>ועד היום - </a:t>
            </a:r>
            <a:r>
              <a:rPr lang="he-IL" sz="1600" b="0" i="0" u="none" strike="noStrike" cap="none" dirty="0">
                <a:solidFill>
                  <a:srgbClr val="44546A"/>
                </a:solidFill>
                <a:latin typeface="Calibri"/>
                <a:ea typeface="Calibri"/>
                <a:cs typeface="Calibri"/>
                <a:sym typeface="Calibri"/>
              </a:rPr>
              <a:t> </a:t>
            </a:r>
            <a:r>
              <a:rPr lang="iw-IL" sz="1600" b="0" i="0" u="none" strike="noStrike" cap="none" dirty="0">
                <a:solidFill>
                  <a:srgbClr val="44546A"/>
                </a:solidFill>
                <a:latin typeface="Calibri"/>
                <a:ea typeface="Calibri"/>
                <a:cs typeface="Calibri"/>
                <a:sym typeface="Calibri"/>
              </a:rPr>
              <a:t>נזכרים</a:t>
            </a:r>
            <a:endParaRPr dirty="0"/>
          </a:p>
        </p:txBody>
      </p:sp>
      <p:sp>
        <p:nvSpPr>
          <p:cNvPr id="200" name="Google Shape;200;p5"/>
          <p:cNvSpPr txBox="1"/>
          <p:nvPr/>
        </p:nvSpPr>
        <p:spPr>
          <a:xfrm>
            <a:off x="8096709" y="4055481"/>
            <a:ext cx="2201270" cy="338514"/>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44546A"/>
              </a:buClr>
              <a:buSzPts val="1600"/>
              <a:buFont typeface="Calibri"/>
              <a:buNone/>
            </a:pPr>
            <a:r>
              <a:rPr lang="he-IL" sz="1600" b="0" i="0" u="none" strike="noStrike" cap="none" dirty="0">
                <a:solidFill>
                  <a:srgbClr val="44546A"/>
                </a:solidFill>
                <a:latin typeface="Calibri"/>
                <a:ea typeface="Calibri"/>
                <a:cs typeface="Calibri"/>
                <a:sym typeface="Calibri"/>
              </a:rPr>
              <a:t>כשהיינו ילדים - נזכרים</a:t>
            </a:r>
            <a:endParaRPr dirty="0"/>
          </a:p>
        </p:txBody>
      </p:sp>
      <p:sp>
        <p:nvSpPr>
          <p:cNvPr id="201" name="Google Shape;201;p5"/>
          <p:cNvSpPr txBox="1"/>
          <p:nvPr/>
        </p:nvSpPr>
        <p:spPr>
          <a:xfrm>
            <a:off x="-215369" y="3982185"/>
            <a:ext cx="2201270" cy="584775"/>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44546A"/>
              </a:buClr>
              <a:buSzPts val="1600"/>
              <a:buFont typeface="Calibri"/>
              <a:buNone/>
            </a:pPr>
            <a:r>
              <a:rPr lang="iw-IL" sz="1600" b="0" i="0" u="none" strike="noStrike" cap="none">
                <a:solidFill>
                  <a:srgbClr val="44546A"/>
                </a:solidFill>
                <a:latin typeface="Calibri"/>
                <a:ea typeface="Calibri"/>
                <a:cs typeface="Calibri"/>
                <a:sym typeface="Calibri"/>
              </a:rPr>
              <a:t>מסרים מרכזיים</a:t>
            </a:r>
            <a:br>
              <a:rPr lang="iw-IL" sz="1600" b="0" i="0" u="none" strike="noStrike" cap="none">
                <a:solidFill>
                  <a:srgbClr val="44546A"/>
                </a:solidFill>
                <a:latin typeface="Calibri"/>
                <a:ea typeface="Calibri"/>
                <a:cs typeface="Calibri"/>
                <a:sym typeface="Calibri"/>
              </a:rPr>
            </a:br>
            <a:r>
              <a:rPr lang="iw-IL" sz="1600" b="0" i="0" u="none" strike="noStrike" cap="none">
                <a:solidFill>
                  <a:srgbClr val="44546A"/>
                </a:solidFill>
                <a:latin typeface="Calibri"/>
                <a:ea typeface="Calibri"/>
                <a:cs typeface="Calibri"/>
                <a:sym typeface="Calibri"/>
              </a:rPr>
              <a:t>וסיכום</a:t>
            </a:r>
            <a:endParaRPr/>
          </a:p>
        </p:txBody>
      </p:sp>
      <p:sp>
        <p:nvSpPr>
          <p:cNvPr id="202" name="Google Shape;202;p5"/>
          <p:cNvSpPr/>
          <p:nvPr/>
        </p:nvSpPr>
        <p:spPr>
          <a:xfrm>
            <a:off x="429207" y="3151732"/>
            <a:ext cx="11364687" cy="202322"/>
          </a:xfrm>
          <a:prstGeom prst="rect">
            <a:avLst/>
          </a:prstGeom>
          <a:solidFill>
            <a:srgbClr val="7E97A3"/>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cxnSp>
        <p:nvCxnSpPr>
          <p:cNvPr id="203" name="Google Shape;203;p5"/>
          <p:cNvCxnSpPr/>
          <p:nvPr/>
        </p:nvCxnSpPr>
        <p:spPr>
          <a:xfrm>
            <a:off x="9220213" y="3303676"/>
            <a:ext cx="0" cy="732257"/>
          </a:xfrm>
          <a:prstGeom prst="straightConnector1">
            <a:avLst/>
          </a:prstGeom>
          <a:noFill/>
          <a:ln w="19050" cap="flat" cmpd="sng">
            <a:solidFill>
              <a:srgbClr val="7E97A3"/>
            </a:solidFill>
            <a:prstDash val="solid"/>
            <a:miter lim="800000"/>
            <a:headEnd type="none" w="sm" len="sm"/>
            <a:tailEnd type="none" w="sm" len="sm"/>
          </a:ln>
        </p:spPr>
      </p:cxnSp>
      <p:cxnSp>
        <p:nvCxnSpPr>
          <p:cNvPr id="204" name="Google Shape;204;p5"/>
          <p:cNvCxnSpPr/>
          <p:nvPr/>
        </p:nvCxnSpPr>
        <p:spPr>
          <a:xfrm>
            <a:off x="7279149" y="3347595"/>
            <a:ext cx="0" cy="732257"/>
          </a:xfrm>
          <a:prstGeom prst="straightConnector1">
            <a:avLst/>
          </a:prstGeom>
          <a:noFill/>
          <a:ln w="19050" cap="flat" cmpd="sng">
            <a:solidFill>
              <a:srgbClr val="7E97A3"/>
            </a:solidFill>
            <a:prstDash val="solid"/>
            <a:miter lim="800000"/>
            <a:headEnd type="none" w="sm" len="sm"/>
            <a:tailEnd type="none" w="sm" len="sm"/>
          </a:ln>
        </p:spPr>
      </p:cxnSp>
      <p:cxnSp>
        <p:nvCxnSpPr>
          <p:cNvPr id="205" name="Google Shape;205;p5"/>
          <p:cNvCxnSpPr/>
          <p:nvPr/>
        </p:nvCxnSpPr>
        <p:spPr>
          <a:xfrm>
            <a:off x="5034355" y="3347596"/>
            <a:ext cx="0" cy="732257"/>
          </a:xfrm>
          <a:prstGeom prst="straightConnector1">
            <a:avLst/>
          </a:prstGeom>
          <a:noFill/>
          <a:ln w="19050" cap="flat" cmpd="sng">
            <a:solidFill>
              <a:srgbClr val="7E97A3"/>
            </a:solidFill>
            <a:prstDash val="solid"/>
            <a:miter lim="800000"/>
            <a:headEnd type="none" w="sm" len="sm"/>
            <a:tailEnd type="none" w="sm" len="sm"/>
          </a:ln>
        </p:spPr>
      </p:cxnSp>
      <p:cxnSp>
        <p:nvCxnSpPr>
          <p:cNvPr id="206" name="Google Shape;206;p5"/>
          <p:cNvCxnSpPr/>
          <p:nvPr/>
        </p:nvCxnSpPr>
        <p:spPr>
          <a:xfrm>
            <a:off x="863682" y="3260788"/>
            <a:ext cx="0" cy="732257"/>
          </a:xfrm>
          <a:prstGeom prst="straightConnector1">
            <a:avLst/>
          </a:prstGeom>
          <a:noFill/>
          <a:ln w="19050" cap="flat" cmpd="sng">
            <a:solidFill>
              <a:srgbClr val="7E97A3"/>
            </a:solidFill>
            <a:prstDash val="solid"/>
            <a:miter lim="800000"/>
            <a:headEnd type="none" w="sm" len="sm"/>
            <a:tailEnd type="none" w="sm" len="sm"/>
          </a:ln>
        </p:spPr>
      </p:cxnSp>
      <p:cxnSp>
        <p:nvCxnSpPr>
          <p:cNvPr id="207" name="Google Shape;207;p5"/>
          <p:cNvCxnSpPr/>
          <p:nvPr/>
        </p:nvCxnSpPr>
        <p:spPr>
          <a:xfrm>
            <a:off x="2916306" y="3260788"/>
            <a:ext cx="0" cy="732257"/>
          </a:xfrm>
          <a:prstGeom prst="straightConnector1">
            <a:avLst/>
          </a:prstGeom>
          <a:noFill/>
          <a:ln w="19050" cap="flat" cmpd="sng">
            <a:solidFill>
              <a:srgbClr val="7E97A3"/>
            </a:solidFill>
            <a:prstDash val="solid"/>
            <a:miter lim="800000"/>
            <a:headEnd type="none" w="sm" len="sm"/>
            <a:tailEnd type="none" w="sm" len="sm"/>
          </a:ln>
        </p:spPr>
      </p:cxnSp>
      <p:sp>
        <p:nvSpPr>
          <p:cNvPr id="2" name="תיבת טקסט 1">
            <a:extLst>
              <a:ext uri="{FF2B5EF4-FFF2-40B4-BE49-F238E27FC236}">
                <a16:creationId xmlns:a16="http://schemas.microsoft.com/office/drawing/2014/main" id="{1A84D413-CE1B-AAB4-C8A6-A61114AAE23B}"/>
              </a:ext>
            </a:extLst>
          </p:cNvPr>
          <p:cNvSpPr txBox="1"/>
          <p:nvPr/>
        </p:nvSpPr>
        <p:spPr>
          <a:xfrm>
            <a:off x="6148874" y="4035933"/>
            <a:ext cx="2086137" cy="338554"/>
          </a:xfrm>
          <a:prstGeom prst="rect">
            <a:avLst/>
          </a:prstGeom>
          <a:noFill/>
        </p:spPr>
        <p:txBody>
          <a:bodyPr wrap="square" rtlCol="1">
            <a:spAutoFit/>
          </a:bodyPr>
          <a:lstStyle/>
          <a:p>
            <a:pPr algn="ctr"/>
            <a:r>
              <a:rPr lang="he-IL" sz="1600" dirty="0">
                <a:solidFill>
                  <a:schemeClr val="accent1">
                    <a:lumMod val="50000"/>
                  </a:schemeClr>
                </a:solidFill>
                <a:latin typeface="Calibri" panose="020F0502020204030204" pitchFamily="34" charset="0"/>
                <a:cs typeface="Calibri" panose="020F0502020204030204" pitchFamily="34" charset="0"/>
              </a:rPr>
              <a:t>שיח חברתי בשלשות</a:t>
            </a:r>
          </a:p>
        </p:txBody>
      </p:sp>
      <p:sp>
        <p:nvSpPr>
          <p:cNvPr id="3" name="תיבת טקסט 2">
            <a:extLst>
              <a:ext uri="{FF2B5EF4-FFF2-40B4-BE49-F238E27FC236}">
                <a16:creationId xmlns:a16="http://schemas.microsoft.com/office/drawing/2014/main" id="{F06C0141-52E6-893B-252C-04F0C5B4DF86}"/>
              </a:ext>
            </a:extLst>
          </p:cNvPr>
          <p:cNvSpPr txBox="1"/>
          <p:nvPr/>
        </p:nvSpPr>
        <p:spPr>
          <a:xfrm>
            <a:off x="3970983" y="4069555"/>
            <a:ext cx="2086137" cy="338554"/>
          </a:xfrm>
          <a:prstGeom prst="rect">
            <a:avLst/>
          </a:prstGeom>
          <a:noFill/>
        </p:spPr>
        <p:txBody>
          <a:bodyPr wrap="square" rtlCol="1">
            <a:spAutoFit/>
          </a:bodyPr>
          <a:lstStyle/>
          <a:p>
            <a:pPr algn="ctr" rtl="1"/>
            <a:r>
              <a:rPr lang="he-IL" sz="1600" dirty="0">
                <a:solidFill>
                  <a:schemeClr val="accent1">
                    <a:lumMod val="50000"/>
                  </a:schemeClr>
                </a:solidFill>
                <a:latin typeface="Calibri" panose="020F0502020204030204" pitchFamily="34" charset="0"/>
                <a:cs typeface="Calibri" panose="020F0502020204030204" pitchFamily="34" charset="0"/>
              </a:rPr>
              <a:t>סיפור במניפה</a:t>
            </a:r>
          </a:p>
        </p:txBody>
      </p:sp>
      <p:sp>
        <p:nvSpPr>
          <p:cNvPr id="4" name="תיבת טקסט 3">
            <a:extLst>
              <a:ext uri="{FF2B5EF4-FFF2-40B4-BE49-F238E27FC236}">
                <a16:creationId xmlns:a16="http://schemas.microsoft.com/office/drawing/2014/main" id="{1560C49C-239F-9186-49AD-D7629E16312C}"/>
              </a:ext>
            </a:extLst>
          </p:cNvPr>
          <p:cNvSpPr txBox="1"/>
          <p:nvPr/>
        </p:nvSpPr>
        <p:spPr>
          <a:xfrm>
            <a:off x="1812278" y="4035932"/>
            <a:ext cx="2086137" cy="584775"/>
          </a:xfrm>
          <a:prstGeom prst="rect">
            <a:avLst/>
          </a:prstGeom>
          <a:noFill/>
        </p:spPr>
        <p:txBody>
          <a:bodyPr wrap="square" rtlCol="1">
            <a:spAutoFit/>
          </a:bodyPr>
          <a:lstStyle/>
          <a:p>
            <a:pPr algn="ctr" rtl="1"/>
            <a:r>
              <a:rPr lang="he-IL" sz="1600" dirty="0">
                <a:solidFill>
                  <a:schemeClr val="accent1">
                    <a:lumMod val="50000"/>
                  </a:schemeClr>
                </a:solidFill>
                <a:latin typeface="Calibri" panose="020F0502020204030204" pitchFamily="34" charset="0"/>
                <a:cs typeface="Calibri" panose="020F0502020204030204" pitchFamily="34" charset="0"/>
              </a:rPr>
              <a:t>מה הסיפור? </a:t>
            </a:r>
            <a:r>
              <a:rPr lang="en-US" sz="1600" dirty="0">
                <a:solidFill>
                  <a:schemeClr val="accent1">
                    <a:lumMod val="50000"/>
                  </a:schemeClr>
                </a:solidFill>
                <a:latin typeface="Calibri" panose="020F0502020204030204" pitchFamily="34" charset="0"/>
                <a:cs typeface="Calibri" panose="020F0502020204030204" pitchFamily="34" charset="0"/>
              </a:rPr>
              <a:t/>
            </a:r>
            <a:br>
              <a:rPr lang="en-US" sz="1600" dirty="0">
                <a:solidFill>
                  <a:schemeClr val="accent1">
                    <a:lumMod val="50000"/>
                  </a:schemeClr>
                </a:solidFill>
                <a:latin typeface="Calibri" panose="020F0502020204030204" pitchFamily="34" charset="0"/>
                <a:cs typeface="Calibri" panose="020F0502020204030204" pitchFamily="34" charset="0"/>
              </a:rPr>
            </a:br>
            <a:r>
              <a:rPr lang="he-IL" sz="1600" dirty="0">
                <a:solidFill>
                  <a:schemeClr val="accent1">
                    <a:lumMod val="50000"/>
                  </a:schemeClr>
                </a:solidFill>
                <a:latin typeface="Calibri" panose="020F0502020204030204" pitchFamily="34" charset="0"/>
                <a:cs typeface="Calibri" panose="020F0502020204030204" pitchFamily="34" charset="0"/>
              </a:rPr>
              <a:t>שיח רגשי במליאה</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211"/>
        <p:cNvGrpSpPr/>
        <p:nvPr/>
      </p:nvGrpSpPr>
      <p:grpSpPr>
        <a:xfrm>
          <a:off x="0" y="0"/>
          <a:ext cx="0" cy="0"/>
          <a:chOff x="0" y="0"/>
          <a:chExt cx="0" cy="0"/>
        </a:xfrm>
      </p:grpSpPr>
      <p:pic>
        <p:nvPicPr>
          <p:cNvPr id="212" name="Google Shape;212;p6"/>
          <p:cNvPicPr preferRelativeResize="0"/>
          <p:nvPr/>
        </p:nvPicPr>
        <p:blipFill rotWithShape="1">
          <a:blip r:embed="rId3">
            <a:alphaModFix/>
          </a:blip>
          <a:srcRect/>
          <a:stretch/>
        </p:blipFill>
        <p:spPr>
          <a:xfrm>
            <a:off x="7872000" y="467232"/>
            <a:ext cx="4320000" cy="1116897"/>
          </a:xfrm>
          <a:prstGeom prst="rect">
            <a:avLst/>
          </a:prstGeom>
          <a:noFill/>
          <a:ln>
            <a:noFill/>
          </a:ln>
        </p:spPr>
      </p:pic>
      <p:sp>
        <p:nvSpPr>
          <p:cNvPr id="213" name="Google Shape;213;p6"/>
          <p:cNvSpPr txBox="1"/>
          <p:nvPr/>
        </p:nvSpPr>
        <p:spPr>
          <a:xfrm>
            <a:off x="7915117" y="467232"/>
            <a:ext cx="4322603" cy="1054394"/>
          </a:xfrm>
          <a:prstGeom prst="rect">
            <a:avLst/>
          </a:prstGeom>
          <a:noFill/>
          <a:ln>
            <a:noFill/>
          </a:ln>
        </p:spPr>
        <p:txBody>
          <a:bodyPr spcFirstLastPara="1" wrap="square" lIns="91425" tIns="45700" rIns="91425" bIns="45700" anchor="ctr" anchorCtr="0">
            <a:noAutofit/>
          </a:bodyPr>
          <a:lstStyle/>
          <a:p>
            <a:pPr marL="0" marR="0" lvl="0" indent="0" algn="r" rtl="1">
              <a:lnSpc>
                <a:spcPct val="110000"/>
              </a:lnSpc>
              <a:spcBef>
                <a:spcPts val="0"/>
              </a:spcBef>
              <a:spcAft>
                <a:spcPts val="0"/>
              </a:spcAft>
              <a:buClr>
                <a:srgbClr val="000000"/>
              </a:buClr>
              <a:buSzPts val="2800"/>
              <a:buFont typeface="Calibri"/>
              <a:buNone/>
            </a:pPr>
            <a:r>
              <a:rPr lang="iw-IL" sz="2800" b="1">
                <a:solidFill>
                  <a:schemeClr val="lt1"/>
                </a:solidFill>
                <a:latin typeface="Calibri"/>
                <a:ea typeface="Calibri"/>
                <a:cs typeface="Calibri"/>
                <a:sym typeface="Calibri"/>
              </a:rPr>
              <a:t>הנחיות להוראת השיעור</a:t>
            </a:r>
            <a:endParaRPr/>
          </a:p>
        </p:txBody>
      </p:sp>
      <p:sp>
        <p:nvSpPr>
          <p:cNvPr id="214" name="Google Shape;214;p6"/>
          <p:cNvSpPr/>
          <p:nvPr/>
        </p:nvSpPr>
        <p:spPr>
          <a:xfrm>
            <a:off x="309847" y="2062686"/>
            <a:ext cx="11160826" cy="4617720"/>
          </a:xfrm>
          <a:prstGeom prst="rect">
            <a:avLst/>
          </a:prstGeom>
          <a:noFill/>
          <a:ln>
            <a:noFill/>
          </a:ln>
        </p:spPr>
        <p:txBody>
          <a:bodyPr spcFirstLastPara="1" wrap="square" lIns="91425" tIns="45700" rIns="91425" bIns="45700" anchor="ctr" anchorCtr="0">
            <a:noAutofit/>
          </a:bodyPr>
          <a:lstStyle/>
          <a:p>
            <a:pPr marL="0" marR="0" lvl="0" indent="0" algn="r" rtl="1">
              <a:spcBef>
                <a:spcPts val="0"/>
              </a:spcBef>
              <a:spcAft>
                <a:spcPts val="0"/>
              </a:spcAft>
              <a:buNone/>
            </a:pPr>
            <a:r>
              <a:rPr lang="iw-IL" sz="3200" dirty="0">
                <a:solidFill>
                  <a:srgbClr val="002060"/>
                </a:solidFill>
                <a:latin typeface="Calibri"/>
                <a:ea typeface="Calibri"/>
                <a:cs typeface="Calibri"/>
                <a:sym typeface="Calibri"/>
              </a:rPr>
              <a:t>השקופיות הבאות מפרטות את מהלך השיעור ומיועדות להצגה בשיעור.</a:t>
            </a:r>
            <a:endParaRPr dirty="0"/>
          </a:p>
          <a:p>
            <a:pPr marL="0" marR="0" lvl="0" indent="0" algn="r" rtl="1">
              <a:spcBef>
                <a:spcPts val="0"/>
              </a:spcBef>
              <a:spcAft>
                <a:spcPts val="0"/>
              </a:spcAft>
              <a:buNone/>
            </a:pPr>
            <a:endParaRPr sz="3200" dirty="0">
              <a:solidFill>
                <a:srgbClr val="002060"/>
              </a:solidFill>
              <a:latin typeface="Calibri"/>
              <a:ea typeface="Calibri"/>
              <a:cs typeface="Calibri"/>
              <a:sym typeface="Calibri"/>
            </a:endParaRPr>
          </a:p>
          <a:p>
            <a:pPr marL="457200" marR="0" lvl="0" indent="-457200" algn="r" rtl="1">
              <a:spcBef>
                <a:spcPts val="0"/>
              </a:spcBef>
              <a:spcAft>
                <a:spcPts val="0"/>
              </a:spcAft>
              <a:buClr>
                <a:srgbClr val="002060"/>
              </a:buClr>
              <a:buSzPts val="3200"/>
              <a:buFont typeface="Arial"/>
              <a:buChar char="«"/>
            </a:pPr>
            <a:r>
              <a:rPr lang="iw-IL" sz="3200" dirty="0">
                <a:solidFill>
                  <a:srgbClr val="002060"/>
                </a:solidFill>
                <a:latin typeface="Calibri"/>
                <a:ea typeface="Calibri"/>
                <a:cs typeface="Calibri"/>
                <a:sym typeface="Calibri"/>
              </a:rPr>
              <a:t>בגוף כל שקופית מופיע התוכן להקרנה ולעבודה עם התלמידים.</a:t>
            </a:r>
            <a:endParaRPr dirty="0"/>
          </a:p>
          <a:p>
            <a:pPr marL="457200" marR="0" lvl="0" indent="-457200" algn="r" rtl="1">
              <a:spcBef>
                <a:spcPts val="0"/>
              </a:spcBef>
              <a:spcAft>
                <a:spcPts val="0"/>
              </a:spcAft>
              <a:buClr>
                <a:srgbClr val="002060"/>
              </a:buClr>
              <a:buSzPts val="3200"/>
              <a:buFont typeface="Arial"/>
              <a:buChar char="«"/>
            </a:pPr>
            <a:r>
              <a:rPr lang="iw-IL" sz="3200" dirty="0">
                <a:solidFill>
                  <a:srgbClr val="002060"/>
                </a:solidFill>
                <a:latin typeface="Calibri"/>
                <a:ea typeface="Calibri"/>
                <a:cs typeface="Calibri"/>
                <a:sym typeface="Calibri"/>
              </a:rPr>
              <a:t>בתחתית השקופית </a:t>
            </a:r>
            <a:r>
              <a:rPr lang="he-IL" sz="3200" dirty="0">
                <a:solidFill>
                  <a:srgbClr val="002060"/>
                </a:solidFill>
                <a:latin typeface="Calibri"/>
                <a:ea typeface="Calibri"/>
                <a:cs typeface="Calibri"/>
                <a:sym typeface="Calibri"/>
              </a:rPr>
              <a:t>(</a:t>
            </a:r>
            <a:r>
              <a:rPr lang="iw-IL" sz="3200" dirty="0">
                <a:solidFill>
                  <a:srgbClr val="002060"/>
                </a:solidFill>
                <a:latin typeface="Calibri"/>
                <a:ea typeface="Calibri"/>
                <a:cs typeface="Calibri"/>
                <a:sym typeface="Calibri"/>
              </a:rPr>
              <a:t>בהערות</a:t>
            </a:r>
            <a:r>
              <a:rPr lang="he-IL" sz="3200" dirty="0">
                <a:solidFill>
                  <a:srgbClr val="002060"/>
                </a:solidFill>
                <a:latin typeface="Calibri"/>
                <a:ea typeface="Calibri"/>
                <a:cs typeface="Calibri"/>
                <a:sym typeface="Calibri"/>
              </a:rPr>
              <a:t>) </a:t>
            </a:r>
            <a:r>
              <a:rPr lang="iw-IL" sz="3200" dirty="0">
                <a:solidFill>
                  <a:srgbClr val="002060"/>
                </a:solidFill>
                <a:latin typeface="Calibri"/>
                <a:ea typeface="Calibri"/>
                <a:cs typeface="Calibri"/>
                <a:sym typeface="Calibri"/>
              </a:rPr>
              <a:t>נמצאות הרחבות והנחיות לך – </a:t>
            </a:r>
            <a:r>
              <a:rPr lang="he-IL" sz="3200" dirty="0">
                <a:solidFill>
                  <a:srgbClr val="002060"/>
                </a:solidFill>
                <a:latin typeface="Calibri"/>
                <a:ea typeface="Calibri"/>
                <a:cs typeface="Calibri"/>
                <a:sym typeface="Calibri"/>
              </a:rPr>
              <a:t> </a:t>
            </a:r>
            <a:r>
              <a:rPr lang="iw-IL" sz="3200" dirty="0">
                <a:solidFill>
                  <a:srgbClr val="002060"/>
                </a:solidFill>
                <a:latin typeface="Calibri"/>
                <a:ea typeface="Calibri"/>
                <a:cs typeface="Calibri"/>
                <a:sym typeface="Calibri"/>
              </a:rPr>
              <a:t>המורה.</a:t>
            </a:r>
            <a:endParaRPr dirty="0"/>
          </a:p>
          <a:p>
            <a:pPr marL="0" marR="0" lvl="0" indent="0" algn="r" rtl="1">
              <a:spcBef>
                <a:spcPts val="0"/>
              </a:spcBef>
              <a:spcAft>
                <a:spcPts val="0"/>
              </a:spcAft>
              <a:buNone/>
            </a:pPr>
            <a:endParaRPr sz="3200" dirty="0">
              <a:solidFill>
                <a:srgbClr val="002060"/>
              </a:solidFill>
              <a:latin typeface="Calibri"/>
              <a:ea typeface="Calibri"/>
              <a:cs typeface="Calibri"/>
              <a:sym typeface="Calibri"/>
            </a:endParaRPr>
          </a:p>
          <a:p>
            <a:pPr marL="0" marR="0" lvl="0" indent="0" algn="r" rtl="1">
              <a:spcBef>
                <a:spcPts val="0"/>
              </a:spcBef>
              <a:spcAft>
                <a:spcPts val="0"/>
              </a:spcAft>
              <a:buNone/>
            </a:pPr>
            <a:endParaRPr sz="3200" dirty="0">
              <a:solidFill>
                <a:srgbClr val="002060"/>
              </a:solidFill>
              <a:latin typeface="Calibri"/>
              <a:ea typeface="Calibri"/>
              <a:cs typeface="Calibri"/>
              <a:sym typeface="Calibri"/>
            </a:endParaRPr>
          </a:p>
        </p:txBody>
      </p:sp>
      <p:pic>
        <p:nvPicPr>
          <p:cNvPr id="215" name="Google Shape;215;p6"/>
          <p:cNvPicPr preferRelativeResize="0"/>
          <p:nvPr/>
        </p:nvPicPr>
        <p:blipFill rotWithShape="1">
          <a:blip r:embed="rId4">
            <a:alphaModFix/>
          </a:blip>
          <a:srcRect/>
          <a:stretch/>
        </p:blipFill>
        <p:spPr>
          <a:xfrm>
            <a:off x="8163760" y="794063"/>
            <a:ext cx="672137" cy="5082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219"/>
        <p:cNvGrpSpPr/>
        <p:nvPr/>
      </p:nvGrpSpPr>
      <p:grpSpPr>
        <a:xfrm>
          <a:off x="0" y="0"/>
          <a:ext cx="0" cy="0"/>
          <a:chOff x="0" y="0"/>
          <a:chExt cx="0" cy="0"/>
        </a:xfrm>
      </p:grpSpPr>
      <p:sp>
        <p:nvSpPr>
          <p:cNvPr id="220" name="Google Shape;220;p7"/>
          <p:cNvSpPr/>
          <p:nvPr/>
        </p:nvSpPr>
        <p:spPr>
          <a:xfrm>
            <a:off x="6510086" y="1409002"/>
            <a:ext cx="4064413" cy="492378"/>
          </a:xfrm>
          <a:prstGeom prst="rect">
            <a:avLst/>
          </a:prstGeom>
          <a:noFill/>
          <a:ln>
            <a:noFill/>
          </a:ln>
        </p:spPr>
        <p:txBody>
          <a:bodyPr spcFirstLastPara="1" wrap="square" lIns="91400" tIns="45675" rIns="91400" bIns="45675" anchor="t" anchorCtr="0">
            <a:spAutoFit/>
          </a:bodyPr>
          <a:lstStyle/>
          <a:p>
            <a:pPr marL="0" marR="0" lvl="0" indent="0" algn="r" rtl="1">
              <a:spcBef>
                <a:spcPts val="0"/>
              </a:spcBef>
              <a:spcAft>
                <a:spcPts val="0"/>
              </a:spcAft>
              <a:buNone/>
            </a:pPr>
            <a:r>
              <a:rPr lang="iw-IL" sz="2600">
                <a:solidFill>
                  <a:srgbClr val="002060"/>
                </a:solidFill>
                <a:latin typeface="Calibri"/>
                <a:ea typeface="Calibri"/>
                <a:cs typeface="Calibri"/>
                <a:sym typeface="Calibri"/>
              </a:rPr>
              <a:t>שיח מעודד ומקבל </a:t>
            </a:r>
            <a:endParaRPr sz="2600">
              <a:solidFill>
                <a:srgbClr val="002060"/>
              </a:solidFill>
              <a:latin typeface="Calibri"/>
              <a:ea typeface="Calibri"/>
              <a:cs typeface="Calibri"/>
              <a:sym typeface="Calibri"/>
            </a:endParaRPr>
          </a:p>
        </p:txBody>
      </p:sp>
      <p:sp>
        <p:nvSpPr>
          <p:cNvPr id="221" name="Google Shape;221;p7"/>
          <p:cNvSpPr txBox="1"/>
          <p:nvPr/>
        </p:nvSpPr>
        <p:spPr>
          <a:xfrm>
            <a:off x="2777671" y="3390492"/>
            <a:ext cx="7779334" cy="492378"/>
          </a:xfrm>
          <a:prstGeom prst="rect">
            <a:avLst/>
          </a:prstGeom>
          <a:noFill/>
          <a:ln>
            <a:noFill/>
          </a:ln>
        </p:spPr>
        <p:txBody>
          <a:bodyPr spcFirstLastPara="1" wrap="square" lIns="91400" tIns="45675" rIns="91400" bIns="45675" anchor="t" anchorCtr="0">
            <a:spAutoFit/>
          </a:bodyPr>
          <a:lstStyle/>
          <a:p>
            <a:pPr marL="0" marR="0" lvl="0" indent="0" algn="r" rtl="1">
              <a:spcBef>
                <a:spcPts val="0"/>
              </a:spcBef>
              <a:spcAft>
                <a:spcPts val="0"/>
              </a:spcAft>
              <a:buNone/>
            </a:pPr>
            <a:r>
              <a:rPr lang="iw-IL" sz="2600">
                <a:solidFill>
                  <a:srgbClr val="002060"/>
                </a:solidFill>
                <a:latin typeface="Calibri"/>
                <a:ea typeface="Calibri"/>
                <a:cs typeface="Calibri"/>
                <a:sym typeface="Calibri"/>
              </a:rPr>
              <a:t>הקשבה ממקום מתעניין ולא שיפוטי</a:t>
            </a:r>
            <a:endParaRPr sz="2600">
              <a:solidFill>
                <a:srgbClr val="002060"/>
              </a:solidFill>
              <a:latin typeface="Calibri"/>
              <a:ea typeface="Calibri"/>
              <a:cs typeface="Calibri"/>
              <a:sym typeface="Calibri"/>
            </a:endParaRPr>
          </a:p>
        </p:txBody>
      </p:sp>
      <p:sp>
        <p:nvSpPr>
          <p:cNvPr id="222" name="Google Shape;222;p7"/>
          <p:cNvSpPr txBox="1"/>
          <p:nvPr/>
        </p:nvSpPr>
        <p:spPr>
          <a:xfrm>
            <a:off x="5514282" y="4497114"/>
            <a:ext cx="5042723" cy="492378"/>
          </a:xfrm>
          <a:prstGeom prst="rect">
            <a:avLst/>
          </a:prstGeom>
          <a:noFill/>
          <a:ln>
            <a:noFill/>
          </a:ln>
        </p:spPr>
        <p:txBody>
          <a:bodyPr spcFirstLastPara="1" wrap="square" lIns="91400" tIns="45675" rIns="91400" bIns="45675" anchor="t" anchorCtr="0">
            <a:spAutoFit/>
          </a:bodyPr>
          <a:lstStyle/>
          <a:p>
            <a:pPr marL="0" marR="0" lvl="0" indent="0" algn="r" rtl="1">
              <a:spcBef>
                <a:spcPts val="0"/>
              </a:spcBef>
              <a:spcAft>
                <a:spcPts val="0"/>
              </a:spcAft>
              <a:buNone/>
            </a:pPr>
            <a:r>
              <a:rPr lang="iw-IL" sz="2600">
                <a:solidFill>
                  <a:srgbClr val="002060"/>
                </a:solidFill>
                <a:latin typeface="Calibri"/>
                <a:ea typeface="Calibri"/>
                <a:cs typeface="Calibri"/>
                <a:sym typeface="Calibri"/>
              </a:rPr>
              <a:t>כבוד לדברי החבר/ה</a:t>
            </a:r>
            <a:endParaRPr sz="2600">
              <a:solidFill>
                <a:srgbClr val="002060"/>
              </a:solidFill>
              <a:latin typeface="Calibri"/>
              <a:ea typeface="Calibri"/>
              <a:cs typeface="Calibri"/>
              <a:sym typeface="Calibri"/>
            </a:endParaRPr>
          </a:p>
        </p:txBody>
      </p:sp>
      <p:sp>
        <p:nvSpPr>
          <p:cNvPr id="223" name="Google Shape;223;p7"/>
          <p:cNvSpPr txBox="1"/>
          <p:nvPr/>
        </p:nvSpPr>
        <p:spPr>
          <a:xfrm>
            <a:off x="679162" y="5335034"/>
            <a:ext cx="9877844" cy="892487"/>
          </a:xfrm>
          <a:prstGeom prst="rect">
            <a:avLst/>
          </a:prstGeom>
          <a:noFill/>
          <a:ln>
            <a:noFill/>
          </a:ln>
        </p:spPr>
        <p:txBody>
          <a:bodyPr spcFirstLastPara="1" wrap="square" lIns="91400" tIns="45675" rIns="91400" bIns="45675" anchor="t" anchorCtr="0">
            <a:spAutoFit/>
          </a:bodyPr>
          <a:lstStyle/>
          <a:p>
            <a:pPr marL="0" marR="0" lvl="0" indent="0" algn="r" rtl="1">
              <a:spcBef>
                <a:spcPts val="0"/>
              </a:spcBef>
              <a:spcAft>
                <a:spcPts val="0"/>
              </a:spcAft>
              <a:buNone/>
            </a:pPr>
            <a:r>
              <a:rPr lang="iw-IL" sz="2600" dirty="0">
                <a:solidFill>
                  <a:srgbClr val="002060"/>
                </a:solidFill>
                <a:latin typeface="Calibri"/>
                <a:ea typeface="Calibri"/>
                <a:cs typeface="Calibri"/>
                <a:sym typeface="Calibri"/>
              </a:rPr>
              <a:t>הנאמר בשיח נשאר בינינו </a:t>
            </a:r>
            <a:endParaRPr dirty="0"/>
          </a:p>
          <a:p>
            <a:pPr marL="0" marR="0" lvl="0" indent="0" algn="r" rtl="1">
              <a:spcBef>
                <a:spcPts val="0"/>
              </a:spcBef>
              <a:spcAft>
                <a:spcPts val="0"/>
              </a:spcAft>
              <a:buNone/>
            </a:pPr>
            <a:r>
              <a:rPr lang="iw-IL" sz="2600" dirty="0">
                <a:solidFill>
                  <a:srgbClr val="002060"/>
                </a:solidFill>
                <a:latin typeface="Calibri"/>
                <a:ea typeface="Calibri"/>
                <a:cs typeface="Calibri"/>
                <a:sym typeface="Calibri"/>
              </a:rPr>
              <a:t>אפשר לשתף אחרים בנושא</a:t>
            </a:r>
            <a:r>
              <a:rPr lang="he-IL" sz="2600" dirty="0">
                <a:solidFill>
                  <a:srgbClr val="002060"/>
                </a:solidFill>
                <a:latin typeface="Calibri"/>
                <a:ea typeface="Calibri"/>
                <a:cs typeface="Calibri"/>
                <a:sym typeface="Calibri"/>
              </a:rPr>
              <a:t>,</a:t>
            </a:r>
            <a:r>
              <a:rPr lang="iw-IL" sz="2600" dirty="0">
                <a:solidFill>
                  <a:srgbClr val="002060"/>
                </a:solidFill>
                <a:latin typeface="Calibri"/>
                <a:ea typeface="Calibri"/>
                <a:cs typeface="Calibri"/>
                <a:sym typeface="Calibri"/>
              </a:rPr>
              <a:t> אך לספר רק על עצמי</a:t>
            </a:r>
            <a:endParaRPr sz="2600" dirty="0">
              <a:solidFill>
                <a:srgbClr val="FB19F0"/>
              </a:solidFill>
              <a:latin typeface="Calibri"/>
              <a:ea typeface="Calibri"/>
              <a:cs typeface="Calibri"/>
              <a:sym typeface="Calibri"/>
            </a:endParaRPr>
          </a:p>
        </p:txBody>
      </p:sp>
      <p:sp>
        <p:nvSpPr>
          <p:cNvPr id="224" name="Google Shape;224;p7"/>
          <p:cNvSpPr txBox="1"/>
          <p:nvPr/>
        </p:nvSpPr>
        <p:spPr>
          <a:xfrm>
            <a:off x="2280060" y="2389618"/>
            <a:ext cx="8282082" cy="492443"/>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2600">
                <a:solidFill>
                  <a:srgbClr val="002060"/>
                </a:solidFill>
                <a:latin typeface="Calibri"/>
                <a:ea typeface="Calibri"/>
                <a:cs typeface="Calibri"/>
                <a:sym typeface="Calibri"/>
              </a:rPr>
              <a:t>שיתוף מהלב</a:t>
            </a:r>
            <a:endParaRPr sz="2600" b="1" u="sng">
              <a:solidFill>
                <a:srgbClr val="002060"/>
              </a:solidFill>
              <a:latin typeface="Calibri"/>
              <a:ea typeface="Calibri"/>
              <a:cs typeface="Calibri"/>
              <a:sym typeface="Calibri"/>
            </a:endParaRPr>
          </a:p>
        </p:txBody>
      </p:sp>
      <p:sp>
        <p:nvSpPr>
          <p:cNvPr id="225" name="Google Shape;225;p7"/>
          <p:cNvSpPr/>
          <p:nvPr/>
        </p:nvSpPr>
        <p:spPr>
          <a:xfrm>
            <a:off x="2777671" y="-57344"/>
            <a:ext cx="6920988" cy="1378131"/>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5400" b="1">
                <a:solidFill>
                  <a:srgbClr val="002060"/>
                </a:solidFill>
                <a:latin typeface="Calibri"/>
                <a:ea typeface="Calibri"/>
                <a:cs typeface="Calibri"/>
                <a:sym typeface="Calibri"/>
              </a:rPr>
              <a:t>הנחיות לשיח מיטבי</a:t>
            </a:r>
            <a:endParaRPr/>
          </a:p>
        </p:txBody>
      </p:sp>
      <p:pic>
        <p:nvPicPr>
          <p:cNvPr id="226" name="Google Shape;226;p7"/>
          <p:cNvPicPr preferRelativeResize="0"/>
          <p:nvPr/>
        </p:nvPicPr>
        <p:blipFill rotWithShape="1">
          <a:blip r:embed="rId3">
            <a:alphaModFix/>
          </a:blip>
          <a:srcRect l="1" r="42296"/>
          <a:stretch/>
        </p:blipFill>
        <p:spPr>
          <a:xfrm>
            <a:off x="1017443" y="5727116"/>
            <a:ext cx="2108130" cy="1000809"/>
          </a:xfrm>
          <a:prstGeom prst="rect">
            <a:avLst/>
          </a:prstGeom>
          <a:noFill/>
          <a:ln>
            <a:noFill/>
          </a:ln>
        </p:spPr>
      </p:pic>
      <p:grpSp>
        <p:nvGrpSpPr>
          <p:cNvPr id="227" name="Google Shape;227;p7"/>
          <p:cNvGrpSpPr/>
          <p:nvPr/>
        </p:nvGrpSpPr>
        <p:grpSpPr>
          <a:xfrm>
            <a:off x="65251" y="5849506"/>
            <a:ext cx="1085266" cy="878420"/>
            <a:chOff x="2923822" y="2971800"/>
            <a:chExt cx="3629378" cy="3629378"/>
          </a:xfrm>
        </p:grpSpPr>
        <p:pic>
          <p:nvPicPr>
            <p:cNvPr id="228" name="Google Shape;228;p7" descr="הערה - לב שבור קו מיתאר"/>
            <p:cNvPicPr preferRelativeResize="0"/>
            <p:nvPr/>
          </p:nvPicPr>
          <p:blipFill rotWithShape="1">
            <a:blip r:embed="rId4">
              <a:alphaModFix/>
            </a:blip>
            <a:srcRect/>
            <a:stretch/>
          </p:blipFill>
          <p:spPr>
            <a:xfrm>
              <a:off x="2923822" y="2971800"/>
              <a:ext cx="3629378" cy="3629378"/>
            </a:xfrm>
            <a:prstGeom prst="rect">
              <a:avLst/>
            </a:prstGeom>
            <a:noFill/>
            <a:ln>
              <a:noFill/>
            </a:ln>
          </p:spPr>
        </p:pic>
        <p:sp>
          <p:nvSpPr>
            <p:cNvPr id="229" name="Google Shape;229;p7"/>
            <p:cNvSpPr/>
            <p:nvPr/>
          </p:nvSpPr>
          <p:spPr>
            <a:xfrm>
              <a:off x="4598894" y="4238231"/>
              <a:ext cx="300484" cy="492378"/>
            </a:xfrm>
            <a:prstGeom prst="rect">
              <a:avLst/>
            </a:prstGeom>
            <a:solidFill>
              <a:srgbClr val="F4F4F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pic>
        <p:nvPicPr>
          <p:cNvPr id="230" name="Google Shape;230;p7" descr="תג לב עם מילוי מלא"/>
          <p:cNvPicPr preferRelativeResize="0"/>
          <p:nvPr/>
        </p:nvPicPr>
        <p:blipFill rotWithShape="1">
          <a:blip r:embed="rId5">
            <a:alphaModFix/>
          </a:blip>
          <a:srcRect/>
          <a:stretch/>
        </p:blipFill>
        <p:spPr>
          <a:xfrm>
            <a:off x="10667596" y="2159917"/>
            <a:ext cx="914400" cy="914400"/>
          </a:xfrm>
          <a:prstGeom prst="rect">
            <a:avLst/>
          </a:prstGeom>
          <a:noFill/>
          <a:ln>
            <a:noFill/>
          </a:ln>
        </p:spPr>
      </p:pic>
      <p:pic>
        <p:nvPicPr>
          <p:cNvPr id="231" name="Google Shape;231;p7" descr="מחיאות כפיים עם מילוי מלא"/>
          <p:cNvPicPr preferRelativeResize="0"/>
          <p:nvPr/>
        </p:nvPicPr>
        <p:blipFill rotWithShape="1">
          <a:blip r:embed="rId6">
            <a:alphaModFix/>
          </a:blip>
          <a:srcRect/>
          <a:stretch/>
        </p:blipFill>
        <p:spPr>
          <a:xfrm>
            <a:off x="10557005" y="928807"/>
            <a:ext cx="1093470" cy="1093470"/>
          </a:xfrm>
          <a:prstGeom prst="rect">
            <a:avLst/>
          </a:prstGeom>
          <a:noFill/>
          <a:ln>
            <a:noFill/>
          </a:ln>
        </p:spPr>
      </p:pic>
      <p:pic>
        <p:nvPicPr>
          <p:cNvPr id="232" name="Google Shape;232;p7" descr="אוזן עם מילוי מלא"/>
          <p:cNvPicPr preferRelativeResize="0"/>
          <p:nvPr/>
        </p:nvPicPr>
        <p:blipFill rotWithShape="1">
          <a:blip r:embed="rId7">
            <a:alphaModFix/>
          </a:blip>
          <a:srcRect/>
          <a:stretch/>
        </p:blipFill>
        <p:spPr>
          <a:xfrm>
            <a:off x="10667596" y="3149301"/>
            <a:ext cx="914400" cy="914400"/>
          </a:xfrm>
          <a:prstGeom prst="rect">
            <a:avLst/>
          </a:prstGeom>
          <a:noFill/>
          <a:ln>
            <a:noFill/>
          </a:ln>
        </p:spPr>
      </p:pic>
      <p:pic>
        <p:nvPicPr>
          <p:cNvPr id="233" name="Google Shape;233;p7" descr="הערה קו נטוי שקט עם מילוי מלא"/>
          <p:cNvPicPr preferRelativeResize="0"/>
          <p:nvPr/>
        </p:nvPicPr>
        <p:blipFill rotWithShape="1">
          <a:blip r:embed="rId8">
            <a:alphaModFix/>
          </a:blip>
          <a:srcRect/>
          <a:stretch/>
        </p:blipFill>
        <p:spPr>
          <a:xfrm>
            <a:off x="10673648" y="5234671"/>
            <a:ext cx="914400" cy="914400"/>
          </a:xfrm>
          <a:prstGeom prst="rect">
            <a:avLst/>
          </a:prstGeom>
          <a:noFill/>
          <a:ln>
            <a:noFill/>
          </a:ln>
        </p:spPr>
      </p:pic>
      <p:pic>
        <p:nvPicPr>
          <p:cNvPr id="234" name="Google Shape;234;p7" descr="עין עם מילוי מלא"/>
          <p:cNvPicPr preferRelativeResize="0"/>
          <p:nvPr/>
        </p:nvPicPr>
        <p:blipFill rotWithShape="1">
          <a:blip r:embed="rId9">
            <a:alphaModFix/>
          </a:blip>
          <a:srcRect/>
          <a:stretch/>
        </p:blipFill>
        <p:spPr>
          <a:xfrm>
            <a:off x="10667596" y="4286103"/>
            <a:ext cx="914400" cy="9144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13271699-FC31-4EAB-82AA-3FF8EED737DC}"/>
              </a:ext>
            </a:extLst>
          </p:cNvPr>
          <p:cNvSpPr/>
          <p:nvPr/>
        </p:nvSpPr>
        <p:spPr>
          <a:xfrm>
            <a:off x="1873903" y="13674"/>
            <a:ext cx="9068456"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5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מהשיעור הקודם ועד היום... נזכרים</a:t>
            </a:r>
          </a:p>
        </p:txBody>
      </p:sp>
      <p:pic>
        <p:nvPicPr>
          <p:cNvPr id="14" name="גרפיקה 13">
            <a:extLst>
              <a:ext uri="{FF2B5EF4-FFF2-40B4-BE49-F238E27FC236}">
                <a16:creationId xmlns:a16="http://schemas.microsoft.com/office/drawing/2014/main" id="{A513B45D-E2B4-420D-B2A5-7AAF3864E50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33562" y="1446284"/>
            <a:ext cx="2867025" cy="2352675"/>
          </a:xfrm>
          <a:prstGeom prst="rect">
            <a:avLst/>
          </a:prstGeom>
        </p:spPr>
      </p:pic>
      <p:sp>
        <p:nvSpPr>
          <p:cNvPr id="16" name="תיבת טקסט 15">
            <a:extLst>
              <a:ext uri="{FF2B5EF4-FFF2-40B4-BE49-F238E27FC236}">
                <a16:creationId xmlns:a16="http://schemas.microsoft.com/office/drawing/2014/main" id="{2BF8C04B-9E80-4A58-849E-2E3D05EEA427}"/>
              </a:ext>
            </a:extLst>
          </p:cNvPr>
          <p:cNvSpPr txBox="1"/>
          <p:nvPr/>
        </p:nvSpPr>
        <p:spPr>
          <a:xfrm>
            <a:off x="849646" y="2160956"/>
            <a:ext cx="2434856" cy="92333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אירוע מהשבוע האחרון בו יישמתי משהו שלמדתי מהשיעור...</a:t>
            </a:r>
          </a:p>
        </p:txBody>
      </p:sp>
      <p:sp>
        <p:nvSpPr>
          <p:cNvPr id="18" name="תיבת טקסט 17">
            <a:extLst>
              <a:ext uri="{FF2B5EF4-FFF2-40B4-BE49-F238E27FC236}">
                <a16:creationId xmlns:a16="http://schemas.microsoft.com/office/drawing/2014/main" id="{CD7BDB4F-9EEB-4976-AA94-53921883D256}"/>
              </a:ext>
            </a:extLst>
          </p:cNvPr>
          <p:cNvSpPr txBox="1"/>
          <p:nvPr/>
        </p:nvSpPr>
        <p:spPr>
          <a:xfrm>
            <a:off x="1353920" y="5135344"/>
            <a:ext cx="2001579" cy="92333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משהו שאני רוצה להגיד בהמשך לשיעור הקודם...</a:t>
            </a:r>
          </a:p>
        </p:txBody>
      </p:sp>
      <p:pic>
        <p:nvPicPr>
          <p:cNvPr id="19" name="גרפיקה 18">
            <a:extLst>
              <a:ext uri="{FF2B5EF4-FFF2-40B4-BE49-F238E27FC236}">
                <a16:creationId xmlns:a16="http://schemas.microsoft.com/office/drawing/2014/main" id="{249FBFA9-6CFB-43A4-8F34-2209D61FE87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V="1">
            <a:off x="921198" y="4581840"/>
            <a:ext cx="2867025" cy="2030338"/>
          </a:xfrm>
          <a:prstGeom prst="rect">
            <a:avLst/>
          </a:prstGeom>
        </p:spPr>
      </p:pic>
      <p:sp>
        <p:nvSpPr>
          <p:cNvPr id="21" name="תיבת טקסט 20">
            <a:extLst>
              <a:ext uri="{FF2B5EF4-FFF2-40B4-BE49-F238E27FC236}">
                <a16:creationId xmlns:a16="http://schemas.microsoft.com/office/drawing/2014/main" id="{98DF0FE1-F13A-4A21-A43E-7F3169DFA3C5}"/>
              </a:ext>
            </a:extLst>
          </p:cNvPr>
          <p:cNvSpPr txBox="1"/>
          <p:nvPr/>
        </p:nvSpPr>
        <p:spPr>
          <a:xfrm>
            <a:off x="9185329" y="5297188"/>
            <a:ext cx="1757030" cy="92333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משהו שהבנתי בעקבות השיעור הקודם...</a:t>
            </a:r>
          </a:p>
        </p:txBody>
      </p:sp>
      <p:sp>
        <p:nvSpPr>
          <p:cNvPr id="23" name="תיבת טקסט 22">
            <a:extLst>
              <a:ext uri="{FF2B5EF4-FFF2-40B4-BE49-F238E27FC236}">
                <a16:creationId xmlns:a16="http://schemas.microsoft.com/office/drawing/2014/main" id="{417CFFC3-84D4-4041-8F5D-D321E3F227B1}"/>
              </a:ext>
            </a:extLst>
          </p:cNvPr>
          <p:cNvSpPr txBox="1"/>
          <p:nvPr/>
        </p:nvSpPr>
        <p:spPr>
          <a:xfrm>
            <a:off x="9361300" y="2106477"/>
            <a:ext cx="2033477" cy="92333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משהו שקרה לי השבוע והזכיר לי את מה שלמדנו...</a:t>
            </a:r>
          </a:p>
        </p:txBody>
      </p:sp>
      <p:pic>
        <p:nvPicPr>
          <p:cNvPr id="24" name="גרפיקה 23">
            <a:extLst>
              <a:ext uri="{FF2B5EF4-FFF2-40B4-BE49-F238E27FC236}">
                <a16:creationId xmlns:a16="http://schemas.microsoft.com/office/drawing/2014/main" id="{6B2821A3-D615-4711-BFEC-46DA9D51E31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a:off x="8944527" y="1391805"/>
            <a:ext cx="2867025" cy="2352675"/>
          </a:xfrm>
          <a:prstGeom prst="rect">
            <a:avLst/>
          </a:prstGeom>
        </p:spPr>
      </p:pic>
      <p:pic>
        <p:nvPicPr>
          <p:cNvPr id="25" name="גרפיקה 24">
            <a:extLst>
              <a:ext uri="{FF2B5EF4-FFF2-40B4-BE49-F238E27FC236}">
                <a16:creationId xmlns:a16="http://schemas.microsoft.com/office/drawing/2014/main" id="{AAE23A5E-488A-41D6-B276-D84EA895084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flipV="1">
            <a:off x="8682256" y="4582516"/>
            <a:ext cx="2867025" cy="2161794"/>
          </a:xfrm>
          <a:prstGeom prst="rect">
            <a:avLst/>
          </a:prstGeom>
        </p:spPr>
      </p:pic>
      <p:pic>
        <p:nvPicPr>
          <p:cNvPr id="13" name="גרפיקה 12">
            <a:extLst>
              <a:ext uri="{FF2B5EF4-FFF2-40B4-BE49-F238E27FC236}">
                <a16:creationId xmlns:a16="http://schemas.microsoft.com/office/drawing/2014/main" id="{F4585E1E-CB7B-4775-9EC1-E65975DDDFF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17360" y="2160956"/>
            <a:ext cx="4665628" cy="5368789"/>
          </a:xfrm>
          <a:prstGeom prst="rect">
            <a:avLst/>
          </a:prstGeom>
        </p:spPr>
      </p:pic>
    </p:spTree>
    <p:extLst>
      <p:ext uri="{BB962C8B-B14F-4D97-AF65-F5344CB8AC3E}">
        <p14:creationId xmlns:p14="http://schemas.microsoft.com/office/powerpoint/2010/main" val="296788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06158-5FBF-9FC7-BBF1-ADFE14E92FA5}"/>
            </a:ext>
          </a:extLst>
        </p:cNvPr>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BFB5E4B6-D299-03F1-17BB-DE9BEE2E1A26}"/>
              </a:ext>
            </a:extLst>
          </p:cNvPr>
          <p:cNvSpPr>
            <a:spLocks noGrp="1"/>
          </p:cNvSpPr>
          <p:nvPr>
            <p:ph type="body" idx="1"/>
          </p:nvPr>
        </p:nvSpPr>
        <p:spPr>
          <a:xfrm>
            <a:off x="838200" y="2704213"/>
            <a:ext cx="10515600" cy="4351338"/>
          </a:xfrm>
        </p:spPr>
        <p:txBody>
          <a:bodyPr>
            <a:normAutofit/>
          </a:bodyPr>
          <a:lstStyle/>
          <a:p>
            <a:pPr>
              <a:buClr>
                <a:srgbClr val="CC9AC7"/>
              </a:buClr>
              <a:buFont typeface="Arial" panose="020B0604020202020204" pitchFamily="34" charset="0"/>
              <a:buChar char="•"/>
            </a:pPr>
            <a:r>
              <a:rPr lang="he-IL" sz="3200" dirty="0"/>
              <a:t>מי מכם כשהיה בגן, רצה להיכנס לבד לגן? </a:t>
            </a:r>
          </a:p>
          <a:p>
            <a:pPr>
              <a:buClr>
                <a:srgbClr val="CC9AC7"/>
              </a:buClr>
              <a:buFont typeface="Arial" panose="020B0604020202020204" pitchFamily="34" charset="0"/>
              <a:buChar char="•"/>
            </a:pPr>
            <a:r>
              <a:rPr lang="he-IL" sz="3200" dirty="0"/>
              <a:t> למי היה קשה להיפרד מההורים בבוקר?</a:t>
            </a:r>
          </a:p>
          <a:p>
            <a:pPr>
              <a:buClr>
                <a:srgbClr val="CC9AC7"/>
              </a:buClr>
              <a:buFont typeface="Arial" panose="020B0604020202020204" pitchFamily="34" charset="0"/>
              <a:buChar char="•"/>
            </a:pPr>
            <a:r>
              <a:rPr lang="he-IL" sz="3200" dirty="0"/>
              <a:t> מי הלך בסוף יום לימודים, בגיל בית הספר היסודי , לבד לבית?</a:t>
            </a:r>
          </a:p>
          <a:p>
            <a:pPr>
              <a:buClr>
                <a:srgbClr val="CC9AC7"/>
              </a:buClr>
              <a:buFont typeface="Arial" panose="020B0604020202020204" pitchFamily="34" charset="0"/>
              <a:buChar char="•"/>
            </a:pPr>
            <a:r>
              <a:rPr lang="he-IL" sz="3200" dirty="0"/>
              <a:t> מי היה בחוג / תנועת נוער עם לפחות חבר/ה אחד?</a:t>
            </a:r>
          </a:p>
          <a:p>
            <a:pPr>
              <a:buClr>
                <a:srgbClr val="CC9AC7"/>
              </a:buClr>
              <a:buFont typeface="Arial" panose="020B0604020202020204" pitchFamily="34" charset="0"/>
              <a:buChar char="•"/>
            </a:pPr>
            <a:r>
              <a:rPr lang="he-IL" sz="3200" dirty="0"/>
              <a:t> למי מכם היה חפץ אהוב בילדות שליווה אתכם לכל מקום?</a:t>
            </a:r>
            <a:r>
              <a:rPr lang="en-US" sz="3200" dirty="0"/>
              <a:t/>
            </a:r>
            <a:br>
              <a:rPr lang="en-US" sz="3200" dirty="0"/>
            </a:br>
            <a:endParaRPr lang="he-IL" sz="3200" dirty="0"/>
          </a:p>
          <a:p>
            <a:pPr>
              <a:buClr>
                <a:srgbClr val="CC9AC7"/>
              </a:buClr>
              <a:buFont typeface="Arial" panose="020B0604020202020204" pitchFamily="34" charset="0"/>
              <a:buChar char="•"/>
            </a:pPr>
            <a:r>
              <a:rPr lang="he-IL" sz="3600" dirty="0">
                <a:solidFill>
                  <a:schemeClr val="accent5">
                    <a:lumMod val="50000"/>
                  </a:schemeClr>
                </a:solidFill>
              </a:rPr>
              <a:t> </a:t>
            </a:r>
            <a:r>
              <a:rPr lang="he-IL" sz="3600" b="1" dirty="0">
                <a:solidFill>
                  <a:schemeClr val="accent5">
                    <a:lumMod val="50000"/>
                  </a:schemeClr>
                </a:solidFill>
              </a:rPr>
              <a:t>מהו החפץ שמלווה אתכם כיום לכל מקום?</a:t>
            </a:r>
          </a:p>
        </p:txBody>
      </p:sp>
      <p:sp>
        <p:nvSpPr>
          <p:cNvPr id="4" name="Freeform 11">
            <a:extLst>
              <a:ext uri="{FF2B5EF4-FFF2-40B4-BE49-F238E27FC236}">
                <a16:creationId xmlns:a16="http://schemas.microsoft.com/office/drawing/2014/main" id="{D3864947-1E51-7C9F-EFD0-CED6389E17B4}"/>
              </a:ext>
            </a:extLst>
          </p:cNvPr>
          <p:cNvSpPr/>
          <p:nvPr/>
        </p:nvSpPr>
        <p:spPr>
          <a:xfrm>
            <a:off x="5071077" y="469834"/>
            <a:ext cx="2457968" cy="2189826"/>
          </a:xfrm>
          <a:custGeom>
            <a:avLst/>
            <a:gdLst/>
            <a:ahLst/>
            <a:cxnLst/>
            <a:rect l="l" t="t" r="r" b="b"/>
            <a:pathLst>
              <a:path w="1199864" h="1224351">
                <a:moveTo>
                  <a:pt x="0" y="0"/>
                </a:moveTo>
                <a:lnTo>
                  <a:pt x="1199864" y="0"/>
                </a:lnTo>
                <a:lnTo>
                  <a:pt x="1199864" y="1224351"/>
                </a:lnTo>
                <a:lnTo>
                  <a:pt x="0" y="1224351"/>
                </a:lnTo>
                <a:lnTo>
                  <a:pt x="0" y="0"/>
                </a:lnTo>
                <a:close/>
              </a:path>
            </a:pathLst>
          </a:custGeom>
          <a:blipFill>
            <a:blip r:embed="rId3"/>
            <a:stretch>
              <a:fillRect/>
            </a:stretch>
          </a:blipFill>
        </p:spPr>
        <p:txBody>
          <a:bodyPr/>
          <a:lstStyle/>
          <a:p>
            <a:pPr defTabSz="2493843">
              <a:buClrTx/>
              <a:buFontTx/>
              <a:buNone/>
            </a:pPr>
            <a:endParaRPr lang="he-IL" sz="4909" kern="1200">
              <a:solidFill>
                <a:prstClr val="black"/>
              </a:solidFill>
              <a:latin typeface="Calibri"/>
              <a:ea typeface="+mn-ea"/>
              <a:cs typeface="Arial" panose="020B0604020202020204" pitchFamily="34" charset="0"/>
            </a:endParaRPr>
          </a:p>
        </p:txBody>
      </p:sp>
      <p:sp>
        <p:nvSpPr>
          <p:cNvPr id="7" name="תיבת טקסט 6">
            <a:extLst>
              <a:ext uri="{FF2B5EF4-FFF2-40B4-BE49-F238E27FC236}">
                <a16:creationId xmlns:a16="http://schemas.microsoft.com/office/drawing/2014/main" id="{9C5D2BC0-5A50-66B1-3DB1-8CB861E04EF5}"/>
              </a:ext>
            </a:extLst>
          </p:cNvPr>
          <p:cNvSpPr txBox="1"/>
          <p:nvPr/>
        </p:nvSpPr>
        <p:spPr>
          <a:xfrm>
            <a:off x="7671559" y="1493132"/>
            <a:ext cx="1755278" cy="707886"/>
          </a:xfrm>
          <a:prstGeom prst="rect">
            <a:avLst/>
          </a:prstGeom>
          <a:noFill/>
        </p:spPr>
        <p:txBody>
          <a:bodyPr wrap="square">
            <a:spAutoFit/>
          </a:bodyPr>
          <a:lstStyle/>
          <a:p>
            <a:pPr algn="r" rtl="1"/>
            <a:r>
              <a:rPr kumimoji="0" lang="he-IL" sz="4000" b="1" i="0" u="none" strike="noStrike" kern="0" cap="none" spc="0" normalizeH="0" baseline="0" noProof="0" dirty="0">
                <a:ln>
                  <a:noFill/>
                </a:ln>
                <a:solidFill>
                  <a:schemeClr val="accent5">
                    <a:lumMod val="50000"/>
                  </a:schemeClr>
                </a:solidFill>
                <a:effectLst/>
                <a:uLnTx/>
                <a:uFillTx/>
                <a:latin typeface="Calibri"/>
                <a:ea typeface="Calibri"/>
                <a:cs typeface="Calibri"/>
                <a:sym typeface="Calibri"/>
              </a:rPr>
              <a:t>הצביעו</a:t>
            </a:r>
            <a:endParaRPr lang="he-IL" sz="1800" b="1" dirty="0">
              <a:solidFill>
                <a:schemeClr val="accent5">
                  <a:lumMod val="50000"/>
                </a:schemeClr>
              </a:solidFill>
            </a:endParaRPr>
          </a:p>
        </p:txBody>
      </p:sp>
      <p:sp>
        <p:nvSpPr>
          <p:cNvPr id="9" name="תיבת טקסט 8">
            <a:extLst>
              <a:ext uri="{FF2B5EF4-FFF2-40B4-BE49-F238E27FC236}">
                <a16:creationId xmlns:a16="http://schemas.microsoft.com/office/drawing/2014/main" id="{61218DB4-080B-413D-47FE-72D3DAB76563}"/>
              </a:ext>
            </a:extLst>
          </p:cNvPr>
          <p:cNvSpPr txBox="1"/>
          <p:nvPr/>
        </p:nvSpPr>
        <p:spPr>
          <a:xfrm>
            <a:off x="3675801" y="1509633"/>
            <a:ext cx="1252762" cy="707886"/>
          </a:xfrm>
          <a:prstGeom prst="rect">
            <a:avLst/>
          </a:prstGeom>
          <a:noFill/>
        </p:spPr>
        <p:txBody>
          <a:bodyPr wrap="square">
            <a:spAutoFit/>
          </a:bodyPr>
          <a:lstStyle/>
          <a:p>
            <a:pPr algn="r" rtl="1"/>
            <a:r>
              <a:rPr kumimoji="0" lang="he-IL" sz="4000" b="1" i="0" u="none" strike="noStrike" kern="0" cap="none" spc="0" normalizeH="0" baseline="0" noProof="0" dirty="0">
                <a:ln>
                  <a:noFill/>
                </a:ln>
                <a:solidFill>
                  <a:schemeClr val="accent5">
                    <a:lumMod val="50000"/>
                  </a:schemeClr>
                </a:solidFill>
                <a:effectLst/>
                <a:uLnTx/>
                <a:uFillTx/>
                <a:latin typeface="Calibri"/>
                <a:ea typeface="Calibri"/>
                <a:cs typeface="Calibri"/>
                <a:sym typeface="Calibri"/>
              </a:rPr>
              <a:t>או</a:t>
            </a:r>
            <a:endParaRPr lang="he-IL" sz="1800" b="1" dirty="0">
              <a:solidFill>
                <a:schemeClr val="accent5">
                  <a:lumMod val="50000"/>
                </a:schemeClr>
              </a:solidFill>
            </a:endParaRPr>
          </a:p>
        </p:txBody>
      </p:sp>
      <p:pic>
        <p:nvPicPr>
          <p:cNvPr id="11" name="תמונה 10">
            <a:extLst>
              <a:ext uri="{FF2B5EF4-FFF2-40B4-BE49-F238E27FC236}">
                <a16:creationId xmlns:a16="http://schemas.microsoft.com/office/drawing/2014/main" id="{4FADD856-26F0-2706-DFF8-41F58DBB9AB0}"/>
              </a:ext>
            </a:extLst>
          </p:cNvPr>
          <p:cNvPicPr>
            <a:picLocks noChangeAspect="1"/>
          </p:cNvPicPr>
          <p:nvPr/>
        </p:nvPicPr>
        <p:blipFill>
          <a:blip r:embed="rId4"/>
          <a:stretch>
            <a:fillRect/>
          </a:stretch>
        </p:blipFill>
        <p:spPr>
          <a:xfrm>
            <a:off x="2192007" y="1022939"/>
            <a:ext cx="1704879" cy="1696681"/>
          </a:xfrm>
          <a:prstGeom prst="rect">
            <a:avLst/>
          </a:prstGeom>
        </p:spPr>
      </p:pic>
      <p:sp>
        <p:nvSpPr>
          <p:cNvPr id="2" name="כותרת 1">
            <a:extLst>
              <a:ext uri="{FF2B5EF4-FFF2-40B4-BE49-F238E27FC236}">
                <a16:creationId xmlns:a16="http://schemas.microsoft.com/office/drawing/2014/main" id="{9005B010-1F2F-CA39-9FEF-56004B900F52}"/>
              </a:ext>
            </a:extLst>
          </p:cNvPr>
          <p:cNvSpPr>
            <a:spLocks noGrp="1"/>
          </p:cNvSpPr>
          <p:nvPr>
            <p:ph type="title"/>
          </p:nvPr>
        </p:nvSpPr>
        <p:spPr>
          <a:xfrm>
            <a:off x="6567321" y="-58038"/>
            <a:ext cx="3810677" cy="1325563"/>
          </a:xfrm>
        </p:spPr>
        <p:txBody>
          <a:bodyPr>
            <a:noAutofit/>
          </a:bodyPr>
          <a:lstStyle/>
          <a:p>
            <a:r>
              <a:rPr lang="he-IL" sz="4800" b="1" dirty="0">
                <a:solidFill>
                  <a:schemeClr val="accent5">
                    <a:lumMod val="50000"/>
                  </a:schemeClr>
                </a:solidFill>
              </a:rPr>
              <a:t>כשהיינו</a:t>
            </a:r>
            <a:r>
              <a:rPr lang="he-IL" sz="4800" b="1" dirty="0">
                <a:solidFill>
                  <a:srgbClr val="CC9AC7"/>
                </a:solidFill>
              </a:rPr>
              <a:t> </a:t>
            </a:r>
            <a:r>
              <a:rPr lang="he-IL" sz="4800" b="1" dirty="0">
                <a:solidFill>
                  <a:schemeClr val="accent5">
                    <a:lumMod val="50000"/>
                  </a:schemeClr>
                </a:solidFill>
              </a:rPr>
              <a:t>ילדים...</a:t>
            </a:r>
          </a:p>
        </p:txBody>
      </p:sp>
    </p:spTree>
    <p:extLst>
      <p:ext uri="{BB962C8B-B14F-4D97-AF65-F5344CB8AC3E}">
        <p14:creationId xmlns:p14="http://schemas.microsoft.com/office/powerpoint/2010/main" val="46797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25581</TotalTime>
  <Words>1545</Words>
  <Application>Microsoft Office PowerPoint</Application>
  <PresentationFormat>מסך רחב</PresentationFormat>
  <Paragraphs>205</Paragraphs>
  <Slides>23</Slides>
  <Notes>21</Notes>
  <HiddenSlides>6</HiddenSlides>
  <MMClips>0</MMClips>
  <ScaleCrop>false</ScaleCrop>
  <HeadingPairs>
    <vt:vector size="6" baseType="variant">
      <vt:variant>
        <vt:lpstr>גופנים בשימוש</vt:lpstr>
      </vt:variant>
      <vt:variant>
        <vt:i4>7</vt:i4>
      </vt:variant>
      <vt:variant>
        <vt:lpstr>ערכת נושא</vt:lpstr>
      </vt:variant>
      <vt:variant>
        <vt:i4>4</vt:i4>
      </vt:variant>
      <vt:variant>
        <vt:lpstr>כותרות שקופיות</vt:lpstr>
      </vt:variant>
      <vt:variant>
        <vt:i4>23</vt:i4>
      </vt:variant>
    </vt:vector>
  </HeadingPairs>
  <TitlesOfParts>
    <vt:vector size="34" baseType="lpstr">
      <vt:lpstr>alef-regular</vt:lpstr>
      <vt:lpstr>Arial</vt:lpstr>
      <vt:lpstr>Calibri</vt:lpstr>
      <vt:lpstr>Calibri Light</vt:lpstr>
      <vt:lpstr>Gisha</vt:lpstr>
      <vt:lpstr>Times New Roman</vt:lpstr>
      <vt:lpstr>Wingdings</vt:lpstr>
      <vt:lpstr>1_ערכת נושא Office</vt:lpstr>
      <vt:lpstr>3_ערכת נושא Office</vt:lpstr>
      <vt:lpstr>2_ערכת נושא Office</vt:lpstr>
      <vt:lpstr>4_ערכת נושא Office</vt:lpstr>
      <vt:lpstr>מצגת של PowerPoint‏</vt:lpstr>
      <vt:lpstr>מצגת של PowerPoint‏</vt:lpstr>
      <vt:lpstr>מטרות השיעור</vt:lpstr>
      <vt:lpstr>ידע, מיומנויות וערכים</vt:lpstr>
      <vt:lpstr>מצגת של PowerPoint‏</vt:lpstr>
      <vt:lpstr>מצגת של PowerPoint‏</vt:lpstr>
      <vt:lpstr>מצגת של PowerPoint‏</vt:lpstr>
      <vt:lpstr>מצגת של PowerPoint‏</vt:lpstr>
      <vt:lpstr>כשהיינו ילדים...</vt:lpstr>
      <vt:lpstr>לפעמים...</vt:lpstr>
      <vt:lpstr>להיות מחוברים –  בשלישיות</vt:lpstr>
      <vt:lpstr>הסוללה  הפנימית שלי</vt:lpstr>
      <vt:lpstr>הסוללה הפנימית שלי</vt:lpstr>
      <vt:lpstr>סיפור במניפה</vt:lpstr>
      <vt:lpstr>מצגת של PowerPoint‏</vt:lpstr>
      <vt:lpstr>מה הסיפור? </vt:lpstr>
      <vt:lpstr>מניפת רעיונות</vt:lpstr>
      <vt:lpstr>מה נוכל לקחת מסיפור זה, שיחזק את ערך השייכות והחיבור החברתי בכיתתינו?</vt:lpstr>
      <vt:lpstr>מצגת של PowerPoint‏</vt:lpstr>
      <vt:lpstr>מצגת של PowerPoint‏</vt:lpstr>
      <vt:lpstr>מצגת של PowerPoint‏</vt:lpstr>
      <vt:lpstr>להדפסה</vt:lpstr>
      <vt:lpstr>שאלות לסיפור במניפה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אפרת בועז</dc:creator>
  <cp:lastModifiedBy>איריס וכטל</cp:lastModifiedBy>
  <cp:revision>322</cp:revision>
  <dcterms:created xsi:type="dcterms:W3CDTF">2021-07-12T08:06:42Z</dcterms:created>
  <dcterms:modified xsi:type="dcterms:W3CDTF">2025-01-09T07:16:30Z</dcterms:modified>
</cp:coreProperties>
</file>