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2" r:id="rId2"/>
  </p:sldMasterIdLst>
  <p:notesMasterIdLst>
    <p:notesMasterId r:id="rId41"/>
  </p:notesMasterIdLst>
  <p:sldIdLst>
    <p:sldId id="294" r:id="rId3"/>
    <p:sldId id="257" r:id="rId4"/>
    <p:sldId id="258" r:id="rId5"/>
    <p:sldId id="3004" r:id="rId6"/>
    <p:sldId id="260" r:id="rId7"/>
    <p:sldId id="295" r:id="rId8"/>
    <p:sldId id="262" r:id="rId9"/>
    <p:sldId id="263" r:id="rId10"/>
    <p:sldId id="264" r:id="rId11"/>
    <p:sldId id="265" r:id="rId12"/>
    <p:sldId id="275" r:id="rId13"/>
    <p:sldId id="277" r:id="rId14"/>
    <p:sldId id="278" r:id="rId15"/>
    <p:sldId id="279" r:id="rId16"/>
    <p:sldId id="280" r:id="rId17"/>
    <p:sldId id="281" r:id="rId18"/>
    <p:sldId id="282" r:id="rId19"/>
    <p:sldId id="283" r:id="rId20"/>
    <p:sldId id="284" r:id="rId21"/>
    <p:sldId id="285" r:id="rId22"/>
    <p:sldId id="286" r:id="rId23"/>
    <p:sldId id="267" r:id="rId24"/>
    <p:sldId id="287" r:id="rId25"/>
    <p:sldId id="288" r:id="rId26"/>
    <p:sldId id="289" r:id="rId27"/>
    <p:sldId id="290" r:id="rId28"/>
    <p:sldId id="292" r:id="rId29"/>
    <p:sldId id="291" r:id="rId30"/>
    <p:sldId id="269" r:id="rId31"/>
    <p:sldId id="293" r:id="rId32"/>
    <p:sldId id="2996" r:id="rId33"/>
    <p:sldId id="2997" r:id="rId34"/>
    <p:sldId id="2998" r:id="rId35"/>
    <p:sldId id="2999" r:id="rId36"/>
    <p:sldId id="3000" r:id="rId37"/>
    <p:sldId id="3001" r:id="rId38"/>
    <p:sldId id="3002" r:id="rId39"/>
    <p:sldId id="3003" r:id="rId4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i0QR4VKo9O+PxhrPhwzHFa4r+od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יפעת" initials="י" lastIdx="4" clrIdx="0">
    <p:extLst>
      <p:ext uri="{19B8F6BF-5375-455C-9EA6-DF929625EA0E}">
        <p15:presenceInfo xmlns:p15="http://schemas.microsoft.com/office/powerpoint/2012/main" userId="יפעת"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46A"/>
    <a:srgbClr val="D9EC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266" autoAdjust="0"/>
  </p:normalViewPr>
  <p:slideViewPr>
    <p:cSldViewPr snapToGrid="0">
      <p:cViewPr varScale="1">
        <p:scale>
          <a:sx n="73" d="100"/>
          <a:sy n="73" d="100"/>
        </p:scale>
        <p:origin x="104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customschemas.google.com/relationships/presentationmetadata" Target="meta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886200" y="0"/>
            <a:ext cx="2971800" cy="458788"/>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588" y="0"/>
            <a:ext cx="2971800" cy="458788"/>
          </a:xfrm>
          <a:prstGeom prst="rect">
            <a:avLst/>
          </a:prstGeom>
          <a:noFill/>
          <a:ln>
            <a:noFill/>
          </a:ln>
        </p:spPr>
        <p:txBody>
          <a:bodyPr spcFirstLastPara="1" wrap="square" lIns="91425" tIns="45700" rIns="91425" bIns="45700" anchor="t" anchorCtr="0">
            <a:noAutofit/>
          </a:bodyPr>
          <a:lstStyle>
            <a:lvl1pPr marR="0" lvl="0" algn="l"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886200" y="8685213"/>
            <a:ext cx="2971800" cy="458787"/>
          </a:xfrm>
          <a:prstGeom prst="rect">
            <a:avLst/>
          </a:prstGeom>
          <a:noFill/>
          <a:ln>
            <a:noFill/>
          </a:ln>
        </p:spPr>
        <p:txBody>
          <a:bodyPr spcFirstLastPara="1" wrap="square" lIns="91425" tIns="45700" rIns="91425" bIns="45700" anchor="b"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spcBef>
                <a:spcPts val="0"/>
              </a:spcBef>
              <a:spcAft>
                <a:spcPts val="0"/>
              </a:spcAft>
              <a:buNone/>
            </a:pPr>
            <a:fld id="{00000000-1234-1234-1234-123412341234}" type="slidenum">
              <a:rPr lang="iw-IL"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meyda.education.gov.il/files/shefi/Alon_GLisha_2019/Kishuri_Haim/Mazeget_Kod_Eti.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הקדמה לצוות החינוכי:</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800" dirty="0">
                <a:effectLst/>
                <a:ea typeface="Calibri" panose="020F0502020204030204" pitchFamily="34" charset="0"/>
                <a:cs typeface="Arial" panose="020B0604020202020204" pitchFamily="34" charset="0"/>
              </a:rPr>
              <a:t>תחילת שנה או תחילתה של מחצית חדשה מסמלת התחדשות, הזדמנות לצמיחה אישית והגשמת חלומות. בימים אלה חשוב לקיים שיח עם התלמידים להעלות ציפיות ולהציב מטרות אותן ירצו להגשים. ברוח ההתחדשות, מומלץ וחשוב לדון עם התלמידים גם בנושא התנהלותם ברשת האינטרנט וברשתות החברתיות בפרט וליצור הסכמים כיתתיים. </a:t>
            </a:r>
            <a:endParaRPr kumimoji="0" lang="he-IL"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בשיעור זה נזמין את התלמידים לנסח אמנה כיתתית באמצעותה יתחייבו לפעול באופן חיובי, ערכי וחברתי, תוך הקפדה על היבטים שונים הקשורים לרשת.  </a:t>
            </a:r>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אפשר ומומלץ להסתייע בהעברת השיעור במנהיגות התלמידים הכיתתית, לגייס את נציגי "עמיתים ומשפיעים", נציגי הכיתה במועצת התלמידים, תלמידים החברים בוועדות שונות ועוד.</a:t>
            </a:r>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lvl="0" indent="0" algn="l" rtl="0">
              <a:spcBef>
                <a:spcPts val="0"/>
              </a:spcBef>
              <a:spcAft>
                <a:spcPts val="0"/>
              </a:spcAft>
              <a:buNone/>
            </a:pPr>
            <a:endParaRPr lang="he-IL" dirty="0"/>
          </a:p>
          <a:p>
            <a:pPr marL="0" lvl="0" indent="0" algn="l" rtl="0">
              <a:spcBef>
                <a:spcPts val="0"/>
              </a:spcBef>
              <a:spcAft>
                <a:spcPts val="0"/>
              </a:spcAft>
              <a:buNone/>
            </a:pPr>
            <a:endParaRPr dirty="0"/>
          </a:p>
        </p:txBody>
      </p:sp>
      <p:sp>
        <p:nvSpPr>
          <p:cNvPr id="116" name="Google Shape;11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המורה תציג לתלמידים את הנושאים העיקריים עליהם ישוחחו ביחד בשיעור.</a:t>
            </a:r>
          </a:p>
          <a:p>
            <a:pPr marL="0" lvl="0" indent="0" algn="r" rtl="1">
              <a:spcBef>
                <a:spcPts val="0"/>
              </a:spcBef>
              <a:spcAft>
                <a:spcPts val="0"/>
              </a:spcAft>
              <a:buNone/>
            </a:pPr>
            <a:endParaRPr dirty="0"/>
          </a:p>
        </p:txBody>
      </p:sp>
      <p:sp>
        <p:nvSpPr>
          <p:cNvPr id="256" name="Google Shape;256;p10: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iw-IL"/>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מי מסכים? משחק דיגיטלי מעורר עניין לפתיחת השיעור (אפשרות ראשונה):</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הערה למורה:</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בשקופיות הבאות מצויות שתי אפשרויות לפתיח מעורר עניין לנושא השיעור.</a:t>
            </a:r>
            <a:r>
              <a:rPr kumimoji="0" lang="he-IL" sz="12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a:t>
            </a:r>
            <a:r>
              <a:rPr kumimoji="0" lang="he-IL" sz="1200" b="0" i="0" u="sng"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Arial" panose="020B0604020202020204" pitchFamily="34" charset="0"/>
              </a:rPr>
              <a:t>אין צורך להעביר את שני הפתיחים.</a:t>
            </a:r>
            <a:r>
              <a:rPr kumimoji="0" lang="he-IL" sz="12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Arial" panose="020B0604020202020204" pitchFamily="34" charset="0"/>
              </a:rPr>
              <a:t> מומלץ לבחור באחת האפשרויות המתאימה יותר לכיתה, בהתאם לבחירתך.</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המורה תסביר לתלמידים כי כעת יתנסו במשחק אינטראקטיבי "גלגל המזל" (לשיקול דעת המורה כמה היגדים להציג לתלמידים מתוך הגלגל).</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לאחר מכן, תסובב את הגלגל ועל פי ההיגד שיצא תשאל את התלמידים- מי מסכים/מה?</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המורה תבקש ממספר תלמידים לנמק ולהרחיב אודות בחירתו/ה.</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שאלות - מי מסכים:</a:t>
            </a:r>
          </a:p>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מפרסמים תמונות של אחרים </a:t>
            </a:r>
            <a:r>
              <a:rPr kumimoji="0" lang="he-IL" sz="1200" b="0"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גם</a:t>
            </a: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ללא הסכמתם.</a:t>
            </a:r>
          </a:p>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נפגשים פנים אל פנים רק עם אנשים שמכירים.</a:t>
            </a:r>
          </a:p>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משתתפים באתגרי רשת.</a:t>
            </a:r>
          </a:p>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אנחנו מכירים את "חוק הסרטונים".</a:t>
            </a:r>
          </a:p>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בזמן מפגש חברתי אנחנו שמים את הטלפון בצד ומקדישים זמן לאדם </a:t>
            </a:r>
            <a:r>
              <a:rPr kumimoji="0" lang="he-IL" sz="12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איתו</a:t>
            </a: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נפגשנו. </a:t>
            </a:r>
          </a:p>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לא משתמשים בטלפון הנייד תוך כדי רכיבה/נהיגה (אופניים/קורקינט/מכונית).</a:t>
            </a:r>
          </a:p>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כשקונים ברשת יש סכנות שונות ולכן עדיף להימנע מכך.</a:t>
            </a:r>
          </a:p>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אם מישהו מעליב אותי ברשת, אני מיד מגיב.</a:t>
            </a:r>
          </a:p>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אם קורה לי משהו לא נעים ברשת, תמיד יש לי למי לפנות לעזרה.</a:t>
            </a:r>
          </a:p>
          <a:p>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11</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81556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בתום המשחק, המורה תעלה מספר שאלות לדיון כיתתי:</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Gisha" panose="020B0502040204020203" pitchFamily="34" charset="-79"/>
                <a:ea typeface="+mn-ea"/>
                <a:cs typeface="Arial" panose="020B0604020202020204" pitchFamily="34" charset="0"/>
              </a:rPr>
              <a:t>* איזה דבר חדש למדתם מתוך ההתנסות במשחק?</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Gisha" panose="020B0502040204020203" pitchFamily="34" charset="-79"/>
                <a:ea typeface="+mn-ea"/>
                <a:cs typeface="Gisha" panose="020B0502040204020203" pitchFamily="34" charset="-79"/>
              </a:rPr>
              <a:t>* האם היו משפטים שהתלבטתם לגבי התשובה שלהם? </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Gisha" panose="020B0502040204020203" pitchFamily="34" charset="-79"/>
                <a:ea typeface="+mn-ea"/>
                <a:cs typeface="Gisha" panose="020B0502040204020203" pitchFamily="34" charset="-79"/>
              </a:rPr>
              <a:t>* על פי מה בחרתם את תשובותיכם? האם היה כלל שהנחה אתכם?</a:t>
            </a: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Gisha" panose="020B0502040204020203" pitchFamily="34" charset="-79"/>
                <a:ea typeface="+mn-ea"/>
                <a:cs typeface="Gisha" panose="020B0502040204020203" pitchFamily="34" charset="-79"/>
              </a:rPr>
              <a:t>* האם חשוב שיהיו כללים שלנו להתנהלות ברשת?</a:t>
            </a:r>
          </a:p>
          <a:p>
            <a:pPr marL="0" marR="0" lvl="0" indent="0" algn="r" defTabSz="914400" rtl="1" eaLnBrk="1" fontAlgn="auto" latinLnBrk="0" hangingPunct="1">
              <a:lnSpc>
                <a:spcPct val="150000"/>
              </a:lnSpc>
              <a:spcBef>
                <a:spcPts val="0"/>
              </a:spcBef>
              <a:spcAft>
                <a:spcPts val="0"/>
              </a:spcAft>
              <a:buClrTx/>
              <a:buSzTx/>
              <a:buFontTx/>
              <a:buNone/>
              <a:tabLst/>
              <a:defRPr/>
            </a:pPr>
            <a:endParaRPr kumimoji="0" lang="he-IL" sz="1200" b="0" i="0" u="none" strike="noStrike" kern="1200" cap="none" spc="0" normalizeH="0" baseline="0" noProof="0" dirty="0">
              <a:ln>
                <a:noFill/>
              </a:ln>
              <a:solidFill>
                <a:prstClr val="black"/>
              </a:solidFill>
              <a:effectLst/>
              <a:uLnTx/>
              <a:uFillTx/>
              <a:latin typeface="Gisha" panose="020B0502040204020203" pitchFamily="34" charset="-79"/>
              <a:ea typeface="+mn-ea"/>
              <a:cs typeface="Gisha" panose="020B0502040204020203" pitchFamily="34" charset="-79"/>
            </a:endParaRPr>
          </a:p>
          <a:p>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12</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02997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בני נוער ברשתות החברתיות– צפייה בסרטון לפתיחת השיעור (אפשרות שנייה)</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Arial" panose="020B0604020202020204" pitchFamily="34" charset="0"/>
              </a:rPr>
              <a:t>הערה למורה:</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sng"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Arial" panose="020B0604020202020204" pitchFamily="34" charset="0"/>
              </a:rPr>
              <a:t>אין צורך להעביר את שני הפתיחים.</a:t>
            </a:r>
            <a:r>
              <a:rPr kumimoji="0" lang="he-IL" sz="12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Arial" panose="020B0604020202020204" pitchFamily="34" charset="0"/>
              </a:rPr>
              <a:t> מומלץ לבחור באחת האפשרויות המתאימה יותר לכיתה, בהתאם לבחירתך.</a:t>
            </a:r>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המורה תלחץ על הקישור לסרטון שבשקופית ותקרין את דקות 1:25-2:10 (מתוך כאן 11).</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בתום הצפייה, יתקיים דיון קצר בהתאם לשאלות המנחות הבאות:</a:t>
            </a:r>
          </a:p>
          <a:p>
            <a:pPr marL="457200" marR="0" lvl="0" indent="-457200" algn="r" defTabSz="914400" rtl="1" eaLnBrk="1" fontAlgn="auto" latinLnBrk="0" hangingPunct="1">
              <a:lnSpc>
                <a:spcPct val="150000"/>
              </a:lnSpc>
              <a:spcBef>
                <a:spcPts val="0"/>
              </a:spcBef>
              <a:spcAft>
                <a:spcPts val="0"/>
              </a:spcAft>
              <a:buClrTx/>
              <a:buSzTx/>
              <a:buFontTx/>
              <a:buAutoNum type="arabicPeriod"/>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אילו סוגיות הקשורות לרשת עלו בקטע שצפינו בו?</a:t>
            </a:r>
          </a:p>
          <a:p>
            <a:pPr marL="457200" marR="0" lvl="0" indent="-457200" algn="r" defTabSz="914400" rtl="1" eaLnBrk="1" fontAlgn="auto" latinLnBrk="0" hangingPunct="1">
              <a:lnSpc>
                <a:spcPct val="150000"/>
              </a:lnSpc>
              <a:spcBef>
                <a:spcPts val="0"/>
              </a:spcBef>
              <a:spcAft>
                <a:spcPts val="0"/>
              </a:spcAft>
              <a:buClrTx/>
              <a:buSzTx/>
              <a:buFontTx/>
              <a:buAutoNum type="arabicPeriod"/>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אילו הזדמנויות הקשורות לרשת זיהיתם</a:t>
            </a:r>
            <a:r>
              <a:rPr kumimoji="0" lang="he-IL" sz="1200" b="0"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a:t>
            </a:r>
            <a:endParaRPr kumimoji="0" lang="he-IL" sz="1200" b="0" i="0" u="none" strike="sng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endParaRPr>
          </a:p>
          <a:p>
            <a:pPr marL="457200" marR="0" lvl="0" indent="-457200" algn="r" defTabSz="914400" rtl="1" eaLnBrk="1" fontAlgn="auto" latinLnBrk="0" hangingPunct="1">
              <a:lnSpc>
                <a:spcPct val="150000"/>
              </a:lnSpc>
              <a:spcBef>
                <a:spcPts val="0"/>
              </a:spcBef>
              <a:spcAft>
                <a:spcPts val="0"/>
              </a:spcAft>
              <a:buClrTx/>
              <a:buSzTx/>
              <a:buFontTx/>
              <a:buAutoNum type="arabicPeriod"/>
              <a:tabLst/>
              <a:defRPr/>
            </a:pPr>
            <a:r>
              <a:rPr kumimoji="0" lang="he-IL" sz="1200" b="0"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מה הרשת מאפשרת לכם?</a:t>
            </a:r>
          </a:p>
          <a:p>
            <a:pPr marL="457200" marR="0" lvl="0" indent="-457200" algn="r" defTabSz="914400" rtl="1" eaLnBrk="1" fontAlgn="auto" latinLnBrk="0" hangingPunct="1">
              <a:lnSpc>
                <a:spcPct val="150000"/>
              </a:lnSpc>
              <a:spcBef>
                <a:spcPts val="0"/>
              </a:spcBef>
              <a:spcAft>
                <a:spcPts val="0"/>
              </a:spcAft>
              <a:buClrTx/>
              <a:buSzTx/>
              <a:buFontTx/>
              <a:buAutoNum type="arabicPeriod"/>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מה מנחה אתכם בעת התנהלות ברשת?</a:t>
            </a:r>
          </a:p>
          <a:p>
            <a:pPr marL="457200" marR="0" lvl="0" indent="-457200" algn="r" defTabSz="914400" rtl="1" eaLnBrk="1" fontAlgn="auto" latinLnBrk="0" hangingPunct="1">
              <a:lnSpc>
                <a:spcPct val="150000"/>
              </a:lnSpc>
              <a:spcBef>
                <a:spcPts val="0"/>
              </a:spcBef>
              <a:spcAft>
                <a:spcPts val="0"/>
              </a:spcAft>
              <a:buClrTx/>
              <a:buSzTx/>
              <a:buFontTx/>
              <a:buAutoNum type="arabicPeriod"/>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אילו גבולות אתם </a:t>
            </a:r>
            <a:r>
              <a:rPr kumimoji="0" lang="he-IL" sz="1200" b="0"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מציבים</a:t>
            </a: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לעצמכם ברשת?</a:t>
            </a:r>
          </a:p>
          <a:p>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13</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86452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גוף השיעור: גם אנחנו גולשים לשינוי! (עבודה בקבוצות)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הערה למורה:</a:t>
            </a:r>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1. </a:t>
            </a:r>
            <a:r>
              <a:rPr kumimoji="0" lang="he-IL" sz="1200" b="0" i="0" u="sng"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טרום הפעילות יש לקרוא את המקרים בכרטיסיות השונות ולבחור מתוכן את אלו שמתאימים לכיתה הספציפית. </a:t>
            </a:r>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2. מומלץ לחלק לצורך הפעילות את הכיתה לקבוצות של 4-5 תלמידים/</a:t>
            </a:r>
            <a:r>
              <a:rPr kumimoji="0" lang="he-IL" sz="12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ות</a:t>
            </a: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3. חשוב להדפיס את דפי הכרטיסיות וכן את דף ההנחיות לפעילות לכל קבוצה (מצ"ב </a:t>
            </a:r>
            <a:r>
              <a:rPr kumimoji="0" lang="he-IL" sz="12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בסןף</a:t>
            </a: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המצגת).</a:t>
            </a:r>
            <a:endParaRPr kumimoji="0" lang="he-IL"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המורה תסביר: לפניכם כרטיסיות המתארות התנהלות של בני נוער ברשת. </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דונו בקבוצה, תוך שמיעת העמדות של כל חברי הקבוצה, באפשרויות הפעולה המוצעות בכרטיסיה.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לאחר הדיון הקבוצתי, ציינו באיזו מבין אפשרויות הפעולה בחרה הקבוצה ומה הסיבות לבחירה.</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חשוב להדגיש כי ייתכן שמתוך העיון באפשרויות השונות, חברי וחברות הקבוצה יעלו אפשרויות פעולה נוספות המתאימות להם – יש להוסיף אותן בכתב.</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endParaRPr lang="he-IL" dirty="0"/>
          </a:p>
        </p:txBody>
      </p:sp>
      <p:sp>
        <p:nvSpPr>
          <p:cNvPr id="4" name="מציין מיקום של מספר שקופית 3"/>
          <p:cNvSpPr>
            <a:spLocks noGrp="1"/>
          </p:cNvSpPr>
          <p:nvPr>
            <p:ph type="sldNum" idx="12"/>
          </p:nvPr>
        </p:nvSpPr>
        <p:spPr/>
        <p:txBody>
          <a:bodyPr/>
          <a:lstStyle/>
          <a:p>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w-IL"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t>14</a:t>
            </a:fld>
            <a:endParaRPr kumimoji="0" lang="iw-IL"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539479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15</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31449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16</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71137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17</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22732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18</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307720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19</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30308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20</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41314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21</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282496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לאחר העבודה בקבוצות, המורה תקיים דיון עם התלמידים עפ"י השאלות הבאות:</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איך הרגשתם במהלך הפעילות?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מה הבנתם על עצמכם? מהן הסיבות המנחות אתכם בבחירת התנהגות מסוימת ברשת?</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למורה- מומלץ להמשיג את הסיבות להתנהגות שהתלמידים מעלים במסגרת העבודה בקבוצות על פי הקטגוריות המוצעות:</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מוסר, ערכים</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התחשבות בזולת</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חשש לפגיעה בתדמית</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חובתנו לשמור על החוק (חוק לשון הרע, חוק הגנת הפרטיות, חוק הסרטונים ועוד). להרחבה בנושא זה, ראו שקופית 24.</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כבוד להנחיות שקבלתם מהוריכם</a:t>
            </a:r>
            <a:endParaRPr kumimoji="0" lang="he-IL"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מה זה מבחינתכם "התנהגות מתחשבת ורגישה לזולת"? תנו דוגמאות.</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מה זה מבחינתכם "לקחת בחשבון את מה שיגידו עלי"? תנו דוגמאות.</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לעתים, אנו נתקלים במקרים בהם ערכים שמנחים אותנו "מתנגשים". מי יכול לתת דוגמה למקרה כזה? לדוגמא: ערך השותפות מנחה אותנו כשאנו פותחים קבוצת </a:t>
            </a:r>
            <a:r>
              <a:rPr kumimoji="0" lang="he-IL"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ווטסאפ</a:t>
            </a:r>
            <a:r>
              <a:rPr kumimoji="0" lang="he-IL"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עם כל חברי הכיתה. עם זאת, ערך זה עלול להיות "בהתנגשות" עם ערך החברות, במידה וחבר מהכיתה מתבטא באופן פוגעני כלפי ילדים בקבוצה ויש לדווח על כך למבוגר.</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למורה:</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he-IL"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חשוב להדגיש את היכולת לבחור את ההתנהגות שלי ברשת ובכלל- האם אני פועל כמו כולם? מופעל מתוך לחץ? מתוך אימפולסיביות?</a:t>
            </a:r>
            <a:endParaRPr kumimoji="0" lang="he-IL"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lvl="0" indent="0" algn="l" rtl="0">
              <a:spcBef>
                <a:spcPts val="0"/>
              </a:spcBef>
              <a:spcAft>
                <a:spcPts val="0"/>
              </a:spcAft>
              <a:buNone/>
            </a:pPr>
            <a:endParaRPr dirty="0"/>
          </a:p>
        </p:txBody>
      </p:sp>
      <p:sp>
        <p:nvSpPr>
          <p:cNvPr id="268" name="Google Shape;26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מנסחים ביחד כללי התנהגות ברשת: </a:t>
            </a: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פעילות לסיום השיעור.</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הערה למורה</a:t>
            </a: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(אפשר ומומלץ לשתף את התלמידים):</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משרד החינוך, בשיתוף בית הספר לתקשורת במרכז הבינתחומי הרצליה, פעלו </a:t>
            </a:r>
            <a:r>
              <a:rPr kumimoji="0" lang="he-IL" sz="12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בתשע"ח</a:t>
            </a: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לכתיבת הקוד האתי </a:t>
            </a:r>
            <a:r>
              <a:rPr kumimoji="0" lang="he-IL" sz="1200" b="1" i="0" u="sng"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hlinkClick r:id="rId3"/>
              </a:rPr>
              <a:t>גולשים לשינוי</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להתנהלות מיטבית ברשת ולמניעת מצבי פגיעה ובריונות. הקוד האתי נכתב ונוסח על ידי תלמידים מבתי ספר ברחבי הארץ והתבסס על "חכמת ההמונים", מתוך הנחה כי בכוחם של התלמידים לבנות קוד אתי רלוונטי ומותאם, אשר יאפשר להם לקחת אחריות חברתית, להתנהל באופן ערכי ומוסרי, להימנע ממצבים של פגיעה ולא לעמוד מהצד מול פגיעה באחר. ואכן, התלמידים הגיעו לתוצר ראוי, באמצעותו הכריזו כי </a:t>
            </a:r>
            <a:r>
              <a:rPr kumimoji="0" lang="he-IL"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"הילדים ובני הנוער פורצים דרך ולוקחים אחריות בעיצוב עתידנו ובהובלת שינוי גם ברשת"</a:t>
            </a: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להרחבה אודות הקוד האתי ראו שקופית 25.</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המורה תציג בפני התלמידים את הקוד האתי גולשים לשינוי (מצ"ב בקישור) ותסביר על תהליך בנייתו.</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לאחר הצגת התהליך והתוצר, המורה תקיים דיון קצר עם התלמידים בנושא הקוד עפ"י השאלות הבאות:</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171450" marR="0" lvl="0" indent="-171450" algn="r" defTabSz="914400" rtl="1" eaLnBrk="1" fontAlgn="auto" latinLnBrk="0" hangingPunct="1">
              <a:lnSpc>
                <a:spcPct val="100000"/>
              </a:lnSpc>
              <a:spcBef>
                <a:spcPts val="0"/>
              </a:spcBef>
              <a:spcAft>
                <a:spcPts val="0"/>
              </a:spcAft>
              <a:buClrTx/>
              <a:buSzTx/>
              <a:buFontTx/>
              <a:buChar char="-"/>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עם אילו מהכללים הסכמתם בקוד האתי גולשים לשינוי?</a:t>
            </a:r>
          </a:p>
          <a:p>
            <a:pPr marL="171450" marR="0" lvl="0" indent="-171450" algn="r" defTabSz="914400" rtl="1" eaLnBrk="1" fontAlgn="auto" latinLnBrk="0" hangingPunct="1">
              <a:lnSpc>
                <a:spcPct val="100000"/>
              </a:lnSpc>
              <a:spcBef>
                <a:spcPts val="0"/>
              </a:spcBef>
              <a:spcAft>
                <a:spcPts val="0"/>
              </a:spcAft>
              <a:buClrTx/>
              <a:buSzTx/>
              <a:buFontTx/>
              <a:buChar char="-"/>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מה היה חסר לכם ולא קיבל התייחסות בקוד האתי?</a:t>
            </a:r>
          </a:p>
          <a:p>
            <a:pPr marL="171450" marR="0" lvl="0" indent="-171450" algn="r" defTabSz="914400" rtl="1" eaLnBrk="1" fontAlgn="auto" latinLnBrk="0" hangingPunct="1">
              <a:lnSpc>
                <a:spcPct val="100000"/>
              </a:lnSpc>
              <a:spcBef>
                <a:spcPts val="0"/>
              </a:spcBef>
              <a:spcAft>
                <a:spcPts val="0"/>
              </a:spcAft>
              <a:buClrTx/>
              <a:buSzTx/>
              <a:buFontTx/>
              <a:buChar char="-"/>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מה היה מיותר בעיניכם בקוד האתי?</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23</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010783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הרחבה זו נועדה למורה, לשיקול דעתה האם להציג לתלמידים.</a:t>
            </a:r>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24</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734425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dirty="0"/>
              <a:t>הרחבה זו נועדה למורה, לשיקול דעתה האם להציג לתלמידים.</a:t>
            </a:r>
          </a:p>
          <a:p>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25</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445137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dirty="0"/>
              <a:t>הרחבה זו נועדה למורה, לשיקול דעתה האם להציג לתלמידים.</a:t>
            </a:r>
          </a:p>
          <a:p>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27</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086281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לאחר חשיפת התלמידים לקוד האתי הארצי ודיון בסוגיות שונות שהועלו בכיתה המורה תברר עם התלמידים מהם המסרים שברצונם לכלול בכללי ההתנהגות הכיתתיים ברשת. אפשר להיעזר במסרים מתוך הקוד האתי, תוך התאמתם לצרכי הכיתה. </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לאחר בניית כללי ההתנהגות, המורה תזמין נציגים מהכיתה להעלות את הכללים על הכתב, כך שכל תלמידי הכיתה יוכלו לחתום עליהם. הכללים ייתלו בכיתה ויפורסמו באתר הכיתתי.</a:t>
            </a: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מומלץ לשתף את הורי הכיתה בתהליך ולשלוח להם את כללי ההתנהגות עליהם התחייבו התלמידים.</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28</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797496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he-IL" dirty="0"/>
              <a:t>המורה תסכם עם התלמידים את ההיבטים בהם עסקו בשיעור.</a:t>
            </a:r>
            <a:endParaRPr dirty="0"/>
          </a:p>
        </p:txBody>
      </p:sp>
      <p:sp>
        <p:nvSpPr>
          <p:cNvPr id="278" name="Google Shape;27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8"/>
        <p:cNvGrpSpPr/>
        <p:nvPr/>
      </p:nvGrpSpPr>
      <p:grpSpPr>
        <a:xfrm>
          <a:off x="0" y="0"/>
          <a:ext cx="0" cy="0"/>
          <a:chOff x="0" y="0"/>
          <a:chExt cx="0" cy="0"/>
        </a:xfrm>
      </p:grpSpPr>
      <p:sp>
        <p:nvSpPr>
          <p:cNvPr id="979" name="Google Shape;979;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endParaRPr dirty="0"/>
          </a:p>
        </p:txBody>
      </p:sp>
      <p:sp>
        <p:nvSpPr>
          <p:cNvPr id="980" name="Google Shape;98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1433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לשיקול דעת המורה האם להתייחס לנתונים בשיעור.</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הנתונים לקוחים מ:</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דו"ח מצב האינטרנט בישראל של בזק 2022 (לדו"ח המלא: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https://www.bezeq.co.il/internetandphone/internetreport/</a:t>
            </a: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דו"ח החיים הדיגיטליים של בזק  (לדו"ח המלא: 2020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https://media.bezeq.co.il/pdf/internetreport_2020.pdf</a:t>
            </a: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lvl="0" indent="0" algn="r" rtl="1">
              <a:spcBef>
                <a:spcPts val="0"/>
              </a:spcBef>
              <a:spcAft>
                <a:spcPts val="0"/>
              </a:spcAft>
              <a:buClr>
                <a:schemeClr val="dk1"/>
              </a:buClr>
              <a:buSzPts val="1200"/>
              <a:buFont typeface="Calibri"/>
              <a:buNone/>
            </a:pPr>
            <a:endParaRPr sz="1200" dirty="0">
              <a:solidFill>
                <a:srgbClr val="002060"/>
              </a:solidFill>
              <a:latin typeface="Gisha"/>
              <a:ea typeface="Gisha"/>
              <a:cs typeface="Gisha"/>
              <a:sym typeface="Gisha"/>
            </a:endParaRPr>
          </a:p>
        </p:txBody>
      </p:sp>
      <p:sp>
        <p:nvSpPr>
          <p:cNvPr id="139" name="Google Shape;139;p3: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iw-IL"/>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idx="12"/>
          </p:nvPr>
        </p:nvSpPr>
        <p:spPr/>
        <p:txBody>
          <a:bodyPr/>
          <a:lstStyle/>
          <a:p>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w-IL"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t>32</a:t>
            </a:fld>
            <a:endParaRPr kumimoji="0" lang="iw-IL"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9192894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idx="12"/>
          </p:nvPr>
        </p:nvSpPr>
        <p:spPr/>
        <p:txBody>
          <a:bodyPr/>
          <a:lstStyle/>
          <a:p>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w-IL"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t>33</a:t>
            </a:fld>
            <a:endParaRPr kumimoji="0" lang="iw-IL"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529584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idx="12"/>
          </p:nvPr>
        </p:nvSpPr>
        <p:spPr/>
        <p:txBody>
          <a:bodyPr/>
          <a:lstStyle/>
          <a:p>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w-IL"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t>34</a:t>
            </a:fld>
            <a:endParaRPr kumimoji="0" lang="iw-IL"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177438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idx="12"/>
          </p:nvPr>
        </p:nvSpPr>
        <p:spPr/>
        <p:txBody>
          <a:bodyPr/>
          <a:lstStyle/>
          <a:p>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w-IL"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t>35</a:t>
            </a:fld>
            <a:endParaRPr kumimoji="0" lang="iw-IL"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7187527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idx="12"/>
          </p:nvPr>
        </p:nvSpPr>
        <p:spPr/>
        <p:txBody>
          <a:bodyPr/>
          <a:lstStyle/>
          <a:p>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w-IL"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t>36</a:t>
            </a:fld>
            <a:endParaRPr kumimoji="0" lang="iw-IL"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8426944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idx="12"/>
          </p:nvPr>
        </p:nvSpPr>
        <p:spPr/>
        <p:txBody>
          <a:bodyPr/>
          <a:lstStyle/>
          <a:p>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w-IL"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t>37</a:t>
            </a:fld>
            <a:endParaRPr kumimoji="0" lang="iw-IL"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1641871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idx="12"/>
          </p:nvPr>
        </p:nvSpPr>
        <p:spPr/>
        <p:txBody>
          <a:bodyPr/>
          <a:lstStyle/>
          <a:p>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w-IL"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t>38</a:t>
            </a:fld>
            <a:endParaRPr kumimoji="0" lang="iw-IL"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2689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ffb673d3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g10ffb673d3a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endParaRPr/>
          </a:p>
        </p:txBody>
      </p:sp>
      <p:sp>
        <p:nvSpPr>
          <p:cNvPr id="140" name="Google Shape;140;g10ffb673d3a_0_0:notes"/>
          <p:cNvSpPr txBox="1">
            <a:spLocks noGrp="1"/>
          </p:cNvSpPr>
          <p:nvPr>
            <p:ph type="sldNum" idx="12"/>
          </p:nvPr>
        </p:nvSpPr>
        <p:spPr>
          <a:xfrm>
            <a:off x="1588" y="8685213"/>
            <a:ext cx="2971800" cy="458700"/>
          </a:xfrm>
          <a:prstGeom prst="rect">
            <a:avLst/>
          </a:prstGeom>
          <a:noFill/>
          <a:ln>
            <a:noFill/>
          </a:ln>
        </p:spPr>
        <p:txBody>
          <a:bodyPr spcFirstLastPara="1" wrap="square" lIns="91425" tIns="45700" rIns="91425" bIns="45700" anchor="b" anchorCtr="0">
            <a:noAutofit/>
          </a:bodyPr>
          <a:lstStyle/>
          <a:p>
            <a:pPr marL="0" lvl="0" indent="0" algn="l" rtl="1">
              <a:lnSpc>
                <a:spcPct val="100000"/>
              </a:lnSpc>
              <a:spcBef>
                <a:spcPts val="0"/>
              </a:spcBef>
              <a:spcAft>
                <a:spcPts val="0"/>
              </a:spcAft>
              <a:buSzPts val="1400"/>
              <a:buNone/>
            </a:pPr>
            <a:fld id="{00000000-1234-1234-1234-123412341234}" type="slidenum">
              <a:rPr lang="iw-IL"/>
              <a:t>4</a:t>
            </a:fld>
            <a:endParaRPr/>
          </a:p>
        </p:txBody>
      </p:sp>
    </p:spTree>
    <p:extLst>
      <p:ext uri="{BB962C8B-B14F-4D97-AF65-F5344CB8AC3E}">
        <p14:creationId xmlns:p14="http://schemas.microsoft.com/office/powerpoint/2010/main" val="1780257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9" name="Google Shape;18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endParaRPr/>
          </a:p>
        </p:txBody>
      </p:sp>
      <p:sp>
        <p:nvSpPr>
          <p:cNvPr id="206" name="Google Shape;206;p7: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Calibri"/>
              <a:buNone/>
            </a:pPr>
            <a:fld id="{00000000-1234-1234-1234-123412341234}" type="slidenum">
              <a:rPr lang="iw-IL"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endParaRPr dirty="0"/>
          </a:p>
        </p:txBody>
      </p:sp>
      <p:sp>
        <p:nvSpPr>
          <p:cNvPr id="228" name="Google Shape;228;p8: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iw-IL"/>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iw-IL" dirty="0"/>
              <a:t>חשוב לחזור על הכללים המרכזיים בכל שיעור</a:t>
            </a:r>
            <a:r>
              <a:rPr lang="he-IL" dirty="0"/>
              <a:t> </a:t>
            </a:r>
            <a:r>
              <a:rPr lang="iw-IL" dirty="0"/>
              <a:t>על מנת לבסס מרחב בטוח המאפשר שיח רגשי בין התלמידים</a:t>
            </a:r>
            <a:r>
              <a:rPr lang="he-IL" dirty="0"/>
              <a:t>.</a:t>
            </a:r>
            <a:endParaRPr dirty="0"/>
          </a:p>
        </p:txBody>
      </p:sp>
      <p:sp>
        <p:nvSpPr>
          <p:cNvPr id="236" name="Google Shape;23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15"/>
        <p:cNvGrpSpPr/>
        <p:nvPr/>
      </p:nvGrpSpPr>
      <p:grpSpPr>
        <a:xfrm>
          <a:off x="0" y="0"/>
          <a:ext cx="0" cy="0"/>
          <a:chOff x="0" y="0"/>
          <a:chExt cx="0" cy="0"/>
        </a:xfrm>
      </p:grpSpPr>
      <p:sp>
        <p:nvSpPr>
          <p:cNvPr id="16" name="Google Shape;1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8" name="Google Shape;18;p2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9" name="Google Shape;1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0" name="Google Shape;20;p2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92134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93846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76780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35260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1654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2478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59967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98253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404328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תמונה ">
  <p:cSld name="1_תמונה ">
    <p:spTree>
      <p:nvGrpSpPr>
        <p:cNvPr id="1" name="Shape 39"/>
        <p:cNvGrpSpPr/>
        <p:nvPr/>
      </p:nvGrpSpPr>
      <p:grpSpPr>
        <a:xfrm>
          <a:off x="0" y="0"/>
          <a:ext cx="0" cy="0"/>
          <a:chOff x="0" y="0"/>
          <a:chExt cx="0" cy="0"/>
        </a:xfrm>
      </p:grpSpPr>
      <p:sp>
        <p:nvSpPr>
          <p:cNvPr id="40" name="Google Shape;40;p52"/>
          <p:cNvSpPr/>
          <p:nvPr/>
        </p:nvSpPr>
        <p:spPr>
          <a:xfrm>
            <a:off x="0" y="0"/>
            <a:ext cx="3581400" cy="6858000"/>
          </a:xfrm>
          <a:prstGeom prst="rect">
            <a:avLst/>
          </a:prstGeom>
          <a:solidFill>
            <a:srgbClr val="BE6BC4"/>
          </a:solidFill>
          <a:ln>
            <a:noFill/>
          </a:ln>
        </p:spPr>
        <p:txBody>
          <a:bodyPr spcFirstLastPara="1" wrap="square" lIns="91425" tIns="45700" rIns="91425" bIns="45700" anchor="ctr" anchorCtr="0">
            <a:noAutofit/>
          </a:bodyPr>
          <a:lstStyle/>
          <a:p>
            <a:pPr marL="0" marR="0" lvl="0" indent="0" algn="ctr" rtl="1">
              <a:spcBef>
                <a:spcPts val="0"/>
              </a:spcBef>
              <a:spcAft>
                <a:spcPts val="0"/>
              </a:spcAft>
              <a:buClr>
                <a:schemeClr val="dk1"/>
              </a:buClr>
              <a:buSzPts val="1800"/>
              <a:buFont typeface="Cambria"/>
              <a:buNone/>
            </a:pPr>
            <a:endParaRPr sz="1800">
              <a:solidFill>
                <a:schemeClr val="dk1"/>
              </a:solidFill>
              <a:latin typeface="Calibri"/>
              <a:ea typeface="Calibri"/>
              <a:cs typeface="Calibri"/>
              <a:sym typeface="Calibri"/>
            </a:endParaRPr>
          </a:p>
        </p:txBody>
      </p:sp>
      <p:sp>
        <p:nvSpPr>
          <p:cNvPr id="41" name="Google Shape;41;p52"/>
          <p:cNvSpPr txBox="1">
            <a:spLocks noGrp="1"/>
          </p:cNvSpPr>
          <p:nvPr>
            <p:ph type="title"/>
          </p:nvPr>
        </p:nvSpPr>
        <p:spPr>
          <a:xfrm>
            <a:off x="428625" y="1189832"/>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2"/>
          <p:cNvSpPr txBox="1">
            <a:spLocks noGrp="1"/>
          </p:cNvSpPr>
          <p:nvPr>
            <p:ph type="dt" idx="10"/>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3" name="Google Shape;43;p52"/>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4" name="Google Shape;44;p52"/>
          <p:cNvSpPr txBox="1">
            <a:spLocks noGrp="1"/>
          </p:cNvSpPr>
          <p:nvPr>
            <p:ph type="sldNum" idx="12"/>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fld id="{00000000-1234-1234-1234-123412341234}" type="slidenum">
              <a:rPr lang="x-none" smtClean="0"/>
              <a:pPr/>
              <a:t>‹#›</a:t>
            </a:fld>
            <a:endParaRPr lang="x-none"/>
          </a:p>
        </p:txBody>
      </p:sp>
      <p:pic>
        <p:nvPicPr>
          <p:cNvPr id="45" name="Google Shape;45;p52" descr="מדפסת עם מילוי מלא"/>
          <p:cNvPicPr preferRelativeResize="0"/>
          <p:nvPr/>
        </p:nvPicPr>
        <p:blipFill rotWithShape="1">
          <a:blip r:embed="rId2">
            <a:alphaModFix/>
          </a:blip>
          <a:srcRect t="10520" b="10519"/>
          <a:stretch/>
        </p:blipFill>
        <p:spPr>
          <a:xfrm>
            <a:off x="5093919" y="1122878"/>
            <a:ext cx="5841175" cy="4612245"/>
          </a:xfrm>
          <a:prstGeom prst="rect">
            <a:avLst/>
          </a:prstGeom>
          <a:noFill/>
          <a:ln>
            <a:noFill/>
          </a:ln>
        </p:spPr>
      </p:pic>
    </p:spTree>
    <p:extLst>
      <p:ext uri="{BB962C8B-B14F-4D97-AF65-F5344CB8AC3E}">
        <p14:creationId xmlns:p14="http://schemas.microsoft.com/office/powerpoint/2010/main" val="2653266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כותרת">
  <p:cSld name="כותרת">
    <p:spTree>
      <p:nvGrpSpPr>
        <p:cNvPr id="1" name="Shape 21"/>
        <p:cNvGrpSpPr/>
        <p:nvPr/>
      </p:nvGrpSpPr>
      <p:grpSpPr>
        <a:xfrm>
          <a:off x="0" y="0"/>
          <a:ext cx="0" cy="0"/>
          <a:chOff x="0" y="0"/>
          <a:chExt cx="0" cy="0"/>
        </a:xfrm>
      </p:grpSpPr>
      <p:sp>
        <p:nvSpPr>
          <p:cNvPr id="22" name="Google Shape;22;p2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3" name="Google Shape;23;p2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24" name="Google Shape;24;p22"/>
          <p:cNvSpPr/>
          <p:nvPr/>
        </p:nvSpPr>
        <p:spPr>
          <a:xfrm>
            <a:off x="0" y="0"/>
            <a:ext cx="12192000" cy="1487055"/>
          </a:xfrm>
          <a:prstGeom prst="rect">
            <a:avLst/>
          </a:prstGeom>
          <a:solidFill>
            <a:srgbClr val="F2DAF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25" name="Google Shape;25;p22"/>
          <p:cNvSpPr txBox="1">
            <a:spLocks noGrp="1"/>
          </p:cNvSpPr>
          <p:nvPr>
            <p:ph type="title"/>
          </p:nvPr>
        </p:nvSpPr>
        <p:spPr>
          <a:xfrm>
            <a:off x="838200" y="161492"/>
            <a:ext cx="10515600"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7200"/>
              <a:buFont typeface="Calibri"/>
              <a:buNone/>
              <a:defRPr sz="72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2"/>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שאלות- אפשרות 1">
  <p:cSld name="שאלות- אפשרות 1">
    <p:spTree>
      <p:nvGrpSpPr>
        <p:cNvPr id="1" name="Shape 34"/>
        <p:cNvGrpSpPr/>
        <p:nvPr/>
      </p:nvGrpSpPr>
      <p:grpSpPr>
        <a:xfrm>
          <a:off x="0" y="0"/>
          <a:ext cx="0" cy="0"/>
          <a:chOff x="0" y="0"/>
          <a:chExt cx="0" cy="0"/>
        </a:xfrm>
      </p:grpSpPr>
      <p:sp>
        <p:nvSpPr>
          <p:cNvPr id="35" name="Google Shape;35;p24"/>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6" name="Google Shape;3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7" name="Google Shape;37;p24"/>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38" name="Google Shape;38;p24"/>
          <p:cNvSpPr/>
          <p:nvPr/>
        </p:nvSpPr>
        <p:spPr>
          <a:xfrm>
            <a:off x="0" y="0"/>
            <a:ext cx="12192000" cy="1487055"/>
          </a:xfrm>
          <a:prstGeom prst="rect">
            <a:avLst/>
          </a:prstGeom>
          <a:solidFill>
            <a:srgbClr val="F2DAF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39" name="Google Shape;39;p24"/>
          <p:cNvSpPr txBox="1"/>
          <p:nvPr/>
        </p:nvSpPr>
        <p:spPr>
          <a:xfrm>
            <a:off x="1159162" y="143362"/>
            <a:ext cx="8640619" cy="1200329"/>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7200" b="1">
                <a:solidFill>
                  <a:srgbClr val="002060"/>
                </a:solidFill>
                <a:latin typeface="Calibri"/>
                <a:ea typeface="Calibri"/>
                <a:cs typeface="Calibri"/>
                <a:sym typeface="Calibri"/>
              </a:rPr>
              <a:t>שאלות לדיון בכיתה</a:t>
            </a:r>
            <a:endParaRPr/>
          </a:p>
        </p:txBody>
      </p:sp>
      <p:sp>
        <p:nvSpPr>
          <p:cNvPr id="40" name="Google Shape;40;p24"/>
          <p:cNvSpPr txBox="1">
            <a:spLocks noGrp="1"/>
          </p:cNvSpPr>
          <p:nvPr>
            <p:ph type="body" idx="1"/>
          </p:nvPr>
        </p:nvSpPr>
        <p:spPr>
          <a:xfrm>
            <a:off x="3918528" y="2246457"/>
            <a:ext cx="6638636" cy="3684588"/>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שאלות- אפשרות 2">
  <p:cSld name="שאלות- אפשרות 2">
    <p:spTree>
      <p:nvGrpSpPr>
        <p:cNvPr id="1" name="Shape 48"/>
        <p:cNvGrpSpPr/>
        <p:nvPr/>
      </p:nvGrpSpPr>
      <p:grpSpPr>
        <a:xfrm>
          <a:off x="0" y="0"/>
          <a:ext cx="0" cy="0"/>
          <a:chOff x="0" y="0"/>
          <a:chExt cx="0" cy="0"/>
        </a:xfrm>
      </p:grpSpPr>
      <p:sp>
        <p:nvSpPr>
          <p:cNvPr id="49" name="Google Shape;49;p26"/>
          <p:cNvSpPr/>
          <p:nvPr/>
        </p:nvSpPr>
        <p:spPr>
          <a:xfrm>
            <a:off x="0" y="0"/>
            <a:ext cx="12192000" cy="1487055"/>
          </a:xfrm>
          <a:prstGeom prst="rect">
            <a:avLst/>
          </a:prstGeom>
          <a:solidFill>
            <a:srgbClr val="F2DAF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50" name="Google Shape;50;p26"/>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51" name="Google Shape;5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52" name="Google Shape;52;p26"/>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pic>
        <p:nvPicPr>
          <p:cNvPr id="53" name="Google Shape;53;p26"/>
          <p:cNvPicPr preferRelativeResize="0"/>
          <p:nvPr/>
        </p:nvPicPr>
        <p:blipFill rotWithShape="1">
          <a:blip r:embed="rId2">
            <a:alphaModFix/>
          </a:blip>
          <a:srcRect/>
          <a:stretch/>
        </p:blipFill>
        <p:spPr>
          <a:xfrm flipH="1">
            <a:off x="290837" y="1866284"/>
            <a:ext cx="3468362" cy="2846131"/>
          </a:xfrm>
          <a:prstGeom prst="rect">
            <a:avLst/>
          </a:prstGeom>
          <a:noFill/>
          <a:ln>
            <a:noFill/>
          </a:ln>
        </p:spPr>
      </p:pic>
      <p:pic>
        <p:nvPicPr>
          <p:cNvPr id="54" name="Google Shape;54;p26"/>
          <p:cNvPicPr preferRelativeResize="0"/>
          <p:nvPr/>
        </p:nvPicPr>
        <p:blipFill rotWithShape="1">
          <a:blip r:embed="rId2">
            <a:alphaModFix/>
          </a:blip>
          <a:srcRect/>
          <a:stretch/>
        </p:blipFill>
        <p:spPr>
          <a:xfrm flipH="1">
            <a:off x="2715383" y="3875344"/>
            <a:ext cx="3468362" cy="2846131"/>
          </a:xfrm>
          <a:prstGeom prst="rect">
            <a:avLst/>
          </a:prstGeom>
          <a:noFill/>
          <a:ln>
            <a:noFill/>
          </a:ln>
        </p:spPr>
      </p:pic>
      <p:pic>
        <p:nvPicPr>
          <p:cNvPr id="55" name="Google Shape;55;p26"/>
          <p:cNvPicPr preferRelativeResize="0"/>
          <p:nvPr/>
        </p:nvPicPr>
        <p:blipFill rotWithShape="1">
          <a:blip r:embed="rId2">
            <a:alphaModFix/>
          </a:blip>
          <a:srcRect/>
          <a:stretch/>
        </p:blipFill>
        <p:spPr>
          <a:xfrm>
            <a:off x="5510369" y="1688935"/>
            <a:ext cx="3246583" cy="2846131"/>
          </a:xfrm>
          <a:prstGeom prst="rect">
            <a:avLst/>
          </a:prstGeom>
          <a:noFill/>
          <a:ln>
            <a:noFill/>
          </a:ln>
        </p:spPr>
      </p:pic>
      <p:pic>
        <p:nvPicPr>
          <p:cNvPr id="56" name="Google Shape;56;p26"/>
          <p:cNvPicPr preferRelativeResize="0"/>
          <p:nvPr/>
        </p:nvPicPr>
        <p:blipFill rotWithShape="1">
          <a:blip r:embed="rId2">
            <a:alphaModFix/>
          </a:blip>
          <a:srcRect/>
          <a:stretch/>
        </p:blipFill>
        <p:spPr>
          <a:xfrm>
            <a:off x="8226137" y="4116530"/>
            <a:ext cx="3392995" cy="2445039"/>
          </a:xfrm>
          <a:prstGeom prst="rect">
            <a:avLst/>
          </a:prstGeom>
          <a:noFill/>
          <a:ln>
            <a:noFill/>
          </a:ln>
        </p:spPr>
      </p:pic>
      <p:sp>
        <p:nvSpPr>
          <p:cNvPr id="57" name="Google Shape;57;p26"/>
          <p:cNvSpPr txBox="1">
            <a:spLocks noGrp="1"/>
          </p:cNvSpPr>
          <p:nvPr>
            <p:ph type="title"/>
          </p:nvPr>
        </p:nvSpPr>
        <p:spPr>
          <a:xfrm>
            <a:off x="5013878" y="59823"/>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7200"/>
              <a:buFont typeface="Calibri"/>
              <a:buNone/>
              <a:defRPr sz="72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שני תכנים" type="twoObj">
  <p:cSld name="TWO_OBJECTS">
    <p:spTree>
      <p:nvGrpSpPr>
        <p:cNvPr id="1" name="Shape 91"/>
        <p:cNvGrpSpPr/>
        <p:nvPr/>
      </p:nvGrpSpPr>
      <p:grpSpPr>
        <a:xfrm>
          <a:off x="0" y="0"/>
          <a:ext cx="0" cy="0"/>
          <a:chOff x="0" y="0"/>
          <a:chExt cx="0" cy="0"/>
        </a:xfrm>
      </p:grpSpPr>
      <p:sp>
        <p:nvSpPr>
          <p:cNvPr id="92" name="Google Shape;92;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94" name="Google Shape;94;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95" name="Google Shape;95;p3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6" name="Google Shape;9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7" name="Google Shape;97;p3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השוואה" type="twoTxTwoObj">
  <p:cSld name="TWO_OBJECTS_WITH_TEXT">
    <p:spTree>
      <p:nvGrpSpPr>
        <p:cNvPr id="1" name="Shape 98"/>
        <p:cNvGrpSpPr/>
        <p:nvPr/>
      </p:nvGrpSpPr>
      <p:grpSpPr>
        <a:xfrm>
          <a:off x="0" y="0"/>
          <a:ext cx="0" cy="0"/>
          <a:chOff x="0" y="0"/>
          <a:chExt cx="0" cy="0"/>
        </a:xfrm>
      </p:grpSpPr>
      <p:sp>
        <p:nvSpPr>
          <p:cNvPr id="99" name="Google Shape;99;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101" name="Google Shape;101;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02" name="Google Shape;102;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103" name="Google Shape;103;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04" name="Google Shape;104;p3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5" name="Google Shape;105;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6" name="Google Shape;106;p3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סרטונים/ שמע">
  <p:cSld name="סרטונים/ שמע">
    <p:spTree>
      <p:nvGrpSpPr>
        <p:cNvPr id="1" name="Shape 107"/>
        <p:cNvGrpSpPr/>
        <p:nvPr/>
      </p:nvGrpSpPr>
      <p:grpSpPr>
        <a:xfrm>
          <a:off x="0" y="0"/>
          <a:ext cx="0" cy="0"/>
          <a:chOff x="0" y="0"/>
          <a:chExt cx="0" cy="0"/>
        </a:xfrm>
      </p:grpSpPr>
      <p:sp>
        <p:nvSpPr>
          <p:cNvPr id="108" name="Google Shape;108;p33"/>
          <p:cNvSpPr/>
          <p:nvPr/>
        </p:nvSpPr>
        <p:spPr>
          <a:xfrm>
            <a:off x="7673" y="0"/>
            <a:ext cx="3573727" cy="6858000"/>
          </a:xfrm>
          <a:prstGeom prst="rect">
            <a:avLst/>
          </a:prstGeom>
          <a:solidFill>
            <a:srgbClr val="F2DAF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9" name="Google Shape;109;p3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10" name="Google Shape;11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11" name="Google Shape;111;p3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112" name="Google Shape;112;p33"/>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33"/>
          <p:cNvSpPr>
            <a:spLocks noGrp="1"/>
          </p:cNvSpPr>
          <p:nvPr>
            <p:ph type="media" idx="2"/>
          </p:nvPr>
        </p:nvSpPr>
        <p:spPr>
          <a:xfrm>
            <a:off x="5464968" y="1611299"/>
            <a:ext cx="5376863" cy="4157662"/>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52264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0674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4F5"/>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Calibri"/>
                <a:ea typeface="Calibri"/>
                <a:cs typeface="Calibri"/>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9" r:id="rId5"/>
    <p:sldLayoutId id="2147483660" r:id="rId6"/>
    <p:sldLayoutId id="2147483661"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1/26/2025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67675209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ordwall.net/resource/18232195"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W0FrtioGBmo"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8.sv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meyda.education.gov.il/files/shefi/Alon_GLisha_2019/Kishuri_Haim/Mazeget_Kod_Eti.pdf"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https://pop.education.gov.il/teaching-tools/teaching-practices/search-teaching-practices/creating-joint-responsibility-and-mutual-guarantee/" TargetMode="Externa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
          <p:cNvSpPr/>
          <p:nvPr/>
        </p:nvSpPr>
        <p:spPr>
          <a:xfrm>
            <a:off x="-3757" y="-121920"/>
            <a:ext cx="12192000" cy="5069932"/>
          </a:xfrm>
          <a:prstGeom prst="rect">
            <a:avLst/>
          </a:prstGeom>
          <a:solidFill>
            <a:srgbClr val="F2DAFA"/>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9" name="Google Shape;119;p1"/>
          <p:cNvSpPr/>
          <p:nvPr/>
        </p:nvSpPr>
        <p:spPr>
          <a:xfrm>
            <a:off x="0" y="2594478"/>
            <a:ext cx="12192000" cy="4263522"/>
          </a:xfrm>
          <a:prstGeom prst="rect">
            <a:avLst/>
          </a:prstGeom>
          <a:solidFill>
            <a:srgbClr val="BA06BA"/>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20" name="Google Shape;120;p1"/>
          <p:cNvPicPr preferRelativeResize="0"/>
          <p:nvPr/>
        </p:nvPicPr>
        <p:blipFill rotWithShape="1">
          <a:blip r:embed="rId3">
            <a:alphaModFix/>
          </a:blip>
          <a:srcRect/>
          <a:stretch/>
        </p:blipFill>
        <p:spPr>
          <a:xfrm>
            <a:off x="646095" y="100884"/>
            <a:ext cx="776288" cy="892175"/>
          </a:xfrm>
          <a:prstGeom prst="rect">
            <a:avLst/>
          </a:prstGeom>
          <a:noFill/>
          <a:ln>
            <a:noFill/>
          </a:ln>
        </p:spPr>
      </p:pic>
      <p:sp>
        <p:nvSpPr>
          <p:cNvPr id="121" name="Google Shape;121;p1"/>
          <p:cNvSpPr/>
          <p:nvPr/>
        </p:nvSpPr>
        <p:spPr>
          <a:xfrm>
            <a:off x="-102068" y="790599"/>
            <a:ext cx="2141984" cy="404919"/>
          </a:xfrm>
          <a:prstGeom prst="rect">
            <a:avLst/>
          </a:prstGeom>
          <a:noFill/>
          <a:ln>
            <a:noFill/>
          </a:ln>
        </p:spPr>
        <p:txBody>
          <a:bodyPr spcFirstLastPara="1" wrap="square" lIns="91425" tIns="45700" rIns="91425" bIns="45700" anchor="t" anchorCtr="0">
            <a:spAutoFit/>
          </a:bodyPr>
          <a:lstStyle/>
          <a:p>
            <a:pPr marL="0" marR="0" lvl="0" indent="0" algn="ctr" defTabSz="914400" rtl="1" eaLnBrk="1" fontAlgn="auto" latinLnBrk="0" hangingPunct="1">
              <a:lnSpc>
                <a:spcPct val="88888"/>
              </a:lnSpc>
              <a:spcBef>
                <a:spcPts val="0"/>
              </a:spcBef>
              <a:spcAft>
                <a:spcPts val="0"/>
              </a:spcAft>
              <a:buClr>
                <a:srgbClr val="000000"/>
              </a:buClr>
              <a:buSzTx/>
              <a:buFont typeface="Arial"/>
              <a:buNone/>
              <a:tabLst/>
              <a:defRPr/>
            </a:pPr>
            <a:r>
              <a:rPr kumimoji="0" lang="iw-IL" sz="900" b="0" i="0" u="none" strike="noStrike" kern="0" cap="none" spc="0" normalizeH="0" baseline="0" noProof="0">
                <a:ln>
                  <a:noFill/>
                </a:ln>
                <a:solidFill>
                  <a:srgbClr val="002060"/>
                </a:solidFill>
                <a:effectLst/>
                <a:uLnTx/>
                <a:uFillTx/>
                <a:latin typeface="Calibri"/>
                <a:ea typeface="Calibri"/>
                <a:cs typeface="Calibri"/>
                <a:sym typeface="Calibri"/>
              </a:rPr>
              <a:t>משרד החינוך</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1" eaLnBrk="1" fontAlgn="auto" latinLnBrk="0" hangingPunct="1">
              <a:lnSpc>
                <a:spcPct val="88888"/>
              </a:lnSpc>
              <a:spcBef>
                <a:spcPts val="0"/>
              </a:spcBef>
              <a:spcAft>
                <a:spcPts val="0"/>
              </a:spcAft>
              <a:buClr>
                <a:srgbClr val="000000"/>
              </a:buClr>
              <a:buSzTx/>
              <a:buFont typeface="Arial"/>
              <a:buNone/>
              <a:tabLst/>
              <a:defRPr/>
            </a:pPr>
            <a:r>
              <a:rPr kumimoji="0" lang="iw-IL" sz="900" b="0" i="0" u="none" strike="noStrike" kern="0" cap="none" spc="0" normalizeH="0" baseline="0" noProof="0">
                <a:ln>
                  <a:noFill/>
                </a:ln>
                <a:solidFill>
                  <a:srgbClr val="002060"/>
                </a:solidFill>
                <a:effectLst/>
                <a:uLnTx/>
                <a:uFillTx/>
                <a:latin typeface="Calibri"/>
                <a:ea typeface="Calibri"/>
                <a:cs typeface="Calibri"/>
                <a:sym typeface="Calibri"/>
              </a:rPr>
              <a:t>מינהל פדגוגי</a:t>
            </a:r>
            <a:endParaRPr kumimoji="0" sz="900" b="0" i="0" u="none" strike="noStrike" kern="0" cap="none" spc="0" normalizeH="0" baseline="0" noProof="0">
              <a:ln>
                <a:noFill/>
              </a:ln>
              <a:solidFill>
                <a:srgbClr val="002060"/>
              </a:solidFill>
              <a:effectLst/>
              <a:uLnTx/>
              <a:uFillTx/>
              <a:latin typeface="Calibri"/>
              <a:ea typeface="Calibri"/>
              <a:cs typeface="Calibri"/>
              <a:sym typeface="Calibri"/>
            </a:endParaRPr>
          </a:p>
          <a:p>
            <a:pPr marL="0" marR="0" lvl="0" indent="0" algn="ctr" defTabSz="914400" rtl="1" eaLnBrk="1" fontAlgn="auto" latinLnBrk="0" hangingPunct="1">
              <a:lnSpc>
                <a:spcPct val="88888"/>
              </a:lnSpc>
              <a:spcBef>
                <a:spcPts val="0"/>
              </a:spcBef>
              <a:spcAft>
                <a:spcPts val="0"/>
              </a:spcAft>
              <a:buClr>
                <a:srgbClr val="000000"/>
              </a:buClr>
              <a:buSzTx/>
              <a:buFont typeface="Arial"/>
              <a:buNone/>
              <a:tabLst/>
              <a:defRPr/>
            </a:pPr>
            <a:r>
              <a:rPr kumimoji="0" lang="iw-IL" sz="900" b="0" i="0" u="none" strike="noStrike" kern="0" cap="none" spc="0" normalizeH="0" baseline="0" noProof="0">
                <a:ln>
                  <a:noFill/>
                </a:ln>
                <a:solidFill>
                  <a:srgbClr val="002060"/>
                </a:solidFill>
                <a:effectLst/>
                <a:uLnTx/>
                <a:uFillTx/>
                <a:latin typeface="Calibri"/>
                <a:ea typeface="Calibri"/>
                <a:cs typeface="Calibri"/>
                <a:sym typeface="Calibri"/>
              </a:rPr>
              <a:t>אגף בכיר שירות פסיכולוגי ייעוצי</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122;p1"/>
          <p:cNvSpPr/>
          <p:nvPr/>
        </p:nvSpPr>
        <p:spPr>
          <a:xfrm>
            <a:off x="-676353" y="535447"/>
            <a:ext cx="12876028" cy="1676701"/>
          </a:xfrm>
          <a:prstGeom prst="rect">
            <a:avLst/>
          </a:prstGeom>
          <a:noFill/>
          <a:ln>
            <a:noFill/>
          </a:ln>
        </p:spPr>
        <p:txBody>
          <a:bodyPr spcFirstLastPara="1" wrap="square" lIns="91425" tIns="45700" rIns="91425" bIns="45700" anchor="t" anchorCtr="0">
            <a:spAutoFit/>
          </a:bodyPr>
          <a:lstStyle/>
          <a:p>
            <a:pPr marL="0" marR="0" lvl="0" indent="0" algn="ctr" defTabSz="914400" rtl="1" eaLnBrk="1" fontAlgn="auto" latinLnBrk="0" hangingPunct="1">
              <a:lnSpc>
                <a:spcPct val="116666"/>
              </a:lnSpc>
              <a:spcBef>
                <a:spcPts val="0"/>
              </a:spcBef>
              <a:spcAft>
                <a:spcPts val="0"/>
              </a:spcAft>
              <a:buClr>
                <a:srgbClr val="000000"/>
              </a:buClr>
              <a:buSzTx/>
              <a:buFont typeface="Arial"/>
              <a:buNone/>
              <a:tabLst/>
              <a:defRPr/>
            </a:pPr>
            <a:r>
              <a:rPr kumimoji="0" lang="iw-IL" sz="4800" b="0" i="0" u="none" strike="noStrike" kern="0" cap="none" spc="0" normalizeH="0" baseline="0" noProof="0" dirty="0">
                <a:ln>
                  <a:noFill/>
                </a:ln>
                <a:solidFill>
                  <a:srgbClr val="002060"/>
                </a:solidFill>
                <a:effectLst/>
                <a:uLnTx/>
                <a:uFillTx/>
                <a:latin typeface="Calibri"/>
                <a:ea typeface="Calibri"/>
                <a:cs typeface="Calibri"/>
                <a:sym typeface="Calibri"/>
              </a:rPr>
              <a:t>יחידת לימוד בכישורי חיים</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1" eaLnBrk="1" fontAlgn="auto" latinLnBrk="0" hangingPunct="1">
              <a:lnSpc>
                <a:spcPct val="116666"/>
              </a:lnSpc>
              <a:spcBef>
                <a:spcPts val="0"/>
              </a:spcBef>
              <a:spcAft>
                <a:spcPts val="0"/>
              </a:spcAft>
              <a:buClr>
                <a:srgbClr val="000000"/>
              </a:buClr>
              <a:buSzTx/>
              <a:buFont typeface="Arial"/>
              <a:buNone/>
              <a:tabLst/>
              <a:defRPr/>
            </a:pPr>
            <a:r>
              <a:rPr lang="he-IL" sz="40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נורמות התנהגות וגבולות לקידום מרחב בטוח וחיובי ברשת</a:t>
            </a:r>
            <a:endParaRPr kumimoji="0" sz="40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sp>
        <p:nvSpPr>
          <p:cNvPr id="123" name="Google Shape;123;p1"/>
          <p:cNvSpPr txBox="1"/>
          <p:nvPr/>
        </p:nvSpPr>
        <p:spPr>
          <a:xfrm>
            <a:off x="7612962" y="6047522"/>
            <a:ext cx="6692346" cy="810478"/>
          </a:xfrm>
          <a:prstGeom prst="rect">
            <a:avLst/>
          </a:prstGeom>
          <a:noFill/>
          <a:ln>
            <a:noFill/>
          </a:ln>
        </p:spPr>
        <p:txBody>
          <a:bodyPr spcFirstLastPara="1" wrap="square" lIns="91425" tIns="45700" rIns="91425" bIns="45700" anchor="t" anchorCtr="0">
            <a:spAutoFit/>
          </a:bodyPr>
          <a:lstStyle/>
          <a:p>
            <a:pPr marL="0" marR="0" lvl="0" indent="0" algn="ctr" defTabSz="914400" rtl="1" eaLnBrk="1" fontAlgn="auto" latinLnBrk="0" hangingPunct="1">
              <a:lnSpc>
                <a:spcPct val="116666"/>
              </a:lnSpc>
              <a:spcBef>
                <a:spcPts val="0"/>
              </a:spcBef>
              <a:spcAft>
                <a:spcPts val="0"/>
              </a:spcAft>
              <a:buClr>
                <a:srgbClr val="000000"/>
              </a:buClr>
              <a:buSzTx/>
              <a:buFont typeface="Arial"/>
              <a:buNone/>
              <a:tabLst/>
              <a:defRPr/>
            </a:pPr>
            <a:r>
              <a:rPr kumimoji="0" lang="iw-IL" sz="4800" b="1" i="0" u="none" strike="noStrike" kern="0" cap="none" spc="0" normalizeH="0" baseline="0" noProof="0">
                <a:ln>
                  <a:noFill/>
                </a:ln>
                <a:solidFill>
                  <a:srgbClr val="FFFFFF"/>
                </a:solidFill>
                <a:effectLst/>
                <a:uLnTx/>
                <a:uFillTx/>
                <a:latin typeface="Calibri"/>
                <a:ea typeface="Calibri"/>
                <a:cs typeface="Calibri"/>
                <a:sym typeface="Calibri"/>
              </a:rPr>
              <a:t>שכבת ז</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24" name="Google Shape;124;p1"/>
          <p:cNvPicPr preferRelativeResize="0"/>
          <p:nvPr/>
        </p:nvPicPr>
        <p:blipFill rotWithShape="1">
          <a:blip r:embed="rId4">
            <a:alphaModFix/>
          </a:blip>
          <a:srcRect/>
          <a:stretch/>
        </p:blipFill>
        <p:spPr>
          <a:xfrm rot="10800000">
            <a:off x="-3757" y="5076101"/>
            <a:ext cx="5327518" cy="1376660"/>
          </a:xfrm>
          <a:prstGeom prst="rect">
            <a:avLst/>
          </a:prstGeom>
          <a:noFill/>
          <a:ln>
            <a:noFill/>
          </a:ln>
        </p:spPr>
      </p:pic>
      <p:sp>
        <p:nvSpPr>
          <p:cNvPr id="125" name="Google Shape;125;p1"/>
          <p:cNvSpPr txBox="1"/>
          <p:nvPr/>
        </p:nvSpPr>
        <p:spPr>
          <a:xfrm>
            <a:off x="-1173372" y="5291154"/>
            <a:ext cx="6426575" cy="837112"/>
          </a:xfrm>
          <a:prstGeom prst="rect">
            <a:avLst/>
          </a:prstGeom>
          <a:noFill/>
          <a:ln>
            <a:noFill/>
          </a:ln>
        </p:spPr>
        <p:txBody>
          <a:bodyPr spcFirstLastPara="1" wrap="square" lIns="91425" tIns="45700" rIns="91425" bIns="45700" anchor="t" anchorCtr="0">
            <a:spAutoFit/>
          </a:bodyPr>
          <a:lstStyle/>
          <a:p>
            <a:pPr marL="0" marR="0" lvl="0" indent="0" algn="ctr" defTabSz="914400" rtl="1" eaLnBrk="1" fontAlgn="auto" latinLnBrk="0" hangingPunct="1">
              <a:lnSpc>
                <a:spcPct val="110000"/>
              </a:lnSpc>
              <a:spcBef>
                <a:spcPts val="0"/>
              </a:spcBef>
              <a:spcAft>
                <a:spcPts val="0"/>
              </a:spcAft>
              <a:buClr>
                <a:srgbClr val="000000"/>
              </a:buClr>
              <a:buSzTx/>
              <a:buFont typeface="Arial"/>
              <a:buNone/>
              <a:tabLst/>
              <a:defRPr/>
            </a:pPr>
            <a:r>
              <a:rPr kumimoji="0" lang="iw-IL" sz="2400" b="1" i="0" u="none" strike="noStrike" kern="0" cap="none" spc="0" normalizeH="0" baseline="0" noProof="0" dirty="0">
                <a:ln>
                  <a:noFill/>
                </a:ln>
                <a:solidFill>
                  <a:srgbClr val="FFFFFF"/>
                </a:solidFill>
                <a:effectLst/>
                <a:uLnTx/>
                <a:uFillTx/>
                <a:latin typeface="Calibri"/>
                <a:ea typeface="Calibri"/>
                <a:cs typeface="Calibri"/>
                <a:sym typeface="Calibri"/>
              </a:rPr>
              <a:t>מיומנות מרכזית</a:t>
            </a:r>
            <a:br>
              <a:rPr kumimoji="0" lang="iw-IL" sz="2400" b="1" i="0" u="none" strike="noStrike" kern="0" cap="none" spc="0" normalizeH="0" baseline="0" noProof="0" dirty="0">
                <a:ln>
                  <a:noFill/>
                </a:ln>
                <a:solidFill>
                  <a:srgbClr val="FFFFFF"/>
                </a:solidFill>
                <a:effectLst/>
                <a:uLnTx/>
                <a:uFillTx/>
                <a:latin typeface="Calibri"/>
                <a:ea typeface="Calibri"/>
                <a:cs typeface="Calibri"/>
                <a:sym typeface="Calibri"/>
              </a:rPr>
            </a:br>
            <a:r>
              <a:rPr kumimoji="0" lang="he-IL" sz="2000" b="0" i="0" u="none" strike="noStrike" kern="0" cap="none" spc="0" normalizeH="0" baseline="0" noProof="0" dirty="0">
                <a:ln>
                  <a:noFill/>
                </a:ln>
                <a:solidFill>
                  <a:srgbClr val="FFFFFF"/>
                </a:solidFill>
                <a:effectLst/>
                <a:uLnTx/>
                <a:uFillTx/>
                <a:latin typeface="Calibri"/>
                <a:ea typeface="Calibri"/>
                <a:cs typeface="Calibri"/>
                <a:sym typeface="Calibri"/>
              </a:rPr>
              <a:t>שמירה על כללי התנהגות במרחבי הרשת</a:t>
            </a:r>
            <a:endParaRPr kumimoji="0" sz="20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26" name="Google Shape;126;p1"/>
          <p:cNvSpPr txBox="1"/>
          <p:nvPr/>
        </p:nvSpPr>
        <p:spPr>
          <a:xfrm>
            <a:off x="1260173" y="2920238"/>
            <a:ext cx="9221754" cy="1723508"/>
          </a:xfrm>
          <a:prstGeom prst="rect">
            <a:avLst/>
          </a:prstGeom>
          <a:noFill/>
          <a:ln>
            <a:noFill/>
          </a:ln>
        </p:spPr>
        <p:txBody>
          <a:bodyPr spcFirstLastPara="1" wrap="square" lIns="91425" tIns="45700" rIns="91425" bIns="45700" anchor="t" anchorCtr="0">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iw-IL" sz="4000" b="0" i="0" u="none" strike="noStrike" kern="0" cap="none" spc="0" normalizeH="0" baseline="0" noProof="0" dirty="0">
                <a:ln>
                  <a:noFill/>
                </a:ln>
                <a:solidFill>
                  <a:srgbClr val="FFFFFF"/>
                </a:solidFill>
                <a:effectLst/>
                <a:uLnTx/>
                <a:uFillTx/>
                <a:latin typeface="Calibri"/>
                <a:ea typeface="Calibri"/>
                <a:cs typeface="Calibri"/>
                <a:sym typeface="Calibri"/>
              </a:rPr>
              <a:t>שיעור ראשון</a:t>
            </a:r>
            <a:endParaRPr kumimoji="0" sz="4000" b="0" i="0" u="none" strike="noStrike" kern="0" cap="none" spc="0" normalizeH="0" baseline="0" noProof="0" dirty="0">
              <a:ln>
                <a:noFill/>
              </a:ln>
              <a:solidFill>
                <a:srgbClr val="FFFFFF"/>
              </a:solidFill>
              <a:effectLst/>
              <a:uLnTx/>
              <a:uFillTx/>
              <a:latin typeface="Calibri"/>
              <a:ea typeface="Calibri"/>
              <a:cs typeface="Calibri"/>
              <a:sym typeface="Calibri"/>
            </a:endParaRPr>
          </a:p>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6600" b="1" i="0" u="none" strike="noStrike" kern="0" cap="none" spc="0" normalizeH="0" baseline="0" noProof="0" dirty="0">
                <a:ln>
                  <a:noFill/>
                </a:ln>
                <a:solidFill>
                  <a:srgbClr val="FFFFFF"/>
                </a:solidFill>
                <a:effectLst/>
                <a:uLnTx/>
                <a:uFillTx/>
                <a:latin typeface="Calibri"/>
                <a:ea typeface="Calibri"/>
                <a:cs typeface="Calibri"/>
                <a:sym typeface="Calibri"/>
              </a:rPr>
              <a:t>גולשים לשינוי</a:t>
            </a:r>
          </a:p>
        </p:txBody>
      </p:sp>
      <p:pic>
        <p:nvPicPr>
          <p:cNvPr id="127" name="Google Shape;127;p1"/>
          <p:cNvPicPr preferRelativeResize="0"/>
          <p:nvPr/>
        </p:nvPicPr>
        <p:blipFill>
          <a:blip r:embed="rId5">
            <a:alphaModFix/>
          </a:blip>
          <a:stretch>
            <a:fillRect/>
          </a:stretch>
        </p:blipFill>
        <p:spPr>
          <a:xfrm>
            <a:off x="8626225" y="-121925"/>
            <a:ext cx="3573450" cy="1706950"/>
          </a:xfrm>
          <a:prstGeom prst="rect">
            <a:avLst/>
          </a:prstGeom>
          <a:noFill/>
          <a:ln>
            <a:noFill/>
          </a:ln>
        </p:spPr>
      </p:pic>
      <p:pic>
        <p:nvPicPr>
          <p:cNvPr id="2" name="תמונה 1">
            <a:extLst>
              <a:ext uri="{FF2B5EF4-FFF2-40B4-BE49-F238E27FC236}">
                <a16:creationId xmlns:a16="http://schemas.microsoft.com/office/drawing/2014/main" id="{A0AEDA9B-5C0B-4A05-38BC-530E4440ADCB}"/>
              </a:ext>
            </a:extLst>
          </p:cNvPr>
          <p:cNvPicPr>
            <a:picLocks noChangeAspect="1"/>
          </p:cNvPicPr>
          <p:nvPr/>
        </p:nvPicPr>
        <p:blipFill>
          <a:blip r:embed="rId6"/>
          <a:stretch>
            <a:fillRect/>
          </a:stretch>
        </p:blipFill>
        <p:spPr>
          <a:xfrm>
            <a:off x="1646287" y="111755"/>
            <a:ext cx="1329043" cy="57917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0"/>
          <p:cNvSpPr txBox="1">
            <a:spLocks noGrp="1"/>
          </p:cNvSpPr>
          <p:nvPr>
            <p:ph type="title"/>
          </p:nvPr>
        </p:nvSpPr>
        <p:spPr>
          <a:xfrm>
            <a:off x="838200" y="161492"/>
            <a:ext cx="10515600" cy="1325563"/>
          </a:xfrm>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Clr>
                <a:srgbClr val="002060"/>
              </a:buClr>
              <a:buSzPts val="7200"/>
              <a:buFont typeface="Calibri"/>
              <a:buNone/>
            </a:pPr>
            <a:r>
              <a:rPr lang="he-IL" dirty="0"/>
              <a:t>מה נלמד היום?</a:t>
            </a:r>
            <a:endParaRPr dirty="0"/>
          </a:p>
        </p:txBody>
      </p:sp>
      <p:sp>
        <p:nvSpPr>
          <p:cNvPr id="6" name="Freeform 6">
            <a:extLst>
              <a:ext uri="{FF2B5EF4-FFF2-40B4-BE49-F238E27FC236}">
                <a16:creationId xmlns:a16="http://schemas.microsoft.com/office/drawing/2014/main" id="{78E04798-92FE-49B3-A1B6-F42A8C464694}"/>
              </a:ext>
            </a:extLst>
          </p:cNvPr>
          <p:cNvSpPr/>
          <p:nvPr/>
        </p:nvSpPr>
        <p:spPr bwMode="auto">
          <a:xfrm rot="10800000">
            <a:off x="5783094" y="2236969"/>
            <a:ext cx="6480000" cy="864000"/>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3">
              <a:lumMod val="40000"/>
              <a:lumOff val="60000"/>
            </a:schemeClr>
          </a:solidFill>
          <a:ln>
            <a:noFill/>
          </a:ln>
        </p:spPr>
      </p:sp>
      <p:sp>
        <p:nvSpPr>
          <p:cNvPr id="7" name="Freeform 6">
            <a:extLst>
              <a:ext uri="{FF2B5EF4-FFF2-40B4-BE49-F238E27FC236}">
                <a16:creationId xmlns:a16="http://schemas.microsoft.com/office/drawing/2014/main" id="{DF642E6F-92EB-4573-9146-47B134AC2B08}"/>
              </a:ext>
            </a:extLst>
          </p:cNvPr>
          <p:cNvSpPr/>
          <p:nvPr/>
        </p:nvSpPr>
        <p:spPr bwMode="auto">
          <a:xfrm rot="10800000">
            <a:off x="4343094" y="3669816"/>
            <a:ext cx="7920000" cy="864000"/>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3">
              <a:lumMod val="40000"/>
              <a:lumOff val="60000"/>
            </a:schemeClr>
          </a:solidFill>
          <a:ln>
            <a:noFill/>
          </a:ln>
        </p:spPr>
      </p:sp>
      <p:sp>
        <p:nvSpPr>
          <p:cNvPr id="9" name="Freeform 6">
            <a:extLst>
              <a:ext uri="{FF2B5EF4-FFF2-40B4-BE49-F238E27FC236}">
                <a16:creationId xmlns:a16="http://schemas.microsoft.com/office/drawing/2014/main" id="{140DA5F1-1DCF-48C2-8B34-C95D94820D18}"/>
              </a:ext>
            </a:extLst>
          </p:cNvPr>
          <p:cNvSpPr/>
          <p:nvPr/>
        </p:nvSpPr>
        <p:spPr bwMode="auto">
          <a:xfrm rot="10800000">
            <a:off x="3623094" y="5061681"/>
            <a:ext cx="8640000" cy="864000"/>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3">
              <a:lumMod val="40000"/>
              <a:lumOff val="60000"/>
            </a:schemeClr>
          </a:solidFill>
          <a:ln>
            <a:noFill/>
          </a:ln>
        </p:spPr>
      </p:sp>
      <p:pic>
        <p:nvPicPr>
          <p:cNvPr id="4" name="תמונה 3">
            <a:extLst>
              <a:ext uri="{FF2B5EF4-FFF2-40B4-BE49-F238E27FC236}">
                <a16:creationId xmlns:a16="http://schemas.microsoft.com/office/drawing/2014/main" id="{B801AF35-2278-4A4C-8379-CCFF904308FA}"/>
              </a:ext>
            </a:extLst>
          </p:cNvPr>
          <p:cNvPicPr>
            <a:picLocks noChangeAspect="1"/>
          </p:cNvPicPr>
          <p:nvPr/>
        </p:nvPicPr>
        <p:blipFill>
          <a:blip r:embed="rId3"/>
          <a:stretch>
            <a:fillRect/>
          </a:stretch>
        </p:blipFill>
        <p:spPr>
          <a:xfrm>
            <a:off x="-681354" y="2374351"/>
            <a:ext cx="4883319" cy="4883319"/>
          </a:xfrm>
          <a:prstGeom prst="rect">
            <a:avLst/>
          </a:prstGeom>
        </p:spPr>
      </p:pic>
      <p:sp>
        <p:nvSpPr>
          <p:cNvPr id="11" name="תיבת טקסט 10">
            <a:extLst>
              <a:ext uri="{FF2B5EF4-FFF2-40B4-BE49-F238E27FC236}">
                <a16:creationId xmlns:a16="http://schemas.microsoft.com/office/drawing/2014/main" id="{5AFF94D7-BC94-493F-B427-D0E164488808}"/>
              </a:ext>
            </a:extLst>
          </p:cNvPr>
          <p:cNvSpPr txBox="1"/>
          <p:nvPr/>
        </p:nvSpPr>
        <p:spPr>
          <a:xfrm>
            <a:off x="6096000" y="2414655"/>
            <a:ext cx="6388274" cy="461665"/>
          </a:xfrm>
          <a:prstGeom prst="rect">
            <a:avLst/>
          </a:prstGeom>
          <a:noFill/>
        </p:spPr>
        <p:txBody>
          <a:bodyPr wrap="square">
            <a:spAutoFit/>
          </a:bodyPr>
          <a:lstStyle/>
          <a:p>
            <a:pPr algn="ctr" defTabSz="457200" rtl="1">
              <a:spcBef>
                <a:spcPts val="1000"/>
              </a:spcBef>
              <a:buClr>
                <a:srgbClr val="1CADE4"/>
              </a:buClr>
              <a:buFontTx/>
              <a:buNone/>
            </a:pPr>
            <a:r>
              <a:rPr lang="he-IL" sz="2400" b="1" kern="1200" dirty="0">
                <a:solidFill>
                  <a:prstClr val="black"/>
                </a:solidFill>
                <a:latin typeface="Calibri" panose="020F0502020204030204" pitchFamily="34" charset="0"/>
                <a:ea typeface="+mn-ea"/>
                <a:cs typeface="Calibri" panose="020F0502020204030204" pitchFamily="34" charset="0"/>
              </a:rPr>
              <a:t>נלמד להתנהל ברשת באופן מכבד, מתחשב ומוגן</a:t>
            </a:r>
            <a:endParaRPr lang="en-US" sz="2400" b="1" kern="1200" dirty="0">
              <a:solidFill>
                <a:prstClr val="black"/>
              </a:solidFill>
              <a:latin typeface="Calibri" panose="020F0502020204030204" pitchFamily="34" charset="0"/>
              <a:ea typeface="+mn-ea"/>
              <a:cs typeface="Calibri" panose="020F0502020204030204" pitchFamily="34" charset="0"/>
            </a:endParaRPr>
          </a:p>
        </p:txBody>
      </p:sp>
      <p:sp>
        <p:nvSpPr>
          <p:cNvPr id="12" name="תיבת טקסט 11">
            <a:extLst>
              <a:ext uri="{FF2B5EF4-FFF2-40B4-BE49-F238E27FC236}">
                <a16:creationId xmlns:a16="http://schemas.microsoft.com/office/drawing/2014/main" id="{68C781B4-6292-4808-98EB-D3F1A4440652}"/>
              </a:ext>
            </a:extLst>
          </p:cNvPr>
          <p:cNvSpPr txBox="1"/>
          <p:nvPr/>
        </p:nvSpPr>
        <p:spPr>
          <a:xfrm>
            <a:off x="5284381" y="3733488"/>
            <a:ext cx="6741042" cy="830997"/>
          </a:xfrm>
          <a:prstGeom prst="rect">
            <a:avLst/>
          </a:prstGeom>
          <a:noFill/>
        </p:spPr>
        <p:txBody>
          <a:bodyPr wrap="square">
            <a:spAutoFit/>
          </a:bodyPr>
          <a:lstStyle/>
          <a:p>
            <a:pPr algn="r" defTabSz="457200" rtl="1">
              <a:spcBef>
                <a:spcPts val="1000"/>
              </a:spcBef>
              <a:buClr>
                <a:srgbClr val="1CADE4"/>
              </a:buClr>
              <a:buFontTx/>
              <a:buNone/>
            </a:pPr>
            <a:r>
              <a:rPr lang="he-IL" sz="2400" b="1" kern="1200" dirty="0">
                <a:solidFill>
                  <a:prstClr val="black"/>
                </a:solidFill>
                <a:latin typeface="Calibri" panose="020F0502020204030204" pitchFamily="34" charset="0"/>
                <a:ea typeface="+mn-ea"/>
                <a:cs typeface="Calibri" panose="020F0502020204030204" pitchFamily="34" charset="0"/>
              </a:rPr>
              <a:t>נהיה מודעים לסיבות השונות שמנחות אותנו בבחירת הדרך שבה אנחנו מתנהלים ברשת </a:t>
            </a:r>
            <a:endParaRPr lang="en-US" sz="2400" b="1" kern="1200" dirty="0">
              <a:solidFill>
                <a:prstClr val="black"/>
              </a:solidFill>
              <a:latin typeface="Calibri" panose="020F0502020204030204" pitchFamily="34" charset="0"/>
              <a:ea typeface="+mn-ea"/>
              <a:cs typeface="Calibri" panose="020F0502020204030204" pitchFamily="34" charset="0"/>
            </a:endParaRPr>
          </a:p>
        </p:txBody>
      </p:sp>
      <p:sp>
        <p:nvSpPr>
          <p:cNvPr id="13" name="תיבת טקסט 12">
            <a:extLst>
              <a:ext uri="{FF2B5EF4-FFF2-40B4-BE49-F238E27FC236}">
                <a16:creationId xmlns:a16="http://schemas.microsoft.com/office/drawing/2014/main" id="{2DE8ACEC-851B-4874-B702-5F21F7AEFD89}"/>
              </a:ext>
            </a:extLst>
          </p:cNvPr>
          <p:cNvSpPr txBox="1"/>
          <p:nvPr/>
        </p:nvSpPr>
        <p:spPr>
          <a:xfrm>
            <a:off x="4495776" y="5261844"/>
            <a:ext cx="7444588" cy="461665"/>
          </a:xfrm>
          <a:prstGeom prst="rect">
            <a:avLst/>
          </a:prstGeom>
          <a:noFill/>
        </p:spPr>
        <p:txBody>
          <a:bodyPr wrap="square">
            <a:spAutoFit/>
          </a:bodyPr>
          <a:lstStyle/>
          <a:p>
            <a:pPr algn="r" defTabSz="457200" rtl="1">
              <a:spcBef>
                <a:spcPts val="1000"/>
              </a:spcBef>
              <a:buClr>
                <a:srgbClr val="1CADE4"/>
              </a:buClr>
              <a:buFontTx/>
              <a:buNone/>
            </a:pPr>
            <a:r>
              <a:rPr lang="he-IL" sz="2400" b="1" kern="1200" dirty="0">
                <a:solidFill>
                  <a:prstClr val="black"/>
                </a:solidFill>
                <a:latin typeface="Calibri" panose="020F0502020204030204" pitchFamily="34" charset="0"/>
                <a:ea typeface="+mn-ea"/>
                <a:cs typeface="Calibri" panose="020F0502020204030204" pitchFamily="34" charset="0"/>
              </a:rPr>
              <a:t>ננסח קוד אתי כיתתי להתנהלות חיובית וחברית ברשת</a:t>
            </a:r>
            <a:endParaRPr lang="en-US" sz="2400" b="1" kern="1200" dirty="0">
              <a:solidFill>
                <a:prstClr val="black"/>
              </a:solidFill>
              <a:latin typeface="Calibri" panose="020F0502020204030204" pitchFamily="34" charset="0"/>
              <a:ea typeface="+mn-ea"/>
              <a:cs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4376EFF-BB37-499A-B992-15342A214D4B}"/>
              </a:ext>
            </a:extLst>
          </p:cNvPr>
          <p:cNvSpPr>
            <a:spLocks noGrp="1"/>
          </p:cNvSpPr>
          <p:nvPr>
            <p:ph type="title"/>
          </p:nvPr>
        </p:nvSpPr>
        <p:spPr/>
        <p:txBody>
          <a:bodyPr/>
          <a:lstStyle/>
          <a:p>
            <a:r>
              <a:rPr lang="he-IL" dirty="0"/>
              <a:t>מי מסכים?</a:t>
            </a:r>
          </a:p>
        </p:txBody>
      </p:sp>
      <p:sp>
        <p:nvSpPr>
          <p:cNvPr id="4" name="Content Placeholder 2">
            <a:extLst>
              <a:ext uri="{FF2B5EF4-FFF2-40B4-BE49-F238E27FC236}">
                <a16:creationId xmlns:a16="http://schemas.microsoft.com/office/drawing/2014/main" id="{30831E4E-66A0-4D22-BF82-564C44D9E26B}"/>
              </a:ext>
            </a:extLst>
          </p:cNvPr>
          <p:cNvSpPr txBox="1">
            <a:spLocks/>
          </p:cNvSpPr>
          <p:nvPr/>
        </p:nvSpPr>
        <p:spPr>
          <a:xfrm>
            <a:off x="8530590" y="5884378"/>
            <a:ext cx="3332045" cy="782052"/>
          </a:xfrm>
          <a:prstGeom prst="rect">
            <a:avLst/>
          </a:prstGeom>
          <a:solidFill>
            <a:schemeClr val="accent3">
              <a:lumMod val="40000"/>
              <a:lumOff val="60000"/>
            </a:schemeClr>
          </a:solidFill>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marR="0" lvl="0" indent="0" algn="ctr" defTabSz="457200" rtl="1" eaLnBrk="1" fontAlgn="auto" latinLnBrk="0" hangingPunct="1">
              <a:lnSpc>
                <a:spcPct val="100000"/>
              </a:lnSpc>
              <a:spcBef>
                <a:spcPts val="1000"/>
              </a:spcBef>
              <a:spcAft>
                <a:spcPts val="0"/>
              </a:spcAft>
              <a:buClr>
                <a:srgbClr val="99CB38"/>
              </a:buClr>
              <a:buSzTx/>
              <a:buFont typeface="Wingdings 3" charset="2"/>
              <a:buNone/>
              <a:tabLst/>
              <a:defRPr/>
            </a:pPr>
            <a:r>
              <a:rPr kumimoji="0" lang="he-IL" sz="3200" b="1" i="0" u="none" strike="noStrike" kern="1200" cap="none" spc="0" normalizeH="0" baseline="0" noProof="0" dirty="0">
                <a:ln>
                  <a:noFill/>
                </a:ln>
                <a:solidFill>
                  <a:srgbClr val="455F51"/>
                </a:solidFill>
                <a:effectLst/>
                <a:uLnTx/>
                <a:uFillTx/>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xmlns="" val="tx"/>
                    </a:ext>
                  </a:extLst>
                </a:hlinkClick>
              </a:rPr>
              <a:t>למשחק לחצו כאן</a:t>
            </a:r>
            <a:endParaRPr kumimoji="0" lang="en-US" sz="3200" b="1" i="0" u="none" strike="noStrike" kern="1200" cap="none" spc="0" normalizeH="0" baseline="0" noProof="0" dirty="0">
              <a:ln>
                <a:noFill/>
              </a:ln>
              <a:solidFill>
                <a:srgbClr val="455F51"/>
              </a:solidFill>
              <a:effectLst/>
              <a:uLnTx/>
              <a:uFillTx/>
              <a:latin typeface="Calibri" panose="020F0502020204030204" pitchFamily="34" charset="0"/>
              <a:cs typeface="Calibri" panose="020F0502020204030204" pitchFamily="34" charset="0"/>
            </a:endParaRPr>
          </a:p>
        </p:txBody>
      </p:sp>
      <p:pic>
        <p:nvPicPr>
          <p:cNvPr id="5" name="תמונה 4">
            <a:extLst>
              <a:ext uri="{FF2B5EF4-FFF2-40B4-BE49-F238E27FC236}">
                <a16:creationId xmlns:a16="http://schemas.microsoft.com/office/drawing/2014/main" id="{6523ACBD-3307-472D-8147-FEDCF9090C5A}"/>
              </a:ext>
            </a:extLst>
          </p:cNvPr>
          <p:cNvPicPr>
            <a:picLocks noChangeAspect="1"/>
          </p:cNvPicPr>
          <p:nvPr/>
        </p:nvPicPr>
        <p:blipFill>
          <a:blip r:embed="rId4"/>
          <a:stretch>
            <a:fillRect/>
          </a:stretch>
        </p:blipFill>
        <p:spPr>
          <a:xfrm>
            <a:off x="3492299" y="1582850"/>
            <a:ext cx="5207401" cy="5113658"/>
          </a:xfrm>
          <a:prstGeom prst="rect">
            <a:avLst/>
          </a:prstGeom>
        </p:spPr>
      </p:pic>
    </p:spTree>
    <p:extLst>
      <p:ext uri="{BB962C8B-B14F-4D97-AF65-F5344CB8AC3E}">
        <p14:creationId xmlns:p14="http://schemas.microsoft.com/office/powerpoint/2010/main" val="3893547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19641DF-E73D-442D-9AC7-F6E566100206}"/>
              </a:ext>
            </a:extLst>
          </p:cNvPr>
          <p:cNvSpPr>
            <a:spLocks noGrp="1"/>
          </p:cNvSpPr>
          <p:nvPr>
            <p:ph type="title"/>
          </p:nvPr>
        </p:nvSpPr>
        <p:spPr>
          <a:xfrm>
            <a:off x="120316" y="161492"/>
            <a:ext cx="12071684" cy="1325563"/>
          </a:xfrm>
        </p:spPr>
        <p:txBody>
          <a:bodyPr>
            <a:normAutofit fontScale="90000"/>
          </a:bodyPr>
          <a:lstStyle/>
          <a:p>
            <a:r>
              <a:rPr lang="he-IL" dirty="0"/>
              <a:t>בואו נדבר על... להסכים או לא להסכים?</a:t>
            </a:r>
          </a:p>
        </p:txBody>
      </p:sp>
      <p:sp>
        <p:nvSpPr>
          <p:cNvPr id="3" name="מציין מיקום טקסט 2">
            <a:extLst>
              <a:ext uri="{FF2B5EF4-FFF2-40B4-BE49-F238E27FC236}">
                <a16:creationId xmlns:a16="http://schemas.microsoft.com/office/drawing/2014/main" id="{847A1B2B-B8F3-41A4-A3C9-A36AE4D45D44}"/>
              </a:ext>
            </a:extLst>
          </p:cNvPr>
          <p:cNvSpPr>
            <a:spLocks noGrp="1"/>
          </p:cNvSpPr>
          <p:nvPr>
            <p:ph type="body" idx="1"/>
          </p:nvPr>
        </p:nvSpPr>
        <p:spPr>
          <a:xfrm>
            <a:off x="692727" y="2071687"/>
            <a:ext cx="10806546" cy="4040355"/>
          </a:xfrm>
        </p:spPr>
        <p:txBody>
          <a:bodyPr>
            <a:normAutofit/>
          </a:bodyPr>
          <a:lstStyle/>
          <a:p>
            <a:pPr marL="342900" marR="0" lvl="0" indent="-342900" algn="r" defTabSz="457200" rtl="1" eaLnBrk="1" fontAlgn="auto" latinLnBrk="0" hangingPunct="1">
              <a:lnSpc>
                <a:spcPct val="150000"/>
              </a:lnSpc>
              <a:spcBef>
                <a:spcPts val="1000"/>
              </a:spcBef>
              <a:spcAft>
                <a:spcPts val="0"/>
              </a:spcAft>
              <a:buClr>
                <a:schemeClr val="bg1">
                  <a:lumMod val="65000"/>
                </a:schemeClr>
              </a:buClr>
              <a:buSzTx/>
              <a:buFont typeface="Wingdings 3" charset="2"/>
              <a:buChar char=""/>
              <a:tabLst/>
              <a:defRPr/>
            </a:pPr>
            <a:r>
              <a:rPr kumimoji="0" lang="he-IL" sz="33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איזה דבר חדש למדתם מתוך ההתנסות במשחק? </a:t>
            </a:r>
          </a:p>
          <a:p>
            <a:pPr marL="342900" marR="0" lvl="0" indent="-342900" algn="r" defTabSz="457200" rtl="1" eaLnBrk="1" fontAlgn="auto" latinLnBrk="0" hangingPunct="1">
              <a:lnSpc>
                <a:spcPct val="150000"/>
              </a:lnSpc>
              <a:spcBef>
                <a:spcPts val="1000"/>
              </a:spcBef>
              <a:spcAft>
                <a:spcPts val="0"/>
              </a:spcAft>
              <a:buClr>
                <a:schemeClr val="bg1">
                  <a:lumMod val="65000"/>
                </a:schemeClr>
              </a:buClr>
              <a:buSzTx/>
              <a:buFont typeface="Wingdings 3" charset="2"/>
              <a:buChar char=""/>
              <a:tabLst/>
              <a:defRPr/>
            </a:pPr>
            <a:r>
              <a:rPr kumimoji="0" lang="he-IL" sz="33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האם היו משפטים שהתלבטתם לגבי התשובה שלהם? </a:t>
            </a:r>
          </a:p>
          <a:p>
            <a:pPr marL="342900" marR="0" lvl="0" indent="-342900" algn="r" defTabSz="457200" rtl="1" eaLnBrk="1" fontAlgn="auto" latinLnBrk="0" hangingPunct="1">
              <a:lnSpc>
                <a:spcPct val="150000"/>
              </a:lnSpc>
              <a:spcBef>
                <a:spcPts val="1000"/>
              </a:spcBef>
              <a:spcAft>
                <a:spcPts val="0"/>
              </a:spcAft>
              <a:buClr>
                <a:schemeClr val="bg1">
                  <a:lumMod val="65000"/>
                </a:schemeClr>
              </a:buClr>
              <a:buSzTx/>
              <a:buFont typeface="Wingdings 3" charset="2"/>
              <a:buChar char=""/>
              <a:tabLst/>
              <a:defRPr/>
            </a:pPr>
            <a:r>
              <a:rPr kumimoji="0" lang="he-IL" sz="33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על פי מה בחרתם את תשובותיכם? איזה כלל הנחה אתכם?</a:t>
            </a:r>
          </a:p>
          <a:p>
            <a:pPr marL="342900" marR="0" lvl="0" indent="-342900" algn="r" defTabSz="457200" rtl="1" eaLnBrk="1" fontAlgn="auto" latinLnBrk="0" hangingPunct="1">
              <a:lnSpc>
                <a:spcPct val="150000"/>
              </a:lnSpc>
              <a:spcBef>
                <a:spcPts val="1000"/>
              </a:spcBef>
              <a:spcAft>
                <a:spcPts val="0"/>
              </a:spcAft>
              <a:buClr>
                <a:schemeClr val="bg1">
                  <a:lumMod val="65000"/>
                </a:schemeClr>
              </a:buClr>
              <a:buSzTx/>
              <a:buFont typeface="Wingdings 3" charset="2"/>
              <a:buChar char=""/>
              <a:tabLst/>
              <a:defRPr/>
            </a:pPr>
            <a:r>
              <a:rPr kumimoji="0" lang="he-IL" sz="33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האם חשוב שיהיו כללים להתנהלות שלנו ברשת?</a:t>
            </a:r>
          </a:p>
          <a:p>
            <a:endParaRPr lang="he-IL" dirty="0"/>
          </a:p>
        </p:txBody>
      </p:sp>
    </p:spTree>
    <p:extLst>
      <p:ext uri="{BB962C8B-B14F-4D97-AF65-F5344CB8AC3E}">
        <p14:creationId xmlns:p14="http://schemas.microsoft.com/office/powerpoint/2010/main" val="2340323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5247370-7082-49BB-BAE5-76CC1AE55EB0}"/>
              </a:ext>
            </a:extLst>
          </p:cNvPr>
          <p:cNvSpPr>
            <a:spLocks noGrp="1"/>
          </p:cNvSpPr>
          <p:nvPr>
            <p:ph type="title"/>
          </p:nvPr>
        </p:nvSpPr>
        <p:spPr/>
        <p:txBody>
          <a:bodyPr/>
          <a:lstStyle/>
          <a:p>
            <a:r>
              <a:rPr lang="he-IL" dirty="0"/>
              <a:t>בני נוער ברשתות החברתיות</a:t>
            </a:r>
          </a:p>
        </p:txBody>
      </p:sp>
      <p:sp>
        <p:nvSpPr>
          <p:cNvPr id="3" name="מציין מיקום טקסט 2">
            <a:extLst>
              <a:ext uri="{FF2B5EF4-FFF2-40B4-BE49-F238E27FC236}">
                <a16:creationId xmlns:a16="http://schemas.microsoft.com/office/drawing/2014/main" id="{6DAD3B76-6D58-4256-9469-5266564BDB7B}"/>
              </a:ext>
            </a:extLst>
          </p:cNvPr>
          <p:cNvSpPr>
            <a:spLocks noGrp="1"/>
          </p:cNvSpPr>
          <p:nvPr>
            <p:ph type="body" idx="1"/>
          </p:nvPr>
        </p:nvSpPr>
        <p:spPr>
          <a:xfrm>
            <a:off x="-184938" y="1734803"/>
            <a:ext cx="6324600" cy="4624821"/>
          </a:xfrm>
        </p:spPr>
        <p:txBody>
          <a:bodyPr>
            <a:normAutofit/>
          </a:bodyPr>
          <a:lstStyle/>
          <a:p>
            <a:pPr marL="457200" marR="0" lvl="0" indent="-457200" algn="r" defTabSz="457200" rtl="1" eaLnBrk="1" fontAlgn="auto" latinLnBrk="0" hangingPunct="1">
              <a:lnSpc>
                <a:spcPct val="150000"/>
              </a:lnSpc>
              <a:spcBef>
                <a:spcPts val="0"/>
              </a:spcBef>
              <a:spcAft>
                <a:spcPts val="0"/>
              </a:spcAft>
              <a:buClrTx/>
              <a:buSzTx/>
              <a:buFontTx/>
              <a:buAutoNum type="arabicPeriod"/>
              <a:tabLst/>
              <a:defRPr/>
            </a:pPr>
            <a:r>
              <a:rPr kumimoji="0" lang="he-IL"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אילו סוגיות הקשורות לרשת עלו בקטע שצפינו בו?</a:t>
            </a:r>
          </a:p>
          <a:p>
            <a:pPr marL="457200" marR="0" lvl="0" indent="-457200" algn="r" defTabSz="457200" rtl="1" eaLnBrk="1" fontAlgn="auto" latinLnBrk="0" hangingPunct="1">
              <a:lnSpc>
                <a:spcPct val="150000"/>
              </a:lnSpc>
              <a:spcBef>
                <a:spcPts val="0"/>
              </a:spcBef>
              <a:spcAft>
                <a:spcPts val="0"/>
              </a:spcAft>
              <a:buClrTx/>
              <a:buSzTx/>
              <a:buFontTx/>
              <a:buAutoNum type="arabicPeriod"/>
              <a:tabLst/>
              <a:defRPr/>
            </a:pPr>
            <a:r>
              <a:rPr kumimoji="0" lang="he-IL"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אילו הזדמנויות הקשורות לרשת זיהיתם?</a:t>
            </a:r>
            <a:endParaRPr kumimoji="0" lang="he-IL" b="0" i="0" u="none" strike="sng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57200" marR="0" lvl="0" indent="-457200" algn="r" defTabSz="457200" rtl="1" eaLnBrk="1" fontAlgn="auto" latinLnBrk="0" hangingPunct="1">
              <a:lnSpc>
                <a:spcPct val="150000"/>
              </a:lnSpc>
              <a:spcBef>
                <a:spcPts val="0"/>
              </a:spcBef>
              <a:spcAft>
                <a:spcPts val="0"/>
              </a:spcAft>
              <a:buClrTx/>
              <a:buSzTx/>
              <a:buFontTx/>
              <a:buAutoNum type="arabicPeriod"/>
              <a:tabLst/>
              <a:defRPr/>
            </a:pPr>
            <a:r>
              <a:rPr kumimoji="0" lang="he-IL"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מה הרשת מאפשרת לכם?</a:t>
            </a:r>
          </a:p>
          <a:p>
            <a:pPr marL="457200" marR="0" lvl="0" indent="-457200" algn="r" defTabSz="457200" rtl="1" eaLnBrk="1" fontAlgn="auto" latinLnBrk="0" hangingPunct="1">
              <a:lnSpc>
                <a:spcPct val="150000"/>
              </a:lnSpc>
              <a:spcBef>
                <a:spcPts val="0"/>
              </a:spcBef>
              <a:spcAft>
                <a:spcPts val="0"/>
              </a:spcAft>
              <a:buClrTx/>
              <a:buSzTx/>
              <a:buFontTx/>
              <a:buAutoNum type="arabicPeriod"/>
              <a:tabLst/>
              <a:defRPr/>
            </a:pPr>
            <a:r>
              <a:rPr kumimoji="0" lang="he-IL"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מה מנחה אתכם בעת התנהלות ברשת?</a:t>
            </a:r>
          </a:p>
          <a:p>
            <a:pPr marL="457200" marR="0" lvl="0" indent="-457200" algn="r" defTabSz="457200" rtl="1" eaLnBrk="1" fontAlgn="auto" latinLnBrk="0" hangingPunct="1">
              <a:lnSpc>
                <a:spcPct val="150000"/>
              </a:lnSpc>
              <a:spcBef>
                <a:spcPts val="0"/>
              </a:spcBef>
              <a:spcAft>
                <a:spcPts val="0"/>
              </a:spcAft>
              <a:buClrTx/>
              <a:buSzTx/>
              <a:buFontTx/>
              <a:buAutoNum type="arabicPeriod"/>
              <a:tabLst/>
              <a:defRPr/>
            </a:pPr>
            <a:r>
              <a:rPr kumimoji="0" lang="he-IL"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אילו גבולות אתם מציבים לעצמכם ברשת?</a:t>
            </a:r>
            <a:endParaRPr lang="he-IL" sz="3200" dirty="0">
              <a:latin typeface="Calibri" panose="020F0502020204030204" pitchFamily="34" charset="0"/>
              <a:cs typeface="Calibri" panose="020F0502020204030204" pitchFamily="34" charset="0"/>
            </a:endParaRPr>
          </a:p>
        </p:txBody>
      </p:sp>
      <p:sp>
        <p:nvSpPr>
          <p:cNvPr id="7" name="תיבת טקסט 6">
            <a:extLst>
              <a:ext uri="{FF2B5EF4-FFF2-40B4-BE49-F238E27FC236}">
                <a16:creationId xmlns:a16="http://schemas.microsoft.com/office/drawing/2014/main" id="{02B05EB0-B20A-0965-520E-569E06550CD9}"/>
              </a:ext>
            </a:extLst>
          </p:cNvPr>
          <p:cNvSpPr txBox="1"/>
          <p:nvPr/>
        </p:nvSpPr>
        <p:spPr>
          <a:xfrm>
            <a:off x="6826102" y="2594628"/>
            <a:ext cx="6188148" cy="1938992"/>
          </a:xfrm>
          <a:prstGeom prst="rect">
            <a:avLst/>
          </a:prstGeom>
          <a:noFill/>
        </p:spPr>
        <p:txBody>
          <a:bodyPr wrap="square">
            <a:spAutoFit/>
          </a:bodyPr>
          <a:lstStyle/>
          <a:p>
            <a:r>
              <a:rPr lang="he-IL" sz="6000" dirty="0">
                <a:hlinkClick r:id="rId3"/>
              </a:rPr>
              <a:t>בני נוער ברשתות החברתיות</a:t>
            </a:r>
            <a:endParaRPr lang="he-IL" sz="6000" dirty="0"/>
          </a:p>
        </p:txBody>
      </p:sp>
    </p:spTree>
    <p:extLst>
      <p:ext uri="{BB962C8B-B14F-4D97-AF65-F5344CB8AC3E}">
        <p14:creationId xmlns:p14="http://schemas.microsoft.com/office/powerpoint/2010/main" val="4193428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06E1004-7DA4-4095-80DD-A73D70F4B904}"/>
              </a:ext>
            </a:extLst>
          </p:cNvPr>
          <p:cNvSpPr>
            <a:spLocks noGrp="1"/>
          </p:cNvSpPr>
          <p:nvPr>
            <p:ph type="title"/>
          </p:nvPr>
        </p:nvSpPr>
        <p:spPr>
          <a:xfrm>
            <a:off x="838200" y="3865970"/>
            <a:ext cx="10515600" cy="1325563"/>
          </a:xfrm>
        </p:spPr>
        <p:txBody>
          <a:bodyPr/>
          <a:lstStyle/>
          <a:p>
            <a:pPr algn="ctr"/>
            <a:r>
              <a:rPr lang="he-IL" b="1" dirty="0"/>
              <a:t>גם אנחנו גולשים לשינוי!</a:t>
            </a:r>
            <a:br>
              <a:rPr lang="he-IL" b="1" dirty="0"/>
            </a:br>
            <a:r>
              <a:rPr lang="he-IL" b="1" dirty="0"/>
              <a:t>עבודה בקבוצות</a:t>
            </a:r>
          </a:p>
        </p:txBody>
      </p:sp>
      <p:pic>
        <p:nvPicPr>
          <p:cNvPr id="4" name="גרפיקה 3">
            <a:extLst>
              <a:ext uri="{FF2B5EF4-FFF2-40B4-BE49-F238E27FC236}">
                <a16:creationId xmlns:a16="http://schemas.microsoft.com/office/drawing/2014/main" id="{863A36F6-75AB-4CE4-99E6-6E31CC9E7A3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42544" y="-1809989"/>
            <a:ext cx="13277088" cy="13264580"/>
          </a:xfrm>
          <a:prstGeom prst="rect">
            <a:avLst/>
          </a:prstGeom>
        </p:spPr>
      </p:pic>
    </p:spTree>
    <p:extLst>
      <p:ext uri="{BB962C8B-B14F-4D97-AF65-F5344CB8AC3E}">
        <p14:creationId xmlns:p14="http://schemas.microsoft.com/office/powerpoint/2010/main" val="3023953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59648F0-02AF-4D03-8709-B48206257903}"/>
              </a:ext>
            </a:extLst>
          </p:cNvPr>
          <p:cNvSpPr>
            <a:spLocks noGrp="1"/>
          </p:cNvSpPr>
          <p:nvPr>
            <p:ph type="title"/>
          </p:nvPr>
        </p:nvSpPr>
        <p:spPr/>
        <p:txBody>
          <a:bodyPr/>
          <a:lstStyle/>
          <a:p>
            <a:r>
              <a:rPr lang="he-IL" dirty="0"/>
              <a:t>כרטיסיות לדיון</a:t>
            </a:r>
          </a:p>
        </p:txBody>
      </p:sp>
      <p:sp>
        <p:nvSpPr>
          <p:cNvPr id="4" name="מלבן 3">
            <a:extLst>
              <a:ext uri="{FF2B5EF4-FFF2-40B4-BE49-F238E27FC236}">
                <a16:creationId xmlns:a16="http://schemas.microsoft.com/office/drawing/2014/main" id="{F3EF6DD3-FEE9-4F07-A998-3B344EF7E103}"/>
              </a:ext>
            </a:extLst>
          </p:cNvPr>
          <p:cNvSpPr/>
          <p:nvPr/>
        </p:nvSpPr>
        <p:spPr>
          <a:xfrm>
            <a:off x="6613765" y="1602288"/>
            <a:ext cx="4800599" cy="5094219"/>
          </a:xfrm>
          <a:prstGeom prst="rect">
            <a:avLst/>
          </a:prstGeom>
          <a:noFill/>
          <a:ln w="28575" cap="rnd" cmpd="sng" algn="ctr">
            <a:solidFill>
              <a:schemeClr val="tx1">
                <a:lumMod val="50000"/>
                <a:lumOff val="50000"/>
              </a:schemeClr>
            </a:solidFill>
            <a:prstDash val="solid"/>
          </a:ln>
          <a:effectLst/>
        </p:spPr>
        <p:txBody>
          <a:bodyPr rtlCol="1"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endParaRPr>
          </a:p>
        </p:txBody>
      </p:sp>
      <p:pic>
        <p:nvPicPr>
          <p:cNvPr id="5" name="תמונה 3" descr="Question Mark, People, Think, Mind, Confusion">
            <a:extLst>
              <a:ext uri="{FF2B5EF4-FFF2-40B4-BE49-F238E27FC236}">
                <a16:creationId xmlns:a16="http://schemas.microsoft.com/office/drawing/2014/main" id="{903896F3-C0CD-4C09-9B8C-25BD7CC83B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8673" y="3506539"/>
            <a:ext cx="982644" cy="1650479"/>
          </a:xfrm>
          <a:prstGeom prst="rect">
            <a:avLst/>
          </a:prstGeom>
          <a:noFill/>
          <a:extLst>
            <a:ext uri="{909E8E84-426E-40DD-AFC4-6F175D3DCCD1}">
              <a14:hiddenFill xmlns:a14="http://schemas.microsoft.com/office/drawing/2010/main">
                <a:solidFill>
                  <a:srgbClr val="FFFFFF"/>
                </a:solidFill>
              </a14:hiddenFill>
            </a:ext>
          </a:extLst>
        </p:spPr>
      </p:pic>
      <p:sp>
        <p:nvSpPr>
          <p:cNvPr id="6" name="מלבן 5">
            <a:extLst>
              <a:ext uri="{FF2B5EF4-FFF2-40B4-BE49-F238E27FC236}">
                <a16:creationId xmlns:a16="http://schemas.microsoft.com/office/drawing/2014/main" id="{A948BF9C-19F0-4FF5-ABD5-A941DDB908D0}"/>
              </a:ext>
            </a:extLst>
          </p:cNvPr>
          <p:cNvSpPr/>
          <p:nvPr/>
        </p:nvSpPr>
        <p:spPr>
          <a:xfrm>
            <a:off x="838200" y="1602287"/>
            <a:ext cx="4800599" cy="5094219"/>
          </a:xfrm>
          <a:prstGeom prst="rect">
            <a:avLst/>
          </a:prstGeom>
          <a:noFill/>
          <a:ln w="28575" cap="rnd" cmpd="sng" algn="ctr">
            <a:solidFill>
              <a:schemeClr val="tx1">
                <a:lumMod val="50000"/>
                <a:lumOff val="50000"/>
              </a:schemeClr>
            </a:solidFill>
            <a:prstDash val="solid"/>
          </a:ln>
          <a:effectLst/>
        </p:spPr>
        <p:txBody>
          <a:bodyPr rtlCol="1"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endParaRPr>
          </a:p>
        </p:txBody>
      </p:sp>
      <p:sp>
        <p:nvSpPr>
          <p:cNvPr id="8" name="תיבת טקסט 7">
            <a:extLst>
              <a:ext uri="{FF2B5EF4-FFF2-40B4-BE49-F238E27FC236}">
                <a16:creationId xmlns:a16="http://schemas.microsoft.com/office/drawing/2014/main" id="{3BE3B708-C24B-4D2C-B6C5-BBB652DF9E26}"/>
              </a:ext>
            </a:extLst>
          </p:cNvPr>
          <p:cNvSpPr txBox="1"/>
          <p:nvPr/>
        </p:nvSpPr>
        <p:spPr>
          <a:xfrm>
            <a:off x="6701589" y="5558859"/>
            <a:ext cx="4712775" cy="1200329"/>
          </a:xfrm>
          <a:prstGeom prst="rect">
            <a:avLst/>
          </a:prstGeom>
          <a:noFill/>
        </p:spPr>
        <p:txBody>
          <a:bodyPr wrap="square">
            <a:spAutoFit/>
          </a:bodyPr>
          <a:lstStyle/>
          <a:p>
            <a:pPr marL="285750" indent="-285750" algn="r" rtl="1" eaLnBrk="0" fontAlgn="base" hangingPunct="0">
              <a:spcBef>
                <a:spcPct val="0"/>
              </a:spcBef>
              <a:spcAft>
                <a:spcPct val="0"/>
              </a:spcAft>
              <a:buClrTx/>
              <a:buFont typeface="Arial" panose="020B0604020202020204" pitchFamily="34" charset="0"/>
              <a:buChar char="•"/>
            </a:pPr>
            <a:r>
              <a:rPr lang="he-IL" altLang="en-US" sz="18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בחרו באפשרות שרוב בני הנוער נוהגים על פיה לדעתכם.</a:t>
            </a:r>
            <a:endParaRPr lang="en-US" altLang="en-US" b="1" kern="1200" dirty="0">
              <a:solidFill>
                <a:prstClr val="black"/>
              </a:solidFill>
              <a:latin typeface="Calibri" panose="020F0502020204030204" pitchFamily="34" charset="0"/>
              <a:ea typeface="+mn-ea"/>
              <a:cs typeface="Calibri" panose="020F0502020204030204" pitchFamily="34" charset="0"/>
            </a:endParaRPr>
          </a:p>
          <a:p>
            <a:pPr marL="285750" indent="-285750" algn="r" rtl="1" eaLnBrk="0" fontAlgn="base" hangingPunct="0">
              <a:spcBef>
                <a:spcPct val="0"/>
              </a:spcBef>
              <a:spcAft>
                <a:spcPct val="0"/>
              </a:spcAft>
              <a:buClrTx/>
              <a:buFont typeface="Arial" panose="020B0604020202020204" pitchFamily="34" charset="0"/>
              <a:buChar char="•"/>
            </a:pPr>
            <a:r>
              <a:rPr lang="he-IL" altLang="en-US" sz="18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ציינו את הסיבות והמניעים שבגללם בני נוער מתנהלים בדרך זו לדעתכם.</a:t>
            </a:r>
            <a:endParaRPr lang="he-IL" altLang="en-US" sz="2400" b="1" kern="1200" dirty="0">
              <a:solidFill>
                <a:prstClr val="black"/>
              </a:solidFill>
              <a:latin typeface="Calibri" panose="020F0502020204030204" pitchFamily="34" charset="0"/>
              <a:ea typeface="+mn-ea"/>
              <a:cs typeface="Calibri" panose="020F0502020204030204" pitchFamily="34" charset="0"/>
            </a:endParaRPr>
          </a:p>
        </p:txBody>
      </p:sp>
      <p:pic>
        <p:nvPicPr>
          <p:cNvPr id="9" name="תמונה 1" descr="Thinking, Thought, Bubbles, Speech Bubbles, Cartoon">
            <a:extLst>
              <a:ext uri="{FF2B5EF4-FFF2-40B4-BE49-F238E27FC236}">
                <a16:creationId xmlns:a16="http://schemas.microsoft.com/office/drawing/2014/main" id="{66911CE0-60E3-4A3E-A721-08A5301ABFD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32465" y="1881275"/>
            <a:ext cx="2007410" cy="15964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Thinking, Thought, Bubbles, Speech Bubbles, Cartoon">
            <a:extLst>
              <a:ext uri="{FF2B5EF4-FFF2-40B4-BE49-F238E27FC236}">
                <a16:creationId xmlns:a16="http://schemas.microsoft.com/office/drawing/2014/main" id="{29582432-53BC-4D81-9A70-9A014C8C598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1589" y="2022683"/>
            <a:ext cx="2007410" cy="1560144"/>
          </a:xfrm>
          <a:prstGeom prst="rect">
            <a:avLst/>
          </a:prstGeom>
          <a:noFill/>
          <a:extLst>
            <a:ext uri="{909E8E84-426E-40DD-AFC4-6F175D3DCCD1}">
              <a14:hiddenFill xmlns:a14="http://schemas.microsoft.com/office/drawing/2010/main">
                <a:solidFill>
                  <a:srgbClr val="FFFFFF"/>
                </a:solidFill>
              </a14:hiddenFill>
            </a:ext>
          </a:extLst>
        </p:spPr>
      </p:pic>
      <p:pic>
        <p:nvPicPr>
          <p:cNvPr id="11" name="תמונה 3" descr="Question Mark, People, Think, Mind, Confusion">
            <a:extLst>
              <a:ext uri="{FF2B5EF4-FFF2-40B4-BE49-F238E27FC236}">
                <a16:creationId xmlns:a16="http://schemas.microsoft.com/office/drawing/2014/main" id="{BBE9CDC7-4E89-425C-ADEA-85FACEEF6D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7177" y="3605234"/>
            <a:ext cx="982644" cy="1650479"/>
          </a:xfrm>
          <a:prstGeom prst="rect">
            <a:avLst/>
          </a:prstGeom>
          <a:noFill/>
          <a:extLst>
            <a:ext uri="{909E8E84-426E-40DD-AFC4-6F175D3DCCD1}">
              <a14:hiddenFill xmlns:a14="http://schemas.microsoft.com/office/drawing/2010/main">
                <a:solidFill>
                  <a:srgbClr val="FFFFFF"/>
                </a:solidFill>
              </a14:hiddenFill>
            </a:ext>
          </a:extLst>
        </p:spPr>
      </p:pic>
      <p:sp>
        <p:nvSpPr>
          <p:cNvPr id="12" name="תיבת טקסט 11">
            <a:extLst>
              <a:ext uri="{FF2B5EF4-FFF2-40B4-BE49-F238E27FC236}">
                <a16:creationId xmlns:a16="http://schemas.microsoft.com/office/drawing/2014/main" id="{64760646-F81D-45EF-8578-16C1652BC47C}"/>
              </a:ext>
            </a:extLst>
          </p:cNvPr>
          <p:cNvSpPr txBox="1"/>
          <p:nvPr/>
        </p:nvSpPr>
        <p:spPr>
          <a:xfrm>
            <a:off x="949679" y="5579373"/>
            <a:ext cx="4712775" cy="1200329"/>
          </a:xfrm>
          <a:prstGeom prst="rect">
            <a:avLst/>
          </a:prstGeom>
          <a:noFill/>
        </p:spPr>
        <p:txBody>
          <a:bodyPr wrap="square">
            <a:spAutoFit/>
          </a:bodyPr>
          <a:lstStyle/>
          <a:p>
            <a:pPr marL="285750" indent="-285750" algn="r" rtl="1" eaLnBrk="0" fontAlgn="base" hangingPunct="0">
              <a:spcBef>
                <a:spcPct val="0"/>
              </a:spcBef>
              <a:spcAft>
                <a:spcPct val="0"/>
              </a:spcAft>
              <a:buClrTx/>
              <a:buFont typeface="Arial" panose="020B0604020202020204" pitchFamily="34" charset="0"/>
              <a:buChar char="•"/>
            </a:pPr>
            <a:r>
              <a:rPr lang="he-IL" altLang="en-US" sz="18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בחרו באפשרות שרוב בני הנוער נוהגים על פיה לדעתכם.</a:t>
            </a:r>
            <a:endParaRPr lang="en-US" altLang="en-US" b="1" kern="1200" dirty="0">
              <a:solidFill>
                <a:prstClr val="black"/>
              </a:solidFill>
              <a:latin typeface="Calibri" panose="020F0502020204030204" pitchFamily="34" charset="0"/>
              <a:ea typeface="+mn-ea"/>
              <a:cs typeface="Calibri" panose="020F0502020204030204" pitchFamily="34" charset="0"/>
            </a:endParaRPr>
          </a:p>
          <a:p>
            <a:pPr marL="285750" indent="-285750" algn="r" rtl="1" eaLnBrk="0" fontAlgn="base" hangingPunct="0">
              <a:spcBef>
                <a:spcPct val="0"/>
              </a:spcBef>
              <a:spcAft>
                <a:spcPct val="0"/>
              </a:spcAft>
              <a:buClrTx/>
              <a:buFont typeface="Arial" panose="020B0604020202020204" pitchFamily="34" charset="0"/>
              <a:buChar char="•"/>
            </a:pPr>
            <a:r>
              <a:rPr lang="he-IL" altLang="en-US" sz="18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ציינו את הסיבות והמניעים שבגללם בני נוער מתנהלים בדרך זו לדעתכם.</a:t>
            </a:r>
            <a:endParaRPr lang="he-IL" altLang="en-US" sz="2400" b="1" kern="1200" dirty="0">
              <a:solidFill>
                <a:prstClr val="black"/>
              </a:solidFill>
              <a:latin typeface="Calibri" panose="020F0502020204030204" pitchFamily="34" charset="0"/>
              <a:ea typeface="+mn-ea"/>
              <a:cs typeface="Calibri" panose="020F0502020204030204" pitchFamily="34" charset="0"/>
            </a:endParaRPr>
          </a:p>
        </p:txBody>
      </p:sp>
      <p:pic>
        <p:nvPicPr>
          <p:cNvPr id="13" name="תמונה 1" descr="Thinking, Thought, Bubbles, Speech Bubbles, Cartoon">
            <a:extLst>
              <a:ext uri="{FF2B5EF4-FFF2-40B4-BE49-F238E27FC236}">
                <a16:creationId xmlns:a16="http://schemas.microsoft.com/office/drawing/2014/main" id="{9F4263D1-FD45-4739-8E64-1B9B0BD172B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1873" y="1951161"/>
            <a:ext cx="2189474" cy="163434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Thinking, Thought, Bubbles, Speech Bubbles, Cartoon">
            <a:extLst>
              <a:ext uri="{FF2B5EF4-FFF2-40B4-BE49-F238E27FC236}">
                <a16:creationId xmlns:a16="http://schemas.microsoft.com/office/drawing/2014/main" id="{1BFAAB15-771A-48EA-BEB2-7007E3D6AE7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4227" y="2016282"/>
            <a:ext cx="2007410" cy="1560144"/>
          </a:xfrm>
          <a:prstGeom prst="rect">
            <a:avLst/>
          </a:prstGeom>
          <a:noFill/>
          <a:extLst>
            <a:ext uri="{909E8E84-426E-40DD-AFC4-6F175D3DCCD1}">
              <a14:hiddenFill xmlns:a14="http://schemas.microsoft.com/office/drawing/2010/main">
                <a:solidFill>
                  <a:srgbClr val="FFFFFF"/>
                </a:solidFill>
              </a14:hiddenFill>
            </a:ext>
          </a:extLst>
        </p:spPr>
      </p:pic>
      <p:sp>
        <p:nvSpPr>
          <p:cNvPr id="16" name="תיבת טקסט 15">
            <a:extLst>
              <a:ext uri="{FF2B5EF4-FFF2-40B4-BE49-F238E27FC236}">
                <a16:creationId xmlns:a16="http://schemas.microsoft.com/office/drawing/2014/main" id="{1969258F-2DC4-4D68-9703-7308F17F00D2}"/>
              </a:ext>
            </a:extLst>
          </p:cNvPr>
          <p:cNvSpPr txBox="1"/>
          <p:nvPr/>
        </p:nvSpPr>
        <p:spPr>
          <a:xfrm>
            <a:off x="9118565" y="1956836"/>
            <a:ext cx="2114550" cy="861774"/>
          </a:xfrm>
          <a:prstGeom prst="rect">
            <a:avLst/>
          </a:prstGeom>
          <a:noFill/>
        </p:spPr>
        <p:txBody>
          <a:bodyPr wrap="square">
            <a:spAutoFit/>
          </a:bodyPr>
          <a:lstStyle/>
          <a:p>
            <a:pPr algn="ctr"/>
            <a:r>
              <a:rPr lang="he-IL" b="1" dirty="0">
                <a:latin typeface="Calibri" panose="020F0502020204030204" pitchFamily="34" charset="0"/>
                <a:cs typeface="Calibri" panose="020F0502020204030204" pitchFamily="34" charset="0"/>
              </a:rPr>
              <a:t>אפשרות 1:               </a:t>
            </a:r>
            <a:endParaRPr lang="he-IL" sz="1200" b="1" dirty="0">
              <a:latin typeface="Calibri" panose="020F0502020204030204" pitchFamily="34" charset="0"/>
              <a:cs typeface="Calibri" panose="020F0502020204030204" pitchFamily="34" charset="0"/>
            </a:endParaRPr>
          </a:p>
          <a:p>
            <a:pPr algn="ctr"/>
            <a:r>
              <a:rPr lang="he-IL" sz="1200" dirty="0">
                <a:latin typeface="Calibri" panose="020F0502020204030204" pitchFamily="34" charset="0"/>
                <a:cs typeface="Calibri" panose="020F0502020204030204" pitchFamily="34" charset="0"/>
              </a:rPr>
              <a:t>ברוב המקרים בני נוער חושבים לפני שהם מגיבים, מעלים ומשתפים בתכנים ברשת</a:t>
            </a:r>
          </a:p>
        </p:txBody>
      </p:sp>
      <p:sp>
        <p:nvSpPr>
          <p:cNvPr id="17" name="מלבן 16">
            <a:extLst>
              <a:ext uri="{FF2B5EF4-FFF2-40B4-BE49-F238E27FC236}">
                <a16:creationId xmlns:a16="http://schemas.microsoft.com/office/drawing/2014/main" id="{57BC9554-4B47-4CE9-89B9-26B8243D3330}"/>
              </a:ext>
            </a:extLst>
          </p:cNvPr>
          <p:cNvSpPr/>
          <p:nvPr/>
        </p:nvSpPr>
        <p:spPr>
          <a:xfrm>
            <a:off x="6609095" y="1602287"/>
            <a:ext cx="1752852" cy="278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b="1" dirty="0">
                <a:solidFill>
                  <a:schemeClr val="tx2">
                    <a:lumMod val="50000"/>
                  </a:schemeClr>
                </a:solidFill>
              </a:rPr>
              <a:t>כרטיסיה 1</a:t>
            </a:r>
          </a:p>
        </p:txBody>
      </p:sp>
      <p:sp>
        <p:nvSpPr>
          <p:cNvPr id="18" name="מלבן 17">
            <a:extLst>
              <a:ext uri="{FF2B5EF4-FFF2-40B4-BE49-F238E27FC236}">
                <a16:creationId xmlns:a16="http://schemas.microsoft.com/office/drawing/2014/main" id="{A8D8DD37-2812-4506-A985-CFA0A4F093BA}"/>
              </a:ext>
            </a:extLst>
          </p:cNvPr>
          <p:cNvSpPr/>
          <p:nvPr/>
        </p:nvSpPr>
        <p:spPr>
          <a:xfrm>
            <a:off x="847560" y="1602287"/>
            <a:ext cx="1752852" cy="278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b="1" dirty="0">
                <a:solidFill>
                  <a:schemeClr val="tx2">
                    <a:lumMod val="50000"/>
                  </a:schemeClr>
                </a:solidFill>
              </a:rPr>
              <a:t>כרטיסיה 2</a:t>
            </a:r>
          </a:p>
        </p:txBody>
      </p:sp>
      <p:sp>
        <p:nvSpPr>
          <p:cNvPr id="24" name="תיבת טקסט 23">
            <a:extLst>
              <a:ext uri="{FF2B5EF4-FFF2-40B4-BE49-F238E27FC236}">
                <a16:creationId xmlns:a16="http://schemas.microsoft.com/office/drawing/2014/main" id="{2033A10F-9F65-4E61-A6EE-A38002007348}"/>
              </a:ext>
            </a:extLst>
          </p:cNvPr>
          <p:cNvSpPr txBox="1"/>
          <p:nvPr/>
        </p:nvSpPr>
        <p:spPr>
          <a:xfrm>
            <a:off x="6696919" y="2134414"/>
            <a:ext cx="1874887" cy="861774"/>
          </a:xfrm>
          <a:prstGeom prst="rect">
            <a:avLst/>
          </a:prstGeom>
          <a:noFill/>
        </p:spPr>
        <p:txBody>
          <a:bodyPr wrap="square">
            <a:spAutoFit/>
          </a:bodyPr>
          <a:lstStyle/>
          <a:p>
            <a:pPr algn="ctr"/>
            <a:r>
              <a:rPr lang="he-IL" b="1" dirty="0">
                <a:latin typeface="Calibri" panose="020F0502020204030204" pitchFamily="34" charset="0"/>
                <a:cs typeface="Calibri" panose="020F0502020204030204" pitchFamily="34" charset="0"/>
              </a:rPr>
              <a:t>אפשרות 2:             </a:t>
            </a:r>
          </a:p>
          <a:p>
            <a:pPr algn="ctr"/>
            <a:r>
              <a:rPr lang="he-IL" sz="1200" dirty="0">
                <a:latin typeface="Calibri" panose="020F0502020204030204" pitchFamily="34" charset="0"/>
                <a:cs typeface="Calibri" panose="020F0502020204030204" pitchFamily="34" charset="0"/>
              </a:rPr>
              <a:t>במקרים רבים בני נוער מפרסמים תכנים ברשת בלי לחשוב יותר מדי.</a:t>
            </a:r>
          </a:p>
        </p:txBody>
      </p:sp>
      <p:sp>
        <p:nvSpPr>
          <p:cNvPr id="28" name="תיבת טקסט 27">
            <a:extLst>
              <a:ext uri="{FF2B5EF4-FFF2-40B4-BE49-F238E27FC236}">
                <a16:creationId xmlns:a16="http://schemas.microsoft.com/office/drawing/2014/main" id="{3A0C9399-E6FF-4A9A-BC1F-2CC964CEE300}"/>
              </a:ext>
            </a:extLst>
          </p:cNvPr>
          <p:cNvSpPr txBox="1"/>
          <p:nvPr/>
        </p:nvSpPr>
        <p:spPr>
          <a:xfrm>
            <a:off x="3381872" y="2022683"/>
            <a:ext cx="2138713" cy="861774"/>
          </a:xfrm>
          <a:prstGeom prst="rect">
            <a:avLst/>
          </a:prstGeom>
          <a:noFill/>
        </p:spPr>
        <p:txBody>
          <a:bodyPr wrap="square">
            <a:spAutoFit/>
          </a:bodyPr>
          <a:lstStyle/>
          <a:p>
            <a:pPr algn="ctr"/>
            <a:r>
              <a:rPr lang="he-IL" b="1" dirty="0">
                <a:latin typeface="Calibri" panose="020F0502020204030204" pitchFamily="34" charset="0"/>
                <a:cs typeface="Calibri" panose="020F0502020204030204" pitchFamily="34" charset="0"/>
              </a:rPr>
              <a:t>אפשרות 1:               </a:t>
            </a:r>
          </a:p>
          <a:p>
            <a:pPr algn="ctr"/>
            <a:r>
              <a:rPr lang="he-IL" sz="1200" dirty="0">
                <a:latin typeface="Calibri" panose="020F0502020204030204" pitchFamily="34" charset="0"/>
                <a:cs typeface="Calibri" panose="020F0502020204030204" pitchFamily="34" charset="0"/>
              </a:rPr>
              <a:t>במפגש עם משפחה/חברים, בני נוער שמים את הנייד בצד ומדברים אחד עם השני פנים אל פנים</a:t>
            </a:r>
          </a:p>
        </p:txBody>
      </p:sp>
      <p:sp>
        <p:nvSpPr>
          <p:cNvPr id="30" name="תיבת טקסט 29">
            <a:extLst>
              <a:ext uri="{FF2B5EF4-FFF2-40B4-BE49-F238E27FC236}">
                <a16:creationId xmlns:a16="http://schemas.microsoft.com/office/drawing/2014/main" id="{F9D70EDD-25E2-4BD1-AEEA-2AE39C7B588A}"/>
              </a:ext>
            </a:extLst>
          </p:cNvPr>
          <p:cNvSpPr txBox="1"/>
          <p:nvPr/>
        </p:nvSpPr>
        <p:spPr>
          <a:xfrm>
            <a:off x="1107545" y="2057641"/>
            <a:ext cx="1773721" cy="861774"/>
          </a:xfrm>
          <a:prstGeom prst="rect">
            <a:avLst/>
          </a:prstGeom>
          <a:noFill/>
        </p:spPr>
        <p:txBody>
          <a:bodyPr wrap="square">
            <a:spAutoFit/>
          </a:bodyPr>
          <a:lstStyle/>
          <a:p>
            <a:pPr algn="ctr"/>
            <a:r>
              <a:rPr lang="he-IL" b="1" dirty="0">
                <a:latin typeface="Calibri" panose="020F0502020204030204" pitchFamily="34" charset="0"/>
                <a:cs typeface="Calibri" panose="020F0502020204030204" pitchFamily="34" charset="0"/>
              </a:rPr>
              <a:t>אפשרות 2:         </a:t>
            </a:r>
          </a:p>
          <a:p>
            <a:pPr algn="ctr"/>
            <a:r>
              <a:rPr lang="he-IL" sz="1200" dirty="0">
                <a:latin typeface="Calibri" panose="020F0502020204030204" pitchFamily="34" charset="0"/>
                <a:cs typeface="Calibri" panose="020F0502020204030204" pitchFamily="34" charset="0"/>
              </a:rPr>
              <a:t>במפגש עם משפחה/חברים לא פעם קורה שכל אחד שקוע במסך שלו</a:t>
            </a:r>
          </a:p>
        </p:txBody>
      </p:sp>
    </p:spTree>
    <p:extLst>
      <p:ext uri="{BB962C8B-B14F-4D97-AF65-F5344CB8AC3E}">
        <p14:creationId xmlns:p14="http://schemas.microsoft.com/office/powerpoint/2010/main" val="242745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59648F0-02AF-4D03-8709-B48206257903}"/>
              </a:ext>
            </a:extLst>
          </p:cNvPr>
          <p:cNvSpPr>
            <a:spLocks noGrp="1"/>
          </p:cNvSpPr>
          <p:nvPr>
            <p:ph type="title"/>
          </p:nvPr>
        </p:nvSpPr>
        <p:spPr/>
        <p:txBody>
          <a:bodyPr/>
          <a:lstStyle/>
          <a:p>
            <a:r>
              <a:rPr lang="he-IL" dirty="0"/>
              <a:t>כרטיסיות לדיון</a:t>
            </a:r>
          </a:p>
        </p:txBody>
      </p:sp>
      <p:sp>
        <p:nvSpPr>
          <p:cNvPr id="4" name="מלבן 3">
            <a:extLst>
              <a:ext uri="{FF2B5EF4-FFF2-40B4-BE49-F238E27FC236}">
                <a16:creationId xmlns:a16="http://schemas.microsoft.com/office/drawing/2014/main" id="{F3EF6DD3-FEE9-4F07-A998-3B344EF7E103}"/>
              </a:ext>
            </a:extLst>
          </p:cNvPr>
          <p:cNvSpPr/>
          <p:nvPr/>
        </p:nvSpPr>
        <p:spPr>
          <a:xfrm>
            <a:off x="6613765" y="1602288"/>
            <a:ext cx="4800599" cy="5094219"/>
          </a:xfrm>
          <a:prstGeom prst="rect">
            <a:avLst/>
          </a:prstGeom>
          <a:noFill/>
          <a:ln w="28575" cap="rnd" cmpd="sng" algn="ctr">
            <a:solidFill>
              <a:schemeClr val="tx1">
                <a:lumMod val="50000"/>
                <a:lumOff val="50000"/>
              </a:schemeClr>
            </a:solidFill>
            <a:prstDash val="solid"/>
          </a:ln>
          <a:effectLst/>
        </p:spPr>
        <p:txBody>
          <a:bodyPr rtlCol="1"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endParaRPr>
          </a:p>
        </p:txBody>
      </p:sp>
      <p:pic>
        <p:nvPicPr>
          <p:cNvPr id="5" name="תמונה 3" descr="Question Mark, People, Think, Mind, Confusion">
            <a:extLst>
              <a:ext uri="{FF2B5EF4-FFF2-40B4-BE49-F238E27FC236}">
                <a16:creationId xmlns:a16="http://schemas.microsoft.com/office/drawing/2014/main" id="{903896F3-C0CD-4C09-9B8C-25BD7CC83B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8673" y="3506539"/>
            <a:ext cx="982644" cy="1650479"/>
          </a:xfrm>
          <a:prstGeom prst="rect">
            <a:avLst/>
          </a:prstGeom>
          <a:noFill/>
          <a:extLst>
            <a:ext uri="{909E8E84-426E-40DD-AFC4-6F175D3DCCD1}">
              <a14:hiddenFill xmlns:a14="http://schemas.microsoft.com/office/drawing/2010/main">
                <a:solidFill>
                  <a:srgbClr val="FFFFFF"/>
                </a:solidFill>
              </a14:hiddenFill>
            </a:ext>
          </a:extLst>
        </p:spPr>
      </p:pic>
      <p:sp>
        <p:nvSpPr>
          <p:cNvPr id="6" name="מלבן 5">
            <a:extLst>
              <a:ext uri="{FF2B5EF4-FFF2-40B4-BE49-F238E27FC236}">
                <a16:creationId xmlns:a16="http://schemas.microsoft.com/office/drawing/2014/main" id="{A948BF9C-19F0-4FF5-ABD5-A941DDB908D0}"/>
              </a:ext>
            </a:extLst>
          </p:cNvPr>
          <p:cNvSpPr/>
          <p:nvPr/>
        </p:nvSpPr>
        <p:spPr>
          <a:xfrm>
            <a:off x="838200" y="1602287"/>
            <a:ext cx="4800599" cy="5094219"/>
          </a:xfrm>
          <a:prstGeom prst="rect">
            <a:avLst/>
          </a:prstGeom>
          <a:noFill/>
          <a:ln w="28575" cap="rnd" cmpd="sng" algn="ctr">
            <a:solidFill>
              <a:schemeClr val="tx1">
                <a:lumMod val="50000"/>
                <a:lumOff val="50000"/>
              </a:schemeClr>
            </a:solidFill>
            <a:prstDash val="solid"/>
          </a:ln>
          <a:effectLst/>
        </p:spPr>
        <p:txBody>
          <a:bodyPr rtlCol="1"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endParaRPr>
          </a:p>
        </p:txBody>
      </p:sp>
      <p:sp>
        <p:nvSpPr>
          <p:cNvPr id="8" name="תיבת טקסט 7">
            <a:extLst>
              <a:ext uri="{FF2B5EF4-FFF2-40B4-BE49-F238E27FC236}">
                <a16:creationId xmlns:a16="http://schemas.microsoft.com/office/drawing/2014/main" id="{3BE3B708-C24B-4D2C-B6C5-BBB652DF9E26}"/>
              </a:ext>
            </a:extLst>
          </p:cNvPr>
          <p:cNvSpPr txBox="1"/>
          <p:nvPr/>
        </p:nvSpPr>
        <p:spPr>
          <a:xfrm>
            <a:off x="6701589" y="5558859"/>
            <a:ext cx="4712775" cy="1200329"/>
          </a:xfrm>
          <a:prstGeom prst="rect">
            <a:avLst/>
          </a:prstGeom>
          <a:noFill/>
        </p:spPr>
        <p:txBody>
          <a:bodyPr wrap="square">
            <a:spAutoFit/>
          </a:bodyPr>
          <a:lstStyle/>
          <a:p>
            <a:pPr marL="285750" indent="-285750" algn="r" rtl="1" eaLnBrk="0" fontAlgn="base" hangingPunct="0">
              <a:spcBef>
                <a:spcPct val="0"/>
              </a:spcBef>
              <a:spcAft>
                <a:spcPct val="0"/>
              </a:spcAft>
              <a:buClrTx/>
              <a:buFont typeface="Arial" panose="020B0604020202020204" pitchFamily="34" charset="0"/>
              <a:buChar char="•"/>
            </a:pPr>
            <a:r>
              <a:rPr lang="he-IL" altLang="en-US" sz="18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בחרו באפשרות שרוב בני הנוער נוהגים על פיה לדעתכם.</a:t>
            </a:r>
            <a:endParaRPr lang="en-US" altLang="en-US" b="1" kern="1200" dirty="0">
              <a:solidFill>
                <a:prstClr val="black"/>
              </a:solidFill>
              <a:latin typeface="Calibri" panose="020F0502020204030204" pitchFamily="34" charset="0"/>
              <a:ea typeface="+mn-ea"/>
              <a:cs typeface="Calibri" panose="020F0502020204030204" pitchFamily="34" charset="0"/>
            </a:endParaRPr>
          </a:p>
          <a:p>
            <a:pPr marL="285750" indent="-285750" algn="r" rtl="1" eaLnBrk="0" fontAlgn="base" hangingPunct="0">
              <a:spcBef>
                <a:spcPct val="0"/>
              </a:spcBef>
              <a:spcAft>
                <a:spcPct val="0"/>
              </a:spcAft>
              <a:buClrTx/>
              <a:buFont typeface="Arial" panose="020B0604020202020204" pitchFamily="34" charset="0"/>
              <a:buChar char="•"/>
            </a:pPr>
            <a:r>
              <a:rPr lang="he-IL" altLang="en-US" sz="18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ציינו את הסיבות והמניעים שבגללם בני נוער מתנהלים בדרך זו לדעתכם.</a:t>
            </a:r>
            <a:endParaRPr lang="he-IL" altLang="en-US" sz="2400" b="1" kern="1200" dirty="0">
              <a:solidFill>
                <a:prstClr val="black"/>
              </a:solidFill>
              <a:latin typeface="Calibri" panose="020F0502020204030204" pitchFamily="34" charset="0"/>
              <a:ea typeface="+mn-ea"/>
              <a:cs typeface="Calibri" panose="020F0502020204030204" pitchFamily="34" charset="0"/>
            </a:endParaRPr>
          </a:p>
        </p:txBody>
      </p:sp>
      <p:pic>
        <p:nvPicPr>
          <p:cNvPr id="9" name="תמונה 1" descr="Thinking, Thought, Bubbles, Speech Bubbles, Cartoon">
            <a:extLst>
              <a:ext uri="{FF2B5EF4-FFF2-40B4-BE49-F238E27FC236}">
                <a16:creationId xmlns:a16="http://schemas.microsoft.com/office/drawing/2014/main" id="{66911CE0-60E3-4A3E-A721-08A5301ABFD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37135" y="1881274"/>
            <a:ext cx="2167734" cy="17239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Thinking, Thought, Bubbles, Speech Bubbles, Cartoon">
            <a:extLst>
              <a:ext uri="{FF2B5EF4-FFF2-40B4-BE49-F238E27FC236}">
                <a16:creationId xmlns:a16="http://schemas.microsoft.com/office/drawing/2014/main" id="{29582432-53BC-4D81-9A70-9A014C8C598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1589" y="2022683"/>
            <a:ext cx="2007410" cy="1650478"/>
          </a:xfrm>
          <a:prstGeom prst="rect">
            <a:avLst/>
          </a:prstGeom>
          <a:noFill/>
          <a:extLst>
            <a:ext uri="{909E8E84-426E-40DD-AFC4-6F175D3DCCD1}">
              <a14:hiddenFill xmlns:a14="http://schemas.microsoft.com/office/drawing/2010/main">
                <a:solidFill>
                  <a:srgbClr val="FFFFFF"/>
                </a:solidFill>
              </a14:hiddenFill>
            </a:ext>
          </a:extLst>
        </p:spPr>
      </p:pic>
      <p:pic>
        <p:nvPicPr>
          <p:cNvPr id="11" name="תמונה 3" descr="Question Mark, People, Think, Mind, Confusion">
            <a:extLst>
              <a:ext uri="{FF2B5EF4-FFF2-40B4-BE49-F238E27FC236}">
                <a16:creationId xmlns:a16="http://schemas.microsoft.com/office/drawing/2014/main" id="{BBE9CDC7-4E89-425C-ADEA-85FACEEF6D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7177" y="3605234"/>
            <a:ext cx="982644" cy="1650479"/>
          </a:xfrm>
          <a:prstGeom prst="rect">
            <a:avLst/>
          </a:prstGeom>
          <a:noFill/>
          <a:extLst>
            <a:ext uri="{909E8E84-426E-40DD-AFC4-6F175D3DCCD1}">
              <a14:hiddenFill xmlns:a14="http://schemas.microsoft.com/office/drawing/2010/main">
                <a:solidFill>
                  <a:srgbClr val="FFFFFF"/>
                </a:solidFill>
              </a14:hiddenFill>
            </a:ext>
          </a:extLst>
        </p:spPr>
      </p:pic>
      <p:sp>
        <p:nvSpPr>
          <p:cNvPr id="12" name="תיבת טקסט 11">
            <a:extLst>
              <a:ext uri="{FF2B5EF4-FFF2-40B4-BE49-F238E27FC236}">
                <a16:creationId xmlns:a16="http://schemas.microsoft.com/office/drawing/2014/main" id="{64760646-F81D-45EF-8578-16C1652BC47C}"/>
              </a:ext>
            </a:extLst>
          </p:cNvPr>
          <p:cNvSpPr txBox="1"/>
          <p:nvPr/>
        </p:nvSpPr>
        <p:spPr>
          <a:xfrm>
            <a:off x="949679" y="5579373"/>
            <a:ext cx="4712775" cy="1200329"/>
          </a:xfrm>
          <a:prstGeom prst="rect">
            <a:avLst/>
          </a:prstGeom>
          <a:noFill/>
        </p:spPr>
        <p:txBody>
          <a:bodyPr wrap="square">
            <a:spAutoFit/>
          </a:bodyPr>
          <a:lstStyle/>
          <a:p>
            <a:pPr marL="285750" indent="-285750" algn="r" rtl="1" eaLnBrk="0" fontAlgn="base" hangingPunct="0">
              <a:spcBef>
                <a:spcPct val="0"/>
              </a:spcBef>
              <a:spcAft>
                <a:spcPct val="0"/>
              </a:spcAft>
              <a:buClrTx/>
              <a:buFont typeface="Arial" panose="020B0604020202020204" pitchFamily="34" charset="0"/>
              <a:buChar char="•"/>
            </a:pPr>
            <a:r>
              <a:rPr lang="he-IL" altLang="en-US" sz="18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בחרו באפשרות שרוב בני הנוער נוהגים על פיה לדעתכם.</a:t>
            </a:r>
            <a:endParaRPr lang="en-US" altLang="en-US" b="1" kern="1200" dirty="0">
              <a:solidFill>
                <a:prstClr val="black"/>
              </a:solidFill>
              <a:latin typeface="Calibri" panose="020F0502020204030204" pitchFamily="34" charset="0"/>
              <a:ea typeface="+mn-ea"/>
              <a:cs typeface="Calibri" panose="020F0502020204030204" pitchFamily="34" charset="0"/>
            </a:endParaRPr>
          </a:p>
          <a:p>
            <a:pPr marL="285750" indent="-285750" algn="r" rtl="1" eaLnBrk="0" fontAlgn="base" hangingPunct="0">
              <a:spcBef>
                <a:spcPct val="0"/>
              </a:spcBef>
              <a:spcAft>
                <a:spcPct val="0"/>
              </a:spcAft>
              <a:buClrTx/>
              <a:buFont typeface="Arial" panose="020B0604020202020204" pitchFamily="34" charset="0"/>
              <a:buChar char="•"/>
            </a:pPr>
            <a:r>
              <a:rPr lang="he-IL" altLang="en-US" sz="18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ציינו את הסיבות והמניעים שבגללם בני נוער מתנהלים בדרך זו לדעתכם.</a:t>
            </a:r>
            <a:endParaRPr lang="he-IL" altLang="en-US" sz="2400" b="1" kern="1200" dirty="0">
              <a:solidFill>
                <a:prstClr val="black"/>
              </a:solidFill>
              <a:latin typeface="Calibri" panose="020F0502020204030204" pitchFamily="34" charset="0"/>
              <a:ea typeface="+mn-ea"/>
              <a:cs typeface="Calibri" panose="020F0502020204030204" pitchFamily="34" charset="0"/>
            </a:endParaRPr>
          </a:p>
        </p:txBody>
      </p:sp>
      <p:pic>
        <p:nvPicPr>
          <p:cNvPr id="13" name="תמונה 1" descr="Thinking, Thought, Bubbles, Speech Bubbles, Cartoon">
            <a:extLst>
              <a:ext uri="{FF2B5EF4-FFF2-40B4-BE49-F238E27FC236}">
                <a16:creationId xmlns:a16="http://schemas.microsoft.com/office/drawing/2014/main" id="{9F4263D1-FD45-4739-8E64-1B9B0BD172B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32633" y="1951162"/>
            <a:ext cx="2138713" cy="15964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Thinking, Thought, Bubbles, Speech Bubbles, Cartoon">
            <a:extLst>
              <a:ext uri="{FF2B5EF4-FFF2-40B4-BE49-F238E27FC236}">
                <a16:creationId xmlns:a16="http://schemas.microsoft.com/office/drawing/2014/main" id="{1BFAAB15-771A-48EA-BEB2-7007E3D6AE7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4227" y="2016282"/>
            <a:ext cx="2007410" cy="1560144"/>
          </a:xfrm>
          <a:prstGeom prst="rect">
            <a:avLst/>
          </a:prstGeom>
          <a:noFill/>
          <a:extLst>
            <a:ext uri="{909E8E84-426E-40DD-AFC4-6F175D3DCCD1}">
              <a14:hiddenFill xmlns:a14="http://schemas.microsoft.com/office/drawing/2010/main">
                <a:solidFill>
                  <a:srgbClr val="FFFFFF"/>
                </a:solidFill>
              </a14:hiddenFill>
            </a:ext>
          </a:extLst>
        </p:spPr>
      </p:pic>
      <p:sp>
        <p:nvSpPr>
          <p:cNvPr id="16" name="תיבת טקסט 15">
            <a:extLst>
              <a:ext uri="{FF2B5EF4-FFF2-40B4-BE49-F238E27FC236}">
                <a16:creationId xmlns:a16="http://schemas.microsoft.com/office/drawing/2014/main" id="{1969258F-2DC4-4D68-9703-7308F17F00D2}"/>
              </a:ext>
            </a:extLst>
          </p:cNvPr>
          <p:cNvSpPr txBox="1"/>
          <p:nvPr/>
        </p:nvSpPr>
        <p:spPr>
          <a:xfrm>
            <a:off x="9348537" y="1956836"/>
            <a:ext cx="1896008" cy="892552"/>
          </a:xfrm>
          <a:prstGeom prst="rect">
            <a:avLst/>
          </a:prstGeom>
          <a:noFill/>
        </p:spPr>
        <p:txBody>
          <a:bodyPr wrap="square">
            <a:spAutoFit/>
          </a:bodyPr>
          <a:lstStyle/>
          <a:p>
            <a:pPr algn="ctr"/>
            <a:r>
              <a:rPr lang="he-IL" b="1" dirty="0">
                <a:latin typeface="Calibri" panose="020F0502020204030204" pitchFamily="34" charset="0"/>
                <a:cs typeface="Calibri" panose="020F0502020204030204" pitchFamily="34" charset="0"/>
              </a:rPr>
              <a:t>אפשרות 1:    </a:t>
            </a:r>
          </a:p>
          <a:p>
            <a:pPr algn="ctr"/>
            <a:r>
              <a:rPr lang="he-IL" b="1" dirty="0">
                <a:latin typeface="Calibri" panose="020F0502020204030204" pitchFamily="34" charset="0"/>
                <a:cs typeface="Calibri" panose="020F0502020204030204" pitchFamily="34" charset="0"/>
              </a:rPr>
              <a:t> </a:t>
            </a:r>
            <a:r>
              <a:rPr lang="he-IL" sz="1200" dirty="0">
                <a:latin typeface="Calibri" panose="020F0502020204030204" pitchFamily="34" charset="0"/>
                <a:cs typeface="Calibri" panose="020F0502020204030204" pitchFamily="34" charset="0"/>
              </a:rPr>
              <a:t>חבר = לייק!</a:t>
            </a:r>
          </a:p>
          <a:p>
            <a:pPr algn="ctr"/>
            <a:r>
              <a:rPr lang="he-IL" sz="1200" dirty="0">
                <a:latin typeface="Calibri" panose="020F0502020204030204" pitchFamily="34" charset="0"/>
                <a:cs typeface="Calibri" panose="020F0502020204030204" pitchFamily="34" charset="0"/>
              </a:rPr>
              <a:t>לכל פוסט שחבר/ה מעלים, בני   נוער עושים לייק</a:t>
            </a:r>
          </a:p>
        </p:txBody>
      </p:sp>
      <p:sp>
        <p:nvSpPr>
          <p:cNvPr id="17" name="מלבן 16">
            <a:extLst>
              <a:ext uri="{FF2B5EF4-FFF2-40B4-BE49-F238E27FC236}">
                <a16:creationId xmlns:a16="http://schemas.microsoft.com/office/drawing/2014/main" id="{57BC9554-4B47-4CE9-89B9-26B8243D3330}"/>
              </a:ext>
            </a:extLst>
          </p:cNvPr>
          <p:cNvSpPr/>
          <p:nvPr/>
        </p:nvSpPr>
        <p:spPr>
          <a:xfrm>
            <a:off x="6609095" y="1602287"/>
            <a:ext cx="1752852" cy="278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b="1" dirty="0">
                <a:solidFill>
                  <a:schemeClr val="tx2">
                    <a:lumMod val="50000"/>
                  </a:schemeClr>
                </a:solidFill>
              </a:rPr>
              <a:t>כרטיסיה 3</a:t>
            </a:r>
          </a:p>
        </p:txBody>
      </p:sp>
      <p:sp>
        <p:nvSpPr>
          <p:cNvPr id="18" name="מלבן 17">
            <a:extLst>
              <a:ext uri="{FF2B5EF4-FFF2-40B4-BE49-F238E27FC236}">
                <a16:creationId xmlns:a16="http://schemas.microsoft.com/office/drawing/2014/main" id="{A8D8DD37-2812-4506-A985-CFA0A4F093BA}"/>
              </a:ext>
            </a:extLst>
          </p:cNvPr>
          <p:cNvSpPr/>
          <p:nvPr/>
        </p:nvSpPr>
        <p:spPr>
          <a:xfrm>
            <a:off x="847560" y="1602287"/>
            <a:ext cx="1752852" cy="278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b="1" dirty="0">
                <a:solidFill>
                  <a:schemeClr val="tx2">
                    <a:lumMod val="50000"/>
                  </a:schemeClr>
                </a:solidFill>
              </a:rPr>
              <a:t>כרטיסיה 4</a:t>
            </a:r>
          </a:p>
        </p:txBody>
      </p:sp>
      <p:sp>
        <p:nvSpPr>
          <p:cNvPr id="24" name="תיבת טקסט 23">
            <a:extLst>
              <a:ext uri="{FF2B5EF4-FFF2-40B4-BE49-F238E27FC236}">
                <a16:creationId xmlns:a16="http://schemas.microsoft.com/office/drawing/2014/main" id="{2033A10F-9F65-4E61-A6EE-A38002007348}"/>
              </a:ext>
            </a:extLst>
          </p:cNvPr>
          <p:cNvSpPr txBox="1"/>
          <p:nvPr/>
        </p:nvSpPr>
        <p:spPr>
          <a:xfrm>
            <a:off x="6749971" y="2075015"/>
            <a:ext cx="1874887" cy="1261884"/>
          </a:xfrm>
          <a:prstGeom prst="rect">
            <a:avLst/>
          </a:prstGeom>
          <a:noFill/>
        </p:spPr>
        <p:txBody>
          <a:bodyPr wrap="square">
            <a:spAutoFit/>
          </a:bodyPr>
          <a:lstStyle/>
          <a:p>
            <a:pPr algn="ctr"/>
            <a:r>
              <a:rPr lang="he-IL" b="1" dirty="0">
                <a:latin typeface="Calibri" panose="020F0502020204030204" pitchFamily="34" charset="0"/>
                <a:cs typeface="Calibri" panose="020F0502020204030204" pitchFamily="34" charset="0"/>
              </a:rPr>
              <a:t>אפשרות 2:         </a:t>
            </a:r>
          </a:p>
          <a:p>
            <a:pPr algn="ctr"/>
            <a:r>
              <a:rPr lang="he-IL" b="1" dirty="0">
                <a:latin typeface="Calibri" panose="020F0502020204030204" pitchFamily="34" charset="0"/>
                <a:cs typeface="Calibri" panose="020F0502020204030204" pitchFamily="34" charset="0"/>
              </a:rPr>
              <a:t> </a:t>
            </a:r>
            <a:r>
              <a:rPr lang="he-IL" sz="1200" dirty="0">
                <a:latin typeface="Calibri" panose="020F0502020204030204" pitchFamily="34" charset="0"/>
                <a:cs typeface="Calibri" panose="020F0502020204030204" pitchFamily="34" charset="0"/>
              </a:rPr>
              <a:t>חבר=לייק?</a:t>
            </a:r>
          </a:p>
          <a:p>
            <a:pPr algn="ctr"/>
            <a:r>
              <a:rPr lang="he-IL" sz="1200" dirty="0">
                <a:latin typeface="Calibri" panose="020F0502020204030204" pitchFamily="34" charset="0"/>
                <a:cs typeface="Calibri" panose="020F0502020204030204" pitchFamily="34" charset="0"/>
              </a:rPr>
              <a:t>בני נוער בוחרים לעשות לייק לפוסט של חבר/ה לפי התוכן שפורסם</a:t>
            </a:r>
          </a:p>
          <a:p>
            <a:pPr algn="ctr"/>
            <a:r>
              <a:rPr lang="he-IL" sz="1200" dirty="0">
                <a:latin typeface="Calibri" panose="020F0502020204030204" pitchFamily="34" charset="0"/>
                <a:cs typeface="Calibri" panose="020F0502020204030204" pitchFamily="34" charset="0"/>
              </a:rPr>
              <a:t>.</a:t>
            </a:r>
          </a:p>
        </p:txBody>
      </p:sp>
      <p:sp>
        <p:nvSpPr>
          <p:cNvPr id="28" name="תיבת טקסט 27">
            <a:extLst>
              <a:ext uri="{FF2B5EF4-FFF2-40B4-BE49-F238E27FC236}">
                <a16:creationId xmlns:a16="http://schemas.microsoft.com/office/drawing/2014/main" id="{3A0C9399-E6FF-4A9A-BC1F-2CC964CEE300}"/>
              </a:ext>
            </a:extLst>
          </p:cNvPr>
          <p:cNvSpPr txBox="1"/>
          <p:nvPr/>
        </p:nvSpPr>
        <p:spPr>
          <a:xfrm>
            <a:off x="3646555" y="2057641"/>
            <a:ext cx="1710868" cy="861774"/>
          </a:xfrm>
          <a:prstGeom prst="rect">
            <a:avLst/>
          </a:prstGeom>
          <a:noFill/>
        </p:spPr>
        <p:txBody>
          <a:bodyPr wrap="square">
            <a:spAutoFit/>
          </a:bodyPr>
          <a:lstStyle/>
          <a:p>
            <a:pPr algn="ctr"/>
            <a:r>
              <a:rPr lang="he-IL" b="1" dirty="0">
                <a:latin typeface="Calibri" panose="020F0502020204030204" pitchFamily="34" charset="0"/>
                <a:cs typeface="Calibri" panose="020F0502020204030204" pitchFamily="34" charset="0"/>
              </a:rPr>
              <a:t>אפשרות 1:           </a:t>
            </a:r>
          </a:p>
          <a:p>
            <a:pPr algn="ctr"/>
            <a:r>
              <a:rPr lang="he-IL" sz="1200" dirty="0">
                <a:latin typeface="Calibri" panose="020F0502020204030204" pitchFamily="34" charset="0"/>
                <a:cs typeface="Calibri" panose="020F0502020204030204" pitchFamily="34" charset="0"/>
              </a:rPr>
              <a:t>בני נוער משתדלים לא לשתף פוסט/הודעה בהם מפיצים שמועה</a:t>
            </a:r>
          </a:p>
        </p:txBody>
      </p:sp>
      <p:sp>
        <p:nvSpPr>
          <p:cNvPr id="30" name="תיבת טקסט 29">
            <a:extLst>
              <a:ext uri="{FF2B5EF4-FFF2-40B4-BE49-F238E27FC236}">
                <a16:creationId xmlns:a16="http://schemas.microsoft.com/office/drawing/2014/main" id="{F9D70EDD-25E2-4BD1-AEEA-2AE39C7B588A}"/>
              </a:ext>
            </a:extLst>
          </p:cNvPr>
          <p:cNvSpPr txBox="1"/>
          <p:nvPr/>
        </p:nvSpPr>
        <p:spPr>
          <a:xfrm>
            <a:off x="1006142" y="2075015"/>
            <a:ext cx="1773721" cy="861774"/>
          </a:xfrm>
          <a:prstGeom prst="rect">
            <a:avLst/>
          </a:prstGeom>
          <a:noFill/>
        </p:spPr>
        <p:txBody>
          <a:bodyPr wrap="square">
            <a:spAutoFit/>
          </a:bodyPr>
          <a:lstStyle/>
          <a:p>
            <a:pPr algn="ctr"/>
            <a:r>
              <a:rPr lang="he-IL" b="1" dirty="0">
                <a:latin typeface="Calibri" panose="020F0502020204030204" pitchFamily="34" charset="0"/>
                <a:cs typeface="Calibri" panose="020F0502020204030204" pitchFamily="34" charset="0"/>
              </a:rPr>
              <a:t>אפשרות 2:               </a:t>
            </a:r>
          </a:p>
          <a:p>
            <a:pPr algn="ctr"/>
            <a:r>
              <a:rPr lang="he-IL" sz="1200" dirty="0">
                <a:latin typeface="Calibri" panose="020F0502020204030204" pitchFamily="34" charset="0"/>
                <a:cs typeface="Calibri" panose="020F0502020204030204" pitchFamily="34" charset="0"/>
              </a:rPr>
              <a:t>בני נוער משתפים במידע מבלי לבדוק את תוכן המידע ואמינותו לעומק</a:t>
            </a:r>
          </a:p>
        </p:txBody>
      </p:sp>
    </p:spTree>
    <p:extLst>
      <p:ext uri="{BB962C8B-B14F-4D97-AF65-F5344CB8AC3E}">
        <p14:creationId xmlns:p14="http://schemas.microsoft.com/office/powerpoint/2010/main" val="1694124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59648F0-02AF-4D03-8709-B48206257903}"/>
              </a:ext>
            </a:extLst>
          </p:cNvPr>
          <p:cNvSpPr>
            <a:spLocks noGrp="1"/>
          </p:cNvSpPr>
          <p:nvPr>
            <p:ph type="title"/>
          </p:nvPr>
        </p:nvSpPr>
        <p:spPr/>
        <p:txBody>
          <a:bodyPr/>
          <a:lstStyle/>
          <a:p>
            <a:r>
              <a:rPr lang="he-IL" dirty="0"/>
              <a:t>כרטיסיות לדיון</a:t>
            </a:r>
          </a:p>
        </p:txBody>
      </p:sp>
      <p:sp>
        <p:nvSpPr>
          <p:cNvPr id="4" name="מלבן 3">
            <a:extLst>
              <a:ext uri="{FF2B5EF4-FFF2-40B4-BE49-F238E27FC236}">
                <a16:creationId xmlns:a16="http://schemas.microsoft.com/office/drawing/2014/main" id="{F3EF6DD3-FEE9-4F07-A998-3B344EF7E103}"/>
              </a:ext>
            </a:extLst>
          </p:cNvPr>
          <p:cNvSpPr/>
          <p:nvPr/>
        </p:nvSpPr>
        <p:spPr>
          <a:xfrm>
            <a:off x="6613765" y="1602288"/>
            <a:ext cx="4800599" cy="5094219"/>
          </a:xfrm>
          <a:prstGeom prst="rect">
            <a:avLst/>
          </a:prstGeom>
          <a:noFill/>
          <a:ln w="28575" cap="rnd" cmpd="sng" algn="ctr">
            <a:solidFill>
              <a:schemeClr val="tx1">
                <a:lumMod val="50000"/>
                <a:lumOff val="50000"/>
              </a:schemeClr>
            </a:solidFill>
            <a:prstDash val="solid"/>
          </a:ln>
          <a:effectLst/>
        </p:spPr>
        <p:txBody>
          <a:bodyPr rtlCol="1"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endParaRPr>
          </a:p>
        </p:txBody>
      </p:sp>
      <p:pic>
        <p:nvPicPr>
          <p:cNvPr id="5" name="תמונה 3" descr="Question Mark, People, Think, Mind, Confusion">
            <a:extLst>
              <a:ext uri="{FF2B5EF4-FFF2-40B4-BE49-F238E27FC236}">
                <a16:creationId xmlns:a16="http://schemas.microsoft.com/office/drawing/2014/main" id="{903896F3-C0CD-4C09-9B8C-25BD7CC83B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8673" y="3506539"/>
            <a:ext cx="982644" cy="1650479"/>
          </a:xfrm>
          <a:prstGeom prst="rect">
            <a:avLst/>
          </a:prstGeom>
          <a:noFill/>
          <a:extLst>
            <a:ext uri="{909E8E84-426E-40DD-AFC4-6F175D3DCCD1}">
              <a14:hiddenFill xmlns:a14="http://schemas.microsoft.com/office/drawing/2010/main">
                <a:solidFill>
                  <a:srgbClr val="FFFFFF"/>
                </a:solidFill>
              </a14:hiddenFill>
            </a:ext>
          </a:extLst>
        </p:spPr>
      </p:pic>
      <p:sp>
        <p:nvSpPr>
          <p:cNvPr id="6" name="מלבן 5">
            <a:extLst>
              <a:ext uri="{FF2B5EF4-FFF2-40B4-BE49-F238E27FC236}">
                <a16:creationId xmlns:a16="http://schemas.microsoft.com/office/drawing/2014/main" id="{A948BF9C-19F0-4FF5-ABD5-A941DDB908D0}"/>
              </a:ext>
            </a:extLst>
          </p:cNvPr>
          <p:cNvSpPr/>
          <p:nvPr/>
        </p:nvSpPr>
        <p:spPr>
          <a:xfrm>
            <a:off x="838200" y="1602287"/>
            <a:ext cx="4800599" cy="5094219"/>
          </a:xfrm>
          <a:prstGeom prst="rect">
            <a:avLst/>
          </a:prstGeom>
          <a:noFill/>
          <a:ln w="28575" cap="rnd" cmpd="sng" algn="ctr">
            <a:solidFill>
              <a:schemeClr val="tx1">
                <a:lumMod val="50000"/>
                <a:lumOff val="50000"/>
              </a:schemeClr>
            </a:solidFill>
            <a:prstDash val="solid"/>
          </a:ln>
          <a:effectLst/>
        </p:spPr>
        <p:txBody>
          <a:bodyPr rtlCol="1"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endParaRPr>
          </a:p>
        </p:txBody>
      </p:sp>
      <p:sp>
        <p:nvSpPr>
          <p:cNvPr id="8" name="תיבת טקסט 7">
            <a:extLst>
              <a:ext uri="{FF2B5EF4-FFF2-40B4-BE49-F238E27FC236}">
                <a16:creationId xmlns:a16="http://schemas.microsoft.com/office/drawing/2014/main" id="{3BE3B708-C24B-4D2C-B6C5-BBB652DF9E26}"/>
              </a:ext>
            </a:extLst>
          </p:cNvPr>
          <p:cNvSpPr txBox="1"/>
          <p:nvPr/>
        </p:nvSpPr>
        <p:spPr>
          <a:xfrm>
            <a:off x="6701589" y="5558859"/>
            <a:ext cx="4712775" cy="1200329"/>
          </a:xfrm>
          <a:prstGeom prst="rect">
            <a:avLst/>
          </a:prstGeom>
          <a:noFill/>
        </p:spPr>
        <p:txBody>
          <a:bodyPr wrap="square">
            <a:spAutoFit/>
          </a:bodyPr>
          <a:lstStyle/>
          <a:p>
            <a:pPr marL="285750" indent="-285750" algn="r" rtl="1" eaLnBrk="0" fontAlgn="base" hangingPunct="0">
              <a:spcBef>
                <a:spcPct val="0"/>
              </a:spcBef>
              <a:spcAft>
                <a:spcPct val="0"/>
              </a:spcAft>
              <a:buClrTx/>
              <a:buFont typeface="Arial" panose="020B0604020202020204" pitchFamily="34" charset="0"/>
              <a:buChar char="•"/>
            </a:pPr>
            <a:r>
              <a:rPr lang="he-IL" altLang="en-US" sz="18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בחרו באפשרות שרוב בני הנוער נוהגים על פיה לדעתכם.</a:t>
            </a:r>
            <a:endParaRPr lang="en-US" altLang="en-US" b="1" kern="1200" dirty="0">
              <a:solidFill>
                <a:prstClr val="black"/>
              </a:solidFill>
              <a:latin typeface="Calibri" panose="020F0502020204030204" pitchFamily="34" charset="0"/>
              <a:ea typeface="+mn-ea"/>
              <a:cs typeface="Calibri" panose="020F0502020204030204" pitchFamily="34" charset="0"/>
            </a:endParaRPr>
          </a:p>
          <a:p>
            <a:pPr marL="285750" indent="-285750" algn="r" rtl="1" eaLnBrk="0" fontAlgn="base" hangingPunct="0">
              <a:spcBef>
                <a:spcPct val="0"/>
              </a:spcBef>
              <a:spcAft>
                <a:spcPct val="0"/>
              </a:spcAft>
              <a:buClrTx/>
              <a:buFont typeface="Arial" panose="020B0604020202020204" pitchFamily="34" charset="0"/>
              <a:buChar char="•"/>
            </a:pPr>
            <a:r>
              <a:rPr lang="he-IL" altLang="en-US" sz="18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ציינו את הסיבות והמניעים שבגללם בני נוער מתנהלים בדרך זו לדעתכם.</a:t>
            </a:r>
            <a:endParaRPr lang="he-IL" altLang="en-US" sz="2400" b="1" kern="1200" dirty="0">
              <a:solidFill>
                <a:prstClr val="black"/>
              </a:solidFill>
              <a:latin typeface="Calibri" panose="020F0502020204030204" pitchFamily="34" charset="0"/>
              <a:ea typeface="+mn-ea"/>
              <a:cs typeface="Calibri" panose="020F0502020204030204" pitchFamily="34" charset="0"/>
            </a:endParaRPr>
          </a:p>
        </p:txBody>
      </p:sp>
      <p:pic>
        <p:nvPicPr>
          <p:cNvPr id="9" name="תמונה 1" descr="Thinking, Thought, Bubbles, Speech Bubbles, Cartoon">
            <a:extLst>
              <a:ext uri="{FF2B5EF4-FFF2-40B4-BE49-F238E27FC236}">
                <a16:creationId xmlns:a16="http://schemas.microsoft.com/office/drawing/2014/main" id="{66911CE0-60E3-4A3E-A721-08A5301ABFD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32465" y="1881275"/>
            <a:ext cx="2007410" cy="15964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Thinking, Thought, Bubbles, Speech Bubbles, Cartoon">
            <a:extLst>
              <a:ext uri="{FF2B5EF4-FFF2-40B4-BE49-F238E27FC236}">
                <a16:creationId xmlns:a16="http://schemas.microsoft.com/office/drawing/2014/main" id="{29582432-53BC-4D81-9A70-9A014C8C598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1589" y="2022683"/>
            <a:ext cx="2007410" cy="1650478"/>
          </a:xfrm>
          <a:prstGeom prst="rect">
            <a:avLst/>
          </a:prstGeom>
          <a:noFill/>
          <a:extLst>
            <a:ext uri="{909E8E84-426E-40DD-AFC4-6F175D3DCCD1}">
              <a14:hiddenFill xmlns:a14="http://schemas.microsoft.com/office/drawing/2010/main">
                <a:solidFill>
                  <a:srgbClr val="FFFFFF"/>
                </a:solidFill>
              </a14:hiddenFill>
            </a:ext>
          </a:extLst>
        </p:spPr>
      </p:pic>
      <p:pic>
        <p:nvPicPr>
          <p:cNvPr id="11" name="תמונה 3" descr="Question Mark, People, Think, Mind, Confusion">
            <a:extLst>
              <a:ext uri="{FF2B5EF4-FFF2-40B4-BE49-F238E27FC236}">
                <a16:creationId xmlns:a16="http://schemas.microsoft.com/office/drawing/2014/main" id="{BBE9CDC7-4E89-425C-ADEA-85FACEEF6D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7177" y="3605234"/>
            <a:ext cx="982644" cy="1650479"/>
          </a:xfrm>
          <a:prstGeom prst="rect">
            <a:avLst/>
          </a:prstGeom>
          <a:noFill/>
          <a:extLst>
            <a:ext uri="{909E8E84-426E-40DD-AFC4-6F175D3DCCD1}">
              <a14:hiddenFill xmlns:a14="http://schemas.microsoft.com/office/drawing/2010/main">
                <a:solidFill>
                  <a:srgbClr val="FFFFFF"/>
                </a:solidFill>
              </a14:hiddenFill>
            </a:ext>
          </a:extLst>
        </p:spPr>
      </p:pic>
      <p:sp>
        <p:nvSpPr>
          <p:cNvPr id="12" name="תיבת טקסט 11">
            <a:extLst>
              <a:ext uri="{FF2B5EF4-FFF2-40B4-BE49-F238E27FC236}">
                <a16:creationId xmlns:a16="http://schemas.microsoft.com/office/drawing/2014/main" id="{64760646-F81D-45EF-8578-16C1652BC47C}"/>
              </a:ext>
            </a:extLst>
          </p:cNvPr>
          <p:cNvSpPr txBox="1"/>
          <p:nvPr/>
        </p:nvSpPr>
        <p:spPr>
          <a:xfrm>
            <a:off x="949679" y="5579373"/>
            <a:ext cx="4712775" cy="1200329"/>
          </a:xfrm>
          <a:prstGeom prst="rect">
            <a:avLst/>
          </a:prstGeom>
          <a:noFill/>
        </p:spPr>
        <p:txBody>
          <a:bodyPr wrap="square">
            <a:spAutoFit/>
          </a:bodyPr>
          <a:lstStyle/>
          <a:p>
            <a:pPr marL="285750" indent="-285750" algn="r" rtl="1" eaLnBrk="0" fontAlgn="base" hangingPunct="0">
              <a:spcBef>
                <a:spcPct val="0"/>
              </a:spcBef>
              <a:spcAft>
                <a:spcPct val="0"/>
              </a:spcAft>
              <a:buClrTx/>
              <a:buFont typeface="Arial" panose="020B0604020202020204" pitchFamily="34" charset="0"/>
              <a:buChar char="•"/>
            </a:pPr>
            <a:r>
              <a:rPr lang="he-IL" altLang="en-US" sz="18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בחרו באפשרות שרוב בני הנוער נוהגים על פיה לדעתכם.</a:t>
            </a:r>
            <a:endParaRPr lang="en-US" altLang="en-US" b="1" kern="1200" dirty="0">
              <a:solidFill>
                <a:prstClr val="black"/>
              </a:solidFill>
              <a:latin typeface="Calibri" panose="020F0502020204030204" pitchFamily="34" charset="0"/>
              <a:ea typeface="+mn-ea"/>
              <a:cs typeface="Calibri" panose="020F0502020204030204" pitchFamily="34" charset="0"/>
            </a:endParaRPr>
          </a:p>
          <a:p>
            <a:pPr marL="285750" indent="-285750" algn="r" rtl="1" eaLnBrk="0" fontAlgn="base" hangingPunct="0">
              <a:spcBef>
                <a:spcPct val="0"/>
              </a:spcBef>
              <a:spcAft>
                <a:spcPct val="0"/>
              </a:spcAft>
              <a:buClrTx/>
              <a:buFont typeface="Arial" panose="020B0604020202020204" pitchFamily="34" charset="0"/>
              <a:buChar char="•"/>
            </a:pPr>
            <a:r>
              <a:rPr lang="he-IL" altLang="en-US" sz="18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ציינו את הסיבות והמניעים שבגללם בני נוער מתנהלים בדרך זו לדעתכם.</a:t>
            </a:r>
            <a:endParaRPr lang="he-IL" altLang="en-US" sz="2400" b="1" kern="1200" dirty="0">
              <a:solidFill>
                <a:prstClr val="black"/>
              </a:solidFill>
              <a:latin typeface="Calibri" panose="020F0502020204030204" pitchFamily="34" charset="0"/>
              <a:ea typeface="+mn-ea"/>
              <a:cs typeface="Calibri" panose="020F0502020204030204" pitchFamily="34" charset="0"/>
            </a:endParaRPr>
          </a:p>
        </p:txBody>
      </p:sp>
      <p:pic>
        <p:nvPicPr>
          <p:cNvPr id="13" name="תמונה 1" descr="Thinking, Thought, Bubbles, Speech Bubbles, Cartoon">
            <a:extLst>
              <a:ext uri="{FF2B5EF4-FFF2-40B4-BE49-F238E27FC236}">
                <a16:creationId xmlns:a16="http://schemas.microsoft.com/office/drawing/2014/main" id="{9F4263D1-FD45-4739-8E64-1B9B0BD172B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32633" y="1951162"/>
            <a:ext cx="2138713" cy="15964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Thinking, Thought, Bubbles, Speech Bubbles, Cartoon">
            <a:extLst>
              <a:ext uri="{FF2B5EF4-FFF2-40B4-BE49-F238E27FC236}">
                <a16:creationId xmlns:a16="http://schemas.microsoft.com/office/drawing/2014/main" id="{1BFAAB15-771A-48EA-BEB2-7007E3D6AE7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6796" y="1938891"/>
            <a:ext cx="2007410" cy="2113357"/>
          </a:xfrm>
          <a:prstGeom prst="rect">
            <a:avLst/>
          </a:prstGeom>
          <a:noFill/>
          <a:extLst>
            <a:ext uri="{909E8E84-426E-40DD-AFC4-6F175D3DCCD1}">
              <a14:hiddenFill xmlns:a14="http://schemas.microsoft.com/office/drawing/2010/main">
                <a:solidFill>
                  <a:srgbClr val="FFFFFF"/>
                </a:solidFill>
              </a14:hiddenFill>
            </a:ext>
          </a:extLst>
        </p:spPr>
      </p:pic>
      <p:sp>
        <p:nvSpPr>
          <p:cNvPr id="16" name="תיבת טקסט 15">
            <a:extLst>
              <a:ext uri="{FF2B5EF4-FFF2-40B4-BE49-F238E27FC236}">
                <a16:creationId xmlns:a16="http://schemas.microsoft.com/office/drawing/2014/main" id="{1969258F-2DC4-4D68-9703-7308F17F00D2}"/>
              </a:ext>
            </a:extLst>
          </p:cNvPr>
          <p:cNvSpPr txBox="1"/>
          <p:nvPr/>
        </p:nvSpPr>
        <p:spPr>
          <a:xfrm>
            <a:off x="9232465" y="2075015"/>
            <a:ext cx="1896008" cy="523220"/>
          </a:xfrm>
          <a:prstGeom prst="rect">
            <a:avLst/>
          </a:prstGeom>
          <a:noFill/>
        </p:spPr>
        <p:txBody>
          <a:bodyPr wrap="square">
            <a:spAutoFit/>
          </a:bodyPr>
          <a:lstStyle/>
          <a:p>
            <a:pPr algn="ctr"/>
            <a:r>
              <a:rPr lang="he-IL" b="1" dirty="0">
                <a:latin typeface="Calibri" panose="020F0502020204030204" pitchFamily="34" charset="0"/>
                <a:cs typeface="Calibri" panose="020F0502020204030204" pitchFamily="34" charset="0"/>
              </a:rPr>
              <a:t>אפשרות 1:    </a:t>
            </a:r>
          </a:p>
          <a:p>
            <a:pPr algn="ctr"/>
            <a:r>
              <a:rPr lang="he-IL" b="1" dirty="0">
                <a:latin typeface="Calibri" panose="020F0502020204030204" pitchFamily="34" charset="0"/>
                <a:cs typeface="Calibri" panose="020F0502020204030204" pitchFamily="34" charset="0"/>
              </a:rPr>
              <a:t> </a:t>
            </a:r>
            <a:r>
              <a:rPr lang="he-IL" dirty="0">
                <a:latin typeface="Calibri" panose="020F0502020204030204" pitchFamily="34" charset="0"/>
                <a:cs typeface="Calibri" panose="020F0502020204030204" pitchFamily="34" charset="0"/>
              </a:rPr>
              <a:t>צילמנו-פרסמנו!</a:t>
            </a:r>
          </a:p>
        </p:txBody>
      </p:sp>
      <p:sp>
        <p:nvSpPr>
          <p:cNvPr id="17" name="מלבן 16">
            <a:extLst>
              <a:ext uri="{FF2B5EF4-FFF2-40B4-BE49-F238E27FC236}">
                <a16:creationId xmlns:a16="http://schemas.microsoft.com/office/drawing/2014/main" id="{57BC9554-4B47-4CE9-89B9-26B8243D3330}"/>
              </a:ext>
            </a:extLst>
          </p:cNvPr>
          <p:cNvSpPr/>
          <p:nvPr/>
        </p:nvSpPr>
        <p:spPr>
          <a:xfrm>
            <a:off x="6609095" y="1602287"/>
            <a:ext cx="1752852" cy="278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b="1" dirty="0">
                <a:solidFill>
                  <a:schemeClr val="tx2">
                    <a:lumMod val="50000"/>
                  </a:schemeClr>
                </a:solidFill>
              </a:rPr>
              <a:t>כרטיסיה 5</a:t>
            </a:r>
          </a:p>
        </p:txBody>
      </p:sp>
      <p:sp>
        <p:nvSpPr>
          <p:cNvPr id="18" name="מלבן 17">
            <a:extLst>
              <a:ext uri="{FF2B5EF4-FFF2-40B4-BE49-F238E27FC236}">
                <a16:creationId xmlns:a16="http://schemas.microsoft.com/office/drawing/2014/main" id="{A8D8DD37-2812-4506-A985-CFA0A4F093BA}"/>
              </a:ext>
            </a:extLst>
          </p:cNvPr>
          <p:cNvSpPr/>
          <p:nvPr/>
        </p:nvSpPr>
        <p:spPr>
          <a:xfrm>
            <a:off x="847560" y="1602287"/>
            <a:ext cx="1752852" cy="278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b="1" dirty="0">
                <a:solidFill>
                  <a:schemeClr val="tx2">
                    <a:lumMod val="50000"/>
                  </a:schemeClr>
                </a:solidFill>
              </a:rPr>
              <a:t>כרטיסיה 6</a:t>
            </a:r>
          </a:p>
        </p:txBody>
      </p:sp>
      <p:sp>
        <p:nvSpPr>
          <p:cNvPr id="24" name="תיבת טקסט 23">
            <a:extLst>
              <a:ext uri="{FF2B5EF4-FFF2-40B4-BE49-F238E27FC236}">
                <a16:creationId xmlns:a16="http://schemas.microsoft.com/office/drawing/2014/main" id="{2033A10F-9F65-4E61-A6EE-A38002007348}"/>
              </a:ext>
            </a:extLst>
          </p:cNvPr>
          <p:cNvSpPr txBox="1"/>
          <p:nvPr/>
        </p:nvSpPr>
        <p:spPr>
          <a:xfrm>
            <a:off x="6712665" y="2205687"/>
            <a:ext cx="1874887" cy="707886"/>
          </a:xfrm>
          <a:prstGeom prst="rect">
            <a:avLst/>
          </a:prstGeom>
          <a:noFill/>
        </p:spPr>
        <p:txBody>
          <a:bodyPr wrap="square">
            <a:spAutoFit/>
          </a:bodyPr>
          <a:lstStyle/>
          <a:p>
            <a:pPr algn="ctr"/>
            <a:r>
              <a:rPr lang="he-IL" b="1" dirty="0">
                <a:latin typeface="Calibri" panose="020F0502020204030204" pitchFamily="34" charset="0"/>
                <a:cs typeface="Calibri" panose="020F0502020204030204" pitchFamily="34" charset="0"/>
              </a:rPr>
              <a:t>אפשרות 2:         </a:t>
            </a:r>
          </a:p>
          <a:p>
            <a:pPr algn="ctr"/>
            <a:r>
              <a:rPr lang="he-IL" b="1" dirty="0">
                <a:latin typeface="Calibri" panose="020F0502020204030204" pitchFamily="34" charset="0"/>
                <a:cs typeface="Calibri" panose="020F0502020204030204" pitchFamily="34" charset="0"/>
              </a:rPr>
              <a:t> </a:t>
            </a:r>
            <a:r>
              <a:rPr lang="he-IL" dirty="0">
                <a:latin typeface="Calibri" panose="020F0502020204030204" pitchFamily="34" charset="0"/>
                <a:cs typeface="Calibri" panose="020F0502020204030204" pitchFamily="34" charset="0"/>
              </a:rPr>
              <a:t>צילמנו-פרסמנו?</a:t>
            </a:r>
          </a:p>
          <a:p>
            <a:pPr algn="ctr"/>
            <a:r>
              <a:rPr lang="he-IL" sz="1200" dirty="0">
                <a:latin typeface="Calibri" panose="020F0502020204030204" pitchFamily="34" charset="0"/>
                <a:cs typeface="Calibri" panose="020F0502020204030204" pitchFamily="34" charset="0"/>
              </a:rPr>
              <a:t>.</a:t>
            </a:r>
          </a:p>
        </p:txBody>
      </p:sp>
      <p:sp>
        <p:nvSpPr>
          <p:cNvPr id="28" name="תיבת טקסט 27">
            <a:extLst>
              <a:ext uri="{FF2B5EF4-FFF2-40B4-BE49-F238E27FC236}">
                <a16:creationId xmlns:a16="http://schemas.microsoft.com/office/drawing/2014/main" id="{3A0C9399-E6FF-4A9A-BC1F-2CC964CEE300}"/>
              </a:ext>
            </a:extLst>
          </p:cNvPr>
          <p:cNvSpPr txBox="1"/>
          <p:nvPr/>
        </p:nvSpPr>
        <p:spPr>
          <a:xfrm>
            <a:off x="3646555" y="2057641"/>
            <a:ext cx="1710868" cy="861774"/>
          </a:xfrm>
          <a:prstGeom prst="rect">
            <a:avLst/>
          </a:prstGeom>
          <a:noFill/>
        </p:spPr>
        <p:txBody>
          <a:bodyPr wrap="square">
            <a:spAutoFit/>
          </a:bodyPr>
          <a:lstStyle/>
          <a:p>
            <a:pPr algn="ctr"/>
            <a:r>
              <a:rPr lang="he-IL" b="1" dirty="0">
                <a:latin typeface="Calibri" panose="020F0502020204030204" pitchFamily="34" charset="0"/>
                <a:cs typeface="Calibri" panose="020F0502020204030204" pitchFamily="34" charset="0"/>
              </a:rPr>
              <a:t>אפשרות 1:           </a:t>
            </a:r>
          </a:p>
          <a:p>
            <a:pPr algn="ctr"/>
            <a:r>
              <a:rPr lang="he-IL" sz="1200" dirty="0">
                <a:latin typeface="Calibri" panose="020F0502020204030204" pitchFamily="34" charset="0"/>
                <a:cs typeface="Calibri" panose="020F0502020204030204" pitchFamily="34" charset="0"/>
              </a:rPr>
              <a:t>יש מקרים שבהם בני נוער פונים להתייעץ עם מבוגרים לגבי דברים שקורים ברשת</a:t>
            </a:r>
          </a:p>
        </p:txBody>
      </p:sp>
      <p:sp>
        <p:nvSpPr>
          <p:cNvPr id="30" name="תיבת טקסט 29">
            <a:extLst>
              <a:ext uri="{FF2B5EF4-FFF2-40B4-BE49-F238E27FC236}">
                <a16:creationId xmlns:a16="http://schemas.microsoft.com/office/drawing/2014/main" id="{F9D70EDD-25E2-4BD1-AEEA-2AE39C7B588A}"/>
              </a:ext>
            </a:extLst>
          </p:cNvPr>
          <p:cNvSpPr txBox="1"/>
          <p:nvPr/>
        </p:nvSpPr>
        <p:spPr>
          <a:xfrm>
            <a:off x="970388" y="2172874"/>
            <a:ext cx="1773721" cy="861774"/>
          </a:xfrm>
          <a:prstGeom prst="rect">
            <a:avLst/>
          </a:prstGeom>
          <a:noFill/>
        </p:spPr>
        <p:txBody>
          <a:bodyPr wrap="square">
            <a:spAutoFit/>
          </a:bodyPr>
          <a:lstStyle/>
          <a:p>
            <a:pPr algn="ctr"/>
            <a:r>
              <a:rPr lang="he-IL" b="1" dirty="0">
                <a:latin typeface="Calibri" panose="020F0502020204030204" pitchFamily="34" charset="0"/>
                <a:cs typeface="Calibri" panose="020F0502020204030204" pitchFamily="34" charset="0"/>
              </a:rPr>
              <a:t>אפשרות 2:               </a:t>
            </a:r>
          </a:p>
          <a:p>
            <a:pPr algn="ctr"/>
            <a:r>
              <a:rPr lang="he-IL" sz="1200" dirty="0">
                <a:latin typeface="Calibri" panose="020F0502020204030204" pitchFamily="34" charset="0"/>
                <a:cs typeface="Calibri" panose="020F0502020204030204" pitchFamily="34" charset="0"/>
              </a:rPr>
              <a:t>בדרך כלל בני נוער בוחרים  שלא להתייעץ עם מבוגרים לגבי דברים שקורים ברשת</a:t>
            </a:r>
          </a:p>
        </p:txBody>
      </p:sp>
    </p:spTree>
    <p:extLst>
      <p:ext uri="{BB962C8B-B14F-4D97-AF65-F5344CB8AC3E}">
        <p14:creationId xmlns:p14="http://schemas.microsoft.com/office/powerpoint/2010/main" val="1078760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59648F0-02AF-4D03-8709-B48206257903}"/>
              </a:ext>
            </a:extLst>
          </p:cNvPr>
          <p:cNvSpPr>
            <a:spLocks noGrp="1"/>
          </p:cNvSpPr>
          <p:nvPr>
            <p:ph type="title"/>
          </p:nvPr>
        </p:nvSpPr>
        <p:spPr/>
        <p:txBody>
          <a:bodyPr/>
          <a:lstStyle/>
          <a:p>
            <a:r>
              <a:rPr lang="he-IL" dirty="0"/>
              <a:t>כרטיסיות לדיון</a:t>
            </a:r>
          </a:p>
        </p:txBody>
      </p:sp>
      <p:sp>
        <p:nvSpPr>
          <p:cNvPr id="4" name="מלבן 3">
            <a:extLst>
              <a:ext uri="{FF2B5EF4-FFF2-40B4-BE49-F238E27FC236}">
                <a16:creationId xmlns:a16="http://schemas.microsoft.com/office/drawing/2014/main" id="{F3EF6DD3-FEE9-4F07-A998-3B344EF7E103}"/>
              </a:ext>
            </a:extLst>
          </p:cNvPr>
          <p:cNvSpPr/>
          <p:nvPr/>
        </p:nvSpPr>
        <p:spPr>
          <a:xfrm>
            <a:off x="6613765" y="1602288"/>
            <a:ext cx="4800599" cy="5094219"/>
          </a:xfrm>
          <a:prstGeom prst="rect">
            <a:avLst/>
          </a:prstGeom>
          <a:noFill/>
          <a:ln w="28575" cap="rnd" cmpd="sng" algn="ctr">
            <a:solidFill>
              <a:schemeClr val="tx1">
                <a:lumMod val="50000"/>
                <a:lumOff val="50000"/>
              </a:schemeClr>
            </a:solidFill>
            <a:prstDash val="solid"/>
          </a:ln>
          <a:effectLst/>
        </p:spPr>
        <p:txBody>
          <a:bodyPr rtlCol="1"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endParaRPr>
          </a:p>
        </p:txBody>
      </p:sp>
      <p:pic>
        <p:nvPicPr>
          <p:cNvPr id="5" name="תמונה 3" descr="Question Mark, People, Think, Mind, Confusion">
            <a:extLst>
              <a:ext uri="{FF2B5EF4-FFF2-40B4-BE49-F238E27FC236}">
                <a16:creationId xmlns:a16="http://schemas.microsoft.com/office/drawing/2014/main" id="{903896F3-C0CD-4C09-9B8C-25BD7CC83B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8673" y="3506539"/>
            <a:ext cx="982644" cy="1650479"/>
          </a:xfrm>
          <a:prstGeom prst="rect">
            <a:avLst/>
          </a:prstGeom>
          <a:noFill/>
          <a:extLst>
            <a:ext uri="{909E8E84-426E-40DD-AFC4-6F175D3DCCD1}">
              <a14:hiddenFill xmlns:a14="http://schemas.microsoft.com/office/drawing/2010/main">
                <a:solidFill>
                  <a:srgbClr val="FFFFFF"/>
                </a:solidFill>
              </a14:hiddenFill>
            </a:ext>
          </a:extLst>
        </p:spPr>
      </p:pic>
      <p:sp>
        <p:nvSpPr>
          <p:cNvPr id="6" name="מלבן 5">
            <a:extLst>
              <a:ext uri="{FF2B5EF4-FFF2-40B4-BE49-F238E27FC236}">
                <a16:creationId xmlns:a16="http://schemas.microsoft.com/office/drawing/2014/main" id="{A948BF9C-19F0-4FF5-ABD5-A941DDB908D0}"/>
              </a:ext>
            </a:extLst>
          </p:cNvPr>
          <p:cNvSpPr/>
          <p:nvPr/>
        </p:nvSpPr>
        <p:spPr>
          <a:xfrm>
            <a:off x="838200" y="1602287"/>
            <a:ext cx="4800599" cy="5094219"/>
          </a:xfrm>
          <a:prstGeom prst="rect">
            <a:avLst/>
          </a:prstGeom>
          <a:noFill/>
          <a:ln w="28575" cap="rnd" cmpd="sng" algn="ctr">
            <a:solidFill>
              <a:schemeClr val="tx1">
                <a:lumMod val="50000"/>
                <a:lumOff val="50000"/>
              </a:schemeClr>
            </a:solidFill>
            <a:prstDash val="solid"/>
          </a:ln>
          <a:effectLst/>
        </p:spPr>
        <p:txBody>
          <a:bodyPr rtlCol="1"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endParaRPr>
          </a:p>
        </p:txBody>
      </p:sp>
      <p:sp>
        <p:nvSpPr>
          <p:cNvPr id="8" name="תיבת טקסט 7">
            <a:extLst>
              <a:ext uri="{FF2B5EF4-FFF2-40B4-BE49-F238E27FC236}">
                <a16:creationId xmlns:a16="http://schemas.microsoft.com/office/drawing/2014/main" id="{3BE3B708-C24B-4D2C-B6C5-BBB652DF9E26}"/>
              </a:ext>
            </a:extLst>
          </p:cNvPr>
          <p:cNvSpPr txBox="1"/>
          <p:nvPr/>
        </p:nvSpPr>
        <p:spPr>
          <a:xfrm>
            <a:off x="6701589" y="5558859"/>
            <a:ext cx="4712775" cy="1200329"/>
          </a:xfrm>
          <a:prstGeom prst="rect">
            <a:avLst/>
          </a:prstGeom>
          <a:noFill/>
        </p:spPr>
        <p:txBody>
          <a:bodyPr wrap="square">
            <a:spAutoFit/>
          </a:bodyPr>
          <a:lstStyle/>
          <a:p>
            <a:pPr marL="285750" indent="-285750" algn="r" rtl="1" eaLnBrk="0" fontAlgn="base" hangingPunct="0">
              <a:spcBef>
                <a:spcPct val="0"/>
              </a:spcBef>
              <a:spcAft>
                <a:spcPct val="0"/>
              </a:spcAft>
              <a:buClrTx/>
              <a:buFont typeface="Arial" panose="020B0604020202020204" pitchFamily="34" charset="0"/>
              <a:buChar char="•"/>
            </a:pPr>
            <a:r>
              <a:rPr lang="he-IL" altLang="en-US" sz="18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בחרו באפשרות שרוב בני הנוער נוהגים על פיה לדעתכם.</a:t>
            </a:r>
            <a:endParaRPr lang="en-US" altLang="en-US" b="1" kern="1200" dirty="0">
              <a:solidFill>
                <a:prstClr val="black"/>
              </a:solidFill>
              <a:latin typeface="Calibri" panose="020F0502020204030204" pitchFamily="34" charset="0"/>
              <a:ea typeface="+mn-ea"/>
              <a:cs typeface="Calibri" panose="020F0502020204030204" pitchFamily="34" charset="0"/>
            </a:endParaRPr>
          </a:p>
          <a:p>
            <a:pPr marL="285750" indent="-285750" algn="r" rtl="1" eaLnBrk="0" fontAlgn="base" hangingPunct="0">
              <a:spcBef>
                <a:spcPct val="0"/>
              </a:spcBef>
              <a:spcAft>
                <a:spcPct val="0"/>
              </a:spcAft>
              <a:buClrTx/>
              <a:buFont typeface="Arial" panose="020B0604020202020204" pitchFamily="34" charset="0"/>
              <a:buChar char="•"/>
            </a:pPr>
            <a:r>
              <a:rPr lang="he-IL" altLang="en-US" sz="18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ציינו את הסיבות והמניעים שבגללם בני נוער מתנהלים בדרך זו לדעתכם.</a:t>
            </a:r>
            <a:endParaRPr lang="he-IL" altLang="en-US" sz="2400" b="1" kern="1200" dirty="0">
              <a:solidFill>
                <a:prstClr val="black"/>
              </a:solidFill>
              <a:latin typeface="Calibri" panose="020F0502020204030204" pitchFamily="34" charset="0"/>
              <a:ea typeface="+mn-ea"/>
              <a:cs typeface="Calibri" panose="020F0502020204030204" pitchFamily="34" charset="0"/>
            </a:endParaRPr>
          </a:p>
        </p:txBody>
      </p:sp>
      <p:pic>
        <p:nvPicPr>
          <p:cNvPr id="9" name="תמונה 1" descr="Thinking, Thought, Bubbles, Speech Bubbles, Cartoon">
            <a:extLst>
              <a:ext uri="{FF2B5EF4-FFF2-40B4-BE49-F238E27FC236}">
                <a16:creationId xmlns:a16="http://schemas.microsoft.com/office/drawing/2014/main" id="{66911CE0-60E3-4A3E-A721-08A5301ABFD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32464" y="1881275"/>
            <a:ext cx="2121335" cy="168705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Thinking, Thought, Bubbles, Speech Bubbles, Cartoon">
            <a:extLst>
              <a:ext uri="{FF2B5EF4-FFF2-40B4-BE49-F238E27FC236}">
                <a16:creationId xmlns:a16="http://schemas.microsoft.com/office/drawing/2014/main" id="{29582432-53BC-4D81-9A70-9A014C8C598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1588" y="2022683"/>
            <a:ext cx="2121335" cy="1744146"/>
          </a:xfrm>
          <a:prstGeom prst="rect">
            <a:avLst/>
          </a:prstGeom>
          <a:noFill/>
          <a:extLst>
            <a:ext uri="{909E8E84-426E-40DD-AFC4-6F175D3DCCD1}">
              <a14:hiddenFill xmlns:a14="http://schemas.microsoft.com/office/drawing/2010/main">
                <a:solidFill>
                  <a:srgbClr val="FFFFFF"/>
                </a:solidFill>
              </a14:hiddenFill>
            </a:ext>
          </a:extLst>
        </p:spPr>
      </p:pic>
      <p:pic>
        <p:nvPicPr>
          <p:cNvPr id="11" name="תמונה 3" descr="Question Mark, People, Think, Mind, Confusion">
            <a:extLst>
              <a:ext uri="{FF2B5EF4-FFF2-40B4-BE49-F238E27FC236}">
                <a16:creationId xmlns:a16="http://schemas.microsoft.com/office/drawing/2014/main" id="{BBE9CDC7-4E89-425C-ADEA-85FACEEF6D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7177" y="3605234"/>
            <a:ext cx="982644" cy="1650479"/>
          </a:xfrm>
          <a:prstGeom prst="rect">
            <a:avLst/>
          </a:prstGeom>
          <a:noFill/>
          <a:extLst>
            <a:ext uri="{909E8E84-426E-40DD-AFC4-6F175D3DCCD1}">
              <a14:hiddenFill xmlns:a14="http://schemas.microsoft.com/office/drawing/2010/main">
                <a:solidFill>
                  <a:srgbClr val="FFFFFF"/>
                </a:solidFill>
              </a14:hiddenFill>
            </a:ext>
          </a:extLst>
        </p:spPr>
      </p:pic>
      <p:sp>
        <p:nvSpPr>
          <p:cNvPr id="12" name="תיבת טקסט 11">
            <a:extLst>
              <a:ext uri="{FF2B5EF4-FFF2-40B4-BE49-F238E27FC236}">
                <a16:creationId xmlns:a16="http://schemas.microsoft.com/office/drawing/2014/main" id="{64760646-F81D-45EF-8578-16C1652BC47C}"/>
              </a:ext>
            </a:extLst>
          </p:cNvPr>
          <p:cNvSpPr txBox="1"/>
          <p:nvPr/>
        </p:nvSpPr>
        <p:spPr>
          <a:xfrm>
            <a:off x="970388" y="5558859"/>
            <a:ext cx="4712775" cy="1200329"/>
          </a:xfrm>
          <a:prstGeom prst="rect">
            <a:avLst/>
          </a:prstGeom>
          <a:noFill/>
        </p:spPr>
        <p:txBody>
          <a:bodyPr wrap="square">
            <a:spAutoFit/>
          </a:bodyPr>
          <a:lstStyle/>
          <a:p>
            <a:pPr marL="285750" indent="-285750" algn="r" rtl="1" eaLnBrk="0" fontAlgn="base" hangingPunct="0">
              <a:spcBef>
                <a:spcPct val="0"/>
              </a:spcBef>
              <a:spcAft>
                <a:spcPct val="0"/>
              </a:spcAft>
              <a:buClrTx/>
              <a:buFont typeface="Arial" panose="020B0604020202020204" pitchFamily="34" charset="0"/>
              <a:buChar char="•"/>
            </a:pPr>
            <a:r>
              <a:rPr lang="he-IL" altLang="en-US" sz="18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בחרו באפשרות שרוב בני הנוער נוהגים על פיה לדעתכם.</a:t>
            </a:r>
            <a:endParaRPr lang="en-US" altLang="en-US" b="1" kern="1200" dirty="0">
              <a:solidFill>
                <a:prstClr val="black"/>
              </a:solidFill>
              <a:latin typeface="Calibri" panose="020F0502020204030204" pitchFamily="34" charset="0"/>
              <a:ea typeface="+mn-ea"/>
              <a:cs typeface="Calibri" panose="020F0502020204030204" pitchFamily="34" charset="0"/>
            </a:endParaRPr>
          </a:p>
          <a:p>
            <a:pPr marL="285750" indent="-285750" algn="r" rtl="1" eaLnBrk="0" fontAlgn="base" hangingPunct="0">
              <a:spcBef>
                <a:spcPct val="0"/>
              </a:spcBef>
              <a:spcAft>
                <a:spcPct val="0"/>
              </a:spcAft>
              <a:buClrTx/>
              <a:buFont typeface="Arial" panose="020B0604020202020204" pitchFamily="34" charset="0"/>
              <a:buChar char="•"/>
            </a:pPr>
            <a:r>
              <a:rPr lang="he-IL" altLang="en-US" sz="18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ציינו את הסיבות והמניעים שבגללם בני נוער מתנהלים בדרך זו לדעתכם.</a:t>
            </a:r>
            <a:endParaRPr lang="he-IL" altLang="en-US" sz="2400" b="1" kern="1200" dirty="0">
              <a:solidFill>
                <a:prstClr val="black"/>
              </a:solidFill>
              <a:latin typeface="Calibri" panose="020F0502020204030204" pitchFamily="34" charset="0"/>
              <a:ea typeface="+mn-ea"/>
              <a:cs typeface="Calibri" panose="020F0502020204030204" pitchFamily="34" charset="0"/>
            </a:endParaRPr>
          </a:p>
        </p:txBody>
      </p:sp>
      <p:pic>
        <p:nvPicPr>
          <p:cNvPr id="13" name="תמונה 1" descr="Thinking, Thought, Bubbles, Speech Bubbles, Cartoon">
            <a:extLst>
              <a:ext uri="{FF2B5EF4-FFF2-40B4-BE49-F238E27FC236}">
                <a16:creationId xmlns:a16="http://schemas.microsoft.com/office/drawing/2014/main" id="{9F4263D1-FD45-4739-8E64-1B9B0BD172B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32633" y="1951162"/>
            <a:ext cx="2138713" cy="15964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Thinking, Thought, Bubbles, Speech Bubbles, Cartoon">
            <a:extLst>
              <a:ext uri="{FF2B5EF4-FFF2-40B4-BE49-F238E27FC236}">
                <a16:creationId xmlns:a16="http://schemas.microsoft.com/office/drawing/2014/main" id="{1BFAAB15-771A-48EA-BEB2-7007E3D6AE7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6796" y="1938891"/>
            <a:ext cx="2007410" cy="2113357"/>
          </a:xfrm>
          <a:prstGeom prst="rect">
            <a:avLst/>
          </a:prstGeom>
          <a:noFill/>
          <a:extLst>
            <a:ext uri="{909E8E84-426E-40DD-AFC4-6F175D3DCCD1}">
              <a14:hiddenFill xmlns:a14="http://schemas.microsoft.com/office/drawing/2010/main">
                <a:solidFill>
                  <a:srgbClr val="FFFFFF"/>
                </a:solidFill>
              </a14:hiddenFill>
            </a:ext>
          </a:extLst>
        </p:spPr>
      </p:pic>
      <p:sp>
        <p:nvSpPr>
          <p:cNvPr id="16" name="תיבת טקסט 15">
            <a:extLst>
              <a:ext uri="{FF2B5EF4-FFF2-40B4-BE49-F238E27FC236}">
                <a16:creationId xmlns:a16="http://schemas.microsoft.com/office/drawing/2014/main" id="{1969258F-2DC4-4D68-9703-7308F17F00D2}"/>
              </a:ext>
            </a:extLst>
          </p:cNvPr>
          <p:cNvSpPr txBox="1"/>
          <p:nvPr/>
        </p:nvSpPr>
        <p:spPr>
          <a:xfrm>
            <a:off x="9310243" y="1978915"/>
            <a:ext cx="1896008" cy="1077218"/>
          </a:xfrm>
          <a:prstGeom prst="rect">
            <a:avLst/>
          </a:prstGeom>
          <a:noFill/>
        </p:spPr>
        <p:txBody>
          <a:bodyPr wrap="square">
            <a:spAutoFit/>
          </a:bodyPr>
          <a:lstStyle/>
          <a:p>
            <a:pPr algn="ctr"/>
            <a:r>
              <a:rPr lang="he-IL" b="1" dirty="0">
                <a:latin typeface="Calibri" panose="020F0502020204030204" pitchFamily="34" charset="0"/>
                <a:cs typeface="Calibri" panose="020F0502020204030204" pitchFamily="34" charset="0"/>
              </a:rPr>
              <a:t>אפשרות 1:    </a:t>
            </a:r>
          </a:p>
          <a:p>
            <a:pPr algn="ctr"/>
            <a:r>
              <a:rPr lang="he-IL" b="1" dirty="0">
                <a:latin typeface="Calibri" panose="020F0502020204030204" pitchFamily="34" charset="0"/>
                <a:cs typeface="Calibri" panose="020F0502020204030204" pitchFamily="34" charset="0"/>
              </a:rPr>
              <a:t> </a:t>
            </a:r>
            <a:r>
              <a:rPr lang="he-IL" sz="1200" dirty="0">
                <a:latin typeface="Calibri" panose="020F0502020204030204" pitchFamily="34" charset="0"/>
                <a:cs typeface="Calibri" panose="020F0502020204030204" pitchFamily="34" charset="0"/>
              </a:rPr>
              <a:t>הרשת מאפשרת לבני נוער ליצור קשרי חברות ולהכיר אנשים חדשים</a:t>
            </a:r>
          </a:p>
          <a:p>
            <a:pPr algn="ctr"/>
            <a:endParaRPr lang="he-IL" dirty="0">
              <a:latin typeface="Calibri" panose="020F0502020204030204" pitchFamily="34" charset="0"/>
              <a:cs typeface="Calibri" panose="020F0502020204030204" pitchFamily="34" charset="0"/>
            </a:endParaRPr>
          </a:p>
        </p:txBody>
      </p:sp>
      <p:sp>
        <p:nvSpPr>
          <p:cNvPr id="17" name="מלבן 16">
            <a:extLst>
              <a:ext uri="{FF2B5EF4-FFF2-40B4-BE49-F238E27FC236}">
                <a16:creationId xmlns:a16="http://schemas.microsoft.com/office/drawing/2014/main" id="{57BC9554-4B47-4CE9-89B9-26B8243D3330}"/>
              </a:ext>
            </a:extLst>
          </p:cNvPr>
          <p:cNvSpPr/>
          <p:nvPr/>
        </p:nvSpPr>
        <p:spPr>
          <a:xfrm>
            <a:off x="6609095" y="1602287"/>
            <a:ext cx="1752852" cy="278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b="1" dirty="0">
                <a:solidFill>
                  <a:schemeClr val="tx2">
                    <a:lumMod val="50000"/>
                  </a:schemeClr>
                </a:solidFill>
              </a:rPr>
              <a:t>כרטיסיה 7</a:t>
            </a:r>
          </a:p>
        </p:txBody>
      </p:sp>
      <p:sp>
        <p:nvSpPr>
          <p:cNvPr id="18" name="מלבן 17">
            <a:extLst>
              <a:ext uri="{FF2B5EF4-FFF2-40B4-BE49-F238E27FC236}">
                <a16:creationId xmlns:a16="http://schemas.microsoft.com/office/drawing/2014/main" id="{A8D8DD37-2812-4506-A985-CFA0A4F093BA}"/>
              </a:ext>
            </a:extLst>
          </p:cNvPr>
          <p:cNvSpPr/>
          <p:nvPr/>
        </p:nvSpPr>
        <p:spPr>
          <a:xfrm>
            <a:off x="847560" y="1602287"/>
            <a:ext cx="1752852" cy="278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b="1" dirty="0">
                <a:solidFill>
                  <a:schemeClr val="tx2">
                    <a:lumMod val="50000"/>
                  </a:schemeClr>
                </a:solidFill>
              </a:rPr>
              <a:t>כרטיסיה 8</a:t>
            </a:r>
          </a:p>
        </p:txBody>
      </p:sp>
      <p:sp>
        <p:nvSpPr>
          <p:cNvPr id="24" name="תיבת טקסט 23">
            <a:extLst>
              <a:ext uri="{FF2B5EF4-FFF2-40B4-BE49-F238E27FC236}">
                <a16:creationId xmlns:a16="http://schemas.microsoft.com/office/drawing/2014/main" id="{2033A10F-9F65-4E61-A6EE-A38002007348}"/>
              </a:ext>
            </a:extLst>
          </p:cNvPr>
          <p:cNvSpPr txBox="1"/>
          <p:nvPr/>
        </p:nvSpPr>
        <p:spPr>
          <a:xfrm>
            <a:off x="6811911" y="2164035"/>
            <a:ext cx="1826762" cy="861774"/>
          </a:xfrm>
          <a:prstGeom prst="rect">
            <a:avLst/>
          </a:prstGeom>
          <a:noFill/>
        </p:spPr>
        <p:txBody>
          <a:bodyPr wrap="square">
            <a:spAutoFit/>
          </a:bodyPr>
          <a:lstStyle/>
          <a:p>
            <a:pPr algn="ctr"/>
            <a:r>
              <a:rPr lang="he-IL" b="1" dirty="0">
                <a:latin typeface="Calibri" panose="020F0502020204030204" pitchFamily="34" charset="0"/>
                <a:cs typeface="Calibri" panose="020F0502020204030204" pitchFamily="34" charset="0"/>
              </a:rPr>
              <a:t>אפשרות 2:         </a:t>
            </a:r>
          </a:p>
          <a:p>
            <a:pPr algn="ctr"/>
            <a:r>
              <a:rPr lang="he-IL" b="1" dirty="0">
                <a:latin typeface="Calibri" panose="020F0502020204030204" pitchFamily="34" charset="0"/>
                <a:cs typeface="Calibri" panose="020F0502020204030204" pitchFamily="34" charset="0"/>
              </a:rPr>
              <a:t> </a:t>
            </a:r>
            <a:r>
              <a:rPr lang="he-IL" sz="1200" dirty="0">
                <a:latin typeface="Calibri" panose="020F0502020204030204" pitchFamily="34" charset="0"/>
                <a:cs typeface="Calibri" panose="020F0502020204030204" pitchFamily="34" charset="0"/>
              </a:rPr>
              <a:t>לרוב, בני נוער נמנעים מליצור קשר עם אנשים שהם לא מכירים ברשת</a:t>
            </a:r>
          </a:p>
        </p:txBody>
      </p:sp>
      <p:sp>
        <p:nvSpPr>
          <p:cNvPr id="28" name="תיבת טקסט 27">
            <a:extLst>
              <a:ext uri="{FF2B5EF4-FFF2-40B4-BE49-F238E27FC236}">
                <a16:creationId xmlns:a16="http://schemas.microsoft.com/office/drawing/2014/main" id="{3A0C9399-E6FF-4A9A-BC1F-2CC964CEE300}"/>
              </a:ext>
            </a:extLst>
          </p:cNvPr>
          <p:cNvSpPr txBox="1"/>
          <p:nvPr/>
        </p:nvSpPr>
        <p:spPr>
          <a:xfrm>
            <a:off x="3646555" y="2022683"/>
            <a:ext cx="1710868" cy="1046440"/>
          </a:xfrm>
          <a:prstGeom prst="rect">
            <a:avLst/>
          </a:prstGeom>
          <a:noFill/>
        </p:spPr>
        <p:txBody>
          <a:bodyPr wrap="square">
            <a:spAutoFit/>
          </a:bodyPr>
          <a:lstStyle/>
          <a:p>
            <a:pPr algn="ctr"/>
            <a:r>
              <a:rPr lang="he-IL" b="1" dirty="0">
                <a:latin typeface="Calibri" panose="020F0502020204030204" pitchFamily="34" charset="0"/>
                <a:cs typeface="Calibri" panose="020F0502020204030204" pitchFamily="34" charset="0"/>
              </a:rPr>
              <a:t>אפשרות 1:           </a:t>
            </a:r>
          </a:p>
          <a:p>
            <a:pPr algn="ctr"/>
            <a:r>
              <a:rPr lang="he-IL" sz="1200" dirty="0">
                <a:latin typeface="Calibri" panose="020F0502020204030204" pitchFamily="34" charset="0"/>
                <a:cs typeface="Calibri" panose="020F0502020204030204" pitchFamily="34" charset="0"/>
              </a:rPr>
              <a:t>כל התכנים שבני נוער מפרסמים ברשת מייצגים את המציאות שלהם כמו שהיא</a:t>
            </a:r>
          </a:p>
        </p:txBody>
      </p:sp>
      <p:sp>
        <p:nvSpPr>
          <p:cNvPr id="30" name="תיבת טקסט 29">
            <a:extLst>
              <a:ext uri="{FF2B5EF4-FFF2-40B4-BE49-F238E27FC236}">
                <a16:creationId xmlns:a16="http://schemas.microsoft.com/office/drawing/2014/main" id="{F9D70EDD-25E2-4BD1-AEEA-2AE39C7B588A}"/>
              </a:ext>
            </a:extLst>
          </p:cNvPr>
          <p:cNvSpPr txBox="1"/>
          <p:nvPr/>
        </p:nvSpPr>
        <p:spPr>
          <a:xfrm>
            <a:off x="970388" y="2172874"/>
            <a:ext cx="1773721" cy="1046440"/>
          </a:xfrm>
          <a:prstGeom prst="rect">
            <a:avLst/>
          </a:prstGeom>
          <a:noFill/>
        </p:spPr>
        <p:txBody>
          <a:bodyPr wrap="square">
            <a:spAutoFit/>
          </a:bodyPr>
          <a:lstStyle/>
          <a:p>
            <a:pPr algn="ctr"/>
            <a:r>
              <a:rPr lang="he-IL" b="1" dirty="0">
                <a:latin typeface="Calibri" panose="020F0502020204030204" pitchFamily="34" charset="0"/>
                <a:cs typeface="Calibri" panose="020F0502020204030204" pitchFamily="34" charset="0"/>
              </a:rPr>
              <a:t>אפשרות 2:               </a:t>
            </a:r>
          </a:p>
          <a:p>
            <a:pPr algn="ctr"/>
            <a:r>
              <a:rPr lang="he-IL" sz="1200" dirty="0">
                <a:latin typeface="Calibri" panose="020F0502020204030204" pitchFamily="34" charset="0"/>
                <a:cs typeface="Calibri" panose="020F0502020204030204" pitchFamily="34" charset="0"/>
              </a:rPr>
              <a:t>חלק מהתכנים שבני נוער מציגים ברשת הם הצדדים המוצלחים והנבחרים של המציאות שלהם</a:t>
            </a:r>
          </a:p>
        </p:txBody>
      </p:sp>
    </p:spTree>
    <p:extLst>
      <p:ext uri="{BB962C8B-B14F-4D97-AF65-F5344CB8AC3E}">
        <p14:creationId xmlns:p14="http://schemas.microsoft.com/office/powerpoint/2010/main" val="4260572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59648F0-02AF-4D03-8709-B48206257903}"/>
              </a:ext>
            </a:extLst>
          </p:cNvPr>
          <p:cNvSpPr>
            <a:spLocks noGrp="1"/>
          </p:cNvSpPr>
          <p:nvPr>
            <p:ph type="title"/>
          </p:nvPr>
        </p:nvSpPr>
        <p:spPr/>
        <p:txBody>
          <a:bodyPr/>
          <a:lstStyle/>
          <a:p>
            <a:r>
              <a:rPr lang="he-IL" dirty="0"/>
              <a:t>כרטיסיות לדיון</a:t>
            </a:r>
          </a:p>
        </p:txBody>
      </p:sp>
      <p:sp>
        <p:nvSpPr>
          <p:cNvPr id="4" name="מלבן 3">
            <a:extLst>
              <a:ext uri="{FF2B5EF4-FFF2-40B4-BE49-F238E27FC236}">
                <a16:creationId xmlns:a16="http://schemas.microsoft.com/office/drawing/2014/main" id="{F3EF6DD3-FEE9-4F07-A998-3B344EF7E103}"/>
              </a:ext>
            </a:extLst>
          </p:cNvPr>
          <p:cNvSpPr/>
          <p:nvPr/>
        </p:nvSpPr>
        <p:spPr>
          <a:xfrm>
            <a:off x="6613765" y="1602288"/>
            <a:ext cx="4800599" cy="5094219"/>
          </a:xfrm>
          <a:prstGeom prst="rect">
            <a:avLst/>
          </a:prstGeom>
          <a:noFill/>
          <a:ln w="28575" cap="rnd" cmpd="sng" algn="ctr">
            <a:solidFill>
              <a:schemeClr val="tx1">
                <a:lumMod val="50000"/>
                <a:lumOff val="50000"/>
              </a:schemeClr>
            </a:solidFill>
            <a:prstDash val="solid"/>
          </a:ln>
          <a:effectLst/>
        </p:spPr>
        <p:txBody>
          <a:bodyPr rtlCol="1"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endParaRPr>
          </a:p>
        </p:txBody>
      </p:sp>
      <p:pic>
        <p:nvPicPr>
          <p:cNvPr id="5" name="תמונה 3" descr="Question Mark, People, Think, Mind, Confusion">
            <a:extLst>
              <a:ext uri="{FF2B5EF4-FFF2-40B4-BE49-F238E27FC236}">
                <a16:creationId xmlns:a16="http://schemas.microsoft.com/office/drawing/2014/main" id="{903896F3-C0CD-4C09-9B8C-25BD7CC83B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8673" y="3506539"/>
            <a:ext cx="982644" cy="1650479"/>
          </a:xfrm>
          <a:prstGeom prst="rect">
            <a:avLst/>
          </a:prstGeom>
          <a:noFill/>
          <a:extLst>
            <a:ext uri="{909E8E84-426E-40DD-AFC4-6F175D3DCCD1}">
              <a14:hiddenFill xmlns:a14="http://schemas.microsoft.com/office/drawing/2010/main">
                <a:solidFill>
                  <a:srgbClr val="FFFFFF"/>
                </a:solidFill>
              </a14:hiddenFill>
            </a:ext>
          </a:extLst>
        </p:spPr>
      </p:pic>
      <p:sp>
        <p:nvSpPr>
          <p:cNvPr id="6" name="מלבן 5">
            <a:extLst>
              <a:ext uri="{FF2B5EF4-FFF2-40B4-BE49-F238E27FC236}">
                <a16:creationId xmlns:a16="http://schemas.microsoft.com/office/drawing/2014/main" id="{A948BF9C-19F0-4FF5-ABD5-A941DDB908D0}"/>
              </a:ext>
            </a:extLst>
          </p:cNvPr>
          <p:cNvSpPr/>
          <p:nvPr/>
        </p:nvSpPr>
        <p:spPr>
          <a:xfrm>
            <a:off x="838200" y="1602287"/>
            <a:ext cx="4800599" cy="5094219"/>
          </a:xfrm>
          <a:prstGeom prst="rect">
            <a:avLst/>
          </a:prstGeom>
          <a:noFill/>
          <a:ln w="28575" cap="rnd" cmpd="sng" algn="ctr">
            <a:solidFill>
              <a:schemeClr val="tx1">
                <a:lumMod val="50000"/>
                <a:lumOff val="50000"/>
              </a:schemeClr>
            </a:solidFill>
            <a:prstDash val="solid"/>
          </a:ln>
          <a:effectLst/>
        </p:spPr>
        <p:txBody>
          <a:bodyPr rtlCol="1"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endParaRPr>
          </a:p>
        </p:txBody>
      </p:sp>
      <p:sp>
        <p:nvSpPr>
          <p:cNvPr id="8" name="תיבת טקסט 7">
            <a:extLst>
              <a:ext uri="{FF2B5EF4-FFF2-40B4-BE49-F238E27FC236}">
                <a16:creationId xmlns:a16="http://schemas.microsoft.com/office/drawing/2014/main" id="{3BE3B708-C24B-4D2C-B6C5-BBB652DF9E26}"/>
              </a:ext>
            </a:extLst>
          </p:cNvPr>
          <p:cNvSpPr txBox="1"/>
          <p:nvPr/>
        </p:nvSpPr>
        <p:spPr>
          <a:xfrm>
            <a:off x="6701589" y="5558859"/>
            <a:ext cx="4712775" cy="1200329"/>
          </a:xfrm>
          <a:prstGeom prst="rect">
            <a:avLst/>
          </a:prstGeom>
          <a:noFill/>
        </p:spPr>
        <p:txBody>
          <a:bodyPr wrap="square">
            <a:spAutoFit/>
          </a:bodyPr>
          <a:lstStyle/>
          <a:p>
            <a:pPr marL="285750" indent="-285750" algn="r" rtl="1" eaLnBrk="0" fontAlgn="base" hangingPunct="0">
              <a:spcBef>
                <a:spcPct val="0"/>
              </a:spcBef>
              <a:spcAft>
                <a:spcPct val="0"/>
              </a:spcAft>
              <a:buClrTx/>
              <a:buFont typeface="Arial" panose="020B0604020202020204" pitchFamily="34" charset="0"/>
              <a:buChar char="•"/>
            </a:pPr>
            <a:r>
              <a:rPr lang="he-IL" altLang="en-US" sz="18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בחרו באפשרות שרוב בני הנוער נוהגים על פיה לדעתכם.</a:t>
            </a:r>
            <a:endParaRPr lang="en-US" altLang="en-US" b="1" kern="1200" dirty="0">
              <a:solidFill>
                <a:prstClr val="black"/>
              </a:solidFill>
              <a:latin typeface="Calibri" panose="020F0502020204030204" pitchFamily="34" charset="0"/>
              <a:ea typeface="+mn-ea"/>
              <a:cs typeface="Calibri" panose="020F0502020204030204" pitchFamily="34" charset="0"/>
            </a:endParaRPr>
          </a:p>
          <a:p>
            <a:pPr marL="285750" indent="-285750" algn="r" rtl="1" eaLnBrk="0" fontAlgn="base" hangingPunct="0">
              <a:spcBef>
                <a:spcPct val="0"/>
              </a:spcBef>
              <a:spcAft>
                <a:spcPct val="0"/>
              </a:spcAft>
              <a:buClrTx/>
              <a:buFont typeface="Arial" panose="020B0604020202020204" pitchFamily="34" charset="0"/>
              <a:buChar char="•"/>
            </a:pPr>
            <a:r>
              <a:rPr lang="he-IL" altLang="en-US" sz="18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ציינו את הסיבות והמניעים שבגללם בני נוער מתנהלים בדרך זו לדעתכם.</a:t>
            </a:r>
            <a:endParaRPr lang="he-IL" altLang="en-US" sz="2400" b="1" kern="1200" dirty="0">
              <a:solidFill>
                <a:prstClr val="black"/>
              </a:solidFill>
              <a:latin typeface="Calibri" panose="020F0502020204030204" pitchFamily="34" charset="0"/>
              <a:ea typeface="+mn-ea"/>
              <a:cs typeface="Calibri" panose="020F0502020204030204" pitchFamily="34" charset="0"/>
            </a:endParaRPr>
          </a:p>
        </p:txBody>
      </p:sp>
      <p:pic>
        <p:nvPicPr>
          <p:cNvPr id="9" name="תמונה 1" descr="Thinking, Thought, Bubbles, Speech Bubbles, Cartoon">
            <a:extLst>
              <a:ext uri="{FF2B5EF4-FFF2-40B4-BE49-F238E27FC236}">
                <a16:creationId xmlns:a16="http://schemas.microsoft.com/office/drawing/2014/main" id="{66911CE0-60E3-4A3E-A721-08A5301ABFD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32464" y="1881275"/>
            <a:ext cx="2121335" cy="168705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Thinking, Thought, Bubbles, Speech Bubbles, Cartoon">
            <a:extLst>
              <a:ext uri="{FF2B5EF4-FFF2-40B4-BE49-F238E27FC236}">
                <a16:creationId xmlns:a16="http://schemas.microsoft.com/office/drawing/2014/main" id="{29582432-53BC-4D81-9A70-9A014C8C598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1588" y="2022683"/>
            <a:ext cx="2121335" cy="1744146"/>
          </a:xfrm>
          <a:prstGeom prst="rect">
            <a:avLst/>
          </a:prstGeom>
          <a:noFill/>
          <a:extLst>
            <a:ext uri="{909E8E84-426E-40DD-AFC4-6F175D3DCCD1}">
              <a14:hiddenFill xmlns:a14="http://schemas.microsoft.com/office/drawing/2010/main">
                <a:solidFill>
                  <a:srgbClr val="FFFFFF"/>
                </a:solidFill>
              </a14:hiddenFill>
            </a:ext>
          </a:extLst>
        </p:spPr>
      </p:pic>
      <p:pic>
        <p:nvPicPr>
          <p:cNvPr id="11" name="תמונה 3" descr="Question Mark, People, Think, Mind, Confusion">
            <a:extLst>
              <a:ext uri="{FF2B5EF4-FFF2-40B4-BE49-F238E27FC236}">
                <a16:creationId xmlns:a16="http://schemas.microsoft.com/office/drawing/2014/main" id="{BBE9CDC7-4E89-425C-ADEA-85FACEEF6D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7177" y="3605234"/>
            <a:ext cx="982644" cy="1650479"/>
          </a:xfrm>
          <a:prstGeom prst="rect">
            <a:avLst/>
          </a:prstGeom>
          <a:noFill/>
          <a:extLst>
            <a:ext uri="{909E8E84-426E-40DD-AFC4-6F175D3DCCD1}">
              <a14:hiddenFill xmlns:a14="http://schemas.microsoft.com/office/drawing/2010/main">
                <a:solidFill>
                  <a:srgbClr val="FFFFFF"/>
                </a:solidFill>
              </a14:hiddenFill>
            </a:ext>
          </a:extLst>
        </p:spPr>
      </p:pic>
      <p:sp>
        <p:nvSpPr>
          <p:cNvPr id="12" name="תיבת טקסט 11">
            <a:extLst>
              <a:ext uri="{FF2B5EF4-FFF2-40B4-BE49-F238E27FC236}">
                <a16:creationId xmlns:a16="http://schemas.microsoft.com/office/drawing/2014/main" id="{64760646-F81D-45EF-8578-16C1652BC47C}"/>
              </a:ext>
            </a:extLst>
          </p:cNvPr>
          <p:cNvSpPr txBox="1"/>
          <p:nvPr/>
        </p:nvSpPr>
        <p:spPr>
          <a:xfrm>
            <a:off x="1013848" y="5561870"/>
            <a:ext cx="4712775" cy="1200329"/>
          </a:xfrm>
          <a:prstGeom prst="rect">
            <a:avLst/>
          </a:prstGeom>
          <a:noFill/>
        </p:spPr>
        <p:txBody>
          <a:bodyPr wrap="square">
            <a:spAutoFit/>
          </a:bodyPr>
          <a:lstStyle/>
          <a:p>
            <a:pPr marL="285750" indent="-285750" algn="r" rtl="1" eaLnBrk="0" fontAlgn="base" hangingPunct="0">
              <a:spcBef>
                <a:spcPct val="0"/>
              </a:spcBef>
              <a:spcAft>
                <a:spcPct val="0"/>
              </a:spcAft>
              <a:buClrTx/>
              <a:buFont typeface="Arial" panose="020B0604020202020204" pitchFamily="34" charset="0"/>
              <a:buChar char="•"/>
            </a:pPr>
            <a:r>
              <a:rPr lang="he-IL" altLang="en-US" sz="18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בחרו באפשרות שרוב בני הנוער נוהגים על פיה לדעתכם.</a:t>
            </a:r>
            <a:endParaRPr lang="en-US" altLang="en-US" b="1" kern="1200" dirty="0">
              <a:solidFill>
                <a:prstClr val="black"/>
              </a:solidFill>
              <a:latin typeface="Calibri" panose="020F0502020204030204" pitchFamily="34" charset="0"/>
              <a:ea typeface="+mn-ea"/>
              <a:cs typeface="Calibri" panose="020F0502020204030204" pitchFamily="34" charset="0"/>
            </a:endParaRPr>
          </a:p>
          <a:p>
            <a:pPr marL="285750" indent="-285750" algn="r" rtl="1" eaLnBrk="0" fontAlgn="base" hangingPunct="0">
              <a:spcBef>
                <a:spcPct val="0"/>
              </a:spcBef>
              <a:spcAft>
                <a:spcPct val="0"/>
              </a:spcAft>
              <a:buClrTx/>
              <a:buFont typeface="Arial" panose="020B0604020202020204" pitchFamily="34" charset="0"/>
              <a:buChar char="•"/>
            </a:pPr>
            <a:r>
              <a:rPr lang="he-IL" altLang="en-US" sz="18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ציינו את הסיבות והמניעים שבגללם בני נוער מתנהלים בדרך זו לדעתכם.</a:t>
            </a:r>
            <a:endParaRPr lang="he-IL" altLang="en-US" sz="2400" b="1" kern="1200" dirty="0">
              <a:solidFill>
                <a:prstClr val="black"/>
              </a:solidFill>
              <a:latin typeface="Calibri" panose="020F0502020204030204" pitchFamily="34" charset="0"/>
              <a:ea typeface="+mn-ea"/>
              <a:cs typeface="Calibri" panose="020F0502020204030204" pitchFamily="34" charset="0"/>
            </a:endParaRPr>
          </a:p>
        </p:txBody>
      </p:sp>
      <p:pic>
        <p:nvPicPr>
          <p:cNvPr id="13" name="תמונה 1" descr="Thinking, Thought, Bubbles, Speech Bubbles, Cartoon">
            <a:extLst>
              <a:ext uri="{FF2B5EF4-FFF2-40B4-BE49-F238E27FC236}">
                <a16:creationId xmlns:a16="http://schemas.microsoft.com/office/drawing/2014/main" id="{9F4263D1-FD45-4739-8E64-1B9B0BD172B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32633" y="1951162"/>
            <a:ext cx="2138713" cy="15964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Thinking, Thought, Bubbles, Speech Bubbles, Cartoon">
            <a:extLst>
              <a:ext uri="{FF2B5EF4-FFF2-40B4-BE49-F238E27FC236}">
                <a16:creationId xmlns:a16="http://schemas.microsoft.com/office/drawing/2014/main" id="{1BFAAB15-771A-48EA-BEB2-7007E3D6AE7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6796" y="1938891"/>
            <a:ext cx="2007410" cy="2113357"/>
          </a:xfrm>
          <a:prstGeom prst="rect">
            <a:avLst/>
          </a:prstGeom>
          <a:noFill/>
          <a:extLst>
            <a:ext uri="{909E8E84-426E-40DD-AFC4-6F175D3DCCD1}">
              <a14:hiddenFill xmlns:a14="http://schemas.microsoft.com/office/drawing/2010/main">
                <a:solidFill>
                  <a:srgbClr val="FFFFFF"/>
                </a:solidFill>
              </a14:hiddenFill>
            </a:ext>
          </a:extLst>
        </p:spPr>
      </p:pic>
      <p:sp>
        <p:nvSpPr>
          <p:cNvPr id="16" name="תיבת טקסט 15">
            <a:extLst>
              <a:ext uri="{FF2B5EF4-FFF2-40B4-BE49-F238E27FC236}">
                <a16:creationId xmlns:a16="http://schemas.microsoft.com/office/drawing/2014/main" id="{1969258F-2DC4-4D68-9703-7308F17F00D2}"/>
              </a:ext>
            </a:extLst>
          </p:cNvPr>
          <p:cNvSpPr txBox="1"/>
          <p:nvPr/>
        </p:nvSpPr>
        <p:spPr>
          <a:xfrm>
            <a:off x="9310243" y="1978915"/>
            <a:ext cx="1896008" cy="1077218"/>
          </a:xfrm>
          <a:prstGeom prst="rect">
            <a:avLst/>
          </a:prstGeom>
          <a:noFill/>
        </p:spPr>
        <p:txBody>
          <a:bodyPr wrap="square">
            <a:spAutoFit/>
          </a:bodyPr>
          <a:lstStyle/>
          <a:p>
            <a:pPr algn="ctr"/>
            <a:r>
              <a:rPr lang="he-IL" b="1" dirty="0">
                <a:latin typeface="Calibri" panose="020F0502020204030204" pitchFamily="34" charset="0"/>
                <a:cs typeface="Calibri" panose="020F0502020204030204" pitchFamily="34" charset="0"/>
              </a:rPr>
              <a:t>אפשרות 1:    </a:t>
            </a:r>
          </a:p>
          <a:p>
            <a:pPr algn="ctr"/>
            <a:r>
              <a:rPr lang="he-IL" b="1" dirty="0">
                <a:latin typeface="Calibri" panose="020F0502020204030204" pitchFamily="34" charset="0"/>
                <a:cs typeface="Calibri" panose="020F0502020204030204" pitchFamily="34" charset="0"/>
              </a:rPr>
              <a:t> </a:t>
            </a:r>
            <a:r>
              <a:rPr lang="he-IL" sz="1200" dirty="0">
                <a:latin typeface="Calibri" panose="020F0502020204030204" pitchFamily="34" charset="0"/>
                <a:cs typeface="Calibri" panose="020F0502020204030204" pitchFamily="34" charset="0"/>
              </a:rPr>
              <a:t>בני נוער מצטרפים לקבוצות </a:t>
            </a:r>
            <a:r>
              <a:rPr lang="he-IL" sz="1200" dirty="0" err="1">
                <a:latin typeface="Calibri" panose="020F0502020204030204" pitchFamily="34" charset="0"/>
                <a:cs typeface="Calibri" panose="020F0502020204030204" pitchFamily="34" charset="0"/>
              </a:rPr>
              <a:t>ווטסאפ</a:t>
            </a:r>
            <a:r>
              <a:rPr lang="he-IL" sz="1200" dirty="0">
                <a:latin typeface="Calibri" panose="020F0502020204030204" pitchFamily="34" charset="0"/>
                <a:cs typeface="Calibri" panose="020F0502020204030204" pitchFamily="34" charset="0"/>
              </a:rPr>
              <a:t> דרך קישורים שחברים שולחים להם</a:t>
            </a:r>
          </a:p>
          <a:p>
            <a:pPr algn="ctr"/>
            <a:endParaRPr lang="he-IL" dirty="0">
              <a:latin typeface="Calibri" panose="020F0502020204030204" pitchFamily="34" charset="0"/>
              <a:cs typeface="Calibri" panose="020F0502020204030204" pitchFamily="34" charset="0"/>
            </a:endParaRPr>
          </a:p>
        </p:txBody>
      </p:sp>
      <p:sp>
        <p:nvSpPr>
          <p:cNvPr id="17" name="מלבן 16">
            <a:extLst>
              <a:ext uri="{FF2B5EF4-FFF2-40B4-BE49-F238E27FC236}">
                <a16:creationId xmlns:a16="http://schemas.microsoft.com/office/drawing/2014/main" id="{57BC9554-4B47-4CE9-89B9-26B8243D3330}"/>
              </a:ext>
            </a:extLst>
          </p:cNvPr>
          <p:cNvSpPr/>
          <p:nvPr/>
        </p:nvSpPr>
        <p:spPr>
          <a:xfrm>
            <a:off x="6609095" y="1602287"/>
            <a:ext cx="1752852" cy="278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b="1" dirty="0">
                <a:solidFill>
                  <a:schemeClr val="tx2">
                    <a:lumMod val="50000"/>
                  </a:schemeClr>
                </a:solidFill>
              </a:rPr>
              <a:t>כרטיסיה 9</a:t>
            </a:r>
          </a:p>
        </p:txBody>
      </p:sp>
      <p:sp>
        <p:nvSpPr>
          <p:cNvPr id="18" name="מלבן 17">
            <a:extLst>
              <a:ext uri="{FF2B5EF4-FFF2-40B4-BE49-F238E27FC236}">
                <a16:creationId xmlns:a16="http://schemas.microsoft.com/office/drawing/2014/main" id="{A8D8DD37-2812-4506-A985-CFA0A4F093BA}"/>
              </a:ext>
            </a:extLst>
          </p:cNvPr>
          <p:cNvSpPr/>
          <p:nvPr/>
        </p:nvSpPr>
        <p:spPr>
          <a:xfrm>
            <a:off x="847560" y="1602287"/>
            <a:ext cx="1752852" cy="278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b="1" dirty="0">
                <a:solidFill>
                  <a:schemeClr val="tx2">
                    <a:lumMod val="50000"/>
                  </a:schemeClr>
                </a:solidFill>
              </a:rPr>
              <a:t>כרטיסיה 10</a:t>
            </a:r>
          </a:p>
        </p:txBody>
      </p:sp>
      <p:sp>
        <p:nvSpPr>
          <p:cNvPr id="24" name="תיבת טקסט 23">
            <a:extLst>
              <a:ext uri="{FF2B5EF4-FFF2-40B4-BE49-F238E27FC236}">
                <a16:creationId xmlns:a16="http://schemas.microsoft.com/office/drawing/2014/main" id="{2033A10F-9F65-4E61-A6EE-A38002007348}"/>
              </a:ext>
            </a:extLst>
          </p:cNvPr>
          <p:cNvSpPr txBox="1"/>
          <p:nvPr/>
        </p:nvSpPr>
        <p:spPr>
          <a:xfrm>
            <a:off x="6811911" y="2164035"/>
            <a:ext cx="1826762" cy="1046440"/>
          </a:xfrm>
          <a:prstGeom prst="rect">
            <a:avLst/>
          </a:prstGeom>
          <a:noFill/>
        </p:spPr>
        <p:txBody>
          <a:bodyPr wrap="square">
            <a:spAutoFit/>
          </a:bodyPr>
          <a:lstStyle/>
          <a:p>
            <a:pPr algn="ctr"/>
            <a:r>
              <a:rPr lang="he-IL" b="1" dirty="0">
                <a:latin typeface="Calibri" panose="020F0502020204030204" pitchFamily="34" charset="0"/>
                <a:cs typeface="Calibri" panose="020F0502020204030204" pitchFamily="34" charset="0"/>
              </a:rPr>
              <a:t>אפשרות 2:         </a:t>
            </a:r>
          </a:p>
          <a:p>
            <a:pPr algn="ctr"/>
            <a:r>
              <a:rPr lang="he-IL" b="1" dirty="0">
                <a:latin typeface="Calibri" panose="020F0502020204030204" pitchFamily="34" charset="0"/>
                <a:cs typeface="Calibri" panose="020F0502020204030204" pitchFamily="34" charset="0"/>
              </a:rPr>
              <a:t> </a:t>
            </a:r>
            <a:r>
              <a:rPr lang="he-IL" sz="1200" dirty="0">
                <a:latin typeface="Calibri" panose="020F0502020204030204" pitchFamily="34" charset="0"/>
                <a:cs typeface="Calibri" panose="020F0502020204030204" pitchFamily="34" charset="0"/>
              </a:rPr>
              <a:t>בני נוער נמנעים מלהצטרף לקבוצת </a:t>
            </a:r>
            <a:r>
              <a:rPr lang="he-IL" sz="1200" dirty="0" err="1">
                <a:latin typeface="Calibri" panose="020F0502020204030204" pitchFamily="34" charset="0"/>
                <a:cs typeface="Calibri" panose="020F0502020204030204" pitchFamily="34" charset="0"/>
              </a:rPr>
              <a:t>ווטסאפ</a:t>
            </a:r>
            <a:r>
              <a:rPr lang="he-IL" sz="1200" dirty="0">
                <a:latin typeface="Calibri" panose="020F0502020204030204" pitchFamily="34" charset="0"/>
                <a:cs typeface="Calibri" panose="020F0502020204030204" pitchFamily="34" charset="0"/>
              </a:rPr>
              <a:t> דרך קישורים שחברים שולחים להם</a:t>
            </a:r>
          </a:p>
          <a:p>
            <a:pPr algn="ctr"/>
            <a:endParaRPr lang="he-IL" sz="1200" dirty="0">
              <a:latin typeface="Calibri" panose="020F0502020204030204" pitchFamily="34" charset="0"/>
              <a:cs typeface="Calibri" panose="020F0502020204030204" pitchFamily="34" charset="0"/>
            </a:endParaRPr>
          </a:p>
        </p:txBody>
      </p:sp>
      <p:sp>
        <p:nvSpPr>
          <p:cNvPr id="28" name="תיבת טקסט 27">
            <a:extLst>
              <a:ext uri="{FF2B5EF4-FFF2-40B4-BE49-F238E27FC236}">
                <a16:creationId xmlns:a16="http://schemas.microsoft.com/office/drawing/2014/main" id="{3A0C9399-E6FF-4A9A-BC1F-2CC964CEE300}"/>
              </a:ext>
            </a:extLst>
          </p:cNvPr>
          <p:cNvSpPr txBox="1"/>
          <p:nvPr/>
        </p:nvSpPr>
        <p:spPr>
          <a:xfrm>
            <a:off x="3645952" y="2094955"/>
            <a:ext cx="1710868" cy="677108"/>
          </a:xfrm>
          <a:prstGeom prst="rect">
            <a:avLst/>
          </a:prstGeom>
          <a:noFill/>
        </p:spPr>
        <p:txBody>
          <a:bodyPr wrap="square">
            <a:spAutoFit/>
          </a:bodyPr>
          <a:lstStyle/>
          <a:p>
            <a:pPr algn="ctr"/>
            <a:r>
              <a:rPr lang="he-IL" b="1" dirty="0">
                <a:latin typeface="Calibri" panose="020F0502020204030204" pitchFamily="34" charset="0"/>
                <a:cs typeface="Calibri" panose="020F0502020204030204" pitchFamily="34" charset="0"/>
              </a:rPr>
              <a:t>אפשרות 1:           </a:t>
            </a:r>
          </a:p>
          <a:p>
            <a:pPr algn="ctr"/>
            <a:r>
              <a:rPr lang="he-IL" sz="1200" dirty="0">
                <a:latin typeface="Calibri" panose="020F0502020204030204" pitchFamily="34" charset="0"/>
                <a:cs typeface="Calibri" panose="020F0502020204030204" pitchFamily="34" charset="0"/>
              </a:rPr>
              <a:t>בני נוער מפרסמים מדבקות ותמונות לא צנועות</a:t>
            </a:r>
            <a:r>
              <a:rPr lang="en-US" sz="1200" dirty="0">
                <a:latin typeface="Calibri" panose="020F0502020204030204" pitchFamily="34" charset="0"/>
                <a:cs typeface="Calibri" panose="020F0502020204030204" pitchFamily="34" charset="0"/>
              </a:rPr>
              <a:t> </a:t>
            </a:r>
            <a:endParaRPr lang="he-IL" sz="1200" dirty="0">
              <a:latin typeface="Calibri" panose="020F0502020204030204" pitchFamily="34" charset="0"/>
              <a:cs typeface="Calibri" panose="020F0502020204030204" pitchFamily="34" charset="0"/>
            </a:endParaRPr>
          </a:p>
        </p:txBody>
      </p:sp>
      <p:sp>
        <p:nvSpPr>
          <p:cNvPr id="30" name="תיבת טקסט 29">
            <a:extLst>
              <a:ext uri="{FF2B5EF4-FFF2-40B4-BE49-F238E27FC236}">
                <a16:creationId xmlns:a16="http://schemas.microsoft.com/office/drawing/2014/main" id="{F9D70EDD-25E2-4BD1-AEEA-2AE39C7B588A}"/>
              </a:ext>
            </a:extLst>
          </p:cNvPr>
          <p:cNvSpPr txBox="1"/>
          <p:nvPr/>
        </p:nvSpPr>
        <p:spPr>
          <a:xfrm>
            <a:off x="970388" y="2172874"/>
            <a:ext cx="1773721" cy="861774"/>
          </a:xfrm>
          <a:prstGeom prst="rect">
            <a:avLst/>
          </a:prstGeom>
          <a:noFill/>
        </p:spPr>
        <p:txBody>
          <a:bodyPr wrap="square">
            <a:spAutoFit/>
          </a:bodyPr>
          <a:lstStyle/>
          <a:p>
            <a:pPr algn="ctr"/>
            <a:r>
              <a:rPr lang="he-IL" b="1" dirty="0">
                <a:latin typeface="Calibri" panose="020F0502020204030204" pitchFamily="34" charset="0"/>
                <a:cs typeface="Calibri" panose="020F0502020204030204" pitchFamily="34" charset="0"/>
              </a:rPr>
              <a:t>אפשרות 2:               </a:t>
            </a:r>
          </a:p>
          <a:p>
            <a:pPr algn="ctr"/>
            <a:r>
              <a:rPr lang="he-IL" sz="1200" dirty="0">
                <a:latin typeface="Calibri" panose="020F0502020204030204" pitchFamily="34" charset="0"/>
                <a:cs typeface="Calibri" panose="020F0502020204030204" pitchFamily="34" charset="0"/>
              </a:rPr>
              <a:t>בני נוער מודעים להשלכות החוקיות שיש לשיתוף והפצה של תמונה לא צנועה לאחרים</a:t>
            </a:r>
          </a:p>
        </p:txBody>
      </p:sp>
      <p:pic>
        <p:nvPicPr>
          <p:cNvPr id="19" name="Picture 6" descr="Thinking, Thought, Bubbles, Speech Bubbles, Cartoon">
            <a:extLst>
              <a:ext uri="{FF2B5EF4-FFF2-40B4-BE49-F238E27FC236}">
                <a16:creationId xmlns:a16="http://schemas.microsoft.com/office/drawing/2014/main" id="{01783A4D-71CA-435C-8BA5-59D911D18F1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7321154" y="3813772"/>
            <a:ext cx="969358" cy="2008134"/>
          </a:xfrm>
          <a:prstGeom prst="rect">
            <a:avLst/>
          </a:prstGeom>
          <a:noFill/>
          <a:extLst>
            <a:ext uri="{909E8E84-426E-40DD-AFC4-6F175D3DCCD1}">
              <a14:hiddenFill xmlns:a14="http://schemas.microsoft.com/office/drawing/2010/main">
                <a:solidFill>
                  <a:srgbClr val="FFFFFF"/>
                </a:solidFill>
              </a14:hiddenFill>
            </a:ext>
          </a:extLst>
        </p:spPr>
      </p:pic>
      <p:sp>
        <p:nvSpPr>
          <p:cNvPr id="22" name="תיבת טקסט 21">
            <a:extLst>
              <a:ext uri="{FF2B5EF4-FFF2-40B4-BE49-F238E27FC236}">
                <a16:creationId xmlns:a16="http://schemas.microsoft.com/office/drawing/2014/main" id="{7C190477-AC6C-44BB-9C76-BED8E5E3D0CE}"/>
              </a:ext>
            </a:extLst>
          </p:cNvPr>
          <p:cNvSpPr txBox="1"/>
          <p:nvPr/>
        </p:nvSpPr>
        <p:spPr>
          <a:xfrm>
            <a:off x="6616973" y="4549029"/>
            <a:ext cx="1416719"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אפשרות 3:         </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he-I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בני נוער...</a:t>
            </a:r>
          </a:p>
        </p:txBody>
      </p:sp>
      <p:pic>
        <p:nvPicPr>
          <p:cNvPr id="25" name="Picture 6" descr="Thinking, Thought, Bubbles, Speech Bubbles, Cartoon">
            <a:extLst>
              <a:ext uri="{FF2B5EF4-FFF2-40B4-BE49-F238E27FC236}">
                <a16:creationId xmlns:a16="http://schemas.microsoft.com/office/drawing/2014/main" id="{56E0A7C1-B593-4451-A6A2-30BC3DF95AE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1534083" y="3952860"/>
            <a:ext cx="969358" cy="2008134"/>
          </a:xfrm>
          <a:prstGeom prst="rect">
            <a:avLst/>
          </a:prstGeom>
          <a:noFill/>
          <a:extLst>
            <a:ext uri="{909E8E84-426E-40DD-AFC4-6F175D3DCCD1}">
              <a14:hiddenFill xmlns:a14="http://schemas.microsoft.com/office/drawing/2010/main">
                <a:solidFill>
                  <a:srgbClr val="FFFFFF"/>
                </a:solidFill>
              </a14:hiddenFill>
            </a:ext>
          </a:extLst>
        </p:spPr>
      </p:pic>
      <p:sp>
        <p:nvSpPr>
          <p:cNvPr id="26" name="תיבת טקסט 25">
            <a:extLst>
              <a:ext uri="{FF2B5EF4-FFF2-40B4-BE49-F238E27FC236}">
                <a16:creationId xmlns:a16="http://schemas.microsoft.com/office/drawing/2014/main" id="{8829E692-A6A5-41AC-8A83-E385C994A2D7}"/>
              </a:ext>
            </a:extLst>
          </p:cNvPr>
          <p:cNvSpPr txBox="1"/>
          <p:nvPr/>
        </p:nvSpPr>
        <p:spPr>
          <a:xfrm>
            <a:off x="826528" y="4725796"/>
            <a:ext cx="1416719"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אפשרות 3:         </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he-I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בני נוער...</a:t>
            </a:r>
          </a:p>
        </p:txBody>
      </p:sp>
    </p:spTree>
    <p:extLst>
      <p:ext uri="{BB962C8B-B14F-4D97-AF65-F5344CB8AC3E}">
        <p14:creationId xmlns:p14="http://schemas.microsoft.com/office/powerpoint/2010/main" val="4252231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
          <p:cNvSpPr/>
          <p:nvPr/>
        </p:nvSpPr>
        <p:spPr>
          <a:xfrm>
            <a:off x="0" y="1685069"/>
            <a:ext cx="12192000" cy="5192738"/>
          </a:xfrm>
          <a:prstGeom prst="rect">
            <a:avLst/>
          </a:prstGeom>
          <a:solidFill>
            <a:srgbClr val="BA06B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3" name="Google Shape;133;p2"/>
          <p:cNvSpPr/>
          <p:nvPr/>
        </p:nvSpPr>
        <p:spPr>
          <a:xfrm>
            <a:off x="-102068" y="790599"/>
            <a:ext cx="2141984" cy="404919"/>
          </a:xfrm>
          <a:prstGeom prst="rect">
            <a:avLst/>
          </a:prstGeom>
          <a:noFill/>
          <a:ln>
            <a:noFill/>
          </a:ln>
        </p:spPr>
        <p:txBody>
          <a:bodyPr spcFirstLastPara="1" wrap="square" lIns="91425" tIns="45700" rIns="91425" bIns="45700" anchor="t" anchorCtr="0">
            <a:spAutoFit/>
          </a:bodyPr>
          <a:lstStyle/>
          <a:p>
            <a:pPr marL="0" marR="0" lvl="0" indent="0" algn="ctr" rtl="1">
              <a:lnSpc>
                <a:spcPct val="88888"/>
              </a:lnSpc>
              <a:spcBef>
                <a:spcPts val="0"/>
              </a:spcBef>
              <a:spcAft>
                <a:spcPts val="0"/>
              </a:spcAft>
              <a:buNone/>
            </a:pPr>
            <a:r>
              <a:rPr lang="iw-IL" sz="900" b="0" i="0" u="none" strike="noStrike" cap="none">
                <a:solidFill>
                  <a:schemeClr val="lt1"/>
                </a:solidFill>
                <a:latin typeface="Calibri"/>
                <a:ea typeface="Calibri"/>
                <a:cs typeface="Calibri"/>
                <a:sym typeface="Calibri"/>
              </a:rPr>
              <a:t>משרד החינוך</a:t>
            </a:r>
            <a:endParaRPr/>
          </a:p>
          <a:p>
            <a:pPr marL="0" marR="0" lvl="0" indent="0" algn="ctr" rtl="1">
              <a:lnSpc>
                <a:spcPct val="88888"/>
              </a:lnSpc>
              <a:spcBef>
                <a:spcPts val="0"/>
              </a:spcBef>
              <a:spcAft>
                <a:spcPts val="0"/>
              </a:spcAft>
              <a:buNone/>
            </a:pPr>
            <a:r>
              <a:rPr lang="iw-IL" sz="900" b="0" i="0" u="none" strike="noStrike" cap="none">
                <a:solidFill>
                  <a:schemeClr val="lt1"/>
                </a:solidFill>
                <a:latin typeface="Calibri"/>
                <a:ea typeface="Calibri"/>
                <a:cs typeface="Calibri"/>
                <a:sym typeface="Calibri"/>
              </a:rPr>
              <a:t>מינהל פדגוגי</a:t>
            </a:r>
            <a:endParaRPr sz="900" b="0" i="0" u="none" strike="noStrike" cap="none">
              <a:solidFill>
                <a:schemeClr val="lt1"/>
              </a:solidFill>
              <a:latin typeface="Calibri"/>
              <a:ea typeface="Calibri"/>
              <a:cs typeface="Calibri"/>
              <a:sym typeface="Calibri"/>
            </a:endParaRPr>
          </a:p>
          <a:p>
            <a:pPr marL="0" marR="0" lvl="0" indent="0" algn="ctr" rtl="1">
              <a:lnSpc>
                <a:spcPct val="88888"/>
              </a:lnSpc>
              <a:spcBef>
                <a:spcPts val="0"/>
              </a:spcBef>
              <a:spcAft>
                <a:spcPts val="0"/>
              </a:spcAft>
              <a:buNone/>
            </a:pPr>
            <a:r>
              <a:rPr lang="iw-IL" sz="900" b="0" i="0" u="none" strike="noStrike" cap="none">
                <a:solidFill>
                  <a:schemeClr val="lt1"/>
                </a:solidFill>
                <a:latin typeface="Calibri"/>
                <a:ea typeface="Calibri"/>
                <a:cs typeface="Calibri"/>
                <a:sym typeface="Calibri"/>
              </a:rPr>
              <a:t>אגף בכיר שירות פסיכולוגי ייעוצי</a:t>
            </a:r>
            <a:endParaRPr sz="900" b="0" i="0" u="none" strike="noStrike" cap="none">
              <a:solidFill>
                <a:schemeClr val="lt1"/>
              </a:solidFill>
              <a:latin typeface="Calibri"/>
              <a:ea typeface="Calibri"/>
              <a:cs typeface="Calibri"/>
              <a:sym typeface="Calibri"/>
            </a:endParaRPr>
          </a:p>
        </p:txBody>
      </p:sp>
      <p:sp>
        <p:nvSpPr>
          <p:cNvPr id="134" name="Google Shape;134;p2"/>
          <p:cNvSpPr/>
          <p:nvPr/>
        </p:nvSpPr>
        <p:spPr>
          <a:xfrm>
            <a:off x="1573315" y="353267"/>
            <a:ext cx="9221755" cy="874663"/>
          </a:xfrm>
          <a:prstGeom prst="rect">
            <a:avLst/>
          </a:prstGeom>
          <a:noFill/>
          <a:ln>
            <a:noFill/>
          </a:ln>
        </p:spPr>
        <p:txBody>
          <a:bodyPr spcFirstLastPara="1" wrap="square" lIns="91425" tIns="45700" rIns="91425" bIns="45700" anchor="t" anchorCtr="0">
            <a:spAutoFit/>
          </a:bodyPr>
          <a:lstStyle/>
          <a:p>
            <a:pPr marL="0" marR="0" lvl="0" indent="0" algn="ctr" rtl="1">
              <a:lnSpc>
                <a:spcPct val="77777"/>
              </a:lnSpc>
              <a:spcBef>
                <a:spcPts val="0"/>
              </a:spcBef>
              <a:spcAft>
                <a:spcPts val="0"/>
              </a:spcAft>
              <a:buNone/>
            </a:pPr>
            <a:r>
              <a:rPr lang="iw-IL" sz="7200" b="1" i="0" u="none" strike="noStrike" cap="none" dirty="0">
                <a:solidFill>
                  <a:srgbClr val="002060"/>
                </a:solidFill>
                <a:latin typeface="Calibri"/>
                <a:ea typeface="Calibri"/>
                <a:cs typeface="Calibri"/>
                <a:sym typeface="Calibri"/>
              </a:rPr>
              <a:t>מטרות היחידה</a:t>
            </a:r>
            <a:endParaRPr sz="7200" b="1" i="0" u="none" strike="noStrike" cap="none" dirty="0">
              <a:solidFill>
                <a:srgbClr val="002060"/>
              </a:solidFill>
              <a:latin typeface="Calibri"/>
              <a:ea typeface="Calibri"/>
              <a:cs typeface="Calibri"/>
              <a:sym typeface="Calibri"/>
            </a:endParaRPr>
          </a:p>
        </p:txBody>
      </p:sp>
      <p:sp>
        <p:nvSpPr>
          <p:cNvPr id="4" name="Google Shape;135;p2">
            <a:extLst>
              <a:ext uri="{FF2B5EF4-FFF2-40B4-BE49-F238E27FC236}">
                <a16:creationId xmlns:a16="http://schemas.microsoft.com/office/drawing/2014/main" id="{561B6791-78AE-D01E-18FE-DD493E757A5D}"/>
              </a:ext>
            </a:extLst>
          </p:cNvPr>
          <p:cNvSpPr txBox="1"/>
          <p:nvPr/>
        </p:nvSpPr>
        <p:spPr>
          <a:xfrm>
            <a:off x="615277" y="1516554"/>
            <a:ext cx="11385191" cy="6740266"/>
          </a:xfrm>
          <a:prstGeom prst="rect">
            <a:avLst/>
          </a:prstGeom>
          <a:noFill/>
          <a:ln>
            <a:noFill/>
          </a:ln>
        </p:spPr>
        <p:txBody>
          <a:bodyPr spcFirstLastPara="1" wrap="square" lIns="91425" tIns="45700" rIns="91425" bIns="45700" anchor="t" anchorCtr="0">
            <a:spAutoFit/>
          </a:bodyPr>
          <a:lstStyle/>
          <a:p>
            <a:pPr marL="457200" marR="0" lvl="0" indent="-457200" algn="r" rtl="1">
              <a:lnSpc>
                <a:spcPct val="150000"/>
              </a:lnSpc>
              <a:spcBef>
                <a:spcPts val="0"/>
              </a:spcBef>
              <a:spcAft>
                <a:spcPts val="0"/>
              </a:spcAft>
              <a:buClr>
                <a:schemeClr val="lt1"/>
              </a:buClr>
              <a:buSzPts val="2400"/>
              <a:buFont typeface="Arial" panose="020B0604020202020204" pitchFamily="34" charset="0"/>
              <a:buChar char="•"/>
            </a:pPr>
            <a:r>
              <a:rPr lang="he-IL" sz="2800" b="0" i="0" u="none" strike="noStrike" cap="none" dirty="0">
                <a:solidFill>
                  <a:schemeClr val="lt1"/>
                </a:solidFill>
                <a:latin typeface="Calibri"/>
                <a:ea typeface="Calibri"/>
                <a:cs typeface="Calibri"/>
                <a:sym typeface="Calibri"/>
              </a:rPr>
              <a:t>התלמידים יפתחו מיומנויות לניהול עצמי ברשת, כך שיתנהלו בה באופן מכבד, מתחשב ומוגן.</a:t>
            </a:r>
          </a:p>
          <a:p>
            <a:pPr marL="457200" marR="0" lvl="0" indent="-457200" algn="r" rtl="1">
              <a:lnSpc>
                <a:spcPct val="150000"/>
              </a:lnSpc>
              <a:spcBef>
                <a:spcPts val="0"/>
              </a:spcBef>
              <a:spcAft>
                <a:spcPts val="0"/>
              </a:spcAft>
              <a:buClr>
                <a:schemeClr val="lt1"/>
              </a:buClr>
              <a:buSzPts val="2400"/>
              <a:buFont typeface="Arial" panose="020B0604020202020204" pitchFamily="34" charset="0"/>
              <a:buChar char="•"/>
            </a:pPr>
            <a:r>
              <a:rPr lang="he-IL" sz="2800" dirty="0">
                <a:solidFill>
                  <a:schemeClr val="lt1"/>
                </a:solidFill>
                <a:latin typeface="Calibri"/>
                <a:ea typeface="Calibri"/>
                <a:cs typeface="Calibri"/>
                <a:sym typeface="Calibri"/>
              </a:rPr>
              <a:t>התלמידים ילמדו מהי צפייה ביקורתית בתכנים ויבחנו כיצד תכנים שונים העולים לרשת משפיעים עליהם בהיבטים שונים.</a:t>
            </a:r>
          </a:p>
          <a:p>
            <a:pPr marL="457200" marR="0" lvl="0" indent="-457200" algn="r" rtl="1">
              <a:lnSpc>
                <a:spcPct val="150000"/>
              </a:lnSpc>
              <a:spcBef>
                <a:spcPts val="0"/>
              </a:spcBef>
              <a:spcAft>
                <a:spcPts val="0"/>
              </a:spcAft>
              <a:buClr>
                <a:schemeClr val="lt1"/>
              </a:buClr>
              <a:buSzPts val="2400"/>
              <a:buFont typeface="Arial" panose="020B0604020202020204" pitchFamily="34" charset="0"/>
              <a:buChar char="•"/>
            </a:pPr>
            <a:r>
              <a:rPr lang="he-IL" sz="2800" b="0" i="0" u="none" strike="noStrike" cap="none" dirty="0">
                <a:solidFill>
                  <a:schemeClr val="lt1"/>
                </a:solidFill>
                <a:latin typeface="Calibri"/>
                <a:ea typeface="Calibri"/>
                <a:cs typeface="Calibri"/>
                <a:sym typeface="Calibri"/>
              </a:rPr>
              <a:t>התלמידים יגבירו את היכולת לצמצם חשיפה לתכנים שאינם </a:t>
            </a:r>
            <a:r>
              <a:rPr lang="he-IL" sz="2800" b="0" i="0" u="none" strike="noStrike" cap="none" dirty="0" err="1">
                <a:solidFill>
                  <a:schemeClr val="lt1"/>
                </a:solidFill>
                <a:latin typeface="Calibri"/>
                <a:ea typeface="Calibri"/>
                <a:cs typeface="Calibri"/>
                <a:sym typeface="Calibri"/>
              </a:rPr>
              <a:t>תואמי</a:t>
            </a:r>
            <a:r>
              <a:rPr lang="he-IL" sz="2800" b="0" i="0" u="none" strike="noStrike" cap="none" dirty="0">
                <a:solidFill>
                  <a:schemeClr val="lt1"/>
                </a:solidFill>
                <a:latin typeface="Calibri"/>
                <a:ea typeface="Calibri"/>
                <a:cs typeface="Calibri"/>
                <a:sym typeface="Calibri"/>
              </a:rPr>
              <a:t> גיל.</a:t>
            </a:r>
          </a:p>
          <a:p>
            <a:pPr marL="457200" marR="0" lvl="0" indent="-457200" algn="r" rtl="1">
              <a:lnSpc>
                <a:spcPct val="150000"/>
              </a:lnSpc>
              <a:spcBef>
                <a:spcPts val="0"/>
              </a:spcBef>
              <a:spcAft>
                <a:spcPts val="0"/>
              </a:spcAft>
              <a:buClr>
                <a:schemeClr val="lt1"/>
              </a:buClr>
              <a:buSzPts val="2400"/>
              <a:buFont typeface="Arial" panose="020B0604020202020204" pitchFamily="34" charset="0"/>
              <a:buChar char="•"/>
            </a:pPr>
            <a:r>
              <a:rPr lang="he-IL" sz="2800" dirty="0">
                <a:solidFill>
                  <a:schemeClr val="bg1"/>
                </a:solidFill>
                <a:latin typeface="Calibri"/>
                <a:ea typeface="Calibri"/>
                <a:cs typeface="Calibri"/>
                <a:sym typeface="Calibri"/>
              </a:rPr>
              <a:t>התלמידים יפתחו מודעות לקשר בין המדיה/הרשת לדימוי גוף.</a:t>
            </a:r>
          </a:p>
          <a:p>
            <a:pPr marL="457200" marR="0" lvl="0" indent="-457200" algn="r" rtl="1">
              <a:lnSpc>
                <a:spcPct val="150000"/>
              </a:lnSpc>
              <a:spcBef>
                <a:spcPts val="0"/>
              </a:spcBef>
              <a:spcAft>
                <a:spcPts val="0"/>
              </a:spcAft>
              <a:buClr>
                <a:schemeClr val="lt1"/>
              </a:buClr>
              <a:buSzPts val="2400"/>
              <a:buFont typeface="Arial" panose="020B0604020202020204" pitchFamily="34" charset="0"/>
              <a:buChar char="•"/>
            </a:pPr>
            <a:r>
              <a:rPr lang="he-IL" sz="2800" dirty="0">
                <a:solidFill>
                  <a:schemeClr val="bg1"/>
                </a:solidFill>
                <a:latin typeface="Calibri"/>
                <a:ea typeface="Calibri"/>
                <a:cs typeface="Calibri"/>
                <a:sym typeface="Calibri"/>
              </a:rPr>
              <a:t>התלמידים ירחיבו את תפיסת "מודל היופי" שלהם ויבינו את כוחה של המדיה בהרחבת המודל באמצעות הטמעתה ערכים כאותנטיות, קבלה עצמית, השלמה והבעה עצמית.</a:t>
            </a:r>
          </a:p>
          <a:p>
            <a:pPr marL="457200" marR="0" lvl="0" indent="-457200" algn="r" rtl="1">
              <a:lnSpc>
                <a:spcPct val="150000"/>
              </a:lnSpc>
              <a:spcBef>
                <a:spcPts val="0"/>
              </a:spcBef>
              <a:spcAft>
                <a:spcPts val="0"/>
              </a:spcAft>
              <a:buClr>
                <a:schemeClr val="lt1"/>
              </a:buClr>
              <a:buSzPts val="2400"/>
              <a:buFont typeface="Arial" panose="020B0604020202020204" pitchFamily="34" charset="0"/>
              <a:buChar char="•"/>
            </a:pPr>
            <a:endParaRPr lang="he-IL" sz="3200" b="0" i="0" u="none" strike="noStrike" cap="none" dirty="0">
              <a:solidFill>
                <a:schemeClr val="lt1"/>
              </a:solidFill>
              <a:latin typeface="Calibri"/>
              <a:ea typeface="Calibri"/>
              <a:cs typeface="Calibri"/>
              <a:sym typeface="Calibri"/>
            </a:endParaRPr>
          </a:p>
          <a:p>
            <a:pPr marL="457200" marR="0" lvl="0" indent="-457200" algn="r" rtl="1">
              <a:lnSpc>
                <a:spcPct val="150000"/>
              </a:lnSpc>
              <a:spcBef>
                <a:spcPts val="0"/>
              </a:spcBef>
              <a:spcAft>
                <a:spcPts val="0"/>
              </a:spcAft>
              <a:buClr>
                <a:schemeClr val="lt1"/>
              </a:buClr>
              <a:buSzPts val="2400"/>
              <a:buFont typeface="Arial" panose="020B0604020202020204" pitchFamily="34" charset="0"/>
              <a:buChar char="•"/>
            </a:pPr>
            <a:endParaRPr lang="he-IL" sz="32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59648F0-02AF-4D03-8709-B48206257903}"/>
              </a:ext>
            </a:extLst>
          </p:cNvPr>
          <p:cNvSpPr>
            <a:spLocks noGrp="1"/>
          </p:cNvSpPr>
          <p:nvPr>
            <p:ph type="title"/>
          </p:nvPr>
        </p:nvSpPr>
        <p:spPr/>
        <p:txBody>
          <a:bodyPr/>
          <a:lstStyle/>
          <a:p>
            <a:r>
              <a:rPr lang="he-IL" dirty="0"/>
              <a:t>כרטיסיות לדיון</a:t>
            </a:r>
          </a:p>
        </p:txBody>
      </p:sp>
      <p:sp>
        <p:nvSpPr>
          <p:cNvPr id="4" name="מלבן 3">
            <a:extLst>
              <a:ext uri="{FF2B5EF4-FFF2-40B4-BE49-F238E27FC236}">
                <a16:creationId xmlns:a16="http://schemas.microsoft.com/office/drawing/2014/main" id="{F3EF6DD3-FEE9-4F07-A998-3B344EF7E103}"/>
              </a:ext>
            </a:extLst>
          </p:cNvPr>
          <p:cNvSpPr/>
          <p:nvPr/>
        </p:nvSpPr>
        <p:spPr>
          <a:xfrm>
            <a:off x="3787488" y="1556864"/>
            <a:ext cx="4800599" cy="5094219"/>
          </a:xfrm>
          <a:prstGeom prst="rect">
            <a:avLst/>
          </a:prstGeom>
          <a:noFill/>
          <a:ln w="28575" cap="rnd" cmpd="sng" algn="ctr">
            <a:solidFill>
              <a:schemeClr val="tx1">
                <a:lumMod val="50000"/>
                <a:lumOff val="50000"/>
              </a:schemeClr>
            </a:solidFill>
            <a:prstDash val="solid"/>
          </a:ln>
          <a:effectLst/>
        </p:spPr>
        <p:txBody>
          <a:bodyPr rtlCol="1"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endParaRPr>
          </a:p>
        </p:txBody>
      </p:sp>
      <p:pic>
        <p:nvPicPr>
          <p:cNvPr id="5" name="תמונה 3" descr="Question Mark, People, Think, Mind, Confusion">
            <a:extLst>
              <a:ext uri="{FF2B5EF4-FFF2-40B4-BE49-F238E27FC236}">
                <a16:creationId xmlns:a16="http://schemas.microsoft.com/office/drawing/2014/main" id="{903896F3-C0CD-4C09-9B8C-25BD7CC83B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4812" y="3545343"/>
            <a:ext cx="982644" cy="1650479"/>
          </a:xfrm>
          <a:prstGeom prst="rect">
            <a:avLst/>
          </a:prstGeom>
          <a:noFill/>
          <a:extLst>
            <a:ext uri="{909E8E84-426E-40DD-AFC4-6F175D3DCCD1}">
              <a14:hiddenFill xmlns:a14="http://schemas.microsoft.com/office/drawing/2010/main">
                <a:solidFill>
                  <a:srgbClr val="FFFFFF"/>
                </a:solidFill>
              </a14:hiddenFill>
            </a:ext>
          </a:extLst>
        </p:spPr>
      </p:pic>
      <p:sp>
        <p:nvSpPr>
          <p:cNvPr id="8" name="תיבת טקסט 7">
            <a:extLst>
              <a:ext uri="{FF2B5EF4-FFF2-40B4-BE49-F238E27FC236}">
                <a16:creationId xmlns:a16="http://schemas.microsoft.com/office/drawing/2014/main" id="{3BE3B708-C24B-4D2C-B6C5-BBB652DF9E26}"/>
              </a:ext>
            </a:extLst>
          </p:cNvPr>
          <p:cNvSpPr txBox="1"/>
          <p:nvPr/>
        </p:nvSpPr>
        <p:spPr>
          <a:xfrm>
            <a:off x="3787488" y="5500486"/>
            <a:ext cx="4712775" cy="1200329"/>
          </a:xfrm>
          <a:prstGeom prst="rect">
            <a:avLst/>
          </a:prstGeom>
          <a:noFill/>
        </p:spPr>
        <p:txBody>
          <a:bodyPr wrap="square">
            <a:spAutoFit/>
          </a:bodyPr>
          <a:lstStyle/>
          <a:p>
            <a:pPr marL="285750" indent="-285750" algn="r" rtl="1" eaLnBrk="0" fontAlgn="base" hangingPunct="0">
              <a:spcBef>
                <a:spcPct val="0"/>
              </a:spcBef>
              <a:spcAft>
                <a:spcPct val="0"/>
              </a:spcAft>
              <a:buClrTx/>
              <a:buFont typeface="Arial" panose="020B0604020202020204" pitchFamily="34" charset="0"/>
              <a:buChar char="•"/>
            </a:pPr>
            <a:r>
              <a:rPr lang="he-IL" altLang="en-US" sz="18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בחרו באפשרות שרוב בני הנוער נוהגים על פיה לדעתכם.</a:t>
            </a:r>
            <a:endParaRPr lang="en-US" altLang="en-US" b="1" kern="1200" dirty="0">
              <a:solidFill>
                <a:prstClr val="black"/>
              </a:solidFill>
              <a:latin typeface="Calibri" panose="020F0502020204030204" pitchFamily="34" charset="0"/>
              <a:ea typeface="+mn-ea"/>
              <a:cs typeface="Calibri" panose="020F0502020204030204" pitchFamily="34" charset="0"/>
            </a:endParaRPr>
          </a:p>
          <a:p>
            <a:pPr marL="285750" indent="-285750" algn="r" rtl="1" eaLnBrk="0" fontAlgn="base" hangingPunct="0">
              <a:spcBef>
                <a:spcPct val="0"/>
              </a:spcBef>
              <a:spcAft>
                <a:spcPct val="0"/>
              </a:spcAft>
              <a:buClrTx/>
              <a:buFont typeface="Arial" panose="020B0604020202020204" pitchFamily="34" charset="0"/>
              <a:buChar char="•"/>
            </a:pPr>
            <a:r>
              <a:rPr lang="he-IL" altLang="en-US" sz="18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ציינו את הסיבות והמניעים שבגללם בני נוער מתנהלים בדרך זו לדעתכם.</a:t>
            </a:r>
            <a:endParaRPr lang="he-IL" altLang="en-US" sz="2400" b="1" kern="1200" dirty="0">
              <a:solidFill>
                <a:prstClr val="black"/>
              </a:solidFill>
              <a:latin typeface="Calibri" panose="020F0502020204030204" pitchFamily="34" charset="0"/>
              <a:ea typeface="+mn-ea"/>
              <a:cs typeface="Calibri" panose="020F0502020204030204" pitchFamily="34" charset="0"/>
            </a:endParaRPr>
          </a:p>
        </p:txBody>
      </p:sp>
      <p:pic>
        <p:nvPicPr>
          <p:cNvPr id="9" name="תמונה 1" descr="Thinking, Thought, Bubbles, Speech Bubbles, Cartoon">
            <a:extLst>
              <a:ext uri="{FF2B5EF4-FFF2-40B4-BE49-F238E27FC236}">
                <a16:creationId xmlns:a16="http://schemas.microsoft.com/office/drawing/2014/main" id="{66911CE0-60E3-4A3E-A721-08A5301ABFD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66752" y="1893175"/>
            <a:ext cx="2121335" cy="168705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Thinking, Thought, Bubbles, Speech Bubbles, Cartoon">
            <a:extLst>
              <a:ext uri="{FF2B5EF4-FFF2-40B4-BE49-F238E27FC236}">
                <a16:creationId xmlns:a16="http://schemas.microsoft.com/office/drawing/2014/main" id="{29582432-53BC-4D81-9A70-9A014C8C598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78174" y="2282967"/>
            <a:ext cx="2121335" cy="1744146"/>
          </a:xfrm>
          <a:prstGeom prst="rect">
            <a:avLst/>
          </a:prstGeom>
          <a:noFill/>
          <a:extLst>
            <a:ext uri="{909E8E84-426E-40DD-AFC4-6F175D3DCCD1}">
              <a14:hiddenFill xmlns:a14="http://schemas.microsoft.com/office/drawing/2010/main">
                <a:solidFill>
                  <a:srgbClr val="FFFFFF"/>
                </a:solidFill>
              </a14:hiddenFill>
            </a:ext>
          </a:extLst>
        </p:spPr>
      </p:pic>
      <p:sp>
        <p:nvSpPr>
          <p:cNvPr id="16" name="תיבת טקסט 15">
            <a:extLst>
              <a:ext uri="{FF2B5EF4-FFF2-40B4-BE49-F238E27FC236}">
                <a16:creationId xmlns:a16="http://schemas.microsoft.com/office/drawing/2014/main" id="{1969258F-2DC4-4D68-9703-7308F17F00D2}"/>
              </a:ext>
            </a:extLst>
          </p:cNvPr>
          <p:cNvSpPr txBox="1"/>
          <p:nvPr/>
        </p:nvSpPr>
        <p:spPr>
          <a:xfrm>
            <a:off x="6537739" y="2072458"/>
            <a:ext cx="1896008" cy="1077218"/>
          </a:xfrm>
          <a:prstGeom prst="rect">
            <a:avLst/>
          </a:prstGeom>
          <a:noFill/>
        </p:spPr>
        <p:txBody>
          <a:bodyPr wrap="square">
            <a:spAutoFit/>
          </a:bodyPr>
          <a:lstStyle/>
          <a:p>
            <a:pPr algn="ctr"/>
            <a:r>
              <a:rPr lang="he-IL" b="1" dirty="0">
                <a:latin typeface="Calibri" panose="020F0502020204030204" pitchFamily="34" charset="0"/>
                <a:cs typeface="Calibri" panose="020F0502020204030204" pitchFamily="34" charset="0"/>
              </a:rPr>
              <a:t>אפשרות 1:    </a:t>
            </a:r>
          </a:p>
          <a:p>
            <a:pPr algn="ctr"/>
            <a:r>
              <a:rPr lang="he-IL" b="1" dirty="0">
                <a:latin typeface="Calibri" panose="020F0502020204030204" pitchFamily="34" charset="0"/>
                <a:cs typeface="Calibri" panose="020F0502020204030204" pitchFamily="34" charset="0"/>
              </a:rPr>
              <a:t> </a:t>
            </a:r>
            <a:r>
              <a:rPr lang="he-IL" sz="1200" dirty="0">
                <a:latin typeface="Calibri" panose="020F0502020204030204" pitchFamily="34" charset="0"/>
                <a:cs typeface="Calibri" panose="020F0502020204030204" pitchFamily="34" charset="0"/>
              </a:rPr>
              <a:t>בני נוער מקפידים להגדיר את הפרופיל שלהם ברשת החברתית כפרטי</a:t>
            </a:r>
          </a:p>
          <a:p>
            <a:pPr algn="ctr"/>
            <a:endParaRPr lang="he-IL" dirty="0">
              <a:latin typeface="Calibri" panose="020F0502020204030204" pitchFamily="34" charset="0"/>
              <a:cs typeface="Calibri" panose="020F0502020204030204" pitchFamily="34" charset="0"/>
            </a:endParaRPr>
          </a:p>
        </p:txBody>
      </p:sp>
      <p:sp>
        <p:nvSpPr>
          <p:cNvPr id="17" name="מלבן 16">
            <a:extLst>
              <a:ext uri="{FF2B5EF4-FFF2-40B4-BE49-F238E27FC236}">
                <a16:creationId xmlns:a16="http://schemas.microsoft.com/office/drawing/2014/main" id="{57BC9554-4B47-4CE9-89B9-26B8243D3330}"/>
              </a:ext>
            </a:extLst>
          </p:cNvPr>
          <p:cNvSpPr/>
          <p:nvPr/>
        </p:nvSpPr>
        <p:spPr>
          <a:xfrm>
            <a:off x="3797911" y="1602290"/>
            <a:ext cx="1752852" cy="278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b="1" dirty="0">
                <a:solidFill>
                  <a:schemeClr val="tx2">
                    <a:lumMod val="50000"/>
                  </a:schemeClr>
                </a:solidFill>
              </a:rPr>
              <a:t>כרטיסיה 11</a:t>
            </a:r>
          </a:p>
        </p:txBody>
      </p:sp>
      <p:sp>
        <p:nvSpPr>
          <p:cNvPr id="24" name="תיבת טקסט 23">
            <a:extLst>
              <a:ext uri="{FF2B5EF4-FFF2-40B4-BE49-F238E27FC236}">
                <a16:creationId xmlns:a16="http://schemas.microsoft.com/office/drawing/2014/main" id="{2033A10F-9F65-4E61-A6EE-A38002007348}"/>
              </a:ext>
            </a:extLst>
          </p:cNvPr>
          <p:cNvSpPr txBox="1"/>
          <p:nvPr/>
        </p:nvSpPr>
        <p:spPr>
          <a:xfrm>
            <a:off x="4025461" y="2381364"/>
            <a:ext cx="1826762" cy="1415772"/>
          </a:xfrm>
          <a:prstGeom prst="rect">
            <a:avLst/>
          </a:prstGeom>
          <a:noFill/>
        </p:spPr>
        <p:txBody>
          <a:bodyPr wrap="square">
            <a:spAutoFit/>
          </a:bodyPr>
          <a:lstStyle/>
          <a:p>
            <a:pPr algn="ctr"/>
            <a:r>
              <a:rPr lang="he-IL" b="1" dirty="0">
                <a:latin typeface="Calibri" panose="020F0502020204030204" pitchFamily="34" charset="0"/>
                <a:cs typeface="Calibri" panose="020F0502020204030204" pitchFamily="34" charset="0"/>
              </a:rPr>
              <a:t>אפשרות 2:         </a:t>
            </a:r>
          </a:p>
          <a:p>
            <a:pPr algn="ctr"/>
            <a:r>
              <a:rPr lang="he-IL" b="1" dirty="0">
                <a:latin typeface="Calibri" panose="020F0502020204030204" pitchFamily="34" charset="0"/>
                <a:cs typeface="Calibri" panose="020F0502020204030204" pitchFamily="34" charset="0"/>
              </a:rPr>
              <a:t> </a:t>
            </a:r>
            <a:r>
              <a:rPr lang="he-IL" sz="1200" dirty="0">
                <a:latin typeface="Calibri" panose="020F0502020204030204" pitchFamily="34" charset="0"/>
                <a:cs typeface="Calibri" panose="020F0502020204030204" pitchFamily="34" charset="0"/>
              </a:rPr>
              <a:t>בני נוער מעדיפים שהפרופיל שלהם ברשת החברתית יהיה ציבורי כדי לצבור </a:t>
            </a:r>
            <a:r>
              <a:rPr lang="he-IL" sz="1200" dirty="0" err="1">
                <a:latin typeface="Calibri" panose="020F0502020204030204" pitchFamily="34" charset="0"/>
                <a:cs typeface="Calibri" panose="020F0502020204030204" pitchFamily="34" charset="0"/>
              </a:rPr>
              <a:t>לייקים</a:t>
            </a:r>
            <a:r>
              <a:rPr lang="he-IL" sz="1200" dirty="0">
                <a:latin typeface="Calibri" panose="020F0502020204030204" pitchFamily="34" charset="0"/>
                <a:cs typeface="Calibri" panose="020F0502020204030204" pitchFamily="34" charset="0"/>
              </a:rPr>
              <a:t> ועוקבים</a:t>
            </a:r>
          </a:p>
          <a:p>
            <a:pPr algn="ctr"/>
            <a:endParaRPr lang="he-IL" sz="1200" dirty="0">
              <a:latin typeface="Calibri" panose="020F0502020204030204" pitchFamily="34" charset="0"/>
              <a:cs typeface="Calibri" panose="020F0502020204030204" pitchFamily="34" charset="0"/>
            </a:endParaRPr>
          </a:p>
          <a:p>
            <a:pPr algn="ctr"/>
            <a:endParaRPr lang="he-IL" sz="1200" dirty="0">
              <a:latin typeface="Calibri" panose="020F0502020204030204" pitchFamily="34" charset="0"/>
              <a:cs typeface="Calibri" panose="020F0502020204030204" pitchFamily="34" charset="0"/>
            </a:endParaRPr>
          </a:p>
        </p:txBody>
      </p:sp>
      <p:pic>
        <p:nvPicPr>
          <p:cNvPr id="19" name="Picture 6" descr="Thinking, Thought, Bubbles, Speech Bubbles, Cartoon">
            <a:extLst>
              <a:ext uri="{FF2B5EF4-FFF2-40B4-BE49-F238E27FC236}">
                <a16:creationId xmlns:a16="http://schemas.microsoft.com/office/drawing/2014/main" id="{01783A4D-71CA-435C-8BA5-59D911D18F1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4546465" y="3784361"/>
            <a:ext cx="969358" cy="2008134"/>
          </a:xfrm>
          <a:prstGeom prst="rect">
            <a:avLst/>
          </a:prstGeom>
          <a:noFill/>
          <a:extLst>
            <a:ext uri="{909E8E84-426E-40DD-AFC4-6F175D3DCCD1}">
              <a14:hiddenFill xmlns:a14="http://schemas.microsoft.com/office/drawing/2010/main">
                <a:solidFill>
                  <a:srgbClr val="FFFFFF"/>
                </a:solidFill>
              </a14:hiddenFill>
            </a:ext>
          </a:extLst>
        </p:spPr>
      </p:pic>
      <p:sp>
        <p:nvSpPr>
          <p:cNvPr id="22" name="תיבת טקסט 21">
            <a:extLst>
              <a:ext uri="{FF2B5EF4-FFF2-40B4-BE49-F238E27FC236}">
                <a16:creationId xmlns:a16="http://schemas.microsoft.com/office/drawing/2014/main" id="{7C190477-AC6C-44BB-9C76-BED8E5E3D0CE}"/>
              </a:ext>
            </a:extLst>
          </p:cNvPr>
          <p:cNvSpPr txBox="1"/>
          <p:nvPr/>
        </p:nvSpPr>
        <p:spPr>
          <a:xfrm>
            <a:off x="3797911" y="4453503"/>
            <a:ext cx="1416719"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אפשרות 3:         </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he-I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בני נוער...</a:t>
            </a:r>
          </a:p>
        </p:txBody>
      </p:sp>
    </p:spTree>
    <p:extLst>
      <p:ext uri="{BB962C8B-B14F-4D97-AF65-F5344CB8AC3E}">
        <p14:creationId xmlns:p14="http://schemas.microsoft.com/office/powerpoint/2010/main" val="408831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59648F0-02AF-4D03-8709-B48206257903}"/>
              </a:ext>
            </a:extLst>
          </p:cNvPr>
          <p:cNvSpPr>
            <a:spLocks noGrp="1"/>
          </p:cNvSpPr>
          <p:nvPr>
            <p:ph type="title"/>
          </p:nvPr>
        </p:nvSpPr>
        <p:spPr/>
        <p:txBody>
          <a:bodyPr/>
          <a:lstStyle/>
          <a:p>
            <a:r>
              <a:rPr lang="he-IL" dirty="0"/>
              <a:t>כרטיסיות לדיון</a:t>
            </a:r>
          </a:p>
        </p:txBody>
      </p:sp>
      <p:sp>
        <p:nvSpPr>
          <p:cNvPr id="4" name="מלבן 3">
            <a:extLst>
              <a:ext uri="{FF2B5EF4-FFF2-40B4-BE49-F238E27FC236}">
                <a16:creationId xmlns:a16="http://schemas.microsoft.com/office/drawing/2014/main" id="{F3EF6DD3-FEE9-4F07-A998-3B344EF7E103}"/>
              </a:ext>
            </a:extLst>
          </p:cNvPr>
          <p:cNvSpPr/>
          <p:nvPr/>
        </p:nvSpPr>
        <p:spPr>
          <a:xfrm>
            <a:off x="6613765" y="1602288"/>
            <a:ext cx="4800599" cy="5094219"/>
          </a:xfrm>
          <a:prstGeom prst="rect">
            <a:avLst/>
          </a:prstGeom>
          <a:noFill/>
          <a:ln w="28575" cap="rnd" cmpd="sng" algn="ctr">
            <a:solidFill>
              <a:schemeClr val="tx1">
                <a:lumMod val="50000"/>
                <a:lumOff val="50000"/>
              </a:schemeClr>
            </a:solidFill>
            <a:prstDash val="solid"/>
          </a:ln>
          <a:effectLst/>
        </p:spPr>
        <p:txBody>
          <a:bodyPr rtlCol="1"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endParaRPr>
          </a:p>
        </p:txBody>
      </p:sp>
      <p:pic>
        <p:nvPicPr>
          <p:cNvPr id="5" name="תמונה 3" descr="Question Mark, People, Think, Mind, Confusion">
            <a:extLst>
              <a:ext uri="{FF2B5EF4-FFF2-40B4-BE49-F238E27FC236}">
                <a16:creationId xmlns:a16="http://schemas.microsoft.com/office/drawing/2014/main" id="{903896F3-C0CD-4C09-9B8C-25BD7CC83B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8673" y="3506539"/>
            <a:ext cx="982644" cy="1650479"/>
          </a:xfrm>
          <a:prstGeom prst="rect">
            <a:avLst/>
          </a:prstGeom>
          <a:noFill/>
          <a:extLst>
            <a:ext uri="{909E8E84-426E-40DD-AFC4-6F175D3DCCD1}">
              <a14:hiddenFill xmlns:a14="http://schemas.microsoft.com/office/drawing/2010/main">
                <a:solidFill>
                  <a:srgbClr val="FFFFFF"/>
                </a:solidFill>
              </a14:hiddenFill>
            </a:ext>
          </a:extLst>
        </p:spPr>
      </p:pic>
      <p:sp>
        <p:nvSpPr>
          <p:cNvPr id="6" name="מלבן 5">
            <a:extLst>
              <a:ext uri="{FF2B5EF4-FFF2-40B4-BE49-F238E27FC236}">
                <a16:creationId xmlns:a16="http://schemas.microsoft.com/office/drawing/2014/main" id="{A948BF9C-19F0-4FF5-ABD5-A941DDB908D0}"/>
              </a:ext>
            </a:extLst>
          </p:cNvPr>
          <p:cNvSpPr/>
          <p:nvPr/>
        </p:nvSpPr>
        <p:spPr>
          <a:xfrm>
            <a:off x="838200" y="1602287"/>
            <a:ext cx="4800599" cy="5094219"/>
          </a:xfrm>
          <a:prstGeom prst="rect">
            <a:avLst/>
          </a:prstGeom>
          <a:noFill/>
          <a:ln w="28575" cap="rnd" cmpd="sng" algn="ctr">
            <a:solidFill>
              <a:schemeClr val="tx1">
                <a:lumMod val="50000"/>
                <a:lumOff val="50000"/>
              </a:schemeClr>
            </a:solidFill>
            <a:prstDash val="solid"/>
          </a:ln>
          <a:effectLst/>
        </p:spPr>
        <p:txBody>
          <a:bodyPr rtlCol="1"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endParaRPr>
          </a:p>
        </p:txBody>
      </p:sp>
      <p:sp>
        <p:nvSpPr>
          <p:cNvPr id="8" name="תיבת טקסט 7">
            <a:extLst>
              <a:ext uri="{FF2B5EF4-FFF2-40B4-BE49-F238E27FC236}">
                <a16:creationId xmlns:a16="http://schemas.microsoft.com/office/drawing/2014/main" id="{3BE3B708-C24B-4D2C-B6C5-BBB652DF9E26}"/>
              </a:ext>
            </a:extLst>
          </p:cNvPr>
          <p:cNvSpPr txBox="1"/>
          <p:nvPr/>
        </p:nvSpPr>
        <p:spPr>
          <a:xfrm>
            <a:off x="6701589" y="5558859"/>
            <a:ext cx="4712775" cy="1200329"/>
          </a:xfrm>
          <a:prstGeom prst="rect">
            <a:avLst/>
          </a:prstGeom>
          <a:noFill/>
        </p:spPr>
        <p:txBody>
          <a:bodyPr wrap="square">
            <a:spAutoFit/>
          </a:bodyPr>
          <a:lstStyle/>
          <a:p>
            <a:pPr marL="285750" indent="-285750" algn="r" rtl="1" eaLnBrk="0" fontAlgn="base" hangingPunct="0">
              <a:spcBef>
                <a:spcPct val="0"/>
              </a:spcBef>
              <a:spcAft>
                <a:spcPct val="0"/>
              </a:spcAft>
              <a:buClrTx/>
              <a:buFont typeface="Arial" panose="020B0604020202020204" pitchFamily="34" charset="0"/>
              <a:buChar char="•"/>
            </a:pPr>
            <a:r>
              <a:rPr lang="he-IL" altLang="en-US" sz="18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בחרו באפשרות שרוב בני הנוער נוהגים על פיה לדעתכם.</a:t>
            </a:r>
            <a:endParaRPr lang="en-US" altLang="en-US" b="1" kern="1200" dirty="0">
              <a:solidFill>
                <a:prstClr val="black"/>
              </a:solidFill>
              <a:latin typeface="Calibri" panose="020F0502020204030204" pitchFamily="34" charset="0"/>
              <a:ea typeface="+mn-ea"/>
              <a:cs typeface="Calibri" panose="020F0502020204030204" pitchFamily="34" charset="0"/>
            </a:endParaRPr>
          </a:p>
          <a:p>
            <a:pPr marL="285750" indent="-285750" algn="r" rtl="1" eaLnBrk="0" fontAlgn="base" hangingPunct="0">
              <a:spcBef>
                <a:spcPct val="0"/>
              </a:spcBef>
              <a:spcAft>
                <a:spcPct val="0"/>
              </a:spcAft>
              <a:buClrTx/>
              <a:buFont typeface="Arial" panose="020B0604020202020204" pitchFamily="34" charset="0"/>
              <a:buChar char="•"/>
            </a:pPr>
            <a:r>
              <a:rPr lang="he-IL" altLang="en-US" sz="18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ציינו את הסיבות והמניעים שבגללם בני נוער מתנהלים בדרך זו לדעתכם.</a:t>
            </a:r>
            <a:endParaRPr lang="he-IL" altLang="en-US" sz="2400" b="1" kern="1200" dirty="0">
              <a:solidFill>
                <a:prstClr val="black"/>
              </a:solidFill>
              <a:latin typeface="Calibri" panose="020F0502020204030204" pitchFamily="34" charset="0"/>
              <a:ea typeface="+mn-ea"/>
              <a:cs typeface="Calibri" panose="020F0502020204030204" pitchFamily="34" charset="0"/>
            </a:endParaRPr>
          </a:p>
        </p:txBody>
      </p:sp>
      <p:pic>
        <p:nvPicPr>
          <p:cNvPr id="9" name="תמונה 1" descr="Thinking, Thought, Bubbles, Speech Bubbles, Cartoon">
            <a:extLst>
              <a:ext uri="{FF2B5EF4-FFF2-40B4-BE49-F238E27FC236}">
                <a16:creationId xmlns:a16="http://schemas.microsoft.com/office/drawing/2014/main" id="{66911CE0-60E3-4A3E-A721-08A5301ABFD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32464" y="1881275"/>
            <a:ext cx="2121335" cy="168705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Thinking, Thought, Bubbles, Speech Bubbles, Cartoon">
            <a:extLst>
              <a:ext uri="{FF2B5EF4-FFF2-40B4-BE49-F238E27FC236}">
                <a16:creationId xmlns:a16="http://schemas.microsoft.com/office/drawing/2014/main" id="{29582432-53BC-4D81-9A70-9A014C8C598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1588" y="2022683"/>
            <a:ext cx="2121335" cy="1744146"/>
          </a:xfrm>
          <a:prstGeom prst="rect">
            <a:avLst/>
          </a:prstGeom>
          <a:noFill/>
          <a:extLst>
            <a:ext uri="{909E8E84-426E-40DD-AFC4-6F175D3DCCD1}">
              <a14:hiddenFill xmlns:a14="http://schemas.microsoft.com/office/drawing/2010/main">
                <a:solidFill>
                  <a:srgbClr val="FFFFFF"/>
                </a:solidFill>
              </a14:hiddenFill>
            </a:ext>
          </a:extLst>
        </p:spPr>
      </p:pic>
      <p:pic>
        <p:nvPicPr>
          <p:cNvPr id="11" name="תמונה 3" descr="Question Mark, People, Think, Mind, Confusion">
            <a:extLst>
              <a:ext uri="{FF2B5EF4-FFF2-40B4-BE49-F238E27FC236}">
                <a16:creationId xmlns:a16="http://schemas.microsoft.com/office/drawing/2014/main" id="{BBE9CDC7-4E89-425C-ADEA-85FACEEF6D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7177" y="3605234"/>
            <a:ext cx="982644" cy="1650479"/>
          </a:xfrm>
          <a:prstGeom prst="rect">
            <a:avLst/>
          </a:prstGeom>
          <a:noFill/>
          <a:extLst>
            <a:ext uri="{909E8E84-426E-40DD-AFC4-6F175D3DCCD1}">
              <a14:hiddenFill xmlns:a14="http://schemas.microsoft.com/office/drawing/2010/main">
                <a:solidFill>
                  <a:srgbClr val="FFFFFF"/>
                </a:solidFill>
              </a14:hiddenFill>
            </a:ext>
          </a:extLst>
        </p:spPr>
      </p:pic>
      <p:sp>
        <p:nvSpPr>
          <p:cNvPr id="12" name="תיבת טקסט 11">
            <a:extLst>
              <a:ext uri="{FF2B5EF4-FFF2-40B4-BE49-F238E27FC236}">
                <a16:creationId xmlns:a16="http://schemas.microsoft.com/office/drawing/2014/main" id="{64760646-F81D-45EF-8578-16C1652BC47C}"/>
              </a:ext>
            </a:extLst>
          </p:cNvPr>
          <p:cNvSpPr txBox="1"/>
          <p:nvPr/>
        </p:nvSpPr>
        <p:spPr>
          <a:xfrm>
            <a:off x="970388" y="5572447"/>
            <a:ext cx="4712775" cy="1200329"/>
          </a:xfrm>
          <a:prstGeom prst="rect">
            <a:avLst/>
          </a:prstGeom>
          <a:noFill/>
        </p:spPr>
        <p:txBody>
          <a:bodyPr wrap="square">
            <a:spAutoFit/>
          </a:bodyPr>
          <a:lstStyle/>
          <a:p>
            <a:pPr marL="285750" indent="-285750" algn="r" rtl="1" eaLnBrk="0" fontAlgn="base" hangingPunct="0">
              <a:spcBef>
                <a:spcPct val="0"/>
              </a:spcBef>
              <a:spcAft>
                <a:spcPct val="0"/>
              </a:spcAft>
              <a:buClrTx/>
              <a:buFont typeface="Arial" panose="020B0604020202020204" pitchFamily="34" charset="0"/>
              <a:buChar char="•"/>
            </a:pPr>
            <a:r>
              <a:rPr lang="he-IL" altLang="en-US" sz="18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בחרו באפשרות שרוב בני הנוער נוהגים על פיה לדעתכם.</a:t>
            </a:r>
            <a:endParaRPr lang="en-US" altLang="en-US" b="1" kern="1200" dirty="0">
              <a:solidFill>
                <a:prstClr val="black"/>
              </a:solidFill>
              <a:latin typeface="Calibri" panose="020F0502020204030204" pitchFamily="34" charset="0"/>
              <a:ea typeface="+mn-ea"/>
              <a:cs typeface="Calibri" panose="020F0502020204030204" pitchFamily="34" charset="0"/>
            </a:endParaRPr>
          </a:p>
          <a:p>
            <a:pPr marL="285750" indent="-285750" algn="r" rtl="1" eaLnBrk="0" fontAlgn="base" hangingPunct="0">
              <a:spcBef>
                <a:spcPct val="0"/>
              </a:spcBef>
              <a:spcAft>
                <a:spcPct val="0"/>
              </a:spcAft>
              <a:buClrTx/>
              <a:buFont typeface="Arial" panose="020B0604020202020204" pitchFamily="34" charset="0"/>
              <a:buChar char="•"/>
            </a:pPr>
            <a:r>
              <a:rPr lang="he-IL" altLang="en-US" sz="18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ציינו את הסיבות והמניעים שבגללם בני נוער מתנהלים בדרך זו לדעתכם.</a:t>
            </a:r>
            <a:endParaRPr lang="he-IL" altLang="en-US" sz="2400" b="1" kern="1200" dirty="0">
              <a:solidFill>
                <a:prstClr val="black"/>
              </a:solidFill>
              <a:latin typeface="Calibri" panose="020F0502020204030204" pitchFamily="34" charset="0"/>
              <a:ea typeface="+mn-ea"/>
              <a:cs typeface="Calibri" panose="020F0502020204030204" pitchFamily="34" charset="0"/>
            </a:endParaRPr>
          </a:p>
        </p:txBody>
      </p:sp>
      <p:pic>
        <p:nvPicPr>
          <p:cNvPr id="13" name="תמונה 1" descr="Thinking, Thought, Bubbles, Speech Bubbles, Cartoon">
            <a:extLst>
              <a:ext uri="{FF2B5EF4-FFF2-40B4-BE49-F238E27FC236}">
                <a16:creationId xmlns:a16="http://schemas.microsoft.com/office/drawing/2014/main" id="{9F4263D1-FD45-4739-8E64-1B9B0BD172B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32633" y="1951162"/>
            <a:ext cx="2138713" cy="15964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Thinking, Thought, Bubbles, Speech Bubbles, Cartoon">
            <a:extLst>
              <a:ext uri="{FF2B5EF4-FFF2-40B4-BE49-F238E27FC236}">
                <a16:creationId xmlns:a16="http://schemas.microsoft.com/office/drawing/2014/main" id="{1BFAAB15-771A-48EA-BEB2-7007E3D6AE7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6796" y="1938891"/>
            <a:ext cx="2007410" cy="2113357"/>
          </a:xfrm>
          <a:prstGeom prst="rect">
            <a:avLst/>
          </a:prstGeom>
          <a:noFill/>
          <a:extLst>
            <a:ext uri="{909E8E84-426E-40DD-AFC4-6F175D3DCCD1}">
              <a14:hiddenFill xmlns:a14="http://schemas.microsoft.com/office/drawing/2010/main">
                <a:solidFill>
                  <a:srgbClr val="FFFFFF"/>
                </a:solidFill>
              </a14:hiddenFill>
            </a:ext>
          </a:extLst>
        </p:spPr>
      </p:pic>
      <p:sp>
        <p:nvSpPr>
          <p:cNvPr id="16" name="תיבת טקסט 15">
            <a:extLst>
              <a:ext uri="{FF2B5EF4-FFF2-40B4-BE49-F238E27FC236}">
                <a16:creationId xmlns:a16="http://schemas.microsoft.com/office/drawing/2014/main" id="{1969258F-2DC4-4D68-9703-7308F17F00D2}"/>
              </a:ext>
            </a:extLst>
          </p:cNvPr>
          <p:cNvSpPr txBox="1"/>
          <p:nvPr/>
        </p:nvSpPr>
        <p:spPr>
          <a:xfrm>
            <a:off x="9310243" y="1978915"/>
            <a:ext cx="1896008" cy="738664"/>
          </a:xfrm>
          <a:prstGeom prst="rect">
            <a:avLst/>
          </a:prstGeom>
          <a:noFill/>
        </p:spPr>
        <p:txBody>
          <a:bodyPr wrap="square">
            <a:spAutoFit/>
          </a:bodyPr>
          <a:lstStyle/>
          <a:p>
            <a:pPr algn="ctr"/>
            <a:r>
              <a:rPr lang="he-IL" b="1" dirty="0">
                <a:latin typeface="Calibri" panose="020F0502020204030204" pitchFamily="34" charset="0"/>
                <a:cs typeface="Calibri" panose="020F0502020204030204" pitchFamily="34" charset="0"/>
              </a:rPr>
              <a:t>אפשרות 1:    </a:t>
            </a:r>
          </a:p>
          <a:p>
            <a:pPr algn="ctr"/>
            <a:r>
              <a:rPr lang="he-IL" b="1" dirty="0">
                <a:latin typeface="Calibri" panose="020F0502020204030204" pitchFamily="34" charset="0"/>
                <a:cs typeface="Calibri" panose="020F0502020204030204" pitchFamily="34" charset="0"/>
              </a:rPr>
              <a:t> </a:t>
            </a:r>
            <a:endParaRPr lang="he-IL" sz="1200" dirty="0">
              <a:latin typeface="Calibri" panose="020F0502020204030204" pitchFamily="34" charset="0"/>
              <a:cs typeface="Calibri" panose="020F0502020204030204" pitchFamily="34" charset="0"/>
            </a:endParaRPr>
          </a:p>
          <a:p>
            <a:pPr algn="ctr"/>
            <a:endParaRPr lang="he-IL" dirty="0">
              <a:latin typeface="Calibri" panose="020F0502020204030204" pitchFamily="34" charset="0"/>
              <a:cs typeface="Calibri" panose="020F0502020204030204" pitchFamily="34" charset="0"/>
            </a:endParaRPr>
          </a:p>
        </p:txBody>
      </p:sp>
      <p:sp>
        <p:nvSpPr>
          <p:cNvPr id="17" name="מלבן 16">
            <a:extLst>
              <a:ext uri="{FF2B5EF4-FFF2-40B4-BE49-F238E27FC236}">
                <a16:creationId xmlns:a16="http://schemas.microsoft.com/office/drawing/2014/main" id="{57BC9554-4B47-4CE9-89B9-26B8243D3330}"/>
              </a:ext>
            </a:extLst>
          </p:cNvPr>
          <p:cNvSpPr/>
          <p:nvPr/>
        </p:nvSpPr>
        <p:spPr>
          <a:xfrm>
            <a:off x="6609095" y="1602287"/>
            <a:ext cx="1752852" cy="278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b="1" dirty="0">
                <a:solidFill>
                  <a:schemeClr val="tx2">
                    <a:lumMod val="50000"/>
                  </a:schemeClr>
                </a:solidFill>
              </a:rPr>
              <a:t>כרטיסיה 12</a:t>
            </a:r>
          </a:p>
        </p:txBody>
      </p:sp>
      <p:sp>
        <p:nvSpPr>
          <p:cNvPr id="18" name="מלבן 17">
            <a:extLst>
              <a:ext uri="{FF2B5EF4-FFF2-40B4-BE49-F238E27FC236}">
                <a16:creationId xmlns:a16="http://schemas.microsoft.com/office/drawing/2014/main" id="{A8D8DD37-2812-4506-A985-CFA0A4F093BA}"/>
              </a:ext>
            </a:extLst>
          </p:cNvPr>
          <p:cNvSpPr/>
          <p:nvPr/>
        </p:nvSpPr>
        <p:spPr>
          <a:xfrm>
            <a:off x="847560" y="1602287"/>
            <a:ext cx="1752852" cy="278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b="1" dirty="0">
                <a:solidFill>
                  <a:schemeClr val="tx2">
                    <a:lumMod val="50000"/>
                  </a:schemeClr>
                </a:solidFill>
              </a:rPr>
              <a:t>כרטיסיה 13</a:t>
            </a:r>
          </a:p>
        </p:txBody>
      </p:sp>
      <p:sp>
        <p:nvSpPr>
          <p:cNvPr id="24" name="תיבת טקסט 23">
            <a:extLst>
              <a:ext uri="{FF2B5EF4-FFF2-40B4-BE49-F238E27FC236}">
                <a16:creationId xmlns:a16="http://schemas.microsoft.com/office/drawing/2014/main" id="{2033A10F-9F65-4E61-A6EE-A38002007348}"/>
              </a:ext>
            </a:extLst>
          </p:cNvPr>
          <p:cNvSpPr txBox="1"/>
          <p:nvPr/>
        </p:nvSpPr>
        <p:spPr>
          <a:xfrm>
            <a:off x="6811911" y="2164035"/>
            <a:ext cx="1826762" cy="707886"/>
          </a:xfrm>
          <a:prstGeom prst="rect">
            <a:avLst/>
          </a:prstGeom>
          <a:noFill/>
        </p:spPr>
        <p:txBody>
          <a:bodyPr wrap="square">
            <a:spAutoFit/>
          </a:bodyPr>
          <a:lstStyle/>
          <a:p>
            <a:pPr algn="ctr"/>
            <a:r>
              <a:rPr lang="he-IL" b="1" dirty="0">
                <a:latin typeface="Calibri" panose="020F0502020204030204" pitchFamily="34" charset="0"/>
                <a:cs typeface="Calibri" panose="020F0502020204030204" pitchFamily="34" charset="0"/>
              </a:rPr>
              <a:t>אפשרות 2:         </a:t>
            </a:r>
          </a:p>
          <a:p>
            <a:pPr algn="ctr"/>
            <a:r>
              <a:rPr lang="he-IL" b="1" dirty="0">
                <a:latin typeface="Calibri" panose="020F0502020204030204" pitchFamily="34" charset="0"/>
                <a:cs typeface="Calibri" panose="020F0502020204030204" pitchFamily="34" charset="0"/>
              </a:rPr>
              <a:t> </a:t>
            </a:r>
            <a:endParaRPr lang="he-IL" sz="1200" dirty="0">
              <a:latin typeface="Calibri" panose="020F0502020204030204" pitchFamily="34" charset="0"/>
              <a:cs typeface="Calibri" panose="020F0502020204030204" pitchFamily="34" charset="0"/>
            </a:endParaRPr>
          </a:p>
          <a:p>
            <a:pPr algn="ctr"/>
            <a:endParaRPr lang="he-IL" sz="1200" dirty="0">
              <a:latin typeface="Calibri" panose="020F0502020204030204" pitchFamily="34" charset="0"/>
              <a:cs typeface="Calibri" panose="020F0502020204030204" pitchFamily="34" charset="0"/>
            </a:endParaRPr>
          </a:p>
        </p:txBody>
      </p:sp>
      <p:sp>
        <p:nvSpPr>
          <p:cNvPr id="28" name="תיבת טקסט 27">
            <a:extLst>
              <a:ext uri="{FF2B5EF4-FFF2-40B4-BE49-F238E27FC236}">
                <a16:creationId xmlns:a16="http://schemas.microsoft.com/office/drawing/2014/main" id="{3A0C9399-E6FF-4A9A-BC1F-2CC964CEE300}"/>
              </a:ext>
            </a:extLst>
          </p:cNvPr>
          <p:cNvSpPr txBox="1"/>
          <p:nvPr/>
        </p:nvSpPr>
        <p:spPr>
          <a:xfrm>
            <a:off x="3645952" y="2094955"/>
            <a:ext cx="1710868" cy="307777"/>
          </a:xfrm>
          <a:prstGeom prst="rect">
            <a:avLst/>
          </a:prstGeom>
          <a:noFill/>
        </p:spPr>
        <p:txBody>
          <a:bodyPr wrap="square">
            <a:spAutoFit/>
          </a:bodyPr>
          <a:lstStyle/>
          <a:p>
            <a:pPr algn="ctr"/>
            <a:r>
              <a:rPr lang="he-IL" b="1" dirty="0">
                <a:latin typeface="Calibri" panose="020F0502020204030204" pitchFamily="34" charset="0"/>
                <a:cs typeface="Calibri" panose="020F0502020204030204" pitchFamily="34" charset="0"/>
              </a:rPr>
              <a:t>אפשרות 1:           </a:t>
            </a:r>
          </a:p>
        </p:txBody>
      </p:sp>
      <p:sp>
        <p:nvSpPr>
          <p:cNvPr id="30" name="תיבת טקסט 29">
            <a:extLst>
              <a:ext uri="{FF2B5EF4-FFF2-40B4-BE49-F238E27FC236}">
                <a16:creationId xmlns:a16="http://schemas.microsoft.com/office/drawing/2014/main" id="{F9D70EDD-25E2-4BD1-AEEA-2AE39C7B588A}"/>
              </a:ext>
            </a:extLst>
          </p:cNvPr>
          <p:cNvSpPr txBox="1"/>
          <p:nvPr/>
        </p:nvSpPr>
        <p:spPr>
          <a:xfrm>
            <a:off x="970388" y="2172874"/>
            <a:ext cx="1773721" cy="307777"/>
          </a:xfrm>
          <a:prstGeom prst="rect">
            <a:avLst/>
          </a:prstGeom>
          <a:noFill/>
        </p:spPr>
        <p:txBody>
          <a:bodyPr wrap="square">
            <a:spAutoFit/>
          </a:bodyPr>
          <a:lstStyle/>
          <a:p>
            <a:pPr algn="ctr"/>
            <a:r>
              <a:rPr lang="he-IL" b="1" dirty="0">
                <a:latin typeface="Calibri" panose="020F0502020204030204" pitchFamily="34" charset="0"/>
                <a:cs typeface="Calibri" panose="020F0502020204030204" pitchFamily="34" charset="0"/>
              </a:rPr>
              <a:t>אפשרות 2:               </a:t>
            </a:r>
          </a:p>
        </p:txBody>
      </p:sp>
      <p:pic>
        <p:nvPicPr>
          <p:cNvPr id="19" name="Picture 6" descr="Thinking, Thought, Bubbles, Speech Bubbles, Cartoon">
            <a:extLst>
              <a:ext uri="{FF2B5EF4-FFF2-40B4-BE49-F238E27FC236}">
                <a16:creationId xmlns:a16="http://schemas.microsoft.com/office/drawing/2014/main" id="{01783A4D-71CA-435C-8BA5-59D911D18F1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7321154" y="3813772"/>
            <a:ext cx="969358" cy="2008134"/>
          </a:xfrm>
          <a:prstGeom prst="rect">
            <a:avLst/>
          </a:prstGeom>
          <a:noFill/>
          <a:extLst>
            <a:ext uri="{909E8E84-426E-40DD-AFC4-6F175D3DCCD1}">
              <a14:hiddenFill xmlns:a14="http://schemas.microsoft.com/office/drawing/2010/main">
                <a:solidFill>
                  <a:srgbClr val="FFFFFF"/>
                </a:solidFill>
              </a14:hiddenFill>
            </a:ext>
          </a:extLst>
        </p:spPr>
      </p:pic>
      <p:sp>
        <p:nvSpPr>
          <p:cNvPr id="22" name="תיבת טקסט 21">
            <a:extLst>
              <a:ext uri="{FF2B5EF4-FFF2-40B4-BE49-F238E27FC236}">
                <a16:creationId xmlns:a16="http://schemas.microsoft.com/office/drawing/2014/main" id="{7C190477-AC6C-44BB-9C76-BED8E5E3D0CE}"/>
              </a:ext>
            </a:extLst>
          </p:cNvPr>
          <p:cNvSpPr txBox="1"/>
          <p:nvPr/>
        </p:nvSpPr>
        <p:spPr>
          <a:xfrm>
            <a:off x="6616973" y="4549029"/>
            <a:ext cx="1416719"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אפשרות 3:         </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he-I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בני נוער...</a:t>
            </a:r>
          </a:p>
        </p:txBody>
      </p:sp>
      <p:pic>
        <p:nvPicPr>
          <p:cNvPr id="25" name="Picture 6" descr="Thinking, Thought, Bubbles, Speech Bubbles, Cartoon">
            <a:extLst>
              <a:ext uri="{FF2B5EF4-FFF2-40B4-BE49-F238E27FC236}">
                <a16:creationId xmlns:a16="http://schemas.microsoft.com/office/drawing/2014/main" id="{56E0A7C1-B593-4451-A6A2-30BC3DF95AE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1534083" y="3952860"/>
            <a:ext cx="969358" cy="2008134"/>
          </a:xfrm>
          <a:prstGeom prst="rect">
            <a:avLst/>
          </a:prstGeom>
          <a:noFill/>
          <a:extLst>
            <a:ext uri="{909E8E84-426E-40DD-AFC4-6F175D3DCCD1}">
              <a14:hiddenFill xmlns:a14="http://schemas.microsoft.com/office/drawing/2010/main">
                <a:solidFill>
                  <a:srgbClr val="FFFFFF"/>
                </a:solidFill>
              </a14:hiddenFill>
            </a:ext>
          </a:extLst>
        </p:spPr>
      </p:pic>
      <p:sp>
        <p:nvSpPr>
          <p:cNvPr id="26" name="תיבת טקסט 25">
            <a:extLst>
              <a:ext uri="{FF2B5EF4-FFF2-40B4-BE49-F238E27FC236}">
                <a16:creationId xmlns:a16="http://schemas.microsoft.com/office/drawing/2014/main" id="{8829E692-A6A5-41AC-8A83-E385C994A2D7}"/>
              </a:ext>
            </a:extLst>
          </p:cNvPr>
          <p:cNvSpPr txBox="1"/>
          <p:nvPr/>
        </p:nvSpPr>
        <p:spPr>
          <a:xfrm>
            <a:off x="826528" y="4725796"/>
            <a:ext cx="1416719"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אפשרות 3:         </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he-I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בני נוער...</a:t>
            </a:r>
          </a:p>
        </p:txBody>
      </p:sp>
    </p:spTree>
    <p:extLst>
      <p:ext uri="{BB962C8B-B14F-4D97-AF65-F5344CB8AC3E}">
        <p14:creationId xmlns:p14="http://schemas.microsoft.com/office/powerpoint/2010/main" val="393356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2"/>
          <p:cNvSpPr txBox="1">
            <a:spLocks noGrp="1"/>
          </p:cNvSpPr>
          <p:nvPr>
            <p:ph type="body" idx="1"/>
          </p:nvPr>
        </p:nvSpPr>
        <p:spPr>
          <a:xfrm>
            <a:off x="372980" y="1864895"/>
            <a:ext cx="11129210" cy="5209674"/>
          </a:xfrm>
          <a:prstGeom prst="rect">
            <a:avLst/>
          </a:prstGeom>
          <a:noFill/>
          <a:ln>
            <a:noFill/>
          </a:ln>
        </p:spPr>
        <p:txBody>
          <a:bodyPr spcFirstLastPara="1" wrap="square" lIns="91425" tIns="45700" rIns="91425" bIns="45700" anchor="t" anchorCtr="0">
            <a:normAutofit/>
          </a:bodyPr>
          <a:lstStyle/>
          <a:p>
            <a:pPr marL="635000" lvl="0" indent="-457200" algn="r" rtl="1">
              <a:lnSpc>
                <a:spcPct val="90000"/>
              </a:lnSpc>
              <a:spcBef>
                <a:spcPts val="0"/>
              </a:spcBef>
              <a:spcAft>
                <a:spcPts val="0"/>
              </a:spcAft>
              <a:buClr>
                <a:schemeClr val="tx1"/>
              </a:buClr>
              <a:buSzPts val="2800"/>
              <a:buFont typeface="Wingdings" panose="05000000000000000000" pitchFamily="2" charset="2"/>
              <a:buChar char="Ø"/>
            </a:pPr>
            <a:r>
              <a:rPr lang="he-IL" b="1" dirty="0">
                <a:solidFill>
                  <a:schemeClr val="tx1"/>
                </a:solidFill>
              </a:rPr>
              <a:t>איך הרגשתם במהלך הפעילות?</a:t>
            </a:r>
          </a:p>
          <a:p>
            <a:pPr marL="635000" lvl="0" indent="-457200" algn="r" rtl="1">
              <a:lnSpc>
                <a:spcPct val="90000"/>
              </a:lnSpc>
              <a:spcBef>
                <a:spcPts val="0"/>
              </a:spcBef>
              <a:spcAft>
                <a:spcPts val="0"/>
              </a:spcAft>
              <a:buClr>
                <a:schemeClr val="tx1"/>
              </a:buClr>
              <a:buSzPts val="2800"/>
              <a:buFont typeface="Wingdings" panose="05000000000000000000" pitchFamily="2" charset="2"/>
              <a:buChar char="Ø"/>
            </a:pPr>
            <a:endParaRPr lang="he-IL" b="1" dirty="0">
              <a:solidFill>
                <a:schemeClr val="tx1"/>
              </a:solidFill>
            </a:endParaRPr>
          </a:p>
          <a:p>
            <a:pPr marL="635000" lvl="0" indent="-457200" algn="r" rtl="1">
              <a:lnSpc>
                <a:spcPct val="90000"/>
              </a:lnSpc>
              <a:spcBef>
                <a:spcPts val="0"/>
              </a:spcBef>
              <a:spcAft>
                <a:spcPts val="0"/>
              </a:spcAft>
              <a:buClr>
                <a:schemeClr val="tx1"/>
              </a:buClr>
              <a:buSzPts val="2800"/>
              <a:buFont typeface="Wingdings" panose="05000000000000000000" pitchFamily="2" charset="2"/>
              <a:buChar char="Ø"/>
            </a:pPr>
            <a:r>
              <a:rPr lang="he-IL" b="1" dirty="0">
                <a:solidFill>
                  <a:schemeClr val="tx1"/>
                </a:solidFill>
              </a:rPr>
              <a:t> מה הבנתם על עצמכם? מהן הסיבות המנחות אתכם בבחירת התנהגות מסוימת ברשת?</a:t>
            </a:r>
          </a:p>
          <a:p>
            <a:pPr marL="635000" lvl="0" indent="-457200" algn="r" rtl="1">
              <a:lnSpc>
                <a:spcPct val="90000"/>
              </a:lnSpc>
              <a:spcBef>
                <a:spcPts val="0"/>
              </a:spcBef>
              <a:spcAft>
                <a:spcPts val="0"/>
              </a:spcAft>
              <a:buClr>
                <a:schemeClr val="tx1"/>
              </a:buClr>
              <a:buSzPts val="2800"/>
              <a:buFont typeface="Wingdings" panose="05000000000000000000" pitchFamily="2" charset="2"/>
              <a:buChar char="Ø"/>
            </a:pPr>
            <a:endParaRPr lang="he-IL" b="1" dirty="0">
              <a:solidFill>
                <a:schemeClr val="tx1"/>
              </a:solidFill>
            </a:endParaRPr>
          </a:p>
          <a:p>
            <a:pPr marL="635000" lvl="0" indent="-457200" algn="r" rtl="1">
              <a:lnSpc>
                <a:spcPct val="90000"/>
              </a:lnSpc>
              <a:spcBef>
                <a:spcPts val="0"/>
              </a:spcBef>
              <a:spcAft>
                <a:spcPts val="0"/>
              </a:spcAft>
              <a:buClr>
                <a:schemeClr val="tx1"/>
              </a:buClr>
              <a:buSzPts val="2800"/>
              <a:buFont typeface="Wingdings" panose="05000000000000000000" pitchFamily="2" charset="2"/>
              <a:buChar char="Ø"/>
            </a:pPr>
            <a:r>
              <a:rPr lang="he-IL" b="1" dirty="0">
                <a:solidFill>
                  <a:schemeClr val="tx1"/>
                </a:solidFill>
              </a:rPr>
              <a:t>מה זה מבחינתכם "התנהגות מתחשבת ורגישה לזולת"? תנו דוגמאות.</a:t>
            </a:r>
          </a:p>
          <a:p>
            <a:pPr marL="635000" lvl="0" indent="-457200" algn="r" rtl="1">
              <a:lnSpc>
                <a:spcPct val="90000"/>
              </a:lnSpc>
              <a:spcBef>
                <a:spcPts val="0"/>
              </a:spcBef>
              <a:spcAft>
                <a:spcPts val="0"/>
              </a:spcAft>
              <a:buClr>
                <a:schemeClr val="tx1"/>
              </a:buClr>
              <a:buSzPts val="2800"/>
              <a:buFont typeface="Wingdings" panose="05000000000000000000" pitchFamily="2" charset="2"/>
              <a:buChar char="Ø"/>
            </a:pPr>
            <a:endParaRPr lang="he-IL" b="1" dirty="0">
              <a:solidFill>
                <a:schemeClr val="tx1"/>
              </a:solidFill>
            </a:endParaRPr>
          </a:p>
          <a:p>
            <a:pPr marL="635000" lvl="0" indent="-457200" algn="r" rtl="1">
              <a:lnSpc>
                <a:spcPct val="90000"/>
              </a:lnSpc>
              <a:spcBef>
                <a:spcPts val="0"/>
              </a:spcBef>
              <a:spcAft>
                <a:spcPts val="0"/>
              </a:spcAft>
              <a:buClr>
                <a:schemeClr val="tx1"/>
              </a:buClr>
              <a:buSzPts val="2800"/>
              <a:buFont typeface="Wingdings" panose="05000000000000000000" pitchFamily="2" charset="2"/>
              <a:buChar char="Ø"/>
            </a:pPr>
            <a:r>
              <a:rPr lang="he-IL" b="1" dirty="0">
                <a:solidFill>
                  <a:schemeClr val="tx1"/>
                </a:solidFill>
              </a:rPr>
              <a:t> מה זה מבחינתכם "לקחת בחשבון את מה שיגידו עליי"? תנו דוגמאות.</a:t>
            </a:r>
          </a:p>
          <a:p>
            <a:pPr marL="635000" lvl="0" indent="-457200" algn="r" rtl="1">
              <a:lnSpc>
                <a:spcPct val="90000"/>
              </a:lnSpc>
              <a:spcBef>
                <a:spcPts val="0"/>
              </a:spcBef>
              <a:spcAft>
                <a:spcPts val="0"/>
              </a:spcAft>
              <a:buClr>
                <a:schemeClr val="tx1"/>
              </a:buClr>
              <a:buSzPts val="2800"/>
              <a:buFont typeface="Wingdings" panose="05000000000000000000" pitchFamily="2" charset="2"/>
              <a:buChar char="Ø"/>
            </a:pPr>
            <a:endParaRPr lang="he-IL" b="1" dirty="0">
              <a:solidFill>
                <a:schemeClr val="tx1"/>
              </a:solidFill>
            </a:endParaRPr>
          </a:p>
          <a:p>
            <a:pPr marL="635000" lvl="0" indent="-457200" algn="r" rtl="1">
              <a:lnSpc>
                <a:spcPct val="90000"/>
              </a:lnSpc>
              <a:spcBef>
                <a:spcPts val="0"/>
              </a:spcBef>
              <a:spcAft>
                <a:spcPts val="0"/>
              </a:spcAft>
              <a:buClr>
                <a:schemeClr val="tx1"/>
              </a:buClr>
              <a:buSzPts val="2800"/>
              <a:buFont typeface="Wingdings" panose="05000000000000000000" pitchFamily="2" charset="2"/>
              <a:buChar char="Ø"/>
            </a:pPr>
            <a:r>
              <a:rPr lang="he-IL" b="1" dirty="0">
                <a:solidFill>
                  <a:schemeClr val="tx1"/>
                </a:solidFill>
              </a:rPr>
              <a:t>לעיתים, אנו נתקלים במקרים בהם ערכים שמנחים אותנו "מתנגשים". מי יכול לתת דוגמה למקרה כזה?</a:t>
            </a:r>
            <a:endParaRPr b="1" dirty="0">
              <a:solidFill>
                <a:schemeClr val="tx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DCE8474-46FB-4C2A-A5E5-0E9323A7B7E6}"/>
              </a:ext>
            </a:extLst>
          </p:cNvPr>
          <p:cNvSpPr>
            <a:spLocks noGrp="1"/>
          </p:cNvSpPr>
          <p:nvPr>
            <p:ph type="title"/>
          </p:nvPr>
        </p:nvSpPr>
        <p:spPr/>
        <p:txBody>
          <a:bodyPr>
            <a:normAutofit fontScale="90000"/>
          </a:bodyPr>
          <a:lstStyle/>
          <a:p>
            <a:r>
              <a:rPr lang="he-IL" dirty="0"/>
              <a:t>מנסחים יחד כללי התנהגות ברשת</a:t>
            </a:r>
          </a:p>
        </p:txBody>
      </p:sp>
      <p:pic>
        <p:nvPicPr>
          <p:cNvPr id="4" name="תמונה 3">
            <a:extLst>
              <a:ext uri="{FF2B5EF4-FFF2-40B4-BE49-F238E27FC236}">
                <a16:creationId xmlns:a16="http://schemas.microsoft.com/office/drawing/2014/main" id="{FE796C99-CAB0-4101-9A67-C8FBDA947CCC}"/>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13979" y="3798274"/>
            <a:ext cx="5273321" cy="3515548"/>
          </a:xfrm>
          <a:prstGeom prst="rect">
            <a:avLst/>
          </a:prstGeom>
        </p:spPr>
      </p:pic>
      <p:sp>
        <p:nvSpPr>
          <p:cNvPr id="6" name="תיבת טקסט 5">
            <a:extLst>
              <a:ext uri="{FF2B5EF4-FFF2-40B4-BE49-F238E27FC236}">
                <a16:creationId xmlns:a16="http://schemas.microsoft.com/office/drawing/2014/main" id="{BB656F44-0710-4B18-B3B4-34B9CAFC4EFE}"/>
              </a:ext>
            </a:extLst>
          </p:cNvPr>
          <p:cNvSpPr txBox="1"/>
          <p:nvPr/>
        </p:nvSpPr>
        <p:spPr>
          <a:xfrm>
            <a:off x="6900110" y="1883087"/>
            <a:ext cx="6268452" cy="954107"/>
          </a:xfrm>
          <a:prstGeom prst="rect">
            <a:avLst/>
          </a:prstGeom>
          <a:noFill/>
        </p:spPr>
        <p:txBody>
          <a:bodyPr wrap="square">
            <a:spAutoFit/>
          </a:bodyPr>
          <a:lstStyle/>
          <a:p>
            <a:pPr algn="ctr"/>
            <a:r>
              <a:rPr lang="he-IL" sz="2400" b="1" dirty="0">
                <a:solidFill>
                  <a:schemeClr val="accent1">
                    <a:lumMod val="75000"/>
                  </a:schemeClr>
                </a:solidFill>
                <a:latin typeface="Calibri" panose="020F0502020204030204" pitchFamily="34" charset="0"/>
                <a:cs typeface="Calibri" panose="020F0502020204030204" pitchFamily="34" charset="0"/>
              </a:rPr>
              <a:t>לחצו כאן לצפייה בקוד האתי </a:t>
            </a:r>
          </a:p>
          <a:p>
            <a:pPr algn="ctr"/>
            <a:r>
              <a:rPr lang="he-IL" sz="3200" b="1" dirty="0">
                <a:solidFill>
                  <a:srgbClr val="002060"/>
                </a:solidFill>
                <a:latin typeface="Calibri" panose="020F0502020204030204" pitchFamily="34" charset="0"/>
                <a:cs typeface="Calibri" panose="020F0502020204030204" pitchFamily="34" charset="0"/>
                <a:hlinkClick r:id="rId4"/>
              </a:rPr>
              <a:t>גולשים לשינוי</a:t>
            </a:r>
            <a:endParaRPr lang="he-IL" sz="3200" b="1" dirty="0">
              <a:solidFill>
                <a:srgbClr val="002060"/>
              </a:solidFill>
              <a:latin typeface="Calibri" panose="020F0502020204030204" pitchFamily="34" charset="0"/>
              <a:cs typeface="Calibri" panose="020F0502020204030204" pitchFamily="34" charset="0"/>
            </a:endParaRPr>
          </a:p>
        </p:txBody>
      </p:sp>
      <p:sp>
        <p:nvSpPr>
          <p:cNvPr id="3" name="מציין מיקום טקסט 2">
            <a:extLst>
              <a:ext uri="{FF2B5EF4-FFF2-40B4-BE49-F238E27FC236}">
                <a16:creationId xmlns:a16="http://schemas.microsoft.com/office/drawing/2014/main" id="{E46A36AD-81CE-45AD-AA24-2850F183778D}"/>
              </a:ext>
            </a:extLst>
          </p:cNvPr>
          <p:cNvSpPr>
            <a:spLocks noGrp="1"/>
          </p:cNvSpPr>
          <p:nvPr>
            <p:ph type="body" idx="1"/>
          </p:nvPr>
        </p:nvSpPr>
        <p:spPr>
          <a:xfrm>
            <a:off x="251461" y="2837194"/>
            <a:ext cx="8229600" cy="3841901"/>
          </a:xfrm>
          <a:noFill/>
        </p:spPr>
        <p:txBody>
          <a:bodyPr/>
          <a:lstStyle/>
          <a:p>
            <a:pPr>
              <a:lnSpc>
                <a:spcPct val="150000"/>
              </a:lnSpc>
              <a:buFont typeface="Wingdings" panose="05000000000000000000" pitchFamily="2" charset="2"/>
              <a:buChar char="Ø"/>
            </a:pPr>
            <a:r>
              <a:rPr lang="he-IL" b="1" dirty="0">
                <a:solidFill>
                  <a:schemeClr val="tx1"/>
                </a:solidFill>
              </a:rPr>
              <a:t>עם אילו מהכללים הסכמתם בקוד האתי "גולשים לשינוי"?</a:t>
            </a:r>
          </a:p>
          <a:p>
            <a:pPr>
              <a:lnSpc>
                <a:spcPct val="150000"/>
              </a:lnSpc>
              <a:buFont typeface="Wingdings" panose="05000000000000000000" pitchFamily="2" charset="2"/>
              <a:buChar char="Ø"/>
            </a:pPr>
            <a:r>
              <a:rPr lang="he-IL" b="1" dirty="0">
                <a:solidFill>
                  <a:schemeClr val="tx1"/>
                </a:solidFill>
              </a:rPr>
              <a:t>מה היה חסר לכם ולא קיבל התייחסות בקוד האתי?</a:t>
            </a:r>
          </a:p>
          <a:p>
            <a:pPr>
              <a:lnSpc>
                <a:spcPct val="150000"/>
              </a:lnSpc>
              <a:buFont typeface="Wingdings" panose="05000000000000000000" pitchFamily="2" charset="2"/>
              <a:buChar char="Ø"/>
            </a:pPr>
            <a:r>
              <a:rPr lang="he-IL" b="1" dirty="0">
                <a:solidFill>
                  <a:schemeClr val="tx1"/>
                </a:solidFill>
              </a:rPr>
              <a:t>מה היה מיותר בעיניכם בקוד האתי?</a:t>
            </a:r>
          </a:p>
          <a:p>
            <a:pPr>
              <a:lnSpc>
                <a:spcPct val="150000"/>
              </a:lnSpc>
            </a:pPr>
            <a:endParaRPr lang="he-IL" dirty="0">
              <a:solidFill>
                <a:schemeClr val="tx1"/>
              </a:solidFill>
            </a:endParaRPr>
          </a:p>
        </p:txBody>
      </p:sp>
    </p:spTree>
    <p:extLst>
      <p:ext uri="{BB962C8B-B14F-4D97-AF65-F5344CB8AC3E}">
        <p14:creationId xmlns:p14="http://schemas.microsoft.com/office/powerpoint/2010/main" val="375152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CDBA884-3F5A-4586-B406-E82E163FC52D}"/>
              </a:ext>
            </a:extLst>
          </p:cNvPr>
          <p:cNvSpPr>
            <a:spLocks noGrp="1"/>
          </p:cNvSpPr>
          <p:nvPr>
            <p:ph type="title"/>
          </p:nvPr>
        </p:nvSpPr>
        <p:spPr/>
        <p:txBody>
          <a:bodyPr/>
          <a:lstStyle/>
          <a:p>
            <a:r>
              <a:rPr lang="he-IL" dirty="0"/>
              <a:t>הרחבה: מהו קוד אתי?</a:t>
            </a:r>
          </a:p>
        </p:txBody>
      </p:sp>
      <p:sp>
        <p:nvSpPr>
          <p:cNvPr id="4" name="מציין מיקום טקסט 3">
            <a:extLst>
              <a:ext uri="{FF2B5EF4-FFF2-40B4-BE49-F238E27FC236}">
                <a16:creationId xmlns:a16="http://schemas.microsoft.com/office/drawing/2014/main" id="{E25863A2-13D7-4746-ACBC-7E10E32676CB}"/>
              </a:ext>
            </a:extLst>
          </p:cNvPr>
          <p:cNvSpPr txBox="1">
            <a:spLocks noGrp="1"/>
          </p:cNvSpPr>
          <p:nvPr>
            <p:ph type="body" idx="1"/>
          </p:nvPr>
        </p:nvSpPr>
        <p:spPr>
          <a:xfrm>
            <a:off x="170448" y="1487055"/>
            <a:ext cx="11851104" cy="5325520"/>
          </a:xfrm>
          <a:prstGeom prst="rect">
            <a:avLst/>
          </a:prstGeom>
          <a:noFill/>
        </p:spPr>
        <p:txBody>
          <a:bodyPr wrap="square">
            <a:spAutoFit/>
          </a:bodyPr>
          <a:lstStyle/>
          <a:p>
            <a:pPr marL="0" indent="0" algn="just" rtl="1">
              <a:spcAft>
                <a:spcPts val="1200"/>
              </a:spcAft>
              <a:buNone/>
            </a:pPr>
            <a:r>
              <a:rPr lang="he-IL" sz="2300" dirty="0">
                <a:solidFill>
                  <a:schemeClr val="tx1"/>
                </a:solidFill>
              </a:rPr>
              <a:t>קוד אתי הוא מסמך המתאר את הערכים, המידות, המחויבויות וההתנהגויות הראויות וההוגנות להתנהלות. </a:t>
            </a:r>
          </a:p>
          <a:p>
            <a:pPr marL="0" indent="0" algn="just" rtl="1">
              <a:spcAft>
                <a:spcPts val="1200"/>
              </a:spcAft>
              <a:buNone/>
            </a:pPr>
            <a:r>
              <a:rPr lang="he-IL" sz="2300" dirty="0">
                <a:solidFill>
                  <a:schemeClr val="tx1"/>
                </a:solidFill>
              </a:rPr>
              <a:t>הקוד האתי מהווה מעין הנחיות להתנהלות אישית, חברתית, של אנשי מקצוע וארגונים. קוד אתי כזה יש לרופאים, עורכי דין, חיילים, ואנשי מקצוע נוספים. הוא נדרש בכל תחום ותחום. </a:t>
            </a:r>
          </a:p>
          <a:p>
            <a:pPr marL="0" indent="0" algn="just" rtl="1">
              <a:spcAft>
                <a:spcPts val="1200"/>
              </a:spcAft>
              <a:buNone/>
            </a:pPr>
            <a:r>
              <a:rPr lang="he-IL" sz="2300" dirty="0">
                <a:solidFill>
                  <a:schemeClr val="tx1"/>
                </a:solidFill>
              </a:rPr>
              <a:t>חשיבותו של קוד אתי: במציאות המודרנית בה אנו נמצאים ופועלים ברשתות חברתיות, באינטרנט ובסלולר ומנהלים קשרים באמצעות אפליקציות חדשות, אנו נדרשים לגבש כללי התנהגות ואתיקה לדברים שאנו עושים בעולמות הללו. </a:t>
            </a:r>
          </a:p>
          <a:p>
            <a:pPr marL="0" indent="0" algn="just" rtl="1">
              <a:spcAft>
                <a:spcPts val="1200"/>
              </a:spcAft>
              <a:buNone/>
            </a:pPr>
            <a:r>
              <a:rPr lang="he-IL" sz="2300" dirty="0">
                <a:solidFill>
                  <a:schemeClr val="tx1"/>
                </a:solidFill>
              </a:rPr>
              <a:t>המעשים שלנו, הדברים שאנחנו מצלמים, כותבים, משתפים, מגיבים או מורידים יכולים להשפיע גם עלינו וגם על ילדים ומבוגרים אחרים. לפעמים הפעולות והמעשים שלנו יכולים לפגוע ואפילו לגרום נזק, לפעמים אפשר לעזור, לסייע, לתמוך, וגם להציל ילדים ואנשים אחרים. </a:t>
            </a:r>
          </a:p>
          <a:p>
            <a:pPr marL="0" indent="0" algn="just" rtl="1">
              <a:spcAft>
                <a:spcPts val="1200"/>
              </a:spcAft>
              <a:buNone/>
            </a:pPr>
            <a:r>
              <a:rPr lang="he-IL" sz="2300" dirty="0">
                <a:solidFill>
                  <a:schemeClr val="tx1"/>
                </a:solidFill>
              </a:rPr>
              <a:t>מדריך ההתנהגות, הקוד האתי, יעזור לנו לחשוב, להבין ולדעת, איך נכון וראוי להתנהג, מה טוב ומה פחות טוב, בכל הקשור לרשת. את המדריך הזה נכון להכין ביחד, עם מומחים, מבוגרים, וגם ילדים ובני נוער, המכירים היטב, כל אחד מזווית אחרת, את היתרונות והחסרונות, את הסכנות והתועלת, שבפעולה ועשייה ברשת האינטרנט.</a:t>
            </a:r>
          </a:p>
        </p:txBody>
      </p:sp>
    </p:spTree>
    <p:extLst>
      <p:ext uri="{BB962C8B-B14F-4D97-AF65-F5344CB8AC3E}">
        <p14:creationId xmlns:p14="http://schemas.microsoft.com/office/powerpoint/2010/main" val="2701538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CDBA884-3F5A-4586-B406-E82E163FC52D}"/>
              </a:ext>
            </a:extLst>
          </p:cNvPr>
          <p:cNvSpPr>
            <a:spLocks noGrp="1"/>
          </p:cNvSpPr>
          <p:nvPr>
            <p:ph type="title"/>
          </p:nvPr>
        </p:nvSpPr>
        <p:spPr/>
        <p:txBody>
          <a:bodyPr/>
          <a:lstStyle/>
          <a:p>
            <a:r>
              <a:rPr lang="he-IL" dirty="0"/>
              <a:t>הרחבה: היבטים של מוסר וחוק</a:t>
            </a:r>
          </a:p>
        </p:txBody>
      </p:sp>
      <p:sp>
        <p:nvSpPr>
          <p:cNvPr id="4" name="מציין מיקום טקסט 3">
            <a:extLst>
              <a:ext uri="{FF2B5EF4-FFF2-40B4-BE49-F238E27FC236}">
                <a16:creationId xmlns:a16="http://schemas.microsoft.com/office/drawing/2014/main" id="{E25863A2-13D7-4746-ACBC-7E10E32676CB}"/>
              </a:ext>
            </a:extLst>
          </p:cNvPr>
          <p:cNvSpPr txBox="1">
            <a:spLocks noGrp="1"/>
          </p:cNvSpPr>
          <p:nvPr>
            <p:ph type="body" idx="1"/>
          </p:nvPr>
        </p:nvSpPr>
        <p:spPr>
          <a:xfrm>
            <a:off x="229603" y="1629308"/>
            <a:ext cx="11732793" cy="5016718"/>
          </a:xfrm>
          <a:prstGeom prst="rect">
            <a:avLst/>
          </a:prstGeom>
          <a:noFill/>
        </p:spPr>
        <p:txBody>
          <a:bodyPr wrap="square">
            <a:spAutoFit/>
          </a:bodyPr>
          <a:lstStyle/>
          <a:p>
            <a:pPr marL="0" indent="0" rtl="1">
              <a:lnSpc>
                <a:spcPct val="100000"/>
              </a:lnSpc>
              <a:spcBef>
                <a:spcPts val="0"/>
              </a:spcBef>
              <a:buNone/>
            </a:pPr>
            <a:r>
              <a:rPr lang="he-IL" sz="2000" dirty="0">
                <a:solidFill>
                  <a:schemeClr val="tx1"/>
                </a:solidFill>
              </a:rPr>
              <a:t>א. </a:t>
            </a:r>
            <a:r>
              <a:rPr lang="he-IL" sz="2000" b="1" dirty="0">
                <a:solidFill>
                  <a:schemeClr val="tx1"/>
                </a:solidFill>
              </a:rPr>
              <a:t>הכללים המוסריים-הדתיים</a:t>
            </a:r>
          </a:p>
          <a:p>
            <a:pPr marL="0" indent="0" rtl="1">
              <a:lnSpc>
                <a:spcPct val="100000"/>
              </a:lnSpc>
              <a:spcBef>
                <a:spcPts val="0"/>
              </a:spcBef>
              <a:buNone/>
            </a:pPr>
            <a:r>
              <a:rPr lang="he-IL" sz="2000" dirty="0">
                <a:solidFill>
                  <a:schemeClr val="tx1"/>
                </a:solidFill>
              </a:rPr>
              <a:t>לפני קיומם של חוקי מדינה, בתקופות המקרא עליהן אנו לומדים בשיעורי תנ"ך ושעיצבו חלק מהערכים והנורמות המקובלים בימנו, כמובן שלא </a:t>
            </a:r>
            <a:r>
              <a:rPr lang="he-IL" sz="2000" dirty="0" err="1">
                <a:solidFill>
                  <a:schemeClr val="tx1"/>
                </a:solidFill>
              </a:rPr>
              <a:t>היתה</a:t>
            </a:r>
            <a:r>
              <a:rPr lang="he-IL" sz="2000" dirty="0">
                <a:solidFill>
                  <a:schemeClr val="tx1"/>
                </a:solidFill>
              </a:rPr>
              <a:t> עוד בריונות ברשת, אך ניתן למצוא התייחסויות שונות למקרים של העלבה וביוש. ביוש כוונתו "הלבנת פנים" (בשל הפנים המחווירות כתוצאה מההשפלה) והיא בעיקר פגיעה בנפשו בכבודו ש לאדם. הלבנת פנים הוגדרה על ידי חכמים אנשי סמכות דתית כמעשה חמור ביותר והיא הומשלה להריגה, המונעת כניסה לגן עדן. </a:t>
            </a:r>
          </a:p>
          <a:p>
            <a:pPr marL="0" indent="0" rtl="1">
              <a:lnSpc>
                <a:spcPct val="100000"/>
              </a:lnSpc>
              <a:spcBef>
                <a:spcPts val="0"/>
              </a:spcBef>
              <a:buNone/>
            </a:pPr>
            <a:r>
              <a:rPr lang="he-IL" sz="2000" b="1" dirty="0">
                <a:solidFill>
                  <a:schemeClr val="tx1"/>
                </a:solidFill>
              </a:rPr>
              <a:t>במשנה, בפרקי אבות נכתב:</a:t>
            </a:r>
            <a:br>
              <a:rPr lang="he-IL" sz="2000" b="1" dirty="0">
                <a:solidFill>
                  <a:schemeClr val="tx1"/>
                </a:solidFill>
              </a:rPr>
            </a:br>
            <a:r>
              <a:rPr lang="he-IL" sz="2000" dirty="0">
                <a:solidFill>
                  <a:schemeClr val="tx1"/>
                </a:solidFill>
              </a:rPr>
              <a:t>רבי אלעזר </a:t>
            </a:r>
            <a:r>
              <a:rPr lang="he-IL" sz="2000" dirty="0" err="1">
                <a:solidFill>
                  <a:schemeClr val="tx1"/>
                </a:solidFill>
              </a:rPr>
              <a:t>המודעי</a:t>
            </a:r>
            <a:r>
              <a:rPr lang="he-IL" sz="2000" dirty="0">
                <a:solidFill>
                  <a:schemeClr val="tx1"/>
                </a:solidFill>
              </a:rPr>
              <a:t> אומר... והמלבין פני חבר וברבים... אף על פי שיש בידו תורה ומעשים טובים אין לו חלק לעולם הבא! (משנה, מסכת אבות, פרק ג', משנה י"א). </a:t>
            </a:r>
          </a:p>
          <a:p>
            <a:pPr marL="0" indent="0" rtl="1">
              <a:lnSpc>
                <a:spcPct val="100000"/>
              </a:lnSpc>
              <a:spcBef>
                <a:spcPts val="0"/>
              </a:spcBef>
              <a:buNone/>
            </a:pPr>
            <a:r>
              <a:rPr lang="he-IL" sz="2000" dirty="0">
                <a:solidFill>
                  <a:schemeClr val="tx1"/>
                </a:solidFill>
              </a:rPr>
              <a:t>רבי </a:t>
            </a:r>
            <a:r>
              <a:rPr lang="he-IL" sz="2000" dirty="0" err="1">
                <a:solidFill>
                  <a:schemeClr val="tx1"/>
                </a:solidFill>
              </a:rPr>
              <a:t>חנינא</a:t>
            </a:r>
            <a:r>
              <a:rPr lang="he-IL" sz="2000" dirty="0">
                <a:solidFill>
                  <a:schemeClr val="tx1"/>
                </a:solidFill>
              </a:rPr>
              <a:t> אומר על כך: "כל </a:t>
            </a:r>
            <a:r>
              <a:rPr lang="he-IL" sz="2000" dirty="0" err="1">
                <a:solidFill>
                  <a:schemeClr val="tx1"/>
                </a:solidFill>
              </a:rPr>
              <a:t>היורדין</a:t>
            </a:r>
            <a:r>
              <a:rPr lang="he-IL" sz="2000" dirty="0">
                <a:solidFill>
                  <a:schemeClr val="tx1"/>
                </a:solidFill>
              </a:rPr>
              <a:t> </a:t>
            </a:r>
            <a:r>
              <a:rPr lang="he-IL" sz="2000" dirty="0" err="1">
                <a:solidFill>
                  <a:schemeClr val="tx1"/>
                </a:solidFill>
              </a:rPr>
              <a:t>לגיהנום</a:t>
            </a:r>
            <a:r>
              <a:rPr lang="he-IL" sz="2000" dirty="0">
                <a:solidFill>
                  <a:schemeClr val="tx1"/>
                </a:solidFill>
              </a:rPr>
              <a:t> - עולים, חוץ משלשה </a:t>
            </a:r>
            <a:r>
              <a:rPr lang="he-IL" sz="2000" dirty="0" err="1">
                <a:solidFill>
                  <a:schemeClr val="tx1"/>
                </a:solidFill>
              </a:rPr>
              <a:t>שיורדין</a:t>
            </a:r>
            <a:r>
              <a:rPr lang="he-IL" sz="2000" dirty="0">
                <a:solidFill>
                  <a:schemeClr val="tx1"/>
                </a:solidFill>
              </a:rPr>
              <a:t> ואין </a:t>
            </a:r>
            <a:r>
              <a:rPr lang="he-IL" sz="2000" dirty="0" err="1">
                <a:solidFill>
                  <a:schemeClr val="tx1"/>
                </a:solidFill>
              </a:rPr>
              <a:t>עולין</a:t>
            </a:r>
            <a:r>
              <a:rPr lang="he-IL" sz="2000" dirty="0">
                <a:solidFill>
                  <a:schemeClr val="tx1"/>
                </a:solidFill>
              </a:rPr>
              <a:t>. </a:t>
            </a:r>
            <a:r>
              <a:rPr lang="he-IL" sz="2000" dirty="0" err="1">
                <a:solidFill>
                  <a:schemeClr val="tx1"/>
                </a:solidFill>
              </a:rPr>
              <a:t>ואלוהן</a:t>
            </a:r>
            <a:r>
              <a:rPr lang="he-IL" sz="2000" dirty="0">
                <a:solidFill>
                  <a:schemeClr val="tx1"/>
                </a:solidFill>
              </a:rPr>
              <a:t>: הבא על אשת איש, והמלבין פני </a:t>
            </a:r>
            <a:r>
              <a:rPr lang="he-IL" sz="2000" dirty="0" err="1">
                <a:solidFill>
                  <a:schemeClr val="tx1"/>
                </a:solidFill>
              </a:rPr>
              <a:t>חבירו</a:t>
            </a:r>
            <a:r>
              <a:rPr lang="he-IL" sz="2000" dirty="0">
                <a:solidFill>
                  <a:schemeClr val="tx1"/>
                </a:solidFill>
              </a:rPr>
              <a:t> ברבים, והמכנה שם רעל חברו" (תלמוד בבלי, מסכת ב, דף נ"ח, עמוד ב')</a:t>
            </a:r>
          </a:p>
          <a:p>
            <a:pPr marL="0" indent="0" rtl="1">
              <a:lnSpc>
                <a:spcPct val="100000"/>
              </a:lnSpc>
              <a:spcBef>
                <a:spcPts val="0"/>
              </a:spcBef>
              <a:buNone/>
            </a:pPr>
            <a:endParaRPr lang="he-IL" sz="2000" dirty="0">
              <a:solidFill>
                <a:schemeClr val="tx1"/>
              </a:solidFill>
            </a:endParaRPr>
          </a:p>
          <a:p>
            <a:pPr marL="0" indent="0" rtl="1">
              <a:lnSpc>
                <a:spcPct val="100000"/>
              </a:lnSpc>
              <a:spcBef>
                <a:spcPts val="0"/>
              </a:spcBef>
              <a:buNone/>
            </a:pPr>
            <a:r>
              <a:rPr lang="he-IL" sz="2000" dirty="0">
                <a:solidFill>
                  <a:schemeClr val="tx1"/>
                </a:solidFill>
              </a:rPr>
              <a:t> ב. </a:t>
            </a:r>
            <a:r>
              <a:rPr lang="he-IL" sz="2000" b="1" dirty="0">
                <a:solidFill>
                  <a:schemeClr val="tx1"/>
                </a:solidFill>
              </a:rPr>
              <a:t>החוקים הקיימים בישראל</a:t>
            </a:r>
          </a:p>
          <a:p>
            <a:pPr marL="0" indent="0" rtl="1">
              <a:lnSpc>
                <a:spcPct val="100000"/>
              </a:lnSpc>
              <a:spcBef>
                <a:spcPts val="0"/>
              </a:spcBef>
              <a:buNone/>
            </a:pPr>
            <a:r>
              <a:rPr lang="he-IL" sz="2000" dirty="0">
                <a:solidFill>
                  <a:schemeClr val="tx1"/>
                </a:solidFill>
              </a:rPr>
              <a:t>אנו מבינים כי כמו בתקופות מסורתיות, בהן ניסו חכמינו להתמודד עם התנהגויות של "הלבנת פנים", גם אנו צריכים לקבוע כללי התנהגות להתנהלות ברשתות החברתיות, באינטרנט ובטלפונים הסלולריים. במדינת ישראל נחקקו מספר חוקי מדינה, אשר אמורים לשמור על האזרחים ממצבים אלה של הפצת מסרים פוגעניים, תמונות משפילות וכל מעשי בריונות נוספים, אך הם אינם מוכרים לכל ואינם בהכרח מותאמים לסוגיות העולות בעקבות כניסתן של הטכנולוגיות החדשות:</a:t>
            </a:r>
          </a:p>
        </p:txBody>
      </p:sp>
    </p:spTree>
    <p:extLst>
      <p:ext uri="{BB962C8B-B14F-4D97-AF65-F5344CB8AC3E}">
        <p14:creationId xmlns:p14="http://schemas.microsoft.com/office/powerpoint/2010/main" val="2306949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CDBA884-3F5A-4586-B406-E82E163FC52D}"/>
              </a:ext>
            </a:extLst>
          </p:cNvPr>
          <p:cNvSpPr>
            <a:spLocks noGrp="1"/>
          </p:cNvSpPr>
          <p:nvPr>
            <p:ph type="title"/>
          </p:nvPr>
        </p:nvSpPr>
        <p:spPr/>
        <p:txBody>
          <a:bodyPr>
            <a:normAutofit/>
          </a:bodyPr>
          <a:lstStyle/>
          <a:p>
            <a:r>
              <a:rPr lang="he-IL" dirty="0"/>
              <a:t>היבטים של מוסר וחוק </a:t>
            </a:r>
            <a:r>
              <a:rPr lang="he-IL" sz="4400" dirty="0"/>
              <a:t>(המשך)</a:t>
            </a:r>
            <a:endParaRPr lang="he-IL" dirty="0"/>
          </a:p>
        </p:txBody>
      </p:sp>
      <p:sp>
        <p:nvSpPr>
          <p:cNvPr id="4" name="מציין מיקום טקסט 3">
            <a:extLst>
              <a:ext uri="{FF2B5EF4-FFF2-40B4-BE49-F238E27FC236}">
                <a16:creationId xmlns:a16="http://schemas.microsoft.com/office/drawing/2014/main" id="{E25863A2-13D7-4746-ACBC-7E10E32676CB}"/>
              </a:ext>
            </a:extLst>
          </p:cNvPr>
          <p:cNvSpPr txBox="1">
            <a:spLocks noGrp="1"/>
          </p:cNvSpPr>
          <p:nvPr>
            <p:ph type="body" idx="1"/>
          </p:nvPr>
        </p:nvSpPr>
        <p:spPr>
          <a:xfrm>
            <a:off x="-135957" y="1487055"/>
            <a:ext cx="12396537" cy="5478382"/>
          </a:xfrm>
          <a:prstGeom prst="rect">
            <a:avLst/>
          </a:prstGeom>
          <a:noFill/>
        </p:spPr>
        <p:txBody>
          <a:bodyPr wrap="square">
            <a:spAutoFit/>
          </a:bodyPr>
          <a:lstStyle/>
          <a:p>
            <a:pPr marL="342900" marR="231140" lvl="0" indent="-342900" algn="just" defTabSz="457200" rtl="1" eaLnBrk="1" fontAlgn="base" latinLnBrk="0" hangingPunct="1">
              <a:lnSpc>
                <a:spcPct val="100000"/>
              </a:lnSpc>
              <a:spcBef>
                <a:spcPts val="600"/>
              </a:spcBef>
              <a:spcAft>
                <a:spcPts val="600"/>
              </a:spcAft>
              <a:buClr>
                <a:srgbClr val="000000"/>
              </a:buClr>
              <a:buSzTx/>
              <a:buFont typeface="Arial" panose="020B0604020202020204" pitchFamily="34" charset="0"/>
              <a:buChar char="●"/>
              <a:tabLst/>
              <a:defRPr/>
            </a:pPr>
            <a:r>
              <a:rPr kumimoji="0" lang="he-IL" sz="2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חוק הגנת הפרטיות, התשמ"א-1981 קובע כי "לא יפגע אדם בפרטיות של זולתו ללא הסכמתו". סעיפים 2 (3), (4) ו-(10) לחוק מגדירים פגיעה בפרטיות, בין השאר, כ"צילום אדם כשהוא ברשות היחיד, "פרסום תצלומו של אדם ברבים בנסיבות שבהן עלול הפרסום להשפילו או לבזותו" ו-"פרסומו או מסירתו של דבר שהושג בדרך פגיעה בפרטיות". סעיף 5 לחוק קובע כי "הפוגע במזיד בפרטיות זולתו" באחת מן הדרכים </a:t>
            </a:r>
            <a:r>
              <a:rPr kumimoji="0" lang="he-IL" sz="20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שצויינו</a:t>
            </a:r>
            <a:r>
              <a:rPr kumimoji="0" lang="he-IL" sz="2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לעיל דינו מאסר של חמש שנים. כן נקבע כי פגיעה בפרטיות היא עוולה אזרחית. בית המשפט רשאי לחייב אדם שהורשע בעבירה לפי חוק זה בפיצוי של עד 50,000 ₪ ללא הוכחת נזק ועד 100,000 ₪ במקרה שהוכח כי לשון הרע פורסמה בכוונה לפגוע.   היכולת להעמיד לדין אדם בשל פגיעה בפרטיות תלויה בכמה שאלות ובהן: האם פרסום התצלום בוצע ללא הסכמתו של המצולם? כיצד מוגדרת רשות היחיד והאם התצלום נעשה ברשות היחיד? האם הפרסום נעשה במזיד מתוך כוונה להשפיל ולבזות ועוד. </a:t>
            </a:r>
            <a:endPar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Arial" panose="020B0604020202020204" pitchFamily="34" charset="0"/>
              <a:cs typeface="Calibri" panose="020F0502020204030204" pitchFamily="34" charset="0"/>
            </a:endParaRPr>
          </a:p>
          <a:p>
            <a:pPr marL="342900" marR="231140" lvl="0" indent="-342900" algn="just" defTabSz="457200" rtl="1" eaLnBrk="1" fontAlgn="base" latinLnBrk="0" hangingPunct="1">
              <a:lnSpc>
                <a:spcPct val="100000"/>
              </a:lnSpc>
              <a:spcBef>
                <a:spcPts val="600"/>
              </a:spcBef>
              <a:spcAft>
                <a:spcPts val="600"/>
              </a:spcAft>
              <a:buClr>
                <a:srgbClr val="000000"/>
              </a:buClr>
              <a:buSzTx/>
              <a:buFont typeface="Arial" panose="020B0604020202020204" pitchFamily="34" charset="0"/>
              <a:buChar char="●"/>
              <a:tabLst/>
              <a:defRPr/>
            </a:pPr>
            <a:r>
              <a:rPr kumimoji="0" lang="he-IL" sz="2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סעיף 24 לחוק הנוער(טיפול והשגחה), התש"ך-1960 אוסר לפרסם שמו של קטין או כל דבר אחר העשוי להביא לידי זיהויו כאשר נעברה בקטין עבירת מין, עבירת אלימות או עבירה של התעללות. כן נאסר לפרסם תמונת עירום של קטין שמלאו לו חמש שנים והפרסום עלול להביא לזיהויו. דינו של העובר על האיסור הקבוע בחוק שנת מאסר. במקרה זה נשאלת השאלה האם נעברה בקטין עבירה פלילית והאם ובאיזה אופן הפרסום עלול לזהותו.  </a:t>
            </a:r>
            <a:endPar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Arial" panose="020B0604020202020204" pitchFamily="34" charset="0"/>
              <a:cs typeface="Calibri" panose="020F0502020204030204" pitchFamily="34" charset="0"/>
            </a:endParaRPr>
          </a:p>
          <a:p>
            <a:pPr marL="342900" marR="231140" lvl="0" indent="-342900" algn="just" defTabSz="457200" rtl="1" eaLnBrk="1" fontAlgn="base" latinLnBrk="0" hangingPunct="1">
              <a:lnSpc>
                <a:spcPct val="100000"/>
              </a:lnSpc>
              <a:spcBef>
                <a:spcPts val="600"/>
              </a:spcBef>
              <a:spcAft>
                <a:spcPts val="600"/>
              </a:spcAft>
              <a:buClr>
                <a:srgbClr val="000000"/>
              </a:buClr>
              <a:buSzTx/>
              <a:buFont typeface="Arial" panose="020B0604020202020204" pitchFamily="34" charset="0"/>
              <a:buChar char="●"/>
              <a:tabLst/>
              <a:defRPr/>
            </a:pPr>
            <a:r>
              <a:rPr kumimoji="0" lang="he-IL" sz="2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סעיף 214 לחוק העונשין, התשל"ז-1977 קובע עונש של שלוש שנות מאסר על פרסום תועבה. על פרסום תועבה ובו דמותו של קטין נקבע עונש של חמש שנות מאסר. שימוש בגופו של קטין לעשיית פרסום תועבה דינו מאסר שבע שנים. כן נאסר על החזקת פרסום תועבה ובו דמותו של קטין. בהגדרת המושג פרסום נכללת גם הפצה באמצעות מחשב בדרך הזמינה לציבור. ההחלטה מהו "פרסום תועבה" נתונה בידיו של בית המשפט שככלל נוטה לעשות שימוש מועט במונח זה.</a:t>
            </a:r>
            <a:endPar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Arial" panose="020B0604020202020204" pitchFamily="34" charset="0"/>
              <a:cs typeface="Calibri" panose="020F0502020204030204" pitchFamily="34" charset="0"/>
            </a:endParaRPr>
          </a:p>
        </p:txBody>
      </p:sp>
    </p:spTree>
    <p:extLst>
      <p:ext uri="{BB962C8B-B14F-4D97-AF65-F5344CB8AC3E}">
        <p14:creationId xmlns:p14="http://schemas.microsoft.com/office/powerpoint/2010/main" val="537177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CDBA884-3F5A-4586-B406-E82E163FC52D}"/>
              </a:ext>
            </a:extLst>
          </p:cNvPr>
          <p:cNvSpPr>
            <a:spLocks noGrp="1"/>
          </p:cNvSpPr>
          <p:nvPr>
            <p:ph type="title"/>
          </p:nvPr>
        </p:nvSpPr>
        <p:spPr/>
        <p:txBody>
          <a:bodyPr>
            <a:normAutofit/>
          </a:bodyPr>
          <a:lstStyle/>
          <a:p>
            <a:r>
              <a:rPr lang="he-IL" dirty="0"/>
              <a:t>היבטים של מוסר וחוק </a:t>
            </a:r>
            <a:r>
              <a:rPr lang="he-IL" sz="4400" dirty="0"/>
              <a:t>(המשך)</a:t>
            </a:r>
            <a:endParaRPr lang="he-IL" dirty="0"/>
          </a:p>
        </p:txBody>
      </p:sp>
      <p:sp>
        <p:nvSpPr>
          <p:cNvPr id="4" name="מציין מיקום טקסט 3">
            <a:extLst>
              <a:ext uri="{FF2B5EF4-FFF2-40B4-BE49-F238E27FC236}">
                <a16:creationId xmlns:a16="http://schemas.microsoft.com/office/drawing/2014/main" id="{E25863A2-13D7-4746-ACBC-7E10E32676CB}"/>
              </a:ext>
            </a:extLst>
          </p:cNvPr>
          <p:cNvSpPr txBox="1">
            <a:spLocks noGrp="1"/>
          </p:cNvSpPr>
          <p:nvPr>
            <p:ph type="body" idx="1"/>
          </p:nvPr>
        </p:nvSpPr>
        <p:spPr>
          <a:xfrm>
            <a:off x="-204537" y="1687394"/>
            <a:ext cx="12396537" cy="5170606"/>
          </a:xfrm>
          <a:prstGeom prst="rect">
            <a:avLst/>
          </a:prstGeom>
          <a:noFill/>
        </p:spPr>
        <p:txBody>
          <a:bodyPr wrap="square">
            <a:spAutoFit/>
          </a:bodyPr>
          <a:lstStyle/>
          <a:p>
            <a:pPr marL="342900" marR="231140" lvl="0" indent="-342900" algn="just" defTabSz="457200" rtl="1" eaLnBrk="1" fontAlgn="base" latinLnBrk="0" hangingPunct="1">
              <a:lnSpc>
                <a:spcPct val="100000"/>
              </a:lnSpc>
              <a:spcBef>
                <a:spcPts val="600"/>
              </a:spcBef>
              <a:spcAft>
                <a:spcPts val="600"/>
              </a:spcAft>
              <a:buClr>
                <a:srgbClr val="000000"/>
              </a:buClr>
              <a:buSzTx/>
              <a:buFont typeface="Arial" panose="020B0604020202020204" pitchFamily="34" charset="0"/>
              <a:buChar char="●"/>
              <a:tabLst/>
              <a:defRPr/>
            </a:pPr>
            <a:r>
              <a:rPr kumimoji="0" lang="he-IL" sz="2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חוק איסור לשון הרע, התשכ"ה-1965 מגדיר לשון הרע, בין השאר, כדבר שפרסומו עלול להשפיל אדם בעיני הבריות או לעשותו מטרה לשנאה, לבוז או ללעג מצדן. פרסום, </a:t>
            </a:r>
            <a:r>
              <a:rPr kumimoji="0" lang="he-IL" sz="20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לענין</a:t>
            </a:r>
            <a:r>
              <a:rPr kumimoji="0" lang="he-IL" sz="2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לשון הרע, הוא כל פרסום, בין בעל-פה ובין בכתב ובדפוס, שהיה מיועד לאדם זולת הנפגע והגיע לידי אותו אדם או לאדם אחר זולת הנפגע. סעיף שש לחוק קובע כי המפרסם לשון הרע בכוונה לפגוע בשני בני אדם או יותר זולת הנפגע דינו מאסר שנה אחת. כן נקבע כי פרסום לשון הרע הוא עוולה אזרחית. בית המשפט רשאי לחייב אדם שהורשע בעבירה לפי חוק זה פיצוי של עד 50,000 ₪ ללא הוכחת נזק ועד 100,000 ₪ במקרה שהוכח כי לשון הרע פורסמה בכוונה לפגוע.  </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Calibri" panose="020F0502020204030204" pitchFamily="34" charset="0"/>
            </a:endParaRPr>
          </a:p>
          <a:p>
            <a:pPr marL="342900" marR="231140" lvl="0" indent="-342900" algn="just" defTabSz="457200" rtl="1" eaLnBrk="1" fontAlgn="base" latinLnBrk="0" hangingPunct="1">
              <a:lnSpc>
                <a:spcPct val="100000"/>
              </a:lnSpc>
              <a:spcBef>
                <a:spcPts val="600"/>
              </a:spcBef>
              <a:spcAft>
                <a:spcPts val="600"/>
              </a:spcAft>
              <a:buClr>
                <a:srgbClr val="000000"/>
              </a:buClr>
              <a:buSzTx/>
              <a:buFont typeface="Arial" panose="020B0604020202020204" pitchFamily="34" charset="0"/>
              <a:buChar char="●"/>
              <a:tabLst/>
              <a:defRPr/>
            </a:pPr>
            <a:r>
              <a:rPr kumimoji="0" lang="he-IL" sz="2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חוק למניעת הטרדה מינית (תיקון מס' 10) </a:t>
            </a:r>
            <a:r>
              <a:rPr kumimoji="0" lang="he-IL" sz="2000" b="0" i="0" u="none" strike="noStrike" kern="120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התשע"ד</a:t>
            </a:r>
            <a:r>
              <a:rPr kumimoji="0" lang="he-IL" sz="2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2014-- התיקון לחוק קובע איסור פרסומם של תצלום, סרט או הקלטה של אדם המתמקד במיניותו, בנסיבות שבהן הפרסום עלול להשפיל את האדם או לבזותו, ולא ניתנה הסכמתו לפרסום. עברה זו תיחשב הטרדה מינית שעונשה עד חמש שנות מאסר. על פי התיקון, המפיץ יוגדר עבריין מין והנפגעת תוכר כנפגעת הטרדה מינית</a:t>
            </a:r>
          </a:p>
          <a:p>
            <a:pPr marL="342900" marR="231140" lvl="0" indent="-342900" algn="just" defTabSz="457200" rtl="1" eaLnBrk="1" fontAlgn="base" latinLnBrk="0" hangingPunct="1">
              <a:lnSpc>
                <a:spcPct val="100000"/>
              </a:lnSpc>
              <a:spcBef>
                <a:spcPts val="600"/>
              </a:spcBef>
              <a:spcAft>
                <a:spcPts val="600"/>
              </a:spcAft>
              <a:buClr>
                <a:srgbClr val="000000"/>
              </a:buClr>
              <a:buSzTx/>
              <a:buFont typeface="Arial" panose="020B0604020202020204" pitchFamily="34" charset="0"/>
              <a:buChar char="●"/>
              <a:tabLst/>
              <a:defRPr/>
            </a:pPr>
            <a:r>
              <a:rPr kumimoji="0" lang="he-IL" sz="20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Calibri" panose="020F0502020204030204" pitchFamily="34" charset="0"/>
              </a:rPr>
              <a:t>חוק איסור הסתה לגזענות- תקציר מתוך חוק העונשין ( תיקון </a:t>
            </a:r>
            <a:r>
              <a:rPr kumimoji="0" lang="he-IL" sz="2000" b="0" i="0" u="none" strike="noStrike" kern="1200" cap="none" spc="0" normalizeH="0" baseline="0" noProof="0" dirty="0" err="1">
                <a:ln>
                  <a:noFill/>
                </a:ln>
                <a:solidFill>
                  <a:srgbClr val="000000"/>
                </a:solidFill>
                <a:effectLst/>
                <a:uLnTx/>
                <a:uFillTx/>
                <a:latin typeface="Calibri" panose="020F0502020204030204" pitchFamily="34" charset="0"/>
                <a:ea typeface="Arial" panose="020B0604020202020204" pitchFamily="34" charset="0"/>
                <a:cs typeface="Calibri" panose="020F0502020204030204" pitchFamily="34" charset="0"/>
              </a:rPr>
              <a:t>התשמ"ו</a:t>
            </a:r>
            <a:r>
              <a:rPr kumimoji="0" lang="he-IL" sz="20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Calibri" panose="020F0502020204030204" pitchFamily="34" charset="0"/>
              </a:rPr>
              <a:t>)-</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Calibri" panose="020F0502020204030204" pitchFamily="34" charset="0"/>
            </a:endParaRPr>
          </a:p>
          <a:p>
            <a:pPr marL="231140" marR="231140" lvl="0" indent="0" algn="r" defTabSz="457200" rtl="1" eaLnBrk="1" fontAlgn="auto" latinLnBrk="0" hangingPunct="1">
              <a:lnSpc>
                <a:spcPct val="100000"/>
              </a:lnSpc>
              <a:spcBef>
                <a:spcPts val="0"/>
              </a:spcBef>
              <a:spcAft>
                <a:spcPts val="0"/>
              </a:spcAft>
              <a:buClrTx/>
              <a:buSzTx/>
              <a:buFont typeface="Wingdings 3" charset="2"/>
              <a:buNone/>
              <a:tabLst/>
              <a:defRPr/>
            </a:pPr>
            <a:r>
              <a:rPr kumimoji="0" lang="he-IL"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144א. "גזענות" -  רדיפה,  השפלה,  ביזוי,  גילוי איבה, עוינות או אלימות, או גרימת מדנים </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he-IL"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(ריב ושנאה) כלפי ציבור או חלקים של האוכלוסייה,  והכל בשל צבע או השתייכות לגזע או למוצא לאומי אתני.</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31140" marR="231140" lvl="0" indent="0" algn="r" defTabSz="457200" rtl="1" eaLnBrk="1" fontAlgn="auto" latinLnBrk="0" hangingPunct="1">
              <a:lnSpc>
                <a:spcPct val="100000"/>
              </a:lnSpc>
              <a:spcBef>
                <a:spcPts val="0"/>
              </a:spcBef>
              <a:spcAft>
                <a:spcPts val="0"/>
              </a:spcAft>
              <a:buClrTx/>
              <a:buSzTx/>
              <a:buFont typeface="Wingdings 3" charset="2"/>
              <a:buNone/>
              <a:tabLst/>
              <a:defRPr/>
            </a:pPr>
            <a:r>
              <a:rPr kumimoji="0" lang="he-IL"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144 ב. איסור פרסום הסתה לגזענות</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he-IL"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(1)  המפרסם דבר מתוך מטרה להסית לגזענות, דינו מאסר חמש שנים. </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31140" marR="231140" lvl="0" indent="0" algn="r" defTabSz="457200" rtl="1" eaLnBrk="1" fontAlgn="auto" latinLnBrk="0" hangingPunct="1">
              <a:lnSpc>
                <a:spcPct val="100000"/>
              </a:lnSpc>
              <a:spcBef>
                <a:spcPts val="0"/>
              </a:spcBef>
              <a:spcAft>
                <a:spcPts val="0"/>
              </a:spcAft>
              <a:buClrTx/>
              <a:buSzTx/>
              <a:buFont typeface="Wingdings 3" charset="2"/>
              <a:buNone/>
              <a:tabLst/>
              <a:defRPr/>
            </a:pPr>
            <a:r>
              <a:rPr kumimoji="0" lang="he-IL"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144 ד. הסתה לאלימות או טרור- המפרסם קריאה לעשיית מעשה אלימות או טרור , או מי שמשבח אלימות או מפרסם אהדה או עידוד למעשה אלימות או טרור, תומך בו או מזדהה עמו, ועל פי תוכנו של הפרסום המסית והנסיבות שבהן פורסם, יש אפשרות ממשית שיביא לעשיית מעשה אלימות או טרור, דינו מאסר חמש שנים.</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4195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49011D3-5588-488A-9C82-2EB9BC8F278C}"/>
              </a:ext>
            </a:extLst>
          </p:cNvPr>
          <p:cNvSpPr>
            <a:spLocks noGrp="1"/>
          </p:cNvSpPr>
          <p:nvPr>
            <p:ph type="title"/>
          </p:nvPr>
        </p:nvSpPr>
        <p:spPr>
          <a:xfrm>
            <a:off x="-106279" y="221650"/>
            <a:ext cx="12404558" cy="1325563"/>
          </a:xfrm>
        </p:spPr>
        <p:txBody>
          <a:bodyPr>
            <a:normAutofit fontScale="90000"/>
          </a:bodyPr>
          <a:lstStyle/>
          <a:p>
            <a:r>
              <a:rPr lang="he-IL" dirty="0"/>
              <a:t>גולשים לשינוי- הקוד האתי הכיתתי שלנו</a:t>
            </a:r>
          </a:p>
        </p:txBody>
      </p:sp>
      <p:graphicFrame>
        <p:nvGraphicFramePr>
          <p:cNvPr id="6" name="טבלה 11">
            <a:extLst>
              <a:ext uri="{FF2B5EF4-FFF2-40B4-BE49-F238E27FC236}">
                <a16:creationId xmlns:a16="http://schemas.microsoft.com/office/drawing/2014/main" id="{8D0DA15A-70D5-4792-BFFB-4A4CBD6B054A}"/>
              </a:ext>
            </a:extLst>
          </p:cNvPr>
          <p:cNvGraphicFramePr>
            <a:graphicFrameLocks noGrp="1"/>
          </p:cNvGraphicFramePr>
          <p:nvPr>
            <p:extLst>
              <p:ext uri="{D42A27DB-BD31-4B8C-83A1-F6EECF244321}">
                <p14:modId xmlns:p14="http://schemas.microsoft.com/office/powerpoint/2010/main" val="1743974316"/>
              </p:ext>
            </p:extLst>
          </p:nvPr>
        </p:nvGraphicFramePr>
        <p:xfrm>
          <a:off x="545740" y="1802790"/>
          <a:ext cx="7892287" cy="4473280"/>
        </p:xfrm>
        <a:graphic>
          <a:graphicData uri="http://schemas.openxmlformats.org/drawingml/2006/table">
            <a:tbl>
              <a:tblPr rtl="1" firstRow="1" bandRow="1"/>
              <a:tblGrid>
                <a:gridCol w="7892287">
                  <a:extLst>
                    <a:ext uri="{9D8B030D-6E8A-4147-A177-3AD203B41FA5}">
                      <a16:colId xmlns:a16="http://schemas.microsoft.com/office/drawing/2014/main" val="1608530250"/>
                    </a:ext>
                  </a:extLst>
                </a:gridCol>
              </a:tblGrid>
              <a:tr h="44732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9pPr>
                    </a:lstStyle>
                    <a:p>
                      <a:pPr algn="r" rtl="1"/>
                      <a:r>
                        <a:rPr lang="he-IL" sz="2000" b="1" dirty="0">
                          <a:latin typeface="Calibri" panose="020F0502020204030204" pitchFamily="34" charset="0"/>
                          <a:cs typeface="Calibri" panose="020F0502020204030204" pitchFamily="34" charset="0"/>
                        </a:rPr>
                        <a:t>1. </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836146263"/>
                  </a:ext>
                </a:extLst>
              </a:tr>
              <a:tr h="44732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9pPr>
                    </a:lstStyle>
                    <a:p>
                      <a:pPr algn="r" rtl="1"/>
                      <a:r>
                        <a:rPr lang="he-IL" sz="2000" b="1" dirty="0">
                          <a:latin typeface="Calibri" panose="020F0502020204030204" pitchFamily="34" charset="0"/>
                          <a:cs typeface="Calibri" panose="020F0502020204030204" pitchFamily="34" charset="0"/>
                        </a:rPr>
                        <a:t>2.</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167806932"/>
                  </a:ext>
                </a:extLst>
              </a:tr>
              <a:tr h="44732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9pPr>
                    </a:lstStyle>
                    <a:p>
                      <a:pPr algn="r" rtl="1"/>
                      <a:r>
                        <a:rPr lang="he-IL" sz="2000" b="1" dirty="0">
                          <a:latin typeface="Calibri" panose="020F0502020204030204" pitchFamily="34" charset="0"/>
                          <a:cs typeface="Calibri" panose="020F0502020204030204" pitchFamily="34" charset="0"/>
                        </a:rPr>
                        <a:t>3.</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616336175"/>
                  </a:ext>
                </a:extLst>
              </a:tr>
              <a:tr h="44732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9pPr>
                    </a:lstStyle>
                    <a:p>
                      <a:pPr algn="r" rtl="1"/>
                      <a:r>
                        <a:rPr lang="he-IL" sz="2000" b="1" dirty="0">
                          <a:latin typeface="Calibri" panose="020F0502020204030204" pitchFamily="34" charset="0"/>
                          <a:cs typeface="Calibri" panose="020F0502020204030204" pitchFamily="34" charset="0"/>
                        </a:rPr>
                        <a:t>4.</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174519770"/>
                  </a:ext>
                </a:extLst>
              </a:tr>
              <a:tr h="44732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9pPr>
                    </a:lstStyle>
                    <a:p>
                      <a:pPr algn="r" rtl="1"/>
                      <a:r>
                        <a:rPr lang="he-IL" sz="2000" b="1" dirty="0">
                          <a:latin typeface="Calibri" panose="020F0502020204030204" pitchFamily="34" charset="0"/>
                          <a:cs typeface="Calibri" panose="020F0502020204030204" pitchFamily="34" charset="0"/>
                        </a:rPr>
                        <a:t>5.</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524958973"/>
                  </a:ext>
                </a:extLst>
              </a:tr>
              <a:tr h="44732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9pPr>
                    </a:lstStyle>
                    <a:p>
                      <a:pPr algn="r" rtl="1"/>
                      <a:r>
                        <a:rPr lang="he-IL" sz="2000" b="1" dirty="0">
                          <a:latin typeface="Calibri" panose="020F0502020204030204" pitchFamily="34" charset="0"/>
                          <a:cs typeface="Calibri" panose="020F0502020204030204" pitchFamily="34" charset="0"/>
                        </a:rPr>
                        <a:t>6.</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099527847"/>
                  </a:ext>
                </a:extLst>
              </a:tr>
              <a:tr h="44732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9pPr>
                    </a:lstStyle>
                    <a:p>
                      <a:pPr algn="r" rtl="1"/>
                      <a:r>
                        <a:rPr lang="he-IL" sz="2000" b="1" dirty="0">
                          <a:latin typeface="Calibri" panose="020F0502020204030204" pitchFamily="34" charset="0"/>
                          <a:cs typeface="Calibri" panose="020F0502020204030204" pitchFamily="34" charset="0"/>
                        </a:rPr>
                        <a:t>7.</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736698404"/>
                  </a:ext>
                </a:extLst>
              </a:tr>
              <a:tr h="44732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9pPr>
                    </a:lstStyle>
                    <a:p>
                      <a:pPr algn="r" rtl="1"/>
                      <a:r>
                        <a:rPr lang="he-IL" sz="2000" b="1" dirty="0">
                          <a:latin typeface="Calibri" panose="020F0502020204030204" pitchFamily="34" charset="0"/>
                          <a:cs typeface="Calibri" panose="020F0502020204030204" pitchFamily="34" charset="0"/>
                        </a:rPr>
                        <a:t>8.</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545474187"/>
                  </a:ext>
                </a:extLst>
              </a:tr>
              <a:tr h="44732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9pPr>
                    </a:lstStyle>
                    <a:p>
                      <a:pPr algn="r" rtl="1"/>
                      <a:r>
                        <a:rPr lang="he-IL" sz="2000" b="1" dirty="0">
                          <a:latin typeface="Calibri" panose="020F0502020204030204" pitchFamily="34" charset="0"/>
                          <a:cs typeface="Calibri" panose="020F0502020204030204" pitchFamily="34" charset="0"/>
                        </a:rPr>
                        <a:t>9.</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02186395"/>
                  </a:ext>
                </a:extLst>
              </a:tr>
              <a:tr h="44732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9pPr>
                    </a:lstStyle>
                    <a:p>
                      <a:pPr algn="r" rtl="1"/>
                      <a:r>
                        <a:rPr lang="he-IL" sz="2000" b="1" dirty="0">
                          <a:latin typeface="Calibri" panose="020F0502020204030204" pitchFamily="34" charset="0"/>
                          <a:cs typeface="Calibri" panose="020F0502020204030204" pitchFamily="34" charset="0"/>
                        </a:rPr>
                        <a:t>10.</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689302879"/>
                  </a:ext>
                </a:extLst>
              </a:tr>
            </a:tbl>
          </a:graphicData>
        </a:graphic>
      </p:graphicFrame>
      <p:pic>
        <p:nvPicPr>
          <p:cNvPr id="7" name="תמונה 6">
            <a:extLst>
              <a:ext uri="{FF2B5EF4-FFF2-40B4-BE49-F238E27FC236}">
                <a16:creationId xmlns:a16="http://schemas.microsoft.com/office/drawing/2014/main" id="{7680FD32-2808-4FCC-9E32-395A1FDC60A8}"/>
              </a:ext>
            </a:extLst>
          </p:cNvPr>
          <p:cNvPicPr>
            <a:picLocks noChangeAspect="1"/>
          </p:cNvPicPr>
          <p:nvPr/>
        </p:nvPicPr>
        <p:blipFill>
          <a:blip r:embed="rId3"/>
          <a:stretch>
            <a:fillRect/>
          </a:stretch>
        </p:blipFill>
        <p:spPr>
          <a:xfrm>
            <a:off x="8081678" y="3876798"/>
            <a:ext cx="4017612" cy="2981202"/>
          </a:xfrm>
          <a:prstGeom prst="rect">
            <a:avLst/>
          </a:prstGeom>
        </p:spPr>
      </p:pic>
    </p:spTree>
    <p:extLst>
      <p:ext uri="{BB962C8B-B14F-4D97-AF65-F5344CB8AC3E}">
        <p14:creationId xmlns:p14="http://schemas.microsoft.com/office/powerpoint/2010/main" val="23428180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4"/>
          <p:cNvSpPr txBox="1">
            <a:spLocks noGrp="1"/>
          </p:cNvSpPr>
          <p:nvPr>
            <p:ph type="title"/>
          </p:nvPr>
        </p:nvSpPr>
        <p:spPr>
          <a:xfrm>
            <a:off x="2526633" y="59823"/>
            <a:ext cx="6689556" cy="1325563"/>
          </a:xfrm>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Clr>
                <a:srgbClr val="002060"/>
              </a:buClr>
              <a:buSzPts val="7200"/>
              <a:buFont typeface="Calibri"/>
              <a:buNone/>
            </a:pPr>
            <a:r>
              <a:rPr lang="he-IL" dirty="0"/>
              <a:t>אז...מה למדנו?</a:t>
            </a:r>
            <a:endParaRPr dirty="0"/>
          </a:p>
        </p:txBody>
      </p:sp>
      <p:sp>
        <p:nvSpPr>
          <p:cNvPr id="6" name="תיבת טקסט 5">
            <a:extLst>
              <a:ext uri="{FF2B5EF4-FFF2-40B4-BE49-F238E27FC236}">
                <a16:creationId xmlns:a16="http://schemas.microsoft.com/office/drawing/2014/main" id="{F9AAE749-06D3-455A-ACCC-F0A9A25DF956}"/>
              </a:ext>
            </a:extLst>
          </p:cNvPr>
          <p:cNvSpPr txBox="1"/>
          <p:nvPr/>
        </p:nvSpPr>
        <p:spPr>
          <a:xfrm>
            <a:off x="436145" y="2496007"/>
            <a:ext cx="2908634" cy="1554272"/>
          </a:xfrm>
          <a:prstGeom prst="rect">
            <a:avLst/>
          </a:prstGeom>
          <a:noFill/>
        </p:spPr>
        <p:txBody>
          <a:bodyPr wrap="square">
            <a:spAutoFit/>
          </a:bodyPr>
          <a:lstStyle/>
          <a:p>
            <a:pPr lvl="0" algn="ctr" rtl="1"/>
            <a:r>
              <a:rPr lang="he-IL" sz="1900" b="1" dirty="0">
                <a:solidFill>
                  <a:schemeClr val="tx1"/>
                </a:solidFill>
                <a:latin typeface="Calibri" panose="020F0502020204030204" pitchFamily="34" charset="0"/>
                <a:cs typeface="Calibri" panose="020F0502020204030204" pitchFamily="34" charset="0"/>
              </a:rPr>
              <a:t>חשוב שנבחר בהתנהגויות המקדמות ברשת ערכים חיוביים כמו כבוד לאחרים, פירגון, התחשבות, מתן עזרה ולקיחת אחריות</a:t>
            </a:r>
            <a:r>
              <a:rPr lang="he-IL" sz="1900" dirty="0">
                <a:solidFill>
                  <a:schemeClr val="tx1"/>
                </a:solidFill>
                <a:latin typeface="Calibri" panose="020F0502020204030204" pitchFamily="34" charset="0"/>
                <a:cs typeface="Calibri" panose="020F0502020204030204" pitchFamily="34" charset="0"/>
              </a:rPr>
              <a:t>. </a:t>
            </a:r>
          </a:p>
        </p:txBody>
      </p:sp>
      <p:sp>
        <p:nvSpPr>
          <p:cNvPr id="8" name="תיבת טקסט 7">
            <a:extLst>
              <a:ext uri="{FF2B5EF4-FFF2-40B4-BE49-F238E27FC236}">
                <a16:creationId xmlns:a16="http://schemas.microsoft.com/office/drawing/2014/main" id="{BB5DF8A1-94BD-4B1C-B582-FEE917290A84}"/>
              </a:ext>
            </a:extLst>
          </p:cNvPr>
          <p:cNvSpPr txBox="1"/>
          <p:nvPr/>
        </p:nvSpPr>
        <p:spPr>
          <a:xfrm>
            <a:off x="5705976" y="2448272"/>
            <a:ext cx="2812382" cy="1323439"/>
          </a:xfrm>
          <a:prstGeom prst="rect">
            <a:avLst/>
          </a:prstGeom>
          <a:noFill/>
        </p:spPr>
        <p:txBody>
          <a:bodyPr wrap="square">
            <a:spAutoFit/>
          </a:bodyPr>
          <a:lstStyle/>
          <a:p>
            <a:pPr lvl="0" algn="ctr" rtl="1"/>
            <a:r>
              <a:rPr lang="he-IL" sz="2000" b="1" dirty="0">
                <a:solidFill>
                  <a:schemeClr val="tx1"/>
                </a:solidFill>
                <a:latin typeface="Calibri" panose="020F0502020204030204" pitchFamily="34" charset="0"/>
                <a:cs typeface="Calibri" panose="020F0502020204030204" pitchFamily="34" charset="0"/>
              </a:rPr>
              <a:t>ניסחנו כללי התנהגות כיתתיים ברשת- חשוב שנאמץ אותם ונפעל על פיהם!</a:t>
            </a:r>
          </a:p>
        </p:txBody>
      </p:sp>
      <p:sp>
        <p:nvSpPr>
          <p:cNvPr id="10" name="תיבת טקסט 9">
            <a:extLst>
              <a:ext uri="{FF2B5EF4-FFF2-40B4-BE49-F238E27FC236}">
                <a16:creationId xmlns:a16="http://schemas.microsoft.com/office/drawing/2014/main" id="{E8E871A5-E091-4585-9496-284BB8236CAB}"/>
              </a:ext>
            </a:extLst>
          </p:cNvPr>
          <p:cNvSpPr txBox="1"/>
          <p:nvPr/>
        </p:nvSpPr>
        <p:spPr>
          <a:xfrm>
            <a:off x="8746958" y="4738343"/>
            <a:ext cx="2394284" cy="1015663"/>
          </a:xfrm>
          <a:prstGeom prst="rect">
            <a:avLst/>
          </a:prstGeom>
          <a:noFill/>
        </p:spPr>
        <p:txBody>
          <a:bodyPr wrap="square">
            <a:spAutoFit/>
          </a:bodyPr>
          <a:lstStyle/>
          <a:p>
            <a:pPr lvl="0" algn="ctr" rtl="1"/>
            <a:r>
              <a:rPr lang="he-IL" sz="2000" b="1" dirty="0">
                <a:solidFill>
                  <a:schemeClr val="tx1"/>
                </a:solidFill>
                <a:latin typeface="Calibri" panose="020F0502020204030204" pitchFamily="34" charset="0"/>
                <a:cs typeface="Calibri" panose="020F0502020204030204" pitchFamily="34" charset="0"/>
              </a:rPr>
              <a:t>חשוב שנימנע מהתנהגויות פוגעניות </a:t>
            </a:r>
            <a:r>
              <a:rPr lang="he-IL" sz="2000" b="1" dirty="0" err="1">
                <a:solidFill>
                  <a:schemeClr val="tx1"/>
                </a:solidFill>
                <a:latin typeface="Calibri" panose="020F0502020204030204" pitchFamily="34" charset="0"/>
                <a:cs typeface="Calibri" panose="020F0502020204030204" pitchFamily="34" charset="0"/>
              </a:rPr>
              <a:t>וסיכוניות</a:t>
            </a:r>
            <a:r>
              <a:rPr lang="he-IL" sz="2000" b="1" dirty="0">
                <a:solidFill>
                  <a:schemeClr val="tx1"/>
                </a:solidFill>
                <a:latin typeface="Calibri" panose="020F0502020204030204" pitchFamily="34" charset="0"/>
                <a:cs typeface="Calibri" panose="020F0502020204030204" pitchFamily="34" charset="0"/>
              </a:rPr>
              <a:t> ברשת.</a:t>
            </a:r>
          </a:p>
        </p:txBody>
      </p:sp>
      <p:sp>
        <p:nvSpPr>
          <p:cNvPr id="12" name="תיבת טקסט 11">
            <a:extLst>
              <a:ext uri="{FF2B5EF4-FFF2-40B4-BE49-F238E27FC236}">
                <a16:creationId xmlns:a16="http://schemas.microsoft.com/office/drawing/2014/main" id="{74DAA666-F371-4F1E-93E0-B89BF7D7D20B}"/>
              </a:ext>
            </a:extLst>
          </p:cNvPr>
          <p:cNvSpPr txBox="1"/>
          <p:nvPr/>
        </p:nvSpPr>
        <p:spPr>
          <a:xfrm>
            <a:off x="2953753" y="4663664"/>
            <a:ext cx="2908634" cy="1323439"/>
          </a:xfrm>
          <a:prstGeom prst="rect">
            <a:avLst/>
          </a:prstGeom>
          <a:noFill/>
        </p:spPr>
        <p:txBody>
          <a:bodyPr wrap="square">
            <a:spAutoFit/>
          </a:bodyPr>
          <a:lstStyle/>
          <a:p>
            <a:pPr lvl="0" algn="ctr" rtl="1"/>
            <a:r>
              <a:rPr lang="he-IL" sz="2000" b="1" dirty="0">
                <a:solidFill>
                  <a:schemeClr val="tx1"/>
                </a:solidFill>
                <a:latin typeface="Calibri" panose="020F0502020204030204" pitchFamily="34" charset="0"/>
                <a:cs typeface="Calibri" panose="020F0502020204030204" pitchFamily="34" charset="0"/>
              </a:rPr>
              <a:t>אם נתקלנו בבעיה/שאלה נפנה ונתייעץ עם מבוגר שאנו סומכים עליו. במידת הצורך נפנה למוקד 105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3"/>
          <p:cNvSpPr/>
          <p:nvPr/>
        </p:nvSpPr>
        <p:spPr>
          <a:xfrm>
            <a:off x="0" y="1665262"/>
            <a:ext cx="12192000" cy="5192738"/>
          </a:xfrm>
          <a:prstGeom prst="rect">
            <a:avLst/>
          </a:prstGeom>
          <a:solidFill>
            <a:srgbClr val="BA06B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2" name="Google Shape;142;p3"/>
          <p:cNvSpPr/>
          <p:nvPr/>
        </p:nvSpPr>
        <p:spPr>
          <a:xfrm>
            <a:off x="-102068" y="790599"/>
            <a:ext cx="2141984" cy="404919"/>
          </a:xfrm>
          <a:prstGeom prst="rect">
            <a:avLst/>
          </a:prstGeom>
          <a:noFill/>
          <a:ln>
            <a:noFill/>
          </a:ln>
        </p:spPr>
        <p:txBody>
          <a:bodyPr spcFirstLastPara="1" wrap="square" lIns="91425" tIns="45700" rIns="91425" bIns="45700" anchor="t" anchorCtr="0">
            <a:spAutoFit/>
          </a:bodyPr>
          <a:lstStyle/>
          <a:p>
            <a:pPr marL="0" marR="0" lvl="0" indent="0" algn="ctr" rtl="1">
              <a:lnSpc>
                <a:spcPct val="88888"/>
              </a:lnSpc>
              <a:spcBef>
                <a:spcPts val="0"/>
              </a:spcBef>
              <a:spcAft>
                <a:spcPts val="0"/>
              </a:spcAft>
              <a:buNone/>
            </a:pPr>
            <a:r>
              <a:rPr lang="iw-IL" sz="900" b="0" i="0" u="none" strike="noStrike" cap="none">
                <a:solidFill>
                  <a:schemeClr val="lt1"/>
                </a:solidFill>
                <a:latin typeface="Calibri"/>
                <a:ea typeface="Calibri"/>
                <a:cs typeface="Calibri"/>
                <a:sym typeface="Calibri"/>
              </a:rPr>
              <a:t>משרד החינוך</a:t>
            </a:r>
            <a:endParaRPr/>
          </a:p>
          <a:p>
            <a:pPr marL="0" marR="0" lvl="0" indent="0" algn="ctr" rtl="1">
              <a:lnSpc>
                <a:spcPct val="88888"/>
              </a:lnSpc>
              <a:spcBef>
                <a:spcPts val="0"/>
              </a:spcBef>
              <a:spcAft>
                <a:spcPts val="0"/>
              </a:spcAft>
              <a:buNone/>
            </a:pPr>
            <a:r>
              <a:rPr lang="iw-IL" sz="900" b="0" i="0" u="none" strike="noStrike" cap="none">
                <a:solidFill>
                  <a:schemeClr val="lt1"/>
                </a:solidFill>
                <a:latin typeface="Calibri"/>
                <a:ea typeface="Calibri"/>
                <a:cs typeface="Calibri"/>
                <a:sym typeface="Calibri"/>
              </a:rPr>
              <a:t>מינהל פדגוגי</a:t>
            </a:r>
            <a:endParaRPr sz="900" b="0" i="0" u="none" strike="noStrike" cap="none">
              <a:solidFill>
                <a:schemeClr val="lt1"/>
              </a:solidFill>
              <a:latin typeface="Calibri"/>
              <a:ea typeface="Calibri"/>
              <a:cs typeface="Calibri"/>
              <a:sym typeface="Calibri"/>
            </a:endParaRPr>
          </a:p>
          <a:p>
            <a:pPr marL="0" marR="0" lvl="0" indent="0" algn="ctr" rtl="1">
              <a:lnSpc>
                <a:spcPct val="88888"/>
              </a:lnSpc>
              <a:spcBef>
                <a:spcPts val="0"/>
              </a:spcBef>
              <a:spcAft>
                <a:spcPts val="0"/>
              </a:spcAft>
              <a:buNone/>
            </a:pPr>
            <a:r>
              <a:rPr lang="iw-IL" sz="900" b="0" i="0" u="none" strike="noStrike" cap="none">
                <a:solidFill>
                  <a:schemeClr val="lt1"/>
                </a:solidFill>
                <a:latin typeface="Calibri"/>
                <a:ea typeface="Calibri"/>
                <a:cs typeface="Calibri"/>
                <a:sym typeface="Calibri"/>
              </a:rPr>
              <a:t>אגף בכיר שירות פסיכולוגי ייעוצי</a:t>
            </a:r>
            <a:endParaRPr sz="900" b="0" i="0" u="none" strike="noStrike" cap="none">
              <a:solidFill>
                <a:schemeClr val="lt1"/>
              </a:solidFill>
              <a:latin typeface="Calibri"/>
              <a:ea typeface="Calibri"/>
              <a:cs typeface="Calibri"/>
              <a:sym typeface="Calibri"/>
            </a:endParaRPr>
          </a:p>
        </p:txBody>
      </p:sp>
      <p:sp>
        <p:nvSpPr>
          <p:cNvPr id="143" name="Google Shape;143;p3"/>
          <p:cNvSpPr/>
          <p:nvPr/>
        </p:nvSpPr>
        <p:spPr>
          <a:xfrm>
            <a:off x="778934" y="748464"/>
            <a:ext cx="10752666" cy="874663"/>
          </a:xfrm>
          <a:prstGeom prst="rect">
            <a:avLst/>
          </a:prstGeom>
          <a:noFill/>
          <a:ln>
            <a:noFill/>
          </a:ln>
        </p:spPr>
        <p:txBody>
          <a:bodyPr spcFirstLastPara="1" wrap="square" lIns="91425" tIns="45700" rIns="91425" bIns="45700" anchor="t" anchorCtr="0">
            <a:spAutoFit/>
          </a:bodyPr>
          <a:lstStyle/>
          <a:p>
            <a:pPr marL="0" marR="0" lvl="0" indent="0" algn="ctr" rtl="1">
              <a:lnSpc>
                <a:spcPct val="77777"/>
              </a:lnSpc>
              <a:spcBef>
                <a:spcPts val="0"/>
              </a:spcBef>
              <a:spcAft>
                <a:spcPts val="0"/>
              </a:spcAft>
              <a:buNone/>
            </a:pPr>
            <a:r>
              <a:rPr lang="iw-IL" sz="7200" b="1" i="0" u="none" strike="noStrike" cap="none">
                <a:solidFill>
                  <a:srgbClr val="002060"/>
                </a:solidFill>
                <a:latin typeface="Calibri"/>
                <a:ea typeface="Calibri"/>
                <a:cs typeface="Calibri"/>
                <a:sym typeface="Calibri"/>
              </a:rPr>
              <a:t>מידע ונתונים רלוונטיים ליחידה</a:t>
            </a:r>
            <a:endParaRPr sz="7200" b="1" i="0" u="none" strike="noStrike" cap="none">
              <a:solidFill>
                <a:srgbClr val="002060"/>
              </a:solidFill>
              <a:latin typeface="Calibri"/>
              <a:ea typeface="Calibri"/>
              <a:cs typeface="Calibri"/>
              <a:sym typeface="Calibri"/>
            </a:endParaRPr>
          </a:p>
        </p:txBody>
      </p:sp>
      <p:sp>
        <p:nvSpPr>
          <p:cNvPr id="6" name="מציין מיקום תוכן 2">
            <a:extLst>
              <a:ext uri="{FF2B5EF4-FFF2-40B4-BE49-F238E27FC236}">
                <a16:creationId xmlns:a16="http://schemas.microsoft.com/office/drawing/2014/main" id="{1F7AEA39-49C6-4B0B-AF04-4B6133E6B6A7}"/>
              </a:ext>
            </a:extLst>
          </p:cNvPr>
          <p:cNvSpPr txBox="1">
            <a:spLocks/>
          </p:cNvSpPr>
          <p:nvPr/>
        </p:nvSpPr>
        <p:spPr>
          <a:xfrm>
            <a:off x="157163" y="1901408"/>
            <a:ext cx="11815762" cy="4720445"/>
          </a:xfrm>
          <a:prstGeom prst="rect">
            <a:avLst/>
          </a:prstGeom>
        </p:spPr>
        <p:txBody>
          <a:bodyPr vert="horz" lIns="91440" tIns="45720" rIns="91440" bIns="45720" rtlCol="0">
            <a:noAutofit/>
          </a:bodyPr>
          <a:lst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457200" lvl="0" indent="-457200">
              <a:lnSpc>
                <a:spcPct val="150000"/>
              </a:lnSpc>
              <a:buClr>
                <a:schemeClr val="bg1"/>
              </a:buClr>
              <a:buFont typeface="+mj-lt"/>
              <a:buAutoNum type="arabicPeriod"/>
              <a:defRPr/>
            </a:pPr>
            <a:r>
              <a:rPr lang="he-IL" sz="2000" noProof="0" dirty="0">
                <a:solidFill>
                  <a:schemeClr val="bg1"/>
                </a:solidFill>
                <a:latin typeface="Calibri" panose="020F0502020204030204" pitchFamily="34" charset="0"/>
                <a:cs typeface="Calibri" panose="020F0502020204030204" pitchFamily="34" charset="0"/>
              </a:rPr>
              <a:t>נכון לשנת 2022, 70% מהילדים (גילאי 8-12) מעדיפים את הרשת החברתית טיק טוק, 42% מבני הנוער משתמשים ב- </a:t>
            </a:r>
            <a:r>
              <a:rPr lang="en-US" sz="2000" noProof="0" dirty="0">
                <a:solidFill>
                  <a:schemeClr val="bg1"/>
                </a:solidFill>
                <a:latin typeface="Calibri" panose="020F0502020204030204" pitchFamily="34" charset="0"/>
                <a:cs typeface="Calibri" panose="020F0502020204030204" pitchFamily="34" charset="0"/>
              </a:rPr>
              <a:t>,Discord</a:t>
            </a:r>
            <a:r>
              <a:rPr lang="he-IL" sz="2000" noProof="0" dirty="0">
                <a:solidFill>
                  <a:schemeClr val="bg1"/>
                </a:solidFill>
                <a:latin typeface="Calibri" panose="020F0502020204030204" pitchFamily="34" charset="0"/>
                <a:cs typeface="Calibri" panose="020F0502020204030204" pitchFamily="34" charset="0"/>
              </a:rPr>
              <a:t> 12% משתמשים ב- </a:t>
            </a:r>
            <a:r>
              <a:rPr lang="en-US" sz="2000" dirty="0">
                <a:solidFill>
                  <a:schemeClr val="bg1"/>
                </a:solidFill>
                <a:latin typeface="Calibri" panose="020F0502020204030204" pitchFamily="34" charset="0"/>
                <a:cs typeface="Calibri" panose="020F0502020204030204" pitchFamily="34" charset="0"/>
              </a:rPr>
              <a:t>BeReal</a:t>
            </a:r>
            <a:r>
              <a:rPr lang="he-IL" sz="2000" dirty="0">
                <a:solidFill>
                  <a:schemeClr val="bg1"/>
                </a:solidFill>
                <a:latin typeface="Calibri" panose="020F0502020204030204" pitchFamily="34" charset="0"/>
                <a:cs typeface="Calibri" panose="020F0502020204030204" pitchFamily="34" charset="0"/>
              </a:rPr>
              <a:t> ו- 61% מהצעירים (גילאי 13-35) מעדיפים את הרשת החברתית </a:t>
            </a:r>
            <a:r>
              <a:rPr lang="he-IL" sz="2000" dirty="0" err="1">
                <a:solidFill>
                  <a:schemeClr val="bg1"/>
                </a:solidFill>
                <a:latin typeface="Calibri" panose="020F0502020204030204" pitchFamily="34" charset="0"/>
                <a:cs typeface="Calibri" panose="020F0502020204030204" pitchFamily="34" charset="0"/>
              </a:rPr>
              <a:t>אינסטגרם</a:t>
            </a:r>
            <a:r>
              <a:rPr lang="he-IL" sz="2000" dirty="0">
                <a:solidFill>
                  <a:schemeClr val="bg1"/>
                </a:solidFill>
                <a:latin typeface="Calibri" panose="020F0502020204030204" pitchFamily="34" charset="0"/>
                <a:cs typeface="Calibri" panose="020F0502020204030204" pitchFamily="34" charset="0"/>
              </a:rPr>
              <a:t>.</a:t>
            </a:r>
          </a:p>
          <a:p>
            <a:pPr marL="457200" lvl="0" indent="-457200">
              <a:lnSpc>
                <a:spcPct val="150000"/>
              </a:lnSpc>
              <a:buClr>
                <a:schemeClr val="bg1"/>
              </a:buClr>
              <a:buFont typeface="+mj-lt"/>
              <a:buAutoNum type="arabicPeriod"/>
              <a:defRPr/>
            </a:pPr>
            <a:r>
              <a:rPr lang="he-IL" sz="2000" noProof="0" dirty="0">
                <a:solidFill>
                  <a:schemeClr val="bg1"/>
                </a:solidFill>
                <a:latin typeface="Calibri" panose="020F0502020204030204" pitchFamily="34" charset="0"/>
                <a:cs typeface="Calibri" panose="020F0502020204030204" pitchFamily="34" charset="0"/>
              </a:rPr>
              <a:t>נכון לשנת 2022, 44% מבני הנוער </a:t>
            </a:r>
            <a:r>
              <a:rPr lang="he-IL" sz="2000" u="sng" noProof="0" dirty="0">
                <a:solidFill>
                  <a:schemeClr val="bg1"/>
                </a:solidFill>
                <a:latin typeface="Calibri" panose="020F0502020204030204" pitchFamily="34" charset="0"/>
                <a:cs typeface="Calibri" panose="020F0502020204030204" pitchFamily="34" charset="0"/>
              </a:rPr>
              <a:t>מגבילים את הזמן שלהם מול מסכים</a:t>
            </a:r>
            <a:r>
              <a:rPr lang="he-IL" sz="2000" dirty="0">
                <a:solidFill>
                  <a:schemeClr val="bg1"/>
                </a:solidFill>
                <a:latin typeface="Calibri" panose="020F0502020204030204" pitchFamily="34" charset="0"/>
                <a:cs typeface="Calibri" panose="020F0502020204030204" pitchFamily="34" charset="0"/>
              </a:rPr>
              <a:t>, זאת </a:t>
            </a:r>
            <a:r>
              <a:rPr lang="he-IL" sz="2000" noProof="0" dirty="0">
                <a:solidFill>
                  <a:schemeClr val="bg1"/>
                </a:solidFill>
                <a:latin typeface="Calibri" panose="020F0502020204030204" pitchFamily="34" charset="0"/>
                <a:cs typeface="Calibri" panose="020F0502020204030204" pitchFamily="34" charset="0"/>
              </a:rPr>
              <a:t>בהשוואה ל-34% בשנת 2020.</a:t>
            </a:r>
            <a:endParaRPr lang="he-IL" sz="2000" dirty="0">
              <a:solidFill>
                <a:schemeClr val="bg1"/>
              </a:solidFill>
              <a:latin typeface="Calibri" panose="020F0502020204030204" pitchFamily="34" charset="0"/>
              <a:cs typeface="Calibri" panose="020F0502020204030204" pitchFamily="34" charset="0"/>
            </a:endParaRPr>
          </a:p>
          <a:p>
            <a:pPr marL="457200" lvl="0" indent="-457200">
              <a:lnSpc>
                <a:spcPct val="150000"/>
              </a:lnSpc>
              <a:buClr>
                <a:schemeClr val="bg1"/>
              </a:buClr>
              <a:buFont typeface="+mj-lt"/>
              <a:buAutoNum type="arabicPeriod"/>
              <a:defRPr/>
            </a:pPr>
            <a:r>
              <a:rPr kumimoji="0" lang="he-IL" sz="200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39%</a:t>
            </a:r>
            <a:r>
              <a:rPr kumimoji="0" lang="he-IL" sz="2000" i="0" u="none" strike="noStrike" kern="1200" cap="none" spc="0" normalizeH="0" noProof="0" dirty="0">
                <a:ln>
                  <a:noFill/>
                </a:ln>
                <a:solidFill>
                  <a:schemeClr val="bg1"/>
                </a:solidFill>
                <a:effectLst/>
                <a:uLnTx/>
                <a:uFillTx/>
                <a:latin typeface="Calibri" panose="020F0502020204030204" pitchFamily="34" charset="0"/>
                <a:cs typeface="Calibri" panose="020F0502020204030204" pitchFamily="34" charset="0"/>
              </a:rPr>
              <a:t> </a:t>
            </a:r>
            <a:r>
              <a:rPr kumimoji="0" lang="he-IL" sz="200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בלבד מבני הנוער מציינים כי הם מעלים לרשת תכנים בצורה מבוקרת ומוקפדת. בנות נוטות יותר להקפיד על בקרה בהעלאת התכנים בהשוואה לבנים. </a:t>
            </a:r>
          </a:p>
          <a:p>
            <a:pPr marL="457200" lvl="0" indent="-457200">
              <a:lnSpc>
                <a:spcPct val="150000"/>
              </a:lnSpc>
              <a:buClr>
                <a:schemeClr val="bg1"/>
              </a:buClr>
              <a:buFont typeface="+mj-lt"/>
              <a:buAutoNum type="arabicPeriod"/>
              <a:defRPr/>
            </a:pPr>
            <a:r>
              <a:rPr lang="he-IL" sz="2000" dirty="0">
                <a:solidFill>
                  <a:schemeClr val="bg1"/>
                </a:solidFill>
                <a:latin typeface="Calibri" panose="020F0502020204030204" pitchFamily="34" charset="0"/>
                <a:cs typeface="Calibri" panose="020F0502020204030204" pitchFamily="34" charset="0"/>
              </a:rPr>
              <a:t>11% </a:t>
            </a:r>
            <a:r>
              <a:rPr kumimoji="0" lang="he-IL" sz="200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מבני הנוער מתחרטים על תכנים ששיתפו או הפיצו ברשת.</a:t>
            </a:r>
            <a:endParaRPr lang="he-IL" sz="2000" dirty="0">
              <a:solidFill>
                <a:schemeClr val="bg1"/>
              </a:solidFill>
              <a:latin typeface="Calibri" panose="020F0502020204030204" pitchFamily="34" charset="0"/>
              <a:cs typeface="Calibri" panose="020F0502020204030204" pitchFamily="34" charset="0"/>
            </a:endParaRPr>
          </a:p>
          <a:p>
            <a:pPr marL="457200" lvl="0" indent="-457200">
              <a:lnSpc>
                <a:spcPct val="150000"/>
              </a:lnSpc>
              <a:buClr>
                <a:schemeClr val="bg1"/>
              </a:buClr>
              <a:buFont typeface="+mj-lt"/>
              <a:buAutoNum type="arabicPeriod"/>
              <a:defRPr/>
            </a:pPr>
            <a:r>
              <a:rPr lang="he-IL" sz="2000" dirty="0">
                <a:solidFill>
                  <a:schemeClr val="bg1"/>
                </a:solidFill>
                <a:latin typeface="Calibri" panose="020F0502020204030204" pitchFamily="34" charset="0"/>
                <a:cs typeface="Calibri" panose="020F0502020204030204" pitchFamily="34" charset="0"/>
              </a:rPr>
              <a:t>25% מהפניות למוקד 105 בשנת 2020 היו קשורות לעבירות מין ו-4% להפצת תמונות/ סרטונים מיניים.</a:t>
            </a:r>
          </a:p>
          <a:p>
            <a:pPr marL="457200" lvl="0" indent="-457200">
              <a:lnSpc>
                <a:spcPct val="150000"/>
              </a:lnSpc>
              <a:buClr>
                <a:schemeClr val="bg1"/>
              </a:buClr>
              <a:buFont typeface="+mj-lt"/>
              <a:buAutoNum type="arabicPeriod"/>
              <a:defRPr/>
            </a:pPr>
            <a:r>
              <a:rPr lang="he-IL" sz="2000" dirty="0">
                <a:solidFill>
                  <a:schemeClr val="bg1"/>
                </a:solidFill>
                <a:latin typeface="Calibri" panose="020F0502020204030204" pitchFamily="34" charset="0"/>
                <a:cs typeface="Calibri" panose="020F0502020204030204" pitchFamily="34" charset="0"/>
                <a:sym typeface="Calibri"/>
              </a:rPr>
              <a:t>47% </a:t>
            </a:r>
            <a:r>
              <a:rPr lang="he-IL" sz="2000" dirty="0">
                <a:solidFill>
                  <a:schemeClr val="bg1"/>
                </a:solidFill>
                <a:latin typeface="Calibri"/>
                <a:cs typeface="Calibri"/>
                <a:sym typeface="Calibri"/>
              </a:rPr>
              <a:t> מבני הנוער והמבוגרים משתמשים בפילטרים כשהם מעלים תמונות וסרטונים </a:t>
            </a:r>
            <a:r>
              <a:rPr lang="he-IL" sz="2000" dirty="0" err="1">
                <a:solidFill>
                  <a:schemeClr val="bg1"/>
                </a:solidFill>
                <a:latin typeface="Calibri"/>
                <a:cs typeface="Calibri"/>
                <a:sym typeface="Calibri"/>
              </a:rPr>
              <a:t>באינסטגרם</a:t>
            </a:r>
            <a:r>
              <a:rPr lang="he-IL" sz="2000" dirty="0">
                <a:solidFill>
                  <a:schemeClr val="bg1"/>
                </a:solidFill>
                <a:latin typeface="Calibri"/>
                <a:cs typeface="Calibri"/>
                <a:sym typeface="Calibri"/>
              </a:rPr>
              <a:t> </a:t>
            </a:r>
            <a:r>
              <a:rPr lang="he-IL" sz="2000" dirty="0" err="1">
                <a:solidFill>
                  <a:schemeClr val="bg1"/>
                </a:solidFill>
                <a:latin typeface="Calibri"/>
                <a:cs typeface="Calibri"/>
                <a:sym typeface="Calibri"/>
              </a:rPr>
              <a:t>ובטיקטוק</a:t>
            </a:r>
            <a:r>
              <a:rPr lang="he-IL" sz="2000" dirty="0">
                <a:solidFill>
                  <a:schemeClr val="bg1"/>
                </a:solidFill>
                <a:latin typeface="Calibri"/>
                <a:cs typeface="Calibri"/>
                <a:sym typeface="Calibri"/>
              </a:rPr>
              <a:t>.</a:t>
            </a:r>
          </a:p>
          <a:p>
            <a:pPr marL="457200" lvl="0" indent="-457200">
              <a:lnSpc>
                <a:spcPct val="150000"/>
              </a:lnSpc>
              <a:buClr>
                <a:schemeClr val="bg1"/>
              </a:buClr>
              <a:buFont typeface="+mj-lt"/>
              <a:buAutoNum type="arabicPeriod"/>
              <a:defRPr/>
            </a:pPr>
            <a:r>
              <a:rPr lang="he-IL" sz="2000" dirty="0">
                <a:solidFill>
                  <a:schemeClr val="bg1"/>
                </a:solidFill>
                <a:latin typeface="Calibri"/>
                <a:cs typeface="Calibri"/>
                <a:sym typeface="Calibri"/>
              </a:rPr>
              <a:t>66%  מבני 18+ מעדיפים לראות תמונות ותכנים אותנטיים ואמינים, ללא פילטרים.</a:t>
            </a:r>
          </a:p>
          <a:p>
            <a:pPr marL="0" lvl="0" indent="0">
              <a:lnSpc>
                <a:spcPct val="150000"/>
              </a:lnSpc>
              <a:buClr>
                <a:schemeClr val="bg1"/>
              </a:buClr>
              <a:buNone/>
              <a:defRPr/>
            </a:pPr>
            <a:r>
              <a:rPr lang="he-IL" sz="2200" dirty="0">
                <a:solidFill>
                  <a:schemeClr val="bg1"/>
                </a:solidFill>
                <a:latin typeface="Calibri" panose="020F0502020204030204" pitchFamily="34" charset="0"/>
                <a:cs typeface="Calibri" panose="020F0502020204030204" pitchFamily="34" charset="0"/>
              </a:rPr>
              <a:t> </a:t>
            </a:r>
          </a:p>
          <a:p>
            <a:pPr marL="0" marR="0" lvl="0" indent="0" algn="r" defTabSz="457200" rtl="1" eaLnBrk="1" fontAlgn="auto" latinLnBrk="0" hangingPunct="1">
              <a:lnSpc>
                <a:spcPct val="150000"/>
              </a:lnSpc>
              <a:spcBef>
                <a:spcPts val="1000"/>
              </a:spcBef>
              <a:spcAft>
                <a:spcPts val="0"/>
              </a:spcAft>
              <a:buClr>
                <a:sysClr val="windowText" lastClr="000000"/>
              </a:buClr>
              <a:buSzTx/>
              <a:buNone/>
              <a:tabLst/>
              <a:defRPr/>
            </a:pPr>
            <a:endParaRPr kumimoji="0" lang="he-IL" sz="2200" b="1"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a:p>
            <a:pPr marL="457200" marR="0" lvl="0" indent="-457200" algn="r" defTabSz="457200" rtl="1" eaLnBrk="1" fontAlgn="auto" latinLnBrk="0" hangingPunct="1">
              <a:lnSpc>
                <a:spcPct val="150000"/>
              </a:lnSpc>
              <a:spcBef>
                <a:spcPts val="1000"/>
              </a:spcBef>
              <a:spcAft>
                <a:spcPts val="0"/>
              </a:spcAft>
              <a:buClr>
                <a:sysClr val="windowText" lastClr="000000"/>
              </a:buClr>
              <a:buSzTx/>
              <a:buFont typeface="+mj-lt"/>
              <a:buAutoNum type="arabicPeriod"/>
              <a:tabLst/>
              <a:defRPr/>
            </a:pPr>
            <a:endParaRPr kumimoji="0" lang="he-IL" sz="2200" b="1"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a:p>
            <a:pPr marL="457200" marR="0" lvl="0" indent="-457200" algn="r" defTabSz="457200" rtl="1" eaLnBrk="1" fontAlgn="auto" latinLnBrk="0" hangingPunct="1">
              <a:lnSpc>
                <a:spcPct val="150000"/>
              </a:lnSpc>
              <a:spcBef>
                <a:spcPts val="1000"/>
              </a:spcBef>
              <a:spcAft>
                <a:spcPts val="0"/>
              </a:spcAft>
              <a:buClr>
                <a:sysClr val="windowText" lastClr="000000"/>
              </a:buClr>
              <a:buSzTx/>
              <a:buFont typeface="+mj-lt"/>
              <a:buAutoNum type="arabicPeriod"/>
              <a:tabLst/>
              <a:defRPr/>
            </a:pPr>
            <a:endParaRPr kumimoji="0" lang="he-IL" sz="2200" b="1" i="0" u="none" strike="noStrike" kern="1200" cap="none" spc="0" normalizeH="0" baseline="0" noProof="0" dirty="0">
              <a:ln>
                <a:noFill/>
              </a:ln>
              <a:solidFill>
                <a:schemeClr val="bg1"/>
              </a:solidFill>
              <a:effectLst/>
              <a:uLnTx/>
              <a:uFillTx/>
              <a:latin typeface="Century Gothic" panose="020B0502020202020204"/>
              <a:cs typeface="Gisha" panose="020B0502040204020203" pitchFamily="34" charset="-79"/>
            </a:endParaRPr>
          </a:p>
          <a:p>
            <a:pPr marL="457200" marR="0" lvl="0" indent="-457200" algn="r" defTabSz="457200" rtl="1" eaLnBrk="1" fontAlgn="auto" latinLnBrk="0" hangingPunct="1">
              <a:lnSpc>
                <a:spcPct val="150000"/>
              </a:lnSpc>
              <a:spcBef>
                <a:spcPts val="1000"/>
              </a:spcBef>
              <a:spcAft>
                <a:spcPts val="0"/>
              </a:spcAft>
              <a:buClr>
                <a:sysClr val="windowText" lastClr="000000"/>
              </a:buClr>
              <a:buSzTx/>
              <a:buFont typeface="+mj-lt"/>
              <a:buAutoNum type="arabicPeriod"/>
              <a:tabLst/>
              <a:defRPr/>
            </a:pPr>
            <a:endParaRPr kumimoji="0" lang="he-IL" sz="2200" b="1" i="0" u="none" strike="noStrike" kern="1200" cap="none" spc="0" normalizeH="0" baseline="0" noProof="0" dirty="0">
              <a:ln>
                <a:noFill/>
              </a:ln>
              <a:solidFill>
                <a:schemeClr val="bg1"/>
              </a:solidFill>
              <a:effectLst/>
              <a:uLnTx/>
              <a:uFillTx/>
              <a:latin typeface="Century Gothic" panose="020B0502020202020204"/>
              <a:cs typeface="Gisha" panose="020B0502040204020203" pitchFamily="34" charset="-79"/>
            </a:endParaRPr>
          </a:p>
          <a:p>
            <a:pPr marL="457200" marR="0" lvl="0" indent="-457200" algn="r" defTabSz="457200" rtl="1" eaLnBrk="1" fontAlgn="auto" latinLnBrk="0" hangingPunct="1">
              <a:lnSpc>
                <a:spcPct val="150000"/>
              </a:lnSpc>
              <a:spcBef>
                <a:spcPts val="1000"/>
              </a:spcBef>
              <a:spcAft>
                <a:spcPts val="0"/>
              </a:spcAft>
              <a:buClr>
                <a:sysClr val="windowText" lastClr="000000"/>
              </a:buClr>
              <a:buSzTx/>
              <a:buFont typeface="+mj-lt"/>
              <a:buAutoNum type="arabicPeriod"/>
              <a:tabLst/>
              <a:defRPr/>
            </a:pPr>
            <a:endParaRPr kumimoji="0" lang="he-IL" sz="2200" b="0" i="0" u="none" strike="noStrike" kern="1200" cap="none" spc="0" normalizeH="0" baseline="0" noProof="0" dirty="0">
              <a:ln>
                <a:noFill/>
              </a:ln>
              <a:solidFill>
                <a:schemeClr val="bg1"/>
              </a:solidFill>
              <a:effectLst/>
              <a:uLnTx/>
              <a:uFillTx/>
              <a:latin typeface="Gisha" panose="020B0502040204020203" pitchFamily="34" charset="-79"/>
              <a:cs typeface="Gisha" panose="020B0502040204020203" pitchFamily="34"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F031DBB-C750-4324-9D87-5AFBB6523CEB}"/>
              </a:ext>
            </a:extLst>
          </p:cNvPr>
          <p:cNvSpPr>
            <a:spLocks noGrp="1"/>
          </p:cNvSpPr>
          <p:nvPr>
            <p:ph type="title"/>
          </p:nvPr>
        </p:nvSpPr>
        <p:spPr>
          <a:xfrm>
            <a:off x="838200" y="570566"/>
            <a:ext cx="10515600" cy="1325563"/>
          </a:xfrm>
        </p:spPr>
        <p:txBody>
          <a:bodyPr>
            <a:normAutofit fontScale="90000"/>
          </a:bodyPr>
          <a:lstStyle/>
          <a:p>
            <a:pPr marL="0" marR="0" lvl="0" indent="0" defTabSz="457200" rtl="0" eaLnBrk="1" fontAlgn="auto" latinLnBrk="0" hangingPunct="1">
              <a:lnSpc>
                <a:spcPct val="100000"/>
              </a:lnSpc>
              <a:spcBef>
                <a:spcPts val="0"/>
              </a:spcBef>
              <a:spcAft>
                <a:spcPts val="0"/>
              </a:spcAft>
              <a:tabLst/>
              <a:defRPr/>
            </a:pPr>
            <a:r>
              <a:rPr kumimoji="0" lang="he-IL" sz="53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היו אתם שגרירי הטוב ברשת – </a:t>
            </a:r>
            <a:br>
              <a:rPr kumimoji="0" lang="he-IL" sz="53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br>
            <a:r>
              <a:rPr kumimoji="0" lang="he-IL" sz="53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הפכו אותה למקום טוב! </a:t>
            </a:r>
            <a:r>
              <a:rPr kumimoji="0" lang="he-IL" sz="4000" b="1" i="0" u="none" strike="noStrike" kern="1200" cap="none" spc="0" normalizeH="0" baseline="0" noProof="0" dirty="0">
                <a:ln>
                  <a:noFill/>
                </a:ln>
                <a:effectLst/>
                <a:uLnTx/>
                <a:uFillTx/>
                <a:latin typeface="Century Gothic" panose="020B0502020202020204"/>
                <a:ea typeface="+mn-ea"/>
                <a:cs typeface="Gisha" panose="020B0502040204020203" pitchFamily="34" charset="-79"/>
              </a:rPr>
              <a:t/>
            </a:r>
            <a:br>
              <a:rPr kumimoji="0" lang="he-IL" sz="4000" b="1" i="0" u="none" strike="noStrike" kern="1200" cap="none" spc="0" normalizeH="0" baseline="0" noProof="0" dirty="0">
                <a:ln>
                  <a:noFill/>
                </a:ln>
                <a:effectLst/>
                <a:uLnTx/>
                <a:uFillTx/>
                <a:latin typeface="Century Gothic" panose="020B0502020202020204"/>
                <a:ea typeface="+mn-ea"/>
                <a:cs typeface="Gisha" panose="020B0502040204020203" pitchFamily="34" charset="-79"/>
              </a:rPr>
            </a:br>
            <a:endParaRPr lang="he-IL" dirty="0"/>
          </a:p>
        </p:txBody>
      </p:sp>
      <p:pic>
        <p:nvPicPr>
          <p:cNvPr id="4" name="תמונה 3">
            <a:extLst>
              <a:ext uri="{FF2B5EF4-FFF2-40B4-BE49-F238E27FC236}">
                <a16:creationId xmlns:a16="http://schemas.microsoft.com/office/drawing/2014/main" id="{79EFBC60-3C2E-4C6E-AA14-D867EC7AFD5C}"/>
              </a:ext>
            </a:extLst>
          </p:cNvPr>
          <p:cNvPicPr>
            <a:picLocks noChangeAspect="1"/>
          </p:cNvPicPr>
          <p:nvPr/>
        </p:nvPicPr>
        <p:blipFill>
          <a:blip r:embed="rId2"/>
          <a:stretch>
            <a:fillRect/>
          </a:stretch>
        </p:blipFill>
        <p:spPr>
          <a:xfrm>
            <a:off x="-851150" y="2456980"/>
            <a:ext cx="6376969" cy="3664014"/>
          </a:xfrm>
          <a:prstGeom prst="rect">
            <a:avLst/>
          </a:prstGeom>
        </p:spPr>
      </p:pic>
      <p:sp>
        <p:nvSpPr>
          <p:cNvPr id="5" name="תיבת טקסט 4">
            <a:extLst>
              <a:ext uri="{FF2B5EF4-FFF2-40B4-BE49-F238E27FC236}">
                <a16:creationId xmlns:a16="http://schemas.microsoft.com/office/drawing/2014/main" id="{1F0434AB-5087-40B3-9D69-7592AE90B23E}"/>
              </a:ext>
            </a:extLst>
          </p:cNvPr>
          <p:cNvSpPr txBox="1"/>
          <p:nvPr/>
        </p:nvSpPr>
        <p:spPr>
          <a:xfrm>
            <a:off x="5377830" y="2102027"/>
            <a:ext cx="6187863" cy="3170099"/>
          </a:xfrm>
          <a:prstGeom prst="rect">
            <a:avLst/>
          </a:prstGeom>
          <a:noFill/>
        </p:spPr>
        <p:txBody>
          <a:bodyPr wrap="square">
            <a:spAutoFit/>
          </a:bodyPr>
          <a:lstStyle/>
          <a:p>
            <a:pPr algn="ctr" defTabSz="457200">
              <a:buClrTx/>
              <a:buFontTx/>
              <a:buNone/>
            </a:pPr>
            <a:endParaRPr lang="he-IL" sz="4000" b="1" kern="1200" dirty="0">
              <a:solidFill>
                <a:srgbClr val="002060"/>
              </a:solidFill>
              <a:latin typeface="Century Gothic" panose="020B0502020202020204"/>
              <a:ea typeface="+mn-ea"/>
              <a:cs typeface="Gisha" panose="020B0502040204020203" pitchFamily="34" charset="-79"/>
            </a:endParaRPr>
          </a:p>
          <a:p>
            <a:pPr algn="ctr" defTabSz="457200">
              <a:buClrTx/>
              <a:buFontTx/>
              <a:buNone/>
            </a:pPr>
            <a:r>
              <a:rPr lang="he-IL" sz="3200" b="1" kern="1200" dirty="0">
                <a:solidFill>
                  <a:prstClr val="black"/>
                </a:solidFill>
                <a:latin typeface="Calibri" panose="020F0502020204030204" pitchFamily="34" charset="0"/>
                <a:ea typeface="+mn-ea"/>
                <a:cs typeface="Calibri" panose="020F0502020204030204" pitchFamily="34" charset="0"/>
              </a:rPr>
              <a:t>פרסמו פוסטים מפרגנים, הביעו תמיכה במעשים טובים, שתפו בצניעות ובתבונה חוויות טובות ומעוררות השראה וזכרו, בעזרתכם הרשת החברתית יכולה להיות רשת של תמיכה ואחווה. </a:t>
            </a:r>
            <a:endParaRPr lang="he-IL" sz="3200" b="1" kern="1200" dirty="0">
              <a:solidFill>
                <a:srgbClr val="FF0000"/>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2051010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81"/>
        <p:cNvGrpSpPr/>
        <p:nvPr/>
      </p:nvGrpSpPr>
      <p:grpSpPr>
        <a:xfrm>
          <a:off x="0" y="0"/>
          <a:ext cx="0" cy="0"/>
          <a:chOff x="0" y="0"/>
          <a:chExt cx="0" cy="0"/>
        </a:xfrm>
      </p:grpSpPr>
      <p:sp>
        <p:nvSpPr>
          <p:cNvPr id="982" name="Google Shape;982;p32"/>
          <p:cNvSpPr txBox="1">
            <a:spLocks noGrp="1"/>
          </p:cNvSpPr>
          <p:nvPr>
            <p:ph type="title"/>
          </p:nvPr>
        </p:nvSpPr>
        <p:spPr>
          <a:xfrm>
            <a:off x="503053" y="2103438"/>
            <a:ext cx="2828636" cy="1325563"/>
          </a:xfrm>
          <a:prstGeom prst="rect">
            <a:avLst/>
          </a:prstGeom>
          <a:noFill/>
          <a:ln>
            <a:noFill/>
          </a:ln>
        </p:spPr>
        <p:txBody>
          <a:bodyPr spcFirstLastPara="1" vert="horz" wrap="square" lIns="91425" tIns="45700" rIns="91425" bIns="45700" rtlCol="0" anchor="ctr" anchorCtr="0">
            <a:normAutofit/>
          </a:bodyPr>
          <a:lstStyle/>
          <a:p>
            <a:r>
              <a:rPr lang="x-none"/>
              <a:t>להדפסה</a:t>
            </a:r>
            <a:endParaRPr/>
          </a:p>
        </p:txBody>
      </p:sp>
    </p:spTree>
    <p:extLst>
      <p:ext uri="{BB962C8B-B14F-4D97-AF65-F5344CB8AC3E}">
        <p14:creationId xmlns:p14="http://schemas.microsoft.com/office/powerpoint/2010/main" val="41160562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59648F0-02AF-4D03-8709-B48206257903}"/>
              </a:ext>
            </a:extLst>
          </p:cNvPr>
          <p:cNvSpPr>
            <a:spLocks noGrp="1"/>
          </p:cNvSpPr>
          <p:nvPr>
            <p:ph type="title"/>
          </p:nvPr>
        </p:nvSpPr>
        <p:spPr/>
        <p:txBody>
          <a:bodyPr/>
          <a:lstStyle/>
          <a:p>
            <a:r>
              <a:rPr lang="he-IL" dirty="0"/>
              <a:t>כרטיסיות לדיון</a:t>
            </a:r>
          </a:p>
        </p:txBody>
      </p:sp>
      <p:sp>
        <p:nvSpPr>
          <p:cNvPr id="4" name="מלבן 3">
            <a:extLst>
              <a:ext uri="{FF2B5EF4-FFF2-40B4-BE49-F238E27FC236}">
                <a16:creationId xmlns:a16="http://schemas.microsoft.com/office/drawing/2014/main" id="{F3EF6DD3-FEE9-4F07-A998-3B344EF7E103}"/>
              </a:ext>
            </a:extLst>
          </p:cNvPr>
          <p:cNvSpPr/>
          <p:nvPr/>
        </p:nvSpPr>
        <p:spPr>
          <a:xfrm>
            <a:off x="6613765" y="1602288"/>
            <a:ext cx="4800599" cy="5094219"/>
          </a:xfrm>
          <a:prstGeom prst="rect">
            <a:avLst/>
          </a:prstGeom>
          <a:noFill/>
          <a:ln w="28575" cap="rnd" cmpd="sng" algn="ctr">
            <a:solidFill>
              <a:schemeClr val="tx1">
                <a:lumMod val="50000"/>
                <a:lumOff val="50000"/>
              </a:schemeClr>
            </a:solidFill>
            <a:prstDash val="solid"/>
          </a:ln>
          <a:effectLst/>
        </p:spPr>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sym typeface="Arial"/>
            </a:endParaRPr>
          </a:p>
        </p:txBody>
      </p:sp>
      <p:pic>
        <p:nvPicPr>
          <p:cNvPr id="5" name="תמונה 3" descr="Question Mark, People, Think, Mind, Confusion">
            <a:extLst>
              <a:ext uri="{FF2B5EF4-FFF2-40B4-BE49-F238E27FC236}">
                <a16:creationId xmlns:a16="http://schemas.microsoft.com/office/drawing/2014/main" id="{903896F3-C0CD-4C09-9B8C-25BD7CC83B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8673" y="3506539"/>
            <a:ext cx="982644" cy="1650479"/>
          </a:xfrm>
          <a:prstGeom prst="rect">
            <a:avLst/>
          </a:prstGeom>
          <a:noFill/>
          <a:extLst>
            <a:ext uri="{909E8E84-426E-40DD-AFC4-6F175D3DCCD1}">
              <a14:hiddenFill xmlns:a14="http://schemas.microsoft.com/office/drawing/2010/main">
                <a:solidFill>
                  <a:srgbClr val="FFFFFF"/>
                </a:solidFill>
              </a14:hiddenFill>
            </a:ext>
          </a:extLst>
        </p:spPr>
      </p:pic>
      <p:sp>
        <p:nvSpPr>
          <p:cNvPr id="6" name="מלבן 5">
            <a:extLst>
              <a:ext uri="{FF2B5EF4-FFF2-40B4-BE49-F238E27FC236}">
                <a16:creationId xmlns:a16="http://schemas.microsoft.com/office/drawing/2014/main" id="{A948BF9C-19F0-4FF5-ABD5-A941DDB908D0}"/>
              </a:ext>
            </a:extLst>
          </p:cNvPr>
          <p:cNvSpPr/>
          <p:nvPr/>
        </p:nvSpPr>
        <p:spPr>
          <a:xfrm>
            <a:off x="838200" y="1602287"/>
            <a:ext cx="4800599" cy="5094219"/>
          </a:xfrm>
          <a:prstGeom prst="rect">
            <a:avLst/>
          </a:prstGeom>
          <a:noFill/>
          <a:ln w="28575" cap="rnd" cmpd="sng" algn="ctr">
            <a:solidFill>
              <a:schemeClr val="tx1">
                <a:lumMod val="50000"/>
                <a:lumOff val="50000"/>
              </a:schemeClr>
            </a:solidFill>
            <a:prstDash val="solid"/>
          </a:ln>
          <a:effectLst/>
        </p:spPr>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sym typeface="Arial"/>
            </a:endParaRPr>
          </a:p>
        </p:txBody>
      </p:sp>
      <p:sp>
        <p:nvSpPr>
          <p:cNvPr id="8" name="תיבת טקסט 7">
            <a:extLst>
              <a:ext uri="{FF2B5EF4-FFF2-40B4-BE49-F238E27FC236}">
                <a16:creationId xmlns:a16="http://schemas.microsoft.com/office/drawing/2014/main" id="{3BE3B708-C24B-4D2C-B6C5-BBB652DF9E26}"/>
              </a:ext>
            </a:extLst>
          </p:cNvPr>
          <p:cNvSpPr txBox="1"/>
          <p:nvPr/>
        </p:nvSpPr>
        <p:spPr>
          <a:xfrm>
            <a:off x="6701589" y="5558859"/>
            <a:ext cx="4712775" cy="1200329"/>
          </a:xfrm>
          <a:prstGeom prst="rect">
            <a:avLst/>
          </a:prstGeom>
          <a:noFill/>
        </p:spPr>
        <p:txBody>
          <a:bodyPr wrap="square">
            <a:spAutoFit/>
          </a:bodyPr>
          <a:lstStyle/>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he-IL" alt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בחרו באפשרות שרוב בני הנוער נוהגים על פיה לדעתכם.</a:t>
            </a:r>
            <a:endParaRPr kumimoji="0" lang="en-US" alt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he-IL" alt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ציינו את הסיבות והמניעים שבגללם בני נוער מתנהלים בדרך זו לדעתכם.</a:t>
            </a:r>
            <a:endParaRPr kumimoji="0" lang="he-IL" alt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pic>
        <p:nvPicPr>
          <p:cNvPr id="9" name="תמונה 1" descr="Thinking, Thought, Bubbles, Speech Bubbles, Cartoon">
            <a:extLst>
              <a:ext uri="{FF2B5EF4-FFF2-40B4-BE49-F238E27FC236}">
                <a16:creationId xmlns:a16="http://schemas.microsoft.com/office/drawing/2014/main" id="{66911CE0-60E3-4A3E-A721-08A5301ABFD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32465" y="1881275"/>
            <a:ext cx="2007410" cy="15964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Thinking, Thought, Bubbles, Speech Bubbles, Cartoon">
            <a:extLst>
              <a:ext uri="{FF2B5EF4-FFF2-40B4-BE49-F238E27FC236}">
                <a16:creationId xmlns:a16="http://schemas.microsoft.com/office/drawing/2014/main" id="{29582432-53BC-4D81-9A70-9A014C8C598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1589" y="2022683"/>
            <a:ext cx="2007410" cy="1560144"/>
          </a:xfrm>
          <a:prstGeom prst="rect">
            <a:avLst/>
          </a:prstGeom>
          <a:noFill/>
          <a:extLst>
            <a:ext uri="{909E8E84-426E-40DD-AFC4-6F175D3DCCD1}">
              <a14:hiddenFill xmlns:a14="http://schemas.microsoft.com/office/drawing/2010/main">
                <a:solidFill>
                  <a:srgbClr val="FFFFFF"/>
                </a:solidFill>
              </a14:hiddenFill>
            </a:ext>
          </a:extLst>
        </p:spPr>
      </p:pic>
      <p:pic>
        <p:nvPicPr>
          <p:cNvPr id="11" name="תמונה 3" descr="Question Mark, People, Think, Mind, Confusion">
            <a:extLst>
              <a:ext uri="{FF2B5EF4-FFF2-40B4-BE49-F238E27FC236}">
                <a16:creationId xmlns:a16="http://schemas.microsoft.com/office/drawing/2014/main" id="{BBE9CDC7-4E89-425C-ADEA-85FACEEF6D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7177" y="3605234"/>
            <a:ext cx="982644" cy="1650479"/>
          </a:xfrm>
          <a:prstGeom prst="rect">
            <a:avLst/>
          </a:prstGeom>
          <a:noFill/>
          <a:extLst>
            <a:ext uri="{909E8E84-426E-40DD-AFC4-6F175D3DCCD1}">
              <a14:hiddenFill xmlns:a14="http://schemas.microsoft.com/office/drawing/2010/main">
                <a:solidFill>
                  <a:srgbClr val="FFFFFF"/>
                </a:solidFill>
              </a14:hiddenFill>
            </a:ext>
          </a:extLst>
        </p:spPr>
      </p:pic>
      <p:sp>
        <p:nvSpPr>
          <p:cNvPr id="12" name="תיבת טקסט 11">
            <a:extLst>
              <a:ext uri="{FF2B5EF4-FFF2-40B4-BE49-F238E27FC236}">
                <a16:creationId xmlns:a16="http://schemas.microsoft.com/office/drawing/2014/main" id="{64760646-F81D-45EF-8578-16C1652BC47C}"/>
              </a:ext>
            </a:extLst>
          </p:cNvPr>
          <p:cNvSpPr txBox="1"/>
          <p:nvPr/>
        </p:nvSpPr>
        <p:spPr>
          <a:xfrm>
            <a:off x="949679" y="5579373"/>
            <a:ext cx="4712775" cy="1200329"/>
          </a:xfrm>
          <a:prstGeom prst="rect">
            <a:avLst/>
          </a:prstGeom>
          <a:noFill/>
        </p:spPr>
        <p:txBody>
          <a:bodyPr wrap="square">
            <a:spAutoFit/>
          </a:bodyPr>
          <a:lstStyle/>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he-IL" alt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בחרו באפשרות שרוב בני הנוער נוהגים על פיה לדעתכם.</a:t>
            </a:r>
            <a:endParaRPr kumimoji="0" lang="en-US" alt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he-IL" alt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ציינו את הסיבות והמניעים שבגללם בני נוער מתנהלים בדרך זו לדעתכם.</a:t>
            </a:r>
            <a:endParaRPr kumimoji="0" lang="he-IL" alt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pic>
        <p:nvPicPr>
          <p:cNvPr id="13" name="תמונה 1" descr="Thinking, Thought, Bubbles, Speech Bubbles, Cartoon">
            <a:extLst>
              <a:ext uri="{FF2B5EF4-FFF2-40B4-BE49-F238E27FC236}">
                <a16:creationId xmlns:a16="http://schemas.microsoft.com/office/drawing/2014/main" id="{9F4263D1-FD45-4739-8E64-1B9B0BD172B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1873" y="1951161"/>
            <a:ext cx="2189474" cy="163434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Thinking, Thought, Bubbles, Speech Bubbles, Cartoon">
            <a:extLst>
              <a:ext uri="{FF2B5EF4-FFF2-40B4-BE49-F238E27FC236}">
                <a16:creationId xmlns:a16="http://schemas.microsoft.com/office/drawing/2014/main" id="{1BFAAB15-771A-48EA-BEB2-7007E3D6AE7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4227" y="2016282"/>
            <a:ext cx="2007410" cy="1560144"/>
          </a:xfrm>
          <a:prstGeom prst="rect">
            <a:avLst/>
          </a:prstGeom>
          <a:noFill/>
          <a:extLst>
            <a:ext uri="{909E8E84-426E-40DD-AFC4-6F175D3DCCD1}">
              <a14:hiddenFill xmlns:a14="http://schemas.microsoft.com/office/drawing/2010/main">
                <a:solidFill>
                  <a:srgbClr val="FFFFFF"/>
                </a:solidFill>
              </a14:hiddenFill>
            </a:ext>
          </a:extLst>
        </p:spPr>
      </p:pic>
      <p:sp>
        <p:nvSpPr>
          <p:cNvPr id="16" name="תיבת טקסט 15">
            <a:extLst>
              <a:ext uri="{FF2B5EF4-FFF2-40B4-BE49-F238E27FC236}">
                <a16:creationId xmlns:a16="http://schemas.microsoft.com/office/drawing/2014/main" id="{1969258F-2DC4-4D68-9703-7308F17F00D2}"/>
              </a:ext>
            </a:extLst>
          </p:cNvPr>
          <p:cNvSpPr txBox="1"/>
          <p:nvPr/>
        </p:nvSpPr>
        <p:spPr>
          <a:xfrm>
            <a:off x="9118565" y="1956836"/>
            <a:ext cx="2114550" cy="86177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אפשרות 1:               </a:t>
            </a:r>
            <a:endParaRPr kumimoji="0" lang="he-I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ברוב המקרים בני נוער חושבים לפני שהם מגיבים, מעלים ומשתפים בתכנים ברשת</a:t>
            </a:r>
          </a:p>
        </p:txBody>
      </p:sp>
      <p:sp>
        <p:nvSpPr>
          <p:cNvPr id="17" name="מלבן 16">
            <a:extLst>
              <a:ext uri="{FF2B5EF4-FFF2-40B4-BE49-F238E27FC236}">
                <a16:creationId xmlns:a16="http://schemas.microsoft.com/office/drawing/2014/main" id="{57BC9554-4B47-4CE9-89B9-26B8243D3330}"/>
              </a:ext>
            </a:extLst>
          </p:cNvPr>
          <p:cNvSpPr/>
          <p:nvPr/>
        </p:nvSpPr>
        <p:spPr>
          <a:xfrm>
            <a:off x="6609095" y="1602287"/>
            <a:ext cx="1752852" cy="278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600" b="1" i="0" u="none" strike="noStrike" kern="0" cap="none" spc="0" normalizeH="0" baseline="0" noProof="0" dirty="0">
                <a:ln>
                  <a:noFill/>
                </a:ln>
                <a:solidFill>
                  <a:srgbClr val="E7E6E6">
                    <a:lumMod val="50000"/>
                  </a:srgbClr>
                </a:solidFill>
                <a:effectLst/>
                <a:uLnTx/>
                <a:uFillTx/>
                <a:latin typeface="Arial"/>
                <a:ea typeface="+mn-ea"/>
                <a:cs typeface="Arial" panose="020B0604020202020204" pitchFamily="34" charset="0"/>
                <a:sym typeface="Arial"/>
              </a:rPr>
              <a:t>כרטיסיה 1</a:t>
            </a:r>
          </a:p>
        </p:txBody>
      </p:sp>
      <p:sp>
        <p:nvSpPr>
          <p:cNvPr id="18" name="מלבן 17">
            <a:extLst>
              <a:ext uri="{FF2B5EF4-FFF2-40B4-BE49-F238E27FC236}">
                <a16:creationId xmlns:a16="http://schemas.microsoft.com/office/drawing/2014/main" id="{A8D8DD37-2812-4506-A985-CFA0A4F093BA}"/>
              </a:ext>
            </a:extLst>
          </p:cNvPr>
          <p:cNvSpPr/>
          <p:nvPr/>
        </p:nvSpPr>
        <p:spPr>
          <a:xfrm>
            <a:off x="847560" y="1602287"/>
            <a:ext cx="1752852" cy="278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600" b="1" i="0" u="none" strike="noStrike" kern="0" cap="none" spc="0" normalizeH="0" baseline="0" noProof="0" dirty="0">
                <a:ln>
                  <a:noFill/>
                </a:ln>
                <a:solidFill>
                  <a:srgbClr val="E7E6E6">
                    <a:lumMod val="50000"/>
                  </a:srgbClr>
                </a:solidFill>
                <a:effectLst/>
                <a:uLnTx/>
                <a:uFillTx/>
                <a:latin typeface="Arial"/>
                <a:ea typeface="+mn-ea"/>
                <a:cs typeface="Arial" panose="020B0604020202020204" pitchFamily="34" charset="0"/>
                <a:sym typeface="Arial"/>
              </a:rPr>
              <a:t>כרטיסיה 2</a:t>
            </a:r>
          </a:p>
        </p:txBody>
      </p:sp>
      <p:sp>
        <p:nvSpPr>
          <p:cNvPr id="24" name="תיבת טקסט 23">
            <a:extLst>
              <a:ext uri="{FF2B5EF4-FFF2-40B4-BE49-F238E27FC236}">
                <a16:creationId xmlns:a16="http://schemas.microsoft.com/office/drawing/2014/main" id="{2033A10F-9F65-4E61-A6EE-A38002007348}"/>
              </a:ext>
            </a:extLst>
          </p:cNvPr>
          <p:cNvSpPr txBox="1"/>
          <p:nvPr/>
        </p:nvSpPr>
        <p:spPr>
          <a:xfrm>
            <a:off x="6696919" y="2134414"/>
            <a:ext cx="1874887" cy="86177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אפשרות 2: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במקרים רבים בני נוער מפרסמים תכנים ברשת בלי לחשוב יותר מדי.</a:t>
            </a:r>
          </a:p>
        </p:txBody>
      </p:sp>
      <p:sp>
        <p:nvSpPr>
          <p:cNvPr id="28" name="תיבת טקסט 27">
            <a:extLst>
              <a:ext uri="{FF2B5EF4-FFF2-40B4-BE49-F238E27FC236}">
                <a16:creationId xmlns:a16="http://schemas.microsoft.com/office/drawing/2014/main" id="{3A0C9399-E6FF-4A9A-BC1F-2CC964CEE300}"/>
              </a:ext>
            </a:extLst>
          </p:cNvPr>
          <p:cNvSpPr txBox="1"/>
          <p:nvPr/>
        </p:nvSpPr>
        <p:spPr>
          <a:xfrm>
            <a:off x="3381872" y="2022683"/>
            <a:ext cx="2138713" cy="86177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אפשרות 1: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במפגש עם משפחה/חברים, בני נוער שמים את הנייד בצד ומדברים אחד עם השני פנים אל פנים</a:t>
            </a:r>
          </a:p>
        </p:txBody>
      </p:sp>
      <p:sp>
        <p:nvSpPr>
          <p:cNvPr id="30" name="תיבת טקסט 29">
            <a:extLst>
              <a:ext uri="{FF2B5EF4-FFF2-40B4-BE49-F238E27FC236}">
                <a16:creationId xmlns:a16="http://schemas.microsoft.com/office/drawing/2014/main" id="{F9D70EDD-25E2-4BD1-AEEA-2AE39C7B588A}"/>
              </a:ext>
            </a:extLst>
          </p:cNvPr>
          <p:cNvSpPr txBox="1"/>
          <p:nvPr/>
        </p:nvSpPr>
        <p:spPr>
          <a:xfrm>
            <a:off x="1107545" y="2057641"/>
            <a:ext cx="1773721" cy="86177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אפשרות 2: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במפגש עם משפחה/חברים לא פעם קורה שכל אחד שקוע במסך שלו</a:t>
            </a:r>
          </a:p>
        </p:txBody>
      </p:sp>
    </p:spTree>
    <p:extLst>
      <p:ext uri="{BB962C8B-B14F-4D97-AF65-F5344CB8AC3E}">
        <p14:creationId xmlns:p14="http://schemas.microsoft.com/office/powerpoint/2010/main" val="10034490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59648F0-02AF-4D03-8709-B48206257903}"/>
              </a:ext>
            </a:extLst>
          </p:cNvPr>
          <p:cNvSpPr>
            <a:spLocks noGrp="1"/>
          </p:cNvSpPr>
          <p:nvPr>
            <p:ph type="title"/>
          </p:nvPr>
        </p:nvSpPr>
        <p:spPr/>
        <p:txBody>
          <a:bodyPr/>
          <a:lstStyle/>
          <a:p>
            <a:r>
              <a:rPr lang="he-IL" dirty="0"/>
              <a:t>כרטיסיות לדיון</a:t>
            </a:r>
          </a:p>
        </p:txBody>
      </p:sp>
      <p:sp>
        <p:nvSpPr>
          <p:cNvPr id="4" name="מלבן 3">
            <a:extLst>
              <a:ext uri="{FF2B5EF4-FFF2-40B4-BE49-F238E27FC236}">
                <a16:creationId xmlns:a16="http://schemas.microsoft.com/office/drawing/2014/main" id="{F3EF6DD3-FEE9-4F07-A998-3B344EF7E103}"/>
              </a:ext>
            </a:extLst>
          </p:cNvPr>
          <p:cNvSpPr/>
          <p:nvPr/>
        </p:nvSpPr>
        <p:spPr>
          <a:xfrm>
            <a:off x="6613765" y="1602288"/>
            <a:ext cx="4800599" cy="5094219"/>
          </a:xfrm>
          <a:prstGeom prst="rect">
            <a:avLst/>
          </a:prstGeom>
          <a:noFill/>
          <a:ln w="28575" cap="rnd" cmpd="sng" algn="ctr">
            <a:solidFill>
              <a:schemeClr val="tx1">
                <a:lumMod val="50000"/>
                <a:lumOff val="50000"/>
              </a:schemeClr>
            </a:solidFill>
            <a:prstDash val="solid"/>
          </a:ln>
          <a:effectLst/>
        </p:spPr>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sym typeface="Arial"/>
            </a:endParaRPr>
          </a:p>
        </p:txBody>
      </p:sp>
      <p:pic>
        <p:nvPicPr>
          <p:cNvPr id="5" name="תמונה 3" descr="Question Mark, People, Think, Mind, Confusion">
            <a:extLst>
              <a:ext uri="{FF2B5EF4-FFF2-40B4-BE49-F238E27FC236}">
                <a16:creationId xmlns:a16="http://schemas.microsoft.com/office/drawing/2014/main" id="{903896F3-C0CD-4C09-9B8C-25BD7CC83B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8673" y="3506539"/>
            <a:ext cx="982644" cy="1650479"/>
          </a:xfrm>
          <a:prstGeom prst="rect">
            <a:avLst/>
          </a:prstGeom>
          <a:noFill/>
          <a:extLst>
            <a:ext uri="{909E8E84-426E-40DD-AFC4-6F175D3DCCD1}">
              <a14:hiddenFill xmlns:a14="http://schemas.microsoft.com/office/drawing/2010/main">
                <a:solidFill>
                  <a:srgbClr val="FFFFFF"/>
                </a:solidFill>
              </a14:hiddenFill>
            </a:ext>
          </a:extLst>
        </p:spPr>
      </p:pic>
      <p:sp>
        <p:nvSpPr>
          <p:cNvPr id="6" name="מלבן 5">
            <a:extLst>
              <a:ext uri="{FF2B5EF4-FFF2-40B4-BE49-F238E27FC236}">
                <a16:creationId xmlns:a16="http://schemas.microsoft.com/office/drawing/2014/main" id="{A948BF9C-19F0-4FF5-ABD5-A941DDB908D0}"/>
              </a:ext>
            </a:extLst>
          </p:cNvPr>
          <p:cNvSpPr/>
          <p:nvPr/>
        </p:nvSpPr>
        <p:spPr>
          <a:xfrm>
            <a:off x="838200" y="1602287"/>
            <a:ext cx="4800599" cy="5094219"/>
          </a:xfrm>
          <a:prstGeom prst="rect">
            <a:avLst/>
          </a:prstGeom>
          <a:noFill/>
          <a:ln w="28575" cap="rnd" cmpd="sng" algn="ctr">
            <a:solidFill>
              <a:schemeClr val="tx1">
                <a:lumMod val="50000"/>
                <a:lumOff val="50000"/>
              </a:schemeClr>
            </a:solidFill>
            <a:prstDash val="solid"/>
          </a:ln>
          <a:effectLst/>
        </p:spPr>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sym typeface="Arial"/>
            </a:endParaRPr>
          </a:p>
        </p:txBody>
      </p:sp>
      <p:sp>
        <p:nvSpPr>
          <p:cNvPr id="8" name="תיבת טקסט 7">
            <a:extLst>
              <a:ext uri="{FF2B5EF4-FFF2-40B4-BE49-F238E27FC236}">
                <a16:creationId xmlns:a16="http://schemas.microsoft.com/office/drawing/2014/main" id="{3BE3B708-C24B-4D2C-B6C5-BBB652DF9E26}"/>
              </a:ext>
            </a:extLst>
          </p:cNvPr>
          <p:cNvSpPr txBox="1"/>
          <p:nvPr/>
        </p:nvSpPr>
        <p:spPr>
          <a:xfrm>
            <a:off x="6701589" y="5558859"/>
            <a:ext cx="4712775" cy="1200329"/>
          </a:xfrm>
          <a:prstGeom prst="rect">
            <a:avLst/>
          </a:prstGeom>
          <a:noFill/>
        </p:spPr>
        <p:txBody>
          <a:bodyPr wrap="square">
            <a:spAutoFit/>
          </a:bodyPr>
          <a:lstStyle/>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he-IL" alt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בחרו באפשרות שרוב בני הנוער נוהגים על פיה לדעתכם.</a:t>
            </a:r>
            <a:endParaRPr kumimoji="0" lang="en-US" alt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he-IL" alt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ציינו את הסיבות והמניעים שבגללם בני נוער מתנהלים בדרך זו לדעתכם.</a:t>
            </a:r>
            <a:endParaRPr kumimoji="0" lang="he-IL" alt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pic>
        <p:nvPicPr>
          <p:cNvPr id="9" name="תמונה 1" descr="Thinking, Thought, Bubbles, Speech Bubbles, Cartoon">
            <a:extLst>
              <a:ext uri="{FF2B5EF4-FFF2-40B4-BE49-F238E27FC236}">
                <a16:creationId xmlns:a16="http://schemas.microsoft.com/office/drawing/2014/main" id="{66911CE0-60E3-4A3E-A721-08A5301ABFD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37135" y="1881274"/>
            <a:ext cx="2167734" cy="17239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Thinking, Thought, Bubbles, Speech Bubbles, Cartoon">
            <a:extLst>
              <a:ext uri="{FF2B5EF4-FFF2-40B4-BE49-F238E27FC236}">
                <a16:creationId xmlns:a16="http://schemas.microsoft.com/office/drawing/2014/main" id="{29582432-53BC-4D81-9A70-9A014C8C598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1589" y="2022683"/>
            <a:ext cx="2007410" cy="1650478"/>
          </a:xfrm>
          <a:prstGeom prst="rect">
            <a:avLst/>
          </a:prstGeom>
          <a:noFill/>
          <a:extLst>
            <a:ext uri="{909E8E84-426E-40DD-AFC4-6F175D3DCCD1}">
              <a14:hiddenFill xmlns:a14="http://schemas.microsoft.com/office/drawing/2010/main">
                <a:solidFill>
                  <a:srgbClr val="FFFFFF"/>
                </a:solidFill>
              </a14:hiddenFill>
            </a:ext>
          </a:extLst>
        </p:spPr>
      </p:pic>
      <p:pic>
        <p:nvPicPr>
          <p:cNvPr id="11" name="תמונה 3" descr="Question Mark, People, Think, Mind, Confusion">
            <a:extLst>
              <a:ext uri="{FF2B5EF4-FFF2-40B4-BE49-F238E27FC236}">
                <a16:creationId xmlns:a16="http://schemas.microsoft.com/office/drawing/2014/main" id="{BBE9CDC7-4E89-425C-ADEA-85FACEEF6D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7177" y="3605234"/>
            <a:ext cx="982644" cy="1650479"/>
          </a:xfrm>
          <a:prstGeom prst="rect">
            <a:avLst/>
          </a:prstGeom>
          <a:noFill/>
          <a:extLst>
            <a:ext uri="{909E8E84-426E-40DD-AFC4-6F175D3DCCD1}">
              <a14:hiddenFill xmlns:a14="http://schemas.microsoft.com/office/drawing/2010/main">
                <a:solidFill>
                  <a:srgbClr val="FFFFFF"/>
                </a:solidFill>
              </a14:hiddenFill>
            </a:ext>
          </a:extLst>
        </p:spPr>
      </p:pic>
      <p:sp>
        <p:nvSpPr>
          <p:cNvPr id="12" name="תיבת טקסט 11">
            <a:extLst>
              <a:ext uri="{FF2B5EF4-FFF2-40B4-BE49-F238E27FC236}">
                <a16:creationId xmlns:a16="http://schemas.microsoft.com/office/drawing/2014/main" id="{64760646-F81D-45EF-8578-16C1652BC47C}"/>
              </a:ext>
            </a:extLst>
          </p:cNvPr>
          <p:cNvSpPr txBox="1"/>
          <p:nvPr/>
        </p:nvSpPr>
        <p:spPr>
          <a:xfrm>
            <a:off x="949679" y="5579373"/>
            <a:ext cx="4712775" cy="1200329"/>
          </a:xfrm>
          <a:prstGeom prst="rect">
            <a:avLst/>
          </a:prstGeom>
          <a:noFill/>
        </p:spPr>
        <p:txBody>
          <a:bodyPr wrap="square">
            <a:spAutoFit/>
          </a:bodyPr>
          <a:lstStyle/>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he-IL" alt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בחרו באפשרות שרוב בני הנוער נוהגים על פיה לדעתכם.</a:t>
            </a:r>
            <a:endParaRPr kumimoji="0" lang="en-US" alt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he-IL" alt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ציינו את הסיבות והמניעים שבגללם בני נוער מתנהלים בדרך זו לדעתכם.</a:t>
            </a:r>
            <a:endParaRPr kumimoji="0" lang="he-IL" alt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pic>
        <p:nvPicPr>
          <p:cNvPr id="13" name="תמונה 1" descr="Thinking, Thought, Bubbles, Speech Bubbles, Cartoon">
            <a:extLst>
              <a:ext uri="{FF2B5EF4-FFF2-40B4-BE49-F238E27FC236}">
                <a16:creationId xmlns:a16="http://schemas.microsoft.com/office/drawing/2014/main" id="{9F4263D1-FD45-4739-8E64-1B9B0BD172B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32633" y="1951162"/>
            <a:ext cx="2138713" cy="15964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Thinking, Thought, Bubbles, Speech Bubbles, Cartoon">
            <a:extLst>
              <a:ext uri="{FF2B5EF4-FFF2-40B4-BE49-F238E27FC236}">
                <a16:creationId xmlns:a16="http://schemas.microsoft.com/office/drawing/2014/main" id="{1BFAAB15-771A-48EA-BEB2-7007E3D6AE7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4227" y="2016282"/>
            <a:ext cx="2007410" cy="1560144"/>
          </a:xfrm>
          <a:prstGeom prst="rect">
            <a:avLst/>
          </a:prstGeom>
          <a:noFill/>
          <a:extLst>
            <a:ext uri="{909E8E84-426E-40DD-AFC4-6F175D3DCCD1}">
              <a14:hiddenFill xmlns:a14="http://schemas.microsoft.com/office/drawing/2010/main">
                <a:solidFill>
                  <a:srgbClr val="FFFFFF"/>
                </a:solidFill>
              </a14:hiddenFill>
            </a:ext>
          </a:extLst>
        </p:spPr>
      </p:pic>
      <p:sp>
        <p:nvSpPr>
          <p:cNvPr id="16" name="תיבת טקסט 15">
            <a:extLst>
              <a:ext uri="{FF2B5EF4-FFF2-40B4-BE49-F238E27FC236}">
                <a16:creationId xmlns:a16="http://schemas.microsoft.com/office/drawing/2014/main" id="{1969258F-2DC4-4D68-9703-7308F17F00D2}"/>
              </a:ext>
            </a:extLst>
          </p:cNvPr>
          <p:cNvSpPr txBox="1"/>
          <p:nvPr/>
        </p:nvSpPr>
        <p:spPr>
          <a:xfrm>
            <a:off x="9348537" y="1956836"/>
            <a:ext cx="1896008" cy="89255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אפשרות 1: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he-I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חבר = לייק!</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לכל פוסט שחבר/ה מעלים, בני   נוער עושים לייק</a:t>
            </a:r>
          </a:p>
        </p:txBody>
      </p:sp>
      <p:sp>
        <p:nvSpPr>
          <p:cNvPr id="17" name="מלבן 16">
            <a:extLst>
              <a:ext uri="{FF2B5EF4-FFF2-40B4-BE49-F238E27FC236}">
                <a16:creationId xmlns:a16="http://schemas.microsoft.com/office/drawing/2014/main" id="{57BC9554-4B47-4CE9-89B9-26B8243D3330}"/>
              </a:ext>
            </a:extLst>
          </p:cNvPr>
          <p:cNvSpPr/>
          <p:nvPr/>
        </p:nvSpPr>
        <p:spPr>
          <a:xfrm>
            <a:off x="6609095" y="1602287"/>
            <a:ext cx="1752852" cy="278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600" b="1" i="0" u="none" strike="noStrike" kern="0" cap="none" spc="0" normalizeH="0" baseline="0" noProof="0" dirty="0">
                <a:ln>
                  <a:noFill/>
                </a:ln>
                <a:solidFill>
                  <a:srgbClr val="E7E6E6">
                    <a:lumMod val="50000"/>
                  </a:srgbClr>
                </a:solidFill>
                <a:effectLst/>
                <a:uLnTx/>
                <a:uFillTx/>
                <a:latin typeface="Arial"/>
                <a:ea typeface="+mn-ea"/>
                <a:cs typeface="Arial" panose="020B0604020202020204" pitchFamily="34" charset="0"/>
                <a:sym typeface="Arial"/>
              </a:rPr>
              <a:t>כרטיסיה 3</a:t>
            </a:r>
          </a:p>
        </p:txBody>
      </p:sp>
      <p:sp>
        <p:nvSpPr>
          <p:cNvPr id="18" name="מלבן 17">
            <a:extLst>
              <a:ext uri="{FF2B5EF4-FFF2-40B4-BE49-F238E27FC236}">
                <a16:creationId xmlns:a16="http://schemas.microsoft.com/office/drawing/2014/main" id="{A8D8DD37-2812-4506-A985-CFA0A4F093BA}"/>
              </a:ext>
            </a:extLst>
          </p:cNvPr>
          <p:cNvSpPr/>
          <p:nvPr/>
        </p:nvSpPr>
        <p:spPr>
          <a:xfrm>
            <a:off x="847560" y="1602287"/>
            <a:ext cx="1752852" cy="278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600" b="1" i="0" u="none" strike="noStrike" kern="0" cap="none" spc="0" normalizeH="0" baseline="0" noProof="0" dirty="0">
                <a:ln>
                  <a:noFill/>
                </a:ln>
                <a:solidFill>
                  <a:srgbClr val="E7E6E6">
                    <a:lumMod val="50000"/>
                  </a:srgbClr>
                </a:solidFill>
                <a:effectLst/>
                <a:uLnTx/>
                <a:uFillTx/>
                <a:latin typeface="Arial"/>
                <a:ea typeface="+mn-ea"/>
                <a:cs typeface="Arial" panose="020B0604020202020204" pitchFamily="34" charset="0"/>
                <a:sym typeface="Arial"/>
              </a:rPr>
              <a:t>כרטיסיה 4</a:t>
            </a:r>
          </a:p>
        </p:txBody>
      </p:sp>
      <p:sp>
        <p:nvSpPr>
          <p:cNvPr id="24" name="תיבת טקסט 23">
            <a:extLst>
              <a:ext uri="{FF2B5EF4-FFF2-40B4-BE49-F238E27FC236}">
                <a16:creationId xmlns:a16="http://schemas.microsoft.com/office/drawing/2014/main" id="{2033A10F-9F65-4E61-A6EE-A38002007348}"/>
              </a:ext>
            </a:extLst>
          </p:cNvPr>
          <p:cNvSpPr txBox="1"/>
          <p:nvPr/>
        </p:nvSpPr>
        <p:spPr>
          <a:xfrm>
            <a:off x="6749971" y="2075015"/>
            <a:ext cx="1874887" cy="126188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אפשרות 2: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he-I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חבר=לייק?</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בני נוער בוחרים לעשות לייק לפוסט של חבר/ה לפי התוכן שפורסם</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p:txBody>
      </p:sp>
      <p:sp>
        <p:nvSpPr>
          <p:cNvPr id="28" name="תיבת טקסט 27">
            <a:extLst>
              <a:ext uri="{FF2B5EF4-FFF2-40B4-BE49-F238E27FC236}">
                <a16:creationId xmlns:a16="http://schemas.microsoft.com/office/drawing/2014/main" id="{3A0C9399-E6FF-4A9A-BC1F-2CC964CEE300}"/>
              </a:ext>
            </a:extLst>
          </p:cNvPr>
          <p:cNvSpPr txBox="1"/>
          <p:nvPr/>
        </p:nvSpPr>
        <p:spPr>
          <a:xfrm>
            <a:off x="3646555" y="2057641"/>
            <a:ext cx="1710868" cy="86177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אפשרות 1: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בני נוער משתדלים לא לשתף פוסט/הודעה בהם מפיצים שמועה</a:t>
            </a:r>
          </a:p>
        </p:txBody>
      </p:sp>
      <p:sp>
        <p:nvSpPr>
          <p:cNvPr id="30" name="תיבת טקסט 29">
            <a:extLst>
              <a:ext uri="{FF2B5EF4-FFF2-40B4-BE49-F238E27FC236}">
                <a16:creationId xmlns:a16="http://schemas.microsoft.com/office/drawing/2014/main" id="{F9D70EDD-25E2-4BD1-AEEA-2AE39C7B588A}"/>
              </a:ext>
            </a:extLst>
          </p:cNvPr>
          <p:cNvSpPr txBox="1"/>
          <p:nvPr/>
        </p:nvSpPr>
        <p:spPr>
          <a:xfrm>
            <a:off x="1006142" y="2075015"/>
            <a:ext cx="1773721" cy="86177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אפשרות 2: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בני נוער משתפים במידע מבלי לבדוק את תוכן המידע ואמינותו לעומק</a:t>
            </a:r>
          </a:p>
        </p:txBody>
      </p:sp>
    </p:spTree>
    <p:extLst>
      <p:ext uri="{BB962C8B-B14F-4D97-AF65-F5344CB8AC3E}">
        <p14:creationId xmlns:p14="http://schemas.microsoft.com/office/powerpoint/2010/main" val="14939359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59648F0-02AF-4D03-8709-B48206257903}"/>
              </a:ext>
            </a:extLst>
          </p:cNvPr>
          <p:cNvSpPr>
            <a:spLocks noGrp="1"/>
          </p:cNvSpPr>
          <p:nvPr>
            <p:ph type="title"/>
          </p:nvPr>
        </p:nvSpPr>
        <p:spPr/>
        <p:txBody>
          <a:bodyPr/>
          <a:lstStyle/>
          <a:p>
            <a:r>
              <a:rPr lang="he-IL" dirty="0"/>
              <a:t>כרטיסיות לדיון</a:t>
            </a:r>
          </a:p>
        </p:txBody>
      </p:sp>
      <p:sp>
        <p:nvSpPr>
          <p:cNvPr id="4" name="מלבן 3">
            <a:extLst>
              <a:ext uri="{FF2B5EF4-FFF2-40B4-BE49-F238E27FC236}">
                <a16:creationId xmlns:a16="http://schemas.microsoft.com/office/drawing/2014/main" id="{F3EF6DD3-FEE9-4F07-A998-3B344EF7E103}"/>
              </a:ext>
            </a:extLst>
          </p:cNvPr>
          <p:cNvSpPr/>
          <p:nvPr/>
        </p:nvSpPr>
        <p:spPr>
          <a:xfrm>
            <a:off x="6613765" y="1602288"/>
            <a:ext cx="4800599" cy="5094219"/>
          </a:xfrm>
          <a:prstGeom prst="rect">
            <a:avLst/>
          </a:prstGeom>
          <a:noFill/>
          <a:ln w="28575" cap="rnd" cmpd="sng" algn="ctr">
            <a:solidFill>
              <a:schemeClr val="tx1">
                <a:lumMod val="50000"/>
                <a:lumOff val="50000"/>
              </a:schemeClr>
            </a:solidFill>
            <a:prstDash val="solid"/>
          </a:ln>
          <a:effectLst/>
        </p:spPr>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sym typeface="Arial"/>
            </a:endParaRPr>
          </a:p>
        </p:txBody>
      </p:sp>
      <p:pic>
        <p:nvPicPr>
          <p:cNvPr id="5" name="תמונה 3" descr="Question Mark, People, Think, Mind, Confusion">
            <a:extLst>
              <a:ext uri="{FF2B5EF4-FFF2-40B4-BE49-F238E27FC236}">
                <a16:creationId xmlns:a16="http://schemas.microsoft.com/office/drawing/2014/main" id="{903896F3-C0CD-4C09-9B8C-25BD7CC83B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8673" y="3506539"/>
            <a:ext cx="982644" cy="1650479"/>
          </a:xfrm>
          <a:prstGeom prst="rect">
            <a:avLst/>
          </a:prstGeom>
          <a:noFill/>
          <a:extLst>
            <a:ext uri="{909E8E84-426E-40DD-AFC4-6F175D3DCCD1}">
              <a14:hiddenFill xmlns:a14="http://schemas.microsoft.com/office/drawing/2010/main">
                <a:solidFill>
                  <a:srgbClr val="FFFFFF"/>
                </a:solidFill>
              </a14:hiddenFill>
            </a:ext>
          </a:extLst>
        </p:spPr>
      </p:pic>
      <p:sp>
        <p:nvSpPr>
          <p:cNvPr id="6" name="מלבן 5">
            <a:extLst>
              <a:ext uri="{FF2B5EF4-FFF2-40B4-BE49-F238E27FC236}">
                <a16:creationId xmlns:a16="http://schemas.microsoft.com/office/drawing/2014/main" id="{A948BF9C-19F0-4FF5-ABD5-A941DDB908D0}"/>
              </a:ext>
            </a:extLst>
          </p:cNvPr>
          <p:cNvSpPr/>
          <p:nvPr/>
        </p:nvSpPr>
        <p:spPr>
          <a:xfrm>
            <a:off x="838200" y="1602287"/>
            <a:ext cx="4800599" cy="5094219"/>
          </a:xfrm>
          <a:prstGeom prst="rect">
            <a:avLst/>
          </a:prstGeom>
          <a:noFill/>
          <a:ln w="28575" cap="rnd" cmpd="sng" algn="ctr">
            <a:solidFill>
              <a:schemeClr val="tx1">
                <a:lumMod val="50000"/>
                <a:lumOff val="50000"/>
              </a:schemeClr>
            </a:solidFill>
            <a:prstDash val="solid"/>
          </a:ln>
          <a:effectLst/>
        </p:spPr>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sym typeface="Arial"/>
            </a:endParaRPr>
          </a:p>
        </p:txBody>
      </p:sp>
      <p:sp>
        <p:nvSpPr>
          <p:cNvPr id="8" name="תיבת טקסט 7">
            <a:extLst>
              <a:ext uri="{FF2B5EF4-FFF2-40B4-BE49-F238E27FC236}">
                <a16:creationId xmlns:a16="http://schemas.microsoft.com/office/drawing/2014/main" id="{3BE3B708-C24B-4D2C-B6C5-BBB652DF9E26}"/>
              </a:ext>
            </a:extLst>
          </p:cNvPr>
          <p:cNvSpPr txBox="1"/>
          <p:nvPr/>
        </p:nvSpPr>
        <p:spPr>
          <a:xfrm>
            <a:off x="6701589" y="5558859"/>
            <a:ext cx="4712775" cy="1200329"/>
          </a:xfrm>
          <a:prstGeom prst="rect">
            <a:avLst/>
          </a:prstGeom>
          <a:noFill/>
        </p:spPr>
        <p:txBody>
          <a:bodyPr wrap="square">
            <a:spAutoFit/>
          </a:bodyPr>
          <a:lstStyle/>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he-IL" alt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בחרו באפשרות שרוב בני הנוער נוהגים על פיה לדעתכם.</a:t>
            </a:r>
            <a:endParaRPr kumimoji="0" lang="en-US" alt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he-IL" alt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ציינו את הסיבות והמניעים שבגללם בני נוער מתנהלים בדרך זו לדעתכם.</a:t>
            </a:r>
            <a:endParaRPr kumimoji="0" lang="he-IL" alt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pic>
        <p:nvPicPr>
          <p:cNvPr id="9" name="תמונה 1" descr="Thinking, Thought, Bubbles, Speech Bubbles, Cartoon">
            <a:extLst>
              <a:ext uri="{FF2B5EF4-FFF2-40B4-BE49-F238E27FC236}">
                <a16:creationId xmlns:a16="http://schemas.microsoft.com/office/drawing/2014/main" id="{66911CE0-60E3-4A3E-A721-08A5301ABFD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32465" y="1881275"/>
            <a:ext cx="2007410" cy="15964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Thinking, Thought, Bubbles, Speech Bubbles, Cartoon">
            <a:extLst>
              <a:ext uri="{FF2B5EF4-FFF2-40B4-BE49-F238E27FC236}">
                <a16:creationId xmlns:a16="http://schemas.microsoft.com/office/drawing/2014/main" id="{29582432-53BC-4D81-9A70-9A014C8C598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1589" y="2022683"/>
            <a:ext cx="2007410" cy="1650478"/>
          </a:xfrm>
          <a:prstGeom prst="rect">
            <a:avLst/>
          </a:prstGeom>
          <a:noFill/>
          <a:extLst>
            <a:ext uri="{909E8E84-426E-40DD-AFC4-6F175D3DCCD1}">
              <a14:hiddenFill xmlns:a14="http://schemas.microsoft.com/office/drawing/2010/main">
                <a:solidFill>
                  <a:srgbClr val="FFFFFF"/>
                </a:solidFill>
              </a14:hiddenFill>
            </a:ext>
          </a:extLst>
        </p:spPr>
      </p:pic>
      <p:pic>
        <p:nvPicPr>
          <p:cNvPr id="11" name="תמונה 3" descr="Question Mark, People, Think, Mind, Confusion">
            <a:extLst>
              <a:ext uri="{FF2B5EF4-FFF2-40B4-BE49-F238E27FC236}">
                <a16:creationId xmlns:a16="http://schemas.microsoft.com/office/drawing/2014/main" id="{BBE9CDC7-4E89-425C-ADEA-85FACEEF6D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7177" y="3605234"/>
            <a:ext cx="982644" cy="1650479"/>
          </a:xfrm>
          <a:prstGeom prst="rect">
            <a:avLst/>
          </a:prstGeom>
          <a:noFill/>
          <a:extLst>
            <a:ext uri="{909E8E84-426E-40DD-AFC4-6F175D3DCCD1}">
              <a14:hiddenFill xmlns:a14="http://schemas.microsoft.com/office/drawing/2010/main">
                <a:solidFill>
                  <a:srgbClr val="FFFFFF"/>
                </a:solidFill>
              </a14:hiddenFill>
            </a:ext>
          </a:extLst>
        </p:spPr>
      </p:pic>
      <p:sp>
        <p:nvSpPr>
          <p:cNvPr id="12" name="תיבת טקסט 11">
            <a:extLst>
              <a:ext uri="{FF2B5EF4-FFF2-40B4-BE49-F238E27FC236}">
                <a16:creationId xmlns:a16="http://schemas.microsoft.com/office/drawing/2014/main" id="{64760646-F81D-45EF-8578-16C1652BC47C}"/>
              </a:ext>
            </a:extLst>
          </p:cNvPr>
          <p:cNvSpPr txBox="1"/>
          <p:nvPr/>
        </p:nvSpPr>
        <p:spPr>
          <a:xfrm>
            <a:off x="949679" y="5579373"/>
            <a:ext cx="4712775" cy="1200329"/>
          </a:xfrm>
          <a:prstGeom prst="rect">
            <a:avLst/>
          </a:prstGeom>
          <a:noFill/>
        </p:spPr>
        <p:txBody>
          <a:bodyPr wrap="square">
            <a:spAutoFit/>
          </a:bodyPr>
          <a:lstStyle/>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he-IL" alt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בחרו באפשרות שרוב בני הנוער נוהגים על פיה לדעתכם.</a:t>
            </a:r>
            <a:endParaRPr kumimoji="0" lang="en-US" alt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he-IL" alt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ציינו את הסיבות והמניעים שבגללם בני נוער מתנהלים בדרך זו לדעתכם.</a:t>
            </a:r>
            <a:endParaRPr kumimoji="0" lang="he-IL" alt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pic>
        <p:nvPicPr>
          <p:cNvPr id="13" name="תמונה 1" descr="Thinking, Thought, Bubbles, Speech Bubbles, Cartoon">
            <a:extLst>
              <a:ext uri="{FF2B5EF4-FFF2-40B4-BE49-F238E27FC236}">
                <a16:creationId xmlns:a16="http://schemas.microsoft.com/office/drawing/2014/main" id="{9F4263D1-FD45-4739-8E64-1B9B0BD172B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32633" y="1951162"/>
            <a:ext cx="2138713" cy="15964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Thinking, Thought, Bubbles, Speech Bubbles, Cartoon">
            <a:extLst>
              <a:ext uri="{FF2B5EF4-FFF2-40B4-BE49-F238E27FC236}">
                <a16:creationId xmlns:a16="http://schemas.microsoft.com/office/drawing/2014/main" id="{1BFAAB15-771A-48EA-BEB2-7007E3D6AE7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6796" y="1938891"/>
            <a:ext cx="2007410" cy="2113357"/>
          </a:xfrm>
          <a:prstGeom prst="rect">
            <a:avLst/>
          </a:prstGeom>
          <a:noFill/>
          <a:extLst>
            <a:ext uri="{909E8E84-426E-40DD-AFC4-6F175D3DCCD1}">
              <a14:hiddenFill xmlns:a14="http://schemas.microsoft.com/office/drawing/2010/main">
                <a:solidFill>
                  <a:srgbClr val="FFFFFF"/>
                </a:solidFill>
              </a14:hiddenFill>
            </a:ext>
          </a:extLst>
        </p:spPr>
      </p:pic>
      <p:sp>
        <p:nvSpPr>
          <p:cNvPr id="16" name="תיבת טקסט 15">
            <a:extLst>
              <a:ext uri="{FF2B5EF4-FFF2-40B4-BE49-F238E27FC236}">
                <a16:creationId xmlns:a16="http://schemas.microsoft.com/office/drawing/2014/main" id="{1969258F-2DC4-4D68-9703-7308F17F00D2}"/>
              </a:ext>
            </a:extLst>
          </p:cNvPr>
          <p:cNvSpPr txBox="1"/>
          <p:nvPr/>
        </p:nvSpPr>
        <p:spPr>
          <a:xfrm>
            <a:off x="9232465" y="2075015"/>
            <a:ext cx="1896008"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אפשרות 1: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he-IL"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צילמנו-פרסמנו!</a:t>
            </a:r>
          </a:p>
        </p:txBody>
      </p:sp>
      <p:sp>
        <p:nvSpPr>
          <p:cNvPr id="17" name="מלבן 16">
            <a:extLst>
              <a:ext uri="{FF2B5EF4-FFF2-40B4-BE49-F238E27FC236}">
                <a16:creationId xmlns:a16="http://schemas.microsoft.com/office/drawing/2014/main" id="{57BC9554-4B47-4CE9-89B9-26B8243D3330}"/>
              </a:ext>
            </a:extLst>
          </p:cNvPr>
          <p:cNvSpPr/>
          <p:nvPr/>
        </p:nvSpPr>
        <p:spPr>
          <a:xfrm>
            <a:off x="6609095" y="1602287"/>
            <a:ext cx="1752852" cy="278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600" b="1" i="0" u="none" strike="noStrike" kern="0" cap="none" spc="0" normalizeH="0" baseline="0" noProof="0" dirty="0">
                <a:ln>
                  <a:noFill/>
                </a:ln>
                <a:solidFill>
                  <a:srgbClr val="E7E6E6">
                    <a:lumMod val="50000"/>
                  </a:srgbClr>
                </a:solidFill>
                <a:effectLst/>
                <a:uLnTx/>
                <a:uFillTx/>
                <a:latin typeface="Arial"/>
                <a:ea typeface="+mn-ea"/>
                <a:cs typeface="Arial" panose="020B0604020202020204" pitchFamily="34" charset="0"/>
                <a:sym typeface="Arial"/>
              </a:rPr>
              <a:t>כרטיסיה 5</a:t>
            </a:r>
          </a:p>
        </p:txBody>
      </p:sp>
      <p:sp>
        <p:nvSpPr>
          <p:cNvPr id="18" name="מלבן 17">
            <a:extLst>
              <a:ext uri="{FF2B5EF4-FFF2-40B4-BE49-F238E27FC236}">
                <a16:creationId xmlns:a16="http://schemas.microsoft.com/office/drawing/2014/main" id="{A8D8DD37-2812-4506-A985-CFA0A4F093BA}"/>
              </a:ext>
            </a:extLst>
          </p:cNvPr>
          <p:cNvSpPr/>
          <p:nvPr/>
        </p:nvSpPr>
        <p:spPr>
          <a:xfrm>
            <a:off x="847560" y="1602287"/>
            <a:ext cx="1752852" cy="278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600" b="1" i="0" u="none" strike="noStrike" kern="0" cap="none" spc="0" normalizeH="0" baseline="0" noProof="0" dirty="0">
                <a:ln>
                  <a:noFill/>
                </a:ln>
                <a:solidFill>
                  <a:srgbClr val="E7E6E6">
                    <a:lumMod val="50000"/>
                  </a:srgbClr>
                </a:solidFill>
                <a:effectLst/>
                <a:uLnTx/>
                <a:uFillTx/>
                <a:latin typeface="Arial"/>
                <a:ea typeface="+mn-ea"/>
                <a:cs typeface="Arial" panose="020B0604020202020204" pitchFamily="34" charset="0"/>
                <a:sym typeface="Arial"/>
              </a:rPr>
              <a:t>כרטיסיה 6</a:t>
            </a:r>
          </a:p>
        </p:txBody>
      </p:sp>
      <p:sp>
        <p:nvSpPr>
          <p:cNvPr id="24" name="תיבת טקסט 23">
            <a:extLst>
              <a:ext uri="{FF2B5EF4-FFF2-40B4-BE49-F238E27FC236}">
                <a16:creationId xmlns:a16="http://schemas.microsoft.com/office/drawing/2014/main" id="{2033A10F-9F65-4E61-A6EE-A38002007348}"/>
              </a:ext>
            </a:extLst>
          </p:cNvPr>
          <p:cNvSpPr txBox="1"/>
          <p:nvPr/>
        </p:nvSpPr>
        <p:spPr>
          <a:xfrm>
            <a:off x="6712665" y="2205687"/>
            <a:ext cx="1874887"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אפשרות 2: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he-IL"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צילמנו-פרסמנו?</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p:txBody>
      </p:sp>
      <p:sp>
        <p:nvSpPr>
          <p:cNvPr id="28" name="תיבת טקסט 27">
            <a:extLst>
              <a:ext uri="{FF2B5EF4-FFF2-40B4-BE49-F238E27FC236}">
                <a16:creationId xmlns:a16="http://schemas.microsoft.com/office/drawing/2014/main" id="{3A0C9399-E6FF-4A9A-BC1F-2CC964CEE300}"/>
              </a:ext>
            </a:extLst>
          </p:cNvPr>
          <p:cNvSpPr txBox="1"/>
          <p:nvPr/>
        </p:nvSpPr>
        <p:spPr>
          <a:xfrm>
            <a:off x="3646555" y="2057641"/>
            <a:ext cx="1710868" cy="86177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אפשרות 1: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יש מקרים שבהם בני נוער פונים להתייעץ עם מבוגרים לגבי דברים שקורים ברשת</a:t>
            </a:r>
          </a:p>
        </p:txBody>
      </p:sp>
      <p:sp>
        <p:nvSpPr>
          <p:cNvPr id="30" name="תיבת טקסט 29">
            <a:extLst>
              <a:ext uri="{FF2B5EF4-FFF2-40B4-BE49-F238E27FC236}">
                <a16:creationId xmlns:a16="http://schemas.microsoft.com/office/drawing/2014/main" id="{F9D70EDD-25E2-4BD1-AEEA-2AE39C7B588A}"/>
              </a:ext>
            </a:extLst>
          </p:cNvPr>
          <p:cNvSpPr txBox="1"/>
          <p:nvPr/>
        </p:nvSpPr>
        <p:spPr>
          <a:xfrm>
            <a:off x="970388" y="2172874"/>
            <a:ext cx="1773721" cy="86177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אפשרות 2: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בדרך כלל בני נוער בוחרים  שלא להתייעץ עם מבוגרים לגבי דברים שקורים ברשת</a:t>
            </a:r>
          </a:p>
        </p:txBody>
      </p:sp>
    </p:spTree>
    <p:extLst>
      <p:ext uri="{BB962C8B-B14F-4D97-AF65-F5344CB8AC3E}">
        <p14:creationId xmlns:p14="http://schemas.microsoft.com/office/powerpoint/2010/main" val="1071824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59648F0-02AF-4D03-8709-B48206257903}"/>
              </a:ext>
            </a:extLst>
          </p:cNvPr>
          <p:cNvSpPr>
            <a:spLocks noGrp="1"/>
          </p:cNvSpPr>
          <p:nvPr>
            <p:ph type="title"/>
          </p:nvPr>
        </p:nvSpPr>
        <p:spPr/>
        <p:txBody>
          <a:bodyPr/>
          <a:lstStyle/>
          <a:p>
            <a:r>
              <a:rPr lang="he-IL" dirty="0"/>
              <a:t>כרטיסיות לדיון</a:t>
            </a:r>
          </a:p>
        </p:txBody>
      </p:sp>
      <p:sp>
        <p:nvSpPr>
          <p:cNvPr id="4" name="מלבן 3">
            <a:extLst>
              <a:ext uri="{FF2B5EF4-FFF2-40B4-BE49-F238E27FC236}">
                <a16:creationId xmlns:a16="http://schemas.microsoft.com/office/drawing/2014/main" id="{F3EF6DD3-FEE9-4F07-A998-3B344EF7E103}"/>
              </a:ext>
            </a:extLst>
          </p:cNvPr>
          <p:cNvSpPr/>
          <p:nvPr/>
        </p:nvSpPr>
        <p:spPr>
          <a:xfrm>
            <a:off x="6613765" y="1602288"/>
            <a:ext cx="4800599" cy="5094219"/>
          </a:xfrm>
          <a:prstGeom prst="rect">
            <a:avLst/>
          </a:prstGeom>
          <a:noFill/>
          <a:ln w="28575" cap="rnd" cmpd="sng" algn="ctr">
            <a:solidFill>
              <a:schemeClr val="tx1">
                <a:lumMod val="50000"/>
                <a:lumOff val="50000"/>
              </a:schemeClr>
            </a:solidFill>
            <a:prstDash val="solid"/>
          </a:ln>
          <a:effectLst/>
        </p:spPr>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sym typeface="Arial"/>
            </a:endParaRPr>
          </a:p>
        </p:txBody>
      </p:sp>
      <p:pic>
        <p:nvPicPr>
          <p:cNvPr id="5" name="תמונה 3" descr="Question Mark, People, Think, Mind, Confusion">
            <a:extLst>
              <a:ext uri="{FF2B5EF4-FFF2-40B4-BE49-F238E27FC236}">
                <a16:creationId xmlns:a16="http://schemas.microsoft.com/office/drawing/2014/main" id="{903896F3-C0CD-4C09-9B8C-25BD7CC83B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8673" y="3506539"/>
            <a:ext cx="982644" cy="1650479"/>
          </a:xfrm>
          <a:prstGeom prst="rect">
            <a:avLst/>
          </a:prstGeom>
          <a:noFill/>
          <a:extLst>
            <a:ext uri="{909E8E84-426E-40DD-AFC4-6F175D3DCCD1}">
              <a14:hiddenFill xmlns:a14="http://schemas.microsoft.com/office/drawing/2010/main">
                <a:solidFill>
                  <a:srgbClr val="FFFFFF"/>
                </a:solidFill>
              </a14:hiddenFill>
            </a:ext>
          </a:extLst>
        </p:spPr>
      </p:pic>
      <p:sp>
        <p:nvSpPr>
          <p:cNvPr id="6" name="מלבן 5">
            <a:extLst>
              <a:ext uri="{FF2B5EF4-FFF2-40B4-BE49-F238E27FC236}">
                <a16:creationId xmlns:a16="http://schemas.microsoft.com/office/drawing/2014/main" id="{A948BF9C-19F0-4FF5-ABD5-A941DDB908D0}"/>
              </a:ext>
            </a:extLst>
          </p:cNvPr>
          <p:cNvSpPr/>
          <p:nvPr/>
        </p:nvSpPr>
        <p:spPr>
          <a:xfrm>
            <a:off x="838200" y="1602287"/>
            <a:ext cx="4800599" cy="5094219"/>
          </a:xfrm>
          <a:prstGeom prst="rect">
            <a:avLst/>
          </a:prstGeom>
          <a:noFill/>
          <a:ln w="28575" cap="rnd" cmpd="sng" algn="ctr">
            <a:solidFill>
              <a:schemeClr val="tx1">
                <a:lumMod val="50000"/>
                <a:lumOff val="50000"/>
              </a:schemeClr>
            </a:solidFill>
            <a:prstDash val="solid"/>
          </a:ln>
          <a:effectLst/>
        </p:spPr>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sym typeface="Arial"/>
            </a:endParaRPr>
          </a:p>
        </p:txBody>
      </p:sp>
      <p:sp>
        <p:nvSpPr>
          <p:cNvPr id="8" name="תיבת טקסט 7">
            <a:extLst>
              <a:ext uri="{FF2B5EF4-FFF2-40B4-BE49-F238E27FC236}">
                <a16:creationId xmlns:a16="http://schemas.microsoft.com/office/drawing/2014/main" id="{3BE3B708-C24B-4D2C-B6C5-BBB652DF9E26}"/>
              </a:ext>
            </a:extLst>
          </p:cNvPr>
          <p:cNvSpPr txBox="1"/>
          <p:nvPr/>
        </p:nvSpPr>
        <p:spPr>
          <a:xfrm>
            <a:off x="6701589" y="5558859"/>
            <a:ext cx="4712775" cy="1200329"/>
          </a:xfrm>
          <a:prstGeom prst="rect">
            <a:avLst/>
          </a:prstGeom>
          <a:noFill/>
        </p:spPr>
        <p:txBody>
          <a:bodyPr wrap="square">
            <a:spAutoFit/>
          </a:bodyPr>
          <a:lstStyle/>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he-IL" alt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בחרו באפשרות שרוב בני הנוער נוהגים על פיה לדעתכם.</a:t>
            </a:r>
            <a:endParaRPr kumimoji="0" lang="en-US" alt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he-IL" alt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ציינו את הסיבות והמניעים שבגללם בני נוער מתנהלים בדרך זו לדעתכם.</a:t>
            </a:r>
            <a:endParaRPr kumimoji="0" lang="he-IL" alt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pic>
        <p:nvPicPr>
          <p:cNvPr id="9" name="תמונה 1" descr="Thinking, Thought, Bubbles, Speech Bubbles, Cartoon">
            <a:extLst>
              <a:ext uri="{FF2B5EF4-FFF2-40B4-BE49-F238E27FC236}">
                <a16:creationId xmlns:a16="http://schemas.microsoft.com/office/drawing/2014/main" id="{66911CE0-60E3-4A3E-A721-08A5301ABFD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32464" y="1881275"/>
            <a:ext cx="2121335" cy="168705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Thinking, Thought, Bubbles, Speech Bubbles, Cartoon">
            <a:extLst>
              <a:ext uri="{FF2B5EF4-FFF2-40B4-BE49-F238E27FC236}">
                <a16:creationId xmlns:a16="http://schemas.microsoft.com/office/drawing/2014/main" id="{29582432-53BC-4D81-9A70-9A014C8C598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1588" y="2022683"/>
            <a:ext cx="2121335" cy="1744146"/>
          </a:xfrm>
          <a:prstGeom prst="rect">
            <a:avLst/>
          </a:prstGeom>
          <a:noFill/>
          <a:extLst>
            <a:ext uri="{909E8E84-426E-40DD-AFC4-6F175D3DCCD1}">
              <a14:hiddenFill xmlns:a14="http://schemas.microsoft.com/office/drawing/2010/main">
                <a:solidFill>
                  <a:srgbClr val="FFFFFF"/>
                </a:solidFill>
              </a14:hiddenFill>
            </a:ext>
          </a:extLst>
        </p:spPr>
      </p:pic>
      <p:pic>
        <p:nvPicPr>
          <p:cNvPr id="11" name="תמונה 3" descr="Question Mark, People, Think, Mind, Confusion">
            <a:extLst>
              <a:ext uri="{FF2B5EF4-FFF2-40B4-BE49-F238E27FC236}">
                <a16:creationId xmlns:a16="http://schemas.microsoft.com/office/drawing/2014/main" id="{BBE9CDC7-4E89-425C-ADEA-85FACEEF6D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7177" y="3605234"/>
            <a:ext cx="982644" cy="1650479"/>
          </a:xfrm>
          <a:prstGeom prst="rect">
            <a:avLst/>
          </a:prstGeom>
          <a:noFill/>
          <a:extLst>
            <a:ext uri="{909E8E84-426E-40DD-AFC4-6F175D3DCCD1}">
              <a14:hiddenFill xmlns:a14="http://schemas.microsoft.com/office/drawing/2010/main">
                <a:solidFill>
                  <a:srgbClr val="FFFFFF"/>
                </a:solidFill>
              </a14:hiddenFill>
            </a:ext>
          </a:extLst>
        </p:spPr>
      </p:pic>
      <p:sp>
        <p:nvSpPr>
          <p:cNvPr id="12" name="תיבת טקסט 11">
            <a:extLst>
              <a:ext uri="{FF2B5EF4-FFF2-40B4-BE49-F238E27FC236}">
                <a16:creationId xmlns:a16="http://schemas.microsoft.com/office/drawing/2014/main" id="{64760646-F81D-45EF-8578-16C1652BC47C}"/>
              </a:ext>
            </a:extLst>
          </p:cNvPr>
          <p:cNvSpPr txBox="1"/>
          <p:nvPr/>
        </p:nvSpPr>
        <p:spPr>
          <a:xfrm>
            <a:off x="970388" y="5558859"/>
            <a:ext cx="4712775" cy="1200329"/>
          </a:xfrm>
          <a:prstGeom prst="rect">
            <a:avLst/>
          </a:prstGeom>
          <a:noFill/>
        </p:spPr>
        <p:txBody>
          <a:bodyPr wrap="square">
            <a:spAutoFit/>
          </a:bodyPr>
          <a:lstStyle/>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he-IL" alt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בחרו באפשרות שרוב בני הנוער נוהגים על פיה לדעתכם.</a:t>
            </a:r>
            <a:endParaRPr kumimoji="0" lang="en-US" alt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he-IL" alt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ציינו את הסיבות והמניעים שבגללם בני נוער מתנהלים בדרך זו לדעתכם.</a:t>
            </a:r>
            <a:endParaRPr kumimoji="0" lang="he-IL" alt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pic>
        <p:nvPicPr>
          <p:cNvPr id="13" name="תמונה 1" descr="Thinking, Thought, Bubbles, Speech Bubbles, Cartoon">
            <a:extLst>
              <a:ext uri="{FF2B5EF4-FFF2-40B4-BE49-F238E27FC236}">
                <a16:creationId xmlns:a16="http://schemas.microsoft.com/office/drawing/2014/main" id="{9F4263D1-FD45-4739-8E64-1B9B0BD172B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32633" y="1951162"/>
            <a:ext cx="2138713" cy="15964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Thinking, Thought, Bubbles, Speech Bubbles, Cartoon">
            <a:extLst>
              <a:ext uri="{FF2B5EF4-FFF2-40B4-BE49-F238E27FC236}">
                <a16:creationId xmlns:a16="http://schemas.microsoft.com/office/drawing/2014/main" id="{1BFAAB15-771A-48EA-BEB2-7007E3D6AE7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6796" y="1938891"/>
            <a:ext cx="2007410" cy="2113357"/>
          </a:xfrm>
          <a:prstGeom prst="rect">
            <a:avLst/>
          </a:prstGeom>
          <a:noFill/>
          <a:extLst>
            <a:ext uri="{909E8E84-426E-40DD-AFC4-6F175D3DCCD1}">
              <a14:hiddenFill xmlns:a14="http://schemas.microsoft.com/office/drawing/2010/main">
                <a:solidFill>
                  <a:srgbClr val="FFFFFF"/>
                </a:solidFill>
              </a14:hiddenFill>
            </a:ext>
          </a:extLst>
        </p:spPr>
      </p:pic>
      <p:sp>
        <p:nvSpPr>
          <p:cNvPr id="16" name="תיבת טקסט 15">
            <a:extLst>
              <a:ext uri="{FF2B5EF4-FFF2-40B4-BE49-F238E27FC236}">
                <a16:creationId xmlns:a16="http://schemas.microsoft.com/office/drawing/2014/main" id="{1969258F-2DC4-4D68-9703-7308F17F00D2}"/>
              </a:ext>
            </a:extLst>
          </p:cNvPr>
          <p:cNvSpPr txBox="1"/>
          <p:nvPr/>
        </p:nvSpPr>
        <p:spPr>
          <a:xfrm>
            <a:off x="9310243" y="1978915"/>
            <a:ext cx="1896008"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אפשרות 1: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he-I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הרשת מאפשרת לבני נוער ליצור קשרי חברות ולהכיר אנשים חדשים</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he-IL"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17" name="מלבן 16">
            <a:extLst>
              <a:ext uri="{FF2B5EF4-FFF2-40B4-BE49-F238E27FC236}">
                <a16:creationId xmlns:a16="http://schemas.microsoft.com/office/drawing/2014/main" id="{57BC9554-4B47-4CE9-89B9-26B8243D3330}"/>
              </a:ext>
            </a:extLst>
          </p:cNvPr>
          <p:cNvSpPr/>
          <p:nvPr/>
        </p:nvSpPr>
        <p:spPr>
          <a:xfrm>
            <a:off x="6609095" y="1602287"/>
            <a:ext cx="1752852" cy="278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600" b="1" i="0" u="none" strike="noStrike" kern="0" cap="none" spc="0" normalizeH="0" baseline="0" noProof="0" dirty="0">
                <a:ln>
                  <a:noFill/>
                </a:ln>
                <a:solidFill>
                  <a:srgbClr val="E7E6E6">
                    <a:lumMod val="50000"/>
                  </a:srgbClr>
                </a:solidFill>
                <a:effectLst/>
                <a:uLnTx/>
                <a:uFillTx/>
                <a:latin typeface="Arial"/>
                <a:ea typeface="+mn-ea"/>
                <a:cs typeface="Arial" panose="020B0604020202020204" pitchFamily="34" charset="0"/>
                <a:sym typeface="Arial"/>
              </a:rPr>
              <a:t>כרטיסיה 7</a:t>
            </a:r>
          </a:p>
        </p:txBody>
      </p:sp>
      <p:sp>
        <p:nvSpPr>
          <p:cNvPr id="18" name="מלבן 17">
            <a:extLst>
              <a:ext uri="{FF2B5EF4-FFF2-40B4-BE49-F238E27FC236}">
                <a16:creationId xmlns:a16="http://schemas.microsoft.com/office/drawing/2014/main" id="{A8D8DD37-2812-4506-A985-CFA0A4F093BA}"/>
              </a:ext>
            </a:extLst>
          </p:cNvPr>
          <p:cNvSpPr/>
          <p:nvPr/>
        </p:nvSpPr>
        <p:spPr>
          <a:xfrm>
            <a:off x="847560" y="1602287"/>
            <a:ext cx="1752852" cy="278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600" b="1" i="0" u="none" strike="noStrike" kern="0" cap="none" spc="0" normalizeH="0" baseline="0" noProof="0" dirty="0">
                <a:ln>
                  <a:noFill/>
                </a:ln>
                <a:solidFill>
                  <a:srgbClr val="E7E6E6">
                    <a:lumMod val="50000"/>
                  </a:srgbClr>
                </a:solidFill>
                <a:effectLst/>
                <a:uLnTx/>
                <a:uFillTx/>
                <a:latin typeface="Arial"/>
                <a:ea typeface="+mn-ea"/>
                <a:cs typeface="Arial" panose="020B0604020202020204" pitchFamily="34" charset="0"/>
                <a:sym typeface="Arial"/>
              </a:rPr>
              <a:t>כרטיסיה 8</a:t>
            </a:r>
          </a:p>
        </p:txBody>
      </p:sp>
      <p:sp>
        <p:nvSpPr>
          <p:cNvPr id="24" name="תיבת טקסט 23">
            <a:extLst>
              <a:ext uri="{FF2B5EF4-FFF2-40B4-BE49-F238E27FC236}">
                <a16:creationId xmlns:a16="http://schemas.microsoft.com/office/drawing/2014/main" id="{2033A10F-9F65-4E61-A6EE-A38002007348}"/>
              </a:ext>
            </a:extLst>
          </p:cNvPr>
          <p:cNvSpPr txBox="1"/>
          <p:nvPr/>
        </p:nvSpPr>
        <p:spPr>
          <a:xfrm>
            <a:off x="6811911" y="2164035"/>
            <a:ext cx="1826762" cy="86177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אפשרות 2: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he-I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לרוב, בני נוער נמנעים מליצור קשר עם אנשים שהם לא מכירים ברשת</a:t>
            </a:r>
          </a:p>
        </p:txBody>
      </p:sp>
      <p:sp>
        <p:nvSpPr>
          <p:cNvPr id="28" name="תיבת טקסט 27">
            <a:extLst>
              <a:ext uri="{FF2B5EF4-FFF2-40B4-BE49-F238E27FC236}">
                <a16:creationId xmlns:a16="http://schemas.microsoft.com/office/drawing/2014/main" id="{3A0C9399-E6FF-4A9A-BC1F-2CC964CEE300}"/>
              </a:ext>
            </a:extLst>
          </p:cNvPr>
          <p:cNvSpPr txBox="1"/>
          <p:nvPr/>
        </p:nvSpPr>
        <p:spPr>
          <a:xfrm>
            <a:off x="3646555" y="2022683"/>
            <a:ext cx="1710868" cy="104644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אפשרות 1: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כל התכנים שבני נוער מפרסמים ברשת מייצגים את המציאות שלהם כמו שהיא</a:t>
            </a:r>
          </a:p>
        </p:txBody>
      </p:sp>
      <p:sp>
        <p:nvSpPr>
          <p:cNvPr id="30" name="תיבת טקסט 29">
            <a:extLst>
              <a:ext uri="{FF2B5EF4-FFF2-40B4-BE49-F238E27FC236}">
                <a16:creationId xmlns:a16="http://schemas.microsoft.com/office/drawing/2014/main" id="{F9D70EDD-25E2-4BD1-AEEA-2AE39C7B588A}"/>
              </a:ext>
            </a:extLst>
          </p:cNvPr>
          <p:cNvSpPr txBox="1"/>
          <p:nvPr/>
        </p:nvSpPr>
        <p:spPr>
          <a:xfrm>
            <a:off x="970388" y="2172874"/>
            <a:ext cx="1773721" cy="104644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אפשרות 2: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חלק מהתכנים שבני נוער מציגים ברשת הם הצדדים המוצלחים והנבחרים של המציאות שלהם</a:t>
            </a:r>
          </a:p>
        </p:txBody>
      </p:sp>
    </p:spTree>
    <p:extLst>
      <p:ext uri="{BB962C8B-B14F-4D97-AF65-F5344CB8AC3E}">
        <p14:creationId xmlns:p14="http://schemas.microsoft.com/office/powerpoint/2010/main" val="30240792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59648F0-02AF-4D03-8709-B48206257903}"/>
              </a:ext>
            </a:extLst>
          </p:cNvPr>
          <p:cNvSpPr>
            <a:spLocks noGrp="1"/>
          </p:cNvSpPr>
          <p:nvPr>
            <p:ph type="title"/>
          </p:nvPr>
        </p:nvSpPr>
        <p:spPr/>
        <p:txBody>
          <a:bodyPr/>
          <a:lstStyle/>
          <a:p>
            <a:r>
              <a:rPr lang="he-IL" dirty="0"/>
              <a:t>כרטיסיות לדיון</a:t>
            </a:r>
          </a:p>
        </p:txBody>
      </p:sp>
      <p:sp>
        <p:nvSpPr>
          <p:cNvPr id="4" name="מלבן 3">
            <a:extLst>
              <a:ext uri="{FF2B5EF4-FFF2-40B4-BE49-F238E27FC236}">
                <a16:creationId xmlns:a16="http://schemas.microsoft.com/office/drawing/2014/main" id="{F3EF6DD3-FEE9-4F07-A998-3B344EF7E103}"/>
              </a:ext>
            </a:extLst>
          </p:cNvPr>
          <p:cNvSpPr/>
          <p:nvPr/>
        </p:nvSpPr>
        <p:spPr>
          <a:xfrm>
            <a:off x="6613765" y="1602288"/>
            <a:ext cx="4800599" cy="5094219"/>
          </a:xfrm>
          <a:prstGeom prst="rect">
            <a:avLst/>
          </a:prstGeom>
          <a:noFill/>
          <a:ln w="28575" cap="rnd" cmpd="sng" algn="ctr">
            <a:solidFill>
              <a:schemeClr val="tx1">
                <a:lumMod val="50000"/>
                <a:lumOff val="50000"/>
              </a:schemeClr>
            </a:solidFill>
            <a:prstDash val="solid"/>
          </a:ln>
          <a:effectLst/>
        </p:spPr>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sym typeface="Arial"/>
            </a:endParaRPr>
          </a:p>
        </p:txBody>
      </p:sp>
      <p:pic>
        <p:nvPicPr>
          <p:cNvPr id="5" name="תמונה 3" descr="Question Mark, People, Think, Mind, Confusion">
            <a:extLst>
              <a:ext uri="{FF2B5EF4-FFF2-40B4-BE49-F238E27FC236}">
                <a16:creationId xmlns:a16="http://schemas.microsoft.com/office/drawing/2014/main" id="{903896F3-C0CD-4C09-9B8C-25BD7CC83B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8673" y="3506539"/>
            <a:ext cx="982644" cy="1650479"/>
          </a:xfrm>
          <a:prstGeom prst="rect">
            <a:avLst/>
          </a:prstGeom>
          <a:noFill/>
          <a:extLst>
            <a:ext uri="{909E8E84-426E-40DD-AFC4-6F175D3DCCD1}">
              <a14:hiddenFill xmlns:a14="http://schemas.microsoft.com/office/drawing/2010/main">
                <a:solidFill>
                  <a:srgbClr val="FFFFFF"/>
                </a:solidFill>
              </a14:hiddenFill>
            </a:ext>
          </a:extLst>
        </p:spPr>
      </p:pic>
      <p:sp>
        <p:nvSpPr>
          <p:cNvPr id="6" name="מלבן 5">
            <a:extLst>
              <a:ext uri="{FF2B5EF4-FFF2-40B4-BE49-F238E27FC236}">
                <a16:creationId xmlns:a16="http://schemas.microsoft.com/office/drawing/2014/main" id="{A948BF9C-19F0-4FF5-ABD5-A941DDB908D0}"/>
              </a:ext>
            </a:extLst>
          </p:cNvPr>
          <p:cNvSpPr/>
          <p:nvPr/>
        </p:nvSpPr>
        <p:spPr>
          <a:xfrm>
            <a:off x="838200" y="1602287"/>
            <a:ext cx="4800599" cy="5094219"/>
          </a:xfrm>
          <a:prstGeom prst="rect">
            <a:avLst/>
          </a:prstGeom>
          <a:noFill/>
          <a:ln w="28575" cap="rnd" cmpd="sng" algn="ctr">
            <a:solidFill>
              <a:schemeClr val="tx1">
                <a:lumMod val="50000"/>
                <a:lumOff val="50000"/>
              </a:schemeClr>
            </a:solidFill>
            <a:prstDash val="solid"/>
          </a:ln>
          <a:effectLst/>
        </p:spPr>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sym typeface="Arial"/>
            </a:endParaRPr>
          </a:p>
        </p:txBody>
      </p:sp>
      <p:sp>
        <p:nvSpPr>
          <p:cNvPr id="8" name="תיבת טקסט 7">
            <a:extLst>
              <a:ext uri="{FF2B5EF4-FFF2-40B4-BE49-F238E27FC236}">
                <a16:creationId xmlns:a16="http://schemas.microsoft.com/office/drawing/2014/main" id="{3BE3B708-C24B-4D2C-B6C5-BBB652DF9E26}"/>
              </a:ext>
            </a:extLst>
          </p:cNvPr>
          <p:cNvSpPr txBox="1"/>
          <p:nvPr/>
        </p:nvSpPr>
        <p:spPr>
          <a:xfrm>
            <a:off x="6701589" y="5558859"/>
            <a:ext cx="4712775" cy="1200329"/>
          </a:xfrm>
          <a:prstGeom prst="rect">
            <a:avLst/>
          </a:prstGeom>
          <a:noFill/>
        </p:spPr>
        <p:txBody>
          <a:bodyPr wrap="square">
            <a:spAutoFit/>
          </a:bodyPr>
          <a:lstStyle/>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he-IL" alt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בחרו באפשרות שרוב בני הנוער נוהגים על פיה לדעתכם.</a:t>
            </a:r>
            <a:endParaRPr kumimoji="0" lang="en-US" alt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he-IL" alt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ציינו את הסיבות והמניעים שבגללם בני נוער מתנהלים בדרך זו לדעתכם.</a:t>
            </a:r>
            <a:endParaRPr kumimoji="0" lang="he-IL" alt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pic>
        <p:nvPicPr>
          <p:cNvPr id="9" name="תמונה 1" descr="Thinking, Thought, Bubbles, Speech Bubbles, Cartoon">
            <a:extLst>
              <a:ext uri="{FF2B5EF4-FFF2-40B4-BE49-F238E27FC236}">
                <a16:creationId xmlns:a16="http://schemas.microsoft.com/office/drawing/2014/main" id="{66911CE0-60E3-4A3E-A721-08A5301ABFD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32464" y="1881275"/>
            <a:ext cx="2121335" cy="168705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Thinking, Thought, Bubbles, Speech Bubbles, Cartoon">
            <a:extLst>
              <a:ext uri="{FF2B5EF4-FFF2-40B4-BE49-F238E27FC236}">
                <a16:creationId xmlns:a16="http://schemas.microsoft.com/office/drawing/2014/main" id="{29582432-53BC-4D81-9A70-9A014C8C598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1588" y="2022683"/>
            <a:ext cx="2121335" cy="1744146"/>
          </a:xfrm>
          <a:prstGeom prst="rect">
            <a:avLst/>
          </a:prstGeom>
          <a:noFill/>
          <a:extLst>
            <a:ext uri="{909E8E84-426E-40DD-AFC4-6F175D3DCCD1}">
              <a14:hiddenFill xmlns:a14="http://schemas.microsoft.com/office/drawing/2010/main">
                <a:solidFill>
                  <a:srgbClr val="FFFFFF"/>
                </a:solidFill>
              </a14:hiddenFill>
            </a:ext>
          </a:extLst>
        </p:spPr>
      </p:pic>
      <p:pic>
        <p:nvPicPr>
          <p:cNvPr id="11" name="תמונה 3" descr="Question Mark, People, Think, Mind, Confusion">
            <a:extLst>
              <a:ext uri="{FF2B5EF4-FFF2-40B4-BE49-F238E27FC236}">
                <a16:creationId xmlns:a16="http://schemas.microsoft.com/office/drawing/2014/main" id="{BBE9CDC7-4E89-425C-ADEA-85FACEEF6D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7177" y="3605234"/>
            <a:ext cx="982644" cy="1650479"/>
          </a:xfrm>
          <a:prstGeom prst="rect">
            <a:avLst/>
          </a:prstGeom>
          <a:noFill/>
          <a:extLst>
            <a:ext uri="{909E8E84-426E-40DD-AFC4-6F175D3DCCD1}">
              <a14:hiddenFill xmlns:a14="http://schemas.microsoft.com/office/drawing/2010/main">
                <a:solidFill>
                  <a:srgbClr val="FFFFFF"/>
                </a:solidFill>
              </a14:hiddenFill>
            </a:ext>
          </a:extLst>
        </p:spPr>
      </p:pic>
      <p:sp>
        <p:nvSpPr>
          <p:cNvPr id="12" name="תיבת טקסט 11">
            <a:extLst>
              <a:ext uri="{FF2B5EF4-FFF2-40B4-BE49-F238E27FC236}">
                <a16:creationId xmlns:a16="http://schemas.microsoft.com/office/drawing/2014/main" id="{64760646-F81D-45EF-8578-16C1652BC47C}"/>
              </a:ext>
            </a:extLst>
          </p:cNvPr>
          <p:cNvSpPr txBox="1"/>
          <p:nvPr/>
        </p:nvSpPr>
        <p:spPr>
          <a:xfrm>
            <a:off x="1013848" y="5561870"/>
            <a:ext cx="4712775" cy="1200329"/>
          </a:xfrm>
          <a:prstGeom prst="rect">
            <a:avLst/>
          </a:prstGeom>
          <a:noFill/>
        </p:spPr>
        <p:txBody>
          <a:bodyPr wrap="square">
            <a:spAutoFit/>
          </a:bodyPr>
          <a:lstStyle/>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he-IL" alt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בחרו באפשרות שרוב בני הנוער נוהגים על פיה לדעתכם.</a:t>
            </a:r>
            <a:endParaRPr kumimoji="0" lang="en-US" alt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he-IL" alt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ציינו את הסיבות והמניעים שבגללם בני נוער מתנהלים בדרך זו לדעתכם.</a:t>
            </a:r>
            <a:endParaRPr kumimoji="0" lang="he-IL" alt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pic>
        <p:nvPicPr>
          <p:cNvPr id="13" name="תמונה 1" descr="Thinking, Thought, Bubbles, Speech Bubbles, Cartoon">
            <a:extLst>
              <a:ext uri="{FF2B5EF4-FFF2-40B4-BE49-F238E27FC236}">
                <a16:creationId xmlns:a16="http://schemas.microsoft.com/office/drawing/2014/main" id="{9F4263D1-FD45-4739-8E64-1B9B0BD172B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32633" y="1951162"/>
            <a:ext cx="2138713" cy="15964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Thinking, Thought, Bubbles, Speech Bubbles, Cartoon">
            <a:extLst>
              <a:ext uri="{FF2B5EF4-FFF2-40B4-BE49-F238E27FC236}">
                <a16:creationId xmlns:a16="http://schemas.microsoft.com/office/drawing/2014/main" id="{1BFAAB15-771A-48EA-BEB2-7007E3D6AE7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6796" y="1938891"/>
            <a:ext cx="2007410" cy="2113357"/>
          </a:xfrm>
          <a:prstGeom prst="rect">
            <a:avLst/>
          </a:prstGeom>
          <a:noFill/>
          <a:extLst>
            <a:ext uri="{909E8E84-426E-40DD-AFC4-6F175D3DCCD1}">
              <a14:hiddenFill xmlns:a14="http://schemas.microsoft.com/office/drawing/2010/main">
                <a:solidFill>
                  <a:srgbClr val="FFFFFF"/>
                </a:solidFill>
              </a14:hiddenFill>
            </a:ext>
          </a:extLst>
        </p:spPr>
      </p:pic>
      <p:sp>
        <p:nvSpPr>
          <p:cNvPr id="16" name="תיבת טקסט 15">
            <a:extLst>
              <a:ext uri="{FF2B5EF4-FFF2-40B4-BE49-F238E27FC236}">
                <a16:creationId xmlns:a16="http://schemas.microsoft.com/office/drawing/2014/main" id="{1969258F-2DC4-4D68-9703-7308F17F00D2}"/>
              </a:ext>
            </a:extLst>
          </p:cNvPr>
          <p:cNvSpPr txBox="1"/>
          <p:nvPr/>
        </p:nvSpPr>
        <p:spPr>
          <a:xfrm>
            <a:off x="9310243" y="1978915"/>
            <a:ext cx="1896008"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אפשרות 1: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he-I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בני נוער מצטרפים לקבוצות </a:t>
            </a:r>
            <a:r>
              <a:rPr kumimoji="0" lang="he-IL" sz="12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ווטסאפ</a:t>
            </a:r>
            <a:r>
              <a:rPr kumimoji="0" lang="he-I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דרך קישורים שחברים שולחים להם</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he-IL"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17" name="מלבן 16">
            <a:extLst>
              <a:ext uri="{FF2B5EF4-FFF2-40B4-BE49-F238E27FC236}">
                <a16:creationId xmlns:a16="http://schemas.microsoft.com/office/drawing/2014/main" id="{57BC9554-4B47-4CE9-89B9-26B8243D3330}"/>
              </a:ext>
            </a:extLst>
          </p:cNvPr>
          <p:cNvSpPr/>
          <p:nvPr/>
        </p:nvSpPr>
        <p:spPr>
          <a:xfrm>
            <a:off x="6609095" y="1602287"/>
            <a:ext cx="1752852" cy="278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600" b="1" i="0" u="none" strike="noStrike" kern="0" cap="none" spc="0" normalizeH="0" baseline="0" noProof="0" dirty="0">
                <a:ln>
                  <a:noFill/>
                </a:ln>
                <a:solidFill>
                  <a:srgbClr val="E7E6E6">
                    <a:lumMod val="50000"/>
                  </a:srgbClr>
                </a:solidFill>
                <a:effectLst/>
                <a:uLnTx/>
                <a:uFillTx/>
                <a:latin typeface="Arial"/>
                <a:ea typeface="+mn-ea"/>
                <a:cs typeface="Arial" panose="020B0604020202020204" pitchFamily="34" charset="0"/>
                <a:sym typeface="Arial"/>
              </a:rPr>
              <a:t>כרטיסיה 9</a:t>
            </a:r>
          </a:p>
        </p:txBody>
      </p:sp>
      <p:sp>
        <p:nvSpPr>
          <p:cNvPr id="18" name="מלבן 17">
            <a:extLst>
              <a:ext uri="{FF2B5EF4-FFF2-40B4-BE49-F238E27FC236}">
                <a16:creationId xmlns:a16="http://schemas.microsoft.com/office/drawing/2014/main" id="{A8D8DD37-2812-4506-A985-CFA0A4F093BA}"/>
              </a:ext>
            </a:extLst>
          </p:cNvPr>
          <p:cNvSpPr/>
          <p:nvPr/>
        </p:nvSpPr>
        <p:spPr>
          <a:xfrm>
            <a:off x="847560" y="1602287"/>
            <a:ext cx="1752852" cy="278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600" b="1" i="0" u="none" strike="noStrike" kern="0" cap="none" spc="0" normalizeH="0" baseline="0" noProof="0" dirty="0">
                <a:ln>
                  <a:noFill/>
                </a:ln>
                <a:solidFill>
                  <a:srgbClr val="E7E6E6">
                    <a:lumMod val="50000"/>
                  </a:srgbClr>
                </a:solidFill>
                <a:effectLst/>
                <a:uLnTx/>
                <a:uFillTx/>
                <a:latin typeface="Arial"/>
                <a:ea typeface="+mn-ea"/>
                <a:cs typeface="Arial" panose="020B0604020202020204" pitchFamily="34" charset="0"/>
                <a:sym typeface="Arial"/>
              </a:rPr>
              <a:t>כרטיסיה 10</a:t>
            </a:r>
          </a:p>
        </p:txBody>
      </p:sp>
      <p:sp>
        <p:nvSpPr>
          <p:cNvPr id="24" name="תיבת טקסט 23">
            <a:extLst>
              <a:ext uri="{FF2B5EF4-FFF2-40B4-BE49-F238E27FC236}">
                <a16:creationId xmlns:a16="http://schemas.microsoft.com/office/drawing/2014/main" id="{2033A10F-9F65-4E61-A6EE-A38002007348}"/>
              </a:ext>
            </a:extLst>
          </p:cNvPr>
          <p:cNvSpPr txBox="1"/>
          <p:nvPr/>
        </p:nvSpPr>
        <p:spPr>
          <a:xfrm>
            <a:off x="6811911" y="2164035"/>
            <a:ext cx="1826762" cy="104644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אפשרות 2: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he-I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בני נוער נמנעים מלהצטרף לקבוצת </a:t>
            </a:r>
            <a:r>
              <a:rPr kumimoji="0" lang="he-IL" sz="12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ווטסאפ</a:t>
            </a:r>
            <a:r>
              <a:rPr kumimoji="0" lang="he-I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דרך קישורים שחברים שולחים להם</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he-I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28" name="תיבת טקסט 27">
            <a:extLst>
              <a:ext uri="{FF2B5EF4-FFF2-40B4-BE49-F238E27FC236}">
                <a16:creationId xmlns:a16="http://schemas.microsoft.com/office/drawing/2014/main" id="{3A0C9399-E6FF-4A9A-BC1F-2CC964CEE300}"/>
              </a:ext>
            </a:extLst>
          </p:cNvPr>
          <p:cNvSpPr txBox="1"/>
          <p:nvPr/>
        </p:nvSpPr>
        <p:spPr>
          <a:xfrm>
            <a:off x="3645952" y="2094955"/>
            <a:ext cx="1710868" cy="67710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אפשרות 1: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בני נוער מפרסמים מדבקות ותמונות לא צנועות</a:t>
            </a:r>
          </a:p>
        </p:txBody>
      </p:sp>
      <p:sp>
        <p:nvSpPr>
          <p:cNvPr id="30" name="תיבת טקסט 29">
            <a:extLst>
              <a:ext uri="{FF2B5EF4-FFF2-40B4-BE49-F238E27FC236}">
                <a16:creationId xmlns:a16="http://schemas.microsoft.com/office/drawing/2014/main" id="{F9D70EDD-25E2-4BD1-AEEA-2AE39C7B588A}"/>
              </a:ext>
            </a:extLst>
          </p:cNvPr>
          <p:cNvSpPr txBox="1"/>
          <p:nvPr/>
        </p:nvSpPr>
        <p:spPr>
          <a:xfrm>
            <a:off x="970388" y="2172874"/>
            <a:ext cx="1773721" cy="86177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אפשרות 2: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בני נוער מודעים להשלכות החוקיות שיש לשיתוף והפצה של תמונה לא צנועה לאחרים</a:t>
            </a:r>
          </a:p>
        </p:txBody>
      </p:sp>
      <p:pic>
        <p:nvPicPr>
          <p:cNvPr id="19" name="Picture 6" descr="Thinking, Thought, Bubbles, Speech Bubbles, Cartoon">
            <a:extLst>
              <a:ext uri="{FF2B5EF4-FFF2-40B4-BE49-F238E27FC236}">
                <a16:creationId xmlns:a16="http://schemas.microsoft.com/office/drawing/2014/main" id="{01783A4D-71CA-435C-8BA5-59D911D18F1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7321154" y="3813772"/>
            <a:ext cx="969358" cy="2008134"/>
          </a:xfrm>
          <a:prstGeom prst="rect">
            <a:avLst/>
          </a:prstGeom>
          <a:noFill/>
          <a:extLst>
            <a:ext uri="{909E8E84-426E-40DD-AFC4-6F175D3DCCD1}">
              <a14:hiddenFill xmlns:a14="http://schemas.microsoft.com/office/drawing/2010/main">
                <a:solidFill>
                  <a:srgbClr val="FFFFFF"/>
                </a:solidFill>
              </a14:hiddenFill>
            </a:ext>
          </a:extLst>
        </p:spPr>
      </p:pic>
      <p:sp>
        <p:nvSpPr>
          <p:cNvPr id="22" name="תיבת טקסט 21">
            <a:extLst>
              <a:ext uri="{FF2B5EF4-FFF2-40B4-BE49-F238E27FC236}">
                <a16:creationId xmlns:a16="http://schemas.microsoft.com/office/drawing/2014/main" id="{7C190477-AC6C-44BB-9C76-BED8E5E3D0CE}"/>
              </a:ext>
            </a:extLst>
          </p:cNvPr>
          <p:cNvSpPr txBox="1"/>
          <p:nvPr/>
        </p:nvSpPr>
        <p:spPr>
          <a:xfrm>
            <a:off x="6616973" y="4549029"/>
            <a:ext cx="1416719"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אפשרות 3:         </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he-I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בני נוער...</a:t>
            </a:r>
          </a:p>
        </p:txBody>
      </p:sp>
      <p:pic>
        <p:nvPicPr>
          <p:cNvPr id="25" name="Picture 6" descr="Thinking, Thought, Bubbles, Speech Bubbles, Cartoon">
            <a:extLst>
              <a:ext uri="{FF2B5EF4-FFF2-40B4-BE49-F238E27FC236}">
                <a16:creationId xmlns:a16="http://schemas.microsoft.com/office/drawing/2014/main" id="{56E0A7C1-B593-4451-A6A2-30BC3DF95AE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1534083" y="3952860"/>
            <a:ext cx="969358" cy="2008134"/>
          </a:xfrm>
          <a:prstGeom prst="rect">
            <a:avLst/>
          </a:prstGeom>
          <a:noFill/>
          <a:extLst>
            <a:ext uri="{909E8E84-426E-40DD-AFC4-6F175D3DCCD1}">
              <a14:hiddenFill xmlns:a14="http://schemas.microsoft.com/office/drawing/2010/main">
                <a:solidFill>
                  <a:srgbClr val="FFFFFF"/>
                </a:solidFill>
              </a14:hiddenFill>
            </a:ext>
          </a:extLst>
        </p:spPr>
      </p:pic>
      <p:sp>
        <p:nvSpPr>
          <p:cNvPr id="26" name="תיבת טקסט 25">
            <a:extLst>
              <a:ext uri="{FF2B5EF4-FFF2-40B4-BE49-F238E27FC236}">
                <a16:creationId xmlns:a16="http://schemas.microsoft.com/office/drawing/2014/main" id="{8829E692-A6A5-41AC-8A83-E385C994A2D7}"/>
              </a:ext>
            </a:extLst>
          </p:cNvPr>
          <p:cNvSpPr txBox="1"/>
          <p:nvPr/>
        </p:nvSpPr>
        <p:spPr>
          <a:xfrm>
            <a:off x="826528" y="4725796"/>
            <a:ext cx="1416719"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אפשרות 3:         </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he-I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בני נוער...</a:t>
            </a:r>
          </a:p>
        </p:txBody>
      </p:sp>
    </p:spTree>
    <p:extLst>
      <p:ext uri="{BB962C8B-B14F-4D97-AF65-F5344CB8AC3E}">
        <p14:creationId xmlns:p14="http://schemas.microsoft.com/office/powerpoint/2010/main" val="23054736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59648F0-02AF-4D03-8709-B48206257903}"/>
              </a:ext>
            </a:extLst>
          </p:cNvPr>
          <p:cNvSpPr>
            <a:spLocks noGrp="1"/>
          </p:cNvSpPr>
          <p:nvPr>
            <p:ph type="title"/>
          </p:nvPr>
        </p:nvSpPr>
        <p:spPr/>
        <p:txBody>
          <a:bodyPr/>
          <a:lstStyle/>
          <a:p>
            <a:r>
              <a:rPr lang="he-IL" dirty="0"/>
              <a:t>כרטיסיות לדיון</a:t>
            </a:r>
          </a:p>
        </p:txBody>
      </p:sp>
      <p:sp>
        <p:nvSpPr>
          <p:cNvPr id="4" name="מלבן 3">
            <a:extLst>
              <a:ext uri="{FF2B5EF4-FFF2-40B4-BE49-F238E27FC236}">
                <a16:creationId xmlns:a16="http://schemas.microsoft.com/office/drawing/2014/main" id="{F3EF6DD3-FEE9-4F07-A998-3B344EF7E103}"/>
              </a:ext>
            </a:extLst>
          </p:cNvPr>
          <p:cNvSpPr/>
          <p:nvPr/>
        </p:nvSpPr>
        <p:spPr>
          <a:xfrm>
            <a:off x="3787488" y="1556864"/>
            <a:ext cx="4800599" cy="5094219"/>
          </a:xfrm>
          <a:prstGeom prst="rect">
            <a:avLst/>
          </a:prstGeom>
          <a:noFill/>
          <a:ln w="28575" cap="rnd" cmpd="sng" algn="ctr">
            <a:solidFill>
              <a:schemeClr val="tx1">
                <a:lumMod val="50000"/>
                <a:lumOff val="50000"/>
              </a:schemeClr>
            </a:solidFill>
            <a:prstDash val="solid"/>
          </a:ln>
          <a:effectLst/>
        </p:spPr>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sym typeface="Arial"/>
            </a:endParaRPr>
          </a:p>
        </p:txBody>
      </p:sp>
      <p:pic>
        <p:nvPicPr>
          <p:cNvPr id="5" name="תמונה 3" descr="Question Mark, People, Think, Mind, Confusion">
            <a:extLst>
              <a:ext uri="{FF2B5EF4-FFF2-40B4-BE49-F238E27FC236}">
                <a16:creationId xmlns:a16="http://schemas.microsoft.com/office/drawing/2014/main" id="{903896F3-C0CD-4C09-9B8C-25BD7CC83B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4812" y="3545343"/>
            <a:ext cx="982644" cy="1650479"/>
          </a:xfrm>
          <a:prstGeom prst="rect">
            <a:avLst/>
          </a:prstGeom>
          <a:noFill/>
          <a:extLst>
            <a:ext uri="{909E8E84-426E-40DD-AFC4-6F175D3DCCD1}">
              <a14:hiddenFill xmlns:a14="http://schemas.microsoft.com/office/drawing/2010/main">
                <a:solidFill>
                  <a:srgbClr val="FFFFFF"/>
                </a:solidFill>
              </a14:hiddenFill>
            </a:ext>
          </a:extLst>
        </p:spPr>
      </p:pic>
      <p:sp>
        <p:nvSpPr>
          <p:cNvPr id="8" name="תיבת טקסט 7">
            <a:extLst>
              <a:ext uri="{FF2B5EF4-FFF2-40B4-BE49-F238E27FC236}">
                <a16:creationId xmlns:a16="http://schemas.microsoft.com/office/drawing/2014/main" id="{3BE3B708-C24B-4D2C-B6C5-BBB652DF9E26}"/>
              </a:ext>
            </a:extLst>
          </p:cNvPr>
          <p:cNvSpPr txBox="1"/>
          <p:nvPr/>
        </p:nvSpPr>
        <p:spPr>
          <a:xfrm>
            <a:off x="3787488" y="5500486"/>
            <a:ext cx="4712775" cy="1200329"/>
          </a:xfrm>
          <a:prstGeom prst="rect">
            <a:avLst/>
          </a:prstGeom>
          <a:noFill/>
        </p:spPr>
        <p:txBody>
          <a:bodyPr wrap="square">
            <a:spAutoFit/>
          </a:bodyPr>
          <a:lstStyle/>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he-IL" alt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בחרו באפשרות שרוב בני הנוער נוהגים על פיה לדעתכם.</a:t>
            </a:r>
            <a:endParaRPr kumimoji="0" lang="en-US" alt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he-IL" alt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ציינו את הסיבות והמניעים שבגללם בני נוער מתנהלים בדרך זו לדעתכם.</a:t>
            </a:r>
            <a:endParaRPr kumimoji="0" lang="he-IL" alt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pic>
        <p:nvPicPr>
          <p:cNvPr id="9" name="תמונה 1" descr="Thinking, Thought, Bubbles, Speech Bubbles, Cartoon">
            <a:extLst>
              <a:ext uri="{FF2B5EF4-FFF2-40B4-BE49-F238E27FC236}">
                <a16:creationId xmlns:a16="http://schemas.microsoft.com/office/drawing/2014/main" id="{66911CE0-60E3-4A3E-A721-08A5301ABFD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66752" y="1893175"/>
            <a:ext cx="2121335" cy="168705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Thinking, Thought, Bubbles, Speech Bubbles, Cartoon">
            <a:extLst>
              <a:ext uri="{FF2B5EF4-FFF2-40B4-BE49-F238E27FC236}">
                <a16:creationId xmlns:a16="http://schemas.microsoft.com/office/drawing/2014/main" id="{29582432-53BC-4D81-9A70-9A014C8C598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78174" y="2282967"/>
            <a:ext cx="2121335" cy="1744146"/>
          </a:xfrm>
          <a:prstGeom prst="rect">
            <a:avLst/>
          </a:prstGeom>
          <a:noFill/>
          <a:extLst>
            <a:ext uri="{909E8E84-426E-40DD-AFC4-6F175D3DCCD1}">
              <a14:hiddenFill xmlns:a14="http://schemas.microsoft.com/office/drawing/2010/main">
                <a:solidFill>
                  <a:srgbClr val="FFFFFF"/>
                </a:solidFill>
              </a14:hiddenFill>
            </a:ext>
          </a:extLst>
        </p:spPr>
      </p:pic>
      <p:sp>
        <p:nvSpPr>
          <p:cNvPr id="16" name="תיבת טקסט 15">
            <a:extLst>
              <a:ext uri="{FF2B5EF4-FFF2-40B4-BE49-F238E27FC236}">
                <a16:creationId xmlns:a16="http://schemas.microsoft.com/office/drawing/2014/main" id="{1969258F-2DC4-4D68-9703-7308F17F00D2}"/>
              </a:ext>
            </a:extLst>
          </p:cNvPr>
          <p:cNvSpPr txBox="1"/>
          <p:nvPr/>
        </p:nvSpPr>
        <p:spPr>
          <a:xfrm>
            <a:off x="6537739" y="2072458"/>
            <a:ext cx="1896008"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אפשרות 1: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he-I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בני נוער מקפידים להגדיר את הפרופיל שלהם ברשת החברתית כפרטי</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he-IL"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17" name="מלבן 16">
            <a:extLst>
              <a:ext uri="{FF2B5EF4-FFF2-40B4-BE49-F238E27FC236}">
                <a16:creationId xmlns:a16="http://schemas.microsoft.com/office/drawing/2014/main" id="{57BC9554-4B47-4CE9-89B9-26B8243D3330}"/>
              </a:ext>
            </a:extLst>
          </p:cNvPr>
          <p:cNvSpPr/>
          <p:nvPr/>
        </p:nvSpPr>
        <p:spPr>
          <a:xfrm>
            <a:off x="3797911" y="1602290"/>
            <a:ext cx="1752852" cy="278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600" b="1" i="0" u="none" strike="noStrike" kern="0" cap="none" spc="0" normalizeH="0" baseline="0" noProof="0" dirty="0">
                <a:ln>
                  <a:noFill/>
                </a:ln>
                <a:solidFill>
                  <a:srgbClr val="E7E6E6">
                    <a:lumMod val="50000"/>
                  </a:srgbClr>
                </a:solidFill>
                <a:effectLst/>
                <a:uLnTx/>
                <a:uFillTx/>
                <a:latin typeface="Arial"/>
                <a:ea typeface="+mn-ea"/>
                <a:cs typeface="Arial" panose="020B0604020202020204" pitchFamily="34" charset="0"/>
                <a:sym typeface="Arial"/>
              </a:rPr>
              <a:t>כרטיסיה 11</a:t>
            </a:r>
          </a:p>
        </p:txBody>
      </p:sp>
      <p:sp>
        <p:nvSpPr>
          <p:cNvPr id="24" name="תיבת טקסט 23">
            <a:extLst>
              <a:ext uri="{FF2B5EF4-FFF2-40B4-BE49-F238E27FC236}">
                <a16:creationId xmlns:a16="http://schemas.microsoft.com/office/drawing/2014/main" id="{2033A10F-9F65-4E61-A6EE-A38002007348}"/>
              </a:ext>
            </a:extLst>
          </p:cNvPr>
          <p:cNvSpPr txBox="1"/>
          <p:nvPr/>
        </p:nvSpPr>
        <p:spPr>
          <a:xfrm>
            <a:off x="4025461" y="2381364"/>
            <a:ext cx="1826762" cy="141577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אפשרות 2: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he-I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בני נוער מעדיפים שהפרופיל שלהם ברשת החברתית יהיה ציבורי כדי לצבור </a:t>
            </a:r>
            <a:r>
              <a:rPr kumimoji="0" lang="he-IL" sz="12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לייקים</a:t>
            </a:r>
            <a:r>
              <a:rPr kumimoji="0" lang="he-I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ועוקבים</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he-I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he-I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19" name="Picture 6" descr="Thinking, Thought, Bubbles, Speech Bubbles, Cartoon">
            <a:extLst>
              <a:ext uri="{FF2B5EF4-FFF2-40B4-BE49-F238E27FC236}">
                <a16:creationId xmlns:a16="http://schemas.microsoft.com/office/drawing/2014/main" id="{01783A4D-71CA-435C-8BA5-59D911D18F1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4546465" y="3784361"/>
            <a:ext cx="969358" cy="2008134"/>
          </a:xfrm>
          <a:prstGeom prst="rect">
            <a:avLst/>
          </a:prstGeom>
          <a:noFill/>
          <a:extLst>
            <a:ext uri="{909E8E84-426E-40DD-AFC4-6F175D3DCCD1}">
              <a14:hiddenFill xmlns:a14="http://schemas.microsoft.com/office/drawing/2010/main">
                <a:solidFill>
                  <a:srgbClr val="FFFFFF"/>
                </a:solidFill>
              </a14:hiddenFill>
            </a:ext>
          </a:extLst>
        </p:spPr>
      </p:pic>
      <p:sp>
        <p:nvSpPr>
          <p:cNvPr id="22" name="תיבת טקסט 21">
            <a:extLst>
              <a:ext uri="{FF2B5EF4-FFF2-40B4-BE49-F238E27FC236}">
                <a16:creationId xmlns:a16="http://schemas.microsoft.com/office/drawing/2014/main" id="{7C190477-AC6C-44BB-9C76-BED8E5E3D0CE}"/>
              </a:ext>
            </a:extLst>
          </p:cNvPr>
          <p:cNvSpPr txBox="1"/>
          <p:nvPr/>
        </p:nvSpPr>
        <p:spPr>
          <a:xfrm>
            <a:off x="3797911" y="4453503"/>
            <a:ext cx="1416719"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אפשרות 3:         </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he-I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בני נוער...</a:t>
            </a:r>
          </a:p>
        </p:txBody>
      </p:sp>
    </p:spTree>
    <p:extLst>
      <p:ext uri="{BB962C8B-B14F-4D97-AF65-F5344CB8AC3E}">
        <p14:creationId xmlns:p14="http://schemas.microsoft.com/office/powerpoint/2010/main" val="3415791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59648F0-02AF-4D03-8709-B48206257903}"/>
              </a:ext>
            </a:extLst>
          </p:cNvPr>
          <p:cNvSpPr>
            <a:spLocks noGrp="1"/>
          </p:cNvSpPr>
          <p:nvPr>
            <p:ph type="title"/>
          </p:nvPr>
        </p:nvSpPr>
        <p:spPr/>
        <p:txBody>
          <a:bodyPr/>
          <a:lstStyle/>
          <a:p>
            <a:r>
              <a:rPr lang="he-IL" dirty="0"/>
              <a:t>כרטיסיות לדיון</a:t>
            </a:r>
          </a:p>
        </p:txBody>
      </p:sp>
      <p:sp>
        <p:nvSpPr>
          <p:cNvPr id="4" name="מלבן 3">
            <a:extLst>
              <a:ext uri="{FF2B5EF4-FFF2-40B4-BE49-F238E27FC236}">
                <a16:creationId xmlns:a16="http://schemas.microsoft.com/office/drawing/2014/main" id="{F3EF6DD3-FEE9-4F07-A998-3B344EF7E103}"/>
              </a:ext>
            </a:extLst>
          </p:cNvPr>
          <p:cNvSpPr/>
          <p:nvPr/>
        </p:nvSpPr>
        <p:spPr>
          <a:xfrm>
            <a:off x="6613765" y="1602288"/>
            <a:ext cx="4800599" cy="5094219"/>
          </a:xfrm>
          <a:prstGeom prst="rect">
            <a:avLst/>
          </a:prstGeom>
          <a:noFill/>
          <a:ln w="28575" cap="rnd" cmpd="sng" algn="ctr">
            <a:solidFill>
              <a:schemeClr val="tx1">
                <a:lumMod val="50000"/>
                <a:lumOff val="50000"/>
              </a:schemeClr>
            </a:solidFill>
            <a:prstDash val="solid"/>
          </a:ln>
          <a:effectLst/>
        </p:spPr>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sym typeface="Arial"/>
            </a:endParaRPr>
          </a:p>
        </p:txBody>
      </p:sp>
      <p:pic>
        <p:nvPicPr>
          <p:cNvPr id="5" name="תמונה 3" descr="Question Mark, People, Think, Mind, Confusion">
            <a:extLst>
              <a:ext uri="{FF2B5EF4-FFF2-40B4-BE49-F238E27FC236}">
                <a16:creationId xmlns:a16="http://schemas.microsoft.com/office/drawing/2014/main" id="{903896F3-C0CD-4C09-9B8C-25BD7CC83B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8673" y="3506539"/>
            <a:ext cx="982644" cy="1650479"/>
          </a:xfrm>
          <a:prstGeom prst="rect">
            <a:avLst/>
          </a:prstGeom>
          <a:noFill/>
          <a:extLst>
            <a:ext uri="{909E8E84-426E-40DD-AFC4-6F175D3DCCD1}">
              <a14:hiddenFill xmlns:a14="http://schemas.microsoft.com/office/drawing/2010/main">
                <a:solidFill>
                  <a:srgbClr val="FFFFFF"/>
                </a:solidFill>
              </a14:hiddenFill>
            </a:ext>
          </a:extLst>
        </p:spPr>
      </p:pic>
      <p:sp>
        <p:nvSpPr>
          <p:cNvPr id="6" name="מלבן 5">
            <a:extLst>
              <a:ext uri="{FF2B5EF4-FFF2-40B4-BE49-F238E27FC236}">
                <a16:creationId xmlns:a16="http://schemas.microsoft.com/office/drawing/2014/main" id="{A948BF9C-19F0-4FF5-ABD5-A941DDB908D0}"/>
              </a:ext>
            </a:extLst>
          </p:cNvPr>
          <p:cNvSpPr/>
          <p:nvPr/>
        </p:nvSpPr>
        <p:spPr>
          <a:xfrm>
            <a:off x="838200" y="1602287"/>
            <a:ext cx="4800599" cy="5094219"/>
          </a:xfrm>
          <a:prstGeom prst="rect">
            <a:avLst/>
          </a:prstGeom>
          <a:noFill/>
          <a:ln w="28575" cap="rnd" cmpd="sng" algn="ctr">
            <a:solidFill>
              <a:schemeClr val="tx1">
                <a:lumMod val="50000"/>
                <a:lumOff val="50000"/>
              </a:schemeClr>
            </a:solidFill>
            <a:prstDash val="solid"/>
          </a:ln>
          <a:effectLst/>
        </p:spPr>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entury Gothic" panose="020B0502020202020204"/>
              <a:ea typeface="+mn-ea"/>
              <a:cs typeface="Gisha" panose="020B0502040204020203" pitchFamily="34" charset="-79"/>
              <a:sym typeface="Arial"/>
            </a:endParaRPr>
          </a:p>
        </p:txBody>
      </p:sp>
      <p:sp>
        <p:nvSpPr>
          <p:cNvPr id="8" name="תיבת טקסט 7">
            <a:extLst>
              <a:ext uri="{FF2B5EF4-FFF2-40B4-BE49-F238E27FC236}">
                <a16:creationId xmlns:a16="http://schemas.microsoft.com/office/drawing/2014/main" id="{3BE3B708-C24B-4D2C-B6C5-BBB652DF9E26}"/>
              </a:ext>
            </a:extLst>
          </p:cNvPr>
          <p:cNvSpPr txBox="1"/>
          <p:nvPr/>
        </p:nvSpPr>
        <p:spPr>
          <a:xfrm>
            <a:off x="6701589" y="5558859"/>
            <a:ext cx="4712775" cy="1200329"/>
          </a:xfrm>
          <a:prstGeom prst="rect">
            <a:avLst/>
          </a:prstGeom>
          <a:noFill/>
        </p:spPr>
        <p:txBody>
          <a:bodyPr wrap="square">
            <a:spAutoFit/>
          </a:bodyPr>
          <a:lstStyle/>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he-IL" alt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בחרו באפשרות שרוב בני הנוער נוהגים על פיה לדעתכם.</a:t>
            </a:r>
            <a:endParaRPr kumimoji="0" lang="en-US" alt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he-IL" alt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ציינו את הסיבות והמניעים שבגללם בני נוער מתנהלים בדרך זו לדעתכם.</a:t>
            </a:r>
            <a:endParaRPr kumimoji="0" lang="he-IL" alt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pic>
        <p:nvPicPr>
          <p:cNvPr id="9" name="תמונה 1" descr="Thinking, Thought, Bubbles, Speech Bubbles, Cartoon">
            <a:extLst>
              <a:ext uri="{FF2B5EF4-FFF2-40B4-BE49-F238E27FC236}">
                <a16:creationId xmlns:a16="http://schemas.microsoft.com/office/drawing/2014/main" id="{66911CE0-60E3-4A3E-A721-08A5301ABFD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32464" y="1881275"/>
            <a:ext cx="2121335" cy="168705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Thinking, Thought, Bubbles, Speech Bubbles, Cartoon">
            <a:extLst>
              <a:ext uri="{FF2B5EF4-FFF2-40B4-BE49-F238E27FC236}">
                <a16:creationId xmlns:a16="http://schemas.microsoft.com/office/drawing/2014/main" id="{29582432-53BC-4D81-9A70-9A014C8C598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1588" y="2022683"/>
            <a:ext cx="2121335" cy="1744146"/>
          </a:xfrm>
          <a:prstGeom prst="rect">
            <a:avLst/>
          </a:prstGeom>
          <a:noFill/>
          <a:extLst>
            <a:ext uri="{909E8E84-426E-40DD-AFC4-6F175D3DCCD1}">
              <a14:hiddenFill xmlns:a14="http://schemas.microsoft.com/office/drawing/2010/main">
                <a:solidFill>
                  <a:srgbClr val="FFFFFF"/>
                </a:solidFill>
              </a14:hiddenFill>
            </a:ext>
          </a:extLst>
        </p:spPr>
      </p:pic>
      <p:pic>
        <p:nvPicPr>
          <p:cNvPr id="11" name="תמונה 3" descr="Question Mark, People, Think, Mind, Confusion">
            <a:extLst>
              <a:ext uri="{FF2B5EF4-FFF2-40B4-BE49-F238E27FC236}">
                <a16:creationId xmlns:a16="http://schemas.microsoft.com/office/drawing/2014/main" id="{BBE9CDC7-4E89-425C-ADEA-85FACEEF6D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7177" y="3605234"/>
            <a:ext cx="982644" cy="1650479"/>
          </a:xfrm>
          <a:prstGeom prst="rect">
            <a:avLst/>
          </a:prstGeom>
          <a:noFill/>
          <a:extLst>
            <a:ext uri="{909E8E84-426E-40DD-AFC4-6F175D3DCCD1}">
              <a14:hiddenFill xmlns:a14="http://schemas.microsoft.com/office/drawing/2010/main">
                <a:solidFill>
                  <a:srgbClr val="FFFFFF"/>
                </a:solidFill>
              </a14:hiddenFill>
            </a:ext>
          </a:extLst>
        </p:spPr>
      </p:pic>
      <p:sp>
        <p:nvSpPr>
          <p:cNvPr id="12" name="תיבת טקסט 11">
            <a:extLst>
              <a:ext uri="{FF2B5EF4-FFF2-40B4-BE49-F238E27FC236}">
                <a16:creationId xmlns:a16="http://schemas.microsoft.com/office/drawing/2014/main" id="{64760646-F81D-45EF-8578-16C1652BC47C}"/>
              </a:ext>
            </a:extLst>
          </p:cNvPr>
          <p:cNvSpPr txBox="1"/>
          <p:nvPr/>
        </p:nvSpPr>
        <p:spPr>
          <a:xfrm>
            <a:off x="970388" y="5572447"/>
            <a:ext cx="4712775" cy="1200329"/>
          </a:xfrm>
          <a:prstGeom prst="rect">
            <a:avLst/>
          </a:prstGeom>
          <a:noFill/>
        </p:spPr>
        <p:txBody>
          <a:bodyPr wrap="square">
            <a:spAutoFit/>
          </a:bodyPr>
          <a:lstStyle/>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he-IL" alt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בחרו באפשרות שרוב בני הנוער נוהגים על פיה לדעתכם.</a:t>
            </a:r>
            <a:endParaRPr kumimoji="0" lang="en-US" alt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a:p>
            <a:pPr marL="285750" marR="0" lvl="0" indent="-285750" algn="r" defTabSz="914400" rtl="1"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he-IL" alt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Arial"/>
              </a:rPr>
              <a:t>ציינו את הסיבות והמניעים שבגללם בני נוער מתנהלים בדרך זו לדעתכם.</a:t>
            </a:r>
            <a:endParaRPr kumimoji="0" lang="he-IL" alt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pic>
        <p:nvPicPr>
          <p:cNvPr id="13" name="תמונה 1" descr="Thinking, Thought, Bubbles, Speech Bubbles, Cartoon">
            <a:extLst>
              <a:ext uri="{FF2B5EF4-FFF2-40B4-BE49-F238E27FC236}">
                <a16:creationId xmlns:a16="http://schemas.microsoft.com/office/drawing/2014/main" id="{9F4263D1-FD45-4739-8E64-1B9B0BD172B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32633" y="1951162"/>
            <a:ext cx="2138713" cy="15964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Thinking, Thought, Bubbles, Speech Bubbles, Cartoon">
            <a:extLst>
              <a:ext uri="{FF2B5EF4-FFF2-40B4-BE49-F238E27FC236}">
                <a16:creationId xmlns:a16="http://schemas.microsoft.com/office/drawing/2014/main" id="{1BFAAB15-771A-48EA-BEB2-7007E3D6AE7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6796" y="1938891"/>
            <a:ext cx="2007410" cy="2113357"/>
          </a:xfrm>
          <a:prstGeom prst="rect">
            <a:avLst/>
          </a:prstGeom>
          <a:noFill/>
          <a:extLst>
            <a:ext uri="{909E8E84-426E-40DD-AFC4-6F175D3DCCD1}">
              <a14:hiddenFill xmlns:a14="http://schemas.microsoft.com/office/drawing/2010/main">
                <a:solidFill>
                  <a:srgbClr val="FFFFFF"/>
                </a:solidFill>
              </a14:hiddenFill>
            </a:ext>
          </a:extLst>
        </p:spPr>
      </p:pic>
      <p:sp>
        <p:nvSpPr>
          <p:cNvPr id="16" name="תיבת טקסט 15">
            <a:extLst>
              <a:ext uri="{FF2B5EF4-FFF2-40B4-BE49-F238E27FC236}">
                <a16:creationId xmlns:a16="http://schemas.microsoft.com/office/drawing/2014/main" id="{1969258F-2DC4-4D68-9703-7308F17F00D2}"/>
              </a:ext>
            </a:extLst>
          </p:cNvPr>
          <p:cNvSpPr txBox="1"/>
          <p:nvPr/>
        </p:nvSpPr>
        <p:spPr>
          <a:xfrm>
            <a:off x="9310243" y="1978915"/>
            <a:ext cx="1896008"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אפשרות 1: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endParaRPr kumimoji="0" lang="he-I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he-IL"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17" name="מלבן 16">
            <a:extLst>
              <a:ext uri="{FF2B5EF4-FFF2-40B4-BE49-F238E27FC236}">
                <a16:creationId xmlns:a16="http://schemas.microsoft.com/office/drawing/2014/main" id="{57BC9554-4B47-4CE9-89B9-26B8243D3330}"/>
              </a:ext>
            </a:extLst>
          </p:cNvPr>
          <p:cNvSpPr/>
          <p:nvPr/>
        </p:nvSpPr>
        <p:spPr>
          <a:xfrm>
            <a:off x="6609095" y="1602287"/>
            <a:ext cx="1752852" cy="278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600" b="1" i="0" u="none" strike="noStrike" kern="0" cap="none" spc="0" normalizeH="0" baseline="0" noProof="0" dirty="0">
                <a:ln>
                  <a:noFill/>
                </a:ln>
                <a:solidFill>
                  <a:srgbClr val="E7E6E6">
                    <a:lumMod val="50000"/>
                  </a:srgbClr>
                </a:solidFill>
                <a:effectLst/>
                <a:uLnTx/>
                <a:uFillTx/>
                <a:latin typeface="Arial"/>
                <a:ea typeface="+mn-ea"/>
                <a:cs typeface="Arial" panose="020B0604020202020204" pitchFamily="34" charset="0"/>
                <a:sym typeface="Arial"/>
              </a:rPr>
              <a:t>כרטיסיה 12</a:t>
            </a:r>
          </a:p>
        </p:txBody>
      </p:sp>
      <p:sp>
        <p:nvSpPr>
          <p:cNvPr id="18" name="מלבן 17">
            <a:extLst>
              <a:ext uri="{FF2B5EF4-FFF2-40B4-BE49-F238E27FC236}">
                <a16:creationId xmlns:a16="http://schemas.microsoft.com/office/drawing/2014/main" id="{A8D8DD37-2812-4506-A985-CFA0A4F093BA}"/>
              </a:ext>
            </a:extLst>
          </p:cNvPr>
          <p:cNvSpPr/>
          <p:nvPr/>
        </p:nvSpPr>
        <p:spPr>
          <a:xfrm>
            <a:off x="847560" y="1602287"/>
            <a:ext cx="1752852" cy="2789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600" b="1" i="0" u="none" strike="noStrike" kern="0" cap="none" spc="0" normalizeH="0" baseline="0" noProof="0" dirty="0">
                <a:ln>
                  <a:noFill/>
                </a:ln>
                <a:solidFill>
                  <a:srgbClr val="E7E6E6">
                    <a:lumMod val="50000"/>
                  </a:srgbClr>
                </a:solidFill>
                <a:effectLst/>
                <a:uLnTx/>
                <a:uFillTx/>
                <a:latin typeface="Arial"/>
                <a:ea typeface="+mn-ea"/>
                <a:cs typeface="Arial" panose="020B0604020202020204" pitchFamily="34" charset="0"/>
                <a:sym typeface="Arial"/>
              </a:rPr>
              <a:t>כרטיסיה 13</a:t>
            </a:r>
          </a:p>
        </p:txBody>
      </p:sp>
      <p:sp>
        <p:nvSpPr>
          <p:cNvPr id="24" name="תיבת טקסט 23">
            <a:extLst>
              <a:ext uri="{FF2B5EF4-FFF2-40B4-BE49-F238E27FC236}">
                <a16:creationId xmlns:a16="http://schemas.microsoft.com/office/drawing/2014/main" id="{2033A10F-9F65-4E61-A6EE-A38002007348}"/>
              </a:ext>
            </a:extLst>
          </p:cNvPr>
          <p:cNvSpPr txBox="1"/>
          <p:nvPr/>
        </p:nvSpPr>
        <p:spPr>
          <a:xfrm>
            <a:off x="6811911" y="2164035"/>
            <a:ext cx="1826762"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אפשרות 2: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endParaRPr kumimoji="0" lang="he-I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he-I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28" name="תיבת טקסט 27">
            <a:extLst>
              <a:ext uri="{FF2B5EF4-FFF2-40B4-BE49-F238E27FC236}">
                <a16:creationId xmlns:a16="http://schemas.microsoft.com/office/drawing/2014/main" id="{3A0C9399-E6FF-4A9A-BC1F-2CC964CEE300}"/>
              </a:ext>
            </a:extLst>
          </p:cNvPr>
          <p:cNvSpPr txBox="1"/>
          <p:nvPr/>
        </p:nvSpPr>
        <p:spPr>
          <a:xfrm>
            <a:off x="3645952" y="2094955"/>
            <a:ext cx="1710868"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אפשרות 1:           </a:t>
            </a:r>
          </a:p>
        </p:txBody>
      </p:sp>
      <p:sp>
        <p:nvSpPr>
          <p:cNvPr id="30" name="תיבת טקסט 29">
            <a:extLst>
              <a:ext uri="{FF2B5EF4-FFF2-40B4-BE49-F238E27FC236}">
                <a16:creationId xmlns:a16="http://schemas.microsoft.com/office/drawing/2014/main" id="{F9D70EDD-25E2-4BD1-AEEA-2AE39C7B588A}"/>
              </a:ext>
            </a:extLst>
          </p:cNvPr>
          <p:cNvSpPr txBox="1"/>
          <p:nvPr/>
        </p:nvSpPr>
        <p:spPr>
          <a:xfrm>
            <a:off x="970388" y="2172874"/>
            <a:ext cx="177372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אפשרות 2:               </a:t>
            </a:r>
          </a:p>
        </p:txBody>
      </p:sp>
      <p:pic>
        <p:nvPicPr>
          <p:cNvPr id="19" name="Picture 6" descr="Thinking, Thought, Bubbles, Speech Bubbles, Cartoon">
            <a:extLst>
              <a:ext uri="{FF2B5EF4-FFF2-40B4-BE49-F238E27FC236}">
                <a16:creationId xmlns:a16="http://schemas.microsoft.com/office/drawing/2014/main" id="{01783A4D-71CA-435C-8BA5-59D911D18F1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7321154" y="3813772"/>
            <a:ext cx="969358" cy="2008134"/>
          </a:xfrm>
          <a:prstGeom prst="rect">
            <a:avLst/>
          </a:prstGeom>
          <a:noFill/>
          <a:extLst>
            <a:ext uri="{909E8E84-426E-40DD-AFC4-6F175D3DCCD1}">
              <a14:hiddenFill xmlns:a14="http://schemas.microsoft.com/office/drawing/2010/main">
                <a:solidFill>
                  <a:srgbClr val="FFFFFF"/>
                </a:solidFill>
              </a14:hiddenFill>
            </a:ext>
          </a:extLst>
        </p:spPr>
      </p:pic>
      <p:sp>
        <p:nvSpPr>
          <p:cNvPr id="22" name="תיבת טקסט 21">
            <a:extLst>
              <a:ext uri="{FF2B5EF4-FFF2-40B4-BE49-F238E27FC236}">
                <a16:creationId xmlns:a16="http://schemas.microsoft.com/office/drawing/2014/main" id="{7C190477-AC6C-44BB-9C76-BED8E5E3D0CE}"/>
              </a:ext>
            </a:extLst>
          </p:cNvPr>
          <p:cNvSpPr txBox="1"/>
          <p:nvPr/>
        </p:nvSpPr>
        <p:spPr>
          <a:xfrm>
            <a:off x="6616973" y="4549029"/>
            <a:ext cx="1416719"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אפשרות 3:         </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he-I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בני נוער...</a:t>
            </a:r>
          </a:p>
        </p:txBody>
      </p:sp>
      <p:pic>
        <p:nvPicPr>
          <p:cNvPr id="25" name="Picture 6" descr="Thinking, Thought, Bubbles, Speech Bubbles, Cartoon">
            <a:extLst>
              <a:ext uri="{FF2B5EF4-FFF2-40B4-BE49-F238E27FC236}">
                <a16:creationId xmlns:a16="http://schemas.microsoft.com/office/drawing/2014/main" id="{56E0A7C1-B593-4451-A6A2-30BC3DF95AE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1534083" y="3952860"/>
            <a:ext cx="969358" cy="2008134"/>
          </a:xfrm>
          <a:prstGeom prst="rect">
            <a:avLst/>
          </a:prstGeom>
          <a:noFill/>
          <a:extLst>
            <a:ext uri="{909E8E84-426E-40DD-AFC4-6F175D3DCCD1}">
              <a14:hiddenFill xmlns:a14="http://schemas.microsoft.com/office/drawing/2010/main">
                <a:solidFill>
                  <a:srgbClr val="FFFFFF"/>
                </a:solidFill>
              </a14:hiddenFill>
            </a:ext>
          </a:extLst>
        </p:spPr>
      </p:pic>
      <p:sp>
        <p:nvSpPr>
          <p:cNvPr id="26" name="תיבת טקסט 25">
            <a:extLst>
              <a:ext uri="{FF2B5EF4-FFF2-40B4-BE49-F238E27FC236}">
                <a16:creationId xmlns:a16="http://schemas.microsoft.com/office/drawing/2014/main" id="{8829E692-A6A5-41AC-8A83-E385C994A2D7}"/>
              </a:ext>
            </a:extLst>
          </p:cNvPr>
          <p:cNvSpPr txBox="1"/>
          <p:nvPr/>
        </p:nvSpPr>
        <p:spPr>
          <a:xfrm>
            <a:off x="826528" y="4725796"/>
            <a:ext cx="1416719"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אפשרות 3:         </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he-I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בני נוער...</a:t>
            </a:r>
          </a:p>
        </p:txBody>
      </p:sp>
    </p:spTree>
    <p:extLst>
      <p:ext uri="{BB962C8B-B14F-4D97-AF65-F5344CB8AC3E}">
        <p14:creationId xmlns:p14="http://schemas.microsoft.com/office/powerpoint/2010/main" val="2201414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3" name="Google Shape;143;g10ffb673d3a_0_0"/>
          <p:cNvPicPr preferRelativeResize="0"/>
          <p:nvPr/>
        </p:nvPicPr>
        <p:blipFill rotWithShape="1">
          <a:blip r:embed="rId3">
            <a:alphaModFix/>
          </a:blip>
          <a:srcRect/>
          <a:stretch/>
        </p:blipFill>
        <p:spPr>
          <a:xfrm>
            <a:off x="7872000" y="478310"/>
            <a:ext cx="4320000" cy="1116897"/>
          </a:xfrm>
          <a:prstGeom prst="rect">
            <a:avLst/>
          </a:prstGeom>
          <a:noFill/>
          <a:ln>
            <a:noFill/>
          </a:ln>
        </p:spPr>
      </p:pic>
      <p:sp>
        <p:nvSpPr>
          <p:cNvPr id="144" name="Google Shape;144;g10ffb673d3a_0_0"/>
          <p:cNvSpPr/>
          <p:nvPr/>
        </p:nvSpPr>
        <p:spPr>
          <a:xfrm>
            <a:off x="9285932" y="343674"/>
            <a:ext cx="2906100" cy="13782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2800"/>
              <a:buFont typeface="Arial"/>
              <a:buNone/>
            </a:pPr>
            <a:r>
              <a:rPr lang="iw-IL" sz="2800" b="1" i="0" u="none" strike="noStrike" cap="none">
                <a:solidFill>
                  <a:schemeClr val="lt1"/>
                </a:solidFill>
                <a:latin typeface="Calibri"/>
                <a:ea typeface="Calibri"/>
                <a:cs typeface="Calibri"/>
                <a:sym typeface="Calibri"/>
              </a:rPr>
              <a:t>נושאי היחידה</a:t>
            </a:r>
            <a:endParaRPr sz="1400" b="0" i="0" u="none" strike="noStrike" cap="none">
              <a:solidFill>
                <a:srgbClr val="000000"/>
              </a:solidFill>
              <a:latin typeface="Arial"/>
              <a:ea typeface="Arial"/>
              <a:cs typeface="Arial"/>
              <a:sym typeface="Arial"/>
            </a:endParaRPr>
          </a:p>
        </p:txBody>
      </p:sp>
      <p:sp>
        <p:nvSpPr>
          <p:cNvPr id="145" name="Google Shape;145;g10ffb673d3a_0_0"/>
          <p:cNvSpPr/>
          <p:nvPr/>
        </p:nvSpPr>
        <p:spPr>
          <a:xfrm>
            <a:off x="7090228" y="2763552"/>
            <a:ext cx="4752818" cy="267322"/>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2400"/>
              <a:buFont typeface="Arial"/>
              <a:buNone/>
            </a:pPr>
            <a:r>
              <a:rPr lang="iw-IL" sz="1800" b="1" i="0" u="none" strike="noStrike" cap="none" dirty="0">
                <a:solidFill>
                  <a:srgbClr val="BBA4DD"/>
                </a:solidFill>
                <a:latin typeface="Calibri"/>
                <a:ea typeface="Calibri"/>
                <a:cs typeface="Calibri"/>
                <a:sym typeface="Calibri"/>
              </a:rPr>
              <a:t> </a:t>
            </a:r>
            <a:r>
              <a:rPr lang="he-IL" sz="1800" b="1" i="0" u="none" strike="noStrike" cap="none" dirty="0">
                <a:solidFill>
                  <a:srgbClr val="BBA4DD"/>
                </a:solidFill>
                <a:latin typeface="Calibri"/>
                <a:ea typeface="Calibri"/>
                <a:cs typeface="Calibri"/>
                <a:sym typeface="Calibri"/>
              </a:rPr>
              <a:t>איפה אני ומה הגבול שלי? </a:t>
            </a:r>
            <a:endParaRPr sz="1800" b="0" i="0" u="none" strike="noStrike" cap="none" dirty="0">
              <a:solidFill>
                <a:srgbClr val="000000"/>
              </a:solidFill>
              <a:latin typeface="Arial"/>
              <a:ea typeface="Arial"/>
              <a:cs typeface="Arial"/>
              <a:sym typeface="Arial"/>
            </a:endParaRPr>
          </a:p>
        </p:txBody>
      </p:sp>
      <p:sp>
        <p:nvSpPr>
          <p:cNvPr id="146" name="Google Shape;146;g10ffb673d3a_0_0"/>
          <p:cNvSpPr/>
          <p:nvPr/>
        </p:nvSpPr>
        <p:spPr>
          <a:xfrm>
            <a:off x="7527876" y="3396487"/>
            <a:ext cx="2921168" cy="4266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r>
              <a:rPr lang="he-IL" sz="1800" b="1" i="0" u="none" strike="noStrike" cap="none" dirty="0">
                <a:solidFill>
                  <a:srgbClr val="A8D08C"/>
                </a:solidFill>
                <a:latin typeface="Calibri"/>
                <a:ea typeface="Calibri"/>
                <a:cs typeface="Calibri"/>
                <a:sym typeface="Calibri"/>
              </a:rPr>
              <a:t>תופסים כיוון ברשת</a:t>
            </a:r>
            <a:endParaRPr sz="1400" b="0" i="0" u="none" strike="noStrike" cap="none" dirty="0">
              <a:solidFill>
                <a:srgbClr val="000000"/>
              </a:solidFill>
              <a:latin typeface="Arial"/>
              <a:ea typeface="Arial"/>
              <a:cs typeface="Arial"/>
              <a:sym typeface="Arial"/>
            </a:endParaRPr>
          </a:p>
        </p:txBody>
      </p:sp>
      <p:sp>
        <p:nvSpPr>
          <p:cNvPr id="147" name="Google Shape;147;g10ffb673d3a_0_0"/>
          <p:cNvSpPr/>
          <p:nvPr/>
        </p:nvSpPr>
        <p:spPr>
          <a:xfrm>
            <a:off x="6779979" y="4191373"/>
            <a:ext cx="3054300" cy="3828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r>
              <a:rPr lang="he-IL" sz="1800" b="1" i="0" u="none" strike="noStrike" cap="none" dirty="0">
                <a:solidFill>
                  <a:srgbClr val="7695AD"/>
                </a:solidFill>
                <a:latin typeface="Calibri"/>
                <a:ea typeface="Calibri"/>
                <a:cs typeface="Calibri"/>
                <a:sym typeface="Calibri"/>
              </a:rPr>
              <a:t>יפים על אמת ברשת</a:t>
            </a:r>
            <a:endParaRPr sz="1800" b="0" i="0" u="none" strike="noStrike" cap="none" dirty="0">
              <a:solidFill>
                <a:srgbClr val="7695AD"/>
              </a:solidFill>
              <a:sym typeface="Arial"/>
            </a:endParaRPr>
          </a:p>
        </p:txBody>
      </p:sp>
      <p:sp>
        <p:nvSpPr>
          <p:cNvPr id="148" name="Google Shape;148;g10ffb673d3a_0_0"/>
          <p:cNvSpPr/>
          <p:nvPr/>
        </p:nvSpPr>
        <p:spPr>
          <a:xfrm>
            <a:off x="5516168" y="5586603"/>
            <a:ext cx="2904300" cy="371100"/>
          </a:xfrm>
          <a:prstGeom prst="rect">
            <a:avLst/>
          </a:prstGeom>
          <a:no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0000"/>
              </a:buClr>
              <a:buSzPts val="18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g10ffb673d3a_0_0"/>
          <p:cNvSpPr/>
          <p:nvPr/>
        </p:nvSpPr>
        <p:spPr>
          <a:xfrm>
            <a:off x="11543430" y="2102766"/>
            <a:ext cx="234600" cy="291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r>
              <a:rPr lang="iw-IL" sz="1800" b="0" i="0" u="none" strike="noStrike" cap="none">
                <a:solidFill>
                  <a:schemeClr val="lt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150" name="Google Shape;150;g10ffb673d3a_0_0"/>
          <p:cNvSpPr/>
          <p:nvPr/>
        </p:nvSpPr>
        <p:spPr>
          <a:xfrm>
            <a:off x="10740514" y="2713842"/>
            <a:ext cx="386400" cy="382800"/>
          </a:xfrm>
          <a:prstGeom prst="ellipse">
            <a:avLst/>
          </a:prstGeom>
          <a:solidFill>
            <a:srgbClr val="BBA4DD"/>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1" name="Google Shape;151;g10ffb673d3a_0_0"/>
          <p:cNvSpPr/>
          <p:nvPr/>
        </p:nvSpPr>
        <p:spPr>
          <a:xfrm>
            <a:off x="10828083" y="2753892"/>
            <a:ext cx="234600" cy="291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r>
              <a:rPr lang="iw-IL" sz="1800" b="0" i="0" u="none" strike="noStrike" cap="none">
                <a:solidFill>
                  <a:schemeClr val="lt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152" name="Google Shape;152;g10ffb673d3a_0_0"/>
          <p:cNvSpPr/>
          <p:nvPr/>
        </p:nvSpPr>
        <p:spPr>
          <a:xfrm>
            <a:off x="10040059" y="3416550"/>
            <a:ext cx="386400" cy="382800"/>
          </a:xfrm>
          <a:prstGeom prst="ellipse">
            <a:avLst/>
          </a:prstGeom>
          <a:solidFill>
            <a:srgbClr val="A8D08C"/>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3" name="Google Shape;153;g10ffb673d3a_0_0"/>
          <p:cNvSpPr/>
          <p:nvPr/>
        </p:nvSpPr>
        <p:spPr>
          <a:xfrm>
            <a:off x="10127628" y="3462623"/>
            <a:ext cx="234600" cy="291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r>
              <a:rPr lang="iw-IL" sz="1800" b="0" i="0" u="none" strike="noStrike" cap="none">
                <a:solidFill>
                  <a:schemeClr val="lt1"/>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sp>
        <p:nvSpPr>
          <p:cNvPr id="154" name="Google Shape;154;g10ffb673d3a_0_0"/>
          <p:cNvSpPr/>
          <p:nvPr/>
        </p:nvSpPr>
        <p:spPr>
          <a:xfrm>
            <a:off x="9350657" y="4181799"/>
            <a:ext cx="386400" cy="382800"/>
          </a:xfrm>
          <a:prstGeom prst="ellipse">
            <a:avLst/>
          </a:prstGeom>
          <a:solidFill>
            <a:srgbClr val="7B9BB4"/>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5" name="Google Shape;155;g10ffb673d3a_0_0"/>
          <p:cNvSpPr/>
          <p:nvPr/>
        </p:nvSpPr>
        <p:spPr>
          <a:xfrm>
            <a:off x="9429434" y="4230510"/>
            <a:ext cx="207000" cy="291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r>
              <a:rPr lang="iw-IL" sz="1800" b="0" i="0" u="none" strike="noStrike" cap="none">
                <a:solidFill>
                  <a:schemeClr val="lt1"/>
                </a:solidFill>
                <a:latin typeface="Calibri"/>
                <a:ea typeface="Calibri"/>
                <a:cs typeface="Calibri"/>
                <a:sym typeface="Calibri"/>
              </a:rPr>
              <a:t>4</a:t>
            </a:r>
            <a:endParaRPr sz="1400" b="0" i="0" u="none" strike="noStrike" cap="none">
              <a:solidFill>
                <a:srgbClr val="000000"/>
              </a:solidFill>
              <a:latin typeface="Arial"/>
              <a:ea typeface="Arial"/>
              <a:cs typeface="Arial"/>
              <a:sym typeface="Arial"/>
            </a:endParaRPr>
          </a:p>
        </p:txBody>
      </p:sp>
      <p:sp>
        <p:nvSpPr>
          <p:cNvPr id="156" name="Google Shape;156;g10ffb673d3a_0_0"/>
          <p:cNvSpPr/>
          <p:nvPr/>
        </p:nvSpPr>
        <p:spPr>
          <a:xfrm>
            <a:off x="7934534" y="5634581"/>
            <a:ext cx="234600" cy="291000"/>
          </a:xfrm>
          <a:prstGeom prst="rect">
            <a:avLst/>
          </a:prstGeom>
          <a:no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0000"/>
              </a:buClr>
              <a:buSzPts val="18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g10ffb673d3a_0_0"/>
          <p:cNvSpPr/>
          <p:nvPr/>
        </p:nvSpPr>
        <p:spPr>
          <a:xfrm>
            <a:off x="11477597" y="1979546"/>
            <a:ext cx="386400" cy="382800"/>
          </a:xfrm>
          <a:prstGeom prst="ellipse">
            <a:avLst/>
          </a:prstGeom>
          <a:solidFill>
            <a:srgbClr val="DDADA4"/>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8" name="Google Shape;158;g10ffb673d3a_0_0"/>
          <p:cNvSpPr/>
          <p:nvPr/>
        </p:nvSpPr>
        <p:spPr>
          <a:xfrm>
            <a:off x="11565166" y="2025619"/>
            <a:ext cx="234600" cy="291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r>
              <a:rPr lang="iw-IL" sz="1800" b="0" i="0" u="none" strike="noStrike" cap="none">
                <a:solidFill>
                  <a:schemeClr val="lt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159" name="Google Shape;159;g10ffb673d3a_0_0"/>
          <p:cNvSpPr/>
          <p:nvPr/>
        </p:nvSpPr>
        <p:spPr>
          <a:xfrm>
            <a:off x="8855374" y="1923706"/>
            <a:ext cx="3177900" cy="4266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400" b="0" i="0" u="none" strike="noStrike" cap="none" dirty="0">
              <a:solidFill>
                <a:srgbClr val="000000"/>
              </a:solidFill>
              <a:latin typeface="Arial"/>
              <a:ea typeface="Arial"/>
              <a:cs typeface="Arial"/>
              <a:sym typeface="Arial"/>
            </a:endParaRPr>
          </a:p>
        </p:txBody>
      </p:sp>
      <p:sp>
        <p:nvSpPr>
          <p:cNvPr id="160" name="Google Shape;160;g10ffb673d3a_0_0"/>
          <p:cNvSpPr/>
          <p:nvPr/>
        </p:nvSpPr>
        <p:spPr>
          <a:xfrm>
            <a:off x="6562816" y="4843897"/>
            <a:ext cx="2053800" cy="4266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g10ffb673d3a_0_0"/>
          <p:cNvSpPr/>
          <p:nvPr/>
        </p:nvSpPr>
        <p:spPr>
          <a:xfrm>
            <a:off x="7258050" y="2143525"/>
            <a:ext cx="4050270" cy="352192"/>
          </a:xfrm>
          <a:prstGeom prst="rect">
            <a:avLst/>
          </a:prstGeom>
          <a:noFill/>
          <a:ln>
            <a:noFill/>
          </a:ln>
        </p:spPr>
        <p:txBody>
          <a:bodyPr spcFirstLastPara="1" wrap="square" lIns="91425" tIns="45700" rIns="91425" bIns="45700" anchor="ctr" anchorCtr="0">
            <a:noAutofit/>
          </a:bodyPr>
          <a:lstStyle/>
          <a:p>
            <a:pPr algn="r" rtl="1">
              <a:buSzPts val="1400"/>
            </a:pPr>
            <a:r>
              <a:rPr lang="he-IL" sz="2800" b="1" dirty="0">
                <a:solidFill>
                  <a:srgbClr val="DDADA4"/>
                </a:solidFill>
                <a:latin typeface="Calibri"/>
                <a:ea typeface="Calibri"/>
                <a:cs typeface="Calibri"/>
                <a:sym typeface="Calibri"/>
              </a:rPr>
              <a:t>גולשים לשינוי</a:t>
            </a:r>
            <a:endParaRPr lang="he-IL" dirty="0"/>
          </a:p>
          <a:p>
            <a:pPr marL="0" marR="0" lvl="0" indent="0" algn="ctr" rtl="1">
              <a:lnSpc>
                <a:spcPct val="100000"/>
              </a:lnSpc>
              <a:spcBef>
                <a:spcPts val="0"/>
              </a:spcBef>
              <a:spcAft>
                <a:spcPts val="0"/>
              </a:spcAft>
              <a:buClr>
                <a:srgbClr val="000000"/>
              </a:buClr>
              <a:buSzPts val="1400"/>
              <a:buFont typeface="Arial"/>
              <a:buNone/>
            </a:pPr>
            <a:r>
              <a:rPr lang="he-IL" sz="1400" b="0" i="0" u="none" strike="noStrike" cap="none" dirty="0">
                <a:solidFill>
                  <a:srgbClr val="7F7F7F"/>
                </a:solidFill>
                <a:latin typeface="Calibri"/>
                <a:ea typeface="Calibri"/>
                <a:cs typeface="Calibri"/>
                <a:sym typeface="Calibri"/>
              </a:rPr>
              <a:t>נורמות התנהגות לקידום מרחב בטוח וחיובי ברשת</a:t>
            </a:r>
            <a:endParaRPr sz="1400" b="0" i="0" u="none" strike="noStrike" cap="none" dirty="0">
              <a:solidFill>
                <a:srgbClr val="000000"/>
              </a:solidFill>
              <a:latin typeface="Arial"/>
              <a:ea typeface="Arial"/>
              <a:cs typeface="Arial"/>
              <a:sym typeface="Arial"/>
            </a:endParaRPr>
          </a:p>
        </p:txBody>
      </p:sp>
      <p:pic>
        <p:nvPicPr>
          <p:cNvPr id="162" name="Google Shape;162;g10ffb673d3a_0_0"/>
          <p:cNvPicPr preferRelativeResize="0"/>
          <p:nvPr/>
        </p:nvPicPr>
        <p:blipFill rotWithShape="1">
          <a:blip r:embed="rId4">
            <a:alphaModFix/>
          </a:blip>
          <a:srcRect/>
          <a:stretch/>
        </p:blipFill>
        <p:spPr>
          <a:xfrm>
            <a:off x="8127830" y="827294"/>
            <a:ext cx="588672" cy="470938"/>
          </a:xfrm>
          <a:prstGeom prst="rect">
            <a:avLst/>
          </a:prstGeom>
          <a:noFill/>
          <a:ln>
            <a:noFill/>
          </a:ln>
        </p:spPr>
      </p:pic>
      <p:sp>
        <p:nvSpPr>
          <p:cNvPr id="163" name="Google Shape;163;g10ffb673d3a_0_0"/>
          <p:cNvSpPr/>
          <p:nvPr/>
        </p:nvSpPr>
        <p:spPr>
          <a:xfrm>
            <a:off x="6695957" y="2969887"/>
            <a:ext cx="4781400" cy="4266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400"/>
              <a:buFont typeface="Arial"/>
              <a:buNone/>
            </a:pPr>
            <a:r>
              <a:rPr lang="he-IL" sz="1400" b="0" i="0" u="none" strike="noStrike" cap="none" dirty="0">
                <a:solidFill>
                  <a:srgbClr val="7F7F7F"/>
                </a:solidFill>
                <a:latin typeface="Calibri"/>
                <a:ea typeface="Calibri"/>
                <a:cs typeface="Calibri"/>
                <a:sym typeface="Calibri"/>
              </a:rPr>
              <a:t>חשיפה למסכים ושימוש בהם</a:t>
            </a:r>
            <a:endParaRPr sz="1400" b="0" i="0" u="none" strike="noStrike" cap="none" dirty="0">
              <a:solidFill>
                <a:srgbClr val="000000"/>
              </a:solidFill>
              <a:latin typeface="Arial"/>
              <a:ea typeface="Arial"/>
              <a:cs typeface="Arial"/>
              <a:sym typeface="Arial"/>
            </a:endParaRPr>
          </a:p>
        </p:txBody>
      </p:sp>
      <p:sp>
        <p:nvSpPr>
          <p:cNvPr id="164" name="Google Shape;164;g10ffb673d3a_0_0"/>
          <p:cNvSpPr/>
          <p:nvPr/>
        </p:nvSpPr>
        <p:spPr>
          <a:xfrm>
            <a:off x="5930944" y="3684873"/>
            <a:ext cx="4152900" cy="4266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400"/>
              <a:buFont typeface="Arial"/>
              <a:buNone/>
            </a:pPr>
            <a:r>
              <a:rPr lang="he-IL" sz="1400" b="0" i="0" u="none" strike="noStrike" cap="none" dirty="0">
                <a:solidFill>
                  <a:srgbClr val="7F7F7F"/>
                </a:solidFill>
                <a:latin typeface="Calibri"/>
                <a:ea typeface="Calibri"/>
                <a:cs typeface="Calibri"/>
                <a:sym typeface="Calibri"/>
              </a:rPr>
              <a:t>צמצום חשיפה לתכנים שאינם </a:t>
            </a:r>
            <a:r>
              <a:rPr lang="he-IL" sz="1400" b="0" i="0" u="none" strike="noStrike" cap="none" dirty="0" err="1">
                <a:solidFill>
                  <a:srgbClr val="7F7F7F"/>
                </a:solidFill>
                <a:latin typeface="Calibri"/>
                <a:ea typeface="Calibri"/>
                <a:cs typeface="Calibri"/>
                <a:sym typeface="Calibri"/>
              </a:rPr>
              <a:t>תואמי</a:t>
            </a:r>
            <a:r>
              <a:rPr lang="he-IL" sz="1400" b="0" i="0" u="none" strike="noStrike" cap="none" dirty="0">
                <a:solidFill>
                  <a:srgbClr val="7F7F7F"/>
                </a:solidFill>
                <a:latin typeface="Calibri"/>
                <a:ea typeface="Calibri"/>
                <a:cs typeface="Calibri"/>
                <a:sym typeface="Calibri"/>
              </a:rPr>
              <a:t> גיל</a:t>
            </a:r>
            <a:endParaRPr sz="1400" b="0" i="0" u="none" strike="noStrike" cap="none" dirty="0">
              <a:solidFill>
                <a:srgbClr val="000000"/>
              </a:solidFill>
              <a:latin typeface="Arial"/>
              <a:ea typeface="Arial"/>
              <a:cs typeface="Arial"/>
              <a:sym typeface="Arial"/>
            </a:endParaRPr>
          </a:p>
        </p:txBody>
      </p:sp>
      <p:sp>
        <p:nvSpPr>
          <p:cNvPr id="165" name="Google Shape;165;g10ffb673d3a_0_0"/>
          <p:cNvSpPr/>
          <p:nvPr/>
        </p:nvSpPr>
        <p:spPr>
          <a:xfrm>
            <a:off x="6209328" y="4388023"/>
            <a:ext cx="3792307" cy="488801"/>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400"/>
              <a:buFont typeface="Arial"/>
              <a:buNone/>
            </a:pPr>
            <a:r>
              <a:rPr lang="iw-IL" sz="1400" b="0" i="0" u="none" strike="noStrike" cap="none" dirty="0">
                <a:solidFill>
                  <a:srgbClr val="7F7F7F"/>
                </a:solidFill>
                <a:latin typeface="Calibri"/>
                <a:ea typeface="Calibri"/>
                <a:cs typeface="Calibri"/>
                <a:sym typeface="Calibri"/>
              </a:rPr>
              <a:t>                    </a:t>
            </a:r>
            <a:r>
              <a:rPr lang="he-IL" sz="1400" b="0" i="0" u="none" strike="noStrike" cap="none" dirty="0">
                <a:solidFill>
                  <a:srgbClr val="7F7F7F"/>
                </a:solidFill>
                <a:latin typeface="Calibri"/>
                <a:ea typeface="Calibri"/>
                <a:cs typeface="Calibri"/>
                <a:sym typeface="Calibri"/>
              </a:rPr>
              <a:t>מודעות לקשר בין הרשת לדימוי גוף</a:t>
            </a:r>
            <a:endParaRPr sz="1400" b="0" i="0" u="none" strike="noStrike" cap="none" dirty="0">
              <a:solidFill>
                <a:srgbClr val="000000"/>
              </a:solidFill>
              <a:latin typeface="Arial"/>
              <a:ea typeface="Arial"/>
              <a:cs typeface="Arial"/>
              <a:sym typeface="Arial"/>
            </a:endParaRPr>
          </a:p>
        </p:txBody>
      </p:sp>
      <p:pic>
        <p:nvPicPr>
          <p:cNvPr id="26" name="Google Shape;178;p4" descr="פרח ללא גבעול עם מילוי מלא"/>
          <p:cNvPicPr preferRelativeResize="0"/>
          <p:nvPr/>
        </p:nvPicPr>
        <p:blipFill rotWithShape="1">
          <a:blip r:embed="rId5">
            <a:alphaModFix/>
          </a:blip>
          <a:srcRect/>
          <a:stretch/>
        </p:blipFill>
        <p:spPr>
          <a:xfrm>
            <a:off x="11159180" y="1677523"/>
            <a:ext cx="1041806" cy="1041806"/>
          </a:xfrm>
          <a:prstGeom prst="rect">
            <a:avLst/>
          </a:prstGeom>
          <a:noFill/>
          <a:ln>
            <a:noFill/>
          </a:ln>
        </p:spPr>
      </p:pic>
    </p:spTree>
    <p:extLst>
      <p:ext uri="{BB962C8B-B14F-4D97-AF65-F5344CB8AC3E}">
        <p14:creationId xmlns:p14="http://schemas.microsoft.com/office/powerpoint/2010/main" val="1605607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5"/>
          <p:cNvPicPr preferRelativeResize="0"/>
          <p:nvPr/>
        </p:nvPicPr>
        <p:blipFill rotWithShape="1">
          <a:blip r:embed="rId3">
            <a:alphaModFix/>
          </a:blip>
          <a:srcRect/>
          <a:stretch/>
        </p:blipFill>
        <p:spPr>
          <a:xfrm>
            <a:off x="7872000" y="469026"/>
            <a:ext cx="4320000" cy="1116897"/>
          </a:xfrm>
          <a:prstGeom prst="rect">
            <a:avLst/>
          </a:prstGeom>
          <a:noFill/>
          <a:ln>
            <a:noFill/>
          </a:ln>
        </p:spPr>
      </p:pic>
      <p:sp>
        <p:nvSpPr>
          <p:cNvPr id="184" name="Google Shape;184;p5"/>
          <p:cNvSpPr txBox="1">
            <a:spLocks noGrp="1"/>
          </p:cNvSpPr>
          <p:nvPr>
            <p:ph type="title"/>
          </p:nvPr>
        </p:nvSpPr>
        <p:spPr>
          <a:xfrm>
            <a:off x="9362113" y="466353"/>
            <a:ext cx="2480925" cy="1054394"/>
          </a:xfrm>
          <a:prstGeom prst="rect">
            <a:avLst/>
          </a:prstGeom>
          <a:noFill/>
          <a:ln>
            <a:noFill/>
          </a:ln>
        </p:spPr>
        <p:txBody>
          <a:bodyPr spcFirstLastPara="1" wrap="square" lIns="91425" tIns="45700" rIns="91425" bIns="45700" anchor="ctr" anchorCtr="0">
            <a:noAutofit/>
          </a:bodyPr>
          <a:lstStyle/>
          <a:p>
            <a:pPr marL="0" lvl="0" indent="0" algn="ctr" rtl="1">
              <a:lnSpc>
                <a:spcPct val="110000"/>
              </a:lnSpc>
              <a:spcBef>
                <a:spcPts val="0"/>
              </a:spcBef>
              <a:spcAft>
                <a:spcPts val="0"/>
              </a:spcAft>
              <a:buClr>
                <a:srgbClr val="000000"/>
              </a:buClr>
              <a:buSzPts val="2800"/>
              <a:buFont typeface="Calibri"/>
              <a:buNone/>
            </a:pPr>
            <a:r>
              <a:rPr lang="iw-IL" sz="2800" b="1">
                <a:solidFill>
                  <a:srgbClr val="002060"/>
                </a:solidFill>
                <a:latin typeface="Calibri"/>
                <a:ea typeface="Calibri"/>
                <a:cs typeface="Calibri"/>
                <a:sym typeface="Calibri"/>
              </a:rPr>
              <a:t>מטרות השיעור</a:t>
            </a:r>
            <a:endParaRPr sz="2800" b="1">
              <a:solidFill>
                <a:srgbClr val="002060"/>
              </a:solidFill>
              <a:latin typeface="Calibri"/>
              <a:ea typeface="Calibri"/>
              <a:cs typeface="Calibri"/>
              <a:sym typeface="Calibri"/>
            </a:endParaRPr>
          </a:p>
        </p:txBody>
      </p:sp>
      <p:pic>
        <p:nvPicPr>
          <p:cNvPr id="186" name="Google Shape;186;p5"/>
          <p:cNvPicPr preferRelativeResize="0"/>
          <p:nvPr/>
        </p:nvPicPr>
        <p:blipFill rotWithShape="1">
          <a:blip r:embed="rId4">
            <a:alphaModFix/>
          </a:blip>
          <a:srcRect/>
          <a:stretch/>
        </p:blipFill>
        <p:spPr>
          <a:xfrm>
            <a:off x="8134350" y="737914"/>
            <a:ext cx="609600" cy="579120"/>
          </a:xfrm>
          <a:prstGeom prst="rect">
            <a:avLst/>
          </a:prstGeom>
          <a:noFill/>
          <a:ln>
            <a:noFill/>
          </a:ln>
        </p:spPr>
      </p:pic>
      <p:sp>
        <p:nvSpPr>
          <p:cNvPr id="2" name="TextBox 12">
            <a:extLst>
              <a:ext uri="{FF2B5EF4-FFF2-40B4-BE49-F238E27FC236}">
                <a16:creationId xmlns:a16="http://schemas.microsoft.com/office/drawing/2014/main" id="{4990520A-2B1D-E37A-9DD6-83F124AAC9EA}"/>
              </a:ext>
            </a:extLst>
          </p:cNvPr>
          <p:cNvSpPr txBox="1"/>
          <p:nvPr/>
        </p:nvSpPr>
        <p:spPr>
          <a:xfrm>
            <a:off x="212993" y="2616662"/>
            <a:ext cx="11766014" cy="1624676"/>
          </a:xfrm>
          <a:prstGeom prst="rect">
            <a:avLst/>
          </a:prstGeom>
          <a:noFill/>
        </p:spPr>
        <p:txBody>
          <a:bodyPr wrap="square">
            <a:spAutoFit/>
          </a:bodyPr>
          <a:lstStyle/>
          <a:p>
            <a:pPr marL="457200" marR="0" lvl="0" indent="-457200" algn="r" rtl="1">
              <a:lnSpc>
                <a:spcPct val="150000"/>
              </a:lnSpc>
              <a:spcBef>
                <a:spcPts val="0"/>
              </a:spcBef>
              <a:spcAft>
                <a:spcPts val="0"/>
              </a:spcAft>
              <a:buClr>
                <a:schemeClr val="lt1"/>
              </a:buClr>
              <a:buSzPts val="2400"/>
              <a:buFont typeface="Wingdings" panose="05000000000000000000" pitchFamily="2" charset="2"/>
              <a:buChar char="Ø"/>
            </a:pPr>
            <a:r>
              <a:rPr lang="he-IL" sz="3500" b="0" i="0" u="none" strike="noStrike" cap="none" dirty="0">
                <a:solidFill>
                  <a:schemeClr val="tx1"/>
                </a:solidFill>
                <a:latin typeface="Calibri"/>
                <a:ea typeface="Calibri"/>
                <a:cs typeface="Calibri"/>
                <a:sym typeface="Calibri"/>
              </a:rPr>
              <a:t>התלמידים יפתחו מיומנויות לניהול עצמי ברשת, כך שיתנהלו בה באופן מכבד, מתחשב ומוגן.</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6"/>
          <p:cNvPicPr preferRelativeResize="0"/>
          <p:nvPr/>
        </p:nvPicPr>
        <p:blipFill rotWithShape="1">
          <a:blip r:embed="rId3">
            <a:alphaModFix/>
          </a:blip>
          <a:srcRect/>
          <a:stretch/>
        </p:blipFill>
        <p:spPr>
          <a:xfrm>
            <a:off x="7872000" y="469025"/>
            <a:ext cx="4320000" cy="1116898"/>
          </a:xfrm>
          <a:prstGeom prst="rect">
            <a:avLst/>
          </a:prstGeom>
          <a:noFill/>
          <a:ln>
            <a:noFill/>
          </a:ln>
        </p:spPr>
      </p:pic>
      <p:cxnSp>
        <p:nvCxnSpPr>
          <p:cNvPr id="192" name="Google Shape;192;p6"/>
          <p:cNvCxnSpPr/>
          <p:nvPr/>
        </p:nvCxnSpPr>
        <p:spPr>
          <a:xfrm>
            <a:off x="8682163" y="2716232"/>
            <a:ext cx="0" cy="2065840"/>
          </a:xfrm>
          <a:prstGeom prst="straightConnector1">
            <a:avLst/>
          </a:prstGeom>
          <a:noFill/>
          <a:ln w="9525" cap="flat" cmpd="sng">
            <a:solidFill>
              <a:srgbClr val="005485"/>
            </a:solidFill>
            <a:prstDash val="solid"/>
            <a:miter lim="800000"/>
            <a:headEnd type="none" w="sm" len="sm"/>
            <a:tailEnd type="none" w="sm" len="sm"/>
          </a:ln>
        </p:spPr>
      </p:cxnSp>
      <p:sp>
        <p:nvSpPr>
          <p:cNvPr id="193" name="Google Shape;193;p6"/>
          <p:cNvSpPr txBox="1"/>
          <p:nvPr/>
        </p:nvSpPr>
        <p:spPr>
          <a:xfrm>
            <a:off x="8829713" y="2716232"/>
            <a:ext cx="3265714" cy="830956"/>
          </a:xfrm>
          <a:prstGeom prst="rect">
            <a:avLst/>
          </a:prstGeom>
          <a:noFill/>
          <a:ln>
            <a:noFill/>
          </a:ln>
        </p:spPr>
        <p:txBody>
          <a:bodyPr spcFirstLastPara="1" wrap="square" lIns="91425" tIns="45700" rIns="91425" bIns="45700" anchor="t" anchorCtr="0">
            <a:spAutoFit/>
          </a:bodyPr>
          <a:lstStyle/>
          <a:p>
            <a:pPr marL="398463" marR="0" lvl="1" indent="-285750" algn="r" defTabSz="914400" rtl="1" eaLnBrk="1" fontAlgn="auto" latinLnBrk="0" hangingPunct="1">
              <a:lnSpc>
                <a:spcPct val="100000"/>
              </a:lnSpc>
              <a:spcBef>
                <a:spcPts val="0"/>
              </a:spcBef>
              <a:spcAft>
                <a:spcPts val="0"/>
              </a:spcAft>
              <a:buClr>
                <a:srgbClr val="000000"/>
              </a:buClr>
              <a:buSzTx/>
              <a:buFontTx/>
              <a:buChar char="-"/>
              <a:tabLst/>
              <a:defRPr/>
            </a:pPr>
            <a:r>
              <a:rPr kumimoji="0" lang="he-IL" sz="1600" b="0" i="0" u="none" strike="noStrike" kern="0" cap="none" spc="0" normalizeH="0" baseline="0" noProof="0" dirty="0">
                <a:ln>
                  <a:noFill/>
                </a:ln>
                <a:solidFill>
                  <a:srgbClr val="000000"/>
                </a:solidFill>
                <a:effectLst/>
                <a:uLnTx/>
                <a:uFillTx/>
                <a:latin typeface="Calibri"/>
                <a:ea typeface="Calibri"/>
                <a:cs typeface="Calibri"/>
                <a:sym typeface="Calibri"/>
              </a:rPr>
              <a:t>היכרות עם נורמות התנהגות מקובלות במרחבי הרשת.</a:t>
            </a:r>
          </a:p>
          <a:p>
            <a:pPr marL="112713" marR="0" lvl="1" algn="r" defTabSz="914400" rtl="1" eaLnBrk="1" fontAlgn="auto" latinLnBrk="0" hangingPunct="1">
              <a:lnSpc>
                <a:spcPct val="100000"/>
              </a:lnSpc>
              <a:spcBef>
                <a:spcPts val="0"/>
              </a:spcBef>
              <a:spcAft>
                <a:spcPts val="0"/>
              </a:spcAft>
              <a:buClr>
                <a:srgbClr val="000000"/>
              </a:buClr>
              <a:buSzTx/>
              <a:tabLst/>
              <a:defRPr/>
            </a:pPr>
            <a:endParaRPr kumimoji="0" lang="he-IL" sz="16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94" name="Google Shape;194;p6"/>
          <p:cNvSpPr txBox="1"/>
          <p:nvPr/>
        </p:nvSpPr>
        <p:spPr>
          <a:xfrm>
            <a:off x="3016976" y="2634952"/>
            <a:ext cx="5521710" cy="3539390"/>
          </a:xfrm>
          <a:prstGeom prst="rect">
            <a:avLst/>
          </a:prstGeom>
          <a:noFill/>
          <a:ln>
            <a:noFill/>
          </a:ln>
        </p:spPr>
        <p:txBody>
          <a:bodyPr spcFirstLastPara="1" wrap="square" lIns="91425" tIns="45700" rIns="91425" bIns="45700" anchor="t" anchorCtr="0">
            <a:spAutoFit/>
          </a:bodyPr>
          <a:lstStyle/>
          <a:p>
            <a:pPr marL="285750" marR="0" lvl="0" indent="-285750" algn="r" defTabSz="914400" rtl="1" eaLnBrk="1" fontAlgn="auto" latinLnBrk="0" hangingPunct="1">
              <a:lnSpc>
                <a:spcPct val="100000"/>
              </a:lnSpc>
              <a:spcBef>
                <a:spcPts val="0"/>
              </a:spcBef>
              <a:spcAft>
                <a:spcPts val="0"/>
              </a:spcAft>
              <a:buClr>
                <a:srgbClr val="000000"/>
              </a:buClr>
              <a:buSzPts val="1800"/>
              <a:buFont typeface="Gisha"/>
              <a:buChar char="»"/>
              <a:tabLst/>
              <a:defRPr/>
            </a:pPr>
            <a:r>
              <a:rPr kumimoji="0" lang="iw-IL" sz="1600" b="1" i="0" u="none" strike="noStrike" kern="0" cap="none" spc="0" normalizeH="0" baseline="0" noProof="0" dirty="0">
                <a:ln>
                  <a:noFill/>
                </a:ln>
                <a:solidFill>
                  <a:srgbClr val="EF364C"/>
                </a:solidFill>
                <a:effectLst/>
                <a:uLnTx/>
                <a:uFillTx/>
                <a:latin typeface="Calibri"/>
                <a:ea typeface="Calibri"/>
                <a:cs typeface="Calibri"/>
                <a:sym typeface="Calibri"/>
              </a:rPr>
              <a:t>מיומנויות קוגניטיביות </a:t>
            </a:r>
            <a:endParaRPr kumimoji="0" sz="1600" b="1" i="0" u="none" strike="noStrike" kern="0" cap="none" spc="0" normalizeH="0" baseline="0" noProof="0" dirty="0">
              <a:ln>
                <a:noFill/>
              </a:ln>
              <a:solidFill>
                <a:srgbClr val="EF364C"/>
              </a:solidFill>
              <a:effectLst/>
              <a:uLnTx/>
              <a:uFillTx/>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iw-IL" sz="16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he-IL" sz="1600" b="0" i="0" u="none" strike="noStrike" kern="0" cap="none" spc="0" normalizeH="0" baseline="0" noProof="0" dirty="0">
                <a:ln>
                  <a:noFill/>
                </a:ln>
                <a:solidFill>
                  <a:srgbClr val="000000"/>
                </a:solidFill>
                <a:effectLst/>
                <a:uLnTx/>
                <a:uFillTx/>
                <a:latin typeface="Calibri"/>
                <a:ea typeface="Calibri"/>
                <a:cs typeface="Calibri"/>
                <a:sym typeface="Calibri"/>
              </a:rPr>
              <a:t>הפעלת שיקול דעת, ניתוח מצבים ממספר נקודות מבט.</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171450" algn="r" defTabSz="914400" rtl="1" eaLnBrk="1" fontAlgn="auto" latinLnBrk="0" hangingPunct="1">
              <a:lnSpc>
                <a:spcPct val="100000"/>
              </a:lnSpc>
              <a:spcBef>
                <a:spcPts val="0"/>
              </a:spcBef>
              <a:spcAft>
                <a:spcPts val="0"/>
              </a:spcAft>
              <a:buClr>
                <a:srgbClr val="000000"/>
              </a:buClr>
              <a:buSzPts val="1800"/>
              <a:buFont typeface="Gisha"/>
              <a:buNone/>
              <a:tabLst/>
              <a:defRPr/>
            </a:pPr>
            <a:endParaRPr kumimoji="0" sz="1600" b="0" i="0" u="none" strike="noStrike" kern="0" cap="none" spc="0" normalizeH="0" baseline="0" noProof="0" dirty="0">
              <a:ln>
                <a:noFill/>
              </a:ln>
              <a:solidFill>
                <a:srgbClr val="000000"/>
              </a:solidFill>
              <a:effectLst/>
              <a:highlight>
                <a:srgbClr val="FFFF00"/>
              </a:highlight>
              <a:uLnTx/>
              <a:uFillTx/>
              <a:latin typeface="Calibri"/>
              <a:ea typeface="Calibri"/>
              <a:cs typeface="Calibri"/>
              <a:sym typeface="Calibri"/>
            </a:endParaRPr>
          </a:p>
          <a:p>
            <a:pPr marL="285750" marR="0" lvl="0" indent="-285750" algn="r" defTabSz="914400" rtl="1" eaLnBrk="1" fontAlgn="auto" latinLnBrk="0" hangingPunct="1">
              <a:lnSpc>
                <a:spcPct val="100000"/>
              </a:lnSpc>
              <a:spcBef>
                <a:spcPts val="0"/>
              </a:spcBef>
              <a:spcAft>
                <a:spcPts val="0"/>
              </a:spcAft>
              <a:buClr>
                <a:srgbClr val="000000"/>
              </a:buClr>
              <a:buSzPts val="1800"/>
              <a:buFont typeface="Gisha"/>
              <a:buChar char="»"/>
              <a:tabLst/>
              <a:defRPr/>
            </a:pPr>
            <a:r>
              <a:rPr kumimoji="0" lang="iw-IL" sz="1600" b="1" i="0" u="none" strike="noStrike" kern="0" cap="none" spc="0" normalizeH="0" baseline="0" noProof="0" dirty="0">
                <a:ln>
                  <a:noFill/>
                </a:ln>
                <a:solidFill>
                  <a:srgbClr val="EF364C"/>
                </a:solidFill>
                <a:effectLst/>
                <a:uLnTx/>
                <a:uFillTx/>
                <a:latin typeface="Calibri"/>
                <a:ea typeface="Calibri"/>
                <a:cs typeface="Calibri"/>
                <a:sym typeface="Calibri"/>
              </a:rPr>
              <a:t>מיומנויות רגשיות </a:t>
            </a:r>
            <a:r>
              <a:rPr kumimoji="0" lang="he-IL" sz="1600" b="1" i="0" u="none" strike="noStrike" kern="0" cap="none" spc="0" normalizeH="0" baseline="0" noProof="0" dirty="0">
                <a:ln>
                  <a:noFill/>
                </a:ln>
                <a:solidFill>
                  <a:srgbClr val="EF364C"/>
                </a:solidFill>
                <a:effectLst/>
                <a:uLnTx/>
                <a:uFillTx/>
                <a:latin typeface="Calibri"/>
                <a:ea typeface="Calibri"/>
                <a:cs typeface="Calibri"/>
                <a:sym typeface="Calibri"/>
              </a:rPr>
              <a:t>(</a:t>
            </a:r>
            <a:r>
              <a:rPr kumimoji="0" lang="iw-IL" sz="1600" b="1" i="0" u="none" strike="noStrike" kern="0" cap="none" spc="0" normalizeH="0" baseline="0" noProof="0" dirty="0">
                <a:ln>
                  <a:noFill/>
                </a:ln>
                <a:solidFill>
                  <a:srgbClr val="EF364C"/>
                </a:solidFill>
                <a:effectLst/>
                <a:uLnTx/>
                <a:uFillTx/>
                <a:latin typeface="Calibri"/>
                <a:ea typeface="Calibri"/>
                <a:cs typeface="Calibri"/>
                <a:sym typeface="Calibri"/>
              </a:rPr>
              <a:t>תוך-אישי</a:t>
            </a:r>
            <a:r>
              <a:rPr kumimoji="0" lang="he-IL" sz="1600" b="1" i="0" u="none" strike="noStrike" kern="0" cap="none" spc="0" normalizeH="0" baseline="0" noProof="0" dirty="0">
                <a:ln>
                  <a:noFill/>
                </a:ln>
                <a:solidFill>
                  <a:srgbClr val="EF364C"/>
                </a:solidFill>
                <a:effectLst/>
                <a:uLnTx/>
                <a:uFillTx/>
                <a:latin typeface="Calibri"/>
                <a:ea typeface="Calibri"/>
                <a:cs typeface="Calibri"/>
                <a:sym typeface="Calibri"/>
              </a:rPr>
              <a:t>)</a:t>
            </a:r>
            <a:endParaRPr kumimoji="0" sz="1600" b="0" i="0" u="none" strike="noStrike" kern="0" cap="none" spc="0" normalizeH="0" baseline="0" noProof="0" dirty="0">
              <a:ln>
                <a:noFill/>
              </a:ln>
              <a:solidFill>
                <a:srgbClr val="EF364C"/>
              </a:solidFill>
              <a:effectLst/>
              <a:uLnTx/>
              <a:uFillTx/>
              <a:latin typeface="Calibri"/>
              <a:ea typeface="Calibri"/>
              <a:cs typeface="Calibri"/>
              <a:sym typeface="Calibri"/>
            </a:endParaRPr>
          </a:p>
          <a:p>
            <a:pPr marL="576000" marR="0" lvl="0" indent="-285750" algn="r" defTabSz="914400" rtl="1" eaLnBrk="1" fontAlgn="auto" latinLnBrk="0" hangingPunct="1">
              <a:lnSpc>
                <a:spcPct val="100000"/>
              </a:lnSpc>
              <a:spcBef>
                <a:spcPts val="0"/>
              </a:spcBef>
              <a:spcAft>
                <a:spcPts val="0"/>
              </a:spcAft>
              <a:buClr>
                <a:srgbClr val="000000"/>
              </a:buClr>
              <a:buSzPts val="1800"/>
              <a:buFont typeface="Calibri"/>
              <a:buChar char="-"/>
              <a:tabLst/>
              <a:defRPr/>
            </a:pPr>
            <a:r>
              <a:rPr kumimoji="0" lang="iw-IL" sz="1600" b="1" i="0" u="none" strike="noStrike" kern="0" cap="none" spc="0" normalizeH="0" baseline="0" noProof="0" dirty="0">
                <a:ln>
                  <a:noFill/>
                </a:ln>
                <a:solidFill>
                  <a:srgbClr val="000000"/>
                </a:solidFill>
                <a:effectLst/>
                <a:uLnTx/>
                <a:uFillTx/>
                <a:latin typeface="Calibri"/>
                <a:ea typeface="Calibri"/>
                <a:cs typeface="Calibri"/>
                <a:sym typeface="Calibri"/>
              </a:rPr>
              <a:t>מודעות עצמית </a:t>
            </a:r>
            <a:r>
              <a:rPr kumimoji="0" lang="iw-IL" sz="1600" b="0" i="0" u="none" strike="noStrike" kern="0" cap="none" spc="0" normalizeH="0" baseline="0" noProof="0" dirty="0">
                <a:ln>
                  <a:noFill/>
                </a:ln>
                <a:solidFill>
                  <a:srgbClr val="000000"/>
                </a:solidFill>
                <a:effectLst/>
                <a:uLnTx/>
                <a:uFillTx/>
                <a:latin typeface="Calibri"/>
                <a:ea typeface="Calibri"/>
                <a:cs typeface="Calibri"/>
                <a:sym typeface="Calibri"/>
              </a:rPr>
              <a:t>–</a:t>
            </a:r>
            <a:r>
              <a:rPr kumimoji="0" lang="he-IL" sz="1600" b="0" i="0" u="none" strike="noStrike" kern="0" cap="none" spc="0" normalizeH="0" baseline="0" noProof="0" dirty="0">
                <a:ln>
                  <a:noFill/>
                </a:ln>
                <a:solidFill>
                  <a:srgbClr val="000000"/>
                </a:solidFill>
                <a:effectLst/>
                <a:uLnTx/>
                <a:uFillTx/>
                <a:latin typeface="Calibri"/>
                <a:ea typeface="Calibri"/>
                <a:cs typeface="Calibri"/>
                <a:sym typeface="Calibri"/>
              </a:rPr>
              <a:t> הבנת הקשר בין רגשות, מחשבות והתנהגות; הכרה ביכולת הפרט להשפיע על סביבתו.</a:t>
            </a:r>
            <a:endParaRPr kumimoji="0" sz="16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576000" marR="0" lvl="0" indent="-285750" algn="r" defTabSz="914400" rtl="1" eaLnBrk="1" fontAlgn="auto" latinLnBrk="0" hangingPunct="1">
              <a:lnSpc>
                <a:spcPct val="100000"/>
              </a:lnSpc>
              <a:spcBef>
                <a:spcPts val="0"/>
              </a:spcBef>
              <a:spcAft>
                <a:spcPts val="0"/>
              </a:spcAft>
              <a:buClr>
                <a:srgbClr val="000000"/>
              </a:buClr>
              <a:buSzPts val="1800"/>
              <a:buFont typeface="Calibri"/>
              <a:buChar char="-"/>
              <a:tabLst/>
              <a:defRPr/>
            </a:pPr>
            <a:r>
              <a:rPr kumimoji="0" lang="iw-IL" sz="1600" b="1" i="0" u="none" strike="noStrike" kern="0" cap="none" spc="0" normalizeH="0" baseline="0" noProof="0" dirty="0">
                <a:ln>
                  <a:noFill/>
                </a:ln>
                <a:solidFill>
                  <a:srgbClr val="000000"/>
                </a:solidFill>
                <a:effectLst/>
                <a:uLnTx/>
                <a:uFillTx/>
                <a:latin typeface="Calibri"/>
                <a:ea typeface="Calibri"/>
                <a:cs typeface="Calibri"/>
                <a:sym typeface="Calibri"/>
              </a:rPr>
              <a:t>הכוונה עצמית </a:t>
            </a:r>
            <a:r>
              <a:rPr kumimoji="0" lang="iw-IL" sz="16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he-IL" sz="1600" b="0" i="0" u="none" strike="noStrike" kern="0" cap="none" spc="0" normalizeH="0" baseline="0" noProof="0" dirty="0">
                <a:ln>
                  <a:noFill/>
                </a:ln>
                <a:solidFill>
                  <a:srgbClr val="000000"/>
                </a:solidFill>
                <a:effectLst/>
                <a:uLnTx/>
                <a:uFillTx/>
                <a:latin typeface="Calibri"/>
                <a:ea typeface="Calibri"/>
                <a:cs typeface="Calibri"/>
                <a:sym typeface="Calibri"/>
              </a:rPr>
              <a:t> בחירת מצבים המאפשרים התנהגות ראויה.</a:t>
            </a:r>
            <a:endParaRPr kumimoji="0" sz="16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576000" marR="0" lvl="0" indent="-171450" algn="r" defTabSz="914400" rtl="1" eaLnBrk="1" fontAlgn="auto" latinLnBrk="0" hangingPunct="1">
              <a:lnSpc>
                <a:spcPct val="100000"/>
              </a:lnSpc>
              <a:spcBef>
                <a:spcPts val="0"/>
              </a:spcBef>
              <a:spcAft>
                <a:spcPts val="0"/>
              </a:spcAft>
              <a:buClr>
                <a:srgbClr val="000000"/>
              </a:buClr>
              <a:buSzPts val="1800"/>
              <a:buFont typeface="Calibri"/>
              <a:buNone/>
              <a:tabLst/>
              <a:defRPr/>
            </a:pPr>
            <a:endParaRPr kumimoji="0" sz="16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800"/>
              <a:buFont typeface="Gisha"/>
              <a:buChar char="»"/>
              <a:tabLst/>
              <a:defRPr/>
            </a:pPr>
            <a:r>
              <a:rPr kumimoji="0" lang="iw-IL" sz="1600" b="1" i="0" u="none" strike="noStrike" kern="0" cap="none" spc="0" normalizeH="0" baseline="0" noProof="0" dirty="0">
                <a:ln>
                  <a:noFill/>
                </a:ln>
                <a:solidFill>
                  <a:srgbClr val="EF364C"/>
                </a:solidFill>
                <a:effectLst/>
                <a:uLnTx/>
                <a:uFillTx/>
                <a:latin typeface="Calibri"/>
                <a:ea typeface="Calibri"/>
                <a:cs typeface="Calibri"/>
                <a:sym typeface="Calibri"/>
              </a:rPr>
              <a:t>מיומנויות חברתיות </a:t>
            </a:r>
            <a:r>
              <a:rPr kumimoji="0" lang="he-IL" sz="1600" b="1" i="0" u="none" strike="noStrike" kern="0" cap="none" spc="0" normalizeH="0" baseline="0" noProof="0" dirty="0">
                <a:ln>
                  <a:noFill/>
                </a:ln>
                <a:solidFill>
                  <a:srgbClr val="EF364C"/>
                </a:solidFill>
                <a:effectLst/>
                <a:uLnTx/>
                <a:uFillTx/>
                <a:latin typeface="Calibri"/>
                <a:ea typeface="Calibri"/>
                <a:cs typeface="Calibri"/>
                <a:sym typeface="Calibri"/>
              </a:rPr>
              <a:t>(</a:t>
            </a:r>
            <a:r>
              <a:rPr kumimoji="0" lang="iw-IL" sz="1600" b="1" i="0" u="none" strike="noStrike" kern="0" cap="none" spc="0" normalizeH="0" baseline="0" noProof="0" dirty="0">
                <a:ln>
                  <a:noFill/>
                </a:ln>
                <a:solidFill>
                  <a:srgbClr val="EF364C"/>
                </a:solidFill>
                <a:effectLst/>
                <a:uLnTx/>
                <a:uFillTx/>
                <a:latin typeface="Calibri"/>
                <a:ea typeface="Calibri"/>
                <a:cs typeface="Calibri"/>
                <a:sym typeface="Calibri"/>
              </a:rPr>
              <a:t>בין-אישי</a:t>
            </a:r>
            <a:r>
              <a:rPr kumimoji="0" lang="he-IL" sz="1600" b="1" i="0" u="none" strike="noStrike" kern="0" cap="none" spc="0" normalizeH="0" baseline="0" noProof="0" dirty="0">
                <a:ln>
                  <a:noFill/>
                </a:ln>
                <a:solidFill>
                  <a:srgbClr val="EF364C"/>
                </a:solidFill>
                <a:effectLst/>
                <a:uLnTx/>
                <a:uFillTx/>
                <a:latin typeface="Calibri"/>
                <a:ea typeface="Calibri"/>
                <a:cs typeface="Calibri"/>
                <a:sym typeface="Calibri"/>
              </a:rPr>
              <a:t>)</a:t>
            </a:r>
            <a:endParaRPr kumimoji="0" sz="1600" b="1" i="0" u="none" strike="noStrike" kern="0" cap="none" spc="0" normalizeH="0" baseline="0" noProof="0" dirty="0">
              <a:ln>
                <a:noFill/>
              </a:ln>
              <a:solidFill>
                <a:srgbClr val="EF364C"/>
              </a:solidFill>
              <a:effectLst/>
              <a:uLnTx/>
              <a:uFillTx/>
              <a:latin typeface="Calibri"/>
              <a:ea typeface="Calibri"/>
              <a:cs typeface="Calibri"/>
              <a:sym typeface="Calibri"/>
            </a:endParaRPr>
          </a:p>
          <a:p>
            <a:pPr marL="576000" marR="0" lvl="0" indent="-285750" algn="r" defTabSz="914400" rtl="1" eaLnBrk="1" fontAlgn="auto" latinLnBrk="0" hangingPunct="1">
              <a:lnSpc>
                <a:spcPct val="100000"/>
              </a:lnSpc>
              <a:spcBef>
                <a:spcPts val="0"/>
              </a:spcBef>
              <a:spcAft>
                <a:spcPts val="0"/>
              </a:spcAft>
              <a:buClr>
                <a:srgbClr val="000000"/>
              </a:buClr>
              <a:buSzPts val="1800"/>
              <a:buFont typeface="Calibri"/>
              <a:buChar char="-"/>
              <a:tabLst/>
              <a:defRPr/>
            </a:pPr>
            <a:r>
              <a:rPr kumimoji="0" lang="iw-IL" sz="1600" b="1" i="0" u="none" strike="noStrike" kern="0" cap="none" spc="0" normalizeH="0" baseline="0" noProof="0" dirty="0">
                <a:ln>
                  <a:noFill/>
                </a:ln>
                <a:solidFill>
                  <a:srgbClr val="000000"/>
                </a:solidFill>
                <a:effectLst/>
                <a:uLnTx/>
                <a:uFillTx/>
                <a:latin typeface="Calibri"/>
                <a:ea typeface="Calibri"/>
                <a:cs typeface="Calibri"/>
                <a:sym typeface="Calibri"/>
              </a:rPr>
              <a:t>מודעות חברתית </a:t>
            </a:r>
            <a:r>
              <a:rPr kumimoji="0" lang="iw-IL" sz="16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he-IL" sz="1600" b="0" i="0" u="none" strike="noStrike" kern="0" cap="none" spc="0" normalizeH="0" baseline="0" noProof="0" dirty="0">
                <a:ln>
                  <a:noFill/>
                </a:ln>
                <a:solidFill>
                  <a:srgbClr val="000000"/>
                </a:solidFill>
                <a:effectLst/>
                <a:uLnTx/>
                <a:uFillTx/>
                <a:latin typeface="Calibri"/>
                <a:ea typeface="Calibri"/>
                <a:cs typeface="Calibri"/>
                <a:sym typeface="Calibri"/>
              </a:rPr>
              <a:t>זיהוי נורמות חברתיות ומצבי פגיעה בזולת.</a:t>
            </a:r>
            <a:endParaRPr kumimoji="0" sz="16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576000" marR="0" lvl="0" indent="-285750" algn="r" defTabSz="914400" rtl="1" eaLnBrk="1" fontAlgn="auto" latinLnBrk="0" hangingPunct="1">
              <a:lnSpc>
                <a:spcPct val="100000"/>
              </a:lnSpc>
              <a:spcBef>
                <a:spcPts val="0"/>
              </a:spcBef>
              <a:spcAft>
                <a:spcPts val="0"/>
              </a:spcAft>
              <a:buClr>
                <a:srgbClr val="000000"/>
              </a:buClr>
              <a:buSzPts val="1800"/>
              <a:buFont typeface="Calibri"/>
              <a:buChar char="-"/>
              <a:tabLst/>
              <a:defRPr/>
            </a:pPr>
            <a:r>
              <a:rPr kumimoji="0" lang="iw-IL" sz="1600" b="1" i="0" u="none" strike="noStrike" kern="0" cap="none" spc="0" normalizeH="0" baseline="0" noProof="0" dirty="0">
                <a:ln>
                  <a:noFill/>
                </a:ln>
                <a:solidFill>
                  <a:srgbClr val="000000"/>
                </a:solidFill>
                <a:effectLst/>
                <a:uLnTx/>
                <a:uFillTx/>
                <a:latin typeface="Calibri"/>
                <a:ea typeface="Calibri"/>
                <a:cs typeface="Calibri"/>
                <a:sym typeface="Calibri"/>
              </a:rPr>
              <a:t>התנהלות חברתית </a:t>
            </a:r>
            <a:r>
              <a:rPr kumimoji="0" lang="iw-IL" sz="16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he-IL" sz="1600" b="0" i="0" u="none" strike="noStrike" kern="0" cap="none" spc="0" normalizeH="0" baseline="0" noProof="0" dirty="0">
                <a:ln>
                  <a:noFill/>
                </a:ln>
                <a:solidFill>
                  <a:srgbClr val="000000"/>
                </a:solidFill>
                <a:effectLst/>
                <a:uLnTx/>
                <a:uFillTx/>
                <a:latin typeface="Calibri"/>
                <a:ea typeface="Calibri"/>
                <a:cs typeface="Calibri"/>
                <a:sym typeface="Calibri"/>
              </a:rPr>
              <a:t> שמירה על נורמות התנהגות, גילוי רגישות כלפי האחר והימנעות ממצבי פגיעה באחרים.</a:t>
            </a:r>
            <a:endParaRPr kumimoji="0" sz="16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31680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iw-IL" sz="1600" b="0" i="0" u="none" strike="noStrike" kern="0" cap="none" spc="0" normalizeH="0" baseline="0" noProof="0" dirty="0">
                <a:ln>
                  <a:noFill/>
                </a:ln>
                <a:solidFill>
                  <a:srgbClr val="000000"/>
                </a:solidFill>
                <a:effectLst/>
                <a:uLnTx/>
                <a:uFillTx/>
                <a:latin typeface="Calibri"/>
                <a:ea typeface="Calibri"/>
                <a:cs typeface="Calibri"/>
                <a:sym typeface="Calibri"/>
              </a:rPr>
              <a:t/>
            </a:r>
            <a:br>
              <a:rPr kumimoji="0" lang="iw-IL" sz="1600" b="0" i="0" u="none" strike="noStrike" kern="0" cap="none" spc="0" normalizeH="0" baseline="0" noProof="0" dirty="0">
                <a:ln>
                  <a:noFill/>
                </a:ln>
                <a:solidFill>
                  <a:srgbClr val="000000"/>
                </a:solidFill>
                <a:effectLst/>
                <a:uLnTx/>
                <a:uFillTx/>
                <a:latin typeface="Calibri"/>
                <a:ea typeface="Calibri"/>
                <a:cs typeface="Calibri"/>
                <a:sym typeface="Calibri"/>
              </a:rPr>
            </a:br>
            <a:endParaRPr kumimoji="0" sz="16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95" name="Google Shape;195;p6"/>
          <p:cNvSpPr txBox="1"/>
          <p:nvPr/>
        </p:nvSpPr>
        <p:spPr>
          <a:xfrm>
            <a:off x="793737" y="2716232"/>
            <a:ext cx="2454087" cy="1323399"/>
          </a:xfrm>
          <a:prstGeom prst="rect">
            <a:avLst/>
          </a:prstGeom>
          <a:noFill/>
          <a:ln>
            <a:noFill/>
          </a:ln>
        </p:spPr>
        <p:txBody>
          <a:bodyPr spcFirstLastPara="1" wrap="square" lIns="91425" tIns="45700" rIns="91425" bIns="45700" anchor="t" anchorCtr="0">
            <a:spAutoFit/>
          </a:bodyPr>
          <a:lstStyle/>
          <a:p>
            <a:pPr marL="742950" marR="0" lvl="1" indent="-285750" algn="r" defTabSz="914400" rtl="1" eaLnBrk="1" fontAlgn="auto" latinLnBrk="0" hangingPunct="1">
              <a:lnSpc>
                <a:spcPct val="100000"/>
              </a:lnSpc>
              <a:spcBef>
                <a:spcPts val="0"/>
              </a:spcBef>
              <a:spcAft>
                <a:spcPts val="0"/>
              </a:spcAft>
              <a:buClr>
                <a:srgbClr val="000000"/>
              </a:buClr>
              <a:buSzPts val="1600"/>
              <a:buFont typeface="Calibri"/>
              <a:buChar char="»"/>
              <a:tabLst/>
              <a:defRPr/>
            </a:pPr>
            <a:r>
              <a:rPr kumimoji="0" lang="he-IL" sz="1600" b="0" i="0" u="none" strike="noStrike" kern="0" cap="none" spc="0" normalizeH="0" baseline="0" noProof="0" dirty="0">
                <a:ln>
                  <a:noFill/>
                </a:ln>
                <a:solidFill>
                  <a:srgbClr val="000000"/>
                </a:solidFill>
                <a:effectLst/>
                <a:uLnTx/>
                <a:uFillTx/>
                <a:latin typeface="Calibri"/>
                <a:ea typeface="Calibri"/>
                <a:cs typeface="Calibri"/>
                <a:sym typeface="Calibri"/>
              </a:rPr>
              <a:t>אכפתיות</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742950" marR="0" lvl="1" indent="-285750" algn="r" defTabSz="914400" rtl="1" eaLnBrk="1" fontAlgn="auto" latinLnBrk="0" hangingPunct="1">
              <a:lnSpc>
                <a:spcPct val="100000"/>
              </a:lnSpc>
              <a:spcBef>
                <a:spcPts val="0"/>
              </a:spcBef>
              <a:spcAft>
                <a:spcPts val="0"/>
              </a:spcAft>
              <a:buClr>
                <a:srgbClr val="000000"/>
              </a:buClr>
              <a:buSzPts val="1600"/>
              <a:buFont typeface="Calibri"/>
              <a:buChar char="»"/>
              <a:tabLst/>
              <a:defRPr/>
            </a:pPr>
            <a:r>
              <a:rPr kumimoji="0" lang="he-IL" sz="1600" b="0" i="0" u="none" strike="noStrike" kern="0" cap="none" spc="0" normalizeH="0" baseline="0" noProof="0" dirty="0">
                <a:ln>
                  <a:noFill/>
                </a:ln>
                <a:solidFill>
                  <a:srgbClr val="000000"/>
                </a:solidFill>
                <a:effectLst/>
                <a:uLnTx/>
                <a:uFillTx/>
                <a:latin typeface="Calibri"/>
                <a:ea typeface="Calibri"/>
                <a:cs typeface="Calibri"/>
                <a:sym typeface="Calibri"/>
              </a:rPr>
              <a:t>אחריות אישית</a:t>
            </a:r>
          </a:p>
          <a:p>
            <a:pPr marL="742950" marR="0" lvl="1" indent="-285750" algn="r" defTabSz="914400" rtl="1" eaLnBrk="1" fontAlgn="auto" latinLnBrk="0" hangingPunct="1">
              <a:lnSpc>
                <a:spcPct val="100000"/>
              </a:lnSpc>
              <a:spcBef>
                <a:spcPts val="0"/>
              </a:spcBef>
              <a:spcAft>
                <a:spcPts val="0"/>
              </a:spcAft>
              <a:buClr>
                <a:srgbClr val="000000"/>
              </a:buClr>
              <a:buSzPts val="1600"/>
              <a:buFont typeface="Calibri"/>
              <a:buChar char="»"/>
              <a:tabLst/>
              <a:defRPr/>
            </a:pPr>
            <a:r>
              <a:rPr kumimoji="0" lang="he-IL" sz="1600" b="0" i="0" u="none" strike="noStrike" kern="0" cap="none" spc="0" normalizeH="0" baseline="0" noProof="0" dirty="0">
                <a:ln>
                  <a:noFill/>
                </a:ln>
                <a:solidFill>
                  <a:srgbClr val="000000"/>
                </a:solidFill>
                <a:effectLst/>
                <a:uLnTx/>
                <a:uFillTx/>
                <a:latin typeface="Calibri"/>
                <a:cs typeface="Calibri"/>
                <a:sym typeface="Calibri"/>
              </a:rPr>
              <a:t>אחריות חברתית</a:t>
            </a:r>
          </a:p>
          <a:p>
            <a:pPr marL="742950" marR="0" lvl="1" indent="-285750" algn="r" defTabSz="914400" rtl="1" eaLnBrk="1" fontAlgn="auto" latinLnBrk="0" hangingPunct="1">
              <a:lnSpc>
                <a:spcPct val="100000"/>
              </a:lnSpc>
              <a:spcBef>
                <a:spcPts val="0"/>
              </a:spcBef>
              <a:spcAft>
                <a:spcPts val="0"/>
              </a:spcAft>
              <a:buClr>
                <a:srgbClr val="000000"/>
              </a:buClr>
              <a:buSzPts val="1600"/>
              <a:buFont typeface="Calibri"/>
              <a:buChar char="»"/>
              <a:tabLst/>
              <a:defRPr/>
            </a:pPr>
            <a:r>
              <a:rPr kumimoji="0" lang="he-IL" sz="1600" b="0" i="0" u="none" strike="noStrike" kern="0" cap="none" spc="0" normalizeH="0" baseline="0" noProof="0" dirty="0">
                <a:ln>
                  <a:noFill/>
                </a:ln>
                <a:solidFill>
                  <a:srgbClr val="000000"/>
                </a:solidFill>
                <a:effectLst/>
                <a:uLnTx/>
                <a:uFillTx/>
                <a:latin typeface="Calibri"/>
                <a:cs typeface="Calibri"/>
                <a:sym typeface="Calibri"/>
              </a:rPr>
              <a:t>רגישות </a:t>
            </a:r>
          </a:p>
          <a:p>
            <a:pPr marL="742950" marR="0" lvl="1" indent="-285750" algn="r" defTabSz="914400" rtl="1" eaLnBrk="1" fontAlgn="auto" latinLnBrk="0" hangingPunct="1">
              <a:lnSpc>
                <a:spcPct val="100000"/>
              </a:lnSpc>
              <a:spcBef>
                <a:spcPts val="0"/>
              </a:spcBef>
              <a:spcAft>
                <a:spcPts val="0"/>
              </a:spcAft>
              <a:buClr>
                <a:srgbClr val="000000"/>
              </a:buClr>
              <a:buSzPts val="1600"/>
              <a:buFont typeface="Calibri"/>
              <a:buChar char="»"/>
              <a:tabLst/>
              <a:defRPr/>
            </a:pPr>
            <a:r>
              <a:rPr kumimoji="0" lang="he-IL" sz="1600" b="0" i="0" u="none" strike="noStrike" kern="0" cap="none" spc="0" normalizeH="0" baseline="0" noProof="0" dirty="0">
                <a:ln>
                  <a:noFill/>
                </a:ln>
                <a:solidFill>
                  <a:srgbClr val="000000"/>
                </a:solidFill>
                <a:effectLst/>
                <a:uLnTx/>
                <a:uFillTx/>
                <a:latin typeface="Calibri"/>
                <a:cs typeface="Calibri"/>
                <a:sym typeface="Calibri"/>
              </a:rPr>
              <a:t>חמלה</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cxnSp>
        <p:nvCxnSpPr>
          <p:cNvPr id="196" name="Google Shape;196;p6"/>
          <p:cNvCxnSpPr/>
          <p:nvPr/>
        </p:nvCxnSpPr>
        <p:spPr>
          <a:xfrm>
            <a:off x="2977891" y="2716232"/>
            <a:ext cx="0" cy="2065840"/>
          </a:xfrm>
          <a:prstGeom prst="straightConnector1">
            <a:avLst/>
          </a:prstGeom>
          <a:noFill/>
          <a:ln w="9525" cap="flat" cmpd="sng">
            <a:solidFill>
              <a:srgbClr val="005485"/>
            </a:solidFill>
            <a:prstDash val="solid"/>
            <a:miter lim="800000"/>
            <a:headEnd type="none" w="sm" len="sm"/>
            <a:tailEnd type="none" w="sm" len="sm"/>
          </a:ln>
        </p:spPr>
      </p:cxnSp>
      <p:sp>
        <p:nvSpPr>
          <p:cNvPr id="197" name="Google Shape;197;p6"/>
          <p:cNvSpPr txBox="1"/>
          <p:nvPr/>
        </p:nvSpPr>
        <p:spPr>
          <a:xfrm>
            <a:off x="10206784" y="2008346"/>
            <a:ext cx="931761" cy="707886"/>
          </a:xfrm>
          <a:prstGeom prst="rect">
            <a:avLst/>
          </a:prstGeom>
          <a:noFill/>
          <a:ln>
            <a:noFill/>
          </a:ln>
        </p:spPr>
        <p:txBody>
          <a:bodyPr spcFirstLastPara="1" wrap="square" lIns="91425" tIns="45700" rIns="91425" bIns="45700" anchor="t" anchorCtr="0">
            <a:sp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iw-IL" sz="4000" b="1" i="0" u="none" strike="noStrike" kern="0" cap="none" spc="0" normalizeH="0" baseline="0" noProof="0">
                <a:ln>
                  <a:noFill/>
                </a:ln>
                <a:solidFill>
                  <a:srgbClr val="EF364C"/>
                </a:solidFill>
                <a:effectLst/>
                <a:uLnTx/>
                <a:uFillTx/>
                <a:latin typeface="Calibri"/>
                <a:ea typeface="Calibri"/>
                <a:cs typeface="Calibri"/>
                <a:sym typeface="Calibri"/>
              </a:rPr>
              <a:t>ידע</a:t>
            </a:r>
            <a:endParaRPr kumimoji="0" sz="4000" b="0" i="0" u="none" strike="noStrike" kern="0" cap="none" spc="0" normalizeH="0" baseline="0" noProof="0">
              <a:ln>
                <a:noFill/>
              </a:ln>
              <a:solidFill>
                <a:srgbClr val="EF364C"/>
              </a:solidFill>
              <a:effectLst/>
              <a:uLnTx/>
              <a:uFillTx/>
              <a:latin typeface="Calibri"/>
              <a:ea typeface="Calibri"/>
              <a:cs typeface="Calibri"/>
              <a:sym typeface="Calibri"/>
            </a:endParaRPr>
          </a:p>
        </p:txBody>
      </p:sp>
      <p:sp>
        <p:nvSpPr>
          <p:cNvPr id="198" name="Google Shape;198;p6"/>
          <p:cNvSpPr txBox="1"/>
          <p:nvPr/>
        </p:nvSpPr>
        <p:spPr>
          <a:xfrm>
            <a:off x="4703318" y="2008346"/>
            <a:ext cx="2271425" cy="707886"/>
          </a:xfrm>
          <a:prstGeom prst="rect">
            <a:avLst/>
          </a:prstGeom>
          <a:noFill/>
          <a:ln>
            <a:noFill/>
          </a:ln>
        </p:spPr>
        <p:txBody>
          <a:bodyPr spcFirstLastPara="1" wrap="square" lIns="91425" tIns="45700" rIns="91425" bIns="45700" anchor="t" anchorCtr="0">
            <a:sp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iw-IL" sz="4000" b="1" i="0" u="none" strike="noStrike" kern="0" cap="none" spc="0" normalizeH="0" baseline="0" noProof="0">
                <a:ln>
                  <a:noFill/>
                </a:ln>
                <a:solidFill>
                  <a:srgbClr val="EF364C"/>
                </a:solidFill>
                <a:effectLst/>
                <a:uLnTx/>
                <a:uFillTx/>
                <a:latin typeface="Calibri"/>
                <a:ea typeface="Calibri"/>
                <a:cs typeface="Calibri"/>
                <a:sym typeface="Calibri"/>
              </a:rPr>
              <a:t>מיומנויות</a:t>
            </a:r>
            <a:endParaRPr kumimoji="0" sz="4000" b="0" i="0" u="none" strike="noStrike" kern="0" cap="none" spc="0" normalizeH="0" baseline="0" noProof="0">
              <a:ln>
                <a:noFill/>
              </a:ln>
              <a:solidFill>
                <a:srgbClr val="EF364C"/>
              </a:solidFill>
              <a:effectLst/>
              <a:uLnTx/>
              <a:uFillTx/>
              <a:latin typeface="Calibri"/>
              <a:ea typeface="Calibri"/>
              <a:cs typeface="Calibri"/>
              <a:sym typeface="Calibri"/>
            </a:endParaRPr>
          </a:p>
        </p:txBody>
      </p:sp>
      <p:sp>
        <p:nvSpPr>
          <p:cNvPr id="199" name="Google Shape;199;p6"/>
          <p:cNvSpPr txBox="1"/>
          <p:nvPr/>
        </p:nvSpPr>
        <p:spPr>
          <a:xfrm>
            <a:off x="411469" y="2008346"/>
            <a:ext cx="1745925" cy="707886"/>
          </a:xfrm>
          <a:prstGeom prst="rect">
            <a:avLst/>
          </a:prstGeom>
          <a:noFill/>
          <a:ln>
            <a:noFill/>
          </a:ln>
        </p:spPr>
        <p:txBody>
          <a:bodyPr spcFirstLastPara="1" wrap="square" lIns="91425" tIns="45700" rIns="91425" bIns="45700" anchor="t" anchorCtr="0">
            <a:sp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iw-IL" sz="4000" b="1" i="0" u="none" strike="noStrike" kern="0" cap="none" spc="0" normalizeH="0" baseline="0" noProof="0">
                <a:ln>
                  <a:noFill/>
                </a:ln>
                <a:solidFill>
                  <a:srgbClr val="EF364C"/>
                </a:solidFill>
                <a:effectLst/>
                <a:uLnTx/>
                <a:uFillTx/>
                <a:latin typeface="Calibri"/>
                <a:ea typeface="Calibri"/>
                <a:cs typeface="Calibri"/>
                <a:sym typeface="Calibri"/>
              </a:rPr>
              <a:t>ערכים</a:t>
            </a:r>
            <a:endParaRPr kumimoji="0" sz="4000" b="0" i="0" u="none" strike="noStrike" kern="0" cap="none" spc="0" normalizeH="0" baseline="0" noProof="0">
              <a:ln>
                <a:noFill/>
              </a:ln>
              <a:solidFill>
                <a:srgbClr val="EF364C"/>
              </a:solidFill>
              <a:effectLst/>
              <a:uLnTx/>
              <a:uFillTx/>
              <a:latin typeface="Calibri"/>
              <a:ea typeface="Calibri"/>
              <a:cs typeface="Calibri"/>
              <a:sym typeface="Calibri"/>
            </a:endParaRPr>
          </a:p>
        </p:txBody>
      </p:sp>
      <p:sp>
        <p:nvSpPr>
          <p:cNvPr id="200" name="Google Shape;200;p6"/>
          <p:cNvSpPr txBox="1">
            <a:spLocks noGrp="1"/>
          </p:cNvSpPr>
          <p:nvPr>
            <p:ph type="title"/>
          </p:nvPr>
        </p:nvSpPr>
        <p:spPr>
          <a:xfrm>
            <a:off x="9002229" y="469026"/>
            <a:ext cx="3038669" cy="1054394"/>
          </a:xfrm>
          <a:prstGeom prst="rect">
            <a:avLst/>
          </a:prstGeom>
          <a:noFill/>
          <a:ln>
            <a:noFill/>
          </a:ln>
        </p:spPr>
        <p:txBody>
          <a:bodyPr spcFirstLastPara="1" wrap="square" lIns="91425" tIns="45700" rIns="91425" bIns="45700" anchor="ctr" anchorCtr="0">
            <a:noAutofit/>
          </a:bodyPr>
          <a:lstStyle/>
          <a:p>
            <a:pPr marL="0" lvl="0" indent="0" algn="ctr" rtl="1">
              <a:lnSpc>
                <a:spcPct val="110000"/>
              </a:lnSpc>
              <a:spcBef>
                <a:spcPts val="0"/>
              </a:spcBef>
              <a:spcAft>
                <a:spcPts val="0"/>
              </a:spcAft>
              <a:buClr>
                <a:srgbClr val="000000"/>
              </a:buClr>
              <a:buSzPts val="2800"/>
              <a:buFont typeface="Calibri"/>
              <a:buNone/>
            </a:pPr>
            <a:r>
              <a:rPr lang="iw-IL" sz="2800" b="1">
                <a:solidFill>
                  <a:srgbClr val="002060"/>
                </a:solidFill>
                <a:latin typeface="Calibri"/>
                <a:ea typeface="Calibri"/>
                <a:cs typeface="Calibri"/>
                <a:sym typeface="Calibri"/>
              </a:rPr>
              <a:t>ידע, מיומנויות וערכים</a:t>
            </a:r>
            <a:endParaRPr sz="2800" b="1">
              <a:solidFill>
                <a:srgbClr val="002060"/>
              </a:solidFill>
              <a:latin typeface="Calibri"/>
              <a:ea typeface="Calibri"/>
              <a:cs typeface="Calibri"/>
              <a:sym typeface="Calibri"/>
            </a:endParaRPr>
          </a:p>
        </p:txBody>
      </p:sp>
      <p:pic>
        <p:nvPicPr>
          <p:cNvPr id="201" name="Google Shape;201;p6"/>
          <p:cNvPicPr preferRelativeResize="0"/>
          <p:nvPr/>
        </p:nvPicPr>
        <p:blipFill rotWithShape="1">
          <a:blip r:embed="rId4">
            <a:alphaModFix/>
          </a:blip>
          <a:srcRect/>
          <a:stretch/>
        </p:blipFill>
        <p:spPr>
          <a:xfrm>
            <a:off x="8110883" y="681040"/>
            <a:ext cx="614363" cy="673817"/>
          </a:xfrm>
          <a:prstGeom prst="rect">
            <a:avLst/>
          </a:prstGeom>
          <a:noFill/>
          <a:ln>
            <a:noFill/>
          </a:ln>
        </p:spPr>
      </p:pic>
      <p:sp>
        <p:nvSpPr>
          <p:cNvPr id="202" name="Google Shape;202;p6"/>
          <p:cNvSpPr/>
          <p:nvPr/>
        </p:nvSpPr>
        <p:spPr>
          <a:xfrm>
            <a:off x="315481" y="5681940"/>
            <a:ext cx="2066793" cy="960944"/>
          </a:xfrm>
          <a:prstGeom prst="rect">
            <a:avLst/>
          </a:prstGeom>
          <a:solidFill>
            <a:srgbClr val="EF364C"/>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2000" b="1" i="0" u="none" strike="noStrike" kern="0" cap="none" spc="0" normalizeH="0" baseline="0" noProof="0" dirty="0">
                <a:ln>
                  <a:noFill/>
                </a:ln>
                <a:solidFill>
                  <a:srgbClr val="FFFFFF"/>
                </a:solidFill>
                <a:effectLst/>
                <a:uLnTx/>
                <a:uFillTx/>
                <a:latin typeface="Calibri"/>
                <a:ea typeface="Calibri"/>
                <a:cs typeface="Calibri"/>
                <a:sym typeface="Calibri"/>
                <a:hlinkClick r:id="rId5"/>
              </a:rPr>
              <a:t>יצירת אחריות משותפת וערבות הדדית</a:t>
            </a:r>
            <a:endParaRPr kumimoji="0" sz="12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7"/>
          <p:cNvSpPr/>
          <p:nvPr/>
        </p:nvSpPr>
        <p:spPr>
          <a:xfrm>
            <a:off x="309847" y="2062686"/>
            <a:ext cx="11160826" cy="4617720"/>
          </a:xfrm>
          <a:prstGeom prst="rect">
            <a:avLst/>
          </a:prstGeom>
          <a:no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chemeClr val="lt1"/>
              </a:buClr>
              <a:buSzPts val="3200"/>
              <a:buFont typeface="Calibri"/>
              <a:buNone/>
            </a:pPr>
            <a:endParaRPr sz="3200" b="0" i="0" u="none" strike="noStrike" cap="none">
              <a:solidFill>
                <a:srgbClr val="002060"/>
              </a:solidFill>
              <a:latin typeface="Calibri"/>
              <a:ea typeface="Calibri"/>
              <a:cs typeface="Calibri"/>
              <a:sym typeface="Calibri"/>
            </a:endParaRPr>
          </a:p>
        </p:txBody>
      </p:sp>
      <p:pic>
        <p:nvPicPr>
          <p:cNvPr id="209" name="Google Shape;209;p7" descr="Puzzle pieces"/>
          <p:cNvPicPr preferRelativeResize="0"/>
          <p:nvPr/>
        </p:nvPicPr>
        <p:blipFill rotWithShape="1">
          <a:blip r:embed="rId3">
            <a:alphaModFix/>
          </a:blip>
          <a:srcRect/>
          <a:stretch/>
        </p:blipFill>
        <p:spPr>
          <a:xfrm>
            <a:off x="8235011" y="565074"/>
            <a:ext cx="914400" cy="914400"/>
          </a:xfrm>
          <a:prstGeom prst="rect">
            <a:avLst/>
          </a:prstGeom>
          <a:noFill/>
          <a:ln>
            <a:noFill/>
          </a:ln>
        </p:spPr>
      </p:pic>
      <p:sp>
        <p:nvSpPr>
          <p:cNvPr id="210" name="Google Shape;210;p7"/>
          <p:cNvSpPr/>
          <p:nvPr/>
        </p:nvSpPr>
        <p:spPr>
          <a:xfrm>
            <a:off x="8430448" y="472018"/>
            <a:ext cx="3760873" cy="1107323"/>
          </a:xfrm>
          <a:custGeom>
            <a:avLst/>
            <a:gdLst/>
            <a:ahLst/>
            <a:cxnLst/>
            <a:rect l="l" t="t" r="r" b="b"/>
            <a:pathLst>
              <a:path w="3760873" h="1107323" extrusionOk="0">
                <a:moveTo>
                  <a:pt x="0" y="0"/>
                </a:moveTo>
                <a:lnTo>
                  <a:pt x="3760873" y="0"/>
                </a:lnTo>
                <a:lnTo>
                  <a:pt x="3760873" y="1107324"/>
                </a:lnTo>
                <a:lnTo>
                  <a:pt x="0" y="1107324"/>
                </a:lnTo>
                <a:close/>
              </a:path>
            </a:pathLst>
          </a:custGeom>
          <a:solidFill>
            <a:srgbClr val="8CB9BA"/>
          </a:solid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1" name="Google Shape;211;p7"/>
          <p:cNvSpPr/>
          <p:nvPr/>
        </p:nvSpPr>
        <p:spPr>
          <a:xfrm rot="-2700000">
            <a:off x="7871999" y="474150"/>
            <a:ext cx="1116897" cy="1116897"/>
          </a:xfrm>
          <a:custGeom>
            <a:avLst/>
            <a:gdLst/>
            <a:ahLst/>
            <a:cxnLst/>
            <a:rect l="l" t="t" r="r" b="b"/>
            <a:pathLst>
              <a:path w="1116897" h="1116897" extrusionOk="0">
                <a:moveTo>
                  <a:pt x="1116858" y="557198"/>
                </a:moveTo>
                <a:cubicBezTo>
                  <a:pt x="1116858" y="865621"/>
                  <a:pt x="866831" y="1115647"/>
                  <a:pt x="558409" y="1115647"/>
                </a:cubicBezTo>
                <a:cubicBezTo>
                  <a:pt x="249986" y="1115647"/>
                  <a:pt x="-40" y="865621"/>
                  <a:pt x="-40" y="557198"/>
                </a:cubicBezTo>
                <a:cubicBezTo>
                  <a:pt x="-40" y="248776"/>
                  <a:pt x="249986" y="-1250"/>
                  <a:pt x="558409" y="-1250"/>
                </a:cubicBezTo>
                <a:cubicBezTo>
                  <a:pt x="866831" y="-1250"/>
                  <a:pt x="1116858" y="248776"/>
                  <a:pt x="1116858" y="557198"/>
                </a:cubicBezTo>
                <a:close/>
              </a:path>
            </a:pathLst>
          </a:custGeom>
          <a:solidFill>
            <a:srgbClr val="5E9B9C"/>
          </a:solid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2" name="Google Shape;212;p7"/>
          <p:cNvSpPr/>
          <p:nvPr/>
        </p:nvSpPr>
        <p:spPr>
          <a:xfrm rot="-2700000">
            <a:off x="7983808" y="585959"/>
            <a:ext cx="893278" cy="893278"/>
          </a:xfrm>
          <a:custGeom>
            <a:avLst/>
            <a:gdLst/>
            <a:ahLst/>
            <a:cxnLst/>
            <a:rect l="l" t="t" r="r" b="b"/>
            <a:pathLst>
              <a:path w="893278" h="893278" extrusionOk="0">
                <a:moveTo>
                  <a:pt x="893239" y="445389"/>
                </a:moveTo>
                <a:cubicBezTo>
                  <a:pt x="893239" y="692061"/>
                  <a:pt x="693271" y="892028"/>
                  <a:pt x="446599" y="892028"/>
                </a:cubicBezTo>
                <a:cubicBezTo>
                  <a:pt x="199927" y="892028"/>
                  <a:pt x="-40" y="692061"/>
                  <a:pt x="-40" y="445389"/>
                </a:cubicBezTo>
                <a:cubicBezTo>
                  <a:pt x="-40" y="198717"/>
                  <a:pt x="199927" y="-1250"/>
                  <a:pt x="446599" y="-1250"/>
                </a:cubicBezTo>
                <a:cubicBezTo>
                  <a:pt x="693271" y="-1250"/>
                  <a:pt x="893239" y="198717"/>
                  <a:pt x="893239" y="445389"/>
                </a:cubicBezTo>
                <a:close/>
              </a:path>
            </a:pathLst>
          </a:custGeom>
          <a:solidFill>
            <a:schemeClr val="lt1"/>
          </a:solidFill>
          <a:ln w="9525" cap="flat" cmpd="sng">
            <a:solidFill>
              <a:srgbClr val="C3DADB"/>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3" name="Google Shape;213;p7"/>
          <p:cNvSpPr txBox="1"/>
          <p:nvPr/>
        </p:nvSpPr>
        <p:spPr>
          <a:xfrm>
            <a:off x="7301985" y="495077"/>
            <a:ext cx="4322603" cy="1054394"/>
          </a:xfrm>
          <a:prstGeom prst="rect">
            <a:avLst/>
          </a:prstGeom>
          <a:noFill/>
          <a:ln>
            <a:noFill/>
          </a:ln>
        </p:spPr>
        <p:txBody>
          <a:bodyPr spcFirstLastPara="1" wrap="square" lIns="91425" tIns="45700" rIns="91425" bIns="45700" anchor="ctr" anchorCtr="0">
            <a:noAutofit/>
          </a:bodyPr>
          <a:lstStyle/>
          <a:p>
            <a:pPr marL="0" marR="0" lvl="0" indent="0" algn="r" rtl="1">
              <a:lnSpc>
                <a:spcPct val="110000"/>
              </a:lnSpc>
              <a:spcBef>
                <a:spcPts val="0"/>
              </a:spcBef>
              <a:spcAft>
                <a:spcPts val="0"/>
              </a:spcAft>
              <a:buClr>
                <a:srgbClr val="000000"/>
              </a:buClr>
              <a:buSzPts val="2800"/>
              <a:buFont typeface="Calibri"/>
              <a:buNone/>
            </a:pPr>
            <a:r>
              <a:rPr lang="iw-IL" sz="2800" b="1" i="0" u="none" strike="noStrike" cap="none">
                <a:solidFill>
                  <a:srgbClr val="002060"/>
                </a:solidFill>
                <a:latin typeface="Calibri"/>
                <a:ea typeface="Calibri"/>
                <a:cs typeface="Calibri"/>
                <a:sym typeface="Calibri"/>
              </a:rPr>
              <a:t>מהלך השיעור</a:t>
            </a:r>
            <a:endParaRPr/>
          </a:p>
        </p:txBody>
      </p:sp>
      <p:pic>
        <p:nvPicPr>
          <p:cNvPr id="214" name="Google Shape;214;p7" descr="Arrow circle"/>
          <p:cNvPicPr preferRelativeResize="0"/>
          <p:nvPr/>
        </p:nvPicPr>
        <p:blipFill rotWithShape="1">
          <a:blip r:embed="rId4">
            <a:alphaModFix/>
          </a:blip>
          <a:srcRect/>
          <a:stretch/>
        </p:blipFill>
        <p:spPr>
          <a:xfrm>
            <a:off x="7941511" y="591736"/>
            <a:ext cx="914400" cy="914400"/>
          </a:xfrm>
          <a:prstGeom prst="rect">
            <a:avLst/>
          </a:prstGeom>
          <a:noFill/>
          <a:ln>
            <a:noFill/>
          </a:ln>
        </p:spPr>
      </p:pic>
      <p:cxnSp>
        <p:nvCxnSpPr>
          <p:cNvPr id="215" name="Google Shape;215;p7"/>
          <p:cNvCxnSpPr/>
          <p:nvPr/>
        </p:nvCxnSpPr>
        <p:spPr>
          <a:xfrm>
            <a:off x="11019832" y="3244704"/>
            <a:ext cx="0" cy="732257"/>
          </a:xfrm>
          <a:prstGeom prst="straightConnector1">
            <a:avLst/>
          </a:prstGeom>
          <a:noFill/>
          <a:ln w="19050" cap="flat" cmpd="sng">
            <a:solidFill>
              <a:srgbClr val="7E97A3"/>
            </a:solidFill>
            <a:prstDash val="solid"/>
            <a:miter lim="800000"/>
            <a:headEnd type="none" w="sm" len="sm"/>
            <a:tailEnd type="none" w="sm" len="sm"/>
          </a:ln>
        </p:spPr>
      </p:cxnSp>
      <p:sp>
        <p:nvSpPr>
          <p:cNvPr id="216" name="Google Shape;216;p7"/>
          <p:cNvSpPr txBox="1"/>
          <p:nvPr/>
        </p:nvSpPr>
        <p:spPr>
          <a:xfrm>
            <a:off x="9919132" y="4069933"/>
            <a:ext cx="2201400" cy="584735"/>
          </a:xfrm>
          <a:prstGeom prst="rect">
            <a:avLst/>
          </a:prstGeom>
          <a:noFill/>
          <a:ln>
            <a:noFill/>
          </a:ln>
        </p:spPr>
        <p:txBody>
          <a:bodyPr spcFirstLastPara="1" wrap="square" lIns="91425" tIns="45700" rIns="91425" bIns="45700" anchor="t" anchorCtr="0">
            <a:spAutoFit/>
          </a:bodyPr>
          <a:lstStyle/>
          <a:p>
            <a:pPr marL="0" marR="0" lvl="0" indent="0" algn="ctr" defTabSz="914400" rtl="1" eaLnBrk="1" fontAlgn="auto" latinLnBrk="0" hangingPunct="1">
              <a:lnSpc>
                <a:spcPct val="100000"/>
              </a:lnSpc>
              <a:spcBef>
                <a:spcPts val="0"/>
              </a:spcBef>
              <a:spcAft>
                <a:spcPts val="0"/>
              </a:spcAft>
              <a:buClr>
                <a:srgbClr val="44546A"/>
              </a:buClr>
              <a:buSzPts val="1600"/>
              <a:buFont typeface="Calibri"/>
              <a:buNone/>
              <a:tabLst/>
              <a:defRPr/>
            </a:pPr>
            <a:r>
              <a:rPr kumimoji="0" lang="he-IL" sz="1600" b="0" i="0" u="none" strike="noStrike" kern="0" cap="none" spc="0" normalizeH="0" baseline="0" noProof="0" dirty="0">
                <a:ln>
                  <a:noFill/>
                </a:ln>
                <a:solidFill>
                  <a:srgbClr val="44546A"/>
                </a:solidFill>
                <a:effectLst/>
                <a:uLnTx/>
                <a:uFillTx/>
                <a:latin typeface="Calibri"/>
                <a:ea typeface="Calibri"/>
                <a:cs typeface="Calibri"/>
                <a:sym typeface="Calibri"/>
              </a:rPr>
              <a:t>פתיח 1 לבחירה:</a:t>
            </a:r>
          </a:p>
          <a:p>
            <a:pPr marL="0" marR="0" lvl="0" indent="0" algn="ctr" defTabSz="914400" rtl="1" eaLnBrk="1" fontAlgn="auto" latinLnBrk="0" hangingPunct="1">
              <a:lnSpc>
                <a:spcPct val="100000"/>
              </a:lnSpc>
              <a:spcBef>
                <a:spcPts val="0"/>
              </a:spcBef>
              <a:spcAft>
                <a:spcPts val="0"/>
              </a:spcAft>
              <a:buClr>
                <a:srgbClr val="44546A"/>
              </a:buClr>
              <a:buSzPts val="1600"/>
              <a:buFont typeface="Calibri"/>
              <a:buNone/>
              <a:tabLst/>
              <a:defRPr/>
            </a:pPr>
            <a:r>
              <a:rPr kumimoji="0" lang="he-IL" sz="1600" b="0" i="0" u="none" strike="noStrike" kern="0" cap="none" spc="0" normalizeH="0" baseline="0" noProof="0" dirty="0">
                <a:ln>
                  <a:noFill/>
                </a:ln>
                <a:solidFill>
                  <a:srgbClr val="44546A"/>
                </a:solidFill>
                <a:effectLst/>
                <a:uLnTx/>
                <a:uFillTx/>
                <a:latin typeface="Calibri"/>
                <a:cs typeface="Calibri"/>
                <a:sym typeface="Calibri"/>
              </a:rPr>
              <a:t>"מי מסכים"</a:t>
            </a:r>
            <a:endParaRPr kumimoji="0" lang="he-IL"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18" name="Google Shape;218;p7"/>
          <p:cNvSpPr txBox="1"/>
          <p:nvPr/>
        </p:nvSpPr>
        <p:spPr>
          <a:xfrm>
            <a:off x="-215369" y="3982185"/>
            <a:ext cx="2201270" cy="584775"/>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44546A"/>
              </a:buClr>
              <a:buSzPts val="1600"/>
              <a:buFont typeface="Calibri"/>
              <a:buNone/>
            </a:pPr>
            <a:r>
              <a:rPr lang="iw-IL" sz="1600" b="0" i="0" u="none" strike="noStrike" cap="none">
                <a:solidFill>
                  <a:srgbClr val="44546A"/>
                </a:solidFill>
                <a:latin typeface="Calibri"/>
                <a:ea typeface="Calibri"/>
                <a:cs typeface="Calibri"/>
                <a:sym typeface="Calibri"/>
              </a:rPr>
              <a:t>מסרים מרכזיים</a:t>
            </a:r>
            <a:br>
              <a:rPr lang="iw-IL" sz="1600" b="0" i="0" u="none" strike="noStrike" cap="none">
                <a:solidFill>
                  <a:srgbClr val="44546A"/>
                </a:solidFill>
                <a:latin typeface="Calibri"/>
                <a:ea typeface="Calibri"/>
                <a:cs typeface="Calibri"/>
                <a:sym typeface="Calibri"/>
              </a:rPr>
            </a:br>
            <a:r>
              <a:rPr lang="iw-IL" sz="1600" b="0" i="0" u="none" strike="noStrike" cap="none">
                <a:solidFill>
                  <a:srgbClr val="44546A"/>
                </a:solidFill>
                <a:latin typeface="Calibri"/>
                <a:ea typeface="Calibri"/>
                <a:cs typeface="Calibri"/>
                <a:sym typeface="Calibri"/>
              </a:rPr>
              <a:t>וסיכום</a:t>
            </a:r>
            <a:endParaRPr/>
          </a:p>
        </p:txBody>
      </p:sp>
      <p:sp>
        <p:nvSpPr>
          <p:cNvPr id="219" name="Google Shape;219;p7"/>
          <p:cNvSpPr/>
          <p:nvPr/>
        </p:nvSpPr>
        <p:spPr>
          <a:xfrm>
            <a:off x="429207" y="3151732"/>
            <a:ext cx="11364687" cy="202322"/>
          </a:xfrm>
          <a:prstGeom prst="rect">
            <a:avLst/>
          </a:prstGeom>
          <a:solidFill>
            <a:srgbClr val="7E97A3"/>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cxnSp>
        <p:nvCxnSpPr>
          <p:cNvPr id="220" name="Google Shape;220;p7"/>
          <p:cNvCxnSpPr/>
          <p:nvPr/>
        </p:nvCxnSpPr>
        <p:spPr>
          <a:xfrm>
            <a:off x="9062090" y="3217671"/>
            <a:ext cx="0" cy="732257"/>
          </a:xfrm>
          <a:prstGeom prst="straightConnector1">
            <a:avLst/>
          </a:prstGeom>
          <a:noFill/>
          <a:ln w="19050" cap="flat" cmpd="sng">
            <a:solidFill>
              <a:srgbClr val="7E97A3"/>
            </a:solidFill>
            <a:prstDash val="solid"/>
            <a:miter lim="800000"/>
            <a:headEnd type="none" w="sm" len="sm"/>
            <a:tailEnd type="none" w="sm" len="sm"/>
          </a:ln>
        </p:spPr>
      </p:cxnSp>
      <p:cxnSp>
        <p:nvCxnSpPr>
          <p:cNvPr id="221" name="Google Shape;221;p7"/>
          <p:cNvCxnSpPr/>
          <p:nvPr/>
        </p:nvCxnSpPr>
        <p:spPr>
          <a:xfrm>
            <a:off x="7098853" y="3182122"/>
            <a:ext cx="0" cy="732257"/>
          </a:xfrm>
          <a:prstGeom prst="straightConnector1">
            <a:avLst/>
          </a:prstGeom>
          <a:noFill/>
          <a:ln w="19050" cap="flat" cmpd="sng">
            <a:solidFill>
              <a:srgbClr val="7E97A3"/>
            </a:solidFill>
            <a:prstDash val="solid"/>
            <a:miter lim="800000"/>
            <a:headEnd type="none" w="sm" len="sm"/>
            <a:tailEnd type="none" w="sm" len="sm"/>
          </a:ln>
        </p:spPr>
      </p:cxnSp>
      <p:cxnSp>
        <p:nvCxnSpPr>
          <p:cNvPr id="222" name="Google Shape;222;p7"/>
          <p:cNvCxnSpPr/>
          <p:nvPr/>
        </p:nvCxnSpPr>
        <p:spPr>
          <a:xfrm>
            <a:off x="4930140" y="3260788"/>
            <a:ext cx="0" cy="732257"/>
          </a:xfrm>
          <a:prstGeom prst="straightConnector1">
            <a:avLst/>
          </a:prstGeom>
          <a:noFill/>
          <a:ln w="19050" cap="flat" cmpd="sng">
            <a:solidFill>
              <a:srgbClr val="7E97A3"/>
            </a:solidFill>
            <a:prstDash val="solid"/>
            <a:miter lim="800000"/>
            <a:headEnd type="none" w="sm" len="sm"/>
            <a:tailEnd type="none" w="sm" len="sm"/>
          </a:ln>
        </p:spPr>
      </p:cxnSp>
      <p:cxnSp>
        <p:nvCxnSpPr>
          <p:cNvPr id="223" name="Google Shape;223;p7"/>
          <p:cNvCxnSpPr/>
          <p:nvPr/>
        </p:nvCxnSpPr>
        <p:spPr>
          <a:xfrm>
            <a:off x="863682" y="3260788"/>
            <a:ext cx="0" cy="732257"/>
          </a:xfrm>
          <a:prstGeom prst="straightConnector1">
            <a:avLst/>
          </a:prstGeom>
          <a:noFill/>
          <a:ln w="19050" cap="flat" cmpd="sng">
            <a:solidFill>
              <a:srgbClr val="7E97A3"/>
            </a:solidFill>
            <a:prstDash val="solid"/>
            <a:miter lim="800000"/>
            <a:headEnd type="none" w="sm" len="sm"/>
            <a:tailEnd type="none" w="sm" len="sm"/>
          </a:ln>
        </p:spPr>
      </p:cxnSp>
      <p:sp>
        <p:nvSpPr>
          <p:cNvPr id="19" name="Google Shape;216;p7">
            <a:extLst>
              <a:ext uri="{FF2B5EF4-FFF2-40B4-BE49-F238E27FC236}">
                <a16:creationId xmlns:a16="http://schemas.microsoft.com/office/drawing/2014/main" id="{4AE24740-1587-4DA2-8679-ADA9FABB0564}"/>
              </a:ext>
            </a:extLst>
          </p:cNvPr>
          <p:cNvSpPr txBox="1"/>
          <p:nvPr/>
        </p:nvSpPr>
        <p:spPr>
          <a:xfrm>
            <a:off x="8018693" y="4146160"/>
            <a:ext cx="2201400" cy="584735"/>
          </a:xfrm>
          <a:prstGeom prst="rect">
            <a:avLst/>
          </a:prstGeom>
          <a:noFill/>
          <a:ln>
            <a:noFill/>
          </a:ln>
        </p:spPr>
        <p:txBody>
          <a:bodyPr spcFirstLastPara="1" wrap="square" lIns="91425" tIns="45700" rIns="91425" bIns="45700" anchor="t" anchorCtr="0">
            <a:spAutoFit/>
          </a:bodyPr>
          <a:lstStyle/>
          <a:p>
            <a:pPr marL="0" marR="0" lvl="0" indent="0" algn="ctr" defTabSz="914400" rtl="1" eaLnBrk="1" fontAlgn="auto" latinLnBrk="0" hangingPunct="1">
              <a:lnSpc>
                <a:spcPct val="100000"/>
              </a:lnSpc>
              <a:spcBef>
                <a:spcPts val="0"/>
              </a:spcBef>
              <a:spcAft>
                <a:spcPts val="0"/>
              </a:spcAft>
              <a:buClr>
                <a:srgbClr val="44546A"/>
              </a:buClr>
              <a:buSzPts val="1600"/>
              <a:buFont typeface="Calibri"/>
              <a:buNone/>
              <a:tabLst/>
              <a:defRPr/>
            </a:pPr>
            <a:r>
              <a:rPr kumimoji="0" lang="he-IL" sz="1600" b="0" i="0" u="none" strike="noStrike" kern="0" cap="none" spc="0" normalizeH="0" baseline="0" noProof="0" dirty="0">
                <a:ln>
                  <a:noFill/>
                </a:ln>
                <a:solidFill>
                  <a:srgbClr val="44546A"/>
                </a:solidFill>
                <a:effectLst/>
                <a:uLnTx/>
                <a:uFillTx/>
                <a:latin typeface="Calibri"/>
                <a:ea typeface="Calibri"/>
                <a:cs typeface="Calibri"/>
                <a:sym typeface="Calibri"/>
              </a:rPr>
              <a:t>פתיח 2 לבחירה:</a:t>
            </a:r>
          </a:p>
          <a:p>
            <a:pPr marL="0" marR="0" lvl="0" indent="0" algn="ctr" defTabSz="914400" rtl="1" eaLnBrk="1" fontAlgn="auto" latinLnBrk="0" hangingPunct="1">
              <a:lnSpc>
                <a:spcPct val="100000"/>
              </a:lnSpc>
              <a:spcBef>
                <a:spcPts val="0"/>
              </a:spcBef>
              <a:spcAft>
                <a:spcPts val="0"/>
              </a:spcAft>
              <a:buClr>
                <a:srgbClr val="44546A"/>
              </a:buClr>
              <a:buSzPts val="1600"/>
              <a:buFont typeface="Calibri"/>
              <a:buNone/>
              <a:tabLst/>
              <a:defRPr/>
            </a:pPr>
            <a:r>
              <a:rPr kumimoji="0" lang="he-IL" sz="1600" b="0" i="0" u="none" strike="noStrike" kern="0" cap="none" spc="0" normalizeH="0" baseline="0" noProof="0" dirty="0">
                <a:ln>
                  <a:noFill/>
                </a:ln>
                <a:solidFill>
                  <a:srgbClr val="44546A"/>
                </a:solidFill>
                <a:effectLst/>
                <a:uLnTx/>
                <a:uFillTx/>
                <a:latin typeface="Calibri"/>
                <a:cs typeface="Calibri"/>
                <a:sym typeface="Calibri"/>
              </a:rPr>
              <a:t>"משפחה בהסעה"</a:t>
            </a:r>
            <a:endParaRPr kumimoji="0" lang="he-IL"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0" name="Google Shape;217;p7">
            <a:extLst>
              <a:ext uri="{FF2B5EF4-FFF2-40B4-BE49-F238E27FC236}">
                <a16:creationId xmlns:a16="http://schemas.microsoft.com/office/drawing/2014/main" id="{207A78E6-DC34-4A6F-BBF9-461478B7A55F}"/>
              </a:ext>
            </a:extLst>
          </p:cNvPr>
          <p:cNvSpPr txBox="1"/>
          <p:nvPr/>
        </p:nvSpPr>
        <p:spPr>
          <a:xfrm>
            <a:off x="5880430" y="4022513"/>
            <a:ext cx="2436845" cy="830956"/>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44546A"/>
              </a:buClr>
              <a:buSzPts val="1600"/>
              <a:buFont typeface="Calibri"/>
              <a:buNone/>
            </a:pPr>
            <a:r>
              <a:rPr lang="he-IL" sz="1600" dirty="0">
                <a:solidFill>
                  <a:srgbClr val="44546A"/>
                </a:solidFill>
                <a:latin typeface="Calibri"/>
                <a:ea typeface="Calibri"/>
                <a:cs typeface="Calibri"/>
                <a:sym typeface="Calibri"/>
              </a:rPr>
              <a:t>גוף השיעור:</a:t>
            </a:r>
          </a:p>
          <a:p>
            <a:pPr marL="0" marR="0" lvl="0" indent="0" algn="ctr" rtl="1">
              <a:lnSpc>
                <a:spcPct val="100000"/>
              </a:lnSpc>
              <a:spcBef>
                <a:spcPts val="0"/>
              </a:spcBef>
              <a:spcAft>
                <a:spcPts val="0"/>
              </a:spcAft>
              <a:buClr>
                <a:srgbClr val="44546A"/>
              </a:buClr>
              <a:buSzPts val="1600"/>
              <a:buFont typeface="Calibri"/>
              <a:buNone/>
            </a:pPr>
            <a:r>
              <a:rPr lang="he-IL" sz="1600" dirty="0">
                <a:solidFill>
                  <a:srgbClr val="44546A"/>
                </a:solidFill>
                <a:latin typeface="Calibri"/>
                <a:cs typeface="Calibri"/>
                <a:sym typeface="Calibri"/>
              </a:rPr>
              <a:t>"גם אנחנו גולשים לשינוי"</a:t>
            </a:r>
          </a:p>
          <a:p>
            <a:pPr marL="0" marR="0" lvl="0" indent="0" algn="ctr" rtl="1">
              <a:lnSpc>
                <a:spcPct val="100000"/>
              </a:lnSpc>
              <a:spcBef>
                <a:spcPts val="0"/>
              </a:spcBef>
              <a:spcAft>
                <a:spcPts val="0"/>
              </a:spcAft>
              <a:buClr>
                <a:srgbClr val="44546A"/>
              </a:buClr>
              <a:buSzPts val="1600"/>
              <a:buFont typeface="Calibri"/>
              <a:buNone/>
            </a:pPr>
            <a:r>
              <a:rPr lang="he-IL" sz="1600" dirty="0">
                <a:solidFill>
                  <a:srgbClr val="44546A"/>
                </a:solidFill>
                <a:latin typeface="Calibri"/>
                <a:cs typeface="Calibri"/>
                <a:sym typeface="Calibri"/>
              </a:rPr>
              <a:t>עבודה בקבוצות</a:t>
            </a:r>
            <a:endParaRPr dirty="0"/>
          </a:p>
        </p:txBody>
      </p:sp>
      <p:sp>
        <p:nvSpPr>
          <p:cNvPr id="21" name="תיבת טקסט 20">
            <a:extLst>
              <a:ext uri="{FF2B5EF4-FFF2-40B4-BE49-F238E27FC236}">
                <a16:creationId xmlns:a16="http://schemas.microsoft.com/office/drawing/2014/main" id="{FEDDCE2C-79D2-4718-BC79-83B6C2D9C46F}"/>
              </a:ext>
            </a:extLst>
          </p:cNvPr>
          <p:cNvSpPr txBox="1"/>
          <p:nvPr/>
        </p:nvSpPr>
        <p:spPr>
          <a:xfrm>
            <a:off x="4196651" y="4092112"/>
            <a:ext cx="1321608" cy="338554"/>
          </a:xfrm>
          <a:prstGeom prst="rect">
            <a:avLst/>
          </a:prstGeom>
          <a:noFill/>
        </p:spPr>
        <p:txBody>
          <a:bodyPr wrap="square">
            <a:spAutoFit/>
          </a:bodyPr>
          <a:lstStyle/>
          <a:p>
            <a:pPr algn="ctr"/>
            <a:r>
              <a:rPr lang="he-IL" sz="1600" dirty="0">
                <a:solidFill>
                  <a:srgbClr val="44546A"/>
                </a:solidFill>
                <a:latin typeface="Calibri" panose="020F0502020204030204" pitchFamily="34" charset="0"/>
                <a:cs typeface="Calibri" panose="020F0502020204030204" pitchFamily="34" charset="0"/>
              </a:rPr>
              <a:t>דיון במליאה</a:t>
            </a:r>
          </a:p>
        </p:txBody>
      </p:sp>
      <p:cxnSp>
        <p:nvCxnSpPr>
          <p:cNvPr id="23" name="Google Shape;224;p7">
            <a:extLst>
              <a:ext uri="{FF2B5EF4-FFF2-40B4-BE49-F238E27FC236}">
                <a16:creationId xmlns:a16="http://schemas.microsoft.com/office/drawing/2014/main" id="{803D6167-06EF-48B4-A832-9D18B63DBA5C}"/>
              </a:ext>
            </a:extLst>
          </p:cNvPr>
          <p:cNvCxnSpPr/>
          <p:nvPr/>
        </p:nvCxnSpPr>
        <p:spPr>
          <a:xfrm>
            <a:off x="2773677" y="3249928"/>
            <a:ext cx="0" cy="732257"/>
          </a:xfrm>
          <a:prstGeom prst="straightConnector1">
            <a:avLst/>
          </a:prstGeom>
          <a:noFill/>
          <a:ln w="19050" cap="flat" cmpd="sng">
            <a:solidFill>
              <a:srgbClr val="7E97A3"/>
            </a:solidFill>
            <a:prstDash val="solid"/>
            <a:miter lim="800000"/>
            <a:headEnd type="none" w="sm" len="sm"/>
            <a:tailEnd type="none" w="sm" len="sm"/>
          </a:ln>
        </p:spPr>
      </p:cxnSp>
      <p:sp>
        <p:nvSpPr>
          <p:cNvPr id="24" name="תיבת טקסט 23">
            <a:extLst>
              <a:ext uri="{FF2B5EF4-FFF2-40B4-BE49-F238E27FC236}">
                <a16:creationId xmlns:a16="http://schemas.microsoft.com/office/drawing/2014/main" id="{9744698D-F959-4D8B-9F87-B94E28C24855}"/>
              </a:ext>
            </a:extLst>
          </p:cNvPr>
          <p:cNvSpPr txBox="1"/>
          <p:nvPr/>
        </p:nvSpPr>
        <p:spPr>
          <a:xfrm>
            <a:off x="1649622" y="4022513"/>
            <a:ext cx="1975690" cy="584775"/>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גולשים לשינוי</a:t>
            </a:r>
            <a:r>
              <a:rPr kumimoji="0" lang="en-US"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a:t>
            </a:r>
            <a:endPar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r>
              <a:rPr lang="he-IL" sz="1600" kern="1200" dirty="0">
                <a:solidFill>
                  <a:srgbClr val="44546A"/>
                </a:solidFill>
                <a:latin typeface="Calibri" panose="020F0502020204030204" pitchFamily="34" charset="0"/>
                <a:ea typeface="+mn-ea"/>
                <a:cs typeface="Calibri" panose="020F0502020204030204" pitchFamily="34" charset="0"/>
              </a:rPr>
              <a:t>כתיבת אמנה כיתתית</a:t>
            </a:r>
            <a:endParaRPr kumimoji="0" lang="he-IL" sz="1600" b="0"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8"/>
          <p:cNvPicPr preferRelativeResize="0"/>
          <p:nvPr/>
        </p:nvPicPr>
        <p:blipFill rotWithShape="1">
          <a:blip r:embed="rId3">
            <a:alphaModFix/>
          </a:blip>
          <a:srcRect/>
          <a:stretch/>
        </p:blipFill>
        <p:spPr>
          <a:xfrm>
            <a:off x="7872000" y="467232"/>
            <a:ext cx="4320000" cy="1116897"/>
          </a:xfrm>
          <a:prstGeom prst="rect">
            <a:avLst/>
          </a:prstGeom>
          <a:noFill/>
          <a:ln>
            <a:noFill/>
          </a:ln>
        </p:spPr>
      </p:pic>
      <p:sp>
        <p:nvSpPr>
          <p:cNvPr id="231" name="Google Shape;231;p8"/>
          <p:cNvSpPr txBox="1"/>
          <p:nvPr/>
        </p:nvSpPr>
        <p:spPr>
          <a:xfrm>
            <a:off x="7872522" y="509064"/>
            <a:ext cx="4322603" cy="1054394"/>
          </a:xfrm>
          <a:prstGeom prst="rect">
            <a:avLst/>
          </a:prstGeom>
          <a:noFill/>
          <a:ln>
            <a:noFill/>
          </a:ln>
        </p:spPr>
        <p:txBody>
          <a:bodyPr spcFirstLastPara="1" wrap="square" lIns="91425" tIns="45700" rIns="91425" bIns="45700" anchor="ctr" anchorCtr="0">
            <a:noAutofit/>
          </a:bodyPr>
          <a:lstStyle/>
          <a:p>
            <a:pPr marL="0" marR="0" lvl="0" indent="0" algn="r" rtl="1">
              <a:lnSpc>
                <a:spcPct val="110000"/>
              </a:lnSpc>
              <a:spcBef>
                <a:spcPts val="0"/>
              </a:spcBef>
              <a:spcAft>
                <a:spcPts val="0"/>
              </a:spcAft>
              <a:buClr>
                <a:srgbClr val="000000"/>
              </a:buClr>
              <a:buSzPts val="2800"/>
              <a:buFont typeface="Calibri"/>
              <a:buNone/>
            </a:pPr>
            <a:r>
              <a:rPr lang="iw-IL" sz="2800" b="1">
                <a:solidFill>
                  <a:srgbClr val="002060"/>
                </a:solidFill>
                <a:latin typeface="Calibri"/>
                <a:ea typeface="Calibri"/>
                <a:cs typeface="Calibri"/>
                <a:sym typeface="Calibri"/>
              </a:rPr>
              <a:t>הנחיות להוראת השיעור</a:t>
            </a:r>
            <a:endParaRPr/>
          </a:p>
        </p:txBody>
      </p:sp>
      <p:sp>
        <p:nvSpPr>
          <p:cNvPr id="232" name="Google Shape;232;p8"/>
          <p:cNvSpPr/>
          <p:nvPr/>
        </p:nvSpPr>
        <p:spPr>
          <a:xfrm>
            <a:off x="309847" y="2062686"/>
            <a:ext cx="11160826" cy="4617720"/>
          </a:xfrm>
          <a:prstGeom prst="rect">
            <a:avLst/>
          </a:prstGeom>
          <a:noFill/>
          <a:ln>
            <a:noFill/>
          </a:ln>
        </p:spPr>
        <p:txBody>
          <a:bodyPr spcFirstLastPara="1" wrap="square" lIns="91425" tIns="45700" rIns="91425" bIns="45700" anchor="ctr" anchorCtr="0">
            <a:noAutofit/>
          </a:bodyPr>
          <a:lstStyle/>
          <a:p>
            <a:pPr marL="0" marR="0" lvl="0" indent="0" algn="r" rtl="1">
              <a:spcBef>
                <a:spcPts val="0"/>
              </a:spcBef>
              <a:spcAft>
                <a:spcPts val="0"/>
              </a:spcAft>
              <a:buNone/>
            </a:pPr>
            <a:r>
              <a:rPr lang="iw-IL" sz="3200" dirty="0">
                <a:solidFill>
                  <a:srgbClr val="002060"/>
                </a:solidFill>
                <a:latin typeface="Calibri"/>
                <a:ea typeface="Calibri"/>
                <a:cs typeface="Calibri"/>
                <a:sym typeface="Calibri"/>
              </a:rPr>
              <a:t>השקופיות הבאות מפרטות את מהלך השיעור ומיועדות להצגה בשיעור.</a:t>
            </a:r>
            <a:endParaRPr dirty="0"/>
          </a:p>
          <a:p>
            <a:pPr marL="0" marR="0" lvl="0" indent="0" algn="r" rtl="1">
              <a:spcBef>
                <a:spcPts val="0"/>
              </a:spcBef>
              <a:spcAft>
                <a:spcPts val="0"/>
              </a:spcAft>
              <a:buNone/>
            </a:pPr>
            <a:endParaRPr sz="3200" dirty="0">
              <a:solidFill>
                <a:srgbClr val="002060"/>
              </a:solidFill>
              <a:latin typeface="Calibri"/>
              <a:ea typeface="Calibri"/>
              <a:cs typeface="Calibri"/>
              <a:sym typeface="Calibri"/>
            </a:endParaRPr>
          </a:p>
          <a:p>
            <a:pPr marL="457200" marR="0" lvl="0" indent="-457200" algn="r" rtl="1">
              <a:spcBef>
                <a:spcPts val="0"/>
              </a:spcBef>
              <a:spcAft>
                <a:spcPts val="0"/>
              </a:spcAft>
              <a:buClr>
                <a:srgbClr val="002060"/>
              </a:buClr>
              <a:buSzPts val="3200"/>
              <a:buFont typeface="Arial"/>
              <a:buChar char="«"/>
            </a:pPr>
            <a:r>
              <a:rPr lang="iw-IL" sz="3200" dirty="0">
                <a:solidFill>
                  <a:srgbClr val="002060"/>
                </a:solidFill>
                <a:latin typeface="Calibri"/>
                <a:ea typeface="Calibri"/>
                <a:cs typeface="Calibri"/>
                <a:sym typeface="Calibri"/>
              </a:rPr>
              <a:t>בגוף כל שקופית מופיע התוכן להקרנה ולעבודה עם התלמידים.</a:t>
            </a:r>
            <a:endParaRPr dirty="0"/>
          </a:p>
          <a:p>
            <a:pPr marL="457200" marR="0" lvl="0" indent="-457200" algn="r" rtl="1">
              <a:spcBef>
                <a:spcPts val="0"/>
              </a:spcBef>
              <a:spcAft>
                <a:spcPts val="0"/>
              </a:spcAft>
              <a:buClr>
                <a:srgbClr val="002060"/>
              </a:buClr>
              <a:buSzPts val="3200"/>
              <a:buFont typeface="Arial"/>
              <a:buChar char="«"/>
            </a:pPr>
            <a:r>
              <a:rPr lang="iw-IL" sz="3200" dirty="0">
                <a:solidFill>
                  <a:srgbClr val="002060"/>
                </a:solidFill>
                <a:latin typeface="Calibri"/>
                <a:ea typeface="Calibri"/>
                <a:cs typeface="Calibri"/>
                <a:sym typeface="Calibri"/>
              </a:rPr>
              <a:t>בתחתית השקופית </a:t>
            </a:r>
            <a:r>
              <a:rPr lang="he-IL" sz="3200" dirty="0">
                <a:solidFill>
                  <a:srgbClr val="002060"/>
                </a:solidFill>
                <a:latin typeface="Calibri"/>
                <a:ea typeface="Calibri"/>
                <a:cs typeface="Calibri"/>
                <a:sym typeface="Calibri"/>
              </a:rPr>
              <a:t>(</a:t>
            </a:r>
            <a:r>
              <a:rPr lang="iw-IL" sz="3200" dirty="0">
                <a:solidFill>
                  <a:srgbClr val="002060"/>
                </a:solidFill>
                <a:latin typeface="Calibri"/>
                <a:ea typeface="Calibri"/>
                <a:cs typeface="Calibri"/>
                <a:sym typeface="Calibri"/>
              </a:rPr>
              <a:t>בהערות</a:t>
            </a:r>
            <a:r>
              <a:rPr lang="he-IL" sz="3200" dirty="0">
                <a:solidFill>
                  <a:srgbClr val="002060"/>
                </a:solidFill>
                <a:latin typeface="Calibri"/>
                <a:ea typeface="Calibri"/>
                <a:cs typeface="Calibri"/>
                <a:sym typeface="Calibri"/>
              </a:rPr>
              <a:t>)</a:t>
            </a:r>
            <a:r>
              <a:rPr lang="iw-IL" sz="3200" dirty="0">
                <a:solidFill>
                  <a:srgbClr val="002060"/>
                </a:solidFill>
                <a:latin typeface="Calibri"/>
                <a:ea typeface="Calibri"/>
                <a:cs typeface="Calibri"/>
                <a:sym typeface="Calibri"/>
              </a:rPr>
              <a:t> נמצאות הרחבות והנחיות לך</a:t>
            </a:r>
            <a:r>
              <a:rPr lang="he-IL" sz="3200" dirty="0">
                <a:solidFill>
                  <a:srgbClr val="002060"/>
                </a:solidFill>
                <a:latin typeface="Calibri"/>
                <a:ea typeface="Calibri"/>
                <a:cs typeface="Calibri"/>
                <a:sym typeface="Calibri"/>
              </a:rPr>
              <a:t> - </a:t>
            </a:r>
            <a:r>
              <a:rPr lang="iw-IL" sz="3200" dirty="0">
                <a:solidFill>
                  <a:srgbClr val="002060"/>
                </a:solidFill>
                <a:latin typeface="Calibri"/>
                <a:ea typeface="Calibri"/>
                <a:cs typeface="Calibri"/>
                <a:sym typeface="Calibri"/>
              </a:rPr>
              <a:t>המורה.</a:t>
            </a:r>
            <a:endParaRPr dirty="0"/>
          </a:p>
          <a:p>
            <a:pPr marL="0" marR="0" lvl="0" indent="0" algn="r" rtl="1">
              <a:spcBef>
                <a:spcPts val="0"/>
              </a:spcBef>
              <a:spcAft>
                <a:spcPts val="0"/>
              </a:spcAft>
              <a:buNone/>
            </a:pPr>
            <a:endParaRPr sz="3200" dirty="0">
              <a:solidFill>
                <a:srgbClr val="002060"/>
              </a:solidFill>
              <a:latin typeface="Calibri"/>
              <a:ea typeface="Calibri"/>
              <a:cs typeface="Calibri"/>
              <a:sym typeface="Calibri"/>
            </a:endParaRPr>
          </a:p>
          <a:p>
            <a:pPr marL="0" marR="0" lvl="0" indent="0" algn="r" rtl="1">
              <a:spcBef>
                <a:spcPts val="0"/>
              </a:spcBef>
              <a:spcAft>
                <a:spcPts val="0"/>
              </a:spcAft>
              <a:buNone/>
            </a:pPr>
            <a:endParaRPr sz="3200" dirty="0">
              <a:solidFill>
                <a:srgbClr val="002060"/>
              </a:solidFill>
              <a:latin typeface="Calibri"/>
              <a:ea typeface="Calibri"/>
              <a:cs typeface="Calibri"/>
              <a:sym typeface="Calibri"/>
            </a:endParaRPr>
          </a:p>
        </p:txBody>
      </p:sp>
      <p:pic>
        <p:nvPicPr>
          <p:cNvPr id="233" name="Google Shape;233;p8"/>
          <p:cNvPicPr preferRelativeResize="0"/>
          <p:nvPr/>
        </p:nvPicPr>
        <p:blipFill rotWithShape="1">
          <a:blip r:embed="rId4">
            <a:alphaModFix/>
          </a:blip>
          <a:srcRect/>
          <a:stretch/>
        </p:blipFill>
        <p:spPr>
          <a:xfrm>
            <a:off x="8163760" y="794063"/>
            <a:ext cx="672137" cy="5082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9"/>
          <p:cNvSpPr/>
          <p:nvPr/>
        </p:nvSpPr>
        <p:spPr>
          <a:xfrm>
            <a:off x="6510086" y="1409002"/>
            <a:ext cx="4064413" cy="492378"/>
          </a:xfrm>
          <a:prstGeom prst="rect">
            <a:avLst/>
          </a:prstGeom>
          <a:noFill/>
          <a:ln>
            <a:noFill/>
          </a:ln>
        </p:spPr>
        <p:txBody>
          <a:bodyPr spcFirstLastPara="1" wrap="square" lIns="91400" tIns="45675" rIns="91400" bIns="45675" anchor="t" anchorCtr="0">
            <a:spAutoFit/>
          </a:bodyPr>
          <a:lstStyle/>
          <a:p>
            <a:pPr marL="0" marR="0" lvl="0" indent="0" algn="r" rtl="1">
              <a:spcBef>
                <a:spcPts val="0"/>
              </a:spcBef>
              <a:spcAft>
                <a:spcPts val="0"/>
              </a:spcAft>
              <a:buNone/>
            </a:pPr>
            <a:r>
              <a:rPr lang="iw-IL" sz="2600">
                <a:solidFill>
                  <a:srgbClr val="002060"/>
                </a:solidFill>
                <a:latin typeface="Calibri"/>
                <a:ea typeface="Calibri"/>
                <a:cs typeface="Calibri"/>
                <a:sym typeface="Calibri"/>
              </a:rPr>
              <a:t>שיח מעודד ומקבל </a:t>
            </a:r>
            <a:endParaRPr sz="2600">
              <a:solidFill>
                <a:srgbClr val="002060"/>
              </a:solidFill>
              <a:latin typeface="Calibri"/>
              <a:ea typeface="Calibri"/>
              <a:cs typeface="Calibri"/>
              <a:sym typeface="Calibri"/>
            </a:endParaRPr>
          </a:p>
        </p:txBody>
      </p:sp>
      <p:sp>
        <p:nvSpPr>
          <p:cNvPr id="239" name="Google Shape;239;p9"/>
          <p:cNvSpPr txBox="1"/>
          <p:nvPr/>
        </p:nvSpPr>
        <p:spPr>
          <a:xfrm>
            <a:off x="2777671" y="3390492"/>
            <a:ext cx="7779334" cy="492378"/>
          </a:xfrm>
          <a:prstGeom prst="rect">
            <a:avLst/>
          </a:prstGeom>
          <a:noFill/>
          <a:ln>
            <a:noFill/>
          </a:ln>
        </p:spPr>
        <p:txBody>
          <a:bodyPr spcFirstLastPara="1" wrap="square" lIns="91400" tIns="45675" rIns="91400" bIns="45675" anchor="t" anchorCtr="0">
            <a:spAutoFit/>
          </a:bodyPr>
          <a:lstStyle/>
          <a:p>
            <a:pPr marL="0" marR="0" lvl="0" indent="0" algn="r" rtl="1">
              <a:spcBef>
                <a:spcPts val="0"/>
              </a:spcBef>
              <a:spcAft>
                <a:spcPts val="0"/>
              </a:spcAft>
              <a:buNone/>
            </a:pPr>
            <a:r>
              <a:rPr lang="iw-IL" sz="2600">
                <a:solidFill>
                  <a:srgbClr val="002060"/>
                </a:solidFill>
                <a:latin typeface="Calibri"/>
                <a:ea typeface="Calibri"/>
                <a:cs typeface="Calibri"/>
                <a:sym typeface="Calibri"/>
              </a:rPr>
              <a:t>הקשבה ממקום מתעניין ולא שיפוטי</a:t>
            </a:r>
            <a:endParaRPr sz="2600">
              <a:solidFill>
                <a:srgbClr val="002060"/>
              </a:solidFill>
              <a:latin typeface="Calibri"/>
              <a:ea typeface="Calibri"/>
              <a:cs typeface="Calibri"/>
              <a:sym typeface="Calibri"/>
            </a:endParaRPr>
          </a:p>
        </p:txBody>
      </p:sp>
      <p:sp>
        <p:nvSpPr>
          <p:cNvPr id="240" name="Google Shape;240;p9"/>
          <p:cNvSpPr txBox="1"/>
          <p:nvPr/>
        </p:nvSpPr>
        <p:spPr>
          <a:xfrm>
            <a:off x="5514282" y="4497114"/>
            <a:ext cx="5042723" cy="492378"/>
          </a:xfrm>
          <a:prstGeom prst="rect">
            <a:avLst/>
          </a:prstGeom>
          <a:noFill/>
          <a:ln>
            <a:noFill/>
          </a:ln>
        </p:spPr>
        <p:txBody>
          <a:bodyPr spcFirstLastPara="1" wrap="square" lIns="91400" tIns="45675" rIns="91400" bIns="45675" anchor="t" anchorCtr="0">
            <a:spAutoFit/>
          </a:bodyPr>
          <a:lstStyle/>
          <a:p>
            <a:pPr marL="0" marR="0" lvl="0" indent="0" algn="r" rtl="1">
              <a:spcBef>
                <a:spcPts val="0"/>
              </a:spcBef>
              <a:spcAft>
                <a:spcPts val="0"/>
              </a:spcAft>
              <a:buNone/>
            </a:pPr>
            <a:r>
              <a:rPr lang="iw-IL" sz="2600">
                <a:solidFill>
                  <a:srgbClr val="002060"/>
                </a:solidFill>
                <a:latin typeface="Calibri"/>
                <a:ea typeface="Calibri"/>
                <a:cs typeface="Calibri"/>
                <a:sym typeface="Calibri"/>
              </a:rPr>
              <a:t>כבוד לדברי החבר/ה</a:t>
            </a:r>
            <a:endParaRPr sz="2600">
              <a:solidFill>
                <a:srgbClr val="002060"/>
              </a:solidFill>
              <a:latin typeface="Calibri"/>
              <a:ea typeface="Calibri"/>
              <a:cs typeface="Calibri"/>
              <a:sym typeface="Calibri"/>
            </a:endParaRPr>
          </a:p>
        </p:txBody>
      </p:sp>
      <p:sp>
        <p:nvSpPr>
          <p:cNvPr id="241" name="Google Shape;241;p9"/>
          <p:cNvSpPr txBox="1"/>
          <p:nvPr/>
        </p:nvSpPr>
        <p:spPr>
          <a:xfrm>
            <a:off x="679162" y="5335034"/>
            <a:ext cx="9877844" cy="892487"/>
          </a:xfrm>
          <a:prstGeom prst="rect">
            <a:avLst/>
          </a:prstGeom>
          <a:noFill/>
          <a:ln>
            <a:noFill/>
          </a:ln>
        </p:spPr>
        <p:txBody>
          <a:bodyPr spcFirstLastPara="1" wrap="square" lIns="91400" tIns="45675" rIns="91400" bIns="45675" anchor="t" anchorCtr="0">
            <a:spAutoFit/>
          </a:bodyPr>
          <a:lstStyle/>
          <a:p>
            <a:pPr marL="0" marR="0" lvl="0" indent="0" algn="r" rtl="1">
              <a:spcBef>
                <a:spcPts val="0"/>
              </a:spcBef>
              <a:spcAft>
                <a:spcPts val="0"/>
              </a:spcAft>
              <a:buNone/>
            </a:pPr>
            <a:r>
              <a:rPr lang="iw-IL" sz="2600">
                <a:solidFill>
                  <a:srgbClr val="002060"/>
                </a:solidFill>
                <a:latin typeface="Calibri"/>
                <a:ea typeface="Calibri"/>
                <a:cs typeface="Calibri"/>
                <a:sym typeface="Calibri"/>
              </a:rPr>
              <a:t>הנאמר בשיח נשאר בינינו, </a:t>
            </a:r>
            <a:endParaRPr/>
          </a:p>
          <a:p>
            <a:pPr marL="0" marR="0" lvl="0" indent="0" algn="r" rtl="1">
              <a:spcBef>
                <a:spcPts val="0"/>
              </a:spcBef>
              <a:spcAft>
                <a:spcPts val="0"/>
              </a:spcAft>
              <a:buNone/>
            </a:pPr>
            <a:r>
              <a:rPr lang="iw-IL" sz="2600">
                <a:solidFill>
                  <a:srgbClr val="002060"/>
                </a:solidFill>
                <a:latin typeface="Calibri"/>
                <a:ea typeface="Calibri"/>
                <a:cs typeface="Calibri"/>
                <a:sym typeface="Calibri"/>
              </a:rPr>
              <a:t>אפשר לשתף אחרים בנושא, אך לספר רק על עצמי</a:t>
            </a:r>
            <a:endParaRPr sz="2600">
              <a:solidFill>
                <a:srgbClr val="FB19F0"/>
              </a:solidFill>
              <a:latin typeface="Calibri"/>
              <a:ea typeface="Calibri"/>
              <a:cs typeface="Calibri"/>
              <a:sym typeface="Calibri"/>
            </a:endParaRPr>
          </a:p>
        </p:txBody>
      </p:sp>
      <p:sp>
        <p:nvSpPr>
          <p:cNvPr id="242" name="Google Shape;242;p9"/>
          <p:cNvSpPr txBox="1"/>
          <p:nvPr/>
        </p:nvSpPr>
        <p:spPr>
          <a:xfrm>
            <a:off x="2280060" y="2389618"/>
            <a:ext cx="8282082" cy="492443"/>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2600">
                <a:solidFill>
                  <a:srgbClr val="002060"/>
                </a:solidFill>
                <a:latin typeface="Calibri"/>
                <a:ea typeface="Calibri"/>
                <a:cs typeface="Calibri"/>
                <a:sym typeface="Calibri"/>
              </a:rPr>
              <a:t>שיתוף מהלב</a:t>
            </a:r>
            <a:endParaRPr sz="2600" b="1" u="sng">
              <a:solidFill>
                <a:srgbClr val="002060"/>
              </a:solidFill>
              <a:latin typeface="Calibri"/>
              <a:ea typeface="Calibri"/>
              <a:cs typeface="Calibri"/>
              <a:sym typeface="Calibri"/>
            </a:endParaRPr>
          </a:p>
        </p:txBody>
      </p:sp>
      <p:sp>
        <p:nvSpPr>
          <p:cNvPr id="243" name="Google Shape;243;p9"/>
          <p:cNvSpPr/>
          <p:nvPr/>
        </p:nvSpPr>
        <p:spPr>
          <a:xfrm>
            <a:off x="2777671" y="-57344"/>
            <a:ext cx="6920988" cy="1378131"/>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5400" b="1">
                <a:solidFill>
                  <a:srgbClr val="002060"/>
                </a:solidFill>
                <a:latin typeface="Calibri"/>
                <a:ea typeface="Calibri"/>
                <a:cs typeface="Calibri"/>
                <a:sym typeface="Calibri"/>
              </a:rPr>
              <a:t>הנחיות לשיח מיטבי</a:t>
            </a:r>
            <a:endParaRPr/>
          </a:p>
        </p:txBody>
      </p:sp>
      <p:pic>
        <p:nvPicPr>
          <p:cNvPr id="244" name="Google Shape;244;p9"/>
          <p:cNvPicPr preferRelativeResize="0"/>
          <p:nvPr/>
        </p:nvPicPr>
        <p:blipFill rotWithShape="1">
          <a:blip r:embed="rId3">
            <a:alphaModFix/>
          </a:blip>
          <a:srcRect l="1" r="42296"/>
          <a:stretch/>
        </p:blipFill>
        <p:spPr>
          <a:xfrm>
            <a:off x="1017443" y="5727116"/>
            <a:ext cx="2108130" cy="1000809"/>
          </a:xfrm>
          <a:prstGeom prst="rect">
            <a:avLst/>
          </a:prstGeom>
          <a:noFill/>
          <a:ln>
            <a:noFill/>
          </a:ln>
        </p:spPr>
      </p:pic>
      <p:grpSp>
        <p:nvGrpSpPr>
          <p:cNvPr id="245" name="Google Shape;245;p9"/>
          <p:cNvGrpSpPr/>
          <p:nvPr/>
        </p:nvGrpSpPr>
        <p:grpSpPr>
          <a:xfrm>
            <a:off x="65251" y="5849506"/>
            <a:ext cx="1085266" cy="878420"/>
            <a:chOff x="2923822" y="2971800"/>
            <a:chExt cx="3629378" cy="3629378"/>
          </a:xfrm>
        </p:grpSpPr>
        <p:pic>
          <p:nvPicPr>
            <p:cNvPr id="246" name="Google Shape;246;p9" descr="הערה - לב שבור קו מיתאר"/>
            <p:cNvPicPr preferRelativeResize="0"/>
            <p:nvPr/>
          </p:nvPicPr>
          <p:blipFill rotWithShape="1">
            <a:blip r:embed="rId4">
              <a:alphaModFix/>
            </a:blip>
            <a:srcRect/>
            <a:stretch/>
          </p:blipFill>
          <p:spPr>
            <a:xfrm>
              <a:off x="2923822" y="2971800"/>
              <a:ext cx="3629378" cy="3629378"/>
            </a:xfrm>
            <a:prstGeom prst="rect">
              <a:avLst/>
            </a:prstGeom>
            <a:noFill/>
            <a:ln>
              <a:noFill/>
            </a:ln>
          </p:spPr>
        </p:pic>
        <p:sp>
          <p:nvSpPr>
            <p:cNvPr id="247" name="Google Shape;247;p9"/>
            <p:cNvSpPr/>
            <p:nvPr/>
          </p:nvSpPr>
          <p:spPr>
            <a:xfrm>
              <a:off x="4598894" y="4238231"/>
              <a:ext cx="300484" cy="492378"/>
            </a:xfrm>
            <a:prstGeom prst="rect">
              <a:avLst/>
            </a:prstGeom>
            <a:solidFill>
              <a:srgbClr val="F4F4F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grpSp>
      <p:pic>
        <p:nvPicPr>
          <p:cNvPr id="248" name="Google Shape;248;p9" descr="תג לב עם מילוי מלא"/>
          <p:cNvPicPr preferRelativeResize="0"/>
          <p:nvPr/>
        </p:nvPicPr>
        <p:blipFill rotWithShape="1">
          <a:blip r:embed="rId5">
            <a:alphaModFix/>
          </a:blip>
          <a:srcRect/>
          <a:stretch/>
        </p:blipFill>
        <p:spPr>
          <a:xfrm>
            <a:off x="10667596" y="2159917"/>
            <a:ext cx="914400" cy="914400"/>
          </a:xfrm>
          <a:prstGeom prst="rect">
            <a:avLst/>
          </a:prstGeom>
          <a:noFill/>
          <a:ln>
            <a:noFill/>
          </a:ln>
        </p:spPr>
      </p:pic>
      <p:pic>
        <p:nvPicPr>
          <p:cNvPr id="249" name="Google Shape;249;p9" descr="מחיאות כפיים עם מילוי מלא"/>
          <p:cNvPicPr preferRelativeResize="0"/>
          <p:nvPr/>
        </p:nvPicPr>
        <p:blipFill rotWithShape="1">
          <a:blip r:embed="rId6">
            <a:alphaModFix/>
          </a:blip>
          <a:srcRect/>
          <a:stretch/>
        </p:blipFill>
        <p:spPr>
          <a:xfrm>
            <a:off x="10557005" y="928807"/>
            <a:ext cx="1093470" cy="1093470"/>
          </a:xfrm>
          <a:prstGeom prst="rect">
            <a:avLst/>
          </a:prstGeom>
          <a:noFill/>
          <a:ln>
            <a:noFill/>
          </a:ln>
        </p:spPr>
      </p:pic>
      <p:pic>
        <p:nvPicPr>
          <p:cNvPr id="250" name="Google Shape;250;p9" descr="אוזן עם מילוי מלא"/>
          <p:cNvPicPr preferRelativeResize="0"/>
          <p:nvPr/>
        </p:nvPicPr>
        <p:blipFill rotWithShape="1">
          <a:blip r:embed="rId7">
            <a:alphaModFix/>
          </a:blip>
          <a:srcRect/>
          <a:stretch/>
        </p:blipFill>
        <p:spPr>
          <a:xfrm>
            <a:off x="10667596" y="3149301"/>
            <a:ext cx="914400" cy="914400"/>
          </a:xfrm>
          <a:prstGeom prst="rect">
            <a:avLst/>
          </a:prstGeom>
          <a:noFill/>
          <a:ln>
            <a:noFill/>
          </a:ln>
        </p:spPr>
      </p:pic>
      <p:pic>
        <p:nvPicPr>
          <p:cNvPr id="251" name="Google Shape;251;p9" descr="הערה קו נטוי שקט עם מילוי מלא"/>
          <p:cNvPicPr preferRelativeResize="0"/>
          <p:nvPr/>
        </p:nvPicPr>
        <p:blipFill rotWithShape="1">
          <a:blip r:embed="rId8">
            <a:alphaModFix/>
          </a:blip>
          <a:srcRect/>
          <a:stretch/>
        </p:blipFill>
        <p:spPr>
          <a:xfrm>
            <a:off x="10673648" y="5234671"/>
            <a:ext cx="914400" cy="914400"/>
          </a:xfrm>
          <a:prstGeom prst="rect">
            <a:avLst/>
          </a:prstGeom>
          <a:noFill/>
          <a:ln>
            <a:noFill/>
          </a:ln>
        </p:spPr>
      </p:pic>
      <p:pic>
        <p:nvPicPr>
          <p:cNvPr id="252" name="Google Shape;252;p9" descr="עין עם מילוי מלא"/>
          <p:cNvPicPr preferRelativeResize="0"/>
          <p:nvPr/>
        </p:nvPicPr>
        <p:blipFill rotWithShape="1">
          <a:blip r:embed="rId9">
            <a:alphaModFix/>
          </a:blip>
          <a:srcRect/>
          <a:stretch/>
        </p:blipFill>
        <p:spPr>
          <a:xfrm>
            <a:off x="10667596" y="4286103"/>
            <a:ext cx="914400" cy="914400"/>
          </a:xfrm>
          <a:prstGeom prst="rect">
            <a:avLst/>
          </a:prstGeom>
          <a:noFill/>
          <a:ln>
            <a:noFill/>
          </a:ln>
        </p:spPr>
      </p:pic>
    </p:spTree>
  </p:cSld>
  <p:clrMapOvr>
    <a:masterClrMapping/>
  </p:clrMapOvr>
</p:sld>
</file>

<file path=ppt/theme/theme1.xml><?xml version="1.0" encoding="utf-8"?>
<a:theme xmlns:a="http://schemas.openxmlformats.org/drawingml/2006/main" name="ערכת נושא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873</TotalTime>
  <Words>4668</Words>
  <Application>Microsoft Office PowerPoint</Application>
  <PresentationFormat>מסך רחב</PresentationFormat>
  <Paragraphs>512</Paragraphs>
  <Slides>38</Slides>
  <Notes>36</Notes>
  <HiddenSlides>0</HiddenSlides>
  <MMClips>0</MMClips>
  <ScaleCrop>false</ScaleCrop>
  <HeadingPairs>
    <vt:vector size="6" baseType="variant">
      <vt:variant>
        <vt:lpstr>גופנים בשימוש</vt:lpstr>
      </vt:variant>
      <vt:variant>
        <vt:i4>9</vt:i4>
      </vt:variant>
      <vt:variant>
        <vt:lpstr>ערכת נושא</vt:lpstr>
      </vt:variant>
      <vt:variant>
        <vt:i4>2</vt:i4>
      </vt:variant>
      <vt:variant>
        <vt:lpstr>כותרות שקופיות</vt:lpstr>
      </vt:variant>
      <vt:variant>
        <vt:i4>38</vt:i4>
      </vt:variant>
    </vt:vector>
  </HeadingPairs>
  <TitlesOfParts>
    <vt:vector size="49" baseType="lpstr">
      <vt:lpstr>Arial</vt:lpstr>
      <vt:lpstr>Calibri</vt:lpstr>
      <vt:lpstr>Cambria</vt:lpstr>
      <vt:lpstr>Century Gothic</vt:lpstr>
      <vt:lpstr>Gisha</vt:lpstr>
      <vt:lpstr>Tahoma</vt:lpstr>
      <vt:lpstr>Times New Roman</vt:lpstr>
      <vt:lpstr>Wingdings</vt:lpstr>
      <vt:lpstr>Wingdings 3</vt:lpstr>
      <vt:lpstr>ערכת נושא Office</vt:lpstr>
      <vt:lpstr>Office Theme</vt:lpstr>
      <vt:lpstr>מצגת של PowerPoint‏</vt:lpstr>
      <vt:lpstr>מצגת של PowerPoint‏</vt:lpstr>
      <vt:lpstr>מצגת של PowerPoint‏</vt:lpstr>
      <vt:lpstr>מצגת של PowerPoint‏</vt:lpstr>
      <vt:lpstr>מטרות השיעור</vt:lpstr>
      <vt:lpstr>ידע, מיומנויות וערכים</vt:lpstr>
      <vt:lpstr>מצגת של PowerPoint‏</vt:lpstr>
      <vt:lpstr>מצגת של PowerPoint‏</vt:lpstr>
      <vt:lpstr>מצגת של PowerPoint‏</vt:lpstr>
      <vt:lpstr>מה נלמד היום?</vt:lpstr>
      <vt:lpstr>מי מסכים?</vt:lpstr>
      <vt:lpstr>בואו נדבר על... להסכים או לא להסכים?</vt:lpstr>
      <vt:lpstr>בני נוער ברשתות החברתיות</vt:lpstr>
      <vt:lpstr>גם אנחנו גולשים לשינוי! עבודה בקבוצות</vt:lpstr>
      <vt:lpstr>כרטיסיות לדיון</vt:lpstr>
      <vt:lpstr>כרטיסיות לדיון</vt:lpstr>
      <vt:lpstr>כרטיסיות לדיון</vt:lpstr>
      <vt:lpstr>כרטיסיות לדיון</vt:lpstr>
      <vt:lpstr>כרטיסיות לדיון</vt:lpstr>
      <vt:lpstr>כרטיסיות לדיון</vt:lpstr>
      <vt:lpstr>כרטיסיות לדיון</vt:lpstr>
      <vt:lpstr>מצגת של PowerPoint‏</vt:lpstr>
      <vt:lpstr>מנסחים יחד כללי התנהגות ברשת</vt:lpstr>
      <vt:lpstr>הרחבה: מהו קוד אתי?</vt:lpstr>
      <vt:lpstr>הרחבה: היבטים של מוסר וחוק</vt:lpstr>
      <vt:lpstr>היבטים של מוסר וחוק (המשך)</vt:lpstr>
      <vt:lpstr>היבטים של מוסר וחוק (המשך)</vt:lpstr>
      <vt:lpstr>גולשים לשינוי- הקוד האתי הכיתתי שלנו</vt:lpstr>
      <vt:lpstr>אז...מה למדנו?</vt:lpstr>
      <vt:lpstr>היו אתם שגרירי הטוב ברשת –  הפכו אותה למקום טוב!  </vt:lpstr>
      <vt:lpstr>להדפסה</vt:lpstr>
      <vt:lpstr>כרטיסיות לדיון</vt:lpstr>
      <vt:lpstr>כרטיסיות לדיון</vt:lpstr>
      <vt:lpstr>כרטיסיות לדיון</vt:lpstr>
      <vt:lpstr>כרטיסיות לדיון</vt:lpstr>
      <vt:lpstr>כרטיסיות לדיון</vt:lpstr>
      <vt:lpstr>כרטיסיות לדיון</vt:lpstr>
      <vt:lpstr>כרטיסיות לדיון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אפרת בועז</dc:creator>
  <cp:lastModifiedBy>איריס וכטל</cp:lastModifiedBy>
  <cp:revision>39</cp:revision>
  <dcterms:created xsi:type="dcterms:W3CDTF">2021-07-12T08:06:42Z</dcterms:created>
  <dcterms:modified xsi:type="dcterms:W3CDTF">2025-01-26T10:28:55Z</dcterms:modified>
</cp:coreProperties>
</file>