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6" r:id="rId2"/>
    <p:sldMasterId id="2147483700" r:id="rId3"/>
    <p:sldMasterId id="2147483716" r:id="rId4"/>
  </p:sldMasterIdLst>
  <p:notesMasterIdLst>
    <p:notesMasterId r:id="rId28"/>
  </p:notesMasterIdLst>
  <p:sldIdLst>
    <p:sldId id="256" r:id="rId5"/>
    <p:sldId id="257" r:id="rId6"/>
    <p:sldId id="258" r:id="rId7"/>
    <p:sldId id="1141" r:id="rId8"/>
    <p:sldId id="260" r:id="rId9"/>
    <p:sldId id="261" r:id="rId10"/>
    <p:sldId id="262" r:id="rId11"/>
    <p:sldId id="540" r:id="rId12"/>
    <p:sldId id="285" r:id="rId13"/>
    <p:sldId id="558" r:id="rId14"/>
    <p:sldId id="282" r:id="rId15"/>
    <p:sldId id="286" r:id="rId16"/>
    <p:sldId id="283" r:id="rId17"/>
    <p:sldId id="295" r:id="rId18"/>
    <p:sldId id="3081" r:id="rId19"/>
    <p:sldId id="288" r:id="rId20"/>
    <p:sldId id="3090" r:id="rId21"/>
    <p:sldId id="3069" r:id="rId22"/>
    <p:sldId id="290" r:id="rId23"/>
    <p:sldId id="291" r:id="rId24"/>
    <p:sldId id="292" r:id="rId25"/>
    <p:sldId id="3083" r:id="rId26"/>
    <p:sldId id="294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5">
          <p15:clr>
            <a:srgbClr val="9AA0A6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TGgsKdwRy50pYdvYDPhCbQU6u2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72D8AE-591E-6ECF-CC9E-68D98DC3CD2F}" name="Dafna Hadar Pecker" initials="DHP" userId="873281f71de5b194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fna Hadar Pecker" initials="DH" lastIdx="15" clrIdx="0">
    <p:extLst>
      <p:ext uri="{19B8F6BF-5375-455C-9EA6-DF929625EA0E}">
        <p15:presenceInfo xmlns:p15="http://schemas.microsoft.com/office/powerpoint/2012/main" userId="873281f71de5b1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60"/>
    <a:srgbClr val="FFB6BF"/>
    <a:srgbClr val="EFA8D8"/>
    <a:srgbClr val="CC9AC7"/>
    <a:srgbClr val="D2EE78"/>
    <a:srgbClr val="81E3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22" autoAdjust="0"/>
  </p:normalViewPr>
  <p:slideViewPr>
    <p:cSldViewPr snapToGrid="0">
      <p:cViewPr varScale="1">
        <p:scale>
          <a:sx n="76" d="100"/>
          <a:sy n="76" d="100"/>
        </p:scale>
        <p:origin x="917" y="53"/>
      </p:cViewPr>
      <p:guideLst>
        <p:guide orient="horz" pos="34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למורה</a:t>
            </a:r>
            <a:r>
              <a:rPr lang="he-IL" dirty="0"/>
              <a:t> – בהמשך לשיעור הקודם, נרצה לנרמל את חווית ההשתייכות לקבוצה חדשה, והתחושות שהיא מזמנת</a:t>
            </a:r>
            <a:r>
              <a:rPr lang="en-US" dirty="0"/>
              <a:t>;</a:t>
            </a:r>
            <a:r>
              <a:rPr lang="he-IL" dirty="0"/>
              <a:t> הזדמנויות בצד אתגרים.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390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dirty="0"/>
              <a:t>נחלק את התלמידות לשלישיות ונבקש</a:t>
            </a:r>
            <a:r>
              <a:rPr lang="he-IL" baseline="0" dirty="0"/>
              <a:t> מהן לדון על הנושאים שאציג על הלוח בלחיצת עכבר.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6075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1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9798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2dbf04b88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2dbf04b88f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2dbf04b88f_0_3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485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1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228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מטרת הפעילות:</a:t>
            </a: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dirty="0"/>
              <a:t>לאפשר לתלמידות חוויה של תמיכה הדדית ויצירת חיבורים דרך כתיבת הרעיונות במצבים שונים הקשורים</a:t>
            </a: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dirty="0"/>
              <a:t>להשתייכות/שייכות.</a:t>
            </a: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he-IL" b="1" dirty="0"/>
          </a:p>
          <a:p>
            <a:r>
              <a:rPr lang="he-IL" b="1" dirty="0"/>
              <a:t>מהלך הפעילות:</a:t>
            </a:r>
          </a:p>
          <a:p>
            <a:r>
              <a:rPr lang="he-IL" dirty="0"/>
              <a:t>- נחלק את התלמידים לקבוצות (במעגלים או לפי טורים).</a:t>
            </a:r>
          </a:p>
          <a:p>
            <a:r>
              <a:rPr lang="he-IL" dirty="0"/>
              <a:t>מומלץ לכתוב מראש שאלה מהשאלות המוצעות בסוף המצגת.</a:t>
            </a:r>
          </a:p>
          <a:p>
            <a:r>
              <a:rPr lang="he-IL" dirty="0"/>
              <a:t>- כל תלמיד/ה יקבל דף עם שאלה, ויתבקש לכתוב בשורה אחת הצעה לפתרון.</a:t>
            </a:r>
          </a:p>
          <a:p>
            <a:r>
              <a:rPr lang="he-IL" dirty="0"/>
              <a:t>בתום הכתיבה, כל תלמיד ישאיר את השאלה גלויה בראש הדף, ויקפל את השורה שהוא כתב (כמו במניפה).</a:t>
            </a:r>
          </a:p>
          <a:p>
            <a:pPr marL="228600" indent="0">
              <a:buFontTx/>
              <a:buNone/>
            </a:pPr>
            <a:r>
              <a:rPr lang="he-IL" dirty="0"/>
              <a:t>- התלמידים יעבירו את דפי המניפה אחד לשני בו זמנית, על פי סדר שתוכנן מראש, למשל, החלפת המניפות עם כיוון השעון.</a:t>
            </a: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dirty="0"/>
              <a:t>- בתום הפעילות, ניתן להקריא או לשתף ב 2-3 הצעות שהתלמידים הציעו ולקיים דיון ושיתוף במליאה. </a:t>
            </a:r>
          </a:p>
          <a:p>
            <a:endParaRPr lang="he-IL" dirty="0"/>
          </a:p>
          <a:p>
            <a:r>
              <a:rPr lang="he-IL" dirty="0"/>
              <a:t>*השאלות המוצעות בסוף המצגת נלקחו מתוך סיפורים ושאלות אמיתיות של בני הגיל. </a:t>
            </a:r>
          </a:p>
          <a:p>
            <a:endParaRPr lang="he-IL" dirty="0"/>
          </a:p>
          <a:p>
            <a:r>
              <a:rPr lang="he-IL" b="1" dirty="0"/>
              <a:t>**השאלות להדפסה בסוף המצגת.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508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למורה</a:t>
            </a:r>
            <a:r>
              <a:rPr lang="he-IL" dirty="0"/>
              <a:t>: </a:t>
            </a:r>
          </a:p>
          <a:p>
            <a:r>
              <a:rPr lang="he-IL" dirty="0"/>
              <a:t>נערות רבות חוות מצבי חוסר שייכות ומתמודדות עם שאלות איך להתחבר, כיצד לעתים להשתייך וכיצד להתמודד עם מצבים שבהם הן מתקשות להתחבר.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645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107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למורה:</a:t>
            </a:r>
          </a:p>
          <a:p>
            <a:r>
              <a:rPr lang="he-IL" dirty="0"/>
              <a:t>מומלץ לבקש מהתלמידות להציע רעיונות ליישום ההצעות והרעיונות שעלו בפעילות 'סיפור במניפה' במסגרת הכיתה.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8939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19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כל תלמי</a:t>
            </a:r>
            <a:r>
              <a:rPr lang="he-IL" dirty="0"/>
              <a:t>ד</a:t>
            </a:r>
            <a:r>
              <a:rPr lang="iw-IL" dirty="0"/>
              <a:t>ה </a:t>
            </a:r>
            <a:r>
              <a:rPr lang="he-IL" dirty="0"/>
              <a:t>ת</a:t>
            </a:r>
            <a:r>
              <a:rPr lang="iw-IL" dirty="0"/>
              <a:t>רשום לעצמ</a:t>
            </a:r>
            <a:r>
              <a:rPr lang="he-IL" dirty="0"/>
              <a:t>ה</a:t>
            </a:r>
            <a:r>
              <a:rPr lang="iw-IL" dirty="0"/>
              <a:t> משהו שה</a:t>
            </a:r>
            <a:r>
              <a:rPr lang="he-IL" dirty="0"/>
              <a:t>י</a:t>
            </a:r>
            <a:r>
              <a:rPr lang="iw-IL" dirty="0"/>
              <a:t>א לוקח</a:t>
            </a:r>
            <a:r>
              <a:rPr lang="he-IL" dirty="0"/>
              <a:t>ת</a:t>
            </a:r>
            <a:r>
              <a:rPr lang="iw-IL" dirty="0"/>
              <a:t> על עצמ</a:t>
            </a:r>
            <a:r>
              <a:rPr lang="he-IL" dirty="0"/>
              <a:t>ה</a:t>
            </a:r>
            <a:r>
              <a:rPr lang="iw-IL" dirty="0"/>
              <a:t> לעשות אחרת בעקבות המפגשים.</a:t>
            </a:r>
            <a:endParaRPr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נאפשר ל-2-3 תלמידות לשתף בדברים שכתבו.</a:t>
            </a:r>
            <a:endParaRPr dirty="0"/>
          </a:p>
        </p:txBody>
      </p:sp>
      <p:sp>
        <p:nvSpPr>
          <p:cNvPr id="123" name="Google Shape;123;p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293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למורה</a:t>
            </a:r>
            <a:r>
              <a:rPr lang="he-IL" dirty="0"/>
              <a:t>:</a:t>
            </a:r>
          </a:p>
          <a:p>
            <a:r>
              <a:rPr lang="he-IL" dirty="0"/>
              <a:t>בשקופית זו ניתן למצוא מגוון רעיונות אפשריים ליישום התכנים אשר נלמדו ביחידה זו עם תלמידות הכיתה.</a:t>
            </a:r>
          </a:p>
          <a:p>
            <a:r>
              <a:rPr lang="he-IL" dirty="0"/>
              <a:t>ניתן לבחור רעיון אחד ליישום או יותר ולהביאם בפני התלמידות ויחד לחשוב על דרכי הביצוע.</a:t>
            </a:r>
          </a:p>
          <a:p>
            <a:r>
              <a:rPr lang="he-IL" dirty="0"/>
              <a:t>חשוב לסייע לתלמידות לתכנן וליישם את אחד הרעיונות.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22099-C4B9-4777-AC4D-E954DB6718B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4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>
          <a:extLst>
            <a:ext uri="{FF2B5EF4-FFF2-40B4-BE49-F238E27FC236}">
              <a16:creationId xmlns:a16="http://schemas.microsoft.com/office/drawing/2014/main" id="{1789270A-CB13-7818-853B-EECC88F26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>
            <a:extLst>
              <a:ext uri="{FF2B5EF4-FFF2-40B4-BE49-F238E27FC236}">
                <a16:creationId xmlns:a16="http://schemas.microsoft.com/office/drawing/2014/main" id="{75A989B7-76EB-0653-D093-3B27CBF2E1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6:notes">
            <a:extLst>
              <a:ext uri="{FF2B5EF4-FFF2-40B4-BE49-F238E27FC236}">
                <a16:creationId xmlns:a16="http://schemas.microsoft.com/office/drawing/2014/main" id="{21702B7D-CE03-03E0-A239-AA74206E08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0672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iw-I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dirty="0"/>
              <a:t>חשוב לחזור על הכללים המרכזיים בכל שיעור,</a:t>
            </a:r>
            <a:r>
              <a:rPr lang="he-IL" dirty="0"/>
              <a:t> </a:t>
            </a:r>
            <a:r>
              <a:rPr lang="iw-IL" dirty="0"/>
              <a:t>על מנת לבסס מרחב בטוח המאפשר שיח רגשי בין התלמיד</a:t>
            </a:r>
            <a:r>
              <a:rPr lang="he-IL" dirty="0" err="1"/>
              <a:t>ות</a:t>
            </a:r>
            <a:endParaRPr dirty="0"/>
          </a:p>
        </p:txBody>
      </p:sp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36932-1D11-4359-B5AE-4A5A23CB4E91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46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E9450-5A6B-DCC0-C32B-014001036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9CC3EA6-6FDE-A6B9-65DB-2690524B1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EAE925C-A04C-4355-77D9-0B4B63FEB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למורה</a:t>
            </a:r>
            <a:r>
              <a:rPr lang="he-IL" dirty="0"/>
              <a:t>: </a:t>
            </a:r>
          </a:p>
          <a:p>
            <a:r>
              <a:rPr lang="he-IL" dirty="0"/>
              <a:t>נקריא כל שאלה והתלמידות ירימו יד כשהיא תהיה נכונה לגביהן. באופן הזה התלמידות רואות את עצמן ביחס לאחרות בכל אחת מהשאלות, דבר שעשוי לנרמל את החוויה. </a:t>
            </a:r>
          </a:p>
          <a:p>
            <a:endParaRPr lang="he-IL" dirty="0"/>
          </a:p>
          <a:p>
            <a:r>
              <a:rPr lang="he-IL" dirty="0"/>
              <a:t>ניתן להרחיב בעזרת שאלות נוספות – </a:t>
            </a:r>
          </a:p>
          <a:p>
            <a:r>
              <a:rPr lang="he-IL" dirty="0"/>
              <a:t>מדוע פעלתן כילדות קטנות באופן הזה? כיצד דפוסי ההתנהגות הללו עזרו לכן? איך זה השפיע עליכן?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34A0104-C7BC-8356-2E2B-1A0E1F5D7B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59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D50F32-18B6-434C-803C-5DADE750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6E1043-A571-4BA0-9564-6D8B7443B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F050DA1-6AC1-4130-BB53-B678DA6C6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836B82F-4D40-4354-8EB8-6D3CCE75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4A6E356-3758-4674-8603-1A5915DE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425CCA-A435-4B29-B2D1-C73DA3B3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94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C6F1E0-8728-42D4-8701-102D1FEC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07A8304-3485-4CBB-BC5E-BBADBEE8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F2394E-B9A0-4728-A5A3-39D64C2AE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0FB7765-33AE-44F7-B34F-6713DCA75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D4D3400-4679-4717-AD04-68F7021A0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0D0A1A3-7AC9-4786-A9ED-8948C3C9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D42924F-9F23-4C00-B576-83ACF0CA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6229996-F69A-45B1-81AC-827B9897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3934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82DA3858-A582-4666-898A-E8682925F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492"/>
            <a:ext cx="10515600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4" name="מציין מיקום תוכן 9">
            <a:extLst>
              <a:ext uri="{FF2B5EF4-FFF2-40B4-BE49-F238E27FC236}">
                <a16:creationId xmlns:a16="http://schemas.microsoft.com/office/drawing/2014/main" id="{CF0B13C3-0DDA-4534-9146-673046108C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91199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לל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383B93-3EBB-48BD-A197-ACD08DB2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45C36EB-845A-45CA-A399-53ECE503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FA2624B-9F98-48FE-ADAF-1D97DC97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87C7E4B-CD0A-40FB-90DA-A8E32B5F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תוכן 9">
            <a:extLst>
              <a:ext uri="{FF2B5EF4-FFF2-40B4-BE49-F238E27FC236}">
                <a16:creationId xmlns:a16="http://schemas.microsoft.com/office/drawing/2014/main" id="{7A4E8B70-9E3F-425C-9911-215B73DB34A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289193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 לדיון בכית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2761673" y="136525"/>
            <a:ext cx="7061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שאלות לדיון בכיתה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918528" y="2246457"/>
            <a:ext cx="66386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שאלה ראשונה</a:t>
            </a:r>
          </a:p>
          <a:p>
            <a:pPr lvl="0"/>
            <a:r>
              <a:rPr lang="he-IL" dirty="0"/>
              <a:t>שאלה שנייה</a:t>
            </a:r>
          </a:p>
          <a:p>
            <a:pPr lvl="0"/>
            <a:r>
              <a:rPr lang="he-IL" dirty="0"/>
              <a:t>שאלה שלישית</a:t>
            </a:r>
          </a:p>
          <a:p>
            <a:pPr lvl="0"/>
            <a:r>
              <a:rPr lang="he-IL" dirty="0"/>
              <a:t>שאלה רביעית</a:t>
            </a:r>
          </a:p>
        </p:txBody>
      </p:sp>
    </p:spTree>
    <p:extLst>
      <p:ext uri="{BB962C8B-B14F-4D97-AF65-F5344CB8AC3E}">
        <p14:creationId xmlns:p14="http://schemas.microsoft.com/office/powerpoint/2010/main" val="1500359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AC9ABE-3C47-4E3F-90EB-BE2C39F51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8533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להדפסה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גרפיקה 8" descr="מדפסת עם מילוי מלא">
            <a:extLst>
              <a:ext uri="{FF2B5EF4-FFF2-40B4-BE49-F238E27FC236}">
                <a16:creationId xmlns:a16="http://schemas.microsoft.com/office/drawing/2014/main" id="{BB7EC42E-3759-4DA9-A8A1-B33FC496F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72812" y="936396"/>
            <a:ext cx="4985208" cy="49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95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ונים/ שמ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9E46C132-BDC5-43D8-BA7C-FC3E866A4C2B}"/>
              </a:ext>
            </a:extLst>
          </p:cNvPr>
          <p:cNvSpPr/>
          <p:nvPr userDrawn="1"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B72EBE9-7051-4FA7-81E0-384F2B0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582156-89AE-4316-8224-5A145493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6ACB9BD-37F9-4ED2-9940-F02F375A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9A94978C-20E0-4188-8A8F-E4E5A0D821E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464968" y="1611299"/>
            <a:ext cx="5376863" cy="4157662"/>
          </a:xfrm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7468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מדנו היום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B095457-4E3D-406E-8D76-9D7799D8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7234956">
            <a:off x="2188430" y="1157286"/>
            <a:ext cx="838200" cy="428625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D5FF2F3-BFBA-4AF6-AA65-76E6C0DDF4CA}"/>
              </a:ext>
            </a:extLst>
          </p:cNvPr>
          <p:cNvSpPr/>
          <p:nvPr userDrawn="1"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למדנו היום?</a:t>
            </a:r>
          </a:p>
        </p:txBody>
      </p:sp>
      <p:sp>
        <p:nvSpPr>
          <p:cNvPr id="12" name="מציין מיקום תוכן 9">
            <a:extLst>
              <a:ext uri="{FF2B5EF4-FFF2-40B4-BE49-F238E27FC236}">
                <a16:creationId xmlns:a16="http://schemas.microsoft.com/office/drawing/2014/main" id="{8651C183-E377-499A-98F6-4B6AD1951E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2261934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המסר שלנ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3191163" y="189529"/>
            <a:ext cx="6308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המסר שלנו?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505527" y="2246457"/>
            <a:ext cx="905163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מסר ראשון</a:t>
            </a:r>
          </a:p>
          <a:p>
            <a:pPr lvl="0"/>
            <a:r>
              <a:rPr lang="he-IL" dirty="0"/>
              <a:t>מסר שני</a:t>
            </a:r>
          </a:p>
          <a:p>
            <a:pPr lvl="0"/>
            <a:r>
              <a:rPr lang="he-IL" dirty="0"/>
              <a:t>מסר שלישי</a:t>
            </a:r>
          </a:p>
        </p:txBody>
      </p:sp>
    </p:spTree>
    <p:extLst>
      <p:ext uri="{BB962C8B-B14F-4D97-AF65-F5344CB8AC3E}">
        <p14:creationId xmlns:p14="http://schemas.microsoft.com/office/powerpoint/2010/main" val="263138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ט'/טבת/תשפ"ה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7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0217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שקופית כותרת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260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5665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7866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נלמד היום">
  <p:cSld name="מה נלמד היום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662216">
            <a:off x="9720414" y="316224"/>
            <a:ext cx="1142698" cy="58433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/>
          <p:nvPr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נלמד היום?</a:t>
            </a:r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4375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51" name="Google Shape;51;p11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37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ללית">
  <p:cSld name="כללית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284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 לדיון בכיתה">
  <p:cSld name="שאלות לדיון בכיתה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191163" y="189529"/>
            <a:ext cx="630843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שאלות לדיון בכיתה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3918528" y="2246457"/>
            <a:ext cx="66386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7632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>
  <p:cSld name="תמונה 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224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ונים/ שמע">
  <p:cSld name="סרטונים/ שמע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>
            <a:spLocks noGrp="1"/>
          </p:cNvSpPr>
          <p:nvPr>
            <p:ph type="media" idx="2"/>
          </p:nvPr>
        </p:nvSpPr>
        <p:spPr>
          <a:xfrm>
            <a:off x="5464968" y="1611299"/>
            <a:ext cx="5376863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153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מדנו היום?">
  <p:cSld name="מה למדנו היום?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234956">
            <a:off x="2188430" y="1157286"/>
            <a:ext cx="8382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/>
          <p:nvPr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למדנו היום?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860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 ותוכן" type="obj">
  <p:cSld name="כותרת ותוכן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2275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שאלות- אפשרות 1">
  <p:cSld name="שאלות- אפשרות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8" name="Google Shape;38;p24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4"/>
          <p:cNvSpPr txBox="1"/>
          <p:nvPr/>
        </p:nvSpPr>
        <p:spPr>
          <a:xfrm>
            <a:off x="1159162" y="143362"/>
            <a:ext cx="86406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שאלות לדיון בכיתה</a:t>
            </a:r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3918528" y="2246457"/>
            <a:ext cx="66386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83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מה המסר שלנו">
  <p:cSld name="מה המסר שלנו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45" name="Google Shape;45;p25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5"/>
          <p:cNvSpPr txBox="1"/>
          <p:nvPr/>
        </p:nvSpPr>
        <p:spPr>
          <a:xfrm>
            <a:off x="2553209" y="189529"/>
            <a:ext cx="708558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מהם המסרים שלנו?</a:t>
            </a:r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2643910" y="2218749"/>
            <a:ext cx="83658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9741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שקופית כותרת" type="title">
  <p:cSld name="שקופית כותרת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1872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תמונה ">
  <p:cSld name="1_תמונה 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89" name="Google Shape;89;p30" descr="מדפסת עם מילוי מלא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7653" y="916454"/>
            <a:ext cx="4617563" cy="461756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>
            <a:off x="336040" y="1189831"/>
            <a:ext cx="27431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6194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שני תכנים" type="twoObj">
  <p:cSld name="שני תכנים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1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השוואה" type="twoTxTwoObj">
  <p:cSld name="השוואה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747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סרטונים/ שמע">
  <p:cSld name="סרטונים/ שמע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3"/>
          <p:cNvSpPr>
            <a:spLocks noGrp="1"/>
          </p:cNvSpPr>
          <p:nvPr>
            <p:ph type="media" idx="2"/>
          </p:nvPr>
        </p:nvSpPr>
        <p:spPr>
          <a:xfrm>
            <a:off x="5464968" y="1611299"/>
            <a:ext cx="5376863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26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90" name="Google Shape;90;p27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  <a:defRPr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>
  <p:cSld name="תמונה 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8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8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 preserve="1">
  <p:cSld name="2_תמונה 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8"/>
          <p:cNvSpPr/>
          <p:nvPr/>
        </p:nvSpPr>
        <p:spPr>
          <a:xfrm>
            <a:off x="-1" y="0"/>
            <a:ext cx="2828635" cy="6858000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8"/>
          <p:cNvSpPr txBox="1">
            <a:spLocks noGrp="1"/>
          </p:cNvSpPr>
          <p:nvPr>
            <p:ph type="title"/>
          </p:nvPr>
        </p:nvSpPr>
        <p:spPr>
          <a:xfrm>
            <a:off x="0" y="1279283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805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תמונה ">
  <p:cSld name="1_תמונה 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9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106" name="Google Shape;106;p29" descr="מדפסת עם מילוי מלא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25446" y="969389"/>
            <a:ext cx="4617563" cy="4617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147A38-8AC7-42C1-8968-5850273CB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BB7ED67-E8E0-4E88-A1AC-75DF1FA37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C19BD5-60A3-41A1-AB04-D9FD8372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C9012E-ED58-4A8C-833F-7FA732B0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2D3883-84BD-460B-BC37-FFB530E8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55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7A5297-0F4A-4808-B912-30B2B2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4BCB68-8FB5-4987-8559-65DE0449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1739F5-2B3D-4156-9617-4B05722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3C894E-E245-4B8C-8DB9-4A232DE3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3BC05E-4182-4CB0-A066-6E6C35D9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133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1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DE3897B-57C0-46C1-99A1-EF01C69D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CAC9C8-94CA-4CD8-891D-3B126282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E9CFD5-0081-40C3-92FE-18D2A6112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F52E0EC-48D9-48C4-A852-9434367D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40205B-84E6-4857-BFD7-CE98CEA8C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312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02854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66072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svg"/><Relationship Id="rId5" Type="http://schemas.openxmlformats.org/officeDocument/2006/relationships/image" Target="../media/image28.png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/>
          <p:nvPr/>
        </p:nvSpPr>
        <p:spPr>
          <a:xfrm>
            <a:off x="-3757" y="-121920"/>
            <a:ext cx="12192000" cy="5069932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-15189" y="2497544"/>
            <a:ext cx="12192000" cy="4263522"/>
          </a:xfrm>
          <a:prstGeom prst="rect">
            <a:avLst/>
          </a:prstGeom>
          <a:solidFill>
            <a:srgbClr val="BA06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095" y="100884"/>
            <a:ext cx="776288" cy="8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/>
          <p:nvPr/>
        </p:nvSpPr>
        <p:spPr>
          <a:xfrm>
            <a:off x="-102068" y="790599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/>
          </a:p>
          <a:p>
            <a:pPr marL="0" marR="0" lvl="0" indent="0" algn="ctr" rtl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sz="9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/>
          </a:p>
        </p:txBody>
      </p:sp>
      <p:sp>
        <p:nvSpPr>
          <p:cNvPr id="122" name="Google Shape;122;p1"/>
          <p:cNvSpPr/>
          <p:nvPr/>
        </p:nvSpPr>
        <p:spPr>
          <a:xfrm>
            <a:off x="1485150" y="189235"/>
            <a:ext cx="9221700" cy="239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יחידת לימוד בכישורי חיים</a:t>
            </a:r>
          </a:p>
          <a:p>
            <a:pPr marL="0" marR="0" lvl="0" indent="0" algn="ctr" defTabSz="914400" rtl="1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חברות, סובלנות ומניעת אלימות</a:t>
            </a:r>
            <a:r>
              <a:rPr kumimoji="0" lang="he-IL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</a:p>
          <a:p>
            <a:pPr algn="ctr" rtl="1">
              <a:lnSpc>
                <a:spcPct val="116666"/>
              </a:lnSpc>
            </a:pPr>
            <a:r>
              <a:rPr kumimoji="0" lang="he-IL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למצוא מקום</a:t>
            </a:r>
            <a:endParaRPr sz="166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6493376" y="5047683"/>
            <a:ext cx="6692346" cy="153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כיתה ז'</a:t>
            </a:r>
          </a:p>
          <a:p>
            <a:pPr marL="0" marR="0" lvl="0" indent="0" algn="ctr" rtl="1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חברה חרדית- בנות</a:t>
            </a:r>
            <a:endParaRPr dirty="0"/>
          </a:p>
        </p:txBody>
      </p:sp>
      <p:pic>
        <p:nvPicPr>
          <p:cNvPr id="124" name="Google Shape;12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3757" y="5076101"/>
            <a:ext cx="5327518" cy="137666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"/>
          <p:cNvSpPr txBox="1"/>
          <p:nvPr/>
        </p:nvSpPr>
        <p:spPr>
          <a:xfrm>
            <a:off x="-1173372" y="5291154"/>
            <a:ext cx="6426575" cy="83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מיומנות מרכזית</a:t>
            </a:r>
            <a:br>
              <a:rPr lang="iw-I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e-IL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מודעות חברתית - רגישות חברתית 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1485123" y="2920238"/>
            <a:ext cx="922175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שיעור שני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סיפור במניפה</a:t>
            </a:r>
          </a:p>
        </p:txBody>
      </p:sp>
      <p:pic>
        <p:nvPicPr>
          <p:cNvPr id="127" name="Google Shape;12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26225" y="-121925"/>
            <a:ext cx="3573450" cy="170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תמונה 1" descr="C:\Users\HaUser\Downloads\image.png">
            <a:extLst>
              <a:ext uri="{FF2B5EF4-FFF2-40B4-BE49-F238E27FC236}">
                <a16:creationId xmlns:a16="http://schemas.microsoft.com/office/drawing/2014/main" id="{238022BF-F4C5-F921-0DB0-CCEA101E508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91" y="370860"/>
            <a:ext cx="1581150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E7A467-291D-BAF9-0A79-47E52FE68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439" y="188073"/>
            <a:ext cx="10515600" cy="1325563"/>
          </a:xfrm>
        </p:spPr>
        <p:txBody>
          <a:bodyPr/>
          <a:lstStyle/>
          <a:p>
            <a:r>
              <a:rPr lang="he-IL" dirty="0"/>
              <a:t>לפעמים...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B0EAE2E-85D6-78F7-7987-487FBD200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256" y="1679577"/>
            <a:ext cx="10806546" cy="2714625"/>
          </a:xfrm>
        </p:spPr>
        <p:txBody>
          <a:bodyPr anchor="ctr">
            <a:normAutofit/>
          </a:bodyPr>
          <a:lstStyle/>
          <a:p>
            <a:pPr marL="5080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לפעמים אנחנו מסתדרות לבד</a:t>
            </a:r>
          </a:p>
          <a:p>
            <a:pPr marL="5080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לפעמים אנחנו צריכות משהיי להיות איתה</a:t>
            </a:r>
          </a:p>
          <a:p>
            <a:pPr marL="5080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ולפעמים אנחנו צריכות חפץ או אדם כדי להרגיש מחוברות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21AB26B-CF42-1769-EF39-A36E5BBCC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99" y="22132"/>
            <a:ext cx="4202560" cy="143937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3C5146B-6313-D982-B298-BFDB22810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6160" y="2897511"/>
            <a:ext cx="3389670" cy="393835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997AAC3-D4F7-D086-2C06-1221BC3723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3868" y="3844923"/>
            <a:ext cx="16954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7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>
            <a:extLst>
              <a:ext uri="{FF2B5EF4-FFF2-40B4-BE49-F238E27FC236}">
                <a16:creationId xmlns:a16="http://schemas.microsoft.com/office/drawing/2014/main" id="{E9446910-18E4-38BC-97F7-C37EAD0C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21" y="637463"/>
            <a:ext cx="2828636" cy="1862022"/>
          </a:xfrm>
        </p:spPr>
        <p:txBody>
          <a:bodyPr>
            <a:normAutofit fontScale="90000"/>
          </a:bodyPr>
          <a:lstStyle/>
          <a:p>
            <a:r>
              <a:rPr lang="he-IL" dirty="0"/>
              <a:t>להיות מחוברות –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בשלשות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2EF162C-2DD9-A3BA-AE2F-2C3FC4CDF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499" y="4039216"/>
            <a:ext cx="1857336" cy="89490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5FD3ED5-9D3A-A644-DD84-7BF16E3C4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19" y="2998083"/>
            <a:ext cx="1364472" cy="90964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3877">
            <a:off x="1228030" y="3630265"/>
            <a:ext cx="1800225" cy="2943225"/>
          </a:xfrm>
          <a:prstGeom prst="rect">
            <a:avLst/>
          </a:prstGeom>
        </p:spPr>
      </p:pic>
      <p:sp>
        <p:nvSpPr>
          <p:cNvPr id="7" name="מציין מיקום טקסט 2">
            <a:extLst>
              <a:ext uri="{FF2B5EF4-FFF2-40B4-BE49-F238E27FC236}">
                <a16:creationId xmlns:a16="http://schemas.microsoft.com/office/drawing/2014/main" id="{CABBC279-87A9-E2E3-2E79-C3946E797740}"/>
              </a:ext>
            </a:extLst>
          </p:cNvPr>
          <p:cNvSpPr txBox="1">
            <a:spLocks/>
          </p:cNvSpPr>
          <p:nvPr/>
        </p:nvSpPr>
        <p:spPr>
          <a:xfrm>
            <a:off x="3860167" y="2857395"/>
            <a:ext cx="8037361" cy="3258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ct val="100000"/>
              </a:lnSpc>
              <a:buFont typeface="Arial"/>
              <a:buNone/>
            </a:pPr>
            <a:r>
              <a:rPr lang="he-IL" sz="3600" dirty="0"/>
              <a:t>מה עושה לכן הצפצוף של סוללה חלשה?</a:t>
            </a:r>
          </a:p>
          <a:p>
            <a:pPr marL="50800" indent="0">
              <a:lnSpc>
                <a:spcPct val="100000"/>
              </a:lnSpc>
              <a:buFont typeface="Arial"/>
              <a:buNone/>
            </a:pPr>
            <a:r>
              <a:rPr lang="he-IL" sz="3600" dirty="0"/>
              <a:t>איך אתן מרגישות כשהסוללה נגמרת?</a:t>
            </a:r>
          </a:p>
          <a:p>
            <a:pPr marL="50800" indent="0">
              <a:lnSpc>
                <a:spcPct val="100000"/>
              </a:lnSpc>
              <a:buFont typeface="Arial"/>
              <a:buNone/>
            </a:pPr>
            <a:r>
              <a:rPr lang="he-IL" sz="3600" dirty="0"/>
              <a:t>מה אתן עושות אם הסוללה נגמרה,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he-IL" sz="3600" dirty="0"/>
              <a:t>ואין לכן דרך להטעין אותה? </a:t>
            </a:r>
          </a:p>
          <a:p>
            <a:pPr marL="50800" indent="0">
              <a:lnSpc>
                <a:spcPct val="100000"/>
              </a:lnSpc>
              <a:buFont typeface="Arial"/>
              <a:buNone/>
            </a:pPr>
            <a:r>
              <a:rPr lang="he-IL" sz="3600" dirty="0"/>
              <a:t>למה זה חשוב להיות מחוברת?</a:t>
            </a:r>
          </a:p>
        </p:txBody>
      </p:sp>
      <p:sp>
        <p:nvSpPr>
          <p:cNvPr id="8" name="תיבת טקסט 5">
            <a:extLst>
              <a:ext uri="{FF2B5EF4-FFF2-40B4-BE49-F238E27FC236}">
                <a16:creationId xmlns:a16="http://schemas.microsoft.com/office/drawing/2014/main" id="{9DC92786-ECEC-58AB-9D07-83D3453B7949}"/>
              </a:ext>
            </a:extLst>
          </p:cNvPr>
          <p:cNvSpPr txBox="1"/>
          <p:nvPr/>
        </p:nvSpPr>
        <p:spPr>
          <a:xfrm>
            <a:off x="3860167" y="1281716"/>
            <a:ext cx="7710107" cy="1716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he-IL" sz="3600" dirty="0">
                <a:latin typeface="Calibri"/>
                <a:ea typeface="Calibri"/>
                <a:cs typeface="Calibri"/>
                <a:sym typeface="Calibri"/>
              </a:rPr>
              <a:t>חלק </a:t>
            </a:r>
            <a:r>
              <a:rPr kumimoji="0" lang="he-IL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מאיתנו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מחוברים הרבה משעות היום לפלאפון שלנו.</a:t>
            </a:r>
          </a:p>
          <a:p>
            <a:pPr marL="5080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ואתן?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306506F9-BC68-F415-C5AD-8DC8ED041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7832" y="209173"/>
            <a:ext cx="2119696" cy="18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9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extLst>
              <a:ext uri="{FF2B5EF4-FFF2-40B4-BE49-F238E27FC236}">
                <a16:creationId xmlns:a16="http://schemas.microsoft.com/office/drawing/2014/main" id="{040F807E-C9D8-85AF-220F-52C33265D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932" y="187318"/>
            <a:ext cx="10515600" cy="1325563"/>
          </a:xfrm>
        </p:spPr>
        <p:txBody>
          <a:bodyPr>
            <a:noAutofit/>
          </a:bodyPr>
          <a:lstStyle/>
          <a:p>
            <a:r>
              <a:rPr lang="he-IL" sz="5400" dirty="0"/>
              <a:t>הסוללה 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he-IL" sz="5400" dirty="0"/>
              <a:t>הפנימית שלי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D405C6E2-429C-22D7-512D-6551ADB55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048" y="418738"/>
            <a:ext cx="3580838" cy="308693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1A8CCCA0-09E8-C47B-F847-06D577B42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721" y="2600518"/>
            <a:ext cx="3919203" cy="113657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90385" y="501934"/>
            <a:ext cx="3129030" cy="3475564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37A93076-0E03-D6FE-22AA-77E8D502C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5169" y="4482432"/>
            <a:ext cx="4375419" cy="2092592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75F2C821-FF4A-97F2-9172-1871562CCC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4332" y="4507534"/>
            <a:ext cx="3796788" cy="2067490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9A9266E6-95B2-A82C-E4AD-067E07266A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9497" y="4938083"/>
            <a:ext cx="946000" cy="1361515"/>
          </a:xfrm>
          <a:prstGeom prst="rect">
            <a:avLst/>
          </a:prstGeom>
        </p:spPr>
      </p:pic>
      <p:sp>
        <p:nvSpPr>
          <p:cNvPr id="16" name="תיבת טקסט 20">
            <a:extLst>
              <a:ext uri="{FF2B5EF4-FFF2-40B4-BE49-F238E27FC236}">
                <a16:creationId xmlns:a16="http://schemas.microsoft.com/office/drawing/2014/main" id="{62128210-3AF9-FE14-D94F-2FAB40E46CEC}"/>
              </a:ext>
            </a:extLst>
          </p:cNvPr>
          <p:cNvSpPr txBox="1"/>
          <p:nvPr/>
        </p:nvSpPr>
        <p:spPr>
          <a:xfrm>
            <a:off x="3048921" y="4979855"/>
            <a:ext cx="6093618" cy="94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מה מרוקן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אותנו?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469DB4A2-20D9-6B9F-888E-94749FE87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96" y="4507534"/>
            <a:ext cx="3319468" cy="2067490"/>
          </a:xfrm>
          <a:prstGeom prst="rect">
            <a:avLst/>
          </a:prstGeom>
        </p:spPr>
      </p:pic>
      <p:sp>
        <p:nvSpPr>
          <p:cNvPr id="18" name="תיבת טקסט 23">
            <a:extLst>
              <a:ext uri="{FF2B5EF4-FFF2-40B4-BE49-F238E27FC236}">
                <a16:creationId xmlns:a16="http://schemas.microsoft.com/office/drawing/2014/main" id="{344EE522-D705-F550-49BA-61DED4BC7DCB}"/>
              </a:ext>
            </a:extLst>
          </p:cNvPr>
          <p:cNvSpPr txBox="1"/>
          <p:nvPr/>
        </p:nvSpPr>
        <p:spPr>
          <a:xfrm>
            <a:off x="617596" y="4623495"/>
            <a:ext cx="3601819" cy="1835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indent="0" algn="ctr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מה ממלא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אותנו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בתחושה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טובה?</a:t>
            </a:r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ED71AE7E-35A7-E0E5-61D5-CA7BA23FF8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972" y="4968541"/>
            <a:ext cx="1315627" cy="1370445"/>
          </a:xfrm>
          <a:prstGeom prst="rect">
            <a:avLst/>
          </a:prstGeom>
        </p:spPr>
      </p:pic>
      <p:sp>
        <p:nvSpPr>
          <p:cNvPr id="20" name="תיבת טקסט 18">
            <a:extLst>
              <a:ext uri="{FF2B5EF4-FFF2-40B4-BE49-F238E27FC236}">
                <a16:creationId xmlns:a16="http://schemas.microsoft.com/office/drawing/2014/main" id="{83D4374A-38E3-A638-CD32-EEA41DE41554}"/>
              </a:ext>
            </a:extLst>
          </p:cNvPr>
          <p:cNvSpPr txBox="1"/>
          <p:nvPr/>
        </p:nvSpPr>
        <p:spPr>
          <a:xfrm>
            <a:off x="7095970" y="4588725"/>
            <a:ext cx="60936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האם חוויתן מצב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שבו הרגשת</a:t>
            </a:r>
            <a:r>
              <a:rPr lang="he-IL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ן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שהסוללה הפנימית שלכן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מתרוקנת?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איך זה מרגיש?</a:t>
            </a:r>
          </a:p>
        </p:txBody>
      </p:sp>
    </p:spTree>
    <p:extLst>
      <p:ext uri="{BB962C8B-B14F-4D97-AF65-F5344CB8AC3E}">
        <p14:creationId xmlns:p14="http://schemas.microsoft.com/office/powerpoint/2010/main" val="152251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040F807E-C9D8-85AF-220F-52C33265D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87" y="1861654"/>
            <a:ext cx="2828636" cy="1325563"/>
          </a:xfrm>
        </p:spPr>
        <p:txBody>
          <a:bodyPr>
            <a:normAutofit fontScale="90000"/>
          </a:bodyPr>
          <a:lstStyle/>
          <a:p>
            <a:r>
              <a:rPr lang="he-IL" dirty="0"/>
              <a:t>הסוללה הפנימית שלי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0440" y="4124329"/>
            <a:ext cx="2211438" cy="245635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405C6E2-429C-22D7-512D-6551ADB55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505" y="3736730"/>
            <a:ext cx="2121592" cy="1828959"/>
          </a:xfrm>
          <a:prstGeom prst="rect">
            <a:avLst/>
          </a:prstGeom>
        </p:spPr>
      </p:pic>
      <p:sp>
        <p:nvSpPr>
          <p:cNvPr id="7" name="מציין מיקום טקסט 2">
            <a:extLst>
              <a:ext uri="{FF2B5EF4-FFF2-40B4-BE49-F238E27FC236}">
                <a16:creationId xmlns:a16="http://schemas.microsoft.com/office/drawing/2014/main" id="{D3047A38-5E93-95D6-6E8E-82D3A3AA0A94}"/>
              </a:ext>
            </a:extLst>
          </p:cNvPr>
          <p:cNvSpPr txBox="1">
            <a:spLocks/>
          </p:cNvSpPr>
          <p:nvPr/>
        </p:nvSpPr>
        <p:spPr>
          <a:xfrm>
            <a:off x="3876890" y="607695"/>
            <a:ext cx="7679420" cy="599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ct val="120000"/>
              </a:lnSpc>
              <a:buFont typeface="Arial"/>
              <a:buNone/>
            </a:pPr>
            <a:r>
              <a:rPr lang="he-IL" dirty="0">
                <a:solidFill>
                  <a:srgbClr val="002060"/>
                </a:solidFill>
              </a:rPr>
              <a:t>כמו בפלאפון, גם לנו יש סוללה פנימית. 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כאשר אנו מרגישות מחוברות לאנשים סביבנו, 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הסוללה שלנו מתמלאת באנרגיה, 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בטחון עצמי ותחושת מסוגלות.</a:t>
            </a:r>
          </a:p>
          <a:p>
            <a:pPr marL="50800" indent="0">
              <a:lnSpc>
                <a:spcPct val="120000"/>
              </a:lnSpc>
              <a:buFont typeface="Arial"/>
              <a:buNone/>
            </a:pP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כשאנחנו רוצות, אבל לא מצליחות להתחבר לחברות, 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הסוללה שלנו מתרוקנת, ואנחנו מרגישות עייפות, 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חסרות אנרגיה, מצב הרוח נעשה ירוד ועוד...</a:t>
            </a:r>
          </a:p>
          <a:p>
            <a:pPr marL="50800" indent="0">
              <a:lnSpc>
                <a:spcPct val="120000"/>
              </a:lnSpc>
              <a:buFont typeface="Arial"/>
              <a:buNone/>
            </a:pPr>
            <a:r>
              <a:rPr lang="en-US" sz="3200" b="1" dirty="0">
                <a:solidFill>
                  <a:srgbClr val="002060"/>
                </a:solidFill>
              </a:rPr>
              <a:t/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he-IL" sz="3200" b="1" dirty="0">
                <a:solidFill>
                  <a:srgbClr val="002060"/>
                </a:solidFill>
              </a:rPr>
              <a:t>אנחנו רוצות להיות מחוברות, ופועלות לשם כך.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BC1573E-EB8C-75C2-06F2-D2F1B7F8A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538" y="629119"/>
            <a:ext cx="1041232" cy="190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9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extLst>
              <a:ext uri="{FF2B5EF4-FFF2-40B4-BE49-F238E27FC236}">
                <a16:creationId xmlns:a16="http://schemas.microsoft.com/office/drawing/2014/main" id="{040F807E-C9D8-85AF-220F-52C33265D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318"/>
            <a:ext cx="12192000" cy="1325563"/>
          </a:xfrm>
        </p:spPr>
        <p:txBody>
          <a:bodyPr>
            <a:noAutofit/>
          </a:bodyPr>
          <a:lstStyle/>
          <a:p>
            <a:r>
              <a:rPr lang="he-IL" sz="5400" dirty="0"/>
              <a:t>מן המקורות</a:t>
            </a:r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38D643DA-6C31-4945-A13A-5385AFD5DCA8}"/>
              </a:ext>
            </a:extLst>
          </p:cNvPr>
          <p:cNvSpPr txBox="1">
            <a:spLocks/>
          </p:cNvSpPr>
          <p:nvPr/>
        </p:nvSpPr>
        <p:spPr>
          <a:xfrm>
            <a:off x="353961" y="1487055"/>
            <a:ext cx="11198819" cy="515022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rtl="1">
              <a:lnSpc>
                <a:spcPct val="170000"/>
              </a:lnSpc>
            </a:pPr>
            <a:r>
              <a:rPr lang="he-IL" sz="2500" b="1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"ויברך אותם איש אשר כברכתו ברך אתם" (בראשית מ"ט, כ"ח)   </a:t>
            </a:r>
            <a:endParaRPr lang="he-IL" sz="2500" b="1" dirty="0">
              <a:solidFill>
                <a:srgbClr val="22222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 rtl="1">
              <a:lnSpc>
                <a:spcPct val="170000"/>
              </a:lnSpc>
            </a:pPr>
            <a:r>
              <a:rPr lang="he-IL" sz="2500" b="1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"איש אשר כברכתו" </a:t>
            </a:r>
            <a:r>
              <a:rPr lang="he-IL" sz="25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–כתוב לשון יחיד ונפרד, </a:t>
            </a:r>
            <a:r>
              <a:rPr lang="he-IL" sz="2500" b="1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"בירך אותם" </a:t>
            </a:r>
            <a:r>
              <a:rPr lang="he-IL" sz="25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–כתוב בלשון רבים ושיתוף. מסביר המדרש (בראשית רבה): יעקב ברך את בניו כל אחד לחוד בברכה המיוחדת ומתאימה לו, את יהודה ברך בגבורתו של האריה, את נפתלי בקלותה של </a:t>
            </a:r>
            <a:r>
              <a:rPr lang="he-IL" sz="2500" dirty="0" err="1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האילה</a:t>
            </a:r>
            <a:r>
              <a:rPr lang="he-IL" sz="25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ויוסף זכה בכוחו של השור. אחר כך ברכם שוב וכללם כולם בברכה אחת, נמצא שכל השבטים זוכים לגבורת האריה על ידי התקשרותם ליהודה, לקלותה של </a:t>
            </a:r>
            <a:r>
              <a:rPr lang="he-IL" sz="2500" dirty="0" err="1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האילה</a:t>
            </a:r>
            <a:r>
              <a:rPr lang="he-IL" sz="25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בשביל נפתלי וכן הלאה. </a:t>
            </a:r>
          </a:p>
          <a:p>
            <a:pPr algn="just" rtl="1">
              <a:lnSpc>
                <a:spcPct val="170000"/>
              </a:lnSpc>
            </a:pPr>
            <a:r>
              <a:rPr lang="he-IL" sz="2500" b="1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זה נאמר (שיר השירים) "כולך יפה רעיתי ומום אין בך", פירוש: רק כשאת </a:t>
            </a:r>
            <a:r>
              <a:rPr lang="he-IL" sz="2500" b="1" u="sng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כולך-בשלימותך,</a:t>
            </a:r>
            <a:r>
              <a:rPr lang="he-IL" sz="2500" b="1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כשכלל ישראל כלולים יחד בשלומות </a:t>
            </a:r>
            <a:r>
              <a:rPr lang="he-IL" sz="2500" b="1" u="sng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רק אז מום אין בך</a:t>
            </a:r>
            <a:r>
              <a:rPr lang="he-IL" sz="2500" b="1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-בלי שום פגם וחיסרון.</a:t>
            </a:r>
            <a:endParaRPr lang="he-IL" sz="25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2" name="תמונה 2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8" b="96065" l="9986" r="8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23" y="-129047"/>
            <a:ext cx="1834515" cy="13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90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5F6283-6862-39EF-2DCE-9F4A95F2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80" y="217369"/>
            <a:ext cx="10515600" cy="1325563"/>
          </a:xfrm>
        </p:spPr>
        <p:txBody>
          <a:bodyPr/>
          <a:lstStyle/>
          <a:p>
            <a:r>
              <a:rPr lang="he-IL" dirty="0"/>
              <a:t>סיפור במניפה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B0553C9-13F3-4BE2-7F03-76108F2AE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75" y="2741292"/>
            <a:ext cx="3910451" cy="233176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F4C9698-C514-FE93-EAA5-C573E3461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100" y="3454377"/>
            <a:ext cx="1934119" cy="1375724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9CBF1A4-C6F6-1735-7E46-3585B6F08A6B}"/>
              </a:ext>
            </a:extLst>
          </p:cNvPr>
          <p:cNvSpPr txBox="1"/>
          <p:nvPr/>
        </p:nvSpPr>
        <p:spPr>
          <a:xfrm>
            <a:off x="5970180" y="2634566"/>
            <a:ext cx="5806925" cy="2438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indent="0" algn="r" defTabSz="914400" rtl="1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לפניכן שאלות.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כתבו הצעה לפתרון באורך שורה.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בסיום, קפלו את הדף (הסתירו את תשובתכן, והשאירו רק את השאלה גלויה).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העבירו את הדף לתלמידה הבאה. 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9560FD1F-A5CD-F6AF-BDC5-B6EE44CDE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37898" flipH="1">
            <a:off x="9213233" y="315086"/>
            <a:ext cx="2723588" cy="174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12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59686">
            <a:off x="2866949" y="410286"/>
            <a:ext cx="6688403" cy="6315676"/>
          </a:xfrm>
          <a:prstGeom prst="rect">
            <a:avLst/>
          </a:prstGeom>
        </p:spPr>
      </p:pic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0260EF39-1D0B-EC58-2C40-636D70DBE674}"/>
              </a:ext>
            </a:extLst>
          </p:cNvPr>
          <p:cNvGrpSpPr/>
          <p:nvPr/>
        </p:nvGrpSpPr>
        <p:grpSpPr>
          <a:xfrm>
            <a:off x="457200" y="2888736"/>
            <a:ext cx="3453142" cy="2372033"/>
            <a:chOff x="457200" y="2888736"/>
            <a:chExt cx="3317172" cy="2088621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BF19DD9B-A802-024D-D122-5196D27D0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2888736"/>
              <a:ext cx="3317172" cy="2088621"/>
            </a:xfrm>
            <a:prstGeom prst="rect">
              <a:avLst/>
            </a:prstGeom>
          </p:spPr>
        </p:pic>
        <p:sp>
          <p:nvSpPr>
            <p:cNvPr id="7" name="אליפסה 6">
              <a:extLst>
                <a:ext uri="{FF2B5EF4-FFF2-40B4-BE49-F238E27FC236}">
                  <a16:creationId xmlns:a16="http://schemas.microsoft.com/office/drawing/2014/main" id="{E92B03CA-BE6C-5741-9414-CB1EF8496E20}"/>
                </a:ext>
              </a:extLst>
            </p:cNvPr>
            <p:cNvSpPr/>
            <p:nvPr/>
          </p:nvSpPr>
          <p:spPr>
            <a:xfrm>
              <a:off x="744014" y="3114675"/>
              <a:ext cx="2308631" cy="16144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8" name="תמונה 7">
            <a:extLst>
              <a:ext uri="{FF2B5EF4-FFF2-40B4-BE49-F238E27FC236}">
                <a16:creationId xmlns:a16="http://schemas.microsoft.com/office/drawing/2014/main" id="{36CDDA3E-88DB-AF7A-52C7-93B29A42A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314370" y="2811197"/>
            <a:ext cx="3133616" cy="2085013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F2EFDDD-1849-AB17-4772-C33DBB5F14FB}"/>
              </a:ext>
            </a:extLst>
          </p:cNvPr>
          <p:cNvSpPr txBox="1"/>
          <p:nvPr/>
        </p:nvSpPr>
        <p:spPr>
          <a:xfrm>
            <a:off x="8753752" y="3247545"/>
            <a:ext cx="268247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איך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הרגשתן?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46D5B9A-D7A1-4689-1985-F98722B0133B}"/>
              </a:ext>
            </a:extLst>
          </p:cNvPr>
          <p:cNvSpPr txBox="1"/>
          <p:nvPr/>
        </p:nvSpPr>
        <p:spPr>
          <a:xfrm>
            <a:off x="755770" y="3324604"/>
            <a:ext cx="2415874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lang="he-IL" sz="2800" dirty="0">
                <a:latin typeface="Calibri"/>
                <a:ea typeface="Calibri"/>
                <a:cs typeface="Calibri"/>
                <a:sym typeface="Calibri"/>
              </a:rPr>
              <a:t>עד כמה </a:t>
            </a: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הסיפורים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היו מוכרים לכן?</a:t>
            </a:r>
          </a:p>
        </p:txBody>
      </p: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3C1332D3-F7B5-1AC3-DCB9-4F514ED2FD16}"/>
              </a:ext>
            </a:extLst>
          </p:cNvPr>
          <p:cNvGrpSpPr/>
          <p:nvPr/>
        </p:nvGrpSpPr>
        <p:grpSpPr>
          <a:xfrm>
            <a:off x="5885341" y="149460"/>
            <a:ext cx="3290779" cy="2506995"/>
            <a:chOff x="5885341" y="149460"/>
            <a:chExt cx="3290779" cy="2506995"/>
          </a:xfrm>
        </p:grpSpPr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4A4216D9-67A9-5999-5AF4-DD520A3C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195239">
              <a:off x="6239748" y="-204947"/>
              <a:ext cx="2506995" cy="3215810"/>
            </a:xfrm>
            <a:prstGeom prst="rect">
              <a:avLst/>
            </a:prstGeom>
          </p:spPr>
        </p:pic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4E5C56D2-76FC-5E62-7CAC-F0688590BF8A}"/>
                </a:ext>
              </a:extLst>
            </p:cNvPr>
            <p:cNvSpPr/>
            <p:nvPr/>
          </p:nvSpPr>
          <p:spPr>
            <a:xfrm>
              <a:off x="6072200" y="358700"/>
              <a:ext cx="2900366" cy="20273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1CDF70F2-62F3-E7C9-B27F-D06AFDD7B422}"/>
                </a:ext>
              </a:extLst>
            </p:cNvPr>
            <p:cNvSpPr txBox="1"/>
            <p:nvPr/>
          </p:nvSpPr>
          <p:spPr>
            <a:xfrm>
              <a:off x="6092493" y="553567"/>
              <a:ext cx="3083627" cy="1643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4300" marR="0" lvl="0" algn="ctr" defTabSz="914400" rtl="1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tabLst/>
                <a:defRPr/>
              </a:pPr>
              <a:r>
                <a:rPr kumimoji="0" lang="he-I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מה השתנה </a:t>
              </a:r>
              <a:r>
                <a:rPr lang="en-US" sz="2800" dirty="0"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n-US" sz="2800" dirty="0"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he-I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או התחדש </a:t>
              </a: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he-IL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לכן </a:t>
              </a:r>
              <a:r>
                <a:rPr kumimoji="0" lang="he-I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בעקבות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he-I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הפעילות? </a:t>
              </a:r>
            </a:p>
          </p:txBody>
        </p:sp>
      </p:grpSp>
      <p:pic>
        <p:nvPicPr>
          <p:cNvPr id="2" name="תמונה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3943" y="2688744"/>
            <a:ext cx="3737099" cy="352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14">
            <a:extLst>
              <a:ext uri="{FF2B5EF4-FFF2-40B4-BE49-F238E27FC236}">
                <a16:creationId xmlns:a16="http://schemas.microsoft.com/office/drawing/2014/main" id="{34F10E53-5A3C-B842-02CB-738F74F5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32052" y="127773"/>
            <a:ext cx="10515600" cy="1325563"/>
          </a:xfrm>
        </p:spPr>
        <p:txBody>
          <a:bodyPr/>
          <a:lstStyle/>
          <a:p>
            <a:pPr algn="ctr"/>
            <a:r>
              <a:rPr lang="he-IL" b="1" dirty="0"/>
              <a:t>מה הסיפור? </a:t>
            </a:r>
          </a:p>
        </p:txBody>
      </p:sp>
      <p:sp>
        <p:nvSpPr>
          <p:cNvPr id="16" name="מציין מיקום טקסט 15">
            <a:extLst>
              <a:ext uri="{FF2B5EF4-FFF2-40B4-BE49-F238E27FC236}">
                <a16:creationId xmlns:a16="http://schemas.microsoft.com/office/drawing/2014/main" id="{E1DADF61-9ADB-9733-842E-922764030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7543" y="183670"/>
            <a:ext cx="5451170" cy="6492902"/>
          </a:xfrm>
        </p:spPr>
        <p:txBody>
          <a:bodyPr>
            <a:noAutofit/>
          </a:bodyPr>
          <a:lstStyle/>
          <a:p>
            <a:pPr marL="50800" marR="0" lvl="0" indent="0" algn="ct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he-I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בפעילות המניפה רקמנו בינינו חיבורים של רעיונות ושיתופים.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יצרנו מאגר ובו שפע ר</a:t>
            </a:r>
            <a:r>
              <a:rPr lang="he-IL" dirty="0" err="1">
                <a:solidFill>
                  <a:srgbClr val="000000"/>
                </a:solidFill>
              </a:rPr>
              <a:t>עיונות</a:t>
            </a:r>
            <a:r>
              <a:rPr lang="he-IL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he-IL" dirty="0">
                <a:solidFill>
                  <a:srgbClr val="000000"/>
                </a:solidFill>
              </a:rPr>
              <a:t>ותשובות לכל שאלה.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he-IL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he-IL" b="1" dirty="0">
                <a:solidFill>
                  <a:srgbClr val="FF4B60"/>
                </a:solidFill>
              </a:rPr>
              <a:t>השיתוף והחשיבה המשותפת </a:t>
            </a:r>
            <a:r>
              <a:rPr lang="en-US" b="1" dirty="0">
                <a:solidFill>
                  <a:srgbClr val="FF4B60"/>
                </a:solidFill>
              </a:rPr>
              <a:t/>
            </a:r>
            <a:br>
              <a:rPr lang="en-US" b="1" dirty="0">
                <a:solidFill>
                  <a:srgbClr val="FF4B60"/>
                </a:solidFill>
              </a:rPr>
            </a:br>
            <a:r>
              <a:rPr lang="he-IL" b="1" dirty="0">
                <a:solidFill>
                  <a:srgbClr val="FF4B60"/>
                </a:solidFill>
              </a:rPr>
              <a:t>הם חלק </a:t>
            </a:r>
            <a:r>
              <a:rPr lang="he-IL" b="1" dirty="0" err="1">
                <a:solidFill>
                  <a:srgbClr val="FF4B60"/>
                </a:solidFill>
              </a:rPr>
              <a:t>מהכח</a:t>
            </a:r>
            <a:r>
              <a:rPr lang="he-IL" b="1" dirty="0">
                <a:solidFill>
                  <a:srgbClr val="FF4B60"/>
                </a:solidFill>
              </a:rPr>
              <a:t> שלנו כקבוצה. </a:t>
            </a:r>
            <a:r>
              <a:rPr lang="en-US" b="1" dirty="0">
                <a:solidFill>
                  <a:srgbClr val="FFB6BF"/>
                </a:solidFill>
              </a:rPr>
              <a:t/>
            </a:r>
            <a:br>
              <a:rPr lang="en-US" b="1" dirty="0">
                <a:solidFill>
                  <a:srgbClr val="FFB6BF"/>
                </a:solidFill>
              </a:rPr>
            </a:br>
            <a:r>
              <a:rPr lang="en-US" b="1" dirty="0">
                <a:solidFill>
                  <a:srgbClr val="FFB6BF"/>
                </a:solidFill>
              </a:rPr>
              <a:t/>
            </a:r>
            <a:br>
              <a:rPr lang="en-US" b="1" dirty="0">
                <a:solidFill>
                  <a:srgbClr val="FFB6BF"/>
                </a:solidFill>
              </a:rPr>
            </a:br>
            <a:r>
              <a:rPr lang="he-IL" dirty="0">
                <a:solidFill>
                  <a:srgbClr val="000000"/>
                </a:solidFill>
              </a:rPr>
              <a:t>ביחד ככיתה, יש בכוחנו לעזור,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he-IL" dirty="0">
                <a:solidFill>
                  <a:srgbClr val="000000"/>
                </a:solidFill>
              </a:rPr>
              <a:t>לחשוב ביחד,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he-IL" dirty="0">
                <a:solidFill>
                  <a:srgbClr val="000000"/>
                </a:solidFill>
              </a:rPr>
              <a:t>לחזק תחושת שייכות בכתה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he-IL" dirty="0">
                <a:solidFill>
                  <a:srgbClr val="000000"/>
                </a:solidFill>
              </a:rPr>
              <a:t>ולתמוך אחת </a:t>
            </a:r>
            <a:r>
              <a:rPr lang="he-IL" dirty="0" err="1">
                <a:solidFill>
                  <a:srgbClr val="000000"/>
                </a:solidFill>
              </a:rPr>
              <a:t>בשניה</a:t>
            </a:r>
            <a:r>
              <a:rPr lang="he-IL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620AE90D-254C-0FDB-140B-E1450AA01BCD}"/>
              </a:ext>
            </a:extLst>
          </p:cNvPr>
          <p:cNvGrpSpPr/>
          <p:nvPr/>
        </p:nvGrpSpPr>
        <p:grpSpPr>
          <a:xfrm>
            <a:off x="-114309" y="158255"/>
            <a:ext cx="7322554" cy="7457477"/>
            <a:chOff x="-114309" y="158255"/>
            <a:chExt cx="7322554" cy="7457477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9817710D-A059-ED70-2D94-E9903565B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21245246">
              <a:off x="-20608" y="1467739"/>
              <a:ext cx="7025390" cy="3846401"/>
            </a:xfrm>
            <a:prstGeom prst="rect">
              <a:avLst/>
            </a:prstGeom>
          </p:spPr>
        </p:pic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CB35D797-5E9D-A018-855C-14CC1026559F}"/>
                </a:ext>
              </a:extLst>
            </p:cNvPr>
            <p:cNvSpPr txBox="1"/>
            <p:nvPr/>
          </p:nvSpPr>
          <p:spPr>
            <a:xfrm rot="20295021">
              <a:off x="2525517" y="4243418"/>
              <a:ext cx="4682728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0800" marR="0" lvl="0" algn="r" defTabSz="914400" rtl="1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tabLst/>
                <a:defRPr/>
              </a:pPr>
              <a:r>
                <a:rPr kumimoji="0" lang="he-I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אני מרגישה לבד</a:t>
              </a:r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CD707082-F75B-AE97-F0FF-1330AE4DC779}"/>
                </a:ext>
              </a:extLst>
            </p:cNvPr>
            <p:cNvSpPr txBox="1"/>
            <p:nvPr/>
          </p:nvSpPr>
          <p:spPr>
            <a:xfrm rot="2035151">
              <a:off x="-114309" y="2943226"/>
              <a:ext cx="3396853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0800" marR="0" lvl="0" algn="r" defTabSz="914400" rtl="1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tabLst/>
                <a:defRPr/>
              </a:pPr>
              <a:r>
                <a:rPr kumimoji="0" lang="he-I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מה זה חברה טובה? </a:t>
              </a:r>
            </a:p>
          </p:txBody>
        </p:sp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00BED87A-A024-65D8-FDB4-1D37528DCA6E}"/>
                </a:ext>
              </a:extLst>
            </p:cNvPr>
            <p:cNvSpPr txBox="1"/>
            <p:nvPr/>
          </p:nvSpPr>
          <p:spPr>
            <a:xfrm rot="17677556">
              <a:off x="511597" y="4098538"/>
              <a:ext cx="6093618" cy="940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0800" marR="0" lvl="0" algn="r" defTabSz="914400" rtl="1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tabLst/>
                <a:defRPr/>
              </a:pPr>
              <a:r>
                <a:rPr kumimoji="0" lang="he-IL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איך</a:t>
              </a:r>
              <a:r>
                <a:rPr kumimoji="0" lang="he-IL" sz="2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he-IL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מוצאים</a:t>
              </a:r>
            </a:p>
            <a:p>
              <a:pPr marL="50800" marR="0" lvl="0" algn="r" defTabSz="914400" rtl="1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tabLst/>
                <a:defRPr/>
              </a:pPr>
              <a:r>
                <a:rPr kumimoji="0" lang="he-IL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חברות </a:t>
              </a:r>
              <a:r>
                <a:rPr kumimoji="0" lang="he-IL" sz="24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אמיתיות</a:t>
              </a:r>
              <a:r>
                <a:rPr kumimoji="0" lang="he-IL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kumimoji="0" lang="he-IL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752ECB8E-98E9-6C09-D05E-9B02538B85B7}"/>
                </a:ext>
              </a:extLst>
            </p:cNvPr>
            <p:cNvSpPr txBox="1"/>
            <p:nvPr/>
          </p:nvSpPr>
          <p:spPr>
            <a:xfrm rot="4054008">
              <a:off x="871107" y="1545110"/>
              <a:ext cx="3659082" cy="8853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0800" marR="0" lvl="0" algn="r" defTabSz="914400" rtl="1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tabLst/>
                <a:defRPr/>
              </a:pPr>
              <a:r>
                <a:rPr kumimoji="0" lang="he-I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אני רוצה לגשת</a:t>
              </a:r>
            </a:p>
            <a:p>
              <a:pPr marL="50800" marR="0" lvl="0" algn="r" defTabSz="914400" rtl="1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tabLst/>
                <a:defRPr/>
              </a:pPr>
              <a:r>
                <a:rPr kumimoji="0" lang="he-I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אבל מתביישת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129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26CB51-0997-BDF7-2DD3-2EA6FF2B8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98" y="1662370"/>
            <a:ext cx="2828636" cy="1325563"/>
          </a:xfrm>
        </p:spPr>
        <p:txBody>
          <a:bodyPr>
            <a:normAutofit fontScale="90000"/>
          </a:bodyPr>
          <a:lstStyle/>
          <a:p>
            <a:r>
              <a:rPr lang="he-IL" dirty="0"/>
              <a:t>מניפת רעיונות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B3D7104-046E-BEA1-CFAF-1D94BDB3E7B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468915" y="785323"/>
            <a:ext cx="8268688" cy="3336735"/>
          </a:xfrm>
        </p:spPr>
        <p:txBody>
          <a:bodyPr>
            <a:noAutofit/>
          </a:bodyPr>
          <a:lstStyle/>
          <a:p>
            <a:pPr marL="50800" indent="0">
              <a:lnSpc>
                <a:spcPct val="100000"/>
              </a:lnSpc>
              <a:buNone/>
            </a:pPr>
            <a:r>
              <a:rPr lang="he-IL" sz="4000" b="1" dirty="0">
                <a:solidFill>
                  <a:srgbClr val="002060"/>
                </a:solidFill>
              </a:rPr>
              <a:t>למנף - </a:t>
            </a:r>
            <a:r>
              <a:rPr lang="he-IL" sz="4000" dirty="0">
                <a:solidFill>
                  <a:srgbClr val="002060"/>
                </a:solidFill>
              </a:rPr>
              <a:t>להשתמש במשאבים נתונים </a:t>
            </a: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he-IL" sz="4000" dirty="0">
                <a:solidFill>
                  <a:srgbClr val="002060"/>
                </a:solidFill>
              </a:rPr>
              <a:t>להשגת משאבים רבים יותר </a:t>
            </a: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</a:t>
            </a:r>
            <a:r>
              <a:rPr lang="he-IL" dirty="0" err="1">
                <a:solidFill>
                  <a:srgbClr val="002060"/>
                </a:solidFill>
              </a:rPr>
              <a:t>מילוג</a:t>
            </a:r>
            <a:r>
              <a:rPr lang="he-IL" dirty="0">
                <a:solidFill>
                  <a:srgbClr val="002060"/>
                </a:solidFill>
              </a:rPr>
              <a:t>, מילון עברי עברי)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he-IL" dirty="0">
              <a:solidFill>
                <a:srgbClr val="002060"/>
              </a:solidFill>
            </a:endParaRPr>
          </a:p>
          <a:p>
            <a:pPr marL="50800" indent="0">
              <a:lnSpc>
                <a:spcPct val="100000"/>
              </a:lnSpc>
              <a:buNone/>
            </a:pPr>
            <a:r>
              <a:rPr lang="he-IL" sz="4400" b="1" dirty="0">
                <a:solidFill>
                  <a:srgbClr val="002060"/>
                </a:solidFill>
              </a:rPr>
              <a:t>כיצד נמנף בכיתה את הרעיונות שעלו?</a:t>
            </a:r>
            <a:endParaRPr lang="he-IL" sz="3600" b="1" dirty="0">
              <a:solidFill>
                <a:srgbClr val="00000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DF4B56B-E866-E8AC-1EEE-5D0922F7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672" y="4207194"/>
            <a:ext cx="3860081" cy="211339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3D69B4B-6308-F1B8-CE2B-EE96F83EB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9" y="4047074"/>
            <a:ext cx="3654314" cy="2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49" y="3232402"/>
            <a:ext cx="3349586" cy="323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7764" y="1870764"/>
            <a:ext cx="3304331" cy="281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5624" y="1280961"/>
            <a:ext cx="1885105" cy="336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885" y="67898"/>
            <a:ext cx="4881199" cy="321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16309" y="4686288"/>
            <a:ext cx="2678753" cy="195335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4354183" y="4827830"/>
            <a:ext cx="226406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r>
              <a:rPr kumimoji="0" lang="iw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מה איפשרו לכ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ן</a:t>
            </a:r>
            <a:r>
              <a:rPr kumimoji="0" lang="iw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המפגשים שלנו?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2079363" y="1031388"/>
            <a:ext cx="27724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iw-IL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באיזה אופן המפגשים בנושא השפיעו על האווירה בכיתה?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 rot="-220463">
            <a:off x="10058602" y="1762249"/>
            <a:ext cx="147224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iw-I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מה למדת</a:t>
            </a: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ן</a:t>
            </a:r>
            <a:r>
              <a:rPr kumimoji="0" lang="iw-I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מהתבוננות על עצמכ</a:t>
            </a: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ן?</a:t>
            </a:r>
            <a:r>
              <a:rPr kumimoji="0" lang="iw-I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על התנהגותכ</a:t>
            </a: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ן</a:t>
            </a:r>
            <a:r>
              <a:rPr kumimoji="0" lang="iw-I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כלפי אחר</a:t>
            </a:r>
            <a:r>
              <a:rPr kumimoji="0" lang="he-I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ות</a:t>
            </a:r>
            <a:r>
              <a:rPr kumimoji="0" lang="iw-I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419767" y="4134649"/>
            <a:ext cx="278815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iw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מה השתנה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iw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בהתנהגות שלכ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ן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iw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בעקבות המפגשים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iw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שלנו בנושא?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5682813" y="2616754"/>
            <a:ext cx="303423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iw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האם את</a:t>
            </a:r>
            <a:r>
              <a:rPr kumimoji="0" lang="he-IL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ן</a:t>
            </a:r>
            <a:r>
              <a:rPr kumimoji="0" lang="iw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זוכר</a:t>
            </a:r>
            <a:r>
              <a:rPr kumimoji="0" lang="he-I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ות</a:t>
            </a:r>
            <a:r>
              <a:rPr kumimoji="0" lang="iw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כיצד התחלנו את המפגשים בנושא ...?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075998" y="4282444"/>
            <a:ext cx="2167829" cy="231467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8244215" y="4998262"/>
            <a:ext cx="17570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iw-IL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מדוע קראנו כך למפגשים?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4354183" y="-72336"/>
            <a:ext cx="9068456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tabLst/>
              <a:defRPr/>
            </a:pPr>
            <a:r>
              <a:rPr kumimoji="0" lang="iw-IL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מסכמ</a:t>
            </a:r>
            <a:r>
              <a:rPr kumimoji="0" lang="he-IL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ות</a:t>
            </a:r>
            <a:r>
              <a:rPr kumimoji="0" lang="iw-IL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יחידה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349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" descr="פרח ללא גבעול עם מילוי מלא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4546" y="243826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2000" y="478310"/>
            <a:ext cx="4320000" cy="111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"/>
          <p:cNvSpPr/>
          <p:nvPr/>
        </p:nvSpPr>
        <p:spPr>
          <a:xfrm>
            <a:off x="9285932" y="343674"/>
            <a:ext cx="2906068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נושאי היחידה</a:t>
            </a: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5857460" y="2612407"/>
            <a:ext cx="4538858" cy="67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1" i="0" u="none" strike="noStrike" cap="none" dirty="0">
                <a:solidFill>
                  <a:srgbClr val="BBA4DD"/>
                </a:solidFill>
                <a:latin typeface="Calibri"/>
                <a:ea typeface="Calibri"/>
                <a:cs typeface="Calibri"/>
                <a:sym typeface="Calibri"/>
              </a:rPr>
              <a:t>סיפור במניפה</a:t>
            </a:r>
          </a:p>
        </p:txBody>
      </p:sp>
      <p:sp>
        <p:nvSpPr>
          <p:cNvPr id="140" name="Google Shape;140;p2"/>
          <p:cNvSpPr/>
          <p:nvPr/>
        </p:nvSpPr>
        <p:spPr>
          <a:xfrm>
            <a:off x="11543430" y="2102766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10740514" y="2713842"/>
            <a:ext cx="386444" cy="382890"/>
          </a:xfrm>
          <a:prstGeom prst="ellipse">
            <a:avLst/>
          </a:prstGeom>
          <a:solidFill>
            <a:srgbClr val="BBA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10828083" y="2753892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7934534" y="5634581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11477597" y="1979546"/>
            <a:ext cx="386444" cy="382890"/>
          </a:xfrm>
          <a:prstGeom prst="ellipse">
            <a:avLst/>
          </a:prstGeom>
          <a:solidFill>
            <a:srgbClr val="DDAD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"/>
          <p:cNvSpPr/>
          <p:nvPr/>
        </p:nvSpPr>
        <p:spPr>
          <a:xfrm>
            <a:off x="11565166" y="2025619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56" name="Google Shape;15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7830" y="827294"/>
            <a:ext cx="588672" cy="4709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1231F1A-93B3-8363-B800-B4575ECAA638}"/>
              </a:ext>
            </a:extLst>
          </p:cNvPr>
          <p:cNvSpPr txBox="1"/>
          <p:nvPr/>
        </p:nvSpPr>
        <p:spPr>
          <a:xfrm>
            <a:off x="1536700" y="3124121"/>
            <a:ext cx="8859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פיתוח ארגז כלים של דרכים ליצירת שייכות</a:t>
            </a:r>
          </a:p>
        </p:txBody>
      </p:sp>
      <p:sp>
        <p:nvSpPr>
          <p:cNvPr id="4" name="Google Shape;153;p2">
            <a:extLst>
              <a:ext uri="{FF2B5EF4-FFF2-40B4-BE49-F238E27FC236}">
                <a16:creationId xmlns:a16="http://schemas.microsoft.com/office/drawing/2014/main" id="{1078E3AE-027A-A3DE-BA23-C0B19DA6D8E7}"/>
              </a:ext>
            </a:extLst>
          </p:cNvPr>
          <p:cNvSpPr/>
          <p:nvPr/>
        </p:nvSpPr>
        <p:spPr>
          <a:xfrm>
            <a:off x="5335603" y="1967337"/>
            <a:ext cx="5779968" cy="42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0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3;p2">
            <a:extLst>
              <a:ext uri="{FF2B5EF4-FFF2-40B4-BE49-F238E27FC236}">
                <a16:creationId xmlns:a16="http://schemas.microsoft.com/office/drawing/2014/main" id="{0D3FF299-20CD-134D-E581-5AAF5ECE150F}"/>
              </a:ext>
            </a:extLst>
          </p:cNvPr>
          <p:cNvSpPr/>
          <p:nvPr/>
        </p:nvSpPr>
        <p:spPr>
          <a:xfrm>
            <a:off x="5335817" y="1979546"/>
            <a:ext cx="5779968" cy="42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1" i="0" u="none" strike="noStrike" cap="none" dirty="0">
                <a:solidFill>
                  <a:srgbClr val="DDADA4"/>
                </a:solidFill>
                <a:latin typeface="Calibri"/>
                <a:ea typeface="Calibri"/>
                <a:cs typeface="Calibri"/>
                <a:sym typeface="Calibri"/>
              </a:rPr>
              <a:t>מקום לכולם 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הרחבת ההיכרות עם עצמי בסביבה חדשה</a:t>
            </a:r>
            <a:endParaRPr lang="he-IL" sz="20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6769" y="861254"/>
            <a:ext cx="6654432" cy="514776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 txBox="1"/>
          <p:nvPr/>
        </p:nvSpPr>
        <p:spPr>
          <a:xfrm>
            <a:off x="3799514" y="2340920"/>
            <a:ext cx="478868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iw-IL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משהו שאני לוק</a:t>
            </a:r>
            <a:r>
              <a:rPr kumimoji="0" lang="he-IL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ח</a:t>
            </a:r>
            <a:r>
              <a:rPr kumimoji="0" lang="iw-IL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ת על עצמי לעשות אחרת בעקבות המפגשים...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168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2">
            <a:extLst>
              <a:ext uri="{FF2B5EF4-FFF2-40B4-BE49-F238E27FC236}">
                <a16:creationId xmlns:a16="http://schemas.microsoft.com/office/drawing/2014/main" id="{E1B173F9-369A-4C9B-B414-52F749E93D63}"/>
              </a:ext>
            </a:extLst>
          </p:cNvPr>
          <p:cNvSpPr txBox="1"/>
          <p:nvPr/>
        </p:nvSpPr>
        <p:spPr>
          <a:xfrm>
            <a:off x="8254772" y="2160486"/>
            <a:ext cx="37440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צרו אמנה כיתתית,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במסגרתה התלמידות </a:t>
            </a:r>
            <a:r>
              <a:rPr lang="he-IL" sz="2400" b="1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י</a:t>
            </a: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עלו רעיונות ליצירת גיבוש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ותחושת שייכות,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ופיתוח אחריות חברתית בכיתה</a:t>
            </a:r>
          </a:p>
        </p:txBody>
      </p:sp>
      <p:pic>
        <p:nvPicPr>
          <p:cNvPr id="8" name="Google Shape;443;p26">
            <a:extLst>
              <a:ext uri="{FF2B5EF4-FFF2-40B4-BE49-F238E27FC236}">
                <a16:creationId xmlns:a16="http://schemas.microsoft.com/office/drawing/2014/main" id="{3D232733-A08F-49B2-8775-B1921625BE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782356"/>
            <a:ext cx="4320000" cy="1116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45;p26">
            <a:extLst>
              <a:ext uri="{FF2B5EF4-FFF2-40B4-BE49-F238E27FC236}">
                <a16:creationId xmlns:a16="http://schemas.microsoft.com/office/drawing/2014/main" id="{2A6F4F6D-1122-4C4A-BF1A-B38AB0C41E5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4763" y="1138438"/>
            <a:ext cx="653851" cy="44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129E2300-75E9-4D85-B710-CDB61D112F4C}"/>
              </a:ext>
            </a:extLst>
          </p:cNvPr>
          <p:cNvSpPr/>
          <p:nvPr/>
        </p:nvSpPr>
        <p:spPr>
          <a:xfrm>
            <a:off x="6479864" y="651738"/>
            <a:ext cx="8245423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DFB5407A-DFEA-4077-A126-831F0E5985C2}"/>
              </a:ext>
            </a:extLst>
          </p:cNvPr>
          <p:cNvSpPr/>
          <p:nvPr/>
        </p:nvSpPr>
        <p:spPr>
          <a:xfrm>
            <a:off x="6479863" y="651737"/>
            <a:ext cx="8245423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רעיונות ליישום</a:t>
            </a:r>
          </a:p>
        </p:txBody>
      </p: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B460D458-FCAE-4301-9078-5BA8A286A47A}"/>
              </a:ext>
            </a:extLst>
          </p:cNvPr>
          <p:cNvCxnSpPr>
            <a:cxnSpLocks/>
          </p:cNvCxnSpPr>
          <p:nvPr/>
        </p:nvCxnSpPr>
        <p:spPr>
          <a:xfrm>
            <a:off x="7995921" y="2027964"/>
            <a:ext cx="0" cy="2052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2">
            <a:extLst>
              <a:ext uri="{FF2B5EF4-FFF2-40B4-BE49-F238E27FC236}">
                <a16:creationId xmlns:a16="http://schemas.microsoft.com/office/drawing/2014/main" id="{FC3714FB-652D-4BE9-8764-25227C59908B}"/>
              </a:ext>
            </a:extLst>
          </p:cNvPr>
          <p:cNvSpPr txBox="1"/>
          <p:nvPr/>
        </p:nvSpPr>
        <p:spPr>
          <a:xfrm>
            <a:off x="4137616" y="2124404"/>
            <a:ext cx="36652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צרו וועדות חברתיות בכיתה, במסגרתן תתחלקו לקבוצות בנושאים שונים:</a:t>
            </a:r>
          </a:p>
          <a:p>
            <a:pPr marL="4572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ארגון ימי הולדת,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יצירת קשר עם תלמידות חולות,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הפסקות פעילות,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משחקי</a:t>
            </a:r>
            <a:r>
              <a:rPr lang="he-IL" sz="2400" b="1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ם חברתיים ועוד.</a:t>
            </a:r>
            <a:endParaRPr kumimoji="0" lang="he-IL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CBCF2DBD-7317-4754-A7A1-0192C1A0E346}"/>
              </a:ext>
            </a:extLst>
          </p:cNvPr>
          <p:cNvCxnSpPr>
            <a:cxnSpLocks/>
          </p:cNvCxnSpPr>
          <p:nvPr/>
        </p:nvCxnSpPr>
        <p:spPr>
          <a:xfrm>
            <a:off x="4050454" y="2027964"/>
            <a:ext cx="0" cy="2052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>
            <a:extLst>
              <a:ext uri="{FF2B5EF4-FFF2-40B4-BE49-F238E27FC236}">
                <a16:creationId xmlns:a16="http://schemas.microsoft.com/office/drawing/2014/main" id="{471720A6-33D1-442A-B50F-0A8DED6B352D}"/>
              </a:ext>
            </a:extLst>
          </p:cNvPr>
          <p:cNvSpPr txBox="1"/>
          <p:nvPr/>
        </p:nvSpPr>
        <p:spPr>
          <a:xfrm>
            <a:off x="577497" y="2078743"/>
            <a:ext cx="33974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הציעו רעיונות משלכן לתרומה לאווירה הכיתתית,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שתפו את המורה,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והציגו את התוצרים בכיתה. </a:t>
            </a:r>
          </a:p>
        </p:txBody>
      </p: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B662ED3D-6BA8-4345-A617-0612BAA4974F}"/>
              </a:ext>
            </a:extLst>
          </p:cNvPr>
          <p:cNvCxnSpPr>
            <a:cxnSpLocks/>
          </p:cNvCxnSpPr>
          <p:nvPr/>
        </p:nvCxnSpPr>
        <p:spPr>
          <a:xfrm>
            <a:off x="7995921" y="4402668"/>
            <a:ext cx="0" cy="2052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CFA5F2B8-F1C3-4E29-B4D7-1202126E5B5B}"/>
              </a:ext>
            </a:extLst>
          </p:cNvPr>
          <p:cNvCxnSpPr>
            <a:cxnSpLocks/>
          </p:cNvCxnSpPr>
          <p:nvPr/>
        </p:nvCxnSpPr>
        <p:spPr>
          <a:xfrm>
            <a:off x="4050454" y="4402668"/>
            <a:ext cx="0" cy="2052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43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FE559BD7-3C27-ED66-16C0-665DFFAFD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להדפסה</a:t>
            </a:r>
          </a:p>
        </p:txBody>
      </p:sp>
    </p:spTree>
    <p:extLst>
      <p:ext uri="{BB962C8B-B14F-4D97-AF65-F5344CB8AC3E}">
        <p14:creationId xmlns:p14="http://schemas.microsoft.com/office/powerpoint/2010/main" val="727667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2402"/>
          </a:xfrm>
          <a:noFill/>
        </p:spPr>
        <p:txBody>
          <a:bodyPr vert="horz" lIns="91440" tIns="45720" rIns="91440" bIns="45720" rtlCol="1" anchor="ctr">
            <a:normAutofit fontScale="90000"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שאלות לסיפור במניפה</a:t>
            </a:r>
          </a:p>
        </p:txBody>
      </p:sp>
      <p:sp>
        <p:nvSpPr>
          <p:cNvPr id="6" name="מלבן 5"/>
          <p:cNvSpPr/>
          <p:nvPr/>
        </p:nvSpPr>
        <p:spPr>
          <a:xfrm>
            <a:off x="313307" y="1061884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2643553" y="1061884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973799" y="1070168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7304045" y="1080001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9634291" y="1070168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313307" y="3356398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2643553" y="3356398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4973799" y="3374515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7304045" y="3394179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9634291" y="3364682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31300" y="1504437"/>
            <a:ext cx="1965982" cy="13111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אני תלמידה חדשה בבית הספר ולא יודעת איך להכיר חברות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72C9484-93F7-68D2-B98C-A1F571142324}"/>
              </a:ext>
            </a:extLst>
          </p:cNvPr>
          <p:cNvSpPr txBox="1"/>
          <p:nvPr/>
        </p:nvSpPr>
        <p:spPr>
          <a:xfrm>
            <a:off x="7348706" y="1532735"/>
            <a:ext cx="2160000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ניסיתי ליצור קשר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עם ילדות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אבל לא הצלחתי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3B9789D-81B0-76A1-DA89-15140A324BB3}"/>
              </a:ext>
            </a:extLst>
          </p:cNvPr>
          <p:cNvSpPr txBox="1"/>
          <p:nvPr/>
        </p:nvSpPr>
        <p:spPr>
          <a:xfrm>
            <a:off x="4186234" y="1553825"/>
            <a:ext cx="3901757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אני רוצה לגשת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אבל מתביישת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5EEA219-C396-2E34-D8FB-9D790D628F84}"/>
              </a:ext>
            </a:extLst>
          </p:cNvPr>
          <p:cNvSpPr txBox="1"/>
          <p:nvPr/>
        </p:nvSpPr>
        <p:spPr>
          <a:xfrm>
            <a:off x="1746882" y="1579848"/>
            <a:ext cx="3901757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אני מרגישה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לבד בבית הספר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5CE238C9-8FAC-76CD-EE3E-F6E892CCE1A4}"/>
              </a:ext>
            </a:extLst>
          </p:cNvPr>
          <p:cNvSpPr txBox="1"/>
          <p:nvPr/>
        </p:nvSpPr>
        <p:spPr>
          <a:xfrm>
            <a:off x="313307" y="1579848"/>
            <a:ext cx="2233238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איפה/איך אפשר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להרחיב קצת את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מעגל החברות?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9672E9F9-C888-56AA-A52A-80CAFA21948A}"/>
              </a:ext>
            </a:extLst>
          </p:cNvPr>
          <p:cNvSpPr txBox="1"/>
          <p:nvPr/>
        </p:nvSpPr>
        <p:spPr>
          <a:xfrm>
            <a:off x="7271005" y="3744182"/>
            <a:ext cx="6943724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קשה לי להתחיל </a:t>
            </a: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לדבר עם </a:t>
            </a: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אנשים חדשים</a:t>
            </a:r>
            <a:endParaRPr kumimoji="0" lang="he-I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02D9722A-4F5B-6C25-7EAB-4DD1C25B9186}"/>
              </a:ext>
            </a:extLst>
          </p:cNvPr>
          <p:cNvSpPr txBox="1"/>
          <p:nvPr/>
        </p:nvSpPr>
        <p:spPr>
          <a:xfrm>
            <a:off x="5281873" y="3727341"/>
            <a:ext cx="6232921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איך לחדש קשר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עם חברה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מהעבר?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EB812771-D6BC-1C4D-16EB-29D7AB581577}"/>
              </a:ext>
            </a:extLst>
          </p:cNvPr>
          <p:cNvSpPr txBox="1"/>
          <p:nvPr/>
        </p:nvSpPr>
        <p:spPr>
          <a:xfrm>
            <a:off x="4930933" y="3734948"/>
            <a:ext cx="2330246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איך מוצאים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חברות </a:t>
            </a:r>
            <a:r>
              <a:rPr kumimoji="0" lang="he-I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אמיתיות</a:t>
            </a: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2F002991-A0E7-FCC0-B0F8-0D71A0BEBD97}"/>
              </a:ext>
            </a:extLst>
          </p:cNvPr>
          <p:cNvSpPr txBox="1"/>
          <p:nvPr/>
        </p:nvSpPr>
        <p:spPr>
          <a:xfrm>
            <a:off x="1362540" y="3637936"/>
            <a:ext cx="4745996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איך אפשר לדבר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עם חברות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על נושא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שעלול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לפגוע / להרגיז?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0E90F4D8-2FAC-5BF4-75CD-C6F141770A37}"/>
              </a:ext>
            </a:extLst>
          </p:cNvPr>
          <p:cNvSpPr txBox="1"/>
          <p:nvPr/>
        </p:nvSpPr>
        <p:spPr>
          <a:xfrm>
            <a:off x="211097" y="3797065"/>
            <a:ext cx="2318147" cy="829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מה זה</a:t>
            </a:r>
          </a:p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חברה טובה? </a:t>
            </a:r>
          </a:p>
        </p:txBody>
      </p:sp>
    </p:spTree>
    <p:extLst>
      <p:ext uri="{BB962C8B-B14F-4D97-AF65-F5344CB8AC3E}">
        <p14:creationId xmlns:p14="http://schemas.microsoft.com/office/powerpoint/2010/main" val="363498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69026"/>
            <a:ext cx="4320000" cy="111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9362113" y="466353"/>
            <a:ext cx="2480925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iw-IL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מטרות השיעור</a:t>
            </a:r>
            <a:endParaRPr sz="2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913980" y="2165205"/>
            <a:ext cx="10602577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292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r>
              <a:rPr lang="he-IL" sz="3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זיהוי מצבים של תחושת שייכות נמוכה לקבוצה. </a:t>
            </a:r>
          </a:p>
          <a:p>
            <a:pPr marL="50292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r>
              <a:rPr lang="he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פיתוח ארגז כלים לדרכי תגובה והתמודדות עם קושי והשתייכות </a:t>
            </a:r>
          </a:p>
          <a:p>
            <a:pPr marL="50292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r>
              <a:rPr lang="he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חיזוק תחושת המסוגלות והכוחות </a:t>
            </a:r>
            <a:r>
              <a:rPr lang="he-IL" sz="3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של התלמידות להשפיע ולשנות לקדם תחושת שייכות</a:t>
            </a:r>
            <a:endParaRPr sz="32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4350" y="737914"/>
            <a:ext cx="609600" cy="57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6594F072-15FA-5D67-11C2-090619E6F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6">
            <a:extLst>
              <a:ext uri="{FF2B5EF4-FFF2-40B4-BE49-F238E27FC236}">
                <a16:creationId xmlns:a16="http://schemas.microsoft.com/office/drawing/2014/main" id="{02FCABFA-82F6-F537-74D8-FA1E3DAC80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69025"/>
            <a:ext cx="4320000" cy="1116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6">
            <a:extLst>
              <a:ext uri="{FF2B5EF4-FFF2-40B4-BE49-F238E27FC236}">
                <a16:creationId xmlns:a16="http://schemas.microsoft.com/office/drawing/2014/main" id="{F9F92B30-9C25-845B-3A99-23755132B80E}"/>
              </a:ext>
            </a:extLst>
          </p:cNvPr>
          <p:cNvCxnSpPr/>
          <p:nvPr/>
        </p:nvCxnSpPr>
        <p:spPr>
          <a:xfrm>
            <a:off x="8682163" y="2716232"/>
            <a:ext cx="0" cy="2065840"/>
          </a:xfrm>
          <a:prstGeom prst="straightConnector1">
            <a:avLst/>
          </a:prstGeom>
          <a:noFill/>
          <a:ln w="9525" cap="flat" cmpd="sng">
            <a:solidFill>
              <a:srgbClr val="00548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6">
            <a:extLst>
              <a:ext uri="{FF2B5EF4-FFF2-40B4-BE49-F238E27FC236}">
                <a16:creationId xmlns:a16="http://schemas.microsoft.com/office/drawing/2014/main" id="{499F2C9C-1C9C-CE32-651F-4F2F1755E904}"/>
              </a:ext>
            </a:extLst>
          </p:cNvPr>
          <p:cNvSpPr txBox="1"/>
          <p:nvPr/>
        </p:nvSpPr>
        <p:spPr>
          <a:xfrm>
            <a:off x="8829713" y="2716232"/>
            <a:ext cx="3265714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1" indent="-61912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זיהוי מצבים של חוסר השתייכות לקבוצה שלי או של האחר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74625" marR="0" lvl="1" indent="-61912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פיתוח ארגז כלים לדרכי תגובה והתמודדות עם קושי והשתייכות.</a:t>
            </a:r>
          </a:p>
          <a:p>
            <a:pPr marL="174625" marR="0" lvl="1" indent="-61912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he-IL" sz="1600" dirty="0">
              <a:latin typeface="Calibri"/>
              <a:ea typeface="Calibri"/>
              <a:cs typeface="Calibri"/>
              <a:sym typeface="Calibri"/>
            </a:endParaRPr>
          </a:p>
          <a:p>
            <a:pPr marL="174625" marR="0" lvl="1" indent="-61912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וחיזוק תחושת המסוגלות והכוחות.</a:t>
            </a:r>
          </a:p>
          <a:p>
            <a:pPr marL="174625" marR="0" lvl="1" indent="-61912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74625" marR="0" lvl="1" indent="-61912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>
            <a:extLst>
              <a:ext uri="{FF2B5EF4-FFF2-40B4-BE49-F238E27FC236}">
                <a16:creationId xmlns:a16="http://schemas.microsoft.com/office/drawing/2014/main" id="{392ED2F9-95D3-1333-C073-95F0C97483DD}"/>
              </a:ext>
            </a:extLst>
          </p:cNvPr>
          <p:cNvSpPr txBox="1"/>
          <p:nvPr/>
        </p:nvSpPr>
        <p:spPr>
          <a:xfrm>
            <a:off x="3016976" y="2634952"/>
            <a:ext cx="552171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/>
              <a:buChar char="»"/>
              <a:tabLst/>
              <a:defRPr/>
            </a:pPr>
            <a:r>
              <a:rPr kumimoji="0" lang="iw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מיומנויות קוגניטיביות 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EF364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חשיבה ביקורתית: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שיקול דעת, בחירה, קבלת החלטות.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מיומנויות רגשיות 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iw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תוך-אישי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iw-IL" sz="1600" b="0" i="0" u="none" strike="noStrike" kern="0" cap="none" spc="0" normalizeH="0" baseline="0" noProof="0" dirty="0">
              <a:ln>
                <a:noFill/>
              </a:ln>
              <a:solidFill>
                <a:srgbClr val="EF364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  <a:tabLst/>
              <a:defRPr/>
            </a:pPr>
            <a:r>
              <a:rPr kumimoji="0" lang="iw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מודעות עצמית- 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w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ויסות עצמי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kumimoji="0" lang="iw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הנעה עצמית. </a:t>
            </a: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  <a:tabLst/>
              <a:defRPr/>
            </a:pPr>
            <a:r>
              <a:rPr kumimoji="0" lang="iw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הכוונה עצמית -</a:t>
            </a:r>
            <a:r>
              <a:rPr kumimoji="0" lang="iw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w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התמודדות עם לחץ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ומצבי משבר</a:t>
            </a:r>
            <a:endParaRPr kumimoji="0" lang="iw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7600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lang="iw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/>
              <a:buChar char="»"/>
              <a:tabLst/>
              <a:defRPr/>
            </a:pPr>
            <a:r>
              <a:rPr kumimoji="0" lang="iw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 מיומנויות חברתיות 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iw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בין-איש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י)</a:t>
            </a:r>
            <a:endParaRPr kumimoji="0" lang="iw-IL" sz="1600" b="1" i="0" u="none" strike="noStrike" kern="0" cap="none" spc="0" normalizeH="0" baseline="0" noProof="0" dirty="0">
              <a:ln>
                <a:noFill/>
              </a:ln>
              <a:solidFill>
                <a:srgbClr val="EF364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  <a:tabLst/>
              <a:defRPr/>
            </a:pPr>
            <a:r>
              <a:rPr kumimoji="0" lang="iw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מודעות חברתית- 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w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הבנת האחר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kumimoji="0" lang="iw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זיהוי מצבים חברתיים</a:t>
            </a: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  <a:tabLst/>
              <a:defRPr/>
            </a:pPr>
            <a:r>
              <a:rPr kumimoji="0" lang="iw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התנהלות חברתית-</a:t>
            </a:r>
            <a:r>
              <a:rPr kumimoji="0" lang="iw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תקשורת, ניהול יחסים בין אישיים</a:t>
            </a:r>
            <a:endParaRPr kumimoji="0" lang="iw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168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iw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iw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>
            <a:extLst>
              <a:ext uri="{FF2B5EF4-FFF2-40B4-BE49-F238E27FC236}">
                <a16:creationId xmlns:a16="http://schemas.microsoft.com/office/drawing/2014/main" id="{2361B5D5-8DCD-1E3D-F831-FF8F969F2CF5}"/>
              </a:ext>
            </a:extLst>
          </p:cNvPr>
          <p:cNvSpPr txBox="1"/>
          <p:nvPr/>
        </p:nvSpPr>
        <p:spPr>
          <a:xfrm>
            <a:off x="-79655" y="2716232"/>
            <a:ext cx="351001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כבוד האדם</a:t>
            </a:r>
            <a:r>
              <a:rPr lang="he-IL" sz="1600" b="1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6" name="Google Shape;196;p6">
            <a:extLst>
              <a:ext uri="{FF2B5EF4-FFF2-40B4-BE49-F238E27FC236}">
                <a16:creationId xmlns:a16="http://schemas.microsoft.com/office/drawing/2014/main" id="{503009F3-66B9-5112-FAF1-06EB9DBCC215}"/>
              </a:ext>
            </a:extLst>
          </p:cNvPr>
          <p:cNvCxnSpPr/>
          <p:nvPr/>
        </p:nvCxnSpPr>
        <p:spPr>
          <a:xfrm>
            <a:off x="2977891" y="2716232"/>
            <a:ext cx="0" cy="2065840"/>
          </a:xfrm>
          <a:prstGeom prst="straightConnector1">
            <a:avLst/>
          </a:prstGeom>
          <a:noFill/>
          <a:ln w="9525" cap="flat" cmpd="sng">
            <a:solidFill>
              <a:srgbClr val="00548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" name="Google Shape;197;p6">
            <a:extLst>
              <a:ext uri="{FF2B5EF4-FFF2-40B4-BE49-F238E27FC236}">
                <a16:creationId xmlns:a16="http://schemas.microsoft.com/office/drawing/2014/main" id="{B6882196-D19D-097B-65B5-120E0EE00B49}"/>
              </a:ext>
            </a:extLst>
          </p:cNvPr>
          <p:cNvSpPr txBox="1"/>
          <p:nvPr/>
        </p:nvSpPr>
        <p:spPr>
          <a:xfrm>
            <a:off x="10206784" y="2008346"/>
            <a:ext cx="93176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4000" b="1" i="0" u="none" strike="noStrike" kern="0" cap="none" spc="0" normalizeH="0" baseline="0" noProof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ידע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364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>
            <a:extLst>
              <a:ext uri="{FF2B5EF4-FFF2-40B4-BE49-F238E27FC236}">
                <a16:creationId xmlns:a16="http://schemas.microsoft.com/office/drawing/2014/main" id="{88A724B7-23CF-363E-7634-13844370E067}"/>
              </a:ext>
            </a:extLst>
          </p:cNvPr>
          <p:cNvSpPr txBox="1"/>
          <p:nvPr/>
        </p:nvSpPr>
        <p:spPr>
          <a:xfrm>
            <a:off x="4703318" y="2008346"/>
            <a:ext cx="22714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4000" b="1" i="0" u="none" strike="noStrike" kern="0" cap="none" spc="0" normalizeH="0" baseline="0" noProof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מיומנויות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364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>
            <a:extLst>
              <a:ext uri="{FF2B5EF4-FFF2-40B4-BE49-F238E27FC236}">
                <a16:creationId xmlns:a16="http://schemas.microsoft.com/office/drawing/2014/main" id="{546FC8DD-E096-FAEC-BBF2-E4E56FE555C4}"/>
              </a:ext>
            </a:extLst>
          </p:cNvPr>
          <p:cNvSpPr txBox="1"/>
          <p:nvPr/>
        </p:nvSpPr>
        <p:spPr>
          <a:xfrm>
            <a:off x="411469" y="2008346"/>
            <a:ext cx="17459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4000" b="1" i="0" u="none" strike="noStrike" kern="0" cap="none" spc="0" normalizeH="0" baseline="0" noProof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ערכים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364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>
            <a:extLst>
              <a:ext uri="{FF2B5EF4-FFF2-40B4-BE49-F238E27FC236}">
                <a16:creationId xmlns:a16="http://schemas.microsoft.com/office/drawing/2014/main" id="{2E729F99-C258-90DA-5419-DC68A7F3B7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02229" y="469026"/>
            <a:ext cx="3038669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iw-IL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ידע, מיומנויות וערכים</a:t>
            </a:r>
            <a:endParaRPr sz="2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6">
            <a:extLst>
              <a:ext uri="{FF2B5EF4-FFF2-40B4-BE49-F238E27FC236}">
                <a16:creationId xmlns:a16="http://schemas.microsoft.com/office/drawing/2014/main" id="{BA9CF6FF-BFF1-C207-7444-1EB4242474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883" y="681040"/>
            <a:ext cx="614363" cy="67381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6">
            <a:extLst>
              <a:ext uri="{FF2B5EF4-FFF2-40B4-BE49-F238E27FC236}">
                <a16:creationId xmlns:a16="http://schemas.microsoft.com/office/drawing/2014/main" id="{56E1A4B4-1BC1-7FEE-F8C7-6CC47019F490}"/>
              </a:ext>
            </a:extLst>
          </p:cNvPr>
          <p:cNvSpPr/>
          <p:nvPr/>
        </p:nvSpPr>
        <p:spPr>
          <a:xfrm>
            <a:off x="315481" y="5681940"/>
            <a:ext cx="2066793" cy="960944"/>
          </a:xfrm>
          <a:prstGeom prst="rect">
            <a:avLst/>
          </a:prstGeom>
          <a:solidFill>
            <a:srgbClr val="EF36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פרקטיקות העשרה והרחבה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92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/>
          <p:nvPr/>
        </p:nvSpPr>
        <p:spPr>
          <a:xfrm>
            <a:off x="309847" y="2062686"/>
            <a:ext cx="11160826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5" descr="Puzzle pie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5011" y="56507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"/>
          <p:cNvSpPr/>
          <p:nvPr/>
        </p:nvSpPr>
        <p:spPr>
          <a:xfrm>
            <a:off x="8430448" y="472018"/>
            <a:ext cx="3760873" cy="1107323"/>
          </a:xfrm>
          <a:custGeom>
            <a:avLst/>
            <a:gdLst/>
            <a:ahLst/>
            <a:cxnLst/>
            <a:rect l="l" t="t" r="r" b="b"/>
            <a:pathLst>
              <a:path w="3760873" h="1107323" extrusionOk="0">
                <a:moveTo>
                  <a:pt x="0" y="0"/>
                </a:moveTo>
                <a:lnTo>
                  <a:pt x="3760873" y="0"/>
                </a:lnTo>
                <a:lnTo>
                  <a:pt x="3760873" y="1107324"/>
                </a:lnTo>
                <a:lnTo>
                  <a:pt x="0" y="1107324"/>
                </a:lnTo>
                <a:close/>
              </a:path>
            </a:pathLst>
          </a:custGeom>
          <a:solidFill>
            <a:srgbClr val="8CB9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 rot="-2700000">
            <a:off x="7871999" y="474150"/>
            <a:ext cx="1116897" cy="1116897"/>
          </a:xfrm>
          <a:custGeom>
            <a:avLst/>
            <a:gdLst/>
            <a:ahLst/>
            <a:cxnLst/>
            <a:rect l="l" t="t" r="r" b="b"/>
            <a:pathLst>
              <a:path w="1116897" h="1116897" extrusionOk="0">
                <a:moveTo>
                  <a:pt x="1116858" y="557198"/>
                </a:moveTo>
                <a:cubicBezTo>
                  <a:pt x="1116858" y="865621"/>
                  <a:pt x="866831" y="1115647"/>
                  <a:pt x="558409" y="1115647"/>
                </a:cubicBezTo>
                <a:cubicBezTo>
                  <a:pt x="249986" y="1115647"/>
                  <a:pt x="-40" y="865621"/>
                  <a:pt x="-40" y="557198"/>
                </a:cubicBezTo>
                <a:cubicBezTo>
                  <a:pt x="-40" y="248776"/>
                  <a:pt x="249986" y="-1250"/>
                  <a:pt x="558409" y="-1250"/>
                </a:cubicBezTo>
                <a:cubicBezTo>
                  <a:pt x="866831" y="-1250"/>
                  <a:pt x="1116858" y="248776"/>
                  <a:pt x="1116858" y="557198"/>
                </a:cubicBezTo>
                <a:close/>
              </a:path>
            </a:pathLst>
          </a:custGeom>
          <a:solidFill>
            <a:srgbClr val="5E9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 rot="-2700000">
            <a:off x="7983808" y="585959"/>
            <a:ext cx="893278" cy="893278"/>
          </a:xfrm>
          <a:custGeom>
            <a:avLst/>
            <a:gdLst/>
            <a:ahLst/>
            <a:cxnLst/>
            <a:rect l="l" t="t" r="r" b="b"/>
            <a:pathLst>
              <a:path w="893278" h="893278" extrusionOk="0">
                <a:moveTo>
                  <a:pt x="893239" y="445389"/>
                </a:moveTo>
                <a:cubicBezTo>
                  <a:pt x="893239" y="692061"/>
                  <a:pt x="693271" y="892028"/>
                  <a:pt x="446599" y="892028"/>
                </a:cubicBezTo>
                <a:cubicBezTo>
                  <a:pt x="199927" y="892028"/>
                  <a:pt x="-40" y="692061"/>
                  <a:pt x="-40" y="445389"/>
                </a:cubicBezTo>
                <a:cubicBezTo>
                  <a:pt x="-40" y="198717"/>
                  <a:pt x="199927" y="-1250"/>
                  <a:pt x="446599" y="-1250"/>
                </a:cubicBezTo>
                <a:cubicBezTo>
                  <a:pt x="693271" y="-1250"/>
                  <a:pt x="893239" y="198717"/>
                  <a:pt x="893239" y="445389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C3DAD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7301985" y="495077"/>
            <a:ext cx="432260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iw-IL"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מהלך השיעור</a:t>
            </a:r>
            <a:endParaRPr/>
          </a:p>
        </p:txBody>
      </p:sp>
      <p:pic>
        <p:nvPicPr>
          <p:cNvPr id="197" name="Google Shape;197;p5" descr="Arrow circ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1511" y="591736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5"/>
          <p:cNvCxnSpPr/>
          <p:nvPr/>
        </p:nvCxnSpPr>
        <p:spPr>
          <a:xfrm>
            <a:off x="11237002" y="3354054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Google Shape;199;p5"/>
          <p:cNvSpPr txBox="1"/>
          <p:nvPr/>
        </p:nvSpPr>
        <p:spPr>
          <a:xfrm>
            <a:off x="10220093" y="4035933"/>
            <a:ext cx="22012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מהשיעור הקודם</a:t>
            </a:r>
            <a:br>
              <a:rPr lang="iw-IL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w-IL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ועד היום - </a:t>
            </a:r>
            <a:r>
              <a:rPr lang="he-IL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נזכר</a:t>
            </a:r>
            <a:r>
              <a:rPr lang="he-IL" sz="1600" b="0" i="0" u="none" strike="noStrike" cap="none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ות</a:t>
            </a:r>
            <a:endParaRPr dirty="0"/>
          </a:p>
        </p:txBody>
      </p:sp>
      <p:sp>
        <p:nvSpPr>
          <p:cNvPr id="200" name="Google Shape;200;p5"/>
          <p:cNvSpPr txBox="1"/>
          <p:nvPr/>
        </p:nvSpPr>
        <p:spPr>
          <a:xfrm>
            <a:off x="8119578" y="4205230"/>
            <a:ext cx="220127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</a:pPr>
            <a:r>
              <a:rPr lang="he-IL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כשהיינו ילדות- נזכרות</a:t>
            </a:r>
            <a:endParaRPr dirty="0"/>
          </a:p>
        </p:txBody>
      </p:sp>
      <p:sp>
        <p:nvSpPr>
          <p:cNvPr id="201" name="Google Shape;201;p5"/>
          <p:cNvSpPr txBox="1"/>
          <p:nvPr/>
        </p:nvSpPr>
        <p:spPr>
          <a:xfrm>
            <a:off x="-215369" y="3982185"/>
            <a:ext cx="22012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</a:pPr>
            <a:r>
              <a:rPr lang="iw-IL" sz="16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מסרים מרכזיים</a:t>
            </a:r>
            <a:br>
              <a:rPr lang="iw-IL" sz="16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w-IL" sz="16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וסיכום</a:t>
            </a:r>
            <a:endParaRPr/>
          </a:p>
        </p:txBody>
      </p:sp>
      <p:sp>
        <p:nvSpPr>
          <p:cNvPr id="202" name="Google Shape;202;p5"/>
          <p:cNvSpPr/>
          <p:nvPr/>
        </p:nvSpPr>
        <p:spPr>
          <a:xfrm>
            <a:off x="429207" y="3151732"/>
            <a:ext cx="11364687" cy="202322"/>
          </a:xfrm>
          <a:prstGeom prst="rect">
            <a:avLst/>
          </a:prstGeom>
          <a:solidFill>
            <a:srgbClr val="7E97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5"/>
          <p:cNvCxnSpPr/>
          <p:nvPr/>
        </p:nvCxnSpPr>
        <p:spPr>
          <a:xfrm>
            <a:off x="9220213" y="3303676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5"/>
          <p:cNvCxnSpPr/>
          <p:nvPr/>
        </p:nvCxnSpPr>
        <p:spPr>
          <a:xfrm>
            <a:off x="7279149" y="3347595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5" name="Google Shape;205;p5"/>
          <p:cNvCxnSpPr/>
          <p:nvPr/>
        </p:nvCxnSpPr>
        <p:spPr>
          <a:xfrm>
            <a:off x="5034355" y="3347596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" name="Google Shape;206;p5"/>
          <p:cNvCxnSpPr/>
          <p:nvPr/>
        </p:nvCxnSpPr>
        <p:spPr>
          <a:xfrm>
            <a:off x="863682" y="3260788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7" name="Google Shape;207;p5"/>
          <p:cNvCxnSpPr/>
          <p:nvPr/>
        </p:nvCxnSpPr>
        <p:spPr>
          <a:xfrm>
            <a:off x="2916306" y="3260788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A84D413-CE1B-AAB4-C8A6-A61114AAE23B}"/>
              </a:ext>
            </a:extLst>
          </p:cNvPr>
          <p:cNvSpPr txBox="1"/>
          <p:nvPr/>
        </p:nvSpPr>
        <p:spPr>
          <a:xfrm>
            <a:off x="6148874" y="4035933"/>
            <a:ext cx="208613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שיח חברתי בשלשות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06C0141-52E6-893B-252C-04F0C5B4DF86}"/>
              </a:ext>
            </a:extLst>
          </p:cNvPr>
          <p:cNvSpPr txBox="1"/>
          <p:nvPr/>
        </p:nvSpPr>
        <p:spPr>
          <a:xfrm>
            <a:off x="3970983" y="4069555"/>
            <a:ext cx="208613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סיפור במניפה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560C49C-239F-9186-49AD-D7629E16312C}"/>
              </a:ext>
            </a:extLst>
          </p:cNvPr>
          <p:cNvSpPr txBox="1"/>
          <p:nvPr/>
        </p:nvSpPr>
        <p:spPr>
          <a:xfrm>
            <a:off x="1812278" y="4035932"/>
            <a:ext cx="20861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הסיפור?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שיח רגשי במליאה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67232"/>
            <a:ext cx="4320000" cy="111689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 txBox="1"/>
          <p:nvPr/>
        </p:nvSpPr>
        <p:spPr>
          <a:xfrm>
            <a:off x="7915117" y="467232"/>
            <a:ext cx="432260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iw-IL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הנחיות להוראת השיעור</a:t>
            </a:r>
            <a:endParaRPr/>
          </a:p>
        </p:txBody>
      </p:sp>
      <p:sp>
        <p:nvSpPr>
          <p:cNvPr id="214" name="Google Shape;214;p6"/>
          <p:cNvSpPr/>
          <p:nvPr/>
        </p:nvSpPr>
        <p:spPr>
          <a:xfrm>
            <a:off x="309847" y="2062686"/>
            <a:ext cx="11160826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השקופיות הבאות מפרטות את מהלך השיעור ומיועדות להצגה בשיעור.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«"/>
            </a:pP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בגוף כל שקופית מופיע התוכן להקרנה ולעבודה עם התלמיד</a:t>
            </a:r>
            <a:r>
              <a:rPr lang="he-IL" sz="32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ות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«"/>
            </a:pP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בתחתית השקופית </a:t>
            </a:r>
            <a:r>
              <a:rPr lang="he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בהערות</a:t>
            </a:r>
            <a:r>
              <a:rPr lang="he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נמצאות הרחבות והנחיות לך – </a:t>
            </a:r>
            <a:r>
              <a:rPr lang="he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המורה.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3760" y="794063"/>
            <a:ext cx="672137" cy="50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/>
          <p:nvPr/>
        </p:nvSpPr>
        <p:spPr>
          <a:xfrm>
            <a:off x="6510086" y="1409002"/>
            <a:ext cx="4064413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שיח מעודד ומקבל </a:t>
            </a:r>
            <a:endParaRPr sz="2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2777671" y="3390492"/>
            <a:ext cx="7779334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הקשבה ממקום מתעניין ולא שיפוטי</a:t>
            </a:r>
            <a:endParaRPr sz="2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 txBox="1"/>
          <p:nvPr/>
        </p:nvSpPr>
        <p:spPr>
          <a:xfrm>
            <a:off x="5514282" y="4497114"/>
            <a:ext cx="5042723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כבוד לדברי החבר/ה</a:t>
            </a:r>
            <a:endParaRPr sz="2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/>
          <p:cNvSpPr txBox="1"/>
          <p:nvPr/>
        </p:nvSpPr>
        <p:spPr>
          <a:xfrm>
            <a:off x="679162" y="5335034"/>
            <a:ext cx="9877844" cy="89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הנאמר בשיח נשאר בינינו 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אפשר לשתף אחרים בנושא</a:t>
            </a:r>
            <a:r>
              <a:rPr lang="he-IL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אך לספר רק על עצמי</a:t>
            </a:r>
            <a:endParaRPr sz="2600" dirty="0">
              <a:solidFill>
                <a:srgbClr val="FB19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2280060" y="2389618"/>
            <a:ext cx="828208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שיתוף מהלב</a:t>
            </a:r>
            <a:endParaRPr sz="2600" b="1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"/>
          <p:cNvSpPr/>
          <p:nvPr/>
        </p:nvSpPr>
        <p:spPr>
          <a:xfrm>
            <a:off x="2777671" y="-57344"/>
            <a:ext cx="6920988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הנחיות לשיח מיטבי</a:t>
            </a:r>
            <a:endParaRPr/>
          </a:p>
        </p:txBody>
      </p:sp>
      <p:pic>
        <p:nvPicPr>
          <p:cNvPr id="226" name="Google Shape;226;p7"/>
          <p:cNvPicPr preferRelativeResize="0"/>
          <p:nvPr/>
        </p:nvPicPr>
        <p:blipFill rotWithShape="1">
          <a:blip r:embed="rId3">
            <a:alphaModFix/>
          </a:blip>
          <a:srcRect l="1" r="42296"/>
          <a:stretch/>
        </p:blipFill>
        <p:spPr>
          <a:xfrm>
            <a:off x="1017443" y="5727116"/>
            <a:ext cx="2108130" cy="10008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7"/>
          <p:cNvGrpSpPr/>
          <p:nvPr/>
        </p:nvGrpSpPr>
        <p:grpSpPr>
          <a:xfrm>
            <a:off x="65251" y="5849506"/>
            <a:ext cx="1085266" cy="878420"/>
            <a:chOff x="2923822" y="2971800"/>
            <a:chExt cx="3629378" cy="3629378"/>
          </a:xfrm>
        </p:grpSpPr>
        <p:pic>
          <p:nvPicPr>
            <p:cNvPr id="228" name="Google Shape;228;p7" descr="הערה - לב שבור קו מיתאר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23822" y="2971800"/>
              <a:ext cx="3629378" cy="36293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7"/>
            <p:cNvSpPr/>
            <p:nvPr/>
          </p:nvSpPr>
          <p:spPr>
            <a:xfrm>
              <a:off x="4598894" y="4238231"/>
              <a:ext cx="300484" cy="492378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0" name="Google Shape;230;p7" descr="תג לב עם מילוי מלא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7596" y="215991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7" descr="מחיאות כפיים עם מילוי מלא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57005" y="928807"/>
            <a:ext cx="1093470" cy="10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7" descr="אוזן עם מילוי מלא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67596" y="314930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7" descr="הערה קו נטוי שקט עם מילוי מלא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73648" y="523467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 descr="עין עם מילוי מלא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67596" y="428610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13271699-FC31-4EAB-82AA-3FF8EED737DC}"/>
              </a:ext>
            </a:extLst>
          </p:cNvPr>
          <p:cNvSpPr/>
          <p:nvPr/>
        </p:nvSpPr>
        <p:spPr>
          <a:xfrm>
            <a:off x="1873903" y="13674"/>
            <a:ext cx="9068456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מהשיעור הקודם ועד היום... נזכרות</a:t>
            </a:r>
          </a:p>
        </p:txBody>
      </p:sp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A513B45D-E2B4-420D-B2A5-7AAF3864E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3562" y="1446284"/>
            <a:ext cx="2867025" cy="2352675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2BF8C04B-9E80-4A58-849E-2E3D05EEA427}"/>
              </a:ext>
            </a:extLst>
          </p:cNvPr>
          <p:cNvSpPr txBox="1"/>
          <p:nvPr/>
        </p:nvSpPr>
        <p:spPr>
          <a:xfrm>
            <a:off x="849646" y="2160956"/>
            <a:ext cx="2434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אירוע מהשבוע האחרון בו יישמתי משהו שלמדתי מהשיעור...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CD7BDB4F-9EEB-4976-AA94-53921883D256}"/>
              </a:ext>
            </a:extLst>
          </p:cNvPr>
          <p:cNvSpPr txBox="1"/>
          <p:nvPr/>
        </p:nvSpPr>
        <p:spPr>
          <a:xfrm>
            <a:off x="1353920" y="5135344"/>
            <a:ext cx="20015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משהו שאני רוצה להגיד בהמשך לשיעור הקודם...</a:t>
            </a:r>
          </a:p>
        </p:txBody>
      </p:sp>
      <p:pic>
        <p:nvPicPr>
          <p:cNvPr id="19" name="גרפיקה 18">
            <a:extLst>
              <a:ext uri="{FF2B5EF4-FFF2-40B4-BE49-F238E27FC236}">
                <a16:creationId xmlns:a16="http://schemas.microsoft.com/office/drawing/2014/main" id="{249FBFA9-6CFB-43A4-8F34-2209D61FE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V="1">
            <a:off x="921198" y="4581840"/>
            <a:ext cx="2867025" cy="2030338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98DF0FE1-F13A-4A21-A43E-7F3169DFA3C5}"/>
              </a:ext>
            </a:extLst>
          </p:cNvPr>
          <p:cNvSpPr txBox="1"/>
          <p:nvPr/>
        </p:nvSpPr>
        <p:spPr>
          <a:xfrm>
            <a:off x="9185329" y="5297188"/>
            <a:ext cx="17570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משהו שהבנתי בעקבות השיעור הקודם...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417CFFC3-84D4-4041-8F5D-D321E3F227B1}"/>
              </a:ext>
            </a:extLst>
          </p:cNvPr>
          <p:cNvSpPr txBox="1"/>
          <p:nvPr/>
        </p:nvSpPr>
        <p:spPr>
          <a:xfrm>
            <a:off x="9361300" y="2106477"/>
            <a:ext cx="2033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משהו שקרה לי השבוע והזכיר לי את מה שלמדנו...</a:t>
            </a:r>
          </a:p>
        </p:txBody>
      </p:sp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6B2821A3-D615-4711-BFEC-46DA9D51E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8944527" y="1391805"/>
            <a:ext cx="2867025" cy="2352675"/>
          </a:xfrm>
          <a:prstGeom prst="rect">
            <a:avLst/>
          </a:prstGeom>
        </p:spPr>
      </p:pic>
      <p:pic>
        <p:nvPicPr>
          <p:cNvPr id="25" name="גרפיקה 24">
            <a:extLst>
              <a:ext uri="{FF2B5EF4-FFF2-40B4-BE49-F238E27FC236}">
                <a16:creationId xmlns:a16="http://schemas.microsoft.com/office/drawing/2014/main" id="{AAE23A5E-488A-41D6-B276-D84EA8950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 flipV="1">
            <a:off x="8682256" y="4582516"/>
            <a:ext cx="2867025" cy="2161794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F4585E1E-CB7B-4775-9EC1-E65975DDD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917360" y="2160956"/>
            <a:ext cx="4665628" cy="53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06158-5FBF-9FC7-BBF1-ADFE14E92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FB5E4B6-D299-03F1-17BB-DE9BEE2E1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04213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CC9AC7"/>
              </a:buClr>
              <a:buFont typeface="Arial" panose="020B0604020202020204" pitchFamily="34" charset="0"/>
              <a:buChar char="•"/>
            </a:pPr>
            <a:r>
              <a:rPr lang="he-IL" sz="3200" dirty="0"/>
              <a:t>כשהייתה בגן, רצתה להיכנס לבד לגן? </a:t>
            </a:r>
          </a:p>
          <a:p>
            <a:pPr>
              <a:buClr>
                <a:srgbClr val="CC9AC7"/>
              </a:buClr>
              <a:buFont typeface="Arial" panose="020B0604020202020204" pitchFamily="34" charset="0"/>
              <a:buChar char="•"/>
            </a:pPr>
            <a:r>
              <a:rPr lang="he-IL" sz="3200" dirty="0"/>
              <a:t>היה לה קשה להיפרד מההורים בבוקר?</a:t>
            </a:r>
          </a:p>
          <a:p>
            <a:pPr>
              <a:buClr>
                <a:srgbClr val="CC9AC7"/>
              </a:buClr>
              <a:buFont typeface="Arial" panose="020B0604020202020204" pitchFamily="34" charset="0"/>
              <a:buChar char="•"/>
            </a:pPr>
            <a:r>
              <a:rPr lang="he-IL" sz="3200" dirty="0"/>
              <a:t>הלכה בסוף יום לימודים מבית הספר היסודי לבד לבית?</a:t>
            </a:r>
          </a:p>
          <a:p>
            <a:pPr>
              <a:buClr>
                <a:srgbClr val="CC9AC7"/>
              </a:buClr>
              <a:buFont typeface="Arial" panose="020B0604020202020204" pitchFamily="34" charset="0"/>
              <a:buChar char="•"/>
            </a:pPr>
            <a:r>
              <a:rPr lang="he-IL" sz="3200" dirty="0"/>
              <a:t>גרה בבניין עם עוד חברה/</a:t>
            </a:r>
            <a:r>
              <a:rPr lang="he-IL" sz="3200" dirty="0" err="1"/>
              <a:t>ות</a:t>
            </a:r>
            <a:r>
              <a:rPr lang="he-IL" sz="3200" dirty="0"/>
              <a:t> מהכיתה ביסודי?</a:t>
            </a:r>
          </a:p>
          <a:p>
            <a:pPr>
              <a:buClr>
                <a:srgbClr val="CC9AC7"/>
              </a:buClr>
              <a:buFont typeface="Arial" panose="020B0604020202020204" pitchFamily="34" charset="0"/>
              <a:buChar char="•"/>
            </a:pPr>
            <a:r>
              <a:rPr lang="he-IL" sz="3200" dirty="0"/>
              <a:t>היה לה חפץ אהוב בילדות שליווה אותה לכל מקום?</a:t>
            </a:r>
            <a:r>
              <a:rPr lang="en-US" sz="3200" dirty="0"/>
              <a:t/>
            </a:r>
            <a:br>
              <a:rPr lang="en-US" sz="3200" dirty="0"/>
            </a:br>
            <a:endParaRPr lang="he-IL" sz="3200" dirty="0"/>
          </a:p>
          <a:p>
            <a:pPr>
              <a:buClr>
                <a:srgbClr val="CC9AC7"/>
              </a:buClr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מהו החפץ שמלווה אתכן כיום לכל מקום?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C5D2BC0-5A50-66B1-3DB1-8CB861E04EF5}"/>
              </a:ext>
            </a:extLst>
          </p:cNvPr>
          <p:cNvSpPr txBox="1"/>
          <p:nvPr/>
        </p:nvSpPr>
        <p:spPr>
          <a:xfrm>
            <a:off x="6096000" y="1390786"/>
            <a:ext cx="46752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he-IL" sz="4000" b="1" i="0" u="none" strike="noStrike" kern="0" cap="none" spc="0" normalizeH="0" baseline="0" noProof="0" dirty="0">
                <a:ln>
                  <a:noFill/>
                </a:ln>
                <a:solidFill>
                  <a:srgbClr val="44BFA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בהרמת יד, </a:t>
            </a:r>
            <a:r>
              <a:rPr lang="he-IL" sz="4000" b="1" dirty="0">
                <a:solidFill>
                  <a:srgbClr val="44BFAB"/>
                </a:solidFill>
                <a:latin typeface="Calibri"/>
                <a:cs typeface="Calibri"/>
                <a:sym typeface="Calibri"/>
              </a:rPr>
              <a:t>כל מי ש...</a:t>
            </a:r>
            <a:endParaRPr lang="he-IL" sz="1800" b="1" dirty="0">
              <a:solidFill>
                <a:srgbClr val="44BFAB"/>
              </a:solidFill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005B010-1F2F-CA39-9FEF-56004B90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421" y="-125551"/>
            <a:ext cx="3810677" cy="1325563"/>
          </a:xfrm>
        </p:spPr>
        <p:txBody>
          <a:bodyPr>
            <a:noAutofit/>
          </a:bodyPr>
          <a:lstStyle/>
          <a:p>
            <a:r>
              <a:rPr lang="he-IL" sz="4800" b="1" dirty="0">
                <a:solidFill>
                  <a:srgbClr val="E80B8B"/>
                </a:solidFill>
              </a:rPr>
              <a:t>כשהיינו ילדות...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328" y="975545"/>
            <a:ext cx="2754086" cy="304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4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24685</TotalTime>
  <Words>1493</Words>
  <Application>Microsoft Office PowerPoint</Application>
  <PresentationFormat>מסך רחב</PresentationFormat>
  <Paragraphs>191</Paragraphs>
  <Slides>23</Slides>
  <Notes>21</Notes>
  <HiddenSlides>6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David</vt:lpstr>
      <vt:lpstr>Gisha</vt:lpstr>
      <vt:lpstr>Times New Roman</vt:lpstr>
      <vt:lpstr>Wingdings</vt:lpstr>
      <vt:lpstr>1_ערכת נושא Office</vt:lpstr>
      <vt:lpstr>3_ערכת נושא Office</vt:lpstr>
      <vt:lpstr>2_ערכת נושא Office</vt:lpstr>
      <vt:lpstr>4_ערכת נושא Office</vt:lpstr>
      <vt:lpstr>מצגת של PowerPoint‏</vt:lpstr>
      <vt:lpstr>מצגת של PowerPoint‏</vt:lpstr>
      <vt:lpstr>מטרות השיעור</vt:lpstr>
      <vt:lpstr>ידע, מיומנויות וערכים</vt:lpstr>
      <vt:lpstr>מצגת של PowerPoint‏</vt:lpstr>
      <vt:lpstr>מצגת של PowerPoint‏</vt:lpstr>
      <vt:lpstr>מצגת של PowerPoint‏</vt:lpstr>
      <vt:lpstr>מצגת של PowerPoint‏</vt:lpstr>
      <vt:lpstr>כשהיינו ילדות...</vt:lpstr>
      <vt:lpstr>לפעמים...</vt:lpstr>
      <vt:lpstr>להיות מחוברות –  בשלשות</vt:lpstr>
      <vt:lpstr>הסוללה  הפנימית שלי</vt:lpstr>
      <vt:lpstr>הסוללה הפנימית שלי</vt:lpstr>
      <vt:lpstr>מן המקורות</vt:lpstr>
      <vt:lpstr>סיפור במניפה</vt:lpstr>
      <vt:lpstr>מצגת של PowerPoint‏</vt:lpstr>
      <vt:lpstr>מה הסיפור? </vt:lpstr>
      <vt:lpstr>מניפת רעיונות</vt:lpstr>
      <vt:lpstr>מצגת של PowerPoint‏</vt:lpstr>
      <vt:lpstr>מצגת של PowerPoint‏</vt:lpstr>
      <vt:lpstr>מצגת של PowerPoint‏</vt:lpstr>
      <vt:lpstr>להדפסה</vt:lpstr>
      <vt:lpstr>שאלות לסיפור במניפה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אפרת בועז</dc:creator>
  <cp:lastModifiedBy>איריס וכטל</cp:lastModifiedBy>
  <cp:revision>321</cp:revision>
  <dcterms:created xsi:type="dcterms:W3CDTF">2021-07-12T08:06:42Z</dcterms:created>
  <dcterms:modified xsi:type="dcterms:W3CDTF">2025-01-09T07:00:06Z</dcterms:modified>
</cp:coreProperties>
</file>