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6" r:id="rId2"/>
    <p:sldMasterId id="2147483716" r:id="rId3"/>
    <p:sldMasterId id="2147483725" r:id="rId4"/>
    <p:sldMasterId id="2147483743" r:id="rId5"/>
    <p:sldMasterId id="2147483749" r:id="rId6"/>
  </p:sldMasterIdLst>
  <p:notesMasterIdLst>
    <p:notesMasterId r:id="rId29"/>
  </p:notesMasterIdLst>
  <p:sldIdLst>
    <p:sldId id="256" r:id="rId7"/>
    <p:sldId id="3092" r:id="rId8"/>
    <p:sldId id="258" r:id="rId9"/>
    <p:sldId id="3094" r:id="rId10"/>
    <p:sldId id="260" r:id="rId11"/>
    <p:sldId id="263" r:id="rId12"/>
    <p:sldId id="595" r:id="rId13"/>
    <p:sldId id="3096" r:id="rId14"/>
    <p:sldId id="3084" r:id="rId15"/>
    <p:sldId id="558" r:id="rId16"/>
    <p:sldId id="554" r:id="rId17"/>
    <p:sldId id="3089" r:id="rId18"/>
    <p:sldId id="3080" r:id="rId19"/>
    <p:sldId id="3081" r:id="rId20"/>
    <p:sldId id="3071" r:id="rId21"/>
    <p:sldId id="3090" r:id="rId22"/>
    <p:sldId id="3069" r:id="rId23"/>
    <p:sldId id="281" r:id="rId24"/>
    <p:sldId id="282" r:id="rId25"/>
    <p:sldId id="572" r:id="rId26"/>
    <p:sldId id="3083" r:id="rId27"/>
    <p:sldId id="345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5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TGgsKdwRy50pYdvYDPhCbQU6u2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DHP" userId="873281f71de5b19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15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60"/>
    <a:srgbClr val="FFB6BF"/>
    <a:srgbClr val="EFA8D8"/>
    <a:srgbClr val="CC9AC7"/>
    <a:srgbClr val="D2EE78"/>
    <a:srgbClr val="81E3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615" autoAdjust="0"/>
  </p:normalViewPr>
  <p:slideViewPr>
    <p:cSldViewPr snapToGrid="0">
      <p:cViewPr varScale="1">
        <p:scale>
          <a:sx n="86" d="100"/>
          <a:sy n="86" d="100"/>
        </p:scale>
        <p:origin x="528" y="58"/>
      </p:cViewPr>
      <p:guideLst>
        <p:guide orient="horz" pos="3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</a:t>
            </a:r>
            <a:r>
              <a:rPr lang="ar-SA" dirty="0"/>
              <a:t> - تتم</a:t>
            </a:r>
            <a:r>
              <a:rPr lang="ar-JO" dirty="0"/>
              <a:t>ّ</a:t>
            </a:r>
            <a:r>
              <a:rPr lang="ar-SA" dirty="0"/>
              <a:t>ة للدرس السابق، نود</a:t>
            </a:r>
            <a:r>
              <a:rPr lang="ar-JO" dirty="0"/>
              <a:t>ّ</a:t>
            </a:r>
            <a:r>
              <a:rPr lang="ar-SA" dirty="0"/>
              <a:t> أن نضفي شرعي</a:t>
            </a:r>
            <a:r>
              <a:rPr lang="ar-JO" dirty="0"/>
              <a:t>ّ</a:t>
            </a:r>
            <a:r>
              <a:rPr lang="ar-SA" dirty="0"/>
              <a:t>ة لتجربة الانتماء إلى مجموعة جديدة، والمشاعر التي تثيرها؛ الفرص الى جانب التحد</a:t>
            </a:r>
            <a:r>
              <a:rPr lang="ar-JO" dirty="0"/>
              <a:t>ّ</a:t>
            </a:r>
            <a:r>
              <a:rPr lang="ar-SA" dirty="0" err="1"/>
              <a:t>يات</a:t>
            </a:r>
            <a:r>
              <a:rPr lang="ar-SA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9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51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4C72-AFEF-3FC4-9D9F-CAD8D8B6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E198EF-33C7-59CE-FCFF-4E48D84D0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AACA49C-446C-B812-D862-F5AB3EFF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F464E1-9BF5-7E2B-BACD-E5A738356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8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4C72-AFEF-3FC4-9D9F-CAD8D8B6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E198EF-33C7-59CE-FCFF-4E48D84D0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AACA49C-446C-B812-D862-F5AB3EFF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F464E1-9BF5-7E2B-BACD-E5A738356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5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JO" dirty="0"/>
              <a:t>هدف الفعاليّة</a:t>
            </a:r>
            <a:r>
              <a:rPr lang="ar-SA" dirty="0"/>
              <a:t>: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JO" dirty="0"/>
              <a:t>إتاحة </a:t>
            </a:r>
            <a:r>
              <a:rPr lang="ar-SA" dirty="0"/>
              <a:t>تجربة</a:t>
            </a:r>
            <a:r>
              <a:rPr lang="ar-JO" dirty="0"/>
              <a:t> لل</a:t>
            </a:r>
            <a:r>
              <a:rPr lang="ar-SA" dirty="0"/>
              <a:t>دعم المتبادل وإنشاء </a:t>
            </a:r>
            <a:r>
              <a:rPr lang="ar-JO" dirty="0"/>
              <a:t>التواصل</a:t>
            </a:r>
            <a:r>
              <a:rPr lang="ar-SA" dirty="0"/>
              <a:t> من خلال كتابة الأفكار في المواقف المختلفة</a:t>
            </a:r>
            <a:r>
              <a:rPr lang="ar-JO" dirty="0"/>
              <a:t>، المرتبطة بالشعور ب</a:t>
            </a:r>
            <a:r>
              <a:rPr lang="ar-SA" dirty="0"/>
              <a:t>الانتماء / </a:t>
            </a:r>
            <a:r>
              <a:rPr lang="ar-JO" dirty="0"/>
              <a:t>الانخراط\ الانتساب إلى </a:t>
            </a:r>
            <a:endParaRPr lang="he-IL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b="1" dirty="0"/>
          </a:p>
          <a:p>
            <a:r>
              <a:rPr lang="he-IL" b="1" dirty="0"/>
              <a:t>מהלך הפעילות:</a:t>
            </a:r>
          </a:p>
          <a:p>
            <a:r>
              <a:rPr lang="he-IL" dirty="0"/>
              <a:t>- נחלק את התלמידים לקבוצות (במעגלים או לפי טורים).</a:t>
            </a:r>
          </a:p>
          <a:p>
            <a:r>
              <a:rPr lang="he-IL" dirty="0"/>
              <a:t>מומלץ לכתוב מראש שאלה מהשאלות המוצעות בסוף המצגת.</a:t>
            </a:r>
          </a:p>
          <a:p>
            <a:r>
              <a:rPr lang="he-IL" dirty="0"/>
              <a:t>- כל תלמיד/ה יקבל דף עם שאלה, ויתבקש לכתוב בשורה אחת הצעה לפתרון.</a:t>
            </a:r>
          </a:p>
          <a:p>
            <a:r>
              <a:rPr lang="he-IL" dirty="0"/>
              <a:t>בתום הכתיבה, כל תלמיד ישאיר את השאלה גלויה בראש הדף, ויקפל את השורה שהוא כתב (כמו במניפה).</a:t>
            </a:r>
          </a:p>
          <a:p>
            <a:pPr marL="228600" indent="0">
              <a:buFontTx/>
              <a:buNone/>
            </a:pPr>
            <a:r>
              <a:rPr lang="he-IL" dirty="0"/>
              <a:t>- התלמידים יעבירו את דפי המניפה אחד לשני בו זמנית, על פי סדר שתוכנן מראש, למשל, החלפת המניפות עם כיוון השעון.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- בתום הפעילות, ניתן להקריא או לשתף ב 2-3 הצעות שהתלמידים הציעו ולקיים דיון ושיתוף במליאה. </a:t>
            </a:r>
          </a:p>
          <a:p>
            <a:endParaRPr lang="he-IL" dirty="0"/>
          </a:p>
          <a:p>
            <a:r>
              <a:rPr lang="he-IL" dirty="0"/>
              <a:t>*השאלות המוצעות בסוף המצגת נלקחו מתוך סיפורים ושאלות אמיתיות של בני הגיל. </a:t>
            </a:r>
          </a:p>
          <a:p>
            <a:endParaRPr lang="he-IL" dirty="0"/>
          </a:p>
          <a:p>
            <a:r>
              <a:rPr lang="he-IL" b="1" dirty="0"/>
              <a:t>**השאלות להדפסה בסוף המצגת.</a:t>
            </a:r>
          </a:p>
          <a:p>
            <a:r>
              <a:rPr lang="ar-SA" b="1" dirty="0"/>
              <a:t>مسار ال</a:t>
            </a:r>
            <a:r>
              <a:rPr lang="ar-JO" b="1" dirty="0"/>
              <a:t>فعاليّة:</a:t>
            </a:r>
            <a:endParaRPr lang="ar-SA" b="1" dirty="0"/>
          </a:p>
          <a:p>
            <a:r>
              <a:rPr lang="ar-SA" b="1" dirty="0"/>
              <a:t>- </a:t>
            </a:r>
            <a:r>
              <a:rPr lang="ar-JO" b="1" dirty="0"/>
              <a:t>نوزّع</a:t>
            </a:r>
            <a:r>
              <a:rPr lang="ar-SA" b="1" dirty="0"/>
              <a:t> الطلاب إلى مجموعات (في دوائر أو حسب الأعمدة).</a:t>
            </a:r>
          </a:p>
          <a:p>
            <a:r>
              <a:rPr lang="ar-SA" b="1" dirty="0"/>
              <a:t>يوصى بكتابة سؤال مسبقًا من الأسئلة المطروحة في نهاية العرض التقديمي.</a:t>
            </a:r>
          </a:p>
          <a:p>
            <a:r>
              <a:rPr lang="ar-SA" b="1" dirty="0"/>
              <a:t>- سيحصل كل</a:t>
            </a:r>
            <a:r>
              <a:rPr lang="ar-JO" b="1" dirty="0"/>
              <a:t>ّ</a:t>
            </a:r>
            <a:r>
              <a:rPr lang="ar-SA" b="1" dirty="0"/>
              <a:t> طالب على صفحة بها سؤال، وسيطلب منه كتابة مقترح للحل</a:t>
            </a:r>
            <a:r>
              <a:rPr lang="ar-JO" b="1" dirty="0"/>
              <a:t>ّ</a:t>
            </a:r>
            <a:r>
              <a:rPr lang="ar-SA" b="1" dirty="0"/>
              <a:t> في سطر واحد.</a:t>
            </a:r>
          </a:p>
          <a:p>
            <a:r>
              <a:rPr lang="ar-SA" b="1" dirty="0"/>
              <a:t>في نهاية الكتابة، سيترك كل</a:t>
            </a:r>
            <a:r>
              <a:rPr lang="ar-JO" b="1" dirty="0"/>
              <a:t>ّ</a:t>
            </a:r>
            <a:r>
              <a:rPr lang="ar-SA" b="1" dirty="0"/>
              <a:t> طالب السؤال ظاهرًا في أعلى الصفحة، ويطوي السطر الذي كتبه (مثل المروحة).</a:t>
            </a:r>
          </a:p>
          <a:p>
            <a:r>
              <a:rPr lang="ar-SA" b="1" dirty="0"/>
              <a:t>- سيقوم الطلاب بتمرير صفحات الم</a:t>
            </a:r>
            <a:r>
              <a:rPr lang="ar-JO" b="1" dirty="0"/>
              <a:t>روحة</a:t>
            </a:r>
            <a:r>
              <a:rPr lang="ar-SA" b="1" dirty="0"/>
              <a:t> لبعضهم البعض في </a:t>
            </a:r>
            <a:r>
              <a:rPr lang="ar-JO" b="1" dirty="0"/>
              <a:t>الآن ذاته</a:t>
            </a:r>
            <a:r>
              <a:rPr lang="ar-SA" b="1" dirty="0"/>
              <a:t>، وفقًا لترتيب مخطط مسبقًا، على سبيل المثال، ت</a:t>
            </a:r>
            <a:r>
              <a:rPr lang="ar-JO" b="1" dirty="0"/>
              <a:t>بادل</a:t>
            </a:r>
            <a:r>
              <a:rPr lang="ar-SA" b="1" dirty="0"/>
              <a:t> المراوح في اتجاه عقارب الساعة.</a:t>
            </a:r>
          </a:p>
          <a:p>
            <a:r>
              <a:rPr lang="ar-SA" b="1" dirty="0"/>
              <a:t>- في نهاية ال</a:t>
            </a:r>
            <a:r>
              <a:rPr lang="ar-JO" b="1" dirty="0"/>
              <a:t>فعاليّة</a:t>
            </a:r>
            <a:r>
              <a:rPr lang="ar-SA" b="1" dirty="0"/>
              <a:t>، يمكن قراءة أو مشاركة 2-3 مقترحات اقترحها الطلاب وإجراء مناقشة ومشاركة في</a:t>
            </a:r>
            <a:r>
              <a:rPr lang="ar-JO" b="1" dirty="0"/>
              <a:t> مجموعة الصفّ الكاملة</a:t>
            </a:r>
            <a:r>
              <a:rPr lang="ar-SA" b="1" dirty="0"/>
              <a:t>.</a:t>
            </a:r>
          </a:p>
          <a:p>
            <a:endParaRPr lang="ar-SA" b="1" dirty="0"/>
          </a:p>
          <a:p>
            <a:r>
              <a:rPr lang="ar-SA" b="1" dirty="0"/>
              <a:t>*الأسئلة المقترحة في نهاية ال</a:t>
            </a:r>
            <a:r>
              <a:rPr lang="ar-JO" b="1" dirty="0"/>
              <a:t>معروضة</a:t>
            </a:r>
            <a:r>
              <a:rPr lang="ar-SA" b="1" dirty="0"/>
              <a:t> مأخوذة من قصص حقيقي</a:t>
            </a:r>
            <a:r>
              <a:rPr lang="ar-JO" b="1" dirty="0"/>
              <a:t>ّ</a:t>
            </a:r>
            <a:r>
              <a:rPr lang="ar-SA" b="1" dirty="0"/>
              <a:t>ة وأسئلة لأشخاص من نفس العمر.</a:t>
            </a:r>
          </a:p>
          <a:p>
            <a:endParaRPr lang="ar-SA" b="1" dirty="0"/>
          </a:p>
          <a:p>
            <a:r>
              <a:rPr lang="ar-SA" b="1" dirty="0"/>
              <a:t>**أسئلة للطباعة في نهاية ال</a:t>
            </a:r>
            <a:r>
              <a:rPr lang="ar-JO" b="1" dirty="0"/>
              <a:t>معروضة</a:t>
            </a:r>
            <a:r>
              <a:rPr lang="ar-SA" b="1" dirty="0"/>
              <a:t>.</a:t>
            </a:r>
            <a:endParaRPr lang="he-IL" b="1" dirty="0"/>
          </a:p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50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للمعلم\ة:</a:t>
            </a:r>
          </a:p>
          <a:p>
            <a:r>
              <a:rPr lang="ar-SA" dirty="0"/>
              <a:t>يواجه العديد من المراهقين أحيانًا حالات من الشعور بعدم الانتماء ويواجهون أسئلة حول كيفي</a:t>
            </a:r>
            <a:r>
              <a:rPr lang="ar-JO" dirty="0"/>
              <a:t>ّ</a:t>
            </a:r>
            <a:r>
              <a:rPr lang="ar-SA" dirty="0"/>
              <a:t>ة التواصل وكيفي</a:t>
            </a:r>
            <a:r>
              <a:rPr lang="ar-JO" dirty="0"/>
              <a:t>ّ</a:t>
            </a:r>
            <a:r>
              <a:rPr lang="ar-SA" dirty="0"/>
              <a:t>ة الانتماء و</a:t>
            </a:r>
            <a:r>
              <a:rPr lang="ar-JO" dirty="0"/>
              <a:t>سبل</a:t>
            </a:r>
            <a:endParaRPr lang="ar-SA" dirty="0"/>
          </a:p>
          <a:p>
            <a:r>
              <a:rPr lang="ar-SA" dirty="0"/>
              <a:t>التعامل مع المواقف التي يجدون فيها صعوبة في التواصل.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410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10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للمعلم\ة:</a:t>
            </a:r>
          </a:p>
          <a:p>
            <a:r>
              <a:rPr lang="ar-SA" dirty="0"/>
              <a:t>يوصى بأن نطلب من ال</a:t>
            </a:r>
            <a:r>
              <a:rPr lang="ar-JO" dirty="0"/>
              <a:t>طلّاب</a:t>
            </a:r>
            <a:r>
              <a:rPr lang="ar-SA" dirty="0"/>
              <a:t> اقتراح أفكار لتنفيذ الاقتراحات والأفكار التي ظهرت في فعالية "قصة في</a:t>
            </a:r>
            <a:r>
              <a:rPr lang="ar-JO" dirty="0"/>
              <a:t> </a:t>
            </a:r>
            <a:r>
              <a:rPr lang="ar-SA" dirty="0"/>
              <a:t>مروحة" داخل الصف</a:t>
            </a:r>
            <a:r>
              <a:rPr lang="ar-JO" dirty="0"/>
              <a:t>ّ</a:t>
            </a:r>
            <a:r>
              <a:rPr lang="ar-SA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93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2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ar-LB" dirty="0"/>
              <a:t>كلّ تلميذ\ة يسجّل لنفسه أمر</a:t>
            </a:r>
            <a:r>
              <a:rPr lang="ar-JO"/>
              <a:t>ًا</a:t>
            </a:r>
            <a:r>
              <a:rPr lang="ar-LB"/>
              <a:t> </a:t>
            </a:r>
            <a:r>
              <a:rPr lang="ar-LB" dirty="0"/>
              <a:t>يلتزم أن يقوم به بشكلٍ مغاير في أعقاب اللّقاءات.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ar-LB" dirty="0"/>
              <a:t>نفسح المجال ل2-3 من التّلاميذ للمشاركة بما سجّلوه .</a:t>
            </a:r>
            <a:endParaRPr dirty="0"/>
          </a:p>
        </p:txBody>
      </p:sp>
      <p:sp>
        <p:nvSpPr>
          <p:cNvPr id="463" name="Google Shape;463;p27:notes"/>
          <p:cNvSpPr txBox="1">
            <a:spLocks noGrp="1"/>
          </p:cNvSpPr>
          <p:nvPr>
            <p:ph type="sldNum" idx="12"/>
          </p:nvPr>
        </p:nvSpPr>
        <p:spPr>
          <a:xfrm>
            <a:off x="1645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ar-L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</a:t>
            </a:r>
            <a:endParaRPr lang="he-IL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L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في هذه الشّريحة</a:t>
            </a: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تجدون</a:t>
            </a:r>
            <a:r>
              <a:rPr kumimoji="0" lang="ar-L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أفكار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ًا</a:t>
            </a:r>
            <a:r>
              <a:rPr kumimoji="0" lang="ar-L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متنوّعة لتطبيق المضامين المُختلفة التي مُرّرت في هذه الوحدة مع التّلاميذ. بإمكان المعلّم/ة اختيار فِكرة واحدة أو أكثر، عرضها على التّلاميذ والتّفكير سويّة بالطّرق المُلائمة لتنفيذها.</a:t>
            </a: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L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 المُهم مُساعدة التّلاميذ على تخطيط وتنفيذ إحدى الأفكار</a:t>
            </a: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L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بالإضافة لذلك، بالإمكان أن نقترح عليهم فكرة للتّطبيق من مخزن التّطبيقات الذي عُرِضَ في الدّروس السّابقة.</a:t>
            </a: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0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419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5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1789270A-CB13-7818-853B-EECC88F2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>
            <a:extLst>
              <a:ext uri="{FF2B5EF4-FFF2-40B4-BE49-F238E27FC236}">
                <a16:creationId xmlns:a16="http://schemas.microsoft.com/office/drawing/2014/main" id="{75A989B7-76EB-0653-D093-3B27CBF2E1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>
            <a:extLst>
              <a:ext uri="{FF2B5EF4-FFF2-40B4-BE49-F238E27FC236}">
                <a16:creationId xmlns:a16="http://schemas.microsoft.com/office/drawing/2014/main" id="{21702B7D-CE03-03E0-A239-AA74206E08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67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LB" dirty="0"/>
              <a:t>من المهم</a:t>
            </a:r>
            <a:r>
              <a:rPr lang="ar-JO" dirty="0"/>
              <a:t>ّ</a:t>
            </a:r>
            <a:r>
              <a:rPr lang="ar-LB" dirty="0"/>
              <a:t> أن نُذكّر بالقواعد الأساسي</a:t>
            </a:r>
            <a:r>
              <a:rPr lang="ar-JO" dirty="0"/>
              <a:t>ّ</a:t>
            </a:r>
            <a:r>
              <a:rPr lang="ar-LB" dirty="0"/>
              <a:t>ة للحوار في</a:t>
            </a:r>
            <a:r>
              <a:rPr lang="ar-JO" dirty="0"/>
              <a:t> </a:t>
            </a:r>
            <a:r>
              <a:rPr lang="ar-LB" dirty="0"/>
              <a:t>كلّ درس، بهدف تدعيم الحيّز الآمن الذي يُفسح المجال لحوار عاطفي</a:t>
            </a:r>
            <a:r>
              <a:rPr lang="ar-JO" dirty="0"/>
              <a:t>ّ</a:t>
            </a:r>
            <a:r>
              <a:rPr lang="ar-LB" dirty="0"/>
              <a:t> بين الط</a:t>
            </a:r>
            <a:r>
              <a:rPr lang="ar-JO" dirty="0"/>
              <a:t>لّاب.</a:t>
            </a:r>
            <a:r>
              <a:rPr lang="he-IL" b="0" dirty="0"/>
              <a:t> </a:t>
            </a:r>
            <a:r>
              <a:rPr lang="he-IL" b="1" dirty="0"/>
              <a:t> </a:t>
            </a:r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35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8:notes"/>
          <p:cNvSpPr txBox="1">
            <a:spLocks noGrp="1"/>
          </p:cNvSpPr>
          <p:nvPr>
            <p:ph type="sldNum" idx="12"/>
          </p:nvPr>
        </p:nvSpPr>
        <p:spPr>
          <a:xfrm>
            <a:off x="1645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ar-L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9450-5A6B-DCC0-C32B-01400103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CC3EA6-6FDE-A6B9-65DB-2690524B1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EAE925C-A04C-4355-77D9-0B4B63FEB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للمعلم\ة:</a:t>
            </a:r>
          </a:p>
          <a:p>
            <a:r>
              <a:rPr lang="ar-SA" dirty="0"/>
              <a:t>نقرأ كل سؤال ويقوم الطلاب بالتصويت بأيديهم - إعجاب أو عدم إعجاب. الجميع شريك في التصويت. بهذه الطريقة يقارن الطلاب</a:t>
            </a:r>
          </a:p>
          <a:p>
            <a:r>
              <a:rPr lang="ar-SA" dirty="0"/>
              <a:t>أنفسهم بالآخرين في كل سؤال، ويؤدي هذا إلى </a:t>
            </a:r>
            <a:r>
              <a:rPr lang="ar-SA" u="none" dirty="0">
                <a:highlight>
                  <a:srgbClr val="FFFF00"/>
                </a:highlight>
              </a:rPr>
              <a:t>إضفاء الشرعية على تجربتهم</a:t>
            </a:r>
            <a:r>
              <a:rPr lang="ar-SA" u="none" dirty="0"/>
              <a:t>.</a:t>
            </a:r>
          </a:p>
          <a:p>
            <a:endParaRPr lang="ar-SA" dirty="0"/>
          </a:p>
          <a:p>
            <a:r>
              <a:rPr lang="ar-SA" dirty="0"/>
              <a:t>يمكن التوسع بأسئلة إضافية -</a:t>
            </a:r>
          </a:p>
          <a:p>
            <a:r>
              <a:rPr lang="ar-SA" dirty="0"/>
              <a:t>لماذا تصرفتم كأطفال بهذه الطريقة؟ كيف ساعدتكم هذه الأنماط السلوكية؟ كيف أثرت عليكم؟</a:t>
            </a: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4A0104-C7BC-8356-2E2B-1A0E1F5D7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9119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89193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50035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53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גרפיקה 8" descr="מדפסת עם מילוי מלא">
            <a:extLst>
              <a:ext uri="{FF2B5EF4-FFF2-40B4-BE49-F238E27FC236}">
                <a16:creationId xmlns:a16="http://schemas.microsoft.com/office/drawing/2014/main" id="{BB7EC42E-3759-4DA9-A8A1-B33FC496F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46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26193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263138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ט'/טבת/תשפ"ה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2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מה המסר שלנו">
  <p:cSld name="מה המסר שלנו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5" name="Google Shape;45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5"/>
          <p:cNvSpPr txBox="1"/>
          <p:nvPr/>
        </p:nvSpPr>
        <p:spPr>
          <a:xfrm>
            <a:off x="2553209" y="189529"/>
            <a:ext cx="70855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מהם המסרים שלנו?</a:t>
            </a:r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74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שקופית כותרת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87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תמונה ">
  <p:cSld name="1_תמונה 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89" name="Google Shape;89;p30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653" y="916454"/>
            <a:ext cx="4617563" cy="46175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336040" y="1189831"/>
            <a:ext cx="27431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19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ני תכנים" type="twoObj">
  <p:cSld name="שני תכנים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השוואה" type="twoTxTwoObj">
  <p:cSld name="השוואה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74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262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6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4" name="Google Shape;24;p21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2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2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2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7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06" name="Google Shape;106;p31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0796" y="936396"/>
            <a:ext cx="4985208" cy="498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3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0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853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ני תכנים" type="twoObj">
  <p:cSld name="שני תכנים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262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השוואה" type="twoTxTwoObj">
  <p:cSld name="השוואה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77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">
  <p:cSld name="כותרת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709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">
  <p:cSld name="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783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51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 preserve="1">
  <p:cSld name="2_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-1" y="0"/>
            <a:ext cx="2828635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0" y="127928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05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856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sp>
        <p:nvSpPr>
          <p:cNvPr id="30" name="Google Shape;30;p32"/>
          <p:cNvSpPr/>
          <p:nvPr/>
        </p:nvSpPr>
        <p:spPr>
          <a:xfrm>
            <a:off x="0" y="-9832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861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>
  <p:cSld name="מה נלמד היום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62216">
            <a:off x="9720414" y="316224"/>
            <a:ext cx="1142698" cy="58433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3"/>
          <p:cNvSpPr/>
          <p:nvPr/>
        </p:nvSpPr>
        <p:spPr>
          <a:xfrm>
            <a:off x="2327564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ar-LB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נלמד היום?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010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653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939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sp>
        <p:nvSpPr>
          <p:cNvPr id="58" name="Google Shape;58;p36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6"/>
          <p:cNvSpPr txBox="1"/>
          <p:nvPr/>
        </p:nvSpPr>
        <p:spPr>
          <a:xfrm>
            <a:off x="1775691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ar-LB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891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sp>
        <p:nvSpPr>
          <p:cNvPr id="65" name="Google Shape;65;p37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7"/>
          <p:cNvSpPr txBox="1"/>
          <p:nvPr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ar-LB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679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2">
  <p:cSld name="שאלות- אפשרות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pic>
        <p:nvPicPr>
          <p:cNvPr id="73" name="Google Shape;7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90837" y="186628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715383" y="3875344"/>
            <a:ext cx="3468362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0369" y="1688935"/>
            <a:ext cx="3246583" cy="284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6137" y="4116530"/>
            <a:ext cx="3392995" cy="24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5013878" y="5982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643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- אפשרות 3">
  <p:cSld name="שאלות - אפשרות 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90392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pic>
        <p:nvPicPr>
          <p:cNvPr id="82" name="Google Shape;8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835091"/>
            <a:ext cx="1858858" cy="135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676" y="2606675"/>
            <a:ext cx="2649310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8232" y="682291"/>
            <a:ext cx="2814200" cy="18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6789" y="4787831"/>
            <a:ext cx="1805401" cy="19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922" y="2728697"/>
            <a:ext cx="2089237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2649" y="4758566"/>
            <a:ext cx="2089238" cy="164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31" y="730316"/>
            <a:ext cx="1811014" cy="156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550" y="4839928"/>
            <a:ext cx="2287991" cy="148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904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1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06" name="Google Shape;106;p29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5446" y="969389"/>
            <a:ext cx="4617563" cy="461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790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  <p:sp>
        <p:nvSpPr>
          <p:cNvPr id="108" name="Google Shape;108;p4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2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ar-LB" sz="7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94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5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33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93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1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1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607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674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322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L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198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2.png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/>
          <p:nvPr/>
        </p:nvSpPr>
        <p:spPr>
          <a:xfrm>
            <a:off x="-3757" y="-121920"/>
            <a:ext cx="12192000" cy="5069932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0" y="2594478"/>
            <a:ext cx="12192000" cy="4263522"/>
          </a:xfrm>
          <a:prstGeom prst="rect">
            <a:avLst/>
          </a:prstGeom>
          <a:solidFill>
            <a:srgbClr val="BA0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191250" y="111889"/>
            <a:ext cx="9221700" cy="224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وحدة تعليميّة في المهارات الحياتيّة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الصداقة</a:t>
            </a:r>
            <a:r>
              <a:rPr kumimoji="0" lang="ar-JO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،</a:t>
            </a:r>
            <a:r>
              <a:rPr kumimoji="0" lang="ar-SA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التسامح ومنع العنف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العثور على مكان</a:t>
            </a:r>
            <a:endParaRPr sz="16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7223495" y="5868720"/>
            <a:ext cx="6692346" cy="9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الصفّ السابع</a:t>
            </a:r>
            <a:endParaRPr dirty="0"/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3757" y="5076101"/>
            <a:ext cx="5327518" cy="137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-1173372" y="5291154"/>
            <a:ext cx="642657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المهارة المركزيّة</a:t>
            </a:r>
            <a: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الوعي الاجتماعي</a:t>
            </a:r>
            <a:r>
              <a:rPr lang="ar-J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الحساسي</a:t>
            </a:r>
            <a:r>
              <a:rPr lang="ar-J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ة الاجتماعي</a:t>
            </a:r>
            <a:r>
              <a:rPr lang="ar-J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485123" y="2920238"/>
            <a:ext cx="92217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الدرس الثاني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قص</a:t>
            </a:r>
            <a:r>
              <a:rPr lang="ar-JO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ة في مروحة</a:t>
            </a:r>
            <a:endParaRPr lang="he-IL"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6225" y="-121925"/>
            <a:ext cx="3573450" cy="17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E7A467-291D-BAF9-0A79-47E52FE6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439" y="188073"/>
            <a:ext cx="10515600" cy="1325563"/>
          </a:xfrm>
        </p:spPr>
        <p:txBody>
          <a:bodyPr/>
          <a:lstStyle/>
          <a:p>
            <a:r>
              <a:rPr lang="ar-SA" dirty="0"/>
              <a:t>أحيان</a:t>
            </a:r>
            <a:r>
              <a:rPr lang="ar-JO" dirty="0"/>
              <a:t>ًا</a:t>
            </a:r>
            <a:r>
              <a:rPr lang="ar-SA" dirty="0"/>
              <a:t>...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0EAE2E-85D6-78F7-7987-487FBD20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56" y="1679577"/>
            <a:ext cx="10806546" cy="2714625"/>
          </a:xfrm>
        </p:spPr>
        <p:txBody>
          <a:bodyPr anchor="ctr">
            <a:norm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في بعض الأحيان ندب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ر الأمر بأنفسنا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في بعض الأحيان نحتاج إلى شخص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ما ليكون معنا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وأحيانًا نحتاج إلى غرض أو شخص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لنشعر بالتواصل</a:t>
            </a:r>
            <a:endParaRPr kumimoji="0" lang="he-I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21AB26B-CF42-1769-EF39-A36E5BBC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9" y="22132"/>
            <a:ext cx="4202560" cy="143937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3C5146B-6313-D982-B298-BFDB22810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44" y="3104203"/>
            <a:ext cx="3389670" cy="393835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AD694F-59A3-F50A-0D94-ACAC653C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170" y="3450257"/>
            <a:ext cx="4511086" cy="32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446910-18E4-38BC-97F7-C37EAD0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21" y="637463"/>
            <a:ext cx="2828636" cy="1862022"/>
          </a:xfrm>
        </p:spPr>
        <p:txBody>
          <a:bodyPr>
            <a:normAutofit fontScale="90000"/>
          </a:bodyPr>
          <a:lstStyle/>
          <a:p>
            <a:r>
              <a:rPr lang="ar-SA" dirty="0"/>
              <a:t>أن تكون مت</a:t>
            </a:r>
            <a:r>
              <a:rPr lang="ar-JO" dirty="0"/>
              <a:t>ّ</a:t>
            </a:r>
            <a:r>
              <a:rPr lang="ar-SA" dirty="0"/>
              <a:t>صلاً –</a:t>
            </a:r>
            <a:br>
              <a:rPr lang="ar-SA" dirty="0"/>
            </a:br>
            <a:r>
              <a:rPr lang="ar-SA" dirty="0"/>
              <a:t> في ثلاثي</a:t>
            </a:r>
            <a:r>
              <a:rPr lang="ar-JO" dirty="0"/>
              <a:t>ّ</a:t>
            </a:r>
            <a:r>
              <a:rPr lang="ar-SA" dirty="0"/>
              <a:t>ات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AE897AE-F70B-4225-47E3-F1F831B0D7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071688"/>
            <a:ext cx="10807700" cy="4224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CABBC279-87A9-E2E3-2E79-C3946E797740}"/>
              </a:ext>
            </a:extLst>
          </p:cNvPr>
          <p:cNvSpPr txBox="1">
            <a:spLocks/>
          </p:cNvSpPr>
          <p:nvPr/>
        </p:nvSpPr>
        <p:spPr>
          <a:xfrm>
            <a:off x="4142147" y="2554583"/>
            <a:ext cx="7167943" cy="32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None/>
            </a:pPr>
            <a:r>
              <a:rPr lang="ar-SA" sz="3600" dirty="0"/>
              <a:t>ما هي نسبة الشحن في هاتفك الآن؟</a:t>
            </a:r>
          </a:p>
          <a:p>
            <a:pPr marL="50800" indent="0">
              <a:lnSpc>
                <a:spcPct val="100000"/>
              </a:lnSpc>
              <a:buNone/>
            </a:pPr>
            <a:r>
              <a:rPr lang="ar-SA" sz="3600" dirty="0"/>
              <a:t>كيف تشعرون عندما تنف</a:t>
            </a:r>
            <a:r>
              <a:rPr lang="ar-JO" sz="3600" dirty="0"/>
              <a:t>ذ</a:t>
            </a:r>
            <a:r>
              <a:rPr lang="ar-SA" sz="3600" dirty="0"/>
              <a:t> البطاري</a:t>
            </a:r>
            <a:r>
              <a:rPr lang="ar-JO" sz="3600" dirty="0"/>
              <a:t>ّ</a:t>
            </a:r>
            <a:r>
              <a:rPr lang="ar-SA" sz="3600" dirty="0"/>
              <a:t>ة؟</a:t>
            </a:r>
          </a:p>
          <a:p>
            <a:pPr marL="50800" indent="0">
              <a:lnSpc>
                <a:spcPct val="100000"/>
              </a:lnSpc>
              <a:buNone/>
            </a:pPr>
            <a:r>
              <a:rPr lang="ar-SA" sz="3600" dirty="0"/>
              <a:t>ماذا تفعلون إذا نفدت البطاري</a:t>
            </a:r>
            <a:r>
              <a:rPr lang="ar-JO" sz="3600" dirty="0"/>
              <a:t>ّ</a:t>
            </a:r>
            <a:r>
              <a:rPr lang="ar-SA" sz="3600" dirty="0"/>
              <a:t>ة ولم تجدوا طريقة لشحنها؟</a:t>
            </a:r>
          </a:p>
          <a:p>
            <a:pPr marL="50800" indent="0">
              <a:lnSpc>
                <a:spcPct val="100000"/>
              </a:lnSpc>
              <a:buNone/>
            </a:pPr>
            <a:r>
              <a:rPr lang="ar-SA" sz="3600" dirty="0"/>
              <a:t>لماذا من المهم</a:t>
            </a:r>
            <a:r>
              <a:rPr lang="ar-JO" sz="3600" dirty="0"/>
              <a:t>ّ</a:t>
            </a:r>
            <a:r>
              <a:rPr lang="ar-SA" sz="3600" dirty="0"/>
              <a:t> أن تكون مت</a:t>
            </a:r>
            <a:r>
              <a:rPr lang="ar-JO" sz="3600" dirty="0"/>
              <a:t>ّ</a:t>
            </a:r>
            <a:r>
              <a:rPr lang="ar-SA" sz="3600" dirty="0"/>
              <a:t>صلاً؟</a:t>
            </a:r>
            <a:endParaRPr lang="he-IL" sz="36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DC92786-ECEC-58AB-9D07-83D3453B7949}"/>
              </a:ext>
            </a:extLst>
          </p:cNvPr>
          <p:cNvSpPr txBox="1"/>
          <p:nvPr/>
        </p:nvSpPr>
        <p:spPr>
          <a:xfrm>
            <a:off x="3860167" y="1281716"/>
            <a:ext cx="7710107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معظمنا متص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 بالهواتف معظم اليوم.</a:t>
            </a:r>
          </a:p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ماذا عنكم؟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06506F9-BC68-F415-C5AD-8DC8ED04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832" y="209173"/>
            <a:ext cx="2119696" cy="182732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82F1AEF-C91D-BD2B-9A3C-DEEF655A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8" y="2769434"/>
            <a:ext cx="2399392" cy="36313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EF162C-2DD9-A3BA-AE2F-2C3FC4CD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64" y="3217479"/>
            <a:ext cx="1854720" cy="89490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5FD3ED5-9D3A-A644-DD84-7BF16E3C4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218" y="4585117"/>
            <a:ext cx="1364472" cy="9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CE6A-8877-B327-356B-602408C1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657EB12-199A-D2F7-B8C4-D88378AD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4"/>
          <a:stretch/>
        </p:blipFill>
        <p:spPr>
          <a:xfrm>
            <a:off x="216333" y="418738"/>
            <a:ext cx="9413445" cy="3442217"/>
          </a:xfrm>
          <a:prstGeom prst="rect">
            <a:avLst/>
          </a:prstGeom>
          <a:ln>
            <a:noFill/>
          </a:ln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7E158A-A11D-3C2B-3878-796505709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1" y="927768"/>
            <a:ext cx="10515600" cy="1325563"/>
          </a:xfrm>
        </p:spPr>
        <p:txBody>
          <a:bodyPr>
            <a:noAutofit/>
          </a:bodyPr>
          <a:lstStyle/>
          <a:p>
            <a:r>
              <a:rPr lang="ar-SA" sz="5400" dirty="0"/>
              <a:t>بطاري</a:t>
            </a:r>
            <a:r>
              <a:rPr lang="ar-JO" sz="5400" dirty="0"/>
              <a:t>ّ</a:t>
            </a:r>
            <a:r>
              <a:rPr lang="ar-SA" sz="5400" dirty="0"/>
              <a:t>تي الداخلي</a:t>
            </a:r>
            <a:r>
              <a:rPr lang="ar-JO" sz="5400" dirty="0"/>
              <a:t>ّ</a:t>
            </a:r>
            <a:r>
              <a:rPr lang="ar-SA" sz="5400" dirty="0"/>
              <a:t>ة</a:t>
            </a:r>
            <a:endParaRPr lang="he-IL" sz="54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048" y="418738"/>
            <a:ext cx="3580838" cy="30869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7A93076-0E03-D6FE-22AA-77E8D502C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169" y="4482432"/>
            <a:ext cx="4375419" cy="2092592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3D4374A-38E3-A638-CD32-EEA41DE41554}"/>
              </a:ext>
            </a:extLst>
          </p:cNvPr>
          <p:cNvSpPr txBox="1"/>
          <p:nvPr/>
        </p:nvSpPr>
        <p:spPr>
          <a:xfrm>
            <a:off x="7095970" y="4588725"/>
            <a:ext cx="6093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ctr" rtl="1"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واجهت موقفًا شعرت</a:t>
            </a:r>
          </a:p>
          <a:p>
            <a:pPr marL="50800" lvl="0" algn="ctr" rtl="1"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فيه أن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بطاري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 الداخلي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</a:t>
            </a:r>
          </a:p>
          <a:p>
            <a:pPr marL="50800" lvl="0" algn="ctr" rtl="1"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فارغة تمام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b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تصف الشعور؟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5F2C821-FF4A-97F2-9172-1871562CC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332" y="4507534"/>
            <a:ext cx="3796788" cy="206749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A9266E6-95B2-A82C-E4AD-067E07266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497" y="4938083"/>
            <a:ext cx="946000" cy="136151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62128210-3AF9-FE14-D94F-2FAB40E46CEC}"/>
              </a:ext>
            </a:extLst>
          </p:cNvPr>
          <p:cNvSpPr txBox="1"/>
          <p:nvPr/>
        </p:nvSpPr>
        <p:spPr>
          <a:xfrm>
            <a:off x="5272277" y="4694790"/>
            <a:ext cx="1933588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ctr">
              <a:lnSpc>
                <a:spcPct val="120000"/>
              </a:lnSpc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</a:t>
            </a:r>
            <a:endParaRPr lang="ar-JO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800" lvl="0" algn="ctr">
              <a:lnSpc>
                <a:spcPct val="120000"/>
              </a:lnSpc>
              <a:defRPr/>
            </a:pP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يستنزف \ يستنفذ طاقاتنا؟</a:t>
            </a:r>
            <a:endParaRPr lang="ar-SA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69DB4A2-20D9-6B9F-888E-94749FE87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96" y="4507534"/>
            <a:ext cx="3319468" cy="2067490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44EE522-D705-F550-49BA-61DED4BC7DCB}"/>
              </a:ext>
            </a:extLst>
          </p:cNvPr>
          <p:cNvSpPr txBox="1"/>
          <p:nvPr/>
        </p:nvSpPr>
        <p:spPr>
          <a:xfrm>
            <a:off x="617596" y="4623495"/>
            <a:ext cx="3601819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ctr" rtl="1">
              <a:lnSpc>
                <a:spcPct val="120000"/>
              </a:lnSpc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</a:t>
            </a:r>
          </a:p>
          <a:p>
            <a:pPr marL="50800" lvl="0" algn="ctr" rtl="1">
              <a:lnSpc>
                <a:spcPct val="120000"/>
              </a:lnSpc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لؤ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 </a:t>
            </a:r>
          </a:p>
          <a:p>
            <a:pPr marL="50800" lvl="0" algn="ctr" rtl="1">
              <a:lnSpc>
                <a:spcPct val="120000"/>
              </a:lnSpc>
              <a:defRPr/>
            </a:pP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بشعور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ٍ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جي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د؟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71AE7E-35A7-E0E5-61D5-CA7BA23FF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72" y="4968541"/>
            <a:ext cx="1315627" cy="1370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A8CCCA0-09E8-C47B-F847-06D577B42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721" y="2600518"/>
            <a:ext cx="3919203" cy="1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CE6A-8877-B327-356B-602408C1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87" y="186165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ar-SA" dirty="0"/>
              <a:t>بط</a:t>
            </a:r>
            <a:r>
              <a:rPr lang="ar-JO" dirty="0"/>
              <a:t>ّ</a:t>
            </a:r>
            <a:r>
              <a:rPr lang="ar-SA" dirty="0"/>
              <a:t>اريتي الداخلي</a:t>
            </a:r>
            <a:r>
              <a:rPr lang="ar-JO" dirty="0"/>
              <a:t>ّ</a:t>
            </a:r>
            <a:r>
              <a:rPr lang="ar-SA" dirty="0"/>
              <a:t>ة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7E158A-A11D-3C2B-3878-79650570925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55448" y="3918776"/>
            <a:ext cx="10807700" cy="4224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657EB12-199A-D2F7-B8C4-D88378AD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" y="4342607"/>
            <a:ext cx="3613727" cy="1530636"/>
          </a:xfrm>
          <a:prstGeom prst="rect">
            <a:avLst/>
          </a:prstGeom>
        </p:spPr>
      </p:pic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D3047A38-5E93-95D6-6E8E-82D3A3AA0A94}"/>
              </a:ext>
            </a:extLst>
          </p:cNvPr>
          <p:cNvSpPr txBox="1">
            <a:spLocks/>
          </p:cNvSpPr>
          <p:nvPr/>
        </p:nvSpPr>
        <p:spPr>
          <a:xfrm>
            <a:off x="3933371" y="607695"/>
            <a:ext cx="7679420" cy="599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20000"/>
              </a:lnSpc>
              <a:buNone/>
            </a:pPr>
            <a:r>
              <a:rPr lang="ar-SA" dirty="0">
                <a:solidFill>
                  <a:srgbClr val="002060"/>
                </a:solidFill>
              </a:rPr>
              <a:t>كما هو الحال في الهاتف الخليوي</a:t>
            </a:r>
            <a:r>
              <a:rPr lang="ar-JO" dirty="0">
                <a:solidFill>
                  <a:srgbClr val="002060"/>
                </a:solidFill>
              </a:rPr>
              <a:t>ّ</a:t>
            </a:r>
            <a:r>
              <a:rPr lang="ar-SA" dirty="0">
                <a:solidFill>
                  <a:srgbClr val="002060"/>
                </a:solidFill>
              </a:rPr>
              <a:t>، لدينا أيضًا بطاري</a:t>
            </a:r>
            <a:r>
              <a:rPr lang="ar-JO" dirty="0">
                <a:solidFill>
                  <a:srgbClr val="002060"/>
                </a:solidFill>
              </a:rPr>
              <a:t>ّ</a:t>
            </a:r>
            <a:r>
              <a:rPr lang="ar-SA" dirty="0">
                <a:solidFill>
                  <a:srgbClr val="002060"/>
                </a:solidFill>
              </a:rPr>
              <a:t>ة داخلي</a:t>
            </a:r>
            <a:r>
              <a:rPr lang="ar-JO" dirty="0">
                <a:solidFill>
                  <a:srgbClr val="002060"/>
                </a:solidFill>
              </a:rPr>
              <a:t>ّ</a:t>
            </a:r>
            <a:r>
              <a:rPr lang="ar-SA" dirty="0">
                <a:solidFill>
                  <a:srgbClr val="002060"/>
                </a:solidFill>
              </a:rPr>
              <a:t>ة. </a:t>
            </a:r>
            <a:br>
              <a:rPr lang="ar-SA" dirty="0">
                <a:solidFill>
                  <a:srgbClr val="002060"/>
                </a:solidFill>
              </a:rPr>
            </a:br>
            <a:r>
              <a:rPr lang="ar-SA" dirty="0">
                <a:solidFill>
                  <a:srgbClr val="002060"/>
                </a:solidFill>
              </a:rPr>
              <a:t>عندما نشعر بالتواصل مع الأشخاص من حولنا، </a:t>
            </a:r>
          </a:p>
          <a:p>
            <a:pPr marL="50800" indent="0">
              <a:lnSpc>
                <a:spcPct val="120000"/>
              </a:lnSpc>
              <a:buNone/>
            </a:pPr>
            <a:r>
              <a:rPr lang="ar-SA" dirty="0">
                <a:solidFill>
                  <a:srgbClr val="002060"/>
                </a:solidFill>
              </a:rPr>
              <a:t>تمتلئ بط</a:t>
            </a:r>
            <a:r>
              <a:rPr lang="ar-JO" dirty="0">
                <a:solidFill>
                  <a:srgbClr val="002060"/>
                </a:solidFill>
              </a:rPr>
              <a:t>ّ</a:t>
            </a:r>
            <a:r>
              <a:rPr lang="ar-SA" dirty="0">
                <a:solidFill>
                  <a:srgbClr val="002060"/>
                </a:solidFill>
              </a:rPr>
              <a:t>اريتنا بالطاقة</a:t>
            </a:r>
            <a:r>
              <a:rPr lang="ar-JO" dirty="0">
                <a:solidFill>
                  <a:srgbClr val="002060"/>
                </a:solidFill>
              </a:rPr>
              <a:t>،</a:t>
            </a:r>
            <a:r>
              <a:rPr lang="ar-SA" dirty="0">
                <a:solidFill>
                  <a:srgbClr val="002060"/>
                </a:solidFill>
              </a:rPr>
              <a:t> الثقة بالنفس والشعور </a:t>
            </a:r>
            <a:r>
              <a:rPr lang="ar-JO" dirty="0">
                <a:solidFill>
                  <a:srgbClr val="002060"/>
                </a:solidFill>
              </a:rPr>
              <a:t>ب</a:t>
            </a:r>
            <a:r>
              <a:rPr lang="ar-SA" dirty="0">
                <a:solidFill>
                  <a:srgbClr val="002060"/>
                </a:solidFill>
              </a:rPr>
              <a:t>المقدرة.</a:t>
            </a:r>
            <a:endParaRPr lang="en-US" dirty="0">
              <a:solidFill>
                <a:srgbClr val="002060"/>
              </a:solidFill>
            </a:endParaRPr>
          </a:p>
          <a:p>
            <a:pPr marL="5080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ar-SA" dirty="0">
                <a:solidFill>
                  <a:srgbClr val="002060"/>
                </a:solidFill>
              </a:rPr>
              <a:t>عندما نريد ذلك، لكن لا نستطيع التواصل مع الأصدقاء، </a:t>
            </a:r>
          </a:p>
          <a:p>
            <a:pPr marL="50800" indent="0">
              <a:lnSpc>
                <a:spcPct val="120000"/>
              </a:lnSpc>
              <a:buNone/>
            </a:pPr>
            <a:r>
              <a:rPr lang="ar-SA" dirty="0">
                <a:solidFill>
                  <a:srgbClr val="002060"/>
                </a:solidFill>
              </a:rPr>
              <a:t>ت</a:t>
            </a:r>
            <a:r>
              <a:rPr lang="ar-JO" dirty="0">
                <a:solidFill>
                  <a:srgbClr val="002060"/>
                </a:solidFill>
              </a:rPr>
              <a:t>ُ</a:t>
            </a:r>
            <a:r>
              <a:rPr lang="ar-SA" dirty="0">
                <a:solidFill>
                  <a:srgbClr val="002060"/>
                </a:solidFill>
              </a:rPr>
              <a:t>ستنزف بط</a:t>
            </a:r>
            <a:r>
              <a:rPr lang="ar-JO" dirty="0">
                <a:solidFill>
                  <a:srgbClr val="002060"/>
                </a:solidFill>
              </a:rPr>
              <a:t>ّ</a:t>
            </a:r>
            <a:r>
              <a:rPr lang="ar-SA" dirty="0">
                <a:solidFill>
                  <a:srgbClr val="002060"/>
                </a:solidFill>
              </a:rPr>
              <a:t>اريتنا، ونشعر بالتعب، ونقص الطاقة، ويصبح مزاجنا سيئًا والخ...</a:t>
            </a:r>
            <a:endParaRPr lang="en-US" dirty="0">
              <a:solidFill>
                <a:srgbClr val="002060"/>
              </a:solidFill>
            </a:endParaRPr>
          </a:p>
          <a:p>
            <a:pPr marL="5080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ar-SA" sz="3200" b="1" dirty="0">
                <a:solidFill>
                  <a:srgbClr val="002060"/>
                </a:solidFill>
              </a:rPr>
              <a:t>نريد أن نكون مت</a:t>
            </a:r>
            <a:r>
              <a:rPr lang="ar-JO" sz="3200" b="1" dirty="0">
                <a:solidFill>
                  <a:srgbClr val="002060"/>
                </a:solidFill>
              </a:rPr>
              <a:t>ّ</a:t>
            </a:r>
            <a:r>
              <a:rPr lang="ar-SA" sz="3200" b="1" dirty="0">
                <a:solidFill>
                  <a:srgbClr val="002060"/>
                </a:solidFill>
              </a:rPr>
              <a:t>صلين، ونحن نعمل من أجل ذلك.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BC1573E-EB8C-75C2-06F2-D2F1B7F8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23" y="493784"/>
            <a:ext cx="1041232" cy="19098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615" y="4124329"/>
            <a:ext cx="2121592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5F6283-6862-39EF-2DCE-9F4A95F2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0" y="217369"/>
            <a:ext cx="10515600" cy="1325563"/>
          </a:xfrm>
        </p:spPr>
        <p:txBody>
          <a:bodyPr/>
          <a:lstStyle/>
          <a:p>
            <a:r>
              <a:rPr lang="ar-SA" dirty="0"/>
              <a:t>قص</a:t>
            </a:r>
            <a:r>
              <a:rPr lang="ar-JO" dirty="0"/>
              <a:t>ّ</a:t>
            </a:r>
            <a:r>
              <a:rPr lang="ar-SA" dirty="0"/>
              <a:t>ة في</a:t>
            </a:r>
            <a:r>
              <a:rPr lang="ar-JO" dirty="0"/>
              <a:t> </a:t>
            </a:r>
            <a:r>
              <a:rPr lang="ar-SA" dirty="0"/>
              <a:t>مروحة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0553C9-13F3-4BE2-7F03-76108F2A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5" y="2741292"/>
            <a:ext cx="3910451" cy="233176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F4C9698-C514-FE93-EAA5-C573E346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00" y="3454377"/>
            <a:ext cx="1934119" cy="1375724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CBF1A4-C6F6-1735-7E46-3585B6F08A6B}"/>
              </a:ext>
            </a:extLst>
          </p:cNvPr>
          <p:cNvSpPr txBox="1"/>
          <p:nvPr/>
        </p:nvSpPr>
        <p:spPr>
          <a:xfrm>
            <a:off x="5751576" y="2634566"/>
            <a:ext cx="6025529" cy="2438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أمام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بعض الأسئلة. </a:t>
            </a:r>
            <a:b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ُ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كتب مقتر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َ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ح لحل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في سطر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واحد. </a:t>
            </a:r>
            <a:b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عند الانتهاء، ق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بطي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الصفحة (</a:t>
            </a: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عليك إ</a:t>
            </a: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خفاء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إجابتك، وترك السؤال فقط مرئيًا).</a:t>
            </a:r>
            <a:b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 </a:t>
            </a: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ثمّة نمرّر </a:t>
            </a:r>
            <a:r>
              <a: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الصفحة إلى الطالب التالي.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560FD1F-A5CD-F6AF-BDC5-B6EE44CDE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7898" flipH="1">
            <a:off x="9213233" y="315086"/>
            <a:ext cx="2723588" cy="17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9E3BB3A-553D-5771-BB4C-51A7688C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7" y="2817296"/>
            <a:ext cx="2971799" cy="398927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BB38E86-1D7F-45D2-CA28-D00BDCD9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42" y="3467458"/>
            <a:ext cx="3772324" cy="2714625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0260EF39-1D0B-EC58-2C40-636D70DBE674}"/>
              </a:ext>
            </a:extLst>
          </p:cNvPr>
          <p:cNvGrpSpPr/>
          <p:nvPr/>
        </p:nvGrpSpPr>
        <p:grpSpPr>
          <a:xfrm>
            <a:off x="233981" y="2766451"/>
            <a:ext cx="3453142" cy="2372033"/>
            <a:chOff x="457200" y="2888736"/>
            <a:chExt cx="3317172" cy="208862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F19DD9B-A802-024D-D122-5196D27D0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888736"/>
              <a:ext cx="3317172" cy="2088621"/>
            </a:xfrm>
            <a:prstGeom prst="rect">
              <a:avLst/>
            </a:prstGeom>
          </p:spPr>
        </p:pic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E92B03CA-BE6C-5741-9414-CB1EF8496E20}"/>
                </a:ext>
              </a:extLst>
            </p:cNvPr>
            <p:cNvSpPr/>
            <p:nvPr/>
          </p:nvSpPr>
          <p:spPr>
            <a:xfrm>
              <a:off x="744014" y="3114675"/>
              <a:ext cx="2308631" cy="1614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>
            <a:extLst>
              <a:ext uri="{FF2B5EF4-FFF2-40B4-BE49-F238E27FC236}">
                <a16:creationId xmlns:a16="http://schemas.microsoft.com/office/drawing/2014/main" id="{36CDDA3E-88DB-AF7A-52C7-93B29A42A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14370" y="2811197"/>
            <a:ext cx="3133616" cy="208501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F2EFDDD-1849-AB17-4772-C33DBB5F14FB}"/>
              </a:ext>
            </a:extLst>
          </p:cNvPr>
          <p:cNvSpPr txBox="1"/>
          <p:nvPr/>
        </p:nvSpPr>
        <p:spPr>
          <a:xfrm>
            <a:off x="8753752" y="3247545"/>
            <a:ext cx="268247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lang="ar-SA" sz="3200" dirty="0">
                <a:latin typeface="Calibri"/>
                <a:ea typeface="Calibri"/>
                <a:cs typeface="Calibri"/>
                <a:sym typeface="Calibri"/>
              </a:rPr>
              <a:t>ماذا شعرت؟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46D5B9A-D7A1-4689-1985-F98722B0133B}"/>
              </a:ext>
            </a:extLst>
          </p:cNvPr>
          <p:cNvSpPr txBox="1"/>
          <p:nvPr/>
        </p:nvSpPr>
        <p:spPr>
          <a:xfrm>
            <a:off x="755770" y="3324604"/>
            <a:ext cx="24158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ctr" rtl="1">
              <a:lnSpc>
                <a:spcPct val="90000"/>
              </a:lnSpc>
              <a:spcBef>
                <a:spcPts val="1000"/>
              </a:spcBef>
              <a:buSzPts val="2800"/>
              <a:defRPr/>
            </a:pPr>
            <a:r>
              <a:rPr lang="ar-SA" sz="2800" dirty="0">
                <a:latin typeface="Calibri"/>
                <a:ea typeface="Calibri"/>
                <a:cs typeface="Calibri"/>
                <a:sym typeface="Calibri"/>
              </a:rPr>
              <a:t>إلى أي</a:t>
            </a:r>
            <a:r>
              <a:rPr lang="ar-JO" sz="2800" dirty="0"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dirty="0">
                <a:latin typeface="Calibri"/>
                <a:ea typeface="Calibri"/>
                <a:cs typeface="Calibri"/>
                <a:sym typeface="Calibri"/>
              </a:rPr>
              <a:t> مدى كانت القصص مألوفة بالنسبة لك؟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3C1332D3-F7B5-1AC3-DCB9-4F514ED2FD16}"/>
              </a:ext>
            </a:extLst>
          </p:cNvPr>
          <p:cNvGrpSpPr/>
          <p:nvPr/>
        </p:nvGrpSpPr>
        <p:grpSpPr>
          <a:xfrm>
            <a:off x="5885341" y="149460"/>
            <a:ext cx="3290779" cy="2506995"/>
            <a:chOff x="5885341" y="149460"/>
            <a:chExt cx="3290779" cy="2506995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4A4216D9-67A9-5999-5AF4-DD520A3C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195239">
              <a:off x="6239748" y="-204947"/>
              <a:ext cx="2506995" cy="3215810"/>
            </a:xfrm>
            <a:prstGeom prst="rect">
              <a:avLst/>
            </a:prstGeom>
          </p:spPr>
        </p:pic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E5C56D2-76FC-5E62-7CAC-F0688590BF8A}"/>
                </a:ext>
              </a:extLst>
            </p:cNvPr>
            <p:cNvSpPr/>
            <p:nvPr/>
          </p:nvSpPr>
          <p:spPr>
            <a:xfrm>
              <a:off x="6072200" y="358700"/>
              <a:ext cx="2900366" cy="20273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1CDF70F2-62F3-E7C9-B27F-D06AFDD7B422}"/>
                </a:ext>
              </a:extLst>
            </p:cNvPr>
            <p:cNvSpPr txBox="1"/>
            <p:nvPr/>
          </p:nvSpPr>
          <p:spPr>
            <a:xfrm>
              <a:off x="6092493" y="553567"/>
              <a:ext cx="3083627" cy="1383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marR="0" lvl="0" algn="ct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ما الذي تغي</a:t>
              </a:r>
              <a:r>
                <a:rPr kumimoji="0" lang="ar-JO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ّر</a:t>
              </a:r>
              <a:endPara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0" algn="ct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أو تجدّد بالنسبة لك بعد الفعالي</a:t>
              </a:r>
              <a:r>
                <a:rPr kumimoji="0" lang="ar-JO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ّ</a:t>
              </a: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ة؟</a:t>
              </a:r>
              <a:endPara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4">
            <a:extLst>
              <a:ext uri="{FF2B5EF4-FFF2-40B4-BE49-F238E27FC236}">
                <a16:creationId xmlns:a16="http://schemas.microsoft.com/office/drawing/2014/main" id="{34F10E53-5A3C-B842-02CB-738F74F5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2052" y="127773"/>
            <a:ext cx="10515600" cy="1325563"/>
          </a:xfrm>
        </p:spPr>
        <p:txBody>
          <a:bodyPr/>
          <a:lstStyle/>
          <a:p>
            <a:pPr algn="ctr"/>
            <a:r>
              <a:rPr lang="ar-SA" b="1" dirty="0"/>
              <a:t>ما القص</a:t>
            </a:r>
            <a:r>
              <a:rPr lang="ar-JO" b="1" dirty="0"/>
              <a:t>ّ</a:t>
            </a:r>
            <a:r>
              <a:rPr lang="ar-SA" b="1" dirty="0"/>
              <a:t>ة؟</a:t>
            </a:r>
            <a:endParaRPr lang="he-IL" b="1" dirty="0"/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E1DADF61-9ADB-9733-842E-92276403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7543" y="183670"/>
            <a:ext cx="5451170" cy="6492902"/>
          </a:xfrm>
        </p:spPr>
        <p:txBody>
          <a:bodyPr>
            <a:no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ar-SA" dirty="0">
                <a:solidFill>
                  <a:srgbClr val="000000"/>
                </a:solidFill>
              </a:rPr>
              <a:t>بفعالي</a:t>
            </a:r>
            <a:r>
              <a:rPr lang="ar-JO" dirty="0">
                <a:solidFill>
                  <a:srgbClr val="000000"/>
                </a:solidFill>
              </a:rPr>
              <a:t>ّ</a:t>
            </a:r>
            <a:r>
              <a:rPr lang="ar-SA" dirty="0">
                <a:solidFill>
                  <a:srgbClr val="000000"/>
                </a:solidFill>
              </a:rPr>
              <a:t>ة المروحة</a:t>
            </a: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، قمنا بتكوين روابط من الأفكار والمشاركات فيما بيننا.</a:t>
            </a:r>
            <a:b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لقد أنشأنا مخزن غني</a:t>
            </a:r>
            <a:r>
              <a:rPr kumimoji="0" lang="ar-J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بالأفكار والإجابات لكل</a:t>
            </a:r>
            <a:r>
              <a:rPr kumimoji="0" lang="ar-JO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سؤال.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ar-SA" b="1" dirty="0">
                <a:solidFill>
                  <a:srgbClr val="FF4B60"/>
                </a:solidFill>
              </a:rPr>
              <a:t>إن</a:t>
            </a:r>
            <a:r>
              <a:rPr lang="ar-JO" b="1" dirty="0">
                <a:solidFill>
                  <a:srgbClr val="FF4B60"/>
                </a:solidFill>
              </a:rPr>
              <a:t>ّ</a:t>
            </a:r>
            <a:r>
              <a:rPr lang="ar-SA" b="1" dirty="0">
                <a:solidFill>
                  <a:srgbClr val="FF4B60"/>
                </a:solidFill>
              </a:rPr>
              <a:t> المشاركة والتفكير معًا </a:t>
            </a:r>
          </a:p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ar-SA" b="1" dirty="0">
                <a:solidFill>
                  <a:srgbClr val="FF4B60"/>
                </a:solidFill>
              </a:rPr>
              <a:t>جزء من قو</a:t>
            </a:r>
            <a:r>
              <a:rPr lang="ar-JO" b="1" dirty="0">
                <a:solidFill>
                  <a:srgbClr val="FF4B60"/>
                </a:solidFill>
              </a:rPr>
              <a:t>ّ</a:t>
            </a:r>
            <a:r>
              <a:rPr lang="ar-SA" b="1" dirty="0">
                <a:solidFill>
                  <a:srgbClr val="FF4B60"/>
                </a:solidFill>
              </a:rPr>
              <a:t>تنا كمجموعة.</a:t>
            </a:r>
            <a:r>
              <a:rPr lang="en-US" b="1" dirty="0">
                <a:solidFill>
                  <a:srgbClr val="FFB6BF"/>
                </a:solidFill>
              </a:rPr>
              <a:t/>
            </a:r>
            <a:br>
              <a:rPr lang="en-US" b="1" dirty="0">
                <a:solidFill>
                  <a:srgbClr val="FFB6BF"/>
                </a:solidFill>
              </a:rPr>
            </a:br>
            <a:r>
              <a:rPr lang="en-US" b="1" dirty="0">
                <a:solidFill>
                  <a:srgbClr val="FFB6BF"/>
                </a:solidFill>
              </a:rPr>
              <a:t/>
            </a:r>
            <a:br>
              <a:rPr lang="en-US" b="1" dirty="0">
                <a:solidFill>
                  <a:srgbClr val="FFB6BF"/>
                </a:solidFill>
              </a:rPr>
            </a:br>
            <a:r>
              <a:rPr lang="ar-SA" dirty="0">
                <a:solidFill>
                  <a:srgbClr val="000000"/>
                </a:solidFill>
              </a:rPr>
              <a:t>معًا كصف</a:t>
            </a:r>
            <a:r>
              <a:rPr lang="ar-JO" dirty="0">
                <a:solidFill>
                  <a:srgbClr val="000000"/>
                </a:solidFill>
              </a:rPr>
              <a:t>ّ</a:t>
            </a:r>
            <a:r>
              <a:rPr lang="ar-SA" dirty="0">
                <a:solidFill>
                  <a:srgbClr val="000000"/>
                </a:solidFill>
              </a:rPr>
              <a:t>، لدينا القدرة على المساعدة </a:t>
            </a:r>
          </a:p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ar-SA" dirty="0">
                <a:solidFill>
                  <a:srgbClr val="000000"/>
                </a:solidFill>
              </a:rPr>
              <a:t>التفكير معًا</a:t>
            </a:r>
            <a:r>
              <a:rPr lang="ar-JO" dirty="0">
                <a:solidFill>
                  <a:srgbClr val="000000"/>
                </a:solidFill>
              </a:rPr>
              <a:t>،</a:t>
            </a:r>
            <a:r>
              <a:rPr lang="ar-SA" dirty="0">
                <a:solidFill>
                  <a:srgbClr val="000000"/>
                </a:solidFill>
              </a:rPr>
              <a:t> تعزيز الشعور بالانتماء للصف</a:t>
            </a:r>
            <a:r>
              <a:rPr lang="ar-JO" dirty="0">
                <a:solidFill>
                  <a:srgbClr val="000000"/>
                </a:solidFill>
              </a:rPr>
              <a:t>ّ</a:t>
            </a:r>
            <a:endParaRPr lang="ar-SA" dirty="0">
              <a:solidFill>
                <a:srgbClr val="000000"/>
              </a:solidFill>
            </a:endParaRPr>
          </a:p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ar-SA" dirty="0">
                <a:solidFill>
                  <a:srgbClr val="000000"/>
                </a:solidFill>
              </a:rPr>
              <a:t>ودعم بعضنا البعض.</a:t>
            </a:r>
            <a:endParaRPr lang="he-IL" dirty="0">
              <a:solidFill>
                <a:srgbClr val="0000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2AFE4BF-0025-1F53-A794-FCD70582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5246">
            <a:off x="-20608" y="1467739"/>
            <a:ext cx="7025390" cy="3846401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27D592F-FE02-522C-F245-79F7D28700A7}"/>
              </a:ext>
            </a:extLst>
          </p:cNvPr>
          <p:cNvSpPr txBox="1"/>
          <p:nvPr/>
        </p:nvSpPr>
        <p:spPr>
          <a:xfrm rot="20295021">
            <a:off x="2525517" y="4243418"/>
            <a:ext cx="468272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أشعر بالوحدة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3403F3C-849C-AB86-7EC5-C7C2B202B975}"/>
              </a:ext>
            </a:extLst>
          </p:cNvPr>
          <p:cNvSpPr txBox="1"/>
          <p:nvPr/>
        </p:nvSpPr>
        <p:spPr>
          <a:xfrm rot="2035151">
            <a:off x="-114309" y="2943226"/>
            <a:ext cx="339685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 هو الصديق\ة الجي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د\ة؟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BB0009D-9127-29AD-981E-79AE578DF270}"/>
              </a:ext>
            </a:extLst>
          </p:cNvPr>
          <p:cNvSpPr txBox="1"/>
          <p:nvPr/>
        </p:nvSpPr>
        <p:spPr>
          <a:xfrm>
            <a:off x="-696522" y="2031604"/>
            <a:ext cx="609361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كيف تجد الأصدقاء الحقيقيين؟</a:t>
            </a:r>
            <a:endParaRPr kumimoji="0" lang="he-IL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1D754EB-B81F-21E5-8BA5-2D82F8D478DE}"/>
              </a:ext>
            </a:extLst>
          </p:cNvPr>
          <p:cNvSpPr txBox="1"/>
          <p:nvPr/>
        </p:nvSpPr>
        <p:spPr>
          <a:xfrm>
            <a:off x="-462117" y="2684398"/>
            <a:ext cx="634365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أريد أن أقترب لكنني خجولة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2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26CB51-0997-BDF7-2DD3-2EA6FF2B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8" y="1662370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ar-SA" dirty="0"/>
              <a:t>مروحة الأفكار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3D7104-046E-BEA1-CFAF-1D94BDB3E7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8915" y="785323"/>
            <a:ext cx="8268688" cy="3336735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ar-SA" sz="4000" dirty="0">
                <a:solidFill>
                  <a:srgbClr val="002060"/>
                </a:solidFill>
              </a:rPr>
              <a:t>من المهم</a:t>
            </a:r>
            <a:r>
              <a:rPr lang="ar-JO" sz="4000" dirty="0">
                <a:solidFill>
                  <a:srgbClr val="002060"/>
                </a:solidFill>
              </a:rPr>
              <a:t>ّ الاستفادة من</a:t>
            </a:r>
            <a:r>
              <a:rPr lang="ar-SA" sz="4000" dirty="0">
                <a:solidFill>
                  <a:srgbClr val="002060"/>
                </a:solidFill>
              </a:rPr>
              <a:t> الموارد المتوف</a:t>
            </a:r>
            <a:r>
              <a:rPr lang="ar-JO" sz="4000" dirty="0">
                <a:solidFill>
                  <a:srgbClr val="002060"/>
                </a:solidFill>
              </a:rPr>
              <a:t>ّ</a:t>
            </a:r>
            <a:r>
              <a:rPr lang="ar-SA" sz="4000" dirty="0">
                <a:solidFill>
                  <a:srgbClr val="002060"/>
                </a:solidFill>
              </a:rPr>
              <a:t>رة من أجل </a:t>
            </a:r>
            <a:endParaRPr lang="en-US" sz="4000" dirty="0">
              <a:solidFill>
                <a:srgbClr val="002060"/>
              </a:solidFill>
            </a:endParaRPr>
          </a:p>
          <a:p>
            <a:pPr marL="50800" indent="0">
              <a:lnSpc>
                <a:spcPct val="100000"/>
              </a:lnSpc>
              <a:buNone/>
            </a:pPr>
            <a:r>
              <a:rPr lang="ar-JO" sz="4000" dirty="0">
                <a:solidFill>
                  <a:srgbClr val="002060"/>
                </a:solidFill>
              </a:rPr>
              <a:t>توسيع مخزون الموارد المتاحة لأفراد المجموعة.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he-IL" sz="4000" dirty="0">
              <a:solidFill>
                <a:srgbClr val="002060"/>
              </a:solidFill>
            </a:endParaRPr>
          </a:p>
          <a:p>
            <a:pPr marL="50800" indent="0">
              <a:lnSpc>
                <a:spcPct val="100000"/>
              </a:lnSpc>
              <a:buNone/>
            </a:pPr>
            <a:r>
              <a:rPr lang="ar-SA" sz="4400" b="1" dirty="0">
                <a:solidFill>
                  <a:srgbClr val="002060"/>
                </a:solidFill>
              </a:rPr>
              <a:t>كيف يمكن أن نستفيد من الأفكار التي تطرح في الصف</a:t>
            </a:r>
            <a:r>
              <a:rPr lang="ar-JO" sz="4400" b="1" dirty="0">
                <a:solidFill>
                  <a:srgbClr val="002060"/>
                </a:solidFill>
              </a:rPr>
              <a:t>ّ</a:t>
            </a:r>
            <a:r>
              <a:rPr lang="ar-SA" sz="4400" b="1" dirty="0">
                <a:solidFill>
                  <a:srgbClr val="002060"/>
                </a:solidFill>
              </a:rPr>
              <a:t> من أجل توسيع مواردنا؟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DF4B56B-E866-E8AC-1EEE-5D0922F7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72" y="4207194"/>
            <a:ext cx="3860081" cy="21133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3D69B4B-6308-F1B8-CE2B-EE96F83E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9" y="4047074"/>
            <a:ext cx="3654314" cy="2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49" y="3232402"/>
            <a:ext cx="3349586" cy="323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144" y="1747954"/>
            <a:ext cx="3304331" cy="28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5224" y="1145649"/>
            <a:ext cx="1885105" cy="336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565" y="155647"/>
            <a:ext cx="4881199" cy="3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6003" y="4665026"/>
            <a:ext cx="2678753" cy="1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075998" y="4282444"/>
            <a:ext cx="2167829" cy="231467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6"/>
          <p:cNvSpPr/>
          <p:nvPr/>
        </p:nvSpPr>
        <p:spPr>
          <a:xfrm>
            <a:off x="4116310" y="-232482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  <a:tabLst/>
              <a:defRPr/>
            </a:pPr>
            <a:r>
              <a:rPr kumimoji="0" lang="ar-LB" sz="6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نلخّص الوحدة</a:t>
            </a: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9866759" y="1646649"/>
            <a:ext cx="1373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ar-L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ماذا تعلّمتم من تأمّلكم في أنفسكم؟ عن تصرّفاتكم تجاه الآخرين؟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6077739" y="2553411"/>
            <a:ext cx="209347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ar-L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هل تتذكّرون كيف بدأنا لقاءتنا بموضوع الصّف الم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ُ</a:t>
            </a:r>
            <a:r>
              <a:rPr kumimoji="0" lang="ar-L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كت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َرِ</a:t>
            </a:r>
            <a:r>
              <a:rPr kumimoji="0" lang="ar-L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ث؟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1349116" y="1218782"/>
            <a:ext cx="31839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ar-L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كيف أثّرت تلك اللّقاءات على الجوّ الصّفّيّ؟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8543845" y="4683159"/>
            <a:ext cx="132291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ar-L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لماذا دُعيت هذه اللّقاءات هكذا؟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4588984" y="4953436"/>
            <a:ext cx="17327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r>
              <a:rPr kumimoji="0" lang="ar-L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ماذا أتاحت لكم لقاءاتنا؟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6"/>
          <p:cNvSpPr txBox="1"/>
          <p:nvPr/>
        </p:nvSpPr>
        <p:spPr>
          <a:xfrm>
            <a:off x="701985" y="4064861"/>
            <a:ext cx="2360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ar-L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ماذا تغيّر في تصرّفاتكُم في أعقاب لقاءاتنا حول هذا الموضوع؟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751" y="1056126"/>
            <a:ext cx="6654432" cy="5147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7"/>
          <p:cNvSpPr txBox="1"/>
          <p:nvPr/>
        </p:nvSpPr>
        <p:spPr>
          <a:xfrm>
            <a:off x="3522689" y="2713220"/>
            <a:ext cx="5622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ar-LB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أمرٌ ما ألتزم أن أقوم به بشكلٍ مُغايِر في أعقاب اللّقاءات....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مواضيع الوحدة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2755442" y="2846236"/>
            <a:ext cx="7088159" cy="67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32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قصّة في مروحة </a:t>
            </a:r>
            <a:endParaRPr kumimoji="0" lang="he-IL" sz="3200" b="1" i="0" u="none" strike="noStrike" kern="0" cap="none" spc="0" normalizeH="0" baseline="0" noProof="0" dirty="0">
              <a:ln>
                <a:noFill/>
              </a:ln>
              <a:solidFill>
                <a:srgbClr val="BBA4D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تطوير صندوق أدوات وأساليب لخلق الانتماء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9975590" y="2790348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0051584" y="2805412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7934534" y="5634581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5430693" y="1935973"/>
            <a:ext cx="5614133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24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مكان في العالم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DADA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توسيع/ تعميق التعرّف على الذّات في بيئة جديدة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פרח ללא גבעול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612" y="25012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E1B173F9-369A-4C9B-B414-52F749E93D63}"/>
              </a:ext>
            </a:extLst>
          </p:cNvPr>
          <p:cNvSpPr txBox="1"/>
          <p:nvPr/>
        </p:nvSpPr>
        <p:spPr>
          <a:xfrm>
            <a:off x="8254772" y="2160486"/>
            <a:ext cx="3744009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قوموا بإنشاء ميثاق صف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ّيّ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، حيث يشمل أفكار لتعزيز التماسك والشعور بالانتماء، وتطوير المسؤولي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الاجتماعي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في الصف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8" name="Google Shape;443;p26">
            <a:extLst>
              <a:ext uri="{FF2B5EF4-FFF2-40B4-BE49-F238E27FC236}">
                <a16:creationId xmlns:a16="http://schemas.microsoft.com/office/drawing/2014/main" id="{3D232733-A08F-49B2-8775-B1921625BE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782356"/>
            <a:ext cx="4320000" cy="111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5;p26">
            <a:extLst>
              <a:ext uri="{FF2B5EF4-FFF2-40B4-BE49-F238E27FC236}">
                <a16:creationId xmlns:a16="http://schemas.microsoft.com/office/drawing/2014/main" id="{2A6F4F6D-1122-4C4A-BF1A-B38AB0C41E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4763" y="1138438"/>
            <a:ext cx="653851" cy="4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129E2300-75E9-4D85-B710-CDB61D112F4C}"/>
              </a:ext>
            </a:extLst>
          </p:cNvPr>
          <p:cNvSpPr/>
          <p:nvPr/>
        </p:nvSpPr>
        <p:spPr>
          <a:xfrm>
            <a:off x="6479864" y="651738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FB5407A-DFEA-4077-A126-831F0E5985C2}"/>
              </a:ext>
            </a:extLst>
          </p:cNvPr>
          <p:cNvSpPr/>
          <p:nvPr/>
        </p:nvSpPr>
        <p:spPr>
          <a:xfrm>
            <a:off x="6479863" y="651737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أفكار للتّطبيق</a:t>
            </a: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B460D458-FCAE-4301-9078-5BA8A286A47A}"/>
              </a:ext>
            </a:extLst>
          </p:cNvPr>
          <p:cNvCxnSpPr>
            <a:cxnSpLocks/>
          </p:cNvCxnSpPr>
          <p:nvPr/>
        </p:nvCxnSpPr>
        <p:spPr>
          <a:xfrm>
            <a:off x="7995921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FC3714FB-652D-4BE9-8764-25227C59908B}"/>
              </a:ext>
            </a:extLst>
          </p:cNvPr>
          <p:cNvSpPr txBox="1"/>
          <p:nvPr/>
        </p:nvSpPr>
        <p:spPr>
          <a:xfrm>
            <a:off x="4137616" y="2124404"/>
            <a:ext cx="3665225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قوموا بإنشاء لجان اجتماعي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في الصف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، بحيث تهتم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كل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لجنة بموضوع مختلف :</a:t>
            </a:r>
          </a:p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تنظيم أعياد الميلاد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،</a:t>
            </a:r>
            <a:r>
              <a:rPr lang="ar-SA" sz="24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التواصل مع الطلاب المرضى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،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الفرصة الفعال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الألعاب الاجتماعي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والمزيد.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BCF2DBD-7317-4754-A7A1-0192C1A0E346}"/>
              </a:ext>
            </a:extLst>
          </p:cNvPr>
          <p:cNvCxnSpPr>
            <a:cxnSpLocks/>
          </p:cNvCxnSpPr>
          <p:nvPr/>
        </p:nvCxnSpPr>
        <p:spPr>
          <a:xfrm>
            <a:off x="4050454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471720A6-33D1-442A-B50F-0A8DED6B352D}"/>
              </a:ext>
            </a:extLst>
          </p:cNvPr>
          <p:cNvSpPr txBox="1"/>
          <p:nvPr/>
        </p:nvSpPr>
        <p:spPr>
          <a:xfrm>
            <a:off x="577497" y="2078743"/>
            <a:ext cx="3397443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قد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موا أفكاركم الخاص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ة للمساهمة في تحسين جو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الصف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، وشاركوها مع المعل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م\ة، واعرضوا المنتجات في الصف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B662ED3D-6BA8-4345-A617-0612BAA4974F}"/>
              </a:ext>
            </a:extLst>
          </p:cNvPr>
          <p:cNvCxnSpPr>
            <a:cxnSpLocks/>
          </p:cNvCxnSpPr>
          <p:nvPr/>
        </p:nvCxnSpPr>
        <p:spPr>
          <a:xfrm>
            <a:off x="7995921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CFA5F2B8-F1C3-4E29-B4D7-1202126E5B5B}"/>
              </a:ext>
            </a:extLst>
          </p:cNvPr>
          <p:cNvCxnSpPr>
            <a:cxnSpLocks/>
          </p:cNvCxnSpPr>
          <p:nvPr/>
        </p:nvCxnSpPr>
        <p:spPr>
          <a:xfrm>
            <a:off x="4050454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E559BD7-3C27-ED66-16C0-665DFFAF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للطباعة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766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2402"/>
          </a:xfrm>
          <a:noFill/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أسئلة للقص</a:t>
            </a:r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ة في المروحة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13307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643553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973799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304045" y="1080001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9634291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3307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643553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973799" y="3374515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304045" y="3394179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9632017" y="3394179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1300" y="1504437"/>
            <a:ext cx="1965982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أنا طالب\ة جديد\ة في المدرسة ولا أعرف كيفي</a:t>
            </a:r>
            <a:r>
              <a:rPr kumimoji="0" lang="ar-JO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تكوين صداقات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72C9484-93F7-68D2-B98C-A1F571142324}"/>
              </a:ext>
            </a:extLst>
          </p:cNvPr>
          <p:cNvSpPr txBox="1"/>
          <p:nvPr/>
        </p:nvSpPr>
        <p:spPr>
          <a:xfrm>
            <a:off x="7348706" y="1532735"/>
            <a:ext cx="21600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حاولت التواصل مع طلاب\طالبات </a:t>
            </a:r>
            <a:r>
              <a:rPr kumimoji="0" lang="ar-JO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آ</a:t>
            </a: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خرين، ولكن</a:t>
            </a:r>
            <a:r>
              <a:rPr kumimoji="0" lang="ar-JO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ّي</a:t>
            </a: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فشلت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3B9789D-81B0-76A1-DA89-15140A324BB3}"/>
              </a:ext>
            </a:extLst>
          </p:cNvPr>
          <p:cNvSpPr txBox="1"/>
          <p:nvPr/>
        </p:nvSpPr>
        <p:spPr>
          <a:xfrm>
            <a:off x="5287073" y="1579848"/>
            <a:ext cx="161785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أريد أن أقترب، ولكن</a:t>
            </a:r>
            <a:r>
              <a:rPr kumimoji="0" lang="ar-JO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ّي</a:t>
            </a: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خجولة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EEA219-C396-2E34-D8FB-9D790D628F84}"/>
              </a:ext>
            </a:extLst>
          </p:cNvPr>
          <p:cNvSpPr txBox="1"/>
          <p:nvPr/>
        </p:nvSpPr>
        <p:spPr>
          <a:xfrm>
            <a:off x="2917055" y="1603270"/>
            <a:ext cx="161785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أشعر بالوحدة في المدرسة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CE238C9-8FAC-76CD-EE3E-F6E892CCE1A4}"/>
              </a:ext>
            </a:extLst>
          </p:cNvPr>
          <p:cNvSpPr txBox="1"/>
          <p:nvPr/>
        </p:nvSpPr>
        <p:spPr>
          <a:xfrm>
            <a:off x="313307" y="1579848"/>
            <a:ext cx="223323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أين/كيف يمكنك توسيع دائرة الأصدقاء قليلاً؟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672E9F9-C888-56AA-A52A-80CAFA21948A}"/>
              </a:ext>
            </a:extLst>
          </p:cNvPr>
          <p:cNvSpPr txBox="1"/>
          <p:nvPr/>
        </p:nvSpPr>
        <p:spPr>
          <a:xfrm>
            <a:off x="9809131" y="3808112"/>
            <a:ext cx="180577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 الصعب عليّ أن أبدأ بالحديث مع أشخاص جدد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2D9722A-4F5B-6C25-7EAB-4DD1C25B9186}"/>
              </a:ext>
            </a:extLst>
          </p:cNvPr>
          <p:cNvSpPr txBox="1"/>
          <p:nvPr/>
        </p:nvSpPr>
        <p:spPr>
          <a:xfrm>
            <a:off x="7348706" y="3808113"/>
            <a:ext cx="2115339" cy="174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كيف يمكن إعادة التواصل مع صديق\ة من الماضي؟</a:t>
            </a:r>
          </a:p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lang="ar-S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B812771-D6BC-1C4D-16EB-29D7AB581577}"/>
              </a:ext>
            </a:extLst>
          </p:cNvPr>
          <p:cNvSpPr txBox="1"/>
          <p:nvPr/>
        </p:nvSpPr>
        <p:spPr>
          <a:xfrm>
            <a:off x="4930933" y="3734948"/>
            <a:ext cx="233024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كيف نجد الأصدقاء الحقيقيين؟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2F002991-A0E7-FCC0-B0F8-0D71A0BEBD97}"/>
              </a:ext>
            </a:extLst>
          </p:cNvPr>
          <p:cNvSpPr txBox="1"/>
          <p:nvPr/>
        </p:nvSpPr>
        <p:spPr>
          <a:xfrm>
            <a:off x="2874876" y="3497162"/>
            <a:ext cx="1806953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كيف يمكنك التحدث مع الأصدقاء حول موضوع قد يؤلم/يزعج؟</a:t>
            </a:r>
          </a:p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lang="ar-S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0E90F4D8-2FAC-5BF4-75CD-C6F141770A37}"/>
              </a:ext>
            </a:extLst>
          </p:cNvPr>
          <p:cNvSpPr txBox="1"/>
          <p:nvPr/>
        </p:nvSpPr>
        <p:spPr>
          <a:xfrm>
            <a:off x="211097" y="3682762"/>
            <a:ext cx="2318147" cy="126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 هو </a:t>
            </a:r>
          </a:p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الصديق الجي</a:t>
            </a:r>
            <a:r>
              <a:rPr kumimoji="0" lang="ar-JO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د؟</a:t>
            </a:r>
          </a:p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endParaRPr kumimoji="0" lang="ar-S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ar-SA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أهداف الدّرس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913980" y="2165205"/>
            <a:ext cx="1060257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ar-SA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التعر</a:t>
            </a:r>
            <a:r>
              <a:rPr lang="ar-JO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ف وتمييز حالات انخفاض الشعور بالانتماء للمجموعة.</a:t>
            </a:r>
            <a:endParaRPr lang="he-IL" sz="3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تطوير صندوق أدوات لطرق التعامل ومواجهة الصعوبة بالانتماء</a:t>
            </a:r>
            <a:endParaRPr lang="he-IL"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تعزيز شعور الط</a:t>
            </a:r>
            <a:r>
              <a:rPr lang="ar-JO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لّاب</a:t>
            </a:r>
            <a:r>
              <a:rPr lang="ar-SA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بالمقدرة والقدرة على التأثير والتغيير وتعزيز الشعور بالانتماء</a:t>
            </a:r>
            <a:endParaRPr sz="3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594F072-15FA-5D67-11C2-090619E6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>
            <a:extLst>
              <a:ext uri="{FF2B5EF4-FFF2-40B4-BE49-F238E27FC236}">
                <a16:creationId xmlns:a16="http://schemas.microsoft.com/office/drawing/2014/main" id="{02FCABFA-82F6-F537-74D8-FA1E3DAC8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>
            <a:extLst>
              <a:ext uri="{FF2B5EF4-FFF2-40B4-BE49-F238E27FC236}">
                <a16:creationId xmlns:a16="http://schemas.microsoft.com/office/drawing/2014/main" id="{F9F92B30-9C25-845B-3A99-23755132B80E}"/>
              </a:ext>
            </a:extLst>
          </p:cNvPr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>
            <a:extLst>
              <a:ext uri="{FF2B5EF4-FFF2-40B4-BE49-F238E27FC236}">
                <a16:creationId xmlns:a16="http://schemas.microsoft.com/office/drawing/2014/main" id="{499F2C9C-1C9C-CE32-651F-4F2F1755E904}"/>
              </a:ext>
            </a:extLst>
          </p:cNvPr>
          <p:cNvSpPr txBox="1"/>
          <p:nvPr/>
        </p:nvSpPr>
        <p:spPr>
          <a:xfrm>
            <a:off x="8725246" y="2716232"/>
            <a:ext cx="33701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</a:t>
            </a:r>
            <a:r>
              <a:rPr kumimoji="0" lang="ar-J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مييز حالات عدم الانتماء للمجموعة، أو عدم انتماء الآخرين .</a:t>
            </a:r>
            <a:endParaRPr kumimoji="0" lang="ar-A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A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تطو</a:t>
            </a:r>
            <a:r>
              <a:rPr kumimoji="0" lang="ar-J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ير صندوق أدوات لطرائق التعامل مع  الصعوبات والشعور بعدم الانتماء.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>
            <a:extLst>
              <a:ext uri="{FF2B5EF4-FFF2-40B4-BE49-F238E27FC236}">
                <a16:creationId xmlns:a16="http://schemas.microsoft.com/office/drawing/2014/main" id="{392ED2F9-95D3-1333-C073-95F0C97483DD}"/>
              </a:ext>
            </a:extLst>
          </p:cNvPr>
          <p:cNvSpPr txBox="1"/>
          <p:nvPr/>
        </p:nvSpPr>
        <p:spPr>
          <a:xfrm>
            <a:off x="3016976" y="2634952"/>
            <a:ext cx="552171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مهارات ذهنيّة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تفكير ناقد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تحكيم العقل، اختيار، اتّخاذ قرارات.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مهارات شعوريّة (شخصيّة)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02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الوعي الذاتيّ</a:t>
            </a:r>
            <a:r>
              <a:rPr kumimoji="0" lang="ar-J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التوجيه الذاتيّ</a:t>
            </a:r>
            <a:r>
              <a:rPr kumimoji="0" lang="ar-J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، التحفيز الذاتيّ </a:t>
            </a:r>
          </a:p>
          <a:p>
            <a:pPr marL="2902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ar-JO" sz="1600" dirty="0">
                <a:latin typeface="Calibri"/>
                <a:ea typeface="Calibri"/>
                <a:cs typeface="Calibri"/>
                <a:sym typeface="Calibri"/>
              </a:rPr>
              <a:t>التوجيه الذاتيّ- التعامل مع حالات الضغط والأزمات </a:t>
            </a:r>
            <a:endParaRPr kumimoji="0" lang="ar-A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02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المهارات الاجتماعيّة (بين شخصيّة)</a:t>
            </a:r>
            <a:endParaRPr kumimoji="0" lang="iw-IL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الوعي ال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اجتماعيّ</a:t>
            </a: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ar-JO" sz="1600" dirty="0">
                <a:latin typeface="Calibri"/>
                <a:ea typeface="Calibri"/>
                <a:cs typeface="Calibri"/>
                <a:sym typeface="Calibri"/>
              </a:rPr>
              <a:t>فهم الآخر، تمييز أوضاع اجتماعيّة 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902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 </a:t>
            </a: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kumimoji="0" lang="ar-A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لسّلوك الاجتماعيّ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ar-J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التواصل، </a:t>
            </a: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إدارة العلاقات البين شخصيّة. 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>
            <a:extLst>
              <a:ext uri="{FF2B5EF4-FFF2-40B4-BE49-F238E27FC236}">
                <a16:creationId xmlns:a16="http://schemas.microsoft.com/office/drawing/2014/main" id="{2361B5D5-8DCD-1E3D-F831-FF8F969F2CF5}"/>
              </a:ext>
            </a:extLst>
          </p:cNvPr>
          <p:cNvSpPr txBox="1"/>
          <p:nvPr/>
        </p:nvSpPr>
        <p:spPr>
          <a:xfrm>
            <a:off x="-79655" y="2716232"/>
            <a:ext cx="351001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tabLst/>
              <a:defRPr/>
            </a:pPr>
            <a:r>
              <a:rPr kumimoji="0" lang="ar-A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احترام الإنسان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6" name="Google Shape;196;p6">
            <a:extLst>
              <a:ext uri="{FF2B5EF4-FFF2-40B4-BE49-F238E27FC236}">
                <a16:creationId xmlns:a16="http://schemas.microsoft.com/office/drawing/2014/main" id="{503009F3-66B9-5112-FAF1-06EB9DBCC215}"/>
              </a:ext>
            </a:extLst>
          </p:cNvPr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>
            <a:extLst>
              <a:ext uri="{FF2B5EF4-FFF2-40B4-BE49-F238E27FC236}">
                <a16:creationId xmlns:a16="http://schemas.microsoft.com/office/drawing/2014/main" id="{B6882196-D19D-097B-65B5-120E0EE00B49}"/>
              </a:ext>
            </a:extLst>
          </p:cNvPr>
          <p:cNvSpPr txBox="1"/>
          <p:nvPr/>
        </p:nvSpPr>
        <p:spPr>
          <a:xfrm>
            <a:off x="9214109" y="2008346"/>
            <a:ext cx="22714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معرفة 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>
            <a:extLst>
              <a:ext uri="{FF2B5EF4-FFF2-40B4-BE49-F238E27FC236}">
                <a16:creationId xmlns:a16="http://schemas.microsoft.com/office/drawing/2014/main" id="{88A724B7-23CF-363E-7634-13844370E067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مهارات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>
            <a:extLst>
              <a:ext uri="{FF2B5EF4-FFF2-40B4-BE49-F238E27FC236}">
                <a16:creationId xmlns:a16="http://schemas.microsoft.com/office/drawing/2014/main" id="{546FC8DD-E096-FAEC-BBF2-E4E56FE555C4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قيم 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>
            <a:extLst>
              <a:ext uri="{FF2B5EF4-FFF2-40B4-BE49-F238E27FC236}">
                <a16:creationId xmlns:a16="http://schemas.microsoft.com/office/drawing/2014/main" id="{2E729F99-C258-90DA-5419-DC68A7F3B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ar-AE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معرفة، مهارات وقيم 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>
            <a:extLst>
              <a:ext uri="{FF2B5EF4-FFF2-40B4-BE49-F238E27FC236}">
                <a16:creationId xmlns:a16="http://schemas.microsoft.com/office/drawing/2014/main" id="{BA9CF6FF-BFF1-C207-7444-1EB4242474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0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ar-S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مجرى الدّرس</a:t>
            </a:r>
          </a:p>
        </p:txBody>
      </p:sp>
      <p:pic>
        <p:nvPicPr>
          <p:cNvPr id="197" name="Google Shape;197;p5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5"/>
          <p:cNvCxnSpPr/>
          <p:nvPr/>
        </p:nvCxnSpPr>
        <p:spPr>
          <a:xfrm>
            <a:off x="11237002" y="3354054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5"/>
          <p:cNvSpPr txBox="1"/>
          <p:nvPr/>
        </p:nvSpPr>
        <p:spPr>
          <a:xfrm>
            <a:off x="10220093" y="4035933"/>
            <a:ext cx="22012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نتذكّر..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من الدّرس السّابق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وحتى اليوم!</a:t>
            </a:r>
          </a:p>
        </p:txBody>
      </p:sp>
      <p:sp>
        <p:nvSpPr>
          <p:cNvPr id="200" name="Google Shape;200;p5"/>
          <p:cNvSpPr txBox="1"/>
          <p:nvPr/>
        </p:nvSpPr>
        <p:spPr>
          <a:xfrm>
            <a:off x="8096709" y="4055481"/>
            <a:ext cx="22012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نتذك</a:t>
            </a:r>
            <a:r>
              <a:rPr lang="ar-JO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ر- عندما كنا أطفال</a:t>
            </a:r>
            <a:r>
              <a:rPr lang="ar-JO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ًا</a:t>
            </a:r>
            <a:endParaRPr dirty="0"/>
          </a:p>
        </p:txBody>
      </p:sp>
      <p:sp>
        <p:nvSpPr>
          <p:cNvPr id="201" name="Google Shape;201;p5"/>
          <p:cNvSpPr txBox="1"/>
          <p:nvPr/>
        </p:nvSpPr>
        <p:spPr>
          <a:xfrm>
            <a:off x="-282232" y="4035973"/>
            <a:ext cx="22012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الرسائل المركزي</a:t>
            </a:r>
            <a:r>
              <a:rPr lang="ar-JO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ar-SA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والتلخيص</a:t>
            </a:r>
            <a:endParaRPr dirty="0"/>
          </a:p>
        </p:txBody>
      </p:sp>
      <p:sp>
        <p:nvSpPr>
          <p:cNvPr id="202" name="Google Shape;202;p5"/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5"/>
          <p:cNvCxnSpPr/>
          <p:nvPr/>
        </p:nvCxnSpPr>
        <p:spPr>
          <a:xfrm>
            <a:off x="9220213" y="330367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"/>
          <p:cNvCxnSpPr/>
          <p:nvPr/>
        </p:nvCxnSpPr>
        <p:spPr>
          <a:xfrm>
            <a:off x="7279149" y="3347595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5"/>
          <p:cNvCxnSpPr/>
          <p:nvPr/>
        </p:nvCxnSpPr>
        <p:spPr>
          <a:xfrm>
            <a:off x="5034355" y="334759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5"/>
          <p:cNvCxnSpPr/>
          <p:nvPr/>
        </p:nvCxnSpPr>
        <p:spPr>
          <a:xfrm>
            <a:off x="863682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"/>
          <p:cNvCxnSpPr/>
          <p:nvPr/>
        </p:nvCxnSpPr>
        <p:spPr>
          <a:xfrm>
            <a:off x="2916306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A84D413-CE1B-AAB4-C8A6-A61114AAE23B}"/>
              </a:ext>
            </a:extLst>
          </p:cNvPr>
          <p:cNvSpPr txBox="1"/>
          <p:nvPr/>
        </p:nvSpPr>
        <p:spPr>
          <a:xfrm>
            <a:off x="6148874" y="4055441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اجتماعي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ثلاثي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ات</a:t>
            </a:r>
            <a:endParaRPr lang="he-I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06C0141-52E6-893B-252C-04F0C5B4DF86}"/>
              </a:ext>
            </a:extLst>
          </p:cNvPr>
          <p:cNvSpPr txBox="1"/>
          <p:nvPr/>
        </p:nvSpPr>
        <p:spPr>
          <a:xfrm>
            <a:off x="3947679" y="4101083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قص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في مروحة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560C49C-239F-9186-49AD-D7629E16312C}"/>
              </a:ext>
            </a:extLst>
          </p:cNvPr>
          <p:cNvSpPr txBox="1"/>
          <p:nvPr/>
        </p:nvSpPr>
        <p:spPr>
          <a:xfrm>
            <a:off x="1842919" y="4035933"/>
            <a:ext cx="20861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القص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ة؟</a:t>
            </a:r>
            <a:b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عاطفي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الصف</a:t>
            </a:r>
            <a:r>
              <a:rPr lang="ar-JO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endParaRPr lang="he-I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7232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7872522" y="509064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تَعليمات لتَنفيذ الدَرس</a:t>
            </a:r>
          </a:p>
        </p:txBody>
      </p:sp>
      <p:sp>
        <p:nvSpPr>
          <p:cNvPr id="232" name="Google Shape;232;p8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تفصّل الشرّائح التّالية مجرى الدّرس وهي معدّة للعرض خلاله.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المضمون المُفصّل في متن الشّريحة مُعدّ للعرض وللعمل مع التّلاميذ.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الملاحظات في الهوامش للتّوجيه والتوسّع وهي معدّة لك – المعلم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\ة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3760" y="794063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حوار داعِم ومُتقبّ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ِ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ل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إصغاء مُكتر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ِ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ث خالٍ من إصدار الأحكام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احترام كلام الآخرين 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789752" y="5245627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ما يدور في الحوار، يقتصر على تلاميذ الصف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ّ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، بالإمكان مشاركة الآخرين من خارج الصف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ّ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بالموضوع، لكن فقط بِما يخصّني.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FB19F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مشاركة من القلب</a:t>
            </a:r>
            <a:endParaRPr kumimoji="0" lang="he-IL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029216" y="130075"/>
            <a:ext cx="7669443" cy="11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تعليمات</a:t>
            </a:r>
            <a:r>
              <a:rPr kumimoji="0" lang="ar-L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للحوار الجيّد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67596" y="2159917"/>
            <a:ext cx="914400" cy="914400"/>
          </a:xfrm>
          <a:prstGeom prst="rect">
            <a:avLst/>
          </a:prstGeom>
        </p:spPr>
      </p:pic>
      <p:pic>
        <p:nvPicPr>
          <p:cNvPr id="16" name="גרפיקה 15" descr="מחיאות כפיים עם מילוי מלא">
            <a:extLst>
              <a:ext uri="{FF2B5EF4-FFF2-40B4-BE49-F238E27FC236}">
                <a16:creationId xmlns:a16="http://schemas.microsoft.com/office/drawing/2014/main" id="{4CBB6562-B8C7-4494-B998-988805719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57005" y="928807"/>
            <a:ext cx="1093470" cy="109347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667596" y="3149301"/>
            <a:ext cx="914400" cy="914400"/>
          </a:xfrm>
          <a:prstGeom prst="rect">
            <a:avLst/>
          </a:prstGeom>
        </p:spPr>
      </p:pic>
      <p:pic>
        <p:nvPicPr>
          <p:cNvPr id="25" name="גרפיקה 24" descr="הערה קו נטוי שקט עם מילוי מלא">
            <a:extLst>
              <a:ext uri="{FF2B5EF4-FFF2-40B4-BE49-F238E27FC236}">
                <a16:creationId xmlns:a16="http://schemas.microsoft.com/office/drawing/2014/main" id="{6D84C209-524C-45BC-A5DC-7D8A19AF76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705388" y="5200503"/>
            <a:ext cx="914400" cy="914400"/>
          </a:xfrm>
          <a:prstGeom prst="rect">
            <a:avLst/>
          </a:prstGeom>
        </p:spPr>
      </p:pic>
      <p:pic>
        <p:nvPicPr>
          <p:cNvPr id="27" name="גרפיקה 26" descr="עין עם מילוי מלא">
            <a:extLst>
              <a:ext uri="{FF2B5EF4-FFF2-40B4-BE49-F238E27FC236}">
                <a16:creationId xmlns:a16="http://schemas.microsoft.com/office/drawing/2014/main" id="{681F13CD-9B31-4508-B1B2-BB726AA426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667596" y="4286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/>
          <p:nvPr/>
        </p:nvSpPr>
        <p:spPr>
          <a:xfrm>
            <a:off x="1448656" y="13674"/>
            <a:ext cx="9493703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tabLst/>
              <a:defRPr/>
            </a:pPr>
            <a:r>
              <a:rPr kumimoji="0" lang="ar-LB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نتذكّر.. من الدّرس السّابق وحتّى اليوم!</a:t>
            </a:r>
            <a:endParaRPr kumimoji="0" sz="5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62" y="1446284"/>
            <a:ext cx="286702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849646" y="2160956"/>
            <a:ext cx="24348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ar-L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حادث معيّن صادفته هذا الأسبوع، وطبّقت به أمرًا ما تعلّمته في الدّرس...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1353920" y="5135344"/>
            <a:ext cx="20015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ar-L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أمرٌ ما أوّد قوله، في أعقاب الدّرس السّابق...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846699" y="4513631"/>
            <a:ext cx="2867025" cy="2030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8838960" y="5297188"/>
            <a:ext cx="21033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ar-L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أمرٌ ما أدركته في أعقاب الدّرس السّابق 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9361300" y="2106477"/>
            <a:ext cx="20334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ar-L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أمرٌ ما حصل لي هذا الأسبوع وذكّرني بما تعلّمناه...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57058" y="1446264"/>
            <a:ext cx="28670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478276" y="4537865"/>
            <a:ext cx="2867025" cy="202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9013" y="2106477"/>
            <a:ext cx="4665628" cy="536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06158-5FBF-9FC7-BBF1-ADFE14E92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B5E4B6-D299-03F1-17BB-DE9BEE2E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4213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ar-SA" sz="3200" dirty="0"/>
              <a:t>من منكم عندما كان في الروضة أراد أن يدخل الروضة بمفرده؟</a:t>
            </a: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</a:t>
            </a:r>
            <a:r>
              <a:rPr lang="ar-SA" sz="3200" dirty="0"/>
              <a:t>من واج</a:t>
            </a:r>
            <a:r>
              <a:rPr lang="ar-JO" sz="3200" dirty="0"/>
              <a:t>َ</a:t>
            </a:r>
            <a:r>
              <a:rPr lang="ar-SA" sz="3200" dirty="0"/>
              <a:t>ه صعوبة في توديع والديه في الصباح؟</a:t>
            </a: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</a:t>
            </a:r>
            <a:r>
              <a:rPr lang="ar-SA" sz="3200" dirty="0"/>
              <a:t>من عاد إلى المنزل بمفرده من المدرسة الابتدائي</a:t>
            </a:r>
            <a:r>
              <a:rPr lang="ar-JO" sz="3200" dirty="0"/>
              <a:t>ّ</a:t>
            </a:r>
            <a:r>
              <a:rPr lang="ar-SA" sz="3200" dirty="0"/>
              <a:t>ة في نهاية اليوم الدراسي</a:t>
            </a:r>
            <a:r>
              <a:rPr lang="ar-JO" sz="3200" dirty="0"/>
              <a:t>ّ</a:t>
            </a:r>
            <a:r>
              <a:rPr lang="ar-SA" sz="3200" dirty="0"/>
              <a:t>؟</a:t>
            </a: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</a:t>
            </a:r>
            <a:r>
              <a:rPr lang="ar-SA" sz="3200" dirty="0"/>
              <a:t>من كان في دورة /الحركة الشبابي</a:t>
            </a:r>
            <a:r>
              <a:rPr lang="ar-JO" sz="3200" dirty="0"/>
              <a:t>ّ</a:t>
            </a:r>
            <a:r>
              <a:rPr lang="ar-SA" sz="3200" dirty="0"/>
              <a:t>ة برفقة صديق\ة واحد\ة على الأقل؟</a:t>
            </a: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</a:t>
            </a:r>
            <a:r>
              <a:rPr lang="ar-SA" sz="3200" dirty="0"/>
              <a:t>لمن منكم كان غرض مفض</a:t>
            </a:r>
            <a:r>
              <a:rPr lang="ar-JO" sz="3200" dirty="0"/>
              <a:t>ّ</a:t>
            </a:r>
            <a:r>
              <a:rPr lang="ar-SA" sz="3200" dirty="0"/>
              <a:t>ل من الطفولة يرافقه في كل</a:t>
            </a:r>
            <a:r>
              <a:rPr lang="ar-JO" sz="3200" dirty="0"/>
              <a:t>ّ</a:t>
            </a:r>
            <a:r>
              <a:rPr lang="ar-SA" sz="3200" dirty="0"/>
              <a:t> مكان؟</a:t>
            </a: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ما هو الشيء الذي يرافقك اليوم في كل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</a:rPr>
              <a:t>ّ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 مكان؟</a:t>
            </a:r>
            <a:endParaRPr lang="he-IL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3864947-1E51-7C9F-EFD0-CED6389E17B4}"/>
              </a:ext>
            </a:extLst>
          </p:cNvPr>
          <p:cNvSpPr/>
          <p:nvPr/>
        </p:nvSpPr>
        <p:spPr>
          <a:xfrm>
            <a:off x="5071077" y="469834"/>
            <a:ext cx="2457968" cy="2189826"/>
          </a:xfrm>
          <a:custGeom>
            <a:avLst/>
            <a:gdLst/>
            <a:ahLst/>
            <a:cxnLst/>
            <a:rect l="l" t="t" r="r" b="b"/>
            <a:pathLst>
              <a:path w="1199864" h="1224351">
                <a:moveTo>
                  <a:pt x="0" y="0"/>
                </a:moveTo>
                <a:lnTo>
                  <a:pt x="1199864" y="0"/>
                </a:lnTo>
                <a:lnTo>
                  <a:pt x="1199864" y="1224351"/>
                </a:lnTo>
                <a:lnTo>
                  <a:pt x="0" y="1224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2493843">
              <a:buClrTx/>
              <a:buFontTx/>
              <a:buNone/>
            </a:pPr>
            <a:endParaRPr lang="he-IL" sz="4909" kern="120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C5D2BC0-5A50-66B1-3DB1-8CB861E04EF5}"/>
              </a:ext>
            </a:extLst>
          </p:cNvPr>
          <p:cNvSpPr txBox="1"/>
          <p:nvPr/>
        </p:nvSpPr>
        <p:spPr>
          <a:xfrm>
            <a:off x="7671559" y="1493132"/>
            <a:ext cx="1755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صو</a:t>
            </a: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توا</a:t>
            </a:r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1218DB4-080B-413D-47FE-72D3DAB76563}"/>
              </a:ext>
            </a:extLst>
          </p:cNvPr>
          <p:cNvSpPr txBox="1"/>
          <p:nvPr/>
        </p:nvSpPr>
        <p:spPr>
          <a:xfrm>
            <a:off x="3675801" y="1509633"/>
            <a:ext cx="1252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أو</a:t>
            </a:r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FADD856-26F0-2706-DFF8-41F58DBB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07" y="1022939"/>
            <a:ext cx="1704879" cy="169668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05B010-1F2F-CA39-9FEF-56004B9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18" y="123016"/>
            <a:ext cx="4266357" cy="1325563"/>
          </a:xfrm>
        </p:spPr>
        <p:txBody>
          <a:bodyPr>
            <a:noAutofit/>
          </a:bodyPr>
          <a:lstStyle/>
          <a:p>
            <a:r>
              <a:rPr lang="ar-SA" sz="4800" b="1" dirty="0">
                <a:solidFill>
                  <a:schemeClr val="accent5">
                    <a:lumMod val="50000"/>
                  </a:schemeClr>
                </a:solidFill>
              </a:rPr>
              <a:t>عندما كن</a:t>
            </a:r>
            <a:r>
              <a:rPr lang="ar-JO" sz="4800" b="1" dirty="0">
                <a:solidFill>
                  <a:schemeClr val="accent5">
                    <a:lumMod val="50000"/>
                  </a:schemeClr>
                </a:solidFill>
              </a:rPr>
              <a:t>ّ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</a:rPr>
              <a:t>ا أطفالاً...</a:t>
            </a:r>
            <a:endParaRPr lang="he-IL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24965</TotalTime>
  <Words>1735</Words>
  <Application>Microsoft Office PowerPoint</Application>
  <PresentationFormat>מסך רחב</PresentationFormat>
  <Paragraphs>220</Paragraphs>
  <Slides>22</Slides>
  <Notes>22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Gisha</vt:lpstr>
      <vt:lpstr>Tahoma</vt:lpstr>
      <vt:lpstr>Times New Roman</vt:lpstr>
      <vt:lpstr>Wingdings</vt:lpstr>
      <vt:lpstr>1_ערכת נושא Office</vt:lpstr>
      <vt:lpstr>3_ערכת נושא Office</vt:lpstr>
      <vt:lpstr>4_ערכת נושא Office</vt:lpstr>
      <vt:lpstr>5_ערכת נושא Office</vt:lpstr>
      <vt:lpstr>2_ערכת נושא Office</vt:lpstr>
      <vt:lpstr>6_ערכת נושא Office</vt:lpstr>
      <vt:lpstr>מצגת של PowerPoint‏</vt:lpstr>
      <vt:lpstr>מצגת של PowerPoint‏</vt:lpstr>
      <vt:lpstr>أهداف الدّرس</vt:lpstr>
      <vt:lpstr>معرفة، مهارات وقيم </vt:lpstr>
      <vt:lpstr>מצגת של PowerPoint‏</vt:lpstr>
      <vt:lpstr>מצגת של PowerPoint‏</vt:lpstr>
      <vt:lpstr>מצגת של PowerPoint‏</vt:lpstr>
      <vt:lpstr>מצגת של PowerPoint‏</vt:lpstr>
      <vt:lpstr>عندما كنّا أطفالاً...</vt:lpstr>
      <vt:lpstr>أحيانًا...</vt:lpstr>
      <vt:lpstr>أن تكون متّصلاً –  في ثلاثيّات</vt:lpstr>
      <vt:lpstr>بطاريّتي الداخليّة</vt:lpstr>
      <vt:lpstr>بطّاريتي الداخليّة</vt:lpstr>
      <vt:lpstr>قصّة في مروحة</vt:lpstr>
      <vt:lpstr>מצגת של PowerPoint‏</vt:lpstr>
      <vt:lpstr>ما القصّة؟</vt:lpstr>
      <vt:lpstr>مروحة الأفكار</vt:lpstr>
      <vt:lpstr>מצגת של PowerPoint‏</vt:lpstr>
      <vt:lpstr>מצגת של PowerPoint‏</vt:lpstr>
      <vt:lpstr>מצגת של PowerPoint‏</vt:lpstr>
      <vt:lpstr>للطباعة</vt:lpstr>
      <vt:lpstr>أسئلة للقصّة في المروحة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איריס וכטל</cp:lastModifiedBy>
  <cp:revision>330</cp:revision>
  <dcterms:created xsi:type="dcterms:W3CDTF">2021-07-12T08:06:42Z</dcterms:created>
  <dcterms:modified xsi:type="dcterms:W3CDTF">2025-01-09T07:25:11Z</dcterms:modified>
</cp:coreProperties>
</file>