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Lst>
  <p:notesMasterIdLst>
    <p:notesMasterId r:id="rId38"/>
  </p:notesMasterIdLst>
  <p:sldIdLst>
    <p:sldId id="297" r:id="rId3"/>
    <p:sldId id="302" r:id="rId4"/>
    <p:sldId id="260" r:id="rId5"/>
    <p:sldId id="261" r:id="rId6"/>
    <p:sldId id="262" r:id="rId7"/>
    <p:sldId id="303" r:id="rId8"/>
    <p:sldId id="304" r:id="rId9"/>
    <p:sldId id="265" r:id="rId10"/>
    <p:sldId id="266" r:id="rId11"/>
    <p:sldId id="274" r:id="rId12"/>
    <p:sldId id="275" r:id="rId13"/>
    <p:sldId id="276" r:id="rId14"/>
    <p:sldId id="277" r:id="rId15"/>
    <p:sldId id="278"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67" r:id="rId32"/>
    <p:sldId id="300" r:id="rId33"/>
    <p:sldId id="301" r:id="rId34"/>
    <p:sldId id="296" r:id="rId35"/>
    <p:sldId id="305" r:id="rId36"/>
    <p:sldId id="299"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j/piVbf3zIYayOVsz0GBXt2MO1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7091" autoAdjust="0"/>
  </p:normalViewPr>
  <p:slideViewPr>
    <p:cSldViewPr snapToGrid="0">
      <p:cViewPr varScale="1">
        <p:scale>
          <a:sx n="50" d="100"/>
          <a:sy n="50" d="100"/>
        </p:scale>
        <p:origin x="1906" y="48"/>
      </p:cViewPr>
      <p:guideLst/>
    </p:cSldViewPr>
  </p:slideViewPr>
  <p:outlineViewPr>
    <p:cViewPr>
      <p:scale>
        <a:sx n="33" d="100"/>
        <a:sy n="33" d="100"/>
      </p:scale>
      <p:origin x="0" y="-3624"/>
    </p:cViewPr>
  </p:outlineViewPr>
  <p:notesTextViewPr>
    <p:cViewPr>
      <p:scale>
        <a:sx n="1" d="1"/>
        <a:sy n="1" d="1"/>
      </p:scale>
      <p:origin x="0" y="0"/>
    </p:cViewPr>
  </p:notesTextViewPr>
  <p:sorterViewPr>
    <p:cViewPr>
      <p:scale>
        <a:sx n="100" d="100"/>
        <a:sy n="100" d="100"/>
      </p:scale>
      <p:origin x="0" y="-10752"/>
    </p:cViewPr>
  </p:sorter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l"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x-non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55221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yo-yoo.co.il/tools/dic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rtl="1"/>
            <a:r>
              <a:rPr lang="ar-SA" sz="1200" b="1" i="0" u="none" strike="noStrike" cap="none" dirty="0" smtClean="0">
                <a:solidFill>
                  <a:schemeClr val="dk1"/>
                </a:solidFill>
                <a:effectLst/>
                <a:latin typeface="Calibri"/>
                <a:ea typeface="Calibri"/>
                <a:cs typeface="Calibri"/>
                <a:sym typeface="Calibri"/>
              </a:rPr>
              <a:t>مقدّمة معدّة للطّواقم التّربويّة:</a:t>
            </a:r>
            <a:endParaRPr lang="he-IL" sz="1200" b="1" i="0" u="none" strike="noStrike" cap="none" dirty="0">
              <a:solidFill>
                <a:schemeClr val="dk1"/>
              </a:solidFill>
              <a:effectLst/>
              <a:latin typeface="Calibri"/>
              <a:ea typeface="Calibri"/>
              <a:cs typeface="Calibri"/>
              <a:sym typeface="Calibri"/>
            </a:endParaRPr>
          </a:p>
          <a:p>
            <a:pPr rtl="1"/>
            <a:r>
              <a:rPr lang="ar-SA" sz="1200" b="0" i="0" u="none" strike="noStrike" cap="none" dirty="0" smtClean="0">
                <a:solidFill>
                  <a:schemeClr val="dk1"/>
                </a:solidFill>
                <a:effectLst/>
                <a:latin typeface="Calibri"/>
                <a:ea typeface="Calibri"/>
                <a:cs typeface="Calibri"/>
                <a:sym typeface="Calibri"/>
              </a:rPr>
              <a:t>سندعو الطّلبة في هذا</a:t>
            </a:r>
            <a:r>
              <a:rPr lang="ar-SA" sz="1200" b="0" i="0" u="none" strike="noStrike" cap="none" baseline="0" dirty="0" smtClean="0">
                <a:solidFill>
                  <a:schemeClr val="dk1"/>
                </a:solidFill>
                <a:effectLst/>
                <a:latin typeface="Calibri"/>
                <a:ea typeface="Calibri"/>
                <a:cs typeface="Calibri"/>
                <a:sym typeface="Calibri"/>
              </a:rPr>
              <a:t> الدّرس كي يخوضوا التّجربة ويلعبوا معًا بشكل وجاهيّ ورقميّ، وسنتحدّث معهم عن الرّبح الكامن في اللعب المشترك بكلا أسلوبَي اللعب، وسنفكّر معًا في إدارة</a:t>
            </a:r>
          </a:p>
          <a:p>
            <a:pPr rtl="1"/>
            <a:r>
              <a:rPr lang="ar-SA" sz="1200" b="0" i="0" u="none" strike="noStrike" cap="none" baseline="0" dirty="0" smtClean="0">
                <a:solidFill>
                  <a:schemeClr val="dk1"/>
                </a:solidFill>
                <a:effectLst/>
                <a:latin typeface="Calibri"/>
                <a:ea typeface="Calibri"/>
                <a:cs typeface="Calibri"/>
                <a:sym typeface="Calibri"/>
              </a:rPr>
              <a:t>أنفسهم بشكل مدروس وإدارة ساعات الفراغ خلال العطلة كي تتضمّن نشاطات متنوّعة، سواء بشكل وجاهيّ أو في الشّبكة.</a:t>
            </a:r>
            <a:endParaRPr lang="en-US" sz="1200" b="0" i="0" u="none" strike="noStrike" cap="none" dirty="0">
              <a:solidFill>
                <a:schemeClr val="dk1"/>
              </a:solidFill>
              <a:effectLst/>
              <a:latin typeface="Calibri"/>
              <a:ea typeface="Calibri"/>
              <a:cs typeface="Calibri"/>
              <a:sym typeface="Calibri"/>
            </a:endParaRPr>
          </a:p>
          <a:p>
            <a:pPr rtl="1"/>
            <a:r>
              <a:rPr lang="ar-SA" sz="1200" b="0" i="0" u="none" strike="noStrike" cap="none" dirty="0" smtClean="0">
                <a:solidFill>
                  <a:schemeClr val="dk1"/>
                </a:solidFill>
                <a:effectLst/>
                <a:latin typeface="Calibri"/>
                <a:ea typeface="Calibri"/>
                <a:cs typeface="Calibri"/>
                <a:sym typeface="Calibri"/>
              </a:rPr>
              <a:t>من المهمّ أن نتذكّر أن الشّبكة هي حيّز يخوضه الطّلبة يوميًا،</a:t>
            </a:r>
            <a:r>
              <a:rPr lang="ar-SA" sz="1200" b="0" i="0" u="none" strike="noStrike" cap="none" baseline="0" dirty="0" smtClean="0">
                <a:solidFill>
                  <a:schemeClr val="dk1"/>
                </a:solidFill>
                <a:effectLst/>
                <a:latin typeface="Calibri"/>
                <a:ea typeface="Calibri"/>
                <a:cs typeface="Calibri"/>
                <a:sym typeface="Calibri"/>
              </a:rPr>
              <a:t> ولكنه ميدان واحد من بين شتّى ميادين الحياة، ومن المهمّ أن نشجّعهم على إجراء فعاليّات في المساحات المفتوحة</a:t>
            </a:r>
          </a:p>
          <a:p>
            <a:pPr rtl="1"/>
            <a:r>
              <a:rPr lang="ar-SA" sz="1200" b="0" i="0" u="none" strike="noStrike" cap="none" baseline="0" dirty="0" smtClean="0">
                <a:solidFill>
                  <a:schemeClr val="dk1"/>
                </a:solidFill>
                <a:effectLst/>
                <a:latin typeface="Calibri"/>
                <a:ea typeface="Calibri"/>
                <a:cs typeface="Calibri"/>
                <a:sym typeface="Calibri"/>
              </a:rPr>
              <a:t>واللقاء وجهًا لوجه وتوطيد العلاقات الشّخصيّة فيما بينهم، وذلك إلى جانب التّصرّف المتّزن والآمن عَبْر الشّاشات. </a:t>
            </a:r>
            <a:endParaRPr lang="he-IL" sz="1200" b="0" i="0" u="none" strike="noStrike" kern="1200" cap="none" dirty="0">
              <a:solidFill>
                <a:srgbClr val="FF0000"/>
              </a:solidFill>
              <a:effectLst/>
              <a:latin typeface="Calibri"/>
              <a:ea typeface="Calibri"/>
              <a:cs typeface="Calibri"/>
              <a:sym typeface="Calibri"/>
            </a:endParaRPr>
          </a:p>
          <a:p>
            <a:pPr marL="0" lvl="0" indent="0" algn="r" rtl="1">
              <a:lnSpc>
                <a:spcPct val="100000"/>
              </a:lnSpc>
              <a:spcBef>
                <a:spcPts val="0"/>
              </a:spcBef>
              <a:spcAft>
                <a:spcPts val="0"/>
              </a:spcAft>
              <a:buSzPts val="1400"/>
              <a:buNone/>
            </a:pPr>
            <a:endParaRPr dirty="0"/>
          </a:p>
        </p:txBody>
      </p:sp>
      <p:sp>
        <p:nvSpPr>
          <p:cNvPr id="129" name="Google Shape;12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8026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0" fontAlgn="base">
              <a:buClr>
                <a:schemeClr val="accent1">
                  <a:lumMod val="50000"/>
                </a:schemeClr>
              </a:buClr>
              <a:buFont typeface="Wingdings" panose="05000000000000000000" pitchFamily="2" charset="2"/>
              <a:buNone/>
            </a:pPr>
            <a:r>
              <a:rPr lang="ar-SA" dirty="0" smtClean="0"/>
              <a:t>في نهاية</a:t>
            </a:r>
            <a:r>
              <a:rPr lang="ar-SA" baseline="0" dirty="0" smtClean="0"/>
              <a:t> ال</a:t>
            </a:r>
            <a:r>
              <a:rPr lang="ar-SA" dirty="0" smtClean="0"/>
              <a:t>فع</a:t>
            </a:r>
            <a:r>
              <a:rPr lang="ar-JO" dirty="0" smtClean="0"/>
              <a:t>ّ</a:t>
            </a:r>
            <a:r>
              <a:rPr lang="ar-SA" dirty="0" smtClean="0"/>
              <a:t>الي</a:t>
            </a:r>
            <a:r>
              <a:rPr lang="ar-JO" dirty="0" smtClean="0"/>
              <a:t>ّ</a:t>
            </a:r>
            <a:r>
              <a:rPr lang="ar-SA" dirty="0" smtClean="0"/>
              <a:t>ة يـ\تطرح المعلّم\ـة الأسئلة المرفقة:</a:t>
            </a:r>
            <a:endParaRPr lang="he-IL" dirty="0" smtClean="0"/>
          </a:p>
          <a:p>
            <a:pPr lvl="0" fontAlgn="base">
              <a:buClr>
                <a:schemeClr val="accent1">
                  <a:lumMod val="50000"/>
                </a:schemeClr>
              </a:buClr>
              <a:buFont typeface="Wingdings" panose="05000000000000000000" pitchFamily="2" charset="2"/>
              <a:buNone/>
            </a:pPr>
            <a:endParaRPr lang="ar-SA" u="sng" dirty="0" smtClean="0"/>
          </a:p>
          <a:p>
            <a:pPr lvl="0" fontAlgn="base">
              <a:buClr>
                <a:schemeClr val="accent1">
                  <a:lumMod val="50000"/>
                </a:schemeClr>
              </a:buClr>
              <a:buFont typeface="Wingdings" panose="05000000000000000000" pitchFamily="2" charset="2"/>
              <a:buNone/>
            </a:pPr>
            <a:r>
              <a:rPr lang="ar-SA" u="sng" dirty="0" smtClean="0"/>
              <a:t>أسئلة للنّقاش</a:t>
            </a:r>
            <a:r>
              <a:rPr lang="he-IL" dirty="0" smtClean="0"/>
              <a:t>:</a:t>
            </a:r>
          </a:p>
          <a:p>
            <a:pPr lvl="0" fontAlgn="base">
              <a:buClr>
                <a:schemeClr val="accent1">
                  <a:lumMod val="50000"/>
                </a:schemeClr>
              </a:buClr>
              <a:buFont typeface="Wingdings" panose="05000000000000000000" pitchFamily="2" charset="2"/>
              <a:buNone/>
            </a:pPr>
            <a:endParaRPr lang="he-IL" dirty="0" smtClean="0"/>
          </a:p>
          <a:p>
            <a:pPr marL="342900" marR="7200" indent="-342900" algn="r" rtl="1">
              <a:buAutoNum type="arabicPeriod"/>
            </a:pPr>
            <a:r>
              <a:rPr lang="ar-SA" sz="1200" b="0" i="0" u="none" strike="noStrike" baseline="0" dirty="0" smtClean="0">
                <a:latin typeface="Arial" panose="020B0604020202020204" pitchFamily="34" charset="0"/>
                <a:cs typeface="Arial" panose="020B0604020202020204" pitchFamily="34" charset="0"/>
              </a:rPr>
              <a:t>ماذا تعلّمتم عن أنفسكم من خلال تصويتكم باللافتات؟</a:t>
            </a:r>
          </a:p>
          <a:p>
            <a:pPr marL="342900" marR="7200" indent="-342900" algn="r" rtl="1">
              <a:buAutoNum type="arabicPeriod"/>
            </a:pPr>
            <a:r>
              <a:rPr lang="ar-SA" sz="1200" b="0" i="0" u="none" strike="noStrike" baseline="0" dirty="0" smtClean="0">
                <a:latin typeface="Arial" panose="020B0604020202020204" pitchFamily="34" charset="0"/>
                <a:cs typeface="Arial" panose="020B0604020202020204" pitchFamily="34" charset="0"/>
              </a:rPr>
              <a:t>هل هناك نشاطات أخرى ستقومون بها خلال العطلة ولم تُذكَر؟</a:t>
            </a:r>
            <a:endParaRPr lang="he-IL" sz="1200" b="0" i="0" u="none" strike="noStrike" baseline="0" dirty="0" smtClean="0">
              <a:latin typeface="Arial" panose="020B0604020202020204" pitchFamily="34" charset="0"/>
              <a:cs typeface="Arial" panose="020B0604020202020204" pitchFamily="34" charset="0"/>
            </a:endParaRPr>
          </a:p>
          <a:p>
            <a:pPr marL="342900" marR="7200" indent="-342900" algn="r" rtl="1">
              <a:buAutoNum type="arabicPeriod"/>
            </a:pPr>
            <a:r>
              <a:rPr lang="ar-SA" sz="1200" b="0" i="0" u="none" strike="noStrike" baseline="0" dirty="0" smtClean="0">
                <a:latin typeface="Arial" panose="020B0604020202020204" pitchFamily="34" charset="0"/>
                <a:cs typeface="Arial" panose="020B0604020202020204" pitchFamily="34" charset="0"/>
              </a:rPr>
              <a:t>كيف ستديرون وقت الفراغ وتدمجون تشكيلة الفع</a:t>
            </a:r>
            <a:r>
              <a:rPr lang="ar-JO" sz="1200" b="0" i="0" u="none" strike="noStrike" baseline="0" dirty="0" smtClean="0">
                <a:latin typeface="Arial" panose="020B0604020202020204" pitchFamily="34" charset="0"/>
                <a:cs typeface="Arial" panose="020B0604020202020204" pitchFamily="34" charset="0"/>
              </a:rPr>
              <a:t>ّ</a:t>
            </a:r>
            <a:r>
              <a:rPr lang="ar-SA" sz="1200" b="0" i="0" u="none" strike="noStrike" baseline="0" dirty="0" smtClean="0">
                <a:latin typeface="Arial" panose="020B0604020202020204" pitchFamily="34" charset="0"/>
                <a:cs typeface="Arial" panose="020B0604020202020204" pitchFamily="34" charset="0"/>
              </a:rPr>
              <a:t>الي</a:t>
            </a:r>
            <a:r>
              <a:rPr lang="ar-JO" sz="1200" b="0" i="0" u="none" strike="noStrike" baseline="0" dirty="0" smtClean="0">
                <a:latin typeface="Arial" panose="020B0604020202020204" pitchFamily="34" charset="0"/>
                <a:cs typeface="Arial" panose="020B0604020202020204" pitchFamily="34" charset="0"/>
              </a:rPr>
              <a:t>ّ</a:t>
            </a:r>
            <a:r>
              <a:rPr lang="ar-SA" sz="1200" b="0" i="0" u="none" strike="noStrike" baseline="0" dirty="0" smtClean="0">
                <a:latin typeface="Arial" panose="020B0604020202020204" pitchFamily="34" charset="0"/>
                <a:cs typeface="Arial" panose="020B0604020202020204" pitchFamily="34" charset="0"/>
              </a:rPr>
              <a:t>ات التي اخترتموها؟</a:t>
            </a:r>
            <a:endParaRPr lang="he-IL" dirty="0"/>
          </a:p>
          <a:p>
            <a:pPr lvl="0" fontAlgn="base">
              <a:buClr>
                <a:schemeClr val="accent1">
                  <a:lumMod val="50000"/>
                </a:schemeClr>
              </a:buClr>
              <a:buFont typeface="Wingdings" panose="05000000000000000000" pitchFamily="2" charset="2"/>
              <a:buNone/>
            </a:pPr>
            <a:endParaRPr lang="he-IL" dirty="0"/>
          </a:p>
        </p:txBody>
      </p:sp>
      <p:sp>
        <p:nvSpPr>
          <p:cNvPr id="256" name="Google Shape;256;p11: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lang="x-none"/>
              <a:t>10</a:t>
            </a:fld>
            <a:endParaRPr/>
          </a:p>
        </p:txBody>
      </p:sp>
    </p:spTree>
    <p:extLst>
      <p:ext uri="{BB962C8B-B14F-4D97-AF65-F5344CB8AC3E}">
        <p14:creationId xmlns:p14="http://schemas.microsoft.com/office/powerpoint/2010/main" val="1804531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b="1" dirty="0" smtClean="0"/>
              <a:t>صندوق الكنوز: صُلب الدّرس</a:t>
            </a:r>
            <a:endParaRPr lang="he-IL" b="1" dirty="0" smtClean="0"/>
          </a:p>
          <a:p>
            <a:r>
              <a:rPr lang="ar-SA" dirty="0" smtClean="0"/>
              <a:t>ملاحظة للمعلّم/ـة</a:t>
            </a:r>
            <a:r>
              <a:rPr lang="he-IL" dirty="0" smtClean="0"/>
              <a:t>:</a:t>
            </a:r>
          </a:p>
          <a:p>
            <a:pPr marL="0" marR="0" lvl="0" indent="0" algn="r" defTabSz="914400" rtl="1" eaLnBrk="1" fontAlgn="auto" latinLnBrk="0" hangingPunct="1">
              <a:lnSpc>
                <a:spcPct val="100000"/>
              </a:lnSpc>
              <a:spcBef>
                <a:spcPts val="0"/>
              </a:spcBef>
              <a:spcAft>
                <a:spcPts val="0"/>
              </a:spcAft>
              <a:buClrTx/>
              <a:buSzTx/>
              <a:buFontTx/>
              <a:buNone/>
              <a:tabLst/>
              <a:defRPr/>
            </a:pPr>
            <a:r>
              <a:rPr lang="ar-SA" dirty="0" smtClean="0"/>
              <a:t>في هذه ال</a:t>
            </a:r>
            <a:r>
              <a:rPr lang="ar-JO" dirty="0" smtClean="0"/>
              <a:t>ع</a:t>
            </a:r>
            <a:r>
              <a:rPr lang="ar-SA" dirty="0" smtClean="0"/>
              <a:t>ا</a:t>
            </a:r>
            <a:r>
              <a:rPr lang="ar-JO" dirty="0" smtClean="0"/>
              <a:t>رضة</a:t>
            </a:r>
            <a:r>
              <a:rPr lang="ar-SA" dirty="0" smtClean="0"/>
              <a:t> أربع ألعاب اجتماعيّة، قسم منها بالإمكان</a:t>
            </a:r>
            <a:r>
              <a:rPr lang="ar-SA" baseline="0" dirty="0" smtClean="0"/>
              <a:t> المشاركة فيه</a:t>
            </a:r>
            <a:r>
              <a:rPr lang="ar-SA" dirty="0" smtClean="0"/>
              <a:t> </a:t>
            </a:r>
            <a:r>
              <a:rPr lang="ar-JO" dirty="0" smtClean="0"/>
              <a:t>بشكل </a:t>
            </a:r>
            <a:r>
              <a:rPr lang="ar-SA" dirty="0" smtClean="0"/>
              <a:t>رقميّ وقسم آخر في السّاحة أو الصّفّ.</a:t>
            </a:r>
            <a:endParaRPr lang="he-IL" dirty="0" smtClean="0"/>
          </a:p>
          <a:p>
            <a:pPr marL="228600" indent="-228600">
              <a:buAutoNum type="arabicPeriod"/>
            </a:pPr>
            <a:r>
              <a:rPr lang="ar-SA" dirty="0" smtClean="0"/>
              <a:t>الرّسالة السرّيّة</a:t>
            </a:r>
            <a:endParaRPr lang="he-IL" dirty="0" smtClean="0"/>
          </a:p>
          <a:p>
            <a:pPr marL="228600" indent="-228600">
              <a:buAutoNum type="arabicPeriod"/>
            </a:pPr>
            <a:r>
              <a:rPr lang="ar-SA" dirty="0" smtClean="0"/>
              <a:t>سلالم</a:t>
            </a:r>
            <a:r>
              <a:rPr lang="ar-JO" dirty="0" smtClean="0"/>
              <a:t>، أفاعي</a:t>
            </a:r>
            <a:endParaRPr lang="he-IL" dirty="0" smtClean="0"/>
          </a:p>
          <a:p>
            <a:pPr marL="228600" indent="-228600">
              <a:buAutoNum type="arabicPeriod"/>
            </a:pPr>
            <a:r>
              <a:rPr lang="ar-SA" dirty="0" smtClean="0"/>
              <a:t>رزمة متنقّلة</a:t>
            </a:r>
          </a:p>
          <a:p>
            <a:pPr marL="228600" indent="-228600">
              <a:buAutoNum type="arabicPeriod"/>
            </a:pPr>
            <a:r>
              <a:rPr lang="ar-SA" dirty="0" smtClean="0"/>
              <a:t>1،2،3</a:t>
            </a:r>
            <a:r>
              <a:rPr lang="he-IL" dirty="0" smtClean="0"/>
              <a:t> – </a:t>
            </a:r>
            <a:r>
              <a:rPr lang="ar-SA" dirty="0" smtClean="0"/>
              <a:t>سمكة مالحة</a:t>
            </a:r>
            <a:r>
              <a:rPr lang="he-IL" dirty="0" smtClean="0"/>
              <a:t>.</a:t>
            </a:r>
          </a:p>
          <a:p>
            <a:pPr marL="0" indent="0">
              <a:buNone/>
            </a:pPr>
            <a:endParaRPr lang="he-IL" dirty="0" smtClean="0"/>
          </a:p>
          <a:p>
            <a:r>
              <a:rPr lang="ar-SA" dirty="0" smtClean="0"/>
              <a:t>يُمكن الاختيار من تشكيلة الألعاب أو السّماح للأولاد اللعب بها جميعًا.</a:t>
            </a:r>
            <a:r>
              <a:rPr lang="he-IL" dirty="0" smtClean="0"/>
              <a:t> </a:t>
            </a:r>
          </a:p>
          <a:p>
            <a:r>
              <a:rPr lang="ar-SA" b="1" dirty="0" smtClean="0"/>
              <a:t>من المهمّ أن يجرّب الطّلبة لعبتيْن على الأقلّ، حيث</a:t>
            </a:r>
            <a:r>
              <a:rPr lang="ar-SA" b="1" baseline="0" dirty="0" smtClean="0"/>
              <a:t> يلعبون بالألعاب الرّقميّة،</a:t>
            </a:r>
            <a:r>
              <a:rPr lang="ar-SA" b="1" dirty="0" smtClean="0"/>
              <a:t> والألعاب الأخرى الّتي تتمّ وجهًا لوجه. </a:t>
            </a:r>
            <a:endParaRPr lang="he-IL" b="1" dirty="0" smtClean="0"/>
          </a:p>
          <a:p>
            <a:r>
              <a:rPr lang="ar-SA" b="1" dirty="0" smtClean="0"/>
              <a:t>يمكن الانتقال للعبة المختارة</a:t>
            </a:r>
            <a:r>
              <a:rPr lang="ar-SA" b="1" baseline="0" dirty="0" smtClean="0"/>
              <a:t> وتعليماتها </a:t>
            </a:r>
            <a:r>
              <a:rPr lang="ar-SA" b="1" dirty="0" smtClean="0"/>
              <a:t>من خلال الضّغط على صورة اللعبة.</a:t>
            </a:r>
            <a:endParaRPr lang="he-IL" dirty="0" smtClean="0"/>
          </a:p>
          <a:p>
            <a:endParaRPr lang="he-IL" dirty="0" smtClean="0"/>
          </a:p>
        </p:txBody>
      </p:sp>
      <p:sp>
        <p:nvSpPr>
          <p:cNvPr id="4" name="מציין מיקום של מספר שקופית 3"/>
          <p:cNvSpPr>
            <a:spLocks noGrp="1"/>
          </p:cNvSpPr>
          <p:nvPr>
            <p:ph type="sldNum" idx="10"/>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x-none" sz="1200" b="0" i="0" u="none" strike="noStrike" cap="none" smtClean="0">
                <a:solidFill>
                  <a:schemeClr val="dk1"/>
                </a:solidFill>
                <a:latin typeface="Calibri"/>
                <a:ea typeface="Calibri"/>
                <a:cs typeface="Calibri"/>
                <a:sym typeface="Calibri"/>
              </a:rPr>
              <a:t>11</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8395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indent="0">
              <a:buNone/>
            </a:pPr>
            <a:r>
              <a:rPr lang="ar-SA" b="1" dirty="0" smtClean="0"/>
              <a:t>الرّسالة السّريّة</a:t>
            </a:r>
            <a:r>
              <a:rPr lang="he-IL" b="1" dirty="0" smtClean="0"/>
              <a:t>:</a:t>
            </a:r>
          </a:p>
          <a:p>
            <a:pPr marL="0" indent="0">
              <a:buNone/>
            </a:pPr>
            <a:endParaRPr lang="he-IL" dirty="0" smtClean="0"/>
          </a:p>
          <a:p>
            <a:pPr marL="0" indent="0">
              <a:buNone/>
            </a:pPr>
            <a:r>
              <a:rPr lang="ar-SA" b="1" dirty="0" smtClean="0"/>
              <a:t>للمعلّم\ـة: </a:t>
            </a:r>
          </a:p>
          <a:p>
            <a:pPr marL="0" indent="0">
              <a:buNone/>
            </a:pPr>
            <a:r>
              <a:rPr lang="ar-SA" dirty="0" smtClean="0"/>
              <a:t>يُمكن</a:t>
            </a:r>
            <a:r>
              <a:rPr lang="ar-SA" baseline="0" dirty="0" smtClean="0"/>
              <a:t> المشاركة بهذه اللعبة بشكل رقميّ </a:t>
            </a:r>
            <a:r>
              <a:rPr lang="ar-SA" dirty="0" smtClean="0"/>
              <a:t> أو وجهًا لوجه.</a:t>
            </a:r>
            <a:endParaRPr lang="he-IL" dirty="0" smtClean="0"/>
          </a:p>
          <a:p>
            <a:pPr marL="0" indent="0">
              <a:buNone/>
            </a:pPr>
            <a:r>
              <a:rPr lang="ar-SA" dirty="0" smtClean="0"/>
              <a:t>يُمكنك أن تختار\ي من أجل الطّلبة الطّريقة الّتي سيلعبون بها اللعبة، أو أن نتيح</a:t>
            </a:r>
            <a:r>
              <a:rPr lang="ar-SA" baseline="0" dirty="0" smtClean="0"/>
              <a:t> لهم الاختيار</a:t>
            </a:r>
            <a:r>
              <a:rPr lang="ar-SA" dirty="0" smtClean="0"/>
              <a:t> بأنفسهم:</a:t>
            </a:r>
            <a:endParaRPr lang="he-IL" dirty="0" smtClean="0"/>
          </a:p>
          <a:p>
            <a:pPr marL="171450" indent="-171450">
              <a:buFont typeface="Arial" panose="020B0604020202020204" pitchFamily="34" charset="0"/>
              <a:buChar char="•"/>
            </a:pPr>
            <a:r>
              <a:rPr lang="ar-SA" dirty="0" smtClean="0"/>
              <a:t>هل سيلعب كلّ الصّفّ مع</a:t>
            </a:r>
            <a:r>
              <a:rPr lang="ar-JO" dirty="0" smtClean="0"/>
              <a:t>ً</a:t>
            </a:r>
            <a:r>
              <a:rPr lang="ar-SA" dirty="0" smtClean="0"/>
              <a:t>ا حيث سيترجم كل</a:t>
            </a:r>
            <a:r>
              <a:rPr lang="ar-JO" dirty="0" smtClean="0"/>
              <a:t>ّ</a:t>
            </a:r>
            <a:r>
              <a:rPr lang="ar-SA" dirty="0" smtClean="0"/>
              <a:t> طالب الرّسالة السّريّة على حِدَة؟</a:t>
            </a:r>
          </a:p>
          <a:p>
            <a:pPr marL="171450" indent="-171450">
              <a:buFont typeface="Arial" panose="020B0604020202020204" pitchFamily="34" charset="0"/>
              <a:buChar char="•"/>
            </a:pPr>
            <a:r>
              <a:rPr lang="ar-SA" dirty="0" smtClean="0"/>
              <a:t>هل سيعملون في مجموعات حيث تحصل كلّ مجموعة على ورقة العمل المرفقة مع الرّسالة السّريّة الّتي عليهم ترجمتها.</a:t>
            </a:r>
            <a:endParaRPr lang="he-IL" dirty="0"/>
          </a:p>
          <a:p>
            <a:pPr marL="0" indent="0">
              <a:buNone/>
            </a:pPr>
            <a:endParaRPr lang="he-IL" dirty="0"/>
          </a:p>
          <a:p>
            <a:endParaRPr lang="he-IL" dirty="0"/>
          </a:p>
        </p:txBody>
      </p:sp>
      <p:sp>
        <p:nvSpPr>
          <p:cNvPr id="4" name="מציין מיקום של מספר שקופית 3"/>
          <p:cNvSpPr>
            <a:spLocks noGrp="1"/>
          </p:cNvSpPr>
          <p:nvPr>
            <p:ph type="sldNum" idx="10"/>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x-none" sz="1200" b="0" i="0" u="none" strike="noStrike" cap="none" smtClean="0">
                <a:solidFill>
                  <a:schemeClr val="dk1"/>
                </a:solidFill>
                <a:latin typeface="Calibri"/>
                <a:ea typeface="Calibri"/>
                <a:cs typeface="Calibri"/>
                <a:sym typeface="Calibri"/>
              </a:rPr>
              <a:t>12</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3229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dirty="0" smtClean="0"/>
              <a:t>يـ\تقرأ المعلّم\ـة التّوجيهات الّتي في شريحة العَرض. </a:t>
            </a:r>
            <a:endParaRPr lang="he-IL" dirty="0"/>
          </a:p>
        </p:txBody>
      </p:sp>
      <p:sp>
        <p:nvSpPr>
          <p:cNvPr id="4" name="מציין מיקום של מספר שקופית 3"/>
          <p:cNvSpPr>
            <a:spLocks noGrp="1"/>
          </p:cNvSpPr>
          <p:nvPr>
            <p:ph type="sldNum" idx="10"/>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x-none" sz="1200" b="0" i="0" u="none" strike="noStrike" cap="none" smtClean="0">
                <a:solidFill>
                  <a:schemeClr val="dk1"/>
                </a:solidFill>
                <a:latin typeface="Calibri"/>
                <a:ea typeface="Calibri"/>
                <a:cs typeface="Calibri"/>
                <a:sym typeface="Calibri"/>
              </a:rPr>
              <a:t>13</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8081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smtClean="0"/>
              <a:t>يـ\تشرح المعلّم\ـة</a:t>
            </a:r>
            <a:r>
              <a:rPr lang="he-IL" dirty="0" smtClean="0"/>
              <a:t>: </a:t>
            </a:r>
            <a:r>
              <a:rPr lang="ar-SA" dirty="0" smtClean="0"/>
              <a:t>عليكم أن تجدوا الرّسالة السّرّيّة. استعينوا بخارطة الأحرف الّتي استُبدلت ببعضها بعضًا كي تتوصّلوا للرّسالة (يحلّ كلٌّ من الحرفين في جهتي</a:t>
            </a:r>
            <a:r>
              <a:rPr lang="ar-SA" baseline="0" dirty="0" smtClean="0"/>
              <a:t> الإشارة = مكان الآخر، على سبيل المثال: إذا ظهر في الرّسالة حرف «ن» فيجب استبداله بالحرف «ض»، وإذا ظهر في الرّسالة حرف «ض» يُستبدَل بالحرف «ن»).  </a:t>
            </a:r>
            <a:endParaRPr lang="he-IL" dirty="0"/>
          </a:p>
          <a:p>
            <a:pPr marL="0" indent="0">
              <a:buNone/>
            </a:pPr>
            <a:endParaRPr lang="he-IL" dirty="0"/>
          </a:p>
          <a:p>
            <a:endParaRPr lang="he-IL" dirty="0"/>
          </a:p>
        </p:txBody>
      </p:sp>
      <p:sp>
        <p:nvSpPr>
          <p:cNvPr id="4" name="מציין מיקום של מספר שקופית 3"/>
          <p:cNvSpPr>
            <a:spLocks noGrp="1"/>
          </p:cNvSpPr>
          <p:nvPr>
            <p:ph type="sldNum" idx="10"/>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x-none" sz="1200" b="0" i="0" u="none" strike="noStrike" cap="none" smtClean="0">
                <a:solidFill>
                  <a:schemeClr val="dk1"/>
                </a:solidFill>
                <a:latin typeface="Calibri"/>
                <a:ea typeface="Calibri"/>
                <a:cs typeface="Calibri"/>
                <a:sym typeface="Calibri"/>
              </a:rPr>
              <a:t>14</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7972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indent="0">
              <a:buNone/>
            </a:pPr>
            <a:r>
              <a:rPr lang="ar-SA" dirty="0" smtClean="0"/>
              <a:t>للمعلّم\ـة: يمكن أن نسأل</a:t>
            </a:r>
            <a:r>
              <a:rPr lang="ar-SA" baseline="0" dirty="0" smtClean="0"/>
              <a:t> الطّلبة</a:t>
            </a:r>
            <a:r>
              <a:rPr lang="ar-SA" dirty="0" smtClean="0"/>
              <a:t>: لماذا برأيهم تمّ إبراز كلمة "أيضًا" في الرّسالة السّريّة (كي ننتبه أن بالإمكان الدّمج بين الفع</a:t>
            </a:r>
            <a:r>
              <a:rPr lang="ar-JO" dirty="0" smtClean="0"/>
              <a:t>ّ</a:t>
            </a:r>
            <a:r>
              <a:rPr lang="ar-SA" dirty="0" smtClean="0"/>
              <a:t>الي</a:t>
            </a:r>
            <a:r>
              <a:rPr lang="ar-JO" dirty="0" smtClean="0"/>
              <a:t>ّ</a:t>
            </a:r>
            <a:r>
              <a:rPr lang="ar-SA" dirty="0" smtClean="0"/>
              <a:t>ات المتنوّعة عَبْر الشّبكة ووجهًا لوجه أيضًا).</a:t>
            </a:r>
          </a:p>
          <a:p>
            <a:pPr marL="0" indent="0">
              <a:buNone/>
            </a:pPr>
            <a:r>
              <a:rPr lang="ar-SA" dirty="0" smtClean="0"/>
              <a:t>نوصي بأن يُتاح للطّلبة أن يُشاركوا الآخرين بخصوص الفع</a:t>
            </a:r>
            <a:r>
              <a:rPr lang="ar-JO" dirty="0" smtClean="0"/>
              <a:t>ّ</a:t>
            </a:r>
            <a:r>
              <a:rPr lang="ar-SA" dirty="0" smtClean="0"/>
              <a:t>الي</a:t>
            </a:r>
            <a:r>
              <a:rPr lang="ar-JO" dirty="0" smtClean="0"/>
              <a:t>ّ</a:t>
            </a:r>
            <a:r>
              <a:rPr lang="ar-SA" dirty="0" smtClean="0"/>
              <a:t>ات الاجتماعيّة المتنوّعة الّتي يقومون بها والّتي يخط</a:t>
            </a:r>
            <a:r>
              <a:rPr lang="ar-JO" dirty="0" smtClean="0"/>
              <a:t>ّ</a:t>
            </a:r>
            <a:r>
              <a:rPr lang="ar-SA" dirty="0" smtClean="0"/>
              <a:t>طون لها للصّيف.</a:t>
            </a:r>
            <a:endParaRPr lang="he-IL" dirty="0"/>
          </a:p>
        </p:txBody>
      </p:sp>
      <p:sp>
        <p:nvSpPr>
          <p:cNvPr id="4" name="מציין מיקום של מספר שקופית 3"/>
          <p:cNvSpPr>
            <a:spLocks noGrp="1"/>
          </p:cNvSpPr>
          <p:nvPr>
            <p:ph type="sldNum" idx="10"/>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x-none" sz="1200" b="0" i="0" u="none" strike="noStrike" cap="none" smtClean="0">
                <a:solidFill>
                  <a:schemeClr val="dk1"/>
                </a:solidFill>
                <a:latin typeface="Calibri"/>
                <a:ea typeface="Calibri"/>
                <a:cs typeface="Calibri"/>
                <a:sym typeface="Calibri"/>
              </a:rPr>
              <a:t>15</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2531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indent="0">
              <a:buNone/>
            </a:pPr>
            <a:r>
              <a:rPr lang="ar-SA" sz="1200" b="1" u="sng" dirty="0" smtClean="0">
                <a:effectLst/>
                <a:latin typeface="Calibri" panose="020F0502020204030204" pitchFamily="34" charset="0"/>
                <a:ea typeface="Calibri" panose="020F0502020204030204" pitchFamily="34" charset="0"/>
                <a:cs typeface="Arial" panose="020B0604020202020204" pitchFamily="34" charset="0"/>
              </a:rPr>
              <a:t>سلالم ومهمات وحبال</a:t>
            </a:r>
            <a:r>
              <a:rPr lang="he-IL" sz="1200" b="1" u="sng" dirty="0" smtClean="0">
                <a:effectLst/>
                <a:latin typeface="Calibri" panose="020F0502020204030204" pitchFamily="34" charset="0"/>
                <a:ea typeface="Calibri" panose="020F0502020204030204" pitchFamily="34" charset="0"/>
                <a:cs typeface="Arial" panose="020B0604020202020204" pitchFamily="34" charset="0"/>
              </a:rPr>
              <a:t>:</a:t>
            </a:r>
          </a:p>
          <a:p>
            <a:pPr marL="0" indent="0">
              <a:buNone/>
            </a:pPr>
            <a:r>
              <a:rPr lang="ar-SA" sz="1200" dirty="0" smtClean="0">
                <a:effectLst/>
                <a:latin typeface="Calibri" panose="020F0502020204030204" pitchFamily="34" charset="0"/>
                <a:ea typeface="Calibri" panose="020F0502020204030204" pitchFamily="34" charset="0"/>
                <a:cs typeface="Arial" panose="020B0604020202020204" pitchFamily="34" charset="0"/>
              </a:rPr>
              <a:t>يـ\تشرح المعلّم\ـة: سنجرّب الآن لعبة "سلالم ومهمّات وحبال". يـ\تعرض المعلّم\ـة اللوح الموجود في شريحة العَرض التالية.</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buFont typeface="Symbol" panose="05050102010706020507" pitchFamily="18" charset="2"/>
              <a:buChar char=""/>
            </a:pPr>
            <a:r>
              <a:rPr lang="ar-SA" sz="1200" dirty="0" smtClean="0">
                <a:effectLst/>
                <a:latin typeface="Calibri" panose="020F0502020204030204" pitchFamily="34" charset="0"/>
                <a:ea typeface="Calibri" panose="020F0502020204030204" pitchFamily="34" charset="0"/>
                <a:cs typeface="Arial" panose="020B0604020202020204" pitchFamily="34" charset="0"/>
              </a:rPr>
              <a:t>يقف كلّ اللاعبين على مربّع رقم 1</a:t>
            </a:r>
          </a:p>
          <a:p>
            <a:pPr marL="342900" lvl="0" indent="-342900" algn="r" rtl="1">
              <a:lnSpc>
                <a:spcPct val="150000"/>
              </a:lnSpc>
              <a:buFont typeface="Symbol" panose="05050102010706020507" pitchFamily="18" charset="2"/>
              <a:buChar char=""/>
            </a:pPr>
            <a:r>
              <a:rPr lang="ar-SA" sz="1200" dirty="0" smtClean="0">
                <a:effectLst/>
                <a:latin typeface="Calibri" panose="020F0502020204030204" pitchFamily="34" charset="0"/>
                <a:ea typeface="Calibri" panose="020F0502020204030204" pitchFamily="34" charset="0"/>
                <a:cs typeface="Arial" panose="020B0604020202020204" pitchFamily="34" charset="0"/>
              </a:rPr>
              <a:t>كلّ مجموعة تُرسل بدورها لاعبًا ليرمي المكعّب (يُمكن استعمال </a:t>
            </a:r>
            <a:r>
              <a:rPr lang="ar-SA" sz="1200" u="sng" dirty="0" smtClean="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مكعّب رقميّ</a:t>
            </a:r>
            <a:r>
              <a:rPr lang="he-IL" sz="1200" dirty="0" smtClean="0">
                <a:effectLst/>
                <a:latin typeface="Calibri" panose="020F0502020204030204" pitchFamily="34" charset="0"/>
                <a:ea typeface="Calibri" panose="020F0502020204030204" pitchFamily="34" charset="0"/>
                <a:cs typeface="Arial" panose="020B0604020202020204" pitchFamily="34" charset="0"/>
              </a:rPr>
              <a:t> </a:t>
            </a:r>
            <a:r>
              <a:rPr lang="ar-SA" sz="1200" dirty="0" smtClean="0">
                <a:effectLst/>
                <a:latin typeface="Calibri" panose="020F0502020204030204" pitchFamily="34" charset="0"/>
                <a:ea typeface="Calibri" panose="020F0502020204030204" pitchFamily="34" charset="0"/>
                <a:cs typeface="Arial" panose="020B0604020202020204" pitchFamily="34" charset="0"/>
              </a:rPr>
              <a:t>أو مكعّب عاديّ) لمعرفة كم خطوة ستتقدّم المجموعة.</a:t>
            </a:r>
            <a:r>
              <a:rPr lang="he-IL" sz="1200" dirty="0" smtClean="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r" rtl="1">
              <a:lnSpc>
                <a:spcPct val="150000"/>
              </a:lnSpc>
              <a:buFont typeface="Symbol" panose="05050102010706020507" pitchFamily="18" charset="2"/>
              <a:buChar char=""/>
            </a:pPr>
            <a:r>
              <a:rPr lang="ar-SA" sz="1200" dirty="0" smtClean="0">
                <a:effectLst/>
                <a:latin typeface="Calibri" panose="020F0502020204030204" pitchFamily="34" charset="0"/>
                <a:ea typeface="Calibri" panose="020F0502020204030204" pitchFamily="34" charset="0"/>
                <a:cs typeface="Arial" panose="020B0604020202020204" pitchFamily="34" charset="0"/>
              </a:rPr>
              <a:t>بعد رمي المكعّب، يُحرّك ممثّل المجموعة اللاعب نحو المربّع المناسب على اللوح وفق الرّقم الذي ظهر على المكعّب.</a:t>
            </a:r>
            <a:r>
              <a:rPr lang="he-IL" sz="1200" dirty="0" smtClean="0">
                <a:effectLst/>
                <a:latin typeface="Calibri" panose="020F0502020204030204" pitchFamily="34" charset="0"/>
                <a:ea typeface="Calibri" panose="020F0502020204030204" pitchFamily="34" charset="0"/>
                <a:cs typeface="Arial" panose="020B0604020202020204" pitchFamily="34" charset="0"/>
              </a:rPr>
              <a:t> </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buFont typeface="Symbol" panose="05050102010706020507" pitchFamily="18" charset="2"/>
              <a:buChar char=""/>
            </a:pPr>
            <a:r>
              <a:rPr lang="ar-SA" sz="1200" dirty="0" smtClean="0">
                <a:effectLst/>
                <a:latin typeface="Calibri" panose="020F0502020204030204" pitchFamily="34" charset="0"/>
                <a:ea typeface="Calibri" panose="020F0502020204030204" pitchFamily="34" charset="0"/>
                <a:cs typeface="Arial" panose="020B0604020202020204" pitchFamily="34" charset="0"/>
              </a:rPr>
              <a:t>إذا</a:t>
            </a:r>
            <a:r>
              <a:rPr lang="ar-SA" sz="1200" baseline="0" dirty="0" smtClean="0">
                <a:effectLst/>
                <a:latin typeface="Calibri" panose="020F0502020204030204" pitchFamily="34" charset="0"/>
                <a:ea typeface="Calibri" panose="020F0502020204030204" pitchFamily="34" charset="0"/>
                <a:cs typeface="Arial" panose="020B0604020202020204" pitchFamily="34" charset="0"/>
              </a:rPr>
              <a:t> وصل</a:t>
            </a:r>
            <a:r>
              <a:rPr lang="ar-SA" sz="1200" dirty="0" smtClean="0">
                <a:effectLst/>
                <a:latin typeface="Calibri" panose="020F0502020204030204" pitchFamily="34" charset="0"/>
                <a:ea typeface="Calibri" panose="020F0502020204030204" pitchFamily="34" charset="0"/>
                <a:cs typeface="Arial" panose="020B0604020202020204" pitchFamily="34" charset="0"/>
              </a:rPr>
              <a:t> اللاعب إلى </a:t>
            </a:r>
            <a:r>
              <a:rPr lang="ar-SA" sz="1200" b="1" dirty="0" smtClean="0">
                <a:effectLst/>
                <a:latin typeface="Calibri" panose="020F0502020204030204" pitchFamily="34" charset="0"/>
                <a:ea typeface="Calibri" panose="020F0502020204030204" pitchFamily="34" charset="0"/>
                <a:cs typeface="Arial" panose="020B0604020202020204" pitchFamily="34" charset="0"/>
              </a:rPr>
              <a:t>سُلّم</a:t>
            </a:r>
            <a:r>
              <a:rPr lang="ar-SA" sz="1200" dirty="0" smtClean="0">
                <a:effectLst/>
                <a:latin typeface="Calibri" panose="020F0502020204030204" pitchFamily="34" charset="0"/>
                <a:ea typeface="Calibri" panose="020F0502020204030204" pitchFamily="34" charset="0"/>
                <a:cs typeface="Arial" panose="020B0604020202020204" pitchFamily="34" charset="0"/>
              </a:rPr>
              <a:t>، </a:t>
            </a:r>
            <a:r>
              <a:rPr lang="ar-JO" sz="1200" dirty="0" smtClean="0">
                <a:effectLst/>
                <a:latin typeface="Calibri" panose="020F0502020204030204" pitchFamily="34" charset="0"/>
                <a:ea typeface="Calibri" panose="020F0502020204030204" pitchFamily="34" charset="0"/>
                <a:cs typeface="Arial" panose="020B0604020202020204" pitchFamily="34" charset="0"/>
              </a:rPr>
              <a:t>ت</a:t>
            </a:r>
            <a:r>
              <a:rPr lang="ar-SA" sz="1200" dirty="0" smtClean="0">
                <a:effectLst/>
                <a:latin typeface="Calibri" panose="020F0502020204030204" pitchFamily="34" charset="0"/>
                <a:ea typeface="Calibri" panose="020F0502020204030204" pitchFamily="34" charset="0"/>
                <a:cs typeface="Arial" panose="020B0604020202020204" pitchFamily="34" charset="0"/>
              </a:rPr>
              <a:t>صعد</a:t>
            </a:r>
            <a:r>
              <a:rPr lang="ar-SA" sz="1200" baseline="0" dirty="0" smtClean="0">
                <a:effectLst/>
                <a:latin typeface="Calibri" panose="020F0502020204030204" pitchFamily="34" charset="0"/>
                <a:ea typeface="Calibri" panose="020F0502020204030204" pitchFamily="34" charset="0"/>
                <a:cs typeface="Arial" panose="020B0604020202020204" pitchFamily="34" charset="0"/>
              </a:rPr>
              <a:t> المجموعة</a:t>
            </a:r>
            <a:r>
              <a:rPr lang="ar-SA" sz="1200" dirty="0" smtClean="0">
                <a:effectLst/>
                <a:latin typeface="Calibri" panose="020F0502020204030204" pitchFamily="34" charset="0"/>
                <a:ea typeface="Calibri" panose="020F0502020204030204" pitchFamily="34" charset="0"/>
                <a:cs typeface="Arial" panose="020B0604020202020204" pitchFamily="34" charset="0"/>
              </a:rPr>
              <a:t> السّلّم إلى الموقع المناسب على اللوح. في حال وصل إلى </a:t>
            </a:r>
            <a:r>
              <a:rPr lang="ar-SA" sz="1200" b="1" dirty="0" smtClean="0">
                <a:effectLst/>
                <a:latin typeface="Calibri" panose="020F0502020204030204" pitchFamily="34" charset="0"/>
                <a:ea typeface="Calibri" panose="020F0502020204030204" pitchFamily="34" charset="0"/>
                <a:cs typeface="Arial" panose="020B0604020202020204" pitchFamily="34" charset="0"/>
              </a:rPr>
              <a:t>حبل</a:t>
            </a:r>
            <a:r>
              <a:rPr lang="ar-SA" sz="1200" dirty="0" smtClean="0">
                <a:effectLst/>
                <a:latin typeface="Calibri" panose="020F0502020204030204" pitchFamily="34" charset="0"/>
                <a:ea typeface="Calibri" panose="020F0502020204030204" pitchFamily="34" charset="0"/>
                <a:cs typeface="Arial" panose="020B0604020202020204" pitchFamily="34" charset="0"/>
              </a:rPr>
              <a:t> يتمّ النّزول على الحبل إلى المكان المناسب على اللوح.</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1000"/>
              </a:spcAft>
              <a:buFont typeface="Symbol" panose="05050102010706020507" pitchFamily="18" charset="2"/>
              <a:buChar char=""/>
            </a:pPr>
            <a:r>
              <a:rPr lang="ar-SA" sz="1200" dirty="0" smtClean="0">
                <a:effectLst/>
                <a:latin typeface="Calibri" panose="020F0502020204030204" pitchFamily="34" charset="0"/>
                <a:ea typeface="Calibri" panose="020F0502020204030204" pitchFamily="34" charset="0"/>
                <a:cs typeface="Arial" panose="020B0604020202020204" pitchFamily="34" charset="0"/>
              </a:rPr>
              <a:t>إذا وصل</a:t>
            </a:r>
            <a:r>
              <a:rPr lang="ar-SA" sz="1200" baseline="0" dirty="0" smtClean="0">
                <a:effectLst/>
                <a:latin typeface="Calibri" panose="020F0502020204030204" pitchFamily="34" charset="0"/>
                <a:ea typeface="Calibri" panose="020F0502020204030204" pitchFamily="34" charset="0"/>
                <a:cs typeface="Arial" panose="020B0604020202020204" pitchFamily="34" charset="0"/>
              </a:rPr>
              <a:t> اللاعب</a:t>
            </a:r>
            <a:r>
              <a:rPr lang="ar-SA" sz="1200" dirty="0" smtClean="0">
                <a:effectLst/>
                <a:latin typeface="Calibri" panose="020F0502020204030204" pitchFamily="34" charset="0"/>
                <a:ea typeface="Calibri" panose="020F0502020204030204" pitchFamily="34" charset="0"/>
                <a:cs typeface="Arial" panose="020B0604020202020204" pitchFamily="34" charset="0"/>
              </a:rPr>
              <a:t> إلى خانة </a:t>
            </a:r>
            <a:r>
              <a:rPr lang="ar-SA" sz="1200" b="1" dirty="0" smtClean="0">
                <a:effectLst/>
                <a:latin typeface="Calibri" panose="020F0502020204030204" pitchFamily="34" charset="0"/>
                <a:ea typeface="Calibri" panose="020F0502020204030204" pitchFamily="34" charset="0"/>
                <a:cs typeface="Arial" panose="020B0604020202020204" pitchFamily="34" charset="0"/>
              </a:rPr>
              <a:t>"مهمّة" (الكرة المنفوخة الّتي</a:t>
            </a:r>
            <a:r>
              <a:rPr lang="ar-SA" sz="1200" b="1" baseline="0" dirty="0" smtClean="0">
                <a:effectLst/>
                <a:latin typeface="Calibri" panose="020F0502020204030204" pitchFamily="34" charset="0"/>
                <a:ea typeface="Calibri" panose="020F0502020204030204" pitchFamily="34" charset="0"/>
                <a:cs typeface="Arial" panose="020B0604020202020204" pitchFamily="34" charset="0"/>
              </a:rPr>
              <a:t> نلعب بها في ا</a:t>
            </a:r>
            <a:r>
              <a:rPr lang="ar-SA" sz="1200" b="1" dirty="0" smtClean="0">
                <a:effectLst/>
                <a:latin typeface="Calibri" panose="020F0502020204030204" pitchFamily="34" charset="0"/>
                <a:ea typeface="Calibri" panose="020F0502020204030204" pitchFamily="34" charset="0"/>
                <a:cs typeface="Arial" panose="020B0604020202020204" pitchFamily="34" charset="0"/>
              </a:rPr>
              <a:t>لبحر)، </a:t>
            </a:r>
            <a:r>
              <a:rPr lang="ar-SA" sz="1200" b="0" dirty="0" smtClean="0">
                <a:effectLst/>
                <a:latin typeface="Calibri" panose="020F0502020204030204" pitchFamily="34" charset="0"/>
                <a:ea typeface="Calibri" panose="020F0502020204030204" pitchFamily="34" charset="0"/>
                <a:cs typeface="Arial" panose="020B0604020202020204" pitchFamily="34" charset="0"/>
              </a:rPr>
              <a:t>يُـ\</a:t>
            </a:r>
            <a:r>
              <a:rPr lang="ar-SA" sz="1200" dirty="0" smtClean="0">
                <a:effectLst/>
                <a:latin typeface="Calibri" panose="020F0502020204030204" pitchFamily="34" charset="0"/>
                <a:ea typeface="Calibri" panose="020F0502020204030204" pitchFamily="34" charset="0"/>
                <a:cs typeface="Arial" panose="020B0604020202020204" pitchFamily="34" charset="0"/>
              </a:rPr>
              <a:t>تُعطي المعلّم\ـة المجموعة بطاقات المهمّة الّتي ينبغي تنفيذها. إذا ما نفّذت المجموعة المهمّة تتقدّم بما يتّفق مع تعليمات المهمّة. بإمكان</a:t>
            </a:r>
            <a:r>
              <a:rPr lang="ar-SA" sz="1200" baseline="0" dirty="0" smtClean="0">
                <a:effectLst/>
                <a:latin typeface="Calibri" panose="020F0502020204030204" pitchFamily="34" charset="0"/>
                <a:ea typeface="Calibri" panose="020F0502020204030204" pitchFamily="34" charset="0"/>
                <a:cs typeface="Arial" panose="020B0604020202020204" pitchFamily="34" charset="0"/>
              </a:rPr>
              <a:t> </a:t>
            </a:r>
            <a:r>
              <a:rPr lang="ar-SA" sz="1200" dirty="0" smtClean="0">
                <a:effectLst/>
                <a:latin typeface="Calibri" panose="020F0502020204030204" pitchFamily="34" charset="0"/>
                <a:ea typeface="Calibri" panose="020F0502020204030204" pitchFamily="34" charset="0"/>
                <a:cs typeface="Arial" panose="020B0604020202020204" pitchFamily="34" charset="0"/>
              </a:rPr>
              <a:t>سائر المجموعات تنفيذ المهمّات</a:t>
            </a:r>
            <a:r>
              <a:rPr lang="ar-SA" sz="1200" baseline="0" dirty="0" smtClean="0">
                <a:effectLst/>
                <a:latin typeface="Calibri" panose="020F0502020204030204" pitchFamily="34" charset="0"/>
                <a:ea typeface="Calibri" panose="020F0502020204030204" pitchFamily="34" charset="0"/>
                <a:cs typeface="Arial" panose="020B0604020202020204" pitchFamily="34" charset="0"/>
              </a:rPr>
              <a:t> أيضًا</a:t>
            </a:r>
            <a:r>
              <a:rPr lang="ar-SA" sz="1200" dirty="0" smtClean="0">
                <a:effectLst/>
                <a:latin typeface="Calibri" panose="020F0502020204030204" pitchFamily="34" charset="0"/>
                <a:ea typeface="Calibri" panose="020F0502020204030204" pitchFamily="34" charset="0"/>
                <a:cs typeface="Arial" panose="020B0604020202020204" pitchFamily="34" charset="0"/>
              </a:rPr>
              <a:t>. كلّ مجموعة تنفّذ المهمّة تتقدّم خطوة واحدة على اللوح.</a:t>
            </a:r>
            <a:endParaRPr lang="ar-SA" sz="1200" dirty="0" smtClean="0">
              <a:effectLst/>
              <a:latin typeface="Calibri"/>
              <a:ea typeface="Calibri"/>
              <a:cs typeface="Calibri"/>
            </a:endParaRPr>
          </a:p>
          <a:p>
            <a:pPr marL="0" lvl="0" indent="0" algn="r" rtl="1">
              <a:lnSpc>
                <a:spcPct val="150000"/>
              </a:lnSpc>
              <a:spcAft>
                <a:spcPts val="1000"/>
              </a:spcAft>
              <a:buFont typeface="Symbol" panose="05050102010706020507" pitchFamily="18" charset="2"/>
              <a:buNone/>
            </a:pPr>
            <a:endParaRPr lang="he-IL" sz="1200" b="1" u="sng" dirty="0" smtClean="0">
              <a:effectLst/>
              <a:latin typeface="Calibri"/>
              <a:ea typeface="Calibri"/>
              <a:cs typeface="Calibri"/>
            </a:endParaRPr>
          </a:p>
          <a:p>
            <a:pPr marL="0" lvl="0" indent="0" algn="r" rtl="1">
              <a:lnSpc>
                <a:spcPct val="150000"/>
              </a:lnSpc>
              <a:spcAft>
                <a:spcPts val="1000"/>
              </a:spcAft>
              <a:buFont typeface="Symbol" panose="05050102010706020507" pitchFamily="18" charset="2"/>
              <a:buNone/>
            </a:pPr>
            <a:r>
              <a:rPr lang="ar-SA" b="1" u="sng" dirty="0" smtClean="0"/>
              <a:t>هناك</a:t>
            </a:r>
            <a:r>
              <a:rPr lang="he-IL" b="1" u="sng" baseline="0" dirty="0" smtClean="0"/>
              <a:t> 7</a:t>
            </a:r>
            <a:r>
              <a:rPr lang="he-IL" b="1" u="sng" dirty="0" smtClean="0"/>
              <a:t> </a:t>
            </a:r>
            <a:r>
              <a:rPr lang="ar-SA" b="1" u="sng" dirty="0" smtClean="0"/>
              <a:t>مهمّات</a:t>
            </a:r>
            <a:r>
              <a:rPr lang="he-IL" dirty="0" smtClean="0"/>
              <a:t>: </a:t>
            </a:r>
          </a:p>
          <a:p>
            <a:pPr marL="0" indent="0">
              <a:buNone/>
            </a:pPr>
            <a:endParaRPr lang="he-IL" dirty="0" smtClean="0"/>
          </a:p>
          <a:p>
            <a:pPr algn="r" rtl="1">
              <a:lnSpc>
                <a:spcPct val="107000"/>
              </a:lnSpc>
              <a:spcAft>
                <a:spcPts val="800"/>
              </a:spcAft>
            </a:pPr>
            <a:r>
              <a:rPr lang="ar-SA" sz="1200" b="1" u="sng" dirty="0" smtClean="0">
                <a:effectLst/>
                <a:latin typeface="Calibri" panose="020F0502020204030204" pitchFamily="34" charset="0"/>
                <a:ea typeface="Calibri" panose="020F0502020204030204" pitchFamily="34" charset="0"/>
                <a:cs typeface="Arial" panose="020B0604020202020204" pitchFamily="34" charset="0"/>
              </a:rPr>
              <a:t>مهمّة</a:t>
            </a:r>
            <a:r>
              <a:rPr lang="he-IL" sz="1200" b="1" u="sng" dirty="0" smtClean="0">
                <a:effectLst/>
                <a:latin typeface="Calibri" panose="020F0502020204030204" pitchFamily="34" charset="0"/>
                <a:ea typeface="Calibri" panose="020F0502020204030204" pitchFamily="34" charset="0"/>
                <a:cs typeface="Arial" panose="020B0604020202020204" pitchFamily="34" charset="0"/>
              </a:rPr>
              <a:t> 1: </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200" dirty="0" smtClean="0">
                <a:effectLst/>
                <a:latin typeface="Calibri" panose="020F0502020204030204" pitchFamily="34" charset="0"/>
                <a:ea typeface="Calibri" panose="020F0502020204030204" pitchFamily="34" charset="0"/>
                <a:cs typeface="Arial" panose="020B0604020202020204" pitchFamily="34" charset="0"/>
              </a:rPr>
              <a:t>شاركونا</a:t>
            </a:r>
            <a:r>
              <a:rPr lang="ar-SA" sz="1200" baseline="0" dirty="0" smtClean="0">
                <a:effectLst/>
                <a:latin typeface="Calibri" panose="020F0502020204030204" pitchFamily="34" charset="0"/>
                <a:ea typeface="Calibri" panose="020F0502020204030204" pitchFamily="34" charset="0"/>
                <a:cs typeface="Arial" panose="020B0604020202020204" pitchFamily="34" charset="0"/>
              </a:rPr>
              <a:t> ب</a:t>
            </a:r>
            <a:r>
              <a:rPr lang="ar-SA" sz="1200" dirty="0" smtClean="0">
                <a:effectLst/>
                <a:latin typeface="Calibri" panose="020F0502020204030204" pitchFamily="34" charset="0"/>
                <a:ea typeface="Calibri" panose="020F0502020204030204" pitchFamily="34" charset="0"/>
                <a:cs typeface="Arial" panose="020B0604020202020204" pitchFamily="34" charset="0"/>
              </a:rPr>
              <a:t>لعبتيْن تحبون أن تلعبوها وجهًا لوجه مع الأصدقاء و/أو مع أفراد العائلة.</a:t>
            </a:r>
            <a:r>
              <a:rPr lang="he-IL" sz="1200" dirty="0" smtClean="0">
                <a:effectLst/>
                <a:latin typeface="Calibri" panose="020F0502020204030204" pitchFamily="34" charset="0"/>
                <a:ea typeface="Calibri" panose="020F0502020204030204" pitchFamily="34" charset="0"/>
                <a:cs typeface="Arial" panose="020B0604020202020204" pitchFamily="34" charset="0"/>
              </a:rPr>
              <a:t> </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200" dirty="0" smtClean="0">
                <a:effectLst/>
                <a:latin typeface="Calibri" panose="020F0502020204030204" pitchFamily="34" charset="0"/>
                <a:ea typeface="Calibri" panose="020F0502020204030204" pitchFamily="34" charset="0"/>
                <a:cs typeface="Arial" panose="020B0604020202020204" pitchFamily="34" charset="0"/>
              </a:rPr>
              <a:t>(</a:t>
            </a:r>
            <a:r>
              <a:rPr lang="ar-SA" sz="1200" dirty="0" smtClean="0">
                <a:effectLst/>
                <a:latin typeface="Calibri" panose="020F0502020204030204" pitchFamily="34" charset="0"/>
                <a:ea typeface="Calibri" panose="020F0502020204030204" pitchFamily="34" charset="0"/>
                <a:cs typeface="Arial" panose="020B0604020202020204" pitchFamily="34" charset="0"/>
              </a:rPr>
              <a:t>أمثلة لألعاب: ألعاب صندوق، ألعاب بالكُرة، </a:t>
            </a:r>
            <a:r>
              <a:rPr lang="ar-SA" sz="1200" baseline="0" dirty="0" smtClean="0">
                <a:effectLst/>
                <a:latin typeface="Calibri" panose="020F0502020204030204" pitchFamily="34" charset="0"/>
                <a:ea typeface="Calibri" panose="020F0502020204030204" pitchFamily="34" charset="0"/>
                <a:cs typeface="Arial" panose="020B0604020202020204" pitchFamily="34" charset="0"/>
              </a:rPr>
              <a:t>بطاقات </a:t>
            </a:r>
            <a:r>
              <a:rPr lang="ar-SA" sz="1200" dirty="0" smtClean="0">
                <a:effectLst/>
                <a:latin typeface="Calibri" panose="020F0502020204030204" pitchFamily="34" charset="0"/>
                <a:ea typeface="Calibri" panose="020F0502020204030204" pitchFamily="34" charset="0"/>
                <a:cs typeface="Arial" panose="020B0604020202020204" pitchFamily="34" charset="0"/>
              </a:rPr>
              <a:t>وما شابه). تقدّموا خطوتيْن.</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07000"/>
              </a:lnSpc>
              <a:spcAft>
                <a:spcPts val="800"/>
              </a:spcAft>
            </a:pPr>
            <a:r>
              <a:rPr lang="he-IL" sz="1200" dirty="0" smtClean="0">
                <a:effectLst/>
                <a:latin typeface="Calibri" panose="020F0502020204030204" pitchFamily="34" charset="0"/>
                <a:ea typeface="Calibri" panose="020F0502020204030204" pitchFamily="34" charset="0"/>
                <a:cs typeface="Arial" panose="020B0604020202020204" pitchFamily="34" charset="0"/>
              </a:rPr>
              <a:t>      </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200" b="1" u="sng" dirty="0" smtClean="0">
                <a:effectLst/>
                <a:latin typeface="Calibri" panose="020F0502020204030204" pitchFamily="34" charset="0"/>
                <a:ea typeface="Calibri" panose="020F0502020204030204" pitchFamily="34" charset="0"/>
                <a:cs typeface="Arial" panose="020B0604020202020204" pitchFamily="34" charset="0"/>
              </a:rPr>
              <a:t>مهمّة </a:t>
            </a:r>
            <a:r>
              <a:rPr lang="he-IL" sz="1200" b="1" u="sng" dirty="0" smtClean="0">
                <a:effectLst/>
                <a:latin typeface="Calibri" panose="020F0502020204030204" pitchFamily="34" charset="0"/>
                <a:ea typeface="Calibri" panose="020F0502020204030204" pitchFamily="34" charset="0"/>
                <a:cs typeface="Arial" panose="020B0604020202020204" pitchFamily="34" charset="0"/>
              </a:rPr>
              <a:t>2:</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200" dirty="0" smtClean="0">
                <a:effectLst/>
                <a:latin typeface="Calibri" panose="020F0502020204030204" pitchFamily="34" charset="0"/>
                <a:ea typeface="Calibri" panose="020F0502020204030204" pitchFamily="34" charset="0"/>
                <a:cs typeface="Arial" panose="020B0604020202020204" pitchFamily="34" charset="0"/>
              </a:rPr>
              <a:t>شاركونا</a:t>
            </a:r>
            <a:r>
              <a:rPr lang="ar-SA" sz="1200" baseline="0" dirty="0" smtClean="0">
                <a:effectLst/>
                <a:latin typeface="Calibri" panose="020F0502020204030204" pitchFamily="34" charset="0"/>
                <a:ea typeface="Calibri" panose="020F0502020204030204" pitchFamily="34" charset="0"/>
                <a:cs typeface="Arial" panose="020B0604020202020204" pitchFamily="34" charset="0"/>
              </a:rPr>
              <a:t> ب</a:t>
            </a:r>
            <a:r>
              <a:rPr lang="ar-SA" sz="1200" dirty="0" smtClean="0">
                <a:effectLst/>
                <a:latin typeface="Calibri" panose="020F0502020204030204" pitchFamily="34" charset="0"/>
                <a:ea typeface="Calibri" panose="020F0502020204030204" pitchFamily="34" charset="0"/>
                <a:cs typeface="Arial" panose="020B0604020202020204" pitchFamily="34" charset="0"/>
              </a:rPr>
              <a:t>لعبتيْن تحبّون أن تلعبوها في الشّبكة مع الأصدقاء و/ أو أفراد العائلة. تقدّموا خطوتيْن.</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15000"/>
              </a:lnSpc>
              <a:spcAft>
                <a:spcPts val="1000"/>
              </a:spcAft>
            </a:pPr>
            <a:r>
              <a:rPr lang="he-IL" sz="1200" dirty="0" smtClean="0">
                <a:effectLst/>
                <a:latin typeface="Calibri" panose="020F0502020204030204" pitchFamily="34" charset="0"/>
                <a:ea typeface="Calibri" panose="020F0502020204030204" pitchFamily="34" charset="0"/>
                <a:cs typeface="Arial" panose="020B0604020202020204" pitchFamily="34" charset="0"/>
              </a:rPr>
              <a:t> </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200" b="1" u="sng" dirty="0" smtClean="0">
                <a:effectLst/>
                <a:latin typeface="Calibri" panose="020F0502020204030204" pitchFamily="34" charset="0"/>
                <a:ea typeface="Calibri" panose="020F0502020204030204" pitchFamily="34" charset="0"/>
                <a:cs typeface="Arial" panose="020B0604020202020204" pitchFamily="34" charset="0"/>
              </a:rPr>
              <a:t>مهمّة</a:t>
            </a:r>
            <a:r>
              <a:rPr lang="he-IL" sz="1200" b="1" u="sng" dirty="0" smtClean="0">
                <a:effectLst/>
                <a:latin typeface="Calibri" panose="020F0502020204030204" pitchFamily="34" charset="0"/>
                <a:ea typeface="Calibri" panose="020F0502020204030204" pitchFamily="34" charset="0"/>
                <a:cs typeface="Arial" panose="020B0604020202020204" pitchFamily="34" charset="0"/>
              </a:rPr>
              <a:t> 3:</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200" dirty="0" smtClean="0">
                <a:effectLst/>
                <a:latin typeface="Calibri" panose="020F0502020204030204" pitchFamily="34" charset="0"/>
                <a:ea typeface="Calibri" panose="020F0502020204030204" pitchFamily="34" charset="0"/>
                <a:cs typeface="Arial" panose="020B0604020202020204" pitchFamily="34" charset="0"/>
              </a:rPr>
              <a:t>شاركونا</a:t>
            </a:r>
            <a:r>
              <a:rPr lang="ar-SA" sz="1200" baseline="0" dirty="0" smtClean="0">
                <a:effectLst/>
                <a:latin typeface="Calibri" panose="020F0502020204030204" pitchFamily="34" charset="0"/>
                <a:ea typeface="Calibri" panose="020F0502020204030204" pitchFamily="34" charset="0"/>
                <a:cs typeface="Arial" panose="020B0604020202020204" pitchFamily="34" charset="0"/>
              </a:rPr>
              <a:t> ب</a:t>
            </a:r>
            <a:r>
              <a:rPr lang="ar-SA" sz="1200" dirty="0" smtClean="0">
                <a:effectLst/>
                <a:latin typeface="Calibri" panose="020F0502020204030204" pitchFamily="34" charset="0"/>
                <a:ea typeface="Calibri" panose="020F0502020204030204" pitchFamily="34" charset="0"/>
                <a:cs typeface="Arial" panose="020B0604020202020204" pitchFamily="34" charset="0"/>
              </a:rPr>
              <a:t>لعبة أو فع</a:t>
            </a:r>
            <a:r>
              <a:rPr lang="ar-JO" sz="1200" dirty="0" smtClean="0">
                <a:effectLst/>
                <a:latin typeface="Calibri" panose="020F0502020204030204" pitchFamily="34" charset="0"/>
                <a:ea typeface="Calibri" panose="020F0502020204030204" pitchFamily="34" charset="0"/>
                <a:cs typeface="Arial" panose="020B0604020202020204" pitchFamily="34" charset="0"/>
              </a:rPr>
              <a:t>ّ</a:t>
            </a:r>
            <a:r>
              <a:rPr lang="ar-SA" sz="1200" dirty="0" smtClean="0">
                <a:effectLst/>
                <a:latin typeface="Calibri" panose="020F0502020204030204" pitchFamily="34" charset="0"/>
                <a:ea typeface="Calibri" panose="020F0502020204030204" pitchFamily="34" charset="0"/>
                <a:cs typeface="Arial" panose="020B0604020202020204" pitchFamily="34" charset="0"/>
              </a:rPr>
              <a:t>ال</a:t>
            </a:r>
            <a:r>
              <a:rPr lang="ar-JO" sz="1200" dirty="0" smtClean="0">
                <a:effectLst/>
                <a:latin typeface="Calibri" panose="020F0502020204030204" pitchFamily="34" charset="0"/>
                <a:ea typeface="Calibri" panose="020F0502020204030204" pitchFamily="34" charset="0"/>
                <a:cs typeface="Arial" panose="020B0604020202020204" pitchFamily="34" charset="0"/>
              </a:rPr>
              <a:t>يّ</a:t>
            </a:r>
            <a:r>
              <a:rPr lang="ar-SA" sz="1200" dirty="0" smtClean="0">
                <a:effectLst/>
                <a:latin typeface="Calibri" panose="020F0502020204030204" pitchFamily="34" charset="0"/>
                <a:ea typeface="Calibri" panose="020F0502020204030204" pitchFamily="34" charset="0"/>
                <a:cs typeface="Arial" panose="020B0604020202020204" pitchFamily="34" charset="0"/>
              </a:rPr>
              <a:t>ة تحبّون أن تقوموا</a:t>
            </a:r>
            <a:r>
              <a:rPr lang="ar-SA" sz="1200" baseline="0" dirty="0" smtClean="0">
                <a:effectLst/>
                <a:latin typeface="Calibri" panose="020F0502020204030204" pitchFamily="34" charset="0"/>
                <a:ea typeface="Calibri" panose="020F0502020204030204" pitchFamily="34" charset="0"/>
                <a:cs typeface="Arial" panose="020B0604020202020204" pitchFamily="34" charset="0"/>
              </a:rPr>
              <a:t> بها</a:t>
            </a:r>
            <a:r>
              <a:rPr lang="ar-SA" sz="1200" dirty="0" smtClean="0">
                <a:effectLst/>
                <a:latin typeface="Calibri" panose="020F0502020204030204" pitchFamily="34" charset="0"/>
                <a:ea typeface="Calibri" panose="020F0502020204030204" pitchFamily="34" charset="0"/>
                <a:cs typeface="Arial" panose="020B0604020202020204" pitchFamily="34" charset="0"/>
              </a:rPr>
              <a:t> لوحدكم في البيت أو السّاحة وما</a:t>
            </a:r>
            <a:r>
              <a:rPr lang="ar-SA" sz="1200" baseline="0" dirty="0" smtClean="0">
                <a:effectLst/>
                <a:latin typeface="Calibri" panose="020F0502020204030204" pitchFamily="34" charset="0"/>
                <a:ea typeface="Calibri" panose="020F0502020204030204" pitchFamily="34" charset="0"/>
                <a:cs typeface="Arial" panose="020B0604020202020204" pitchFamily="34" charset="0"/>
              </a:rPr>
              <a:t> شابه،</a:t>
            </a:r>
            <a:r>
              <a:rPr lang="ar-SA" sz="1200" dirty="0" smtClean="0">
                <a:effectLst/>
                <a:latin typeface="Calibri" panose="020F0502020204030204" pitchFamily="34" charset="0"/>
                <a:ea typeface="Calibri" panose="020F0502020204030204" pitchFamily="34" charset="0"/>
                <a:cs typeface="Arial" panose="020B0604020202020204" pitchFamily="34" charset="0"/>
              </a:rPr>
              <a:t> أو في الشّبكة. تقدّموا خطوة واحدة.</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indent="457200" algn="r" rtl="1">
              <a:lnSpc>
                <a:spcPct val="107000"/>
              </a:lnSpc>
              <a:spcAft>
                <a:spcPts val="800"/>
              </a:spcAft>
            </a:pPr>
            <a:r>
              <a:rPr lang="he-IL" sz="1200" dirty="0" smtClean="0">
                <a:effectLst/>
                <a:latin typeface="Calibri" panose="020F0502020204030204" pitchFamily="34" charset="0"/>
                <a:ea typeface="Calibri" panose="020F0502020204030204" pitchFamily="34" charset="0"/>
                <a:cs typeface="Arial" panose="020B0604020202020204" pitchFamily="34" charset="0"/>
              </a:rPr>
              <a:t>  </a:t>
            </a:r>
          </a:p>
          <a:p>
            <a:pPr marL="0" marR="0" lvl="0" indent="0" algn="r" defTabSz="914400" rtl="1" eaLnBrk="1" fontAlgn="auto" latinLnBrk="0" hangingPunct="1">
              <a:lnSpc>
                <a:spcPct val="107000"/>
              </a:lnSpc>
              <a:spcBef>
                <a:spcPts val="0"/>
              </a:spcBef>
              <a:spcAft>
                <a:spcPts val="800"/>
              </a:spcAft>
              <a:buClrTx/>
              <a:buSzTx/>
              <a:buFontTx/>
              <a:buNone/>
              <a:tabLst/>
              <a:defRPr/>
            </a:pPr>
            <a:r>
              <a:rPr lang="ar-SA" sz="1200" b="1" u="sng" dirty="0" smtClean="0">
                <a:effectLst/>
                <a:latin typeface="Calibri" panose="020F0502020204030204" pitchFamily="34" charset="0"/>
                <a:ea typeface="Calibri" panose="020F0502020204030204" pitchFamily="34" charset="0"/>
                <a:cs typeface="Arial" panose="020B0604020202020204" pitchFamily="34" charset="0"/>
              </a:rPr>
              <a:t>مهمّة</a:t>
            </a:r>
            <a:r>
              <a:rPr lang="he-IL" sz="1200" b="1" u="sng" dirty="0" smtClean="0">
                <a:effectLst/>
                <a:latin typeface="Calibri" panose="020F0502020204030204" pitchFamily="34" charset="0"/>
                <a:ea typeface="Calibri" panose="020F0502020204030204" pitchFamily="34" charset="0"/>
                <a:cs typeface="Arial" panose="020B0604020202020204" pitchFamily="34" charset="0"/>
              </a:rPr>
              <a:t> 4:</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200" dirty="0" smtClean="0">
                <a:effectLst/>
                <a:latin typeface="Calibri" panose="020F0502020204030204" pitchFamily="34" charset="0"/>
                <a:ea typeface="Calibri" panose="020F0502020204030204" pitchFamily="34" charset="0"/>
                <a:cs typeface="Arial" panose="020B0604020202020204" pitchFamily="34" charset="0"/>
              </a:rPr>
              <a:t>شاركونا</a:t>
            </a:r>
            <a:r>
              <a:rPr lang="ar-SA" sz="1200" baseline="0" dirty="0" smtClean="0">
                <a:effectLst/>
                <a:latin typeface="Calibri" panose="020F0502020204030204" pitchFamily="34" charset="0"/>
                <a:ea typeface="Calibri" panose="020F0502020204030204" pitchFamily="34" charset="0"/>
                <a:cs typeface="Arial" panose="020B0604020202020204" pitchFamily="34" charset="0"/>
              </a:rPr>
              <a:t> ب</a:t>
            </a:r>
            <a:r>
              <a:rPr lang="ar-SA" sz="1200" dirty="0" smtClean="0">
                <a:effectLst/>
                <a:latin typeface="Calibri" panose="020F0502020204030204" pitchFamily="34" charset="0"/>
                <a:ea typeface="Calibri" panose="020F0502020204030204" pitchFamily="34" charset="0"/>
                <a:cs typeface="Arial" panose="020B0604020202020204" pitchFamily="34" charset="0"/>
              </a:rPr>
              <a:t>حالة ساعدكم فيها الهاتف المحمول أو ساعدتكم الشّبكة. تقدّموا خطوة واحدة.</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200" dirty="0" smtClean="0">
                <a:effectLst/>
                <a:latin typeface="Calibri" panose="020F0502020204030204" pitchFamily="34" charset="0"/>
                <a:ea typeface="Calibri" panose="020F0502020204030204" pitchFamily="34" charset="0"/>
                <a:cs typeface="Arial" panose="020B0604020202020204" pitchFamily="34" charset="0"/>
              </a:rPr>
              <a:t> </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200" b="1" u="sng" dirty="0" smtClean="0">
                <a:effectLst/>
                <a:latin typeface="Calibri" panose="020F0502020204030204" pitchFamily="34" charset="0"/>
                <a:ea typeface="Calibri" panose="020F0502020204030204" pitchFamily="34" charset="0"/>
                <a:cs typeface="Arial" panose="020B0604020202020204" pitchFamily="34" charset="0"/>
              </a:rPr>
              <a:t>مهمّة</a:t>
            </a:r>
            <a:r>
              <a:rPr lang="he-IL" sz="1200" b="1" u="sng" dirty="0" smtClean="0">
                <a:effectLst/>
                <a:latin typeface="Calibri" panose="020F0502020204030204" pitchFamily="34" charset="0"/>
                <a:ea typeface="Calibri" panose="020F0502020204030204" pitchFamily="34" charset="0"/>
                <a:cs typeface="Arial" panose="020B0604020202020204" pitchFamily="34" charset="0"/>
              </a:rPr>
              <a:t> 5:</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200" dirty="0" smtClean="0">
                <a:effectLst/>
                <a:latin typeface="Calibri" panose="020F0502020204030204" pitchFamily="34" charset="0"/>
                <a:ea typeface="Calibri" panose="020F0502020204030204" pitchFamily="34" charset="0"/>
                <a:cs typeface="Arial" panose="020B0604020202020204" pitchFamily="34" charset="0"/>
              </a:rPr>
              <a:t>شاركونا</a:t>
            </a:r>
            <a:r>
              <a:rPr lang="ar-SA" sz="1200" baseline="0" dirty="0" smtClean="0">
                <a:effectLst/>
                <a:latin typeface="Calibri" panose="020F0502020204030204" pitchFamily="34" charset="0"/>
                <a:ea typeface="Calibri" panose="020F0502020204030204" pitchFamily="34" charset="0"/>
                <a:cs typeface="Arial" panose="020B0604020202020204" pitchFamily="34" charset="0"/>
              </a:rPr>
              <a:t> ب</a:t>
            </a:r>
            <a:r>
              <a:rPr lang="ar-SA" sz="1200" dirty="0" smtClean="0">
                <a:effectLst/>
                <a:latin typeface="Calibri" panose="020F0502020204030204" pitchFamily="34" charset="0"/>
                <a:ea typeface="Calibri" panose="020F0502020204030204" pitchFamily="34" charset="0"/>
                <a:cs typeface="Arial" panose="020B0604020202020204" pitchFamily="34" charset="0"/>
              </a:rPr>
              <a:t>حالة ساعدتم فيها أحدهم بالهاتف المحمول أو الشّبكة. تقدّموا خطوة واحدة.</a:t>
            </a:r>
            <a:endParaRPr lang="he-IL" sz="1200" b="0" u="none"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he-IL" sz="1200" b="0" u="none"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200" b="1" u="sng" dirty="0" smtClean="0">
                <a:effectLst/>
                <a:latin typeface="Calibri" panose="020F0502020204030204" pitchFamily="34" charset="0"/>
                <a:ea typeface="Calibri" panose="020F0502020204030204" pitchFamily="34" charset="0"/>
                <a:cs typeface="Arial" panose="020B0604020202020204" pitchFamily="34" charset="0"/>
              </a:rPr>
              <a:t>مهمّة</a:t>
            </a:r>
            <a:r>
              <a:rPr lang="he-IL" sz="1200" b="1" u="sng" dirty="0" smtClean="0">
                <a:effectLst/>
                <a:latin typeface="Calibri" panose="020F0502020204030204" pitchFamily="34" charset="0"/>
                <a:ea typeface="Calibri" panose="020F0502020204030204" pitchFamily="34" charset="0"/>
                <a:cs typeface="Arial" panose="020B0604020202020204" pitchFamily="34" charset="0"/>
              </a:rPr>
              <a:t> 6:</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200" dirty="0" smtClean="0">
                <a:effectLst/>
                <a:latin typeface="Calibri" panose="020F0502020204030204" pitchFamily="34" charset="0"/>
                <a:ea typeface="Calibri" panose="020F0502020204030204" pitchFamily="34" charset="0"/>
                <a:cs typeface="Arial" panose="020B0604020202020204" pitchFamily="34" charset="0"/>
              </a:rPr>
              <a:t>شاركونا</a:t>
            </a:r>
            <a:r>
              <a:rPr lang="ar-SA" sz="1200" baseline="0" dirty="0" smtClean="0">
                <a:effectLst/>
                <a:latin typeface="Calibri" panose="020F0502020204030204" pitchFamily="34" charset="0"/>
                <a:ea typeface="Calibri" panose="020F0502020204030204" pitchFamily="34" charset="0"/>
                <a:cs typeface="Arial" panose="020B0604020202020204" pitchFamily="34" charset="0"/>
              </a:rPr>
              <a:t> </a:t>
            </a:r>
            <a:r>
              <a:rPr lang="ar-SA" sz="1200" baseline="0" dirty="0" err="1" smtClean="0">
                <a:effectLst/>
                <a:latin typeface="Calibri" panose="020F0502020204030204" pitchFamily="34" charset="0"/>
                <a:ea typeface="Calibri" panose="020F0502020204030204" pitchFamily="34" charset="0"/>
                <a:cs typeface="Arial" panose="020B0604020202020204" pitchFamily="34" charset="0"/>
              </a:rPr>
              <a:t>ب</a:t>
            </a:r>
            <a:r>
              <a:rPr lang="ar-SA" sz="1200" dirty="0" err="1" smtClean="0">
                <a:effectLst/>
                <a:latin typeface="Calibri" panose="020F0502020204030204" pitchFamily="34" charset="0"/>
                <a:ea typeface="Calibri" panose="020F0502020204030204" pitchFamily="34" charset="0"/>
                <a:cs typeface="Arial" panose="020B0604020202020204" pitchFamily="34" charset="0"/>
              </a:rPr>
              <a:t>فع</a:t>
            </a:r>
            <a:r>
              <a:rPr lang="ar-JO" sz="1200" dirty="0" smtClean="0">
                <a:effectLst/>
                <a:latin typeface="Calibri" panose="020F0502020204030204" pitchFamily="34" charset="0"/>
                <a:ea typeface="Calibri" panose="020F0502020204030204" pitchFamily="34" charset="0"/>
                <a:cs typeface="Arial" panose="020B0604020202020204" pitchFamily="34" charset="0"/>
              </a:rPr>
              <a:t>ّ</a:t>
            </a:r>
            <a:r>
              <a:rPr lang="ar-SA" sz="1200" dirty="0" smtClean="0">
                <a:effectLst/>
                <a:latin typeface="Calibri" panose="020F0502020204030204" pitchFamily="34" charset="0"/>
                <a:ea typeface="Calibri" panose="020F0502020204030204" pitchFamily="34" charset="0"/>
                <a:cs typeface="Arial" panose="020B0604020202020204" pitchFamily="34" charset="0"/>
              </a:rPr>
              <a:t>الي</a:t>
            </a:r>
            <a:r>
              <a:rPr lang="ar-JO" sz="1200" dirty="0" smtClean="0">
                <a:effectLst/>
                <a:latin typeface="Calibri" panose="020F0502020204030204" pitchFamily="34" charset="0"/>
                <a:ea typeface="Calibri" panose="020F0502020204030204" pitchFamily="34" charset="0"/>
                <a:cs typeface="Arial" panose="020B0604020202020204" pitchFamily="34" charset="0"/>
              </a:rPr>
              <a:t>ّ</a:t>
            </a:r>
            <a:r>
              <a:rPr lang="ar-SA" sz="1200" dirty="0" smtClean="0">
                <a:effectLst/>
                <a:latin typeface="Calibri" panose="020F0502020204030204" pitchFamily="34" charset="0"/>
                <a:ea typeface="Calibri" panose="020F0502020204030204" pitchFamily="34" charset="0"/>
                <a:cs typeface="Arial" panose="020B0604020202020204" pitchFamily="34" charset="0"/>
              </a:rPr>
              <a:t>ة تريدون القيام بها في العطلة الصّيفيّة. تقدّموا خطوة واحدة.</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dirty="0" smtClean="0">
                <a:effectLst/>
              </a:rPr>
              <a:t/>
            </a:r>
            <a:br>
              <a:rPr lang="en-US" dirty="0" smtClean="0">
                <a:effectLst/>
              </a:rPr>
            </a:br>
            <a:r>
              <a:rPr lang="ar-SA" sz="1200" b="1" u="sng" dirty="0" smtClean="0">
                <a:effectLst/>
                <a:latin typeface="Calibri" panose="020F0502020204030204" pitchFamily="34" charset="0"/>
                <a:cs typeface="Arial" panose="020B0604020202020204" pitchFamily="34" charset="0"/>
              </a:rPr>
              <a:t>مهمّة</a:t>
            </a:r>
            <a:r>
              <a:rPr lang="he-IL" sz="1200" b="1" u="sng" dirty="0" smtClean="0">
                <a:effectLst/>
                <a:latin typeface="Calibri" panose="020F0502020204030204" pitchFamily="34" charset="0"/>
                <a:ea typeface="Calibri" panose="020F0502020204030204" pitchFamily="34" charset="0"/>
                <a:cs typeface="Arial" panose="020B0604020202020204" pitchFamily="34" charset="0"/>
              </a:rPr>
              <a:t> 7:</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200" dirty="0" smtClean="0">
                <a:effectLst/>
                <a:latin typeface="Calibri" panose="020F0502020204030204" pitchFamily="34" charset="0"/>
                <a:ea typeface="Calibri" panose="020F0502020204030204" pitchFamily="34" charset="0"/>
                <a:cs typeface="Arial" panose="020B0604020202020204" pitchFamily="34" charset="0"/>
              </a:rPr>
              <a:t>شاركونا بأمر إيجابيّ تعلمتموه عن </a:t>
            </a:r>
            <a:r>
              <a:rPr lang="ar-JO" sz="1200" dirty="0" smtClean="0">
                <a:effectLst/>
                <a:latin typeface="Calibri" panose="020F0502020204030204" pitchFamily="34" charset="0"/>
                <a:ea typeface="Calibri" panose="020F0502020204030204" pitchFamily="34" charset="0"/>
                <a:cs typeface="Arial" panose="020B0604020202020204" pitchFamily="34" charset="0"/>
              </a:rPr>
              <a:t>أ</a:t>
            </a:r>
            <a:r>
              <a:rPr lang="ar-SA" sz="1200" dirty="0" smtClean="0">
                <a:effectLst/>
                <a:latin typeface="Calibri" panose="020F0502020204030204" pitchFamily="34" charset="0"/>
                <a:ea typeface="Calibri" panose="020F0502020204030204" pitchFamily="34" charset="0"/>
                <a:cs typeface="Arial" panose="020B0604020202020204" pitchFamily="34" charset="0"/>
              </a:rPr>
              <a:t>نفسكم خلال هذه السّنة. تقدّموا خطوتيْن.</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indent="457200" algn="r" rtl="1">
              <a:lnSpc>
                <a:spcPct val="107000"/>
              </a:lnSpc>
              <a:spcAft>
                <a:spcPts val="800"/>
              </a:spcAft>
            </a:pPr>
            <a:r>
              <a:rPr lang="he-IL" sz="1200" dirty="0" smtClean="0">
                <a:effectLst/>
                <a:latin typeface="Calibri" panose="020F050202020403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מציין מיקום של מספר שקופית 3"/>
          <p:cNvSpPr>
            <a:spLocks noGrp="1"/>
          </p:cNvSpPr>
          <p:nvPr>
            <p:ph type="sldNum" idx="10"/>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x-none" sz="1200" b="0" i="0" u="none" strike="noStrike" cap="none" smtClean="0">
                <a:solidFill>
                  <a:schemeClr val="dk1"/>
                </a:solidFill>
                <a:latin typeface="Calibri"/>
                <a:ea typeface="Calibri"/>
                <a:cs typeface="Calibri"/>
                <a:sym typeface="Calibri"/>
              </a:rPr>
              <a:t>16</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2384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0"/>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x-none" sz="1200" b="0" i="0" u="none" strike="noStrike" cap="none" smtClean="0">
                <a:solidFill>
                  <a:schemeClr val="dk1"/>
                </a:solidFill>
                <a:latin typeface="Calibri"/>
                <a:ea typeface="Calibri"/>
                <a:cs typeface="Calibri"/>
                <a:sym typeface="Calibri"/>
              </a:rPr>
              <a:t>17</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64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b="1" dirty="0" smtClean="0"/>
              <a:t>1،2،3</a:t>
            </a:r>
            <a:r>
              <a:rPr lang="he-IL" b="1" dirty="0" smtClean="0"/>
              <a:t>– </a:t>
            </a:r>
            <a:r>
              <a:rPr lang="ar-SA" b="1" dirty="0" smtClean="0"/>
              <a:t>سمكة مالحة</a:t>
            </a:r>
            <a:r>
              <a:rPr lang="he-IL" b="1" dirty="0" smtClean="0"/>
              <a:t>:</a:t>
            </a:r>
          </a:p>
          <a:p>
            <a:pPr marL="0" indent="0">
              <a:buNone/>
            </a:pPr>
            <a:endParaRPr lang="he-IL" dirty="0" smtClean="0"/>
          </a:p>
          <a:p>
            <a:pPr algn="r" rtl="1">
              <a:lnSpc>
                <a:spcPct val="107000"/>
              </a:lnSpc>
              <a:spcAft>
                <a:spcPts val="800"/>
              </a:spcAft>
            </a:pPr>
            <a:r>
              <a:rPr lang="ar-SA" sz="1200" b="0" dirty="0" smtClean="0">
                <a:effectLst/>
                <a:latin typeface="Calibri" panose="020F0502020204030204" pitchFamily="34" charset="0"/>
                <a:ea typeface="Calibri" panose="020F0502020204030204" pitchFamily="34" charset="0"/>
                <a:cs typeface="Arial" panose="020B0604020202020204" pitchFamily="34" charset="0"/>
              </a:rPr>
              <a:t>ملاحظة للمعلّم\ـة</a:t>
            </a:r>
            <a:r>
              <a:rPr lang="he-IL" sz="1200" b="0" dirty="0" smtClean="0">
                <a:effectLst/>
                <a:latin typeface="Calibri" panose="020F0502020204030204" pitchFamily="34" charset="0"/>
                <a:ea typeface="Calibri" panose="020F0502020204030204" pitchFamily="34" charset="0"/>
                <a:cs typeface="Arial" panose="020B0604020202020204" pitchFamily="34" charset="0"/>
              </a:rPr>
              <a:t>:</a:t>
            </a:r>
          </a:p>
          <a:p>
            <a:pPr algn="r" rtl="1">
              <a:lnSpc>
                <a:spcPct val="107000"/>
              </a:lnSpc>
              <a:spcAft>
                <a:spcPts val="800"/>
              </a:spcAft>
            </a:pPr>
            <a:r>
              <a:rPr lang="ar-SA" sz="1200" dirty="0" smtClean="0">
                <a:effectLst/>
                <a:latin typeface="Calibri" panose="020F0502020204030204" pitchFamily="34" charset="0"/>
                <a:ea typeface="Calibri" panose="020F0502020204030204" pitchFamily="34" charset="0"/>
                <a:cs typeface="Arial" panose="020B0604020202020204" pitchFamily="34" charset="0"/>
              </a:rPr>
              <a:t>نوصي بتنفيذ </a:t>
            </a:r>
            <a:r>
              <a:rPr lang="ar-JO" sz="1200" dirty="0" smtClean="0">
                <a:effectLst/>
                <a:latin typeface="Calibri" panose="020F0502020204030204" pitchFamily="34" charset="0"/>
                <a:ea typeface="Calibri" panose="020F0502020204030204" pitchFamily="34" charset="0"/>
                <a:cs typeface="Arial" panose="020B0604020202020204" pitchFamily="34" charset="0"/>
              </a:rPr>
              <a:t>ا</a:t>
            </a:r>
            <a:r>
              <a:rPr lang="ar-SA" sz="1200" dirty="0" smtClean="0">
                <a:effectLst/>
                <a:latin typeface="Calibri" panose="020F0502020204030204" pitchFamily="34" charset="0"/>
                <a:ea typeface="Calibri" panose="020F0502020204030204" pitchFamily="34" charset="0"/>
                <a:cs typeface="Arial" panose="020B0604020202020204" pitchFamily="34" charset="0"/>
              </a:rPr>
              <a:t>لفع</a:t>
            </a:r>
            <a:r>
              <a:rPr lang="ar-JO" sz="1200" dirty="0" smtClean="0">
                <a:effectLst/>
                <a:latin typeface="Calibri" panose="020F0502020204030204" pitchFamily="34" charset="0"/>
                <a:ea typeface="Calibri" panose="020F0502020204030204" pitchFamily="34" charset="0"/>
                <a:cs typeface="Arial" panose="020B0604020202020204" pitchFamily="34" charset="0"/>
              </a:rPr>
              <a:t>ّ</a:t>
            </a:r>
            <a:r>
              <a:rPr lang="ar-SA" sz="1200" dirty="0" smtClean="0">
                <a:effectLst/>
                <a:latin typeface="Calibri" panose="020F0502020204030204" pitchFamily="34" charset="0"/>
                <a:ea typeface="Calibri" panose="020F0502020204030204" pitchFamily="34" charset="0"/>
                <a:cs typeface="Arial" panose="020B0604020202020204" pitchFamily="34" charset="0"/>
              </a:rPr>
              <a:t>الي</a:t>
            </a:r>
            <a:r>
              <a:rPr lang="ar-JO" sz="1200" dirty="0" smtClean="0">
                <a:effectLst/>
                <a:latin typeface="Calibri" panose="020F0502020204030204" pitchFamily="34" charset="0"/>
                <a:ea typeface="Calibri" panose="020F0502020204030204" pitchFamily="34" charset="0"/>
                <a:cs typeface="Arial" panose="020B0604020202020204" pitchFamily="34" charset="0"/>
              </a:rPr>
              <a:t>ّ</a:t>
            </a:r>
            <a:r>
              <a:rPr lang="ar-SA" sz="1200" dirty="0" smtClean="0">
                <a:effectLst/>
                <a:latin typeface="Calibri" panose="020F0502020204030204" pitchFamily="34" charset="0"/>
                <a:ea typeface="Calibri" panose="020F0502020204030204" pitchFamily="34" charset="0"/>
                <a:cs typeface="Arial" panose="020B0604020202020204" pitchFamily="34" charset="0"/>
              </a:rPr>
              <a:t>ة في مكان مفتوح.</a:t>
            </a:r>
            <a:r>
              <a:rPr lang="he-IL" sz="1200" dirty="0" smtClean="0">
                <a:effectLst/>
                <a:latin typeface="Calibri" panose="020F0502020204030204" pitchFamily="34" charset="0"/>
                <a:ea typeface="Calibri" panose="020F0502020204030204" pitchFamily="34" charset="0"/>
                <a:cs typeface="Arial" panose="020B0604020202020204" pitchFamily="34" charset="0"/>
              </a:rPr>
              <a:t> </a:t>
            </a:r>
          </a:p>
          <a:p>
            <a:pPr algn="r" rtl="1">
              <a:lnSpc>
                <a:spcPct val="107000"/>
              </a:lnSpc>
              <a:spcAft>
                <a:spcPts val="800"/>
              </a:spcAft>
            </a:pPr>
            <a:r>
              <a:rPr lang="ar-SA" sz="1200" dirty="0" smtClean="0">
                <a:effectLst/>
                <a:latin typeface="Calibri" panose="020F0502020204030204" pitchFamily="34" charset="0"/>
                <a:ea typeface="Calibri" panose="020F0502020204030204" pitchFamily="34" charset="0"/>
                <a:cs typeface="Arial" panose="020B0604020202020204" pitchFamily="34" charset="0"/>
              </a:rPr>
              <a:t>تـ\يطلب المعلّم\ـة من الطّلبة الاصطفاف في صفّ (وهميّ أو مرسوم).</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200" dirty="0" smtClean="0">
                <a:effectLst/>
                <a:latin typeface="Calibri" panose="020F0502020204030204" pitchFamily="34" charset="0"/>
                <a:ea typeface="Calibri" panose="020F0502020204030204" pitchFamily="34" charset="0"/>
                <a:cs typeface="Arial" panose="020B0604020202020204" pitchFamily="34" charset="0"/>
              </a:rPr>
              <a:t>تـ\يقرأ المعلّم\ـة في كل</a:t>
            </a:r>
            <a:r>
              <a:rPr lang="ar-JO" sz="1200" dirty="0" smtClean="0">
                <a:effectLst/>
                <a:latin typeface="Calibri" panose="020F0502020204030204" pitchFamily="34" charset="0"/>
                <a:ea typeface="Calibri" panose="020F0502020204030204" pitchFamily="34" charset="0"/>
                <a:cs typeface="Arial" panose="020B0604020202020204" pitchFamily="34" charset="0"/>
              </a:rPr>
              <a:t>ّ</a:t>
            </a:r>
            <a:r>
              <a:rPr lang="ar-SA" sz="1200" dirty="0" smtClean="0">
                <a:effectLst/>
                <a:latin typeface="Calibri" panose="020F0502020204030204" pitchFamily="34" charset="0"/>
                <a:ea typeface="Calibri" panose="020F0502020204030204" pitchFamily="34" charset="0"/>
                <a:cs typeface="Arial" panose="020B0604020202020204" pitchFamily="34" charset="0"/>
              </a:rPr>
              <a:t> مر</a:t>
            </a:r>
            <a:r>
              <a:rPr lang="ar-JO" sz="1200" dirty="0" smtClean="0">
                <a:effectLst/>
                <a:latin typeface="Calibri" panose="020F0502020204030204" pitchFamily="34" charset="0"/>
                <a:ea typeface="Calibri" panose="020F0502020204030204" pitchFamily="34" charset="0"/>
                <a:cs typeface="Arial" panose="020B0604020202020204" pitchFamily="34" charset="0"/>
              </a:rPr>
              <a:t>ّ</a:t>
            </a:r>
            <a:r>
              <a:rPr lang="ar-SA" sz="1200" dirty="0" smtClean="0">
                <a:effectLst/>
                <a:latin typeface="Calibri" panose="020F0502020204030204" pitchFamily="34" charset="0"/>
                <a:ea typeface="Calibri" panose="020F0502020204030204" pitchFamily="34" charset="0"/>
                <a:cs typeface="Arial" panose="020B0604020202020204" pitchFamily="34" charset="0"/>
              </a:rPr>
              <a:t>ة أحد الأقوال المرفقة.</a:t>
            </a:r>
            <a:r>
              <a:rPr lang="ar-SA" sz="1200" baseline="0" dirty="0" smtClean="0">
                <a:effectLst/>
                <a:latin typeface="Calibri" panose="020F0502020204030204" pitchFamily="34" charset="0"/>
                <a:ea typeface="Calibri" panose="020F0502020204030204" pitchFamily="34" charset="0"/>
                <a:cs typeface="Arial" panose="020B0604020202020204" pitchFamily="34" charset="0"/>
              </a:rPr>
              <a:t> يقوم</a:t>
            </a:r>
            <a:r>
              <a:rPr lang="ar-SA" sz="1200" dirty="0" smtClean="0">
                <a:effectLst/>
                <a:latin typeface="Calibri" panose="020F0502020204030204" pitchFamily="34" charset="0"/>
                <a:ea typeface="Calibri" panose="020F0502020204030204" pitchFamily="34" charset="0"/>
                <a:cs typeface="Arial" panose="020B0604020202020204" pitchFamily="34" charset="0"/>
              </a:rPr>
              <a:t> الطّلبة الذين ينطبق عليهم القول برفع الأيدي. </a:t>
            </a:r>
            <a:endParaRPr lang="he-IL"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200" dirty="0" smtClean="0">
                <a:effectLst/>
                <a:latin typeface="Calibri" panose="020F0502020204030204" pitchFamily="34" charset="0"/>
                <a:ea typeface="Calibri" panose="020F0502020204030204" pitchFamily="34" charset="0"/>
                <a:cs typeface="Arial" panose="020B0604020202020204" pitchFamily="34" charset="0"/>
              </a:rPr>
              <a:t>يـ\تطلب المعلّم\ـة من</a:t>
            </a:r>
            <a:r>
              <a:rPr lang="ar-SA" sz="1200" baseline="0" dirty="0" smtClean="0">
                <a:effectLst/>
                <a:latin typeface="Calibri" panose="020F0502020204030204" pitchFamily="34" charset="0"/>
                <a:ea typeface="Calibri" panose="020F0502020204030204" pitchFamily="34" charset="0"/>
                <a:cs typeface="Arial" panose="020B0604020202020204" pitchFamily="34" charset="0"/>
              </a:rPr>
              <a:t> الطّلبة</a:t>
            </a:r>
            <a:r>
              <a:rPr lang="ar-SA" sz="1200" dirty="0" smtClean="0">
                <a:effectLst/>
                <a:latin typeface="Calibri" panose="020F0502020204030204" pitchFamily="34" charset="0"/>
                <a:ea typeface="Calibri" panose="020F0502020204030204" pitchFamily="34" charset="0"/>
                <a:cs typeface="Arial" panose="020B0604020202020204" pitchFamily="34" charset="0"/>
              </a:rPr>
              <a:t> الذين رفعوا أيديهم أن يتقدّموا/أو يعودوا إلى الوراء (تبعًا للتّعليمات بعد كل قول).</a:t>
            </a:r>
            <a:r>
              <a:rPr lang="ar-SA" sz="1200" baseline="0" dirty="0" smtClean="0">
                <a:effectLst/>
                <a:latin typeface="Calibri" panose="020F0502020204030204" pitchFamily="34" charset="0"/>
                <a:ea typeface="Calibri" panose="020F0502020204030204" pitchFamily="34" charset="0"/>
                <a:cs typeface="Arial" panose="020B0604020202020204" pitchFamily="34" charset="0"/>
              </a:rPr>
              <a:t> </a:t>
            </a:r>
            <a:r>
              <a:rPr lang="ar-SA" sz="1200" dirty="0" smtClean="0">
                <a:effectLst/>
                <a:latin typeface="Calibri" panose="020F0502020204030204" pitchFamily="34" charset="0"/>
                <a:ea typeface="Calibri" panose="020F0502020204030204" pitchFamily="34" charset="0"/>
                <a:cs typeface="Arial" panose="020B0604020202020204" pitchFamily="34" charset="0"/>
              </a:rPr>
              <a:t>الفائز هو الطّالب\ـة الذي تقدّم خطوات أكثر من الآخرين.</a:t>
            </a:r>
          </a:p>
          <a:p>
            <a:pPr algn="r" rtl="1">
              <a:lnSpc>
                <a:spcPct val="107000"/>
              </a:lnSpc>
              <a:spcAft>
                <a:spcPts val="800"/>
              </a:spcAft>
            </a:pPr>
            <a:r>
              <a:rPr lang="ar-SA" sz="1200" dirty="0" smtClean="0">
                <a:effectLst/>
                <a:latin typeface="Calibri" panose="020F0502020204030204" pitchFamily="34" charset="0"/>
                <a:ea typeface="Calibri" panose="020F0502020204030204" pitchFamily="34" charset="0"/>
                <a:cs typeface="Arial" panose="020B0604020202020204" pitchFamily="34" charset="0"/>
              </a:rPr>
              <a:t> </a:t>
            </a:r>
            <a:endParaRPr lang="he-IL" sz="1200" b="1" u="sng"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200" b="1" u="sng"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rPr>
              <a:t>أقوال للفع</a:t>
            </a:r>
            <a:r>
              <a:rPr lang="ar-JO" sz="1200" b="1" u="sng"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rPr>
              <a:t>ّ</a:t>
            </a:r>
            <a:r>
              <a:rPr lang="ar-SA" sz="1200" b="1" u="sng"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rPr>
              <a:t>الي</a:t>
            </a:r>
            <a:r>
              <a:rPr lang="ar-JO" sz="1200" b="1" u="sng"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rPr>
              <a:t>ّ</a:t>
            </a:r>
            <a:r>
              <a:rPr lang="ar-SA" sz="1200" b="1" u="sng"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rPr>
              <a:t>ة</a:t>
            </a:r>
            <a:r>
              <a:rPr lang="he-IL" sz="1200" b="1"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rPr>
              <a:t>:</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Arial" panose="020B0604020202020204" pitchFamily="34" charset="0"/>
              <a:buChar char="●"/>
            </a:pPr>
            <a:r>
              <a:rPr lang="ar-JO" sz="1200" dirty="0" smtClean="0">
                <a:effectLst/>
                <a:latin typeface="Noto Sans Symbols"/>
                <a:ea typeface="Noto Sans Symbols"/>
                <a:cs typeface="Sakkal Majalla" panose="02000000000000000000" pitchFamily="2" charset="-78"/>
              </a:rPr>
              <a:t>ليرفع يده كلّ مَن يبقى</a:t>
            </a:r>
            <a:r>
              <a:rPr lang="ar-SA" sz="1200" baseline="0" dirty="0" smtClean="0">
                <a:effectLst/>
                <a:latin typeface="Noto Sans Symbols"/>
                <a:ea typeface="Noto Sans Symbols"/>
                <a:cs typeface="Sakkal Majalla" panose="02000000000000000000" pitchFamily="2" charset="-78"/>
              </a:rPr>
              <a:t> </a:t>
            </a:r>
            <a:r>
              <a:rPr lang="ar-JO" sz="1200" dirty="0" smtClean="0">
                <a:effectLst/>
                <a:latin typeface="Noto Sans Symbols"/>
                <a:ea typeface="Noto Sans Symbols"/>
                <a:cs typeface="Sakkal Majalla" panose="02000000000000000000" pitchFamily="2" charset="-78"/>
              </a:rPr>
              <a:t>مر</a:t>
            </a:r>
            <a:r>
              <a:rPr lang="ar-SA" sz="1200" dirty="0" smtClean="0">
                <a:effectLst/>
                <a:latin typeface="Noto Sans Symbols"/>
                <a:ea typeface="Noto Sans Symbols"/>
                <a:cs typeface="Sakkal Majalla" panose="02000000000000000000" pitchFamily="2" charset="-78"/>
              </a:rPr>
              <a:t>ّ</a:t>
            </a:r>
            <a:r>
              <a:rPr lang="ar-JO" sz="1200" dirty="0" smtClean="0">
                <a:effectLst/>
                <a:latin typeface="Noto Sans Symbols"/>
                <a:ea typeface="Noto Sans Symbols"/>
                <a:cs typeface="Sakkal Majalla" panose="02000000000000000000" pitchFamily="2" charset="-78"/>
              </a:rPr>
              <a:t>ة </a:t>
            </a:r>
            <a:r>
              <a:rPr lang="ar-SA" sz="1200" dirty="0" smtClean="0">
                <a:effectLst/>
                <a:latin typeface="Noto Sans Symbols"/>
                <a:ea typeface="Noto Sans Symbols"/>
                <a:cs typeface="Sakkal Majalla" panose="02000000000000000000" pitchFamily="2" charset="-78"/>
              </a:rPr>
              <a:t>واحدة </a:t>
            </a:r>
            <a:r>
              <a:rPr lang="ar-JO" sz="1200" dirty="0" smtClean="0">
                <a:effectLst/>
                <a:latin typeface="Noto Sans Symbols"/>
                <a:ea typeface="Noto Sans Symbols"/>
                <a:cs typeface="Sakkal Majalla" panose="02000000000000000000" pitchFamily="2" charset="-78"/>
              </a:rPr>
              <a:t>بالأسبوع</a:t>
            </a:r>
            <a:r>
              <a:rPr lang="ar-SA" sz="1200" dirty="0" smtClean="0">
                <a:effectLst/>
                <a:latin typeface="Noto Sans Symbols"/>
                <a:ea typeface="Noto Sans Symbols"/>
                <a:cs typeface="Sakkal Majalla" panose="02000000000000000000" pitchFamily="2" charset="-78"/>
              </a:rPr>
              <a:t> على الأقل</a:t>
            </a:r>
            <a:r>
              <a:rPr lang="ar-SA" sz="1200" baseline="0" dirty="0" smtClean="0">
                <a:effectLst/>
                <a:latin typeface="Noto Sans Symbols"/>
                <a:ea typeface="Noto Sans Symbols"/>
                <a:cs typeface="Sakkal Majalla" panose="02000000000000000000" pitchFamily="2" charset="-78"/>
              </a:rPr>
              <a:t> </a:t>
            </a:r>
            <a:r>
              <a:rPr lang="ar-JO" sz="1200" dirty="0" smtClean="0">
                <a:effectLst/>
                <a:latin typeface="Noto Sans Symbols"/>
                <a:ea typeface="Noto Sans Symbols"/>
                <a:cs typeface="Sakkal Majalla" panose="02000000000000000000" pitchFamily="2" charset="-78"/>
              </a:rPr>
              <a:t>دون أن يشحن هاتفه </a:t>
            </a:r>
            <a:r>
              <a:rPr lang="he-IL" sz="1200" dirty="0" smtClean="0">
                <a:effectLst/>
                <a:latin typeface="Noto Sans Symbols"/>
                <a:ea typeface="Noto Sans Symbols"/>
                <a:cs typeface="Sakkal Majalla" panose="02000000000000000000" pitchFamily="2" charset="-78"/>
              </a:rPr>
              <a:t>( </a:t>
            </a:r>
            <a:r>
              <a:rPr lang="ar-JO" sz="1200" dirty="0" smtClean="0">
                <a:effectLst/>
                <a:latin typeface="Noto Sans Symbols"/>
                <a:ea typeface="Noto Sans Symbols"/>
                <a:cs typeface="Sakkal Majalla" panose="02000000000000000000" pitchFamily="2" charset="-78"/>
              </a:rPr>
              <a:t>للمعلّم/</a:t>
            </a:r>
            <a:r>
              <a:rPr lang="ar-SA" sz="1200" dirty="0" smtClean="0">
                <a:effectLst/>
                <a:latin typeface="Noto Sans Symbols"/>
                <a:ea typeface="Noto Sans Symbols"/>
                <a:cs typeface="Sakkal Majalla" panose="02000000000000000000" pitchFamily="2" charset="-78"/>
              </a:rPr>
              <a:t>ـ</a:t>
            </a:r>
            <a:r>
              <a:rPr lang="ar-JO" sz="1200" dirty="0" smtClean="0">
                <a:effectLst/>
                <a:latin typeface="Noto Sans Symbols"/>
                <a:ea typeface="Noto Sans Symbols"/>
                <a:cs typeface="Sakkal Majalla" panose="02000000000000000000" pitchFamily="2" charset="-78"/>
              </a:rPr>
              <a:t>ة</a:t>
            </a:r>
            <a:r>
              <a:rPr lang="he-IL" sz="1200" dirty="0" smtClean="0">
                <a:effectLst/>
                <a:latin typeface="Noto Sans Symbols"/>
                <a:ea typeface="Noto Sans Symbols"/>
                <a:cs typeface="Sakkal Majalla" panose="02000000000000000000" pitchFamily="2" charset="-78"/>
              </a:rPr>
              <a:t>- </a:t>
            </a:r>
            <a:r>
              <a:rPr lang="ar-JO" sz="1200" dirty="0" smtClean="0">
                <a:effectLst/>
                <a:latin typeface="Noto Sans Symbols"/>
                <a:ea typeface="Noto Sans Symbols"/>
                <a:cs typeface="Sakkal Majalla" panose="02000000000000000000" pitchFamily="2" charset="-78"/>
              </a:rPr>
              <a:t>م</a:t>
            </a:r>
            <a:r>
              <a:rPr lang="ar-SA" sz="1200" dirty="0" smtClean="0">
                <a:effectLst/>
                <a:latin typeface="Noto Sans Symbols"/>
                <a:ea typeface="Noto Sans Symbols"/>
                <a:cs typeface="Sakkal Majalla" panose="02000000000000000000" pitchFamily="2" charset="-78"/>
              </a:rPr>
              <a:t>َ</a:t>
            </a:r>
            <a:r>
              <a:rPr lang="ar-JO" sz="1200" dirty="0" smtClean="0">
                <a:effectLst/>
                <a:latin typeface="Noto Sans Symbols"/>
                <a:ea typeface="Noto Sans Symbols"/>
                <a:cs typeface="Sakkal Majalla" panose="02000000000000000000" pitchFamily="2" charset="-78"/>
              </a:rPr>
              <a:t>ن يرفع يده يتقدّم خمس خطوات</a:t>
            </a:r>
            <a:r>
              <a:rPr lang="he-IL" sz="1200" dirty="0" smtClean="0">
                <a:effectLst/>
                <a:latin typeface="Noto Sans Symbols"/>
                <a:ea typeface="Noto Sans Symbols"/>
                <a:cs typeface="Sakkal Majalla" panose="02000000000000000000" pitchFamily="2" charset="-78"/>
              </a:rPr>
              <a:t>)</a:t>
            </a:r>
            <a:endParaRPr lang="en-US" sz="1200" dirty="0" smtClean="0">
              <a:effectLst/>
              <a:latin typeface="Noto Sans Symbols"/>
              <a:ea typeface="Noto Sans Symbols"/>
              <a:cs typeface="Noto Sans Symbols"/>
            </a:endParaRPr>
          </a:p>
          <a:p>
            <a:pPr marL="342900" lvl="0" indent="-342900" algn="r" rtl="1">
              <a:lnSpc>
                <a:spcPct val="107000"/>
              </a:lnSpc>
              <a:spcAft>
                <a:spcPts val="800"/>
              </a:spcAft>
              <a:buFont typeface="Arial" panose="020B0604020202020204" pitchFamily="34" charset="0"/>
              <a:buChar char="●"/>
            </a:pPr>
            <a:r>
              <a:rPr lang="ar-JO" sz="1200" dirty="0" smtClean="0">
                <a:effectLst/>
                <a:latin typeface="Noto Sans Symbols"/>
                <a:ea typeface="Noto Sans Symbols"/>
                <a:cs typeface="Sakkal Majalla" panose="02000000000000000000" pitchFamily="2" charset="-78"/>
              </a:rPr>
              <a:t>ليرفع</a:t>
            </a:r>
            <a:r>
              <a:rPr lang="he-IL" sz="1200" dirty="0" smtClean="0">
                <a:effectLst/>
                <a:latin typeface="Noto Sans Symbols"/>
                <a:ea typeface="Noto Sans Symbols"/>
                <a:cs typeface="Sakkal Majalla" panose="02000000000000000000" pitchFamily="2" charset="-78"/>
              </a:rPr>
              <a:t>  </a:t>
            </a:r>
            <a:r>
              <a:rPr lang="ar-JO" sz="1200" dirty="0" smtClean="0">
                <a:effectLst/>
                <a:latin typeface="Noto Sans Symbols"/>
                <a:ea typeface="Noto Sans Symbols"/>
                <a:cs typeface="Sakkal Majalla" panose="02000000000000000000" pitchFamily="2" charset="-78"/>
              </a:rPr>
              <a:t>يده كلّ من ينام وهاتفه بجانبه </a:t>
            </a:r>
            <a:r>
              <a:rPr lang="he-IL" sz="1200" dirty="0" smtClean="0">
                <a:effectLst/>
                <a:latin typeface="Noto Sans Symbols"/>
                <a:ea typeface="Noto Sans Symbols"/>
                <a:cs typeface="Sakkal Majalla" panose="02000000000000000000" pitchFamily="2" charset="-78"/>
              </a:rPr>
              <a:t>( </a:t>
            </a:r>
            <a:r>
              <a:rPr lang="ar-JO" sz="1200" dirty="0" smtClean="0">
                <a:effectLst/>
                <a:latin typeface="Noto Sans Symbols"/>
                <a:ea typeface="Noto Sans Symbols"/>
                <a:cs typeface="Sakkal Majalla" panose="02000000000000000000" pitchFamily="2" charset="-78"/>
              </a:rPr>
              <a:t>للمعلّم/</a:t>
            </a:r>
            <a:r>
              <a:rPr lang="ar-SA" sz="1200" dirty="0" smtClean="0">
                <a:effectLst/>
                <a:latin typeface="Noto Sans Symbols"/>
                <a:ea typeface="Noto Sans Symbols"/>
                <a:cs typeface="Sakkal Majalla" panose="02000000000000000000" pitchFamily="2" charset="-78"/>
              </a:rPr>
              <a:t>ـ</a:t>
            </a:r>
            <a:r>
              <a:rPr lang="ar-JO" sz="1200" dirty="0" smtClean="0">
                <a:effectLst/>
                <a:latin typeface="Noto Sans Symbols"/>
                <a:ea typeface="Noto Sans Symbols"/>
                <a:cs typeface="Sakkal Majalla" panose="02000000000000000000" pitchFamily="2" charset="-78"/>
              </a:rPr>
              <a:t>ة</a:t>
            </a:r>
            <a:r>
              <a:rPr lang="he-IL" sz="1200" dirty="0" smtClean="0">
                <a:effectLst/>
                <a:latin typeface="Noto Sans Symbols"/>
                <a:ea typeface="Noto Sans Symbols"/>
                <a:cs typeface="Sakkal Majalla" panose="02000000000000000000" pitchFamily="2" charset="-78"/>
              </a:rPr>
              <a:t>- </a:t>
            </a:r>
            <a:r>
              <a:rPr lang="ar-JO" sz="1200" dirty="0" smtClean="0">
                <a:effectLst/>
                <a:latin typeface="Noto Sans Symbols"/>
                <a:ea typeface="Noto Sans Symbols"/>
                <a:cs typeface="Sakkal Majalla" panose="02000000000000000000" pitchFamily="2" charset="-78"/>
              </a:rPr>
              <a:t>م</a:t>
            </a:r>
            <a:r>
              <a:rPr lang="ar-SA" sz="1200" dirty="0" smtClean="0">
                <a:effectLst/>
                <a:latin typeface="Noto Sans Symbols"/>
                <a:ea typeface="Noto Sans Symbols"/>
                <a:cs typeface="Sakkal Majalla" panose="02000000000000000000" pitchFamily="2" charset="-78"/>
              </a:rPr>
              <a:t>َ</a:t>
            </a:r>
            <a:r>
              <a:rPr lang="ar-JO" sz="1200" dirty="0" smtClean="0">
                <a:effectLst/>
                <a:latin typeface="Noto Sans Symbols"/>
                <a:ea typeface="Noto Sans Symbols"/>
                <a:cs typeface="Sakkal Majalla" panose="02000000000000000000" pitchFamily="2" charset="-78"/>
              </a:rPr>
              <a:t>ن يرفع يده يتراجع خطوتيّن</a:t>
            </a:r>
            <a:r>
              <a:rPr lang="he-IL" sz="1200" dirty="0" smtClean="0">
                <a:effectLst/>
                <a:latin typeface="Noto Sans Symbols"/>
                <a:ea typeface="Noto Sans Symbols"/>
                <a:cs typeface="Sakkal Majalla" panose="02000000000000000000" pitchFamily="2" charset="-78"/>
              </a:rPr>
              <a:t>)</a:t>
            </a:r>
            <a:endParaRPr lang="en-US" sz="1200" dirty="0" smtClean="0">
              <a:effectLst/>
              <a:latin typeface="Noto Sans Symbols"/>
              <a:ea typeface="Noto Sans Symbols"/>
              <a:cs typeface="Noto Sans Symbols"/>
            </a:endParaRPr>
          </a:p>
          <a:p>
            <a:pPr marL="342900" lvl="0" indent="-342900" algn="r" rtl="1">
              <a:lnSpc>
                <a:spcPct val="107000"/>
              </a:lnSpc>
              <a:spcAft>
                <a:spcPts val="800"/>
              </a:spcAft>
              <a:buFont typeface="Arial" panose="020B0604020202020204" pitchFamily="34" charset="0"/>
              <a:buChar char="●"/>
            </a:pPr>
            <a:r>
              <a:rPr lang="ar-JO" sz="1200" dirty="0" smtClean="0">
                <a:effectLst/>
                <a:latin typeface="Noto Sans Symbols"/>
                <a:ea typeface="Noto Sans Symbols"/>
                <a:cs typeface="Sakkal Majalla" panose="02000000000000000000" pitchFamily="2" charset="-78"/>
              </a:rPr>
              <a:t>ليرفع</a:t>
            </a:r>
            <a:r>
              <a:rPr lang="he-IL" sz="1200" dirty="0" smtClean="0">
                <a:effectLst/>
                <a:latin typeface="Noto Sans Symbols"/>
                <a:ea typeface="Noto Sans Symbols"/>
                <a:cs typeface="Sakkal Majalla" panose="02000000000000000000" pitchFamily="2" charset="-78"/>
              </a:rPr>
              <a:t>  </a:t>
            </a:r>
            <a:r>
              <a:rPr lang="ar-JO" sz="1200" dirty="0" smtClean="0">
                <a:effectLst/>
                <a:latin typeface="Noto Sans Symbols"/>
                <a:ea typeface="Noto Sans Symbols"/>
                <a:cs typeface="Sakkal Majalla" panose="02000000000000000000" pitchFamily="2" charset="-78"/>
              </a:rPr>
              <a:t>يده كلّ من التقى بأصدقائه وجه</a:t>
            </a:r>
            <a:r>
              <a:rPr lang="ar-SA" sz="1200" dirty="0" smtClean="0">
                <a:effectLst/>
                <a:latin typeface="Noto Sans Symbols"/>
                <a:ea typeface="Noto Sans Symbols"/>
                <a:cs typeface="Sakkal Majalla" panose="02000000000000000000" pitchFamily="2" charset="-78"/>
              </a:rPr>
              <a:t>ً</a:t>
            </a:r>
            <a:r>
              <a:rPr lang="ar-JO" sz="1200" dirty="0" smtClean="0">
                <a:effectLst/>
                <a:latin typeface="Noto Sans Symbols"/>
                <a:ea typeface="Noto Sans Symbols"/>
                <a:cs typeface="Sakkal Majalla" panose="02000000000000000000" pitchFamily="2" charset="-78"/>
              </a:rPr>
              <a:t>ا لوجه هذا الش</a:t>
            </a:r>
            <a:r>
              <a:rPr lang="ar-SA" sz="1200" dirty="0" smtClean="0">
                <a:effectLst/>
                <a:latin typeface="Noto Sans Symbols"/>
                <a:ea typeface="Noto Sans Symbols"/>
                <a:cs typeface="Sakkal Majalla" panose="02000000000000000000" pitchFamily="2" charset="-78"/>
              </a:rPr>
              <a:t>ّ</a:t>
            </a:r>
            <a:r>
              <a:rPr lang="ar-JO" sz="1200" dirty="0" smtClean="0">
                <a:effectLst/>
                <a:latin typeface="Noto Sans Symbols"/>
                <a:ea typeface="Noto Sans Symbols"/>
                <a:cs typeface="Sakkal Majalla" panose="02000000000000000000" pitchFamily="2" charset="-78"/>
              </a:rPr>
              <a:t>هر، خلال نهايّة الأسبوع </a:t>
            </a:r>
            <a:r>
              <a:rPr lang="he-IL" sz="1200" dirty="0" smtClean="0">
                <a:effectLst/>
                <a:latin typeface="Noto Sans Symbols"/>
                <a:ea typeface="Noto Sans Symbols"/>
                <a:cs typeface="Sakkal Majalla" panose="02000000000000000000" pitchFamily="2" charset="-78"/>
              </a:rPr>
              <a:t>(</a:t>
            </a:r>
            <a:r>
              <a:rPr lang="ar-JO" sz="1200" dirty="0" smtClean="0">
                <a:effectLst/>
                <a:latin typeface="Noto Sans Symbols"/>
                <a:ea typeface="Noto Sans Symbols"/>
                <a:cs typeface="Sakkal Majalla" panose="02000000000000000000" pitchFamily="2" charset="-78"/>
              </a:rPr>
              <a:t>للمعلّم/</a:t>
            </a:r>
            <a:r>
              <a:rPr lang="ar-SA" sz="1200" dirty="0" smtClean="0">
                <a:effectLst/>
                <a:latin typeface="Noto Sans Symbols"/>
                <a:ea typeface="Noto Sans Symbols"/>
                <a:cs typeface="Sakkal Majalla" panose="02000000000000000000" pitchFamily="2" charset="-78"/>
              </a:rPr>
              <a:t>ـ</a:t>
            </a:r>
            <a:r>
              <a:rPr lang="ar-JO" sz="1200" dirty="0" smtClean="0">
                <a:effectLst/>
                <a:latin typeface="Noto Sans Symbols"/>
                <a:ea typeface="Noto Sans Symbols"/>
                <a:cs typeface="Sakkal Majalla" panose="02000000000000000000" pitchFamily="2" charset="-78"/>
              </a:rPr>
              <a:t>ة</a:t>
            </a:r>
            <a:r>
              <a:rPr lang="he-IL" sz="1200" dirty="0" smtClean="0">
                <a:effectLst/>
                <a:latin typeface="Noto Sans Symbols"/>
                <a:ea typeface="Noto Sans Symbols"/>
                <a:cs typeface="Sakkal Majalla" panose="02000000000000000000" pitchFamily="2" charset="-78"/>
              </a:rPr>
              <a:t>- </a:t>
            </a:r>
            <a:r>
              <a:rPr lang="ar-JO" sz="1200" dirty="0" smtClean="0">
                <a:effectLst/>
                <a:latin typeface="Noto Sans Symbols"/>
                <a:ea typeface="Noto Sans Symbols"/>
                <a:cs typeface="Sakkal Majalla" panose="02000000000000000000" pitchFamily="2" charset="-78"/>
              </a:rPr>
              <a:t>م</a:t>
            </a:r>
            <a:r>
              <a:rPr lang="ar-SA" sz="1200" dirty="0" smtClean="0">
                <a:effectLst/>
                <a:latin typeface="Noto Sans Symbols"/>
                <a:ea typeface="Noto Sans Symbols"/>
                <a:cs typeface="Sakkal Majalla" panose="02000000000000000000" pitchFamily="2" charset="-78"/>
              </a:rPr>
              <a:t>َ</a:t>
            </a:r>
            <a:r>
              <a:rPr lang="ar-JO" sz="1200" dirty="0" smtClean="0">
                <a:effectLst/>
                <a:latin typeface="Noto Sans Symbols"/>
                <a:ea typeface="Noto Sans Symbols"/>
                <a:cs typeface="Sakkal Majalla" panose="02000000000000000000" pitchFamily="2" charset="-78"/>
              </a:rPr>
              <a:t>ن يرفع يده يتقدّم خطوتيّن</a:t>
            </a:r>
            <a:r>
              <a:rPr lang="he-IL" sz="1200" dirty="0" smtClean="0">
                <a:effectLst/>
                <a:latin typeface="Noto Sans Symbols"/>
                <a:ea typeface="Noto Sans Symbols"/>
                <a:cs typeface="Sakkal Majalla" panose="02000000000000000000" pitchFamily="2" charset="-78"/>
              </a:rPr>
              <a:t>)</a:t>
            </a:r>
            <a:endParaRPr lang="en-US" sz="1200" dirty="0" smtClean="0">
              <a:effectLst/>
              <a:latin typeface="Noto Sans Symbols"/>
              <a:ea typeface="Noto Sans Symbols"/>
              <a:cs typeface="Noto Sans Symbols"/>
            </a:endParaRPr>
          </a:p>
          <a:p>
            <a:pPr marL="342900" lvl="0" indent="-342900" algn="r" rtl="1">
              <a:lnSpc>
                <a:spcPct val="107000"/>
              </a:lnSpc>
              <a:spcAft>
                <a:spcPts val="800"/>
              </a:spcAft>
              <a:buFont typeface="Arial" panose="020B0604020202020204" pitchFamily="34" charset="0"/>
              <a:buChar char="●"/>
            </a:pPr>
            <a:r>
              <a:rPr lang="ar-JO" sz="1200" dirty="0" smtClean="0">
                <a:effectLst/>
                <a:latin typeface="Noto Sans Symbols"/>
                <a:ea typeface="Noto Sans Symbols"/>
                <a:cs typeface="Sakkal Majalla" panose="02000000000000000000" pitchFamily="2" charset="-78"/>
              </a:rPr>
              <a:t>ليرفع</a:t>
            </a:r>
            <a:r>
              <a:rPr lang="he-IL" sz="1200" dirty="0" smtClean="0">
                <a:effectLst/>
                <a:latin typeface="Noto Sans Symbols"/>
                <a:ea typeface="Noto Sans Symbols"/>
                <a:cs typeface="Sakkal Majalla" panose="02000000000000000000" pitchFamily="2" charset="-78"/>
              </a:rPr>
              <a:t>  </a:t>
            </a:r>
            <a:r>
              <a:rPr lang="ar-JO" sz="1200" dirty="0" smtClean="0">
                <a:effectLst/>
                <a:latin typeface="Noto Sans Symbols"/>
                <a:ea typeface="Noto Sans Symbols"/>
                <a:cs typeface="Sakkal Majalla" panose="02000000000000000000" pitchFamily="2" charset="-78"/>
              </a:rPr>
              <a:t>يده كلّ من شارك </a:t>
            </a:r>
            <a:r>
              <a:rPr lang="ar-SA" sz="1200" dirty="0" smtClean="0">
                <a:effectLst/>
                <a:latin typeface="Noto Sans Symbols"/>
                <a:ea typeface="Noto Sans Symbols"/>
                <a:cs typeface="Sakkal Majalla" panose="02000000000000000000" pitchFamily="2" charset="-78"/>
              </a:rPr>
              <a:t>بحفلة</a:t>
            </a:r>
            <a:r>
              <a:rPr lang="ar-SA" sz="1200" baseline="0" dirty="0" smtClean="0">
                <a:effectLst/>
                <a:latin typeface="Noto Sans Symbols"/>
                <a:ea typeface="Noto Sans Symbols"/>
                <a:cs typeface="Sakkal Majalla" panose="02000000000000000000" pitchFamily="2" charset="-78"/>
              </a:rPr>
              <a:t> أو مناسبة</a:t>
            </a:r>
            <a:r>
              <a:rPr lang="ar-SA" sz="1200" baseline="0" dirty="0" smtClean="0">
                <a:effectLst/>
                <a:latin typeface="Sakkal Majalla" panose="02000000000000000000" pitchFamily="2" charset="-78"/>
                <a:ea typeface="Noto Sans Symbols"/>
                <a:cs typeface="Sakkal Majalla" panose="02000000000000000000" pitchFamily="2" charset="-78"/>
              </a:rPr>
              <a:t> خ</a:t>
            </a:r>
            <a:r>
              <a:rPr lang="ar-SA" sz="1200" baseline="0" dirty="0" smtClean="0">
                <a:effectLst/>
                <a:latin typeface="Sakkal Majalla" panose="02000000000000000000" pitchFamily="2" charset="-78"/>
                <a:ea typeface="Noto Sans Symbols"/>
                <a:cs typeface="Noto Sans Symbols"/>
              </a:rPr>
              <a:t>لال الشّهر الأخير </a:t>
            </a:r>
            <a:r>
              <a:rPr lang="he-IL" sz="1200" dirty="0" smtClean="0">
                <a:effectLst/>
                <a:latin typeface="Noto Sans Symbols"/>
                <a:ea typeface="Noto Sans Symbols"/>
                <a:cs typeface="Sakkal Majalla" panose="02000000000000000000" pitchFamily="2" charset="-78"/>
              </a:rPr>
              <a:t>(</a:t>
            </a:r>
            <a:r>
              <a:rPr lang="ar-JO" sz="1200" dirty="0" smtClean="0">
                <a:effectLst/>
                <a:latin typeface="Noto Sans Symbols"/>
                <a:ea typeface="Noto Sans Symbols"/>
                <a:cs typeface="Sakkal Majalla" panose="02000000000000000000" pitchFamily="2" charset="-78"/>
              </a:rPr>
              <a:t>للمعلّم/</a:t>
            </a:r>
            <a:r>
              <a:rPr lang="ar-SA" sz="1200" dirty="0" smtClean="0">
                <a:effectLst/>
                <a:latin typeface="Noto Sans Symbols"/>
                <a:ea typeface="Noto Sans Symbols"/>
                <a:cs typeface="Sakkal Majalla" panose="02000000000000000000" pitchFamily="2" charset="-78"/>
              </a:rPr>
              <a:t>ـ</a:t>
            </a:r>
            <a:r>
              <a:rPr lang="ar-JO" sz="1200" dirty="0" smtClean="0">
                <a:effectLst/>
                <a:latin typeface="Noto Sans Symbols"/>
                <a:ea typeface="Noto Sans Symbols"/>
                <a:cs typeface="Sakkal Majalla" panose="02000000000000000000" pitchFamily="2" charset="-78"/>
              </a:rPr>
              <a:t>ة</a:t>
            </a:r>
            <a:r>
              <a:rPr lang="he-IL" sz="1200" dirty="0" smtClean="0">
                <a:effectLst/>
                <a:latin typeface="Noto Sans Symbols"/>
                <a:ea typeface="Noto Sans Symbols"/>
                <a:cs typeface="Sakkal Majalla" panose="02000000000000000000" pitchFamily="2" charset="-78"/>
              </a:rPr>
              <a:t>- </a:t>
            </a:r>
            <a:r>
              <a:rPr lang="ar-JO" sz="1200" dirty="0" smtClean="0">
                <a:effectLst/>
                <a:latin typeface="Noto Sans Symbols"/>
                <a:ea typeface="Noto Sans Symbols"/>
                <a:cs typeface="Sakkal Majalla" panose="02000000000000000000" pitchFamily="2" charset="-78"/>
              </a:rPr>
              <a:t>م</a:t>
            </a:r>
            <a:r>
              <a:rPr lang="ar-SA" sz="1200" dirty="0" smtClean="0">
                <a:effectLst/>
                <a:latin typeface="Noto Sans Symbols"/>
                <a:ea typeface="Noto Sans Symbols"/>
                <a:cs typeface="Sakkal Majalla" panose="02000000000000000000" pitchFamily="2" charset="-78"/>
              </a:rPr>
              <a:t>َ</a:t>
            </a:r>
            <a:r>
              <a:rPr lang="ar-JO" sz="1200" dirty="0" smtClean="0">
                <a:effectLst/>
                <a:latin typeface="Noto Sans Symbols"/>
                <a:ea typeface="Noto Sans Symbols"/>
                <a:cs typeface="Sakkal Majalla" panose="02000000000000000000" pitchFamily="2" charset="-78"/>
              </a:rPr>
              <a:t>ن يرفع يده يتقدّم خطوة واحدة</a:t>
            </a:r>
            <a:r>
              <a:rPr lang="he-IL" sz="1200" dirty="0" smtClean="0">
                <a:effectLst/>
                <a:latin typeface="Noto Sans Symbols"/>
                <a:ea typeface="Noto Sans Symbols"/>
                <a:cs typeface="Sakkal Majalla" panose="02000000000000000000" pitchFamily="2" charset="-78"/>
              </a:rPr>
              <a:t>)</a:t>
            </a:r>
            <a:endParaRPr lang="en-US" sz="1200" dirty="0" smtClean="0">
              <a:effectLst/>
              <a:latin typeface="Noto Sans Symbols"/>
              <a:ea typeface="Noto Sans Symbols"/>
              <a:cs typeface="Noto Sans Symbols"/>
            </a:endParaRPr>
          </a:p>
          <a:p>
            <a:pPr marL="342900" lvl="0" indent="-342900" algn="r" rtl="1">
              <a:lnSpc>
                <a:spcPct val="107000"/>
              </a:lnSpc>
              <a:spcAft>
                <a:spcPts val="800"/>
              </a:spcAft>
              <a:buFont typeface="Arial" panose="020B0604020202020204" pitchFamily="34" charset="0"/>
              <a:buChar char="●"/>
            </a:pPr>
            <a:r>
              <a:rPr lang="ar-JO" sz="1200" dirty="0" smtClean="0">
                <a:effectLst/>
                <a:latin typeface="Noto Sans Symbols"/>
                <a:ea typeface="Noto Sans Symbols"/>
                <a:cs typeface="Sakkal Majalla" panose="02000000000000000000" pitchFamily="2" charset="-78"/>
              </a:rPr>
              <a:t>ليرفع</a:t>
            </a:r>
            <a:r>
              <a:rPr lang="he-IL" sz="1200" dirty="0" smtClean="0">
                <a:effectLst/>
                <a:latin typeface="Noto Sans Symbols"/>
                <a:ea typeface="Noto Sans Symbols"/>
                <a:cs typeface="Sakkal Majalla" panose="02000000000000000000" pitchFamily="2" charset="-78"/>
              </a:rPr>
              <a:t>  </a:t>
            </a:r>
            <a:r>
              <a:rPr lang="ar-JO" sz="1200" dirty="0" smtClean="0">
                <a:effectLst/>
                <a:latin typeface="Noto Sans Symbols"/>
                <a:ea typeface="Noto Sans Symbols"/>
                <a:cs typeface="Sakkal Majalla" panose="02000000000000000000" pitchFamily="2" charset="-78"/>
              </a:rPr>
              <a:t>يده كلّ من نام خلال حصّة</a:t>
            </a:r>
            <a:r>
              <a:rPr lang="he-IL" sz="1200" baseline="0" dirty="0" smtClean="0">
                <a:effectLst/>
                <a:latin typeface="Noto Sans Symbols"/>
                <a:ea typeface="Noto Sans Symbols"/>
                <a:cs typeface="Sakkal Majalla" panose="02000000000000000000" pitchFamily="2" charset="-78"/>
              </a:rPr>
              <a:t> </a:t>
            </a:r>
            <a:r>
              <a:rPr lang="he-IL" sz="1200" dirty="0" smtClean="0">
                <a:effectLst/>
                <a:latin typeface="Noto Sans Symbols"/>
                <a:ea typeface="Noto Sans Symbols"/>
                <a:cs typeface="Sakkal Majalla" panose="02000000000000000000" pitchFamily="2" charset="-78"/>
              </a:rPr>
              <a:t>(</a:t>
            </a:r>
            <a:r>
              <a:rPr lang="ar-JO" sz="1200" dirty="0" smtClean="0">
                <a:effectLst/>
                <a:latin typeface="Noto Sans Symbols"/>
                <a:ea typeface="Noto Sans Symbols"/>
                <a:cs typeface="Sakkal Majalla" panose="02000000000000000000" pitchFamily="2" charset="-78"/>
              </a:rPr>
              <a:t>للمعلّم/</a:t>
            </a:r>
            <a:r>
              <a:rPr lang="ar-SA" sz="1200" dirty="0" smtClean="0">
                <a:effectLst/>
                <a:latin typeface="Noto Sans Symbols"/>
                <a:ea typeface="Noto Sans Symbols"/>
                <a:cs typeface="Sakkal Majalla" panose="02000000000000000000" pitchFamily="2" charset="-78"/>
              </a:rPr>
              <a:t>ـ</a:t>
            </a:r>
            <a:r>
              <a:rPr lang="ar-JO" sz="1200" dirty="0" smtClean="0">
                <a:effectLst/>
                <a:latin typeface="Noto Sans Symbols"/>
                <a:ea typeface="Noto Sans Symbols"/>
                <a:cs typeface="Sakkal Majalla" panose="02000000000000000000" pitchFamily="2" charset="-78"/>
              </a:rPr>
              <a:t>ة</a:t>
            </a:r>
            <a:r>
              <a:rPr lang="he-IL" sz="1200" dirty="0" smtClean="0">
                <a:effectLst/>
                <a:latin typeface="Noto Sans Symbols"/>
                <a:ea typeface="Noto Sans Symbols"/>
                <a:cs typeface="Sakkal Majalla" panose="02000000000000000000" pitchFamily="2" charset="-78"/>
              </a:rPr>
              <a:t>- </a:t>
            </a:r>
            <a:r>
              <a:rPr lang="ar-JO" sz="1200" dirty="0" smtClean="0">
                <a:effectLst/>
                <a:latin typeface="Noto Sans Symbols"/>
                <a:ea typeface="Noto Sans Symbols"/>
                <a:cs typeface="Sakkal Majalla" panose="02000000000000000000" pitchFamily="2" charset="-78"/>
              </a:rPr>
              <a:t>م</a:t>
            </a:r>
            <a:r>
              <a:rPr lang="ar-SA" sz="1200" dirty="0" smtClean="0">
                <a:effectLst/>
                <a:latin typeface="Noto Sans Symbols"/>
                <a:ea typeface="Noto Sans Symbols"/>
                <a:cs typeface="Sakkal Majalla" panose="02000000000000000000" pitchFamily="2" charset="-78"/>
              </a:rPr>
              <a:t>َ</a:t>
            </a:r>
            <a:r>
              <a:rPr lang="ar-JO" sz="1200" dirty="0" smtClean="0">
                <a:effectLst/>
                <a:latin typeface="Noto Sans Symbols"/>
                <a:ea typeface="Noto Sans Symbols"/>
                <a:cs typeface="Sakkal Majalla" panose="02000000000000000000" pitchFamily="2" charset="-78"/>
              </a:rPr>
              <a:t>ن يرفع يده يتقدّم ثلاث خطوات</a:t>
            </a:r>
            <a:r>
              <a:rPr lang="he-IL" sz="1200" dirty="0" smtClean="0">
                <a:effectLst/>
                <a:latin typeface="Noto Sans Symbols"/>
                <a:ea typeface="Noto Sans Symbols"/>
                <a:cs typeface="Sakkal Majalla" panose="02000000000000000000" pitchFamily="2" charset="-78"/>
              </a:rPr>
              <a:t>)</a:t>
            </a:r>
            <a:endParaRPr lang="en-US" sz="1200" dirty="0" smtClean="0">
              <a:effectLst/>
              <a:latin typeface="Noto Sans Symbols"/>
              <a:ea typeface="Noto Sans Symbols"/>
              <a:cs typeface="Noto Sans Symbols"/>
            </a:endParaRPr>
          </a:p>
          <a:p>
            <a:pPr marL="342900" lvl="0" indent="-342900" algn="r" rtl="1">
              <a:lnSpc>
                <a:spcPct val="107000"/>
              </a:lnSpc>
              <a:spcAft>
                <a:spcPts val="800"/>
              </a:spcAft>
              <a:buFont typeface="Arial" panose="020B0604020202020204" pitchFamily="34" charset="0"/>
              <a:buChar char="●"/>
            </a:pPr>
            <a:r>
              <a:rPr lang="ar-JO" sz="1200" dirty="0" smtClean="0">
                <a:effectLst/>
                <a:latin typeface="Noto Sans Symbols"/>
                <a:ea typeface="Noto Sans Symbols"/>
                <a:cs typeface="Sakkal Majalla" panose="02000000000000000000" pitchFamily="2" charset="-78"/>
              </a:rPr>
              <a:t>ليرفع</a:t>
            </a:r>
            <a:r>
              <a:rPr lang="he-IL" sz="1200" dirty="0" smtClean="0">
                <a:effectLst/>
                <a:latin typeface="Noto Sans Symbols"/>
                <a:ea typeface="Noto Sans Symbols"/>
                <a:cs typeface="Sakkal Majalla" panose="02000000000000000000" pitchFamily="2" charset="-78"/>
              </a:rPr>
              <a:t>  </a:t>
            </a:r>
            <a:r>
              <a:rPr lang="ar-JO" sz="1200" dirty="0" smtClean="0">
                <a:effectLst/>
                <a:latin typeface="Noto Sans Symbols"/>
                <a:ea typeface="Noto Sans Symbols"/>
                <a:cs typeface="Sakkal Majalla" panose="02000000000000000000" pitchFamily="2" charset="-78"/>
              </a:rPr>
              <a:t>يده كلّ من لم يستيقظ مبكّرًا ووصل إلى المدرسة متأخّرًا </a:t>
            </a:r>
            <a:r>
              <a:rPr lang="he-IL" sz="1200" dirty="0" smtClean="0">
                <a:effectLst/>
                <a:latin typeface="Noto Sans Symbols"/>
                <a:ea typeface="Noto Sans Symbols"/>
                <a:cs typeface="Sakkal Majalla" panose="02000000000000000000" pitchFamily="2" charset="-78"/>
              </a:rPr>
              <a:t>( </a:t>
            </a:r>
            <a:r>
              <a:rPr lang="ar-JO" sz="1200" dirty="0" smtClean="0">
                <a:effectLst/>
                <a:latin typeface="Noto Sans Symbols"/>
                <a:ea typeface="Noto Sans Symbols"/>
                <a:cs typeface="Sakkal Majalla" panose="02000000000000000000" pitchFamily="2" charset="-78"/>
              </a:rPr>
              <a:t>للمعلّم/</a:t>
            </a:r>
            <a:r>
              <a:rPr lang="ar-SA" sz="1200" dirty="0" smtClean="0">
                <a:effectLst/>
                <a:latin typeface="Noto Sans Symbols"/>
                <a:ea typeface="Noto Sans Symbols"/>
                <a:cs typeface="Sakkal Majalla" panose="02000000000000000000" pitchFamily="2" charset="-78"/>
              </a:rPr>
              <a:t>ـ</a:t>
            </a:r>
            <a:r>
              <a:rPr lang="ar-JO" sz="1200" dirty="0" smtClean="0">
                <a:effectLst/>
                <a:latin typeface="Noto Sans Symbols"/>
                <a:ea typeface="Noto Sans Symbols"/>
                <a:cs typeface="Sakkal Majalla" panose="02000000000000000000" pitchFamily="2" charset="-78"/>
              </a:rPr>
              <a:t>ة</a:t>
            </a:r>
            <a:r>
              <a:rPr lang="he-IL" sz="1200" dirty="0" smtClean="0">
                <a:effectLst/>
                <a:latin typeface="Noto Sans Symbols"/>
                <a:ea typeface="Noto Sans Symbols"/>
                <a:cs typeface="Sakkal Majalla" panose="02000000000000000000" pitchFamily="2" charset="-78"/>
              </a:rPr>
              <a:t>- </a:t>
            </a:r>
            <a:r>
              <a:rPr lang="ar-JO" sz="1200" dirty="0" smtClean="0">
                <a:effectLst/>
                <a:latin typeface="Noto Sans Symbols"/>
                <a:ea typeface="Noto Sans Symbols"/>
                <a:cs typeface="Sakkal Majalla" panose="02000000000000000000" pitchFamily="2" charset="-78"/>
              </a:rPr>
              <a:t>م</a:t>
            </a:r>
            <a:r>
              <a:rPr lang="ar-SA" sz="1200" dirty="0" smtClean="0">
                <a:effectLst/>
                <a:latin typeface="Noto Sans Symbols"/>
                <a:ea typeface="Noto Sans Symbols"/>
                <a:cs typeface="Sakkal Majalla" panose="02000000000000000000" pitchFamily="2" charset="-78"/>
              </a:rPr>
              <a:t>َ</a:t>
            </a:r>
            <a:r>
              <a:rPr lang="ar-JO" sz="1200" dirty="0" smtClean="0">
                <a:effectLst/>
                <a:latin typeface="Noto Sans Symbols"/>
                <a:ea typeface="Noto Sans Symbols"/>
                <a:cs typeface="Sakkal Majalla" panose="02000000000000000000" pitchFamily="2" charset="-78"/>
              </a:rPr>
              <a:t>ن يرفع يده يتراجع خطوتيّن</a:t>
            </a:r>
            <a:r>
              <a:rPr lang="he-IL" sz="1200" dirty="0" smtClean="0">
                <a:effectLst/>
                <a:latin typeface="Noto Sans Symbols"/>
                <a:ea typeface="Noto Sans Symbols"/>
                <a:cs typeface="Sakkal Majalla" panose="02000000000000000000" pitchFamily="2" charset="-78"/>
              </a:rPr>
              <a:t>)</a:t>
            </a:r>
            <a:endParaRPr lang="en-US" sz="1200" dirty="0" smtClean="0">
              <a:effectLst/>
              <a:latin typeface="Noto Sans Symbols"/>
              <a:ea typeface="Noto Sans Symbols"/>
              <a:cs typeface="Noto Sans Symbols"/>
            </a:endParaRPr>
          </a:p>
          <a:p>
            <a:pPr marL="342900" lvl="0" indent="-342900" algn="r" rtl="1">
              <a:lnSpc>
                <a:spcPct val="107000"/>
              </a:lnSpc>
              <a:spcAft>
                <a:spcPts val="800"/>
              </a:spcAft>
              <a:buFont typeface="Arial" panose="020B0604020202020204" pitchFamily="34" charset="0"/>
              <a:buChar char="●"/>
            </a:pPr>
            <a:r>
              <a:rPr lang="ar-JO" sz="1200" dirty="0" smtClean="0">
                <a:effectLst/>
                <a:latin typeface="Noto Sans Symbols"/>
                <a:ea typeface="Noto Sans Symbols"/>
                <a:cs typeface="Sakkal Majalla" panose="02000000000000000000" pitchFamily="2" charset="-78"/>
              </a:rPr>
              <a:t>ليرفع</a:t>
            </a:r>
            <a:r>
              <a:rPr lang="he-IL" sz="1200" dirty="0" smtClean="0">
                <a:effectLst/>
                <a:latin typeface="Noto Sans Symbols"/>
                <a:ea typeface="Noto Sans Symbols"/>
                <a:cs typeface="Sakkal Majalla" panose="02000000000000000000" pitchFamily="2" charset="-78"/>
              </a:rPr>
              <a:t>  </a:t>
            </a:r>
            <a:r>
              <a:rPr lang="ar-JO" sz="1200" dirty="0" smtClean="0">
                <a:effectLst/>
                <a:latin typeface="Noto Sans Symbols"/>
                <a:ea typeface="Noto Sans Symbols"/>
                <a:cs typeface="Sakkal Majalla" panose="02000000000000000000" pitchFamily="2" charset="-78"/>
              </a:rPr>
              <a:t>يده كلّ من التقى مع صديق لتحضير الوظائف البيتيّة</a:t>
            </a:r>
            <a:r>
              <a:rPr lang="ar-SA" sz="1200" baseline="0" dirty="0" smtClean="0">
                <a:effectLst/>
                <a:latin typeface="Noto Sans Symbols"/>
                <a:ea typeface="Noto Sans Symbols"/>
                <a:cs typeface="Sakkal Majalla" panose="02000000000000000000" pitchFamily="2" charset="-78"/>
              </a:rPr>
              <a:t> </a:t>
            </a:r>
            <a:r>
              <a:rPr lang="ar-JO" sz="1200" dirty="0" smtClean="0">
                <a:effectLst/>
                <a:latin typeface="Noto Sans Symbols"/>
                <a:ea typeface="Noto Sans Symbols"/>
                <a:cs typeface="Sakkal Majalla" panose="02000000000000000000" pitchFamily="2" charset="-78"/>
              </a:rPr>
              <a:t>مر</a:t>
            </a:r>
            <a:r>
              <a:rPr lang="ar-SA" sz="1200" dirty="0" smtClean="0">
                <a:effectLst/>
                <a:latin typeface="Noto Sans Symbols"/>
                <a:ea typeface="Noto Sans Symbols"/>
                <a:cs typeface="Sakkal Majalla" panose="02000000000000000000" pitchFamily="2" charset="-78"/>
              </a:rPr>
              <a:t>ّ</a:t>
            </a:r>
            <a:r>
              <a:rPr lang="ar-JO" sz="1200" dirty="0" smtClean="0">
                <a:effectLst/>
                <a:latin typeface="Noto Sans Symbols"/>
                <a:ea typeface="Noto Sans Symbols"/>
                <a:cs typeface="Sakkal Majalla" panose="02000000000000000000" pitchFamily="2" charset="-78"/>
              </a:rPr>
              <a:t>ة</a:t>
            </a:r>
            <a:r>
              <a:rPr lang="ar-SA" sz="1200" dirty="0" smtClean="0">
                <a:effectLst/>
                <a:latin typeface="Noto Sans Symbols"/>
                <a:ea typeface="Noto Sans Symbols"/>
                <a:cs typeface="Sakkal Majalla" panose="02000000000000000000" pitchFamily="2" charset="-78"/>
              </a:rPr>
              <a:t> واحدة</a:t>
            </a:r>
            <a:r>
              <a:rPr lang="ar-JO" sz="1200" dirty="0" smtClean="0">
                <a:effectLst/>
                <a:latin typeface="Noto Sans Symbols"/>
                <a:ea typeface="Noto Sans Symbols"/>
                <a:cs typeface="Sakkal Majalla" panose="02000000000000000000" pitchFamily="2" charset="-78"/>
              </a:rPr>
              <a:t> </a:t>
            </a:r>
            <a:r>
              <a:rPr lang="ar-SA" sz="1200" dirty="0" smtClean="0">
                <a:effectLst/>
                <a:latin typeface="Noto Sans Symbols"/>
                <a:ea typeface="Noto Sans Symbols"/>
                <a:cs typeface="Sakkal Majalla" panose="02000000000000000000" pitchFamily="2" charset="-78"/>
              </a:rPr>
              <a:t>في</a:t>
            </a:r>
            <a:r>
              <a:rPr lang="ar-SA" sz="1200" baseline="0" dirty="0" smtClean="0">
                <a:effectLst/>
                <a:latin typeface="Noto Sans Symbols"/>
                <a:ea typeface="Noto Sans Symbols"/>
                <a:cs typeface="Sakkal Majalla" panose="02000000000000000000" pitchFamily="2" charset="-78"/>
              </a:rPr>
              <a:t> </a:t>
            </a:r>
            <a:r>
              <a:rPr lang="ar-JO" sz="1200" dirty="0" smtClean="0">
                <a:effectLst/>
                <a:latin typeface="Noto Sans Symbols"/>
                <a:ea typeface="Noto Sans Symbols"/>
                <a:cs typeface="Sakkal Majalla" panose="02000000000000000000" pitchFamily="2" charset="-78"/>
              </a:rPr>
              <a:t>الأسبوع</a:t>
            </a:r>
            <a:r>
              <a:rPr lang="he-IL" sz="1200" dirty="0" smtClean="0">
                <a:effectLst/>
                <a:latin typeface="Noto Sans Symbols"/>
                <a:ea typeface="Noto Sans Symbols"/>
                <a:cs typeface="Sakkal Majalla" panose="02000000000000000000" pitchFamily="2" charset="-78"/>
              </a:rPr>
              <a:t> </a:t>
            </a:r>
            <a:r>
              <a:rPr lang="ar-SA" sz="1200" dirty="0" smtClean="0">
                <a:effectLst/>
                <a:latin typeface="Noto Sans Symbols"/>
                <a:ea typeface="Noto Sans Symbols"/>
                <a:cs typeface="Sakkal Majalla" panose="02000000000000000000" pitchFamily="2" charset="-78"/>
              </a:rPr>
              <a:t>على</a:t>
            </a:r>
            <a:r>
              <a:rPr lang="ar-SA" sz="1200" baseline="0" dirty="0" smtClean="0">
                <a:effectLst/>
                <a:latin typeface="Noto Sans Symbols"/>
                <a:ea typeface="Noto Sans Symbols"/>
                <a:cs typeface="Sakkal Majalla" panose="02000000000000000000" pitchFamily="2" charset="-78"/>
              </a:rPr>
              <a:t> الأقلّ</a:t>
            </a:r>
            <a:r>
              <a:rPr lang="he-IL" sz="1200" dirty="0" smtClean="0">
                <a:effectLst/>
                <a:latin typeface="Noto Sans Symbols"/>
                <a:ea typeface="Noto Sans Symbols"/>
                <a:cs typeface="Sakkal Majalla" panose="02000000000000000000" pitchFamily="2" charset="-78"/>
              </a:rPr>
              <a:t> ( </a:t>
            </a:r>
            <a:r>
              <a:rPr lang="ar-JO" sz="1200" dirty="0" smtClean="0">
                <a:effectLst/>
                <a:latin typeface="Noto Sans Symbols"/>
                <a:ea typeface="Noto Sans Symbols"/>
                <a:cs typeface="Sakkal Majalla" panose="02000000000000000000" pitchFamily="2" charset="-78"/>
              </a:rPr>
              <a:t>للمعلّم/</a:t>
            </a:r>
            <a:r>
              <a:rPr lang="ar-SA" sz="1200" dirty="0" smtClean="0">
                <a:effectLst/>
                <a:latin typeface="Noto Sans Symbols"/>
                <a:ea typeface="Noto Sans Symbols"/>
                <a:cs typeface="Sakkal Majalla" panose="02000000000000000000" pitchFamily="2" charset="-78"/>
              </a:rPr>
              <a:t>ـ</a:t>
            </a:r>
            <a:r>
              <a:rPr lang="ar-JO" sz="1200" dirty="0" smtClean="0">
                <a:effectLst/>
                <a:latin typeface="Noto Sans Symbols"/>
                <a:ea typeface="Noto Sans Symbols"/>
                <a:cs typeface="Sakkal Majalla" panose="02000000000000000000" pitchFamily="2" charset="-78"/>
              </a:rPr>
              <a:t>ة</a:t>
            </a:r>
            <a:r>
              <a:rPr lang="he-IL" sz="1200" dirty="0" smtClean="0">
                <a:effectLst/>
                <a:latin typeface="Noto Sans Symbols"/>
                <a:ea typeface="Noto Sans Symbols"/>
                <a:cs typeface="Sakkal Majalla" panose="02000000000000000000" pitchFamily="2" charset="-78"/>
              </a:rPr>
              <a:t>- </a:t>
            </a:r>
            <a:r>
              <a:rPr lang="ar-JO" sz="1200" dirty="0" smtClean="0">
                <a:effectLst/>
                <a:latin typeface="Noto Sans Symbols"/>
                <a:ea typeface="Noto Sans Symbols"/>
                <a:cs typeface="Sakkal Majalla" panose="02000000000000000000" pitchFamily="2" charset="-78"/>
              </a:rPr>
              <a:t>م</a:t>
            </a:r>
            <a:r>
              <a:rPr lang="ar-SA" sz="1200" dirty="0" smtClean="0">
                <a:effectLst/>
                <a:latin typeface="Noto Sans Symbols"/>
                <a:ea typeface="Noto Sans Symbols"/>
                <a:cs typeface="Sakkal Majalla" panose="02000000000000000000" pitchFamily="2" charset="-78"/>
              </a:rPr>
              <a:t>َ</a:t>
            </a:r>
            <a:r>
              <a:rPr lang="ar-JO" sz="1200" dirty="0" smtClean="0">
                <a:effectLst/>
                <a:latin typeface="Noto Sans Symbols"/>
                <a:ea typeface="Noto Sans Symbols"/>
                <a:cs typeface="Sakkal Majalla" panose="02000000000000000000" pitchFamily="2" charset="-78"/>
              </a:rPr>
              <a:t>ن يرفع يده يتراجع خطوتيّن</a:t>
            </a:r>
            <a:r>
              <a:rPr lang="he-IL" sz="1200" dirty="0" smtClean="0">
                <a:effectLst/>
                <a:latin typeface="Noto Sans Symbols"/>
                <a:ea typeface="Noto Sans Symbols"/>
                <a:cs typeface="Sakkal Majalla" panose="02000000000000000000" pitchFamily="2" charset="-78"/>
              </a:rPr>
              <a:t>)</a:t>
            </a:r>
            <a:endParaRPr lang="en-US" sz="1200" dirty="0" smtClean="0">
              <a:effectLst/>
              <a:latin typeface="Noto Sans Symbols"/>
              <a:ea typeface="Noto Sans Symbols"/>
              <a:cs typeface="Noto Sans Symbols"/>
            </a:endParaRPr>
          </a:p>
          <a:p>
            <a:pPr marL="342900" lvl="0" indent="-342900" algn="r" rtl="1">
              <a:lnSpc>
                <a:spcPct val="107000"/>
              </a:lnSpc>
              <a:spcAft>
                <a:spcPts val="800"/>
              </a:spcAft>
              <a:buFont typeface="Arial" panose="020B0604020202020204" pitchFamily="34" charset="0"/>
              <a:buChar char="●"/>
            </a:pPr>
            <a:r>
              <a:rPr lang="ar-JO" sz="1200" dirty="0" smtClean="0">
                <a:effectLst/>
                <a:latin typeface="Noto Sans Symbols"/>
                <a:ea typeface="Noto Sans Symbols"/>
                <a:cs typeface="Sakkal Majalla" panose="02000000000000000000" pitchFamily="2" charset="-78"/>
              </a:rPr>
              <a:t>ليرفع</a:t>
            </a:r>
            <a:r>
              <a:rPr lang="he-IL" sz="1200" dirty="0" smtClean="0">
                <a:effectLst/>
                <a:latin typeface="Noto Sans Symbols"/>
                <a:ea typeface="Noto Sans Symbols"/>
                <a:cs typeface="Sakkal Majalla" panose="02000000000000000000" pitchFamily="2" charset="-78"/>
              </a:rPr>
              <a:t>  </a:t>
            </a:r>
            <a:r>
              <a:rPr lang="ar-JO" sz="1200" dirty="0" smtClean="0">
                <a:effectLst/>
                <a:latin typeface="Noto Sans Symbols"/>
                <a:ea typeface="Noto Sans Symbols"/>
                <a:cs typeface="Sakkal Majalla" panose="02000000000000000000" pitchFamily="2" charset="-78"/>
              </a:rPr>
              <a:t>يده كلّ من ينتظر اليوم الأخير من </a:t>
            </a:r>
            <a:r>
              <a:rPr lang="ar-SA" sz="1200" dirty="0" smtClean="0">
                <a:effectLst/>
                <a:latin typeface="Noto Sans Symbols"/>
                <a:ea typeface="Noto Sans Symbols"/>
                <a:cs typeface="Sakkal Majalla" panose="02000000000000000000" pitchFamily="2" charset="-78"/>
              </a:rPr>
              <a:t>السّنة</a:t>
            </a:r>
            <a:r>
              <a:rPr lang="ar-JO" sz="1200" dirty="0" smtClean="0">
                <a:effectLst/>
                <a:latin typeface="Noto Sans Symbols"/>
                <a:ea typeface="Noto Sans Symbols"/>
                <a:cs typeface="Sakkal Majalla" panose="02000000000000000000" pitchFamily="2" charset="-78"/>
              </a:rPr>
              <a:t> الد</a:t>
            </a:r>
            <a:r>
              <a:rPr lang="ar-SA" sz="1200" dirty="0" smtClean="0">
                <a:effectLst/>
                <a:latin typeface="Noto Sans Symbols"/>
                <a:ea typeface="Noto Sans Symbols"/>
                <a:cs typeface="Sakkal Majalla" panose="02000000000000000000" pitchFamily="2" charset="-78"/>
              </a:rPr>
              <a:t>ّ</a:t>
            </a:r>
            <a:r>
              <a:rPr lang="ar-JO" sz="1200" dirty="0" smtClean="0">
                <a:effectLst/>
                <a:latin typeface="Noto Sans Symbols"/>
                <a:ea typeface="Noto Sans Symbols"/>
                <a:cs typeface="Sakkal Majalla" panose="02000000000000000000" pitchFamily="2" charset="-78"/>
              </a:rPr>
              <a:t>راسيّة </a:t>
            </a:r>
            <a:r>
              <a:rPr lang="he-IL" sz="1200" dirty="0" smtClean="0">
                <a:effectLst/>
                <a:latin typeface="Noto Sans Symbols"/>
                <a:ea typeface="Noto Sans Symbols"/>
                <a:cs typeface="Sakkal Majalla" panose="02000000000000000000" pitchFamily="2" charset="-78"/>
              </a:rPr>
              <a:t> (</a:t>
            </a:r>
            <a:r>
              <a:rPr lang="ar-JO" sz="1200" dirty="0" smtClean="0">
                <a:effectLst/>
                <a:latin typeface="Noto Sans Symbols"/>
                <a:ea typeface="Noto Sans Symbols"/>
                <a:cs typeface="Sakkal Majalla" panose="02000000000000000000" pitchFamily="2" charset="-78"/>
              </a:rPr>
              <a:t>للمعلّم/</a:t>
            </a:r>
            <a:r>
              <a:rPr lang="ar-SA" sz="1200" dirty="0" smtClean="0">
                <a:effectLst/>
                <a:latin typeface="Noto Sans Symbols"/>
                <a:ea typeface="Noto Sans Symbols"/>
                <a:cs typeface="Sakkal Majalla" panose="02000000000000000000" pitchFamily="2" charset="-78"/>
              </a:rPr>
              <a:t>ـ</a:t>
            </a:r>
            <a:r>
              <a:rPr lang="ar-JO" sz="1200" dirty="0" smtClean="0">
                <a:effectLst/>
                <a:latin typeface="Noto Sans Symbols"/>
                <a:ea typeface="Noto Sans Symbols"/>
                <a:cs typeface="Sakkal Majalla" panose="02000000000000000000" pitchFamily="2" charset="-78"/>
              </a:rPr>
              <a:t>ة</a:t>
            </a:r>
            <a:r>
              <a:rPr lang="he-IL" sz="1200" dirty="0" smtClean="0">
                <a:effectLst/>
                <a:latin typeface="Noto Sans Symbols"/>
                <a:ea typeface="Noto Sans Symbols"/>
                <a:cs typeface="Sakkal Majalla" panose="02000000000000000000" pitchFamily="2" charset="-78"/>
              </a:rPr>
              <a:t>- </a:t>
            </a:r>
            <a:r>
              <a:rPr lang="ar-JO" sz="1200" dirty="0" smtClean="0">
                <a:effectLst/>
                <a:latin typeface="Noto Sans Symbols"/>
                <a:ea typeface="Noto Sans Symbols"/>
                <a:cs typeface="Sakkal Majalla" panose="02000000000000000000" pitchFamily="2" charset="-78"/>
              </a:rPr>
              <a:t>م</a:t>
            </a:r>
            <a:r>
              <a:rPr lang="ar-SA" sz="1200" dirty="0" smtClean="0">
                <a:effectLst/>
                <a:latin typeface="Noto Sans Symbols"/>
                <a:ea typeface="Noto Sans Symbols"/>
                <a:cs typeface="Sakkal Majalla" panose="02000000000000000000" pitchFamily="2" charset="-78"/>
              </a:rPr>
              <a:t>َ</a:t>
            </a:r>
            <a:r>
              <a:rPr lang="ar-JO" sz="1200" dirty="0" smtClean="0">
                <a:effectLst/>
                <a:latin typeface="Noto Sans Symbols"/>
                <a:ea typeface="Noto Sans Symbols"/>
                <a:cs typeface="Sakkal Majalla" panose="02000000000000000000" pitchFamily="2" charset="-78"/>
              </a:rPr>
              <a:t>ن يرفع يده يتقدّم ثلاث خطوات</a:t>
            </a:r>
            <a:r>
              <a:rPr lang="he-IL" sz="1200" dirty="0" smtClean="0">
                <a:effectLst/>
                <a:latin typeface="Noto Sans Symbols"/>
                <a:ea typeface="Noto Sans Symbols"/>
                <a:cs typeface="Sakkal Majalla" panose="02000000000000000000" pitchFamily="2" charset="-78"/>
              </a:rPr>
              <a:t>)</a:t>
            </a:r>
            <a:endParaRPr lang="en-US" sz="1200" dirty="0" smtClean="0">
              <a:effectLst/>
              <a:latin typeface="Noto Sans Symbols"/>
              <a:ea typeface="Noto Sans Symbols"/>
              <a:cs typeface="Noto Sans Symbols"/>
            </a:endParaRPr>
          </a:p>
          <a:p>
            <a:pPr marL="342900" lvl="0" indent="-342900" algn="r" rtl="1">
              <a:lnSpc>
                <a:spcPct val="107000"/>
              </a:lnSpc>
              <a:spcAft>
                <a:spcPts val="800"/>
              </a:spcAft>
              <a:buFont typeface="Arial" panose="020B0604020202020204" pitchFamily="34" charset="0"/>
              <a:buChar char="●"/>
            </a:pPr>
            <a:r>
              <a:rPr lang="ar-JO" sz="1200" dirty="0" smtClean="0">
                <a:effectLst/>
                <a:latin typeface="Noto Sans Symbols"/>
                <a:ea typeface="Noto Sans Symbols"/>
                <a:cs typeface="Sakkal Majalla" panose="02000000000000000000" pitchFamily="2" charset="-78"/>
              </a:rPr>
              <a:t>ليرفع</a:t>
            </a:r>
            <a:r>
              <a:rPr lang="he-IL" sz="1200" dirty="0" smtClean="0">
                <a:effectLst/>
                <a:latin typeface="Noto Sans Symbols"/>
                <a:ea typeface="Noto Sans Symbols"/>
                <a:cs typeface="Sakkal Majalla" panose="02000000000000000000" pitchFamily="2" charset="-78"/>
              </a:rPr>
              <a:t>  </a:t>
            </a:r>
            <a:r>
              <a:rPr lang="ar-JO" sz="1200" dirty="0" smtClean="0">
                <a:effectLst/>
                <a:latin typeface="Noto Sans Symbols"/>
                <a:ea typeface="Noto Sans Symbols"/>
                <a:cs typeface="Sakkal Majalla" panose="02000000000000000000" pitchFamily="2" charset="-78"/>
              </a:rPr>
              <a:t>يده كلّ من ينتظر بدايّة السنّة الدراسيّة المقبلة</a:t>
            </a:r>
            <a:r>
              <a:rPr lang="en-US" sz="1200" dirty="0" smtClean="0">
                <a:effectLst/>
                <a:latin typeface="Sakkal Majalla" panose="02000000000000000000" pitchFamily="2" charset="-78"/>
                <a:ea typeface="Noto Sans Symbols"/>
                <a:cs typeface="Noto Sans Symbols"/>
              </a:rPr>
              <a:t> </a:t>
            </a:r>
            <a:r>
              <a:rPr lang="he-IL" sz="1200" dirty="0" smtClean="0">
                <a:effectLst/>
                <a:latin typeface="Noto Sans Symbols"/>
                <a:ea typeface="Noto Sans Symbols"/>
                <a:cs typeface="Sakkal Majalla" panose="02000000000000000000" pitchFamily="2" charset="-78"/>
              </a:rPr>
              <a:t>(</a:t>
            </a:r>
            <a:r>
              <a:rPr lang="ar-JO" sz="1200" dirty="0" smtClean="0">
                <a:effectLst/>
                <a:latin typeface="Noto Sans Symbols"/>
                <a:ea typeface="Noto Sans Symbols"/>
                <a:cs typeface="Sakkal Majalla" panose="02000000000000000000" pitchFamily="2" charset="-78"/>
              </a:rPr>
              <a:t>للمعلّم/</a:t>
            </a:r>
            <a:r>
              <a:rPr lang="ar-SA" sz="1200" dirty="0" smtClean="0">
                <a:effectLst/>
                <a:latin typeface="Noto Sans Symbols"/>
                <a:ea typeface="Noto Sans Symbols"/>
                <a:cs typeface="Sakkal Majalla" panose="02000000000000000000" pitchFamily="2" charset="-78"/>
              </a:rPr>
              <a:t>ـ</a:t>
            </a:r>
            <a:r>
              <a:rPr lang="ar-JO" sz="1200" dirty="0" smtClean="0">
                <a:effectLst/>
                <a:latin typeface="Noto Sans Symbols"/>
                <a:ea typeface="Noto Sans Symbols"/>
                <a:cs typeface="Sakkal Majalla" panose="02000000000000000000" pitchFamily="2" charset="-78"/>
              </a:rPr>
              <a:t>ة</a:t>
            </a:r>
            <a:r>
              <a:rPr lang="he-IL" sz="1200" dirty="0" smtClean="0">
                <a:effectLst/>
                <a:latin typeface="Noto Sans Symbols"/>
                <a:ea typeface="Noto Sans Symbols"/>
                <a:cs typeface="Sakkal Majalla" panose="02000000000000000000" pitchFamily="2" charset="-78"/>
              </a:rPr>
              <a:t>- </a:t>
            </a:r>
            <a:r>
              <a:rPr lang="ar-JO" sz="1200" dirty="0" smtClean="0">
                <a:effectLst/>
                <a:latin typeface="Noto Sans Symbols"/>
                <a:ea typeface="Noto Sans Symbols"/>
                <a:cs typeface="Sakkal Majalla" panose="02000000000000000000" pitchFamily="2" charset="-78"/>
              </a:rPr>
              <a:t>م</a:t>
            </a:r>
            <a:r>
              <a:rPr lang="ar-SA" sz="1200" dirty="0" smtClean="0">
                <a:effectLst/>
                <a:latin typeface="Noto Sans Symbols"/>
                <a:ea typeface="Noto Sans Symbols"/>
                <a:cs typeface="Sakkal Majalla" panose="02000000000000000000" pitchFamily="2" charset="-78"/>
              </a:rPr>
              <a:t>َ</a:t>
            </a:r>
            <a:r>
              <a:rPr lang="ar-JO" sz="1200" dirty="0" smtClean="0">
                <a:effectLst/>
                <a:latin typeface="Noto Sans Symbols"/>
                <a:ea typeface="Noto Sans Symbols"/>
                <a:cs typeface="Sakkal Majalla" panose="02000000000000000000" pitchFamily="2" charset="-78"/>
              </a:rPr>
              <a:t>ن يرفع يده يتقدّم خطوة واحدة</a:t>
            </a:r>
            <a:r>
              <a:rPr lang="he-IL" sz="1200" dirty="0" smtClean="0">
                <a:effectLst/>
                <a:latin typeface="Noto Sans Symbols"/>
                <a:ea typeface="Noto Sans Symbols"/>
                <a:cs typeface="Sakkal Majalla" panose="02000000000000000000" pitchFamily="2" charset="-78"/>
              </a:rPr>
              <a:t>)</a:t>
            </a:r>
            <a:endParaRPr lang="en-US" sz="1200" dirty="0" smtClean="0">
              <a:effectLst/>
              <a:latin typeface="Calibri" panose="020F0502020204030204" pitchFamily="34" charset="0"/>
              <a:ea typeface="Calibri" panose="020F0502020204030204" pitchFamily="34" charset="0"/>
            </a:endParaRPr>
          </a:p>
          <a:p>
            <a:pPr marL="342900" lvl="0" indent="-342900" algn="r" rtl="1">
              <a:lnSpc>
                <a:spcPct val="107000"/>
              </a:lnSpc>
              <a:spcAft>
                <a:spcPts val="800"/>
              </a:spcAft>
              <a:buFont typeface="Arial" panose="020B0604020202020204" pitchFamily="34" charset="0"/>
              <a:buChar char="●"/>
            </a:pPr>
            <a:r>
              <a:rPr lang="ar-JO" sz="1200" dirty="0" smtClean="0">
                <a:effectLst/>
                <a:latin typeface="Noto Sans Symbols"/>
                <a:ea typeface="Noto Sans Symbols"/>
                <a:cs typeface="Sakkal Majalla" panose="02000000000000000000" pitchFamily="2" charset="-78"/>
              </a:rPr>
              <a:t>ليرفع</a:t>
            </a:r>
            <a:r>
              <a:rPr lang="he-IL" sz="1200" dirty="0" smtClean="0">
                <a:effectLst/>
                <a:latin typeface="Noto Sans Symbols"/>
                <a:ea typeface="Noto Sans Symbols"/>
                <a:cs typeface="Sakkal Majalla" panose="02000000000000000000" pitchFamily="2" charset="-78"/>
              </a:rPr>
              <a:t>  </a:t>
            </a:r>
            <a:r>
              <a:rPr lang="ar-JO" sz="1200" dirty="0" smtClean="0">
                <a:effectLst/>
                <a:latin typeface="Noto Sans Symbols"/>
                <a:ea typeface="Noto Sans Symbols"/>
                <a:cs typeface="Sakkal Majalla" panose="02000000000000000000" pitchFamily="2" charset="-78"/>
              </a:rPr>
              <a:t>يده كلّ مَن يملّ أحيانًا من اللعب ع</a:t>
            </a:r>
            <a:r>
              <a:rPr lang="ar-SA" sz="1200" dirty="0" smtClean="0">
                <a:effectLst/>
                <a:latin typeface="Noto Sans Symbols"/>
                <a:ea typeface="Noto Sans Symbols"/>
                <a:cs typeface="Sakkal Majalla" panose="02000000000000000000" pitchFamily="2" charset="-78"/>
              </a:rPr>
              <a:t>َ</a:t>
            </a:r>
            <a:r>
              <a:rPr lang="ar-JO" sz="1200" dirty="0" smtClean="0">
                <a:effectLst/>
                <a:latin typeface="Noto Sans Symbols"/>
                <a:ea typeface="Noto Sans Symbols"/>
                <a:cs typeface="Sakkal Majalla" panose="02000000000000000000" pitchFamily="2" charset="-78"/>
              </a:rPr>
              <a:t>ب</a:t>
            </a:r>
            <a:r>
              <a:rPr lang="ar-SA" sz="1200" dirty="0" smtClean="0">
                <a:effectLst/>
                <a:latin typeface="Noto Sans Symbols"/>
                <a:ea typeface="Noto Sans Symbols"/>
                <a:cs typeface="Sakkal Majalla" panose="02000000000000000000" pitchFamily="2" charset="-78"/>
              </a:rPr>
              <a:t>ْ</a:t>
            </a:r>
            <a:r>
              <a:rPr lang="ar-JO" sz="1200" dirty="0" smtClean="0">
                <a:effectLst/>
                <a:latin typeface="Noto Sans Symbols"/>
                <a:ea typeface="Noto Sans Symbols"/>
                <a:cs typeface="Sakkal Majalla" panose="02000000000000000000" pitchFamily="2" charset="-78"/>
              </a:rPr>
              <a:t>ر الأنترنت </a:t>
            </a:r>
            <a:r>
              <a:rPr lang="he-IL" sz="1200" dirty="0" smtClean="0">
                <a:effectLst/>
                <a:latin typeface="Noto Sans Symbols"/>
                <a:ea typeface="Noto Sans Symbols"/>
                <a:cs typeface="Sakkal Majalla" panose="02000000000000000000" pitchFamily="2" charset="-78"/>
              </a:rPr>
              <a:t>(</a:t>
            </a:r>
            <a:r>
              <a:rPr lang="ar-JO" sz="1200" dirty="0" smtClean="0">
                <a:effectLst/>
                <a:latin typeface="Noto Sans Symbols"/>
                <a:ea typeface="Noto Sans Symbols"/>
                <a:cs typeface="Sakkal Majalla" panose="02000000000000000000" pitchFamily="2" charset="-78"/>
              </a:rPr>
              <a:t>للمعلّم/</a:t>
            </a:r>
            <a:r>
              <a:rPr lang="ar-SA" sz="1200" dirty="0" smtClean="0">
                <a:effectLst/>
                <a:latin typeface="Noto Sans Symbols"/>
                <a:ea typeface="Noto Sans Symbols"/>
                <a:cs typeface="Sakkal Majalla" panose="02000000000000000000" pitchFamily="2" charset="-78"/>
              </a:rPr>
              <a:t>ـ</a:t>
            </a:r>
            <a:r>
              <a:rPr lang="ar-JO" sz="1200" dirty="0" smtClean="0">
                <a:effectLst/>
                <a:latin typeface="Noto Sans Symbols"/>
                <a:ea typeface="Noto Sans Symbols"/>
                <a:cs typeface="Sakkal Majalla" panose="02000000000000000000" pitchFamily="2" charset="-78"/>
              </a:rPr>
              <a:t>ة</a:t>
            </a:r>
            <a:r>
              <a:rPr lang="he-IL" sz="1200" dirty="0" smtClean="0">
                <a:effectLst/>
                <a:latin typeface="Noto Sans Symbols"/>
                <a:ea typeface="Noto Sans Symbols"/>
                <a:cs typeface="Sakkal Majalla" panose="02000000000000000000" pitchFamily="2" charset="-78"/>
              </a:rPr>
              <a:t>- </a:t>
            </a:r>
            <a:r>
              <a:rPr lang="ar-JO" sz="1200" dirty="0" smtClean="0">
                <a:effectLst/>
                <a:latin typeface="Noto Sans Symbols"/>
                <a:ea typeface="Noto Sans Symbols"/>
                <a:cs typeface="Sakkal Majalla" panose="02000000000000000000" pitchFamily="2" charset="-78"/>
              </a:rPr>
              <a:t>م</a:t>
            </a:r>
            <a:r>
              <a:rPr lang="ar-SA" sz="1200" dirty="0" smtClean="0">
                <a:effectLst/>
                <a:latin typeface="Noto Sans Symbols"/>
                <a:ea typeface="Noto Sans Symbols"/>
                <a:cs typeface="Sakkal Majalla" panose="02000000000000000000" pitchFamily="2" charset="-78"/>
              </a:rPr>
              <a:t>َ</a:t>
            </a:r>
            <a:r>
              <a:rPr lang="ar-JO" sz="1200" dirty="0" smtClean="0">
                <a:effectLst/>
                <a:latin typeface="Noto Sans Symbols"/>
                <a:ea typeface="Noto Sans Symbols"/>
                <a:cs typeface="Sakkal Majalla" panose="02000000000000000000" pitchFamily="2" charset="-78"/>
              </a:rPr>
              <a:t>ن يرفع يده يتقدّم خمس خطوة</a:t>
            </a:r>
            <a:r>
              <a:rPr lang="he-IL" sz="1200" dirty="0" smtClean="0">
                <a:effectLst/>
                <a:latin typeface="Noto Sans Symbols"/>
                <a:ea typeface="Noto Sans Symbols"/>
                <a:cs typeface="Sakkal Majalla" panose="02000000000000000000" pitchFamily="2" charset="-78"/>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he-IL" dirty="0"/>
          </a:p>
          <a:p>
            <a:endParaRPr lang="he-IL" dirty="0"/>
          </a:p>
        </p:txBody>
      </p:sp>
      <p:sp>
        <p:nvSpPr>
          <p:cNvPr id="4" name="מציין מיקום של מספר שקופית 3"/>
          <p:cNvSpPr>
            <a:spLocks noGrp="1"/>
          </p:cNvSpPr>
          <p:nvPr>
            <p:ph type="sldNum" idx="10"/>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x-none" sz="1200" b="0" i="0" u="none" strike="noStrike" cap="none" smtClean="0">
                <a:solidFill>
                  <a:schemeClr val="dk1"/>
                </a:solidFill>
                <a:latin typeface="Calibri"/>
                <a:ea typeface="Calibri"/>
                <a:cs typeface="Calibri"/>
                <a:sym typeface="Calibri"/>
              </a:rPr>
              <a:t>18</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3340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b="1" dirty="0" smtClean="0"/>
              <a:t>رزمة الإطراء</a:t>
            </a:r>
            <a:r>
              <a:rPr lang="ar-SA" b="1" baseline="0" dirty="0" smtClean="0"/>
              <a:t> المتنقّلة</a:t>
            </a:r>
            <a:r>
              <a:rPr lang="ar-SA" b="1" dirty="0" smtClean="0"/>
              <a:t>:</a:t>
            </a:r>
            <a:endParaRPr lang="he-IL" b="1" dirty="0" smtClean="0"/>
          </a:p>
          <a:p>
            <a:pPr marL="0" indent="0">
              <a:buNone/>
            </a:pPr>
            <a:endParaRPr lang="he-IL" sz="1200" dirty="0" smtClean="0">
              <a:effectLst/>
              <a:latin typeface="Times New Roman" panose="02020603050405020304" pitchFamily="18" charset="0"/>
              <a:ea typeface="Times New Roman" panose="02020603050405020304" pitchFamily="18" charset="0"/>
              <a:cs typeface="Arial" panose="020B0604020202020204" pitchFamily="34" charset="0"/>
            </a:endParaRPr>
          </a:p>
          <a:p>
            <a:pPr marL="0" indent="0">
              <a:buNone/>
            </a:pPr>
            <a:r>
              <a:rPr lang="ar-SA" sz="1200" dirty="0" smtClean="0">
                <a:effectLst/>
                <a:latin typeface="Times New Roman" panose="02020603050405020304" pitchFamily="18" charset="0"/>
                <a:ea typeface="Times New Roman" panose="02020603050405020304" pitchFamily="18" charset="0"/>
                <a:cs typeface="Arial" panose="020B0604020202020204" pitchFamily="34" charset="0"/>
              </a:rPr>
              <a:t>يجلس الطّلبة</a:t>
            </a:r>
            <a:r>
              <a:rPr lang="ar-SA" sz="1200" baseline="0" dirty="0" smtClean="0">
                <a:effectLst/>
                <a:latin typeface="Times New Roman" panose="02020603050405020304" pitchFamily="18" charset="0"/>
                <a:ea typeface="Times New Roman" panose="02020603050405020304" pitchFamily="18" charset="0"/>
                <a:cs typeface="Arial" panose="020B0604020202020204" pitchFamily="34" charset="0"/>
              </a:rPr>
              <a:t> بشكل دائريّ أو </a:t>
            </a:r>
            <a:r>
              <a:rPr lang="ar-SA" sz="1200" dirty="0" smtClean="0">
                <a:effectLst/>
                <a:latin typeface="Times New Roman" panose="02020603050405020304" pitchFamily="18" charset="0"/>
                <a:ea typeface="Times New Roman" panose="02020603050405020304" pitchFamily="18" charset="0"/>
                <a:cs typeface="Arial" panose="020B0604020202020204" pitchFamily="34" charset="0"/>
              </a:rPr>
              <a:t> في مجموعات. في الخلفية تُسمَع الموسيقى.</a:t>
            </a:r>
            <a:r>
              <a:rPr lang="ar-SA" sz="1200" baseline="0" dirty="0" smtClean="0">
                <a:effectLst/>
                <a:latin typeface="Times New Roman" panose="02020603050405020304" pitchFamily="18" charset="0"/>
                <a:ea typeface="Times New Roman" panose="02020603050405020304" pitchFamily="18" charset="0"/>
                <a:cs typeface="Arial" panose="020B0604020202020204" pitchFamily="34" charset="0"/>
              </a:rPr>
              <a:t> </a:t>
            </a:r>
            <a:r>
              <a:rPr lang="ar-SA" sz="1200" dirty="0" smtClean="0">
                <a:effectLst/>
                <a:latin typeface="Times New Roman" panose="02020603050405020304" pitchFamily="18" charset="0"/>
                <a:ea typeface="Times New Roman" panose="02020603050405020304" pitchFamily="18" charset="0"/>
                <a:cs typeface="Arial" panose="020B0604020202020204" pitchFamily="34" charset="0"/>
              </a:rPr>
              <a:t>في كلّ مرّة يـ\توقف المعلّم\ـة الموسيقى، يحصل الطالب الذي في يده الرّزمة على مهمّة عليه تنفيذها أو يحصل على جملة يجب أن يجيب عليها  وأن ينقل الرّزمة للطالب/ـة الذي وجّهت</a:t>
            </a:r>
            <a:r>
              <a:rPr lang="ar-SA" sz="1200" baseline="0" dirty="0" smtClean="0">
                <a:effectLst/>
                <a:latin typeface="Times New Roman" panose="02020603050405020304" pitchFamily="18" charset="0"/>
                <a:ea typeface="Times New Roman" panose="02020603050405020304" pitchFamily="18" charset="0"/>
                <a:cs typeface="Arial" panose="020B0604020202020204" pitchFamily="34" charset="0"/>
              </a:rPr>
              <a:t> الجملة إليه. </a:t>
            </a:r>
            <a:endParaRPr lang="he-IL" sz="1200" b="0" i="0" u="none" strike="noStrike" cap="none" dirty="0" smtClean="0">
              <a:solidFill>
                <a:schemeClr val="dk1"/>
              </a:solidFill>
              <a:effectLst/>
              <a:latin typeface="Times New Roman" panose="02020603050405020304" pitchFamily="18" charset="0"/>
              <a:ea typeface="Times New Roman" panose="02020603050405020304" pitchFamily="18" charset="0"/>
              <a:cs typeface="Calibri"/>
              <a:sym typeface="Calibri"/>
            </a:endParaRPr>
          </a:p>
          <a:p>
            <a:pPr marL="0" indent="0">
              <a:buNone/>
            </a:pPr>
            <a:r>
              <a:rPr lang="ar-SA" sz="1200" dirty="0" smtClean="0">
                <a:effectLst/>
                <a:latin typeface="Times New Roman" panose="02020603050405020304" pitchFamily="18" charset="0"/>
                <a:ea typeface="Times New Roman" panose="02020603050405020304" pitchFamily="18" charset="0"/>
                <a:cs typeface="Arial" panose="020B0604020202020204" pitchFamily="34" charset="0"/>
              </a:rPr>
              <a:t>يُمكن تحضير رزمة من صحف/أوراق مستعملة وإخفاء الأقوال فيها أو إدخال الأقوال المختلفة إلى العلبة.</a:t>
            </a:r>
            <a:endParaRPr lang="he-IL" sz="1200" dirty="0" smtClean="0">
              <a:effectLst/>
              <a:latin typeface="Times New Roman" panose="02020603050405020304" pitchFamily="18" charset="0"/>
              <a:ea typeface="Times New Roman" panose="02020603050405020304" pitchFamily="18" charset="0"/>
              <a:cs typeface="Arial" panose="020B0604020202020204" pitchFamily="34" charset="0"/>
            </a:endParaRPr>
          </a:p>
          <a:p>
            <a:pPr marL="0" indent="0">
              <a:buNone/>
            </a:pPr>
            <a:endParaRPr lang="he-IL" sz="1200" dirty="0" smtClean="0">
              <a:effectLst/>
              <a:latin typeface="Times New Roman" panose="02020603050405020304" pitchFamily="18" charset="0"/>
              <a:ea typeface="Times New Roman" panose="02020603050405020304" pitchFamily="18" charset="0"/>
              <a:cs typeface="Arial" panose="020B0604020202020204" pitchFamily="34" charset="0"/>
            </a:endParaRPr>
          </a:p>
          <a:p>
            <a:pPr marL="0" indent="0">
              <a:buNone/>
            </a:pPr>
            <a:r>
              <a:rPr lang="ar-SA" sz="1200" dirty="0" smtClean="0">
                <a:effectLst/>
                <a:latin typeface="Times New Roman" panose="02020603050405020304" pitchFamily="18" charset="0"/>
                <a:ea typeface="Times New Roman" panose="02020603050405020304" pitchFamily="18" charset="0"/>
                <a:cs typeface="Arial" panose="020B0604020202020204" pitchFamily="34" charset="0"/>
              </a:rPr>
              <a:t>أقوال لرزمة الإطراء المتنقّلة:</a:t>
            </a:r>
          </a:p>
          <a:p>
            <a:pPr marL="0" indent="0">
              <a:buNone/>
            </a:pPr>
            <a:r>
              <a:rPr lang="he-IL" sz="1200" b="0" kern="12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r>
              <a:rPr lang="ar-JO" sz="1200" dirty="0" smtClean="0">
                <a:effectLst/>
                <a:ea typeface="Times New Roman" panose="02020603050405020304" pitchFamily="18" charset="0"/>
                <a:cs typeface="Sakkal Majalla" panose="02000000000000000000" pitchFamily="2" charset="-78"/>
              </a:rPr>
              <a:t>مرّر</a:t>
            </a:r>
            <a:r>
              <a:rPr lang="ar-SA" sz="1200" dirty="0" smtClean="0">
                <a:effectLst/>
                <a:ea typeface="Times New Roman" panose="02020603050405020304" pitchFamily="18" charset="0"/>
                <a:cs typeface="Sakkal Majalla" panose="02000000000000000000" pitchFamily="2" charset="-78"/>
              </a:rPr>
              <a:t>\ي</a:t>
            </a:r>
            <a:r>
              <a:rPr lang="ar-JO" sz="1200" dirty="0" smtClean="0">
                <a:effectLst/>
                <a:ea typeface="Times New Roman" panose="02020603050405020304" pitchFamily="18" charset="0"/>
                <a:cs typeface="Sakkal Majalla" panose="02000000000000000000" pitchFamily="2" charset="-78"/>
              </a:rPr>
              <a:t> الر</a:t>
            </a:r>
            <a:r>
              <a:rPr lang="ar-SA" sz="1200" dirty="0" smtClean="0">
                <a:effectLst/>
                <a:ea typeface="Times New Roman" panose="02020603050405020304" pitchFamily="18" charset="0"/>
                <a:cs typeface="Sakkal Majalla" panose="02000000000000000000" pitchFamily="2" charset="-78"/>
              </a:rPr>
              <a:t>ّ</a:t>
            </a:r>
            <a:r>
              <a:rPr lang="ar-JO" sz="1200" dirty="0" smtClean="0">
                <a:effectLst/>
                <a:ea typeface="Times New Roman" panose="02020603050405020304" pitchFamily="18" charset="0"/>
                <a:cs typeface="Sakkal Majalla" panose="02000000000000000000" pitchFamily="2" charset="-78"/>
              </a:rPr>
              <a:t>زمة إلى </a:t>
            </a:r>
            <a:r>
              <a:rPr lang="ar-SA" sz="1200" dirty="0" smtClean="0">
                <a:effectLst/>
                <a:ea typeface="Times New Roman" panose="02020603050405020304" pitchFamily="18" charset="0"/>
                <a:cs typeface="Sakkal Majalla" panose="02000000000000000000" pitchFamily="2" charset="-78"/>
              </a:rPr>
              <a:t>طالب\ـة</a:t>
            </a:r>
            <a:r>
              <a:rPr lang="ar-JO" sz="1200" dirty="0" smtClean="0">
                <a:effectLst/>
                <a:ea typeface="Times New Roman" panose="02020603050405020304" pitchFamily="18" charset="0"/>
                <a:cs typeface="Sakkal Majalla" panose="02000000000000000000" pitchFamily="2" charset="-78"/>
              </a:rPr>
              <a:t> ي</a:t>
            </a:r>
            <a:r>
              <a:rPr lang="ar-SA" sz="1200" dirty="0" smtClean="0">
                <a:effectLst/>
                <a:ea typeface="Times New Roman" panose="02020603050405020304" pitchFamily="18" charset="0"/>
                <a:cs typeface="Sakkal Majalla" panose="02000000000000000000" pitchFamily="2" charset="-78"/>
              </a:rPr>
              <a:t>ـ\ت</a:t>
            </a:r>
            <a:r>
              <a:rPr lang="ar-JO" sz="1200" dirty="0" smtClean="0">
                <a:effectLst/>
                <a:ea typeface="Times New Roman" panose="02020603050405020304" pitchFamily="18" charset="0"/>
                <a:cs typeface="Sakkal Majalla" panose="02000000000000000000" pitchFamily="2" charset="-78"/>
              </a:rPr>
              <a:t>حبّ سرد النكت وإضحاك الجميع</a:t>
            </a:r>
            <a:r>
              <a:rPr lang="he-IL" sz="1200" dirty="0" smtClean="0">
                <a:effectLst/>
                <a:latin typeface="Sakkal Majalla" panose="02000000000000000000" pitchFamily="2" charset="-78"/>
                <a:ea typeface="Times New Roman" panose="02020603050405020304" pitchFamily="18" charset="0"/>
                <a:cs typeface="Arial" panose="020B0604020202020204" pitchFamily="34" charset="0"/>
              </a:rPr>
              <a:t>.</a:t>
            </a:r>
            <a:endParaRPr lang="he-IL" sz="1200" b="0" kern="12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gn="r" rtl="1">
              <a:lnSpc>
                <a:spcPct val="150000"/>
              </a:lnSpc>
              <a:spcAft>
                <a:spcPts val="800"/>
              </a:spcAft>
            </a:pPr>
            <a:r>
              <a:rPr lang="he-IL" sz="1200" b="0" kern="12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 </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مرّر</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\ي</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 الر</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زمة إلى ال</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طالب\ـة</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 الأقرب إلي</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ك</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a:t>
            </a:r>
            <a:endParaRPr lang="en-US" sz="1200" dirty="0" smtClean="0">
              <a:effectLst/>
              <a:latin typeface="Calibri" panose="020F0502020204030204" pitchFamily="34" charset="0"/>
              <a:ea typeface="Calibri" panose="020F0502020204030204" pitchFamily="34" charset="0"/>
            </a:endParaRPr>
          </a:p>
          <a:p>
            <a:pPr algn="r" rtl="1">
              <a:lnSpc>
                <a:spcPct val="150000"/>
              </a:lnSpc>
              <a:spcAft>
                <a:spcPts val="800"/>
              </a:spcAft>
            </a:pP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3. مرّر</a:t>
            </a:r>
            <a:r>
              <a:rPr lang="he-IL" sz="1200" dirty="0" smtClean="0">
                <a:effectLst/>
                <a:latin typeface="Calibri" panose="020F0502020204030204" pitchFamily="34" charset="0"/>
                <a:ea typeface="Times New Roman" panose="02020603050405020304" pitchFamily="18" charset="0"/>
                <a:cs typeface="Sakkal Majalla" panose="02000000000000000000" pitchFamily="2" charset="-78"/>
              </a:rPr>
              <a:t>\</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ي</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 الر</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زمة إلى </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الطّالب\ـة</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 الذي تحب أن تلعب معه</a:t>
            </a:r>
            <a:r>
              <a:rPr lang="he-IL" sz="1200" dirty="0" smtClean="0">
                <a:effectLst/>
                <a:latin typeface="Calibri" panose="020F0502020204030204" pitchFamily="34" charset="0"/>
                <a:ea typeface="Times New Roman" panose="02020603050405020304" pitchFamily="18" charset="0"/>
                <a:cs typeface="Sakkal Majalla" panose="02000000000000000000" pitchFamily="2" charset="-78"/>
              </a:rPr>
              <a:t>\</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ـا</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 في الحاسوب</a:t>
            </a:r>
            <a:r>
              <a:rPr lang="he-IL" sz="1200" dirty="0" smtClean="0">
                <a:effectLst/>
                <a:latin typeface="Calibri" panose="020F0502020204030204" pitchFamily="34" charset="0"/>
                <a:ea typeface="Times New Roman" panose="02020603050405020304" pitchFamily="18" charset="0"/>
                <a:cs typeface="Sakkal Majalla" panose="02000000000000000000" pitchFamily="2" charset="-78"/>
              </a:rPr>
              <a:t>\</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ألعاب في الأنترنت.</a:t>
            </a:r>
            <a:endParaRPr lang="en-US" sz="1200" dirty="0" smtClean="0">
              <a:effectLst/>
              <a:latin typeface="Calibri" panose="020F0502020204030204" pitchFamily="34" charset="0"/>
              <a:ea typeface="Calibri" panose="020F0502020204030204" pitchFamily="34" charset="0"/>
            </a:endParaRPr>
          </a:p>
          <a:p>
            <a:pPr algn="r" rtl="1">
              <a:lnSpc>
                <a:spcPct val="150000"/>
              </a:lnSpc>
              <a:spcAft>
                <a:spcPts val="800"/>
              </a:spcAft>
            </a:pP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4. مرّر</a:t>
            </a:r>
            <a:r>
              <a:rPr lang="he-IL" sz="1200" dirty="0" smtClean="0">
                <a:effectLst/>
                <a:latin typeface="Calibri" panose="020F0502020204030204" pitchFamily="34" charset="0"/>
                <a:ea typeface="Times New Roman" panose="02020603050405020304" pitchFamily="18" charset="0"/>
                <a:cs typeface="Sakkal Majalla" panose="02000000000000000000" pitchFamily="2" charset="-78"/>
              </a:rPr>
              <a:t>\</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ي</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 الر</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زمة إلى</a:t>
            </a:r>
            <a:r>
              <a:rPr lang="ar-SA" sz="1200" baseline="0" dirty="0" smtClean="0">
                <a:effectLst/>
                <a:latin typeface="Calibri" panose="020F0502020204030204" pitchFamily="34" charset="0"/>
                <a:ea typeface="Times New Roman" panose="02020603050405020304" pitchFamily="18" charset="0"/>
                <a:cs typeface="Sakkal Majalla" panose="02000000000000000000" pitchFamily="2" charset="-78"/>
              </a:rPr>
              <a:t> طالب</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\ـة</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 سريع</a:t>
            </a:r>
            <a:r>
              <a:rPr lang="he-IL" sz="1200" dirty="0" smtClean="0">
                <a:effectLst/>
                <a:latin typeface="Calibri" panose="020F0502020204030204" pitchFamily="34" charset="0"/>
                <a:ea typeface="Times New Roman" panose="02020603050405020304" pitchFamily="18" charset="0"/>
                <a:cs typeface="Sakkal Majalla" panose="02000000000000000000" pitchFamily="2" charset="-78"/>
              </a:rPr>
              <a:t>\</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ـة</a:t>
            </a:r>
            <a:r>
              <a:rPr lang="he-IL" sz="1200" dirty="0" smtClean="0">
                <a:effectLst/>
                <a:latin typeface="Calibri" panose="020F0502020204030204" pitchFamily="34" charset="0"/>
                <a:ea typeface="Times New Roman" panose="02020603050405020304" pitchFamily="18" charset="0"/>
                <a:cs typeface="Sakkal Majalla" panose="02000000000000000000" pitchFamily="2" charset="-78"/>
              </a:rPr>
              <a:t>.</a:t>
            </a:r>
            <a:endParaRPr lang="en-US" sz="1200" dirty="0" smtClean="0">
              <a:effectLst/>
              <a:latin typeface="Calibri" panose="020F0502020204030204" pitchFamily="34" charset="0"/>
              <a:ea typeface="Calibri" panose="020F0502020204030204" pitchFamily="34" charset="0"/>
            </a:endParaRPr>
          </a:p>
          <a:p>
            <a:pPr algn="r" rtl="1">
              <a:lnSpc>
                <a:spcPct val="150000"/>
              </a:lnSpc>
              <a:spcAft>
                <a:spcPts val="800"/>
              </a:spcAft>
            </a:pP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5. مرّر</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\ي</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 الر</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زمة إلى </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طالب\ـة</a:t>
            </a:r>
            <a:r>
              <a:rPr lang="ar-JO" sz="1200" dirty="0" smtClean="0">
                <a:solidFill>
                  <a:srgbClr val="000000"/>
                </a:solidFill>
                <a:effectLst/>
                <a:latin typeface="Calibri" panose="020F0502020204030204" pitchFamily="34" charset="0"/>
                <a:ea typeface="Times New Roman" panose="02020603050405020304" pitchFamily="18" charset="0"/>
                <a:cs typeface="Sakkal Majalla" panose="02000000000000000000" pitchFamily="2" charset="-78"/>
              </a:rPr>
              <a:t> ي</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ـ\ت</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جيد الر</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سم</a:t>
            </a:r>
            <a:r>
              <a:rPr lang="he-IL" sz="1200" dirty="0" smtClean="0">
                <a:solidFill>
                  <a:srgbClr val="000000"/>
                </a:solidFill>
                <a:effectLst/>
                <a:latin typeface="Sakkal Majalla" panose="02000000000000000000" pitchFamily="2" charset="-78"/>
                <a:ea typeface="Times New Roman" panose="02020603050405020304" pitchFamily="18" charset="0"/>
                <a:cs typeface="Arial" panose="020B0604020202020204" pitchFamily="34" charset="0"/>
              </a:rPr>
              <a:t>.</a:t>
            </a:r>
            <a:endParaRPr lang="en-US" sz="1200" dirty="0" smtClean="0">
              <a:effectLst/>
              <a:latin typeface="Calibri" panose="020F0502020204030204" pitchFamily="34" charset="0"/>
              <a:ea typeface="Calibri" panose="020F0502020204030204" pitchFamily="34" charset="0"/>
            </a:endParaRPr>
          </a:p>
          <a:p>
            <a:pPr algn="r" rtl="1">
              <a:lnSpc>
                <a:spcPct val="150000"/>
              </a:lnSpc>
              <a:spcAft>
                <a:spcPts val="800"/>
              </a:spcAft>
            </a:pP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6. مرّر</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\ي</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 الر</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زمة إلى </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طالب\ـة</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 ي</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ـ\ت</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ساعد الجميع دائمًا.</a:t>
            </a:r>
            <a:endParaRPr lang="en-US" sz="1200" dirty="0" smtClean="0">
              <a:effectLst/>
              <a:latin typeface="Calibri" panose="020F0502020204030204" pitchFamily="34" charset="0"/>
              <a:ea typeface="Calibri" panose="020F0502020204030204" pitchFamily="34" charset="0"/>
            </a:endParaRPr>
          </a:p>
          <a:p>
            <a:pPr algn="r" rtl="1">
              <a:lnSpc>
                <a:spcPct val="150000"/>
              </a:lnSpc>
              <a:spcAft>
                <a:spcPts val="800"/>
              </a:spcAft>
            </a:pP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7. مرّر</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\ي</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 الر</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زمة إلى </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طالب\ـة</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 ترغب</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\ين</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 أن تلتقي به</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\بها</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 بعد الظ</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هيرة.</a:t>
            </a:r>
            <a:endParaRPr lang="en-US" sz="1200" dirty="0" smtClean="0">
              <a:effectLst/>
              <a:latin typeface="Calibri" panose="020F0502020204030204" pitchFamily="34" charset="0"/>
              <a:ea typeface="Calibri" panose="020F0502020204030204" pitchFamily="34" charset="0"/>
            </a:endParaRPr>
          </a:p>
          <a:p>
            <a:pPr algn="r" rtl="1">
              <a:lnSpc>
                <a:spcPct val="150000"/>
              </a:lnSpc>
              <a:spcAft>
                <a:spcPts val="800"/>
              </a:spcAft>
            </a:pP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8. مرّر</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\ي</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 الر</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زمة إلى </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طالب\ـة</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 يرتدي بلوزة بلون بلوزتك.</a:t>
            </a:r>
            <a:endParaRPr lang="en-US" sz="1200" dirty="0" smtClean="0">
              <a:effectLst/>
              <a:latin typeface="Calibri" panose="020F0502020204030204" pitchFamily="34" charset="0"/>
              <a:ea typeface="Calibri" panose="020F0502020204030204" pitchFamily="34" charset="0"/>
            </a:endParaRPr>
          </a:p>
          <a:p>
            <a:pPr algn="r" rtl="1">
              <a:lnSpc>
                <a:spcPct val="150000"/>
              </a:lnSpc>
              <a:spcAft>
                <a:spcPts val="800"/>
              </a:spcAft>
            </a:pP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9. مرّر</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\ي</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 الر</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زمة إلى </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طالب\ـة</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 تحب أن تدرس</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\ي</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 معه</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\ـا</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 للامتحانات. </a:t>
            </a:r>
            <a:endParaRPr lang="en-US" sz="1200" dirty="0" smtClean="0">
              <a:effectLst/>
              <a:latin typeface="Calibri" panose="020F0502020204030204" pitchFamily="34" charset="0"/>
              <a:ea typeface="Calibri" panose="020F0502020204030204" pitchFamily="34" charset="0"/>
            </a:endParaRPr>
          </a:p>
          <a:p>
            <a:pPr algn="r" rtl="1">
              <a:lnSpc>
                <a:spcPct val="150000"/>
              </a:lnSpc>
              <a:spcAft>
                <a:spcPts val="800"/>
              </a:spcAft>
            </a:pP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10. مرّر</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\ي</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 الر</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زمة إلى </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طالب\ـة</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 ي</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ـ\ت</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لعب بشكل </a:t>
            </a:r>
            <a:r>
              <a:rPr lang="ar-SA" sz="1200" dirty="0" smtClean="0">
                <a:effectLst/>
                <a:latin typeface="Calibri" panose="020F0502020204030204" pitchFamily="34" charset="0"/>
                <a:ea typeface="Times New Roman" panose="02020603050405020304" pitchFamily="18" charset="0"/>
                <a:cs typeface="Sakkal Majalla" panose="02000000000000000000" pitchFamily="2" charset="-78"/>
              </a:rPr>
              <a:t>عادل</a:t>
            </a:r>
            <a:r>
              <a:rPr lang="ar-JO" sz="1200" dirty="0" smtClean="0">
                <a:effectLst/>
                <a:latin typeface="Calibri" panose="020F0502020204030204" pitchFamily="34" charset="0"/>
                <a:ea typeface="Times New Roman" panose="02020603050405020304" pitchFamily="18" charset="0"/>
                <a:cs typeface="Sakkal Majalla" panose="02000000000000000000" pitchFamily="2" charset="-78"/>
              </a:rPr>
              <a:t> بألعاب الإنترنت</a:t>
            </a:r>
            <a:r>
              <a:rPr lang="he-IL" sz="1200" dirty="0" smtClean="0">
                <a:effectLst/>
                <a:latin typeface="Sakkal Majalla" panose="02000000000000000000" pitchFamily="2" charset="-78"/>
                <a:ea typeface="Times New Roman" panose="02020603050405020304" pitchFamily="18" charset="0"/>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מציין מיקום של מספר שקופית 3"/>
          <p:cNvSpPr>
            <a:spLocks noGrp="1"/>
          </p:cNvSpPr>
          <p:nvPr>
            <p:ph type="sldNum" idx="10"/>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x-none" sz="1200" b="0" i="0" u="none" strike="noStrike" cap="none" smtClean="0">
                <a:solidFill>
                  <a:schemeClr val="dk1"/>
                </a:solidFill>
                <a:latin typeface="Calibri"/>
                <a:ea typeface="Calibri"/>
                <a:cs typeface="Calibri"/>
                <a:sym typeface="Calibri"/>
              </a:rPr>
              <a:t>19</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547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a:p>
        </p:txBody>
      </p:sp>
      <p:sp>
        <p:nvSpPr>
          <p:cNvPr id="148" name="Google Shape;148;p4: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x-none"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1" eaLnBrk="1" fontAlgn="auto" latinLnBrk="0" hangingPunct="1">
                <a:lnSpc>
                  <a:spcPct val="100000"/>
                </a:lnSpc>
                <a:spcBef>
                  <a:spcPts val="0"/>
                </a:spcBef>
                <a:spcAft>
                  <a:spcPts val="0"/>
                </a:spcAft>
                <a:buClr>
                  <a:srgbClr val="000000"/>
                </a:buClr>
                <a:buSzPts val="1400"/>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44551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0" fontAlgn="base">
              <a:buClr>
                <a:schemeClr val="accent1">
                  <a:lumMod val="50000"/>
                </a:schemeClr>
              </a:buClr>
              <a:buFont typeface="Wingdings" panose="05000000000000000000" pitchFamily="2" charset="2"/>
              <a:buNone/>
            </a:pPr>
            <a:r>
              <a:rPr lang="ar-SA" b="1" u="sng" dirty="0" smtClean="0"/>
              <a:t>نفكّر معًا ـ أسئلة للنّقاش:</a:t>
            </a:r>
            <a:endParaRPr lang="he-IL" dirty="0" smtClean="0"/>
          </a:p>
          <a:p>
            <a:pPr lvl="0" fontAlgn="base">
              <a:buClr>
                <a:schemeClr val="accent1">
                  <a:lumMod val="50000"/>
                </a:schemeClr>
              </a:buClr>
              <a:buFont typeface="Wingdings" panose="05000000000000000000" pitchFamily="2" charset="2"/>
              <a:buNone/>
            </a:pPr>
            <a:endParaRPr lang="he-IL" dirty="0" smtClean="0"/>
          </a:p>
          <a:p>
            <a:pPr marL="0" marR="0" lvl="0" indent="0" algn="r" defTabSz="914400" rtl="1" eaLnBrk="1" fontAlgn="base" latinLnBrk="0" hangingPunct="1">
              <a:lnSpc>
                <a:spcPct val="100000"/>
              </a:lnSpc>
              <a:spcBef>
                <a:spcPts val="0"/>
              </a:spcBef>
              <a:spcAft>
                <a:spcPts val="0"/>
              </a:spcAft>
              <a:buClr>
                <a:schemeClr val="accent1">
                  <a:lumMod val="50000"/>
                </a:schemeClr>
              </a:buClr>
              <a:buSzTx/>
              <a:buFont typeface="Wingdings" panose="05000000000000000000" pitchFamily="2" charset="2"/>
              <a:buNone/>
              <a:tabLst/>
              <a:defRPr/>
            </a:pPr>
            <a:r>
              <a:rPr lang="ar-SA" dirty="0" smtClean="0"/>
              <a:t>يـ\توجّه المعلّم\ـة الأسئلة إلى الطّلبة ويـ\تشجّع النّقاش والاستنتاجات من خلال التّجربة مع الألعاب المختلفة:</a:t>
            </a:r>
            <a:endParaRPr lang="he-IL" dirty="0" smtClean="0"/>
          </a:p>
          <a:p>
            <a:pPr marL="228600" lvl="0" indent="-228600" fontAlgn="base">
              <a:buClr>
                <a:schemeClr val="accent1">
                  <a:lumMod val="50000"/>
                </a:schemeClr>
              </a:buClr>
              <a:buFont typeface="Wingdings" panose="05000000000000000000" pitchFamily="2" charset="2"/>
              <a:buAutoNum type="arabicPeriod"/>
            </a:pPr>
            <a:r>
              <a:rPr lang="ar-SA" dirty="0" smtClean="0"/>
              <a:t>بماذا</a:t>
            </a:r>
            <a:r>
              <a:rPr lang="ar-SA" baseline="0" dirty="0" smtClean="0"/>
              <a:t> اس</a:t>
            </a:r>
            <a:r>
              <a:rPr lang="ar-SA" dirty="0" smtClean="0"/>
              <a:t>تمتعتم؟ لماذا؟</a:t>
            </a:r>
          </a:p>
          <a:p>
            <a:pPr marL="228600" lvl="0" indent="-228600" fontAlgn="base">
              <a:buClr>
                <a:schemeClr val="accent1">
                  <a:lumMod val="50000"/>
                </a:schemeClr>
              </a:buClr>
              <a:buFont typeface="Wingdings" panose="05000000000000000000" pitchFamily="2" charset="2"/>
              <a:buAutoNum type="arabicPeriod"/>
            </a:pPr>
            <a:r>
              <a:rPr lang="ar-SA" dirty="0" smtClean="0"/>
              <a:t>ما الفرق بين الألعاب في الشّبكة والألعاب وجهًا لوجه؟</a:t>
            </a:r>
          </a:p>
          <a:p>
            <a:pPr marL="228600" lvl="0" indent="-228600" fontAlgn="base">
              <a:buClr>
                <a:schemeClr val="accent1">
                  <a:lumMod val="50000"/>
                </a:schemeClr>
              </a:buClr>
              <a:buFont typeface="Wingdings" panose="05000000000000000000" pitchFamily="2" charset="2"/>
              <a:buAutoNum type="arabicPeriod"/>
            </a:pPr>
            <a:r>
              <a:rPr lang="ar-SA" dirty="0" smtClean="0"/>
              <a:t>لأي ألعاب أنتم أقرب؟ اشرحوا!</a:t>
            </a:r>
          </a:p>
          <a:p>
            <a:pPr marL="228600" lvl="0" indent="-228600" fontAlgn="base">
              <a:buClr>
                <a:schemeClr val="accent1">
                  <a:lumMod val="50000"/>
                </a:schemeClr>
              </a:buClr>
              <a:buFont typeface="Wingdings" panose="05000000000000000000" pitchFamily="2" charset="2"/>
              <a:buAutoNum type="arabicPeriod"/>
            </a:pPr>
            <a:r>
              <a:rPr lang="ar-SA" dirty="0" smtClean="0"/>
              <a:t>أي قُدرات استخدمتم في كل</a:t>
            </a:r>
            <a:r>
              <a:rPr lang="ar-JO" dirty="0" smtClean="0"/>
              <a:t>ّ</a:t>
            </a:r>
            <a:r>
              <a:rPr lang="ar-SA" dirty="0" smtClean="0"/>
              <a:t> نوع من الألعاب؟</a:t>
            </a:r>
          </a:p>
          <a:p>
            <a:pPr marL="228600" lvl="0" indent="-228600" fontAlgn="base">
              <a:buClr>
                <a:schemeClr val="accent1">
                  <a:lumMod val="50000"/>
                </a:schemeClr>
              </a:buClr>
              <a:buFont typeface="Wingdings" panose="05000000000000000000" pitchFamily="2" charset="2"/>
              <a:buAutoNum type="arabicPeriod"/>
            </a:pPr>
            <a:r>
              <a:rPr lang="ar-SA" dirty="0" smtClean="0"/>
              <a:t>هل من المهمّ بالنّسبة لكم أن تنوّعوا نشاطاتكم الاجتماعيّة؟ حسب رأيكم، لماذا هذا مهمّ؟</a:t>
            </a:r>
          </a:p>
          <a:p>
            <a:pPr marL="0" lvl="0" indent="0" fontAlgn="base">
              <a:buClr>
                <a:schemeClr val="accent1">
                  <a:lumMod val="50000"/>
                </a:schemeClr>
              </a:buClr>
              <a:buFont typeface="Wingdings" panose="05000000000000000000" pitchFamily="2" charset="2"/>
              <a:buNone/>
            </a:pPr>
            <a:endParaRPr lang="he-IL" dirty="0" smtClean="0"/>
          </a:p>
        </p:txBody>
      </p:sp>
      <p:sp>
        <p:nvSpPr>
          <p:cNvPr id="268" name="Google Shape;26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0287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0" fontAlgn="base">
              <a:buClr>
                <a:schemeClr val="accent1">
                  <a:lumMod val="50000"/>
                </a:schemeClr>
              </a:buClr>
              <a:buFont typeface="Wingdings" panose="05000000000000000000" pitchFamily="2" charset="2"/>
              <a:buNone/>
            </a:pPr>
            <a:r>
              <a:rPr lang="ar-SA" b="1" dirty="0" smtClean="0"/>
              <a:t>رسائل لتلخيص الدرس: </a:t>
            </a:r>
            <a:endParaRPr lang="he-IL" b="1" dirty="0"/>
          </a:p>
          <a:p>
            <a:pPr lvl="0" fontAlgn="base">
              <a:buClr>
                <a:schemeClr val="accent1">
                  <a:lumMod val="50000"/>
                </a:schemeClr>
              </a:buClr>
              <a:buFont typeface="Wingdings" panose="05000000000000000000" pitchFamily="2" charset="2"/>
              <a:buNone/>
            </a:pPr>
            <a:r>
              <a:rPr lang="ar-SA" dirty="0" smtClean="0"/>
              <a:t>يـ\تلخّص المعلم\ـة مع الطّلبة الرسائل المركزيّة التي طرحت خلال الدّرس:  </a:t>
            </a:r>
            <a:endParaRPr lang="he-IL" sz="1000" b="0" i="0" u="none" strike="noStrike" cap="none" dirty="0">
              <a:solidFill>
                <a:schemeClr val="dk1"/>
              </a:solidFill>
              <a:effectLst/>
              <a:latin typeface="Calibri"/>
              <a:ea typeface="Calibri"/>
              <a:cs typeface="Calibri"/>
              <a:sym typeface="Calibri"/>
            </a:endParaRPr>
          </a:p>
          <a:p>
            <a:pPr lvl="0" fontAlgn="base">
              <a:buClr>
                <a:schemeClr val="accent1">
                  <a:lumMod val="50000"/>
                </a:schemeClr>
              </a:buClr>
              <a:buFont typeface="Wingdings" panose="05000000000000000000" pitchFamily="2" charset="2"/>
              <a:buNone/>
            </a:pPr>
            <a:endParaRPr lang="he-IL" sz="1000" b="0" i="0" u="none" strike="noStrike" cap="none" dirty="0">
              <a:solidFill>
                <a:schemeClr val="dk1"/>
              </a:solidFill>
              <a:effectLst/>
              <a:latin typeface="Calibri"/>
              <a:ea typeface="Calibri"/>
              <a:cs typeface="Calibri"/>
              <a:sym typeface="Calibri"/>
            </a:endParaRPr>
          </a:p>
          <a:p>
            <a:pPr marL="342900" lvl="0" indent="-342900" fontAlgn="base">
              <a:buClr>
                <a:schemeClr val="accent1">
                  <a:lumMod val="50000"/>
                </a:schemeClr>
              </a:buClr>
              <a:buFont typeface="Wingdings" panose="05000000000000000000" pitchFamily="2" charset="2"/>
              <a:buAutoNum type="arabicPeriod"/>
            </a:pPr>
            <a:r>
              <a:rPr lang="ar-SA" sz="1200" b="0" dirty="0" smtClean="0">
                <a:effectLst/>
                <a:latin typeface="Calibri" panose="020F0502020204030204" pitchFamily="34" charset="0"/>
                <a:ea typeface="Calibri" panose="020F0502020204030204" pitchFamily="34" charset="0"/>
                <a:cs typeface="Arial" panose="020B0604020202020204" pitchFamily="34" charset="0"/>
              </a:rPr>
              <a:t>هناك العديد من الألعاب الممتعة والمثيرة والتي تقرّب بيننا- قسم منها في الشّبكة، وقسم</a:t>
            </a:r>
            <a:r>
              <a:rPr lang="ar-SA" sz="1200" b="0" baseline="0" dirty="0" smtClean="0">
                <a:effectLst/>
                <a:latin typeface="Calibri" panose="020F0502020204030204" pitchFamily="34" charset="0"/>
                <a:ea typeface="Calibri" panose="020F0502020204030204" pitchFamily="34" charset="0"/>
                <a:cs typeface="Arial" panose="020B0604020202020204" pitchFamily="34" charset="0"/>
              </a:rPr>
              <a:t> </a:t>
            </a:r>
            <a:r>
              <a:rPr lang="ar-SA" sz="1200" b="0" dirty="0" smtClean="0">
                <a:effectLst/>
                <a:latin typeface="Calibri" panose="020F0502020204030204" pitchFamily="34" charset="0"/>
                <a:ea typeface="Calibri" panose="020F0502020204030204" pitchFamily="34" charset="0"/>
                <a:cs typeface="Arial" panose="020B0604020202020204" pitchFamily="34" charset="0"/>
              </a:rPr>
              <a:t>آخر وجهًا لوجه. </a:t>
            </a:r>
            <a:endParaRPr lang="he-IL" sz="1200" b="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914400" rtl="1" eaLnBrk="1" fontAlgn="base" latinLnBrk="0" hangingPunct="1">
              <a:lnSpc>
                <a:spcPct val="100000"/>
              </a:lnSpc>
              <a:spcBef>
                <a:spcPts val="0"/>
              </a:spcBef>
              <a:spcAft>
                <a:spcPts val="0"/>
              </a:spcAft>
              <a:buClr>
                <a:schemeClr val="accent1">
                  <a:lumMod val="50000"/>
                </a:schemeClr>
              </a:buClr>
              <a:buSzTx/>
              <a:buFont typeface="Wingdings" panose="05000000000000000000" pitchFamily="2" charset="2"/>
              <a:buAutoNum type="arabicPeriod"/>
              <a:tabLst/>
              <a:defRPr/>
            </a:pPr>
            <a:r>
              <a:rPr lang="ar-SA" sz="1200" b="0" dirty="0" smtClean="0">
                <a:solidFill>
                  <a:srgbClr val="000000"/>
                </a:solidFill>
              </a:rPr>
              <a:t>من المهمّ أن نبادر خلال العطلة الصّيفيّة إلى نشاطات اجتماعيّة متنوّعة خلال أوقات الفراغ.</a:t>
            </a:r>
            <a:endParaRPr lang="he-IL" sz="1200" b="0" dirty="0">
              <a:solidFill>
                <a:srgbClr val="000000"/>
              </a:solidFill>
            </a:endParaRPr>
          </a:p>
          <a:p>
            <a:pPr marL="342900" marR="0" lvl="0" indent="-342900" algn="r" defTabSz="914400" rtl="1" eaLnBrk="1" fontAlgn="base" latinLnBrk="0" hangingPunct="1">
              <a:lnSpc>
                <a:spcPct val="100000"/>
              </a:lnSpc>
              <a:spcBef>
                <a:spcPts val="0"/>
              </a:spcBef>
              <a:spcAft>
                <a:spcPts val="0"/>
              </a:spcAft>
              <a:buClr>
                <a:schemeClr val="accent1">
                  <a:lumMod val="50000"/>
                </a:schemeClr>
              </a:buClr>
              <a:buSzTx/>
              <a:buFont typeface="Wingdings" panose="05000000000000000000" pitchFamily="2" charset="2"/>
              <a:buAutoNum type="arabicPeriod"/>
              <a:tabLst/>
              <a:defRPr/>
            </a:pPr>
            <a:r>
              <a:rPr lang="ar-SA" sz="1200" b="0" dirty="0" smtClean="0">
                <a:solidFill>
                  <a:srgbClr val="000000"/>
                </a:solidFill>
                <a:latin typeface="Gisha" panose="020B0502040204020203" pitchFamily="34" charset="-79"/>
                <a:cs typeface="Gisha" panose="020B0502040204020203" pitchFamily="34" charset="-79"/>
              </a:rPr>
              <a:t>من المهمّ أن نحافظ على اتّزان</a:t>
            </a:r>
            <a:r>
              <a:rPr lang="ar-SA" sz="1200" b="0" baseline="0" dirty="0" smtClean="0">
                <a:solidFill>
                  <a:srgbClr val="000000"/>
                </a:solidFill>
                <a:latin typeface="Gisha" panose="020B0502040204020203" pitchFamily="34" charset="-79"/>
                <a:cs typeface="Gisha" panose="020B0502040204020203" pitchFamily="34" charset="-79"/>
              </a:rPr>
              <a:t> بخصوص</a:t>
            </a:r>
            <a:r>
              <a:rPr lang="ar-SA" sz="1200" b="0" dirty="0" smtClean="0">
                <a:solidFill>
                  <a:srgbClr val="000000"/>
                </a:solidFill>
                <a:latin typeface="Gisha" panose="020B0502040204020203" pitchFamily="34" charset="-79"/>
                <a:cs typeface="Gisha" panose="020B0502040204020203" pitchFamily="34" charset="-79"/>
              </a:rPr>
              <a:t> «وقت الشّاشات»، وأن يكون سلوكنا آمنًا</a:t>
            </a:r>
            <a:r>
              <a:rPr lang="ar-SA" sz="1200" b="0" baseline="0" dirty="0" smtClean="0">
                <a:solidFill>
                  <a:srgbClr val="000000"/>
                </a:solidFill>
                <a:latin typeface="Gisha" panose="020B0502040204020203" pitchFamily="34" charset="-79"/>
                <a:cs typeface="Gisha" panose="020B0502040204020203" pitchFamily="34" charset="-79"/>
              </a:rPr>
              <a:t> ومحميًا في الشّبكة.</a:t>
            </a:r>
            <a:r>
              <a:rPr lang="ar-SA" sz="1200" b="0" dirty="0" smtClean="0">
                <a:solidFill>
                  <a:srgbClr val="000000"/>
                </a:solidFill>
                <a:latin typeface="Gisha" panose="020B0502040204020203" pitchFamily="34" charset="-79"/>
                <a:cs typeface="Gisha" panose="020B0502040204020203" pitchFamily="34" charset="-79"/>
              </a:rPr>
              <a:t>  </a:t>
            </a:r>
            <a:endParaRPr lang="he-IL" sz="1200" b="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buClr>
                <a:schemeClr val="accent1">
                  <a:lumMod val="50000"/>
                </a:schemeClr>
              </a:buClr>
              <a:buFont typeface="Wingdings" panose="05000000000000000000" pitchFamily="2" charset="2"/>
              <a:buAutoNum type="arabicPeriod"/>
            </a:pPr>
            <a:r>
              <a:rPr lang="ar-SA" sz="1200" b="0" dirty="0" smtClean="0">
                <a:effectLst/>
                <a:latin typeface="Calibri" panose="020F0502020204030204" pitchFamily="34" charset="0"/>
                <a:ea typeface="Calibri" panose="020F0502020204030204" pitchFamily="34" charset="0"/>
                <a:cs typeface="Arial" panose="020B0604020202020204" pitchFamily="34" charset="0"/>
              </a:rPr>
              <a:t>الألعاب</a:t>
            </a:r>
            <a:r>
              <a:rPr lang="ar-SA" sz="1200" b="0" baseline="0" dirty="0" smtClean="0">
                <a:effectLst/>
                <a:latin typeface="Calibri" panose="020F0502020204030204" pitchFamily="34" charset="0"/>
                <a:ea typeface="Calibri" panose="020F0502020204030204" pitchFamily="34" charset="0"/>
                <a:cs typeface="Arial" panose="020B0604020202020204" pitchFamily="34" charset="0"/>
              </a:rPr>
              <a:t> الّتي نشارك بها وجهًا لوجه تساهم في مهاراتنا الاجتماعيّة، كما أنها تتيح لنا لقاء حقيقيًا مع أترابنا. يكون هناك تواصل بصريّ خلال اللعب وجهًا لوجه، ونرى لغة الجسد لدى الآخر وهناك اتّصال مباشر. ليس بإمكاننا أن نرى هذه النّواحي وأن نشعر بها عَبْر الشّاشات. </a:t>
            </a:r>
            <a:endParaRPr lang="he-IL" sz="1200" b="0" dirty="0">
              <a:effectLst/>
              <a:latin typeface="Calibri" panose="020F0502020204030204" pitchFamily="34" charset="0"/>
              <a:ea typeface="Calibri" panose="020F0502020204030204" pitchFamily="34" charset="0"/>
              <a:cs typeface="Arial" panose="020B0604020202020204" pitchFamily="34" charset="0"/>
            </a:endParaRPr>
          </a:p>
          <a:p>
            <a:pPr marL="0" lvl="0" indent="0" fontAlgn="base">
              <a:buClr>
                <a:schemeClr val="accent1">
                  <a:lumMod val="50000"/>
                </a:schemeClr>
              </a:buClr>
              <a:buFont typeface="Arial" panose="020B0604020202020204" pitchFamily="34" charset="0"/>
              <a:buNone/>
            </a:pPr>
            <a:endParaRPr lang="he-IL" dirty="0"/>
          </a:p>
          <a:p>
            <a:pPr marL="0" lvl="0" indent="0" algn="l" rtl="0">
              <a:lnSpc>
                <a:spcPct val="100000"/>
              </a:lnSpc>
              <a:spcBef>
                <a:spcPts val="0"/>
              </a:spcBef>
              <a:spcAft>
                <a:spcPts val="0"/>
              </a:spcAft>
              <a:buSzPts val="1400"/>
              <a:buNone/>
            </a:pPr>
            <a:endParaRPr lang="he-IL" dirty="0"/>
          </a:p>
          <a:p>
            <a:pPr marL="0" lvl="0" indent="0" algn="r" rtl="1">
              <a:lnSpc>
                <a:spcPct val="100000"/>
              </a:lnSpc>
              <a:spcBef>
                <a:spcPts val="0"/>
              </a:spcBef>
              <a:spcAft>
                <a:spcPts val="0"/>
              </a:spcAft>
              <a:buSzPts val="1400"/>
              <a:buNone/>
            </a:pPr>
            <a:endParaRPr dirty="0"/>
          </a:p>
        </p:txBody>
      </p:sp>
      <p:sp>
        <p:nvSpPr>
          <p:cNvPr id="297" name="Google Shape;29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9625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dirty="0"/>
          </a:p>
        </p:txBody>
      </p:sp>
      <p:sp>
        <p:nvSpPr>
          <p:cNvPr id="297" name="Google Shape;29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0796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fontAlgn="base">
              <a:buClr>
                <a:schemeClr val="accent1">
                  <a:lumMod val="50000"/>
                </a:schemeClr>
              </a:buClr>
              <a:buFont typeface="Wingdings" panose="05000000000000000000" pitchFamily="2" charset="2"/>
              <a:buNone/>
            </a:pPr>
            <a:r>
              <a:rPr lang="ar-SA" b="1" u="none" dirty="0" smtClean="0"/>
              <a:t>إنهاء الدّرس</a:t>
            </a:r>
            <a:r>
              <a:rPr lang="he-IL" b="1" u="none" dirty="0" smtClean="0"/>
              <a:t>:</a:t>
            </a:r>
          </a:p>
          <a:p>
            <a:pPr lvl="0" fontAlgn="base">
              <a:buClr>
                <a:schemeClr val="accent1">
                  <a:lumMod val="50000"/>
                </a:schemeClr>
              </a:buClr>
              <a:buFont typeface="Wingdings" panose="05000000000000000000" pitchFamily="2" charset="2"/>
              <a:buNone/>
            </a:pPr>
            <a:r>
              <a:rPr lang="ar-SA" b="0" u="none" baseline="0" dirty="0" smtClean="0"/>
              <a:t>نظرًا إلى أن الطّلبة الآن في مرحلة الانتقال للتّعلّم في المدرسة الإعداديّة، وهي مرحلة تتميّز بالفراق من قسم من الأصدقاء والتّعرّف على طلبة جُدد، سنطلب من الطّلبة أن يطبّقوا ما</a:t>
            </a:r>
          </a:p>
          <a:p>
            <a:pPr lvl="0" fontAlgn="base">
              <a:buClr>
                <a:schemeClr val="accent1">
                  <a:lumMod val="50000"/>
                </a:schemeClr>
              </a:buClr>
              <a:buFont typeface="Wingdings" panose="05000000000000000000" pitchFamily="2" charset="2"/>
              <a:buNone/>
            </a:pPr>
            <a:r>
              <a:rPr lang="ar-SA" b="0" u="none" baseline="0" dirty="0" smtClean="0"/>
              <a:t>تعلّموه في الدّرس من خلال صُنْع كولاج صفّيّ يحوي إمكانيّات اللعب والتّعرف على الزّملاء الجُدد في الصّفّ سواء وجهًا لوجه أو عَبْر الشّبكة. </a:t>
            </a:r>
            <a:endParaRPr lang="he-IL" b="0" u="none" dirty="0" smtClean="0"/>
          </a:p>
          <a:p>
            <a:pPr lvl="0" fontAlgn="base">
              <a:buClr>
                <a:schemeClr val="accent1">
                  <a:lumMod val="50000"/>
                </a:schemeClr>
              </a:buClr>
              <a:buFont typeface="Wingdings" panose="05000000000000000000" pitchFamily="2" charset="2"/>
              <a:buNone/>
            </a:pPr>
            <a:r>
              <a:rPr lang="ar-SY" b="0" u="none" dirty="0" smtClean="0"/>
              <a:t>يـ\توزّع</a:t>
            </a:r>
            <a:r>
              <a:rPr lang="ar-SY" b="0" u="none" baseline="0" dirty="0" smtClean="0"/>
              <a:t> المعلّم\ـة الطّلبة إلى مجموعات فيها 4-5 طلبة. تقترح كلّ مجموعة فكرة للعبة من أجل التّعارف مع الزّملاء في الصّفّ الجديد في الإعداديّة. تقوم المجموعة بتحميل اقتراحها في</a:t>
            </a:r>
          </a:p>
          <a:p>
            <a:pPr lvl="0" fontAlgn="base">
              <a:buClr>
                <a:schemeClr val="accent1">
                  <a:lumMod val="50000"/>
                </a:schemeClr>
              </a:buClr>
              <a:buFont typeface="Wingdings" panose="05000000000000000000" pitchFamily="2" charset="2"/>
              <a:buNone/>
            </a:pPr>
            <a:r>
              <a:rPr lang="ar-SY" b="0" u="none" baseline="0" dirty="0" smtClean="0"/>
              <a:t>اللوح التّشاركيّ «</a:t>
            </a:r>
            <a:r>
              <a:rPr lang="ar-SY" b="0" u="none" baseline="0" dirty="0" err="1" smtClean="0"/>
              <a:t>بادليت</a:t>
            </a:r>
            <a:r>
              <a:rPr lang="ar-SY" b="0" u="none" baseline="0" dirty="0" smtClean="0"/>
              <a:t>» الذي يـ\تجهّزه المعلّم\ـة.</a:t>
            </a:r>
          </a:p>
          <a:p>
            <a:pPr lvl="0" fontAlgn="base">
              <a:buClr>
                <a:schemeClr val="accent1">
                  <a:lumMod val="50000"/>
                </a:schemeClr>
              </a:buClr>
              <a:buFont typeface="Wingdings" panose="05000000000000000000" pitchFamily="2" charset="2"/>
              <a:buNone/>
            </a:pPr>
            <a:r>
              <a:rPr lang="ar-SY" b="0" u="none" baseline="0" dirty="0" smtClean="0"/>
              <a:t>بعد أن تُشارك كلّ مجموعة بأفكارها المقترحة في </a:t>
            </a:r>
            <a:r>
              <a:rPr lang="ar-SY" b="0" u="none" baseline="0" dirty="0" err="1" smtClean="0"/>
              <a:t>البادليت</a:t>
            </a:r>
            <a:r>
              <a:rPr lang="ar-SY" b="0" u="none" baseline="0" dirty="0" smtClean="0"/>
              <a:t>، يتم استعراض الأفكار أمام الصّفّ. </a:t>
            </a:r>
            <a:endParaRPr lang="ar-SA" b="0" u="none" dirty="0" smtClean="0"/>
          </a:p>
          <a:p>
            <a:pPr lvl="0" fontAlgn="base">
              <a:buClr>
                <a:schemeClr val="accent1">
                  <a:lumMod val="50000"/>
                </a:schemeClr>
              </a:buClr>
              <a:buFont typeface="Wingdings" panose="05000000000000000000" pitchFamily="2" charset="2"/>
              <a:buNone/>
            </a:pPr>
            <a:r>
              <a:rPr lang="ar-SA" b="1" u="none" baseline="0" dirty="0" smtClean="0"/>
              <a:t>اقتراح للمعلّم\ـة: </a:t>
            </a:r>
            <a:r>
              <a:rPr lang="ar-SA" b="0" u="none" baseline="0" dirty="0" smtClean="0"/>
              <a:t>بالإمكان التّدرّب على الأفكار الّتي اقترحتها المجموعات في درس آخر.</a:t>
            </a:r>
            <a:endParaRPr lang="he-IL" b="0" u="none" baseline="0" dirty="0"/>
          </a:p>
          <a:p>
            <a:pPr lvl="0" fontAlgn="base">
              <a:buClr>
                <a:schemeClr val="accent1">
                  <a:lumMod val="50000"/>
                </a:schemeClr>
              </a:buClr>
              <a:buFont typeface="Wingdings" panose="05000000000000000000" pitchFamily="2" charset="2"/>
              <a:buNone/>
            </a:pPr>
            <a:endParaRPr lang="he-IL" b="1" u="none" baseline="0" dirty="0"/>
          </a:p>
          <a:p>
            <a:pPr lvl="0" fontAlgn="base">
              <a:buClr>
                <a:schemeClr val="accent1">
                  <a:lumMod val="50000"/>
                </a:schemeClr>
              </a:buClr>
              <a:buFont typeface="Wingdings" panose="05000000000000000000" pitchFamily="2" charset="2"/>
              <a:buNone/>
            </a:pPr>
            <a:endParaRPr lang="he-IL" b="1" u="none" baseline="0" dirty="0"/>
          </a:p>
          <a:p>
            <a:pPr lvl="0" fontAlgn="base">
              <a:buClr>
                <a:schemeClr val="accent1">
                  <a:lumMod val="50000"/>
                </a:schemeClr>
              </a:buClr>
              <a:buFont typeface="Wingdings" panose="05000000000000000000" pitchFamily="2" charset="2"/>
              <a:buNone/>
            </a:pPr>
            <a:endParaRPr lang="he-IL" b="1" u="sng" dirty="0"/>
          </a:p>
          <a:p>
            <a:pPr marL="0" lvl="0" indent="0" fontAlgn="base">
              <a:buClr>
                <a:schemeClr val="accent1">
                  <a:lumMod val="50000"/>
                </a:schemeClr>
              </a:buClr>
              <a:buFont typeface="Wingdings" panose="05000000000000000000" pitchFamily="2" charset="2"/>
              <a:buNone/>
            </a:pPr>
            <a:endParaRPr lang="he-IL" sz="1200" b="1" dirty="0">
              <a:solidFill>
                <a:srgbClr val="002060"/>
              </a:solidFill>
            </a:endParaRPr>
          </a:p>
        </p:txBody>
      </p:sp>
      <p:sp>
        <p:nvSpPr>
          <p:cNvPr id="4" name="מציין מיקום של מספר שקופית 3"/>
          <p:cNvSpPr>
            <a:spLocks noGrp="1"/>
          </p:cNvSpPr>
          <p:nvPr>
            <p:ph type="sldNum" idx="10"/>
          </p:nvPr>
        </p:nvSpPr>
        <p:spPr/>
        <p:txBody>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x-none" sz="1200" b="0" i="0" u="none" strike="noStrike" cap="none" smtClean="0">
                <a:solidFill>
                  <a:schemeClr val="dk1"/>
                </a:solidFill>
                <a:latin typeface="Calibri"/>
                <a:ea typeface="Calibri"/>
                <a:cs typeface="Calibri"/>
                <a:sym typeface="Calibri"/>
              </a:rPr>
              <a:t>33</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0796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ar-LB" dirty="0"/>
              <a:t>نُلخّص الدّرس: </a:t>
            </a:r>
            <a:r>
              <a:rPr lang="ar-SA" dirty="0" smtClean="0"/>
              <a:t>يـ\ت</a:t>
            </a:r>
            <a:r>
              <a:rPr lang="ar-LB" dirty="0" smtClean="0"/>
              <a:t>ختار المعلّم</a:t>
            </a:r>
            <a:r>
              <a:rPr lang="ar-SA" dirty="0" smtClean="0"/>
              <a:t>\ـ</a:t>
            </a:r>
            <a:r>
              <a:rPr lang="ar-LB" dirty="0" smtClean="0"/>
              <a:t>ة </a:t>
            </a:r>
            <a:r>
              <a:rPr lang="ar-LB" dirty="0"/>
              <a:t>غيمةً واحدة </a:t>
            </a:r>
            <a:r>
              <a:rPr lang="ar-LB" dirty="0" smtClean="0"/>
              <a:t>و</a:t>
            </a:r>
            <a:r>
              <a:rPr lang="ar-SA" dirty="0" smtClean="0"/>
              <a:t>يـ\ت</a:t>
            </a:r>
            <a:r>
              <a:rPr lang="ar-LB" dirty="0" err="1" smtClean="0"/>
              <a:t>دعو</a:t>
            </a:r>
            <a:r>
              <a:rPr lang="ar-LB" dirty="0" smtClean="0"/>
              <a:t> الطّلبة </a:t>
            </a:r>
            <a:r>
              <a:rPr lang="ar-LB" dirty="0"/>
              <a:t>للتّطرّق إليها، بعد ذلك بالإمكان </a:t>
            </a:r>
            <a:r>
              <a:rPr lang="ar-SA" dirty="0" smtClean="0"/>
              <a:t>إعطاء</a:t>
            </a:r>
            <a:r>
              <a:rPr lang="ar-LB" dirty="0" smtClean="0"/>
              <a:t> كلّ </a:t>
            </a:r>
            <a:r>
              <a:rPr lang="ar-SA" dirty="0" smtClean="0"/>
              <a:t>طالب</a:t>
            </a:r>
            <a:r>
              <a:rPr lang="ar-LB" dirty="0" smtClean="0"/>
              <a:t>/</a:t>
            </a:r>
            <a:r>
              <a:rPr lang="ar-SA" dirty="0" smtClean="0"/>
              <a:t>ـ</a:t>
            </a:r>
            <a:r>
              <a:rPr lang="ar-LB" dirty="0" smtClean="0"/>
              <a:t>ة </a:t>
            </a:r>
            <a:r>
              <a:rPr lang="ar-SA" dirty="0" smtClean="0"/>
              <a:t>إ</a:t>
            </a:r>
            <a:r>
              <a:rPr lang="ar-LB" dirty="0" smtClean="0"/>
              <a:t>مكانيّة </a:t>
            </a:r>
            <a:r>
              <a:rPr lang="ar-SA" dirty="0" smtClean="0"/>
              <a:t>اختيار</a:t>
            </a:r>
            <a:r>
              <a:rPr lang="ar-LB" dirty="0" smtClean="0"/>
              <a:t> </a:t>
            </a:r>
            <a:r>
              <a:rPr lang="ar-LB" dirty="0"/>
              <a:t>الجملة التي يَوَدّ/ تَوَدّ </a:t>
            </a:r>
            <a:r>
              <a:rPr lang="ar-LB" dirty="0" smtClean="0"/>
              <a:t>الت</a:t>
            </a:r>
            <a:r>
              <a:rPr lang="ar-SA" dirty="0" smtClean="0"/>
              <a:t>ّ</a:t>
            </a:r>
            <a:r>
              <a:rPr lang="ar-LB" dirty="0" smtClean="0"/>
              <a:t>طرّق </a:t>
            </a:r>
            <a:r>
              <a:rPr lang="ar-LB" dirty="0"/>
              <a:t>إليها. </a:t>
            </a:r>
            <a:endParaRPr dirty="0"/>
          </a:p>
        </p:txBody>
      </p:sp>
      <p:sp>
        <p:nvSpPr>
          <p:cNvPr id="294" name="Google Shape;294;p15: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ar-LB"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15851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067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92148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3854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rtl="1">
              <a:lnSpc>
                <a:spcPct val="100000"/>
              </a:lnSpc>
              <a:spcBef>
                <a:spcPts val="0"/>
              </a:spcBef>
              <a:spcAft>
                <a:spcPts val="0"/>
              </a:spcAft>
              <a:buSzPts val="1400"/>
              <a:buNone/>
            </a:pPr>
            <a:endParaRPr/>
          </a:p>
        </p:txBody>
      </p:sp>
      <p:sp>
        <p:nvSpPr>
          <p:cNvPr id="206" name="Google Shape;206;p35: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x-none"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50967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x-none" dirty="0"/>
          </a:p>
        </p:txBody>
      </p:sp>
      <p:sp>
        <p:nvSpPr>
          <p:cNvPr id="4" name="מציין מיקום של מספר שקופית 3"/>
          <p:cNvSpPr>
            <a:spLocks noGrp="1"/>
          </p:cNvSpPr>
          <p:nvPr>
            <p:ph type="sldNum" sz="quarter" idx="5"/>
          </p:nvPr>
        </p:nvSpPr>
        <p:spPr/>
        <p:txBody>
          <a:bodyPr/>
          <a:lstStyle/>
          <a:p>
            <a:fld id="{2D822099-C4B9-4777-AC4D-E954DB6718BC}" type="slidenum">
              <a:rPr lang="he-IL" smtClean="0"/>
              <a:t>6</a:t>
            </a:fld>
            <a:endParaRPr lang="he-IL"/>
          </a:p>
        </p:txBody>
      </p:sp>
    </p:spTree>
    <p:extLst>
      <p:ext uri="{BB962C8B-B14F-4D97-AF65-F5344CB8AC3E}">
        <p14:creationId xmlns:p14="http://schemas.microsoft.com/office/powerpoint/2010/main" val="2460157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ar-LB" dirty="0"/>
              <a:t>من </a:t>
            </a:r>
            <a:r>
              <a:rPr lang="ar-LB" dirty="0" smtClean="0"/>
              <a:t>المُهم</a:t>
            </a:r>
            <a:r>
              <a:rPr lang="ar-SA" dirty="0" smtClean="0"/>
              <a:t>ّ</a:t>
            </a:r>
            <a:r>
              <a:rPr lang="ar-LB" dirty="0" smtClean="0"/>
              <a:t> </a:t>
            </a:r>
            <a:r>
              <a:rPr lang="ar-LB" dirty="0"/>
              <a:t>أن نُذكّر بالقواعد </a:t>
            </a:r>
            <a:r>
              <a:rPr lang="ar-LB" dirty="0" smtClean="0"/>
              <a:t>الأساسي</a:t>
            </a:r>
            <a:r>
              <a:rPr lang="ar-SA" dirty="0" smtClean="0"/>
              <a:t>ّ</a:t>
            </a:r>
            <a:r>
              <a:rPr lang="ar-LB" dirty="0" smtClean="0"/>
              <a:t>ة </a:t>
            </a:r>
            <a:r>
              <a:rPr lang="ar-LB" dirty="0"/>
              <a:t>للحوار في كلّ درس، بهدف تدعيم الحيّز الآمن الذي يُفسح المجال لحوار </a:t>
            </a:r>
            <a:r>
              <a:rPr lang="ar-LB" dirty="0" smtClean="0"/>
              <a:t>عاطفي</a:t>
            </a:r>
            <a:r>
              <a:rPr lang="ar-SA" dirty="0" smtClean="0"/>
              <a:t>ّ</a:t>
            </a:r>
            <a:r>
              <a:rPr lang="ar-LB" dirty="0" smtClean="0"/>
              <a:t> </a:t>
            </a:r>
            <a:r>
              <a:rPr lang="ar-LB" dirty="0"/>
              <a:t>بين </a:t>
            </a:r>
            <a:r>
              <a:rPr lang="ar-LB" dirty="0" smtClean="0"/>
              <a:t>الطّلبة</a:t>
            </a:r>
            <a:r>
              <a:rPr lang="x-none" dirty="0" smtClean="0"/>
              <a:t>.</a:t>
            </a:r>
            <a:r>
              <a:rPr lang="he-IL" b="0" dirty="0" smtClean="0"/>
              <a:t>  </a:t>
            </a:r>
            <a:r>
              <a:rPr lang="he-IL" b="1" dirty="0" smtClean="0"/>
              <a:t> </a:t>
            </a:r>
            <a:endParaRPr lang="he-IL" b="1" dirty="0"/>
          </a:p>
        </p:txBody>
      </p:sp>
      <p:sp>
        <p:nvSpPr>
          <p:cNvPr id="184" name="Google Shape;1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6652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0" fontAlgn="base">
              <a:buClr>
                <a:schemeClr val="accent1">
                  <a:lumMod val="50000"/>
                </a:schemeClr>
              </a:buClr>
              <a:buFont typeface="Wingdings" panose="05000000000000000000" pitchFamily="2" charset="2"/>
              <a:buNone/>
            </a:pPr>
            <a:r>
              <a:rPr lang="ar-SA" sz="1200" b="0" dirty="0" smtClean="0">
                <a:solidFill>
                  <a:srgbClr val="000000"/>
                </a:solidFill>
              </a:rPr>
              <a:t>يـ\تستعرض المعلّم\ـة أهداف الدّرس أمام الطّلبة.</a:t>
            </a:r>
            <a:endParaRPr b="0" dirty="0"/>
          </a:p>
        </p:txBody>
      </p:sp>
      <p:sp>
        <p:nvSpPr>
          <p:cNvPr id="256" name="Google Shape;256;p11: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SzPts val="1400"/>
              <a:buNone/>
            </a:pPr>
            <a:fld id="{00000000-1234-1234-1234-123412341234}" type="slidenum">
              <a:rPr lang="x-none"/>
              <a:t>8</a:t>
            </a:fld>
            <a:endParaRPr/>
          </a:p>
        </p:txBody>
      </p:sp>
    </p:spTree>
    <p:extLst>
      <p:ext uri="{BB962C8B-B14F-4D97-AF65-F5344CB8AC3E}">
        <p14:creationId xmlns:p14="http://schemas.microsoft.com/office/powerpoint/2010/main" val="971543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0" fontAlgn="base">
              <a:buClr>
                <a:schemeClr val="accent1">
                  <a:lumMod val="50000"/>
                </a:schemeClr>
              </a:buClr>
              <a:buFont typeface="Wingdings" panose="05000000000000000000" pitchFamily="2" charset="2"/>
              <a:buNone/>
            </a:pPr>
            <a:r>
              <a:rPr lang="ar-SA" b="1" dirty="0" smtClean="0"/>
              <a:t>«أستطيع</a:t>
            </a:r>
            <a:r>
              <a:rPr lang="ar-SA" b="1" baseline="0" dirty="0" smtClean="0"/>
              <a:t> فِعل ما أريد</a:t>
            </a:r>
            <a:r>
              <a:rPr lang="ar-SA" b="1" dirty="0" smtClean="0"/>
              <a:t> في العطلة الصّيفيّة»</a:t>
            </a:r>
            <a:endParaRPr lang="he-IL" b="1" dirty="0" smtClean="0"/>
          </a:p>
          <a:p>
            <a:pPr lvl="0" fontAlgn="base">
              <a:buClr>
                <a:schemeClr val="accent1">
                  <a:lumMod val="50000"/>
                </a:schemeClr>
              </a:buClr>
              <a:buFont typeface="Wingdings" panose="05000000000000000000" pitchFamily="2" charset="2"/>
              <a:buNone/>
            </a:pPr>
            <a:endParaRPr lang="he-IL" dirty="0" smtClean="0"/>
          </a:p>
          <a:p>
            <a:pPr lvl="0" fontAlgn="base">
              <a:buClr>
                <a:schemeClr val="accent1">
                  <a:lumMod val="50000"/>
                </a:schemeClr>
              </a:buClr>
              <a:buFont typeface="Wingdings" panose="05000000000000000000" pitchFamily="2" charset="2"/>
              <a:buNone/>
            </a:pPr>
            <a:r>
              <a:rPr lang="ar-SA" dirty="0" smtClean="0"/>
              <a:t>يـ\تقرأ المعلّم\ـة الجُمَل المختلفة وتطلب من</a:t>
            </a:r>
            <a:r>
              <a:rPr lang="ar-SA" baseline="0" dirty="0" smtClean="0"/>
              <a:t> الطّلبة</a:t>
            </a:r>
            <a:r>
              <a:rPr lang="ar-SA" dirty="0" smtClean="0"/>
              <a:t> رفْع اللافتة المناسبة بالنّسبة</a:t>
            </a:r>
            <a:r>
              <a:rPr lang="ar-SA" baseline="0" dirty="0" smtClean="0"/>
              <a:t> لهم</a:t>
            </a:r>
            <a:r>
              <a:rPr lang="ar-SA" dirty="0" smtClean="0"/>
              <a:t>:</a:t>
            </a:r>
            <a:r>
              <a:rPr lang="he-IL" dirty="0" smtClean="0"/>
              <a:t> </a:t>
            </a:r>
            <a:r>
              <a:rPr lang="en-US" dirty="0" smtClean="0"/>
              <a:t>LIKE</a:t>
            </a:r>
            <a:r>
              <a:rPr lang="he-IL" dirty="0" smtClean="0"/>
              <a:t> </a:t>
            </a:r>
            <a:r>
              <a:rPr lang="ar-SA" dirty="0" smtClean="0"/>
              <a:t>في حال كانوا موافقين مع القول وـ </a:t>
            </a:r>
            <a:r>
              <a:rPr lang="en-US" dirty="0" smtClean="0"/>
              <a:t>DISLIKE</a:t>
            </a:r>
            <a:r>
              <a:rPr lang="he-IL" dirty="0" smtClean="0"/>
              <a:t>- </a:t>
            </a:r>
            <a:r>
              <a:rPr lang="ar-SA" dirty="0" smtClean="0"/>
              <a:t>في حال لم يوافقوا (بإمكان الطّلبة تحضير لافتات </a:t>
            </a:r>
            <a:r>
              <a:rPr lang="he-IL" baseline="0" dirty="0" smtClean="0"/>
              <a:t> </a:t>
            </a:r>
            <a:r>
              <a:rPr lang="en-US" baseline="0" dirty="0"/>
              <a:t>LIKE / DISLIKE</a:t>
            </a:r>
            <a:r>
              <a:rPr lang="he-IL" baseline="0" dirty="0"/>
              <a:t>)</a:t>
            </a:r>
            <a:endParaRPr lang="he-IL" dirty="0"/>
          </a:p>
          <a:p>
            <a:pPr lvl="0" fontAlgn="base">
              <a:buClr>
                <a:schemeClr val="accent1">
                  <a:lumMod val="50000"/>
                </a:schemeClr>
              </a:buClr>
              <a:buFont typeface="Wingdings" panose="05000000000000000000" pitchFamily="2" charset="2"/>
              <a:buNone/>
            </a:pPr>
            <a:endParaRPr lang="he-IL" dirty="0"/>
          </a:p>
          <a:p>
            <a:pPr marL="0" lvl="0" indent="0" algn="l" rtl="0">
              <a:lnSpc>
                <a:spcPct val="100000"/>
              </a:lnSpc>
              <a:spcBef>
                <a:spcPts val="0"/>
              </a:spcBef>
              <a:spcAft>
                <a:spcPts val="0"/>
              </a:spcAft>
              <a:buSzPts val="1400"/>
              <a:buNone/>
            </a:pPr>
            <a:endParaRPr dirty="0"/>
          </a:p>
        </p:txBody>
      </p:sp>
      <p:sp>
        <p:nvSpPr>
          <p:cNvPr id="262" name="Google Shape;2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8786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1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extLst>
      <p:ext uri="{BB962C8B-B14F-4D97-AF65-F5344CB8AC3E}">
        <p14:creationId xmlns:p14="http://schemas.microsoft.com/office/powerpoint/2010/main" val="3307075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שקופית כותרת" type="title">
  <p:cSld name="שקופית כותרת">
    <p:spTree>
      <p:nvGrpSpPr>
        <p:cNvPr id="1" name="Shape 21"/>
        <p:cNvGrpSpPr/>
        <p:nvPr/>
      </p:nvGrpSpPr>
      <p:grpSpPr>
        <a:xfrm>
          <a:off x="0" y="0"/>
          <a:ext cx="0" cy="0"/>
          <a:chOff x="0" y="0"/>
          <a:chExt cx="0" cy="0"/>
        </a:xfrm>
      </p:grpSpPr>
      <p:sp>
        <p:nvSpPr>
          <p:cNvPr id="22" name="Google Shape;2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24" name="Google Shape;24;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extLst>
      <p:ext uri="{BB962C8B-B14F-4D97-AF65-F5344CB8AC3E}">
        <p14:creationId xmlns:p14="http://schemas.microsoft.com/office/powerpoint/2010/main" val="3933932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שאלות- אפשרות 1">
  <p:cSld name="שאלות- אפשרות 1">
    <p:spTree>
      <p:nvGrpSpPr>
        <p:cNvPr id="1" name="Shape 27"/>
        <p:cNvGrpSpPr/>
        <p:nvPr/>
      </p:nvGrpSpPr>
      <p:grpSpPr>
        <a:xfrm>
          <a:off x="0" y="0"/>
          <a:ext cx="0" cy="0"/>
          <a:chOff x="0" y="0"/>
          <a:chExt cx="0" cy="0"/>
        </a:xfrm>
      </p:grpSpPr>
      <p:sp>
        <p:nvSpPr>
          <p:cNvPr id="28" name="Google Shape;28;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9" name="Google Shape;2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0" name="Google Shape;30;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
        <p:nvSpPr>
          <p:cNvPr id="31" name="Google Shape;31;p22"/>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32;p22"/>
          <p:cNvSpPr txBox="1"/>
          <p:nvPr/>
        </p:nvSpPr>
        <p:spPr>
          <a:xfrm>
            <a:off x="2586182" y="189529"/>
            <a:ext cx="6913417" cy="1200329"/>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7200"/>
              <a:buFont typeface="Arial"/>
              <a:buNone/>
            </a:pPr>
            <a:r>
              <a:rPr lang="x-none" sz="7200" b="1" i="0" u="none" strike="noStrike" cap="none">
                <a:solidFill>
                  <a:srgbClr val="002060"/>
                </a:solidFill>
                <a:latin typeface="Calibri"/>
                <a:ea typeface="Calibri"/>
                <a:cs typeface="Calibri"/>
                <a:sym typeface="Calibri"/>
              </a:rPr>
              <a:t>שאלות לדיון בכיתה</a:t>
            </a:r>
            <a:endParaRPr sz="1400" b="0" i="0" u="none" strike="noStrike" cap="none">
              <a:solidFill>
                <a:srgbClr val="000000"/>
              </a:solidFill>
              <a:latin typeface="Arial"/>
              <a:ea typeface="Arial"/>
              <a:cs typeface="Arial"/>
              <a:sym typeface="Arial"/>
            </a:endParaRPr>
          </a:p>
        </p:txBody>
      </p:sp>
      <p:sp>
        <p:nvSpPr>
          <p:cNvPr id="33" name="Google Shape;33;p22"/>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31762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מה המסר שלנו">
  <p:cSld name="מה המסר שלנו">
    <p:spTree>
      <p:nvGrpSpPr>
        <p:cNvPr id="1" name="Shape 34"/>
        <p:cNvGrpSpPr/>
        <p:nvPr/>
      </p:nvGrpSpPr>
      <p:grpSpPr>
        <a:xfrm>
          <a:off x="0" y="0"/>
          <a:ext cx="0" cy="0"/>
          <a:chOff x="0" y="0"/>
          <a:chExt cx="0" cy="0"/>
        </a:xfrm>
      </p:grpSpPr>
      <p:sp>
        <p:nvSpPr>
          <p:cNvPr id="35" name="Google Shape;35;p2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6" name="Google Shape;3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7" name="Google Shape;37;p2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
        <p:nvSpPr>
          <p:cNvPr id="38" name="Google Shape;38;p23"/>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23"/>
          <p:cNvSpPr txBox="1"/>
          <p:nvPr/>
        </p:nvSpPr>
        <p:spPr>
          <a:xfrm>
            <a:off x="2011680" y="189529"/>
            <a:ext cx="7487919" cy="1200288"/>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7200"/>
              <a:buFont typeface="Arial"/>
              <a:buNone/>
            </a:pPr>
            <a:r>
              <a:rPr lang="x-none" sz="7200" b="1" i="0" u="none" strike="noStrike" cap="none">
                <a:solidFill>
                  <a:srgbClr val="002060"/>
                </a:solidFill>
                <a:latin typeface="Calibri"/>
                <a:ea typeface="Calibri"/>
                <a:cs typeface="Calibri"/>
                <a:sym typeface="Calibri"/>
              </a:rPr>
              <a:t>מהם המסרים שלנו?</a:t>
            </a:r>
            <a:endParaRPr sz="1400" b="0" i="0" u="none" strike="noStrike" cap="none">
              <a:solidFill>
                <a:srgbClr val="000000"/>
              </a:solidFill>
              <a:latin typeface="Arial"/>
              <a:ea typeface="Arial"/>
              <a:cs typeface="Arial"/>
              <a:sym typeface="Arial"/>
            </a:endParaRPr>
          </a:p>
        </p:txBody>
      </p:sp>
      <p:sp>
        <p:nvSpPr>
          <p:cNvPr id="40" name="Google Shape;40;p23"/>
          <p:cNvSpPr txBox="1">
            <a:spLocks noGrp="1"/>
          </p:cNvSpPr>
          <p:nvPr>
            <p:ph type="body" idx="1"/>
          </p:nvPr>
        </p:nvSpPr>
        <p:spPr>
          <a:xfrm>
            <a:off x="1505527" y="2246457"/>
            <a:ext cx="9051637"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0871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שאלות- אפשרות 2">
  <p:cSld name="שאלות- אפשרות 2">
    <p:spTree>
      <p:nvGrpSpPr>
        <p:cNvPr id="1" name="Shape 41"/>
        <p:cNvGrpSpPr/>
        <p:nvPr/>
      </p:nvGrpSpPr>
      <p:grpSpPr>
        <a:xfrm>
          <a:off x="0" y="0"/>
          <a:ext cx="0" cy="0"/>
          <a:chOff x="0" y="0"/>
          <a:chExt cx="0" cy="0"/>
        </a:xfrm>
      </p:grpSpPr>
      <p:sp>
        <p:nvSpPr>
          <p:cNvPr id="42" name="Google Shape;42;p24"/>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4" name="Google Shape;4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5" name="Google Shape;45;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pic>
        <p:nvPicPr>
          <p:cNvPr id="46" name="Google Shape;46;p24"/>
          <p:cNvPicPr preferRelativeResize="0"/>
          <p:nvPr/>
        </p:nvPicPr>
        <p:blipFill rotWithShape="1">
          <a:blip r:embed="rId2">
            <a:alphaModFix/>
          </a:blip>
          <a:srcRect/>
          <a:stretch/>
        </p:blipFill>
        <p:spPr>
          <a:xfrm flipH="1">
            <a:off x="290837" y="1866284"/>
            <a:ext cx="3468362" cy="2846131"/>
          </a:xfrm>
          <a:prstGeom prst="rect">
            <a:avLst/>
          </a:prstGeom>
          <a:noFill/>
          <a:ln>
            <a:noFill/>
          </a:ln>
        </p:spPr>
      </p:pic>
      <p:pic>
        <p:nvPicPr>
          <p:cNvPr id="47" name="Google Shape;47;p24"/>
          <p:cNvPicPr preferRelativeResize="0"/>
          <p:nvPr/>
        </p:nvPicPr>
        <p:blipFill rotWithShape="1">
          <a:blip r:embed="rId2">
            <a:alphaModFix/>
          </a:blip>
          <a:srcRect/>
          <a:stretch/>
        </p:blipFill>
        <p:spPr>
          <a:xfrm flipH="1">
            <a:off x="2715383" y="3875344"/>
            <a:ext cx="3468362" cy="2846131"/>
          </a:xfrm>
          <a:prstGeom prst="rect">
            <a:avLst/>
          </a:prstGeom>
          <a:noFill/>
          <a:ln>
            <a:noFill/>
          </a:ln>
        </p:spPr>
      </p:pic>
      <p:pic>
        <p:nvPicPr>
          <p:cNvPr id="48" name="Google Shape;48;p24"/>
          <p:cNvPicPr preferRelativeResize="0"/>
          <p:nvPr/>
        </p:nvPicPr>
        <p:blipFill rotWithShape="1">
          <a:blip r:embed="rId2">
            <a:alphaModFix/>
          </a:blip>
          <a:srcRect/>
          <a:stretch/>
        </p:blipFill>
        <p:spPr>
          <a:xfrm>
            <a:off x="5510369" y="1688935"/>
            <a:ext cx="3246583" cy="2846131"/>
          </a:xfrm>
          <a:prstGeom prst="rect">
            <a:avLst/>
          </a:prstGeom>
          <a:noFill/>
          <a:ln>
            <a:noFill/>
          </a:ln>
        </p:spPr>
      </p:pic>
      <p:pic>
        <p:nvPicPr>
          <p:cNvPr id="49" name="Google Shape;49;p24"/>
          <p:cNvPicPr preferRelativeResize="0"/>
          <p:nvPr/>
        </p:nvPicPr>
        <p:blipFill rotWithShape="1">
          <a:blip r:embed="rId2">
            <a:alphaModFix/>
          </a:blip>
          <a:srcRect/>
          <a:stretch/>
        </p:blipFill>
        <p:spPr>
          <a:xfrm>
            <a:off x="8226137" y="4116530"/>
            <a:ext cx="3392995" cy="2445039"/>
          </a:xfrm>
          <a:prstGeom prst="rect">
            <a:avLst/>
          </a:prstGeom>
          <a:noFill/>
          <a:ln>
            <a:noFill/>
          </a:ln>
        </p:spPr>
      </p:pic>
      <p:sp>
        <p:nvSpPr>
          <p:cNvPr id="50" name="Google Shape;50;p24"/>
          <p:cNvSpPr txBox="1">
            <a:spLocks noGrp="1"/>
          </p:cNvSpPr>
          <p:nvPr>
            <p:ph type="title"/>
          </p:nvPr>
        </p:nvSpPr>
        <p:spPr>
          <a:xfrm>
            <a:off x="5013878" y="59823"/>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44928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שאלות - אפשרות 3">
  <p:cSld name="שאלות - אפשרות 3">
    <p:spTree>
      <p:nvGrpSpPr>
        <p:cNvPr id="1" name="Shape 51"/>
        <p:cNvGrpSpPr/>
        <p:nvPr/>
      </p:nvGrpSpPr>
      <p:grpSpPr>
        <a:xfrm>
          <a:off x="0" y="0"/>
          <a:ext cx="0" cy="0"/>
          <a:chOff x="0" y="0"/>
          <a:chExt cx="0" cy="0"/>
        </a:xfrm>
      </p:grpSpPr>
      <p:sp>
        <p:nvSpPr>
          <p:cNvPr id="52" name="Google Shape;52;p25"/>
          <p:cNvSpPr/>
          <p:nvPr/>
        </p:nvSpPr>
        <p:spPr>
          <a:xfrm>
            <a:off x="8610600" y="0"/>
            <a:ext cx="3581400"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 name="Google Shape;53;p25"/>
          <p:cNvSpPr txBox="1">
            <a:spLocks noGrp="1"/>
          </p:cNvSpPr>
          <p:nvPr>
            <p:ph type="title"/>
          </p:nvPr>
        </p:nvSpPr>
        <p:spPr>
          <a:xfrm>
            <a:off x="90392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5"/>
          <p:cNvSpPr txBox="1">
            <a:spLocks noGrp="1"/>
          </p:cNvSpPr>
          <p:nvPr>
            <p:ph type="sldNum" idx="12"/>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pic>
        <p:nvPicPr>
          <p:cNvPr id="55" name="Google Shape;55;p25"/>
          <p:cNvPicPr preferRelativeResize="0"/>
          <p:nvPr/>
        </p:nvPicPr>
        <p:blipFill rotWithShape="1">
          <a:blip r:embed="rId2">
            <a:alphaModFix/>
          </a:blip>
          <a:srcRect/>
          <a:stretch/>
        </p:blipFill>
        <p:spPr>
          <a:xfrm>
            <a:off x="6096000" y="835091"/>
            <a:ext cx="1858858" cy="1353379"/>
          </a:xfrm>
          <a:prstGeom prst="rect">
            <a:avLst/>
          </a:prstGeom>
          <a:noFill/>
          <a:ln>
            <a:noFill/>
          </a:ln>
        </p:spPr>
      </p:pic>
      <p:pic>
        <p:nvPicPr>
          <p:cNvPr id="56" name="Google Shape;56;p25"/>
          <p:cNvPicPr preferRelativeResize="0"/>
          <p:nvPr/>
        </p:nvPicPr>
        <p:blipFill rotWithShape="1">
          <a:blip r:embed="rId3">
            <a:alphaModFix/>
          </a:blip>
          <a:srcRect/>
          <a:stretch/>
        </p:blipFill>
        <p:spPr>
          <a:xfrm>
            <a:off x="4968676" y="2606675"/>
            <a:ext cx="2649310" cy="1845831"/>
          </a:xfrm>
          <a:prstGeom prst="rect">
            <a:avLst/>
          </a:prstGeom>
          <a:noFill/>
          <a:ln>
            <a:noFill/>
          </a:ln>
        </p:spPr>
      </p:pic>
      <p:pic>
        <p:nvPicPr>
          <p:cNvPr id="57" name="Google Shape;57;p25"/>
          <p:cNvPicPr preferRelativeResize="0"/>
          <p:nvPr/>
        </p:nvPicPr>
        <p:blipFill rotWithShape="1">
          <a:blip r:embed="rId4">
            <a:alphaModFix/>
          </a:blip>
          <a:srcRect/>
          <a:stretch/>
        </p:blipFill>
        <p:spPr>
          <a:xfrm>
            <a:off x="3038232" y="682291"/>
            <a:ext cx="2814200" cy="1833103"/>
          </a:xfrm>
          <a:prstGeom prst="rect">
            <a:avLst/>
          </a:prstGeom>
          <a:noFill/>
          <a:ln>
            <a:noFill/>
          </a:ln>
        </p:spPr>
      </p:pic>
      <p:pic>
        <p:nvPicPr>
          <p:cNvPr id="58" name="Google Shape;58;p25"/>
          <p:cNvPicPr preferRelativeResize="0"/>
          <p:nvPr/>
        </p:nvPicPr>
        <p:blipFill rotWithShape="1">
          <a:blip r:embed="rId5">
            <a:alphaModFix/>
          </a:blip>
          <a:srcRect/>
          <a:stretch/>
        </p:blipFill>
        <p:spPr>
          <a:xfrm>
            <a:off x="3436789" y="4787831"/>
            <a:ext cx="1805401" cy="1978522"/>
          </a:xfrm>
          <a:prstGeom prst="rect">
            <a:avLst/>
          </a:prstGeom>
          <a:noFill/>
          <a:ln>
            <a:noFill/>
          </a:ln>
        </p:spPr>
      </p:pic>
      <p:pic>
        <p:nvPicPr>
          <p:cNvPr id="59" name="Google Shape;59;p25"/>
          <p:cNvPicPr preferRelativeResize="0"/>
          <p:nvPr/>
        </p:nvPicPr>
        <p:blipFill rotWithShape="1">
          <a:blip r:embed="rId6">
            <a:alphaModFix/>
          </a:blip>
          <a:srcRect/>
          <a:stretch/>
        </p:blipFill>
        <p:spPr>
          <a:xfrm>
            <a:off x="1778922" y="2728697"/>
            <a:ext cx="2089237" cy="1845831"/>
          </a:xfrm>
          <a:prstGeom prst="rect">
            <a:avLst/>
          </a:prstGeom>
          <a:noFill/>
          <a:ln>
            <a:noFill/>
          </a:ln>
        </p:spPr>
      </p:pic>
      <p:pic>
        <p:nvPicPr>
          <p:cNvPr id="60" name="Google Shape;60;p25"/>
          <p:cNvPicPr preferRelativeResize="0"/>
          <p:nvPr/>
        </p:nvPicPr>
        <p:blipFill rotWithShape="1">
          <a:blip r:embed="rId7">
            <a:alphaModFix/>
          </a:blip>
          <a:srcRect/>
          <a:stretch/>
        </p:blipFill>
        <p:spPr>
          <a:xfrm>
            <a:off x="6132649" y="4758566"/>
            <a:ext cx="2089238" cy="1644719"/>
          </a:xfrm>
          <a:prstGeom prst="rect">
            <a:avLst/>
          </a:prstGeom>
          <a:noFill/>
          <a:ln>
            <a:noFill/>
          </a:ln>
        </p:spPr>
      </p:pic>
      <p:pic>
        <p:nvPicPr>
          <p:cNvPr id="61" name="Google Shape;61;p25"/>
          <p:cNvPicPr preferRelativeResize="0"/>
          <p:nvPr/>
        </p:nvPicPr>
        <p:blipFill rotWithShape="1">
          <a:blip r:embed="rId8">
            <a:alphaModFix/>
          </a:blip>
          <a:srcRect/>
          <a:stretch/>
        </p:blipFill>
        <p:spPr>
          <a:xfrm>
            <a:off x="680831" y="730316"/>
            <a:ext cx="1811014" cy="1562930"/>
          </a:xfrm>
          <a:prstGeom prst="rect">
            <a:avLst/>
          </a:prstGeom>
          <a:noFill/>
          <a:ln>
            <a:noFill/>
          </a:ln>
        </p:spPr>
      </p:pic>
      <p:pic>
        <p:nvPicPr>
          <p:cNvPr id="62" name="Google Shape;62;p25"/>
          <p:cNvPicPr preferRelativeResize="0"/>
          <p:nvPr/>
        </p:nvPicPr>
        <p:blipFill rotWithShape="1">
          <a:blip r:embed="rId9">
            <a:alphaModFix/>
          </a:blip>
          <a:srcRect/>
          <a:stretch/>
        </p:blipFill>
        <p:spPr>
          <a:xfrm>
            <a:off x="535550" y="4839928"/>
            <a:ext cx="2287991" cy="1481994"/>
          </a:xfrm>
          <a:prstGeom prst="rect">
            <a:avLst/>
          </a:prstGeom>
          <a:noFill/>
          <a:ln>
            <a:noFill/>
          </a:ln>
        </p:spPr>
      </p:pic>
    </p:spTree>
    <p:extLst>
      <p:ext uri="{BB962C8B-B14F-4D97-AF65-F5344CB8AC3E}">
        <p14:creationId xmlns:p14="http://schemas.microsoft.com/office/powerpoint/2010/main" val="2546874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מה למדנו היום?">
  <p:cSld name="מה למדנו היום?">
    <p:spTree>
      <p:nvGrpSpPr>
        <p:cNvPr id="1" name="Shape 63"/>
        <p:cNvGrpSpPr/>
        <p:nvPr/>
      </p:nvGrpSpPr>
      <p:grpSpPr>
        <a:xfrm>
          <a:off x="0" y="0"/>
          <a:ext cx="0" cy="0"/>
          <a:chOff x="0" y="0"/>
          <a:chExt cx="0" cy="0"/>
        </a:xfrm>
      </p:grpSpPr>
      <p:sp>
        <p:nvSpPr>
          <p:cNvPr id="64" name="Google Shape;64;p2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65" name="Google Shape;6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66" name="Google Shape;66;p2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
        <p:nvSpPr>
          <p:cNvPr id="67" name="Google Shape;67;p26"/>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8" name="Google Shape;68;p26"/>
          <p:cNvPicPr preferRelativeResize="0"/>
          <p:nvPr/>
        </p:nvPicPr>
        <p:blipFill rotWithShape="1">
          <a:blip r:embed="rId2">
            <a:alphaModFix/>
          </a:blip>
          <a:srcRect/>
          <a:stretch/>
        </p:blipFill>
        <p:spPr>
          <a:xfrm rot="7234956">
            <a:off x="2188430" y="1157286"/>
            <a:ext cx="838200" cy="428625"/>
          </a:xfrm>
          <a:prstGeom prst="rect">
            <a:avLst/>
          </a:prstGeom>
          <a:noFill/>
          <a:ln>
            <a:noFill/>
          </a:ln>
        </p:spPr>
      </p:pic>
      <p:sp>
        <p:nvSpPr>
          <p:cNvPr id="69" name="Google Shape;69;p26"/>
          <p:cNvSpPr/>
          <p:nvPr/>
        </p:nvSpPr>
        <p:spPr>
          <a:xfrm>
            <a:off x="2625010" y="230909"/>
            <a:ext cx="7536873" cy="1025236"/>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7200"/>
              <a:buFont typeface="Arial"/>
              <a:buNone/>
            </a:pPr>
            <a:r>
              <a:rPr lang="ar-SY" sz="7200" b="1" i="0" u="none" strike="noStrike" cap="none" dirty="0" smtClean="0">
                <a:solidFill>
                  <a:srgbClr val="002060"/>
                </a:solidFill>
                <a:latin typeface="Calibri"/>
                <a:ea typeface="Calibri"/>
                <a:cs typeface="Calibri"/>
                <a:sym typeface="Calibri"/>
              </a:rPr>
              <a:t>ماذا</a:t>
            </a:r>
            <a:r>
              <a:rPr lang="ar-SY" sz="7200" b="1" i="0" u="none" strike="noStrike" cap="none" baseline="0" dirty="0" smtClean="0">
                <a:solidFill>
                  <a:srgbClr val="002060"/>
                </a:solidFill>
                <a:latin typeface="Calibri"/>
                <a:ea typeface="Calibri"/>
                <a:cs typeface="Calibri"/>
                <a:sym typeface="Calibri"/>
              </a:rPr>
              <a:t> تعلّمنا اليوم؟</a:t>
            </a:r>
            <a:endParaRPr sz="1400" b="0" i="0" u="none" strike="noStrike" cap="none" dirty="0">
              <a:solidFill>
                <a:srgbClr val="000000"/>
              </a:solidFill>
              <a:latin typeface="Arial"/>
              <a:ea typeface="Arial"/>
              <a:cs typeface="Arial"/>
              <a:sym typeface="Arial"/>
            </a:endParaRPr>
          </a:p>
        </p:txBody>
      </p:sp>
      <p:sp>
        <p:nvSpPr>
          <p:cNvPr id="70" name="Google Shape;70;p26"/>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10257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71"/>
        <p:cNvGrpSpPr/>
        <p:nvPr/>
      </p:nvGrpSpPr>
      <p:grpSpPr>
        <a:xfrm>
          <a:off x="0" y="0"/>
          <a:ext cx="0" cy="0"/>
          <a:chOff x="0" y="0"/>
          <a:chExt cx="0" cy="0"/>
        </a:xfrm>
      </p:grpSpPr>
      <p:sp>
        <p:nvSpPr>
          <p:cNvPr id="72" name="Google Shape;72;p39"/>
          <p:cNvSpPr/>
          <p:nvPr/>
        </p:nvSpPr>
        <p:spPr>
          <a:xfrm>
            <a:off x="0" y="0"/>
            <a:ext cx="3581400"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 name="Google Shape;73;p39"/>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5" name="Google Shape;7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76" name="Google Shape;76;p3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pic>
        <p:nvPicPr>
          <p:cNvPr id="77" name="Google Shape;77;p39" descr="מדפסת עם מילוי מלא"/>
          <p:cNvPicPr preferRelativeResize="0"/>
          <p:nvPr/>
        </p:nvPicPr>
        <p:blipFill rotWithShape="1">
          <a:blip r:embed="rId2">
            <a:alphaModFix/>
          </a:blip>
          <a:srcRect/>
          <a:stretch/>
        </p:blipFill>
        <p:spPr>
          <a:xfrm>
            <a:off x="5660796" y="936396"/>
            <a:ext cx="4985208" cy="4985208"/>
          </a:xfrm>
          <a:prstGeom prst="rect">
            <a:avLst/>
          </a:prstGeom>
          <a:noFill/>
          <a:ln>
            <a:noFill/>
          </a:ln>
        </p:spPr>
      </p:pic>
    </p:spTree>
    <p:extLst>
      <p:ext uri="{BB962C8B-B14F-4D97-AF65-F5344CB8AC3E}">
        <p14:creationId xmlns:p14="http://schemas.microsoft.com/office/powerpoint/2010/main" val="4232640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2" name="Google Shape;82;p2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83" name="Google Shape;8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84" name="Google Shape;84;p2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extLst>
      <p:ext uri="{BB962C8B-B14F-4D97-AF65-F5344CB8AC3E}">
        <p14:creationId xmlns:p14="http://schemas.microsoft.com/office/powerpoint/2010/main" val="2542947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85"/>
        <p:cNvGrpSpPr/>
        <p:nvPr/>
      </p:nvGrpSpPr>
      <p:grpSpPr>
        <a:xfrm>
          <a:off x="0" y="0"/>
          <a:ext cx="0" cy="0"/>
          <a:chOff x="0" y="0"/>
          <a:chExt cx="0" cy="0"/>
        </a:xfrm>
      </p:grpSpPr>
      <p:sp>
        <p:nvSpPr>
          <p:cNvPr id="86" name="Google Shape;86;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88" name="Google Shape;88;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9" name="Google Shape;89;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0" name="Google Shape;90;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1" name="Google Shape;91;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92" name="Google Shape;9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93" name="Google Shape;93;p2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extLst>
      <p:ext uri="{BB962C8B-B14F-4D97-AF65-F5344CB8AC3E}">
        <p14:creationId xmlns:p14="http://schemas.microsoft.com/office/powerpoint/2010/main" val="159280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21"/>
        <p:cNvGrpSpPr/>
        <p:nvPr/>
      </p:nvGrpSpPr>
      <p:grpSpPr>
        <a:xfrm>
          <a:off x="0" y="0"/>
          <a:ext cx="0" cy="0"/>
          <a:chOff x="0" y="0"/>
          <a:chExt cx="0" cy="0"/>
        </a:xfrm>
      </p:grpSpPr>
      <p:sp>
        <p:nvSpPr>
          <p:cNvPr id="22" name="Google Shape;22;p2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23" name="Google Shape;23;p2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
        <p:nvSpPr>
          <p:cNvPr id="24" name="Google Shape;24;p23"/>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23"/>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3"/>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94"/>
        <p:cNvGrpSpPr/>
        <p:nvPr/>
      </p:nvGrpSpPr>
      <p:grpSpPr>
        <a:xfrm>
          <a:off x="0" y="0"/>
          <a:ext cx="0" cy="0"/>
          <a:chOff x="0" y="0"/>
          <a:chExt cx="0" cy="0"/>
        </a:xfrm>
      </p:grpSpPr>
      <p:sp>
        <p:nvSpPr>
          <p:cNvPr id="95" name="Google Shape;95;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96" name="Google Shape;96;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
        <p:nvSpPr>
          <p:cNvPr id="97" name="Google Shape;97;p29"/>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29"/>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9"/>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93666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כללית">
  <p:cSld name="כללית">
    <p:spTree>
      <p:nvGrpSpPr>
        <p:cNvPr id="1" name="Shape 100"/>
        <p:cNvGrpSpPr/>
        <p:nvPr/>
      </p:nvGrpSpPr>
      <p:grpSpPr>
        <a:xfrm>
          <a:off x="0" y="0"/>
          <a:ext cx="0" cy="0"/>
          <a:chOff x="0" y="0"/>
          <a:chExt cx="0" cy="0"/>
        </a:xfrm>
      </p:grpSpPr>
      <p:sp>
        <p:nvSpPr>
          <p:cNvPr id="101" name="Google Shape;10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03" name="Google Shape;10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04" name="Google Shape;104;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
        <p:nvSpPr>
          <p:cNvPr id="105" name="Google Shape;105;p30"/>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43393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שאלות לדיון בכיתה">
  <p:cSld name="שאלות לדיון בכיתה">
    <p:spTree>
      <p:nvGrpSpPr>
        <p:cNvPr id="1" name="Shape 106"/>
        <p:cNvGrpSpPr/>
        <p:nvPr/>
      </p:nvGrpSpPr>
      <p:grpSpPr>
        <a:xfrm>
          <a:off x="0" y="0"/>
          <a:ext cx="0" cy="0"/>
          <a:chOff x="0" y="0"/>
          <a:chExt cx="0" cy="0"/>
        </a:xfrm>
      </p:grpSpPr>
      <p:sp>
        <p:nvSpPr>
          <p:cNvPr id="107" name="Google Shape;107;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08" name="Google Shape;10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09" name="Google Shape;109;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
        <p:nvSpPr>
          <p:cNvPr id="110" name="Google Shape;110;p31"/>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31"/>
          <p:cNvSpPr txBox="1"/>
          <p:nvPr/>
        </p:nvSpPr>
        <p:spPr>
          <a:xfrm>
            <a:off x="2761673" y="136525"/>
            <a:ext cx="7061199" cy="1200329"/>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7200"/>
              <a:buFont typeface="Arial"/>
              <a:buNone/>
            </a:pPr>
            <a:r>
              <a:rPr lang="x-none" sz="7200" b="1" i="0" u="none" strike="noStrike" cap="none">
                <a:solidFill>
                  <a:srgbClr val="002060"/>
                </a:solidFill>
                <a:latin typeface="Calibri"/>
                <a:ea typeface="Calibri"/>
                <a:cs typeface="Calibri"/>
                <a:sym typeface="Calibri"/>
              </a:rPr>
              <a:t>שאלות לדיון בכיתה</a:t>
            </a:r>
            <a:endParaRPr sz="1400" b="0" i="0" u="none" strike="noStrike" cap="none">
              <a:solidFill>
                <a:srgbClr val="000000"/>
              </a:solidFill>
              <a:latin typeface="Arial"/>
              <a:ea typeface="Arial"/>
              <a:cs typeface="Arial"/>
              <a:sym typeface="Arial"/>
            </a:endParaRPr>
          </a:p>
        </p:txBody>
      </p:sp>
      <p:sp>
        <p:nvSpPr>
          <p:cNvPr id="112" name="Google Shape;112;p31"/>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73745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תמונה ">
  <p:cSld name="1_תמונה ">
    <p:spTree>
      <p:nvGrpSpPr>
        <p:cNvPr id="1" name="Shape 113"/>
        <p:cNvGrpSpPr/>
        <p:nvPr/>
      </p:nvGrpSpPr>
      <p:grpSpPr>
        <a:xfrm>
          <a:off x="0" y="0"/>
          <a:ext cx="0" cy="0"/>
          <a:chOff x="0" y="0"/>
          <a:chExt cx="0" cy="0"/>
        </a:xfrm>
      </p:grpSpPr>
      <p:sp>
        <p:nvSpPr>
          <p:cNvPr id="114" name="Google Shape;114;p32"/>
          <p:cNvSpPr/>
          <p:nvPr/>
        </p:nvSpPr>
        <p:spPr>
          <a:xfrm>
            <a:off x="0" y="0"/>
            <a:ext cx="3581400"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32"/>
          <p:cNvSpPr>
            <a:spLocks noGrp="1"/>
          </p:cNvSpPr>
          <p:nvPr>
            <p:ph type="pic" idx="2"/>
          </p:nvPr>
        </p:nvSpPr>
        <p:spPr>
          <a:xfrm>
            <a:off x="5183188" y="987425"/>
            <a:ext cx="6172200" cy="4873625"/>
          </a:xfrm>
          <a:prstGeom prst="rect">
            <a:avLst/>
          </a:prstGeom>
          <a:noFill/>
          <a:ln>
            <a:noFill/>
          </a:ln>
        </p:spPr>
      </p:sp>
      <p:sp>
        <p:nvSpPr>
          <p:cNvPr id="116" name="Google Shape;116;p32"/>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18" name="Google Shape;11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19" name="Google Shape;119;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extLst>
      <p:ext uri="{BB962C8B-B14F-4D97-AF65-F5344CB8AC3E}">
        <p14:creationId xmlns:p14="http://schemas.microsoft.com/office/powerpoint/2010/main" val="2157999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120"/>
        <p:cNvGrpSpPr/>
        <p:nvPr/>
      </p:nvGrpSpPr>
      <p:grpSpPr>
        <a:xfrm>
          <a:off x="0" y="0"/>
          <a:ext cx="0" cy="0"/>
          <a:chOff x="0" y="0"/>
          <a:chExt cx="0" cy="0"/>
        </a:xfrm>
      </p:grpSpPr>
      <p:sp>
        <p:nvSpPr>
          <p:cNvPr id="121" name="Google Shape;121;p33"/>
          <p:cNvSpPr/>
          <p:nvPr/>
        </p:nvSpPr>
        <p:spPr>
          <a:xfrm>
            <a:off x="7673" y="0"/>
            <a:ext cx="3573727"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23" name="Google Shape;12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24" name="Google Shape;124;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
        <p:nvSpPr>
          <p:cNvPr id="125" name="Google Shape;125;p33"/>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3"/>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784355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27"/>
        <p:cNvGrpSpPr/>
        <p:nvPr/>
      </p:nvGrpSpPr>
      <p:grpSpPr>
        <a:xfrm>
          <a:off x="0" y="0"/>
          <a:ext cx="0" cy="0"/>
          <a:chOff x="0" y="0"/>
          <a:chExt cx="0" cy="0"/>
        </a:xfrm>
      </p:grpSpPr>
      <p:sp>
        <p:nvSpPr>
          <p:cNvPr id="28" name="Google Shape;28;p24"/>
          <p:cNvSpPr/>
          <p:nvPr/>
        </p:nvSpPr>
        <p:spPr>
          <a:xfrm>
            <a:off x="0" y="0"/>
            <a:ext cx="3581400"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24"/>
          <p:cNvSpPr>
            <a:spLocks noGrp="1"/>
          </p:cNvSpPr>
          <p:nvPr>
            <p:ph type="pic" idx="2"/>
          </p:nvPr>
        </p:nvSpPr>
        <p:spPr>
          <a:xfrm>
            <a:off x="5183188" y="987425"/>
            <a:ext cx="6172200" cy="4873625"/>
          </a:xfrm>
          <a:prstGeom prst="rect">
            <a:avLst/>
          </a:prstGeom>
          <a:noFill/>
          <a:ln>
            <a:noFill/>
          </a:ln>
        </p:spPr>
      </p:sp>
      <p:sp>
        <p:nvSpPr>
          <p:cNvPr id="30" name="Google Shape;30;p24"/>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2" name="Google Shape;3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3" name="Google Shape;33;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שאלות- אפשרות 1">
  <p:cSld name="שאלות- אפשרות 1">
    <p:spTree>
      <p:nvGrpSpPr>
        <p:cNvPr id="1" name="Shape 34"/>
        <p:cNvGrpSpPr/>
        <p:nvPr/>
      </p:nvGrpSpPr>
      <p:grpSpPr>
        <a:xfrm>
          <a:off x="0" y="0"/>
          <a:ext cx="0" cy="0"/>
          <a:chOff x="0" y="0"/>
          <a:chExt cx="0" cy="0"/>
        </a:xfrm>
      </p:grpSpPr>
      <p:sp>
        <p:nvSpPr>
          <p:cNvPr id="35" name="Google Shape;35;p2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6" name="Google Shape;3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37" name="Google Shape;37;p2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
        <p:nvSpPr>
          <p:cNvPr id="38" name="Google Shape;38;p25"/>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25"/>
          <p:cNvSpPr txBox="1"/>
          <p:nvPr/>
        </p:nvSpPr>
        <p:spPr>
          <a:xfrm>
            <a:off x="1159162" y="143362"/>
            <a:ext cx="8640619" cy="1200288"/>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7200"/>
              <a:buFont typeface="Arial"/>
              <a:buNone/>
            </a:pPr>
            <a:r>
              <a:rPr lang="ar-SY" sz="7200" b="1" i="0" u="none" strike="noStrike" cap="none" dirty="0" smtClean="0">
                <a:solidFill>
                  <a:srgbClr val="002060"/>
                </a:solidFill>
                <a:latin typeface="Calibri"/>
                <a:ea typeface="Calibri"/>
                <a:cs typeface="Calibri"/>
                <a:sym typeface="Calibri"/>
              </a:rPr>
              <a:t>أسئلة</a:t>
            </a:r>
            <a:r>
              <a:rPr lang="ar-SY" sz="7200" b="1" i="0" u="none" strike="noStrike" cap="none" baseline="0" dirty="0" smtClean="0">
                <a:solidFill>
                  <a:srgbClr val="002060"/>
                </a:solidFill>
                <a:latin typeface="Calibri"/>
                <a:ea typeface="Calibri"/>
                <a:cs typeface="Calibri"/>
                <a:sym typeface="Calibri"/>
              </a:rPr>
              <a:t> للنّقاش في الصّفّ</a:t>
            </a:r>
            <a:endParaRPr sz="1400" b="0" i="0" u="none" strike="noStrike" cap="none" dirty="0">
              <a:solidFill>
                <a:srgbClr val="000000"/>
              </a:solidFill>
              <a:latin typeface="Arial"/>
              <a:ea typeface="Arial"/>
              <a:cs typeface="Arial"/>
              <a:sym typeface="Arial"/>
            </a:endParaRPr>
          </a:p>
        </p:txBody>
      </p:sp>
      <p:sp>
        <p:nvSpPr>
          <p:cNvPr id="40" name="Google Shape;40;p25"/>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78"/>
        <p:cNvGrpSpPr/>
        <p:nvPr/>
      </p:nvGrpSpPr>
      <p:grpSpPr>
        <a:xfrm>
          <a:off x="0" y="0"/>
          <a:ext cx="0" cy="0"/>
          <a:chOff x="0" y="0"/>
          <a:chExt cx="0" cy="0"/>
        </a:xfrm>
      </p:grpSpPr>
      <p:sp>
        <p:nvSpPr>
          <p:cNvPr id="79" name="Google Shape;79;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81" name="Google Shape;81;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84"/>
        <p:cNvGrpSpPr/>
        <p:nvPr/>
      </p:nvGrpSpPr>
      <p:grpSpPr>
        <a:xfrm>
          <a:off x="0" y="0"/>
          <a:ext cx="0" cy="0"/>
          <a:chOff x="0" y="0"/>
          <a:chExt cx="0" cy="0"/>
        </a:xfrm>
      </p:grpSpPr>
      <p:sp>
        <p:nvSpPr>
          <p:cNvPr id="85" name="Google Shape;85;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7" name="Google Shape;87;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8" name="Google Shape;88;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89" name="Google Shape;8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90" name="Google Shape;90;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91"/>
        <p:cNvGrpSpPr/>
        <p:nvPr/>
      </p:nvGrpSpPr>
      <p:grpSpPr>
        <a:xfrm>
          <a:off x="0" y="0"/>
          <a:ext cx="0" cy="0"/>
          <a:chOff x="0" y="0"/>
          <a:chExt cx="0" cy="0"/>
        </a:xfrm>
      </p:grpSpPr>
      <p:sp>
        <p:nvSpPr>
          <p:cNvPr id="92" name="Google Shape;92;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4" name="Google Shape;94;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5" name="Google Shape;95;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6" name="Google Shape;96;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7" name="Google Shape;97;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98" name="Google Shape;9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99" name="Google Shape;99;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100"/>
        <p:cNvGrpSpPr/>
        <p:nvPr/>
      </p:nvGrpSpPr>
      <p:grpSpPr>
        <a:xfrm>
          <a:off x="0" y="0"/>
          <a:ext cx="0" cy="0"/>
          <a:chOff x="0" y="0"/>
          <a:chExt cx="0" cy="0"/>
        </a:xfrm>
      </p:grpSpPr>
      <p:sp>
        <p:nvSpPr>
          <p:cNvPr id="101" name="Google Shape;101;p33"/>
          <p:cNvSpPr/>
          <p:nvPr/>
        </p:nvSpPr>
        <p:spPr>
          <a:xfrm>
            <a:off x="7673" y="0"/>
            <a:ext cx="3573727"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03" name="Google Shape;10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04" name="Google Shape;104;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
        <p:nvSpPr>
          <p:cNvPr id="105" name="Google Shape;105;p33"/>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3"/>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סרטונים/ שמע">
  <p:cSld name="1_סרטונים/ שמע">
    <p:spTree>
      <p:nvGrpSpPr>
        <p:cNvPr id="1" name="Shape 107"/>
        <p:cNvGrpSpPr/>
        <p:nvPr/>
      </p:nvGrpSpPr>
      <p:grpSpPr>
        <a:xfrm>
          <a:off x="0" y="0"/>
          <a:ext cx="0" cy="0"/>
          <a:chOff x="0" y="0"/>
          <a:chExt cx="0" cy="0"/>
        </a:xfrm>
      </p:grpSpPr>
      <p:sp>
        <p:nvSpPr>
          <p:cNvPr id="108" name="Google Shape;108;p38"/>
          <p:cNvSpPr/>
          <p:nvPr/>
        </p:nvSpPr>
        <p:spPr>
          <a:xfrm>
            <a:off x="7673" y="0"/>
            <a:ext cx="3573727"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p3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10" name="Google Shape;11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111" name="Google Shape;111;p3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
        <p:nvSpPr>
          <p:cNvPr id="112" name="Google Shape;112;p38"/>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3" name="Google Shape;113;p38" descr="מדפסת עם מילוי מלא"/>
          <p:cNvPicPr preferRelativeResize="0"/>
          <p:nvPr/>
        </p:nvPicPr>
        <p:blipFill rotWithShape="1">
          <a:blip r:embed="rId2">
            <a:alphaModFix/>
          </a:blip>
          <a:srcRect/>
          <a:stretch/>
        </p:blipFill>
        <p:spPr>
          <a:xfrm>
            <a:off x="5249551" y="587596"/>
            <a:ext cx="5807698" cy="54161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7" r:id="rId5"/>
    <p:sldLayoutId id="2147483658" r:id="rId6"/>
    <p:sldLayoutId id="2147483659" r:id="rId7"/>
    <p:sldLayoutId id="2147483660" r:id="rId8"/>
    <p:sldLayoutId id="214748366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t>‹#›</a:t>
            </a:fld>
            <a:endParaRPr/>
          </a:p>
        </p:txBody>
      </p:sp>
    </p:spTree>
    <p:extLst>
      <p:ext uri="{BB962C8B-B14F-4D97-AF65-F5344CB8AC3E}">
        <p14:creationId xmlns:p14="http://schemas.microsoft.com/office/powerpoint/2010/main" val="1239263057"/>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12.xml"/><Relationship Id="rId7" Type="http://schemas.openxmlformats.org/officeDocument/2006/relationships/image" Target="../media/image36.png"/><Relationship Id="rId12"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slide" Target="slide19.xml"/><Relationship Id="rId5" Type="http://schemas.openxmlformats.org/officeDocument/2006/relationships/slide" Target="slide16.xml"/><Relationship Id="rId10" Type="http://schemas.microsoft.com/office/2007/relationships/hdphoto" Target="../media/hdphoto1.wdp"/><Relationship Id="rId4" Type="http://schemas.openxmlformats.org/officeDocument/2006/relationships/image" Target="../media/image34.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meyda.education.gov.il/files/shefi/Summer_2021/Students/Worksheet_Secret_Code.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2.png"/><Relationship Id="rId4" Type="http://schemas.openxmlformats.org/officeDocument/2006/relationships/slide" Target="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meyda.education.gov.il/files/shefi/kishurey_chayim/Hakochot_Shebaderech/6Grade/Aravit/Hanchayot_Sulamot_Vechavalim.pdf" TargetMode="External"/><Relationship Id="rId5" Type="http://schemas.openxmlformats.org/officeDocument/2006/relationships/image" Target="../media/image44.sv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4.emf"/><Relationship Id="rId5" Type="http://schemas.microsoft.com/office/2007/relationships/hdphoto" Target="../media/hdphoto2.wdp"/><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s://meyda.education.gov.il/files/shefi/kishurey_chayim/Hakochot_Shebaderech/6Grade/Aravit/Hanchayot_Dag_Maluach.pdf"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2.png"/><Relationship Id="rId4" Type="http://schemas.openxmlformats.org/officeDocument/2006/relationships/slide" Target="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meyda.education.gov.il/files/shefi/kishurey_chayim/Hakochot_Shebaderech/6Grade/Aravit/Hanchayot_Havila_Overet.pdf" TargetMode="External"/><Relationship Id="rId5" Type="http://schemas.openxmlformats.org/officeDocument/2006/relationships/image" Target="../media/image47.sv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hyperlink" Target="https://meyda.education.gov.il/files/shefi/kishurey_chayim/Hakochot_Shebaderech/6Grade/Aravit/Hanchayot_Ktav_Starim.pdf" TargetMode="External"/><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hyperlink" Target="https://meyda.education.gov.il/files/shefi/kishurey_chayim/Hakochot_Shebaderech/6Grade/Aravit/Hanchayot_Havila_Overet.pdf" TargetMode="External"/><Relationship Id="rId5" Type="http://schemas.openxmlformats.org/officeDocument/2006/relationships/hyperlink" Target="https://meyda.education.gov.il/files/shefi/kishurey_chayim/Hakochot_Shebaderech/6Grade/Aravit/Hanchayot_Dag_Maluach.pdf" TargetMode="External"/><Relationship Id="rId4" Type="http://schemas.openxmlformats.org/officeDocument/2006/relationships/hyperlink" Target="https://meyda.education.gov.il/files/shefi/kishurey_chayim/Hakochot_Shebaderech/6Grade/Aravit/Hanchayot_Sulamot_Vechavalim.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NULL"/><Relationship Id="rId5" Type="http://schemas.openxmlformats.org/officeDocument/2006/relationships/image" Target="../media/image24.png"/><Relationship Id="rId4" Type="http://schemas.openxmlformats.org/officeDocument/2006/relationships/image" Target="NULL"/></Relationships>
</file>

<file path=ppt/slides/_rels/slide7.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51.svg"/><Relationship Id="rId2" Type="http://schemas.openxmlformats.org/officeDocument/2006/relationships/notesSlide" Target="../notesSlides/notesSlide7.xml"/><Relationship Id="rId16" Type="http://schemas.openxmlformats.org/officeDocument/2006/relationships/image" Target="../media/image55.svg"/><Relationship Id="rId1" Type="http://schemas.openxmlformats.org/officeDocument/2006/relationships/slideLayout" Target="../slideLayouts/slideLayout1.xml"/><Relationship Id="rId6" Type="http://schemas.openxmlformats.org/officeDocument/2006/relationships/image" Target="../media/image45.svg"/><Relationship Id="rId11" Type="http://schemas.openxmlformats.org/officeDocument/2006/relationships/image" Target="../media/image29.png"/><Relationship Id="rId5" Type="http://schemas.openxmlformats.org/officeDocument/2006/relationships/image" Target="../media/image26.png"/><Relationship Id="rId15" Type="http://schemas.openxmlformats.org/officeDocument/2006/relationships/image" Target="../media/image31.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28.png"/><Relationship Id="rId14" Type="http://schemas.openxmlformats.org/officeDocument/2006/relationships/image" Target="../media/image5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p:cNvSpPr/>
          <p:nvPr/>
        </p:nvSpPr>
        <p:spPr>
          <a:xfrm>
            <a:off x="7673" y="-107406"/>
            <a:ext cx="12192000" cy="5069932"/>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1"/>
          <p:cNvSpPr/>
          <p:nvPr/>
        </p:nvSpPr>
        <p:spPr>
          <a:xfrm>
            <a:off x="0" y="2594478"/>
            <a:ext cx="12192000" cy="4263522"/>
          </a:xfrm>
          <a:prstGeom prst="rect">
            <a:avLst/>
          </a:prstGeom>
          <a:solidFill>
            <a:srgbClr val="005485"/>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33" name="Google Shape;133;p1"/>
          <p:cNvPicPr preferRelativeResize="0"/>
          <p:nvPr/>
        </p:nvPicPr>
        <p:blipFill rotWithShape="1">
          <a:blip r:embed="rId3">
            <a:alphaModFix/>
          </a:blip>
          <a:srcRect/>
          <a:stretch/>
        </p:blipFill>
        <p:spPr>
          <a:xfrm>
            <a:off x="646095" y="100884"/>
            <a:ext cx="776288" cy="892175"/>
          </a:xfrm>
          <a:prstGeom prst="rect">
            <a:avLst/>
          </a:prstGeom>
          <a:noFill/>
          <a:ln>
            <a:noFill/>
          </a:ln>
        </p:spPr>
      </p:pic>
      <p:sp>
        <p:nvSpPr>
          <p:cNvPr id="134" name="Google Shape;134;p1"/>
          <p:cNvSpPr/>
          <p:nvPr/>
        </p:nvSpPr>
        <p:spPr>
          <a:xfrm>
            <a:off x="-102068" y="790599"/>
            <a:ext cx="2141984" cy="462009"/>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88888"/>
              </a:lnSpc>
              <a:spcBef>
                <a:spcPts val="0"/>
              </a:spcBef>
              <a:spcAft>
                <a:spcPts val="0"/>
              </a:spcAft>
              <a:buClr>
                <a:srgbClr val="000000"/>
              </a:buClr>
              <a:buSzPts val="900"/>
              <a:buFont typeface="Arial"/>
              <a:buNone/>
              <a:tabLst/>
              <a:defRPr/>
            </a:pPr>
            <a:r>
              <a:rPr lang="ar-SA" sz="900" dirty="0" smtClean="0">
                <a:solidFill>
                  <a:srgbClr val="FFFFFF"/>
                </a:solidFill>
                <a:latin typeface="Calibri"/>
                <a:ea typeface="Calibri"/>
                <a:cs typeface="Calibri"/>
                <a:sym typeface="Calibri"/>
              </a:rPr>
              <a:t>وزارة التّربية</a:t>
            </a:r>
            <a:endParaRPr lang="ar-SA" dirty="0">
              <a:ea typeface="Calibri"/>
            </a:endParaRPr>
          </a:p>
          <a:p>
            <a:pPr marL="0" marR="0" lvl="0" indent="0" algn="ctr" defTabSz="914400" rtl="1" eaLnBrk="1" fontAlgn="auto" latinLnBrk="0" hangingPunct="1">
              <a:lnSpc>
                <a:spcPct val="88888"/>
              </a:lnSpc>
              <a:spcBef>
                <a:spcPts val="0"/>
              </a:spcBef>
              <a:spcAft>
                <a:spcPts val="0"/>
              </a:spcAft>
              <a:buClr>
                <a:srgbClr val="000000"/>
              </a:buClr>
              <a:buSzPts val="900"/>
              <a:buFont typeface="Arial"/>
              <a:buNone/>
              <a:tabLst/>
              <a:defRPr/>
            </a:pPr>
            <a:r>
              <a:rPr kumimoji="0" lang="ar-SA" sz="900" b="0" i="0" u="none" strike="noStrike" kern="0" cap="none" spc="0" normalizeH="0" baseline="0" noProof="0" dirty="0" smtClean="0">
                <a:ln>
                  <a:noFill/>
                </a:ln>
                <a:solidFill>
                  <a:srgbClr val="FFFFFF"/>
                </a:solidFill>
                <a:effectLst/>
                <a:uLnTx/>
                <a:uFillTx/>
                <a:latin typeface="Calibri"/>
                <a:ea typeface="Calibri"/>
                <a:cs typeface="Calibri"/>
                <a:sym typeface="Calibri"/>
              </a:rPr>
              <a:t>مديريّة</a:t>
            </a:r>
            <a:r>
              <a:rPr lang="ar-SA" sz="900" dirty="0">
                <a:solidFill>
                  <a:srgbClr val="FFFFFF"/>
                </a:solidFill>
                <a:latin typeface="Calibri"/>
                <a:ea typeface="Calibri"/>
                <a:cs typeface="Calibri"/>
                <a:sym typeface="Calibri"/>
              </a:rPr>
              <a:t> </a:t>
            </a:r>
            <a:r>
              <a:rPr lang="ar-SA" sz="900" dirty="0" smtClean="0">
                <a:solidFill>
                  <a:srgbClr val="FFFFFF"/>
                </a:solidFill>
                <a:latin typeface="Calibri"/>
                <a:ea typeface="Calibri"/>
                <a:cs typeface="Calibri"/>
                <a:sym typeface="Calibri"/>
              </a:rPr>
              <a:t>التّربية</a:t>
            </a:r>
            <a:endParaRPr kumimoji="0" sz="9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1" eaLnBrk="1" fontAlgn="auto" latinLnBrk="0" hangingPunct="1">
              <a:lnSpc>
                <a:spcPct val="88888"/>
              </a:lnSpc>
              <a:spcBef>
                <a:spcPts val="0"/>
              </a:spcBef>
              <a:spcAft>
                <a:spcPts val="0"/>
              </a:spcAft>
              <a:buClr>
                <a:srgbClr val="000000"/>
              </a:buClr>
              <a:buSzPts val="900"/>
              <a:buFont typeface="Arial"/>
              <a:buNone/>
              <a:tabLst/>
              <a:defRPr/>
            </a:pPr>
            <a:r>
              <a:rPr lang="ar-SA" sz="900" noProof="0" dirty="0" smtClean="0">
                <a:solidFill>
                  <a:srgbClr val="FFFFFF"/>
                </a:solidFill>
                <a:latin typeface="Calibri"/>
                <a:ea typeface="Calibri"/>
                <a:cs typeface="Calibri"/>
                <a:sym typeface="Calibri"/>
              </a:rPr>
              <a:t>قسم كبار المسؤولين، الخدمات النّفسية الاستشاريّة</a:t>
            </a:r>
            <a:endParaRPr kumimoji="0" sz="9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35" name="Google Shape;135;p1"/>
          <p:cNvSpPr/>
          <p:nvPr/>
        </p:nvSpPr>
        <p:spPr>
          <a:xfrm>
            <a:off x="7671" y="-103300"/>
            <a:ext cx="11089529" cy="2739171"/>
          </a:xfrm>
          <a:prstGeom prst="rect">
            <a:avLst/>
          </a:prstGeom>
          <a:noFill/>
          <a:ln>
            <a:noFill/>
          </a:ln>
        </p:spPr>
        <p:txBody>
          <a:bodyPr spcFirstLastPara="1" wrap="square" lIns="91425" tIns="45700" rIns="91425" bIns="45700" anchor="t" anchorCtr="0">
            <a:spAutoFit/>
          </a:bodyPr>
          <a:lstStyle/>
          <a:p>
            <a:pPr lvl="0" algn="ctr" rtl="1">
              <a:lnSpc>
                <a:spcPct val="150000"/>
              </a:lnSpc>
              <a:buSzPts val="4800"/>
              <a:defRPr/>
            </a:pPr>
            <a:r>
              <a:rPr lang="ar-SA" sz="4800" dirty="0">
                <a:solidFill>
                  <a:srgbClr val="002060"/>
                </a:solidFill>
                <a:latin typeface="Calibri"/>
                <a:ea typeface="Calibri"/>
                <a:cs typeface="Calibri"/>
                <a:sym typeface="Calibri"/>
              </a:rPr>
              <a:t>وحدة تعليميّة في المهارات الحياتيّة</a:t>
            </a:r>
            <a:endParaRPr lang="ar-SA" sz="4000" b="1" dirty="0">
              <a:solidFill>
                <a:srgbClr val="002060"/>
              </a:solidFill>
              <a:latin typeface="Calibri"/>
              <a:ea typeface="Calibri"/>
              <a:cs typeface="Calibri"/>
              <a:sym typeface="Calibri"/>
            </a:endParaRPr>
          </a:p>
          <a:p>
            <a:pPr marL="0" marR="0" lvl="0" indent="0" algn="ctr" defTabSz="914400" rtl="1" eaLnBrk="1" fontAlgn="auto" latinLnBrk="0" hangingPunct="1">
              <a:lnSpc>
                <a:spcPct val="150000"/>
              </a:lnSpc>
              <a:spcBef>
                <a:spcPts val="0"/>
              </a:spcBef>
              <a:spcAft>
                <a:spcPts val="0"/>
              </a:spcAft>
              <a:buClr>
                <a:srgbClr val="000000"/>
              </a:buClr>
              <a:buSzPts val="3200"/>
              <a:buFont typeface="Arial"/>
              <a:buNone/>
              <a:tabLst/>
              <a:defRPr/>
            </a:pPr>
            <a:r>
              <a:rPr kumimoji="0" lang="ar-SY" sz="4000" b="1" i="0" u="none" strike="noStrike" kern="0" cap="none" spc="0" normalizeH="0" baseline="0" noProof="0" dirty="0" smtClean="0">
                <a:ln>
                  <a:noFill/>
                </a:ln>
                <a:solidFill>
                  <a:srgbClr val="002060"/>
                </a:solidFill>
                <a:effectLst/>
                <a:uLnTx/>
                <a:uFillTx/>
                <a:latin typeface="Calibri"/>
                <a:ea typeface="Calibri"/>
                <a:cs typeface="Calibri"/>
                <a:sym typeface="Calibri"/>
              </a:rPr>
              <a:t>السّلوك الأمثل في</a:t>
            </a:r>
            <a:r>
              <a:rPr kumimoji="0" lang="ar-SA" sz="4000" b="1" i="0" u="none" strike="noStrike" kern="0" cap="none" spc="0" normalizeH="0" noProof="0" dirty="0" smtClean="0">
                <a:ln>
                  <a:noFill/>
                </a:ln>
                <a:solidFill>
                  <a:srgbClr val="002060"/>
                </a:solidFill>
                <a:effectLst/>
                <a:uLnTx/>
                <a:uFillTx/>
                <a:latin typeface="Calibri"/>
                <a:ea typeface="Calibri"/>
                <a:cs typeface="Calibri"/>
                <a:sym typeface="Calibri"/>
              </a:rPr>
              <a:t> الشّبكة ومنْع الإيذاء</a:t>
            </a:r>
            <a:r>
              <a:rPr lang="ar-SY" sz="4000" b="1" dirty="0">
                <a:solidFill>
                  <a:srgbClr val="002060"/>
                </a:solidFill>
                <a:latin typeface="Calibri"/>
                <a:ea typeface="Calibri"/>
                <a:cs typeface="Calibri"/>
                <a:sym typeface="Calibri"/>
              </a:rPr>
              <a:t>:</a:t>
            </a:r>
            <a:endParaRPr kumimoji="0" lang="he-IL" sz="4000" b="1" i="0" u="none" strike="noStrike" kern="0" cap="none" spc="0" normalizeH="0" baseline="0" noProof="0" dirty="0">
              <a:ln>
                <a:noFill/>
              </a:ln>
              <a:solidFill>
                <a:srgbClr val="002060"/>
              </a:solidFill>
              <a:effectLst/>
              <a:uLnTx/>
              <a:uFillTx/>
              <a:latin typeface="Calibri"/>
              <a:ea typeface="Calibri"/>
              <a:cs typeface="Calibri"/>
              <a:sym typeface="Calibri"/>
            </a:endParaRPr>
          </a:p>
          <a:p>
            <a:pPr marL="0" marR="0" lvl="0" indent="0" algn="ctr" defTabSz="914400" rtl="1" eaLnBrk="1" fontAlgn="auto" latinLnBrk="0" hangingPunct="1">
              <a:spcBef>
                <a:spcPts val="0"/>
              </a:spcBef>
              <a:spcAft>
                <a:spcPts val="0"/>
              </a:spcAft>
              <a:buClr>
                <a:srgbClr val="000000"/>
              </a:buClr>
              <a:buSzPts val="3200"/>
              <a:buFont typeface="Arial"/>
              <a:buNone/>
              <a:tabLst/>
              <a:defRPr/>
            </a:pPr>
            <a:r>
              <a:rPr lang="ar-SA" sz="4000" b="1" dirty="0" smtClean="0">
                <a:solidFill>
                  <a:srgbClr val="002060"/>
                </a:solidFill>
                <a:latin typeface="Calibri"/>
                <a:ea typeface="Calibri"/>
                <a:cs typeface="Calibri"/>
                <a:sym typeface="Calibri"/>
              </a:rPr>
              <a:t>قُبَيْل الخروج للعطلة</a:t>
            </a:r>
            <a:endParaRPr kumimoji="0" lang="he-IL" sz="4000" b="1" i="0" u="none" strike="noStrike" kern="0" cap="none" spc="0" normalizeH="0" baseline="0" noProof="0" dirty="0">
              <a:ln>
                <a:noFill/>
              </a:ln>
              <a:solidFill>
                <a:srgbClr val="002060"/>
              </a:solidFill>
              <a:effectLst/>
              <a:uLnTx/>
              <a:uFillTx/>
              <a:latin typeface="Calibri"/>
              <a:ea typeface="Calibri"/>
              <a:cs typeface="Calibri"/>
              <a:sym typeface="Calibri"/>
            </a:endParaRPr>
          </a:p>
        </p:txBody>
      </p:sp>
      <p:sp>
        <p:nvSpPr>
          <p:cNvPr id="136" name="Google Shape;136;p1"/>
          <p:cNvSpPr txBox="1"/>
          <p:nvPr/>
        </p:nvSpPr>
        <p:spPr>
          <a:xfrm>
            <a:off x="1245228" y="2910304"/>
            <a:ext cx="9221700" cy="1539300"/>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00000"/>
              </a:lnSpc>
              <a:spcBef>
                <a:spcPts val="0"/>
              </a:spcBef>
              <a:spcAft>
                <a:spcPts val="0"/>
              </a:spcAft>
              <a:buClr>
                <a:srgbClr val="000000"/>
              </a:buClr>
              <a:buSzPts val="4000"/>
              <a:buFont typeface="Arial"/>
              <a:buNone/>
              <a:tabLst/>
              <a:defRPr/>
            </a:pPr>
            <a:r>
              <a:rPr lang="ar-SA" sz="4000" dirty="0" smtClean="0">
                <a:solidFill>
                  <a:srgbClr val="FFFFFF"/>
                </a:solidFill>
                <a:latin typeface="Calibri"/>
                <a:ea typeface="Calibri"/>
                <a:cs typeface="Calibri"/>
                <a:sym typeface="Calibri"/>
              </a:rPr>
              <a:t>الدّرس الثّالث</a:t>
            </a:r>
            <a:r>
              <a:rPr kumimoji="0" lang="x-none" sz="4000" b="0" i="0" u="none" strike="noStrike" kern="0" cap="none" spc="0" normalizeH="0" baseline="0" noProof="0" dirty="0" smtClean="0">
                <a:ln>
                  <a:noFill/>
                </a:ln>
                <a:solidFill>
                  <a:srgbClr val="FFFFFF"/>
                </a:solidFill>
                <a:effectLst/>
                <a:uLnTx/>
                <a:uFillTx/>
                <a:latin typeface="Calibri"/>
                <a:ea typeface="Calibri"/>
                <a:cs typeface="Calibri"/>
                <a:sym typeface="Calibri"/>
              </a:rPr>
              <a:t> </a:t>
            </a:r>
            <a:endParaRPr kumimoji="0" sz="40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1" eaLnBrk="1" fontAlgn="auto" latinLnBrk="0" hangingPunct="1">
              <a:lnSpc>
                <a:spcPct val="100000"/>
              </a:lnSpc>
              <a:spcBef>
                <a:spcPts val="0"/>
              </a:spcBef>
              <a:spcAft>
                <a:spcPts val="0"/>
              </a:spcAft>
              <a:buClr>
                <a:srgbClr val="000000"/>
              </a:buClr>
              <a:buSzPts val="5400"/>
              <a:buFont typeface="Arial"/>
              <a:buNone/>
              <a:tabLst/>
              <a:defRPr/>
            </a:pPr>
            <a:r>
              <a:rPr kumimoji="0" lang="ar-SA" sz="5400" b="1" i="0" u="none" strike="noStrike" kern="0" cap="none" spc="0" normalizeH="0" baseline="0" noProof="0" dirty="0" smtClean="0">
                <a:ln>
                  <a:noFill/>
                </a:ln>
                <a:solidFill>
                  <a:srgbClr val="FFFFFF"/>
                </a:solidFill>
                <a:effectLst/>
                <a:uLnTx/>
                <a:uFillTx/>
                <a:latin typeface="Calibri"/>
                <a:ea typeface="Calibri"/>
                <a:cs typeface="Calibri"/>
                <a:sym typeface="Calibri"/>
              </a:rPr>
              <a:t>شبكة من الأصدقاء</a:t>
            </a:r>
            <a:endParaRPr kumimoji="0" sz="54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37" name="Google Shape;137;p1"/>
          <p:cNvPicPr preferRelativeResize="0"/>
          <p:nvPr/>
        </p:nvPicPr>
        <p:blipFill rotWithShape="1">
          <a:blip r:embed="rId4">
            <a:alphaModFix/>
          </a:blip>
          <a:srcRect/>
          <a:stretch/>
        </p:blipFill>
        <p:spPr>
          <a:xfrm rot="10800000">
            <a:off x="0" y="5025113"/>
            <a:ext cx="5292969" cy="1368450"/>
          </a:xfrm>
          <a:prstGeom prst="rect">
            <a:avLst/>
          </a:prstGeom>
          <a:noFill/>
          <a:ln>
            <a:noFill/>
          </a:ln>
        </p:spPr>
      </p:pic>
      <p:sp>
        <p:nvSpPr>
          <p:cNvPr id="138" name="Google Shape;138;p1"/>
          <p:cNvSpPr txBox="1"/>
          <p:nvPr/>
        </p:nvSpPr>
        <p:spPr>
          <a:xfrm>
            <a:off x="-1173372" y="5154090"/>
            <a:ext cx="6426575" cy="1175666"/>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10000"/>
              </a:lnSpc>
              <a:spcBef>
                <a:spcPts val="0"/>
              </a:spcBef>
              <a:spcAft>
                <a:spcPts val="0"/>
              </a:spcAft>
              <a:buClr>
                <a:srgbClr val="000000"/>
              </a:buClr>
              <a:buSzPts val="2400"/>
              <a:buFont typeface="Arial"/>
              <a:buNone/>
              <a:tabLst/>
              <a:defRPr/>
            </a:pPr>
            <a:r>
              <a:rPr kumimoji="0" lang="ar-SY" sz="2400" b="1" i="0" u="none" strike="noStrike" kern="0" cap="none" spc="0" normalizeH="0" baseline="0" noProof="0" dirty="0" smtClean="0">
                <a:ln>
                  <a:noFill/>
                </a:ln>
                <a:solidFill>
                  <a:srgbClr val="002060"/>
                </a:solidFill>
                <a:effectLst/>
                <a:uLnTx/>
                <a:uFillTx/>
                <a:latin typeface="Calibri"/>
                <a:ea typeface="Calibri"/>
                <a:cs typeface="Calibri"/>
                <a:sym typeface="Calibri"/>
              </a:rPr>
              <a:t>المهارة المركزيّة</a:t>
            </a:r>
            <a:r>
              <a:rPr kumimoji="0" lang="x-none" sz="2400" b="1" i="0" u="none" strike="noStrike" kern="0" cap="none" spc="0" normalizeH="0" baseline="0" noProof="0" dirty="0">
                <a:ln>
                  <a:noFill/>
                </a:ln>
                <a:solidFill>
                  <a:srgbClr val="002060"/>
                </a:solidFill>
                <a:effectLst/>
                <a:uLnTx/>
                <a:uFillTx/>
                <a:latin typeface="Calibri"/>
                <a:ea typeface="Calibri"/>
                <a:cs typeface="Calibri"/>
                <a:sym typeface="Calibri"/>
              </a:rPr>
              <a:t/>
            </a:r>
            <a:br>
              <a:rPr kumimoji="0" lang="x-none" sz="2400" b="1" i="0" u="none" strike="noStrike" kern="0" cap="none" spc="0" normalizeH="0" baseline="0" noProof="0" dirty="0">
                <a:ln>
                  <a:noFill/>
                </a:ln>
                <a:solidFill>
                  <a:srgbClr val="002060"/>
                </a:solidFill>
                <a:effectLst/>
                <a:uLnTx/>
                <a:uFillTx/>
                <a:latin typeface="Calibri"/>
                <a:ea typeface="Calibri"/>
                <a:cs typeface="Calibri"/>
                <a:sym typeface="Calibri"/>
              </a:rPr>
            </a:br>
            <a:r>
              <a:rPr kumimoji="0" lang="ar-SA" sz="2000" b="0" i="0" u="none" strike="noStrike" kern="0" cap="none" spc="0" normalizeH="0" baseline="0" noProof="0" dirty="0" smtClean="0">
                <a:ln>
                  <a:noFill/>
                </a:ln>
                <a:solidFill>
                  <a:srgbClr val="002060"/>
                </a:solidFill>
                <a:effectLst/>
                <a:uLnTx/>
                <a:uFillTx/>
                <a:latin typeface="Calibri"/>
                <a:ea typeface="Calibri"/>
                <a:cs typeface="Calibri"/>
                <a:sym typeface="Calibri"/>
              </a:rPr>
              <a:t>تطوير السّلوك الاجتماعيّ </a:t>
            </a:r>
          </a:p>
          <a:p>
            <a:pPr marL="0" marR="0" lvl="0" indent="0" algn="ctr" defTabSz="914400" rtl="1" eaLnBrk="1" fontAlgn="auto" latinLnBrk="0" hangingPunct="1">
              <a:lnSpc>
                <a:spcPct val="110000"/>
              </a:lnSpc>
              <a:spcBef>
                <a:spcPts val="0"/>
              </a:spcBef>
              <a:spcAft>
                <a:spcPts val="0"/>
              </a:spcAft>
              <a:buClr>
                <a:srgbClr val="000000"/>
              </a:buClr>
              <a:buSzPts val="2400"/>
              <a:buFont typeface="Arial"/>
              <a:buNone/>
              <a:tabLst/>
              <a:defRPr/>
            </a:pPr>
            <a:r>
              <a:rPr kumimoji="0" lang="ar-SA" sz="2000" b="0" i="0" u="none" strike="noStrike" kern="0" cap="none" spc="0" normalizeH="0" baseline="0" noProof="0" dirty="0" smtClean="0">
                <a:ln>
                  <a:noFill/>
                </a:ln>
                <a:solidFill>
                  <a:srgbClr val="002060"/>
                </a:solidFill>
                <a:effectLst/>
                <a:uLnTx/>
                <a:uFillTx/>
                <a:latin typeface="Calibri"/>
                <a:ea typeface="Calibri"/>
                <a:cs typeface="Calibri"/>
                <a:sym typeface="Calibri"/>
              </a:rPr>
              <a:t>في الشّبكة ووجهًا لوجه</a:t>
            </a:r>
            <a:endParaRPr kumimoji="0" lang="he-IL" sz="2000" b="0" i="0" u="none" strike="noStrike" kern="0" cap="none" spc="0" normalizeH="0" baseline="0" noProof="0" dirty="0">
              <a:ln>
                <a:noFill/>
              </a:ln>
              <a:solidFill>
                <a:srgbClr val="002060"/>
              </a:solidFill>
              <a:effectLst/>
              <a:uLnTx/>
              <a:uFillTx/>
              <a:latin typeface="Calibri"/>
              <a:ea typeface="Calibri"/>
              <a:cs typeface="Calibri"/>
              <a:sym typeface="Calibri"/>
            </a:endParaRPr>
          </a:p>
        </p:txBody>
      </p:sp>
      <p:sp>
        <p:nvSpPr>
          <p:cNvPr id="139" name="Google Shape;139;p1"/>
          <p:cNvSpPr txBox="1"/>
          <p:nvPr/>
        </p:nvSpPr>
        <p:spPr>
          <a:xfrm>
            <a:off x="6673026" y="5915312"/>
            <a:ext cx="6692346" cy="956504"/>
          </a:xfrm>
          <a:prstGeom prst="rect">
            <a:avLst/>
          </a:prstGeom>
          <a:noFill/>
          <a:ln>
            <a:noFill/>
          </a:ln>
        </p:spPr>
        <p:txBody>
          <a:bodyPr spcFirstLastPara="1" wrap="square" lIns="91425" tIns="45700" rIns="91425" bIns="45700" anchor="t" anchorCtr="0">
            <a:spAutoFit/>
          </a:bodyPr>
          <a:lstStyle/>
          <a:p>
            <a:pPr marL="0" marR="0" lvl="0" indent="0" algn="ctr" defTabSz="914400" rtl="1" eaLnBrk="1" fontAlgn="auto" latinLnBrk="0" hangingPunct="1">
              <a:lnSpc>
                <a:spcPct val="116666"/>
              </a:lnSpc>
              <a:spcBef>
                <a:spcPts val="0"/>
              </a:spcBef>
              <a:spcAft>
                <a:spcPts val="0"/>
              </a:spcAft>
              <a:buClr>
                <a:srgbClr val="000000"/>
              </a:buClr>
              <a:buSzPts val="4800"/>
              <a:buFont typeface="Arial"/>
              <a:buNone/>
              <a:tabLst/>
              <a:defRPr/>
            </a:pPr>
            <a:r>
              <a:rPr lang="ar-SY" sz="4800" b="1" dirty="0" smtClean="0">
                <a:solidFill>
                  <a:srgbClr val="87C6E9"/>
                </a:solidFill>
                <a:latin typeface="Calibri"/>
                <a:ea typeface="Calibri"/>
                <a:cs typeface="Calibri"/>
                <a:sym typeface="Calibri"/>
              </a:rPr>
              <a:t>الصّفّ السّادس</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40" name="Google Shape;140;p1"/>
          <p:cNvPicPr preferRelativeResize="0"/>
          <p:nvPr/>
        </p:nvPicPr>
        <p:blipFill>
          <a:blip r:embed="rId5">
            <a:alphaModFix/>
          </a:blip>
          <a:stretch>
            <a:fillRect/>
          </a:stretch>
        </p:blipFill>
        <p:spPr>
          <a:xfrm>
            <a:off x="8626225" y="-121925"/>
            <a:ext cx="3573450" cy="170695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1"/>
          <p:cNvSpPr txBox="1">
            <a:spLocks noGrp="1"/>
          </p:cNvSpPr>
          <p:nvPr>
            <p:ph type="title"/>
          </p:nvPr>
        </p:nvSpPr>
        <p:spPr>
          <a:xfrm>
            <a:off x="1010263" y="170609"/>
            <a:ext cx="11181737"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002060"/>
              </a:buClr>
              <a:buSzPts val="7200"/>
              <a:buFont typeface="Calibri"/>
              <a:buNone/>
            </a:pPr>
            <a:r>
              <a:rPr lang="ar-SA" sz="6000" dirty="0" smtClean="0">
                <a:latin typeface="Calibri" panose="020F0502020204030204" pitchFamily="34" charset="0"/>
                <a:ea typeface="Calibri" panose="020F0502020204030204" pitchFamily="34" charset="0"/>
                <a:cs typeface="Calibri" panose="020F0502020204030204" pitchFamily="34" charset="0"/>
              </a:rPr>
              <a:t>«</a:t>
            </a:r>
            <a:r>
              <a:rPr lang="ar-SA" sz="5400" dirty="0" smtClean="0">
                <a:latin typeface="Calibri" panose="020F0502020204030204" pitchFamily="34" charset="0"/>
                <a:ea typeface="Calibri" panose="020F0502020204030204" pitchFamily="34" charset="0"/>
                <a:cs typeface="Calibri" panose="020F0502020204030204" pitchFamily="34" charset="0"/>
              </a:rPr>
              <a:t>أستطيع فِعل ما أريد في العطلة الصّيفيّة..»</a:t>
            </a:r>
            <a:r>
              <a:rPr lang="ar-SA" sz="4400" dirty="0">
                <a:latin typeface="Calibri" panose="020F0502020204030204" pitchFamily="34" charset="0"/>
                <a:ea typeface="Calibri" panose="020F0502020204030204" pitchFamily="34" charset="0"/>
                <a:cs typeface="Calibri" panose="020F0502020204030204" pitchFamily="34" charset="0"/>
              </a:rPr>
              <a:t/>
            </a:r>
            <a:br>
              <a:rPr lang="ar-SA" sz="4400" dirty="0">
                <a:latin typeface="Calibri" panose="020F0502020204030204" pitchFamily="34" charset="0"/>
                <a:ea typeface="Calibri" panose="020F0502020204030204" pitchFamily="34" charset="0"/>
                <a:cs typeface="Calibri" panose="020F0502020204030204" pitchFamily="34" charset="0"/>
              </a:rPr>
            </a:br>
            <a:r>
              <a:rPr lang="ar-SY" sz="4800" dirty="0" smtClean="0">
                <a:latin typeface="Calibri" panose="020F0502020204030204" pitchFamily="34" charset="0"/>
                <a:ea typeface="Calibri" panose="020F0502020204030204" pitchFamily="34" charset="0"/>
                <a:cs typeface="Calibri" panose="020F0502020204030204" pitchFamily="34" charset="0"/>
              </a:rPr>
              <a:t>لنفكّر معًا..</a:t>
            </a:r>
            <a:endParaRPr sz="4800"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4" descr="רגשון, סמיילי, צהוב, כדור, שמח">
            <a:extLst>
              <a:ext uri="{FF2B5EF4-FFF2-40B4-BE49-F238E27FC236}">
                <a16:creationId xmlns:a16="http://schemas.microsoft.com/office/drawing/2014/main" id="{40264F17-D64E-412A-BF1B-B5821E6D9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63" y="291364"/>
            <a:ext cx="1332273" cy="1065818"/>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פינה מקופלת 14">
            <a:extLst>
              <a:ext uri="{FF2B5EF4-FFF2-40B4-BE49-F238E27FC236}">
                <a16:creationId xmlns:a16="http://schemas.microsoft.com/office/drawing/2014/main" id="{E899CC7E-BA51-4B76-8EBA-081F227AF232}"/>
              </a:ext>
            </a:extLst>
          </p:cNvPr>
          <p:cNvSpPr/>
          <p:nvPr/>
        </p:nvSpPr>
        <p:spPr>
          <a:xfrm>
            <a:off x="8715148" y="1865918"/>
            <a:ext cx="2638652" cy="1598044"/>
          </a:xfrm>
          <a:prstGeom prst="foldedCorner">
            <a:avLst/>
          </a:prstGeom>
          <a:ln/>
        </p:spPr>
        <p:style>
          <a:lnRef idx="1">
            <a:schemeClr val="accent4"/>
          </a:lnRef>
          <a:fillRef idx="2">
            <a:schemeClr val="accent4"/>
          </a:fillRef>
          <a:effectRef idx="1">
            <a:schemeClr val="accent4"/>
          </a:effectRef>
          <a:fontRef idx="minor">
            <a:schemeClr val="dk1"/>
          </a:fontRef>
        </p:style>
        <p:txBody>
          <a:bodyPr rtlCol="1" anchor="ctr"/>
          <a:lstStyle/>
          <a:p>
            <a:pPr marR="7200" algn="ctr" rtl="1"/>
            <a:r>
              <a:rPr lang="he-IL" sz="2400" b="1" dirty="0">
                <a:solidFill>
                  <a:srgbClr val="000000"/>
                </a:solidFill>
                <a:latin typeface="Calibri" panose="020F0502020204030204" pitchFamily="34" charset="0"/>
                <a:ea typeface="Calibri" panose="020F0502020204030204" pitchFamily="34" charset="0"/>
                <a:cs typeface="Calibri" panose="020F0502020204030204" pitchFamily="34" charset="0"/>
              </a:rPr>
              <a:t>1. </a:t>
            </a:r>
            <a:r>
              <a:rPr lang="ar-SA" sz="2400" b="1" dirty="0">
                <a:solidFill>
                  <a:srgbClr val="000000"/>
                </a:solidFill>
                <a:latin typeface="Calibri" panose="020F0502020204030204" pitchFamily="34" charset="0"/>
                <a:ea typeface="Calibri" panose="020F0502020204030204" pitchFamily="34" charset="0"/>
                <a:cs typeface="Calibri" panose="020F0502020204030204" pitchFamily="34" charset="0"/>
              </a:rPr>
              <a:t>ماذا تعلّمتم عن أنفسكم من خلال </a:t>
            </a:r>
            <a:r>
              <a:rPr lang="ar-SA" sz="2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تصويتكم؟</a:t>
            </a:r>
            <a:endParaRPr lang="he-IL" sz="2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מלבן: פינה מקופלת 13">
            <a:extLst>
              <a:ext uri="{FF2B5EF4-FFF2-40B4-BE49-F238E27FC236}">
                <a16:creationId xmlns:a16="http://schemas.microsoft.com/office/drawing/2014/main" id="{96235F2A-6A2B-4D26-90AB-AE485C6934EF}"/>
              </a:ext>
            </a:extLst>
          </p:cNvPr>
          <p:cNvSpPr/>
          <p:nvPr/>
        </p:nvSpPr>
        <p:spPr>
          <a:xfrm>
            <a:off x="4502828" y="2958353"/>
            <a:ext cx="3586923" cy="1484555"/>
          </a:xfrm>
          <a:prstGeom prst="foldedCorner">
            <a:avLst/>
          </a:prstGeom>
          <a:ln/>
        </p:spPr>
        <p:style>
          <a:lnRef idx="1">
            <a:schemeClr val="accent4"/>
          </a:lnRef>
          <a:fillRef idx="2">
            <a:schemeClr val="accent4"/>
          </a:fillRef>
          <a:effectRef idx="1">
            <a:schemeClr val="accent4"/>
          </a:effectRef>
          <a:fontRef idx="minor">
            <a:schemeClr val="dk1"/>
          </a:fontRef>
        </p:style>
        <p:txBody>
          <a:bodyPr rtlCol="1" anchor="ctr"/>
          <a:lstStyle/>
          <a:p>
            <a:pPr marR="7200" algn="ctr" rtl="1"/>
            <a:r>
              <a:rPr lang="he-IL" sz="24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2. </a:t>
            </a:r>
            <a:r>
              <a:rPr lang="ar-SA" sz="2400" b="1" dirty="0">
                <a:solidFill>
                  <a:srgbClr val="000000"/>
                </a:solidFill>
                <a:latin typeface="Calibri" panose="020F0502020204030204" pitchFamily="34" charset="0"/>
                <a:ea typeface="Calibri" panose="020F0502020204030204" pitchFamily="34" charset="0"/>
                <a:cs typeface="Calibri" panose="020F0502020204030204" pitchFamily="34" charset="0"/>
              </a:rPr>
              <a:t>هل هناك نشاطات أخرى ستقومون بها </a:t>
            </a:r>
            <a:r>
              <a:rPr lang="ar-SA" sz="2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خلال </a:t>
            </a:r>
            <a:r>
              <a:rPr lang="ar-SA" sz="2400" b="1" dirty="0">
                <a:solidFill>
                  <a:srgbClr val="000000"/>
                </a:solidFill>
                <a:latin typeface="Calibri" panose="020F0502020204030204" pitchFamily="34" charset="0"/>
                <a:ea typeface="Calibri" panose="020F0502020204030204" pitchFamily="34" charset="0"/>
                <a:cs typeface="Calibri" panose="020F0502020204030204" pitchFamily="34" charset="0"/>
              </a:rPr>
              <a:t>العطلة ولم </a:t>
            </a:r>
            <a:r>
              <a:rPr lang="ar-SA" sz="2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تُذكَر</a:t>
            </a:r>
            <a:r>
              <a:rPr lang="ar-SA" sz="24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he-IL" sz="2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מלבן: פינה מקופלת 7">
            <a:extLst>
              <a:ext uri="{FF2B5EF4-FFF2-40B4-BE49-F238E27FC236}">
                <a16:creationId xmlns:a16="http://schemas.microsoft.com/office/drawing/2014/main" id="{AA55F6D6-665F-4055-A57A-E633B3DE2DCB}"/>
              </a:ext>
            </a:extLst>
          </p:cNvPr>
          <p:cNvSpPr/>
          <p:nvPr/>
        </p:nvSpPr>
        <p:spPr>
          <a:xfrm>
            <a:off x="535254" y="4281544"/>
            <a:ext cx="3584027" cy="1598586"/>
          </a:xfrm>
          <a:prstGeom prst="foldedCorner">
            <a:avLst/>
          </a:prstGeom>
          <a:ln/>
        </p:spPr>
        <p:style>
          <a:lnRef idx="1">
            <a:schemeClr val="accent4"/>
          </a:lnRef>
          <a:fillRef idx="2">
            <a:schemeClr val="accent4"/>
          </a:fillRef>
          <a:effectRef idx="1">
            <a:schemeClr val="accent4"/>
          </a:effectRef>
          <a:fontRef idx="minor">
            <a:schemeClr val="dk1"/>
          </a:fontRef>
        </p:style>
        <p:txBody>
          <a:bodyPr rtlCol="1" anchor="ctr"/>
          <a:lstStyle/>
          <a:p>
            <a:pPr marR="7200" algn="ctr" rtl="1"/>
            <a:r>
              <a:rPr lang="he-IL" sz="2400" b="1" i="0" u="none" strike="noStrike" baseline="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3. </a:t>
            </a:r>
            <a:r>
              <a:rPr lang="ar-SA" sz="2400" b="1" dirty="0">
                <a:solidFill>
                  <a:srgbClr val="000000"/>
                </a:solidFill>
                <a:latin typeface="Calibri" panose="020F0502020204030204" pitchFamily="34" charset="0"/>
                <a:ea typeface="Calibri" panose="020F0502020204030204" pitchFamily="34" charset="0"/>
                <a:cs typeface="Calibri" panose="020F0502020204030204" pitchFamily="34" charset="0"/>
              </a:rPr>
              <a:t>كيف ستديرون وقت الفراغ </a:t>
            </a:r>
            <a:r>
              <a:rPr lang="ar-SA" sz="2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وتدمجون </a:t>
            </a:r>
            <a:r>
              <a:rPr lang="ar-SA" sz="2400" b="1" dirty="0">
                <a:solidFill>
                  <a:srgbClr val="000000"/>
                </a:solidFill>
                <a:latin typeface="Calibri" panose="020F0502020204030204" pitchFamily="34" charset="0"/>
                <a:ea typeface="Calibri" panose="020F0502020204030204" pitchFamily="34" charset="0"/>
                <a:cs typeface="Calibri" panose="020F0502020204030204" pitchFamily="34" charset="0"/>
              </a:rPr>
              <a:t>الفع</a:t>
            </a:r>
            <a:r>
              <a:rPr lang="ar-JO" sz="24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ar-SA" sz="2400" b="1" dirty="0">
                <a:solidFill>
                  <a:srgbClr val="000000"/>
                </a:solidFill>
                <a:latin typeface="Calibri" panose="020F0502020204030204" pitchFamily="34" charset="0"/>
                <a:ea typeface="Calibri" panose="020F0502020204030204" pitchFamily="34" charset="0"/>
                <a:cs typeface="Calibri" panose="020F0502020204030204" pitchFamily="34" charset="0"/>
              </a:rPr>
              <a:t>الي</a:t>
            </a:r>
            <a:r>
              <a:rPr lang="ar-JO" sz="24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ar-SA" sz="2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ات المتنوّعة </a:t>
            </a:r>
            <a:r>
              <a:rPr lang="ar-SA" sz="2400" b="1" dirty="0">
                <a:solidFill>
                  <a:srgbClr val="000000"/>
                </a:solidFill>
                <a:latin typeface="Calibri" panose="020F0502020204030204" pitchFamily="34" charset="0"/>
                <a:ea typeface="Calibri" panose="020F0502020204030204" pitchFamily="34" charset="0"/>
                <a:cs typeface="Calibri" panose="020F0502020204030204" pitchFamily="34" charset="0"/>
              </a:rPr>
              <a:t>التي اخترتموها؟</a:t>
            </a:r>
            <a:endParaRPr lang="he-IL" sz="24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145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lvl="0"/>
            <a:r>
              <a:rPr lang="ar-SA" dirty="0" smtClean="0"/>
              <a:t>صندوق الكنوز</a:t>
            </a:r>
            <a:endParaRPr lang="he-IL" dirty="0"/>
          </a:p>
        </p:txBody>
      </p:sp>
      <p:pic>
        <p:nvPicPr>
          <p:cNvPr id="5" name="Picture 4" descr="בלש, מחפש, גבר, חיפוש">
            <a:hlinkClick r:id="rId3" action="ppaction://hlinksldjump"/>
            <a:extLst>
              <a:ext uri="{FF2B5EF4-FFF2-40B4-BE49-F238E27FC236}">
                <a16:creationId xmlns:a16="http://schemas.microsoft.com/office/drawing/2014/main" id="{BE635303-7519-4176-B67B-4866741923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73293" flipH="1">
            <a:off x="8469057" y="1056029"/>
            <a:ext cx="2124147" cy="21494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נחש, סולם, ירוק, לטפס, לזחול">
            <a:hlinkClick r:id="rId5" action="ppaction://hlinksldjump"/>
            <a:extLst>
              <a:ext uri="{FF2B5EF4-FFF2-40B4-BE49-F238E27FC236}">
                <a16:creationId xmlns:a16="http://schemas.microsoft.com/office/drawing/2014/main" id="{DD3AD767-328A-49E2-8891-344F2EC37C3A}"/>
              </a:ext>
            </a:extLst>
          </p:cNvPr>
          <p:cNvPicPr>
            <a:picLocks noChangeAspect="1" noChangeArrowheads="1"/>
          </p:cNvPicPr>
          <p:nvPr/>
        </p:nvPicPr>
        <p:blipFill>
          <a:blip r:embed="rId6">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1213993">
            <a:off x="7114225" y="3439417"/>
            <a:ext cx="16192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חזה, פתוח, סגור, אחסון, תיבה, נעילה">
            <a:extLst>
              <a:ext uri="{FF2B5EF4-FFF2-40B4-BE49-F238E27FC236}">
                <a16:creationId xmlns:a16="http://schemas.microsoft.com/office/drawing/2014/main" id="{A3F68883-97D1-43AB-8964-FB6517C6428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6419"/>
          <a:stretch/>
        </p:blipFill>
        <p:spPr bwMode="auto">
          <a:xfrm>
            <a:off x="4346090" y="1328078"/>
            <a:ext cx="2896316" cy="2901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קליפ ארט, דגים, ים, מים, לשחות, ציור היתולי">
            <a:hlinkClick r:id="rId8" action="ppaction://hlinksldjump"/>
            <a:extLst>
              <a:ext uri="{FF2B5EF4-FFF2-40B4-BE49-F238E27FC236}">
                <a16:creationId xmlns:a16="http://schemas.microsoft.com/office/drawing/2014/main" id="{03F8B46E-1BC5-4EB6-9D05-CA7BD1A9E8E7}"/>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9130263" flipH="1">
            <a:off x="1105339" y="3641734"/>
            <a:ext cx="3469281" cy="23544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חבילה, חבילה, אריזה, קופסא">
            <a:hlinkClick r:id="rId11" action="ppaction://hlinksldjump"/>
            <a:extLst>
              <a:ext uri="{FF2B5EF4-FFF2-40B4-BE49-F238E27FC236}">
                <a16:creationId xmlns:a16="http://schemas.microsoft.com/office/drawing/2014/main" id="{61E99780-C4E7-464E-AD89-E781F6CD612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7769" y="1236596"/>
            <a:ext cx="2789055" cy="1951191"/>
          </a:xfrm>
          <a:prstGeom prst="rect">
            <a:avLst/>
          </a:prstGeom>
          <a:noFill/>
          <a:extLst>
            <a:ext uri="{909E8E84-426E-40DD-AFC4-6F175D3DCCD1}">
              <a14:hiddenFill xmlns:a14="http://schemas.microsoft.com/office/drawing/2010/main">
                <a:solidFill>
                  <a:srgbClr val="FFFFFF"/>
                </a:solidFill>
              </a14:hiddenFill>
            </a:ext>
          </a:extLst>
        </p:spPr>
      </p:pic>
      <p:sp>
        <p:nvSpPr>
          <p:cNvPr id="10" name="תיבת טקסט 7">
            <a:extLst>
              <a:ext uri="{FF2B5EF4-FFF2-40B4-BE49-F238E27FC236}">
                <a16:creationId xmlns:a16="http://schemas.microsoft.com/office/drawing/2014/main" id="{A42FB01E-16C0-497C-AA69-423E7595310D}"/>
              </a:ext>
            </a:extLst>
          </p:cNvPr>
          <p:cNvSpPr txBox="1"/>
          <p:nvPr/>
        </p:nvSpPr>
        <p:spPr>
          <a:xfrm>
            <a:off x="10601831" y="2039217"/>
            <a:ext cx="1673856" cy="461665"/>
          </a:xfrm>
          <a:prstGeom prst="rect">
            <a:avLst/>
          </a:prstGeom>
          <a:noFill/>
        </p:spPr>
        <p:txBody>
          <a:bodyPr wrap="none" rtlCol="1">
            <a:spAutoFit/>
          </a:bodyPr>
          <a:lstStyle/>
          <a:p>
            <a:r>
              <a:rPr lang="ar-SA" sz="2400" b="1" dirty="0">
                <a:solidFill>
                  <a:srgbClr val="002060"/>
                </a:solidFill>
                <a:latin typeface="Calibri" panose="020F0502020204030204" pitchFamily="34" charset="0"/>
                <a:cs typeface="Calibri" panose="020F0502020204030204" pitchFamily="34" charset="0"/>
              </a:rPr>
              <a:t>الرّسالة </a:t>
            </a:r>
            <a:r>
              <a:rPr lang="ar-SA" sz="2400" b="1" dirty="0" smtClean="0">
                <a:solidFill>
                  <a:srgbClr val="002060"/>
                </a:solidFill>
                <a:latin typeface="Calibri" panose="020F0502020204030204" pitchFamily="34" charset="0"/>
                <a:cs typeface="Calibri" panose="020F0502020204030204" pitchFamily="34" charset="0"/>
              </a:rPr>
              <a:t>السّرّيّة</a:t>
            </a:r>
            <a:endParaRPr lang="he-IL" sz="2400" b="1" dirty="0">
              <a:solidFill>
                <a:srgbClr val="002060"/>
              </a:solidFill>
              <a:latin typeface="Calibri" panose="020F0502020204030204" pitchFamily="34" charset="0"/>
              <a:cs typeface="Calibri" panose="020F0502020204030204" pitchFamily="34" charset="0"/>
            </a:endParaRPr>
          </a:p>
        </p:txBody>
      </p:sp>
      <p:sp>
        <p:nvSpPr>
          <p:cNvPr id="12" name="תיבת טקסט 7">
            <a:extLst>
              <a:ext uri="{FF2B5EF4-FFF2-40B4-BE49-F238E27FC236}">
                <a16:creationId xmlns:a16="http://schemas.microsoft.com/office/drawing/2014/main" id="{A42FB01E-16C0-497C-AA69-423E7595310D}"/>
              </a:ext>
            </a:extLst>
          </p:cNvPr>
          <p:cNvSpPr txBox="1"/>
          <p:nvPr/>
        </p:nvSpPr>
        <p:spPr>
          <a:xfrm>
            <a:off x="8533050" y="5569519"/>
            <a:ext cx="2470548" cy="461665"/>
          </a:xfrm>
          <a:prstGeom prst="rect">
            <a:avLst/>
          </a:prstGeom>
          <a:noFill/>
        </p:spPr>
        <p:txBody>
          <a:bodyPr wrap="none" rtlCol="1">
            <a:spAutoFit/>
          </a:bodyPr>
          <a:lstStyle/>
          <a:p>
            <a:r>
              <a:rPr lang="ar-SA" sz="2400" b="1" dirty="0" smtClean="0">
                <a:solidFill>
                  <a:srgbClr val="002060"/>
                </a:solidFill>
                <a:latin typeface="Calibri" panose="020F0502020204030204" pitchFamily="34" charset="0"/>
                <a:cs typeface="Calibri" panose="020F0502020204030204" pitchFamily="34" charset="0"/>
              </a:rPr>
              <a:t>سلالم ومهمّات وحِبال</a:t>
            </a:r>
            <a:endParaRPr lang="he-IL" sz="2400" b="1" dirty="0">
              <a:solidFill>
                <a:srgbClr val="002060"/>
              </a:solidFill>
              <a:latin typeface="Calibri" panose="020F0502020204030204" pitchFamily="34" charset="0"/>
              <a:cs typeface="Calibri" panose="020F0502020204030204" pitchFamily="34" charset="0"/>
            </a:endParaRPr>
          </a:p>
        </p:txBody>
      </p:sp>
      <p:sp>
        <p:nvSpPr>
          <p:cNvPr id="13" name="תיבת טקסט 7">
            <a:extLst>
              <a:ext uri="{FF2B5EF4-FFF2-40B4-BE49-F238E27FC236}">
                <a16:creationId xmlns:a16="http://schemas.microsoft.com/office/drawing/2014/main" id="{A42FB01E-16C0-497C-AA69-423E7595310D}"/>
              </a:ext>
            </a:extLst>
          </p:cNvPr>
          <p:cNvSpPr txBox="1"/>
          <p:nvPr/>
        </p:nvSpPr>
        <p:spPr>
          <a:xfrm>
            <a:off x="1087385" y="5934365"/>
            <a:ext cx="2244525" cy="461665"/>
          </a:xfrm>
          <a:prstGeom prst="rect">
            <a:avLst/>
          </a:prstGeom>
          <a:noFill/>
        </p:spPr>
        <p:txBody>
          <a:bodyPr wrap="none" rtlCol="1">
            <a:spAutoFit/>
          </a:bodyPr>
          <a:lstStyle/>
          <a:p>
            <a:r>
              <a:rPr lang="ar-SA" sz="2400" b="1" dirty="0" smtClean="0">
                <a:solidFill>
                  <a:srgbClr val="002060"/>
                </a:solidFill>
                <a:latin typeface="Calibri" panose="020F0502020204030204" pitchFamily="34" charset="0"/>
                <a:cs typeface="Calibri" panose="020F0502020204030204" pitchFamily="34" charset="0"/>
              </a:rPr>
              <a:t>1،2،3</a:t>
            </a:r>
            <a:r>
              <a:rPr lang="he-IL" sz="2400" b="1" dirty="0" smtClean="0">
                <a:solidFill>
                  <a:srgbClr val="002060"/>
                </a:solidFill>
                <a:latin typeface="Calibri" panose="020F0502020204030204" pitchFamily="34" charset="0"/>
                <a:cs typeface="Calibri" panose="020F0502020204030204" pitchFamily="34" charset="0"/>
              </a:rPr>
              <a:t> </a:t>
            </a:r>
            <a:r>
              <a:rPr lang="ar-SA" sz="2400" b="1" dirty="0">
                <a:solidFill>
                  <a:srgbClr val="002060"/>
                </a:solidFill>
                <a:latin typeface="Calibri" panose="020F0502020204030204" pitchFamily="34" charset="0"/>
                <a:cs typeface="Calibri" panose="020F0502020204030204" pitchFamily="34" charset="0"/>
              </a:rPr>
              <a:t>سمكة </a:t>
            </a:r>
            <a:r>
              <a:rPr lang="ar-SA" sz="2400" b="1" dirty="0" smtClean="0">
                <a:solidFill>
                  <a:srgbClr val="002060"/>
                </a:solidFill>
                <a:latin typeface="Calibri" panose="020F0502020204030204" pitchFamily="34" charset="0"/>
                <a:cs typeface="Calibri" panose="020F0502020204030204" pitchFamily="34" charset="0"/>
              </a:rPr>
              <a:t>مالحة</a:t>
            </a:r>
            <a:endParaRPr lang="he-IL" sz="2400" b="1" dirty="0">
              <a:solidFill>
                <a:srgbClr val="002060"/>
              </a:solidFill>
              <a:latin typeface="Calibri" panose="020F0502020204030204" pitchFamily="34" charset="0"/>
              <a:cs typeface="Calibri" panose="020F0502020204030204" pitchFamily="34" charset="0"/>
            </a:endParaRPr>
          </a:p>
        </p:txBody>
      </p:sp>
      <p:sp>
        <p:nvSpPr>
          <p:cNvPr id="14" name="תיבת טקסט 7">
            <a:extLst>
              <a:ext uri="{FF2B5EF4-FFF2-40B4-BE49-F238E27FC236}">
                <a16:creationId xmlns:a16="http://schemas.microsoft.com/office/drawing/2014/main" id="{A42FB01E-16C0-497C-AA69-423E7595310D}"/>
              </a:ext>
            </a:extLst>
          </p:cNvPr>
          <p:cNvSpPr txBox="1"/>
          <p:nvPr/>
        </p:nvSpPr>
        <p:spPr>
          <a:xfrm>
            <a:off x="593661" y="3187787"/>
            <a:ext cx="1420582" cy="461665"/>
          </a:xfrm>
          <a:prstGeom prst="rect">
            <a:avLst/>
          </a:prstGeom>
          <a:noFill/>
        </p:spPr>
        <p:txBody>
          <a:bodyPr wrap="none" rtlCol="1">
            <a:spAutoFit/>
          </a:bodyPr>
          <a:lstStyle/>
          <a:p>
            <a:r>
              <a:rPr lang="ar-SA" sz="2400" b="1" dirty="0">
                <a:solidFill>
                  <a:srgbClr val="002060"/>
                </a:solidFill>
                <a:latin typeface="Calibri" panose="020F0502020204030204" pitchFamily="34" charset="0"/>
                <a:cs typeface="Calibri" panose="020F0502020204030204" pitchFamily="34" charset="0"/>
              </a:rPr>
              <a:t>رزمة </a:t>
            </a:r>
            <a:r>
              <a:rPr lang="ar-SA" sz="2400" b="1" dirty="0" smtClean="0">
                <a:solidFill>
                  <a:srgbClr val="002060"/>
                </a:solidFill>
                <a:latin typeface="Calibri" panose="020F0502020204030204" pitchFamily="34" charset="0"/>
                <a:cs typeface="Calibri" panose="020F0502020204030204" pitchFamily="34" charset="0"/>
              </a:rPr>
              <a:t>متنقّلة</a:t>
            </a:r>
            <a:endParaRPr lang="he-IL" sz="24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8501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כותרת 5"/>
          <p:cNvSpPr>
            <a:spLocks noGrp="1"/>
          </p:cNvSpPr>
          <p:nvPr>
            <p:ph type="title"/>
          </p:nvPr>
        </p:nvSpPr>
        <p:spPr>
          <a:xfrm>
            <a:off x="342562" y="1907332"/>
            <a:ext cx="3024580" cy="1325563"/>
          </a:xfrm>
        </p:spPr>
        <p:txBody>
          <a:bodyPr>
            <a:normAutofit fontScale="90000"/>
          </a:bodyPr>
          <a:lstStyle/>
          <a:p>
            <a:pPr lvl="0"/>
            <a:r>
              <a:rPr lang="ar-SA" dirty="0" smtClean="0"/>
              <a:t>الرّسالة السّرّيّة</a:t>
            </a:r>
            <a:endParaRPr lang="he-IL" dirty="0"/>
          </a:p>
        </p:txBody>
      </p:sp>
      <p:pic>
        <p:nvPicPr>
          <p:cNvPr id="9" name="תמונה 8"/>
          <p:cNvPicPr>
            <a:picLocks noChangeAspect="1"/>
          </p:cNvPicPr>
          <p:nvPr/>
        </p:nvPicPr>
        <p:blipFill>
          <a:blip r:embed="rId3"/>
          <a:stretch>
            <a:fillRect/>
          </a:stretch>
        </p:blipFill>
        <p:spPr>
          <a:xfrm>
            <a:off x="5066852" y="721609"/>
            <a:ext cx="5217459" cy="5280756"/>
          </a:xfrm>
          <a:prstGeom prst="rect">
            <a:avLst/>
          </a:prstGeom>
        </p:spPr>
      </p:pic>
    </p:spTree>
    <p:extLst>
      <p:ext uri="{BB962C8B-B14F-4D97-AF65-F5344CB8AC3E}">
        <p14:creationId xmlns:p14="http://schemas.microsoft.com/office/powerpoint/2010/main" val="526328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כותרת 5"/>
          <p:cNvSpPr>
            <a:spLocks noGrp="1"/>
          </p:cNvSpPr>
          <p:nvPr>
            <p:ph type="title"/>
          </p:nvPr>
        </p:nvSpPr>
        <p:spPr>
          <a:xfrm>
            <a:off x="342562" y="1907332"/>
            <a:ext cx="3024580" cy="1325563"/>
          </a:xfrm>
        </p:spPr>
        <p:txBody>
          <a:bodyPr>
            <a:normAutofit fontScale="90000"/>
          </a:bodyPr>
          <a:lstStyle/>
          <a:p>
            <a:r>
              <a:rPr lang="ar-SA" dirty="0" smtClean="0">
                <a:latin typeface="Calibri" panose="020F0502020204030204" pitchFamily="34" charset="0"/>
                <a:ea typeface="Calibri" panose="020F0502020204030204" pitchFamily="34" charset="0"/>
                <a:cs typeface="Calibri" panose="020F0502020204030204" pitchFamily="34" charset="0"/>
              </a:rPr>
              <a:t>الرّسالة السّرّيّة</a:t>
            </a:r>
            <a:endParaRPr lang="he-IL"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2" descr="כרטיס ביקור, חוזה, מצגת">
            <a:extLst>
              <a:ext uri="{FF2B5EF4-FFF2-40B4-BE49-F238E27FC236}">
                <a16:creationId xmlns:a16="http://schemas.microsoft.com/office/drawing/2014/main" id="{1C0F1732-E8AD-2879-795D-6755E0C47384}"/>
              </a:ext>
            </a:extLst>
          </p:cNvPr>
          <p:cNvPicPr>
            <a:picLocks noChangeAspect="1" noChangeArrowheads="1"/>
          </p:cNvPicPr>
          <p:nvPr/>
        </p:nvPicPr>
        <p:blipFill>
          <a:blip r:embed="rId3">
            <a:duotone>
              <a:prstClr val="black"/>
              <a:srgbClr val="E2EAEC">
                <a:tint val="45000"/>
                <a:satMod val="400000"/>
              </a:srgbClr>
            </a:duotone>
            <a:extLst>
              <a:ext uri="{28A0092B-C50C-407E-A947-70E740481C1C}">
                <a14:useLocalDpi xmlns:a14="http://schemas.microsoft.com/office/drawing/2010/main" val="0"/>
              </a:ext>
            </a:extLst>
          </a:blip>
          <a:srcRect/>
          <a:stretch>
            <a:fillRect/>
          </a:stretch>
        </p:blipFill>
        <p:spPr bwMode="auto">
          <a:xfrm>
            <a:off x="4198233" y="721908"/>
            <a:ext cx="7324797" cy="5382100"/>
          </a:xfrm>
          <a:prstGeom prst="rect">
            <a:avLst/>
          </a:prstGeom>
          <a:noFill/>
          <a:extLst>
            <a:ext uri="{909E8E84-426E-40DD-AFC4-6F175D3DCCD1}">
              <a14:hiddenFill xmlns:a14="http://schemas.microsoft.com/office/drawing/2010/main">
                <a:solidFill>
                  <a:srgbClr val="FFFFFF"/>
                </a:solidFill>
              </a14:hiddenFill>
            </a:ext>
          </a:extLst>
        </p:spPr>
      </p:pic>
      <p:sp>
        <p:nvSpPr>
          <p:cNvPr id="9" name="תיבת טקסט 8">
            <a:extLst>
              <a:ext uri="{FF2B5EF4-FFF2-40B4-BE49-F238E27FC236}">
                <a16:creationId xmlns:a16="http://schemas.microsoft.com/office/drawing/2014/main" id="{13A81682-D894-A519-672F-A0592F6E629E}"/>
              </a:ext>
            </a:extLst>
          </p:cNvPr>
          <p:cNvSpPr txBox="1"/>
          <p:nvPr/>
        </p:nvSpPr>
        <p:spPr>
          <a:xfrm>
            <a:off x="6263792" y="2728012"/>
            <a:ext cx="4102443" cy="1785104"/>
          </a:xfrm>
          <a:prstGeom prst="rect">
            <a:avLst/>
          </a:prstGeom>
          <a:noFill/>
          <a:ln w="57150">
            <a:solidFill>
              <a:schemeClr val="accent2">
                <a:lumMod val="75000"/>
              </a:schemeClr>
            </a:solidFill>
          </a:ln>
        </p:spPr>
        <p:txBody>
          <a:bodyPr wrap="square" rtlCol="1">
            <a:spAutoFit/>
          </a:bodyPr>
          <a:lstStyle/>
          <a:p>
            <a:pPr algn="ctr"/>
            <a:r>
              <a:rPr lang="ar-SA" sz="22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أيّها </a:t>
            </a:r>
            <a:r>
              <a:rPr lang="ar-SA" sz="2200" b="1" dirty="0">
                <a:solidFill>
                  <a:srgbClr val="002060"/>
                </a:solidFill>
                <a:latin typeface="Calibri" panose="020F0502020204030204" pitchFamily="34" charset="0"/>
                <a:ea typeface="Calibri" panose="020F0502020204030204" pitchFamily="34" charset="0"/>
                <a:cs typeface="Calibri" panose="020F0502020204030204" pitchFamily="34" charset="0"/>
              </a:rPr>
              <a:t>الأذكياء</a:t>
            </a:r>
            <a:r>
              <a:rPr lang="he-IL" sz="2200" b="1"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algn="ctr"/>
            <a:r>
              <a:rPr lang="ar-SA" sz="2200" b="1" dirty="0">
                <a:solidFill>
                  <a:srgbClr val="002060"/>
                </a:solidFill>
                <a:latin typeface="Calibri" panose="020F0502020204030204" pitchFamily="34" charset="0"/>
                <a:ea typeface="Calibri" panose="020F0502020204030204" pitchFamily="34" charset="0"/>
                <a:cs typeface="Calibri" panose="020F0502020204030204" pitchFamily="34" charset="0"/>
              </a:rPr>
              <a:t>نحن واثقون من أنكم ستتمكّنون من ترجمة الرّسالة السّرّيّة واكتشاف إحدى رسائل الدّرس المهمّة.</a:t>
            </a:r>
            <a:endParaRPr lang="he-IL" sz="2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ctr"/>
            <a:endParaRPr lang="he-IL" sz="2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תיבת טקסט 5">
            <a:hlinkClick r:id="rId4"/>
            <a:extLst>
              <a:ext uri="{FF2B5EF4-FFF2-40B4-BE49-F238E27FC236}">
                <a16:creationId xmlns:a16="http://schemas.microsoft.com/office/drawing/2014/main" id="{4D8635A1-BA52-E263-7496-226EF8F4ED6D}"/>
              </a:ext>
            </a:extLst>
          </p:cNvPr>
          <p:cNvSpPr txBox="1"/>
          <p:nvPr/>
        </p:nvSpPr>
        <p:spPr>
          <a:xfrm>
            <a:off x="509954" y="4997945"/>
            <a:ext cx="2254633" cy="954107"/>
          </a:xfrm>
          <a:prstGeom prst="rect">
            <a:avLst/>
          </a:prstGeom>
          <a:noFill/>
          <a:ln w="38100">
            <a:solidFill>
              <a:srgbClr val="C00000"/>
            </a:solidFill>
          </a:ln>
        </p:spPr>
        <p:txBody>
          <a:bodyPr wrap="square" rtlCol="1">
            <a:spAutoFit/>
          </a:bodyPr>
          <a:lstStyle/>
          <a:p>
            <a:pPr algn="ctr"/>
            <a:r>
              <a:rPr lang="ar-SA" sz="2800" b="1" dirty="0" smtClean="0">
                <a:solidFill>
                  <a:srgbClr val="BD582C"/>
                </a:solidFill>
                <a:latin typeface="Calibri" panose="020F0502020204030204" pitchFamily="34" charset="0"/>
                <a:ea typeface="Calibri" panose="020F0502020204030204" pitchFamily="34" charset="0"/>
                <a:cs typeface="Calibri" panose="020F0502020204030204" pitchFamily="34" charset="0"/>
                <a:hlinkClick r:id="rId4"/>
              </a:rPr>
              <a:t>توجيهات اللعبة- للطّباعة</a:t>
            </a:r>
            <a:endParaRPr lang="he-IL" sz="2800" b="1" dirty="0">
              <a:solidFill>
                <a:srgbClr val="BD582C"/>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209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כותרת 3"/>
          <p:cNvSpPr>
            <a:spLocks noGrp="1"/>
          </p:cNvSpPr>
          <p:nvPr>
            <p:ph type="title"/>
          </p:nvPr>
        </p:nvSpPr>
        <p:spPr>
          <a:xfrm>
            <a:off x="838199" y="77941"/>
            <a:ext cx="10515600" cy="1325563"/>
          </a:xfrm>
        </p:spPr>
        <p:txBody>
          <a:bodyPr>
            <a:normAutofit/>
          </a:bodyPr>
          <a:lstStyle/>
          <a:p>
            <a:pPr algn="ctr"/>
            <a:r>
              <a:rPr lang="ar-SA" sz="5400" b="1" dirty="0">
                <a:solidFill>
                  <a:srgbClr val="0038A8"/>
                </a:solidFill>
                <a:latin typeface="Calibri" panose="020F0502020204030204" pitchFamily="34" charset="0"/>
                <a:ea typeface="Calibri" panose="020F0502020204030204" pitchFamily="34" charset="0"/>
                <a:cs typeface="Calibri" panose="020F0502020204030204" pitchFamily="34" charset="0"/>
              </a:rPr>
              <a:t>ال</a:t>
            </a:r>
            <a:r>
              <a:rPr lang="ar-SY" sz="5400" b="1" dirty="0">
                <a:solidFill>
                  <a:srgbClr val="0038A8"/>
                </a:solidFill>
                <a:latin typeface="Calibri" panose="020F0502020204030204" pitchFamily="34" charset="0"/>
                <a:ea typeface="Calibri" panose="020F0502020204030204" pitchFamily="34" charset="0"/>
                <a:cs typeface="Calibri" panose="020F0502020204030204" pitchFamily="34" charset="0"/>
              </a:rPr>
              <a:t>رّسالة</a:t>
            </a:r>
            <a:r>
              <a:rPr lang="ar-SA" sz="5400" b="1" dirty="0">
                <a:solidFill>
                  <a:srgbClr val="0038A8"/>
                </a:solidFill>
                <a:latin typeface="Calibri" panose="020F0502020204030204" pitchFamily="34" charset="0"/>
                <a:ea typeface="Calibri" panose="020F0502020204030204" pitchFamily="34" charset="0"/>
                <a:cs typeface="Calibri" panose="020F0502020204030204" pitchFamily="34" charset="0"/>
              </a:rPr>
              <a:t> السّرّيّة</a:t>
            </a:r>
            <a:endParaRPr lang="he-IL" dirty="0">
              <a:latin typeface="Calibri" panose="020F0502020204030204" pitchFamily="34" charset="0"/>
              <a:ea typeface="Calibri" panose="020F0502020204030204" pitchFamily="34" charset="0"/>
              <a:cs typeface="Calibri" panose="020F0502020204030204" pitchFamily="34" charset="0"/>
            </a:endParaRPr>
          </a:p>
        </p:txBody>
      </p:sp>
      <p:sp>
        <p:nvSpPr>
          <p:cNvPr id="6" name="גל כפול 5">
            <a:extLst>
              <a:ext uri="{FF2B5EF4-FFF2-40B4-BE49-F238E27FC236}">
                <a16:creationId xmlns:a16="http://schemas.microsoft.com/office/drawing/2014/main" id="{8D5E9ED4-B61C-4EAB-A84C-7B90B343EB20}"/>
              </a:ext>
            </a:extLst>
          </p:cNvPr>
          <p:cNvSpPr/>
          <p:nvPr/>
        </p:nvSpPr>
        <p:spPr>
          <a:xfrm>
            <a:off x="275771" y="1403504"/>
            <a:ext cx="11640457" cy="5307959"/>
          </a:xfrm>
          <a:prstGeom prst="doubleWave">
            <a:avLst/>
          </a:prstGeom>
          <a:solidFill>
            <a:srgbClr val="E2EAEC"/>
          </a:solidFill>
          <a:ln w="28575">
            <a:solidFill>
              <a:schemeClr val="accent2">
                <a:lumMod val="75000"/>
              </a:schemeClr>
            </a:solidFill>
          </a:ln>
          <a:effectLst>
            <a:glow rad="228600">
              <a:schemeClr val="accent2">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1" anchor="ctr"/>
          <a:lstStyle/>
          <a:p>
            <a:pPr algn="ctr"/>
            <a:endParaRPr lang="en-US" sz="3200" b="1" dirty="0" smtClean="0">
              <a:solidFill>
                <a:srgbClr val="002060"/>
              </a:solidFill>
              <a:latin typeface="Calibri" panose="020F0502020204030204" pitchFamily="34" charset="0"/>
              <a:cs typeface="Calibri" panose="020F0502020204030204" pitchFamily="34" charset="0"/>
            </a:endParaRPr>
          </a:p>
          <a:p>
            <a:pPr algn="ctr"/>
            <a:r>
              <a:rPr lang="ar-SA" sz="2400" b="1" dirty="0">
                <a:solidFill>
                  <a:srgbClr val="0070C0"/>
                </a:solidFill>
                <a:latin typeface="Calibri" panose="020F0502020204030204" pitchFamily="34" charset="0"/>
                <a:cs typeface="Calibri" panose="020F0502020204030204" pitchFamily="34" charset="0"/>
              </a:rPr>
              <a:t>إليكم الحروف الّتي تبدّلت في الرّسالة السّريّة. قوموا بترجمة المكتوب وفقها وسجّلوا</a:t>
            </a:r>
          </a:p>
          <a:p>
            <a:pPr algn="ctr"/>
            <a:r>
              <a:rPr lang="ar-SA" sz="2400" b="1" dirty="0">
                <a:solidFill>
                  <a:srgbClr val="0070C0"/>
                </a:solidFill>
                <a:latin typeface="Calibri" panose="020F0502020204030204" pitchFamily="34" charset="0"/>
                <a:cs typeface="Calibri" panose="020F0502020204030204" pitchFamily="34" charset="0"/>
              </a:rPr>
              <a:t>الرّسالة الّتي اكتشفتموها على ورقة: </a:t>
            </a:r>
            <a:endParaRPr lang="he-IL" sz="2400" b="1" dirty="0">
              <a:solidFill>
                <a:srgbClr val="0070C0"/>
              </a:solidFill>
              <a:latin typeface="Calibri" panose="020F0502020204030204" pitchFamily="34" charset="0"/>
              <a:cs typeface="Calibri" panose="020F0502020204030204" pitchFamily="34" charset="0"/>
            </a:endParaRPr>
          </a:p>
          <a:p>
            <a:pPr algn="ctr" rtl="1"/>
            <a:r>
              <a:rPr lang="ar-SA" sz="3600" b="1" dirty="0" smtClean="0">
                <a:solidFill>
                  <a:srgbClr val="0070C0"/>
                </a:solidFill>
                <a:latin typeface="Calibri" panose="020F0502020204030204" pitchFamily="34" charset="0"/>
                <a:cs typeface="Calibri" panose="020F0502020204030204" pitchFamily="34" charset="0"/>
              </a:rPr>
              <a:t>م=ه ، ن=ض، ا=ف، ل=ط، ت=س، ع=ق، ي=و، ب=ص، </a:t>
            </a:r>
            <a:r>
              <a:rPr lang="ar-SA" sz="3600" b="1" dirty="0">
                <a:solidFill>
                  <a:srgbClr val="0070C0"/>
                </a:solidFill>
                <a:latin typeface="Calibri" panose="020F0502020204030204" pitchFamily="34" charset="0"/>
                <a:cs typeface="Calibri" panose="020F0502020204030204" pitchFamily="34" charset="0"/>
              </a:rPr>
              <a:t>ح=ج، </a:t>
            </a:r>
            <a:r>
              <a:rPr lang="ar-SA" sz="3600" b="1" dirty="0" smtClean="0">
                <a:solidFill>
                  <a:srgbClr val="0070C0"/>
                </a:solidFill>
                <a:latin typeface="Calibri" panose="020F0502020204030204" pitchFamily="34" charset="0"/>
                <a:cs typeface="Calibri" panose="020F0502020204030204" pitchFamily="34" charset="0"/>
              </a:rPr>
              <a:t>خ= اً</a:t>
            </a:r>
            <a:endParaRPr lang="he-IL" sz="3600" b="1" dirty="0">
              <a:solidFill>
                <a:srgbClr val="0070C0"/>
              </a:solidFill>
              <a:latin typeface="Calibri" panose="020F0502020204030204" pitchFamily="34" charset="0"/>
              <a:cs typeface="Calibri" panose="020F0502020204030204" pitchFamily="34" charset="0"/>
            </a:endParaRPr>
          </a:p>
          <a:p>
            <a:pPr algn="ctr"/>
            <a:r>
              <a:rPr lang="ar-SA" sz="3600" b="1" dirty="0">
                <a:solidFill>
                  <a:srgbClr val="0070C0"/>
                </a:solidFill>
                <a:latin typeface="Calibri" panose="020F0502020204030204" pitchFamily="34" charset="0"/>
                <a:cs typeface="Calibri" panose="020F0502020204030204" pitchFamily="34" charset="0"/>
              </a:rPr>
              <a:t>الرّسالة السّرّيّة: </a:t>
            </a:r>
            <a:endParaRPr lang="ar-SA" sz="3600" b="1" dirty="0" smtClean="0">
              <a:solidFill>
                <a:srgbClr val="0070C0"/>
              </a:solidFill>
              <a:latin typeface="Calibri" panose="020F0502020204030204" pitchFamily="34" charset="0"/>
              <a:cs typeface="Calibri" panose="020F0502020204030204" pitchFamily="34" charset="0"/>
            </a:endParaRPr>
          </a:p>
          <a:p>
            <a:pPr algn="ctr"/>
            <a:r>
              <a:rPr lang="ar-SA" sz="3200" b="1" dirty="0" smtClean="0">
                <a:solidFill>
                  <a:srgbClr val="002060"/>
                </a:solidFill>
                <a:latin typeface="Calibri" panose="020F0502020204030204" pitchFamily="34" charset="0"/>
                <a:cs typeface="Calibri" panose="020F0502020204030204" pitchFamily="34" charset="0"/>
              </a:rPr>
              <a:t>هض </a:t>
            </a:r>
            <a:r>
              <a:rPr lang="ar-SA" sz="3200" b="1" dirty="0" err="1">
                <a:solidFill>
                  <a:srgbClr val="002060"/>
                </a:solidFill>
                <a:latin typeface="Calibri" panose="020F0502020204030204" pitchFamily="34" charset="0"/>
                <a:cs typeface="Calibri" panose="020F0502020204030204" pitchFamily="34" charset="0"/>
              </a:rPr>
              <a:t>فطههسق</a:t>
            </a:r>
            <a:r>
              <a:rPr lang="ar-SA" sz="3200" b="1" dirty="0">
                <a:solidFill>
                  <a:srgbClr val="002060"/>
                </a:solidFill>
                <a:latin typeface="Calibri" panose="020F0502020204030204" pitchFamily="34" charset="0"/>
                <a:cs typeface="Calibri" panose="020F0502020204030204" pitchFamily="34" charset="0"/>
              </a:rPr>
              <a:t> فض </a:t>
            </a:r>
            <a:r>
              <a:rPr lang="ar-SA" sz="3200" b="1" dirty="0" err="1">
                <a:solidFill>
                  <a:srgbClr val="002060"/>
                </a:solidFill>
                <a:latin typeface="Calibri" panose="020F0502020204030204" pitchFamily="34" charset="0"/>
                <a:cs typeface="Calibri" panose="020F0502020204030204" pitchFamily="34" charset="0"/>
              </a:rPr>
              <a:t>ضطسعو</a:t>
            </a:r>
            <a:r>
              <a:rPr lang="ar-SA" sz="3200" b="1" dirty="0">
                <a:solidFill>
                  <a:srgbClr val="002060"/>
                </a:solidFill>
                <a:latin typeface="Calibri" panose="020F0502020204030204" pitchFamily="34" charset="0"/>
                <a:cs typeface="Calibri" panose="020F0502020204030204" pitchFamily="34" charset="0"/>
              </a:rPr>
              <a:t> </a:t>
            </a:r>
            <a:r>
              <a:rPr lang="ar-SA" sz="3200" b="1" dirty="0" err="1">
                <a:solidFill>
                  <a:srgbClr val="002060"/>
                </a:solidFill>
                <a:latin typeface="Calibri" panose="020F0502020204030204" pitchFamily="34" charset="0"/>
                <a:cs typeface="Calibri" panose="020F0502020204030204" pitchFamily="34" charset="0"/>
              </a:rPr>
              <a:t>يضطقص</a:t>
            </a:r>
            <a:r>
              <a:rPr lang="ar-SA" sz="3200" b="1" dirty="0">
                <a:solidFill>
                  <a:srgbClr val="002060"/>
                </a:solidFill>
                <a:latin typeface="Calibri" panose="020F0502020204030204" pitchFamily="34" charset="0"/>
                <a:cs typeface="Calibri" panose="020F0502020204030204" pitchFamily="34" charset="0"/>
              </a:rPr>
              <a:t> </a:t>
            </a:r>
            <a:r>
              <a:rPr lang="ar-SA" sz="3200" b="1" dirty="0" err="1">
                <a:solidFill>
                  <a:srgbClr val="002060"/>
                </a:solidFill>
                <a:latin typeface="Calibri" panose="020F0502020204030204" pitchFamily="34" charset="0"/>
                <a:cs typeface="Calibri" panose="020F0502020204030204" pitchFamily="34" charset="0"/>
              </a:rPr>
              <a:t>هق</a:t>
            </a:r>
            <a:r>
              <a:rPr lang="ar-SA" sz="3200" b="1" dirty="0">
                <a:solidFill>
                  <a:srgbClr val="002060"/>
                </a:solidFill>
                <a:latin typeface="Calibri" panose="020F0502020204030204" pitchFamily="34" charset="0"/>
                <a:cs typeface="Calibri" panose="020F0502020204030204" pitchFamily="34" charset="0"/>
              </a:rPr>
              <a:t> </a:t>
            </a:r>
            <a:r>
              <a:rPr lang="ar-SA" sz="3200" b="1" dirty="0" err="1" smtClean="0">
                <a:solidFill>
                  <a:srgbClr val="002060"/>
                </a:solidFill>
                <a:latin typeface="Calibri" panose="020F0502020204030204" pitchFamily="34" charset="0"/>
                <a:cs typeface="Calibri" panose="020F0502020204030204" pitchFamily="34" charset="0"/>
              </a:rPr>
              <a:t>فطفبجفص</a:t>
            </a:r>
            <a:r>
              <a:rPr lang="ar-SA" sz="3200" b="1" dirty="0" smtClean="0">
                <a:solidFill>
                  <a:srgbClr val="002060"/>
                </a:solidFill>
                <a:latin typeface="Calibri" panose="020F0502020204030204" pitchFamily="34" charset="0"/>
                <a:cs typeface="Calibri" panose="020F0502020204030204" pitchFamily="34" charset="0"/>
              </a:rPr>
              <a:t> </a:t>
            </a:r>
            <a:r>
              <a:rPr lang="ar-SA" sz="3200" b="1" dirty="0" err="1" smtClean="0">
                <a:solidFill>
                  <a:srgbClr val="002060"/>
                </a:solidFill>
                <a:latin typeface="Calibri" panose="020F0502020204030204" pitchFamily="34" charset="0"/>
                <a:cs typeface="Calibri" panose="020F0502020204030204" pitchFamily="34" charset="0"/>
              </a:rPr>
              <a:t>يحمخ</a:t>
            </a:r>
            <a:r>
              <a:rPr lang="ar-SA" sz="3200" b="1" dirty="0" smtClean="0">
                <a:solidFill>
                  <a:srgbClr val="002060"/>
                </a:solidFill>
                <a:latin typeface="Calibri" panose="020F0502020204030204" pitchFamily="34" charset="0"/>
                <a:cs typeface="Calibri" panose="020F0502020204030204" pitchFamily="34" charset="0"/>
              </a:rPr>
              <a:t> </a:t>
            </a:r>
            <a:r>
              <a:rPr lang="ar-SA" sz="3200" b="1" dirty="0" err="1">
                <a:solidFill>
                  <a:srgbClr val="002060"/>
                </a:solidFill>
                <a:latin typeface="Calibri" panose="020F0502020204030204" pitchFamily="34" charset="0"/>
                <a:cs typeface="Calibri" panose="020F0502020204030204" pitchFamily="34" charset="0"/>
              </a:rPr>
              <a:t>طيحم</a:t>
            </a:r>
            <a:r>
              <a:rPr lang="ar-SA" sz="3200" b="1" dirty="0">
                <a:solidFill>
                  <a:srgbClr val="002060"/>
                </a:solidFill>
                <a:latin typeface="Calibri" panose="020F0502020204030204" pitchFamily="34" charset="0"/>
                <a:cs typeface="Calibri" panose="020F0502020204030204" pitchFamily="34" charset="0"/>
              </a:rPr>
              <a:t> </a:t>
            </a:r>
            <a:r>
              <a:rPr lang="ar-SA" sz="3200" b="1" dirty="0" err="1" smtClean="0">
                <a:solidFill>
                  <a:srgbClr val="002060"/>
                </a:solidFill>
                <a:latin typeface="Calibri" panose="020F0502020204030204" pitchFamily="34" charset="0"/>
                <a:cs typeface="Calibri" panose="020F0502020204030204" pitchFamily="34" charset="0"/>
              </a:rPr>
              <a:t>فونخ</a:t>
            </a:r>
            <a:r>
              <a:rPr lang="ar-SA" sz="3200" b="1" dirty="0" smtClean="0">
                <a:solidFill>
                  <a:srgbClr val="002060"/>
                </a:solidFill>
                <a:latin typeface="Calibri" panose="020F0502020204030204" pitchFamily="34" charset="0"/>
                <a:cs typeface="Calibri" panose="020F0502020204030204" pitchFamily="34" charset="0"/>
              </a:rPr>
              <a:t>. </a:t>
            </a:r>
            <a:r>
              <a:rPr lang="ar-SA" sz="3200" b="1" dirty="0">
                <a:solidFill>
                  <a:srgbClr val="002060"/>
                </a:solidFill>
                <a:latin typeface="Calibri" panose="020F0502020204030204" pitchFamily="34" charset="0"/>
                <a:cs typeface="Calibri" panose="020F0502020204030204" pitchFamily="34" charset="0"/>
              </a:rPr>
              <a:t>مط </a:t>
            </a:r>
            <a:r>
              <a:rPr lang="ar-SA" sz="3200" b="1" dirty="0" err="1">
                <a:solidFill>
                  <a:srgbClr val="002060"/>
                </a:solidFill>
                <a:latin typeface="Calibri" panose="020F0502020204030204" pitchFamily="34" charset="0"/>
                <a:cs typeface="Calibri" panose="020F0502020204030204" pitchFamily="34" charset="0"/>
              </a:rPr>
              <a:t>تضطسعو</a:t>
            </a:r>
            <a:r>
              <a:rPr lang="ar-SA" sz="3200" b="1" dirty="0">
                <a:solidFill>
                  <a:srgbClr val="002060"/>
                </a:solidFill>
                <a:latin typeface="Calibri" panose="020F0502020204030204" pitchFamily="34" charset="0"/>
                <a:cs typeface="Calibri" panose="020F0502020204030204" pitchFamily="34" charset="0"/>
              </a:rPr>
              <a:t> </a:t>
            </a:r>
            <a:r>
              <a:rPr lang="ar-SA" sz="3200" b="1" dirty="0" err="1">
                <a:solidFill>
                  <a:srgbClr val="002060"/>
                </a:solidFill>
                <a:latin typeface="Calibri" panose="020F0502020204030204" pitchFamily="34" charset="0"/>
                <a:cs typeface="Calibri" panose="020F0502020204030204" pitchFamily="34" charset="0"/>
              </a:rPr>
              <a:t>هق</a:t>
            </a:r>
            <a:r>
              <a:rPr lang="ar-SA" sz="3200" b="1" dirty="0">
                <a:solidFill>
                  <a:srgbClr val="002060"/>
                </a:solidFill>
                <a:latin typeface="Calibri" panose="020F0502020204030204" pitchFamily="34" charset="0"/>
                <a:cs typeface="Calibri" panose="020F0502020204030204" pitchFamily="34" charset="0"/>
              </a:rPr>
              <a:t> فطبا </a:t>
            </a:r>
            <a:r>
              <a:rPr lang="ar-SA" sz="3200" b="1" dirty="0" err="1" smtClean="0">
                <a:solidFill>
                  <a:srgbClr val="002060"/>
                </a:solidFill>
                <a:latin typeface="Calibri" panose="020F0502020204030204" pitchFamily="34" charset="0"/>
                <a:cs typeface="Calibri" panose="020F0502020204030204" pitchFamily="34" charset="0"/>
              </a:rPr>
              <a:t>اًطفط</a:t>
            </a:r>
            <a:r>
              <a:rPr lang="ar-SA" sz="3200" b="1" dirty="0" smtClean="0">
                <a:solidFill>
                  <a:srgbClr val="002060"/>
                </a:solidFill>
                <a:latin typeface="Calibri" panose="020F0502020204030204" pitchFamily="34" charset="0"/>
                <a:cs typeface="Calibri" panose="020F0502020204030204" pitchFamily="34" charset="0"/>
              </a:rPr>
              <a:t> </a:t>
            </a:r>
            <a:r>
              <a:rPr lang="ar-SA" sz="3200" b="1" dirty="0" err="1">
                <a:solidFill>
                  <a:srgbClr val="002060"/>
                </a:solidFill>
                <a:latin typeface="Calibri" panose="020F0502020204030204" pitchFamily="34" charset="0"/>
                <a:cs typeface="Calibri" panose="020F0502020204030204" pitchFamily="34" charset="0"/>
              </a:rPr>
              <a:t>فطقلطس</a:t>
            </a:r>
            <a:r>
              <a:rPr lang="ar-SA" sz="3200" b="1" dirty="0">
                <a:solidFill>
                  <a:srgbClr val="002060"/>
                </a:solidFill>
                <a:latin typeface="Calibri" panose="020F0502020204030204" pitchFamily="34" charset="0"/>
                <a:cs typeface="Calibri" panose="020F0502020204030204" pitchFamily="34" charset="0"/>
              </a:rPr>
              <a:t>؟ </a:t>
            </a:r>
            <a:r>
              <a:rPr lang="ar-SA" sz="3200" b="1" dirty="0" err="1" smtClean="0">
                <a:solidFill>
                  <a:srgbClr val="002060"/>
                </a:solidFill>
                <a:latin typeface="Calibri" panose="020F0502020204030204" pitchFamily="34" charset="0"/>
                <a:cs typeface="Calibri" panose="020F0502020204030204" pitchFamily="34" charset="0"/>
              </a:rPr>
              <a:t>لصقخ</a:t>
            </a:r>
            <a:r>
              <a:rPr lang="ar-SA" sz="3200" b="1" dirty="0" smtClean="0">
                <a:solidFill>
                  <a:srgbClr val="002060"/>
                </a:solidFill>
                <a:latin typeface="Calibri" panose="020F0502020204030204" pitchFamily="34" charset="0"/>
                <a:cs typeface="Calibri" panose="020F0502020204030204" pitchFamily="34" charset="0"/>
              </a:rPr>
              <a:t>! </a:t>
            </a:r>
            <a:r>
              <a:rPr lang="ar-SA" sz="3200" b="1" dirty="0" err="1">
                <a:solidFill>
                  <a:srgbClr val="002060"/>
                </a:solidFill>
                <a:latin typeface="Calibri" panose="020F0502020204030204" pitchFamily="34" charset="0"/>
                <a:cs typeface="Calibri" panose="020F0502020204030204" pitchFamily="34" charset="0"/>
              </a:rPr>
              <a:t>تضفسو</a:t>
            </a:r>
            <a:r>
              <a:rPr lang="ar-SA" sz="3200" b="1" dirty="0">
                <a:solidFill>
                  <a:srgbClr val="002060"/>
                </a:solidFill>
                <a:latin typeface="Calibri" panose="020F0502020204030204" pitchFamily="34" charset="0"/>
                <a:cs typeface="Calibri" panose="020F0502020204030204" pitchFamily="34" charset="0"/>
              </a:rPr>
              <a:t> </a:t>
            </a:r>
            <a:r>
              <a:rPr lang="ar-SA" sz="3200" b="1" dirty="0" err="1" smtClean="0">
                <a:solidFill>
                  <a:srgbClr val="002060"/>
                </a:solidFill>
                <a:latin typeface="Calibri" panose="020F0502020204030204" pitchFamily="34" charset="0"/>
                <a:cs typeface="Calibri" panose="020F0502020204030204" pitchFamily="34" charset="0"/>
              </a:rPr>
              <a:t>حهوقخ</a:t>
            </a:r>
            <a:r>
              <a:rPr lang="ar-SA" sz="3200" b="1" dirty="0" smtClean="0">
                <a:solidFill>
                  <a:srgbClr val="002060"/>
                </a:solidFill>
                <a:latin typeface="Calibri" panose="020F0502020204030204" pitchFamily="34" charset="0"/>
                <a:cs typeface="Calibri" panose="020F0502020204030204" pitchFamily="34" charset="0"/>
              </a:rPr>
              <a:t>!</a:t>
            </a:r>
            <a:endParaRPr lang="he-IL" sz="3200" b="1" dirty="0">
              <a:solidFill>
                <a:srgbClr val="002060"/>
              </a:solidFill>
              <a:latin typeface="Calibri" panose="020F0502020204030204" pitchFamily="34" charset="0"/>
              <a:cs typeface="Calibri" panose="020F0502020204030204" pitchFamily="34" charset="0"/>
            </a:endParaRPr>
          </a:p>
          <a:p>
            <a:pPr algn="ctr"/>
            <a:endParaRPr lang="he-IL" sz="32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8348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גל כפול 5">
            <a:extLst>
              <a:ext uri="{FF2B5EF4-FFF2-40B4-BE49-F238E27FC236}">
                <a16:creationId xmlns:a16="http://schemas.microsoft.com/office/drawing/2014/main" id="{8D5E9ED4-B61C-4EAB-A84C-7B90B343EB20}"/>
              </a:ext>
            </a:extLst>
          </p:cNvPr>
          <p:cNvSpPr/>
          <p:nvPr/>
        </p:nvSpPr>
        <p:spPr>
          <a:xfrm>
            <a:off x="1081070" y="1493415"/>
            <a:ext cx="9965312" cy="5131605"/>
          </a:xfrm>
          <a:prstGeom prst="doubleWave">
            <a:avLst/>
          </a:prstGeom>
          <a:solidFill>
            <a:srgbClr val="E2EAEC"/>
          </a:solidFill>
          <a:ln w="28575">
            <a:solidFill>
              <a:schemeClr val="accent2">
                <a:lumMod val="75000"/>
              </a:schemeClr>
            </a:solidFill>
          </a:ln>
          <a:effectLst>
            <a:glow rad="228600">
              <a:schemeClr val="accent2">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1" anchor="ctr"/>
          <a:lstStyle/>
          <a:p>
            <a:pPr algn="ctr"/>
            <a:endParaRPr lang="he-IL" sz="3600" b="1" dirty="0">
              <a:solidFill>
                <a:srgbClr val="002060"/>
              </a:solidFill>
              <a:latin typeface="Gisha" panose="020B0502040204020203" pitchFamily="34" charset="-79"/>
              <a:cs typeface="Gisha" panose="020B0502040204020203" pitchFamily="34" charset="-79"/>
            </a:endParaRPr>
          </a:p>
          <a:p>
            <a:pPr algn="ctr"/>
            <a:r>
              <a:rPr lang="ar-SA" sz="3600" b="1" dirty="0" smtClean="0">
                <a:solidFill>
                  <a:srgbClr val="002060"/>
                </a:solidFill>
                <a:latin typeface="Calibri" panose="020F0502020204030204" pitchFamily="34" charset="0"/>
                <a:cs typeface="Calibri" panose="020F0502020204030204" pitchFamily="34" charset="0"/>
              </a:rPr>
              <a:t>أنتم أذكياء بالفعل، </a:t>
            </a:r>
          </a:p>
          <a:p>
            <a:pPr algn="ctr"/>
            <a:r>
              <a:rPr lang="ar-SA" sz="3600" b="1" dirty="0" smtClean="0">
                <a:solidFill>
                  <a:srgbClr val="002060"/>
                </a:solidFill>
                <a:latin typeface="Calibri" panose="020F0502020204030204" pitchFamily="34" charset="0"/>
                <a:cs typeface="Calibri" panose="020F0502020204030204" pitchFamily="34" charset="0"/>
              </a:rPr>
              <a:t>لقد توصّلتم للرّسالة الصّحيحة!!</a:t>
            </a:r>
            <a:endParaRPr lang="he-IL" sz="3600" b="1" dirty="0">
              <a:solidFill>
                <a:srgbClr val="002060"/>
              </a:solidFill>
              <a:latin typeface="Calibri" panose="020F0502020204030204" pitchFamily="34" charset="0"/>
              <a:cs typeface="Calibri" panose="020F0502020204030204" pitchFamily="34" charset="0"/>
            </a:endParaRPr>
          </a:p>
          <a:p>
            <a:pPr algn="ctr"/>
            <a:endParaRPr lang="he-IL" sz="3200" b="1" dirty="0">
              <a:solidFill>
                <a:schemeClr val="accent3"/>
              </a:solidFill>
              <a:latin typeface="Gisha" panose="020B0502040204020203" pitchFamily="34" charset="-79"/>
              <a:cs typeface="Gisha" panose="020B0502040204020203" pitchFamily="34" charset="-79"/>
            </a:endParaRPr>
          </a:p>
          <a:p>
            <a:pPr algn="ctr"/>
            <a:r>
              <a:rPr lang="ar-SA" sz="2800" b="1" dirty="0">
                <a:solidFill>
                  <a:srgbClr val="0070C0"/>
                </a:solidFill>
                <a:latin typeface="Calibri" panose="020F0502020204030204" pitchFamily="34" charset="0"/>
                <a:cs typeface="Calibri" panose="020F0502020204030204" pitchFamily="34" charset="0"/>
              </a:rPr>
              <a:t>الرّسالة السّرّيّة هي:</a:t>
            </a:r>
            <a:endParaRPr lang="he-IL" sz="2800" b="1" dirty="0">
              <a:solidFill>
                <a:srgbClr val="0070C0"/>
              </a:solidFill>
              <a:latin typeface="Calibri" panose="020F0502020204030204" pitchFamily="34" charset="0"/>
              <a:cs typeface="Calibri" panose="020F0502020204030204" pitchFamily="34" charset="0"/>
            </a:endParaRPr>
          </a:p>
          <a:p>
            <a:pPr lvl="0" algn="ctr" rtl="1">
              <a:buClrTx/>
              <a:defRPr/>
            </a:pPr>
            <a:r>
              <a:rPr lang="ar-SA" sz="3200" b="1" dirty="0">
                <a:solidFill>
                  <a:srgbClr val="002060"/>
                </a:solidFill>
                <a:latin typeface="Calibri" panose="020F0502020204030204" pitchFamily="34" charset="0"/>
                <a:cs typeface="Calibri" panose="020F0502020204030204" pitchFamily="34" charset="0"/>
              </a:rPr>
              <a:t>من الممتع أن نلتقي ونلعب مع الأصحاب وجهًا لوجه </a:t>
            </a:r>
            <a:r>
              <a:rPr lang="ar-SA" sz="4400" b="1" dirty="0">
                <a:solidFill>
                  <a:srgbClr val="002060"/>
                </a:solidFill>
                <a:latin typeface="Calibri" panose="020F0502020204030204" pitchFamily="34" charset="0"/>
                <a:cs typeface="Calibri" panose="020F0502020204030204" pitchFamily="34" charset="0"/>
              </a:rPr>
              <a:t>أيضًا</a:t>
            </a:r>
            <a:r>
              <a:rPr lang="ar-SA" sz="3200" b="1" dirty="0">
                <a:solidFill>
                  <a:srgbClr val="002060"/>
                </a:solidFill>
                <a:latin typeface="Calibri" panose="020F0502020204030204" pitchFamily="34" charset="0"/>
                <a:cs typeface="Calibri" panose="020F0502020204030204" pitchFamily="34" charset="0"/>
              </a:rPr>
              <a:t>. هل سنلتقي مع الصّفّ خلال العطلة؟ طبعًا! سنأتي جميعًا</a:t>
            </a:r>
            <a:r>
              <a:rPr lang="ar-SA" sz="3200" b="1" dirty="0" smtClean="0">
                <a:solidFill>
                  <a:srgbClr val="002060"/>
                </a:solidFill>
                <a:latin typeface="Calibri" panose="020F0502020204030204" pitchFamily="34" charset="0"/>
                <a:cs typeface="Calibri" panose="020F0502020204030204" pitchFamily="34" charset="0"/>
              </a:rPr>
              <a:t>!</a:t>
            </a:r>
            <a:endParaRPr lang="he-IL" sz="3200" b="1" dirty="0">
              <a:solidFill>
                <a:srgbClr val="002060"/>
              </a:solidFill>
              <a:latin typeface="Calibri" panose="020F0502020204030204" pitchFamily="34" charset="0"/>
              <a:cs typeface="Calibri" panose="020F0502020204030204" pitchFamily="34" charset="0"/>
            </a:endParaRPr>
          </a:p>
        </p:txBody>
      </p:sp>
      <p:pic>
        <p:nvPicPr>
          <p:cNvPr id="7" name="Picture 2" descr="גביע, מקום ראשון, גביע, זהב, ווינר">
            <a:extLst>
              <a:ext uri="{FF2B5EF4-FFF2-40B4-BE49-F238E27FC236}">
                <a16:creationId xmlns:a16="http://schemas.microsoft.com/office/drawing/2014/main" id="{06FF609F-8137-4753-8500-7AC12C3935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609" y="2362731"/>
            <a:ext cx="1369541" cy="1696486"/>
          </a:xfrm>
          <a:prstGeom prst="rect">
            <a:avLst/>
          </a:prstGeom>
          <a:noFill/>
          <a:extLst>
            <a:ext uri="{909E8E84-426E-40DD-AFC4-6F175D3DCCD1}">
              <a14:hiddenFill xmlns:a14="http://schemas.microsoft.com/office/drawing/2010/main">
                <a:solidFill>
                  <a:srgbClr val="FFFFFF"/>
                </a:solidFill>
              </a14:hiddenFill>
            </a:ext>
          </a:extLst>
        </p:spPr>
      </p:pic>
      <p:sp>
        <p:nvSpPr>
          <p:cNvPr id="8" name="כותרת 3"/>
          <p:cNvSpPr>
            <a:spLocks noGrp="1"/>
          </p:cNvSpPr>
          <p:nvPr>
            <p:ph type="title"/>
          </p:nvPr>
        </p:nvSpPr>
        <p:spPr>
          <a:xfrm>
            <a:off x="805926" y="0"/>
            <a:ext cx="10515600" cy="1325563"/>
          </a:xfrm>
        </p:spPr>
        <p:txBody>
          <a:bodyPr>
            <a:normAutofit/>
          </a:bodyPr>
          <a:lstStyle/>
          <a:p>
            <a:pPr algn="ctr"/>
            <a:r>
              <a:rPr lang="ar-SA" sz="4900" b="1" dirty="0" smtClean="0">
                <a:solidFill>
                  <a:srgbClr val="002060"/>
                </a:solidFill>
              </a:rPr>
              <a:t>الرّسالة السّريّة</a:t>
            </a:r>
            <a:endParaRPr lang="he-IL" dirty="0"/>
          </a:p>
        </p:txBody>
      </p:sp>
      <p:pic>
        <p:nvPicPr>
          <p:cNvPr id="9" name="Picture 4" descr="Back, Button, Computer, Left, Blue, Arrow, Pointing">
            <a:hlinkClick r:id="rId4" action="ppaction://hlinksldjump"/>
            <a:extLst>
              <a:ext uri="{FF2B5EF4-FFF2-40B4-BE49-F238E27FC236}">
                <a16:creationId xmlns:a16="http://schemas.microsoft.com/office/drawing/2014/main" id="{7B99A828-DF03-4BAA-95CF-475D1EC621D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65048" y="68327"/>
            <a:ext cx="882059" cy="882059"/>
          </a:xfrm>
          <a:prstGeom prst="rect">
            <a:avLst/>
          </a:prstGeom>
          <a:noFill/>
          <a:extLst>
            <a:ext uri="{909E8E84-426E-40DD-AFC4-6F175D3DCCD1}">
              <a14:hiddenFill xmlns:a14="http://schemas.microsoft.com/office/drawing/2010/main">
                <a:solidFill>
                  <a:srgbClr val="FFFFFF"/>
                </a:solidFill>
              </a14:hiddenFill>
            </a:ext>
          </a:extLst>
        </p:spPr>
      </p:pic>
      <p:sp>
        <p:nvSpPr>
          <p:cNvPr id="10" name="תיבת טקסט 4">
            <a:extLst>
              <a:ext uri="{FF2B5EF4-FFF2-40B4-BE49-F238E27FC236}">
                <a16:creationId xmlns:a16="http://schemas.microsoft.com/office/drawing/2014/main" id="{6840395C-3B48-4245-A93E-5A52081A5902}"/>
              </a:ext>
            </a:extLst>
          </p:cNvPr>
          <p:cNvSpPr txBox="1"/>
          <p:nvPr/>
        </p:nvSpPr>
        <p:spPr>
          <a:xfrm>
            <a:off x="113191" y="950386"/>
            <a:ext cx="1185771" cy="523220"/>
          </a:xfrm>
          <a:prstGeom prst="rect">
            <a:avLst/>
          </a:prstGeom>
          <a:noFill/>
        </p:spPr>
        <p:txBody>
          <a:bodyPr wrap="square" rtlCol="1">
            <a:spAutoFit/>
          </a:bodyPr>
          <a:lstStyle/>
          <a:p>
            <a:pPr algn="ctr"/>
            <a:r>
              <a:rPr lang="ar-SA" sz="14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العودة</a:t>
            </a:r>
            <a:r>
              <a:rPr lang="he-IL" sz="14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ar-SA" sz="1400" b="1" dirty="0" smtClean="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ctr"/>
            <a:r>
              <a:rPr lang="ar-SA"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للألعاب</a:t>
            </a:r>
            <a:endParaRPr lang="he-IL" sz="1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469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כותרת 3"/>
          <p:cNvSpPr>
            <a:spLocks noGrp="1"/>
          </p:cNvSpPr>
          <p:nvPr>
            <p:ph type="title"/>
          </p:nvPr>
        </p:nvSpPr>
        <p:spPr>
          <a:xfrm>
            <a:off x="805927" y="-89082"/>
            <a:ext cx="10515600" cy="1325563"/>
          </a:xfrm>
        </p:spPr>
        <p:txBody>
          <a:bodyPr>
            <a:normAutofit/>
          </a:bodyPr>
          <a:lstStyle/>
          <a:p>
            <a:pPr lvl="0" algn="ctr"/>
            <a:r>
              <a:rPr lang="ar-S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سلالم، مهمّات </a:t>
            </a:r>
            <a:r>
              <a:rPr lang="ar-SA" sz="54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وحِبال</a:t>
            </a:r>
            <a:endParaRPr lang="he-IL"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6" descr="נחש, סולם, ירוק, לטפס, לזחול">
            <a:extLst>
              <a:ext uri="{FF2B5EF4-FFF2-40B4-BE49-F238E27FC236}">
                <a16:creationId xmlns:a16="http://schemas.microsoft.com/office/drawing/2014/main" id="{53EE230B-C351-43F8-AF04-032AE598EF17}"/>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0472713">
            <a:off x="3125511" y="1241351"/>
            <a:ext cx="2611391" cy="5222781"/>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205" descr="A beach ball">
            <a:extLst>
              <a:ext uri="{FF2B5EF4-FFF2-40B4-BE49-F238E27FC236}">
                <a16:creationId xmlns:a16="http://schemas.microsoft.com/office/drawing/2014/main" id="{E117DCD2-FA38-4362-A947-EFB0E281916C}"/>
              </a:ext>
            </a:extLst>
          </p:cNvPr>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flipH="1">
            <a:off x="5917380" y="1072460"/>
            <a:ext cx="1880610" cy="1694877"/>
          </a:xfrm>
          <a:prstGeom prst="rect">
            <a:avLst/>
          </a:prstGeom>
        </p:spPr>
      </p:pic>
      <p:cxnSp>
        <p:nvCxnSpPr>
          <p:cNvPr id="8" name="Connector: Curved 11">
            <a:extLst>
              <a:ext uri="{FF2B5EF4-FFF2-40B4-BE49-F238E27FC236}">
                <a16:creationId xmlns:a16="http://schemas.microsoft.com/office/drawing/2014/main" id="{23B6D45A-F4D4-43BC-9CBE-48737BF606EB}"/>
              </a:ext>
            </a:extLst>
          </p:cNvPr>
          <p:cNvCxnSpPr>
            <a:cxnSpLocks/>
          </p:cNvCxnSpPr>
          <p:nvPr/>
        </p:nvCxnSpPr>
        <p:spPr>
          <a:xfrm rot="5400000">
            <a:off x="5641877" y="2737769"/>
            <a:ext cx="5572473" cy="1889994"/>
          </a:xfrm>
          <a:prstGeom prst="curvedConnector3">
            <a:avLst>
              <a:gd name="adj1" fmla="val 50000"/>
            </a:avLst>
          </a:prstGeom>
          <a:ln w="76200">
            <a:tailEnd type="triangle"/>
          </a:ln>
        </p:spPr>
        <p:style>
          <a:lnRef idx="1">
            <a:schemeClr val="accent4"/>
          </a:lnRef>
          <a:fillRef idx="0">
            <a:schemeClr val="accent4"/>
          </a:fillRef>
          <a:effectRef idx="0">
            <a:schemeClr val="accent4"/>
          </a:effectRef>
          <a:fontRef idx="minor">
            <a:schemeClr val="tx1"/>
          </a:fontRef>
        </p:style>
      </p:cxnSp>
      <p:sp>
        <p:nvSpPr>
          <p:cNvPr id="9" name="תיבת טקסט 21">
            <a:extLst>
              <a:ext uri="{FF2B5EF4-FFF2-40B4-BE49-F238E27FC236}">
                <a16:creationId xmlns:a16="http://schemas.microsoft.com/office/drawing/2014/main" id="{B8BC9F8F-98CA-466B-99C5-5DAB318B6F5A}"/>
              </a:ext>
            </a:extLst>
          </p:cNvPr>
          <p:cNvSpPr txBox="1"/>
          <p:nvPr/>
        </p:nvSpPr>
        <p:spPr>
          <a:xfrm>
            <a:off x="627527" y="4948519"/>
            <a:ext cx="1889762" cy="830997"/>
          </a:xfrm>
          <a:prstGeom prst="rect">
            <a:avLst/>
          </a:prstGeom>
          <a:noFill/>
          <a:ln w="38100">
            <a:solidFill>
              <a:srgbClr val="FF0000"/>
            </a:solidFill>
          </a:ln>
        </p:spPr>
        <p:txBody>
          <a:bodyPr wrap="square" rtlCol="1">
            <a:spAutoFit/>
          </a:bodyPr>
          <a:lstStyle/>
          <a:p>
            <a:pPr algn="ctr"/>
            <a:r>
              <a:rPr lang="ar-SA" sz="2400"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6"/>
              </a:rPr>
              <a:t>تعليمات اللعبة- للطّباعة</a:t>
            </a:r>
            <a:endParaRPr lang="he-IL" sz="24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2168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כותרת 3"/>
          <p:cNvSpPr>
            <a:spLocks noGrp="1"/>
          </p:cNvSpPr>
          <p:nvPr>
            <p:ph type="title"/>
          </p:nvPr>
        </p:nvSpPr>
        <p:spPr>
          <a:xfrm>
            <a:off x="706076" y="-188648"/>
            <a:ext cx="10515600" cy="1325563"/>
          </a:xfrm>
        </p:spPr>
        <p:txBody>
          <a:bodyPr>
            <a:normAutofit/>
          </a:bodyPr>
          <a:lstStyle/>
          <a:p>
            <a:pPr algn="ctr"/>
            <a:r>
              <a:rPr lang="ar-S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سلالم، مهمّات وحِبال</a:t>
            </a:r>
            <a:endParaRPr lang="he-IL" sz="5400" b="1" dirty="0">
              <a:solidFill>
                <a:srgbClr val="002060"/>
              </a:solidFill>
            </a:endParaRPr>
          </a:p>
        </p:txBody>
      </p:sp>
      <p:pic>
        <p:nvPicPr>
          <p:cNvPr id="10" name="Picture 4" descr="Back, Button, Computer, Left, Blue, Arrow, Pointing">
            <a:hlinkClick r:id="rId3" action="ppaction://hlinksldjump"/>
            <a:extLst>
              <a:ext uri="{FF2B5EF4-FFF2-40B4-BE49-F238E27FC236}">
                <a16:creationId xmlns:a16="http://schemas.microsoft.com/office/drawing/2014/main" id="{7B99A828-DF03-4BAA-95CF-475D1EC621D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65046" y="68327"/>
            <a:ext cx="882059" cy="882059"/>
          </a:xfrm>
          <a:prstGeom prst="rect">
            <a:avLst/>
          </a:prstGeom>
          <a:noFill/>
          <a:extLst>
            <a:ext uri="{909E8E84-426E-40DD-AFC4-6F175D3DCCD1}">
              <a14:hiddenFill xmlns:a14="http://schemas.microsoft.com/office/drawing/2010/main">
                <a:solidFill>
                  <a:srgbClr val="FFFFFF"/>
                </a:solidFill>
              </a14:hiddenFill>
            </a:ext>
          </a:extLst>
        </p:spPr>
      </p:pic>
      <p:sp>
        <p:nvSpPr>
          <p:cNvPr id="11" name="תיבת טקסט 4">
            <a:extLst>
              <a:ext uri="{FF2B5EF4-FFF2-40B4-BE49-F238E27FC236}">
                <a16:creationId xmlns:a16="http://schemas.microsoft.com/office/drawing/2014/main" id="{6840395C-3B48-4245-A93E-5A52081A5902}"/>
              </a:ext>
            </a:extLst>
          </p:cNvPr>
          <p:cNvSpPr txBox="1"/>
          <p:nvPr/>
        </p:nvSpPr>
        <p:spPr>
          <a:xfrm>
            <a:off x="113191" y="950386"/>
            <a:ext cx="1185771" cy="307777"/>
          </a:xfrm>
          <a:prstGeom prst="rect">
            <a:avLst/>
          </a:prstGeom>
          <a:noFill/>
        </p:spPr>
        <p:txBody>
          <a:bodyPr wrap="square" rtlCol="1">
            <a:spAutoFit/>
          </a:bodyPr>
          <a:lstStyle/>
          <a:p>
            <a:pPr algn="ctr"/>
            <a:r>
              <a:rPr lang="ar-SA"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العودة للألعاب</a:t>
            </a:r>
            <a:endParaRPr lang="he-IL" sz="1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תמונה 1"/>
          <p:cNvPicPr>
            <a:picLocks noChangeAspect="1"/>
          </p:cNvPicPr>
          <p:nvPr/>
        </p:nvPicPr>
        <p:blipFill>
          <a:blip r:embed="rId6"/>
          <a:stretch>
            <a:fillRect/>
          </a:stretch>
        </p:blipFill>
        <p:spPr>
          <a:xfrm>
            <a:off x="2881157" y="932457"/>
            <a:ext cx="6429685" cy="4993086"/>
          </a:xfrm>
          <a:prstGeom prst="rect">
            <a:avLst/>
          </a:prstGeom>
        </p:spPr>
      </p:pic>
    </p:spTree>
    <p:extLst>
      <p:ext uri="{BB962C8B-B14F-4D97-AF65-F5344CB8AC3E}">
        <p14:creationId xmlns:p14="http://schemas.microsoft.com/office/powerpoint/2010/main" val="14685927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כותרת 3"/>
          <p:cNvSpPr>
            <a:spLocks noGrp="1"/>
          </p:cNvSpPr>
          <p:nvPr>
            <p:ph type="title"/>
          </p:nvPr>
        </p:nvSpPr>
        <p:spPr>
          <a:xfrm>
            <a:off x="712820" y="139215"/>
            <a:ext cx="10515600" cy="1325563"/>
          </a:xfrm>
        </p:spPr>
        <p:txBody>
          <a:bodyPr>
            <a:normAutofit/>
          </a:bodyPr>
          <a:lstStyle/>
          <a:p>
            <a:pPr algn="ctr"/>
            <a:r>
              <a:rPr lang="ar-SA" sz="6000" b="1" dirty="0" smtClean="0">
                <a:solidFill>
                  <a:srgbClr val="002060"/>
                </a:solidFill>
              </a:rPr>
              <a:t>هيّا نخرج لنلعب..</a:t>
            </a:r>
            <a:endParaRPr lang="he-IL" sz="6000" b="1" dirty="0">
              <a:solidFill>
                <a:srgbClr val="002060"/>
              </a:solidFill>
            </a:endParaRPr>
          </a:p>
        </p:txBody>
      </p:sp>
      <p:pic>
        <p:nvPicPr>
          <p:cNvPr id="6" name="Picture 10" descr="קליפ ארט, דגים, ים, מים, לשחות, ציור היתולי">
            <a:extLst>
              <a:ext uri="{FF2B5EF4-FFF2-40B4-BE49-F238E27FC236}">
                <a16:creationId xmlns:a16="http://schemas.microsoft.com/office/drawing/2014/main" id="{7C7DFDC3-E6E4-443B-9407-F5162CE00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3807" y="797281"/>
            <a:ext cx="6396889" cy="4341204"/>
          </a:xfrm>
          <a:prstGeom prst="rect">
            <a:avLst/>
          </a:prstGeom>
          <a:noFill/>
          <a:extLst>
            <a:ext uri="{909E8E84-426E-40DD-AFC4-6F175D3DCCD1}">
              <a14:hiddenFill xmlns:a14="http://schemas.microsoft.com/office/drawing/2010/main">
                <a:solidFill>
                  <a:srgbClr val="FFFFFF"/>
                </a:solidFill>
              </a14:hiddenFill>
            </a:ext>
          </a:extLst>
        </p:spPr>
      </p:pic>
      <p:sp>
        <p:nvSpPr>
          <p:cNvPr id="7" name="תיבת טקסט 1">
            <a:extLst>
              <a:ext uri="{FF2B5EF4-FFF2-40B4-BE49-F238E27FC236}">
                <a16:creationId xmlns:a16="http://schemas.microsoft.com/office/drawing/2014/main" id="{3F6823F0-58CB-431D-B2BB-692E23B8FB4E}"/>
              </a:ext>
            </a:extLst>
          </p:cNvPr>
          <p:cNvSpPr txBox="1"/>
          <p:nvPr/>
        </p:nvSpPr>
        <p:spPr>
          <a:xfrm>
            <a:off x="9987359" y="1655805"/>
            <a:ext cx="671979" cy="1107996"/>
          </a:xfrm>
          <a:prstGeom prst="rect">
            <a:avLst/>
          </a:prstGeom>
          <a:noFill/>
        </p:spPr>
        <p:txBody>
          <a:bodyPr wrap="none" rtlCol="1">
            <a:spAutoFit/>
          </a:bodyPr>
          <a:lstStyle/>
          <a:p>
            <a:r>
              <a:rPr lang="he-IL" sz="6600" b="1" dirty="0">
                <a:solidFill>
                  <a:srgbClr val="00B0F0"/>
                </a:solidFill>
                <a:latin typeface="Gisha" panose="020B0502040204020203" pitchFamily="34" charset="-79"/>
                <a:cs typeface="Gisha" panose="020B0502040204020203" pitchFamily="34" charset="-79"/>
              </a:rPr>
              <a:t>1</a:t>
            </a:r>
          </a:p>
        </p:txBody>
      </p:sp>
      <p:sp>
        <p:nvSpPr>
          <p:cNvPr id="8" name="תיבת טקסט 2">
            <a:extLst>
              <a:ext uri="{FF2B5EF4-FFF2-40B4-BE49-F238E27FC236}">
                <a16:creationId xmlns:a16="http://schemas.microsoft.com/office/drawing/2014/main" id="{5A467968-3E61-48AC-9FB2-49D0274040FE}"/>
              </a:ext>
            </a:extLst>
          </p:cNvPr>
          <p:cNvSpPr txBox="1"/>
          <p:nvPr/>
        </p:nvSpPr>
        <p:spPr>
          <a:xfrm>
            <a:off x="8934319" y="3604522"/>
            <a:ext cx="630605" cy="1446550"/>
          </a:xfrm>
          <a:prstGeom prst="rect">
            <a:avLst/>
          </a:prstGeom>
          <a:noFill/>
        </p:spPr>
        <p:txBody>
          <a:bodyPr wrap="square" rtlCol="1">
            <a:spAutoFit/>
          </a:bodyPr>
          <a:lstStyle/>
          <a:p>
            <a:r>
              <a:rPr lang="he-IL" sz="8800" b="1" dirty="0">
                <a:solidFill>
                  <a:srgbClr val="C00000"/>
                </a:solidFill>
                <a:latin typeface="Gisha" panose="020B0502040204020203" pitchFamily="34" charset="-79"/>
                <a:cs typeface="Gisha" panose="020B0502040204020203" pitchFamily="34" charset="-79"/>
              </a:rPr>
              <a:t>2</a:t>
            </a:r>
          </a:p>
        </p:txBody>
      </p:sp>
      <p:sp>
        <p:nvSpPr>
          <p:cNvPr id="9" name="תיבת טקסט 3">
            <a:extLst>
              <a:ext uri="{FF2B5EF4-FFF2-40B4-BE49-F238E27FC236}">
                <a16:creationId xmlns:a16="http://schemas.microsoft.com/office/drawing/2014/main" id="{036286FF-8A2E-4654-8CF8-BC45FFF4EA0D}"/>
              </a:ext>
            </a:extLst>
          </p:cNvPr>
          <p:cNvSpPr txBox="1"/>
          <p:nvPr/>
        </p:nvSpPr>
        <p:spPr>
          <a:xfrm>
            <a:off x="5726459" y="4642009"/>
            <a:ext cx="1202573" cy="2215991"/>
          </a:xfrm>
          <a:prstGeom prst="rect">
            <a:avLst/>
          </a:prstGeom>
          <a:noFill/>
        </p:spPr>
        <p:txBody>
          <a:bodyPr wrap="none" rtlCol="1">
            <a:spAutoFit/>
          </a:bodyPr>
          <a:lstStyle/>
          <a:p>
            <a:r>
              <a:rPr lang="he-IL" sz="13800" b="1" dirty="0">
                <a:solidFill>
                  <a:srgbClr val="002060"/>
                </a:solidFill>
                <a:latin typeface="Gisha" panose="020B0502040204020203" pitchFamily="34" charset="-79"/>
                <a:cs typeface="Gisha" panose="020B0502040204020203" pitchFamily="34" charset="-79"/>
              </a:rPr>
              <a:t>3</a:t>
            </a:r>
          </a:p>
        </p:txBody>
      </p:sp>
      <p:sp>
        <p:nvSpPr>
          <p:cNvPr id="10" name="תיבת טקסט 4">
            <a:extLst>
              <a:ext uri="{FF2B5EF4-FFF2-40B4-BE49-F238E27FC236}">
                <a16:creationId xmlns:a16="http://schemas.microsoft.com/office/drawing/2014/main" id="{507583B1-B0E0-44A0-87A0-29EC936D9542}"/>
              </a:ext>
            </a:extLst>
          </p:cNvPr>
          <p:cNvSpPr txBox="1"/>
          <p:nvPr/>
        </p:nvSpPr>
        <p:spPr>
          <a:xfrm>
            <a:off x="134935" y="4811158"/>
            <a:ext cx="4924746" cy="1200329"/>
          </a:xfrm>
          <a:prstGeom prst="rect">
            <a:avLst/>
          </a:prstGeom>
          <a:noFill/>
        </p:spPr>
        <p:txBody>
          <a:bodyPr wrap="none" rtlCol="1">
            <a:spAutoFit/>
          </a:bodyPr>
          <a:lstStyle/>
          <a:p>
            <a:r>
              <a:rPr lang="ar-SA" sz="7200" b="1" dirty="0" smtClean="0">
                <a:solidFill>
                  <a:srgbClr val="7030A0"/>
                </a:solidFill>
                <a:latin typeface="Calibri" panose="020F0502020204030204" pitchFamily="34" charset="0"/>
                <a:cs typeface="Calibri" panose="020F0502020204030204" pitchFamily="34" charset="0"/>
              </a:rPr>
              <a:t>سمكة مالح</a:t>
            </a:r>
            <a:r>
              <a:rPr lang="ar-SA" sz="7200" b="1" dirty="0">
                <a:solidFill>
                  <a:srgbClr val="7030A0"/>
                </a:solidFill>
                <a:latin typeface="Calibri" panose="020F0502020204030204" pitchFamily="34" charset="0"/>
                <a:cs typeface="Calibri" panose="020F0502020204030204" pitchFamily="34" charset="0"/>
              </a:rPr>
              <a:t>ة</a:t>
            </a:r>
            <a:r>
              <a:rPr lang="he-IL" sz="7200" b="1" dirty="0" smtClean="0">
                <a:solidFill>
                  <a:srgbClr val="7030A0"/>
                </a:solidFill>
                <a:latin typeface="Calibri" panose="020F0502020204030204" pitchFamily="34" charset="0"/>
                <a:cs typeface="Calibri" panose="020F0502020204030204" pitchFamily="34" charset="0"/>
              </a:rPr>
              <a:t>...</a:t>
            </a:r>
            <a:endParaRPr lang="he-IL" sz="7200" b="1" dirty="0">
              <a:solidFill>
                <a:srgbClr val="7030A0"/>
              </a:solidFill>
              <a:latin typeface="Calibri" panose="020F0502020204030204" pitchFamily="34" charset="0"/>
              <a:cs typeface="Calibri" panose="020F0502020204030204" pitchFamily="34" charset="0"/>
            </a:endParaRPr>
          </a:p>
        </p:txBody>
      </p:sp>
      <p:pic>
        <p:nvPicPr>
          <p:cNvPr id="11" name="Picture 4" descr="Back, Button, Computer, Left, Blue, Arrow, Pointing">
            <a:hlinkClick r:id="rId4" action="ppaction://hlinksldjump"/>
            <a:extLst>
              <a:ext uri="{FF2B5EF4-FFF2-40B4-BE49-F238E27FC236}">
                <a16:creationId xmlns:a16="http://schemas.microsoft.com/office/drawing/2014/main" id="{7B99A828-DF03-4BAA-95CF-475D1EC621D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54290" y="132669"/>
            <a:ext cx="882059" cy="882059"/>
          </a:xfrm>
          <a:prstGeom prst="rect">
            <a:avLst/>
          </a:prstGeom>
          <a:noFill/>
          <a:extLst>
            <a:ext uri="{909E8E84-426E-40DD-AFC4-6F175D3DCCD1}">
              <a14:hiddenFill xmlns:a14="http://schemas.microsoft.com/office/drawing/2010/main">
                <a:solidFill>
                  <a:srgbClr val="FFFFFF"/>
                </a:solidFill>
              </a14:hiddenFill>
            </a:ext>
          </a:extLst>
        </p:spPr>
      </p:pic>
      <p:sp>
        <p:nvSpPr>
          <p:cNvPr id="12" name="תיבת טקסט 4">
            <a:extLst>
              <a:ext uri="{FF2B5EF4-FFF2-40B4-BE49-F238E27FC236}">
                <a16:creationId xmlns:a16="http://schemas.microsoft.com/office/drawing/2014/main" id="{6840395C-3B48-4245-A93E-5A52081A5902}"/>
              </a:ext>
            </a:extLst>
          </p:cNvPr>
          <p:cNvSpPr txBox="1"/>
          <p:nvPr/>
        </p:nvSpPr>
        <p:spPr>
          <a:xfrm>
            <a:off x="113191" y="950386"/>
            <a:ext cx="1185771" cy="307777"/>
          </a:xfrm>
          <a:prstGeom prst="rect">
            <a:avLst/>
          </a:prstGeom>
          <a:noFill/>
        </p:spPr>
        <p:txBody>
          <a:bodyPr wrap="square" rtlCol="1">
            <a:spAutoFit/>
          </a:bodyPr>
          <a:lstStyle/>
          <a:p>
            <a:pPr algn="ctr"/>
            <a:r>
              <a:rPr lang="ar-SA"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العودة للألعاب</a:t>
            </a:r>
            <a:endParaRPr lang="he-IL" sz="1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תיבת טקסט 9">
            <a:extLst>
              <a:ext uri="{FF2B5EF4-FFF2-40B4-BE49-F238E27FC236}">
                <a16:creationId xmlns:a16="http://schemas.microsoft.com/office/drawing/2014/main" id="{A57E9C34-5E14-4DDA-B996-7571B40B1E4A}"/>
              </a:ext>
            </a:extLst>
          </p:cNvPr>
          <p:cNvSpPr txBox="1"/>
          <p:nvPr/>
        </p:nvSpPr>
        <p:spPr>
          <a:xfrm>
            <a:off x="9761684" y="5149839"/>
            <a:ext cx="1819471" cy="830997"/>
          </a:xfrm>
          <a:prstGeom prst="rect">
            <a:avLst/>
          </a:prstGeom>
          <a:noFill/>
          <a:ln w="38100">
            <a:solidFill>
              <a:srgbClr val="FF0000"/>
            </a:solidFill>
          </a:ln>
        </p:spPr>
        <p:txBody>
          <a:bodyPr wrap="square" rtlCol="1">
            <a:spAutoFit/>
          </a:bodyPr>
          <a:lstStyle/>
          <a:p>
            <a:pPr algn="ctr"/>
            <a:r>
              <a:rPr lang="ar-SA" sz="2400" b="1" dirty="0" smtClean="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7"/>
              </a:rPr>
              <a:t>تعليمات اللعبة- للطّباعة</a:t>
            </a:r>
            <a:endParaRPr lang="he-IL" sz="24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4292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כותרת 3"/>
          <p:cNvSpPr>
            <a:spLocks noGrp="1"/>
          </p:cNvSpPr>
          <p:nvPr>
            <p:ph type="title"/>
          </p:nvPr>
        </p:nvSpPr>
        <p:spPr>
          <a:xfrm>
            <a:off x="887007" y="386136"/>
            <a:ext cx="10515600" cy="1325563"/>
          </a:xfrm>
        </p:spPr>
        <p:txBody>
          <a:bodyPr>
            <a:normAutofit fontScale="90000"/>
          </a:bodyPr>
          <a:lstStyle/>
          <a:p>
            <a:pPr lvl="0" algn="ctr"/>
            <a:r>
              <a:rPr lang="ar-SA" sz="7300" b="1" dirty="0">
                <a:solidFill>
                  <a:srgbClr val="002060"/>
                </a:solidFill>
              </a:rPr>
              <a:t>رزمة </a:t>
            </a:r>
            <a:r>
              <a:rPr lang="ar-SA" sz="7300" b="1" dirty="0" smtClean="0">
                <a:solidFill>
                  <a:srgbClr val="002060"/>
                </a:solidFill>
              </a:rPr>
              <a:t>الإطراء المُ</a:t>
            </a:r>
            <a:r>
              <a:rPr lang="ar-JO" sz="7300" b="1" dirty="0" err="1" smtClean="0">
                <a:solidFill>
                  <a:srgbClr val="002060"/>
                </a:solidFill>
              </a:rPr>
              <a:t>تنقّلة</a:t>
            </a:r>
            <a:r>
              <a:rPr lang="ar-SA" sz="7300" b="1" dirty="0" smtClean="0">
                <a:solidFill>
                  <a:srgbClr val="002060"/>
                </a:solidFill>
              </a:rPr>
              <a:t>..</a:t>
            </a:r>
            <a:br>
              <a:rPr lang="ar-SA" sz="7300" b="1" dirty="0" smtClean="0">
                <a:solidFill>
                  <a:srgbClr val="002060"/>
                </a:solidFill>
              </a:rPr>
            </a:br>
            <a:r>
              <a:rPr lang="ar-SA" sz="5300" b="1" dirty="0" smtClean="0">
                <a:solidFill>
                  <a:srgbClr val="002060"/>
                </a:solidFill>
              </a:rPr>
              <a:t>هل </a:t>
            </a:r>
            <a:r>
              <a:rPr lang="ar-JO" sz="5300" b="1" dirty="0">
                <a:solidFill>
                  <a:srgbClr val="002060"/>
                </a:solidFill>
              </a:rPr>
              <a:t>أنتم </a:t>
            </a:r>
            <a:r>
              <a:rPr lang="ar-SA" sz="5300" b="1" dirty="0">
                <a:solidFill>
                  <a:srgbClr val="002060"/>
                </a:solidFill>
              </a:rPr>
              <a:t>مستعدّون؟</a:t>
            </a:r>
            <a:r>
              <a:rPr lang="he-IL" sz="5300" b="1" dirty="0">
                <a:solidFill>
                  <a:srgbClr val="002060"/>
                </a:solidFill>
              </a:rPr>
              <a:t/>
            </a:r>
            <a:br>
              <a:rPr lang="he-IL" sz="5300" b="1" dirty="0">
                <a:solidFill>
                  <a:srgbClr val="002060"/>
                </a:solidFill>
              </a:rPr>
            </a:br>
            <a:endParaRPr lang="he-IL" sz="4900" b="1" dirty="0">
              <a:solidFill>
                <a:srgbClr val="002060"/>
              </a:solidFill>
            </a:endParaRPr>
          </a:p>
        </p:txBody>
      </p:sp>
      <p:pic>
        <p:nvPicPr>
          <p:cNvPr id="6" name="Picture 8" descr="חבילה, חבילה, אריזה, קופסא">
            <a:extLst>
              <a:ext uri="{FF2B5EF4-FFF2-40B4-BE49-F238E27FC236}">
                <a16:creationId xmlns:a16="http://schemas.microsoft.com/office/drawing/2014/main" id="{61E99780-C4E7-464E-AD89-E781F6CD612E}"/>
              </a:ext>
            </a:extLst>
          </p:cNvPr>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076859" y="2244109"/>
            <a:ext cx="4564371" cy="3193181"/>
          </a:xfrm>
          <a:prstGeom prst="rect">
            <a:avLst/>
          </a:prstGeom>
          <a:noFill/>
          <a:extLst>
            <a:ext uri="{909E8E84-426E-40DD-AFC4-6F175D3DCCD1}">
              <a14:hiddenFill xmlns:a14="http://schemas.microsoft.com/office/drawing/2010/main">
                <a:solidFill>
                  <a:srgbClr val="FFFFFF"/>
                </a:solidFill>
              </a14:hiddenFill>
            </a:ext>
          </a:extLst>
        </p:spPr>
      </p:pic>
      <p:pic>
        <p:nvPicPr>
          <p:cNvPr id="7" name="גרפיקה 2" descr="סימן שאלה">
            <a:extLst>
              <a:ext uri="{FF2B5EF4-FFF2-40B4-BE49-F238E27FC236}">
                <a16:creationId xmlns:a16="http://schemas.microsoft.com/office/drawing/2014/main" id="{A678CE43-0A79-4CBF-A7C3-5BECE62C79E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flipH="1">
            <a:off x="9414172" y="1786909"/>
            <a:ext cx="840382" cy="914400"/>
          </a:xfrm>
          <a:prstGeom prst="rect">
            <a:avLst/>
          </a:prstGeom>
        </p:spPr>
      </p:pic>
      <p:pic>
        <p:nvPicPr>
          <p:cNvPr id="8" name="גרפיקה 2" descr="סימן שאלה">
            <a:extLst>
              <a:ext uri="{FF2B5EF4-FFF2-40B4-BE49-F238E27FC236}">
                <a16:creationId xmlns:a16="http://schemas.microsoft.com/office/drawing/2014/main" id="{A678CE43-0A79-4CBF-A7C3-5BECE62C79E2}"/>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flipH="1">
            <a:off x="9112736" y="3922725"/>
            <a:ext cx="829758" cy="914400"/>
          </a:xfrm>
          <a:prstGeom prst="rect">
            <a:avLst/>
          </a:prstGeom>
        </p:spPr>
      </p:pic>
      <p:pic>
        <p:nvPicPr>
          <p:cNvPr id="9" name="גרפיקה 2" descr="סימן שאלה">
            <a:extLst>
              <a:ext uri="{FF2B5EF4-FFF2-40B4-BE49-F238E27FC236}">
                <a16:creationId xmlns:a16="http://schemas.microsoft.com/office/drawing/2014/main" id="{A678CE43-0A79-4CBF-A7C3-5BECE62C79E2}"/>
              </a:ext>
            </a:extLst>
          </p:cNvPr>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flipH="1">
            <a:off x="5559005" y="5764920"/>
            <a:ext cx="800039" cy="914400"/>
          </a:xfrm>
          <a:prstGeom prst="rect">
            <a:avLst/>
          </a:prstGeom>
        </p:spPr>
      </p:pic>
      <p:pic>
        <p:nvPicPr>
          <p:cNvPr id="10" name="גרפיקה 2" descr="סימן שאלה">
            <a:extLst>
              <a:ext uri="{FF2B5EF4-FFF2-40B4-BE49-F238E27FC236}">
                <a16:creationId xmlns:a16="http://schemas.microsoft.com/office/drawing/2014/main" id="{A678CE43-0A79-4CBF-A7C3-5BECE62C79E2}"/>
              </a:ext>
            </a:extLst>
          </p:cNvPr>
          <p:cNvPicPr>
            <a:picLocks noChangeAspect="1"/>
          </p:cNvPicPr>
          <p:nvPr/>
        </p:nvPicPr>
        <p:blipFill>
          <a:blip r:embed="rId4" cstate="print">
            <a:biLevel thresh="5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flipH="1">
            <a:off x="2463535" y="3465525"/>
            <a:ext cx="690150" cy="914400"/>
          </a:xfrm>
          <a:prstGeom prst="rect">
            <a:avLst/>
          </a:prstGeom>
        </p:spPr>
      </p:pic>
      <p:pic>
        <p:nvPicPr>
          <p:cNvPr id="11" name="גרפיקה 2" descr="סימן שאלה">
            <a:extLst>
              <a:ext uri="{FF2B5EF4-FFF2-40B4-BE49-F238E27FC236}">
                <a16:creationId xmlns:a16="http://schemas.microsoft.com/office/drawing/2014/main" id="{A678CE43-0A79-4CBF-A7C3-5BECE62C79E2}"/>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flipH="1">
            <a:off x="2932066" y="1786909"/>
            <a:ext cx="673287" cy="914400"/>
          </a:xfrm>
          <a:prstGeom prst="rect">
            <a:avLst/>
          </a:prstGeom>
        </p:spPr>
      </p:pic>
      <p:sp>
        <p:nvSpPr>
          <p:cNvPr id="12" name="תיבת טקסט 11">
            <a:extLst>
              <a:ext uri="{FF2B5EF4-FFF2-40B4-BE49-F238E27FC236}">
                <a16:creationId xmlns:a16="http://schemas.microsoft.com/office/drawing/2014/main" id="{2B87A118-522E-4587-BCDC-4450B375CB2E}"/>
              </a:ext>
            </a:extLst>
          </p:cNvPr>
          <p:cNvSpPr txBox="1"/>
          <p:nvPr/>
        </p:nvSpPr>
        <p:spPr>
          <a:xfrm>
            <a:off x="644064" y="4837125"/>
            <a:ext cx="1819471" cy="1384995"/>
          </a:xfrm>
          <a:prstGeom prst="rect">
            <a:avLst/>
          </a:prstGeom>
          <a:noFill/>
          <a:ln w="38100">
            <a:solidFill>
              <a:srgbClr val="FF0000"/>
            </a:solidFill>
          </a:ln>
        </p:spPr>
        <p:txBody>
          <a:bodyPr wrap="square" rtlCol="1">
            <a:spAutoFit/>
          </a:bodyPr>
          <a:lstStyle/>
          <a:p>
            <a:pPr algn="ctr"/>
            <a:r>
              <a:rPr lang="ar-SA" sz="2800" b="1" dirty="0" smtClean="0">
                <a:solidFill>
                  <a:schemeClr val="accent2">
                    <a:lumMod val="75000"/>
                  </a:schemeClr>
                </a:solidFill>
                <a:latin typeface="Calibri" panose="020F0502020204030204" pitchFamily="34" charset="0"/>
                <a:cs typeface="Calibri" panose="020F0502020204030204" pitchFamily="34" charset="0"/>
                <a:hlinkClick r:id="rId6"/>
              </a:rPr>
              <a:t>تعليمات اللعبة- للطّباعة</a:t>
            </a:r>
            <a:endParaRPr lang="he-IL" sz="2800" b="1"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4846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4"/>
          <p:cNvPicPr preferRelativeResize="0"/>
          <p:nvPr/>
        </p:nvPicPr>
        <p:blipFill rotWithShape="1">
          <a:blip r:embed="rId3">
            <a:alphaModFix/>
          </a:blip>
          <a:srcRect/>
          <a:stretch/>
        </p:blipFill>
        <p:spPr>
          <a:xfrm>
            <a:off x="7872000" y="478310"/>
            <a:ext cx="4320000" cy="1116897"/>
          </a:xfrm>
          <a:prstGeom prst="rect">
            <a:avLst/>
          </a:prstGeom>
          <a:noFill/>
          <a:ln>
            <a:noFill/>
          </a:ln>
        </p:spPr>
      </p:pic>
      <p:sp>
        <p:nvSpPr>
          <p:cNvPr id="151" name="Google Shape;151;p4"/>
          <p:cNvSpPr/>
          <p:nvPr/>
        </p:nvSpPr>
        <p:spPr>
          <a:xfrm>
            <a:off x="9285932" y="343674"/>
            <a:ext cx="2906068" cy="1378131"/>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2800"/>
              <a:buFont typeface="Arial"/>
              <a:buNone/>
              <a:tabLst/>
              <a:defRPr/>
            </a:pPr>
            <a:r>
              <a:rPr lang="ar-SA" sz="2800" b="1" dirty="0" smtClean="0">
                <a:solidFill>
                  <a:srgbClr val="FFFFFF"/>
                </a:solidFill>
                <a:latin typeface="Calibri"/>
                <a:cs typeface="Calibri"/>
                <a:sym typeface="Calibri"/>
              </a:rPr>
              <a:t>مواضيع الوحدة</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2" name="Google Shape;152;p4"/>
          <p:cNvSpPr/>
          <p:nvPr/>
        </p:nvSpPr>
        <p:spPr>
          <a:xfrm>
            <a:off x="7361168" y="2569832"/>
            <a:ext cx="3636009" cy="444065"/>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 typeface="Arial"/>
              <a:buNone/>
              <a:tabLst/>
              <a:defRPr/>
            </a:pPr>
            <a:r>
              <a:rPr lang="ar-SA" sz="1800" b="1" dirty="0" smtClean="0">
                <a:solidFill>
                  <a:srgbClr val="BBA4DD"/>
                </a:solidFill>
                <a:latin typeface="Calibri"/>
                <a:cs typeface="Calibri"/>
                <a:sym typeface="Calibri"/>
              </a:rPr>
              <a:t>ما تُظهره الشّاشات وما تخفيه</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3" name="Google Shape;153;p4"/>
          <p:cNvSpPr/>
          <p:nvPr/>
        </p:nvSpPr>
        <p:spPr>
          <a:xfrm>
            <a:off x="6936059" y="3431717"/>
            <a:ext cx="2675323" cy="36772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 typeface="Arial"/>
              <a:buNone/>
              <a:tabLst/>
              <a:defRPr/>
            </a:pPr>
            <a:r>
              <a:rPr lang="ar-SA" sz="2800" b="1" dirty="0" smtClean="0">
                <a:solidFill>
                  <a:srgbClr val="A8D08C"/>
                </a:solidFill>
                <a:latin typeface="Calibri"/>
                <a:cs typeface="Calibri"/>
                <a:sym typeface="Calibri"/>
              </a:rPr>
              <a:t>شبكة من الأصدقاء</a:t>
            </a:r>
            <a:endParaRPr kumimoji="0" sz="2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6" name="Google Shape;156;p4"/>
          <p:cNvSpPr/>
          <p:nvPr/>
        </p:nvSpPr>
        <p:spPr>
          <a:xfrm>
            <a:off x="11543430" y="2102766"/>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 typeface="Arial"/>
              <a:buNone/>
              <a:tabLst/>
              <a:defRPr/>
            </a:pPr>
            <a:r>
              <a:rPr kumimoji="0" lang="x-none" sz="1800" b="0" i="0" u="none" strike="noStrike" kern="0" cap="none" spc="0" normalizeH="0" baseline="0" noProof="0">
                <a:ln>
                  <a:noFill/>
                </a:ln>
                <a:solidFill>
                  <a:srgbClr val="FFFFFF"/>
                </a:solidFill>
                <a:effectLst/>
                <a:uLnTx/>
                <a:uFillTx/>
                <a:latin typeface="Calibri"/>
                <a:ea typeface="Calibri"/>
                <a:cs typeface="Calibri"/>
                <a:sym typeface="Calibri"/>
              </a:rPr>
              <a:t>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7" name="Google Shape;157;p4"/>
          <p:cNvSpPr/>
          <p:nvPr/>
        </p:nvSpPr>
        <p:spPr>
          <a:xfrm>
            <a:off x="10740514" y="2713842"/>
            <a:ext cx="386444" cy="382890"/>
          </a:xfrm>
          <a:prstGeom prst="ellipse">
            <a:avLst/>
          </a:prstGeom>
          <a:solidFill>
            <a:srgbClr val="BBA4DD"/>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158;p4"/>
          <p:cNvSpPr/>
          <p:nvPr/>
        </p:nvSpPr>
        <p:spPr>
          <a:xfrm>
            <a:off x="10828083" y="2753892"/>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 typeface="Arial"/>
              <a:buNone/>
              <a:tabLst/>
              <a:defRPr/>
            </a:pPr>
            <a:r>
              <a:rPr kumimoji="0" lang="x-none" sz="1800" b="0" i="0" u="none" strike="noStrike" kern="0" cap="none" spc="0" normalizeH="0" baseline="0" noProof="0">
                <a:ln>
                  <a:noFill/>
                </a:ln>
                <a:solidFill>
                  <a:srgbClr val="FFFFFF"/>
                </a:solidFill>
                <a:effectLst/>
                <a:uLnTx/>
                <a:uFillTx/>
                <a:latin typeface="Calibri"/>
                <a:ea typeface="Calibri"/>
                <a:cs typeface="Calibri"/>
                <a:sym typeface="Calibri"/>
              </a:rPr>
              <a:t>2</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9" name="Google Shape;159;p4"/>
          <p:cNvSpPr/>
          <p:nvPr/>
        </p:nvSpPr>
        <p:spPr>
          <a:xfrm>
            <a:off x="10040059" y="3416550"/>
            <a:ext cx="386444" cy="382890"/>
          </a:xfrm>
          <a:prstGeom prst="ellipse">
            <a:avLst/>
          </a:prstGeom>
          <a:solidFill>
            <a:srgbClr val="A8D08C"/>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0" name="Google Shape;160;p4"/>
          <p:cNvSpPr/>
          <p:nvPr/>
        </p:nvSpPr>
        <p:spPr>
          <a:xfrm>
            <a:off x="10127628" y="3462623"/>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 typeface="Arial"/>
              <a:buNone/>
              <a:tabLst/>
              <a:defRPr/>
            </a:pPr>
            <a:r>
              <a:rPr kumimoji="0" lang="x-none" sz="1800" b="0" i="0" u="none" strike="noStrike" kern="0" cap="none" spc="0" normalizeH="0" baseline="0" noProof="0">
                <a:ln>
                  <a:noFill/>
                </a:ln>
                <a:solidFill>
                  <a:srgbClr val="FFFFFF"/>
                </a:solidFill>
                <a:effectLst/>
                <a:uLnTx/>
                <a:uFillTx/>
                <a:latin typeface="Calibri"/>
                <a:ea typeface="Calibri"/>
                <a:cs typeface="Calibri"/>
                <a:sym typeface="Calibri"/>
              </a:rPr>
              <a:t>3</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7" name="Google Shape;167;p4"/>
          <p:cNvSpPr/>
          <p:nvPr/>
        </p:nvSpPr>
        <p:spPr>
          <a:xfrm>
            <a:off x="11477597" y="1979546"/>
            <a:ext cx="386444" cy="382890"/>
          </a:xfrm>
          <a:prstGeom prst="ellipse">
            <a:avLst/>
          </a:prstGeom>
          <a:solidFill>
            <a:srgbClr val="DDADA4"/>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8" name="Google Shape;168;p4"/>
          <p:cNvSpPr/>
          <p:nvPr/>
        </p:nvSpPr>
        <p:spPr>
          <a:xfrm>
            <a:off x="11565166" y="2025619"/>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800"/>
              <a:buFont typeface="Arial"/>
              <a:buNone/>
              <a:tabLst/>
              <a:defRPr/>
            </a:pPr>
            <a:r>
              <a:rPr kumimoji="0" lang="x-none" sz="1800" b="0" i="0" u="none" strike="noStrike" kern="0" cap="none" spc="0" normalizeH="0" baseline="0" noProof="0">
                <a:ln>
                  <a:noFill/>
                </a:ln>
                <a:solidFill>
                  <a:srgbClr val="FFFFFF"/>
                </a:solidFill>
                <a:effectLst/>
                <a:uLnTx/>
                <a:uFillTx/>
                <a:latin typeface="Calibri"/>
                <a:ea typeface="Calibri"/>
                <a:cs typeface="Calibri"/>
                <a:sym typeface="Calibri"/>
              </a:rPr>
              <a:t>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9" name="Google Shape;169;p4"/>
          <p:cNvSpPr/>
          <p:nvPr/>
        </p:nvSpPr>
        <p:spPr>
          <a:xfrm>
            <a:off x="9002236" y="1918983"/>
            <a:ext cx="3177910" cy="426463"/>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2800"/>
              <a:buFont typeface="Arial"/>
              <a:buNone/>
              <a:tabLst/>
              <a:defRPr/>
            </a:pPr>
            <a:r>
              <a:rPr lang="ar-SA" sz="1800" b="1" dirty="0" smtClean="0">
                <a:solidFill>
                  <a:srgbClr val="DDADA4"/>
                </a:solidFill>
                <a:latin typeface="Calibri"/>
                <a:ea typeface="Calibri"/>
                <a:cs typeface="Calibri"/>
                <a:sym typeface="Calibri"/>
              </a:rPr>
              <a:t>لاحظوا وجودي</a:t>
            </a:r>
            <a:r>
              <a:rPr lang="he-IL" sz="1800" b="1" dirty="0" smtClean="0">
                <a:solidFill>
                  <a:srgbClr val="DDADA4"/>
                </a:solidFill>
                <a:latin typeface="Calibri"/>
                <a:ea typeface="Calibri"/>
                <a:cs typeface="Calibri"/>
                <a:sym typeface="Calibri"/>
              </a:rPr>
              <a:t>!</a:t>
            </a:r>
            <a:endParaRPr kumimoji="0" sz="105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71" name="Google Shape;171;p4"/>
          <p:cNvSpPr/>
          <p:nvPr/>
        </p:nvSpPr>
        <p:spPr>
          <a:xfrm>
            <a:off x="9010804" y="2186633"/>
            <a:ext cx="2853237" cy="426463"/>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smtClean="0">
                <a:solidFill>
                  <a:srgbClr val="7F7F7F"/>
                </a:solidFill>
                <a:latin typeface="Calibri"/>
                <a:cs typeface="Calibri"/>
                <a:sym typeface="Calibri"/>
              </a:rPr>
              <a:t>ثقافة </a:t>
            </a:r>
            <a:r>
              <a:rPr lang="ar-SA" dirty="0" err="1" smtClean="0">
                <a:solidFill>
                  <a:srgbClr val="7F7F7F"/>
                </a:solidFill>
                <a:latin typeface="Calibri"/>
                <a:cs typeface="Calibri"/>
                <a:sym typeface="Calibri"/>
              </a:rPr>
              <a:t>اللايكات</a:t>
            </a:r>
            <a:r>
              <a:rPr lang="ar-SA" dirty="0" smtClean="0">
                <a:solidFill>
                  <a:srgbClr val="7F7F7F"/>
                </a:solidFill>
                <a:latin typeface="Calibri"/>
                <a:cs typeface="Calibri"/>
                <a:sym typeface="Calibri"/>
              </a:rPr>
              <a:t> وتأثيرها</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72" name="Google Shape;172;p4"/>
          <p:cNvPicPr preferRelativeResize="0"/>
          <p:nvPr/>
        </p:nvPicPr>
        <p:blipFill rotWithShape="1">
          <a:blip r:embed="rId4">
            <a:alphaModFix/>
          </a:blip>
          <a:srcRect/>
          <a:stretch/>
        </p:blipFill>
        <p:spPr>
          <a:xfrm>
            <a:off x="8127830" y="827294"/>
            <a:ext cx="588672" cy="470938"/>
          </a:xfrm>
          <a:prstGeom prst="rect">
            <a:avLst/>
          </a:prstGeom>
          <a:noFill/>
          <a:ln>
            <a:noFill/>
          </a:ln>
        </p:spPr>
      </p:pic>
      <p:sp>
        <p:nvSpPr>
          <p:cNvPr id="173" name="Google Shape;173;p4"/>
          <p:cNvSpPr/>
          <p:nvPr/>
        </p:nvSpPr>
        <p:spPr>
          <a:xfrm>
            <a:off x="4078253" y="2920548"/>
            <a:ext cx="6660713" cy="352716"/>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dirty="0" smtClean="0">
                <a:solidFill>
                  <a:srgbClr val="7F7F7F"/>
                </a:solidFill>
                <a:latin typeface="Calibri"/>
                <a:ea typeface="Calibri"/>
                <a:cs typeface="Calibri"/>
                <a:sym typeface="Calibri"/>
              </a:rPr>
              <a:t>استغلال أوقات الفراغ خلال العطلة بشكل مدروس، مع التّشديد على استخدام الشّاشات بشكل متّزن</a:t>
            </a:r>
            <a:endParaRPr lang="he-IL" dirty="0"/>
          </a:p>
        </p:txBody>
      </p:sp>
      <p:sp>
        <p:nvSpPr>
          <p:cNvPr id="174" name="Google Shape;174;p4"/>
          <p:cNvSpPr/>
          <p:nvPr/>
        </p:nvSpPr>
        <p:spPr>
          <a:xfrm>
            <a:off x="4985950" y="3719330"/>
            <a:ext cx="4750436" cy="538383"/>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smtClean="0">
                <a:effectLst/>
                <a:latin typeface="Calibri" panose="020F0502020204030204" pitchFamily="34" charset="0"/>
                <a:ea typeface="Calibri" panose="020F0502020204030204" pitchFamily="34" charset="0"/>
                <a:cs typeface="Calibri" panose="020F0502020204030204" pitchFamily="34" charset="0"/>
              </a:rPr>
              <a:t>إثراء النّشاطات الاجتماعيّة خلال العطلة الصّيفيّة </a:t>
            </a:r>
            <a:r>
              <a:rPr lang="ar-SA" dirty="0" smtClean="0">
                <a:latin typeface="Calibri" panose="020F0502020204030204" pitchFamily="34" charset="0"/>
                <a:ea typeface="Calibri" panose="020F0502020204030204" pitchFamily="34" charset="0"/>
                <a:cs typeface="Calibri" panose="020F0502020204030204" pitchFamily="34" charset="0"/>
              </a:rPr>
              <a:t>داخل</a:t>
            </a:r>
            <a:r>
              <a:rPr lang="ar-SA" dirty="0" smtClean="0">
                <a:effectLst/>
                <a:latin typeface="Calibri" panose="020F0502020204030204" pitchFamily="34" charset="0"/>
                <a:ea typeface="Calibri" panose="020F0502020204030204" pitchFamily="34" charset="0"/>
                <a:cs typeface="Calibri" panose="020F0502020204030204" pitchFamily="34" charset="0"/>
              </a:rPr>
              <a:t> الشّبكة </a:t>
            </a:r>
            <a:r>
              <a:rPr lang="ar-SA" dirty="0" smtClean="0">
                <a:latin typeface="Calibri" panose="020F0502020204030204" pitchFamily="34" charset="0"/>
                <a:ea typeface="Calibri" panose="020F0502020204030204" pitchFamily="34" charset="0"/>
                <a:cs typeface="Calibri" panose="020F0502020204030204" pitchFamily="34" charset="0"/>
              </a:rPr>
              <a:t>و</a:t>
            </a:r>
            <a:r>
              <a:rPr lang="ar-SA" dirty="0" smtClean="0">
                <a:effectLst/>
                <a:latin typeface="Calibri" panose="020F0502020204030204" pitchFamily="34" charset="0"/>
                <a:ea typeface="Calibri" panose="020F0502020204030204" pitchFamily="34" charset="0"/>
                <a:cs typeface="Calibri" panose="020F0502020204030204" pitchFamily="34" charset="0"/>
              </a:rPr>
              <a:t>خارجها </a:t>
            </a:r>
            <a:endParaRPr kumimoji="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178" name="Google Shape;178;p4" descr="פרח ללא גבעול עם מילוי מלא"/>
          <p:cNvPicPr preferRelativeResize="0"/>
          <p:nvPr/>
        </p:nvPicPr>
        <p:blipFill rotWithShape="1">
          <a:blip r:embed="rId5">
            <a:alphaModFix/>
            <a:duotone>
              <a:prstClr val="black"/>
              <a:schemeClr val="accent6">
                <a:tint val="45000"/>
                <a:satMod val="400000"/>
              </a:schemeClr>
            </a:duotone>
          </a:blip>
          <a:srcRect/>
          <a:stretch/>
        </p:blipFill>
        <p:spPr>
          <a:xfrm>
            <a:off x="9718418" y="3122734"/>
            <a:ext cx="1041806" cy="1041806"/>
          </a:xfrm>
          <a:prstGeom prst="rect">
            <a:avLst/>
          </a:prstGeom>
          <a:noFill/>
          <a:ln>
            <a:noFill/>
          </a:ln>
        </p:spPr>
      </p:pic>
    </p:spTree>
    <p:extLst>
      <p:ext uri="{BB962C8B-B14F-4D97-AF65-F5344CB8AC3E}">
        <p14:creationId xmlns:p14="http://schemas.microsoft.com/office/powerpoint/2010/main" val="3078040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כותרת 3"/>
          <p:cNvSpPr>
            <a:spLocks noGrp="1"/>
          </p:cNvSpPr>
          <p:nvPr>
            <p:ph type="title"/>
          </p:nvPr>
        </p:nvSpPr>
        <p:spPr>
          <a:xfrm>
            <a:off x="864705" y="245856"/>
            <a:ext cx="10515600" cy="1325563"/>
          </a:xfrm>
        </p:spPr>
        <p:txBody>
          <a:bodyPr>
            <a:normAutofit fontScale="90000"/>
          </a:bodyPr>
          <a:lstStyle/>
          <a:p>
            <a:pPr algn="ctr"/>
            <a:r>
              <a:rPr lang="ar-SA" sz="7200" b="1" dirty="0">
                <a:solidFill>
                  <a:srgbClr val="002060"/>
                </a:solidFill>
              </a:rPr>
              <a:t>رزمة </a:t>
            </a:r>
            <a:r>
              <a:rPr lang="ar-SA" sz="7200" b="1" dirty="0" smtClean="0">
                <a:solidFill>
                  <a:srgbClr val="002060"/>
                </a:solidFill>
              </a:rPr>
              <a:t>الإطراء المُ</a:t>
            </a:r>
            <a:r>
              <a:rPr lang="ar-JO" sz="7200" b="1" dirty="0" err="1">
                <a:solidFill>
                  <a:srgbClr val="002060"/>
                </a:solidFill>
              </a:rPr>
              <a:t>تنقّلة</a:t>
            </a:r>
            <a:r>
              <a:rPr lang="ar-SA" sz="7200" b="1" dirty="0">
                <a:solidFill>
                  <a:srgbClr val="002060"/>
                </a:solidFill>
              </a:rPr>
              <a:t>..</a:t>
            </a:r>
            <a:br>
              <a:rPr lang="ar-SA" sz="7200" b="1" dirty="0">
                <a:solidFill>
                  <a:srgbClr val="002060"/>
                </a:solidFill>
              </a:rPr>
            </a:br>
            <a:endParaRPr lang="he-IL" sz="5400" b="1" dirty="0">
              <a:solidFill>
                <a:srgbClr val="002060"/>
              </a:solidFill>
            </a:endParaRPr>
          </a:p>
        </p:txBody>
      </p:sp>
      <p:pic>
        <p:nvPicPr>
          <p:cNvPr id="6" name="Picture 8" descr="חבילה, חבילה, אריזה, קופסא">
            <a:extLst>
              <a:ext uri="{FF2B5EF4-FFF2-40B4-BE49-F238E27FC236}">
                <a16:creationId xmlns:a16="http://schemas.microsoft.com/office/drawing/2014/main" id="{61E99780-C4E7-464E-AD89-E781F6CD612E}"/>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339912" y="2385391"/>
            <a:ext cx="4040393" cy="2826612"/>
          </a:xfrm>
          <a:prstGeom prst="rect">
            <a:avLst/>
          </a:prstGeom>
          <a:noFill/>
          <a:extLst>
            <a:ext uri="{909E8E84-426E-40DD-AFC4-6F175D3DCCD1}">
              <a14:hiddenFill xmlns:a14="http://schemas.microsoft.com/office/drawing/2010/main">
                <a:solidFill>
                  <a:srgbClr val="FFFFFF"/>
                </a:solidFill>
              </a14:hiddenFill>
            </a:ext>
          </a:extLst>
        </p:spPr>
      </p:pic>
      <p:sp>
        <p:nvSpPr>
          <p:cNvPr id="13" name="תיבת טקסט 13">
            <a:extLst>
              <a:ext uri="{FF2B5EF4-FFF2-40B4-BE49-F238E27FC236}">
                <a16:creationId xmlns:a16="http://schemas.microsoft.com/office/drawing/2014/main" id="{DD4946DD-93FA-4F92-AFEC-D63FD1235D10}"/>
              </a:ext>
            </a:extLst>
          </p:cNvPr>
          <p:cNvSpPr txBox="1"/>
          <p:nvPr/>
        </p:nvSpPr>
        <p:spPr>
          <a:xfrm>
            <a:off x="333072" y="2706997"/>
            <a:ext cx="6096000" cy="1200329"/>
          </a:xfrm>
          <a:prstGeom prst="rect">
            <a:avLst/>
          </a:prstGeom>
          <a:noFill/>
        </p:spPr>
        <p:txBody>
          <a:bodyPr wrap="square">
            <a:spAutoFit/>
          </a:bodyPr>
          <a:lstStyle/>
          <a:p>
            <a:pPr marL="0" indent="0" algn="r">
              <a:buNone/>
            </a:pPr>
            <a:r>
              <a:rPr lang="ar-JO" sz="36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مرّر</a:t>
            </a:r>
            <a:r>
              <a:rPr lang="ar-SA" sz="36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\ي</a:t>
            </a:r>
            <a:r>
              <a:rPr lang="ar-JO" sz="36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الر</a:t>
            </a:r>
            <a:r>
              <a:rPr lang="ar-SA" sz="36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a:t>
            </a:r>
            <a:r>
              <a:rPr lang="ar-JO" sz="36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زمة إلى </a:t>
            </a:r>
            <a:r>
              <a:rPr lang="ar-SA" sz="36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طالب\ـة</a:t>
            </a:r>
            <a:r>
              <a:rPr lang="ar-JO" sz="36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ي</a:t>
            </a:r>
            <a:r>
              <a:rPr lang="ar-SA" sz="36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ـ\ت</a:t>
            </a:r>
            <a:r>
              <a:rPr lang="ar-JO" sz="36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حبّ سرد </a:t>
            </a:r>
            <a:r>
              <a:rPr lang="ar-JO" sz="3600" b="1" dirty="0" smtClean="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الن</a:t>
            </a:r>
            <a:r>
              <a:rPr lang="ar-SA" sz="36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a:t>
            </a:r>
            <a:r>
              <a:rPr lang="ar-JO" sz="3600" b="1" dirty="0" err="1" smtClean="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كت</a:t>
            </a:r>
            <a:r>
              <a:rPr lang="ar-JO" sz="3600" b="1" dirty="0" smtClean="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 </a:t>
            </a:r>
            <a:r>
              <a:rPr lang="ar-JO" sz="36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وإضحاك الجميع</a:t>
            </a:r>
            <a:r>
              <a:rPr lang="he-IL" sz="36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a:t>
            </a:r>
            <a:r>
              <a:rPr lang="ar-SA" sz="3600" b="1" kern="12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a:t>
            </a:r>
            <a:endParaRPr lang="he-IL" sz="3600" b="1" kern="12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2599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כותרת 3"/>
          <p:cNvSpPr>
            <a:spLocks noGrp="1"/>
          </p:cNvSpPr>
          <p:nvPr>
            <p:ph type="title"/>
          </p:nvPr>
        </p:nvSpPr>
        <p:spPr>
          <a:xfrm>
            <a:off x="864705" y="245856"/>
            <a:ext cx="10515600" cy="1325563"/>
          </a:xfrm>
        </p:spPr>
        <p:txBody>
          <a:bodyPr>
            <a:normAutofit fontScale="90000"/>
          </a:bodyPr>
          <a:lstStyle/>
          <a:p>
            <a:pPr algn="ctr"/>
            <a:r>
              <a:rPr lang="ar-SA" sz="6600" b="1" dirty="0">
                <a:solidFill>
                  <a:srgbClr val="002060"/>
                </a:solidFill>
              </a:rPr>
              <a:t>رزمة الإطراء المُ</a:t>
            </a:r>
            <a:r>
              <a:rPr lang="ar-JO" sz="6600" b="1" dirty="0" err="1">
                <a:solidFill>
                  <a:srgbClr val="002060"/>
                </a:solidFill>
              </a:rPr>
              <a:t>تنقّلة</a:t>
            </a:r>
            <a:r>
              <a:rPr lang="he-IL" sz="6700" b="1" dirty="0" smtClean="0">
                <a:solidFill>
                  <a:srgbClr val="002060"/>
                </a:solidFill>
              </a:rPr>
              <a:t>...</a:t>
            </a:r>
            <a:r>
              <a:rPr lang="he-IL" sz="6700" b="1" dirty="0">
                <a:solidFill>
                  <a:srgbClr val="002060"/>
                </a:solidFill>
              </a:rPr>
              <a:t/>
            </a:r>
            <a:br>
              <a:rPr lang="he-IL" sz="6700" b="1" dirty="0">
                <a:solidFill>
                  <a:srgbClr val="002060"/>
                </a:solidFill>
              </a:rPr>
            </a:br>
            <a:endParaRPr lang="he-IL" sz="5400" b="1" dirty="0">
              <a:solidFill>
                <a:srgbClr val="002060"/>
              </a:solidFill>
            </a:endParaRPr>
          </a:p>
        </p:txBody>
      </p:sp>
      <p:pic>
        <p:nvPicPr>
          <p:cNvPr id="6" name="Picture 8" descr="חבילה, חבילה, אריזה, קופסא">
            <a:extLst>
              <a:ext uri="{FF2B5EF4-FFF2-40B4-BE49-F238E27FC236}">
                <a16:creationId xmlns:a16="http://schemas.microsoft.com/office/drawing/2014/main" id="{61E99780-C4E7-464E-AD89-E781F6CD612E}"/>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339912" y="2385391"/>
            <a:ext cx="4040393" cy="2826612"/>
          </a:xfrm>
          <a:prstGeom prst="rect">
            <a:avLst/>
          </a:prstGeom>
          <a:noFill/>
          <a:extLst>
            <a:ext uri="{909E8E84-426E-40DD-AFC4-6F175D3DCCD1}">
              <a14:hiddenFill xmlns:a14="http://schemas.microsoft.com/office/drawing/2010/main">
                <a:solidFill>
                  <a:srgbClr val="FFFFFF"/>
                </a:solidFill>
              </a14:hiddenFill>
            </a:ext>
          </a:extLst>
        </p:spPr>
      </p:pic>
      <p:sp>
        <p:nvSpPr>
          <p:cNvPr id="7" name="תיבת טקסט 13">
            <a:extLst>
              <a:ext uri="{FF2B5EF4-FFF2-40B4-BE49-F238E27FC236}">
                <a16:creationId xmlns:a16="http://schemas.microsoft.com/office/drawing/2014/main" id="{DD4946DD-93FA-4F92-AFEC-D63FD1235D10}"/>
              </a:ext>
            </a:extLst>
          </p:cNvPr>
          <p:cNvSpPr txBox="1"/>
          <p:nvPr/>
        </p:nvSpPr>
        <p:spPr>
          <a:xfrm>
            <a:off x="624619" y="3260088"/>
            <a:ext cx="6096000" cy="1668470"/>
          </a:xfrm>
          <a:prstGeom prst="rect">
            <a:avLst/>
          </a:prstGeom>
          <a:noFill/>
        </p:spPr>
        <p:txBody>
          <a:bodyPr wrap="square">
            <a:spAutoFit/>
          </a:bodyPr>
          <a:lstStyle/>
          <a:p>
            <a:pPr algn="r" rtl="1">
              <a:lnSpc>
                <a:spcPct val="150000"/>
              </a:lnSpc>
              <a:spcAft>
                <a:spcPts val="800"/>
              </a:spcAft>
            </a:pPr>
            <a:r>
              <a:rPr lang="ar-JO" sz="3600" b="1" dirty="0">
                <a:solidFill>
                  <a:srgbClr val="002060"/>
                </a:solidFill>
                <a:latin typeface="Calibri"/>
                <a:ea typeface="Calibri"/>
                <a:cs typeface="Calibri"/>
                <a:sym typeface="Calibri"/>
              </a:rPr>
              <a:t>مرّر</a:t>
            </a:r>
            <a:r>
              <a:rPr lang="ar-SA" sz="3600" b="1" dirty="0">
                <a:solidFill>
                  <a:srgbClr val="002060"/>
                </a:solidFill>
                <a:latin typeface="Calibri"/>
                <a:ea typeface="Calibri"/>
                <a:cs typeface="Calibri"/>
                <a:sym typeface="Calibri"/>
              </a:rPr>
              <a:t>\ي</a:t>
            </a:r>
            <a:r>
              <a:rPr lang="ar-JO" sz="3600" b="1" dirty="0">
                <a:solidFill>
                  <a:srgbClr val="002060"/>
                </a:solidFill>
                <a:latin typeface="Calibri"/>
                <a:ea typeface="Calibri"/>
                <a:cs typeface="Calibri"/>
                <a:sym typeface="Calibri"/>
              </a:rPr>
              <a:t> الر</a:t>
            </a:r>
            <a:r>
              <a:rPr lang="ar-SA" sz="3600" b="1" dirty="0">
                <a:solidFill>
                  <a:srgbClr val="002060"/>
                </a:solidFill>
                <a:latin typeface="Calibri"/>
                <a:ea typeface="Calibri"/>
                <a:cs typeface="Calibri"/>
                <a:sym typeface="Calibri"/>
              </a:rPr>
              <a:t>ّ</a:t>
            </a:r>
            <a:r>
              <a:rPr lang="ar-JO" sz="3600" b="1" dirty="0">
                <a:solidFill>
                  <a:srgbClr val="002060"/>
                </a:solidFill>
                <a:latin typeface="Calibri"/>
                <a:ea typeface="Calibri"/>
                <a:cs typeface="Calibri"/>
                <a:sym typeface="Calibri"/>
              </a:rPr>
              <a:t>زمة إلى ال</a:t>
            </a:r>
            <a:r>
              <a:rPr lang="ar-SA" sz="3600" b="1" dirty="0">
                <a:solidFill>
                  <a:srgbClr val="002060"/>
                </a:solidFill>
                <a:latin typeface="Calibri"/>
                <a:ea typeface="Calibri"/>
                <a:cs typeface="Calibri"/>
                <a:sym typeface="Calibri"/>
              </a:rPr>
              <a:t>طالب\ـة</a:t>
            </a:r>
            <a:r>
              <a:rPr lang="ar-JO" sz="3600" b="1" dirty="0">
                <a:solidFill>
                  <a:srgbClr val="002060"/>
                </a:solidFill>
                <a:latin typeface="Calibri"/>
                <a:ea typeface="Calibri"/>
                <a:cs typeface="Calibri"/>
                <a:sym typeface="Calibri"/>
              </a:rPr>
              <a:t> الأقرب إليك</a:t>
            </a:r>
            <a:r>
              <a:rPr lang="ar-SA" sz="3600" b="1" dirty="0">
                <a:solidFill>
                  <a:srgbClr val="002060"/>
                </a:solidFill>
                <a:latin typeface="Calibri"/>
                <a:ea typeface="Calibri"/>
                <a:cs typeface="Calibri"/>
                <a:sym typeface="Calibri"/>
              </a:rPr>
              <a:t>.</a:t>
            </a:r>
            <a:endParaRPr lang="en-US" sz="3600" b="1" dirty="0">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2682354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כותרת 3"/>
          <p:cNvSpPr>
            <a:spLocks noGrp="1"/>
          </p:cNvSpPr>
          <p:nvPr>
            <p:ph type="title"/>
          </p:nvPr>
        </p:nvSpPr>
        <p:spPr>
          <a:xfrm>
            <a:off x="864705" y="245856"/>
            <a:ext cx="10515600" cy="1325563"/>
          </a:xfrm>
        </p:spPr>
        <p:txBody>
          <a:bodyPr>
            <a:normAutofit fontScale="90000"/>
          </a:bodyPr>
          <a:lstStyle/>
          <a:p>
            <a:pPr algn="ctr"/>
            <a:r>
              <a:rPr lang="ar-SA" sz="6600" b="1" dirty="0">
                <a:solidFill>
                  <a:srgbClr val="002060"/>
                </a:solidFill>
              </a:rPr>
              <a:t>رزمة الإطراء المُ</a:t>
            </a:r>
            <a:r>
              <a:rPr lang="ar-JO" sz="6600" b="1" dirty="0" err="1">
                <a:solidFill>
                  <a:srgbClr val="002060"/>
                </a:solidFill>
              </a:rPr>
              <a:t>تنقّلة</a:t>
            </a:r>
            <a:r>
              <a:rPr lang="he-IL" sz="6700" b="1" dirty="0" smtClean="0">
                <a:solidFill>
                  <a:srgbClr val="002060"/>
                </a:solidFill>
              </a:rPr>
              <a:t>...</a:t>
            </a:r>
            <a:r>
              <a:rPr lang="he-IL" sz="6700" b="1" dirty="0">
                <a:solidFill>
                  <a:srgbClr val="002060"/>
                </a:solidFill>
              </a:rPr>
              <a:t/>
            </a:r>
            <a:br>
              <a:rPr lang="he-IL" sz="6700" b="1" dirty="0">
                <a:solidFill>
                  <a:srgbClr val="002060"/>
                </a:solidFill>
              </a:rPr>
            </a:br>
            <a:endParaRPr lang="he-IL" sz="5400" b="1" dirty="0">
              <a:solidFill>
                <a:srgbClr val="002060"/>
              </a:solidFill>
            </a:endParaRPr>
          </a:p>
        </p:txBody>
      </p:sp>
      <p:pic>
        <p:nvPicPr>
          <p:cNvPr id="6" name="Picture 8" descr="חבילה, חבילה, אריזה, קופסא">
            <a:extLst>
              <a:ext uri="{FF2B5EF4-FFF2-40B4-BE49-F238E27FC236}">
                <a16:creationId xmlns:a16="http://schemas.microsoft.com/office/drawing/2014/main" id="{61E99780-C4E7-464E-AD89-E781F6CD612E}"/>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339912" y="2385391"/>
            <a:ext cx="4040393" cy="2826612"/>
          </a:xfrm>
          <a:prstGeom prst="rect">
            <a:avLst/>
          </a:prstGeom>
          <a:noFill/>
          <a:extLst>
            <a:ext uri="{909E8E84-426E-40DD-AFC4-6F175D3DCCD1}">
              <a14:hiddenFill xmlns:a14="http://schemas.microsoft.com/office/drawing/2010/main">
                <a:solidFill>
                  <a:srgbClr val="FFFFFF"/>
                </a:solidFill>
              </a14:hiddenFill>
            </a:ext>
          </a:extLst>
        </p:spPr>
      </p:pic>
      <p:sp>
        <p:nvSpPr>
          <p:cNvPr id="5" name="תיבת טקסט 13">
            <a:extLst>
              <a:ext uri="{FF2B5EF4-FFF2-40B4-BE49-F238E27FC236}">
                <a16:creationId xmlns:a16="http://schemas.microsoft.com/office/drawing/2014/main" id="{DD4946DD-93FA-4F92-AFEC-D63FD1235D10}"/>
              </a:ext>
            </a:extLst>
          </p:cNvPr>
          <p:cNvSpPr txBox="1"/>
          <p:nvPr/>
        </p:nvSpPr>
        <p:spPr>
          <a:xfrm>
            <a:off x="624619" y="2767645"/>
            <a:ext cx="6096000" cy="1754326"/>
          </a:xfrm>
          <a:prstGeom prst="rect">
            <a:avLst/>
          </a:prstGeom>
          <a:noFill/>
        </p:spPr>
        <p:txBody>
          <a:bodyPr wrap="square">
            <a:spAutoFit/>
          </a:bodyPr>
          <a:lstStyle/>
          <a:p>
            <a:pPr marL="0" indent="0" algn="ctr" fontAlgn="base">
              <a:buClr>
                <a:schemeClr val="accent1">
                  <a:lumMod val="50000"/>
                </a:schemeClr>
              </a:buClr>
              <a:buNone/>
            </a:pPr>
            <a:r>
              <a:rPr lang="ar-JO" sz="3600" b="1" dirty="0">
                <a:solidFill>
                  <a:srgbClr val="002060"/>
                </a:solidFill>
                <a:latin typeface="Calibri"/>
                <a:ea typeface="Calibri"/>
                <a:cs typeface="Calibri"/>
                <a:sym typeface="Calibri"/>
              </a:rPr>
              <a:t>مرّر</a:t>
            </a:r>
            <a:r>
              <a:rPr lang="he-IL" sz="3600" b="1" dirty="0">
                <a:solidFill>
                  <a:srgbClr val="002060"/>
                </a:solidFill>
                <a:latin typeface="Calibri"/>
                <a:ea typeface="Calibri"/>
                <a:cs typeface="Calibri"/>
                <a:sym typeface="Calibri"/>
              </a:rPr>
              <a:t>\</a:t>
            </a:r>
            <a:r>
              <a:rPr lang="ar-SA" sz="3600" b="1" dirty="0">
                <a:solidFill>
                  <a:srgbClr val="002060"/>
                </a:solidFill>
                <a:latin typeface="Calibri"/>
                <a:ea typeface="Calibri"/>
                <a:cs typeface="Calibri"/>
                <a:sym typeface="Calibri"/>
              </a:rPr>
              <a:t>ي</a:t>
            </a:r>
            <a:r>
              <a:rPr lang="ar-JO" sz="3600" b="1" dirty="0">
                <a:solidFill>
                  <a:srgbClr val="002060"/>
                </a:solidFill>
                <a:latin typeface="Calibri"/>
                <a:ea typeface="Calibri"/>
                <a:cs typeface="Calibri"/>
                <a:sym typeface="Calibri"/>
              </a:rPr>
              <a:t> الر</a:t>
            </a:r>
            <a:r>
              <a:rPr lang="ar-SA" sz="3600" b="1" dirty="0">
                <a:solidFill>
                  <a:srgbClr val="002060"/>
                </a:solidFill>
                <a:latin typeface="Calibri"/>
                <a:ea typeface="Calibri"/>
                <a:cs typeface="Calibri"/>
                <a:sym typeface="Calibri"/>
              </a:rPr>
              <a:t>ّ</a:t>
            </a:r>
            <a:r>
              <a:rPr lang="ar-JO" sz="3600" b="1" dirty="0">
                <a:solidFill>
                  <a:srgbClr val="002060"/>
                </a:solidFill>
                <a:latin typeface="Calibri"/>
                <a:ea typeface="Calibri"/>
                <a:cs typeface="Calibri"/>
                <a:sym typeface="Calibri"/>
              </a:rPr>
              <a:t>زمة إلى </a:t>
            </a:r>
            <a:r>
              <a:rPr lang="ar-SA" sz="3600" b="1" dirty="0">
                <a:solidFill>
                  <a:srgbClr val="002060"/>
                </a:solidFill>
                <a:latin typeface="Calibri"/>
                <a:ea typeface="Calibri"/>
                <a:cs typeface="Calibri"/>
                <a:sym typeface="Calibri"/>
              </a:rPr>
              <a:t>الطّالب\ـة</a:t>
            </a:r>
            <a:r>
              <a:rPr lang="ar-JO" sz="3600" b="1" dirty="0">
                <a:solidFill>
                  <a:srgbClr val="002060"/>
                </a:solidFill>
                <a:latin typeface="Calibri"/>
                <a:ea typeface="Calibri"/>
                <a:cs typeface="Calibri"/>
                <a:sym typeface="Calibri"/>
              </a:rPr>
              <a:t> الذي تحب أن تلعب معه</a:t>
            </a:r>
            <a:r>
              <a:rPr lang="he-IL" sz="3600" b="1" dirty="0">
                <a:solidFill>
                  <a:srgbClr val="002060"/>
                </a:solidFill>
                <a:latin typeface="Calibri"/>
                <a:ea typeface="Calibri"/>
                <a:cs typeface="Calibri"/>
                <a:sym typeface="Calibri"/>
              </a:rPr>
              <a:t>\</a:t>
            </a:r>
            <a:r>
              <a:rPr lang="ar-SA" sz="3600" b="1" dirty="0">
                <a:solidFill>
                  <a:srgbClr val="002060"/>
                </a:solidFill>
                <a:latin typeface="Calibri"/>
                <a:ea typeface="Calibri"/>
                <a:cs typeface="Calibri"/>
                <a:sym typeface="Calibri"/>
              </a:rPr>
              <a:t>ـا</a:t>
            </a:r>
            <a:r>
              <a:rPr lang="ar-JO" sz="3600" b="1" dirty="0">
                <a:solidFill>
                  <a:srgbClr val="002060"/>
                </a:solidFill>
                <a:latin typeface="Calibri"/>
                <a:ea typeface="Calibri"/>
                <a:cs typeface="Calibri"/>
                <a:sym typeface="Calibri"/>
              </a:rPr>
              <a:t> في </a:t>
            </a:r>
            <a:r>
              <a:rPr lang="ar-JO" sz="3600" b="1" dirty="0" smtClean="0">
                <a:solidFill>
                  <a:srgbClr val="002060"/>
                </a:solidFill>
                <a:latin typeface="Calibri"/>
                <a:ea typeface="Calibri"/>
                <a:cs typeface="Calibri"/>
                <a:sym typeface="Calibri"/>
              </a:rPr>
              <a:t>الحاسوب</a:t>
            </a:r>
            <a:r>
              <a:rPr lang="en-US" sz="3600" b="1" dirty="0" smtClean="0">
                <a:solidFill>
                  <a:srgbClr val="002060"/>
                </a:solidFill>
                <a:latin typeface="Calibri"/>
                <a:ea typeface="Calibri"/>
                <a:cs typeface="Calibri"/>
                <a:sym typeface="Calibri"/>
              </a:rPr>
              <a:t>\</a:t>
            </a:r>
            <a:r>
              <a:rPr lang="ar-JO" sz="3600" b="1" dirty="0" smtClean="0">
                <a:solidFill>
                  <a:srgbClr val="002060"/>
                </a:solidFill>
                <a:latin typeface="Calibri"/>
                <a:ea typeface="Calibri"/>
                <a:cs typeface="Calibri"/>
                <a:sym typeface="Calibri"/>
              </a:rPr>
              <a:t>ألعاب </a:t>
            </a:r>
            <a:r>
              <a:rPr lang="ar-JO" sz="3600" b="1" dirty="0">
                <a:solidFill>
                  <a:srgbClr val="002060"/>
                </a:solidFill>
                <a:latin typeface="Calibri"/>
                <a:ea typeface="Calibri"/>
                <a:cs typeface="Calibri"/>
                <a:sym typeface="Calibri"/>
              </a:rPr>
              <a:t>في الأنترنت</a:t>
            </a:r>
            <a:endParaRPr lang="he-IL" sz="3600" b="1" dirty="0">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3383898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כותרת 3"/>
          <p:cNvSpPr>
            <a:spLocks noGrp="1"/>
          </p:cNvSpPr>
          <p:nvPr>
            <p:ph type="title"/>
          </p:nvPr>
        </p:nvSpPr>
        <p:spPr>
          <a:xfrm>
            <a:off x="864705" y="245856"/>
            <a:ext cx="10515600" cy="1325563"/>
          </a:xfrm>
        </p:spPr>
        <p:txBody>
          <a:bodyPr>
            <a:normAutofit fontScale="90000"/>
          </a:bodyPr>
          <a:lstStyle/>
          <a:p>
            <a:pPr algn="ctr"/>
            <a:r>
              <a:rPr lang="ar-SA" sz="6600" b="1" dirty="0">
                <a:solidFill>
                  <a:srgbClr val="002060"/>
                </a:solidFill>
              </a:rPr>
              <a:t>رزمة الإطراء المُ</a:t>
            </a:r>
            <a:r>
              <a:rPr lang="ar-JO" sz="6600" b="1" dirty="0" err="1">
                <a:solidFill>
                  <a:srgbClr val="002060"/>
                </a:solidFill>
              </a:rPr>
              <a:t>تنقّلة</a:t>
            </a:r>
            <a:r>
              <a:rPr lang="he-IL" sz="6700" b="1" dirty="0" smtClean="0">
                <a:solidFill>
                  <a:srgbClr val="002060"/>
                </a:solidFill>
              </a:rPr>
              <a:t>...</a:t>
            </a:r>
            <a:r>
              <a:rPr lang="he-IL" sz="6700" b="1" dirty="0">
                <a:solidFill>
                  <a:srgbClr val="002060"/>
                </a:solidFill>
              </a:rPr>
              <a:t/>
            </a:r>
            <a:br>
              <a:rPr lang="he-IL" sz="6700" b="1" dirty="0">
                <a:solidFill>
                  <a:srgbClr val="002060"/>
                </a:solidFill>
              </a:rPr>
            </a:br>
            <a:endParaRPr lang="he-IL" sz="5400" b="1" dirty="0">
              <a:solidFill>
                <a:srgbClr val="002060"/>
              </a:solidFill>
            </a:endParaRPr>
          </a:p>
        </p:txBody>
      </p:sp>
      <p:pic>
        <p:nvPicPr>
          <p:cNvPr id="6" name="Picture 8" descr="חבילה, חבילה, אריזה, קופסא">
            <a:extLst>
              <a:ext uri="{FF2B5EF4-FFF2-40B4-BE49-F238E27FC236}">
                <a16:creationId xmlns:a16="http://schemas.microsoft.com/office/drawing/2014/main" id="{61E99780-C4E7-464E-AD89-E781F6CD612E}"/>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339912" y="2385391"/>
            <a:ext cx="4040393" cy="2826612"/>
          </a:xfrm>
          <a:prstGeom prst="rect">
            <a:avLst/>
          </a:prstGeom>
          <a:noFill/>
          <a:extLst>
            <a:ext uri="{909E8E84-426E-40DD-AFC4-6F175D3DCCD1}">
              <a14:hiddenFill xmlns:a14="http://schemas.microsoft.com/office/drawing/2010/main">
                <a:solidFill>
                  <a:srgbClr val="FFFFFF"/>
                </a:solidFill>
              </a14:hiddenFill>
            </a:ext>
          </a:extLst>
        </p:spPr>
      </p:pic>
      <p:sp>
        <p:nvSpPr>
          <p:cNvPr id="13" name="תיבת טקסט 13">
            <a:extLst>
              <a:ext uri="{FF2B5EF4-FFF2-40B4-BE49-F238E27FC236}">
                <a16:creationId xmlns:a16="http://schemas.microsoft.com/office/drawing/2014/main" id="{DD4946DD-93FA-4F92-AFEC-D63FD1235D10}"/>
              </a:ext>
            </a:extLst>
          </p:cNvPr>
          <p:cNvSpPr txBox="1"/>
          <p:nvPr/>
        </p:nvSpPr>
        <p:spPr>
          <a:xfrm>
            <a:off x="372828" y="2905780"/>
            <a:ext cx="6096000" cy="646331"/>
          </a:xfrm>
          <a:prstGeom prst="rect">
            <a:avLst/>
          </a:prstGeom>
          <a:noFill/>
        </p:spPr>
        <p:txBody>
          <a:bodyPr wrap="square">
            <a:spAutoFit/>
          </a:bodyPr>
          <a:lstStyle/>
          <a:p>
            <a:pPr marL="0" indent="0" algn="ctr" fontAlgn="base">
              <a:buClr>
                <a:schemeClr val="accent1">
                  <a:lumMod val="50000"/>
                </a:schemeClr>
              </a:buClr>
              <a:buNone/>
            </a:pPr>
            <a:r>
              <a:rPr lang="ar-JO" sz="3600" b="1" dirty="0">
                <a:solidFill>
                  <a:srgbClr val="002060"/>
                </a:solidFill>
                <a:latin typeface="Calibri"/>
                <a:ea typeface="Calibri"/>
                <a:cs typeface="Calibri"/>
                <a:sym typeface="Calibri"/>
              </a:rPr>
              <a:t>مرّر</a:t>
            </a:r>
            <a:r>
              <a:rPr lang="he-IL" sz="3600" b="1" dirty="0">
                <a:solidFill>
                  <a:srgbClr val="002060"/>
                </a:solidFill>
                <a:latin typeface="Calibri"/>
                <a:ea typeface="Calibri"/>
                <a:cs typeface="Calibri"/>
                <a:sym typeface="Calibri"/>
              </a:rPr>
              <a:t>\</a:t>
            </a:r>
            <a:r>
              <a:rPr lang="ar-SA" sz="3600" b="1" dirty="0">
                <a:solidFill>
                  <a:srgbClr val="002060"/>
                </a:solidFill>
                <a:latin typeface="Calibri"/>
                <a:ea typeface="Calibri"/>
                <a:cs typeface="Calibri"/>
                <a:sym typeface="Calibri"/>
              </a:rPr>
              <a:t>ي</a:t>
            </a:r>
            <a:r>
              <a:rPr lang="ar-JO" sz="3600" b="1" dirty="0">
                <a:solidFill>
                  <a:srgbClr val="002060"/>
                </a:solidFill>
                <a:latin typeface="Calibri"/>
                <a:ea typeface="Calibri"/>
                <a:cs typeface="Calibri"/>
                <a:sym typeface="Calibri"/>
              </a:rPr>
              <a:t> الر</a:t>
            </a:r>
            <a:r>
              <a:rPr lang="ar-SA" sz="3600" b="1" dirty="0">
                <a:solidFill>
                  <a:srgbClr val="002060"/>
                </a:solidFill>
                <a:latin typeface="Calibri"/>
                <a:ea typeface="Calibri"/>
                <a:cs typeface="Calibri"/>
                <a:sym typeface="Calibri"/>
              </a:rPr>
              <a:t>ّ</a:t>
            </a:r>
            <a:r>
              <a:rPr lang="ar-JO" sz="3600" b="1" dirty="0">
                <a:solidFill>
                  <a:srgbClr val="002060"/>
                </a:solidFill>
                <a:latin typeface="Calibri"/>
                <a:ea typeface="Calibri"/>
                <a:cs typeface="Calibri"/>
                <a:sym typeface="Calibri"/>
              </a:rPr>
              <a:t>زمة إلى</a:t>
            </a:r>
            <a:r>
              <a:rPr lang="ar-SA" sz="3600" b="1" dirty="0">
                <a:solidFill>
                  <a:srgbClr val="002060"/>
                </a:solidFill>
                <a:latin typeface="Calibri"/>
                <a:ea typeface="Calibri"/>
                <a:cs typeface="Calibri"/>
                <a:sym typeface="Calibri"/>
              </a:rPr>
              <a:t> طالب\ـة</a:t>
            </a:r>
            <a:r>
              <a:rPr lang="ar-JO" sz="3600" b="1" dirty="0">
                <a:solidFill>
                  <a:srgbClr val="002060"/>
                </a:solidFill>
                <a:latin typeface="Calibri"/>
                <a:ea typeface="Calibri"/>
                <a:cs typeface="Calibri"/>
                <a:sym typeface="Calibri"/>
              </a:rPr>
              <a:t> سريع</a:t>
            </a:r>
            <a:r>
              <a:rPr lang="he-IL" sz="3600" b="1" dirty="0">
                <a:solidFill>
                  <a:srgbClr val="002060"/>
                </a:solidFill>
                <a:latin typeface="Calibri"/>
                <a:ea typeface="Calibri"/>
                <a:cs typeface="Calibri"/>
                <a:sym typeface="Calibri"/>
              </a:rPr>
              <a:t>\</a:t>
            </a:r>
            <a:r>
              <a:rPr lang="ar-SA" sz="3600" b="1" dirty="0">
                <a:solidFill>
                  <a:srgbClr val="002060"/>
                </a:solidFill>
                <a:latin typeface="Calibri"/>
                <a:ea typeface="Calibri"/>
                <a:cs typeface="Calibri"/>
                <a:sym typeface="Calibri"/>
              </a:rPr>
              <a:t>ـة</a:t>
            </a:r>
            <a:r>
              <a:rPr lang="he-IL" sz="3600" b="1" dirty="0">
                <a:solidFill>
                  <a:srgbClr val="002060"/>
                </a:solidFill>
                <a:latin typeface="Calibri"/>
                <a:ea typeface="Calibri"/>
                <a:cs typeface="Calibri"/>
                <a:sym typeface="Calibri"/>
              </a:rPr>
              <a:t>.</a:t>
            </a:r>
          </a:p>
        </p:txBody>
      </p:sp>
    </p:spTree>
    <p:extLst>
      <p:ext uri="{BB962C8B-B14F-4D97-AF65-F5344CB8AC3E}">
        <p14:creationId xmlns:p14="http://schemas.microsoft.com/office/powerpoint/2010/main" val="3194253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כותרת 3"/>
          <p:cNvSpPr>
            <a:spLocks noGrp="1"/>
          </p:cNvSpPr>
          <p:nvPr>
            <p:ph type="title"/>
          </p:nvPr>
        </p:nvSpPr>
        <p:spPr>
          <a:xfrm>
            <a:off x="864705" y="245856"/>
            <a:ext cx="10515600" cy="1325563"/>
          </a:xfrm>
        </p:spPr>
        <p:txBody>
          <a:bodyPr>
            <a:normAutofit fontScale="90000"/>
          </a:bodyPr>
          <a:lstStyle/>
          <a:p>
            <a:pPr algn="ctr"/>
            <a:r>
              <a:rPr lang="ar-SA" sz="6600" b="1" dirty="0">
                <a:solidFill>
                  <a:srgbClr val="002060"/>
                </a:solidFill>
              </a:rPr>
              <a:t>رزمة الإطراء المُ</a:t>
            </a:r>
            <a:r>
              <a:rPr lang="ar-JO" sz="6600" b="1" dirty="0" err="1">
                <a:solidFill>
                  <a:srgbClr val="002060"/>
                </a:solidFill>
              </a:rPr>
              <a:t>تنقّلة</a:t>
            </a:r>
            <a:r>
              <a:rPr lang="he-IL" sz="6700" b="1" dirty="0" smtClean="0">
                <a:solidFill>
                  <a:srgbClr val="002060"/>
                </a:solidFill>
              </a:rPr>
              <a:t>...</a:t>
            </a:r>
            <a:r>
              <a:rPr lang="he-IL" sz="6700" b="1" dirty="0">
                <a:solidFill>
                  <a:srgbClr val="002060"/>
                </a:solidFill>
              </a:rPr>
              <a:t/>
            </a:r>
            <a:br>
              <a:rPr lang="he-IL" sz="6700" b="1" dirty="0">
                <a:solidFill>
                  <a:srgbClr val="002060"/>
                </a:solidFill>
              </a:rPr>
            </a:br>
            <a:endParaRPr lang="he-IL" sz="5400" b="1" dirty="0">
              <a:solidFill>
                <a:srgbClr val="002060"/>
              </a:solidFill>
            </a:endParaRPr>
          </a:p>
        </p:txBody>
      </p:sp>
      <p:pic>
        <p:nvPicPr>
          <p:cNvPr id="6" name="Picture 8" descr="חבילה, חבילה, אריזה, קופסא">
            <a:extLst>
              <a:ext uri="{FF2B5EF4-FFF2-40B4-BE49-F238E27FC236}">
                <a16:creationId xmlns:a16="http://schemas.microsoft.com/office/drawing/2014/main" id="{61E99780-C4E7-464E-AD89-E781F6CD612E}"/>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339912" y="2385391"/>
            <a:ext cx="4040393" cy="2826612"/>
          </a:xfrm>
          <a:prstGeom prst="rect">
            <a:avLst/>
          </a:prstGeom>
          <a:noFill/>
          <a:extLst>
            <a:ext uri="{909E8E84-426E-40DD-AFC4-6F175D3DCCD1}">
              <a14:hiddenFill xmlns:a14="http://schemas.microsoft.com/office/drawing/2010/main">
                <a:solidFill>
                  <a:srgbClr val="FFFFFF"/>
                </a:solidFill>
              </a14:hiddenFill>
            </a:ext>
          </a:extLst>
        </p:spPr>
      </p:pic>
      <p:sp>
        <p:nvSpPr>
          <p:cNvPr id="13" name="תיבת טקסט 13">
            <a:extLst>
              <a:ext uri="{FF2B5EF4-FFF2-40B4-BE49-F238E27FC236}">
                <a16:creationId xmlns:a16="http://schemas.microsoft.com/office/drawing/2014/main" id="{DD4946DD-93FA-4F92-AFEC-D63FD1235D10}"/>
              </a:ext>
            </a:extLst>
          </p:cNvPr>
          <p:cNvSpPr txBox="1"/>
          <p:nvPr/>
        </p:nvSpPr>
        <p:spPr>
          <a:xfrm>
            <a:off x="359576" y="2919032"/>
            <a:ext cx="6096000" cy="1668470"/>
          </a:xfrm>
          <a:prstGeom prst="rect">
            <a:avLst/>
          </a:prstGeom>
          <a:noFill/>
        </p:spPr>
        <p:txBody>
          <a:bodyPr wrap="square">
            <a:spAutoFit/>
          </a:bodyPr>
          <a:lstStyle/>
          <a:p>
            <a:pPr algn="r" rtl="1">
              <a:lnSpc>
                <a:spcPct val="150000"/>
              </a:lnSpc>
              <a:spcAft>
                <a:spcPts val="800"/>
              </a:spcAft>
            </a:pPr>
            <a:r>
              <a:rPr lang="ar-JO" sz="3600" b="1" dirty="0">
                <a:solidFill>
                  <a:srgbClr val="002060"/>
                </a:solidFill>
                <a:latin typeface="Calibri"/>
                <a:ea typeface="Calibri"/>
                <a:cs typeface="Calibri"/>
                <a:sym typeface="Calibri"/>
              </a:rPr>
              <a:t>مرّر</a:t>
            </a:r>
            <a:r>
              <a:rPr lang="ar-SA" sz="3600" b="1" dirty="0">
                <a:solidFill>
                  <a:srgbClr val="002060"/>
                </a:solidFill>
                <a:latin typeface="Calibri"/>
                <a:ea typeface="Calibri"/>
                <a:cs typeface="Calibri"/>
                <a:sym typeface="Calibri"/>
              </a:rPr>
              <a:t>\ي</a:t>
            </a:r>
            <a:r>
              <a:rPr lang="ar-JO" sz="3600" b="1" dirty="0">
                <a:solidFill>
                  <a:srgbClr val="002060"/>
                </a:solidFill>
                <a:latin typeface="Calibri"/>
                <a:ea typeface="Calibri"/>
                <a:cs typeface="Calibri"/>
                <a:sym typeface="Calibri"/>
              </a:rPr>
              <a:t> الر</a:t>
            </a:r>
            <a:r>
              <a:rPr lang="ar-SA" sz="3600" b="1" dirty="0">
                <a:solidFill>
                  <a:srgbClr val="002060"/>
                </a:solidFill>
                <a:latin typeface="Calibri"/>
                <a:ea typeface="Calibri"/>
                <a:cs typeface="Calibri"/>
                <a:sym typeface="Calibri"/>
              </a:rPr>
              <a:t>ّ</a:t>
            </a:r>
            <a:r>
              <a:rPr lang="ar-JO" sz="3600" b="1" dirty="0">
                <a:solidFill>
                  <a:srgbClr val="002060"/>
                </a:solidFill>
                <a:latin typeface="Calibri"/>
                <a:ea typeface="Calibri"/>
                <a:cs typeface="Calibri"/>
                <a:sym typeface="Calibri"/>
              </a:rPr>
              <a:t>زمة إلى </a:t>
            </a:r>
            <a:r>
              <a:rPr lang="ar-SA" sz="3600" b="1" dirty="0">
                <a:solidFill>
                  <a:srgbClr val="002060"/>
                </a:solidFill>
                <a:latin typeface="Calibri"/>
                <a:ea typeface="Calibri"/>
                <a:cs typeface="Calibri"/>
                <a:sym typeface="Calibri"/>
              </a:rPr>
              <a:t>طالب\ـة</a:t>
            </a:r>
            <a:r>
              <a:rPr lang="ar-JO" sz="3600" b="1" dirty="0">
                <a:solidFill>
                  <a:srgbClr val="002060"/>
                </a:solidFill>
                <a:latin typeface="Calibri"/>
                <a:ea typeface="Calibri"/>
                <a:cs typeface="Calibri"/>
                <a:sym typeface="Calibri"/>
              </a:rPr>
              <a:t> يُ</a:t>
            </a:r>
            <a:r>
              <a:rPr lang="ar-SA" sz="3600" b="1" dirty="0">
                <a:solidFill>
                  <a:srgbClr val="002060"/>
                </a:solidFill>
                <a:latin typeface="Calibri"/>
                <a:ea typeface="Calibri"/>
                <a:cs typeface="Calibri"/>
                <a:sym typeface="Calibri"/>
              </a:rPr>
              <a:t>ـ\ت</a:t>
            </a:r>
            <a:r>
              <a:rPr lang="ar-JO" sz="3600" b="1" dirty="0">
                <a:solidFill>
                  <a:srgbClr val="002060"/>
                </a:solidFill>
                <a:latin typeface="Calibri"/>
                <a:ea typeface="Calibri"/>
                <a:cs typeface="Calibri"/>
                <a:sym typeface="Calibri"/>
              </a:rPr>
              <a:t>جيد الر</a:t>
            </a:r>
            <a:r>
              <a:rPr lang="ar-SA" sz="3600" b="1" dirty="0">
                <a:solidFill>
                  <a:srgbClr val="002060"/>
                </a:solidFill>
                <a:latin typeface="Calibri"/>
                <a:ea typeface="Calibri"/>
                <a:cs typeface="Calibri"/>
                <a:sym typeface="Calibri"/>
              </a:rPr>
              <a:t>ّ</a:t>
            </a:r>
            <a:r>
              <a:rPr lang="ar-JO" sz="3600" b="1" dirty="0">
                <a:solidFill>
                  <a:srgbClr val="002060"/>
                </a:solidFill>
                <a:latin typeface="Calibri"/>
                <a:ea typeface="Calibri"/>
                <a:cs typeface="Calibri"/>
                <a:sym typeface="Calibri"/>
              </a:rPr>
              <a:t>سم</a:t>
            </a:r>
            <a:r>
              <a:rPr lang="he-IL" sz="3600" b="1" dirty="0">
                <a:solidFill>
                  <a:srgbClr val="002060"/>
                </a:solidFill>
                <a:latin typeface="Calibri"/>
                <a:ea typeface="Calibri"/>
                <a:cs typeface="Calibri"/>
                <a:sym typeface="Calibri"/>
              </a:rPr>
              <a:t>.</a:t>
            </a:r>
            <a:endParaRPr lang="en-US" sz="3600" b="1" dirty="0">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3679561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כותרת 3"/>
          <p:cNvSpPr>
            <a:spLocks noGrp="1"/>
          </p:cNvSpPr>
          <p:nvPr>
            <p:ph type="title"/>
          </p:nvPr>
        </p:nvSpPr>
        <p:spPr>
          <a:xfrm>
            <a:off x="864705" y="245856"/>
            <a:ext cx="10515600" cy="1325563"/>
          </a:xfrm>
        </p:spPr>
        <p:txBody>
          <a:bodyPr>
            <a:normAutofit fontScale="90000"/>
          </a:bodyPr>
          <a:lstStyle/>
          <a:p>
            <a:pPr algn="ctr"/>
            <a:r>
              <a:rPr lang="ar-SA" sz="6600" b="1" dirty="0">
                <a:solidFill>
                  <a:srgbClr val="002060"/>
                </a:solidFill>
              </a:rPr>
              <a:t>رزمة الإطراء المُ</a:t>
            </a:r>
            <a:r>
              <a:rPr lang="ar-JO" sz="6600" b="1" dirty="0" err="1">
                <a:solidFill>
                  <a:srgbClr val="002060"/>
                </a:solidFill>
              </a:rPr>
              <a:t>تنقّلة</a:t>
            </a:r>
            <a:r>
              <a:rPr lang="he-IL" sz="6700" b="1" dirty="0" smtClean="0">
                <a:solidFill>
                  <a:srgbClr val="002060"/>
                </a:solidFill>
              </a:rPr>
              <a:t>...</a:t>
            </a:r>
            <a:r>
              <a:rPr lang="he-IL" sz="6700" b="1" dirty="0">
                <a:solidFill>
                  <a:srgbClr val="002060"/>
                </a:solidFill>
              </a:rPr>
              <a:t/>
            </a:r>
            <a:br>
              <a:rPr lang="he-IL" sz="6700" b="1" dirty="0">
                <a:solidFill>
                  <a:srgbClr val="002060"/>
                </a:solidFill>
              </a:rPr>
            </a:br>
            <a:endParaRPr lang="he-IL" sz="5400" b="1" dirty="0">
              <a:solidFill>
                <a:srgbClr val="002060"/>
              </a:solidFill>
            </a:endParaRPr>
          </a:p>
        </p:txBody>
      </p:sp>
      <p:pic>
        <p:nvPicPr>
          <p:cNvPr id="6" name="Picture 8" descr="חבילה, חבילה, אריזה, קופסא">
            <a:extLst>
              <a:ext uri="{FF2B5EF4-FFF2-40B4-BE49-F238E27FC236}">
                <a16:creationId xmlns:a16="http://schemas.microsoft.com/office/drawing/2014/main" id="{61E99780-C4E7-464E-AD89-E781F6CD612E}"/>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339912" y="2385391"/>
            <a:ext cx="4040393" cy="2826612"/>
          </a:xfrm>
          <a:prstGeom prst="rect">
            <a:avLst/>
          </a:prstGeom>
          <a:noFill/>
          <a:extLst>
            <a:ext uri="{909E8E84-426E-40DD-AFC4-6F175D3DCCD1}">
              <a14:hiddenFill xmlns:a14="http://schemas.microsoft.com/office/drawing/2010/main">
                <a:solidFill>
                  <a:srgbClr val="FFFFFF"/>
                </a:solidFill>
              </a14:hiddenFill>
            </a:ext>
          </a:extLst>
        </p:spPr>
      </p:pic>
      <p:sp>
        <p:nvSpPr>
          <p:cNvPr id="13" name="תיבת טקסט 13">
            <a:extLst>
              <a:ext uri="{FF2B5EF4-FFF2-40B4-BE49-F238E27FC236}">
                <a16:creationId xmlns:a16="http://schemas.microsoft.com/office/drawing/2014/main" id="{DD4946DD-93FA-4F92-AFEC-D63FD1235D10}"/>
              </a:ext>
            </a:extLst>
          </p:cNvPr>
          <p:cNvSpPr txBox="1"/>
          <p:nvPr/>
        </p:nvSpPr>
        <p:spPr>
          <a:xfrm>
            <a:off x="333072" y="2985293"/>
            <a:ext cx="6096000" cy="1668470"/>
          </a:xfrm>
          <a:prstGeom prst="rect">
            <a:avLst/>
          </a:prstGeom>
          <a:noFill/>
        </p:spPr>
        <p:txBody>
          <a:bodyPr wrap="square">
            <a:spAutoFit/>
          </a:bodyPr>
          <a:lstStyle/>
          <a:p>
            <a:pPr algn="r" rtl="1">
              <a:lnSpc>
                <a:spcPct val="150000"/>
              </a:lnSpc>
              <a:spcAft>
                <a:spcPts val="800"/>
              </a:spcAft>
            </a:pPr>
            <a:r>
              <a:rPr lang="ar-JO" sz="3600" b="1" dirty="0">
                <a:solidFill>
                  <a:srgbClr val="002060"/>
                </a:solidFill>
                <a:latin typeface="Calibri"/>
                <a:ea typeface="Calibri"/>
                <a:cs typeface="Calibri"/>
                <a:sym typeface="Calibri"/>
              </a:rPr>
              <a:t>مرّر</a:t>
            </a:r>
            <a:r>
              <a:rPr lang="ar-SA" sz="3600" b="1" dirty="0">
                <a:solidFill>
                  <a:srgbClr val="002060"/>
                </a:solidFill>
                <a:latin typeface="Calibri"/>
                <a:ea typeface="Calibri"/>
                <a:cs typeface="Calibri"/>
                <a:sym typeface="Calibri"/>
              </a:rPr>
              <a:t>\ي</a:t>
            </a:r>
            <a:r>
              <a:rPr lang="ar-JO" sz="3600" b="1" dirty="0">
                <a:solidFill>
                  <a:srgbClr val="002060"/>
                </a:solidFill>
                <a:latin typeface="Calibri"/>
                <a:ea typeface="Calibri"/>
                <a:cs typeface="Calibri"/>
                <a:sym typeface="Calibri"/>
              </a:rPr>
              <a:t> الر</a:t>
            </a:r>
            <a:r>
              <a:rPr lang="ar-SA" sz="3600" b="1" dirty="0">
                <a:solidFill>
                  <a:srgbClr val="002060"/>
                </a:solidFill>
                <a:latin typeface="Calibri"/>
                <a:ea typeface="Calibri"/>
                <a:cs typeface="Calibri"/>
                <a:sym typeface="Calibri"/>
              </a:rPr>
              <a:t>ّ</a:t>
            </a:r>
            <a:r>
              <a:rPr lang="ar-JO" sz="3600" b="1" dirty="0">
                <a:solidFill>
                  <a:srgbClr val="002060"/>
                </a:solidFill>
                <a:latin typeface="Calibri"/>
                <a:ea typeface="Calibri"/>
                <a:cs typeface="Calibri"/>
                <a:sym typeface="Calibri"/>
              </a:rPr>
              <a:t>زمة إلى </a:t>
            </a:r>
            <a:r>
              <a:rPr lang="ar-SA" sz="3600" b="1" dirty="0">
                <a:solidFill>
                  <a:srgbClr val="002060"/>
                </a:solidFill>
                <a:latin typeface="Calibri"/>
                <a:ea typeface="Calibri"/>
                <a:cs typeface="Calibri"/>
                <a:sym typeface="Calibri"/>
              </a:rPr>
              <a:t>طالب\ـة</a:t>
            </a:r>
            <a:r>
              <a:rPr lang="ar-JO" sz="3600" b="1" dirty="0">
                <a:solidFill>
                  <a:srgbClr val="002060"/>
                </a:solidFill>
                <a:latin typeface="Calibri"/>
                <a:ea typeface="Calibri"/>
                <a:cs typeface="Calibri"/>
                <a:sym typeface="Calibri"/>
              </a:rPr>
              <a:t> ي</a:t>
            </a:r>
            <a:r>
              <a:rPr lang="ar-SA" sz="3600" b="1" dirty="0">
                <a:solidFill>
                  <a:srgbClr val="002060"/>
                </a:solidFill>
                <a:latin typeface="Calibri"/>
                <a:ea typeface="Calibri"/>
                <a:cs typeface="Calibri"/>
                <a:sym typeface="Calibri"/>
              </a:rPr>
              <a:t>ـ\ت</a:t>
            </a:r>
            <a:r>
              <a:rPr lang="ar-JO" sz="3600" b="1" dirty="0">
                <a:solidFill>
                  <a:srgbClr val="002060"/>
                </a:solidFill>
                <a:latin typeface="Calibri"/>
                <a:ea typeface="Calibri"/>
                <a:cs typeface="Calibri"/>
                <a:sym typeface="Calibri"/>
              </a:rPr>
              <a:t>ساعد الجميع</a:t>
            </a:r>
            <a:r>
              <a:rPr lang="ar-SA" sz="3600" b="1" dirty="0">
                <a:solidFill>
                  <a:srgbClr val="002060"/>
                </a:solidFill>
                <a:latin typeface="Calibri"/>
                <a:ea typeface="Calibri"/>
                <a:cs typeface="Calibri"/>
                <a:sym typeface="Calibri"/>
              </a:rPr>
              <a:t>.</a:t>
            </a:r>
            <a:endParaRPr lang="en-US" sz="3600" b="1" dirty="0">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4282398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כותרת 3"/>
          <p:cNvSpPr>
            <a:spLocks noGrp="1"/>
          </p:cNvSpPr>
          <p:nvPr>
            <p:ph type="title"/>
          </p:nvPr>
        </p:nvSpPr>
        <p:spPr>
          <a:xfrm>
            <a:off x="864705" y="245856"/>
            <a:ext cx="10515600" cy="1325563"/>
          </a:xfrm>
        </p:spPr>
        <p:txBody>
          <a:bodyPr>
            <a:normAutofit fontScale="90000"/>
          </a:bodyPr>
          <a:lstStyle/>
          <a:p>
            <a:pPr algn="ctr"/>
            <a:r>
              <a:rPr lang="ar-SA" sz="6600" b="1" dirty="0">
                <a:solidFill>
                  <a:srgbClr val="002060"/>
                </a:solidFill>
              </a:rPr>
              <a:t>رزمة الإطراء المُ</a:t>
            </a:r>
            <a:r>
              <a:rPr lang="ar-JO" sz="6600" b="1" dirty="0" err="1">
                <a:solidFill>
                  <a:srgbClr val="002060"/>
                </a:solidFill>
              </a:rPr>
              <a:t>تنقّلة</a:t>
            </a:r>
            <a:r>
              <a:rPr lang="he-IL" sz="6700" b="1" dirty="0" smtClean="0">
                <a:solidFill>
                  <a:srgbClr val="002060"/>
                </a:solidFill>
              </a:rPr>
              <a:t>...</a:t>
            </a:r>
            <a:r>
              <a:rPr lang="he-IL" sz="6700" b="1" dirty="0">
                <a:solidFill>
                  <a:srgbClr val="002060"/>
                </a:solidFill>
              </a:rPr>
              <a:t/>
            </a:r>
            <a:br>
              <a:rPr lang="he-IL" sz="6700" b="1" dirty="0">
                <a:solidFill>
                  <a:srgbClr val="002060"/>
                </a:solidFill>
              </a:rPr>
            </a:br>
            <a:endParaRPr lang="he-IL" sz="5400" b="1" dirty="0">
              <a:solidFill>
                <a:srgbClr val="002060"/>
              </a:solidFill>
            </a:endParaRPr>
          </a:p>
        </p:txBody>
      </p:sp>
      <p:pic>
        <p:nvPicPr>
          <p:cNvPr id="6" name="Picture 8" descr="חבילה, חבילה, אריזה, קופסא">
            <a:extLst>
              <a:ext uri="{FF2B5EF4-FFF2-40B4-BE49-F238E27FC236}">
                <a16:creationId xmlns:a16="http://schemas.microsoft.com/office/drawing/2014/main" id="{61E99780-C4E7-464E-AD89-E781F6CD612E}"/>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339912" y="2385391"/>
            <a:ext cx="4040393" cy="2826612"/>
          </a:xfrm>
          <a:prstGeom prst="rect">
            <a:avLst/>
          </a:prstGeom>
          <a:noFill/>
          <a:extLst>
            <a:ext uri="{909E8E84-426E-40DD-AFC4-6F175D3DCCD1}">
              <a14:hiddenFill xmlns:a14="http://schemas.microsoft.com/office/drawing/2010/main">
                <a:solidFill>
                  <a:srgbClr val="FFFFFF"/>
                </a:solidFill>
              </a14:hiddenFill>
            </a:ext>
          </a:extLst>
        </p:spPr>
      </p:pic>
      <p:sp>
        <p:nvSpPr>
          <p:cNvPr id="13" name="תיבת טקסט 13">
            <a:extLst>
              <a:ext uri="{FF2B5EF4-FFF2-40B4-BE49-F238E27FC236}">
                <a16:creationId xmlns:a16="http://schemas.microsoft.com/office/drawing/2014/main" id="{DD4946DD-93FA-4F92-AFEC-D63FD1235D10}"/>
              </a:ext>
            </a:extLst>
          </p:cNvPr>
          <p:cNvSpPr txBox="1"/>
          <p:nvPr/>
        </p:nvSpPr>
        <p:spPr>
          <a:xfrm>
            <a:off x="333072" y="2985293"/>
            <a:ext cx="6096000" cy="1754326"/>
          </a:xfrm>
          <a:prstGeom prst="rect">
            <a:avLst/>
          </a:prstGeom>
          <a:noFill/>
        </p:spPr>
        <p:txBody>
          <a:bodyPr wrap="square">
            <a:spAutoFit/>
          </a:bodyPr>
          <a:lstStyle/>
          <a:p>
            <a:pPr algn="r" rtl="1">
              <a:lnSpc>
                <a:spcPct val="150000"/>
              </a:lnSpc>
              <a:spcAft>
                <a:spcPts val="800"/>
              </a:spcAft>
            </a:pPr>
            <a:r>
              <a:rPr lang="ar-JO" sz="3600" b="1" dirty="0">
                <a:solidFill>
                  <a:srgbClr val="002060"/>
                </a:solidFill>
                <a:latin typeface="Calibri"/>
                <a:ea typeface="Calibri"/>
                <a:cs typeface="Calibri"/>
                <a:sym typeface="Calibri"/>
              </a:rPr>
              <a:t>مرّر</a:t>
            </a:r>
            <a:r>
              <a:rPr lang="ar-SA" sz="3600" b="1" dirty="0">
                <a:solidFill>
                  <a:srgbClr val="002060"/>
                </a:solidFill>
                <a:latin typeface="Calibri"/>
                <a:ea typeface="Calibri"/>
                <a:cs typeface="Calibri"/>
                <a:sym typeface="Calibri"/>
              </a:rPr>
              <a:t>\ي</a:t>
            </a:r>
            <a:r>
              <a:rPr lang="ar-JO" sz="3600" b="1" dirty="0">
                <a:solidFill>
                  <a:srgbClr val="002060"/>
                </a:solidFill>
                <a:latin typeface="Calibri"/>
                <a:ea typeface="Calibri"/>
                <a:cs typeface="Calibri"/>
                <a:sym typeface="Calibri"/>
              </a:rPr>
              <a:t> الر</a:t>
            </a:r>
            <a:r>
              <a:rPr lang="ar-SA" sz="3600" b="1" dirty="0">
                <a:solidFill>
                  <a:srgbClr val="002060"/>
                </a:solidFill>
                <a:latin typeface="Calibri"/>
                <a:ea typeface="Calibri"/>
                <a:cs typeface="Calibri"/>
                <a:sym typeface="Calibri"/>
              </a:rPr>
              <a:t>ّ</a:t>
            </a:r>
            <a:r>
              <a:rPr lang="ar-JO" sz="3600" b="1" dirty="0">
                <a:solidFill>
                  <a:srgbClr val="002060"/>
                </a:solidFill>
                <a:latin typeface="Calibri"/>
                <a:ea typeface="Calibri"/>
                <a:cs typeface="Calibri"/>
                <a:sym typeface="Calibri"/>
              </a:rPr>
              <a:t>زمة إلى </a:t>
            </a:r>
            <a:r>
              <a:rPr lang="ar-SA" sz="3600" b="1" dirty="0">
                <a:solidFill>
                  <a:srgbClr val="002060"/>
                </a:solidFill>
                <a:latin typeface="Calibri"/>
                <a:ea typeface="Calibri"/>
                <a:cs typeface="Calibri"/>
                <a:sym typeface="Calibri"/>
              </a:rPr>
              <a:t>طالب\ـة</a:t>
            </a:r>
            <a:r>
              <a:rPr lang="ar-JO" sz="3600" b="1" dirty="0">
                <a:solidFill>
                  <a:srgbClr val="002060"/>
                </a:solidFill>
                <a:latin typeface="Calibri"/>
                <a:ea typeface="Calibri"/>
                <a:cs typeface="Calibri"/>
                <a:sym typeface="Calibri"/>
              </a:rPr>
              <a:t> ترغب</a:t>
            </a:r>
            <a:r>
              <a:rPr lang="ar-SA" sz="3600" b="1" dirty="0">
                <a:solidFill>
                  <a:srgbClr val="002060"/>
                </a:solidFill>
                <a:latin typeface="Calibri"/>
                <a:ea typeface="Calibri"/>
                <a:cs typeface="Calibri"/>
                <a:sym typeface="Calibri"/>
              </a:rPr>
              <a:t>\ين</a:t>
            </a:r>
            <a:r>
              <a:rPr lang="ar-JO" sz="3600" b="1" dirty="0">
                <a:solidFill>
                  <a:srgbClr val="002060"/>
                </a:solidFill>
                <a:latin typeface="Calibri"/>
                <a:ea typeface="Calibri"/>
                <a:cs typeface="Calibri"/>
                <a:sym typeface="Calibri"/>
              </a:rPr>
              <a:t> أن تلتقي به</a:t>
            </a:r>
            <a:r>
              <a:rPr lang="ar-SA" sz="3600" b="1" dirty="0">
                <a:solidFill>
                  <a:srgbClr val="002060"/>
                </a:solidFill>
                <a:latin typeface="Calibri"/>
                <a:ea typeface="Calibri"/>
                <a:cs typeface="Calibri"/>
                <a:sym typeface="Calibri"/>
              </a:rPr>
              <a:t>\بها</a:t>
            </a:r>
            <a:r>
              <a:rPr lang="ar-JO" sz="3600" b="1" dirty="0">
                <a:solidFill>
                  <a:srgbClr val="002060"/>
                </a:solidFill>
                <a:latin typeface="Calibri"/>
                <a:ea typeface="Calibri"/>
                <a:cs typeface="Calibri"/>
                <a:sym typeface="Calibri"/>
              </a:rPr>
              <a:t> بعد </a:t>
            </a:r>
            <a:r>
              <a:rPr lang="ar-JO" sz="3600" b="1" dirty="0" smtClean="0">
                <a:solidFill>
                  <a:srgbClr val="002060"/>
                </a:solidFill>
                <a:latin typeface="Calibri"/>
                <a:ea typeface="Calibri"/>
                <a:cs typeface="Calibri"/>
                <a:sym typeface="Calibri"/>
              </a:rPr>
              <a:t>الظ</a:t>
            </a:r>
            <a:r>
              <a:rPr lang="ar-SA" sz="3600" b="1" dirty="0">
                <a:solidFill>
                  <a:srgbClr val="002060"/>
                </a:solidFill>
                <a:latin typeface="Calibri"/>
                <a:ea typeface="Calibri"/>
                <a:cs typeface="Calibri"/>
                <a:sym typeface="Calibri"/>
              </a:rPr>
              <a:t>ّ</a:t>
            </a:r>
            <a:r>
              <a:rPr lang="ar-JO" sz="3600" b="1" dirty="0" smtClean="0">
                <a:solidFill>
                  <a:srgbClr val="002060"/>
                </a:solidFill>
                <a:latin typeface="Calibri"/>
                <a:ea typeface="Calibri"/>
                <a:cs typeface="Calibri"/>
                <a:sym typeface="Calibri"/>
              </a:rPr>
              <a:t>هيرة</a:t>
            </a:r>
            <a:r>
              <a:rPr lang="ar-JO" sz="3600" b="1" dirty="0">
                <a:solidFill>
                  <a:srgbClr val="002060"/>
                </a:solidFill>
                <a:latin typeface="Calibri"/>
                <a:ea typeface="Calibri"/>
                <a:cs typeface="Calibri"/>
                <a:sym typeface="Calibri"/>
              </a:rPr>
              <a:t>.</a:t>
            </a:r>
            <a:endParaRPr lang="en-US" sz="3600" b="1" dirty="0">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1327875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כותרת 3"/>
          <p:cNvSpPr>
            <a:spLocks noGrp="1"/>
          </p:cNvSpPr>
          <p:nvPr>
            <p:ph type="title"/>
          </p:nvPr>
        </p:nvSpPr>
        <p:spPr>
          <a:xfrm>
            <a:off x="864705" y="245856"/>
            <a:ext cx="10515600" cy="1325563"/>
          </a:xfrm>
        </p:spPr>
        <p:txBody>
          <a:bodyPr>
            <a:normAutofit fontScale="90000"/>
          </a:bodyPr>
          <a:lstStyle/>
          <a:p>
            <a:pPr algn="ctr"/>
            <a:r>
              <a:rPr lang="ar-SA" sz="6600" b="1" dirty="0">
                <a:solidFill>
                  <a:srgbClr val="002060"/>
                </a:solidFill>
              </a:rPr>
              <a:t>رزمة الإطراء المُ</a:t>
            </a:r>
            <a:r>
              <a:rPr lang="ar-JO" sz="6600" b="1" dirty="0" err="1">
                <a:solidFill>
                  <a:srgbClr val="002060"/>
                </a:solidFill>
              </a:rPr>
              <a:t>تنقّلة</a:t>
            </a:r>
            <a:r>
              <a:rPr lang="he-IL" sz="6700" b="1" dirty="0" smtClean="0">
                <a:solidFill>
                  <a:srgbClr val="002060"/>
                </a:solidFill>
              </a:rPr>
              <a:t>...</a:t>
            </a:r>
            <a:r>
              <a:rPr lang="he-IL" sz="6700" b="1" dirty="0">
                <a:solidFill>
                  <a:srgbClr val="002060"/>
                </a:solidFill>
              </a:rPr>
              <a:t/>
            </a:r>
            <a:br>
              <a:rPr lang="he-IL" sz="6700" b="1" dirty="0">
                <a:solidFill>
                  <a:srgbClr val="002060"/>
                </a:solidFill>
              </a:rPr>
            </a:br>
            <a:endParaRPr lang="he-IL" sz="5400" b="1" dirty="0">
              <a:solidFill>
                <a:srgbClr val="002060"/>
              </a:solidFill>
            </a:endParaRPr>
          </a:p>
        </p:txBody>
      </p:sp>
      <p:pic>
        <p:nvPicPr>
          <p:cNvPr id="6" name="Picture 8" descr="חבילה, חבילה, אריזה, קופסא">
            <a:extLst>
              <a:ext uri="{FF2B5EF4-FFF2-40B4-BE49-F238E27FC236}">
                <a16:creationId xmlns:a16="http://schemas.microsoft.com/office/drawing/2014/main" id="{61E99780-C4E7-464E-AD89-E781F6CD612E}"/>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339912" y="2385391"/>
            <a:ext cx="4040393" cy="2826612"/>
          </a:xfrm>
          <a:prstGeom prst="rect">
            <a:avLst/>
          </a:prstGeom>
          <a:noFill/>
          <a:extLst>
            <a:ext uri="{909E8E84-426E-40DD-AFC4-6F175D3DCCD1}">
              <a14:hiddenFill xmlns:a14="http://schemas.microsoft.com/office/drawing/2010/main">
                <a:solidFill>
                  <a:srgbClr val="FFFFFF"/>
                </a:solidFill>
              </a14:hiddenFill>
            </a:ext>
          </a:extLst>
        </p:spPr>
      </p:pic>
      <p:sp>
        <p:nvSpPr>
          <p:cNvPr id="13" name="תיבת טקסט 13">
            <a:extLst>
              <a:ext uri="{FF2B5EF4-FFF2-40B4-BE49-F238E27FC236}">
                <a16:creationId xmlns:a16="http://schemas.microsoft.com/office/drawing/2014/main" id="{DD4946DD-93FA-4F92-AFEC-D63FD1235D10}"/>
              </a:ext>
            </a:extLst>
          </p:cNvPr>
          <p:cNvSpPr txBox="1"/>
          <p:nvPr/>
        </p:nvSpPr>
        <p:spPr>
          <a:xfrm>
            <a:off x="333072" y="2985293"/>
            <a:ext cx="6096000" cy="1668470"/>
          </a:xfrm>
          <a:prstGeom prst="rect">
            <a:avLst/>
          </a:prstGeom>
          <a:noFill/>
        </p:spPr>
        <p:txBody>
          <a:bodyPr wrap="square">
            <a:spAutoFit/>
          </a:bodyPr>
          <a:lstStyle/>
          <a:p>
            <a:pPr algn="r" rtl="1">
              <a:lnSpc>
                <a:spcPct val="150000"/>
              </a:lnSpc>
              <a:spcAft>
                <a:spcPts val="800"/>
              </a:spcAft>
            </a:pPr>
            <a:r>
              <a:rPr lang="ar-JO" sz="3600" b="1" dirty="0">
                <a:solidFill>
                  <a:srgbClr val="002060"/>
                </a:solidFill>
                <a:latin typeface="Calibri"/>
                <a:ea typeface="Calibri"/>
                <a:cs typeface="Calibri"/>
                <a:sym typeface="Calibri"/>
              </a:rPr>
              <a:t>مرّر</a:t>
            </a:r>
            <a:r>
              <a:rPr lang="ar-SA" sz="3600" b="1" dirty="0">
                <a:solidFill>
                  <a:srgbClr val="002060"/>
                </a:solidFill>
                <a:latin typeface="Calibri"/>
                <a:ea typeface="Calibri"/>
                <a:cs typeface="Calibri"/>
                <a:sym typeface="Calibri"/>
              </a:rPr>
              <a:t>\ي</a:t>
            </a:r>
            <a:r>
              <a:rPr lang="ar-JO" sz="3600" b="1" dirty="0">
                <a:solidFill>
                  <a:srgbClr val="002060"/>
                </a:solidFill>
                <a:latin typeface="Calibri"/>
                <a:ea typeface="Calibri"/>
                <a:cs typeface="Calibri"/>
                <a:sym typeface="Calibri"/>
              </a:rPr>
              <a:t> الر</a:t>
            </a:r>
            <a:r>
              <a:rPr lang="ar-SA" sz="3600" b="1" dirty="0">
                <a:solidFill>
                  <a:srgbClr val="002060"/>
                </a:solidFill>
                <a:latin typeface="Calibri"/>
                <a:ea typeface="Calibri"/>
                <a:cs typeface="Calibri"/>
                <a:sym typeface="Calibri"/>
              </a:rPr>
              <a:t>ّ</a:t>
            </a:r>
            <a:r>
              <a:rPr lang="ar-JO" sz="3600" b="1" dirty="0">
                <a:solidFill>
                  <a:srgbClr val="002060"/>
                </a:solidFill>
                <a:latin typeface="Calibri"/>
                <a:ea typeface="Calibri"/>
                <a:cs typeface="Calibri"/>
                <a:sym typeface="Calibri"/>
              </a:rPr>
              <a:t>زمة إلى </a:t>
            </a:r>
            <a:r>
              <a:rPr lang="ar-SA" sz="3600" b="1" dirty="0">
                <a:solidFill>
                  <a:srgbClr val="002060"/>
                </a:solidFill>
                <a:latin typeface="Calibri"/>
                <a:ea typeface="Calibri"/>
                <a:cs typeface="Calibri"/>
                <a:sym typeface="Calibri"/>
              </a:rPr>
              <a:t>طالب\ـة</a:t>
            </a:r>
            <a:r>
              <a:rPr lang="ar-JO" sz="3600" b="1" dirty="0">
                <a:solidFill>
                  <a:srgbClr val="002060"/>
                </a:solidFill>
                <a:latin typeface="Calibri"/>
                <a:ea typeface="Calibri"/>
                <a:cs typeface="Calibri"/>
                <a:sym typeface="Calibri"/>
              </a:rPr>
              <a:t> يرتدي بلوزة بلون بلوزتك.</a:t>
            </a:r>
            <a:endParaRPr lang="en-US" sz="3600" b="1" dirty="0">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394065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כותרת 3"/>
          <p:cNvSpPr>
            <a:spLocks noGrp="1"/>
          </p:cNvSpPr>
          <p:nvPr>
            <p:ph type="title"/>
          </p:nvPr>
        </p:nvSpPr>
        <p:spPr>
          <a:xfrm>
            <a:off x="864705" y="245856"/>
            <a:ext cx="10515600" cy="1325563"/>
          </a:xfrm>
        </p:spPr>
        <p:txBody>
          <a:bodyPr>
            <a:normAutofit fontScale="90000"/>
          </a:bodyPr>
          <a:lstStyle/>
          <a:p>
            <a:pPr algn="ctr"/>
            <a:r>
              <a:rPr lang="ar-SA" sz="6600" b="1" dirty="0">
                <a:solidFill>
                  <a:srgbClr val="002060"/>
                </a:solidFill>
              </a:rPr>
              <a:t>رزمة الإطراء المُ</a:t>
            </a:r>
            <a:r>
              <a:rPr lang="ar-JO" sz="6600" b="1" dirty="0" err="1">
                <a:solidFill>
                  <a:srgbClr val="002060"/>
                </a:solidFill>
              </a:rPr>
              <a:t>تنقّلة</a:t>
            </a:r>
            <a:r>
              <a:rPr lang="he-IL" sz="6700" b="1" dirty="0" smtClean="0">
                <a:solidFill>
                  <a:srgbClr val="002060"/>
                </a:solidFill>
              </a:rPr>
              <a:t>...</a:t>
            </a:r>
            <a:r>
              <a:rPr lang="he-IL" sz="6700" b="1" dirty="0">
                <a:solidFill>
                  <a:srgbClr val="002060"/>
                </a:solidFill>
              </a:rPr>
              <a:t/>
            </a:r>
            <a:br>
              <a:rPr lang="he-IL" sz="6700" b="1" dirty="0">
                <a:solidFill>
                  <a:srgbClr val="002060"/>
                </a:solidFill>
              </a:rPr>
            </a:br>
            <a:endParaRPr lang="he-IL" sz="5400" b="1" dirty="0">
              <a:solidFill>
                <a:srgbClr val="002060"/>
              </a:solidFill>
            </a:endParaRPr>
          </a:p>
        </p:txBody>
      </p:sp>
      <p:pic>
        <p:nvPicPr>
          <p:cNvPr id="6" name="Picture 8" descr="חבילה, חבילה, אריזה, קופסא">
            <a:extLst>
              <a:ext uri="{FF2B5EF4-FFF2-40B4-BE49-F238E27FC236}">
                <a16:creationId xmlns:a16="http://schemas.microsoft.com/office/drawing/2014/main" id="{61E99780-C4E7-464E-AD89-E781F6CD612E}"/>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339912" y="2385391"/>
            <a:ext cx="4040393" cy="2826612"/>
          </a:xfrm>
          <a:prstGeom prst="rect">
            <a:avLst/>
          </a:prstGeom>
          <a:noFill/>
          <a:extLst>
            <a:ext uri="{909E8E84-426E-40DD-AFC4-6F175D3DCCD1}">
              <a14:hiddenFill xmlns:a14="http://schemas.microsoft.com/office/drawing/2010/main">
                <a:solidFill>
                  <a:srgbClr val="FFFFFF"/>
                </a:solidFill>
              </a14:hiddenFill>
            </a:ext>
          </a:extLst>
        </p:spPr>
      </p:pic>
      <p:sp>
        <p:nvSpPr>
          <p:cNvPr id="13" name="תיבת טקסט 13">
            <a:extLst>
              <a:ext uri="{FF2B5EF4-FFF2-40B4-BE49-F238E27FC236}">
                <a16:creationId xmlns:a16="http://schemas.microsoft.com/office/drawing/2014/main" id="{DD4946DD-93FA-4F92-AFEC-D63FD1235D10}"/>
              </a:ext>
            </a:extLst>
          </p:cNvPr>
          <p:cNvSpPr txBox="1"/>
          <p:nvPr/>
        </p:nvSpPr>
        <p:spPr>
          <a:xfrm>
            <a:off x="333072" y="2985293"/>
            <a:ext cx="6096000" cy="1754326"/>
          </a:xfrm>
          <a:prstGeom prst="rect">
            <a:avLst/>
          </a:prstGeom>
          <a:noFill/>
        </p:spPr>
        <p:txBody>
          <a:bodyPr wrap="square">
            <a:spAutoFit/>
          </a:bodyPr>
          <a:lstStyle/>
          <a:p>
            <a:pPr algn="r" rtl="1">
              <a:lnSpc>
                <a:spcPct val="150000"/>
              </a:lnSpc>
              <a:spcAft>
                <a:spcPts val="800"/>
              </a:spcAft>
            </a:pPr>
            <a:r>
              <a:rPr lang="ar-JO" sz="3600" b="1" dirty="0">
                <a:solidFill>
                  <a:srgbClr val="002060"/>
                </a:solidFill>
                <a:latin typeface="Calibri"/>
                <a:ea typeface="Calibri"/>
                <a:cs typeface="Calibri"/>
                <a:sym typeface="Calibri"/>
              </a:rPr>
              <a:t>مرّر</a:t>
            </a:r>
            <a:r>
              <a:rPr lang="ar-SA" sz="3600" b="1" dirty="0">
                <a:solidFill>
                  <a:srgbClr val="002060"/>
                </a:solidFill>
                <a:latin typeface="Calibri"/>
                <a:ea typeface="Calibri"/>
                <a:cs typeface="Calibri"/>
                <a:sym typeface="Calibri"/>
              </a:rPr>
              <a:t>\ي</a:t>
            </a:r>
            <a:r>
              <a:rPr lang="ar-JO" sz="3600" b="1" dirty="0">
                <a:solidFill>
                  <a:srgbClr val="002060"/>
                </a:solidFill>
                <a:latin typeface="Calibri"/>
                <a:ea typeface="Calibri"/>
                <a:cs typeface="Calibri"/>
                <a:sym typeface="Calibri"/>
              </a:rPr>
              <a:t> الر</a:t>
            </a:r>
            <a:r>
              <a:rPr lang="ar-SA" sz="3600" b="1" dirty="0">
                <a:solidFill>
                  <a:srgbClr val="002060"/>
                </a:solidFill>
                <a:latin typeface="Calibri"/>
                <a:ea typeface="Calibri"/>
                <a:cs typeface="Calibri"/>
                <a:sym typeface="Calibri"/>
              </a:rPr>
              <a:t>ّ</a:t>
            </a:r>
            <a:r>
              <a:rPr lang="ar-JO" sz="3600" b="1" dirty="0">
                <a:solidFill>
                  <a:srgbClr val="002060"/>
                </a:solidFill>
                <a:latin typeface="Calibri"/>
                <a:ea typeface="Calibri"/>
                <a:cs typeface="Calibri"/>
                <a:sym typeface="Calibri"/>
              </a:rPr>
              <a:t>زمة إلى </a:t>
            </a:r>
            <a:r>
              <a:rPr lang="ar-SA" sz="3600" b="1" dirty="0">
                <a:solidFill>
                  <a:srgbClr val="002060"/>
                </a:solidFill>
                <a:latin typeface="Calibri"/>
                <a:ea typeface="Calibri"/>
                <a:cs typeface="Calibri"/>
                <a:sym typeface="Calibri"/>
              </a:rPr>
              <a:t>طالب\ـة</a:t>
            </a:r>
            <a:r>
              <a:rPr lang="ar-JO" sz="3600" b="1" dirty="0">
                <a:solidFill>
                  <a:srgbClr val="002060"/>
                </a:solidFill>
                <a:latin typeface="Calibri"/>
                <a:ea typeface="Calibri"/>
                <a:cs typeface="Calibri"/>
                <a:sym typeface="Calibri"/>
              </a:rPr>
              <a:t> </a:t>
            </a:r>
            <a:r>
              <a:rPr lang="ar-JO" sz="3600" b="1" dirty="0" smtClean="0">
                <a:solidFill>
                  <a:srgbClr val="002060"/>
                </a:solidFill>
                <a:latin typeface="Calibri"/>
                <a:ea typeface="Calibri"/>
                <a:cs typeface="Calibri"/>
                <a:sym typeface="Calibri"/>
              </a:rPr>
              <a:t>تحب</a:t>
            </a:r>
            <a:r>
              <a:rPr lang="ar-SA" sz="3600" b="1" dirty="0" smtClean="0">
                <a:solidFill>
                  <a:srgbClr val="002060"/>
                </a:solidFill>
                <a:latin typeface="Calibri"/>
                <a:ea typeface="Calibri"/>
                <a:cs typeface="Calibri"/>
                <a:sym typeface="Calibri"/>
              </a:rPr>
              <a:t>ّ</a:t>
            </a:r>
            <a:r>
              <a:rPr lang="ar-JO" sz="3600" b="1" dirty="0" smtClean="0">
                <a:solidFill>
                  <a:srgbClr val="002060"/>
                </a:solidFill>
                <a:latin typeface="Calibri"/>
                <a:ea typeface="Calibri"/>
                <a:cs typeface="Calibri"/>
                <a:sym typeface="Calibri"/>
              </a:rPr>
              <a:t> </a:t>
            </a:r>
            <a:r>
              <a:rPr lang="ar-JO" sz="3600" b="1" dirty="0">
                <a:solidFill>
                  <a:srgbClr val="002060"/>
                </a:solidFill>
                <a:latin typeface="Calibri"/>
                <a:ea typeface="Calibri"/>
                <a:cs typeface="Calibri"/>
                <a:sym typeface="Calibri"/>
              </a:rPr>
              <a:t>أن تدرس</a:t>
            </a:r>
            <a:r>
              <a:rPr lang="ar-SA" sz="3600" b="1" dirty="0">
                <a:solidFill>
                  <a:srgbClr val="002060"/>
                </a:solidFill>
                <a:latin typeface="Calibri"/>
                <a:ea typeface="Calibri"/>
                <a:cs typeface="Calibri"/>
                <a:sym typeface="Calibri"/>
              </a:rPr>
              <a:t>\ي</a:t>
            </a:r>
            <a:r>
              <a:rPr lang="ar-JO" sz="3600" b="1" dirty="0">
                <a:solidFill>
                  <a:srgbClr val="002060"/>
                </a:solidFill>
                <a:latin typeface="Calibri"/>
                <a:ea typeface="Calibri"/>
                <a:cs typeface="Calibri"/>
                <a:sym typeface="Calibri"/>
              </a:rPr>
              <a:t> معه</a:t>
            </a:r>
            <a:r>
              <a:rPr lang="ar-SA" sz="3600" b="1" dirty="0">
                <a:solidFill>
                  <a:srgbClr val="002060"/>
                </a:solidFill>
                <a:latin typeface="Calibri"/>
                <a:ea typeface="Calibri"/>
                <a:cs typeface="Calibri"/>
                <a:sym typeface="Calibri"/>
              </a:rPr>
              <a:t>\ـا</a:t>
            </a:r>
            <a:r>
              <a:rPr lang="ar-JO" sz="3600" b="1" dirty="0">
                <a:solidFill>
                  <a:srgbClr val="002060"/>
                </a:solidFill>
                <a:latin typeface="Calibri"/>
                <a:ea typeface="Calibri"/>
                <a:cs typeface="Calibri"/>
                <a:sym typeface="Calibri"/>
              </a:rPr>
              <a:t> للامتحانات. </a:t>
            </a:r>
            <a:endParaRPr lang="en-US" sz="3600" b="1" dirty="0">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1177591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כותרת 3"/>
          <p:cNvSpPr>
            <a:spLocks noGrp="1"/>
          </p:cNvSpPr>
          <p:nvPr>
            <p:ph type="title"/>
          </p:nvPr>
        </p:nvSpPr>
        <p:spPr>
          <a:xfrm>
            <a:off x="864705" y="245856"/>
            <a:ext cx="10515600" cy="1325563"/>
          </a:xfrm>
        </p:spPr>
        <p:txBody>
          <a:bodyPr>
            <a:normAutofit fontScale="90000"/>
          </a:bodyPr>
          <a:lstStyle/>
          <a:p>
            <a:pPr algn="ctr"/>
            <a:r>
              <a:rPr lang="ar-SA" sz="6600" b="1" dirty="0">
                <a:solidFill>
                  <a:srgbClr val="002060"/>
                </a:solidFill>
              </a:rPr>
              <a:t>رزمة الإطراء المُ</a:t>
            </a:r>
            <a:r>
              <a:rPr lang="ar-JO" sz="6600" b="1" dirty="0" err="1">
                <a:solidFill>
                  <a:srgbClr val="002060"/>
                </a:solidFill>
              </a:rPr>
              <a:t>تنقّلة</a:t>
            </a:r>
            <a:r>
              <a:rPr lang="he-IL" sz="6700" b="1" dirty="0" smtClean="0">
                <a:solidFill>
                  <a:srgbClr val="002060"/>
                </a:solidFill>
              </a:rPr>
              <a:t>...</a:t>
            </a:r>
            <a:r>
              <a:rPr lang="he-IL" sz="6700" b="1" dirty="0">
                <a:solidFill>
                  <a:srgbClr val="002060"/>
                </a:solidFill>
              </a:rPr>
              <a:t/>
            </a:r>
            <a:br>
              <a:rPr lang="he-IL" sz="6700" b="1" dirty="0">
                <a:solidFill>
                  <a:srgbClr val="002060"/>
                </a:solidFill>
              </a:rPr>
            </a:br>
            <a:endParaRPr lang="he-IL" sz="5400" b="1" dirty="0">
              <a:solidFill>
                <a:srgbClr val="002060"/>
              </a:solidFill>
            </a:endParaRPr>
          </a:p>
        </p:txBody>
      </p:sp>
      <p:pic>
        <p:nvPicPr>
          <p:cNvPr id="6" name="Picture 8" descr="חבילה, חבילה, אריזה, קופסא">
            <a:extLst>
              <a:ext uri="{FF2B5EF4-FFF2-40B4-BE49-F238E27FC236}">
                <a16:creationId xmlns:a16="http://schemas.microsoft.com/office/drawing/2014/main" id="{61E99780-C4E7-464E-AD89-E781F6CD612E}"/>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339912" y="2385391"/>
            <a:ext cx="4040393" cy="2826612"/>
          </a:xfrm>
          <a:prstGeom prst="rect">
            <a:avLst/>
          </a:prstGeom>
          <a:noFill/>
          <a:extLst>
            <a:ext uri="{909E8E84-426E-40DD-AFC4-6F175D3DCCD1}">
              <a14:hiddenFill xmlns:a14="http://schemas.microsoft.com/office/drawing/2010/main">
                <a:solidFill>
                  <a:srgbClr val="FFFFFF"/>
                </a:solidFill>
              </a14:hiddenFill>
            </a:ext>
          </a:extLst>
        </p:spPr>
      </p:pic>
      <p:sp>
        <p:nvSpPr>
          <p:cNvPr id="13" name="תיבת טקסט 13">
            <a:extLst>
              <a:ext uri="{FF2B5EF4-FFF2-40B4-BE49-F238E27FC236}">
                <a16:creationId xmlns:a16="http://schemas.microsoft.com/office/drawing/2014/main" id="{DD4946DD-93FA-4F92-AFEC-D63FD1235D10}"/>
              </a:ext>
            </a:extLst>
          </p:cNvPr>
          <p:cNvSpPr txBox="1"/>
          <p:nvPr/>
        </p:nvSpPr>
        <p:spPr>
          <a:xfrm>
            <a:off x="333072" y="2985293"/>
            <a:ext cx="6096000" cy="1200329"/>
          </a:xfrm>
          <a:prstGeom prst="rect">
            <a:avLst/>
          </a:prstGeom>
          <a:noFill/>
        </p:spPr>
        <p:txBody>
          <a:bodyPr wrap="square">
            <a:spAutoFit/>
          </a:bodyPr>
          <a:lstStyle/>
          <a:p>
            <a:pPr marL="0" indent="0" algn="ctr" fontAlgn="base">
              <a:buClr>
                <a:schemeClr val="accent1">
                  <a:lumMod val="50000"/>
                </a:schemeClr>
              </a:buClr>
              <a:buNone/>
            </a:pPr>
            <a:r>
              <a:rPr lang="ar-JO" sz="3600" b="1" dirty="0">
                <a:solidFill>
                  <a:srgbClr val="002060"/>
                </a:solidFill>
                <a:latin typeface="Calibri"/>
                <a:ea typeface="Calibri"/>
                <a:cs typeface="Calibri"/>
                <a:sym typeface="Calibri"/>
              </a:rPr>
              <a:t>مرّر</a:t>
            </a:r>
            <a:r>
              <a:rPr lang="ar-SA" sz="3600" b="1" dirty="0">
                <a:solidFill>
                  <a:srgbClr val="002060"/>
                </a:solidFill>
                <a:latin typeface="Calibri"/>
                <a:ea typeface="Calibri"/>
                <a:cs typeface="Calibri"/>
                <a:sym typeface="Calibri"/>
              </a:rPr>
              <a:t>\ي</a:t>
            </a:r>
            <a:r>
              <a:rPr lang="ar-JO" sz="3600" b="1" dirty="0">
                <a:solidFill>
                  <a:srgbClr val="002060"/>
                </a:solidFill>
                <a:latin typeface="Calibri"/>
                <a:ea typeface="Calibri"/>
                <a:cs typeface="Calibri"/>
                <a:sym typeface="Calibri"/>
              </a:rPr>
              <a:t> الر</a:t>
            </a:r>
            <a:r>
              <a:rPr lang="ar-SA" sz="3600" b="1" dirty="0">
                <a:solidFill>
                  <a:srgbClr val="002060"/>
                </a:solidFill>
                <a:latin typeface="Calibri"/>
                <a:ea typeface="Calibri"/>
                <a:cs typeface="Calibri"/>
                <a:sym typeface="Calibri"/>
              </a:rPr>
              <a:t>ّ</a:t>
            </a:r>
            <a:r>
              <a:rPr lang="ar-JO" sz="3600" b="1" dirty="0">
                <a:solidFill>
                  <a:srgbClr val="002060"/>
                </a:solidFill>
                <a:latin typeface="Calibri"/>
                <a:ea typeface="Calibri"/>
                <a:cs typeface="Calibri"/>
                <a:sym typeface="Calibri"/>
              </a:rPr>
              <a:t>زمة إلى </a:t>
            </a:r>
            <a:r>
              <a:rPr lang="ar-SA" sz="3600" b="1" dirty="0">
                <a:solidFill>
                  <a:srgbClr val="002060"/>
                </a:solidFill>
                <a:latin typeface="Calibri"/>
                <a:ea typeface="Calibri"/>
                <a:cs typeface="Calibri"/>
                <a:sym typeface="Calibri"/>
              </a:rPr>
              <a:t>طالب\ـة</a:t>
            </a:r>
            <a:r>
              <a:rPr lang="ar-JO" sz="3600" b="1" dirty="0">
                <a:solidFill>
                  <a:srgbClr val="002060"/>
                </a:solidFill>
                <a:latin typeface="Calibri"/>
                <a:ea typeface="Calibri"/>
                <a:cs typeface="Calibri"/>
                <a:sym typeface="Calibri"/>
              </a:rPr>
              <a:t> ي</a:t>
            </a:r>
            <a:r>
              <a:rPr lang="ar-SA" sz="3600" b="1" dirty="0">
                <a:solidFill>
                  <a:srgbClr val="002060"/>
                </a:solidFill>
                <a:latin typeface="Calibri"/>
                <a:ea typeface="Calibri"/>
                <a:cs typeface="Calibri"/>
                <a:sym typeface="Calibri"/>
              </a:rPr>
              <a:t>ـ\ت</a:t>
            </a:r>
            <a:r>
              <a:rPr lang="ar-JO" sz="3600" b="1" dirty="0">
                <a:solidFill>
                  <a:srgbClr val="002060"/>
                </a:solidFill>
                <a:latin typeface="Calibri"/>
                <a:ea typeface="Calibri"/>
                <a:cs typeface="Calibri"/>
                <a:sym typeface="Calibri"/>
              </a:rPr>
              <a:t>لعب بشكل </a:t>
            </a:r>
            <a:r>
              <a:rPr lang="ar-SA" sz="3600" b="1" dirty="0">
                <a:solidFill>
                  <a:srgbClr val="002060"/>
                </a:solidFill>
                <a:latin typeface="Calibri"/>
                <a:ea typeface="Calibri"/>
                <a:cs typeface="Calibri"/>
                <a:sym typeface="Calibri"/>
              </a:rPr>
              <a:t>عادل</a:t>
            </a:r>
            <a:r>
              <a:rPr lang="ar-JO" sz="3600" b="1" dirty="0">
                <a:solidFill>
                  <a:srgbClr val="002060"/>
                </a:solidFill>
                <a:latin typeface="Calibri"/>
                <a:ea typeface="Calibri"/>
                <a:cs typeface="Calibri"/>
                <a:sym typeface="Calibri"/>
              </a:rPr>
              <a:t> بألعاب الإنترنت</a:t>
            </a:r>
            <a:r>
              <a:rPr lang="he-IL" sz="3600" b="1" dirty="0">
                <a:solidFill>
                  <a:srgbClr val="002060"/>
                </a:solidFill>
                <a:latin typeface="Calibri"/>
                <a:ea typeface="Calibri"/>
                <a:cs typeface="Calibri"/>
                <a:sym typeface="Calibri"/>
              </a:rPr>
              <a:t>.</a:t>
            </a:r>
          </a:p>
        </p:txBody>
      </p:sp>
    </p:spTree>
    <p:extLst>
      <p:ext uri="{BB962C8B-B14F-4D97-AF65-F5344CB8AC3E}">
        <p14:creationId xmlns:p14="http://schemas.microsoft.com/office/powerpoint/2010/main" val="1902378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5"/>
          <p:cNvPicPr preferRelativeResize="0"/>
          <p:nvPr/>
        </p:nvPicPr>
        <p:blipFill rotWithShape="1">
          <a:blip r:embed="rId3">
            <a:alphaModFix/>
          </a:blip>
          <a:srcRect/>
          <a:stretch/>
        </p:blipFill>
        <p:spPr>
          <a:xfrm>
            <a:off x="7872000" y="469026"/>
            <a:ext cx="4320000" cy="1116897"/>
          </a:xfrm>
          <a:prstGeom prst="rect">
            <a:avLst/>
          </a:prstGeom>
          <a:noFill/>
          <a:ln>
            <a:noFill/>
          </a:ln>
        </p:spPr>
      </p:pic>
      <p:sp>
        <p:nvSpPr>
          <p:cNvPr id="184" name="Google Shape;184;p5"/>
          <p:cNvSpPr txBox="1">
            <a:spLocks noGrp="1"/>
          </p:cNvSpPr>
          <p:nvPr>
            <p:ph type="title"/>
          </p:nvPr>
        </p:nvSpPr>
        <p:spPr>
          <a:xfrm>
            <a:off x="9362113" y="466353"/>
            <a:ext cx="2480925" cy="1054394"/>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ar-SY" sz="2800" b="1" dirty="0" smtClean="0">
                <a:solidFill>
                  <a:srgbClr val="002060"/>
                </a:solidFill>
              </a:rPr>
              <a:t>أهداف الوحدة</a:t>
            </a:r>
            <a:endParaRPr sz="2800" b="1" dirty="0">
              <a:solidFill>
                <a:srgbClr val="002060"/>
              </a:solidFill>
              <a:latin typeface="Calibri"/>
              <a:ea typeface="Calibri"/>
              <a:cs typeface="Calibri"/>
              <a:sym typeface="Calibri"/>
            </a:endParaRPr>
          </a:p>
        </p:txBody>
      </p:sp>
      <p:sp>
        <p:nvSpPr>
          <p:cNvPr id="185" name="Google Shape;185;p5"/>
          <p:cNvSpPr txBox="1"/>
          <p:nvPr/>
        </p:nvSpPr>
        <p:spPr>
          <a:xfrm>
            <a:off x="898657" y="2146233"/>
            <a:ext cx="10439290" cy="3785611"/>
          </a:xfrm>
          <a:prstGeom prst="rect">
            <a:avLst/>
          </a:prstGeom>
          <a:noFill/>
          <a:ln>
            <a:noFill/>
          </a:ln>
        </p:spPr>
        <p:txBody>
          <a:bodyPr spcFirstLastPara="1" wrap="square" lIns="91425" tIns="45700" rIns="91425" bIns="45700" anchor="t" anchorCtr="0">
            <a:spAutoFit/>
          </a:bodyPr>
          <a:lstStyle/>
          <a:p>
            <a:pPr marL="0" marR="0" lvl="0" indent="0" algn="r" defTabSz="914400" rtl="1" eaLnBrk="1" fontAlgn="base" latinLnBrk="0" hangingPunct="1">
              <a:lnSpc>
                <a:spcPct val="150000"/>
              </a:lnSpc>
              <a:spcBef>
                <a:spcPts val="0"/>
              </a:spcBef>
              <a:spcAft>
                <a:spcPts val="0"/>
              </a:spcAft>
              <a:buClr>
                <a:schemeClr val="accent1">
                  <a:lumMod val="50000"/>
                </a:schemeClr>
              </a:buClr>
              <a:buSzTx/>
              <a:buFont typeface="Wingdings" panose="05000000000000000000" pitchFamily="2" charset="2"/>
              <a:buChar char="§"/>
              <a:tabLst/>
              <a:defRPr/>
            </a:pPr>
            <a:r>
              <a:rPr lang="he-IL" sz="3200" b="0" dirty="0">
                <a:solidFill>
                  <a:schemeClr val="tx1"/>
                </a:solidFill>
                <a:latin typeface="Calibri" panose="020F0502020204030204" pitchFamily="34" charset="0"/>
                <a:cs typeface="Calibri" panose="020F0502020204030204" pitchFamily="34" charset="0"/>
              </a:rPr>
              <a:t> </a:t>
            </a:r>
            <a:r>
              <a:rPr lang="ar-SY" sz="3200" b="0" dirty="0" smtClean="0">
                <a:solidFill>
                  <a:schemeClr val="tx1"/>
                </a:solidFill>
                <a:latin typeface="Calibri" panose="020F0502020204030204" pitchFamily="34" charset="0"/>
                <a:cs typeface="Calibri" panose="020F0502020204030204" pitchFamily="34" charset="0"/>
              </a:rPr>
              <a:t>أن يختبر الطّلبة تجربة اللعب الاجتماعيّ وجهًا لوجه مقارنة مع الألعاب الّتي يشاركون بها عَبْر الشّبكة، وأن يقوموا بإثراء إمكانيّات اللعب الاجتماعيّ المتنوّعة الخاصّة بهم.</a:t>
            </a:r>
            <a:endParaRPr lang="he-IL" sz="3200" b="0" dirty="0">
              <a:solidFill>
                <a:schemeClr val="tx1"/>
              </a:solidFill>
              <a:latin typeface="Calibri" panose="020F0502020204030204" pitchFamily="34" charset="0"/>
              <a:cs typeface="Calibri" panose="020F0502020204030204" pitchFamily="34" charset="0"/>
            </a:endParaRPr>
          </a:p>
          <a:p>
            <a:pPr marL="0" marR="0" lvl="0" indent="0" algn="r" defTabSz="914400" rtl="1" eaLnBrk="1" fontAlgn="base" latinLnBrk="0" hangingPunct="1">
              <a:lnSpc>
                <a:spcPct val="150000"/>
              </a:lnSpc>
              <a:spcBef>
                <a:spcPts val="0"/>
              </a:spcBef>
              <a:spcAft>
                <a:spcPts val="0"/>
              </a:spcAft>
              <a:buClr>
                <a:schemeClr val="accent1">
                  <a:lumMod val="50000"/>
                </a:schemeClr>
              </a:buClr>
              <a:buSzTx/>
              <a:buFont typeface="Wingdings" panose="05000000000000000000" pitchFamily="2" charset="2"/>
              <a:buChar char="§"/>
              <a:tabLst/>
              <a:defRPr/>
            </a:pPr>
            <a:r>
              <a:rPr lang="he-IL" sz="3200" b="0" dirty="0">
                <a:solidFill>
                  <a:schemeClr val="tx1"/>
                </a:solidFill>
                <a:latin typeface="Calibri" panose="020F0502020204030204" pitchFamily="34" charset="0"/>
                <a:cs typeface="Calibri" panose="020F0502020204030204" pitchFamily="34" charset="0"/>
              </a:rPr>
              <a:t> </a:t>
            </a:r>
            <a:r>
              <a:rPr lang="ar-SA" sz="3200" b="0" dirty="0" smtClean="0">
                <a:solidFill>
                  <a:schemeClr val="tx1"/>
                </a:solidFill>
                <a:latin typeface="Calibri" panose="020F0502020204030204" pitchFamily="34" charset="0"/>
                <a:cs typeface="Calibri" panose="020F0502020204030204" pitchFamily="34" charset="0"/>
              </a:rPr>
              <a:t>أن يَعِي الطّلبة الاختلاف بين الألعاب الاجتماعيّة الّتي يشاركون بها وجهًا لوجه والألعاب الاجتماعيّة عَبْر الشّبكة.</a:t>
            </a:r>
            <a:endParaRPr lang="en-US" sz="3200" b="0" dirty="0">
              <a:solidFill>
                <a:schemeClr val="tx1"/>
              </a:solidFill>
              <a:latin typeface="Calibri" panose="020F0502020204030204" pitchFamily="34" charset="0"/>
              <a:cs typeface="Calibri" panose="020F0502020204030204" pitchFamily="34" charset="0"/>
            </a:endParaRPr>
          </a:p>
        </p:txBody>
      </p:sp>
      <p:pic>
        <p:nvPicPr>
          <p:cNvPr id="186" name="Google Shape;186;p5"/>
          <p:cNvPicPr preferRelativeResize="0"/>
          <p:nvPr/>
        </p:nvPicPr>
        <p:blipFill rotWithShape="1">
          <a:blip r:embed="rId4">
            <a:alphaModFix/>
          </a:blip>
          <a:srcRect/>
          <a:stretch/>
        </p:blipFill>
        <p:spPr>
          <a:xfrm>
            <a:off x="8134350" y="737914"/>
            <a:ext cx="609600" cy="57912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3" name="מלבן: פינה מקופלת 8">
            <a:extLst>
              <a:ext uri="{FF2B5EF4-FFF2-40B4-BE49-F238E27FC236}">
                <a16:creationId xmlns:a16="http://schemas.microsoft.com/office/drawing/2014/main" id="{06550F74-8391-4C9D-96CE-326C23F49CCA}"/>
              </a:ext>
            </a:extLst>
          </p:cNvPr>
          <p:cNvSpPr/>
          <p:nvPr/>
        </p:nvSpPr>
        <p:spPr>
          <a:xfrm>
            <a:off x="7964187" y="1859085"/>
            <a:ext cx="3724230" cy="1082898"/>
          </a:xfrm>
          <a:prstGeom prst="foldedCorner">
            <a:avLst/>
          </a:prstGeom>
          <a:ln/>
        </p:spPr>
        <p:style>
          <a:lnRef idx="1">
            <a:schemeClr val="accent5"/>
          </a:lnRef>
          <a:fillRef idx="2">
            <a:schemeClr val="accent5"/>
          </a:fillRef>
          <a:effectRef idx="1">
            <a:schemeClr val="accent5"/>
          </a:effectRef>
          <a:fontRef idx="minor">
            <a:schemeClr val="dk1"/>
          </a:fontRef>
        </p:style>
        <p:txBody>
          <a:bodyPr rtlCol="1" anchor="ctr"/>
          <a:lstStyle/>
          <a:p>
            <a:pPr marR="7200" lvl="0" algn="ctr" rtl="1">
              <a:buClrTx/>
              <a:defRPr/>
            </a:pPr>
            <a:r>
              <a:rPr lang="he-IL" sz="3600" b="1" dirty="0">
                <a:solidFill>
                  <a:srgbClr val="000000"/>
                </a:solidFill>
                <a:latin typeface="Calibri" panose="020F0502020204030204" pitchFamily="34" charset="0"/>
                <a:ea typeface="Calibri" panose="020F0502020204030204" pitchFamily="34" charset="0"/>
                <a:cs typeface="Calibri" panose="020F0502020204030204" pitchFamily="34" charset="0"/>
              </a:rPr>
              <a:t>1. </a:t>
            </a:r>
            <a:r>
              <a:rPr lang="ar-SA"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بماذا استمتعتم؟ </a:t>
            </a:r>
            <a:r>
              <a:rPr lang="ar-SA" sz="3600" b="1" dirty="0">
                <a:solidFill>
                  <a:srgbClr val="000000"/>
                </a:solidFill>
                <a:latin typeface="Calibri" panose="020F0502020204030204" pitchFamily="34" charset="0"/>
                <a:ea typeface="Calibri" panose="020F0502020204030204" pitchFamily="34" charset="0"/>
                <a:cs typeface="Calibri" panose="020F0502020204030204" pitchFamily="34" charset="0"/>
              </a:rPr>
              <a:t>لماذا؟</a:t>
            </a:r>
            <a:endParaRPr lang="he-IL" sz="3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מלבן: פינה מקופלת 7">
            <a:extLst>
              <a:ext uri="{FF2B5EF4-FFF2-40B4-BE49-F238E27FC236}">
                <a16:creationId xmlns:a16="http://schemas.microsoft.com/office/drawing/2014/main" id="{B807E8A5-F490-4DC5-8358-ABA2612C2358}"/>
              </a:ext>
            </a:extLst>
          </p:cNvPr>
          <p:cNvSpPr/>
          <p:nvPr/>
        </p:nvSpPr>
        <p:spPr>
          <a:xfrm>
            <a:off x="710707" y="1859085"/>
            <a:ext cx="6127777" cy="1254196"/>
          </a:xfrm>
          <a:prstGeom prst="foldedCorner">
            <a:avLst/>
          </a:prstGeom>
          <a:ln/>
        </p:spPr>
        <p:style>
          <a:lnRef idx="1">
            <a:schemeClr val="accent4"/>
          </a:lnRef>
          <a:fillRef idx="2">
            <a:schemeClr val="accent4"/>
          </a:fillRef>
          <a:effectRef idx="1">
            <a:schemeClr val="accent4"/>
          </a:effectRef>
          <a:fontRef idx="minor">
            <a:schemeClr val="dk1"/>
          </a:fontRef>
        </p:style>
        <p:txBody>
          <a:bodyPr rtlCol="1" anchor="ctr"/>
          <a:lstStyle/>
          <a:p>
            <a:pPr marR="7200" lvl="0" algn="ctr" rtl="1">
              <a:buClrTx/>
              <a:defRPr/>
            </a:pPr>
            <a:r>
              <a:rPr kumimoji="0" lang="he-IL" sz="3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2. </a:t>
            </a:r>
            <a:r>
              <a:rPr lang="ar-SA" sz="3600" b="1" dirty="0">
                <a:solidFill>
                  <a:srgbClr val="000000"/>
                </a:solidFill>
                <a:latin typeface="Calibri" panose="020F0502020204030204" pitchFamily="34" charset="0"/>
                <a:ea typeface="Calibri" panose="020F0502020204030204" pitchFamily="34" charset="0"/>
                <a:cs typeface="Calibri" panose="020F0502020204030204" pitchFamily="34" charset="0"/>
              </a:rPr>
              <a:t>ما الفرق بين الألعاب في </a:t>
            </a:r>
            <a:r>
              <a:rPr lang="ar-SA"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الشّبكة والألعاب وجهًا </a:t>
            </a:r>
            <a:r>
              <a:rPr lang="ar-SA" sz="3600" b="1" dirty="0">
                <a:solidFill>
                  <a:srgbClr val="000000"/>
                </a:solidFill>
                <a:latin typeface="Calibri" panose="020F0502020204030204" pitchFamily="34" charset="0"/>
                <a:ea typeface="Calibri" panose="020F0502020204030204" pitchFamily="34" charset="0"/>
                <a:cs typeface="Calibri" panose="020F0502020204030204" pitchFamily="34" charset="0"/>
              </a:rPr>
              <a:t>لوجه؟</a:t>
            </a:r>
            <a:endParaRPr lang="he-IL" sz="3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מלבן: פינה מקופלת 9">
            <a:extLst>
              <a:ext uri="{FF2B5EF4-FFF2-40B4-BE49-F238E27FC236}">
                <a16:creationId xmlns:a16="http://schemas.microsoft.com/office/drawing/2014/main" id="{9B77C7D2-CC26-4F41-80ED-946537C31FDA}"/>
              </a:ext>
            </a:extLst>
          </p:cNvPr>
          <p:cNvSpPr/>
          <p:nvPr/>
        </p:nvSpPr>
        <p:spPr>
          <a:xfrm>
            <a:off x="5981487" y="3372502"/>
            <a:ext cx="4919554" cy="1316736"/>
          </a:xfrm>
          <a:prstGeom prst="foldedCorner">
            <a:avLst/>
          </a:prstGeom>
          <a:ln/>
        </p:spPr>
        <p:style>
          <a:lnRef idx="1">
            <a:schemeClr val="accent2"/>
          </a:lnRef>
          <a:fillRef idx="2">
            <a:schemeClr val="accent2"/>
          </a:fillRef>
          <a:effectRef idx="1">
            <a:schemeClr val="accent2"/>
          </a:effectRef>
          <a:fontRef idx="minor">
            <a:schemeClr val="dk1"/>
          </a:fontRef>
        </p:style>
        <p:txBody>
          <a:bodyPr rtlCol="1" anchor="ctr"/>
          <a:lstStyle/>
          <a:p>
            <a:pPr marR="7200" lvl="0" algn="ctr" rtl="1">
              <a:buClrTx/>
              <a:defRPr/>
            </a:pPr>
            <a:r>
              <a:rPr kumimoji="0" lang="he-IL" sz="3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3. </a:t>
            </a:r>
            <a:r>
              <a:rPr lang="ar-SA"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لأيّ </a:t>
            </a:r>
            <a:r>
              <a:rPr lang="ar-SA" sz="3600" b="1" dirty="0">
                <a:solidFill>
                  <a:srgbClr val="000000"/>
                </a:solidFill>
                <a:latin typeface="Calibri" panose="020F0502020204030204" pitchFamily="34" charset="0"/>
                <a:ea typeface="Calibri" panose="020F0502020204030204" pitchFamily="34" charset="0"/>
                <a:cs typeface="Calibri" panose="020F0502020204030204" pitchFamily="34" charset="0"/>
              </a:rPr>
              <a:t>ألعاب أنتم </a:t>
            </a:r>
            <a:r>
              <a:rPr lang="ar-SA"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أقرب</a:t>
            </a:r>
            <a:r>
              <a:rPr lang="ar-SY"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ar-SA"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اشرحوا!</a:t>
            </a:r>
            <a:endParaRPr kumimoji="0" lang="he-IL" sz="4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מלבן: פינה מקופלת 11">
            <a:extLst>
              <a:ext uri="{FF2B5EF4-FFF2-40B4-BE49-F238E27FC236}">
                <a16:creationId xmlns:a16="http://schemas.microsoft.com/office/drawing/2014/main" id="{4DFD1B79-B29E-4220-8465-7C928953CFB9}"/>
              </a:ext>
            </a:extLst>
          </p:cNvPr>
          <p:cNvSpPr/>
          <p:nvPr/>
        </p:nvSpPr>
        <p:spPr>
          <a:xfrm>
            <a:off x="552402" y="3575800"/>
            <a:ext cx="4919554" cy="1316736"/>
          </a:xfrm>
          <a:prstGeom prst="foldedCorner">
            <a:avLst/>
          </a:prstGeom>
          <a:ln/>
        </p:spPr>
        <p:style>
          <a:lnRef idx="1">
            <a:schemeClr val="accent6"/>
          </a:lnRef>
          <a:fillRef idx="2">
            <a:schemeClr val="accent6"/>
          </a:fillRef>
          <a:effectRef idx="1">
            <a:schemeClr val="accent6"/>
          </a:effectRef>
          <a:fontRef idx="minor">
            <a:schemeClr val="dk1"/>
          </a:fontRef>
        </p:style>
        <p:txBody>
          <a:bodyPr rtlCol="1" anchor="ctr"/>
          <a:lstStyle/>
          <a:p>
            <a:pPr marR="7200" lvl="0" algn="ctr">
              <a:defRPr/>
            </a:pPr>
            <a:r>
              <a:rPr kumimoji="0" lang="he-IL" sz="3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4. </a:t>
            </a:r>
            <a:r>
              <a:rPr lang="ar-SA" sz="3600" b="1" dirty="0">
                <a:solidFill>
                  <a:srgbClr val="000000"/>
                </a:solidFill>
                <a:latin typeface="Calibri" panose="020F0502020204030204" pitchFamily="34" charset="0"/>
                <a:ea typeface="Calibri" panose="020F0502020204030204" pitchFamily="34" charset="0"/>
                <a:cs typeface="Calibri" panose="020F0502020204030204" pitchFamily="34" charset="0"/>
              </a:rPr>
              <a:t>أي قُدرات </a:t>
            </a:r>
            <a:r>
              <a:rPr lang="ar-SA" sz="36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استخدمتم </a:t>
            </a:r>
            <a:r>
              <a:rPr lang="ar-SA" sz="3600" b="1" dirty="0">
                <a:solidFill>
                  <a:srgbClr val="000000"/>
                </a:solidFill>
                <a:latin typeface="Calibri" panose="020F0502020204030204" pitchFamily="34" charset="0"/>
                <a:ea typeface="Calibri" panose="020F0502020204030204" pitchFamily="34" charset="0"/>
                <a:cs typeface="Calibri" panose="020F0502020204030204" pitchFamily="34" charset="0"/>
              </a:rPr>
              <a:t>في كل</a:t>
            </a:r>
            <a:r>
              <a:rPr lang="ar-JO" sz="36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ar-SA" sz="3600" b="1" dirty="0">
                <a:solidFill>
                  <a:srgbClr val="000000"/>
                </a:solidFill>
                <a:latin typeface="Calibri" panose="020F0502020204030204" pitchFamily="34" charset="0"/>
                <a:ea typeface="Calibri" panose="020F0502020204030204" pitchFamily="34" charset="0"/>
                <a:cs typeface="Calibri" panose="020F0502020204030204" pitchFamily="34" charset="0"/>
              </a:rPr>
              <a:t> نوع من الألعاب؟</a:t>
            </a:r>
            <a:endParaRPr lang="he-IL" sz="3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8" name="מלבן: פינה מקופלת 10">
            <a:extLst>
              <a:ext uri="{FF2B5EF4-FFF2-40B4-BE49-F238E27FC236}">
                <a16:creationId xmlns:a16="http://schemas.microsoft.com/office/drawing/2014/main" id="{3746B147-0870-49EE-A363-3A4290E1F17F}"/>
              </a:ext>
            </a:extLst>
          </p:cNvPr>
          <p:cNvSpPr/>
          <p:nvPr/>
        </p:nvSpPr>
        <p:spPr>
          <a:xfrm>
            <a:off x="3400644" y="5119757"/>
            <a:ext cx="4987981" cy="1552034"/>
          </a:xfrm>
          <a:prstGeom prst="foldedCorner">
            <a:avLst/>
          </a:prstGeom>
          <a:ln/>
        </p:spPr>
        <p:style>
          <a:lnRef idx="1">
            <a:schemeClr val="accent1"/>
          </a:lnRef>
          <a:fillRef idx="2">
            <a:schemeClr val="accent1"/>
          </a:fillRef>
          <a:effectRef idx="1">
            <a:schemeClr val="accent1"/>
          </a:effectRef>
          <a:fontRef idx="minor">
            <a:schemeClr val="dk1"/>
          </a:fontRef>
        </p:style>
        <p:txBody>
          <a:bodyPr rtlCol="1" anchor="ctr"/>
          <a:lstStyle/>
          <a:p>
            <a:pPr marR="7200" lvl="0" algn="ctr" rtl="1">
              <a:buClrTx/>
              <a:defRPr/>
            </a:pPr>
            <a:r>
              <a:rPr kumimoji="0" lang="he-IL" sz="3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5. </a:t>
            </a:r>
            <a:r>
              <a:rPr lang="ar-SA" sz="3200" b="1" dirty="0">
                <a:solidFill>
                  <a:srgbClr val="000000"/>
                </a:solidFill>
                <a:latin typeface="Calibri" panose="020F0502020204030204" pitchFamily="34" charset="0"/>
                <a:ea typeface="Calibri" panose="020F0502020204030204" pitchFamily="34" charset="0"/>
                <a:cs typeface="Calibri" panose="020F0502020204030204" pitchFamily="34" charset="0"/>
              </a:rPr>
              <a:t>هل </a:t>
            </a:r>
            <a:r>
              <a:rPr lang="ar-SA" sz="32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من المهمّ بالنّسبة لكم </a:t>
            </a:r>
            <a:r>
              <a:rPr lang="ar-SA" sz="3200" b="1" dirty="0">
                <a:solidFill>
                  <a:srgbClr val="000000"/>
                </a:solidFill>
                <a:latin typeface="Calibri" panose="020F0502020204030204" pitchFamily="34" charset="0"/>
                <a:ea typeface="Calibri" panose="020F0502020204030204" pitchFamily="34" charset="0"/>
                <a:cs typeface="Calibri" panose="020F0502020204030204" pitchFamily="34" charset="0"/>
              </a:rPr>
              <a:t>أن تنوّعوا </a:t>
            </a:r>
            <a:r>
              <a:rPr lang="ar-SA" sz="32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نشاطاتكم الاجتماعيّة؟ حسب رأيكم، لماذا </a:t>
            </a:r>
            <a:r>
              <a:rPr lang="ar-SA" sz="3200" b="1" dirty="0">
                <a:solidFill>
                  <a:srgbClr val="000000"/>
                </a:solidFill>
                <a:latin typeface="Calibri" panose="020F0502020204030204" pitchFamily="34" charset="0"/>
                <a:ea typeface="Calibri" panose="020F0502020204030204" pitchFamily="34" charset="0"/>
                <a:cs typeface="Calibri" panose="020F0502020204030204" pitchFamily="34" charset="0"/>
              </a:rPr>
              <a:t>هذا مهمّ؟</a:t>
            </a:r>
            <a:endParaRPr lang="he-IL" sz="32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3" name="Google Shape;305;p16">
            <a:extLst>
              <a:ext uri="{FF2B5EF4-FFF2-40B4-BE49-F238E27FC236}">
                <a16:creationId xmlns:a16="http://schemas.microsoft.com/office/drawing/2014/main" id="{E7D59A86-673A-A1EC-4850-0A1A7F5ADF8D}"/>
              </a:ext>
            </a:extLst>
          </p:cNvPr>
          <p:cNvPicPr preferRelativeResize="0"/>
          <p:nvPr/>
        </p:nvPicPr>
        <p:blipFill rotWithShape="1">
          <a:blip r:embed="rId3">
            <a:alphaModFix/>
          </a:blip>
          <a:srcRect/>
          <a:stretch/>
        </p:blipFill>
        <p:spPr>
          <a:xfrm>
            <a:off x="6096001" y="2312238"/>
            <a:ext cx="4370388" cy="2933530"/>
          </a:xfrm>
          <a:prstGeom prst="rect">
            <a:avLst/>
          </a:prstGeom>
          <a:noFill/>
          <a:ln>
            <a:noFill/>
          </a:ln>
        </p:spPr>
      </p:pic>
      <p:pic>
        <p:nvPicPr>
          <p:cNvPr id="4" name="Google Shape;305;p16">
            <a:extLst>
              <a:ext uri="{FF2B5EF4-FFF2-40B4-BE49-F238E27FC236}">
                <a16:creationId xmlns:a16="http://schemas.microsoft.com/office/drawing/2014/main" id="{336E6CB9-C576-4AC5-A95F-65FC6C155C2C}"/>
              </a:ext>
            </a:extLst>
          </p:cNvPr>
          <p:cNvPicPr preferRelativeResize="0"/>
          <p:nvPr/>
        </p:nvPicPr>
        <p:blipFill rotWithShape="1">
          <a:blip r:embed="rId3">
            <a:alphaModFix/>
          </a:blip>
          <a:srcRect/>
          <a:stretch/>
        </p:blipFill>
        <p:spPr>
          <a:xfrm>
            <a:off x="874296" y="3266743"/>
            <a:ext cx="4370388" cy="2933530"/>
          </a:xfrm>
          <a:prstGeom prst="rect">
            <a:avLst/>
          </a:prstGeom>
          <a:noFill/>
          <a:ln>
            <a:noFill/>
          </a:ln>
        </p:spPr>
      </p:pic>
      <p:sp>
        <p:nvSpPr>
          <p:cNvPr id="5" name="מלבן 4">
            <a:extLst>
              <a:ext uri="{FF2B5EF4-FFF2-40B4-BE49-F238E27FC236}">
                <a16:creationId xmlns:a16="http://schemas.microsoft.com/office/drawing/2014/main" id="{C0FBB0EE-0BB5-3E06-2E3A-E27DAB5D6D07}"/>
              </a:ext>
            </a:extLst>
          </p:cNvPr>
          <p:cNvSpPr/>
          <p:nvPr/>
        </p:nvSpPr>
        <p:spPr>
          <a:xfrm>
            <a:off x="6622473" y="2825293"/>
            <a:ext cx="3611003" cy="1815882"/>
          </a:xfrm>
          <a:prstGeom prst="rect">
            <a:avLst/>
          </a:prstGeom>
        </p:spPr>
        <p:txBody>
          <a:bodyPr wrap="square">
            <a:spAutoFit/>
          </a:bodyPr>
          <a:lstStyle/>
          <a:p>
            <a:pPr algn="ctr" rtl="1">
              <a:buClr>
                <a:srgbClr val="0070C0"/>
              </a:buClr>
            </a:pPr>
            <a:r>
              <a:rPr lang="ar-SA" sz="2800" b="1" dirty="0">
                <a:solidFill>
                  <a:srgbClr val="002060"/>
                </a:solidFill>
                <a:latin typeface="Calibri" panose="020F0502020204030204" pitchFamily="34" charset="0"/>
                <a:cs typeface="Calibri" panose="020F0502020204030204" pitchFamily="34" charset="0"/>
              </a:rPr>
              <a:t>هناك العديد من الألعاب  المُمتعة والمثيرة والتي تقرّب </a:t>
            </a:r>
            <a:r>
              <a:rPr lang="ar-SA" sz="2800" b="1" dirty="0" smtClean="0">
                <a:solidFill>
                  <a:srgbClr val="002060"/>
                </a:solidFill>
                <a:latin typeface="Calibri" panose="020F0502020204030204" pitchFamily="34" charset="0"/>
                <a:cs typeface="Calibri" panose="020F0502020204030204" pitchFamily="34" charset="0"/>
              </a:rPr>
              <a:t>بيننا- قسم </a:t>
            </a:r>
            <a:r>
              <a:rPr lang="ar-SA" sz="2800" b="1" dirty="0">
                <a:solidFill>
                  <a:srgbClr val="002060"/>
                </a:solidFill>
                <a:latin typeface="Calibri" panose="020F0502020204030204" pitchFamily="34" charset="0"/>
                <a:cs typeface="Calibri" panose="020F0502020204030204" pitchFamily="34" charset="0"/>
              </a:rPr>
              <a:t>منها في </a:t>
            </a:r>
            <a:r>
              <a:rPr lang="ar-SA" sz="2800" b="1" dirty="0" smtClean="0">
                <a:solidFill>
                  <a:srgbClr val="002060"/>
                </a:solidFill>
                <a:latin typeface="Calibri" panose="020F0502020204030204" pitchFamily="34" charset="0"/>
                <a:cs typeface="Calibri" panose="020F0502020204030204" pitchFamily="34" charset="0"/>
              </a:rPr>
              <a:t>الشّبكة، </a:t>
            </a:r>
            <a:r>
              <a:rPr lang="ar-SA" sz="2800" b="1" dirty="0">
                <a:solidFill>
                  <a:srgbClr val="002060"/>
                </a:solidFill>
                <a:latin typeface="Calibri" panose="020F0502020204030204" pitchFamily="34" charset="0"/>
                <a:cs typeface="Calibri" panose="020F0502020204030204" pitchFamily="34" charset="0"/>
              </a:rPr>
              <a:t>وقسم آخر وجهًا </a:t>
            </a:r>
            <a:r>
              <a:rPr lang="ar-SA" sz="2800" b="1" dirty="0" smtClean="0">
                <a:solidFill>
                  <a:srgbClr val="002060"/>
                </a:solidFill>
                <a:latin typeface="Calibri" panose="020F0502020204030204" pitchFamily="34" charset="0"/>
                <a:cs typeface="Calibri" panose="020F0502020204030204" pitchFamily="34" charset="0"/>
              </a:rPr>
              <a:t>لوجه</a:t>
            </a:r>
            <a:endParaRPr lang="he-IL" sz="2800" b="1" dirty="0">
              <a:solidFill>
                <a:srgbClr val="002060"/>
              </a:solidFill>
              <a:latin typeface="Calibri" panose="020F0502020204030204" pitchFamily="34" charset="0"/>
              <a:cs typeface="Calibri" panose="020F0502020204030204" pitchFamily="34" charset="0"/>
            </a:endParaRPr>
          </a:p>
        </p:txBody>
      </p:sp>
      <p:sp>
        <p:nvSpPr>
          <p:cNvPr id="6" name="מלבן 5">
            <a:extLst>
              <a:ext uri="{FF2B5EF4-FFF2-40B4-BE49-F238E27FC236}">
                <a16:creationId xmlns:a16="http://schemas.microsoft.com/office/drawing/2014/main" id="{55BA8580-D95C-EF3A-3A97-D38E0371230E}"/>
              </a:ext>
            </a:extLst>
          </p:cNvPr>
          <p:cNvSpPr/>
          <p:nvPr/>
        </p:nvSpPr>
        <p:spPr>
          <a:xfrm>
            <a:off x="1558268" y="3779003"/>
            <a:ext cx="3373950" cy="1815882"/>
          </a:xfrm>
          <a:prstGeom prst="rect">
            <a:avLst/>
          </a:prstGeom>
        </p:spPr>
        <p:txBody>
          <a:bodyPr wrap="square">
            <a:spAutoFit/>
          </a:bodyPr>
          <a:lstStyle/>
          <a:p>
            <a:pPr algn="ctr">
              <a:buClr>
                <a:srgbClr val="0070C0"/>
              </a:buClr>
            </a:pPr>
            <a:r>
              <a:rPr lang="ar-SA" sz="2800" b="1" dirty="0">
                <a:solidFill>
                  <a:srgbClr val="002060"/>
                </a:solidFill>
                <a:latin typeface="Calibri" panose="020F0502020204030204" pitchFamily="34" charset="0"/>
                <a:cs typeface="Calibri" panose="020F0502020204030204" pitchFamily="34" charset="0"/>
              </a:rPr>
              <a:t>من المهمّ أن نُبادر خلال العطلة الصّيفيّة إلى نشاطات اجتماعيّة متنوّعة </a:t>
            </a:r>
            <a:r>
              <a:rPr lang="ar-SA" sz="2800" b="1" dirty="0" smtClean="0">
                <a:solidFill>
                  <a:srgbClr val="002060"/>
                </a:solidFill>
                <a:latin typeface="Calibri" panose="020F0502020204030204" pitchFamily="34" charset="0"/>
                <a:cs typeface="Calibri" panose="020F0502020204030204" pitchFamily="34" charset="0"/>
              </a:rPr>
              <a:t>خلال أوقات </a:t>
            </a:r>
            <a:r>
              <a:rPr lang="ar-SA" sz="2800" b="1" dirty="0">
                <a:solidFill>
                  <a:srgbClr val="002060"/>
                </a:solidFill>
                <a:latin typeface="Calibri" panose="020F0502020204030204" pitchFamily="34" charset="0"/>
                <a:cs typeface="Calibri" panose="020F0502020204030204" pitchFamily="34" charset="0"/>
              </a:rPr>
              <a:t>الفراغ</a:t>
            </a:r>
            <a:endParaRPr lang="he-IL" sz="2800" b="1" dirty="0">
              <a:solidFill>
                <a:srgbClr val="00206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3" name="Google Shape;305;p16">
            <a:extLst>
              <a:ext uri="{FF2B5EF4-FFF2-40B4-BE49-F238E27FC236}">
                <a16:creationId xmlns:a16="http://schemas.microsoft.com/office/drawing/2014/main" id="{E7D59A86-673A-A1EC-4850-0A1A7F5ADF8D}"/>
              </a:ext>
            </a:extLst>
          </p:cNvPr>
          <p:cNvPicPr preferRelativeResize="0"/>
          <p:nvPr/>
        </p:nvPicPr>
        <p:blipFill rotWithShape="1">
          <a:blip r:embed="rId3">
            <a:alphaModFix/>
          </a:blip>
          <a:srcRect/>
          <a:stretch/>
        </p:blipFill>
        <p:spPr>
          <a:xfrm>
            <a:off x="6096001" y="2312238"/>
            <a:ext cx="4370388" cy="2933530"/>
          </a:xfrm>
          <a:prstGeom prst="rect">
            <a:avLst/>
          </a:prstGeom>
          <a:noFill/>
          <a:ln>
            <a:noFill/>
          </a:ln>
        </p:spPr>
      </p:pic>
      <p:pic>
        <p:nvPicPr>
          <p:cNvPr id="4" name="Google Shape;305;p16">
            <a:extLst>
              <a:ext uri="{FF2B5EF4-FFF2-40B4-BE49-F238E27FC236}">
                <a16:creationId xmlns:a16="http://schemas.microsoft.com/office/drawing/2014/main" id="{336E6CB9-C576-4AC5-A95F-65FC6C155C2C}"/>
              </a:ext>
            </a:extLst>
          </p:cNvPr>
          <p:cNvPicPr preferRelativeResize="0"/>
          <p:nvPr/>
        </p:nvPicPr>
        <p:blipFill rotWithShape="1">
          <a:blip r:embed="rId3">
            <a:alphaModFix/>
          </a:blip>
          <a:srcRect/>
          <a:stretch/>
        </p:blipFill>
        <p:spPr>
          <a:xfrm>
            <a:off x="513347" y="2486526"/>
            <a:ext cx="4731337" cy="3713747"/>
          </a:xfrm>
          <a:prstGeom prst="rect">
            <a:avLst/>
          </a:prstGeom>
          <a:noFill/>
          <a:ln>
            <a:noFill/>
          </a:ln>
        </p:spPr>
      </p:pic>
      <p:sp>
        <p:nvSpPr>
          <p:cNvPr id="7" name="מלבן 6">
            <a:extLst>
              <a:ext uri="{FF2B5EF4-FFF2-40B4-BE49-F238E27FC236}">
                <a16:creationId xmlns:a16="http://schemas.microsoft.com/office/drawing/2014/main" id="{E6379BF0-56A0-17F5-939A-79BD37689BF3}"/>
              </a:ext>
            </a:extLst>
          </p:cNvPr>
          <p:cNvSpPr/>
          <p:nvPr/>
        </p:nvSpPr>
        <p:spPr>
          <a:xfrm>
            <a:off x="6567055" y="2871062"/>
            <a:ext cx="3595241" cy="2246769"/>
          </a:xfrm>
          <a:prstGeom prst="rect">
            <a:avLst/>
          </a:prstGeom>
        </p:spPr>
        <p:txBody>
          <a:bodyPr wrap="square">
            <a:spAutoFit/>
          </a:bodyPr>
          <a:lstStyle/>
          <a:p>
            <a:pPr algn="ctr" rtl="1" fontAlgn="base">
              <a:buClr>
                <a:schemeClr val="accent1">
                  <a:lumMod val="50000"/>
                </a:schemeClr>
              </a:buClr>
            </a:pPr>
            <a:r>
              <a:rPr lang="ar-SA" sz="2800" b="1" dirty="0" smtClean="0">
                <a:solidFill>
                  <a:srgbClr val="002060"/>
                </a:solidFill>
                <a:latin typeface="Calibri" panose="020F0502020204030204" pitchFamily="34" charset="0"/>
                <a:cs typeface="Calibri" panose="020F0502020204030204" pitchFamily="34" charset="0"/>
              </a:rPr>
              <a:t>من المهمّ </a:t>
            </a:r>
            <a:r>
              <a:rPr lang="ar-SA" sz="2800" b="1" dirty="0">
                <a:solidFill>
                  <a:srgbClr val="002060"/>
                </a:solidFill>
                <a:latin typeface="Calibri" panose="020F0502020204030204" pitchFamily="34" charset="0"/>
                <a:cs typeface="Calibri" panose="020F0502020204030204" pitchFamily="34" charset="0"/>
              </a:rPr>
              <a:t>أن نحافظ على </a:t>
            </a:r>
            <a:r>
              <a:rPr lang="ar-SA" sz="2800" b="1" dirty="0" smtClean="0">
                <a:solidFill>
                  <a:srgbClr val="002060"/>
                </a:solidFill>
                <a:latin typeface="Calibri" panose="020F0502020204030204" pitchFamily="34" charset="0"/>
                <a:cs typeface="Calibri" panose="020F0502020204030204" pitchFamily="34" charset="0"/>
              </a:rPr>
              <a:t>اتّزان </a:t>
            </a:r>
            <a:r>
              <a:rPr lang="ar-SA" sz="2800" b="1" dirty="0">
                <a:solidFill>
                  <a:srgbClr val="002060"/>
                </a:solidFill>
                <a:latin typeface="Calibri" panose="020F0502020204030204" pitchFamily="34" charset="0"/>
                <a:cs typeface="Calibri" panose="020F0502020204030204" pitchFamily="34" charset="0"/>
              </a:rPr>
              <a:t>بخصوص «وقت الشّاشات» </a:t>
            </a:r>
            <a:r>
              <a:rPr lang="ar-SA" sz="2800" b="1" dirty="0" smtClean="0">
                <a:solidFill>
                  <a:srgbClr val="002060"/>
                </a:solidFill>
                <a:latin typeface="Calibri" panose="020F0502020204030204" pitchFamily="34" charset="0"/>
                <a:cs typeface="Calibri" panose="020F0502020204030204" pitchFamily="34" charset="0"/>
              </a:rPr>
              <a:t>،وأن </a:t>
            </a:r>
            <a:r>
              <a:rPr lang="ar-SA" sz="2800" b="1" dirty="0">
                <a:solidFill>
                  <a:srgbClr val="002060"/>
                </a:solidFill>
                <a:latin typeface="Calibri" panose="020F0502020204030204" pitchFamily="34" charset="0"/>
                <a:cs typeface="Calibri" panose="020F0502020204030204" pitchFamily="34" charset="0"/>
              </a:rPr>
              <a:t>يكون سلوكنا آمنًا ومحميًا في الشّبكة. </a:t>
            </a:r>
            <a:endParaRPr lang="he-IL" sz="2800" b="1" dirty="0">
              <a:solidFill>
                <a:srgbClr val="002060"/>
              </a:solidFill>
              <a:latin typeface="Calibri" panose="020F0502020204030204" pitchFamily="34" charset="0"/>
              <a:cs typeface="Calibri" panose="020F0502020204030204" pitchFamily="34" charset="0"/>
            </a:endParaRPr>
          </a:p>
        </p:txBody>
      </p:sp>
      <p:sp>
        <p:nvSpPr>
          <p:cNvPr id="8" name="מלבן 7">
            <a:extLst>
              <a:ext uri="{FF2B5EF4-FFF2-40B4-BE49-F238E27FC236}">
                <a16:creationId xmlns:a16="http://schemas.microsoft.com/office/drawing/2014/main" id="{C70C36E1-53F6-B1DE-6BB8-B470D0160618}"/>
              </a:ext>
            </a:extLst>
          </p:cNvPr>
          <p:cNvSpPr/>
          <p:nvPr/>
        </p:nvSpPr>
        <p:spPr>
          <a:xfrm>
            <a:off x="1155695" y="3112292"/>
            <a:ext cx="3901345" cy="2800767"/>
          </a:xfrm>
          <a:prstGeom prst="rect">
            <a:avLst/>
          </a:prstGeom>
        </p:spPr>
        <p:txBody>
          <a:bodyPr wrap="square">
            <a:spAutoFit/>
          </a:bodyPr>
          <a:lstStyle/>
          <a:p>
            <a:pPr lvl="0" algn="ctr" rtl="1" fontAlgn="base">
              <a:buClr>
                <a:schemeClr val="accent1">
                  <a:lumMod val="50000"/>
                </a:schemeClr>
              </a:buClr>
            </a:pPr>
            <a:r>
              <a:rPr lang="ar-SA" sz="2200" b="1" dirty="0">
                <a:solidFill>
                  <a:srgbClr val="002060"/>
                </a:solidFill>
                <a:latin typeface="Calibri" panose="020F0502020204030204" pitchFamily="34" charset="0"/>
                <a:cs typeface="Calibri" panose="020F0502020204030204" pitchFamily="34" charset="0"/>
              </a:rPr>
              <a:t>الألعاب الّتي نشارك بها وجهًا لوجه تساهم في مهاراتنا </a:t>
            </a:r>
            <a:r>
              <a:rPr lang="ar-SA" sz="2200" b="1" dirty="0" smtClean="0">
                <a:solidFill>
                  <a:srgbClr val="002060"/>
                </a:solidFill>
                <a:latin typeface="Calibri" panose="020F0502020204030204" pitchFamily="34" charset="0"/>
                <a:cs typeface="Calibri" panose="020F0502020204030204" pitchFamily="34" charset="0"/>
              </a:rPr>
              <a:t>الاجتماعيّة، كما أنها تتيح </a:t>
            </a:r>
            <a:r>
              <a:rPr lang="ar-SA" sz="2200" b="1" dirty="0">
                <a:solidFill>
                  <a:srgbClr val="002060"/>
                </a:solidFill>
                <a:latin typeface="Calibri" panose="020F0502020204030204" pitchFamily="34" charset="0"/>
                <a:cs typeface="Calibri" panose="020F0502020204030204" pitchFamily="34" charset="0"/>
              </a:rPr>
              <a:t>لنا لقاء حقيقيًا مع أترابنا. </a:t>
            </a:r>
            <a:r>
              <a:rPr lang="ar-SA" sz="2200" b="1" dirty="0" smtClean="0">
                <a:solidFill>
                  <a:srgbClr val="002060"/>
                </a:solidFill>
                <a:latin typeface="Calibri" panose="020F0502020204030204" pitchFamily="34" charset="0"/>
                <a:cs typeface="Calibri" panose="020F0502020204030204" pitchFamily="34" charset="0"/>
              </a:rPr>
              <a:t>يكون هناك </a:t>
            </a:r>
            <a:r>
              <a:rPr lang="ar-SA" sz="2200" b="1" dirty="0">
                <a:solidFill>
                  <a:srgbClr val="002060"/>
                </a:solidFill>
                <a:latin typeface="Calibri" panose="020F0502020204030204" pitchFamily="34" charset="0"/>
                <a:cs typeface="Calibri" panose="020F0502020204030204" pitchFamily="34" charset="0"/>
              </a:rPr>
              <a:t>تواصل </a:t>
            </a:r>
            <a:r>
              <a:rPr lang="ar-SA" sz="2200" b="1" dirty="0" smtClean="0">
                <a:solidFill>
                  <a:srgbClr val="002060"/>
                </a:solidFill>
                <a:latin typeface="Calibri" panose="020F0502020204030204" pitchFamily="34" charset="0"/>
                <a:cs typeface="Calibri" panose="020F0502020204030204" pitchFamily="34" charset="0"/>
              </a:rPr>
              <a:t>بصريّ </a:t>
            </a:r>
            <a:r>
              <a:rPr lang="ar-SA" sz="2200" b="1" dirty="0">
                <a:solidFill>
                  <a:srgbClr val="002060"/>
                </a:solidFill>
                <a:latin typeface="Calibri" panose="020F0502020204030204" pitchFamily="34" charset="0"/>
                <a:cs typeface="Calibri" panose="020F0502020204030204" pitchFamily="34" charset="0"/>
              </a:rPr>
              <a:t>خلال اللعب وجهًا </a:t>
            </a:r>
            <a:r>
              <a:rPr lang="ar-SA" sz="2200" b="1" dirty="0" smtClean="0">
                <a:solidFill>
                  <a:srgbClr val="002060"/>
                </a:solidFill>
                <a:latin typeface="Calibri" panose="020F0502020204030204" pitchFamily="34" charset="0"/>
                <a:cs typeface="Calibri" panose="020F0502020204030204" pitchFamily="34" charset="0"/>
              </a:rPr>
              <a:t>لوجه، ونرى </a:t>
            </a:r>
            <a:r>
              <a:rPr lang="ar-SA" sz="2200" b="1" dirty="0">
                <a:solidFill>
                  <a:srgbClr val="002060"/>
                </a:solidFill>
                <a:latin typeface="Calibri" panose="020F0502020204030204" pitchFamily="34" charset="0"/>
                <a:cs typeface="Calibri" panose="020F0502020204030204" pitchFamily="34" charset="0"/>
              </a:rPr>
              <a:t>لغة الجسد لدى </a:t>
            </a:r>
            <a:r>
              <a:rPr lang="ar-SA" sz="2200" b="1" dirty="0" smtClean="0">
                <a:solidFill>
                  <a:srgbClr val="002060"/>
                </a:solidFill>
                <a:latin typeface="Calibri" panose="020F0502020204030204" pitchFamily="34" charset="0"/>
                <a:cs typeface="Calibri" panose="020F0502020204030204" pitchFamily="34" charset="0"/>
              </a:rPr>
              <a:t>الآخر، </a:t>
            </a:r>
            <a:r>
              <a:rPr lang="ar-SA" sz="2200" b="1" dirty="0">
                <a:solidFill>
                  <a:srgbClr val="002060"/>
                </a:solidFill>
                <a:latin typeface="Calibri" panose="020F0502020204030204" pitchFamily="34" charset="0"/>
                <a:cs typeface="Calibri" panose="020F0502020204030204" pitchFamily="34" charset="0"/>
              </a:rPr>
              <a:t>وهناك اتّصال مباشر. ليس بإمكاننا أن نرى هذه النّواحي وأن نشعر بها عَبْر الشّاشات. </a:t>
            </a:r>
            <a:endParaRPr lang="he-IL" sz="22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98679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87124" y="87674"/>
            <a:ext cx="10515600" cy="1325563"/>
          </a:xfrm>
        </p:spPr>
        <p:txBody>
          <a:bodyPr>
            <a:normAutofit/>
          </a:bodyPr>
          <a:lstStyle/>
          <a:p>
            <a:r>
              <a:rPr lang="ar-SA" dirty="0" smtClean="0"/>
              <a:t>كولاج </a:t>
            </a:r>
            <a:r>
              <a:rPr lang="ar-SA" dirty="0"/>
              <a:t>لقاءات اللعب</a:t>
            </a:r>
            <a:endParaRPr lang="he-IL" dirty="0"/>
          </a:p>
        </p:txBody>
      </p:sp>
      <p:sp>
        <p:nvSpPr>
          <p:cNvPr id="5" name="AutoShape 2" descr="פתק דביק, פתק, ריק, תזכיר, נייר"/>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6" name="תמונה 5"/>
          <p:cNvPicPr>
            <a:picLocks noChangeAspect="1"/>
          </p:cNvPicPr>
          <p:nvPr/>
        </p:nvPicPr>
        <p:blipFill>
          <a:blip r:embed="rId3">
            <a:duotone>
              <a:prstClr val="black"/>
              <a:schemeClr val="accent2">
                <a:tint val="45000"/>
                <a:satMod val="400000"/>
              </a:schemeClr>
            </a:duotone>
          </a:blip>
          <a:stretch>
            <a:fillRect/>
          </a:stretch>
        </p:blipFill>
        <p:spPr>
          <a:xfrm>
            <a:off x="1554463" y="1349424"/>
            <a:ext cx="2513132" cy="2505762"/>
          </a:xfrm>
          <a:prstGeom prst="rect">
            <a:avLst/>
          </a:prstGeom>
        </p:spPr>
      </p:pic>
      <p:pic>
        <p:nvPicPr>
          <p:cNvPr id="8" name="תמונה 7"/>
          <p:cNvPicPr>
            <a:picLocks noChangeAspect="1"/>
          </p:cNvPicPr>
          <p:nvPr/>
        </p:nvPicPr>
        <p:blipFill>
          <a:blip r:embed="rId3">
            <a:duotone>
              <a:prstClr val="black"/>
              <a:srgbClr val="D9C3A5">
                <a:tint val="50000"/>
                <a:satMod val="180000"/>
              </a:srgbClr>
            </a:duotone>
          </a:blip>
          <a:stretch>
            <a:fillRect/>
          </a:stretch>
        </p:blipFill>
        <p:spPr>
          <a:xfrm>
            <a:off x="3791323" y="4339812"/>
            <a:ext cx="2518963" cy="2298998"/>
          </a:xfrm>
          <a:prstGeom prst="rect">
            <a:avLst/>
          </a:prstGeom>
        </p:spPr>
      </p:pic>
      <p:pic>
        <p:nvPicPr>
          <p:cNvPr id="9" name="תמונה 8"/>
          <p:cNvPicPr>
            <a:picLocks noChangeAspect="1"/>
          </p:cNvPicPr>
          <p:nvPr/>
        </p:nvPicPr>
        <p:blipFill>
          <a:blip r:embed="rId3">
            <a:duotone>
              <a:prstClr val="black"/>
              <a:schemeClr val="accent6">
                <a:tint val="45000"/>
                <a:satMod val="400000"/>
              </a:schemeClr>
            </a:duotone>
          </a:blip>
          <a:stretch>
            <a:fillRect/>
          </a:stretch>
        </p:blipFill>
        <p:spPr>
          <a:xfrm>
            <a:off x="5547287" y="1691882"/>
            <a:ext cx="2430006" cy="2422880"/>
          </a:xfrm>
          <a:prstGeom prst="rect">
            <a:avLst/>
          </a:prstGeom>
        </p:spPr>
      </p:pic>
      <p:pic>
        <p:nvPicPr>
          <p:cNvPr id="10" name="תמונה 9"/>
          <p:cNvPicPr>
            <a:picLocks noChangeAspect="1"/>
          </p:cNvPicPr>
          <p:nvPr/>
        </p:nvPicPr>
        <p:blipFill>
          <a:blip r:embed="rId3">
            <a:duotone>
              <a:prstClr val="black"/>
              <a:schemeClr val="accent3">
                <a:tint val="45000"/>
                <a:satMod val="400000"/>
              </a:schemeClr>
            </a:duotone>
          </a:blip>
          <a:stretch>
            <a:fillRect/>
          </a:stretch>
        </p:blipFill>
        <p:spPr>
          <a:xfrm>
            <a:off x="9219946" y="1232454"/>
            <a:ext cx="2630815" cy="2623100"/>
          </a:xfrm>
          <a:prstGeom prst="rect">
            <a:avLst/>
          </a:prstGeom>
        </p:spPr>
      </p:pic>
      <p:pic>
        <p:nvPicPr>
          <p:cNvPr id="11" name="תמונה 10"/>
          <p:cNvPicPr>
            <a:picLocks noChangeAspect="1"/>
          </p:cNvPicPr>
          <p:nvPr/>
        </p:nvPicPr>
        <p:blipFill>
          <a:blip r:embed="rId3">
            <a:duotone>
              <a:prstClr val="black"/>
              <a:schemeClr val="accent4">
                <a:tint val="45000"/>
                <a:satMod val="400000"/>
              </a:schemeClr>
            </a:duotone>
          </a:blip>
          <a:stretch>
            <a:fillRect/>
          </a:stretch>
        </p:blipFill>
        <p:spPr>
          <a:xfrm>
            <a:off x="7979863" y="4114762"/>
            <a:ext cx="2480166" cy="2298998"/>
          </a:xfrm>
          <a:prstGeom prst="rect">
            <a:avLst/>
          </a:prstGeom>
        </p:spPr>
      </p:pic>
      <p:sp>
        <p:nvSpPr>
          <p:cNvPr id="12" name="TextBox 11"/>
          <p:cNvSpPr txBox="1"/>
          <p:nvPr/>
        </p:nvSpPr>
        <p:spPr>
          <a:xfrm>
            <a:off x="9756135" y="1691882"/>
            <a:ext cx="1558440" cy="307777"/>
          </a:xfrm>
          <a:prstGeom prst="rect">
            <a:avLst/>
          </a:prstGeom>
          <a:noFill/>
        </p:spPr>
        <p:txBody>
          <a:bodyPr wrap="none" rtlCol="1">
            <a:spAutoFit/>
          </a:bodyPr>
          <a:lstStyle/>
          <a:p>
            <a:pPr algn="ctr" rtl="1"/>
            <a:r>
              <a:rPr lang="ar-SA" b="1" dirty="0" smtClean="0">
                <a:solidFill>
                  <a:srgbClr val="002060"/>
                </a:solidFill>
                <a:latin typeface="Calibri" panose="020F0502020204030204" pitchFamily="34" charset="0"/>
                <a:cs typeface="Calibri" panose="020F0502020204030204" pitchFamily="34" charset="0"/>
              </a:rPr>
              <a:t>اقتراح المجموعة الأولى</a:t>
            </a:r>
            <a:endParaRPr lang="he-IL" b="1" dirty="0">
              <a:solidFill>
                <a:srgbClr val="002060"/>
              </a:solidFill>
              <a:latin typeface="Calibri" panose="020F0502020204030204" pitchFamily="34" charset="0"/>
              <a:cs typeface="Calibri" panose="020F0502020204030204" pitchFamily="34" charset="0"/>
            </a:endParaRPr>
          </a:p>
        </p:txBody>
      </p:sp>
      <p:sp>
        <p:nvSpPr>
          <p:cNvPr id="13" name="TextBox 12"/>
          <p:cNvSpPr txBox="1"/>
          <p:nvPr/>
        </p:nvSpPr>
        <p:spPr>
          <a:xfrm>
            <a:off x="6010089" y="2176508"/>
            <a:ext cx="1587294" cy="307777"/>
          </a:xfrm>
          <a:prstGeom prst="rect">
            <a:avLst/>
          </a:prstGeom>
          <a:noFill/>
        </p:spPr>
        <p:txBody>
          <a:bodyPr wrap="none" rtlCol="1">
            <a:spAutoFit/>
          </a:bodyPr>
          <a:lstStyle/>
          <a:p>
            <a:pPr algn="ctr" rtl="1"/>
            <a:r>
              <a:rPr lang="ar-SA" b="1" dirty="0">
                <a:solidFill>
                  <a:srgbClr val="002060"/>
                </a:solidFill>
                <a:latin typeface="Calibri" panose="020F0502020204030204" pitchFamily="34" charset="0"/>
                <a:cs typeface="Calibri" panose="020F0502020204030204" pitchFamily="34" charset="0"/>
              </a:rPr>
              <a:t>اقتراح المجموعة </a:t>
            </a:r>
            <a:r>
              <a:rPr lang="ar-SA" b="1" dirty="0" smtClean="0">
                <a:solidFill>
                  <a:srgbClr val="002060"/>
                </a:solidFill>
                <a:latin typeface="Calibri" panose="020F0502020204030204" pitchFamily="34" charset="0"/>
                <a:cs typeface="Calibri" panose="020F0502020204030204" pitchFamily="34" charset="0"/>
              </a:rPr>
              <a:t>الثّانية</a:t>
            </a:r>
            <a:endParaRPr lang="he-IL" b="1" dirty="0">
              <a:solidFill>
                <a:srgbClr val="002060"/>
              </a:solidFill>
              <a:latin typeface="Calibri" panose="020F0502020204030204" pitchFamily="34" charset="0"/>
              <a:cs typeface="Calibri" panose="020F0502020204030204" pitchFamily="34" charset="0"/>
            </a:endParaRPr>
          </a:p>
        </p:txBody>
      </p:sp>
      <p:sp>
        <p:nvSpPr>
          <p:cNvPr id="14" name="TextBox 13"/>
          <p:cNvSpPr txBox="1"/>
          <p:nvPr/>
        </p:nvSpPr>
        <p:spPr>
          <a:xfrm>
            <a:off x="1986576" y="1845770"/>
            <a:ext cx="1601722" cy="307777"/>
          </a:xfrm>
          <a:prstGeom prst="rect">
            <a:avLst/>
          </a:prstGeom>
          <a:noFill/>
        </p:spPr>
        <p:txBody>
          <a:bodyPr wrap="none" rtlCol="1">
            <a:spAutoFit/>
          </a:bodyPr>
          <a:lstStyle/>
          <a:p>
            <a:pPr algn="ctr" rtl="1"/>
            <a:r>
              <a:rPr lang="ar-SA" b="1" dirty="0">
                <a:solidFill>
                  <a:srgbClr val="002060"/>
                </a:solidFill>
                <a:latin typeface="Calibri" panose="020F0502020204030204" pitchFamily="34" charset="0"/>
                <a:cs typeface="Calibri" panose="020F0502020204030204" pitchFamily="34" charset="0"/>
              </a:rPr>
              <a:t>اقتراح المجموعة </a:t>
            </a:r>
            <a:r>
              <a:rPr lang="ar-SA" b="1" dirty="0" smtClean="0">
                <a:solidFill>
                  <a:srgbClr val="002060"/>
                </a:solidFill>
                <a:latin typeface="Calibri" panose="020F0502020204030204" pitchFamily="34" charset="0"/>
                <a:cs typeface="Calibri" panose="020F0502020204030204" pitchFamily="34" charset="0"/>
              </a:rPr>
              <a:t>الثّالثة</a:t>
            </a:r>
            <a:endParaRPr lang="he-IL" b="1" dirty="0">
              <a:solidFill>
                <a:srgbClr val="002060"/>
              </a:solidFill>
              <a:latin typeface="Calibri" panose="020F0502020204030204" pitchFamily="34" charset="0"/>
              <a:cs typeface="Calibri" panose="020F0502020204030204" pitchFamily="34" charset="0"/>
            </a:endParaRPr>
          </a:p>
        </p:txBody>
      </p:sp>
      <p:sp>
        <p:nvSpPr>
          <p:cNvPr id="15" name="TextBox 14"/>
          <p:cNvSpPr txBox="1"/>
          <p:nvPr/>
        </p:nvSpPr>
        <p:spPr>
          <a:xfrm>
            <a:off x="8341966" y="4599388"/>
            <a:ext cx="1609736" cy="307777"/>
          </a:xfrm>
          <a:prstGeom prst="rect">
            <a:avLst/>
          </a:prstGeom>
          <a:noFill/>
        </p:spPr>
        <p:txBody>
          <a:bodyPr wrap="none" rtlCol="1">
            <a:spAutoFit/>
          </a:bodyPr>
          <a:lstStyle/>
          <a:p>
            <a:pPr algn="ctr" rtl="1"/>
            <a:r>
              <a:rPr lang="ar-SA" b="1" dirty="0">
                <a:solidFill>
                  <a:srgbClr val="002060"/>
                </a:solidFill>
                <a:latin typeface="Calibri" panose="020F0502020204030204" pitchFamily="34" charset="0"/>
                <a:cs typeface="Calibri" panose="020F0502020204030204" pitchFamily="34" charset="0"/>
              </a:rPr>
              <a:t>اقتراح المجموعة </a:t>
            </a:r>
            <a:r>
              <a:rPr lang="ar-SA" b="1" dirty="0" smtClean="0">
                <a:solidFill>
                  <a:srgbClr val="002060"/>
                </a:solidFill>
                <a:latin typeface="Calibri" panose="020F0502020204030204" pitchFamily="34" charset="0"/>
                <a:cs typeface="Calibri" panose="020F0502020204030204" pitchFamily="34" charset="0"/>
              </a:rPr>
              <a:t>الرّابعة</a:t>
            </a:r>
            <a:endParaRPr lang="he-IL" b="1" dirty="0">
              <a:solidFill>
                <a:srgbClr val="002060"/>
              </a:solidFill>
              <a:latin typeface="Calibri" panose="020F0502020204030204" pitchFamily="34" charset="0"/>
              <a:cs typeface="Calibri" panose="020F0502020204030204" pitchFamily="34" charset="0"/>
            </a:endParaRPr>
          </a:p>
        </p:txBody>
      </p:sp>
      <p:sp>
        <p:nvSpPr>
          <p:cNvPr id="16" name="TextBox 15"/>
          <p:cNvSpPr txBox="1"/>
          <p:nvPr/>
        </p:nvSpPr>
        <p:spPr>
          <a:xfrm>
            <a:off x="4130381" y="4779455"/>
            <a:ext cx="1752403" cy="307777"/>
          </a:xfrm>
          <a:prstGeom prst="rect">
            <a:avLst/>
          </a:prstGeom>
          <a:noFill/>
        </p:spPr>
        <p:txBody>
          <a:bodyPr wrap="none" rtlCol="1">
            <a:spAutoFit/>
          </a:bodyPr>
          <a:lstStyle/>
          <a:p>
            <a:pPr algn="ctr" rtl="1"/>
            <a:r>
              <a:rPr lang="ar-SA" b="1" dirty="0">
                <a:solidFill>
                  <a:srgbClr val="002060"/>
                </a:solidFill>
                <a:latin typeface="Calibri" panose="020F0502020204030204" pitchFamily="34" charset="0"/>
                <a:cs typeface="Calibri" panose="020F0502020204030204" pitchFamily="34" charset="0"/>
              </a:rPr>
              <a:t>اقتراح المجموعة </a:t>
            </a:r>
            <a:r>
              <a:rPr lang="ar-SA" b="1" dirty="0" smtClean="0">
                <a:solidFill>
                  <a:srgbClr val="002060"/>
                </a:solidFill>
                <a:latin typeface="Calibri" panose="020F0502020204030204" pitchFamily="34" charset="0"/>
                <a:cs typeface="Calibri" panose="020F0502020204030204" pitchFamily="34" charset="0"/>
              </a:rPr>
              <a:t>الخامسة</a:t>
            </a:r>
            <a:endParaRPr lang="he-IL" b="1" dirty="0">
              <a:solidFill>
                <a:srgbClr val="002060"/>
              </a:solidFill>
              <a:latin typeface="Calibri" panose="020F0502020204030204" pitchFamily="34" charset="0"/>
              <a:cs typeface="Calibri" panose="020F0502020204030204" pitchFamily="34" charset="0"/>
            </a:endParaRPr>
          </a:p>
        </p:txBody>
      </p:sp>
      <p:pic>
        <p:nvPicPr>
          <p:cNvPr id="17" name="תמונה 16"/>
          <p:cNvPicPr>
            <a:picLocks noChangeAspect="1"/>
          </p:cNvPicPr>
          <p:nvPr/>
        </p:nvPicPr>
        <p:blipFill>
          <a:blip r:embed="rId4"/>
          <a:stretch>
            <a:fillRect/>
          </a:stretch>
        </p:blipFill>
        <p:spPr>
          <a:xfrm>
            <a:off x="353160" y="4007905"/>
            <a:ext cx="2698317" cy="2158654"/>
          </a:xfrm>
          <a:prstGeom prst="rect">
            <a:avLst/>
          </a:prstGeom>
        </p:spPr>
      </p:pic>
    </p:spTree>
    <p:extLst>
      <p:ext uri="{BB962C8B-B14F-4D97-AF65-F5344CB8AC3E}">
        <p14:creationId xmlns:p14="http://schemas.microsoft.com/office/powerpoint/2010/main" val="2858823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15"/>
          <p:cNvPicPr preferRelativeResize="0"/>
          <p:nvPr/>
        </p:nvPicPr>
        <p:blipFill rotWithShape="1">
          <a:blip r:embed="rId3">
            <a:alphaModFix/>
          </a:blip>
          <a:srcRect/>
          <a:stretch/>
        </p:blipFill>
        <p:spPr>
          <a:xfrm>
            <a:off x="159659" y="1475749"/>
            <a:ext cx="3023613" cy="2233523"/>
          </a:xfrm>
          <a:prstGeom prst="rect">
            <a:avLst/>
          </a:prstGeom>
          <a:noFill/>
          <a:ln>
            <a:noFill/>
          </a:ln>
        </p:spPr>
      </p:pic>
      <p:pic>
        <p:nvPicPr>
          <p:cNvPr id="297" name="Google Shape;297;p15"/>
          <p:cNvPicPr preferRelativeResize="0"/>
          <p:nvPr/>
        </p:nvPicPr>
        <p:blipFill rotWithShape="1">
          <a:blip r:embed="rId3">
            <a:alphaModFix/>
          </a:blip>
          <a:srcRect/>
          <a:stretch/>
        </p:blipFill>
        <p:spPr>
          <a:xfrm>
            <a:off x="3349376" y="2191494"/>
            <a:ext cx="2449189" cy="1809199"/>
          </a:xfrm>
          <a:prstGeom prst="rect">
            <a:avLst/>
          </a:prstGeom>
          <a:noFill/>
          <a:ln>
            <a:noFill/>
          </a:ln>
        </p:spPr>
      </p:pic>
      <p:pic>
        <p:nvPicPr>
          <p:cNvPr id="298" name="Google Shape;298;p15"/>
          <p:cNvPicPr preferRelativeResize="0"/>
          <p:nvPr/>
        </p:nvPicPr>
        <p:blipFill rotWithShape="1">
          <a:blip r:embed="rId3">
            <a:alphaModFix/>
          </a:blip>
          <a:srcRect/>
          <a:stretch/>
        </p:blipFill>
        <p:spPr>
          <a:xfrm>
            <a:off x="5811932" y="3517348"/>
            <a:ext cx="3023613" cy="2233523"/>
          </a:xfrm>
          <a:prstGeom prst="rect">
            <a:avLst/>
          </a:prstGeom>
          <a:noFill/>
          <a:ln>
            <a:noFill/>
          </a:ln>
        </p:spPr>
      </p:pic>
      <p:pic>
        <p:nvPicPr>
          <p:cNvPr id="299" name="Google Shape;299;p15"/>
          <p:cNvPicPr preferRelativeResize="0"/>
          <p:nvPr/>
        </p:nvPicPr>
        <p:blipFill rotWithShape="1">
          <a:blip r:embed="rId3">
            <a:alphaModFix/>
          </a:blip>
          <a:srcRect/>
          <a:stretch/>
        </p:blipFill>
        <p:spPr>
          <a:xfrm>
            <a:off x="9001649" y="1324332"/>
            <a:ext cx="3023613" cy="2233523"/>
          </a:xfrm>
          <a:prstGeom prst="rect">
            <a:avLst/>
          </a:prstGeom>
          <a:noFill/>
          <a:ln>
            <a:noFill/>
          </a:ln>
        </p:spPr>
      </p:pic>
      <p:pic>
        <p:nvPicPr>
          <p:cNvPr id="300" name="Google Shape;300;p15"/>
          <p:cNvPicPr preferRelativeResize="0"/>
          <p:nvPr/>
        </p:nvPicPr>
        <p:blipFill rotWithShape="1">
          <a:blip r:embed="rId3">
            <a:alphaModFix/>
          </a:blip>
          <a:srcRect/>
          <a:stretch/>
        </p:blipFill>
        <p:spPr>
          <a:xfrm>
            <a:off x="9150326" y="3846258"/>
            <a:ext cx="2874750" cy="2123559"/>
          </a:xfrm>
          <a:prstGeom prst="rect">
            <a:avLst/>
          </a:prstGeom>
          <a:noFill/>
          <a:ln>
            <a:noFill/>
          </a:ln>
        </p:spPr>
      </p:pic>
      <p:pic>
        <p:nvPicPr>
          <p:cNvPr id="301" name="Google Shape;301;p15"/>
          <p:cNvPicPr preferRelativeResize="0"/>
          <p:nvPr/>
        </p:nvPicPr>
        <p:blipFill rotWithShape="1">
          <a:blip r:embed="rId3">
            <a:alphaModFix/>
          </a:blip>
          <a:srcRect/>
          <a:stretch/>
        </p:blipFill>
        <p:spPr>
          <a:xfrm>
            <a:off x="5553426" y="1107129"/>
            <a:ext cx="3023613" cy="2233523"/>
          </a:xfrm>
          <a:prstGeom prst="rect">
            <a:avLst/>
          </a:prstGeom>
          <a:noFill/>
          <a:ln>
            <a:noFill/>
          </a:ln>
        </p:spPr>
      </p:pic>
      <p:pic>
        <p:nvPicPr>
          <p:cNvPr id="302" name="Google Shape;302;p15"/>
          <p:cNvPicPr preferRelativeResize="0"/>
          <p:nvPr/>
        </p:nvPicPr>
        <p:blipFill rotWithShape="1">
          <a:blip r:embed="rId4">
            <a:alphaModFix/>
          </a:blip>
          <a:srcRect/>
          <a:stretch/>
        </p:blipFill>
        <p:spPr>
          <a:xfrm>
            <a:off x="0" y="4031719"/>
            <a:ext cx="4444343" cy="2969119"/>
          </a:xfrm>
          <a:prstGeom prst="rect">
            <a:avLst/>
          </a:prstGeom>
          <a:noFill/>
          <a:ln>
            <a:noFill/>
          </a:ln>
        </p:spPr>
      </p:pic>
      <p:sp>
        <p:nvSpPr>
          <p:cNvPr id="303" name="Google Shape;303;p15"/>
          <p:cNvSpPr/>
          <p:nvPr/>
        </p:nvSpPr>
        <p:spPr>
          <a:xfrm>
            <a:off x="5270246" y="-104298"/>
            <a:ext cx="9068456" cy="1378131"/>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5400"/>
              <a:buFont typeface="Calibri"/>
              <a:buNone/>
            </a:pPr>
            <a:r>
              <a:rPr lang="ar-LB" sz="5400" b="1" i="0" u="none" strike="noStrike" cap="none">
                <a:solidFill>
                  <a:srgbClr val="002060"/>
                </a:solidFill>
                <a:latin typeface="Calibri"/>
                <a:ea typeface="Calibri"/>
                <a:cs typeface="Calibri"/>
                <a:sym typeface="Calibri"/>
              </a:rPr>
              <a:t>نُلخّص الدّرس</a:t>
            </a:r>
            <a:endParaRPr sz="5400" b="1" i="0" u="none" strike="noStrike" cap="none">
              <a:solidFill>
                <a:srgbClr val="002060"/>
              </a:solidFill>
              <a:latin typeface="Calibri"/>
              <a:ea typeface="Calibri"/>
              <a:cs typeface="Calibri"/>
              <a:sym typeface="Calibri"/>
            </a:endParaRPr>
          </a:p>
        </p:txBody>
      </p:sp>
      <p:sp>
        <p:nvSpPr>
          <p:cNvPr id="304" name="Google Shape;304;p15"/>
          <p:cNvSpPr txBox="1"/>
          <p:nvPr/>
        </p:nvSpPr>
        <p:spPr>
          <a:xfrm>
            <a:off x="5847804" y="1935488"/>
            <a:ext cx="2434856" cy="769441"/>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2200"/>
              <a:buFont typeface="Gisha"/>
              <a:buNone/>
            </a:pPr>
            <a:r>
              <a:rPr lang="ar-LB" sz="2200" i="0" u="none" strike="noStrike" cap="none">
                <a:solidFill>
                  <a:srgbClr val="000000"/>
                </a:solidFill>
                <a:latin typeface="Calibri"/>
                <a:ea typeface="Calibri"/>
                <a:cs typeface="Calibri"/>
                <a:sym typeface="Calibri"/>
              </a:rPr>
              <a:t>أمرٌ ما كان مؤثّرًا بالنّسبة لي </a:t>
            </a:r>
            <a:endParaRPr sz="2200" i="0" u="none" strike="noStrike" cap="none">
              <a:solidFill>
                <a:srgbClr val="000000"/>
              </a:solidFill>
              <a:latin typeface="Calibri"/>
              <a:ea typeface="Calibri"/>
              <a:cs typeface="Calibri"/>
              <a:sym typeface="Calibri"/>
            </a:endParaRPr>
          </a:p>
        </p:txBody>
      </p:sp>
      <p:sp>
        <p:nvSpPr>
          <p:cNvPr id="305" name="Google Shape;305;p15"/>
          <p:cNvSpPr txBox="1"/>
          <p:nvPr/>
        </p:nvSpPr>
        <p:spPr>
          <a:xfrm>
            <a:off x="6192637" y="4031719"/>
            <a:ext cx="2423700" cy="11082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2200"/>
              <a:buFont typeface="Gisha"/>
              <a:buNone/>
            </a:pPr>
            <a:r>
              <a:rPr lang="ar-LB" sz="2200" i="0" u="none" strike="noStrike" cap="none">
                <a:solidFill>
                  <a:srgbClr val="000000"/>
                </a:solidFill>
                <a:latin typeface="Calibri"/>
                <a:ea typeface="Calibri"/>
                <a:cs typeface="Calibri"/>
                <a:sym typeface="Calibri"/>
              </a:rPr>
              <a:t>ماذا أريد أن آخذ وأتبنّى لاحقًا، ممّا تعلّمته في الدّرس؟</a:t>
            </a:r>
            <a:endParaRPr sz="2200" i="0" u="none" strike="noStrike" cap="none">
              <a:solidFill>
                <a:srgbClr val="000000"/>
              </a:solidFill>
              <a:latin typeface="Calibri"/>
              <a:ea typeface="Calibri"/>
              <a:cs typeface="Calibri"/>
              <a:sym typeface="Calibri"/>
            </a:endParaRPr>
          </a:p>
        </p:txBody>
      </p:sp>
      <p:sp>
        <p:nvSpPr>
          <p:cNvPr id="306" name="Google Shape;306;p15"/>
          <p:cNvSpPr txBox="1"/>
          <p:nvPr/>
        </p:nvSpPr>
        <p:spPr>
          <a:xfrm>
            <a:off x="3695455" y="2711372"/>
            <a:ext cx="1757030" cy="769441"/>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2200"/>
              <a:buFont typeface="Gisha"/>
              <a:buNone/>
            </a:pPr>
            <a:r>
              <a:rPr lang="ar-LB" sz="2200" i="0" u="none" strike="noStrike" cap="none">
                <a:solidFill>
                  <a:srgbClr val="000000"/>
                </a:solidFill>
                <a:latin typeface="Calibri"/>
                <a:ea typeface="Calibri"/>
                <a:cs typeface="Calibri"/>
                <a:sym typeface="Calibri"/>
              </a:rPr>
              <a:t>أمرٌ جديد تعلّمته اليوم</a:t>
            </a:r>
            <a:endParaRPr sz="2200" i="0" u="none" strike="noStrike" cap="none">
              <a:solidFill>
                <a:srgbClr val="000000"/>
              </a:solidFill>
              <a:latin typeface="Calibri"/>
              <a:ea typeface="Calibri"/>
              <a:cs typeface="Calibri"/>
              <a:sym typeface="Calibri"/>
            </a:endParaRPr>
          </a:p>
        </p:txBody>
      </p:sp>
      <p:sp>
        <p:nvSpPr>
          <p:cNvPr id="307" name="Google Shape;307;p15"/>
          <p:cNvSpPr txBox="1"/>
          <p:nvPr/>
        </p:nvSpPr>
        <p:spPr>
          <a:xfrm>
            <a:off x="974644" y="2358729"/>
            <a:ext cx="1587779" cy="430887"/>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2200"/>
              <a:buFont typeface="Gisha"/>
              <a:buNone/>
            </a:pPr>
            <a:r>
              <a:rPr lang="ar-LB" sz="2200" i="0" u="none" strike="noStrike" cap="none" dirty="0">
                <a:solidFill>
                  <a:srgbClr val="000000"/>
                </a:solidFill>
                <a:latin typeface="Calibri"/>
                <a:ea typeface="Calibri"/>
                <a:cs typeface="Calibri"/>
                <a:sym typeface="Calibri"/>
              </a:rPr>
              <a:t>امرٌ ما فاجأني</a:t>
            </a:r>
            <a:endParaRPr sz="2200" i="0" u="none" strike="noStrike" cap="none" dirty="0">
              <a:solidFill>
                <a:srgbClr val="000000"/>
              </a:solidFill>
              <a:latin typeface="Calibri"/>
              <a:ea typeface="Calibri"/>
              <a:cs typeface="Calibri"/>
              <a:sym typeface="Calibri"/>
            </a:endParaRPr>
          </a:p>
        </p:txBody>
      </p:sp>
      <p:sp>
        <p:nvSpPr>
          <p:cNvPr id="308" name="Google Shape;308;p15"/>
          <p:cNvSpPr txBox="1"/>
          <p:nvPr/>
        </p:nvSpPr>
        <p:spPr>
          <a:xfrm>
            <a:off x="9858892" y="4338793"/>
            <a:ext cx="1757100" cy="11082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2200"/>
              <a:buFont typeface="Gisha"/>
              <a:buNone/>
            </a:pPr>
            <a:r>
              <a:rPr lang="ar-LB" sz="2200" i="0" u="none" strike="noStrike" cap="none">
                <a:solidFill>
                  <a:srgbClr val="000000"/>
                </a:solidFill>
                <a:latin typeface="Calibri"/>
                <a:ea typeface="Calibri"/>
                <a:cs typeface="Calibri"/>
                <a:sym typeface="Calibri"/>
              </a:rPr>
              <a:t>أمرٌ ما تعلّمته عن نفسي خلال الدّرس</a:t>
            </a:r>
            <a:endParaRPr sz="2200" i="0" u="none" strike="noStrike" cap="none">
              <a:solidFill>
                <a:srgbClr val="000000"/>
              </a:solidFill>
              <a:latin typeface="Calibri"/>
              <a:ea typeface="Calibri"/>
              <a:cs typeface="Calibri"/>
              <a:sym typeface="Calibri"/>
            </a:endParaRPr>
          </a:p>
        </p:txBody>
      </p:sp>
      <p:sp>
        <p:nvSpPr>
          <p:cNvPr id="309" name="Google Shape;309;p15"/>
          <p:cNvSpPr txBox="1"/>
          <p:nvPr/>
        </p:nvSpPr>
        <p:spPr>
          <a:xfrm>
            <a:off x="9598969" y="2056372"/>
            <a:ext cx="2276946" cy="769441"/>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000000"/>
              </a:buClr>
              <a:buSzPts val="2200"/>
              <a:buFont typeface="Gisha"/>
              <a:buNone/>
            </a:pPr>
            <a:r>
              <a:rPr lang="ar-LB" sz="2200" i="0" u="none" strike="noStrike" cap="none" dirty="0">
                <a:solidFill>
                  <a:srgbClr val="000000"/>
                </a:solidFill>
                <a:latin typeface="Calibri"/>
                <a:ea typeface="Calibri"/>
                <a:cs typeface="Calibri"/>
                <a:sym typeface="Calibri"/>
              </a:rPr>
              <a:t>أفكار راوَدَتني خلال الدّرس أو في أعقابه</a:t>
            </a:r>
            <a:endParaRPr sz="220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888225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8"/>
          <p:cNvSpPr txBox="1">
            <a:spLocks noGrp="1"/>
          </p:cNvSpPr>
          <p:nvPr>
            <p:ph type="title"/>
          </p:nvPr>
        </p:nvSpPr>
        <p:spPr>
          <a:xfrm>
            <a:off x="428625" y="2649663"/>
            <a:ext cx="2828636" cy="1325563"/>
          </a:xfrm>
          <a:prstGeom prst="rect">
            <a:avLst/>
          </a:prstGeom>
          <a:noFill/>
          <a:ln>
            <a:noFill/>
          </a:ln>
        </p:spPr>
        <p:txBody>
          <a:bodyPr spcFirstLastPara="1" wrap="square" lIns="91425" tIns="45700" rIns="91425" bIns="45700" anchor="ctr" anchorCtr="0">
            <a:normAutofit fontScale="90000"/>
          </a:bodyPr>
          <a:lstStyle/>
          <a:p>
            <a:pPr marL="0" lvl="0" indent="0" algn="ctr" rtl="1">
              <a:lnSpc>
                <a:spcPct val="90000"/>
              </a:lnSpc>
              <a:spcBef>
                <a:spcPts val="0"/>
              </a:spcBef>
              <a:spcAft>
                <a:spcPts val="0"/>
              </a:spcAft>
              <a:buClr>
                <a:srgbClr val="002060"/>
              </a:buClr>
              <a:buSzPts val="5400"/>
              <a:buFont typeface="Calibri"/>
              <a:buNone/>
            </a:pPr>
            <a:r>
              <a:rPr lang="ar-SA" dirty="0" smtClean="0"/>
              <a:t>للطّباعة</a:t>
            </a:r>
            <a:r>
              <a:rPr lang="he-IL" dirty="0"/>
              <a:t/>
            </a:r>
            <a:br>
              <a:rPr lang="he-IL" dirty="0"/>
            </a:br>
            <a:r>
              <a:rPr lang="he-IL" dirty="0"/>
              <a:t/>
            </a:r>
            <a:br>
              <a:rPr lang="he-IL" dirty="0"/>
            </a:br>
            <a:r>
              <a:rPr lang="he-IL" sz="3300" dirty="0"/>
              <a:t>1. </a:t>
            </a:r>
            <a:r>
              <a:rPr lang="ar-SA" sz="3300" dirty="0" smtClean="0">
                <a:hlinkClick r:id="rId3"/>
              </a:rPr>
              <a:t>تعليمات لعبة الرّسالة السّرّيّة</a:t>
            </a:r>
            <a:r>
              <a:rPr lang="he-IL" sz="3300" dirty="0">
                <a:hlinkClick r:id="rId3"/>
              </a:rPr>
              <a:t/>
            </a:r>
            <a:br>
              <a:rPr lang="he-IL" sz="3300" dirty="0">
                <a:hlinkClick r:id="rId3"/>
              </a:rPr>
            </a:br>
            <a:r>
              <a:rPr lang="he-IL" sz="3300" dirty="0"/>
              <a:t>2. </a:t>
            </a:r>
            <a:r>
              <a:rPr lang="ar-SA" sz="3300" dirty="0" smtClean="0">
                <a:hlinkClick r:id="rId4"/>
              </a:rPr>
              <a:t>تعليمات لعبة سلالم ومهمّات وحبال</a:t>
            </a:r>
            <a:r>
              <a:rPr lang="he-IL" sz="3300" dirty="0">
                <a:hlinkClick r:id="rId4"/>
              </a:rPr>
              <a:t/>
            </a:r>
            <a:br>
              <a:rPr lang="he-IL" sz="3300" dirty="0">
                <a:hlinkClick r:id="rId4"/>
              </a:rPr>
            </a:br>
            <a:r>
              <a:rPr lang="he-IL" sz="3300" dirty="0"/>
              <a:t>3. </a:t>
            </a:r>
            <a:r>
              <a:rPr lang="ar-SA" sz="3300" dirty="0" smtClean="0">
                <a:hlinkClick r:id="rId5"/>
              </a:rPr>
              <a:t>تعليمات لعبة سمكة مالحة</a:t>
            </a:r>
            <a:r>
              <a:rPr lang="he-IL" sz="3300" dirty="0">
                <a:hlinkClick r:id="rId5"/>
              </a:rPr>
              <a:t/>
            </a:r>
            <a:br>
              <a:rPr lang="he-IL" sz="3300" dirty="0">
                <a:hlinkClick r:id="rId5"/>
              </a:rPr>
            </a:br>
            <a:r>
              <a:rPr lang="he-IL" sz="3300" dirty="0"/>
              <a:t>4. </a:t>
            </a:r>
            <a:r>
              <a:rPr lang="ar-SA" sz="3300" dirty="0" smtClean="0">
                <a:hlinkClick r:id="rId6"/>
              </a:rPr>
              <a:t>تعليمات لعبة رزمة الإطراء المتنقّلة</a:t>
            </a:r>
            <a:endParaRPr sz="3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34"/>
          <p:cNvPicPr preferRelativeResize="0"/>
          <p:nvPr/>
        </p:nvPicPr>
        <p:blipFill rotWithShape="1">
          <a:blip r:embed="rId3">
            <a:alphaModFix/>
          </a:blip>
          <a:srcRect/>
          <a:stretch/>
        </p:blipFill>
        <p:spPr>
          <a:xfrm>
            <a:off x="7872000" y="439287"/>
            <a:ext cx="4320000" cy="1116898"/>
          </a:xfrm>
          <a:prstGeom prst="rect">
            <a:avLst/>
          </a:prstGeom>
          <a:noFill/>
          <a:ln>
            <a:noFill/>
          </a:ln>
        </p:spPr>
      </p:pic>
      <p:cxnSp>
        <p:nvCxnSpPr>
          <p:cNvPr id="192" name="Google Shape;192;p34"/>
          <p:cNvCxnSpPr/>
          <p:nvPr/>
        </p:nvCxnSpPr>
        <p:spPr>
          <a:xfrm>
            <a:off x="8682163" y="2716232"/>
            <a:ext cx="0" cy="2065840"/>
          </a:xfrm>
          <a:prstGeom prst="straightConnector1">
            <a:avLst/>
          </a:prstGeom>
          <a:noFill/>
          <a:ln w="9525" cap="flat" cmpd="sng">
            <a:solidFill>
              <a:srgbClr val="005485"/>
            </a:solidFill>
            <a:prstDash val="solid"/>
            <a:round/>
            <a:headEnd type="none" w="sm" len="sm"/>
            <a:tailEnd type="none" w="sm" len="sm"/>
          </a:ln>
        </p:spPr>
      </p:cxnSp>
      <p:sp>
        <p:nvSpPr>
          <p:cNvPr id="193" name="Google Shape;193;p34"/>
          <p:cNvSpPr txBox="1"/>
          <p:nvPr/>
        </p:nvSpPr>
        <p:spPr>
          <a:xfrm>
            <a:off x="8829713" y="2716232"/>
            <a:ext cx="3265714" cy="1077178"/>
          </a:xfrm>
          <a:prstGeom prst="rect">
            <a:avLst/>
          </a:prstGeom>
          <a:noFill/>
          <a:ln>
            <a:noFill/>
          </a:ln>
        </p:spPr>
        <p:txBody>
          <a:bodyPr spcFirstLastPara="1" wrap="square" lIns="91425" tIns="45700" rIns="91425" bIns="45700" anchor="t" anchorCtr="0">
            <a:spAutoFit/>
          </a:bodyPr>
          <a:lstStyle/>
          <a:p>
            <a:pPr marL="398463" marR="0" lvl="1" indent="-285750" algn="r" rtl="1">
              <a:lnSpc>
                <a:spcPct val="100000"/>
              </a:lnSpc>
              <a:spcBef>
                <a:spcPts val="0"/>
              </a:spcBef>
              <a:spcAft>
                <a:spcPts val="0"/>
              </a:spcAft>
              <a:buFontTx/>
              <a:buChar char="-"/>
            </a:pPr>
            <a:r>
              <a:rPr lang="ar-SA" sz="1600" b="0" i="0" u="none" strike="noStrike" cap="none" dirty="0" smtClean="0">
                <a:solidFill>
                  <a:srgbClr val="000000"/>
                </a:solidFill>
                <a:latin typeface="Calibri"/>
                <a:ea typeface="Calibri"/>
                <a:cs typeface="Calibri"/>
                <a:sym typeface="Calibri"/>
              </a:rPr>
              <a:t>إثراء نشاطات الطّلبة الاجتماعيّة الّتي يشاركون بها وجهًا لوجه أو </a:t>
            </a:r>
            <a:r>
              <a:rPr lang="ar-SA" sz="1600" dirty="0" smtClean="0">
                <a:latin typeface="Calibri"/>
                <a:ea typeface="Calibri"/>
                <a:cs typeface="Calibri"/>
                <a:sym typeface="Calibri"/>
              </a:rPr>
              <a:t>عَبْر</a:t>
            </a:r>
            <a:r>
              <a:rPr lang="ar-SA" sz="1600" b="0" i="0" u="none" strike="noStrike" cap="none" dirty="0" smtClean="0">
                <a:solidFill>
                  <a:srgbClr val="000000"/>
                </a:solidFill>
                <a:latin typeface="Calibri"/>
                <a:ea typeface="Calibri"/>
                <a:cs typeface="Calibri"/>
                <a:sym typeface="Calibri"/>
              </a:rPr>
              <a:t> الشّبكة.  </a:t>
            </a:r>
            <a:endParaRPr lang="he-IL" sz="1600" b="0" i="0" u="none" strike="noStrike" cap="none" dirty="0">
              <a:solidFill>
                <a:srgbClr val="000000"/>
              </a:solidFill>
              <a:latin typeface="Calibri"/>
              <a:ea typeface="Calibri"/>
              <a:cs typeface="Calibri"/>
              <a:sym typeface="Calibri"/>
            </a:endParaRPr>
          </a:p>
          <a:p>
            <a:pPr marL="398463" marR="0" lvl="1" indent="-285750" algn="r" rtl="1">
              <a:lnSpc>
                <a:spcPct val="100000"/>
              </a:lnSpc>
              <a:spcBef>
                <a:spcPts val="0"/>
              </a:spcBef>
              <a:spcAft>
                <a:spcPts val="0"/>
              </a:spcAft>
              <a:buFontTx/>
              <a:buChar char="-"/>
            </a:pPr>
            <a:r>
              <a:rPr lang="ar-SA" sz="1600" dirty="0" smtClean="0">
                <a:latin typeface="Calibri"/>
                <a:cs typeface="Calibri"/>
                <a:sym typeface="Calibri"/>
              </a:rPr>
              <a:t>إدراك الاختلاف بين الألعاب الاجتماعيّة وجهًا لوجه وعَبْر الشّبكة.</a:t>
            </a:r>
            <a:endParaRPr dirty="0"/>
          </a:p>
        </p:txBody>
      </p:sp>
      <p:sp>
        <p:nvSpPr>
          <p:cNvPr id="194" name="Google Shape;194;p34"/>
          <p:cNvSpPr txBox="1"/>
          <p:nvPr/>
        </p:nvSpPr>
        <p:spPr>
          <a:xfrm>
            <a:off x="3016976" y="2634952"/>
            <a:ext cx="5521710" cy="3108503"/>
          </a:xfrm>
          <a:prstGeom prst="rect">
            <a:avLst/>
          </a:prstGeom>
          <a:noFill/>
          <a:ln>
            <a:noFill/>
          </a:ln>
        </p:spPr>
        <p:txBody>
          <a:bodyPr spcFirstLastPara="1" wrap="square" lIns="91425" tIns="45700" rIns="91425" bIns="45700" anchor="t" anchorCtr="0">
            <a:spAutoFit/>
          </a:bodyPr>
          <a:lstStyle/>
          <a:p>
            <a:pPr marL="285750" marR="0" lvl="0" indent="-285750" algn="r" rtl="1">
              <a:lnSpc>
                <a:spcPct val="100000"/>
              </a:lnSpc>
              <a:spcBef>
                <a:spcPts val="0"/>
              </a:spcBef>
              <a:spcAft>
                <a:spcPts val="0"/>
              </a:spcAft>
              <a:buClr>
                <a:srgbClr val="000000"/>
              </a:buClr>
              <a:buSzPts val="1800"/>
              <a:buFont typeface="Gisha"/>
              <a:buChar char="»"/>
            </a:pPr>
            <a:r>
              <a:rPr lang="ar-SY" sz="1600" b="1" i="0" u="none" strike="noStrike" cap="none" dirty="0" smtClean="0">
                <a:solidFill>
                  <a:srgbClr val="EF364C"/>
                </a:solidFill>
                <a:latin typeface="Calibri"/>
                <a:ea typeface="Calibri"/>
                <a:cs typeface="Calibri"/>
                <a:sym typeface="Calibri"/>
              </a:rPr>
              <a:t>المهارات الذّهنيّة</a:t>
            </a:r>
            <a:endParaRPr sz="1600" b="1" i="0" u="none" strike="noStrike" cap="none" dirty="0">
              <a:solidFill>
                <a:srgbClr val="EF364C"/>
              </a:solidFill>
              <a:latin typeface="Calibri"/>
              <a:ea typeface="Calibri"/>
              <a:cs typeface="Calibri"/>
              <a:sym typeface="Calibri"/>
            </a:endParaRPr>
          </a:p>
          <a:p>
            <a:pPr marL="0" marR="0" lvl="0" indent="0" algn="r" rtl="1">
              <a:lnSpc>
                <a:spcPct val="100000"/>
              </a:lnSpc>
              <a:spcBef>
                <a:spcPts val="0"/>
              </a:spcBef>
              <a:spcAft>
                <a:spcPts val="0"/>
              </a:spcAft>
              <a:buNone/>
            </a:pPr>
            <a:r>
              <a:rPr lang="x-none" sz="2000" b="1" i="0" u="none" strike="noStrike" cap="none" dirty="0">
                <a:solidFill>
                  <a:srgbClr val="000000"/>
                </a:solidFill>
                <a:latin typeface="Calibri"/>
                <a:ea typeface="Calibri"/>
                <a:cs typeface="Calibri"/>
                <a:sym typeface="Calibri"/>
              </a:rPr>
              <a:t>      </a:t>
            </a:r>
            <a:r>
              <a:rPr lang="ar-SA" sz="1600" dirty="0" smtClean="0">
                <a:latin typeface="Calibri"/>
                <a:ea typeface="Calibri"/>
                <a:cs typeface="Calibri"/>
                <a:sym typeface="Calibri"/>
              </a:rPr>
              <a:t>اتّخاذ القرارات، استغلال الوقت بشكل ناجع</a:t>
            </a:r>
            <a:endParaRPr sz="1600" b="0" i="0" u="none" strike="noStrike" cap="none" dirty="0">
              <a:solidFill>
                <a:srgbClr val="000000"/>
              </a:solidFill>
              <a:highlight>
                <a:srgbClr val="FFFF00"/>
              </a:highlight>
              <a:latin typeface="Calibri"/>
              <a:ea typeface="Calibri"/>
              <a:cs typeface="Calibri"/>
              <a:sym typeface="Calibri"/>
            </a:endParaRPr>
          </a:p>
          <a:p>
            <a:pPr marL="285750" marR="0" lvl="0" indent="-285750" algn="r" rtl="1">
              <a:lnSpc>
                <a:spcPct val="100000"/>
              </a:lnSpc>
              <a:spcBef>
                <a:spcPts val="0"/>
              </a:spcBef>
              <a:spcAft>
                <a:spcPts val="0"/>
              </a:spcAft>
              <a:buClr>
                <a:srgbClr val="000000"/>
              </a:buClr>
              <a:buSzPts val="1800"/>
              <a:buFont typeface="Gisha"/>
              <a:buChar char="»"/>
            </a:pPr>
            <a:r>
              <a:rPr lang="ar-SY" sz="1600" b="1" i="0" u="none" strike="noStrike" cap="none" dirty="0" smtClean="0">
                <a:solidFill>
                  <a:srgbClr val="EF364C"/>
                </a:solidFill>
                <a:latin typeface="Calibri"/>
                <a:ea typeface="Calibri"/>
                <a:cs typeface="Calibri"/>
                <a:sym typeface="Calibri"/>
              </a:rPr>
              <a:t>المهارات الشّعوريّة (ذاتيّة)</a:t>
            </a:r>
            <a:endParaRPr sz="1600" b="0" i="0" u="none" strike="noStrike" cap="none" dirty="0">
              <a:solidFill>
                <a:srgbClr val="EF364C"/>
              </a:solidFill>
              <a:latin typeface="Calibri"/>
              <a:ea typeface="Calibri"/>
              <a:cs typeface="Calibri"/>
              <a:sym typeface="Calibri"/>
            </a:endParaRPr>
          </a:p>
          <a:p>
            <a:pPr marL="576000" marR="0" lvl="0" indent="-285750" algn="r" rtl="1">
              <a:lnSpc>
                <a:spcPct val="100000"/>
              </a:lnSpc>
              <a:spcBef>
                <a:spcPts val="0"/>
              </a:spcBef>
              <a:spcAft>
                <a:spcPts val="0"/>
              </a:spcAft>
              <a:buClr>
                <a:srgbClr val="000000"/>
              </a:buClr>
              <a:buSzPts val="1800"/>
              <a:buFont typeface="Arial"/>
              <a:buChar char="-"/>
            </a:pPr>
            <a:r>
              <a:rPr lang="ar-SA" sz="1600" b="1" dirty="0" smtClean="0">
                <a:latin typeface="Calibri"/>
                <a:ea typeface="Calibri"/>
                <a:cs typeface="Calibri"/>
                <a:sym typeface="Calibri"/>
              </a:rPr>
              <a:t>الوعي </a:t>
            </a:r>
            <a:r>
              <a:rPr lang="ar-SY" sz="1600" b="1" dirty="0" smtClean="0">
                <a:latin typeface="Calibri"/>
                <a:ea typeface="Calibri"/>
                <a:cs typeface="Calibri"/>
                <a:sym typeface="Calibri"/>
              </a:rPr>
              <a:t>ال</a:t>
            </a:r>
            <a:r>
              <a:rPr lang="ar-SA" sz="1600" b="1" dirty="0" smtClean="0">
                <a:latin typeface="Calibri"/>
                <a:ea typeface="Calibri"/>
                <a:cs typeface="Calibri"/>
                <a:sym typeface="Calibri"/>
              </a:rPr>
              <a:t>ذّاتيّ</a:t>
            </a:r>
            <a:r>
              <a:rPr lang="x-none" sz="1600" b="0" i="0" u="none" strike="noStrike" cap="none" dirty="0" smtClean="0">
                <a:solidFill>
                  <a:srgbClr val="000000"/>
                </a:solidFill>
                <a:latin typeface="Calibri"/>
                <a:ea typeface="Calibri"/>
                <a:cs typeface="Calibri"/>
                <a:sym typeface="Calibri"/>
              </a:rPr>
              <a:t>– </a:t>
            </a:r>
            <a:r>
              <a:rPr lang="he-IL" sz="1600" b="0" i="0" u="none" strike="noStrike" cap="none" dirty="0" smtClean="0">
                <a:solidFill>
                  <a:srgbClr val="000000"/>
                </a:solidFill>
                <a:latin typeface="Calibri"/>
                <a:ea typeface="Calibri"/>
                <a:cs typeface="Calibri"/>
                <a:sym typeface="Calibri"/>
              </a:rPr>
              <a:t> </a:t>
            </a:r>
            <a:r>
              <a:rPr lang="ar-SA" sz="1600" b="0" i="0" u="none" strike="noStrike" cap="none" dirty="0" smtClean="0">
                <a:solidFill>
                  <a:srgbClr val="000000"/>
                </a:solidFill>
                <a:latin typeface="Calibri"/>
                <a:ea typeface="Calibri"/>
                <a:cs typeface="Calibri"/>
                <a:sym typeface="Calibri"/>
              </a:rPr>
              <a:t>الوعي للاحتياجات الشّخصيّة</a:t>
            </a:r>
            <a:endParaRPr sz="1600" b="0" i="0" u="none" strike="noStrike" cap="none" dirty="0">
              <a:solidFill>
                <a:srgbClr val="000000"/>
              </a:solidFill>
              <a:latin typeface="Calibri"/>
              <a:ea typeface="Calibri"/>
              <a:cs typeface="Calibri"/>
              <a:sym typeface="Calibri"/>
            </a:endParaRPr>
          </a:p>
          <a:p>
            <a:pPr marL="576000" marR="0" lvl="0" indent="-285750" algn="r" rtl="1">
              <a:lnSpc>
                <a:spcPct val="100000"/>
              </a:lnSpc>
              <a:spcBef>
                <a:spcPts val="0"/>
              </a:spcBef>
              <a:spcAft>
                <a:spcPts val="0"/>
              </a:spcAft>
              <a:buClr>
                <a:srgbClr val="000000"/>
              </a:buClr>
              <a:buSzPts val="1800"/>
              <a:buFont typeface="Arial"/>
              <a:buChar char="-"/>
            </a:pPr>
            <a:r>
              <a:rPr lang="ar-SY" sz="1600" b="1" i="0" u="none" strike="noStrike" cap="none" dirty="0" smtClean="0">
                <a:solidFill>
                  <a:srgbClr val="000000"/>
                </a:solidFill>
                <a:latin typeface="Calibri"/>
                <a:ea typeface="Calibri"/>
                <a:cs typeface="Calibri"/>
                <a:sym typeface="Calibri"/>
              </a:rPr>
              <a:t>التّوجيه الذّاتيّ</a:t>
            </a:r>
            <a:r>
              <a:rPr lang="x-none" sz="1600" b="0" i="0" u="none" strike="noStrike" cap="none" dirty="0" smtClean="0">
                <a:solidFill>
                  <a:srgbClr val="000000"/>
                </a:solidFill>
                <a:latin typeface="Calibri"/>
                <a:ea typeface="Calibri"/>
                <a:cs typeface="Calibri"/>
                <a:sym typeface="Calibri"/>
              </a:rPr>
              <a:t>– </a:t>
            </a:r>
            <a:r>
              <a:rPr lang="he-IL" sz="1600" b="0" i="0" u="none" strike="noStrike" cap="none" dirty="0" smtClean="0">
                <a:solidFill>
                  <a:srgbClr val="000000"/>
                </a:solidFill>
                <a:latin typeface="Calibri"/>
                <a:ea typeface="Calibri"/>
                <a:cs typeface="Calibri"/>
                <a:sym typeface="Calibri"/>
              </a:rPr>
              <a:t> </a:t>
            </a:r>
            <a:r>
              <a:rPr lang="ar-SA" sz="1600" b="0" i="0" u="none" strike="noStrike" cap="none" dirty="0" smtClean="0">
                <a:solidFill>
                  <a:srgbClr val="000000"/>
                </a:solidFill>
                <a:latin typeface="Calibri"/>
                <a:ea typeface="Calibri"/>
                <a:cs typeface="Calibri"/>
                <a:sym typeface="Calibri"/>
              </a:rPr>
              <a:t>التّعبير عن المشاعر ومشاركتها، المرونة الذّهنيّة، تخطيط الوقت وسلّم الأولويّات. </a:t>
            </a:r>
            <a:endParaRPr sz="1600" b="0" i="0" u="none" strike="noStrike" cap="none" dirty="0">
              <a:solidFill>
                <a:srgbClr val="000000"/>
              </a:solidFill>
              <a:latin typeface="Calibri"/>
              <a:ea typeface="Calibri"/>
              <a:cs typeface="Calibri"/>
              <a:sym typeface="Calibri"/>
            </a:endParaRPr>
          </a:p>
          <a:p>
            <a:pPr marL="576000" marR="0" lvl="0" indent="-171450" algn="r" rtl="1">
              <a:lnSpc>
                <a:spcPct val="100000"/>
              </a:lnSpc>
              <a:spcBef>
                <a:spcPts val="0"/>
              </a:spcBef>
              <a:spcAft>
                <a:spcPts val="0"/>
              </a:spcAft>
              <a:buClr>
                <a:srgbClr val="000000"/>
              </a:buClr>
              <a:buSzPts val="1800"/>
              <a:buFont typeface="Arial"/>
              <a:buNone/>
            </a:pPr>
            <a:endParaRPr sz="1600" b="0" i="0" u="none" strike="noStrike" cap="none" dirty="0">
              <a:solidFill>
                <a:srgbClr val="000000"/>
              </a:solidFill>
              <a:latin typeface="Calibri"/>
              <a:ea typeface="Calibri"/>
              <a:cs typeface="Calibri"/>
              <a:sym typeface="Calibri"/>
            </a:endParaRPr>
          </a:p>
          <a:p>
            <a:pPr marL="0" marR="0" lvl="0" indent="0" algn="r" rtl="1">
              <a:lnSpc>
                <a:spcPct val="100000"/>
              </a:lnSpc>
              <a:spcBef>
                <a:spcPts val="0"/>
              </a:spcBef>
              <a:spcAft>
                <a:spcPts val="0"/>
              </a:spcAft>
              <a:buClr>
                <a:srgbClr val="000000"/>
              </a:buClr>
              <a:buSzPts val="1800"/>
              <a:buFont typeface="Gisha"/>
              <a:buChar char="»"/>
            </a:pPr>
            <a:r>
              <a:rPr lang="he-IL" sz="1600" b="1" i="0" u="none" strike="noStrike" cap="none" dirty="0">
                <a:solidFill>
                  <a:srgbClr val="EF364C"/>
                </a:solidFill>
                <a:latin typeface="Calibri"/>
                <a:ea typeface="Calibri"/>
                <a:cs typeface="Calibri"/>
                <a:sym typeface="Calibri"/>
              </a:rPr>
              <a:t> </a:t>
            </a:r>
            <a:r>
              <a:rPr lang="ar-SY" sz="1600" b="1" i="0" u="none" strike="noStrike" cap="none" dirty="0" smtClean="0">
                <a:solidFill>
                  <a:srgbClr val="EF364C"/>
                </a:solidFill>
                <a:latin typeface="Calibri"/>
                <a:ea typeface="Calibri"/>
                <a:cs typeface="Calibri"/>
                <a:sym typeface="Calibri"/>
              </a:rPr>
              <a:t>المهارات الاجتماعيّة (بين شخصيّة) </a:t>
            </a:r>
            <a:endParaRPr sz="1600" b="1" i="0" u="none" strike="noStrike" cap="none" dirty="0">
              <a:solidFill>
                <a:srgbClr val="EF364C"/>
              </a:solidFill>
              <a:latin typeface="Calibri"/>
              <a:ea typeface="Calibri"/>
              <a:cs typeface="Calibri"/>
              <a:sym typeface="Calibri"/>
            </a:endParaRPr>
          </a:p>
          <a:p>
            <a:pPr marL="576000" marR="0" lvl="0" indent="-285750" algn="r" rtl="1">
              <a:lnSpc>
                <a:spcPct val="100000"/>
              </a:lnSpc>
              <a:spcBef>
                <a:spcPts val="0"/>
              </a:spcBef>
              <a:spcAft>
                <a:spcPts val="0"/>
              </a:spcAft>
              <a:buClr>
                <a:srgbClr val="000000"/>
              </a:buClr>
              <a:buSzPts val="1800"/>
              <a:buFont typeface="Arial"/>
              <a:buChar char="-"/>
            </a:pPr>
            <a:r>
              <a:rPr lang="ar-SA" sz="1600" b="1" dirty="0" smtClean="0">
                <a:latin typeface="Calibri"/>
                <a:ea typeface="Calibri"/>
                <a:cs typeface="Calibri"/>
                <a:sym typeface="Calibri"/>
              </a:rPr>
              <a:t>الوعي الاجتماعيّ</a:t>
            </a:r>
            <a:r>
              <a:rPr lang="x-none" sz="1600" b="1" i="0" u="none" strike="noStrike" cap="none" dirty="0" smtClean="0">
                <a:solidFill>
                  <a:srgbClr val="000000"/>
                </a:solidFill>
                <a:latin typeface="Calibri"/>
                <a:ea typeface="Calibri"/>
                <a:cs typeface="Calibri"/>
                <a:sym typeface="Calibri"/>
              </a:rPr>
              <a:t> </a:t>
            </a:r>
            <a:r>
              <a:rPr lang="x-none" sz="1600" b="0" i="0" u="none" strike="noStrike" cap="none" dirty="0">
                <a:solidFill>
                  <a:srgbClr val="000000"/>
                </a:solidFill>
                <a:latin typeface="Calibri"/>
                <a:ea typeface="Calibri"/>
                <a:cs typeface="Calibri"/>
                <a:sym typeface="Calibri"/>
              </a:rPr>
              <a:t>– </a:t>
            </a:r>
            <a:r>
              <a:rPr lang="ar-SA" sz="1600" b="0" i="0" u="none" strike="noStrike" cap="none" dirty="0" smtClean="0">
                <a:solidFill>
                  <a:srgbClr val="000000"/>
                </a:solidFill>
                <a:latin typeface="Calibri"/>
                <a:ea typeface="Calibri"/>
                <a:cs typeface="Calibri"/>
                <a:sym typeface="Calibri"/>
              </a:rPr>
              <a:t>الإصغاء والاهتمام، والتّقبّل والتّفهّم.</a:t>
            </a:r>
            <a:endParaRPr sz="1600" b="0" i="0" u="none" strike="noStrike" cap="none" dirty="0">
              <a:solidFill>
                <a:srgbClr val="000000"/>
              </a:solidFill>
              <a:latin typeface="Calibri"/>
              <a:ea typeface="Calibri"/>
              <a:cs typeface="Calibri"/>
              <a:sym typeface="Calibri"/>
            </a:endParaRPr>
          </a:p>
          <a:p>
            <a:pPr marL="576000" marR="0" lvl="0" indent="-285750" algn="r" rtl="1">
              <a:lnSpc>
                <a:spcPct val="100000"/>
              </a:lnSpc>
              <a:spcBef>
                <a:spcPts val="0"/>
              </a:spcBef>
              <a:spcAft>
                <a:spcPts val="0"/>
              </a:spcAft>
              <a:buClr>
                <a:srgbClr val="000000"/>
              </a:buClr>
              <a:buSzPts val="1800"/>
              <a:buFont typeface="Arial"/>
              <a:buChar char="-"/>
            </a:pPr>
            <a:r>
              <a:rPr lang="ar-SY" sz="1600" b="1" i="0" u="none" strike="noStrike" cap="none" dirty="0" smtClean="0">
                <a:solidFill>
                  <a:srgbClr val="000000"/>
                </a:solidFill>
                <a:latin typeface="Calibri"/>
                <a:ea typeface="Calibri"/>
                <a:cs typeface="Calibri"/>
                <a:sym typeface="Calibri"/>
              </a:rPr>
              <a:t>السّلوك الاجتماعيّ</a:t>
            </a:r>
            <a:r>
              <a:rPr lang="x-none" sz="1600" b="1" i="0" u="none" strike="noStrike" cap="none" dirty="0" smtClean="0">
                <a:solidFill>
                  <a:srgbClr val="000000"/>
                </a:solidFill>
                <a:latin typeface="Calibri"/>
                <a:ea typeface="Calibri"/>
                <a:cs typeface="Calibri"/>
                <a:sym typeface="Calibri"/>
              </a:rPr>
              <a:t> </a:t>
            </a:r>
            <a:r>
              <a:rPr lang="x-none" sz="1600" b="0" i="0" u="none" strike="noStrike" cap="none" dirty="0" smtClean="0">
                <a:solidFill>
                  <a:srgbClr val="000000"/>
                </a:solidFill>
                <a:latin typeface="Calibri"/>
                <a:ea typeface="Calibri"/>
                <a:cs typeface="Calibri"/>
                <a:sym typeface="Calibri"/>
              </a:rPr>
              <a:t>–</a:t>
            </a:r>
            <a:r>
              <a:rPr lang="he-IL" sz="1600" b="0" i="0" u="none" strike="noStrike" cap="none" dirty="0" smtClean="0">
                <a:solidFill>
                  <a:srgbClr val="000000"/>
                </a:solidFill>
                <a:latin typeface="Calibri"/>
                <a:ea typeface="Calibri"/>
                <a:cs typeface="Calibri"/>
                <a:sym typeface="Calibri"/>
              </a:rPr>
              <a:t> </a:t>
            </a:r>
            <a:r>
              <a:rPr lang="ar-SA" sz="1600" b="0" i="0" u="none" strike="noStrike" cap="none" dirty="0" smtClean="0">
                <a:solidFill>
                  <a:srgbClr val="000000"/>
                </a:solidFill>
                <a:latin typeface="Calibri"/>
                <a:ea typeface="Calibri"/>
                <a:cs typeface="Calibri"/>
                <a:sym typeface="Calibri"/>
              </a:rPr>
              <a:t>العمل في طاقم وإدارة العلاقات مع الآخرين.</a:t>
            </a:r>
            <a:endParaRPr sz="1600" b="0" i="0" u="none" strike="noStrike" cap="none" dirty="0">
              <a:solidFill>
                <a:srgbClr val="000000"/>
              </a:solidFill>
              <a:latin typeface="Calibri"/>
              <a:ea typeface="Calibri"/>
              <a:cs typeface="Calibri"/>
              <a:sym typeface="Calibri"/>
            </a:endParaRPr>
          </a:p>
          <a:p>
            <a:pPr marL="316800" marR="0" lvl="0" indent="0" algn="r" rtl="1">
              <a:lnSpc>
                <a:spcPct val="100000"/>
              </a:lnSpc>
              <a:spcBef>
                <a:spcPts val="0"/>
              </a:spcBef>
              <a:spcAft>
                <a:spcPts val="0"/>
              </a:spcAft>
              <a:buNone/>
            </a:pPr>
            <a:r>
              <a:rPr lang="x-none" sz="1600" b="0" i="0" u="none" strike="noStrike" cap="none" dirty="0">
                <a:solidFill>
                  <a:srgbClr val="000000"/>
                </a:solidFill>
                <a:latin typeface="Calibri"/>
                <a:ea typeface="Calibri"/>
                <a:cs typeface="Calibri"/>
                <a:sym typeface="Calibri"/>
              </a:rPr>
              <a:t/>
            </a:r>
            <a:br>
              <a:rPr lang="x-none" sz="1600" b="0" i="0" u="none" strike="noStrike" cap="none" dirty="0">
                <a:solidFill>
                  <a:srgbClr val="000000"/>
                </a:solidFill>
                <a:latin typeface="Calibri"/>
                <a:ea typeface="Calibri"/>
                <a:cs typeface="Calibri"/>
                <a:sym typeface="Calibri"/>
              </a:rPr>
            </a:br>
            <a:endParaRPr sz="1600" b="0" i="0" u="none" strike="noStrike" cap="none" dirty="0">
              <a:solidFill>
                <a:srgbClr val="000000"/>
              </a:solidFill>
              <a:latin typeface="Calibri"/>
              <a:ea typeface="Calibri"/>
              <a:cs typeface="Calibri"/>
              <a:sym typeface="Calibri"/>
            </a:endParaRPr>
          </a:p>
        </p:txBody>
      </p:sp>
      <p:sp>
        <p:nvSpPr>
          <p:cNvPr id="195" name="Google Shape;195;p34"/>
          <p:cNvSpPr txBox="1"/>
          <p:nvPr/>
        </p:nvSpPr>
        <p:spPr>
          <a:xfrm>
            <a:off x="793737" y="2716232"/>
            <a:ext cx="2454087" cy="830956"/>
          </a:xfrm>
          <a:prstGeom prst="rect">
            <a:avLst/>
          </a:prstGeom>
          <a:noFill/>
          <a:ln>
            <a:noFill/>
          </a:ln>
        </p:spPr>
        <p:txBody>
          <a:bodyPr spcFirstLastPara="1" wrap="square" lIns="91425" tIns="45700" rIns="91425" bIns="45700" anchor="t" anchorCtr="0">
            <a:spAutoFit/>
          </a:bodyPr>
          <a:lstStyle/>
          <a:p>
            <a:pPr marL="742950" marR="0" lvl="1" indent="-285750" algn="r" rtl="1">
              <a:lnSpc>
                <a:spcPct val="100000"/>
              </a:lnSpc>
              <a:spcBef>
                <a:spcPts val="0"/>
              </a:spcBef>
              <a:spcAft>
                <a:spcPts val="0"/>
              </a:spcAft>
              <a:buClr>
                <a:srgbClr val="000000"/>
              </a:buClr>
              <a:buSzPts val="1600"/>
              <a:buFont typeface="Calibri"/>
              <a:buChar char="»"/>
            </a:pPr>
            <a:r>
              <a:rPr lang="ar-SA" sz="1600" b="0" i="0" u="none" strike="noStrike" cap="none" dirty="0" smtClean="0">
                <a:solidFill>
                  <a:srgbClr val="000000"/>
                </a:solidFill>
                <a:latin typeface="Calibri"/>
                <a:ea typeface="Calibri"/>
                <a:cs typeface="Calibri"/>
                <a:sym typeface="Calibri"/>
              </a:rPr>
              <a:t>الصّداقة</a:t>
            </a:r>
            <a:endParaRPr dirty="0"/>
          </a:p>
          <a:p>
            <a:pPr marL="742950" marR="0" lvl="1" indent="-285750" algn="r" rtl="1">
              <a:lnSpc>
                <a:spcPct val="100000"/>
              </a:lnSpc>
              <a:spcBef>
                <a:spcPts val="0"/>
              </a:spcBef>
              <a:spcAft>
                <a:spcPts val="0"/>
              </a:spcAft>
              <a:buClr>
                <a:srgbClr val="000000"/>
              </a:buClr>
              <a:buSzPts val="1600"/>
              <a:buFont typeface="Calibri"/>
              <a:buChar char="»"/>
            </a:pPr>
            <a:r>
              <a:rPr lang="ar-SA" sz="1600" b="0" i="0" u="none" strike="noStrike" cap="none" dirty="0" smtClean="0">
                <a:solidFill>
                  <a:srgbClr val="000000"/>
                </a:solidFill>
                <a:latin typeface="Calibri"/>
                <a:ea typeface="Calibri"/>
                <a:cs typeface="Calibri"/>
                <a:sym typeface="Calibri"/>
              </a:rPr>
              <a:t>التّعاون</a:t>
            </a:r>
            <a:endParaRPr lang="he-IL" sz="1600" b="0" i="0" u="none" strike="noStrike" cap="none" dirty="0">
              <a:solidFill>
                <a:srgbClr val="000000"/>
              </a:solidFill>
              <a:latin typeface="Calibri"/>
              <a:ea typeface="Calibri"/>
              <a:cs typeface="Calibri"/>
              <a:sym typeface="Calibri"/>
            </a:endParaRPr>
          </a:p>
          <a:p>
            <a:pPr marL="742950" marR="0" lvl="1" indent="-285750" algn="r" rtl="1">
              <a:lnSpc>
                <a:spcPct val="100000"/>
              </a:lnSpc>
              <a:spcBef>
                <a:spcPts val="0"/>
              </a:spcBef>
              <a:spcAft>
                <a:spcPts val="0"/>
              </a:spcAft>
              <a:buClr>
                <a:srgbClr val="000000"/>
              </a:buClr>
              <a:buSzPts val="1600"/>
              <a:buFont typeface="Calibri"/>
              <a:buChar char="»"/>
            </a:pPr>
            <a:r>
              <a:rPr lang="ar-SA" sz="1600" dirty="0" smtClean="0">
                <a:latin typeface="Calibri"/>
                <a:cs typeface="Calibri"/>
                <a:sym typeface="Calibri"/>
              </a:rPr>
              <a:t>الإبداع </a:t>
            </a:r>
            <a:endParaRPr dirty="0"/>
          </a:p>
        </p:txBody>
      </p:sp>
      <p:cxnSp>
        <p:nvCxnSpPr>
          <p:cNvPr id="196" name="Google Shape;196;p34"/>
          <p:cNvCxnSpPr/>
          <p:nvPr/>
        </p:nvCxnSpPr>
        <p:spPr>
          <a:xfrm>
            <a:off x="2977891" y="2716232"/>
            <a:ext cx="0" cy="2065840"/>
          </a:xfrm>
          <a:prstGeom prst="straightConnector1">
            <a:avLst/>
          </a:prstGeom>
          <a:noFill/>
          <a:ln w="9525" cap="flat" cmpd="sng">
            <a:solidFill>
              <a:srgbClr val="005485"/>
            </a:solidFill>
            <a:prstDash val="solid"/>
            <a:round/>
            <a:headEnd type="none" w="sm" len="sm"/>
            <a:tailEnd type="none" w="sm" len="sm"/>
          </a:ln>
        </p:spPr>
      </p:cxnSp>
      <p:sp>
        <p:nvSpPr>
          <p:cNvPr id="197" name="Google Shape;197;p34"/>
          <p:cNvSpPr txBox="1"/>
          <p:nvPr/>
        </p:nvSpPr>
        <p:spPr>
          <a:xfrm>
            <a:off x="9398268" y="2008346"/>
            <a:ext cx="1740277"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ar-SY" sz="4000" b="1" dirty="0" smtClean="0">
                <a:solidFill>
                  <a:srgbClr val="EF364C"/>
                </a:solidFill>
                <a:latin typeface="Calibri"/>
                <a:ea typeface="Calibri"/>
                <a:cs typeface="Calibri"/>
                <a:sym typeface="Calibri"/>
              </a:rPr>
              <a:t>معرفة</a:t>
            </a:r>
            <a:endParaRPr sz="4000" b="0" i="0" u="none" strike="noStrike" cap="none" dirty="0">
              <a:solidFill>
                <a:srgbClr val="EF364C"/>
              </a:solidFill>
              <a:latin typeface="Calibri"/>
              <a:ea typeface="Calibri"/>
              <a:cs typeface="Calibri"/>
              <a:sym typeface="Calibri"/>
            </a:endParaRPr>
          </a:p>
        </p:txBody>
      </p:sp>
      <p:sp>
        <p:nvSpPr>
          <p:cNvPr id="198" name="Google Shape;198;p34"/>
          <p:cNvSpPr txBox="1"/>
          <p:nvPr/>
        </p:nvSpPr>
        <p:spPr>
          <a:xfrm>
            <a:off x="4703318" y="2008346"/>
            <a:ext cx="227142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ar-SY" sz="4000" b="1" dirty="0" smtClean="0">
                <a:solidFill>
                  <a:srgbClr val="EF364C"/>
                </a:solidFill>
                <a:latin typeface="Calibri"/>
                <a:ea typeface="Calibri"/>
                <a:cs typeface="Calibri"/>
                <a:sym typeface="Calibri"/>
              </a:rPr>
              <a:t>مهارات</a:t>
            </a:r>
            <a:endParaRPr sz="4000" b="0" i="0" u="none" strike="noStrike" cap="none" dirty="0">
              <a:solidFill>
                <a:srgbClr val="EF364C"/>
              </a:solidFill>
              <a:latin typeface="Calibri"/>
              <a:ea typeface="Calibri"/>
              <a:cs typeface="Calibri"/>
              <a:sym typeface="Calibri"/>
            </a:endParaRPr>
          </a:p>
        </p:txBody>
      </p:sp>
      <p:sp>
        <p:nvSpPr>
          <p:cNvPr id="199" name="Google Shape;199;p34"/>
          <p:cNvSpPr txBox="1"/>
          <p:nvPr/>
        </p:nvSpPr>
        <p:spPr>
          <a:xfrm>
            <a:off x="411469" y="2008346"/>
            <a:ext cx="174592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ar-SA" sz="4000" b="1" dirty="0" smtClean="0">
                <a:solidFill>
                  <a:srgbClr val="EF364C"/>
                </a:solidFill>
                <a:latin typeface="Calibri"/>
                <a:ea typeface="Calibri"/>
                <a:cs typeface="Calibri"/>
                <a:sym typeface="Calibri"/>
              </a:rPr>
              <a:t>قِيَم</a:t>
            </a:r>
            <a:endParaRPr sz="4000" b="0" i="0" u="none" strike="noStrike" cap="none" dirty="0">
              <a:solidFill>
                <a:srgbClr val="EF364C"/>
              </a:solidFill>
              <a:latin typeface="Calibri"/>
              <a:ea typeface="Calibri"/>
              <a:cs typeface="Calibri"/>
              <a:sym typeface="Calibri"/>
            </a:endParaRPr>
          </a:p>
        </p:txBody>
      </p:sp>
      <p:sp>
        <p:nvSpPr>
          <p:cNvPr id="200" name="Google Shape;200;p34"/>
          <p:cNvSpPr txBox="1">
            <a:spLocks noGrp="1"/>
          </p:cNvSpPr>
          <p:nvPr>
            <p:ph type="title"/>
          </p:nvPr>
        </p:nvSpPr>
        <p:spPr>
          <a:xfrm>
            <a:off x="9002229" y="469026"/>
            <a:ext cx="3038669" cy="1054394"/>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None/>
            </a:pPr>
            <a:r>
              <a:rPr lang="ar-SA" sz="2800" b="1" dirty="0" smtClean="0">
                <a:solidFill>
                  <a:srgbClr val="002060"/>
                </a:solidFill>
              </a:rPr>
              <a:t>معرفة، مهارات وقِيَم </a:t>
            </a:r>
            <a:endParaRPr sz="2800" b="1" dirty="0">
              <a:solidFill>
                <a:srgbClr val="002060"/>
              </a:solidFill>
              <a:latin typeface="Calibri"/>
              <a:ea typeface="Calibri"/>
              <a:cs typeface="Calibri"/>
              <a:sym typeface="Calibri"/>
            </a:endParaRPr>
          </a:p>
        </p:txBody>
      </p:sp>
      <p:pic>
        <p:nvPicPr>
          <p:cNvPr id="201" name="Google Shape;201;p34"/>
          <p:cNvPicPr preferRelativeResize="0"/>
          <p:nvPr/>
        </p:nvPicPr>
        <p:blipFill rotWithShape="1">
          <a:blip r:embed="rId4">
            <a:alphaModFix/>
          </a:blip>
          <a:srcRect/>
          <a:stretch/>
        </p:blipFill>
        <p:spPr>
          <a:xfrm>
            <a:off x="8110883" y="681040"/>
            <a:ext cx="614363" cy="673817"/>
          </a:xfrm>
          <a:prstGeom prst="rect">
            <a:avLst/>
          </a:prstGeom>
          <a:noFill/>
          <a:ln>
            <a:noFill/>
          </a:ln>
        </p:spPr>
      </p:pic>
      <p:sp>
        <p:nvSpPr>
          <p:cNvPr id="202" name="Google Shape;202;p34"/>
          <p:cNvSpPr/>
          <p:nvPr/>
        </p:nvSpPr>
        <p:spPr>
          <a:xfrm>
            <a:off x="520392" y="5447649"/>
            <a:ext cx="2066793" cy="960944"/>
          </a:xfrm>
          <a:prstGeom prst="rect">
            <a:avLst/>
          </a:prstGeom>
          <a:solidFill>
            <a:srgbClr val="EF36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ar-SY" sz="2400" b="1" i="0" u="none" strike="noStrike" cap="none" dirty="0" smtClean="0">
                <a:solidFill>
                  <a:schemeClr val="lt1"/>
                </a:solidFill>
                <a:latin typeface="Calibri"/>
                <a:ea typeface="Calibri"/>
                <a:cs typeface="Calibri"/>
                <a:sym typeface="Calibri"/>
              </a:rPr>
              <a:t>تطبيقات للإثراء والتّوسّع</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p:nvPr/>
        </p:nvSpPr>
        <p:spPr>
          <a:xfrm>
            <a:off x="309847" y="2062686"/>
            <a:ext cx="11160826" cy="4617720"/>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lt1"/>
              </a:buClr>
              <a:buSzPts val="3200"/>
              <a:buFont typeface="Arial"/>
              <a:buNone/>
            </a:pPr>
            <a:endParaRPr sz="3200" b="0" i="0" u="none" strike="noStrike" cap="none">
              <a:solidFill>
                <a:srgbClr val="002060"/>
              </a:solidFill>
              <a:latin typeface="Calibri"/>
              <a:ea typeface="Calibri"/>
              <a:cs typeface="Calibri"/>
              <a:sym typeface="Calibri"/>
            </a:endParaRPr>
          </a:p>
        </p:txBody>
      </p:sp>
      <p:pic>
        <p:nvPicPr>
          <p:cNvPr id="209" name="Google Shape;209;p35" descr="Puzzle pieces"/>
          <p:cNvPicPr preferRelativeResize="0"/>
          <p:nvPr/>
        </p:nvPicPr>
        <p:blipFill rotWithShape="1">
          <a:blip r:embed="rId3">
            <a:alphaModFix/>
          </a:blip>
          <a:srcRect/>
          <a:stretch/>
        </p:blipFill>
        <p:spPr>
          <a:xfrm>
            <a:off x="8235011" y="565074"/>
            <a:ext cx="914400" cy="914400"/>
          </a:xfrm>
          <a:prstGeom prst="rect">
            <a:avLst/>
          </a:prstGeom>
          <a:noFill/>
          <a:ln>
            <a:noFill/>
          </a:ln>
        </p:spPr>
      </p:pic>
      <p:sp>
        <p:nvSpPr>
          <p:cNvPr id="210" name="Google Shape;210;p35"/>
          <p:cNvSpPr/>
          <p:nvPr/>
        </p:nvSpPr>
        <p:spPr>
          <a:xfrm>
            <a:off x="8430448" y="472018"/>
            <a:ext cx="3760873" cy="1107323"/>
          </a:xfrm>
          <a:custGeom>
            <a:avLst/>
            <a:gdLst/>
            <a:ahLst/>
            <a:cxnLst/>
            <a:rect l="l" t="t" r="r" b="b"/>
            <a:pathLst>
              <a:path w="3760873" h="1107323" extrusionOk="0">
                <a:moveTo>
                  <a:pt x="0" y="0"/>
                </a:moveTo>
                <a:lnTo>
                  <a:pt x="3760873" y="0"/>
                </a:lnTo>
                <a:lnTo>
                  <a:pt x="3760873" y="1107324"/>
                </a:lnTo>
                <a:lnTo>
                  <a:pt x="0" y="1107324"/>
                </a:lnTo>
                <a:close/>
              </a:path>
            </a:pathLst>
          </a:custGeom>
          <a:solidFill>
            <a:srgbClr val="8CB9BA"/>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1" name="Google Shape;211;p35"/>
          <p:cNvSpPr/>
          <p:nvPr/>
        </p:nvSpPr>
        <p:spPr>
          <a:xfrm rot="-2700000">
            <a:off x="7871999" y="474150"/>
            <a:ext cx="1116897" cy="1116897"/>
          </a:xfrm>
          <a:custGeom>
            <a:avLst/>
            <a:gdLst/>
            <a:ahLst/>
            <a:cxnLst/>
            <a:rect l="l" t="t" r="r" b="b"/>
            <a:pathLst>
              <a:path w="1116897" h="1116897" extrusionOk="0">
                <a:moveTo>
                  <a:pt x="1116858" y="557198"/>
                </a:moveTo>
                <a:cubicBezTo>
                  <a:pt x="1116858" y="865621"/>
                  <a:pt x="866831" y="1115647"/>
                  <a:pt x="558409" y="1115647"/>
                </a:cubicBezTo>
                <a:cubicBezTo>
                  <a:pt x="249986" y="1115647"/>
                  <a:pt x="-40" y="865621"/>
                  <a:pt x="-40" y="557198"/>
                </a:cubicBezTo>
                <a:cubicBezTo>
                  <a:pt x="-40" y="248776"/>
                  <a:pt x="249986" y="-1250"/>
                  <a:pt x="558409" y="-1250"/>
                </a:cubicBezTo>
                <a:cubicBezTo>
                  <a:pt x="866831" y="-1250"/>
                  <a:pt x="1116858" y="248776"/>
                  <a:pt x="1116858" y="557198"/>
                </a:cubicBezTo>
                <a:close/>
              </a:path>
            </a:pathLst>
          </a:custGeom>
          <a:solidFill>
            <a:srgbClr val="5E9B9C"/>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2" name="Google Shape;212;p35"/>
          <p:cNvSpPr/>
          <p:nvPr/>
        </p:nvSpPr>
        <p:spPr>
          <a:xfrm rot="-2700000">
            <a:off x="7983808" y="585959"/>
            <a:ext cx="893278" cy="893278"/>
          </a:xfrm>
          <a:custGeom>
            <a:avLst/>
            <a:gdLst/>
            <a:ahLst/>
            <a:cxnLst/>
            <a:rect l="l" t="t" r="r" b="b"/>
            <a:pathLst>
              <a:path w="893278" h="893278" extrusionOk="0">
                <a:moveTo>
                  <a:pt x="893239" y="445389"/>
                </a:moveTo>
                <a:cubicBezTo>
                  <a:pt x="893239" y="692061"/>
                  <a:pt x="693271" y="892028"/>
                  <a:pt x="446599" y="892028"/>
                </a:cubicBezTo>
                <a:cubicBezTo>
                  <a:pt x="199927" y="892028"/>
                  <a:pt x="-40" y="692061"/>
                  <a:pt x="-40" y="445389"/>
                </a:cubicBezTo>
                <a:cubicBezTo>
                  <a:pt x="-40" y="198717"/>
                  <a:pt x="199927" y="-1250"/>
                  <a:pt x="446599" y="-1250"/>
                </a:cubicBezTo>
                <a:cubicBezTo>
                  <a:pt x="693271" y="-1250"/>
                  <a:pt x="893239" y="198717"/>
                  <a:pt x="893239" y="445389"/>
                </a:cubicBezTo>
                <a:close/>
              </a:path>
            </a:pathLst>
          </a:custGeom>
          <a:solidFill>
            <a:schemeClr val="lt1"/>
          </a:solidFill>
          <a:ln w="9525" cap="flat" cmpd="sng">
            <a:solidFill>
              <a:srgbClr val="C3DAD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3" name="Google Shape;213;p35"/>
          <p:cNvSpPr txBox="1"/>
          <p:nvPr/>
        </p:nvSpPr>
        <p:spPr>
          <a:xfrm>
            <a:off x="7301985" y="495077"/>
            <a:ext cx="4322603" cy="1054394"/>
          </a:xfrm>
          <a:prstGeom prst="rect">
            <a:avLst/>
          </a:prstGeom>
          <a:noFill/>
          <a:ln>
            <a:noFill/>
          </a:ln>
        </p:spPr>
        <p:txBody>
          <a:bodyPr spcFirstLastPara="1" wrap="square" lIns="91425" tIns="45700" rIns="91425" bIns="45700" anchor="ctr" anchorCtr="0">
            <a:noAutofit/>
          </a:bodyPr>
          <a:lstStyle/>
          <a:p>
            <a:pPr marL="0" marR="0" lvl="0" indent="0" algn="r" rtl="1">
              <a:lnSpc>
                <a:spcPct val="110000"/>
              </a:lnSpc>
              <a:spcBef>
                <a:spcPts val="0"/>
              </a:spcBef>
              <a:spcAft>
                <a:spcPts val="0"/>
              </a:spcAft>
              <a:buClr>
                <a:srgbClr val="000000"/>
              </a:buClr>
              <a:buSzPts val="2800"/>
              <a:buFont typeface="Arial"/>
              <a:buNone/>
            </a:pPr>
            <a:r>
              <a:rPr lang="ar-SA" sz="2800" b="1" dirty="0" smtClean="0">
                <a:solidFill>
                  <a:srgbClr val="002060"/>
                </a:solidFill>
                <a:latin typeface="Calibri"/>
                <a:ea typeface="Calibri"/>
                <a:cs typeface="Calibri"/>
                <a:sym typeface="Calibri"/>
              </a:rPr>
              <a:t>سَيْر الدّرس</a:t>
            </a:r>
            <a:endParaRPr dirty="0"/>
          </a:p>
        </p:txBody>
      </p:sp>
      <p:pic>
        <p:nvPicPr>
          <p:cNvPr id="214" name="Google Shape;214;p35" descr="Arrow circle"/>
          <p:cNvPicPr preferRelativeResize="0"/>
          <p:nvPr/>
        </p:nvPicPr>
        <p:blipFill rotWithShape="1">
          <a:blip r:embed="rId4">
            <a:alphaModFix/>
          </a:blip>
          <a:srcRect/>
          <a:stretch/>
        </p:blipFill>
        <p:spPr>
          <a:xfrm>
            <a:off x="7941511" y="591736"/>
            <a:ext cx="914400" cy="914400"/>
          </a:xfrm>
          <a:prstGeom prst="rect">
            <a:avLst/>
          </a:prstGeom>
          <a:noFill/>
          <a:ln>
            <a:noFill/>
          </a:ln>
        </p:spPr>
      </p:pic>
      <p:sp>
        <p:nvSpPr>
          <p:cNvPr id="219" name="Google Shape;219;p35"/>
          <p:cNvSpPr/>
          <p:nvPr/>
        </p:nvSpPr>
        <p:spPr>
          <a:xfrm>
            <a:off x="1404257" y="3151732"/>
            <a:ext cx="9883449" cy="277268"/>
          </a:xfrm>
          <a:prstGeom prst="rect">
            <a:avLst/>
          </a:prstGeom>
          <a:solidFill>
            <a:srgbClr val="7E97A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 name="קבוצה 2">
            <a:extLst>
              <a:ext uri="{FF2B5EF4-FFF2-40B4-BE49-F238E27FC236}">
                <a16:creationId xmlns:a16="http://schemas.microsoft.com/office/drawing/2014/main" id="{6648A584-FA36-C1DD-9DEA-630EE1D20428}"/>
              </a:ext>
            </a:extLst>
          </p:cNvPr>
          <p:cNvGrpSpPr/>
          <p:nvPr/>
        </p:nvGrpSpPr>
        <p:grpSpPr>
          <a:xfrm>
            <a:off x="2361132" y="3260788"/>
            <a:ext cx="8341688" cy="825523"/>
            <a:chOff x="2916306" y="3260788"/>
            <a:chExt cx="8341688" cy="825523"/>
          </a:xfrm>
        </p:grpSpPr>
        <p:cxnSp>
          <p:nvCxnSpPr>
            <p:cNvPr id="215" name="Google Shape;215;p35"/>
            <p:cNvCxnSpPr/>
            <p:nvPr/>
          </p:nvCxnSpPr>
          <p:spPr>
            <a:xfrm>
              <a:off x="11257994" y="3354054"/>
              <a:ext cx="0" cy="732257"/>
            </a:xfrm>
            <a:prstGeom prst="straightConnector1">
              <a:avLst/>
            </a:prstGeom>
            <a:noFill/>
            <a:ln w="19050" cap="flat" cmpd="sng">
              <a:solidFill>
                <a:srgbClr val="7E97A3"/>
              </a:solidFill>
              <a:prstDash val="solid"/>
              <a:round/>
              <a:headEnd type="none" w="sm" len="sm"/>
              <a:tailEnd type="none" w="sm" len="sm"/>
            </a:ln>
          </p:spPr>
        </p:cxnSp>
        <p:cxnSp>
          <p:nvCxnSpPr>
            <p:cNvPr id="220" name="Google Shape;220;p35"/>
            <p:cNvCxnSpPr/>
            <p:nvPr/>
          </p:nvCxnSpPr>
          <p:spPr>
            <a:xfrm>
              <a:off x="9220213" y="3303676"/>
              <a:ext cx="0" cy="732257"/>
            </a:xfrm>
            <a:prstGeom prst="straightConnector1">
              <a:avLst/>
            </a:prstGeom>
            <a:noFill/>
            <a:ln w="19050" cap="flat" cmpd="sng">
              <a:solidFill>
                <a:srgbClr val="7E97A3"/>
              </a:solidFill>
              <a:prstDash val="solid"/>
              <a:round/>
              <a:headEnd type="none" w="sm" len="sm"/>
              <a:tailEnd type="none" w="sm" len="sm"/>
            </a:ln>
          </p:spPr>
        </p:cxnSp>
        <p:cxnSp>
          <p:nvCxnSpPr>
            <p:cNvPr id="221" name="Google Shape;221;p35"/>
            <p:cNvCxnSpPr/>
            <p:nvPr/>
          </p:nvCxnSpPr>
          <p:spPr>
            <a:xfrm>
              <a:off x="7279149" y="3347595"/>
              <a:ext cx="0" cy="732257"/>
            </a:xfrm>
            <a:prstGeom prst="straightConnector1">
              <a:avLst/>
            </a:prstGeom>
            <a:noFill/>
            <a:ln w="19050" cap="flat" cmpd="sng">
              <a:solidFill>
                <a:srgbClr val="7E97A3"/>
              </a:solidFill>
              <a:prstDash val="solid"/>
              <a:round/>
              <a:headEnd type="none" w="sm" len="sm"/>
              <a:tailEnd type="none" w="sm" len="sm"/>
            </a:ln>
          </p:spPr>
        </p:cxnSp>
        <p:cxnSp>
          <p:nvCxnSpPr>
            <p:cNvPr id="222" name="Google Shape;222;p35"/>
            <p:cNvCxnSpPr/>
            <p:nvPr/>
          </p:nvCxnSpPr>
          <p:spPr>
            <a:xfrm>
              <a:off x="5034355" y="3347596"/>
              <a:ext cx="0" cy="732257"/>
            </a:xfrm>
            <a:prstGeom prst="straightConnector1">
              <a:avLst/>
            </a:prstGeom>
            <a:noFill/>
            <a:ln w="19050" cap="flat" cmpd="sng">
              <a:solidFill>
                <a:srgbClr val="7E97A3"/>
              </a:solidFill>
              <a:prstDash val="solid"/>
              <a:round/>
              <a:headEnd type="none" w="sm" len="sm"/>
              <a:tailEnd type="none" w="sm" len="sm"/>
            </a:ln>
          </p:spPr>
        </p:cxnSp>
        <p:cxnSp>
          <p:nvCxnSpPr>
            <p:cNvPr id="224" name="Google Shape;224;p35"/>
            <p:cNvCxnSpPr/>
            <p:nvPr/>
          </p:nvCxnSpPr>
          <p:spPr>
            <a:xfrm>
              <a:off x="2916306" y="3260788"/>
              <a:ext cx="0" cy="732257"/>
            </a:xfrm>
            <a:prstGeom prst="straightConnector1">
              <a:avLst/>
            </a:prstGeom>
            <a:noFill/>
            <a:ln w="19050" cap="flat" cmpd="sng">
              <a:solidFill>
                <a:srgbClr val="7E97A3"/>
              </a:solidFill>
              <a:prstDash val="solid"/>
              <a:round/>
              <a:headEnd type="none" w="sm" len="sm"/>
              <a:tailEnd type="none" w="sm" len="sm"/>
            </a:ln>
          </p:spPr>
        </p:cxnSp>
      </p:grpSp>
      <p:grpSp>
        <p:nvGrpSpPr>
          <p:cNvPr id="4" name="קבוצה 3">
            <a:extLst>
              <a:ext uri="{FF2B5EF4-FFF2-40B4-BE49-F238E27FC236}">
                <a16:creationId xmlns:a16="http://schemas.microsoft.com/office/drawing/2014/main" id="{B76550A6-89B8-47F9-EC4C-1E541A2AFCDC}"/>
              </a:ext>
            </a:extLst>
          </p:cNvPr>
          <p:cNvGrpSpPr/>
          <p:nvPr/>
        </p:nvGrpSpPr>
        <p:grpSpPr>
          <a:xfrm>
            <a:off x="1129650" y="4035933"/>
            <a:ext cx="10632278" cy="881354"/>
            <a:chOff x="1782795" y="4035933"/>
            <a:chExt cx="10632278" cy="881354"/>
          </a:xfrm>
        </p:grpSpPr>
        <p:sp>
          <p:nvSpPr>
            <p:cNvPr id="216" name="Google Shape;216;p35"/>
            <p:cNvSpPr txBox="1"/>
            <p:nvPr/>
          </p:nvSpPr>
          <p:spPr>
            <a:xfrm>
              <a:off x="10213673" y="4035953"/>
              <a:ext cx="2201400" cy="830956"/>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44546A"/>
                </a:buClr>
                <a:buSzPts val="1600"/>
                <a:buFont typeface="Arial"/>
                <a:buNone/>
              </a:pPr>
              <a:r>
                <a:rPr lang="ar-SA" sz="1600" dirty="0" smtClean="0">
                  <a:solidFill>
                    <a:srgbClr val="44546A"/>
                  </a:solidFill>
                  <a:latin typeface="Calibri"/>
                  <a:ea typeface="Calibri"/>
                  <a:cs typeface="Calibri"/>
                  <a:sym typeface="Calibri"/>
                </a:rPr>
                <a:t>فعاليّة افتتاحيّة: </a:t>
              </a:r>
              <a:r>
                <a:rPr lang="he-IL" sz="1600" dirty="0" smtClean="0">
                  <a:solidFill>
                    <a:srgbClr val="44546A"/>
                  </a:solidFill>
                  <a:latin typeface="Calibri"/>
                  <a:ea typeface="Calibri"/>
                  <a:cs typeface="Calibri"/>
                  <a:sym typeface="Calibri"/>
                </a:rPr>
                <a:t> </a:t>
              </a:r>
              <a:endParaRPr lang="he-IL" sz="1600" dirty="0">
                <a:solidFill>
                  <a:srgbClr val="44546A"/>
                </a:solidFill>
                <a:latin typeface="Calibri"/>
                <a:ea typeface="Calibri"/>
                <a:cs typeface="Calibri"/>
                <a:sym typeface="Calibri"/>
              </a:endParaRPr>
            </a:p>
            <a:p>
              <a:pPr marL="0" marR="0" lvl="0" indent="0" algn="ctr" rtl="1">
                <a:lnSpc>
                  <a:spcPct val="100000"/>
                </a:lnSpc>
                <a:spcBef>
                  <a:spcPts val="0"/>
                </a:spcBef>
                <a:spcAft>
                  <a:spcPts val="0"/>
                </a:spcAft>
                <a:buClr>
                  <a:srgbClr val="44546A"/>
                </a:buClr>
                <a:buSzPts val="1600"/>
                <a:buFont typeface="Arial"/>
                <a:buNone/>
              </a:pPr>
              <a:r>
                <a:rPr lang="ar-SA" sz="1600" dirty="0" smtClean="0">
                  <a:solidFill>
                    <a:srgbClr val="44546A"/>
                  </a:solidFill>
                  <a:latin typeface="Calibri"/>
                  <a:cs typeface="Calibri"/>
                  <a:sym typeface="Calibri"/>
                </a:rPr>
                <a:t>«أستطيع فِعْل ما أريد في العطلة الصّيفيّة» </a:t>
              </a:r>
              <a:endParaRPr lang="he-IL" sz="1600" dirty="0">
                <a:solidFill>
                  <a:srgbClr val="44546A"/>
                </a:solidFill>
                <a:latin typeface="Calibri"/>
                <a:cs typeface="Calibri"/>
                <a:sym typeface="Calibri"/>
              </a:endParaRPr>
            </a:p>
          </p:txBody>
        </p:sp>
        <p:sp>
          <p:nvSpPr>
            <p:cNvPr id="217" name="Google Shape;217;p35"/>
            <p:cNvSpPr txBox="1"/>
            <p:nvPr/>
          </p:nvSpPr>
          <p:spPr>
            <a:xfrm>
              <a:off x="8119513" y="4086331"/>
              <a:ext cx="2201400" cy="830956"/>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44546A"/>
                </a:buClr>
                <a:buSzPts val="1600"/>
                <a:buFont typeface="Arial"/>
                <a:buNone/>
              </a:pPr>
              <a:r>
                <a:rPr lang="ar-SA" sz="1600" dirty="0" smtClean="0">
                  <a:solidFill>
                    <a:srgbClr val="44546A"/>
                  </a:solidFill>
                  <a:latin typeface="Calibri"/>
                  <a:cs typeface="Calibri"/>
                </a:rPr>
                <a:t>صُلب الدّرس</a:t>
              </a:r>
              <a:r>
                <a:rPr lang="ar-SA" sz="1600" dirty="0">
                  <a:solidFill>
                    <a:srgbClr val="44546A"/>
                  </a:solidFill>
                  <a:latin typeface="Calibri"/>
                  <a:cs typeface="Calibri"/>
                </a:rPr>
                <a:t>:</a:t>
              </a:r>
              <a:endParaRPr lang="he-IL" sz="1600" dirty="0">
                <a:solidFill>
                  <a:srgbClr val="44546A"/>
                </a:solidFill>
                <a:latin typeface="Calibri"/>
                <a:cs typeface="Calibri"/>
              </a:endParaRPr>
            </a:p>
            <a:p>
              <a:pPr marL="0" marR="0" lvl="0" indent="0" algn="ctr" rtl="1">
                <a:lnSpc>
                  <a:spcPct val="100000"/>
                </a:lnSpc>
                <a:spcBef>
                  <a:spcPts val="0"/>
                </a:spcBef>
                <a:spcAft>
                  <a:spcPts val="0"/>
                </a:spcAft>
                <a:buClr>
                  <a:srgbClr val="44546A"/>
                </a:buClr>
                <a:buSzPts val="1600"/>
                <a:buFont typeface="Arial"/>
                <a:buNone/>
              </a:pPr>
              <a:r>
                <a:rPr lang="ar-SA" sz="1600" dirty="0" smtClean="0">
                  <a:solidFill>
                    <a:srgbClr val="44546A"/>
                  </a:solidFill>
                  <a:latin typeface="Calibri"/>
                  <a:cs typeface="Calibri"/>
                </a:rPr>
                <a:t>الألعاب وجهًا لوجه وعَبْر الشّبكة</a:t>
              </a:r>
              <a:endParaRPr lang="he-IL" sz="1600" dirty="0">
                <a:solidFill>
                  <a:srgbClr val="44546A"/>
                </a:solidFill>
                <a:latin typeface="Calibri"/>
                <a:cs typeface="Calibri"/>
              </a:endParaRPr>
            </a:p>
          </p:txBody>
        </p:sp>
        <p:sp>
          <p:nvSpPr>
            <p:cNvPr id="218" name="Google Shape;218;p35"/>
            <p:cNvSpPr txBox="1"/>
            <p:nvPr/>
          </p:nvSpPr>
          <p:spPr>
            <a:xfrm>
              <a:off x="1782795" y="4035933"/>
              <a:ext cx="2201270" cy="584735"/>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44546A"/>
                </a:buClr>
                <a:buSzPts val="1600"/>
                <a:buFont typeface="Arial"/>
                <a:buNone/>
              </a:pPr>
              <a:r>
                <a:rPr lang="ar-SY" sz="1600" b="0" i="0" u="none" strike="noStrike" cap="none" dirty="0" smtClean="0">
                  <a:solidFill>
                    <a:srgbClr val="44546A"/>
                  </a:solidFill>
                  <a:latin typeface="Calibri"/>
                  <a:ea typeface="Calibri"/>
                  <a:cs typeface="Calibri"/>
                  <a:sym typeface="Calibri"/>
                </a:rPr>
                <a:t>رسائل مركزيّة </a:t>
              </a:r>
            </a:p>
            <a:p>
              <a:pPr marL="0" marR="0" lvl="0" indent="0" algn="ctr" rtl="1">
                <a:lnSpc>
                  <a:spcPct val="100000"/>
                </a:lnSpc>
                <a:spcBef>
                  <a:spcPts val="0"/>
                </a:spcBef>
                <a:spcAft>
                  <a:spcPts val="0"/>
                </a:spcAft>
                <a:buClr>
                  <a:srgbClr val="44546A"/>
                </a:buClr>
                <a:buSzPts val="1600"/>
                <a:buFont typeface="Arial"/>
                <a:buNone/>
              </a:pPr>
              <a:r>
                <a:rPr lang="ar-SY" sz="1600" b="0" i="0" u="none" strike="noStrike" cap="none" dirty="0" smtClean="0">
                  <a:solidFill>
                    <a:srgbClr val="44546A"/>
                  </a:solidFill>
                  <a:latin typeface="Calibri"/>
                  <a:ea typeface="Calibri"/>
                  <a:cs typeface="Calibri"/>
                  <a:sym typeface="Calibri"/>
                </a:rPr>
                <a:t>وتلخيص</a:t>
              </a:r>
              <a:endParaRPr dirty="0"/>
            </a:p>
          </p:txBody>
        </p:sp>
        <p:sp>
          <p:nvSpPr>
            <p:cNvPr id="20" name="TextBox 19"/>
            <p:cNvSpPr txBox="1"/>
            <p:nvPr/>
          </p:nvSpPr>
          <p:spPr>
            <a:xfrm>
              <a:off x="6430333" y="4200509"/>
              <a:ext cx="1733167" cy="338554"/>
            </a:xfrm>
            <a:prstGeom prst="rect">
              <a:avLst/>
            </a:prstGeom>
            <a:noFill/>
          </p:spPr>
          <p:txBody>
            <a:bodyPr wrap="none" rtlCol="1">
              <a:spAutoFit/>
            </a:bodyPr>
            <a:lstStyle/>
            <a:p>
              <a:pPr algn="ctr" rtl="1"/>
              <a:r>
                <a:rPr lang="ar-SA" sz="1600" dirty="0" smtClean="0">
                  <a:solidFill>
                    <a:srgbClr val="44546A"/>
                  </a:solidFill>
                  <a:latin typeface="Calibri"/>
                  <a:cs typeface="Calibri"/>
                </a:rPr>
                <a:t>أسئلة للنّقاش في الصّفّ</a:t>
              </a:r>
              <a:endParaRPr lang="he-IL" sz="1600" dirty="0">
                <a:solidFill>
                  <a:srgbClr val="44546A"/>
                </a:solidFill>
                <a:latin typeface="Calibri"/>
                <a:cs typeface="Calibri"/>
              </a:endParaRPr>
            </a:p>
          </p:txBody>
        </p:sp>
        <p:sp>
          <p:nvSpPr>
            <p:cNvPr id="21" name="Google Shape;218;p35"/>
            <p:cNvSpPr txBox="1"/>
            <p:nvPr/>
          </p:nvSpPr>
          <p:spPr>
            <a:xfrm>
              <a:off x="3862971" y="4130806"/>
              <a:ext cx="2201270" cy="584735"/>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44546A"/>
                </a:buClr>
                <a:buSzPts val="1600"/>
                <a:buFont typeface="Arial"/>
                <a:buNone/>
              </a:pPr>
              <a:r>
                <a:rPr lang="ar-SA" sz="1600" b="0" i="0" u="none" strike="noStrike" cap="none" dirty="0" smtClean="0">
                  <a:solidFill>
                    <a:srgbClr val="44546A"/>
                  </a:solidFill>
                  <a:latin typeface="Calibri"/>
                  <a:ea typeface="Calibri"/>
                  <a:cs typeface="Calibri"/>
                  <a:sym typeface="Calibri"/>
                </a:rPr>
                <a:t>تطبيق في المجموعة: </a:t>
              </a:r>
            </a:p>
            <a:p>
              <a:pPr marL="0" marR="0" lvl="0" indent="0" algn="ctr" rtl="1">
                <a:lnSpc>
                  <a:spcPct val="100000"/>
                </a:lnSpc>
                <a:spcBef>
                  <a:spcPts val="0"/>
                </a:spcBef>
                <a:spcAft>
                  <a:spcPts val="0"/>
                </a:spcAft>
                <a:buClr>
                  <a:srgbClr val="44546A"/>
                </a:buClr>
                <a:buSzPts val="1600"/>
                <a:buFont typeface="Arial"/>
                <a:buNone/>
              </a:pPr>
              <a:r>
                <a:rPr lang="ar-SA" sz="1600" b="0" i="0" u="none" strike="noStrike" cap="none" dirty="0" smtClean="0">
                  <a:solidFill>
                    <a:srgbClr val="44546A"/>
                  </a:solidFill>
                  <a:latin typeface="Calibri"/>
                  <a:ea typeface="Calibri"/>
                  <a:cs typeface="Calibri"/>
                  <a:sym typeface="Calibri"/>
                </a:rPr>
                <a:t>كولاج اللقاءات خلال اللعب</a:t>
              </a:r>
              <a:endParaRPr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גרפיקה 14">
            <a:extLst>
              <a:ext uri="{FF2B5EF4-FFF2-40B4-BE49-F238E27FC236}">
                <a16:creationId xmlns:a16="http://schemas.microsoft.com/office/drawing/2014/main" id="{82BE7F91-95B6-4E6B-A365-CA6414B6637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872000" y="467232"/>
            <a:ext cx="4320000" cy="1116897"/>
          </a:xfrm>
          <a:prstGeom prst="rect">
            <a:avLst/>
          </a:prstGeom>
        </p:spPr>
      </p:pic>
      <p:sp>
        <p:nvSpPr>
          <p:cNvPr id="10" name="Google Shape;128;p5">
            <a:extLst>
              <a:ext uri="{FF2B5EF4-FFF2-40B4-BE49-F238E27FC236}">
                <a16:creationId xmlns:a16="http://schemas.microsoft.com/office/drawing/2014/main" id="{9A4BDBEB-C0D0-4DD2-9361-480F99A0533C}"/>
              </a:ext>
            </a:extLst>
          </p:cNvPr>
          <p:cNvSpPr txBox="1">
            <a:spLocks/>
          </p:cNvSpPr>
          <p:nvPr/>
        </p:nvSpPr>
        <p:spPr>
          <a:xfrm>
            <a:off x="7775703" y="509064"/>
            <a:ext cx="4322603" cy="1054394"/>
          </a:xfrm>
          <a:prstGeom prst="rect">
            <a:avLst/>
          </a:prstGeom>
          <a:noFill/>
          <a:ln>
            <a:noFill/>
          </a:ln>
        </p:spPr>
        <p:txBody>
          <a:bodyPr spcFirstLastPara="1" vert="horz" wrap="square" lIns="91425" tIns="45700" rIns="91425" bIns="45700" rtlCol="1" anchor="ctr" anchorCtr="0">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buClr>
                <a:srgbClr val="000000"/>
              </a:buClr>
              <a:defRPr/>
            </a:pPr>
            <a:r>
              <a:rPr lang="ar-JO" sz="2400" b="1" dirty="0">
                <a:solidFill>
                  <a:srgbClr val="002060"/>
                </a:solidFill>
                <a:latin typeface="Calibri" panose="020F0502020204030204" pitchFamily="34" charset="0"/>
                <a:ea typeface="Varela Round"/>
                <a:cs typeface="Calibri" panose="020F0502020204030204" pitchFamily="34" charset="0"/>
                <a:sym typeface="Varela Round"/>
              </a:rPr>
              <a:t>    </a:t>
            </a:r>
            <a:r>
              <a:rPr lang="ar-LB" sz="2400" b="1" dirty="0">
                <a:solidFill>
                  <a:srgbClr val="002060"/>
                </a:solidFill>
                <a:latin typeface="Calibri" panose="020F0502020204030204" pitchFamily="34" charset="0"/>
                <a:ea typeface="Varela Round"/>
                <a:cs typeface="Calibri" panose="020F0502020204030204" pitchFamily="34" charset="0"/>
                <a:sym typeface="Varela Round"/>
              </a:rPr>
              <a:t>ت</a:t>
            </a:r>
            <a:r>
              <a:rPr lang="ar-JO" sz="2400" b="1" dirty="0">
                <a:solidFill>
                  <a:srgbClr val="002060"/>
                </a:solidFill>
                <a:latin typeface="Calibri" panose="020F0502020204030204" pitchFamily="34" charset="0"/>
                <a:ea typeface="Varela Round"/>
                <a:cs typeface="Calibri" panose="020F0502020204030204" pitchFamily="34" charset="0"/>
                <a:sym typeface="Varela Round"/>
              </a:rPr>
              <a:t>عليمات </a:t>
            </a:r>
            <a:r>
              <a:rPr lang="ar-LB" sz="2400" b="1" dirty="0">
                <a:solidFill>
                  <a:srgbClr val="002060"/>
                </a:solidFill>
                <a:latin typeface="Calibri" panose="020F0502020204030204" pitchFamily="34" charset="0"/>
                <a:ea typeface="Varela Round"/>
                <a:cs typeface="Calibri" panose="020F0502020204030204" pitchFamily="34" charset="0"/>
                <a:sym typeface="Varela Round"/>
              </a:rPr>
              <a:t>لت</a:t>
            </a:r>
            <a:r>
              <a:rPr lang="ar-JO" sz="2400" b="1" dirty="0">
                <a:solidFill>
                  <a:srgbClr val="002060"/>
                </a:solidFill>
                <a:latin typeface="Calibri" panose="020F0502020204030204" pitchFamily="34" charset="0"/>
                <a:ea typeface="Varela Round"/>
                <a:cs typeface="Calibri" panose="020F0502020204030204" pitchFamily="34" charset="0"/>
                <a:sym typeface="Varela Round"/>
              </a:rPr>
              <a:t>نفيذ</a:t>
            </a:r>
            <a:r>
              <a:rPr lang="ar-LB" sz="2400" b="1" dirty="0">
                <a:solidFill>
                  <a:srgbClr val="002060"/>
                </a:solidFill>
                <a:latin typeface="Calibri" panose="020F0502020204030204" pitchFamily="34" charset="0"/>
                <a:ea typeface="Varela Round"/>
                <a:cs typeface="Calibri" panose="020F0502020204030204" pitchFamily="34" charset="0"/>
                <a:sym typeface="Varela Round"/>
              </a:rPr>
              <a:t> الدّرس</a:t>
            </a:r>
            <a:endParaRPr lang="he-IL" sz="2400" b="1" dirty="0">
              <a:solidFill>
                <a:srgbClr val="002060"/>
              </a:solidFill>
              <a:latin typeface="Calibri" panose="020F0502020204030204" pitchFamily="34" charset="0"/>
              <a:ea typeface="Varela Round"/>
              <a:cs typeface="Calibri" panose="020F0502020204030204" pitchFamily="34" charset="0"/>
              <a:sym typeface="Varela Round"/>
            </a:endParaRPr>
          </a:p>
        </p:txBody>
      </p:sp>
      <p:sp>
        <p:nvSpPr>
          <p:cNvPr id="4" name="מלבן 3">
            <a:extLst>
              <a:ext uri="{FF2B5EF4-FFF2-40B4-BE49-F238E27FC236}">
                <a16:creationId xmlns:a16="http://schemas.microsoft.com/office/drawing/2014/main" id="{E869661C-3A48-4318-866F-D7229F46C0D6}"/>
              </a:ext>
            </a:extLst>
          </p:cNvPr>
          <p:cNvSpPr/>
          <p:nvPr/>
        </p:nvSpPr>
        <p:spPr>
          <a:xfrm>
            <a:off x="347425" y="1731216"/>
            <a:ext cx="11160826" cy="461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LB" sz="3200" dirty="0">
                <a:solidFill>
                  <a:srgbClr val="002060"/>
                </a:solidFill>
                <a:latin typeface="Calibri Light" panose="020F0302020204030204" pitchFamily="34" charset="0"/>
                <a:cs typeface="Calibri Light" panose="020F0302020204030204" pitchFamily="34" charset="0"/>
              </a:rPr>
              <a:t>تفصّل </a:t>
            </a:r>
            <a:r>
              <a:rPr lang="ar-LB" sz="3200" dirty="0" smtClean="0">
                <a:solidFill>
                  <a:srgbClr val="002060"/>
                </a:solidFill>
                <a:latin typeface="Calibri Light" panose="020F0302020204030204" pitchFamily="34" charset="0"/>
                <a:cs typeface="Calibri Light" panose="020F0302020204030204" pitchFamily="34" charset="0"/>
              </a:rPr>
              <a:t>الش</a:t>
            </a:r>
            <a:r>
              <a:rPr lang="ar-SY" sz="3200" dirty="0" smtClean="0">
                <a:solidFill>
                  <a:srgbClr val="002060"/>
                </a:solidFill>
                <a:latin typeface="Calibri Light" panose="020F0302020204030204" pitchFamily="34" charset="0"/>
                <a:cs typeface="Calibri Light" panose="020F0302020204030204" pitchFamily="34" charset="0"/>
              </a:rPr>
              <a:t>ّ</a:t>
            </a:r>
            <a:r>
              <a:rPr lang="ar-LB" sz="3200" dirty="0" smtClean="0">
                <a:solidFill>
                  <a:srgbClr val="002060"/>
                </a:solidFill>
                <a:latin typeface="Calibri Light" panose="020F0302020204030204" pitchFamily="34" charset="0"/>
                <a:cs typeface="Calibri Light" panose="020F0302020204030204" pitchFamily="34" charset="0"/>
              </a:rPr>
              <a:t>رائح </a:t>
            </a:r>
            <a:r>
              <a:rPr lang="ar-LB" sz="3200" dirty="0">
                <a:solidFill>
                  <a:srgbClr val="002060"/>
                </a:solidFill>
                <a:latin typeface="Calibri Light" panose="020F0302020204030204" pitchFamily="34" charset="0"/>
                <a:cs typeface="Calibri Light" panose="020F0302020204030204" pitchFamily="34" charset="0"/>
              </a:rPr>
              <a:t>التّالية مجرى الدّرس وهي معدّة للعرض خلاله</a:t>
            </a:r>
            <a:r>
              <a:rPr lang="he-IL" sz="3200" dirty="0">
                <a:solidFill>
                  <a:srgbClr val="002060"/>
                </a:solidFill>
                <a:latin typeface="Calibri Light" panose="020F0302020204030204" pitchFamily="34" charset="0"/>
                <a:cs typeface="Calibri Light" panose="020F0302020204030204" pitchFamily="34" charset="0"/>
              </a:rPr>
              <a:t>.</a:t>
            </a:r>
          </a:p>
          <a:p>
            <a:pPr algn="r" rtl="1"/>
            <a:endParaRPr lang="he-IL" sz="3200" dirty="0">
              <a:solidFill>
                <a:srgbClr val="002060"/>
              </a:solidFill>
              <a:latin typeface="Calibri Light" panose="020F0302020204030204" pitchFamily="34" charset="0"/>
              <a:cs typeface="Calibri Light" panose="020F0302020204030204" pitchFamily="34" charset="0"/>
            </a:endParaRPr>
          </a:p>
          <a:p>
            <a:pPr marL="457200" indent="-457200" algn="r" rtl="1">
              <a:buFont typeface="Heebo" panose="00000500000000000000" pitchFamily="2" charset="-79"/>
              <a:buChar char="«"/>
            </a:pPr>
            <a:r>
              <a:rPr lang="ar-LB" sz="3200" dirty="0">
                <a:solidFill>
                  <a:srgbClr val="002060"/>
                </a:solidFill>
                <a:latin typeface="Calibri Light" panose="020F0302020204030204" pitchFamily="34" charset="0"/>
                <a:cs typeface="Calibri Light" panose="020F0302020204030204" pitchFamily="34" charset="0"/>
              </a:rPr>
              <a:t> المضمون </a:t>
            </a:r>
            <a:r>
              <a:rPr lang="ar-JO" sz="3200" dirty="0">
                <a:solidFill>
                  <a:srgbClr val="002060"/>
                </a:solidFill>
                <a:latin typeface="Calibri Light" panose="020F0302020204030204" pitchFamily="34" charset="0"/>
                <a:cs typeface="Calibri Light" panose="020F0302020204030204" pitchFamily="34" charset="0"/>
              </a:rPr>
              <a:t>المُفصّل في متن الشّريحة </a:t>
            </a:r>
            <a:r>
              <a:rPr lang="ar-LB" sz="3200" dirty="0">
                <a:solidFill>
                  <a:srgbClr val="002060"/>
                </a:solidFill>
                <a:latin typeface="Calibri Light" panose="020F0302020204030204" pitchFamily="34" charset="0"/>
                <a:cs typeface="Calibri Light" panose="020F0302020204030204" pitchFamily="34" charset="0"/>
              </a:rPr>
              <a:t>مُعد</a:t>
            </a:r>
            <a:r>
              <a:rPr lang="ar-JO" sz="3200" dirty="0">
                <a:solidFill>
                  <a:srgbClr val="002060"/>
                </a:solidFill>
                <a:latin typeface="Calibri Light" panose="020F0302020204030204" pitchFamily="34" charset="0"/>
                <a:cs typeface="Calibri Light" panose="020F0302020204030204" pitchFamily="34" charset="0"/>
              </a:rPr>
              <a:t>ّ</a:t>
            </a:r>
            <a:r>
              <a:rPr lang="ar-LB" sz="3200" dirty="0">
                <a:solidFill>
                  <a:srgbClr val="002060"/>
                </a:solidFill>
                <a:latin typeface="Calibri Light" panose="020F0302020204030204" pitchFamily="34" charset="0"/>
                <a:cs typeface="Calibri Light" panose="020F0302020204030204" pitchFamily="34" charset="0"/>
              </a:rPr>
              <a:t> للعمل مع </a:t>
            </a:r>
            <a:r>
              <a:rPr lang="ar-LB" sz="3200" dirty="0" smtClean="0">
                <a:solidFill>
                  <a:srgbClr val="002060"/>
                </a:solidFill>
                <a:latin typeface="Calibri Light" panose="020F0302020204030204" pitchFamily="34" charset="0"/>
                <a:cs typeface="Calibri Light" panose="020F0302020204030204" pitchFamily="34" charset="0"/>
              </a:rPr>
              <a:t>الطّلبة</a:t>
            </a:r>
            <a:r>
              <a:rPr lang="he-IL" sz="3200" dirty="0" smtClean="0">
                <a:solidFill>
                  <a:srgbClr val="002060"/>
                </a:solidFill>
                <a:latin typeface="Calibri Light" panose="020F0302020204030204" pitchFamily="34" charset="0"/>
                <a:cs typeface="Calibri Light" panose="020F0302020204030204" pitchFamily="34" charset="0"/>
              </a:rPr>
              <a:t>.</a:t>
            </a:r>
            <a:endParaRPr lang="he-IL" sz="3200" dirty="0">
              <a:solidFill>
                <a:srgbClr val="002060"/>
              </a:solidFill>
              <a:latin typeface="Calibri Light" panose="020F0302020204030204" pitchFamily="34" charset="0"/>
              <a:cs typeface="Calibri Light" panose="020F0302020204030204" pitchFamily="34" charset="0"/>
            </a:endParaRPr>
          </a:p>
          <a:p>
            <a:pPr marL="457200" indent="-457200" algn="r" rtl="1">
              <a:buFont typeface="Heebo" panose="00000500000000000000" pitchFamily="2" charset="-79"/>
              <a:buChar char="«"/>
            </a:pPr>
            <a:r>
              <a:rPr lang="ar-LB" sz="3200" dirty="0">
                <a:solidFill>
                  <a:srgbClr val="002060"/>
                </a:solidFill>
                <a:latin typeface="Calibri Light" panose="020F0302020204030204" pitchFamily="34" charset="0"/>
                <a:cs typeface="Calibri Light" panose="020F0302020204030204" pitchFamily="34" charset="0"/>
              </a:rPr>
              <a:t> </a:t>
            </a:r>
            <a:r>
              <a:rPr lang="ar-JO" sz="3200" dirty="0">
                <a:solidFill>
                  <a:srgbClr val="002060"/>
                </a:solidFill>
                <a:latin typeface="Calibri Light" panose="020F0302020204030204" pitchFamily="34" charset="0"/>
                <a:cs typeface="Calibri Light" panose="020F0302020204030204" pitchFamily="34" charset="0"/>
              </a:rPr>
              <a:t>ال</a:t>
            </a:r>
            <a:r>
              <a:rPr lang="ar-LB" sz="3200" dirty="0">
                <a:solidFill>
                  <a:srgbClr val="002060"/>
                </a:solidFill>
                <a:latin typeface="Calibri Light" panose="020F0302020204030204" pitchFamily="34" charset="0"/>
                <a:cs typeface="Calibri Light" panose="020F0302020204030204" pitchFamily="34" charset="0"/>
              </a:rPr>
              <a:t>ملاحظات</a:t>
            </a:r>
            <a:r>
              <a:rPr lang="ar-JO" sz="3200" dirty="0">
                <a:solidFill>
                  <a:srgbClr val="002060"/>
                </a:solidFill>
                <a:latin typeface="Calibri Light" panose="020F0302020204030204" pitchFamily="34" charset="0"/>
                <a:cs typeface="Calibri Light" panose="020F0302020204030204" pitchFamily="34" charset="0"/>
              </a:rPr>
              <a:t> في الهوامش </a:t>
            </a:r>
            <a:r>
              <a:rPr lang="ar-LB" sz="3200" dirty="0">
                <a:solidFill>
                  <a:srgbClr val="002060"/>
                </a:solidFill>
                <a:latin typeface="Calibri Light" panose="020F0302020204030204" pitchFamily="34" charset="0"/>
                <a:cs typeface="Calibri Light" panose="020F0302020204030204" pitchFamily="34" charset="0"/>
              </a:rPr>
              <a:t>للتّوجيه والتّوسّع- وهي معدّة لك </a:t>
            </a:r>
            <a:r>
              <a:rPr lang="ar-LB" sz="3200" dirty="0" smtClean="0">
                <a:solidFill>
                  <a:srgbClr val="002060"/>
                </a:solidFill>
                <a:latin typeface="Calibri Light" panose="020F0302020204030204" pitchFamily="34" charset="0"/>
                <a:cs typeface="Calibri Light" panose="020F0302020204030204" pitchFamily="34" charset="0"/>
              </a:rPr>
              <a:t>أي</a:t>
            </a:r>
            <a:r>
              <a:rPr lang="ar-SA" sz="3200" dirty="0" smtClean="0">
                <a:solidFill>
                  <a:srgbClr val="002060"/>
                </a:solidFill>
                <a:latin typeface="Calibri Light" panose="020F0302020204030204" pitchFamily="34" charset="0"/>
                <a:cs typeface="Calibri Light" panose="020F0302020204030204" pitchFamily="34" charset="0"/>
              </a:rPr>
              <a:t>ّ</a:t>
            </a:r>
            <a:r>
              <a:rPr lang="ar-LB" sz="3200" dirty="0" smtClean="0">
                <a:solidFill>
                  <a:srgbClr val="002060"/>
                </a:solidFill>
                <a:latin typeface="Calibri Light" panose="020F0302020204030204" pitchFamily="34" charset="0"/>
                <a:cs typeface="Calibri Light" panose="020F0302020204030204" pitchFamily="34" charset="0"/>
              </a:rPr>
              <a:t>ها المعلّم/</a:t>
            </a:r>
            <a:r>
              <a:rPr lang="ar-SA" sz="3200" dirty="0">
                <a:solidFill>
                  <a:srgbClr val="002060"/>
                </a:solidFill>
                <a:latin typeface="Calibri Light" panose="020F0302020204030204" pitchFamily="34" charset="0"/>
                <a:cs typeface="Calibri Light" panose="020F0302020204030204" pitchFamily="34" charset="0"/>
              </a:rPr>
              <a:t>ـ</a:t>
            </a:r>
            <a:r>
              <a:rPr lang="ar-LB" sz="3200" dirty="0" smtClean="0">
                <a:solidFill>
                  <a:srgbClr val="002060"/>
                </a:solidFill>
                <a:latin typeface="Calibri Light" panose="020F0302020204030204" pitchFamily="34" charset="0"/>
                <a:cs typeface="Calibri Light" panose="020F0302020204030204" pitchFamily="34" charset="0"/>
              </a:rPr>
              <a:t>ة</a:t>
            </a:r>
            <a:r>
              <a:rPr lang="he-IL" sz="3200" dirty="0">
                <a:solidFill>
                  <a:srgbClr val="002060"/>
                </a:solidFill>
                <a:latin typeface="Calibri Light" panose="020F0302020204030204" pitchFamily="34" charset="0"/>
                <a:cs typeface="Calibri Light" panose="020F0302020204030204" pitchFamily="34" charset="0"/>
              </a:rPr>
              <a:t>.</a:t>
            </a:r>
          </a:p>
          <a:p>
            <a:pPr algn="r" rtl="1"/>
            <a:endParaRPr lang="he-IL" sz="3200" dirty="0">
              <a:solidFill>
                <a:srgbClr val="002060"/>
              </a:solidFill>
              <a:latin typeface="Calibri Light" panose="020F0302020204030204" pitchFamily="34" charset="0"/>
              <a:cs typeface="Calibri Light" panose="020F0302020204030204" pitchFamily="34" charset="0"/>
            </a:endParaRPr>
          </a:p>
          <a:p>
            <a:pPr algn="r" rtl="1"/>
            <a:endParaRPr lang="he-IL" sz="3200" dirty="0">
              <a:solidFill>
                <a:srgbClr val="002060"/>
              </a:solidFill>
              <a:latin typeface="Calibri Light" panose="020F0302020204030204" pitchFamily="34" charset="0"/>
              <a:cs typeface="Calibri Light" panose="020F0302020204030204" pitchFamily="34" charset="0"/>
            </a:endParaRPr>
          </a:p>
        </p:txBody>
      </p:sp>
      <p:pic>
        <p:nvPicPr>
          <p:cNvPr id="13" name="גרפיקה 12">
            <a:extLst>
              <a:ext uri="{FF2B5EF4-FFF2-40B4-BE49-F238E27FC236}">
                <a16:creationId xmlns:a16="http://schemas.microsoft.com/office/drawing/2014/main" id="{7AD702E1-44CD-49BC-8E96-E94D76500673}"/>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163760" y="794063"/>
            <a:ext cx="672137" cy="508201"/>
          </a:xfrm>
          <a:prstGeom prst="rect">
            <a:avLst/>
          </a:prstGeom>
        </p:spPr>
      </p:pic>
    </p:spTree>
    <p:extLst>
      <p:ext uri="{BB962C8B-B14F-4D97-AF65-F5344CB8AC3E}">
        <p14:creationId xmlns:p14="http://schemas.microsoft.com/office/powerpoint/2010/main" val="3532202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90" name="Google Shape;190;p4"/>
          <p:cNvSpPr/>
          <p:nvPr/>
        </p:nvSpPr>
        <p:spPr>
          <a:xfrm>
            <a:off x="6510086" y="1409002"/>
            <a:ext cx="4064413" cy="492378"/>
          </a:xfrm>
          <a:prstGeom prst="rect">
            <a:avLst/>
          </a:prstGeom>
          <a:noFill/>
          <a:ln>
            <a:noFill/>
          </a:ln>
        </p:spPr>
        <p:txBody>
          <a:bodyPr spcFirstLastPara="1" wrap="square" lIns="91401" tIns="45688" rIns="91401" bIns="45688" anchor="t" anchorCtr="0">
            <a:spAutoFit/>
          </a:bodyPr>
          <a:lstStyle/>
          <a:p>
            <a:pPr marL="0" marR="0" lvl="0" indent="0" algn="r" defTabSz="914400" rtl="1" eaLnBrk="1" fontAlgn="auto" latinLnBrk="0" hangingPunct="1">
              <a:lnSpc>
                <a:spcPct val="100000"/>
              </a:lnSpc>
              <a:spcBef>
                <a:spcPts val="0"/>
              </a:spcBef>
              <a:spcAft>
                <a:spcPts val="0"/>
              </a:spcAft>
              <a:buClr>
                <a:srgbClr val="0070C0"/>
              </a:buClr>
              <a:buSzPts val="2400"/>
              <a:buFontTx/>
              <a:buNone/>
              <a:tabLst/>
              <a:defRPr/>
            </a:pPr>
            <a:r>
              <a:rPr kumimoji="0" lang="ar-LB" sz="26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حِوار داعِم ومُتقبّ</a:t>
            </a:r>
            <a:r>
              <a:rPr kumimoji="0" lang="ar-JO" sz="26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a:t>
            </a:r>
            <a:r>
              <a:rPr kumimoji="0" lang="ar-LB" sz="26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ل</a:t>
            </a:r>
            <a:r>
              <a:rPr kumimoji="0" lang="he-IL" sz="26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 </a:t>
            </a:r>
            <a:endParaRPr kumimoji="0" sz="26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191" name="Google Shape;191;p4"/>
          <p:cNvSpPr txBox="1"/>
          <p:nvPr/>
        </p:nvSpPr>
        <p:spPr>
          <a:xfrm>
            <a:off x="2777671" y="3390492"/>
            <a:ext cx="7779334" cy="492378"/>
          </a:xfrm>
          <a:prstGeom prst="rect">
            <a:avLst/>
          </a:prstGeom>
          <a:noFill/>
          <a:ln>
            <a:noFill/>
          </a:ln>
        </p:spPr>
        <p:txBody>
          <a:bodyPr spcFirstLastPara="1" wrap="square" lIns="91401" tIns="45688" rIns="91401" bIns="45688" anchor="t" anchorCtr="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26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إصغاء مُكتر</a:t>
            </a:r>
            <a:r>
              <a:rPr kumimoji="0" lang="ar-JO" sz="26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a:t>
            </a:r>
            <a:r>
              <a:rPr kumimoji="0" lang="ar-LB" sz="26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ث خالٍ من إصدار الأحكام</a:t>
            </a:r>
            <a:endParaRPr kumimoji="0" sz="26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192" name="Google Shape;192;p4"/>
          <p:cNvSpPr txBox="1"/>
          <p:nvPr/>
        </p:nvSpPr>
        <p:spPr>
          <a:xfrm>
            <a:off x="5514282" y="4497114"/>
            <a:ext cx="5042723" cy="492378"/>
          </a:xfrm>
          <a:prstGeom prst="rect">
            <a:avLst/>
          </a:prstGeom>
          <a:noFill/>
          <a:ln>
            <a:noFill/>
          </a:ln>
        </p:spPr>
        <p:txBody>
          <a:bodyPr spcFirstLastPara="1" wrap="square" lIns="91401" tIns="45688" rIns="91401" bIns="45688" anchor="t" anchorCtr="0">
            <a:spAutoFit/>
          </a:bodyPr>
          <a:lstStyle/>
          <a:p>
            <a:pPr marL="0" marR="0" lvl="0" indent="0" algn="r" defTabSz="914400" rtl="1" eaLnBrk="1" fontAlgn="auto" latinLnBrk="0" hangingPunct="1">
              <a:lnSpc>
                <a:spcPct val="100000"/>
              </a:lnSpc>
              <a:spcBef>
                <a:spcPts val="0"/>
              </a:spcBef>
              <a:spcAft>
                <a:spcPts val="0"/>
              </a:spcAft>
              <a:buClr>
                <a:prstClr val="black"/>
              </a:buClr>
              <a:buSzPts val="1800"/>
              <a:buFontTx/>
              <a:buNone/>
              <a:tabLst/>
              <a:defRPr/>
            </a:pPr>
            <a:r>
              <a:rPr kumimoji="0" lang="ar-LB" sz="26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احترام كلام الآخرين </a:t>
            </a:r>
            <a:endParaRPr kumimoji="0" sz="26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194" name="Google Shape;194;p4"/>
          <p:cNvSpPr txBox="1"/>
          <p:nvPr/>
        </p:nvSpPr>
        <p:spPr>
          <a:xfrm>
            <a:off x="679162" y="5335034"/>
            <a:ext cx="9877844" cy="892487"/>
          </a:xfrm>
          <a:prstGeom prst="rect">
            <a:avLst/>
          </a:prstGeom>
          <a:noFill/>
          <a:ln>
            <a:noFill/>
          </a:ln>
        </p:spPr>
        <p:txBody>
          <a:bodyPr spcFirstLastPara="1" wrap="square" lIns="91401" tIns="45688" rIns="91401" bIns="45688" anchor="t" anchorCtr="0">
            <a:spAutoFit/>
          </a:bodyPr>
          <a:lstStyle/>
          <a:p>
            <a:pPr marL="0" marR="0" lvl="0" indent="0" algn="r" defTabSz="914400" rtl="1" eaLnBrk="1" fontAlgn="auto" latinLnBrk="0" hangingPunct="1">
              <a:lnSpc>
                <a:spcPct val="100000"/>
              </a:lnSpc>
              <a:spcBef>
                <a:spcPts val="0"/>
              </a:spcBef>
              <a:spcAft>
                <a:spcPts val="0"/>
              </a:spcAft>
              <a:buClr>
                <a:srgbClr val="0070C0"/>
              </a:buClr>
              <a:buSzPts val="2400"/>
              <a:buFontTx/>
              <a:buNone/>
              <a:tabLst/>
              <a:defRPr/>
            </a:pPr>
            <a:r>
              <a:rPr kumimoji="0" lang="ar-LB" sz="26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ما يَدور في الحِوار، يقتصر على </a:t>
            </a:r>
            <a:r>
              <a:rPr kumimoji="0" lang="ar-LB" sz="2600" b="0" i="0" u="none" strike="noStrike" kern="1200" cap="none" spc="0" normalizeH="0" baseline="0" noProof="0" dirty="0" smtClean="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طلبة </a:t>
            </a:r>
            <a:r>
              <a:rPr kumimoji="0" lang="ar-LB" sz="26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sym typeface="Gisha"/>
              </a:rPr>
              <a:t>الصّف، بالإمكان مُشاركة الآخرين من خارج الصّف بالموضوع، لكن فقط بِما يخصّني.</a:t>
            </a:r>
            <a:endParaRPr kumimoji="0" sz="2600" b="0" i="0" u="none" strike="noStrike" kern="1200" cap="none" spc="0" normalizeH="0" baseline="0" noProof="0" dirty="0">
              <a:ln>
                <a:noFill/>
              </a:ln>
              <a:solidFill>
                <a:srgbClr val="FB19F0"/>
              </a:solidFill>
              <a:effectLst/>
              <a:uLnTx/>
              <a:uFillTx/>
              <a:latin typeface="Calibri" panose="020F0502020204030204" pitchFamily="34" charset="0"/>
              <a:ea typeface="Tahoma" panose="020B0604030504040204" pitchFamily="34" charset="0"/>
              <a:cs typeface="Calibri" panose="020F0502020204030204" pitchFamily="34" charset="0"/>
              <a:sym typeface="Gisha"/>
            </a:endParaRPr>
          </a:p>
        </p:txBody>
      </p:sp>
      <p:sp>
        <p:nvSpPr>
          <p:cNvPr id="5" name="TextBox 4"/>
          <p:cNvSpPr txBox="1"/>
          <p:nvPr/>
        </p:nvSpPr>
        <p:spPr>
          <a:xfrm>
            <a:off x="2280060" y="2389618"/>
            <a:ext cx="8282082" cy="492443"/>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2600" b="0"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مُشاركة من القَلب</a:t>
            </a:r>
            <a:endParaRPr kumimoji="0" lang="he-IL" sz="2600" b="1" i="0" u="sng"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13" name="מלבן 12">
            <a:extLst>
              <a:ext uri="{FF2B5EF4-FFF2-40B4-BE49-F238E27FC236}">
                <a16:creationId xmlns:a16="http://schemas.microsoft.com/office/drawing/2014/main" id="{5FEBF757-7A64-4037-B4E2-0E9787A39191}"/>
              </a:ext>
            </a:extLst>
          </p:cNvPr>
          <p:cNvSpPr/>
          <p:nvPr/>
        </p:nvSpPr>
        <p:spPr>
          <a:xfrm>
            <a:off x="2029216" y="130075"/>
            <a:ext cx="7669443" cy="1190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LB" sz="5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توجيهات للحِوار </a:t>
            </a:r>
            <a:r>
              <a:rPr kumimoji="0" lang="ar-JO" sz="5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الجيّد</a:t>
            </a:r>
            <a:endParaRPr kumimoji="0" lang="he-IL" sz="5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גרפיקה 5">
            <a:extLst>
              <a:ext uri="{FF2B5EF4-FFF2-40B4-BE49-F238E27FC236}">
                <a16:creationId xmlns:a16="http://schemas.microsoft.com/office/drawing/2014/main" id="{CEF5FF86-4285-4579-9B9E-03AE5297D7F5}"/>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1" r="42296"/>
          <a:stretch/>
        </p:blipFill>
        <p:spPr>
          <a:xfrm>
            <a:off x="1017443" y="5727116"/>
            <a:ext cx="2108130" cy="1000809"/>
          </a:xfrm>
          <a:prstGeom prst="rect">
            <a:avLst/>
          </a:prstGeom>
        </p:spPr>
      </p:pic>
      <p:grpSp>
        <p:nvGrpSpPr>
          <p:cNvPr id="7" name="קבוצה 6">
            <a:extLst>
              <a:ext uri="{FF2B5EF4-FFF2-40B4-BE49-F238E27FC236}">
                <a16:creationId xmlns:a16="http://schemas.microsoft.com/office/drawing/2014/main" id="{5BE51FB9-92AB-4580-B588-4AF06AF09015}"/>
              </a:ext>
            </a:extLst>
          </p:cNvPr>
          <p:cNvGrpSpPr/>
          <p:nvPr/>
        </p:nvGrpSpPr>
        <p:grpSpPr>
          <a:xfrm>
            <a:off x="65251" y="5849506"/>
            <a:ext cx="1085266" cy="878420"/>
            <a:chOff x="2923822" y="2971800"/>
            <a:chExt cx="3629378" cy="3629378"/>
          </a:xfrm>
        </p:grpSpPr>
        <p:pic>
          <p:nvPicPr>
            <p:cNvPr id="3" name="גרפיקה 2" descr="הערה - לב שבור קו מיתאר">
              <a:extLst>
                <a:ext uri="{FF2B5EF4-FFF2-40B4-BE49-F238E27FC236}">
                  <a16:creationId xmlns:a16="http://schemas.microsoft.com/office/drawing/2014/main" id="{E366574D-19BE-48F0-9F90-1458A36D39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923822" y="2971800"/>
              <a:ext cx="3629378" cy="3629378"/>
            </a:xfrm>
            <a:prstGeom prst="rect">
              <a:avLst/>
            </a:prstGeom>
          </p:spPr>
        </p:pic>
        <p:sp>
          <p:nvSpPr>
            <p:cNvPr id="4" name="מלבן 3">
              <a:extLst>
                <a:ext uri="{FF2B5EF4-FFF2-40B4-BE49-F238E27FC236}">
                  <a16:creationId xmlns:a16="http://schemas.microsoft.com/office/drawing/2014/main" id="{93402207-716C-4E78-902D-112D90818E9E}"/>
                </a:ext>
              </a:extLst>
            </p:cNvPr>
            <p:cNvSpPr/>
            <p:nvPr/>
          </p:nvSpPr>
          <p:spPr>
            <a:xfrm>
              <a:off x="4598894" y="4238231"/>
              <a:ext cx="300484" cy="492378"/>
            </a:xfrm>
            <a:prstGeom prst="rect">
              <a:avLst/>
            </a:prstGeom>
            <a:solidFill>
              <a:srgbClr val="F4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pic>
        <p:nvPicPr>
          <p:cNvPr id="9" name="גרפיקה 8" descr="תג לב עם מילוי מלא">
            <a:extLst>
              <a:ext uri="{FF2B5EF4-FFF2-40B4-BE49-F238E27FC236}">
                <a16:creationId xmlns:a16="http://schemas.microsoft.com/office/drawing/2014/main" id="{7725D645-DF85-4D95-9B06-0BFE7796C7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0667596" y="2159917"/>
            <a:ext cx="914400" cy="914400"/>
          </a:xfrm>
          <a:prstGeom prst="rect">
            <a:avLst/>
          </a:prstGeom>
        </p:spPr>
      </p:pic>
      <p:pic>
        <p:nvPicPr>
          <p:cNvPr id="16" name="גרפיקה 15" descr="מחיאות כפיים עם מילוי מלא">
            <a:extLst>
              <a:ext uri="{FF2B5EF4-FFF2-40B4-BE49-F238E27FC236}">
                <a16:creationId xmlns:a16="http://schemas.microsoft.com/office/drawing/2014/main" id="{4CBB6562-B8C7-4494-B998-9888057192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0557005" y="928807"/>
            <a:ext cx="1093470" cy="1093470"/>
          </a:xfrm>
          <a:prstGeom prst="rect">
            <a:avLst/>
          </a:prstGeom>
        </p:spPr>
      </p:pic>
      <p:pic>
        <p:nvPicPr>
          <p:cNvPr id="21" name="גרפיקה 20" descr="אוזן עם מילוי מלא">
            <a:extLst>
              <a:ext uri="{FF2B5EF4-FFF2-40B4-BE49-F238E27FC236}">
                <a16:creationId xmlns:a16="http://schemas.microsoft.com/office/drawing/2014/main" id="{B8930401-2EF7-45DB-8A3F-22778F28CCD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0667596" y="3149301"/>
            <a:ext cx="914400" cy="914400"/>
          </a:xfrm>
          <a:prstGeom prst="rect">
            <a:avLst/>
          </a:prstGeom>
        </p:spPr>
      </p:pic>
      <p:pic>
        <p:nvPicPr>
          <p:cNvPr id="25" name="גרפיקה 24" descr="הערה קו נטוי שקט עם מילוי מלא">
            <a:extLst>
              <a:ext uri="{FF2B5EF4-FFF2-40B4-BE49-F238E27FC236}">
                <a16:creationId xmlns:a16="http://schemas.microsoft.com/office/drawing/2014/main" id="{6D84C209-524C-45BC-A5DC-7D8A19AF76A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10673648" y="5234671"/>
            <a:ext cx="914400" cy="914400"/>
          </a:xfrm>
          <a:prstGeom prst="rect">
            <a:avLst/>
          </a:prstGeom>
        </p:spPr>
      </p:pic>
      <p:pic>
        <p:nvPicPr>
          <p:cNvPr id="27" name="גרפיקה 26" descr="עין עם מילוי מלא">
            <a:extLst>
              <a:ext uri="{FF2B5EF4-FFF2-40B4-BE49-F238E27FC236}">
                <a16:creationId xmlns:a16="http://schemas.microsoft.com/office/drawing/2014/main" id="{681F13CD-9B31-4508-B1B2-BB726AA4268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10667596" y="4286103"/>
            <a:ext cx="914400" cy="914400"/>
          </a:xfrm>
          <a:prstGeom prst="rect">
            <a:avLst/>
          </a:prstGeom>
        </p:spPr>
      </p:pic>
    </p:spTree>
    <p:extLst>
      <p:ext uri="{BB962C8B-B14F-4D97-AF65-F5344CB8AC3E}">
        <p14:creationId xmlns:p14="http://schemas.microsoft.com/office/powerpoint/2010/main" val="310975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1"/>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p>
            <a:pPr lvl="0"/>
            <a:r>
              <a:rPr lang="ar-SA"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ماذا </a:t>
            </a:r>
            <a:r>
              <a:rPr lang="ar-SA" dirty="0" smtClean="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سنتعلّم </a:t>
            </a:r>
            <a:r>
              <a:rPr lang="ar-SA"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اليوم؟</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5" name="ענן 4">
            <a:extLst>
              <a:ext uri="{FF2B5EF4-FFF2-40B4-BE49-F238E27FC236}">
                <a16:creationId xmlns:a16="http://schemas.microsoft.com/office/drawing/2014/main" id="{DDE67F5B-C986-4404-BC62-AFF53D0AE054}"/>
              </a:ext>
            </a:extLst>
          </p:cNvPr>
          <p:cNvSpPr/>
          <p:nvPr/>
        </p:nvSpPr>
        <p:spPr>
          <a:xfrm rot="2504490">
            <a:off x="7898198" y="1441100"/>
            <a:ext cx="3762942" cy="3202182"/>
          </a:xfrm>
          <a:prstGeom prst="cloud">
            <a:avLst/>
          </a:prstGeom>
          <a:solidFill>
            <a:schemeClr val="accent3">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Calibri" panose="020F0502020204030204" pitchFamily="34" charset="0"/>
              <a:ea typeface="Calibri" panose="020F0502020204030204" pitchFamily="34" charset="0"/>
              <a:cs typeface="Calibri" panose="020F0502020204030204" pitchFamily="34" charset="0"/>
            </a:endParaRPr>
          </a:p>
        </p:txBody>
      </p:sp>
      <p:sp>
        <p:nvSpPr>
          <p:cNvPr id="6" name="ענן 5">
            <a:extLst>
              <a:ext uri="{FF2B5EF4-FFF2-40B4-BE49-F238E27FC236}">
                <a16:creationId xmlns:a16="http://schemas.microsoft.com/office/drawing/2014/main" id="{DDE67F5B-C986-4404-BC62-AFF53D0AE054}"/>
              </a:ext>
            </a:extLst>
          </p:cNvPr>
          <p:cNvSpPr/>
          <p:nvPr/>
        </p:nvSpPr>
        <p:spPr>
          <a:xfrm rot="601167">
            <a:off x="3523894" y="3572507"/>
            <a:ext cx="5144211" cy="3104749"/>
          </a:xfrm>
          <a:prstGeom prst="cloud">
            <a:avLst/>
          </a:prstGeom>
          <a:solidFill>
            <a:schemeClr val="accent3">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Calibri" panose="020F0502020204030204" pitchFamily="34" charset="0"/>
              <a:ea typeface="Calibri" panose="020F0502020204030204" pitchFamily="34" charset="0"/>
              <a:cs typeface="Calibri" panose="020F0502020204030204" pitchFamily="34" charset="0"/>
            </a:endParaRPr>
          </a:p>
        </p:txBody>
      </p:sp>
      <p:sp>
        <p:nvSpPr>
          <p:cNvPr id="7" name="ענן 6">
            <a:extLst>
              <a:ext uri="{FF2B5EF4-FFF2-40B4-BE49-F238E27FC236}">
                <a16:creationId xmlns:a16="http://schemas.microsoft.com/office/drawing/2014/main" id="{DDE67F5B-C986-4404-BC62-AFF53D0AE054}"/>
              </a:ext>
            </a:extLst>
          </p:cNvPr>
          <p:cNvSpPr/>
          <p:nvPr/>
        </p:nvSpPr>
        <p:spPr>
          <a:xfrm rot="20664008">
            <a:off x="262132" y="1533101"/>
            <a:ext cx="4679447" cy="3018178"/>
          </a:xfrm>
          <a:prstGeom prst="cloud">
            <a:avLst/>
          </a:prstGeom>
          <a:solidFill>
            <a:schemeClr val="accent3">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indent="0" algn="ctr" rtl="1" fontAlgn="base">
              <a:lnSpc>
                <a:spcPct val="150000"/>
              </a:lnSpc>
              <a:buClr>
                <a:schemeClr val="accent1">
                  <a:lumMod val="50000"/>
                </a:schemeClr>
              </a:buClr>
              <a:buFont typeface="Wingdings" pitchFamily="2" charset="2"/>
              <a:buNone/>
            </a:pPr>
            <a:r>
              <a:rPr lang="ar-SA" sz="2800" b="1" dirty="0" smtClean="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سنُثري الإمكانيّات المتنوّعة الخاصّة بنا للعب الاجتماعيّ قُبَيل </a:t>
            </a:r>
            <a:r>
              <a:rPr lang="ar-SA"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الخروج إلى العطلة</a:t>
            </a:r>
            <a:endParaRPr lang="en-US"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p:cNvSpPr txBox="1"/>
          <p:nvPr/>
        </p:nvSpPr>
        <p:spPr>
          <a:xfrm>
            <a:off x="8611748" y="2026527"/>
            <a:ext cx="2414840" cy="2031325"/>
          </a:xfrm>
          <a:prstGeom prst="rect">
            <a:avLst/>
          </a:prstGeom>
          <a:noFill/>
        </p:spPr>
        <p:txBody>
          <a:bodyPr wrap="square" rtlCol="1">
            <a:spAutoFit/>
          </a:bodyPr>
          <a:lstStyle/>
          <a:p>
            <a:pPr marL="0" lvl="0" indent="0" algn="ctr" fontAlgn="base">
              <a:lnSpc>
                <a:spcPct val="150000"/>
              </a:lnSpc>
              <a:buClr>
                <a:schemeClr val="accent1">
                  <a:lumMod val="50000"/>
                </a:schemeClr>
              </a:buClr>
              <a:buNone/>
            </a:pPr>
            <a:r>
              <a:rPr lang="ar-SA"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سنجرّب الألعاب الاجتماعيّة وجهًا لوجه </a:t>
            </a:r>
            <a:r>
              <a:rPr lang="ar-SA" sz="2800" b="1" dirty="0" smtClean="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وعَبْر </a:t>
            </a:r>
            <a:r>
              <a:rPr lang="ar-SA"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الشبكة</a:t>
            </a:r>
            <a:endParaRPr lang="en-US"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Box 8"/>
          <p:cNvSpPr txBox="1"/>
          <p:nvPr/>
        </p:nvSpPr>
        <p:spPr>
          <a:xfrm>
            <a:off x="4262320" y="3799928"/>
            <a:ext cx="3667357" cy="2677656"/>
          </a:xfrm>
          <a:prstGeom prst="rect">
            <a:avLst/>
          </a:prstGeom>
          <a:noFill/>
        </p:spPr>
        <p:txBody>
          <a:bodyPr wrap="square" rtlCol="1">
            <a:spAutoFit/>
          </a:bodyPr>
          <a:lstStyle/>
          <a:p>
            <a:pPr marL="0" indent="0" algn="ctr" rtl="1" fontAlgn="base">
              <a:lnSpc>
                <a:spcPct val="150000"/>
              </a:lnSpc>
              <a:buClr>
                <a:schemeClr val="accent1">
                  <a:lumMod val="50000"/>
                </a:schemeClr>
              </a:buClr>
              <a:buFont typeface="Wingdings" pitchFamily="2" charset="2"/>
              <a:buNone/>
            </a:pPr>
            <a:r>
              <a:rPr lang="ar-SA" sz="2800" b="1" dirty="0" smtClean="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سنلاحظ الاختلاف </a:t>
            </a:r>
            <a:r>
              <a:rPr lang="ar-SA"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بين </a:t>
            </a:r>
            <a:r>
              <a:rPr lang="ar-SA" sz="2800" b="1" dirty="0" smtClean="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الفع</a:t>
            </a:r>
            <a:r>
              <a:rPr lang="ar-JO"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a:t>
            </a:r>
            <a:r>
              <a:rPr lang="ar-SA"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الي</a:t>
            </a:r>
            <a:r>
              <a:rPr lang="ar-JO"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a:t>
            </a:r>
            <a:r>
              <a:rPr lang="ar-SA"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ات </a:t>
            </a:r>
            <a:r>
              <a:rPr lang="ar-SA" sz="2800" b="1" dirty="0" smtClean="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الاجتماعيّة </a:t>
            </a:r>
            <a:r>
              <a:rPr lang="ar-SA"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وجهًا لوجه </a:t>
            </a:r>
            <a:r>
              <a:rPr lang="ar-SA" sz="2800" b="1" dirty="0" smtClean="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وال</a:t>
            </a:r>
            <a:r>
              <a:rPr lang="ar-JO" sz="2800" b="1" dirty="0" smtClean="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ألعاب </a:t>
            </a:r>
            <a:r>
              <a:rPr lang="ar-SA" sz="2800" b="1" dirty="0" smtClean="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ال</a:t>
            </a:r>
            <a:r>
              <a:rPr lang="ar-JO" sz="2800" b="1" dirty="0" smtClean="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اجتماعيّة</a:t>
            </a:r>
            <a:r>
              <a:rPr lang="ar-SA" sz="2800" b="1" dirty="0" smtClean="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 عَبْر الشّبكة</a:t>
            </a:r>
            <a:endParaRPr lang="en-US"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5" name="Google Shape;265;p12"/>
          <p:cNvSpPr txBox="1">
            <a:spLocks noGrp="1"/>
          </p:cNvSpPr>
          <p:nvPr>
            <p:ph type="title"/>
          </p:nvPr>
        </p:nvSpPr>
        <p:spPr>
          <a:xfrm>
            <a:off x="172122" y="1501803"/>
            <a:ext cx="3324113" cy="1325563"/>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002060"/>
              </a:buClr>
              <a:buSzPts val="5400"/>
              <a:buFont typeface="Calibri"/>
              <a:buNone/>
            </a:pPr>
            <a:r>
              <a:rPr lang="ar-SA" dirty="0" smtClean="0">
                <a:latin typeface="Calibri" panose="020F0502020204030204" pitchFamily="34" charset="0"/>
                <a:ea typeface="Calibri" panose="020F0502020204030204" pitchFamily="34" charset="0"/>
                <a:cs typeface="Calibri" panose="020F0502020204030204" pitchFamily="34" charset="0"/>
              </a:rPr>
              <a:t>«أستطيع فِعل ما أريد في العطلة الصّيفيّة»</a:t>
            </a:r>
            <a:endParaRPr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הצביעו, כמו, לא אוהבים, דעה, סקר">
            <a:extLst>
              <a:ext uri="{FF2B5EF4-FFF2-40B4-BE49-F238E27FC236}">
                <a16:creationId xmlns:a16="http://schemas.microsoft.com/office/drawing/2014/main" id="{EE34FBCF-8974-4365-8BD8-F3F095314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95719">
            <a:off x="1293472" y="3803779"/>
            <a:ext cx="2672725" cy="1701735"/>
          </a:xfrm>
          <a:prstGeom prst="rect">
            <a:avLst/>
          </a:prstGeom>
          <a:noFill/>
          <a:extLst>
            <a:ext uri="{909E8E84-426E-40DD-AFC4-6F175D3DCCD1}">
              <a14:hiddenFill xmlns:a14="http://schemas.microsoft.com/office/drawing/2010/main">
                <a:solidFill>
                  <a:srgbClr val="FFFFFF"/>
                </a:solidFill>
              </a14:hiddenFill>
            </a:ext>
          </a:extLst>
        </p:spPr>
      </p:pic>
      <p:sp>
        <p:nvSpPr>
          <p:cNvPr id="6" name="מציין מיקום תוכן 4">
            <a:extLst>
              <a:ext uri="{FF2B5EF4-FFF2-40B4-BE49-F238E27FC236}">
                <a16:creationId xmlns:a16="http://schemas.microsoft.com/office/drawing/2014/main" id="{9B1AF494-AAE7-4B2A-8A65-C3E1B9D0BECC}"/>
              </a:ext>
            </a:extLst>
          </p:cNvPr>
          <p:cNvSpPr txBox="1">
            <a:spLocks/>
          </p:cNvSpPr>
          <p:nvPr/>
        </p:nvSpPr>
        <p:spPr>
          <a:xfrm>
            <a:off x="5243377" y="1853027"/>
            <a:ext cx="6549292" cy="3837215"/>
          </a:xfrm>
          <a:prstGeom prst="rect">
            <a:avLst/>
          </a:prstGeom>
          <a:ln w="28575">
            <a:noFill/>
          </a:ln>
        </p:spPr>
        <p:txBody>
          <a:bodyPr vert="horz" lIns="91440" tIns="45720" rIns="91440" bIns="45720" rtlCol="0">
            <a:noAutofit/>
          </a:bodyPr>
          <a:lstStyle>
            <a:lvl1pPr marL="137157" indent="-137157" algn="r" defTabSz="685783" rtl="1" eaLnBrk="1" latinLnBrk="0" hangingPunct="1">
              <a:lnSpc>
                <a:spcPct val="90000"/>
              </a:lnSpc>
              <a:spcBef>
                <a:spcPts val="900"/>
              </a:spcBef>
              <a:spcAft>
                <a:spcPts val="151"/>
              </a:spcAft>
              <a:buClr>
                <a:schemeClr val="tx1"/>
              </a:buClr>
              <a:buFont typeface="Wingdings" pitchFamily="2" charset="2"/>
              <a:buChar char=""/>
              <a:defRPr sz="1651" kern="1200">
                <a:solidFill>
                  <a:schemeClr val="tx1"/>
                </a:solidFill>
                <a:latin typeface="+mn-lt"/>
                <a:ea typeface="+mn-ea"/>
                <a:cs typeface="+mn-cs"/>
              </a:defRPr>
            </a:lvl1pPr>
            <a:lvl2pPr marL="308603" indent="-137157" algn="r" defTabSz="685783" rtl="1" eaLnBrk="1" latinLnBrk="0" hangingPunct="1">
              <a:lnSpc>
                <a:spcPct val="90000"/>
              </a:lnSpc>
              <a:spcBef>
                <a:spcPts val="151"/>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48" indent="-137157" algn="r" defTabSz="685783" rtl="1" eaLnBrk="1" latinLnBrk="0" hangingPunct="1">
              <a:lnSpc>
                <a:spcPct val="90000"/>
              </a:lnSpc>
              <a:spcBef>
                <a:spcPts val="151"/>
              </a:spcBef>
              <a:spcAft>
                <a:spcPts val="300"/>
              </a:spcAft>
              <a:buClr>
                <a:schemeClr val="tx1"/>
              </a:buClr>
              <a:buFont typeface="Wingdings" pitchFamily="2" charset="2"/>
              <a:buChar char=""/>
              <a:defRPr sz="1351" kern="1200">
                <a:solidFill>
                  <a:schemeClr val="tx1"/>
                </a:solidFill>
                <a:latin typeface="+mn-lt"/>
                <a:ea typeface="+mn-ea"/>
                <a:cs typeface="+mn-cs"/>
              </a:defRPr>
            </a:lvl3pPr>
            <a:lvl4pPr marL="651494" indent="-137157" algn="r" defTabSz="685783" rtl="1" eaLnBrk="1" latinLnBrk="0" hangingPunct="1">
              <a:lnSpc>
                <a:spcPct val="90000"/>
              </a:lnSpc>
              <a:spcBef>
                <a:spcPts val="151"/>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39" indent="-137157" algn="r" defTabSz="685783" rtl="1" eaLnBrk="1" latinLnBrk="0" hangingPunct="1">
              <a:lnSpc>
                <a:spcPct val="90000"/>
              </a:lnSpc>
              <a:spcBef>
                <a:spcPts val="151"/>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27" indent="-171446" algn="r" defTabSz="685783" rtl="1" eaLnBrk="1" latinLnBrk="0" hangingPunct="1">
              <a:lnSpc>
                <a:spcPct val="90000"/>
              </a:lnSpc>
              <a:spcBef>
                <a:spcPts val="151"/>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23" indent="-171446" algn="r" defTabSz="685783" rtl="1" eaLnBrk="1" latinLnBrk="0" hangingPunct="1">
              <a:lnSpc>
                <a:spcPct val="90000"/>
              </a:lnSpc>
              <a:spcBef>
                <a:spcPts val="151"/>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20" indent="-171446" algn="r" defTabSz="685783" rtl="1" eaLnBrk="1" latinLnBrk="0" hangingPunct="1">
              <a:lnSpc>
                <a:spcPct val="90000"/>
              </a:lnSpc>
              <a:spcBef>
                <a:spcPts val="151"/>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17" indent="-171446" algn="r" defTabSz="685783" rtl="1" eaLnBrk="1" latinLnBrk="0" hangingPunct="1">
              <a:lnSpc>
                <a:spcPct val="90000"/>
              </a:lnSpc>
              <a:spcBef>
                <a:spcPts val="151"/>
              </a:spcBef>
              <a:spcAft>
                <a:spcPts val="300"/>
              </a:spcAft>
              <a:buClr>
                <a:schemeClr val="tx1"/>
              </a:buClr>
              <a:buFont typeface="Wingdings" pitchFamily="2" charset="2"/>
              <a:buChar char=""/>
              <a:defRPr sz="1200" kern="1200">
                <a:solidFill>
                  <a:schemeClr val="tx1"/>
                </a:solidFill>
                <a:latin typeface="+mn-lt"/>
                <a:ea typeface="+mn-ea"/>
                <a:cs typeface="+mn-cs"/>
              </a:defRPr>
            </a:lvl9pPr>
          </a:lstStyle>
          <a:p>
            <a:pPr marL="0" indent="0" fontAlgn="base">
              <a:buClr>
                <a:schemeClr val="accent1">
                  <a:lumMod val="50000"/>
                </a:schemeClr>
              </a:buClr>
              <a:buNone/>
            </a:pPr>
            <a:endParaRPr lang="he-IL"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fontAlgn="base">
              <a:buClr>
                <a:schemeClr val="accent1">
                  <a:lumMod val="50000"/>
                </a:schemeClr>
              </a:buClr>
              <a:buNone/>
            </a:pPr>
            <a:endParaRPr lang="he-IL"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מלבן 3"/>
          <p:cNvSpPr/>
          <p:nvPr/>
        </p:nvSpPr>
        <p:spPr>
          <a:xfrm>
            <a:off x="4692263" y="505475"/>
            <a:ext cx="7100406" cy="6085640"/>
          </a:xfrm>
          <a:prstGeom prst="rect">
            <a:avLst/>
          </a:prstGeom>
        </p:spPr>
        <p:txBody>
          <a:bodyPr wrap="square">
            <a:spAutoFit/>
          </a:bodyPr>
          <a:lstStyle/>
          <a:p>
            <a:pPr lvl="0" algn="r" rtl="1">
              <a:lnSpc>
                <a:spcPct val="107000"/>
              </a:lnSpc>
              <a:buClr>
                <a:srgbClr val="C00000"/>
              </a:buClr>
              <a:buFont typeface="Wingdings" panose="05000000000000000000" pitchFamily="2" charset="2"/>
              <a:buChar char="Ø"/>
            </a:pPr>
            <a:r>
              <a:rPr lang="he-IL" sz="2600" kern="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ar-SA" sz="2600" kern="1200" dirty="0" smtClean="0">
                <a:solidFill>
                  <a:srgbClr val="002060"/>
                </a:solidFill>
                <a:latin typeface="Calibri" panose="020F0502020204030204" pitchFamily="34" charset="0"/>
                <a:ea typeface="Calibri" panose="020F0502020204030204" pitchFamily="34" charset="0"/>
                <a:cs typeface="Calibri" panose="020F0502020204030204" pitchFamily="34" charset="0"/>
              </a:rPr>
              <a:t>سنستكمل</a:t>
            </a:r>
            <a:r>
              <a:rPr lang="ar-SA" sz="2800" dirty="0" smtClean="0">
                <a:latin typeface="Calibri" panose="020F0502020204030204" pitchFamily="34" charset="0"/>
                <a:ea typeface="Calibri" panose="020F0502020204030204" pitchFamily="34" charset="0"/>
                <a:cs typeface="Calibri" panose="020F0502020204030204" pitchFamily="34" charset="0"/>
              </a:rPr>
              <a:t> </a:t>
            </a:r>
            <a:r>
              <a:rPr lang="ar-SA" sz="2800" dirty="0">
                <a:latin typeface="Calibri" panose="020F0502020204030204" pitchFamily="34" charset="0"/>
                <a:ea typeface="Calibri" panose="020F0502020204030204" pitchFamily="34" charset="0"/>
                <a:cs typeface="Calibri" panose="020F0502020204030204" pitchFamily="34" charset="0"/>
              </a:rPr>
              <a:t>ساعات </a:t>
            </a:r>
            <a:r>
              <a:rPr lang="ar-SA" sz="2800" dirty="0" smtClean="0">
                <a:latin typeface="Calibri" panose="020F0502020204030204" pitchFamily="34" charset="0"/>
                <a:ea typeface="Calibri" panose="020F0502020204030204" pitchFamily="34" charset="0"/>
                <a:cs typeface="Calibri" panose="020F0502020204030204" pitchFamily="34" charset="0"/>
              </a:rPr>
              <a:t>النّوم </a:t>
            </a:r>
            <a:r>
              <a:rPr lang="ar-SA" sz="2800" dirty="0">
                <a:latin typeface="Calibri" panose="020F0502020204030204" pitchFamily="34" charset="0"/>
                <a:ea typeface="Calibri" panose="020F0502020204030204" pitchFamily="34" charset="0"/>
                <a:cs typeface="Calibri" panose="020F0502020204030204" pitchFamily="34" charset="0"/>
              </a:rPr>
              <a:t>في العطلة، </a:t>
            </a:r>
            <a:r>
              <a:rPr lang="ar-SA" sz="2800" dirty="0" smtClean="0">
                <a:latin typeface="Calibri" panose="020F0502020204030204" pitchFamily="34" charset="0"/>
                <a:ea typeface="Calibri" panose="020F0502020204030204" pitchFamily="34" charset="0"/>
                <a:cs typeface="Calibri" panose="020F0502020204030204" pitchFamily="34" charset="0"/>
              </a:rPr>
              <a:t>وسننام </a:t>
            </a:r>
            <a:r>
              <a:rPr lang="ar-SA" sz="2800" dirty="0">
                <a:latin typeface="Calibri" panose="020F0502020204030204" pitchFamily="34" charset="0"/>
                <a:ea typeface="Calibri" panose="020F0502020204030204" pitchFamily="34" charset="0"/>
                <a:cs typeface="Calibri" panose="020F0502020204030204" pitchFamily="34" charset="0"/>
              </a:rPr>
              <a:t>حت</a:t>
            </a:r>
            <a:r>
              <a:rPr lang="ar-JO" sz="2800" dirty="0">
                <a:latin typeface="Calibri" panose="020F0502020204030204" pitchFamily="34" charset="0"/>
                <a:ea typeface="Calibri" panose="020F0502020204030204" pitchFamily="34" charset="0"/>
                <a:cs typeface="Calibri" panose="020F0502020204030204" pitchFamily="34" charset="0"/>
              </a:rPr>
              <a:t>ّ</a:t>
            </a:r>
            <a:r>
              <a:rPr lang="ar-SA" sz="2800" dirty="0">
                <a:latin typeface="Calibri" panose="020F0502020204030204" pitchFamily="34" charset="0"/>
                <a:ea typeface="Calibri" panose="020F0502020204030204" pitchFamily="34" charset="0"/>
                <a:cs typeface="Calibri" panose="020F0502020204030204" pitchFamily="34" charset="0"/>
              </a:rPr>
              <a:t>ى الظهر على الأقلّ...</a:t>
            </a:r>
            <a:endParaRPr lang="en-US" sz="2800" dirty="0">
              <a:latin typeface="Calibri" panose="020F0502020204030204" pitchFamily="34" charset="0"/>
              <a:ea typeface="Calibri" panose="020F0502020204030204" pitchFamily="34" charset="0"/>
              <a:cs typeface="Calibri" panose="020F0502020204030204" pitchFamily="34" charset="0"/>
            </a:endParaRPr>
          </a:p>
          <a:p>
            <a:pPr lvl="0" algn="r" rtl="1">
              <a:lnSpc>
                <a:spcPct val="107000"/>
              </a:lnSpc>
              <a:buClr>
                <a:srgbClr val="C00000"/>
              </a:buClr>
              <a:buFont typeface="Wingdings" panose="05000000000000000000" pitchFamily="2" charset="2"/>
              <a:buChar char="Ø"/>
            </a:pPr>
            <a:r>
              <a:rPr lang="he-IL" sz="2800" dirty="0">
                <a:latin typeface="Calibri" panose="020F0502020204030204" pitchFamily="34" charset="0"/>
                <a:ea typeface="Calibri" panose="020F0502020204030204" pitchFamily="34" charset="0"/>
                <a:cs typeface="Calibri" panose="020F0502020204030204" pitchFamily="34" charset="0"/>
              </a:rPr>
              <a:t> </a:t>
            </a:r>
            <a:r>
              <a:rPr lang="ar-SA" sz="2800" dirty="0" smtClean="0">
                <a:latin typeface="Calibri" panose="020F0502020204030204" pitchFamily="34" charset="0"/>
                <a:ea typeface="Calibri" panose="020F0502020204030204" pitchFamily="34" charset="0"/>
                <a:cs typeface="Calibri" panose="020F0502020204030204" pitchFamily="34" charset="0"/>
              </a:rPr>
              <a:t>سنلتقي مع الأصدقاء </a:t>
            </a:r>
            <a:r>
              <a:rPr lang="ar-SA" sz="2800" dirty="0">
                <a:latin typeface="Calibri" panose="020F0502020204030204" pitchFamily="34" charset="0"/>
                <a:ea typeface="Calibri" panose="020F0502020204030204" pitchFamily="34" charset="0"/>
                <a:cs typeface="Calibri" panose="020F0502020204030204" pitchFamily="34" charset="0"/>
              </a:rPr>
              <a:t>كلّ يوم في العطلة...</a:t>
            </a:r>
            <a:endParaRPr lang="he-IL" sz="2800" dirty="0">
              <a:latin typeface="Calibri" panose="020F0502020204030204" pitchFamily="34" charset="0"/>
              <a:ea typeface="Calibri" panose="020F0502020204030204" pitchFamily="34" charset="0"/>
              <a:cs typeface="Calibri" panose="020F0502020204030204" pitchFamily="34" charset="0"/>
            </a:endParaRPr>
          </a:p>
          <a:p>
            <a:pPr lvl="0" algn="r" rtl="1">
              <a:lnSpc>
                <a:spcPct val="107000"/>
              </a:lnSpc>
              <a:buClr>
                <a:srgbClr val="C00000"/>
              </a:buClr>
              <a:buFont typeface="Wingdings" panose="05000000000000000000" pitchFamily="2" charset="2"/>
              <a:buChar char="Ø"/>
            </a:pPr>
            <a:r>
              <a:rPr lang="he-IL" sz="2800" dirty="0">
                <a:latin typeface="Calibri" panose="020F0502020204030204" pitchFamily="34" charset="0"/>
                <a:ea typeface="Calibri" panose="020F0502020204030204" pitchFamily="34" charset="0"/>
                <a:cs typeface="Calibri" panose="020F0502020204030204" pitchFamily="34" charset="0"/>
              </a:rPr>
              <a:t> </a:t>
            </a:r>
            <a:r>
              <a:rPr lang="ar-SA" sz="2800" dirty="0" smtClean="0">
                <a:latin typeface="Calibri" panose="020F0502020204030204" pitchFamily="34" charset="0"/>
                <a:ea typeface="Calibri" panose="020F0502020204030204" pitchFamily="34" charset="0"/>
                <a:cs typeface="Calibri" panose="020F0502020204030204" pitchFamily="34" charset="0"/>
              </a:rPr>
              <a:t>سنلعب </a:t>
            </a:r>
            <a:r>
              <a:rPr lang="ar-SA" sz="2800" dirty="0">
                <a:latin typeface="Calibri" panose="020F0502020204030204" pitchFamily="34" charset="0"/>
                <a:ea typeface="Calibri" panose="020F0502020204030204" pitchFamily="34" charset="0"/>
                <a:cs typeface="Calibri" panose="020F0502020204030204" pitchFamily="34" charset="0"/>
              </a:rPr>
              <a:t>ألعاب</a:t>
            </a:r>
            <a:r>
              <a:rPr lang="ar-JO" sz="2800" dirty="0">
                <a:latin typeface="Calibri" panose="020F0502020204030204" pitchFamily="34" charset="0"/>
                <a:ea typeface="Calibri" panose="020F0502020204030204" pitchFamily="34" charset="0"/>
                <a:cs typeface="Calibri" panose="020F0502020204030204" pitchFamily="34" charset="0"/>
              </a:rPr>
              <a:t>ً</a:t>
            </a:r>
            <a:r>
              <a:rPr lang="ar-SA" sz="2800" dirty="0">
                <a:latin typeface="Calibri" panose="020F0502020204030204" pitchFamily="34" charset="0"/>
                <a:ea typeface="Calibri" panose="020F0502020204030204" pitchFamily="34" charset="0"/>
                <a:cs typeface="Calibri" panose="020F0502020204030204" pitchFamily="34" charset="0"/>
              </a:rPr>
              <a:t>ا في </a:t>
            </a:r>
            <a:r>
              <a:rPr lang="ar-SA" sz="2800" dirty="0" smtClean="0">
                <a:latin typeface="Calibri" panose="020F0502020204030204" pitchFamily="34" charset="0"/>
                <a:ea typeface="Calibri" panose="020F0502020204030204" pitchFamily="34" charset="0"/>
                <a:cs typeface="Calibri" panose="020F0502020204030204" pitchFamily="34" charset="0"/>
              </a:rPr>
              <a:t>الشّبكة لمدّة لا </a:t>
            </a:r>
            <a:r>
              <a:rPr lang="ar-SA" sz="2800" dirty="0">
                <a:latin typeface="Calibri" panose="020F0502020204030204" pitchFamily="34" charset="0"/>
                <a:ea typeface="Calibri" panose="020F0502020204030204" pitchFamily="34" charset="0"/>
                <a:cs typeface="Calibri" panose="020F0502020204030204" pitchFamily="34" charset="0"/>
              </a:rPr>
              <a:t>ت</a:t>
            </a:r>
            <a:r>
              <a:rPr lang="ar-SA" sz="2800" dirty="0" smtClean="0">
                <a:latin typeface="Calibri" panose="020F0502020204030204" pitchFamily="34" charset="0"/>
                <a:ea typeface="Calibri" panose="020F0502020204030204" pitchFamily="34" charset="0"/>
                <a:cs typeface="Calibri" panose="020F0502020204030204" pitchFamily="34" charset="0"/>
              </a:rPr>
              <a:t>قلّ </a:t>
            </a:r>
            <a:r>
              <a:rPr lang="ar-SA" sz="2800" dirty="0">
                <a:latin typeface="Calibri" panose="020F0502020204030204" pitchFamily="34" charset="0"/>
                <a:ea typeface="Calibri" panose="020F0502020204030204" pitchFamily="34" charset="0"/>
                <a:cs typeface="Calibri" panose="020F0502020204030204" pitchFamily="34" charset="0"/>
              </a:rPr>
              <a:t>عن ثلاث ساعات كلّ يوم...</a:t>
            </a:r>
            <a:endParaRPr lang="en-US" sz="2800" dirty="0">
              <a:latin typeface="Calibri" panose="020F0502020204030204" pitchFamily="34" charset="0"/>
              <a:ea typeface="Calibri" panose="020F0502020204030204" pitchFamily="34" charset="0"/>
              <a:cs typeface="Calibri" panose="020F0502020204030204" pitchFamily="34" charset="0"/>
            </a:endParaRPr>
          </a:p>
          <a:p>
            <a:pPr lvl="0" algn="r" rtl="1">
              <a:lnSpc>
                <a:spcPct val="107000"/>
              </a:lnSpc>
              <a:buClr>
                <a:srgbClr val="C00000"/>
              </a:buClr>
              <a:buFont typeface="Wingdings" panose="05000000000000000000" pitchFamily="2" charset="2"/>
              <a:buChar char="Ø"/>
            </a:pPr>
            <a:r>
              <a:rPr lang="he-IL" sz="2800" dirty="0">
                <a:latin typeface="Calibri" panose="020F0502020204030204" pitchFamily="34" charset="0"/>
                <a:ea typeface="Calibri" panose="020F0502020204030204" pitchFamily="34" charset="0"/>
                <a:cs typeface="Calibri" panose="020F0502020204030204" pitchFamily="34" charset="0"/>
              </a:rPr>
              <a:t> </a:t>
            </a:r>
            <a:r>
              <a:rPr lang="ar-SA" sz="2800" dirty="0" smtClean="0">
                <a:latin typeface="Calibri" panose="020F0502020204030204" pitchFamily="34" charset="0"/>
                <a:ea typeface="Calibri" panose="020F0502020204030204" pitchFamily="34" charset="0"/>
                <a:cs typeface="Calibri" panose="020F0502020204030204" pitchFamily="34" charset="0"/>
              </a:rPr>
              <a:t>سنشارك في مخيّم خلال العطلة الصّيفيّة...</a:t>
            </a:r>
            <a:endParaRPr lang="en-US" sz="2800" dirty="0">
              <a:latin typeface="Calibri" panose="020F0502020204030204" pitchFamily="34" charset="0"/>
              <a:ea typeface="Calibri" panose="020F0502020204030204" pitchFamily="34" charset="0"/>
              <a:cs typeface="Calibri" panose="020F0502020204030204" pitchFamily="34" charset="0"/>
            </a:endParaRPr>
          </a:p>
          <a:p>
            <a:pPr lvl="0" algn="r" rtl="1">
              <a:lnSpc>
                <a:spcPct val="107000"/>
              </a:lnSpc>
              <a:buClr>
                <a:srgbClr val="C00000"/>
              </a:buClr>
              <a:buFont typeface="Wingdings" panose="05000000000000000000" pitchFamily="2" charset="2"/>
              <a:buChar char="Ø"/>
            </a:pPr>
            <a:r>
              <a:rPr lang="he-IL" sz="2800" dirty="0">
                <a:latin typeface="Calibri" panose="020F0502020204030204" pitchFamily="34" charset="0"/>
                <a:ea typeface="Calibri" panose="020F0502020204030204" pitchFamily="34" charset="0"/>
                <a:cs typeface="Calibri" panose="020F0502020204030204" pitchFamily="34" charset="0"/>
              </a:rPr>
              <a:t> </a:t>
            </a:r>
            <a:r>
              <a:rPr lang="ar-SA" sz="2800" dirty="0" smtClean="0">
                <a:latin typeface="Calibri" panose="020F0502020204030204" pitchFamily="34" charset="0"/>
                <a:ea typeface="Calibri" panose="020F0502020204030204" pitchFamily="34" charset="0"/>
                <a:cs typeface="Calibri" panose="020F0502020204030204" pitchFamily="34" charset="0"/>
              </a:rPr>
              <a:t>سنقضي </a:t>
            </a:r>
            <a:r>
              <a:rPr lang="ar-SA" sz="2800" dirty="0">
                <a:latin typeface="Calibri" panose="020F0502020204030204" pitchFamily="34" charset="0"/>
                <a:ea typeface="Calibri" panose="020F0502020204030204" pitchFamily="34" charset="0"/>
                <a:cs typeface="Calibri" panose="020F0502020204030204" pitchFamily="34" charset="0"/>
              </a:rPr>
              <a:t>وقتًا طويل</a:t>
            </a:r>
            <a:r>
              <a:rPr lang="ar-JO" sz="2800" dirty="0">
                <a:latin typeface="Calibri" panose="020F0502020204030204" pitchFamily="34" charset="0"/>
                <a:ea typeface="Calibri" panose="020F0502020204030204" pitchFamily="34" charset="0"/>
                <a:cs typeface="Calibri" panose="020F0502020204030204" pitchFamily="34" charset="0"/>
              </a:rPr>
              <a:t>ًا</a:t>
            </a:r>
            <a:r>
              <a:rPr lang="ar-SA" sz="2800" dirty="0">
                <a:latin typeface="Calibri" panose="020F0502020204030204" pitchFamily="34" charset="0"/>
                <a:ea typeface="Calibri" panose="020F0502020204030204" pitchFamily="34" charset="0"/>
                <a:cs typeface="Calibri" panose="020F0502020204030204" pitchFamily="34" charset="0"/>
              </a:rPr>
              <a:t> مع الأقرباء وأفراد </a:t>
            </a:r>
            <a:r>
              <a:rPr lang="ar-SA" sz="2800" dirty="0" smtClean="0">
                <a:latin typeface="Calibri" panose="020F0502020204030204" pitchFamily="34" charset="0"/>
                <a:ea typeface="Calibri" panose="020F0502020204030204" pitchFamily="34" charset="0"/>
                <a:cs typeface="Calibri" panose="020F0502020204030204" pitchFamily="34" charset="0"/>
              </a:rPr>
              <a:t>العائلة </a:t>
            </a:r>
            <a:r>
              <a:rPr lang="ar-SA" sz="2800" dirty="0">
                <a:latin typeface="Calibri" panose="020F0502020204030204" pitchFamily="34" charset="0"/>
                <a:ea typeface="Calibri" panose="020F0502020204030204" pitchFamily="34" charset="0"/>
                <a:cs typeface="Calibri" panose="020F0502020204030204" pitchFamily="34" charset="0"/>
              </a:rPr>
              <a:t>في العطلة...</a:t>
            </a:r>
            <a:endParaRPr lang="en-US" sz="2800" dirty="0">
              <a:latin typeface="Calibri" panose="020F0502020204030204" pitchFamily="34" charset="0"/>
              <a:ea typeface="Calibri" panose="020F0502020204030204" pitchFamily="34" charset="0"/>
              <a:cs typeface="Calibri" panose="020F0502020204030204" pitchFamily="34" charset="0"/>
            </a:endParaRPr>
          </a:p>
          <a:p>
            <a:pPr lvl="0" algn="r" rtl="1">
              <a:lnSpc>
                <a:spcPct val="107000"/>
              </a:lnSpc>
              <a:buClr>
                <a:srgbClr val="C00000"/>
              </a:buClr>
              <a:buFont typeface="Wingdings" panose="05000000000000000000" pitchFamily="2" charset="2"/>
              <a:buChar char="Ø"/>
            </a:pPr>
            <a:r>
              <a:rPr lang="he-IL" sz="2800" dirty="0">
                <a:latin typeface="Calibri" panose="020F0502020204030204" pitchFamily="34" charset="0"/>
                <a:ea typeface="Calibri" panose="020F0502020204030204" pitchFamily="34" charset="0"/>
                <a:cs typeface="Calibri" panose="020F0502020204030204" pitchFamily="34" charset="0"/>
              </a:rPr>
              <a:t> </a:t>
            </a:r>
            <a:r>
              <a:rPr lang="ar-SA" sz="2800" dirty="0" smtClean="0">
                <a:latin typeface="Calibri" panose="020F0502020204030204" pitchFamily="34" charset="0"/>
                <a:ea typeface="Calibri" panose="020F0502020204030204" pitchFamily="34" charset="0"/>
                <a:cs typeface="Calibri" panose="020F0502020204030204" pitchFamily="34" charset="0"/>
              </a:rPr>
              <a:t>سنسافر </a:t>
            </a:r>
            <a:r>
              <a:rPr lang="ar-SA" sz="2800" dirty="0">
                <a:latin typeface="Calibri" panose="020F0502020204030204" pitchFamily="34" charset="0"/>
                <a:ea typeface="Calibri" panose="020F0502020204030204" pitchFamily="34" charset="0"/>
                <a:cs typeface="Calibri" panose="020F0502020204030204" pitchFamily="34" charset="0"/>
              </a:rPr>
              <a:t>في عطلة عائليّة...</a:t>
            </a:r>
            <a:endParaRPr lang="en-US" sz="2800" dirty="0">
              <a:latin typeface="Calibri" panose="020F0502020204030204" pitchFamily="34" charset="0"/>
              <a:ea typeface="Calibri" panose="020F0502020204030204" pitchFamily="34" charset="0"/>
              <a:cs typeface="Calibri" panose="020F0502020204030204" pitchFamily="34" charset="0"/>
            </a:endParaRPr>
          </a:p>
          <a:p>
            <a:pPr lvl="0" algn="r" rtl="1">
              <a:lnSpc>
                <a:spcPct val="107000"/>
              </a:lnSpc>
              <a:buClr>
                <a:srgbClr val="C00000"/>
              </a:buClr>
              <a:buFont typeface="Wingdings" panose="05000000000000000000" pitchFamily="2" charset="2"/>
              <a:buChar char="Ø"/>
            </a:pPr>
            <a:r>
              <a:rPr lang="he-IL" sz="2800" dirty="0">
                <a:latin typeface="Calibri" panose="020F0502020204030204" pitchFamily="34" charset="0"/>
                <a:ea typeface="Calibri" panose="020F0502020204030204" pitchFamily="34" charset="0"/>
                <a:cs typeface="Calibri" panose="020F0502020204030204" pitchFamily="34" charset="0"/>
              </a:rPr>
              <a:t> </a:t>
            </a:r>
            <a:r>
              <a:rPr lang="ar-SA" sz="2800" dirty="0" smtClean="0">
                <a:latin typeface="Calibri" panose="020F0502020204030204" pitchFamily="34" charset="0"/>
                <a:ea typeface="Calibri" panose="020F0502020204030204" pitchFamily="34" charset="0"/>
                <a:cs typeface="Calibri" panose="020F0502020204030204" pitchFamily="34" charset="0"/>
              </a:rPr>
              <a:t>سندرس </a:t>
            </a:r>
            <a:r>
              <a:rPr lang="ar-SA" sz="2800" dirty="0">
                <a:latin typeface="Calibri" panose="020F0502020204030204" pitchFamily="34" charset="0"/>
                <a:ea typeface="Calibri" panose="020F0502020204030204" pitchFamily="34" charset="0"/>
                <a:cs typeface="Calibri" panose="020F0502020204030204" pitchFamily="34" charset="0"/>
              </a:rPr>
              <a:t>ونتدرّب قليلًا خلال العطلة...</a:t>
            </a:r>
            <a:endParaRPr lang="en-US" sz="2800" dirty="0">
              <a:latin typeface="Calibri" panose="020F0502020204030204" pitchFamily="34" charset="0"/>
              <a:ea typeface="Calibri" panose="020F0502020204030204" pitchFamily="34" charset="0"/>
              <a:cs typeface="Calibri" panose="020F0502020204030204" pitchFamily="34" charset="0"/>
            </a:endParaRPr>
          </a:p>
          <a:p>
            <a:pPr lvl="0" algn="r" rtl="1">
              <a:lnSpc>
                <a:spcPct val="107000"/>
              </a:lnSpc>
              <a:buClr>
                <a:srgbClr val="C00000"/>
              </a:buClr>
              <a:buFont typeface="Wingdings" panose="05000000000000000000" pitchFamily="2" charset="2"/>
              <a:buChar char="Ø"/>
            </a:pPr>
            <a:r>
              <a:rPr lang="he-IL" sz="2800" dirty="0">
                <a:latin typeface="Calibri" panose="020F0502020204030204" pitchFamily="34" charset="0"/>
                <a:ea typeface="Calibri" panose="020F0502020204030204" pitchFamily="34" charset="0"/>
                <a:cs typeface="Calibri" panose="020F0502020204030204" pitchFamily="34" charset="0"/>
              </a:rPr>
              <a:t> </a:t>
            </a:r>
            <a:r>
              <a:rPr lang="ar-SA" sz="2800" dirty="0" smtClean="0">
                <a:latin typeface="Calibri" panose="020F0502020204030204" pitchFamily="34" charset="0"/>
                <a:ea typeface="Calibri" panose="020F0502020204030204" pitchFamily="34" charset="0"/>
                <a:cs typeface="Calibri" panose="020F0502020204030204" pitchFamily="34" charset="0"/>
              </a:rPr>
              <a:t>سنقرأ </a:t>
            </a:r>
            <a:r>
              <a:rPr lang="ar-SA" sz="2800" dirty="0">
                <a:latin typeface="Calibri" panose="020F0502020204030204" pitchFamily="34" charset="0"/>
                <a:ea typeface="Calibri" panose="020F0502020204030204" pitchFamily="34" charset="0"/>
                <a:cs typeface="Calibri" panose="020F0502020204030204" pitchFamily="34" charset="0"/>
              </a:rPr>
              <a:t>كتابيْن على الأقلّ خلال العطلة...</a:t>
            </a:r>
            <a:endParaRPr lang="en-US" sz="2800" dirty="0">
              <a:latin typeface="Calibri" panose="020F0502020204030204" pitchFamily="34" charset="0"/>
              <a:ea typeface="Calibri" panose="020F0502020204030204" pitchFamily="34" charset="0"/>
              <a:cs typeface="Calibri" panose="020F0502020204030204" pitchFamily="34" charset="0"/>
            </a:endParaRPr>
          </a:p>
          <a:p>
            <a:pPr lvl="0" algn="r" rtl="1">
              <a:lnSpc>
                <a:spcPct val="107000"/>
              </a:lnSpc>
              <a:buClr>
                <a:srgbClr val="C00000"/>
              </a:buClr>
              <a:buFont typeface="Wingdings" panose="05000000000000000000" pitchFamily="2" charset="2"/>
              <a:buChar char="Ø"/>
            </a:pPr>
            <a:r>
              <a:rPr lang="he-IL" sz="2800" dirty="0">
                <a:latin typeface="Calibri" panose="020F0502020204030204" pitchFamily="34" charset="0"/>
                <a:ea typeface="Calibri" panose="020F0502020204030204" pitchFamily="34" charset="0"/>
                <a:cs typeface="Calibri" panose="020F0502020204030204" pitchFamily="34" charset="0"/>
              </a:rPr>
              <a:t> </a:t>
            </a:r>
            <a:r>
              <a:rPr lang="ar-SA" sz="2800" dirty="0" smtClean="0">
                <a:latin typeface="Calibri" panose="020F0502020204030204" pitchFamily="34" charset="0"/>
                <a:ea typeface="Calibri" panose="020F0502020204030204" pitchFamily="34" charset="0"/>
                <a:cs typeface="Calibri" panose="020F0502020204030204" pitchFamily="34" charset="0"/>
              </a:rPr>
              <a:t>سنُشرك </a:t>
            </a:r>
            <a:r>
              <a:rPr lang="ar-SA" sz="2800" dirty="0">
                <a:latin typeface="Calibri" panose="020F0502020204030204" pitchFamily="34" charset="0"/>
                <a:ea typeface="Calibri" panose="020F0502020204030204" pitchFamily="34" charset="0"/>
                <a:cs typeface="Calibri" panose="020F0502020204030204" pitchFamily="34" charset="0"/>
              </a:rPr>
              <a:t>الآخرين في </a:t>
            </a:r>
            <a:r>
              <a:rPr lang="ar-SA" sz="2800" dirty="0" smtClean="0">
                <a:latin typeface="Calibri" panose="020F0502020204030204" pitchFamily="34" charset="0"/>
                <a:ea typeface="Calibri" panose="020F0502020204030204" pitchFamily="34" charset="0"/>
                <a:cs typeface="Calibri" panose="020F0502020204030204" pitchFamily="34" charset="0"/>
              </a:rPr>
              <a:t>الشّبكات </a:t>
            </a:r>
            <a:r>
              <a:rPr lang="ar-SA" sz="2800" dirty="0">
                <a:latin typeface="Calibri" panose="020F0502020204030204" pitchFamily="34" charset="0"/>
                <a:ea typeface="Calibri" panose="020F0502020204030204" pitchFamily="34" charset="0"/>
                <a:cs typeface="Calibri" panose="020F0502020204030204" pitchFamily="34" charset="0"/>
              </a:rPr>
              <a:t>الاجتماعيّة </a:t>
            </a:r>
            <a:r>
              <a:rPr lang="ar-SA" sz="2800" dirty="0" smtClean="0">
                <a:latin typeface="Calibri" panose="020F0502020204030204" pitchFamily="34" charset="0"/>
                <a:ea typeface="Calibri" panose="020F0502020204030204" pitchFamily="34" charset="0"/>
                <a:cs typeface="Calibri" panose="020F0502020204030204" pitchFamily="34" charset="0"/>
              </a:rPr>
              <a:t>بصُوَر </a:t>
            </a:r>
            <a:r>
              <a:rPr lang="ar-SA" sz="2800" dirty="0">
                <a:latin typeface="Calibri" panose="020F0502020204030204" pitchFamily="34" charset="0"/>
                <a:ea typeface="Calibri" panose="020F0502020204030204" pitchFamily="34" charset="0"/>
                <a:cs typeface="Calibri" panose="020F0502020204030204" pitchFamily="34" charset="0"/>
              </a:rPr>
              <a:t>وأفلام توثّق </a:t>
            </a:r>
            <a:r>
              <a:rPr lang="ar-SA" sz="2800" dirty="0" smtClean="0">
                <a:latin typeface="Calibri" panose="020F0502020204030204" pitchFamily="34" charset="0"/>
                <a:ea typeface="Calibri" panose="020F0502020204030204" pitchFamily="34" charset="0"/>
                <a:cs typeface="Calibri" panose="020F0502020204030204" pitchFamily="34" charset="0"/>
              </a:rPr>
              <a:t>تجاربنا خلال الصّيف... </a:t>
            </a:r>
            <a:endParaRPr lang="he-IL" sz="2800" dirty="0">
              <a:latin typeface="Calibri" panose="020F0502020204030204" pitchFamily="34" charset="0"/>
              <a:ea typeface="Calibri" panose="020F0502020204030204" pitchFamily="34" charset="0"/>
              <a:cs typeface="Calibri" panose="020F0502020204030204" pitchFamily="34" charset="0"/>
            </a:endParaRPr>
          </a:p>
          <a:p>
            <a:pPr lvl="0" algn="r" rtl="1">
              <a:lnSpc>
                <a:spcPct val="107000"/>
              </a:lnSpc>
              <a:buClr>
                <a:srgbClr val="C00000"/>
              </a:buClr>
              <a:buFont typeface="Wingdings" panose="05000000000000000000" pitchFamily="2" charset="2"/>
              <a:buChar char="Ø"/>
            </a:pPr>
            <a:r>
              <a:rPr lang="ar-SA" sz="2800" dirty="0" smtClean="0">
                <a:latin typeface="Calibri" panose="020F0502020204030204" pitchFamily="34" charset="0"/>
                <a:ea typeface="Calibri" panose="020F0502020204030204" pitchFamily="34" charset="0"/>
                <a:cs typeface="Calibri" panose="020F0502020204030204" pitchFamily="34" charset="0"/>
              </a:rPr>
              <a:t>سنشعر </a:t>
            </a:r>
            <a:r>
              <a:rPr lang="ar-SA" sz="2800" dirty="0">
                <a:latin typeface="Calibri" panose="020F0502020204030204" pitchFamily="34" charset="0"/>
                <a:ea typeface="Calibri" panose="020F0502020204030204" pitchFamily="34" charset="0"/>
                <a:cs typeface="Calibri" panose="020F0502020204030204" pitchFamily="34" charset="0"/>
              </a:rPr>
              <a:t>بالملل في العطلة </a:t>
            </a:r>
            <a:r>
              <a:rPr lang="ar-SA" sz="2800" dirty="0" smtClean="0">
                <a:latin typeface="Calibri" panose="020F0502020204030204" pitchFamily="34" charset="0"/>
                <a:ea typeface="Calibri" panose="020F0502020204030204" pitchFamily="34" charset="0"/>
                <a:cs typeface="Calibri" panose="020F0502020204030204" pitchFamily="34" charset="0"/>
              </a:rPr>
              <a:t>الصّيفيّة...</a:t>
            </a:r>
            <a:endParaRPr lang="en-US" sz="2600" kern="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additive="base">
                                        <p:cTn id="5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 calcmode="lin" valueType="num">
                                      <p:cBhvr additive="base">
                                        <p:cTn id="6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 calcmode="lin" valueType="num">
                                      <p:cBhvr additive="base">
                                        <p:cTn id="6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ערכת נושא Office">
  <a:themeElements>
    <a:clrScheme name="התאמה אישית 6">
      <a:dk1>
        <a:srgbClr val="000000"/>
      </a:dk1>
      <a:lt1>
        <a:srgbClr val="FFFFFF"/>
      </a:lt1>
      <a:dk2>
        <a:srgbClr val="D9E2F3"/>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15478</TotalTime>
  <Words>3025</Words>
  <Application>Microsoft Office PowerPoint</Application>
  <PresentationFormat>מסך רחב</PresentationFormat>
  <Paragraphs>314</Paragraphs>
  <Slides>35</Slides>
  <Notes>25</Notes>
  <HiddenSlides>5</HiddenSlides>
  <MMClips>0</MMClips>
  <ScaleCrop>false</ScaleCrop>
  <HeadingPairs>
    <vt:vector size="6" baseType="variant">
      <vt:variant>
        <vt:lpstr>גופנים בשימוש</vt:lpstr>
      </vt:variant>
      <vt:variant>
        <vt:i4>12</vt:i4>
      </vt:variant>
      <vt:variant>
        <vt:lpstr>ערכת נושא</vt:lpstr>
      </vt:variant>
      <vt:variant>
        <vt:i4>2</vt:i4>
      </vt:variant>
      <vt:variant>
        <vt:lpstr>כותרות שקופיות</vt:lpstr>
      </vt:variant>
      <vt:variant>
        <vt:i4>35</vt:i4>
      </vt:variant>
    </vt:vector>
  </HeadingPairs>
  <TitlesOfParts>
    <vt:vector size="49" baseType="lpstr">
      <vt:lpstr>Arial</vt:lpstr>
      <vt:lpstr>Calibri</vt:lpstr>
      <vt:lpstr>Calibri Light</vt:lpstr>
      <vt:lpstr>Gisha</vt:lpstr>
      <vt:lpstr>Heebo</vt:lpstr>
      <vt:lpstr>Noto Sans Symbols</vt:lpstr>
      <vt:lpstr>Sakkal Majalla</vt:lpstr>
      <vt:lpstr>Symbol</vt:lpstr>
      <vt:lpstr>Tahoma</vt:lpstr>
      <vt:lpstr>Times New Roman</vt:lpstr>
      <vt:lpstr>Varela Round</vt:lpstr>
      <vt:lpstr>Wingdings</vt:lpstr>
      <vt:lpstr>ערכת נושא Office</vt:lpstr>
      <vt:lpstr>1_ערכת נושא Office</vt:lpstr>
      <vt:lpstr>מצגת של PowerPoint‏</vt:lpstr>
      <vt:lpstr>מצגת של PowerPoint‏</vt:lpstr>
      <vt:lpstr>أهداف الوحدة</vt:lpstr>
      <vt:lpstr>معرفة، مهارات وقِيَم </vt:lpstr>
      <vt:lpstr>מצגת של PowerPoint‏</vt:lpstr>
      <vt:lpstr>מצגת של PowerPoint‏</vt:lpstr>
      <vt:lpstr>מצגת של PowerPoint‏</vt:lpstr>
      <vt:lpstr>ماذا سنتعلّم اليوم؟</vt:lpstr>
      <vt:lpstr>«أستطيع فِعل ما أريد في العطلة الصّيفيّة»</vt:lpstr>
      <vt:lpstr>«أستطيع فِعل ما أريد في العطلة الصّيفيّة..» لنفكّر معًا..</vt:lpstr>
      <vt:lpstr>صندوق الكنوز</vt:lpstr>
      <vt:lpstr>الرّسالة السّرّيّة</vt:lpstr>
      <vt:lpstr>الرّسالة السّرّيّة</vt:lpstr>
      <vt:lpstr>الرّسالة السّرّيّة</vt:lpstr>
      <vt:lpstr>الرّسالة السّريّة</vt:lpstr>
      <vt:lpstr>سلالم، مهمّات وحِبال</vt:lpstr>
      <vt:lpstr>سلالم، مهمّات وحِبال</vt:lpstr>
      <vt:lpstr>هيّا نخرج لنلعب..</vt:lpstr>
      <vt:lpstr>رزمة الإطراء المُتنقّلة.. هل أنتم مستعدّون؟ </vt:lpstr>
      <vt:lpstr>رزمة الإطراء المُتنقّلة.. </vt:lpstr>
      <vt:lpstr>رزمة الإطراء المُتنقّلة... </vt:lpstr>
      <vt:lpstr>رزمة الإطراء المُتنقّلة... </vt:lpstr>
      <vt:lpstr>رزمة الإطراء المُتنقّلة... </vt:lpstr>
      <vt:lpstr>رزمة الإطراء المُتنقّلة... </vt:lpstr>
      <vt:lpstr>رزمة الإطراء المُتنقّلة... </vt:lpstr>
      <vt:lpstr>رزمة الإطراء المُتنقّلة... </vt:lpstr>
      <vt:lpstr>رزمة الإطراء المُتنقّلة... </vt:lpstr>
      <vt:lpstr>رزمة الإطراء المُتنقّلة... </vt:lpstr>
      <vt:lpstr>رزمة الإطراء المُتنقّلة... </vt:lpstr>
      <vt:lpstr>מצגת של PowerPoint‏</vt:lpstr>
      <vt:lpstr>מצגת של PowerPoint‏</vt:lpstr>
      <vt:lpstr>מצגת של PowerPoint‏</vt:lpstr>
      <vt:lpstr>كولاج لقاءات اللعب</vt:lpstr>
      <vt:lpstr>מצגת של PowerPoint‏</vt:lpstr>
      <vt:lpstr>للطّباعة  1. تعليمات لعبة الرّسالة السّرّيّة 2. تعليمات لعبة سلالم ومهمّات وحبال 3. تعليمات لعبة سمكة مالحة 4. تعليمات لعبة رزمة الإطراء المتنقّلة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אפרת בועז</dc:creator>
  <cp:lastModifiedBy>איריס וכטל</cp:lastModifiedBy>
  <cp:revision>113</cp:revision>
  <dcterms:created xsi:type="dcterms:W3CDTF">2021-07-12T08:06:42Z</dcterms:created>
  <dcterms:modified xsi:type="dcterms:W3CDTF">2025-01-08T10:20:05Z</dcterms:modified>
</cp:coreProperties>
</file>