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trictFirstAndLastChars="0" saveSubsetFonts="1" autoCompressPictures="0">
  <p:sldMasterIdLst>
    <p:sldMasterId id="2147483648" r:id="rId1"/>
    <p:sldMasterId id="2147483673" r:id="rId2"/>
    <p:sldMasterId id="2147483688" r:id="rId3"/>
    <p:sldMasterId id="2147483703" r:id="rId4"/>
    <p:sldMasterId id="2147483734" r:id="rId5"/>
    <p:sldMasterId id="2147483748" r:id="rId6"/>
    <p:sldMasterId id="2147483768" r:id="rId7"/>
  </p:sldMasterIdLst>
  <p:notesMasterIdLst>
    <p:notesMasterId r:id="rId34"/>
  </p:notesMasterIdLst>
  <p:sldIdLst>
    <p:sldId id="595" r:id="rId8"/>
    <p:sldId id="590" r:id="rId9"/>
    <p:sldId id="258" r:id="rId10"/>
    <p:sldId id="285" r:id="rId11"/>
    <p:sldId id="260" r:id="rId12"/>
    <p:sldId id="261" r:id="rId13"/>
    <p:sldId id="262" r:id="rId14"/>
    <p:sldId id="264" r:id="rId15"/>
    <p:sldId id="625" r:id="rId16"/>
    <p:sldId id="607" r:id="rId17"/>
    <p:sldId id="634" r:id="rId18"/>
    <p:sldId id="637" r:id="rId19"/>
    <p:sldId id="638" r:id="rId20"/>
    <p:sldId id="641" r:id="rId21"/>
    <p:sldId id="632" r:id="rId22"/>
    <p:sldId id="639" r:id="rId23"/>
    <p:sldId id="640" r:id="rId24"/>
    <p:sldId id="277" r:id="rId25"/>
    <p:sldId id="643" r:id="rId26"/>
    <p:sldId id="644" r:id="rId27"/>
    <p:sldId id="560" r:id="rId28"/>
    <p:sldId id="271" r:id="rId29"/>
    <p:sldId id="601" r:id="rId30"/>
    <p:sldId id="584" r:id="rId31"/>
    <p:sldId id="585" r:id="rId32"/>
    <p:sldId id="587" r:id="rId3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9" roundtripDataSignature="AMtx7mh9doizJb3SaZL0ZToqPpM5SDgFQ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5B7B953-1DF4-8E25-2FD7-461A6661F625}" name="user" initials="u" userId="user" providerId="None"/>
  <p188:author id="{163E2363-FD70-00F4-AB34-5AF45A2CBA8E}" name="il f" initials="if" userId="55409c53699153d6" providerId="Windows Live"/>
  <p188:author id="{7FB1EC7D-78B8-9145-83AC-BCB62FAA0C46}" name="ליאור קרמר" initials="לק" userId="S::lior.kremer1@bt.eduil.org::095f8fc7-ec87-4a48-8cc3-b8af015a71c9" providerId="AD"/>
  <p188:author id="{5272D8AE-591E-6ECF-CC9E-68D98DC3CD2F}" name="Dafna Hadar Pecker" initials="DHP" userId="873281f71de5b194" providerId="Windows Live"/>
  <p188:author id="{DC9A63D3-F978-C809-5A02-F391D21E2325}" name="דפנה הדר" initials="דה" userId="S::dafnaha@reali.org.il::4f419a13-f067-4491-a6c4-de657f92cbf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C3B9"/>
    <a:srgbClr val="4472C4"/>
    <a:srgbClr val="7E9DD6"/>
    <a:srgbClr val="1A5B62"/>
    <a:srgbClr val="2E63E4"/>
    <a:srgbClr val="F4F4F5"/>
    <a:srgbClr val="FF66CC"/>
    <a:srgbClr val="A19A7C"/>
    <a:srgbClr val="CAC6B6"/>
    <a:srgbClr val="5D89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529" autoAdjust="0"/>
    <p:restoredTop sz="59592" autoAdjust="0"/>
  </p:normalViewPr>
  <p:slideViewPr>
    <p:cSldViewPr snapToGrid="0">
      <p:cViewPr varScale="1">
        <p:scale>
          <a:sx n="51" d="100"/>
          <a:sy n="51" d="100"/>
        </p:scale>
        <p:origin x="2251" y="29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54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49" Type="http://customschemas.google.com/relationships/presentationmetadata" Target="metadata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8" Type="http://schemas.openxmlformats.org/officeDocument/2006/relationships/slide" Target="slides/slide1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iw-IL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lang="iw-IL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0420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b="1" dirty="0">
                <a:solidFill>
                  <a:srgbClr val="002060"/>
                </a:solidFill>
              </a:rPr>
              <a:t>למורה</a:t>
            </a:r>
            <a:r>
              <a:rPr lang="he-IL" dirty="0">
                <a:solidFill>
                  <a:srgbClr val="002060"/>
                </a:solidFill>
              </a:rPr>
              <a:t>: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>
                <a:solidFill>
                  <a:srgbClr val="002060"/>
                </a:solidFill>
              </a:rPr>
              <a:t>רקע לפעילות: כמעט כולנו נתקלנו במצבים של פגיעה באחר. ייתכן כי פעלנו בכל אחד מהמקרים בדרכים שונות</a:t>
            </a:r>
            <a:r>
              <a:rPr lang="en-US" dirty="0">
                <a:solidFill>
                  <a:srgbClr val="002060"/>
                </a:solidFill>
              </a:rPr>
              <a:t>;</a:t>
            </a:r>
            <a:r>
              <a:rPr lang="he-IL" dirty="0">
                <a:solidFill>
                  <a:srgbClr val="002060"/>
                </a:solidFill>
              </a:rPr>
              <a:t> היו מקרים בהם התערבנו ומקרים בהם בחרנו שלא. מטרת הפעילות היא ללמוד מניסיון העבר לחיים, ולכן נבקש מהתלמידים להיזכר במקרים שונים ולשתף זה את זה. </a:t>
            </a:r>
            <a:br>
              <a:rPr lang="en-US" dirty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b="1" dirty="0">
                <a:solidFill>
                  <a:srgbClr val="002060"/>
                </a:solidFill>
              </a:rPr>
              <a:t>נסביר לתלמידים: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>
                <a:solidFill>
                  <a:srgbClr val="002060"/>
                </a:solidFill>
              </a:rPr>
              <a:t>כמעט כולנו נתקלנו במצבים של פגיעה באחר. ייתכן כי פעלנו בכל אחד מהמקרים בדרכים שונות</a:t>
            </a:r>
            <a:r>
              <a:rPr lang="en-US" dirty="0">
                <a:solidFill>
                  <a:srgbClr val="002060"/>
                </a:solidFill>
              </a:rPr>
              <a:t>;</a:t>
            </a:r>
            <a:r>
              <a:rPr lang="he-IL" dirty="0">
                <a:solidFill>
                  <a:srgbClr val="002060"/>
                </a:solidFill>
              </a:rPr>
              <a:t> היו מקרים בהם התערבנו ומקרים בהם בחרנו שלא.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>
                <a:solidFill>
                  <a:srgbClr val="002060"/>
                </a:solidFill>
              </a:rPr>
              <a:t>מטרת הפעילות היא ללמוד מניסיון העבר לחיים.</a:t>
            </a:r>
            <a:endParaRPr lang="en-US" dirty="0">
              <a:solidFill>
                <a:srgbClr val="002060"/>
              </a:solidFill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b="1" dirty="0">
                <a:solidFill>
                  <a:srgbClr val="002060"/>
                </a:solidFill>
              </a:rPr>
              <a:t>מהלך הפעילות:</a:t>
            </a:r>
            <a:endParaRPr lang="en-US" b="1" dirty="0">
              <a:solidFill>
                <a:srgbClr val="002060"/>
              </a:solidFill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>
                <a:solidFill>
                  <a:srgbClr val="002060"/>
                </a:solidFill>
              </a:rPr>
              <a:t>- שיתוף בזוגות - בני הזוג ישתפו זה את זה במקרים. זאת מתוך מקום של עניין, סקרנות וכבוד וללא שיפוטיות.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>
                <a:solidFill>
                  <a:srgbClr val="002060"/>
                </a:solidFill>
              </a:rPr>
              <a:t>- דיון במליאה: נאסוף ממספר תלמידים דוגמאות, נבקש לשמוע מה גרם להם להתערב ומה גרם להם לא להתערב במקרים השונים.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b="1" dirty="0">
                <a:solidFill>
                  <a:srgbClr val="002060"/>
                </a:solidFill>
              </a:rPr>
              <a:t>נסכם ונשאל: שמענו סיפורים ודוגמאות מהחיים על מצבים שבהם היינו עדים למצבי פגיעה. מהו הדבר הכי משמעותי שיצאתם איתו מהשיח?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dirty="0">
              <a:solidFill>
                <a:srgbClr val="002060"/>
              </a:solidFill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>
                <a:solidFill>
                  <a:srgbClr val="002060"/>
                </a:solidFill>
              </a:rPr>
              <a:t>נסביר: במפגש היום נלמד על מגוון תפקידים שיש לילדים כשהם עדים לאירועי פגיעה, ומה ניתן לעשות כדי להפסיק את הפגיעה.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2D822099-C4B9-4777-AC4D-E954DB6718BC}" type="slidenum">
              <a:rPr kumimoji="0" lang="he-IL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lang="he-IL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695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7511CA-0438-7567-8006-623A7851E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D357475C-1107-6C7D-8306-9C1F1B16CE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6A483E5E-B6E7-0D8E-39D2-B7789CD207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למורה: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נשאל: </a:t>
            </a:r>
            <a:r>
              <a:rPr kumimoji="0" lang="he-I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אילו תפקידים ניתן לזהות באירוע פגיעה/אלימות? נכתוב את התשובות על הלוח.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במצגת -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 </a:t>
            </a:r>
            <a:r>
              <a:rPr kumimoji="0" lang="he-I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יש לפתוח את השקף בתצוגה מלאה. 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לחיצה על כל אחת מהדמויות – תעלה את ההגדרה של התפקיד החברתי שלה בזמן אירוע אלימות.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</a:br>
            <a:r>
              <a:rPr kumimoji="0" lang="he-I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הרחבה למורה: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בהתאם לתיאוריה של </a:t>
            </a:r>
            <a:r>
              <a:rPr kumimoji="0" lang="he-I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סלמיוואלי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, כל התלמידים שנמצאים במרחב שבו מתרחשת אלימות שותפים לאירוע ויש להם תפקיד חברתי, גם אם התעלמו ולא הגיבו כלל.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כל התפקידים החברתיים, המוצגים לאחר הפוגע והנפגע, הם של ילדים שהיו עדים לפגיעה, ומבטאים בהתנהגותם את עמדתם כלפי אירועי הבריונות.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</a:br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נציג ונסביר את 6 תפקידי ה'צופה המשתתף' ואת השפעתם על אירוע הפגיעה: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באירוע אלימות נמצא את התלמיד שפוגע ואת התלמיד שנפגע.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מלבדם, ישנם גם תלמידים התומכים בפוגע ומציקים לנפגע בעצמם, ויש המעודדים את הנפגע.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באירוע אלימות יש גם </a:t>
            </a:r>
            <a:r>
              <a:rPr kumimoji="0" lang="he-I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עדים – ילדים שרואים את האלימות. גם 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לילדים העדים </a:t>
            </a:r>
            <a:r>
              <a:rPr kumimoji="0" lang="he-I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יש תפקיד שנקרא – </a:t>
            </a:r>
            <a:r>
              <a:rPr kumimoji="0" lang="he-IL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'הצופה המשתתף'</a:t>
            </a:r>
            <a:r>
              <a:rPr kumimoji="0" lang="he-I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נשאל את התלמידים - </a:t>
            </a:r>
            <a:r>
              <a:rPr kumimoji="0" lang="he-I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איזה תפקיד, לדעתכם, יש לילדים אלו?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מדוע לדעתכם אנו קוראים לצופה מן הצד 'הצופה המשתתף', אם הם רק נכחו באותו אירוע וראו מה קורה, אך לא השתתפו בו?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על פי מודל תפקידי הצופה המשתתף, הרוב הגדול במצבי פגיעה הם מתעלמים או שותפים לפגיעה. 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נשאל - </a:t>
            </a:r>
            <a:r>
              <a:rPr kumimoji="0" lang="he-IL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למה לדעתכם ישנם ילדים שבוחרים להתעלם?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המסר - גם לתגובות ולהתנהגויות שלהם כצופים מן הצד יש השפעה על התוצאה של אירוע הפגיעה.</a:t>
            </a: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3F427C2B-9DBB-CE89-0A26-AE83E5F9B2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iw-I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9991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7C49A-5793-D02F-3FD1-6C06B1A54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DD722F32-E2D5-39BF-85AA-3BE66E6C06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52EE77F7-D6EF-4F40-8B03-3F2A4700D1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חשוב לומר לילדים שהפער בין איך שאנחנו חושבים שצריך להתנהג לבין ההתנהגות בפועל הוא פער אנושי. </a:t>
            </a:r>
          </a:p>
          <a:p>
            <a:r>
              <a:rPr lang="he-IL" dirty="0"/>
              <a:t>המטרה היא ללמד את הילדים לעצור רגע לפני ההתנהגות ולחשוב מה נכון ומה עשוי לצמצם פגיעה.</a:t>
            </a: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DEC62B9E-F5FE-87E6-2077-AD439A2E44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iw-I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596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>
          <a:extLst>
            <a:ext uri="{FF2B5EF4-FFF2-40B4-BE49-F238E27FC236}">
              <a16:creationId xmlns:a16="http://schemas.microsoft.com/office/drawing/2014/main" id="{93BFA033-8040-90C1-0527-1433B8F03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0:notes">
            <a:extLst>
              <a:ext uri="{FF2B5EF4-FFF2-40B4-BE49-F238E27FC236}">
                <a16:creationId xmlns:a16="http://schemas.microsoft.com/office/drawing/2014/main" id="{AFF04743-D152-4346-52FA-318E0A1820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9" name="Google Shape;279;p10:notes">
            <a:extLst>
              <a:ext uri="{FF2B5EF4-FFF2-40B4-BE49-F238E27FC236}">
                <a16:creationId xmlns:a16="http://schemas.microsoft.com/office/drawing/2014/main" id="{24A5D996-A7F4-48CF-66DF-5DB82A1EC6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67538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3EA8C-6548-3EA8-87A8-12BEA0E8E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533AA8E8-0712-9E10-0F88-81FF6560B0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F0DDB11E-5CC1-89FA-094D-35634721B0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b="1" dirty="0"/>
              <a:t>למורה:</a:t>
            </a:r>
            <a:r>
              <a:rPr lang="he-IL" dirty="0"/>
              <a:t> </a:t>
            </a:r>
          </a:p>
          <a:p>
            <a:r>
              <a:rPr lang="he-IL" dirty="0"/>
              <a:t>נבקש מהתלמידים להסביר את המשפט: באירוע אלימות 'לא לעשות מעשה' זה 'לעשות מעשה'.</a:t>
            </a:r>
          </a:p>
          <a:p>
            <a:r>
              <a:rPr lang="he-IL" dirty="0"/>
              <a:t>חשוב לחדד את המסר שעמידה מהצד יש בה הסכמה שבשתיקה, ולכן גם אם תלמיד עומד מהצד - מתעלם ולא עושה מעשה, הרי הוא כאילו עושה מעשה -</a:t>
            </a:r>
          </a:p>
          <a:p>
            <a:r>
              <a:rPr lang="he-IL" dirty="0"/>
              <a:t>מסכים לאלימות/לפגיעה.</a:t>
            </a: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F3531083-F43F-1E7E-9779-D941A7F698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iw-IL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lang="iw-IL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75773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he-IL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למורה:</a:t>
            </a:r>
            <a:r>
              <a:rPr kumimoji="0" lang="he-I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4572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he-I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נציג בפני התלמידים שני אירועי בריונות בהם יתבקשו לזהות את תפקידי הילדים שהיו עדים למקרים.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iw-IL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lang="iw-IL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7712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>
          <a:extLst>
            <a:ext uri="{FF2B5EF4-FFF2-40B4-BE49-F238E27FC236}">
              <a16:creationId xmlns:a16="http://schemas.microsoft.com/office/drawing/2014/main" id="{49208537-E4F1-D477-13F0-87DF318AD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1:notes">
            <a:extLst>
              <a:ext uri="{FF2B5EF4-FFF2-40B4-BE49-F238E27FC236}">
                <a16:creationId xmlns:a16="http://schemas.microsoft.com/office/drawing/2014/main" id="{8DA0629C-7D48-F4A8-A4B4-D72A1859B16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4" name="Google Shape;284;p11:notes">
            <a:extLst>
              <a:ext uri="{FF2B5EF4-FFF2-40B4-BE49-F238E27FC236}">
                <a16:creationId xmlns:a16="http://schemas.microsoft.com/office/drawing/2014/main" id="{94651B8D-EE13-5119-9B95-1982D26C0E2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14510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>
          <a:extLst>
            <a:ext uri="{FF2B5EF4-FFF2-40B4-BE49-F238E27FC236}">
              <a16:creationId xmlns:a16="http://schemas.microsoft.com/office/drawing/2014/main" id="{DA6BD59C-DC95-C77A-40AB-D54752B60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1:notes">
            <a:extLst>
              <a:ext uri="{FF2B5EF4-FFF2-40B4-BE49-F238E27FC236}">
                <a16:creationId xmlns:a16="http://schemas.microsoft.com/office/drawing/2014/main" id="{951AD471-C9A8-12ED-31FD-915568B846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4" name="Google Shape;284;p11:notes">
            <a:extLst>
              <a:ext uri="{FF2B5EF4-FFF2-40B4-BE49-F238E27FC236}">
                <a16:creationId xmlns:a16="http://schemas.microsoft.com/office/drawing/2014/main" id="{5A185B00-E26E-1A10-925C-4F5B6A91FA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45448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ניתן להניח את המשפטים בערמה או לפזרם על הרצפה, התלמידים על פי בחירה ותור, ייקחו משפט מאוסף המשפטים, יזהו את סוג "תפקיד הצופה"  אליו</a:t>
            </a:r>
          </a:p>
          <a:p>
            <a:r>
              <a:rPr lang="he-IL" dirty="0"/>
              <a:t>מתייחס המשפט ויאמרו את המשפט תוך ציון סוג התפקיד - </a:t>
            </a:r>
          </a:p>
          <a:p>
            <a:r>
              <a:rPr lang="he-IL" dirty="0"/>
              <a:t>הנפגע, המגן, המתעלם, המחמם, משתף הפעולה, הפוגע.</a:t>
            </a:r>
          </a:p>
          <a:p>
            <a:r>
              <a:rPr lang="he-IL" dirty="0"/>
              <a:t>בזמן הפעילות, כדאי להקרין את השקף ובו כל סוגי התפקידים.</a:t>
            </a:r>
            <a:br>
              <a:rPr lang="en-US" dirty="0"/>
            </a:br>
            <a:endParaRPr lang="he-IL" dirty="0"/>
          </a:p>
          <a:p>
            <a:r>
              <a:rPr lang="he-IL" b="1"/>
              <a:t>*המשפטים </a:t>
            </a:r>
            <a:r>
              <a:rPr lang="he-IL" b="1" dirty="0"/>
              <a:t>להדפסה בסוף המצגת.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iw-IL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18</a:t>
            </a:fld>
            <a:endParaRPr kumimoji="0" lang="iw-IL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26668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658F75-D860-43EE-717D-F6DEBFC75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BF3795-F823-BDC5-FE13-1824A904FB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6B58C2-D205-7774-FC6F-ADBAF63C2C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r" rtl="1">
              <a:buFont typeface="Arial" panose="020B0604020202020204" pitchFamily="34" charset="0"/>
              <a:buNone/>
            </a:pPr>
            <a:r>
              <a:rPr lang="he-IL" sz="1200" b="0" i="0" u="none" strike="noStrike" cap="none" dirty="0">
                <a:solidFill>
                  <a:schemeClr val="tx1"/>
                </a:solidFill>
                <a:effectLst/>
                <a:latin typeface="David" panose="020E0502060401010101" pitchFamily="34" charset="-79"/>
                <a:ea typeface="Arial"/>
                <a:cs typeface="David" panose="020E0502060401010101" pitchFamily="34" charset="-79"/>
                <a:sym typeface="Arial"/>
              </a:rPr>
              <a:t>למורה:</a:t>
            </a:r>
            <a:r>
              <a:rPr lang="en-US" sz="1200" b="0" i="0" u="none" strike="noStrike" cap="none" dirty="0">
                <a:solidFill>
                  <a:schemeClr val="tx1"/>
                </a:solidFill>
                <a:effectLst/>
                <a:latin typeface="David" panose="020E0502060401010101" pitchFamily="34" charset="-79"/>
                <a:ea typeface="Arial"/>
                <a:cs typeface="David" panose="020E0502060401010101" pitchFamily="34" charset="-79"/>
                <a:sym typeface="Arial"/>
              </a:rPr>
              <a:t> </a:t>
            </a:r>
            <a:endParaRPr lang="he-IL" sz="1200" b="0" i="0" u="none" strike="noStrike" cap="none" dirty="0">
              <a:solidFill>
                <a:schemeClr val="tx1"/>
              </a:solidFill>
              <a:effectLst/>
              <a:latin typeface="David" panose="020E0502060401010101" pitchFamily="34" charset="-79"/>
              <a:ea typeface="Arial"/>
              <a:cs typeface="David" panose="020E0502060401010101" pitchFamily="34" charset="-79"/>
              <a:sym typeface="Arial"/>
            </a:endParaRPr>
          </a:p>
          <a:p>
            <a:pPr marL="0" indent="0" algn="r" rtl="1">
              <a:buFont typeface="Arial" panose="020B0604020202020204" pitchFamily="34" charset="0"/>
              <a:buNone/>
            </a:pPr>
            <a:r>
              <a:rPr lang="he-IL" sz="1200" b="0" i="0" u="none" strike="noStrike" cap="none" dirty="0">
                <a:solidFill>
                  <a:schemeClr val="tx1"/>
                </a:solidFill>
                <a:effectLst/>
                <a:latin typeface="David" panose="020E0502060401010101" pitchFamily="34" charset="-79"/>
                <a:ea typeface="Arial"/>
                <a:cs typeface="David" panose="020E0502060401010101" pitchFamily="34" charset="-79"/>
                <a:sym typeface="Arial"/>
              </a:rPr>
              <a:t>להרחבת השיח ניתן לאפשר לתלמידים המעוניינים לשתף</a:t>
            </a:r>
            <a:r>
              <a:rPr lang="en-US" sz="1200" b="0" i="0" u="none" strike="noStrike" cap="none" dirty="0">
                <a:solidFill>
                  <a:schemeClr val="tx1"/>
                </a:solidFill>
                <a:effectLst/>
                <a:latin typeface="David" panose="020E0502060401010101" pitchFamily="34" charset="-79"/>
                <a:ea typeface="Arial"/>
                <a:cs typeface="David" panose="020E0502060401010101" pitchFamily="34" charset="-79"/>
                <a:sym typeface="Arial"/>
              </a:rPr>
              <a:t>;</a:t>
            </a:r>
            <a:r>
              <a:rPr lang="he-IL" sz="1200" b="0" i="0" u="none" strike="noStrike" cap="none" dirty="0">
                <a:solidFill>
                  <a:schemeClr val="tx1"/>
                </a:solidFill>
                <a:effectLst/>
                <a:latin typeface="David" panose="020E0502060401010101" pitchFamily="34" charset="-79"/>
                <a:ea typeface="Arial"/>
                <a:cs typeface="David" panose="020E0502060401010101" pitchFamily="34" charset="-79"/>
                <a:sym typeface="Arial"/>
              </a:rPr>
              <a:t> האם יש מישהו שעשה שינוי והוא רוצה לשתף בו?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5012DA-E59B-0DB6-BDAC-E563B35058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2D822099-C4B9-4777-AC4D-E954DB6718BC}" type="slidenum">
              <a:rPr kumimoji="0" lang="he-IL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19</a:t>
            </a:fld>
            <a:endParaRPr kumimoji="0" lang="he-IL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3567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iw-I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F2FF6-BB90-CC8D-EEA9-044808A39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143EAA4E-1A9F-C4A1-3AE5-9D804F73CE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ACF0B905-2014-9620-71DD-432B4D84E3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b="1" dirty="0"/>
              <a:t>למורה</a:t>
            </a:r>
            <a:r>
              <a:rPr lang="he-IL" dirty="0"/>
              <a:t>: </a:t>
            </a:r>
          </a:p>
          <a:p>
            <a:r>
              <a:rPr lang="he-IL" dirty="0"/>
              <a:t>נחזק את התלמידים להאמין בכוחם להוביל שינוי חיובי בתחומים שמפריעים להם ורלוונטיים לעולמם.</a:t>
            </a: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B186FBF-BBD6-107E-4222-4297DC0B5F6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iw-I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11650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822099-C4B9-4777-AC4D-E954DB6718BC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8387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dirty="0"/>
              <a:t>מסכמים שיעור: כל תלמיד/ה יבחר משפט שהוא רוצה להתייחס</a:t>
            </a:r>
            <a:r>
              <a:rPr lang="he-IL" dirty="0"/>
              <a:t>.</a:t>
            </a:r>
            <a:endParaRPr dirty="0"/>
          </a:p>
        </p:txBody>
      </p:sp>
      <p:sp>
        <p:nvSpPr>
          <p:cNvPr id="305" name="Google Shape;305;p1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b="1" dirty="0"/>
              <a:t>למורה:</a:t>
            </a:r>
            <a:r>
              <a:rPr lang="he-IL" dirty="0"/>
              <a:t> </a:t>
            </a:r>
          </a:p>
          <a:p>
            <a:r>
              <a:rPr lang="he-IL" dirty="0"/>
              <a:t>ניתן לבחור באחת מההצעות ליישום.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iw-IL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23</a:t>
            </a:fld>
            <a:endParaRPr kumimoji="0" lang="iw-IL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55459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בסיום המצגת מצורפים המשפטים להדפסה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iw-IL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25</a:t>
            </a:fld>
            <a:endParaRPr kumimoji="0" lang="iw-IL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4535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4" name="Google Shape;1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9115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9" name="Google Shape;189;p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iw-I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 dirty="0"/>
              <a:t>חשוב לחזור על הכללים המרכזיים בכל שיעור</a:t>
            </a:r>
            <a:r>
              <a:rPr lang="he-IL" dirty="0"/>
              <a:t>, </a:t>
            </a:r>
            <a:r>
              <a:rPr lang="iw-IL" dirty="0"/>
              <a:t>על מנת לבסס מרחב בטוח המאפשר שיח רגשי בין התלמידים.</a:t>
            </a:r>
            <a:endParaRPr dirty="0"/>
          </a:p>
        </p:txBody>
      </p:sp>
      <p:sp>
        <p:nvSpPr>
          <p:cNvPr id="218" name="Google Shape;2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2cdb2e5d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g12cdb2e5d8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dirty="0"/>
              <a:t>למורה</a:t>
            </a:r>
            <a:r>
              <a:rPr lang="he-IL" dirty="0"/>
              <a:t>: במפגש הקודם למדנו כי עזרה לחבר במצוקה היא גם עזרה לעצמנו ועזרה לכתה, כיון שכך ניצור כולנו יחד כיתה מוגנת ואוירה בטוחה ונעימה. </a:t>
            </a:r>
            <a:endParaRPr dirty="0"/>
          </a:p>
        </p:txBody>
      </p:sp>
      <p:sp>
        <p:nvSpPr>
          <p:cNvPr id="254" name="Google Shape;254;g12cdb2e5d84_0_0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b="1" dirty="0"/>
              <a:t>למורה:</a:t>
            </a:r>
          </a:p>
          <a:p>
            <a:r>
              <a:rPr lang="he-IL" b="1" dirty="0"/>
              <a:t>נזכיר לתלמידים את מודל </a:t>
            </a:r>
            <a:r>
              <a:rPr lang="he-IL" b="1" dirty="0" err="1"/>
              <a:t>מב"ט</a:t>
            </a:r>
            <a:r>
              <a:rPr lang="he-IL" b="1" dirty="0"/>
              <a:t>.</a:t>
            </a:r>
          </a:p>
          <a:p>
            <a:r>
              <a:rPr lang="he-IL" dirty="0"/>
              <a:t> </a:t>
            </a:r>
          </a:p>
          <a:p>
            <a:r>
              <a:rPr lang="he-IL" dirty="0"/>
              <a:t>מודל </a:t>
            </a:r>
            <a:r>
              <a:rPr lang="he-IL" dirty="0" err="1"/>
              <a:t>מב"ט</a:t>
            </a:r>
            <a:r>
              <a:rPr lang="he-IL" dirty="0"/>
              <a:t> עוסק בנקיטת עמדה ובאי עמידה מהצד לנוכח פגיעה באדם אחר 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לקידום תחושת המוגנות וליצירת אווירה נעימה</a:t>
            </a:r>
            <a:r>
              <a:rPr lang="he-IL" dirty="0"/>
              <a:t>. </a:t>
            </a:r>
          </a:p>
          <a:p>
            <a:r>
              <a:rPr lang="he-IL" dirty="0"/>
              <a:t>המודל מלמד שלושה עקרונות פשוטים להתערבות במצב של פגיעה – </a:t>
            </a:r>
          </a:p>
          <a:p>
            <a:r>
              <a:rPr lang="he-IL" b="1" dirty="0"/>
              <a:t>לא להתעלם, להתבונן ולבחון את מכלול האפשרויות העומדות בפנינו ואז לפעול ולנקוט  יוזמה. </a:t>
            </a:r>
          </a:p>
          <a:p>
            <a:r>
              <a:rPr lang="he-IL" dirty="0"/>
              <a:t>ישנן דרכים רבות לסייע במצב מצוקה לחבר, ובהן - לפנות לעזרה, לחבור לילדים נוספים כדי להפסיק את </a:t>
            </a:r>
          </a:p>
          <a:p>
            <a:r>
              <a:rPr lang="he-IL" dirty="0"/>
              <a:t>הפגיעה, לעודד את הילד הנפגע ולדווח למבוגר.</a:t>
            </a:r>
          </a:p>
          <a:p>
            <a:r>
              <a:rPr lang="he-IL" dirty="0"/>
              <a:t>המודל נותן כלי פרקטי לתלמידים איך לנהוג במקרים שבהם הם עומדים מן הצד במצב של פגיעה.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iw-IL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lang="iw-IL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2049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17" Type="http://schemas.openxmlformats.org/officeDocument/2006/relationships/image" Target="../media/image29.sv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5" Type="http://schemas.openxmlformats.org/officeDocument/2006/relationships/image" Target="../media/image2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26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9.svg"/><Relationship Id="rId7" Type="http://schemas.openxmlformats.org/officeDocument/2006/relationships/image" Target="../media/image25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29.sv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סרטונים/ שמע">
  <p:cSld name="סרטונים/ שמע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1"/>
          <p:cNvSpPr/>
          <p:nvPr/>
        </p:nvSpPr>
        <p:spPr>
          <a:xfrm>
            <a:off x="7673" y="0"/>
            <a:ext cx="3573727" cy="6858000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112" name="Google Shape;112;p31"/>
          <p:cNvSpPr txBox="1">
            <a:spLocks noGrp="1"/>
          </p:cNvSpPr>
          <p:nvPr>
            <p:ph type="title"/>
          </p:nvPr>
        </p:nvSpPr>
        <p:spPr>
          <a:xfrm>
            <a:off x="428625" y="1189831"/>
            <a:ext cx="28286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Calibri"/>
              <a:buNone/>
              <a:defRPr sz="5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1"/>
          <p:cNvSpPr>
            <a:spLocks noGrp="1"/>
          </p:cNvSpPr>
          <p:nvPr>
            <p:ph type="media" idx="2"/>
          </p:nvPr>
        </p:nvSpPr>
        <p:spPr>
          <a:xfrm>
            <a:off x="5464968" y="1611299"/>
            <a:ext cx="5376863" cy="415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כותרת ותוכן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9554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">
  <p:cSld name="כותרת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24" name="Google Shape;24;p22"/>
          <p:cNvSpPr/>
          <p:nvPr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2"/>
          <p:cNvSpPr txBox="1">
            <a:spLocks noGrp="1"/>
          </p:cNvSpPr>
          <p:nvPr>
            <p:ph type="title"/>
          </p:nvPr>
        </p:nvSpPr>
        <p:spPr>
          <a:xfrm>
            <a:off x="838200" y="161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Calibri"/>
              <a:buNone/>
              <a:defRPr sz="7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body" idx="1"/>
          </p:nvPr>
        </p:nvSpPr>
        <p:spPr>
          <a:xfrm>
            <a:off x="692727" y="2071687"/>
            <a:ext cx="10806546" cy="271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7712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">
  <p:cSld name="תמונה 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/>
          <p:nvPr/>
        </p:nvSpPr>
        <p:spPr>
          <a:xfrm>
            <a:off x="0" y="0"/>
            <a:ext cx="3581400" cy="6858000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428625" y="1189831"/>
            <a:ext cx="28286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Calibri"/>
              <a:buNone/>
              <a:defRPr sz="5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5246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אלות- אפשרות 1">
  <p:cSld name="שאלות- אפשרות 1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4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38" name="Google Shape;38;p24"/>
          <p:cNvSpPr/>
          <p:nvPr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24"/>
          <p:cNvSpPr txBox="1"/>
          <p:nvPr/>
        </p:nvSpPr>
        <p:spPr>
          <a:xfrm>
            <a:off x="1159162" y="143362"/>
            <a:ext cx="864061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7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שאלות לדיון בכיתה</a:t>
            </a:r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1"/>
          </p:nvPr>
        </p:nvSpPr>
        <p:spPr>
          <a:xfrm>
            <a:off x="3918528" y="2246457"/>
            <a:ext cx="6638636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4367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מה המסר שלנו">
  <p:cSld name="מה המסר שלנו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45" name="Google Shape;45;p25"/>
          <p:cNvSpPr/>
          <p:nvPr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25"/>
          <p:cNvSpPr txBox="1"/>
          <p:nvPr/>
        </p:nvSpPr>
        <p:spPr>
          <a:xfrm>
            <a:off x="2342897" y="189529"/>
            <a:ext cx="750620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7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מהם המסרים שלנו?</a:t>
            </a:r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body" idx="1"/>
          </p:nvPr>
        </p:nvSpPr>
        <p:spPr>
          <a:xfrm>
            <a:off x="2643910" y="2218749"/>
            <a:ext cx="8365836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9571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אלות- אפשרות 2">
  <p:cSld name="שאלות- אפשרות 2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6"/>
          <p:cNvSpPr/>
          <p:nvPr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26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pic>
        <p:nvPicPr>
          <p:cNvPr id="53" name="Google Shape;53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290837" y="1866284"/>
            <a:ext cx="3468362" cy="2846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2715383" y="3875344"/>
            <a:ext cx="3468362" cy="2846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10369" y="1688935"/>
            <a:ext cx="3246583" cy="2846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26137" y="4116530"/>
            <a:ext cx="3392995" cy="244503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26"/>
          <p:cNvSpPr txBox="1">
            <a:spLocks noGrp="1"/>
          </p:cNvSpPr>
          <p:nvPr>
            <p:ph type="title"/>
          </p:nvPr>
        </p:nvSpPr>
        <p:spPr>
          <a:xfrm>
            <a:off x="5013878" y="59823"/>
            <a:ext cx="28286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Calibri"/>
              <a:buNone/>
              <a:defRPr sz="7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1006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אלות - אפשרות 3">
  <p:cSld name="שאלות - אפשרות 3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/>
          <p:nvPr/>
        </p:nvSpPr>
        <p:spPr>
          <a:xfrm>
            <a:off x="8610600" y="0"/>
            <a:ext cx="3581400" cy="6858000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27"/>
          <p:cNvSpPr txBox="1">
            <a:spLocks noGrp="1"/>
          </p:cNvSpPr>
          <p:nvPr>
            <p:ph type="title"/>
          </p:nvPr>
        </p:nvSpPr>
        <p:spPr>
          <a:xfrm>
            <a:off x="9039225" y="1189831"/>
            <a:ext cx="28286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Calibri"/>
              <a:buNone/>
              <a:defRPr sz="5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sldNum" idx="12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pic>
        <p:nvPicPr>
          <p:cNvPr id="62" name="Google Shape;62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6000" y="835091"/>
            <a:ext cx="1858858" cy="1353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68676" y="2606675"/>
            <a:ext cx="2649310" cy="1845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38232" y="682291"/>
            <a:ext cx="2814200" cy="1833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36789" y="4787831"/>
            <a:ext cx="1805401" cy="1978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78922" y="2728697"/>
            <a:ext cx="2089237" cy="1845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132649" y="4758566"/>
            <a:ext cx="2089238" cy="164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2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0831" y="730316"/>
            <a:ext cx="1811014" cy="1562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2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35550" y="4839928"/>
            <a:ext cx="2287991" cy="1481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16713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מה למדנו היום?">
  <p:cSld name="מה למדנו היום?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8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74" name="Google Shape;74;p28"/>
          <p:cNvSpPr/>
          <p:nvPr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E5C3B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28"/>
          <p:cNvSpPr/>
          <p:nvPr/>
        </p:nvSpPr>
        <p:spPr>
          <a:xfrm>
            <a:off x="2327564" y="230909"/>
            <a:ext cx="7536873" cy="102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72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מה למדנו היום?</a:t>
            </a:r>
            <a:endParaRPr dirty="0"/>
          </a:p>
        </p:txBody>
      </p:sp>
      <p:sp>
        <p:nvSpPr>
          <p:cNvPr id="77" name="Google Shape;77;p28"/>
          <p:cNvSpPr txBox="1">
            <a:spLocks noGrp="1"/>
          </p:cNvSpPr>
          <p:nvPr>
            <p:ph type="body" idx="1"/>
          </p:nvPr>
        </p:nvSpPr>
        <p:spPr>
          <a:xfrm>
            <a:off x="692727" y="2071687"/>
            <a:ext cx="10806546" cy="271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63245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מה למדנו היום?" preserve="1">
  <p:cSld name="1_מה למדנו היום?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8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74" name="Google Shape;74;p28"/>
          <p:cNvSpPr/>
          <p:nvPr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" name="Google Shape;7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9333317">
            <a:off x="2438685" y="435148"/>
            <a:ext cx="838200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28"/>
          <p:cNvSpPr/>
          <p:nvPr/>
        </p:nvSpPr>
        <p:spPr>
          <a:xfrm>
            <a:off x="2617154" y="0"/>
            <a:ext cx="7536873" cy="102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72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מה למדנו היום?</a:t>
            </a:r>
            <a:endParaRPr dirty="0"/>
          </a:p>
        </p:txBody>
      </p:sp>
      <p:sp>
        <p:nvSpPr>
          <p:cNvPr id="77" name="Google Shape;77;p28"/>
          <p:cNvSpPr txBox="1">
            <a:spLocks noGrp="1"/>
          </p:cNvSpPr>
          <p:nvPr>
            <p:ph type="body" idx="1"/>
          </p:nvPr>
        </p:nvSpPr>
        <p:spPr>
          <a:xfrm>
            <a:off x="692727" y="2071687"/>
            <a:ext cx="10806546" cy="271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1465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קופית כותרת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קופית כותרת" type="title">
  <p:cSld name="שקופית כותרת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03490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תמונה ">
  <p:cSld name="1_תמונה 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0"/>
          <p:cNvSpPr/>
          <p:nvPr/>
        </p:nvSpPr>
        <p:spPr>
          <a:xfrm>
            <a:off x="0" y="0"/>
            <a:ext cx="3581400" cy="6858000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428625" y="1189831"/>
            <a:ext cx="28286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Calibri"/>
              <a:buNone/>
              <a:defRPr sz="5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pic>
        <p:nvPicPr>
          <p:cNvPr id="90" name="Google Shape;90;p30" descr="מדפסת עם מילוי מלא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49551" y="587596"/>
            <a:ext cx="5807698" cy="5416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3027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שני תכנים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12857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השוואה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1" name="Google Shape;101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3" name="Google Shape;103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3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40261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סרטונים/ שמע">
  <p:cSld name="סרטונים/ שמע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3"/>
          <p:cNvSpPr/>
          <p:nvPr/>
        </p:nvSpPr>
        <p:spPr>
          <a:xfrm>
            <a:off x="7673" y="0"/>
            <a:ext cx="3573727" cy="6858000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3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3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112" name="Google Shape;112;p33"/>
          <p:cNvSpPr txBox="1">
            <a:spLocks noGrp="1"/>
          </p:cNvSpPr>
          <p:nvPr>
            <p:ph type="title"/>
          </p:nvPr>
        </p:nvSpPr>
        <p:spPr>
          <a:xfrm>
            <a:off x="428625" y="1189831"/>
            <a:ext cx="28286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Calibri"/>
              <a:buNone/>
              <a:defRPr sz="5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3"/>
          <p:cNvSpPr>
            <a:spLocks noGrp="1"/>
          </p:cNvSpPr>
          <p:nvPr>
            <p:ph type="media" idx="2"/>
          </p:nvPr>
        </p:nvSpPr>
        <p:spPr>
          <a:xfrm>
            <a:off x="5464968" y="1611299"/>
            <a:ext cx="5376863" cy="415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68083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7147A38-8AC7-42C1-8968-5850273CB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7BB7ED67-E8E0-4E88-A1AC-75DF1FA37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FC19BD5-60A3-41A1-AB04-D9FD83727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כ"א/שבט/תשפ"ה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4C9012E-ED58-4A8C-833F-7FA732B0A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D2D3883-84BD-460B-BC37-FFB530E8F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484299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97A5297-0F4A-4808-B912-30B2B25EF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E4BCB68-8FB5-4987-8559-65DE04497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81739F5-2B3D-4156-9617-4B057221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כ"א/שבט/תשפ"ה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D3C894E-E245-4B8C-8DB9-4A232DE38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C3BC05E-4182-4CB0-A066-6E6C35D97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797147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8D50F32-18B6-434C-803C-5DADE7507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96E1043-A571-4BA0-9564-6D8B7443B9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F050DA1-6AC1-4130-BB53-B678DA6C6E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1836B82F-4D40-4354-8EB8-6D3CCE750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כ"א/שבט/תשפ"ה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94A6E356-3758-4674-8603-1A5915DE5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D2425CCA-A435-4B29-B2D1-C73DA3B3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279914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DC6F1E0-8728-42D4-8701-102D1FEC2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07A8304-3485-4CBB-BC5E-BBADBEE8D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C2F2394E-B9A0-4728-A5A3-39D64C2AEC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00FB7765-33AE-44F7-B34F-6713DCA75D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8D4D3400-4679-4717-AD04-68F7021A05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60D0A1A3-7AC9-4786-A9ED-8948C3C97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כ"א/שבט/תשפ"ה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CD42924F-9F23-4C00-B576-83ACF0CA3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D6229996-F69A-45B1-81AC-827B9897A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35127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7CD88CBA-B2F8-4F0E-8DD3-0CEA6035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כ"א/שבט/תשפ"ה</a:t>
            </a:fld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7F5DE00-A381-49B6-BD4A-03A6DB0E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E20AC3D7-D662-4980-8C7D-6D7E4702D0F4}"/>
              </a:ext>
            </a:extLst>
          </p:cNvPr>
          <p:cNvSpPr/>
          <p:nvPr userDrawn="1"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BE6B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he-IL" dirty="0">
              <a:latin typeface="Calibri"/>
              <a:cs typeface="Calibri"/>
            </a:endParaRPr>
          </a:p>
        </p:txBody>
      </p:sp>
      <p:sp>
        <p:nvSpPr>
          <p:cNvPr id="13" name="כותרת 1">
            <a:extLst>
              <a:ext uri="{FF2B5EF4-FFF2-40B4-BE49-F238E27FC236}">
                <a16:creationId xmlns:a16="http://schemas.microsoft.com/office/drawing/2014/main" id="{82DA3858-A582-4666-898A-E8682925F4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1492"/>
            <a:ext cx="10515600" cy="1325563"/>
          </a:xfrm>
        </p:spPr>
        <p:txBody>
          <a:bodyPr>
            <a:normAutofit/>
          </a:bodyPr>
          <a:lstStyle>
            <a:lvl1pPr algn="ctr">
              <a:defRPr sz="72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כותרת</a:t>
            </a:r>
          </a:p>
        </p:txBody>
      </p:sp>
      <p:sp>
        <p:nvSpPr>
          <p:cNvPr id="14" name="מציין מיקום תוכן 9">
            <a:extLst>
              <a:ext uri="{FF2B5EF4-FFF2-40B4-BE49-F238E27FC236}">
                <a16:creationId xmlns:a16="http://schemas.microsoft.com/office/drawing/2014/main" id="{CF0B13C3-0DDA-4534-9146-673046108CB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2727" y="2071687"/>
            <a:ext cx="10806546" cy="2714625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טקסט</a:t>
            </a:r>
          </a:p>
        </p:txBody>
      </p:sp>
    </p:spTree>
    <p:extLst>
      <p:ext uri="{BB962C8B-B14F-4D97-AF65-F5344CB8AC3E}">
        <p14:creationId xmlns:p14="http://schemas.microsoft.com/office/powerpoint/2010/main" val="1676600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מה המסר שלנו" preserve="1">
  <p:cSld name="1_מה המסר שלנו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38" name="Google Shape;38;p22"/>
          <p:cNvSpPr/>
          <p:nvPr/>
        </p:nvSpPr>
        <p:spPr>
          <a:xfrm>
            <a:off x="0" y="0"/>
            <a:ext cx="12192000" cy="1123122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22"/>
          <p:cNvSpPr txBox="1"/>
          <p:nvPr/>
        </p:nvSpPr>
        <p:spPr>
          <a:xfrm>
            <a:off x="2524640" y="53750"/>
            <a:ext cx="6308436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6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מה המסר שלנו?</a:t>
            </a:r>
            <a:endParaRPr sz="1100" dirty="0"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1"/>
          </p:nvPr>
        </p:nvSpPr>
        <p:spPr>
          <a:xfrm>
            <a:off x="2643910" y="2218749"/>
            <a:ext cx="8365836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33991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אלות- אפשרות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7CD88CBA-B2F8-4F0E-8DD3-0CEA6035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כ"א/שבט/תשפ"ה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325A028A-0DA8-45F5-928F-C14618ABC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7F5DE00-A381-49B6-BD4A-03A6DB0E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E20AC3D7-D662-4980-8C7D-6D7E4702D0F4}"/>
              </a:ext>
            </a:extLst>
          </p:cNvPr>
          <p:cNvSpPr/>
          <p:nvPr userDrawn="1"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BE6B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he-IL" dirty="0">
              <a:latin typeface="Calibri"/>
              <a:cs typeface="Calibri"/>
            </a:endParaRPr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65D5B5C5-0BF3-4AF0-BB66-BF0FFC61D08B}"/>
              </a:ext>
            </a:extLst>
          </p:cNvPr>
          <p:cNvSpPr txBox="1"/>
          <p:nvPr userDrawn="1"/>
        </p:nvSpPr>
        <p:spPr>
          <a:xfrm>
            <a:off x="1159162" y="143362"/>
            <a:ext cx="86406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7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שאלות לדיון בכיתה</a:t>
            </a:r>
          </a:p>
        </p:txBody>
      </p:sp>
      <p:sp>
        <p:nvSpPr>
          <p:cNvPr id="38" name="מציין מיקום תוכן 5">
            <a:extLst>
              <a:ext uri="{FF2B5EF4-FFF2-40B4-BE49-F238E27FC236}">
                <a16:creationId xmlns:a16="http://schemas.microsoft.com/office/drawing/2014/main" id="{AAE8EFC4-CCC9-4F16-BCB4-C9189BFCECC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918528" y="2246457"/>
            <a:ext cx="6638636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שאלה ראשונה</a:t>
            </a:r>
          </a:p>
          <a:p>
            <a:pPr lvl="0"/>
            <a:r>
              <a:rPr lang="he-IL" dirty="0"/>
              <a:t>שאלה שנייה</a:t>
            </a:r>
          </a:p>
          <a:p>
            <a:pPr lvl="0"/>
            <a:r>
              <a:rPr lang="he-IL" dirty="0"/>
              <a:t>שאלה שלישית</a:t>
            </a:r>
          </a:p>
          <a:p>
            <a:pPr lvl="0"/>
            <a:r>
              <a:rPr lang="he-IL" dirty="0"/>
              <a:t>שאלה רביעית</a:t>
            </a:r>
          </a:p>
        </p:txBody>
      </p:sp>
    </p:spTree>
    <p:extLst>
      <p:ext uri="{BB962C8B-B14F-4D97-AF65-F5344CB8AC3E}">
        <p14:creationId xmlns:p14="http://schemas.microsoft.com/office/powerpoint/2010/main" val="36391614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ה המסר שלנ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7CD88CBA-B2F8-4F0E-8DD3-0CEA6035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כ"א/שבט/תשפ"ה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325A028A-0DA8-45F5-928F-C14618ABC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7F5DE00-A381-49B6-BD4A-03A6DB0E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E20AC3D7-D662-4980-8C7D-6D7E4702D0F4}"/>
              </a:ext>
            </a:extLst>
          </p:cNvPr>
          <p:cNvSpPr/>
          <p:nvPr userDrawn="1"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BE6B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he-IL" dirty="0">
              <a:latin typeface="Calibri"/>
              <a:cs typeface="Calibri"/>
            </a:endParaRPr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65D5B5C5-0BF3-4AF0-BB66-BF0FFC61D08B}"/>
              </a:ext>
            </a:extLst>
          </p:cNvPr>
          <p:cNvSpPr txBox="1"/>
          <p:nvPr userDrawn="1"/>
        </p:nvSpPr>
        <p:spPr>
          <a:xfrm>
            <a:off x="3191163" y="189529"/>
            <a:ext cx="63084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7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מה המסר שלנו?</a:t>
            </a:r>
          </a:p>
        </p:txBody>
      </p:sp>
      <p:sp>
        <p:nvSpPr>
          <p:cNvPr id="38" name="מציין מיקום תוכן 5">
            <a:extLst>
              <a:ext uri="{FF2B5EF4-FFF2-40B4-BE49-F238E27FC236}">
                <a16:creationId xmlns:a16="http://schemas.microsoft.com/office/drawing/2014/main" id="{AAE8EFC4-CCC9-4F16-BCB4-C9189BFCECC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2643910" y="2218749"/>
            <a:ext cx="8365836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מסר ראשון</a:t>
            </a:r>
          </a:p>
          <a:p>
            <a:pPr lvl="0"/>
            <a:r>
              <a:rPr lang="he-IL" dirty="0"/>
              <a:t>מסר שני</a:t>
            </a:r>
          </a:p>
          <a:p>
            <a:pPr lvl="0"/>
            <a:r>
              <a:rPr lang="he-IL" dirty="0"/>
              <a:t>מסר שלישי</a:t>
            </a:r>
          </a:p>
        </p:txBody>
      </p:sp>
    </p:spTree>
    <p:extLst>
      <p:ext uri="{BB962C8B-B14F-4D97-AF65-F5344CB8AC3E}">
        <p14:creationId xmlns:p14="http://schemas.microsoft.com/office/powerpoint/2010/main" val="18669444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אלות- אפשרות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:a16="http://schemas.microsoft.com/office/drawing/2014/main" id="{916ED5F6-E4D6-425A-9C8F-B4977DBDCBA9}"/>
              </a:ext>
            </a:extLst>
          </p:cNvPr>
          <p:cNvSpPr/>
          <p:nvPr userDrawn="1"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BE6B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he-IL" dirty="0">
              <a:latin typeface="Calibri"/>
              <a:cs typeface="Calibri"/>
            </a:endParaRP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C96D3B85-B724-4877-883C-F26E8D1BA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כ"א/שבט/תשפ"ה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6F0E9F02-A29A-4F15-95B6-7643DB71B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4E4A7E98-AFBC-4386-90F2-F98603E99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pic>
        <p:nvPicPr>
          <p:cNvPr id="6" name="גרפיקה 5">
            <a:extLst>
              <a:ext uri="{FF2B5EF4-FFF2-40B4-BE49-F238E27FC236}">
                <a16:creationId xmlns:a16="http://schemas.microsoft.com/office/drawing/2014/main" id="{D4F01A1D-4563-4119-A0A9-05C6A9A208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290837" y="1866284"/>
            <a:ext cx="3468362" cy="2846131"/>
          </a:xfrm>
          <a:prstGeom prst="rect">
            <a:avLst/>
          </a:prstGeom>
        </p:spPr>
      </p:pic>
      <p:pic>
        <p:nvPicPr>
          <p:cNvPr id="9" name="גרפיקה 8">
            <a:extLst>
              <a:ext uri="{FF2B5EF4-FFF2-40B4-BE49-F238E27FC236}">
                <a16:creationId xmlns:a16="http://schemas.microsoft.com/office/drawing/2014/main" id="{8993743B-5484-4146-8613-ED3F4314D1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2715383" y="3875344"/>
            <a:ext cx="3468362" cy="2846131"/>
          </a:xfrm>
          <a:prstGeom prst="rect">
            <a:avLst/>
          </a:prstGeom>
        </p:spPr>
      </p:pic>
      <p:pic>
        <p:nvPicPr>
          <p:cNvPr id="10" name="גרפיקה 9">
            <a:extLst>
              <a:ext uri="{FF2B5EF4-FFF2-40B4-BE49-F238E27FC236}">
                <a16:creationId xmlns:a16="http://schemas.microsoft.com/office/drawing/2014/main" id="{74C474A6-BC2C-4209-8834-EA7BDB5BC9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10369" y="1688935"/>
            <a:ext cx="3246583" cy="2846131"/>
          </a:xfrm>
          <a:prstGeom prst="rect">
            <a:avLst/>
          </a:prstGeom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86703C86-955A-40A2-837B-45919A8AD7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26137" y="4116530"/>
            <a:ext cx="3392995" cy="2445039"/>
          </a:xfrm>
          <a:prstGeom prst="rect">
            <a:avLst/>
          </a:prstGeom>
        </p:spPr>
      </p:pic>
      <p:sp>
        <p:nvSpPr>
          <p:cNvPr id="18" name="כותרת 1">
            <a:extLst>
              <a:ext uri="{FF2B5EF4-FFF2-40B4-BE49-F238E27FC236}">
                <a16:creationId xmlns:a16="http://schemas.microsoft.com/office/drawing/2014/main" id="{4DE8E445-C8EF-4BFC-9B0A-C3174B7F9F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3878" y="59823"/>
            <a:ext cx="2828636" cy="1325563"/>
          </a:xfrm>
        </p:spPr>
        <p:txBody>
          <a:bodyPr>
            <a:normAutofit/>
          </a:bodyPr>
          <a:lstStyle>
            <a:lvl1pPr algn="ctr">
              <a:defRPr sz="72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כותרת</a:t>
            </a:r>
          </a:p>
        </p:txBody>
      </p:sp>
    </p:spTree>
    <p:extLst>
      <p:ext uri="{BB962C8B-B14F-4D97-AF65-F5344CB8AC3E}">
        <p14:creationId xmlns:p14="http://schemas.microsoft.com/office/powerpoint/2010/main" val="16683548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אלות - אפשרות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64;p27">
            <a:extLst>
              <a:ext uri="{FF2B5EF4-FFF2-40B4-BE49-F238E27FC236}">
                <a16:creationId xmlns:a16="http://schemas.microsoft.com/office/drawing/2014/main" id="{CB289E41-3F96-42B5-9980-C21CA4BBCA8C}"/>
              </a:ext>
            </a:extLst>
          </p:cNvPr>
          <p:cNvSpPr/>
          <p:nvPr userDrawn="1"/>
        </p:nvSpPr>
        <p:spPr>
          <a:xfrm>
            <a:off x="8610600" y="0"/>
            <a:ext cx="3581400" cy="6858000"/>
          </a:xfrm>
          <a:prstGeom prst="rect">
            <a:avLst/>
          </a:prstGeom>
          <a:solidFill>
            <a:srgbClr val="BE6B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כותרת 1">
            <a:extLst>
              <a:ext uri="{FF2B5EF4-FFF2-40B4-BE49-F238E27FC236}">
                <a16:creationId xmlns:a16="http://schemas.microsoft.com/office/drawing/2014/main" id="{84936ADC-3E24-42B8-9C25-733C5E9994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39225" y="1189831"/>
            <a:ext cx="2828636" cy="1325563"/>
          </a:xfrm>
        </p:spPr>
        <p:txBody>
          <a:bodyPr>
            <a:normAutofit/>
          </a:bodyPr>
          <a:lstStyle>
            <a:lvl1pPr algn="ctr">
              <a:defRPr sz="5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כותרת</a:t>
            </a:r>
          </a:p>
        </p:txBody>
      </p:sp>
      <p:sp>
        <p:nvSpPr>
          <p:cNvPr id="10" name="מציין מיקום של מספר שקופית 19">
            <a:extLst>
              <a:ext uri="{FF2B5EF4-FFF2-40B4-BE49-F238E27FC236}">
                <a16:creationId xmlns:a16="http://schemas.microsoft.com/office/drawing/2014/main" id="{973E36F7-73A1-4E63-9DC6-34A7DE6E7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pic>
        <p:nvPicPr>
          <p:cNvPr id="12" name="גרפיקה 11">
            <a:extLst>
              <a:ext uri="{FF2B5EF4-FFF2-40B4-BE49-F238E27FC236}">
                <a16:creationId xmlns:a16="http://schemas.microsoft.com/office/drawing/2014/main" id="{C14CF1DD-0791-4885-8134-1FDD89D6D5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835091"/>
            <a:ext cx="1858858" cy="1353379"/>
          </a:xfrm>
          <a:prstGeom prst="rect">
            <a:avLst/>
          </a:prstGeom>
        </p:spPr>
      </p:pic>
      <p:pic>
        <p:nvPicPr>
          <p:cNvPr id="14" name="גרפיקה 13">
            <a:extLst>
              <a:ext uri="{FF2B5EF4-FFF2-40B4-BE49-F238E27FC236}">
                <a16:creationId xmlns:a16="http://schemas.microsoft.com/office/drawing/2014/main" id="{6B2CB72F-0D80-44B4-BBA0-671F2614AA8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8676" y="2606675"/>
            <a:ext cx="2649310" cy="1845831"/>
          </a:xfrm>
          <a:prstGeom prst="rect">
            <a:avLst/>
          </a:prstGeom>
        </p:spPr>
      </p:pic>
      <p:pic>
        <p:nvPicPr>
          <p:cNvPr id="16" name="גרפיקה 15">
            <a:extLst>
              <a:ext uri="{FF2B5EF4-FFF2-40B4-BE49-F238E27FC236}">
                <a16:creationId xmlns:a16="http://schemas.microsoft.com/office/drawing/2014/main" id="{10FDB170-DF69-4778-8A75-3FB0B75F5CB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38232" y="682291"/>
            <a:ext cx="2814200" cy="1833103"/>
          </a:xfrm>
          <a:prstGeom prst="rect">
            <a:avLst/>
          </a:prstGeom>
        </p:spPr>
      </p:pic>
      <p:pic>
        <p:nvPicPr>
          <p:cNvPr id="18" name="גרפיקה 17">
            <a:extLst>
              <a:ext uri="{FF2B5EF4-FFF2-40B4-BE49-F238E27FC236}">
                <a16:creationId xmlns:a16="http://schemas.microsoft.com/office/drawing/2014/main" id="{D9D78584-7D1D-456C-9A32-004A5DBD9C6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36789" y="4787831"/>
            <a:ext cx="1805401" cy="1978522"/>
          </a:xfrm>
          <a:prstGeom prst="rect">
            <a:avLst/>
          </a:prstGeom>
        </p:spPr>
      </p:pic>
      <p:pic>
        <p:nvPicPr>
          <p:cNvPr id="20" name="גרפיקה 19">
            <a:extLst>
              <a:ext uri="{FF2B5EF4-FFF2-40B4-BE49-F238E27FC236}">
                <a16:creationId xmlns:a16="http://schemas.microsoft.com/office/drawing/2014/main" id="{FA54F9F6-8A72-406A-BBB1-D41A4A366D8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778922" y="2728697"/>
            <a:ext cx="2089237" cy="1845831"/>
          </a:xfrm>
          <a:prstGeom prst="rect">
            <a:avLst/>
          </a:prstGeom>
        </p:spPr>
      </p:pic>
      <p:pic>
        <p:nvPicPr>
          <p:cNvPr id="22" name="גרפיקה 21">
            <a:extLst>
              <a:ext uri="{FF2B5EF4-FFF2-40B4-BE49-F238E27FC236}">
                <a16:creationId xmlns:a16="http://schemas.microsoft.com/office/drawing/2014/main" id="{B76A9985-146F-4A74-872B-60522959D7F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132649" y="4758566"/>
            <a:ext cx="2089238" cy="1644719"/>
          </a:xfrm>
          <a:prstGeom prst="rect">
            <a:avLst/>
          </a:prstGeom>
        </p:spPr>
      </p:pic>
      <p:pic>
        <p:nvPicPr>
          <p:cNvPr id="24" name="גרפיקה 23">
            <a:extLst>
              <a:ext uri="{FF2B5EF4-FFF2-40B4-BE49-F238E27FC236}">
                <a16:creationId xmlns:a16="http://schemas.microsoft.com/office/drawing/2014/main" id="{73EC279A-A7AF-4348-9B40-14376350014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80831" y="730316"/>
            <a:ext cx="1811014" cy="1562930"/>
          </a:xfrm>
          <a:prstGeom prst="rect">
            <a:avLst/>
          </a:prstGeom>
        </p:spPr>
      </p:pic>
      <p:pic>
        <p:nvPicPr>
          <p:cNvPr id="26" name="גרפיקה 25">
            <a:extLst>
              <a:ext uri="{FF2B5EF4-FFF2-40B4-BE49-F238E27FC236}">
                <a16:creationId xmlns:a16="http://schemas.microsoft.com/office/drawing/2014/main" id="{258D03E0-C98A-4EC6-B3CF-195C5D928C8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35550" y="4839928"/>
            <a:ext cx="2287991" cy="148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5185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מונה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10">
            <a:extLst>
              <a:ext uri="{FF2B5EF4-FFF2-40B4-BE49-F238E27FC236}">
                <a16:creationId xmlns:a16="http://schemas.microsoft.com/office/drawing/2014/main" id="{5AD3CFB8-02D3-4049-8B33-153754263616}"/>
              </a:ext>
            </a:extLst>
          </p:cNvPr>
          <p:cNvSpPr/>
          <p:nvPr userDrawn="1"/>
        </p:nvSpPr>
        <p:spPr>
          <a:xfrm>
            <a:off x="0" y="0"/>
            <a:ext cx="3581400" cy="6858000"/>
          </a:xfrm>
          <a:prstGeom prst="rect">
            <a:avLst/>
          </a:prstGeom>
          <a:solidFill>
            <a:srgbClr val="BE6B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he-IL" dirty="0">
              <a:latin typeface="Calibri"/>
              <a:cs typeface="Calibri"/>
            </a:endParaRP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D8AC9ABE-3C47-4E3F-90EB-BE2C39F51A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12" name="כותרת 1">
            <a:extLst>
              <a:ext uri="{FF2B5EF4-FFF2-40B4-BE49-F238E27FC236}">
                <a16:creationId xmlns:a16="http://schemas.microsoft.com/office/drawing/2014/main" id="{970BC6C4-8EB2-4EE5-B5A7-947DB7936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5" y="1189831"/>
            <a:ext cx="2828636" cy="1325563"/>
          </a:xfrm>
        </p:spPr>
        <p:txBody>
          <a:bodyPr>
            <a:normAutofit/>
          </a:bodyPr>
          <a:lstStyle>
            <a:lvl1pPr algn="ctr">
              <a:defRPr sz="5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כותרת</a:t>
            </a:r>
          </a:p>
        </p:txBody>
      </p:sp>
      <p:sp>
        <p:nvSpPr>
          <p:cNvPr id="18" name="מציין מיקום של תאריך 17">
            <a:extLst>
              <a:ext uri="{FF2B5EF4-FFF2-40B4-BE49-F238E27FC236}">
                <a16:creationId xmlns:a16="http://schemas.microsoft.com/office/drawing/2014/main" id="{D8F975D9-9FCF-47A6-8EDE-365BB5EC8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כ"א/שבט/תשפ"ה</a:t>
            </a:fld>
            <a:endParaRPr lang="he-IL"/>
          </a:p>
        </p:txBody>
      </p:sp>
      <p:sp>
        <p:nvSpPr>
          <p:cNvPr id="19" name="מציין מיקום של כותרת תחתונה 18">
            <a:extLst>
              <a:ext uri="{FF2B5EF4-FFF2-40B4-BE49-F238E27FC236}">
                <a16:creationId xmlns:a16="http://schemas.microsoft.com/office/drawing/2014/main" id="{C68E4FAC-4C06-4717-B4C3-3654ACC74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20" name="מציין מיקום של מספר שקופית 19">
            <a:extLst>
              <a:ext uri="{FF2B5EF4-FFF2-40B4-BE49-F238E27FC236}">
                <a16:creationId xmlns:a16="http://schemas.microsoft.com/office/drawing/2014/main" id="{AA8CC4A1-5512-4A1C-B3C1-0B692F43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654130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תמונה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10">
            <a:extLst>
              <a:ext uri="{FF2B5EF4-FFF2-40B4-BE49-F238E27FC236}">
                <a16:creationId xmlns:a16="http://schemas.microsoft.com/office/drawing/2014/main" id="{5AD3CFB8-02D3-4049-8B33-153754263616}"/>
              </a:ext>
            </a:extLst>
          </p:cNvPr>
          <p:cNvSpPr/>
          <p:nvPr userDrawn="1"/>
        </p:nvSpPr>
        <p:spPr>
          <a:xfrm>
            <a:off x="0" y="0"/>
            <a:ext cx="3581400" cy="6858000"/>
          </a:xfrm>
          <a:prstGeom prst="rect">
            <a:avLst/>
          </a:prstGeom>
          <a:solidFill>
            <a:srgbClr val="BE6B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he-IL" dirty="0">
              <a:latin typeface="Calibri"/>
              <a:cs typeface="Calibri"/>
            </a:endParaRPr>
          </a:p>
        </p:txBody>
      </p:sp>
      <p:sp>
        <p:nvSpPr>
          <p:cNvPr id="12" name="כותרת 1">
            <a:extLst>
              <a:ext uri="{FF2B5EF4-FFF2-40B4-BE49-F238E27FC236}">
                <a16:creationId xmlns:a16="http://schemas.microsoft.com/office/drawing/2014/main" id="{970BC6C4-8EB2-4EE5-B5A7-947DB7936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5" y="1189831"/>
            <a:ext cx="2828636" cy="1325563"/>
          </a:xfrm>
        </p:spPr>
        <p:txBody>
          <a:bodyPr>
            <a:normAutofit/>
          </a:bodyPr>
          <a:lstStyle>
            <a:lvl1pPr algn="ctr">
              <a:defRPr sz="5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להדפסה</a:t>
            </a:r>
          </a:p>
        </p:txBody>
      </p:sp>
      <p:sp>
        <p:nvSpPr>
          <p:cNvPr id="18" name="מציין מיקום של תאריך 17">
            <a:extLst>
              <a:ext uri="{FF2B5EF4-FFF2-40B4-BE49-F238E27FC236}">
                <a16:creationId xmlns:a16="http://schemas.microsoft.com/office/drawing/2014/main" id="{D8F975D9-9FCF-47A6-8EDE-365BB5EC8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כ"א/שבט/תשפ"ה</a:t>
            </a:fld>
            <a:endParaRPr lang="he-IL"/>
          </a:p>
        </p:txBody>
      </p:sp>
      <p:sp>
        <p:nvSpPr>
          <p:cNvPr id="19" name="מציין מיקום של כותרת תחתונה 18">
            <a:extLst>
              <a:ext uri="{FF2B5EF4-FFF2-40B4-BE49-F238E27FC236}">
                <a16:creationId xmlns:a16="http://schemas.microsoft.com/office/drawing/2014/main" id="{C68E4FAC-4C06-4717-B4C3-3654ACC74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20" name="מציין מיקום של מספר שקופית 19">
            <a:extLst>
              <a:ext uri="{FF2B5EF4-FFF2-40B4-BE49-F238E27FC236}">
                <a16:creationId xmlns:a16="http://schemas.microsoft.com/office/drawing/2014/main" id="{AA8CC4A1-5512-4A1C-B3C1-0B692F43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pic>
        <p:nvPicPr>
          <p:cNvPr id="9" name="מציין מיקום של תמונה 6" descr="מדפסת עם מילוי מלא">
            <a:extLst>
              <a:ext uri="{FF2B5EF4-FFF2-40B4-BE49-F238E27FC236}">
                <a16:creationId xmlns:a16="http://schemas.microsoft.com/office/drawing/2014/main" id="{4E654491-DF11-409E-844A-C6331B3B8A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0520" b="10520"/>
          <a:stretch>
            <a:fillRect/>
          </a:stretch>
        </p:blipFill>
        <p:spPr>
          <a:xfrm>
            <a:off x="5093918" y="1122877"/>
            <a:ext cx="5841175" cy="461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165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סרטונים/ שמ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מלבן 12">
            <a:extLst>
              <a:ext uri="{FF2B5EF4-FFF2-40B4-BE49-F238E27FC236}">
                <a16:creationId xmlns:a16="http://schemas.microsoft.com/office/drawing/2014/main" id="{9E46C132-BDC5-43D8-BA7C-FC3E866A4C2B}"/>
              </a:ext>
            </a:extLst>
          </p:cNvPr>
          <p:cNvSpPr/>
          <p:nvPr userDrawn="1"/>
        </p:nvSpPr>
        <p:spPr>
          <a:xfrm>
            <a:off x="7673" y="0"/>
            <a:ext cx="3573727" cy="6858000"/>
          </a:xfrm>
          <a:prstGeom prst="rect">
            <a:avLst/>
          </a:prstGeom>
          <a:solidFill>
            <a:srgbClr val="BE6B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he-IL">
              <a:latin typeface="Calibri"/>
              <a:cs typeface="Calibri"/>
            </a:endParaRP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4B72EBE9-7051-4FA7-81E0-384F2B0B4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כ"א/שבט/תשפ"ה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41582156-89AE-4316-8224-5A145493B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6ACB9BD-37F9-4ED2-9940-F02F375AA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sp>
        <p:nvSpPr>
          <p:cNvPr id="12" name="כותרת 1">
            <a:extLst>
              <a:ext uri="{FF2B5EF4-FFF2-40B4-BE49-F238E27FC236}">
                <a16:creationId xmlns:a16="http://schemas.microsoft.com/office/drawing/2014/main" id="{970BC6C4-8EB2-4EE5-B5A7-947DB7936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5" y="1189831"/>
            <a:ext cx="2828636" cy="1325563"/>
          </a:xfrm>
        </p:spPr>
        <p:txBody>
          <a:bodyPr>
            <a:normAutofit/>
          </a:bodyPr>
          <a:lstStyle>
            <a:lvl1pPr algn="ctr">
              <a:defRPr sz="5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כותרת</a:t>
            </a: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9A94978C-20E0-4188-8A8F-E4E5A0D821E1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5464968" y="1611299"/>
            <a:ext cx="5376863" cy="4157662"/>
          </a:xfrm>
        </p:spPr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618094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ה למדנו היום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7CD88CBA-B2F8-4F0E-8DD3-0CEA6035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כ"א/שבט/תשפ"ה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325A028A-0DA8-45F5-928F-C14618ABC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7F5DE00-A381-49B6-BD4A-03A6DB0E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E20AC3D7-D662-4980-8C7D-6D7E4702D0F4}"/>
              </a:ext>
            </a:extLst>
          </p:cNvPr>
          <p:cNvSpPr/>
          <p:nvPr userDrawn="1"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BE6B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he-IL" dirty="0">
              <a:latin typeface="Calibri"/>
              <a:cs typeface="Calibri"/>
            </a:endParaRPr>
          </a:p>
        </p:txBody>
      </p:sp>
      <p:pic>
        <p:nvPicPr>
          <p:cNvPr id="21" name="גרפיקה 20">
            <a:extLst>
              <a:ext uri="{FF2B5EF4-FFF2-40B4-BE49-F238E27FC236}">
                <a16:creationId xmlns:a16="http://schemas.microsoft.com/office/drawing/2014/main" id="{2B095457-4E3D-406E-8D76-9D7799D8E1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234956">
            <a:off x="2188430" y="1157286"/>
            <a:ext cx="838200" cy="428625"/>
          </a:xfrm>
          <a:prstGeom prst="rect">
            <a:avLst/>
          </a:prstGeom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id="{2D5FF2F3-BFBA-4AF6-AA65-76E6C0DDF4CA}"/>
              </a:ext>
            </a:extLst>
          </p:cNvPr>
          <p:cNvSpPr/>
          <p:nvPr userDrawn="1"/>
        </p:nvSpPr>
        <p:spPr>
          <a:xfrm>
            <a:off x="2625010" y="230909"/>
            <a:ext cx="7536873" cy="1025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7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מה למדנו היום?</a:t>
            </a:r>
          </a:p>
        </p:txBody>
      </p:sp>
      <p:sp>
        <p:nvSpPr>
          <p:cNvPr id="12" name="מציין מיקום תוכן 9">
            <a:extLst>
              <a:ext uri="{FF2B5EF4-FFF2-40B4-BE49-F238E27FC236}">
                <a16:creationId xmlns:a16="http://schemas.microsoft.com/office/drawing/2014/main" id="{8651C183-E377-499A-98F6-4B6AD1951E3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2727" y="2071687"/>
            <a:ext cx="10806546" cy="2714625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טקסט</a:t>
            </a:r>
          </a:p>
        </p:txBody>
      </p:sp>
    </p:spTree>
    <p:extLst>
      <p:ext uri="{BB962C8B-B14F-4D97-AF65-F5344CB8AC3E}">
        <p14:creationId xmlns:p14="http://schemas.microsoft.com/office/powerpoint/2010/main" val="10169411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מה למדנו היום?">
  <p:cSld name="1_מה למדנו היום?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8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74" name="Google Shape;74;p28"/>
          <p:cNvSpPr/>
          <p:nvPr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BE6B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" name="Google Shape;7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7234956">
            <a:off x="2188430" y="1157286"/>
            <a:ext cx="838200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28"/>
          <p:cNvSpPr/>
          <p:nvPr/>
        </p:nvSpPr>
        <p:spPr>
          <a:xfrm>
            <a:off x="2625010" y="230909"/>
            <a:ext cx="7536873" cy="102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iw-IL" sz="72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מה למדנו היום?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8"/>
          <p:cNvSpPr txBox="1">
            <a:spLocks noGrp="1"/>
          </p:cNvSpPr>
          <p:nvPr>
            <p:ph type="body" idx="1"/>
          </p:nvPr>
        </p:nvSpPr>
        <p:spPr>
          <a:xfrm>
            <a:off x="692727" y="2071687"/>
            <a:ext cx="10806546" cy="271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90992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כותרת ותוכן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5048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מה למדנו היום?">
  <p:cSld name="מה למדנו היום?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5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67" name="Google Shape;67;p25"/>
          <p:cNvSpPr/>
          <p:nvPr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7234956">
            <a:off x="2188430" y="1157286"/>
            <a:ext cx="838200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5"/>
          <p:cNvSpPr/>
          <p:nvPr/>
        </p:nvSpPr>
        <p:spPr>
          <a:xfrm>
            <a:off x="2625010" y="230909"/>
            <a:ext cx="7536873" cy="102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7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מה למדנו היום?</a:t>
            </a:r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body" idx="1"/>
          </p:nvPr>
        </p:nvSpPr>
        <p:spPr>
          <a:xfrm>
            <a:off x="692727" y="2071687"/>
            <a:ext cx="10806546" cy="271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">
  <p:cSld name="כותרת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3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29" name="Google Shape;29;p23"/>
          <p:cNvSpPr/>
          <p:nvPr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87C6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838200" y="161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Calibri"/>
              <a:buNone/>
              <a:defRPr sz="7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692727" y="2071687"/>
            <a:ext cx="10806546" cy="271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23465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">
  <p:cSld name="תמונה 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4"/>
          <p:cNvSpPr/>
          <p:nvPr/>
        </p:nvSpPr>
        <p:spPr>
          <a:xfrm>
            <a:off x="0" y="0"/>
            <a:ext cx="3581400" cy="6858000"/>
          </a:xfrm>
          <a:prstGeom prst="rect">
            <a:avLst/>
          </a:prstGeom>
          <a:solidFill>
            <a:srgbClr val="87C6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24"/>
          <p:cNvSpPr txBox="1">
            <a:spLocks noGrp="1"/>
          </p:cNvSpPr>
          <p:nvPr>
            <p:ph type="title"/>
          </p:nvPr>
        </p:nvSpPr>
        <p:spPr>
          <a:xfrm>
            <a:off x="428625" y="1189831"/>
            <a:ext cx="28286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Calibri"/>
              <a:buNone/>
              <a:defRPr sz="5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00775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אלות- אפשרות 1">
  <p:cSld name="שאלות- אפשרות 1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5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43" name="Google Shape;43;p25"/>
          <p:cNvSpPr/>
          <p:nvPr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87C6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5"/>
          <p:cNvSpPr txBox="1"/>
          <p:nvPr/>
        </p:nvSpPr>
        <p:spPr>
          <a:xfrm>
            <a:off x="1159162" y="143362"/>
            <a:ext cx="864061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7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שאלות לדיון בכיתה</a:t>
            </a:r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1"/>
          </p:nvPr>
        </p:nvSpPr>
        <p:spPr>
          <a:xfrm>
            <a:off x="3918528" y="2246457"/>
            <a:ext cx="6638636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22049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מה למדנו היום?">
  <p:cSld name="מה למדנו היום?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9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79" name="Google Shape;79;p29"/>
          <p:cNvSpPr/>
          <p:nvPr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87C6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" name="Google Shape;80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7234956">
            <a:off x="2188430" y="1157286"/>
            <a:ext cx="838200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29"/>
          <p:cNvSpPr/>
          <p:nvPr/>
        </p:nvSpPr>
        <p:spPr>
          <a:xfrm>
            <a:off x="2625010" y="230909"/>
            <a:ext cx="7536873" cy="102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7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מה למדנו היום?</a:t>
            </a:r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body" idx="1"/>
          </p:nvPr>
        </p:nvSpPr>
        <p:spPr>
          <a:xfrm>
            <a:off x="692727" y="2071687"/>
            <a:ext cx="10806546" cy="271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21668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קופית כותרת" type="title">
  <p:cSld name="שקופית כותרת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6" name="Google Shape;86;p30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67780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שני תכנים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87641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השוואה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9" name="Google Shape;99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1" name="Google Shape;101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2974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סרטונים/ שמע">
  <p:cSld name="סרטונים/ שמע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3"/>
          <p:cNvSpPr/>
          <p:nvPr/>
        </p:nvSpPr>
        <p:spPr>
          <a:xfrm>
            <a:off x="7673" y="0"/>
            <a:ext cx="3573727" cy="6858000"/>
          </a:xfrm>
          <a:prstGeom prst="rect">
            <a:avLst/>
          </a:prstGeom>
          <a:solidFill>
            <a:srgbClr val="87C6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3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3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110" name="Google Shape;110;p33"/>
          <p:cNvSpPr txBox="1">
            <a:spLocks noGrp="1"/>
          </p:cNvSpPr>
          <p:nvPr>
            <p:ph type="title"/>
          </p:nvPr>
        </p:nvSpPr>
        <p:spPr>
          <a:xfrm>
            <a:off x="428625" y="1189831"/>
            <a:ext cx="28286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Calibri"/>
              <a:buNone/>
              <a:defRPr sz="5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3"/>
          <p:cNvSpPr>
            <a:spLocks noGrp="1"/>
          </p:cNvSpPr>
          <p:nvPr>
            <p:ph type="media" idx="2"/>
          </p:nvPr>
        </p:nvSpPr>
        <p:spPr>
          <a:xfrm>
            <a:off x="5464968" y="1611299"/>
            <a:ext cx="5376863" cy="415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86332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אלות - אפשרות 3">
  <p:cSld name="שאלות - אפשרות 3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4;p27">
            <a:extLst>
              <a:ext uri="{FF2B5EF4-FFF2-40B4-BE49-F238E27FC236}">
                <a16:creationId xmlns:a16="http://schemas.microsoft.com/office/drawing/2014/main" id="{42B809D2-7BB7-2F8D-87B5-89714FF24C17}"/>
              </a:ext>
            </a:extLst>
          </p:cNvPr>
          <p:cNvSpPr/>
          <p:nvPr userDrawn="1"/>
        </p:nvSpPr>
        <p:spPr>
          <a:xfrm>
            <a:off x="8602927" y="0"/>
            <a:ext cx="3581400" cy="6858000"/>
          </a:xfrm>
          <a:prstGeom prst="rect">
            <a:avLst/>
          </a:prstGeom>
          <a:solidFill>
            <a:srgbClr val="BE6B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3E3FCF8C-C9DC-4BE8-63D1-73BF0A4146DA}"/>
              </a:ext>
            </a:extLst>
          </p:cNvPr>
          <p:cNvSpPr/>
          <p:nvPr userDrawn="1"/>
        </p:nvSpPr>
        <p:spPr>
          <a:xfrm>
            <a:off x="8610600" y="0"/>
            <a:ext cx="3573727" cy="6858000"/>
          </a:xfrm>
          <a:prstGeom prst="rect">
            <a:avLst/>
          </a:prstGeom>
          <a:solidFill>
            <a:srgbClr val="BE6B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he-IL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5" name="Google Shape;65;p28"/>
          <p:cNvSpPr txBox="1">
            <a:spLocks noGrp="1"/>
          </p:cNvSpPr>
          <p:nvPr>
            <p:ph type="title"/>
          </p:nvPr>
        </p:nvSpPr>
        <p:spPr>
          <a:xfrm>
            <a:off x="9039225" y="1189831"/>
            <a:ext cx="28286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Calibri"/>
              <a:buNone/>
              <a:defRPr sz="5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sldNum" idx="12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pic>
        <p:nvPicPr>
          <p:cNvPr id="69" name="Google Shape;69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659" y="68825"/>
            <a:ext cx="8445910" cy="6287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47679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אלות - אפשרות 3" preserve="1">
  <p:cSld name="1_שאלות - אפשרות 3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5;p30">
            <a:extLst>
              <a:ext uri="{FF2B5EF4-FFF2-40B4-BE49-F238E27FC236}">
                <a16:creationId xmlns:a16="http://schemas.microsoft.com/office/drawing/2014/main" id="{15D2BBCD-41E4-8E0B-B001-9680717CC341}"/>
              </a:ext>
            </a:extLst>
          </p:cNvPr>
          <p:cNvSpPr/>
          <p:nvPr userDrawn="1"/>
        </p:nvSpPr>
        <p:spPr>
          <a:xfrm>
            <a:off x="8662843" y="0"/>
            <a:ext cx="3581400" cy="6858000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28"/>
          <p:cNvSpPr txBox="1">
            <a:spLocks noGrp="1"/>
          </p:cNvSpPr>
          <p:nvPr>
            <p:ph type="title"/>
          </p:nvPr>
        </p:nvSpPr>
        <p:spPr>
          <a:xfrm>
            <a:off x="9039225" y="1189831"/>
            <a:ext cx="28286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Calibri"/>
              <a:buNone/>
              <a:defRPr sz="5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sldNum" idx="12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pic>
        <p:nvPicPr>
          <p:cNvPr id="69" name="Google Shape;69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659" y="68825"/>
            <a:ext cx="8445910" cy="6287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8369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TWO_OBJECT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7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אלות - אפשרות 3" preserve="1">
  <p:cSld name="1_שאלות - אפשרות 3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5;p30">
            <a:extLst>
              <a:ext uri="{FF2B5EF4-FFF2-40B4-BE49-F238E27FC236}">
                <a16:creationId xmlns:a16="http://schemas.microsoft.com/office/drawing/2014/main" id="{15D2BBCD-41E4-8E0B-B001-9680717CC341}"/>
              </a:ext>
            </a:extLst>
          </p:cNvPr>
          <p:cNvSpPr/>
          <p:nvPr userDrawn="1"/>
        </p:nvSpPr>
        <p:spPr>
          <a:xfrm>
            <a:off x="8662843" y="0"/>
            <a:ext cx="3581400" cy="6858000"/>
          </a:xfrm>
          <a:prstGeom prst="rect">
            <a:avLst/>
          </a:prstGeom>
          <a:solidFill>
            <a:srgbClr val="E5C3B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28"/>
          <p:cNvSpPr txBox="1">
            <a:spLocks noGrp="1"/>
          </p:cNvSpPr>
          <p:nvPr>
            <p:ph type="title"/>
          </p:nvPr>
        </p:nvSpPr>
        <p:spPr>
          <a:xfrm>
            <a:off x="9039225" y="1189831"/>
            <a:ext cx="28286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Calibri"/>
              <a:buNone/>
              <a:defRPr sz="5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sldNum" idx="12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78034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אלות - אפשרות 3" preserve="1">
  <p:cSld name="1_שאלות - אפשרות 3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5;p30">
            <a:extLst>
              <a:ext uri="{FF2B5EF4-FFF2-40B4-BE49-F238E27FC236}">
                <a16:creationId xmlns:a16="http://schemas.microsoft.com/office/drawing/2014/main" id="{15D2BBCD-41E4-8E0B-B001-9680717CC341}"/>
              </a:ext>
            </a:extLst>
          </p:cNvPr>
          <p:cNvSpPr/>
          <p:nvPr userDrawn="1"/>
        </p:nvSpPr>
        <p:spPr>
          <a:xfrm>
            <a:off x="8662843" y="0"/>
            <a:ext cx="3581400" cy="6858000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28"/>
          <p:cNvSpPr txBox="1">
            <a:spLocks noGrp="1"/>
          </p:cNvSpPr>
          <p:nvPr>
            <p:ph type="title"/>
          </p:nvPr>
        </p:nvSpPr>
        <p:spPr>
          <a:xfrm>
            <a:off x="9039225" y="1189831"/>
            <a:ext cx="28286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Calibri"/>
              <a:buNone/>
              <a:defRPr sz="5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sldNum" idx="12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pic>
        <p:nvPicPr>
          <p:cNvPr id="69" name="Google Shape;69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49758" y="288758"/>
            <a:ext cx="6099003" cy="5467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78895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אלות - אפשרות 3" preserve="1">
  <p:cSld name="1_שאלות - אפשרות 3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4;p27">
            <a:extLst>
              <a:ext uri="{FF2B5EF4-FFF2-40B4-BE49-F238E27FC236}">
                <a16:creationId xmlns:a16="http://schemas.microsoft.com/office/drawing/2014/main" id="{42B809D2-7BB7-2F8D-87B5-89714FF24C17}"/>
              </a:ext>
            </a:extLst>
          </p:cNvPr>
          <p:cNvSpPr/>
          <p:nvPr userDrawn="1"/>
        </p:nvSpPr>
        <p:spPr>
          <a:xfrm>
            <a:off x="8602927" y="0"/>
            <a:ext cx="3581400" cy="6858000"/>
          </a:xfrm>
          <a:prstGeom prst="rect">
            <a:avLst/>
          </a:prstGeom>
          <a:solidFill>
            <a:srgbClr val="BE6B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3E3FCF8C-C9DC-4BE8-63D1-73BF0A4146DA}"/>
              </a:ext>
            </a:extLst>
          </p:cNvPr>
          <p:cNvSpPr/>
          <p:nvPr userDrawn="1"/>
        </p:nvSpPr>
        <p:spPr>
          <a:xfrm>
            <a:off x="8610600" y="0"/>
            <a:ext cx="3573727" cy="6858000"/>
          </a:xfrm>
          <a:prstGeom prst="rect">
            <a:avLst/>
          </a:prstGeom>
          <a:solidFill>
            <a:srgbClr val="BE6B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he-IL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5" name="Google Shape;65;p28"/>
          <p:cNvSpPr txBox="1">
            <a:spLocks noGrp="1"/>
          </p:cNvSpPr>
          <p:nvPr>
            <p:ph type="title"/>
          </p:nvPr>
        </p:nvSpPr>
        <p:spPr>
          <a:xfrm>
            <a:off x="9039225" y="1189831"/>
            <a:ext cx="28286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Calibri"/>
              <a:buNone/>
              <a:defRPr sz="5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sldNum" idx="12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pic>
        <p:nvPicPr>
          <p:cNvPr id="69" name="Google Shape;69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4401" y="550606"/>
            <a:ext cx="7000567" cy="51028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92687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אלות - אפשרות 3" preserve="1">
  <p:cSld name="1_שאלות - אפשרות 3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8"/>
          <p:cNvSpPr/>
          <p:nvPr/>
        </p:nvSpPr>
        <p:spPr>
          <a:xfrm>
            <a:off x="8610600" y="0"/>
            <a:ext cx="3581400" cy="6858000"/>
          </a:xfrm>
          <a:prstGeom prst="rect">
            <a:avLst/>
          </a:prstGeom>
          <a:solidFill>
            <a:srgbClr val="87C6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28"/>
          <p:cNvSpPr txBox="1">
            <a:spLocks noGrp="1"/>
          </p:cNvSpPr>
          <p:nvPr>
            <p:ph type="title"/>
          </p:nvPr>
        </p:nvSpPr>
        <p:spPr>
          <a:xfrm>
            <a:off x="9039225" y="1189831"/>
            <a:ext cx="28286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Calibri"/>
              <a:buNone/>
              <a:defRPr sz="5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sldNum" idx="12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pic>
        <p:nvPicPr>
          <p:cNvPr id="69" name="Google Shape;69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1781" y="668594"/>
            <a:ext cx="7295535" cy="56142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057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כותרת ותוכן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96442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קופית כותרת" type="title">
  <p:cSld name="שקופית כותרת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72457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מה המסר שלנו">
  <p:cSld name="מה המסר שלנו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38" name="Google Shape;38;p22"/>
          <p:cNvSpPr/>
          <p:nvPr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22"/>
          <p:cNvSpPr txBox="1"/>
          <p:nvPr/>
        </p:nvSpPr>
        <p:spPr>
          <a:xfrm>
            <a:off x="3191163" y="189529"/>
            <a:ext cx="630843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7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מה המסר שלנו?</a:t>
            </a:r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1"/>
          </p:nvPr>
        </p:nvSpPr>
        <p:spPr>
          <a:xfrm>
            <a:off x="2643910" y="2218749"/>
            <a:ext cx="8365836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80901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מה המסר שלנו" preserve="1">
  <p:cSld name="1_מה המסר שלנו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38" name="Google Shape;38;p22"/>
          <p:cNvSpPr/>
          <p:nvPr/>
        </p:nvSpPr>
        <p:spPr>
          <a:xfrm>
            <a:off x="0" y="0"/>
            <a:ext cx="12192000" cy="1123122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22"/>
          <p:cNvSpPr txBox="1"/>
          <p:nvPr/>
        </p:nvSpPr>
        <p:spPr>
          <a:xfrm>
            <a:off x="2524640" y="53750"/>
            <a:ext cx="6308436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6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מה המסר שלנו?</a:t>
            </a:r>
            <a:endParaRPr sz="1100" dirty="0"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1"/>
          </p:nvPr>
        </p:nvSpPr>
        <p:spPr>
          <a:xfrm>
            <a:off x="2643910" y="2218749"/>
            <a:ext cx="8365836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44024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מה למדנו היום?">
  <p:cSld name="מה למדנו היום?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5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67" name="Google Shape;67;p25"/>
          <p:cNvSpPr/>
          <p:nvPr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7234956">
            <a:off x="2188430" y="1157286"/>
            <a:ext cx="838200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5"/>
          <p:cNvSpPr/>
          <p:nvPr/>
        </p:nvSpPr>
        <p:spPr>
          <a:xfrm>
            <a:off x="2625010" y="230909"/>
            <a:ext cx="7536873" cy="102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7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מה למדנו היום?</a:t>
            </a:r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body" idx="1"/>
          </p:nvPr>
        </p:nvSpPr>
        <p:spPr>
          <a:xfrm>
            <a:off x="692727" y="2071687"/>
            <a:ext cx="10806546" cy="271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8472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שני תכנים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7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6535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TWO_OBJECTS_WITH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8" name="Google Shape;88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0" name="Google Shape;90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28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8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השוואה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8" name="Google Shape;88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0" name="Google Shape;90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28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8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20602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">
  <p:cSld name="כותרת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9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9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97" name="Google Shape;97;p29"/>
          <p:cNvSpPr/>
          <p:nvPr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9"/>
          <p:cNvSpPr txBox="1">
            <a:spLocks noGrp="1"/>
          </p:cNvSpPr>
          <p:nvPr>
            <p:ph type="title"/>
          </p:nvPr>
        </p:nvSpPr>
        <p:spPr>
          <a:xfrm>
            <a:off x="838200" y="161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Calibri"/>
              <a:buNone/>
              <a:defRPr sz="7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9"/>
          <p:cNvSpPr txBox="1">
            <a:spLocks noGrp="1"/>
          </p:cNvSpPr>
          <p:nvPr>
            <p:ph type="body" idx="1"/>
          </p:nvPr>
        </p:nvSpPr>
        <p:spPr>
          <a:xfrm>
            <a:off x="692727" y="2071687"/>
            <a:ext cx="10806546" cy="271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0774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">
  <p:cSld name="תמונה 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0"/>
          <p:cNvSpPr/>
          <p:nvPr/>
        </p:nvSpPr>
        <p:spPr>
          <a:xfrm>
            <a:off x="0" y="0"/>
            <a:ext cx="3581400" cy="6858000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30"/>
          <p:cNvSpPr txBox="1">
            <a:spLocks noGrp="1"/>
          </p:cNvSpPr>
          <p:nvPr>
            <p:ph type="title"/>
          </p:nvPr>
        </p:nvSpPr>
        <p:spPr>
          <a:xfrm>
            <a:off x="428625" y="1189831"/>
            <a:ext cx="28286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Calibri"/>
              <a:buNone/>
              <a:defRPr sz="5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0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0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33398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סרטונים/ שמע">
  <p:cSld name="סרטונים/ שמע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1"/>
          <p:cNvSpPr/>
          <p:nvPr/>
        </p:nvSpPr>
        <p:spPr>
          <a:xfrm>
            <a:off x="7673" y="0"/>
            <a:ext cx="3573727" cy="6858000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112" name="Google Shape;112;p31"/>
          <p:cNvSpPr txBox="1">
            <a:spLocks noGrp="1"/>
          </p:cNvSpPr>
          <p:nvPr>
            <p:ph type="title"/>
          </p:nvPr>
        </p:nvSpPr>
        <p:spPr>
          <a:xfrm>
            <a:off x="428625" y="1189831"/>
            <a:ext cx="28286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Calibri"/>
              <a:buNone/>
              <a:defRPr sz="5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1"/>
          <p:cNvSpPr>
            <a:spLocks noGrp="1"/>
          </p:cNvSpPr>
          <p:nvPr>
            <p:ph type="media" idx="2"/>
          </p:nvPr>
        </p:nvSpPr>
        <p:spPr>
          <a:xfrm>
            <a:off x="5464968" y="1611299"/>
            <a:ext cx="5376863" cy="415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62419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029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7147A38-8AC7-42C1-8968-5850273CB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7BB7ED67-E8E0-4E88-A1AC-75DF1FA37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FC19BD5-60A3-41A1-AB04-D9FD83727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כ"א/שבט/תשפ"ה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4C9012E-ED58-4A8C-833F-7FA732B0A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D2D3883-84BD-460B-BC37-FFB530E8F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440443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97A5297-0F4A-4808-B912-30B2B25EF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E4BCB68-8FB5-4987-8559-65DE04497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81739F5-2B3D-4156-9617-4B057221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כ"א/שבט/תשפ"ה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D3C894E-E245-4B8C-8DB9-4A232DE38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C3BC05E-4182-4CB0-A066-6E6C35D97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528508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8D50F32-18B6-434C-803C-5DADE7507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96E1043-A571-4BA0-9564-6D8B7443B9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F050DA1-6AC1-4130-BB53-B678DA6C6E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1836B82F-4D40-4354-8EB8-6D3CCE750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כ"א/שבט/תשפ"ה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94A6E356-3758-4674-8603-1A5915DE5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D2425CCA-A435-4B29-B2D1-C73DA3B3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196436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DC6F1E0-8728-42D4-8701-102D1FEC2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07A8304-3485-4CBB-BC5E-BBADBEE8D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C2F2394E-B9A0-4728-A5A3-39D64C2AEC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00FB7765-33AE-44F7-B34F-6713DCA75D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8D4D3400-4679-4717-AD04-68F7021A05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60D0A1A3-7AC9-4786-A9ED-8948C3C97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כ"א/שבט/תשפ"ה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CD42924F-9F23-4C00-B576-83ACF0CA3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D6229996-F69A-45B1-81AC-827B9897A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899994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7CD88CBA-B2F8-4F0E-8DD3-0CEA6035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כ"א/שבט/תשפ"ה</a:t>
            </a:fld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7F5DE00-A381-49B6-BD4A-03A6DB0E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E20AC3D7-D662-4980-8C7D-6D7E4702D0F4}"/>
              </a:ext>
            </a:extLst>
          </p:cNvPr>
          <p:cNvSpPr/>
          <p:nvPr userDrawn="1"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934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13" name="כותרת 1">
            <a:extLst>
              <a:ext uri="{FF2B5EF4-FFF2-40B4-BE49-F238E27FC236}">
                <a16:creationId xmlns:a16="http://schemas.microsoft.com/office/drawing/2014/main" id="{82DA3858-A582-4666-898A-E8682925F4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1492"/>
            <a:ext cx="10515600" cy="1325563"/>
          </a:xfrm>
        </p:spPr>
        <p:txBody>
          <a:bodyPr>
            <a:normAutofit/>
          </a:bodyPr>
          <a:lstStyle>
            <a:lvl1pPr algn="ctr">
              <a:defRPr sz="7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כותרת</a:t>
            </a:r>
          </a:p>
        </p:txBody>
      </p:sp>
      <p:sp>
        <p:nvSpPr>
          <p:cNvPr id="14" name="מציין מיקום תוכן 9">
            <a:extLst>
              <a:ext uri="{FF2B5EF4-FFF2-40B4-BE49-F238E27FC236}">
                <a16:creationId xmlns:a16="http://schemas.microsoft.com/office/drawing/2014/main" id="{CF0B13C3-0DDA-4534-9146-673046108CB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2727" y="2071687"/>
            <a:ext cx="10806546" cy="2714625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טקסט</a:t>
            </a:r>
          </a:p>
        </p:txBody>
      </p:sp>
    </p:spTree>
    <p:extLst>
      <p:ext uri="{BB962C8B-B14F-4D97-AF65-F5344CB8AC3E}">
        <p14:creationId xmlns:p14="http://schemas.microsoft.com/office/powerpoint/2010/main" val="2123476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">
  <p:cSld name="כותרת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9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9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97" name="Google Shape;97;p29"/>
          <p:cNvSpPr/>
          <p:nvPr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9"/>
          <p:cNvSpPr txBox="1">
            <a:spLocks noGrp="1"/>
          </p:cNvSpPr>
          <p:nvPr>
            <p:ph type="title"/>
          </p:nvPr>
        </p:nvSpPr>
        <p:spPr>
          <a:xfrm>
            <a:off x="838200" y="161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Calibri"/>
              <a:buNone/>
              <a:defRPr sz="7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9"/>
          <p:cNvSpPr txBox="1">
            <a:spLocks noGrp="1"/>
          </p:cNvSpPr>
          <p:nvPr>
            <p:ph type="body" idx="1"/>
          </p:nvPr>
        </p:nvSpPr>
        <p:spPr>
          <a:xfrm>
            <a:off x="692727" y="2071687"/>
            <a:ext cx="10806546" cy="271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אלות- אפשרות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7CD88CBA-B2F8-4F0E-8DD3-0CEA6035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כ"א/שבט/תשפ"ה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325A028A-0DA8-45F5-928F-C14618ABC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7F5DE00-A381-49B6-BD4A-03A6DB0E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E20AC3D7-D662-4980-8C7D-6D7E4702D0F4}"/>
              </a:ext>
            </a:extLst>
          </p:cNvPr>
          <p:cNvSpPr/>
          <p:nvPr userDrawn="1"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934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65D5B5C5-0BF3-4AF0-BB66-BF0FFC61D08B}"/>
              </a:ext>
            </a:extLst>
          </p:cNvPr>
          <p:cNvSpPr txBox="1"/>
          <p:nvPr userDrawn="1"/>
        </p:nvSpPr>
        <p:spPr>
          <a:xfrm>
            <a:off x="1159162" y="143362"/>
            <a:ext cx="86406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7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שאלות לדיון בכיתה</a:t>
            </a:r>
          </a:p>
        </p:txBody>
      </p:sp>
      <p:sp>
        <p:nvSpPr>
          <p:cNvPr id="38" name="מציין מיקום תוכן 5">
            <a:extLst>
              <a:ext uri="{FF2B5EF4-FFF2-40B4-BE49-F238E27FC236}">
                <a16:creationId xmlns:a16="http://schemas.microsoft.com/office/drawing/2014/main" id="{AAE8EFC4-CCC9-4F16-BCB4-C9189BFCECC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918528" y="2246457"/>
            <a:ext cx="6638636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שאלה ראשונה</a:t>
            </a:r>
          </a:p>
          <a:p>
            <a:pPr lvl="0"/>
            <a:r>
              <a:rPr lang="he-IL" dirty="0"/>
              <a:t>שאלה שנייה</a:t>
            </a:r>
          </a:p>
          <a:p>
            <a:pPr lvl="0"/>
            <a:r>
              <a:rPr lang="he-IL" dirty="0"/>
              <a:t>שאלה שלישית</a:t>
            </a:r>
          </a:p>
          <a:p>
            <a:pPr lvl="0"/>
            <a:r>
              <a:rPr lang="he-IL" dirty="0"/>
              <a:t>שאלה רביעית</a:t>
            </a:r>
          </a:p>
        </p:txBody>
      </p:sp>
    </p:spTree>
    <p:extLst>
      <p:ext uri="{BB962C8B-B14F-4D97-AF65-F5344CB8AC3E}">
        <p14:creationId xmlns:p14="http://schemas.microsoft.com/office/powerpoint/2010/main" val="11492546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ה המסר שלנ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7CD88CBA-B2F8-4F0E-8DD3-0CEA6035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כ"א/שבט/תשפ"ה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325A028A-0DA8-45F5-928F-C14618ABC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7F5DE00-A381-49B6-BD4A-03A6DB0E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E20AC3D7-D662-4980-8C7D-6D7E4702D0F4}"/>
              </a:ext>
            </a:extLst>
          </p:cNvPr>
          <p:cNvSpPr/>
          <p:nvPr userDrawn="1"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934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65D5B5C5-0BF3-4AF0-BB66-BF0FFC61D08B}"/>
              </a:ext>
            </a:extLst>
          </p:cNvPr>
          <p:cNvSpPr txBox="1"/>
          <p:nvPr userDrawn="1"/>
        </p:nvSpPr>
        <p:spPr>
          <a:xfrm>
            <a:off x="2411477" y="189529"/>
            <a:ext cx="73690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7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מהם המסרים שלנו?</a:t>
            </a:r>
          </a:p>
        </p:txBody>
      </p:sp>
      <p:sp>
        <p:nvSpPr>
          <p:cNvPr id="38" name="מציין מיקום תוכן 5">
            <a:extLst>
              <a:ext uri="{FF2B5EF4-FFF2-40B4-BE49-F238E27FC236}">
                <a16:creationId xmlns:a16="http://schemas.microsoft.com/office/drawing/2014/main" id="{AAE8EFC4-CCC9-4F16-BCB4-C9189BFCECC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2643910" y="2218749"/>
            <a:ext cx="8365836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מסר ראשון</a:t>
            </a:r>
          </a:p>
          <a:p>
            <a:pPr lvl="0"/>
            <a:r>
              <a:rPr lang="he-IL" dirty="0"/>
              <a:t>מסר שני</a:t>
            </a:r>
          </a:p>
          <a:p>
            <a:pPr lvl="0"/>
            <a:r>
              <a:rPr lang="he-IL" dirty="0"/>
              <a:t>מסר שלישי</a:t>
            </a:r>
          </a:p>
        </p:txBody>
      </p:sp>
    </p:spTree>
    <p:extLst>
      <p:ext uri="{BB962C8B-B14F-4D97-AF65-F5344CB8AC3E}">
        <p14:creationId xmlns:p14="http://schemas.microsoft.com/office/powerpoint/2010/main" val="11546392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אלות- אפשרות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:a16="http://schemas.microsoft.com/office/drawing/2014/main" id="{916ED5F6-E4D6-425A-9C8F-B4977DBDCBA9}"/>
              </a:ext>
            </a:extLst>
          </p:cNvPr>
          <p:cNvSpPr/>
          <p:nvPr userDrawn="1"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934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C96D3B85-B724-4877-883C-F26E8D1BA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כ"א/שבט/תשפ"ה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6F0E9F02-A29A-4F15-95B6-7643DB71B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4E4A7E98-AFBC-4386-90F2-F98603E99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pic>
        <p:nvPicPr>
          <p:cNvPr id="6" name="גרפיקה 5">
            <a:extLst>
              <a:ext uri="{FF2B5EF4-FFF2-40B4-BE49-F238E27FC236}">
                <a16:creationId xmlns:a16="http://schemas.microsoft.com/office/drawing/2014/main" id="{D4F01A1D-4563-4119-A0A9-05C6A9A208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290837" y="1866284"/>
            <a:ext cx="3468362" cy="2846131"/>
          </a:xfrm>
          <a:prstGeom prst="rect">
            <a:avLst/>
          </a:prstGeom>
        </p:spPr>
      </p:pic>
      <p:pic>
        <p:nvPicPr>
          <p:cNvPr id="9" name="גרפיקה 8">
            <a:extLst>
              <a:ext uri="{FF2B5EF4-FFF2-40B4-BE49-F238E27FC236}">
                <a16:creationId xmlns:a16="http://schemas.microsoft.com/office/drawing/2014/main" id="{8993743B-5484-4146-8613-ED3F4314D1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2715383" y="3875344"/>
            <a:ext cx="3468362" cy="2846131"/>
          </a:xfrm>
          <a:prstGeom prst="rect">
            <a:avLst/>
          </a:prstGeom>
        </p:spPr>
      </p:pic>
      <p:pic>
        <p:nvPicPr>
          <p:cNvPr id="10" name="גרפיקה 9">
            <a:extLst>
              <a:ext uri="{FF2B5EF4-FFF2-40B4-BE49-F238E27FC236}">
                <a16:creationId xmlns:a16="http://schemas.microsoft.com/office/drawing/2014/main" id="{74C474A6-BC2C-4209-8834-EA7BDB5BC9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10369" y="1688935"/>
            <a:ext cx="3246583" cy="2846131"/>
          </a:xfrm>
          <a:prstGeom prst="rect">
            <a:avLst/>
          </a:prstGeom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86703C86-955A-40A2-837B-45919A8AD7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26137" y="4116530"/>
            <a:ext cx="3392995" cy="2445039"/>
          </a:xfrm>
          <a:prstGeom prst="rect">
            <a:avLst/>
          </a:prstGeom>
        </p:spPr>
      </p:pic>
      <p:sp>
        <p:nvSpPr>
          <p:cNvPr id="18" name="כותרת 1">
            <a:extLst>
              <a:ext uri="{FF2B5EF4-FFF2-40B4-BE49-F238E27FC236}">
                <a16:creationId xmlns:a16="http://schemas.microsoft.com/office/drawing/2014/main" id="{4DE8E445-C8EF-4BFC-9B0A-C3174B7F9F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3878" y="59823"/>
            <a:ext cx="2828636" cy="1325563"/>
          </a:xfrm>
        </p:spPr>
        <p:txBody>
          <a:bodyPr>
            <a:normAutofit/>
          </a:bodyPr>
          <a:lstStyle>
            <a:lvl1pPr algn="ctr">
              <a:defRPr sz="7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כותרת</a:t>
            </a:r>
          </a:p>
        </p:txBody>
      </p:sp>
    </p:spTree>
    <p:extLst>
      <p:ext uri="{BB962C8B-B14F-4D97-AF65-F5344CB8AC3E}">
        <p14:creationId xmlns:p14="http://schemas.microsoft.com/office/powerpoint/2010/main" val="131183113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אלות - אפשרות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>
            <a:extLst>
              <a:ext uri="{FF2B5EF4-FFF2-40B4-BE49-F238E27FC236}">
                <a16:creationId xmlns:a16="http://schemas.microsoft.com/office/drawing/2014/main" id="{CB9281F9-769A-456F-8721-256B9AC22DD6}"/>
              </a:ext>
            </a:extLst>
          </p:cNvPr>
          <p:cNvSpPr/>
          <p:nvPr userDrawn="1"/>
        </p:nvSpPr>
        <p:spPr>
          <a:xfrm>
            <a:off x="8610600" y="0"/>
            <a:ext cx="3581400" cy="6858000"/>
          </a:xfrm>
          <a:prstGeom prst="rect">
            <a:avLst/>
          </a:prstGeom>
          <a:solidFill>
            <a:srgbClr val="934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9" name="כותרת 1">
            <a:extLst>
              <a:ext uri="{FF2B5EF4-FFF2-40B4-BE49-F238E27FC236}">
                <a16:creationId xmlns:a16="http://schemas.microsoft.com/office/drawing/2014/main" id="{84936ADC-3E24-42B8-9C25-733C5E9994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39225" y="1189831"/>
            <a:ext cx="2828636" cy="1325563"/>
          </a:xfrm>
        </p:spPr>
        <p:txBody>
          <a:bodyPr>
            <a:normAutofit/>
          </a:bodyPr>
          <a:lstStyle>
            <a:lvl1pPr algn="ctr">
              <a:defRPr sz="5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כותרת</a:t>
            </a:r>
          </a:p>
        </p:txBody>
      </p:sp>
      <p:sp>
        <p:nvSpPr>
          <p:cNvPr id="10" name="מציין מיקום של מספר שקופית 19">
            <a:extLst>
              <a:ext uri="{FF2B5EF4-FFF2-40B4-BE49-F238E27FC236}">
                <a16:creationId xmlns:a16="http://schemas.microsoft.com/office/drawing/2014/main" id="{973E36F7-73A1-4E63-9DC6-34A7DE6E7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pic>
        <p:nvPicPr>
          <p:cNvPr id="16" name="גרפיקה 15">
            <a:extLst>
              <a:ext uri="{FF2B5EF4-FFF2-40B4-BE49-F238E27FC236}">
                <a16:creationId xmlns:a16="http://schemas.microsoft.com/office/drawing/2014/main" id="{10FDB170-DF69-4778-8A75-3FB0B75F5C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00093" y="730316"/>
            <a:ext cx="2814200" cy="1833103"/>
          </a:xfrm>
          <a:prstGeom prst="rect">
            <a:avLst/>
          </a:prstGeom>
        </p:spPr>
      </p:pic>
      <p:pic>
        <p:nvPicPr>
          <p:cNvPr id="20" name="גרפיקה 19">
            <a:extLst>
              <a:ext uri="{FF2B5EF4-FFF2-40B4-BE49-F238E27FC236}">
                <a16:creationId xmlns:a16="http://schemas.microsoft.com/office/drawing/2014/main" id="{FA54F9F6-8A72-406A-BBB1-D41A4A366D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3862" y="594919"/>
            <a:ext cx="3214050" cy="2839598"/>
          </a:xfrm>
          <a:prstGeom prst="rect">
            <a:avLst/>
          </a:prstGeom>
        </p:spPr>
      </p:pic>
      <p:pic>
        <p:nvPicPr>
          <p:cNvPr id="22" name="גרפיקה 21">
            <a:extLst>
              <a:ext uri="{FF2B5EF4-FFF2-40B4-BE49-F238E27FC236}">
                <a16:creationId xmlns:a16="http://schemas.microsoft.com/office/drawing/2014/main" id="{B76A9985-146F-4A74-872B-60522959D7F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19970" y="3803904"/>
            <a:ext cx="3301917" cy="2599381"/>
          </a:xfrm>
          <a:prstGeom prst="rect">
            <a:avLst/>
          </a:prstGeom>
        </p:spPr>
      </p:pic>
      <p:pic>
        <p:nvPicPr>
          <p:cNvPr id="26" name="גרפיקה 25">
            <a:extLst>
              <a:ext uri="{FF2B5EF4-FFF2-40B4-BE49-F238E27FC236}">
                <a16:creationId xmlns:a16="http://schemas.microsoft.com/office/drawing/2014/main" id="{258D03E0-C98A-4EC6-B3CF-195C5D928C8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76814" y="3803904"/>
            <a:ext cx="3049284" cy="197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2041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מונה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10">
            <a:extLst>
              <a:ext uri="{FF2B5EF4-FFF2-40B4-BE49-F238E27FC236}">
                <a16:creationId xmlns:a16="http://schemas.microsoft.com/office/drawing/2014/main" id="{5AD3CFB8-02D3-4049-8B33-153754263616}"/>
              </a:ext>
            </a:extLst>
          </p:cNvPr>
          <p:cNvSpPr/>
          <p:nvPr userDrawn="1"/>
        </p:nvSpPr>
        <p:spPr>
          <a:xfrm>
            <a:off x="0" y="0"/>
            <a:ext cx="3581400" cy="6858000"/>
          </a:xfrm>
          <a:prstGeom prst="rect">
            <a:avLst/>
          </a:prstGeom>
          <a:solidFill>
            <a:srgbClr val="934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D8AC9ABE-3C47-4E3F-90EB-BE2C39F51A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12" name="כותרת 1">
            <a:extLst>
              <a:ext uri="{FF2B5EF4-FFF2-40B4-BE49-F238E27FC236}">
                <a16:creationId xmlns:a16="http://schemas.microsoft.com/office/drawing/2014/main" id="{970BC6C4-8EB2-4EE5-B5A7-947DB7936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5" y="1189831"/>
            <a:ext cx="2828636" cy="1325563"/>
          </a:xfrm>
        </p:spPr>
        <p:txBody>
          <a:bodyPr>
            <a:normAutofit/>
          </a:bodyPr>
          <a:lstStyle>
            <a:lvl1pPr algn="ctr">
              <a:defRPr sz="5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כותרת</a:t>
            </a:r>
          </a:p>
        </p:txBody>
      </p:sp>
      <p:sp>
        <p:nvSpPr>
          <p:cNvPr id="18" name="מציין מיקום של תאריך 17">
            <a:extLst>
              <a:ext uri="{FF2B5EF4-FFF2-40B4-BE49-F238E27FC236}">
                <a16:creationId xmlns:a16="http://schemas.microsoft.com/office/drawing/2014/main" id="{D8F975D9-9FCF-47A6-8EDE-365BB5EC8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כ"א/שבט/תשפ"ה</a:t>
            </a:fld>
            <a:endParaRPr lang="he-IL"/>
          </a:p>
        </p:txBody>
      </p:sp>
      <p:sp>
        <p:nvSpPr>
          <p:cNvPr id="19" name="מציין מיקום של כותרת תחתונה 18">
            <a:extLst>
              <a:ext uri="{FF2B5EF4-FFF2-40B4-BE49-F238E27FC236}">
                <a16:creationId xmlns:a16="http://schemas.microsoft.com/office/drawing/2014/main" id="{C68E4FAC-4C06-4717-B4C3-3654ACC74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20" name="מציין מיקום של מספר שקופית 19">
            <a:extLst>
              <a:ext uri="{FF2B5EF4-FFF2-40B4-BE49-F238E27FC236}">
                <a16:creationId xmlns:a16="http://schemas.microsoft.com/office/drawing/2014/main" id="{AA8CC4A1-5512-4A1C-B3C1-0B692F43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8153400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תמונה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10">
            <a:extLst>
              <a:ext uri="{FF2B5EF4-FFF2-40B4-BE49-F238E27FC236}">
                <a16:creationId xmlns:a16="http://schemas.microsoft.com/office/drawing/2014/main" id="{5AD3CFB8-02D3-4049-8B33-153754263616}"/>
              </a:ext>
            </a:extLst>
          </p:cNvPr>
          <p:cNvSpPr/>
          <p:nvPr userDrawn="1"/>
        </p:nvSpPr>
        <p:spPr>
          <a:xfrm>
            <a:off x="0" y="0"/>
            <a:ext cx="3581400" cy="6858000"/>
          </a:xfrm>
          <a:prstGeom prst="rect">
            <a:avLst/>
          </a:prstGeom>
          <a:solidFill>
            <a:srgbClr val="DD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2" name="כותרת 1">
            <a:extLst>
              <a:ext uri="{FF2B5EF4-FFF2-40B4-BE49-F238E27FC236}">
                <a16:creationId xmlns:a16="http://schemas.microsoft.com/office/drawing/2014/main" id="{970BC6C4-8EB2-4EE5-B5A7-947DB7936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5" y="1189831"/>
            <a:ext cx="2828636" cy="1325563"/>
          </a:xfrm>
        </p:spPr>
        <p:txBody>
          <a:bodyPr>
            <a:normAutofit/>
          </a:bodyPr>
          <a:lstStyle>
            <a:lvl1pPr algn="ctr">
              <a:defRPr sz="5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להדפסה</a:t>
            </a:r>
          </a:p>
        </p:txBody>
      </p:sp>
      <p:sp>
        <p:nvSpPr>
          <p:cNvPr id="18" name="מציין מיקום של תאריך 17">
            <a:extLst>
              <a:ext uri="{FF2B5EF4-FFF2-40B4-BE49-F238E27FC236}">
                <a16:creationId xmlns:a16="http://schemas.microsoft.com/office/drawing/2014/main" id="{D8F975D9-9FCF-47A6-8EDE-365BB5EC8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כ"א/שבט/תשפ"ה</a:t>
            </a:fld>
            <a:endParaRPr lang="he-IL"/>
          </a:p>
        </p:txBody>
      </p:sp>
      <p:sp>
        <p:nvSpPr>
          <p:cNvPr id="19" name="מציין מיקום של כותרת תחתונה 18">
            <a:extLst>
              <a:ext uri="{FF2B5EF4-FFF2-40B4-BE49-F238E27FC236}">
                <a16:creationId xmlns:a16="http://schemas.microsoft.com/office/drawing/2014/main" id="{C68E4FAC-4C06-4717-B4C3-3654ACC74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20" name="מציין מיקום של מספר שקופית 19">
            <a:extLst>
              <a:ext uri="{FF2B5EF4-FFF2-40B4-BE49-F238E27FC236}">
                <a16:creationId xmlns:a16="http://schemas.microsoft.com/office/drawing/2014/main" id="{AA8CC4A1-5512-4A1C-B3C1-0B692F43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pic>
        <p:nvPicPr>
          <p:cNvPr id="8" name="גרפיקה 7" descr="מדפסת עם מילוי מלא">
            <a:extLst>
              <a:ext uri="{FF2B5EF4-FFF2-40B4-BE49-F238E27FC236}">
                <a16:creationId xmlns:a16="http://schemas.microsoft.com/office/drawing/2014/main" id="{1AB97BE4-AFB7-4C7A-9505-80D8EFBA93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49551" y="587596"/>
            <a:ext cx="5807698" cy="54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1179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סרטונים/ שמ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מלבן 12">
            <a:extLst>
              <a:ext uri="{FF2B5EF4-FFF2-40B4-BE49-F238E27FC236}">
                <a16:creationId xmlns:a16="http://schemas.microsoft.com/office/drawing/2014/main" id="{9E46C132-BDC5-43D8-BA7C-FC3E866A4C2B}"/>
              </a:ext>
            </a:extLst>
          </p:cNvPr>
          <p:cNvSpPr/>
          <p:nvPr userDrawn="1"/>
        </p:nvSpPr>
        <p:spPr>
          <a:xfrm>
            <a:off x="7673" y="0"/>
            <a:ext cx="3573727" cy="6858000"/>
          </a:xfrm>
          <a:prstGeom prst="rect">
            <a:avLst/>
          </a:prstGeom>
          <a:solidFill>
            <a:srgbClr val="934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4B72EBE9-7051-4FA7-81E0-384F2B0B4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כ"א/שבט/תשפ"ה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41582156-89AE-4316-8224-5A145493B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6ACB9BD-37F9-4ED2-9940-F02F375AA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sp>
        <p:nvSpPr>
          <p:cNvPr id="12" name="כותרת 1">
            <a:extLst>
              <a:ext uri="{FF2B5EF4-FFF2-40B4-BE49-F238E27FC236}">
                <a16:creationId xmlns:a16="http://schemas.microsoft.com/office/drawing/2014/main" id="{970BC6C4-8EB2-4EE5-B5A7-947DB7936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5" y="1189831"/>
            <a:ext cx="2828636" cy="1325563"/>
          </a:xfrm>
        </p:spPr>
        <p:txBody>
          <a:bodyPr>
            <a:normAutofit/>
          </a:bodyPr>
          <a:lstStyle>
            <a:lvl1pPr algn="ctr">
              <a:defRPr sz="5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כותרת</a:t>
            </a: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9A94978C-20E0-4188-8A8F-E4E5A0D821E1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5464968" y="1611299"/>
            <a:ext cx="5376863" cy="4157662"/>
          </a:xfrm>
        </p:spPr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453636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ה למדנו היום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7CD88CBA-B2F8-4F0E-8DD3-0CEA6035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כ"א/שבט/תשפ"ה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325A028A-0DA8-45F5-928F-C14618ABC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7F5DE00-A381-49B6-BD4A-03A6DB0E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E20AC3D7-D662-4980-8C7D-6D7E4702D0F4}"/>
              </a:ext>
            </a:extLst>
          </p:cNvPr>
          <p:cNvSpPr/>
          <p:nvPr userDrawn="1"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934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21" name="גרפיקה 20">
            <a:extLst>
              <a:ext uri="{FF2B5EF4-FFF2-40B4-BE49-F238E27FC236}">
                <a16:creationId xmlns:a16="http://schemas.microsoft.com/office/drawing/2014/main" id="{2B095457-4E3D-406E-8D76-9D7799D8E1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234956">
            <a:off x="2188430" y="1157286"/>
            <a:ext cx="838200" cy="428625"/>
          </a:xfrm>
          <a:prstGeom prst="rect">
            <a:avLst/>
          </a:prstGeom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id="{2D5FF2F3-BFBA-4AF6-AA65-76E6C0DDF4CA}"/>
              </a:ext>
            </a:extLst>
          </p:cNvPr>
          <p:cNvSpPr/>
          <p:nvPr userDrawn="1"/>
        </p:nvSpPr>
        <p:spPr>
          <a:xfrm>
            <a:off x="2625010" y="230909"/>
            <a:ext cx="7536873" cy="1025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7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מה למדנו היום?</a:t>
            </a:r>
          </a:p>
        </p:txBody>
      </p:sp>
      <p:sp>
        <p:nvSpPr>
          <p:cNvPr id="12" name="מציין מיקום תוכן 9">
            <a:extLst>
              <a:ext uri="{FF2B5EF4-FFF2-40B4-BE49-F238E27FC236}">
                <a16:creationId xmlns:a16="http://schemas.microsoft.com/office/drawing/2014/main" id="{8651C183-E377-499A-98F6-4B6AD1951E3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2727" y="2071687"/>
            <a:ext cx="10806546" cy="2714625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טקסט</a:t>
            </a:r>
          </a:p>
        </p:txBody>
      </p:sp>
    </p:spTree>
    <p:extLst>
      <p:ext uri="{BB962C8B-B14F-4D97-AF65-F5344CB8AC3E}">
        <p14:creationId xmlns:p14="http://schemas.microsoft.com/office/powerpoint/2010/main" val="235001052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">
  <p:cSld name="1_כותרת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3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29" name="Google Shape;29;p23"/>
          <p:cNvSpPr/>
          <p:nvPr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87C6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838200" y="161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Calibri"/>
              <a:buNone/>
              <a:defRPr sz="7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692727" y="2071687"/>
            <a:ext cx="10806546" cy="271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64398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אלות- אפשרות 1">
  <p:cSld name="1_שאלות- אפשרות 1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5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43" name="Google Shape;43;p25"/>
          <p:cNvSpPr/>
          <p:nvPr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87C6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5"/>
          <p:cNvSpPr txBox="1"/>
          <p:nvPr/>
        </p:nvSpPr>
        <p:spPr>
          <a:xfrm>
            <a:off x="1159162" y="143362"/>
            <a:ext cx="864061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7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שאלות לדיון בכיתה</a:t>
            </a:r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1"/>
          </p:nvPr>
        </p:nvSpPr>
        <p:spPr>
          <a:xfrm>
            <a:off x="3918528" y="2246457"/>
            <a:ext cx="6638636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2367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" preserve="1">
  <p:cSld name="1_תמונה 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0"/>
          <p:cNvSpPr/>
          <p:nvPr/>
        </p:nvSpPr>
        <p:spPr>
          <a:xfrm>
            <a:off x="0" y="0"/>
            <a:ext cx="3581400" cy="6858000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30"/>
          <p:cNvSpPr txBox="1">
            <a:spLocks noGrp="1"/>
          </p:cNvSpPr>
          <p:nvPr>
            <p:ph type="title"/>
          </p:nvPr>
        </p:nvSpPr>
        <p:spPr>
          <a:xfrm>
            <a:off x="428625" y="1189831"/>
            <a:ext cx="28286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Calibri"/>
              <a:buNone/>
              <a:defRPr sz="5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0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0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62722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סרטונים/ שמע">
  <p:cSld name="1_סרטונים/ שמע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3"/>
          <p:cNvSpPr/>
          <p:nvPr/>
        </p:nvSpPr>
        <p:spPr>
          <a:xfrm>
            <a:off x="7673" y="0"/>
            <a:ext cx="3573727" cy="6858000"/>
          </a:xfrm>
          <a:prstGeom prst="rect">
            <a:avLst/>
          </a:prstGeom>
          <a:solidFill>
            <a:srgbClr val="87C6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3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3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110" name="Google Shape;110;p33"/>
          <p:cNvSpPr txBox="1">
            <a:spLocks noGrp="1"/>
          </p:cNvSpPr>
          <p:nvPr>
            <p:ph type="title"/>
          </p:nvPr>
        </p:nvSpPr>
        <p:spPr>
          <a:xfrm>
            <a:off x="428625" y="1189831"/>
            <a:ext cx="28286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Calibri"/>
              <a:buNone/>
              <a:defRPr sz="5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3"/>
          <p:cNvSpPr>
            <a:spLocks noGrp="1"/>
          </p:cNvSpPr>
          <p:nvPr>
            <p:ph type="media" idx="2"/>
          </p:nvPr>
        </p:nvSpPr>
        <p:spPr>
          <a:xfrm>
            <a:off x="5464968" y="1611299"/>
            <a:ext cx="5376863" cy="415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279406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">
  <p:cSld name="2_תמונה 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4"/>
          <p:cNvSpPr/>
          <p:nvPr/>
        </p:nvSpPr>
        <p:spPr>
          <a:xfrm>
            <a:off x="0" y="0"/>
            <a:ext cx="3581400" cy="6858000"/>
          </a:xfrm>
          <a:prstGeom prst="rect">
            <a:avLst/>
          </a:prstGeom>
          <a:solidFill>
            <a:srgbClr val="87C6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24"/>
          <p:cNvSpPr txBox="1">
            <a:spLocks noGrp="1"/>
          </p:cNvSpPr>
          <p:nvPr>
            <p:ph type="title"/>
          </p:nvPr>
        </p:nvSpPr>
        <p:spPr>
          <a:xfrm>
            <a:off x="428625" y="1189831"/>
            <a:ext cx="28286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Calibri"/>
              <a:buNone/>
              <a:defRPr sz="5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108878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מה למדנו היום?">
  <p:cSld name="1_מה למדנו היום?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9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79" name="Google Shape;79;p29"/>
          <p:cNvSpPr/>
          <p:nvPr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87C6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" name="Google Shape;80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7234956">
            <a:off x="2188430" y="1157286"/>
            <a:ext cx="838200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29"/>
          <p:cNvSpPr/>
          <p:nvPr/>
        </p:nvSpPr>
        <p:spPr>
          <a:xfrm>
            <a:off x="2625010" y="230909"/>
            <a:ext cx="7536873" cy="102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7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מה למדנו היום?</a:t>
            </a:r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body" idx="1"/>
          </p:nvPr>
        </p:nvSpPr>
        <p:spPr>
          <a:xfrm>
            <a:off x="692727" y="2071687"/>
            <a:ext cx="10806546" cy="271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21092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סרטונים/ שמע" userDrawn="1">
  <p:cSld name="1_סרטונים/ שמע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3"/>
          <p:cNvSpPr/>
          <p:nvPr/>
        </p:nvSpPr>
        <p:spPr>
          <a:xfrm>
            <a:off x="7673" y="0"/>
            <a:ext cx="3573727" cy="6858000"/>
          </a:xfrm>
          <a:prstGeom prst="rect">
            <a:avLst/>
          </a:prstGeom>
          <a:solidFill>
            <a:srgbClr val="87C6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3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3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110" name="Google Shape;110;p33"/>
          <p:cNvSpPr txBox="1">
            <a:spLocks noGrp="1"/>
          </p:cNvSpPr>
          <p:nvPr>
            <p:ph type="title" hasCustomPrompt="1"/>
          </p:nvPr>
        </p:nvSpPr>
        <p:spPr>
          <a:xfrm>
            <a:off x="428625" y="1189831"/>
            <a:ext cx="28286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Calibri"/>
              <a:buNone/>
              <a:defRPr sz="5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he-IL" dirty="0"/>
              <a:t>להדפסה</a:t>
            </a:r>
            <a:endParaRPr dirty="0"/>
          </a:p>
        </p:txBody>
      </p:sp>
      <p:pic>
        <p:nvPicPr>
          <p:cNvPr id="8" name="גרפיקה 7" descr="מדפסת עם מילוי מלא">
            <a:extLst>
              <a:ext uri="{FF2B5EF4-FFF2-40B4-BE49-F238E27FC236}">
                <a16:creationId xmlns:a16="http://schemas.microsoft.com/office/drawing/2014/main" id="{969333D8-7785-4F8B-ADB6-944BFF26F5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49551" y="587596"/>
            <a:ext cx="5807698" cy="54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8314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כותרת ותוכן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33459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">
  <p:cSld name="כותרת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24" name="Google Shape;24;p22"/>
          <p:cNvSpPr/>
          <p:nvPr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E5C3B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2"/>
          <p:cNvSpPr txBox="1">
            <a:spLocks noGrp="1"/>
          </p:cNvSpPr>
          <p:nvPr>
            <p:ph type="title"/>
          </p:nvPr>
        </p:nvSpPr>
        <p:spPr>
          <a:xfrm>
            <a:off x="838200" y="161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Calibri"/>
              <a:buNone/>
              <a:defRPr sz="7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body" idx="1"/>
          </p:nvPr>
        </p:nvSpPr>
        <p:spPr>
          <a:xfrm>
            <a:off x="692727" y="2071687"/>
            <a:ext cx="10806546" cy="271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047337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אלות- אפשרות 1">
  <p:cSld name="שאלות- אפשרות 1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4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38" name="Google Shape;38;p24"/>
          <p:cNvSpPr/>
          <p:nvPr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24"/>
          <p:cNvSpPr txBox="1"/>
          <p:nvPr/>
        </p:nvSpPr>
        <p:spPr>
          <a:xfrm>
            <a:off x="1159162" y="143362"/>
            <a:ext cx="864061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7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שאלות לדיון בכיתה</a:t>
            </a:r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1"/>
          </p:nvPr>
        </p:nvSpPr>
        <p:spPr>
          <a:xfrm>
            <a:off x="3918528" y="2246457"/>
            <a:ext cx="6638636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333757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שני תכנים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42850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השוואה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1" name="Google Shape;101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3" name="Google Shape;103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3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733864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69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" preserve="1">
  <p:cSld name="1_תמונה 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30"/>
          <p:cNvSpPr txBox="1">
            <a:spLocks noGrp="1"/>
          </p:cNvSpPr>
          <p:nvPr>
            <p:ph type="title"/>
          </p:nvPr>
        </p:nvSpPr>
        <p:spPr>
          <a:xfrm>
            <a:off x="428625" y="1189831"/>
            <a:ext cx="28286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Calibri"/>
              <a:buNone/>
              <a:defRPr sz="5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0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0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3267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19" Type="http://schemas.openxmlformats.org/officeDocument/2006/relationships/slideLayout" Target="../slideLayouts/slideLayout83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6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19" r:id="rId3"/>
    <p:sldLayoutId id="2147483655" r:id="rId4"/>
    <p:sldLayoutId id="2147483657" r:id="rId5"/>
    <p:sldLayoutId id="2147483658" r:id="rId6"/>
    <p:sldLayoutId id="2147483659" r:id="rId7"/>
    <p:sldLayoutId id="2147483747" r:id="rId8"/>
    <p:sldLayoutId id="2147483746" r:id="rId9"/>
    <p:sldLayoutId id="214748366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2002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7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4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3DE3897B-57C0-46C1-99A1-EF01C69DB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ECAC9C8-94CA-4CD8-891D-3B126282E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3E9CFD5-0081-40C3-92FE-18D2A61128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EB68D-8B77-4F94-BB97-F778B0AAB978}" type="datetimeFigureOut">
              <a:rPr lang="he-IL" smtClean="0"/>
              <a:t>כ"א/שבט/תשפ"ה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F52E0EC-48D9-48C4-A852-9434367D40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D40205B-84E6-4857-BFD7-CE98CEA8C1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0287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50814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6" r:id="rId11"/>
    <p:sldLayoutId id="2147483718" r:id="rId12"/>
    <p:sldLayoutId id="2147483717" r:id="rId13"/>
    <p:sldLayoutId id="2147483714" r:id="rId14"/>
    <p:sldLayoutId id="2147483715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91020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3DE3897B-57C0-46C1-99A1-EF01C69DB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ECAC9C8-94CA-4CD8-891D-3B126282E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3E9CFD5-0081-40C3-92FE-18D2A61128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EB68D-8B77-4F94-BB97-F778B0AAB978}" type="datetimeFigureOut">
              <a:rPr lang="he-IL" smtClean="0"/>
              <a:t>כ"א/שבט/תשפ"ה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F52E0EC-48D9-48C4-A852-9434367D40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D40205B-84E6-4857-BFD7-CE98CEA8C1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6893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767" r:id="rId19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30856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5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svg"/><Relationship Id="rId13" Type="http://schemas.openxmlformats.org/officeDocument/2006/relationships/image" Target="../media/image80.png"/><Relationship Id="rId18" Type="http://schemas.openxmlformats.org/officeDocument/2006/relationships/image" Target="../media/image85.png"/><Relationship Id="rId26" Type="http://schemas.openxmlformats.org/officeDocument/2006/relationships/image" Target="../media/image93.png"/><Relationship Id="rId3" Type="http://schemas.openxmlformats.org/officeDocument/2006/relationships/image" Target="../media/image70.png"/><Relationship Id="rId21" Type="http://schemas.openxmlformats.org/officeDocument/2006/relationships/image" Target="../media/image88.png"/><Relationship Id="rId7" Type="http://schemas.openxmlformats.org/officeDocument/2006/relationships/image" Target="../media/image74.png"/><Relationship Id="rId12" Type="http://schemas.openxmlformats.org/officeDocument/2006/relationships/image" Target="../media/image79.svg"/><Relationship Id="rId17" Type="http://schemas.openxmlformats.org/officeDocument/2006/relationships/image" Target="../media/image84.png"/><Relationship Id="rId25" Type="http://schemas.openxmlformats.org/officeDocument/2006/relationships/image" Target="../media/image92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83.svg"/><Relationship Id="rId20" Type="http://schemas.openxmlformats.org/officeDocument/2006/relationships/image" Target="../media/image87.svg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73.svg"/><Relationship Id="rId11" Type="http://schemas.openxmlformats.org/officeDocument/2006/relationships/image" Target="../media/image78.png"/><Relationship Id="rId24" Type="http://schemas.openxmlformats.org/officeDocument/2006/relationships/image" Target="../media/image91.png"/><Relationship Id="rId5" Type="http://schemas.openxmlformats.org/officeDocument/2006/relationships/image" Target="../media/image72.png"/><Relationship Id="rId15" Type="http://schemas.openxmlformats.org/officeDocument/2006/relationships/image" Target="../media/image82.png"/><Relationship Id="rId23" Type="http://schemas.openxmlformats.org/officeDocument/2006/relationships/image" Target="../media/image90.png"/><Relationship Id="rId10" Type="http://schemas.openxmlformats.org/officeDocument/2006/relationships/image" Target="../media/image77.svg"/><Relationship Id="rId19" Type="http://schemas.openxmlformats.org/officeDocument/2006/relationships/image" Target="../media/image86.png"/><Relationship Id="rId4" Type="http://schemas.openxmlformats.org/officeDocument/2006/relationships/image" Target="../media/image71.svg"/><Relationship Id="rId9" Type="http://schemas.openxmlformats.org/officeDocument/2006/relationships/image" Target="../media/image76.png"/><Relationship Id="rId14" Type="http://schemas.openxmlformats.org/officeDocument/2006/relationships/image" Target="../media/image81.svg"/><Relationship Id="rId22" Type="http://schemas.openxmlformats.org/officeDocument/2006/relationships/image" Target="../media/image8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13" Type="http://schemas.openxmlformats.org/officeDocument/2006/relationships/image" Target="../media/image78.png"/><Relationship Id="rId18" Type="http://schemas.openxmlformats.org/officeDocument/2006/relationships/image" Target="../media/image83.svg"/><Relationship Id="rId3" Type="http://schemas.openxmlformats.org/officeDocument/2006/relationships/image" Target="../media/image99.png"/><Relationship Id="rId7" Type="http://schemas.openxmlformats.org/officeDocument/2006/relationships/image" Target="../media/image72.png"/><Relationship Id="rId12" Type="http://schemas.openxmlformats.org/officeDocument/2006/relationships/image" Target="../media/image77.svg"/><Relationship Id="rId17" Type="http://schemas.openxmlformats.org/officeDocument/2006/relationships/image" Target="../media/image82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81.sv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71.sv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5" Type="http://schemas.openxmlformats.org/officeDocument/2006/relationships/image" Target="../media/image80.png"/><Relationship Id="rId10" Type="http://schemas.openxmlformats.org/officeDocument/2006/relationships/image" Target="../media/image75.svg"/><Relationship Id="rId4" Type="http://schemas.openxmlformats.org/officeDocument/2006/relationships/image" Target="../media/image100.svg"/><Relationship Id="rId9" Type="http://schemas.openxmlformats.org/officeDocument/2006/relationships/image" Target="../media/image74.png"/><Relationship Id="rId14" Type="http://schemas.openxmlformats.org/officeDocument/2006/relationships/image" Target="../media/image79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82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12" Type="http://schemas.openxmlformats.org/officeDocument/2006/relationships/image" Target="../media/image81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4.png"/><Relationship Id="rId11" Type="http://schemas.openxmlformats.org/officeDocument/2006/relationships/image" Target="../media/image80.png"/><Relationship Id="rId5" Type="http://schemas.openxmlformats.org/officeDocument/2006/relationships/image" Target="../media/image103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Relationship Id="rId14" Type="http://schemas.openxmlformats.org/officeDocument/2006/relationships/image" Target="../media/image83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82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12" Type="http://schemas.openxmlformats.org/officeDocument/2006/relationships/image" Target="../media/image81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4.png"/><Relationship Id="rId11" Type="http://schemas.openxmlformats.org/officeDocument/2006/relationships/image" Target="../media/image80.png"/><Relationship Id="rId5" Type="http://schemas.openxmlformats.org/officeDocument/2006/relationships/image" Target="../media/image103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Relationship Id="rId14" Type="http://schemas.openxmlformats.org/officeDocument/2006/relationships/image" Target="../media/image8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1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sv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25.svg"/><Relationship Id="rId5" Type="http://schemas.openxmlformats.org/officeDocument/2006/relationships/image" Target="../media/image124.png"/><Relationship Id="rId10" Type="http://schemas.openxmlformats.org/officeDocument/2006/relationships/image" Target="../media/image129.svg"/><Relationship Id="rId4" Type="http://schemas.openxmlformats.org/officeDocument/2006/relationships/image" Target="../media/image123.svg"/><Relationship Id="rId9" Type="http://schemas.openxmlformats.org/officeDocument/2006/relationships/image" Target="../media/image1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65.jpe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מלבן 28">
            <a:extLst>
              <a:ext uri="{FF2B5EF4-FFF2-40B4-BE49-F238E27FC236}">
                <a16:creationId xmlns:a16="http://schemas.microsoft.com/office/drawing/2014/main" id="{FA3F45E0-FBE1-454E-AA00-74A228EAA1C6}"/>
              </a:ext>
            </a:extLst>
          </p:cNvPr>
          <p:cNvSpPr/>
          <p:nvPr/>
        </p:nvSpPr>
        <p:spPr>
          <a:xfrm>
            <a:off x="0" y="0"/>
            <a:ext cx="12199673" cy="50699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AB5A58E6-3E8C-41F7-A006-FBCB6FD1EA00}"/>
              </a:ext>
            </a:extLst>
          </p:cNvPr>
          <p:cNvSpPr/>
          <p:nvPr/>
        </p:nvSpPr>
        <p:spPr>
          <a:xfrm>
            <a:off x="-1" y="2598820"/>
            <a:ext cx="12192001" cy="4259179"/>
          </a:xfrm>
          <a:prstGeom prst="rect">
            <a:avLst/>
          </a:prstGeom>
          <a:solidFill>
            <a:srgbClr val="E5C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8" name="גרפיקה 17">
            <a:extLst>
              <a:ext uri="{FF2B5EF4-FFF2-40B4-BE49-F238E27FC236}">
                <a16:creationId xmlns:a16="http://schemas.microsoft.com/office/drawing/2014/main" id="{0A69B6BC-F8B2-4E8A-9320-446FCD9607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-7676" y="5011835"/>
            <a:ext cx="5268551" cy="1335136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FC597C1D-9ED8-420A-9EA9-A542C8319F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95" y="100884"/>
            <a:ext cx="77628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2B8EF0F8-90DD-433D-894C-960AC1D5239D}"/>
              </a:ext>
            </a:extLst>
          </p:cNvPr>
          <p:cNvSpPr/>
          <p:nvPr/>
        </p:nvSpPr>
        <p:spPr>
          <a:xfrm>
            <a:off x="-102068" y="790599"/>
            <a:ext cx="2141984" cy="404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משרד החינוך</a:t>
            </a:r>
          </a:p>
          <a:p>
            <a:pPr marL="0" marR="0" lvl="0" indent="0" algn="ctr" defTabSz="914400" rtl="1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מינהל</a:t>
            </a:r>
            <a:r>
              <a:rPr kumimoji="0" lang="he-IL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פדגוגי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ctr" defTabSz="914400" rtl="1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אגף בכיר שירות פסיכולוגי ייעוצי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0D0D38DF-2529-4779-91E0-FD3504A02758}"/>
              </a:ext>
            </a:extLst>
          </p:cNvPr>
          <p:cNvSpPr txBox="1"/>
          <p:nvPr/>
        </p:nvSpPr>
        <p:spPr>
          <a:xfrm>
            <a:off x="7534948" y="6047522"/>
            <a:ext cx="6692346" cy="810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שכבת ה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F91A3208-2368-6A2F-419E-E7E3669116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8329" y="47558"/>
            <a:ext cx="3039180" cy="1447410"/>
          </a:xfrm>
          <a:prstGeom prst="rect">
            <a:avLst/>
          </a:prstGeom>
        </p:spPr>
      </p:pic>
      <p:sp>
        <p:nvSpPr>
          <p:cNvPr id="8" name="Google Shape;123;p1">
            <a:extLst>
              <a:ext uri="{FF2B5EF4-FFF2-40B4-BE49-F238E27FC236}">
                <a16:creationId xmlns:a16="http://schemas.microsoft.com/office/drawing/2014/main" id="{80F1D7DD-0B21-A3F8-3AEF-D91FA638A52E}"/>
              </a:ext>
            </a:extLst>
          </p:cNvPr>
          <p:cNvSpPr/>
          <p:nvPr/>
        </p:nvSpPr>
        <p:spPr>
          <a:xfrm>
            <a:off x="834676" y="316225"/>
            <a:ext cx="10522649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יחידת לימוד בכישורי חיים</a:t>
            </a:r>
          </a:p>
          <a:p>
            <a:pPr marL="0" marR="0" lvl="0" indent="0" algn="ctr" defTabSz="914400" rtl="1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חברות, סובלנות ומניעת אלימות </a:t>
            </a:r>
          </a:p>
          <a:p>
            <a:pPr marL="0" marR="0" lvl="0" indent="0" algn="ctr" defTabSz="914400" rtl="1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במבט רחב: פיתוח רגישות למצבי פגיעה בין חברים</a:t>
            </a:r>
            <a:endParaRPr kumimoji="0" lang="he-IL" sz="6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9" name="Google Shape;126;p1">
            <a:extLst>
              <a:ext uri="{FF2B5EF4-FFF2-40B4-BE49-F238E27FC236}">
                <a16:creationId xmlns:a16="http://schemas.microsoft.com/office/drawing/2014/main" id="{DD709F96-4BD3-4226-7F0D-4C2B9BC0FF58}"/>
              </a:ext>
            </a:extLst>
          </p:cNvPr>
          <p:cNvSpPr txBox="1"/>
          <p:nvPr/>
        </p:nvSpPr>
        <p:spPr>
          <a:xfrm>
            <a:off x="-926921" y="5067623"/>
            <a:ext cx="6426575" cy="1175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w-I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מיומנות מרכזית</a:t>
            </a:r>
            <a:br>
              <a:rPr kumimoji="0" lang="iw-I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he-IL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מודעות והתנהלות חברתית – </a:t>
            </a:r>
          </a:p>
          <a:p>
            <a:pPr marL="0" marR="0" lvl="0" indent="0" algn="ctr" defTabSz="914400" rtl="1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זיהוי מצבי פגיעה בזולת</a:t>
            </a:r>
          </a:p>
        </p:txBody>
      </p:sp>
      <p:sp>
        <p:nvSpPr>
          <p:cNvPr id="7" name="Google Shape;124;p1">
            <a:extLst>
              <a:ext uri="{FF2B5EF4-FFF2-40B4-BE49-F238E27FC236}">
                <a16:creationId xmlns:a16="http://schemas.microsoft.com/office/drawing/2014/main" id="{926F10CF-3C15-B2FF-4223-8A40F7BF8B90}"/>
              </a:ext>
            </a:extLst>
          </p:cNvPr>
          <p:cNvSpPr txBox="1"/>
          <p:nvPr/>
        </p:nvSpPr>
        <p:spPr>
          <a:xfrm>
            <a:off x="1485123" y="2799324"/>
            <a:ext cx="9221754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rtl="1"/>
            <a:r>
              <a:rPr lang="iw-IL" sz="40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שיעור שני</a:t>
            </a:r>
            <a:endParaRPr sz="40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rtl="1"/>
            <a:r>
              <a:rPr lang="he-IL" sz="5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תפקיד לכל תפקיד</a:t>
            </a:r>
            <a:endParaRPr sz="5400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1228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6F96A0E6-069D-4ACD-B19F-AC656483B6DE}"/>
              </a:ext>
            </a:extLst>
          </p:cNvPr>
          <p:cNvSpPr txBox="1">
            <a:spLocks/>
          </p:cNvSpPr>
          <p:nvPr/>
        </p:nvSpPr>
        <p:spPr>
          <a:xfrm>
            <a:off x="6289964" y="670078"/>
            <a:ext cx="5336059" cy="22703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1" anchor="ctr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מקרה שבו זיהיתי פגיעה,</a:t>
            </a:r>
          </a:p>
          <a:p>
            <a:pPr marL="457200" marR="0" lvl="0" indent="-45720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והתערבתי כדי להגן על מישהו. </a:t>
            </a:r>
          </a:p>
          <a:p>
            <a:pPr marL="457200" marR="0" lvl="0" indent="-45720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כיצד התערבתי?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E6CFEAA3-976D-E010-6830-7C821BD2CBF7}"/>
              </a:ext>
            </a:extLst>
          </p:cNvPr>
          <p:cNvSpPr txBox="1"/>
          <p:nvPr/>
        </p:nvSpPr>
        <p:spPr>
          <a:xfrm>
            <a:off x="5047075" y="3657336"/>
            <a:ext cx="5795095" cy="22467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מקרה שבו זיהיתי פגיעה, עמדתי מהצד </a:t>
            </a: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ולא התערבתי ובדיעבד, </a:t>
            </a: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זה גרם לי לתחושת חרטה.  </a:t>
            </a: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למה לא התערבתי?</a:t>
            </a: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מה הייתי עושה אחרת?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5A55EA5F-ECD1-1832-272D-2FAF8AAAF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1107" y="4319008"/>
            <a:ext cx="3523793" cy="1585097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1A61B209-E519-6B88-2B39-B35E01AEA7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530" y="155806"/>
            <a:ext cx="2901948" cy="2883658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09313D3C-4E41-541F-6265-D08E5FC571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0255" y="670079"/>
            <a:ext cx="1809291" cy="2087644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CD556028-6E2C-E826-E2DA-750E0E51B6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4764" y="1951005"/>
            <a:ext cx="3292125" cy="2341067"/>
          </a:xfrm>
          <a:prstGeom prst="rect">
            <a:avLst/>
          </a:prstGeom>
        </p:spPr>
      </p:pic>
      <p:sp>
        <p:nvSpPr>
          <p:cNvPr id="7" name="כותרת 6">
            <a:extLst>
              <a:ext uri="{FF2B5EF4-FFF2-40B4-BE49-F238E27FC236}">
                <a16:creationId xmlns:a16="http://schemas.microsoft.com/office/drawing/2014/main" id="{984F5D28-9E26-3B81-D665-C97F99067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446" y="1713901"/>
            <a:ext cx="2828636" cy="1325563"/>
          </a:xfrm>
        </p:spPr>
        <p:txBody>
          <a:bodyPr>
            <a:noAutofit/>
          </a:bodyPr>
          <a:lstStyle/>
          <a:p>
            <a:r>
              <a:rPr lang="he-IL" dirty="0">
                <a:solidFill>
                  <a:srgbClr val="1A5B62"/>
                </a:solidFill>
              </a:rPr>
              <a:t>משימה בזוגות</a:t>
            </a:r>
          </a:p>
        </p:txBody>
      </p:sp>
    </p:spTree>
    <p:extLst>
      <p:ext uri="{BB962C8B-B14F-4D97-AF65-F5344CB8AC3E}">
        <p14:creationId xmlns:p14="http://schemas.microsoft.com/office/powerpoint/2010/main" val="420015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3C3525-CA6A-786B-81FF-215614719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4">
            <a:extLst>
              <a:ext uri="{FF2B5EF4-FFF2-40B4-BE49-F238E27FC236}">
                <a16:creationId xmlns:a16="http://schemas.microsoft.com/office/drawing/2014/main" id="{57E2E8BB-92C4-0F2A-BB38-70E1D427D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9960"/>
            <a:ext cx="10515600" cy="1325563"/>
          </a:xfrm>
        </p:spPr>
        <p:txBody>
          <a:bodyPr>
            <a:noAutofit/>
          </a:bodyPr>
          <a:lstStyle/>
          <a:p>
            <a:r>
              <a:rPr lang="he-IL" sz="4400" dirty="0"/>
              <a:t>אילו תפקידים ניתן לזהות באירוע אלימות?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61627A1-2879-F80E-6CB9-24FBC53610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8" name="Picture 3">
            <a:extLst>
              <a:ext uri="{FF2B5EF4-FFF2-40B4-BE49-F238E27FC236}">
                <a16:creationId xmlns:a16="http://schemas.microsoft.com/office/drawing/2014/main" id="{7CBB4D0C-6173-F0B4-09D2-9456B052A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123497" y="4377494"/>
            <a:ext cx="993934" cy="1038051"/>
          </a:xfrm>
          <a:prstGeom prst="rect">
            <a:avLst/>
          </a:prstGeom>
        </p:spPr>
      </p:pic>
      <p:pic>
        <p:nvPicPr>
          <p:cNvPr id="29" name="Picture 4">
            <a:extLst>
              <a:ext uri="{FF2B5EF4-FFF2-40B4-BE49-F238E27FC236}">
                <a16:creationId xmlns:a16="http://schemas.microsoft.com/office/drawing/2014/main" id="{54CAC574-39D8-9EE1-48CC-BE84AFED0D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039618" y="2671128"/>
            <a:ext cx="2070926" cy="1038051"/>
          </a:xfrm>
          <a:prstGeom prst="rect">
            <a:avLst/>
          </a:prstGeom>
        </p:spPr>
      </p:pic>
      <p:pic>
        <p:nvPicPr>
          <p:cNvPr id="30" name="Picture 5">
            <a:extLst>
              <a:ext uri="{FF2B5EF4-FFF2-40B4-BE49-F238E27FC236}">
                <a16:creationId xmlns:a16="http://schemas.microsoft.com/office/drawing/2014/main" id="{DE568D8A-E750-DCF6-02F8-F8FC115725C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31059"/>
          <a:stretch/>
        </p:blipFill>
        <p:spPr>
          <a:xfrm>
            <a:off x="6717059" y="1273728"/>
            <a:ext cx="1332529" cy="1343341"/>
          </a:xfrm>
          <a:prstGeom prst="rect">
            <a:avLst/>
          </a:prstGeom>
        </p:spPr>
      </p:pic>
      <p:grpSp>
        <p:nvGrpSpPr>
          <p:cNvPr id="31" name="Group 6">
            <a:extLst>
              <a:ext uri="{FF2B5EF4-FFF2-40B4-BE49-F238E27FC236}">
                <a16:creationId xmlns:a16="http://schemas.microsoft.com/office/drawing/2014/main" id="{D751DDEC-B80F-70C8-3B83-FCBBDA2FA403}"/>
              </a:ext>
            </a:extLst>
          </p:cNvPr>
          <p:cNvGrpSpPr/>
          <p:nvPr/>
        </p:nvGrpSpPr>
        <p:grpSpPr>
          <a:xfrm>
            <a:off x="1417283" y="5124788"/>
            <a:ext cx="1144385" cy="1220961"/>
            <a:chOff x="0" y="0"/>
            <a:chExt cx="2351379" cy="2209730"/>
          </a:xfrm>
        </p:grpSpPr>
        <p:pic>
          <p:nvPicPr>
            <p:cNvPr id="32" name="Picture 7">
              <a:extLst>
                <a:ext uri="{FF2B5EF4-FFF2-40B4-BE49-F238E27FC236}">
                  <a16:creationId xmlns:a16="http://schemas.microsoft.com/office/drawing/2014/main" id="{931730D3-614E-9BD0-E4B0-0597896601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1531017" y="0"/>
              <a:ext cx="820362" cy="2209730"/>
            </a:xfrm>
            <a:prstGeom prst="rect">
              <a:avLst/>
            </a:prstGeom>
          </p:spPr>
        </p:pic>
        <p:pic>
          <p:nvPicPr>
            <p:cNvPr id="33" name="Picture 8">
              <a:extLst>
                <a:ext uri="{FF2B5EF4-FFF2-40B4-BE49-F238E27FC236}">
                  <a16:creationId xmlns:a16="http://schemas.microsoft.com/office/drawing/2014/main" id="{FDA9A576-BE82-6CE3-D63C-C1FC46EDF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347935" cy="2209730"/>
            </a:xfrm>
            <a:prstGeom prst="rect">
              <a:avLst/>
            </a:prstGeom>
          </p:spPr>
        </p:pic>
      </p:grpSp>
      <p:pic>
        <p:nvPicPr>
          <p:cNvPr id="34" name="Picture 9">
            <a:extLst>
              <a:ext uri="{FF2B5EF4-FFF2-40B4-BE49-F238E27FC236}">
                <a16:creationId xmlns:a16="http://schemas.microsoft.com/office/drawing/2014/main" id="{7B3D2424-0BEF-470E-CDDF-44B32D0D3AB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flipH="1">
            <a:off x="657857" y="5062518"/>
            <a:ext cx="2387455" cy="1453363"/>
          </a:xfrm>
          <a:prstGeom prst="rect">
            <a:avLst/>
          </a:prstGeom>
        </p:spPr>
      </p:pic>
      <p:pic>
        <p:nvPicPr>
          <p:cNvPr id="35" name="Picture 10">
            <a:extLst>
              <a:ext uri="{FF2B5EF4-FFF2-40B4-BE49-F238E27FC236}">
                <a16:creationId xmlns:a16="http://schemas.microsoft.com/office/drawing/2014/main" id="{FC09DF06-E396-3702-DD4D-1EE5862BED7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402236" y="5259804"/>
            <a:ext cx="1038674" cy="1396536"/>
          </a:xfrm>
          <a:prstGeom prst="rect">
            <a:avLst/>
          </a:prstGeom>
        </p:spPr>
      </p:pic>
      <p:sp>
        <p:nvSpPr>
          <p:cNvPr id="2" name="אליפסה 5">
            <a:extLst>
              <a:ext uri="{FF2B5EF4-FFF2-40B4-BE49-F238E27FC236}">
                <a16:creationId xmlns:a16="http://schemas.microsoft.com/office/drawing/2014/main" id="{1472E431-B1AE-0FC9-95A7-492317DE3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59" y="1635735"/>
            <a:ext cx="4042723" cy="1276442"/>
          </a:xfrm>
          <a:prstGeom prst="ellipse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304808" rtl="1" eaLnBrk="1" hangingPunct="1">
              <a:lnSpc>
                <a:spcPct val="90000"/>
              </a:lnSpc>
              <a:spcAft>
                <a:spcPts val="400"/>
              </a:spcAft>
              <a:defRPr/>
            </a:pPr>
            <a:r>
              <a:rPr lang="he-IL" altLang="he-IL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נפגע – </a:t>
            </a:r>
            <a:br>
              <a:rPr lang="en-US" altLang="he-IL" sz="28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altLang="he-IL" sz="28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כלפיו מכוונים מעשי ההצקה והבריונות. </a:t>
            </a:r>
            <a:br>
              <a:rPr lang="en-US" altLang="he-IL" sz="28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altLang="he-IL" sz="28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לעתים מגיב בתוקפנות או בבכי</a:t>
            </a:r>
          </a:p>
        </p:txBody>
      </p:sp>
      <p:sp>
        <p:nvSpPr>
          <p:cNvPr id="7" name="אליפסה 5">
            <a:extLst>
              <a:ext uri="{FF2B5EF4-FFF2-40B4-BE49-F238E27FC236}">
                <a16:creationId xmlns:a16="http://schemas.microsoft.com/office/drawing/2014/main" id="{BF50B28A-3011-F58F-6D8C-317991A53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6" y="1635735"/>
            <a:ext cx="4042723" cy="1276442"/>
          </a:xfrm>
          <a:prstGeom prst="ellipse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304808" rtl="1" eaLnBrk="1" hangingPunct="1">
              <a:lnSpc>
                <a:spcPct val="90000"/>
              </a:lnSpc>
              <a:spcAft>
                <a:spcPts val="400"/>
              </a:spcAft>
              <a:defRPr/>
            </a:pPr>
            <a:r>
              <a:rPr lang="he-IL" altLang="he-IL" sz="2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הפוגע – </a:t>
            </a:r>
            <a:br>
              <a:rPr lang="en-US" altLang="he-IL" sz="26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altLang="he-IL" sz="26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יוזם ההצקה.</a:t>
            </a:r>
            <a:br>
              <a:rPr lang="en-US" altLang="he-IL" sz="26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altLang="he-IL" sz="26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פוגע שוב ושוב. מנצל את כוחו. </a:t>
            </a:r>
            <a:br>
              <a:rPr lang="en-US" altLang="he-IL" sz="26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altLang="he-IL" sz="26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מסית ילדים נוספים להצטרף, מוצא דרכים חדשות להציק לנפגע.</a:t>
            </a: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2DD2EEC8-6A67-3ED0-8A59-61A56A86A18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69938" y="5267637"/>
            <a:ext cx="1251927" cy="1305691"/>
          </a:xfrm>
          <a:prstGeom prst="rect">
            <a:avLst/>
          </a:prstGeom>
        </p:spPr>
      </p:pic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3D7DEC47-CCCA-195E-FFEB-866A912D8F4D}"/>
              </a:ext>
            </a:extLst>
          </p:cNvPr>
          <p:cNvSpPr txBox="1"/>
          <p:nvPr/>
        </p:nvSpPr>
        <p:spPr>
          <a:xfrm>
            <a:off x="-1427125" y="1805959"/>
            <a:ext cx="681881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מסייע</a:t>
            </a:r>
            <a:r>
              <a:rPr lang="he-IL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b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עוזר לפוגע על ידי תפיסה </a:t>
            </a:r>
            <a:b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או החזקה של הקורבן, </a:t>
            </a:r>
            <a:b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מצטרף לפוגע</a:t>
            </a:r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91548AE-42AE-2751-6E9F-4B169835A31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5290" y="5029288"/>
            <a:ext cx="2523783" cy="1271574"/>
          </a:xfrm>
          <a:prstGeom prst="rect">
            <a:avLst/>
          </a:prstGeom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C98BCE7B-DED3-56A0-B4EF-4DFEE911885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19129347">
            <a:off x="4569538" y="-209695"/>
            <a:ext cx="7004923" cy="7837748"/>
          </a:xfrm>
          <a:prstGeom prst="rect">
            <a:avLst/>
          </a:prstGeom>
        </p:spPr>
      </p:pic>
      <p:sp>
        <p:nvSpPr>
          <p:cNvPr id="36" name="אליפסה 5">
            <a:extLst>
              <a:ext uri="{FF2B5EF4-FFF2-40B4-BE49-F238E27FC236}">
                <a16:creationId xmlns:a16="http://schemas.microsoft.com/office/drawing/2014/main" id="{5B76B317-B7B5-0301-4F2E-E4D5CA3F4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3611" y="4800647"/>
            <a:ext cx="1780299" cy="1256647"/>
          </a:xfrm>
          <a:prstGeom prst="ellipse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304808" rtl="1" eaLnBrk="1" hangingPunct="1">
              <a:lnSpc>
                <a:spcPct val="90000"/>
              </a:lnSpc>
              <a:spcAft>
                <a:spcPts val="400"/>
              </a:spcAft>
              <a:defRPr/>
            </a:pPr>
            <a:r>
              <a:rPr lang="he-IL" altLang="he-IL" sz="21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פוגע</a:t>
            </a:r>
          </a:p>
        </p:txBody>
      </p:sp>
      <p:sp>
        <p:nvSpPr>
          <p:cNvPr id="37" name="אליפסה 5">
            <a:extLst>
              <a:ext uri="{FF2B5EF4-FFF2-40B4-BE49-F238E27FC236}">
                <a16:creationId xmlns:a16="http://schemas.microsoft.com/office/drawing/2014/main" id="{797313F1-B1BE-B254-217E-A6F8F030F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9232" y="3297313"/>
            <a:ext cx="1640147" cy="1256647"/>
          </a:xfrm>
          <a:prstGeom prst="ellipse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304808" rtl="1" eaLnBrk="1" hangingPunct="1">
              <a:lnSpc>
                <a:spcPct val="90000"/>
              </a:lnSpc>
              <a:spcAft>
                <a:spcPts val="400"/>
              </a:spcAft>
              <a:defRPr/>
            </a:pPr>
            <a:r>
              <a:rPr lang="he-IL" altLang="he-IL" sz="21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מסייע</a:t>
            </a:r>
            <a:endParaRPr lang="he-IL" altLang="he-IL" sz="1600" dirty="0">
              <a:solidFill>
                <a:srgbClr val="EEECE1"/>
              </a:solidFill>
            </a:endParaRPr>
          </a:p>
        </p:txBody>
      </p:sp>
      <p:sp>
        <p:nvSpPr>
          <p:cNvPr id="38" name="אליפסה 5">
            <a:extLst>
              <a:ext uri="{FF2B5EF4-FFF2-40B4-BE49-F238E27FC236}">
                <a16:creationId xmlns:a16="http://schemas.microsoft.com/office/drawing/2014/main" id="{347172B7-61FC-0E19-090F-4DCC34EA5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4999" y="2154152"/>
            <a:ext cx="1531592" cy="1284566"/>
          </a:xfrm>
          <a:prstGeom prst="ellipse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304808" rtl="0" eaLnBrk="1" hangingPunct="1">
              <a:lnSpc>
                <a:spcPct val="90000"/>
              </a:lnSpc>
              <a:spcAft>
                <a:spcPts val="400"/>
              </a:spcAft>
              <a:defRPr/>
            </a:pPr>
            <a:r>
              <a:rPr lang="he-IL" altLang="he-IL" sz="21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מחזק</a:t>
            </a:r>
          </a:p>
        </p:txBody>
      </p:sp>
      <p:sp>
        <p:nvSpPr>
          <p:cNvPr id="39" name="אליפסה 5">
            <a:extLst>
              <a:ext uri="{FF2B5EF4-FFF2-40B4-BE49-F238E27FC236}">
                <a16:creationId xmlns:a16="http://schemas.microsoft.com/office/drawing/2014/main" id="{1C0789E7-FBC1-B17B-D2CE-7C79DAA04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0264" y="2028989"/>
            <a:ext cx="2124795" cy="1256647"/>
          </a:xfrm>
          <a:prstGeom prst="ellipse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304808" rtl="0" eaLnBrk="1" hangingPunct="1">
              <a:lnSpc>
                <a:spcPct val="90000"/>
              </a:lnSpc>
              <a:spcAft>
                <a:spcPts val="400"/>
              </a:spcAft>
              <a:defRPr/>
            </a:pPr>
            <a:r>
              <a:rPr lang="he-IL" altLang="he-IL" sz="21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מתעלם</a:t>
            </a:r>
          </a:p>
        </p:txBody>
      </p:sp>
      <p:sp>
        <p:nvSpPr>
          <p:cNvPr id="40" name="אליפסה 5">
            <a:extLst>
              <a:ext uri="{FF2B5EF4-FFF2-40B4-BE49-F238E27FC236}">
                <a16:creationId xmlns:a16="http://schemas.microsoft.com/office/drawing/2014/main" id="{759AE472-C9CD-0A70-4B90-D06B088CC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9452" y="3152460"/>
            <a:ext cx="1742431" cy="1256647"/>
          </a:xfrm>
          <a:prstGeom prst="ellipse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304808" rtl="0" eaLnBrk="1" hangingPunct="1">
              <a:lnSpc>
                <a:spcPct val="90000"/>
              </a:lnSpc>
              <a:spcAft>
                <a:spcPts val="400"/>
              </a:spcAft>
              <a:defRPr/>
            </a:pPr>
            <a:r>
              <a:rPr lang="he-IL" altLang="he-IL" sz="21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מגן</a:t>
            </a:r>
          </a:p>
        </p:txBody>
      </p:sp>
      <p:sp>
        <p:nvSpPr>
          <p:cNvPr id="41" name="אליפסה 5">
            <a:extLst>
              <a:ext uri="{FF2B5EF4-FFF2-40B4-BE49-F238E27FC236}">
                <a16:creationId xmlns:a16="http://schemas.microsoft.com/office/drawing/2014/main" id="{17A22B6B-FACA-EE81-9E90-ECDF688A4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8548" y="4345531"/>
            <a:ext cx="2124795" cy="1256647"/>
          </a:xfrm>
          <a:prstGeom prst="ellipse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304808" rtl="0" eaLnBrk="1" hangingPunct="1">
              <a:lnSpc>
                <a:spcPct val="90000"/>
              </a:lnSpc>
              <a:spcAft>
                <a:spcPts val="400"/>
              </a:spcAft>
              <a:defRPr/>
            </a:pPr>
            <a:r>
              <a:rPr lang="he-IL" altLang="he-IL" sz="21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נפגע</a:t>
            </a:r>
          </a:p>
        </p:txBody>
      </p:sp>
      <p:pic>
        <p:nvPicPr>
          <p:cNvPr id="44" name="תמונה 43">
            <a:extLst>
              <a:ext uri="{FF2B5EF4-FFF2-40B4-BE49-F238E27FC236}">
                <a16:creationId xmlns:a16="http://schemas.microsoft.com/office/drawing/2014/main" id="{AC08A917-31B7-2A76-AE89-52316E19967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583460" y="3245505"/>
            <a:ext cx="743207" cy="1145116"/>
          </a:xfrm>
          <a:prstGeom prst="rect">
            <a:avLst/>
          </a:prstGeom>
        </p:spPr>
      </p:pic>
      <p:pic>
        <p:nvPicPr>
          <p:cNvPr id="45" name="תמונה 44">
            <a:extLst>
              <a:ext uri="{FF2B5EF4-FFF2-40B4-BE49-F238E27FC236}">
                <a16:creationId xmlns:a16="http://schemas.microsoft.com/office/drawing/2014/main" id="{11570D8D-1539-8BE3-6BDF-5EA936812DD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741687" y="3951768"/>
            <a:ext cx="806289" cy="971059"/>
          </a:xfrm>
          <a:prstGeom prst="rect">
            <a:avLst/>
          </a:prstGeom>
        </p:spPr>
      </p:pic>
      <p:pic>
        <p:nvPicPr>
          <p:cNvPr id="46" name="תמונה 45">
            <a:extLst>
              <a:ext uri="{FF2B5EF4-FFF2-40B4-BE49-F238E27FC236}">
                <a16:creationId xmlns:a16="http://schemas.microsoft.com/office/drawing/2014/main" id="{E8C7E433-5ECB-4A71-F0EB-6AB81BF3AF3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856342" y="2373940"/>
            <a:ext cx="1656185" cy="958823"/>
          </a:xfrm>
          <a:prstGeom prst="rect">
            <a:avLst/>
          </a:prstGeom>
        </p:spPr>
      </p:pic>
      <p:pic>
        <p:nvPicPr>
          <p:cNvPr id="48" name="תמונה 47">
            <a:extLst>
              <a:ext uri="{FF2B5EF4-FFF2-40B4-BE49-F238E27FC236}">
                <a16:creationId xmlns:a16="http://schemas.microsoft.com/office/drawing/2014/main" id="{3921A5BF-E635-F51E-B72D-725DCCCD1D2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004363" y="2189174"/>
            <a:ext cx="1504281" cy="1055499"/>
          </a:xfrm>
          <a:prstGeom prst="rect">
            <a:avLst/>
          </a:prstGeom>
        </p:spPr>
      </p:pic>
      <p:pic>
        <p:nvPicPr>
          <p:cNvPr id="49" name="תמונה 48">
            <a:extLst>
              <a:ext uri="{FF2B5EF4-FFF2-40B4-BE49-F238E27FC236}">
                <a16:creationId xmlns:a16="http://schemas.microsoft.com/office/drawing/2014/main" id="{18A82357-30AC-D804-64CA-B33C789EB467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006982" y="1111076"/>
            <a:ext cx="945652" cy="998752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0BC5170D-4D05-A845-A148-6B8E91E7BE02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785876" y="1062593"/>
            <a:ext cx="1084834" cy="1256585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FD28CF1F-5E6A-9425-63CB-20D5DBB08B85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309741" y="4922827"/>
            <a:ext cx="1641466" cy="1648961"/>
          </a:xfrm>
          <a:prstGeom prst="rect">
            <a:avLst/>
          </a:prstGeom>
        </p:spPr>
      </p:pic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363BB660-B0F4-A024-30C8-E87BE5C7FF50}"/>
              </a:ext>
            </a:extLst>
          </p:cNvPr>
          <p:cNvSpPr txBox="1"/>
          <p:nvPr/>
        </p:nvSpPr>
        <p:spPr>
          <a:xfrm>
            <a:off x="-353859" y="1823093"/>
            <a:ext cx="4739452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מחזק</a:t>
            </a:r>
            <a:r>
              <a:rPr lang="he-IL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b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תמיד שם, לא פוגע פיזית </a:t>
            </a:r>
            <a:b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אך לועג לקורבן, </a:t>
            </a:r>
            <a:b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מעודד את הפוגע על ידי </a:t>
            </a:r>
            <a:b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צעקות, אומר לו דברים </a:t>
            </a:r>
            <a:b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כמו ”תראה לו“, </a:t>
            </a:r>
            <a:b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ומעודד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ואחרים לצפות.</a:t>
            </a: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FE78FEE5-2E60-94A5-3235-F42B3D6E8E1F}"/>
              </a:ext>
            </a:extLst>
          </p:cNvPr>
          <p:cNvSpPr txBox="1"/>
          <p:nvPr/>
        </p:nvSpPr>
        <p:spPr>
          <a:xfrm>
            <a:off x="-1379627" y="1796983"/>
            <a:ext cx="681881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המגן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</a:t>
            </a:r>
            <a:b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מדווח למבוגר או מזעיק מבוגר </a:t>
            </a:r>
            <a:b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למקום הבריונות, </a:t>
            </a:r>
            <a:b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משתדל לשכנע את הפוגעים </a:t>
            </a:r>
            <a:b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להפסיק, מעודד את הקורבן, </a:t>
            </a:r>
            <a:b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מגייס אחרים לעזור, </a:t>
            </a:r>
            <a:b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נשאר שם בשביל הקורבן.</a:t>
            </a:r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7AA0D3E0-B7A1-90EA-2D3F-611339261346}"/>
              </a:ext>
            </a:extLst>
          </p:cNvPr>
          <p:cNvSpPr txBox="1"/>
          <p:nvPr/>
        </p:nvSpPr>
        <p:spPr>
          <a:xfrm>
            <a:off x="-1371527" y="1530279"/>
            <a:ext cx="681881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מתעלם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בדרך כלל לא שם </a:t>
            </a:r>
            <a:b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או מתרחק, </a:t>
            </a:r>
            <a:b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מעמיד פנים שלא </a:t>
            </a:r>
            <a:b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הבחין במה שמתרחש, </a:t>
            </a:r>
            <a:b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לא עושה דבר. </a:t>
            </a:r>
            <a:b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לא לוקח צד בסיפור </a:t>
            </a:r>
            <a:b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ולמעשה כאילו לא יודע </a:t>
            </a:r>
            <a:b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דבר על הבריונות. 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CD935FBC-C711-3FC3-5D4B-A51B970EC286}"/>
              </a:ext>
            </a:extLst>
          </p:cNvPr>
          <p:cNvSpPr txBox="1"/>
          <p:nvPr/>
        </p:nvSpPr>
        <p:spPr>
          <a:xfrm>
            <a:off x="-1084572" y="2305419"/>
            <a:ext cx="6296526" cy="2499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למה לדעתכם </a:t>
            </a:r>
            <a:b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ישנם ילדים </a:t>
            </a:r>
            <a:b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שבוחרים להתעלם?</a:t>
            </a:r>
          </a:p>
        </p:txBody>
      </p:sp>
    </p:spTree>
    <p:extLst>
      <p:ext uri="{BB962C8B-B14F-4D97-AF65-F5344CB8AC3E}">
        <p14:creationId xmlns:p14="http://schemas.microsoft.com/office/powerpoint/2010/main" val="54559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7" grpId="1"/>
      <p:bldP spid="12" grpId="0"/>
      <p:bldP spid="12" grpId="1"/>
      <p:bldP spid="36" grpId="0"/>
      <p:bldP spid="37" grpId="0"/>
      <p:bldP spid="38" grpId="0"/>
      <p:bldP spid="39" grpId="0"/>
      <p:bldP spid="40" grpId="0"/>
      <p:bldP spid="41" grpId="0"/>
      <p:bldP spid="16" grpId="0"/>
      <p:bldP spid="16" grpId="1"/>
      <p:bldP spid="18" grpId="0"/>
      <p:bldP spid="18" grpId="1"/>
      <p:bldP spid="23" grpId="0"/>
      <p:bldP spid="23" grpId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3BD641-50B1-ED08-9F16-2A24047F6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552B734B-6011-B3E7-78F8-502C69626D93}"/>
              </a:ext>
            </a:extLst>
          </p:cNvPr>
          <p:cNvSpPr txBox="1"/>
          <p:nvPr/>
        </p:nvSpPr>
        <p:spPr>
          <a:xfrm>
            <a:off x="682676" y="5281213"/>
            <a:ext cx="1082664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איך אתם מסבירים את הפער בין מה שחלק גדול מהילדים אומרים שיבחרו ויעשו לבין מה שהם עושים בפועל? 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9827BFC2-2C31-8148-2EA1-B6C632FD61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69768" y="89835"/>
            <a:ext cx="5607212" cy="4707547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5B34A85A-3E05-D8CC-ADEC-5215B181847B}"/>
              </a:ext>
            </a:extLst>
          </p:cNvPr>
          <p:cNvSpPr txBox="1"/>
          <p:nvPr/>
        </p:nvSpPr>
        <p:spPr>
          <a:xfrm>
            <a:off x="5424961" y="563386"/>
            <a:ext cx="8109284" cy="2970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3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אם נשאל ילדים אחרים </a:t>
            </a:r>
            <a:b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kumimoji="0" lang="he-IL" sz="3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בגילכם באיזה תפקיד הם יבחרו </a:t>
            </a:r>
            <a:b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kumimoji="0" lang="he-IL" sz="3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בדרך כלל, מה רוב הילדים </a:t>
            </a:r>
            <a:b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kumimoji="0" lang="he-IL" sz="3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יאמרו לדעתכם?</a:t>
            </a:r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CEB0DB16-025C-FF52-0EF9-7F334E98DDF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-216938" y="0"/>
            <a:ext cx="6005900" cy="4706520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120BE648-6D74-3914-159E-EE54DDDF5C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5109" y="2444112"/>
            <a:ext cx="3497858" cy="2877917"/>
          </a:xfrm>
          <a:prstGeom prst="rect">
            <a:avLst/>
          </a:prstGeom>
        </p:spPr>
      </p:pic>
      <p:sp>
        <p:nvSpPr>
          <p:cNvPr id="10" name="מלבן: פינות מעוגלות 9">
            <a:extLst>
              <a:ext uri="{FF2B5EF4-FFF2-40B4-BE49-F238E27FC236}">
                <a16:creationId xmlns:a16="http://schemas.microsoft.com/office/drawing/2014/main" id="{F1537FD8-48C6-3271-5553-D7446E9249B8}"/>
              </a:ext>
            </a:extLst>
          </p:cNvPr>
          <p:cNvSpPr/>
          <p:nvPr/>
        </p:nvSpPr>
        <p:spPr>
          <a:xfrm>
            <a:off x="4902757" y="2637632"/>
            <a:ext cx="1331492" cy="10030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0EBC4EAB-C689-AD88-181D-0DA3552800C5}"/>
              </a:ext>
            </a:extLst>
          </p:cNvPr>
          <p:cNvSpPr txBox="1"/>
          <p:nvPr/>
        </p:nvSpPr>
        <p:spPr>
          <a:xfrm>
            <a:off x="4174845" y="2490430"/>
            <a:ext cx="2787316" cy="1003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מגן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BA9DF97F-50D6-232A-9C37-109A1979268C}"/>
              </a:ext>
            </a:extLst>
          </p:cNvPr>
          <p:cNvSpPr txBox="1"/>
          <p:nvPr/>
        </p:nvSpPr>
        <p:spPr>
          <a:xfrm>
            <a:off x="-1241446" y="394146"/>
            <a:ext cx="8223769" cy="2970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3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בפועל, ילדים לא תמיד בוחרים </a:t>
            </a:r>
            <a:b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kumimoji="0" lang="he-IL" sz="3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לסייע לנפגע. הם בוחרים להתעלם </a:t>
            </a:r>
            <a:b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kumimoji="0" lang="he-IL" sz="3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או להתנהג באופן שדווקא מחזק </a:t>
            </a:r>
            <a:b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kumimoji="0" lang="he-IL" sz="3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את הפגיעה</a:t>
            </a:r>
          </a:p>
        </p:txBody>
      </p:sp>
    </p:spTree>
    <p:extLst>
      <p:ext uri="{BB962C8B-B14F-4D97-AF65-F5344CB8AC3E}">
        <p14:creationId xmlns:p14="http://schemas.microsoft.com/office/powerpoint/2010/main" val="44565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8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>
          <a:extLst>
            <a:ext uri="{FF2B5EF4-FFF2-40B4-BE49-F238E27FC236}">
              <a16:creationId xmlns:a16="http://schemas.microsoft.com/office/drawing/2014/main" id="{90D7581B-6CF6-27FF-2B3B-7711445CB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5C42D555-FDD0-C2CC-F166-512B19308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525" y="0"/>
            <a:ext cx="6948819" cy="6847377"/>
          </a:xfrm>
          <a:prstGeom prst="rect">
            <a:avLst/>
          </a:prstGeom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55D6FB61-F691-18DC-0FC4-DFC73ECA6F78}"/>
              </a:ext>
            </a:extLst>
          </p:cNvPr>
          <p:cNvSpPr txBox="1"/>
          <p:nvPr/>
        </p:nvSpPr>
        <p:spPr>
          <a:xfrm>
            <a:off x="924076" y="1078161"/>
            <a:ext cx="11380219" cy="330180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144000" lvl="0" algn="ctr" rtl="1">
              <a:lnSpc>
                <a:spcPct val="150000"/>
              </a:lnSpc>
            </a:pPr>
            <a:r>
              <a:rPr lang="he-IL" sz="4800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מה יעזור לכם </a:t>
            </a:r>
            <a:br>
              <a:rPr lang="en-US" sz="4800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e-IL" sz="4800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להתנהג כפי שאתם </a:t>
            </a:r>
            <a:br>
              <a:rPr lang="en-US" sz="4800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e-IL" sz="4800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חושבים שצריך?</a:t>
            </a:r>
            <a:endParaRPr kumimoji="0" lang="he-IL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968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BF34DC-3788-D6AB-25F6-FEC369522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D723AAA0-3C7D-ED9A-5ADA-CAEA5AF79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996" y="405631"/>
            <a:ext cx="8926008" cy="6335496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EC48869C-8CEE-70C2-2E90-356A622BFBE5}"/>
              </a:ext>
            </a:extLst>
          </p:cNvPr>
          <p:cNvSpPr txBox="1"/>
          <p:nvPr/>
        </p:nvSpPr>
        <p:spPr>
          <a:xfrm>
            <a:off x="1765660" y="1040538"/>
            <a:ext cx="8326113" cy="5065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he-IL" sz="4400" kern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כשעדים ל</a:t>
            </a:r>
            <a:r>
              <a:rPr kumimoji="0" lang="he-IL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אירוע אלימות/פגיעה,</a:t>
            </a:r>
          </a:p>
          <a:p>
            <a:pPr marL="457200" marR="0" lvl="0" indent="-4572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he-IL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he-IL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'לא לעשות מעשה' </a:t>
            </a:r>
          </a:p>
          <a:p>
            <a:pPr marL="457200" marR="0" lvl="0" indent="-4572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he-IL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זה בעצם</a:t>
            </a:r>
          </a:p>
          <a:p>
            <a:pPr marL="457200" marR="0" lvl="0" indent="-4572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he-IL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'לעשות מעשה'</a:t>
            </a:r>
          </a:p>
          <a:p>
            <a:pPr marL="457200" marR="0" lvl="0" indent="-4572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he-IL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4038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2470653">
            <a:off x="1499375" y="-147950"/>
            <a:ext cx="8604326" cy="837846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045119" y="4336855"/>
            <a:ext cx="993934" cy="103805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961240" y="2630489"/>
            <a:ext cx="2070926" cy="103805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r="31059"/>
          <a:stretch/>
        </p:blipFill>
        <p:spPr>
          <a:xfrm>
            <a:off x="6638681" y="1233089"/>
            <a:ext cx="1332529" cy="1343341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4500297" y="1488678"/>
            <a:ext cx="1175689" cy="1083034"/>
            <a:chOff x="0" y="0"/>
            <a:chExt cx="2351379" cy="2209730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1531017" y="0"/>
              <a:ext cx="820362" cy="220973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347935" cy="2209730"/>
            </a:xfrm>
            <a:prstGeom prst="rect">
              <a:avLst/>
            </a:prstGeom>
          </p:spPr>
        </p:pic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flipH="1">
            <a:off x="1962515" y="2409390"/>
            <a:ext cx="1881295" cy="114523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489521" y="3561479"/>
            <a:ext cx="910436" cy="1224115"/>
          </a:xfrm>
          <a:prstGeom prst="rect">
            <a:avLst/>
          </a:prstGeom>
        </p:spPr>
      </p:pic>
      <p:sp>
        <p:nvSpPr>
          <p:cNvPr id="11" name="אליפסה 5">
            <a:extLst>
              <a:ext uri="{FF2B5EF4-FFF2-40B4-BE49-F238E27FC236}">
                <a16:creationId xmlns:a16="http://schemas.microsoft.com/office/drawing/2014/main" id="{36E4E0F5-B9DE-4A0C-BA54-773966FC5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788" y="5265375"/>
            <a:ext cx="2186787" cy="1343341"/>
          </a:xfrm>
          <a:prstGeom prst="ellipse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304808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he-IL" altLang="he-IL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פוגע</a:t>
            </a:r>
          </a:p>
        </p:txBody>
      </p:sp>
      <p:sp>
        <p:nvSpPr>
          <p:cNvPr id="12" name="אליפסה 5">
            <a:extLst>
              <a:ext uri="{FF2B5EF4-FFF2-40B4-BE49-F238E27FC236}">
                <a16:creationId xmlns:a16="http://schemas.microsoft.com/office/drawing/2014/main" id="{4E2BE549-D549-4724-9F8E-052D027F3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1239" y="3473658"/>
            <a:ext cx="2014634" cy="1343341"/>
          </a:xfrm>
          <a:prstGeom prst="ellipse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304808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he-IL" altLang="he-IL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מסייע</a:t>
            </a:r>
            <a:endParaRPr kumimoji="1" lang="he-IL" altLang="he-IL" sz="1600" b="1" i="0" u="none" strike="noStrike" kern="0" cap="none" spc="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sp>
        <p:nvSpPr>
          <p:cNvPr id="15" name="אליפסה 5">
            <a:extLst>
              <a:ext uri="{FF2B5EF4-FFF2-40B4-BE49-F238E27FC236}">
                <a16:creationId xmlns:a16="http://schemas.microsoft.com/office/drawing/2014/main" id="{8BA9F189-E141-406A-9CC5-13CEF594C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8383" y="2391332"/>
            <a:ext cx="1881294" cy="1373186"/>
          </a:xfrm>
          <a:prstGeom prst="ellipse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30480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he-IL" altLang="he-IL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מחזק</a:t>
            </a:r>
          </a:p>
        </p:txBody>
      </p:sp>
      <p:sp>
        <p:nvSpPr>
          <p:cNvPr id="16" name="אליפסה 5">
            <a:extLst>
              <a:ext uri="{FF2B5EF4-FFF2-40B4-BE49-F238E27FC236}">
                <a16:creationId xmlns:a16="http://schemas.microsoft.com/office/drawing/2014/main" id="{9E319D58-358B-49B2-B32A-AF41A6711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816" y="2449833"/>
            <a:ext cx="2609940" cy="1343341"/>
          </a:xfrm>
          <a:prstGeom prst="ellipse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30480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he-IL" altLang="he-IL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מתעלם</a:t>
            </a:r>
          </a:p>
        </p:txBody>
      </p:sp>
      <p:sp>
        <p:nvSpPr>
          <p:cNvPr id="17" name="אליפסה 5">
            <a:extLst>
              <a:ext uri="{FF2B5EF4-FFF2-40B4-BE49-F238E27FC236}">
                <a16:creationId xmlns:a16="http://schemas.microsoft.com/office/drawing/2014/main" id="{A1FA1A8A-B9A1-4427-AC88-1F1998CCB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6136" y="3409060"/>
            <a:ext cx="2140273" cy="1343341"/>
          </a:xfrm>
          <a:prstGeom prst="ellipse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30480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he-IL" altLang="he-IL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מגן</a:t>
            </a:r>
          </a:p>
        </p:txBody>
      </p:sp>
      <p:sp>
        <p:nvSpPr>
          <p:cNvPr id="18" name="אליפסה 5">
            <a:extLst>
              <a:ext uri="{FF2B5EF4-FFF2-40B4-BE49-F238E27FC236}">
                <a16:creationId xmlns:a16="http://schemas.microsoft.com/office/drawing/2014/main" id="{C7DBBEB5-4884-4578-970A-E5033B7B3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9521" y="4398827"/>
            <a:ext cx="2609940" cy="1343341"/>
          </a:xfrm>
          <a:prstGeom prst="ellipse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30480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he-IL" altLang="he-IL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נפגע</a:t>
            </a:r>
          </a:p>
        </p:txBody>
      </p:sp>
      <p:sp>
        <p:nvSpPr>
          <p:cNvPr id="21" name="כותרת 12">
            <a:extLst>
              <a:ext uri="{FF2B5EF4-FFF2-40B4-BE49-F238E27FC236}">
                <a16:creationId xmlns:a16="http://schemas.microsoft.com/office/drawing/2014/main" id="{71C935B7-66BF-4784-9705-9FD7AC2E91BC}"/>
              </a:ext>
            </a:extLst>
          </p:cNvPr>
          <p:cNvSpPr txBox="1">
            <a:spLocks/>
          </p:cNvSpPr>
          <p:nvPr/>
        </p:nvSpPr>
        <p:spPr>
          <a:xfrm>
            <a:off x="4250637" y="-59553"/>
            <a:ext cx="7756301" cy="106765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60963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Arial"/>
              </a:rPr>
              <a:t>זהו את התפקידים באירוע</a:t>
            </a:r>
            <a:endParaRPr kumimoji="0" lang="he-IL" altLang="he-IL" sz="3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braham" panose="00000500000000000000" pitchFamily="2" charset="-79"/>
              <a:ea typeface="+mj-ea"/>
              <a:cs typeface="Abraham" panose="00000500000000000000" pitchFamily="2" charset="-79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9469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Shape 285">
          <a:extLst>
            <a:ext uri="{FF2B5EF4-FFF2-40B4-BE49-F238E27FC236}">
              <a16:creationId xmlns:a16="http://schemas.microsoft.com/office/drawing/2014/main" id="{51AB3ABE-42CB-2660-78D7-47FCFB0D2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09D526B1-3A95-F9B9-FD8C-1EE314157B46}"/>
              </a:ext>
            </a:extLst>
          </p:cNvPr>
          <p:cNvSpPr/>
          <p:nvPr/>
        </p:nvSpPr>
        <p:spPr>
          <a:xfrm>
            <a:off x="501650" y="129749"/>
            <a:ext cx="11188700" cy="65691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>
              <a:lnSpc>
                <a:spcPct val="150000"/>
              </a:lnSpc>
            </a:pPr>
            <a:r>
              <a:rPr lang="he-IL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דוגמה 1:</a:t>
            </a:r>
          </a:p>
          <a:p>
            <a:pPr algn="ctr" rtl="1">
              <a:lnSpc>
                <a:spcPct val="150000"/>
              </a:lnSpc>
            </a:pPr>
            <a:r>
              <a:rPr lang="he-IL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יהלי</a:t>
            </a:r>
            <a:r>
              <a:rPr lang="he-I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הוא תלמיד חדש בכיתה ד'2. בשבוע הראשון שלו בכיתה, </a:t>
            </a:r>
            <a:b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הוא לא מצא עם מי לשחק בהפסקות, ולכן שיחק עם ילד אחד </a:t>
            </a:r>
            <a:b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שהכיר קודם לכן, שלומד בכיתה מתחתיו (תלמיד כיתה ג'). </a:t>
            </a:r>
          </a:p>
          <a:p>
            <a:pPr algn="ctr" rtl="1">
              <a:lnSpc>
                <a:spcPct val="150000"/>
              </a:lnSpc>
            </a:pPr>
            <a:r>
              <a:rPr lang="he-I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נתנאל, תלמיד חדש מהכיתה של </a:t>
            </a:r>
            <a:r>
              <a:rPr lang="he-IL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יהלי</a:t>
            </a:r>
            <a:r>
              <a:rPr lang="he-I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פנה אליו בסוף אחת ההפסקות, צחק עליו והקניט אותו </a:t>
            </a:r>
            <a:b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שהוא תינוק ושהוא משחק עם ילדים קטנים. </a:t>
            </a:r>
          </a:p>
          <a:p>
            <a:pPr algn="ctr" rtl="1">
              <a:lnSpc>
                <a:spcPct val="150000"/>
              </a:lnSpc>
            </a:pPr>
            <a:r>
              <a:rPr lang="he-I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כל הכיתה עמדה מסביב ושמעה את נתנאל פוגע </a:t>
            </a:r>
            <a:r>
              <a:rPr lang="he-IL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ביהלי</a:t>
            </a:r>
            <a:r>
              <a:rPr lang="he-I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כולם שתקו, חוץ מליאן שביקשה מנתנאל </a:t>
            </a:r>
            <a:b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שיפסיק מיד להתנהג בצורה הזאת.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241BE52D-9E20-174B-2B80-8EB26143D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2416" y="-52006"/>
            <a:ext cx="2178789" cy="207065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5D77C3BB-4155-E61A-EB7D-7AB3C6A7B4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7290" y="2584213"/>
            <a:ext cx="1919729" cy="207282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4C0EF5EE-6834-DD86-B8EC-6F887EDF8FCE}"/>
              </a:ext>
            </a:extLst>
          </p:cNvPr>
          <p:cNvSpPr txBox="1"/>
          <p:nvPr/>
        </p:nvSpPr>
        <p:spPr>
          <a:xfrm>
            <a:off x="10639928" y="3882169"/>
            <a:ext cx="687404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he-IL" altLang="he-IL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מסייע</a:t>
            </a:r>
            <a:r>
              <a:rPr kumimoji="1" lang="he-IL" altLang="he-IL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raham" panose="00000500000000000000" pitchFamily="2" charset="-79"/>
                <a:ea typeface="+mn-ea"/>
                <a:cs typeface="Abraham" panose="00000500000000000000" pitchFamily="2" charset="-79"/>
                <a:sym typeface="Arial"/>
              </a:rPr>
              <a:t> </a:t>
            </a:r>
            <a:endParaRPr lang="he-IL" dirty="0"/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9B65AF4D-B5F0-D0E9-49CB-FBE2E53190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3716" y="3143726"/>
            <a:ext cx="1476886" cy="738443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B96282B1-D9C2-6BFD-C3F2-68DC731B95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47290" y="45752"/>
            <a:ext cx="1920406" cy="207282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9A05171C-A861-A9F7-4E86-82970DA6BAC8}"/>
              </a:ext>
            </a:extLst>
          </p:cNvPr>
          <p:cNvSpPr txBox="1"/>
          <p:nvPr/>
        </p:nvSpPr>
        <p:spPr>
          <a:xfrm>
            <a:off x="6580108" y="1437272"/>
            <a:ext cx="8895346" cy="383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30480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he-IL" altLang="he-IL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מחזק</a:t>
            </a:r>
          </a:p>
        </p:txBody>
      </p:sp>
      <p:pic>
        <p:nvPicPr>
          <p:cNvPr id="14" name="תמונה 13">
            <a:extLst>
              <a:ext uri="{FF2B5EF4-FFF2-40B4-BE49-F238E27FC236}">
                <a16:creationId xmlns:a16="http://schemas.microsoft.com/office/drawing/2014/main" id="{1AF91B4F-06F8-707D-B491-ABF0324DDA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17222" y="239299"/>
            <a:ext cx="1100707" cy="1110759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D7607E28-FA27-E4DC-D77F-F92C408470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0452" y="4963710"/>
            <a:ext cx="1920406" cy="207282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3212BCDB-2568-3AFF-1329-E8627FB7CCA3}"/>
              </a:ext>
            </a:extLst>
          </p:cNvPr>
          <p:cNvSpPr txBox="1"/>
          <p:nvPr/>
        </p:nvSpPr>
        <p:spPr>
          <a:xfrm>
            <a:off x="7626346" y="6207488"/>
            <a:ext cx="6096000" cy="383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304808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he-IL" altLang="he-IL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פוגע</a:t>
            </a: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599E3C01-E1B9-28B1-9A1B-75DB7E403C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08547" y="5522561"/>
            <a:ext cx="910435" cy="955119"/>
          </a:xfrm>
          <a:prstGeom prst="rect">
            <a:avLst/>
          </a:prstGeom>
        </p:spPr>
      </p:pic>
      <p:pic>
        <p:nvPicPr>
          <p:cNvPr id="17" name="תמונה 16">
            <a:extLst>
              <a:ext uri="{FF2B5EF4-FFF2-40B4-BE49-F238E27FC236}">
                <a16:creationId xmlns:a16="http://schemas.microsoft.com/office/drawing/2014/main" id="{DFD9FFF8-7AA8-837F-D9BC-31781118EC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4566" y="327700"/>
            <a:ext cx="976241" cy="900368"/>
          </a:xfrm>
          <a:prstGeom prst="rect">
            <a:avLst/>
          </a:prstGeom>
        </p:spPr>
      </p:pic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BFCF86C5-828E-F8C8-AD8F-92A4DAD8EF4E}"/>
              </a:ext>
            </a:extLst>
          </p:cNvPr>
          <p:cNvSpPr txBox="1"/>
          <p:nvPr/>
        </p:nvSpPr>
        <p:spPr>
          <a:xfrm>
            <a:off x="-3306605" y="1310200"/>
            <a:ext cx="8895346" cy="383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30480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he-IL" altLang="he-IL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מתעלם</a:t>
            </a:r>
          </a:p>
        </p:txBody>
      </p:sp>
      <p:pic>
        <p:nvPicPr>
          <p:cNvPr id="18" name="תמונה 17">
            <a:extLst>
              <a:ext uri="{FF2B5EF4-FFF2-40B4-BE49-F238E27FC236}">
                <a16:creationId xmlns:a16="http://schemas.microsoft.com/office/drawing/2014/main" id="{BEE918A7-3328-144E-2BAF-C3C28E6BD7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648" y="2520312"/>
            <a:ext cx="2182557" cy="207282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1F389049-0A91-BBF2-69BC-97D3DD4F63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319675" y="2973647"/>
            <a:ext cx="1402895" cy="854012"/>
          </a:xfrm>
          <a:prstGeom prst="rect">
            <a:avLst/>
          </a:prstGeom>
        </p:spPr>
      </p:pic>
      <p:sp>
        <p:nvSpPr>
          <p:cNvPr id="6" name="אליפסה 5">
            <a:extLst>
              <a:ext uri="{FF2B5EF4-FFF2-40B4-BE49-F238E27FC236}">
                <a16:creationId xmlns:a16="http://schemas.microsoft.com/office/drawing/2014/main" id="{E3EF5432-503F-BF26-7A04-DCEB01179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352" y="3698528"/>
            <a:ext cx="2140273" cy="1343341"/>
          </a:xfrm>
          <a:prstGeom prst="ellipse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304808" eaLnBrk="1" hangingPunct="1">
              <a:lnSpc>
                <a:spcPct val="90000"/>
              </a:lnSpc>
              <a:spcAft>
                <a:spcPts val="400"/>
              </a:spcAft>
              <a:defRPr/>
            </a:pPr>
            <a:r>
              <a:rPr lang="he-IL" altLang="he-IL" sz="21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מגן</a:t>
            </a:r>
          </a:p>
        </p:txBody>
      </p:sp>
      <p:pic>
        <p:nvPicPr>
          <p:cNvPr id="20" name="תמונה 19">
            <a:extLst>
              <a:ext uri="{FF2B5EF4-FFF2-40B4-BE49-F238E27FC236}">
                <a16:creationId xmlns:a16="http://schemas.microsoft.com/office/drawing/2014/main" id="{7C86FFB9-DECB-C9D4-A46F-B90F6223ED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924" y="4881995"/>
            <a:ext cx="2182557" cy="207282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" name="Picture 10">
            <a:extLst>
              <a:ext uri="{FF2B5EF4-FFF2-40B4-BE49-F238E27FC236}">
                <a16:creationId xmlns:a16="http://schemas.microsoft.com/office/drawing/2014/main" id="{D6DC502E-265F-CBD5-C86C-E2072B67D39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77960" y="5209438"/>
            <a:ext cx="910436" cy="1224115"/>
          </a:xfrm>
          <a:prstGeom prst="rect">
            <a:avLst/>
          </a:prstGeom>
        </p:spPr>
      </p:pic>
      <p:sp>
        <p:nvSpPr>
          <p:cNvPr id="4" name="אליפסה 5">
            <a:extLst>
              <a:ext uri="{FF2B5EF4-FFF2-40B4-BE49-F238E27FC236}">
                <a16:creationId xmlns:a16="http://schemas.microsoft.com/office/drawing/2014/main" id="{49A37807-B944-4618-C2B9-9006BC6F7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55" y="5867378"/>
            <a:ext cx="2609940" cy="1343341"/>
          </a:xfrm>
          <a:prstGeom prst="ellipse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304808" eaLnBrk="1" hangingPunct="1">
              <a:lnSpc>
                <a:spcPct val="90000"/>
              </a:lnSpc>
              <a:spcAft>
                <a:spcPts val="400"/>
              </a:spcAft>
              <a:defRPr/>
            </a:pPr>
            <a:r>
              <a:rPr lang="he-IL" altLang="he-IL" sz="21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נפגע</a:t>
            </a:r>
          </a:p>
        </p:txBody>
      </p:sp>
    </p:spTree>
    <p:extLst>
      <p:ext uri="{BB962C8B-B14F-4D97-AF65-F5344CB8AC3E}">
        <p14:creationId xmlns:p14="http://schemas.microsoft.com/office/powerpoint/2010/main" val="2235310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Shape 285">
          <a:extLst>
            <a:ext uri="{FF2B5EF4-FFF2-40B4-BE49-F238E27FC236}">
              <a16:creationId xmlns:a16="http://schemas.microsoft.com/office/drawing/2014/main" id="{7411C471-741A-F21A-958D-0987F55CD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D39B0080-04C4-8ED2-B959-2D9EE15E6B12}"/>
              </a:ext>
            </a:extLst>
          </p:cNvPr>
          <p:cNvSpPr/>
          <p:nvPr/>
        </p:nvSpPr>
        <p:spPr>
          <a:xfrm>
            <a:off x="501650" y="129749"/>
            <a:ext cx="11188700" cy="65691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דוגמה 2 : 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מיקה ודניאל, תלמידות בכיתה ד', היו חברות טובות עוד מגן חובה. </a:t>
            </a: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kumimoji="0" lang="he-IL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הן תמיד בילו יחד, שיחקו יחד בהפסקות </a:t>
            </a: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kumimoji="0" lang="he-IL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ואפילו נהגו לישון אחת אצל השנייה בסופי השבוע.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יום אחד מיקה ודניאל רבו מריבה מאד גדולה ולא דיברו יותר זו עם זו.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מיקה פתחה קבוצת </a:t>
            </a:r>
            <a:r>
              <a:rPr kumimoji="0" lang="he-IL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ווטסאפ</a:t>
            </a:r>
            <a:r>
              <a:rPr kumimoji="0" lang="he-IL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לכל בנות הכיתה, </a:t>
            </a: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kumimoji="0" lang="he-IL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ורק את דניאל היא לא הכניסה. </a:t>
            </a: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kumimoji="0" lang="he-IL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לקבוצה היא קראה : "דניאל הדוחה, מי בכלל רוצה להיות חברה שלה?"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בתוך הקבוצה מיקה דיברה בצורה לא יפה על דניאל </a:t>
            </a: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kumimoji="0" lang="he-IL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ואפילו סיפרה לבנות הכיתה כמה מהסודות שדניאל </a:t>
            </a: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kumimoji="0" lang="he-IL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סיפרה לה בעבר. חלק מהבנות הרגישו לא בנוח עם הקבוצה </a:t>
            </a: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kumimoji="0" lang="he-IL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ועם הדברים שנאמרים בה ובחרו לעזוב אותה. </a:t>
            </a: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kumimoji="0" lang="he-IL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חלק נשארו והיו שותפות לשיח הלא מכבד על דניאל. 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3739267E-82B4-1F2A-081A-AEC9C387EE2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32416" y="-52006"/>
            <a:ext cx="2178789" cy="2070657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2EA03C76-91E7-C060-0651-282730377FA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147290" y="2584213"/>
            <a:ext cx="1919729" cy="2072820"/>
          </a:xfrm>
          <a:prstGeom prst="rect">
            <a:avLst/>
          </a:prstGeom>
        </p:spPr>
      </p:pic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35D9AF27-51DD-2119-99B9-3E988D14C336}"/>
              </a:ext>
            </a:extLst>
          </p:cNvPr>
          <p:cNvSpPr txBox="1"/>
          <p:nvPr/>
        </p:nvSpPr>
        <p:spPr>
          <a:xfrm>
            <a:off x="10639928" y="3882169"/>
            <a:ext cx="687404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he-IL" altLang="he-IL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מסייע</a:t>
            </a:r>
            <a:r>
              <a:rPr kumimoji="1" lang="he-IL" altLang="he-IL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raham" panose="00000500000000000000" pitchFamily="2" charset="-79"/>
                <a:ea typeface="+mn-ea"/>
                <a:cs typeface="Abraham" panose="00000500000000000000" pitchFamily="2" charset="-79"/>
                <a:sym typeface="Arial"/>
              </a:rPr>
              <a:t> </a:t>
            </a:r>
            <a:endParaRPr lang="he-IL" dirty="0"/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51E89AFD-65E9-999B-06BC-67EDF8090B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3716" y="3143726"/>
            <a:ext cx="1476886" cy="738443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318E19C5-3FCA-9F3F-D84A-9BAB9F47AE7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147290" y="45752"/>
            <a:ext cx="1920406" cy="2072820"/>
          </a:xfrm>
          <a:prstGeom prst="rect">
            <a:avLst/>
          </a:prstGeom>
        </p:spPr>
      </p:pic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219A8202-0520-9BE4-A8F6-604B7EC9118C}"/>
              </a:ext>
            </a:extLst>
          </p:cNvPr>
          <p:cNvSpPr txBox="1"/>
          <p:nvPr/>
        </p:nvSpPr>
        <p:spPr>
          <a:xfrm>
            <a:off x="6580108" y="1437272"/>
            <a:ext cx="8895346" cy="383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30480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he-IL" altLang="he-IL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מחזק</a:t>
            </a:r>
          </a:p>
        </p:txBody>
      </p:sp>
      <p:pic>
        <p:nvPicPr>
          <p:cNvPr id="14" name="תמונה 13">
            <a:extLst>
              <a:ext uri="{FF2B5EF4-FFF2-40B4-BE49-F238E27FC236}">
                <a16:creationId xmlns:a16="http://schemas.microsoft.com/office/drawing/2014/main" id="{85BBFC16-50A0-F949-5327-58B18753C6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17222" y="239299"/>
            <a:ext cx="1100707" cy="1110759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0CD19502-B116-8CC6-5511-95ED700D40B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120452" y="4963710"/>
            <a:ext cx="1920406" cy="2072820"/>
          </a:xfrm>
          <a:prstGeom prst="rect">
            <a:avLst/>
          </a:prstGeom>
        </p:spPr>
      </p:pic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00380555-E393-8F23-2CAA-A6D9CFB05EF6}"/>
              </a:ext>
            </a:extLst>
          </p:cNvPr>
          <p:cNvSpPr txBox="1"/>
          <p:nvPr/>
        </p:nvSpPr>
        <p:spPr>
          <a:xfrm>
            <a:off x="7626346" y="6207488"/>
            <a:ext cx="6096000" cy="383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304808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he-IL" altLang="he-IL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פוגע</a:t>
            </a: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002B7751-14A2-F993-3B32-F4C7D04226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08547" y="5522561"/>
            <a:ext cx="910435" cy="955119"/>
          </a:xfrm>
          <a:prstGeom prst="rect">
            <a:avLst/>
          </a:prstGeom>
        </p:spPr>
      </p:pic>
      <p:pic>
        <p:nvPicPr>
          <p:cNvPr id="17" name="תמונה 16">
            <a:extLst>
              <a:ext uri="{FF2B5EF4-FFF2-40B4-BE49-F238E27FC236}">
                <a16:creationId xmlns:a16="http://schemas.microsoft.com/office/drawing/2014/main" id="{B5ADA9A9-08BE-4D64-9E74-CD107C2D2C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4566" y="327700"/>
            <a:ext cx="976241" cy="900368"/>
          </a:xfrm>
          <a:prstGeom prst="rect">
            <a:avLst/>
          </a:prstGeom>
        </p:spPr>
      </p:pic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0132F2C8-F0AF-24FA-201C-888C86BBC5CA}"/>
              </a:ext>
            </a:extLst>
          </p:cNvPr>
          <p:cNvSpPr txBox="1"/>
          <p:nvPr/>
        </p:nvSpPr>
        <p:spPr>
          <a:xfrm>
            <a:off x="-3306605" y="1310200"/>
            <a:ext cx="8895346" cy="383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30480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he-IL" altLang="he-IL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מתעלם</a:t>
            </a:r>
          </a:p>
        </p:txBody>
      </p:sp>
      <p:pic>
        <p:nvPicPr>
          <p:cNvPr id="18" name="תמונה 17">
            <a:extLst>
              <a:ext uri="{FF2B5EF4-FFF2-40B4-BE49-F238E27FC236}">
                <a16:creationId xmlns:a16="http://schemas.microsoft.com/office/drawing/2014/main" id="{B74B39B4-9364-C853-67FC-B2B6E17AC209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648" y="2520312"/>
            <a:ext cx="2182557" cy="2072820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39CF358C-FCAC-4790-AAA4-A74E3B5E98C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319675" y="2973647"/>
            <a:ext cx="1402895" cy="854012"/>
          </a:xfrm>
          <a:prstGeom prst="rect">
            <a:avLst/>
          </a:prstGeom>
        </p:spPr>
      </p:pic>
      <p:sp>
        <p:nvSpPr>
          <p:cNvPr id="6" name="אליפסה 5">
            <a:extLst>
              <a:ext uri="{FF2B5EF4-FFF2-40B4-BE49-F238E27FC236}">
                <a16:creationId xmlns:a16="http://schemas.microsoft.com/office/drawing/2014/main" id="{821DFCEF-C852-A4F6-4CC8-E0F902A23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352" y="3698528"/>
            <a:ext cx="2140273" cy="1343341"/>
          </a:xfrm>
          <a:prstGeom prst="ellipse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304808" eaLnBrk="1" hangingPunct="1">
              <a:lnSpc>
                <a:spcPct val="90000"/>
              </a:lnSpc>
              <a:spcAft>
                <a:spcPts val="400"/>
              </a:spcAft>
              <a:defRPr/>
            </a:pPr>
            <a:r>
              <a:rPr lang="he-IL" altLang="he-IL" sz="21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מגן</a:t>
            </a:r>
          </a:p>
        </p:txBody>
      </p:sp>
      <p:pic>
        <p:nvPicPr>
          <p:cNvPr id="20" name="תמונה 19">
            <a:extLst>
              <a:ext uri="{FF2B5EF4-FFF2-40B4-BE49-F238E27FC236}">
                <a16:creationId xmlns:a16="http://schemas.microsoft.com/office/drawing/2014/main" id="{49F63E85-3430-01E7-56A9-7067FF1A85A5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924" y="4881995"/>
            <a:ext cx="2182557" cy="2072820"/>
          </a:xfrm>
          <a:prstGeom prst="rect">
            <a:avLst/>
          </a:prstGeom>
        </p:spPr>
      </p:pic>
      <p:pic>
        <p:nvPicPr>
          <p:cNvPr id="2" name="Picture 10">
            <a:extLst>
              <a:ext uri="{FF2B5EF4-FFF2-40B4-BE49-F238E27FC236}">
                <a16:creationId xmlns:a16="http://schemas.microsoft.com/office/drawing/2014/main" id="{6A2C5A36-0CD2-4B34-922D-EC3E35FE65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77960" y="5209438"/>
            <a:ext cx="910436" cy="1224115"/>
          </a:xfrm>
          <a:prstGeom prst="rect">
            <a:avLst/>
          </a:prstGeom>
        </p:spPr>
      </p:pic>
      <p:sp>
        <p:nvSpPr>
          <p:cNvPr id="4" name="אליפסה 5">
            <a:extLst>
              <a:ext uri="{FF2B5EF4-FFF2-40B4-BE49-F238E27FC236}">
                <a16:creationId xmlns:a16="http://schemas.microsoft.com/office/drawing/2014/main" id="{EE23B3C5-CDCE-678F-44C5-BC9FDFD01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55" y="5867378"/>
            <a:ext cx="2609940" cy="1343341"/>
          </a:xfrm>
          <a:prstGeom prst="ellipse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304808" eaLnBrk="1" hangingPunct="1">
              <a:lnSpc>
                <a:spcPct val="90000"/>
              </a:lnSpc>
              <a:spcAft>
                <a:spcPts val="400"/>
              </a:spcAft>
              <a:defRPr/>
            </a:pPr>
            <a:r>
              <a:rPr lang="he-IL" altLang="he-IL" sz="21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נפגע</a:t>
            </a:r>
          </a:p>
        </p:txBody>
      </p:sp>
    </p:spTree>
    <p:extLst>
      <p:ext uri="{BB962C8B-B14F-4D97-AF65-F5344CB8AC3E}">
        <p14:creationId xmlns:p14="http://schemas.microsoft.com/office/powerpoint/2010/main" val="4101718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00545" y="336619"/>
            <a:ext cx="10390909" cy="331693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6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נתאמן בזיהוי תפקידים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he-IL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לפנינו מונח אוסף משפטים. 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בחרו משפט וזהו לאיזה מהתפקידים </a:t>
            </a:r>
            <a:r>
              <a:rPr lang="he-IL" sz="4000" b="1" dirty="0">
                <a:latin typeface="Calibri" panose="020F0502020204030204" pitchFamily="34" charset="0"/>
                <a:cs typeface="Calibri" panose="020F0502020204030204" pitchFamily="34" charset="0"/>
              </a:rPr>
              <a:t>הוא</a:t>
            </a:r>
            <a:r>
              <a:rPr kumimoji="0" lang="he-IL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מתאים.</a:t>
            </a:r>
            <a:r>
              <a:rPr kumimoji="0" lang="he-IL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</a:t>
            </a: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C3FFA279-31A8-27B6-B15F-54B8F2835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776525">
            <a:off x="594620" y="5647839"/>
            <a:ext cx="2725148" cy="242032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30A07441-702E-6412-0560-2EF8204B0B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701" y="4496579"/>
            <a:ext cx="2924733" cy="2210436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4C3415F1-ED9E-EF27-7C82-0079F5C41F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113715">
            <a:off x="9133582" y="4277180"/>
            <a:ext cx="2422009" cy="1703881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54199C08-F12F-8A58-F06D-CE966D71A5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0151" y="3896968"/>
            <a:ext cx="3548843" cy="293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37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36AC32-D8DD-35BB-4CB1-F1E587D2B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F1DEFB-C9AA-09E0-D036-E45686D40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6600" dirty="0"/>
              <a:t>לכל תפקיד יש תפקיד</a:t>
            </a:r>
            <a:endParaRPr lang="he-IL" sz="4800" dirty="0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63E9A9FF-85A9-4EA3-E973-97504CB1F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460" y="2392184"/>
            <a:ext cx="7315834" cy="26702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ADEAB6C-B831-C47E-6828-446C18B8AF99}"/>
              </a:ext>
            </a:extLst>
          </p:cNvPr>
          <p:cNvSpPr txBox="1"/>
          <p:nvPr/>
        </p:nvSpPr>
        <p:spPr>
          <a:xfrm>
            <a:off x="2726198" y="3231576"/>
            <a:ext cx="580173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ctr" rtl="1"/>
            <a:r>
              <a:rPr lang="he-IL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איך אפשר לעבור תפקיד </a:t>
            </a:r>
            <a:b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מ'פוגע' או 'מתעלם' </a:t>
            </a:r>
            <a:b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לתפקיד של 'מגן'? 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0E8C1618-34A9-8987-EDE0-4CE56E64CC26}"/>
              </a:ext>
            </a:extLst>
          </p:cNvPr>
          <p:cNvSpPr txBox="1"/>
          <p:nvPr/>
        </p:nvSpPr>
        <p:spPr>
          <a:xfrm>
            <a:off x="2579065" y="2323635"/>
            <a:ext cx="6096000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he-IL" sz="53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שאלה לדיון</a:t>
            </a:r>
            <a:endParaRPr lang="he-IL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8B3A3EEE-56CB-6095-E872-9276B49C91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1050" y="1066621"/>
            <a:ext cx="3517697" cy="411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43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2000" y="478310"/>
            <a:ext cx="4320000" cy="1116897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"/>
          <p:cNvSpPr/>
          <p:nvPr/>
        </p:nvSpPr>
        <p:spPr>
          <a:xfrm>
            <a:off x="9285932" y="343674"/>
            <a:ext cx="2906068" cy="1378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w-IL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נושאי היחידה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6" name="Google Shape;136;p2"/>
          <p:cNvSpPr/>
          <p:nvPr/>
        </p:nvSpPr>
        <p:spPr>
          <a:xfrm>
            <a:off x="6461759" y="3137472"/>
            <a:ext cx="3530604" cy="382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800" b="1" i="0" u="none" strike="noStrike" kern="0" cap="none" spc="0" normalizeH="0" baseline="0" noProof="0" dirty="0">
                <a:ln>
                  <a:noFill/>
                </a:ln>
                <a:solidFill>
                  <a:srgbClr val="BBA4DD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תפקיד לכל תפקיד</a:t>
            </a:r>
          </a:p>
        </p:txBody>
      </p:sp>
      <p:sp>
        <p:nvSpPr>
          <p:cNvPr id="137" name="Google Shape;137;p2"/>
          <p:cNvSpPr/>
          <p:nvPr/>
        </p:nvSpPr>
        <p:spPr>
          <a:xfrm>
            <a:off x="5252871" y="4054564"/>
            <a:ext cx="4553272" cy="341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000" b="1" i="0" u="none" strike="noStrike" kern="0" cap="none" spc="0" normalizeH="0" baseline="0" noProof="0" dirty="0">
                <a:ln>
                  <a:noFill/>
                </a:ln>
                <a:solidFill>
                  <a:srgbClr val="A8D08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סיפורו של הגיבור הראשי</a:t>
            </a:r>
          </a:p>
        </p:txBody>
      </p:sp>
      <p:sp>
        <p:nvSpPr>
          <p:cNvPr id="140" name="Google Shape;140;p2"/>
          <p:cNvSpPr/>
          <p:nvPr/>
        </p:nvSpPr>
        <p:spPr>
          <a:xfrm>
            <a:off x="11543430" y="2102766"/>
            <a:ext cx="234456" cy="291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w-IL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" name="Google Shape;141;p2"/>
          <p:cNvSpPr/>
          <p:nvPr/>
        </p:nvSpPr>
        <p:spPr>
          <a:xfrm>
            <a:off x="9688180" y="3153978"/>
            <a:ext cx="386444" cy="382890"/>
          </a:xfrm>
          <a:prstGeom prst="ellipse">
            <a:avLst/>
          </a:prstGeom>
          <a:solidFill>
            <a:srgbClr val="BBA4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"/>
          <p:cNvSpPr/>
          <p:nvPr/>
        </p:nvSpPr>
        <p:spPr>
          <a:xfrm>
            <a:off x="9775749" y="3194028"/>
            <a:ext cx="234456" cy="291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w-IL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" name="Google Shape;143;p2"/>
          <p:cNvSpPr/>
          <p:nvPr/>
        </p:nvSpPr>
        <p:spPr>
          <a:xfrm>
            <a:off x="8801505" y="4020579"/>
            <a:ext cx="386444" cy="382890"/>
          </a:xfrm>
          <a:prstGeom prst="ellipse">
            <a:avLst/>
          </a:prstGeom>
          <a:solidFill>
            <a:srgbClr val="A8D0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"/>
          <p:cNvSpPr/>
          <p:nvPr/>
        </p:nvSpPr>
        <p:spPr>
          <a:xfrm>
            <a:off x="8889074" y="4066652"/>
            <a:ext cx="234456" cy="291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w-IL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" name="Google Shape;146;p2"/>
          <p:cNvSpPr/>
          <p:nvPr/>
        </p:nvSpPr>
        <p:spPr>
          <a:xfrm>
            <a:off x="9429434" y="4230510"/>
            <a:ext cx="206999" cy="291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w-IL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" name="Google Shape;151;p2"/>
          <p:cNvSpPr/>
          <p:nvPr/>
        </p:nvSpPr>
        <p:spPr>
          <a:xfrm>
            <a:off x="10773808" y="2260336"/>
            <a:ext cx="386444" cy="382890"/>
          </a:xfrm>
          <a:prstGeom prst="ellipse">
            <a:avLst/>
          </a:prstGeom>
          <a:solidFill>
            <a:srgbClr val="DDAD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"/>
          <p:cNvSpPr/>
          <p:nvPr/>
        </p:nvSpPr>
        <p:spPr>
          <a:xfrm>
            <a:off x="10861377" y="2306409"/>
            <a:ext cx="234456" cy="291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w-IL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Google Shape;155;p2"/>
          <p:cNvSpPr/>
          <p:nvPr/>
        </p:nvSpPr>
        <p:spPr>
          <a:xfrm>
            <a:off x="4738230" y="2501521"/>
            <a:ext cx="5712531" cy="584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18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האחריות </a:t>
            </a:r>
            <a:r>
              <a:rPr kumimoji="0" lang="he-I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והכח</a:t>
            </a:r>
            <a:r>
              <a:rPr kumimoji="0" lang="he-IL" sz="18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שיש לחברי הקבוצה לעצור אירוע אלימות </a:t>
            </a:r>
          </a:p>
        </p:txBody>
      </p:sp>
      <p:pic>
        <p:nvPicPr>
          <p:cNvPr id="156" name="Google Shape;15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27830" y="827294"/>
            <a:ext cx="588672" cy="470938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"/>
          <p:cNvSpPr/>
          <p:nvPr/>
        </p:nvSpPr>
        <p:spPr>
          <a:xfrm>
            <a:off x="434716" y="3492924"/>
            <a:ext cx="9065342" cy="341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0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הכרות עם ששת התפקידים באירוע אלימות וההשפעה של כל תפקיד על האירוע</a:t>
            </a:r>
          </a:p>
        </p:txBody>
      </p:sp>
      <p:sp>
        <p:nvSpPr>
          <p:cNvPr id="158" name="Google Shape;158;p2"/>
          <p:cNvSpPr/>
          <p:nvPr/>
        </p:nvSpPr>
        <p:spPr>
          <a:xfrm>
            <a:off x="1346361" y="4437459"/>
            <a:ext cx="7374443" cy="382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18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הכרה, חיזוק והעצמת היכולת של הפרט להשפיע על סביבתו</a:t>
            </a:r>
          </a:p>
        </p:txBody>
      </p:sp>
      <p:pic>
        <p:nvPicPr>
          <p:cNvPr id="3" name="גרפיקה 2" descr="פרח ללא גבעול עם מילוי מלא">
            <a:extLst>
              <a:ext uri="{FF2B5EF4-FFF2-40B4-BE49-F238E27FC236}">
                <a16:creationId xmlns:a16="http://schemas.microsoft.com/office/drawing/2014/main" id="{3A51101B-0BA6-2BB1-EA01-04997AF5DA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41915" y="2803726"/>
            <a:ext cx="1041806" cy="1041806"/>
          </a:xfrm>
          <a:prstGeom prst="rect">
            <a:avLst/>
          </a:prstGeom>
        </p:spPr>
      </p:pic>
      <p:sp>
        <p:nvSpPr>
          <p:cNvPr id="2" name="Google Shape;153;p2">
            <a:extLst>
              <a:ext uri="{FF2B5EF4-FFF2-40B4-BE49-F238E27FC236}">
                <a16:creationId xmlns:a16="http://schemas.microsoft.com/office/drawing/2014/main" id="{03D43A35-3912-1670-F3EB-BF4C13405B2C}"/>
              </a:ext>
            </a:extLst>
          </p:cNvPr>
          <p:cNvSpPr/>
          <p:nvPr/>
        </p:nvSpPr>
        <p:spPr>
          <a:xfrm>
            <a:off x="6096000" y="2239489"/>
            <a:ext cx="6446462" cy="487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000" b="1" i="0" u="none" strike="noStrike" kern="0" cap="none" spc="0" normalizeH="0" baseline="0" noProof="0" dirty="0">
                <a:ln>
                  <a:noFill/>
                </a:ln>
                <a:solidFill>
                  <a:srgbClr val="DDADA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מישירים </a:t>
            </a:r>
            <a:r>
              <a:rPr kumimoji="0" lang="he-IL" sz="2000" b="1" i="0" u="none" strike="noStrike" kern="0" cap="none" spc="0" normalizeH="0" baseline="0" noProof="0" dirty="0" err="1">
                <a:ln>
                  <a:noFill/>
                </a:ln>
                <a:solidFill>
                  <a:srgbClr val="DDADA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מב"ט</a:t>
            </a:r>
            <a:r>
              <a:rPr kumimoji="0" lang="he-IL" sz="2000" b="1" i="0" u="none" strike="noStrike" kern="0" cap="none" spc="0" normalizeH="0" baseline="0" noProof="0" dirty="0">
                <a:ln>
                  <a:noFill/>
                </a:ln>
                <a:solidFill>
                  <a:srgbClr val="DDADA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לחבר במצוקה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BA9CB-1480-AE46-691B-FAC87DF93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A1BCFF5D-CEB7-2D3A-1313-497BCF726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635650">
            <a:off x="690614" y="651267"/>
            <a:ext cx="2033863" cy="2472539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B5C058B0-A48A-5B9D-405B-9AC061DB8B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3207" r="12460"/>
          <a:stretch/>
        </p:blipFill>
        <p:spPr>
          <a:xfrm>
            <a:off x="-3400" y="134572"/>
            <a:ext cx="3179066" cy="2552916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6123AD1C-2616-F650-F684-2D9BCDBB22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6502418" y="4498580"/>
            <a:ext cx="879062" cy="3819902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C0A38AFB-C4E7-216F-6B1F-7C04A6DA6CA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10566" y="-1"/>
            <a:ext cx="7700977" cy="5814981"/>
          </a:xfrm>
          <a:prstGeom prst="rect">
            <a:avLst/>
          </a:prstGeom>
        </p:spPr>
      </p:pic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C142DA2A-CD3C-7170-977D-C752B8715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852" y="715729"/>
            <a:ext cx="10127111" cy="4351338"/>
          </a:xfrm>
        </p:spPr>
        <p:txBody>
          <a:bodyPr>
            <a:normAutofit/>
          </a:bodyPr>
          <a:lstStyle/>
          <a:p>
            <a:pPr marL="50800" indent="0">
              <a:lnSpc>
                <a:spcPct val="120000"/>
              </a:lnSpc>
              <a:buNone/>
            </a:pPr>
            <a:r>
              <a:rPr lang="he-IL" dirty="0"/>
              <a:t>ילדים יכולים להחליט לקום </a:t>
            </a:r>
            <a:br>
              <a:rPr lang="en-US" dirty="0"/>
            </a:br>
            <a:r>
              <a:rPr lang="he-IL" dirty="0"/>
              <a:t>ולעשות שינוי בכל תחום שחשוב להם.</a:t>
            </a:r>
            <a:br>
              <a:rPr lang="en-US" dirty="0"/>
            </a:br>
            <a:r>
              <a:rPr lang="he-IL" dirty="0"/>
              <a:t>נתחיל בלהתבונן סביב ולהחליט מה חשוב לנו לשנות. </a:t>
            </a:r>
            <a:br>
              <a:rPr lang="en-US" dirty="0"/>
            </a:br>
            <a:r>
              <a:rPr lang="he-IL" dirty="0"/>
              <a:t>לא נפחד להישיר </a:t>
            </a:r>
            <a:r>
              <a:rPr lang="he-IL" b="1" dirty="0" err="1">
                <a:solidFill>
                  <a:schemeClr val="accent1"/>
                </a:solidFill>
              </a:rPr>
              <a:t>מב"ט</a:t>
            </a:r>
            <a:r>
              <a:rPr lang="he-IL" dirty="0"/>
              <a:t> לחבר במצוקה ולבקש לעזור:</a:t>
            </a:r>
            <a:br>
              <a:rPr lang="en-US" dirty="0"/>
            </a:br>
            <a:r>
              <a:rPr lang="he-IL" b="1" dirty="0">
                <a:solidFill>
                  <a:schemeClr val="accent1"/>
                </a:solidFill>
              </a:rPr>
              <a:t>מ</a:t>
            </a:r>
            <a:r>
              <a:rPr lang="he-IL" dirty="0"/>
              <a:t>ביטים, </a:t>
            </a:r>
            <a:r>
              <a:rPr lang="he-IL" b="1" dirty="0">
                <a:solidFill>
                  <a:schemeClr val="accent1"/>
                </a:solidFill>
              </a:rPr>
              <a:t>ב</a:t>
            </a:r>
            <a:r>
              <a:rPr lang="he-IL" dirty="0"/>
              <a:t>ודקים, </a:t>
            </a:r>
            <a:r>
              <a:rPr lang="he-IL" b="1" dirty="0">
                <a:solidFill>
                  <a:schemeClr val="accent1"/>
                </a:solidFill>
              </a:rPr>
              <a:t>ט</a:t>
            </a:r>
            <a:r>
              <a:rPr lang="he-IL" dirty="0"/>
              <a:t>ורפים</a:t>
            </a:r>
            <a:r>
              <a:rPr lang="en-US" dirty="0"/>
              <a:t> </a:t>
            </a:r>
            <a:r>
              <a:rPr lang="he-IL" dirty="0"/>
              <a:t>את הקלפים ויוצרים שינוי. </a:t>
            </a:r>
            <a:br>
              <a:rPr lang="en-US" dirty="0"/>
            </a:br>
            <a:r>
              <a:rPr lang="he-IL" dirty="0"/>
              <a:t>נוכל לעודד חברים נוספים לעשות כמונו. </a:t>
            </a:r>
            <a:br>
              <a:rPr lang="en-US" dirty="0"/>
            </a:br>
            <a:r>
              <a:rPr lang="he-IL" b="1" dirty="0"/>
              <a:t>לקבוצה יש כח חיובי, יש לנו כוח להשפיע!</a:t>
            </a: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A1FA92AA-0FFA-70F7-B84E-C97CB93245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1088" y="5391641"/>
            <a:ext cx="5284059" cy="147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206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F66F4C72-0214-4615-B785-78DDD6C4DAD6}"/>
              </a:ext>
            </a:extLst>
          </p:cNvPr>
          <p:cNvSpPr/>
          <p:nvPr/>
        </p:nvSpPr>
        <p:spPr>
          <a:xfrm>
            <a:off x="9504947" y="2327595"/>
            <a:ext cx="2560945" cy="3737525"/>
          </a:xfrm>
          <a:custGeom>
            <a:avLst/>
            <a:gdLst>
              <a:gd name="connsiteX0" fmla="*/ 0 w 2560945"/>
              <a:gd name="connsiteY0" fmla="*/ 622933 h 3737525"/>
              <a:gd name="connsiteX1" fmla="*/ 256317 w 2560945"/>
              <a:gd name="connsiteY1" fmla="*/ 0 h 3737525"/>
              <a:gd name="connsiteX2" fmla="*/ 2304627 w 2560945"/>
              <a:gd name="connsiteY2" fmla="*/ 0 h 3737525"/>
              <a:gd name="connsiteX3" fmla="*/ 2560945 w 2560945"/>
              <a:gd name="connsiteY3" fmla="*/ 622933 h 3737525"/>
              <a:gd name="connsiteX4" fmla="*/ 2560945 w 2560945"/>
              <a:gd name="connsiteY4" fmla="*/ 3114591 h 3737525"/>
              <a:gd name="connsiteX5" fmla="*/ 2304627 w 2560945"/>
              <a:gd name="connsiteY5" fmla="*/ 3737525 h 3737525"/>
              <a:gd name="connsiteX6" fmla="*/ 256317 w 2560945"/>
              <a:gd name="connsiteY6" fmla="*/ 3737525 h 3737525"/>
              <a:gd name="connsiteX7" fmla="*/ 0 w 2560945"/>
              <a:gd name="connsiteY7" fmla="*/ 3114591 h 3737525"/>
              <a:gd name="connsiteX8" fmla="*/ 0 w 2560945"/>
              <a:gd name="connsiteY8" fmla="*/ 622933 h 3737525"/>
              <a:gd name="connsiteX0" fmla="*/ 0 w 2560945"/>
              <a:gd name="connsiteY0" fmla="*/ 622933 h 3737525"/>
              <a:gd name="connsiteX1" fmla="*/ 256317 w 2560945"/>
              <a:gd name="connsiteY1" fmla="*/ 0 h 3737525"/>
              <a:gd name="connsiteX2" fmla="*/ 2304627 w 2560945"/>
              <a:gd name="connsiteY2" fmla="*/ 0 h 3737525"/>
              <a:gd name="connsiteX3" fmla="*/ 2560945 w 2560945"/>
              <a:gd name="connsiteY3" fmla="*/ 622933 h 3737525"/>
              <a:gd name="connsiteX4" fmla="*/ 2560945 w 2560945"/>
              <a:gd name="connsiteY4" fmla="*/ 3114591 h 3737525"/>
              <a:gd name="connsiteX5" fmla="*/ 2304627 w 2560945"/>
              <a:gd name="connsiteY5" fmla="*/ 3737525 h 3737525"/>
              <a:gd name="connsiteX6" fmla="*/ 256317 w 2560945"/>
              <a:gd name="connsiteY6" fmla="*/ 3737525 h 3737525"/>
              <a:gd name="connsiteX7" fmla="*/ 0 w 2560945"/>
              <a:gd name="connsiteY7" fmla="*/ 3114591 h 3737525"/>
              <a:gd name="connsiteX8" fmla="*/ 0 w 2560945"/>
              <a:gd name="connsiteY8" fmla="*/ 622933 h 373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0945" h="3737525" fill="none" extrusionOk="0">
                <a:moveTo>
                  <a:pt x="0" y="622933"/>
                </a:moveTo>
                <a:cubicBezTo>
                  <a:pt x="6860" y="241609"/>
                  <a:pt x="87710" y="-61747"/>
                  <a:pt x="256317" y="0"/>
                </a:cubicBezTo>
                <a:cubicBezTo>
                  <a:pt x="777465" y="138528"/>
                  <a:pt x="1295482" y="-271549"/>
                  <a:pt x="2304627" y="0"/>
                </a:cubicBezTo>
                <a:cubicBezTo>
                  <a:pt x="2422633" y="-45419"/>
                  <a:pt x="2567362" y="357885"/>
                  <a:pt x="2560945" y="622933"/>
                </a:cubicBezTo>
                <a:cubicBezTo>
                  <a:pt x="2497463" y="1167810"/>
                  <a:pt x="2599999" y="2333952"/>
                  <a:pt x="2560945" y="3114591"/>
                </a:cubicBezTo>
                <a:cubicBezTo>
                  <a:pt x="2525304" y="3432233"/>
                  <a:pt x="2434772" y="3730600"/>
                  <a:pt x="2304627" y="3737525"/>
                </a:cubicBezTo>
                <a:cubicBezTo>
                  <a:pt x="1323960" y="3641408"/>
                  <a:pt x="584968" y="3647082"/>
                  <a:pt x="256317" y="3737525"/>
                </a:cubicBezTo>
                <a:cubicBezTo>
                  <a:pt x="67944" y="3680529"/>
                  <a:pt x="-32238" y="3411441"/>
                  <a:pt x="0" y="3114591"/>
                </a:cubicBezTo>
                <a:cubicBezTo>
                  <a:pt x="19510" y="1881654"/>
                  <a:pt x="-73472" y="1674499"/>
                  <a:pt x="0" y="622933"/>
                </a:cubicBezTo>
                <a:close/>
              </a:path>
              <a:path w="2560945" h="3737525" stroke="0" extrusionOk="0">
                <a:moveTo>
                  <a:pt x="0" y="622933"/>
                </a:moveTo>
                <a:cubicBezTo>
                  <a:pt x="-3751" y="247903"/>
                  <a:pt x="84370" y="36886"/>
                  <a:pt x="256317" y="0"/>
                </a:cubicBezTo>
                <a:cubicBezTo>
                  <a:pt x="572155" y="-165955"/>
                  <a:pt x="1862254" y="-73929"/>
                  <a:pt x="2304627" y="0"/>
                </a:cubicBezTo>
                <a:cubicBezTo>
                  <a:pt x="2431670" y="-45608"/>
                  <a:pt x="2606205" y="239641"/>
                  <a:pt x="2560945" y="622933"/>
                </a:cubicBezTo>
                <a:cubicBezTo>
                  <a:pt x="2563852" y="1555312"/>
                  <a:pt x="2748524" y="2306250"/>
                  <a:pt x="2560945" y="3114591"/>
                </a:cubicBezTo>
                <a:cubicBezTo>
                  <a:pt x="2554065" y="3481090"/>
                  <a:pt x="2446610" y="3773283"/>
                  <a:pt x="2304627" y="3737525"/>
                </a:cubicBezTo>
                <a:cubicBezTo>
                  <a:pt x="1615827" y="3515563"/>
                  <a:pt x="513428" y="3904833"/>
                  <a:pt x="256317" y="3737525"/>
                </a:cubicBezTo>
                <a:cubicBezTo>
                  <a:pt x="140539" y="3761260"/>
                  <a:pt x="-28814" y="3522670"/>
                  <a:pt x="0" y="3114591"/>
                </a:cubicBezTo>
                <a:cubicBezTo>
                  <a:pt x="25799" y="2605339"/>
                  <a:pt x="118875" y="1071439"/>
                  <a:pt x="0" y="622933"/>
                </a:cubicBezTo>
                <a:close/>
              </a:path>
              <a:path w="2560945" h="3737525" fill="none" stroke="0" extrusionOk="0">
                <a:moveTo>
                  <a:pt x="0" y="622933"/>
                </a:moveTo>
                <a:cubicBezTo>
                  <a:pt x="-2409" y="260564"/>
                  <a:pt x="88023" y="-10127"/>
                  <a:pt x="256317" y="0"/>
                </a:cubicBezTo>
                <a:cubicBezTo>
                  <a:pt x="792673" y="313799"/>
                  <a:pt x="1485210" y="-353796"/>
                  <a:pt x="2304627" y="0"/>
                </a:cubicBezTo>
                <a:cubicBezTo>
                  <a:pt x="2455650" y="-230"/>
                  <a:pt x="2591630" y="349186"/>
                  <a:pt x="2560945" y="622933"/>
                </a:cubicBezTo>
                <a:cubicBezTo>
                  <a:pt x="2632546" y="1019995"/>
                  <a:pt x="2535785" y="2326552"/>
                  <a:pt x="2560945" y="3114591"/>
                </a:cubicBezTo>
                <a:cubicBezTo>
                  <a:pt x="2546959" y="3447850"/>
                  <a:pt x="2433764" y="3743375"/>
                  <a:pt x="2304627" y="3737525"/>
                </a:cubicBezTo>
                <a:cubicBezTo>
                  <a:pt x="1332029" y="3708220"/>
                  <a:pt x="653766" y="3675304"/>
                  <a:pt x="256317" y="3737525"/>
                </a:cubicBezTo>
                <a:cubicBezTo>
                  <a:pt x="115225" y="3725073"/>
                  <a:pt x="-46914" y="3438889"/>
                  <a:pt x="0" y="3114591"/>
                </a:cubicBezTo>
                <a:cubicBezTo>
                  <a:pt x="17278" y="1884009"/>
                  <a:pt x="-64061" y="1640558"/>
                  <a:pt x="0" y="62293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rgbClr val="00000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133042925">
                  <a:custGeom>
                    <a:avLst/>
                    <a:gdLst>
                      <a:gd name="connsiteX0" fmla="*/ 0 w 4207044"/>
                      <a:gd name="connsiteY0" fmla="*/ 421071 h 2526374"/>
                      <a:gd name="connsiteX1" fmla="*/ 421071 w 4207044"/>
                      <a:gd name="connsiteY1" fmla="*/ 0 h 2526374"/>
                      <a:gd name="connsiteX2" fmla="*/ 3785973 w 4207044"/>
                      <a:gd name="connsiteY2" fmla="*/ 0 h 2526374"/>
                      <a:gd name="connsiteX3" fmla="*/ 4207044 w 4207044"/>
                      <a:gd name="connsiteY3" fmla="*/ 421071 h 2526374"/>
                      <a:gd name="connsiteX4" fmla="*/ 4207044 w 4207044"/>
                      <a:gd name="connsiteY4" fmla="*/ 2105303 h 2526374"/>
                      <a:gd name="connsiteX5" fmla="*/ 3785973 w 4207044"/>
                      <a:gd name="connsiteY5" fmla="*/ 2526374 h 2526374"/>
                      <a:gd name="connsiteX6" fmla="*/ 421071 w 4207044"/>
                      <a:gd name="connsiteY6" fmla="*/ 2526374 h 2526374"/>
                      <a:gd name="connsiteX7" fmla="*/ 0 w 4207044"/>
                      <a:gd name="connsiteY7" fmla="*/ 2105303 h 2526374"/>
                      <a:gd name="connsiteX8" fmla="*/ 0 w 4207044"/>
                      <a:gd name="connsiteY8" fmla="*/ 421071 h 2526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207044" h="2526374" fill="none" extrusionOk="0">
                        <a:moveTo>
                          <a:pt x="0" y="421071"/>
                        </a:moveTo>
                        <a:cubicBezTo>
                          <a:pt x="1754" y="180722"/>
                          <a:pt x="172065" y="-24558"/>
                          <a:pt x="421071" y="0"/>
                        </a:cubicBezTo>
                        <a:cubicBezTo>
                          <a:pt x="1076538" y="140984"/>
                          <a:pt x="2303320" y="-164893"/>
                          <a:pt x="3785973" y="0"/>
                        </a:cubicBezTo>
                        <a:cubicBezTo>
                          <a:pt x="3999075" y="-21818"/>
                          <a:pt x="4213287" y="230123"/>
                          <a:pt x="4207044" y="421071"/>
                        </a:cubicBezTo>
                        <a:cubicBezTo>
                          <a:pt x="4239283" y="772609"/>
                          <a:pt x="4203762" y="1563473"/>
                          <a:pt x="4207044" y="2105303"/>
                        </a:cubicBezTo>
                        <a:cubicBezTo>
                          <a:pt x="4177500" y="2325146"/>
                          <a:pt x="4008135" y="2522858"/>
                          <a:pt x="3785973" y="2526374"/>
                        </a:cubicBezTo>
                        <a:cubicBezTo>
                          <a:pt x="2232829" y="2488909"/>
                          <a:pt x="995102" y="2459097"/>
                          <a:pt x="421071" y="2526374"/>
                        </a:cubicBezTo>
                        <a:cubicBezTo>
                          <a:pt x="176245" y="2514207"/>
                          <a:pt x="-35334" y="2311390"/>
                          <a:pt x="0" y="2105303"/>
                        </a:cubicBezTo>
                        <a:cubicBezTo>
                          <a:pt x="47763" y="1270334"/>
                          <a:pt x="-71846" y="1111752"/>
                          <a:pt x="0" y="421071"/>
                        </a:cubicBezTo>
                        <a:close/>
                      </a:path>
                      <a:path w="4207044" h="2526374" stroke="0" extrusionOk="0">
                        <a:moveTo>
                          <a:pt x="0" y="421071"/>
                        </a:moveTo>
                        <a:cubicBezTo>
                          <a:pt x="-7635" y="173592"/>
                          <a:pt x="163798" y="38752"/>
                          <a:pt x="421071" y="0"/>
                        </a:cubicBezTo>
                        <a:cubicBezTo>
                          <a:pt x="1083489" y="-93916"/>
                          <a:pt x="2964259" y="-57011"/>
                          <a:pt x="3785973" y="0"/>
                        </a:cubicBezTo>
                        <a:cubicBezTo>
                          <a:pt x="4021720" y="4808"/>
                          <a:pt x="4213201" y="190522"/>
                          <a:pt x="4207044" y="421071"/>
                        </a:cubicBezTo>
                        <a:cubicBezTo>
                          <a:pt x="4082004" y="1038824"/>
                          <a:pt x="4344503" y="1605849"/>
                          <a:pt x="4207044" y="2105303"/>
                        </a:cubicBezTo>
                        <a:cubicBezTo>
                          <a:pt x="4211062" y="2345915"/>
                          <a:pt x="4001912" y="2556477"/>
                          <a:pt x="3785973" y="2526374"/>
                        </a:cubicBezTo>
                        <a:cubicBezTo>
                          <a:pt x="2641538" y="2375950"/>
                          <a:pt x="761513" y="2636621"/>
                          <a:pt x="421071" y="2526374"/>
                        </a:cubicBezTo>
                        <a:cubicBezTo>
                          <a:pt x="219881" y="2548287"/>
                          <a:pt x="-26345" y="2357984"/>
                          <a:pt x="0" y="2105303"/>
                        </a:cubicBezTo>
                        <a:cubicBezTo>
                          <a:pt x="91815" y="1779530"/>
                          <a:pt x="149193" y="689195"/>
                          <a:pt x="0" y="42107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1" anchor="ctr"/>
          <a:lstStyle/>
          <a:p>
            <a:pPr lvl="0" algn="ctr" rtl="1">
              <a:buClrTx/>
              <a:buSzPct val="100000"/>
            </a:pPr>
            <a:r>
              <a:rPr lang="he-IL" sz="2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הכרנו את ששת התפקידים של הצופה המשתתף באירוע פגיעה/אלימות.</a:t>
            </a:r>
          </a:p>
        </p:txBody>
      </p:sp>
      <p:sp>
        <p:nvSpPr>
          <p:cNvPr id="12" name="Rectangle: Rounded Corners 8">
            <a:extLst>
              <a:ext uri="{FF2B5EF4-FFF2-40B4-BE49-F238E27FC236}">
                <a16:creationId xmlns:a16="http://schemas.microsoft.com/office/drawing/2014/main" id="{5CA34ABC-22D9-43AE-9413-3FE6E7F4D933}"/>
              </a:ext>
            </a:extLst>
          </p:cNvPr>
          <p:cNvSpPr/>
          <p:nvPr/>
        </p:nvSpPr>
        <p:spPr>
          <a:xfrm>
            <a:off x="6486075" y="2327595"/>
            <a:ext cx="2874428" cy="3737525"/>
          </a:xfrm>
          <a:custGeom>
            <a:avLst/>
            <a:gdLst>
              <a:gd name="connsiteX0" fmla="*/ 0 w 2874428"/>
              <a:gd name="connsiteY0" fmla="*/ 622933 h 3737525"/>
              <a:gd name="connsiteX1" fmla="*/ 287693 w 2874428"/>
              <a:gd name="connsiteY1" fmla="*/ 0 h 3737525"/>
              <a:gd name="connsiteX2" fmla="*/ 2586734 w 2874428"/>
              <a:gd name="connsiteY2" fmla="*/ 0 h 3737525"/>
              <a:gd name="connsiteX3" fmla="*/ 2874428 w 2874428"/>
              <a:gd name="connsiteY3" fmla="*/ 622933 h 3737525"/>
              <a:gd name="connsiteX4" fmla="*/ 2874428 w 2874428"/>
              <a:gd name="connsiteY4" fmla="*/ 3114591 h 3737525"/>
              <a:gd name="connsiteX5" fmla="*/ 2586734 w 2874428"/>
              <a:gd name="connsiteY5" fmla="*/ 3737525 h 3737525"/>
              <a:gd name="connsiteX6" fmla="*/ 287693 w 2874428"/>
              <a:gd name="connsiteY6" fmla="*/ 3737525 h 3737525"/>
              <a:gd name="connsiteX7" fmla="*/ 0 w 2874428"/>
              <a:gd name="connsiteY7" fmla="*/ 3114591 h 3737525"/>
              <a:gd name="connsiteX8" fmla="*/ 0 w 2874428"/>
              <a:gd name="connsiteY8" fmla="*/ 622933 h 3737525"/>
              <a:gd name="connsiteX0" fmla="*/ 0 w 2874428"/>
              <a:gd name="connsiteY0" fmla="*/ 622933 h 3737525"/>
              <a:gd name="connsiteX1" fmla="*/ 287693 w 2874428"/>
              <a:gd name="connsiteY1" fmla="*/ 0 h 3737525"/>
              <a:gd name="connsiteX2" fmla="*/ 2586734 w 2874428"/>
              <a:gd name="connsiteY2" fmla="*/ 0 h 3737525"/>
              <a:gd name="connsiteX3" fmla="*/ 2874428 w 2874428"/>
              <a:gd name="connsiteY3" fmla="*/ 622933 h 3737525"/>
              <a:gd name="connsiteX4" fmla="*/ 2874428 w 2874428"/>
              <a:gd name="connsiteY4" fmla="*/ 3114591 h 3737525"/>
              <a:gd name="connsiteX5" fmla="*/ 2586734 w 2874428"/>
              <a:gd name="connsiteY5" fmla="*/ 3737525 h 3737525"/>
              <a:gd name="connsiteX6" fmla="*/ 287693 w 2874428"/>
              <a:gd name="connsiteY6" fmla="*/ 3737525 h 3737525"/>
              <a:gd name="connsiteX7" fmla="*/ 0 w 2874428"/>
              <a:gd name="connsiteY7" fmla="*/ 3114591 h 3737525"/>
              <a:gd name="connsiteX8" fmla="*/ 0 w 2874428"/>
              <a:gd name="connsiteY8" fmla="*/ 622933 h 373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74428" h="3737525" fill="none" extrusionOk="0">
                <a:moveTo>
                  <a:pt x="0" y="622933"/>
                </a:moveTo>
                <a:cubicBezTo>
                  <a:pt x="2953" y="259559"/>
                  <a:pt x="110767" y="-46471"/>
                  <a:pt x="287693" y="0"/>
                </a:cubicBezTo>
                <a:cubicBezTo>
                  <a:pt x="869779" y="131591"/>
                  <a:pt x="1494746" y="-264393"/>
                  <a:pt x="2586734" y="0"/>
                </a:cubicBezTo>
                <a:cubicBezTo>
                  <a:pt x="2697137" y="-71761"/>
                  <a:pt x="2886072" y="389617"/>
                  <a:pt x="2874428" y="622933"/>
                </a:cubicBezTo>
                <a:cubicBezTo>
                  <a:pt x="2813997" y="1167617"/>
                  <a:pt x="2910433" y="2332522"/>
                  <a:pt x="2874428" y="3114591"/>
                </a:cubicBezTo>
                <a:cubicBezTo>
                  <a:pt x="2827985" y="3428533"/>
                  <a:pt x="2713628" y="3723897"/>
                  <a:pt x="2586734" y="3737525"/>
                </a:cubicBezTo>
                <a:cubicBezTo>
                  <a:pt x="1481440" y="3631131"/>
                  <a:pt x="652073" y="3650163"/>
                  <a:pt x="287693" y="3737525"/>
                </a:cubicBezTo>
                <a:cubicBezTo>
                  <a:pt x="78717" y="3678191"/>
                  <a:pt x="-50778" y="3399528"/>
                  <a:pt x="0" y="3114591"/>
                </a:cubicBezTo>
                <a:cubicBezTo>
                  <a:pt x="28052" y="1880446"/>
                  <a:pt x="-58655" y="1654305"/>
                  <a:pt x="0" y="622933"/>
                </a:cubicBezTo>
                <a:close/>
              </a:path>
              <a:path w="2874428" h="3737525" stroke="0" extrusionOk="0">
                <a:moveTo>
                  <a:pt x="0" y="622933"/>
                </a:moveTo>
                <a:cubicBezTo>
                  <a:pt x="-2453" y="229371"/>
                  <a:pt x="102146" y="44311"/>
                  <a:pt x="287693" y="0"/>
                </a:cubicBezTo>
                <a:cubicBezTo>
                  <a:pt x="718945" y="-145536"/>
                  <a:pt x="2119114" y="-67449"/>
                  <a:pt x="2586734" y="0"/>
                </a:cubicBezTo>
                <a:cubicBezTo>
                  <a:pt x="2730515" y="-48260"/>
                  <a:pt x="2909302" y="250670"/>
                  <a:pt x="2874428" y="622933"/>
                </a:cubicBezTo>
                <a:cubicBezTo>
                  <a:pt x="2926047" y="1568878"/>
                  <a:pt x="3040187" y="2327679"/>
                  <a:pt x="2874428" y="3114591"/>
                </a:cubicBezTo>
                <a:cubicBezTo>
                  <a:pt x="2872354" y="3475998"/>
                  <a:pt x="2753926" y="3765688"/>
                  <a:pt x="2586734" y="3737525"/>
                </a:cubicBezTo>
                <a:cubicBezTo>
                  <a:pt x="1850218" y="3518318"/>
                  <a:pt x="572341" y="3905016"/>
                  <a:pt x="287693" y="3737525"/>
                </a:cubicBezTo>
                <a:cubicBezTo>
                  <a:pt x="153371" y="3765868"/>
                  <a:pt x="-39694" y="3546576"/>
                  <a:pt x="0" y="3114591"/>
                </a:cubicBezTo>
                <a:cubicBezTo>
                  <a:pt x="51039" y="2622033"/>
                  <a:pt x="106581" y="1028184"/>
                  <a:pt x="0" y="622933"/>
                </a:cubicBezTo>
                <a:close/>
              </a:path>
              <a:path w="2874428" h="3737525" fill="none" stroke="0" extrusionOk="0">
                <a:moveTo>
                  <a:pt x="0" y="622933"/>
                </a:moveTo>
                <a:cubicBezTo>
                  <a:pt x="-10784" y="243932"/>
                  <a:pt x="99743" y="-8401"/>
                  <a:pt x="287693" y="0"/>
                </a:cubicBezTo>
                <a:cubicBezTo>
                  <a:pt x="790559" y="250726"/>
                  <a:pt x="1586920" y="-261386"/>
                  <a:pt x="2586734" y="0"/>
                </a:cubicBezTo>
                <a:cubicBezTo>
                  <a:pt x="2744092" y="-14590"/>
                  <a:pt x="2890701" y="344348"/>
                  <a:pt x="2874428" y="622933"/>
                </a:cubicBezTo>
                <a:cubicBezTo>
                  <a:pt x="2947745" y="1021620"/>
                  <a:pt x="2851730" y="2324968"/>
                  <a:pt x="2874428" y="3114591"/>
                </a:cubicBezTo>
                <a:cubicBezTo>
                  <a:pt x="2855184" y="3441716"/>
                  <a:pt x="2733752" y="3740972"/>
                  <a:pt x="2586734" y="3737525"/>
                </a:cubicBezTo>
                <a:cubicBezTo>
                  <a:pt x="1511903" y="3695236"/>
                  <a:pt x="691041" y="3646655"/>
                  <a:pt x="287693" y="3737525"/>
                </a:cubicBezTo>
                <a:cubicBezTo>
                  <a:pt x="137745" y="3731633"/>
                  <a:pt x="-28205" y="3422582"/>
                  <a:pt x="0" y="3114591"/>
                </a:cubicBezTo>
                <a:cubicBezTo>
                  <a:pt x="-1343" y="1892798"/>
                  <a:pt x="-88463" y="1636649"/>
                  <a:pt x="0" y="622933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5400" cap="flat" cmpd="sng" algn="ctr">
            <a:solidFill>
              <a:srgbClr val="00000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133042925">
                  <a:custGeom>
                    <a:avLst/>
                    <a:gdLst>
                      <a:gd name="connsiteX0" fmla="*/ 0 w 4207044"/>
                      <a:gd name="connsiteY0" fmla="*/ 421071 h 2526374"/>
                      <a:gd name="connsiteX1" fmla="*/ 421071 w 4207044"/>
                      <a:gd name="connsiteY1" fmla="*/ 0 h 2526374"/>
                      <a:gd name="connsiteX2" fmla="*/ 3785973 w 4207044"/>
                      <a:gd name="connsiteY2" fmla="*/ 0 h 2526374"/>
                      <a:gd name="connsiteX3" fmla="*/ 4207044 w 4207044"/>
                      <a:gd name="connsiteY3" fmla="*/ 421071 h 2526374"/>
                      <a:gd name="connsiteX4" fmla="*/ 4207044 w 4207044"/>
                      <a:gd name="connsiteY4" fmla="*/ 2105303 h 2526374"/>
                      <a:gd name="connsiteX5" fmla="*/ 3785973 w 4207044"/>
                      <a:gd name="connsiteY5" fmla="*/ 2526374 h 2526374"/>
                      <a:gd name="connsiteX6" fmla="*/ 421071 w 4207044"/>
                      <a:gd name="connsiteY6" fmla="*/ 2526374 h 2526374"/>
                      <a:gd name="connsiteX7" fmla="*/ 0 w 4207044"/>
                      <a:gd name="connsiteY7" fmla="*/ 2105303 h 2526374"/>
                      <a:gd name="connsiteX8" fmla="*/ 0 w 4207044"/>
                      <a:gd name="connsiteY8" fmla="*/ 421071 h 2526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207044" h="2526374" fill="none" extrusionOk="0">
                        <a:moveTo>
                          <a:pt x="0" y="421071"/>
                        </a:moveTo>
                        <a:cubicBezTo>
                          <a:pt x="1754" y="180722"/>
                          <a:pt x="172065" y="-24558"/>
                          <a:pt x="421071" y="0"/>
                        </a:cubicBezTo>
                        <a:cubicBezTo>
                          <a:pt x="1076538" y="140984"/>
                          <a:pt x="2303320" y="-164893"/>
                          <a:pt x="3785973" y="0"/>
                        </a:cubicBezTo>
                        <a:cubicBezTo>
                          <a:pt x="3999075" y="-21818"/>
                          <a:pt x="4213287" y="230123"/>
                          <a:pt x="4207044" y="421071"/>
                        </a:cubicBezTo>
                        <a:cubicBezTo>
                          <a:pt x="4239283" y="772609"/>
                          <a:pt x="4203762" y="1563473"/>
                          <a:pt x="4207044" y="2105303"/>
                        </a:cubicBezTo>
                        <a:cubicBezTo>
                          <a:pt x="4177500" y="2325146"/>
                          <a:pt x="4008135" y="2522858"/>
                          <a:pt x="3785973" y="2526374"/>
                        </a:cubicBezTo>
                        <a:cubicBezTo>
                          <a:pt x="2232829" y="2488909"/>
                          <a:pt x="995102" y="2459097"/>
                          <a:pt x="421071" y="2526374"/>
                        </a:cubicBezTo>
                        <a:cubicBezTo>
                          <a:pt x="176245" y="2514207"/>
                          <a:pt x="-35334" y="2311390"/>
                          <a:pt x="0" y="2105303"/>
                        </a:cubicBezTo>
                        <a:cubicBezTo>
                          <a:pt x="47763" y="1270334"/>
                          <a:pt x="-71846" y="1111752"/>
                          <a:pt x="0" y="421071"/>
                        </a:cubicBezTo>
                        <a:close/>
                      </a:path>
                      <a:path w="4207044" h="2526374" stroke="0" extrusionOk="0">
                        <a:moveTo>
                          <a:pt x="0" y="421071"/>
                        </a:moveTo>
                        <a:cubicBezTo>
                          <a:pt x="-7635" y="173592"/>
                          <a:pt x="163798" y="38752"/>
                          <a:pt x="421071" y="0"/>
                        </a:cubicBezTo>
                        <a:cubicBezTo>
                          <a:pt x="1083489" y="-93916"/>
                          <a:pt x="2964259" y="-57011"/>
                          <a:pt x="3785973" y="0"/>
                        </a:cubicBezTo>
                        <a:cubicBezTo>
                          <a:pt x="4021720" y="4808"/>
                          <a:pt x="4213201" y="190522"/>
                          <a:pt x="4207044" y="421071"/>
                        </a:cubicBezTo>
                        <a:cubicBezTo>
                          <a:pt x="4082004" y="1038824"/>
                          <a:pt x="4344503" y="1605849"/>
                          <a:pt x="4207044" y="2105303"/>
                        </a:cubicBezTo>
                        <a:cubicBezTo>
                          <a:pt x="4211062" y="2345915"/>
                          <a:pt x="4001912" y="2556477"/>
                          <a:pt x="3785973" y="2526374"/>
                        </a:cubicBezTo>
                        <a:cubicBezTo>
                          <a:pt x="2641538" y="2375950"/>
                          <a:pt x="761513" y="2636621"/>
                          <a:pt x="421071" y="2526374"/>
                        </a:cubicBezTo>
                        <a:cubicBezTo>
                          <a:pt x="219881" y="2548287"/>
                          <a:pt x="-26345" y="2357984"/>
                          <a:pt x="0" y="2105303"/>
                        </a:cubicBezTo>
                        <a:cubicBezTo>
                          <a:pt x="91815" y="1779530"/>
                          <a:pt x="149193" y="689195"/>
                          <a:pt x="0" y="42107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1" anchor="ctr"/>
          <a:lstStyle/>
          <a:p>
            <a:pPr lvl="0" algn="ctr" rtl="1">
              <a:buClrTx/>
              <a:defRPr/>
            </a:pP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he-IL" sz="2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לכל אחד מהעדים לאירוע פגיעה/אלימות יש תפקיד, שמשפיע על התפתחות האירוע.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Rectangle: Rounded Corners 8">
            <a:extLst>
              <a:ext uri="{FF2B5EF4-FFF2-40B4-BE49-F238E27FC236}">
                <a16:creationId xmlns:a16="http://schemas.microsoft.com/office/drawing/2014/main" id="{3A47CA61-9D49-4B0B-8B10-892302DDC816}"/>
              </a:ext>
            </a:extLst>
          </p:cNvPr>
          <p:cNvSpPr/>
          <p:nvPr/>
        </p:nvSpPr>
        <p:spPr>
          <a:xfrm>
            <a:off x="3396459" y="2323393"/>
            <a:ext cx="2962771" cy="3737525"/>
          </a:xfrm>
          <a:custGeom>
            <a:avLst/>
            <a:gdLst>
              <a:gd name="connsiteX0" fmla="*/ 0 w 2962771"/>
              <a:gd name="connsiteY0" fmla="*/ 622933 h 3737525"/>
              <a:gd name="connsiteX1" fmla="*/ 296535 w 2962771"/>
              <a:gd name="connsiteY1" fmla="*/ 0 h 3737525"/>
              <a:gd name="connsiteX2" fmla="*/ 2666235 w 2962771"/>
              <a:gd name="connsiteY2" fmla="*/ 0 h 3737525"/>
              <a:gd name="connsiteX3" fmla="*/ 2962771 w 2962771"/>
              <a:gd name="connsiteY3" fmla="*/ 622933 h 3737525"/>
              <a:gd name="connsiteX4" fmla="*/ 2962771 w 2962771"/>
              <a:gd name="connsiteY4" fmla="*/ 3114591 h 3737525"/>
              <a:gd name="connsiteX5" fmla="*/ 2666235 w 2962771"/>
              <a:gd name="connsiteY5" fmla="*/ 3737525 h 3737525"/>
              <a:gd name="connsiteX6" fmla="*/ 296535 w 2962771"/>
              <a:gd name="connsiteY6" fmla="*/ 3737525 h 3737525"/>
              <a:gd name="connsiteX7" fmla="*/ 0 w 2962771"/>
              <a:gd name="connsiteY7" fmla="*/ 3114591 h 3737525"/>
              <a:gd name="connsiteX8" fmla="*/ 0 w 2962771"/>
              <a:gd name="connsiteY8" fmla="*/ 622933 h 3737525"/>
              <a:gd name="connsiteX0" fmla="*/ 0 w 2962771"/>
              <a:gd name="connsiteY0" fmla="*/ 622933 h 3737525"/>
              <a:gd name="connsiteX1" fmla="*/ 296535 w 2962771"/>
              <a:gd name="connsiteY1" fmla="*/ 0 h 3737525"/>
              <a:gd name="connsiteX2" fmla="*/ 2666235 w 2962771"/>
              <a:gd name="connsiteY2" fmla="*/ 0 h 3737525"/>
              <a:gd name="connsiteX3" fmla="*/ 2962771 w 2962771"/>
              <a:gd name="connsiteY3" fmla="*/ 622933 h 3737525"/>
              <a:gd name="connsiteX4" fmla="*/ 2962771 w 2962771"/>
              <a:gd name="connsiteY4" fmla="*/ 3114591 h 3737525"/>
              <a:gd name="connsiteX5" fmla="*/ 2666235 w 2962771"/>
              <a:gd name="connsiteY5" fmla="*/ 3737525 h 3737525"/>
              <a:gd name="connsiteX6" fmla="*/ 296535 w 2962771"/>
              <a:gd name="connsiteY6" fmla="*/ 3737525 h 3737525"/>
              <a:gd name="connsiteX7" fmla="*/ 0 w 2962771"/>
              <a:gd name="connsiteY7" fmla="*/ 3114591 h 3737525"/>
              <a:gd name="connsiteX8" fmla="*/ 0 w 2962771"/>
              <a:gd name="connsiteY8" fmla="*/ 622933 h 373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62771" h="3737525" fill="none" extrusionOk="0">
                <a:moveTo>
                  <a:pt x="0" y="622933"/>
                </a:moveTo>
                <a:cubicBezTo>
                  <a:pt x="3375" y="257846"/>
                  <a:pt x="116871" y="-42756"/>
                  <a:pt x="296535" y="0"/>
                </a:cubicBezTo>
                <a:cubicBezTo>
                  <a:pt x="812235" y="177552"/>
                  <a:pt x="1598460" y="-250063"/>
                  <a:pt x="2666235" y="0"/>
                </a:cubicBezTo>
                <a:cubicBezTo>
                  <a:pt x="2784701" y="-67736"/>
                  <a:pt x="2973602" y="383326"/>
                  <a:pt x="2962771" y="622933"/>
                </a:cubicBezTo>
                <a:cubicBezTo>
                  <a:pt x="2903213" y="1167558"/>
                  <a:pt x="2997859" y="2332089"/>
                  <a:pt x="2962771" y="3114591"/>
                </a:cubicBezTo>
                <a:cubicBezTo>
                  <a:pt x="2933929" y="3436371"/>
                  <a:pt x="2802417" y="3725461"/>
                  <a:pt x="2666235" y="3737525"/>
                </a:cubicBezTo>
                <a:cubicBezTo>
                  <a:pt x="1526406" y="3628911"/>
                  <a:pt x="627767" y="3669931"/>
                  <a:pt x="296535" y="3737525"/>
                </a:cubicBezTo>
                <a:cubicBezTo>
                  <a:pt x="91167" y="3686863"/>
                  <a:pt x="-48917" y="3401477"/>
                  <a:pt x="0" y="3114591"/>
                </a:cubicBezTo>
                <a:cubicBezTo>
                  <a:pt x="-12620" y="1890550"/>
                  <a:pt x="-71874" y="1666030"/>
                  <a:pt x="0" y="622933"/>
                </a:cubicBezTo>
                <a:close/>
              </a:path>
              <a:path w="2962771" h="3737525" stroke="0" extrusionOk="0">
                <a:moveTo>
                  <a:pt x="0" y="622933"/>
                </a:moveTo>
                <a:cubicBezTo>
                  <a:pt x="-5071" y="253776"/>
                  <a:pt x="113153" y="54397"/>
                  <a:pt x="296535" y="0"/>
                </a:cubicBezTo>
                <a:cubicBezTo>
                  <a:pt x="656755" y="-171794"/>
                  <a:pt x="2102414" y="-81666"/>
                  <a:pt x="2666235" y="0"/>
                </a:cubicBezTo>
                <a:cubicBezTo>
                  <a:pt x="2822596" y="-23828"/>
                  <a:pt x="3001360" y="247024"/>
                  <a:pt x="2962771" y="622933"/>
                </a:cubicBezTo>
                <a:cubicBezTo>
                  <a:pt x="2980992" y="1561684"/>
                  <a:pt x="3113577" y="2339603"/>
                  <a:pt x="2962771" y="3114591"/>
                </a:cubicBezTo>
                <a:cubicBezTo>
                  <a:pt x="2950993" y="3487059"/>
                  <a:pt x="2828067" y="3773929"/>
                  <a:pt x="2666235" y="3737525"/>
                </a:cubicBezTo>
                <a:cubicBezTo>
                  <a:pt x="1892336" y="3517339"/>
                  <a:pt x="578712" y="3904204"/>
                  <a:pt x="296535" y="3737525"/>
                </a:cubicBezTo>
                <a:cubicBezTo>
                  <a:pt x="161722" y="3761024"/>
                  <a:pt x="-34332" y="3530718"/>
                  <a:pt x="0" y="3114591"/>
                </a:cubicBezTo>
                <a:cubicBezTo>
                  <a:pt x="24254" y="2595981"/>
                  <a:pt x="119246" y="1045795"/>
                  <a:pt x="0" y="622933"/>
                </a:cubicBezTo>
                <a:close/>
              </a:path>
              <a:path w="2962771" h="3737525" fill="none" stroke="0" extrusionOk="0">
                <a:moveTo>
                  <a:pt x="0" y="622933"/>
                </a:moveTo>
                <a:cubicBezTo>
                  <a:pt x="162" y="265262"/>
                  <a:pt x="102536" y="-7114"/>
                  <a:pt x="296535" y="0"/>
                </a:cubicBezTo>
                <a:cubicBezTo>
                  <a:pt x="907776" y="323207"/>
                  <a:pt x="1659458" y="-293331"/>
                  <a:pt x="2666235" y="0"/>
                </a:cubicBezTo>
                <a:cubicBezTo>
                  <a:pt x="2845688" y="11919"/>
                  <a:pt x="2974674" y="342885"/>
                  <a:pt x="2962771" y="622933"/>
                </a:cubicBezTo>
                <a:cubicBezTo>
                  <a:pt x="3036558" y="1022111"/>
                  <a:pt x="2940823" y="2324489"/>
                  <a:pt x="2962771" y="3114591"/>
                </a:cubicBezTo>
                <a:cubicBezTo>
                  <a:pt x="2949189" y="3454322"/>
                  <a:pt x="2808985" y="3757160"/>
                  <a:pt x="2666235" y="3737525"/>
                </a:cubicBezTo>
                <a:cubicBezTo>
                  <a:pt x="1540429" y="3712898"/>
                  <a:pt x="765162" y="3688008"/>
                  <a:pt x="296535" y="3737525"/>
                </a:cubicBezTo>
                <a:cubicBezTo>
                  <a:pt x="162929" y="3746644"/>
                  <a:pt x="-38495" y="3429877"/>
                  <a:pt x="0" y="3114591"/>
                </a:cubicBezTo>
                <a:cubicBezTo>
                  <a:pt x="12414" y="1887745"/>
                  <a:pt x="-67305" y="1641300"/>
                  <a:pt x="0" y="622933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25400" cap="flat" cmpd="sng" algn="ctr">
            <a:solidFill>
              <a:srgbClr val="00000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133042925">
                  <a:custGeom>
                    <a:avLst/>
                    <a:gdLst>
                      <a:gd name="connsiteX0" fmla="*/ 0 w 4207044"/>
                      <a:gd name="connsiteY0" fmla="*/ 421071 h 2526374"/>
                      <a:gd name="connsiteX1" fmla="*/ 421071 w 4207044"/>
                      <a:gd name="connsiteY1" fmla="*/ 0 h 2526374"/>
                      <a:gd name="connsiteX2" fmla="*/ 3785973 w 4207044"/>
                      <a:gd name="connsiteY2" fmla="*/ 0 h 2526374"/>
                      <a:gd name="connsiteX3" fmla="*/ 4207044 w 4207044"/>
                      <a:gd name="connsiteY3" fmla="*/ 421071 h 2526374"/>
                      <a:gd name="connsiteX4" fmla="*/ 4207044 w 4207044"/>
                      <a:gd name="connsiteY4" fmla="*/ 2105303 h 2526374"/>
                      <a:gd name="connsiteX5" fmla="*/ 3785973 w 4207044"/>
                      <a:gd name="connsiteY5" fmla="*/ 2526374 h 2526374"/>
                      <a:gd name="connsiteX6" fmla="*/ 421071 w 4207044"/>
                      <a:gd name="connsiteY6" fmla="*/ 2526374 h 2526374"/>
                      <a:gd name="connsiteX7" fmla="*/ 0 w 4207044"/>
                      <a:gd name="connsiteY7" fmla="*/ 2105303 h 2526374"/>
                      <a:gd name="connsiteX8" fmla="*/ 0 w 4207044"/>
                      <a:gd name="connsiteY8" fmla="*/ 421071 h 2526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207044" h="2526374" fill="none" extrusionOk="0">
                        <a:moveTo>
                          <a:pt x="0" y="421071"/>
                        </a:moveTo>
                        <a:cubicBezTo>
                          <a:pt x="1754" y="180722"/>
                          <a:pt x="172065" y="-24558"/>
                          <a:pt x="421071" y="0"/>
                        </a:cubicBezTo>
                        <a:cubicBezTo>
                          <a:pt x="1076538" y="140984"/>
                          <a:pt x="2303320" y="-164893"/>
                          <a:pt x="3785973" y="0"/>
                        </a:cubicBezTo>
                        <a:cubicBezTo>
                          <a:pt x="3999075" y="-21818"/>
                          <a:pt x="4213287" y="230123"/>
                          <a:pt x="4207044" y="421071"/>
                        </a:cubicBezTo>
                        <a:cubicBezTo>
                          <a:pt x="4239283" y="772609"/>
                          <a:pt x="4203762" y="1563473"/>
                          <a:pt x="4207044" y="2105303"/>
                        </a:cubicBezTo>
                        <a:cubicBezTo>
                          <a:pt x="4177500" y="2325146"/>
                          <a:pt x="4008135" y="2522858"/>
                          <a:pt x="3785973" y="2526374"/>
                        </a:cubicBezTo>
                        <a:cubicBezTo>
                          <a:pt x="2232829" y="2488909"/>
                          <a:pt x="995102" y="2459097"/>
                          <a:pt x="421071" y="2526374"/>
                        </a:cubicBezTo>
                        <a:cubicBezTo>
                          <a:pt x="176245" y="2514207"/>
                          <a:pt x="-35334" y="2311390"/>
                          <a:pt x="0" y="2105303"/>
                        </a:cubicBezTo>
                        <a:cubicBezTo>
                          <a:pt x="47763" y="1270334"/>
                          <a:pt x="-71846" y="1111752"/>
                          <a:pt x="0" y="421071"/>
                        </a:cubicBezTo>
                        <a:close/>
                      </a:path>
                      <a:path w="4207044" h="2526374" stroke="0" extrusionOk="0">
                        <a:moveTo>
                          <a:pt x="0" y="421071"/>
                        </a:moveTo>
                        <a:cubicBezTo>
                          <a:pt x="-7635" y="173592"/>
                          <a:pt x="163798" y="38752"/>
                          <a:pt x="421071" y="0"/>
                        </a:cubicBezTo>
                        <a:cubicBezTo>
                          <a:pt x="1083489" y="-93916"/>
                          <a:pt x="2964259" y="-57011"/>
                          <a:pt x="3785973" y="0"/>
                        </a:cubicBezTo>
                        <a:cubicBezTo>
                          <a:pt x="4021720" y="4808"/>
                          <a:pt x="4213201" y="190522"/>
                          <a:pt x="4207044" y="421071"/>
                        </a:cubicBezTo>
                        <a:cubicBezTo>
                          <a:pt x="4082004" y="1038824"/>
                          <a:pt x="4344503" y="1605849"/>
                          <a:pt x="4207044" y="2105303"/>
                        </a:cubicBezTo>
                        <a:cubicBezTo>
                          <a:pt x="4211062" y="2345915"/>
                          <a:pt x="4001912" y="2556477"/>
                          <a:pt x="3785973" y="2526374"/>
                        </a:cubicBezTo>
                        <a:cubicBezTo>
                          <a:pt x="2641538" y="2375950"/>
                          <a:pt x="761513" y="2636621"/>
                          <a:pt x="421071" y="2526374"/>
                        </a:cubicBezTo>
                        <a:cubicBezTo>
                          <a:pt x="219881" y="2548287"/>
                          <a:pt x="-26345" y="2357984"/>
                          <a:pt x="0" y="2105303"/>
                        </a:cubicBezTo>
                        <a:cubicBezTo>
                          <a:pt x="91815" y="1779530"/>
                          <a:pt x="149193" y="689195"/>
                          <a:pt x="0" y="42107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1" anchor="ctr"/>
          <a:lstStyle/>
          <a:p>
            <a:pPr lvl="0" algn="ctr" rtl="1">
              <a:buClrTx/>
              <a:defRPr/>
            </a:pPr>
            <a:b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he-IL" sz="2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ניתן לבחור לשנות את התפקיד, ובכך גם אפשר לשנות את התפתחות האירוע. כל אחד יכול לבחור את התפקיד שלו.</a:t>
            </a:r>
          </a:p>
        </p:txBody>
      </p:sp>
      <p:sp>
        <p:nvSpPr>
          <p:cNvPr id="14" name="Rectangle: Rounded Corners 8">
            <a:extLst>
              <a:ext uri="{FF2B5EF4-FFF2-40B4-BE49-F238E27FC236}">
                <a16:creationId xmlns:a16="http://schemas.microsoft.com/office/drawing/2014/main" id="{09C5A926-EAF7-4911-91F3-B7E9AC8971BD}"/>
              </a:ext>
            </a:extLst>
          </p:cNvPr>
          <p:cNvSpPr/>
          <p:nvPr/>
        </p:nvSpPr>
        <p:spPr>
          <a:xfrm>
            <a:off x="189608" y="2264734"/>
            <a:ext cx="3024307" cy="3796184"/>
          </a:xfrm>
          <a:custGeom>
            <a:avLst/>
            <a:gdLst>
              <a:gd name="connsiteX0" fmla="*/ 0 w 3024307"/>
              <a:gd name="connsiteY0" fmla="*/ 632710 h 3796184"/>
              <a:gd name="connsiteX1" fmla="*/ 302694 w 3024307"/>
              <a:gd name="connsiteY1" fmla="*/ 0 h 3796184"/>
              <a:gd name="connsiteX2" fmla="*/ 2721612 w 3024307"/>
              <a:gd name="connsiteY2" fmla="*/ 0 h 3796184"/>
              <a:gd name="connsiteX3" fmla="*/ 3024307 w 3024307"/>
              <a:gd name="connsiteY3" fmla="*/ 632710 h 3796184"/>
              <a:gd name="connsiteX4" fmla="*/ 3024307 w 3024307"/>
              <a:gd name="connsiteY4" fmla="*/ 3163473 h 3796184"/>
              <a:gd name="connsiteX5" fmla="*/ 2721612 w 3024307"/>
              <a:gd name="connsiteY5" fmla="*/ 3796184 h 3796184"/>
              <a:gd name="connsiteX6" fmla="*/ 302694 w 3024307"/>
              <a:gd name="connsiteY6" fmla="*/ 3796184 h 3796184"/>
              <a:gd name="connsiteX7" fmla="*/ 0 w 3024307"/>
              <a:gd name="connsiteY7" fmla="*/ 3163473 h 3796184"/>
              <a:gd name="connsiteX8" fmla="*/ 0 w 3024307"/>
              <a:gd name="connsiteY8" fmla="*/ 632710 h 3796184"/>
              <a:gd name="connsiteX0" fmla="*/ 0 w 3024307"/>
              <a:gd name="connsiteY0" fmla="*/ 632710 h 3796184"/>
              <a:gd name="connsiteX1" fmla="*/ 302694 w 3024307"/>
              <a:gd name="connsiteY1" fmla="*/ 0 h 3796184"/>
              <a:gd name="connsiteX2" fmla="*/ 2721612 w 3024307"/>
              <a:gd name="connsiteY2" fmla="*/ 0 h 3796184"/>
              <a:gd name="connsiteX3" fmla="*/ 3024307 w 3024307"/>
              <a:gd name="connsiteY3" fmla="*/ 632710 h 3796184"/>
              <a:gd name="connsiteX4" fmla="*/ 3024307 w 3024307"/>
              <a:gd name="connsiteY4" fmla="*/ 3163473 h 3796184"/>
              <a:gd name="connsiteX5" fmla="*/ 2721612 w 3024307"/>
              <a:gd name="connsiteY5" fmla="*/ 3796184 h 3796184"/>
              <a:gd name="connsiteX6" fmla="*/ 302694 w 3024307"/>
              <a:gd name="connsiteY6" fmla="*/ 3796184 h 3796184"/>
              <a:gd name="connsiteX7" fmla="*/ 0 w 3024307"/>
              <a:gd name="connsiteY7" fmla="*/ 3163473 h 3796184"/>
              <a:gd name="connsiteX8" fmla="*/ 0 w 3024307"/>
              <a:gd name="connsiteY8" fmla="*/ 632710 h 379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4307" h="3796184" fill="none" extrusionOk="0">
                <a:moveTo>
                  <a:pt x="0" y="632710"/>
                </a:moveTo>
                <a:cubicBezTo>
                  <a:pt x="7625" y="243261"/>
                  <a:pt x="119173" y="-43645"/>
                  <a:pt x="302694" y="0"/>
                </a:cubicBezTo>
                <a:cubicBezTo>
                  <a:pt x="866777" y="158579"/>
                  <a:pt x="1568014" y="-270497"/>
                  <a:pt x="2721612" y="0"/>
                </a:cubicBezTo>
                <a:cubicBezTo>
                  <a:pt x="2870730" y="-37355"/>
                  <a:pt x="3031840" y="366084"/>
                  <a:pt x="3024307" y="632710"/>
                </a:cubicBezTo>
                <a:cubicBezTo>
                  <a:pt x="2935947" y="1194236"/>
                  <a:pt x="3040459" y="2358754"/>
                  <a:pt x="3024307" y="3163473"/>
                </a:cubicBezTo>
                <a:cubicBezTo>
                  <a:pt x="2992296" y="3489181"/>
                  <a:pt x="2878142" y="3789825"/>
                  <a:pt x="2721612" y="3796184"/>
                </a:cubicBezTo>
                <a:cubicBezTo>
                  <a:pt x="1596795" y="3730285"/>
                  <a:pt x="669267" y="3715244"/>
                  <a:pt x="302694" y="3796184"/>
                </a:cubicBezTo>
                <a:cubicBezTo>
                  <a:pt x="119527" y="3770795"/>
                  <a:pt x="-67088" y="3441922"/>
                  <a:pt x="0" y="3163473"/>
                </a:cubicBezTo>
                <a:cubicBezTo>
                  <a:pt x="25423" y="1910992"/>
                  <a:pt x="-58368" y="1677270"/>
                  <a:pt x="0" y="632710"/>
                </a:cubicBezTo>
                <a:close/>
              </a:path>
              <a:path w="3024307" h="3796184" stroke="0" extrusionOk="0">
                <a:moveTo>
                  <a:pt x="0" y="632710"/>
                </a:moveTo>
                <a:cubicBezTo>
                  <a:pt x="-1945" y="225661"/>
                  <a:pt x="95936" y="29156"/>
                  <a:pt x="302694" y="0"/>
                </a:cubicBezTo>
                <a:cubicBezTo>
                  <a:pt x="689682" y="-168695"/>
                  <a:pt x="2206845" y="-71991"/>
                  <a:pt x="2721612" y="0"/>
                </a:cubicBezTo>
                <a:cubicBezTo>
                  <a:pt x="2883420" y="-17317"/>
                  <a:pt x="3069251" y="245077"/>
                  <a:pt x="3024307" y="632710"/>
                </a:cubicBezTo>
                <a:cubicBezTo>
                  <a:pt x="3058142" y="1589882"/>
                  <a:pt x="3231337" y="2340654"/>
                  <a:pt x="3024307" y="3163473"/>
                </a:cubicBezTo>
                <a:cubicBezTo>
                  <a:pt x="3018296" y="3535079"/>
                  <a:pt x="2879954" y="3838826"/>
                  <a:pt x="2721612" y="3796184"/>
                </a:cubicBezTo>
                <a:cubicBezTo>
                  <a:pt x="1942373" y="3573341"/>
                  <a:pt x="601521" y="3966408"/>
                  <a:pt x="302694" y="3796184"/>
                </a:cubicBezTo>
                <a:cubicBezTo>
                  <a:pt x="175817" y="3806076"/>
                  <a:pt x="-20804" y="3548157"/>
                  <a:pt x="0" y="3163473"/>
                </a:cubicBezTo>
                <a:cubicBezTo>
                  <a:pt x="50943" y="2660297"/>
                  <a:pt x="112084" y="1044532"/>
                  <a:pt x="0" y="632710"/>
                </a:cubicBezTo>
                <a:close/>
              </a:path>
              <a:path w="3024307" h="3796184" fill="none" stroke="0" extrusionOk="0">
                <a:moveTo>
                  <a:pt x="0" y="632710"/>
                </a:moveTo>
                <a:cubicBezTo>
                  <a:pt x="-3620" y="262015"/>
                  <a:pt x="112245" y="-18960"/>
                  <a:pt x="302694" y="0"/>
                </a:cubicBezTo>
                <a:cubicBezTo>
                  <a:pt x="888884" y="299943"/>
                  <a:pt x="1678062" y="-277221"/>
                  <a:pt x="2721612" y="0"/>
                </a:cubicBezTo>
                <a:cubicBezTo>
                  <a:pt x="2892615" y="-5990"/>
                  <a:pt x="3049001" y="352357"/>
                  <a:pt x="3024307" y="632710"/>
                </a:cubicBezTo>
                <a:cubicBezTo>
                  <a:pt x="3061236" y="1128388"/>
                  <a:pt x="2971044" y="2379076"/>
                  <a:pt x="3024307" y="3163473"/>
                </a:cubicBezTo>
                <a:cubicBezTo>
                  <a:pt x="3012030" y="3511794"/>
                  <a:pt x="2873228" y="3805557"/>
                  <a:pt x="2721612" y="3796184"/>
                </a:cubicBezTo>
                <a:cubicBezTo>
                  <a:pt x="1567871" y="3775706"/>
                  <a:pt x="771837" y="3738983"/>
                  <a:pt x="302694" y="3796184"/>
                </a:cubicBezTo>
                <a:cubicBezTo>
                  <a:pt x="149246" y="3793658"/>
                  <a:pt x="-46669" y="3489395"/>
                  <a:pt x="0" y="3163473"/>
                </a:cubicBezTo>
                <a:cubicBezTo>
                  <a:pt x="24033" y="1912913"/>
                  <a:pt x="-75564" y="1665634"/>
                  <a:pt x="0" y="63271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25400" cap="flat" cmpd="sng" algn="ctr">
            <a:solidFill>
              <a:srgbClr val="00000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133042925">
                  <a:custGeom>
                    <a:avLst/>
                    <a:gdLst>
                      <a:gd name="connsiteX0" fmla="*/ 0 w 4207044"/>
                      <a:gd name="connsiteY0" fmla="*/ 421071 h 2526374"/>
                      <a:gd name="connsiteX1" fmla="*/ 421071 w 4207044"/>
                      <a:gd name="connsiteY1" fmla="*/ 0 h 2526374"/>
                      <a:gd name="connsiteX2" fmla="*/ 3785973 w 4207044"/>
                      <a:gd name="connsiteY2" fmla="*/ 0 h 2526374"/>
                      <a:gd name="connsiteX3" fmla="*/ 4207044 w 4207044"/>
                      <a:gd name="connsiteY3" fmla="*/ 421071 h 2526374"/>
                      <a:gd name="connsiteX4" fmla="*/ 4207044 w 4207044"/>
                      <a:gd name="connsiteY4" fmla="*/ 2105303 h 2526374"/>
                      <a:gd name="connsiteX5" fmla="*/ 3785973 w 4207044"/>
                      <a:gd name="connsiteY5" fmla="*/ 2526374 h 2526374"/>
                      <a:gd name="connsiteX6" fmla="*/ 421071 w 4207044"/>
                      <a:gd name="connsiteY6" fmla="*/ 2526374 h 2526374"/>
                      <a:gd name="connsiteX7" fmla="*/ 0 w 4207044"/>
                      <a:gd name="connsiteY7" fmla="*/ 2105303 h 2526374"/>
                      <a:gd name="connsiteX8" fmla="*/ 0 w 4207044"/>
                      <a:gd name="connsiteY8" fmla="*/ 421071 h 2526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207044" h="2526374" fill="none" extrusionOk="0">
                        <a:moveTo>
                          <a:pt x="0" y="421071"/>
                        </a:moveTo>
                        <a:cubicBezTo>
                          <a:pt x="1754" y="180722"/>
                          <a:pt x="172065" y="-24558"/>
                          <a:pt x="421071" y="0"/>
                        </a:cubicBezTo>
                        <a:cubicBezTo>
                          <a:pt x="1076538" y="140984"/>
                          <a:pt x="2303320" y="-164893"/>
                          <a:pt x="3785973" y="0"/>
                        </a:cubicBezTo>
                        <a:cubicBezTo>
                          <a:pt x="3999075" y="-21818"/>
                          <a:pt x="4213287" y="230123"/>
                          <a:pt x="4207044" y="421071"/>
                        </a:cubicBezTo>
                        <a:cubicBezTo>
                          <a:pt x="4239283" y="772609"/>
                          <a:pt x="4203762" y="1563473"/>
                          <a:pt x="4207044" y="2105303"/>
                        </a:cubicBezTo>
                        <a:cubicBezTo>
                          <a:pt x="4177500" y="2325146"/>
                          <a:pt x="4008135" y="2522858"/>
                          <a:pt x="3785973" y="2526374"/>
                        </a:cubicBezTo>
                        <a:cubicBezTo>
                          <a:pt x="2232829" y="2488909"/>
                          <a:pt x="995102" y="2459097"/>
                          <a:pt x="421071" y="2526374"/>
                        </a:cubicBezTo>
                        <a:cubicBezTo>
                          <a:pt x="176245" y="2514207"/>
                          <a:pt x="-35334" y="2311390"/>
                          <a:pt x="0" y="2105303"/>
                        </a:cubicBezTo>
                        <a:cubicBezTo>
                          <a:pt x="47763" y="1270334"/>
                          <a:pt x="-71846" y="1111752"/>
                          <a:pt x="0" y="421071"/>
                        </a:cubicBezTo>
                        <a:close/>
                      </a:path>
                      <a:path w="4207044" h="2526374" stroke="0" extrusionOk="0">
                        <a:moveTo>
                          <a:pt x="0" y="421071"/>
                        </a:moveTo>
                        <a:cubicBezTo>
                          <a:pt x="-7635" y="173592"/>
                          <a:pt x="163798" y="38752"/>
                          <a:pt x="421071" y="0"/>
                        </a:cubicBezTo>
                        <a:cubicBezTo>
                          <a:pt x="1083489" y="-93916"/>
                          <a:pt x="2964259" y="-57011"/>
                          <a:pt x="3785973" y="0"/>
                        </a:cubicBezTo>
                        <a:cubicBezTo>
                          <a:pt x="4021720" y="4808"/>
                          <a:pt x="4213201" y="190522"/>
                          <a:pt x="4207044" y="421071"/>
                        </a:cubicBezTo>
                        <a:cubicBezTo>
                          <a:pt x="4082004" y="1038824"/>
                          <a:pt x="4344503" y="1605849"/>
                          <a:pt x="4207044" y="2105303"/>
                        </a:cubicBezTo>
                        <a:cubicBezTo>
                          <a:pt x="4211062" y="2345915"/>
                          <a:pt x="4001912" y="2556477"/>
                          <a:pt x="3785973" y="2526374"/>
                        </a:cubicBezTo>
                        <a:cubicBezTo>
                          <a:pt x="2641538" y="2375950"/>
                          <a:pt x="761513" y="2636621"/>
                          <a:pt x="421071" y="2526374"/>
                        </a:cubicBezTo>
                        <a:cubicBezTo>
                          <a:pt x="219881" y="2548287"/>
                          <a:pt x="-26345" y="2357984"/>
                          <a:pt x="0" y="2105303"/>
                        </a:cubicBezTo>
                        <a:cubicBezTo>
                          <a:pt x="91815" y="1779530"/>
                          <a:pt x="149193" y="689195"/>
                          <a:pt x="0" y="42107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1" anchor="ctr"/>
          <a:lstStyle/>
          <a:p>
            <a:pPr lvl="0" algn="ctr" rtl="1">
              <a:buClrTx/>
              <a:buSzPct val="100000"/>
            </a:pPr>
            <a:r>
              <a:rPr lang="he-IL" sz="2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מי שמתעלם מאירוע פגיעה/אלימות, מאפשר לה להתרחש. </a:t>
            </a:r>
            <a:br>
              <a:rPr lang="en-US" sz="2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he-IL" sz="2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לכל אחד ואחת מאיתנו יש את היכולת לחולל שינוי, להשפיע, להפסיק פגיעה ולעשות טוב.</a:t>
            </a:r>
          </a:p>
        </p:txBody>
      </p:sp>
    </p:spTree>
    <p:extLst>
      <p:ext uri="{BB962C8B-B14F-4D97-AF65-F5344CB8AC3E}">
        <p14:creationId xmlns:p14="http://schemas.microsoft.com/office/powerpoint/2010/main" val="7117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9659" y="1475749"/>
            <a:ext cx="3023613" cy="2233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49376" y="2191494"/>
            <a:ext cx="2449189" cy="1809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1932" y="3517348"/>
            <a:ext cx="3023613" cy="2233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1649" y="1324332"/>
            <a:ext cx="3023613" cy="2233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50326" y="3846258"/>
            <a:ext cx="2874750" cy="2123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53426" y="1107129"/>
            <a:ext cx="3023613" cy="2233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9659" y="4031719"/>
            <a:ext cx="4444343" cy="2969119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15"/>
          <p:cNvSpPr/>
          <p:nvPr/>
        </p:nvSpPr>
        <p:spPr>
          <a:xfrm>
            <a:off x="5270246" y="-104298"/>
            <a:ext cx="9068456" cy="1378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5400" b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מסכמים שיעור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5" name="Google Shape;315;p15"/>
          <p:cNvSpPr txBox="1"/>
          <p:nvPr/>
        </p:nvSpPr>
        <p:spPr>
          <a:xfrm>
            <a:off x="5847804" y="1935488"/>
            <a:ext cx="243485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200">
                <a:solidFill>
                  <a:schemeClr val="dk1"/>
                </a:solidFill>
                <a:latin typeface="Calibri" panose="020F0502020204030204" pitchFamily="34" charset="0"/>
                <a:ea typeface="Gisha"/>
                <a:cs typeface="Calibri" panose="020F0502020204030204" pitchFamily="34" charset="0"/>
                <a:sym typeface="Gisha"/>
              </a:rPr>
              <a:t>משהו שריגש אותי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6" name="Google Shape;316;p15"/>
          <p:cNvSpPr txBox="1"/>
          <p:nvPr/>
        </p:nvSpPr>
        <p:spPr>
          <a:xfrm>
            <a:off x="6192637" y="4031719"/>
            <a:ext cx="2423559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200" dirty="0">
                <a:solidFill>
                  <a:schemeClr val="dk1"/>
                </a:solidFill>
                <a:latin typeface="Calibri" panose="020F0502020204030204" pitchFamily="34" charset="0"/>
                <a:ea typeface="Gisha"/>
                <a:cs typeface="Calibri" panose="020F0502020204030204" pitchFamily="34" charset="0"/>
                <a:sym typeface="Gisha"/>
              </a:rPr>
              <a:t>מתוך מה שלמדתי בשיעור</a:t>
            </a:r>
            <a:r>
              <a:rPr lang="he-IL" sz="2200" dirty="0">
                <a:solidFill>
                  <a:schemeClr val="dk1"/>
                </a:solidFill>
                <a:latin typeface="Calibri" panose="020F0502020204030204" pitchFamily="34" charset="0"/>
                <a:ea typeface="Gisha"/>
                <a:cs typeface="Calibri" panose="020F0502020204030204" pitchFamily="34" charset="0"/>
                <a:sym typeface="Gisha"/>
              </a:rPr>
              <a:t>,</a:t>
            </a:r>
            <a:r>
              <a:rPr lang="iw-IL" sz="2200" dirty="0">
                <a:solidFill>
                  <a:schemeClr val="dk1"/>
                </a:solidFill>
                <a:latin typeface="Calibri" panose="020F0502020204030204" pitchFamily="34" charset="0"/>
                <a:ea typeface="Gisha"/>
                <a:cs typeface="Calibri" panose="020F0502020204030204" pitchFamily="34" charset="0"/>
                <a:sym typeface="Gisha"/>
              </a:rPr>
              <a:t> מה אני רוצה לקחת איתי הלאה?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7" name="Google Shape;317;p15"/>
          <p:cNvSpPr txBox="1"/>
          <p:nvPr/>
        </p:nvSpPr>
        <p:spPr>
          <a:xfrm>
            <a:off x="3695455" y="2711372"/>
            <a:ext cx="175703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200">
                <a:solidFill>
                  <a:schemeClr val="dk1"/>
                </a:solidFill>
                <a:latin typeface="Calibri" panose="020F0502020204030204" pitchFamily="34" charset="0"/>
                <a:ea typeface="Gisha"/>
                <a:cs typeface="Calibri" panose="020F0502020204030204" pitchFamily="34" charset="0"/>
                <a:sym typeface="Gisha"/>
              </a:rPr>
              <a:t>משהו חדש שלמדתי היום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8" name="Google Shape;318;p15"/>
          <p:cNvSpPr txBox="1"/>
          <p:nvPr/>
        </p:nvSpPr>
        <p:spPr>
          <a:xfrm>
            <a:off x="1006829" y="2086905"/>
            <a:ext cx="1587779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200">
                <a:solidFill>
                  <a:schemeClr val="dk1"/>
                </a:solidFill>
                <a:latin typeface="Calibri" panose="020F0502020204030204" pitchFamily="34" charset="0"/>
                <a:ea typeface="Gisha"/>
                <a:cs typeface="Calibri" panose="020F0502020204030204" pitchFamily="34" charset="0"/>
                <a:sym typeface="Gisha"/>
              </a:rPr>
              <a:t>משהו שהפתיע אותי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9" name="Google Shape;319;p15"/>
          <p:cNvSpPr txBox="1"/>
          <p:nvPr/>
        </p:nvSpPr>
        <p:spPr>
          <a:xfrm>
            <a:off x="9858892" y="4338793"/>
            <a:ext cx="175703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200">
                <a:solidFill>
                  <a:schemeClr val="dk1"/>
                </a:solidFill>
                <a:latin typeface="Calibri" panose="020F0502020204030204" pitchFamily="34" charset="0"/>
                <a:ea typeface="Gisha"/>
                <a:cs typeface="Calibri" panose="020F0502020204030204" pitchFamily="34" charset="0"/>
                <a:sym typeface="Gisha"/>
              </a:rPr>
              <a:t>משהו שלמדתי על עצמי היום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0" name="Google Shape;320;p15"/>
          <p:cNvSpPr txBox="1"/>
          <p:nvPr/>
        </p:nvSpPr>
        <p:spPr>
          <a:xfrm>
            <a:off x="9449228" y="1887115"/>
            <a:ext cx="2276946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200" dirty="0">
                <a:solidFill>
                  <a:schemeClr val="dk1"/>
                </a:solidFill>
                <a:latin typeface="Calibri" panose="020F0502020204030204" pitchFamily="34" charset="0"/>
                <a:ea typeface="Gisha"/>
                <a:cs typeface="Calibri" panose="020F0502020204030204" pitchFamily="34" charset="0"/>
                <a:sym typeface="Gisha"/>
              </a:rPr>
              <a:t>מחשבות שהתעוררו בי במהלך השיעור או בעקבותיו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גרפיקה 11">
            <a:extLst>
              <a:ext uri="{FF2B5EF4-FFF2-40B4-BE49-F238E27FC236}">
                <a16:creationId xmlns:a16="http://schemas.microsoft.com/office/drawing/2014/main" id="{65E0DDAE-4D97-2A7D-A1D0-3FE3F90221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20685" y="1193363"/>
            <a:ext cx="6364414" cy="5222625"/>
          </a:xfrm>
          <a:prstGeom prst="rect">
            <a:avLst/>
          </a:prstGeom>
        </p:spPr>
      </p:pic>
      <p:pic>
        <p:nvPicPr>
          <p:cNvPr id="9" name="גרפיקה 11">
            <a:extLst>
              <a:ext uri="{FF2B5EF4-FFF2-40B4-BE49-F238E27FC236}">
                <a16:creationId xmlns:a16="http://schemas.microsoft.com/office/drawing/2014/main" id="{DE790FCB-C7FD-3B40-99D8-4A231D1FFE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5706901" y="156580"/>
            <a:ext cx="6364414" cy="5222625"/>
          </a:xfrm>
          <a:prstGeom prst="rect">
            <a:avLst/>
          </a:prstGeom>
        </p:spPr>
      </p:pic>
      <p:pic>
        <p:nvPicPr>
          <p:cNvPr id="6" name="גרפיקה 5">
            <a:extLst>
              <a:ext uri="{FF2B5EF4-FFF2-40B4-BE49-F238E27FC236}">
                <a16:creationId xmlns:a16="http://schemas.microsoft.com/office/drawing/2014/main" id="{3806BBD4-0399-46E0-AF9D-08634FD7CBB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0944" t="23304" r="50515"/>
          <a:stretch/>
        </p:blipFill>
        <p:spPr>
          <a:xfrm rot="5400000">
            <a:off x="8224764" y="4124306"/>
            <a:ext cx="3191544" cy="4946127"/>
          </a:xfrm>
          <a:prstGeom prst="rect">
            <a:avLst/>
          </a:prstGeom>
        </p:spPr>
      </p:pic>
      <p:sp>
        <p:nvSpPr>
          <p:cNvPr id="3" name="כותרת 2">
            <a:extLst>
              <a:ext uri="{FF2B5EF4-FFF2-40B4-BE49-F238E27FC236}">
                <a16:creationId xmlns:a16="http://schemas.microsoft.com/office/drawing/2014/main" id="{2C49CB9E-2A93-46D3-A489-1EF1A773C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4746" y="5065097"/>
            <a:ext cx="3433569" cy="1325563"/>
          </a:xfrm>
        </p:spPr>
        <p:txBody>
          <a:bodyPr>
            <a:noAutofit/>
          </a:bodyPr>
          <a:lstStyle/>
          <a:p>
            <a:r>
              <a:rPr lang="he-IL" sz="3000" dirty="0"/>
              <a:t>למדנו, ועכשיו מיישמים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FC57696D-2B9B-4C49-B31B-7CD08C7F2217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132406" y="1267856"/>
            <a:ext cx="5749220" cy="3215349"/>
          </a:xfrm>
        </p:spPr>
        <p:txBody>
          <a:bodyPr>
            <a:normAutofit/>
          </a:bodyPr>
          <a:lstStyle/>
          <a:p>
            <a:pPr marL="5080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he-IL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מבט אישי:</a:t>
            </a:r>
          </a:p>
          <a:p>
            <a:pPr marL="5080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he-IL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משימת התבוננות ומחשבה לשבוע הקרוב - לנסות לזהות בעצמכם תפקידים שונים (בבית, בשכונה, בחוג, </a:t>
            </a:r>
            <a:b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he-IL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ברשת, בהסעה, בכיתה, בהפסקה),</a:t>
            </a:r>
            <a:b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he-IL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ולתעד זאת במחברת.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E05B7246-D7E7-4E22-6EEC-20CF8B9F294F}"/>
              </a:ext>
            </a:extLst>
          </p:cNvPr>
          <p:cNvSpPr txBox="1"/>
          <p:nvPr/>
        </p:nvSpPr>
        <p:spPr>
          <a:xfrm>
            <a:off x="578194" y="2133042"/>
            <a:ext cx="5128707" cy="2935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he-IL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התבוננות:</a:t>
            </a:r>
          </a:p>
          <a:p>
            <a:pPr marL="5080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he-IL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התבוננו על ילדים אחרים שעשו צעד לקראת מעבר מתפקיד ה'מתעלם' לתפקיד ה'מגן'. נסו לזהות ולמרקר לעצמכם את הפעולות החיוביות שהילדים עשו, והמה נוכל ללמוד </a:t>
            </a:r>
            <a:b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he-IL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ולקבל השראה. 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F8D10582-E54F-4ECC-7CE1-4ADABA08802F}"/>
              </a:ext>
            </a:extLst>
          </p:cNvPr>
          <p:cNvSpPr txBox="1"/>
          <p:nvPr/>
        </p:nvSpPr>
        <p:spPr>
          <a:xfrm>
            <a:off x="9722994" y="1327475"/>
            <a:ext cx="46856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378E2D90-F731-3D73-D405-80CEFFE44653}"/>
              </a:ext>
            </a:extLst>
          </p:cNvPr>
          <p:cNvSpPr txBox="1"/>
          <p:nvPr/>
        </p:nvSpPr>
        <p:spPr>
          <a:xfrm>
            <a:off x="4306053" y="2108904"/>
            <a:ext cx="46856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he-IL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גרפיקה 17" descr="משקפי תלת-ממד קו מיתאר">
            <a:extLst>
              <a:ext uri="{FF2B5EF4-FFF2-40B4-BE49-F238E27FC236}">
                <a16:creationId xmlns:a16="http://schemas.microsoft.com/office/drawing/2014/main" id="{F5084871-6C9A-DAAA-17FC-354EB2B3D7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45685" y="838525"/>
            <a:ext cx="914400" cy="914400"/>
          </a:xfrm>
          <a:prstGeom prst="rect">
            <a:avLst/>
          </a:prstGeom>
        </p:spPr>
      </p:pic>
      <p:pic>
        <p:nvPicPr>
          <p:cNvPr id="20" name="גרפיקה 19" descr="טיפול קו מיתאר">
            <a:extLst>
              <a:ext uri="{FF2B5EF4-FFF2-40B4-BE49-F238E27FC236}">
                <a16:creationId xmlns:a16="http://schemas.microsoft.com/office/drawing/2014/main" id="{9151662B-BA8B-FE63-7B99-6FED0EA0D9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03081" y="1930400"/>
            <a:ext cx="773140" cy="773140"/>
          </a:xfrm>
          <a:prstGeom prst="rect">
            <a:avLst/>
          </a:prstGeom>
        </p:spPr>
      </p:pic>
      <p:pic>
        <p:nvPicPr>
          <p:cNvPr id="2" name="גרפיקה 1">
            <a:extLst>
              <a:ext uri="{FF2B5EF4-FFF2-40B4-BE49-F238E27FC236}">
                <a16:creationId xmlns:a16="http://schemas.microsoft.com/office/drawing/2014/main" id="{1E5FAAAD-3B18-EE01-6867-C5512711A1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0944" t="23304" r="50515"/>
          <a:stretch/>
        </p:blipFill>
        <p:spPr>
          <a:xfrm rot="5400000">
            <a:off x="8224764" y="4124307"/>
            <a:ext cx="3191544" cy="4946127"/>
          </a:xfrm>
          <a:prstGeom prst="rect">
            <a:avLst/>
          </a:prstGeom>
        </p:spPr>
      </p:pic>
      <p:sp>
        <p:nvSpPr>
          <p:cNvPr id="5" name="כותרת 2">
            <a:extLst>
              <a:ext uri="{FF2B5EF4-FFF2-40B4-BE49-F238E27FC236}">
                <a16:creationId xmlns:a16="http://schemas.microsoft.com/office/drawing/2014/main" id="{5553B93C-BBB0-E3A0-AF0D-271186697B7F}"/>
              </a:ext>
            </a:extLst>
          </p:cNvPr>
          <p:cNvSpPr txBox="1">
            <a:spLocks/>
          </p:cNvSpPr>
          <p:nvPr/>
        </p:nvSpPr>
        <p:spPr>
          <a:xfrm>
            <a:off x="8764746" y="5065098"/>
            <a:ext cx="343356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Calibri"/>
              <a:buNone/>
              <a:defRPr sz="5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sz="3000"/>
              <a:t>למדנו, ועכשיו מיישמים</a:t>
            </a:r>
            <a:endParaRPr lang="he-IL" sz="3000" dirty="0"/>
          </a:p>
        </p:txBody>
      </p:sp>
    </p:spTree>
    <p:extLst>
      <p:ext uri="{BB962C8B-B14F-4D97-AF65-F5344CB8AC3E}">
        <p14:creationId xmlns:p14="http://schemas.microsoft.com/office/powerpoint/2010/main" val="18495883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Calibri"/>
              <a:buNone/>
            </a:pPr>
            <a:r>
              <a:rPr lang="he-IL" dirty="0"/>
              <a:t>להדפסה</a:t>
            </a:r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81"/>
          <p:cNvSpPr txBox="1"/>
          <p:nvPr/>
        </p:nvSpPr>
        <p:spPr>
          <a:xfrm rot="16200000">
            <a:off x="-3216713" y="3198166"/>
            <a:ext cx="685800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משפטים להתאמה לדמויות </a:t>
            </a:r>
            <a:endParaRPr kumimoji="0" lang="he-IL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aphicFrame>
        <p:nvGraphicFramePr>
          <p:cNvPr id="3" name="טבלה 2">
            <a:extLst>
              <a:ext uri="{FF2B5EF4-FFF2-40B4-BE49-F238E27FC236}">
                <a16:creationId xmlns:a16="http://schemas.microsoft.com/office/drawing/2014/main" id="{987A2B24-3D2B-82B8-9FA8-6A83F74CE7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712933"/>
              </p:ext>
            </p:extLst>
          </p:nvPr>
        </p:nvGraphicFramePr>
        <p:xfrm>
          <a:off x="658141" y="87526"/>
          <a:ext cx="11376553" cy="6746682"/>
        </p:xfrm>
        <a:graphic>
          <a:graphicData uri="http://schemas.openxmlformats.org/drawingml/2006/table">
            <a:tbl>
              <a:tblPr rtl="1"/>
              <a:tblGrid>
                <a:gridCol w="3828315">
                  <a:extLst>
                    <a:ext uri="{9D8B030D-6E8A-4147-A177-3AD203B41FA5}">
                      <a16:colId xmlns:a16="http://schemas.microsoft.com/office/drawing/2014/main" val="2158458899"/>
                    </a:ext>
                  </a:extLst>
                </a:gridCol>
                <a:gridCol w="4189478">
                  <a:extLst>
                    <a:ext uri="{9D8B030D-6E8A-4147-A177-3AD203B41FA5}">
                      <a16:colId xmlns:a16="http://schemas.microsoft.com/office/drawing/2014/main" val="1285830197"/>
                    </a:ext>
                  </a:extLst>
                </a:gridCol>
                <a:gridCol w="3358760">
                  <a:extLst>
                    <a:ext uri="{9D8B030D-6E8A-4147-A177-3AD203B41FA5}">
                      <a16:colId xmlns:a16="http://schemas.microsoft.com/office/drawing/2014/main" val="575932053"/>
                    </a:ext>
                  </a:extLst>
                </a:gridCol>
              </a:tblGrid>
              <a:tr h="670443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cs typeface="Arial"/>
                          <a:sym typeface="Arial"/>
                        </a:rPr>
                        <a:t>הוא תמיד לצידי, אני חייב להיות לצידו</a:t>
                      </a:r>
                    </a:p>
                    <a:p>
                      <a:pPr algn="ctr" rtl="1"/>
                      <a:endParaRPr lang="he-IL" b="1" dirty="0"/>
                    </a:p>
                  </a:txBody>
                  <a:tcPr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נראה להם? אין מצב! אני עוצרת את זה עכשיו!</a:t>
                      </a:r>
                    </a:p>
                    <a:p>
                      <a:pPr algn="ctr" rtl="1"/>
                      <a:endParaRPr lang="he-IL" b="1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איזה תינוקת, מגיע לה - בכיינית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024223"/>
                  </a:ext>
                </a:extLst>
              </a:tr>
              <a:tr h="670443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cs typeface="Arial"/>
                          <a:sym typeface="Arial"/>
                        </a:rPr>
                        <a:t>תראו את התינוק מתחנן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אני לא עוזר כי אני פוחד להיפגע אם אתערב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אני לא שותק כשפוגעים במישהו חלש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473463"/>
                  </a:ext>
                </a:extLst>
              </a:tr>
              <a:tr h="670443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אני לא מתערב- לא </a:t>
                      </a:r>
                      <a:r>
                        <a:rPr lang="he-IL" b="1" dirty="0" err="1"/>
                        <a:t>פראיר</a:t>
                      </a:r>
                      <a:endParaRPr lang="he-IL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אם אני שותקת, אני אחת מהם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אם אני אתערב, כולם יצאו עלי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345719"/>
                  </a:ext>
                </a:extLst>
              </a:tr>
              <a:tr h="670443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לא מתערבת בסוף אני אסבול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אם אני אעזור יש סיכוי שחברים שלי יעזרו גם.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מילה אחת של מישהו וזה יפסק! למה לא המילה שלי?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916462"/>
                  </a:ext>
                </a:extLst>
              </a:tr>
              <a:tr h="52323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cs typeface="Arial"/>
                          <a:sym typeface="Arial"/>
                        </a:rPr>
                        <a:t>הם לא בני אדם אבל אני כן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cs typeface="Arial"/>
                          <a:sym typeface="Arial"/>
                        </a:rPr>
                        <a:t>מסכן, שום דבר לא יעזור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cs typeface="Arial"/>
                          <a:sym typeface="Arial"/>
                        </a:rPr>
                        <a:t>אני מתערבת כי לא מגיע למישהו שיתנהגו אליו ככה.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171692"/>
                  </a:ext>
                </a:extLst>
              </a:tr>
              <a:tr h="486293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cs typeface="Arial"/>
                          <a:sym typeface="Arial"/>
                        </a:rPr>
                        <a:t>זאת התעללות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cs typeface="Arial"/>
                          <a:sym typeface="Arial"/>
                        </a:rPr>
                        <a:t>אני לא שותקת!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cs typeface="Arial"/>
                          <a:sym typeface="Arial"/>
                        </a:rPr>
                        <a:t>אני עוזר כי לא הייתי רוצה שיעשו את זה לי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012213"/>
                  </a:ext>
                </a:extLst>
              </a:tr>
              <a:tr h="486293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לא נעים לי לא לעזור לו...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זה יגמר באסון, אני חייבת לעשות משהו...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לא מסוגלת לשתוק כשמתנהגים ככה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205677"/>
                  </a:ext>
                </a:extLst>
              </a:tr>
              <a:tr h="523237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 err="1"/>
                        <a:t>חחחח</a:t>
                      </a:r>
                      <a:r>
                        <a:rPr lang="he-IL" b="1" dirty="0"/>
                        <a:t> תבכה </a:t>
                      </a:r>
                      <a:r>
                        <a:rPr lang="he-IL" b="1" dirty="0" err="1"/>
                        <a:t>תבכה</a:t>
                      </a:r>
                      <a:r>
                        <a:rPr lang="he-IL" b="1" dirty="0"/>
                        <a:t> גבר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כולם השתגעו פה! אני חייבת לעצור את ההתחממות הזאת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אני לא יכול לראות שמתעללים במישהו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461861"/>
                  </a:ext>
                </a:extLst>
              </a:tr>
              <a:tr h="486293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עדיף ככה: לא לראות לא לשמוע – יותר בטוח בשבילי. 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אתם חייבים לבוא, תצלמו את זה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cs typeface="Arial"/>
                          <a:sym typeface="Arial"/>
                        </a:rPr>
                        <a:t>אני מתערב לא רוצה שמישהו יפגע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937740"/>
                  </a:ext>
                </a:extLst>
              </a:tr>
              <a:tr h="486293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אף אחד לא עושה כלום, ואני כמו כולם- לא יוצא דופן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נו! לך על זה, אין </a:t>
                      </a:r>
                      <a:r>
                        <a:rPr lang="he-IL" b="1" dirty="0" err="1"/>
                        <a:t>אין</a:t>
                      </a:r>
                      <a:r>
                        <a:rPr lang="he-IL" b="1" dirty="0"/>
                        <a:t> עליך... תראה לו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את מלכה! תראי לה מי שולט פה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023088"/>
                  </a:ext>
                </a:extLst>
              </a:tr>
              <a:tr h="523237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אני לא מתערבת – לא </a:t>
                      </a:r>
                      <a:r>
                        <a:rPr lang="he-IL" b="1" dirty="0" err="1"/>
                        <a:t>שטינקרית</a:t>
                      </a:r>
                      <a:endParaRPr lang="he-IL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אני עושה משהו כי אני מאמין בערבות הדדית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אני שומרת בדלת, תעשי את זה...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905009"/>
                  </a:ext>
                </a:extLst>
              </a:tr>
              <a:tr h="486293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אני קורא למישהו מבוגר ומזעיק עזרה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 err="1"/>
                        <a:t>יששששש</a:t>
                      </a:r>
                      <a:r>
                        <a:rPr lang="he-IL" b="1" dirty="0"/>
                        <a:t> מכות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הן עוברות על החוק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556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29422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תמונה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33633" y="3105883"/>
            <a:ext cx="6858002" cy="646232"/>
          </a:xfrm>
          <a:prstGeom prst="rect">
            <a:avLst/>
          </a:prstGeom>
        </p:spPr>
      </p:pic>
      <p:graphicFrame>
        <p:nvGraphicFramePr>
          <p:cNvPr id="70" name="טבלה 69">
            <a:extLst>
              <a:ext uri="{FF2B5EF4-FFF2-40B4-BE49-F238E27FC236}">
                <a16:creationId xmlns:a16="http://schemas.microsoft.com/office/drawing/2014/main" id="{198B74E1-579E-73EA-6E4F-F326D4B277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955132"/>
              </p:ext>
            </p:extLst>
          </p:nvPr>
        </p:nvGraphicFramePr>
        <p:xfrm>
          <a:off x="717452" y="88961"/>
          <a:ext cx="11282289" cy="6680078"/>
        </p:xfrm>
        <a:graphic>
          <a:graphicData uri="http://schemas.openxmlformats.org/drawingml/2006/table">
            <a:tbl>
              <a:tblPr rtl="1"/>
              <a:tblGrid>
                <a:gridCol w="3844957">
                  <a:extLst>
                    <a:ext uri="{9D8B030D-6E8A-4147-A177-3AD203B41FA5}">
                      <a16:colId xmlns:a16="http://schemas.microsoft.com/office/drawing/2014/main" val="2158458899"/>
                    </a:ext>
                  </a:extLst>
                </a:gridCol>
                <a:gridCol w="4207690">
                  <a:extLst>
                    <a:ext uri="{9D8B030D-6E8A-4147-A177-3AD203B41FA5}">
                      <a16:colId xmlns:a16="http://schemas.microsoft.com/office/drawing/2014/main" val="1285830197"/>
                    </a:ext>
                  </a:extLst>
                </a:gridCol>
                <a:gridCol w="3229642">
                  <a:extLst>
                    <a:ext uri="{9D8B030D-6E8A-4147-A177-3AD203B41FA5}">
                      <a16:colId xmlns:a16="http://schemas.microsoft.com/office/drawing/2014/main" val="575932053"/>
                    </a:ext>
                  </a:extLst>
                </a:gridCol>
              </a:tblGrid>
              <a:tr h="740557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מעולה שיריבו, יהיה קצת אקשן</a:t>
                      </a:r>
                    </a:p>
                    <a:p>
                      <a:pPr algn="ctr" rtl="1"/>
                      <a:endParaRPr lang="he-IL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למה מי יעצור אותי? מי יכול עלי? למי אכפת ממני?</a:t>
                      </a:r>
                    </a:p>
                    <a:p>
                      <a:pPr algn="ctr" rtl="1"/>
                      <a:endParaRPr lang="he-IL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r>
                        <a:rPr lang="he-IL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כל היום חייבת שיחות, צומי כזאת</a:t>
                      </a:r>
                    </a:p>
                    <a:p>
                      <a:pPr algn="ctr" rtl="1"/>
                      <a:endParaRPr lang="he-IL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024223"/>
                  </a:ext>
                </a:extLst>
              </a:tr>
              <a:tr h="67872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בגללו תמיד כועסים עלי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שטויות, נריץ קטעים עם החבר’ה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שטויות, נריץ קטעים עם החבר’ה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473463"/>
                  </a:ext>
                </a:extLst>
              </a:tr>
              <a:tr h="67872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 לא רואה... לא רואה... לא רואה...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לילדים השקטים אין כוח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הוא חזק ומשוגע – לא מסתבך אתו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345719"/>
                  </a:ext>
                </a:extLst>
              </a:tr>
              <a:tr h="67872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הן רעות אלי, לא רוצה קשר איתן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כולם נגדי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הן לא רוצות אותי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916462"/>
                  </a:ext>
                </a:extLst>
              </a:tr>
              <a:tr h="529701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אני אלך למורה התורן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 הם מסתכלים עלי כל הזמן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תמיד אני אשם? אין בעיה, אז אני באמת אהיה אשם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171692"/>
                  </a:ext>
                </a:extLst>
              </a:tr>
              <a:tr h="74055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יש לי כוח, אני יודעת לשמור על עצמי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אני אספר למורה, למנהלת, ליועצת – למי שצריך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סתם מעצבן אותי לראות אותו, עם הפנים האלה של הילד טוב ירושלים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012213"/>
                  </a:ext>
                </a:extLst>
              </a:tr>
              <a:tr h="524561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הם שונאים אותי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אם אני אתלונן הם רק יציקו לי עוד יותר אחר כך...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אני אפס? אני אראה לכם מי אפס!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205677"/>
                  </a:ext>
                </a:extLst>
              </a:tr>
              <a:tr h="529701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לאף אחד לא אכפת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אני לא אוותר, מגיע לי שישמרו עלי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לא רואים אותי? עכשיו תראו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461861"/>
                  </a:ext>
                </a:extLst>
              </a:tr>
              <a:tr h="524561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לא סובלת אותו. משחק אותה ילד טוב...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היא שולטת – לא מסתבכת אתה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לא רואים אותי?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937740"/>
                  </a:ext>
                </a:extLst>
              </a:tr>
              <a:tr h="524561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עדיף לשתוק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יאללה, </a:t>
                      </a:r>
                      <a:r>
                        <a:rPr lang="he-IL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בלאגן</a:t>
                      </a:r>
                      <a:r>
                        <a:rPr lang="he-IL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הן תמיד מרכלות עלי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023088"/>
                  </a:ext>
                </a:extLst>
              </a:tr>
              <a:tr h="529701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אני אספר להורי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905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8511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2000" y="469026"/>
            <a:ext cx="4320000" cy="1116897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"/>
          <p:cNvSpPr txBox="1">
            <a:spLocks noGrp="1"/>
          </p:cNvSpPr>
          <p:nvPr>
            <p:ph type="title"/>
          </p:nvPr>
        </p:nvSpPr>
        <p:spPr>
          <a:xfrm>
            <a:off x="9362113" y="466353"/>
            <a:ext cx="2480925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iw-IL" sz="28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מטרות השיעור</a:t>
            </a:r>
            <a:endParaRPr sz="28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3"/>
          <p:cNvSpPr txBox="1"/>
          <p:nvPr/>
        </p:nvSpPr>
        <p:spPr>
          <a:xfrm>
            <a:off x="0" y="2045685"/>
            <a:ext cx="11843038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02920" marR="0" lvl="0" indent="-4572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 panose="020B0604020202020204" pitchFamily="34" charset="0"/>
              <a:buChar char="•"/>
              <a:tabLst/>
              <a:defRPr/>
            </a:pPr>
            <a:r>
              <a:rPr lang="he-IL" sz="3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התלמידים יכיר</a:t>
            </a:r>
            <a:r>
              <a:rPr kumimoji="0" lang="he-IL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ו את התפקידים השונים באירוע אלימות</a:t>
            </a:r>
          </a:p>
          <a:p>
            <a:pPr marL="502920" indent="-457200" algn="r" rtl="1">
              <a:lnSpc>
                <a:spcPct val="150000"/>
              </a:lnSpc>
              <a:buClr>
                <a:srgbClr val="002060"/>
              </a:buClr>
              <a:buSzPts val="3200"/>
              <a:buFont typeface="Arial" panose="020B0604020202020204" pitchFamily="34" charset="0"/>
              <a:buChar char="•"/>
              <a:defRPr/>
            </a:pPr>
            <a:r>
              <a:rPr lang="he-IL" sz="3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התלמידים יבינו שלצופה מן הצד באירוע אלימות יש תפקיד בעצירת האלימות</a:t>
            </a:r>
          </a:p>
          <a:p>
            <a:pPr marL="502920" lvl="0" indent="-457200" algn="r" rtl="1">
              <a:lnSpc>
                <a:spcPct val="150000"/>
              </a:lnSpc>
              <a:buClr>
                <a:srgbClr val="002060"/>
              </a:buClr>
              <a:buSzPts val="3200"/>
              <a:buFont typeface="Arial" panose="020B0604020202020204" pitchFamily="34" charset="0"/>
              <a:buChar char="•"/>
            </a:pPr>
            <a:r>
              <a:rPr lang="he-IL" sz="3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התלמידים יבינו שבכוחם לנוע בין תפקידים, להיות מוגנים, לעצור פגיעה ולעזור לעצמם ולחבריהם.</a:t>
            </a:r>
            <a:endParaRPr lang="he-IL" sz="3200" dirty="0">
              <a:solidFill>
                <a:srgbClr val="002060"/>
              </a:solidFill>
              <a:highlight>
                <a:srgbClr val="00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4350" y="737914"/>
            <a:ext cx="609600" cy="579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2000" y="469025"/>
            <a:ext cx="4320000" cy="11168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2" name="Google Shape;192;p6"/>
          <p:cNvCxnSpPr/>
          <p:nvPr/>
        </p:nvCxnSpPr>
        <p:spPr>
          <a:xfrm>
            <a:off x="8682163" y="2716232"/>
            <a:ext cx="0" cy="2065840"/>
          </a:xfrm>
          <a:prstGeom prst="straightConnector1">
            <a:avLst/>
          </a:prstGeom>
          <a:noFill/>
          <a:ln w="9525" cap="flat" cmpd="sng">
            <a:solidFill>
              <a:srgbClr val="00548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3" name="Google Shape;193;p6"/>
          <p:cNvSpPr txBox="1"/>
          <p:nvPr/>
        </p:nvSpPr>
        <p:spPr>
          <a:xfrm>
            <a:off x="8829713" y="2716232"/>
            <a:ext cx="3265714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התלמידים יבינו את הדינמיקה החברתית באירועי פגיעה ויכירו את התפקידים השונים על פי תפיסת הצופה המשתתף - "לכל תפקיד יש תפקיד". </a:t>
            </a:r>
          </a:p>
          <a:p>
            <a:pPr marL="0" marR="0" lvl="1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התלמידים ילמדו שבכוחם להשפיע לטובה, לעצור אירועי פגיעה ולעזור לעצמם ולזולת.</a:t>
            </a:r>
            <a:endParaRPr kumimoji="0" lang="he-IL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4" name="Google Shape;194;p6"/>
          <p:cNvSpPr txBox="1"/>
          <p:nvPr/>
        </p:nvSpPr>
        <p:spPr>
          <a:xfrm>
            <a:off x="2853460" y="2716232"/>
            <a:ext cx="5521710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sha"/>
              <a:buChar char="»"/>
              <a:tabLst/>
              <a:defRPr/>
            </a:pPr>
            <a:r>
              <a:rPr kumimoji="0" lang="he-IL" sz="1600" b="1" i="0" u="none" strike="noStrike" kern="0" cap="none" spc="0" normalizeH="0" baseline="0" noProof="0" dirty="0">
                <a:ln>
                  <a:noFill/>
                </a:ln>
                <a:solidFill>
                  <a:srgbClr val="EF364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מיומנויות קוגניטיביות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               </a:t>
            </a:r>
            <a:r>
              <a:rPr kumimoji="0" lang="he-IL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חשיבה ביקורתית - 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קבלת החלטות הטלת ספק, הבנת קשרים</a:t>
            </a: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               בין התנהגות לתוצאות.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               </a:t>
            </a:r>
            <a:r>
              <a:rPr kumimoji="0" lang="he-IL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חשיבה יצירתית - 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תעוזה והתמדה</a:t>
            </a:r>
            <a:r>
              <a:rPr lang="he-IL" sz="16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kumimoji="0" lang="he-IL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he-IL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sha"/>
              <a:buChar char="»"/>
              <a:tabLst/>
              <a:defRPr/>
            </a:pPr>
            <a:r>
              <a:rPr kumimoji="0" lang="he-IL" sz="1600" b="1" i="0" u="none" strike="noStrike" kern="0" cap="none" spc="0" normalizeH="0" baseline="0" noProof="0" dirty="0">
                <a:ln>
                  <a:noFill/>
                </a:ln>
                <a:solidFill>
                  <a:srgbClr val="EF364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מיומנויות רגשיות (תוך-אישי)</a:t>
            </a:r>
            <a:endParaRPr kumimoji="0" lang="he-IL" sz="1600" b="0" i="0" u="none" strike="noStrike" kern="0" cap="none" spc="0" normalizeH="0" baseline="0" noProof="0" dirty="0">
              <a:ln>
                <a:noFill/>
              </a:ln>
              <a:solidFill>
                <a:srgbClr val="EF364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57600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-"/>
              <a:tabLst/>
              <a:defRPr/>
            </a:pPr>
            <a:r>
              <a:rPr kumimoji="0" lang="he-IL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מודעות עצמית - 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ויסות עצמי, הנעה עצמית</a:t>
            </a:r>
            <a:r>
              <a:rPr lang="he-IL" sz="1600" dirty="0">
                <a:latin typeface="Calibri"/>
                <a:ea typeface="Calibri"/>
                <a:cs typeface="Calibri"/>
                <a:sym typeface="Calibri"/>
              </a:rPr>
              <a:t>, זיהוי רגשות העולים לנוכח פגיעה חברתית.</a:t>
            </a:r>
            <a:endParaRPr kumimoji="0" lang="he-IL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57600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-"/>
              <a:tabLst/>
              <a:defRPr/>
            </a:pPr>
            <a:r>
              <a:rPr kumimoji="0" lang="he-IL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הכוונה עצמית -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e-IL" sz="16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ויסות עצמי במצבי פגיעה חברתית.</a:t>
            </a:r>
          </a:p>
          <a:p>
            <a:pPr marL="57600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-"/>
              <a:tabLst/>
              <a:defRPr/>
            </a:pPr>
            <a:endParaRPr kumimoji="0" lang="he-IL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sha"/>
              <a:buChar char="»"/>
              <a:tabLst/>
              <a:defRPr/>
            </a:pPr>
            <a:r>
              <a:rPr kumimoji="0" lang="he-IL" sz="1600" b="1" i="0" u="none" strike="noStrike" kern="0" cap="none" spc="0" normalizeH="0" baseline="0" noProof="0" dirty="0">
                <a:ln>
                  <a:noFill/>
                </a:ln>
                <a:solidFill>
                  <a:srgbClr val="EF364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  מיומנויות חברתיות (בין-אישי)</a:t>
            </a:r>
          </a:p>
          <a:p>
            <a:pPr marL="57600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-"/>
              <a:tabLst/>
              <a:defRPr/>
            </a:pPr>
            <a:r>
              <a:rPr kumimoji="0" lang="he-IL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מודעות חברתית - </a:t>
            </a:r>
            <a:r>
              <a:rPr kumimoji="0" lang="he-IL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אמפתיה ו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הבנת האחר, זיהוי מצבים חברתיים והבנת תפקידים חברתיים</a:t>
            </a:r>
            <a:r>
              <a:rPr lang="he-IL" sz="1600" dirty="0">
                <a:latin typeface="Calibri"/>
                <a:ea typeface="Calibri"/>
                <a:cs typeface="Calibri"/>
                <a:sym typeface="Calibri"/>
              </a:rPr>
              <a:t>, בפרט מצבי פגיעה.</a:t>
            </a:r>
            <a:endParaRPr kumimoji="0" lang="he-IL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57600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-"/>
              <a:tabLst/>
              <a:defRPr/>
            </a:pPr>
            <a:r>
              <a:rPr kumimoji="0" lang="he-IL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התנהלות חברתית-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 ניהול יחסים בין אישיים.</a:t>
            </a:r>
          </a:p>
        </p:txBody>
      </p:sp>
      <p:sp>
        <p:nvSpPr>
          <p:cNvPr id="195" name="Google Shape;195;p6"/>
          <p:cNvSpPr txBox="1"/>
          <p:nvPr/>
        </p:nvSpPr>
        <p:spPr>
          <a:xfrm>
            <a:off x="50039" y="2894144"/>
            <a:ext cx="3369815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lvl="1" indent="-285750" algn="r" rtl="1">
              <a:buSzPts val="1600"/>
              <a:buFont typeface="Calibri"/>
              <a:buChar char="»"/>
            </a:pPr>
            <a:r>
              <a:rPr lang="he-IL" sz="1600" dirty="0">
                <a:latin typeface="Calibri"/>
                <a:ea typeface="Calibri"/>
                <a:cs typeface="Calibri"/>
                <a:sym typeface="Calibri"/>
              </a:rPr>
              <a:t>צדק חברתי וערבות הדדית: סולידריות מעורבות חברתית.</a:t>
            </a:r>
          </a:p>
          <a:p>
            <a:pPr marL="742950" lvl="1" indent="-285750" algn="r" rtl="1">
              <a:buSzPts val="1600"/>
              <a:buFont typeface="Calibri"/>
              <a:buChar char="»"/>
            </a:pPr>
            <a:r>
              <a:rPr lang="he-IL" sz="1600" dirty="0">
                <a:latin typeface="Calibri"/>
                <a:ea typeface="Calibri"/>
                <a:cs typeface="Calibri"/>
                <a:sym typeface="Calibri"/>
              </a:rPr>
              <a:t>כבוד האדם: כבוד לאדם, לזכויותיו, להשקפותיו ולחירות היסוד.</a:t>
            </a:r>
          </a:p>
        </p:txBody>
      </p:sp>
      <p:cxnSp>
        <p:nvCxnSpPr>
          <p:cNvPr id="196" name="Google Shape;196;p6"/>
          <p:cNvCxnSpPr/>
          <p:nvPr/>
        </p:nvCxnSpPr>
        <p:spPr>
          <a:xfrm>
            <a:off x="2977891" y="2716232"/>
            <a:ext cx="0" cy="2065840"/>
          </a:xfrm>
          <a:prstGeom prst="straightConnector1">
            <a:avLst/>
          </a:prstGeom>
          <a:noFill/>
          <a:ln w="9525" cap="flat" cmpd="sng">
            <a:solidFill>
              <a:srgbClr val="00548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7" name="Google Shape;197;p6"/>
          <p:cNvSpPr txBox="1"/>
          <p:nvPr/>
        </p:nvSpPr>
        <p:spPr>
          <a:xfrm>
            <a:off x="10206784" y="2008346"/>
            <a:ext cx="93176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 b="1" i="0" u="none" strike="noStrike" cap="none">
                <a:solidFill>
                  <a:srgbClr val="EF364C"/>
                </a:solidFill>
                <a:latin typeface="Calibri"/>
                <a:ea typeface="Calibri"/>
                <a:cs typeface="Calibri"/>
                <a:sym typeface="Calibri"/>
              </a:rPr>
              <a:t>ידע</a:t>
            </a:r>
            <a:endParaRPr sz="4000">
              <a:solidFill>
                <a:srgbClr val="EF364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6"/>
          <p:cNvSpPr txBox="1"/>
          <p:nvPr/>
        </p:nvSpPr>
        <p:spPr>
          <a:xfrm>
            <a:off x="4703318" y="2008346"/>
            <a:ext cx="227142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 b="1">
                <a:solidFill>
                  <a:srgbClr val="EF364C"/>
                </a:solidFill>
                <a:latin typeface="Calibri"/>
                <a:ea typeface="Calibri"/>
                <a:cs typeface="Calibri"/>
                <a:sym typeface="Calibri"/>
              </a:rPr>
              <a:t>מיומנויות</a:t>
            </a:r>
            <a:endParaRPr sz="4000">
              <a:solidFill>
                <a:srgbClr val="EF364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6"/>
          <p:cNvSpPr txBox="1"/>
          <p:nvPr/>
        </p:nvSpPr>
        <p:spPr>
          <a:xfrm>
            <a:off x="411469" y="2008346"/>
            <a:ext cx="174592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 b="1">
                <a:solidFill>
                  <a:srgbClr val="EF364C"/>
                </a:solidFill>
                <a:latin typeface="Calibri"/>
                <a:ea typeface="Calibri"/>
                <a:cs typeface="Calibri"/>
                <a:sym typeface="Calibri"/>
              </a:rPr>
              <a:t>ערכים</a:t>
            </a:r>
            <a:endParaRPr sz="4000">
              <a:solidFill>
                <a:srgbClr val="EF364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6"/>
          <p:cNvSpPr txBox="1">
            <a:spLocks noGrp="1"/>
          </p:cNvSpPr>
          <p:nvPr>
            <p:ph type="title"/>
          </p:nvPr>
        </p:nvSpPr>
        <p:spPr>
          <a:xfrm>
            <a:off x="9002229" y="469026"/>
            <a:ext cx="3038669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iw-IL" sz="28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ידע, מיומנויות וערכים</a:t>
            </a:r>
            <a:endParaRPr sz="28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10883" y="681040"/>
            <a:ext cx="614363" cy="6738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9556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"/>
          <p:cNvSpPr/>
          <p:nvPr/>
        </p:nvSpPr>
        <p:spPr>
          <a:xfrm>
            <a:off x="309847" y="2062686"/>
            <a:ext cx="11160826" cy="4617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5" descr="Puzzle piec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5011" y="565074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5"/>
          <p:cNvSpPr/>
          <p:nvPr/>
        </p:nvSpPr>
        <p:spPr>
          <a:xfrm>
            <a:off x="8430448" y="472018"/>
            <a:ext cx="3760873" cy="1107323"/>
          </a:xfrm>
          <a:custGeom>
            <a:avLst/>
            <a:gdLst/>
            <a:ahLst/>
            <a:cxnLst/>
            <a:rect l="l" t="t" r="r" b="b"/>
            <a:pathLst>
              <a:path w="3760873" h="1107323" extrusionOk="0">
                <a:moveTo>
                  <a:pt x="0" y="0"/>
                </a:moveTo>
                <a:lnTo>
                  <a:pt x="3760873" y="0"/>
                </a:lnTo>
                <a:lnTo>
                  <a:pt x="3760873" y="1107324"/>
                </a:lnTo>
                <a:lnTo>
                  <a:pt x="0" y="1107324"/>
                </a:lnTo>
                <a:close/>
              </a:path>
            </a:pathLst>
          </a:custGeom>
          <a:solidFill>
            <a:srgbClr val="8CB9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5"/>
          <p:cNvSpPr/>
          <p:nvPr/>
        </p:nvSpPr>
        <p:spPr>
          <a:xfrm rot="-2700000">
            <a:off x="7871999" y="474150"/>
            <a:ext cx="1116897" cy="1116897"/>
          </a:xfrm>
          <a:custGeom>
            <a:avLst/>
            <a:gdLst/>
            <a:ahLst/>
            <a:cxnLst/>
            <a:rect l="l" t="t" r="r" b="b"/>
            <a:pathLst>
              <a:path w="1116897" h="1116897" extrusionOk="0">
                <a:moveTo>
                  <a:pt x="1116858" y="557198"/>
                </a:moveTo>
                <a:cubicBezTo>
                  <a:pt x="1116858" y="865621"/>
                  <a:pt x="866831" y="1115647"/>
                  <a:pt x="558409" y="1115647"/>
                </a:cubicBezTo>
                <a:cubicBezTo>
                  <a:pt x="249986" y="1115647"/>
                  <a:pt x="-40" y="865621"/>
                  <a:pt x="-40" y="557198"/>
                </a:cubicBezTo>
                <a:cubicBezTo>
                  <a:pt x="-40" y="248776"/>
                  <a:pt x="249986" y="-1250"/>
                  <a:pt x="558409" y="-1250"/>
                </a:cubicBezTo>
                <a:cubicBezTo>
                  <a:pt x="866831" y="-1250"/>
                  <a:pt x="1116858" y="248776"/>
                  <a:pt x="1116858" y="557198"/>
                </a:cubicBezTo>
                <a:close/>
              </a:path>
            </a:pathLst>
          </a:custGeom>
          <a:solidFill>
            <a:srgbClr val="5E9B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5"/>
          <p:cNvSpPr/>
          <p:nvPr/>
        </p:nvSpPr>
        <p:spPr>
          <a:xfrm rot="-2700000">
            <a:off x="7983808" y="585959"/>
            <a:ext cx="893278" cy="893278"/>
          </a:xfrm>
          <a:custGeom>
            <a:avLst/>
            <a:gdLst/>
            <a:ahLst/>
            <a:cxnLst/>
            <a:rect l="l" t="t" r="r" b="b"/>
            <a:pathLst>
              <a:path w="893278" h="893278" extrusionOk="0">
                <a:moveTo>
                  <a:pt x="893239" y="445389"/>
                </a:moveTo>
                <a:cubicBezTo>
                  <a:pt x="893239" y="692061"/>
                  <a:pt x="693271" y="892028"/>
                  <a:pt x="446599" y="892028"/>
                </a:cubicBezTo>
                <a:cubicBezTo>
                  <a:pt x="199927" y="892028"/>
                  <a:pt x="-40" y="692061"/>
                  <a:pt x="-40" y="445389"/>
                </a:cubicBezTo>
                <a:cubicBezTo>
                  <a:pt x="-40" y="198717"/>
                  <a:pt x="199927" y="-1250"/>
                  <a:pt x="446599" y="-1250"/>
                </a:cubicBezTo>
                <a:cubicBezTo>
                  <a:pt x="693271" y="-1250"/>
                  <a:pt x="893239" y="198717"/>
                  <a:pt x="893239" y="445389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C3DADB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5"/>
          <p:cNvSpPr txBox="1"/>
          <p:nvPr/>
        </p:nvSpPr>
        <p:spPr>
          <a:xfrm>
            <a:off x="7301985" y="495077"/>
            <a:ext cx="4322603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iw-IL" sz="28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מהלך השיעור</a:t>
            </a:r>
            <a:endParaRPr/>
          </a:p>
        </p:txBody>
      </p:sp>
      <p:pic>
        <p:nvPicPr>
          <p:cNvPr id="197" name="Google Shape;197;p5" descr="Arrow circ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41511" y="591736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5"/>
          <p:cNvSpPr txBox="1"/>
          <p:nvPr/>
        </p:nvSpPr>
        <p:spPr>
          <a:xfrm>
            <a:off x="4558953" y="3829263"/>
            <a:ext cx="220127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600"/>
              <a:buFont typeface="Calibri"/>
              <a:buNone/>
            </a:pPr>
            <a:r>
              <a:rPr kumimoji="0" lang="he-IL" sz="20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פעילות זיהוי </a:t>
            </a: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kumimoji="0" lang="he-IL" sz="20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תפקידים</a:t>
            </a:r>
            <a:endParaRPr sz="2000" dirty="0"/>
          </a:p>
        </p:txBody>
      </p:sp>
      <p:sp>
        <p:nvSpPr>
          <p:cNvPr id="202" name="Google Shape;202;p5"/>
          <p:cNvSpPr/>
          <p:nvPr/>
        </p:nvSpPr>
        <p:spPr>
          <a:xfrm flipV="1">
            <a:off x="177800" y="3056718"/>
            <a:ext cx="11446788" cy="45719"/>
          </a:xfrm>
          <a:prstGeom prst="rect">
            <a:avLst/>
          </a:prstGeom>
          <a:solidFill>
            <a:srgbClr val="7E97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4" name="Google Shape;204;p5"/>
          <p:cNvCxnSpPr>
            <a:cxnSpLocks/>
          </p:cNvCxnSpPr>
          <p:nvPr/>
        </p:nvCxnSpPr>
        <p:spPr>
          <a:xfrm>
            <a:off x="7591166" y="3088642"/>
            <a:ext cx="0" cy="732257"/>
          </a:xfrm>
          <a:prstGeom prst="straightConnector1">
            <a:avLst/>
          </a:prstGeom>
          <a:noFill/>
          <a:ln w="19050" cap="flat" cmpd="sng">
            <a:solidFill>
              <a:srgbClr val="7E97A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6" name="Google Shape;206;p5"/>
          <p:cNvCxnSpPr>
            <a:cxnSpLocks/>
          </p:cNvCxnSpPr>
          <p:nvPr/>
        </p:nvCxnSpPr>
        <p:spPr>
          <a:xfrm>
            <a:off x="832582" y="3084676"/>
            <a:ext cx="0" cy="732257"/>
          </a:xfrm>
          <a:prstGeom prst="straightConnector1">
            <a:avLst/>
          </a:prstGeom>
          <a:noFill/>
          <a:ln w="19050" cap="flat" cmpd="sng">
            <a:solidFill>
              <a:srgbClr val="7E97A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7" name="Google Shape;207;p5"/>
          <p:cNvCxnSpPr>
            <a:cxnSpLocks/>
          </p:cNvCxnSpPr>
          <p:nvPr/>
        </p:nvCxnSpPr>
        <p:spPr>
          <a:xfrm>
            <a:off x="5636285" y="3056718"/>
            <a:ext cx="0" cy="732257"/>
          </a:xfrm>
          <a:prstGeom prst="straightConnector1">
            <a:avLst/>
          </a:prstGeom>
          <a:noFill/>
          <a:ln w="19050" cap="flat" cmpd="sng">
            <a:solidFill>
              <a:srgbClr val="7E97A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TextBox 1"/>
          <p:cNvSpPr txBox="1"/>
          <p:nvPr/>
        </p:nvSpPr>
        <p:spPr>
          <a:xfrm>
            <a:off x="5890260" y="3834457"/>
            <a:ext cx="325449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הכרות עם ששת</a:t>
            </a:r>
          </a:p>
          <a:p>
            <a:pPr algn="ctr"/>
            <a:r>
              <a:rPr lang="he-IL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תפקידי הצופה המשתתף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8062" y="3847369"/>
            <a:ext cx="268554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שאלות לדיון</a:t>
            </a:r>
            <a:r>
              <a:rPr kumimoji="0" lang="iw-IL" sz="20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endParaRPr kumimoji="0" lang="he-IL" sz="2000" b="0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he-IL" sz="2000" dirty="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ו</a:t>
            </a:r>
            <a:r>
              <a:rPr kumimoji="0" lang="iw-IL" sz="20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מסרים מרכזיים</a:t>
            </a:r>
            <a:endParaRPr lang="he-IL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71777" y="3871930"/>
            <a:ext cx="200871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סיכום </a:t>
            </a:r>
          </a:p>
          <a:p>
            <a:pPr algn="ctr" rtl="1"/>
            <a:r>
              <a:rPr lang="he-IL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ומשימות ליישום</a:t>
            </a:r>
          </a:p>
        </p:txBody>
      </p:sp>
      <p:cxnSp>
        <p:nvCxnSpPr>
          <p:cNvPr id="27" name="Google Shape;207;p5">
            <a:extLst>
              <a:ext uri="{FF2B5EF4-FFF2-40B4-BE49-F238E27FC236}">
                <a16:creationId xmlns:a16="http://schemas.microsoft.com/office/drawing/2014/main" id="{516FC416-D23E-DBA3-CE04-2FB324F7175E}"/>
              </a:ext>
            </a:extLst>
          </p:cNvPr>
          <p:cNvCxnSpPr>
            <a:cxnSpLocks/>
          </p:cNvCxnSpPr>
          <p:nvPr/>
        </p:nvCxnSpPr>
        <p:spPr>
          <a:xfrm>
            <a:off x="9550098" y="3079579"/>
            <a:ext cx="0" cy="732257"/>
          </a:xfrm>
          <a:prstGeom prst="straightConnector1">
            <a:avLst/>
          </a:prstGeom>
          <a:noFill/>
          <a:ln w="19050" cap="flat" cmpd="sng">
            <a:solidFill>
              <a:srgbClr val="7E97A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" name="תיבת טקסט 28">
            <a:extLst>
              <a:ext uri="{FF2B5EF4-FFF2-40B4-BE49-F238E27FC236}">
                <a16:creationId xmlns:a16="http://schemas.microsoft.com/office/drawing/2014/main" id="{76FD14EB-9F8C-DA6D-EB53-86D387BFDDEA}"/>
              </a:ext>
            </a:extLst>
          </p:cNvPr>
          <p:cNvSpPr txBox="1"/>
          <p:nvPr/>
        </p:nvSpPr>
        <p:spPr>
          <a:xfrm>
            <a:off x="8068910" y="3817658"/>
            <a:ext cx="28029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פתיחה: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משימת שיתוף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בזוגות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ABD8CA49-A514-604B-38DE-BABDF52FB0E6}"/>
              </a:ext>
            </a:extLst>
          </p:cNvPr>
          <p:cNvSpPr txBox="1"/>
          <p:nvPr/>
        </p:nvSpPr>
        <p:spPr>
          <a:xfrm>
            <a:off x="9550098" y="3820899"/>
            <a:ext cx="31154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600"/>
              <a:buFont typeface="Calibri"/>
              <a:buNone/>
              <a:tabLst/>
              <a:defRPr/>
            </a:pPr>
            <a:r>
              <a:rPr kumimoji="0" lang="he-IL" sz="20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מהשיעור הקודם</a:t>
            </a:r>
            <a:br>
              <a:rPr kumimoji="0" lang="he-IL" sz="20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he-IL" sz="20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ועד היום - נזכרים</a:t>
            </a:r>
            <a:endParaRPr kumimoji="0" lang="he-IL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2" name="Google Shape;207;p5">
            <a:extLst>
              <a:ext uri="{FF2B5EF4-FFF2-40B4-BE49-F238E27FC236}">
                <a16:creationId xmlns:a16="http://schemas.microsoft.com/office/drawing/2014/main" id="{C7877656-9597-B787-5D4F-2ABD771881CA}"/>
              </a:ext>
            </a:extLst>
          </p:cNvPr>
          <p:cNvCxnSpPr>
            <a:cxnSpLocks/>
          </p:cNvCxnSpPr>
          <p:nvPr/>
        </p:nvCxnSpPr>
        <p:spPr>
          <a:xfrm>
            <a:off x="11107815" y="3062871"/>
            <a:ext cx="0" cy="732257"/>
          </a:xfrm>
          <a:prstGeom prst="straightConnector1">
            <a:avLst/>
          </a:prstGeom>
          <a:noFill/>
          <a:ln w="19050" cap="flat" cmpd="sng">
            <a:solidFill>
              <a:srgbClr val="7E97A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" name="TextBox 3">
            <a:extLst>
              <a:ext uri="{FF2B5EF4-FFF2-40B4-BE49-F238E27FC236}">
                <a16:creationId xmlns:a16="http://schemas.microsoft.com/office/drawing/2014/main" id="{52C9DBA8-2A0B-4A5E-CE03-C7C73B8539EB}"/>
              </a:ext>
            </a:extLst>
          </p:cNvPr>
          <p:cNvSpPr txBox="1"/>
          <p:nvPr/>
        </p:nvSpPr>
        <p:spPr>
          <a:xfrm>
            <a:off x="2762971" y="3811069"/>
            <a:ext cx="268554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צפייה בסרט</a:t>
            </a:r>
          </a:p>
        </p:txBody>
      </p:sp>
      <p:cxnSp>
        <p:nvCxnSpPr>
          <p:cNvPr id="8" name="Google Shape;206;p5">
            <a:extLst>
              <a:ext uri="{FF2B5EF4-FFF2-40B4-BE49-F238E27FC236}">
                <a16:creationId xmlns:a16="http://schemas.microsoft.com/office/drawing/2014/main" id="{D8410B6D-97D5-F274-3FC8-5DEC4A2263DE}"/>
              </a:ext>
            </a:extLst>
          </p:cNvPr>
          <p:cNvCxnSpPr>
            <a:cxnSpLocks/>
          </p:cNvCxnSpPr>
          <p:nvPr/>
        </p:nvCxnSpPr>
        <p:spPr>
          <a:xfrm>
            <a:off x="2452865" y="3097006"/>
            <a:ext cx="0" cy="732257"/>
          </a:xfrm>
          <a:prstGeom prst="straightConnector1">
            <a:avLst/>
          </a:prstGeom>
          <a:noFill/>
          <a:ln w="19050" cap="flat" cmpd="sng">
            <a:solidFill>
              <a:srgbClr val="7E97A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" name="Google Shape;206;p5">
            <a:extLst>
              <a:ext uri="{FF2B5EF4-FFF2-40B4-BE49-F238E27FC236}">
                <a16:creationId xmlns:a16="http://schemas.microsoft.com/office/drawing/2014/main" id="{05E84378-8D71-2CB1-1688-23BF5317D599}"/>
              </a:ext>
            </a:extLst>
          </p:cNvPr>
          <p:cNvCxnSpPr>
            <a:cxnSpLocks/>
          </p:cNvCxnSpPr>
          <p:nvPr/>
        </p:nvCxnSpPr>
        <p:spPr>
          <a:xfrm>
            <a:off x="4039369" y="3097006"/>
            <a:ext cx="0" cy="732257"/>
          </a:xfrm>
          <a:prstGeom prst="straightConnector1">
            <a:avLst/>
          </a:prstGeom>
          <a:noFill/>
          <a:ln w="19050" cap="flat" cmpd="sng">
            <a:solidFill>
              <a:srgbClr val="7E97A3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2000" y="467232"/>
            <a:ext cx="4320000" cy="1116897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6"/>
          <p:cNvSpPr txBox="1"/>
          <p:nvPr/>
        </p:nvSpPr>
        <p:spPr>
          <a:xfrm>
            <a:off x="7915117" y="467232"/>
            <a:ext cx="4322603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iw-IL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הנחיות להוראת השיעור</a:t>
            </a:r>
            <a:endParaRPr/>
          </a:p>
        </p:txBody>
      </p:sp>
      <p:sp>
        <p:nvSpPr>
          <p:cNvPr id="214" name="Google Shape;214;p6"/>
          <p:cNvSpPr/>
          <p:nvPr/>
        </p:nvSpPr>
        <p:spPr>
          <a:xfrm>
            <a:off x="309847" y="2062686"/>
            <a:ext cx="11160826" cy="4617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השקופיות הבאות מפרטות את מהלך השיעור ומיועדות להצגה בשיעור.</a:t>
            </a:r>
            <a:endParaRPr dirty="0"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Char char="«"/>
            </a:pPr>
            <a:r>
              <a:rPr lang="iw-IL" sz="3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בגוף כל שקופית מופיע התוכן להקרנה ולעבודה עם התלמידים.</a:t>
            </a:r>
            <a:endParaRPr dirty="0"/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Char char="«"/>
            </a:pPr>
            <a:r>
              <a:rPr lang="iw-IL" sz="3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בתחתית השקופית </a:t>
            </a:r>
            <a:r>
              <a:rPr lang="he-IL" sz="3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iw-IL" sz="3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בהערות</a:t>
            </a:r>
            <a:r>
              <a:rPr lang="he-IL" sz="3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) נ</a:t>
            </a:r>
            <a:r>
              <a:rPr lang="iw-IL" sz="3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צאות הרחבות והנחיות לך</a:t>
            </a:r>
            <a:r>
              <a:rPr lang="he-IL" sz="3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  <a:r>
              <a:rPr lang="iw-IL" sz="3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המורה.</a:t>
            </a:r>
            <a:endParaRPr dirty="0"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63760" y="794063"/>
            <a:ext cx="672137" cy="508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7"/>
          <p:cNvSpPr/>
          <p:nvPr/>
        </p:nvSpPr>
        <p:spPr>
          <a:xfrm>
            <a:off x="6510086" y="1409002"/>
            <a:ext cx="4064413" cy="492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שיח מעודד ומקבל </a:t>
            </a:r>
            <a:endParaRPr sz="26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7"/>
          <p:cNvSpPr txBox="1"/>
          <p:nvPr/>
        </p:nvSpPr>
        <p:spPr>
          <a:xfrm>
            <a:off x="2777671" y="3390492"/>
            <a:ext cx="7779334" cy="492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הקשבה ממקום מתעניין ולא שיפוטי</a:t>
            </a:r>
            <a:endParaRPr sz="26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7"/>
          <p:cNvSpPr txBox="1"/>
          <p:nvPr/>
        </p:nvSpPr>
        <p:spPr>
          <a:xfrm>
            <a:off x="5514282" y="4497114"/>
            <a:ext cx="5042723" cy="492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כבוד לדברי החבר/ה</a:t>
            </a:r>
            <a:endParaRPr sz="26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7"/>
          <p:cNvSpPr txBox="1"/>
          <p:nvPr/>
        </p:nvSpPr>
        <p:spPr>
          <a:xfrm>
            <a:off x="679162" y="5335034"/>
            <a:ext cx="9877844" cy="89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הנאמר בשיח נשאר בינינו,</a:t>
            </a:r>
            <a:endParaRPr dirty="0"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אפשר לשתף אחרים בנושא</a:t>
            </a:r>
            <a:r>
              <a:rPr lang="he-IL"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iw-IL"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אך לספר רק על עצמי</a:t>
            </a:r>
            <a:endParaRPr sz="2600" dirty="0">
              <a:solidFill>
                <a:srgbClr val="FB19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7"/>
          <p:cNvSpPr txBox="1"/>
          <p:nvPr/>
        </p:nvSpPr>
        <p:spPr>
          <a:xfrm>
            <a:off x="2280060" y="2389618"/>
            <a:ext cx="828208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שיתוף מהלב</a:t>
            </a:r>
            <a:endParaRPr sz="2600" b="1" u="sng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7"/>
          <p:cNvSpPr/>
          <p:nvPr/>
        </p:nvSpPr>
        <p:spPr>
          <a:xfrm>
            <a:off x="2777671" y="-57344"/>
            <a:ext cx="6920988" cy="1378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5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הנחיות לשיח מיטבי</a:t>
            </a:r>
            <a:endParaRPr/>
          </a:p>
        </p:txBody>
      </p:sp>
      <p:pic>
        <p:nvPicPr>
          <p:cNvPr id="226" name="Google Shape;226;p7"/>
          <p:cNvPicPr preferRelativeResize="0"/>
          <p:nvPr/>
        </p:nvPicPr>
        <p:blipFill rotWithShape="1">
          <a:blip r:embed="rId3">
            <a:alphaModFix/>
          </a:blip>
          <a:srcRect l="1" r="42296"/>
          <a:stretch/>
        </p:blipFill>
        <p:spPr>
          <a:xfrm>
            <a:off x="1017443" y="5727116"/>
            <a:ext cx="2108130" cy="10008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7" name="Google Shape;227;p7"/>
          <p:cNvGrpSpPr/>
          <p:nvPr/>
        </p:nvGrpSpPr>
        <p:grpSpPr>
          <a:xfrm>
            <a:off x="65251" y="5849506"/>
            <a:ext cx="1085266" cy="878420"/>
            <a:chOff x="2923822" y="2971800"/>
            <a:chExt cx="3629378" cy="3629378"/>
          </a:xfrm>
        </p:grpSpPr>
        <p:pic>
          <p:nvPicPr>
            <p:cNvPr id="228" name="Google Shape;228;p7" descr="הערה - לב שבור קו מיתאר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923822" y="2971800"/>
              <a:ext cx="3629378" cy="36293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9" name="Google Shape;229;p7"/>
            <p:cNvSpPr/>
            <p:nvPr/>
          </p:nvSpPr>
          <p:spPr>
            <a:xfrm>
              <a:off x="4598894" y="4238231"/>
              <a:ext cx="300484" cy="492378"/>
            </a:xfrm>
            <a:prstGeom prst="rect">
              <a:avLst/>
            </a:prstGeom>
            <a:solidFill>
              <a:srgbClr val="F4F4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30" name="Google Shape;230;p7" descr="תג לב עם מילוי מלא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67596" y="215991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7" descr="מחיאות כפיים עם מילוי מלא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57005" y="928807"/>
            <a:ext cx="1093470" cy="10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7" descr="אוזן עם מילוי מלא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667596" y="3149301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7" descr="הערה קו נטוי שקט עם מילוי מלא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673648" y="5234671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7" descr="עין עם מילוי מלא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667596" y="4286103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g12cdb2e5d84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921198" y="4581840"/>
            <a:ext cx="2867025" cy="2030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g12cdb2e5d84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8944471" y="1391839"/>
            <a:ext cx="2867025" cy="235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g12cdb2e5d84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8682256" y="4582517"/>
            <a:ext cx="2867025" cy="2161793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g12cdb2e5d84_0_0"/>
          <p:cNvSpPr/>
          <p:nvPr/>
        </p:nvSpPr>
        <p:spPr>
          <a:xfrm>
            <a:off x="1873903" y="13674"/>
            <a:ext cx="9068400" cy="1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5400" b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מהשיעור הקודם ועד היום... נזכרים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7" name="Google Shape;257;g12cdb2e5d84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258" y="1446284"/>
            <a:ext cx="3239330" cy="235267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g12cdb2e5d84_0_0"/>
          <p:cNvSpPr txBox="1"/>
          <p:nvPr/>
        </p:nvSpPr>
        <p:spPr>
          <a:xfrm>
            <a:off x="537260" y="2058543"/>
            <a:ext cx="2747214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dirty="0">
                <a:solidFill>
                  <a:schemeClr val="dk1"/>
                </a:solidFill>
                <a:latin typeface="Calibri" panose="020F0502020204030204" pitchFamily="34" charset="0"/>
                <a:ea typeface="Gisha"/>
                <a:cs typeface="Calibri" panose="020F0502020204030204" pitchFamily="34" charset="0"/>
                <a:sym typeface="Gisha"/>
              </a:rPr>
              <a:t>אירוע מהשבוע האחרון בו יישמתי משהו שלמדתי מהשיעור...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9" name="Google Shape;259;g12cdb2e5d84_0_0"/>
          <p:cNvSpPr txBox="1"/>
          <p:nvPr/>
        </p:nvSpPr>
        <p:spPr>
          <a:xfrm>
            <a:off x="917039" y="5022991"/>
            <a:ext cx="2830527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dirty="0">
                <a:solidFill>
                  <a:schemeClr val="dk1"/>
                </a:solidFill>
                <a:latin typeface="Calibri" panose="020F0502020204030204" pitchFamily="34" charset="0"/>
                <a:ea typeface="Gisha"/>
                <a:cs typeface="Calibri" panose="020F0502020204030204" pitchFamily="34" charset="0"/>
                <a:sym typeface="Gisha"/>
              </a:rPr>
              <a:t>משהו שאני </a:t>
            </a:r>
            <a:endParaRPr lang="he-IL" sz="2400" dirty="0">
              <a:solidFill>
                <a:schemeClr val="dk1"/>
              </a:solidFill>
              <a:latin typeface="Calibri" panose="020F0502020204030204" pitchFamily="34" charset="0"/>
              <a:ea typeface="Gisha"/>
              <a:cs typeface="Calibri" panose="020F0502020204030204" pitchFamily="34" charset="0"/>
              <a:sym typeface="Gisha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dirty="0">
                <a:solidFill>
                  <a:schemeClr val="dk1"/>
                </a:solidFill>
                <a:latin typeface="Calibri" panose="020F0502020204030204" pitchFamily="34" charset="0"/>
                <a:ea typeface="Gisha"/>
                <a:cs typeface="Calibri" panose="020F0502020204030204" pitchFamily="34" charset="0"/>
                <a:sym typeface="Gisha"/>
              </a:rPr>
              <a:t>רוצה להגיד בהמשך לשיעור הקודם...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1" name="Google Shape;261;g12cdb2e5d84_0_0"/>
          <p:cNvSpPr txBox="1"/>
          <p:nvPr/>
        </p:nvSpPr>
        <p:spPr>
          <a:xfrm>
            <a:off x="8911009" y="5153496"/>
            <a:ext cx="236395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dirty="0">
                <a:solidFill>
                  <a:schemeClr val="dk1"/>
                </a:solidFill>
                <a:latin typeface="Calibri" panose="020F0502020204030204" pitchFamily="34" charset="0"/>
                <a:ea typeface="Gisha"/>
                <a:cs typeface="Calibri" panose="020F0502020204030204" pitchFamily="34" charset="0"/>
                <a:sym typeface="Gisha"/>
              </a:rPr>
              <a:t>משהו שהבנתי בעקבות השיעור הקודם...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2" name="Google Shape;262;g12cdb2e5d84_0_0"/>
          <p:cNvSpPr txBox="1"/>
          <p:nvPr/>
        </p:nvSpPr>
        <p:spPr>
          <a:xfrm>
            <a:off x="8995536" y="1988910"/>
            <a:ext cx="2659204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dirty="0">
                <a:solidFill>
                  <a:schemeClr val="dk1"/>
                </a:solidFill>
                <a:latin typeface="Calibri" panose="020F0502020204030204" pitchFamily="34" charset="0"/>
                <a:ea typeface="Gisha"/>
                <a:cs typeface="Calibri" panose="020F0502020204030204" pitchFamily="34" charset="0"/>
                <a:sym typeface="Gisha"/>
              </a:rPr>
              <a:t>משהו שקרה לי השבוע והזכיר לי את מה שלמדנו...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5" name="Google Shape;265;g12cdb2e5d84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17360" y="2160956"/>
            <a:ext cx="4665630" cy="5368788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g12cdb2e5d84_0_0"/>
          <p:cNvSpPr/>
          <p:nvPr/>
        </p:nvSpPr>
        <p:spPr>
          <a:xfrm>
            <a:off x="1004710" y="1010225"/>
            <a:ext cx="8412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DB7DD1F-2A7A-DBC0-7112-CBA2B9E07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4400" dirty="0"/>
              <a:t>לא מסיטים </a:t>
            </a:r>
            <a:r>
              <a:rPr lang="he-IL" sz="4400" dirty="0" err="1"/>
              <a:t>מב"ט</a:t>
            </a:r>
            <a:r>
              <a:rPr lang="he-IL" sz="4400" dirty="0"/>
              <a:t> מחבר במצוקה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4E5225F0-3CD5-6791-2B1B-EB37118E0DA9}"/>
              </a:ext>
            </a:extLst>
          </p:cNvPr>
          <p:cNvSpPr txBox="1"/>
          <p:nvPr/>
        </p:nvSpPr>
        <p:spPr>
          <a:xfrm>
            <a:off x="4244898" y="1540998"/>
            <a:ext cx="370220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מב"ט</a:t>
            </a:r>
            <a:r>
              <a:rPr kumimoji="0" lang="he-IL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endParaRPr kumimoji="0" lang="he-IL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" name="Picture 4" descr="Doodle, Arrow, Show, Rise">
            <a:extLst>
              <a:ext uri="{FF2B5EF4-FFF2-40B4-BE49-F238E27FC236}">
                <a16:creationId xmlns:a16="http://schemas.microsoft.com/office/drawing/2014/main" id="{68EFC29E-F0C1-3703-52F8-336ECA0FC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70476">
            <a:off x="3661504" y="2087374"/>
            <a:ext cx="1815551" cy="150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093AEBCF-9DAE-4B4C-4B4C-F311C435B4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765357">
            <a:off x="6970836" y="2062772"/>
            <a:ext cx="2078916" cy="1835055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90CDC55E-DB96-A4F3-16C4-639B841A3A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217214">
            <a:off x="5115153" y="2411837"/>
            <a:ext cx="2078916" cy="1835055"/>
          </a:xfrm>
          <a:prstGeom prst="rect">
            <a:avLst/>
          </a:prstGeom>
        </p:spPr>
      </p:pic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A624FB4E-2A00-FA25-64F1-6C211ED15E22}"/>
              </a:ext>
            </a:extLst>
          </p:cNvPr>
          <p:cNvSpPr txBox="1"/>
          <p:nvPr/>
        </p:nvSpPr>
        <p:spPr>
          <a:xfrm>
            <a:off x="8362470" y="3745647"/>
            <a:ext cx="3439346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מ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ביטים פנימה והחוצה–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שמים לב להתלבטויות ולרגשות שעולים בי.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</a:b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מישירים מבט לפגיעה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ולא מתעלמים.</a:t>
            </a:r>
            <a:endParaRPr kumimoji="0" lang="he-IL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מלבן: פינות מעוגלות 10">
            <a:extLst>
              <a:ext uri="{FF2B5EF4-FFF2-40B4-BE49-F238E27FC236}">
                <a16:creationId xmlns:a16="http://schemas.microsoft.com/office/drawing/2014/main" id="{4A7C089B-D931-B038-DA25-14B875AB3A04}"/>
              </a:ext>
            </a:extLst>
          </p:cNvPr>
          <p:cNvSpPr/>
          <p:nvPr/>
        </p:nvSpPr>
        <p:spPr>
          <a:xfrm>
            <a:off x="8336344" y="3775669"/>
            <a:ext cx="3470611" cy="2690802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he-IL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8D0F1F71-6305-6F02-58DA-E432B0E8CEFC}"/>
              </a:ext>
            </a:extLst>
          </p:cNvPr>
          <p:cNvSpPr txBox="1"/>
          <p:nvPr/>
        </p:nvSpPr>
        <p:spPr>
          <a:xfrm>
            <a:off x="4368696" y="4182156"/>
            <a:ext cx="3759491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ב</a:t>
            </a: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וחרים מה לעשות ואת מי לרתום לפעולה/לעזרה.  </a:t>
            </a:r>
            <a:b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</a:br>
            <a:endParaRPr kumimoji="0" lang="he-IL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מלבן: פינות מעוגלות 12">
            <a:extLst>
              <a:ext uri="{FF2B5EF4-FFF2-40B4-BE49-F238E27FC236}">
                <a16:creationId xmlns:a16="http://schemas.microsoft.com/office/drawing/2014/main" id="{39C5C708-1B4B-97B5-BBD7-FA5A2F7E5B4C}"/>
              </a:ext>
            </a:extLst>
          </p:cNvPr>
          <p:cNvSpPr/>
          <p:nvPr/>
        </p:nvSpPr>
        <p:spPr>
          <a:xfrm>
            <a:off x="4449421" y="4332478"/>
            <a:ext cx="3598043" cy="1422386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he-IL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30C2BCC9-CFDE-F430-B8E7-F3F19CE73098}"/>
              </a:ext>
            </a:extLst>
          </p:cNvPr>
          <p:cNvSpPr txBox="1"/>
          <p:nvPr/>
        </p:nvSpPr>
        <p:spPr>
          <a:xfrm>
            <a:off x="385045" y="3296426"/>
            <a:ext cx="3759491" cy="2159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ט</a:t>
            </a: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ורפים את הקלפים – פועלים ומגיבים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כדי לשנות </a:t>
            </a:r>
            <a:b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</a:b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את המצב</a:t>
            </a:r>
          </a:p>
        </p:txBody>
      </p:sp>
      <p:sp>
        <p:nvSpPr>
          <p:cNvPr id="15" name="מלבן: פינות מעוגלות 14">
            <a:extLst>
              <a:ext uri="{FF2B5EF4-FFF2-40B4-BE49-F238E27FC236}">
                <a16:creationId xmlns:a16="http://schemas.microsoft.com/office/drawing/2014/main" id="{9BEDE636-48DA-9015-5B3B-5C854649FAFB}"/>
              </a:ext>
            </a:extLst>
          </p:cNvPr>
          <p:cNvSpPr/>
          <p:nvPr/>
        </p:nvSpPr>
        <p:spPr>
          <a:xfrm>
            <a:off x="528482" y="3542594"/>
            <a:ext cx="3598043" cy="2212269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he-IL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2050" name="Picture 2" descr="Free vector graphics of Telescope">
            <a:extLst>
              <a:ext uri="{FF2B5EF4-FFF2-40B4-BE49-F238E27FC236}">
                <a16:creationId xmlns:a16="http://schemas.microsoft.com/office/drawing/2014/main" id="{254BB0BE-F125-AE87-F7BD-F0B12A775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64678" flipH="1">
            <a:off x="9987903" y="557680"/>
            <a:ext cx="2010412" cy="160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ree illustrations of Cartoon">
            <a:extLst>
              <a:ext uri="{FF2B5EF4-FFF2-40B4-BE49-F238E27FC236}">
                <a16:creationId xmlns:a16="http://schemas.microsoft.com/office/drawing/2014/main" id="{2D34F003-325C-ED35-AA97-5429AAB75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468" y="1206386"/>
            <a:ext cx="2449774" cy="117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85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  <p:bldP spid="13" grpId="0" animBg="1"/>
      <p:bldP spid="14" grpId="0"/>
      <p:bldP spid="15" grpId="0" animBg="1"/>
    </p:bldLst>
  </p:timing>
</p:sld>
</file>

<file path=ppt/theme/theme1.xml><?xml version="1.0" encoding="utf-8"?>
<a:theme xmlns:a="http://schemas.openxmlformats.org/drawingml/2006/main" name="1_ערכת נושא Office">
  <a:themeElements>
    <a:clrScheme name="התאמה אישית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ערכת נושא Office">
  <a:themeElements>
    <a:clrScheme name="כתום צהוב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15746</TotalTime>
  <Words>2637</Words>
  <Application>Microsoft Office PowerPoint</Application>
  <PresentationFormat>מסך רחב</PresentationFormat>
  <Paragraphs>315</Paragraphs>
  <Slides>26</Slides>
  <Notes>25</Notes>
  <HiddenSlides>6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7</vt:i4>
      </vt:variant>
      <vt:variant>
        <vt:lpstr>כותרות שקופיות</vt:lpstr>
      </vt:variant>
      <vt:variant>
        <vt:i4>26</vt:i4>
      </vt:variant>
    </vt:vector>
  </HeadingPairs>
  <TitlesOfParts>
    <vt:vector size="40" baseType="lpstr">
      <vt:lpstr>Abraham</vt:lpstr>
      <vt:lpstr>Aptos</vt:lpstr>
      <vt:lpstr>Arial</vt:lpstr>
      <vt:lpstr>Calibri</vt:lpstr>
      <vt:lpstr>Calibri Light</vt:lpstr>
      <vt:lpstr>David</vt:lpstr>
      <vt:lpstr>Gisha</vt:lpstr>
      <vt:lpstr>1_ערכת נושא Office</vt:lpstr>
      <vt:lpstr>2_ערכת נושא Office</vt:lpstr>
      <vt:lpstr>4_ערכת נושא Office</vt:lpstr>
      <vt:lpstr>5_ערכת נושא Office</vt:lpstr>
      <vt:lpstr>6_ערכת נושא Office</vt:lpstr>
      <vt:lpstr>7_ערכת נושא Office</vt:lpstr>
      <vt:lpstr>ערכת נושא Office</vt:lpstr>
      <vt:lpstr>מצגת של PowerPoint‏</vt:lpstr>
      <vt:lpstr>מצגת של PowerPoint‏</vt:lpstr>
      <vt:lpstr>מטרות השיעור</vt:lpstr>
      <vt:lpstr>ידע, מיומנויות וערכים</vt:lpstr>
      <vt:lpstr>מצגת של PowerPoint‏</vt:lpstr>
      <vt:lpstr>מצגת של PowerPoint‏</vt:lpstr>
      <vt:lpstr>מצגת של PowerPoint‏</vt:lpstr>
      <vt:lpstr>מצגת של PowerPoint‏</vt:lpstr>
      <vt:lpstr>לא מסיטים מב"ט מחבר במצוקה</vt:lpstr>
      <vt:lpstr>משימה בזוגות</vt:lpstr>
      <vt:lpstr>אילו תפקידים ניתן לזהות באירוע אלימות?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לכל תפקיד יש תפקיד</vt:lpstr>
      <vt:lpstr>מצגת של PowerPoint‏</vt:lpstr>
      <vt:lpstr>מצגת של PowerPoint‏</vt:lpstr>
      <vt:lpstr>מצגת של PowerPoint‏</vt:lpstr>
      <vt:lpstr>למדנו, ועכשיו מיישמים</vt:lpstr>
      <vt:lpstr>להדפסה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אפרת בועז</dc:creator>
  <cp:lastModifiedBy>דנה וסר הררי</cp:lastModifiedBy>
  <cp:revision>365</cp:revision>
  <dcterms:created xsi:type="dcterms:W3CDTF">2021-07-12T08:06:42Z</dcterms:created>
  <dcterms:modified xsi:type="dcterms:W3CDTF">2025-02-19T10:16:20Z</dcterms:modified>
</cp:coreProperties>
</file>