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saveSubsetFonts="1" autoCompressPictures="0">
  <p:sldMasterIdLst>
    <p:sldMasterId id="2147483648" r:id="rId1"/>
    <p:sldMasterId id="2147483678" r:id="rId2"/>
    <p:sldMasterId id="2147483689" r:id="rId3"/>
  </p:sldMasterIdLst>
  <p:notesMasterIdLst>
    <p:notesMasterId r:id="rId26"/>
  </p:notesMasterIdLst>
  <p:sldIdLst>
    <p:sldId id="595" r:id="rId4"/>
    <p:sldId id="257" r:id="rId5"/>
    <p:sldId id="650" r:id="rId6"/>
    <p:sldId id="590" r:id="rId7"/>
    <p:sldId id="260" r:id="rId8"/>
    <p:sldId id="261" r:id="rId9"/>
    <p:sldId id="262" r:id="rId10"/>
    <p:sldId id="263" r:id="rId11"/>
    <p:sldId id="264" r:id="rId12"/>
    <p:sldId id="265" r:id="rId13"/>
    <p:sldId id="648" r:id="rId14"/>
    <p:sldId id="643" r:id="rId15"/>
    <p:sldId id="645" r:id="rId16"/>
    <p:sldId id="646" r:id="rId17"/>
    <p:sldId id="280" r:id="rId18"/>
    <p:sldId id="589" r:id="rId19"/>
    <p:sldId id="597" r:id="rId20"/>
    <p:sldId id="582" r:id="rId21"/>
    <p:sldId id="599" r:id="rId22"/>
    <p:sldId id="639" r:id="rId23"/>
    <p:sldId id="584" r:id="rId24"/>
    <p:sldId id="651"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h6XhZOvNlRSM6rlFvcpwktMvHpj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B7B953-1DF4-8E25-2FD7-461A6661F625}" name="user" initials="u" userId="user" providerId="None"/>
  <p188:author id="{163E2363-FD70-00F4-AB34-5AF45A2CBA8E}" name="il f" initials="if" userId="55409c53699153d6" providerId="Windows Live"/>
  <p188:author id="{7FB1EC7D-78B8-9145-83AC-BCB62FAA0C46}" name="ליאור קרמר" initials="לק" userId="S::lior.kremer1@bt.eduil.org::095f8fc7-ec87-4a48-8cc3-b8af015a71c9" providerId="AD"/>
  <p188:author id="{487A6C84-9AD5-44DB-A763-3BBBD0E19D60}" name="יעל פרידמן" initials="יפ" userId="יעל פרידמן" providerId="None"/>
  <p188:author id="{5272D8AE-591E-6ECF-CC9E-68D98DC3CD2F}" name="Dafna Hadar Pecker" initials="DHP" userId="873281f71de5b19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C3B9"/>
    <a:srgbClr val="002060"/>
    <a:srgbClr val="ECECEC"/>
    <a:srgbClr val="66CCFF"/>
    <a:srgbClr val="FF99CC"/>
    <a:srgbClr val="F4F4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714" autoAdjust="0"/>
    <p:restoredTop sz="69524" autoAdjust="0"/>
  </p:normalViewPr>
  <p:slideViewPr>
    <p:cSldViewPr snapToGrid="0">
      <p:cViewPr varScale="1">
        <p:scale>
          <a:sx n="59" d="100"/>
          <a:sy n="59" d="100"/>
        </p:scale>
        <p:origin x="1464" y="3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slide" Target="slides/slide18.xml"/><Relationship Id="rId34" Type="http://customschemas.google.com/relationships/presentationmetadata" Target="meta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8788"/>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8788"/>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8787"/>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iw-I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1</a:t>
            </a:fld>
            <a:endParaRPr kumimoji="0" lang="iw-IL"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10420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he-IL" b="1" dirty="0"/>
              <a:t>למורה</a:t>
            </a:r>
            <a:r>
              <a:rPr lang="he-IL" dirty="0"/>
              <a:t>: בסרטון, ילדים מהכיתה של נועם מציקים לו ומשפילים אותו. אייל, חברו, צופה מן הצד במסכת ההצקות אך אינו אומר דבר. כשהוא עצמו חווה תחושת השפלה והצקה, הוא מתחיל להבין מה נועם מרגיש...</a:t>
            </a:r>
            <a:endParaRPr dirty="0"/>
          </a:p>
        </p:txBody>
      </p:sp>
      <p:sp>
        <p:nvSpPr>
          <p:cNvPr id="256" name="Google Shape;256;p10: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ניתן לכתוב על הלוח את המחשבות, הרגשות, ההתלבטויות שיש לכל אחד מהילדים, לצד כל דמות, ולנסות לבדוק עם הילדים האם יש דמיון בין שתי</a:t>
            </a:r>
          </a:p>
          <a:p>
            <a:r>
              <a:rPr lang="he-IL" dirty="0"/>
              <a:t>הדמויות? </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11</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9311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dirty="0"/>
              <a:t>נסביר שכעת נקריא תיאורי מקרה (בשקף הבא) – לגבי כל אחד מהם יבחרו התלמידים מה היו עושים ברצף שבין: </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b="1" dirty="0"/>
              <a:t>נוקטים בפעולה --- מתלבטים – מתעלמים.</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b="1" dirty="0"/>
              <a:t>כל תלמיד יקבל 3 פתקים של שלוש האפשרויות המוצגות בשקף.</a:t>
            </a:r>
            <a:endParaRPr lang="he-IL" sz="1200" b="0" dirty="0"/>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b="0" dirty="0"/>
              <a:t>להדפסה בנספחים.</a:t>
            </a:r>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12</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7435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a:t>
            </a:r>
            <a:r>
              <a:rPr lang="he-IL" dirty="0"/>
              <a:t> </a:t>
            </a:r>
          </a:p>
          <a:p>
            <a:r>
              <a:rPr lang="he-IL" dirty="0"/>
              <a:t>נקריא כל אירוע וכל תלמיד ירים את הפתק שמייצג את תגובתו לאירוע.</a:t>
            </a:r>
          </a:p>
          <a:p>
            <a:endParaRPr lang="he-IL" dirty="0"/>
          </a:p>
          <a:p>
            <a:r>
              <a:rPr lang="he-IL" b="1" dirty="0"/>
              <a:t>עבודה בקבוצות:</a:t>
            </a:r>
          </a:p>
          <a:p>
            <a:r>
              <a:rPr lang="he-IL" dirty="0"/>
              <a:t>נחלק את התלמידים לעבודה בקבוצות על תיאורי המקרה. בתום הפעילות כל אחת מהקבוצות תציג את האירוע שקיבלה, תוך נימוק הבחירה </a:t>
            </a:r>
          </a:p>
          <a:p>
            <a:r>
              <a:rPr lang="he-IL" dirty="0"/>
              <a:t>ושיתוף בהתלבטויות שעלו בקבוצה, בנימוקים ובשיקולי הדעת.</a:t>
            </a:r>
          </a:p>
          <a:p>
            <a:r>
              <a:rPr lang="he-IL" dirty="0"/>
              <a:t>נאפשר לתלמידים להביע את דעתם ותחושותיהם בחופשיות, ללא שיפוטיות או אמירה מסוימת, במטרה לעודד שיתוף. מטרת הפעילות היא להציף </a:t>
            </a:r>
          </a:p>
          <a:p>
            <a:r>
              <a:rPr lang="he-IL" dirty="0"/>
              <a:t>אירועי חיים ולאפשר לתלמידים לשתף ולהקשיב לעמדות שונות של חבריהם לכיתה.</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13</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6294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14</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6861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 למורה:</a:t>
            </a:r>
          </a:p>
          <a:p>
            <a:pPr algn="r" rtl="1"/>
            <a:r>
              <a:rPr lang="he-IL" b="0" dirty="0"/>
              <a:t>במהלך השיח חשוב לתת מקום להתלבטות של הצופה מהצד האם להתערב באלימות. </a:t>
            </a:r>
          </a:p>
          <a:p>
            <a:pPr algn="r" rtl="1"/>
            <a:r>
              <a:rPr lang="he-IL" b="0" u="none" dirty="0"/>
              <a:t>הלגיטימציה להתלבטויות תנרמל אותן ותעודד את התלמידים לשתף בפתיחות ברגשותיהם.</a:t>
            </a:r>
          </a:p>
          <a:p>
            <a:pPr algn="r" rtl="1"/>
            <a:r>
              <a:rPr lang="he-IL" b="0" dirty="0"/>
              <a:t>חשוב להפגיש את התלמידים עם הפער בין מה שמדובר בשיעור ומה שחשוב</a:t>
            </a:r>
            <a:r>
              <a:rPr lang="he-IL" b="0" u="none" dirty="0"/>
              <a:t> ונכון לעשות לבין מה שקורה בפועל.</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15</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3803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נבקש מהתלמידים להציע רעיונות.</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16</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0459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a:t>
            </a:r>
            <a:r>
              <a:rPr lang="he-IL" dirty="0"/>
              <a:t> </a:t>
            </a:r>
          </a:p>
          <a:p>
            <a:r>
              <a:rPr lang="he-IL" dirty="0"/>
              <a:t>נשאל את התלמידים מהן האפשרויות להתערבות במצבי פגיעה העומדות בפניהם. </a:t>
            </a:r>
          </a:p>
          <a:p>
            <a:r>
              <a:rPr lang="he-IL" dirty="0"/>
              <a:t>מומלץ לכתוב את האפשרויות שהתלמידים יעלו על הלוח. </a:t>
            </a:r>
          </a:p>
          <a:p>
            <a:r>
              <a:rPr lang="he-IL" b="1" dirty="0"/>
              <a:t>בשקף הבא </a:t>
            </a:r>
            <a:r>
              <a:rPr lang="he-IL" dirty="0"/>
              <a:t>נציג אפשרויות שונות ונבדוק עם התלמידים מה התחדש להם.</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17</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6786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a:t>
            </a:r>
            <a:r>
              <a:rPr lang="he-IL" dirty="0"/>
              <a:t>: </a:t>
            </a:r>
          </a:p>
          <a:p>
            <a:r>
              <a:rPr lang="he-IL" dirty="0"/>
              <a:t>הצעות לשאלות המשוות בין האפשרויות שהתלמידים העלו לאפשרויות המוצעות במצגת. </a:t>
            </a:r>
            <a:r>
              <a:rPr lang="he-IL" b="1" dirty="0"/>
              <a:t>המטרה היא להרחיב את מנעד האפשרויות </a:t>
            </a:r>
          </a:p>
          <a:p>
            <a:r>
              <a:rPr lang="he-IL" b="1" dirty="0"/>
              <a:t>לתגובה.</a:t>
            </a:r>
            <a:r>
              <a:rPr lang="he-IL" dirty="0"/>
              <a:t> נתבונן בהצעות התלמידים ובמצגת: </a:t>
            </a:r>
          </a:p>
          <a:p>
            <a:pPr>
              <a:buFont typeface="Arial" panose="020B0604020202020204" pitchFamily="34" charset="0"/>
              <a:buChar char="•"/>
            </a:pPr>
            <a:r>
              <a:rPr lang="he-IL" dirty="0"/>
              <a:t>האם עלו גם רעיונות אחרים מהאפשרויות המובאות במצגת? </a:t>
            </a:r>
          </a:p>
          <a:p>
            <a:pPr>
              <a:buFont typeface="Arial" panose="020B0604020202020204" pitchFamily="34" charset="0"/>
              <a:buChar char="•"/>
            </a:pPr>
            <a:r>
              <a:rPr lang="he-IL" dirty="0"/>
              <a:t>אלו אפשרויות חזרו על עצמן? </a:t>
            </a:r>
          </a:p>
          <a:p>
            <a:pPr>
              <a:buFont typeface="Arial" panose="020B0604020202020204" pitchFamily="34" charset="0"/>
              <a:buChar char="•"/>
            </a:pPr>
            <a:r>
              <a:rPr lang="he-IL" dirty="0"/>
              <a:t>האם ישנן אפשרויות שמחדשות לכם או מפתיעות אתכם? </a:t>
            </a:r>
          </a:p>
          <a:p>
            <a:pPr>
              <a:buFont typeface="Arial" panose="020B0604020202020204" pitchFamily="34" charset="0"/>
              <a:buChar char="•"/>
            </a:pPr>
            <a:r>
              <a:rPr lang="he-IL" dirty="0"/>
              <a:t>האם התנסתם באחת מהאפשרויות לתגובה ויכולים לספר לנו כדוגמה? </a:t>
            </a:r>
          </a:p>
          <a:p>
            <a:pPr>
              <a:buFont typeface="Arial" panose="020B0604020202020204" pitchFamily="34" charset="0"/>
              <a:buChar char="•"/>
            </a:pPr>
            <a:r>
              <a:rPr lang="he-IL" dirty="0"/>
              <a:t>מה מתוך האפשרויות שעלו מתאים לביצוע ומה פחות ישים?</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18</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0605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a:t>
            </a:r>
            <a:r>
              <a:rPr lang="he-IL" dirty="0"/>
              <a:t> </a:t>
            </a:r>
          </a:p>
          <a:p>
            <a:r>
              <a:rPr lang="he-IL" dirty="0"/>
              <a:t>מודל </a:t>
            </a:r>
            <a:r>
              <a:rPr lang="he-IL" dirty="0" err="1"/>
              <a:t>מב"ט</a:t>
            </a:r>
            <a:r>
              <a:rPr lang="he-IL" dirty="0"/>
              <a:t> עוסק בנקיטת עמדה ובאי עמידה מהצד לנוכח פגיעה באדם אחר </a:t>
            </a:r>
            <a:r>
              <a:rPr kumimoji="0" lang="he-I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לקידום תחושת המוגנות וליצירת אווירה נעימה</a:t>
            </a:r>
            <a:r>
              <a:rPr lang="he-IL" dirty="0"/>
              <a:t>. </a:t>
            </a:r>
          </a:p>
          <a:p>
            <a:r>
              <a:rPr lang="he-IL" dirty="0"/>
              <a:t>המודל מלמד שלושה עקרונות פשוטים להתערבות במצב של פגיעה – </a:t>
            </a:r>
          </a:p>
          <a:p>
            <a:r>
              <a:rPr lang="he-IL" b="1" dirty="0"/>
              <a:t>לא להתעלם, להתבונן ולבחון את מכלול האפשרויות העומדות בפנינו ואז לפעול ולנקוט  יוזמה. </a:t>
            </a:r>
          </a:p>
          <a:p>
            <a:r>
              <a:rPr lang="he-IL" dirty="0"/>
              <a:t>ישנן דרכים רבות לסייע במצב מצוקה לחבר, ובהן - לפנות לעזרה, לחבור לילדים נוספים כדי להפסיק את הפגיעה, לעודד את הילד הנפגע ולדווח</a:t>
            </a:r>
          </a:p>
          <a:p>
            <a:r>
              <a:rPr lang="he-IL" dirty="0"/>
              <a:t>למבוגר.</a:t>
            </a:r>
          </a:p>
          <a:p>
            <a:r>
              <a:rPr lang="he-IL" dirty="0"/>
              <a:t>המודל נותן כלי פרקטי לתלמידים איך לנהוג במקרים שבהם הם עומדים מן הצד במצב של פגיעה.</a:t>
            </a:r>
          </a:p>
          <a:p>
            <a:r>
              <a:rPr lang="he-IL" dirty="0"/>
              <a:t>בשיעורים הבאים נמשיך ונתרגל את המודל.</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19</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2049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algn="just" rtl="1">
              <a:lnSpc>
                <a:spcPct val="150000"/>
              </a:lnSpc>
            </a:pPr>
            <a:endParaRPr lang="he-IL" sz="1800" dirty="0">
              <a:effectLst/>
              <a:latin typeface="Calibri" panose="020F0502020204030204" pitchFamily="34" charset="0"/>
              <a:ea typeface="Calibri" panose="020F0502020204030204" pitchFamily="34" charset="0"/>
              <a:cs typeface="David" panose="020E0502060401010101" pitchFamily="34" charset="-79"/>
            </a:endParaRP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20</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7040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להדפסה</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22</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3275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lvl="0" indent="0" algn="r" rtl="1">
              <a:spcBef>
                <a:spcPts val="0"/>
              </a:spcBef>
              <a:spcAft>
                <a:spcPts val="0"/>
              </a:spcAft>
              <a:buNone/>
            </a:pPr>
            <a:endParaRPr lang="he-IL" sz="1200" dirty="0">
              <a:solidFill>
                <a:srgbClr val="002060"/>
              </a:solidFill>
              <a:latin typeface="Gisha" panose="020B0502040204020203" pitchFamily="34" charset="-79"/>
              <a:cs typeface="Gisha" panose="020B0502040204020203" pitchFamily="34" charset="-79"/>
            </a:endParaRP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35288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131" name="Google Shape;131;p2: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206" name="Google Shape;206;p7: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iw-IL"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dirty="0"/>
          </a:p>
        </p:txBody>
      </p:sp>
      <p:sp>
        <p:nvSpPr>
          <p:cNvPr id="228" name="Google Shape;228;p8: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iw-IL" dirty="0"/>
              <a:t>חשוב לחזור על הכללים המרכזיים בכל שיעור</a:t>
            </a:r>
            <a:r>
              <a:rPr lang="he-IL" dirty="0"/>
              <a:t>,</a:t>
            </a:r>
            <a:r>
              <a:rPr lang="iw-IL" dirty="0"/>
              <a:t> על מנת לבסס מרחב בטוח המאפשר שיח רגשי בין התלמידים.</a:t>
            </a:r>
            <a:endParaRPr dirty="0"/>
          </a:p>
        </p:txBody>
      </p:sp>
      <p:sp>
        <p:nvSpPr>
          <p:cNvPr id="236" name="Google Shape;23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2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שקופית כותרת" type="title">
  <p:cSld name="שקופית כותרת">
    <p:spTree>
      <p:nvGrpSpPr>
        <p:cNvPr id="1" name="Shape 21"/>
        <p:cNvGrpSpPr/>
        <p:nvPr/>
      </p:nvGrpSpPr>
      <p:grpSpPr>
        <a:xfrm>
          <a:off x="0" y="0"/>
          <a:ext cx="0" cy="0"/>
          <a:chOff x="0" y="0"/>
          <a:chExt cx="0" cy="0"/>
        </a:xfrm>
      </p:grpSpPr>
      <p:sp>
        <p:nvSpPr>
          <p:cNvPr id="22" name="Google Shape;2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24" name="Google Shape;24;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39189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מה המסר שלנו">
  <p:cSld name="מה המסר שלנו">
    <p:spTree>
      <p:nvGrpSpPr>
        <p:cNvPr id="1" name="Shape 34"/>
        <p:cNvGrpSpPr/>
        <p:nvPr/>
      </p:nvGrpSpPr>
      <p:grpSpPr>
        <a:xfrm>
          <a:off x="0" y="0"/>
          <a:ext cx="0" cy="0"/>
          <a:chOff x="0" y="0"/>
          <a:chExt cx="0" cy="0"/>
        </a:xfrm>
      </p:grpSpPr>
      <p:sp>
        <p:nvSpPr>
          <p:cNvPr id="35" name="Google Shape;35;p2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6" name="Google Shape;3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 name="Google Shape;37;p2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38" name="Google Shape;38;p22"/>
          <p:cNvSpPr/>
          <p:nvPr/>
        </p:nvSpPr>
        <p:spPr>
          <a:xfrm>
            <a:off x="0" y="0"/>
            <a:ext cx="12192000" cy="1487055"/>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22"/>
          <p:cNvSpPr txBox="1"/>
          <p:nvPr/>
        </p:nvSpPr>
        <p:spPr>
          <a:xfrm>
            <a:off x="3191163" y="189529"/>
            <a:ext cx="6308436" cy="120032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7200" b="1">
                <a:solidFill>
                  <a:srgbClr val="002060"/>
                </a:solidFill>
                <a:latin typeface="Calibri"/>
                <a:ea typeface="Calibri"/>
                <a:cs typeface="Calibri"/>
                <a:sym typeface="Calibri"/>
              </a:rPr>
              <a:t>מה המסר שלנו?</a:t>
            </a:r>
            <a:endParaRPr/>
          </a:p>
        </p:txBody>
      </p:sp>
      <p:sp>
        <p:nvSpPr>
          <p:cNvPr id="40" name="Google Shape;40;p22"/>
          <p:cNvSpPr txBox="1">
            <a:spLocks noGrp="1"/>
          </p:cNvSpPr>
          <p:nvPr>
            <p:ph type="body" idx="1"/>
          </p:nvPr>
        </p:nvSpPr>
        <p:spPr>
          <a:xfrm>
            <a:off x="2643910" y="2218749"/>
            <a:ext cx="83658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82043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שני תכנים" type="twoObj">
  <p:cSld name="שני תכנים">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2" name="Google Shape;82;p2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3" name="Google Shape;8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4" name="Google Shape;84;p2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065726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השוואה" type="twoTxTwoObj">
  <p:cSld name="השוואה">
    <p:spTree>
      <p:nvGrpSpPr>
        <p:cNvPr id="1" name="Shape 85"/>
        <p:cNvGrpSpPr/>
        <p:nvPr/>
      </p:nvGrpSpPr>
      <p:grpSpPr>
        <a:xfrm>
          <a:off x="0" y="0"/>
          <a:ext cx="0" cy="0"/>
          <a:chOff x="0" y="0"/>
          <a:chExt cx="0" cy="0"/>
        </a:xfrm>
      </p:grpSpPr>
      <p:sp>
        <p:nvSpPr>
          <p:cNvPr id="86" name="Google Shape;86;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88" name="Google Shape;88;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9" name="Google Shape;89;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0" name="Google Shape;90;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1" name="Google Shape;91;p2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2" name="Google Shape;9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3" name="Google Shape;93;p2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232157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94"/>
        <p:cNvGrpSpPr/>
        <p:nvPr/>
      </p:nvGrpSpPr>
      <p:grpSpPr>
        <a:xfrm>
          <a:off x="0" y="0"/>
          <a:ext cx="0" cy="0"/>
          <a:chOff x="0" y="0"/>
          <a:chExt cx="0" cy="0"/>
        </a:xfrm>
      </p:grpSpPr>
      <p:sp>
        <p:nvSpPr>
          <p:cNvPr id="95" name="Google Shape;95;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6" name="Google Shape;96;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97" name="Google Shape;97;p29"/>
          <p:cNvSpPr/>
          <p:nvPr/>
        </p:nvSpPr>
        <p:spPr>
          <a:xfrm>
            <a:off x="0" y="0"/>
            <a:ext cx="12192000" cy="1487055"/>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29"/>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29"/>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67830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תמונה ">
  <p:cSld name="תמונה ">
    <p:spTree>
      <p:nvGrpSpPr>
        <p:cNvPr id="1" name="Shape 100"/>
        <p:cNvGrpSpPr/>
        <p:nvPr/>
      </p:nvGrpSpPr>
      <p:grpSpPr>
        <a:xfrm>
          <a:off x="0" y="0"/>
          <a:ext cx="0" cy="0"/>
          <a:chOff x="0" y="0"/>
          <a:chExt cx="0" cy="0"/>
        </a:xfrm>
      </p:grpSpPr>
      <p:sp>
        <p:nvSpPr>
          <p:cNvPr id="101" name="Google Shape;101;p30"/>
          <p:cNvSpPr/>
          <p:nvPr/>
        </p:nvSpPr>
        <p:spPr>
          <a:xfrm>
            <a:off x="0" y="0"/>
            <a:ext cx="3581400" cy="6858000"/>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30"/>
          <p:cNvSpPr>
            <a:spLocks noGrp="1"/>
          </p:cNvSpPr>
          <p:nvPr>
            <p:ph type="pic" idx="2"/>
          </p:nvPr>
        </p:nvSpPr>
        <p:spPr>
          <a:xfrm>
            <a:off x="5183188" y="987425"/>
            <a:ext cx="6172200" cy="4873625"/>
          </a:xfrm>
          <a:prstGeom prst="rect">
            <a:avLst/>
          </a:prstGeom>
          <a:noFill/>
          <a:ln>
            <a:noFill/>
          </a:ln>
        </p:spPr>
      </p:sp>
      <p:sp>
        <p:nvSpPr>
          <p:cNvPr id="103" name="Google Shape;103;p30"/>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5" name="Google Shape;10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6" name="Google Shape;106;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3341902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107"/>
        <p:cNvGrpSpPr/>
        <p:nvPr/>
      </p:nvGrpSpPr>
      <p:grpSpPr>
        <a:xfrm>
          <a:off x="0" y="0"/>
          <a:ext cx="0" cy="0"/>
          <a:chOff x="0" y="0"/>
          <a:chExt cx="0" cy="0"/>
        </a:xfrm>
      </p:grpSpPr>
      <p:sp>
        <p:nvSpPr>
          <p:cNvPr id="108" name="Google Shape;108;p31"/>
          <p:cNvSpPr/>
          <p:nvPr/>
        </p:nvSpPr>
        <p:spPr>
          <a:xfrm>
            <a:off x="7673" y="0"/>
            <a:ext cx="3573727" cy="6858000"/>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0" name="Google Shape;11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1" name="Google Shape;111;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112" name="Google Shape;112;p31"/>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1"/>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2587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147A38-8AC7-42C1-8968-5850273CB2FC}"/>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7BB7ED67-E8E0-4E88-A1AC-75DF1FA37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8FC19BD5-60A3-41A1-AB04-D9FD83727B62}"/>
              </a:ext>
            </a:extLst>
          </p:cNvPr>
          <p:cNvSpPr>
            <a:spLocks noGrp="1"/>
          </p:cNvSpPr>
          <p:nvPr>
            <p:ph type="dt" sz="half" idx="10"/>
          </p:nvPr>
        </p:nvSpPr>
        <p:spPr/>
        <p:txBody>
          <a:bodyPr/>
          <a:lstStyle/>
          <a:p>
            <a:fld id="{8E9EB68D-8B77-4F94-BB97-F778B0AAB978}" type="datetimeFigureOut">
              <a:rPr lang="he-IL" smtClean="0"/>
              <a:t>כ"א/שבט/תשפ"ה</a:t>
            </a:fld>
            <a:endParaRPr lang="he-IL"/>
          </a:p>
        </p:txBody>
      </p:sp>
      <p:sp>
        <p:nvSpPr>
          <p:cNvPr id="5" name="מציין מיקום של כותרת תחתונה 4">
            <a:extLst>
              <a:ext uri="{FF2B5EF4-FFF2-40B4-BE49-F238E27FC236}">
                <a16:creationId xmlns:a16="http://schemas.microsoft.com/office/drawing/2014/main" id="{94C9012E-ED58-4A8C-833F-7FA732B0AD4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D2D3883-84BD-460B-BC37-FFB530E8F319}"/>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313187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97A5297-0F4A-4808-B912-30B2B25EF9B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E4BCB68-8FB5-4987-8559-65DE044971B6}"/>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81739F5-2B3D-4156-9617-4B05722112AC}"/>
              </a:ext>
            </a:extLst>
          </p:cNvPr>
          <p:cNvSpPr>
            <a:spLocks noGrp="1"/>
          </p:cNvSpPr>
          <p:nvPr>
            <p:ph type="dt" sz="half" idx="10"/>
          </p:nvPr>
        </p:nvSpPr>
        <p:spPr/>
        <p:txBody>
          <a:bodyPr/>
          <a:lstStyle/>
          <a:p>
            <a:fld id="{8E9EB68D-8B77-4F94-BB97-F778B0AAB978}" type="datetimeFigureOut">
              <a:rPr lang="he-IL" smtClean="0"/>
              <a:t>כ"א/שבט/תשפ"ה</a:t>
            </a:fld>
            <a:endParaRPr lang="he-IL"/>
          </a:p>
        </p:txBody>
      </p:sp>
      <p:sp>
        <p:nvSpPr>
          <p:cNvPr id="5" name="מציין מיקום של כותרת תחתונה 4">
            <a:extLst>
              <a:ext uri="{FF2B5EF4-FFF2-40B4-BE49-F238E27FC236}">
                <a16:creationId xmlns:a16="http://schemas.microsoft.com/office/drawing/2014/main" id="{0D3C894E-E245-4B8C-8DB9-4A232DE388C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C3BC05E-4182-4CB0-A066-6E6C35D9796E}"/>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3465378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D50F32-18B6-434C-803C-5DADE750794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96E1043-A571-4BA0-9564-6D8B7443B92A}"/>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F050DA1-6AC1-4130-BB53-B678DA6C6EA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1836B82F-4D40-4354-8EB8-6D3CCE7504A1}"/>
              </a:ext>
            </a:extLst>
          </p:cNvPr>
          <p:cNvSpPr>
            <a:spLocks noGrp="1"/>
          </p:cNvSpPr>
          <p:nvPr>
            <p:ph type="dt" sz="half" idx="10"/>
          </p:nvPr>
        </p:nvSpPr>
        <p:spPr/>
        <p:txBody>
          <a:bodyPr/>
          <a:lstStyle/>
          <a:p>
            <a:fld id="{8E9EB68D-8B77-4F94-BB97-F778B0AAB978}" type="datetimeFigureOut">
              <a:rPr lang="he-IL" smtClean="0"/>
              <a:t>כ"א/שבט/תשפ"ה</a:t>
            </a:fld>
            <a:endParaRPr lang="he-IL"/>
          </a:p>
        </p:txBody>
      </p:sp>
      <p:sp>
        <p:nvSpPr>
          <p:cNvPr id="6" name="מציין מיקום של כותרת תחתונה 5">
            <a:extLst>
              <a:ext uri="{FF2B5EF4-FFF2-40B4-BE49-F238E27FC236}">
                <a16:creationId xmlns:a16="http://schemas.microsoft.com/office/drawing/2014/main" id="{94A6E356-3758-4674-8603-1A5915DE5DB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2425CCA-A435-4B29-B2D1-C73DA3B3CA67}"/>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3251066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21"/>
        <p:cNvGrpSpPr/>
        <p:nvPr/>
      </p:nvGrpSpPr>
      <p:grpSpPr>
        <a:xfrm>
          <a:off x="0" y="0"/>
          <a:ext cx="0" cy="0"/>
          <a:chOff x="0" y="0"/>
          <a:chExt cx="0" cy="0"/>
        </a:xfrm>
      </p:grpSpPr>
      <p:sp>
        <p:nvSpPr>
          <p:cNvPr id="22" name="Google Shape;22;p2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3" name="Google Shape;23;p2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24" name="Google Shape;24;p22"/>
          <p:cNvSpPr/>
          <p:nvPr/>
        </p:nvSpPr>
        <p:spPr>
          <a:xfrm>
            <a:off x="0" y="0"/>
            <a:ext cx="12192000" cy="1487055"/>
          </a:xfrm>
          <a:prstGeom prst="rect">
            <a:avLst/>
          </a:prstGeom>
          <a:solidFill>
            <a:srgbClr val="E5C3B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22"/>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C6F1E0-8728-42D4-8701-102D1FEC20CF}"/>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07A8304-3485-4CBB-BC5E-BBADBEE8D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C2F2394E-B9A0-4728-A5A3-39D64C2AEC87}"/>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00FB7765-33AE-44F7-B34F-6713DCA75D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D4D3400-4679-4717-AD04-68F7021A052D}"/>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60D0A1A3-7AC9-4786-A9ED-8948C3C9772E}"/>
              </a:ext>
            </a:extLst>
          </p:cNvPr>
          <p:cNvSpPr>
            <a:spLocks noGrp="1"/>
          </p:cNvSpPr>
          <p:nvPr>
            <p:ph type="dt" sz="half" idx="10"/>
          </p:nvPr>
        </p:nvSpPr>
        <p:spPr/>
        <p:txBody>
          <a:bodyPr/>
          <a:lstStyle/>
          <a:p>
            <a:fld id="{8E9EB68D-8B77-4F94-BB97-F778B0AAB978}" type="datetimeFigureOut">
              <a:rPr lang="he-IL" smtClean="0"/>
              <a:t>כ"א/שבט/תשפ"ה</a:t>
            </a:fld>
            <a:endParaRPr lang="he-IL"/>
          </a:p>
        </p:txBody>
      </p:sp>
      <p:sp>
        <p:nvSpPr>
          <p:cNvPr id="8" name="מציין מיקום של כותרת תחתונה 7">
            <a:extLst>
              <a:ext uri="{FF2B5EF4-FFF2-40B4-BE49-F238E27FC236}">
                <a16:creationId xmlns:a16="http://schemas.microsoft.com/office/drawing/2014/main" id="{CD42924F-9F23-4C00-B576-83ACF0CA398E}"/>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D6229996-F69A-45B1-81AC-827B9897A361}"/>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89860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כ"א/שבט/תשפ"ה</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421357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שאלות- אפשרות 1">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כ"א/שבט/תשפ"ה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1159162" y="143362"/>
            <a:ext cx="8640619" cy="1200329"/>
          </a:xfrm>
          <a:prstGeom prst="rect">
            <a:avLst/>
          </a:prstGeom>
          <a:noFill/>
        </p:spPr>
        <p:txBody>
          <a:bodyPr wrap="square">
            <a:spAutoFit/>
          </a:bodyPr>
          <a:lstStyle/>
          <a:p>
            <a:r>
              <a:rPr lang="he-IL" sz="7200" b="1" dirty="0">
                <a:solidFill>
                  <a:schemeClr val="bg1"/>
                </a:solidFill>
                <a:latin typeface="Calibri" panose="020F0502020204030204" pitchFamily="34" charset="0"/>
                <a:cs typeface="Calibri" panose="020F0502020204030204" pitchFamily="34" charset="0"/>
              </a:rPr>
              <a:t>שאלות לדיון בכיתה</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3918528" y="2246457"/>
            <a:ext cx="6638636" cy="3684588"/>
          </a:xfrm>
        </p:spPr>
        <p:txBody>
          <a:bodyPr/>
          <a:lstStyle>
            <a:lvl1pPr>
              <a:defRPr>
                <a:latin typeface="Calibri" panose="020F0502020204030204" pitchFamily="34" charset="0"/>
                <a:cs typeface="Calibri" panose="020F0502020204030204" pitchFamily="34" charset="0"/>
              </a:defRPr>
            </a:lvl1pPr>
          </a:lstStyle>
          <a:p>
            <a:pPr lvl="0"/>
            <a:r>
              <a:rPr lang="he-IL" dirty="0"/>
              <a:t>שאלה ראשונה</a:t>
            </a:r>
          </a:p>
          <a:p>
            <a:pPr lvl="0"/>
            <a:r>
              <a:rPr lang="he-IL" dirty="0"/>
              <a:t>שאלה שנייה</a:t>
            </a:r>
          </a:p>
          <a:p>
            <a:pPr lvl="0"/>
            <a:r>
              <a:rPr lang="he-IL" dirty="0"/>
              <a:t>שאלה שלישית</a:t>
            </a:r>
          </a:p>
          <a:p>
            <a:pPr lvl="0"/>
            <a:r>
              <a:rPr lang="he-IL" dirty="0"/>
              <a:t>שאלה רביעית</a:t>
            </a:r>
          </a:p>
        </p:txBody>
      </p:sp>
    </p:spTree>
    <p:extLst>
      <p:ext uri="{BB962C8B-B14F-4D97-AF65-F5344CB8AC3E}">
        <p14:creationId xmlns:p14="http://schemas.microsoft.com/office/powerpoint/2010/main" val="2820630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מה המסר שלנו">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כ"א/שבט/תשפ"ה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2411477" y="189529"/>
            <a:ext cx="7369047" cy="1200329"/>
          </a:xfrm>
          <a:prstGeom prst="rect">
            <a:avLst/>
          </a:prstGeom>
          <a:noFill/>
        </p:spPr>
        <p:txBody>
          <a:bodyPr wrap="square">
            <a:spAutoFit/>
          </a:bodyPr>
          <a:lstStyle/>
          <a:p>
            <a:r>
              <a:rPr lang="he-IL" sz="7200" b="1" dirty="0">
                <a:solidFill>
                  <a:schemeClr val="bg1"/>
                </a:solidFill>
                <a:latin typeface="Calibri" panose="020F0502020204030204" pitchFamily="34" charset="0"/>
                <a:cs typeface="Calibri" panose="020F0502020204030204" pitchFamily="34" charset="0"/>
              </a:rPr>
              <a:t>מהם המסרים שלנו?</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2643910" y="2218749"/>
            <a:ext cx="8365836" cy="3684588"/>
          </a:xfrm>
        </p:spPr>
        <p:txBody>
          <a:bodyPr/>
          <a:lstStyle>
            <a:lvl1pPr>
              <a:defRPr>
                <a:latin typeface="Calibri" panose="020F0502020204030204" pitchFamily="34" charset="0"/>
                <a:cs typeface="Calibri" panose="020F0502020204030204" pitchFamily="34" charset="0"/>
              </a:defRPr>
            </a:lvl1pPr>
          </a:lstStyle>
          <a:p>
            <a:pPr lvl="0"/>
            <a:r>
              <a:rPr lang="he-IL" dirty="0"/>
              <a:t>מסר ראשון</a:t>
            </a:r>
          </a:p>
          <a:p>
            <a:pPr lvl="0"/>
            <a:r>
              <a:rPr lang="he-IL" dirty="0"/>
              <a:t>מסר שני</a:t>
            </a:r>
          </a:p>
          <a:p>
            <a:pPr lvl="0"/>
            <a:r>
              <a:rPr lang="he-IL" dirty="0"/>
              <a:t>מסר שלישי</a:t>
            </a:r>
          </a:p>
        </p:txBody>
      </p:sp>
    </p:spTree>
    <p:extLst>
      <p:ext uri="{BB962C8B-B14F-4D97-AF65-F5344CB8AC3E}">
        <p14:creationId xmlns:p14="http://schemas.microsoft.com/office/powerpoint/2010/main" val="458644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שאלות- אפשרות 2">
    <p:spTree>
      <p:nvGrpSpPr>
        <p:cNvPr id="1" name=""/>
        <p:cNvGrpSpPr/>
        <p:nvPr/>
      </p:nvGrpSpPr>
      <p:grpSpPr>
        <a:xfrm>
          <a:off x="0" y="0"/>
          <a:ext cx="0" cy="0"/>
          <a:chOff x="0" y="0"/>
          <a:chExt cx="0" cy="0"/>
        </a:xfrm>
      </p:grpSpPr>
      <p:sp>
        <p:nvSpPr>
          <p:cNvPr id="7" name="מלבן 6">
            <a:extLst>
              <a:ext uri="{FF2B5EF4-FFF2-40B4-BE49-F238E27FC236}">
                <a16:creationId xmlns:a16="http://schemas.microsoft.com/office/drawing/2014/main" id="{916ED5F6-E4D6-425A-9C8F-B4977DBDCBA9}"/>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מציין מיקום של תאריך 2">
            <a:extLst>
              <a:ext uri="{FF2B5EF4-FFF2-40B4-BE49-F238E27FC236}">
                <a16:creationId xmlns:a16="http://schemas.microsoft.com/office/drawing/2014/main" id="{C96D3B85-B724-4877-883C-F26E8D1BA6E0}"/>
              </a:ext>
            </a:extLst>
          </p:cNvPr>
          <p:cNvSpPr>
            <a:spLocks noGrp="1"/>
          </p:cNvSpPr>
          <p:nvPr>
            <p:ph type="dt" sz="half" idx="10"/>
          </p:nvPr>
        </p:nvSpPr>
        <p:spPr/>
        <p:txBody>
          <a:bodyPr/>
          <a:lstStyle/>
          <a:p>
            <a:fld id="{8E9EB68D-8B77-4F94-BB97-F778B0AAB978}" type="datetimeFigureOut">
              <a:rPr lang="he-IL" smtClean="0"/>
              <a:t>כ"א/שבט/תשפ"ה</a:t>
            </a:fld>
            <a:endParaRPr lang="he-IL"/>
          </a:p>
        </p:txBody>
      </p:sp>
      <p:sp>
        <p:nvSpPr>
          <p:cNvPr id="4" name="מציין מיקום של כותרת תחתונה 3">
            <a:extLst>
              <a:ext uri="{FF2B5EF4-FFF2-40B4-BE49-F238E27FC236}">
                <a16:creationId xmlns:a16="http://schemas.microsoft.com/office/drawing/2014/main" id="{6F0E9F02-A29A-4F15-95B6-7643DB71B03E}"/>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4E4A7E98-AFBC-4386-90F2-F98603E99C53}"/>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6" name="גרפיקה 5">
            <a:extLst>
              <a:ext uri="{FF2B5EF4-FFF2-40B4-BE49-F238E27FC236}">
                <a16:creationId xmlns:a16="http://schemas.microsoft.com/office/drawing/2014/main" id="{D4F01A1D-4563-4119-A0A9-05C6A9A208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290837" y="1866284"/>
            <a:ext cx="3468362" cy="2846131"/>
          </a:xfrm>
          <a:prstGeom prst="rect">
            <a:avLst/>
          </a:prstGeom>
        </p:spPr>
      </p:pic>
      <p:pic>
        <p:nvPicPr>
          <p:cNvPr id="9" name="גרפיקה 8">
            <a:extLst>
              <a:ext uri="{FF2B5EF4-FFF2-40B4-BE49-F238E27FC236}">
                <a16:creationId xmlns:a16="http://schemas.microsoft.com/office/drawing/2014/main" id="{8993743B-5484-4146-8613-ED3F4314D1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2715383" y="3875344"/>
            <a:ext cx="3468362" cy="2846131"/>
          </a:xfrm>
          <a:prstGeom prst="rect">
            <a:avLst/>
          </a:prstGeom>
        </p:spPr>
      </p:pic>
      <p:pic>
        <p:nvPicPr>
          <p:cNvPr id="10" name="גרפיקה 9">
            <a:extLst>
              <a:ext uri="{FF2B5EF4-FFF2-40B4-BE49-F238E27FC236}">
                <a16:creationId xmlns:a16="http://schemas.microsoft.com/office/drawing/2014/main" id="{74C474A6-BC2C-4209-8834-EA7BDB5BC9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10369" y="1688935"/>
            <a:ext cx="3246583" cy="2846131"/>
          </a:xfrm>
          <a:prstGeom prst="rect">
            <a:avLst/>
          </a:prstGeom>
        </p:spPr>
      </p:pic>
      <p:pic>
        <p:nvPicPr>
          <p:cNvPr id="11" name="גרפיקה 10">
            <a:extLst>
              <a:ext uri="{FF2B5EF4-FFF2-40B4-BE49-F238E27FC236}">
                <a16:creationId xmlns:a16="http://schemas.microsoft.com/office/drawing/2014/main" id="{86703C86-955A-40A2-837B-45919A8AD7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26137" y="4116530"/>
            <a:ext cx="3392995" cy="2445039"/>
          </a:xfrm>
          <a:prstGeom prst="rect">
            <a:avLst/>
          </a:prstGeom>
        </p:spPr>
      </p:pic>
      <p:sp>
        <p:nvSpPr>
          <p:cNvPr id="18" name="כותרת 1">
            <a:extLst>
              <a:ext uri="{FF2B5EF4-FFF2-40B4-BE49-F238E27FC236}">
                <a16:creationId xmlns:a16="http://schemas.microsoft.com/office/drawing/2014/main" id="{4DE8E445-C8EF-4BFC-9B0A-C3174B7F9F89}"/>
              </a:ext>
            </a:extLst>
          </p:cNvPr>
          <p:cNvSpPr>
            <a:spLocks noGrp="1"/>
          </p:cNvSpPr>
          <p:nvPr>
            <p:ph type="title" hasCustomPrompt="1"/>
          </p:nvPr>
        </p:nvSpPr>
        <p:spPr>
          <a:xfrm>
            <a:off x="5013878" y="59823"/>
            <a:ext cx="2828636" cy="1325563"/>
          </a:xfrm>
        </p:spPr>
        <p:txBody>
          <a:bodyPr>
            <a:normAutofit/>
          </a:bodyPr>
          <a:lstStyle>
            <a:lvl1pPr algn="ctr">
              <a:defRPr sz="7200" b="1">
                <a:solidFill>
                  <a:schemeClr val="bg1"/>
                </a:solidFill>
                <a:latin typeface="Calibri" panose="020F0502020204030204" pitchFamily="34" charset="0"/>
                <a:cs typeface="Calibri" panose="020F0502020204030204" pitchFamily="34" charset="0"/>
              </a:defRPr>
            </a:lvl1pPr>
          </a:lstStyle>
          <a:p>
            <a:r>
              <a:rPr lang="he-IL" dirty="0"/>
              <a:t>כותרת</a:t>
            </a:r>
          </a:p>
        </p:txBody>
      </p:sp>
    </p:spTree>
    <p:extLst>
      <p:ext uri="{BB962C8B-B14F-4D97-AF65-F5344CB8AC3E}">
        <p14:creationId xmlns:p14="http://schemas.microsoft.com/office/powerpoint/2010/main" val="1392967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שאלות - אפשרות 3">
    <p:spTree>
      <p:nvGrpSpPr>
        <p:cNvPr id="1" name=""/>
        <p:cNvGrpSpPr/>
        <p:nvPr/>
      </p:nvGrpSpPr>
      <p:grpSpPr>
        <a:xfrm>
          <a:off x="0" y="0"/>
          <a:ext cx="0" cy="0"/>
          <a:chOff x="0" y="0"/>
          <a:chExt cx="0" cy="0"/>
        </a:xfrm>
      </p:grpSpPr>
      <p:sp>
        <p:nvSpPr>
          <p:cNvPr id="8" name="מלבן 7">
            <a:extLst>
              <a:ext uri="{FF2B5EF4-FFF2-40B4-BE49-F238E27FC236}">
                <a16:creationId xmlns:a16="http://schemas.microsoft.com/office/drawing/2014/main" id="{CB9281F9-769A-456F-8721-256B9AC22DD6}"/>
              </a:ext>
            </a:extLst>
          </p:cNvPr>
          <p:cNvSpPr/>
          <p:nvPr userDrawn="1"/>
        </p:nvSpPr>
        <p:spPr>
          <a:xfrm>
            <a:off x="8610600" y="0"/>
            <a:ext cx="3581400" cy="6858000"/>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כותרת 1">
            <a:extLst>
              <a:ext uri="{FF2B5EF4-FFF2-40B4-BE49-F238E27FC236}">
                <a16:creationId xmlns:a16="http://schemas.microsoft.com/office/drawing/2014/main" id="{84936ADC-3E24-42B8-9C25-733C5E9994DC}"/>
              </a:ext>
            </a:extLst>
          </p:cNvPr>
          <p:cNvSpPr>
            <a:spLocks noGrp="1"/>
          </p:cNvSpPr>
          <p:nvPr>
            <p:ph type="title" hasCustomPrompt="1"/>
          </p:nvPr>
        </p:nvSpPr>
        <p:spPr>
          <a:xfrm>
            <a:off x="90392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0" name="מציין מיקום של מספר שקופית 19">
            <a:extLst>
              <a:ext uri="{FF2B5EF4-FFF2-40B4-BE49-F238E27FC236}">
                <a16:creationId xmlns:a16="http://schemas.microsoft.com/office/drawing/2014/main" id="{973E36F7-73A1-4E63-9DC6-34A7DE6E7C1F}"/>
              </a:ext>
            </a:extLst>
          </p:cNvPr>
          <p:cNvSpPr>
            <a:spLocks noGrp="1"/>
          </p:cNvSpPr>
          <p:nvPr>
            <p:ph type="sldNum" sz="quarter" idx="12"/>
          </p:nvPr>
        </p:nvSpPr>
        <p:spPr>
          <a:xfrm>
            <a:off x="9448800" y="6356350"/>
            <a:ext cx="2743200" cy="365125"/>
          </a:xfrm>
        </p:spPr>
        <p:txBody>
          <a:bodyPr/>
          <a:lstStyle/>
          <a:p>
            <a:fld id="{4C33919C-8379-4110-9C07-A3FB54FC6405}" type="slidenum">
              <a:rPr lang="he-IL" smtClean="0"/>
              <a:t>‹#›</a:t>
            </a:fld>
            <a:endParaRPr lang="he-IL"/>
          </a:p>
        </p:txBody>
      </p:sp>
      <p:pic>
        <p:nvPicPr>
          <p:cNvPr id="16" name="גרפיקה 15">
            <a:extLst>
              <a:ext uri="{FF2B5EF4-FFF2-40B4-BE49-F238E27FC236}">
                <a16:creationId xmlns:a16="http://schemas.microsoft.com/office/drawing/2014/main" id="{10FDB170-DF69-4778-8A75-3FB0B75F5C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00093" y="730316"/>
            <a:ext cx="2814200" cy="1833103"/>
          </a:xfrm>
          <a:prstGeom prst="rect">
            <a:avLst/>
          </a:prstGeom>
        </p:spPr>
      </p:pic>
      <p:pic>
        <p:nvPicPr>
          <p:cNvPr id="20" name="גרפיקה 19">
            <a:extLst>
              <a:ext uri="{FF2B5EF4-FFF2-40B4-BE49-F238E27FC236}">
                <a16:creationId xmlns:a16="http://schemas.microsoft.com/office/drawing/2014/main" id="{FA54F9F6-8A72-406A-BBB1-D41A4A366D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53862" y="594919"/>
            <a:ext cx="3214050" cy="2839598"/>
          </a:xfrm>
          <a:prstGeom prst="rect">
            <a:avLst/>
          </a:prstGeom>
        </p:spPr>
      </p:pic>
      <p:pic>
        <p:nvPicPr>
          <p:cNvPr id="22" name="גרפיקה 21">
            <a:extLst>
              <a:ext uri="{FF2B5EF4-FFF2-40B4-BE49-F238E27FC236}">
                <a16:creationId xmlns:a16="http://schemas.microsoft.com/office/drawing/2014/main" id="{B76A9985-146F-4A74-872B-60522959D7F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919970" y="3803904"/>
            <a:ext cx="3301917" cy="2599381"/>
          </a:xfrm>
          <a:prstGeom prst="rect">
            <a:avLst/>
          </a:prstGeom>
        </p:spPr>
      </p:pic>
      <p:pic>
        <p:nvPicPr>
          <p:cNvPr id="26" name="גרפיקה 25">
            <a:extLst>
              <a:ext uri="{FF2B5EF4-FFF2-40B4-BE49-F238E27FC236}">
                <a16:creationId xmlns:a16="http://schemas.microsoft.com/office/drawing/2014/main" id="{258D03E0-C98A-4EC6-B3CF-195C5D928C8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276814" y="3803904"/>
            <a:ext cx="3049284" cy="1975104"/>
          </a:xfrm>
          <a:prstGeom prst="rect">
            <a:avLst/>
          </a:prstGeom>
        </p:spPr>
      </p:pic>
    </p:spTree>
    <p:extLst>
      <p:ext uri="{BB962C8B-B14F-4D97-AF65-F5344CB8AC3E}">
        <p14:creationId xmlns:p14="http://schemas.microsoft.com/office/powerpoint/2010/main" val="3446908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מציין מיקום של תמונה 2">
            <a:extLst>
              <a:ext uri="{FF2B5EF4-FFF2-40B4-BE49-F238E27FC236}">
                <a16:creationId xmlns:a16="http://schemas.microsoft.com/office/drawing/2014/main" id="{D8AC9ABE-3C47-4E3F-90EB-BE2C39F51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כ"א/שבט/תשפ"ה</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591781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DDA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להדפסה</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כ"א/שבט/תשפ"ה</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8" name="גרפיקה 7" descr="מדפסת עם מילוי מלא">
            <a:extLst>
              <a:ext uri="{FF2B5EF4-FFF2-40B4-BE49-F238E27FC236}">
                <a16:creationId xmlns:a16="http://schemas.microsoft.com/office/drawing/2014/main" id="{1AB97BE4-AFB7-4C7A-9505-80D8EFBA93E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9551" y="587596"/>
            <a:ext cx="5807698" cy="5416100"/>
          </a:xfrm>
          <a:prstGeom prst="rect">
            <a:avLst/>
          </a:prstGeom>
        </p:spPr>
      </p:pic>
    </p:spTree>
    <p:extLst>
      <p:ext uri="{BB962C8B-B14F-4D97-AF65-F5344CB8AC3E}">
        <p14:creationId xmlns:p14="http://schemas.microsoft.com/office/powerpoint/2010/main" val="42246813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סרטונים/ שמע">
    <p:spTree>
      <p:nvGrpSpPr>
        <p:cNvPr id="1" name=""/>
        <p:cNvGrpSpPr/>
        <p:nvPr/>
      </p:nvGrpSpPr>
      <p:grpSpPr>
        <a:xfrm>
          <a:off x="0" y="0"/>
          <a:ext cx="0" cy="0"/>
          <a:chOff x="0" y="0"/>
          <a:chExt cx="0" cy="0"/>
        </a:xfrm>
      </p:grpSpPr>
      <p:sp>
        <p:nvSpPr>
          <p:cNvPr id="13" name="מלבן 12">
            <a:extLst>
              <a:ext uri="{FF2B5EF4-FFF2-40B4-BE49-F238E27FC236}">
                <a16:creationId xmlns:a16="http://schemas.microsoft.com/office/drawing/2014/main" id="{9E46C132-BDC5-43D8-BA7C-FC3E866A4C2B}"/>
              </a:ext>
            </a:extLst>
          </p:cNvPr>
          <p:cNvSpPr/>
          <p:nvPr userDrawn="1"/>
        </p:nvSpPr>
        <p:spPr>
          <a:xfrm>
            <a:off x="7673" y="0"/>
            <a:ext cx="3573727" cy="6858000"/>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תאריך 4">
            <a:extLst>
              <a:ext uri="{FF2B5EF4-FFF2-40B4-BE49-F238E27FC236}">
                <a16:creationId xmlns:a16="http://schemas.microsoft.com/office/drawing/2014/main" id="{4B72EBE9-7051-4FA7-81E0-384F2B0B4D9D}"/>
              </a:ext>
            </a:extLst>
          </p:cNvPr>
          <p:cNvSpPr>
            <a:spLocks noGrp="1"/>
          </p:cNvSpPr>
          <p:nvPr>
            <p:ph type="dt" sz="half" idx="10"/>
          </p:nvPr>
        </p:nvSpPr>
        <p:spPr/>
        <p:txBody>
          <a:bodyPr/>
          <a:lstStyle/>
          <a:p>
            <a:fld id="{8E9EB68D-8B77-4F94-BB97-F778B0AAB978}" type="datetimeFigureOut">
              <a:rPr lang="he-IL" smtClean="0"/>
              <a:t>כ"א/שבט/תשפ"ה</a:t>
            </a:fld>
            <a:endParaRPr lang="he-IL"/>
          </a:p>
        </p:txBody>
      </p:sp>
      <p:sp>
        <p:nvSpPr>
          <p:cNvPr id="6" name="מציין מיקום של כותרת תחתונה 5">
            <a:extLst>
              <a:ext uri="{FF2B5EF4-FFF2-40B4-BE49-F238E27FC236}">
                <a16:creationId xmlns:a16="http://schemas.microsoft.com/office/drawing/2014/main" id="{41582156-89AE-4316-8224-5A145493B7F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6ACB9BD-37F9-4ED2-9940-F02F375AAC2E}"/>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4" name="מציין מיקום של מדיה 3">
            <a:extLst>
              <a:ext uri="{FF2B5EF4-FFF2-40B4-BE49-F238E27FC236}">
                <a16:creationId xmlns:a16="http://schemas.microsoft.com/office/drawing/2014/main" id="{9A94978C-20E0-4188-8A8F-E4E5A0D821E1}"/>
              </a:ext>
            </a:extLst>
          </p:cNvPr>
          <p:cNvSpPr>
            <a:spLocks noGrp="1"/>
          </p:cNvSpPr>
          <p:nvPr>
            <p:ph type="media" sz="quarter" idx="13"/>
          </p:nvPr>
        </p:nvSpPr>
        <p:spPr>
          <a:xfrm>
            <a:off x="5464968" y="1611299"/>
            <a:ext cx="5376863" cy="4157662"/>
          </a:xfrm>
        </p:spPr>
        <p:txBody>
          <a:bodyPr/>
          <a:lstStyle/>
          <a:p>
            <a:endParaRPr lang="he-IL"/>
          </a:p>
        </p:txBody>
      </p:sp>
    </p:spTree>
    <p:extLst>
      <p:ext uri="{BB962C8B-B14F-4D97-AF65-F5344CB8AC3E}">
        <p14:creationId xmlns:p14="http://schemas.microsoft.com/office/powerpoint/2010/main" val="3065628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מה למדנו היום?">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כ"א/שבט/תשפ"ה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1" name="גרפיקה 20">
            <a:extLst>
              <a:ext uri="{FF2B5EF4-FFF2-40B4-BE49-F238E27FC236}">
                <a16:creationId xmlns:a16="http://schemas.microsoft.com/office/drawing/2014/main" id="{2B095457-4E3D-406E-8D76-9D7799D8E1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7234956">
            <a:off x="2188430" y="1157286"/>
            <a:ext cx="838200" cy="428625"/>
          </a:xfrm>
          <a:prstGeom prst="rect">
            <a:avLst/>
          </a:prstGeom>
        </p:spPr>
      </p:pic>
      <p:sp>
        <p:nvSpPr>
          <p:cNvPr id="7" name="מלבן 6">
            <a:extLst>
              <a:ext uri="{FF2B5EF4-FFF2-40B4-BE49-F238E27FC236}">
                <a16:creationId xmlns:a16="http://schemas.microsoft.com/office/drawing/2014/main" id="{2D5FF2F3-BFBA-4AF6-AA65-76E6C0DDF4CA}"/>
              </a:ext>
            </a:extLst>
          </p:cNvPr>
          <p:cNvSpPr/>
          <p:nvPr userDrawn="1"/>
        </p:nvSpPr>
        <p:spPr>
          <a:xfrm>
            <a:off x="2625010" y="230909"/>
            <a:ext cx="7536873"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a:solidFill>
                  <a:schemeClr val="bg1"/>
                </a:solidFill>
                <a:latin typeface="Calibri" panose="020F0502020204030204" pitchFamily="34" charset="0"/>
                <a:cs typeface="Calibri" panose="020F0502020204030204" pitchFamily="34" charset="0"/>
              </a:rPr>
              <a:t>מה למדנו היום?</a:t>
            </a:r>
          </a:p>
        </p:txBody>
      </p:sp>
      <p:sp>
        <p:nvSpPr>
          <p:cNvPr id="12" name="מציין מיקום תוכן 9">
            <a:extLst>
              <a:ext uri="{FF2B5EF4-FFF2-40B4-BE49-F238E27FC236}">
                <a16:creationId xmlns:a16="http://schemas.microsoft.com/office/drawing/2014/main" id="{8651C183-E377-499A-98F6-4B6AD1951E37}"/>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343496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שאלות- אפשרות 1">
  <p:cSld name="שאלות- אפשרות 1">
    <p:spTree>
      <p:nvGrpSpPr>
        <p:cNvPr id="1" name="Shape 34"/>
        <p:cNvGrpSpPr/>
        <p:nvPr/>
      </p:nvGrpSpPr>
      <p:grpSpPr>
        <a:xfrm>
          <a:off x="0" y="0"/>
          <a:ext cx="0" cy="0"/>
          <a:chOff x="0" y="0"/>
          <a:chExt cx="0" cy="0"/>
        </a:xfrm>
      </p:grpSpPr>
      <p:sp>
        <p:nvSpPr>
          <p:cNvPr id="35" name="Google Shape;35;p2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6" name="Google Shape;3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 name="Google Shape;37;p2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38" name="Google Shape;38;p24"/>
          <p:cNvSpPr/>
          <p:nvPr/>
        </p:nvSpPr>
        <p:spPr>
          <a:xfrm>
            <a:off x="0" y="0"/>
            <a:ext cx="12192000" cy="1487055"/>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24"/>
          <p:cNvSpPr txBox="1"/>
          <p:nvPr/>
        </p:nvSpPr>
        <p:spPr>
          <a:xfrm>
            <a:off x="1159162" y="143362"/>
            <a:ext cx="8640619" cy="120032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7200" b="1">
                <a:solidFill>
                  <a:srgbClr val="002060"/>
                </a:solidFill>
                <a:latin typeface="Calibri"/>
                <a:ea typeface="Calibri"/>
                <a:cs typeface="Calibri"/>
                <a:sym typeface="Calibri"/>
              </a:rPr>
              <a:t>שאלות לדיון בכיתה</a:t>
            </a:r>
            <a:endParaRPr/>
          </a:p>
        </p:txBody>
      </p:sp>
      <p:sp>
        <p:nvSpPr>
          <p:cNvPr id="40" name="Google Shape;40;p24"/>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כותרת">
  <p:cSld name="1_כותרת">
    <p:spTree>
      <p:nvGrpSpPr>
        <p:cNvPr id="1" name="Shape 26"/>
        <p:cNvGrpSpPr/>
        <p:nvPr/>
      </p:nvGrpSpPr>
      <p:grpSpPr>
        <a:xfrm>
          <a:off x="0" y="0"/>
          <a:ext cx="0" cy="0"/>
          <a:chOff x="0" y="0"/>
          <a:chExt cx="0" cy="0"/>
        </a:xfrm>
      </p:grpSpPr>
      <p:sp>
        <p:nvSpPr>
          <p:cNvPr id="27" name="Google Shape;27;p2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8" name="Google Shape;28;p2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29" name="Google Shape;29;p23"/>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23"/>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777993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שאלות- אפשרות 1">
  <p:cSld name="1_שאלות- אפשרות 1">
    <p:spTree>
      <p:nvGrpSpPr>
        <p:cNvPr id="1" name="Shape 39"/>
        <p:cNvGrpSpPr/>
        <p:nvPr/>
      </p:nvGrpSpPr>
      <p:grpSpPr>
        <a:xfrm>
          <a:off x="0" y="0"/>
          <a:ext cx="0" cy="0"/>
          <a:chOff x="0" y="0"/>
          <a:chExt cx="0" cy="0"/>
        </a:xfrm>
      </p:grpSpPr>
      <p:sp>
        <p:nvSpPr>
          <p:cNvPr id="40" name="Google Shape;40;p2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1" name="Google Shape;4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2" name="Google Shape;42;p2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43" name="Google Shape;43;p25"/>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25"/>
          <p:cNvSpPr txBox="1"/>
          <p:nvPr/>
        </p:nvSpPr>
        <p:spPr>
          <a:xfrm>
            <a:off x="1159162" y="143362"/>
            <a:ext cx="8640619" cy="120032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7200" b="1">
                <a:solidFill>
                  <a:srgbClr val="002060"/>
                </a:solidFill>
                <a:latin typeface="Calibri"/>
                <a:ea typeface="Calibri"/>
                <a:cs typeface="Calibri"/>
                <a:sym typeface="Calibri"/>
              </a:rPr>
              <a:t>שאלות לדיון בכיתה</a:t>
            </a:r>
            <a:endParaRPr/>
          </a:p>
        </p:txBody>
      </p:sp>
      <p:sp>
        <p:nvSpPr>
          <p:cNvPr id="45" name="Google Shape;45;p25"/>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306533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סרטונים/ שמע">
  <p:cSld name="1_סרטונים/ שמע">
    <p:spTree>
      <p:nvGrpSpPr>
        <p:cNvPr id="1" name="Shape 105"/>
        <p:cNvGrpSpPr/>
        <p:nvPr/>
      </p:nvGrpSpPr>
      <p:grpSpPr>
        <a:xfrm>
          <a:off x="0" y="0"/>
          <a:ext cx="0" cy="0"/>
          <a:chOff x="0" y="0"/>
          <a:chExt cx="0" cy="0"/>
        </a:xfrm>
      </p:grpSpPr>
      <p:sp>
        <p:nvSpPr>
          <p:cNvPr id="106" name="Google Shape;106;p33"/>
          <p:cNvSpPr/>
          <p:nvPr/>
        </p:nvSpPr>
        <p:spPr>
          <a:xfrm>
            <a:off x="7673" y="0"/>
            <a:ext cx="3573727"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8" name="Google Shape;10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9" name="Google Shape;109;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110" name="Google Shape;110;p33"/>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33"/>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831178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תמונה ">
  <p:cSld name="2_תמונה ">
    <p:spTree>
      <p:nvGrpSpPr>
        <p:cNvPr id="1" name="Shape 32"/>
        <p:cNvGrpSpPr/>
        <p:nvPr/>
      </p:nvGrpSpPr>
      <p:grpSpPr>
        <a:xfrm>
          <a:off x="0" y="0"/>
          <a:ext cx="0" cy="0"/>
          <a:chOff x="0" y="0"/>
          <a:chExt cx="0" cy="0"/>
        </a:xfrm>
      </p:grpSpPr>
      <p:sp>
        <p:nvSpPr>
          <p:cNvPr id="33" name="Google Shape;33;p24"/>
          <p:cNvSpPr/>
          <p:nvPr/>
        </p:nvSpPr>
        <p:spPr>
          <a:xfrm>
            <a:off x="0" y="0"/>
            <a:ext cx="3581400"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24"/>
          <p:cNvSpPr>
            <a:spLocks noGrp="1"/>
          </p:cNvSpPr>
          <p:nvPr>
            <p:ph type="pic" idx="2"/>
          </p:nvPr>
        </p:nvSpPr>
        <p:spPr>
          <a:xfrm>
            <a:off x="5183188" y="987425"/>
            <a:ext cx="6172200" cy="4873625"/>
          </a:xfrm>
          <a:prstGeom prst="rect">
            <a:avLst/>
          </a:prstGeom>
          <a:noFill/>
          <a:ln>
            <a:noFill/>
          </a:ln>
        </p:spPr>
      </p:sp>
      <p:sp>
        <p:nvSpPr>
          <p:cNvPr id="35" name="Google Shape;35;p24"/>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 name="Google Shape;3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8" name="Google Shape;38;p2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853018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מה למדנו היום?">
  <p:cSld name="1_מה למדנו היום?">
    <p:spTree>
      <p:nvGrpSpPr>
        <p:cNvPr id="1" name="Shape 75"/>
        <p:cNvGrpSpPr/>
        <p:nvPr/>
      </p:nvGrpSpPr>
      <p:grpSpPr>
        <a:xfrm>
          <a:off x="0" y="0"/>
          <a:ext cx="0" cy="0"/>
          <a:chOff x="0" y="0"/>
          <a:chExt cx="0" cy="0"/>
        </a:xfrm>
      </p:grpSpPr>
      <p:sp>
        <p:nvSpPr>
          <p:cNvPr id="76" name="Google Shape;76;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7" name="Google Shape;7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8" name="Google Shape;78;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79" name="Google Shape;79;p29"/>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80" name="Google Shape;80;p29"/>
          <p:cNvPicPr preferRelativeResize="0"/>
          <p:nvPr/>
        </p:nvPicPr>
        <p:blipFill rotWithShape="1">
          <a:blip r:embed="rId2">
            <a:alphaModFix/>
          </a:blip>
          <a:srcRect/>
          <a:stretch/>
        </p:blipFill>
        <p:spPr>
          <a:xfrm rot="7234956">
            <a:off x="2188430" y="1157286"/>
            <a:ext cx="838200" cy="428625"/>
          </a:xfrm>
          <a:prstGeom prst="rect">
            <a:avLst/>
          </a:prstGeom>
          <a:noFill/>
          <a:ln>
            <a:noFill/>
          </a:ln>
        </p:spPr>
      </p:pic>
      <p:sp>
        <p:nvSpPr>
          <p:cNvPr id="81" name="Google Shape;81;p29"/>
          <p:cNvSpPr/>
          <p:nvPr/>
        </p:nvSpPr>
        <p:spPr>
          <a:xfrm>
            <a:off x="2625010" y="230909"/>
            <a:ext cx="7536873" cy="1025236"/>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7200" b="1">
                <a:solidFill>
                  <a:srgbClr val="002060"/>
                </a:solidFill>
                <a:latin typeface="Calibri"/>
                <a:ea typeface="Calibri"/>
                <a:cs typeface="Calibri"/>
                <a:sym typeface="Calibri"/>
              </a:rPr>
              <a:t>מה למדנו היום?</a:t>
            </a:r>
            <a:endParaRPr/>
          </a:p>
        </p:txBody>
      </p:sp>
      <p:sp>
        <p:nvSpPr>
          <p:cNvPr id="82" name="Google Shape;82;p29"/>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83851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סרטונים/ שמע" userDrawn="1">
  <p:cSld name="1_סרטונים/ שמע">
    <p:spTree>
      <p:nvGrpSpPr>
        <p:cNvPr id="1" name="Shape 105"/>
        <p:cNvGrpSpPr/>
        <p:nvPr/>
      </p:nvGrpSpPr>
      <p:grpSpPr>
        <a:xfrm>
          <a:off x="0" y="0"/>
          <a:ext cx="0" cy="0"/>
          <a:chOff x="0" y="0"/>
          <a:chExt cx="0" cy="0"/>
        </a:xfrm>
      </p:grpSpPr>
      <p:sp>
        <p:nvSpPr>
          <p:cNvPr id="106" name="Google Shape;106;p33"/>
          <p:cNvSpPr/>
          <p:nvPr/>
        </p:nvSpPr>
        <p:spPr>
          <a:xfrm>
            <a:off x="7673" y="0"/>
            <a:ext cx="3573727"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8" name="Google Shape;10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9" name="Google Shape;109;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110" name="Google Shape;110;p33"/>
          <p:cNvSpPr txBox="1">
            <a:spLocks noGrp="1"/>
          </p:cNvSpPr>
          <p:nvPr>
            <p:ph type="title" hasCustomPrompt="1"/>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he-IL" dirty="0"/>
              <a:t>להדפסה</a:t>
            </a:r>
            <a:endParaRPr dirty="0"/>
          </a:p>
        </p:txBody>
      </p:sp>
      <p:pic>
        <p:nvPicPr>
          <p:cNvPr id="8" name="גרפיקה 7" descr="מדפסת עם מילוי מלא">
            <a:extLst>
              <a:ext uri="{FF2B5EF4-FFF2-40B4-BE49-F238E27FC236}">
                <a16:creationId xmlns:a16="http://schemas.microsoft.com/office/drawing/2014/main" id="{969333D8-7785-4F8B-ADB6-944BFF26F5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9551" y="587596"/>
            <a:ext cx="5807698" cy="5416100"/>
          </a:xfrm>
          <a:prstGeom prst="rect">
            <a:avLst/>
          </a:prstGeom>
        </p:spPr>
      </p:pic>
    </p:spTree>
    <p:extLst>
      <p:ext uri="{BB962C8B-B14F-4D97-AF65-F5344CB8AC3E}">
        <p14:creationId xmlns:p14="http://schemas.microsoft.com/office/powerpoint/2010/main" val="1243317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91"/>
        <p:cNvGrpSpPr/>
        <p:nvPr/>
      </p:nvGrpSpPr>
      <p:grpSpPr>
        <a:xfrm>
          <a:off x="0" y="0"/>
          <a:ext cx="0" cy="0"/>
          <a:chOff x="0" y="0"/>
          <a:chExt cx="0" cy="0"/>
        </a:xfrm>
      </p:grpSpPr>
      <p:sp>
        <p:nvSpPr>
          <p:cNvPr id="92" name="Google Shape;9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4" name="Google Shape;94;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5" name="Google Shape;95;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6" name="Google Shape;9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7" name="Google Shape;97;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98"/>
        <p:cNvGrpSpPr/>
        <p:nvPr/>
      </p:nvGrpSpPr>
      <p:grpSpPr>
        <a:xfrm>
          <a:off x="0" y="0"/>
          <a:ext cx="0" cy="0"/>
          <a:chOff x="0" y="0"/>
          <a:chExt cx="0" cy="0"/>
        </a:xfrm>
      </p:grpSpPr>
      <p:sp>
        <p:nvSpPr>
          <p:cNvPr id="99" name="Google Shape;99;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101" name="Google Shape;101;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02" name="Google Shape;102;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103" name="Google Shape;103;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04" name="Google Shape;104;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5" name="Google Shape;10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6" name="Google Shape;106;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107"/>
        <p:cNvGrpSpPr/>
        <p:nvPr/>
      </p:nvGrpSpPr>
      <p:grpSpPr>
        <a:xfrm>
          <a:off x="0" y="0"/>
          <a:ext cx="0" cy="0"/>
          <a:chOff x="0" y="0"/>
          <a:chExt cx="0" cy="0"/>
        </a:xfrm>
      </p:grpSpPr>
      <p:sp>
        <p:nvSpPr>
          <p:cNvPr id="108" name="Google Shape;108;p33"/>
          <p:cNvSpPr/>
          <p:nvPr/>
        </p:nvSpPr>
        <p:spPr>
          <a:xfrm>
            <a:off x="7673" y="0"/>
            <a:ext cx="3573727" cy="6858000"/>
          </a:xfrm>
          <a:prstGeom prst="rect">
            <a:avLst/>
          </a:prstGeom>
          <a:solidFill>
            <a:srgbClr val="E5C3B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0" name="Google Shape;11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1" name="Google Shape;111;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112" name="Google Shape;112;p33"/>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3"/>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178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DDA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להדפסה</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כ"א/שבט/תשפ"ה</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8" name="גרפיקה 7" descr="מדפסת עם מילוי מלא">
            <a:extLst>
              <a:ext uri="{FF2B5EF4-FFF2-40B4-BE49-F238E27FC236}">
                <a16:creationId xmlns:a16="http://schemas.microsoft.com/office/drawing/2014/main" id="{1AB97BE4-AFB7-4C7A-9505-80D8EFBA93E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9551" y="587596"/>
            <a:ext cx="5807698" cy="5416100"/>
          </a:xfrm>
          <a:prstGeom prst="rect">
            <a:avLst/>
          </a:prstGeom>
        </p:spPr>
      </p:pic>
    </p:spTree>
    <p:extLst>
      <p:ext uri="{BB962C8B-B14F-4D97-AF65-F5344CB8AC3E}">
        <p14:creationId xmlns:p14="http://schemas.microsoft.com/office/powerpoint/2010/main" val="686013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כותרת ותוכן" type="obj">
  <p:cSld name="כותרת ותוכן">
    <p:spTree>
      <p:nvGrpSpPr>
        <p:cNvPr id="1" name="Shape 15"/>
        <p:cNvGrpSpPr/>
        <p:nvPr/>
      </p:nvGrpSpPr>
      <p:grpSpPr>
        <a:xfrm>
          <a:off x="0" y="0"/>
          <a:ext cx="0" cy="0"/>
          <a:chOff x="0" y="0"/>
          <a:chExt cx="0" cy="0"/>
        </a:xfrm>
      </p:grpSpPr>
      <p:sp>
        <p:nvSpPr>
          <p:cNvPr id="16" name="Google Shape;1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1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712338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heme" Target="../theme/theme3.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9" r:id="rId4"/>
    <p:sldLayoutId id="2147483660" r:id="rId5"/>
    <p:sldLayoutId id="2147483661" r:id="rId6"/>
    <p:sldLayoutId id="2147483688" r:id="rId7"/>
    <p:sldLayoutId id="214748370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3159086835"/>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3" r:id="rId4"/>
    <p:sldLayoutId id="2147483684" r:id="rId5"/>
    <p:sldLayoutId id="2147483685" r:id="rId6"/>
    <p:sldLayoutId id="2147483686" r:id="rId7"/>
    <p:sldLayoutId id="214748368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3DE3897B-57C0-46C1-99A1-EF01C69DBF6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CAC9C8-94CA-4CD8-891D-3B126282E9C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3E9CFD5-0081-40C3-92FE-18D2A611283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9EB68D-8B77-4F94-BB97-F778B0AAB978}" type="datetimeFigureOut">
              <a:rPr lang="he-IL" smtClean="0"/>
              <a:t>כ"א/שבט/תשפ"ה</a:t>
            </a:fld>
            <a:endParaRPr lang="he-IL"/>
          </a:p>
        </p:txBody>
      </p:sp>
      <p:sp>
        <p:nvSpPr>
          <p:cNvPr id="5" name="מציין מיקום של כותרת תחתונה 4">
            <a:extLst>
              <a:ext uri="{FF2B5EF4-FFF2-40B4-BE49-F238E27FC236}">
                <a16:creationId xmlns:a16="http://schemas.microsoft.com/office/drawing/2014/main" id="{5F52E0EC-48D9-48C4-A852-9434367D4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D40205B-84E6-4857-BFD7-CE98CEA8C1B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C33919C-8379-4110-9C07-A3FB54FC6405}" type="slidenum">
              <a:rPr lang="he-IL" smtClean="0"/>
              <a:t>‹#›</a:t>
            </a:fld>
            <a:endParaRPr lang="he-IL"/>
          </a:p>
        </p:txBody>
      </p:sp>
    </p:spTree>
    <p:extLst>
      <p:ext uri="{BB962C8B-B14F-4D97-AF65-F5344CB8AC3E}">
        <p14:creationId xmlns:p14="http://schemas.microsoft.com/office/powerpoint/2010/main" val="301950509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sv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QBzqpc8vOxk"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svg"/></Relationships>
</file>

<file path=ppt/slides/_rels/slide17.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png"/><Relationship Id="rId4" Type="http://schemas.openxmlformats.org/officeDocument/2006/relationships/image" Target="../media/image7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מלבן 28">
            <a:extLst>
              <a:ext uri="{FF2B5EF4-FFF2-40B4-BE49-F238E27FC236}">
                <a16:creationId xmlns:a16="http://schemas.microsoft.com/office/drawing/2014/main" id="{FA3F45E0-FBE1-454E-AA00-74A228EAA1C6}"/>
              </a:ext>
            </a:extLst>
          </p:cNvPr>
          <p:cNvSpPr/>
          <p:nvPr/>
        </p:nvSpPr>
        <p:spPr>
          <a:xfrm>
            <a:off x="0" y="0"/>
            <a:ext cx="12199673" cy="50699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3" name="מלבן 2">
            <a:extLst>
              <a:ext uri="{FF2B5EF4-FFF2-40B4-BE49-F238E27FC236}">
                <a16:creationId xmlns:a16="http://schemas.microsoft.com/office/drawing/2014/main" id="{AB5A58E6-3E8C-41F7-A006-FBCB6FD1EA00}"/>
              </a:ext>
            </a:extLst>
          </p:cNvPr>
          <p:cNvSpPr/>
          <p:nvPr/>
        </p:nvSpPr>
        <p:spPr>
          <a:xfrm>
            <a:off x="-1" y="2598820"/>
            <a:ext cx="12192001" cy="4259179"/>
          </a:xfrm>
          <a:prstGeom prst="rect">
            <a:avLst/>
          </a:prstGeom>
          <a:solidFill>
            <a:srgbClr val="E5C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18" name="גרפיקה 17">
            <a:extLst>
              <a:ext uri="{FF2B5EF4-FFF2-40B4-BE49-F238E27FC236}">
                <a16:creationId xmlns:a16="http://schemas.microsoft.com/office/drawing/2014/main" id="{0A69B6BC-F8B2-4E8A-9320-446FCD9607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7676" y="5011835"/>
            <a:ext cx="5268551" cy="1335136"/>
          </a:xfrm>
          <a:prstGeom prst="rect">
            <a:avLst/>
          </a:prstGeom>
        </p:spPr>
      </p:pic>
      <p:pic>
        <p:nvPicPr>
          <p:cNvPr id="4" name="תמונה 3">
            <a:extLst>
              <a:ext uri="{FF2B5EF4-FFF2-40B4-BE49-F238E27FC236}">
                <a16:creationId xmlns:a16="http://schemas.microsoft.com/office/drawing/2014/main" id="{FC597C1D-9ED8-420A-9EA9-A542C8319FC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6095" y="100884"/>
            <a:ext cx="7762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לבן 4">
            <a:extLst>
              <a:ext uri="{FF2B5EF4-FFF2-40B4-BE49-F238E27FC236}">
                <a16:creationId xmlns:a16="http://schemas.microsoft.com/office/drawing/2014/main" id="{2B8EF0F8-90DD-433D-894C-960AC1D5239D}"/>
              </a:ext>
            </a:extLst>
          </p:cNvPr>
          <p:cNvSpPr/>
          <p:nvPr/>
        </p:nvSpPr>
        <p:spPr>
          <a:xfrm>
            <a:off x="-102068" y="790599"/>
            <a:ext cx="2141984" cy="404919"/>
          </a:xfrm>
          <a:prstGeom prst="rect">
            <a:avLst/>
          </a:prstGeom>
        </p:spPr>
        <p:txBody>
          <a:bodyPr wrap="square">
            <a:spAutoFit/>
          </a:bodyPr>
          <a:lstStyle/>
          <a:p>
            <a:pPr marL="0" marR="0" lvl="0" indent="0" algn="ctr" defTabSz="914400" rtl="1" eaLnBrk="1" fontAlgn="auto" latinLnBrk="0" hangingPunct="1">
              <a:lnSpc>
                <a:spcPts val="800"/>
              </a:lnSpc>
              <a:spcBef>
                <a:spcPts val="0"/>
              </a:spcBef>
              <a:spcAft>
                <a:spcPts val="0"/>
              </a:spcAft>
              <a:buClrTx/>
              <a:buSzTx/>
              <a:buFontTx/>
              <a:buNone/>
              <a:tabLst/>
              <a:defRPr/>
            </a:pPr>
            <a:r>
              <a:rPr kumimoji="0" lang="he-IL" sz="9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משרד החינוך</a:t>
            </a:r>
          </a:p>
          <a:p>
            <a:pPr marL="0" marR="0" lvl="0" indent="0" algn="ctr" defTabSz="914400" rtl="1" eaLnBrk="1" fontAlgn="auto" latinLnBrk="0" hangingPunct="1">
              <a:lnSpc>
                <a:spcPts val="800"/>
              </a:lnSpc>
              <a:spcBef>
                <a:spcPts val="0"/>
              </a:spcBef>
              <a:spcAft>
                <a:spcPts val="0"/>
              </a:spcAft>
              <a:buClrTx/>
              <a:buSzTx/>
              <a:buFontTx/>
              <a:buNone/>
              <a:tabLst/>
              <a:defRPr/>
            </a:pPr>
            <a:r>
              <a:rPr kumimoji="0" lang="he-IL" sz="900" b="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מינהל</a:t>
            </a:r>
            <a:r>
              <a:rPr kumimoji="0" lang="he-IL" sz="9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פדגוגי</a:t>
            </a:r>
            <a:endParaRPr kumimoji="0" lang="en-US" sz="9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ctr" defTabSz="914400" rtl="1" eaLnBrk="1" fontAlgn="auto" latinLnBrk="0" hangingPunct="1">
              <a:lnSpc>
                <a:spcPts val="800"/>
              </a:lnSpc>
              <a:spcBef>
                <a:spcPts val="0"/>
              </a:spcBef>
              <a:spcAft>
                <a:spcPts val="0"/>
              </a:spcAft>
              <a:buClrTx/>
              <a:buSzTx/>
              <a:buFontTx/>
              <a:buNone/>
              <a:tabLst/>
              <a:defRPr/>
            </a:pPr>
            <a:r>
              <a:rPr kumimoji="0" lang="he-IL" sz="9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אגף בכיר שירות פסיכולוגי ייעוצי</a:t>
            </a:r>
          </a:p>
        </p:txBody>
      </p:sp>
      <p:sp>
        <p:nvSpPr>
          <p:cNvPr id="13" name="תיבת טקסט 12">
            <a:extLst>
              <a:ext uri="{FF2B5EF4-FFF2-40B4-BE49-F238E27FC236}">
                <a16:creationId xmlns:a16="http://schemas.microsoft.com/office/drawing/2014/main" id="{0D0D38DF-2529-4779-91E0-FD3504A02758}"/>
              </a:ext>
            </a:extLst>
          </p:cNvPr>
          <p:cNvSpPr txBox="1"/>
          <p:nvPr/>
        </p:nvSpPr>
        <p:spPr>
          <a:xfrm>
            <a:off x="7534948" y="6047522"/>
            <a:ext cx="6692346" cy="810478"/>
          </a:xfrm>
          <a:prstGeom prst="rect">
            <a:avLst/>
          </a:prstGeom>
          <a:noFill/>
        </p:spPr>
        <p:txBody>
          <a:bodyPr wrap="square">
            <a:spAutoFit/>
          </a:bodyPr>
          <a:lstStyle/>
          <a:p>
            <a:pPr marL="0" marR="0" lvl="0" indent="0" algn="ctr" defTabSz="914400" rtl="1" eaLnBrk="1" fontAlgn="auto" latinLnBrk="0" hangingPunct="1">
              <a:lnSpc>
                <a:spcPts val="5600"/>
              </a:lnSpc>
              <a:spcBef>
                <a:spcPts val="0"/>
              </a:spcBef>
              <a:spcAft>
                <a:spcPts val="0"/>
              </a:spcAft>
              <a:buClrTx/>
              <a:buSzTx/>
              <a:buFontTx/>
              <a:buNone/>
              <a:tabLst/>
              <a:defRPr/>
            </a:pPr>
            <a:r>
              <a:rPr kumimoji="0" lang="he-IL" sz="4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שכבת ה</a:t>
            </a:r>
          </a:p>
        </p:txBody>
      </p:sp>
      <p:pic>
        <p:nvPicPr>
          <p:cNvPr id="2" name="תמונה 1">
            <a:extLst>
              <a:ext uri="{FF2B5EF4-FFF2-40B4-BE49-F238E27FC236}">
                <a16:creationId xmlns:a16="http://schemas.microsoft.com/office/drawing/2014/main" id="{F91A3208-2368-6A2F-419E-E7E36691163E}"/>
              </a:ext>
            </a:extLst>
          </p:cNvPr>
          <p:cNvPicPr>
            <a:picLocks noChangeAspect="1"/>
          </p:cNvPicPr>
          <p:nvPr/>
        </p:nvPicPr>
        <p:blipFill>
          <a:blip r:embed="rId6"/>
          <a:stretch>
            <a:fillRect/>
          </a:stretch>
        </p:blipFill>
        <p:spPr>
          <a:xfrm>
            <a:off x="8888329" y="47558"/>
            <a:ext cx="3039180" cy="1447410"/>
          </a:xfrm>
          <a:prstGeom prst="rect">
            <a:avLst/>
          </a:prstGeom>
        </p:spPr>
      </p:pic>
      <p:sp>
        <p:nvSpPr>
          <p:cNvPr id="6" name="Google Shape;124;p1">
            <a:extLst>
              <a:ext uri="{FF2B5EF4-FFF2-40B4-BE49-F238E27FC236}">
                <a16:creationId xmlns:a16="http://schemas.microsoft.com/office/drawing/2014/main" id="{8F81B77D-A5BE-C033-ECAF-9B847AED8402}"/>
              </a:ext>
            </a:extLst>
          </p:cNvPr>
          <p:cNvSpPr txBox="1"/>
          <p:nvPr/>
        </p:nvSpPr>
        <p:spPr>
          <a:xfrm>
            <a:off x="1485122" y="2784847"/>
            <a:ext cx="9221754" cy="1538883"/>
          </a:xfrm>
          <a:prstGeom prst="rect">
            <a:avLst/>
          </a:prstGeom>
          <a:noFill/>
          <a:ln>
            <a:noFill/>
          </a:ln>
        </p:spPr>
        <p:txBody>
          <a:bodyPr spcFirstLastPara="1" wrap="square" lIns="91425" tIns="45700" rIns="91425" bIns="45700" anchor="t" anchorCtr="0">
            <a:spAutoFit/>
          </a:bodyPr>
          <a:lstStyle/>
          <a:p>
            <a:pPr algn="ctr" rtl="1"/>
            <a:r>
              <a:rPr lang="iw-IL" sz="4000" dirty="0">
                <a:solidFill>
                  <a:srgbClr val="002060"/>
                </a:solidFill>
                <a:latin typeface="Calibri"/>
                <a:ea typeface="Calibri"/>
                <a:cs typeface="Calibri"/>
                <a:sym typeface="Calibri"/>
              </a:rPr>
              <a:t>שיעור ראשון</a:t>
            </a:r>
            <a:endParaRPr sz="4000" dirty="0">
              <a:solidFill>
                <a:srgbClr val="002060"/>
              </a:solidFill>
              <a:latin typeface="Calibri"/>
              <a:ea typeface="Calibri"/>
              <a:cs typeface="Calibri"/>
              <a:sym typeface="Calibri"/>
            </a:endParaRPr>
          </a:p>
          <a:p>
            <a:pPr algn="ctr" rtl="1"/>
            <a:r>
              <a:rPr lang="he-IL" sz="5400" b="1" dirty="0">
                <a:solidFill>
                  <a:srgbClr val="002060"/>
                </a:solidFill>
                <a:latin typeface="Calibri"/>
                <a:ea typeface="Calibri"/>
                <a:cs typeface="Calibri"/>
                <a:sym typeface="Calibri"/>
              </a:rPr>
              <a:t>מישירים </a:t>
            </a:r>
            <a:r>
              <a:rPr lang="he-IL" sz="5400" b="1" dirty="0" err="1">
                <a:solidFill>
                  <a:srgbClr val="002060"/>
                </a:solidFill>
                <a:latin typeface="Calibri"/>
                <a:ea typeface="Calibri"/>
                <a:cs typeface="Calibri"/>
                <a:sym typeface="Calibri"/>
              </a:rPr>
              <a:t>מב"ט</a:t>
            </a:r>
            <a:r>
              <a:rPr lang="he-IL" sz="5400" b="1" dirty="0">
                <a:solidFill>
                  <a:srgbClr val="002060"/>
                </a:solidFill>
                <a:latin typeface="Calibri"/>
                <a:ea typeface="Calibri"/>
                <a:cs typeface="Calibri"/>
                <a:sym typeface="Calibri"/>
              </a:rPr>
              <a:t> לחבר במצוקה</a:t>
            </a:r>
          </a:p>
        </p:txBody>
      </p:sp>
      <p:sp>
        <p:nvSpPr>
          <p:cNvPr id="8" name="Google Shape;123;p1">
            <a:extLst>
              <a:ext uri="{FF2B5EF4-FFF2-40B4-BE49-F238E27FC236}">
                <a16:creationId xmlns:a16="http://schemas.microsoft.com/office/drawing/2014/main" id="{80F1D7DD-0B21-A3F8-3AEF-D91FA638A52E}"/>
              </a:ext>
            </a:extLst>
          </p:cNvPr>
          <p:cNvSpPr/>
          <p:nvPr/>
        </p:nvSpPr>
        <p:spPr>
          <a:xfrm>
            <a:off x="1283316" y="316225"/>
            <a:ext cx="9625368" cy="2246729"/>
          </a:xfrm>
          <a:prstGeom prst="rect">
            <a:avLst/>
          </a:prstGeom>
          <a:noFill/>
          <a:ln>
            <a:noFill/>
          </a:ln>
        </p:spPr>
        <p:txBody>
          <a:bodyPr spcFirstLastPara="1" wrap="square" lIns="91425" tIns="45700" rIns="91425" bIns="45700" anchor="t" anchorCtr="0">
            <a:spAutoFit/>
          </a:bodyPr>
          <a:lstStyle/>
          <a:p>
            <a:pPr algn="ctr" rtl="1">
              <a:lnSpc>
                <a:spcPts val="5600"/>
              </a:lnSpc>
              <a:buClrTx/>
              <a:buFontTx/>
              <a:buNone/>
              <a:defRPr/>
            </a:pPr>
            <a:r>
              <a:rPr lang="he-IL" sz="4400" dirty="0">
                <a:solidFill>
                  <a:srgbClr val="002060"/>
                </a:solidFill>
                <a:latin typeface="Calibri" panose="020F0502020204030204" pitchFamily="34" charset="0"/>
                <a:ea typeface="+mn-ea"/>
                <a:cs typeface="Calibri" panose="020F0502020204030204" pitchFamily="34" charset="0"/>
              </a:rPr>
              <a:t>יחידת לימוד בכישורי חיים</a:t>
            </a:r>
          </a:p>
          <a:p>
            <a:pPr algn="ctr" rtl="1">
              <a:lnSpc>
                <a:spcPts val="5600"/>
              </a:lnSpc>
              <a:buClrTx/>
              <a:buFontTx/>
              <a:buNone/>
              <a:defRPr/>
            </a:pPr>
            <a:r>
              <a:rPr lang="he-IL" sz="4000" dirty="0">
                <a:solidFill>
                  <a:srgbClr val="002060"/>
                </a:solidFill>
                <a:latin typeface="Calibri" panose="020F0502020204030204" pitchFamily="34" charset="0"/>
                <a:ea typeface="+mn-ea"/>
                <a:cs typeface="Calibri" panose="020F0502020204030204" pitchFamily="34" charset="0"/>
              </a:rPr>
              <a:t>חברות, סובלנות ומניעת אלימות</a:t>
            </a:r>
            <a:r>
              <a:rPr lang="he-IL" sz="2400" dirty="0">
                <a:solidFill>
                  <a:srgbClr val="002060"/>
                </a:solidFill>
                <a:latin typeface="Calibri" panose="020F0502020204030204" pitchFamily="34" charset="0"/>
                <a:ea typeface="+mn-ea"/>
                <a:cs typeface="Calibri" panose="020F0502020204030204" pitchFamily="34" charset="0"/>
              </a:rPr>
              <a:t> </a:t>
            </a:r>
          </a:p>
          <a:p>
            <a:pPr algn="ctr" rtl="1">
              <a:lnSpc>
                <a:spcPts val="5600"/>
              </a:lnSpc>
              <a:buClrTx/>
              <a:buFontTx/>
              <a:buNone/>
              <a:defRPr/>
            </a:pPr>
            <a:r>
              <a:rPr lang="he-IL" sz="4000" b="1" dirty="0">
                <a:solidFill>
                  <a:srgbClr val="002060"/>
                </a:solidFill>
                <a:latin typeface="Calibri" panose="020F0502020204030204" pitchFamily="34" charset="0"/>
                <a:ea typeface="+mn-ea"/>
                <a:cs typeface="Calibri" panose="020F0502020204030204" pitchFamily="34" charset="0"/>
              </a:rPr>
              <a:t>במבט רחב: פיתוח רגישות למצבי פגיעה בין חברים</a:t>
            </a:r>
            <a:endParaRPr lang="he-IL" sz="6000" b="1" dirty="0">
              <a:solidFill>
                <a:srgbClr val="002060"/>
              </a:solidFill>
              <a:latin typeface="Calibri" panose="020F0502020204030204" pitchFamily="34" charset="0"/>
              <a:ea typeface="+mn-ea"/>
              <a:cs typeface="Calibri" panose="020F0502020204030204" pitchFamily="34" charset="0"/>
            </a:endParaRPr>
          </a:p>
        </p:txBody>
      </p:sp>
      <p:sp>
        <p:nvSpPr>
          <p:cNvPr id="9" name="Google Shape;126;p1">
            <a:extLst>
              <a:ext uri="{FF2B5EF4-FFF2-40B4-BE49-F238E27FC236}">
                <a16:creationId xmlns:a16="http://schemas.microsoft.com/office/drawing/2014/main" id="{DD709F96-4BD3-4226-7F0D-4C2B9BC0FF58}"/>
              </a:ext>
            </a:extLst>
          </p:cNvPr>
          <p:cNvSpPr txBox="1"/>
          <p:nvPr/>
        </p:nvSpPr>
        <p:spPr>
          <a:xfrm>
            <a:off x="-926921" y="5067623"/>
            <a:ext cx="6426575" cy="1175666"/>
          </a:xfrm>
          <a:prstGeom prst="rect">
            <a:avLst/>
          </a:prstGeom>
          <a:noFill/>
          <a:ln>
            <a:noFill/>
          </a:ln>
        </p:spPr>
        <p:txBody>
          <a:bodyPr spcFirstLastPara="1" wrap="square" lIns="91425" tIns="45700" rIns="91425" bIns="45700" anchor="t" anchorCtr="0">
            <a:spAutoFit/>
          </a:bodyPr>
          <a:lstStyle/>
          <a:p>
            <a:pPr algn="ctr" rtl="1">
              <a:lnSpc>
                <a:spcPct val="110000"/>
              </a:lnSpc>
            </a:pPr>
            <a:r>
              <a:rPr lang="iw-IL" sz="2400" b="1" dirty="0">
                <a:solidFill>
                  <a:srgbClr val="002060"/>
                </a:solidFill>
                <a:latin typeface="Calibri"/>
                <a:ea typeface="Calibri"/>
                <a:cs typeface="Calibri"/>
                <a:sym typeface="Calibri"/>
              </a:rPr>
              <a:t>מיומנות מרכזית</a:t>
            </a:r>
            <a:br>
              <a:rPr lang="iw-IL" sz="2400" b="1" dirty="0">
                <a:solidFill>
                  <a:srgbClr val="002060"/>
                </a:solidFill>
                <a:latin typeface="Calibri"/>
                <a:ea typeface="Calibri"/>
                <a:cs typeface="Calibri"/>
                <a:sym typeface="Calibri"/>
              </a:rPr>
            </a:br>
            <a:r>
              <a:rPr lang="he-IL" sz="2000" dirty="0">
                <a:solidFill>
                  <a:srgbClr val="002060"/>
                </a:solidFill>
                <a:latin typeface="Calibri"/>
                <a:ea typeface="Calibri"/>
                <a:cs typeface="Calibri"/>
                <a:sym typeface="Calibri"/>
              </a:rPr>
              <a:t>מודעות והתנהלות חברתית – </a:t>
            </a:r>
          </a:p>
          <a:p>
            <a:pPr algn="ctr" rtl="1">
              <a:lnSpc>
                <a:spcPct val="110000"/>
              </a:lnSpc>
            </a:pPr>
            <a:r>
              <a:rPr lang="he-IL" sz="2000" dirty="0">
                <a:solidFill>
                  <a:srgbClr val="002060"/>
                </a:solidFill>
                <a:latin typeface="Calibri"/>
                <a:ea typeface="Calibri"/>
                <a:cs typeface="Calibri"/>
                <a:sym typeface="Calibri"/>
              </a:rPr>
              <a:t>זיהוי מצבי פגיעה בזולת</a:t>
            </a:r>
          </a:p>
        </p:txBody>
      </p:sp>
    </p:spTree>
    <p:extLst>
      <p:ext uri="{BB962C8B-B14F-4D97-AF65-F5344CB8AC3E}">
        <p14:creationId xmlns:p14="http://schemas.microsoft.com/office/powerpoint/2010/main" val="1541228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לא עומדים מן הצד</a:t>
            </a:r>
          </a:p>
        </p:txBody>
      </p:sp>
      <p:sp>
        <p:nvSpPr>
          <p:cNvPr id="6" name="מלבן 5"/>
          <p:cNvSpPr/>
          <p:nvPr/>
        </p:nvSpPr>
        <p:spPr>
          <a:xfrm>
            <a:off x="5710536" y="897443"/>
            <a:ext cx="4252411" cy="584775"/>
          </a:xfrm>
          <a:prstGeom prst="rect">
            <a:avLst/>
          </a:prstGeom>
        </p:spPr>
        <p:txBody>
          <a:bodyPr wrap="square">
            <a:spAutoFit/>
          </a:bodyPr>
          <a:lstStyle/>
          <a:p>
            <a:pPr marL="45720" algn="ctr">
              <a:defRPr/>
            </a:pPr>
            <a:r>
              <a:rPr lang="he-IL" sz="3200" b="1" dirty="0">
                <a:solidFill>
                  <a:srgbClr val="4472C4">
                    <a:lumMod val="50000"/>
                  </a:srgbClr>
                </a:solidFill>
                <a:latin typeface="Calibri" panose="020F0502020204030204" pitchFamily="34" charset="0"/>
                <a:cs typeface="Calibri" panose="020F0502020204030204" pitchFamily="34" charset="0"/>
                <a:hlinkClick r:id="rId3"/>
              </a:rPr>
              <a:t>"לא עומדים מן הצד"</a:t>
            </a:r>
            <a:endParaRPr lang="he-IL" sz="3200" b="1" dirty="0">
              <a:solidFill>
                <a:srgbClr val="4472C4">
                  <a:lumMod val="50000"/>
                </a:srgbClr>
              </a:solidFill>
              <a:latin typeface="Calibri" panose="020F0502020204030204" pitchFamily="34" charset="0"/>
              <a:cs typeface="Calibri" panose="020F0502020204030204" pitchFamily="34" charset="0"/>
            </a:endParaRPr>
          </a:p>
        </p:txBody>
      </p:sp>
      <p:pic>
        <p:nvPicPr>
          <p:cNvPr id="10" name="תמונה 9"/>
          <p:cNvPicPr>
            <a:picLocks noChangeAspect="1"/>
          </p:cNvPicPr>
          <p:nvPr/>
        </p:nvPicPr>
        <p:blipFill>
          <a:blip r:embed="rId4"/>
          <a:stretch>
            <a:fillRect/>
          </a:stretch>
        </p:blipFill>
        <p:spPr>
          <a:xfrm>
            <a:off x="1011820" y="3487603"/>
            <a:ext cx="1517067" cy="2936259"/>
          </a:xfrm>
          <a:prstGeom prst="rect">
            <a:avLst/>
          </a:prstGeom>
        </p:spPr>
      </p:pic>
      <p:sp>
        <p:nvSpPr>
          <p:cNvPr id="3" name="Freeform 2">
            <a:extLst>
              <a:ext uri="{FF2B5EF4-FFF2-40B4-BE49-F238E27FC236}">
                <a16:creationId xmlns:a16="http://schemas.microsoft.com/office/drawing/2014/main" id="{4F575117-0045-9569-0C30-CD5C84550A54}"/>
              </a:ext>
            </a:extLst>
          </p:cNvPr>
          <p:cNvSpPr/>
          <p:nvPr/>
        </p:nvSpPr>
        <p:spPr>
          <a:xfrm>
            <a:off x="4084054" y="2144999"/>
            <a:ext cx="7505376" cy="4456317"/>
          </a:xfrm>
          <a:custGeom>
            <a:avLst/>
            <a:gdLst/>
            <a:ahLst/>
            <a:cxnLst/>
            <a:rect l="l" t="t" r="r" b="b"/>
            <a:pathLst>
              <a:path w="13860379" h="8229600">
                <a:moveTo>
                  <a:pt x="0" y="0"/>
                </a:moveTo>
                <a:lnTo>
                  <a:pt x="13860378" y="0"/>
                </a:lnTo>
                <a:lnTo>
                  <a:pt x="13860378" y="8229600"/>
                </a:lnTo>
                <a:lnTo>
                  <a:pt x="0" y="8229600"/>
                </a:lnTo>
                <a:lnTo>
                  <a:pt x="0" y="0"/>
                </a:lnTo>
                <a:close/>
              </a:path>
            </a:pathLst>
          </a:custGeom>
          <a:blipFill>
            <a:blip r:embed="rId5"/>
            <a:stretch>
              <a:fillRect/>
            </a:stretch>
          </a:blipFill>
        </p:spPr>
        <p:txBody>
          <a:bodyPr/>
          <a:lstStyle/>
          <a:p>
            <a:endParaRPr lang="he-I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9AA6FE2A-5151-24AD-0206-C3748F27AC9A}"/>
              </a:ext>
            </a:extLst>
          </p:cNvPr>
          <p:cNvSpPr/>
          <p:nvPr/>
        </p:nvSpPr>
        <p:spPr>
          <a:xfrm>
            <a:off x="1264890" y="668874"/>
            <a:ext cx="6294150" cy="1746627"/>
          </a:xfrm>
          <a:custGeom>
            <a:avLst/>
            <a:gdLst/>
            <a:ahLst/>
            <a:cxnLst/>
            <a:rect l="l" t="t" r="r" b="b"/>
            <a:pathLst>
              <a:path w="7315200" h="2029968">
                <a:moveTo>
                  <a:pt x="0" y="0"/>
                </a:moveTo>
                <a:lnTo>
                  <a:pt x="7315200" y="0"/>
                </a:lnTo>
                <a:lnTo>
                  <a:pt x="7315200" y="2029968"/>
                </a:lnTo>
                <a:lnTo>
                  <a:pt x="0" y="20299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sp>
        <p:nvSpPr>
          <p:cNvPr id="13" name="Freeform 7">
            <a:extLst>
              <a:ext uri="{FF2B5EF4-FFF2-40B4-BE49-F238E27FC236}">
                <a16:creationId xmlns:a16="http://schemas.microsoft.com/office/drawing/2014/main" id="{F26550C2-DED4-3F38-5C51-98BFFD1DEF49}"/>
              </a:ext>
            </a:extLst>
          </p:cNvPr>
          <p:cNvSpPr/>
          <p:nvPr/>
        </p:nvSpPr>
        <p:spPr>
          <a:xfrm flipH="1">
            <a:off x="4104187" y="2551644"/>
            <a:ext cx="6294150" cy="1746627"/>
          </a:xfrm>
          <a:custGeom>
            <a:avLst/>
            <a:gdLst/>
            <a:ahLst/>
            <a:cxnLst/>
            <a:rect l="l" t="t" r="r" b="b"/>
            <a:pathLst>
              <a:path w="7315200" h="2029968">
                <a:moveTo>
                  <a:pt x="7315200" y="0"/>
                </a:moveTo>
                <a:lnTo>
                  <a:pt x="0" y="0"/>
                </a:lnTo>
                <a:lnTo>
                  <a:pt x="0" y="2029968"/>
                </a:lnTo>
                <a:lnTo>
                  <a:pt x="7315200" y="2029968"/>
                </a:lnTo>
                <a:lnTo>
                  <a:pt x="731520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sp>
        <p:nvSpPr>
          <p:cNvPr id="2" name="Freeform 2"/>
          <p:cNvSpPr/>
          <p:nvPr/>
        </p:nvSpPr>
        <p:spPr>
          <a:xfrm flipH="1">
            <a:off x="-855607" y="3002505"/>
            <a:ext cx="4928439" cy="4381830"/>
          </a:xfrm>
          <a:custGeom>
            <a:avLst/>
            <a:gdLst/>
            <a:ahLst/>
            <a:cxnLst/>
            <a:rect l="l" t="t" r="r" b="b"/>
            <a:pathLst>
              <a:path w="7392658" h="6572745">
                <a:moveTo>
                  <a:pt x="7392659" y="0"/>
                </a:moveTo>
                <a:lnTo>
                  <a:pt x="0" y="0"/>
                </a:lnTo>
                <a:lnTo>
                  <a:pt x="0" y="6572746"/>
                </a:lnTo>
                <a:lnTo>
                  <a:pt x="7392659" y="6572746"/>
                </a:lnTo>
                <a:lnTo>
                  <a:pt x="7392659"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a:p>
        </p:txBody>
      </p:sp>
      <p:sp>
        <p:nvSpPr>
          <p:cNvPr id="3" name="Freeform 3"/>
          <p:cNvSpPr/>
          <p:nvPr/>
        </p:nvSpPr>
        <p:spPr>
          <a:xfrm>
            <a:off x="558208" y="3620381"/>
            <a:ext cx="2719197" cy="2743200"/>
          </a:xfrm>
          <a:custGeom>
            <a:avLst/>
            <a:gdLst/>
            <a:ahLst/>
            <a:cxnLst/>
            <a:rect l="l" t="t" r="r" b="b"/>
            <a:pathLst>
              <a:path w="4078795" h="4114800">
                <a:moveTo>
                  <a:pt x="0" y="0"/>
                </a:moveTo>
                <a:lnTo>
                  <a:pt x="4078796" y="0"/>
                </a:lnTo>
                <a:lnTo>
                  <a:pt x="4078796"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a:p>
        </p:txBody>
      </p:sp>
      <p:sp>
        <p:nvSpPr>
          <p:cNvPr id="4" name="Freeform 4"/>
          <p:cNvSpPr/>
          <p:nvPr/>
        </p:nvSpPr>
        <p:spPr>
          <a:xfrm>
            <a:off x="8309152" y="3002505"/>
            <a:ext cx="4928439" cy="4381830"/>
          </a:xfrm>
          <a:custGeom>
            <a:avLst/>
            <a:gdLst/>
            <a:ahLst/>
            <a:cxnLst/>
            <a:rect l="l" t="t" r="r" b="b"/>
            <a:pathLst>
              <a:path w="7392658" h="6572745">
                <a:moveTo>
                  <a:pt x="0" y="0"/>
                </a:moveTo>
                <a:lnTo>
                  <a:pt x="7392659" y="0"/>
                </a:lnTo>
                <a:lnTo>
                  <a:pt x="7392659" y="6572746"/>
                </a:lnTo>
                <a:lnTo>
                  <a:pt x="0" y="657274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he-IL"/>
          </a:p>
        </p:txBody>
      </p:sp>
      <p:sp>
        <p:nvSpPr>
          <p:cNvPr id="5" name="Freeform 5"/>
          <p:cNvSpPr/>
          <p:nvPr/>
        </p:nvSpPr>
        <p:spPr>
          <a:xfrm>
            <a:off x="8698598" y="3620381"/>
            <a:ext cx="2992582" cy="2743200"/>
          </a:xfrm>
          <a:custGeom>
            <a:avLst/>
            <a:gdLst/>
            <a:ahLst/>
            <a:cxnLst/>
            <a:rect l="l" t="t" r="r" b="b"/>
            <a:pathLst>
              <a:path w="4488873" h="4114800">
                <a:moveTo>
                  <a:pt x="0" y="0"/>
                </a:moveTo>
                <a:lnTo>
                  <a:pt x="4488873" y="0"/>
                </a:lnTo>
                <a:lnTo>
                  <a:pt x="4488873"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he-IL"/>
          </a:p>
        </p:txBody>
      </p:sp>
      <p:sp>
        <p:nvSpPr>
          <p:cNvPr id="6" name="TextBox 8">
            <a:extLst>
              <a:ext uri="{FF2B5EF4-FFF2-40B4-BE49-F238E27FC236}">
                <a16:creationId xmlns:a16="http://schemas.microsoft.com/office/drawing/2014/main" id="{134AFBA7-3FC3-9842-F217-124FE29357B6}"/>
              </a:ext>
            </a:extLst>
          </p:cNvPr>
          <p:cNvSpPr txBox="1"/>
          <p:nvPr/>
        </p:nvSpPr>
        <p:spPr>
          <a:xfrm>
            <a:off x="10194889" y="3222450"/>
            <a:ext cx="2621280" cy="584775"/>
          </a:xfrm>
          <a:prstGeom prst="rect">
            <a:avLst/>
          </a:prstGeom>
          <a:noFill/>
        </p:spPr>
        <p:txBody>
          <a:bodyPr wrap="square">
            <a:spAutoFit/>
          </a:bodyPr>
          <a:lstStyle/>
          <a:p>
            <a:pPr marL="457200" indent="-457200" algn="ctr"/>
            <a:r>
              <a:rPr lang="he-IL" sz="3200" b="1" dirty="0">
                <a:solidFill>
                  <a:srgbClr val="002060"/>
                </a:solidFill>
                <a:latin typeface="Calibri" panose="020F0502020204030204" pitchFamily="34" charset="0"/>
                <a:cs typeface="Calibri" panose="020F0502020204030204" pitchFamily="34" charset="0"/>
              </a:rPr>
              <a:t>אייל</a:t>
            </a:r>
          </a:p>
        </p:txBody>
      </p:sp>
      <p:sp>
        <p:nvSpPr>
          <p:cNvPr id="7" name="TextBox 12">
            <a:extLst>
              <a:ext uri="{FF2B5EF4-FFF2-40B4-BE49-F238E27FC236}">
                <a16:creationId xmlns:a16="http://schemas.microsoft.com/office/drawing/2014/main" id="{A04A72D2-609A-F0B7-C05F-9C3BD6D6F3A1}"/>
              </a:ext>
            </a:extLst>
          </p:cNvPr>
          <p:cNvSpPr txBox="1"/>
          <p:nvPr/>
        </p:nvSpPr>
        <p:spPr>
          <a:xfrm>
            <a:off x="-566781" y="3179173"/>
            <a:ext cx="2719197" cy="584775"/>
          </a:xfrm>
          <a:prstGeom prst="rect">
            <a:avLst/>
          </a:prstGeom>
          <a:noFill/>
        </p:spPr>
        <p:txBody>
          <a:bodyPr wrap="square">
            <a:spAutoFit/>
          </a:bodyPr>
          <a:lstStyle/>
          <a:p>
            <a:pPr marL="457200" indent="-457200" algn="ctr"/>
            <a:r>
              <a:rPr lang="he-IL" sz="3200" b="1" dirty="0">
                <a:solidFill>
                  <a:srgbClr val="002060"/>
                </a:solidFill>
                <a:latin typeface="Calibri" panose="020F0502020204030204" pitchFamily="34" charset="0"/>
                <a:cs typeface="Calibri" panose="020F0502020204030204" pitchFamily="34" charset="0"/>
              </a:rPr>
              <a:t>נועם</a:t>
            </a:r>
          </a:p>
        </p:txBody>
      </p:sp>
      <p:sp>
        <p:nvSpPr>
          <p:cNvPr id="8" name="TextBox 8">
            <a:extLst>
              <a:ext uri="{FF2B5EF4-FFF2-40B4-BE49-F238E27FC236}">
                <a16:creationId xmlns:a16="http://schemas.microsoft.com/office/drawing/2014/main" id="{632A69D0-6401-72AB-BD95-0BAA454F880D}"/>
              </a:ext>
            </a:extLst>
          </p:cNvPr>
          <p:cNvSpPr txBox="1"/>
          <p:nvPr/>
        </p:nvSpPr>
        <p:spPr>
          <a:xfrm>
            <a:off x="2028365" y="791709"/>
            <a:ext cx="5406624" cy="1384995"/>
          </a:xfrm>
          <a:prstGeom prst="rect">
            <a:avLst/>
          </a:prstGeom>
          <a:noFill/>
        </p:spPr>
        <p:txBody>
          <a:bodyPr wrap="square">
            <a:spAutoFit/>
          </a:bodyPr>
          <a:lstStyle/>
          <a:p>
            <a:pPr marL="457200" indent="-457200" algn="ctr" rtl="1"/>
            <a:r>
              <a:rPr lang="he-IL" sz="2800" dirty="0">
                <a:solidFill>
                  <a:srgbClr val="002060"/>
                </a:solidFill>
                <a:latin typeface="Calibri" panose="020F0502020204030204" pitchFamily="34" charset="0"/>
                <a:cs typeface="Calibri" panose="020F0502020204030204" pitchFamily="34" charset="0"/>
              </a:rPr>
              <a:t>גם אייל וגם נועם עומדים בפני אתגרים</a:t>
            </a:r>
          </a:p>
          <a:p>
            <a:pPr marL="457200" indent="-457200" algn="ctr" rtl="1"/>
            <a:r>
              <a:rPr lang="he-IL" sz="2800" dirty="0">
                <a:solidFill>
                  <a:srgbClr val="002060"/>
                </a:solidFill>
                <a:latin typeface="Calibri" panose="020F0502020204030204" pitchFamily="34" charset="0"/>
                <a:cs typeface="Calibri" panose="020F0502020204030204" pitchFamily="34" charset="0"/>
              </a:rPr>
              <a:t>מהם האתגרים הללו? </a:t>
            </a:r>
          </a:p>
          <a:p>
            <a:pPr marL="457200" indent="-457200" algn="ctr" rtl="1"/>
            <a:r>
              <a:rPr lang="he-IL" sz="2800" dirty="0">
                <a:solidFill>
                  <a:srgbClr val="002060"/>
                </a:solidFill>
                <a:latin typeface="Calibri" panose="020F0502020204030204" pitchFamily="34" charset="0"/>
                <a:cs typeface="Calibri" panose="020F0502020204030204" pitchFamily="34" charset="0"/>
              </a:rPr>
              <a:t>מהן ההתלבטויות או המחשבות שלהם?</a:t>
            </a:r>
          </a:p>
        </p:txBody>
      </p:sp>
      <p:sp>
        <p:nvSpPr>
          <p:cNvPr id="9" name="תיבת טקסט 8">
            <a:extLst>
              <a:ext uri="{FF2B5EF4-FFF2-40B4-BE49-F238E27FC236}">
                <a16:creationId xmlns:a16="http://schemas.microsoft.com/office/drawing/2014/main" id="{9F2F25C0-3881-1A49-5CA1-4A99E17EC17C}"/>
              </a:ext>
            </a:extLst>
          </p:cNvPr>
          <p:cNvSpPr txBox="1"/>
          <p:nvPr/>
        </p:nvSpPr>
        <p:spPr>
          <a:xfrm>
            <a:off x="3839766" y="2702453"/>
            <a:ext cx="6317925" cy="1384995"/>
          </a:xfrm>
          <a:prstGeom prst="rect">
            <a:avLst/>
          </a:prstGeom>
          <a:noFill/>
        </p:spPr>
        <p:txBody>
          <a:bodyPr wrap="square">
            <a:spAutoFit/>
          </a:bodyPr>
          <a:lstStyle/>
          <a:p>
            <a:pPr algn="ctr"/>
            <a:r>
              <a:rPr lang="he-IL" sz="2800" dirty="0">
                <a:solidFill>
                  <a:srgbClr val="002060"/>
                </a:solidFill>
                <a:latin typeface="Calibri" panose="020F0502020204030204" pitchFamily="34" charset="0"/>
                <a:cs typeface="Calibri" panose="020F0502020204030204" pitchFamily="34" charset="0"/>
              </a:rPr>
              <a:t>מה, לדעתכם, עצר את אייל </a:t>
            </a:r>
            <a:endParaRPr lang="en-US" sz="2800" dirty="0">
              <a:solidFill>
                <a:srgbClr val="002060"/>
              </a:solidFill>
              <a:latin typeface="Calibri" panose="020F0502020204030204" pitchFamily="34" charset="0"/>
              <a:cs typeface="Calibri" panose="020F0502020204030204" pitchFamily="34" charset="0"/>
            </a:endParaRPr>
          </a:p>
          <a:p>
            <a:pPr algn="ctr"/>
            <a:r>
              <a:rPr lang="he-IL" sz="2800" dirty="0">
                <a:solidFill>
                  <a:srgbClr val="002060"/>
                </a:solidFill>
                <a:latin typeface="Calibri" panose="020F0502020204030204" pitchFamily="34" charset="0"/>
                <a:cs typeface="Calibri" panose="020F0502020204030204" pitchFamily="34" charset="0"/>
              </a:rPr>
              <a:t>מלעזור לנועם בשיעור,</a:t>
            </a:r>
            <a:br>
              <a:rPr lang="he-IL" sz="2800" dirty="0">
                <a:solidFill>
                  <a:srgbClr val="002060"/>
                </a:solidFill>
                <a:latin typeface="Calibri" panose="020F0502020204030204" pitchFamily="34" charset="0"/>
                <a:cs typeface="Calibri" panose="020F0502020204030204" pitchFamily="34" charset="0"/>
              </a:rPr>
            </a:br>
            <a:r>
              <a:rPr lang="he-IL" sz="2800" dirty="0">
                <a:solidFill>
                  <a:srgbClr val="002060"/>
                </a:solidFill>
                <a:latin typeface="Calibri" panose="020F0502020204030204" pitchFamily="34" charset="0"/>
                <a:cs typeface="Calibri" panose="020F0502020204030204" pitchFamily="34" charset="0"/>
              </a:rPr>
              <a:t>ומה עזר לו לחבור לנועם לבסוף?</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2">
            <a:extLst>
              <a:ext uri="{FF2B5EF4-FFF2-40B4-BE49-F238E27FC236}">
                <a16:creationId xmlns:a16="http://schemas.microsoft.com/office/drawing/2014/main" id="{99DDCE46-6176-9F6C-DBD4-E039E35F7F18}"/>
              </a:ext>
            </a:extLst>
          </p:cNvPr>
          <p:cNvSpPr/>
          <p:nvPr/>
        </p:nvSpPr>
        <p:spPr>
          <a:xfrm>
            <a:off x="7774353"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sp>
        <p:nvSpPr>
          <p:cNvPr id="20" name="Freeform 3">
            <a:extLst>
              <a:ext uri="{FF2B5EF4-FFF2-40B4-BE49-F238E27FC236}">
                <a16:creationId xmlns:a16="http://schemas.microsoft.com/office/drawing/2014/main" id="{A34FDAB1-C4A0-EC80-5118-B918E0D42E7D}"/>
              </a:ext>
            </a:extLst>
          </p:cNvPr>
          <p:cNvSpPr/>
          <p:nvPr/>
        </p:nvSpPr>
        <p:spPr>
          <a:xfrm>
            <a:off x="422270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sp>
        <p:nvSpPr>
          <p:cNvPr id="21" name="Freeform 4">
            <a:extLst>
              <a:ext uri="{FF2B5EF4-FFF2-40B4-BE49-F238E27FC236}">
                <a16:creationId xmlns:a16="http://schemas.microsoft.com/office/drawing/2014/main" id="{811B7323-6525-669C-551B-6BBB10EBB3B9}"/>
              </a:ext>
            </a:extLst>
          </p:cNvPr>
          <p:cNvSpPr/>
          <p:nvPr/>
        </p:nvSpPr>
        <p:spPr>
          <a:xfrm>
            <a:off x="67105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sp>
        <p:nvSpPr>
          <p:cNvPr id="3" name="כותרת 2"/>
          <p:cNvSpPr>
            <a:spLocks noGrp="1"/>
          </p:cNvSpPr>
          <p:nvPr>
            <p:ph type="title"/>
          </p:nvPr>
        </p:nvSpPr>
        <p:spPr/>
        <p:txBody>
          <a:bodyPr/>
          <a:lstStyle/>
          <a:p>
            <a:r>
              <a:rPr lang="he-IL" dirty="0"/>
              <a:t>משחק רצף</a:t>
            </a:r>
          </a:p>
        </p:txBody>
      </p:sp>
      <p:sp>
        <p:nvSpPr>
          <p:cNvPr id="4" name="מציין מיקום טקסט 3"/>
          <p:cNvSpPr>
            <a:spLocks noGrp="1"/>
          </p:cNvSpPr>
          <p:nvPr>
            <p:ph type="body" idx="1"/>
          </p:nvPr>
        </p:nvSpPr>
        <p:spPr>
          <a:xfrm>
            <a:off x="838200" y="1404435"/>
            <a:ext cx="11082100" cy="1591628"/>
          </a:xfrm>
        </p:spPr>
        <p:txBody>
          <a:bodyPr>
            <a:normAutofit/>
          </a:bodyPr>
          <a:lstStyle/>
          <a:p>
            <a:pPr marL="50800" indent="0">
              <a:buNone/>
            </a:pPr>
            <a:r>
              <a:rPr lang="he-IL" sz="3600" b="1" dirty="0"/>
              <a:t>מה אתם הייתם עושים?</a:t>
            </a:r>
          </a:p>
          <a:p>
            <a:pPr marL="50800" indent="0">
              <a:buNone/>
            </a:pPr>
            <a:r>
              <a:rPr lang="he-IL" sz="3500" dirty="0"/>
              <a:t>נוקטים בפעולה להפסקת הפגיעה                       מתעלמים מהפגיעה</a:t>
            </a:r>
            <a:endParaRPr lang="he-IL" sz="2200" dirty="0"/>
          </a:p>
          <a:p>
            <a:pPr marL="50800" indent="0">
              <a:buNone/>
            </a:pPr>
            <a:endParaRPr lang="he-IL" dirty="0"/>
          </a:p>
        </p:txBody>
      </p:sp>
      <p:sp>
        <p:nvSpPr>
          <p:cNvPr id="5" name="תיבת טקסט 4">
            <a:extLst>
              <a:ext uri="{FF2B5EF4-FFF2-40B4-BE49-F238E27FC236}">
                <a16:creationId xmlns:a16="http://schemas.microsoft.com/office/drawing/2014/main" id="{F3C900DF-C3E1-34FF-20E2-FC2274CDA40D}"/>
              </a:ext>
            </a:extLst>
          </p:cNvPr>
          <p:cNvSpPr txBox="1"/>
          <p:nvPr/>
        </p:nvSpPr>
        <p:spPr>
          <a:xfrm>
            <a:off x="8300043" y="6166151"/>
            <a:ext cx="2964427" cy="523220"/>
          </a:xfrm>
          <a:prstGeom prst="rect">
            <a:avLst/>
          </a:prstGeom>
          <a:noFill/>
        </p:spPr>
        <p:txBody>
          <a:bodyPr wrap="square">
            <a:spAutoFit/>
          </a:bodyPr>
          <a:lstStyle/>
          <a:p>
            <a:pPr algn="ctr" rtl="1"/>
            <a:r>
              <a:rPr lang="he-IL" sz="2800" b="1" dirty="0"/>
              <a:t>נוקטים בפעולה</a:t>
            </a:r>
          </a:p>
        </p:txBody>
      </p:sp>
      <p:sp>
        <p:nvSpPr>
          <p:cNvPr id="7" name="תיבת טקסט 6">
            <a:extLst>
              <a:ext uri="{FF2B5EF4-FFF2-40B4-BE49-F238E27FC236}">
                <a16:creationId xmlns:a16="http://schemas.microsoft.com/office/drawing/2014/main" id="{D247B10F-C5CD-6D83-ED68-D8BD17860384}"/>
              </a:ext>
            </a:extLst>
          </p:cNvPr>
          <p:cNvSpPr txBox="1"/>
          <p:nvPr/>
        </p:nvSpPr>
        <p:spPr>
          <a:xfrm>
            <a:off x="4665405" y="6153217"/>
            <a:ext cx="2861188" cy="523220"/>
          </a:xfrm>
          <a:prstGeom prst="rect">
            <a:avLst/>
          </a:prstGeom>
          <a:noFill/>
        </p:spPr>
        <p:txBody>
          <a:bodyPr wrap="square">
            <a:spAutoFit/>
          </a:bodyPr>
          <a:lstStyle>
            <a:defPPr marR="0" lvl="0" algn="l" rtl="0">
              <a:lnSpc>
                <a:spcPct val="100000"/>
              </a:lnSpc>
              <a:spcBef>
                <a:spcPts val="0"/>
              </a:spcBef>
              <a:spcAft>
                <a:spcPts val="0"/>
              </a:spcAft>
            </a:defPPr>
            <a:lvl1pPr algn="ctr" rtl="1">
              <a:defRPr sz="2800" b="1"/>
            </a:lvl1pPr>
          </a:lstStyle>
          <a:p>
            <a:r>
              <a:rPr lang="he-IL" dirty="0"/>
              <a:t>נמנעים מפעולה</a:t>
            </a:r>
          </a:p>
        </p:txBody>
      </p:sp>
      <p:sp>
        <p:nvSpPr>
          <p:cNvPr id="10" name="תיבת טקסט 9">
            <a:extLst>
              <a:ext uri="{FF2B5EF4-FFF2-40B4-BE49-F238E27FC236}">
                <a16:creationId xmlns:a16="http://schemas.microsoft.com/office/drawing/2014/main" id="{44C38EBE-0CEE-4851-997C-A7D3CAE994EB}"/>
              </a:ext>
            </a:extLst>
          </p:cNvPr>
          <p:cNvSpPr txBox="1"/>
          <p:nvPr/>
        </p:nvSpPr>
        <p:spPr>
          <a:xfrm>
            <a:off x="1113754" y="6148633"/>
            <a:ext cx="2949678" cy="523220"/>
          </a:xfrm>
          <a:prstGeom prst="rect">
            <a:avLst/>
          </a:prstGeom>
          <a:noFill/>
        </p:spPr>
        <p:txBody>
          <a:bodyPr wrap="square">
            <a:spAutoFit/>
          </a:bodyPr>
          <a:lstStyle>
            <a:defPPr marR="0" lvl="0" algn="l" rtl="0">
              <a:lnSpc>
                <a:spcPct val="100000"/>
              </a:lnSpc>
              <a:spcBef>
                <a:spcPts val="0"/>
              </a:spcBef>
              <a:spcAft>
                <a:spcPts val="0"/>
              </a:spcAft>
              <a:defRPr/>
            </a:defPPr>
            <a:lvl1pPr algn="ctr" rtl="1">
              <a:defRPr sz="2800" b="1"/>
            </a:lvl1pPr>
          </a:lstStyle>
          <a:p>
            <a:r>
              <a:rPr lang="he-IL" dirty="0"/>
              <a:t>מתלבטים</a:t>
            </a:r>
          </a:p>
        </p:txBody>
      </p:sp>
      <p:sp>
        <p:nvSpPr>
          <p:cNvPr id="14" name="Freeform 5">
            <a:extLst>
              <a:ext uri="{FF2B5EF4-FFF2-40B4-BE49-F238E27FC236}">
                <a16:creationId xmlns:a16="http://schemas.microsoft.com/office/drawing/2014/main" id="{999626D3-73C0-A59D-BCBD-FDDE005FF1FE}"/>
              </a:ext>
            </a:extLst>
          </p:cNvPr>
          <p:cNvSpPr/>
          <p:nvPr/>
        </p:nvSpPr>
        <p:spPr>
          <a:xfrm>
            <a:off x="8724736" y="3481881"/>
            <a:ext cx="2152426" cy="2295921"/>
          </a:xfrm>
          <a:custGeom>
            <a:avLst/>
            <a:gdLst/>
            <a:ahLst/>
            <a:cxnLst/>
            <a:rect l="l" t="t" r="r" b="b"/>
            <a:pathLst>
              <a:path w="3433469" h="3662367">
                <a:moveTo>
                  <a:pt x="0" y="0"/>
                </a:moveTo>
                <a:lnTo>
                  <a:pt x="3433470" y="0"/>
                </a:lnTo>
                <a:lnTo>
                  <a:pt x="3433470" y="3662367"/>
                </a:lnTo>
                <a:lnTo>
                  <a:pt x="0" y="36623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a:p>
        </p:txBody>
      </p:sp>
      <p:sp>
        <p:nvSpPr>
          <p:cNvPr id="15" name="Freeform 6">
            <a:extLst>
              <a:ext uri="{FF2B5EF4-FFF2-40B4-BE49-F238E27FC236}">
                <a16:creationId xmlns:a16="http://schemas.microsoft.com/office/drawing/2014/main" id="{6B717CEB-2E37-2506-8B74-6E3BBD4C6704}"/>
              </a:ext>
            </a:extLst>
          </p:cNvPr>
          <p:cNvSpPr/>
          <p:nvPr/>
        </p:nvSpPr>
        <p:spPr>
          <a:xfrm>
            <a:off x="5175143"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a:p>
        </p:txBody>
      </p:sp>
      <p:sp>
        <p:nvSpPr>
          <p:cNvPr id="16" name="Freeform 7">
            <a:extLst>
              <a:ext uri="{FF2B5EF4-FFF2-40B4-BE49-F238E27FC236}">
                <a16:creationId xmlns:a16="http://schemas.microsoft.com/office/drawing/2014/main" id="{9C098F64-7A67-F234-4DF4-AF443A7E070B}"/>
              </a:ext>
            </a:extLst>
          </p:cNvPr>
          <p:cNvSpPr/>
          <p:nvPr/>
        </p:nvSpPr>
        <p:spPr>
          <a:xfrm>
            <a:off x="1622464"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he-IL"/>
          </a:p>
        </p:txBody>
      </p:sp>
      <p:cxnSp>
        <p:nvCxnSpPr>
          <p:cNvPr id="18" name="מחבר חץ ישר 17">
            <a:extLst>
              <a:ext uri="{FF2B5EF4-FFF2-40B4-BE49-F238E27FC236}">
                <a16:creationId xmlns:a16="http://schemas.microsoft.com/office/drawing/2014/main" id="{B46FA713-E51B-500B-F88E-F9A9A10D2DEA}"/>
              </a:ext>
            </a:extLst>
          </p:cNvPr>
          <p:cNvCxnSpPr>
            <a:cxnSpLocks/>
          </p:cNvCxnSpPr>
          <p:nvPr/>
        </p:nvCxnSpPr>
        <p:spPr>
          <a:xfrm>
            <a:off x="4518649" y="2416005"/>
            <a:ext cx="1667662"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582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8171684" y="685801"/>
            <a:ext cx="3769081" cy="5287296"/>
          </a:xfrm>
          <a:custGeom>
            <a:avLst/>
            <a:gdLst/>
            <a:ahLst/>
            <a:cxnLst/>
            <a:rect l="l" t="t" r="r" b="b"/>
            <a:pathLst>
              <a:path w="5653621" h="7329023">
                <a:moveTo>
                  <a:pt x="5653621" y="0"/>
                </a:moveTo>
                <a:lnTo>
                  <a:pt x="0" y="0"/>
                </a:lnTo>
                <a:lnTo>
                  <a:pt x="0" y="7329023"/>
                </a:lnTo>
                <a:lnTo>
                  <a:pt x="5653621" y="7329023"/>
                </a:lnTo>
                <a:lnTo>
                  <a:pt x="5653621" y="0"/>
                </a:lnTo>
                <a:close/>
              </a:path>
            </a:pathLst>
          </a:custGeom>
          <a:blipFill>
            <a:blip r:embed="rId3"/>
            <a:stretch>
              <a:fillRect l="-1687" t="-7761" r="-1687"/>
            </a:stretch>
          </a:blipFill>
        </p:spPr>
        <p:txBody>
          <a:bodyPr/>
          <a:lstStyle/>
          <a:p>
            <a:endParaRPr lang="he-IL"/>
          </a:p>
        </p:txBody>
      </p:sp>
      <p:sp>
        <p:nvSpPr>
          <p:cNvPr id="3" name="Freeform 3"/>
          <p:cNvSpPr/>
          <p:nvPr/>
        </p:nvSpPr>
        <p:spPr>
          <a:xfrm>
            <a:off x="4255121" y="685801"/>
            <a:ext cx="3769081" cy="5287296"/>
          </a:xfrm>
          <a:custGeom>
            <a:avLst/>
            <a:gdLst/>
            <a:ahLst/>
            <a:cxnLst/>
            <a:rect l="l" t="t" r="r" b="b"/>
            <a:pathLst>
              <a:path w="5653621" h="7329023">
                <a:moveTo>
                  <a:pt x="0" y="0"/>
                </a:moveTo>
                <a:lnTo>
                  <a:pt x="5653621" y="0"/>
                </a:lnTo>
                <a:lnTo>
                  <a:pt x="5653621" y="7329023"/>
                </a:lnTo>
                <a:lnTo>
                  <a:pt x="0" y="7329023"/>
                </a:lnTo>
                <a:lnTo>
                  <a:pt x="0" y="0"/>
                </a:lnTo>
                <a:close/>
              </a:path>
            </a:pathLst>
          </a:custGeom>
          <a:blipFill>
            <a:blip r:embed="rId4"/>
            <a:stretch>
              <a:fillRect l="-1687" t="-7761" r="-1687"/>
            </a:stretch>
          </a:blipFill>
        </p:spPr>
        <p:txBody>
          <a:bodyPr/>
          <a:lstStyle/>
          <a:p>
            <a:endParaRPr lang="he-IL"/>
          </a:p>
        </p:txBody>
      </p:sp>
      <p:sp>
        <p:nvSpPr>
          <p:cNvPr id="4" name="Freeform 4"/>
          <p:cNvSpPr/>
          <p:nvPr/>
        </p:nvSpPr>
        <p:spPr>
          <a:xfrm>
            <a:off x="294317" y="685801"/>
            <a:ext cx="3769081" cy="5287296"/>
          </a:xfrm>
          <a:custGeom>
            <a:avLst/>
            <a:gdLst/>
            <a:ahLst/>
            <a:cxnLst/>
            <a:rect l="l" t="t" r="r" b="b"/>
            <a:pathLst>
              <a:path w="5653621" h="7329023">
                <a:moveTo>
                  <a:pt x="0" y="0"/>
                </a:moveTo>
                <a:lnTo>
                  <a:pt x="5653620" y="0"/>
                </a:lnTo>
                <a:lnTo>
                  <a:pt x="5653620" y="7329023"/>
                </a:lnTo>
                <a:lnTo>
                  <a:pt x="0" y="7329023"/>
                </a:lnTo>
                <a:lnTo>
                  <a:pt x="0" y="0"/>
                </a:lnTo>
                <a:close/>
              </a:path>
            </a:pathLst>
          </a:custGeom>
          <a:blipFill>
            <a:blip r:embed="rId5"/>
            <a:stretch>
              <a:fillRect l="-1687" t="-7761" r="-1687"/>
            </a:stretch>
          </a:blipFill>
        </p:spPr>
        <p:txBody>
          <a:bodyPr/>
          <a:lstStyle/>
          <a:p>
            <a:endParaRPr lang="he-IL"/>
          </a:p>
        </p:txBody>
      </p:sp>
      <p:sp>
        <p:nvSpPr>
          <p:cNvPr id="5" name="מלבן: פינות מעוגלות 4">
            <a:extLst>
              <a:ext uri="{FF2B5EF4-FFF2-40B4-BE49-F238E27FC236}">
                <a16:creationId xmlns:a16="http://schemas.microsoft.com/office/drawing/2014/main" id="{B12E7F1B-9436-D3A2-4598-CCC8021E7769}"/>
              </a:ext>
            </a:extLst>
          </p:cNvPr>
          <p:cNvSpPr/>
          <p:nvPr/>
        </p:nvSpPr>
        <p:spPr>
          <a:xfrm>
            <a:off x="8215925" y="502656"/>
            <a:ext cx="3769082" cy="4886015"/>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rtlCol="1" anchor="ctr"/>
          <a:lstStyle/>
          <a:p>
            <a:pPr algn="ctr" rtl="1"/>
            <a:r>
              <a:rPr lang="he-IL" sz="2800" b="1" dirty="0">
                <a:solidFill>
                  <a:schemeClr val="tx1"/>
                </a:solidFill>
                <a:latin typeface="Calibri" panose="020F0502020204030204" pitchFamily="34" charset="0"/>
                <a:ea typeface="Calibri" panose="020F0502020204030204" pitchFamily="34" charset="0"/>
                <a:cs typeface="Calibri" panose="020F0502020204030204" pitchFamily="34" charset="0"/>
              </a:rPr>
              <a:t>חבר/ה מהכיתה יושב/ת לבד בהפסקה ובוכה. </a:t>
            </a:r>
          </a:p>
          <a:p>
            <a:pPr algn="ctr" rtl="1"/>
            <a:r>
              <a:rPr lang="he-IL" sz="2800" b="1" dirty="0">
                <a:solidFill>
                  <a:schemeClr val="tx1"/>
                </a:solidFill>
                <a:latin typeface="Calibri" panose="020F0502020204030204" pitchFamily="34" charset="0"/>
                <a:ea typeface="Calibri" panose="020F0502020204030204" pitchFamily="34" charset="0"/>
                <a:cs typeface="Calibri" panose="020F0502020204030204" pitchFamily="34" charset="0"/>
              </a:rPr>
              <a:t>מה תעשו?</a:t>
            </a:r>
          </a:p>
          <a:p>
            <a:pPr algn="ctr" rtl="1"/>
            <a:r>
              <a:rPr lang="he-IL" sz="2800" dirty="0">
                <a:latin typeface="Calibri" panose="020F0502020204030204" pitchFamily="34" charset="0"/>
                <a:cs typeface="Calibri" panose="020F0502020204030204" pitchFamily="34" charset="0"/>
              </a:rPr>
              <a:t>מה הייתם עושים </a:t>
            </a:r>
            <a:br>
              <a:rPr lang="en-US" sz="2800" dirty="0">
                <a:latin typeface="Calibri" panose="020F0502020204030204" pitchFamily="34" charset="0"/>
                <a:cs typeface="Calibri" panose="020F0502020204030204" pitchFamily="34" charset="0"/>
              </a:rPr>
            </a:br>
            <a:r>
              <a:rPr lang="he-IL" sz="2800" dirty="0">
                <a:latin typeface="Calibri" panose="020F0502020204030204" pitchFamily="34" charset="0"/>
                <a:cs typeface="Calibri" panose="020F0502020204030204" pitchFamily="34" charset="0"/>
              </a:rPr>
              <a:t>במקרה כזה?</a:t>
            </a:r>
          </a:p>
          <a:p>
            <a:pPr algn="ctr" rtl="1"/>
            <a:r>
              <a:rPr lang="he-IL" sz="2800" dirty="0">
                <a:latin typeface="Calibri" panose="020F0502020204030204" pitchFamily="34" charset="0"/>
                <a:cs typeface="Calibri" panose="020F0502020204030204" pitchFamily="34" charset="0"/>
              </a:rPr>
              <a:t>באיזו פעולה הייתם נוקטים, אם בכלל?</a:t>
            </a:r>
          </a:p>
          <a:p>
            <a:pPr algn="ctr" rtl="1"/>
            <a:r>
              <a:rPr lang="he-IL" sz="2800" dirty="0">
                <a:latin typeface="Calibri" panose="020F0502020204030204" pitchFamily="34" charset="0"/>
                <a:cs typeface="Calibri" panose="020F0502020204030204" pitchFamily="34" charset="0"/>
              </a:rPr>
              <a:t>רשמו את המחשבות וההתלבטויות העולות בקבוצה</a:t>
            </a:r>
          </a:p>
        </p:txBody>
      </p:sp>
      <p:sp>
        <p:nvSpPr>
          <p:cNvPr id="6" name="מלבן: פינות מעוגלות 5">
            <a:extLst>
              <a:ext uri="{FF2B5EF4-FFF2-40B4-BE49-F238E27FC236}">
                <a16:creationId xmlns:a16="http://schemas.microsoft.com/office/drawing/2014/main" id="{C069A783-287C-A6AA-1DFE-3F4C38EADF1A}"/>
              </a:ext>
            </a:extLst>
          </p:cNvPr>
          <p:cNvSpPr/>
          <p:nvPr/>
        </p:nvSpPr>
        <p:spPr>
          <a:xfrm>
            <a:off x="4210880" y="730771"/>
            <a:ext cx="3769082" cy="4841771"/>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rtlCol="1" anchor="ctr"/>
          <a:lstStyle/>
          <a:p>
            <a:pPr algn="ctr" rtl="1"/>
            <a:r>
              <a:rPr lang="he-IL" sz="2800" b="1" dirty="0">
                <a:solidFill>
                  <a:schemeClr val="tx1"/>
                </a:solidFill>
                <a:latin typeface="Calibri" panose="020F0502020204030204" pitchFamily="34" charset="0"/>
                <a:ea typeface="Calibri" panose="020F0502020204030204" pitchFamily="34" charset="0"/>
                <a:cs typeface="Calibri" panose="020F0502020204030204" pitchFamily="34" charset="0"/>
              </a:rPr>
              <a:t>חבר/ה מהכיתה משפיל/ה ילד/ה מהכיתה, לעיני כל. </a:t>
            </a:r>
          </a:p>
          <a:p>
            <a:pPr algn="ctr" rtl="1"/>
            <a:r>
              <a:rPr lang="he-IL" sz="2800" b="1" dirty="0">
                <a:solidFill>
                  <a:schemeClr val="tx1"/>
                </a:solidFill>
                <a:latin typeface="Calibri" panose="020F0502020204030204" pitchFamily="34" charset="0"/>
                <a:ea typeface="Calibri" panose="020F0502020204030204" pitchFamily="34" charset="0"/>
                <a:cs typeface="Calibri" panose="020F0502020204030204" pitchFamily="34" charset="0"/>
              </a:rPr>
              <a:t>מה תעשו?</a:t>
            </a:r>
          </a:p>
          <a:p>
            <a:pPr algn="ctr" rtl="1"/>
            <a:r>
              <a:rPr lang="he-IL" sz="2800" dirty="0">
                <a:latin typeface="Calibri" panose="020F0502020204030204" pitchFamily="34" charset="0"/>
                <a:cs typeface="Calibri" panose="020F0502020204030204" pitchFamily="34" charset="0"/>
              </a:rPr>
              <a:t>מה הייתם עושים </a:t>
            </a:r>
            <a:br>
              <a:rPr lang="en-US" sz="2800" dirty="0">
                <a:latin typeface="Calibri" panose="020F0502020204030204" pitchFamily="34" charset="0"/>
                <a:cs typeface="Calibri" panose="020F0502020204030204" pitchFamily="34" charset="0"/>
              </a:rPr>
            </a:br>
            <a:r>
              <a:rPr lang="he-IL" sz="2800" dirty="0">
                <a:latin typeface="Calibri" panose="020F0502020204030204" pitchFamily="34" charset="0"/>
                <a:cs typeface="Calibri" panose="020F0502020204030204" pitchFamily="34" charset="0"/>
              </a:rPr>
              <a:t>במקרה כזה?</a:t>
            </a:r>
          </a:p>
          <a:p>
            <a:pPr algn="ctr" rtl="1"/>
            <a:r>
              <a:rPr lang="he-IL" sz="2800" dirty="0">
                <a:latin typeface="Calibri" panose="020F0502020204030204" pitchFamily="34" charset="0"/>
                <a:cs typeface="Calibri" panose="020F0502020204030204" pitchFamily="34" charset="0"/>
              </a:rPr>
              <a:t>באיזו פעולה הייתם נוקטים, אם בכלל?</a:t>
            </a:r>
          </a:p>
          <a:p>
            <a:pPr algn="ctr" rtl="1"/>
            <a:r>
              <a:rPr lang="he-IL" sz="2800" dirty="0">
                <a:latin typeface="Calibri" panose="020F0502020204030204" pitchFamily="34" charset="0"/>
                <a:cs typeface="Calibri" panose="020F0502020204030204" pitchFamily="34" charset="0"/>
              </a:rPr>
              <a:t>רשמו את המחשבות וההתלבטויות העולות בקבוצה</a:t>
            </a:r>
          </a:p>
        </p:txBody>
      </p:sp>
      <p:sp>
        <p:nvSpPr>
          <p:cNvPr id="7" name="מלבן: פינות מעוגלות 6">
            <a:extLst>
              <a:ext uri="{FF2B5EF4-FFF2-40B4-BE49-F238E27FC236}">
                <a16:creationId xmlns:a16="http://schemas.microsoft.com/office/drawing/2014/main" id="{5730A1E2-B23B-973D-AF88-0288E3A2026D}"/>
              </a:ext>
            </a:extLst>
          </p:cNvPr>
          <p:cNvSpPr/>
          <p:nvPr/>
        </p:nvSpPr>
        <p:spPr>
          <a:xfrm>
            <a:off x="337400" y="731254"/>
            <a:ext cx="3725998" cy="4470166"/>
          </a:xfrm>
          <a:prstGeom prst="roundRect">
            <a:avLst/>
          </a:prstGeom>
          <a:noFill/>
          <a:ln>
            <a:noFill/>
          </a:ln>
        </p:spPr>
        <p:style>
          <a:lnRef idx="1">
            <a:schemeClr val="accent6"/>
          </a:lnRef>
          <a:fillRef idx="2">
            <a:schemeClr val="accent6"/>
          </a:fillRef>
          <a:effectRef idx="1">
            <a:schemeClr val="accent6"/>
          </a:effectRef>
          <a:fontRef idx="minor">
            <a:schemeClr val="dk1"/>
          </a:fontRef>
        </p:style>
        <p:txBody>
          <a:bodyPr rtlCol="1" anchor="ctr"/>
          <a:lstStyle/>
          <a:p>
            <a:pPr algn="ctr" rtl="1"/>
            <a:r>
              <a:rPr lang="he-IL" sz="2800" b="1" dirty="0">
                <a:solidFill>
                  <a:schemeClr val="tx1"/>
                </a:solidFill>
                <a:latin typeface="Calibri" panose="020F0502020204030204" pitchFamily="34" charset="0"/>
                <a:ea typeface="Calibri" panose="020F0502020204030204" pitchFamily="34" charset="0"/>
                <a:cs typeface="Calibri" panose="020F0502020204030204" pitchFamily="34" charset="0"/>
              </a:rPr>
              <a:t>ילד/ה מהכיתה מועד/ת ונחבל/ת בהפסקה. </a:t>
            </a:r>
            <a:b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he-IL" sz="2800" b="1" dirty="0">
                <a:solidFill>
                  <a:schemeClr val="tx1"/>
                </a:solidFill>
                <a:latin typeface="Calibri" panose="020F0502020204030204" pitchFamily="34" charset="0"/>
                <a:ea typeface="Calibri" panose="020F0502020204030204" pitchFamily="34" charset="0"/>
                <a:cs typeface="Calibri" panose="020F0502020204030204" pitchFamily="34" charset="0"/>
              </a:rPr>
              <a:t>מה תעשו?</a:t>
            </a:r>
          </a:p>
          <a:p>
            <a:pPr algn="ctr" rtl="1"/>
            <a:r>
              <a:rPr lang="he-IL" sz="2800" dirty="0">
                <a:latin typeface="Calibri" panose="020F0502020204030204" pitchFamily="34" charset="0"/>
                <a:cs typeface="Calibri" panose="020F0502020204030204" pitchFamily="34" charset="0"/>
              </a:rPr>
              <a:t>מה הייתם עושים </a:t>
            </a:r>
            <a:br>
              <a:rPr lang="en-US" sz="2800" dirty="0">
                <a:latin typeface="Calibri" panose="020F0502020204030204" pitchFamily="34" charset="0"/>
                <a:cs typeface="Calibri" panose="020F0502020204030204" pitchFamily="34" charset="0"/>
              </a:rPr>
            </a:br>
            <a:r>
              <a:rPr lang="he-IL" sz="2800" dirty="0">
                <a:latin typeface="Calibri" panose="020F0502020204030204" pitchFamily="34" charset="0"/>
                <a:cs typeface="Calibri" panose="020F0502020204030204" pitchFamily="34" charset="0"/>
              </a:rPr>
              <a:t>במקרה כזה?</a:t>
            </a:r>
          </a:p>
          <a:p>
            <a:pPr algn="ctr" rtl="1"/>
            <a:r>
              <a:rPr lang="he-IL" sz="2800" dirty="0">
                <a:latin typeface="Calibri" panose="020F0502020204030204" pitchFamily="34" charset="0"/>
                <a:cs typeface="Calibri" panose="020F0502020204030204" pitchFamily="34" charset="0"/>
              </a:rPr>
              <a:t>באיזו פעולה הייתם נוקטים, אם בכלל?</a:t>
            </a:r>
          </a:p>
          <a:p>
            <a:pPr algn="ctr" rtl="1"/>
            <a:r>
              <a:rPr lang="he-IL" sz="2800" dirty="0">
                <a:latin typeface="Calibri" panose="020F0502020204030204" pitchFamily="34" charset="0"/>
                <a:cs typeface="Calibri" panose="020F0502020204030204" pitchFamily="34" charset="0"/>
              </a:rPr>
              <a:t>רשמו את המחשבות וההתלבטויות העולות בקבוצה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8171684" y="685801"/>
            <a:ext cx="3769081" cy="5287296"/>
          </a:xfrm>
          <a:custGeom>
            <a:avLst/>
            <a:gdLst/>
            <a:ahLst/>
            <a:cxnLst/>
            <a:rect l="l" t="t" r="r" b="b"/>
            <a:pathLst>
              <a:path w="5653621" h="7329023">
                <a:moveTo>
                  <a:pt x="5653621" y="0"/>
                </a:moveTo>
                <a:lnTo>
                  <a:pt x="0" y="0"/>
                </a:lnTo>
                <a:lnTo>
                  <a:pt x="0" y="7329023"/>
                </a:lnTo>
                <a:lnTo>
                  <a:pt x="5653621" y="7329023"/>
                </a:lnTo>
                <a:lnTo>
                  <a:pt x="5653621" y="0"/>
                </a:lnTo>
                <a:close/>
              </a:path>
            </a:pathLst>
          </a:custGeom>
          <a:blipFill>
            <a:blip r:embed="rId3"/>
            <a:stretch>
              <a:fillRect l="-1687" t="-7761" r="-1687"/>
            </a:stretch>
          </a:blipFill>
        </p:spPr>
        <p:txBody>
          <a:bodyPr/>
          <a:lstStyle/>
          <a:p>
            <a:endParaRPr lang="he-IL"/>
          </a:p>
        </p:txBody>
      </p:sp>
      <p:sp>
        <p:nvSpPr>
          <p:cNvPr id="3" name="Freeform 3"/>
          <p:cNvSpPr/>
          <p:nvPr/>
        </p:nvSpPr>
        <p:spPr>
          <a:xfrm>
            <a:off x="4255121" y="685801"/>
            <a:ext cx="3769081" cy="5287296"/>
          </a:xfrm>
          <a:custGeom>
            <a:avLst/>
            <a:gdLst/>
            <a:ahLst/>
            <a:cxnLst/>
            <a:rect l="l" t="t" r="r" b="b"/>
            <a:pathLst>
              <a:path w="5653621" h="7329023">
                <a:moveTo>
                  <a:pt x="0" y="0"/>
                </a:moveTo>
                <a:lnTo>
                  <a:pt x="5653621" y="0"/>
                </a:lnTo>
                <a:lnTo>
                  <a:pt x="5653621" y="7329023"/>
                </a:lnTo>
                <a:lnTo>
                  <a:pt x="0" y="7329023"/>
                </a:lnTo>
                <a:lnTo>
                  <a:pt x="0" y="0"/>
                </a:lnTo>
                <a:close/>
              </a:path>
            </a:pathLst>
          </a:custGeom>
          <a:blipFill>
            <a:blip r:embed="rId4"/>
            <a:stretch>
              <a:fillRect l="-1687" t="-7761" r="-1687"/>
            </a:stretch>
          </a:blipFill>
        </p:spPr>
        <p:txBody>
          <a:bodyPr/>
          <a:lstStyle/>
          <a:p>
            <a:endParaRPr lang="he-IL"/>
          </a:p>
        </p:txBody>
      </p:sp>
      <p:sp>
        <p:nvSpPr>
          <p:cNvPr id="4" name="Freeform 4"/>
          <p:cNvSpPr/>
          <p:nvPr/>
        </p:nvSpPr>
        <p:spPr>
          <a:xfrm>
            <a:off x="294317" y="685801"/>
            <a:ext cx="3769081" cy="5287296"/>
          </a:xfrm>
          <a:custGeom>
            <a:avLst/>
            <a:gdLst/>
            <a:ahLst/>
            <a:cxnLst/>
            <a:rect l="l" t="t" r="r" b="b"/>
            <a:pathLst>
              <a:path w="5653621" h="7329023">
                <a:moveTo>
                  <a:pt x="0" y="0"/>
                </a:moveTo>
                <a:lnTo>
                  <a:pt x="5653620" y="0"/>
                </a:lnTo>
                <a:lnTo>
                  <a:pt x="5653620" y="7329023"/>
                </a:lnTo>
                <a:lnTo>
                  <a:pt x="0" y="7329023"/>
                </a:lnTo>
                <a:lnTo>
                  <a:pt x="0" y="0"/>
                </a:lnTo>
                <a:close/>
              </a:path>
            </a:pathLst>
          </a:custGeom>
          <a:blipFill>
            <a:blip r:embed="rId5"/>
            <a:stretch>
              <a:fillRect l="-1687" t="-7761" r="-1687"/>
            </a:stretch>
          </a:blipFill>
        </p:spPr>
        <p:txBody>
          <a:bodyPr/>
          <a:lstStyle/>
          <a:p>
            <a:endParaRPr lang="he-IL"/>
          </a:p>
        </p:txBody>
      </p:sp>
      <p:sp>
        <p:nvSpPr>
          <p:cNvPr id="8" name="תיבת טקסט 7">
            <a:extLst>
              <a:ext uri="{FF2B5EF4-FFF2-40B4-BE49-F238E27FC236}">
                <a16:creationId xmlns:a16="http://schemas.microsoft.com/office/drawing/2014/main" id="{C1EC67CD-0A45-A605-2301-21265B449E40}"/>
              </a:ext>
            </a:extLst>
          </p:cNvPr>
          <p:cNvSpPr txBox="1"/>
          <p:nvPr/>
        </p:nvSpPr>
        <p:spPr>
          <a:xfrm>
            <a:off x="8127444" y="699944"/>
            <a:ext cx="3725999" cy="4832092"/>
          </a:xfrm>
          <a:prstGeom prst="rect">
            <a:avLst/>
          </a:prstGeom>
          <a:noFill/>
        </p:spPr>
        <p:txBody>
          <a:bodyPr wrap="square" rtlCol="1">
            <a:spAutoFit/>
          </a:bodyPr>
          <a:lstStyle/>
          <a:p>
            <a:pPr algn="ctr" rtl="1"/>
            <a:r>
              <a:rPr lang="he-IL"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חבר/ה מהכיתה </a:t>
            </a:r>
            <a:b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he-IL"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מבקש/ת להצטרף למשחק והמשתתפים לא </a:t>
            </a:r>
            <a:b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he-IL"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מאפשרים לו/ה</a:t>
            </a:r>
          </a:p>
          <a:p>
            <a:pPr algn="ctr" rtl="1"/>
            <a:r>
              <a:rPr lang="he-IL" sz="2800" dirty="0">
                <a:latin typeface="Calibri" panose="020F0502020204030204" pitchFamily="34" charset="0"/>
                <a:cs typeface="Calibri" panose="020F0502020204030204" pitchFamily="34" charset="0"/>
              </a:rPr>
              <a:t>מה הייתם עושים </a:t>
            </a:r>
            <a:br>
              <a:rPr lang="en-US" sz="2800" dirty="0">
                <a:latin typeface="Calibri" panose="020F0502020204030204" pitchFamily="34" charset="0"/>
                <a:cs typeface="Calibri" panose="020F0502020204030204" pitchFamily="34" charset="0"/>
              </a:rPr>
            </a:br>
            <a:r>
              <a:rPr lang="he-IL" sz="2800" dirty="0">
                <a:latin typeface="Calibri" panose="020F0502020204030204" pitchFamily="34" charset="0"/>
                <a:cs typeface="Calibri" panose="020F0502020204030204" pitchFamily="34" charset="0"/>
              </a:rPr>
              <a:t>במקרה כזה?</a:t>
            </a:r>
          </a:p>
          <a:p>
            <a:pPr algn="ctr" rtl="1"/>
            <a:r>
              <a:rPr lang="he-IL" sz="2800" dirty="0">
                <a:latin typeface="Calibri" panose="020F0502020204030204" pitchFamily="34" charset="0"/>
                <a:cs typeface="Calibri" panose="020F0502020204030204" pitchFamily="34" charset="0"/>
              </a:rPr>
              <a:t>באיזו פעולה הייתם נוקטים, </a:t>
            </a:r>
          </a:p>
          <a:p>
            <a:pPr algn="ctr" rtl="1"/>
            <a:r>
              <a:rPr lang="he-IL" sz="2800" dirty="0">
                <a:latin typeface="Calibri" panose="020F0502020204030204" pitchFamily="34" charset="0"/>
                <a:cs typeface="Calibri" panose="020F0502020204030204" pitchFamily="34" charset="0"/>
              </a:rPr>
              <a:t>אם בכלל?</a:t>
            </a:r>
          </a:p>
          <a:p>
            <a:pPr algn="ctr" rtl="1"/>
            <a:r>
              <a:rPr lang="he-IL" sz="2800" dirty="0">
                <a:latin typeface="Calibri" panose="020F0502020204030204" pitchFamily="34" charset="0"/>
                <a:cs typeface="Calibri" panose="020F0502020204030204" pitchFamily="34" charset="0"/>
              </a:rPr>
              <a:t>רשמו את המחשבות וההתלבטויות העולות בקבוצה</a:t>
            </a:r>
          </a:p>
        </p:txBody>
      </p:sp>
      <p:sp>
        <p:nvSpPr>
          <p:cNvPr id="9" name="מלבן 8">
            <a:extLst>
              <a:ext uri="{FF2B5EF4-FFF2-40B4-BE49-F238E27FC236}">
                <a16:creationId xmlns:a16="http://schemas.microsoft.com/office/drawing/2014/main" id="{61E34EE7-989A-4DDC-9C56-B89A631E088A}"/>
              </a:ext>
            </a:extLst>
          </p:cNvPr>
          <p:cNvSpPr/>
          <p:nvPr/>
        </p:nvSpPr>
        <p:spPr>
          <a:xfrm>
            <a:off x="4210880" y="685801"/>
            <a:ext cx="3769082" cy="518405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800" b="1" dirty="0">
                <a:solidFill>
                  <a:srgbClr val="000000"/>
                </a:solidFill>
                <a:latin typeface="Calibri" panose="020F0502020204030204" pitchFamily="34" charset="0"/>
                <a:ea typeface="Arial"/>
                <a:cs typeface="Calibri" panose="020F0502020204030204" pitchFamily="34" charset="0"/>
              </a:rPr>
              <a:t>חבר/ה מהכיתה מרביץ/ה לחבר/ה, מה תעשו?</a:t>
            </a:r>
          </a:p>
          <a:p>
            <a:pPr algn="ctr" rtl="1"/>
            <a:r>
              <a:rPr lang="he-IL" sz="2500" dirty="0">
                <a:solidFill>
                  <a:schemeClr val="tx1"/>
                </a:solidFill>
                <a:latin typeface="Calibri" panose="020F0502020204030204" pitchFamily="34" charset="0"/>
                <a:cs typeface="Calibri" panose="020F0502020204030204" pitchFamily="34" charset="0"/>
              </a:rPr>
              <a:t>מה הייתם עושים במקרה כזה?</a:t>
            </a:r>
          </a:p>
          <a:p>
            <a:pPr algn="ctr" rtl="1"/>
            <a:r>
              <a:rPr lang="he-IL" sz="2500" dirty="0">
                <a:solidFill>
                  <a:schemeClr val="tx1"/>
                </a:solidFill>
                <a:latin typeface="Calibri" panose="020F0502020204030204" pitchFamily="34" charset="0"/>
                <a:cs typeface="Calibri" panose="020F0502020204030204" pitchFamily="34" charset="0"/>
              </a:rPr>
              <a:t>באיזו פעולה הייתם נוקטים, </a:t>
            </a:r>
          </a:p>
          <a:p>
            <a:pPr algn="ctr" rtl="1"/>
            <a:r>
              <a:rPr lang="he-IL" sz="2500" dirty="0">
                <a:solidFill>
                  <a:schemeClr val="tx1"/>
                </a:solidFill>
                <a:latin typeface="Calibri" panose="020F0502020204030204" pitchFamily="34" charset="0"/>
                <a:cs typeface="Calibri" panose="020F0502020204030204" pitchFamily="34" charset="0"/>
              </a:rPr>
              <a:t>אם בכלל?</a:t>
            </a:r>
          </a:p>
          <a:p>
            <a:pPr algn="ctr" rtl="1"/>
            <a:r>
              <a:rPr lang="he-IL" sz="2500" dirty="0">
                <a:solidFill>
                  <a:schemeClr val="tx1"/>
                </a:solidFill>
                <a:latin typeface="Calibri" panose="020F0502020204030204" pitchFamily="34" charset="0"/>
                <a:cs typeface="Calibri" panose="020F0502020204030204" pitchFamily="34" charset="0"/>
              </a:rPr>
              <a:t>רשמו את המחשבות וההתלבטויות העולות בקבוצה</a:t>
            </a:r>
          </a:p>
        </p:txBody>
      </p:sp>
      <p:sp>
        <p:nvSpPr>
          <p:cNvPr id="10" name="מלבן 9">
            <a:extLst>
              <a:ext uri="{FF2B5EF4-FFF2-40B4-BE49-F238E27FC236}">
                <a16:creationId xmlns:a16="http://schemas.microsoft.com/office/drawing/2014/main" id="{841E514B-685E-5B7F-B0ED-F71B6948791C}"/>
              </a:ext>
            </a:extLst>
          </p:cNvPr>
          <p:cNvSpPr/>
          <p:nvPr/>
        </p:nvSpPr>
        <p:spPr>
          <a:xfrm>
            <a:off x="250077" y="699944"/>
            <a:ext cx="3769081" cy="5287296"/>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800" b="1" dirty="0">
                <a:solidFill>
                  <a:srgbClr val="000000"/>
                </a:solidFill>
                <a:latin typeface="Calibri" panose="020F0502020204030204" pitchFamily="34" charset="0"/>
                <a:ea typeface="Arial"/>
                <a:cs typeface="Calibri" panose="020F0502020204030204" pitchFamily="34" charset="0"/>
              </a:rPr>
              <a:t>חבר/ה מהכיתה מחליט/ה לעשות חרם על ילד/ה אחר/ת , מה תעשו? </a:t>
            </a:r>
          </a:p>
          <a:p>
            <a:pPr algn="ctr" rtl="1"/>
            <a:r>
              <a:rPr lang="he-IL" sz="2500" dirty="0">
                <a:solidFill>
                  <a:schemeClr val="tx1"/>
                </a:solidFill>
                <a:latin typeface="Calibri" panose="020F0502020204030204" pitchFamily="34" charset="0"/>
                <a:cs typeface="Calibri" panose="020F0502020204030204" pitchFamily="34" charset="0"/>
              </a:rPr>
              <a:t>מה הייתם עושים במקרה כזה?</a:t>
            </a:r>
          </a:p>
          <a:p>
            <a:pPr algn="ctr" rtl="1"/>
            <a:r>
              <a:rPr lang="he-IL" sz="2500" dirty="0">
                <a:solidFill>
                  <a:schemeClr val="tx1"/>
                </a:solidFill>
                <a:latin typeface="Calibri" panose="020F0502020204030204" pitchFamily="34" charset="0"/>
                <a:cs typeface="Calibri" panose="020F0502020204030204" pitchFamily="34" charset="0"/>
              </a:rPr>
              <a:t>באיזו פעולה הייתם נוקטים, </a:t>
            </a:r>
          </a:p>
          <a:p>
            <a:pPr algn="ctr" rtl="1"/>
            <a:r>
              <a:rPr lang="he-IL" sz="2500" dirty="0">
                <a:solidFill>
                  <a:schemeClr val="tx1"/>
                </a:solidFill>
                <a:latin typeface="Calibri" panose="020F0502020204030204" pitchFamily="34" charset="0"/>
                <a:cs typeface="Calibri" panose="020F0502020204030204" pitchFamily="34" charset="0"/>
              </a:rPr>
              <a:t>אם בכלל?</a:t>
            </a:r>
          </a:p>
          <a:p>
            <a:pPr algn="ctr" rtl="1"/>
            <a:r>
              <a:rPr lang="he-IL" sz="2500" dirty="0">
                <a:solidFill>
                  <a:schemeClr val="tx1"/>
                </a:solidFill>
                <a:latin typeface="Calibri" panose="020F0502020204030204" pitchFamily="34" charset="0"/>
                <a:cs typeface="Calibri" panose="020F0502020204030204" pitchFamily="34" charset="0"/>
              </a:rPr>
              <a:t>רשמו את המחשבות וההתלבטויות העולות בקבוצה</a:t>
            </a:r>
          </a:p>
        </p:txBody>
      </p:sp>
    </p:spTree>
    <p:extLst>
      <p:ext uri="{BB962C8B-B14F-4D97-AF65-F5344CB8AC3E}">
        <p14:creationId xmlns:p14="http://schemas.microsoft.com/office/powerpoint/2010/main" val="201023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גרפיקה 1">
            <a:extLst>
              <a:ext uri="{FF2B5EF4-FFF2-40B4-BE49-F238E27FC236}">
                <a16:creationId xmlns:a16="http://schemas.microsoft.com/office/drawing/2014/main" id="{66574DF2-7FD8-13E7-3325-C097173254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76445" y="530095"/>
            <a:ext cx="3607655" cy="2336777"/>
          </a:xfrm>
          <a:prstGeom prst="rect">
            <a:avLst/>
          </a:prstGeom>
        </p:spPr>
      </p:pic>
      <p:pic>
        <p:nvPicPr>
          <p:cNvPr id="3" name="גרפיקה 2">
            <a:extLst>
              <a:ext uri="{FF2B5EF4-FFF2-40B4-BE49-F238E27FC236}">
                <a16:creationId xmlns:a16="http://schemas.microsoft.com/office/drawing/2014/main" id="{D01EBD6F-8966-C5E1-1413-5E09E33A38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flipV="1">
            <a:off x="794479" y="649115"/>
            <a:ext cx="4822104" cy="3123409"/>
          </a:xfrm>
          <a:prstGeom prst="rect">
            <a:avLst/>
          </a:prstGeom>
        </p:spPr>
      </p:pic>
      <p:sp>
        <p:nvSpPr>
          <p:cNvPr id="9" name="תיבת טקסט 8">
            <a:extLst>
              <a:ext uri="{FF2B5EF4-FFF2-40B4-BE49-F238E27FC236}">
                <a16:creationId xmlns:a16="http://schemas.microsoft.com/office/drawing/2014/main" id="{B2CF70F4-0F99-A70B-50EB-BB55B307F914}"/>
              </a:ext>
            </a:extLst>
          </p:cNvPr>
          <p:cNvSpPr txBox="1"/>
          <p:nvPr/>
        </p:nvSpPr>
        <p:spPr>
          <a:xfrm>
            <a:off x="7817882" y="1090558"/>
            <a:ext cx="3124779" cy="1384995"/>
          </a:xfrm>
          <a:prstGeom prst="rect">
            <a:avLst/>
          </a:prstGeom>
          <a:noFill/>
        </p:spPr>
        <p:txBody>
          <a:bodyPr wrap="square">
            <a:spAutoFit/>
          </a:bodyPr>
          <a:lstStyle/>
          <a:p>
            <a:pPr algn="ctr"/>
            <a:r>
              <a:rPr lang="he-IL" sz="2800" dirty="0">
                <a:solidFill>
                  <a:srgbClr val="002060"/>
                </a:solidFill>
                <a:latin typeface="Calibri" panose="020F0502020204030204" pitchFamily="34" charset="0"/>
                <a:cs typeface="Calibri" panose="020F0502020204030204" pitchFamily="34" charset="0"/>
              </a:rPr>
              <a:t>למי קרה שנתקל/ה </a:t>
            </a:r>
            <a:br>
              <a:rPr lang="en-US" sz="2800" dirty="0">
                <a:solidFill>
                  <a:srgbClr val="002060"/>
                </a:solidFill>
                <a:latin typeface="Calibri" panose="020F0502020204030204" pitchFamily="34" charset="0"/>
                <a:cs typeface="Calibri" panose="020F0502020204030204" pitchFamily="34" charset="0"/>
              </a:rPr>
            </a:br>
            <a:r>
              <a:rPr lang="he-IL" sz="2800" dirty="0">
                <a:solidFill>
                  <a:srgbClr val="002060"/>
                </a:solidFill>
                <a:latin typeface="Calibri" panose="020F0502020204030204" pitchFamily="34" charset="0"/>
                <a:cs typeface="Calibri" panose="020F0502020204030204" pitchFamily="34" charset="0"/>
              </a:rPr>
              <a:t>באחד מהמקרים או </a:t>
            </a:r>
            <a:br>
              <a:rPr lang="en-US" sz="2800" dirty="0">
                <a:solidFill>
                  <a:srgbClr val="002060"/>
                </a:solidFill>
                <a:latin typeface="Calibri" panose="020F0502020204030204" pitchFamily="34" charset="0"/>
                <a:cs typeface="Calibri" panose="020F0502020204030204" pitchFamily="34" charset="0"/>
              </a:rPr>
            </a:br>
            <a:r>
              <a:rPr lang="he-IL" sz="2800" dirty="0">
                <a:solidFill>
                  <a:srgbClr val="002060"/>
                </a:solidFill>
                <a:latin typeface="Calibri" panose="020F0502020204030204" pitchFamily="34" charset="0"/>
                <a:cs typeface="Calibri" panose="020F0502020204030204" pitchFamily="34" charset="0"/>
              </a:rPr>
              <a:t>במקרה דומה?</a:t>
            </a:r>
          </a:p>
        </p:txBody>
      </p:sp>
      <p:sp>
        <p:nvSpPr>
          <p:cNvPr id="11" name="תיבת טקסט 10">
            <a:extLst>
              <a:ext uri="{FF2B5EF4-FFF2-40B4-BE49-F238E27FC236}">
                <a16:creationId xmlns:a16="http://schemas.microsoft.com/office/drawing/2014/main" id="{17097A26-B814-D5DD-CA6F-C172A532BD3A}"/>
              </a:ext>
            </a:extLst>
          </p:cNvPr>
          <p:cNvSpPr txBox="1"/>
          <p:nvPr/>
        </p:nvSpPr>
        <p:spPr>
          <a:xfrm>
            <a:off x="647697" y="1050990"/>
            <a:ext cx="5183475" cy="1815882"/>
          </a:xfrm>
          <a:prstGeom prst="rect">
            <a:avLst/>
          </a:prstGeom>
          <a:noFill/>
        </p:spPr>
        <p:txBody>
          <a:bodyPr wrap="square">
            <a:spAutoFit/>
          </a:bodyPr>
          <a:lstStyle/>
          <a:p>
            <a:pPr algn="ctr" rtl="1"/>
            <a:r>
              <a:rPr lang="he-IL" sz="2800" dirty="0">
                <a:solidFill>
                  <a:srgbClr val="002060"/>
                </a:solidFill>
                <a:latin typeface="Calibri" panose="020F0502020204030204" pitchFamily="34" charset="0"/>
                <a:cs typeface="Calibri" panose="020F0502020204030204" pitchFamily="34" charset="0"/>
              </a:rPr>
              <a:t>מה, לדעתכם,</a:t>
            </a:r>
            <a:br>
              <a:rPr lang="en-US" sz="2800" dirty="0">
                <a:solidFill>
                  <a:srgbClr val="002060"/>
                </a:solidFill>
                <a:latin typeface="Calibri" panose="020F0502020204030204" pitchFamily="34" charset="0"/>
                <a:cs typeface="Calibri" panose="020F0502020204030204" pitchFamily="34" charset="0"/>
              </a:rPr>
            </a:br>
            <a:r>
              <a:rPr lang="he-IL" sz="2800" b="1" dirty="0">
                <a:solidFill>
                  <a:srgbClr val="002060"/>
                </a:solidFill>
                <a:latin typeface="Calibri" panose="020F0502020204030204" pitchFamily="34" charset="0"/>
                <a:cs typeface="Calibri" panose="020F0502020204030204" pitchFamily="34" charset="0"/>
              </a:rPr>
              <a:t>קשה בבחירה להתערב</a:t>
            </a:r>
            <a:r>
              <a:rPr lang="he-IL" sz="2800" dirty="0">
                <a:solidFill>
                  <a:srgbClr val="002060"/>
                </a:solidFill>
                <a:latin typeface="Calibri" panose="020F0502020204030204" pitchFamily="34" charset="0"/>
                <a:cs typeface="Calibri" panose="020F0502020204030204" pitchFamily="34" charset="0"/>
              </a:rPr>
              <a:t> </a:t>
            </a:r>
          </a:p>
          <a:p>
            <a:pPr algn="ctr" rtl="1"/>
            <a:r>
              <a:rPr lang="he-IL" sz="2800" dirty="0">
                <a:solidFill>
                  <a:srgbClr val="002060"/>
                </a:solidFill>
                <a:latin typeface="Calibri" panose="020F0502020204030204" pitchFamily="34" charset="0"/>
                <a:cs typeface="Calibri" panose="020F0502020204030204" pitchFamily="34" charset="0"/>
              </a:rPr>
              <a:t>כשחבר/ה מצוי/ה במצוקה?</a:t>
            </a:r>
          </a:p>
          <a:p>
            <a:pPr algn="ctr" rtl="1"/>
            <a:r>
              <a:rPr lang="he-IL" sz="2800" dirty="0">
                <a:solidFill>
                  <a:srgbClr val="002060"/>
                </a:solidFill>
                <a:latin typeface="Calibri" panose="020F0502020204030204" pitchFamily="34" charset="0"/>
                <a:cs typeface="Calibri" panose="020F0502020204030204" pitchFamily="34" charset="0"/>
              </a:rPr>
              <a:t>ומה </a:t>
            </a:r>
            <a:r>
              <a:rPr lang="he-IL" sz="2800" b="1" dirty="0">
                <a:solidFill>
                  <a:srgbClr val="002060"/>
                </a:solidFill>
                <a:latin typeface="Calibri" panose="020F0502020204030204" pitchFamily="34" charset="0"/>
                <a:cs typeface="Calibri" panose="020F0502020204030204" pitchFamily="34" charset="0"/>
              </a:rPr>
              <a:t>קשה בבחירה להתעלם?</a:t>
            </a:r>
          </a:p>
        </p:txBody>
      </p:sp>
      <p:pic>
        <p:nvPicPr>
          <p:cNvPr id="12" name="גרפיקה 11">
            <a:extLst>
              <a:ext uri="{FF2B5EF4-FFF2-40B4-BE49-F238E27FC236}">
                <a16:creationId xmlns:a16="http://schemas.microsoft.com/office/drawing/2014/main" id="{BBB84D08-4EC2-105E-E8B7-186FB4F2B1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6001" y="3278429"/>
            <a:ext cx="4651948" cy="3386945"/>
          </a:xfrm>
          <a:prstGeom prst="rect">
            <a:avLst/>
          </a:prstGeom>
        </p:spPr>
      </p:pic>
      <p:sp>
        <p:nvSpPr>
          <p:cNvPr id="14" name="תיבת טקסט 13">
            <a:extLst>
              <a:ext uri="{FF2B5EF4-FFF2-40B4-BE49-F238E27FC236}">
                <a16:creationId xmlns:a16="http://schemas.microsoft.com/office/drawing/2014/main" id="{FE078779-0E26-CCE8-5228-2ED407B09F11}"/>
              </a:ext>
            </a:extLst>
          </p:cNvPr>
          <p:cNvSpPr txBox="1"/>
          <p:nvPr/>
        </p:nvSpPr>
        <p:spPr>
          <a:xfrm>
            <a:off x="6223417" y="3712564"/>
            <a:ext cx="4457075" cy="1815882"/>
          </a:xfrm>
          <a:prstGeom prst="rect">
            <a:avLst/>
          </a:prstGeom>
          <a:noFill/>
        </p:spPr>
        <p:txBody>
          <a:bodyPr wrap="square">
            <a:spAutoFit/>
          </a:bodyPr>
          <a:lstStyle/>
          <a:p>
            <a:pPr algn="ctr" rtl="1"/>
            <a:r>
              <a:rPr lang="he-IL" sz="2800" dirty="0">
                <a:solidFill>
                  <a:srgbClr val="002060"/>
                </a:solidFill>
                <a:latin typeface="Calibri" panose="020F0502020204030204" pitchFamily="34" charset="0"/>
                <a:cs typeface="Calibri" panose="020F0502020204030204" pitchFamily="34" charset="0"/>
              </a:rPr>
              <a:t>בפועל, מה ישפיע </a:t>
            </a:r>
          </a:p>
          <a:p>
            <a:pPr algn="ctr" rtl="1"/>
            <a:r>
              <a:rPr lang="he-IL" sz="2800" dirty="0">
                <a:solidFill>
                  <a:srgbClr val="002060"/>
                </a:solidFill>
                <a:latin typeface="Calibri" panose="020F0502020204030204" pitchFamily="34" charset="0"/>
                <a:cs typeface="Calibri" panose="020F0502020204030204" pitchFamily="34" charset="0"/>
              </a:rPr>
              <a:t>על היכולת שלכם </a:t>
            </a:r>
          </a:p>
          <a:p>
            <a:pPr algn="ctr" rtl="1"/>
            <a:r>
              <a:rPr lang="he-IL" sz="2800" dirty="0">
                <a:solidFill>
                  <a:srgbClr val="002060"/>
                </a:solidFill>
                <a:latin typeface="Calibri" panose="020F0502020204030204" pitchFamily="34" charset="0"/>
                <a:cs typeface="Calibri" panose="020F0502020204030204" pitchFamily="34" charset="0"/>
              </a:rPr>
              <a:t>ליישם בזמן אמת </a:t>
            </a:r>
          </a:p>
          <a:p>
            <a:pPr algn="ctr" rtl="1"/>
            <a:r>
              <a:rPr lang="he-IL" sz="2800" dirty="0">
                <a:solidFill>
                  <a:srgbClr val="002060"/>
                </a:solidFill>
                <a:latin typeface="Calibri" panose="020F0502020204030204" pitchFamily="34" charset="0"/>
                <a:cs typeface="Calibri" panose="020F0502020204030204" pitchFamily="34" charset="0"/>
              </a:rPr>
              <a:t>את ההצעות שהעליתם? </a:t>
            </a:r>
          </a:p>
        </p:txBody>
      </p:sp>
      <p:pic>
        <p:nvPicPr>
          <p:cNvPr id="15" name="גרפיקה 14">
            <a:extLst>
              <a:ext uri="{FF2B5EF4-FFF2-40B4-BE49-F238E27FC236}">
                <a16:creationId xmlns:a16="http://schemas.microsoft.com/office/drawing/2014/main" id="{42B36C10-715E-148D-FBC7-CDF004C380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918740" y="4230360"/>
            <a:ext cx="3325317" cy="2421063"/>
          </a:xfrm>
          <a:prstGeom prst="rect">
            <a:avLst/>
          </a:prstGeom>
        </p:spPr>
      </p:pic>
      <p:sp>
        <p:nvSpPr>
          <p:cNvPr id="17" name="תיבת טקסט 16">
            <a:extLst>
              <a:ext uri="{FF2B5EF4-FFF2-40B4-BE49-F238E27FC236}">
                <a16:creationId xmlns:a16="http://schemas.microsoft.com/office/drawing/2014/main" id="{B58E4D0E-4B79-B96C-5EFA-62371057D0D5}"/>
              </a:ext>
            </a:extLst>
          </p:cNvPr>
          <p:cNvSpPr txBox="1"/>
          <p:nvPr/>
        </p:nvSpPr>
        <p:spPr>
          <a:xfrm>
            <a:off x="1693888" y="4805008"/>
            <a:ext cx="3439926" cy="954107"/>
          </a:xfrm>
          <a:prstGeom prst="rect">
            <a:avLst/>
          </a:prstGeom>
          <a:noFill/>
        </p:spPr>
        <p:txBody>
          <a:bodyPr wrap="square">
            <a:spAutoFit/>
          </a:bodyPr>
          <a:lstStyle/>
          <a:p>
            <a:pPr algn="ctr"/>
            <a:r>
              <a:rPr lang="he-IL" sz="2800" dirty="0">
                <a:solidFill>
                  <a:srgbClr val="002060"/>
                </a:solidFill>
                <a:latin typeface="Calibri" panose="020F0502020204030204" pitchFamily="34" charset="0"/>
                <a:cs typeface="Calibri" panose="020F0502020204030204" pitchFamily="34" charset="0"/>
              </a:rPr>
              <a:t>מה יעזור לכם </a:t>
            </a:r>
          </a:p>
          <a:p>
            <a:pPr algn="ctr"/>
            <a:r>
              <a:rPr lang="he-IL" sz="2800" dirty="0">
                <a:solidFill>
                  <a:srgbClr val="002060"/>
                </a:solidFill>
                <a:latin typeface="Calibri" panose="020F0502020204030204" pitchFamily="34" charset="0"/>
                <a:cs typeface="Calibri" panose="020F0502020204030204" pitchFamily="34" charset="0"/>
              </a:rPr>
              <a:t>להתערב?</a:t>
            </a:r>
          </a:p>
        </p:txBody>
      </p:sp>
    </p:spTree>
    <p:extLst>
      <p:ext uri="{BB962C8B-B14F-4D97-AF65-F5344CB8AC3E}">
        <p14:creationId xmlns:p14="http://schemas.microsoft.com/office/powerpoint/2010/main" val="392176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4">
            <a:extLst>
              <a:ext uri="{FF2B5EF4-FFF2-40B4-BE49-F238E27FC236}">
                <a16:creationId xmlns:a16="http://schemas.microsoft.com/office/drawing/2014/main" id="{12554243-5BAF-4100-B3B9-3043F98CC903}"/>
              </a:ext>
            </a:extLst>
          </p:cNvPr>
          <p:cNvSpPr txBox="1">
            <a:spLocks/>
          </p:cNvSpPr>
          <p:nvPr/>
        </p:nvSpPr>
        <p:spPr>
          <a:xfrm>
            <a:off x="278649" y="1290149"/>
            <a:ext cx="11634703" cy="1459112"/>
          </a:xfrm>
          <a:prstGeom prst="rect">
            <a:avLst/>
          </a:prstGeom>
        </p:spPr>
        <p:txBody>
          <a:bodyPr vert="horz" lIns="91440" tIns="45720" rIns="91440" bIns="45720" rtlCol="1" anchor="ctr">
            <a:noAutofit/>
          </a:bodyPr>
          <a:lstStyle>
            <a:lvl1pPr algn="ctr" defTabSz="914400" rtl="1" eaLnBrk="1" latinLnBrk="0" hangingPunct="1">
              <a:lnSpc>
                <a:spcPct val="90000"/>
              </a:lnSpc>
              <a:spcBef>
                <a:spcPct val="0"/>
              </a:spcBef>
              <a:buNone/>
              <a:defRPr sz="7200" b="1" kern="1200">
                <a:solidFill>
                  <a:srgbClr val="002060"/>
                </a:solidFill>
                <a:latin typeface="Calibri" panose="020F0502020204030204" pitchFamily="34" charset="0"/>
                <a:ea typeface="+mj-ea"/>
                <a:cs typeface="Calibri" panose="020F0502020204030204" pitchFamily="34" charset="0"/>
              </a:defRPr>
            </a:lvl1pPr>
          </a:lstStyle>
          <a:p>
            <a:pPr marL="228600" lvl="0" indent="-50800">
              <a:spcBef>
                <a:spcPts val="0"/>
              </a:spcBef>
              <a:buSzPts val="2800"/>
            </a:pPr>
            <a:r>
              <a:rPr lang="he-IL" sz="3600" kern="0" dirty="0">
                <a:solidFill>
                  <a:srgbClr val="000000"/>
                </a:solidFill>
                <a:latin typeface="Calibri"/>
                <a:cs typeface="Calibri"/>
                <a:sym typeface="Calibri"/>
              </a:rPr>
              <a:t>לפעמים אנחנו רוצים לעזור לחבר/ה אבל חוששים שֶׁנִּפָּגַע.</a:t>
            </a:r>
          </a:p>
        </p:txBody>
      </p:sp>
      <p:pic>
        <p:nvPicPr>
          <p:cNvPr id="6" name="גרפיקה 28">
            <a:extLst>
              <a:ext uri="{FF2B5EF4-FFF2-40B4-BE49-F238E27FC236}">
                <a16:creationId xmlns:a16="http://schemas.microsoft.com/office/drawing/2014/main" id="{F15B8C0E-8859-43A9-B063-455D2F9E61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20400" y="1025236"/>
            <a:ext cx="1371600" cy="1724025"/>
          </a:xfrm>
          <a:prstGeom prst="rect">
            <a:avLst/>
          </a:prstGeom>
        </p:spPr>
      </p:pic>
      <p:sp>
        <p:nvSpPr>
          <p:cNvPr id="7" name="Title 1">
            <a:extLst>
              <a:ext uri="{FF2B5EF4-FFF2-40B4-BE49-F238E27FC236}">
                <a16:creationId xmlns:a16="http://schemas.microsoft.com/office/drawing/2014/main" id="{3C3A4F2C-505B-C7CE-939E-EF622F6442F3}"/>
              </a:ext>
            </a:extLst>
          </p:cNvPr>
          <p:cNvSpPr>
            <a:spLocks noGrp="1"/>
          </p:cNvSpPr>
          <p:nvPr>
            <p:ph type="title"/>
          </p:nvPr>
        </p:nvSpPr>
        <p:spPr/>
        <p:txBody>
          <a:bodyPr/>
          <a:lstStyle/>
          <a:p>
            <a:r>
              <a:rPr lang="he-IL" dirty="0"/>
              <a:t>חושבים יחד - </a:t>
            </a:r>
            <a:r>
              <a:rPr lang="he-IL" dirty="0" err="1"/>
              <a:t>כח</a:t>
            </a:r>
            <a:r>
              <a:rPr lang="he-IL" dirty="0"/>
              <a:t> של קבוצה</a:t>
            </a:r>
          </a:p>
        </p:txBody>
      </p:sp>
      <p:pic>
        <p:nvPicPr>
          <p:cNvPr id="1026" name="Picture 2" descr="Ask, Reply, Question Mark, Response">
            <a:extLst>
              <a:ext uri="{FF2B5EF4-FFF2-40B4-BE49-F238E27FC236}">
                <a16:creationId xmlns:a16="http://schemas.microsoft.com/office/drawing/2014/main" id="{55B959DA-4B79-7F21-98D3-8BDD8EB119F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91670" y="3429000"/>
            <a:ext cx="4302860" cy="3632011"/>
          </a:xfrm>
          <a:prstGeom prst="rect">
            <a:avLst/>
          </a:prstGeom>
          <a:noFill/>
          <a:extLst>
            <a:ext uri="{909E8E84-426E-40DD-AFC4-6F175D3DCCD1}">
              <a14:hiddenFill xmlns:a14="http://schemas.microsoft.com/office/drawing/2010/main">
                <a:solidFill>
                  <a:srgbClr val="FFFFFF"/>
                </a:solidFill>
              </a14:hiddenFill>
            </a:ext>
          </a:extLst>
        </p:spPr>
      </p:pic>
      <p:sp>
        <p:nvSpPr>
          <p:cNvPr id="9" name="תיבת טקסט 8">
            <a:extLst>
              <a:ext uri="{FF2B5EF4-FFF2-40B4-BE49-F238E27FC236}">
                <a16:creationId xmlns:a16="http://schemas.microsoft.com/office/drawing/2014/main" id="{37090D6D-3987-00FC-AC12-3BB6BE0A0182}"/>
              </a:ext>
            </a:extLst>
          </p:cNvPr>
          <p:cNvSpPr txBox="1"/>
          <p:nvPr/>
        </p:nvSpPr>
        <p:spPr>
          <a:xfrm>
            <a:off x="2658657" y="1963510"/>
            <a:ext cx="6168886" cy="1839286"/>
          </a:xfrm>
          <a:prstGeom prst="rect">
            <a:avLst/>
          </a:prstGeom>
          <a:noFill/>
        </p:spPr>
        <p:txBody>
          <a:bodyPr wrap="square" anchor="t">
            <a:spAutoFit/>
          </a:bodyPr>
          <a:lstStyle/>
          <a:p>
            <a:pPr marL="228600" marR="0" lvl="0" indent="-50800" algn="r" defTabSz="914400" rtl="1" eaLnBrk="1" fontAlgn="auto" latinLnBrk="0" hangingPunct="1">
              <a:lnSpc>
                <a:spcPct val="200000"/>
              </a:lnSpc>
              <a:spcBef>
                <a:spcPts val="600"/>
              </a:spcBef>
              <a:spcAft>
                <a:spcPts val="0"/>
              </a:spcAft>
              <a:buClr>
                <a:srgbClr val="000000"/>
              </a:buClr>
              <a:buSzPts val="2800"/>
              <a:buFont typeface="Arial"/>
              <a:buNone/>
              <a:tabLst/>
              <a:defRPr/>
            </a:pPr>
            <a:r>
              <a:rPr kumimoji="0" lang="he-IL" sz="6600" b="1" i="0" u="none" strike="noStrike" kern="0" cap="none" spc="0" normalizeH="0" baseline="0" noProof="0" dirty="0">
                <a:ln>
                  <a:noFill/>
                </a:ln>
                <a:solidFill>
                  <a:srgbClr val="0070C0"/>
                </a:solidFill>
                <a:effectLst/>
                <a:uLnTx/>
                <a:uFillTx/>
                <a:latin typeface="Calibri"/>
                <a:cs typeface="Calibri"/>
                <a:sym typeface="Calibri"/>
              </a:rPr>
              <a:t>אז מה עושים???</a:t>
            </a:r>
            <a:endParaRPr kumimoji="0" lang="he-IL" sz="2800" b="1" i="0" u="none" strike="noStrike" kern="0" cap="none" spc="0" normalizeH="0" baseline="0" noProof="0" dirty="0">
              <a:ln>
                <a:noFill/>
              </a:ln>
              <a:solidFill>
                <a:srgbClr val="0070C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9401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0222E68-6969-0FB5-E741-F7B93EE4E445}"/>
              </a:ext>
            </a:extLst>
          </p:cNvPr>
          <p:cNvSpPr>
            <a:spLocks noGrp="1"/>
          </p:cNvSpPr>
          <p:nvPr>
            <p:ph type="title"/>
          </p:nvPr>
        </p:nvSpPr>
        <p:spPr>
          <a:xfrm>
            <a:off x="1418063" y="161490"/>
            <a:ext cx="10515600" cy="1325563"/>
          </a:xfrm>
        </p:spPr>
        <p:txBody>
          <a:bodyPr>
            <a:normAutofit/>
          </a:bodyPr>
          <a:lstStyle/>
          <a:p>
            <a:r>
              <a:rPr kumimoji="0" lang="he-IL" sz="4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כיצד נדע מה לעשות? </a:t>
            </a:r>
            <a:endParaRPr lang="he-IL" sz="8000" dirty="0"/>
          </a:p>
        </p:txBody>
      </p:sp>
      <p:sp>
        <p:nvSpPr>
          <p:cNvPr id="3" name="מציין מיקום תוכן 2">
            <a:extLst>
              <a:ext uri="{FF2B5EF4-FFF2-40B4-BE49-F238E27FC236}">
                <a16:creationId xmlns:a16="http://schemas.microsoft.com/office/drawing/2014/main" id="{534A7031-F980-2535-4730-EFAD73F24D43}"/>
              </a:ext>
            </a:extLst>
          </p:cNvPr>
          <p:cNvSpPr>
            <a:spLocks noGrp="1"/>
          </p:cNvSpPr>
          <p:nvPr>
            <p:ph type="body" idx="1"/>
          </p:nvPr>
        </p:nvSpPr>
        <p:spPr>
          <a:xfrm>
            <a:off x="3695702" y="2178629"/>
            <a:ext cx="6140295" cy="2714625"/>
          </a:xfrm>
        </p:spPr>
        <p:txBody>
          <a:bodyPr vert="horz" lIns="91440" tIns="45720" rIns="91440" bIns="45720" rtlCol="0">
            <a:normAutofit/>
          </a:bodyPr>
          <a:lstStyle/>
          <a:p>
            <a:pPr marL="50800" indent="0" algn="ctr">
              <a:buNone/>
            </a:pPr>
            <a:r>
              <a:rPr kumimoji="0" lang="en-US" sz="4800" b="1" i="0" u="none" strike="noStrike"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נ</a:t>
            </a:r>
            <a:r>
              <a:rPr kumimoji="0" lang="he-IL" sz="4800" b="1" i="0" u="none" strike="noStrike"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בחן </a:t>
            </a:r>
            <a:r>
              <a:rPr kumimoji="0" lang="en-US" sz="4800" b="1" i="0" u="none" strike="noStrike"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את </a:t>
            </a:r>
            <a:r>
              <a:rPr kumimoji="0" lang="en-US" sz="4800" b="1" i="0" u="none" strike="noStrike"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מכלול</a:t>
            </a:r>
            <a:r>
              <a:rPr kumimoji="0" lang="en-US" sz="4800" b="1" i="0" u="none" strike="noStrike"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b="1" i="0" u="none" strike="noStrike"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האפשרויות</a:t>
            </a:r>
            <a:r>
              <a:rPr kumimoji="0" lang="en-US" sz="4800" b="1" i="0" u="none" strike="noStrike"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50800" indent="0" algn="ctr">
              <a:buNone/>
            </a:pPr>
            <a:r>
              <a:rPr kumimoji="0" lang="en-US" sz="4800" b="1" i="0" u="none" strike="noStrike"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העומדות</a:t>
            </a:r>
            <a:r>
              <a:rPr kumimoji="0" lang="en-US" sz="4800" b="1" i="0" u="none" strike="noStrike"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b="1" i="0" u="none" strike="noStrike"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בפנינו</a:t>
            </a:r>
            <a:endParaRPr lang="en-US" sz="4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תמונה 6" descr="סימני שאלה צבעוניים שונים">
            <a:extLst>
              <a:ext uri="{FF2B5EF4-FFF2-40B4-BE49-F238E27FC236}">
                <a16:creationId xmlns:a16="http://schemas.microsoft.com/office/drawing/2014/main" id="{5D257556-BB7C-84AF-DDB5-ED8B39757070}"/>
              </a:ext>
            </a:extLst>
          </p:cNvPr>
          <p:cNvPicPr>
            <a:picLocks noChangeAspect="1"/>
          </p:cNvPicPr>
          <p:nvPr/>
        </p:nvPicPr>
        <p:blipFill rotWithShape="1">
          <a:blip r:embed="rId3"/>
          <a:srcRect l="34032" r="35655"/>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Tree>
    <p:extLst>
      <p:ext uri="{BB962C8B-B14F-4D97-AF65-F5344CB8AC3E}">
        <p14:creationId xmlns:p14="http://schemas.microsoft.com/office/powerpoint/2010/main" val="3473614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גרפיקה 15">
            <a:extLst>
              <a:ext uri="{FF2B5EF4-FFF2-40B4-BE49-F238E27FC236}">
                <a16:creationId xmlns:a16="http://schemas.microsoft.com/office/drawing/2014/main" id="{6EC7766D-9B7A-4D19-8EC6-9E824F7ABF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29281" y="2620542"/>
            <a:ext cx="6522611" cy="3902920"/>
          </a:xfrm>
          <a:prstGeom prst="rect">
            <a:avLst/>
          </a:prstGeom>
        </p:spPr>
      </p:pic>
      <p:pic>
        <p:nvPicPr>
          <p:cNvPr id="14" name="גרפיקה 23">
            <a:extLst>
              <a:ext uri="{FF2B5EF4-FFF2-40B4-BE49-F238E27FC236}">
                <a16:creationId xmlns:a16="http://schemas.microsoft.com/office/drawing/2014/main" id="{B38951D6-A4D8-AC22-4806-C74F3F0233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4434206" y="925031"/>
            <a:ext cx="2551459" cy="2807871"/>
          </a:xfrm>
          <a:prstGeom prst="rect">
            <a:avLst/>
          </a:prstGeom>
        </p:spPr>
      </p:pic>
      <p:pic>
        <p:nvPicPr>
          <p:cNvPr id="10" name="גרפיקה 23">
            <a:extLst>
              <a:ext uri="{FF2B5EF4-FFF2-40B4-BE49-F238E27FC236}">
                <a16:creationId xmlns:a16="http://schemas.microsoft.com/office/drawing/2014/main" id="{CB3B2FA3-F0A6-4587-8DC0-C100FCE2A3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6766708" y="3441936"/>
            <a:ext cx="5296012" cy="2925133"/>
          </a:xfrm>
          <a:prstGeom prst="rect">
            <a:avLst/>
          </a:prstGeom>
        </p:spPr>
      </p:pic>
      <p:pic>
        <p:nvPicPr>
          <p:cNvPr id="4" name="גרפיקה 15">
            <a:extLst>
              <a:ext uri="{FF2B5EF4-FFF2-40B4-BE49-F238E27FC236}">
                <a16:creationId xmlns:a16="http://schemas.microsoft.com/office/drawing/2014/main" id="{8C8D0FDD-3FB8-4538-9E9E-A03E2D47BE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94" y="166684"/>
            <a:ext cx="5157607" cy="3086146"/>
          </a:xfrm>
          <a:prstGeom prst="rect">
            <a:avLst/>
          </a:prstGeom>
        </p:spPr>
      </p:pic>
      <p:pic>
        <p:nvPicPr>
          <p:cNvPr id="5" name="גרפיקה 23">
            <a:extLst>
              <a:ext uri="{FF2B5EF4-FFF2-40B4-BE49-F238E27FC236}">
                <a16:creationId xmlns:a16="http://schemas.microsoft.com/office/drawing/2014/main" id="{93AA280F-BDB2-479E-A891-7F59F8891F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38644" y="305093"/>
            <a:ext cx="4878823" cy="2942904"/>
          </a:xfrm>
          <a:prstGeom prst="rect">
            <a:avLst/>
          </a:prstGeom>
        </p:spPr>
      </p:pic>
      <p:sp>
        <p:nvSpPr>
          <p:cNvPr id="6" name="TextBox 5">
            <a:extLst>
              <a:ext uri="{FF2B5EF4-FFF2-40B4-BE49-F238E27FC236}">
                <a16:creationId xmlns:a16="http://schemas.microsoft.com/office/drawing/2014/main" id="{A1170B0F-4E92-4E9B-99B8-DAB79EDE3FBB}"/>
              </a:ext>
            </a:extLst>
          </p:cNvPr>
          <p:cNvSpPr txBox="1"/>
          <p:nvPr/>
        </p:nvSpPr>
        <p:spPr>
          <a:xfrm>
            <a:off x="769434" y="3701034"/>
            <a:ext cx="5326566" cy="2472343"/>
          </a:xfrm>
          <a:prstGeom prst="rect">
            <a:avLst/>
          </a:prstGeom>
          <a:noFill/>
        </p:spPr>
        <p:txBody>
          <a:bodyPr wrap="square">
            <a:spAutoFit/>
          </a:bodyPr>
          <a:lstStyle/>
          <a:p>
            <a:pPr marL="457200" lvl="0" indent="-457200" algn="ctr" rtl="1">
              <a:lnSpc>
                <a:spcPct val="150000"/>
              </a:lnSpc>
              <a:buClrTx/>
            </a:pPr>
            <a:r>
              <a:rPr lang="he-IL" sz="2600" kern="1200" dirty="0">
                <a:solidFill>
                  <a:srgbClr val="002060"/>
                </a:solidFill>
                <a:latin typeface="Calibri" panose="020F0502020204030204" pitchFamily="34" charset="0"/>
                <a:cs typeface="Calibri" panose="020F0502020204030204" pitchFamily="34" charset="0"/>
              </a:rPr>
              <a:t>נעודד ונתמוך במי שנפגע.</a:t>
            </a:r>
            <a:br>
              <a:rPr lang="en-US" sz="2600" kern="1200" dirty="0">
                <a:solidFill>
                  <a:srgbClr val="002060"/>
                </a:solidFill>
                <a:latin typeface="Calibri" panose="020F0502020204030204" pitchFamily="34" charset="0"/>
                <a:cs typeface="Calibri" panose="020F0502020204030204" pitchFamily="34" charset="0"/>
              </a:rPr>
            </a:br>
            <a:r>
              <a:rPr lang="he-IL" sz="2600" kern="1200" dirty="0">
                <a:solidFill>
                  <a:srgbClr val="002060"/>
                </a:solidFill>
                <a:latin typeface="Calibri" panose="020F0502020204030204" pitchFamily="34" charset="0"/>
                <a:cs typeface="Calibri" panose="020F0502020204030204" pitchFamily="34" charset="0"/>
              </a:rPr>
              <a:t>נזכיר להם שיש להם כוחות להתמודד ואנשים שעומדים לצידם.</a:t>
            </a:r>
          </a:p>
          <a:p>
            <a:pPr marL="457200" lvl="0" indent="-457200" algn="ctr" rtl="1">
              <a:lnSpc>
                <a:spcPct val="150000"/>
              </a:lnSpc>
              <a:buClrTx/>
            </a:pPr>
            <a:r>
              <a:rPr lang="he-IL" sz="2600" b="1" kern="1200" dirty="0">
                <a:solidFill>
                  <a:srgbClr val="002060"/>
                </a:solidFill>
                <a:latin typeface="Calibri" panose="020F0502020204030204" pitchFamily="34" charset="0"/>
                <a:cs typeface="Calibri" panose="020F0502020204030204" pitchFamily="34" charset="0"/>
              </a:rPr>
              <a:t>נוכל לעודד חברים נוספים לעשות כמונו</a:t>
            </a:r>
            <a:r>
              <a:rPr lang="he-IL" sz="2600" kern="1200" dirty="0">
                <a:solidFill>
                  <a:srgbClr val="002060"/>
                </a:solidFill>
                <a:latin typeface="Calibri" panose="020F0502020204030204" pitchFamily="34" charset="0"/>
                <a:cs typeface="Calibri" panose="020F0502020204030204" pitchFamily="34" charset="0"/>
              </a:rPr>
              <a:t>.</a:t>
            </a:r>
            <a:r>
              <a:rPr lang="he-IL" sz="2800" kern="1200" dirty="0">
                <a:solidFill>
                  <a:srgbClr val="002060"/>
                </a:solidFill>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9AF0C007-C8FA-4D70-9BAC-47DE7FDEC7F6}"/>
              </a:ext>
            </a:extLst>
          </p:cNvPr>
          <p:cNvSpPr txBox="1"/>
          <p:nvPr/>
        </p:nvSpPr>
        <p:spPr>
          <a:xfrm>
            <a:off x="449651" y="305093"/>
            <a:ext cx="4964739" cy="2610843"/>
          </a:xfrm>
          <a:prstGeom prst="rect">
            <a:avLst/>
          </a:prstGeom>
          <a:noFill/>
        </p:spPr>
        <p:txBody>
          <a:bodyPr wrap="square">
            <a:spAutoFit/>
          </a:bodyPr>
          <a:lstStyle/>
          <a:p>
            <a:pPr marL="457200" lvl="0" indent="-457200" algn="ctr" rtl="1">
              <a:lnSpc>
                <a:spcPct val="150000"/>
              </a:lnSpc>
              <a:buClrTx/>
            </a:pPr>
            <a:r>
              <a:rPr lang="he-IL" sz="2800" kern="1200" dirty="0">
                <a:solidFill>
                  <a:srgbClr val="002060"/>
                </a:solidFill>
                <a:latin typeface="Calibri" panose="020F0502020204030204" pitchFamily="34" charset="0"/>
                <a:cs typeface="Calibri" panose="020F0502020204030204" pitchFamily="34" charset="0"/>
              </a:rPr>
              <a:t>לא נשתמש באלימות </a:t>
            </a:r>
          </a:p>
          <a:p>
            <a:pPr marL="457200" lvl="0" indent="-457200" algn="ctr" rtl="1">
              <a:lnSpc>
                <a:spcPct val="150000"/>
              </a:lnSpc>
              <a:buClrTx/>
            </a:pPr>
            <a:r>
              <a:rPr lang="he-IL" sz="2800" kern="1200" dirty="0">
                <a:solidFill>
                  <a:srgbClr val="002060"/>
                </a:solidFill>
                <a:latin typeface="Calibri" panose="020F0502020204030204" pitchFamily="34" charset="0"/>
                <a:cs typeface="Calibri" panose="020F0502020204030204" pitchFamily="34" charset="0"/>
              </a:rPr>
              <a:t>(פיזית ומילולית) </a:t>
            </a:r>
          </a:p>
          <a:p>
            <a:pPr marL="457200" lvl="0" indent="-457200" algn="ctr" rtl="1">
              <a:lnSpc>
                <a:spcPct val="150000"/>
              </a:lnSpc>
              <a:buClrTx/>
            </a:pPr>
            <a:r>
              <a:rPr lang="he-IL" sz="2800" kern="1200" dirty="0">
                <a:solidFill>
                  <a:srgbClr val="002060"/>
                </a:solidFill>
                <a:latin typeface="Calibri" panose="020F0502020204030204" pitchFamily="34" charset="0"/>
                <a:cs typeface="Calibri" panose="020F0502020204030204" pitchFamily="34" charset="0"/>
              </a:rPr>
              <a:t>כדי לעצור אלימות</a:t>
            </a:r>
          </a:p>
          <a:p>
            <a:pPr marL="457200" lvl="0" indent="-457200" algn="ctr" rtl="1">
              <a:lnSpc>
                <a:spcPct val="150000"/>
              </a:lnSpc>
              <a:buClrTx/>
            </a:pPr>
            <a:endParaRPr lang="he-IL" sz="2800" kern="1200" dirty="0">
              <a:solidFill>
                <a:srgbClr val="00206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10AC3071-BB26-42A8-81D1-4DF9A076DF77}"/>
              </a:ext>
            </a:extLst>
          </p:cNvPr>
          <p:cNvSpPr txBox="1"/>
          <p:nvPr/>
        </p:nvSpPr>
        <p:spPr>
          <a:xfrm>
            <a:off x="4643778" y="1272635"/>
            <a:ext cx="2690155" cy="2092881"/>
          </a:xfrm>
          <a:prstGeom prst="rect">
            <a:avLst/>
          </a:prstGeom>
          <a:noFill/>
        </p:spPr>
        <p:txBody>
          <a:bodyPr wrap="square">
            <a:spAutoFit/>
          </a:bodyPr>
          <a:lstStyle/>
          <a:p>
            <a:pPr lvl="0" algn="ctr" rtl="1">
              <a:buClrTx/>
            </a:pPr>
            <a:r>
              <a:rPr lang="he-IL" sz="2600" b="1" kern="1200" dirty="0">
                <a:solidFill>
                  <a:srgbClr val="002060"/>
                </a:solidFill>
                <a:latin typeface="Calibri" panose="020F0502020204030204" pitchFamily="34" charset="0"/>
                <a:cs typeface="Calibri" panose="020F0502020204030204" pitchFamily="34" charset="0"/>
              </a:rPr>
              <a:t>לקבוצה יש </a:t>
            </a:r>
            <a:r>
              <a:rPr lang="he-IL" sz="2600" b="1" kern="1200" dirty="0" err="1">
                <a:solidFill>
                  <a:srgbClr val="002060"/>
                </a:solidFill>
                <a:latin typeface="Calibri" panose="020F0502020204030204" pitchFamily="34" charset="0"/>
                <a:cs typeface="Calibri" panose="020F0502020204030204" pitchFamily="34" charset="0"/>
              </a:rPr>
              <a:t>כח</a:t>
            </a:r>
            <a:r>
              <a:rPr lang="he-IL" sz="2600" b="1" kern="1200" dirty="0">
                <a:solidFill>
                  <a:srgbClr val="002060"/>
                </a:solidFill>
                <a:latin typeface="Calibri" panose="020F0502020204030204" pitchFamily="34" charset="0"/>
                <a:cs typeface="Calibri" panose="020F0502020204030204" pitchFamily="34" charset="0"/>
              </a:rPr>
              <a:t> </a:t>
            </a:r>
            <a:r>
              <a:rPr lang="he-IL" sz="2600" kern="1200" dirty="0">
                <a:solidFill>
                  <a:srgbClr val="002060"/>
                </a:solidFill>
                <a:latin typeface="Calibri" panose="020F0502020204030204" pitchFamily="34" charset="0"/>
                <a:cs typeface="Calibri" panose="020F0502020204030204" pitchFamily="34" charset="0"/>
              </a:rPr>
              <a:t>להתאגד ולהפסיק שיתופי פעולה </a:t>
            </a:r>
            <a:br>
              <a:rPr lang="en-US" sz="2600" kern="1200" dirty="0">
                <a:solidFill>
                  <a:srgbClr val="002060"/>
                </a:solidFill>
                <a:latin typeface="Calibri" panose="020F0502020204030204" pitchFamily="34" charset="0"/>
                <a:cs typeface="Calibri" panose="020F0502020204030204" pitchFamily="34" charset="0"/>
              </a:rPr>
            </a:br>
            <a:r>
              <a:rPr lang="he-IL" sz="2600" kern="1200" dirty="0">
                <a:solidFill>
                  <a:srgbClr val="002060"/>
                </a:solidFill>
                <a:latin typeface="Calibri" panose="020F0502020204030204" pitchFamily="34" charset="0"/>
                <a:cs typeface="Calibri" panose="020F0502020204030204" pitchFamily="34" charset="0"/>
              </a:rPr>
              <a:t>עם התנהגות פוגענית </a:t>
            </a:r>
          </a:p>
        </p:txBody>
      </p:sp>
      <p:sp>
        <p:nvSpPr>
          <p:cNvPr id="11" name="TextBox 10">
            <a:extLst>
              <a:ext uri="{FF2B5EF4-FFF2-40B4-BE49-F238E27FC236}">
                <a16:creationId xmlns:a16="http://schemas.microsoft.com/office/drawing/2014/main" id="{7E3071A3-A880-415C-A0C5-49C89046ADBA}"/>
              </a:ext>
            </a:extLst>
          </p:cNvPr>
          <p:cNvSpPr txBox="1"/>
          <p:nvPr/>
        </p:nvSpPr>
        <p:spPr>
          <a:xfrm>
            <a:off x="6766709" y="3864114"/>
            <a:ext cx="5296012" cy="2430922"/>
          </a:xfrm>
          <a:prstGeom prst="rect">
            <a:avLst/>
          </a:prstGeom>
          <a:noFill/>
        </p:spPr>
        <p:txBody>
          <a:bodyPr wrap="square">
            <a:spAutoFit/>
          </a:bodyPr>
          <a:lstStyle/>
          <a:p>
            <a:pPr marL="457200" lvl="0" indent="-457200" algn="ctr" rtl="1">
              <a:lnSpc>
                <a:spcPct val="150000"/>
              </a:lnSpc>
              <a:buClrTx/>
            </a:pPr>
            <a:r>
              <a:rPr lang="he-IL" sz="2600" kern="1200" dirty="0">
                <a:solidFill>
                  <a:srgbClr val="002060"/>
                </a:solidFill>
                <a:latin typeface="Calibri" panose="020F0502020204030204" pitchFamily="34" charset="0"/>
                <a:cs typeface="Calibri" panose="020F0502020204030204" pitchFamily="34" charset="0"/>
              </a:rPr>
              <a:t>ניעזר במבוגר,</a:t>
            </a:r>
            <a:br>
              <a:rPr lang="en-US" sz="2600" kern="1200" dirty="0">
                <a:solidFill>
                  <a:srgbClr val="002060"/>
                </a:solidFill>
                <a:latin typeface="Calibri" panose="020F0502020204030204" pitchFamily="34" charset="0"/>
                <a:cs typeface="Calibri" panose="020F0502020204030204" pitchFamily="34" charset="0"/>
              </a:rPr>
            </a:br>
            <a:r>
              <a:rPr lang="he-IL" sz="2600" kern="1200" dirty="0">
                <a:solidFill>
                  <a:srgbClr val="002060"/>
                </a:solidFill>
                <a:latin typeface="Calibri" panose="020F0502020204030204" pitchFamily="34" charset="0"/>
                <a:cs typeface="Calibri" panose="020F0502020204030204" pitchFamily="34" charset="0"/>
              </a:rPr>
              <a:t>ונבקש ממנו להתערב ולסייע. </a:t>
            </a:r>
          </a:p>
          <a:p>
            <a:pPr marL="457200" lvl="0" indent="-457200" algn="ctr" rtl="1">
              <a:lnSpc>
                <a:spcPct val="150000"/>
              </a:lnSpc>
              <a:buClrTx/>
            </a:pPr>
            <a:r>
              <a:rPr lang="he-IL" sz="2600" b="1" kern="1200" dirty="0">
                <a:solidFill>
                  <a:srgbClr val="002060"/>
                </a:solidFill>
                <a:latin typeface="Calibri" panose="020F0502020204030204" pitchFamily="34" charset="0"/>
                <a:cs typeface="Calibri" panose="020F0502020204030204" pitchFamily="34" charset="0"/>
              </a:rPr>
              <a:t>חשוב לספר ולדווח</a:t>
            </a:r>
            <a:r>
              <a:rPr lang="he-IL" sz="2600" kern="1200" dirty="0">
                <a:solidFill>
                  <a:srgbClr val="002060"/>
                </a:solidFill>
                <a:latin typeface="Calibri" panose="020F0502020204030204" pitchFamily="34" charset="0"/>
                <a:cs typeface="Calibri" panose="020F0502020204030204" pitchFamily="34" charset="0"/>
              </a:rPr>
              <a:t>, גם אם באופן אנונימי, כדי שהבריונות תיפסק.</a:t>
            </a:r>
          </a:p>
        </p:txBody>
      </p:sp>
      <p:sp>
        <p:nvSpPr>
          <p:cNvPr id="18" name="תיבת טקסט 17">
            <a:extLst>
              <a:ext uri="{FF2B5EF4-FFF2-40B4-BE49-F238E27FC236}">
                <a16:creationId xmlns:a16="http://schemas.microsoft.com/office/drawing/2014/main" id="{D17D4324-49BE-8608-890F-AE297698D083}"/>
              </a:ext>
            </a:extLst>
          </p:cNvPr>
          <p:cNvSpPr txBox="1"/>
          <p:nvPr/>
        </p:nvSpPr>
        <p:spPr>
          <a:xfrm>
            <a:off x="7439695" y="189621"/>
            <a:ext cx="4503231" cy="2430922"/>
          </a:xfrm>
          <a:prstGeom prst="rect">
            <a:avLst/>
          </a:prstGeom>
          <a:noFill/>
        </p:spPr>
        <p:txBody>
          <a:bodyPr wrap="square">
            <a:spAutoFit/>
          </a:bodyPr>
          <a:lstStyle/>
          <a:p>
            <a:pPr lvl="0" indent="-457200" algn="ctr" rtl="1">
              <a:lnSpc>
                <a:spcPct val="150000"/>
              </a:lnSpc>
              <a:buClrTx/>
              <a:defRPr/>
            </a:pPr>
            <a:r>
              <a:rPr lang="he-IL" sz="2600" b="1" kern="1200" dirty="0">
                <a:solidFill>
                  <a:srgbClr val="002060"/>
                </a:solidFill>
                <a:latin typeface="Calibri" panose="020F0502020204030204" pitchFamily="34" charset="0"/>
                <a:cs typeface="Calibri" panose="020F0502020204030204" pitchFamily="34" charset="0"/>
              </a:rPr>
              <a:t>לקבוצה יש </a:t>
            </a:r>
            <a:r>
              <a:rPr lang="he-IL" sz="2600" b="1" kern="1200" dirty="0" err="1">
                <a:solidFill>
                  <a:srgbClr val="002060"/>
                </a:solidFill>
                <a:latin typeface="Calibri" panose="020F0502020204030204" pitchFamily="34" charset="0"/>
                <a:cs typeface="Calibri" panose="020F0502020204030204" pitchFamily="34" charset="0"/>
              </a:rPr>
              <a:t>כח</a:t>
            </a:r>
            <a:r>
              <a:rPr lang="he-IL" sz="2600" b="1" kern="1200" dirty="0">
                <a:solidFill>
                  <a:srgbClr val="002060"/>
                </a:solidFill>
                <a:latin typeface="Calibri" panose="020F0502020204030204" pitchFamily="34" charset="0"/>
                <a:cs typeface="Calibri" panose="020F0502020204030204" pitchFamily="34" charset="0"/>
              </a:rPr>
              <a:t> חיובי</a:t>
            </a:r>
            <a:r>
              <a:rPr lang="he-IL" sz="2600" kern="1200" dirty="0">
                <a:solidFill>
                  <a:srgbClr val="002060"/>
                </a:solidFill>
                <a:latin typeface="Calibri" panose="020F0502020204030204" pitchFamily="34" charset="0"/>
                <a:cs typeface="Calibri" panose="020F0502020204030204" pitchFamily="34" charset="0"/>
              </a:rPr>
              <a:t>. </a:t>
            </a:r>
          </a:p>
          <a:p>
            <a:pPr lvl="0" indent="-457200" algn="ctr" rtl="1">
              <a:lnSpc>
                <a:spcPct val="150000"/>
              </a:lnSpc>
              <a:buClrTx/>
              <a:defRPr/>
            </a:pPr>
            <a:r>
              <a:rPr kumimoji="0" lang="he-IL" sz="2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נאתר חברים נוספים </a:t>
            </a:r>
            <a:r>
              <a:rPr lang="he-IL" sz="2600" kern="1200" dirty="0">
                <a:solidFill>
                  <a:srgbClr val="002060"/>
                </a:solidFill>
                <a:latin typeface="Calibri" panose="020F0502020204030204" pitchFamily="34" charset="0"/>
                <a:cs typeface="Calibri" panose="020F0502020204030204" pitchFamily="34" charset="0"/>
              </a:rPr>
              <a:t>שאיתם ניתן יהיה לפעול ביחד להפסקת הפגיעה, כי ביחד יש לנו כוח להשפיע!</a:t>
            </a:r>
            <a:endParaRPr kumimoji="0" lang="he-IL" sz="2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9081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000"/>
                                        <p:tgtEl>
                                          <p:spTgt spid="10"/>
                                        </p:tgtEl>
                                      </p:cBhvr>
                                    </p:animEffect>
                                    <p:anim calcmode="lin" valueType="num">
                                      <p:cBhvr>
                                        <p:cTn id="61" dur="1000" fill="hold"/>
                                        <p:tgtEl>
                                          <p:spTgt spid="10"/>
                                        </p:tgtEl>
                                        <p:attrNameLst>
                                          <p:attrName>ppt_x</p:attrName>
                                        </p:attrNameLst>
                                      </p:cBhvr>
                                      <p:tavLst>
                                        <p:tav tm="0">
                                          <p:val>
                                            <p:strVal val="#ppt_x"/>
                                          </p:val>
                                        </p:tav>
                                        <p:tav tm="100000">
                                          <p:val>
                                            <p:strVal val="#ppt_x"/>
                                          </p:val>
                                        </p:tav>
                                      </p:tavLst>
                                    </p:anim>
                                    <p:anim calcmode="lin" valueType="num">
                                      <p:cBhvr>
                                        <p:cTn id="6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DB7DD1F-2A7A-DBC0-7112-CBA2B9E070DB}"/>
              </a:ext>
            </a:extLst>
          </p:cNvPr>
          <p:cNvSpPr>
            <a:spLocks noGrp="1"/>
          </p:cNvSpPr>
          <p:nvPr>
            <p:ph type="title"/>
          </p:nvPr>
        </p:nvSpPr>
        <p:spPr/>
        <p:txBody>
          <a:bodyPr>
            <a:normAutofit/>
          </a:bodyPr>
          <a:lstStyle/>
          <a:p>
            <a:r>
              <a:rPr lang="he-IL" sz="4400" dirty="0"/>
              <a:t>לא מסיטים </a:t>
            </a:r>
            <a:r>
              <a:rPr lang="he-IL" sz="4400" dirty="0" err="1"/>
              <a:t>מב"ט</a:t>
            </a:r>
            <a:r>
              <a:rPr lang="he-IL" sz="4400" dirty="0"/>
              <a:t> מחבר במצוקה</a:t>
            </a:r>
          </a:p>
        </p:txBody>
      </p:sp>
      <p:sp>
        <p:nvSpPr>
          <p:cNvPr id="8" name="תיבת טקסט 7">
            <a:extLst>
              <a:ext uri="{FF2B5EF4-FFF2-40B4-BE49-F238E27FC236}">
                <a16:creationId xmlns:a16="http://schemas.microsoft.com/office/drawing/2014/main" id="{4E5225F0-3CD5-6791-2B1B-EB37118E0DA9}"/>
              </a:ext>
            </a:extLst>
          </p:cNvPr>
          <p:cNvSpPr txBox="1"/>
          <p:nvPr/>
        </p:nvSpPr>
        <p:spPr>
          <a:xfrm>
            <a:off x="4244898" y="1540998"/>
            <a:ext cx="3702205" cy="1015663"/>
          </a:xfrm>
          <a:prstGeom prst="rect">
            <a:avLst/>
          </a:prstGeom>
          <a:noFill/>
        </p:spPr>
        <p:txBody>
          <a:bodyPr wrap="square" rtlCol="1">
            <a:spAutoFit/>
          </a:bodyPr>
          <a:lstStyle/>
          <a:p>
            <a:pPr algn="ctr"/>
            <a:r>
              <a:rPr lang="he-IL" sz="6000" b="1" dirty="0" err="1">
                <a:solidFill>
                  <a:srgbClr val="002060"/>
                </a:solidFill>
                <a:latin typeface="Calibri" panose="020F0502020204030204" pitchFamily="34" charset="0"/>
                <a:ea typeface="Calibri" panose="020F0502020204030204" pitchFamily="34" charset="0"/>
                <a:cs typeface="Calibri" panose="020F0502020204030204" pitchFamily="34" charset="0"/>
              </a:rPr>
              <a:t>מב"ט</a:t>
            </a:r>
            <a:r>
              <a:rPr lang="he-IL" sz="6000" b="1" dirty="0">
                <a:latin typeface="Calibri" panose="020F0502020204030204" pitchFamily="34" charset="0"/>
                <a:ea typeface="Calibri" panose="020F0502020204030204" pitchFamily="34" charset="0"/>
                <a:cs typeface="Calibri" panose="020F0502020204030204" pitchFamily="34" charset="0"/>
              </a:rPr>
              <a:t> </a:t>
            </a:r>
            <a:endParaRPr lang="he-IL" sz="4000" b="1"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4" descr="Doodle, Arrow, Show, Rise">
            <a:extLst>
              <a:ext uri="{FF2B5EF4-FFF2-40B4-BE49-F238E27FC236}">
                <a16:creationId xmlns:a16="http://schemas.microsoft.com/office/drawing/2014/main" id="{68EFC29E-F0C1-3703-52F8-336ECA0FCCF9}"/>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1470476">
            <a:off x="3661504" y="2087374"/>
            <a:ext cx="1815551" cy="1505376"/>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093AEBCF-9DAE-4B4C-4B4C-F311C435B4DA}"/>
              </a:ext>
            </a:extLst>
          </p:cNvPr>
          <p:cNvPicPr>
            <a:picLocks noChangeAspect="1"/>
          </p:cNvPicPr>
          <p:nvPr/>
        </p:nvPicPr>
        <p:blipFill>
          <a:blip r:embed="rId4"/>
          <a:stretch>
            <a:fillRect/>
          </a:stretch>
        </p:blipFill>
        <p:spPr>
          <a:xfrm rot="14765357">
            <a:off x="6970836" y="2062772"/>
            <a:ext cx="2078916" cy="1835055"/>
          </a:xfrm>
          <a:prstGeom prst="rect">
            <a:avLst/>
          </a:prstGeom>
        </p:spPr>
      </p:pic>
      <p:pic>
        <p:nvPicPr>
          <p:cNvPr id="7" name="תמונה 6">
            <a:extLst>
              <a:ext uri="{FF2B5EF4-FFF2-40B4-BE49-F238E27FC236}">
                <a16:creationId xmlns:a16="http://schemas.microsoft.com/office/drawing/2014/main" id="{90CDC55E-DB96-A4F3-16C4-639B841A3A39}"/>
              </a:ext>
            </a:extLst>
          </p:cNvPr>
          <p:cNvPicPr>
            <a:picLocks noChangeAspect="1"/>
          </p:cNvPicPr>
          <p:nvPr/>
        </p:nvPicPr>
        <p:blipFill>
          <a:blip r:embed="rId4"/>
          <a:stretch>
            <a:fillRect/>
          </a:stretch>
        </p:blipFill>
        <p:spPr>
          <a:xfrm rot="18217214">
            <a:off x="5115153" y="2411837"/>
            <a:ext cx="2078916" cy="1835055"/>
          </a:xfrm>
          <a:prstGeom prst="rect">
            <a:avLst/>
          </a:prstGeom>
        </p:spPr>
      </p:pic>
      <p:sp>
        <p:nvSpPr>
          <p:cNvPr id="10" name="תיבת טקסט 9">
            <a:extLst>
              <a:ext uri="{FF2B5EF4-FFF2-40B4-BE49-F238E27FC236}">
                <a16:creationId xmlns:a16="http://schemas.microsoft.com/office/drawing/2014/main" id="{A624FB4E-2A00-FA25-64F1-6C211ED15E22}"/>
              </a:ext>
            </a:extLst>
          </p:cNvPr>
          <p:cNvSpPr txBox="1"/>
          <p:nvPr/>
        </p:nvSpPr>
        <p:spPr>
          <a:xfrm>
            <a:off x="8362470" y="3745647"/>
            <a:ext cx="3439346" cy="2492990"/>
          </a:xfrm>
          <a:prstGeom prst="rect">
            <a:avLst/>
          </a:prstGeom>
          <a:noFill/>
        </p:spPr>
        <p:txBody>
          <a:bodyPr wrap="square">
            <a:spAutoFit/>
          </a:bodyPr>
          <a:lstStyle/>
          <a:p>
            <a:pPr algn="ctr" rtl="1"/>
            <a:r>
              <a:rPr kumimoji="0" lang="he-IL"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מ</a:t>
            </a: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ביטים פנימה והחוצה –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algn="ctr" rtl="1"/>
            <a:r>
              <a:rPr lang="he-IL" sz="2800" kern="1200" noProof="0" dirty="0">
                <a:solidFill>
                  <a:prstClr val="black"/>
                </a:solidFill>
                <a:latin typeface="Calibri" panose="020F0502020204030204" pitchFamily="34" charset="0"/>
                <a:ea typeface="+mn-ea"/>
                <a:cs typeface="Calibri" panose="020F0502020204030204" pitchFamily="34" charset="0"/>
              </a:rPr>
              <a:t>שמים לב להתלבטויות ולרגשות שעולים בי. </a:t>
            </a:r>
            <a:b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מישירים מבט לפגיעה </a:t>
            </a:r>
          </a:p>
          <a:p>
            <a:pPr algn="ctr" rtl="1"/>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ולא מתעלמים.</a:t>
            </a:r>
            <a:endParaRPr lang="he-IL" sz="2800" dirty="0"/>
          </a:p>
        </p:txBody>
      </p:sp>
      <p:sp>
        <p:nvSpPr>
          <p:cNvPr id="11" name="מלבן: פינות מעוגלות 10">
            <a:extLst>
              <a:ext uri="{FF2B5EF4-FFF2-40B4-BE49-F238E27FC236}">
                <a16:creationId xmlns:a16="http://schemas.microsoft.com/office/drawing/2014/main" id="{4A7C089B-D931-B038-DA25-14B875AB3A04}"/>
              </a:ext>
            </a:extLst>
          </p:cNvPr>
          <p:cNvSpPr/>
          <p:nvPr/>
        </p:nvSpPr>
        <p:spPr>
          <a:xfrm>
            <a:off x="8336344" y="3775669"/>
            <a:ext cx="3470611" cy="2690802"/>
          </a:xfrm>
          <a:prstGeom prst="roundRect">
            <a:avLst/>
          </a:prstGeom>
          <a:noFill/>
          <a:ln w="57150"/>
        </p:spPr>
        <p:style>
          <a:lnRef idx="2">
            <a:schemeClr val="accent4"/>
          </a:lnRef>
          <a:fillRef idx="1">
            <a:schemeClr val="lt1"/>
          </a:fillRef>
          <a:effectRef idx="0">
            <a:schemeClr val="accent4"/>
          </a:effectRef>
          <a:fontRef idx="minor">
            <a:schemeClr val="dk1"/>
          </a:fontRef>
        </p:style>
        <p:txBody>
          <a:bodyPr rtlCol="1" anchor="ctr"/>
          <a:lstStyle/>
          <a:p>
            <a:pPr algn="ctr"/>
            <a:endParaRPr lang="he-IL"/>
          </a:p>
        </p:txBody>
      </p:sp>
      <p:sp>
        <p:nvSpPr>
          <p:cNvPr id="12" name="תיבת טקסט 11">
            <a:extLst>
              <a:ext uri="{FF2B5EF4-FFF2-40B4-BE49-F238E27FC236}">
                <a16:creationId xmlns:a16="http://schemas.microsoft.com/office/drawing/2014/main" id="{8D0F1F71-6305-6F02-58DA-E432B0E8CEFC}"/>
              </a:ext>
            </a:extLst>
          </p:cNvPr>
          <p:cNvSpPr txBox="1"/>
          <p:nvPr/>
        </p:nvSpPr>
        <p:spPr>
          <a:xfrm>
            <a:off x="4368696" y="4182156"/>
            <a:ext cx="3759491" cy="1661993"/>
          </a:xfrm>
          <a:prstGeom prst="rect">
            <a:avLst/>
          </a:prstGeom>
          <a:noFill/>
        </p:spPr>
        <p:txBody>
          <a:bodyPr wrap="square">
            <a:spAutoFit/>
          </a:bodyPr>
          <a:lstStyle/>
          <a:p>
            <a:pPr algn="ctr" rtl="1"/>
            <a:r>
              <a:rPr kumimoji="0" lang="he-IL" sz="4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ב</a:t>
            </a:r>
            <a:r>
              <a:rPr kumimoji="0" lang="he-IL"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וחרים מה לעשות ואת מי לרתום לפעולה/לעזרה.  </a:t>
            </a:r>
            <a:b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endParaRPr lang="he-IL" sz="2800" dirty="0"/>
          </a:p>
        </p:txBody>
      </p:sp>
      <p:sp>
        <p:nvSpPr>
          <p:cNvPr id="13" name="מלבן: פינות מעוגלות 12">
            <a:extLst>
              <a:ext uri="{FF2B5EF4-FFF2-40B4-BE49-F238E27FC236}">
                <a16:creationId xmlns:a16="http://schemas.microsoft.com/office/drawing/2014/main" id="{39C5C708-1B4B-97B5-BBD7-FA5A2F7E5B4C}"/>
              </a:ext>
            </a:extLst>
          </p:cNvPr>
          <p:cNvSpPr/>
          <p:nvPr/>
        </p:nvSpPr>
        <p:spPr>
          <a:xfrm>
            <a:off x="4449421" y="4332478"/>
            <a:ext cx="3598043" cy="1422386"/>
          </a:xfrm>
          <a:prstGeom prst="roundRect">
            <a:avLst/>
          </a:prstGeom>
          <a:noFill/>
          <a:ln w="57150"/>
        </p:spPr>
        <p:style>
          <a:lnRef idx="2">
            <a:schemeClr val="accent4"/>
          </a:lnRef>
          <a:fillRef idx="1">
            <a:schemeClr val="lt1"/>
          </a:fillRef>
          <a:effectRef idx="0">
            <a:schemeClr val="accent4"/>
          </a:effectRef>
          <a:fontRef idx="minor">
            <a:schemeClr val="dk1"/>
          </a:fontRef>
        </p:style>
        <p:txBody>
          <a:bodyPr rtlCol="1" anchor="ctr"/>
          <a:lstStyle/>
          <a:p>
            <a:pPr algn="ctr"/>
            <a:endParaRPr lang="he-IL"/>
          </a:p>
        </p:txBody>
      </p:sp>
      <p:sp>
        <p:nvSpPr>
          <p:cNvPr id="14" name="תיבת טקסט 13">
            <a:extLst>
              <a:ext uri="{FF2B5EF4-FFF2-40B4-BE49-F238E27FC236}">
                <a16:creationId xmlns:a16="http://schemas.microsoft.com/office/drawing/2014/main" id="{30C2BCC9-CFDE-F430-B8E7-F3F19CE73098}"/>
              </a:ext>
            </a:extLst>
          </p:cNvPr>
          <p:cNvSpPr txBox="1"/>
          <p:nvPr/>
        </p:nvSpPr>
        <p:spPr>
          <a:xfrm>
            <a:off x="385045" y="3296426"/>
            <a:ext cx="3759491" cy="2159566"/>
          </a:xfrm>
          <a:prstGeom prst="rect">
            <a:avLst/>
          </a:prstGeom>
          <a:noFill/>
        </p:spPr>
        <p:txBody>
          <a:bodyPr wrap="square">
            <a:spAutoFit/>
          </a:bodyPr>
          <a:lstStyle/>
          <a:p>
            <a:pPr marL="0" marR="0" lvl="0" indent="0" algn="ctr" defTabSz="914400" rtl="1" eaLnBrk="1" fontAlgn="auto" latinLnBrk="0" hangingPunct="1">
              <a:spcBef>
                <a:spcPts val="1000"/>
              </a:spcBef>
              <a:spcAft>
                <a:spcPts val="0"/>
              </a:spcAft>
              <a:buClrTx/>
              <a:buSzTx/>
              <a:buFont typeface="Arial" panose="020B0604020202020204" pitchFamily="34" charset="0"/>
              <a:buNone/>
              <a:tabLst/>
              <a:defRPr/>
            </a:pPr>
            <a:r>
              <a:rPr kumimoji="0" lang="he-IL" sz="4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ט</a:t>
            </a:r>
            <a:r>
              <a:rPr kumimoji="0" lang="he-IL"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ורפים את הקלפים – פועלים ומגיבים </a:t>
            </a:r>
          </a:p>
          <a:p>
            <a:pPr marL="0" marR="0" lvl="0" indent="0" algn="ctr" defTabSz="914400" rtl="1" eaLnBrk="1" fontAlgn="auto" latinLnBrk="0" hangingPunct="1">
              <a:spcBef>
                <a:spcPts val="1000"/>
              </a:spcBef>
              <a:spcAft>
                <a:spcPts val="0"/>
              </a:spcAft>
              <a:buClrTx/>
              <a:buSzTx/>
              <a:buFont typeface="Arial" panose="020B0604020202020204" pitchFamily="34" charset="0"/>
              <a:buNone/>
              <a:tabLst/>
              <a:defRPr/>
            </a:pPr>
            <a:r>
              <a:rPr kumimoji="0" lang="he-IL"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כדי לשנות </a:t>
            </a:r>
            <a:b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את המצב</a:t>
            </a:r>
          </a:p>
        </p:txBody>
      </p:sp>
      <p:sp>
        <p:nvSpPr>
          <p:cNvPr id="15" name="מלבן: פינות מעוגלות 14">
            <a:extLst>
              <a:ext uri="{FF2B5EF4-FFF2-40B4-BE49-F238E27FC236}">
                <a16:creationId xmlns:a16="http://schemas.microsoft.com/office/drawing/2014/main" id="{9BEDE636-48DA-9015-5B3B-5C854649FAFB}"/>
              </a:ext>
            </a:extLst>
          </p:cNvPr>
          <p:cNvSpPr/>
          <p:nvPr/>
        </p:nvSpPr>
        <p:spPr>
          <a:xfrm>
            <a:off x="528482" y="3542594"/>
            <a:ext cx="3598043" cy="2212269"/>
          </a:xfrm>
          <a:prstGeom prst="roundRect">
            <a:avLst/>
          </a:prstGeom>
          <a:noFill/>
          <a:ln w="57150"/>
        </p:spPr>
        <p:style>
          <a:lnRef idx="2">
            <a:schemeClr val="accent4"/>
          </a:lnRef>
          <a:fillRef idx="1">
            <a:schemeClr val="lt1"/>
          </a:fillRef>
          <a:effectRef idx="0">
            <a:schemeClr val="accent4"/>
          </a:effectRef>
          <a:fontRef idx="minor">
            <a:schemeClr val="dk1"/>
          </a:fontRef>
        </p:style>
        <p:txBody>
          <a:bodyPr rtlCol="1" anchor="ctr"/>
          <a:lstStyle/>
          <a:p>
            <a:pPr algn="ctr"/>
            <a:endParaRPr lang="he-IL"/>
          </a:p>
        </p:txBody>
      </p:sp>
      <p:pic>
        <p:nvPicPr>
          <p:cNvPr id="2050" name="Picture 2" descr="Free vector graphics of Telescope">
            <a:extLst>
              <a:ext uri="{FF2B5EF4-FFF2-40B4-BE49-F238E27FC236}">
                <a16:creationId xmlns:a16="http://schemas.microsoft.com/office/drawing/2014/main" id="{254BB0BE-F125-AE87-F7BD-F0B12A7756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164678" flipH="1">
            <a:off x="9987903" y="557680"/>
            <a:ext cx="2010412" cy="16045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illustrations of Cartoon">
            <a:extLst>
              <a:ext uri="{FF2B5EF4-FFF2-40B4-BE49-F238E27FC236}">
                <a16:creationId xmlns:a16="http://schemas.microsoft.com/office/drawing/2014/main" id="{2D34F003-325C-ED35-AA97-5429AAB758C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3468" y="1206386"/>
            <a:ext cx="2449774" cy="1179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78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3" grpId="0" animBg="1"/>
      <p:bldP spid="14"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31"/>
        <p:cNvGrpSpPr/>
        <p:nvPr/>
      </p:nvGrpSpPr>
      <p:grpSpPr>
        <a:xfrm>
          <a:off x="0" y="0"/>
          <a:ext cx="0" cy="0"/>
          <a:chOff x="0" y="0"/>
          <a:chExt cx="0" cy="0"/>
        </a:xfrm>
      </p:grpSpPr>
      <p:sp>
        <p:nvSpPr>
          <p:cNvPr id="132" name="Google Shape;132;p2"/>
          <p:cNvSpPr/>
          <p:nvPr/>
        </p:nvSpPr>
        <p:spPr>
          <a:xfrm>
            <a:off x="0" y="1313634"/>
            <a:ext cx="12192000" cy="5544366"/>
          </a:xfrm>
          <a:prstGeom prst="rect">
            <a:avLst/>
          </a:prstGeom>
          <a:solidFill>
            <a:srgbClr val="E5C3B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rgbClr val="E5C3B9"/>
              </a:solidFill>
              <a:latin typeface="Calibri"/>
              <a:ea typeface="Calibri"/>
              <a:cs typeface="Calibri"/>
              <a:sym typeface="Calibri"/>
            </a:endParaRPr>
          </a:p>
        </p:txBody>
      </p:sp>
      <p:sp>
        <p:nvSpPr>
          <p:cNvPr id="133" name="Google Shape;133;p2"/>
          <p:cNvSpPr/>
          <p:nvPr/>
        </p:nvSpPr>
        <p:spPr>
          <a:xfrm>
            <a:off x="-102068" y="790599"/>
            <a:ext cx="2141984" cy="404919"/>
          </a:xfrm>
          <a:prstGeom prst="rect">
            <a:avLst/>
          </a:prstGeom>
          <a:noFill/>
          <a:ln>
            <a:noFill/>
          </a:ln>
        </p:spPr>
        <p:txBody>
          <a:bodyPr spcFirstLastPara="1" wrap="square" lIns="91425" tIns="45700" rIns="91425" bIns="45700" anchor="t" anchorCtr="0">
            <a:spAutoFit/>
          </a:bodyPr>
          <a:lstStyle/>
          <a:p>
            <a:pPr marL="0" marR="0" lvl="0" indent="0" algn="ctr" rtl="1">
              <a:lnSpc>
                <a:spcPct val="88888"/>
              </a:lnSpc>
              <a:spcBef>
                <a:spcPts val="0"/>
              </a:spcBef>
              <a:spcAft>
                <a:spcPts val="0"/>
              </a:spcAft>
              <a:buNone/>
            </a:pPr>
            <a:r>
              <a:rPr lang="iw-IL" sz="900" b="0" i="0" u="none" strike="noStrike" cap="none">
                <a:solidFill>
                  <a:schemeClr val="lt1"/>
                </a:solidFill>
                <a:latin typeface="Calibri"/>
                <a:ea typeface="Calibri"/>
                <a:cs typeface="Calibri"/>
                <a:sym typeface="Calibri"/>
              </a:rPr>
              <a:t>משרד החינוך</a:t>
            </a:r>
            <a:endParaRPr/>
          </a:p>
          <a:p>
            <a:pPr marL="0" marR="0" lvl="0" indent="0" algn="ctr" rtl="1">
              <a:lnSpc>
                <a:spcPct val="88888"/>
              </a:lnSpc>
              <a:spcBef>
                <a:spcPts val="0"/>
              </a:spcBef>
              <a:spcAft>
                <a:spcPts val="0"/>
              </a:spcAft>
              <a:buNone/>
            </a:pPr>
            <a:r>
              <a:rPr lang="iw-IL" sz="900" b="0" i="0" u="none" strike="noStrike" cap="none">
                <a:solidFill>
                  <a:schemeClr val="lt1"/>
                </a:solidFill>
                <a:latin typeface="Calibri"/>
                <a:ea typeface="Calibri"/>
                <a:cs typeface="Calibri"/>
                <a:sym typeface="Calibri"/>
              </a:rPr>
              <a:t>מינהל פדגוגי</a:t>
            </a:r>
            <a:endParaRPr sz="900" b="0" i="0" u="none" strike="noStrike" cap="none">
              <a:solidFill>
                <a:schemeClr val="lt1"/>
              </a:solidFill>
              <a:latin typeface="Calibri"/>
              <a:ea typeface="Calibri"/>
              <a:cs typeface="Calibri"/>
              <a:sym typeface="Calibri"/>
            </a:endParaRPr>
          </a:p>
          <a:p>
            <a:pPr marL="0" marR="0" lvl="0" indent="0" algn="ctr" rtl="1">
              <a:lnSpc>
                <a:spcPct val="88888"/>
              </a:lnSpc>
              <a:spcBef>
                <a:spcPts val="0"/>
              </a:spcBef>
              <a:spcAft>
                <a:spcPts val="0"/>
              </a:spcAft>
              <a:buNone/>
            </a:pPr>
            <a:r>
              <a:rPr lang="iw-IL" sz="900" b="0" i="0" u="none" strike="noStrike" cap="none">
                <a:solidFill>
                  <a:schemeClr val="lt1"/>
                </a:solidFill>
                <a:latin typeface="Calibri"/>
                <a:ea typeface="Calibri"/>
                <a:cs typeface="Calibri"/>
                <a:sym typeface="Calibri"/>
              </a:rPr>
              <a:t>אגף בכיר שירות פסיכולוגי ייעוצי</a:t>
            </a:r>
            <a:endParaRPr sz="900" b="0" i="0" u="none" strike="noStrike" cap="none">
              <a:solidFill>
                <a:schemeClr val="lt1"/>
              </a:solidFill>
              <a:latin typeface="Calibri"/>
              <a:ea typeface="Calibri"/>
              <a:cs typeface="Calibri"/>
              <a:sym typeface="Calibri"/>
            </a:endParaRPr>
          </a:p>
        </p:txBody>
      </p:sp>
      <p:sp>
        <p:nvSpPr>
          <p:cNvPr id="134" name="Google Shape;134;p2"/>
          <p:cNvSpPr/>
          <p:nvPr/>
        </p:nvSpPr>
        <p:spPr>
          <a:xfrm>
            <a:off x="1485121" y="259641"/>
            <a:ext cx="9221755" cy="874663"/>
          </a:xfrm>
          <a:prstGeom prst="rect">
            <a:avLst/>
          </a:prstGeom>
          <a:noFill/>
          <a:ln>
            <a:noFill/>
          </a:ln>
        </p:spPr>
        <p:txBody>
          <a:bodyPr spcFirstLastPara="1" wrap="square" lIns="91425" tIns="45700" rIns="91425" bIns="45700" anchor="t" anchorCtr="0">
            <a:spAutoFit/>
          </a:bodyPr>
          <a:lstStyle/>
          <a:p>
            <a:pPr marL="0" marR="0" lvl="0" indent="0" algn="ctr" rtl="1">
              <a:lnSpc>
                <a:spcPct val="77777"/>
              </a:lnSpc>
              <a:spcBef>
                <a:spcPts val="0"/>
              </a:spcBef>
              <a:spcAft>
                <a:spcPts val="0"/>
              </a:spcAft>
              <a:buNone/>
            </a:pPr>
            <a:r>
              <a:rPr lang="iw-IL" sz="7200" b="1" i="0" u="none" strike="noStrike" cap="none" dirty="0">
                <a:solidFill>
                  <a:srgbClr val="002060"/>
                </a:solidFill>
                <a:latin typeface="Calibri"/>
                <a:ea typeface="Calibri"/>
                <a:cs typeface="Calibri"/>
                <a:sym typeface="Calibri"/>
              </a:rPr>
              <a:t>מטרות היחידה</a:t>
            </a:r>
            <a:endParaRPr sz="7200" b="1" i="0" u="none" strike="noStrike" cap="none" dirty="0">
              <a:solidFill>
                <a:srgbClr val="002060"/>
              </a:solidFill>
              <a:latin typeface="Calibri"/>
              <a:ea typeface="Calibri"/>
              <a:cs typeface="Calibri"/>
              <a:sym typeface="Calibri"/>
            </a:endParaRPr>
          </a:p>
        </p:txBody>
      </p:sp>
      <p:sp>
        <p:nvSpPr>
          <p:cNvPr id="135" name="Google Shape;135;p2"/>
          <p:cNvSpPr txBox="1"/>
          <p:nvPr/>
        </p:nvSpPr>
        <p:spPr>
          <a:xfrm>
            <a:off x="216976" y="1888568"/>
            <a:ext cx="11241669" cy="3139281"/>
          </a:xfrm>
          <a:prstGeom prst="rect">
            <a:avLst/>
          </a:prstGeom>
          <a:noFill/>
          <a:ln>
            <a:noFill/>
          </a:ln>
        </p:spPr>
        <p:txBody>
          <a:bodyPr spcFirstLastPara="1" wrap="square" lIns="91425" tIns="45700" rIns="91425" bIns="45700" anchor="t" anchorCtr="0">
            <a:spAutoFit/>
          </a:bodyPr>
          <a:lstStyle/>
          <a:p>
            <a:pPr marL="457200" indent="-457200" algn="r" rtl="1">
              <a:lnSpc>
                <a:spcPct val="150000"/>
              </a:lnSpc>
              <a:spcBef>
                <a:spcPts val="1200"/>
              </a:spcBef>
              <a:buSzPts val="2400"/>
              <a:buFont typeface="Arial" panose="020B0604020202020204" pitchFamily="34" charset="0"/>
              <a:buChar char="•"/>
            </a:pPr>
            <a:r>
              <a:rPr lang="he-IL" sz="2800" dirty="0">
                <a:solidFill>
                  <a:srgbClr val="002060"/>
                </a:solidFill>
                <a:latin typeface="Calibri"/>
                <a:ea typeface="Calibri"/>
                <a:cs typeface="Calibri"/>
                <a:sym typeface="Calibri"/>
              </a:rPr>
              <a:t>התלמידים יבינו את האחריות </a:t>
            </a:r>
            <a:r>
              <a:rPr lang="he-IL" sz="2800" dirty="0" err="1">
                <a:solidFill>
                  <a:srgbClr val="002060"/>
                </a:solidFill>
                <a:latin typeface="Calibri"/>
                <a:ea typeface="Calibri"/>
                <a:cs typeface="Calibri"/>
                <a:sym typeface="Calibri"/>
              </a:rPr>
              <a:t>והכח</a:t>
            </a:r>
            <a:r>
              <a:rPr lang="he-IL" sz="2800" dirty="0">
                <a:solidFill>
                  <a:srgbClr val="002060"/>
                </a:solidFill>
                <a:latin typeface="Calibri"/>
                <a:ea typeface="Calibri"/>
                <a:cs typeface="Calibri"/>
                <a:sym typeface="Calibri"/>
              </a:rPr>
              <a:t> שיש לחברי הקבוצה לעצור אירוע אלימות. </a:t>
            </a:r>
            <a:endParaRPr lang="he-IL" sz="2800" b="0" i="0" u="none" strike="noStrike" cap="none" dirty="0">
              <a:solidFill>
                <a:srgbClr val="002060"/>
              </a:solidFill>
              <a:latin typeface="Calibri"/>
              <a:ea typeface="Calibri"/>
              <a:cs typeface="Calibri"/>
              <a:sym typeface="Calibri"/>
            </a:endParaRPr>
          </a:p>
          <a:p>
            <a:pPr marL="457200" marR="0" lvl="0" indent="-457200" algn="r" rtl="1">
              <a:lnSpc>
                <a:spcPct val="150000"/>
              </a:lnSpc>
              <a:spcBef>
                <a:spcPts val="1200"/>
              </a:spcBef>
              <a:spcAft>
                <a:spcPts val="0"/>
              </a:spcAft>
              <a:buClr>
                <a:srgbClr val="000000"/>
              </a:buClr>
              <a:buSzPts val="2400"/>
              <a:buFont typeface="Arial" panose="020B0604020202020204" pitchFamily="34" charset="0"/>
              <a:buChar char="•"/>
            </a:pPr>
            <a:r>
              <a:rPr lang="he-IL" sz="2800" b="0" i="0" u="none" strike="noStrike" cap="none" dirty="0">
                <a:solidFill>
                  <a:srgbClr val="002060"/>
                </a:solidFill>
                <a:latin typeface="Calibri"/>
                <a:ea typeface="Calibri"/>
                <a:cs typeface="Calibri"/>
                <a:sym typeface="Calibri"/>
              </a:rPr>
              <a:t>התלמידים </a:t>
            </a:r>
            <a:r>
              <a:rPr lang="he-IL" sz="2800" dirty="0">
                <a:solidFill>
                  <a:srgbClr val="002060"/>
                </a:solidFill>
                <a:latin typeface="Calibri"/>
                <a:ea typeface="Calibri"/>
                <a:cs typeface="Calibri"/>
                <a:sym typeface="Calibri"/>
              </a:rPr>
              <a:t>יכירו את הת</a:t>
            </a:r>
            <a:r>
              <a:rPr lang="he-IL" sz="2800" b="0" i="0" u="none" strike="noStrike" cap="none" dirty="0">
                <a:solidFill>
                  <a:srgbClr val="002060"/>
                </a:solidFill>
                <a:latin typeface="Calibri"/>
                <a:ea typeface="Calibri"/>
                <a:cs typeface="Calibri"/>
                <a:sym typeface="Calibri"/>
              </a:rPr>
              <a:t>פקידים השונים של ה'צופה המשתתף' באירוע אלימות.</a:t>
            </a:r>
          </a:p>
          <a:p>
            <a:pPr marL="457200" marR="0" lvl="0" indent="-457200" algn="r" rtl="1">
              <a:lnSpc>
                <a:spcPct val="150000"/>
              </a:lnSpc>
              <a:spcBef>
                <a:spcPts val="1200"/>
              </a:spcBef>
              <a:spcAft>
                <a:spcPts val="0"/>
              </a:spcAft>
              <a:buClr>
                <a:srgbClr val="000000"/>
              </a:buClr>
              <a:buSzPts val="2400"/>
              <a:buFont typeface="Arial" panose="020B0604020202020204" pitchFamily="34" charset="0"/>
              <a:buChar char="•"/>
            </a:pPr>
            <a:r>
              <a:rPr lang="he-IL" sz="2800" b="0" i="0" u="none" strike="noStrike" cap="none" dirty="0">
                <a:solidFill>
                  <a:srgbClr val="002060"/>
                </a:solidFill>
                <a:latin typeface="Calibri"/>
                <a:ea typeface="Calibri"/>
                <a:cs typeface="Calibri"/>
                <a:sym typeface="Calibri"/>
              </a:rPr>
              <a:t>התלמידים יקבלו כלים לפיתוח אחריות אישית שתסייע להם לבחור בהתנהגות תואמת ורצויה. </a:t>
            </a:r>
            <a:endParaRPr sz="2800"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גרפיקה 6">
            <a:extLst>
              <a:ext uri="{FF2B5EF4-FFF2-40B4-BE49-F238E27FC236}">
                <a16:creationId xmlns:a16="http://schemas.microsoft.com/office/drawing/2014/main" id="{65DF3D32-6D2A-44AF-BA36-A5F4E41D3F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2317584" y="1468702"/>
            <a:ext cx="6177517" cy="5069258"/>
          </a:xfrm>
          <a:prstGeom prst="rect">
            <a:avLst/>
          </a:prstGeom>
        </p:spPr>
      </p:pic>
      <p:sp>
        <p:nvSpPr>
          <p:cNvPr id="8" name="Content Placeholder 1">
            <a:extLst>
              <a:ext uri="{FF2B5EF4-FFF2-40B4-BE49-F238E27FC236}">
                <a16:creationId xmlns:a16="http://schemas.microsoft.com/office/drawing/2014/main" id="{AB1DDDE9-BB9B-45C1-8BAC-BA745A9AAA68}"/>
              </a:ext>
            </a:extLst>
          </p:cNvPr>
          <p:cNvSpPr txBox="1">
            <a:spLocks/>
          </p:cNvSpPr>
          <p:nvPr/>
        </p:nvSpPr>
        <p:spPr>
          <a:xfrm>
            <a:off x="3176960" y="3122398"/>
            <a:ext cx="4458764" cy="2112963"/>
          </a:xfrm>
          <a:prstGeom prst="rect">
            <a:avLst/>
          </a:prstGeom>
          <a:noFill/>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מה בכוונתי לעשות ממחר?</a:t>
            </a:r>
          </a:p>
        </p:txBody>
      </p:sp>
      <p:sp>
        <p:nvSpPr>
          <p:cNvPr id="9" name="מלבן 8">
            <a:extLst>
              <a:ext uri="{FF2B5EF4-FFF2-40B4-BE49-F238E27FC236}">
                <a16:creationId xmlns:a16="http://schemas.microsoft.com/office/drawing/2014/main" id="{CBC17772-1007-4657-80B9-1C5057B80723}"/>
              </a:ext>
            </a:extLst>
          </p:cNvPr>
          <p:cNvSpPr/>
          <p:nvPr/>
        </p:nvSpPr>
        <p:spPr>
          <a:xfrm>
            <a:off x="5727446" y="1831"/>
            <a:ext cx="9068456"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5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בכוונתי...</a:t>
            </a:r>
          </a:p>
        </p:txBody>
      </p:sp>
    </p:spTree>
    <p:extLst>
      <p:ext uri="{BB962C8B-B14F-4D97-AF65-F5344CB8AC3E}">
        <p14:creationId xmlns:p14="http://schemas.microsoft.com/office/powerpoint/2010/main" val="2129753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002060"/>
              </a:buClr>
              <a:buSzPts val="5400"/>
              <a:buFont typeface="Calibri"/>
              <a:buNone/>
            </a:pPr>
            <a:r>
              <a:rPr lang="he-IL" dirty="0"/>
              <a:t>להדפסה</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קבוצה 15">
            <a:extLst>
              <a:ext uri="{FF2B5EF4-FFF2-40B4-BE49-F238E27FC236}">
                <a16:creationId xmlns:a16="http://schemas.microsoft.com/office/drawing/2014/main" id="{AE107A6E-6586-E443-798D-BB630D3578F1}"/>
              </a:ext>
            </a:extLst>
          </p:cNvPr>
          <p:cNvGrpSpPr/>
          <p:nvPr/>
        </p:nvGrpSpPr>
        <p:grpSpPr>
          <a:xfrm>
            <a:off x="284815" y="228858"/>
            <a:ext cx="5577424" cy="1750638"/>
            <a:chOff x="671052" y="2717222"/>
            <a:chExt cx="10818344" cy="3968291"/>
          </a:xfrm>
        </p:grpSpPr>
        <p:sp>
          <p:nvSpPr>
            <p:cNvPr id="6" name="Freeform 2">
              <a:extLst>
                <a:ext uri="{FF2B5EF4-FFF2-40B4-BE49-F238E27FC236}">
                  <a16:creationId xmlns:a16="http://schemas.microsoft.com/office/drawing/2014/main" id="{F002296B-6D64-D0CD-9F31-8C25E7D9A78C}"/>
                </a:ext>
              </a:extLst>
            </p:cNvPr>
            <p:cNvSpPr/>
            <p:nvPr/>
          </p:nvSpPr>
          <p:spPr>
            <a:xfrm>
              <a:off x="7774353"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7" name="Freeform 3">
              <a:extLst>
                <a:ext uri="{FF2B5EF4-FFF2-40B4-BE49-F238E27FC236}">
                  <a16:creationId xmlns:a16="http://schemas.microsoft.com/office/drawing/2014/main" id="{12D7CAFA-8277-B930-37A1-D1D1990DF645}"/>
                </a:ext>
              </a:extLst>
            </p:cNvPr>
            <p:cNvSpPr/>
            <p:nvPr/>
          </p:nvSpPr>
          <p:spPr>
            <a:xfrm>
              <a:off x="422270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8" name="Freeform 4">
              <a:extLst>
                <a:ext uri="{FF2B5EF4-FFF2-40B4-BE49-F238E27FC236}">
                  <a16:creationId xmlns:a16="http://schemas.microsoft.com/office/drawing/2014/main" id="{97820B2E-371F-B066-BFBC-1598A0377975}"/>
                </a:ext>
              </a:extLst>
            </p:cNvPr>
            <p:cNvSpPr/>
            <p:nvPr/>
          </p:nvSpPr>
          <p:spPr>
            <a:xfrm>
              <a:off x="67105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9" name="תיבת טקסט 8">
              <a:extLst>
                <a:ext uri="{FF2B5EF4-FFF2-40B4-BE49-F238E27FC236}">
                  <a16:creationId xmlns:a16="http://schemas.microsoft.com/office/drawing/2014/main" id="{0654AEB7-D1B3-2A1C-8227-377A0D5C7507}"/>
                </a:ext>
              </a:extLst>
            </p:cNvPr>
            <p:cNvSpPr txBox="1"/>
            <p:nvPr/>
          </p:nvSpPr>
          <p:spPr>
            <a:xfrm>
              <a:off x="8300043" y="6166149"/>
              <a:ext cx="2964428" cy="519364"/>
            </a:xfrm>
            <a:prstGeom prst="rect">
              <a:avLst/>
            </a:prstGeom>
            <a:noFill/>
          </p:spPr>
          <p:txBody>
            <a:bodyPr wrap="square">
              <a:spAutoFit/>
            </a:bodyPr>
            <a:lstStyle/>
            <a:p>
              <a:pPr algn="ctr" rtl="1"/>
              <a:r>
                <a:rPr lang="he-IL" sz="1600" b="1" dirty="0">
                  <a:latin typeface="Calibri" panose="020F0502020204030204" pitchFamily="34" charset="0"/>
                  <a:ea typeface="Calibri" panose="020F0502020204030204" pitchFamily="34" charset="0"/>
                  <a:cs typeface="Calibri" panose="020F0502020204030204" pitchFamily="34" charset="0"/>
                </a:rPr>
                <a:t>נוקטים בפעולה</a:t>
              </a:r>
            </a:p>
          </p:txBody>
        </p:sp>
        <p:sp>
          <p:nvSpPr>
            <p:cNvPr id="10" name="תיבת טקסט 9">
              <a:extLst>
                <a:ext uri="{FF2B5EF4-FFF2-40B4-BE49-F238E27FC236}">
                  <a16:creationId xmlns:a16="http://schemas.microsoft.com/office/drawing/2014/main" id="{1383F67E-09A6-40E4-972F-98EE63D8F65C}"/>
                </a:ext>
              </a:extLst>
            </p:cNvPr>
            <p:cNvSpPr txBox="1"/>
            <p:nvPr/>
          </p:nvSpPr>
          <p:spPr>
            <a:xfrm>
              <a:off x="4665406" y="6153217"/>
              <a:ext cx="2861187" cy="519364"/>
            </a:xfrm>
            <a:prstGeom prst="rect">
              <a:avLst/>
            </a:prstGeom>
            <a:noFill/>
          </p:spPr>
          <p:txBody>
            <a:bodyPr wrap="square">
              <a:spAutoFit/>
            </a:bodyPr>
            <a:lstStyle>
              <a:defPPr marR="0" lvl="0" algn="l" rtl="0">
                <a:lnSpc>
                  <a:spcPct val="100000"/>
                </a:lnSpc>
                <a:spcBef>
                  <a:spcPts val="0"/>
                </a:spcBef>
                <a:spcAft>
                  <a:spcPts val="0"/>
                </a:spcAft>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נמנעים מפעולה</a:t>
              </a:r>
            </a:p>
          </p:txBody>
        </p:sp>
        <p:sp>
          <p:nvSpPr>
            <p:cNvPr id="11" name="תיבת טקסט 10">
              <a:extLst>
                <a:ext uri="{FF2B5EF4-FFF2-40B4-BE49-F238E27FC236}">
                  <a16:creationId xmlns:a16="http://schemas.microsoft.com/office/drawing/2014/main" id="{04130709-1E3F-B63D-86B0-AB6490170F1C}"/>
                </a:ext>
              </a:extLst>
            </p:cNvPr>
            <p:cNvSpPr txBox="1"/>
            <p:nvPr/>
          </p:nvSpPr>
          <p:spPr>
            <a:xfrm>
              <a:off x="1113755" y="6148633"/>
              <a:ext cx="2949678" cy="519364"/>
            </a:xfrm>
            <a:prstGeom prst="rect">
              <a:avLst/>
            </a:prstGeom>
            <a:noFill/>
          </p:spPr>
          <p:txBody>
            <a:bodyPr wrap="square">
              <a:spAutoFit/>
            </a:bodyPr>
            <a:lstStyle>
              <a:defPPr marR="0" lvl="0" algn="l" rtl="0">
                <a:lnSpc>
                  <a:spcPct val="100000"/>
                </a:lnSpc>
                <a:spcBef>
                  <a:spcPts val="0"/>
                </a:spcBef>
                <a:spcAft>
                  <a:spcPts val="0"/>
                </a:spcAft>
                <a:defRPr/>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מתלבטים</a:t>
              </a:r>
            </a:p>
          </p:txBody>
        </p:sp>
        <p:sp>
          <p:nvSpPr>
            <p:cNvPr id="12" name="Freeform 5">
              <a:extLst>
                <a:ext uri="{FF2B5EF4-FFF2-40B4-BE49-F238E27FC236}">
                  <a16:creationId xmlns:a16="http://schemas.microsoft.com/office/drawing/2014/main" id="{70057BF5-2931-D3E3-7B33-D48D5888440B}"/>
                </a:ext>
              </a:extLst>
            </p:cNvPr>
            <p:cNvSpPr/>
            <p:nvPr/>
          </p:nvSpPr>
          <p:spPr>
            <a:xfrm>
              <a:off x="8724736" y="3481881"/>
              <a:ext cx="2152426" cy="2295921"/>
            </a:xfrm>
            <a:custGeom>
              <a:avLst/>
              <a:gdLst/>
              <a:ahLst/>
              <a:cxnLst/>
              <a:rect l="l" t="t" r="r" b="b"/>
              <a:pathLst>
                <a:path w="3433469" h="3662367">
                  <a:moveTo>
                    <a:pt x="0" y="0"/>
                  </a:moveTo>
                  <a:lnTo>
                    <a:pt x="3433470" y="0"/>
                  </a:lnTo>
                  <a:lnTo>
                    <a:pt x="3433470" y="3662367"/>
                  </a:lnTo>
                  <a:lnTo>
                    <a:pt x="0" y="36623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13" name="Freeform 6">
              <a:extLst>
                <a:ext uri="{FF2B5EF4-FFF2-40B4-BE49-F238E27FC236}">
                  <a16:creationId xmlns:a16="http://schemas.microsoft.com/office/drawing/2014/main" id="{462BB774-BFBD-5DB1-40F9-216D3473718A}"/>
                </a:ext>
              </a:extLst>
            </p:cNvPr>
            <p:cNvSpPr/>
            <p:nvPr/>
          </p:nvSpPr>
          <p:spPr>
            <a:xfrm>
              <a:off x="5175143"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14" name="Freeform 7">
              <a:extLst>
                <a:ext uri="{FF2B5EF4-FFF2-40B4-BE49-F238E27FC236}">
                  <a16:creationId xmlns:a16="http://schemas.microsoft.com/office/drawing/2014/main" id="{9B6B017C-4D75-FFEE-E593-A5F53365BB41}"/>
                </a:ext>
              </a:extLst>
            </p:cNvPr>
            <p:cNvSpPr/>
            <p:nvPr/>
          </p:nvSpPr>
          <p:spPr>
            <a:xfrm>
              <a:off x="1622464"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grpSp>
      <p:grpSp>
        <p:nvGrpSpPr>
          <p:cNvPr id="17" name="קבוצה 16">
            <a:extLst>
              <a:ext uri="{FF2B5EF4-FFF2-40B4-BE49-F238E27FC236}">
                <a16:creationId xmlns:a16="http://schemas.microsoft.com/office/drawing/2014/main" id="{76B8CE46-F9ED-059E-2933-C23AC9A8039E}"/>
              </a:ext>
            </a:extLst>
          </p:cNvPr>
          <p:cNvGrpSpPr/>
          <p:nvPr/>
        </p:nvGrpSpPr>
        <p:grpSpPr>
          <a:xfrm>
            <a:off x="284814" y="2527781"/>
            <a:ext cx="5577424" cy="1750638"/>
            <a:chOff x="671052" y="2717222"/>
            <a:chExt cx="10818344" cy="3968291"/>
          </a:xfrm>
        </p:grpSpPr>
        <p:sp>
          <p:nvSpPr>
            <p:cNvPr id="18" name="Freeform 2">
              <a:extLst>
                <a:ext uri="{FF2B5EF4-FFF2-40B4-BE49-F238E27FC236}">
                  <a16:creationId xmlns:a16="http://schemas.microsoft.com/office/drawing/2014/main" id="{F9FB7BD4-7176-B4C6-CDB6-56FB7DABD940}"/>
                </a:ext>
              </a:extLst>
            </p:cNvPr>
            <p:cNvSpPr/>
            <p:nvPr/>
          </p:nvSpPr>
          <p:spPr>
            <a:xfrm>
              <a:off x="7774353"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19" name="Freeform 3">
              <a:extLst>
                <a:ext uri="{FF2B5EF4-FFF2-40B4-BE49-F238E27FC236}">
                  <a16:creationId xmlns:a16="http://schemas.microsoft.com/office/drawing/2014/main" id="{258353D8-F3BA-545C-86DB-6ABA0534940F}"/>
                </a:ext>
              </a:extLst>
            </p:cNvPr>
            <p:cNvSpPr/>
            <p:nvPr/>
          </p:nvSpPr>
          <p:spPr>
            <a:xfrm>
              <a:off x="422270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20" name="Freeform 4">
              <a:extLst>
                <a:ext uri="{FF2B5EF4-FFF2-40B4-BE49-F238E27FC236}">
                  <a16:creationId xmlns:a16="http://schemas.microsoft.com/office/drawing/2014/main" id="{B44243AD-170B-5099-AE6B-6BDDCC056746}"/>
                </a:ext>
              </a:extLst>
            </p:cNvPr>
            <p:cNvSpPr/>
            <p:nvPr/>
          </p:nvSpPr>
          <p:spPr>
            <a:xfrm>
              <a:off x="67105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21" name="תיבת טקסט 20">
              <a:extLst>
                <a:ext uri="{FF2B5EF4-FFF2-40B4-BE49-F238E27FC236}">
                  <a16:creationId xmlns:a16="http://schemas.microsoft.com/office/drawing/2014/main" id="{3078F846-41F3-71A1-E5FF-921F18D04D11}"/>
                </a:ext>
              </a:extLst>
            </p:cNvPr>
            <p:cNvSpPr txBox="1"/>
            <p:nvPr/>
          </p:nvSpPr>
          <p:spPr>
            <a:xfrm>
              <a:off x="8300043" y="6166149"/>
              <a:ext cx="2964428" cy="519364"/>
            </a:xfrm>
            <a:prstGeom prst="rect">
              <a:avLst/>
            </a:prstGeom>
            <a:noFill/>
          </p:spPr>
          <p:txBody>
            <a:bodyPr wrap="square">
              <a:spAutoFit/>
            </a:bodyPr>
            <a:lstStyle/>
            <a:p>
              <a:pPr algn="ctr" rtl="1"/>
              <a:r>
                <a:rPr lang="he-IL" sz="1600" b="1" dirty="0">
                  <a:latin typeface="Calibri" panose="020F0502020204030204" pitchFamily="34" charset="0"/>
                  <a:ea typeface="Calibri" panose="020F0502020204030204" pitchFamily="34" charset="0"/>
                  <a:cs typeface="Calibri" panose="020F0502020204030204" pitchFamily="34" charset="0"/>
                </a:rPr>
                <a:t>נוקטים בפעולה</a:t>
              </a:r>
            </a:p>
          </p:txBody>
        </p:sp>
        <p:sp>
          <p:nvSpPr>
            <p:cNvPr id="22" name="תיבת טקסט 21">
              <a:extLst>
                <a:ext uri="{FF2B5EF4-FFF2-40B4-BE49-F238E27FC236}">
                  <a16:creationId xmlns:a16="http://schemas.microsoft.com/office/drawing/2014/main" id="{2FD27041-A9F0-AF12-6863-AEE0E561B621}"/>
                </a:ext>
              </a:extLst>
            </p:cNvPr>
            <p:cNvSpPr txBox="1"/>
            <p:nvPr/>
          </p:nvSpPr>
          <p:spPr>
            <a:xfrm>
              <a:off x="4665406" y="6153217"/>
              <a:ext cx="2861187" cy="519364"/>
            </a:xfrm>
            <a:prstGeom prst="rect">
              <a:avLst/>
            </a:prstGeom>
            <a:noFill/>
          </p:spPr>
          <p:txBody>
            <a:bodyPr wrap="square">
              <a:spAutoFit/>
            </a:bodyPr>
            <a:lstStyle>
              <a:defPPr marR="0" lvl="0" algn="l" rtl="0">
                <a:lnSpc>
                  <a:spcPct val="100000"/>
                </a:lnSpc>
                <a:spcBef>
                  <a:spcPts val="0"/>
                </a:spcBef>
                <a:spcAft>
                  <a:spcPts val="0"/>
                </a:spcAft>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נמנעים מפעולה</a:t>
              </a:r>
            </a:p>
          </p:txBody>
        </p:sp>
        <p:sp>
          <p:nvSpPr>
            <p:cNvPr id="23" name="תיבת טקסט 22">
              <a:extLst>
                <a:ext uri="{FF2B5EF4-FFF2-40B4-BE49-F238E27FC236}">
                  <a16:creationId xmlns:a16="http://schemas.microsoft.com/office/drawing/2014/main" id="{6E75A60C-0CE5-54B7-2B24-6B8D66C5D883}"/>
                </a:ext>
              </a:extLst>
            </p:cNvPr>
            <p:cNvSpPr txBox="1"/>
            <p:nvPr/>
          </p:nvSpPr>
          <p:spPr>
            <a:xfrm>
              <a:off x="1113755" y="6148633"/>
              <a:ext cx="2949678" cy="519364"/>
            </a:xfrm>
            <a:prstGeom prst="rect">
              <a:avLst/>
            </a:prstGeom>
            <a:noFill/>
          </p:spPr>
          <p:txBody>
            <a:bodyPr wrap="square">
              <a:spAutoFit/>
            </a:bodyPr>
            <a:lstStyle>
              <a:defPPr marR="0" lvl="0" algn="l" rtl="0">
                <a:lnSpc>
                  <a:spcPct val="100000"/>
                </a:lnSpc>
                <a:spcBef>
                  <a:spcPts val="0"/>
                </a:spcBef>
                <a:spcAft>
                  <a:spcPts val="0"/>
                </a:spcAft>
                <a:defRPr/>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מתלבטים</a:t>
              </a:r>
            </a:p>
          </p:txBody>
        </p:sp>
        <p:sp>
          <p:nvSpPr>
            <p:cNvPr id="24" name="Freeform 5">
              <a:extLst>
                <a:ext uri="{FF2B5EF4-FFF2-40B4-BE49-F238E27FC236}">
                  <a16:creationId xmlns:a16="http://schemas.microsoft.com/office/drawing/2014/main" id="{41288E78-A550-C767-1B1E-486D60F1DE59}"/>
                </a:ext>
              </a:extLst>
            </p:cNvPr>
            <p:cNvSpPr/>
            <p:nvPr/>
          </p:nvSpPr>
          <p:spPr>
            <a:xfrm>
              <a:off x="8724736" y="3481881"/>
              <a:ext cx="2152426" cy="2295921"/>
            </a:xfrm>
            <a:custGeom>
              <a:avLst/>
              <a:gdLst/>
              <a:ahLst/>
              <a:cxnLst/>
              <a:rect l="l" t="t" r="r" b="b"/>
              <a:pathLst>
                <a:path w="3433469" h="3662367">
                  <a:moveTo>
                    <a:pt x="0" y="0"/>
                  </a:moveTo>
                  <a:lnTo>
                    <a:pt x="3433470" y="0"/>
                  </a:lnTo>
                  <a:lnTo>
                    <a:pt x="3433470" y="3662367"/>
                  </a:lnTo>
                  <a:lnTo>
                    <a:pt x="0" y="36623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25" name="Freeform 6">
              <a:extLst>
                <a:ext uri="{FF2B5EF4-FFF2-40B4-BE49-F238E27FC236}">
                  <a16:creationId xmlns:a16="http://schemas.microsoft.com/office/drawing/2014/main" id="{7771623E-F6E9-028F-8E0F-911C35E4EABC}"/>
                </a:ext>
              </a:extLst>
            </p:cNvPr>
            <p:cNvSpPr/>
            <p:nvPr/>
          </p:nvSpPr>
          <p:spPr>
            <a:xfrm>
              <a:off x="5175143"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26" name="Freeform 7">
              <a:extLst>
                <a:ext uri="{FF2B5EF4-FFF2-40B4-BE49-F238E27FC236}">
                  <a16:creationId xmlns:a16="http://schemas.microsoft.com/office/drawing/2014/main" id="{5D86ED74-5E06-B7D7-601D-3F13687C09B9}"/>
                </a:ext>
              </a:extLst>
            </p:cNvPr>
            <p:cNvSpPr/>
            <p:nvPr/>
          </p:nvSpPr>
          <p:spPr>
            <a:xfrm>
              <a:off x="1622464"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grpSp>
      <p:grpSp>
        <p:nvGrpSpPr>
          <p:cNvPr id="27" name="קבוצה 26">
            <a:extLst>
              <a:ext uri="{FF2B5EF4-FFF2-40B4-BE49-F238E27FC236}">
                <a16:creationId xmlns:a16="http://schemas.microsoft.com/office/drawing/2014/main" id="{0380CE50-2FD0-E7BC-7B6A-83DEA82E4DFB}"/>
              </a:ext>
            </a:extLst>
          </p:cNvPr>
          <p:cNvGrpSpPr/>
          <p:nvPr/>
        </p:nvGrpSpPr>
        <p:grpSpPr>
          <a:xfrm>
            <a:off x="135918" y="4823012"/>
            <a:ext cx="5577424" cy="1750638"/>
            <a:chOff x="671052" y="2717222"/>
            <a:chExt cx="10818344" cy="3968291"/>
          </a:xfrm>
        </p:grpSpPr>
        <p:sp>
          <p:nvSpPr>
            <p:cNvPr id="28" name="Freeform 2">
              <a:extLst>
                <a:ext uri="{FF2B5EF4-FFF2-40B4-BE49-F238E27FC236}">
                  <a16:creationId xmlns:a16="http://schemas.microsoft.com/office/drawing/2014/main" id="{63BAC81A-6C43-0308-E3FD-553303ABF536}"/>
                </a:ext>
              </a:extLst>
            </p:cNvPr>
            <p:cNvSpPr/>
            <p:nvPr/>
          </p:nvSpPr>
          <p:spPr>
            <a:xfrm>
              <a:off x="7774353"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29" name="Freeform 3">
              <a:extLst>
                <a:ext uri="{FF2B5EF4-FFF2-40B4-BE49-F238E27FC236}">
                  <a16:creationId xmlns:a16="http://schemas.microsoft.com/office/drawing/2014/main" id="{2CDA8092-7E56-0166-4E7D-1C9422F21F62}"/>
                </a:ext>
              </a:extLst>
            </p:cNvPr>
            <p:cNvSpPr/>
            <p:nvPr/>
          </p:nvSpPr>
          <p:spPr>
            <a:xfrm>
              <a:off x="422270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30" name="Freeform 4">
              <a:extLst>
                <a:ext uri="{FF2B5EF4-FFF2-40B4-BE49-F238E27FC236}">
                  <a16:creationId xmlns:a16="http://schemas.microsoft.com/office/drawing/2014/main" id="{449AF84E-BBBC-D8C3-1345-B69CFBD6063E}"/>
                </a:ext>
              </a:extLst>
            </p:cNvPr>
            <p:cNvSpPr/>
            <p:nvPr/>
          </p:nvSpPr>
          <p:spPr>
            <a:xfrm>
              <a:off x="67105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31" name="תיבת טקסט 30">
              <a:extLst>
                <a:ext uri="{FF2B5EF4-FFF2-40B4-BE49-F238E27FC236}">
                  <a16:creationId xmlns:a16="http://schemas.microsoft.com/office/drawing/2014/main" id="{65A8888F-1C78-A2B0-347A-F4A51E64EDC5}"/>
                </a:ext>
              </a:extLst>
            </p:cNvPr>
            <p:cNvSpPr txBox="1"/>
            <p:nvPr/>
          </p:nvSpPr>
          <p:spPr>
            <a:xfrm>
              <a:off x="8300043" y="6166149"/>
              <a:ext cx="2964428" cy="519364"/>
            </a:xfrm>
            <a:prstGeom prst="rect">
              <a:avLst/>
            </a:prstGeom>
            <a:noFill/>
          </p:spPr>
          <p:txBody>
            <a:bodyPr wrap="square">
              <a:spAutoFit/>
            </a:bodyPr>
            <a:lstStyle/>
            <a:p>
              <a:pPr algn="ctr" rtl="1"/>
              <a:r>
                <a:rPr lang="he-IL" sz="1600" b="1" dirty="0">
                  <a:latin typeface="Calibri" panose="020F0502020204030204" pitchFamily="34" charset="0"/>
                  <a:ea typeface="Calibri" panose="020F0502020204030204" pitchFamily="34" charset="0"/>
                  <a:cs typeface="Calibri" panose="020F0502020204030204" pitchFamily="34" charset="0"/>
                </a:rPr>
                <a:t>נוקטים בפעולה</a:t>
              </a:r>
            </a:p>
          </p:txBody>
        </p:sp>
        <p:sp>
          <p:nvSpPr>
            <p:cNvPr id="32" name="תיבת טקסט 31">
              <a:extLst>
                <a:ext uri="{FF2B5EF4-FFF2-40B4-BE49-F238E27FC236}">
                  <a16:creationId xmlns:a16="http://schemas.microsoft.com/office/drawing/2014/main" id="{B1C5E29E-090E-5190-85AD-C51362EA71BF}"/>
                </a:ext>
              </a:extLst>
            </p:cNvPr>
            <p:cNvSpPr txBox="1"/>
            <p:nvPr/>
          </p:nvSpPr>
          <p:spPr>
            <a:xfrm>
              <a:off x="4665406" y="6153217"/>
              <a:ext cx="2861187" cy="519364"/>
            </a:xfrm>
            <a:prstGeom prst="rect">
              <a:avLst/>
            </a:prstGeom>
            <a:noFill/>
          </p:spPr>
          <p:txBody>
            <a:bodyPr wrap="square">
              <a:spAutoFit/>
            </a:bodyPr>
            <a:lstStyle>
              <a:defPPr marR="0" lvl="0" algn="l" rtl="0">
                <a:lnSpc>
                  <a:spcPct val="100000"/>
                </a:lnSpc>
                <a:spcBef>
                  <a:spcPts val="0"/>
                </a:spcBef>
                <a:spcAft>
                  <a:spcPts val="0"/>
                </a:spcAft>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נמנעים מפעולה</a:t>
              </a:r>
            </a:p>
          </p:txBody>
        </p:sp>
        <p:sp>
          <p:nvSpPr>
            <p:cNvPr id="33" name="תיבת טקסט 32">
              <a:extLst>
                <a:ext uri="{FF2B5EF4-FFF2-40B4-BE49-F238E27FC236}">
                  <a16:creationId xmlns:a16="http://schemas.microsoft.com/office/drawing/2014/main" id="{DBCA01A0-45E5-8D54-4E48-BD1FADD13D4C}"/>
                </a:ext>
              </a:extLst>
            </p:cNvPr>
            <p:cNvSpPr txBox="1"/>
            <p:nvPr/>
          </p:nvSpPr>
          <p:spPr>
            <a:xfrm>
              <a:off x="1113755" y="6148633"/>
              <a:ext cx="2949678" cy="519364"/>
            </a:xfrm>
            <a:prstGeom prst="rect">
              <a:avLst/>
            </a:prstGeom>
            <a:noFill/>
          </p:spPr>
          <p:txBody>
            <a:bodyPr wrap="square">
              <a:spAutoFit/>
            </a:bodyPr>
            <a:lstStyle>
              <a:defPPr marR="0" lvl="0" algn="l" rtl="0">
                <a:lnSpc>
                  <a:spcPct val="100000"/>
                </a:lnSpc>
                <a:spcBef>
                  <a:spcPts val="0"/>
                </a:spcBef>
                <a:spcAft>
                  <a:spcPts val="0"/>
                </a:spcAft>
                <a:defRPr/>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מתלבטים</a:t>
              </a:r>
            </a:p>
          </p:txBody>
        </p:sp>
        <p:sp>
          <p:nvSpPr>
            <p:cNvPr id="34" name="Freeform 5">
              <a:extLst>
                <a:ext uri="{FF2B5EF4-FFF2-40B4-BE49-F238E27FC236}">
                  <a16:creationId xmlns:a16="http://schemas.microsoft.com/office/drawing/2014/main" id="{C2B8F000-8D55-A1A1-3609-A6102C7324C2}"/>
                </a:ext>
              </a:extLst>
            </p:cNvPr>
            <p:cNvSpPr/>
            <p:nvPr/>
          </p:nvSpPr>
          <p:spPr>
            <a:xfrm>
              <a:off x="8724736" y="3481881"/>
              <a:ext cx="2152426" cy="2295921"/>
            </a:xfrm>
            <a:custGeom>
              <a:avLst/>
              <a:gdLst/>
              <a:ahLst/>
              <a:cxnLst/>
              <a:rect l="l" t="t" r="r" b="b"/>
              <a:pathLst>
                <a:path w="3433469" h="3662367">
                  <a:moveTo>
                    <a:pt x="0" y="0"/>
                  </a:moveTo>
                  <a:lnTo>
                    <a:pt x="3433470" y="0"/>
                  </a:lnTo>
                  <a:lnTo>
                    <a:pt x="3433470" y="3662367"/>
                  </a:lnTo>
                  <a:lnTo>
                    <a:pt x="0" y="36623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35" name="Freeform 6">
              <a:extLst>
                <a:ext uri="{FF2B5EF4-FFF2-40B4-BE49-F238E27FC236}">
                  <a16:creationId xmlns:a16="http://schemas.microsoft.com/office/drawing/2014/main" id="{EA097CFA-8EE0-761B-9FB9-50E798C99179}"/>
                </a:ext>
              </a:extLst>
            </p:cNvPr>
            <p:cNvSpPr/>
            <p:nvPr/>
          </p:nvSpPr>
          <p:spPr>
            <a:xfrm>
              <a:off x="5175143"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36" name="Freeform 7">
              <a:extLst>
                <a:ext uri="{FF2B5EF4-FFF2-40B4-BE49-F238E27FC236}">
                  <a16:creationId xmlns:a16="http://schemas.microsoft.com/office/drawing/2014/main" id="{2208F240-2547-5FDC-10C1-108F823751E2}"/>
                </a:ext>
              </a:extLst>
            </p:cNvPr>
            <p:cNvSpPr/>
            <p:nvPr/>
          </p:nvSpPr>
          <p:spPr>
            <a:xfrm>
              <a:off x="1622464"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grpSp>
      <p:grpSp>
        <p:nvGrpSpPr>
          <p:cNvPr id="37" name="קבוצה 36">
            <a:extLst>
              <a:ext uri="{FF2B5EF4-FFF2-40B4-BE49-F238E27FC236}">
                <a16:creationId xmlns:a16="http://schemas.microsoft.com/office/drawing/2014/main" id="{7167C9D1-910A-B321-1F25-3FAB5D7B533D}"/>
              </a:ext>
            </a:extLst>
          </p:cNvPr>
          <p:cNvGrpSpPr/>
          <p:nvPr/>
        </p:nvGrpSpPr>
        <p:grpSpPr>
          <a:xfrm>
            <a:off x="6380813" y="228858"/>
            <a:ext cx="5577424" cy="1750638"/>
            <a:chOff x="671052" y="2717222"/>
            <a:chExt cx="10818344" cy="3968291"/>
          </a:xfrm>
        </p:grpSpPr>
        <p:sp>
          <p:nvSpPr>
            <p:cNvPr id="38" name="Freeform 2">
              <a:extLst>
                <a:ext uri="{FF2B5EF4-FFF2-40B4-BE49-F238E27FC236}">
                  <a16:creationId xmlns:a16="http://schemas.microsoft.com/office/drawing/2014/main" id="{E54230F6-5B86-571B-00B6-3A96CCDBE2E8}"/>
                </a:ext>
              </a:extLst>
            </p:cNvPr>
            <p:cNvSpPr/>
            <p:nvPr/>
          </p:nvSpPr>
          <p:spPr>
            <a:xfrm>
              <a:off x="7774353"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39" name="Freeform 3">
              <a:extLst>
                <a:ext uri="{FF2B5EF4-FFF2-40B4-BE49-F238E27FC236}">
                  <a16:creationId xmlns:a16="http://schemas.microsoft.com/office/drawing/2014/main" id="{28BCDA57-D935-E22E-FB14-43766DE3388A}"/>
                </a:ext>
              </a:extLst>
            </p:cNvPr>
            <p:cNvSpPr/>
            <p:nvPr/>
          </p:nvSpPr>
          <p:spPr>
            <a:xfrm>
              <a:off x="422270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40" name="Freeform 4">
              <a:extLst>
                <a:ext uri="{FF2B5EF4-FFF2-40B4-BE49-F238E27FC236}">
                  <a16:creationId xmlns:a16="http://schemas.microsoft.com/office/drawing/2014/main" id="{40750428-7672-39BD-6D76-B137B49617DB}"/>
                </a:ext>
              </a:extLst>
            </p:cNvPr>
            <p:cNvSpPr/>
            <p:nvPr/>
          </p:nvSpPr>
          <p:spPr>
            <a:xfrm>
              <a:off x="67105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41" name="תיבת טקסט 40">
              <a:extLst>
                <a:ext uri="{FF2B5EF4-FFF2-40B4-BE49-F238E27FC236}">
                  <a16:creationId xmlns:a16="http://schemas.microsoft.com/office/drawing/2014/main" id="{D2EC19F0-A0B3-D40A-D427-FB3C1EDE1FD8}"/>
                </a:ext>
              </a:extLst>
            </p:cNvPr>
            <p:cNvSpPr txBox="1"/>
            <p:nvPr/>
          </p:nvSpPr>
          <p:spPr>
            <a:xfrm>
              <a:off x="8300043" y="6166149"/>
              <a:ext cx="2964428" cy="519364"/>
            </a:xfrm>
            <a:prstGeom prst="rect">
              <a:avLst/>
            </a:prstGeom>
            <a:noFill/>
          </p:spPr>
          <p:txBody>
            <a:bodyPr wrap="square">
              <a:spAutoFit/>
            </a:bodyPr>
            <a:lstStyle/>
            <a:p>
              <a:pPr algn="ctr" rtl="1"/>
              <a:r>
                <a:rPr lang="he-IL" sz="1600" b="1" dirty="0">
                  <a:latin typeface="Calibri" panose="020F0502020204030204" pitchFamily="34" charset="0"/>
                  <a:ea typeface="Calibri" panose="020F0502020204030204" pitchFamily="34" charset="0"/>
                  <a:cs typeface="Calibri" panose="020F0502020204030204" pitchFamily="34" charset="0"/>
                </a:rPr>
                <a:t>נוקטים בפעולה</a:t>
              </a:r>
            </a:p>
          </p:txBody>
        </p:sp>
        <p:sp>
          <p:nvSpPr>
            <p:cNvPr id="42" name="תיבת טקסט 41">
              <a:extLst>
                <a:ext uri="{FF2B5EF4-FFF2-40B4-BE49-F238E27FC236}">
                  <a16:creationId xmlns:a16="http://schemas.microsoft.com/office/drawing/2014/main" id="{E215E3ED-1586-F423-F37E-D3BD505236B7}"/>
                </a:ext>
              </a:extLst>
            </p:cNvPr>
            <p:cNvSpPr txBox="1"/>
            <p:nvPr/>
          </p:nvSpPr>
          <p:spPr>
            <a:xfrm>
              <a:off x="4665406" y="6153217"/>
              <a:ext cx="2861187" cy="519364"/>
            </a:xfrm>
            <a:prstGeom prst="rect">
              <a:avLst/>
            </a:prstGeom>
            <a:noFill/>
          </p:spPr>
          <p:txBody>
            <a:bodyPr wrap="square">
              <a:spAutoFit/>
            </a:bodyPr>
            <a:lstStyle>
              <a:defPPr marR="0" lvl="0" algn="l" rtl="0">
                <a:lnSpc>
                  <a:spcPct val="100000"/>
                </a:lnSpc>
                <a:spcBef>
                  <a:spcPts val="0"/>
                </a:spcBef>
                <a:spcAft>
                  <a:spcPts val="0"/>
                </a:spcAft>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נמנעים מפעולה</a:t>
              </a:r>
            </a:p>
          </p:txBody>
        </p:sp>
        <p:sp>
          <p:nvSpPr>
            <p:cNvPr id="43" name="תיבת טקסט 42">
              <a:extLst>
                <a:ext uri="{FF2B5EF4-FFF2-40B4-BE49-F238E27FC236}">
                  <a16:creationId xmlns:a16="http://schemas.microsoft.com/office/drawing/2014/main" id="{9A4B10A4-6D55-8D37-9023-F5E93B3583A2}"/>
                </a:ext>
              </a:extLst>
            </p:cNvPr>
            <p:cNvSpPr txBox="1"/>
            <p:nvPr/>
          </p:nvSpPr>
          <p:spPr>
            <a:xfrm>
              <a:off x="1113755" y="6148633"/>
              <a:ext cx="2949678" cy="519364"/>
            </a:xfrm>
            <a:prstGeom prst="rect">
              <a:avLst/>
            </a:prstGeom>
            <a:noFill/>
          </p:spPr>
          <p:txBody>
            <a:bodyPr wrap="square">
              <a:spAutoFit/>
            </a:bodyPr>
            <a:lstStyle>
              <a:defPPr marR="0" lvl="0" algn="l" rtl="0">
                <a:lnSpc>
                  <a:spcPct val="100000"/>
                </a:lnSpc>
                <a:spcBef>
                  <a:spcPts val="0"/>
                </a:spcBef>
                <a:spcAft>
                  <a:spcPts val="0"/>
                </a:spcAft>
                <a:defRPr/>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מתלבטים</a:t>
              </a:r>
            </a:p>
          </p:txBody>
        </p:sp>
        <p:sp>
          <p:nvSpPr>
            <p:cNvPr id="44" name="Freeform 5">
              <a:extLst>
                <a:ext uri="{FF2B5EF4-FFF2-40B4-BE49-F238E27FC236}">
                  <a16:creationId xmlns:a16="http://schemas.microsoft.com/office/drawing/2014/main" id="{5F145E55-2293-68E1-E662-FDA29B2807CC}"/>
                </a:ext>
              </a:extLst>
            </p:cNvPr>
            <p:cNvSpPr/>
            <p:nvPr/>
          </p:nvSpPr>
          <p:spPr>
            <a:xfrm>
              <a:off x="8724736" y="3481881"/>
              <a:ext cx="2152426" cy="2295921"/>
            </a:xfrm>
            <a:custGeom>
              <a:avLst/>
              <a:gdLst/>
              <a:ahLst/>
              <a:cxnLst/>
              <a:rect l="l" t="t" r="r" b="b"/>
              <a:pathLst>
                <a:path w="3433469" h="3662367">
                  <a:moveTo>
                    <a:pt x="0" y="0"/>
                  </a:moveTo>
                  <a:lnTo>
                    <a:pt x="3433470" y="0"/>
                  </a:lnTo>
                  <a:lnTo>
                    <a:pt x="3433470" y="3662367"/>
                  </a:lnTo>
                  <a:lnTo>
                    <a:pt x="0" y="36623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45" name="Freeform 6">
              <a:extLst>
                <a:ext uri="{FF2B5EF4-FFF2-40B4-BE49-F238E27FC236}">
                  <a16:creationId xmlns:a16="http://schemas.microsoft.com/office/drawing/2014/main" id="{3F9E2422-2F14-7680-06D7-C105F11EE023}"/>
                </a:ext>
              </a:extLst>
            </p:cNvPr>
            <p:cNvSpPr/>
            <p:nvPr/>
          </p:nvSpPr>
          <p:spPr>
            <a:xfrm>
              <a:off x="5175143"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46" name="Freeform 7">
              <a:extLst>
                <a:ext uri="{FF2B5EF4-FFF2-40B4-BE49-F238E27FC236}">
                  <a16:creationId xmlns:a16="http://schemas.microsoft.com/office/drawing/2014/main" id="{692F40B2-7ABF-0CE8-7430-F9D2E805C177}"/>
                </a:ext>
              </a:extLst>
            </p:cNvPr>
            <p:cNvSpPr/>
            <p:nvPr/>
          </p:nvSpPr>
          <p:spPr>
            <a:xfrm>
              <a:off x="1622464"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grpSp>
      <p:grpSp>
        <p:nvGrpSpPr>
          <p:cNvPr id="47" name="קבוצה 46">
            <a:extLst>
              <a:ext uri="{FF2B5EF4-FFF2-40B4-BE49-F238E27FC236}">
                <a16:creationId xmlns:a16="http://schemas.microsoft.com/office/drawing/2014/main" id="{2C7CC5EB-92CC-324F-5541-9C88B6948D2B}"/>
              </a:ext>
            </a:extLst>
          </p:cNvPr>
          <p:cNvGrpSpPr/>
          <p:nvPr/>
        </p:nvGrpSpPr>
        <p:grpSpPr>
          <a:xfrm>
            <a:off x="6380812" y="2527781"/>
            <a:ext cx="5577424" cy="1750638"/>
            <a:chOff x="671052" y="2717222"/>
            <a:chExt cx="10818344" cy="3968291"/>
          </a:xfrm>
        </p:grpSpPr>
        <p:sp>
          <p:nvSpPr>
            <p:cNvPr id="48" name="Freeform 2">
              <a:extLst>
                <a:ext uri="{FF2B5EF4-FFF2-40B4-BE49-F238E27FC236}">
                  <a16:creationId xmlns:a16="http://schemas.microsoft.com/office/drawing/2014/main" id="{75B26590-E209-DC3F-AEE3-2CCD68273F73}"/>
                </a:ext>
              </a:extLst>
            </p:cNvPr>
            <p:cNvSpPr/>
            <p:nvPr/>
          </p:nvSpPr>
          <p:spPr>
            <a:xfrm>
              <a:off x="7774353"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49" name="Freeform 3">
              <a:extLst>
                <a:ext uri="{FF2B5EF4-FFF2-40B4-BE49-F238E27FC236}">
                  <a16:creationId xmlns:a16="http://schemas.microsoft.com/office/drawing/2014/main" id="{08317892-FFFA-6174-3457-3BA27D31DEB1}"/>
                </a:ext>
              </a:extLst>
            </p:cNvPr>
            <p:cNvSpPr/>
            <p:nvPr/>
          </p:nvSpPr>
          <p:spPr>
            <a:xfrm>
              <a:off x="422270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50" name="Freeform 4">
              <a:extLst>
                <a:ext uri="{FF2B5EF4-FFF2-40B4-BE49-F238E27FC236}">
                  <a16:creationId xmlns:a16="http://schemas.microsoft.com/office/drawing/2014/main" id="{CF48AC46-8C79-724E-4B52-DE5560679A1A}"/>
                </a:ext>
              </a:extLst>
            </p:cNvPr>
            <p:cNvSpPr/>
            <p:nvPr/>
          </p:nvSpPr>
          <p:spPr>
            <a:xfrm>
              <a:off x="67105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51" name="תיבת טקסט 50">
              <a:extLst>
                <a:ext uri="{FF2B5EF4-FFF2-40B4-BE49-F238E27FC236}">
                  <a16:creationId xmlns:a16="http://schemas.microsoft.com/office/drawing/2014/main" id="{C9F04625-C013-631E-86FC-AFEB6EC83787}"/>
                </a:ext>
              </a:extLst>
            </p:cNvPr>
            <p:cNvSpPr txBox="1"/>
            <p:nvPr/>
          </p:nvSpPr>
          <p:spPr>
            <a:xfrm>
              <a:off x="8300043" y="6166149"/>
              <a:ext cx="2964428" cy="519364"/>
            </a:xfrm>
            <a:prstGeom prst="rect">
              <a:avLst/>
            </a:prstGeom>
            <a:noFill/>
          </p:spPr>
          <p:txBody>
            <a:bodyPr wrap="square">
              <a:spAutoFit/>
            </a:bodyPr>
            <a:lstStyle/>
            <a:p>
              <a:pPr algn="ctr" rtl="1"/>
              <a:r>
                <a:rPr lang="he-IL" sz="1600" b="1" dirty="0">
                  <a:latin typeface="Calibri" panose="020F0502020204030204" pitchFamily="34" charset="0"/>
                  <a:ea typeface="Calibri" panose="020F0502020204030204" pitchFamily="34" charset="0"/>
                  <a:cs typeface="Calibri" panose="020F0502020204030204" pitchFamily="34" charset="0"/>
                </a:rPr>
                <a:t>נוקטים בפעולה</a:t>
              </a:r>
            </a:p>
          </p:txBody>
        </p:sp>
        <p:sp>
          <p:nvSpPr>
            <p:cNvPr id="52" name="תיבת טקסט 51">
              <a:extLst>
                <a:ext uri="{FF2B5EF4-FFF2-40B4-BE49-F238E27FC236}">
                  <a16:creationId xmlns:a16="http://schemas.microsoft.com/office/drawing/2014/main" id="{D98C0F65-8FD0-A366-C15D-D18D7C49E0E3}"/>
                </a:ext>
              </a:extLst>
            </p:cNvPr>
            <p:cNvSpPr txBox="1"/>
            <p:nvPr/>
          </p:nvSpPr>
          <p:spPr>
            <a:xfrm>
              <a:off x="4665406" y="6153217"/>
              <a:ext cx="2861187" cy="519364"/>
            </a:xfrm>
            <a:prstGeom prst="rect">
              <a:avLst/>
            </a:prstGeom>
            <a:noFill/>
          </p:spPr>
          <p:txBody>
            <a:bodyPr wrap="square">
              <a:spAutoFit/>
            </a:bodyPr>
            <a:lstStyle>
              <a:defPPr marR="0" lvl="0" algn="l" rtl="0">
                <a:lnSpc>
                  <a:spcPct val="100000"/>
                </a:lnSpc>
                <a:spcBef>
                  <a:spcPts val="0"/>
                </a:spcBef>
                <a:spcAft>
                  <a:spcPts val="0"/>
                </a:spcAft>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נמנעים מפעולה</a:t>
              </a:r>
            </a:p>
          </p:txBody>
        </p:sp>
        <p:sp>
          <p:nvSpPr>
            <p:cNvPr id="53" name="תיבת טקסט 52">
              <a:extLst>
                <a:ext uri="{FF2B5EF4-FFF2-40B4-BE49-F238E27FC236}">
                  <a16:creationId xmlns:a16="http://schemas.microsoft.com/office/drawing/2014/main" id="{B83DFB92-EA7B-FAF5-6259-A3D1495D5B95}"/>
                </a:ext>
              </a:extLst>
            </p:cNvPr>
            <p:cNvSpPr txBox="1"/>
            <p:nvPr/>
          </p:nvSpPr>
          <p:spPr>
            <a:xfrm>
              <a:off x="1113755" y="6148633"/>
              <a:ext cx="2949678" cy="519364"/>
            </a:xfrm>
            <a:prstGeom prst="rect">
              <a:avLst/>
            </a:prstGeom>
            <a:noFill/>
          </p:spPr>
          <p:txBody>
            <a:bodyPr wrap="square">
              <a:spAutoFit/>
            </a:bodyPr>
            <a:lstStyle>
              <a:defPPr marR="0" lvl="0" algn="l" rtl="0">
                <a:lnSpc>
                  <a:spcPct val="100000"/>
                </a:lnSpc>
                <a:spcBef>
                  <a:spcPts val="0"/>
                </a:spcBef>
                <a:spcAft>
                  <a:spcPts val="0"/>
                </a:spcAft>
                <a:defRPr/>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מתלבטים</a:t>
              </a:r>
            </a:p>
          </p:txBody>
        </p:sp>
        <p:sp>
          <p:nvSpPr>
            <p:cNvPr id="54" name="Freeform 5">
              <a:extLst>
                <a:ext uri="{FF2B5EF4-FFF2-40B4-BE49-F238E27FC236}">
                  <a16:creationId xmlns:a16="http://schemas.microsoft.com/office/drawing/2014/main" id="{A6A53AD8-45AF-2A34-E983-5B1CDF984557}"/>
                </a:ext>
              </a:extLst>
            </p:cNvPr>
            <p:cNvSpPr/>
            <p:nvPr/>
          </p:nvSpPr>
          <p:spPr>
            <a:xfrm>
              <a:off x="8724736" y="3481881"/>
              <a:ext cx="2152426" cy="2295921"/>
            </a:xfrm>
            <a:custGeom>
              <a:avLst/>
              <a:gdLst/>
              <a:ahLst/>
              <a:cxnLst/>
              <a:rect l="l" t="t" r="r" b="b"/>
              <a:pathLst>
                <a:path w="3433469" h="3662367">
                  <a:moveTo>
                    <a:pt x="0" y="0"/>
                  </a:moveTo>
                  <a:lnTo>
                    <a:pt x="3433470" y="0"/>
                  </a:lnTo>
                  <a:lnTo>
                    <a:pt x="3433470" y="3662367"/>
                  </a:lnTo>
                  <a:lnTo>
                    <a:pt x="0" y="36623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55" name="Freeform 6">
              <a:extLst>
                <a:ext uri="{FF2B5EF4-FFF2-40B4-BE49-F238E27FC236}">
                  <a16:creationId xmlns:a16="http://schemas.microsoft.com/office/drawing/2014/main" id="{F71AF434-5374-1050-DE0A-8FCCB01A26C3}"/>
                </a:ext>
              </a:extLst>
            </p:cNvPr>
            <p:cNvSpPr/>
            <p:nvPr/>
          </p:nvSpPr>
          <p:spPr>
            <a:xfrm>
              <a:off x="5175143"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56" name="Freeform 7">
              <a:extLst>
                <a:ext uri="{FF2B5EF4-FFF2-40B4-BE49-F238E27FC236}">
                  <a16:creationId xmlns:a16="http://schemas.microsoft.com/office/drawing/2014/main" id="{C9E7A72E-5F41-7981-621E-A74D3D53F267}"/>
                </a:ext>
              </a:extLst>
            </p:cNvPr>
            <p:cNvSpPr/>
            <p:nvPr/>
          </p:nvSpPr>
          <p:spPr>
            <a:xfrm>
              <a:off x="1622464"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grpSp>
      <p:grpSp>
        <p:nvGrpSpPr>
          <p:cNvPr id="57" name="קבוצה 56">
            <a:extLst>
              <a:ext uri="{FF2B5EF4-FFF2-40B4-BE49-F238E27FC236}">
                <a16:creationId xmlns:a16="http://schemas.microsoft.com/office/drawing/2014/main" id="{9DB222DA-6810-79BF-E1D9-1F0EE6A5B793}"/>
              </a:ext>
            </a:extLst>
          </p:cNvPr>
          <p:cNvGrpSpPr/>
          <p:nvPr/>
        </p:nvGrpSpPr>
        <p:grpSpPr>
          <a:xfrm>
            <a:off x="6231916" y="4823012"/>
            <a:ext cx="5577424" cy="1750638"/>
            <a:chOff x="671052" y="2717222"/>
            <a:chExt cx="10818344" cy="3968291"/>
          </a:xfrm>
        </p:grpSpPr>
        <p:sp>
          <p:nvSpPr>
            <p:cNvPr id="58" name="Freeform 2">
              <a:extLst>
                <a:ext uri="{FF2B5EF4-FFF2-40B4-BE49-F238E27FC236}">
                  <a16:creationId xmlns:a16="http://schemas.microsoft.com/office/drawing/2014/main" id="{3CD2ADAD-88F3-4F20-45A7-ABEAFCF03C99}"/>
                </a:ext>
              </a:extLst>
            </p:cNvPr>
            <p:cNvSpPr/>
            <p:nvPr/>
          </p:nvSpPr>
          <p:spPr>
            <a:xfrm>
              <a:off x="7774353"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59" name="Freeform 3">
              <a:extLst>
                <a:ext uri="{FF2B5EF4-FFF2-40B4-BE49-F238E27FC236}">
                  <a16:creationId xmlns:a16="http://schemas.microsoft.com/office/drawing/2014/main" id="{FEB691D7-E170-4F34-E112-0AE8E94E9482}"/>
                </a:ext>
              </a:extLst>
            </p:cNvPr>
            <p:cNvSpPr/>
            <p:nvPr/>
          </p:nvSpPr>
          <p:spPr>
            <a:xfrm>
              <a:off x="422270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60" name="Freeform 4">
              <a:extLst>
                <a:ext uri="{FF2B5EF4-FFF2-40B4-BE49-F238E27FC236}">
                  <a16:creationId xmlns:a16="http://schemas.microsoft.com/office/drawing/2014/main" id="{E7FE4264-B593-E24B-7605-5E8A4A516663}"/>
                </a:ext>
              </a:extLst>
            </p:cNvPr>
            <p:cNvSpPr/>
            <p:nvPr/>
          </p:nvSpPr>
          <p:spPr>
            <a:xfrm>
              <a:off x="67105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61" name="תיבת טקסט 60">
              <a:extLst>
                <a:ext uri="{FF2B5EF4-FFF2-40B4-BE49-F238E27FC236}">
                  <a16:creationId xmlns:a16="http://schemas.microsoft.com/office/drawing/2014/main" id="{7F8B3E95-56B7-4E49-9D3A-87EF2BE8B89B}"/>
                </a:ext>
              </a:extLst>
            </p:cNvPr>
            <p:cNvSpPr txBox="1"/>
            <p:nvPr/>
          </p:nvSpPr>
          <p:spPr>
            <a:xfrm>
              <a:off x="8300043" y="6166149"/>
              <a:ext cx="2964428" cy="519364"/>
            </a:xfrm>
            <a:prstGeom prst="rect">
              <a:avLst/>
            </a:prstGeom>
            <a:noFill/>
          </p:spPr>
          <p:txBody>
            <a:bodyPr wrap="square">
              <a:spAutoFit/>
            </a:bodyPr>
            <a:lstStyle/>
            <a:p>
              <a:pPr algn="ctr" rtl="1"/>
              <a:r>
                <a:rPr lang="he-IL" sz="1600" b="1" dirty="0">
                  <a:latin typeface="Calibri" panose="020F0502020204030204" pitchFamily="34" charset="0"/>
                  <a:ea typeface="Calibri" panose="020F0502020204030204" pitchFamily="34" charset="0"/>
                  <a:cs typeface="Calibri" panose="020F0502020204030204" pitchFamily="34" charset="0"/>
                </a:rPr>
                <a:t>נוקטים בפעולה</a:t>
              </a:r>
            </a:p>
          </p:txBody>
        </p:sp>
        <p:sp>
          <p:nvSpPr>
            <p:cNvPr id="62" name="תיבת טקסט 61">
              <a:extLst>
                <a:ext uri="{FF2B5EF4-FFF2-40B4-BE49-F238E27FC236}">
                  <a16:creationId xmlns:a16="http://schemas.microsoft.com/office/drawing/2014/main" id="{B38DDB3A-8B4E-5AC2-3F9C-96E8172BF6B0}"/>
                </a:ext>
              </a:extLst>
            </p:cNvPr>
            <p:cNvSpPr txBox="1"/>
            <p:nvPr/>
          </p:nvSpPr>
          <p:spPr>
            <a:xfrm>
              <a:off x="4665406" y="6153217"/>
              <a:ext cx="2861187" cy="519364"/>
            </a:xfrm>
            <a:prstGeom prst="rect">
              <a:avLst/>
            </a:prstGeom>
            <a:noFill/>
          </p:spPr>
          <p:txBody>
            <a:bodyPr wrap="square">
              <a:spAutoFit/>
            </a:bodyPr>
            <a:lstStyle>
              <a:defPPr marR="0" lvl="0" algn="l" rtl="0">
                <a:lnSpc>
                  <a:spcPct val="100000"/>
                </a:lnSpc>
                <a:spcBef>
                  <a:spcPts val="0"/>
                </a:spcBef>
                <a:spcAft>
                  <a:spcPts val="0"/>
                </a:spcAft>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נמנעים מפעולה</a:t>
              </a:r>
            </a:p>
          </p:txBody>
        </p:sp>
        <p:sp>
          <p:nvSpPr>
            <p:cNvPr id="63" name="תיבת טקסט 62">
              <a:extLst>
                <a:ext uri="{FF2B5EF4-FFF2-40B4-BE49-F238E27FC236}">
                  <a16:creationId xmlns:a16="http://schemas.microsoft.com/office/drawing/2014/main" id="{8D5D5780-3475-0065-F820-208F1F4DAC7B}"/>
                </a:ext>
              </a:extLst>
            </p:cNvPr>
            <p:cNvSpPr txBox="1"/>
            <p:nvPr/>
          </p:nvSpPr>
          <p:spPr>
            <a:xfrm>
              <a:off x="1113755" y="6148633"/>
              <a:ext cx="2949678" cy="519364"/>
            </a:xfrm>
            <a:prstGeom prst="rect">
              <a:avLst/>
            </a:prstGeom>
            <a:noFill/>
          </p:spPr>
          <p:txBody>
            <a:bodyPr wrap="square">
              <a:spAutoFit/>
            </a:bodyPr>
            <a:lstStyle>
              <a:defPPr marR="0" lvl="0" algn="l" rtl="0">
                <a:lnSpc>
                  <a:spcPct val="100000"/>
                </a:lnSpc>
                <a:spcBef>
                  <a:spcPts val="0"/>
                </a:spcBef>
                <a:spcAft>
                  <a:spcPts val="0"/>
                </a:spcAft>
                <a:defRPr/>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מתלבטים</a:t>
              </a:r>
            </a:p>
          </p:txBody>
        </p:sp>
        <p:sp>
          <p:nvSpPr>
            <p:cNvPr id="64" name="Freeform 5">
              <a:extLst>
                <a:ext uri="{FF2B5EF4-FFF2-40B4-BE49-F238E27FC236}">
                  <a16:creationId xmlns:a16="http://schemas.microsoft.com/office/drawing/2014/main" id="{8BBFFB02-AFB9-921F-6146-5B24BCFD8A2F}"/>
                </a:ext>
              </a:extLst>
            </p:cNvPr>
            <p:cNvSpPr/>
            <p:nvPr/>
          </p:nvSpPr>
          <p:spPr>
            <a:xfrm>
              <a:off x="8724736" y="3481881"/>
              <a:ext cx="2152426" cy="2295921"/>
            </a:xfrm>
            <a:custGeom>
              <a:avLst/>
              <a:gdLst/>
              <a:ahLst/>
              <a:cxnLst/>
              <a:rect l="l" t="t" r="r" b="b"/>
              <a:pathLst>
                <a:path w="3433469" h="3662367">
                  <a:moveTo>
                    <a:pt x="0" y="0"/>
                  </a:moveTo>
                  <a:lnTo>
                    <a:pt x="3433470" y="0"/>
                  </a:lnTo>
                  <a:lnTo>
                    <a:pt x="3433470" y="3662367"/>
                  </a:lnTo>
                  <a:lnTo>
                    <a:pt x="0" y="36623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65" name="Freeform 6">
              <a:extLst>
                <a:ext uri="{FF2B5EF4-FFF2-40B4-BE49-F238E27FC236}">
                  <a16:creationId xmlns:a16="http://schemas.microsoft.com/office/drawing/2014/main" id="{F3119104-DB11-4BAF-DF1C-1794E6C528FA}"/>
                </a:ext>
              </a:extLst>
            </p:cNvPr>
            <p:cNvSpPr/>
            <p:nvPr/>
          </p:nvSpPr>
          <p:spPr>
            <a:xfrm>
              <a:off x="5175143"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66" name="Freeform 7">
              <a:extLst>
                <a:ext uri="{FF2B5EF4-FFF2-40B4-BE49-F238E27FC236}">
                  <a16:creationId xmlns:a16="http://schemas.microsoft.com/office/drawing/2014/main" id="{44D3B870-401F-49C3-CEA1-BFF68065F3D8}"/>
                </a:ext>
              </a:extLst>
            </p:cNvPr>
            <p:cNvSpPr/>
            <p:nvPr/>
          </p:nvSpPr>
          <p:spPr>
            <a:xfrm>
              <a:off x="1622464"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870497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Google Shape;141;p3">
            <a:extLst>
              <a:ext uri="{FF2B5EF4-FFF2-40B4-BE49-F238E27FC236}">
                <a16:creationId xmlns:a16="http://schemas.microsoft.com/office/drawing/2014/main" id="{2E778BF9-5864-3537-B017-72253A73FBEF}"/>
              </a:ext>
            </a:extLst>
          </p:cNvPr>
          <p:cNvSpPr/>
          <p:nvPr/>
        </p:nvSpPr>
        <p:spPr>
          <a:xfrm>
            <a:off x="0" y="810229"/>
            <a:ext cx="12231189" cy="6204660"/>
          </a:xfrm>
          <a:prstGeom prst="rect">
            <a:avLst/>
          </a:prstGeom>
          <a:solidFill>
            <a:srgbClr val="E5C3B9"/>
          </a:solidFill>
          <a:ln>
            <a:noFill/>
          </a:ln>
        </p:spPr>
        <p:txBody>
          <a:bodyPr spcFirstLastPara="1" wrap="square" lIns="91425" tIns="45700" rIns="91425" bIns="45700" anchor="ctr" anchorCtr="0">
            <a:noAutofit/>
          </a:bodyPr>
          <a:lstStyle/>
          <a:p>
            <a:pPr marL="400050" marR="0" lvl="0" indent="-285750" algn="r" defTabSz="914400" rtl="1" eaLnBrk="1" fontAlgn="auto" latinLnBrk="0" hangingPunct="1">
              <a:lnSpc>
                <a:spcPct val="110000"/>
              </a:lnSpc>
              <a:spcBef>
                <a:spcPts val="0"/>
              </a:spcBef>
              <a:spcAft>
                <a:spcPts val="0"/>
              </a:spcAft>
              <a:buClr>
                <a:srgbClr val="000000"/>
              </a:buClr>
              <a:buSzTx/>
              <a:buFont typeface="Arial"/>
              <a:buNone/>
              <a:tabLst/>
              <a:defRPr/>
            </a:pPr>
            <a:endParaRPr kumimoji="0" lang="he-IL" sz="1800" b="0" i="0" u="none" strike="noStrike" kern="0" cap="none" spc="0" normalizeH="0" baseline="0" noProof="0" dirty="0">
              <a:ln>
                <a:noFill/>
              </a:ln>
              <a:solidFill>
                <a:srgbClr val="002060"/>
              </a:solidFill>
              <a:effectLst/>
              <a:uLnTx/>
              <a:uFillTx/>
              <a:latin typeface="Calibri" panose="020F0502020204030204"/>
              <a:ea typeface="+mn-ea"/>
              <a:cs typeface="Calibri" panose="020F0502020204030204" pitchFamily="34" charset="0"/>
              <a:sym typeface="Arial"/>
            </a:endParaRPr>
          </a:p>
        </p:txBody>
      </p:sp>
      <p:sp>
        <p:nvSpPr>
          <p:cNvPr id="7" name="מלבן 6">
            <a:extLst>
              <a:ext uri="{FF2B5EF4-FFF2-40B4-BE49-F238E27FC236}">
                <a16:creationId xmlns:a16="http://schemas.microsoft.com/office/drawing/2014/main" id="{E027117B-69E5-4AAA-B77C-1A1D1E8542FB}"/>
              </a:ext>
            </a:extLst>
          </p:cNvPr>
          <p:cNvSpPr/>
          <p:nvPr/>
        </p:nvSpPr>
        <p:spPr>
          <a:xfrm>
            <a:off x="839204" y="115746"/>
            <a:ext cx="10752666" cy="874663"/>
          </a:xfrm>
          <a:prstGeom prst="rect">
            <a:avLst/>
          </a:prstGeom>
        </p:spPr>
        <p:txBody>
          <a:bodyPr wrap="square">
            <a:spAutoFit/>
          </a:bodyPr>
          <a:lstStyle/>
          <a:p>
            <a:pPr marL="0" marR="0" lvl="0" indent="0" algn="ctr" defTabSz="914400" rtl="1" eaLnBrk="1" fontAlgn="auto" latinLnBrk="0" hangingPunct="1">
              <a:lnSpc>
                <a:spcPts val="5600"/>
              </a:lnSpc>
              <a:spcBef>
                <a:spcPts val="0"/>
              </a:spcBef>
              <a:spcAft>
                <a:spcPts val="0"/>
              </a:spcAft>
              <a:buClrTx/>
              <a:buSzTx/>
              <a:buFontTx/>
              <a:buNone/>
              <a:tabLst/>
              <a:defRPr/>
            </a:pPr>
            <a:r>
              <a:rPr kumimoji="0" lang="he-IL" sz="72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מידע ונתונים רלוונטיים ליחידה</a:t>
            </a:r>
            <a:endParaRPr kumimoji="0" lang="he-IL" sz="7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5" name="Google Shape;144;p3">
            <a:extLst>
              <a:ext uri="{FF2B5EF4-FFF2-40B4-BE49-F238E27FC236}">
                <a16:creationId xmlns:a16="http://schemas.microsoft.com/office/drawing/2014/main" id="{64E102DD-8A74-B16C-DFF1-111B8C447D34}"/>
              </a:ext>
            </a:extLst>
          </p:cNvPr>
          <p:cNvSpPr txBox="1"/>
          <p:nvPr/>
        </p:nvSpPr>
        <p:spPr>
          <a:xfrm>
            <a:off x="488358" y="865591"/>
            <a:ext cx="12398123" cy="6093936"/>
          </a:xfrm>
          <a:prstGeom prst="rect">
            <a:avLst/>
          </a:prstGeom>
          <a:noFill/>
          <a:ln>
            <a:noFill/>
          </a:ln>
        </p:spPr>
        <p:txBody>
          <a:bodyPr spcFirstLastPara="1" wrap="square" lIns="91425" tIns="45700" rIns="91425" bIns="45700" anchor="t" anchorCtr="0">
            <a:spAutoFit/>
          </a:bodyPr>
          <a:lstStyle/>
          <a:p>
            <a:pPr marL="1219200" indent="-342900" algn="r" rtl="1">
              <a:buSzPts val="2400"/>
              <a:buFont typeface="Arial" panose="020B0604020202020204" pitchFamily="34" charset="0"/>
              <a:buChar char="•"/>
            </a:pPr>
            <a:r>
              <a:rPr lang="he-IL" sz="2400" dirty="0">
                <a:solidFill>
                  <a:srgbClr val="002060"/>
                </a:solidFill>
                <a:latin typeface="Calibri"/>
                <a:ea typeface="Calibri"/>
                <a:cs typeface="Calibri"/>
                <a:sym typeface="Calibri"/>
              </a:rPr>
              <a:t>10% מתלמידי כיתות ה'-ו' העידו שהיו מעורבים באירועי אלימות הכוללים אלימות פיזית, מילולית, חברתית, סחיטה ואלימות ברשת*.</a:t>
            </a:r>
          </a:p>
          <a:p>
            <a:pPr marL="1219200" indent="-342900" algn="r" rtl="1">
              <a:buSzPts val="2400"/>
              <a:buFont typeface="Arial" panose="020B0604020202020204" pitchFamily="34" charset="0"/>
              <a:buChar char="•"/>
            </a:pPr>
            <a:r>
              <a:rPr lang="he-IL" sz="2400" dirty="0">
                <a:solidFill>
                  <a:srgbClr val="002060"/>
                </a:solidFill>
                <a:latin typeface="Calibri"/>
                <a:ea typeface="Calibri"/>
                <a:cs typeface="Calibri"/>
                <a:sym typeface="Calibri"/>
              </a:rPr>
              <a:t>על פי גישת "תפקידי המשתתף", במצבים בהם מתרחשת בבית הספר פגיעה, נוכחים לצד הפוגע והנפגע ילדים נוספים שסגנון הנוכחות שלהם משפיע באופן משמעותי על תוצאות האירוע </a:t>
            </a:r>
            <a:r>
              <a:rPr lang="en-US" sz="2400" dirty="0">
                <a:solidFill>
                  <a:srgbClr val="002060"/>
                </a:solidFill>
                <a:latin typeface="Calibri"/>
                <a:ea typeface="Calibri"/>
                <a:cs typeface="Calibri"/>
                <a:sym typeface="Calibri"/>
              </a:rPr>
              <a:t>(</a:t>
            </a:r>
            <a:r>
              <a:rPr lang="en-US" sz="2400" dirty="0" err="1">
                <a:solidFill>
                  <a:srgbClr val="002060"/>
                </a:solidFill>
                <a:latin typeface="Calibri"/>
                <a:ea typeface="Calibri"/>
                <a:cs typeface="Calibri"/>
                <a:sym typeface="Calibri"/>
              </a:rPr>
              <a:t>Salmivalli</a:t>
            </a:r>
            <a:r>
              <a:rPr lang="en-US" sz="2400" dirty="0">
                <a:solidFill>
                  <a:srgbClr val="002060"/>
                </a:solidFill>
                <a:latin typeface="Calibri"/>
                <a:ea typeface="Calibri"/>
                <a:cs typeface="Calibri"/>
                <a:sym typeface="Calibri"/>
              </a:rPr>
              <a:t>, 1992)</a:t>
            </a:r>
            <a:r>
              <a:rPr lang="he-IL" sz="2400" dirty="0">
                <a:solidFill>
                  <a:srgbClr val="002060"/>
                </a:solidFill>
                <a:latin typeface="Calibri"/>
                <a:ea typeface="Calibri"/>
                <a:cs typeface="Calibri"/>
                <a:sym typeface="Calibri"/>
              </a:rPr>
              <a:t>.</a:t>
            </a:r>
            <a:endParaRPr lang="en-US" sz="2400" dirty="0">
              <a:solidFill>
                <a:srgbClr val="002060"/>
              </a:solidFill>
              <a:latin typeface="Calibri"/>
              <a:ea typeface="Calibri"/>
              <a:cs typeface="Calibri"/>
              <a:sym typeface="Calibri"/>
            </a:endParaRPr>
          </a:p>
          <a:p>
            <a:pPr marL="1219200" indent="-342900" algn="r" rtl="1">
              <a:buSzPts val="2400"/>
              <a:buFont typeface="Arial" panose="020B0604020202020204" pitchFamily="34" charset="0"/>
              <a:buChar char="•"/>
            </a:pPr>
            <a:r>
              <a:rPr lang="he-IL" sz="2400" dirty="0">
                <a:solidFill>
                  <a:srgbClr val="002060"/>
                </a:solidFill>
                <a:latin typeface="Calibri"/>
                <a:ea typeface="Calibri"/>
                <a:cs typeface="Calibri"/>
                <a:sym typeface="Calibri"/>
              </a:rPr>
              <a:t>רוב התלמידים בוחרים בהתנהגויות שמובילות להמשך הפגיעה ועידודה (פוגעים – 8%, מסייעים – 7%, מחזקים – 20%, מתעלמים – 24%) ופחות תלמידים בוחרים דרכים שיביאו לסיום הפגיעה (מגנים – 17%).</a:t>
            </a:r>
          </a:p>
          <a:p>
            <a:pPr marL="1219200" indent="-342900" algn="r" rtl="1">
              <a:buSzPts val="2400"/>
              <a:buFont typeface="Arial" panose="020B0604020202020204" pitchFamily="34" charset="0"/>
              <a:buChar char="•"/>
            </a:pPr>
            <a:r>
              <a:rPr lang="he-IL" sz="2400" dirty="0">
                <a:solidFill>
                  <a:srgbClr val="002060"/>
                </a:solidFill>
                <a:latin typeface="Calibri"/>
                <a:ea typeface="Calibri"/>
                <a:cs typeface="Calibri"/>
                <a:sym typeface="Calibri"/>
              </a:rPr>
              <a:t>ביב </a:t>
            </a:r>
            <a:r>
              <a:rPr lang="he-IL" sz="2400" dirty="0" err="1">
                <a:solidFill>
                  <a:srgbClr val="002060"/>
                </a:solidFill>
                <a:latin typeface="Calibri"/>
                <a:ea typeface="Calibri"/>
                <a:cs typeface="Calibri"/>
                <a:sym typeface="Calibri"/>
              </a:rPr>
              <a:t>לאטאנה</a:t>
            </a:r>
            <a:r>
              <a:rPr lang="he-IL" sz="2400" dirty="0">
                <a:solidFill>
                  <a:srgbClr val="002060"/>
                </a:solidFill>
                <a:latin typeface="Calibri"/>
                <a:ea typeface="Calibri"/>
                <a:cs typeface="Calibri"/>
                <a:sym typeface="Calibri"/>
              </a:rPr>
              <a:t> וג'ון </a:t>
            </a:r>
            <a:r>
              <a:rPr lang="he-IL" sz="2400" dirty="0" err="1">
                <a:solidFill>
                  <a:srgbClr val="002060"/>
                </a:solidFill>
                <a:latin typeface="Calibri"/>
                <a:ea typeface="Calibri"/>
                <a:cs typeface="Calibri"/>
                <a:sym typeface="Calibri"/>
              </a:rPr>
              <a:t>דארלי</a:t>
            </a:r>
            <a:r>
              <a:rPr lang="he-IL" sz="2400" dirty="0">
                <a:solidFill>
                  <a:srgbClr val="002060"/>
                </a:solidFill>
                <a:latin typeface="Calibri"/>
                <a:ea typeface="Calibri"/>
                <a:cs typeface="Calibri"/>
                <a:sym typeface="Calibri"/>
              </a:rPr>
              <a:t> (1970) חקרו את הסיבות להתרחשות תופעת העמידה מהצד ומצאו כי </a:t>
            </a:r>
            <a:br>
              <a:rPr lang="en-US" sz="2400" dirty="0">
                <a:solidFill>
                  <a:srgbClr val="002060"/>
                </a:solidFill>
                <a:latin typeface="Calibri"/>
                <a:ea typeface="Calibri"/>
                <a:cs typeface="Calibri"/>
                <a:sym typeface="Calibri"/>
              </a:rPr>
            </a:br>
            <a:r>
              <a:rPr lang="he-IL" sz="2400" dirty="0">
                <a:solidFill>
                  <a:srgbClr val="002060"/>
                </a:solidFill>
                <a:latin typeface="Calibri"/>
                <a:ea typeface="Calibri"/>
                <a:cs typeface="Calibri"/>
                <a:sym typeface="Calibri"/>
              </a:rPr>
              <a:t>תחושת האחריות של העומדים מהצד נמוכה יותר בשל תופעה של </a:t>
            </a:r>
            <a:r>
              <a:rPr lang="he-IL" sz="2400" b="1" dirty="0">
                <a:solidFill>
                  <a:srgbClr val="002060"/>
                </a:solidFill>
                <a:latin typeface="Calibri"/>
                <a:ea typeface="Calibri"/>
                <a:cs typeface="Calibri"/>
                <a:sym typeface="Calibri"/>
              </a:rPr>
              <a:t>פיזור האחריות.</a:t>
            </a:r>
            <a:r>
              <a:rPr lang="he-IL" sz="2000" b="1" dirty="0">
                <a:solidFill>
                  <a:srgbClr val="002060"/>
                </a:solidFill>
                <a:latin typeface="Calibri"/>
                <a:ea typeface="Calibri"/>
                <a:cs typeface="Calibri"/>
                <a:sym typeface="Calibri"/>
              </a:rPr>
              <a:t> </a:t>
            </a:r>
            <a:r>
              <a:rPr lang="he-IL" sz="2400" dirty="0">
                <a:solidFill>
                  <a:srgbClr val="002060"/>
                </a:solidFill>
                <a:latin typeface="Calibri"/>
                <a:ea typeface="Calibri"/>
                <a:cs typeface="Calibri"/>
                <a:sym typeface="Calibri"/>
              </a:rPr>
              <a:t>התופעה נובעת מתחושת הצופים כי האחריות נחלקת בין כולם. המחקר מצא כי ככל שמספר הצופים במקרה חירום כלשהו גדול יותר, כן קטֵן הסיכוי שמישהו מהם יציע את עזרתו.</a:t>
            </a:r>
          </a:p>
          <a:p>
            <a:pPr marL="1219200" indent="-342900" algn="r" rtl="1">
              <a:buSzPts val="2400"/>
              <a:buFont typeface="Arial" panose="020B0604020202020204" pitchFamily="34" charset="0"/>
              <a:buChar char="•"/>
            </a:pPr>
            <a:r>
              <a:rPr lang="he-IL" sz="2400" dirty="0">
                <a:solidFill>
                  <a:srgbClr val="002060"/>
                </a:solidFill>
                <a:latin typeface="Calibri"/>
                <a:ea typeface="Calibri"/>
                <a:cs typeface="Calibri"/>
                <a:sym typeface="Calibri"/>
              </a:rPr>
              <a:t>אסטרטגיות התערבות חינוכית למניעת פגיעה ולקידום התנהגות מתערבת של הצופים מהצד צריכות להתמקד בעיקר בהקשר החברתי – הכיתה או הקבוצה.</a:t>
            </a:r>
            <a:endParaRPr lang="en-US" sz="2400" dirty="0">
              <a:solidFill>
                <a:srgbClr val="002060"/>
              </a:solidFill>
              <a:latin typeface="Calibri"/>
              <a:ea typeface="Calibri"/>
              <a:cs typeface="Calibri"/>
              <a:sym typeface="Calibri"/>
            </a:endParaRPr>
          </a:p>
          <a:p>
            <a:pPr marL="1219200" indent="-342900" algn="r" rtl="1">
              <a:buSzPts val="2400"/>
              <a:buFont typeface="Arial" panose="020B0604020202020204" pitchFamily="34" charset="0"/>
              <a:buChar char="•"/>
            </a:pPr>
            <a:r>
              <a:rPr lang="he-IL" sz="1800" dirty="0">
                <a:solidFill>
                  <a:srgbClr val="002060"/>
                </a:solidFill>
                <a:latin typeface="Calibri"/>
                <a:ea typeface="Calibri"/>
                <a:cs typeface="Calibri"/>
                <a:sym typeface="Calibri"/>
              </a:rPr>
              <a:t>*על פי נתוני </a:t>
            </a:r>
            <a:r>
              <a:rPr lang="he-IL" sz="1800" dirty="0" err="1">
                <a:solidFill>
                  <a:srgbClr val="002060"/>
                </a:solidFill>
                <a:latin typeface="Calibri"/>
                <a:ea typeface="Calibri"/>
                <a:cs typeface="Calibri"/>
                <a:sym typeface="Calibri"/>
              </a:rPr>
              <a:t>ראמ"ה</a:t>
            </a:r>
            <a:r>
              <a:rPr lang="he-IL" sz="1800" dirty="0">
                <a:solidFill>
                  <a:srgbClr val="002060"/>
                </a:solidFill>
                <a:latin typeface="Calibri"/>
                <a:ea typeface="Calibri"/>
                <a:cs typeface="Calibri"/>
                <a:sym typeface="Calibri"/>
              </a:rPr>
              <a:t> - מיצ"ב </a:t>
            </a:r>
            <a:r>
              <a:rPr lang="he-IL" sz="1800" dirty="0" err="1">
                <a:solidFill>
                  <a:srgbClr val="002060"/>
                </a:solidFill>
                <a:latin typeface="Calibri"/>
                <a:ea typeface="Calibri"/>
                <a:cs typeface="Calibri"/>
                <a:sym typeface="Calibri"/>
              </a:rPr>
              <a:t>תש"ף</a:t>
            </a:r>
            <a:r>
              <a:rPr lang="he-IL" sz="1800" dirty="0">
                <a:solidFill>
                  <a:srgbClr val="002060"/>
                </a:solidFill>
                <a:latin typeface="Calibri"/>
                <a:ea typeface="Calibri"/>
                <a:cs typeface="Calibri"/>
                <a:sym typeface="Calibri"/>
              </a:rPr>
              <a:t> ומתוך "פיתוח אחריות אישית וחברתית והתמודדות עם בריונות – כולנו גיבורי אל"</a:t>
            </a:r>
          </a:p>
          <a:p>
            <a:pPr marL="1219200" indent="-342900" algn="r" rtl="1">
              <a:buSzPts val="2400"/>
              <a:buFont typeface="Arial" panose="020B0604020202020204" pitchFamily="34" charset="0"/>
              <a:buChar char="•"/>
            </a:pPr>
            <a:r>
              <a:rPr lang="he-IL" sz="1800" dirty="0">
                <a:solidFill>
                  <a:srgbClr val="002060"/>
                </a:solidFill>
                <a:latin typeface="Calibri"/>
                <a:ea typeface="Calibri"/>
                <a:cs typeface="Calibri"/>
                <a:sym typeface="Calibri"/>
              </a:rPr>
              <a:t>"עמידה מהצד – פעילות ברשת" - עינת שמחי ושלמה </a:t>
            </a:r>
            <a:r>
              <a:rPr lang="he-IL" sz="1800" dirty="0" err="1">
                <a:solidFill>
                  <a:srgbClr val="002060"/>
                </a:solidFill>
                <a:latin typeface="Calibri"/>
                <a:ea typeface="Calibri"/>
                <a:cs typeface="Calibri"/>
                <a:sym typeface="Calibri"/>
              </a:rPr>
              <a:t>זיס</a:t>
            </a:r>
            <a:r>
              <a:rPr lang="he-IL" sz="1800" dirty="0">
                <a:solidFill>
                  <a:srgbClr val="002060"/>
                </a:solidFill>
                <a:latin typeface="Calibri"/>
                <a:ea typeface="Calibri"/>
                <a:cs typeface="Calibri"/>
                <a:sym typeface="Calibri"/>
              </a:rPr>
              <a:t>, יוני </a:t>
            </a:r>
            <a:r>
              <a:rPr lang="he-IL" sz="1800" dirty="0" err="1">
                <a:solidFill>
                  <a:srgbClr val="002060"/>
                </a:solidFill>
                <a:latin typeface="Calibri"/>
                <a:ea typeface="Calibri"/>
                <a:cs typeface="Calibri"/>
                <a:sym typeface="Calibri"/>
              </a:rPr>
              <a:t>צ'ונה</a:t>
            </a:r>
            <a:r>
              <a:rPr lang="he-IL" sz="1800" dirty="0">
                <a:solidFill>
                  <a:srgbClr val="002060"/>
                </a:solidFill>
                <a:latin typeface="Calibri"/>
                <a:ea typeface="Calibri"/>
                <a:cs typeface="Calibri"/>
                <a:sym typeface="Calibri"/>
              </a:rPr>
              <a:t> </a:t>
            </a:r>
            <a:r>
              <a:rPr lang="en-US" sz="1800" dirty="0">
                <a:solidFill>
                  <a:srgbClr val="002060"/>
                </a:solidFill>
                <a:latin typeface="Calibri"/>
                <a:ea typeface="Calibri"/>
                <a:cs typeface="Calibri"/>
                <a:sym typeface="Calibri"/>
              </a:rPr>
              <a:t> S.O.S </a:t>
            </a:r>
            <a:r>
              <a:rPr lang="he-IL" sz="1800" dirty="0">
                <a:solidFill>
                  <a:srgbClr val="002060"/>
                </a:solidFill>
                <a:latin typeface="Calibri"/>
                <a:ea typeface="Calibri"/>
                <a:cs typeface="Calibri"/>
                <a:sym typeface="Calibri"/>
              </a:rPr>
              <a:t>אלימות, צביה </a:t>
            </a:r>
            <a:r>
              <a:rPr lang="he-IL" sz="1800" dirty="0" err="1">
                <a:solidFill>
                  <a:srgbClr val="002060"/>
                </a:solidFill>
                <a:latin typeface="Calibri"/>
                <a:ea typeface="Calibri"/>
                <a:cs typeface="Calibri"/>
                <a:sym typeface="Calibri"/>
              </a:rPr>
              <a:t>אלגלי</a:t>
            </a:r>
            <a:r>
              <a:rPr lang="he-IL" sz="1800" dirty="0">
                <a:solidFill>
                  <a:srgbClr val="002060"/>
                </a:solidFill>
                <a:latin typeface="Calibri"/>
                <a:ea typeface="Calibri"/>
                <a:cs typeface="Calibri"/>
                <a:sym typeface="Calibri"/>
              </a:rPr>
              <a:t> איגוד האינטרנט, בשיתוף הקרן </a:t>
            </a:r>
            <a:br>
              <a:rPr lang="en-US" sz="1800" dirty="0">
                <a:solidFill>
                  <a:srgbClr val="002060"/>
                </a:solidFill>
                <a:latin typeface="Calibri"/>
                <a:ea typeface="Calibri"/>
                <a:cs typeface="Calibri"/>
                <a:sym typeface="Calibri"/>
              </a:rPr>
            </a:br>
            <a:r>
              <a:rPr lang="he-IL" sz="1800" dirty="0">
                <a:solidFill>
                  <a:srgbClr val="002060"/>
                </a:solidFill>
                <a:latin typeface="Calibri"/>
                <a:ea typeface="Calibri"/>
                <a:cs typeface="Calibri"/>
                <a:sym typeface="Calibri"/>
              </a:rPr>
              <a:t>לקידום מקצועי, מתוך האתר "בין הצלצולים".</a:t>
            </a:r>
          </a:p>
        </p:txBody>
      </p:sp>
    </p:spTree>
    <p:extLst>
      <p:ext uri="{BB962C8B-B14F-4D97-AF65-F5344CB8AC3E}">
        <p14:creationId xmlns:p14="http://schemas.microsoft.com/office/powerpoint/2010/main" val="932893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32"/>
        <p:cNvGrpSpPr/>
        <p:nvPr/>
      </p:nvGrpSpPr>
      <p:grpSpPr>
        <a:xfrm>
          <a:off x="0" y="0"/>
          <a:ext cx="0" cy="0"/>
          <a:chOff x="0" y="0"/>
          <a:chExt cx="0" cy="0"/>
        </a:xfrm>
      </p:grpSpPr>
      <p:pic>
        <p:nvPicPr>
          <p:cNvPr id="134" name="Google Shape;134;p2"/>
          <p:cNvPicPr preferRelativeResize="0"/>
          <p:nvPr/>
        </p:nvPicPr>
        <p:blipFill rotWithShape="1">
          <a:blip r:embed="rId3">
            <a:alphaModFix/>
          </a:blip>
          <a:srcRect/>
          <a:stretch/>
        </p:blipFill>
        <p:spPr>
          <a:xfrm>
            <a:off x="7872000" y="478310"/>
            <a:ext cx="4320000" cy="1116897"/>
          </a:xfrm>
          <a:prstGeom prst="rect">
            <a:avLst/>
          </a:prstGeom>
          <a:noFill/>
          <a:ln>
            <a:noFill/>
          </a:ln>
        </p:spPr>
      </p:pic>
      <p:sp>
        <p:nvSpPr>
          <p:cNvPr id="135" name="Google Shape;135;p2"/>
          <p:cNvSpPr/>
          <p:nvPr/>
        </p:nvSpPr>
        <p:spPr>
          <a:xfrm>
            <a:off x="9285932" y="343674"/>
            <a:ext cx="2906068" cy="1378131"/>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2800" b="1" i="0" u="none" strike="noStrike" kern="0" cap="none" spc="0" normalizeH="0" baseline="0" noProof="0">
                <a:ln>
                  <a:noFill/>
                </a:ln>
                <a:solidFill>
                  <a:srgbClr val="FFFFFF"/>
                </a:solidFill>
                <a:effectLst/>
                <a:uLnTx/>
                <a:uFillTx/>
                <a:latin typeface="Calibri"/>
                <a:ea typeface="Calibri"/>
                <a:cs typeface="Calibri"/>
                <a:sym typeface="Calibri"/>
              </a:rPr>
              <a:t>נושאי היחידה</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2"/>
          <p:cNvSpPr/>
          <p:nvPr/>
        </p:nvSpPr>
        <p:spPr>
          <a:xfrm>
            <a:off x="6851775" y="3100021"/>
            <a:ext cx="3530604" cy="382929"/>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000" b="1" i="0" u="none" strike="noStrike" kern="0" cap="none" spc="0" normalizeH="0" baseline="0" noProof="0" dirty="0">
                <a:ln>
                  <a:noFill/>
                </a:ln>
                <a:solidFill>
                  <a:srgbClr val="BBA4DD"/>
                </a:solidFill>
                <a:effectLst/>
                <a:uLnTx/>
                <a:uFillTx/>
                <a:latin typeface="Calibri"/>
                <a:ea typeface="Calibri"/>
                <a:cs typeface="Calibri"/>
                <a:sym typeface="Calibri"/>
              </a:rPr>
              <a:t>תפקיד לכל תפקיד</a:t>
            </a:r>
          </a:p>
        </p:txBody>
      </p:sp>
      <p:sp>
        <p:nvSpPr>
          <p:cNvPr id="137" name="Google Shape;137;p2"/>
          <p:cNvSpPr/>
          <p:nvPr/>
        </p:nvSpPr>
        <p:spPr>
          <a:xfrm>
            <a:off x="5184447" y="4042026"/>
            <a:ext cx="4553272" cy="341396"/>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000" b="1" i="0" u="none" strike="noStrike" kern="0" cap="none" spc="0" normalizeH="0" baseline="0" noProof="0" dirty="0">
                <a:ln>
                  <a:noFill/>
                </a:ln>
                <a:solidFill>
                  <a:srgbClr val="A8D08C"/>
                </a:solidFill>
                <a:effectLst/>
                <a:uLnTx/>
                <a:uFillTx/>
                <a:latin typeface="Calibri"/>
                <a:ea typeface="Calibri"/>
                <a:cs typeface="Calibri"/>
                <a:sym typeface="Calibri"/>
              </a:rPr>
              <a:t>סיפורו של הגיבור הראשי</a:t>
            </a:r>
          </a:p>
        </p:txBody>
      </p:sp>
      <p:sp>
        <p:nvSpPr>
          <p:cNvPr id="140" name="Google Shape;140;p2"/>
          <p:cNvSpPr/>
          <p:nvPr/>
        </p:nvSpPr>
        <p:spPr>
          <a:xfrm>
            <a:off x="11543430" y="2102766"/>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a:ln>
                  <a:noFill/>
                </a:ln>
                <a:solidFill>
                  <a:srgbClr val="FFFFFF"/>
                </a:solidFill>
                <a:effectLst/>
                <a:uLnTx/>
                <a:uFillTx/>
                <a:latin typeface="Calibri"/>
                <a:ea typeface="Calibri"/>
                <a:cs typeface="Calibri"/>
                <a:sym typeface="Calibri"/>
              </a:rPr>
              <a:t>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2"/>
          <p:cNvSpPr/>
          <p:nvPr/>
        </p:nvSpPr>
        <p:spPr>
          <a:xfrm>
            <a:off x="9688180" y="3153978"/>
            <a:ext cx="386444" cy="382890"/>
          </a:xfrm>
          <a:prstGeom prst="ellipse">
            <a:avLst/>
          </a:prstGeom>
          <a:solidFill>
            <a:srgbClr val="BBA4DD"/>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2" name="Google Shape;142;p2"/>
          <p:cNvSpPr/>
          <p:nvPr/>
        </p:nvSpPr>
        <p:spPr>
          <a:xfrm>
            <a:off x="9775749" y="3194028"/>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dirty="0">
                <a:ln>
                  <a:noFill/>
                </a:ln>
                <a:solidFill>
                  <a:srgbClr val="FFFFFF"/>
                </a:solidFill>
                <a:effectLst/>
                <a:uLnTx/>
                <a:uFillTx/>
                <a:latin typeface="Calibri"/>
                <a:ea typeface="Calibri"/>
                <a:cs typeface="Calibri"/>
                <a:sym typeface="Calibri"/>
              </a:rPr>
              <a:t>2</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143;p2"/>
          <p:cNvSpPr/>
          <p:nvPr/>
        </p:nvSpPr>
        <p:spPr>
          <a:xfrm>
            <a:off x="8733081" y="4008041"/>
            <a:ext cx="386444" cy="382890"/>
          </a:xfrm>
          <a:prstGeom prst="ellipse">
            <a:avLst/>
          </a:prstGeom>
          <a:solidFill>
            <a:srgbClr val="A8D08C"/>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4" name="Google Shape;144;p2"/>
          <p:cNvSpPr/>
          <p:nvPr/>
        </p:nvSpPr>
        <p:spPr>
          <a:xfrm>
            <a:off x="8820650" y="4054114"/>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dirty="0">
                <a:ln>
                  <a:noFill/>
                </a:ln>
                <a:solidFill>
                  <a:srgbClr val="FFFFFF"/>
                </a:solidFill>
                <a:effectLst/>
                <a:uLnTx/>
                <a:uFillTx/>
                <a:latin typeface="Calibri"/>
                <a:ea typeface="Calibri"/>
                <a:cs typeface="Calibri"/>
                <a:sym typeface="Calibri"/>
              </a:rPr>
              <a:t>3</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Google Shape;146;p2"/>
          <p:cNvSpPr/>
          <p:nvPr/>
        </p:nvSpPr>
        <p:spPr>
          <a:xfrm>
            <a:off x="9429434" y="4230510"/>
            <a:ext cx="206999"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dirty="0">
                <a:ln>
                  <a:noFill/>
                </a:ln>
                <a:solidFill>
                  <a:srgbClr val="FFFFFF"/>
                </a:solidFill>
                <a:effectLst/>
                <a:uLnTx/>
                <a:uFillTx/>
                <a:latin typeface="Calibri"/>
                <a:ea typeface="Calibri"/>
                <a:cs typeface="Calibri"/>
                <a:sym typeface="Calibri"/>
              </a:rPr>
              <a:t>4</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151;p2"/>
          <p:cNvSpPr/>
          <p:nvPr/>
        </p:nvSpPr>
        <p:spPr>
          <a:xfrm>
            <a:off x="10773808" y="2260336"/>
            <a:ext cx="386444" cy="382890"/>
          </a:xfrm>
          <a:prstGeom prst="ellipse">
            <a:avLst/>
          </a:prstGeom>
          <a:solidFill>
            <a:srgbClr val="DDADA4"/>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2" name="Google Shape;152;p2"/>
          <p:cNvSpPr/>
          <p:nvPr/>
        </p:nvSpPr>
        <p:spPr>
          <a:xfrm>
            <a:off x="10861377" y="2306409"/>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a:ln>
                  <a:noFill/>
                </a:ln>
                <a:solidFill>
                  <a:srgbClr val="FFFFFF"/>
                </a:solidFill>
                <a:effectLst/>
                <a:uLnTx/>
                <a:uFillTx/>
                <a:latin typeface="Calibri"/>
                <a:ea typeface="Calibri"/>
                <a:cs typeface="Calibri"/>
                <a:sym typeface="Calibri"/>
              </a:rPr>
              <a:t>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53;p2"/>
          <p:cNvSpPr/>
          <p:nvPr/>
        </p:nvSpPr>
        <p:spPr>
          <a:xfrm>
            <a:off x="5393846" y="2199154"/>
            <a:ext cx="6446462" cy="487553"/>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800" b="1" i="0" u="none" strike="noStrike" kern="0" cap="none" spc="0" normalizeH="0" baseline="0" noProof="0" dirty="0">
                <a:ln>
                  <a:noFill/>
                </a:ln>
                <a:solidFill>
                  <a:srgbClr val="DDADA4"/>
                </a:solidFill>
                <a:effectLst/>
                <a:uLnTx/>
                <a:uFillTx/>
                <a:latin typeface="Calibri"/>
                <a:ea typeface="Calibri"/>
                <a:cs typeface="Calibri"/>
                <a:sym typeface="Calibri"/>
              </a:rPr>
              <a:t>מישירים </a:t>
            </a:r>
            <a:r>
              <a:rPr kumimoji="0" lang="he-IL" sz="2800" b="1" i="0" u="none" strike="noStrike" kern="0" cap="none" spc="0" normalizeH="0" baseline="0" noProof="0" dirty="0" err="1">
                <a:ln>
                  <a:noFill/>
                </a:ln>
                <a:solidFill>
                  <a:srgbClr val="DDADA4"/>
                </a:solidFill>
                <a:effectLst/>
                <a:uLnTx/>
                <a:uFillTx/>
                <a:latin typeface="Calibri"/>
                <a:ea typeface="Calibri"/>
                <a:cs typeface="Calibri"/>
                <a:sym typeface="Calibri"/>
              </a:rPr>
              <a:t>מב"ט</a:t>
            </a:r>
            <a:r>
              <a:rPr kumimoji="0" lang="he-IL" sz="2800" b="1" i="0" u="none" strike="noStrike" kern="0" cap="none" spc="0" normalizeH="0" baseline="0" noProof="0" dirty="0">
                <a:ln>
                  <a:noFill/>
                </a:ln>
                <a:solidFill>
                  <a:srgbClr val="DDADA4"/>
                </a:solidFill>
                <a:effectLst/>
                <a:uLnTx/>
                <a:uFillTx/>
                <a:latin typeface="Calibri"/>
                <a:ea typeface="Calibri"/>
                <a:cs typeface="Calibri"/>
                <a:sym typeface="Calibri"/>
              </a:rPr>
              <a:t> לחבר במצוקה</a:t>
            </a:r>
          </a:p>
        </p:txBody>
      </p:sp>
      <p:sp>
        <p:nvSpPr>
          <p:cNvPr id="155" name="Google Shape;155;p2"/>
          <p:cNvSpPr/>
          <p:nvPr/>
        </p:nvSpPr>
        <p:spPr>
          <a:xfrm>
            <a:off x="3375938" y="2607252"/>
            <a:ext cx="6951673" cy="426463"/>
          </a:xfrm>
          <a:prstGeom prst="rect">
            <a:avLst/>
          </a:prstGeom>
          <a:noFill/>
          <a:ln>
            <a:noFill/>
          </a:ln>
        </p:spPr>
        <p:txBody>
          <a:bodyPr spcFirstLastPara="1" wrap="square" lIns="91425" tIns="45700" rIns="91425" bIns="45700" anchor="ctr" anchorCtr="0">
            <a:noAutofit/>
          </a:bodyPr>
          <a:lstStyle/>
          <a:p>
            <a:pPr lvl="0" algn="r" rtl="1"/>
            <a:r>
              <a:rPr kumimoji="0" lang="he-IL" sz="2000" b="0" i="0" u="none" strike="noStrike" kern="0" cap="none" spc="0" normalizeH="0" baseline="0" noProof="0" dirty="0">
                <a:ln>
                  <a:noFill/>
                </a:ln>
                <a:solidFill>
                  <a:srgbClr val="7F7F7F"/>
                </a:solidFill>
                <a:effectLst/>
                <a:uLnTx/>
                <a:uFillTx/>
                <a:latin typeface="Calibri"/>
                <a:ea typeface="Calibri"/>
                <a:cs typeface="Calibri"/>
                <a:sym typeface="Calibri"/>
              </a:rPr>
              <a:t>האחריות </a:t>
            </a:r>
            <a:r>
              <a:rPr kumimoji="0" lang="he-IL" sz="2000" b="0" i="0" u="none" strike="noStrike" kern="0" cap="none" spc="0" normalizeH="0" baseline="0" noProof="0" dirty="0" err="1">
                <a:ln>
                  <a:noFill/>
                </a:ln>
                <a:solidFill>
                  <a:srgbClr val="7F7F7F"/>
                </a:solidFill>
                <a:effectLst/>
                <a:uLnTx/>
                <a:uFillTx/>
                <a:latin typeface="Calibri"/>
                <a:ea typeface="Calibri"/>
                <a:cs typeface="Calibri"/>
                <a:sym typeface="Calibri"/>
              </a:rPr>
              <a:t>והכח</a:t>
            </a:r>
            <a:r>
              <a:rPr kumimoji="0" lang="he-IL" sz="2000" b="0" i="0" u="none" strike="noStrike" kern="0" cap="none" spc="0" normalizeH="0" baseline="0" noProof="0" dirty="0">
                <a:ln>
                  <a:noFill/>
                </a:ln>
                <a:solidFill>
                  <a:srgbClr val="7F7F7F"/>
                </a:solidFill>
                <a:effectLst/>
                <a:uLnTx/>
                <a:uFillTx/>
                <a:latin typeface="Calibri"/>
                <a:ea typeface="Calibri"/>
                <a:cs typeface="Calibri"/>
                <a:sym typeface="Calibri"/>
              </a:rPr>
              <a:t> שיש לחברי הקבוצה לעצור אירוע אלימות </a:t>
            </a:r>
          </a:p>
        </p:txBody>
      </p:sp>
      <p:pic>
        <p:nvPicPr>
          <p:cNvPr id="156" name="Google Shape;156;p2"/>
          <p:cNvPicPr preferRelativeResize="0"/>
          <p:nvPr/>
        </p:nvPicPr>
        <p:blipFill rotWithShape="1">
          <a:blip r:embed="rId4">
            <a:alphaModFix/>
          </a:blip>
          <a:srcRect/>
          <a:stretch/>
        </p:blipFill>
        <p:spPr>
          <a:xfrm>
            <a:off x="8127830" y="827294"/>
            <a:ext cx="588672" cy="470938"/>
          </a:xfrm>
          <a:prstGeom prst="rect">
            <a:avLst/>
          </a:prstGeom>
          <a:noFill/>
          <a:ln>
            <a:noFill/>
          </a:ln>
        </p:spPr>
      </p:pic>
      <p:sp>
        <p:nvSpPr>
          <p:cNvPr id="157" name="Google Shape;157;p2"/>
          <p:cNvSpPr/>
          <p:nvPr/>
        </p:nvSpPr>
        <p:spPr>
          <a:xfrm>
            <a:off x="2276140" y="3430529"/>
            <a:ext cx="7256793" cy="462721"/>
          </a:xfrm>
          <a:prstGeom prst="rect">
            <a:avLst/>
          </a:prstGeom>
          <a:no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800" b="0" i="0" u="none" strike="noStrike" kern="0" cap="none" spc="0" normalizeH="0" baseline="0" noProof="0" dirty="0">
                <a:ln>
                  <a:noFill/>
                </a:ln>
                <a:solidFill>
                  <a:srgbClr val="7F7F7F"/>
                </a:solidFill>
                <a:effectLst/>
                <a:uLnTx/>
                <a:uFillTx/>
                <a:latin typeface="Calibri"/>
                <a:ea typeface="Calibri"/>
                <a:cs typeface="Calibri"/>
                <a:sym typeface="Calibri"/>
              </a:rPr>
              <a:t>הכרות עם ששת התפקידים באירוע אלימות וההשפעה של כל תפקיד על האירוע</a:t>
            </a:r>
          </a:p>
        </p:txBody>
      </p:sp>
      <p:sp>
        <p:nvSpPr>
          <p:cNvPr id="158" name="Google Shape;158;p2"/>
          <p:cNvSpPr/>
          <p:nvPr/>
        </p:nvSpPr>
        <p:spPr>
          <a:xfrm>
            <a:off x="1358638" y="4367043"/>
            <a:ext cx="7374443" cy="382889"/>
          </a:xfrm>
          <a:prstGeom prst="rect">
            <a:avLst/>
          </a:prstGeom>
          <a:no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800" b="0" i="0" u="none" strike="noStrike" kern="0" cap="none" spc="0" normalizeH="0" baseline="0" noProof="0" dirty="0">
                <a:ln>
                  <a:noFill/>
                </a:ln>
                <a:solidFill>
                  <a:srgbClr val="7F7F7F"/>
                </a:solidFill>
                <a:effectLst/>
                <a:uLnTx/>
                <a:uFillTx/>
                <a:latin typeface="Calibri"/>
                <a:ea typeface="Calibri"/>
                <a:cs typeface="Calibri"/>
                <a:sym typeface="Calibri"/>
              </a:rPr>
              <a:t>הכרה, חיזוק והעצמת היכולת של הפרט להשפיע על סביבתו</a:t>
            </a:r>
          </a:p>
        </p:txBody>
      </p:sp>
      <p:pic>
        <p:nvPicPr>
          <p:cNvPr id="2" name="Google Shape;178;p4" descr="פרח ללא גבעול עם מילוי מלא">
            <a:extLst>
              <a:ext uri="{FF2B5EF4-FFF2-40B4-BE49-F238E27FC236}">
                <a16:creationId xmlns:a16="http://schemas.microsoft.com/office/drawing/2014/main" id="{609E3E65-3BAF-4B84-F16F-15AA1691D8D9}"/>
              </a:ext>
            </a:extLst>
          </p:cNvPr>
          <p:cNvPicPr preferRelativeResize="0"/>
          <p:nvPr/>
        </p:nvPicPr>
        <p:blipFill rotWithShape="1">
          <a:blip r:embed="rId5">
            <a:alphaModFix/>
          </a:blip>
          <a:srcRect/>
          <a:stretch/>
        </p:blipFill>
        <p:spPr>
          <a:xfrm>
            <a:off x="10430079" y="1944191"/>
            <a:ext cx="1041806" cy="10418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182"/>
        <p:cNvGrpSpPr/>
        <p:nvPr/>
      </p:nvGrpSpPr>
      <p:grpSpPr>
        <a:xfrm>
          <a:off x="0" y="0"/>
          <a:ext cx="0" cy="0"/>
          <a:chOff x="0" y="0"/>
          <a:chExt cx="0" cy="0"/>
        </a:xfrm>
      </p:grpSpPr>
      <p:pic>
        <p:nvPicPr>
          <p:cNvPr id="183" name="Google Shape;183;p5"/>
          <p:cNvPicPr preferRelativeResize="0"/>
          <p:nvPr/>
        </p:nvPicPr>
        <p:blipFill rotWithShape="1">
          <a:blip r:embed="rId3">
            <a:alphaModFix/>
          </a:blip>
          <a:srcRect/>
          <a:stretch/>
        </p:blipFill>
        <p:spPr>
          <a:xfrm>
            <a:off x="7872000" y="469026"/>
            <a:ext cx="4320000" cy="1116897"/>
          </a:xfrm>
          <a:prstGeom prst="rect">
            <a:avLst/>
          </a:prstGeom>
          <a:noFill/>
          <a:ln>
            <a:noFill/>
          </a:ln>
        </p:spPr>
      </p:pic>
      <p:sp>
        <p:nvSpPr>
          <p:cNvPr id="184" name="Google Shape;184;p5"/>
          <p:cNvSpPr txBox="1">
            <a:spLocks noGrp="1"/>
          </p:cNvSpPr>
          <p:nvPr>
            <p:ph type="title"/>
          </p:nvPr>
        </p:nvSpPr>
        <p:spPr>
          <a:xfrm>
            <a:off x="9362113" y="466353"/>
            <a:ext cx="2480925" cy="1054394"/>
          </a:xfrm>
          <a:prstGeom prst="rect">
            <a:avLst/>
          </a:prstGeom>
          <a:noFill/>
          <a:ln>
            <a:noFill/>
          </a:ln>
        </p:spPr>
        <p:txBody>
          <a:bodyPr spcFirstLastPara="1" wrap="square" lIns="91425" tIns="45700" rIns="91425" bIns="45700" anchor="ctr" anchorCtr="0">
            <a:noAutofit/>
          </a:bodyPr>
          <a:lstStyle/>
          <a:p>
            <a:pPr marL="0" lvl="0" indent="0" algn="ctr" rtl="1">
              <a:lnSpc>
                <a:spcPct val="110000"/>
              </a:lnSpc>
              <a:spcBef>
                <a:spcPts val="0"/>
              </a:spcBef>
              <a:spcAft>
                <a:spcPts val="0"/>
              </a:spcAft>
              <a:buClr>
                <a:srgbClr val="000000"/>
              </a:buClr>
              <a:buSzPts val="2800"/>
              <a:buFont typeface="Calibri"/>
              <a:buNone/>
            </a:pPr>
            <a:r>
              <a:rPr lang="iw-IL" sz="2800" b="1">
                <a:solidFill>
                  <a:srgbClr val="002060"/>
                </a:solidFill>
                <a:latin typeface="Calibri"/>
                <a:ea typeface="Calibri"/>
                <a:cs typeface="Calibri"/>
                <a:sym typeface="Calibri"/>
              </a:rPr>
              <a:t>מטרות השיעור</a:t>
            </a:r>
            <a:endParaRPr sz="2800" b="1">
              <a:solidFill>
                <a:srgbClr val="002060"/>
              </a:solidFill>
              <a:latin typeface="Calibri"/>
              <a:ea typeface="Calibri"/>
              <a:cs typeface="Calibri"/>
              <a:sym typeface="Calibri"/>
            </a:endParaRPr>
          </a:p>
        </p:txBody>
      </p:sp>
      <p:sp>
        <p:nvSpPr>
          <p:cNvPr id="185" name="Google Shape;185;p5"/>
          <p:cNvSpPr txBox="1"/>
          <p:nvPr/>
        </p:nvSpPr>
        <p:spPr>
          <a:xfrm>
            <a:off x="1589423" y="2241597"/>
            <a:ext cx="9013153" cy="3046948"/>
          </a:xfrm>
          <a:prstGeom prst="rect">
            <a:avLst/>
          </a:prstGeom>
          <a:noFill/>
          <a:ln>
            <a:noFill/>
          </a:ln>
        </p:spPr>
        <p:txBody>
          <a:bodyPr spcFirstLastPara="1" wrap="square" lIns="91425" tIns="45700" rIns="91425" bIns="45700" anchor="t" anchorCtr="0">
            <a:spAutoFit/>
          </a:bodyPr>
          <a:lstStyle/>
          <a:p>
            <a:pPr marL="502920" indent="-457200" algn="just" rtl="1">
              <a:lnSpc>
                <a:spcPct val="150000"/>
              </a:lnSpc>
              <a:buClr>
                <a:srgbClr val="002060"/>
              </a:buClr>
              <a:buSzPts val="3200"/>
              <a:buFontTx/>
              <a:buChar char="-"/>
            </a:pPr>
            <a:r>
              <a:rPr lang="he-IL" sz="3200" b="0" i="0" u="none" strike="noStrike" cap="none" dirty="0">
                <a:solidFill>
                  <a:srgbClr val="002060"/>
                </a:solidFill>
                <a:latin typeface="Calibri"/>
                <a:ea typeface="Calibri"/>
                <a:cs typeface="Calibri"/>
                <a:sym typeface="Calibri"/>
              </a:rPr>
              <a:t>התלמידים יבינו את האחריות שיש להם, כ'עומדים מהצד', </a:t>
            </a:r>
            <a:r>
              <a:rPr lang="he-IL" sz="3200" dirty="0">
                <a:solidFill>
                  <a:srgbClr val="002060"/>
                </a:solidFill>
                <a:latin typeface="Calibri"/>
                <a:ea typeface="Calibri"/>
                <a:cs typeface="Calibri"/>
                <a:sym typeface="Calibri"/>
              </a:rPr>
              <a:t>לעצור פגיעה ולעזור לחבריהם.</a:t>
            </a:r>
          </a:p>
          <a:p>
            <a:pPr marL="502920" indent="-457200" algn="just" rtl="1">
              <a:lnSpc>
                <a:spcPct val="150000"/>
              </a:lnSpc>
              <a:buClr>
                <a:srgbClr val="002060"/>
              </a:buClr>
              <a:buSzPts val="3200"/>
              <a:buFontTx/>
              <a:buChar char="-"/>
            </a:pPr>
            <a:r>
              <a:rPr kumimoji="0" lang="he-IL" sz="3200" b="0" i="0" u="none" strike="noStrike" kern="0" cap="none" spc="0" normalizeH="0" baseline="0" noProof="0" dirty="0">
                <a:ln>
                  <a:noFill/>
                </a:ln>
                <a:solidFill>
                  <a:srgbClr val="002060"/>
                </a:solidFill>
                <a:effectLst/>
                <a:uLnTx/>
                <a:uFillTx/>
                <a:latin typeface="Calibri"/>
                <a:cs typeface="Calibri"/>
                <a:sym typeface="Calibri"/>
              </a:rPr>
              <a:t>התלמידים יכירו בכוח הקבוצה לעצור אירועי אלימות.</a:t>
            </a:r>
          </a:p>
          <a:p>
            <a:pPr marL="502920" indent="-457200" algn="just" rtl="1">
              <a:lnSpc>
                <a:spcPct val="150000"/>
              </a:lnSpc>
              <a:buClr>
                <a:srgbClr val="002060"/>
              </a:buClr>
              <a:buSzPts val="3200"/>
              <a:buFontTx/>
              <a:buChar char="-"/>
            </a:pPr>
            <a:r>
              <a:rPr lang="he-IL" sz="3200" dirty="0">
                <a:solidFill>
                  <a:srgbClr val="002060"/>
                </a:solidFill>
                <a:latin typeface="Calibri"/>
                <a:ea typeface="Calibri"/>
                <a:cs typeface="Calibri"/>
                <a:sym typeface="Calibri"/>
              </a:rPr>
              <a:t>התלמידים ילמדו כיצד לעצור אלימות מבלי להיפגע.</a:t>
            </a:r>
          </a:p>
        </p:txBody>
      </p:sp>
      <p:pic>
        <p:nvPicPr>
          <p:cNvPr id="186" name="Google Shape;186;p5"/>
          <p:cNvPicPr preferRelativeResize="0"/>
          <p:nvPr/>
        </p:nvPicPr>
        <p:blipFill rotWithShape="1">
          <a:blip r:embed="rId4">
            <a:alphaModFix/>
          </a:blip>
          <a:srcRect/>
          <a:stretch/>
        </p:blipFill>
        <p:spPr>
          <a:xfrm>
            <a:off x="8134350" y="737914"/>
            <a:ext cx="609600" cy="5791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90"/>
        <p:cNvGrpSpPr/>
        <p:nvPr/>
      </p:nvGrpSpPr>
      <p:grpSpPr>
        <a:xfrm>
          <a:off x="0" y="0"/>
          <a:ext cx="0" cy="0"/>
          <a:chOff x="0" y="0"/>
          <a:chExt cx="0" cy="0"/>
        </a:xfrm>
      </p:grpSpPr>
      <p:pic>
        <p:nvPicPr>
          <p:cNvPr id="191" name="Google Shape;191;p6"/>
          <p:cNvPicPr preferRelativeResize="0"/>
          <p:nvPr/>
        </p:nvPicPr>
        <p:blipFill rotWithShape="1">
          <a:blip r:embed="rId3">
            <a:alphaModFix/>
          </a:blip>
          <a:srcRect/>
          <a:stretch/>
        </p:blipFill>
        <p:spPr>
          <a:xfrm>
            <a:off x="7872000" y="469025"/>
            <a:ext cx="4320000" cy="1116898"/>
          </a:xfrm>
          <a:prstGeom prst="rect">
            <a:avLst/>
          </a:prstGeom>
          <a:noFill/>
          <a:ln>
            <a:noFill/>
          </a:ln>
        </p:spPr>
      </p:pic>
      <p:cxnSp>
        <p:nvCxnSpPr>
          <p:cNvPr id="192" name="Google Shape;192;p6"/>
          <p:cNvCxnSpPr/>
          <p:nvPr/>
        </p:nvCxnSpPr>
        <p:spPr>
          <a:xfrm>
            <a:off x="8682163" y="2716232"/>
            <a:ext cx="0" cy="2065840"/>
          </a:xfrm>
          <a:prstGeom prst="straightConnector1">
            <a:avLst/>
          </a:prstGeom>
          <a:noFill/>
          <a:ln w="9525" cap="flat" cmpd="sng">
            <a:solidFill>
              <a:srgbClr val="005485"/>
            </a:solidFill>
            <a:prstDash val="solid"/>
            <a:miter lim="800000"/>
            <a:headEnd type="none" w="sm" len="sm"/>
            <a:tailEnd type="none" w="sm" len="sm"/>
          </a:ln>
        </p:spPr>
      </p:cxnSp>
      <p:sp>
        <p:nvSpPr>
          <p:cNvPr id="193" name="Google Shape;193;p6"/>
          <p:cNvSpPr txBox="1"/>
          <p:nvPr/>
        </p:nvSpPr>
        <p:spPr>
          <a:xfrm>
            <a:off x="8829713" y="2716232"/>
            <a:ext cx="3265714" cy="1569620"/>
          </a:xfrm>
          <a:prstGeom prst="rect">
            <a:avLst/>
          </a:prstGeom>
          <a:noFill/>
          <a:ln>
            <a:noFill/>
          </a:ln>
        </p:spPr>
        <p:txBody>
          <a:bodyPr spcFirstLastPara="1" wrap="square" lIns="91425" tIns="45700" rIns="91425" bIns="45700" anchor="t" anchorCtr="0">
            <a:spAutoFit/>
          </a:bodyPr>
          <a:lstStyle/>
          <a:p>
            <a:pPr lvl="1" algn="r" rtl="1"/>
            <a:r>
              <a:rPr lang="he-IL" sz="1600" dirty="0">
                <a:latin typeface="Calibri"/>
                <a:ea typeface="Calibri"/>
                <a:cs typeface="Calibri"/>
                <a:sym typeface="Calibri"/>
              </a:rPr>
              <a:t>התלמידים יבינו את הדינמיקה החברתית באירועי פגיעה ויכירו את התפקידים השונים על פי תפיסת הצופה המשתתף - "לכל תפקיד יש תפקיד". </a:t>
            </a:r>
          </a:p>
          <a:p>
            <a:pPr lvl="1" algn="r" rtl="1"/>
            <a:r>
              <a:rPr lang="he-IL" sz="1600" dirty="0">
                <a:latin typeface="Calibri"/>
                <a:ea typeface="Calibri"/>
                <a:cs typeface="Calibri"/>
                <a:sym typeface="Calibri"/>
              </a:rPr>
              <a:t>התלמידים ילמדו שבכוחם להשפיע לטובה, לעצור אירועי פגיעה ולעזור לעצמם ולזולת.</a:t>
            </a:r>
            <a:endParaRPr dirty="0"/>
          </a:p>
        </p:txBody>
      </p:sp>
      <p:sp>
        <p:nvSpPr>
          <p:cNvPr id="194" name="Google Shape;194;p6"/>
          <p:cNvSpPr txBox="1"/>
          <p:nvPr/>
        </p:nvSpPr>
        <p:spPr>
          <a:xfrm>
            <a:off x="2853460" y="2716232"/>
            <a:ext cx="5521710" cy="3293169"/>
          </a:xfrm>
          <a:prstGeom prst="rect">
            <a:avLst/>
          </a:prstGeom>
          <a:noFill/>
          <a:ln>
            <a:noFill/>
          </a:ln>
        </p:spPr>
        <p:txBody>
          <a:bodyPr spcFirstLastPara="1" wrap="square" lIns="91425" tIns="45700" rIns="91425" bIns="45700" anchor="t" anchorCtr="0">
            <a:spAutoFit/>
          </a:bodyPr>
          <a:lstStyle/>
          <a:p>
            <a:pPr marL="285750" marR="0" lvl="0" indent="-285750" algn="r" rtl="1">
              <a:lnSpc>
                <a:spcPct val="100000"/>
              </a:lnSpc>
              <a:spcBef>
                <a:spcPts val="0"/>
              </a:spcBef>
              <a:spcAft>
                <a:spcPts val="0"/>
              </a:spcAft>
              <a:buClr>
                <a:srgbClr val="000000"/>
              </a:buClr>
              <a:buSzPts val="1800"/>
              <a:buFont typeface="Gisha"/>
              <a:buChar char="»"/>
            </a:pPr>
            <a:r>
              <a:rPr lang="iw-IL" sz="1600" b="1" i="0" u="none" strike="noStrike" cap="none" dirty="0">
                <a:solidFill>
                  <a:srgbClr val="EF364C"/>
                </a:solidFill>
                <a:latin typeface="Calibri"/>
                <a:ea typeface="Calibri"/>
                <a:cs typeface="Calibri"/>
                <a:sym typeface="Calibri"/>
              </a:rPr>
              <a:t>מיומנויות קוגניטיביות </a:t>
            </a:r>
            <a:endParaRPr sz="1600" b="1" i="0" u="none" strike="noStrike" cap="none" dirty="0">
              <a:solidFill>
                <a:srgbClr val="EF364C"/>
              </a:solidFill>
              <a:latin typeface="Calibri"/>
              <a:ea typeface="Calibri"/>
              <a:cs typeface="Calibri"/>
              <a:sym typeface="Calibri"/>
            </a:endParaRPr>
          </a:p>
          <a:p>
            <a:pPr lvl="0" algn="r" rtl="1"/>
            <a:r>
              <a:rPr lang="he-IL" sz="1600" dirty="0">
                <a:latin typeface="Calibri"/>
                <a:ea typeface="Calibri"/>
                <a:cs typeface="Calibri"/>
                <a:sym typeface="Calibri"/>
              </a:rPr>
              <a:t>                </a:t>
            </a:r>
            <a:r>
              <a:rPr lang="he-IL" sz="1600" b="1" dirty="0">
                <a:latin typeface="Calibri"/>
                <a:ea typeface="Calibri"/>
                <a:cs typeface="Calibri"/>
                <a:sym typeface="Calibri"/>
              </a:rPr>
              <a:t>חשיבה ביקורתית - </a:t>
            </a:r>
            <a:r>
              <a:rPr lang="he-IL" sz="1600" dirty="0">
                <a:latin typeface="Calibri"/>
                <a:ea typeface="Calibri"/>
                <a:cs typeface="Calibri"/>
                <a:sym typeface="Calibri"/>
              </a:rPr>
              <a:t>קבלת החלטות במצבי פגיעה חברתית,             </a:t>
            </a:r>
          </a:p>
          <a:p>
            <a:pPr lvl="0" algn="r" rtl="1"/>
            <a:r>
              <a:rPr lang="he-IL" sz="1600" dirty="0">
                <a:latin typeface="Calibri"/>
                <a:ea typeface="Calibri"/>
                <a:cs typeface="Calibri"/>
                <a:sym typeface="Calibri"/>
              </a:rPr>
              <a:t>                הטלת ספק. </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הבנת קשרים</a:t>
            </a: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בין התנהגות לתוצאות.</a:t>
            </a:r>
            <a:endParaRPr lang="he-IL" sz="1600" dirty="0">
              <a:latin typeface="Calibri"/>
              <a:ea typeface="Calibri"/>
              <a:cs typeface="Calibri"/>
              <a:sym typeface="Calibri"/>
            </a:endParaRPr>
          </a:p>
          <a:p>
            <a:pPr lvl="0" algn="r" rtl="1"/>
            <a:r>
              <a:rPr lang="he-IL" sz="1600" dirty="0">
                <a:latin typeface="Calibri"/>
                <a:ea typeface="Calibri"/>
                <a:cs typeface="Calibri"/>
                <a:sym typeface="Calibri"/>
              </a:rPr>
              <a:t>                </a:t>
            </a:r>
            <a:r>
              <a:rPr lang="he-IL" sz="1600" b="1" dirty="0">
                <a:latin typeface="Calibri"/>
                <a:ea typeface="Calibri"/>
                <a:cs typeface="Calibri"/>
                <a:sym typeface="Calibri"/>
              </a:rPr>
              <a:t>חשיבה יצירתית - </a:t>
            </a:r>
            <a:r>
              <a:rPr lang="he-IL" sz="1600" dirty="0">
                <a:latin typeface="Calibri"/>
                <a:ea typeface="Calibri"/>
                <a:cs typeface="Calibri"/>
                <a:sym typeface="Calibri"/>
              </a:rPr>
              <a:t>תעוזה והתמדה </a:t>
            </a:r>
          </a:p>
          <a:p>
            <a:pPr lvl="0" algn="r" rtl="1"/>
            <a:endParaRPr sz="1600" b="0" i="0" u="none" strike="noStrike" cap="none" dirty="0">
              <a:solidFill>
                <a:srgbClr val="000000"/>
              </a:solidFill>
              <a:highlight>
                <a:srgbClr val="FFFF00"/>
              </a:highlight>
              <a:latin typeface="Calibri"/>
              <a:ea typeface="Calibri"/>
              <a:cs typeface="Calibri"/>
              <a:sym typeface="Calibri"/>
            </a:endParaRPr>
          </a:p>
          <a:p>
            <a:pPr marL="285750" marR="0" lvl="0" indent="-285750" algn="r" rtl="1">
              <a:lnSpc>
                <a:spcPct val="100000"/>
              </a:lnSpc>
              <a:spcBef>
                <a:spcPts val="0"/>
              </a:spcBef>
              <a:spcAft>
                <a:spcPts val="0"/>
              </a:spcAft>
              <a:buClr>
                <a:srgbClr val="000000"/>
              </a:buClr>
              <a:buSzPts val="1800"/>
              <a:buFont typeface="Gisha"/>
              <a:buChar char="»"/>
            </a:pPr>
            <a:r>
              <a:rPr lang="iw-IL" sz="1600" b="1" i="0" u="none" strike="noStrike" cap="none" dirty="0">
                <a:solidFill>
                  <a:srgbClr val="EF364C"/>
                </a:solidFill>
                <a:latin typeface="Calibri"/>
                <a:ea typeface="Calibri"/>
                <a:cs typeface="Calibri"/>
                <a:sym typeface="Calibri"/>
              </a:rPr>
              <a:t>מיומנויות רגשיות </a:t>
            </a:r>
            <a:r>
              <a:rPr lang="he-IL" sz="1600" b="1" i="0" u="none" strike="noStrike" cap="none" dirty="0">
                <a:solidFill>
                  <a:srgbClr val="EF364C"/>
                </a:solidFill>
                <a:latin typeface="Calibri"/>
                <a:ea typeface="Calibri"/>
                <a:cs typeface="Calibri"/>
                <a:sym typeface="Calibri"/>
              </a:rPr>
              <a:t>(</a:t>
            </a:r>
            <a:r>
              <a:rPr lang="iw-IL" sz="1600" b="1" i="0" u="none" strike="noStrike" cap="none" dirty="0">
                <a:solidFill>
                  <a:srgbClr val="EF364C"/>
                </a:solidFill>
                <a:latin typeface="Calibri"/>
                <a:ea typeface="Calibri"/>
                <a:cs typeface="Calibri"/>
                <a:sym typeface="Calibri"/>
              </a:rPr>
              <a:t>תוך-אישי</a:t>
            </a:r>
            <a:r>
              <a:rPr lang="he-IL" sz="1600" b="1" i="0" u="none" strike="noStrike" cap="none" dirty="0">
                <a:solidFill>
                  <a:srgbClr val="EF364C"/>
                </a:solidFill>
                <a:latin typeface="Calibri"/>
                <a:ea typeface="Calibri"/>
                <a:cs typeface="Calibri"/>
                <a:sym typeface="Calibri"/>
              </a:rPr>
              <a:t>)</a:t>
            </a:r>
            <a:endParaRPr sz="1600" b="0" i="0" u="none" strike="noStrike" cap="none" dirty="0">
              <a:solidFill>
                <a:srgbClr val="EF364C"/>
              </a:solidFill>
              <a:latin typeface="Calibri"/>
              <a:ea typeface="Calibri"/>
              <a:cs typeface="Calibri"/>
              <a:sym typeface="Calibri"/>
            </a:endParaRPr>
          </a:p>
          <a:p>
            <a:pPr marL="576000" lvl="0" indent="-285750" algn="r" rtl="1">
              <a:buSzPts val="1800"/>
              <a:buFont typeface="Calibri"/>
              <a:buChar char="-"/>
            </a:pPr>
            <a:r>
              <a:rPr lang="iw-IL" sz="1600" b="1" i="0" u="none" strike="noStrike" cap="none" dirty="0">
                <a:solidFill>
                  <a:srgbClr val="000000"/>
                </a:solidFill>
                <a:latin typeface="Calibri"/>
                <a:ea typeface="Calibri"/>
                <a:cs typeface="Calibri"/>
                <a:sym typeface="Calibri"/>
              </a:rPr>
              <a:t>מודעות עצמית</a:t>
            </a:r>
            <a:r>
              <a:rPr lang="he-IL" sz="1600" b="1" i="0" u="none" strike="noStrike" cap="none" dirty="0">
                <a:solidFill>
                  <a:srgbClr val="000000"/>
                </a:solidFill>
                <a:latin typeface="Calibri"/>
                <a:ea typeface="Calibri"/>
                <a:cs typeface="Calibri"/>
                <a:sym typeface="Calibri"/>
              </a:rPr>
              <a:t> – </a:t>
            </a:r>
            <a:r>
              <a:rPr lang="he-IL" sz="1600" i="0" u="none" strike="noStrike" cap="none" dirty="0">
                <a:solidFill>
                  <a:srgbClr val="000000"/>
                </a:solidFill>
                <a:latin typeface="Calibri"/>
                <a:ea typeface="Calibri"/>
                <a:cs typeface="Calibri"/>
                <a:sym typeface="Calibri"/>
              </a:rPr>
              <a:t>זיהוי רגשות שעולים לנוכח פגיעה חברתית,</a:t>
            </a:r>
            <a:r>
              <a:rPr lang="iw-IL" sz="1600" i="0" u="none" strike="noStrike" cap="none" dirty="0">
                <a:solidFill>
                  <a:srgbClr val="000000"/>
                </a:solidFill>
                <a:latin typeface="Calibri"/>
                <a:ea typeface="Calibri"/>
                <a:cs typeface="Calibri"/>
                <a:sym typeface="Calibri"/>
              </a:rPr>
              <a:t> </a:t>
            </a:r>
            <a:r>
              <a:rPr lang="iw-IL" sz="1600" b="1" i="0" u="none" strike="noStrike" cap="none" dirty="0">
                <a:solidFill>
                  <a:srgbClr val="000000"/>
                </a:solidFill>
                <a:latin typeface="Calibri"/>
                <a:ea typeface="Calibri"/>
                <a:cs typeface="Calibri"/>
                <a:sym typeface="Calibri"/>
              </a:rPr>
              <a:t>הכוונה עצמית </a:t>
            </a:r>
            <a:r>
              <a:rPr lang="he-IL" sz="1600" b="1" i="0" u="none" strike="noStrike" cap="none" dirty="0">
                <a:solidFill>
                  <a:srgbClr val="000000"/>
                </a:solidFill>
                <a:latin typeface="Calibri"/>
                <a:ea typeface="Calibri"/>
                <a:cs typeface="Calibri"/>
                <a:sym typeface="Calibri"/>
              </a:rPr>
              <a:t>– </a:t>
            </a:r>
            <a:r>
              <a:rPr lang="he-IL" sz="1600" i="0" u="none" strike="noStrike" cap="none" dirty="0">
                <a:solidFill>
                  <a:srgbClr val="000000"/>
                </a:solidFill>
                <a:latin typeface="Calibri"/>
                <a:ea typeface="Calibri"/>
                <a:cs typeface="Calibri"/>
                <a:sym typeface="Calibri"/>
              </a:rPr>
              <a:t>פתרון בעיות, ויסות עצמי במצבי פגיעה חברתית.</a:t>
            </a:r>
            <a:endParaRPr lang="he-IL" sz="1600" dirty="0">
              <a:latin typeface="Calibri"/>
              <a:ea typeface="Calibri"/>
              <a:cs typeface="Calibri"/>
              <a:sym typeface="Calibri"/>
            </a:endParaRPr>
          </a:p>
          <a:p>
            <a:pPr marL="576000" marR="0" lvl="0" indent="-171450" algn="r" rtl="1">
              <a:lnSpc>
                <a:spcPct val="100000"/>
              </a:lnSpc>
              <a:spcBef>
                <a:spcPts val="0"/>
              </a:spcBef>
              <a:spcAft>
                <a:spcPts val="0"/>
              </a:spcAft>
              <a:buClr>
                <a:srgbClr val="000000"/>
              </a:buClr>
              <a:buSzPts val="1800"/>
              <a:buFont typeface="Calibri"/>
              <a:buNone/>
            </a:pPr>
            <a:endParaRPr sz="1600" b="0" i="0" u="none" strike="noStrike" cap="none" dirty="0">
              <a:solidFill>
                <a:srgbClr val="000000"/>
              </a:solidFill>
              <a:latin typeface="Calibri"/>
              <a:ea typeface="Calibri"/>
              <a:cs typeface="Calibri"/>
              <a:sym typeface="Calibri"/>
            </a:endParaRPr>
          </a:p>
          <a:p>
            <a:pPr marL="0" marR="0" lvl="0" indent="0" algn="r" rtl="1">
              <a:lnSpc>
                <a:spcPct val="100000"/>
              </a:lnSpc>
              <a:spcBef>
                <a:spcPts val="0"/>
              </a:spcBef>
              <a:spcAft>
                <a:spcPts val="0"/>
              </a:spcAft>
              <a:buClr>
                <a:srgbClr val="000000"/>
              </a:buClr>
              <a:buSzPts val="1800"/>
              <a:buFont typeface="Gisha"/>
              <a:buChar char="»"/>
            </a:pPr>
            <a:r>
              <a:rPr lang="he-IL" sz="1600" b="1" i="0" u="none" strike="noStrike" cap="none" dirty="0">
                <a:solidFill>
                  <a:srgbClr val="EF364C"/>
                </a:solidFill>
                <a:latin typeface="Calibri"/>
                <a:ea typeface="Calibri"/>
                <a:cs typeface="Calibri"/>
                <a:sym typeface="Calibri"/>
              </a:rPr>
              <a:t>   </a:t>
            </a:r>
            <a:r>
              <a:rPr lang="iw-IL" sz="1600" b="1" i="0" u="none" strike="noStrike" cap="none" dirty="0">
                <a:solidFill>
                  <a:srgbClr val="EF364C"/>
                </a:solidFill>
                <a:latin typeface="Calibri"/>
                <a:ea typeface="Calibri"/>
                <a:cs typeface="Calibri"/>
                <a:sym typeface="Calibri"/>
              </a:rPr>
              <a:t>מיומנויות חברתיות </a:t>
            </a:r>
            <a:r>
              <a:rPr lang="he-IL" sz="1600" b="1" i="0" u="none" strike="noStrike" cap="none" dirty="0">
                <a:solidFill>
                  <a:srgbClr val="EF364C"/>
                </a:solidFill>
                <a:latin typeface="Calibri"/>
                <a:ea typeface="Calibri"/>
                <a:cs typeface="Calibri"/>
                <a:sym typeface="Calibri"/>
              </a:rPr>
              <a:t>(</a:t>
            </a:r>
            <a:r>
              <a:rPr lang="iw-IL" sz="1600" b="1" i="0" u="none" strike="noStrike" cap="none" dirty="0">
                <a:solidFill>
                  <a:srgbClr val="EF364C"/>
                </a:solidFill>
                <a:latin typeface="Calibri"/>
                <a:ea typeface="Calibri"/>
                <a:cs typeface="Calibri"/>
                <a:sym typeface="Calibri"/>
              </a:rPr>
              <a:t>בין-אישי</a:t>
            </a:r>
            <a:r>
              <a:rPr lang="he-IL" sz="1600" b="1" i="0" u="none" strike="noStrike" cap="none" dirty="0">
                <a:solidFill>
                  <a:srgbClr val="EF364C"/>
                </a:solidFill>
                <a:latin typeface="Calibri"/>
                <a:ea typeface="Calibri"/>
                <a:cs typeface="Calibri"/>
                <a:sym typeface="Calibri"/>
              </a:rPr>
              <a:t>)</a:t>
            </a:r>
            <a:endParaRPr sz="1600" b="1" i="0" u="none" strike="noStrike" cap="none" dirty="0">
              <a:solidFill>
                <a:srgbClr val="EF364C"/>
              </a:solidFill>
              <a:latin typeface="Calibri"/>
              <a:ea typeface="Calibri"/>
              <a:cs typeface="Calibri"/>
              <a:sym typeface="Calibri"/>
            </a:endParaRPr>
          </a:p>
          <a:p>
            <a:pPr marL="576000" lvl="0" indent="-285750" algn="r" rtl="1">
              <a:buSzPts val="1800"/>
              <a:buFont typeface="Calibri"/>
              <a:buChar char="-"/>
            </a:pPr>
            <a:r>
              <a:rPr lang="iw-IL" sz="1600" b="1" i="0" u="none" strike="noStrike" cap="none" dirty="0">
                <a:solidFill>
                  <a:srgbClr val="000000"/>
                </a:solidFill>
                <a:latin typeface="Calibri"/>
                <a:ea typeface="Calibri"/>
                <a:cs typeface="Calibri"/>
                <a:sym typeface="Calibri"/>
              </a:rPr>
              <a:t>מודעות חברתית</a:t>
            </a:r>
            <a:r>
              <a:rPr lang="he-IL" sz="1600" b="1" i="0" u="none" strike="noStrike" cap="none" dirty="0">
                <a:solidFill>
                  <a:srgbClr val="000000"/>
                </a:solidFill>
                <a:latin typeface="Calibri"/>
                <a:ea typeface="Calibri"/>
                <a:cs typeface="Calibri"/>
                <a:sym typeface="Calibri"/>
              </a:rPr>
              <a:t> -</a:t>
            </a:r>
            <a:r>
              <a:rPr lang="iw-IL" sz="1600" b="1" i="0" u="none" strike="noStrike" cap="none" dirty="0">
                <a:solidFill>
                  <a:srgbClr val="000000"/>
                </a:solidFill>
                <a:latin typeface="Calibri"/>
                <a:ea typeface="Calibri"/>
                <a:cs typeface="Calibri"/>
                <a:sym typeface="Calibri"/>
              </a:rPr>
              <a:t> </a:t>
            </a:r>
            <a:r>
              <a:rPr lang="he-IL" sz="1600" dirty="0">
                <a:latin typeface="Calibri"/>
                <a:ea typeface="Calibri"/>
                <a:cs typeface="Calibri"/>
                <a:sym typeface="Calibri"/>
              </a:rPr>
              <a:t>הבנת האחר, אמפתיה, זיהוי מצבי פגיעה בהקשר החברתי.</a:t>
            </a:r>
          </a:p>
          <a:p>
            <a:pPr marL="576000" lvl="0" indent="-285750" algn="r" rtl="1">
              <a:buSzPts val="1800"/>
              <a:buFont typeface="Calibri"/>
              <a:buChar char="-"/>
            </a:pPr>
            <a:r>
              <a:rPr lang="iw-IL" sz="1600" b="1" i="0" u="none" strike="noStrike" cap="none" dirty="0">
                <a:solidFill>
                  <a:srgbClr val="000000"/>
                </a:solidFill>
                <a:latin typeface="Calibri"/>
                <a:ea typeface="Calibri"/>
                <a:cs typeface="Calibri"/>
                <a:sym typeface="Calibri"/>
              </a:rPr>
              <a:t>התנהלות חברתית</a:t>
            </a:r>
            <a:r>
              <a:rPr lang="he-IL" sz="1600" b="1" i="0" u="none" strike="noStrike" cap="none" dirty="0">
                <a:solidFill>
                  <a:srgbClr val="000000"/>
                </a:solidFill>
                <a:latin typeface="Calibri"/>
                <a:ea typeface="Calibri"/>
                <a:cs typeface="Calibri"/>
                <a:sym typeface="Calibri"/>
              </a:rPr>
              <a:t> -</a:t>
            </a:r>
            <a:r>
              <a:rPr lang="iw-IL" sz="1600" b="0" i="0" u="none" strike="noStrike" cap="none" dirty="0">
                <a:solidFill>
                  <a:srgbClr val="000000"/>
                </a:solidFill>
                <a:latin typeface="Calibri"/>
                <a:ea typeface="Calibri"/>
                <a:cs typeface="Calibri"/>
                <a:sym typeface="Calibri"/>
              </a:rPr>
              <a:t> </a:t>
            </a:r>
            <a:r>
              <a:rPr lang="he-IL" sz="1600" dirty="0">
                <a:latin typeface="Calibri"/>
                <a:ea typeface="Calibri"/>
                <a:cs typeface="Calibri"/>
                <a:sym typeface="Calibri"/>
              </a:rPr>
              <a:t>ניהול יחסים בין אישיים</a:t>
            </a:r>
          </a:p>
        </p:txBody>
      </p:sp>
      <p:sp>
        <p:nvSpPr>
          <p:cNvPr id="195" name="Google Shape;195;p6"/>
          <p:cNvSpPr txBox="1"/>
          <p:nvPr/>
        </p:nvSpPr>
        <p:spPr>
          <a:xfrm>
            <a:off x="86616" y="2839280"/>
            <a:ext cx="3221366" cy="1323399"/>
          </a:xfrm>
          <a:prstGeom prst="rect">
            <a:avLst/>
          </a:prstGeom>
          <a:noFill/>
          <a:ln>
            <a:noFill/>
          </a:ln>
        </p:spPr>
        <p:txBody>
          <a:bodyPr spcFirstLastPara="1" wrap="square" lIns="91425" tIns="45700" rIns="91425" bIns="45700" anchor="t" anchorCtr="0">
            <a:spAutoFit/>
          </a:bodyPr>
          <a:lstStyle/>
          <a:p>
            <a:pPr marL="742950" lvl="1" indent="-285750" algn="r" rtl="1">
              <a:buSzPts val="1600"/>
              <a:buFont typeface="Calibri"/>
              <a:buChar char="»"/>
            </a:pPr>
            <a:r>
              <a:rPr lang="he-IL" sz="1600" dirty="0">
                <a:latin typeface="Calibri"/>
                <a:ea typeface="Calibri"/>
                <a:cs typeface="Calibri"/>
                <a:sym typeface="Calibri"/>
              </a:rPr>
              <a:t>צדק חברתי וערבות הדדית: סולידריות מעורבות חברתית.</a:t>
            </a:r>
          </a:p>
          <a:p>
            <a:pPr marL="742950" lvl="1" indent="-285750" algn="r" rtl="1">
              <a:buSzPts val="1600"/>
              <a:buFont typeface="Calibri"/>
              <a:buChar char="»"/>
            </a:pPr>
            <a:r>
              <a:rPr lang="he-IL" sz="1600" dirty="0">
                <a:latin typeface="Calibri"/>
                <a:ea typeface="Calibri"/>
                <a:cs typeface="Calibri"/>
                <a:sym typeface="Calibri"/>
              </a:rPr>
              <a:t>כבוד האדם: כבוד לאדם, לזכויותיו, להשקפותיו ולחירות היסוד.</a:t>
            </a:r>
          </a:p>
        </p:txBody>
      </p:sp>
      <p:cxnSp>
        <p:nvCxnSpPr>
          <p:cNvPr id="196" name="Google Shape;196;p6"/>
          <p:cNvCxnSpPr/>
          <p:nvPr/>
        </p:nvCxnSpPr>
        <p:spPr>
          <a:xfrm>
            <a:off x="2977891" y="2716232"/>
            <a:ext cx="0" cy="2065840"/>
          </a:xfrm>
          <a:prstGeom prst="straightConnector1">
            <a:avLst/>
          </a:prstGeom>
          <a:noFill/>
          <a:ln w="9525" cap="flat" cmpd="sng">
            <a:solidFill>
              <a:srgbClr val="005485"/>
            </a:solidFill>
            <a:prstDash val="solid"/>
            <a:miter lim="800000"/>
            <a:headEnd type="none" w="sm" len="sm"/>
            <a:tailEnd type="none" w="sm" len="sm"/>
          </a:ln>
        </p:spPr>
      </p:cxnSp>
      <p:sp>
        <p:nvSpPr>
          <p:cNvPr id="197" name="Google Shape;197;p6"/>
          <p:cNvSpPr txBox="1"/>
          <p:nvPr/>
        </p:nvSpPr>
        <p:spPr>
          <a:xfrm>
            <a:off x="10206784" y="2008346"/>
            <a:ext cx="931761" cy="707886"/>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4000" b="1" i="0" u="none" strike="noStrike" cap="none">
                <a:solidFill>
                  <a:srgbClr val="EF364C"/>
                </a:solidFill>
                <a:latin typeface="Calibri"/>
                <a:ea typeface="Calibri"/>
                <a:cs typeface="Calibri"/>
                <a:sym typeface="Calibri"/>
              </a:rPr>
              <a:t>ידע</a:t>
            </a:r>
            <a:endParaRPr sz="4000">
              <a:solidFill>
                <a:srgbClr val="EF364C"/>
              </a:solidFill>
              <a:latin typeface="Calibri"/>
              <a:ea typeface="Calibri"/>
              <a:cs typeface="Calibri"/>
              <a:sym typeface="Calibri"/>
            </a:endParaRPr>
          </a:p>
        </p:txBody>
      </p:sp>
      <p:sp>
        <p:nvSpPr>
          <p:cNvPr id="198" name="Google Shape;198;p6"/>
          <p:cNvSpPr txBox="1"/>
          <p:nvPr/>
        </p:nvSpPr>
        <p:spPr>
          <a:xfrm>
            <a:off x="4703318" y="2008346"/>
            <a:ext cx="2271425" cy="707886"/>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4000" b="1">
                <a:solidFill>
                  <a:srgbClr val="EF364C"/>
                </a:solidFill>
                <a:latin typeface="Calibri"/>
                <a:ea typeface="Calibri"/>
                <a:cs typeface="Calibri"/>
                <a:sym typeface="Calibri"/>
              </a:rPr>
              <a:t>מיומנויות</a:t>
            </a:r>
            <a:endParaRPr sz="4000">
              <a:solidFill>
                <a:srgbClr val="EF364C"/>
              </a:solidFill>
              <a:latin typeface="Calibri"/>
              <a:ea typeface="Calibri"/>
              <a:cs typeface="Calibri"/>
              <a:sym typeface="Calibri"/>
            </a:endParaRPr>
          </a:p>
        </p:txBody>
      </p:sp>
      <p:sp>
        <p:nvSpPr>
          <p:cNvPr id="199" name="Google Shape;199;p6"/>
          <p:cNvSpPr txBox="1"/>
          <p:nvPr/>
        </p:nvSpPr>
        <p:spPr>
          <a:xfrm>
            <a:off x="411469" y="2008346"/>
            <a:ext cx="1745925" cy="707886"/>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4000" b="1">
                <a:solidFill>
                  <a:srgbClr val="EF364C"/>
                </a:solidFill>
                <a:latin typeface="Calibri"/>
                <a:ea typeface="Calibri"/>
                <a:cs typeface="Calibri"/>
                <a:sym typeface="Calibri"/>
              </a:rPr>
              <a:t>ערכים</a:t>
            </a:r>
            <a:endParaRPr sz="4000">
              <a:solidFill>
                <a:srgbClr val="EF364C"/>
              </a:solidFill>
              <a:latin typeface="Calibri"/>
              <a:ea typeface="Calibri"/>
              <a:cs typeface="Calibri"/>
              <a:sym typeface="Calibri"/>
            </a:endParaRPr>
          </a:p>
        </p:txBody>
      </p:sp>
      <p:sp>
        <p:nvSpPr>
          <p:cNvPr id="200" name="Google Shape;200;p6"/>
          <p:cNvSpPr txBox="1">
            <a:spLocks noGrp="1"/>
          </p:cNvSpPr>
          <p:nvPr>
            <p:ph type="title"/>
          </p:nvPr>
        </p:nvSpPr>
        <p:spPr>
          <a:xfrm>
            <a:off x="9002229" y="469026"/>
            <a:ext cx="3038669" cy="1054394"/>
          </a:xfrm>
          <a:prstGeom prst="rect">
            <a:avLst/>
          </a:prstGeom>
          <a:noFill/>
          <a:ln>
            <a:noFill/>
          </a:ln>
        </p:spPr>
        <p:txBody>
          <a:bodyPr spcFirstLastPara="1" wrap="square" lIns="91425" tIns="45700" rIns="91425" bIns="45700" anchor="ctr" anchorCtr="0">
            <a:noAutofit/>
          </a:bodyPr>
          <a:lstStyle/>
          <a:p>
            <a:pPr marL="0" lvl="0" indent="0" algn="ctr" rtl="1">
              <a:lnSpc>
                <a:spcPct val="110000"/>
              </a:lnSpc>
              <a:spcBef>
                <a:spcPts val="0"/>
              </a:spcBef>
              <a:spcAft>
                <a:spcPts val="0"/>
              </a:spcAft>
              <a:buClr>
                <a:srgbClr val="000000"/>
              </a:buClr>
              <a:buSzPts val="2800"/>
              <a:buFont typeface="Calibri"/>
              <a:buNone/>
            </a:pPr>
            <a:r>
              <a:rPr lang="iw-IL" sz="2800" b="1">
                <a:solidFill>
                  <a:srgbClr val="002060"/>
                </a:solidFill>
                <a:latin typeface="Calibri"/>
                <a:ea typeface="Calibri"/>
                <a:cs typeface="Calibri"/>
                <a:sym typeface="Calibri"/>
              </a:rPr>
              <a:t>ידע, מיומנויות וערכים</a:t>
            </a:r>
            <a:endParaRPr sz="2800" b="1">
              <a:solidFill>
                <a:srgbClr val="002060"/>
              </a:solidFill>
              <a:latin typeface="Calibri"/>
              <a:ea typeface="Calibri"/>
              <a:cs typeface="Calibri"/>
              <a:sym typeface="Calibri"/>
            </a:endParaRPr>
          </a:p>
        </p:txBody>
      </p:sp>
      <p:pic>
        <p:nvPicPr>
          <p:cNvPr id="201" name="Google Shape;201;p6"/>
          <p:cNvPicPr preferRelativeResize="0"/>
          <p:nvPr/>
        </p:nvPicPr>
        <p:blipFill rotWithShape="1">
          <a:blip r:embed="rId4">
            <a:alphaModFix/>
          </a:blip>
          <a:srcRect/>
          <a:stretch/>
        </p:blipFill>
        <p:spPr>
          <a:xfrm>
            <a:off x="8110883" y="681040"/>
            <a:ext cx="614363" cy="67381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207"/>
        <p:cNvGrpSpPr/>
        <p:nvPr/>
      </p:nvGrpSpPr>
      <p:grpSpPr>
        <a:xfrm>
          <a:off x="0" y="0"/>
          <a:ext cx="0" cy="0"/>
          <a:chOff x="0" y="0"/>
          <a:chExt cx="0" cy="0"/>
        </a:xfrm>
      </p:grpSpPr>
      <p:sp>
        <p:nvSpPr>
          <p:cNvPr id="208" name="Google Shape;208;p7"/>
          <p:cNvSpPr/>
          <p:nvPr/>
        </p:nvSpPr>
        <p:spPr>
          <a:xfrm>
            <a:off x="1090176" y="1801715"/>
            <a:ext cx="11160826" cy="4617720"/>
          </a:xfrm>
          <a:prstGeom prst="rect">
            <a:avLst/>
          </a:prstGeom>
          <a:no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lt1"/>
              </a:buClr>
              <a:buSzPts val="3200"/>
              <a:buFont typeface="Calibri"/>
              <a:buNone/>
            </a:pPr>
            <a:endParaRPr sz="3200" b="0" i="0" u="none" strike="noStrike" cap="none">
              <a:solidFill>
                <a:srgbClr val="002060"/>
              </a:solidFill>
              <a:latin typeface="Calibri"/>
              <a:ea typeface="Calibri"/>
              <a:cs typeface="Calibri"/>
              <a:sym typeface="Calibri"/>
            </a:endParaRPr>
          </a:p>
        </p:txBody>
      </p:sp>
      <p:pic>
        <p:nvPicPr>
          <p:cNvPr id="209" name="Google Shape;209;p7" descr="Puzzle pieces"/>
          <p:cNvPicPr preferRelativeResize="0"/>
          <p:nvPr/>
        </p:nvPicPr>
        <p:blipFill rotWithShape="1">
          <a:blip r:embed="rId3">
            <a:alphaModFix/>
          </a:blip>
          <a:srcRect/>
          <a:stretch/>
        </p:blipFill>
        <p:spPr>
          <a:xfrm>
            <a:off x="8235011" y="565074"/>
            <a:ext cx="914400" cy="914400"/>
          </a:xfrm>
          <a:prstGeom prst="rect">
            <a:avLst/>
          </a:prstGeom>
          <a:noFill/>
          <a:ln>
            <a:noFill/>
          </a:ln>
        </p:spPr>
      </p:pic>
      <p:sp>
        <p:nvSpPr>
          <p:cNvPr id="210" name="Google Shape;210;p7"/>
          <p:cNvSpPr/>
          <p:nvPr/>
        </p:nvSpPr>
        <p:spPr>
          <a:xfrm>
            <a:off x="8430448" y="472018"/>
            <a:ext cx="3760873" cy="1107323"/>
          </a:xfrm>
          <a:custGeom>
            <a:avLst/>
            <a:gdLst/>
            <a:ahLst/>
            <a:cxnLst/>
            <a:rect l="l" t="t" r="r" b="b"/>
            <a:pathLst>
              <a:path w="3760873" h="1107323" extrusionOk="0">
                <a:moveTo>
                  <a:pt x="0" y="0"/>
                </a:moveTo>
                <a:lnTo>
                  <a:pt x="3760873" y="0"/>
                </a:lnTo>
                <a:lnTo>
                  <a:pt x="3760873" y="1107324"/>
                </a:lnTo>
                <a:lnTo>
                  <a:pt x="0" y="1107324"/>
                </a:lnTo>
                <a:close/>
              </a:path>
            </a:pathLst>
          </a:custGeom>
          <a:solidFill>
            <a:srgbClr val="8CB9BA"/>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1" name="Google Shape;211;p7"/>
          <p:cNvSpPr/>
          <p:nvPr/>
        </p:nvSpPr>
        <p:spPr>
          <a:xfrm rot="-2700000">
            <a:off x="7871999" y="474150"/>
            <a:ext cx="1116897" cy="1116897"/>
          </a:xfrm>
          <a:custGeom>
            <a:avLst/>
            <a:gdLst/>
            <a:ahLst/>
            <a:cxnLst/>
            <a:rect l="l" t="t" r="r" b="b"/>
            <a:pathLst>
              <a:path w="1116897" h="1116897" extrusionOk="0">
                <a:moveTo>
                  <a:pt x="1116858" y="557198"/>
                </a:moveTo>
                <a:cubicBezTo>
                  <a:pt x="1116858" y="865621"/>
                  <a:pt x="866831" y="1115647"/>
                  <a:pt x="558409" y="1115647"/>
                </a:cubicBezTo>
                <a:cubicBezTo>
                  <a:pt x="249986" y="1115647"/>
                  <a:pt x="-40" y="865621"/>
                  <a:pt x="-40" y="557198"/>
                </a:cubicBezTo>
                <a:cubicBezTo>
                  <a:pt x="-40" y="248776"/>
                  <a:pt x="249986" y="-1250"/>
                  <a:pt x="558409" y="-1250"/>
                </a:cubicBezTo>
                <a:cubicBezTo>
                  <a:pt x="866831" y="-1250"/>
                  <a:pt x="1116858" y="248776"/>
                  <a:pt x="1116858" y="557198"/>
                </a:cubicBezTo>
                <a:close/>
              </a:path>
            </a:pathLst>
          </a:custGeom>
          <a:solidFill>
            <a:srgbClr val="5E9B9C"/>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2" name="Google Shape;212;p7"/>
          <p:cNvSpPr/>
          <p:nvPr/>
        </p:nvSpPr>
        <p:spPr>
          <a:xfrm rot="-2700000">
            <a:off x="7983808" y="585959"/>
            <a:ext cx="893278" cy="893278"/>
          </a:xfrm>
          <a:custGeom>
            <a:avLst/>
            <a:gdLst/>
            <a:ahLst/>
            <a:cxnLst/>
            <a:rect l="l" t="t" r="r" b="b"/>
            <a:pathLst>
              <a:path w="893278" h="893278" extrusionOk="0">
                <a:moveTo>
                  <a:pt x="893239" y="445389"/>
                </a:moveTo>
                <a:cubicBezTo>
                  <a:pt x="893239" y="692061"/>
                  <a:pt x="693271" y="892028"/>
                  <a:pt x="446599" y="892028"/>
                </a:cubicBezTo>
                <a:cubicBezTo>
                  <a:pt x="199927" y="892028"/>
                  <a:pt x="-40" y="692061"/>
                  <a:pt x="-40" y="445389"/>
                </a:cubicBezTo>
                <a:cubicBezTo>
                  <a:pt x="-40" y="198717"/>
                  <a:pt x="199927" y="-1250"/>
                  <a:pt x="446599" y="-1250"/>
                </a:cubicBezTo>
                <a:cubicBezTo>
                  <a:pt x="693271" y="-1250"/>
                  <a:pt x="893239" y="198717"/>
                  <a:pt x="893239" y="445389"/>
                </a:cubicBezTo>
                <a:close/>
              </a:path>
            </a:pathLst>
          </a:custGeom>
          <a:solidFill>
            <a:schemeClr val="lt1"/>
          </a:solidFill>
          <a:ln w="9525" cap="flat" cmpd="sng">
            <a:solidFill>
              <a:srgbClr val="C3DAD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3" name="Google Shape;213;p7"/>
          <p:cNvSpPr txBox="1"/>
          <p:nvPr/>
        </p:nvSpPr>
        <p:spPr>
          <a:xfrm>
            <a:off x="7301985" y="495077"/>
            <a:ext cx="4322603" cy="1054394"/>
          </a:xfrm>
          <a:prstGeom prst="rect">
            <a:avLst/>
          </a:prstGeom>
          <a:noFill/>
          <a:ln>
            <a:noFill/>
          </a:ln>
        </p:spPr>
        <p:txBody>
          <a:bodyPr spcFirstLastPara="1" wrap="square" lIns="91425" tIns="45700" rIns="91425" bIns="45700" anchor="ctr" anchorCtr="0">
            <a:noAutofit/>
          </a:bodyPr>
          <a:lstStyle/>
          <a:p>
            <a:pPr marL="0" marR="0" lvl="0" indent="0" algn="r" rtl="1">
              <a:lnSpc>
                <a:spcPct val="110000"/>
              </a:lnSpc>
              <a:spcBef>
                <a:spcPts val="0"/>
              </a:spcBef>
              <a:spcAft>
                <a:spcPts val="0"/>
              </a:spcAft>
              <a:buClr>
                <a:srgbClr val="000000"/>
              </a:buClr>
              <a:buSzPts val="2800"/>
              <a:buFont typeface="Calibri"/>
              <a:buNone/>
            </a:pPr>
            <a:r>
              <a:rPr lang="iw-IL" sz="2800" b="1" i="0" u="none" strike="noStrike" cap="none">
                <a:solidFill>
                  <a:srgbClr val="002060"/>
                </a:solidFill>
                <a:latin typeface="Calibri"/>
                <a:ea typeface="Calibri"/>
                <a:cs typeface="Calibri"/>
                <a:sym typeface="Calibri"/>
              </a:rPr>
              <a:t>מהלך השיעור</a:t>
            </a:r>
            <a:endParaRPr/>
          </a:p>
        </p:txBody>
      </p:sp>
      <p:pic>
        <p:nvPicPr>
          <p:cNvPr id="214" name="Google Shape;214;p7" descr="Arrow circle"/>
          <p:cNvPicPr preferRelativeResize="0"/>
          <p:nvPr/>
        </p:nvPicPr>
        <p:blipFill rotWithShape="1">
          <a:blip r:embed="rId4">
            <a:alphaModFix/>
          </a:blip>
          <a:srcRect/>
          <a:stretch/>
        </p:blipFill>
        <p:spPr>
          <a:xfrm>
            <a:off x="7941511" y="591736"/>
            <a:ext cx="914400" cy="914400"/>
          </a:xfrm>
          <a:prstGeom prst="rect">
            <a:avLst/>
          </a:prstGeom>
          <a:noFill/>
          <a:ln>
            <a:noFill/>
          </a:ln>
        </p:spPr>
      </p:pic>
      <p:sp>
        <p:nvSpPr>
          <p:cNvPr id="218" name="Google Shape;218;p7"/>
          <p:cNvSpPr txBox="1"/>
          <p:nvPr/>
        </p:nvSpPr>
        <p:spPr>
          <a:xfrm>
            <a:off x="515897" y="4262056"/>
            <a:ext cx="220127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400" b="0" i="0" u="none" strike="noStrike" kern="0" cap="none" spc="0" normalizeH="0" baseline="0" noProof="0" dirty="0">
                <a:ln>
                  <a:noFill/>
                </a:ln>
                <a:solidFill>
                  <a:srgbClr val="4472C4">
                    <a:lumMod val="50000"/>
                  </a:srgbClr>
                </a:solidFill>
                <a:effectLst/>
                <a:uLnTx/>
                <a:uFillTx/>
                <a:latin typeface="Calibri" panose="020F0502020204030204" pitchFamily="34" charset="0"/>
                <a:cs typeface="Calibri" panose="020F0502020204030204" pitchFamily="34" charset="0"/>
                <a:sym typeface="Arial"/>
              </a:rPr>
              <a:t>משימות ליישום</a:t>
            </a:r>
          </a:p>
        </p:txBody>
      </p:sp>
      <p:sp>
        <p:nvSpPr>
          <p:cNvPr id="219" name="Google Shape;219;p7"/>
          <p:cNvSpPr/>
          <p:nvPr/>
        </p:nvSpPr>
        <p:spPr>
          <a:xfrm>
            <a:off x="1616532" y="3160189"/>
            <a:ext cx="8908688" cy="222937"/>
          </a:xfrm>
          <a:prstGeom prst="rect">
            <a:avLst/>
          </a:prstGeom>
          <a:solidFill>
            <a:srgbClr val="7E97A3"/>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cxnSp>
        <p:nvCxnSpPr>
          <p:cNvPr id="221" name="Google Shape;221;p7"/>
          <p:cNvCxnSpPr/>
          <p:nvPr/>
        </p:nvCxnSpPr>
        <p:spPr>
          <a:xfrm>
            <a:off x="10520475" y="3271657"/>
            <a:ext cx="0" cy="732257"/>
          </a:xfrm>
          <a:prstGeom prst="straightConnector1">
            <a:avLst/>
          </a:prstGeom>
          <a:noFill/>
          <a:ln w="19050" cap="flat" cmpd="sng">
            <a:solidFill>
              <a:srgbClr val="7E97A3"/>
            </a:solidFill>
            <a:prstDash val="solid"/>
            <a:miter lim="800000"/>
            <a:headEnd type="none" w="sm" len="sm"/>
            <a:tailEnd type="none" w="sm" len="sm"/>
          </a:ln>
        </p:spPr>
      </p:cxnSp>
      <p:cxnSp>
        <p:nvCxnSpPr>
          <p:cNvPr id="222" name="Google Shape;222;p7"/>
          <p:cNvCxnSpPr/>
          <p:nvPr/>
        </p:nvCxnSpPr>
        <p:spPr>
          <a:xfrm>
            <a:off x="8235011" y="3344631"/>
            <a:ext cx="0" cy="732257"/>
          </a:xfrm>
          <a:prstGeom prst="straightConnector1">
            <a:avLst/>
          </a:prstGeom>
          <a:noFill/>
          <a:ln w="19050" cap="flat" cmpd="sng">
            <a:solidFill>
              <a:srgbClr val="7E97A3"/>
            </a:solidFill>
            <a:prstDash val="solid"/>
            <a:miter lim="800000"/>
            <a:headEnd type="none" w="sm" len="sm"/>
            <a:tailEnd type="none" w="sm" len="sm"/>
          </a:ln>
        </p:spPr>
      </p:cxnSp>
      <p:cxnSp>
        <p:nvCxnSpPr>
          <p:cNvPr id="223" name="Google Shape;223;p7"/>
          <p:cNvCxnSpPr/>
          <p:nvPr/>
        </p:nvCxnSpPr>
        <p:spPr>
          <a:xfrm>
            <a:off x="1648490" y="3344632"/>
            <a:ext cx="0" cy="732257"/>
          </a:xfrm>
          <a:prstGeom prst="straightConnector1">
            <a:avLst/>
          </a:prstGeom>
          <a:noFill/>
          <a:ln w="19050" cap="flat" cmpd="sng">
            <a:solidFill>
              <a:srgbClr val="7E97A3"/>
            </a:solidFill>
            <a:prstDash val="solid"/>
            <a:miter lim="800000"/>
            <a:headEnd type="none" w="sm" len="sm"/>
            <a:tailEnd type="none" w="sm" len="sm"/>
          </a:ln>
        </p:spPr>
      </p:cxnSp>
      <p:cxnSp>
        <p:nvCxnSpPr>
          <p:cNvPr id="224" name="Google Shape;224;p7"/>
          <p:cNvCxnSpPr/>
          <p:nvPr/>
        </p:nvCxnSpPr>
        <p:spPr>
          <a:xfrm>
            <a:off x="5954775" y="3375491"/>
            <a:ext cx="0" cy="732257"/>
          </a:xfrm>
          <a:prstGeom prst="straightConnector1">
            <a:avLst/>
          </a:prstGeom>
          <a:noFill/>
          <a:ln w="19050" cap="flat" cmpd="sng">
            <a:solidFill>
              <a:srgbClr val="7E97A3"/>
            </a:solidFill>
            <a:prstDash val="solid"/>
            <a:miter lim="800000"/>
            <a:headEnd type="none" w="sm" len="sm"/>
            <a:tailEnd type="none" w="sm" len="sm"/>
          </a:ln>
        </p:spPr>
      </p:cxnSp>
      <p:sp>
        <p:nvSpPr>
          <p:cNvPr id="2" name="TextBox 1"/>
          <p:cNvSpPr txBox="1"/>
          <p:nvPr/>
        </p:nvSpPr>
        <p:spPr>
          <a:xfrm>
            <a:off x="9267033" y="4231122"/>
            <a:ext cx="2506885" cy="830997"/>
          </a:xfrm>
          <a:prstGeom prst="rect">
            <a:avLst/>
          </a:prstGeom>
          <a:noFill/>
        </p:spPr>
        <p:txBody>
          <a:bodyPr wrap="square" rtlCol="1">
            <a:spAutoFit/>
          </a:bodyPr>
          <a:lstStyle/>
          <a:p>
            <a:pPr algn="ctr"/>
            <a:r>
              <a:rPr lang="he-IL" sz="2400" dirty="0">
                <a:solidFill>
                  <a:schemeClr val="accent1">
                    <a:lumMod val="50000"/>
                  </a:schemeClr>
                </a:solidFill>
                <a:latin typeface="Calibri" panose="020F0502020204030204" pitchFamily="34" charset="0"/>
                <a:cs typeface="Calibri" panose="020F0502020204030204" pitchFamily="34" charset="0"/>
              </a:rPr>
              <a:t>צפייה בסרטון – </a:t>
            </a:r>
          </a:p>
          <a:p>
            <a:pPr algn="ctr"/>
            <a:r>
              <a:rPr lang="he-IL" sz="2400" dirty="0">
                <a:solidFill>
                  <a:schemeClr val="accent1">
                    <a:lumMod val="50000"/>
                  </a:schemeClr>
                </a:solidFill>
                <a:latin typeface="Calibri" panose="020F0502020204030204" pitchFamily="34" charset="0"/>
                <a:cs typeface="Calibri" panose="020F0502020204030204" pitchFamily="34" charset="0"/>
              </a:rPr>
              <a:t>"לא עומדים מן הצד"</a:t>
            </a:r>
          </a:p>
        </p:txBody>
      </p:sp>
      <p:sp>
        <p:nvSpPr>
          <p:cNvPr id="3" name="TextBox 2"/>
          <p:cNvSpPr txBox="1"/>
          <p:nvPr/>
        </p:nvSpPr>
        <p:spPr>
          <a:xfrm>
            <a:off x="7468161" y="4231122"/>
            <a:ext cx="1587129" cy="830997"/>
          </a:xfrm>
          <a:prstGeom prst="rect">
            <a:avLst/>
          </a:prstGeom>
          <a:noFill/>
        </p:spPr>
        <p:txBody>
          <a:bodyPr wrap="square" rtlCol="1">
            <a:spAutoFit/>
          </a:bodyPr>
          <a:lstStyle/>
          <a:p>
            <a:pPr algn="ctr"/>
            <a:r>
              <a:rPr lang="he-IL" sz="2400" dirty="0">
                <a:solidFill>
                  <a:schemeClr val="accent1">
                    <a:lumMod val="50000"/>
                  </a:schemeClr>
                </a:solidFill>
                <a:latin typeface="Calibri" panose="020F0502020204030204" pitchFamily="34" charset="0"/>
                <a:cs typeface="Calibri" panose="020F0502020204030204" pitchFamily="34" charset="0"/>
              </a:rPr>
              <a:t>שאלות לדיון בכיתה </a:t>
            </a:r>
          </a:p>
        </p:txBody>
      </p:sp>
      <p:sp>
        <p:nvSpPr>
          <p:cNvPr id="4" name="TextBox 3"/>
          <p:cNvSpPr txBox="1"/>
          <p:nvPr/>
        </p:nvSpPr>
        <p:spPr>
          <a:xfrm>
            <a:off x="4469487" y="4256985"/>
            <a:ext cx="2970575" cy="830997"/>
          </a:xfrm>
          <a:prstGeom prst="rect">
            <a:avLst/>
          </a:prstGeom>
          <a:noFill/>
        </p:spPr>
        <p:txBody>
          <a:bodyPr wrap="square" rtlCol="1">
            <a:spAutoFit/>
          </a:bodyPr>
          <a:lstStyle/>
          <a:p>
            <a:pPr algn="ctr"/>
            <a:r>
              <a:rPr lang="he-IL" sz="2400" dirty="0">
                <a:solidFill>
                  <a:schemeClr val="accent1">
                    <a:lumMod val="50000"/>
                  </a:schemeClr>
                </a:solidFill>
                <a:latin typeface="Calibri" panose="020F0502020204030204" pitchFamily="34" charset="0"/>
                <a:cs typeface="Calibri" panose="020F0502020204030204" pitchFamily="34" charset="0"/>
              </a:rPr>
              <a:t>משחק רצף-</a:t>
            </a:r>
          </a:p>
          <a:p>
            <a:pPr algn="ctr"/>
            <a:r>
              <a:rPr lang="he-IL" sz="2400" dirty="0">
                <a:solidFill>
                  <a:schemeClr val="accent1">
                    <a:lumMod val="50000"/>
                  </a:schemeClr>
                </a:solidFill>
                <a:latin typeface="Calibri" panose="020F0502020204030204" pitchFamily="34" charset="0"/>
                <a:cs typeface="Calibri" panose="020F0502020204030204" pitchFamily="34" charset="0"/>
              </a:rPr>
              <a:t>"נוקט בפעולה-מתעלם"</a:t>
            </a:r>
          </a:p>
        </p:txBody>
      </p:sp>
      <p:pic>
        <p:nvPicPr>
          <p:cNvPr id="5" name="תמונה 4"/>
          <p:cNvPicPr>
            <a:picLocks noChangeAspect="1"/>
          </p:cNvPicPr>
          <p:nvPr/>
        </p:nvPicPr>
        <p:blipFill>
          <a:blip r:embed="rId5"/>
          <a:stretch>
            <a:fillRect/>
          </a:stretch>
        </p:blipFill>
        <p:spPr>
          <a:xfrm>
            <a:off x="3529427" y="3355071"/>
            <a:ext cx="18290" cy="749873"/>
          </a:xfrm>
          <a:prstGeom prst="rect">
            <a:avLst/>
          </a:prstGeom>
        </p:spPr>
      </p:pic>
      <p:sp>
        <p:nvSpPr>
          <p:cNvPr id="6" name="TextBox 5"/>
          <p:cNvSpPr txBox="1"/>
          <p:nvPr/>
        </p:nvSpPr>
        <p:spPr>
          <a:xfrm>
            <a:off x="2509365" y="4268638"/>
            <a:ext cx="2182980" cy="830997"/>
          </a:xfrm>
          <a:prstGeom prst="rect">
            <a:avLst/>
          </a:prstGeom>
          <a:noFill/>
        </p:spPr>
        <p:txBody>
          <a:bodyPr wrap="square" rtlCol="1">
            <a:spAutoFit/>
          </a:bodyPr>
          <a:lstStyle/>
          <a:p>
            <a:pPr algn="ctr"/>
            <a:r>
              <a:rPr lang="he-IL" sz="2400" dirty="0">
                <a:solidFill>
                  <a:schemeClr val="accent1">
                    <a:lumMod val="50000"/>
                  </a:schemeClr>
                </a:solidFill>
                <a:latin typeface="Calibri" panose="020F0502020204030204" pitchFamily="34" charset="0"/>
                <a:cs typeface="Calibri" panose="020F0502020204030204" pitchFamily="34" charset="0"/>
              </a:rPr>
              <a:t>מסרים מרכזיים</a:t>
            </a:r>
            <a:br>
              <a:rPr lang="he-IL" sz="2400" dirty="0">
                <a:solidFill>
                  <a:schemeClr val="accent1">
                    <a:lumMod val="50000"/>
                  </a:schemeClr>
                </a:solidFill>
                <a:latin typeface="Calibri" panose="020F0502020204030204" pitchFamily="34" charset="0"/>
                <a:cs typeface="Calibri" panose="020F0502020204030204" pitchFamily="34" charset="0"/>
              </a:rPr>
            </a:br>
            <a:r>
              <a:rPr lang="he-IL" sz="2400" dirty="0">
                <a:solidFill>
                  <a:schemeClr val="accent1">
                    <a:lumMod val="50000"/>
                  </a:schemeClr>
                </a:solidFill>
                <a:latin typeface="Calibri" panose="020F0502020204030204" pitchFamily="34" charset="0"/>
                <a:cs typeface="Calibri" panose="020F0502020204030204" pitchFamily="34" charset="0"/>
              </a:rPr>
              <a:t>וסיכום</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229"/>
        <p:cNvGrpSpPr/>
        <p:nvPr/>
      </p:nvGrpSpPr>
      <p:grpSpPr>
        <a:xfrm>
          <a:off x="0" y="0"/>
          <a:ext cx="0" cy="0"/>
          <a:chOff x="0" y="0"/>
          <a:chExt cx="0" cy="0"/>
        </a:xfrm>
      </p:grpSpPr>
      <p:pic>
        <p:nvPicPr>
          <p:cNvPr id="230" name="Google Shape;230;p8"/>
          <p:cNvPicPr preferRelativeResize="0"/>
          <p:nvPr/>
        </p:nvPicPr>
        <p:blipFill rotWithShape="1">
          <a:blip r:embed="rId3">
            <a:alphaModFix/>
          </a:blip>
          <a:srcRect/>
          <a:stretch/>
        </p:blipFill>
        <p:spPr>
          <a:xfrm>
            <a:off x="7872000" y="467232"/>
            <a:ext cx="4320000" cy="1116897"/>
          </a:xfrm>
          <a:prstGeom prst="rect">
            <a:avLst/>
          </a:prstGeom>
          <a:noFill/>
          <a:ln>
            <a:noFill/>
          </a:ln>
        </p:spPr>
      </p:pic>
      <p:sp>
        <p:nvSpPr>
          <p:cNvPr id="231" name="Google Shape;231;p8"/>
          <p:cNvSpPr txBox="1"/>
          <p:nvPr/>
        </p:nvSpPr>
        <p:spPr>
          <a:xfrm>
            <a:off x="7872522" y="509064"/>
            <a:ext cx="4322603" cy="1054394"/>
          </a:xfrm>
          <a:prstGeom prst="rect">
            <a:avLst/>
          </a:prstGeom>
          <a:noFill/>
          <a:ln>
            <a:noFill/>
          </a:ln>
        </p:spPr>
        <p:txBody>
          <a:bodyPr spcFirstLastPara="1" wrap="square" lIns="91425" tIns="45700" rIns="91425" bIns="45700" anchor="ctr" anchorCtr="0">
            <a:noAutofit/>
          </a:bodyPr>
          <a:lstStyle/>
          <a:p>
            <a:pPr marL="0" marR="0" lvl="0" indent="0" algn="r" rtl="1">
              <a:lnSpc>
                <a:spcPct val="110000"/>
              </a:lnSpc>
              <a:spcBef>
                <a:spcPts val="0"/>
              </a:spcBef>
              <a:spcAft>
                <a:spcPts val="0"/>
              </a:spcAft>
              <a:buClr>
                <a:srgbClr val="000000"/>
              </a:buClr>
              <a:buSzPts val="2800"/>
              <a:buFont typeface="Calibri"/>
              <a:buNone/>
            </a:pPr>
            <a:r>
              <a:rPr lang="iw-IL" sz="2800" b="1">
                <a:solidFill>
                  <a:srgbClr val="002060"/>
                </a:solidFill>
                <a:latin typeface="Calibri"/>
                <a:ea typeface="Calibri"/>
                <a:cs typeface="Calibri"/>
                <a:sym typeface="Calibri"/>
              </a:rPr>
              <a:t>הנחיות להוראת השיעור</a:t>
            </a:r>
            <a:endParaRPr/>
          </a:p>
        </p:txBody>
      </p:sp>
      <p:sp>
        <p:nvSpPr>
          <p:cNvPr id="232" name="Google Shape;232;p8"/>
          <p:cNvSpPr/>
          <p:nvPr/>
        </p:nvSpPr>
        <p:spPr>
          <a:xfrm>
            <a:off x="309847" y="2062686"/>
            <a:ext cx="11160826" cy="4617720"/>
          </a:xfrm>
          <a:prstGeom prst="rect">
            <a:avLst/>
          </a:prstGeom>
          <a:noFill/>
          <a:ln>
            <a:noFill/>
          </a:ln>
        </p:spPr>
        <p:txBody>
          <a:bodyPr spcFirstLastPara="1" wrap="square" lIns="91425" tIns="45700" rIns="91425" bIns="45700" anchor="ctr" anchorCtr="0">
            <a:noAutofit/>
          </a:bodyPr>
          <a:lstStyle/>
          <a:p>
            <a:pPr marL="0" marR="0" lvl="0" indent="0" algn="r" rtl="1">
              <a:spcBef>
                <a:spcPts val="0"/>
              </a:spcBef>
              <a:spcAft>
                <a:spcPts val="0"/>
              </a:spcAft>
              <a:buNone/>
            </a:pPr>
            <a:r>
              <a:rPr lang="iw-IL" sz="3200" dirty="0">
                <a:solidFill>
                  <a:srgbClr val="002060"/>
                </a:solidFill>
                <a:latin typeface="Calibri"/>
                <a:ea typeface="Calibri"/>
                <a:cs typeface="Calibri"/>
                <a:sym typeface="Calibri"/>
              </a:rPr>
              <a:t>השקופיות הבאות מפרטות את מהלך השיעור ומיועדות להצגה בשיעור.</a:t>
            </a:r>
            <a:endParaRPr dirty="0"/>
          </a:p>
          <a:p>
            <a:pPr marL="0" marR="0" lvl="0" indent="0" algn="r" rtl="1">
              <a:spcBef>
                <a:spcPts val="0"/>
              </a:spcBef>
              <a:spcAft>
                <a:spcPts val="0"/>
              </a:spcAft>
              <a:buNone/>
            </a:pPr>
            <a:endParaRPr sz="3200" dirty="0">
              <a:solidFill>
                <a:srgbClr val="002060"/>
              </a:solidFill>
              <a:latin typeface="Calibri"/>
              <a:ea typeface="Calibri"/>
              <a:cs typeface="Calibri"/>
              <a:sym typeface="Calibri"/>
            </a:endParaRPr>
          </a:p>
          <a:p>
            <a:pPr marL="457200" marR="0" lvl="0" indent="-457200" algn="r" rtl="1">
              <a:spcBef>
                <a:spcPts val="0"/>
              </a:spcBef>
              <a:spcAft>
                <a:spcPts val="0"/>
              </a:spcAft>
              <a:buClr>
                <a:srgbClr val="002060"/>
              </a:buClr>
              <a:buSzPts val="3200"/>
              <a:buFont typeface="Arial"/>
              <a:buChar char="«"/>
            </a:pPr>
            <a:r>
              <a:rPr lang="iw-IL" sz="3200" dirty="0">
                <a:solidFill>
                  <a:srgbClr val="002060"/>
                </a:solidFill>
                <a:latin typeface="Calibri"/>
                <a:ea typeface="Calibri"/>
                <a:cs typeface="Calibri"/>
                <a:sym typeface="Calibri"/>
              </a:rPr>
              <a:t>בגוף כל שקופית מופיע התוכן להקרנה ולעבודה עם התלמידים.</a:t>
            </a:r>
            <a:endParaRPr dirty="0"/>
          </a:p>
          <a:p>
            <a:pPr marL="457200" marR="0" lvl="0" indent="-457200" algn="r" rtl="1">
              <a:spcBef>
                <a:spcPts val="0"/>
              </a:spcBef>
              <a:spcAft>
                <a:spcPts val="0"/>
              </a:spcAft>
              <a:buClr>
                <a:srgbClr val="002060"/>
              </a:buClr>
              <a:buSzPts val="3200"/>
              <a:buFont typeface="Arial"/>
              <a:buChar char="«"/>
            </a:pPr>
            <a:r>
              <a:rPr lang="iw-IL" sz="3200" dirty="0">
                <a:solidFill>
                  <a:srgbClr val="002060"/>
                </a:solidFill>
                <a:latin typeface="Calibri"/>
                <a:ea typeface="Calibri"/>
                <a:cs typeface="Calibri"/>
                <a:sym typeface="Calibri"/>
              </a:rPr>
              <a:t>בתחתית השקופית </a:t>
            </a:r>
            <a:r>
              <a:rPr lang="he-IL" sz="3200" dirty="0">
                <a:solidFill>
                  <a:srgbClr val="002060"/>
                </a:solidFill>
                <a:latin typeface="Calibri"/>
                <a:ea typeface="Calibri"/>
                <a:cs typeface="Calibri"/>
                <a:sym typeface="Calibri"/>
              </a:rPr>
              <a:t>(</a:t>
            </a:r>
            <a:r>
              <a:rPr lang="iw-IL" sz="3200" dirty="0">
                <a:solidFill>
                  <a:srgbClr val="002060"/>
                </a:solidFill>
                <a:latin typeface="Calibri"/>
                <a:ea typeface="Calibri"/>
                <a:cs typeface="Calibri"/>
                <a:sym typeface="Calibri"/>
              </a:rPr>
              <a:t>בהערות</a:t>
            </a:r>
            <a:r>
              <a:rPr lang="he-IL" sz="3200" dirty="0">
                <a:solidFill>
                  <a:srgbClr val="002060"/>
                </a:solidFill>
                <a:latin typeface="Calibri"/>
                <a:ea typeface="Calibri"/>
                <a:cs typeface="Calibri"/>
                <a:sym typeface="Calibri"/>
              </a:rPr>
              <a:t>) </a:t>
            </a:r>
            <a:r>
              <a:rPr lang="iw-IL" sz="3200" dirty="0">
                <a:solidFill>
                  <a:srgbClr val="002060"/>
                </a:solidFill>
                <a:latin typeface="Calibri"/>
                <a:ea typeface="Calibri"/>
                <a:cs typeface="Calibri"/>
                <a:sym typeface="Calibri"/>
              </a:rPr>
              <a:t>נמצאות הרחבות והנחיות לך</a:t>
            </a:r>
            <a:r>
              <a:rPr lang="he-IL" sz="3200" dirty="0">
                <a:solidFill>
                  <a:srgbClr val="002060"/>
                </a:solidFill>
                <a:latin typeface="Calibri"/>
                <a:ea typeface="Calibri"/>
                <a:cs typeface="Calibri"/>
                <a:sym typeface="Calibri"/>
              </a:rPr>
              <a:t> -</a:t>
            </a:r>
            <a:r>
              <a:rPr lang="iw-IL" sz="3200" dirty="0">
                <a:solidFill>
                  <a:srgbClr val="002060"/>
                </a:solidFill>
                <a:latin typeface="Calibri"/>
                <a:ea typeface="Calibri"/>
                <a:cs typeface="Calibri"/>
                <a:sym typeface="Calibri"/>
              </a:rPr>
              <a:t> המורה.</a:t>
            </a:r>
            <a:endParaRPr dirty="0"/>
          </a:p>
          <a:p>
            <a:pPr marL="0" marR="0" lvl="0" indent="0" algn="r" rtl="1">
              <a:spcBef>
                <a:spcPts val="0"/>
              </a:spcBef>
              <a:spcAft>
                <a:spcPts val="0"/>
              </a:spcAft>
              <a:buNone/>
            </a:pPr>
            <a:endParaRPr sz="3200" dirty="0">
              <a:solidFill>
                <a:srgbClr val="002060"/>
              </a:solidFill>
              <a:latin typeface="Calibri"/>
              <a:ea typeface="Calibri"/>
              <a:cs typeface="Calibri"/>
              <a:sym typeface="Calibri"/>
            </a:endParaRPr>
          </a:p>
          <a:p>
            <a:pPr marL="0" marR="0" lvl="0" indent="0" algn="r" rtl="1">
              <a:spcBef>
                <a:spcPts val="0"/>
              </a:spcBef>
              <a:spcAft>
                <a:spcPts val="0"/>
              </a:spcAft>
              <a:buNone/>
            </a:pPr>
            <a:endParaRPr sz="3200" dirty="0">
              <a:solidFill>
                <a:srgbClr val="002060"/>
              </a:solidFill>
              <a:latin typeface="Calibri"/>
              <a:ea typeface="Calibri"/>
              <a:cs typeface="Calibri"/>
              <a:sym typeface="Calibri"/>
            </a:endParaRPr>
          </a:p>
        </p:txBody>
      </p:sp>
      <p:pic>
        <p:nvPicPr>
          <p:cNvPr id="233" name="Google Shape;233;p8"/>
          <p:cNvPicPr preferRelativeResize="0"/>
          <p:nvPr/>
        </p:nvPicPr>
        <p:blipFill rotWithShape="1">
          <a:blip r:embed="rId4">
            <a:alphaModFix/>
          </a:blip>
          <a:srcRect/>
          <a:stretch/>
        </p:blipFill>
        <p:spPr>
          <a:xfrm>
            <a:off x="8163760" y="794063"/>
            <a:ext cx="672137" cy="5082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237"/>
        <p:cNvGrpSpPr/>
        <p:nvPr/>
      </p:nvGrpSpPr>
      <p:grpSpPr>
        <a:xfrm>
          <a:off x="0" y="0"/>
          <a:ext cx="0" cy="0"/>
          <a:chOff x="0" y="0"/>
          <a:chExt cx="0" cy="0"/>
        </a:xfrm>
      </p:grpSpPr>
      <p:sp>
        <p:nvSpPr>
          <p:cNvPr id="238" name="Google Shape;238;p9"/>
          <p:cNvSpPr/>
          <p:nvPr/>
        </p:nvSpPr>
        <p:spPr>
          <a:xfrm>
            <a:off x="6510086" y="1409002"/>
            <a:ext cx="4064413" cy="492378"/>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iw-IL" sz="2600">
                <a:solidFill>
                  <a:srgbClr val="002060"/>
                </a:solidFill>
                <a:latin typeface="Calibri"/>
                <a:ea typeface="Calibri"/>
                <a:cs typeface="Calibri"/>
                <a:sym typeface="Calibri"/>
              </a:rPr>
              <a:t>שיח מעודד ומקבל </a:t>
            </a:r>
            <a:endParaRPr sz="2600">
              <a:solidFill>
                <a:srgbClr val="002060"/>
              </a:solidFill>
              <a:latin typeface="Calibri"/>
              <a:ea typeface="Calibri"/>
              <a:cs typeface="Calibri"/>
              <a:sym typeface="Calibri"/>
            </a:endParaRPr>
          </a:p>
        </p:txBody>
      </p:sp>
      <p:sp>
        <p:nvSpPr>
          <p:cNvPr id="239" name="Google Shape;239;p9"/>
          <p:cNvSpPr txBox="1"/>
          <p:nvPr/>
        </p:nvSpPr>
        <p:spPr>
          <a:xfrm>
            <a:off x="2777671" y="3390492"/>
            <a:ext cx="7779334" cy="492378"/>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iw-IL" sz="2600">
                <a:solidFill>
                  <a:srgbClr val="002060"/>
                </a:solidFill>
                <a:latin typeface="Calibri"/>
                <a:ea typeface="Calibri"/>
                <a:cs typeface="Calibri"/>
                <a:sym typeface="Calibri"/>
              </a:rPr>
              <a:t>הקשבה ממקום מתעניין ולא שיפוטי</a:t>
            </a:r>
            <a:endParaRPr sz="2600">
              <a:solidFill>
                <a:srgbClr val="002060"/>
              </a:solidFill>
              <a:latin typeface="Calibri"/>
              <a:ea typeface="Calibri"/>
              <a:cs typeface="Calibri"/>
              <a:sym typeface="Calibri"/>
            </a:endParaRPr>
          </a:p>
        </p:txBody>
      </p:sp>
      <p:sp>
        <p:nvSpPr>
          <p:cNvPr id="240" name="Google Shape;240;p9"/>
          <p:cNvSpPr txBox="1"/>
          <p:nvPr/>
        </p:nvSpPr>
        <p:spPr>
          <a:xfrm>
            <a:off x="5514282" y="4497114"/>
            <a:ext cx="5042723" cy="492378"/>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iw-IL" sz="2600">
                <a:solidFill>
                  <a:srgbClr val="002060"/>
                </a:solidFill>
                <a:latin typeface="Calibri"/>
                <a:ea typeface="Calibri"/>
                <a:cs typeface="Calibri"/>
                <a:sym typeface="Calibri"/>
              </a:rPr>
              <a:t>כבוד לדברי החבר/ה</a:t>
            </a:r>
            <a:endParaRPr sz="2600">
              <a:solidFill>
                <a:srgbClr val="002060"/>
              </a:solidFill>
              <a:latin typeface="Calibri"/>
              <a:ea typeface="Calibri"/>
              <a:cs typeface="Calibri"/>
              <a:sym typeface="Calibri"/>
            </a:endParaRPr>
          </a:p>
        </p:txBody>
      </p:sp>
      <p:sp>
        <p:nvSpPr>
          <p:cNvPr id="241" name="Google Shape;241;p9"/>
          <p:cNvSpPr txBox="1"/>
          <p:nvPr/>
        </p:nvSpPr>
        <p:spPr>
          <a:xfrm>
            <a:off x="679162" y="5335034"/>
            <a:ext cx="9877844" cy="892487"/>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iw-IL" sz="2600" dirty="0">
                <a:solidFill>
                  <a:srgbClr val="002060"/>
                </a:solidFill>
                <a:latin typeface="Calibri"/>
                <a:ea typeface="Calibri"/>
                <a:cs typeface="Calibri"/>
                <a:sym typeface="Calibri"/>
              </a:rPr>
              <a:t>הנאמר בשיח נשאר בינינו</a:t>
            </a:r>
            <a:r>
              <a:rPr lang="he-IL" sz="2600" dirty="0">
                <a:solidFill>
                  <a:srgbClr val="002060"/>
                </a:solidFill>
                <a:latin typeface="Calibri"/>
                <a:ea typeface="Calibri"/>
                <a:cs typeface="Calibri"/>
                <a:sym typeface="Calibri"/>
              </a:rPr>
              <a:t>,</a:t>
            </a:r>
            <a:r>
              <a:rPr lang="iw-IL" sz="2600" dirty="0">
                <a:solidFill>
                  <a:srgbClr val="002060"/>
                </a:solidFill>
                <a:latin typeface="Calibri"/>
                <a:ea typeface="Calibri"/>
                <a:cs typeface="Calibri"/>
                <a:sym typeface="Calibri"/>
              </a:rPr>
              <a:t> </a:t>
            </a:r>
            <a:endParaRPr dirty="0"/>
          </a:p>
          <a:p>
            <a:pPr marL="0" marR="0" lvl="0" indent="0" algn="r" rtl="1">
              <a:spcBef>
                <a:spcPts val="0"/>
              </a:spcBef>
              <a:spcAft>
                <a:spcPts val="0"/>
              </a:spcAft>
              <a:buNone/>
            </a:pPr>
            <a:r>
              <a:rPr lang="iw-IL" sz="2600" dirty="0">
                <a:solidFill>
                  <a:srgbClr val="002060"/>
                </a:solidFill>
                <a:latin typeface="Calibri"/>
                <a:ea typeface="Calibri"/>
                <a:cs typeface="Calibri"/>
                <a:sym typeface="Calibri"/>
              </a:rPr>
              <a:t>אפשר לשתף אחרים בנושא</a:t>
            </a:r>
            <a:r>
              <a:rPr lang="he-IL" sz="2600" dirty="0">
                <a:solidFill>
                  <a:srgbClr val="002060"/>
                </a:solidFill>
                <a:latin typeface="Calibri"/>
                <a:ea typeface="Calibri"/>
                <a:cs typeface="Calibri"/>
                <a:sym typeface="Calibri"/>
              </a:rPr>
              <a:t>, אך</a:t>
            </a:r>
            <a:r>
              <a:rPr lang="iw-IL" sz="2600" dirty="0">
                <a:solidFill>
                  <a:srgbClr val="002060"/>
                </a:solidFill>
                <a:latin typeface="Calibri"/>
                <a:ea typeface="Calibri"/>
                <a:cs typeface="Calibri"/>
                <a:sym typeface="Calibri"/>
              </a:rPr>
              <a:t> לספר רק על עצמי</a:t>
            </a:r>
            <a:endParaRPr sz="2600" dirty="0">
              <a:solidFill>
                <a:srgbClr val="FB19F0"/>
              </a:solidFill>
              <a:latin typeface="Calibri"/>
              <a:ea typeface="Calibri"/>
              <a:cs typeface="Calibri"/>
              <a:sym typeface="Calibri"/>
            </a:endParaRPr>
          </a:p>
        </p:txBody>
      </p:sp>
      <p:sp>
        <p:nvSpPr>
          <p:cNvPr id="242" name="Google Shape;242;p9"/>
          <p:cNvSpPr txBox="1"/>
          <p:nvPr/>
        </p:nvSpPr>
        <p:spPr>
          <a:xfrm>
            <a:off x="2280060" y="2389618"/>
            <a:ext cx="8282082" cy="492443"/>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2600">
                <a:solidFill>
                  <a:srgbClr val="002060"/>
                </a:solidFill>
                <a:latin typeface="Calibri"/>
                <a:ea typeface="Calibri"/>
                <a:cs typeface="Calibri"/>
                <a:sym typeface="Calibri"/>
              </a:rPr>
              <a:t>שיתוף מהלב</a:t>
            </a:r>
            <a:endParaRPr sz="2600" b="1" u="sng">
              <a:solidFill>
                <a:srgbClr val="002060"/>
              </a:solidFill>
              <a:latin typeface="Calibri"/>
              <a:ea typeface="Calibri"/>
              <a:cs typeface="Calibri"/>
              <a:sym typeface="Calibri"/>
            </a:endParaRPr>
          </a:p>
        </p:txBody>
      </p:sp>
      <p:sp>
        <p:nvSpPr>
          <p:cNvPr id="243" name="Google Shape;243;p9"/>
          <p:cNvSpPr/>
          <p:nvPr/>
        </p:nvSpPr>
        <p:spPr>
          <a:xfrm>
            <a:off x="2777671" y="-57344"/>
            <a:ext cx="6920988" cy="1378131"/>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5400" b="1">
                <a:solidFill>
                  <a:srgbClr val="002060"/>
                </a:solidFill>
                <a:latin typeface="Calibri"/>
                <a:ea typeface="Calibri"/>
                <a:cs typeface="Calibri"/>
                <a:sym typeface="Calibri"/>
              </a:rPr>
              <a:t>הנחיות לשיח מיטבי</a:t>
            </a:r>
            <a:endParaRPr/>
          </a:p>
        </p:txBody>
      </p:sp>
      <p:pic>
        <p:nvPicPr>
          <p:cNvPr id="244" name="Google Shape;244;p9"/>
          <p:cNvPicPr preferRelativeResize="0"/>
          <p:nvPr/>
        </p:nvPicPr>
        <p:blipFill rotWithShape="1">
          <a:blip r:embed="rId3">
            <a:alphaModFix/>
          </a:blip>
          <a:srcRect l="1" r="42296"/>
          <a:stretch/>
        </p:blipFill>
        <p:spPr>
          <a:xfrm>
            <a:off x="1017443" y="5727116"/>
            <a:ext cx="2108130" cy="1000809"/>
          </a:xfrm>
          <a:prstGeom prst="rect">
            <a:avLst/>
          </a:prstGeom>
          <a:noFill/>
          <a:ln>
            <a:noFill/>
          </a:ln>
        </p:spPr>
      </p:pic>
      <p:grpSp>
        <p:nvGrpSpPr>
          <p:cNvPr id="245" name="Google Shape;245;p9"/>
          <p:cNvGrpSpPr/>
          <p:nvPr/>
        </p:nvGrpSpPr>
        <p:grpSpPr>
          <a:xfrm>
            <a:off x="65251" y="5849506"/>
            <a:ext cx="1085266" cy="878420"/>
            <a:chOff x="2923822" y="2971800"/>
            <a:chExt cx="3629378" cy="3629378"/>
          </a:xfrm>
        </p:grpSpPr>
        <p:pic>
          <p:nvPicPr>
            <p:cNvPr id="246" name="Google Shape;246;p9" descr="הערה - לב שבור קו מיתאר"/>
            <p:cNvPicPr preferRelativeResize="0"/>
            <p:nvPr/>
          </p:nvPicPr>
          <p:blipFill rotWithShape="1">
            <a:blip r:embed="rId4">
              <a:alphaModFix/>
            </a:blip>
            <a:srcRect/>
            <a:stretch/>
          </p:blipFill>
          <p:spPr>
            <a:xfrm>
              <a:off x="2923822" y="2971800"/>
              <a:ext cx="3629378" cy="3629378"/>
            </a:xfrm>
            <a:prstGeom prst="rect">
              <a:avLst/>
            </a:prstGeom>
            <a:noFill/>
            <a:ln>
              <a:noFill/>
            </a:ln>
          </p:spPr>
        </p:pic>
        <p:sp>
          <p:nvSpPr>
            <p:cNvPr id="247" name="Google Shape;247;p9"/>
            <p:cNvSpPr/>
            <p:nvPr/>
          </p:nvSpPr>
          <p:spPr>
            <a:xfrm>
              <a:off x="4598894" y="4238231"/>
              <a:ext cx="300484" cy="492378"/>
            </a:xfrm>
            <a:prstGeom prst="rect">
              <a:avLst/>
            </a:prstGeom>
            <a:solidFill>
              <a:srgbClr val="F4F4F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pic>
        <p:nvPicPr>
          <p:cNvPr id="248" name="Google Shape;248;p9" descr="תג לב עם מילוי מלא"/>
          <p:cNvPicPr preferRelativeResize="0"/>
          <p:nvPr/>
        </p:nvPicPr>
        <p:blipFill rotWithShape="1">
          <a:blip r:embed="rId5">
            <a:alphaModFix/>
          </a:blip>
          <a:srcRect/>
          <a:stretch/>
        </p:blipFill>
        <p:spPr>
          <a:xfrm>
            <a:off x="10667596" y="2159917"/>
            <a:ext cx="914400" cy="914400"/>
          </a:xfrm>
          <a:prstGeom prst="rect">
            <a:avLst/>
          </a:prstGeom>
          <a:noFill/>
          <a:ln>
            <a:noFill/>
          </a:ln>
        </p:spPr>
      </p:pic>
      <p:pic>
        <p:nvPicPr>
          <p:cNvPr id="249" name="Google Shape;249;p9" descr="מחיאות כפיים עם מילוי מלא"/>
          <p:cNvPicPr preferRelativeResize="0"/>
          <p:nvPr/>
        </p:nvPicPr>
        <p:blipFill rotWithShape="1">
          <a:blip r:embed="rId6">
            <a:alphaModFix/>
          </a:blip>
          <a:srcRect/>
          <a:stretch/>
        </p:blipFill>
        <p:spPr>
          <a:xfrm>
            <a:off x="10557005" y="928807"/>
            <a:ext cx="1093470" cy="1093470"/>
          </a:xfrm>
          <a:prstGeom prst="rect">
            <a:avLst/>
          </a:prstGeom>
          <a:noFill/>
          <a:ln>
            <a:noFill/>
          </a:ln>
        </p:spPr>
      </p:pic>
      <p:pic>
        <p:nvPicPr>
          <p:cNvPr id="250" name="Google Shape;250;p9" descr="אוזן עם מילוי מלא"/>
          <p:cNvPicPr preferRelativeResize="0"/>
          <p:nvPr/>
        </p:nvPicPr>
        <p:blipFill rotWithShape="1">
          <a:blip r:embed="rId7">
            <a:alphaModFix/>
          </a:blip>
          <a:srcRect/>
          <a:stretch/>
        </p:blipFill>
        <p:spPr>
          <a:xfrm>
            <a:off x="10667596" y="3149301"/>
            <a:ext cx="914400" cy="914400"/>
          </a:xfrm>
          <a:prstGeom prst="rect">
            <a:avLst/>
          </a:prstGeom>
          <a:noFill/>
          <a:ln>
            <a:noFill/>
          </a:ln>
        </p:spPr>
      </p:pic>
      <p:pic>
        <p:nvPicPr>
          <p:cNvPr id="251" name="Google Shape;251;p9" descr="הערה קו נטוי שקט עם מילוי מלא"/>
          <p:cNvPicPr preferRelativeResize="0"/>
          <p:nvPr/>
        </p:nvPicPr>
        <p:blipFill rotWithShape="1">
          <a:blip r:embed="rId8">
            <a:alphaModFix/>
          </a:blip>
          <a:srcRect/>
          <a:stretch/>
        </p:blipFill>
        <p:spPr>
          <a:xfrm>
            <a:off x="10673648" y="5234671"/>
            <a:ext cx="914400" cy="914400"/>
          </a:xfrm>
          <a:prstGeom prst="rect">
            <a:avLst/>
          </a:prstGeom>
          <a:noFill/>
          <a:ln>
            <a:noFill/>
          </a:ln>
        </p:spPr>
      </p:pic>
      <p:pic>
        <p:nvPicPr>
          <p:cNvPr id="252" name="Google Shape;252;p9" descr="עין עם מילוי מלא"/>
          <p:cNvPicPr preferRelativeResize="0"/>
          <p:nvPr/>
        </p:nvPicPr>
        <p:blipFill rotWithShape="1">
          <a:blip r:embed="rId9">
            <a:alphaModFix/>
          </a:blip>
          <a:srcRect/>
          <a:stretch/>
        </p:blipFill>
        <p:spPr>
          <a:xfrm>
            <a:off x="10667596" y="4286103"/>
            <a:ext cx="914400" cy="914400"/>
          </a:xfrm>
          <a:prstGeom prst="rect">
            <a:avLst/>
          </a:prstGeom>
          <a:noFill/>
          <a:ln>
            <a:noFill/>
          </a:ln>
        </p:spPr>
      </p:pic>
    </p:spTree>
  </p:cSld>
  <p:clrMapOvr>
    <a:masterClrMapping/>
  </p:clrMapOvr>
</p:sld>
</file>

<file path=ppt/theme/theme1.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ערכת נושא Office">
  <a:themeElements>
    <a:clrScheme name="כתום צהוב">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18317</TotalTime>
  <Words>1694</Words>
  <Application>Microsoft Office PowerPoint</Application>
  <PresentationFormat>מסך רחב</PresentationFormat>
  <Paragraphs>239</Paragraphs>
  <Slides>22</Slides>
  <Notes>22</Notes>
  <HiddenSlides>8</HiddenSlides>
  <MMClips>0</MMClips>
  <ScaleCrop>false</ScaleCrop>
  <HeadingPairs>
    <vt:vector size="6" baseType="variant">
      <vt:variant>
        <vt:lpstr>גופנים בשימוש</vt:lpstr>
      </vt:variant>
      <vt:variant>
        <vt:i4>4</vt:i4>
      </vt:variant>
      <vt:variant>
        <vt:lpstr>ערכת נושא</vt:lpstr>
      </vt:variant>
      <vt:variant>
        <vt:i4>3</vt:i4>
      </vt:variant>
      <vt:variant>
        <vt:lpstr>כותרות שקופיות</vt:lpstr>
      </vt:variant>
      <vt:variant>
        <vt:i4>22</vt:i4>
      </vt:variant>
    </vt:vector>
  </HeadingPairs>
  <TitlesOfParts>
    <vt:vector size="29" baseType="lpstr">
      <vt:lpstr>Arial</vt:lpstr>
      <vt:lpstr>Calibri</vt:lpstr>
      <vt:lpstr>Calibri Light</vt:lpstr>
      <vt:lpstr>Gisha</vt:lpstr>
      <vt:lpstr>ערכת נושא Office</vt:lpstr>
      <vt:lpstr>2_ערכת נושא Office</vt:lpstr>
      <vt:lpstr>3_ערכת נושא Office</vt:lpstr>
      <vt:lpstr>מצגת של PowerPoint‏</vt:lpstr>
      <vt:lpstr>מצגת של PowerPoint‏</vt:lpstr>
      <vt:lpstr>מצגת של PowerPoint‏</vt:lpstr>
      <vt:lpstr>מצגת של PowerPoint‏</vt:lpstr>
      <vt:lpstr>מטרות השיעור</vt:lpstr>
      <vt:lpstr>ידע, מיומנויות וערכים</vt:lpstr>
      <vt:lpstr>מצגת של PowerPoint‏</vt:lpstr>
      <vt:lpstr>מצגת של PowerPoint‏</vt:lpstr>
      <vt:lpstr>מצגת של PowerPoint‏</vt:lpstr>
      <vt:lpstr>לא עומדים מן הצד</vt:lpstr>
      <vt:lpstr>מצגת של PowerPoint‏</vt:lpstr>
      <vt:lpstr>משחק רצף</vt:lpstr>
      <vt:lpstr>מצגת של PowerPoint‏</vt:lpstr>
      <vt:lpstr>מצגת של PowerPoint‏</vt:lpstr>
      <vt:lpstr>מצגת של PowerPoint‏</vt:lpstr>
      <vt:lpstr>חושבים יחד - כח של קבוצה</vt:lpstr>
      <vt:lpstr>כיצד נדע מה לעשות? </vt:lpstr>
      <vt:lpstr>מצגת של PowerPoint‏</vt:lpstr>
      <vt:lpstr>לא מסיטים מב"ט מחבר במצוקה</vt:lpstr>
      <vt:lpstr>מצגת של PowerPoint‏</vt:lpstr>
      <vt:lpstr>להדפסה</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אפרת בועז</dc:creator>
  <cp:lastModifiedBy>דנה וסר הררי</cp:lastModifiedBy>
  <cp:revision>235</cp:revision>
  <dcterms:created xsi:type="dcterms:W3CDTF">2021-07-12T08:06:42Z</dcterms:created>
  <dcterms:modified xsi:type="dcterms:W3CDTF">2025-02-19T10:17:35Z</dcterms:modified>
</cp:coreProperties>
</file>