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3" r:id="rId2"/>
    <p:sldMasterId id="2147483737" r:id="rId3"/>
    <p:sldMasterId id="2147483750" r:id="rId4"/>
    <p:sldMasterId id="2147483758" r:id="rId5"/>
    <p:sldMasterId id="2147483778" r:id="rId6"/>
  </p:sldMasterIdLst>
  <p:notesMasterIdLst>
    <p:notesMasterId r:id="rId44"/>
  </p:notesMasterIdLst>
  <p:sldIdLst>
    <p:sldId id="691" r:id="rId7"/>
    <p:sldId id="590" r:id="rId8"/>
    <p:sldId id="612" r:id="rId9"/>
    <p:sldId id="259" r:id="rId10"/>
    <p:sldId id="260" r:id="rId11"/>
    <p:sldId id="261" r:id="rId12"/>
    <p:sldId id="262" r:id="rId13"/>
    <p:sldId id="263" r:id="rId14"/>
    <p:sldId id="601" r:id="rId15"/>
    <p:sldId id="600" r:id="rId16"/>
    <p:sldId id="663" r:id="rId17"/>
    <p:sldId id="280" r:id="rId18"/>
    <p:sldId id="693" r:id="rId19"/>
    <p:sldId id="594" r:id="rId20"/>
    <p:sldId id="595" r:id="rId21"/>
    <p:sldId id="599" r:id="rId22"/>
    <p:sldId id="275" r:id="rId23"/>
    <p:sldId id="699" r:id="rId24"/>
    <p:sldId id="604" r:id="rId25"/>
    <p:sldId id="700" r:id="rId26"/>
    <p:sldId id="697" r:id="rId27"/>
    <p:sldId id="702" r:id="rId28"/>
    <p:sldId id="705" r:id="rId29"/>
    <p:sldId id="707" r:id="rId30"/>
    <p:sldId id="708" r:id="rId31"/>
    <p:sldId id="607" r:id="rId32"/>
    <p:sldId id="709" r:id="rId33"/>
    <p:sldId id="710" r:id="rId34"/>
    <p:sldId id="616" r:id="rId35"/>
    <p:sldId id="671" r:id="rId36"/>
    <p:sldId id="711" r:id="rId37"/>
    <p:sldId id="257" r:id="rId38"/>
    <p:sldId id="687" r:id="rId39"/>
    <p:sldId id="688" r:id="rId40"/>
    <p:sldId id="584" r:id="rId41"/>
    <p:sldId id="694" r:id="rId42"/>
    <p:sldId id="695" r:id="rId4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h9doizJb3SaZL0ZToqPpM5SDgFQ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72D8AE-591E-6ECF-CC9E-68D98DC3CD2F}" name="Dafna Hadar Pecker" initials="DHP" userId="873281f71de5b194" providerId="Windows Live"/>
  <p188:author id="{DC9A63D3-F978-C809-5A02-F391D21E2325}" name="דפנה הדר" initials="דה" userId="S::dafnaha@reali.org.il::4f419a13-f067-4491-a6c4-de657f92cb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7DA8"/>
    <a:srgbClr val="E8D0E8"/>
    <a:srgbClr val="FFC6CD"/>
    <a:srgbClr val="DDDDE3"/>
    <a:srgbClr val="CDCDD5"/>
    <a:srgbClr val="D0D0D8"/>
    <a:srgbClr val="125D5C"/>
    <a:srgbClr val="E8882F"/>
    <a:srgbClr val="9B370B"/>
    <a:srgbClr val="0190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76838" autoAdjust="0"/>
  </p:normalViewPr>
  <p:slideViewPr>
    <p:cSldViewPr snapToGrid="0">
      <p:cViewPr varScale="1">
        <p:scale>
          <a:sx n="65" d="100"/>
          <a:sy n="65" d="100"/>
        </p:scale>
        <p:origin x="1358" y="48"/>
      </p:cViewPr>
      <p:guideLst/>
    </p:cSldViewPr>
  </p:slideViewPr>
  <p:notesTextViewPr>
    <p:cViewPr>
      <p:scale>
        <a:sx n="1" d="1"/>
        <a:sy n="1" d="1"/>
      </p:scale>
      <p:origin x="0" y="0"/>
    </p:cViewPr>
  </p:notesTextViewPr>
  <p:sorterViewPr>
    <p:cViewPr>
      <p:scale>
        <a:sx n="100" d="100"/>
        <a:sy n="100" d="100"/>
      </p:scale>
      <p:origin x="0" y="-55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customschemas.google.com/relationships/presentationmetadata" Target="meta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86200" y="0"/>
            <a:ext cx="2971800" cy="458788"/>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88" y="0"/>
            <a:ext cx="2971800" cy="458788"/>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86200" y="8685213"/>
            <a:ext cx="2971800" cy="458787"/>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iw-IL"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UlLAWL-GGe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0420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 </a:t>
            </a:r>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הפעילות נועדה ליצירת חיבור, העמקת ההיכרות ושבירת הקרח.</a:t>
            </a:r>
            <a:endParaRPr lang="he-IL" b="0" dirty="0"/>
          </a:p>
          <a:p>
            <a:r>
              <a:rPr lang="he-IL" b="1" dirty="0"/>
              <a:t>הנחיות לפעילות:</a:t>
            </a:r>
          </a:p>
          <a:p>
            <a:r>
              <a:rPr lang="he-IL" dirty="0"/>
              <a:t>ישיבה במעגל, נקריא היגדים, והתלמידות שההיגד נכון עבורם יחליפו מקום במהרה.</a:t>
            </a:r>
          </a:p>
          <a:p>
            <a:r>
              <a:rPr lang="he-IL" dirty="0"/>
              <a:t>ניתן לבקש מהתלמידות שהחליפו מקום לשתף, אם ירצו, בהתאם להיגד.</a:t>
            </a:r>
          </a:p>
          <a:p>
            <a:r>
              <a:rPr lang="he-IL" b="1" dirty="0"/>
              <a:t>חשוב להתייחס לתלמידות חדשות שהצטרפו לכיתה ולציין כי הפעילות מאפשרת היכרות ראשונית עימם.</a:t>
            </a:r>
          </a:p>
          <a:p>
            <a:endParaRPr lang="he-IL" dirty="0"/>
          </a:p>
          <a:p>
            <a:r>
              <a:rPr lang="he-IL" b="1" dirty="0"/>
              <a:t>אפשרות נוספת למשחק:</a:t>
            </a:r>
            <a:r>
              <a:rPr lang="he-IL" dirty="0"/>
              <a:t> </a:t>
            </a:r>
          </a:p>
          <a:p>
            <a:r>
              <a:rPr lang="he-IL" dirty="0"/>
              <a:t>להוציא כיסא אחד פחות ממספר המשתתפות.</a:t>
            </a:r>
          </a:p>
          <a:p>
            <a:r>
              <a:rPr lang="he-IL" dirty="0"/>
              <a:t>הדוברת הראשונה אומרת משפט שנכון גם עבורה, למשל: "הרוח נושבת לכיוונה של מי שאוהבת שוקולד" – </a:t>
            </a:r>
          </a:p>
          <a:p>
            <a:r>
              <a:rPr lang="he-IL" dirty="0"/>
              <a:t>כל מי שהמשפט נכון עבורה, מתבקשת לקום ולהחליף מקום. </a:t>
            </a:r>
          </a:p>
          <a:p>
            <a:r>
              <a:rPr lang="he-IL" dirty="0"/>
              <a:t>מאחר ויש כיסא אחד פחות ממספר התלמידות, הרי שתהיה תלמידה אחת שלא יהיה לה מקום ישיבה והיא תהיה הדוברת הבאת שתתבקש להציג משפט שנכון עבורה,</a:t>
            </a:r>
          </a:p>
          <a:p>
            <a:r>
              <a:rPr lang="he-IL" dirty="0"/>
              <a:t>וחוזר חלילה.</a:t>
            </a:r>
          </a:p>
          <a:p>
            <a:endParaRPr lang="he-IL" dirty="0"/>
          </a:p>
          <a:p>
            <a:endParaRPr lang="he-IL" dirty="0"/>
          </a:p>
          <a:p>
            <a:r>
              <a:rPr lang="he-IL" dirty="0"/>
              <a:t>ניתן לבקש שכל מי שהמשפט נכון לגביה – תקום, תציג את שמה ותשתף, אם תרצה בהתאם להיגד.</a:t>
            </a:r>
          </a:p>
          <a:p>
            <a:endParaRPr lang="he-IL" dirty="0"/>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sym typeface="Arial"/>
              </a:rPr>
              <a:pPr marL="0" marR="0" lvl="0" indent="0" algn="l" defTabSz="914400" rtl="1" eaLnBrk="1" fontAlgn="auto" latinLnBrk="0" hangingPunct="1">
                <a:lnSpc>
                  <a:spcPct val="100000"/>
                </a:lnSpc>
                <a:spcBef>
                  <a:spcPts val="0"/>
                </a:spcBef>
                <a:spcAft>
                  <a:spcPts val="0"/>
                </a:spcAft>
                <a:buClrTx/>
                <a:buSzTx/>
                <a:buFontTx/>
                <a:buNone/>
                <a:tabLst/>
                <a:defRPr/>
              </a:pPr>
              <a:t>10</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a:endParaRPr>
          </a:p>
        </p:txBody>
      </p:sp>
    </p:spTree>
    <p:extLst>
      <p:ext uri="{BB962C8B-B14F-4D97-AF65-F5344CB8AC3E}">
        <p14:creationId xmlns:p14="http://schemas.microsoft.com/office/powerpoint/2010/main" val="1983693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F9B36-DD21-AEF8-A378-E2952553F10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24FB0E2-F34D-A928-94D9-4968D6C4AF0D}"/>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601DA0B2-BD6D-ABEF-8886-47E8464B8E42}"/>
              </a:ext>
            </a:extLst>
          </p:cNvPr>
          <p:cNvSpPr>
            <a:spLocks noGrp="1"/>
          </p:cNvSpPr>
          <p:nvPr>
            <p:ph type="body" idx="1"/>
          </p:nvPr>
        </p:nvSpPr>
        <p:spPr/>
        <p:txBody>
          <a:bodyPr/>
          <a:lstStyle/>
          <a:p>
            <a:r>
              <a:rPr lang="he-IL" b="1" dirty="0"/>
              <a:t>למורה: </a:t>
            </a:r>
          </a:p>
          <a:p>
            <a:r>
              <a:rPr lang="he-IL" b="0" dirty="0"/>
              <a:t>נזמין את התלמידות להיזכר במרכיבי המודל, בטרם הצגת השקופית, לשם ההטמעה וההיזכרות.</a:t>
            </a:r>
          </a:p>
        </p:txBody>
      </p:sp>
      <p:sp>
        <p:nvSpPr>
          <p:cNvPr id="4" name="מציין מיקום של מספר שקופית 3">
            <a:extLst>
              <a:ext uri="{FF2B5EF4-FFF2-40B4-BE49-F238E27FC236}">
                <a16:creationId xmlns:a16="http://schemas.microsoft.com/office/drawing/2014/main" id="{0A718D00-8E36-FB5E-16AB-8C05330333A0}"/>
              </a:ext>
            </a:extLst>
          </p:cNvPr>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11</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55497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b="1" dirty="0"/>
              <a:t>למורה:</a:t>
            </a:r>
            <a:r>
              <a:rPr lang="he-IL" dirty="0"/>
              <a:t> ניתן להקרין את הסרטון (בשקופית הנוכחית) או להקריא את הסיפור (בשקופית הבאה).</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lang="he-IL" dirty="0"/>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dirty="0"/>
              <a:t>קישור לסרטון בתמונה שבשקופית, הסרטון עולה בלחיצת כפתור. </a:t>
            </a:r>
            <a:br>
              <a:rPr lang="he-IL" dirty="0"/>
            </a:br>
            <a:r>
              <a:rPr lang="he-IL" dirty="0"/>
              <a:t>הקישור מופיע גם כאן - </a:t>
            </a:r>
            <a:r>
              <a:rPr kumimoji="0" lang="en-US" sz="1400" b="0" i="0" u="none" strike="noStrike" kern="0" cap="none" spc="0" normalizeH="0" baseline="0" noProof="0" dirty="0">
                <a:ln>
                  <a:noFill/>
                </a:ln>
                <a:solidFill>
                  <a:srgbClr val="000000"/>
                </a:solidFill>
                <a:effectLst/>
                <a:uLnTx/>
                <a:uFillTx/>
                <a:latin typeface="Arial"/>
                <a:cs typeface="Arial"/>
                <a:sym typeface="Arial"/>
                <a:hlinkClick r:id="rId3"/>
              </a:rPr>
              <a:t>https://www.youtube.com/watch?v=UlLAWL-GGeE</a:t>
            </a:r>
            <a:endParaRPr kumimoji="0" lang="he-IL"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Arial"/>
                <a:cs typeface="Arial"/>
                <a:sym typeface="Arial"/>
              </a:rPr>
              <a:t>הסרטון 'כוכב הים' הוא סיפור קצר עם מוסר השכל. </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Arial"/>
                <a:cs typeface="Arial"/>
                <a:sym typeface="Arial"/>
              </a:rPr>
              <a:t>בסרטון מסופר על ילדה קטנה המחזירה לים כוכבי ים שנתקעו על החוף. </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400" b="0" i="0" u="none" strike="noStrike" kern="0" cap="none" spc="0" normalizeH="0" baseline="0" noProof="0" dirty="0">
                <a:ln>
                  <a:noFill/>
                </a:ln>
                <a:solidFill>
                  <a:srgbClr val="000000"/>
                </a:solidFill>
                <a:effectLst/>
                <a:uLnTx/>
                <a:uFillTx/>
                <a:latin typeface="Arial"/>
                <a:cs typeface="Arial"/>
                <a:sym typeface="Arial"/>
              </a:rPr>
              <a:t>הסיפור מראה כיצד אפילו מעשה אחד קטן וטוב שלנו, יכול להשפיע על חיים שלמים של מישהו אחר.</a:t>
            </a:r>
            <a:endParaRPr lang="he-IL" dirty="0"/>
          </a:p>
        </p:txBody>
      </p:sp>
      <p:sp>
        <p:nvSpPr>
          <p:cNvPr id="279" name="Google Shape;2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8602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b="1" dirty="0"/>
              <a:t>למורה:</a:t>
            </a:r>
            <a:r>
              <a:rPr lang="he-IL" dirty="0"/>
              <a:t> </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200" b="0" i="0" u="none" strike="noStrike" kern="0" cap="none" spc="0" normalizeH="0" baseline="0" noProof="0" dirty="0">
                <a:ln>
                  <a:noFill/>
                </a:ln>
                <a:solidFill>
                  <a:srgbClr val="000000"/>
                </a:solidFill>
                <a:effectLst/>
                <a:uLnTx/>
                <a:uFillTx/>
                <a:latin typeface="Arial"/>
                <a:cs typeface="Arial"/>
                <a:sym typeface="Arial"/>
              </a:rPr>
              <a:t>הסיפור מראה כיצד אפילו מעשה אחד קטן וטוב שלנו, יכול להשפיע על חיים שלמים של מישהו אחר.</a:t>
            </a:r>
            <a:endParaRPr lang="he-IL" dirty="0"/>
          </a:p>
        </p:txBody>
      </p:sp>
      <p:sp>
        <p:nvSpPr>
          <p:cNvPr id="279" name="Google Shape;27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0754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3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14</a:t>
            </a:fld>
            <a:endParaRPr kumimoji="0" lang="he-IL" sz="13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41036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a:t>
            </a:r>
          </a:p>
          <a:p>
            <a:r>
              <a:rPr kumimoji="0" lang="he-IL" sz="1200" b="1" i="0" u="none" strike="noStrike" kern="0" cap="none" spc="0" normalizeH="0" baseline="0" noProof="0" dirty="0">
                <a:ln>
                  <a:noFill/>
                </a:ln>
                <a:solidFill>
                  <a:srgbClr val="002060"/>
                </a:solidFill>
                <a:effectLst/>
                <a:uLnTx/>
                <a:uFillTx/>
                <a:latin typeface="Calibri"/>
                <a:cs typeface="Calibri"/>
                <a:sym typeface="Calibri"/>
              </a:rPr>
              <a:t>פנייה אישית לדמויות מהסיפור - </a:t>
            </a:r>
            <a:endParaRPr lang="he-IL" dirty="0"/>
          </a:p>
          <a:p>
            <a:r>
              <a:rPr lang="he-IL" dirty="0"/>
              <a:t>חלקי פתקים או דפי </a:t>
            </a:r>
            <a:r>
              <a:rPr lang="he-IL" dirty="0" err="1"/>
              <a:t>ממו</a:t>
            </a:r>
            <a:r>
              <a:rPr lang="he-IL" dirty="0"/>
              <a:t> בשני צבעים שונים לתלמידות – צבע לכל דמות בסיפור : הילדה והאישה.</a:t>
            </a:r>
          </a:p>
          <a:p>
            <a:r>
              <a:rPr lang="he-IL" dirty="0"/>
              <a:t>כל תלמידה תקבל את שני הפתקים וינסח פנייה אישית לכל אחת מהדמויות. את ההיגדים התלמידות יתלו על הלוח ויציגו בכיתה.</a:t>
            </a:r>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2D822099-C4B9-4777-AC4D-E954DB6718BC}"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15</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12776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kumimoji="0" lang="he-IL" sz="1200" b="1" i="0" u="none" strike="noStrike" kern="0" cap="none" spc="0" normalizeH="0" baseline="0" noProof="0" dirty="0">
                <a:ln>
                  <a:noFill/>
                </a:ln>
                <a:solidFill>
                  <a:srgbClr val="000000"/>
                </a:solidFill>
                <a:effectLst/>
                <a:uLnTx/>
                <a:uFillTx/>
                <a:latin typeface="Calibri"/>
                <a:cs typeface="Calibri"/>
                <a:sym typeface="Calibri"/>
              </a:rPr>
              <a:t>למורה: </a:t>
            </a:r>
            <a:r>
              <a:rPr kumimoji="0" lang="he-IL" sz="1200" b="0" i="0" u="none" strike="noStrike" kern="0" cap="none" spc="0" normalizeH="0" baseline="0" noProof="0" dirty="0">
                <a:ln>
                  <a:noFill/>
                </a:ln>
                <a:solidFill>
                  <a:srgbClr val="000000"/>
                </a:solidFill>
                <a:effectLst/>
                <a:uLnTx/>
                <a:uFillTx/>
                <a:latin typeface="Calibri"/>
                <a:cs typeface="Calibri"/>
                <a:sym typeface="Calibri"/>
              </a:rPr>
              <a:t>מעשה קטן יכול להשפיע מאד על אדם אחר, לטוב ולרע, ולכן חשוב לפתח מודעות למעשינו. </a:t>
            </a:r>
            <a:br>
              <a:rPr kumimoji="0" lang="he-IL" sz="1200" b="0" i="0" u="none" strike="noStrike" kern="0" cap="none" spc="0" normalizeH="0" baseline="0" noProof="0" dirty="0">
                <a:ln>
                  <a:noFill/>
                </a:ln>
                <a:solidFill>
                  <a:srgbClr val="000000"/>
                </a:solidFill>
                <a:effectLst/>
                <a:uLnTx/>
                <a:uFillTx/>
                <a:latin typeface="Calibri"/>
                <a:cs typeface="Calibri"/>
                <a:sym typeface="Calibri"/>
              </a:rPr>
            </a:br>
            <a:r>
              <a:rPr kumimoji="0" lang="he-IL" sz="1200" b="0" i="0" u="none" strike="noStrike" kern="0" cap="none" spc="0" normalizeH="0" baseline="0" noProof="0" dirty="0">
                <a:ln>
                  <a:noFill/>
                </a:ln>
                <a:solidFill>
                  <a:srgbClr val="000000"/>
                </a:solidFill>
                <a:effectLst/>
                <a:uLnTx/>
                <a:uFillTx/>
                <a:latin typeface="Calibri"/>
                <a:cs typeface="Calibri"/>
                <a:sym typeface="Calibri"/>
              </a:rPr>
              <a:t>לדוגמה: מעשה קטן שאולי לא נעשה במכוון על מנת לפגוע, כמו להחליט לא לשתף ילדה במשחק בהפסקה - יכול לגרום לה להיפגע ולהיעלב. </a:t>
            </a:r>
            <a:br>
              <a:rPr kumimoji="0" lang="he-IL" sz="1200" b="1" i="0" u="none" strike="noStrike" kern="0" cap="none" spc="0" normalizeH="0" baseline="0" noProof="0" dirty="0">
                <a:ln>
                  <a:noFill/>
                </a:ln>
                <a:solidFill>
                  <a:srgbClr val="000000"/>
                </a:solidFill>
                <a:effectLst/>
                <a:uLnTx/>
                <a:uFillTx/>
                <a:latin typeface="Calibri"/>
                <a:cs typeface="Calibri"/>
                <a:sym typeface="Calibri"/>
              </a:rPr>
            </a:br>
            <a:r>
              <a:rPr kumimoji="0" lang="he-IL" sz="1200" b="0" i="0" u="none" strike="noStrike" kern="0" cap="none" spc="0" normalizeH="0" baseline="0" noProof="0" dirty="0">
                <a:ln>
                  <a:noFill/>
                </a:ln>
                <a:solidFill>
                  <a:srgbClr val="000000"/>
                </a:solidFill>
                <a:effectLst/>
                <a:uLnTx/>
                <a:uFillTx/>
                <a:latin typeface="Calibri"/>
                <a:cs typeface="Calibri"/>
                <a:sym typeface="Calibri"/>
              </a:rPr>
              <a:t>נבקש מהתלמידות להביא דוגמאות מחייהן, ונדגיש כי לא יזכירו שמות.</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16</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6244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פעילות בזוגות:</a:t>
            </a:r>
          </a:p>
          <a:p>
            <a:r>
              <a:rPr lang="he-IL" dirty="0"/>
              <a:t>התלמידות ישתפו בזוגות במקומות הישיבה במעשים טובים שעשו למען אחרים.</a:t>
            </a:r>
          </a:p>
          <a:p>
            <a:r>
              <a:rPr lang="he-IL" dirty="0"/>
              <a:t>במליאה נזמין אותן לשתף ברגשות שעלו בהן במהלך השיח בזוגות, ובאותם מקרים.</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17</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0026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 </a:t>
            </a:r>
          </a:p>
          <a:p>
            <a:r>
              <a:rPr lang="he-IL" dirty="0"/>
              <a:t>ננתח חקר מקרה במליאת הכיתה. המשימה הבאה מובאת כהדגמה למשימה שיקבלו בקבוצות. </a:t>
            </a:r>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18</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91948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dirty="0"/>
              <a:t>: </a:t>
            </a:r>
          </a:p>
          <a:p>
            <a:r>
              <a:rPr lang="he-IL" b="1" dirty="0"/>
              <a:t>עבודה בקבוצות:</a:t>
            </a:r>
          </a:p>
          <a:p>
            <a:r>
              <a:rPr lang="he-IL" dirty="0"/>
              <a:t>- התלמידות יעבדו בקבוצות על סיפורי מקרה. </a:t>
            </a:r>
          </a:p>
          <a:p>
            <a:r>
              <a:rPr lang="he-IL" dirty="0"/>
              <a:t>- בסיום המשימה, הקבוצות יציגו במליאה את המקרה שניתחו ואת התובנות שלהם ממנו.</a:t>
            </a:r>
          </a:p>
          <a:p>
            <a:r>
              <a:rPr lang="he-IL" b="1" dirty="0"/>
              <a:t>*הכרטיסיות ניתנות להדפסה בסוף המצגת.</a:t>
            </a:r>
          </a:p>
          <a:p>
            <a:endParaRPr lang="he-IL" dirty="0"/>
          </a:p>
          <a:p>
            <a:r>
              <a:rPr lang="he-IL" dirty="0"/>
              <a:t>הפעילות מהווה הזדמנות חינוכית לגעת בנושאים רגשיים - חברתיים בכיתה ובחיי הילדות, ועל כן מומלץ לעבור בין הקבוצות ולעודד אמפתיה וכניסה לנעלי</a:t>
            </a:r>
          </a:p>
          <a:p>
            <a:r>
              <a:rPr lang="he-IL" dirty="0"/>
              <a:t>הילדות הנפגעות והעומדות מהצד.</a:t>
            </a:r>
          </a:p>
          <a:p>
            <a:endParaRPr lang="he-IL" dirty="0"/>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*האיור מתוך </a:t>
            </a:r>
            <a:r>
              <a:rPr lang="en-US" dirty="0"/>
              <a:t>https://www.bing.com/images/create</a:t>
            </a:r>
            <a:endParaRPr lang="he-IL" dirty="0"/>
          </a:p>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19</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027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31" name="Google Shape;131;p2: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לאחר העבודה בקבוצות ניתן לקיים שיח על אירועי המקרה שמופיעים להלן ולשמוע מה עלה בכל קבוצה תוך התייחסותן של שאר תלמידות הכיתה במליאה.</a:t>
            </a:r>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25</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5250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r>
              <a:rPr lang="he-IL" b="1" dirty="0"/>
              <a:t>למורה</a:t>
            </a:r>
          </a:p>
          <a:p>
            <a:pPr marL="0" lvl="0" indent="0" algn="r" rtl="0">
              <a:spcBef>
                <a:spcPts val="0"/>
              </a:spcBef>
              <a:spcAft>
                <a:spcPts val="0"/>
              </a:spcAft>
              <a:buNone/>
            </a:pPr>
            <a:r>
              <a:rPr lang="he-IL" b="1" dirty="0"/>
              <a:t>:</a:t>
            </a:r>
            <a:r>
              <a:rPr lang="he-IL" dirty="0"/>
              <a:t> במהלך השיחה חשוב להדגיש מסרים שהילדות מעלות אשר מתארים את יכולתם, כילדות להשפיע, לעשות שינוי, לעזור לעצמם ולזולת. </a:t>
            </a:r>
          </a:p>
          <a:p>
            <a:pPr marL="0" lvl="0" indent="0" algn="r" rtl="1">
              <a:spcBef>
                <a:spcPts val="0"/>
              </a:spcBef>
              <a:spcAft>
                <a:spcPts val="0"/>
              </a:spcAft>
              <a:buNone/>
            </a:pPr>
            <a:r>
              <a:rPr lang="he-IL" dirty="0"/>
              <a:t>השאלה – </a:t>
            </a:r>
            <a:r>
              <a:rPr lang="he-IL" b="1" dirty="0"/>
              <a:t>'מה יש בנו שמאפשר לנו להיות מעורבים ומשפיעים' </a:t>
            </a:r>
            <a:r>
              <a:rPr lang="he-IL" dirty="0"/>
              <a:t>מתייחסת לתכונות, יכולות, מיומנויות וכוחות פנימיים הקיימים בתוכנו ומאפשרים לנו להיות מעורבים ומשפיעים. מיומנויות ניתנות ללמידה ולטיפוח, כמו יכולת בחירה וקבלת החלטות, רגישות לזולת, מעורבות חברתית ואכפתיות במטרה להשפיע ולעשות מעשה ועוד.</a:t>
            </a:r>
          </a:p>
          <a:p>
            <a:pPr marL="0" lvl="0" indent="0" algn="r" rtl="1">
              <a:spcBef>
                <a:spcPts val="0"/>
              </a:spcBef>
              <a:spcAft>
                <a:spcPts val="0"/>
              </a:spcAft>
              <a:buNone/>
            </a:pPr>
            <a:r>
              <a:rPr lang="he-IL" dirty="0"/>
              <a:t>חשוב לחדד עם הילדות את הכוח שיש להן כצופות מן הצד, לזהות </a:t>
            </a:r>
            <a:r>
              <a:rPr lang="he-IL" dirty="0" err="1"/>
              <a:t>עימן</a:t>
            </a:r>
            <a:r>
              <a:rPr lang="he-IL" dirty="0"/>
              <a:t> צמתים ומקומות בהם כילדות ביכולתן להתערב, להשמיע קול ואולי אף לחולל שינוי למען עצמם או למען חברה בכיתה, בהפסקה, בהסעה, בשכונה, בתנועת הנוער, בחוג ובבית.</a:t>
            </a:r>
          </a:p>
        </p:txBody>
      </p:sp>
      <p:sp>
        <p:nvSpPr>
          <p:cNvPr id="289" name="Google Shape;28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8150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b="0" dirty="0"/>
              <a:t>: </a:t>
            </a:r>
          </a:p>
          <a:p>
            <a:r>
              <a:rPr lang="he-IL" b="0" dirty="0"/>
              <a:t>נבקש מהתלמידים לרשום על כרטיסיות - לאלו מיומנויות ויכולות זקוקים העומדים מהצד כדי להיות מעורבים ומשפיעים? </a:t>
            </a:r>
          </a:p>
          <a:p>
            <a:r>
              <a:rPr lang="he-IL" b="0" dirty="0"/>
              <a:t>את הכרטיסיות התלמידים יציגו או יתלו על הלוח.</a:t>
            </a:r>
          </a:p>
          <a:p>
            <a:endParaRPr lang="he-IL" b="0" dirty="0"/>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*האיור מתוך </a:t>
            </a:r>
            <a:r>
              <a:rPr lang="en-US" dirty="0"/>
              <a:t>https://www.bing.com/images/create</a:t>
            </a:r>
            <a:endParaRPr lang="he-IL" dirty="0"/>
          </a:p>
          <a:p>
            <a:endParaRPr lang="he-IL" b="0"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27</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60227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C6C2B-E46F-E4B2-2B86-9793D2926A4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0B4B924-D5E3-9B99-BBE3-28C20E0085D7}"/>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401984A2-6C3D-E7DF-1964-2A76D99FA907}"/>
              </a:ext>
            </a:extLst>
          </p:cNvPr>
          <p:cNvSpPr>
            <a:spLocks noGrp="1"/>
          </p:cNvSpPr>
          <p:nvPr>
            <p:ph type="body" idx="1"/>
          </p:nvPr>
        </p:nvSpPr>
        <p:spPr/>
        <p:txBody>
          <a:bodyPr/>
          <a:lstStyle/>
          <a:p>
            <a:r>
              <a:rPr lang="he-IL" b="1" dirty="0"/>
              <a:t>למורה</a:t>
            </a:r>
            <a:r>
              <a:rPr lang="he-IL" b="0" dirty="0"/>
              <a:t>: </a:t>
            </a:r>
          </a:p>
          <a:p>
            <a:r>
              <a:rPr lang="he-IL" b="0" dirty="0"/>
              <a:t>לאחר תשובות התלמידים, נעלה את הדוגמאות שבמצגת.</a:t>
            </a:r>
          </a:p>
          <a:p>
            <a:r>
              <a:rPr lang="he-IL" b="1" dirty="0"/>
              <a:t>מומלץ להרחיב ולשאול את התלמידים</a:t>
            </a:r>
            <a:r>
              <a:rPr lang="he-IL" b="0" dirty="0"/>
              <a:t>: </a:t>
            </a:r>
          </a:p>
          <a:p>
            <a:r>
              <a:rPr lang="he-IL" b="1" dirty="0"/>
              <a:t>מהם הכוחות שלהם בהקשר זה? </a:t>
            </a:r>
          </a:p>
          <a:p>
            <a:r>
              <a:rPr lang="he-IL" b="1" dirty="0"/>
              <a:t>לאלו מיומנויות הם זקוקים כדי להיות הגיבור שמסייע לאחרים? </a:t>
            </a:r>
          </a:p>
          <a:p>
            <a:endParaRPr lang="he-IL" b="0" dirty="0"/>
          </a:p>
          <a:p>
            <a:r>
              <a:rPr lang="he-IL" b="0" dirty="0"/>
              <a:t>מיומנויות רבות ניתנות ללמידה ולטיפוח, כמו יכולת בחירה וקבלת החלטות, רגישות לזולת, מעורבות חברתית ואכפתיות במטרה להשפיע ולעשות מעשה ועוד.</a:t>
            </a:r>
          </a:p>
        </p:txBody>
      </p:sp>
      <p:sp>
        <p:nvSpPr>
          <p:cNvPr id="4" name="מציין מיקום של מספר שקופית 3">
            <a:extLst>
              <a:ext uri="{FF2B5EF4-FFF2-40B4-BE49-F238E27FC236}">
                <a16:creationId xmlns:a16="http://schemas.microsoft.com/office/drawing/2014/main" id="{DD75253B-A4DE-5D57-922E-D6714EA93D50}"/>
              </a:ext>
            </a:extLst>
          </p:cNvPr>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28</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9391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למורה</a:t>
            </a:r>
            <a:r>
              <a:rPr lang="he-IL" b="0" dirty="0"/>
              <a:t>:</a:t>
            </a:r>
            <a:r>
              <a:rPr lang="en-US" b="0" dirty="0"/>
              <a:t> </a:t>
            </a:r>
            <a:endParaRPr lang="he-IL" b="0" dirty="0"/>
          </a:p>
          <a:p>
            <a:r>
              <a:rPr lang="he-IL" b="1" dirty="0"/>
              <a:t>המסר שלנו </a:t>
            </a:r>
            <a:r>
              <a:rPr lang="he-IL" dirty="0"/>
              <a:t>הוא שגיבור מתגבר על פחדיו בכדי לעשות את המעשה הנכון, למען דבר חשוב כמו לסייע לחברה ולכיתה, עבור כולן ועבור עצמה. </a:t>
            </a:r>
          </a:p>
          <a:p>
            <a:r>
              <a:rPr lang="he-IL" dirty="0"/>
              <a:t>ומסיבה זאת, כל אחת מאיתנו יכולה להיות גיבורה. </a:t>
            </a:r>
          </a:p>
          <a:p>
            <a:endParaRPr lang="he-IL" dirty="0"/>
          </a:p>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dirty="0"/>
              <a:t>*האיור מתוך </a:t>
            </a:r>
            <a:r>
              <a:rPr lang="en-US" dirty="0"/>
              <a:t>https://www.bing.com/images/create</a:t>
            </a:r>
            <a:endParaRPr lang="he-IL" dirty="0"/>
          </a:p>
          <a:p>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29</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1204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מתוך ספר "אהבת חסד" של החפץ חיים שמדגיש את חשיבות העזרה וגמילות החסדים </a:t>
            </a:r>
          </a:p>
          <a:p>
            <a:r>
              <a:rPr lang="he-IL" b="0" i="0" dirty="0">
                <a:solidFill>
                  <a:srgbClr val="1B1B1B"/>
                </a:solidFill>
                <a:effectLst/>
                <a:latin typeface="Tubic"/>
              </a:rPr>
              <a:t>מצווה לעזור לחבר בעת צרה, לתמוך בו ולהושיט יד לעזרה, </a:t>
            </a:r>
            <a:r>
              <a:rPr lang="he-IL" b="0" i="0" dirty="0">
                <a:solidFill>
                  <a:srgbClr val="000000"/>
                </a:solidFill>
                <a:effectLst/>
                <a:latin typeface="Assistant" pitchFamily="2" charset="-79"/>
                <a:cs typeface="Assistant" pitchFamily="2" charset="-79"/>
              </a:rPr>
              <a:t>ביהדות נקבע על ידי חז"ל כלל מוסרי והלכתי לציון ערבות הדדית - </a:t>
            </a:r>
          </a:p>
          <a:p>
            <a:r>
              <a:rPr lang="he-IL" b="1" i="0" dirty="0">
                <a:solidFill>
                  <a:srgbClr val="000000"/>
                </a:solidFill>
                <a:effectLst/>
                <a:latin typeface="Assistant" pitchFamily="2" charset="-79"/>
                <a:cs typeface="Assistant" pitchFamily="2" charset="-79"/>
              </a:rPr>
              <a:t>כל ישראל ערבים זה לזה</a:t>
            </a:r>
            <a:r>
              <a:rPr lang="he-IL" b="0" i="0" dirty="0">
                <a:solidFill>
                  <a:srgbClr val="000000"/>
                </a:solidFill>
                <a:effectLst/>
                <a:latin typeface="Assistant" pitchFamily="2" charset="-79"/>
                <a:cs typeface="Assistant" pitchFamily="2" charset="-79"/>
              </a:rPr>
              <a:t>. משמעותו המקורית היא שכל יהודי נושא באחריות על קיום המצוות של חברו. </a:t>
            </a:r>
          </a:p>
          <a:p>
            <a:r>
              <a:rPr lang="he-IL" b="0" i="0" dirty="0">
                <a:solidFill>
                  <a:srgbClr val="000000"/>
                </a:solidFill>
                <a:effectLst/>
                <a:latin typeface="Assistant" pitchFamily="2" charset="-79"/>
                <a:cs typeface="Assistant" pitchFamily="2" charset="-79"/>
              </a:rPr>
              <a:t>בעת החדשה רווח הביטוי במשמעות שונה, שלפיה כל יהודי אחראי על שלומו ורווחתו של חברו, בכל עת ובמיוחד בזמנים של התמודדות עם קושי, מצוקה, או צרה.</a:t>
            </a:r>
          </a:p>
          <a:p>
            <a:r>
              <a:rPr lang="he-IL" b="0" i="0" dirty="0">
                <a:solidFill>
                  <a:srgbClr val="000000"/>
                </a:solidFill>
                <a:effectLst/>
                <a:latin typeface="Assistant" pitchFamily="2" charset="-79"/>
                <a:cs typeface="Assistant" pitchFamily="2" charset="-79"/>
              </a:rPr>
              <a:t>חשבו על מצבים בהם נתקלתם כעוזרים או כנעזרים?</a:t>
            </a:r>
            <a:endParaRPr lang="he-IL" dirty="0"/>
          </a:p>
        </p:txBody>
      </p:sp>
      <p:sp>
        <p:nvSpPr>
          <p:cNvPr id="4" name="מציין מיקום של מספר שקופית 3"/>
          <p:cNvSpPr>
            <a:spLocks noGrp="1"/>
          </p:cNvSpPr>
          <p:nvPr>
            <p:ph type="sldNum" idx="12"/>
          </p:nvPr>
        </p:nvSpPr>
        <p:spPr/>
        <p:txBody>
          <a:bodyPr/>
          <a:lstStyle/>
          <a:p>
            <a:pPr marL="0" marR="0" lvl="0" indent="0" algn="l" rtl="1">
              <a:spcBef>
                <a:spcPts val="0"/>
              </a:spcBef>
              <a:spcAft>
                <a:spcPts val="0"/>
              </a:spcAft>
              <a:buNone/>
            </a:pPr>
            <a:fld id="{00000000-1234-1234-1234-123412341234}" type="slidenum">
              <a:rPr lang="iw-IL" sz="1200" b="0" i="0" u="none" strike="noStrike" cap="none" smtClean="0">
                <a:solidFill>
                  <a:schemeClr val="dk1"/>
                </a:solidFill>
                <a:latin typeface="Calibri"/>
                <a:ea typeface="Calibri"/>
                <a:cs typeface="Calibri"/>
                <a:sym typeface="Calibri"/>
              </a:rPr>
              <a:t>30</a:t>
            </a:fld>
            <a:endParaRPr lang="iw-I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2380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2DA48-023D-4D1B-8A17-BA27D17A0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F25DE-069E-B1C1-5928-01A4B934B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FF5795-4B5E-BBCD-F7C2-FE8A57CDB2B0}"/>
              </a:ext>
            </a:extLst>
          </p:cNvPr>
          <p:cNvSpPr>
            <a:spLocks noGrp="1"/>
          </p:cNvSpPr>
          <p:nvPr>
            <p:ph type="body" idx="1"/>
          </p:nvPr>
        </p:nvSpPr>
        <p:spPr/>
        <p:txBody>
          <a:bodyPr/>
          <a:lstStyle/>
          <a:p>
            <a:pPr algn="r" rtl="1">
              <a:lnSpc>
                <a:spcPct val="150000"/>
              </a:lnSpc>
            </a:pPr>
            <a:r>
              <a:rPr lang="he-IL" sz="1200" b="1" dirty="0">
                <a:latin typeface="Calibri" panose="020F0502020204030204" pitchFamily="34" charset="0"/>
                <a:cs typeface="Calibri" panose="020F0502020204030204" pitchFamily="34" charset="0"/>
              </a:rPr>
              <a:t>למורה:</a:t>
            </a:r>
            <a:r>
              <a:rPr lang="he-IL" sz="1200" dirty="0">
                <a:latin typeface="Calibri" panose="020F0502020204030204" pitchFamily="34" charset="0"/>
                <a:cs typeface="Calibri" panose="020F0502020204030204" pitchFamily="34" charset="0"/>
              </a:rPr>
              <a:t> </a:t>
            </a:r>
          </a:p>
          <a:p>
            <a:pPr algn="r" rtl="1">
              <a:lnSpc>
                <a:spcPct val="150000"/>
              </a:lnSpc>
            </a:pPr>
            <a:r>
              <a:rPr lang="he-IL" b="0" i="0" dirty="0" err="1">
                <a:solidFill>
                  <a:srgbClr val="FF0000"/>
                </a:solidFill>
                <a:effectLst/>
                <a:latin typeface="Google Sans"/>
              </a:rPr>
              <a:t>תַּכְל</a:t>
            </a:r>
            <a:r>
              <a:rPr lang="he-IL" b="0" i="0" dirty="0">
                <a:solidFill>
                  <a:srgbClr val="FF0000"/>
                </a:solidFill>
                <a:effectLst/>
                <a:latin typeface="Google Sans"/>
              </a:rPr>
              <a:t>ֶ'ס הוא ביטוי סלנג עברי נפוץ, המציין פנייה אל שורש העניין. על בסיס המילה </a:t>
            </a:r>
            <a:r>
              <a:rPr lang="he-IL" b="0" i="0" dirty="0" err="1">
                <a:solidFill>
                  <a:srgbClr val="FF0000"/>
                </a:solidFill>
                <a:effectLst/>
                <a:latin typeface="Google Sans"/>
              </a:rPr>
              <a:t>תכל'ס</a:t>
            </a:r>
            <a:r>
              <a:rPr lang="he-IL" b="0" i="0" dirty="0">
                <a:solidFill>
                  <a:srgbClr val="FF0000"/>
                </a:solidFill>
                <a:effectLst/>
                <a:latin typeface="Google Sans"/>
              </a:rPr>
              <a:t> יצרנו מודל המעביר מסרים על פי אותיות המילה. </a:t>
            </a:r>
          </a:p>
          <a:p>
            <a:pPr algn="r" rtl="1">
              <a:lnSpc>
                <a:spcPct val="150000"/>
              </a:lnSpc>
            </a:pPr>
            <a:r>
              <a:rPr lang="he-IL" b="0" i="0" dirty="0">
                <a:solidFill>
                  <a:srgbClr val="FF0000"/>
                </a:solidFill>
                <a:effectLst/>
                <a:latin typeface="Google Sans"/>
              </a:rPr>
              <a:t>מומלץ לבקש מהתלמידות לנסות ולהעלות את המסרים שנלמדו בשיעור בכוחות עצמם על פי המילה </a:t>
            </a:r>
            <a:r>
              <a:rPr lang="he-IL" b="0" i="0" dirty="0" err="1">
                <a:solidFill>
                  <a:srgbClr val="FF0000"/>
                </a:solidFill>
                <a:effectLst/>
                <a:latin typeface="Google Sans"/>
              </a:rPr>
              <a:t>תכל'ס</a:t>
            </a:r>
            <a:r>
              <a:rPr lang="he-IL" b="0" i="0" dirty="0">
                <a:solidFill>
                  <a:srgbClr val="FF0000"/>
                </a:solidFill>
                <a:effectLst/>
                <a:latin typeface="Google Sans"/>
              </a:rPr>
              <a:t>. </a:t>
            </a:r>
          </a:p>
          <a:p>
            <a:pPr algn="r" rtl="1">
              <a:lnSpc>
                <a:spcPct val="150000"/>
              </a:lnSpc>
            </a:pPr>
            <a:r>
              <a:rPr lang="he-IL" sz="1200" b="0" i="0" dirty="0">
                <a:solidFill>
                  <a:srgbClr val="FF0000"/>
                </a:solidFill>
                <a:effectLst/>
                <a:latin typeface="Google Sans"/>
                <a:cs typeface="Calibri" panose="020F0502020204030204" pitchFamily="34" charset="0"/>
              </a:rPr>
              <a:t>לאחר שהתלמידות יעלו הצעות, נקרין את השקופית כאשר המסרים עולים בהדרגה בתצוגה מלאה בלחיצת כפתור, ונראה עד כמה דייקנו ומה למדנו </a:t>
            </a:r>
          </a:p>
          <a:p>
            <a:pPr algn="r" rtl="1">
              <a:lnSpc>
                <a:spcPct val="150000"/>
              </a:lnSpc>
            </a:pPr>
            <a:r>
              <a:rPr lang="he-IL" sz="1200" b="0" i="0" dirty="0">
                <a:solidFill>
                  <a:srgbClr val="FF0000"/>
                </a:solidFill>
                <a:effectLst/>
                <a:latin typeface="Google Sans"/>
                <a:cs typeface="Calibri" panose="020F0502020204030204" pitchFamily="34" charset="0"/>
              </a:rPr>
              <a:t>עד כה. </a:t>
            </a:r>
          </a:p>
          <a:p>
            <a:pPr algn="r" rtl="1">
              <a:lnSpc>
                <a:spcPct val="150000"/>
              </a:lnSpc>
            </a:pPr>
            <a:endParaRPr lang="he-IL" sz="1200" b="0" i="0" dirty="0">
              <a:solidFill>
                <a:srgbClr val="FF0000"/>
              </a:solidFill>
              <a:effectLst/>
              <a:latin typeface="Google Sans"/>
              <a:cs typeface="Calibri" panose="020F0502020204030204" pitchFamily="34" charset="0"/>
            </a:endParaRPr>
          </a:p>
          <a:p>
            <a:pPr algn="r" rtl="1">
              <a:lnSpc>
                <a:spcPct val="150000"/>
              </a:lnSpc>
            </a:pPr>
            <a:r>
              <a:rPr lang="he-IL" sz="1200" b="0" i="0" dirty="0">
                <a:solidFill>
                  <a:srgbClr val="FF0000"/>
                </a:solidFill>
                <a:effectLst/>
                <a:latin typeface="Google Sans"/>
                <a:cs typeface="Calibri" panose="020F0502020204030204" pitchFamily="34" charset="0"/>
              </a:rPr>
              <a:t>חשוב לחדד עם התלמידות את החשיבות ליישם הלכה למעשה את מה שעלה בשיח הכיתתי – </a:t>
            </a:r>
            <a:r>
              <a:rPr lang="he-IL" sz="1200" b="0" i="0" dirty="0" err="1">
                <a:solidFill>
                  <a:srgbClr val="FF0000"/>
                </a:solidFill>
                <a:effectLst/>
                <a:latin typeface="Google Sans"/>
                <a:cs typeface="Calibri" panose="020F0502020204030204" pitchFamily="34" charset="0"/>
              </a:rPr>
              <a:t>ת'כלס</a:t>
            </a:r>
            <a:r>
              <a:rPr lang="he-IL" sz="1200" b="0" i="0" dirty="0">
                <a:solidFill>
                  <a:srgbClr val="FF0000"/>
                </a:solidFill>
                <a:effectLst/>
                <a:latin typeface="Google Sans"/>
                <a:cs typeface="Calibri" panose="020F0502020204030204" pitchFamily="34" charset="0"/>
              </a:rPr>
              <a:t>.</a:t>
            </a:r>
            <a:endParaRPr lang="he-IL" sz="12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9F55BA24-BCDE-15E0-E33B-A97209807570}"/>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E4F423-6232-421C-93B1-5E172F6A648B}"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54192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5" name="Google Shape;10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 name="Google Shape;12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dirty="0"/>
              <a:t>כל תלמי</a:t>
            </a:r>
            <a:r>
              <a:rPr lang="he-IL" dirty="0"/>
              <a:t>דה</a:t>
            </a:r>
            <a:r>
              <a:rPr lang="iw-IL" dirty="0"/>
              <a:t> </a:t>
            </a:r>
            <a:r>
              <a:rPr lang="he-IL" dirty="0"/>
              <a:t>ת</a:t>
            </a:r>
            <a:r>
              <a:rPr lang="iw-IL" dirty="0"/>
              <a:t>רשום לעצ</a:t>
            </a:r>
            <a:r>
              <a:rPr lang="he-IL" dirty="0"/>
              <a:t>מה</a:t>
            </a:r>
            <a:r>
              <a:rPr lang="iw-IL" dirty="0"/>
              <a:t> משהו שה</a:t>
            </a:r>
            <a:r>
              <a:rPr lang="he-IL" dirty="0"/>
              <a:t>י</a:t>
            </a:r>
            <a:r>
              <a:rPr lang="iw-IL" dirty="0"/>
              <a:t>א לוקח</a:t>
            </a:r>
            <a:r>
              <a:rPr lang="he-IL" dirty="0"/>
              <a:t>ת</a:t>
            </a:r>
            <a:r>
              <a:rPr lang="iw-IL" dirty="0"/>
              <a:t> על עצמ</a:t>
            </a:r>
            <a:r>
              <a:rPr lang="he-IL" dirty="0"/>
              <a:t>ה </a:t>
            </a:r>
            <a:r>
              <a:rPr lang="iw-IL" dirty="0"/>
              <a:t>לעשות אחרת בעקבות המפגשים.</a:t>
            </a:r>
            <a:endParaRPr dirty="0"/>
          </a:p>
          <a:p>
            <a:pPr marL="0" lvl="0" indent="0" algn="r" rtl="1">
              <a:spcBef>
                <a:spcPts val="0"/>
              </a:spcBef>
              <a:spcAft>
                <a:spcPts val="0"/>
              </a:spcAft>
              <a:buNone/>
            </a:pPr>
            <a:r>
              <a:rPr lang="iw-IL" dirty="0"/>
              <a:t>נאפשר ל-2-3 תלמיד</a:t>
            </a:r>
            <a:r>
              <a:rPr lang="he-IL" dirty="0" err="1"/>
              <a:t>ות</a:t>
            </a:r>
            <a:r>
              <a:rPr lang="iw-IL" dirty="0"/>
              <a:t> לשתף בדברים שכתבו.</a:t>
            </a:r>
            <a:endParaRPr dirty="0"/>
          </a:p>
        </p:txBody>
      </p:sp>
      <p:sp>
        <p:nvSpPr>
          <p:cNvPr id="123" name="Google Shape;123;p3: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iw-IL" dirty="0"/>
              <a:t>בשקופית זו ניתן למצוא מגוון רעיונות אפשריים ליישום התכנים אשר נלמדו ביחידה זו עם תלמיד</a:t>
            </a:r>
            <a:r>
              <a:rPr lang="he-IL" dirty="0" err="1"/>
              <a:t>ות</a:t>
            </a:r>
            <a:r>
              <a:rPr lang="iw-IL" dirty="0"/>
              <a:t> הכיתה. </a:t>
            </a:r>
            <a:endParaRPr lang="he-IL" dirty="0"/>
          </a:p>
          <a:p>
            <a:pPr marL="0" lvl="0" indent="0" algn="r" rtl="1">
              <a:spcBef>
                <a:spcPts val="0"/>
              </a:spcBef>
              <a:spcAft>
                <a:spcPts val="0"/>
              </a:spcAft>
              <a:buNone/>
            </a:pPr>
            <a:r>
              <a:rPr lang="he-IL" dirty="0"/>
              <a:t>נ</a:t>
            </a:r>
            <a:r>
              <a:rPr lang="iw-IL" dirty="0"/>
              <a:t>וכל לבחור רעיון אחד ליישום או יותר ולהביא</a:t>
            </a:r>
            <a:r>
              <a:rPr lang="he-IL" dirty="0"/>
              <a:t>ו</a:t>
            </a:r>
            <a:r>
              <a:rPr lang="iw-IL" dirty="0"/>
              <a:t> בפני התלמיד</a:t>
            </a:r>
            <a:r>
              <a:rPr lang="he-IL" dirty="0" err="1"/>
              <a:t>ות</a:t>
            </a:r>
            <a:r>
              <a:rPr lang="iw-IL" dirty="0"/>
              <a:t> ויחד לחשוב על דרכי הביצוע.</a:t>
            </a:r>
            <a:endParaRPr dirty="0"/>
          </a:p>
          <a:p>
            <a:pPr marL="0" lvl="0" indent="0" algn="r" rtl="1">
              <a:spcBef>
                <a:spcPts val="0"/>
              </a:spcBef>
              <a:spcAft>
                <a:spcPts val="0"/>
              </a:spcAft>
              <a:buNone/>
            </a:pPr>
            <a:r>
              <a:rPr lang="iw-IL" dirty="0"/>
              <a:t>חשוב לסייע ל</a:t>
            </a:r>
            <a:r>
              <a:rPr lang="he-IL" dirty="0"/>
              <a:t>תלמידות</a:t>
            </a:r>
            <a:r>
              <a:rPr lang="iw-IL" dirty="0"/>
              <a:t> לתכנן וליישם את אחד הרעיונות.</a:t>
            </a:r>
            <a:endParaRPr dirty="0"/>
          </a:p>
        </p:txBody>
      </p:sp>
      <p:sp>
        <p:nvSpPr>
          <p:cNvPr id="130" name="Google Shape;130;p4: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371480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endParaRPr lang="he-IL" dirty="0"/>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36</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9638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074F6-6B12-2407-FCFE-3AEA6D6B827F}"/>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454193AF-CF01-BDC0-4E3F-3C15DF361B55}"/>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CD0C4E36-4177-121E-CA37-F856BC22FDB0}"/>
              </a:ext>
            </a:extLst>
          </p:cNvPr>
          <p:cNvSpPr>
            <a:spLocks noGrp="1"/>
          </p:cNvSpPr>
          <p:nvPr>
            <p:ph type="body" idx="1"/>
          </p:nvPr>
        </p:nvSpPr>
        <p:spPr/>
        <p:txBody>
          <a:bodyPr/>
          <a:lstStyle/>
          <a:p>
            <a:pPr marL="457200" marR="0" lvl="0" indent="-228600" algn="r" defTabSz="914400" rtl="1" eaLnBrk="1" fontAlgn="auto" latinLnBrk="0" hangingPunct="1">
              <a:lnSpc>
                <a:spcPct val="100000"/>
              </a:lnSpc>
              <a:spcBef>
                <a:spcPts val="0"/>
              </a:spcBef>
              <a:spcAft>
                <a:spcPts val="0"/>
              </a:spcAft>
              <a:buClr>
                <a:srgbClr val="000000"/>
              </a:buClr>
              <a:buSzPts val="1400"/>
              <a:buFont typeface="Arial"/>
              <a:buNone/>
              <a:tabLst/>
              <a:defRPr/>
            </a:pPr>
            <a:endParaRPr lang="he-IL" dirty="0"/>
          </a:p>
        </p:txBody>
      </p:sp>
      <p:sp>
        <p:nvSpPr>
          <p:cNvPr id="4" name="מציין מיקום של מספר שקופית 3">
            <a:extLst>
              <a:ext uri="{FF2B5EF4-FFF2-40B4-BE49-F238E27FC236}">
                <a16:creationId xmlns:a16="http://schemas.microsoft.com/office/drawing/2014/main" id="{8DB11B9B-3039-5E74-48E7-3D3648FFCEBB}"/>
              </a:ext>
            </a:extLst>
          </p:cNvPr>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37</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07988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189" name="Google Shape;189;p5: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marR="0" lvl="0" indent="0" algn="l" rtl="1">
              <a:lnSpc>
                <a:spcPct val="100000"/>
              </a:lnSpc>
              <a:spcBef>
                <a:spcPts val="0"/>
              </a:spcBef>
              <a:spcAft>
                <a:spcPts val="0"/>
              </a:spcAft>
              <a:buClr>
                <a:srgbClr val="000000"/>
              </a:buClr>
              <a:buSzPts val="1200"/>
              <a:buFont typeface="Calibri"/>
              <a:buNone/>
            </a:pPr>
            <a:fld id="{00000000-1234-1234-1234-123412341234}" type="slidenum">
              <a:rPr lang="iw-IL"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iw-IL" dirty="0"/>
              <a:t>חשוב לחזור על הכללים המרכזיים בכל שיעור</a:t>
            </a:r>
            <a:r>
              <a:rPr lang="he-IL" dirty="0"/>
              <a:t>, </a:t>
            </a:r>
            <a:r>
              <a:rPr lang="iw-IL" dirty="0"/>
              <a:t>על מנת לבסס מרחב בטוח המאפשר שיח רגשי בין התלמיד</a:t>
            </a:r>
            <a:r>
              <a:rPr lang="he-IL" dirty="0" err="1"/>
              <a:t>ות</a:t>
            </a:r>
            <a:r>
              <a:rPr lang="iw-IL" dirty="0"/>
              <a:t>.</a:t>
            </a:r>
            <a:endParaRPr dirty="0"/>
          </a:p>
        </p:txBody>
      </p:sp>
      <p:sp>
        <p:nvSpPr>
          <p:cNvPr id="218" name="Google Shape;21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r>
              <a:rPr lang="he-IL" b="1" dirty="0"/>
              <a:t>למורה:</a:t>
            </a:r>
            <a:r>
              <a:rPr lang="he-IL" dirty="0"/>
              <a:t> </a:t>
            </a:r>
          </a:p>
          <a:p>
            <a:pPr marL="0" marR="0" lvl="0" indent="0" algn="r" defTabSz="914400" rtl="1" eaLnBrk="1" fontAlgn="auto" latinLnBrk="0" hangingPunct="1">
              <a:lnSpc>
                <a:spcPct val="100000"/>
              </a:lnSpc>
              <a:spcBef>
                <a:spcPts val="0"/>
              </a:spcBef>
              <a:spcAft>
                <a:spcPts val="0"/>
              </a:spcAft>
              <a:buClr>
                <a:srgbClr val="000000"/>
              </a:buClr>
              <a:buSzPts val="1400"/>
              <a:buFont typeface="Arial"/>
              <a:buNone/>
              <a:tabLst/>
              <a:defRPr/>
            </a:pPr>
            <a:r>
              <a:rPr lang="he-IL" b="1" dirty="0"/>
              <a:t>בשיעור הקודם התלמידות התבקשו למלא אחר שתי משימות (נוכל להציג לתלמידות את שקף המשימות מהמפגש הקודם – בשקופית הבאה):</a:t>
            </a:r>
          </a:p>
          <a:p>
            <a:pPr marL="0" lvl="0" indent="0" algn="r" rtl="1">
              <a:spcBef>
                <a:spcPts val="0"/>
              </a:spcBef>
              <a:spcAft>
                <a:spcPts val="0"/>
              </a:spcAft>
              <a:buNone/>
            </a:pPr>
            <a:r>
              <a:rPr lang="he-IL" b="1" dirty="0"/>
              <a:t>במבט אישי </a:t>
            </a:r>
            <a:r>
              <a:rPr lang="he-IL" dirty="0"/>
              <a:t>- לנסות לזהות בעצמם תפקידים שונים (בבית, בשכונה, בחוג, בהסעה, בכיתה, בהפסקה ), ולתעד זאת במחברת.</a:t>
            </a:r>
          </a:p>
          <a:p>
            <a:pPr marL="0" lvl="0" indent="0" algn="r" rtl="1">
              <a:spcBef>
                <a:spcPts val="0"/>
              </a:spcBef>
              <a:spcAft>
                <a:spcPts val="0"/>
              </a:spcAft>
              <a:buNone/>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התבוננות</a:t>
            </a:r>
            <a:r>
              <a:rPr kumimoji="0" lang="en-US" sz="2800" b="1" i="0" u="none" strike="noStrike" kern="0" cap="none" spc="0" normalizeH="0" baseline="0" noProof="0" dirty="0">
                <a:ln>
                  <a:noFill/>
                </a:ln>
                <a:solidFill>
                  <a:srgbClr val="000000"/>
                </a:solidFill>
                <a:effectLst/>
                <a:uLnTx/>
                <a:uFillTx/>
                <a:latin typeface="Calibri"/>
                <a:ea typeface="Calibri"/>
                <a:cs typeface="Calibri"/>
                <a:sym typeface="Calibri"/>
              </a:rPr>
              <a:t> - </a:t>
            </a: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התלמידות יספרו בכתה על פעולות שילדות עושות כדי לעבור מתפקיד ה'מתעלם' לתפקיד ה'מגן', ומהן הפעולות שעשו כדי להצליח בכך. </a:t>
            </a:r>
          </a:p>
          <a:p>
            <a:pPr marL="0" lvl="0" indent="0" algn="r" rtl="1">
              <a:spcBef>
                <a:spcPts val="0"/>
              </a:spcBef>
              <a:spcAft>
                <a:spcPts val="0"/>
              </a:spcAft>
              <a:buNone/>
            </a:pP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התלמידות יתנו משוב אחד לשני, הצעות ורעיונות ליישום. לדוגמה: "שמתי לב שכאשר נעה שיתפה פעולה עם חברה נוספת, הדבר סייע לה לשנות תפקיד חברתי". </a:t>
            </a:r>
          </a:p>
        </p:txBody>
      </p:sp>
      <p:sp>
        <p:nvSpPr>
          <p:cNvPr id="238" name="Google Shape;238;p8:notes"/>
          <p:cNvSpPr txBox="1">
            <a:spLocks noGrp="1"/>
          </p:cNvSpPr>
          <p:nvPr>
            <p:ph type="sldNum" idx="12"/>
          </p:nvPr>
        </p:nvSpPr>
        <p:spPr>
          <a:xfrm>
            <a:off x="1588" y="8685213"/>
            <a:ext cx="2971800" cy="458787"/>
          </a:xfrm>
          <a:prstGeom prst="rect">
            <a:avLst/>
          </a:prstGeom>
          <a:noFill/>
          <a:ln>
            <a:noFill/>
          </a:ln>
        </p:spPr>
        <p:txBody>
          <a:bodyPr spcFirstLastPara="1" wrap="square" lIns="91425" tIns="45700" rIns="91425" bIns="45700" anchor="b" anchorCtr="0">
            <a:noAutofit/>
          </a:bodyPr>
          <a:lstStyle/>
          <a:p>
            <a:pPr marL="0" lvl="0" indent="0" algn="l" rtl="1">
              <a:spcBef>
                <a:spcPts val="0"/>
              </a:spcBef>
              <a:spcAft>
                <a:spcPts val="0"/>
              </a:spcAft>
              <a:buNone/>
            </a:pPr>
            <a:fld id="{00000000-1234-1234-1234-123412341234}" type="slidenum">
              <a:rPr lang="iw-IL"/>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נוכל להציג לתלמידות את שקף המשימות מהמפגש הקודם.</a:t>
            </a:r>
            <a:endParaRPr lang="he-IL" dirty="0"/>
          </a:p>
        </p:txBody>
      </p:sp>
      <p:sp>
        <p:nvSpPr>
          <p:cNvPr id="4" name="מציין מיקום של מספר שקופית 3"/>
          <p:cNvSpPr>
            <a:spLocks noGrp="1"/>
          </p:cNvSpPr>
          <p:nvPr>
            <p:ph type="sldNum" idx="12"/>
          </p:nvPr>
        </p:nvSpPr>
        <p:spPr/>
        <p:txBody>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iw-IL"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9</a:t>
            </a:fld>
            <a:endParaRPr kumimoji="0" lang="iw-I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5545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2.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2.sv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15"/>
        <p:cNvGrpSpPr/>
        <p:nvPr/>
      </p:nvGrpSpPr>
      <p:grpSpPr>
        <a:xfrm>
          <a:off x="0" y="0"/>
          <a:ext cx="0" cy="0"/>
          <a:chOff x="0" y="0"/>
          <a:chExt cx="0" cy="0"/>
        </a:xfrm>
      </p:grpSpPr>
      <p:sp>
        <p:nvSpPr>
          <p:cNvPr id="16" name="Google Shape;1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1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שאלות - אפשרות 3">
  <p:cSld name="שאלות - אפשרות 3">
    <p:spTree>
      <p:nvGrpSpPr>
        <p:cNvPr id="1" name="Shape 63"/>
        <p:cNvGrpSpPr/>
        <p:nvPr/>
      </p:nvGrpSpPr>
      <p:grpSpPr>
        <a:xfrm>
          <a:off x="0" y="0"/>
          <a:ext cx="0" cy="0"/>
          <a:chOff x="0" y="0"/>
          <a:chExt cx="0" cy="0"/>
        </a:xfrm>
      </p:grpSpPr>
      <p:sp>
        <p:nvSpPr>
          <p:cNvPr id="2" name="Google Shape;85;p30">
            <a:extLst>
              <a:ext uri="{FF2B5EF4-FFF2-40B4-BE49-F238E27FC236}">
                <a16:creationId xmlns:a16="http://schemas.microsoft.com/office/drawing/2014/main" id="{15D2BBCD-41E4-8E0B-B001-9680717CC341}"/>
              </a:ext>
            </a:extLst>
          </p:cNvPr>
          <p:cNvSpPr/>
          <p:nvPr userDrawn="1"/>
        </p:nvSpPr>
        <p:spPr>
          <a:xfrm>
            <a:off x="8662843" y="0"/>
            <a:ext cx="3581400" cy="6858000"/>
          </a:xfrm>
          <a:prstGeom prst="rect">
            <a:avLst/>
          </a:prstGeom>
          <a:solidFill>
            <a:srgbClr val="E5C3B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rgbClr val="002060"/>
              </a:solidFill>
              <a:latin typeface="Calibri"/>
              <a:ea typeface="Calibri"/>
              <a:cs typeface="Calibri"/>
              <a:sym typeface="Calibri"/>
            </a:endParaRPr>
          </a:p>
        </p:txBody>
      </p:sp>
      <p:sp>
        <p:nvSpPr>
          <p:cNvPr id="65" name="Google Shape;65;p28"/>
          <p:cNvSpPr txBox="1">
            <a:spLocks noGrp="1"/>
          </p:cNvSpPr>
          <p:nvPr>
            <p:ph type="title"/>
          </p:nvPr>
        </p:nvSpPr>
        <p:spPr>
          <a:xfrm>
            <a:off x="90392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28"/>
          <p:cNvSpPr txBox="1">
            <a:spLocks noGrp="1"/>
          </p:cNvSpPr>
          <p:nvPr>
            <p:ph type="sldNum" idx="12"/>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743600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147A38-8AC7-42C1-8968-5850273CB2F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B7ED67-E8E0-4E88-A1AC-75DF1FA37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FC19BD5-60A3-41A1-AB04-D9FD83727B62}"/>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5" name="מציין מיקום של כותרת תחתונה 4">
            <a:extLst>
              <a:ext uri="{FF2B5EF4-FFF2-40B4-BE49-F238E27FC236}">
                <a16:creationId xmlns:a16="http://schemas.microsoft.com/office/drawing/2014/main" id="{94C9012E-ED58-4A8C-833F-7FA732B0AD4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D2D3883-84BD-460B-BC37-FFB530E8F319}"/>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335023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A5297-0F4A-4808-B912-30B2B25EF9B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E4BCB68-8FB5-4987-8559-65DE044971B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1739F5-2B3D-4156-9617-4B05722112AC}"/>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5" name="מציין מיקום של כותרת תחתונה 4">
            <a:extLst>
              <a:ext uri="{FF2B5EF4-FFF2-40B4-BE49-F238E27FC236}">
                <a16:creationId xmlns:a16="http://schemas.microsoft.com/office/drawing/2014/main" id="{0D3C894E-E245-4B8C-8DB9-4A232DE388C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C3BC05E-4182-4CB0-A066-6E6C35D9796E}"/>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344512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D50F32-18B6-434C-803C-5DADE750794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96E1043-A571-4BA0-9564-6D8B7443B92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F050DA1-6AC1-4130-BB53-B678DA6C6EA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836B82F-4D40-4354-8EB8-6D3CCE7504A1}"/>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6" name="מציין מיקום של כותרת תחתונה 5">
            <a:extLst>
              <a:ext uri="{FF2B5EF4-FFF2-40B4-BE49-F238E27FC236}">
                <a16:creationId xmlns:a16="http://schemas.microsoft.com/office/drawing/2014/main" id="{94A6E356-3758-4674-8603-1A5915DE5DB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2425CCA-A435-4B29-B2D1-C73DA3B3CA67}"/>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27859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C6F1E0-8728-42D4-8701-102D1FEC20C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07A8304-3485-4CBB-BC5E-BBADBEE8D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2F2394E-B9A0-4728-A5A3-39D64C2AEC87}"/>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0FB7765-33AE-44F7-B34F-6713DCA75D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D4D3400-4679-4717-AD04-68F7021A052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0D0A1A3-7AC9-4786-A9ED-8948C3C9772E}"/>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8" name="מציין מיקום של כותרת תחתונה 7">
            <a:extLst>
              <a:ext uri="{FF2B5EF4-FFF2-40B4-BE49-F238E27FC236}">
                <a16:creationId xmlns:a16="http://schemas.microsoft.com/office/drawing/2014/main" id="{CD42924F-9F23-4C00-B576-83ACF0CA398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6229996-F69A-45B1-81AC-827B9897A36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1148646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מה נלמד היום">
    <p:spTree>
      <p:nvGrpSpPr>
        <p:cNvPr id="1" name=""/>
        <p:cNvGrpSpPr/>
        <p:nvPr/>
      </p:nvGrpSpPr>
      <p:grpSpPr>
        <a:xfrm>
          <a:off x="0" y="0"/>
          <a:ext cx="0" cy="0"/>
          <a:chOff x="0" y="0"/>
          <a:chExt cx="0" cy="0"/>
        </a:xfrm>
      </p:grpSpPr>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8137784" flipH="1" flipV="1">
            <a:off x="9720414" y="316224"/>
            <a:ext cx="1142698" cy="584334"/>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327564"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7200" b="1" dirty="0">
                <a:solidFill>
                  <a:srgbClr val="002060"/>
                </a:solidFill>
                <a:latin typeface="Calibri" panose="020F0502020204030204" pitchFamily="34" charset="0"/>
                <a:cs typeface="Calibri" panose="020F0502020204030204" pitchFamily="34" charset="0"/>
              </a:rPr>
              <a:t>מה נלמד היום?</a:t>
            </a:r>
          </a:p>
        </p:txBody>
      </p:sp>
      <p:sp>
        <p:nvSpPr>
          <p:cNvPr id="10" name="מציין מיקום תוכן 9">
            <a:extLst>
              <a:ext uri="{FF2B5EF4-FFF2-40B4-BE49-F238E27FC236}">
                <a16:creationId xmlns:a16="http://schemas.microsoft.com/office/drawing/2014/main" id="{7BC35D64-8124-4ADF-9883-D3A8B3089AE7}"/>
              </a:ext>
            </a:extLst>
          </p:cNvPr>
          <p:cNvSpPr>
            <a:spLocks noGrp="1"/>
          </p:cNvSpPr>
          <p:nvPr>
            <p:ph sz="quarter" idx="10"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4147771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9832"/>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bg1"/>
              </a:solidFill>
            </a:endParaRPr>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20789281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שאלות- אפשרות 1">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1775691" y="143362"/>
            <a:ext cx="8640619" cy="1200329"/>
          </a:xfrm>
          <a:prstGeom prst="rect">
            <a:avLst/>
          </a:prstGeom>
          <a:noFill/>
        </p:spPr>
        <p:txBody>
          <a:bodyPr wrap="square">
            <a:spAutoFit/>
          </a:bodyPr>
          <a:lstStyle/>
          <a:p>
            <a:pPr algn="ctr"/>
            <a:r>
              <a:rPr lang="he-IL" sz="7200" b="1" dirty="0">
                <a:solidFill>
                  <a:srgbClr val="002060"/>
                </a:solidFill>
                <a:latin typeface="Calibri" panose="020F0502020204030204" pitchFamily="34" charset="0"/>
                <a:cs typeface="Calibri" panose="020F0502020204030204" pitchFamily="34" charset="0"/>
              </a:rPr>
              <a:t>שאלות לדיון בכיתה</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3918528" y="2246457"/>
            <a:ext cx="6638636" cy="3684588"/>
          </a:xfrm>
        </p:spPr>
        <p:txBody>
          <a:bodyPr/>
          <a:lstStyle>
            <a:lvl1pPr>
              <a:defRPr>
                <a:latin typeface="Calibri" panose="020F0502020204030204" pitchFamily="34" charset="0"/>
                <a:cs typeface="Calibri" panose="020F0502020204030204" pitchFamily="34" charset="0"/>
              </a:defRPr>
            </a:lvl1pPr>
          </a:lstStyle>
          <a:p>
            <a:pPr lvl="0"/>
            <a:r>
              <a:rPr lang="he-IL" dirty="0"/>
              <a:t>שאלה ראשונה</a:t>
            </a:r>
          </a:p>
          <a:p>
            <a:pPr lvl="0"/>
            <a:r>
              <a:rPr lang="he-IL" dirty="0"/>
              <a:t>שאלה שנייה</a:t>
            </a:r>
          </a:p>
          <a:p>
            <a:pPr lvl="0"/>
            <a:r>
              <a:rPr lang="he-IL" dirty="0"/>
              <a:t>שאלה שלישית</a:t>
            </a:r>
          </a:p>
          <a:p>
            <a:pPr lvl="0"/>
            <a:r>
              <a:rPr lang="he-IL" dirty="0"/>
              <a:t>שאלה רביעית</a:t>
            </a:r>
          </a:p>
        </p:txBody>
      </p:sp>
    </p:spTree>
    <p:extLst>
      <p:ext uri="{BB962C8B-B14F-4D97-AF65-F5344CB8AC3E}">
        <p14:creationId xmlns:p14="http://schemas.microsoft.com/office/powerpoint/2010/main" val="604303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מה המסר שלנו">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2941782" y="189529"/>
            <a:ext cx="6308436" cy="1200329"/>
          </a:xfrm>
          <a:prstGeom prst="rect">
            <a:avLst/>
          </a:prstGeom>
          <a:noFill/>
        </p:spPr>
        <p:txBody>
          <a:bodyPr wrap="square">
            <a:spAutoFit/>
          </a:bodyPr>
          <a:lstStyle/>
          <a:p>
            <a:r>
              <a:rPr lang="he-IL" sz="7200" b="1" dirty="0">
                <a:solidFill>
                  <a:srgbClr val="002060"/>
                </a:solidFill>
                <a:latin typeface="Calibri" panose="020F0502020204030204" pitchFamily="34" charset="0"/>
                <a:cs typeface="Calibri" panose="020F0502020204030204" pitchFamily="34" charset="0"/>
              </a:rPr>
              <a:t>מה המסר שלנו?</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2643910" y="2218749"/>
            <a:ext cx="8365836" cy="3684588"/>
          </a:xfrm>
        </p:spPr>
        <p:txBody>
          <a:bodyPr/>
          <a:lstStyle>
            <a:lvl1pPr>
              <a:defRPr>
                <a:latin typeface="Calibri" panose="020F0502020204030204" pitchFamily="34" charset="0"/>
                <a:cs typeface="Calibri" panose="020F0502020204030204" pitchFamily="34" charset="0"/>
              </a:defRPr>
            </a:lvl1pPr>
          </a:lstStyle>
          <a:p>
            <a:pPr lvl="0"/>
            <a:r>
              <a:rPr lang="he-IL" dirty="0"/>
              <a:t>מסר ראשון</a:t>
            </a:r>
          </a:p>
          <a:p>
            <a:pPr lvl="0"/>
            <a:r>
              <a:rPr lang="he-IL" dirty="0"/>
              <a:t>מסר שני</a:t>
            </a:r>
          </a:p>
          <a:p>
            <a:pPr lvl="0"/>
            <a:r>
              <a:rPr lang="he-IL" dirty="0"/>
              <a:t>מסר שלישי</a:t>
            </a:r>
          </a:p>
        </p:txBody>
      </p:sp>
    </p:spTree>
    <p:extLst>
      <p:ext uri="{BB962C8B-B14F-4D97-AF65-F5344CB8AC3E}">
        <p14:creationId xmlns:p14="http://schemas.microsoft.com/office/powerpoint/2010/main" val="1403685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שאלות- אפשרות 2">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916ED5F6-E4D6-425A-9C8F-B4977DBDCBA9}"/>
              </a:ext>
            </a:extLst>
          </p:cNvPr>
          <p:cNvSpPr/>
          <p:nvPr userDrawn="1"/>
        </p:nvSpPr>
        <p:spPr>
          <a:xfrm>
            <a:off x="0" y="0"/>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אריך 2">
            <a:extLst>
              <a:ext uri="{FF2B5EF4-FFF2-40B4-BE49-F238E27FC236}">
                <a16:creationId xmlns:a16="http://schemas.microsoft.com/office/drawing/2014/main" id="{C96D3B85-B724-4877-883C-F26E8D1BA6E0}"/>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4" name="מציין מיקום של כותרת תחתונה 3">
            <a:extLst>
              <a:ext uri="{FF2B5EF4-FFF2-40B4-BE49-F238E27FC236}">
                <a16:creationId xmlns:a16="http://schemas.microsoft.com/office/drawing/2014/main" id="{6F0E9F02-A29A-4F15-95B6-7643DB71B03E}"/>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E4A7E98-AFBC-4386-90F2-F98603E99C53}"/>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6" name="גרפיקה 5">
            <a:extLst>
              <a:ext uri="{FF2B5EF4-FFF2-40B4-BE49-F238E27FC236}">
                <a16:creationId xmlns:a16="http://schemas.microsoft.com/office/drawing/2014/main" id="{D4F01A1D-4563-4119-A0A9-05C6A9A208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90837" y="1866284"/>
            <a:ext cx="3468362" cy="2846131"/>
          </a:xfrm>
          <a:prstGeom prst="rect">
            <a:avLst/>
          </a:prstGeom>
        </p:spPr>
      </p:pic>
      <p:pic>
        <p:nvPicPr>
          <p:cNvPr id="9" name="גרפיקה 8">
            <a:extLst>
              <a:ext uri="{FF2B5EF4-FFF2-40B4-BE49-F238E27FC236}">
                <a16:creationId xmlns:a16="http://schemas.microsoft.com/office/drawing/2014/main" id="{8993743B-5484-4146-8613-ED3F4314D1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715383" y="3875344"/>
            <a:ext cx="3468362" cy="2846131"/>
          </a:xfrm>
          <a:prstGeom prst="rect">
            <a:avLst/>
          </a:prstGeom>
        </p:spPr>
      </p:pic>
      <p:pic>
        <p:nvPicPr>
          <p:cNvPr id="10" name="גרפיקה 9">
            <a:extLst>
              <a:ext uri="{FF2B5EF4-FFF2-40B4-BE49-F238E27FC236}">
                <a16:creationId xmlns:a16="http://schemas.microsoft.com/office/drawing/2014/main" id="{74C474A6-BC2C-4209-8834-EA7BDB5BC9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10369" y="1688935"/>
            <a:ext cx="3246583" cy="2846131"/>
          </a:xfrm>
          <a:prstGeom prst="rect">
            <a:avLst/>
          </a:prstGeom>
        </p:spPr>
      </p:pic>
      <p:pic>
        <p:nvPicPr>
          <p:cNvPr id="11" name="גרפיקה 10">
            <a:extLst>
              <a:ext uri="{FF2B5EF4-FFF2-40B4-BE49-F238E27FC236}">
                <a16:creationId xmlns:a16="http://schemas.microsoft.com/office/drawing/2014/main" id="{86703C86-955A-40A2-837B-45919A8AD7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26137" y="4116530"/>
            <a:ext cx="3392995" cy="2445039"/>
          </a:xfrm>
          <a:prstGeom prst="rect">
            <a:avLst/>
          </a:prstGeom>
        </p:spPr>
      </p:pic>
      <p:sp>
        <p:nvSpPr>
          <p:cNvPr id="18" name="כותרת 1">
            <a:extLst>
              <a:ext uri="{FF2B5EF4-FFF2-40B4-BE49-F238E27FC236}">
                <a16:creationId xmlns:a16="http://schemas.microsoft.com/office/drawing/2014/main" id="{4DE8E445-C8EF-4BFC-9B0A-C3174B7F9F89}"/>
              </a:ext>
            </a:extLst>
          </p:cNvPr>
          <p:cNvSpPr>
            <a:spLocks noGrp="1"/>
          </p:cNvSpPr>
          <p:nvPr>
            <p:ph type="title" hasCustomPrompt="1"/>
          </p:nvPr>
        </p:nvSpPr>
        <p:spPr>
          <a:xfrm>
            <a:off x="5013878" y="59823"/>
            <a:ext cx="2828636" cy="1325563"/>
          </a:xfrm>
        </p:spPr>
        <p:txBody>
          <a:bodyPr>
            <a:normAutofit/>
          </a:bodyPr>
          <a:lstStyle>
            <a:lvl1pPr algn="ctr">
              <a:defRPr sz="72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Tree>
    <p:extLst>
      <p:ext uri="{BB962C8B-B14F-4D97-AF65-F5344CB8AC3E}">
        <p14:creationId xmlns:p14="http://schemas.microsoft.com/office/powerpoint/2010/main" val="2955474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21"/>
        <p:cNvGrpSpPr/>
        <p:nvPr/>
      </p:nvGrpSpPr>
      <p:grpSpPr>
        <a:xfrm>
          <a:off x="0" y="0"/>
          <a:ext cx="0" cy="0"/>
          <a:chOff x="0" y="0"/>
          <a:chExt cx="0" cy="0"/>
        </a:xfrm>
      </p:grpSpPr>
      <p:sp>
        <p:nvSpPr>
          <p:cNvPr id="22" name="Google Shape;22;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24" name="Google Shape;24;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שאלות - אפשרות 3">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CB9281F9-769A-456F-8721-256B9AC22DD6}"/>
              </a:ext>
            </a:extLst>
          </p:cNvPr>
          <p:cNvSpPr/>
          <p:nvPr userDrawn="1"/>
        </p:nvSpPr>
        <p:spPr>
          <a:xfrm>
            <a:off x="8610600" y="0"/>
            <a:ext cx="3581400" cy="68580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כותרת 1">
            <a:extLst>
              <a:ext uri="{FF2B5EF4-FFF2-40B4-BE49-F238E27FC236}">
                <a16:creationId xmlns:a16="http://schemas.microsoft.com/office/drawing/2014/main" id="{84936ADC-3E24-42B8-9C25-733C5E9994DC}"/>
              </a:ext>
            </a:extLst>
          </p:cNvPr>
          <p:cNvSpPr>
            <a:spLocks noGrp="1"/>
          </p:cNvSpPr>
          <p:nvPr>
            <p:ph type="title" hasCustomPrompt="1"/>
          </p:nvPr>
        </p:nvSpPr>
        <p:spPr>
          <a:xfrm>
            <a:off x="90392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0" name="מציין מיקום של מספר שקופית 19">
            <a:extLst>
              <a:ext uri="{FF2B5EF4-FFF2-40B4-BE49-F238E27FC236}">
                <a16:creationId xmlns:a16="http://schemas.microsoft.com/office/drawing/2014/main" id="{973E36F7-73A1-4E63-9DC6-34A7DE6E7C1F}"/>
              </a:ext>
            </a:extLst>
          </p:cNvPr>
          <p:cNvSpPr>
            <a:spLocks noGrp="1"/>
          </p:cNvSpPr>
          <p:nvPr>
            <p:ph type="sldNum" sz="quarter" idx="12"/>
          </p:nvPr>
        </p:nvSpPr>
        <p:spPr>
          <a:xfrm>
            <a:off x="9448800" y="6356350"/>
            <a:ext cx="2743200" cy="365125"/>
          </a:xfrm>
        </p:spPr>
        <p:txBody>
          <a:bodyPr/>
          <a:lstStyle/>
          <a:p>
            <a:fld id="{4C33919C-8379-4110-9C07-A3FB54FC6405}" type="slidenum">
              <a:rPr lang="he-IL" smtClean="0"/>
              <a:t>‹#›</a:t>
            </a:fld>
            <a:endParaRPr lang="he-IL"/>
          </a:p>
        </p:txBody>
      </p:sp>
      <p:pic>
        <p:nvPicPr>
          <p:cNvPr id="12" name="גרפיקה 11">
            <a:extLst>
              <a:ext uri="{FF2B5EF4-FFF2-40B4-BE49-F238E27FC236}">
                <a16:creationId xmlns:a16="http://schemas.microsoft.com/office/drawing/2014/main" id="{C14CF1DD-0791-4885-8134-1FDD89D6D5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096000" y="835091"/>
            <a:ext cx="1858858" cy="1353379"/>
          </a:xfrm>
          <a:prstGeom prst="rect">
            <a:avLst/>
          </a:prstGeom>
        </p:spPr>
      </p:pic>
      <p:pic>
        <p:nvPicPr>
          <p:cNvPr id="14" name="גרפיקה 13">
            <a:extLst>
              <a:ext uri="{FF2B5EF4-FFF2-40B4-BE49-F238E27FC236}">
                <a16:creationId xmlns:a16="http://schemas.microsoft.com/office/drawing/2014/main" id="{6B2CB72F-0D80-44B4-BBA0-671F2614AA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68676" y="2606675"/>
            <a:ext cx="2649310" cy="1845831"/>
          </a:xfrm>
          <a:prstGeom prst="rect">
            <a:avLst/>
          </a:prstGeom>
        </p:spPr>
      </p:pic>
      <p:pic>
        <p:nvPicPr>
          <p:cNvPr id="16" name="גרפיקה 15">
            <a:extLst>
              <a:ext uri="{FF2B5EF4-FFF2-40B4-BE49-F238E27FC236}">
                <a16:creationId xmlns:a16="http://schemas.microsoft.com/office/drawing/2014/main" id="{10FDB170-DF69-4778-8A75-3FB0B75F5CB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038232" y="682291"/>
            <a:ext cx="2814200" cy="1833103"/>
          </a:xfrm>
          <a:prstGeom prst="rect">
            <a:avLst/>
          </a:prstGeom>
        </p:spPr>
      </p:pic>
      <p:pic>
        <p:nvPicPr>
          <p:cNvPr id="18" name="גרפיקה 17">
            <a:extLst>
              <a:ext uri="{FF2B5EF4-FFF2-40B4-BE49-F238E27FC236}">
                <a16:creationId xmlns:a16="http://schemas.microsoft.com/office/drawing/2014/main" id="{D9D78584-7D1D-456C-9A32-004A5DBD9C6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3436789" y="4787831"/>
            <a:ext cx="1805401" cy="1978522"/>
          </a:xfrm>
          <a:prstGeom prst="rect">
            <a:avLst/>
          </a:prstGeom>
        </p:spPr>
      </p:pic>
      <p:pic>
        <p:nvPicPr>
          <p:cNvPr id="20" name="גרפיקה 19">
            <a:extLst>
              <a:ext uri="{FF2B5EF4-FFF2-40B4-BE49-F238E27FC236}">
                <a16:creationId xmlns:a16="http://schemas.microsoft.com/office/drawing/2014/main" id="{FA54F9F6-8A72-406A-BBB1-D41A4A366D8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778922" y="2728697"/>
            <a:ext cx="2089237" cy="1845831"/>
          </a:xfrm>
          <a:prstGeom prst="rect">
            <a:avLst/>
          </a:prstGeom>
        </p:spPr>
      </p:pic>
      <p:pic>
        <p:nvPicPr>
          <p:cNvPr id="22" name="גרפיקה 21">
            <a:extLst>
              <a:ext uri="{FF2B5EF4-FFF2-40B4-BE49-F238E27FC236}">
                <a16:creationId xmlns:a16="http://schemas.microsoft.com/office/drawing/2014/main" id="{B76A9985-146F-4A74-872B-60522959D7FD}"/>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132649" y="4758566"/>
            <a:ext cx="2089238" cy="1644719"/>
          </a:xfrm>
          <a:prstGeom prst="rect">
            <a:avLst/>
          </a:prstGeom>
        </p:spPr>
      </p:pic>
      <p:pic>
        <p:nvPicPr>
          <p:cNvPr id="24" name="גרפיקה 23">
            <a:extLst>
              <a:ext uri="{FF2B5EF4-FFF2-40B4-BE49-F238E27FC236}">
                <a16:creationId xmlns:a16="http://schemas.microsoft.com/office/drawing/2014/main" id="{73EC279A-A7AF-4348-9B40-14376350014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80831" y="730316"/>
            <a:ext cx="1811014" cy="1562930"/>
          </a:xfrm>
          <a:prstGeom prst="rect">
            <a:avLst/>
          </a:prstGeom>
        </p:spPr>
      </p:pic>
      <p:pic>
        <p:nvPicPr>
          <p:cNvPr id="26" name="גרפיקה 25">
            <a:extLst>
              <a:ext uri="{FF2B5EF4-FFF2-40B4-BE49-F238E27FC236}">
                <a16:creationId xmlns:a16="http://schemas.microsoft.com/office/drawing/2014/main" id="{258D03E0-C98A-4EC6-B3CF-195C5D928C83}"/>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535550" y="4839928"/>
            <a:ext cx="2287991" cy="1481994"/>
          </a:xfrm>
          <a:prstGeom prst="rect">
            <a:avLst/>
          </a:prstGeom>
        </p:spPr>
      </p:pic>
    </p:spTree>
    <p:extLst>
      <p:ext uri="{BB962C8B-B14F-4D97-AF65-F5344CB8AC3E}">
        <p14:creationId xmlns:p14="http://schemas.microsoft.com/office/powerpoint/2010/main" val="2749251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מונה 2">
            <a:extLst>
              <a:ext uri="{FF2B5EF4-FFF2-40B4-BE49-F238E27FC236}">
                <a16:creationId xmlns:a16="http://schemas.microsoft.com/office/drawing/2014/main" id="{D8AC9ABE-3C47-4E3F-90EB-BE2C39F51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24391412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סרטונים/ שמע">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9E46C132-BDC5-43D8-BA7C-FC3E866A4C2B}"/>
              </a:ext>
            </a:extLst>
          </p:cNvPr>
          <p:cNvSpPr/>
          <p:nvPr userDrawn="1"/>
        </p:nvSpPr>
        <p:spPr>
          <a:xfrm>
            <a:off x="7673" y="0"/>
            <a:ext cx="3573727" cy="6858000"/>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ציין מיקום של תאריך 4">
            <a:extLst>
              <a:ext uri="{FF2B5EF4-FFF2-40B4-BE49-F238E27FC236}">
                <a16:creationId xmlns:a16="http://schemas.microsoft.com/office/drawing/2014/main" id="{4B72EBE9-7051-4FA7-81E0-384F2B0B4D9D}"/>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6" name="מציין מיקום של כותרת תחתונה 5">
            <a:extLst>
              <a:ext uri="{FF2B5EF4-FFF2-40B4-BE49-F238E27FC236}">
                <a16:creationId xmlns:a16="http://schemas.microsoft.com/office/drawing/2014/main" id="{41582156-89AE-4316-8224-5A145493B7F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6ACB9BD-37F9-4ED2-9940-F02F375AAC2E}"/>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rgbClr val="002060"/>
                </a:solidFill>
                <a:latin typeface="Calibri" panose="020F0502020204030204" pitchFamily="34" charset="0"/>
                <a:cs typeface="Calibri" panose="020F0502020204030204" pitchFamily="34" charset="0"/>
              </a:defRPr>
            </a:lvl1pPr>
          </a:lstStyle>
          <a:p>
            <a:r>
              <a:rPr lang="he-IL" dirty="0"/>
              <a:t>כותרת</a:t>
            </a:r>
          </a:p>
        </p:txBody>
      </p:sp>
      <p:sp>
        <p:nvSpPr>
          <p:cNvPr id="4" name="מציין מיקום של מדיה 3">
            <a:extLst>
              <a:ext uri="{FF2B5EF4-FFF2-40B4-BE49-F238E27FC236}">
                <a16:creationId xmlns:a16="http://schemas.microsoft.com/office/drawing/2014/main" id="{9A94978C-20E0-4188-8A8F-E4E5A0D821E1}"/>
              </a:ext>
            </a:extLst>
          </p:cNvPr>
          <p:cNvSpPr>
            <a:spLocks noGrp="1"/>
          </p:cNvSpPr>
          <p:nvPr>
            <p:ph type="media" sz="quarter" idx="13"/>
          </p:nvPr>
        </p:nvSpPr>
        <p:spPr>
          <a:xfrm>
            <a:off x="5464968" y="1611299"/>
            <a:ext cx="5376863" cy="4157662"/>
          </a:xfrm>
        </p:spPr>
        <p:txBody>
          <a:bodyPr/>
          <a:lstStyle/>
          <a:p>
            <a:endParaRPr lang="he-IL"/>
          </a:p>
        </p:txBody>
      </p:sp>
    </p:spTree>
    <p:extLst>
      <p:ext uri="{BB962C8B-B14F-4D97-AF65-F5344CB8AC3E}">
        <p14:creationId xmlns:p14="http://schemas.microsoft.com/office/powerpoint/2010/main" val="657848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מה למדנו היום?">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7234956">
            <a:off x="2188430" y="1157286"/>
            <a:ext cx="838200" cy="428625"/>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625010"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7200" b="1" dirty="0">
                <a:solidFill>
                  <a:srgbClr val="002060"/>
                </a:solidFill>
                <a:latin typeface="Calibri" panose="020F0502020204030204" pitchFamily="34" charset="0"/>
                <a:cs typeface="Calibri" panose="020F0502020204030204" pitchFamily="34" charset="0"/>
              </a:rPr>
              <a:t>מה למדנו היום?</a:t>
            </a:r>
          </a:p>
        </p:txBody>
      </p:sp>
      <p:sp>
        <p:nvSpPr>
          <p:cNvPr id="12" name="מציין מיקום תוכן 9">
            <a:extLst>
              <a:ext uri="{FF2B5EF4-FFF2-40B4-BE49-F238E27FC236}">
                <a16:creationId xmlns:a16="http://schemas.microsoft.com/office/drawing/2014/main" id="{8651C183-E377-499A-98F6-4B6AD1951E37}"/>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32150287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018774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שקופית כותרת" type="title">
  <p:cSld name="שקופית כותרת">
    <p:spTree>
      <p:nvGrpSpPr>
        <p:cNvPr id="1" name="Shape 21"/>
        <p:cNvGrpSpPr/>
        <p:nvPr/>
      </p:nvGrpSpPr>
      <p:grpSpPr>
        <a:xfrm>
          <a:off x="0" y="0"/>
          <a:ext cx="0" cy="0"/>
          <a:chOff x="0" y="0"/>
          <a:chExt cx="0" cy="0"/>
        </a:xfrm>
      </p:grpSpPr>
      <p:sp>
        <p:nvSpPr>
          <p:cNvPr id="22" name="Google Shape;22;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24" name="Google Shape;24;p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 name="Google Shape;2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 name="Google Shape;26;p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58404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0" name="Google Shape;30;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1" name="Google Shape;31;p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2" name="Google Shape;3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3" name="Google Shape;33;p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658457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37" name="Google Shape;37;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8" name="Google Shape;38;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39" name="Google Shape;39;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0" name="Google Shape;40;p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1" name="Google Shape;41;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2" name="Google Shape;42;p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948050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מה נלמד היום">
  <p:cSld name="מה נלמד היום">
    <p:spTree>
      <p:nvGrpSpPr>
        <p:cNvPr id="1" name="Shape 43"/>
        <p:cNvGrpSpPr/>
        <p:nvPr/>
      </p:nvGrpSpPr>
      <p:grpSpPr>
        <a:xfrm>
          <a:off x="0" y="0"/>
          <a:ext cx="0" cy="0"/>
          <a:chOff x="0" y="0"/>
          <a:chExt cx="0" cy="0"/>
        </a:xfrm>
      </p:grpSpPr>
      <p:sp>
        <p:nvSpPr>
          <p:cNvPr id="44" name="Google Shape;44;p10"/>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5" name="Google Shape;45;p10"/>
          <p:cNvPicPr preferRelativeResize="0"/>
          <p:nvPr/>
        </p:nvPicPr>
        <p:blipFill rotWithShape="1">
          <a:blip r:embed="rId2">
            <a:alphaModFix/>
          </a:blip>
          <a:srcRect/>
          <a:stretch/>
        </p:blipFill>
        <p:spPr>
          <a:xfrm rot="-2662216">
            <a:off x="9720414" y="316224"/>
            <a:ext cx="1142698" cy="584334"/>
          </a:xfrm>
          <a:prstGeom prst="rect">
            <a:avLst/>
          </a:prstGeom>
          <a:noFill/>
          <a:ln>
            <a:noFill/>
          </a:ln>
        </p:spPr>
      </p:pic>
      <p:sp>
        <p:nvSpPr>
          <p:cNvPr id="46" name="Google Shape;46;p10"/>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8000" b="1" i="0" u="none" strike="noStrike" cap="none">
                <a:solidFill>
                  <a:srgbClr val="002060"/>
                </a:solidFill>
                <a:latin typeface="Calibri"/>
                <a:ea typeface="Calibri"/>
                <a:cs typeface="Calibri"/>
                <a:sym typeface="Calibri"/>
              </a:rPr>
              <a:t>מה נלמד היום?</a:t>
            </a:r>
            <a:endParaRPr/>
          </a:p>
        </p:txBody>
      </p:sp>
      <p:sp>
        <p:nvSpPr>
          <p:cNvPr id="47" name="Google Shape;47;p10"/>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13591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48"/>
        <p:cNvGrpSpPr/>
        <p:nvPr/>
      </p:nvGrpSpPr>
      <p:grpSpPr>
        <a:xfrm>
          <a:off x="0" y="0"/>
          <a:ext cx="0" cy="0"/>
          <a:chOff x="0" y="0"/>
          <a:chExt cx="0" cy="0"/>
        </a:xfrm>
      </p:grpSpPr>
      <p:sp>
        <p:nvSpPr>
          <p:cNvPr id="49" name="Google Shape;49;p1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0" name="Google Shape;50;p1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51" name="Google Shape;51;p11"/>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2" name="Google Shape;52;p11"/>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1"/>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31467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שאלות- אפשרות 1">
  <p:cSld name="שאלות- אפשרות 1">
    <p:spTree>
      <p:nvGrpSpPr>
        <p:cNvPr id="1" name="Shape 27"/>
        <p:cNvGrpSpPr/>
        <p:nvPr/>
      </p:nvGrpSpPr>
      <p:grpSpPr>
        <a:xfrm>
          <a:off x="0" y="0"/>
          <a:ext cx="0" cy="0"/>
          <a:chOff x="0" y="0"/>
          <a:chExt cx="0" cy="0"/>
        </a:xfrm>
      </p:grpSpPr>
      <p:sp>
        <p:nvSpPr>
          <p:cNvPr id="28" name="Google Shape;2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9" name="Google Shape;2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0" name="Google Shape;3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1" name="Google Shape;31;p21"/>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3" name="Google Shape;33;p21"/>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כללית">
  <p:cSld name="כללית">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7" name="Google Shape;57;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8" name="Google Shape;58;p1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59" name="Google Shape;59;p1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24728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שאלות לדיון בכיתה">
  <p:cSld name="שאלות לדיון בכיתה">
    <p:spTree>
      <p:nvGrpSpPr>
        <p:cNvPr id="1" name="Shape 60"/>
        <p:cNvGrpSpPr/>
        <p:nvPr/>
      </p:nvGrpSpPr>
      <p:grpSpPr>
        <a:xfrm>
          <a:off x="0" y="0"/>
          <a:ext cx="0" cy="0"/>
          <a:chOff x="0" y="0"/>
          <a:chExt cx="0" cy="0"/>
        </a:xfrm>
      </p:grpSpPr>
      <p:sp>
        <p:nvSpPr>
          <p:cNvPr id="61" name="Google Shape;61;p1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2" name="Google Shape;6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3" name="Google Shape;63;p1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64" name="Google Shape;64;p13"/>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5" name="Google Shape;65;p13"/>
          <p:cNvSpPr txBox="1"/>
          <p:nvPr/>
        </p:nvSpPr>
        <p:spPr>
          <a:xfrm>
            <a:off x="3191163" y="189529"/>
            <a:ext cx="6308436" cy="110799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6600" b="1" i="0" u="none" strike="noStrike" cap="none">
                <a:solidFill>
                  <a:srgbClr val="002060"/>
                </a:solidFill>
                <a:latin typeface="Calibri"/>
                <a:ea typeface="Calibri"/>
                <a:cs typeface="Calibri"/>
                <a:sym typeface="Calibri"/>
              </a:rPr>
              <a:t>שאלות לדיון בכיתה</a:t>
            </a:r>
            <a:endParaRPr/>
          </a:p>
        </p:txBody>
      </p:sp>
      <p:sp>
        <p:nvSpPr>
          <p:cNvPr id="66" name="Google Shape;66;p13"/>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552449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תמונה ">
  <p:cSld name="תמונה ">
    <p:spTree>
      <p:nvGrpSpPr>
        <p:cNvPr id="1" name="Shape 67"/>
        <p:cNvGrpSpPr/>
        <p:nvPr/>
      </p:nvGrpSpPr>
      <p:grpSpPr>
        <a:xfrm>
          <a:off x="0" y="0"/>
          <a:ext cx="0" cy="0"/>
          <a:chOff x="0" y="0"/>
          <a:chExt cx="0" cy="0"/>
        </a:xfrm>
      </p:grpSpPr>
      <p:sp>
        <p:nvSpPr>
          <p:cNvPr id="68" name="Google Shape;68;p14"/>
          <p:cNvSpPr/>
          <p:nvPr/>
        </p:nvSpPr>
        <p:spPr>
          <a:xfrm>
            <a:off x="0" y="0"/>
            <a:ext cx="3581400"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69" name="Google Shape;69;p14"/>
          <p:cNvSpPr>
            <a:spLocks noGrp="1"/>
          </p:cNvSpPr>
          <p:nvPr>
            <p:ph type="pic" idx="2"/>
          </p:nvPr>
        </p:nvSpPr>
        <p:spPr>
          <a:xfrm>
            <a:off x="5183188" y="987425"/>
            <a:ext cx="6172200" cy="4873625"/>
          </a:xfrm>
          <a:prstGeom prst="rect">
            <a:avLst/>
          </a:prstGeom>
          <a:noFill/>
          <a:ln>
            <a:noFill/>
          </a:ln>
        </p:spPr>
      </p:sp>
      <p:sp>
        <p:nvSpPr>
          <p:cNvPr id="70" name="Google Shape;70;p14"/>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2748282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74"/>
        <p:cNvGrpSpPr/>
        <p:nvPr/>
      </p:nvGrpSpPr>
      <p:grpSpPr>
        <a:xfrm>
          <a:off x="0" y="0"/>
          <a:ext cx="0" cy="0"/>
          <a:chOff x="0" y="0"/>
          <a:chExt cx="0" cy="0"/>
        </a:xfrm>
      </p:grpSpPr>
      <p:sp>
        <p:nvSpPr>
          <p:cNvPr id="75" name="Google Shape;75;p15"/>
          <p:cNvSpPr/>
          <p:nvPr/>
        </p:nvSpPr>
        <p:spPr>
          <a:xfrm>
            <a:off x="7673" y="0"/>
            <a:ext cx="3573727"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76" name="Google Shape;76;p1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8" name="Google Shape;78;p1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79" name="Google Shape;79;p15"/>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5"/>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6738372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מה למדנו היום?">
  <p:cSld name="מה למדנו היום?">
    <p:spTree>
      <p:nvGrpSpPr>
        <p:cNvPr id="1" name="Shape 81"/>
        <p:cNvGrpSpPr/>
        <p:nvPr/>
      </p:nvGrpSpPr>
      <p:grpSpPr>
        <a:xfrm>
          <a:off x="0" y="0"/>
          <a:ext cx="0" cy="0"/>
          <a:chOff x="0" y="0"/>
          <a:chExt cx="0" cy="0"/>
        </a:xfrm>
      </p:grpSpPr>
      <p:sp>
        <p:nvSpPr>
          <p:cNvPr id="82" name="Google Shape;82;p1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4" name="Google Shape;84;p1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85" name="Google Shape;85;p16"/>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86" name="Google Shape;86;p16"/>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87" name="Google Shape;87;p16"/>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8000" b="1">
                <a:solidFill>
                  <a:srgbClr val="002060"/>
                </a:solidFill>
                <a:latin typeface="Calibri"/>
                <a:ea typeface="Calibri"/>
                <a:cs typeface="Calibri"/>
                <a:sym typeface="Calibri"/>
              </a:rPr>
              <a:t>מה למדנו היום?</a:t>
            </a:r>
            <a:endParaRPr/>
          </a:p>
        </p:txBody>
      </p:sp>
      <p:sp>
        <p:nvSpPr>
          <p:cNvPr id="88" name="Google Shape;88;p16"/>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53475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2874303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24" name="Google Shape;24;p22"/>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130001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שאלות- אפשרות 1">
  <p:cSld name="שאלות- אפשרות 1">
    <p:spTree>
      <p:nvGrpSpPr>
        <p:cNvPr id="1" name="Shape 34"/>
        <p:cNvGrpSpPr/>
        <p:nvPr/>
      </p:nvGrpSpPr>
      <p:grpSpPr>
        <a:xfrm>
          <a:off x="0" y="0"/>
          <a:ext cx="0" cy="0"/>
          <a:chOff x="0" y="0"/>
          <a:chExt cx="0" cy="0"/>
        </a:xfrm>
      </p:grpSpPr>
      <p:sp>
        <p:nvSpPr>
          <p:cNvPr id="35" name="Google Shape;35;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6" name="Google Shape;3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38" name="Google Shape;38;p24"/>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9" name="Google Shape;39;p24"/>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0" name="Google Shape;40;p24"/>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528180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274868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766429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אלות- אפשרות 2">
  <p:cSld name="שאלות- אפשרות 2">
    <p:spTree>
      <p:nvGrpSpPr>
        <p:cNvPr id="1" name="Shape 41"/>
        <p:cNvGrpSpPr/>
        <p:nvPr/>
      </p:nvGrpSpPr>
      <p:grpSpPr>
        <a:xfrm>
          <a:off x="0" y="0"/>
          <a:ext cx="0" cy="0"/>
          <a:chOff x="0" y="0"/>
          <a:chExt cx="0" cy="0"/>
        </a:xfrm>
      </p:grpSpPr>
      <p:sp>
        <p:nvSpPr>
          <p:cNvPr id="42" name="Google Shape;42;p23"/>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3" name="Google Shape;43;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4" name="Google Shape;44;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5" name="Google Shape;45;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pic>
        <p:nvPicPr>
          <p:cNvPr id="46" name="Google Shape;46;p23"/>
          <p:cNvPicPr preferRelativeResize="0"/>
          <p:nvPr/>
        </p:nvPicPr>
        <p:blipFill rotWithShape="1">
          <a:blip r:embed="rId2">
            <a:alphaModFix/>
          </a:blip>
          <a:srcRect/>
          <a:stretch/>
        </p:blipFill>
        <p:spPr>
          <a:xfrm flipH="1">
            <a:off x="290837" y="1866284"/>
            <a:ext cx="3468362" cy="2846131"/>
          </a:xfrm>
          <a:prstGeom prst="rect">
            <a:avLst/>
          </a:prstGeom>
          <a:noFill/>
          <a:ln>
            <a:noFill/>
          </a:ln>
        </p:spPr>
      </p:pic>
      <p:pic>
        <p:nvPicPr>
          <p:cNvPr id="47" name="Google Shape;47;p23"/>
          <p:cNvPicPr preferRelativeResize="0"/>
          <p:nvPr/>
        </p:nvPicPr>
        <p:blipFill rotWithShape="1">
          <a:blip r:embed="rId2">
            <a:alphaModFix/>
          </a:blip>
          <a:srcRect/>
          <a:stretch/>
        </p:blipFill>
        <p:spPr>
          <a:xfrm flipH="1">
            <a:off x="2715383" y="3875344"/>
            <a:ext cx="3468362" cy="2846131"/>
          </a:xfrm>
          <a:prstGeom prst="rect">
            <a:avLst/>
          </a:prstGeom>
          <a:noFill/>
          <a:ln>
            <a:noFill/>
          </a:ln>
        </p:spPr>
      </p:pic>
      <p:pic>
        <p:nvPicPr>
          <p:cNvPr id="48" name="Google Shape;48;p23"/>
          <p:cNvPicPr preferRelativeResize="0"/>
          <p:nvPr/>
        </p:nvPicPr>
        <p:blipFill rotWithShape="1">
          <a:blip r:embed="rId2">
            <a:alphaModFix/>
          </a:blip>
          <a:srcRect/>
          <a:stretch/>
        </p:blipFill>
        <p:spPr>
          <a:xfrm>
            <a:off x="5510369" y="1688935"/>
            <a:ext cx="3246583" cy="2846131"/>
          </a:xfrm>
          <a:prstGeom prst="rect">
            <a:avLst/>
          </a:prstGeom>
          <a:noFill/>
          <a:ln>
            <a:noFill/>
          </a:ln>
        </p:spPr>
      </p:pic>
      <p:pic>
        <p:nvPicPr>
          <p:cNvPr id="49" name="Google Shape;49;p23"/>
          <p:cNvPicPr preferRelativeResize="0"/>
          <p:nvPr/>
        </p:nvPicPr>
        <p:blipFill rotWithShape="1">
          <a:blip r:embed="rId2">
            <a:alphaModFix/>
          </a:blip>
          <a:srcRect/>
          <a:stretch/>
        </p:blipFill>
        <p:spPr>
          <a:xfrm>
            <a:off x="8226137" y="4116530"/>
            <a:ext cx="3392995" cy="2445039"/>
          </a:xfrm>
          <a:prstGeom prst="rect">
            <a:avLst/>
          </a:prstGeom>
          <a:noFill/>
          <a:ln>
            <a:noFill/>
          </a:ln>
        </p:spPr>
      </p:pic>
      <p:sp>
        <p:nvSpPr>
          <p:cNvPr id="50" name="Google Shape;50;p23"/>
          <p:cNvSpPr txBox="1">
            <a:spLocks noGrp="1"/>
          </p:cNvSpPr>
          <p:nvPr>
            <p:ph type="title"/>
          </p:nvPr>
        </p:nvSpPr>
        <p:spPr>
          <a:xfrm>
            <a:off x="5013878" y="59823"/>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3"/>
          <p:cNvSpPr/>
          <p:nvPr/>
        </p:nvSpPr>
        <p:spPr>
          <a:xfrm>
            <a:off x="7673" y="0"/>
            <a:ext cx="3573727" cy="6858000"/>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299331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74161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7147A38-8AC7-42C1-8968-5850273CB2FC}"/>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7BB7ED67-E8E0-4E88-A1AC-75DF1FA37D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FC19BD5-60A3-41A1-AB04-D9FD83727B62}"/>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5" name="מציין מיקום של כותרת תחתונה 4">
            <a:extLst>
              <a:ext uri="{FF2B5EF4-FFF2-40B4-BE49-F238E27FC236}">
                <a16:creationId xmlns:a16="http://schemas.microsoft.com/office/drawing/2014/main" id="{94C9012E-ED58-4A8C-833F-7FA732B0AD4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CD2D3883-84BD-460B-BC37-FFB530E8F319}"/>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30032104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7A5297-0F4A-4808-B912-30B2B25EF9BC}"/>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E4BCB68-8FB5-4987-8559-65DE044971B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1739F5-2B3D-4156-9617-4B05722112AC}"/>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5" name="מציין מיקום של כותרת תחתונה 4">
            <a:extLst>
              <a:ext uri="{FF2B5EF4-FFF2-40B4-BE49-F238E27FC236}">
                <a16:creationId xmlns:a16="http://schemas.microsoft.com/office/drawing/2014/main" id="{0D3C894E-E245-4B8C-8DB9-4A232DE388C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C3BC05E-4182-4CB0-A066-6E6C35D9796E}"/>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836829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D50F32-18B6-434C-803C-5DADE750794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96E1043-A571-4BA0-9564-6D8B7443B92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2F050DA1-6AC1-4130-BB53-B678DA6C6EA8}"/>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1836B82F-4D40-4354-8EB8-6D3CCE7504A1}"/>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6" name="מציין מיקום של כותרת תחתונה 5">
            <a:extLst>
              <a:ext uri="{FF2B5EF4-FFF2-40B4-BE49-F238E27FC236}">
                <a16:creationId xmlns:a16="http://schemas.microsoft.com/office/drawing/2014/main" id="{94A6E356-3758-4674-8603-1A5915DE5DB1}"/>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2425CCA-A435-4B29-B2D1-C73DA3B3CA67}"/>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8415899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DC6F1E0-8728-42D4-8701-102D1FEC20CF}"/>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307A8304-3485-4CBB-BC5E-BBADBEE8D7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C2F2394E-B9A0-4728-A5A3-39D64C2AEC87}"/>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00FB7765-33AE-44F7-B34F-6713DCA75D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8D4D3400-4679-4717-AD04-68F7021A052D}"/>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0D0A1A3-7AC9-4786-A9ED-8948C3C9772E}"/>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8" name="מציין מיקום של כותרת תחתונה 7">
            <a:extLst>
              <a:ext uri="{FF2B5EF4-FFF2-40B4-BE49-F238E27FC236}">
                <a16:creationId xmlns:a16="http://schemas.microsoft.com/office/drawing/2014/main" id="{CD42924F-9F23-4C00-B576-83ACF0CA398E}"/>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D6229996-F69A-45B1-81AC-827B9897A361}"/>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12078143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כותרת">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bg1"/>
              </a:solidFill>
            </a:endParaRPr>
          </a:p>
        </p:txBody>
      </p:sp>
      <p:sp>
        <p:nvSpPr>
          <p:cNvPr id="13" name="כותרת 1">
            <a:extLst>
              <a:ext uri="{FF2B5EF4-FFF2-40B4-BE49-F238E27FC236}">
                <a16:creationId xmlns:a16="http://schemas.microsoft.com/office/drawing/2014/main" id="{82DA3858-A582-4666-898A-E8682925F402}"/>
              </a:ext>
            </a:extLst>
          </p:cNvPr>
          <p:cNvSpPr>
            <a:spLocks noGrp="1"/>
          </p:cNvSpPr>
          <p:nvPr>
            <p:ph type="title" hasCustomPrompt="1"/>
          </p:nvPr>
        </p:nvSpPr>
        <p:spPr>
          <a:xfrm>
            <a:off x="838200" y="161492"/>
            <a:ext cx="10515600" cy="1325563"/>
          </a:xfrm>
        </p:spPr>
        <p:txBody>
          <a:bodyPr>
            <a:normAutofit/>
          </a:bodyPr>
          <a:lstStyle>
            <a:lvl1pPr algn="ctr">
              <a:defRPr sz="72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14" name="מציין מיקום תוכן 9">
            <a:extLst>
              <a:ext uri="{FF2B5EF4-FFF2-40B4-BE49-F238E27FC236}">
                <a16:creationId xmlns:a16="http://schemas.microsoft.com/office/drawing/2014/main" id="{CF0B13C3-0DDA-4534-9146-673046108CB9}"/>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10114077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שאלות- אפשרות 1">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1159162" y="143362"/>
            <a:ext cx="8640619" cy="1200329"/>
          </a:xfrm>
          <a:prstGeom prst="rect">
            <a:avLst/>
          </a:prstGeom>
          <a:noFill/>
        </p:spPr>
        <p:txBody>
          <a:bodyPr wrap="square">
            <a:spAutoFit/>
          </a:bodyPr>
          <a:lstStyle/>
          <a:p>
            <a:r>
              <a:rPr lang="he-IL" sz="7200" b="1" dirty="0">
                <a:solidFill>
                  <a:schemeClr val="bg1"/>
                </a:solidFill>
                <a:latin typeface="Calibri" panose="020F0502020204030204" pitchFamily="34" charset="0"/>
                <a:cs typeface="Calibri" panose="020F0502020204030204" pitchFamily="34" charset="0"/>
              </a:rPr>
              <a:t>שאלות לדיון בכיתה</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3918528" y="2246457"/>
            <a:ext cx="6638636" cy="3684588"/>
          </a:xfrm>
        </p:spPr>
        <p:txBody>
          <a:bodyPr/>
          <a:lstStyle>
            <a:lvl1pPr>
              <a:defRPr>
                <a:latin typeface="Calibri" panose="020F0502020204030204" pitchFamily="34" charset="0"/>
                <a:cs typeface="Calibri" panose="020F0502020204030204" pitchFamily="34" charset="0"/>
              </a:defRPr>
            </a:lvl1pPr>
          </a:lstStyle>
          <a:p>
            <a:pPr lvl="0"/>
            <a:r>
              <a:rPr lang="he-IL" dirty="0"/>
              <a:t>שאלה ראשונה</a:t>
            </a:r>
          </a:p>
          <a:p>
            <a:pPr lvl="0"/>
            <a:r>
              <a:rPr lang="he-IL" dirty="0"/>
              <a:t>שאלה שנייה</a:t>
            </a:r>
          </a:p>
          <a:p>
            <a:pPr lvl="0"/>
            <a:r>
              <a:rPr lang="he-IL" dirty="0"/>
              <a:t>שאלה שלישית</a:t>
            </a:r>
          </a:p>
          <a:p>
            <a:pPr lvl="0"/>
            <a:r>
              <a:rPr lang="he-IL" dirty="0"/>
              <a:t>שאלה רביעית</a:t>
            </a:r>
          </a:p>
        </p:txBody>
      </p:sp>
    </p:spTree>
    <p:extLst>
      <p:ext uri="{BB962C8B-B14F-4D97-AF65-F5344CB8AC3E}">
        <p14:creationId xmlns:p14="http://schemas.microsoft.com/office/powerpoint/2010/main" val="24487503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מה המסר שלנו">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1" name="תיבת טקסט 30">
            <a:extLst>
              <a:ext uri="{FF2B5EF4-FFF2-40B4-BE49-F238E27FC236}">
                <a16:creationId xmlns:a16="http://schemas.microsoft.com/office/drawing/2014/main" id="{65D5B5C5-0BF3-4AF0-BB66-BF0FFC61D08B}"/>
              </a:ext>
            </a:extLst>
          </p:cNvPr>
          <p:cNvSpPr txBox="1"/>
          <p:nvPr userDrawn="1"/>
        </p:nvSpPr>
        <p:spPr>
          <a:xfrm>
            <a:off x="2411477" y="189529"/>
            <a:ext cx="7369047" cy="1200329"/>
          </a:xfrm>
          <a:prstGeom prst="rect">
            <a:avLst/>
          </a:prstGeom>
          <a:noFill/>
        </p:spPr>
        <p:txBody>
          <a:bodyPr wrap="square">
            <a:spAutoFit/>
          </a:bodyPr>
          <a:lstStyle/>
          <a:p>
            <a:r>
              <a:rPr lang="he-IL" sz="7200" b="1" dirty="0">
                <a:solidFill>
                  <a:schemeClr val="bg1"/>
                </a:solidFill>
                <a:latin typeface="Calibri" panose="020F0502020204030204" pitchFamily="34" charset="0"/>
                <a:cs typeface="Calibri" panose="020F0502020204030204" pitchFamily="34" charset="0"/>
              </a:rPr>
              <a:t>מהם המסרים שלנו?</a:t>
            </a:r>
          </a:p>
        </p:txBody>
      </p:sp>
      <p:sp>
        <p:nvSpPr>
          <p:cNvPr id="38" name="מציין מיקום תוכן 5">
            <a:extLst>
              <a:ext uri="{FF2B5EF4-FFF2-40B4-BE49-F238E27FC236}">
                <a16:creationId xmlns:a16="http://schemas.microsoft.com/office/drawing/2014/main" id="{AAE8EFC4-CCC9-4F16-BCB4-C9189BFCECCD}"/>
              </a:ext>
            </a:extLst>
          </p:cNvPr>
          <p:cNvSpPr>
            <a:spLocks noGrp="1"/>
          </p:cNvSpPr>
          <p:nvPr>
            <p:ph sz="quarter" idx="4" hasCustomPrompt="1"/>
          </p:nvPr>
        </p:nvSpPr>
        <p:spPr>
          <a:xfrm>
            <a:off x="2643910" y="2218749"/>
            <a:ext cx="8365836" cy="3684588"/>
          </a:xfrm>
        </p:spPr>
        <p:txBody>
          <a:bodyPr/>
          <a:lstStyle>
            <a:lvl1pPr>
              <a:defRPr>
                <a:latin typeface="Calibri" panose="020F0502020204030204" pitchFamily="34" charset="0"/>
                <a:cs typeface="Calibri" panose="020F0502020204030204" pitchFamily="34" charset="0"/>
              </a:defRPr>
            </a:lvl1pPr>
          </a:lstStyle>
          <a:p>
            <a:pPr lvl="0"/>
            <a:r>
              <a:rPr lang="he-IL" dirty="0"/>
              <a:t>מסר ראשון</a:t>
            </a:r>
          </a:p>
          <a:p>
            <a:pPr lvl="0"/>
            <a:r>
              <a:rPr lang="he-IL" dirty="0"/>
              <a:t>מסר שני</a:t>
            </a:r>
          </a:p>
          <a:p>
            <a:pPr lvl="0"/>
            <a:r>
              <a:rPr lang="he-IL" dirty="0"/>
              <a:t>מסר שלישי</a:t>
            </a:r>
          </a:p>
        </p:txBody>
      </p:sp>
    </p:spTree>
    <p:extLst>
      <p:ext uri="{BB962C8B-B14F-4D97-AF65-F5344CB8AC3E}">
        <p14:creationId xmlns:p14="http://schemas.microsoft.com/office/powerpoint/2010/main" val="20083373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שאלות- אפשרות 2">
    <p:spTree>
      <p:nvGrpSpPr>
        <p:cNvPr id="1" name=""/>
        <p:cNvGrpSpPr/>
        <p:nvPr/>
      </p:nvGrpSpPr>
      <p:grpSpPr>
        <a:xfrm>
          <a:off x="0" y="0"/>
          <a:ext cx="0" cy="0"/>
          <a:chOff x="0" y="0"/>
          <a:chExt cx="0" cy="0"/>
        </a:xfrm>
      </p:grpSpPr>
      <p:sp>
        <p:nvSpPr>
          <p:cNvPr id="7" name="מלבן 6">
            <a:extLst>
              <a:ext uri="{FF2B5EF4-FFF2-40B4-BE49-F238E27FC236}">
                <a16:creationId xmlns:a16="http://schemas.microsoft.com/office/drawing/2014/main" id="{916ED5F6-E4D6-425A-9C8F-B4977DBDCBA9}"/>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אריך 2">
            <a:extLst>
              <a:ext uri="{FF2B5EF4-FFF2-40B4-BE49-F238E27FC236}">
                <a16:creationId xmlns:a16="http://schemas.microsoft.com/office/drawing/2014/main" id="{C96D3B85-B724-4877-883C-F26E8D1BA6E0}"/>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4" name="מציין מיקום של כותרת תחתונה 3">
            <a:extLst>
              <a:ext uri="{FF2B5EF4-FFF2-40B4-BE49-F238E27FC236}">
                <a16:creationId xmlns:a16="http://schemas.microsoft.com/office/drawing/2014/main" id="{6F0E9F02-A29A-4F15-95B6-7643DB71B03E}"/>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4E4A7E98-AFBC-4386-90F2-F98603E99C53}"/>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6" name="גרפיקה 5">
            <a:extLst>
              <a:ext uri="{FF2B5EF4-FFF2-40B4-BE49-F238E27FC236}">
                <a16:creationId xmlns:a16="http://schemas.microsoft.com/office/drawing/2014/main" id="{D4F01A1D-4563-4119-A0A9-05C6A9A2088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90837" y="1866284"/>
            <a:ext cx="3468362" cy="2846131"/>
          </a:xfrm>
          <a:prstGeom prst="rect">
            <a:avLst/>
          </a:prstGeom>
        </p:spPr>
      </p:pic>
      <p:pic>
        <p:nvPicPr>
          <p:cNvPr id="9" name="גרפיקה 8">
            <a:extLst>
              <a:ext uri="{FF2B5EF4-FFF2-40B4-BE49-F238E27FC236}">
                <a16:creationId xmlns:a16="http://schemas.microsoft.com/office/drawing/2014/main" id="{8993743B-5484-4146-8613-ED3F4314D1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2715383" y="3875344"/>
            <a:ext cx="3468362" cy="2846131"/>
          </a:xfrm>
          <a:prstGeom prst="rect">
            <a:avLst/>
          </a:prstGeom>
        </p:spPr>
      </p:pic>
      <p:pic>
        <p:nvPicPr>
          <p:cNvPr id="10" name="גרפיקה 9">
            <a:extLst>
              <a:ext uri="{FF2B5EF4-FFF2-40B4-BE49-F238E27FC236}">
                <a16:creationId xmlns:a16="http://schemas.microsoft.com/office/drawing/2014/main" id="{74C474A6-BC2C-4209-8834-EA7BDB5BC9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510369" y="1688935"/>
            <a:ext cx="3246583" cy="2846131"/>
          </a:xfrm>
          <a:prstGeom prst="rect">
            <a:avLst/>
          </a:prstGeom>
        </p:spPr>
      </p:pic>
      <p:pic>
        <p:nvPicPr>
          <p:cNvPr id="11" name="גרפיקה 10">
            <a:extLst>
              <a:ext uri="{FF2B5EF4-FFF2-40B4-BE49-F238E27FC236}">
                <a16:creationId xmlns:a16="http://schemas.microsoft.com/office/drawing/2014/main" id="{86703C86-955A-40A2-837B-45919A8AD7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26137" y="4116530"/>
            <a:ext cx="3392995" cy="2445039"/>
          </a:xfrm>
          <a:prstGeom prst="rect">
            <a:avLst/>
          </a:prstGeom>
        </p:spPr>
      </p:pic>
      <p:sp>
        <p:nvSpPr>
          <p:cNvPr id="18" name="כותרת 1">
            <a:extLst>
              <a:ext uri="{FF2B5EF4-FFF2-40B4-BE49-F238E27FC236}">
                <a16:creationId xmlns:a16="http://schemas.microsoft.com/office/drawing/2014/main" id="{4DE8E445-C8EF-4BFC-9B0A-C3174B7F9F89}"/>
              </a:ext>
            </a:extLst>
          </p:cNvPr>
          <p:cNvSpPr>
            <a:spLocks noGrp="1"/>
          </p:cNvSpPr>
          <p:nvPr>
            <p:ph type="title" hasCustomPrompt="1"/>
          </p:nvPr>
        </p:nvSpPr>
        <p:spPr>
          <a:xfrm>
            <a:off x="5013878" y="59823"/>
            <a:ext cx="2828636" cy="1325563"/>
          </a:xfrm>
        </p:spPr>
        <p:txBody>
          <a:bodyPr>
            <a:normAutofit/>
          </a:bodyPr>
          <a:lstStyle>
            <a:lvl1pPr algn="ctr">
              <a:defRPr sz="7200" b="1">
                <a:solidFill>
                  <a:schemeClr val="bg1"/>
                </a:solidFill>
                <a:latin typeface="Calibri" panose="020F0502020204030204" pitchFamily="34" charset="0"/>
                <a:cs typeface="Calibri" panose="020F0502020204030204" pitchFamily="34" charset="0"/>
              </a:defRPr>
            </a:lvl1pPr>
          </a:lstStyle>
          <a:p>
            <a:r>
              <a:rPr lang="he-IL" dirty="0"/>
              <a:t>כותרת</a:t>
            </a:r>
          </a:p>
        </p:txBody>
      </p:sp>
    </p:spTree>
    <p:extLst>
      <p:ext uri="{BB962C8B-B14F-4D97-AF65-F5344CB8AC3E}">
        <p14:creationId xmlns:p14="http://schemas.microsoft.com/office/powerpoint/2010/main" val="4086330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מה למדנו היום?">
  <p:cSld name="מה למדנו היום?">
    <p:spTree>
      <p:nvGrpSpPr>
        <p:cNvPr id="1" name="Shape 63"/>
        <p:cNvGrpSpPr/>
        <p:nvPr/>
      </p:nvGrpSpPr>
      <p:grpSpPr>
        <a:xfrm>
          <a:off x="0" y="0"/>
          <a:ext cx="0" cy="0"/>
          <a:chOff x="0" y="0"/>
          <a:chExt cx="0" cy="0"/>
        </a:xfrm>
      </p:grpSpPr>
      <p:sp>
        <p:nvSpPr>
          <p:cNvPr id="64" name="Google Shape;64;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5" name="Google Shape;6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6" name="Google Shape;66;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67" name="Google Shape;67;p25"/>
          <p:cNvSpPr/>
          <p:nvPr/>
        </p:nvSpPr>
        <p:spPr>
          <a:xfrm>
            <a:off x="0" y="0"/>
            <a:ext cx="12192000" cy="1487055"/>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68" name="Google Shape;68;p25"/>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69" name="Google Shape;69;p25"/>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7200" b="1">
                <a:solidFill>
                  <a:srgbClr val="002060"/>
                </a:solidFill>
                <a:latin typeface="Calibri"/>
                <a:ea typeface="Calibri"/>
                <a:cs typeface="Calibri"/>
                <a:sym typeface="Calibri"/>
              </a:rPr>
              <a:t>מה למדנו היום?</a:t>
            </a:r>
            <a:endParaRPr/>
          </a:p>
        </p:txBody>
      </p:sp>
      <p:sp>
        <p:nvSpPr>
          <p:cNvPr id="70" name="Google Shape;70;p25"/>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שאלות - אפשרות 3">
    <p:spTree>
      <p:nvGrpSpPr>
        <p:cNvPr id="1" name=""/>
        <p:cNvGrpSpPr/>
        <p:nvPr/>
      </p:nvGrpSpPr>
      <p:grpSpPr>
        <a:xfrm>
          <a:off x="0" y="0"/>
          <a:ext cx="0" cy="0"/>
          <a:chOff x="0" y="0"/>
          <a:chExt cx="0" cy="0"/>
        </a:xfrm>
      </p:grpSpPr>
      <p:sp>
        <p:nvSpPr>
          <p:cNvPr id="8" name="מלבן 7">
            <a:extLst>
              <a:ext uri="{FF2B5EF4-FFF2-40B4-BE49-F238E27FC236}">
                <a16:creationId xmlns:a16="http://schemas.microsoft.com/office/drawing/2014/main" id="{CB9281F9-769A-456F-8721-256B9AC22DD6}"/>
              </a:ext>
            </a:extLst>
          </p:cNvPr>
          <p:cNvSpPr/>
          <p:nvPr userDrawn="1"/>
        </p:nvSpPr>
        <p:spPr>
          <a:xfrm>
            <a:off x="8610600" y="0"/>
            <a:ext cx="3581400" cy="6858000"/>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9" name="כותרת 1">
            <a:extLst>
              <a:ext uri="{FF2B5EF4-FFF2-40B4-BE49-F238E27FC236}">
                <a16:creationId xmlns:a16="http://schemas.microsoft.com/office/drawing/2014/main" id="{84936ADC-3E24-42B8-9C25-733C5E9994DC}"/>
              </a:ext>
            </a:extLst>
          </p:cNvPr>
          <p:cNvSpPr>
            <a:spLocks noGrp="1"/>
          </p:cNvSpPr>
          <p:nvPr>
            <p:ph type="title" hasCustomPrompt="1"/>
          </p:nvPr>
        </p:nvSpPr>
        <p:spPr>
          <a:xfrm>
            <a:off x="90392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10" name="מציין מיקום של מספר שקופית 19">
            <a:extLst>
              <a:ext uri="{FF2B5EF4-FFF2-40B4-BE49-F238E27FC236}">
                <a16:creationId xmlns:a16="http://schemas.microsoft.com/office/drawing/2014/main" id="{973E36F7-73A1-4E63-9DC6-34A7DE6E7C1F}"/>
              </a:ext>
            </a:extLst>
          </p:cNvPr>
          <p:cNvSpPr>
            <a:spLocks noGrp="1"/>
          </p:cNvSpPr>
          <p:nvPr>
            <p:ph type="sldNum" sz="quarter" idx="12"/>
          </p:nvPr>
        </p:nvSpPr>
        <p:spPr>
          <a:xfrm>
            <a:off x="9448800" y="6356350"/>
            <a:ext cx="2743200" cy="365125"/>
          </a:xfrm>
        </p:spPr>
        <p:txBody>
          <a:bodyPr/>
          <a:lstStyle/>
          <a:p>
            <a:fld id="{4C33919C-8379-4110-9C07-A3FB54FC6405}" type="slidenum">
              <a:rPr lang="he-IL" smtClean="0"/>
              <a:t>‹#›</a:t>
            </a:fld>
            <a:endParaRPr lang="he-IL"/>
          </a:p>
        </p:txBody>
      </p:sp>
      <p:pic>
        <p:nvPicPr>
          <p:cNvPr id="16" name="גרפיקה 15">
            <a:extLst>
              <a:ext uri="{FF2B5EF4-FFF2-40B4-BE49-F238E27FC236}">
                <a16:creationId xmlns:a16="http://schemas.microsoft.com/office/drawing/2014/main" id="{10FDB170-DF69-4778-8A75-3FB0B75F5CB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00093" y="730316"/>
            <a:ext cx="2814200" cy="1833103"/>
          </a:xfrm>
          <a:prstGeom prst="rect">
            <a:avLst/>
          </a:prstGeom>
        </p:spPr>
      </p:pic>
      <p:pic>
        <p:nvPicPr>
          <p:cNvPr id="20" name="גרפיקה 19">
            <a:extLst>
              <a:ext uri="{FF2B5EF4-FFF2-40B4-BE49-F238E27FC236}">
                <a16:creationId xmlns:a16="http://schemas.microsoft.com/office/drawing/2014/main" id="{FA54F9F6-8A72-406A-BBB1-D41A4A366D8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53862" y="594919"/>
            <a:ext cx="3214050" cy="2839598"/>
          </a:xfrm>
          <a:prstGeom prst="rect">
            <a:avLst/>
          </a:prstGeom>
        </p:spPr>
      </p:pic>
      <p:pic>
        <p:nvPicPr>
          <p:cNvPr id="22" name="גרפיקה 21">
            <a:extLst>
              <a:ext uri="{FF2B5EF4-FFF2-40B4-BE49-F238E27FC236}">
                <a16:creationId xmlns:a16="http://schemas.microsoft.com/office/drawing/2014/main" id="{B76A9985-146F-4A74-872B-60522959D7F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919970" y="3803904"/>
            <a:ext cx="3301917" cy="2599381"/>
          </a:xfrm>
          <a:prstGeom prst="rect">
            <a:avLst/>
          </a:prstGeom>
        </p:spPr>
      </p:pic>
      <p:pic>
        <p:nvPicPr>
          <p:cNvPr id="26" name="גרפיקה 25">
            <a:extLst>
              <a:ext uri="{FF2B5EF4-FFF2-40B4-BE49-F238E27FC236}">
                <a16:creationId xmlns:a16="http://schemas.microsoft.com/office/drawing/2014/main" id="{258D03E0-C98A-4EC6-B3CF-195C5D928C83}"/>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76814" y="3803904"/>
            <a:ext cx="3049284" cy="1975104"/>
          </a:xfrm>
          <a:prstGeom prst="rect">
            <a:avLst/>
          </a:prstGeom>
        </p:spPr>
      </p:pic>
    </p:spTree>
    <p:extLst>
      <p:ext uri="{BB962C8B-B14F-4D97-AF65-F5344CB8AC3E}">
        <p14:creationId xmlns:p14="http://schemas.microsoft.com/office/powerpoint/2010/main" val="42003266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3" name="מציין מיקום של תמונה 2">
            <a:extLst>
              <a:ext uri="{FF2B5EF4-FFF2-40B4-BE49-F238E27FC236}">
                <a16:creationId xmlns:a16="http://schemas.microsoft.com/office/drawing/2014/main" id="{D8AC9ABE-3C47-4E3F-90EB-BE2C39F51A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spTree>
    <p:extLst>
      <p:ext uri="{BB962C8B-B14F-4D97-AF65-F5344CB8AC3E}">
        <p14:creationId xmlns:p14="http://schemas.microsoft.com/office/powerpoint/2010/main" val="39802734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תמונה ">
    <p:spTree>
      <p:nvGrpSpPr>
        <p:cNvPr id="1" name=""/>
        <p:cNvGrpSpPr/>
        <p:nvPr/>
      </p:nvGrpSpPr>
      <p:grpSpPr>
        <a:xfrm>
          <a:off x="0" y="0"/>
          <a:ext cx="0" cy="0"/>
          <a:chOff x="0" y="0"/>
          <a:chExt cx="0" cy="0"/>
        </a:xfrm>
      </p:grpSpPr>
      <p:sp>
        <p:nvSpPr>
          <p:cNvPr id="11" name="מלבן 10">
            <a:extLst>
              <a:ext uri="{FF2B5EF4-FFF2-40B4-BE49-F238E27FC236}">
                <a16:creationId xmlns:a16="http://schemas.microsoft.com/office/drawing/2014/main" id="{5AD3CFB8-02D3-4049-8B33-153754263616}"/>
              </a:ext>
            </a:extLst>
          </p:cNvPr>
          <p:cNvSpPr/>
          <p:nvPr userDrawn="1"/>
        </p:nvSpPr>
        <p:spPr>
          <a:xfrm>
            <a:off x="0" y="0"/>
            <a:ext cx="3581400" cy="6858000"/>
          </a:xfrm>
          <a:prstGeom prst="rect">
            <a:avLst/>
          </a:prstGeom>
          <a:solidFill>
            <a:srgbClr val="DDA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להדפסה</a:t>
            </a:r>
          </a:p>
        </p:txBody>
      </p:sp>
      <p:sp>
        <p:nvSpPr>
          <p:cNvPr id="18" name="מציין מיקום של תאריך 17">
            <a:extLst>
              <a:ext uri="{FF2B5EF4-FFF2-40B4-BE49-F238E27FC236}">
                <a16:creationId xmlns:a16="http://schemas.microsoft.com/office/drawing/2014/main" id="{D8F975D9-9FCF-47A6-8EDE-365BB5EC8179}"/>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19" name="מציין מיקום של כותרת תחתונה 18">
            <a:extLst>
              <a:ext uri="{FF2B5EF4-FFF2-40B4-BE49-F238E27FC236}">
                <a16:creationId xmlns:a16="http://schemas.microsoft.com/office/drawing/2014/main" id="{C68E4FAC-4C06-4717-B4C3-3654ACC74797}"/>
              </a:ext>
            </a:extLst>
          </p:cNvPr>
          <p:cNvSpPr>
            <a:spLocks noGrp="1"/>
          </p:cNvSpPr>
          <p:nvPr>
            <p:ph type="ftr" sz="quarter" idx="11"/>
          </p:nvPr>
        </p:nvSpPr>
        <p:spPr/>
        <p:txBody>
          <a:bodyPr/>
          <a:lstStyle/>
          <a:p>
            <a:endParaRPr lang="he-IL"/>
          </a:p>
        </p:txBody>
      </p:sp>
      <p:sp>
        <p:nvSpPr>
          <p:cNvPr id="20" name="מציין מיקום של מספר שקופית 19">
            <a:extLst>
              <a:ext uri="{FF2B5EF4-FFF2-40B4-BE49-F238E27FC236}">
                <a16:creationId xmlns:a16="http://schemas.microsoft.com/office/drawing/2014/main" id="{AA8CC4A1-5512-4A1C-B3C1-0B692F4327C0}"/>
              </a:ext>
            </a:extLst>
          </p:cNvPr>
          <p:cNvSpPr>
            <a:spLocks noGrp="1"/>
          </p:cNvSpPr>
          <p:nvPr>
            <p:ph type="sldNum" sz="quarter" idx="12"/>
          </p:nvPr>
        </p:nvSpPr>
        <p:spPr/>
        <p:txBody>
          <a:bodyPr/>
          <a:lstStyle/>
          <a:p>
            <a:fld id="{4C33919C-8379-4110-9C07-A3FB54FC6405}" type="slidenum">
              <a:rPr lang="he-IL" smtClean="0"/>
              <a:t>‹#›</a:t>
            </a:fld>
            <a:endParaRPr lang="he-IL"/>
          </a:p>
        </p:txBody>
      </p:sp>
      <p:pic>
        <p:nvPicPr>
          <p:cNvPr id="8" name="גרפיקה 7" descr="מדפסת עם מילוי מלא">
            <a:extLst>
              <a:ext uri="{FF2B5EF4-FFF2-40B4-BE49-F238E27FC236}">
                <a16:creationId xmlns:a16="http://schemas.microsoft.com/office/drawing/2014/main" id="{1AB97BE4-AFB7-4C7A-9505-80D8EFBA93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9551" y="587596"/>
            <a:ext cx="5807698" cy="5416100"/>
          </a:xfrm>
          <a:prstGeom prst="rect">
            <a:avLst/>
          </a:prstGeom>
        </p:spPr>
      </p:pic>
    </p:spTree>
    <p:extLst>
      <p:ext uri="{BB962C8B-B14F-4D97-AF65-F5344CB8AC3E}">
        <p14:creationId xmlns:p14="http://schemas.microsoft.com/office/powerpoint/2010/main" val="2265479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סרטונים/ שמע">
    <p:spTree>
      <p:nvGrpSpPr>
        <p:cNvPr id="1" name=""/>
        <p:cNvGrpSpPr/>
        <p:nvPr/>
      </p:nvGrpSpPr>
      <p:grpSpPr>
        <a:xfrm>
          <a:off x="0" y="0"/>
          <a:ext cx="0" cy="0"/>
          <a:chOff x="0" y="0"/>
          <a:chExt cx="0" cy="0"/>
        </a:xfrm>
      </p:grpSpPr>
      <p:sp>
        <p:nvSpPr>
          <p:cNvPr id="13" name="מלבן 12">
            <a:extLst>
              <a:ext uri="{FF2B5EF4-FFF2-40B4-BE49-F238E27FC236}">
                <a16:creationId xmlns:a16="http://schemas.microsoft.com/office/drawing/2014/main" id="{9E46C132-BDC5-43D8-BA7C-FC3E866A4C2B}"/>
              </a:ext>
            </a:extLst>
          </p:cNvPr>
          <p:cNvSpPr/>
          <p:nvPr userDrawn="1"/>
        </p:nvSpPr>
        <p:spPr>
          <a:xfrm>
            <a:off x="7673" y="0"/>
            <a:ext cx="3573727" cy="6858000"/>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מציין מיקום של תאריך 4">
            <a:extLst>
              <a:ext uri="{FF2B5EF4-FFF2-40B4-BE49-F238E27FC236}">
                <a16:creationId xmlns:a16="http://schemas.microsoft.com/office/drawing/2014/main" id="{4B72EBE9-7051-4FA7-81E0-384F2B0B4D9D}"/>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6" name="מציין מיקום של כותרת תחתונה 5">
            <a:extLst>
              <a:ext uri="{FF2B5EF4-FFF2-40B4-BE49-F238E27FC236}">
                <a16:creationId xmlns:a16="http://schemas.microsoft.com/office/drawing/2014/main" id="{41582156-89AE-4316-8224-5A145493B7F4}"/>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6ACB9BD-37F9-4ED2-9940-F02F375AAC2E}"/>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12" name="כותרת 1">
            <a:extLst>
              <a:ext uri="{FF2B5EF4-FFF2-40B4-BE49-F238E27FC236}">
                <a16:creationId xmlns:a16="http://schemas.microsoft.com/office/drawing/2014/main" id="{970BC6C4-8EB2-4EE5-B5A7-947DB793653A}"/>
              </a:ext>
            </a:extLst>
          </p:cNvPr>
          <p:cNvSpPr>
            <a:spLocks noGrp="1"/>
          </p:cNvSpPr>
          <p:nvPr>
            <p:ph type="title" hasCustomPrompt="1"/>
          </p:nvPr>
        </p:nvSpPr>
        <p:spPr>
          <a:xfrm>
            <a:off x="428625" y="1189831"/>
            <a:ext cx="2828636" cy="1325563"/>
          </a:xfrm>
        </p:spPr>
        <p:txBody>
          <a:bodyPr>
            <a:normAutofit/>
          </a:bodyPr>
          <a:lstStyle>
            <a:lvl1pPr algn="ctr">
              <a:defRPr sz="5400" b="1">
                <a:solidFill>
                  <a:schemeClr val="bg1"/>
                </a:solidFill>
                <a:latin typeface="Calibri" panose="020F0502020204030204" pitchFamily="34" charset="0"/>
                <a:cs typeface="Calibri" panose="020F0502020204030204" pitchFamily="34" charset="0"/>
              </a:defRPr>
            </a:lvl1pPr>
          </a:lstStyle>
          <a:p>
            <a:r>
              <a:rPr lang="he-IL" dirty="0"/>
              <a:t>כותרת</a:t>
            </a:r>
          </a:p>
        </p:txBody>
      </p:sp>
      <p:sp>
        <p:nvSpPr>
          <p:cNvPr id="4" name="מציין מיקום של מדיה 3">
            <a:extLst>
              <a:ext uri="{FF2B5EF4-FFF2-40B4-BE49-F238E27FC236}">
                <a16:creationId xmlns:a16="http://schemas.microsoft.com/office/drawing/2014/main" id="{9A94978C-20E0-4188-8A8F-E4E5A0D821E1}"/>
              </a:ext>
            </a:extLst>
          </p:cNvPr>
          <p:cNvSpPr>
            <a:spLocks noGrp="1"/>
          </p:cNvSpPr>
          <p:nvPr>
            <p:ph type="media" sz="quarter" idx="13"/>
          </p:nvPr>
        </p:nvSpPr>
        <p:spPr>
          <a:xfrm>
            <a:off x="5464968" y="1611299"/>
            <a:ext cx="5376863" cy="4157662"/>
          </a:xfrm>
        </p:spPr>
        <p:txBody>
          <a:bodyPr/>
          <a:lstStyle/>
          <a:p>
            <a:endParaRPr lang="he-IL"/>
          </a:p>
        </p:txBody>
      </p:sp>
    </p:spTree>
    <p:extLst>
      <p:ext uri="{BB962C8B-B14F-4D97-AF65-F5344CB8AC3E}">
        <p14:creationId xmlns:p14="http://schemas.microsoft.com/office/powerpoint/2010/main" val="4304737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מה למדנו היום?">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CD88CBA-B2F8-4F0E-8DD3-0CEA60356A81}"/>
              </a:ext>
            </a:extLst>
          </p:cNvPr>
          <p:cNvSpPr>
            <a:spLocks noGrp="1"/>
          </p:cNvSpPr>
          <p:nvPr>
            <p:ph type="dt" sz="half" idx="10"/>
          </p:nvPr>
        </p:nvSpPr>
        <p:spPr/>
        <p:txBody>
          <a:bodyPr/>
          <a:lstStyle/>
          <a:p>
            <a:fld id="{8E9EB68D-8B77-4F94-BB97-F778B0AAB978}" type="datetimeFigureOut">
              <a:rPr lang="he-IL" smtClean="0"/>
              <a:t>ט"ו/שבט/תשפ"ה</a:t>
            </a:fld>
            <a:endParaRPr lang="he-IL"/>
          </a:p>
        </p:txBody>
      </p:sp>
      <p:sp>
        <p:nvSpPr>
          <p:cNvPr id="3" name="מציין מיקום של כותרת תחתונה 2">
            <a:extLst>
              <a:ext uri="{FF2B5EF4-FFF2-40B4-BE49-F238E27FC236}">
                <a16:creationId xmlns:a16="http://schemas.microsoft.com/office/drawing/2014/main" id="{325A028A-0DA8-45F5-928F-C14618ABC23E}"/>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17F5DE00-A381-49B6-BD4A-03A6DB0E2D66}"/>
              </a:ext>
            </a:extLst>
          </p:cNvPr>
          <p:cNvSpPr>
            <a:spLocks noGrp="1"/>
          </p:cNvSpPr>
          <p:nvPr>
            <p:ph type="sldNum" sz="quarter" idx="12"/>
          </p:nvPr>
        </p:nvSpPr>
        <p:spPr/>
        <p:txBody>
          <a:bodyPr/>
          <a:lstStyle/>
          <a:p>
            <a:fld id="{4C33919C-8379-4110-9C07-A3FB54FC6405}" type="slidenum">
              <a:rPr lang="he-IL" smtClean="0"/>
              <a:t>‹#›</a:t>
            </a:fld>
            <a:endParaRPr lang="he-IL"/>
          </a:p>
        </p:txBody>
      </p:sp>
      <p:sp>
        <p:nvSpPr>
          <p:cNvPr id="5" name="מלבן 4">
            <a:extLst>
              <a:ext uri="{FF2B5EF4-FFF2-40B4-BE49-F238E27FC236}">
                <a16:creationId xmlns:a16="http://schemas.microsoft.com/office/drawing/2014/main" id="{E20AC3D7-D662-4980-8C7D-6D7E4702D0F4}"/>
              </a:ext>
            </a:extLst>
          </p:cNvPr>
          <p:cNvSpPr/>
          <p:nvPr userDrawn="1"/>
        </p:nvSpPr>
        <p:spPr>
          <a:xfrm>
            <a:off x="0" y="0"/>
            <a:ext cx="12192000" cy="1487055"/>
          </a:xfrm>
          <a:prstGeom prst="rect">
            <a:avLst/>
          </a:prstGeom>
          <a:solidFill>
            <a:srgbClr val="934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21" name="גרפיקה 20">
            <a:extLst>
              <a:ext uri="{FF2B5EF4-FFF2-40B4-BE49-F238E27FC236}">
                <a16:creationId xmlns:a16="http://schemas.microsoft.com/office/drawing/2014/main" id="{2B095457-4E3D-406E-8D76-9D7799D8E16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7234956">
            <a:off x="2188430" y="1157286"/>
            <a:ext cx="838200" cy="428625"/>
          </a:xfrm>
          <a:prstGeom prst="rect">
            <a:avLst/>
          </a:prstGeom>
        </p:spPr>
      </p:pic>
      <p:sp>
        <p:nvSpPr>
          <p:cNvPr id="7" name="מלבן 6">
            <a:extLst>
              <a:ext uri="{FF2B5EF4-FFF2-40B4-BE49-F238E27FC236}">
                <a16:creationId xmlns:a16="http://schemas.microsoft.com/office/drawing/2014/main" id="{2D5FF2F3-BFBA-4AF6-AA65-76E6C0DDF4CA}"/>
              </a:ext>
            </a:extLst>
          </p:cNvPr>
          <p:cNvSpPr/>
          <p:nvPr userDrawn="1"/>
        </p:nvSpPr>
        <p:spPr>
          <a:xfrm>
            <a:off x="2625010" y="230909"/>
            <a:ext cx="7536873" cy="10252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7200" b="1" dirty="0">
                <a:solidFill>
                  <a:schemeClr val="bg1"/>
                </a:solidFill>
                <a:latin typeface="Calibri" panose="020F0502020204030204" pitchFamily="34" charset="0"/>
                <a:cs typeface="Calibri" panose="020F0502020204030204" pitchFamily="34" charset="0"/>
              </a:rPr>
              <a:t>מה למדנו היום?</a:t>
            </a:r>
          </a:p>
        </p:txBody>
      </p:sp>
      <p:sp>
        <p:nvSpPr>
          <p:cNvPr id="12" name="מציין מיקום תוכן 9">
            <a:extLst>
              <a:ext uri="{FF2B5EF4-FFF2-40B4-BE49-F238E27FC236}">
                <a16:creationId xmlns:a16="http://schemas.microsoft.com/office/drawing/2014/main" id="{8651C183-E377-499A-98F6-4B6AD1951E37}"/>
              </a:ext>
            </a:extLst>
          </p:cNvPr>
          <p:cNvSpPr>
            <a:spLocks noGrp="1"/>
          </p:cNvSpPr>
          <p:nvPr>
            <p:ph sz="quarter" idx="13" hasCustomPrompt="1"/>
          </p:nvPr>
        </p:nvSpPr>
        <p:spPr>
          <a:xfrm>
            <a:off x="692727" y="2071687"/>
            <a:ext cx="10806546" cy="2714625"/>
          </a:xfrm>
        </p:spPr>
        <p:txBody>
          <a:bodyPr/>
          <a:lstStyle>
            <a:lvl1pPr>
              <a:defRPr>
                <a:latin typeface="Calibri" panose="020F0502020204030204" pitchFamily="34" charset="0"/>
                <a:cs typeface="Calibri" panose="020F0502020204030204" pitchFamily="34" charset="0"/>
              </a:defRPr>
            </a:lvl1pPr>
          </a:lstStyle>
          <a:p>
            <a:pPr lvl="0"/>
            <a:r>
              <a:rPr lang="he-IL" dirty="0"/>
              <a:t>טקסט</a:t>
            </a:r>
          </a:p>
        </p:txBody>
      </p:sp>
    </p:spTree>
    <p:extLst>
      <p:ext uri="{BB962C8B-B14F-4D97-AF65-F5344CB8AC3E}">
        <p14:creationId xmlns:p14="http://schemas.microsoft.com/office/powerpoint/2010/main" val="27732083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כותרת">
  <p:cSld name="1_כותרת">
    <p:spTree>
      <p:nvGrpSpPr>
        <p:cNvPr id="1" name="Shape 26"/>
        <p:cNvGrpSpPr/>
        <p:nvPr/>
      </p:nvGrpSpPr>
      <p:grpSpPr>
        <a:xfrm>
          <a:off x="0" y="0"/>
          <a:ext cx="0" cy="0"/>
          <a:chOff x="0" y="0"/>
          <a:chExt cx="0" cy="0"/>
        </a:xfrm>
      </p:grpSpPr>
      <p:sp>
        <p:nvSpPr>
          <p:cNvPr id="27" name="Google Shape;27;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8" name="Google Shape;28;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29" name="Google Shape;29;p23"/>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30;p23"/>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3"/>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054498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שאלות- אפשרות 1">
  <p:cSld name="1_שאלות- אפשרות 1">
    <p:spTree>
      <p:nvGrpSpPr>
        <p:cNvPr id="1" name="Shape 39"/>
        <p:cNvGrpSpPr/>
        <p:nvPr/>
      </p:nvGrpSpPr>
      <p:grpSpPr>
        <a:xfrm>
          <a:off x="0" y="0"/>
          <a:ext cx="0" cy="0"/>
          <a:chOff x="0" y="0"/>
          <a:chExt cx="0" cy="0"/>
        </a:xfrm>
      </p:grpSpPr>
      <p:sp>
        <p:nvSpPr>
          <p:cNvPr id="40" name="Google Shape;40;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1" name="Google Shape;4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2" name="Google Shape;42;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43" name="Google Shape;43;p25"/>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44;p25"/>
          <p:cNvSpPr txBox="1"/>
          <p:nvPr/>
        </p:nvSpPr>
        <p:spPr>
          <a:xfrm>
            <a:off x="1159162" y="143362"/>
            <a:ext cx="8640619" cy="1200329"/>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7200" b="1">
                <a:solidFill>
                  <a:srgbClr val="002060"/>
                </a:solidFill>
                <a:latin typeface="Calibri"/>
                <a:ea typeface="Calibri"/>
                <a:cs typeface="Calibri"/>
                <a:sym typeface="Calibri"/>
              </a:rPr>
              <a:t>שאלות לדיון בכיתה</a:t>
            </a:r>
            <a:endParaRPr/>
          </a:p>
        </p:txBody>
      </p:sp>
      <p:sp>
        <p:nvSpPr>
          <p:cNvPr id="45" name="Google Shape;45;p25"/>
          <p:cNvSpPr txBox="1">
            <a:spLocks noGrp="1"/>
          </p:cNvSpPr>
          <p:nvPr>
            <p:ph type="body" idx="1"/>
          </p:nvPr>
        </p:nvSpPr>
        <p:spPr>
          <a:xfrm>
            <a:off x="3918528" y="2246457"/>
            <a:ext cx="6638636" cy="3684588"/>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794767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סרטונים/ שמע">
  <p:cSld name="1_סרטונים/ שמע">
    <p:spTree>
      <p:nvGrpSpPr>
        <p:cNvPr id="1" name="Shape 105"/>
        <p:cNvGrpSpPr/>
        <p:nvPr/>
      </p:nvGrpSpPr>
      <p:grpSpPr>
        <a:xfrm>
          <a:off x="0" y="0"/>
          <a:ext cx="0" cy="0"/>
          <a:chOff x="0" y="0"/>
          <a:chExt cx="0" cy="0"/>
        </a:xfrm>
      </p:grpSpPr>
      <p:sp>
        <p:nvSpPr>
          <p:cNvPr id="106" name="Google Shape;106;p33"/>
          <p:cNvSpPr/>
          <p:nvPr/>
        </p:nvSpPr>
        <p:spPr>
          <a:xfrm>
            <a:off x="7673" y="0"/>
            <a:ext cx="3573727"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8" name="Google Shape;10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9" name="Google Shape;109;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0" name="Google Shape;110;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20869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תמונה ">
  <p:cSld name="2_תמונה ">
    <p:spTree>
      <p:nvGrpSpPr>
        <p:cNvPr id="1" name="Shape 32"/>
        <p:cNvGrpSpPr/>
        <p:nvPr/>
      </p:nvGrpSpPr>
      <p:grpSpPr>
        <a:xfrm>
          <a:off x="0" y="0"/>
          <a:ext cx="0" cy="0"/>
          <a:chOff x="0" y="0"/>
          <a:chExt cx="0" cy="0"/>
        </a:xfrm>
      </p:grpSpPr>
      <p:sp>
        <p:nvSpPr>
          <p:cNvPr id="33" name="Google Shape;33;p24"/>
          <p:cNvSpPr/>
          <p:nvPr/>
        </p:nvSpPr>
        <p:spPr>
          <a:xfrm>
            <a:off x="0" y="0"/>
            <a:ext cx="3581400"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34;p24"/>
          <p:cNvSpPr>
            <a:spLocks noGrp="1"/>
          </p:cNvSpPr>
          <p:nvPr>
            <p:ph type="pic" idx="2"/>
          </p:nvPr>
        </p:nvSpPr>
        <p:spPr>
          <a:xfrm>
            <a:off x="5183188" y="987425"/>
            <a:ext cx="6172200" cy="4873625"/>
          </a:xfrm>
          <a:prstGeom prst="rect">
            <a:avLst/>
          </a:prstGeom>
          <a:noFill/>
          <a:ln>
            <a:noFill/>
          </a:ln>
        </p:spPr>
      </p:sp>
      <p:sp>
        <p:nvSpPr>
          <p:cNvPr id="35" name="Google Shape;35;p24"/>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7" name="Google Shape;37;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8" name="Google Shape;38;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0875280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מה למדנו היום?">
  <p:cSld name="1_מה למדנו היום?">
    <p:spTree>
      <p:nvGrpSpPr>
        <p:cNvPr id="1" name="Shape 75"/>
        <p:cNvGrpSpPr/>
        <p:nvPr/>
      </p:nvGrpSpPr>
      <p:grpSpPr>
        <a:xfrm>
          <a:off x="0" y="0"/>
          <a:ext cx="0" cy="0"/>
          <a:chOff x="0" y="0"/>
          <a:chExt cx="0" cy="0"/>
        </a:xfrm>
      </p:grpSpPr>
      <p:sp>
        <p:nvSpPr>
          <p:cNvPr id="76" name="Google Shape;76;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8" name="Google Shape;78;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79" name="Google Shape;79;p29"/>
          <p:cNvSpPr/>
          <p:nvPr/>
        </p:nvSpPr>
        <p:spPr>
          <a:xfrm>
            <a:off x="0" y="0"/>
            <a:ext cx="12192000" cy="1487055"/>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pic>
        <p:nvPicPr>
          <p:cNvPr id="80" name="Google Shape;80;p29"/>
          <p:cNvPicPr preferRelativeResize="0"/>
          <p:nvPr/>
        </p:nvPicPr>
        <p:blipFill rotWithShape="1">
          <a:blip r:embed="rId2">
            <a:alphaModFix/>
          </a:blip>
          <a:srcRect/>
          <a:stretch/>
        </p:blipFill>
        <p:spPr>
          <a:xfrm rot="7234956">
            <a:off x="2188430" y="1157286"/>
            <a:ext cx="838200" cy="428625"/>
          </a:xfrm>
          <a:prstGeom prst="rect">
            <a:avLst/>
          </a:prstGeom>
          <a:noFill/>
          <a:ln>
            <a:noFill/>
          </a:ln>
        </p:spPr>
      </p:pic>
      <p:sp>
        <p:nvSpPr>
          <p:cNvPr id="81" name="Google Shape;81;p29"/>
          <p:cNvSpPr/>
          <p:nvPr/>
        </p:nvSpPr>
        <p:spPr>
          <a:xfrm>
            <a:off x="2625010" y="230909"/>
            <a:ext cx="7536873" cy="1025236"/>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7200" b="1">
                <a:solidFill>
                  <a:srgbClr val="002060"/>
                </a:solidFill>
                <a:latin typeface="Calibri"/>
                <a:ea typeface="Calibri"/>
                <a:cs typeface="Calibri"/>
                <a:sym typeface="Calibri"/>
              </a:rPr>
              <a:t>מה למדנו היום?</a:t>
            </a:r>
            <a:endParaRPr/>
          </a:p>
        </p:txBody>
      </p:sp>
      <p:sp>
        <p:nvSpPr>
          <p:cNvPr id="82" name="Google Shape;82;p29"/>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20563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78"/>
        <p:cNvGrpSpPr/>
        <p:nvPr/>
      </p:nvGrpSpPr>
      <p:grpSpPr>
        <a:xfrm>
          <a:off x="0" y="0"/>
          <a:ext cx="0" cy="0"/>
          <a:chOff x="0" y="0"/>
          <a:chExt cx="0" cy="0"/>
        </a:xfrm>
      </p:grpSpPr>
      <p:sp>
        <p:nvSpPr>
          <p:cNvPr id="79" name="Google Shape;79;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1" name="Google Shape;81;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2" name="Google Shape;82;p2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4" name="Google Shape;84;p2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סרטונים/ שמע" userDrawn="1">
  <p:cSld name="1_סרטונים/ שמע">
    <p:spTree>
      <p:nvGrpSpPr>
        <p:cNvPr id="1" name="Shape 105"/>
        <p:cNvGrpSpPr/>
        <p:nvPr/>
      </p:nvGrpSpPr>
      <p:grpSpPr>
        <a:xfrm>
          <a:off x="0" y="0"/>
          <a:ext cx="0" cy="0"/>
          <a:chOff x="0" y="0"/>
          <a:chExt cx="0" cy="0"/>
        </a:xfrm>
      </p:grpSpPr>
      <p:sp>
        <p:nvSpPr>
          <p:cNvPr id="106" name="Google Shape;106;p33"/>
          <p:cNvSpPr/>
          <p:nvPr/>
        </p:nvSpPr>
        <p:spPr>
          <a:xfrm>
            <a:off x="7673" y="0"/>
            <a:ext cx="3573727" cy="6858000"/>
          </a:xfrm>
          <a:prstGeom prst="rect">
            <a:avLst/>
          </a:prstGeom>
          <a:solidFill>
            <a:srgbClr val="87C6E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8" name="Google Shape;10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9" name="Google Shape;109;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0" name="Google Shape;110;p33"/>
          <p:cNvSpPr txBox="1">
            <a:spLocks noGrp="1"/>
          </p:cNvSpPr>
          <p:nvPr>
            <p:ph type="title" hasCustomPrompt="1"/>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he-IL" dirty="0"/>
              <a:t>להדפסה</a:t>
            </a:r>
            <a:endParaRPr dirty="0"/>
          </a:p>
        </p:txBody>
      </p:sp>
      <p:pic>
        <p:nvPicPr>
          <p:cNvPr id="8" name="גרפיקה 7" descr="מדפסת עם מילוי מלא">
            <a:extLst>
              <a:ext uri="{FF2B5EF4-FFF2-40B4-BE49-F238E27FC236}">
                <a16:creationId xmlns:a16="http://schemas.microsoft.com/office/drawing/2014/main" id="{969333D8-7785-4F8B-ADB6-944BFF26F50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49551" y="587596"/>
            <a:ext cx="5807698" cy="5416100"/>
          </a:xfrm>
          <a:prstGeom prst="rect">
            <a:avLst/>
          </a:prstGeom>
        </p:spPr>
      </p:pic>
    </p:spTree>
    <p:extLst>
      <p:ext uri="{BB962C8B-B14F-4D97-AF65-F5344CB8AC3E}">
        <p14:creationId xmlns:p14="http://schemas.microsoft.com/office/powerpoint/2010/main" val="1614889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כותרת ותוכן" type="obj">
  <p:cSld name="כותרת ותוכן">
    <p:spTree>
      <p:nvGrpSpPr>
        <p:cNvPr id="1" name="Shape 15"/>
        <p:cNvGrpSpPr/>
        <p:nvPr/>
      </p:nvGrpSpPr>
      <p:grpSpPr>
        <a:xfrm>
          <a:off x="0" y="0"/>
          <a:ext cx="0" cy="0"/>
          <a:chOff x="0" y="0"/>
          <a:chExt cx="0" cy="0"/>
        </a:xfrm>
      </p:grpSpPr>
      <p:sp>
        <p:nvSpPr>
          <p:cNvPr id="16" name="Google Shape;1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6229528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כותרת">
  <p:cSld name="כותרת">
    <p:spTree>
      <p:nvGrpSpPr>
        <p:cNvPr id="1" name="Shape 21"/>
        <p:cNvGrpSpPr/>
        <p:nvPr/>
      </p:nvGrpSpPr>
      <p:grpSpPr>
        <a:xfrm>
          <a:off x="0" y="0"/>
          <a:ext cx="0" cy="0"/>
          <a:chOff x="0" y="0"/>
          <a:chExt cx="0" cy="0"/>
        </a:xfrm>
      </p:grpSpPr>
      <p:sp>
        <p:nvSpPr>
          <p:cNvPr id="22" name="Google Shape;22;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3" name="Google Shape;23;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24" name="Google Shape;24;p22"/>
          <p:cNvSpPr/>
          <p:nvPr/>
        </p:nvSpPr>
        <p:spPr>
          <a:xfrm>
            <a:off x="0" y="0"/>
            <a:ext cx="12192000" cy="1487055"/>
          </a:xfrm>
          <a:prstGeom prst="rect">
            <a:avLst/>
          </a:prstGeom>
          <a:solidFill>
            <a:srgbClr val="E5C3B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25;p22"/>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7200"/>
              <a:buFont typeface="Calibri"/>
              <a:buNone/>
              <a:defRPr sz="72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22"/>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257512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תמונה ">
  <p:cSld name="תמונה ">
    <p:spTree>
      <p:nvGrpSpPr>
        <p:cNvPr id="1" name="Shape 27"/>
        <p:cNvGrpSpPr/>
        <p:nvPr/>
      </p:nvGrpSpPr>
      <p:grpSpPr>
        <a:xfrm>
          <a:off x="0" y="0"/>
          <a:ext cx="0" cy="0"/>
          <a:chOff x="0" y="0"/>
          <a:chExt cx="0" cy="0"/>
        </a:xfrm>
      </p:grpSpPr>
      <p:sp>
        <p:nvSpPr>
          <p:cNvPr id="28" name="Google Shape;28;p23"/>
          <p:cNvSpPr/>
          <p:nvPr/>
        </p:nvSpPr>
        <p:spPr>
          <a:xfrm>
            <a:off x="0" y="0"/>
            <a:ext cx="3581400" cy="6858000"/>
          </a:xfrm>
          <a:prstGeom prst="rect">
            <a:avLst/>
          </a:prstGeom>
          <a:solidFill>
            <a:srgbClr val="E5C3B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9" name="Google Shape;29;p23"/>
          <p:cNvSpPr>
            <a:spLocks noGrp="1"/>
          </p:cNvSpPr>
          <p:nvPr>
            <p:ph type="pic" idx="2"/>
          </p:nvPr>
        </p:nvSpPr>
        <p:spPr>
          <a:xfrm>
            <a:off x="5183188" y="987425"/>
            <a:ext cx="6172200" cy="4873625"/>
          </a:xfrm>
          <a:prstGeom prst="rect">
            <a:avLst/>
          </a:prstGeom>
          <a:noFill/>
          <a:ln>
            <a:noFill/>
          </a:ln>
        </p:spPr>
      </p:sp>
      <p:sp>
        <p:nvSpPr>
          <p:cNvPr id="30" name="Google Shape;30;p2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chemeClr val="lt1"/>
              </a:buClr>
              <a:buSzPts val="5400"/>
              <a:buFont typeface="Calibri"/>
              <a:buNone/>
              <a:defRPr sz="5400" b="1">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2" name="Google Shape;3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3" name="Google Shape;33;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7846844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שני תכנים" type="twoObj">
  <p:cSld name="שני תכנים">
    <p:spTree>
      <p:nvGrpSpPr>
        <p:cNvPr id="1" name="Shape 91"/>
        <p:cNvGrpSpPr/>
        <p:nvPr/>
      </p:nvGrpSpPr>
      <p:grpSpPr>
        <a:xfrm>
          <a:off x="0" y="0"/>
          <a:ext cx="0" cy="0"/>
          <a:chOff x="0" y="0"/>
          <a:chExt cx="0" cy="0"/>
        </a:xfrm>
      </p:grpSpPr>
      <p:sp>
        <p:nvSpPr>
          <p:cNvPr id="92" name="Google Shape;9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4" name="Google Shape;9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5" name="Google Shape;95;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7" name="Google Shape;97;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10345940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השוואה" type="twoTxTwoObj">
  <p:cSld name="השוואה">
    <p:spTree>
      <p:nvGrpSpPr>
        <p:cNvPr id="1" name="Shape 98"/>
        <p:cNvGrpSpPr/>
        <p:nvPr/>
      </p:nvGrpSpPr>
      <p:grpSpPr>
        <a:xfrm>
          <a:off x="0" y="0"/>
          <a:ext cx="0" cy="0"/>
          <a:chOff x="0" y="0"/>
          <a:chExt cx="0" cy="0"/>
        </a:xfrm>
      </p:grpSpPr>
      <p:sp>
        <p:nvSpPr>
          <p:cNvPr id="99" name="Google Shape;99;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1" name="Google Shape;101;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2" name="Google Shape;102;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103" name="Google Shape;103;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104" name="Google Shape;104;p3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5" name="Google Shape;10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06" name="Google Shape;106;p3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2637232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9" name="Google Shape;109;p3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3"/>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3"/>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17183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85"/>
        <p:cNvGrpSpPr/>
        <p:nvPr/>
      </p:nvGrpSpPr>
      <p:grpSpPr>
        <a:xfrm>
          <a:off x="0" y="0"/>
          <a:ext cx="0" cy="0"/>
          <a:chOff x="0" y="0"/>
          <a:chExt cx="0" cy="0"/>
        </a:xfrm>
      </p:grpSpPr>
      <p:sp>
        <p:nvSpPr>
          <p:cNvPr id="86" name="Google Shape;86;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88" name="Google Shape;88;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9" name="Google Shape;89;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90" name="Google Shape;90;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91" name="Google Shape;91;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2" name="Google Shape;9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3" name="Google Shape;93;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כותרת" preserve="1">
  <p:cSld name="1_כותרת">
    <p:spTree>
      <p:nvGrpSpPr>
        <p:cNvPr id="1" name="Shape 94"/>
        <p:cNvGrpSpPr/>
        <p:nvPr/>
      </p:nvGrpSpPr>
      <p:grpSpPr>
        <a:xfrm>
          <a:off x="0" y="0"/>
          <a:ext cx="0" cy="0"/>
          <a:chOff x="0" y="0"/>
          <a:chExt cx="0" cy="0"/>
        </a:xfrm>
      </p:grpSpPr>
      <p:sp>
        <p:nvSpPr>
          <p:cNvPr id="95" name="Google Shape;95;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96" name="Google Shape;96;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97" name="Google Shape;97;p29"/>
          <p:cNvSpPr/>
          <p:nvPr/>
        </p:nvSpPr>
        <p:spPr>
          <a:xfrm>
            <a:off x="0" y="0"/>
            <a:ext cx="12192000" cy="1958009"/>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98" name="Google Shape;98;p29"/>
          <p:cNvSpPr txBox="1">
            <a:spLocks noGrp="1"/>
          </p:cNvSpPr>
          <p:nvPr>
            <p:ph type="title"/>
          </p:nvPr>
        </p:nvSpPr>
        <p:spPr>
          <a:xfrm>
            <a:off x="838200" y="161492"/>
            <a:ext cx="10515600"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7200"/>
              <a:buFont typeface="Calibri"/>
              <a:buNone/>
              <a:defRPr sz="72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29"/>
          <p:cNvSpPr txBox="1">
            <a:spLocks noGrp="1"/>
          </p:cNvSpPr>
          <p:nvPr>
            <p:ph type="body" idx="1"/>
          </p:nvPr>
        </p:nvSpPr>
        <p:spPr>
          <a:xfrm>
            <a:off x="692727" y="2071687"/>
            <a:ext cx="10806546" cy="2714625"/>
          </a:xfrm>
          <a:prstGeom prst="rect">
            <a:avLst/>
          </a:prstGeom>
          <a:noFill/>
          <a:ln>
            <a:noFill/>
          </a:ln>
        </p:spPr>
        <p:txBody>
          <a:bodyPr spcFirstLastPara="1" wrap="square" lIns="91425" tIns="45700" rIns="91425" bIns="45700" anchor="t" anchorCtr="0">
            <a:normAutofit/>
          </a:bodyPr>
          <a:lstStyle>
            <a:lvl1pPr marL="457200" lvl="0" indent="-406400" algn="r" rtl="1">
              <a:lnSpc>
                <a:spcPct val="90000"/>
              </a:lnSpc>
              <a:spcBef>
                <a:spcPts val="1000"/>
              </a:spcBef>
              <a:spcAft>
                <a:spcPts val="0"/>
              </a:spcAft>
              <a:buClr>
                <a:schemeClr val="dk1"/>
              </a:buClr>
              <a:buSzPts val="2800"/>
              <a:buChar char="•"/>
              <a:defRPr>
                <a:latin typeface="Calibri"/>
                <a:ea typeface="Calibri"/>
                <a:cs typeface="Calibri"/>
                <a:sym typeface="Calibri"/>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00524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סרטונים/ שמע">
  <p:cSld name="סרטונים/ שמע">
    <p:spTree>
      <p:nvGrpSpPr>
        <p:cNvPr id="1" name="Shape 107"/>
        <p:cNvGrpSpPr/>
        <p:nvPr/>
      </p:nvGrpSpPr>
      <p:grpSpPr>
        <a:xfrm>
          <a:off x="0" y="0"/>
          <a:ext cx="0" cy="0"/>
          <a:chOff x="0" y="0"/>
          <a:chExt cx="0" cy="0"/>
        </a:xfrm>
      </p:grpSpPr>
      <p:sp>
        <p:nvSpPr>
          <p:cNvPr id="108" name="Google Shape;108;p31"/>
          <p:cNvSpPr/>
          <p:nvPr/>
        </p:nvSpPr>
        <p:spPr>
          <a:xfrm>
            <a:off x="7673" y="0"/>
            <a:ext cx="3573727" cy="6858000"/>
          </a:xfrm>
          <a:prstGeom prst="rect">
            <a:avLst/>
          </a:prstGeom>
          <a:solidFill>
            <a:srgbClr val="E2F0D9"/>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0" name="Google Shape;11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11" name="Google Shape;111;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iw-IL"/>
              <a:t>‹#›</a:t>
            </a:fld>
            <a:endParaRPr/>
          </a:p>
        </p:txBody>
      </p:sp>
      <p:sp>
        <p:nvSpPr>
          <p:cNvPr id="112" name="Google Shape;112;p31"/>
          <p:cNvSpPr txBox="1">
            <a:spLocks noGrp="1"/>
          </p:cNvSpPr>
          <p:nvPr>
            <p:ph type="title"/>
          </p:nvPr>
        </p:nvSpPr>
        <p:spPr>
          <a:xfrm>
            <a:off x="428625" y="1189831"/>
            <a:ext cx="2828636" cy="1325563"/>
          </a:xfrm>
          <a:prstGeom prst="rect">
            <a:avLst/>
          </a:prstGeom>
          <a:noFill/>
          <a:ln>
            <a:noFill/>
          </a:ln>
        </p:spPr>
        <p:txBody>
          <a:bodyPr spcFirstLastPara="1" wrap="square" lIns="91425" tIns="45700" rIns="91425" bIns="45700" anchor="ctr" anchorCtr="0">
            <a:normAutofit/>
          </a:bodyPr>
          <a:lstStyle>
            <a:lvl1pPr lvl="0" algn="ctr" rtl="1">
              <a:lnSpc>
                <a:spcPct val="90000"/>
              </a:lnSpc>
              <a:spcBef>
                <a:spcPts val="0"/>
              </a:spcBef>
              <a:spcAft>
                <a:spcPts val="0"/>
              </a:spcAft>
              <a:buClr>
                <a:srgbClr val="002060"/>
              </a:buClr>
              <a:buSzPts val="5400"/>
              <a:buFont typeface="Calibri"/>
              <a:buNone/>
              <a:defRPr sz="5400" b="1">
                <a:solidFill>
                  <a:srgbClr val="002060"/>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3" name="Google Shape;113;p31"/>
          <p:cNvSpPr>
            <a:spLocks noGrp="1"/>
          </p:cNvSpPr>
          <p:nvPr>
            <p:ph type="media" idx="2"/>
          </p:nvPr>
        </p:nvSpPr>
        <p:spPr>
          <a:xfrm>
            <a:off x="5464968" y="1611299"/>
            <a:ext cx="5376863" cy="4157662"/>
          </a:xfrm>
          <a:prstGeom prst="rect">
            <a:avLst/>
          </a:prstGeom>
          <a:noFill/>
          <a:ln>
            <a:noFill/>
          </a:ln>
        </p:spPr>
        <p:txBody>
          <a:bodyPr spcFirstLastPara="1" wrap="square" lIns="91425" tIns="45700" rIns="91425" bIns="45700" anchor="t" anchorCtr="0">
            <a:normAutofit/>
          </a:bodyPr>
          <a:lstStyle>
            <a:lvl1pPr marR="0" lvl="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theme" Target="../theme/theme5.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7" r:id="rId6"/>
    <p:sldLayoutId id="2147483658" r:id="rId7"/>
    <p:sldLayoutId id="2147483662" r:id="rId8"/>
    <p:sldLayoutId id="2147483661" r:id="rId9"/>
    <p:sldLayoutId id="214748378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4F4F5"/>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DE3897B-57C0-46C1-99A1-EF01C69DBF6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ECAC9C8-94CA-4CD8-891D-3B126282E9C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E9CFD5-0081-40C3-92FE-18D2A611283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E9EB68D-8B77-4F94-BB97-F778B0AAB978}" type="datetimeFigureOut">
              <a:rPr lang="he-IL" smtClean="0"/>
              <a:t>ט"ו/שבט/תשפ"ה</a:t>
            </a:fld>
            <a:endParaRPr lang="he-IL"/>
          </a:p>
        </p:txBody>
      </p:sp>
      <p:sp>
        <p:nvSpPr>
          <p:cNvPr id="5" name="מציין מיקום של כותרת תחתונה 4">
            <a:extLst>
              <a:ext uri="{FF2B5EF4-FFF2-40B4-BE49-F238E27FC236}">
                <a16:creationId xmlns:a16="http://schemas.microsoft.com/office/drawing/2014/main" id="{5F52E0EC-48D9-48C4-A852-9434367D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D40205B-84E6-4857-BFD7-CE98CEA8C1B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C33919C-8379-4110-9C07-A3FB54FC6405}" type="slidenum">
              <a:rPr lang="he-IL" smtClean="0"/>
              <a:t>‹#›</a:t>
            </a:fld>
            <a:endParaRPr lang="he-IL"/>
          </a:p>
        </p:txBody>
      </p:sp>
    </p:spTree>
    <p:extLst>
      <p:ext uri="{BB962C8B-B14F-4D97-AF65-F5344CB8AC3E}">
        <p14:creationId xmlns:p14="http://schemas.microsoft.com/office/powerpoint/2010/main" val="79308374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4060571937"/>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716666565"/>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3DE3897B-57C0-46C1-99A1-EF01C69DBF68}"/>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BECAC9C8-94CA-4CD8-891D-3B126282E9C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13E9CFD5-0081-40C3-92FE-18D2A611283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8E9EB68D-8B77-4F94-BB97-F778B0AAB978}" type="datetimeFigureOut">
              <a:rPr lang="he-IL" smtClean="0"/>
              <a:t>ט"ו/שבט/תשפ"ה</a:t>
            </a:fld>
            <a:endParaRPr lang="he-IL"/>
          </a:p>
        </p:txBody>
      </p:sp>
      <p:sp>
        <p:nvSpPr>
          <p:cNvPr id="5" name="מציין מיקום של כותרת תחתונה 4">
            <a:extLst>
              <a:ext uri="{FF2B5EF4-FFF2-40B4-BE49-F238E27FC236}">
                <a16:creationId xmlns:a16="http://schemas.microsoft.com/office/drawing/2014/main" id="{5F52E0EC-48D9-48C4-A852-9434367D40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3D40205B-84E6-4857-BFD7-CE98CEA8C1BD}"/>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4C33919C-8379-4110-9C07-A3FB54FC6405}" type="slidenum">
              <a:rPr lang="he-IL" smtClean="0"/>
              <a:t>‹#›</a:t>
            </a:fld>
            <a:endParaRPr lang="he-IL"/>
          </a:p>
        </p:txBody>
      </p:sp>
    </p:spTree>
    <p:extLst>
      <p:ext uri="{BB962C8B-B14F-4D97-AF65-F5344CB8AC3E}">
        <p14:creationId xmlns:p14="http://schemas.microsoft.com/office/powerpoint/2010/main" val="35939623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4F4F5"/>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extLst>
      <p:ext uri="{BB962C8B-B14F-4D97-AF65-F5344CB8AC3E}">
        <p14:creationId xmlns:p14="http://schemas.microsoft.com/office/powerpoint/2010/main" val="3166197449"/>
      </p:ext>
    </p:extLst>
  </p:cSld>
  <p:clrMap bg1="lt1" tx1="dk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svg"/></Relationships>
</file>

<file path=ppt/slides/_rels/slide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62.xml"/><Relationship Id="rId5" Type="http://schemas.openxmlformats.org/officeDocument/2006/relationships/image" Target="../media/image63.gif"/><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hyperlink" Target="https://www.youtube.com/watch?v=UlLAWL-GGe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 Id="rId9" Type="http://schemas.openxmlformats.org/officeDocument/2006/relationships/image" Target="../media/image74.sv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6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svg"/></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2.xml"/><Relationship Id="rId5" Type="http://schemas.openxmlformats.org/officeDocument/2006/relationships/image" Target="../media/image90.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2.xml"/><Relationship Id="rId5" Type="http://schemas.openxmlformats.org/officeDocument/2006/relationships/image" Target="../media/image90.png"/><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2.xml"/><Relationship Id="rId5" Type="http://schemas.openxmlformats.org/officeDocument/2006/relationships/image" Target="../media/image90.png"/><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2.xml"/><Relationship Id="rId5" Type="http://schemas.openxmlformats.org/officeDocument/2006/relationships/image" Target="../media/image90.png"/><Relationship Id="rId4"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62.xml"/><Relationship Id="rId5" Type="http://schemas.openxmlformats.org/officeDocument/2006/relationships/image" Target="../media/image90.pn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62.xml"/><Relationship Id="rId6" Type="http://schemas.openxmlformats.org/officeDocument/2006/relationships/image" Target="../media/image90.png"/><Relationship Id="rId5" Type="http://schemas.openxmlformats.org/officeDocument/2006/relationships/image" Target="../media/image95.png"/><Relationship Id="rId4" Type="http://schemas.openxmlformats.org/officeDocument/2006/relationships/image" Target="../media/image88.pn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62.xml"/><Relationship Id="rId5" Type="http://schemas.openxmlformats.org/officeDocument/2006/relationships/image" Target="../media/image98.svg"/><Relationship Id="rId4" Type="http://schemas.openxmlformats.org/officeDocument/2006/relationships/image" Target="../media/image97.png"/></Relationships>
</file>

<file path=ppt/slides/_rels/slide2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svg"/><Relationship Id="rId3" Type="http://schemas.openxmlformats.org/officeDocument/2006/relationships/image" Target="../media/image62.png"/><Relationship Id="rId7" Type="http://schemas.openxmlformats.org/officeDocument/2006/relationships/image" Target="../media/image101.svg"/><Relationship Id="rId12" Type="http://schemas.openxmlformats.org/officeDocument/2006/relationships/image" Target="../media/image106.png"/><Relationship Id="rId2" Type="http://schemas.openxmlformats.org/officeDocument/2006/relationships/notesSlide" Target="../notesSlides/notesSlide23.xml"/><Relationship Id="rId1" Type="http://schemas.openxmlformats.org/officeDocument/2006/relationships/slideLayout" Target="../slideLayouts/slideLayout62.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8.svg"/><Relationship Id="rId10" Type="http://schemas.openxmlformats.org/officeDocument/2006/relationships/image" Target="../media/image104.png"/><Relationship Id="rId4" Type="http://schemas.openxmlformats.org/officeDocument/2006/relationships/image" Target="../media/image7.png"/><Relationship Id="rId9" Type="http://schemas.openxmlformats.org/officeDocument/2006/relationships/image" Target="../media/image103.svg"/><Relationship Id="rId14" Type="http://schemas.openxmlformats.org/officeDocument/2006/relationships/image" Target="../media/image90.png"/></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microsoft.com/office/2007/relationships/hdphoto" Target="../media/hdphoto2.wdp"/><Relationship Id="rId2" Type="http://schemas.openxmlformats.org/officeDocument/2006/relationships/notesSlide" Target="../notesSlides/notesSlide25.xml"/><Relationship Id="rId1" Type="http://schemas.openxmlformats.org/officeDocument/2006/relationships/slideLayout" Target="../slideLayouts/slideLayout6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6.xml"/><Relationship Id="rId1" Type="http://schemas.openxmlformats.org/officeDocument/2006/relationships/slideLayout" Target="../slideLayouts/slideLayout66.xml"/><Relationship Id="rId5" Type="http://schemas.openxmlformats.org/officeDocument/2006/relationships/image" Target="../media/image116.png"/><Relationship Id="rId4" Type="http://schemas.openxmlformats.org/officeDocument/2006/relationships/image" Target="../media/image115.png"/></Relationships>
</file>

<file path=ppt/slides/_rels/slide32.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12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1.xml"/><Relationship Id="rId1" Type="http://schemas.openxmlformats.org/officeDocument/2006/relationships/slideLayout" Target="../slideLayouts/slideLayout41.xml"/><Relationship Id="rId5" Type="http://schemas.openxmlformats.org/officeDocument/2006/relationships/image" Target="../media/image127.png"/><Relationship Id="rId4" Type="http://schemas.openxmlformats.org/officeDocument/2006/relationships/image" Target="../media/image126.png"/></Relationships>
</file>

<file path=ppt/slides/_rels/slide3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2.xml"/><Relationship Id="rId1" Type="http://schemas.openxmlformats.org/officeDocument/2006/relationships/slideLayout" Target="../slideLayouts/slideLayout41.xml"/><Relationship Id="rId5" Type="http://schemas.openxmlformats.org/officeDocument/2006/relationships/image" Target="../media/image127.png"/><Relationship Id="rId4"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מלבן 28">
            <a:extLst>
              <a:ext uri="{FF2B5EF4-FFF2-40B4-BE49-F238E27FC236}">
                <a16:creationId xmlns:a16="http://schemas.microsoft.com/office/drawing/2014/main" id="{FA3F45E0-FBE1-454E-AA00-74A228EAA1C6}"/>
              </a:ext>
            </a:extLst>
          </p:cNvPr>
          <p:cNvSpPr/>
          <p:nvPr/>
        </p:nvSpPr>
        <p:spPr>
          <a:xfrm>
            <a:off x="0" y="0"/>
            <a:ext cx="12199673" cy="506993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 name="מלבן 2">
            <a:extLst>
              <a:ext uri="{FF2B5EF4-FFF2-40B4-BE49-F238E27FC236}">
                <a16:creationId xmlns:a16="http://schemas.microsoft.com/office/drawing/2014/main" id="{AB5A58E6-3E8C-41F7-A006-FBCB6FD1EA00}"/>
              </a:ext>
            </a:extLst>
          </p:cNvPr>
          <p:cNvSpPr/>
          <p:nvPr/>
        </p:nvSpPr>
        <p:spPr>
          <a:xfrm>
            <a:off x="-1" y="2598820"/>
            <a:ext cx="12192001" cy="4259179"/>
          </a:xfrm>
          <a:prstGeom prst="rect">
            <a:avLst/>
          </a:prstGeom>
          <a:solidFill>
            <a:srgbClr val="E5C3B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8" name="גרפיקה 17">
            <a:extLst>
              <a:ext uri="{FF2B5EF4-FFF2-40B4-BE49-F238E27FC236}">
                <a16:creationId xmlns:a16="http://schemas.microsoft.com/office/drawing/2014/main" id="{0A69B6BC-F8B2-4E8A-9320-446FCD9607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676" y="5011835"/>
            <a:ext cx="5268551" cy="1335136"/>
          </a:xfrm>
          <a:prstGeom prst="rect">
            <a:avLst/>
          </a:prstGeom>
        </p:spPr>
      </p:pic>
      <p:pic>
        <p:nvPicPr>
          <p:cNvPr id="4" name="תמונה 3">
            <a:extLst>
              <a:ext uri="{FF2B5EF4-FFF2-40B4-BE49-F238E27FC236}">
                <a16:creationId xmlns:a16="http://schemas.microsoft.com/office/drawing/2014/main" id="{FC597C1D-9ED8-420A-9EA9-A542C8319F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6875" y="100882"/>
            <a:ext cx="77628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מלבן 4">
            <a:extLst>
              <a:ext uri="{FF2B5EF4-FFF2-40B4-BE49-F238E27FC236}">
                <a16:creationId xmlns:a16="http://schemas.microsoft.com/office/drawing/2014/main" id="{2B8EF0F8-90DD-433D-894C-960AC1D5239D}"/>
              </a:ext>
            </a:extLst>
          </p:cNvPr>
          <p:cNvSpPr/>
          <p:nvPr/>
        </p:nvSpPr>
        <p:spPr>
          <a:xfrm>
            <a:off x="-361031" y="790598"/>
            <a:ext cx="2141984" cy="404919"/>
          </a:xfrm>
          <a:prstGeom prst="rect">
            <a:avLst/>
          </a:prstGeom>
        </p:spPr>
        <p:txBody>
          <a:bodyPr wrap="square">
            <a:spAutoFit/>
          </a:bodyPr>
          <a:lstStyle/>
          <a:p>
            <a:pPr marL="0" marR="0" lvl="0" indent="0" algn="ctr" defTabSz="914400" rtl="1" eaLnBrk="1" fontAlgn="auto" latinLnBrk="0" hangingPunct="1">
              <a:lnSpc>
                <a:spcPts val="800"/>
              </a:lnSpc>
              <a:spcBef>
                <a:spcPts val="0"/>
              </a:spcBef>
              <a:spcAft>
                <a:spcPts val="0"/>
              </a:spcAft>
              <a:buClrTx/>
              <a:buSzTx/>
              <a:buFontTx/>
              <a:buNone/>
              <a:tabLst/>
              <a:defRPr/>
            </a:pPr>
            <a:r>
              <a:rPr kumimoji="0" lang="he-IL" sz="9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משרד החינוך</a:t>
            </a:r>
          </a:p>
          <a:p>
            <a:pPr marL="0" marR="0" lvl="0" indent="0" algn="ctr" defTabSz="914400" rtl="1" eaLnBrk="1" fontAlgn="auto" latinLnBrk="0" hangingPunct="1">
              <a:lnSpc>
                <a:spcPts val="800"/>
              </a:lnSpc>
              <a:spcBef>
                <a:spcPts val="0"/>
              </a:spcBef>
              <a:spcAft>
                <a:spcPts val="0"/>
              </a:spcAft>
              <a:buClrTx/>
              <a:buSzTx/>
              <a:buFontTx/>
              <a:buNone/>
              <a:tabLst/>
              <a:defRPr/>
            </a:pPr>
            <a:r>
              <a:rPr kumimoji="0" lang="he-IL" sz="9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מינהל</a:t>
            </a:r>
            <a:r>
              <a:rPr kumimoji="0" lang="he-IL" sz="9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פדגוגי</a:t>
            </a:r>
            <a:endParaRPr kumimoji="0" lang="en-US" sz="9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ctr" defTabSz="914400" rtl="1" eaLnBrk="1" fontAlgn="auto" latinLnBrk="0" hangingPunct="1">
              <a:lnSpc>
                <a:spcPts val="800"/>
              </a:lnSpc>
              <a:spcBef>
                <a:spcPts val="0"/>
              </a:spcBef>
              <a:spcAft>
                <a:spcPts val="0"/>
              </a:spcAft>
              <a:buClrTx/>
              <a:buSzTx/>
              <a:buFontTx/>
              <a:buNone/>
              <a:tabLst/>
              <a:defRPr/>
            </a:pPr>
            <a:r>
              <a:rPr kumimoji="0" lang="he-IL" sz="9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אגף בכיר שירות פסיכולוגי ייעוצי</a:t>
            </a:r>
          </a:p>
        </p:txBody>
      </p:sp>
      <p:sp>
        <p:nvSpPr>
          <p:cNvPr id="13" name="תיבת טקסט 12">
            <a:extLst>
              <a:ext uri="{FF2B5EF4-FFF2-40B4-BE49-F238E27FC236}">
                <a16:creationId xmlns:a16="http://schemas.microsoft.com/office/drawing/2014/main" id="{0D0D38DF-2529-4779-91E0-FD3504A02758}"/>
              </a:ext>
            </a:extLst>
          </p:cNvPr>
          <p:cNvSpPr txBox="1"/>
          <p:nvPr/>
        </p:nvSpPr>
        <p:spPr>
          <a:xfrm>
            <a:off x="6931120" y="5285275"/>
            <a:ext cx="5268553" cy="810478"/>
          </a:xfrm>
          <a:prstGeom prst="rect">
            <a:avLst/>
          </a:prstGeom>
          <a:noFill/>
        </p:spPr>
        <p:txBody>
          <a:bodyPr wrap="square">
            <a:spAutoFit/>
          </a:bodyPr>
          <a:lstStyle/>
          <a:p>
            <a:pPr marL="0" marR="0" lvl="0" indent="0" algn="ctr" defTabSz="914400" rtl="1" eaLnBrk="1" fontAlgn="auto" latinLnBrk="0" hangingPunct="1">
              <a:lnSpc>
                <a:spcPts val="5600"/>
              </a:lnSpc>
              <a:spcBef>
                <a:spcPts val="0"/>
              </a:spcBef>
              <a:spcAft>
                <a:spcPts val="0"/>
              </a:spcAft>
              <a:buClrTx/>
              <a:buSzTx/>
              <a:buFontTx/>
              <a:buNone/>
              <a:tabLst/>
              <a:defRPr/>
            </a:pPr>
            <a:r>
              <a:rPr lang="he-IL" sz="48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כיתה</a:t>
            </a:r>
            <a:r>
              <a:rPr kumimoji="0" lang="he-IL" sz="4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ה' </a:t>
            </a:r>
            <a:r>
              <a:rPr lang="he-IL" sz="48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בנות </a:t>
            </a:r>
            <a:r>
              <a:rPr lang="he-IL" sz="48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חמ"ד</a:t>
            </a:r>
            <a:endParaRPr kumimoji="0" lang="he-IL" sz="4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תמונה 1">
            <a:extLst>
              <a:ext uri="{FF2B5EF4-FFF2-40B4-BE49-F238E27FC236}">
                <a16:creationId xmlns:a16="http://schemas.microsoft.com/office/drawing/2014/main" id="{F91A3208-2368-6A2F-419E-E7E36691163E}"/>
              </a:ext>
            </a:extLst>
          </p:cNvPr>
          <p:cNvPicPr>
            <a:picLocks noChangeAspect="1"/>
          </p:cNvPicPr>
          <p:nvPr/>
        </p:nvPicPr>
        <p:blipFill>
          <a:blip r:embed="rId6"/>
          <a:stretch>
            <a:fillRect/>
          </a:stretch>
        </p:blipFill>
        <p:spPr>
          <a:xfrm>
            <a:off x="8888329" y="47558"/>
            <a:ext cx="3039180" cy="1447410"/>
          </a:xfrm>
          <a:prstGeom prst="rect">
            <a:avLst/>
          </a:prstGeom>
        </p:spPr>
      </p:pic>
      <p:sp>
        <p:nvSpPr>
          <p:cNvPr id="8" name="Google Shape;123;p1">
            <a:extLst>
              <a:ext uri="{FF2B5EF4-FFF2-40B4-BE49-F238E27FC236}">
                <a16:creationId xmlns:a16="http://schemas.microsoft.com/office/drawing/2014/main" id="{80F1D7DD-0B21-A3F8-3AEF-D91FA638A52E}"/>
              </a:ext>
            </a:extLst>
          </p:cNvPr>
          <p:cNvSpPr/>
          <p:nvPr/>
        </p:nvSpPr>
        <p:spPr>
          <a:xfrm>
            <a:off x="709961" y="316225"/>
            <a:ext cx="10772078" cy="224672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ts val="5600"/>
              </a:lnSpc>
              <a:spcBef>
                <a:spcPts val="0"/>
              </a:spcBef>
              <a:spcAft>
                <a:spcPts val="0"/>
              </a:spcAft>
              <a:buClrTx/>
              <a:buSzTx/>
              <a:buFontTx/>
              <a:buNone/>
              <a:tabLst/>
              <a:defRPr/>
            </a:pPr>
            <a:r>
              <a:rPr kumimoji="0" lang="he-IL" sz="40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יחידת</a:t>
            </a:r>
            <a:r>
              <a:rPr kumimoji="0" lang="he-IL" sz="44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לימוד בכישורי חיים</a:t>
            </a:r>
          </a:p>
          <a:p>
            <a:pPr marL="0" marR="0" lvl="0" indent="0" algn="ctr" defTabSz="914400" rtl="1" eaLnBrk="1" fontAlgn="auto" latinLnBrk="0" hangingPunct="1">
              <a:lnSpc>
                <a:spcPts val="5600"/>
              </a:lnSpc>
              <a:spcBef>
                <a:spcPts val="0"/>
              </a:spcBef>
              <a:spcAft>
                <a:spcPts val="0"/>
              </a:spcAft>
              <a:buClrTx/>
              <a:buSzTx/>
              <a:buFontTx/>
              <a:buNone/>
              <a:tabLst/>
              <a:defRPr/>
            </a:pPr>
            <a:r>
              <a:rPr kumimoji="0" lang="he-IL" sz="400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חברות, סובלנות ומניעת אלימות</a:t>
            </a:r>
            <a:r>
              <a:rPr kumimoji="0" lang="he-IL" sz="240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 </a:t>
            </a:r>
          </a:p>
          <a:p>
            <a:pPr marL="0" marR="0" lvl="0" indent="0" algn="ctr" defTabSz="914400" rtl="1" eaLnBrk="1" fontAlgn="auto" latinLnBrk="0" hangingPunct="1">
              <a:lnSpc>
                <a:spcPts val="5600"/>
              </a:lnSpc>
              <a:spcBef>
                <a:spcPts val="0"/>
              </a:spcBef>
              <a:spcAft>
                <a:spcPts val="0"/>
              </a:spcAft>
              <a:buClrTx/>
              <a:buSzTx/>
              <a:buFontTx/>
              <a:buNone/>
              <a:tabLst/>
              <a:defRPr/>
            </a:pPr>
            <a:r>
              <a:rPr kumimoji="0" lang="he-IL" sz="44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במבט רחב: פיתוח רגישות למצבי פגיעה בין חברים</a:t>
            </a:r>
          </a:p>
        </p:txBody>
      </p:sp>
      <p:sp>
        <p:nvSpPr>
          <p:cNvPr id="6" name="Google Shape;124;p1">
            <a:extLst>
              <a:ext uri="{FF2B5EF4-FFF2-40B4-BE49-F238E27FC236}">
                <a16:creationId xmlns:a16="http://schemas.microsoft.com/office/drawing/2014/main" id="{44860C95-5658-7FD2-2D93-DEB73BBF488F}"/>
              </a:ext>
            </a:extLst>
          </p:cNvPr>
          <p:cNvSpPr txBox="1"/>
          <p:nvPr/>
        </p:nvSpPr>
        <p:spPr>
          <a:xfrm>
            <a:off x="1485123" y="2799760"/>
            <a:ext cx="9221754" cy="1538883"/>
          </a:xfrm>
          <a:prstGeom prst="rect">
            <a:avLst/>
          </a:prstGeom>
          <a:noFill/>
          <a:ln>
            <a:noFill/>
          </a:ln>
        </p:spPr>
        <p:txBody>
          <a:bodyPr spcFirstLastPara="1" wrap="square" lIns="91425" tIns="45700" rIns="91425" bIns="45700" anchor="t" anchorCtr="0">
            <a:spAutoFit/>
          </a:bodyPr>
          <a:lstStyle/>
          <a:p>
            <a:pPr algn="ctr" rtl="1"/>
            <a:r>
              <a:rPr lang="iw-IL" sz="4000" dirty="0">
                <a:solidFill>
                  <a:srgbClr val="002060"/>
                </a:solidFill>
                <a:latin typeface="Calibri"/>
                <a:ea typeface="Calibri"/>
                <a:cs typeface="Calibri"/>
                <a:sym typeface="Calibri"/>
              </a:rPr>
              <a:t>שיעור </a:t>
            </a:r>
            <a:r>
              <a:rPr lang="he-IL" sz="4000" dirty="0">
                <a:solidFill>
                  <a:srgbClr val="002060"/>
                </a:solidFill>
                <a:latin typeface="Calibri"/>
                <a:ea typeface="Calibri"/>
                <a:cs typeface="Calibri"/>
                <a:sym typeface="Calibri"/>
              </a:rPr>
              <a:t>שלישי</a:t>
            </a:r>
            <a:endParaRPr sz="4000" dirty="0">
              <a:solidFill>
                <a:srgbClr val="002060"/>
              </a:solidFill>
              <a:latin typeface="Calibri"/>
              <a:ea typeface="Calibri"/>
              <a:cs typeface="Calibri"/>
              <a:sym typeface="Calibri"/>
            </a:endParaRPr>
          </a:p>
          <a:p>
            <a:pPr algn="ctr" rtl="1"/>
            <a:r>
              <a:rPr lang="he-IL" sz="5400" b="1" dirty="0">
                <a:solidFill>
                  <a:srgbClr val="002060"/>
                </a:solidFill>
                <a:latin typeface="Calibri"/>
                <a:ea typeface="Calibri"/>
                <a:cs typeface="Calibri"/>
                <a:sym typeface="Calibri"/>
              </a:rPr>
              <a:t>סיפורה של הגיבורה הראשית</a:t>
            </a:r>
            <a:endParaRPr sz="5400" b="1" dirty="0">
              <a:solidFill>
                <a:srgbClr val="002060"/>
              </a:solidFill>
              <a:latin typeface="Calibri"/>
              <a:ea typeface="Calibri"/>
              <a:cs typeface="Calibri"/>
              <a:sym typeface="Calibri"/>
            </a:endParaRPr>
          </a:p>
        </p:txBody>
      </p:sp>
      <p:sp>
        <p:nvSpPr>
          <p:cNvPr id="10" name="Google Shape;126;p1">
            <a:extLst>
              <a:ext uri="{FF2B5EF4-FFF2-40B4-BE49-F238E27FC236}">
                <a16:creationId xmlns:a16="http://schemas.microsoft.com/office/drawing/2014/main" id="{6BB8A5C8-99EE-64F7-5A50-BF84CB57E8CA}"/>
              </a:ext>
            </a:extLst>
          </p:cNvPr>
          <p:cNvSpPr txBox="1"/>
          <p:nvPr/>
        </p:nvSpPr>
        <p:spPr>
          <a:xfrm>
            <a:off x="-1219672" y="5173699"/>
            <a:ext cx="6426575" cy="1175666"/>
          </a:xfrm>
          <a:prstGeom prst="rect">
            <a:avLst/>
          </a:prstGeom>
          <a:noFill/>
          <a:ln>
            <a:noFill/>
          </a:ln>
        </p:spPr>
        <p:txBody>
          <a:bodyPr spcFirstLastPara="1" wrap="square" lIns="91425" tIns="45700" rIns="91425" bIns="45700" anchor="t" anchorCtr="0">
            <a:spAutoFit/>
          </a:bodyPr>
          <a:lstStyle/>
          <a:p>
            <a:pPr algn="ctr" rtl="1">
              <a:lnSpc>
                <a:spcPct val="110000"/>
              </a:lnSpc>
            </a:pPr>
            <a:r>
              <a:rPr lang="iw-IL" sz="2400" b="1" dirty="0">
                <a:solidFill>
                  <a:srgbClr val="002060"/>
                </a:solidFill>
                <a:latin typeface="Calibri"/>
                <a:ea typeface="Calibri"/>
                <a:cs typeface="Calibri"/>
                <a:sym typeface="Calibri"/>
              </a:rPr>
              <a:t>מיומנות מרכזית</a:t>
            </a:r>
            <a:br>
              <a:rPr lang="iw-IL" sz="2400" b="1" dirty="0">
                <a:solidFill>
                  <a:srgbClr val="002060"/>
                </a:solidFill>
                <a:latin typeface="Calibri"/>
                <a:ea typeface="Calibri"/>
                <a:cs typeface="Calibri"/>
                <a:sym typeface="Calibri"/>
              </a:rPr>
            </a:br>
            <a:r>
              <a:rPr lang="he-IL" sz="2000" dirty="0">
                <a:solidFill>
                  <a:srgbClr val="002060"/>
                </a:solidFill>
                <a:latin typeface="Calibri"/>
                <a:ea typeface="Calibri"/>
                <a:cs typeface="Calibri"/>
                <a:sym typeface="Calibri"/>
              </a:rPr>
              <a:t>מסוגלות עצמית – להכיר ביכולת של הפרט </a:t>
            </a:r>
          </a:p>
          <a:p>
            <a:pPr algn="ctr" rtl="1">
              <a:lnSpc>
                <a:spcPct val="110000"/>
              </a:lnSpc>
            </a:pPr>
            <a:r>
              <a:rPr lang="he-IL" sz="2000" dirty="0">
                <a:solidFill>
                  <a:srgbClr val="002060"/>
                </a:solidFill>
                <a:latin typeface="Calibri"/>
                <a:ea typeface="Calibri"/>
                <a:cs typeface="Calibri"/>
                <a:sym typeface="Calibri"/>
              </a:rPr>
              <a:t>להשפיע על סביבתו</a:t>
            </a:r>
            <a:endParaRPr sz="2000" dirty="0">
              <a:solidFill>
                <a:srgbClr val="002060"/>
              </a:solidFill>
              <a:latin typeface="Calibri"/>
              <a:ea typeface="Calibri"/>
              <a:cs typeface="Calibri"/>
              <a:sym typeface="Calibri"/>
            </a:endParaRPr>
          </a:p>
        </p:txBody>
      </p:sp>
      <p:pic>
        <p:nvPicPr>
          <p:cNvPr id="7" name="תמונה 6">
            <a:extLst>
              <a:ext uri="{FF2B5EF4-FFF2-40B4-BE49-F238E27FC236}">
                <a16:creationId xmlns:a16="http://schemas.microsoft.com/office/drawing/2014/main" id="{258E0387-ADDF-01BB-62FA-AE14318B336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6481" y="143322"/>
            <a:ext cx="1251187" cy="545264"/>
          </a:xfrm>
          <a:prstGeom prst="rect">
            <a:avLst/>
          </a:prstGeom>
        </p:spPr>
      </p:pic>
      <p:sp>
        <p:nvSpPr>
          <p:cNvPr id="9" name="תיבת טקסט 8">
            <a:extLst>
              <a:ext uri="{FF2B5EF4-FFF2-40B4-BE49-F238E27FC236}">
                <a16:creationId xmlns:a16="http://schemas.microsoft.com/office/drawing/2014/main" id="{B5DD6EE9-5DF6-F00C-8D8C-ECB68D8F7CB3}"/>
              </a:ext>
            </a:extLst>
          </p:cNvPr>
          <p:cNvSpPr txBox="1"/>
          <p:nvPr/>
        </p:nvSpPr>
        <p:spPr>
          <a:xfrm>
            <a:off x="11353250" y="170000"/>
            <a:ext cx="794627" cy="338554"/>
          </a:xfrm>
          <a:prstGeom prst="rect">
            <a:avLst/>
          </a:prstGeom>
          <a:noFill/>
          <a:ln>
            <a:noFill/>
          </a:ln>
        </p:spPr>
        <p:txBody>
          <a:bodyPr wrap="square" rtlCol="1" anchor="ctr" anchorCtr="1">
            <a:spAutoFit/>
          </a:bodyPr>
          <a:lstStyle/>
          <a:p>
            <a:r>
              <a:rPr lang="he-IL" sz="1600" dirty="0">
                <a:ln>
                  <a:solidFill>
                    <a:sysClr val="windowText" lastClr="000000"/>
                  </a:solidFill>
                </a:ln>
                <a:solidFill>
                  <a:srgbClr val="002060"/>
                </a:solidFill>
                <a:latin typeface="Assistant Light" pitchFamily="2" charset="-79"/>
                <a:cs typeface="Assistant Light" pitchFamily="2" charset="-79"/>
              </a:rPr>
              <a:t>בס"ד</a:t>
            </a:r>
          </a:p>
        </p:txBody>
      </p:sp>
      <p:pic>
        <p:nvPicPr>
          <p:cNvPr id="11" name="תמונה 10">
            <a:extLst>
              <a:ext uri="{FF2B5EF4-FFF2-40B4-BE49-F238E27FC236}">
                <a16:creationId xmlns:a16="http://schemas.microsoft.com/office/drawing/2014/main" id="{FDDD4093-7A06-AC9D-C35E-267B9D87A6AE}"/>
              </a:ext>
            </a:extLst>
          </p:cNvPr>
          <p:cNvPicPr>
            <a:picLocks noChangeAspect="1"/>
          </p:cNvPicPr>
          <p:nvPr/>
        </p:nvPicPr>
        <p:blipFill>
          <a:blip r:embed="rId8"/>
          <a:stretch>
            <a:fillRect/>
          </a:stretch>
        </p:blipFill>
        <p:spPr>
          <a:xfrm>
            <a:off x="1343691" y="749570"/>
            <a:ext cx="1816765" cy="506012"/>
          </a:xfrm>
          <a:prstGeom prst="rect">
            <a:avLst/>
          </a:prstGeom>
        </p:spPr>
      </p:pic>
    </p:spTree>
    <p:extLst>
      <p:ext uri="{BB962C8B-B14F-4D97-AF65-F5344CB8AC3E}">
        <p14:creationId xmlns:p14="http://schemas.microsoft.com/office/powerpoint/2010/main" val="1541228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9E9F909-FCD6-E457-199C-74EC92530B15}"/>
              </a:ext>
            </a:extLst>
          </p:cNvPr>
          <p:cNvSpPr>
            <a:spLocks noGrp="1"/>
          </p:cNvSpPr>
          <p:nvPr>
            <p:ph type="title"/>
          </p:nvPr>
        </p:nvSpPr>
        <p:spPr>
          <a:xfrm>
            <a:off x="8035511" y="1701570"/>
            <a:ext cx="3467100" cy="1325563"/>
          </a:xfrm>
        </p:spPr>
        <p:txBody>
          <a:bodyPr>
            <a:normAutofit/>
          </a:bodyPr>
          <a:lstStyle/>
          <a:p>
            <a:r>
              <a:rPr lang="he-IL" sz="5400" dirty="0">
                <a:solidFill>
                  <a:srgbClr val="CF927F"/>
                </a:solidFill>
              </a:rPr>
              <a:t>כל מי ש...</a:t>
            </a:r>
          </a:p>
        </p:txBody>
      </p:sp>
      <p:sp>
        <p:nvSpPr>
          <p:cNvPr id="3" name="כותרת 1">
            <a:extLst>
              <a:ext uri="{FF2B5EF4-FFF2-40B4-BE49-F238E27FC236}">
                <a16:creationId xmlns:a16="http://schemas.microsoft.com/office/drawing/2014/main" id="{7A9078FE-31EE-898A-9016-95BF9FC889AA}"/>
              </a:ext>
            </a:extLst>
          </p:cNvPr>
          <p:cNvSpPr txBox="1">
            <a:spLocks/>
          </p:cNvSpPr>
          <p:nvPr/>
        </p:nvSpPr>
        <p:spPr>
          <a:xfrm>
            <a:off x="3733800" y="92073"/>
            <a:ext cx="49911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1">
              <a:lnSpc>
                <a:spcPct val="90000"/>
              </a:lnSpc>
              <a:spcBef>
                <a:spcPts val="0"/>
              </a:spcBef>
              <a:spcAft>
                <a:spcPts val="0"/>
              </a:spcAft>
              <a:buClr>
                <a:schemeClr val="lt1"/>
              </a:buClr>
              <a:buSzPts val="7200"/>
              <a:buFont typeface="Calibri"/>
              <a:buNone/>
              <a:defRPr sz="72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1" eaLnBrk="1" fontAlgn="auto" latinLnBrk="0" hangingPunct="1">
              <a:lnSpc>
                <a:spcPct val="90000"/>
              </a:lnSpc>
              <a:spcBef>
                <a:spcPts val="0"/>
              </a:spcBef>
              <a:spcAft>
                <a:spcPts val="0"/>
              </a:spcAft>
              <a:buClr>
                <a:srgbClr val="FFFFFF"/>
              </a:buClr>
              <a:buSzPts val="7200"/>
              <a:buFont typeface="Calibri"/>
              <a:buNone/>
              <a:tabLst/>
              <a:defRPr/>
            </a:pPr>
            <a:r>
              <a:rPr kumimoji="0" lang="he-IL" sz="7200" b="1" i="0" u="none" strike="noStrike" kern="0" cap="none" spc="0" normalizeH="0" baseline="0" noProof="0" dirty="0">
                <a:ln>
                  <a:noFill/>
                </a:ln>
                <a:solidFill>
                  <a:srgbClr val="002060"/>
                </a:solidFill>
                <a:effectLst/>
                <a:uLnTx/>
                <a:uFillTx/>
                <a:latin typeface="Calibri"/>
                <a:cs typeface="Calibri"/>
                <a:sym typeface="Calibri"/>
              </a:rPr>
              <a:t>הרוח</a:t>
            </a:r>
            <a:r>
              <a:rPr kumimoji="0" lang="he-IL" sz="7200" b="1" i="0" u="none" strike="noStrike" kern="0" cap="none" spc="0" normalizeH="0" baseline="0" noProof="0" dirty="0">
                <a:ln>
                  <a:noFill/>
                </a:ln>
                <a:solidFill>
                  <a:srgbClr val="FFFFFF"/>
                </a:solidFill>
                <a:effectLst/>
                <a:uLnTx/>
                <a:uFillTx/>
                <a:latin typeface="Calibri"/>
                <a:cs typeface="Calibri"/>
                <a:sym typeface="Calibri"/>
              </a:rPr>
              <a:t> </a:t>
            </a:r>
            <a:r>
              <a:rPr kumimoji="0" lang="he-IL" sz="7200" b="1" i="0" u="none" strike="noStrike" kern="0" cap="none" spc="0" normalizeH="0" baseline="0" noProof="0" dirty="0">
                <a:ln>
                  <a:noFill/>
                </a:ln>
                <a:solidFill>
                  <a:srgbClr val="002060"/>
                </a:solidFill>
                <a:effectLst/>
                <a:uLnTx/>
                <a:uFillTx/>
                <a:latin typeface="Calibri"/>
                <a:cs typeface="Calibri"/>
                <a:sym typeface="Calibri"/>
              </a:rPr>
              <a:t>נושבת</a:t>
            </a:r>
          </a:p>
        </p:txBody>
      </p:sp>
      <p:pic>
        <p:nvPicPr>
          <p:cNvPr id="8" name="Picture 4" descr="Free Smoke Colored photo and picture">
            <a:extLst>
              <a:ext uri="{FF2B5EF4-FFF2-40B4-BE49-F238E27FC236}">
                <a16:creationId xmlns:a16="http://schemas.microsoft.com/office/drawing/2014/main" id="{7D4FC907-1CF7-F849-A7AD-A274B5312DF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9642"/>
          <a:stretch/>
        </p:blipFill>
        <p:spPr bwMode="auto">
          <a:xfrm>
            <a:off x="59820" y="1509709"/>
            <a:ext cx="3673980" cy="5348291"/>
          </a:xfrm>
          <a:prstGeom prst="rect">
            <a:avLst/>
          </a:prstGeom>
          <a:noFill/>
          <a:extLst>
            <a:ext uri="{909E8E84-426E-40DD-AFC4-6F175D3DCCD1}">
              <a14:hiddenFill xmlns:a14="http://schemas.microsoft.com/office/drawing/2010/main">
                <a:solidFill>
                  <a:srgbClr val="FFFFFF"/>
                </a:solidFill>
              </a14:hiddenFill>
            </a:ext>
          </a:extLst>
        </p:spPr>
      </p:pic>
      <p:sp>
        <p:nvSpPr>
          <p:cNvPr id="4" name="תיבת טקסט 3">
            <a:extLst>
              <a:ext uri="{FF2B5EF4-FFF2-40B4-BE49-F238E27FC236}">
                <a16:creationId xmlns:a16="http://schemas.microsoft.com/office/drawing/2014/main" id="{FE4EC844-34F5-F0C3-A6AB-48A1037AF362}"/>
              </a:ext>
            </a:extLst>
          </p:cNvPr>
          <p:cNvSpPr txBox="1"/>
          <p:nvPr/>
        </p:nvSpPr>
        <p:spPr>
          <a:xfrm>
            <a:off x="2784022" y="3006266"/>
            <a:ext cx="9093684" cy="3067506"/>
          </a:xfrm>
          <a:prstGeom prst="rect">
            <a:avLst/>
          </a:prstGeom>
          <a:noFill/>
        </p:spPr>
        <p:txBody>
          <a:bodyPr wrap="square">
            <a:spAutoFit/>
          </a:bodyPr>
          <a:lstStyle/>
          <a:p>
            <a:pPr marL="457200" marR="0" lvl="0" indent="-406400" algn="r" defTabSz="914400" rtl="1" eaLnBrk="1" fontAlgn="base" latinLnBrk="0" hangingPunct="1">
              <a:lnSpc>
                <a:spcPct val="100000"/>
              </a:lnSpc>
              <a:spcBef>
                <a:spcPts val="1000"/>
              </a:spcBef>
              <a:spcAft>
                <a:spcPts val="0"/>
              </a:spcAft>
              <a:buClr>
                <a:srgbClr val="000000"/>
              </a:buClr>
              <a:buSzPts val="2800"/>
              <a:buFont typeface="Arial"/>
              <a:buChar char="•"/>
              <a:tabLst/>
              <a:defRPr/>
            </a:pPr>
            <a:r>
              <a:rPr kumimoji="0" lang="he-IL" sz="3200" b="0" i="0" u="none" strike="noStrike" kern="0" cap="none" spc="0" normalizeH="0" baseline="0" noProof="0" dirty="0">
                <a:ln>
                  <a:noFill/>
                </a:ln>
                <a:solidFill>
                  <a:srgbClr val="000000"/>
                </a:solidFill>
                <a:effectLst/>
                <a:uLnTx/>
                <a:uFillTx/>
                <a:latin typeface="Calibri"/>
                <a:ea typeface="Calibri"/>
                <a:cs typeface="Calibri"/>
                <a:sym typeface="Calibri"/>
              </a:rPr>
              <a:t>פיתחה השנה תחביב מעניין </a:t>
            </a:r>
          </a:p>
          <a:p>
            <a:pPr marL="457200" marR="0" lvl="0" indent="-406400" algn="r" defTabSz="914400" rtl="1" eaLnBrk="1" fontAlgn="base" latinLnBrk="0" hangingPunct="1">
              <a:lnSpc>
                <a:spcPct val="100000"/>
              </a:lnSpc>
              <a:spcBef>
                <a:spcPts val="1000"/>
              </a:spcBef>
              <a:spcAft>
                <a:spcPts val="0"/>
              </a:spcAft>
              <a:buClr>
                <a:srgbClr val="000000"/>
              </a:buClr>
              <a:buSzPts val="2800"/>
              <a:buFont typeface="Arial"/>
              <a:buChar char="•"/>
              <a:tabLst/>
              <a:defRPr/>
            </a:pPr>
            <a:r>
              <a:rPr kumimoji="0" lang="he-IL" sz="3200" b="0" i="0" u="none" strike="noStrike" kern="0" cap="none" spc="0" normalizeH="0" baseline="0" noProof="0" dirty="0">
                <a:ln>
                  <a:noFill/>
                </a:ln>
                <a:solidFill>
                  <a:srgbClr val="000000"/>
                </a:solidFill>
                <a:effectLst/>
                <a:uLnTx/>
                <a:uFillTx/>
                <a:latin typeface="Calibri"/>
                <a:ea typeface="Calibri"/>
                <a:cs typeface="Calibri"/>
                <a:sym typeface="Calibri"/>
              </a:rPr>
              <a:t>נתקלה באדם</a:t>
            </a:r>
            <a:r>
              <a:rPr kumimoji="0" lang="he-IL" sz="3200" b="0" i="0" u="none" strike="noStrike" kern="0" cap="none" spc="0" normalizeH="0" noProof="0" dirty="0">
                <a:ln>
                  <a:noFill/>
                </a:ln>
                <a:solidFill>
                  <a:srgbClr val="000000"/>
                </a:solidFill>
                <a:effectLst/>
                <a:uLnTx/>
                <a:uFillTx/>
                <a:latin typeface="Calibri"/>
                <a:ea typeface="Calibri"/>
                <a:cs typeface="Calibri"/>
                <a:sym typeface="Calibri"/>
              </a:rPr>
              <a:t> שעשה מעשה טוב וריגש אותה במיוחד</a:t>
            </a:r>
          </a:p>
          <a:p>
            <a:pPr marL="457200" marR="0" lvl="0" indent="-406400" algn="r" defTabSz="914400" rtl="1" eaLnBrk="1" fontAlgn="base" latinLnBrk="0" hangingPunct="1">
              <a:lnSpc>
                <a:spcPct val="100000"/>
              </a:lnSpc>
              <a:spcBef>
                <a:spcPts val="1000"/>
              </a:spcBef>
              <a:spcAft>
                <a:spcPts val="0"/>
              </a:spcAft>
              <a:buClr>
                <a:srgbClr val="000000"/>
              </a:buClr>
              <a:buSzPts val="2800"/>
              <a:buFont typeface="Arial"/>
              <a:buChar char="•"/>
              <a:tabLst/>
              <a:defRPr/>
            </a:pPr>
            <a:r>
              <a:rPr lang="he-IL" sz="3200" dirty="0">
                <a:latin typeface="Calibri"/>
                <a:ea typeface="Calibri"/>
                <a:cs typeface="Calibri"/>
                <a:sym typeface="Calibri"/>
              </a:rPr>
              <a:t>עשתה השנה שינוי לטובה בהתנהגות/בהרגל מסוים</a:t>
            </a:r>
          </a:p>
          <a:p>
            <a:pPr marL="457200" marR="0" lvl="0" indent="-406400" algn="r" defTabSz="914400" rtl="1" eaLnBrk="1" fontAlgn="base" latinLnBrk="0" hangingPunct="1">
              <a:lnSpc>
                <a:spcPct val="100000"/>
              </a:lnSpc>
              <a:spcBef>
                <a:spcPts val="1000"/>
              </a:spcBef>
              <a:spcAft>
                <a:spcPts val="0"/>
              </a:spcAft>
              <a:buClr>
                <a:srgbClr val="000000"/>
              </a:buClr>
              <a:buSzPts val="2800"/>
              <a:buFont typeface="Arial"/>
              <a:buChar char="•"/>
              <a:tabLst/>
              <a:defRPr/>
            </a:pPr>
            <a:r>
              <a:rPr kumimoji="0" lang="he-IL" sz="3200" b="0" i="0" u="none" strike="noStrike" kern="0" cap="none" spc="0" normalizeH="0" noProof="0" dirty="0">
                <a:ln>
                  <a:noFill/>
                </a:ln>
                <a:solidFill>
                  <a:srgbClr val="000000"/>
                </a:solidFill>
                <a:effectLst/>
                <a:uLnTx/>
                <a:uFillTx/>
                <a:latin typeface="Calibri"/>
                <a:ea typeface="Calibri"/>
                <a:cs typeface="Calibri"/>
                <a:sym typeface="Calibri"/>
              </a:rPr>
              <a:t>עשתה משהו שהשפיע לטובה על מישהו אחר</a:t>
            </a:r>
          </a:p>
          <a:p>
            <a:pPr marL="457200" marR="0" lvl="0" indent="-406400" algn="r" defTabSz="914400" rtl="1" eaLnBrk="1" fontAlgn="base" latinLnBrk="0" hangingPunct="1">
              <a:lnSpc>
                <a:spcPct val="100000"/>
              </a:lnSpc>
              <a:spcBef>
                <a:spcPts val="1000"/>
              </a:spcBef>
              <a:spcAft>
                <a:spcPts val="0"/>
              </a:spcAft>
              <a:buClr>
                <a:srgbClr val="000000"/>
              </a:buClr>
              <a:buSzPts val="2800"/>
              <a:buFont typeface="Arial"/>
              <a:buChar char="•"/>
              <a:tabLst/>
              <a:defRPr/>
            </a:pPr>
            <a:r>
              <a:rPr lang="he-IL" sz="3200" dirty="0">
                <a:latin typeface="Calibri"/>
                <a:ea typeface="Calibri"/>
                <a:cs typeface="Calibri"/>
                <a:sym typeface="Calibri"/>
              </a:rPr>
              <a:t>יש משהו שהייתה רוצה לעשות אחרת</a:t>
            </a:r>
            <a:endParaRPr kumimoji="0" lang="he-IL" sz="3200" b="0" i="0" u="none" strike="noStrike" kern="0" cap="none" spc="0" normalizeH="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412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BCF35-623A-CDE1-4B65-4A701E9693A1}"/>
            </a:ext>
          </a:extLst>
        </p:cNvPr>
        <p:cNvGrpSpPr/>
        <p:nvPr/>
      </p:nvGrpSpPr>
      <p:grpSpPr>
        <a:xfrm>
          <a:off x="0" y="0"/>
          <a:ext cx="0" cy="0"/>
          <a:chOff x="0" y="0"/>
          <a:chExt cx="0" cy="0"/>
        </a:xfrm>
      </p:grpSpPr>
      <p:sp>
        <p:nvSpPr>
          <p:cNvPr id="4" name="כותרת 3">
            <a:extLst>
              <a:ext uri="{FF2B5EF4-FFF2-40B4-BE49-F238E27FC236}">
                <a16:creationId xmlns:a16="http://schemas.microsoft.com/office/drawing/2014/main" id="{05D3888E-DF75-D51A-3A5E-D28C765DB411}"/>
              </a:ext>
            </a:extLst>
          </p:cNvPr>
          <p:cNvSpPr>
            <a:spLocks noGrp="1"/>
          </p:cNvSpPr>
          <p:nvPr>
            <p:ph type="title"/>
          </p:nvPr>
        </p:nvSpPr>
        <p:spPr>
          <a:xfrm>
            <a:off x="838200" y="-231662"/>
            <a:ext cx="10515600" cy="1325563"/>
          </a:xfrm>
        </p:spPr>
        <p:txBody>
          <a:bodyPr>
            <a:normAutofit/>
          </a:bodyPr>
          <a:lstStyle/>
          <a:p>
            <a:pPr algn="ctr"/>
            <a:r>
              <a:rPr kumimoji="0" lang="he-IL" sz="4800" b="1"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לא מסיטים </a:t>
            </a:r>
            <a:r>
              <a:rPr kumimoji="0" lang="he-IL" sz="4800" b="1" i="0" u="none" strike="noStrike" kern="1200" cap="none" spc="0" normalizeH="0" baseline="0" noProof="0" dirty="0" err="1">
                <a:ln>
                  <a:noFill/>
                </a:ln>
                <a:solidFill>
                  <a:srgbClr val="002060"/>
                </a:solidFill>
                <a:effectLst/>
                <a:uLnTx/>
                <a:uFillTx/>
                <a:latin typeface="Calibri" panose="020F0502020204030204" pitchFamily="34" charset="0"/>
                <a:ea typeface="+mj-ea"/>
                <a:cs typeface="Calibri" panose="020F0502020204030204" pitchFamily="34" charset="0"/>
              </a:rPr>
              <a:t>מב"ט</a:t>
            </a:r>
            <a:r>
              <a:rPr kumimoji="0" lang="he-IL" sz="4800" b="1" i="0" u="none" strike="noStrike" kern="1200" cap="none" spc="0" normalizeH="0" baseline="0" noProof="0" dirty="0">
                <a:ln>
                  <a:noFill/>
                </a:ln>
                <a:solidFill>
                  <a:srgbClr val="002060"/>
                </a:solidFill>
                <a:effectLst/>
                <a:uLnTx/>
                <a:uFillTx/>
                <a:latin typeface="Calibri" panose="020F0502020204030204" pitchFamily="34" charset="0"/>
                <a:ea typeface="+mj-ea"/>
                <a:cs typeface="Calibri" panose="020F0502020204030204" pitchFamily="34" charset="0"/>
              </a:rPr>
              <a:t> מחברה במצוקה</a:t>
            </a:r>
            <a:endParaRPr lang="he-IL" sz="8000" dirty="0"/>
          </a:p>
        </p:txBody>
      </p:sp>
      <p:sp>
        <p:nvSpPr>
          <p:cNvPr id="9" name="תיבת טקסט 8">
            <a:extLst>
              <a:ext uri="{FF2B5EF4-FFF2-40B4-BE49-F238E27FC236}">
                <a16:creationId xmlns:a16="http://schemas.microsoft.com/office/drawing/2014/main" id="{7C40CD0A-B681-E595-5CBE-047862738AA8}"/>
              </a:ext>
            </a:extLst>
          </p:cNvPr>
          <p:cNvSpPr txBox="1"/>
          <p:nvPr/>
        </p:nvSpPr>
        <p:spPr>
          <a:xfrm>
            <a:off x="4244897" y="2332200"/>
            <a:ext cx="3702205" cy="1015663"/>
          </a:xfrm>
          <a:prstGeom prst="rect">
            <a:avLst/>
          </a:prstGeom>
          <a:noFill/>
        </p:spPr>
        <p:txBody>
          <a:bodyPr wrap="square" rtlCol="1">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5400" b="1" i="0" u="none" strike="noStrike" kern="0" cap="none" spc="0" normalizeH="0" baseline="0" noProof="0" dirty="0" err="1">
                <a:ln>
                  <a:noFill/>
                </a:ln>
                <a:solidFill>
                  <a:srgbClr val="019074"/>
                </a:solidFill>
                <a:effectLst/>
                <a:uLnTx/>
                <a:uFillTx/>
                <a:latin typeface="Calibri" panose="020F0502020204030204" pitchFamily="34" charset="0"/>
                <a:ea typeface="Calibri" panose="020F0502020204030204" pitchFamily="34" charset="0"/>
                <a:cs typeface="Calibri" panose="020F0502020204030204" pitchFamily="34" charset="0"/>
                <a:sym typeface="Arial"/>
              </a:rPr>
              <a:t>מב"ט</a:t>
            </a:r>
            <a:r>
              <a:rPr kumimoji="0" lang="he-IL" sz="6000" b="1" i="0" u="none" strike="noStrike" kern="0" cap="none" spc="0" normalizeH="0" baseline="0" noProof="0" dirty="0">
                <a:ln>
                  <a:noFill/>
                </a:ln>
                <a:solidFill>
                  <a:srgbClr val="019074"/>
                </a:solidFill>
                <a:effectLst/>
                <a:uLnTx/>
                <a:uFillTx/>
                <a:latin typeface="Calibri" panose="020F0502020204030204" pitchFamily="34" charset="0"/>
                <a:ea typeface="Calibri" panose="020F0502020204030204" pitchFamily="34" charset="0"/>
                <a:cs typeface="Calibri" panose="020F0502020204030204" pitchFamily="34" charset="0"/>
                <a:sym typeface="Arial"/>
              </a:rPr>
              <a:t> </a:t>
            </a:r>
            <a:endParaRPr kumimoji="0" lang="he-IL" sz="4000" b="1" i="0" u="none" strike="noStrike" kern="0" cap="none" spc="0" normalizeH="0" baseline="0" noProof="0" dirty="0">
              <a:ln>
                <a:noFill/>
              </a:ln>
              <a:solidFill>
                <a:srgbClr val="019074"/>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10" name="Picture 4" descr="Doodle, Arrow, Show, Rise">
            <a:extLst>
              <a:ext uri="{FF2B5EF4-FFF2-40B4-BE49-F238E27FC236}">
                <a16:creationId xmlns:a16="http://schemas.microsoft.com/office/drawing/2014/main" id="{446EA6DE-2D65-4853-F7AB-7E61BFBC2868}"/>
              </a:ext>
            </a:extLst>
          </p:cNvPr>
          <p:cNvPicPr>
            <a:picLocks noChangeAspect="1" noChangeArrowheads="1"/>
          </p:cNvPicPr>
          <p:nvPr/>
        </p:nvPicPr>
        <p:blipFill>
          <a:blip r:embed="rId3">
            <a:duotone>
              <a:srgbClr val="FFC000">
                <a:shade val="45000"/>
                <a:satMod val="135000"/>
              </a:srgbClr>
              <a:prstClr val="white"/>
            </a:duotone>
            <a:extLst>
              <a:ext uri="{28A0092B-C50C-407E-A947-70E740481C1C}">
                <a14:useLocalDpi xmlns:a14="http://schemas.microsoft.com/office/drawing/2010/main" val="0"/>
              </a:ext>
            </a:extLst>
          </a:blip>
          <a:srcRect/>
          <a:stretch>
            <a:fillRect/>
          </a:stretch>
        </p:blipFill>
        <p:spPr bwMode="auto">
          <a:xfrm rot="11470476">
            <a:off x="3443232" y="3195093"/>
            <a:ext cx="1417466" cy="1175302"/>
          </a:xfrm>
          <a:prstGeom prst="rect">
            <a:avLst/>
          </a:prstGeom>
          <a:noFill/>
          <a:extLst>
            <a:ext uri="{909E8E84-426E-40DD-AFC4-6F175D3DCCD1}">
              <a14:hiddenFill xmlns:a14="http://schemas.microsoft.com/office/drawing/2010/main">
                <a:solidFill>
                  <a:srgbClr val="FFFFFF"/>
                </a:solidFill>
              </a14:hiddenFill>
            </a:ext>
          </a:extLst>
        </p:spPr>
      </p:pic>
      <p:pic>
        <p:nvPicPr>
          <p:cNvPr id="11" name="תמונה 10">
            <a:extLst>
              <a:ext uri="{FF2B5EF4-FFF2-40B4-BE49-F238E27FC236}">
                <a16:creationId xmlns:a16="http://schemas.microsoft.com/office/drawing/2014/main" id="{D5322833-2A6B-CAB2-668F-28BCCCCAE292}"/>
              </a:ext>
            </a:extLst>
          </p:cNvPr>
          <p:cNvPicPr>
            <a:picLocks noChangeAspect="1"/>
          </p:cNvPicPr>
          <p:nvPr/>
        </p:nvPicPr>
        <p:blipFill>
          <a:blip r:embed="rId4"/>
          <a:stretch>
            <a:fillRect/>
          </a:stretch>
        </p:blipFill>
        <p:spPr>
          <a:xfrm rot="14765357">
            <a:off x="7450908" y="3031484"/>
            <a:ext cx="1588404" cy="1402081"/>
          </a:xfrm>
          <a:prstGeom prst="rect">
            <a:avLst/>
          </a:prstGeom>
        </p:spPr>
      </p:pic>
      <p:pic>
        <p:nvPicPr>
          <p:cNvPr id="12" name="תמונה 11">
            <a:extLst>
              <a:ext uri="{FF2B5EF4-FFF2-40B4-BE49-F238E27FC236}">
                <a16:creationId xmlns:a16="http://schemas.microsoft.com/office/drawing/2014/main" id="{4A2E5169-E9CA-62AF-496C-948C6799C664}"/>
              </a:ext>
            </a:extLst>
          </p:cNvPr>
          <p:cNvPicPr>
            <a:picLocks noChangeAspect="1"/>
          </p:cNvPicPr>
          <p:nvPr/>
        </p:nvPicPr>
        <p:blipFill>
          <a:blip r:embed="rId4"/>
          <a:stretch>
            <a:fillRect/>
          </a:stretch>
        </p:blipFill>
        <p:spPr>
          <a:xfrm rot="18217214">
            <a:off x="5462509" y="3135047"/>
            <a:ext cx="1202509" cy="1303889"/>
          </a:xfrm>
          <a:prstGeom prst="rect">
            <a:avLst/>
          </a:prstGeom>
        </p:spPr>
      </p:pic>
      <p:sp>
        <p:nvSpPr>
          <p:cNvPr id="13" name="תיבת טקסט 12">
            <a:extLst>
              <a:ext uri="{FF2B5EF4-FFF2-40B4-BE49-F238E27FC236}">
                <a16:creationId xmlns:a16="http://schemas.microsoft.com/office/drawing/2014/main" id="{D99B5DC5-CA70-B421-B301-B64B05EF1ADA}"/>
              </a:ext>
            </a:extLst>
          </p:cNvPr>
          <p:cNvSpPr txBox="1"/>
          <p:nvPr/>
        </p:nvSpPr>
        <p:spPr>
          <a:xfrm>
            <a:off x="8005921" y="4467688"/>
            <a:ext cx="3759491" cy="163121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מ</a:t>
            </a:r>
            <a:r>
              <a:rPr kumimoji="0" lang="he-I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ביטים –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כאשר נזהה </a:t>
            </a:r>
            <a:b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פגיעה בחברה </a:t>
            </a:r>
            <a:r>
              <a:rPr kumimoji="0" lang="he-IL"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לא נתעלם</a:t>
            </a:r>
            <a:r>
              <a:rPr kumimoji="0" lang="he-IL"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a:t>
            </a:r>
            <a:endParaRPr kumimoji="0" lang="he-IL" sz="2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4" name="מלבן: פינות מעוגלות 13">
            <a:extLst>
              <a:ext uri="{FF2B5EF4-FFF2-40B4-BE49-F238E27FC236}">
                <a16:creationId xmlns:a16="http://schemas.microsoft.com/office/drawing/2014/main" id="{CF71502B-3DA6-CEB1-326D-0C7E685664DF}"/>
              </a:ext>
            </a:extLst>
          </p:cNvPr>
          <p:cNvSpPr/>
          <p:nvPr/>
        </p:nvSpPr>
        <p:spPr>
          <a:xfrm>
            <a:off x="8153659" y="4366592"/>
            <a:ext cx="3470611" cy="2260950"/>
          </a:xfrm>
          <a:prstGeom prst="roundRect">
            <a:avLst/>
          </a:prstGeom>
          <a:noFill/>
          <a:ln w="57150" cap="flat" cmpd="sng" algn="ctr">
            <a:solidFill>
              <a:srgbClr val="FFC000"/>
            </a:solidFill>
            <a:prstDash val="solid"/>
            <a:miter lim="800000"/>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a:endParaRPr>
          </a:p>
        </p:txBody>
      </p:sp>
      <p:sp>
        <p:nvSpPr>
          <p:cNvPr id="15" name="תיבת טקסט 14">
            <a:extLst>
              <a:ext uri="{FF2B5EF4-FFF2-40B4-BE49-F238E27FC236}">
                <a16:creationId xmlns:a16="http://schemas.microsoft.com/office/drawing/2014/main" id="{2E1EACF6-8944-8240-317B-5933EF53CDD7}"/>
              </a:ext>
            </a:extLst>
          </p:cNvPr>
          <p:cNvSpPr txBox="1"/>
          <p:nvPr/>
        </p:nvSpPr>
        <p:spPr>
          <a:xfrm>
            <a:off x="4392592" y="4293974"/>
            <a:ext cx="3406816" cy="2431435"/>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ב</a:t>
            </a: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וחרים מה לעשות – </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כאשר נזהה פגיעה בחברה נחליט איך להגיב מתוך בדיקת מכלול האפשרויות </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העומדות בפנינו.</a:t>
            </a:r>
            <a:endParaRPr kumimoji="0" lang="he-IL" sz="2800" b="0" i="0" u="none" strike="noStrike" kern="0" cap="none" spc="0" normalizeH="0" baseline="0" noProof="0" dirty="0">
              <a:ln>
                <a:noFill/>
              </a:ln>
              <a:solidFill>
                <a:sysClr val="windowText" lastClr="000000"/>
              </a:solidFill>
              <a:effectLst/>
              <a:uLnTx/>
              <a:uFillTx/>
              <a:latin typeface="Arial"/>
              <a:cs typeface="Arial"/>
              <a:sym typeface="Arial"/>
            </a:endParaRPr>
          </a:p>
        </p:txBody>
      </p:sp>
      <p:sp>
        <p:nvSpPr>
          <p:cNvPr id="16" name="תיבת טקסט 15">
            <a:extLst>
              <a:ext uri="{FF2B5EF4-FFF2-40B4-BE49-F238E27FC236}">
                <a16:creationId xmlns:a16="http://schemas.microsoft.com/office/drawing/2014/main" id="{FD316BF6-B3CD-6311-F13A-EB412FA83760}"/>
              </a:ext>
            </a:extLst>
          </p:cNvPr>
          <p:cNvSpPr txBox="1"/>
          <p:nvPr/>
        </p:nvSpPr>
        <p:spPr>
          <a:xfrm>
            <a:off x="478665" y="4281350"/>
            <a:ext cx="3759491" cy="2431435"/>
          </a:xfrm>
          <a:prstGeom prst="rect">
            <a:avLst/>
          </a:prstGeom>
          <a:noFill/>
        </p:spPr>
        <p:txBody>
          <a:bodyPr wrap="square">
            <a:spAutoFit/>
          </a:bodyPr>
          <a:lstStyle/>
          <a:p>
            <a:pPr marL="0" marR="0" lvl="0" indent="0" algn="ctr" defTabSz="914400" rtl="1"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he-IL"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ט</a:t>
            </a: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ורפים את הקלפים – פועלים ומגיבים כדי לשנות </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את כללי ההתנהגות בכיתה,</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לקידום תחושת המוגנות וליצירת אווירה נעימה.</a:t>
            </a:r>
          </a:p>
        </p:txBody>
      </p:sp>
      <p:sp>
        <p:nvSpPr>
          <p:cNvPr id="18" name="מלבן: פינות מעוגלות 17">
            <a:extLst>
              <a:ext uri="{FF2B5EF4-FFF2-40B4-BE49-F238E27FC236}">
                <a16:creationId xmlns:a16="http://schemas.microsoft.com/office/drawing/2014/main" id="{A3E21F6B-A9D9-C084-1D8A-CEC45E7A5982}"/>
              </a:ext>
            </a:extLst>
          </p:cNvPr>
          <p:cNvSpPr/>
          <p:nvPr/>
        </p:nvSpPr>
        <p:spPr>
          <a:xfrm>
            <a:off x="4360695" y="4467688"/>
            <a:ext cx="3470611" cy="2260951"/>
          </a:xfrm>
          <a:prstGeom prst="roundRect">
            <a:avLst/>
          </a:prstGeom>
          <a:noFill/>
          <a:ln w="57150" cap="flat" cmpd="sng" algn="ctr">
            <a:solidFill>
              <a:srgbClr val="FFC000"/>
            </a:solidFill>
            <a:prstDash val="solid"/>
            <a:miter lim="800000"/>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a:endParaRPr>
          </a:p>
        </p:txBody>
      </p:sp>
      <p:sp>
        <p:nvSpPr>
          <p:cNvPr id="19" name="מלבן: פינות מעוגלות 18">
            <a:extLst>
              <a:ext uri="{FF2B5EF4-FFF2-40B4-BE49-F238E27FC236}">
                <a16:creationId xmlns:a16="http://schemas.microsoft.com/office/drawing/2014/main" id="{64AE6683-3BC7-45FE-96DB-AE7282F7309E}"/>
              </a:ext>
            </a:extLst>
          </p:cNvPr>
          <p:cNvSpPr/>
          <p:nvPr/>
        </p:nvSpPr>
        <p:spPr>
          <a:xfrm>
            <a:off x="567730" y="4446946"/>
            <a:ext cx="3598043" cy="2212269"/>
          </a:xfrm>
          <a:prstGeom prst="roundRect">
            <a:avLst/>
          </a:prstGeom>
          <a:noFill/>
          <a:ln w="57150" cap="flat" cmpd="sng" algn="ctr">
            <a:solidFill>
              <a:srgbClr val="FFC000"/>
            </a:solidFill>
            <a:prstDash val="solid"/>
            <a:miter lim="800000"/>
          </a:ln>
          <a:effectLst/>
        </p:spPr>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sym typeface="Arial"/>
            </a:endParaRPr>
          </a:p>
        </p:txBody>
      </p:sp>
      <p:pic>
        <p:nvPicPr>
          <p:cNvPr id="3" name="תמונה 2">
            <a:extLst>
              <a:ext uri="{FF2B5EF4-FFF2-40B4-BE49-F238E27FC236}">
                <a16:creationId xmlns:a16="http://schemas.microsoft.com/office/drawing/2014/main" id="{5A992CE8-6AE4-4C60-9006-C6D1703D1003}"/>
              </a:ext>
            </a:extLst>
          </p:cNvPr>
          <p:cNvPicPr>
            <a:picLocks noChangeAspect="1"/>
          </p:cNvPicPr>
          <p:nvPr/>
        </p:nvPicPr>
        <p:blipFill>
          <a:blip r:embed="rId5"/>
          <a:stretch>
            <a:fillRect/>
          </a:stretch>
        </p:blipFill>
        <p:spPr>
          <a:xfrm>
            <a:off x="4961148" y="628481"/>
            <a:ext cx="3759491" cy="2114714"/>
          </a:xfrm>
          <a:prstGeom prst="rect">
            <a:avLst/>
          </a:prstGeom>
        </p:spPr>
      </p:pic>
    </p:spTree>
    <p:extLst>
      <p:ext uri="{BB962C8B-B14F-4D97-AF65-F5344CB8AC3E}">
        <p14:creationId xmlns:p14="http://schemas.microsoft.com/office/powerpoint/2010/main" val="23256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6" grpId="0"/>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Shape 280"/>
        <p:cNvGrpSpPr/>
        <p:nvPr/>
      </p:nvGrpSpPr>
      <p:grpSpPr>
        <a:xfrm>
          <a:off x="0" y="0"/>
          <a:ext cx="0" cy="0"/>
          <a:chOff x="0" y="0"/>
          <a:chExt cx="0" cy="0"/>
        </a:xfrm>
      </p:grpSpPr>
      <p:pic>
        <p:nvPicPr>
          <p:cNvPr id="9" name="תמונה 8">
            <a:extLst>
              <a:ext uri="{FF2B5EF4-FFF2-40B4-BE49-F238E27FC236}">
                <a16:creationId xmlns:a16="http://schemas.microsoft.com/office/drawing/2014/main" id="{D40ED91C-1165-4437-141C-5797CB628170}"/>
              </a:ext>
            </a:extLst>
          </p:cNvPr>
          <p:cNvPicPr>
            <a:picLocks noChangeAspect="1"/>
          </p:cNvPicPr>
          <p:nvPr/>
        </p:nvPicPr>
        <p:blipFill>
          <a:blip r:embed="rId3"/>
          <a:stretch>
            <a:fillRect/>
          </a:stretch>
        </p:blipFill>
        <p:spPr>
          <a:xfrm>
            <a:off x="-257695" y="1436077"/>
            <a:ext cx="9144793" cy="5006743"/>
          </a:xfrm>
          <a:prstGeom prst="rect">
            <a:avLst/>
          </a:prstGeom>
        </p:spPr>
      </p:pic>
      <p:pic>
        <p:nvPicPr>
          <p:cNvPr id="7" name="תמונה 6">
            <a:hlinkClick r:id="rId4"/>
            <a:extLst>
              <a:ext uri="{FF2B5EF4-FFF2-40B4-BE49-F238E27FC236}">
                <a16:creationId xmlns:a16="http://schemas.microsoft.com/office/drawing/2014/main" id="{2F7BC9FA-BBCF-805E-DA14-259C5793612F}"/>
              </a:ext>
            </a:extLst>
          </p:cNvPr>
          <p:cNvPicPr>
            <a:picLocks noChangeAspect="1"/>
          </p:cNvPicPr>
          <p:nvPr/>
        </p:nvPicPr>
        <p:blipFill>
          <a:blip r:embed="rId5"/>
          <a:stretch>
            <a:fillRect/>
          </a:stretch>
        </p:blipFill>
        <p:spPr>
          <a:xfrm>
            <a:off x="3310720" y="1301262"/>
            <a:ext cx="9138975" cy="5333885"/>
          </a:xfrm>
          <a:prstGeom prst="rect">
            <a:avLst/>
          </a:prstGeom>
        </p:spPr>
      </p:pic>
      <p:pic>
        <p:nvPicPr>
          <p:cNvPr id="11" name="תמונה 10"/>
          <p:cNvPicPr>
            <a:picLocks noChangeAspect="1"/>
          </p:cNvPicPr>
          <p:nvPr/>
        </p:nvPicPr>
        <p:blipFill rotWithShape="1">
          <a:blip r:embed="rId6"/>
          <a:srcRect t="5208" r="33727" b="1"/>
          <a:stretch/>
        </p:blipFill>
        <p:spPr>
          <a:xfrm>
            <a:off x="0" y="5849398"/>
            <a:ext cx="12192000" cy="1008602"/>
          </a:xfrm>
          <a:prstGeom prst="rect">
            <a:avLst/>
          </a:prstGeom>
        </p:spPr>
      </p:pic>
      <p:sp>
        <p:nvSpPr>
          <p:cNvPr id="5" name="מלבן 4"/>
          <p:cNvSpPr/>
          <p:nvPr/>
        </p:nvSpPr>
        <p:spPr>
          <a:xfrm>
            <a:off x="4837799" y="415180"/>
            <a:ext cx="5378395" cy="120032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he-IL"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4"/>
              </a:rPr>
              <a:t>    </a:t>
            </a:r>
            <a:r>
              <a:rPr kumimoji="0" lang="he-IL" sz="4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4"/>
              </a:rPr>
              <a:t>הקרנת הסרטון – כוכב הים</a:t>
            </a:r>
            <a:endParaRPr kumimoji="0" lang="he-IL"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4"/>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6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6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43242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3" name="תמונה 2">
            <a:extLst>
              <a:ext uri="{FF2B5EF4-FFF2-40B4-BE49-F238E27FC236}">
                <a16:creationId xmlns:a16="http://schemas.microsoft.com/office/drawing/2014/main" id="{E34DD873-E010-435F-B31F-765D7E9A7614}"/>
              </a:ext>
            </a:extLst>
          </p:cNvPr>
          <p:cNvPicPr>
            <a:picLocks noChangeAspect="1"/>
          </p:cNvPicPr>
          <p:nvPr/>
        </p:nvPicPr>
        <p:blipFill>
          <a:blip r:embed="rId3"/>
          <a:stretch>
            <a:fillRect/>
          </a:stretch>
        </p:blipFill>
        <p:spPr>
          <a:xfrm>
            <a:off x="0" y="0"/>
            <a:ext cx="5022574" cy="6858000"/>
          </a:xfrm>
          <a:prstGeom prst="rect">
            <a:avLst/>
          </a:prstGeom>
        </p:spPr>
      </p:pic>
      <p:sp>
        <p:nvSpPr>
          <p:cNvPr id="4" name="מלבן 3">
            <a:extLst>
              <a:ext uri="{FF2B5EF4-FFF2-40B4-BE49-F238E27FC236}">
                <a16:creationId xmlns:a16="http://schemas.microsoft.com/office/drawing/2014/main" id="{1C7739AD-C2CE-4DA7-AAAC-73D4E80AAEA1}"/>
              </a:ext>
            </a:extLst>
          </p:cNvPr>
          <p:cNvSpPr/>
          <p:nvPr/>
        </p:nvSpPr>
        <p:spPr>
          <a:xfrm>
            <a:off x="5022575" y="250216"/>
            <a:ext cx="7076660" cy="6370975"/>
          </a:xfrm>
          <a:prstGeom prst="rect">
            <a:avLst/>
          </a:prstGeom>
        </p:spPr>
        <p:txBody>
          <a:bodyPr wrap="square">
            <a:spAutoFit/>
          </a:bodyPr>
          <a:lstStyle/>
          <a:p>
            <a:pPr algn="r" rtl="1"/>
            <a:r>
              <a:rPr lang="he-IL" sz="2400" b="1" dirty="0">
                <a:solidFill>
                  <a:srgbClr val="424141"/>
                </a:solidFill>
                <a:latin typeface="Calibri" panose="020F0502020204030204" pitchFamily="34" charset="0"/>
                <a:ea typeface="Calibri" panose="020F0502020204030204" pitchFamily="34" charset="0"/>
                <a:cs typeface="Calibri" panose="020F0502020204030204" pitchFamily="34" charset="0"/>
              </a:rPr>
              <a:t>אישה מבוגרת הלכה לטיול לאורך חוף הים וגילתה כי הוא מכוסה בעשרות אלפי כוכבי ים שנסחפו אל החוף ומכסים את כולו. במורד קו המים היא מבחינה בילדה קטנה שמרימה כוכב ים אחר כוכב ים ומשליכה אותם בחזרה אל תוך הים.</a:t>
            </a:r>
            <a:endParaRPr lang="he-IL" sz="2400" dirty="0">
              <a:solidFill>
                <a:srgbClr val="424141"/>
              </a:solidFill>
              <a:latin typeface="Calibri" panose="020F0502020204030204" pitchFamily="34" charset="0"/>
              <a:ea typeface="Calibri" panose="020F0502020204030204" pitchFamily="34" charset="0"/>
              <a:cs typeface="Calibri" panose="020F0502020204030204" pitchFamily="34" charset="0"/>
            </a:endParaRPr>
          </a:p>
          <a:p>
            <a:pPr algn="r" rtl="1"/>
            <a:r>
              <a:rPr lang="he-IL" sz="2400" b="1" dirty="0">
                <a:solidFill>
                  <a:srgbClr val="424141"/>
                </a:solidFill>
                <a:latin typeface="Calibri" panose="020F0502020204030204" pitchFamily="34" charset="0"/>
                <a:ea typeface="Calibri" panose="020F0502020204030204" pitchFamily="34" charset="0"/>
                <a:cs typeface="Calibri" panose="020F0502020204030204" pitchFamily="34" charset="0"/>
              </a:rPr>
              <a:t>משועשעת, פונה האישה אל הילדה ושואלת אותה "ילדה קטנה, מה את עושה?"</a:t>
            </a:r>
            <a:endParaRPr lang="he-IL" sz="2400" dirty="0">
              <a:solidFill>
                <a:srgbClr val="424141"/>
              </a:solidFill>
              <a:latin typeface="Calibri" panose="020F0502020204030204" pitchFamily="34" charset="0"/>
              <a:ea typeface="Calibri" panose="020F0502020204030204" pitchFamily="34" charset="0"/>
              <a:cs typeface="Calibri" panose="020F0502020204030204" pitchFamily="34" charset="0"/>
            </a:endParaRPr>
          </a:p>
          <a:p>
            <a:pPr algn="r" rtl="1"/>
            <a:r>
              <a:rPr lang="he-IL" sz="2400" b="1" dirty="0">
                <a:solidFill>
                  <a:srgbClr val="424141"/>
                </a:solidFill>
                <a:latin typeface="Calibri" panose="020F0502020204030204" pitchFamily="34" charset="0"/>
                <a:ea typeface="Calibri" panose="020F0502020204030204" pitchFamily="34" charset="0"/>
                <a:cs typeface="Calibri" panose="020F0502020204030204" pitchFamily="34" charset="0"/>
              </a:rPr>
              <a:t>"אני מצילה את חייהם של כוכבי הים האלו" עונה הילדה  </a:t>
            </a:r>
          </a:p>
          <a:p>
            <a:pPr algn="r" rtl="1"/>
            <a:r>
              <a:rPr lang="he-IL" sz="2400" b="1" dirty="0">
                <a:solidFill>
                  <a:srgbClr val="424141"/>
                </a:solidFill>
                <a:latin typeface="Calibri" panose="020F0502020204030204" pitchFamily="34" charset="0"/>
                <a:ea typeface="Calibri" panose="020F0502020204030204" pitchFamily="34" charset="0"/>
                <a:cs typeface="Calibri" panose="020F0502020204030204" pitchFamily="34" charset="0"/>
              </a:rPr>
              <a:t>"אם אני לא אחזיר אותם למים הם ימותו, כוכבי ים לא יכולים לחיות על היבשה".</a:t>
            </a:r>
            <a:endParaRPr lang="he-IL" sz="2400" dirty="0">
              <a:solidFill>
                <a:srgbClr val="424141"/>
              </a:solidFill>
              <a:latin typeface="Calibri" panose="020F0502020204030204" pitchFamily="34" charset="0"/>
              <a:ea typeface="Calibri" panose="020F0502020204030204" pitchFamily="34" charset="0"/>
              <a:cs typeface="Calibri" panose="020F0502020204030204" pitchFamily="34" charset="0"/>
            </a:endParaRPr>
          </a:p>
          <a:p>
            <a:pPr algn="r" rtl="1"/>
            <a:r>
              <a:rPr lang="he-IL" sz="2400" b="1" dirty="0">
                <a:solidFill>
                  <a:srgbClr val="424141"/>
                </a:solidFill>
                <a:latin typeface="Calibri" panose="020F0502020204030204" pitchFamily="34" charset="0"/>
                <a:ea typeface="Calibri" panose="020F0502020204030204" pitchFamily="34" charset="0"/>
                <a:cs typeface="Calibri" panose="020F0502020204030204" pitchFamily="34" charset="0"/>
              </a:rPr>
              <a:t>האישה צוחקת לעצמה. ילדה תמימה, היא חושבת "אבל את רק אדם אחד, וכאן יש עשרות אלפי כוכבי ים, איזו השפעה כבר יכולה להיות לך?</a:t>
            </a:r>
            <a:endParaRPr lang="he-IL" sz="2400" dirty="0">
              <a:solidFill>
                <a:srgbClr val="424141"/>
              </a:solidFill>
              <a:latin typeface="Calibri" panose="020F0502020204030204" pitchFamily="34" charset="0"/>
              <a:ea typeface="Calibri" panose="020F0502020204030204" pitchFamily="34" charset="0"/>
              <a:cs typeface="Calibri" panose="020F0502020204030204" pitchFamily="34" charset="0"/>
            </a:endParaRPr>
          </a:p>
          <a:p>
            <a:pPr algn="r" rtl="1"/>
            <a:r>
              <a:rPr lang="he-IL" sz="2400" b="1" dirty="0">
                <a:solidFill>
                  <a:srgbClr val="424141"/>
                </a:solidFill>
                <a:latin typeface="Calibri" panose="020F0502020204030204" pitchFamily="34" charset="0"/>
                <a:ea typeface="Calibri" panose="020F0502020204030204" pitchFamily="34" charset="0"/>
                <a:cs typeface="Calibri" panose="020F0502020204030204" pitchFamily="34" charset="0"/>
              </a:rPr>
              <a:t>הילדה הקטנה מתכופפת מטה, מרימה כוכב ים, מביטה בו, מביטה באישה , משליכה את כוכב הים למים ואומרת</a:t>
            </a:r>
            <a:r>
              <a:rPr lang="he-IL" sz="2400" b="1">
                <a:solidFill>
                  <a:srgbClr val="424141"/>
                </a:solidFill>
                <a:latin typeface="Calibri" panose="020F0502020204030204" pitchFamily="34" charset="0"/>
                <a:ea typeface="Calibri" panose="020F0502020204030204" pitchFamily="34" charset="0"/>
                <a:cs typeface="Calibri" panose="020F0502020204030204" pitchFamily="34" charset="0"/>
              </a:rPr>
              <a:t>: </a:t>
            </a:r>
          </a:p>
          <a:p>
            <a:pPr algn="r" rtl="1"/>
            <a:r>
              <a:rPr lang="he-IL" sz="2400" b="1">
                <a:solidFill>
                  <a:srgbClr val="424141"/>
                </a:solidFill>
                <a:latin typeface="Calibri" panose="020F0502020204030204" pitchFamily="34" charset="0"/>
                <a:ea typeface="Calibri" panose="020F0502020204030204" pitchFamily="34" charset="0"/>
                <a:cs typeface="Calibri" panose="020F0502020204030204" pitchFamily="34" charset="0"/>
              </a:rPr>
              <a:t>"</a:t>
            </a:r>
            <a:r>
              <a:rPr lang="he-IL" sz="2400" b="1" dirty="0">
                <a:solidFill>
                  <a:srgbClr val="424141"/>
                </a:solidFill>
                <a:latin typeface="Calibri" panose="020F0502020204030204" pitchFamily="34" charset="0"/>
                <a:ea typeface="Calibri" panose="020F0502020204030204" pitchFamily="34" charset="0"/>
                <a:cs typeface="Calibri" panose="020F0502020204030204" pitchFamily="34" charset="0"/>
              </a:rPr>
              <a:t>על כוכב הים הזה השפעתי".</a:t>
            </a:r>
            <a:endParaRPr lang="en-US" sz="2400" b="1" dirty="0">
              <a:solidFill>
                <a:srgbClr val="424141"/>
              </a:solidFill>
              <a:latin typeface="Calibri" panose="020F0502020204030204" pitchFamily="34" charset="0"/>
              <a:ea typeface="Calibri" panose="020F0502020204030204" pitchFamily="34" charset="0"/>
              <a:cs typeface="Calibri" panose="020F0502020204030204" pitchFamily="34" charset="0"/>
            </a:endParaRPr>
          </a:p>
          <a:p>
            <a:pPr algn="r" rtl="1"/>
            <a:r>
              <a:rPr lang="he-IL" sz="2400" b="1" dirty="0">
                <a:solidFill>
                  <a:srgbClr val="424141"/>
                </a:solidFill>
                <a:latin typeface="Calibri" panose="020F0502020204030204" pitchFamily="34" charset="0"/>
                <a:ea typeface="Calibri" panose="020F0502020204030204" pitchFamily="34" charset="0"/>
                <a:cs typeface="Calibri" panose="020F0502020204030204" pitchFamily="34" charset="0"/>
              </a:rPr>
              <a:t>מעשה טוב אחד שלנו יכול להשפיע על חיים שלמים </a:t>
            </a:r>
          </a:p>
          <a:p>
            <a:pPr algn="r" rtl="1"/>
            <a:r>
              <a:rPr lang="he-IL" sz="2400" b="1" dirty="0">
                <a:solidFill>
                  <a:srgbClr val="424141"/>
                </a:solidFill>
                <a:latin typeface="Calibri" panose="020F0502020204030204" pitchFamily="34" charset="0"/>
                <a:ea typeface="Calibri" panose="020F0502020204030204" pitchFamily="34" charset="0"/>
                <a:cs typeface="Calibri" panose="020F0502020204030204" pitchFamily="34" charset="0"/>
              </a:rPr>
              <a:t>של מישהו אחר.</a:t>
            </a:r>
            <a:endParaRPr lang="he-IL" sz="2400" dirty="0">
              <a:solidFill>
                <a:srgbClr val="42414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8003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a:extLst>
              <a:ext uri="{FF2B5EF4-FFF2-40B4-BE49-F238E27FC236}">
                <a16:creationId xmlns:a16="http://schemas.microsoft.com/office/drawing/2014/main" id="{26589E82-A98B-4AA7-85A8-1213D4EC1CBF}"/>
              </a:ext>
            </a:extLst>
          </p:cNvPr>
          <p:cNvSpPr txBox="1">
            <a:spLocks/>
          </p:cNvSpPr>
          <p:nvPr/>
        </p:nvSpPr>
        <p:spPr>
          <a:xfrm>
            <a:off x="3269145" y="4407518"/>
            <a:ext cx="5306060" cy="2131393"/>
          </a:xfrm>
          <a:prstGeom prst="rect">
            <a:avLst/>
          </a:prstGeom>
          <a:noFill/>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he-IL" sz="4400" b="0" i="0" u="none" strike="noStrike" kern="1200" cap="none" spc="0" normalizeH="0" baseline="0" noProof="0" dirty="0">
              <a:ln>
                <a:noFill/>
              </a:ln>
              <a:solidFill>
                <a:srgbClr val="4472C4"/>
              </a:solidFill>
              <a:effectLst/>
              <a:uLnTx/>
              <a:uFillTx/>
              <a:latin typeface="Calibri" panose="020F0502020204030204" pitchFamily="34" charset="0"/>
              <a:ea typeface="Arial"/>
              <a:cs typeface="Calibri" panose="020F0502020204030204" pitchFamily="34" charset="0"/>
              <a:sym typeface="Arial"/>
            </a:endParaRPr>
          </a:p>
        </p:txBody>
      </p:sp>
      <p:pic>
        <p:nvPicPr>
          <p:cNvPr id="12" name="גרפיקה 22">
            <a:extLst>
              <a:ext uri="{FF2B5EF4-FFF2-40B4-BE49-F238E27FC236}">
                <a16:creationId xmlns:a16="http://schemas.microsoft.com/office/drawing/2014/main" id="{37DAF355-3B6C-475E-A31A-211CC68A5C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4585" y="6134099"/>
            <a:ext cx="1200150" cy="809625"/>
          </a:xfrm>
          <a:prstGeom prst="rect">
            <a:avLst/>
          </a:prstGeom>
        </p:spPr>
      </p:pic>
      <p:pic>
        <p:nvPicPr>
          <p:cNvPr id="13" name="גרפיקה 28">
            <a:extLst>
              <a:ext uri="{FF2B5EF4-FFF2-40B4-BE49-F238E27FC236}">
                <a16:creationId xmlns:a16="http://schemas.microsoft.com/office/drawing/2014/main" id="{2BD4774A-6C8D-4733-8E80-F0F3027398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20400" y="1053873"/>
            <a:ext cx="1371600" cy="1724025"/>
          </a:xfrm>
          <a:prstGeom prst="rect">
            <a:avLst/>
          </a:prstGeom>
        </p:spPr>
      </p:pic>
      <p:sp>
        <p:nvSpPr>
          <p:cNvPr id="4" name="Google Shape;308;p17">
            <a:extLst>
              <a:ext uri="{FF2B5EF4-FFF2-40B4-BE49-F238E27FC236}">
                <a16:creationId xmlns:a16="http://schemas.microsoft.com/office/drawing/2014/main" id="{2BC4CDB5-EE59-B62E-DF85-CAE7C04E4855}"/>
              </a:ext>
            </a:extLst>
          </p:cNvPr>
          <p:cNvSpPr txBox="1"/>
          <p:nvPr/>
        </p:nvSpPr>
        <p:spPr>
          <a:xfrm>
            <a:off x="1181686" y="2450482"/>
            <a:ext cx="2527703" cy="1716327"/>
          </a:xfrm>
          <a:prstGeom prst="rect">
            <a:avLst/>
          </a:prstGeom>
          <a:noFill/>
          <a:ln>
            <a:noFill/>
          </a:ln>
        </p:spPr>
        <p:txBody>
          <a:bodyPr spcFirstLastPara="1" wrap="square" lIns="91425" tIns="45700" rIns="91425" bIns="45700" anchor="t" anchorCtr="0">
            <a:spAutoFit/>
          </a:bodyPr>
          <a:lstStyle/>
          <a:p>
            <a:pPr marL="50800" algn="ctr" rtl="1">
              <a:lnSpc>
                <a:spcPct val="90000"/>
              </a:lnSpc>
              <a:spcBef>
                <a:spcPts val="1000"/>
              </a:spcBef>
              <a:buSzPts val="2800"/>
              <a:defRPr/>
            </a:pPr>
            <a:r>
              <a:rPr lang="he-IL" sz="3600" dirty="0">
                <a:solidFill>
                  <a:srgbClr val="4472C4"/>
                </a:solidFill>
                <a:latin typeface="Calibri"/>
                <a:cs typeface="Calibri"/>
                <a:sym typeface="Calibri"/>
              </a:rPr>
              <a:t>מה עושה הילדה בסיפור ומדוע? </a:t>
            </a:r>
          </a:p>
        </p:txBody>
      </p:sp>
      <p:pic>
        <p:nvPicPr>
          <p:cNvPr id="5" name="תמונה 4">
            <a:extLst>
              <a:ext uri="{FF2B5EF4-FFF2-40B4-BE49-F238E27FC236}">
                <a16:creationId xmlns:a16="http://schemas.microsoft.com/office/drawing/2014/main" id="{887466A5-898A-9AA9-CE0E-6F82908ADCBC}"/>
              </a:ext>
            </a:extLst>
          </p:cNvPr>
          <p:cNvPicPr>
            <a:picLocks noChangeAspect="1"/>
          </p:cNvPicPr>
          <p:nvPr/>
        </p:nvPicPr>
        <p:blipFill>
          <a:blip r:embed="rId7"/>
          <a:stretch>
            <a:fillRect/>
          </a:stretch>
        </p:blipFill>
        <p:spPr>
          <a:xfrm>
            <a:off x="1579835" y="1350845"/>
            <a:ext cx="1579005" cy="1363686"/>
          </a:xfrm>
          <a:prstGeom prst="rect">
            <a:avLst/>
          </a:prstGeom>
        </p:spPr>
      </p:pic>
      <p:sp>
        <p:nvSpPr>
          <p:cNvPr id="8" name="תיבת טקסט 7">
            <a:extLst>
              <a:ext uri="{FF2B5EF4-FFF2-40B4-BE49-F238E27FC236}">
                <a16:creationId xmlns:a16="http://schemas.microsoft.com/office/drawing/2014/main" id="{6BC5FC9D-FC3E-A3C5-7092-8CF6CB07BC77}"/>
              </a:ext>
            </a:extLst>
          </p:cNvPr>
          <p:cNvSpPr txBox="1"/>
          <p:nvPr/>
        </p:nvSpPr>
        <p:spPr>
          <a:xfrm>
            <a:off x="2274594" y="1801856"/>
            <a:ext cx="468561" cy="461665"/>
          </a:xfrm>
          <a:prstGeom prst="rect">
            <a:avLst/>
          </a:prstGeom>
          <a:noFill/>
        </p:spPr>
        <p:txBody>
          <a:bodyPr wrap="square" rtlCol="1">
            <a:spAutoFit/>
          </a:bodyPr>
          <a:lstStyle/>
          <a:p>
            <a:r>
              <a:rPr lang="he-IL" sz="2400" b="1" dirty="0">
                <a:latin typeface="Calibri" panose="020F0502020204030204" pitchFamily="34" charset="0"/>
                <a:cs typeface="Calibri" panose="020F0502020204030204" pitchFamily="34" charset="0"/>
              </a:rPr>
              <a:t>1</a:t>
            </a:r>
          </a:p>
        </p:txBody>
      </p:sp>
      <p:sp>
        <p:nvSpPr>
          <p:cNvPr id="9" name="Google Shape;307;p17">
            <a:extLst>
              <a:ext uri="{FF2B5EF4-FFF2-40B4-BE49-F238E27FC236}">
                <a16:creationId xmlns:a16="http://schemas.microsoft.com/office/drawing/2014/main" id="{19409156-5C5B-AC7F-EA54-E2779F926C8D}"/>
              </a:ext>
            </a:extLst>
          </p:cNvPr>
          <p:cNvSpPr txBox="1"/>
          <p:nvPr/>
        </p:nvSpPr>
        <p:spPr>
          <a:xfrm>
            <a:off x="4643948" y="1534342"/>
            <a:ext cx="3079643" cy="2308284"/>
          </a:xfrm>
          <a:prstGeom prst="rect">
            <a:avLst/>
          </a:prstGeom>
          <a:noFill/>
          <a:ln>
            <a:noFill/>
          </a:ln>
        </p:spPr>
        <p:txBody>
          <a:bodyPr spcFirstLastPara="1" wrap="square" lIns="91425" tIns="45700" rIns="91425" bIns="45700" anchor="t" anchorCtr="0">
            <a:spAutoFit/>
          </a:bodyPr>
          <a:lstStyle/>
          <a:p>
            <a:pPr algn="ctr" rtl="1">
              <a:defRPr/>
            </a:pPr>
            <a:r>
              <a:rPr lang="he-IL" sz="3600" dirty="0">
                <a:solidFill>
                  <a:srgbClr val="4472C4"/>
                </a:solidFill>
                <a:latin typeface="Calibri" panose="020F0502020204030204" pitchFamily="34" charset="0"/>
                <a:ea typeface="Gisha"/>
                <a:cs typeface="Calibri" panose="020F0502020204030204" pitchFamily="34" charset="0"/>
                <a:sym typeface="Gisha"/>
              </a:rPr>
              <a:t>מה חושבת </a:t>
            </a:r>
            <a:br>
              <a:rPr lang="en-US" sz="3600" dirty="0">
                <a:solidFill>
                  <a:srgbClr val="4472C4"/>
                </a:solidFill>
                <a:latin typeface="Calibri" panose="020F0502020204030204" pitchFamily="34" charset="0"/>
                <a:ea typeface="Gisha"/>
                <a:cs typeface="Calibri" panose="020F0502020204030204" pitchFamily="34" charset="0"/>
                <a:sym typeface="Gisha"/>
              </a:rPr>
            </a:br>
            <a:r>
              <a:rPr lang="he-IL" sz="3600" dirty="0">
                <a:solidFill>
                  <a:srgbClr val="4472C4"/>
                </a:solidFill>
                <a:latin typeface="Calibri" panose="020F0502020204030204" pitchFamily="34" charset="0"/>
                <a:ea typeface="Gisha"/>
                <a:cs typeface="Calibri" panose="020F0502020204030204" pitchFamily="34" charset="0"/>
                <a:sym typeface="Gisha"/>
              </a:rPr>
              <a:t>האישה</a:t>
            </a:r>
            <a:br>
              <a:rPr lang="en-US" sz="3600" dirty="0">
                <a:solidFill>
                  <a:srgbClr val="4472C4"/>
                </a:solidFill>
                <a:latin typeface="Calibri" panose="020F0502020204030204" pitchFamily="34" charset="0"/>
                <a:ea typeface="Gisha"/>
                <a:cs typeface="Calibri" panose="020F0502020204030204" pitchFamily="34" charset="0"/>
                <a:sym typeface="Gisha"/>
              </a:rPr>
            </a:br>
            <a:r>
              <a:rPr lang="he-IL" sz="3600" dirty="0">
                <a:solidFill>
                  <a:srgbClr val="4472C4"/>
                </a:solidFill>
                <a:latin typeface="Calibri" panose="020F0502020204030204" pitchFamily="34" charset="0"/>
                <a:ea typeface="Gisha"/>
                <a:cs typeface="Calibri" panose="020F0502020204030204" pitchFamily="34" charset="0"/>
                <a:sym typeface="Gisha"/>
              </a:rPr>
              <a:t>על מעשיה</a:t>
            </a:r>
            <a:br>
              <a:rPr lang="en-US" sz="3600" dirty="0">
                <a:solidFill>
                  <a:srgbClr val="4472C4"/>
                </a:solidFill>
                <a:latin typeface="Calibri" panose="020F0502020204030204" pitchFamily="34" charset="0"/>
                <a:ea typeface="Gisha"/>
                <a:cs typeface="Calibri" panose="020F0502020204030204" pitchFamily="34" charset="0"/>
                <a:sym typeface="Gisha"/>
              </a:rPr>
            </a:br>
            <a:r>
              <a:rPr lang="he-IL" sz="3600" dirty="0">
                <a:solidFill>
                  <a:srgbClr val="4472C4"/>
                </a:solidFill>
                <a:latin typeface="Calibri" panose="020F0502020204030204" pitchFamily="34" charset="0"/>
                <a:ea typeface="Gisha"/>
                <a:cs typeface="Calibri" panose="020F0502020204030204" pitchFamily="34" charset="0"/>
                <a:sym typeface="Gisha"/>
              </a:rPr>
              <a:t>של הילדה?</a:t>
            </a:r>
          </a:p>
        </p:txBody>
      </p:sp>
      <p:pic>
        <p:nvPicPr>
          <p:cNvPr id="10" name="תמונה 9">
            <a:extLst>
              <a:ext uri="{FF2B5EF4-FFF2-40B4-BE49-F238E27FC236}">
                <a16:creationId xmlns:a16="http://schemas.microsoft.com/office/drawing/2014/main" id="{F525CF0C-8A60-D6C9-58F4-A1BBB9E222BD}"/>
              </a:ext>
            </a:extLst>
          </p:cNvPr>
          <p:cNvPicPr>
            <a:picLocks noChangeAspect="1"/>
          </p:cNvPicPr>
          <p:nvPr/>
        </p:nvPicPr>
        <p:blipFill>
          <a:blip r:embed="rId7">
            <a:duotone>
              <a:prstClr val="black"/>
              <a:srgbClr val="FA708A">
                <a:tint val="45000"/>
                <a:satMod val="400000"/>
              </a:srgbClr>
            </a:duotone>
          </a:blip>
          <a:stretch>
            <a:fillRect/>
          </a:stretch>
        </p:blipFill>
        <p:spPr>
          <a:xfrm>
            <a:off x="5224836" y="542522"/>
            <a:ext cx="1626804" cy="1404968"/>
          </a:xfrm>
          <a:prstGeom prst="rect">
            <a:avLst/>
          </a:prstGeom>
        </p:spPr>
      </p:pic>
      <p:sp>
        <p:nvSpPr>
          <p:cNvPr id="11" name="תיבת טקסט 10">
            <a:extLst>
              <a:ext uri="{FF2B5EF4-FFF2-40B4-BE49-F238E27FC236}">
                <a16:creationId xmlns:a16="http://schemas.microsoft.com/office/drawing/2014/main" id="{0DF43714-2965-0933-C878-F0B02E4A2AF1}"/>
              </a:ext>
            </a:extLst>
          </p:cNvPr>
          <p:cNvSpPr txBox="1"/>
          <p:nvPr/>
        </p:nvSpPr>
        <p:spPr>
          <a:xfrm>
            <a:off x="5966963" y="1012778"/>
            <a:ext cx="468561" cy="461665"/>
          </a:xfrm>
          <a:prstGeom prst="rect">
            <a:avLst/>
          </a:prstGeom>
          <a:noFill/>
        </p:spPr>
        <p:txBody>
          <a:bodyPr wrap="square" rtlCol="1">
            <a:spAutoFit/>
          </a:bodyPr>
          <a:lstStyle/>
          <a:p>
            <a:r>
              <a:rPr lang="he-IL" sz="2400" b="1" dirty="0">
                <a:latin typeface="Calibri" panose="020F0502020204030204" pitchFamily="34" charset="0"/>
                <a:cs typeface="Calibri" panose="020F0502020204030204" pitchFamily="34" charset="0"/>
              </a:rPr>
              <a:t>2</a:t>
            </a:r>
            <a:endParaRPr lang="he-IL" sz="3200" b="1" dirty="0">
              <a:latin typeface="Calibri" panose="020F0502020204030204" pitchFamily="34" charset="0"/>
              <a:cs typeface="Calibri" panose="020F0502020204030204" pitchFamily="34" charset="0"/>
            </a:endParaRPr>
          </a:p>
        </p:txBody>
      </p:sp>
      <p:sp>
        <p:nvSpPr>
          <p:cNvPr id="14" name="Google Shape;310;p17">
            <a:extLst>
              <a:ext uri="{FF2B5EF4-FFF2-40B4-BE49-F238E27FC236}">
                <a16:creationId xmlns:a16="http://schemas.microsoft.com/office/drawing/2014/main" id="{77977941-1C1C-3A8A-3497-69148A74FEA1}"/>
              </a:ext>
            </a:extLst>
          </p:cNvPr>
          <p:cNvSpPr txBox="1"/>
          <p:nvPr/>
        </p:nvSpPr>
        <p:spPr>
          <a:xfrm>
            <a:off x="8283655" y="3429000"/>
            <a:ext cx="3457469" cy="1716327"/>
          </a:xfrm>
          <a:prstGeom prst="rect">
            <a:avLst/>
          </a:prstGeom>
          <a:noFill/>
          <a:ln>
            <a:noFill/>
          </a:ln>
        </p:spPr>
        <p:txBody>
          <a:bodyPr spcFirstLastPara="1" wrap="square" lIns="91425" tIns="45700" rIns="91425" bIns="45700" anchor="t" anchorCtr="0">
            <a:spAutoFit/>
          </a:bodyPr>
          <a:lstStyle/>
          <a:p>
            <a:pPr marL="50800" algn="ctr" rtl="1">
              <a:lnSpc>
                <a:spcPct val="90000"/>
              </a:lnSpc>
              <a:spcBef>
                <a:spcPts val="1000"/>
              </a:spcBef>
              <a:buSzPts val="2800"/>
              <a:defRPr/>
            </a:pPr>
            <a:r>
              <a:rPr lang="he-IL" sz="3600" dirty="0">
                <a:solidFill>
                  <a:srgbClr val="4472C4"/>
                </a:solidFill>
                <a:latin typeface="Calibri"/>
                <a:cs typeface="Calibri"/>
                <a:sym typeface="Calibri"/>
              </a:rPr>
              <a:t>מה ענתה לה הילדה כשפקפקה בהשפעת מעשיה?</a:t>
            </a:r>
          </a:p>
        </p:txBody>
      </p:sp>
      <p:pic>
        <p:nvPicPr>
          <p:cNvPr id="15" name="תמונה 14">
            <a:extLst>
              <a:ext uri="{FF2B5EF4-FFF2-40B4-BE49-F238E27FC236}">
                <a16:creationId xmlns:a16="http://schemas.microsoft.com/office/drawing/2014/main" id="{B2E8B4D9-0059-A210-0560-980BC3A7A44D}"/>
              </a:ext>
            </a:extLst>
          </p:cNvPr>
          <p:cNvPicPr>
            <a:picLocks noChangeAspect="1"/>
          </p:cNvPicPr>
          <p:nvPr/>
        </p:nvPicPr>
        <p:blipFill>
          <a:blip r:embed="rId7">
            <a:duotone>
              <a:prstClr val="black"/>
              <a:srgbClr val="FB6FDD">
                <a:tint val="45000"/>
                <a:satMod val="400000"/>
              </a:srgbClr>
            </a:duotone>
          </a:blip>
          <a:stretch>
            <a:fillRect/>
          </a:stretch>
        </p:blipFill>
        <p:spPr>
          <a:xfrm>
            <a:off x="9100107" y="2297592"/>
            <a:ext cx="1581896" cy="1366183"/>
          </a:xfrm>
          <a:prstGeom prst="rect">
            <a:avLst/>
          </a:prstGeom>
        </p:spPr>
      </p:pic>
      <p:sp>
        <p:nvSpPr>
          <p:cNvPr id="16" name="תיבת טקסט 15">
            <a:extLst>
              <a:ext uri="{FF2B5EF4-FFF2-40B4-BE49-F238E27FC236}">
                <a16:creationId xmlns:a16="http://schemas.microsoft.com/office/drawing/2014/main" id="{4500F7C4-57C3-6F4E-C7B6-9487BF1C95BA}"/>
              </a:ext>
            </a:extLst>
          </p:cNvPr>
          <p:cNvSpPr txBox="1"/>
          <p:nvPr/>
        </p:nvSpPr>
        <p:spPr>
          <a:xfrm>
            <a:off x="9793846" y="2726100"/>
            <a:ext cx="468561" cy="461665"/>
          </a:xfrm>
          <a:prstGeom prst="rect">
            <a:avLst/>
          </a:prstGeom>
          <a:noFill/>
        </p:spPr>
        <p:txBody>
          <a:bodyPr wrap="square" rtlCol="1">
            <a:spAutoFit/>
          </a:bodyPr>
          <a:lstStyle/>
          <a:p>
            <a:r>
              <a:rPr lang="he-IL" sz="2400" b="1" dirty="0">
                <a:latin typeface="Calibri" panose="020F0502020204030204" pitchFamily="34" charset="0"/>
                <a:cs typeface="Calibri" panose="020F0502020204030204" pitchFamily="34" charset="0"/>
              </a:rPr>
              <a:t>3</a:t>
            </a:r>
          </a:p>
        </p:txBody>
      </p:sp>
      <p:pic>
        <p:nvPicPr>
          <p:cNvPr id="17" name="גרפיקה 11">
            <a:extLst>
              <a:ext uri="{FF2B5EF4-FFF2-40B4-BE49-F238E27FC236}">
                <a16:creationId xmlns:a16="http://schemas.microsoft.com/office/drawing/2014/main" id="{BF3D6CD8-A6E2-90D0-6449-2DFB724D9E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7497493" y="1984633"/>
            <a:ext cx="5107179" cy="4190940"/>
          </a:xfrm>
          <a:prstGeom prst="rect">
            <a:avLst/>
          </a:prstGeom>
        </p:spPr>
      </p:pic>
      <p:pic>
        <p:nvPicPr>
          <p:cNvPr id="18" name="גרפיקה 11">
            <a:extLst>
              <a:ext uri="{FF2B5EF4-FFF2-40B4-BE49-F238E27FC236}">
                <a16:creationId xmlns:a16="http://schemas.microsoft.com/office/drawing/2014/main" id="{FEACAE3C-7167-9C07-1C01-E4A71C81910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3702131" y="561632"/>
            <a:ext cx="5259579" cy="4316000"/>
          </a:xfrm>
          <a:prstGeom prst="rect">
            <a:avLst/>
          </a:prstGeom>
        </p:spPr>
      </p:pic>
      <p:pic>
        <p:nvPicPr>
          <p:cNvPr id="19" name="גרפיקה 11">
            <a:extLst>
              <a:ext uri="{FF2B5EF4-FFF2-40B4-BE49-F238E27FC236}">
                <a16:creationId xmlns:a16="http://schemas.microsoft.com/office/drawing/2014/main" id="{5279E6B3-83B3-C946-FF22-D3344589E5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32982" y="912297"/>
            <a:ext cx="4874860" cy="4316000"/>
          </a:xfrm>
          <a:prstGeom prst="rect">
            <a:avLst/>
          </a:prstGeom>
        </p:spPr>
      </p:pic>
    </p:spTree>
    <p:extLst>
      <p:ext uri="{BB962C8B-B14F-4D97-AF65-F5344CB8AC3E}">
        <p14:creationId xmlns:p14="http://schemas.microsoft.com/office/powerpoint/2010/main" val="322761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1" grpId="0"/>
      <p:bldP spid="14"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te Notes, Yellow, Notepad, Kids">
            <a:extLst>
              <a:ext uri="{FF2B5EF4-FFF2-40B4-BE49-F238E27FC236}">
                <a16:creationId xmlns:a16="http://schemas.microsoft.com/office/drawing/2014/main" id="{3988AFD8-A61C-41E5-B857-A0206DE76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80391">
            <a:off x="1932711" y="2051844"/>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te Notes, Yellow, Notepad, Kids">
            <a:extLst>
              <a:ext uri="{FF2B5EF4-FFF2-40B4-BE49-F238E27FC236}">
                <a16:creationId xmlns:a16="http://schemas.microsoft.com/office/drawing/2014/main" id="{F14BA516-3BE5-4150-9B14-344669E439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201" y="3110113"/>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te Notes, Yellow, Notepad, Kids">
            <a:extLst>
              <a:ext uri="{FF2B5EF4-FFF2-40B4-BE49-F238E27FC236}">
                <a16:creationId xmlns:a16="http://schemas.microsoft.com/office/drawing/2014/main" id="{3407AC9D-7A9C-4FF2-B045-219C9BE28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3255" y="2051843"/>
            <a:ext cx="3238500" cy="3238500"/>
          </a:xfrm>
          <a:prstGeom prst="rect">
            <a:avLst/>
          </a:prstGeom>
          <a:noFill/>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id="{6A12AA10-C4B3-4167-9F73-7127C45D577D}"/>
              </a:ext>
            </a:extLst>
          </p:cNvPr>
          <p:cNvSpPr txBox="1"/>
          <p:nvPr/>
        </p:nvSpPr>
        <p:spPr>
          <a:xfrm>
            <a:off x="6544565" y="2926958"/>
            <a:ext cx="3646170" cy="89255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לילדה שלום,</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רציתי להגיד לך ש...</a:t>
            </a:r>
          </a:p>
        </p:txBody>
      </p:sp>
      <p:sp>
        <p:nvSpPr>
          <p:cNvPr id="9" name="תיבת טקסט 8">
            <a:extLst>
              <a:ext uri="{FF2B5EF4-FFF2-40B4-BE49-F238E27FC236}">
                <a16:creationId xmlns:a16="http://schemas.microsoft.com/office/drawing/2014/main" id="{402BBDCA-47B3-8730-5049-E2863926E9E9}"/>
              </a:ext>
            </a:extLst>
          </p:cNvPr>
          <p:cNvSpPr txBox="1"/>
          <p:nvPr/>
        </p:nvSpPr>
        <p:spPr>
          <a:xfrm>
            <a:off x="1598775" y="2921832"/>
            <a:ext cx="3137834" cy="892552"/>
          </a:xfrm>
          <a:prstGeom prst="rect">
            <a:avLst/>
          </a:prstGeom>
          <a:noFill/>
        </p:spPr>
        <p:txBody>
          <a:bodyPr wrap="square" rtlCol="1">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לעובר/ת אורח שלום, </a:t>
            </a:r>
            <a:b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he-IL"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רציתי להגיד לך ש...</a:t>
            </a:r>
          </a:p>
        </p:txBody>
      </p:sp>
      <p:sp>
        <p:nvSpPr>
          <p:cNvPr id="10" name="תיבת טקסט 9">
            <a:extLst>
              <a:ext uri="{FF2B5EF4-FFF2-40B4-BE49-F238E27FC236}">
                <a16:creationId xmlns:a16="http://schemas.microsoft.com/office/drawing/2014/main" id="{BB5FB5E1-F447-8C0C-8366-5797DD2ACC41}"/>
              </a:ext>
            </a:extLst>
          </p:cNvPr>
          <p:cNvSpPr txBox="1"/>
          <p:nvPr/>
        </p:nvSpPr>
        <p:spPr>
          <a:xfrm>
            <a:off x="1099587" y="241809"/>
            <a:ext cx="9992825" cy="1077218"/>
          </a:xfrm>
          <a:prstGeom prst="rect">
            <a:avLst/>
          </a:prstGeom>
          <a:noFill/>
        </p:spPr>
        <p:txBody>
          <a:bodyPr wrap="square" rtlCol="1">
            <a:spAutoFit/>
          </a:bodyPr>
          <a:lstStyle/>
          <a:p>
            <a:pPr algn="ctr" rtl="1"/>
            <a:r>
              <a:rPr kumimoji="0" lang="he-IL" sz="3200" b="1" i="0" u="none" strike="noStrike" kern="0" cap="none" spc="0" normalizeH="0" baseline="0" noProof="0" dirty="0">
                <a:ln>
                  <a:noFill/>
                </a:ln>
                <a:solidFill>
                  <a:srgbClr val="002060"/>
                </a:solidFill>
                <a:effectLst/>
                <a:uLnTx/>
                <a:uFillTx/>
                <a:latin typeface="Calibri"/>
                <a:cs typeface="Calibri"/>
                <a:sym typeface="Calibri"/>
              </a:rPr>
              <a:t>מה אתן הייתן עונות לאישה?</a:t>
            </a:r>
            <a:br>
              <a:rPr kumimoji="0" lang="he-IL" sz="3200" b="1" i="0" u="none" strike="noStrike" kern="0" cap="none" spc="0" normalizeH="0" baseline="0" noProof="0" dirty="0">
                <a:ln>
                  <a:noFill/>
                </a:ln>
                <a:solidFill>
                  <a:srgbClr val="002060"/>
                </a:solidFill>
                <a:effectLst/>
                <a:uLnTx/>
                <a:uFillTx/>
                <a:latin typeface="Calibri"/>
                <a:cs typeface="Calibri"/>
                <a:sym typeface="Calibri"/>
              </a:rPr>
            </a:br>
            <a:r>
              <a:rPr kumimoji="0" lang="he-IL" sz="3200" b="1" i="0" u="none" strike="noStrike" kern="0" cap="none" spc="0" normalizeH="0" baseline="0" noProof="0" dirty="0">
                <a:ln>
                  <a:noFill/>
                </a:ln>
                <a:solidFill>
                  <a:srgbClr val="002060"/>
                </a:solidFill>
                <a:effectLst/>
                <a:uLnTx/>
                <a:uFillTx/>
                <a:latin typeface="Calibri"/>
                <a:cs typeface="Calibri"/>
                <a:sym typeface="Calibri"/>
              </a:rPr>
              <a:t>מה הייתן אומרות לאותה ילדה, אילו יכולתן להעביר לה מסר?</a:t>
            </a:r>
            <a:endParaRPr lang="he-IL" dirty="0"/>
          </a:p>
        </p:txBody>
      </p:sp>
    </p:spTree>
    <p:extLst>
      <p:ext uri="{BB962C8B-B14F-4D97-AF65-F5344CB8AC3E}">
        <p14:creationId xmlns:p14="http://schemas.microsoft.com/office/powerpoint/2010/main" val="717849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A69D4F9-3B51-DFFF-8C51-D18C2915AE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06586" y="420565"/>
            <a:ext cx="8253413" cy="4864281"/>
          </a:xfrm>
          <a:prstGeom prst="rect">
            <a:avLst/>
          </a:prstGeom>
        </p:spPr>
      </p:pic>
      <p:sp>
        <p:nvSpPr>
          <p:cNvPr id="6" name="תיבת טקסט 5">
            <a:extLst>
              <a:ext uri="{FF2B5EF4-FFF2-40B4-BE49-F238E27FC236}">
                <a16:creationId xmlns:a16="http://schemas.microsoft.com/office/drawing/2014/main" id="{5F91928E-AD17-B29B-697D-24BA661C1139}"/>
              </a:ext>
            </a:extLst>
          </p:cNvPr>
          <p:cNvSpPr txBox="1"/>
          <p:nvPr/>
        </p:nvSpPr>
        <p:spPr>
          <a:xfrm>
            <a:off x="1247042" y="1195600"/>
            <a:ext cx="8001000" cy="3046988"/>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200" b="0" i="0" u="none" strike="noStrike" kern="0" cap="none" spc="0" normalizeH="0" baseline="0" noProof="0" dirty="0">
                <a:ln>
                  <a:noFill/>
                </a:ln>
                <a:solidFill>
                  <a:srgbClr val="000000"/>
                </a:solidFill>
                <a:effectLst/>
                <a:uLnTx/>
                <a:uFillTx/>
                <a:latin typeface="Calibri"/>
                <a:cs typeface="Calibri"/>
                <a:sym typeface="Calibri"/>
              </a:rPr>
              <a:t>גם מעשה קטן יכול להשפיע מאד על אדם אחר, </a:t>
            </a:r>
            <a:br>
              <a:rPr kumimoji="0" lang="en-US" sz="3200" b="0" i="0" u="none" strike="noStrike" kern="0" cap="none" spc="0" normalizeH="0" baseline="0" noProof="0" dirty="0">
                <a:ln>
                  <a:noFill/>
                </a:ln>
                <a:solidFill>
                  <a:srgbClr val="000000"/>
                </a:solidFill>
                <a:effectLst/>
                <a:uLnTx/>
                <a:uFillTx/>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לטוב ולרע.</a:t>
            </a:r>
            <a:br>
              <a:rPr kumimoji="0" lang="en-US" sz="3200" b="0" i="0" u="none" strike="noStrike" kern="0" cap="none" spc="0" normalizeH="0" baseline="0" noProof="0" dirty="0">
                <a:ln>
                  <a:noFill/>
                </a:ln>
                <a:solidFill>
                  <a:srgbClr val="000000"/>
                </a:solidFill>
                <a:effectLst/>
                <a:uLnTx/>
                <a:uFillTx/>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לכן, חשוב שנהיה </a:t>
            </a:r>
            <a:r>
              <a:rPr kumimoji="0" lang="he-IL" sz="3200" b="1" i="0" u="none" strike="noStrike" kern="0" cap="none" spc="0" normalizeH="0" baseline="0" noProof="0" dirty="0">
                <a:ln>
                  <a:noFill/>
                </a:ln>
                <a:solidFill>
                  <a:srgbClr val="000000"/>
                </a:solidFill>
                <a:effectLst/>
                <a:uLnTx/>
                <a:uFillTx/>
                <a:latin typeface="Calibri"/>
                <a:cs typeface="Calibri"/>
                <a:sym typeface="Calibri"/>
              </a:rPr>
              <a:t>מודעים</a:t>
            </a:r>
            <a:r>
              <a:rPr kumimoji="0" lang="he-IL" sz="3200" b="0" i="0" u="none" strike="noStrike" kern="0" cap="none" spc="0" normalizeH="0" baseline="0" noProof="0" dirty="0">
                <a:ln>
                  <a:noFill/>
                </a:ln>
                <a:solidFill>
                  <a:srgbClr val="000000"/>
                </a:solidFill>
                <a:effectLst/>
                <a:uLnTx/>
                <a:uFillTx/>
                <a:latin typeface="Calibri"/>
                <a:cs typeface="Calibri"/>
                <a:sym typeface="Calibri"/>
              </a:rPr>
              <a:t> למעשים שלנו. </a:t>
            </a:r>
            <a:br>
              <a:rPr kumimoji="0" lang="he-IL" sz="3200" b="0" i="0" u="none" strike="noStrike" kern="0" cap="none" spc="0" normalizeH="0" baseline="0" noProof="0" dirty="0">
                <a:ln>
                  <a:noFill/>
                </a:ln>
                <a:solidFill>
                  <a:srgbClr val="000000"/>
                </a:solidFill>
                <a:effectLst/>
                <a:uLnTx/>
                <a:uFillTx/>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פעולה אחת קטנה</a:t>
            </a:r>
            <a:br>
              <a:rPr kumimoji="0" lang="en-US" sz="3200" b="0" i="0" u="none" strike="noStrike" kern="0" cap="none" spc="0" normalizeH="0" baseline="0" noProof="0" dirty="0">
                <a:ln>
                  <a:noFill/>
                </a:ln>
                <a:solidFill>
                  <a:srgbClr val="000000"/>
                </a:solidFill>
                <a:effectLst/>
                <a:uLnTx/>
                <a:uFillTx/>
                <a:latin typeface="Calibri"/>
                <a:cs typeface="Calibri"/>
                <a:sym typeface="Calibri"/>
              </a:rPr>
            </a:br>
            <a:r>
              <a:rPr kumimoji="0" lang="he-IL" sz="3200" b="0" i="0" u="none" strike="noStrike" kern="0" cap="none" spc="0" normalizeH="0" baseline="0" noProof="0" dirty="0">
                <a:ln>
                  <a:noFill/>
                </a:ln>
                <a:solidFill>
                  <a:srgbClr val="000000"/>
                </a:solidFill>
                <a:effectLst/>
                <a:uLnTx/>
                <a:uFillTx/>
                <a:latin typeface="Calibri"/>
                <a:cs typeface="Calibri"/>
                <a:sym typeface="Calibri"/>
              </a:rPr>
              <a:t>עלולה לפגוע</a:t>
            </a:r>
            <a:r>
              <a:rPr lang="he-IL" sz="3200" dirty="0">
                <a:latin typeface="Calibri"/>
                <a:cs typeface="Calibri"/>
                <a:sym typeface="Calibri"/>
              </a:rPr>
              <a:t> </a:t>
            </a:r>
            <a:r>
              <a:rPr kumimoji="0" lang="he-IL" sz="3200" b="0" i="0" u="none" strike="noStrike" kern="0" cap="none" spc="0" normalizeH="0" baseline="0" noProof="0" dirty="0">
                <a:ln>
                  <a:noFill/>
                </a:ln>
                <a:solidFill>
                  <a:srgbClr val="000000"/>
                </a:solidFill>
                <a:effectLst/>
                <a:uLnTx/>
                <a:uFillTx/>
                <a:latin typeface="Calibri"/>
                <a:cs typeface="Calibri"/>
                <a:sym typeface="Calibri"/>
              </a:rPr>
              <a:t>או לחבר</a:t>
            </a:r>
          </a:p>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200" b="0" i="0" u="none" strike="noStrike" kern="0" cap="none" spc="0" normalizeH="0" baseline="0" noProof="0" dirty="0">
                <a:ln>
                  <a:noFill/>
                </a:ln>
                <a:solidFill>
                  <a:srgbClr val="1E1E1B"/>
                </a:solidFill>
                <a:effectLst/>
                <a:uLnTx/>
                <a:uFillTx/>
                <a:latin typeface="Calibri"/>
                <a:cs typeface="Calibri"/>
                <a:sym typeface="Calibri"/>
              </a:rPr>
              <a:t>לבטא אכפתיות </a:t>
            </a:r>
            <a:r>
              <a:rPr kumimoji="0" lang="he-IL" sz="3200" b="0" i="0" u="none" strike="noStrike" kern="0" cap="none" spc="0" normalizeH="0" baseline="0" noProof="0" dirty="0">
                <a:ln>
                  <a:noFill/>
                </a:ln>
                <a:solidFill>
                  <a:srgbClr val="000000"/>
                </a:solidFill>
                <a:effectLst/>
                <a:uLnTx/>
                <a:uFillTx/>
                <a:latin typeface="Calibri"/>
                <a:cs typeface="Calibri"/>
                <a:sym typeface="Calibri"/>
              </a:rPr>
              <a:t>ולחזק תחושת שייכות.</a:t>
            </a:r>
            <a:endParaRPr kumimoji="0" lang="he-IL" sz="1200" b="0" i="0" u="none" strike="sngStrike" kern="0" cap="none" spc="0" normalizeH="0" baseline="0" noProof="0" dirty="0">
              <a:ln>
                <a:noFill/>
              </a:ln>
              <a:solidFill>
                <a:srgbClr val="000000"/>
              </a:solidFill>
              <a:effectLst/>
              <a:uLnTx/>
              <a:uFillTx/>
              <a:latin typeface="Arial"/>
              <a:cs typeface="Arial"/>
              <a:sym typeface="Arial"/>
            </a:endParaRPr>
          </a:p>
        </p:txBody>
      </p:sp>
      <p:pic>
        <p:nvPicPr>
          <p:cNvPr id="15" name="תמונה 14">
            <a:extLst>
              <a:ext uri="{FF2B5EF4-FFF2-40B4-BE49-F238E27FC236}">
                <a16:creationId xmlns:a16="http://schemas.microsoft.com/office/drawing/2014/main" id="{E480CC13-7203-B7A5-BAC9-F69608B12479}"/>
              </a:ext>
            </a:extLst>
          </p:cNvPr>
          <p:cNvPicPr>
            <a:picLocks noChangeAspect="1"/>
          </p:cNvPicPr>
          <p:nvPr/>
        </p:nvPicPr>
        <p:blipFill>
          <a:blip r:embed="rId5"/>
          <a:stretch>
            <a:fillRect/>
          </a:stretch>
        </p:blipFill>
        <p:spPr>
          <a:xfrm>
            <a:off x="8140555" y="-253250"/>
            <a:ext cx="2804403" cy="2432515"/>
          </a:xfrm>
          <a:prstGeom prst="rect">
            <a:avLst/>
          </a:prstGeom>
        </p:spPr>
      </p:pic>
      <p:pic>
        <p:nvPicPr>
          <p:cNvPr id="2" name="Picture 4" descr="Free Hands Soil photo and picture">
            <a:extLst>
              <a:ext uri="{FF2B5EF4-FFF2-40B4-BE49-F238E27FC236}">
                <a16:creationId xmlns:a16="http://schemas.microsoft.com/office/drawing/2014/main" id="{2D2EA2CB-2F26-4ED6-5679-E0FCE598ED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0250" y="4508779"/>
            <a:ext cx="3893389" cy="259439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1064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p:cNvSpPr>
            <a:spLocks noGrp="1"/>
          </p:cNvSpPr>
          <p:nvPr>
            <p:ph type="title"/>
          </p:nvPr>
        </p:nvSpPr>
        <p:spPr>
          <a:xfrm>
            <a:off x="-1603177" y="823365"/>
            <a:ext cx="10515600" cy="1325563"/>
          </a:xfrm>
        </p:spPr>
        <p:txBody>
          <a:bodyPr>
            <a:normAutofit/>
          </a:bodyPr>
          <a:lstStyle/>
          <a:p>
            <a:r>
              <a:rPr lang="he-IL" sz="6000" dirty="0">
                <a:solidFill>
                  <a:schemeClr val="accent5">
                    <a:lumMod val="50000"/>
                  </a:schemeClr>
                </a:solidFill>
                <a:latin typeface="Calibri" panose="020F0502020204030204" pitchFamily="34" charset="0"/>
                <a:cs typeface="Calibri" panose="020F0502020204030204" pitchFamily="34" charset="0"/>
              </a:rPr>
              <a:t>משהו קטן וטוב</a:t>
            </a:r>
          </a:p>
        </p:txBody>
      </p:sp>
      <p:sp>
        <p:nvSpPr>
          <p:cNvPr id="7" name="מציין מיקום טקסט 6"/>
          <p:cNvSpPr>
            <a:spLocks noGrp="1"/>
          </p:cNvSpPr>
          <p:nvPr>
            <p:ph idx="1"/>
          </p:nvPr>
        </p:nvSpPr>
        <p:spPr>
          <a:xfrm>
            <a:off x="1545873" y="2266343"/>
            <a:ext cx="10515600" cy="4351338"/>
          </a:xfrm>
        </p:spPr>
        <p:txBody>
          <a:bodyPr>
            <a:normAutofit/>
          </a:bodyPr>
          <a:lstStyle/>
          <a:p>
            <a:pPr marL="50800" indent="0" algn="ctr">
              <a:buNone/>
            </a:pPr>
            <a:r>
              <a:rPr lang="he-IL" sz="3600" dirty="0">
                <a:solidFill>
                  <a:schemeClr val="accent5">
                    <a:lumMod val="50000"/>
                  </a:schemeClr>
                </a:solidFill>
                <a:latin typeface="Calibri" panose="020F0502020204030204" pitchFamily="34" charset="0"/>
                <a:cs typeface="Calibri" panose="020F0502020204030204" pitchFamily="34" charset="0"/>
              </a:rPr>
              <a:t>ספרו זו לזו על מקרה שבו עשיתם </a:t>
            </a:r>
            <a:br>
              <a:rPr lang="en-US" sz="3600" dirty="0">
                <a:solidFill>
                  <a:schemeClr val="accent5">
                    <a:lumMod val="50000"/>
                  </a:schemeClr>
                </a:solidFill>
                <a:latin typeface="Calibri" panose="020F0502020204030204" pitchFamily="34" charset="0"/>
                <a:cs typeface="Calibri" panose="020F0502020204030204" pitchFamily="34" charset="0"/>
              </a:rPr>
            </a:br>
            <a:r>
              <a:rPr lang="he-IL" sz="3600" dirty="0">
                <a:solidFill>
                  <a:schemeClr val="accent5">
                    <a:lumMod val="50000"/>
                  </a:schemeClr>
                </a:solidFill>
                <a:latin typeface="Calibri" panose="020F0502020204030204" pitchFamily="34" charset="0"/>
                <a:cs typeface="Calibri" panose="020F0502020204030204" pitchFamily="34" charset="0"/>
              </a:rPr>
              <a:t>מעשה קטן וטוב </a:t>
            </a:r>
            <a:br>
              <a:rPr lang="en-US" sz="3600" dirty="0">
                <a:solidFill>
                  <a:schemeClr val="accent5">
                    <a:lumMod val="50000"/>
                  </a:schemeClr>
                </a:solidFill>
                <a:latin typeface="Calibri" panose="020F0502020204030204" pitchFamily="34" charset="0"/>
                <a:cs typeface="Calibri" panose="020F0502020204030204" pitchFamily="34" charset="0"/>
              </a:rPr>
            </a:br>
            <a:r>
              <a:rPr lang="he-IL" sz="3600" dirty="0">
                <a:solidFill>
                  <a:schemeClr val="accent5">
                    <a:lumMod val="50000"/>
                  </a:schemeClr>
                </a:solidFill>
                <a:latin typeface="Calibri" panose="020F0502020204030204" pitchFamily="34" charset="0"/>
                <a:cs typeface="Calibri" panose="020F0502020204030204" pitchFamily="34" charset="0"/>
              </a:rPr>
              <a:t>למען מישהו או משהו אחר</a:t>
            </a:r>
          </a:p>
        </p:txBody>
      </p:sp>
      <p:pic>
        <p:nvPicPr>
          <p:cNvPr id="8" name="תמונה 7">
            <a:extLst>
              <a:ext uri="{FF2B5EF4-FFF2-40B4-BE49-F238E27FC236}">
                <a16:creationId xmlns:a16="http://schemas.microsoft.com/office/drawing/2014/main" id="{5B1B86EA-BB46-FCB8-23D6-A4ABEA1E0299}"/>
              </a:ext>
            </a:extLst>
          </p:cNvPr>
          <p:cNvPicPr>
            <a:picLocks noChangeAspect="1"/>
          </p:cNvPicPr>
          <p:nvPr/>
        </p:nvPicPr>
        <p:blipFill>
          <a:blip r:embed="rId3"/>
          <a:stretch>
            <a:fillRect/>
          </a:stretch>
        </p:blipFill>
        <p:spPr>
          <a:xfrm flipH="1">
            <a:off x="4910905" y="5109325"/>
            <a:ext cx="2989681" cy="1508356"/>
          </a:xfrm>
          <a:prstGeom prst="rect">
            <a:avLst/>
          </a:prstGeom>
        </p:spPr>
      </p:pic>
      <p:pic>
        <p:nvPicPr>
          <p:cNvPr id="13" name="תמונה 12">
            <a:extLst>
              <a:ext uri="{FF2B5EF4-FFF2-40B4-BE49-F238E27FC236}">
                <a16:creationId xmlns:a16="http://schemas.microsoft.com/office/drawing/2014/main" id="{8C47E8BD-B731-9B3A-89CB-00ABAC60369E}"/>
              </a:ext>
            </a:extLst>
          </p:cNvPr>
          <p:cNvPicPr>
            <a:picLocks noChangeAspect="1"/>
          </p:cNvPicPr>
          <p:nvPr/>
        </p:nvPicPr>
        <p:blipFill>
          <a:blip r:embed="rId4"/>
          <a:stretch>
            <a:fillRect/>
          </a:stretch>
        </p:blipFill>
        <p:spPr>
          <a:xfrm>
            <a:off x="1393197" y="4227107"/>
            <a:ext cx="1888168" cy="2487877"/>
          </a:xfrm>
          <a:prstGeom prst="rect">
            <a:avLst/>
          </a:prstGeom>
        </p:spPr>
      </p:pic>
      <p:pic>
        <p:nvPicPr>
          <p:cNvPr id="14" name="תמונה 13">
            <a:extLst>
              <a:ext uri="{FF2B5EF4-FFF2-40B4-BE49-F238E27FC236}">
                <a16:creationId xmlns:a16="http://schemas.microsoft.com/office/drawing/2014/main" id="{01046857-D2D8-D43D-4812-0206F5084984}"/>
              </a:ext>
            </a:extLst>
          </p:cNvPr>
          <p:cNvPicPr>
            <a:picLocks noChangeAspect="1"/>
          </p:cNvPicPr>
          <p:nvPr/>
        </p:nvPicPr>
        <p:blipFill rotWithShape="1">
          <a:blip r:embed="rId5">
            <a:clrChange>
              <a:clrFrom>
                <a:srgbClr val="FFFEF8"/>
              </a:clrFrom>
              <a:clrTo>
                <a:srgbClr val="FFFEF8">
                  <a:alpha val="0"/>
                </a:srgbClr>
              </a:clrTo>
            </a:clrChange>
            <a:duotone>
              <a:schemeClr val="accent1">
                <a:shade val="45000"/>
                <a:satMod val="135000"/>
              </a:schemeClr>
              <a:prstClr val="white"/>
            </a:duotone>
          </a:blip>
          <a:srcRect l="39480" t="-2245" r="2" b="40181"/>
          <a:stretch/>
        </p:blipFill>
        <p:spPr>
          <a:xfrm flipH="1">
            <a:off x="1154430" y="2157684"/>
            <a:ext cx="2607609" cy="2381402"/>
          </a:xfrm>
          <a:prstGeom prst="rect">
            <a:avLst/>
          </a:prstGeom>
        </p:spPr>
      </p:pic>
      <p:sp>
        <p:nvSpPr>
          <p:cNvPr id="9" name="תיבת טקסט 8">
            <a:extLst>
              <a:ext uri="{FF2B5EF4-FFF2-40B4-BE49-F238E27FC236}">
                <a16:creationId xmlns:a16="http://schemas.microsoft.com/office/drawing/2014/main" id="{F29DA76A-2E66-DDA1-75BD-671C2C3F9E93}"/>
              </a:ext>
            </a:extLst>
          </p:cNvPr>
          <p:cNvSpPr txBox="1"/>
          <p:nvPr/>
        </p:nvSpPr>
        <p:spPr>
          <a:xfrm>
            <a:off x="1282996" y="2547017"/>
            <a:ext cx="2085709" cy="1384995"/>
          </a:xfrm>
          <a:prstGeom prst="rect">
            <a:avLst/>
          </a:prstGeom>
          <a:noFill/>
        </p:spPr>
        <p:txBody>
          <a:bodyPr wrap="square">
            <a:spAutoFit/>
          </a:bodyPr>
          <a:lstStyle/>
          <a:p>
            <a:pPr lvl="0" algn="ctr" rtl="1"/>
            <a:r>
              <a:rPr lang="he-IL" sz="2800" b="1" dirty="0">
                <a:solidFill>
                  <a:schemeClr val="accent5">
                    <a:lumMod val="50000"/>
                  </a:schemeClr>
                </a:solidFill>
                <a:latin typeface="Calibri" panose="020F0502020204030204" pitchFamily="34" charset="0"/>
                <a:cs typeface="Calibri" panose="020F0502020204030204" pitchFamily="34" charset="0"/>
              </a:rPr>
              <a:t>איך הרגשתן </a:t>
            </a:r>
            <a:br>
              <a:rPr lang="en-US" sz="2800" b="1" dirty="0">
                <a:solidFill>
                  <a:schemeClr val="accent5">
                    <a:lumMod val="50000"/>
                  </a:schemeClr>
                </a:solidFill>
                <a:latin typeface="Calibri" panose="020F0502020204030204" pitchFamily="34" charset="0"/>
                <a:cs typeface="Calibri" panose="020F0502020204030204" pitchFamily="34" charset="0"/>
              </a:rPr>
            </a:br>
            <a:r>
              <a:rPr lang="he-IL" sz="2800" b="1" dirty="0">
                <a:solidFill>
                  <a:schemeClr val="accent5">
                    <a:lumMod val="50000"/>
                  </a:schemeClr>
                </a:solidFill>
                <a:latin typeface="Calibri" panose="020F0502020204030204" pitchFamily="34" charset="0"/>
                <a:cs typeface="Calibri" panose="020F0502020204030204" pitchFamily="34" charset="0"/>
              </a:rPr>
              <a:t>לשתף?</a:t>
            </a:r>
          </a:p>
          <a:p>
            <a:pPr lvl="0" algn="ctr" rtl="1"/>
            <a:r>
              <a:rPr lang="he-IL" sz="2800" b="1" dirty="0">
                <a:solidFill>
                  <a:schemeClr val="accent5">
                    <a:lumMod val="50000"/>
                  </a:schemeClr>
                </a:solidFill>
                <a:latin typeface="Calibri" panose="020F0502020204030204" pitchFamily="34" charset="0"/>
                <a:cs typeface="Calibri" panose="020F0502020204030204" pitchFamily="34" charset="0"/>
              </a:rPr>
              <a:t>ולהקשיב?</a:t>
            </a:r>
          </a:p>
        </p:txBody>
      </p:sp>
      <p:pic>
        <p:nvPicPr>
          <p:cNvPr id="15" name="תמונה 14">
            <a:extLst>
              <a:ext uri="{FF2B5EF4-FFF2-40B4-BE49-F238E27FC236}">
                <a16:creationId xmlns:a16="http://schemas.microsoft.com/office/drawing/2014/main" id="{C8EE11E2-82DE-AD85-A929-534FC1609E63}"/>
              </a:ext>
            </a:extLst>
          </p:cNvPr>
          <p:cNvPicPr>
            <a:picLocks noChangeAspect="1"/>
          </p:cNvPicPr>
          <p:nvPr/>
        </p:nvPicPr>
        <p:blipFill>
          <a:blip r:embed="rId6"/>
          <a:stretch>
            <a:fillRect/>
          </a:stretch>
        </p:blipFill>
        <p:spPr>
          <a:xfrm>
            <a:off x="2337281" y="3992277"/>
            <a:ext cx="4018919" cy="2430798"/>
          </a:xfrm>
          <a:prstGeom prst="rect">
            <a:avLst/>
          </a:prstGeom>
        </p:spPr>
      </p:pic>
      <p:pic>
        <p:nvPicPr>
          <p:cNvPr id="16" name="תמונה 15">
            <a:extLst>
              <a:ext uri="{FF2B5EF4-FFF2-40B4-BE49-F238E27FC236}">
                <a16:creationId xmlns:a16="http://schemas.microsoft.com/office/drawing/2014/main" id="{AEA241BF-98EC-D4B7-FC6D-DC6BE93ECADD}"/>
              </a:ext>
            </a:extLst>
          </p:cNvPr>
          <p:cNvPicPr>
            <a:picLocks noChangeAspect="1"/>
          </p:cNvPicPr>
          <p:nvPr/>
        </p:nvPicPr>
        <p:blipFill>
          <a:blip r:embed="rId7"/>
          <a:stretch>
            <a:fillRect/>
          </a:stretch>
        </p:blipFill>
        <p:spPr>
          <a:xfrm>
            <a:off x="9064006" y="240319"/>
            <a:ext cx="2866288" cy="2409396"/>
          </a:xfrm>
          <a:prstGeom prst="rect">
            <a:avLst/>
          </a:prstGeom>
        </p:spPr>
      </p:pic>
    </p:spTree>
    <p:extLst>
      <p:ext uri="{BB962C8B-B14F-4D97-AF65-F5344CB8AC3E}">
        <p14:creationId xmlns:p14="http://schemas.microsoft.com/office/powerpoint/2010/main" val="342389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תמונה 13">
            <a:extLst>
              <a:ext uri="{FF2B5EF4-FFF2-40B4-BE49-F238E27FC236}">
                <a16:creationId xmlns:a16="http://schemas.microsoft.com/office/drawing/2014/main" id="{1053F7B3-8831-3B30-DFBA-86C34009E5EC}"/>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Lst>
          </a:blip>
          <a:stretch>
            <a:fillRect/>
          </a:stretch>
        </p:blipFill>
        <p:spPr>
          <a:xfrm>
            <a:off x="2520655" y="-408533"/>
            <a:ext cx="4711156" cy="2341067"/>
          </a:xfrm>
          <a:prstGeom prst="rect">
            <a:avLst/>
          </a:prstGeom>
        </p:spPr>
      </p:pic>
      <p:sp>
        <p:nvSpPr>
          <p:cNvPr id="2" name="כותרת 1">
            <a:extLst>
              <a:ext uri="{FF2B5EF4-FFF2-40B4-BE49-F238E27FC236}">
                <a16:creationId xmlns:a16="http://schemas.microsoft.com/office/drawing/2014/main" id="{A4EB74D2-3977-8799-851B-2EF0A8F47170}"/>
              </a:ext>
            </a:extLst>
          </p:cNvPr>
          <p:cNvSpPr>
            <a:spLocks noGrp="1"/>
          </p:cNvSpPr>
          <p:nvPr>
            <p:ph type="title"/>
          </p:nvPr>
        </p:nvSpPr>
        <p:spPr>
          <a:xfrm>
            <a:off x="838200" y="248511"/>
            <a:ext cx="5410200" cy="1325563"/>
          </a:xfrm>
        </p:spPr>
        <p:txBody>
          <a:bodyPr/>
          <a:lstStyle/>
          <a:p>
            <a:pPr algn="ctr"/>
            <a:r>
              <a:rPr lang="he-IL" b="1" dirty="0">
                <a:latin typeface="Calibri" panose="020F0502020204030204" pitchFamily="34" charset="0"/>
                <a:ea typeface="Calibri" panose="020F0502020204030204" pitchFamily="34" charset="0"/>
                <a:cs typeface="Calibri" panose="020F0502020204030204" pitchFamily="34" charset="0"/>
              </a:rPr>
              <a:t>משהו קטן וטוב - ביחד</a:t>
            </a:r>
          </a:p>
        </p:txBody>
      </p:sp>
      <p:sp>
        <p:nvSpPr>
          <p:cNvPr id="5" name="AutoShape 2" descr="בנים בגיל 11 משחקים בכדור ולא משתפים ילד שיושב בצד עצוב בלי כדור. תמונה 2 מתוך 4">
            <a:extLst>
              <a:ext uri="{FF2B5EF4-FFF2-40B4-BE49-F238E27FC236}">
                <a16:creationId xmlns:a16="http://schemas.microsoft.com/office/drawing/2014/main" id="{F4A2E9C3-1547-C274-DA87-EA2227E0C59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תיבת טקסט 2">
            <a:extLst>
              <a:ext uri="{FF2B5EF4-FFF2-40B4-BE49-F238E27FC236}">
                <a16:creationId xmlns:a16="http://schemas.microsoft.com/office/drawing/2014/main" id="{E76BD01C-2840-4552-0D6C-F563E138B6D4}"/>
              </a:ext>
            </a:extLst>
          </p:cNvPr>
          <p:cNvSpPr txBox="1"/>
          <p:nvPr/>
        </p:nvSpPr>
        <p:spPr>
          <a:xfrm>
            <a:off x="398319" y="4647734"/>
            <a:ext cx="6289962" cy="1961755"/>
          </a:xfrm>
          <a:prstGeom prst="rect">
            <a:avLst/>
          </a:prstGeom>
          <a:noFill/>
        </p:spPr>
        <p:txBody>
          <a:bodyPr wrap="square">
            <a:spAutoFit/>
          </a:bodyPr>
          <a:lstStyle/>
          <a:p>
            <a:pPr marL="0" marR="0" lvl="0" indent="0" algn="ctr" defTabSz="914400" rtl="1" eaLnBrk="1" fontAlgn="auto" latinLnBrk="0" hangingPunct="1">
              <a:lnSpc>
                <a:spcPct val="150000"/>
              </a:lnSpc>
              <a:spcBef>
                <a:spcPts val="0"/>
              </a:spcBef>
              <a:spcAft>
                <a:spcPts val="0"/>
              </a:spcAft>
              <a:buClr>
                <a:srgbClr val="000000"/>
              </a:buClr>
              <a:buSzTx/>
              <a:buFont typeface="Arial"/>
              <a:buNone/>
              <a:tabLst/>
              <a:defRPr/>
            </a:pPr>
            <a:r>
              <a:rPr kumimoji="0" lang="he-IL" sz="2800" b="1" i="1" u="none" strike="noStrike" kern="0" cap="none" spc="0" normalizeH="0" baseline="0" noProof="0" dirty="0">
                <a:ln>
                  <a:noFill/>
                </a:ln>
                <a:solidFill>
                  <a:srgbClr val="000000"/>
                </a:solidFill>
                <a:effectLst/>
                <a:uLnTx/>
                <a:uFillTx/>
                <a:latin typeface="Calibri"/>
                <a:cs typeface="Calibri"/>
                <a:sym typeface="Calibri"/>
              </a:rPr>
              <a:t>מה הדס מרגישה? </a:t>
            </a:r>
            <a:br>
              <a:rPr kumimoji="0" lang="en-US" sz="2800" b="1" i="1" u="none" strike="noStrike" kern="0" cap="none" spc="0" normalizeH="0" baseline="0" noProof="0" dirty="0">
                <a:ln>
                  <a:noFill/>
                </a:ln>
                <a:solidFill>
                  <a:srgbClr val="000000"/>
                </a:solidFill>
                <a:effectLst/>
                <a:uLnTx/>
                <a:uFillTx/>
                <a:latin typeface="Calibri"/>
                <a:cs typeface="Calibri"/>
                <a:sym typeface="Calibri"/>
              </a:rPr>
            </a:br>
            <a:r>
              <a:rPr kumimoji="0" lang="he-IL" sz="2800" b="1" i="1" u="none" strike="noStrike" kern="0" cap="none" spc="0" normalizeH="0" baseline="0" noProof="0" dirty="0">
                <a:ln>
                  <a:noFill/>
                </a:ln>
                <a:solidFill>
                  <a:srgbClr val="000000"/>
                </a:solidFill>
                <a:effectLst/>
                <a:uLnTx/>
                <a:uFillTx/>
                <a:latin typeface="Calibri"/>
                <a:cs typeface="Calibri"/>
                <a:sym typeface="Calibri"/>
              </a:rPr>
              <a:t>מה היא חושבת? </a:t>
            </a:r>
            <a:br>
              <a:rPr kumimoji="0" lang="en-US" sz="2800" b="1" i="1" u="none" strike="noStrike" kern="0" cap="none" spc="0" normalizeH="0" baseline="0" noProof="0" dirty="0">
                <a:ln>
                  <a:noFill/>
                </a:ln>
                <a:solidFill>
                  <a:srgbClr val="000000"/>
                </a:solidFill>
                <a:effectLst/>
                <a:uLnTx/>
                <a:uFillTx/>
                <a:latin typeface="Calibri"/>
                <a:cs typeface="Calibri"/>
                <a:sym typeface="Calibri"/>
              </a:rPr>
            </a:br>
            <a:r>
              <a:rPr kumimoji="0" lang="he-IL" sz="2800" b="1" i="1" u="none" strike="noStrike" kern="0" cap="none" spc="0" normalizeH="0" baseline="0" noProof="0" dirty="0">
                <a:ln>
                  <a:noFill/>
                </a:ln>
                <a:solidFill>
                  <a:srgbClr val="000000"/>
                </a:solidFill>
                <a:effectLst/>
                <a:uLnTx/>
                <a:uFillTx/>
                <a:latin typeface="Calibri"/>
                <a:cs typeface="Calibri"/>
                <a:sym typeface="Calibri"/>
              </a:rPr>
              <a:t>מה הייתן מציעות לה לעשות?</a:t>
            </a:r>
            <a:endParaRPr kumimoji="0" lang="he-IL" sz="1600" b="1" i="1" u="none" strike="noStrike" kern="0" cap="none" spc="0" normalizeH="0" baseline="0" noProof="0" dirty="0">
              <a:ln>
                <a:noFill/>
              </a:ln>
              <a:solidFill>
                <a:srgbClr val="000000"/>
              </a:solidFill>
              <a:effectLst/>
              <a:uLnTx/>
              <a:uFillTx/>
              <a:sym typeface="Arial"/>
            </a:endParaRPr>
          </a:p>
        </p:txBody>
      </p:sp>
      <p:sp>
        <p:nvSpPr>
          <p:cNvPr id="4" name="תיבת טקסט 3">
            <a:extLst>
              <a:ext uri="{FF2B5EF4-FFF2-40B4-BE49-F238E27FC236}">
                <a16:creationId xmlns:a16="http://schemas.microsoft.com/office/drawing/2014/main" id="{C23716FD-851C-F58A-5B8E-443FCAC0645A}"/>
              </a:ext>
            </a:extLst>
          </p:cNvPr>
          <p:cNvSpPr txBox="1"/>
          <p:nvPr/>
        </p:nvSpPr>
        <p:spPr>
          <a:xfrm>
            <a:off x="398319" y="2438312"/>
            <a:ext cx="6649985" cy="2062103"/>
          </a:xfrm>
          <a:prstGeom prst="rect">
            <a:avLst/>
          </a:prstGeom>
          <a:noFill/>
        </p:spPr>
        <p:txBody>
          <a:bodyPr wrap="square">
            <a:spAutoFit/>
          </a:bodyPr>
          <a:lstStyle/>
          <a:p>
            <a:pPr marL="50800" algn="ctr"/>
            <a:r>
              <a:rPr lang="he-IL" sz="3200" dirty="0">
                <a:latin typeface="Calibri"/>
                <a:cs typeface="Calibri"/>
                <a:sym typeface="Calibri"/>
              </a:rPr>
              <a:t>מעיין אמרה לכל הבנות </a:t>
            </a:r>
          </a:p>
          <a:p>
            <a:pPr marL="50800" algn="ctr"/>
            <a:r>
              <a:rPr lang="he-IL" sz="3200" dirty="0">
                <a:latin typeface="Calibri"/>
                <a:cs typeface="Calibri"/>
                <a:sym typeface="Calibri"/>
              </a:rPr>
              <a:t>להפסיק להיות חברות של גאיה, ולא לדבר איתה בכלל. </a:t>
            </a:r>
          </a:p>
          <a:p>
            <a:pPr marL="50800" algn="ctr"/>
            <a:r>
              <a:rPr lang="he-IL" sz="3200" dirty="0">
                <a:latin typeface="Calibri"/>
                <a:cs typeface="Calibri"/>
                <a:sym typeface="Calibri"/>
              </a:rPr>
              <a:t>הדס מחבבת את גאיה אבל...</a:t>
            </a:r>
            <a:endParaRPr lang="he-IL" sz="3600" dirty="0">
              <a:solidFill>
                <a:schemeClr val="dk1"/>
              </a:solidFill>
              <a:latin typeface="Calibri"/>
              <a:cs typeface="Calibri"/>
            </a:endParaRPr>
          </a:p>
        </p:txBody>
      </p:sp>
    </p:spTree>
    <p:extLst>
      <p:ext uri="{BB962C8B-B14F-4D97-AF65-F5344CB8AC3E}">
        <p14:creationId xmlns:p14="http://schemas.microsoft.com/office/powerpoint/2010/main" val="291972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4EB74D2-3977-8799-851B-2EF0A8F47170}"/>
              </a:ext>
            </a:extLst>
          </p:cNvPr>
          <p:cNvSpPr>
            <a:spLocks noGrp="1"/>
          </p:cNvSpPr>
          <p:nvPr>
            <p:ph type="title"/>
          </p:nvPr>
        </p:nvSpPr>
        <p:spPr>
          <a:xfrm>
            <a:off x="838200" y="161492"/>
            <a:ext cx="10515600" cy="1325563"/>
          </a:xfrm>
        </p:spPr>
        <p:txBody>
          <a:bodyPr>
            <a:noAutofit/>
          </a:bodyPr>
          <a:lstStyle/>
          <a:p>
            <a:r>
              <a:rPr lang="he-IL" sz="6600" dirty="0">
                <a:solidFill>
                  <a:srgbClr val="002060"/>
                </a:solidFill>
              </a:rPr>
              <a:t>בואו נעשה את זה ביחד</a:t>
            </a:r>
            <a:endParaRPr lang="he-IL" sz="5400" dirty="0">
              <a:solidFill>
                <a:srgbClr val="002060"/>
              </a:solidFill>
            </a:endParaRPr>
          </a:p>
        </p:txBody>
      </p:sp>
      <p:pic>
        <p:nvPicPr>
          <p:cNvPr id="14" name="תמונה 13">
            <a:extLst>
              <a:ext uri="{FF2B5EF4-FFF2-40B4-BE49-F238E27FC236}">
                <a16:creationId xmlns:a16="http://schemas.microsoft.com/office/drawing/2014/main" id="{CD70DB2A-DDA1-A803-E41E-990DE0447019}"/>
              </a:ext>
            </a:extLst>
          </p:cNvPr>
          <p:cNvPicPr>
            <a:picLocks noChangeAspect="1"/>
          </p:cNvPicPr>
          <p:nvPr/>
        </p:nvPicPr>
        <p:blipFill>
          <a:blip r:embed="rId3"/>
          <a:srcRect t="2233"/>
          <a:stretch/>
        </p:blipFill>
        <p:spPr>
          <a:xfrm>
            <a:off x="0" y="1441882"/>
            <a:ext cx="10299700" cy="5416118"/>
          </a:xfrm>
          <a:prstGeom prst="rect">
            <a:avLst/>
          </a:prstGeom>
        </p:spPr>
      </p:pic>
    </p:spTree>
    <p:extLst>
      <p:ext uri="{BB962C8B-B14F-4D97-AF65-F5344CB8AC3E}">
        <p14:creationId xmlns:p14="http://schemas.microsoft.com/office/powerpoint/2010/main" val="1147528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32"/>
        <p:cNvGrpSpPr/>
        <p:nvPr/>
      </p:nvGrpSpPr>
      <p:grpSpPr>
        <a:xfrm>
          <a:off x="0" y="0"/>
          <a:ext cx="0" cy="0"/>
          <a:chOff x="0" y="0"/>
          <a:chExt cx="0" cy="0"/>
        </a:xfrm>
      </p:grpSpPr>
      <p:pic>
        <p:nvPicPr>
          <p:cNvPr id="134" name="Google Shape;134;p2"/>
          <p:cNvPicPr preferRelativeResize="0"/>
          <p:nvPr/>
        </p:nvPicPr>
        <p:blipFill rotWithShape="1">
          <a:blip r:embed="rId3">
            <a:alphaModFix/>
          </a:blip>
          <a:srcRect/>
          <a:stretch/>
        </p:blipFill>
        <p:spPr>
          <a:xfrm>
            <a:off x="7872000" y="478310"/>
            <a:ext cx="4320000" cy="1116897"/>
          </a:xfrm>
          <a:prstGeom prst="rect">
            <a:avLst/>
          </a:prstGeom>
          <a:noFill/>
          <a:ln>
            <a:noFill/>
          </a:ln>
        </p:spPr>
      </p:pic>
      <p:sp>
        <p:nvSpPr>
          <p:cNvPr id="135" name="Google Shape;135;p2"/>
          <p:cNvSpPr/>
          <p:nvPr/>
        </p:nvSpPr>
        <p:spPr>
          <a:xfrm>
            <a:off x="9285932" y="343674"/>
            <a:ext cx="2906068" cy="1378131"/>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2800" b="1" i="0" u="none" strike="noStrike" kern="0" cap="none" spc="0" normalizeH="0" baseline="0" noProof="0">
                <a:ln>
                  <a:noFill/>
                </a:ln>
                <a:solidFill>
                  <a:srgbClr val="FFFFFF"/>
                </a:solidFill>
                <a:effectLst/>
                <a:uLnTx/>
                <a:uFillTx/>
                <a:latin typeface="Calibri"/>
                <a:ea typeface="Calibri"/>
                <a:cs typeface="Calibri"/>
                <a:sym typeface="Calibri"/>
              </a:rPr>
              <a:t>נושאי היחידה</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51775" y="3100021"/>
            <a:ext cx="3530604" cy="382929"/>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1" i="0" u="none" strike="noStrike" kern="0" cap="none" spc="0" normalizeH="0" baseline="0" noProof="0" dirty="0">
                <a:ln>
                  <a:noFill/>
                </a:ln>
                <a:solidFill>
                  <a:srgbClr val="BBA4DD"/>
                </a:solidFill>
                <a:effectLst/>
                <a:uLnTx/>
                <a:uFillTx/>
                <a:latin typeface="Calibri"/>
                <a:ea typeface="Calibri"/>
                <a:cs typeface="Calibri"/>
                <a:sym typeface="Calibri"/>
              </a:rPr>
              <a:t>תפקיד לכל תפקיד</a:t>
            </a:r>
          </a:p>
        </p:txBody>
      </p:sp>
      <p:sp>
        <p:nvSpPr>
          <p:cNvPr id="137" name="Google Shape;137;p2"/>
          <p:cNvSpPr/>
          <p:nvPr/>
        </p:nvSpPr>
        <p:spPr>
          <a:xfrm>
            <a:off x="4163230" y="3939347"/>
            <a:ext cx="4553272" cy="341396"/>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800" b="1" i="0" u="none" strike="noStrike" kern="0" cap="none" spc="0" normalizeH="0" baseline="0" noProof="0" dirty="0">
                <a:ln>
                  <a:noFill/>
                </a:ln>
                <a:solidFill>
                  <a:srgbClr val="A8D08C"/>
                </a:solidFill>
                <a:effectLst/>
                <a:uLnTx/>
                <a:uFillTx/>
                <a:latin typeface="Calibri"/>
                <a:ea typeface="Calibri"/>
                <a:cs typeface="Calibri"/>
                <a:sym typeface="Calibri"/>
              </a:rPr>
              <a:t>סיפורו של הגיבור הראשי</a:t>
            </a:r>
          </a:p>
        </p:txBody>
      </p:sp>
      <p:sp>
        <p:nvSpPr>
          <p:cNvPr id="140" name="Google Shape;140;p2"/>
          <p:cNvSpPr/>
          <p:nvPr/>
        </p:nvSpPr>
        <p:spPr>
          <a:xfrm>
            <a:off x="11543430" y="2102766"/>
            <a:ext cx="234456" cy="291034"/>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a:ln>
                  <a:noFill/>
                </a:ln>
                <a:solidFill>
                  <a:srgbClr val="FFFFFF"/>
                </a:solidFill>
                <a:effectLst/>
                <a:uLnTx/>
                <a:uFillTx/>
                <a:latin typeface="Calibri"/>
                <a:ea typeface="Calibri"/>
                <a:cs typeface="Calibri"/>
                <a:sym typeface="Calibri"/>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9688180" y="3153978"/>
            <a:ext cx="386444" cy="382890"/>
          </a:xfrm>
          <a:prstGeom prst="ellipse">
            <a:avLst/>
          </a:prstGeom>
          <a:solidFill>
            <a:srgbClr val="BBA4DD"/>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 name="Google Shape;142;p2"/>
          <p:cNvSpPr/>
          <p:nvPr/>
        </p:nvSpPr>
        <p:spPr>
          <a:xfrm>
            <a:off x="9775749" y="3194028"/>
            <a:ext cx="234456" cy="291034"/>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dirty="0">
                <a:ln>
                  <a:noFill/>
                </a:ln>
                <a:solidFill>
                  <a:srgbClr val="FFFFFF"/>
                </a:solidFill>
                <a:effectLst/>
                <a:uLnTx/>
                <a:uFillTx/>
                <a:latin typeface="Calibri"/>
                <a:ea typeface="Calibri"/>
                <a:cs typeface="Calibri"/>
                <a:sym typeface="Calibri"/>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3" name="Google Shape;143;p2"/>
          <p:cNvSpPr/>
          <p:nvPr/>
        </p:nvSpPr>
        <p:spPr>
          <a:xfrm>
            <a:off x="8987725" y="3938591"/>
            <a:ext cx="386444" cy="382890"/>
          </a:xfrm>
          <a:prstGeom prst="ellipse">
            <a:avLst/>
          </a:prstGeom>
          <a:solidFill>
            <a:srgbClr val="A8D08C"/>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4" name="Google Shape;144;p2"/>
          <p:cNvSpPr/>
          <p:nvPr/>
        </p:nvSpPr>
        <p:spPr>
          <a:xfrm>
            <a:off x="9075294" y="3984664"/>
            <a:ext cx="234456" cy="291034"/>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dirty="0">
                <a:ln>
                  <a:noFill/>
                </a:ln>
                <a:solidFill>
                  <a:srgbClr val="FFFFFF"/>
                </a:solidFill>
                <a:effectLst/>
                <a:uLnTx/>
                <a:uFillTx/>
                <a:latin typeface="Calibri"/>
                <a:ea typeface="Calibri"/>
                <a:cs typeface="Calibri"/>
                <a:sym typeface="Calibri"/>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46" name="Google Shape;146;p2"/>
          <p:cNvSpPr/>
          <p:nvPr/>
        </p:nvSpPr>
        <p:spPr>
          <a:xfrm>
            <a:off x="9429434" y="4230510"/>
            <a:ext cx="206999" cy="291034"/>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dirty="0">
                <a:ln>
                  <a:noFill/>
                </a:ln>
                <a:solidFill>
                  <a:srgbClr val="FFFFFF"/>
                </a:solidFill>
                <a:effectLst/>
                <a:uLnTx/>
                <a:uFillTx/>
                <a:latin typeface="Calibri"/>
                <a:ea typeface="Calibri"/>
                <a:cs typeface="Calibri"/>
                <a:sym typeface="Calibri"/>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51" name="Google Shape;151;p2"/>
          <p:cNvSpPr/>
          <p:nvPr/>
        </p:nvSpPr>
        <p:spPr>
          <a:xfrm>
            <a:off x="10773808" y="2260336"/>
            <a:ext cx="386444" cy="382890"/>
          </a:xfrm>
          <a:prstGeom prst="ellipse">
            <a:avLst/>
          </a:prstGeom>
          <a:solidFill>
            <a:srgbClr val="DDADA4"/>
          </a:solid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2" name="Google Shape;152;p2"/>
          <p:cNvSpPr/>
          <p:nvPr/>
        </p:nvSpPr>
        <p:spPr>
          <a:xfrm>
            <a:off x="10861377" y="2306409"/>
            <a:ext cx="234456" cy="291034"/>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1800" b="0" i="0" u="none" strike="noStrike" kern="0" cap="none" spc="0" normalizeH="0" baseline="0" noProof="0">
                <a:ln>
                  <a:noFill/>
                </a:ln>
                <a:solidFill>
                  <a:srgbClr val="FFFFFF"/>
                </a:solidFill>
                <a:effectLst/>
                <a:uLnTx/>
                <a:uFillTx/>
                <a:latin typeface="Calibri"/>
                <a:ea typeface="Calibri"/>
                <a:cs typeface="Calibri"/>
                <a:sym typeface="Calibri"/>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2"/>
          <p:cNvSpPr/>
          <p:nvPr/>
        </p:nvSpPr>
        <p:spPr>
          <a:xfrm>
            <a:off x="4943432" y="2527340"/>
            <a:ext cx="5712531" cy="584256"/>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7F7F7F"/>
                </a:solidFill>
                <a:effectLst/>
                <a:uLnTx/>
                <a:uFillTx/>
                <a:latin typeface="Calibri"/>
                <a:ea typeface="Calibri"/>
                <a:cs typeface="Calibri"/>
                <a:sym typeface="Calibri"/>
              </a:rPr>
              <a:t>האחריות </a:t>
            </a:r>
            <a:r>
              <a:rPr kumimoji="0" lang="he-IL" sz="1800" b="0" i="0" u="none" strike="noStrike" kern="0" cap="none" spc="0" normalizeH="0" baseline="0" noProof="0" dirty="0" err="1">
                <a:ln>
                  <a:noFill/>
                </a:ln>
                <a:solidFill>
                  <a:srgbClr val="7F7F7F"/>
                </a:solidFill>
                <a:effectLst/>
                <a:uLnTx/>
                <a:uFillTx/>
                <a:latin typeface="Calibri"/>
                <a:ea typeface="Calibri"/>
                <a:cs typeface="Calibri"/>
                <a:sym typeface="Calibri"/>
              </a:rPr>
              <a:t>והכח</a:t>
            </a:r>
            <a:r>
              <a:rPr kumimoji="0" lang="he-IL" sz="1800" b="0" i="0" u="none" strike="noStrike" kern="0" cap="none" spc="0" normalizeH="0" baseline="0" noProof="0" dirty="0">
                <a:ln>
                  <a:noFill/>
                </a:ln>
                <a:solidFill>
                  <a:srgbClr val="7F7F7F"/>
                </a:solidFill>
                <a:effectLst/>
                <a:uLnTx/>
                <a:uFillTx/>
                <a:latin typeface="Calibri"/>
                <a:ea typeface="Calibri"/>
                <a:cs typeface="Calibri"/>
                <a:sym typeface="Calibri"/>
              </a:rPr>
              <a:t> שיש לחברי הקבוצה לעצור אירוע אלימות </a:t>
            </a:r>
          </a:p>
        </p:txBody>
      </p:sp>
      <p:pic>
        <p:nvPicPr>
          <p:cNvPr id="156" name="Google Shape;156;p2"/>
          <p:cNvPicPr preferRelativeResize="0"/>
          <p:nvPr/>
        </p:nvPicPr>
        <p:blipFill rotWithShape="1">
          <a:blip r:embed="rId4">
            <a:alphaModFix/>
          </a:blip>
          <a:srcRect/>
          <a:stretch/>
        </p:blipFill>
        <p:spPr>
          <a:xfrm>
            <a:off x="8127830" y="827294"/>
            <a:ext cx="588672" cy="470938"/>
          </a:xfrm>
          <a:prstGeom prst="rect">
            <a:avLst/>
          </a:prstGeom>
          <a:noFill/>
          <a:ln>
            <a:noFill/>
          </a:ln>
        </p:spPr>
      </p:pic>
      <p:sp>
        <p:nvSpPr>
          <p:cNvPr id="157" name="Google Shape;157;p2"/>
          <p:cNvSpPr/>
          <p:nvPr/>
        </p:nvSpPr>
        <p:spPr>
          <a:xfrm>
            <a:off x="2328363" y="3361423"/>
            <a:ext cx="7256793" cy="462721"/>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800" b="0" i="0" u="none" strike="noStrike" kern="0" cap="none" spc="0" normalizeH="0" baseline="0" noProof="0" dirty="0">
                <a:ln>
                  <a:noFill/>
                </a:ln>
                <a:solidFill>
                  <a:srgbClr val="7F7F7F"/>
                </a:solidFill>
                <a:effectLst/>
                <a:uLnTx/>
                <a:uFillTx/>
                <a:latin typeface="Calibri"/>
                <a:ea typeface="Calibri"/>
                <a:cs typeface="Calibri"/>
                <a:sym typeface="Calibri"/>
              </a:rPr>
              <a:t>הכרות עם ששת התפקידים באירוע אלימות וההשפעה של כל תפקיד על האירוע</a:t>
            </a:r>
          </a:p>
        </p:txBody>
      </p:sp>
      <p:sp>
        <p:nvSpPr>
          <p:cNvPr id="158" name="Google Shape;158;p2"/>
          <p:cNvSpPr/>
          <p:nvPr/>
        </p:nvSpPr>
        <p:spPr>
          <a:xfrm>
            <a:off x="820575" y="4280541"/>
            <a:ext cx="7861533" cy="382890"/>
          </a:xfrm>
          <a:prstGeom prst="rect">
            <a:avLst/>
          </a:prstGeom>
          <a:no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he-IL" sz="2400" dirty="0">
                <a:solidFill>
                  <a:srgbClr val="7F7F7F"/>
                </a:solidFill>
                <a:latin typeface="Calibri"/>
                <a:ea typeface="Calibri"/>
                <a:cs typeface="Calibri"/>
                <a:sym typeface="Calibri"/>
              </a:rPr>
              <a:t>הכרה, חיזוק והעצמת היכולת של הפרט להשפיע על סביבתו</a:t>
            </a:r>
          </a:p>
        </p:txBody>
      </p:sp>
      <p:pic>
        <p:nvPicPr>
          <p:cNvPr id="2" name="Google Shape;178;p4" descr="פרח ללא גבעול עם מילוי מלא">
            <a:extLst>
              <a:ext uri="{FF2B5EF4-FFF2-40B4-BE49-F238E27FC236}">
                <a16:creationId xmlns:a16="http://schemas.microsoft.com/office/drawing/2014/main" id="{609E3E65-3BAF-4B84-F16F-15AA1691D8D9}"/>
              </a:ext>
            </a:extLst>
          </p:cNvPr>
          <p:cNvPicPr preferRelativeResize="0"/>
          <p:nvPr/>
        </p:nvPicPr>
        <p:blipFill rotWithShape="1">
          <a:blip r:embed="rId5">
            <a:alphaModFix/>
            <a:duotone>
              <a:prstClr val="black"/>
              <a:schemeClr val="accent6">
                <a:tint val="45000"/>
                <a:satMod val="400000"/>
              </a:schemeClr>
            </a:duotone>
          </a:blip>
          <a:srcRect/>
          <a:stretch/>
        </p:blipFill>
        <p:spPr>
          <a:xfrm>
            <a:off x="8643063" y="3609133"/>
            <a:ext cx="1041806" cy="1041806"/>
          </a:xfrm>
          <a:prstGeom prst="rect">
            <a:avLst/>
          </a:prstGeom>
          <a:noFill/>
          <a:ln>
            <a:noFill/>
          </a:ln>
        </p:spPr>
      </p:pic>
      <p:sp>
        <p:nvSpPr>
          <p:cNvPr id="3" name="Google Shape;153;p2">
            <a:extLst>
              <a:ext uri="{FF2B5EF4-FFF2-40B4-BE49-F238E27FC236}">
                <a16:creationId xmlns:a16="http://schemas.microsoft.com/office/drawing/2014/main" id="{2819085D-B811-62DB-9D41-B0A944FE6BEA}"/>
              </a:ext>
            </a:extLst>
          </p:cNvPr>
          <p:cNvSpPr/>
          <p:nvPr/>
        </p:nvSpPr>
        <p:spPr>
          <a:xfrm>
            <a:off x="6119037" y="2260336"/>
            <a:ext cx="6446462" cy="487553"/>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2000" b="1" i="0" u="none" strike="noStrike" kern="0" cap="none" spc="0" normalizeH="0" baseline="0" noProof="0" dirty="0">
                <a:ln>
                  <a:noFill/>
                </a:ln>
                <a:solidFill>
                  <a:srgbClr val="DDADA4"/>
                </a:solidFill>
                <a:effectLst/>
                <a:uLnTx/>
                <a:uFillTx/>
                <a:latin typeface="Calibri"/>
                <a:ea typeface="Calibri"/>
                <a:cs typeface="Calibri"/>
                <a:sym typeface="Calibri"/>
              </a:rPr>
              <a:t>מישירים </a:t>
            </a:r>
            <a:r>
              <a:rPr kumimoji="0" lang="he-IL" sz="2000" b="1" i="0" u="none" strike="noStrike" kern="0" cap="none" spc="0" normalizeH="0" baseline="0" noProof="0" dirty="0" err="1">
                <a:ln>
                  <a:noFill/>
                </a:ln>
                <a:solidFill>
                  <a:srgbClr val="DDADA4"/>
                </a:solidFill>
                <a:effectLst/>
                <a:uLnTx/>
                <a:uFillTx/>
                <a:latin typeface="Calibri"/>
                <a:ea typeface="Calibri"/>
                <a:cs typeface="Calibri"/>
                <a:sym typeface="Calibri"/>
              </a:rPr>
              <a:t>מב"ט</a:t>
            </a:r>
            <a:r>
              <a:rPr kumimoji="0" lang="he-IL" sz="2000" b="1" i="0" u="none" strike="noStrike" kern="0" cap="none" spc="0" normalizeH="0" baseline="0" noProof="0" dirty="0">
                <a:ln>
                  <a:noFill/>
                </a:ln>
                <a:solidFill>
                  <a:srgbClr val="DDADA4"/>
                </a:solidFill>
                <a:effectLst/>
                <a:uLnTx/>
                <a:uFillTx/>
                <a:latin typeface="Calibri"/>
                <a:ea typeface="Calibri"/>
                <a:cs typeface="Calibri"/>
                <a:sym typeface="Calibri"/>
              </a:rPr>
              <a:t> לחבר במצוקה</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צילום מסך, טקסט&#10;&#10;התיאור נוצר באופן אוטומטי">
            <a:extLst>
              <a:ext uri="{FF2B5EF4-FFF2-40B4-BE49-F238E27FC236}">
                <a16:creationId xmlns:a16="http://schemas.microsoft.com/office/drawing/2014/main" id="{3FAF7539-21AE-A4B5-42F3-2FA3B28B6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870" y="1683477"/>
            <a:ext cx="8569234" cy="5030832"/>
          </a:xfrm>
          <a:prstGeom prst="rect">
            <a:avLst/>
          </a:prstGeom>
        </p:spPr>
      </p:pic>
      <p:sp>
        <p:nvSpPr>
          <p:cNvPr id="3" name="תיבת טקסט 2">
            <a:extLst>
              <a:ext uri="{FF2B5EF4-FFF2-40B4-BE49-F238E27FC236}">
                <a16:creationId xmlns:a16="http://schemas.microsoft.com/office/drawing/2014/main" id="{C8253197-1483-0358-EACB-85901627CD32}"/>
              </a:ext>
            </a:extLst>
          </p:cNvPr>
          <p:cNvSpPr txBox="1"/>
          <p:nvPr/>
        </p:nvSpPr>
        <p:spPr>
          <a:xfrm>
            <a:off x="2205175" y="1960321"/>
            <a:ext cx="8260623" cy="2062103"/>
          </a:xfrm>
          <a:prstGeom prst="rect">
            <a:avLst/>
          </a:prstGeom>
          <a:noFill/>
        </p:spPr>
        <p:txBody>
          <a:bodyPr wrap="square">
            <a:spAutoFit/>
          </a:bodyPr>
          <a:lstStyle/>
          <a:p>
            <a:pPr marL="50800" indent="0" algn="ctr">
              <a:buFont typeface="Arial"/>
              <a:buNone/>
            </a:pPr>
            <a:r>
              <a:rPr lang="he-IL" sz="3200" dirty="0">
                <a:solidFill>
                  <a:schemeClr val="dk1"/>
                </a:solidFill>
                <a:latin typeface="Calibri"/>
                <a:cs typeface="Calibri"/>
              </a:rPr>
              <a:t>קבוצה מבנות הכיתה התארגנה להיפגש </a:t>
            </a:r>
          </a:p>
          <a:p>
            <a:pPr marL="50800" indent="0" algn="ctr">
              <a:buFont typeface="Arial"/>
              <a:buNone/>
            </a:pPr>
            <a:r>
              <a:rPr lang="he-IL" sz="3200" dirty="0">
                <a:solidFill>
                  <a:schemeClr val="dk1"/>
                </a:solidFill>
                <a:latin typeface="Calibri"/>
                <a:cs typeface="Calibri"/>
              </a:rPr>
              <a:t>בשעות אחר הצהריים.</a:t>
            </a:r>
            <a:br>
              <a:rPr lang="en-US" sz="3200" dirty="0">
                <a:solidFill>
                  <a:schemeClr val="dk1"/>
                </a:solidFill>
                <a:latin typeface="Calibri"/>
                <a:cs typeface="Calibri"/>
              </a:rPr>
            </a:br>
            <a:r>
              <a:rPr lang="he-IL" sz="3200" dirty="0">
                <a:solidFill>
                  <a:schemeClr val="dk1"/>
                </a:solidFill>
                <a:latin typeface="Calibri"/>
                <a:cs typeface="Calibri"/>
              </a:rPr>
              <a:t>רעות רצתה להזמין גם את שירן, </a:t>
            </a:r>
          </a:p>
          <a:p>
            <a:pPr marL="50800" indent="0" algn="ctr">
              <a:buFont typeface="Arial"/>
              <a:buNone/>
            </a:pPr>
            <a:r>
              <a:rPr lang="he-IL" sz="3200" dirty="0">
                <a:solidFill>
                  <a:schemeClr val="dk1"/>
                </a:solidFill>
                <a:latin typeface="Calibri"/>
                <a:cs typeface="Calibri"/>
              </a:rPr>
              <a:t>אך חברות הקבוצה סירבו.</a:t>
            </a:r>
            <a:endParaRPr lang="he-IL" sz="3200" i="1" dirty="0">
              <a:solidFill>
                <a:schemeClr val="accent5">
                  <a:lumMod val="50000"/>
                </a:schemeClr>
              </a:solidFill>
              <a:latin typeface="Calibri"/>
              <a:cs typeface="Calibri"/>
            </a:endParaRPr>
          </a:p>
        </p:txBody>
      </p:sp>
      <p:sp>
        <p:nvSpPr>
          <p:cNvPr id="5" name="תיבת טקסט 4">
            <a:extLst>
              <a:ext uri="{FF2B5EF4-FFF2-40B4-BE49-F238E27FC236}">
                <a16:creationId xmlns:a16="http://schemas.microsoft.com/office/drawing/2014/main" id="{ACDB1A10-F151-E3D1-1C2C-21E8D9F21E87}"/>
              </a:ext>
            </a:extLst>
          </p:cNvPr>
          <p:cNvSpPr txBox="1"/>
          <p:nvPr/>
        </p:nvSpPr>
        <p:spPr>
          <a:xfrm>
            <a:off x="3451861" y="4091094"/>
            <a:ext cx="6093822" cy="2554545"/>
          </a:xfrm>
          <a:prstGeom prst="rect">
            <a:avLst/>
          </a:prstGeom>
          <a:noFill/>
        </p:spPr>
        <p:txBody>
          <a:bodyPr wrap="square">
            <a:spAutoFit/>
          </a:bodyPr>
          <a:lstStyle/>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e-IL" sz="3200" dirty="0">
                <a:solidFill>
                  <a:srgbClr val="5B9BD5">
                    <a:lumMod val="50000"/>
                  </a:srgbClr>
                </a:solidFill>
                <a:latin typeface="Calibri"/>
                <a:cs typeface="Calibri"/>
              </a:rPr>
              <a:t>האם ראיתן או חוויתן </a:t>
            </a:r>
            <a:br>
              <a:rPr lang="en-US"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מקרה דומה? </a:t>
            </a:r>
            <a:br>
              <a:rPr lang="he-IL"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מה אתן מציעות לה לעשות?</a:t>
            </a:r>
            <a:br>
              <a:rPr lang="en-US"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רשמו את המחשבות וההתלבטויות העולות בקבוצה</a:t>
            </a:r>
            <a:endParaRPr lang="he-IL" sz="3200" dirty="0">
              <a:solidFill>
                <a:srgbClr val="5B9BD5">
                  <a:lumMod val="50000"/>
                </a:srgbClr>
              </a:solidFill>
              <a:latin typeface="Calibri"/>
              <a:cs typeface="Calibri"/>
              <a:sym typeface="Calibri"/>
            </a:endParaRPr>
          </a:p>
        </p:txBody>
      </p:sp>
      <p:sp>
        <p:nvSpPr>
          <p:cNvPr id="6" name="כותרת 1">
            <a:extLst>
              <a:ext uri="{FF2B5EF4-FFF2-40B4-BE49-F238E27FC236}">
                <a16:creationId xmlns:a16="http://schemas.microsoft.com/office/drawing/2014/main" id="{D47BB049-B1EF-CE1A-ABEB-6D43F98F0DEA}"/>
              </a:ext>
            </a:extLst>
          </p:cNvPr>
          <p:cNvSpPr>
            <a:spLocks noGrp="1"/>
          </p:cNvSpPr>
          <p:nvPr>
            <p:ph type="title"/>
          </p:nvPr>
        </p:nvSpPr>
        <p:spPr>
          <a:xfrm>
            <a:off x="838200" y="161492"/>
            <a:ext cx="10515600" cy="1325563"/>
          </a:xfrm>
        </p:spPr>
        <p:txBody>
          <a:bodyPr>
            <a:noAutofit/>
          </a:bodyPr>
          <a:lstStyle/>
          <a:p>
            <a:r>
              <a:rPr lang="he-IL" sz="5400" dirty="0">
                <a:solidFill>
                  <a:srgbClr val="002060"/>
                </a:solidFill>
              </a:rPr>
              <a:t>מה אתן חושבות שהחברה מרגישה?</a:t>
            </a:r>
          </a:p>
        </p:txBody>
      </p:sp>
      <p:pic>
        <p:nvPicPr>
          <p:cNvPr id="7" name="תמונה 6">
            <a:extLst>
              <a:ext uri="{FF2B5EF4-FFF2-40B4-BE49-F238E27FC236}">
                <a16:creationId xmlns:a16="http://schemas.microsoft.com/office/drawing/2014/main" id="{A9750FB6-563F-C264-EBB1-E0DF0BFA983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60700" y="1487055"/>
            <a:ext cx="2371725" cy="2505075"/>
          </a:xfrm>
          <a:prstGeom prst="rect">
            <a:avLst/>
          </a:prstGeom>
        </p:spPr>
      </p:pic>
      <p:pic>
        <p:nvPicPr>
          <p:cNvPr id="2" name="תמונה 1" descr="תמונה שמכילה שחור, חשיכה&#10;&#10;התיאור נוצר באופן אוטומטי">
            <a:extLst>
              <a:ext uri="{FF2B5EF4-FFF2-40B4-BE49-F238E27FC236}">
                <a16:creationId xmlns:a16="http://schemas.microsoft.com/office/drawing/2014/main" id="{8DBCB1B7-7310-E5C1-3DCD-45FC2E528650}"/>
              </a:ext>
            </a:extLst>
          </p:cNvPr>
          <p:cNvPicPr>
            <a:picLocks noChangeAspect="1"/>
          </p:cNvPicPr>
          <p:nvPr/>
        </p:nvPicPr>
        <p:blipFill>
          <a:blip r:embed="rId4"/>
          <a:stretch>
            <a:fillRect/>
          </a:stretch>
        </p:blipFill>
        <p:spPr>
          <a:xfrm>
            <a:off x="10370548" y="1763899"/>
            <a:ext cx="1546182" cy="1339368"/>
          </a:xfrm>
          <a:prstGeom prst="rect">
            <a:avLst/>
          </a:prstGeom>
        </p:spPr>
      </p:pic>
      <p:pic>
        <p:nvPicPr>
          <p:cNvPr id="9" name="Picture 2" descr="Free Arrows Hand Draw Arrows vector and picture">
            <a:extLst>
              <a:ext uri="{FF2B5EF4-FFF2-40B4-BE49-F238E27FC236}">
                <a16:creationId xmlns:a16="http://schemas.microsoft.com/office/drawing/2014/main" id="{2E1345C7-31DD-6CD0-8D79-C0C10B5C9C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56" r="72420" b="79261"/>
          <a:stretch/>
        </p:blipFill>
        <p:spPr bwMode="auto">
          <a:xfrm rot="2554361" flipH="1">
            <a:off x="1650202" y="4912350"/>
            <a:ext cx="1543322" cy="136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763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צילום מסך, טקסט&#10;&#10;התיאור נוצר באופן אוטומטי">
            <a:extLst>
              <a:ext uri="{FF2B5EF4-FFF2-40B4-BE49-F238E27FC236}">
                <a16:creationId xmlns:a16="http://schemas.microsoft.com/office/drawing/2014/main" id="{3FAF7539-21AE-A4B5-42F3-2FA3B28B6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870" y="1683477"/>
            <a:ext cx="8569234" cy="5030832"/>
          </a:xfrm>
          <a:prstGeom prst="rect">
            <a:avLst/>
          </a:prstGeom>
        </p:spPr>
      </p:pic>
      <p:sp>
        <p:nvSpPr>
          <p:cNvPr id="6" name="תיבת טקסט 5">
            <a:extLst>
              <a:ext uri="{FF2B5EF4-FFF2-40B4-BE49-F238E27FC236}">
                <a16:creationId xmlns:a16="http://schemas.microsoft.com/office/drawing/2014/main" id="{C7FC027C-AC1D-C9D2-B9F2-01C102F949C6}"/>
              </a:ext>
            </a:extLst>
          </p:cNvPr>
          <p:cNvSpPr txBox="1"/>
          <p:nvPr/>
        </p:nvSpPr>
        <p:spPr>
          <a:xfrm>
            <a:off x="2950573" y="2006628"/>
            <a:ext cx="6769827" cy="2062103"/>
          </a:xfrm>
          <a:prstGeom prst="rect">
            <a:avLst/>
          </a:prstGeom>
          <a:noFill/>
        </p:spPr>
        <p:txBody>
          <a:bodyPr wrap="square">
            <a:spAutoFit/>
          </a:bodyPr>
          <a:lstStyle/>
          <a:p>
            <a:pPr algn="ctr"/>
            <a:r>
              <a:rPr lang="he-IL" sz="3200" dirty="0">
                <a:solidFill>
                  <a:schemeClr val="dk1"/>
                </a:solidFill>
                <a:latin typeface="Calibri"/>
                <a:cs typeface="Calibri"/>
                <a:sym typeface="Calibri"/>
              </a:rPr>
              <a:t>כמה מבנות מהכיתה צחקו ולעגו על סיוון. </a:t>
            </a:r>
          </a:p>
          <a:p>
            <a:pPr algn="ctr" rtl="1"/>
            <a:r>
              <a:rPr lang="he-IL" sz="3200" dirty="0">
                <a:solidFill>
                  <a:schemeClr val="dk1"/>
                </a:solidFill>
                <a:latin typeface="Calibri"/>
                <a:cs typeface="Calibri"/>
                <a:sym typeface="Calibri"/>
              </a:rPr>
              <a:t>תהילה הצטערה בשבילה, </a:t>
            </a:r>
          </a:p>
          <a:p>
            <a:pPr algn="ctr"/>
            <a:r>
              <a:rPr lang="he-IL" sz="3200" dirty="0">
                <a:solidFill>
                  <a:schemeClr val="dk1"/>
                </a:solidFill>
                <a:latin typeface="Calibri"/>
                <a:cs typeface="Calibri"/>
                <a:sym typeface="Calibri"/>
              </a:rPr>
              <a:t>היא ראתה עד כמה הן פוגעות בה. </a:t>
            </a:r>
          </a:p>
          <a:p>
            <a:pPr algn="ctr"/>
            <a:r>
              <a:rPr lang="he-IL" sz="3200" dirty="0">
                <a:solidFill>
                  <a:schemeClr val="dk1"/>
                </a:solidFill>
                <a:latin typeface="Calibri"/>
                <a:cs typeface="Calibri"/>
                <a:sym typeface="Calibri"/>
              </a:rPr>
              <a:t>רוצה לעזור לה אבל... </a:t>
            </a:r>
            <a:endParaRPr lang="he-IL" sz="3200" dirty="0">
              <a:solidFill>
                <a:schemeClr val="dk1"/>
              </a:solidFill>
              <a:latin typeface="Calibri"/>
              <a:cs typeface="Calibri"/>
            </a:endParaRPr>
          </a:p>
        </p:txBody>
      </p:sp>
      <p:sp>
        <p:nvSpPr>
          <p:cNvPr id="8" name="תיבת טקסט 7">
            <a:extLst>
              <a:ext uri="{FF2B5EF4-FFF2-40B4-BE49-F238E27FC236}">
                <a16:creationId xmlns:a16="http://schemas.microsoft.com/office/drawing/2014/main" id="{52A0566A-040F-4437-7688-2A5FC9FF09B5}"/>
              </a:ext>
            </a:extLst>
          </p:cNvPr>
          <p:cNvSpPr txBox="1"/>
          <p:nvPr/>
        </p:nvSpPr>
        <p:spPr>
          <a:xfrm>
            <a:off x="3523708" y="4228110"/>
            <a:ext cx="6093822" cy="2031325"/>
          </a:xfrm>
          <a:prstGeom prst="rect">
            <a:avLst/>
          </a:prstGeom>
          <a:noFill/>
        </p:spPr>
        <p:txBody>
          <a:bodyPr wrap="square">
            <a:spAutoFit/>
          </a:bodyPr>
          <a:lstStyle/>
          <a:p>
            <a:pPr marL="50800" algn="ctr" rtl="1">
              <a:lnSpc>
                <a:spcPct val="90000"/>
              </a:lnSpc>
              <a:spcBef>
                <a:spcPts val="1000"/>
              </a:spcBef>
              <a:buSzPts val="2800"/>
              <a:defRPr/>
            </a:pPr>
            <a:r>
              <a:rPr lang="he-IL" sz="2800" dirty="0">
                <a:solidFill>
                  <a:srgbClr val="5B9BD5">
                    <a:lumMod val="50000"/>
                  </a:srgbClr>
                </a:solidFill>
                <a:latin typeface="Calibri"/>
                <a:cs typeface="Calibri"/>
              </a:rPr>
              <a:t>האם ראיתן או חוויתן </a:t>
            </a:r>
            <a:br>
              <a:rPr lang="en-US" sz="2800" dirty="0">
                <a:solidFill>
                  <a:srgbClr val="5B9BD5">
                    <a:lumMod val="50000"/>
                  </a:srgbClr>
                </a:solidFill>
                <a:latin typeface="Calibri"/>
                <a:cs typeface="Calibri"/>
              </a:rPr>
            </a:br>
            <a:r>
              <a:rPr lang="he-IL" sz="2800" dirty="0">
                <a:solidFill>
                  <a:srgbClr val="5B9BD5">
                    <a:lumMod val="50000"/>
                  </a:srgbClr>
                </a:solidFill>
                <a:latin typeface="Calibri"/>
                <a:cs typeface="Calibri"/>
              </a:rPr>
              <a:t>מקרה דומה? </a:t>
            </a:r>
            <a:br>
              <a:rPr lang="he-IL" sz="2800" dirty="0">
                <a:solidFill>
                  <a:srgbClr val="5B9BD5">
                    <a:lumMod val="50000"/>
                  </a:srgbClr>
                </a:solidFill>
                <a:latin typeface="Calibri"/>
                <a:cs typeface="Calibri"/>
              </a:rPr>
            </a:br>
            <a:r>
              <a:rPr lang="he-IL" sz="2800" dirty="0">
                <a:solidFill>
                  <a:srgbClr val="5B9BD5">
                    <a:lumMod val="50000"/>
                  </a:srgbClr>
                </a:solidFill>
                <a:latin typeface="Calibri"/>
                <a:cs typeface="Calibri"/>
              </a:rPr>
              <a:t>מה אתן מציעות לה לעשות?</a:t>
            </a:r>
            <a:br>
              <a:rPr lang="en-US" sz="2800" dirty="0">
                <a:solidFill>
                  <a:srgbClr val="5B9BD5">
                    <a:lumMod val="50000"/>
                  </a:srgbClr>
                </a:solidFill>
                <a:latin typeface="Calibri"/>
                <a:cs typeface="Calibri"/>
              </a:rPr>
            </a:br>
            <a:r>
              <a:rPr lang="he-IL" sz="2800" dirty="0">
                <a:solidFill>
                  <a:srgbClr val="5B9BD5">
                    <a:lumMod val="50000"/>
                  </a:srgbClr>
                </a:solidFill>
                <a:latin typeface="Calibri"/>
                <a:cs typeface="Calibri"/>
              </a:rPr>
              <a:t>רשמו את המחשבות וההתלבטויות העולות בקבוצה</a:t>
            </a:r>
            <a:r>
              <a:rPr kumimoji="0" lang="he-IL" sz="2800" b="0" i="1" u="none" strike="noStrike" kern="0" cap="none" spc="0" normalizeH="0" baseline="0" noProof="0" dirty="0">
                <a:ln>
                  <a:noFill/>
                </a:ln>
                <a:solidFill>
                  <a:srgbClr val="5B9BD5">
                    <a:lumMod val="50000"/>
                  </a:srgbClr>
                </a:solidFill>
                <a:effectLst/>
                <a:uLnTx/>
                <a:uFillTx/>
                <a:latin typeface="Calibri"/>
                <a:cs typeface="Calibri"/>
                <a:sym typeface="Calibri"/>
              </a:rPr>
              <a:t>?</a:t>
            </a:r>
          </a:p>
        </p:txBody>
      </p:sp>
      <p:sp>
        <p:nvSpPr>
          <p:cNvPr id="2" name="כותרת 1">
            <a:extLst>
              <a:ext uri="{FF2B5EF4-FFF2-40B4-BE49-F238E27FC236}">
                <a16:creationId xmlns:a16="http://schemas.microsoft.com/office/drawing/2014/main" id="{FF39BC96-FC5B-901F-A4C2-1738E32CF6D9}"/>
              </a:ext>
            </a:extLst>
          </p:cNvPr>
          <p:cNvSpPr>
            <a:spLocks noGrp="1"/>
          </p:cNvSpPr>
          <p:nvPr>
            <p:ph type="title"/>
          </p:nvPr>
        </p:nvSpPr>
        <p:spPr>
          <a:xfrm>
            <a:off x="838200" y="161492"/>
            <a:ext cx="10515600" cy="1325563"/>
          </a:xfrm>
        </p:spPr>
        <p:txBody>
          <a:bodyPr>
            <a:noAutofit/>
          </a:bodyPr>
          <a:lstStyle/>
          <a:p>
            <a:r>
              <a:rPr lang="he-IL" sz="5400" dirty="0">
                <a:solidFill>
                  <a:srgbClr val="002060"/>
                </a:solidFill>
              </a:rPr>
              <a:t>מה אתן חושבות שהחברה מרגישה?</a:t>
            </a:r>
          </a:p>
        </p:txBody>
      </p:sp>
      <p:pic>
        <p:nvPicPr>
          <p:cNvPr id="5" name="תמונה 4">
            <a:extLst>
              <a:ext uri="{FF2B5EF4-FFF2-40B4-BE49-F238E27FC236}">
                <a16:creationId xmlns:a16="http://schemas.microsoft.com/office/drawing/2014/main" id="{9CCA951C-CDF9-047D-A2A1-37E436C9D0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81861" y="1595498"/>
            <a:ext cx="2371725" cy="2505075"/>
          </a:xfrm>
          <a:prstGeom prst="rect">
            <a:avLst/>
          </a:prstGeom>
        </p:spPr>
      </p:pic>
      <p:pic>
        <p:nvPicPr>
          <p:cNvPr id="7" name="תמונה 6" descr="תמונה שמכילה שחור, חשיכה&#10;&#10;התיאור נוצר באופן אוטומטי">
            <a:extLst>
              <a:ext uri="{FF2B5EF4-FFF2-40B4-BE49-F238E27FC236}">
                <a16:creationId xmlns:a16="http://schemas.microsoft.com/office/drawing/2014/main" id="{30E13B09-BE19-889E-88DF-22190CB93CFA}"/>
              </a:ext>
            </a:extLst>
          </p:cNvPr>
          <p:cNvPicPr>
            <a:picLocks noChangeAspect="1"/>
          </p:cNvPicPr>
          <p:nvPr/>
        </p:nvPicPr>
        <p:blipFill>
          <a:blip r:embed="rId4"/>
          <a:stretch>
            <a:fillRect/>
          </a:stretch>
        </p:blipFill>
        <p:spPr>
          <a:xfrm>
            <a:off x="10459749" y="2122539"/>
            <a:ext cx="1415948" cy="750924"/>
          </a:xfrm>
          <a:prstGeom prst="rect">
            <a:avLst/>
          </a:prstGeom>
        </p:spPr>
      </p:pic>
      <p:pic>
        <p:nvPicPr>
          <p:cNvPr id="9" name="Picture 2" descr="Free Arrows Hand Draw Arrows vector and picture">
            <a:extLst>
              <a:ext uri="{FF2B5EF4-FFF2-40B4-BE49-F238E27FC236}">
                <a16:creationId xmlns:a16="http://schemas.microsoft.com/office/drawing/2014/main" id="{93E16E5B-0012-105C-80C2-6EEEDF247E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56" r="72420" b="79261"/>
          <a:stretch/>
        </p:blipFill>
        <p:spPr bwMode="auto">
          <a:xfrm rot="2554361" flipH="1">
            <a:off x="1650202" y="4912350"/>
            <a:ext cx="1543322" cy="136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31187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צילום מסך, טקסט&#10;&#10;התיאור נוצר באופן אוטומטי">
            <a:extLst>
              <a:ext uri="{FF2B5EF4-FFF2-40B4-BE49-F238E27FC236}">
                <a16:creationId xmlns:a16="http://schemas.microsoft.com/office/drawing/2014/main" id="{3FAF7539-21AE-A4B5-42F3-2FA3B28B6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870" y="1683477"/>
            <a:ext cx="8569234" cy="5030832"/>
          </a:xfrm>
          <a:prstGeom prst="rect">
            <a:avLst/>
          </a:prstGeom>
        </p:spPr>
      </p:pic>
      <p:sp>
        <p:nvSpPr>
          <p:cNvPr id="6" name="תיבת טקסט 5">
            <a:extLst>
              <a:ext uri="{FF2B5EF4-FFF2-40B4-BE49-F238E27FC236}">
                <a16:creationId xmlns:a16="http://schemas.microsoft.com/office/drawing/2014/main" id="{C7FC027C-AC1D-C9D2-B9F2-01C102F949C6}"/>
              </a:ext>
            </a:extLst>
          </p:cNvPr>
          <p:cNvSpPr txBox="1"/>
          <p:nvPr/>
        </p:nvSpPr>
        <p:spPr>
          <a:xfrm>
            <a:off x="2827292" y="2170964"/>
            <a:ext cx="7016389" cy="1569660"/>
          </a:xfrm>
          <a:prstGeom prst="rect">
            <a:avLst/>
          </a:prstGeom>
          <a:noFill/>
        </p:spPr>
        <p:txBody>
          <a:bodyPr wrap="square">
            <a:spAutoFit/>
          </a:bodyPr>
          <a:lstStyle/>
          <a:p>
            <a:pPr algn="ctr"/>
            <a:r>
              <a:rPr lang="he-IL" sz="3200" dirty="0">
                <a:latin typeface="Calibri" panose="020F0502020204030204" pitchFamily="34" charset="0"/>
                <a:cs typeface="Calibri" panose="020F0502020204030204" pitchFamily="34" charset="0"/>
              </a:rPr>
              <a:t>נוי חוגגת יום הולדת, ומזמינה לחגיגה כמעט את כל בנות הכיתה מלבד ילדה אחת. </a:t>
            </a:r>
          </a:p>
          <a:p>
            <a:pPr algn="ctr"/>
            <a:r>
              <a:rPr lang="he-IL" sz="3200" dirty="0">
                <a:latin typeface="Calibri" panose="020F0502020204030204" pitchFamily="34" charset="0"/>
                <a:cs typeface="Calibri" panose="020F0502020204030204" pitchFamily="34" charset="0"/>
              </a:rPr>
              <a:t>נופר מוזמנת ליום ההולדת אבל...</a:t>
            </a:r>
            <a:endParaRPr lang="he-IL" sz="3200" dirty="0">
              <a:solidFill>
                <a:schemeClr val="dk1"/>
              </a:solidFill>
              <a:latin typeface="Calibri" panose="020F0502020204030204" pitchFamily="34" charset="0"/>
              <a:cs typeface="Calibri" panose="020F0502020204030204" pitchFamily="34" charset="0"/>
            </a:endParaRPr>
          </a:p>
        </p:txBody>
      </p:sp>
      <p:sp>
        <p:nvSpPr>
          <p:cNvPr id="8" name="תיבת טקסט 7">
            <a:extLst>
              <a:ext uri="{FF2B5EF4-FFF2-40B4-BE49-F238E27FC236}">
                <a16:creationId xmlns:a16="http://schemas.microsoft.com/office/drawing/2014/main" id="{52A0566A-040F-4437-7688-2A5FC9FF09B5}"/>
              </a:ext>
            </a:extLst>
          </p:cNvPr>
          <p:cNvSpPr txBox="1"/>
          <p:nvPr/>
        </p:nvSpPr>
        <p:spPr>
          <a:xfrm>
            <a:off x="3288575" y="4100573"/>
            <a:ext cx="6093822" cy="2246769"/>
          </a:xfrm>
          <a:prstGeom prst="rect">
            <a:avLst/>
          </a:prstGeom>
          <a:noFill/>
        </p:spPr>
        <p:txBody>
          <a:bodyPr wrap="square">
            <a:spAutoFit/>
          </a:bodyPr>
          <a:lstStyle/>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e-IL" sz="2800" dirty="0">
                <a:solidFill>
                  <a:srgbClr val="5B9BD5">
                    <a:lumMod val="50000"/>
                  </a:srgbClr>
                </a:solidFill>
                <a:latin typeface="Calibri"/>
                <a:cs typeface="Calibri"/>
              </a:rPr>
              <a:t>האם ראיתן או חוויתן </a:t>
            </a:r>
            <a:br>
              <a:rPr lang="en-US" sz="2800" dirty="0">
                <a:solidFill>
                  <a:srgbClr val="5B9BD5">
                    <a:lumMod val="50000"/>
                  </a:srgbClr>
                </a:solidFill>
                <a:latin typeface="Calibri"/>
                <a:cs typeface="Calibri"/>
              </a:rPr>
            </a:br>
            <a:r>
              <a:rPr lang="he-IL" sz="2800" dirty="0">
                <a:solidFill>
                  <a:srgbClr val="5B9BD5">
                    <a:lumMod val="50000"/>
                  </a:srgbClr>
                </a:solidFill>
                <a:latin typeface="Calibri"/>
                <a:cs typeface="Calibri"/>
              </a:rPr>
              <a:t>מקרה דומה? </a:t>
            </a:r>
            <a:br>
              <a:rPr lang="he-IL" sz="2800" dirty="0">
                <a:solidFill>
                  <a:srgbClr val="5B9BD5">
                    <a:lumMod val="50000"/>
                  </a:srgbClr>
                </a:solidFill>
                <a:latin typeface="Calibri"/>
                <a:cs typeface="Calibri"/>
              </a:rPr>
            </a:br>
            <a:r>
              <a:rPr lang="he-IL" sz="2800" dirty="0">
                <a:solidFill>
                  <a:srgbClr val="5B9BD5">
                    <a:lumMod val="50000"/>
                  </a:srgbClr>
                </a:solidFill>
                <a:latin typeface="Calibri"/>
                <a:cs typeface="Calibri"/>
              </a:rPr>
              <a:t>מה אתן מציעות לה לעשות?</a:t>
            </a:r>
            <a:br>
              <a:rPr lang="en-US" sz="2800" dirty="0">
                <a:solidFill>
                  <a:srgbClr val="5B9BD5">
                    <a:lumMod val="50000"/>
                  </a:srgbClr>
                </a:solidFill>
                <a:latin typeface="Calibri"/>
                <a:cs typeface="Calibri"/>
              </a:rPr>
            </a:br>
            <a:r>
              <a:rPr lang="he-IL" sz="2800" dirty="0">
                <a:solidFill>
                  <a:srgbClr val="5B9BD5">
                    <a:lumMod val="50000"/>
                  </a:srgbClr>
                </a:solidFill>
                <a:latin typeface="Calibri"/>
                <a:cs typeface="Calibri"/>
              </a:rPr>
              <a:t>רשמו את המחשבות וההתלבטויות העולות בקבוצה</a:t>
            </a:r>
            <a:endParaRPr lang="he-IL" sz="2800" dirty="0">
              <a:solidFill>
                <a:srgbClr val="5B9BD5">
                  <a:lumMod val="50000"/>
                </a:srgbClr>
              </a:solidFill>
              <a:latin typeface="Calibri"/>
              <a:cs typeface="Calibri"/>
              <a:sym typeface="Calibri"/>
            </a:endParaRPr>
          </a:p>
        </p:txBody>
      </p:sp>
      <p:sp>
        <p:nvSpPr>
          <p:cNvPr id="2" name="כותרת 1">
            <a:extLst>
              <a:ext uri="{FF2B5EF4-FFF2-40B4-BE49-F238E27FC236}">
                <a16:creationId xmlns:a16="http://schemas.microsoft.com/office/drawing/2014/main" id="{FF39BC96-FC5B-901F-A4C2-1738E32CF6D9}"/>
              </a:ext>
            </a:extLst>
          </p:cNvPr>
          <p:cNvSpPr>
            <a:spLocks noGrp="1"/>
          </p:cNvSpPr>
          <p:nvPr>
            <p:ph type="title"/>
          </p:nvPr>
        </p:nvSpPr>
        <p:spPr>
          <a:xfrm>
            <a:off x="838200" y="161492"/>
            <a:ext cx="10515600" cy="1325563"/>
          </a:xfrm>
        </p:spPr>
        <p:txBody>
          <a:bodyPr>
            <a:noAutofit/>
          </a:bodyPr>
          <a:lstStyle/>
          <a:p>
            <a:r>
              <a:rPr lang="he-IL" sz="5400" dirty="0">
                <a:solidFill>
                  <a:srgbClr val="002060"/>
                </a:solidFill>
              </a:rPr>
              <a:t>מה אתן חושבות שהחברה מרגישה?</a:t>
            </a:r>
          </a:p>
        </p:txBody>
      </p:sp>
      <p:pic>
        <p:nvPicPr>
          <p:cNvPr id="5" name="תמונה 4">
            <a:extLst>
              <a:ext uri="{FF2B5EF4-FFF2-40B4-BE49-F238E27FC236}">
                <a16:creationId xmlns:a16="http://schemas.microsoft.com/office/drawing/2014/main" id="{9CCA951C-CDF9-047D-A2A1-37E436C9D0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81861" y="1595498"/>
            <a:ext cx="2371725" cy="2505075"/>
          </a:xfrm>
          <a:prstGeom prst="rect">
            <a:avLst/>
          </a:prstGeom>
        </p:spPr>
      </p:pic>
      <p:pic>
        <p:nvPicPr>
          <p:cNvPr id="7" name="תמונה 6" descr="תמונה שמכילה שחור, חשיכה&#10;&#10;התיאור נוצר באופן אוטומטי">
            <a:extLst>
              <a:ext uri="{FF2B5EF4-FFF2-40B4-BE49-F238E27FC236}">
                <a16:creationId xmlns:a16="http://schemas.microsoft.com/office/drawing/2014/main" id="{5EF5DBE4-17BC-0568-AD7E-9B50EDE6A4FC}"/>
              </a:ext>
            </a:extLst>
          </p:cNvPr>
          <p:cNvPicPr>
            <a:picLocks noChangeAspect="1"/>
          </p:cNvPicPr>
          <p:nvPr/>
        </p:nvPicPr>
        <p:blipFill>
          <a:blip r:embed="rId4"/>
          <a:stretch>
            <a:fillRect/>
          </a:stretch>
        </p:blipFill>
        <p:spPr>
          <a:xfrm>
            <a:off x="10141130" y="2017038"/>
            <a:ext cx="1790025" cy="1008621"/>
          </a:xfrm>
          <a:prstGeom prst="rect">
            <a:avLst/>
          </a:prstGeom>
        </p:spPr>
      </p:pic>
      <p:pic>
        <p:nvPicPr>
          <p:cNvPr id="9" name="Picture 2" descr="Free Arrows Hand Draw Arrows vector and picture">
            <a:extLst>
              <a:ext uri="{FF2B5EF4-FFF2-40B4-BE49-F238E27FC236}">
                <a16:creationId xmlns:a16="http://schemas.microsoft.com/office/drawing/2014/main" id="{39B7AF60-9911-16B8-D3A7-53862E6167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56" r="72420" b="79261"/>
          <a:stretch/>
        </p:blipFill>
        <p:spPr bwMode="auto">
          <a:xfrm rot="2554361" flipH="1">
            <a:off x="1650202" y="4912350"/>
            <a:ext cx="1543322" cy="136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284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צילום מסך, טקסט&#10;&#10;התיאור נוצר באופן אוטומטי">
            <a:extLst>
              <a:ext uri="{FF2B5EF4-FFF2-40B4-BE49-F238E27FC236}">
                <a16:creationId xmlns:a16="http://schemas.microsoft.com/office/drawing/2014/main" id="{3FAF7539-21AE-A4B5-42F3-2FA3B28B6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870" y="1683477"/>
            <a:ext cx="8569234" cy="5030832"/>
          </a:xfrm>
          <a:prstGeom prst="rect">
            <a:avLst/>
          </a:prstGeom>
        </p:spPr>
      </p:pic>
      <p:sp>
        <p:nvSpPr>
          <p:cNvPr id="6" name="תיבת טקסט 5">
            <a:extLst>
              <a:ext uri="{FF2B5EF4-FFF2-40B4-BE49-F238E27FC236}">
                <a16:creationId xmlns:a16="http://schemas.microsoft.com/office/drawing/2014/main" id="{C7FC027C-AC1D-C9D2-B9F2-01C102F949C6}"/>
              </a:ext>
            </a:extLst>
          </p:cNvPr>
          <p:cNvSpPr txBox="1"/>
          <p:nvPr/>
        </p:nvSpPr>
        <p:spPr>
          <a:xfrm>
            <a:off x="2029197" y="1984248"/>
            <a:ext cx="8271785" cy="2062103"/>
          </a:xfrm>
          <a:prstGeom prst="rect">
            <a:avLst/>
          </a:prstGeom>
          <a:noFill/>
        </p:spPr>
        <p:txBody>
          <a:bodyPr wrap="square">
            <a:spAutoFit/>
          </a:bodyPr>
          <a:lstStyle/>
          <a:p>
            <a:pPr marL="50800" indent="0" algn="ctr">
              <a:buFont typeface="Arial"/>
              <a:buNone/>
            </a:pPr>
            <a:r>
              <a:rPr lang="he-IL" sz="3200" dirty="0">
                <a:latin typeface="Calibri" panose="020F0502020204030204" pitchFamily="34" charset="0"/>
                <a:cs typeface="Calibri" panose="020F0502020204030204" pitchFamily="34" charset="0"/>
              </a:rPr>
              <a:t>במשחק מחניים כל ראשת קבוצה בוחרת את הבנות שישחקו בקבוצה שלה. </a:t>
            </a:r>
          </a:p>
          <a:p>
            <a:pPr marL="50800" indent="0" algn="ctr">
              <a:buFont typeface="Arial"/>
              <a:buNone/>
            </a:pPr>
            <a:r>
              <a:rPr lang="he-IL" sz="3200" dirty="0">
                <a:latin typeface="Calibri" panose="020F0502020204030204" pitchFamily="34" charset="0"/>
                <a:cs typeface="Calibri" panose="020F0502020204030204" pitchFamily="34" charset="0"/>
              </a:rPr>
              <a:t>את מאיה הן בדרך כלל לא בוחרות והיא נשארת אחרונה...</a:t>
            </a:r>
            <a:endParaRPr lang="he-IL" sz="3200" dirty="0">
              <a:solidFill>
                <a:schemeClr val="dk1"/>
              </a:solidFill>
              <a:latin typeface="Calibri" panose="020F0502020204030204" pitchFamily="34" charset="0"/>
              <a:cs typeface="Calibri" panose="020F0502020204030204" pitchFamily="34" charset="0"/>
            </a:endParaRPr>
          </a:p>
        </p:txBody>
      </p:sp>
      <p:sp>
        <p:nvSpPr>
          <p:cNvPr id="8" name="תיבת טקסט 7">
            <a:extLst>
              <a:ext uri="{FF2B5EF4-FFF2-40B4-BE49-F238E27FC236}">
                <a16:creationId xmlns:a16="http://schemas.microsoft.com/office/drawing/2014/main" id="{52A0566A-040F-4437-7688-2A5FC9FF09B5}"/>
              </a:ext>
            </a:extLst>
          </p:cNvPr>
          <p:cNvSpPr txBox="1"/>
          <p:nvPr/>
        </p:nvSpPr>
        <p:spPr>
          <a:xfrm>
            <a:off x="3288575" y="4100573"/>
            <a:ext cx="6093822" cy="2246769"/>
          </a:xfrm>
          <a:prstGeom prst="rect">
            <a:avLst/>
          </a:prstGeom>
          <a:noFill/>
        </p:spPr>
        <p:txBody>
          <a:bodyPr wrap="square">
            <a:spAutoFit/>
          </a:bodyPr>
          <a:lstStyle/>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e-IL" sz="2800" dirty="0">
                <a:solidFill>
                  <a:schemeClr val="accent5">
                    <a:lumMod val="50000"/>
                  </a:schemeClr>
                </a:solidFill>
              </a:rPr>
              <a:t>מה מאיה מרגישה? </a:t>
            </a:r>
            <a:r>
              <a:rPr lang="he-IL" sz="2800" dirty="0">
                <a:solidFill>
                  <a:srgbClr val="5B9BD5">
                    <a:lumMod val="50000"/>
                  </a:srgbClr>
                </a:solidFill>
                <a:latin typeface="Calibri"/>
                <a:cs typeface="Calibri"/>
              </a:rPr>
              <a:t>האם ראיתן או חוויתן </a:t>
            </a:r>
            <a:br>
              <a:rPr lang="en-US" sz="2800" dirty="0">
                <a:solidFill>
                  <a:srgbClr val="5B9BD5">
                    <a:lumMod val="50000"/>
                  </a:srgbClr>
                </a:solidFill>
                <a:latin typeface="Calibri"/>
                <a:cs typeface="Calibri"/>
              </a:rPr>
            </a:br>
            <a:r>
              <a:rPr lang="he-IL" sz="2800" dirty="0">
                <a:solidFill>
                  <a:srgbClr val="5B9BD5">
                    <a:lumMod val="50000"/>
                  </a:srgbClr>
                </a:solidFill>
                <a:latin typeface="Calibri"/>
                <a:cs typeface="Calibri"/>
              </a:rPr>
              <a:t>מקרה דומה? </a:t>
            </a:r>
            <a:br>
              <a:rPr lang="he-IL" sz="2800" dirty="0">
                <a:solidFill>
                  <a:srgbClr val="5B9BD5">
                    <a:lumMod val="50000"/>
                  </a:srgbClr>
                </a:solidFill>
                <a:latin typeface="Calibri"/>
                <a:cs typeface="Calibri"/>
              </a:rPr>
            </a:br>
            <a:r>
              <a:rPr lang="he-IL" sz="2800" dirty="0">
                <a:solidFill>
                  <a:srgbClr val="5B9BD5">
                    <a:lumMod val="50000"/>
                  </a:srgbClr>
                </a:solidFill>
                <a:latin typeface="Calibri"/>
                <a:cs typeface="Calibri"/>
              </a:rPr>
              <a:t>מה אתן מציעות לה לעשות?</a:t>
            </a:r>
            <a:br>
              <a:rPr lang="en-US" sz="2800" dirty="0">
                <a:solidFill>
                  <a:srgbClr val="5B9BD5">
                    <a:lumMod val="50000"/>
                  </a:srgbClr>
                </a:solidFill>
                <a:latin typeface="Calibri"/>
                <a:cs typeface="Calibri"/>
              </a:rPr>
            </a:br>
            <a:r>
              <a:rPr lang="he-IL" sz="2800" dirty="0">
                <a:solidFill>
                  <a:srgbClr val="5B9BD5">
                    <a:lumMod val="50000"/>
                  </a:srgbClr>
                </a:solidFill>
                <a:latin typeface="Calibri"/>
                <a:cs typeface="Calibri"/>
              </a:rPr>
              <a:t>רשמו את המחשבות וההתלבטויות העולות בקבוצה</a:t>
            </a:r>
            <a:endParaRPr lang="he-IL" sz="2800" dirty="0">
              <a:solidFill>
                <a:srgbClr val="5B9BD5">
                  <a:lumMod val="50000"/>
                </a:srgbClr>
              </a:solidFill>
              <a:latin typeface="Calibri"/>
              <a:cs typeface="Calibri"/>
              <a:sym typeface="Calibri"/>
            </a:endParaRPr>
          </a:p>
        </p:txBody>
      </p:sp>
      <p:sp>
        <p:nvSpPr>
          <p:cNvPr id="2" name="כותרת 1">
            <a:extLst>
              <a:ext uri="{FF2B5EF4-FFF2-40B4-BE49-F238E27FC236}">
                <a16:creationId xmlns:a16="http://schemas.microsoft.com/office/drawing/2014/main" id="{FF39BC96-FC5B-901F-A4C2-1738E32CF6D9}"/>
              </a:ext>
            </a:extLst>
          </p:cNvPr>
          <p:cNvSpPr>
            <a:spLocks noGrp="1"/>
          </p:cNvSpPr>
          <p:nvPr>
            <p:ph type="title"/>
          </p:nvPr>
        </p:nvSpPr>
        <p:spPr>
          <a:xfrm>
            <a:off x="838200" y="161492"/>
            <a:ext cx="10515600" cy="1325563"/>
          </a:xfrm>
        </p:spPr>
        <p:txBody>
          <a:bodyPr>
            <a:noAutofit/>
          </a:bodyPr>
          <a:lstStyle/>
          <a:p>
            <a:r>
              <a:rPr lang="he-IL" sz="5400" dirty="0">
                <a:solidFill>
                  <a:srgbClr val="002060"/>
                </a:solidFill>
              </a:rPr>
              <a:t>מה אתן חושבות שהחברה מרגישה?</a:t>
            </a:r>
          </a:p>
        </p:txBody>
      </p:sp>
      <p:pic>
        <p:nvPicPr>
          <p:cNvPr id="5" name="תמונה 4">
            <a:extLst>
              <a:ext uri="{FF2B5EF4-FFF2-40B4-BE49-F238E27FC236}">
                <a16:creationId xmlns:a16="http://schemas.microsoft.com/office/drawing/2014/main" id="{9CCA951C-CDF9-047D-A2A1-37E436C9D0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039011" y="1595498"/>
            <a:ext cx="2371725" cy="2505075"/>
          </a:xfrm>
          <a:prstGeom prst="rect">
            <a:avLst/>
          </a:prstGeom>
        </p:spPr>
      </p:pic>
      <p:pic>
        <p:nvPicPr>
          <p:cNvPr id="9" name="תמונה 8" descr="תמונה שמכילה שחור, חשיכה&#10;&#10;התיאור נוצר באופן אוטומטי">
            <a:extLst>
              <a:ext uri="{FF2B5EF4-FFF2-40B4-BE49-F238E27FC236}">
                <a16:creationId xmlns:a16="http://schemas.microsoft.com/office/drawing/2014/main" id="{66EB8E60-9246-CAA8-A25F-47C06430E374}"/>
              </a:ext>
            </a:extLst>
          </p:cNvPr>
          <p:cNvPicPr>
            <a:picLocks noChangeAspect="1"/>
          </p:cNvPicPr>
          <p:nvPr/>
        </p:nvPicPr>
        <p:blipFill>
          <a:blip r:embed="rId4"/>
          <a:stretch>
            <a:fillRect/>
          </a:stretch>
        </p:blipFill>
        <p:spPr>
          <a:xfrm>
            <a:off x="10243832" y="2006678"/>
            <a:ext cx="1734606" cy="1008621"/>
          </a:xfrm>
          <a:prstGeom prst="rect">
            <a:avLst/>
          </a:prstGeom>
        </p:spPr>
      </p:pic>
      <p:pic>
        <p:nvPicPr>
          <p:cNvPr id="10" name="Picture 2" descr="Free Arrows Hand Draw Arrows vector and picture">
            <a:extLst>
              <a:ext uri="{FF2B5EF4-FFF2-40B4-BE49-F238E27FC236}">
                <a16:creationId xmlns:a16="http://schemas.microsoft.com/office/drawing/2014/main" id="{2468EDBA-F20F-7E2E-8C72-592006438A8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56" r="72420" b="79261"/>
          <a:stretch/>
        </p:blipFill>
        <p:spPr bwMode="auto">
          <a:xfrm rot="2554361" flipH="1">
            <a:off x="1650202" y="4912350"/>
            <a:ext cx="1543322" cy="136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706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צילום מסך, טקסט&#10;&#10;התיאור נוצר באופן אוטומטי">
            <a:extLst>
              <a:ext uri="{FF2B5EF4-FFF2-40B4-BE49-F238E27FC236}">
                <a16:creationId xmlns:a16="http://schemas.microsoft.com/office/drawing/2014/main" id="{3FAF7539-21AE-A4B5-42F3-2FA3B28B6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870" y="1683477"/>
            <a:ext cx="8569234" cy="5030832"/>
          </a:xfrm>
          <a:prstGeom prst="rect">
            <a:avLst/>
          </a:prstGeom>
        </p:spPr>
      </p:pic>
      <p:sp>
        <p:nvSpPr>
          <p:cNvPr id="6" name="תיבת טקסט 5">
            <a:extLst>
              <a:ext uri="{FF2B5EF4-FFF2-40B4-BE49-F238E27FC236}">
                <a16:creationId xmlns:a16="http://schemas.microsoft.com/office/drawing/2014/main" id="{C7FC027C-AC1D-C9D2-B9F2-01C102F949C6}"/>
              </a:ext>
            </a:extLst>
          </p:cNvPr>
          <p:cNvSpPr txBox="1"/>
          <p:nvPr/>
        </p:nvSpPr>
        <p:spPr>
          <a:xfrm>
            <a:off x="2050870" y="2163946"/>
            <a:ext cx="8267530" cy="1569660"/>
          </a:xfrm>
          <a:prstGeom prst="rect">
            <a:avLst/>
          </a:prstGeom>
          <a:noFill/>
        </p:spPr>
        <p:txBody>
          <a:bodyPr wrap="square">
            <a:spAutoFit/>
          </a:bodyPr>
          <a:lstStyle/>
          <a:p>
            <a:pPr marL="50800" indent="0" algn="ctr">
              <a:buFont typeface="Arial"/>
              <a:buNone/>
            </a:pPr>
            <a:r>
              <a:rPr kumimoji="0" lang="he-IL" sz="3200" b="0" i="0" u="none" strike="noStrike" kern="0" cap="none" spc="0" normalizeH="0" baseline="0" noProof="0" dirty="0">
                <a:ln>
                  <a:noFill/>
                </a:ln>
                <a:solidFill>
                  <a:srgbClr val="000000"/>
                </a:solidFill>
                <a:effectLst/>
                <a:uLnTx/>
                <a:uFillTx/>
                <a:latin typeface="Calibri"/>
                <a:cs typeface="Calibri"/>
                <a:sym typeface="Calibri"/>
              </a:rPr>
              <a:t>היום בהפסקה מעיין אמרה לכל הבנות </a:t>
            </a:r>
          </a:p>
          <a:p>
            <a:pPr marL="50800" indent="0" algn="ctr">
              <a:buFont typeface="Arial"/>
              <a:buNone/>
            </a:pPr>
            <a:r>
              <a:rPr kumimoji="0" lang="he-IL" sz="3200" b="0" i="0" u="none" strike="noStrike" kern="0" cap="none" spc="0" normalizeH="0" baseline="0" noProof="0" dirty="0">
                <a:ln>
                  <a:noFill/>
                </a:ln>
                <a:solidFill>
                  <a:srgbClr val="000000"/>
                </a:solidFill>
                <a:effectLst/>
                <a:uLnTx/>
                <a:uFillTx/>
                <a:latin typeface="Calibri"/>
                <a:cs typeface="Calibri"/>
                <a:sym typeface="Calibri"/>
              </a:rPr>
              <a:t>להפסיק להיות חברות של גאיה, ולא לדבר אתה בכלל. </a:t>
            </a:r>
          </a:p>
          <a:p>
            <a:pPr marL="50800" indent="0" algn="ctr">
              <a:buFont typeface="Arial"/>
              <a:buNone/>
            </a:pPr>
            <a:r>
              <a:rPr kumimoji="0" lang="he-IL" sz="3200" b="0" i="0" u="none" strike="noStrike" kern="0" cap="none" spc="0" normalizeH="0" baseline="0" noProof="0" dirty="0">
                <a:ln>
                  <a:noFill/>
                </a:ln>
                <a:solidFill>
                  <a:srgbClr val="000000"/>
                </a:solidFill>
                <a:effectLst/>
                <a:uLnTx/>
                <a:uFillTx/>
                <a:latin typeface="Calibri"/>
                <a:cs typeface="Calibri"/>
                <a:sym typeface="Calibri"/>
              </a:rPr>
              <a:t>הדס מחבבת את גאיה אבל...</a:t>
            </a:r>
            <a:endParaRPr lang="he-IL" sz="3600" dirty="0">
              <a:solidFill>
                <a:schemeClr val="dk1"/>
              </a:solidFill>
              <a:latin typeface="Calibri"/>
              <a:cs typeface="Calibri"/>
            </a:endParaRPr>
          </a:p>
        </p:txBody>
      </p:sp>
      <p:sp>
        <p:nvSpPr>
          <p:cNvPr id="8" name="תיבת טקסט 7">
            <a:extLst>
              <a:ext uri="{FF2B5EF4-FFF2-40B4-BE49-F238E27FC236}">
                <a16:creationId xmlns:a16="http://schemas.microsoft.com/office/drawing/2014/main" id="{52A0566A-040F-4437-7688-2A5FC9FF09B5}"/>
              </a:ext>
            </a:extLst>
          </p:cNvPr>
          <p:cNvSpPr txBox="1"/>
          <p:nvPr/>
        </p:nvSpPr>
        <p:spPr>
          <a:xfrm>
            <a:off x="3288576" y="3983533"/>
            <a:ext cx="6093822" cy="2554545"/>
          </a:xfrm>
          <a:prstGeom prst="rect">
            <a:avLst/>
          </a:prstGeom>
          <a:noFill/>
        </p:spPr>
        <p:txBody>
          <a:bodyPr wrap="square">
            <a:spAutoFit/>
          </a:bodyPr>
          <a:lstStyle/>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e-IL" sz="3200" dirty="0">
                <a:solidFill>
                  <a:srgbClr val="5B9BD5">
                    <a:lumMod val="50000"/>
                  </a:srgbClr>
                </a:solidFill>
                <a:latin typeface="Calibri"/>
                <a:cs typeface="Calibri"/>
              </a:rPr>
              <a:t>האם ראיתן או חוויתן </a:t>
            </a:r>
            <a:br>
              <a:rPr lang="en-US"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מקרה דומה? </a:t>
            </a:r>
            <a:br>
              <a:rPr lang="he-IL"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מה אתן מציעות לה לעשות?</a:t>
            </a:r>
            <a:br>
              <a:rPr lang="en-US" sz="3200" dirty="0">
                <a:solidFill>
                  <a:srgbClr val="5B9BD5">
                    <a:lumMod val="50000"/>
                  </a:srgbClr>
                </a:solidFill>
                <a:latin typeface="Calibri"/>
                <a:cs typeface="Calibri"/>
              </a:rPr>
            </a:br>
            <a:r>
              <a:rPr lang="he-IL" sz="3200" dirty="0">
                <a:solidFill>
                  <a:srgbClr val="5B9BD5">
                    <a:lumMod val="50000"/>
                  </a:srgbClr>
                </a:solidFill>
                <a:latin typeface="Calibri"/>
                <a:cs typeface="Calibri"/>
              </a:rPr>
              <a:t>רשמו את המחשבות וההתלבטויות העולות בקבוצה</a:t>
            </a:r>
            <a:endParaRPr lang="he-IL" sz="3200" dirty="0">
              <a:solidFill>
                <a:srgbClr val="5B9BD5">
                  <a:lumMod val="50000"/>
                </a:srgbClr>
              </a:solidFill>
              <a:latin typeface="Calibri"/>
              <a:cs typeface="Calibri"/>
              <a:sym typeface="Calibri"/>
            </a:endParaRPr>
          </a:p>
        </p:txBody>
      </p:sp>
      <p:sp>
        <p:nvSpPr>
          <p:cNvPr id="2" name="כותרת 1">
            <a:extLst>
              <a:ext uri="{FF2B5EF4-FFF2-40B4-BE49-F238E27FC236}">
                <a16:creationId xmlns:a16="http://schemas.microsoft.com/office/drawing/2014/main" id="{FF39BC96-FC5B-901F-A4C2-1738E32CF6D9}"/>
              </a:ext>
            </a:extLst>
          </p:cNvPr>
          <p:cNvSpPr>
            <a:spLocks noGrp="1"/>
          </p:cNvSpPr>
          <p:nvPr>
            <p:ph type="title"/>
          </p:nvPr>
        </p:nvSpPr>
        <p:spPr>
          <a:xfrm>
            <a:off x="838200" y="161492"/>
            <a:ext cx="10515600" cy="1325563"/>
          </a:xfrm>
        </p:spPr>
        <p:txBody>
          <a:bodyPr>
            <a:noAutofit/>
          </a:bodyPr>
          <a:lstStyle/>
          <a:p>
            <a:r>
              <a:rPr lang="he-IL" sz="5400" dirty="0">
                <a:solidFill>
                  <a:srgbClr val="002060"/>
                </a:solidFill>
              </a:rPr>
              <a:t>מה אתן חושבות שהחברה מרגישה?</a:t>
            </a:r>
          </a:p>
        </p:txBody>
      </p:sp>
      <p:pic>
        <p:nvPicPr>
          <p:cNvPr id="5" name="תמונה 4">
            <a:extLst>
              <a:ext uri="{FF2B5EF4-FFF2-40B4-BE49-F238E27FC236}">
                <a16:creationId xmlns:a16="http://schemas.microsoft.com/office/drawing/2014/main" id="{9CCA951C-CDF9-047D-A2A1-37E436C9D02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968798" y="1478458"/>
            <a:ext cx="2371725" cy="2505075"/>
          </a:xfrm>
          <a:prstGeom prst="rect">
            <a:avLst/>
          </a:prstGeom>
        </p:spPr>
      </p:pic>
      <p:pic>
        <p:nvPicPr>
          <p:cNvPr id="10" name="תמונה 9" descr="תמונה שמכילה שחור, חשיכה&#10;&#10;התיאור נוצר באופן אוטומטי">
            <a:extLst>
              <a:ext uri="{FF2B5EF4-FFF2-40B4-BE49-F238E27FC236}">
                <a16:creationId xmlns:a16="http://schemas.microsoft.com/office/drawing/2014/main" id="{B80C8C92-23AC-DE4D-814A-14E81DD4616D}"/>
              </a:ext>
            </a:extLst>
          </p:cNvPr>
          <p:cNvPicPr>
            <a:picLocks noChangeAspect="1"/>
          </p:cNvPicPr>
          <p:nvPr/>
        </p:nvPicPr>
        <p:blipFill>
          <a:blip r:embed="rId4"/>
          <a:stretch>
            <a:fillRect/>
          </a:stretch>
        </p:blipFill>
        <p:spPr>
          <a:xfrm>
            <a:off x="10393005" y="2082188"/>
            <a:ext cx="1526786" cy="642857"/>
          </a:xfrm>
          <a:prstGeom prst="rect">
            <a:avLst/>
          </a:prstGeom>
        </p:spPr>
      </p:pic>
      <p:pic>
        <p:nvPicPr>
          <p:cNvPr id="11" name="Picture 2" descr="Free Arrows Hand Draw Arrows vector and picture">
            <a:extLst>
              <a:ext uri="{FF2B5EF4-FFF2-40B4-BE49-F238E27FC236}">
                <a16:creationId xmlns:a16="http://schemas.microsoft.com/office/drawing/2014/main" id="{9E527FBE-9365-6E4F-60FE-3C40E7F165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56" r="72420" b="79261"/>
          <a:stretch/>
        </p:blipFill>
        <p:spPr bwMode="auto">
          <a:xfrm rot="2554361" flipH="1">
            <a:off x="1650202" y="4912350"/>
            <a:ext cx="1543322" cy="136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051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צילום מסך, טקסט&#10;&#10;התיאור נוצר באופן אוטומטי">
            <a:extLst>
              <a:ext uri="{FF2B5EF4-FFF2-40B4-BE49-F238E27FC236}">
                <a16:creationId xmlns:a16="http://schemas.microsoft.com/office/drawing/2014/main" id="{3FAF7539-21AE-A4B5-42F3-2FA3B28B69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6995" y="1789611"/>
            <a:ext cx="8569234" cy="4714897"/>
          </a:xfrm>
          <a:prstGeom prst="rect">
            <a:avLst/>
          </a:prstGeom>
        </p:spPr>
      </p:pic>
      <p:sp>
        <p:nvSpPr>
          <p:cNvPr id="3" name="תיבת טקסט 2">
            <a:extLst>
              <a:ext uri="{FF2B5EF4-FFF2-40B4-BE49-F238E27FC236}">
                <a16:creationId xmlns:a16="http://schemas.microsoft.com/office/drawing/2014/main" id="{28A88B09-06AD-F09B-F4E4-FC4893C9659F}"/>
              </a:ext>
            </a:extLst>
          </p:cNvPr>
          <p:cNvSpPr txBox="1"/>
          <p:nvPr/>
        </p:nvSpPr>
        <p:spPr>
          <a:xfrm>
            <a:off x="3701879" y="3958272"/>
            <a:ext cx="5629269" cy="2554545"/>
          </a:xfrm>
          <a:prstGeom prst="rect">
            <a:avLst/>
          </a:prstGeom>
          <a:noFill/>
        </p:spPr>
        <p:txBody>
          <a:bodyPr wrap="square">
            <a:spAutoFit/>
          </a:bodyPr>
          <a:lstStyle/>
          <a:p>
            <a:pPr marL="5080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he-IL" sz="3100" dirty="0">
                <a:solidFill>
                  <a:srgbClr val="5B9BD5">
                    <a:lumMod val="50000"/>
                  </a:srgbClr>
                </a:solidFill>
                <a:latin typeface="Calibri"/>
                <a:cs typeface="Calibri"/>
              </a:rPr>
              <a:t>האם ראיתן או חוויתן </a:t>
            </a:r>
            <a:br>
              <a:rPr lang="en-US" sz="3100" dirty="0">
                <a:solidFill>
                  <a:srgbClr val="5B9BD5">
                    <a:lumMod val="50000"/>
                  </a:srgbClr>
                </a:solidFill>
                <a:latin typeface="Calibri"/>
                <a:cs typeface="Calibri"/>
              </a:rPr>
            </a:br>
            <a:r>
              <a:rPr lang="he-IL" sz="3100" dirty="0">
                <a:solidFill>
                  <a:srgbClr val="5B9BD5">
                    <a:lumMod val="50000"/>
                  </a:srgbClr>
                </a:solidFill>
                <a:latin typeface="Calibri"/>
                <a:cs typeface="Calibri"/>
              </a:rPr>
              <a:t>מקרה דומה? </a:t>
            </a:r>
            <a:br>
              <a:rPr lang="he-IL" sz="3100" dirty="0">
                <a:solidFill>
                  <a:srgbClr val="5B9BD5">
                    <a:lumMod val="50000"/>
                  </a:srgbClr>
                </a:solidFill>
                <a:latin typeface="Calibri"/>
                <a:cs typeface="Calibri"/>
              </a:rPr>
            </a:br>
            <a:r>
              <a:rPr lang="he-IL" sz="3100" dirty="0">
                <a:solidFill>
                  <a:srgbClr val="5B9BD5">
                    <a:lumMod val="50000"/>
                  </a:srgbClr>
                </a:solidFill>
                <a:latin typeface="Calibri"/>
                <a:cs typeface="Calibri"/>
              </a:rPr>
              <a:t>מה אתן מציעות לה לעשות?</a:t>
            </a:r>
            <a:br>
              <a:rPr lang="en-US" sz="3100" dirty="0">
                <a:solidFill>
                  <a:srgbClr val="5B9BD5">
                    <a:lumMod val="50000"/>
                  </a:srgbClr>
                </a:solidFill>
                <a:latin typeface="Calibri"/>
                <a:cs typeface="Calibri"/>
              </a:rPr>
            </a:br>
            <a:r>
              <a:rPr lang="he-IL" sz="3100" dirty="0">
                <a:solidFill>
                  <a:srgbClr val="5B9BD5">
                    <a:lumMod val="50000"/>
                  </a:srgbClr>
                </a:solidFill>
                <a:latin typeface="Calibri"/>
                <a:cs typeface="Calibri"/>
              </a:rPr>
              <a:t>רשמו את המחשבות וההתלבטויות העולות בקבוצה</a:t>
            </a:r>
            <a:endParaRPr lang="he-IL" sz="3100" dirty="0">
              <a:solidFill>
                <a:srgbClr val="5B9BD5">
                  <a:lumMod val="50000"/>
                </a:srgbClr>
              </a:solidFill>
              <a:latin typeface="Calibri"/>
              <a:cs typeface="Calibri"/>
              <a:sym typeface="Calibri"/>
            </a:endParaRPr>
          </a:p>
        </p:txBody>
      </p:sp>
      <p:sp>
        <p:nvSpPr>
          <p:cNvPr id="5" name="כותרת 1">
            <a:extLst>
              <a:ext uri="{FF2B5EF4-FFF2-40B4-BE49-F238E27FC236}">
                <a16:creationId xmlns:a16="http://schemas.microsoft.com/office/drawing/2014/main" id="{A115E06E-FFB1-2553-6822-A808F110E1D6}"/>
              </a:ext>
            </a:extLst>
          </p:cNvPr>
          <p:cNvSpPr>
            <a:spLocks noGrp="1"/>
          </p:cNvSpPr>
          <p:nvPr>
            <p:ph type="title"/>
          </p:nvPr>
        </p:nvSpPr>
        <p:spPr>
          <a:xfrm>
            <a:off x="838200" y="161492"/>
            <a:ext cx="10515600" cy="1325563"/>
          </a:xfrm>
        </p:spPr>
        <p:txBody>
          <a:bodyPr>
            <a:noAutofit/>
          </a:bodyPr>
          <a:lstStyle/>
          <a:p>
            <a:r>
              <a:rPr lang="he-IL" sz="5400" dirty="0">
                <a:solidFill>
                  <a:srgbClr val="002060"/>
                </a:solidFill>
              </a:rPr>
              <a:t>מה אתן חושבות שהחברה מרגישה?</a:t>
            </a:r>
          </a:p>
        </p:txBody>
      </p:sp>
      <p:pic>
        <p:nvPicPr>
          <p:cNvPr id="8" name="תמונה 7">
            <a:extLst>
              <a:ext uri="{FF2B5EF4-FFF2-40B4-BE49-F238E27FC236}">
                <a16:creationId xmlns:a16="http://schemas.microsoft.com/office/drawing/2014/main" id="{EB9B71FD-469D-A8E6-2832-1A2F3F7BD72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885726" y="1487055"/>
            <a:ext cx="2371725" cy="2505075"/>
          </a:xfrm>
          <a:prstGeom prst="rect">
            <a:avLst/>
          </a:prstGeom>
        </p:spPr>
      </p:pic>
      <p:pic>
        <p:nvPicPr>
          <p:cNvPr id="9" name="תמונה 8" descr="תמונה שמכילה שחור, חשיכה&#10;&#10;התיאור נוצר באופן אוטומטי">
            <a:extLst>
              <a:ext uri="{FF2B5EF4-FFF2-40B4-BE49-F238E27FC236}">
                <a16:creationId xmlns:a16="http://schemas.microsoft.com/office/drawing/2014/main" id="{E4B63C5F-66E3-CACF-9772-65F3B975B6F6}"/>
              </a:ext>
            </a:extLst>
          </p:cNvPr>
          <p:cNvPicPr>
            <a:picLocks noChangeAspect="1"/>
          </p:cNvPicPr>
          <p:nvPr/>
        </p:nvPicPr>
        <p:blipFill>
          <a:blip r:embed="rId5"/>
          <a:stretch>
            <a:fillRect/>
          </a:stretch>
        </p:blipFill>
        <p:spPr>
          <a:xfrm>
            <a:off x="10115005" y="1988668"/>
            <a:ext cx="1795567" cy="750924"/>
          </a:xfrm>
          <a:prstGeom prst="rect">
            <a:avLst/>
          </a:prstGeom>
        </p:spPr>
      </p:pic>
      <p:pic>
        <p:nvPicPr>
          <p:cNvPr id="11" name="Picture 2" descr="Free Arrows Hand Draw Arrows vector and picture">
            <a:extLst>
              <a:ext uri="{FF2B5EF4-FFF2-40B4-BE49-F238E27FC236}">
                <a16:creationId xmlns:a16="http://schemas.microsoft.com/office/drawing/2014/main" id="{8AE06AAE-36C3-98BA-AB8A-3802732FB4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456" r="72420" b="79261"/>
          <a:stretch/>
        </p:blipFill>
        <p:spPr bwMode="auto">
          <a:xfrm rot="2554361" flipH="1">
            <a:off x="1226176" y="4805379"/>
            <a:ext cx="1543322" cy="1365009"/>
          </a:xfrm>
          <a:prstGeom prst="rect">
            <a:avLst/>
          </a:prstGeom>
          <a:noFill/>
          <a:extLst>
            <a:ext uri="{909E8E84-426E-40DD-AFC4-6F175D3DCCD1}">
              <a14:hiddenFill xmlns:a14="http://schemas.microsoft.com/office/drawing/2010/main">
                <a:solidFill>
                  <a:srgbClr val="FFFFFF"/>
                </a:solidFill>
              </a14:hiddenFill>
            </a:ext>
          </a:extLst>
        </p:spPr>
      </p:pic>
      <p:sp>
        <p:nvSpPr>
          <p:cNvPr id="2" name="תיבת טקסט 1">
            <a:extLst>
              <a:ext uri="{FF2B5EF4-FFF2-40B4-BE49-F238E27FC236}">
                <a16:creationId xmlns:a16="http://schemas.microsoft.com/office/drawing/2014/main" id="{13312889-F651-C415-68DD-25285A4BD73E}"/>
              </a:ext>
            </a:extLst>
          </p:cNvPr>
          <p:cNvSpPr txBox="1"/>
          <p:nvPr/>
        </p:nvSpPr>
        <p:spPr>
          <a:xfrm>
            <a:off x="2585222" y="1944088"/>
            <a:ext cx="7300504" cy="2062103"/>
          </a:xfrm>
          <a:prstGeom prst="rect">
            <a:avLst/>
          </a:prstGeom>
          <a:noFill/>
        </p:spPr>
        <p:txBody>
          <a:bodyPr wrap="square">
            <a:spAutoFit/>
          </a:bodyPr>
          <a:lstStyle/>
          <a:p>
            <a:pPr marL="50800" indent="0" algn="ctr">
              <a:buFont typeface="Arial"/>
              <a:buNone/>
            </a:pPr>
            <a:r>
              <a:rPr lang="he-IL" sz="3200" dirty="0">
                <a:solidFill>
                  <a:schemeClr val="dk1"/>
                </a:solidFill>
                <a:latin typeface="Calibri"/>
                <a:cs typeface="Calibri"/>
                <a:sym typeface="Calibri"/>
              </a:rPr>
              <a:t>בקבוצת </a:t>
            </a:r>
            <a:r>
              <a:rPr lang="he-IL" sz="3200" dirty="0" err="1">
                <a:solidFill>
                  <a:schemeClr val="dk1"/>
                </a:solidFill>
                <a:latin typeface="Calibri"/>
                <a:cs typeface="Calibri"/>
                <a:sym typeface="Calibri"/>
              </a:rPr>
              <a:t>הווטסאפ</a:t>
            </a:r>
            <a:r>
              <a:rPr lang="he-IL" sz="3200" dirty="0">
                <a:solidFill>
                  <a:schemeClr val="dk1"/>
                </a:solidFill>
                <a:latin typeface="Calibri"/>
                <a:cs typeface="Calibri"/>
                <a:sym typeface="Calibri"/>
              </a:rPr>
              <a:t> רותם סיפרה בדיחה מעליבה על אחת הבנות שבקבוצה.</a:t>
            </a:r>
            <a:br>
              <a:rPr lang="en-US" sz="3200" dirty="0">
                <a:solidFill>
                  <a:schemeClr val="dk1"/>
                </a:solidFill>
                <a:latin typeface="Calibri"/>
                <a:cs typeface="Calibri"/>
                <a:sym typeface="Calibri"/>
              </a:rPr>
            </a:br>
            <a:r>
              <a:rPr lang="he-IL" sz="3200" dirty="0">
                <a:solidFill>
                  <a:schemeClr val="dk1"/>
                </a:solidFill>
                <a:latin typeface="Calibri"/>
                <a:cs typeface="Calibri"/>
                <a:sym typeface="Calibri"/>
              </a:rPr>
              <a:t>בת אחרת הגיבה בגיחוך: </a:t>
            </a:r>
            <a:r>
              <a:rPr lang="he-IL" sz="3200" dirty="0" err="1">
                <a:solidFill>
                  <a:schemeClr val="dk1"/>
                </a:solidFill>
                <a:latin typeface="Calibri"/>
                <a:cs typeface="Calibri"/>
                <a:sym typeface="Calibri"/>
              </a:rPr>
              <a:t>חחחחח</a:t>
            </a:r>
            <a:r>
              <a:rPr lang="he-IL" sz="3200" dirty="0">
                <a:solidFill>
                  <a:schemeClr val="dk1"/>
                </a:solidFill>
                <a:latin typeface="Calibri"/>
                <a:cs typeface="Calibri"/>
                <a:sym typeface="Calibri"/>
              </a:rPr>
              <a:t>. </a:t>
            </a:r>
            <a:br>
              <a:rPr lang="en-US" sz="3200" dirty="0">
                <a:solidFill>
                  <a:schemeClr val="dk1"/>
                </a:solidFill>
                <a:latin typeface="Calibri"/>
                <a:cs typeface="Calibri"/>
                <a:sym typeface="Calibri"/>
              </a:rPr>
            </a:br>
            <a:r>
              <a:rPr lang="he-IL" sz="3200" dirty="0">
                <a:solidFill>
                  <a:schemeClr val="dk1"/>
                </a:solidFill>
                <a:latin typeface="Calibri"/>
                <a:cs typeface="Calibri"/>
                <a:sym typeface="Calibri"/>
              </a:rPr>
              <a:t>תמר רוצה לעזור לילדה, אבל...</a:t>
            </a:r>
          </a:p>
        </p:txBody>
      </p:sp>
    </p:spTree>
    <p:extLst>
      <p:ext uri="{BB962C8B-B14F-4D97-AF65-F5344CB8AC3E}">
        <p14:creationId xmlns:p14="http://schemas.microsoft.com/office/powerpoint/2010/main" val="3085326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3" name="TextBox 2"/>
          <p:cNvSpPr txBox="1"/>
          <p:nvPr/>
        </p:nvSpPr>
        <p:spPr>
          <a:xfrm>
            <a:off x="267512" y="186502"/>
            <a:ext cx="11656976" cy="1323439"/>
          </a:xfrm>
          <a:prstGeom prst="rect">
            <a:avLst/>
          </a:prstGeom>
          <a:noFill/>
        </p:spPr>
        <p:txBody>
          <a:bodyPr wrap="square" rtlCol="1">
            <a:spAutoFit/>
          </a:bodyPr>
          <a:lstStyle/>
          <a:p>
            <a:pPr algn="ctr" rtl="1">
              <a:buClr>
                <a:schemeClr val="accent6">
                  <a:lumMod val="40000"/>
                  <a:lumOff val="60000"/>
                </a:schemeClr>
              </a:buClr>
            </a:pPr>
            <a:r>
              <a:rPr lang="he-IL" sz="4000" b="1" dirty="0">
                <a:solidFill>
                  <a:srgbClr val="002060"/>
                </a:solidFill>
                <a:latin typeface="Calibri" panose="020F0502020204030204" pitchFamily="34" charset="0"/>
                <a:cs typeface="Calibri" panose="020F0502020204030204" pitchFamily="34" charset="0"/>
              </a:rPr>
              <a:t>האם ילדות יכולות ומסוגלות</a:t>
            </a:r>
            <a:br>
              <a:rPr lang="en-US" sz="4000" b="1" dirty="0">
                <a:solidFill>
                  <a:srgbClr val="002060"/>
                </a:solidFill>
                <a:latin typeface="Calibri" panose="020F0502020204030204" pitchFamily="34" charset="0"/>
                <a:cs typeface="Calibri" panose="020F0502020204030204" pitchFamily="34" charset="0"/>
              </a:rPr>
            </a:br>
            <a:r>
              <a:rPr lang="he-IL" sz="4000" b="1" dirty="0">
                <a:solidFill>
                  <a:srgbClr val="002060"/>
                </a:solidFill>
                <a:latin typeface="Calibri" panose="020F0502020204030204" pitchFamily="34" charset="0"/>
                <a:cs typeface="Calibri" panose="020F0502020204030204" pitchFamily="34" charset="0"/>
              </a:rPr>
              <a:t>לעזור, להיות מעורבות ולהשפיע על ילדות אחרות? </a:t>
            </a:r>
          </a:p>
        </p:txBody>
      </p:sp>
      <p:pic>
        <p:nvPicPr>
          <p:cNvPr id="7" name="תמונה 6">
            <a:extLst>
              <a:ext uri="{FF2B5EF4-FFF2-40B4-BE49-F238E27FC236}">
                <a16:creationId xmlns:a16="http://schemas.microsoft.com/office/drawing/2014/main" id="{01D1DF3C-10F2-EF01-6571-7C7FE6395A0B}"/>
              </a:ext>
            </a:extLst>
          </p:cNvPr>
          <p:cNvPicPr>
            <a:picLocks noChangeAspect="1"/>
          </p:cNvPicPr>
          <p:nvPr/>
        </p:nvPicPr>
        <p:blipFill>
          <a:blip r:embed="rId3"/>
          <a:stretch>
            <a:fillRect/>
          </a:stretch>
        </p:blipFill>
        <p:spPr>
          <a:xfrm>
            <a:off x="82094" y="4766910"/>
            <a:ext cx="1979565" cy="2091090"/>
          </a:xfrm>
          <a:prstGeom prst="rect">
            <a:avLst/>
          </a:prstGeom>
        </p:spPr>
      </p:pic>
      <p:sp>
        <p:nvSpPr>
          <p:cNvPr id="4" name="Freeform 6">
            <a:extLst>
              <a:ext uri="{FF2B5EF4-FFF2-40B4-BE49-F238E27FC236}">
                <a16:creationId xmlns:a16="http://schemas.microsoft.com/office/drawing/2014/main" id="{F8789885-5E6C-C357-E6F5-9CD99AEC7F00}"/>
              </a:ext>
            </a:extLst>
          </p:cNvPr>
          <p:cNvSpPr/>
          <p:nvPr/>
        </p:nvSpPr>
        <p:spPr>
          <a:xfrm>
            <a:off x="6799305" y="2627044"/>
            <a:ext cx="3887152" cy="1558251"/>
          </a:xfrm>
          <a:custGeom>
            <a:avLst/>
            <a:gdLst/>
            <a:ahLst/>
            <a:cxnLst/>
            <a:rect l="l" t="t" r="r" b="b"/>
            <a:pathLst>
              <a:path w="7315200" h="2029968">
                <a:moveTo>
                  <a:pt x="0" y="0"/>
                </a:moveTo>
                <a:lnTo>
                  <a:pt x="7315200" y="0"/>
                </a:lnTo>
                <a:lnTo>
                  <a:pt x="7315200" y="2029968"/>
                </a:lnTo>
                <a:lnTo>
                  <a:pt x="0" y="20299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e-IL"/>
          </a:p>
        </p:txBody>
      </p:sp>
      <p:sp>
        <p:nvSpPr>
          <p:cNvPr id="6" name="תיבת טקסט 5">
            <a:extLst>
              <a:ext uri="{FF2B5EF4-FFF2-40B4-BE49-F238E27FC236}">
                <a16:creationId xmlns:a16="http://schemas.microsoft.com/office/drawing/2014/main" id="{CAF545A8-73DE-3703-74D8-68F1259C09BF}"/>
              </a:ext>
            </a:extLst>
          </p:cNvPr>
          <p:cNvSpPr txBox="1"/>
          <p:nvPr/>
        </p:nvSpPr>
        <p:spPr>
          <a:xfrm>
            <a:off x="5902765" y="2878911"/>
            <a:ext cx="6093618" cy="754694"/>
          </a:xfrm>
          <a:prstGeom prst="rect">
            <a:avLst/>
          </a:prstGeom>
          <a:noFill/>
        </p:spPr>
        <p:txBody>
          <a:bodyPr wrap="square">
            <a:spAutoFit/>
          </a:bodyPr>
          <a:lstStyle/>
          <a:p>
            <a:pPr algn="ctr" rtl="1">
              <a:lnSpc>
                <a:spcPct val="150000"/>
              </a:lnSpc>
              <a:buClr>
                <a:schemeClr val="accent6">
                  <a:lumMod val="40000"/>
                  <a:lumOff val="60000"/>
                </a:schemeClr>
              </a:buClr>
            </a:pPr>
            <a:r>
              <a:rPr lang="he-IL" sz="3200" dirty="0">
                <a:latin typeface="Calibri" panose="020F0502020204030204" pitchFamily="34" charset="0"/>
                <a:cs typeface="Calibri" panose="020F0502020204030204" pitchFamily="34" charset="0"/>
              </a:rPr>
              <a:t>באילו מקרים?</a:t>
            </a:r>
          </a:p>
        </p:txBody>
      </p:sp>
      <p:sp>
        <p:nvSpPr>
          <p:cNvPr id="8" name="Freeform 6">
            <a:extLst>
              <a:ext uri="{FF2B5EF4-FFF2-40B4-BE49-F238E27FC236}">
                <a16:creationId xmlns:a16="http://schemas.microsoft.com/office/drawing/2014/main" id="{4317C025-07DF-6E53-5D3B-D2559A239229}"/>
              </a:ext>
            </a:extLst>
          </p:cNvPr>
          <p:cNvSpPr/>
          <p:nvPr/>
        </p:nvSpPr>
        <p:spPr>
          <a:xfrm flipH="1">
            <a:off x="2305974" y="4423163"/>
            <a:ext cx="6918481" cy="1558251"/>
          </a:xfrm>
          <a:custGeom>
            <a:avLst/>
            <a:gdLst/>
            <a:ahLst/>
            <a:cxnLst/>
            <a:rect l="l" t="t" r="r" b="b"/>
            <a:pathLst>
              <a:path w="7315200" h="2029968">
                <a:moveTo>
                  <a:pt x="0" y="0"/>
                </a:moveTo>
                <a:lnTo>
                  <a:pt x="7315200" y="0"/>
                </a:lnTo>
                <a:lnTo>
                  <a:pt x="7315200" y="2029968"/>
                </a:lnTo>
                <a:lnTo>
                  <a:pt x="0" y="20299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he-IL"/>
          </a:p>
        </p:txBody>
      </p:sp>
      <p:sp>
        <p:nvSpPr>
          <p:cNvPr id="10" name="תיבת טקסט 9">
            <a:extLst>
              <a:ext uri="{FF2B5EF4-FFF2-40B4-BE49-F238E27FC236}">
                <a16:creationId xmlns:a16="http://schemas.microsoft.com/office/drawing/2014/main" id="{7D642E1B-0366-A57C-5554-0725E2C6F7A2}"/>
              </a:ext>
            </a:extLst>
          </p:cNvPr>
          <p:cNvSpPr txBox="1"/>
          <p:nvPr/>
        </p:nvSpPr>
        <p:spPr>
          <a:xfrm>
            <a:off x="2061659" y="4663679"/>
            <a:ext cx="6579394" cy="1077218"/>
          </a:xfrm>
          <a:prstGeom prst="rect">
            <a:avLst/>
          </a:prstGeom>
          <a:noFill/>
        </p:spPr>
        <p:txBody>
          <a:bodyPr wrap="square">
            <a:spAutoFit/>
          </a:bodyPr>
          <a:lstStyle/>
          <a:p>
            <a:pPr algn="ctr" rtl="1">
              <a:buClr>
                <a:schemeClr val="accent6">
                  <a:lumMod val="40000"/>
                  <a:lumOff val="60000"/>
                </a:schemeClr>
              </a:buClr>
            </a:pPr>
            <a:r>
              <a:rPr lang="he-IL" sz="3200" dirty="0">
                <a:latin typeface="Calibri" panose="020F0502020204030204" pitchFamily="34" charset="0"/>
                <a:cs typeface="Calibri" panose="020F0502020204030204" pitchFamily="34" charset="0"/>
              </a:rPr>
              <a:t>מה צריך להיות בילדה שתסייע בכך?</a:t>
            </a:r>
          </a:p>
          <a:p>
            <a:pPr algn="ctr" rtl="1">
              <a:buClr>
                <a:schemeClr val="accent6">
                  <a:lumMod val="40000"/>
                  <a:lumOff val="60000"/>
                </a:schemeClr>
              </a:buClr>
            </a:pPr>
            <a:r>
              <a:rPr lang="he-IL" sz="3200" dirty="0">
                <a:latin typeface="Calibri" panose="020F0502020204030204" pitchFamily="34" charset="0"/>
                <a:cs typeface="Calibri" panose="020F0502020204030204" pitchFamily="34" charset="0"/>
              </a:rPr>
              <a:t>(אלו תכונות, יכולות ומיומנויות...?)</a:t>
            </a:r>
            <a:endParaRPr lang="he-IL"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14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כותרת 7">
            <a:extLst>
              <a:ext uri="{FF2B5EF4-FFF2-40B4-BE49-F238E27FC236}">
                <a16:creationId xmlns:a16="http://schemas.microsoft.com/office/drawing/2014/main" id="{8DE493F7-669E-3CC9-D52F-155AF3EB8F1C}"/>
              </a:ext>
            </a:extLst>
          </p:cNvPr>
          <p:cNvSpPr>
            <a:spLocks noGrp="1"/>
          </p:cNvSpPr>
          <p:nvPr>
            <p:ph type="title"/>
          </p:nvPr>
        </p:nvSpPr>
        <p:spPr>
          <a:xfrm>
            <a:off x="2202790" y="139130"/>
            <a:ext cx="7786420" cy="1325563"/>
          </a:xfrm>
        </p:spPr>
        <p:txBody>
          <a:bodyPr>
            <a:noAutofit/>
          </a:bodyPr>
          <a:lstStyle/>
          <a:p>
            <a:pPr>
              <a:lnSpc>
                <a:spcPct val="100000"/>
              </a:lnSpc>
            </a:pPr>
            <a:r>
              <a:rPr lang="he-IL" sz="5400" dirty="0">
                <a:solidFill>
                  <a:srgbClr val="002060"/>
                </a:solidFill>
              </a:rPr>
              <a:t>סיפורה של הגיבורה הראשית   </a:t>
            </a:r>
          </a:p>
        </p:txBody>
      </p:sp>
      <p:sp>
        <p:nvSpPr>
          <p:cNvPr id="24" name="תיבת טקסט 23">
            <a:extLst>
              <a:ext uri="{FF2B5EF4-FFF2-40B4-BE49-F238E27FC236}">
                <a16:creationId xmlns:a16="http://schemas.microsoft.com/office/drawing/2014/main" id="{34195D23-1EFE-CBFE-686B-A71664AB5CD1}"/>
              </a:ext>
            </a:extLst>
          </p:cNvPr>
          <p:cNvSpPr txBox="1"/>
          <p:nvPr/>
        </p:nvSpPr>
        <p:spPr>
          <a:xfrm>
            <a:off x="332524" y="2573490"/>
            <a:ext cx="3623094" cy="2800767"/>
          </a:xfrm>
          <a:prstGeom prst="rect">
            <a:avLst/>
          </a:prstGeom>
          <a:noFill/>
        </p:spPr>
        <p:txBody>
          <a:bodyPr wrap="square">
            <a:spAutoFit/>
          </a:bodyPr>
          <a:lstStyle/>
          <a:p>
            <a:pPr algn="ctr"/>
            <a:r>
              <a:rPr kumimoji="0" lang="he-IL" sz="4400" b="1" i="0" u="none" strike="noStrike" kern="0" cap="none" spc="0" normalizeH="0" baseline="0" noProof="0" dirty="0">
                <a:ln>
                  <a:noFill/>
                </a:ln>
                <a:solidFill>
                  <a:srgbClr val="0F73BD"/>
                </a:solidFill>
                <a:effectLst/>
                <a:uLnTx/>
                <a:uFillTx/>
                <a:latin typeface="Calibri"/>
                <a:cs typeface="Calibri"/>
                <a:sym typeface="Calibri"/>
              </a:rPr>
              <a:t>מה יש בנו שמאפשר לנו להיות מעורבות ומשפיעות? </a:t>
            </a:r>
            <a:endParaRPr lang="he-IL" dirty="0">
              <a:solidFill>
                <a:srgbClr val="0F73BD"/>
              </a:solidFill>
            </a:endParaRPr>
          </a:p>
        </p:txBody>
      </p:sp>
      <p:pic>
        <p:nvPicPr>
          <p:cNvPr id="2" name="Picture 2" descr="ילדה גיבורה עם חצאית שרוול ארוך">
            <a:extLst>
              <a:ext uri="{FF2B5EF4-FFF2-40B4-BE49-F238E27FC236}">
                <a16:creationId xmlns:a16="http://schemas.microsoft.com/office/drawing/2014/main" id="{3BF80BFB-4505-10D9-E43F-B4C5B139D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41" r="1" b="40148"/>
          <a:stretch/>
        </p:blipFill>
        <p:spPr bwMode="auto">
          <a:xfrm flipH="1">
            <a:off x="3790950" y="1483743"/>
            <a:ext cx="8401050" cy="5374257"/>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745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7C416-855C-F7F1-6134-800642FE2373}"/>
            </a:ext>
          </a:extLst>
        </p:cNvPr>
        <p:cNvGrpSpPr/>
        <p:nvPr/>
      </p:nvGrpSpPr>
      <p:grpSpPr>
        <a:xfrm>
          <a:off x="0" y="0"/>
          <a:ext cx="0" cy="0"/>
          <a:chOff x="0" y="0"/>
          <a:chExt cx="0" cy="0"/>
        </a:xfrm>
      </p:grpSpPr>
      <p:sp>
        <p:nvSpPr>
          <p:cNvPr id="8" name="כותרת 7">
            <a:extLst>
              <a:ext uri="{FF2B5EF4-FFF2-40B4-BE49-F238E27FC236}">
                <a16:creationId xmlns:a16="http://schemas.microsoft.com/office/drawing/2014/main" id="{A1A14B88-F6E2-AEE4-6465-7CEC207754DB}"/>
              </a:ext>
            </a:extLst>
          </p:cNvPr>
          <p:cNvSpPr>
            <a:spLocks noGrp="1"/>
          </p:cNvSpPr>
          <p:nvPr>
            <p:ph type="title"/>
          </p:nvPr>
        </p:nvSpPr>
        <p:spPr>
          <a:xfrm>
            <a:off x="613260" y="183053"/>
            <a:ext cx="11073615" cy="1325563"/>
          </a:xfrm>
        </p:spPr>
        <p:txBody>
          <a:bodyPr>
            <a:noAutofit/>
          </a:bodyPr>
          <a:lstStyle/>
          <a:p>
            <a:pPr>
              <a:lnSpc>
                <a:spcPct val="100000"/>
              </a:lnSpc>
            </a:pPr>
            <a:r>
              <a:rPr lang="he-IL" sz="4400" dirty="0">
                <a:solidFill>
                  <a:srgbClr val="002060"/>
                </a:solidFill>
              </a:rPr>
              <a:t>סיפורה של הגיבורה הראשית – </a:t>
            </a:r>
            <a:br>
              <a:rPr lang="he-IL" sz="4400" dirty="0">
                <a:solidFill>
                  <a:srgbClr val="002060"/>
                </a:solidFill>
              </a:rPr>
            </a:br>
            <a:r>
              <a:rPr lang="he-IL" sz="4400" dirty="0">
                <a:solidFill>
                  <a:srgbClr val="002060"/>
                </a:solidFill>
              </a:rPr>
              <a:t>מה יש בנו שמאפשר לנו להיות מעורבות ומשפיעות? </a:t>
            </a:r>
            <a:r>
              <a:rPr lang="he-IL" sz="4400" dirty="0">
                <a:solidFill>
                  <a:schemeClr val="tx1"/>
                </a:solidFill>
              </a:rPr>
              <a:t>  </a:t>
            </a:r>
          </a:p>
        </p:txBody>
      </p:sp>
      <p:pic>
        <p:nvPicPr>
          <p:cNvPr id="7" name="תמונה 6">
            <a:extLst>
              <a:ext uri="{FF2B5EF4-FFF2-40B4-BE49-F238E27FC236}">
                <a16:creationId xmlns:a16="http://schemas.microsoft.com/office/drawing/2014/main" id="{6BE9794A-9284-383C-8898-D64382D9753A}"/>
              </a:ext>
            </a:extLst>
          </p:cNvPr>
          <p:cNvPicPr>
            <a:picLocks noChangeAspect="1"/>
          </p:cNvPicPr>
          <p:nvPr/>
        </p:nvPicPr>
        <p:blipFill>
          <a:blip r:embed="rId3">
            <a:duotone>
              <a:prstClr val="black"/>
              <a:srgbClr val="FDA9EB">
                <a:tint val="45000"/>
                <a:satMod val="400000"/>
              </a:srgbClr>
            </a:duotone>
          </a:blip>
          <a:stretch>
            <a:fillRect/>
          </a:stretch>
        </p:blipFill>
        <p:spPr>
          <a:xfrm rot="18147485">
            <a:off x="6614380" y="3591078"/>
            <a:ext cx="1174566" cy="1036787"/>
          </a:xfrm>
          <a:prstGeom prst="rect">
            <a:avLst/>
          </a:prstGeom>
        </p:spPr>
      </p:pic>
      <p:pic>
        <p:nvPicPr>
          <p:cNvPr id="6" name="גרפיקה 5">
            <a:extLst>
              <a:ext uri="{FF2B5EF4-FFF2-40B4-BE49-F238E27FC236}">
                <a16:creationId xmlns:a16="http://schemas.microsoft.com/office/drawing/2014/main" id="{10854CA5-4A9D-C502-6AFE-A1D8309FDD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8216245" y="4330105"/>
            <a:ext cx="2481310" cy="2086287"/>
          </a:xfrm>
          <a:prstGeom prst="rect">
            <a:avLst/>
          </a:prstGeom>
        </p:spPr>
      </p:pic>
      <p:sp>
        <p:nvSpPr>
          <p:cNvPr id="10" name="תיבת טקסט 9">
            <a:extLst>
              <a:ext uri="{FF2B5EF4-FFF2-40B4-BE49-F238E27FC236}">
                <a16:creationId xmlns:a16="http://schemas.microsoft.com/office/drawing/2014/main" id="{7F7929EC-B149-003A-4ECC-9E87F93958CF}"/>
              </a:ext>
            </a:extLst>
          </p:cNvPr>
          <p:cNvSpPr txBox="1"/>
          <p:nvPr/>
        </p:nvSpPr>
        <p:spPr>
          <a:xfrm>
            <a:off x="8308729" y="4883225"/>
            <a:ext cx="2214111" cy="1384995"/>
          </a:xfrm>
          <a:prstGeom prst="rect">
            <a:avLst/>
          </a:prstGeom>
          <a:noFill/>
        </p:spPr>
        <p:txBody>
          <a:bodyPr wrap="square" rtlCol="1">
            <a:spAutoFit/>
          </a:bodyPr>
          <a:lstStyle/>
          <a:p>
            <a:pPr algn="ctr"/>
            <a:r>
              <a:rPr lang="he-IL" sz="2800" dirty="0">
                <a:solidFill>
                  <a:schemeClr val="tx1"/>
                </a:solidFill>
                <a:latin typeface="Calibri" panose="020F0502020204030204" pitchFamily="34" charset="0"/>
                <a:cs typeface="Calibri" panose="020F0502020204030204" pitchFamily="34" charset="0"/>
              </a:rPr>
              <a:t>בשעת צרה, יודעת לפתור בעיות </a:t>
            </a:r>
          </a:p>
        </p:txBody>
      </p:sp>
      <p:pic>
        <p:nvPicPr>
          <p:cNvPr id="13" name="גרפיקה 12">
            <a:extLst>
              <a:ext uri="{FF2B5EF4-FFF2-40B4-BE49-F238E27FC236}">
                <a16:creationId xmlns:a16="http://schemas.microsoft.com/office/drawing/2014/main" id="{26584815-856C-40D6-3A2C-4F78F3CD8B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6133" y="2470831"/>
            <a:ext cx="2489584" cy="1812592"/>
          </a:xfrm>
          <a:prstGeom prst="rect">
            <a:avLst/>
          </a:prstGeom>
        </p:spPr>
      </p:pic>
      <p:sp>
        <p:nvSpPr>
          <p:cNvPr id="14" name="תיבת טקסט 13">
            <a:extLst>
              <a:ext uri="{FF2B5EF4-FFF2-40B4-BE49-F238E27FC236}">
                <a16:creationId xmlns:a16="http://schemas.microsoft.com/office/drawing/2014/main" id="{6CB099C5-FEDB-0659-FA6D-35F606D9E3F7}"/>
              </a:ext>
            </a:extLst>
          </p:cNvPr>
          <p:cNvSpPr txBox="1"/>
          <p:nvPr/>
        </p:nvSpPr>
        <p:spPr>
          <a:xfrm>
            <a:off x="3094570" y="2742134"/>
            <a:ext cx="1392065" cy="954107"/>
          </a:xfrm>
          <a:prstGeom prst="rect">
            <a:avLst/>
          </a:prstGeom>
          <a:noFill/>
        </p:spPr>
        <p:txBody>
          <a:bodyPr wrap="square" rtlCol="1">
            <a:spAutoFit/>
          </a:bodyPr>
          <a:lstStyle/>
          <a:p>
            <a:pPr algn="ctr"/>
            <a:r>
              <a:rPr lang="he-IL" sz="2800" dirty="0">
                <a:solidFill>
                  <a:prstClr val="black"/>
                </a:solidFill>
                <a:latin typeface="Calibri" panose="020F0502020204030204" pitchFamily="34" charset="0"/>
                <a:cs typeface="Calibri" panose="020F0502020204030204" pitchFamily="34" charset="0"/>
              </a:rPr>
              <a:t>רגישה ואכפתית</a:t>
            </a:r>
          </a:p>
        </p:txBody>
      </p:sp>
      <p:pic>
        <p:nvPicPr>
          <p:cNvPr id="17" name="גרפיקה 16">
            <a:extLst>
              <a:ext uri="{FF2B5EF4-FFF2-40B4-BE49-F238E27FC236}">
                <a16:creationId xmlns:a16="http://schemas.microsoft.com/office/drawing/2014/main" id="{AF624C45-1ABC-AC77-ADD0-58577DBA29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5897464" y="2653097"/>
            <a:ext cx="2481310" cy="2086287"/>
          </a:xfrm>
          <a:prstGeom prst="rect">
            <a:avLst/>
          </a:prstGeom>
        </p:spPr>
      </p:pic>
      <p:sp>
        <p:nvSpPr>
          <p:cNvPr id="18" name="תיבת טקסט 17">
            <a:extLst>
              <a:ext uri="{FF2B5EF4-FFF2-40B4-BE49-F238E27FC236}">
                <a16:creationId xmlns:a16="http://schemas.microsoft.com/office/drawing/2014/main" id="{BC8683AF-BDD0-C96E-5413-C1D15D0589FF}"/>
              </a:ext>
            </a:extLst>
          </p:cNvPr>
          <p:cNvSpPr txBox="1"/>
          <p:nvPr/>
        </p:nvSpPr>
        <p:spPr>
          <a:xfrm>
            <a:off x="6423268" y="3296330"/>
            <a:ext cx="1505194" cy="1169551"/>
          </a:xfrm>
          <a:prstGeom prst="rect">
            <a:avLst/>
          </a:prstGeom>
          <a:noFill/>
        </p:spPr>
        <p:txBody>
          <a:bodyPr wrap="square" rtlCol="1">
            <a:spAutoFit/>
          </a:bodyPr>
          <a:lstStyle/>
          <a:p>
            <a:pPr algn="ctr"/>
            <a:r>
              <a:rPr lang="he-IL" sz="2800" dirty="0">
                <a:solidFill>
                  <a:prstClr val="black"/>
                </a:solidFill>
                <a:latin typeface="Calibri" panose="020F0502020204030204" pitchFamily="34" charset="0"/>
                <a:cs typeface="Calibri" panose="020F0502020204030204" pitchFamily="34" charset="0"/>
              </a:rPr>
              <a:t>יודעת לבחור </a:t>
            </a:r>
          </a:p>
          <a:p>
            <a:endParaRPr lang="he-IL" dirty="0"/>
          </a:p>
        </p:txBody>
      </p:sp>
      <p:pic>
        <p:nvPicPr>
          <p:cNvPr id="19" name="גרפיקה 18">
            <a:extLst>
              <a:ext uri="{FF2B5EF4-FFF2-40B4-BE49-F238E27FC236}">
                <a16:creationId xmlns:a16="http://schemas.microsoft.com/office/drawing/2014/main" id="{19C1501C-FD1F-9B43-A500-A567AA60FF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74749" y="1830521"/>
            <a:ext cx="2755677" cy="2006326"/>
          </a:xfrm>
          <a:prstGeom prst="rect">
            <a:avLst/>
          </a:prstGeom>
        </p:spPr>
      </p:pic>
      <p:sp>
        <p:nvSpPr>
          <p:cNvPr id="24" name="תיבת טקסט 23">
            <a:extLst>
              <a:ext uri="{FF2B5EF4-FFF2-40B4-BE49-F238E27FC236}">
                <a16:creationId xmlns:a16="http://schemas.microsoft.com/office/drawing/2014/main" id="{6411E8F2-B458-FEED-E76B-E65E770D9A67}"/>
              </a:ext>
            </a:extLst>
          </p:cNvPr>
          <p:cNvSpPr txBox="1"/>
          <p:nvPr/>
        </p:nvSpPr>
        <p:spPr>
          <a:xfrm>
            <a:off x="9114164" y="1981818"/>
            <a:ext cx="2214111" cy="1600438"/>
          </a:xfrm>
          <a:prstGeom prst="rect">
            <a:avLst/>
          </a:prstGeom>
          <a:noFill/>
        </p:spPr>
        <p:txBody>
          <a:bodyPr wrap="square" rtlCol="1">
            <a:spAutoFit/>
          </a:bodyPr>
          <a:lstStyle/>
          <a:p>
            <a:pPr algn="ctr"/>
            <a:r>
              <a:rPr lang="he-IL" sz="2800" dirty="0">
                <a:solidFill>
                  <a:schemeClr val="tx1"/>
                </a:solidFill>
                <a:latin typeface="Calibri" panose="020F0502020204030204" pitchFamily="34" charset="0"/>
                <a:cs typeface="Calibri" panose="020F0502020204030204" pitchFamily="34" charset="0"/>
              </a:rPr>
              <a:t>רוצה להשפיע לטובה ולעשות מעשה</a:t>
            </a:r>
          </a:p>
          <a:p>
            <a:endParaRPr lang="he-IL" dirty="0"/>
          </a:p>
        </p:txBody>
      </p:sp>
      <p:pic>
        <p:nvPicPr>
          <p:cNvPr id="25" name="גרפיקה 24">
            <a:extLst>
              <a:ext uri="{FF2B5EF4-FFF2-40B4-BE49-F238E27FC236}">
                <a16:creationId xmlns:a16="http://schemas.microsoft.com/office/drawing/2014/main" id="{76C3E7EF-18B3-303D-3126-FAE1F4A33B7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65136" y="4603800"/>
            <a:ext cx="2489584" cy="1812592"/>
          </a:xfrm>
          <a:prstGeom prst="rect">
            <a:avLst/>
          </a:prstGeom>
        </p:spPr>
      </p:pic>
      <p:sp>
        <p:nvSpPr>
          <p:cNvPr id="26" name="תיבת טקסט 25">
            <a:extLst>
              <a:ext uri="{FF2B5EF4-FFF2-40B4-BE49-F238E27FC236}">
                <a16:creationId xmlns:a16="http://schemas.microsoft.com/office/drawing/2014/main" id="{2AF1C458-54C8-3097-E4FE-39FF4CF64DAD}"/>
              </a:ext>
            </a:extLst>
          </p:cNvPr>
          <p:cNvSpPr txBox="1"/>
          <p:nvPr/>
        </p:nvSpPr>
        <p:spPr>
          <a:xfrm>
            <a:off x="4644356" y="5143289"/>
            <a:ext cx="1633321" cy="738664"/>
          </a:xfrm>
          <a:prstGeom prst="rect">
            <a:avLst/>
          </a:prstGeom>
          <a:noFill/>
        </p:spPr>
        <p:txBody>
          <a:bodyPr wrap="square" rtlCol="1">
            <a:spAutoFit/>
          </a:bodyPr>
          <a:lstStyle/>
          <a:p>
            <a:pPr algn="ctr"/>
            <a:r>
              <a:rPr lang="he-IL" sz="2800" dirty="0">
                <a:solidFill>
                  <a:schemeClr val="dk1"/>
                </a:solidFill>
                <a:latin typeface="Calibri" panose="020F0502020204030204" pitchFamily="34" charset="0"/>
                <a:cs typeface="Calibri" panose="020F0502020204030204" pitchFamily="34" charset="0"/>
              </a:rPr>
              <a:t>אמיצה</a:t>
            </a:r>
          </a:p>
          <a:p>
            <a:endParaRPr lang="he-IL" dirty="0"/>
          </a:p>
        </p:txBody>
      </p:sp>
      <p:pic>
        <p:nvPicPr>
          <p:cNvPr id="27" name="גרפיקה 26">
            <a:extLst>
              <a:ext uri="{FF2B5EF4-FFF2-40B4-BE49-F238E27FC236}">
                <a16:creationId xmlns:a16="http://schemas.microsoft.com/office/drawing/2014/main" id="{E562D9BB-708A-1F9F-744A-0F6EEBFE171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V="1">
            <a:off x="613260" y="4307816"/>
            <a:ext cx="2481310" cy="2086287"/>
          </a:xfrm>
          <a:prstGeom prst="rect">
            <a:avLst/>
          </a:prstGeom>
        </p:spPr>
      </p:pic>
      <p:sp>
        <p:nvSpPr>
          <p:cNvPr id="12" name="תיבת טקסט 11">
            <a:extLst>
              <a:ext uri="{FF2B5EF4-FFF2-40B4-BE49-F238E27FC236}">
                <a16:creationId xmlns:a16="http://schemas.microsoft.com/office/drawing/2014/main" id="{2845E382-BB5A-E6AD-49E5-485C8A1317CF}"/>
              </a:ext>
            </a:extLst>
          </p:cNvPr>
          <p:cNvSpPr txBox="1"/>
          <p:nvPr/>
        </p:nvSpPr>
        <p:spPr>
          <a:xfrm>
            <a:off x="838156" y="4987083"/>
            <a:ext cx="2014083" cy="954107"/>
          </a:xfrm>
          <a:prstGeom prst="rect">
            <a:avLst/>
          </a:prstGeom>
          <a:noFill/>
        </p:spPr>
        <p:txBody>
          <a:bodyPr wrap="square" rtlCol="1">
            <a:spAutoFit/>
          </a:bodyPr>
          <a:lstStyle/>
          <a:p>
            <a:pPr algn="ctr" rtl="1"/>
            <a:r>
              <a:rPr lang="he-IL" sz="2800" dirty="0">
                <a:effectLst/>
                <a:latin typeface="Calibri" panose="020F0502020204030204" pitchFamily="34" charset="0"/>
                <a:ea typeface="Calibri" panose="020F0502020204030204" pitchFamily="34" charset="0"/>
                <a:cs typeface="Calibri" panose="020F0502020204030204" pitchFamily="34" charset="0"/>
              </a:rPr>
              <a:t>יודעת לקבל החלטות</a:t>
            </a:r>
            <a:endParaRPr lang="he-IL" sz="2800" dirty="0">
              <a:latin typeface="Calibri" panose="020F0502020204030204" pitchFamily="34" charset="0"/>
              <a:ea typeface="Calibri" panose="020F0502020204030204" pitchFamily="34" charset="0"/>
              <a:cs typeface="Calibri" panose="020F0502020204030204" pitchFamily="34" charset="0"/>
            </a:endParaRPr>
          </a:p>
        </p:txBody>
      </p:sp>
      <p:pic>
        <p:nvPicPr>
          <p:cNvPr id="28" name="Picture 2" descr="Free Arrows Hand Draw Arrows vector and picture">
            <a:extLst>
              <a:ext uri="{FF2B5EF4-FFF2-40B4-BE49-F238E27FC236}">
                <a16:creationId xmlns:a16="http://schemas.microsoft.com/office/drawing/2014/main" id="{1C831A06-7FF8-1F28-C48D-F6DF214C086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67306" t="37487" r="-3471" b="47478"/>
          <a:stretch/>
        </p:blipFill>
        <p:spPr bwMode="auto">
          <a:xfrm>
            <a:off x="481222" y="5773442"/>
            <a:ext cx="3306871" cy="98955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ree Arrows Hand Draw Arrows vector and picture">
            <a:extLst>
              <a:ext uri="{FF2B5EF4-FFF2-40B4-BE49-F238E27FC236}">
                <a16:creationId xmlns:a16="http://schemas.microsoft.com/office/drawing/2014/main" id="{3E4636A2-E86C-3C5A-AB44-C656B8F4ED3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0456" r="72420" b="79261"/>
          <a:stretch/>
        </p:blipFill>
        <p:spPr bwMode="auto">
          <a:xfrm rot="18597101">
            <a:off x="10301657" y="3189587"/>
            <a:ext cx="1565755" cy="136500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Arrows Hand Draw Arrows vector and picture">
            <a:extLst>
              <a:ext uri="{FF2B5EF4-FFF2-40B4-BE49-F238E27FC236}">
                <a16:creationId xmlns:a16="http://schemas.microsoft.com/office/drawing/2014/main" id="{B2CD0A78-0C08-DFB3-B782-B8E125844FE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73474" t="3421" r="2279" b="76596"/>
          <a:stretch/>
        </p:blipFill>
        <p:spPr bwMode="auto">
          <a:xfrm rot="8681430" flipH="1">
            <a:off x="1750684" y="2120663"/>
            <a:ext cx="1927945" cy="1315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36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כותרת 7">
            <a:extLst>
              <a:ext uri="{FF2B5EF4-FFF2-40B4-BE49-F238E27FC236}">
                <a16:creationId xmlns:a16="http://schemas.microsoft.com/office/drawing/2014/main" id="{8DE493F7-669E-3CC9-D52F-155AF3EB8F1C}"/>
              </a:ext>
            </a:extLst>
          </p:cNvPr>
          <p:cNvSpPr>
            <a:spLocks noGrp="1"/>
          </p:cNvSpPr>
          <p:nvPr>
            <p:ph type="title"/>
          </p:nvPr>
        </p:nvSpPr>
        <p:spPr>
          <a:xfrm>
            <a:off x="838200" y="0"/>
            <a:ext cx="10515600" cy="1325563"/>
          </a:xfrm>
        </p:spPr>
        <p:txBody>
          <a:bodyPr>
            <a:noAutofit/>
          </a:bodyPr>
          <a:lstStyle/>
          <a:p>
            <a:pPr>
              <a:lnSpc>
                <a:spcPct val="150000"/>
              </a:lnSpc>
            </a:pPr>
            <a:r>
              <a:rPr lang="he-IL" dirty="0">
                <a:solidFill>
                  <a:srgbClr val="002060"/>
                </a:solidFill>
              </a:rPr>
              <a:t>סיפורה של הגיבורה הראשית</a:t>
            </a:r>
          </a:p>
        </p:txBody>
      </p:sp>
      <p:sp>
        <p:nvSpPr>
          <p:cNvPr id="10" name="תיבת טקסט 9">
            <a:extLst>
              <a:ext uri="{FF2B5EF4-FFF2-40B4-BE49-F238E27FC236}">
                <a16:creationId xmlns:a16="http://schemas.microsoft.com/office/drawing/2014/main" id="{7531482D-CAFC-FDB8-CF4F-94FBEAA81514}"/>
              </a:ext>
            </a:extLst>
          </p:cNvPr>
          <p:cNvSpPr txBox="1"/>
          <p:nvPr/>
        </p:nvSpPr>
        <p:spPr>
          <a:xfrm>
            <a:off x="698500" y="2681830"/>
            <a:ext cx="5588000" cy="2062103"/>
          </a:xfrm>
          <a:prstGeom prst="rect">
            <a:avLst/>
          </a:prstGeom>
          <a:noFill/>
        </p:spPr>
        <p:txBody>
          <a:bodyPr wrap="square" rtlCol="1">
            <a:spAutoFit/>
          </a:bodyPr>
          <a:lstStyle/>
          <a:p>
            <a:pPr algn="ctr" rtl="1"/>
            <a:r>
              <a:rPr lang="he-IL" sz="3200" dirty="0">
                <a:latin typeface="Calibri" panose="020F0502020204030204" pitchFamily="34" charset="0"/>
                <a:ea typeface="Calibri" panose="020F0502020204030204" pitchFamily="34" charset="0"/>
                <a:cs typeface="Calibri" panose="020F0502020204030204" pitchFamily="34" charset="0"/>
              </a:rPr>
              <a:t>גיבור הוא אדם שמתגבר על פחדיו </a:t>
            </a:r>
          </a:p>
          <a:p>
            <a:pPr algn="ctr" rtl="1"/>
            <a:r>
              <a:rPr lang="he-IL" sz="3200" dirty="0">
                <a:latin typeface="Calibri" panose="020F0502020204030204" pitchFamily="34" charset="0"/>
                <a:ea typeface="Calibri" panose="020F0502020204030204" pitchFamily="34" charset="0"/>
                <a:cs typeface="Calibri" panose="020F0502020204030204" pitchFamily="34" charset="0"/>
              </a:rPr>
              <a:t>בכדי לעשות את המעשה הנכון, </a:t>
            </a:r>
            <a:br>
              <a:rPr lang="en-US" sz="3200" dirty="0">
                <a:latin typeface="Calibri" panose="020F0502020204030204" pitchFamily="34" charset="0"/>
                <a:ea typeface="Calibri" panose="020F0502020204030204" pitchFamily="34" charset="0"/>
                <a:cs typeface="Calibri" panose="020F0502020204030204" pitchFamily="34" charset="0"/>
              </a:rPr>
            </a:br>
            <a:r>
              <a:rPr lang="he-IL" sz="3200" dirty="0">
                <a:latin typeface="Calibri" panose="020F0502020204030204" pitchFamily="34" charset="0"/>
                <a:ea typeface="Calibri" panose="020F0502020204030204" pitchFamily="34" charset="0"/>
                <a:cs typeface="Calibri" panose="020F0502020204030204" pitchFamily="34" charset="0"/>
              </a:rPr>
              <a:t>למען דבר חשוב כמו לסייע לחברה ולכיתה, עבור כולם ועבור עצמו. </a:t>
            </a:r>
          </a:p>
        </p:txBody>
      </p:sp>
      <p:sp>
        <p:nvSpPr>
          <p:cNvPr id="11" name="תיבת טקסט 10">
            <a:extLst>
              <a:ext uri="{FF2B5EF4-FFF2-40B4-BE49-F238E27FC236}">
                <a16:creationId xmlns:a16="http://schemas.microsoft.com/office/drawing/2014/main" id="{C86CD9A4-C50F-576A-3321-0B017940998A}"/>
              </a:ext>
            </a:extLst>
          </p:cNvPr>
          <p:cNvSpPr txBox="1"/>
          <p:nvPr/>
        </p:nvSpPr>
        <p:spPr>
          <a:xfrm>
            <a:off x="-3441624" y="2483026"/>
            <a:ext cx="6349584" cy="954107"/>
          </a:xfrm>
          <a:prstGeom prst="rect">
            <a:avLst/>
          </a:prstGeom>
          <a:noFill/>
        </p:spPr>
        <p:txBody>
          <a:bodyPr wrap="square" rtlCol="1">
            <a:spAutoFit/>
          </a:bodyPr>
          <a:lstStyle/>
          <a:p>
            <a:pPr algn="r" rtl="1"/>
            <a:endParaRPr lang="he-IL" sz="2800" dirty="0">
              <a:latin typeface="Calibri" panose="020F0502020204030204" pitchFamily="34" charset="0"/>
              <a:ea typeface="Calibri" panose="020F0502020204030204" pitchFamily="34" charset="0"/>
              <a:cs typeface="Calibri" panose="020F0502020204030204" pitchFamily="34" charset="0"/>
            </a:endParaRPr>
          </a:p>
          <a:p>
            <a:pPr algn="r" rtl="1"/>
            <a:endParaRPr lang="he-IL" sz="2800" dirty="0">
              <a:latin typeface="Calibri" panose="020F0502020204030204" pitchFamily="34" charset="0"/>
              <a:ea typeface="Calibri" panose="020F0502020204030204" pitchFamily="34" charset="0"/>
              <a:cs typeface="Calibri" panose="020F0502020204030204" pitchFamily="34" charset="0"/>
            </a:endParaRPr>
          </a:p>
        </p:txBody>
      </p:sp>
      <p:sp>
        <p:nvSpPr>
          <p:cNvPr id="6" name="מלבן 5">
            <a:extLst>
              <a:ext uri="{FF2B5EF4-FFF2-40B4-BE49-F238E27FC236}">
                <a16:creationId xmlns:a16="http://schemas.microsoft.com/office/drawing/2014/main" id="{5947D013-0DA7-DD44-136F-EDA09A8A31FE}"/>
              </a:ext>
            </a:extLst>
          </p:cNvPr>
          <p:cNvSpPr/>
          <p:nvPr/>
        </p:nvSpPr>
        <p:spPr>
          <a:xfrm>
            <a:off x="1662735" y="5938709"/>
            <a:ext cx="8866530" cy="923330"/>
          </a:xfrm>
          <a:prstGeom prst="rect">
            <a:avLst/>
          </a:prstGeom>
          <a:noFill/>
        </p:spPr>
        <p:txBody>
          <a:bodyPr wrap="none" lIns="91440" tIns="45720" rIns="91440" bIns="45720">
            <a:spAutoFit/>
          </a:bodyPr>
          <a:lstStyle/>
          <a:p>
            <a:pPr algn="ctr"/>
            <a:r>
              <a:rPr lang="he-IL" sz="5400" b="1" dirty="0">
                <a:ln w="9525">
                  <a:solidFill>
                    <a:schemeClr val="bg1"/>
                  </a:solidFill>
                  <a:prstDash val="solid"/>
                </a:ln>
                <a:solidFill>
                  <a:srgbClr val="005AAB"/>
                </a:solidFill>
                <a:effectLst>
                  <a:outerShdw blurRad="12700" dist="38100" dir="2700000" algn="tl" rotWithShape="0">
                    <a:schemeClr val="bg1">
                      <a:lumMod val="50000"/>
                    </a:schemeClr>
                  </a:outerShdw>
                </a:effectLst>
                <a:latin typeface="Calibri" panose="020F0502020204030204" pitchFamily="34" charset="0"/>
                <a:ea typeface="Calibri" panose="020F0502020204030204" pitchFamily="34" charset="0"/>
                <a:cs typeface="Calibri" panose="020F0502020204030204" pitchFamily="34" charset="0"/>
              </a:rPr>
              <a:t>כל אחת מאתנו יכולה להיות גיבורה</a:t>
            </a:r>
          </a:p>
        </p:txBody>
      </p:sp>
      <p:pic>
        <p:nvPicPr>
          <p:cNvPr id="3" name="תמונה 2">
            <a:extLst>
              <a:ext uri="{FF2B5EF4-FFF2-40B4-BE49-F238E27FC236}">
                <a16:creationId xmlns:a16="http://schemas.microsoft.com/office/drawing/2014/main" id="{3A55A808-F372-C661-D027-9A95C5DBE628}"/>
              </a:ext>
            </a:extLst>
          </p:cNvPr>
          <p:cNvPicPr>
            <a:picLocks noChangeAspect="1"/>
          </p:cNvPicPr>
          <p:nvPr/>
        </p:nvPicPr>
        <p:blipFill>
          <a:blip r:embed="rId3">
            <a:clrChange>
              <a:clrFrom>
                <a:srgbClr val="E9E9E9"/>
              </a:clrFrom>
              <a:clrTo>
                <a:srgbClr val="E9E9E9">
                  <a:alpha val="0"/>
                </a:srgbClr>
              </a:clrTo>
            </a:clrChange>
          </a:blip>
          <a:stretch>
            <a:fillRect/>
          </a:stretch>
        </p:blipFill>
        <p:spPr>
          <a:xfrm>
            <a:off x="6286500" y="1487055"/>
            <a:ext cx="6062498" cy="4621447"/>
          </a:xfrm>
          <a:prstGeom prst="rect">
            <a:avLst/>
          </a:prstGeom>
        </p:spPr>
      </p:pic>
    </p:spTree>
    <p:extLst>
      <p:ext uri="{BB962C8B-B14F-4D97-AF65-F5344CB8AC3E}">
        <p14:creationId xmlns:p14="http://schemas.microsoft.com/office/powerpoint/2010/main" val="108041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65"/>
        <p:cNvGrpSpPr/>
        <p:nvPr/>
      </p:nvGrpSpPr>
      <p:grpSpPr>
        <a:xfrm>
          <a:off x="0" y="0"/>
          <a:ext cx="0" cy="0"/>
          <a:chOff x="0" y="0"/>
          <a:chExt cx="0" cy="0"/>
        </a:xfrm>
      </p:grpSpPr>
      <p:pic>
        <p:nvPicPr>
          <p:cNvPr id="166" name="Google Shape;166;p3"/>
          <p:cNvPicPr preferRelativeResize="0"/>
          <p:nvPr/>
        </p:nvPicPr>
        <p:blipFill rotWithShape="1">
          <a:blip r:embed="rId3">
            <a:alphaModFix/>
          </a:blip>
          <a:srcRect/>
          <a:stretch/>
        </p:blipFill>
        <p:spPr>
          <a:xfrm>
            <a:off x="7872000" y="469026"/>
            <a:ext cx="4320000" cy="1116897"/>
          </a:xfrm>
          <a:prstGeom prst="rect">
            <a:avLst/>
          </a:prstGeom>
          <a:noFill/>
          <a:ln>
            <a:noFill/>
          </a:ln>
        </p:spPr>
      </p:pic>
      <p:sp>
        <p:nvSpPr>
          <p:cNvPr id="167" name="Google Shape;167;p3"/>
          <p:cNvSpPr txBox="1">
            <a:spLocks noGrp="1"/>
          </p:cNvSpPr>
          <p:nvPr>
            <p:ph type="title"/>
          </p:nvPr>
        </p:nvSpPr>
        <p:spPr>
          <a:xfrm>
            <a:off x="9362113" y="466353"/>
            <a:ext cx="2480925"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מטרות השיעור</a:t>
            </a:r>
            <a:endParaRPr sz="2800" b="1">
              <a:solidFill>
                <a:srgbClr val="002060"/>
              </a:solidFill>
              <a:latin typeface="Calibri"/>
              <a:ea typeface="Calibri"/>
              <a:cs typeface="Calibri"/>
              <a:sym typeface="Calibri"/>
            </a:endParaRPr>
          </a:p>
        </p:txBody>
      </p:sp>
      <p:sp>
        <p:nvSpPr>
          <p:cNvPr id="168" name="Google Shape;168;p3"/>
          <p:cNvSpPr txBox="1"/>
          <p:nvPr/>
        </p:nvSpPr>
        <p:spPr>
          <a:xfrm>
            <a:off x="359675" y="2149809"/>
            <a:ext cx="11657843" cy="3970277"/>
          </a:xfrm>
          <a:prstGeom prst="rect">
            <a:avLst/>
          </a:prstGeom>
          <a:noFill/>
          <a:ln>
            <a:noFill/>
          </a:ln>
        </p:spPr>
        <p:txBody>
          <a:bodyPr spcFirstLastPara="1" wrap="square" lIns="91425" tIns="45700" rIns="91425" bIns="45700" anchor="t" anchorCtr="0">
            <a:spAutoFit/>
          </a:bodyPr>
          <a:lstStyle/>
          <a:p>
            <a:pPr marL="502920" marR="0" lvl="0" indent="-457200" algn="r" rtl="1">
              <a:lnSpc>
                <a:spcPct val="150000"/>
              </a:lnSpc>
              <a:spcBef>
                <a:spcPts val="0"/>
              </a:spcBef>
              <a:spcAft>
                <a:spcPts val="0"/>
              </a:spcAft>
              <a:buClr>
                <a:srgbClr val="FFC000"/>
              </a:buClr>
              <a:buSzPts val="3200"/>
              <a:buFont typeface="Wingdings" panose="05000000000000000000" pitchFamily="2" charset="2"/>
              <a:buChar char="§"/>
            </a:pPr>
            <a:r>
              <a:rPr lang="he-IL" sz="2800" b="0" i="0" u="none" strike="noStrike" cap="none" dirty="0">
                <a:solidFill>
                  <a:srgbClr val="002060"/>
                </a:solidFill>
                <a:latin typeface="Calibri"/>
                <a:ea typeface="Calibri"/>
                <a:cs typeface="Calibri"/>
                <a:sym typeface="Calibri"/>
              </a:rPr>
              <a:t>פיתוח ההבנה שהתנהגותו של אדם ומעשיו נובעים מהבחירות שלו. </a:t>
            </a:r>
          </a:p>
          <a:p>
            <a:pPr marL="502920" marR="0" lvl="0" indent="-457200" algn="r" rtl="1">
              <a:lnSpc>
                <a:spcPct val="150000"/>
              </a:lnSpc>
              <a:spcBef>
                <a:spcPts val="0"/>
              </a:spcBef>
              <a:spcAft>
                <a:spcPts val="0"/>
              </a:spcAft>
              <a:buClr>
                <a:srgbClr val="FFC000"/>
              </a:buClr>
              <a:buSzPts val="3200"/>
              <a:buFont typeface="Wingdings" panose="05000000000000000000" pitchFamily="2" charset="2"/>
              <a:buChar char="§"/>
            </a:pPr>
            <a:r>
              <a:rPr lang="he-IL" sz="2800" dirty="0">
                <a:solidFill>
                  <a:srgbClr val="002060"/>
                </a:solidFill>
                <a:latin typeface="Calibri"/>
                <a:ea typeface="Calibri"/>
                <a:cs typeface="Calibri"/>
                <a:sym typeface="Calibri"/>
              </a:rPr>
              <a:t>פיתוח מודעות </a:t>
            </a:r>
            <a:r>
              <a:rPr lang="he-IL" sz="2800" b="0" i="0" u="none" cap="none" dirty="0">
                <a:solidFill>
                  <a:srgbClr val="002060"/>
                </a:solidFill>
                <a:latin typeface="Calibri"/>
                <a:ea typeface="Calibri"/>
                <a:cs typeface="Calibri"/>
                <a:sym typeface="Calibri"/>
              </a:rPr>
              <a:t>ל</a:t>
            </a:r>
            <a:r>
              <a:rPr lang="he-IL" sz="2800" b="0" i="0" u="none" strike="noStrike" cap="none" dirty="0">
                <a:solidFill>
                  <a:srgbClr val="002060"/>
                </a:solidFill>
                <a:latin typeface="Calibri"/>
                <a:ea typeface="Calibri"/>
                <a:cs typeface="Calibri"/>
                <a:sym typeface="Calibri"/>
              </a:rPr>
              <a:t>אופן שבו המעשים שעושה האדם משפיעים על מה שקורה לו </a:t>
            </a:r>
            <a:br>
              <a:rPr lang="en-US" sz="2800" b="0" i="0" u="none" strike="noStrike" cap="none" dirty="0">
                <a:solidFill>
                  <a:srgbClr val="002060"/>
                </a:solidFill>
                <a:latin typeface="Calibri"/>
                <a:ea typeface="Calibri"/>
                <a:cs typeface="Calibri"/>
                <a:sym typeface="Calibri"/>
              </a:rPr>
            </a:br>
            <a:r>
              <a:rPr lang="he-IL" sz="2800" b="0" i="0" u="none" strike="noStrike" cap="none" dirty="0">
                <a:solidFill>
                  <a:srgbClr val="002060"/>
                </a:solidFill>
                <a:latin typeface="Calibri"/>
                <a:ea typeface="Calibri"/>
                <a:cs typeface="Calibri"/>
                <a:sym typeface="Calibri"/>
              </a:rPr>
              <a:t>ולסובבים אותו.</a:t>
            </a:r>
          </a:p>
          <a:p>
            <a:pPr marL="502920" marR="0" lvl="0" indent="-457200" algn="r" rtl="1">
              <a:lnSpc>
                <a:spcPct val="150000"/>
              </a:lnSpc>
              <a:spcBef>
                <a:spcPts val="0"/>
              </a:spcBef>
              <a:spcAft>
                <a:spcPts val="0"/>
              </a:spcAft>
              <a:buClr>
                <a:srgbClr val="FFC000"/>
              </a:buClr>
              <a:buSzPts val="3200"/>
              <a:buFont typeface="Wingdings" panose="05000000000000000000" pitchFamily="2" charset="2"/>
              <a:buChar char="§"/>
            </a:pPr>
            <a:r>
              <a:rPr lang="he-IL" sz="2800" b="0" i="0" u="none" strike="noStrike" cap="none" dirty="0">
                <a:solidFill>
                  <a:srgbClr val="002060"/>
                </a:solidFill>
                <a:latin typeface="Calibri"/>
                <a:ea typeface="Calibri"/>
                <a:cs typeface="Calibri"/>
                <a:sym typeface="Calibri"/>
              </a:rPr>
              <a:t>פיתוח ההכרה ביכולת האדם לבחור בהתנהגות ובמעשים שישפיעו לטובה </a:t>
            </a:r>
            <a:br>
              <a:rPr lang="en-US" sz="2800" b="0" i="0" u="none" strike="noStrike" cap="none" dirty="0">
                <a:solidFill>
                  <a:srgbClr val="002060"/>
                </a:solidFill>
                <a:latin typeface="Calibri"/>
                <a:ea typeface="Calibri"/>
                <a:cs typeface="Calibri"/>
                <a:sym typeface="Calibri"/>
              </a:rPr>
            </a:br>
            <a:r>
              <a:rPr lang="he-IL" sz="2800" b="0" i="0" u="none" strike="noStrike" cap="none" dirty="0">
                <a:solidFill>
                  <a:srgbClr val="002060"/>
                </a:solidFill>
                <a:latin typeface="Calibri"/>
                <a:ea typeface="Calibri"/>
                <a:cs typeface="Calibri"/>
                <a:sym typeface="Calibri"/>
              </a:rPr>
              <a:t>על עצמו ועל הזולת.</a:t>
            </a:r>
          </a:p>
          <a:p>
            <a:pPr marL="502920" marR="0" lvl="0" indent="-457200" algn="r" rtl="1">
              <a:lnSpc>
                <a:spcPct val="150000"/>
              </a:lnSpc>
              <a:spcBef>
                <a:spcPts val="0"/>
              </a:spcBef>
              <a:spcAft>
                <a:spcPts val="0"/>
              </a:spcAft>
              <a:buClr>
                <a:srgbClr val="FFC000"/>
              </a:buClr>
              <a:buSzPts val="3200"/>
              <a:buFont typeface="Wingdings" panose="05000000000000000000" pitchFamily="2" charset="2"/>
              <a:buChar char="§"/>
            </a:pPr>
            <a:r>
              <a:rPr lang="he-IL" sz="2800" b="0" i="0" u="none" strike="noStrike" cap="none" dirty="0">
                <a:solidFill>
                  <a:srgbClr val="002060"/>
                </a:solidFill>
                <a:latin typeface="Calibri"/>
                <a:ea typeface="Calibri"/>
                <a:cs typeface="Calibri"/>
                <a:sym typeface="Calibri"/>
              </a:rPr>
              <a:t>עידוד מעורבות אישית ותחושת אחריות למניעת אלימות ולקידום אקלים חברתי מיטבי.</a:t>
            </a:r>
            <a:endParaRPr sz="2800" b="0" i="0" u="none" strike="noStrike" cap="none" dirty="0">
              <a:solidFill>
                <a:srgbClr val="002060"/>
              </a:solidFill>
              <a:latin typeface="Calibri"/>
              <a:ea typeface="Calibri"/>
              <a:cs typeface="Calibri"/>
              <a:sym typeface="Calibri"/>
            </a:endParaRPr>
          </a:p>
        </p:txBody>
      </p:sp>
      <p:pic>
        <p:nvPicPr>
          <p:cNvPr id="169" name="Google Shape;169;p3"/>
          <p:cNvPicPr preferRelativeResize="0"/>
          <p:nvPr/>
        </p:nvPicPr>
        <p:blipFill rotWithShape="1">
          <a:blip r:embed="rId4">
            <a:alphaModFix/>
          </a:blip>
          <a:srcRect/>
          <a:stretch/>
        </p:blipFill>
        <p:spPr>
          <a:xfrm>
            <a:off x="8134350" y="737914"/>
            <a:ext cx="609600" cy="579120"/>
          </a:xfrm>
          <a:prstGeom prst="rect">
            <a:avLst/>
          </a:prstGeom>
          <a:noFill/>
          <a:ln>
            <a:noFill/>
          </a:ln>
        </p:spPr>
      </p:pic>
    </p:spTree>
    <p:extLst>
      <p:ext uri="{BB962C8B-B14F-4D97-AF65-F5344CB8AC3E}">
        <p14:creationId xmlns:p14="http://schemas.microsoft.com/office/powerpoint/2010/main" val="2022001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a:extLst>
              <a:ext uri="{FF2B5EF4-FFF2-40B4-BE49-F238E27FC236}">
                <a16:creationId xmlns:a16="http://schemas.microsoft.com/office/drawing/2014/main" id="{3259F2C0-6A92-09BF-48E9-BC35E039AF66}"/>
              </a:ext>
            </a:extLst>
          </p:cNvPr>
          <p:cNvPicPr>
            <a:picLocks noChangeAspect="1"/>
          </p:cNvPicPr>
          <p:nvPr/>
        </p:nvPicPr>
        <p:blipFill>
          <a:blip r:embed="rId3"/>
          <a:stretch>
            <a:fillRect/>
          </a:stretch>
        </p:blipFill>
        <p:spPr>
          <a:xfrm>
            <a:off x="2084364" y="2193719"/>
            <a:ext cx="8609744" cy="3070149"/>
          </a:xfrm>
          <a:prstGeom prst="rect">
            <a:avLst/>
          </a:prstGeom>
          <a:solidFill>
            <a:schemeClr val="accent4">
              <a:lumMod val="40000"/>
              <a:lumOff val="60000"/>
            </a:schemeClr>
          </a:solidFill>
        </p:spPr>
      </p:pic>
      <p:sp>
        <p:nvSpPr>
          <p:cNvPr id="2" name="כותרת 1">
            <a:extLst>
              <a:ext uri="{FF2B5EF4-FFF2-40B4-BE49-F238E27FC236}">
                <a16:creationId xmlns:a16="http://schemas.microsoft.com/office/drawing/2014/main" id="{4786BF31-7728-8C13-240F-1EFC1A6919D7}"/>
              </a:ext>
            </a:extLst>
          </p:cNvPr>
          <p:cNvSpPr>
            <a:spLocks noGrp="1"/>
          </p:cNvSpPr>
          <p:nvPr>
            <p:ph type="title"/>
          </p:nvPr>
        </p:nvSpPr>
        <p:spPr>
          <a:xfrm>
            <a:off x="3335801" y="133356"/>
            <a:ext cx="5520397" cy="1325563"/>
          </a:xfrm>
        </p:spPr>
        <p:txBody>
          <a:bodyPr/>
          <a:lstStyle/>
          <a:p>
            <a:r>
              <a:rPr lang="he-IL" dirty="0">
                <a:solidFill>
                  <a:srgbClr val="002060"/>
                </a:solidFill>
              </a:rPr>
              <a:t>מן המקורות</a:t>
            </a:r>
          </a:p>
        </p:txBody>
      </p:sp>
      <p:sp>
        <p:nvSpPr>
          <p:cNvPr id="5" name="תיבת טקסט 4">
            <a:extLst>
              <a:ext uri="{FF2B5EF4-FFF2-40B4-BE49-F238E27FC236}">
                <a16:creationId xmlns:a16="http://schemas.microsoft.com/office/drawing/2014/main" id="{49EB1174-C04C-734B-9FFD-AD72CA990931}"/>
              </a:ext>
            </a:extLst>
          </p:cNvPr>
          <p:cNvSpPr txBox="1"/>
          <p:nvPr/>
        </p:nvSpPr>
        <p:spPr>
          <a:xfrm>
            <a:off x="2744368" y="3174796"/>
            <a:ext cx="7363268" cy="553998"/>
          </a:xfrm>
          <a:prstGeom prst="rect">
            <a:avLst/>
          </a:prstGeom>
          <a:noFill/>
        </p:spPr>
        <p:txBody>
          <a:bodyPr wrap="square">
            <a:spAutoFit/>
          </a:bodyPr>
          <a:lstStyle/>
          <a:p>
            <a:pPr algn="ctr"/>
            <a:r>
              <a:rPr lang="he-IL" sz="3000" kern="1200" dirty="0">
                <a:solidFill>
                  <a:schemeClr val="tx1"/>
                </a:solidFill>
                <a:latin typeface="Calibri" panose="020F0502020204030204" pitchFamily="34" charset="0"/>
                <a:cs typeface="Calibri" panose="020F0502020204030204" pitchFamily="34" charset="0"/>
              </a:rPr>
              <a:t>"מצווה גדולה להיטיב עם הזולת ולסייע לו בעת צרתו"</a:t>
            </a:r>
          </a:p>
        </p:txBody>
      </p:sp>
      <p:sp>
        <p:nvSpPr>
          <p:cNvPr id="7" name="תיבת טקסט 6">
            <a:extLst>
              <a:ext uri="{FF2B5EF4-FFF2-40B4-BE49-F238E27FC236}">
                <a16:creationId xmlns:a16="http://schemas.microsoft.com/office/drawing/2014/main" id="{B4FFC6EB-6BD9-0CE6-EADA-1E03F6C48924}"/>
              </a:ext>
            </a:extLst>
          </p:cNvPr>
          <p:cNvSpPr txBox="1"/>
          <p:nvPr/>
        </p:nvSpPr>
        <p:spPr>
          <a:xfrm>
            <a:off x="5293003" y="3825046"/>
            <a:ext cx="1930791" cy="523220"/>
          </a:xfrm>
          <a:prstGeom prst="rect">
            <a:avLst/>
          </a:prstGeom>
          <a:noFill/>
        </p:spPr>
        <p:txBody>
          <a:bodyPr wrap="square">
            <a:spAutoFit/>
          </a:bodyPr>
          <a:lstStyle/>
          <a:p>
            <a:pPr algn="ctr"/>
            <a:r>
              <a:rPr lang="he-IL" sz="2800" kern="1200" dirty="0">
                <a:solidFill>
                  <a:schemeClr val="tx1"/>
                </a:solidFill>
                <a:latin typeface="Calibri" panose="020F0502020204030204" pitchFamily="34" charset="0"/>
                <a:cs typeface="Calibri" panose="020F0502020204030204" pitchFamily="34" charset="0"/>
              </a:rPr>
              <a:t>(החפץ חיים) </a:t>
            </a:r>
          </a:p>
        </p:txBody>
      </p:sp>
      <p:sp>
        <p:nvSpPr>
          <p:cNvPr id="12" name="תיבת טקסט 11">
            <a:extLst>
              <a:ext uri="{FF2B5EF4-FFF2-40B4-BE49-F238E27FC236}">
                <a16:creationId xmlns:a16="http://schemas.microsoft.com/office/drawing/2014/main" id="{312BE198-A60E-1031-FA34-88F944C92518}"/>
              </a:ext>
            </a:extLst>
          </p:cNvPr>
          <p:cNvSpPr txBox="1"/>
          <p:nvPr/>
        </p:nvSpPr>
        <p:spPr>
          <a:xfrm>
            <a:off x="1878558" y="5663913"/>
            <a:ext cx="9094888" cy="523220"/>
          </a:xfrm>
          <a:prstGeom prst="rect">
            <a:avLst/>
          </a:prstGeom>
          <a:noFill/>
        </p:spPr>
        <p:txBody>
          <a:bodyPr wrap="square" rtlCol="1">
            <a:spAutoFit/>
          </a:bodyPr>
          <a:lstStyle/>
          <a:p>
            <a:pPr algn="ctr"/>
            <a:r>
              <a:rPr lang="he-IL" sz="2800" kern="1200" dirty="0">
                <a:solidFill>
                  <a:schemeClr val="tx1"/>
                </a:solidFill>
                <a:latin typeface="Calibri" panose="020F0502020204030204" pitchFamily="34" charset="0"/>
                <a:cs typeface="Calibri" panose="020F0502020204030204" pitchFamily="34" charset="0"/>
              </a:rPr>
              <a:t>חשבו מתי בפעם האחרונה יצא לכן להטיב עם חברה/ מישהי קרובה?</a:t>
            </a:r>
          </a:p>
        </p:txBody>
      </p:sp>
      <p:pic>
        <p:nvPicPr>
          <p:cNvPr id="13" name="תמונה 12">
            <a:extLst>
              <a:ext uri="{FF2B5EF4-FFF2-40B4-BE49-F238E27FC236}">
                <a16:creationId xmlns:a16="http://schemas.microsoft.com/office/drawing/2014/main" id="{08D6DCA9-7D22-AAA9-CEF9-C3688176AD0E}"/>
              </a:ext>
            </a:extLst>
          </p:cNvPr>
          <p:cNvPicPr>
            <a:picLocks noChangeAspect="1"/>
          </p:cNvPicPr>
          <p:nvPr/>
        </p:nvPicPr>
        <p:blipFill>
          <a:blip r:embed="rId4">
            <a:clrChange>
              <a:clrFrom>
                <a:srgbClr val="E9E7E7"/>
              </a:clrFrom>
              <a:clrTo>
                <a:srgbClr val="E9E7E7">
                  <a:alpha val="0"/>
                </a:srgbClr>
              </a:clrTo>
            </a:clrChange>
          </a:blip>
          <a:stretch>
            <a:fillRect/>
          </a:stretch>
        </p:blipFill>
        <p:spPr>
          <a:xfrm rot="2440367">
            <a:off x="818478" y="3738254"/>
            <a:ext cx="2468306" cy="1931684"/>
          </a:xfrm>
          <a:prstGeom prst="rect">
            <a:avLst/>
          </a:prstGeom>
        </p:spPr>
      </p:pic>
      <p:pic>
        <p:nvPicPr>
          <p:cNvPr id="14" name="תמונה 13">
            <a:extLst>
              <a:ext uri="{FF2B5EF4-FFF2-40B4-BE49-F238E27FC236}">
                <a16:creationId xmlns:a16="http://schemas.microsoft.com/office/drawing/2014/main" id="{B054EE39-BECC-2FB0-94D9-A452D0E1A60A}"/>
              </a:ext>
            </a:extLst>
          </p:cNvPr>
          <p:cNvPicPr>
            <a:picLocks noChangeAspect="1"/>
          </p:cNvPicPr>
          <p:nvPr/>
        </p:nvPicPr>
        <p:blipFill>
          <a:blip r:embed="rId5"/>
          <a:stretch>
            <a:fillRect/>
          </a:stretch>
        </p:blipFill>
        <p:spPr>
          <a:xfrm>
            <a:off x="11540208" y="1225938"/>
            <a:ext cx="419542" cy="426325"/>
          </a:xfrm>
          <a:prstGeom prst="ellipse">
            <a:avLst/>
          </a:prstGeom>
        </p:spPr>
      </p:pic>
      <p:pic>
        <p:nvPicPr>
          <p:cNvPr id="15" name="תמונה 14">
            <a:extLst>
              <a:ext uri="{FF2B5EF4-FFF2-40B4-BE49-F238E27FC236}">
                <a16:creationId xmlns:a16="http://schemas.microsoft.com/office/drawing/2014/main" id="{B4095A7E-F254-1AE8-AB32-17208A3FC032}"/>
              </a:ext>
            </a:extLst>
          </p:cNvPr>
          <p:cNvPicPr>
            <a:picLocks noChangeAspect="1"/>
          </p:cNvPicPr>
          <p:nvPr/>
        </p:nvPicPr>
        <p:blipFill>
          <a:blip r:embed="rId5">
            <a:duotone>
              <a:prstClr val="black"/>
              <a:schemeClr val="accent4">
                <a:tint val="45000"/>
                <a:satMod val="400000"/>
              </a:schemeClr>
            </a:duotone>
          </a:blip>
          <a:stretch>
            <a:fillRect/>
          </a:stretch>
        </p:blipFill>
        <p:spPr>
          <a:xfrm>
            <a:off x="11027462" y="1483041"/>
            <a:ext cx="419542" cy="426325"/>
          </a:xfrm>
          <a:prstGeom prst="ellipse">
            <a:avLst/>
          </a:prstGeom>
        </p:spPr>
      </p:pic>
      <p:pic>
        <p:nvPicPr>
          <p:cNvPr id="16" name="תמונה 15">
            <a:extLst>
              <a:ext uri="{FF2B5EF4-FFF2-40B4-BE49-F238E27FC236}">
                <a16:creationId xmlns:a16="http://schemas.microsoft.com/office/drawing/2014/main" id="{05DF8948-C0B7-F757-6CBE-79970038AC6B}"/>
              </a:ext>
            </a:extLst>
          </p:cNvPr>
          <p:cNvPicPr>
            <a:picLocks noChangeAspect="1"/>
          </p:cNvPicPr>
          <p:nvPr/>
        </p:nvPicPr>
        <p:blipFill>
          <a:blip r:embed="rId6">
            <a:extLst>
              <a:ext uri="{BEBA8EAE-BF5A-486C-A8C5-ECC9F3942E4B}">
                <a14:imgProps xmlns:a14="http://schemas.microsoft.com/office/drawing/2010/main">
                  <a14:imgLayer r:embed="rId7">
                    <a14:imgEffect>
                      <a14:artisticLightScreen/>
                    </a14:imgEffect>
                  </a14:imgLayer>
                </a14:imgProps>
              </a:ext>
            </a:extLst>
          </a:blip>
          <a:stretch>
            <a:fillRect/>
          </a:stretch>
        </p:blipFill>
        <p:spPr>
          <a:xfrm>
            <a:off x="10814203" y="390771"/>
            <a:ext cx="846060" cy="859739"/>
          </a:xfrm>
          <a:prstGeom prst="ellipse">
            <a:avLst/>
          </a:prstGeom>
        </p:spPr>
      </p:pic>
      <p:pic>
        <p:nvPicPr>
          <p:cNvPr id="3" name="Picture 4" descr="Free Arrow Forward vector and picture">
            <a:extLst>
              <a:ext uri="{FF2B5EF4-FFF2-40B4-BE49-F238E27FC236}">
                <a16:creationId xmlns:a16="http://schemas.microsoft.com/office/drawing/2014/main" id="{9143A786-42DE-337D-A387-886219FB2C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0010037" y="2920334"/>
            <a:ext cx="1832755" cy="1427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416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4D0F7-99DC-9853-8691-4B3FF47730E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643191F-B7D4-0ABC-4BB1-5753B5FB8954}"/>
              </a:ext>
            </a:extLst>
          </p:cNvPr>
          <p:cNvGrpSpPr/>
          <p:nvPr/>
        </p:nvGrpSpPr>
        <p:grpSpPr>
          <a:xfrm>
            <a:off x="237053" y="1190024"/>
            <a:ext cx="11608583" cy="5474012"/>
            <a:chOff x="0" y="0"/>
            <a:chExt cx="17532556" cy="8889747"/>
          </a:xfrm>
        </p:grpSpPr>
        <p:sp>
          <p:nvSpPr>
            <p:cNvPr id="3" name="Freeform 3">
              <a:extLst>
                <a:ext uri="{FF2B5EF4-FFF2-40B4-BE49-F238E27FC236}">
                  <a16:creationId xmlns:a16="http://schemas.microsoft.com/office/drawing/2014/main" id="{377674FB-CB12-5710-D0BC-1861EE6E47C9}"/>
                </a:ext>
              </a:extLst>
            </p:cNvPr>
            <p:cNvSpPr/>
            <p:nvPr/>
          </p:nvSpPr>
          <p:spPr>
            <a:xfrm>
              <a:off x="0" y="0"/>
              <a:ext cx="17532556" cy="8889747"/>
            </a:xfrm>
            <a:custGeom>
              <a:avLst/>
              <a:gdLst/>
              <a:ahLst/>
              <a:cxnLst/>
              <a:rect l="l" t="t" r="r" b="b"/>
              <a:pathLst>
                <a:path w="17532556" h="8889747">
                  <a:moveTo>
                    <a:pt x="17227756" y="0"/>
                  </a:moveTo>
                  <a:lnTo>
                    <a:pt x="304800" y="0"/>
                  </a:lnTo>
                  <a:cubicBezTo>
                    <a:pt x="135890" y="0"/>
                    <a:pt x="0" y="135890"/>
                    <a:pt x="0" y="304800"/>
                  </a:cubicBezTo>
                  <a:lnTo>
                    <a:pt x="0" y="8584947"/>
                  </a:lnTo>
                  <a:cubicBezTo>
                    <a:pt x="0" y="8753857"/>
                    <a:pt x="135890" y="8889747"/>
                    <a:pt x="304800" y="8889747"/>
                  </a:cubicBezTo>
                  <a:lnTo>
                    <a:pt x="17227756" y="8889747"/>
                  </a:lnTo>
                  <a:cubicBezTo>
                    <a:pt x="17396667" y="8889747"/>
                    <a:pt x="17532556" y="8753857"/>
                    <a:pt x="17532556" y="8584947"/>
                  </a:cubicBezTo>
                  <a:lnTo>
                    <a:pt x="17532556" y="304800"/>
                  </a:lnTo>
                  <a:cubicBezTo>
                    <a:pt x="17532556" y="135890"/>
                    <a:pt x="17396667" y="0"/>
                    <a:pt x="17227756" y="0"/>
                  </a:cubicBezTo>
                  <a:close/>
                </a:path>
              </a:pathLst>
            </a:custGeom>
            <a:solidFill>
              <a:srgbClr val="FFFFFF"/>
            </a:solidFill>
          </p:spPr>
          <p:txBody>
            <a:bodyPr/>
            <a:lstStyle/>
            <a:p>
              <a:endParaRPr lang="he-IL"/>
            </a:p>
          </p:txBody>
        </p:sp>
      </p:grpSp>
      <p:sp>
        <p:nvSpPr>
          <p:cNvPr id="5" name="מציין מיקום תוכן 2">
            <a:extLst>
              <a:ext uri="{FF2B5EF4-FFF2-40B4-BE49-F238E27FC236}">
                <a16:creationId xmlns:a16="http://schemas.microsoft.com/office/drawing/2014/main" id="{6F729B94-E83D-F2B9-7111-85F115EB725E}"/>
              </a:ext>
            </a:extLst>
          </p:cNvPr>
          <p:cNvSpPr txBox="1">
            <a:spLocks/>
          </p:cNvSpPr>
          <p:nvPr/>
        </p:nvSpPr>
        <p:spPr>
          <a:xfrm>
            <a:off x="-3669606" y="2114449"/>
            <a:ext cx="10163331" cy="470691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42900" algn="r" rtl="1">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r" rtl="1">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marR="0" lvl="0" indent="0" defTabSz="914400" rtl="1" eaLnBrk="1" fontAlgn="auto" latinLnBrk="0" hangingPunct="1">
              <a:lnSpc>
                <a:spcPct val="150000"/>
              </a:lnSpc>
              <a:spcBef>
                <a:spcPts val="1000"/>
              </a:spcBef>
              <a:spcAft>
                <a:spcPts val="0"/>
              </a:spcAft>
              <a:buClr>
                <a:srgbClr val="000000"/>
              </a:buClr>
              <a:buSzPts val="2800"/>
              <a:buFont typeface="Arial"/>
              <a:buNone/>
              <a:tabLst/>
              <a:defRPr/>
            </a:pPr>
            <a:endParaRPr kumimoji="0" lang="he-IL" sz="3200" b="0" i="0" u="none" strike="noStrike" kern="0" cap="none" spc="0" normalizeH="0" baseline="0" noProof="0" dirty="0">
              <a:ln>
                <a:noFill/>
              </a:ln>
              <a:solidFill>
                <a:srgbClr val="000000"/>
              </a:solidFill>
              <a:effectLst/>
              <a:uLnTx/>
              <a:uFillTx/>
              <a:latin typeface="Calibri"/>
              <a:ea typeface="Calibri"/>
              <a:cs typeface="Calibri"/>
              <a:sym typeface="Calibri"/>
            </a:endParaRPr>
          </a:p>
          <a:p>
            <a:pPr marL="0" marR="0" lvl="0" indent="0" defTabSz="914400" rtl="1" eaLnBrk="1" fontAlgn="auto" latinLnBrk="0" hangingPunct="1">
              <a:lnSpc>
                <a:spcPct val="150000"/>
              </a:lnSpc>
              <a:spcBef>
                <a:spcPts val="1000"/>
              </a:spcBef>
              <a:spcAft>
                <a:spcPts val="0"/>
              </a:spcAft>
              <a:buClr>
                <a:srgbClr val="000000"/>
              </a:buClr>
              <a:buSzPts val="2800"/>
              <a:buFont typeface="Arial"/>
              <a:buNone/>
              <a:tabLst/>
              <a:defRPr/>
            </a:pPr>
            <a:endParaRPr lang="he-IL" sz="3200" dirty="0">
              <a:solidFill>
                <a:srgbClr val="000000"/>
              </a:solidFill>
            </a:endParaRPr>
          </a:p>
          <a:p>
            <a:pPr marL="0" marR="0" lvl="0" indent="0" defTabSz="914400" rtl="1" eaLnBrk="1" fontAlgn="auto" latinLnBrk="0" hangingPunct="1">
              <a:lnSpc>
                <a:spcPct val="150000"/>
              </a:lnSpc>
              <a:spcBef>
                <a:spcPts val="1000"/>
              </a:spcBef>
              <a:spcAft>
                <a:spcPts val="0"/>
              </a:spcAft>
              <a:buClr>
                <a:srgbClr val="000000"/>
              </a:buClr>
              <a:buSzPts val="2800"/>
              <a:buFont typeface="Arial"/>
              <a:buNone/>
              <a:tabLst/>
              <a:defRPr/>
            </a:pPr>
            <a:endParaRPr kumimoji="0" lang="he-IL"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1" name="חץ: למטה 10">
            <a:extLst>
              <a:ext uri="{FF2B5EF4-FFF2-40B4-BE49-F238E27FC236}">
                <a16:creationId xmlns:a16="http://schemas.microsoft.com/office/drawing/2014/main" id="{54F4A292-C888-4EB4-5594-A24589CFF55C}"/>
              </a:ext>
            </a:extLst>
          </p:cNvPr>
          <p:cNvSpPr/>
          <p:nvPr/>
        </p:nvSpPr>
        <p:spPr>
          <a:xfrm>
            <a:off x="10400384" y="3279630"/>
            <a:ext cx="928301" cy="917173"/>
          </a:xfrm>
          <a:prstGeom prst="downArrow">
            <a:avLst/>
          </a:prstGeom>
          <a:solidFill>
            <a:srgbClr val="8AD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rgbClr val="B6EAF4"/>
              </a:solidFill>
            </a:endParaRPr>
          </a:p>
        </p:txBody>
      </p:sp>
      <p:pic>
        <p:nvPicPr>
          <p:cNvPr id="12" name="תמונה 11">
            <a:extLst>
              <a:ext uri="{FF2B5EF4-FFF2-40B4-BE49-F238E27FC236}">
                <a16:creationId xmlns:a16="http://schemas.microsoft.com/office/drawing/2014/main" id="{DB8555A3-E6F2-08FF-42D9-F71C80B85094}"/>
              </a:ext>
            </a:extLst>
          </p:cNvPr>
          <p:cNvPicPr>
            <a:picLocks noChangeAspect="1"/>
          </p:cNvPicPr>
          <p:nvPr/>
        </p:nvPicPr>
        <p:blipFill>
          <a:blip r:embed="rId3"/>
          <a:stretch>
            <a:fillRect/>
          </a:stretch>
        </p:blipFill>
        <p:spPr>
          <a:xfrm>
            <a:off x="9114655" y="4109448"/>
            <a:ext cx="3214349" cy="2451622"/>
          </a:xfrm>
          <a:prstGeom prst="rect">
            <a:avLst/>
          </a:prstGeom>
        </p:spPr>
      </p:pic>
      <p:sp>
        <p:nvSpPr>
          <p:cNvPr id="13" name="כותרת 7">
            <a:extLst>
              <a:ext uri="{FF2B5EF4-FFF2-40B4-BE49-F238E27FC236}">
                <a16:creationId xmlns:a16="http://schemas.microsoft.com/office/drawing/2014/main" id="{41292D75-ABA0-E4BC-65B8-E1D57940AFD8}"/>
              </a:ext>
            </a:extLst>
          </p:cNvPr>
          <p:cNvSpPr txBox="1">
            <a:spLocks/>
          </p:cNvSpPr>
          <p:nvPr/>
        </p:nvSpPr>
        <p:spPr>
          <a:xfrm>
            <a:off x="9333903" y="4511905"/>
            <a:ext cx="2828636" cy="1325563"/>
          </a:xfrm>
          <a:prstGeom prst="rect">
            <a:avLst/>
          </a:prstGeom>
          <a:noFill/>
          <a:ln>
            <a:noFill/>
          </a:ln>
        </p:spPr>
        <p:txBody>
          <a:bodyPr spcFirstLastPara="1" wrap="square" lIns="91425" tIns="45700" rIns="91425" bIns="45700" anchor="ctr" anchorCtr="0">
            <a:normAutofit fontScale="90000"/>
          </a:bodyPr>
          <a:lstStyle>
            <a:defPPr marR="0" lvl="0" algn="l" rtl="0">
              <a:lnSpc>
                <a:spcPct val="100000"/>
              </a:lnSpc>
              <a:spcBef>
                <a:spcPts val="0"/>
              </a:spcBef>
              <a:spcAft>
                <a:spcPts val="0"/>
              </a:spcAft>
            </a:defPPr>
            <a:lvl1pPr marR="0" lvl="0" algn="ctr" rtl="1">
              <a:lnSpc>
                <a:spcPct val="90000"/>
              </a:lnSpc>
              <a:spcBef>
                <a:spcPts val="0"/>
              </a:spcBef>
              <a:spcAft>
                <a:spcPts val="0"/>
              </a:spcAft>
              <a:buClr>
                <a:srgbClr val="002060"/>
              </a:buClr>
              <a:buSzPts val="5400"/>
              <a:buFont typeface="Calibri"/>
              <a:buNone/>
              <a:defRPr sz="5400" b="1" i="0" u="none" strike="noStrike" cap="none">
                <a:solidFill>
                  <a:srgbClr val="00206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defRPr/>
            </a:pPr>
            <a:r>
              <a:rPr lang="he-IL" sz="37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ת</a:t>
            </a:r>
            <a:r>
              <a:rPr lang="he-IL" sz="29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פעלו לעשות שינוי, גם כצופות מן הצד</a:t>
            </a:r>
            <a:endParaRPr lang="he-IL" sz="2900" dirty="0"/>
          </a:p>
        </p:txBody>
      </p:sp>
      <p:pic>
        <p:nvPicPr>
          <p:cNvPr id="16" name="תמונה 15">
            <a:extLst>
              <a:ext uri="{FF2B5EF4-FFF2-40B4-BE49-F238E27FC236}">
                <a16:creationId xmlns:a16="http://schemas.microsoft.com/office/drawing/2014/main" id="{CA661EF5-6DC2-0684-A1D2-D1D9374CD85E}"/>
              </a:ext>
            </a:extLst>
          </p:cNvPr>
          <p:cNvPicPr>
            <a:picLocks noChangeAspect="1"/>
          </p:cNvPicPr>
          <p:nvPr/>
        </p:nvPicPr>
        <p:blipFill>
          <a:blip r:embed="rId4"/>
          <a:stretch>
            <a:fillRect/>
          </a:stretch>
        </p:blipFill>
        <p:spPr>
          <a:xfrm>
            <a:off x="5728809" y="4026478"/>
            <a:ext cx="3431480" cy="2617562"/>
          </a:xfrm>
          <a:prstGeom prst="rect">
            <a:avLst/>
          </a:prstGeom>
        </p:spPr>
      </p:pic>
      <p:sp>
        <p:nvSpPr>
          <p:cNvPr id="18" name="כותרת 7">
            <a:extLst>
              <a:ext uri="{FF2B5EF4-FFF2-40B4-BE49-F238E27FC236}">
                <a16:creationId xmlns:a16="http://schemas.microsoft.com/office/drawing/2014/main" id="{D5F1D303-0A85-FE5C-BA2C-9A52365C1979}"/>
              </a:ext>
            </a:extLst>
          </p:cNvPr>
          <p:cNvSpPr txBox="1">
            <a:spLocks/>
          </p:cNvSpPr>
          <p:nvPr/>
        </p:nvSpPr>
        <p:spPr>
          <a:xfrm>
            <a:off x="6078851" y="4449994"/>
            <a:ext cx="2828636" cy="1672282"/>
          </a:xfrm>
          <a:prstGeom prst="rect">
            <a:avLst/>
          </a:prstGeom>
          <a:noFill/>
          <a:ln>
            <a:noFill/>
          </a:ln>
        </p:spPr>
        <p:txBody>
          <a:bodyPr spcFirstLastPara="1" wrap="square" lIns="91425" tIns="45700" rIns="91425" bIns="45700" anchor="ctr" anchorCtr="0">
            <a:normAutofit fontScale="90000" lnSpcReduction="20000"/>
          </a:bodyPr>
          <a:lstStyle>
            <a:defPPr marR="0" lvl="0" algn="l" rtl="0">
              <a:lnSpc>
                <a:spcPct val="100000"/>
              </a:lnSpc>
              <a:spcBef>
                <a:spcPts val="0"/>
              </a:spcBef>
              <a:spcAft>
                <a:spcPts val="0"/>
              </a:spcAft>
            </a:defPPr>
            <a:lvl1pPr marR="0" lvl="0" algn="ctr" rtl="1">
              <a:lnSpc>
                <a:spcPct val="90000"/>
              </a:lnSpc>
              <a:spcBef>
                <a:spcPts val="0"/>
              </a:spcBef>
              <a:spcAft>
                <a:spcPts val="0"/>
              </a:spcAft>
              <a:buClr>
                <a:srgbClr val="002060"/>
              </a:buClr>
              <a:buSzPts val="5400"/>
              <a:buFont typeface="Calibri"/>
              <a:buNone/>
              <a:defRPr sz="5400" b="1" i="0" u="none" strike="noStrike" cap="none">
                <a:solidFill>
                  <a:srgbClr val="00206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defRPr/>
            </a:pPr>
            <a:r>
              <a:rPr lang="he-IL" sz="37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כ</a:t>
            </a:r>
            <a:r>
              <a:rPr lang="he-IL" sz="29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וונות טובות, זיהוי </a:t>
            </a:r>
            <a:r>
              <a:rPr lang="he-IL" sz="29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ה</a:t>
            </a:r>
            <a:r>
              <a:rPr lang="he-IL" sz="36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כ</a:t>
            </a:r>
            <a:r>
              <a:rPr lang="he-IL" sz="2900" dirty="0" err="1">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חות</a:t>
            </a:r>
            <a:r>
              <a:rPr lang="he-IL" sz="29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שלכן ולמידת מיומנויות יסייעו לכן להתערב ולהשפיע</a:t>
            </a:r>
            <a:endParaRPr lang="he-IL" sz="2400" dirty="0"/>
          </a:p>
        </p:txBody>
      </p:sp>
      <p:pic>
        <p:nvPicPr>
          <p:cNvPr id="23" name="תמונה 22">
            <a:extLst>
              <a:ext uri="{FF2B5EF4-FFF2-40B4-BE49-F238E27FC236}">
                <a16:creationId xmlns:a16="http://schemas.microsoft.com/office/drawing/2014/main" id="{B2FA1231-A50B-812A-C8BB-2156322B691D}"/>
              </a:ext>
            </a:extLst>
          </p:cNvPr>
          <p:cNvPicPr>
            <a:picLocks noChangeAspect="1"/>
          </p:cNvPicPr>
          <p:nvPr/>
        </p:nvPicPr>
        <p:blipFill>
          <a:blip r:embed="rId4"/>
          <a:stretch>
            <a:fillRect/>
          </a:stretch>
        </p:blipFill>
        <p:spPr>
          <a:xfrm>
            <a:off x="2675927" y="4123579"/>
            <a:ext cx="3212870" cy="2450804"/>
          </a:xfrm>
          <a:prstGeom prst="rect">
            <a:avLst/>
          </a:prstGeom>
        </p:spPr>
      </p:pic>
      <p:sp>
        <p:nvSpPr>
          <p:cNvPr id="22" name="כותרת 7">
            <a:extLst>
              <a:ext uri="{FF2B5EF4-FFF2-40B4-BE49-F238E27FC236}">
                <a16:creationId xmlns:a16="http://schemas.microsoft.com/office/drawing/2014/main" id="{763A4501-98FF-530A-381C-338268FDD041}"/>
              </a:ext>
            </a:extLst>
          </p:cNvPr>
          <p:cNvSpPr txBox="1">
            <a:spLocks/>
          </p:cNvSpPr>
          <p:nvPr/>
        </p:nvSpPr>
        <p:spPr>
          <a:xfrm>
            <a:off x="2922038" y="4456509"/>
            <a:ext cx="2828636" cy="1672282"/>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1">
              <a:lnSpc>
                <a:spcPct val="90000"/>
              </a:lnSpc>
              <a:spcBef>
                <a:spcPts val="0"/>
              </a:spcBef>
              <a:spcAft>
                <a:spcPts val="0"/>
              </a:spcAft>
              <a:buClr>
                <a:srgbClr val="002060"/>
              </a:buClr>
              <a:buSzPts val="5400"/>
              <a:buFont typeface="Calibri"/>
              <a:buNone/>
              <a:defRPr sz="5400" b="1" i="0" u="none" strike="noStrike" cap="none">
                <a:solidFill>
                  <a:srgbClr val="00206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defRPr/>
            </a:pPr>
            <a:r>
              <a:rPr lang="he-IL" sz="37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ל</a:t>
            </a:r>
            <a:r>
              <a:rPr lang="he-IL" sz="27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א לפחד </a:t>
            </a:r>
            <a:r>
              <a:rPr lang="he-IL" sz="37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ל</a:t>
            </a:r>
            <a:r>
              <a:rPr lang="he-IL" sz="29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השמיע קול, </a:t>
            </a:r>
            <a:r>
              <a:rPr lang="he-IL" sz="37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ל</a:t>
            </a:r>
            <a:r>
              <a:rPr lang="he-IL" sz="2900" dirty="0">
                <a:solidFill>
                  <a:schemeClr val="tx1"/>
                </a:solidFill>
                <a:latin typeface="Calibri" panose="020F0502020204030204" pitchFamily="34" charset="0"/>
                <a:ea typeface="Calibri" panose="020F0502020204030204" pitchFamily="34" charset="0"/>
                <a:cs typeface="Calibri" panose="020F0502020204030204" pitchFamily="34" charset="0"/>
                <a:sym typeface="Arial"/>
              </a:rPr>
              <a:t>שנות את המצב לטובה</a:t>
            </a:r>
            <a:endParaRPr lang="he-IL" sz="2400" dirty="0">
              <a:solidFill>
                <a:schemeClr val="tx1"/>
              </a:solidFill>
            </a:endParaRPr>
          </a:p>
        </p:txBody>
      </p:sp>
      <p:pic>
        <p:nvPicPr>
          <p:cNvPr id="25" name="תמונה 24">
            <a:extLst>
              <a:ext uri="{FF2B5EF4-FFF2-40B4-BE49-F238E27FC236}">
                <a16:creationId xmlns:a16="http://schemas.microsoft.com/office/drawing/2014/main" id="{C5D68CBC-CFA9-2FE9-05C8-5A7907998FA1}"/>
              </a:ext>
            </a:extLst>
          </p:cNvPr>
          <p:cNvPicPr>
            <a:picLocks noChangeAspect="1"/>
          </p:cNvPicPr>
          <p:nvPr/>
        </p:nvPicPr>
        <p:blipFill>
          <a:blip r:embed="rId5"/>
          <a:stretch>
            <a:fillRect/>
          </a:stretch>
        </p:blipFill>
        <p:spPr>
          <a:xfrm>
            <a:off x="-260309" y="3780271"/>
            <a:ext cx="3003577" cy="2939599"/>
          </a:xfrm>
          <a:prstGeom prst="rect">
            <a:avLst/>
          </a:prstGeom>
        </p:spPr>
      </p:pic>
      <p:sp>
        <p:nvSpPr>
          <p:cNvPr id="26" name="כותרת 7">
            <a:extLst>
              <a:ext uri="{FF2B5EF4-FFF2-40B4-BE49-F238E27FC236}">
                <a16:creationId xmlns:a16="http://schemas.microsoft.com/office/drawing/2014/main" id="{31B3C3C1-6821-00C1-4E27-01FC33C6FE57}"/>
              </a:ext>
            </a:extLst>
          </p:cNvPr>
          <p:cNvSpPr txBox="1">
            <a:spLocks/>
          </p:cNvSpPr>
          <p:nvPr/>
        </p:nvSpPr>
        <p:spPr>
          <a:xfrm>
            <a:off x="-98688" y="3960858"/>
            <a:ext cx="2828636" cy="2116314"/>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1">
              <a:lnSpc>
                <a:spcPct val="90000"/>
              </a:lnSpc>
              <a:spcBef>
                <a:spcPts val="0"/>
              </a:spcBef>
              <a:spcAft>
                <a:spcPts val="0"/>
              </a:spcAft>
              <a:buClr>
                <a:srgbClr val="002060"/>
              </a:buClr>
              <a:buSzPts val="5400"/>
              <a:buFont typeface="Calibri"/>
              <a:buNone/>
              <a:defRPr sz="5400" b="1" i="0" u="none" strike="noStrike" cap="none">
                <a:solidFill>
                  <a:srgbClr val="00206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defRPr/>
            </a:pPr>
            <a:r>
              <a:rPr lang="he-IL" sz="37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ס</a:t>
            </a:r>
            <a:r>
              <a:rPr lang="he-IL" sz="290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וף לפגיעה החברתית: </a:t>
            </a:r>
            <a:r>
              <a:rPr lang="he-IL" sz="2900" dirty="0">
                <a:solidFill>
                  <a:srgbClr val="000000"/>
                </a:solidFill>
                <a:latin typeface="Calibri" panose="020F0502020204030204" pitchFamily="34" charset="0"/>
                <a:ea typeface="Calibri" panose="020F0502020204030204" pitchFamily="34" charset="0"/>
                <a:cs typeface="Calibri" panose="020F0502020204030204" pitchFamily="34" charset="0"/>
              </a:rPr>
              <a:t>בהפסקה, בהסעה, ברשת ובבית</a:t>
            </a:r>
          </a:p>
        </p:txBody>
      </p:sp>
      <p:sp>
        <p:nvSpPr>
          <p:cNvPr id="39" name="תיבת טקסט 38">
            <a:extLst>
              <a:ext uri="{FF2B5EF4-FFF2-40B4-BE49-F238E27FC236}">
                <a16:creationId xmlns:a16="http://schemas.microsoft.com/office/drawing/2014/main" id="{2474F057-1217-FE6D-1181-E759530F34EC}"/>
              </a:ext>
            </a:extLst>
          </p:cNvPr>
          <p:cNvSpPr txBox="1"/>
          <p:nvPr/>
        </p:nvSpPr>
        <p:spPr>
          <a:xfrm>
            <a:off x="10132122" y="1814293"/>
            <a:ext cx="1368230" cy="1569660"/>
          </a:xfrm>
          <a:prstGeom prst="rect">
            <a:avLst/>
          </a:prstGeom>
          <a:noFill/>
        </p:spPr>
        <p:txBody>
          <a:bodyPr wrap="square">
            <a:spAutoFit/>
          </a:bodyPr>
          <a:lstStyle/>
          <a:p>
            <a:pPr algn="ctr" rtl="1"/>
            <a:r>
              <a:rPr kumimoji="0" lang="he-IL" sz="9600" b="1" i="0" u="none" strike="noStrike" kern="0" cap="none" spc="0" normalizeH="0" baseline="0" noProof="0" dirty="0">
                <a:ln w="12700" cmpd="sng">
                  <a:solidFill>
                    <a:srgbClr val="2796BE"/>
                  </a:solidFill>
                  <a:prstDash val="solid"/>
                </a:ln>
                <a:solidFill>
                  <a:srgbClr val="00A29E"/>
                </a:solidFill>
                <a:effectLst/>
                <a:uLnTx/>
                <a:uFillTx/>
                <a:latin typeface="Calibri" panose="020F0502020204030204" pitchFamily="34" charset="0"/>
                <a:ea typeface="Calibri" panose="020F0502020204030204" pitchFamily="34" charset="0"/>
                <a:cs typeface="Calibri" panose="020F0502020204030204" pitchFamily="34" charset="0"/>
                <a:sym typeface="Arial"/>
              </a:rPr>
              <a:t>ת</a:t>
            </a:r>
            <a:endParaRPr lang="he-IL" dirty="0">
              <a:ln w="12700" cmpd="sng">
                <a:solidFill>
                  <a:srgbClr val="2796BE"/>
                </a:solidFill>
                <a:prstDash val="solid"/>
              </a:ln>
              <a:solidFill>
                <a:srgbClr val="00A29E"/>
              </a:solidFill>
            </a:endParaRPr>
          </a:p>
        </p:txBody>
      </p:sp>
      <p:sp>
        <p:nvSpPr>
          <p:cNvPr id="41" name="תיבת טקסט 40">
            <a:extLst>
              <a:ext uri="{FF2B5EF4-FFF2-40B4-BE49-F238E27FC236}">
                <a16:creationId xmlns:a16="http://schemas.microsoft.com/office/drawing/2014/main" id="{2CB31C11-BFCD-EE10-6FCE-3B0B82DEE984}"/>
              </a:ext>
            </a:extLst>
          </p:cNvPr>
          <p:cNvSpPr txBox="1"/>
          <p:nvPr/>
        </p:nvSpPr>
        <p:spPr>
          <a:xfrm>
            <a:off x="6798168" y="1764684"/>
            <a:ext cx="1549371" cy="1569660"/>
          </a:xfrm>
          <a:prstGeom prst="rect">
            <a:avLst/>
          </a:prstGeom>
          <a:noFill/>
        </p:spPr>
        <p:txBody>
          <a:bodyPr wrap="square">
            <a:spAutoFit/>
          </a:bodyPr>
          <a:lstStyle/>
          <a:p>
            <a:pPr algn="ctr" rtl="1"/>
            <a:r>
              <a:rPr kumimoji="0" lang="he-IL" sz="9600" b="1" i="0" u="none" strike="noStrike" kern="0" cap="none" spc="0" normalizeH="0" baseline="0" noProof="0" dirty="0">
                <a:ln w="12700" cmpd="sng">
                  <a:solidFill>
                    <a:srgbClr val="2796BE"/>
                  </a:solidFill>
                  <a:prstDash val="solid"/>
                </a:ln>
                <a:solidFill>
                  <a:srgbClr val="00A29E"/>
                </a:solidFill>
                <a:effectLst/>
                <a:uLnTx/>
                <a:uFillTx/>
                <a:latin typeface="Calibri" panose="020F0502020204030204" pitchFamily="34" charset="0"/>
                <a:ea typeface="Calibri" panose="020F0502020204030204" pitchFamily="34" charset="0"/>
                <a:cs typeface="Calibri" panose="020F0502020204030204" pitchFamily="34" charset="0"/>
                <a:sym typeface="Arial"/>
              </a:rPr>
              <a:t>כ</a:t>
            </a:r>
            <a:endParaRPr lang="he-IL" dirty="0">
              <a:ln w="12700" cmpd="sng">
                <a:solidFill>
                  <a:srgbClr val="2796BE"/>
                </a:solidFill>
                <a:prstDash val="solid"/>
              </a:ln>
              <a:solidFill>
                <a:srgbClr val="00A29E"/>
              </a:solidFill>
            </a:endParaRPr>
          </a:p>
        </p:txBody>
      </p:sp>
      <p:sp>
        <p:nvSpPr>
          <p:cNvPr id="43" name="תיבת טקסט 42">
            <a:extLst>
              <a:ext uri="{FF2B5EF4-FFF2-40B4-BE49-F238E27FC236}">
                <a16:creationId xmlns:a16="http://schemas.microsoft.com/office/drawing/2014/main" id="{E946EE9E-C480-70E4-F792-033B637D0663}"/>
              </a:ext>
            </a:extLst>
          </p:cNvPr>
          <p:cNvSpPr txBox="1"/>
          <p:nvPr/>
        </p:nvSpPr>
        <p:spPr>
          <a:xfrm>
            <a:off x="3300071" y="1788593"/>
            <a:ext cx="1812365" cy="1569660"/>
          </a:xfrm>
          <a:prstGeom prst="rect">
            <a:avLst/>
          </a:prstGeom>
          <a:noFill/>
        </p:spPr>
        <p:txBody>
          <a:bodyPr wrap="square">
            <a:spAutoFit/>
          </a:bodyPr>
          <a:lstStyle/>
          <a:p>
            <a:pPr algn="ctr" rtl="1"/>
            <a:r>
              <a:rPr kumimoji="0" lang="he-IL" sz="9600" b="1" i="0" u="none" strike="noStrike" kern="0" cap="none" spc="0" normalizeH="0" baseline="0" noProof="0" dirty="0">
                <a:ln w="12700" cmpd="sng">
                  <a:solidFill>
                    <a:srgbClr val="2796BE"/>
                  </a:solidFill>
                  <a:prstDash val="solid"/>
                </a:ln>
                <a:solidFill>
                  <a:srgbClr val="00A29E"/>
                </a:solidFill>
                <a:effectLst/>
                <a:uLnTx/>
                <a:uFillTx/>
                <a:latin typeface="Calibri" panose="020F0502020204030204" pitchFamily="34" charset="0"/>
                <a:ea typeface="Calibri" panose="020F0502020204030204" pitchFamily="34" charset="0"/>
                <a:cs typeface="Calibri" panose="020F0502020204030204" pitchFamily="34" charset="0"/>
                <a:sym typeface="Arial"/>
              </a:rPr>
              <a:t>ל'</a:t>
            </a:r>
            <a:endParaRPr lang="he-IL" dirty="0">
              <a:ln w="12700" cmpd="sng">
                <a:solidFill>
                  <a:srgbClr val="2796BE"/>
                </a:solidFill>
                <a:prstDash val="solid"/>
              </a:ln>
              <a:solidFill>
                <a:srgbClr val="00A29E"/>
              </a:solidFill>
            </a:endParaRPr>
          </a:p>
        </p:txBody>
      </p:sp>
      <p:sp>
        <p:nvSpPr>
          <p:cNvPr id="45" name="תיבת טקסט 44">
            <a:extLst>
              <a:ext uri="{FF2B5EF4-FFF2-40B4-BE49-F238E27FC236}">
                <a16:creationId xmlns:a16="http://schemas.microsoft.com/office/drawing/2014/main" id="{7B906016-0C70-EDA2-3B09-8868164A6BAD}"/>
              </a:ext>
            </a:extLst>
          </p:cNvPr>
          <p:cNvSpPr txBox="1"/>
          <p:nvPr/>
        </p:nvSpPr>
        <p:spPr>
          <a:xfrm>
            <a:off x="806787" y="1625872"/>
            <a:ext cx="1348171" cy="1569660"/>
          </a:xfrm>
          <a:prstGeom prst="rect">
            <a:avLst/>
          </a:prstGeom>
          <a:noFill/>
        </p:spPr>
        <p:txBody>
          <a:bodyPr wrap="square">
            <a:spAutoFit/>
          </a:bodyPr>
          <a:lstStyle/>
          <a:p>
            <a:pPr algn="ctr" rtl="1"/>
            <a:r>
              <a:rPr kumimoji="0" lang="he-IL" sz="9600" b="1" i="0" u="none" strike="noStrike" kern="0" cap="none" spc="0" normalizeH="0" baseline="0" noProof="0" dirty="0">
                <a:ln w="12700" cmpd="sng">
                  <a:solidFill>
                    <a:srgbClr val="2796BE"/>
                  </a:solidFill>
                  <a:prstDash val="solid"/>
                </a:ln>
                <a:solidFill>
                  <a:srgbClr val="00A29E"/>
                </a:solidFill>
                <a:effectLst/>
                <a:uLnTx/>
                <a:uFillTx/>
                <a:latin typeface="Calibri" panose="020F0502020204030204" pitchFamily="34" charset="0"/>
                <a:ea typeface="Calibri" panose="020F0502020204030204" pitchFamily="34" charset="0"/>
                <a:cs typeface="Calibri" panose="020F0502020204030204" pitchFamily="34" charset="0"/>
                <a:sym typeface="Arial"/>
              </a:rPr>
              <a:t>ס</a:t>
            </a:r>
            <a:endParaRPr lang="he-IL" dirty="0">
              <a:ln w="12700" cmpd="sng">
                <a:solidFill>
                  <a:srgbClr val="2796BE"/>
                </a:solidFill>
                <a:prstDash val="solid"/>
              </a:ln>
              <a:solidFill>
                <a:srgbClr val="00A29E"/>
              </a:solidFill>
            </a:endParaRPr>
          </a:p>
        </p:txBody>
      </p:sp>
      <p:sp>
        <p:nvSpPr>
          <p:cNvPr id="4" name="חץ: למטה 3">
            <a:extLst>
              <a:ext uri="{FF2B5EF4-FFF2-40B4-BE49-F238E27FC236}">
                <a16:creationId xmlns:a16="http://schemas.microsoft.com/office/drawing/2014/main" id="{AA98A58A-6764-75BF-3188-F699832BF987}"/>
              </a:ext>
            </a:extLst>
          </p:cNvPr>
          <p:cNvSpPr/>
          <p:nvPr/>
        </p:nvSpPr>
        <p:spPr>
          <a:xfrm>
            <a:off x="7051945" y="3308578"/>
            <a:ext cx="928301" cy="917173"/>
          </a:xfrm>
          <a:prstGeom prst="downArrow">
            <a:avLst/>
          </a:prstGeom>
          <a:solidFill>
            <a:srgbClr val="8AD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rgbClr val="F2E1B7"/>
              </a:solidFill>
            </a:endParaRPr>
          </a:p>
        </p:txBody>
      </p:sp>
      <p:sp>
        <p:nvSpPr>
          <p:cNvPr id="6" name="חץ: למטה 5">
            <a:extLst>
              <a:ext uri="{FF2B5EF4-FFF2-40B4-BE49-F238E27FC236}">
                <a16:creationId xmlns:a16="http://schemas.microsoft.com/office/drawing/2014/main" id="{FBB8198C-BB1E-39CF-0B78-3888B8CDBAE3}"/>
              </a:ext>
            </a:extLst>
          </p:cNvPr>
          <p:cNvSpPr/>
          <p:nvPr/>
        </p:nvSpPr>
        <p:spPr>
          <a:xfrm>
            <a:off x="3872206" y="3287539"/>
            <a:ext cx="928301" cy="917173"/>
          </a:xfrm>
          <a:prstGeom prst="downArrow">
            <a:avLst/>
          </a:prstGeom>
          <a:solidFill>
            <a:srgbClr val="8AD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rgbClr val="F2E1B7"/>
              </a:solidFill>
            </a:endParaRPr>
          </a:p>
        </p:txBody>
      </p:sp>
      <p:sp>
        <p:nvSpPr>
          <p:cNvPr id="7" name="חץ: למטה 6">
            <a:extLst>
              <a:ext uri="{FF2B5EF4-FFF2-40B4-BE49-F238E27FC236}">
                <a16:creationId xmlns:a16="http://schemas.microsoft.com/office/drawing/2014/main" id="{861C2E99-9F08-03D7-A4E2-6C7F03D1B9FB}"/>
              </a:ext>
            </a:extLst>
          </p:cNvPr>
          <p:cNvSpPr/>
          <p:nvPr/>
        </p:nvSpPr>
        <p:spPr>
          <a:xfrm>
            <a:off x="995474" y="3274741"/>
            <a:ext cx="928301" cy="917173"/>
          </a:xfrm>
          <a:prstGeom prst="downArrow">
            <a:avLst/>
          </a:prstGeom>
          <a:solidFill>
            <a:srgbClr val="8AD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he-IL">
              <a:solidFill>
                <a:srgbClr val="F2E1B7"/>
              </a:solidFill>
            </a:endParaRPr>
          </a:p>
        </p:txBody>
      </p:sp>
      <p:sp>
        <p:nvSpPr>
          <p:cNvPr id="9" name="תיבת טקסט 8">
            <a:extLst>
              <a:ext uri="{FF2B5EF4-FFF2-40B4-BE49-F238E27FC236}">
                <a16:creationId xmlns:a16="http://schemas.microsoft.com/office/drawing/2014/main" id="{5788762E-2A5B-1C86-DF9B-3B7EEA5D416F}"/>
              </a:ext>
            </a:extLst>
          </p:cNvPr>
          <p:cNvSpPr txBox="1"/>
          <p:nvPr/>
        </p:nvSpPr>
        <p:spPr>
          <a:xfrm>
            <a:off x="6725410" y="448574"/>
            <a:ext cx="5466590" cy="1203435"/>
          </a:xfrm>
          <a:prstGeom prst="rect">
            <a:avLst/>
          </a:prstGeom>
          <a:solidFill>
            <a:srgbClr val="E5C3B9"/>
          </a:solidFill>
        </p:spPr>
        <p:txBody>
          <a:bodyPr wrap="square" rtlCol="1">
            <a:spAutoFit/>
          </a:bodyPr>
          <a:lstStyle/>
          <a:p>
            <a:endParaRPr lang="he-IL" dirty="0"/>
          </a:p>
        </p:txBody>
      </p:sp>
      <p:sp>
        <p:nvSpPr>
          <p:cNvPr id="8" name="כותרת 7">
            <a:extLst>
              <a:ext uri="{FF2B5EF4-FFF2-40B4-BE49-F238E27FC236}">
                <a16:creationId xmlns:a16="http://schemas.microsoft.com/office/drawing/2014/main" id="{D8073A41-23FD-152C-C73E-C8ED01674920}"/>
              </a:ext>
            </a:extLst>
          </p:cNvPr>
          <p:cNvSpPr>
            <a:spLocks noGrp="1"/>
          </p:cNvSpPr>
          <p:nvPr>
            <p:ph type="title"/>
          </p:nvPr>
        </p:nvSpPr>
        <p:spPr>
          <a:xfrm>
            <a:off x="5978492" y="371008"/>
            <a:ext cx="6715553" cy="1325563"/>
          </a:xfrm>
        </p:spPr>
        <p:txBody>
          <a:bodyPr>
            <a:noAutofit/>
          </a:bodyPr>
          <a:lstStyle/>
          <a:p>
            <a:pPr lvl="0">
              <a:lnSpc>
                <a:spcPct val="100000"/>
              </a:lnSpc>
              <a:buClr>
                <a:srgbClr val="000000"/>
              </a:buClr>
              <a:buSzTx/>
              <a:defRPr/>
            </a:pPr>
            <a:r>
              <a:rPr lang="he-IL" sz="6000" dirty="0">
                <a:ln w="12700" cmpd="sng">
                  <a:noFill/>
                  <a:prstDash val="solid"/>
                </a:ln>
                <a:latin typeface="Calibri" panose="020F0502020204030204" pitchFamily="34" charset="0"/>
                <a:ea typeface="Calibri" panose="020F0502020204030204" pitchFamily="34" charset="0"/>
                <a:cs typeface="Calibri" panose="020F0502020204030204" pitchFamily="34" charset="0"/>
                <a:sym typeface="Arial"/>
              </a:rPr>
              <a:t>מה </a:t>
            </a:r>
            <a:r>
              <a:rPr lang="he-IL" sz="6000" dirty="0" err="1">
                <a:ln w="12700" cmpd="sng">
                  <a:noFill/>
                  <a:prstDash val="solid"/>
                </a:ln>
                <a:latin typeface="Calibri" panose="020F0502020204030204" pitchFamily="34" charset="0"/>
                <a:ea typeface="Calibri" panose="020F0502020204030204" pitchFamily="34" charset="0"/>
                <a:cs typeface="Calibri" panose="020F0502020204030204" pitchFamily="34" charset="0"/>
                <a:sym typeface="Arial"/>
              </a:rPr>
              <a:t>התכל'ס</a:t>
            </a:r>
            <a:r>
              <a:rPr lang="he-IL" sz="6000" dirty="0">
                <a:ln w="12700" cmpd="sng">
                  <a:noFill/>
                  <a:prstDash val="solid"/>
                </a:ln>
                <a:latin typeface="Calibri" panose="020F0502020204030204" pitchFamily="34" charset="0"/>
                <a:ea typeface="Calibri" panose="020F0502020204030204" pitchFamily="34" charset="0"/>
                <a:cs typeface="Calibri" panose="020F0502020204030204" pitchFamily="34" charset="0"/>
                <a:sym typeface="Arial"/>
              </a:rPr>
              <a:t>?</a:t>
            </a:r>
            <a:endParaRPr lang="he-IL" sz="6000" dirty="0">
              <a:ln w="22225">
                <a:noFill/>
                <a:prstDash val="solid"/>
              </a:ln>
              <a:latin typeface="Calibri" panose="020F0502020204030204" pitchFamily="34" charset="0"/>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38673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000"/>
                                        <p:tgtEl>
                                          <p:spTgt spid="41"/>
                                        </p:tgtEl>
                                      </p:cBhvr>
                                    </p:animEffect>
                                    <p:anim calcmode="lin" valueType="num">
                                      <p:cBhvr>
                                        <p:cTn id="30" dur="1000" fill="hold"/>
                                        <p:tgtEl>
                                          <p:spTgt spid="41"/>
                                        </p:tgtEl>
                                        <p:attrNameLst>
                                          <p:attrName>ppt_x</p:attrName>
                                        </p:attrNameLst>
                                      </p:cBhvr>
                                      <p:tavLst>
                                        <p:tav tm="0">
                                          <p:val>
                                            <p:strVal val="#ppt_x"/>
                                          </p:val>
                                        </p:tav>
                                        <p:tav tm="100000">
                                          <p:val>
                                            <p:strVal val="#ppt_x"/>
                                          </p:val>
                                        </p:tav>
                                      </p:tavLst>
                                    </p:anim>
                                    <p:anim calcmode="lin" valueType="num">
                                      <p:cBhvr>
                                        <p:cTn id="31" dur="1000" fill="hold"/>
                                        <p:tgtEl>
                                          <p:spTgt spid="4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1000"/>
                                        <p:tgtEl>
                                          <p:spTgt spid="18"/>
                                        </p:tgtEl>
                                      </p:cBhvr>
                                    </p:animEffect>
                                    <p:anim calcmode="lin" valueType="num">
                                      <p:cBhvr>
                                        <p:cTn id="35" dur="1000" fill="hold"/>
                                        <p:tgtEl>
                                          <p:spTgt spid="18"/>
                                        </p:tgtEl>
                                        <p:attrNameLst>
                                          <p:attrName>ppt_x</p:attrName>
                                        </p:attrNameLst>
                                      </p:cBhvr>
                                      <p:tavLst>
                                        <p:tav tm="0">
                                          <p:val>
                                            <p:strVal val="#ppt_x"/>
                                          </p:val>
                                        </p:tav>
                                        <p:tav tm="100000">
                                          <p:val>
                                            <p:strVal val="#ppt_x"/>
                                          </p:val>
                                        </p:tav>
                                      </p:tavLst>
                                    </p:anim>
                                    <p:anim calcmode="lin" valueType="num">
                                      <p:cBhvr>
                                        <p:cTn id="36" dur="1000" fill="hold"/>
                                        <p:tgtEl>
                                          <p:spTgt spid="18"/>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1000"/>
                                        <p:tgtEl>
                                          <p:spTgt spid="43"/>
                                        </p:tgtEl>
                                      </p:cBhvr>
                                    </p:animEffect>
                                    <p:anim calcmode="lin" valueType="num">
                                      <p:cBhvr>
                                        <p:cTn id="47" dur="1000" fill="hold"/>
                                        <p:tgtEl>
                                          <p:spTgt spid="43"/>
                                        </p:tgtEl>
                                        <p:attrNameLst>
                                          <p:attrName>ppt_x</p:attrName>
                                        </p:attrNameLst>
                                      </p:cBhvr>
                                      <p:tavLst>
                                        <p:tav tm="0">
                                          <p:val>
                                            <p:strVal val="#ppt_x"/>
                                          </p:val>
                                        </p:tav>
                                        <p:tav tm="100000">
                                          <p:val>
                                            <p:strVal val="#ppt_x"/>
                                          </p:val>
                                        </p:tav>
                                      </p:tavLst>
                                    </p:anim>
                                    <p:anim calcmode="lin" valueType="num">
                                      <p:cBhvr>
                                        <p:cTn id="48" dur="1000" fill="hold"/>
                                        <p:tgtEl>
                                          <p:spTgt spid="4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fade">
                                      <p:cBhvr>
                                        <p:cTn id="73" dur="1000"/>
                                        <p:tgtEl>
                                          <p:spTgt spid="25"/>
                                        </p:tgtEl>
                                      </p:cBhvr>
                                    </p:animEffect>
                                    <p:anim calcmode="lin" valueType="num">
                                      <p:cBhvr>
                                        <p:cTn id="74" dur="1000" fill="hold"/>
                                        <p:tgtEl>
                                          <p:spTgt spid="25"/>
                                        </p:tgtEl>
                                        <p:attrNameLst>
                                          <p:attrName>ppt_x</p:attrName>
                                        </p:attrNameLst>
                                      </p:cBhvr>
                                      <p:tavLst>
                                        <p:tav tm="0">
                                          <p:val>
                                            <p:strVal val="#ppt_x"/>
                                          </p:val>
                                        </p:tav>
                                        <p:tav tm="100000">
                                          <p:val>
                                            <p:strVal val="#ppt_x"/>
                                          </p:val>
                                        </p:tav>
                                      </p:tavLst>
                                    </p:anim>
                                    <p:anim calcmode="lin" valueType="num">
                                      <p:cBhvr>
                                        <p:cTn id="75" dur="1000" fill="hold"/>
                                        <p:tgtEl>
                                          <p:spTgt spid="25"/>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fade">
                                      <p:cBhvr>
                                        <p:cTn id="78" dur="1000"/>
                                        <p:tgtEl>
                                          <p:spTgt spid="4"/>
                                        </p:tgtEl>
                                      </p:cBhvr>
                                    </p:animEffect>
                                    <p:anim calcmode="lin" valueType="num">
                                      <p:cBhvr>
                                        <p:cTn id="79" dur="1000" fill="hold"/>
                                        <p:tgtEl>
                                          <p:spTgt spid="4"/>
                                        </p:tgtEl>
                                        <p:attrNameLst>
                                          <p:attrName>ppt_x</p:attrName>
                                        </p:attrNameLst>
                                      </p:cBhvr>
                                      <p:tavLst>
                                        <p:tav tm="0">
                                          <p:val>
                                            <p:strVal val="#ppt_x"/>
                                          </p:val>
                                        </p:tav>
                                        <p:tav tm="100000">
                                          <p:val>
                                            <p:strVal val="#ppt_x"/>
                                          </p:val>
                                        </p:tav>
                                      </p:tavLst>
                                    </p:anim>
                                    <p:anim calcmode="lin" valueType="num">
                                      <p:cBhvr>
                                        <p:cTn id="80" dur="1000" fill="hold"/>
                                        <p:tgtEl>
                                          <p:spTgt spid="4"/>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6"/>
                                        </p:tgtEl>
                                        <p:attrNameLst>
                                          <p:attrName>style.visibility</p:attrName>
                                        </p:attrNameLst>
                                      </p:cBhvr>
                                      <p:to>
                                        <p:strVal val="visible"/>
                                      </p:to>
                                    </p:set>
                                    <p:animEffect transition="in" filter="fade">
                                      <p:cBhvr>
                                        <p:cTn id="83" dur="1000"/>
                                        <p:tgtEl>
                                          <p:spTgt spid="6"/>
                                        </p:tgtEl>
                                      </p:cBhvr>
                                    </p:animEffect>
                                    <p:anim calcmode="lin" valueType="num">
                                      <p:cBhvr>
                                        <p:cTn id="84" dur="1000" fill="hold"/>
                                        <p:tgtEl>
                                          <p:spTgt spid="6"/>
                                        </p:tgtEl>
                                        <p:attrNameLst>
                                          <p:attrName>ppt_x</p:attrName>
                                        </p:attrNameLst>
                                      </p:cBhvr>
                                      <p:tavLst>
                                        <p:tav tm="0">
                                          <p:val>
                                            <p:strVal val="#ppt_x"/>
                                          </p:val>
                                        </p:tav>
                                        <p:tav tm="100000">
                                          <p:val>
                                            <p:strVal val="#ppt_x"/>
                                          </p:val>
                                        </p:tav>
                                      </p:tavLst>
                                    </p:anim>
                                    <p:anim calcmode="lin" valueType="num">
                                      <p:cBhvr>
                                        <p:cTn id="85" dur="1000" fill="hold"/>
                                        <p:tgtEl>
                                          <p:spTgt spid="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1000"/>
                                        <p:tgtEl>
                                          <p:spTgt spid="7"/>
                                        </p:tgtEl>
                                      </p:cBhvr>
                                    </p:animEffect>
                                    <p:anim calcmode="lin" valueType="num">
                                      <p:cBhvr>
                                        <p:cTn id="89" dur="1000" fill="hold"/>
                                        <p:tgtEl>
                                          <p:spTgt spid="7"/>
                                        </p:tgtEl>
                                        <p:attrNameLst>
                                          <p:attrName>ppt_x</p:attrName>
                                        </p:attrNameLst>
                                      </p:cBhvr>
                                      <p:tavLst>
                                        <p:tav tm="0">
                                          <p:val>
                                            <p:strVal val="#ppt_x"/>
                                          </p:val>
                                        </p:tav>
                                        <p:tav tm="100000">
                                          <p:val>
                                            <p:strVal val="#ppt_x"/>
                                          </p:val>
                                        </p:tav>
                                      </p:tavLst>
                                    </p:anim>
                                    <p:anim calcmode="lin" valueType="num">
                                      <p:cBhvr>
                                        <p:cTn id="9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8" grpId="0"/>
      <p:bldP spid="22" grpId="0"/>
      <p:bldP spid="26" grpId="0"/>
      <p:bldP spid="39" grpId="0"/>
      <p:bldP spid="41" grpId="0"/>
      <p:bldP spid="43" grpId="0"/>
      <p:bldP spid="45" grpId="0"/>
      <p:bldP spid="4"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2"/>
          <p:cNvPicPr preferRelativeResize="0"/>
          <p:nvPr/>
        </p:nvPicPr>
        <p:blipFill rotWithShape="1">
          <a:blip r:embed="rId3">
            <a:alphaModFix/>
          </a:blip>
          <a:srcRect/>
          <a:stretch/>
        </p:blipFill>
        <p:spPr>
          <a:xfrm>
            <a:off x="139049" y="3232402"/>
            <a:ext cx="3349586" cy="3239763"/>
          </a:xfrm>
          <a:prstGeom prst="rect">
            <a:avLst/>
          </a:prstGeom>
          <a:noFill/>
          <a:ln>
            <a:noFill/>
          </a:ln>
        </p:spPr>
      </p:pic>
      <p:pic>
        <p:nvPicPr>
          <p:cNvPr id="108" name="Google Shape;108;p2"/>
          <p:cNvPicPr preferRelativeResize="0"/>
          <p:nvPr/>
        </p:nvPicPr>
        <p:blipFill rotWithShape="1">
          <a:blip r:embed="rId4">
            <a:alphaModFix/>
          </a:blip>
          <a:srcRect/>
          <a:stretch/>
        </p:blipFill>
        <p:spPr>
          <a:xfrm>
            <a:off x="5547764" y="1870764"/>
            <a:ext cx="3304331" cy="2815524"/>
          </a:xfrm>
          <a:prstGeom prst="rect">
            <a:avLst/>
          </a:prstGeom>
          <a:noFill/>
          <a:ln>
            <a:noFill/>
          </a:ln>
        </p:spPr>
      </p:pic>
      <p:pic>
        <p:nvPicPr>
          <p:cNvPr id="109" name="Google Shape;109;p2"/>
          <p:cNvPicPr preferRelativeResize="0"/>
          <p:nvPr/>
        </p:nvPicPr>
        <p:blipFill rotWithShape="1">
          <a:blip r:embed="rId5">
            <a:alphaModFix/>
          </a:blip>
          <a:srcRect/>
          <a:stretch/>
        </p:blipFill>
        <p:spPr>
          <a:xfrm>
            <a:off x="9885624" y="1280961"/>
            <a:ext cx="1885105" cy="3364810"/>
          </a:xfrm>
          <a:prstGeom prst="rect">
            <a:avLst/>
          </a:prstGeom>
          <a:noFill/>
          <a:ln>
            <a:noFill/>
          </a:ln>
        </p:spPr>
      </p:pic>
      <p:pic>
        <p:nvPicPr>
          <p:cNvPr id="110" name="Google Shape;110;p2"/>
          <p:cNvPicPr preferRelativeResize="0"/>
          <p:nvPr/>
        </p:nvPicPr>
        <p:blipFill rotWithShape="1">
          <a:blip r:embed="rId6">
            <a:alphaModFix/>
          </a:blip>
          <a:srcRect/>
          <a:stretch/>
        </p:blipFill>
        <p:spPr>
          <a:xfrm>
            <a:off x="1031885" y="67898"/>
            <a:ext cx="4881199" cy="3210628"/>
          </a:xfrm>
          <a:prstGeom prst="rect">
            <a:avLst/>
          </a:prstGeom>
          <a:noFill/>
          <a:ln>
            <a:noFill/>
          </a:ln>
        </p:spPr>
      </p:pic>
      <p:pic>
        <p:nvPicPr>
          <p:cNvPr id="111" name="Google Shape;111;p2"/>
          <p:cNvPicPr preferRelativeResize="0"/>
          <p:nvPr/>
        </p:nvPicPr>
        <p:blipFill rotWithShape="1">
          <a:blip r:embed="rId7">
            <a:alphaModFix/>
          </a:blip>
          <a:srcRect/>
          <a:stretch/>
        </p:blipFill>
        <p:spPr>
          <a:xfrm>
            <a:off x="4116309" y="4686288"/>
            <a:ext cx="2678753" cy="1953352"/>
          </a:xfrm>
          <a:prstGeom prst="rect">
            <a:avLst/>
          </a:prstGeom>
          <a:noFill/>
          <a:ln>
            <a:noFill/>
          </a:ln>
        </p:spPr>
      </p:pic>
      <p:sp>
        <p:nvSpPr>
          <p:cNvPr id="112" name="Google Shape;112;p2"/>
          <p:cNvSpPr txBox="1"/>
          <p:nvPr/>
        </p:nvSpPr>
        <p:spPr>
          <a:xfrm>
            <a:off x="4323652" y="4952037"/>
            <a:ext cx="2264066" cy="830997"/>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Calibri"/>
              <a:buNone/>
              <a:tabLst/>
              <a:defRPr/>
            </a:pPr>
            <a:r>
              <a:rPr kumimoji="0" lang="iw-IL" sz="2400" b="0" i="0" u="none" strike="noStrike" kern="0" cap="none" spc="0" normalizeH="0" baseline="0" noProof="0" dirty="0">
                <a:ln>
                  <a:noFill/>
                </a:ln>
                <a:solidFill>
                  <a:srgbClr val="000000"/>
                </a:solidFill>
                <a:effectLst/>
                <a:uLnTx/>
                <a:uFillTx/>
                <a:latin typeface="Calibri"/>
                <a:ea typeface="Calibri"/>
                <a:cs typeface="Calibri"/>
                <a:sym typeface="Calibri"/>
              </a:rPr>
              <a:t>מה איפשרו לכ</a:t>
            </a:r>
            <a:r>
              <a:rPr kumimoji="0" lang="he-IL" sz="2400" b="0" i="0" u="none" strike="noStrike" kern="0" cap="none" spc="0" normalizeH="0" baseline="0" noProof="0" dirty="0">
                <a:ln>
                  <a:noFill/>
                </a:ln>
                <a:solidFill>
                  <a:srgbClr val="000000"/>
                </a:solidFill>
                <a:effectLst/>
                <a:uLnTx/>
                <a:uFillTx/>
                <a:latin typeface="Calibri"/>
                <a:ea typeface="Calibri"/>
                <a:cs typeface="Calibri"/>
                <a:sym typeface="Calibri"/>
              </a:rPr>
              <a:t>ן</a:t>
            </a:r>
            <a:r>
              <a:rPr kumimoji="0" lang="iw-IL" sz="2400" b="0" i="0" u="none" strike="noStrike" kern="0" cap="none" spc="0" normalizeH="0" baseline="0" noProof="0" dirty="0">
                <a:ln>
                  <a:noFill/>
                </a:ln>
                <a:solidFill>
                  <a:srgbClr val="000000"/>
                </a:solidFill>
                <a:effectLst/>
                <a:uLnTx/>
                <a:uFillTx/>
                <a:latin typeface="Calibri"/>
                <a:ea typeface="Calibri"/>
                <a:cs typeface="Calibri"/>
                <a:sym typeface="Calibri"/>
              </a:rPr>
              <a:t> המפגשים שלנו?</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3" name="Google Shape;113;p2"/>
          <p:cNvSpPr txBox="1"/>
          <p:nvPr/>
        </p:nvSpPr>
        <p:spPr>
          <a:xfrm>
            <a:off x="2079363" y="1031388"/>
            <a:ext cx="2772498" cy="120032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a:ln>
                  <a:noFill/>
                </a:ln>
                <a:solidFill>
                  <a:srgbClr val="000000"/>
                </a:solidFill>
                <a:effectLst/>
                <a:uLnTx/>
                <a:uFillTx/>
                <a:latin typeface="Calibri"/>
                <a:ea typeface="Calibri"/>
                <a:cs typeface="Calibri"/>
                <a:sym typeface="Calibri"/>
              </a:rPr>
              <a:t>באיזה אופן המפגשים בנושא השפיעו על האווירה בכיתה?</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txBox="1"/>
          <p:nvPr/>
        </p:nvSpPr>
        <p:spPr>
          <a:xfrm rot="-220463">
            <a:off x="10058602" y="1916137"/>
            <a:ext cx="1472247" cy="1631175"/>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000"/>
              <a:buFont typeface="Calibri"/>
              <a:buNone/>
              <a:tabLst/>
              <a:defRPr/>
            </a:pPr>
            <a:r>
              <a:rPr kumimoji="0" lang="iw-IL" sz="2000" b="0" i="0" u="none" strike="noStrike" kern="0" cap="none" spc="0" normalizeH="0" baseline="0" noProof="0" dirty="0">
                <a:ln>
                  <a:noFill/>
                </a:ln>
                <a:solidFill>
                  <a:srgbClr val="000000"/>
                </a:solidFill>
                <a:effectLst/>
                <a:uLnTx/>
                <a:uFillTx/>
                <a:latin typeface="Calibri"/>
                <a:ea typeface="Calibri"/>
                <a:cs typeface="Calibri"/>
                <a:sym typeface="Calibri"/>
              </a:rPr>
              <a:t>מה למדת</a:t>
            </a:r>
            <a:r>
              <a:rPr kumimoji="0" lang="he-IL" sz="2000" b="0" i="0" u="none" strike="noStrike" kern="0" cap="none" spc="0" normalizeH="0" baseline="0" noProof="0" dirty="0">
                <a:ln>
                  <a:noFill/>
                </a:ln>
                <a:solidFill>
                  <a:srgbClr val="000000"/>
                </a:solidFill>
                <a:effectLst/>
                <a:uLnTx/>
                <a:uFillTx/>
                <a:latin typeface="Calibri"/>
                <a:ea typeface="Calibri"/>
                <a:cs typeface="Calibri"/>
                <a:sym typeface="Calibri"/>
              </a:rPr>
              <a:t>ן</a:t>
            </a:r>
            <a:r>
              <a:rPr kumimoji="0" lang="iw-IL" sz="2000" b="0" i="0" u="none" strike="noStrike" kern="0" cap="none" spc="0" normalizeH="0" baseline="0" noProof="0" dirty="0">
                <a:ln>
                  <a:noFill/>
                </a:ln>
                <a:solidFill>
                  <a:srgbClr val="000000"/>
                </a:solidFill>
                <a:effectLst/>
                <a:uLnTx/>
                <a:uFillTx/>
                <a:latin typeface="Calibri"/>
                <a:ea typeface="Calibri"/>
                <a:cs typeface="Calibri"/>
                <a:sym typeface="Calibri"/>
              </a:rPr>
              <a:t> מהתבוננות על עצמכ</a:t>
            </a:r>
            <a:r>
              <a:rPr kumimoji="0" lang="he-IL" sz="2000" b="0" i="0" u="none" strike="noStrike" kern="0" cap="none" spc="0" normalizeH="0" baseline="0" noProof="0" dirty="0">
                <a:ln>
                  <a:noFill/>
                </a:ln>
                <a:solidFill>
                  <a:srgbClr val="000000"/>
                </a:solidFill>
                <a:effectLst/>
                <a:uLnTx/>
                <a:uFillTx/>
                <a:latin typeface="Calibri"/>
                <a:ea typeface="Calibri"/>
                <a:cs typeface="Calibri"/>
                <a:sym typeface="Calibri"/>
              </a:rPr>
              <a:t>ן</a:t>
            </a:r>
            <a:r>
              <a:rPr kumimoji="0" lang="iw-IL" sz="2000" b="0" i="0" u="none" strike="noStrike" kern="0" cap="none" spc="0" normalizeH="0" baseline="0" noProof="0" dirty="0">
                <a:ln>
                  <a:noFill/>
                </a:ln>
                <a:solidFill>
                  <a:srgbClr val="000000"/>
                </a:solidFill>
                <a:effectLst/>
                <a:uLnTx/>
                <a:uFillTx/>
                <a:latin typeface="Calibri"/>
                <a:ea typeface="Calibri"/>
                <a:cs typeface="Calibri"/>
                <a:sym typeface="Calibri"/>
              </a:rPr>
              <a:t> על התנהגותכ</a:t>
            </a:r>
            <a:r>
              <a:rPr kumimoji="0" lang="he-IL" sz="2000" b="0" i="0" u="none" strike="noStrike" kern="0" cap="none" spc="0" normalizeH="0" baseline="0" noProof="0" dirty="0">
                <a:ln>
                  <a:noFill/>
                </a:ln>
                <a:solidFill>
                  <a:srgbClr val="000000"/>
                </a:solidFill>
                <a:effectLst/>
                <a:uLnTx/>
                <a:uFillTx/>
                <a:latin typeface="Calibri"/>
                <a:ea typeface="Calibri"/>
                <a:cs typeface="Calibri"/>
                <a:sym typeface="Calibri"/>
              </a:rPr>
              <a:t>ן</a:t>
            </a:r>
            <a:r>
              <a:rPr kumimoji="0" lang="iw-IL" sz="2000" b="0" i="0" u="none" strike="noStrike" kern="0" cap="none" spc="0" normalizeH="0" baseline="0" noProof="0" dirty="0">
                <a:ln>
                  <a:noFill/>
                </a:ln>
                <a:solidFill>
                  <a:srgbClr val="000000"/>
                </a:solidFill>
                <a:effectLst/>
                <a:uLnTx/>
                <a:uFillTx/>
                <a:latin typeface="Calibri"/>
                <a:ea typeface="Calibri"/>
                <a:cs typeface="Calibri"/>
                <a:sym typeface="Calibri"/>
              </a:rPr>
              <a:t> כלפי אחר</a:t>
            </a:r>
            <a:r>
              <a:rPr kumimoji="0" lang="he-IL" sz="2000" b="0" i="0" u="none" strike="noStrike" kern="0" cap="none" spc="0" normalizeH="0" baseline="0" noProof="0" dirty="0" err="1">
                <a:ln>
                  <a:noFill/>
                </a:ln>
                <a:solidFill>
                  <a:srgbClr val="000000"/>
                </a:solidFill>
                <a:effectLst/>
                <a:uLnTx/>
                <a:uFillTx/>
                <a:latin typeface="Calibri"/>
                <a:ea typeface="Calibri"/>
                <a:cs typeface="Calibri"/>
                <a:sym typeface="Calibri"/>
              </a:rPr>
              <a:t>ות</a:t>
            </a:r>
            <a:r>
              <a:rPr kumimoji="0" lang="iw-IL" sz="2000" b="0" i="0" u="none" strike="noStrike" kern="0" cap="none" spc="0" normalizeH="0" baseline="0" noProof="0" dirty="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5" name="Google Shape;115;p2"/>
          <p:cNvSpPr txBox="1"/>
          <p:nvPr/>
        </p:nvSpPr>
        <p:spPr>
          <a:xfrm>
            <a:off x="419767" y="4134649"/>
            <a:ext cx="2788150" cy="1569660"/>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dirty="0">
                <a:ln>
                  <a:noFill/>
                </a:ln>
                <a:solidFill>
                  <a:srgbClr val="000000"/>
                </a:solidFill>
                <a:effectLst/>
                <a:uLnTx/>
                <a:uFillTx/>
                <a:latin typeface="Calibri"/>
                <a:ea typeface="Calibri"/>
                <a:cs typeface="Calibri"/>
                <a:sym typeface="Calibri"/>
              </a:rPr>
              <a:t>מה השתנה</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dirty="0">
                <a:ln>
                  <a:noFill/>
                </a:ln>
                <a:solidFill>
                  <a:srgbClr val="000000"/>
                </a:solidFill>
                <a:effectLst/>
                <a:uLnTx/>
                <a:uFillTx/>
                <a:latin typeface="Calibri"/>
                <a:ea typeface="Calibri"/>
                <a:cs typeface="Calibri"/>
                <a:sym typeface="Calibri"/>
              </a:rPr>
              <a:t>בהתנהגות שלכ</a:t>
            </a:r>
            <a:r>
              <a:rPr kumimoji="0" lang="he-IL" sz="2400" b="0" i="0" u="none" strike="noStrike" kern="0" cap="none" spc="0" normalizeH="0" baseline="0" noProof="0" dirty="0">
                <a:ln>
                  <a:noFill/>
                </a:ln>
                <a:solidFill>
                  <a:srgbClr val="000000"/>
                </a:solidFill>
                <a:effectLst/>
                <a:uLnTx/>
                <a:uFillTx/>
                <a:latin typeface="Calibri"/>
                <a:ea typeface="Calibri"/>
                <a:cs typeface="Calibri"/>
                <a:sym typeface="Calibri"/>
              </a:rPr>
              <a:t>ן</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dirty="0">
                <a:ln>
                  <a:noFill/>
                </a:ln>
                <a:solidFill>
                  <a:srgbClr val="000000"/>
                </a:solidFill>
                <a:effectLst/>
                <a:uLnTx/>
                <a:uFillTx/>
                <a:latin typeface="Calibri"/>
                <a:ea typeface="Calibri"/>
                <a:cs typeface="Calibri"/>
                <a:sym typeface="Calibri"/>
              </a:rPr>
              <a:t>בעקבות המפגשים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dirty="0">
                <a:ln>
                  <a:noFill/>
                </a:ln>
                <a:solidFill>
                  <a:srgbClr val="000000"/>
                </a:solidFill>
                <a:effectLst/>
                <a:uLnTx/>
                <a:uFillTx/>
                <a:latin typeface="Calibri"/>
                <a:ea typeface="Calibri"/>
                <a:cs typeface="Calibri"/>
                <a:sym typeface="Calibri"/>
              </a:rPr>
              <a:t> שלנו בנושא?</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6" name="Google Shape;116;p2"/>
          <p:cNvSpPr txBox="1"/>
          <p:nvPr/>
        </p:nvSpPr>
        <p:spPr>
          <a:xfrm>
            <a:off x="5682813" y="2616754"/>
            <a:ext cx="3034234" cy="1200329"/>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dirty="0">
                <a:ln>
                  <a:noFill/>
                </a:ln>
                <a:solidFill>
                  <a:srgbClr val="000000"/>
                </a:solidFill>
                <a:effectLst/>
                <a:uLnTx/>
                <a:uFillTx/>
                <a:latin typeface="Calibri"/>
                <a:ea typeface="Calibri"/>
                <a:cs typeface="Calibri"/>
                <a:sym typeface="Calibri"/>
              </a:rPr>
              <a:t>האם את</a:t>
            </a:r>
            <a:r>
              <a:rPr kumimoji="0" lang="he-IL" sz="2400" b="0" i="0" u="none" strike="noStrike" kern="0" cap="none" spc="0" normalizeH="0" baseline="0" noProof="0" dirty="0">
                <a:ln>
                  <a:noFill/>
                </a:ln>
                <a:solidFill>
                  <a:srgbClr val="000000"/>
                </a:solidFill>
                <a:effectLst/>
                <a:uLnTx/>
                <a:uFillTx/>
                <a:latin typeface="Calibri"/>
                <a:ea typeface="Calibri"/>
                <a:cs typeface="Calibri"/>
                <a:sym typeface="Calibri"/>
              </a:rPr>
              <a:t>ן</a:t>
            </a:r>
            <a:r>
              <a:rPr kumimoji="0" lang="iw-IL" sz="2400" b="0" i="0" u="none" strike="noStrike" kern="0" cap="none" spc="0" normalizeH="0" baseline="0" noProof="0" dirty="0">
                <a:ln>
                  <a:noFill/>
                </a:ln>
                <a:solidFill>
                  <a:srgbClr val="000000"/>
                </a:solidFill>
                <a:effectLst/>
                <a:uLnTx/>
                <a:uFillTx/>
                <a:latin typeface="Calibri"/>
                <a:ea typeface="Calibri"/>
                <a:cs typeface="Calibri"/>
                <a:sym typeface="Calibri"/>
              </a:rPr>
              <a:t> זוכר</a:t>
            </a:r>
            <a:r>
              <a:rPr kumimoji="0" lang="he-IL" sz="2400" b="0" i="0" u="none" strike="noStrike" kern="0" cap="none" spc="0" normalizeH="0" baseline="0" noProof="0" dirty="0" err="1">
                <a:ln>
                  <a:noFill/>
                </a:ln>
                <a:solidFill>
                  <a:srgbClr val="000000"/>
                </a:solidFill>
                <a:effectLst/>
                <a:uLnTx/>
                <a:uFillTx/>
                <a:latin typeface="Calibri"/>
                <a:ea typeface="Calibri"/>
                <a:cs typeface="Calibri"/>
                <a:sym typeface="Calibri"/>
              </a:rPr>
              <a:t>ות</a:t>
            </a:r>
            <a:r>
              <a:rPr kumimoji="0" lang="iw-IL" sz="2400" b="0" i="0" u="none" strike="noStrike" kern="0" cap="none" spc="0" normalizeH="0" baseline="0" noProof="0" dirty="0">
                <a:ln>
                  <a:noFill/>
                </a:ln>
                <a:solidFill>
                  <a:srgbClr val="000000"/>
                </a:solidFill>
                <a:effectLst/>
                <a:uLnTx/>
                <a:uFillTx/>
                <a:latin typeface="Calibri"/>
                <a:ea typeface="Calibri"/>
                <a:cs typeface="Calibri"/>
                <a:sym typeface="Calibri"/>
              </a:rPr>
              <a:t> כיצד התחלנו את המפגשים בנושא ...?</a:t>
            </a: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17" name="Google Shape;117;p2"/>
          <p:cNvPicPr preferRelativeResize="0"/>
          <p:nvPr/>
        </p:nvPicPr>
        <p:blipFill rotWithShape="1">
          <a:blip r:embed="rId3">
            <a:alphaModFix/>
          </a:blip>
          <a:srcRect/>
          <a:stretch/>
        </p:blipFill>
        <p:spPr>
          <a:xfrm flipH="1">
            <a:off x="8075998" y="4282444"/>
            <a:ext cx="2167829" cy="2314671"/>
          </a:xfrm>
          <a:prstGeom prst="rect">
            <a:avLst/>
          </a:prstGeom>
          <a:noFill/>
          <a:ln>
            <a:noFill/>
          </a:ln>
        </p:spPr>
      </p:pic>
      <p:sp>
        <p:nvSpPr>
          <p:cNvPr id="118" name="Google Shape;118;p2"/>
          <p:cNvSpPr txBox="1"/>
          <p:nvPr/>
        </p:nvSpPr>
        <p:spPr>
          <a:xfrm>
            <a:off x="8244215" y="4998262"/>
            <a:ext cx="1757030" cy="830997"/>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2400"/>
              <a:buFont typeface="Arial"/>
              <a:buNone/>
              <a:tabLst/>
              <a:defRPr/>
            </a:pPr>
            <a:r>
              <a:rPr kumimoji="0" lang="iw-IL" sz="2400" b="0" i="0" u="none" strike="noStrike" kern="0" cap="none" spc="0" normalizeH="0" baseline="0" noProof="0" dirty="0">
                <a:ln>
                  <a:noFill/>
                </a:ln>
                <a:solidFill>
                  <a:srgbClr val="000000"/>
                </a:solidFill>
                <a:effectLst/>
                <a:uLnTx/>
                <a:uFillTx/>
                <a:latin typeface="Calibri"/>
                <a:ea typeface="Calibri"/>
                <a:cs typeface="Calibri"/>
                <a:sym typeface="Calibri"/>
              </a:rPr>
              <a:t>מדוע קראנו כך למפגשים?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19" name="Google Shape;119;p2"/>
          <p:cNvSpPr/>
          <p:nvPr/>
        </p:nvSpPr>
        <p:spPr>
          <a:xfrm>
            <a:off x="4116309" y="67898"/>
            <a:ext cx="9068456" cy="1378131"/>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2060"/>
              </a:buClr>
              <a:buSzPts val="5400"/>
              <a:buFont typeface="Calibri"/>
              <a:buNone/>
              <a:tabLst/>
              <a:defRPr/>
            </a:pPr>
            <a:r>
              <a:rPr kumimoji="0" lang="iw-IL" sz="5400" b="1" i="0" u="none" strike="noStrike" kern="0" cap="none" spc="0" normalizeH="0" baseline="0" noProof="0" dirty="0">
                <a:ln>
                  <a:noFill/>
                </a:ln>
                <a:solidFill>
                  <a:srgbClr val="002060"/>
                </a:solidFill>
                <a:effectLst/>
                <a:uLnTx/>
                <a:uFillTx/>
                <a:latin typeface="Calibri"/>
                <a:ea typeface="Calibri"/>
                <a:cs typeface="Calibri"/>
                <a:sym typeface="Calibri"/>
              </a:rPr>
              <a:t>מסכמים יחידה</a:t>
            </a:r>
            <a:br>
              <a:rPr kumimoji="0" lang="en-US" sz="5400" b="1" i="0" u="none" strike="noStrike" kern="0" cap="none" spc="0" normalizeH="0" baseline="0" noProof="0" dirty="0">
                <a:ln>
                  <a:noFill/>
                </a:ln>
                <a:solidFill>
                  <a:srgbClr val="002060"/>
                </a:solidFill>
                <a:effectLst/>
                <a:uLnTx/>
                <a:uFillTx/>
                <a:latin typeface="Calibri"/>
                <a:ea typeface="Calibri"/>
                <a:cs typeface="Calibri"/>
                <a:sym typeface="Calibri"/>
              </a:rPr>
            </a:br>
            <a:r>
              <a:rPr lang="he-IL" sz="3200" b="1" kern="1200" dirty="0">
                <a:solidFill>
                  <a:srgbClr val="002060"/>
                </a:solidFill>
                <a:latin typeface="Calibri" panose="020F0502020204030204" pitchFamily="34" charset="0"/>
                <a:ea typeface="Calibri"/>
                <a:cs typeface="Calibri" panose="020F0502020204030204" pitchFamily="34" charset="0"/>
                <a:sym typeface="Calibri"/>
              </a:rPr>
              <a:t>'לא</a:t>
            </a:r>
            <a:r>
              <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a:cs typeface="Calibri" panose="020F0502020204030204" pitchFamily="34" charset="0"/>
                <a:sym typeface="Calibri"/>
              </a:rPr>
              <a:t> מסיטים </a:t>
            </a:r>
            <a:r>
              <a:rPr kumimoji="0" lang="he-IL" sz="3200" b="1" i="0" u="none" strike="noStrike" kern="1200" cap="none" spc="0" normalizeH="0" baseline="0" noProof="0" dirty="0" err="1">
                <a:ln>
                  <a:noFill/>
                </a:ln>
                <a:solidFill>
                  <a:srgbClr val="002060"/>
                </a:solidFill>
                <a:effectLst/>
                <a:uLnTx/>
                <a:uFillTx/>
                <a:latin typeface="Calibri" panose="020F0502020204030204" pitchFamily="34" charset="0"/>
                <a:ea typeface="Calibri"/>
                <a:cs typeface="Calibri" panose="020F0502020204030204" pitchFamily="34" charset="0"/>
                <a:sym typeface="Calibri"/>
              </a:rPr>
              <a:t>מב"ט</a:t>
            </a:r>
            <a:r>
              <a:rPr kumimoji="0" lang="he-IL" sz="3200" b="1" i="0" u="none" strike="noStrike" kern="1200" cap="none" spc="0" normalizeH="0" baseline="0" noProof="0" dirty="0">
                <a:ln>
                  <a:noFill/>
                </a:ln>
                <a:solidFill>
                  <a:srgbClr val="002060"/>
                </a:solidFill>
                <a:effectLst/>
                <a:uLnTx/>
                <a:uFillTx/>
                <a:latin typeface="Calibri" panose="020F0502020204030204" pitchFamily="34" charset="0"/>
                <a:ea typeface="Calibri"/>
                <a:cs typeface="Calibri" panose="020F0502020204030204" pitchFamily="34" charset="0"/>
                <a:sym typeface="Calibri"/>
              </a:rPr>
              <a:t> מחברה במצוקה'</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3"/>
          <p:cNvPicPr preferRelativeResize="0"/>
          <p:nvPr/>
        </p:nvPicPr>
        <p:blipFill rotWithShape="1">
          <a:blip r:embed="rId3">
            <a:alphaModFix/>
          </a:blip>
          <a:srcRect/>
          <a:stretch/>
        </p:blipFill>
        <p:spPr>
          <a:xfrm>
            <a:off x="2946769" y="861254"/>
            <a:ext cx="6654432" cy="5147767"/>
          </a:xfrm>
          <a:prstGeom prst="rect">
            <a:avLst/>
          </a:prstGeom>
          <a:noFill/>
          <a:ln>
            <a:noFill/>
          </a:ln>
        </p:spPr>
      </p:pic>
      <p:sp>
        <p:nvSpPr>
          <p:cNvPr id="126" name="Google Shape;126;p3"/>
          <p:cNvSpPr txBox="1"/>
          <p:nvPr/>
        </p:nvSpPr>
        <p:spPr>
          <a:xfrm>
            <a:off x="3799514" y="2340920"/>
            <a:ext cx="4788681" cy="1938992"/>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Pts val="4000"/>
              <a:buFont typeface="Arial"/>
              <a:buNone/>
              <a:tabLst/>
              <a:defRPr/>
            </a:pPr>
            <a:r>
              <a:rPr kumimoji="0" lang="iw-IL" sz="4000" b="0" i="0" u="none" strike="noStrike" kern="0" cap="none" spc="0" normalizeH="0" baseline="0" noProof="0" dirty="0">
                <a:ln>
                  <a:noFill/>
                </a:ln>
                <a:solidFill>
                  <a:srgbClr val="000000"/>
                </a:solidFill>
                <a:effectLst/>
                <a:uLnTx/>
                <a:uFillTx/>
                <a:latin typeface="Calibri"/>
                <a:ea typeface="Calibri"/>
                <a:cs typeface="Calibri"/>
                <a:sym typeface="Calibri"/>
              </a:rPr>
              <a:t>משהו שאני לוקחת על עצמי לעשות אחרת בעקבות המפגשים...</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p:nvPr/>
        </p:nvSpPr>
        <p:spPr>
          <a:xfrm>
            <a:off x="7773061" y="2133080"/>
            <a:ext cx="4320000" cy="4293443"/>
          </a:xfrm>
          <a:prstGeom prst="rect">
            <a:avLst/>
          </a:prstGeom>
          <a:noFill/>
          <a:ln>
            <a:noFill/>
          </a:ln>
        </p:spPr>
        <p:txBody>
          <a:bodyPr spcFirstLastPara="1" wrap="square" lIns="91425" tIns="45700" rIns="91425" bIns="45700" anchor="t" anchorCtr="0">
            <a:spAutoFit/>
          </a:bodyPr>
          <a:lstStyle/>
          <a:p>
            <a:pPr marL="45720" marR="0" lvl="0" indent="0" algn="ctr" defTabSz="914400" rtl="1" eaLnBrk="1" fontAlgn="auto" latinLnBrk="0" hangingPunct="1">
              <a:lnSpc>
                <a:spcPct val="150000"/>
              </a:lnSpc>
              <a:spcBef>
                <a:spcPts val="0"/>
              </a:spcBef>
              <a:spcAft>
                <a:spcPts val="0"/>
              </a:spcAft>
              <a:buClr>
                <a:srgbClr val="002060"/>
              </a:buClr>
              <a:buSzPts val="2800"/>
              <a:buFont typeface="Calibri"/>
              <a:buNone/>
              <a:tabLst/>
              <a:defRPr/>
            </a:pP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נדפיס את המשפט </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'לא מסיטים </a:t>
            </a:r>
            <a:r>
              <a:rPr kumimoji="0" lang="he-IL" sz="2600" i="0" u="none" strike="noStrike" kern="0" cap="none" spc="0" normalizeH="0" baseline="0" noProof="0" dirty="0" err="1">
                <a:ln>
                  <a:noFill/>
                </a:ln>
                <a:solidFill>
                  <a:srgbClr val="002060"/>
                </a:solidFill>
                <a:effectLst/>
                <a:uLnTx/>
                <a:uFillTx/>
                <a:latin typeface="Calibri"/>
                <a:ea typeface="Calibri"/>
                <a:cs typeface="Calibri"/>
                <a:sym typeface="Calibri"/>
              </a:rPr>
              <a:t>מב"ט</a:t>
            </a: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 מחברה במצוקה' ונתלה בכיתה.</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התלמידות יוכלו להיזכר במסר </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ביום יום, ולהשתמש בו בעת בירורים ובשיח כיתתי על אירוע שהיה בכיתה או בהפסקה. </a:t>
            </a:r>
          </a:p>
        </p:txBody>
      </p:sp>
      <p:pic>
        <p:nvPicPr>
          <p:cNvPr id="133" name="Google Shape;133;p4"/>
          <p:cNvPicPr preferRelativeResize="0"/>
          <p:nvPr/>
        </p:nvPicPr>
        <p:blipFill rotWithShape="1">
          <a:blip r:embed="rId3">
            <a:alphaModFix/>
          </a:blip>
          <a:srcRect/>
          <a:stretch/>
        </p:blipFill>
        <p:spPr>
          <a:xfrm>
            <a:off x="7872001" y="127810"/>
            <a:ext cx="4320000" cy="1116897"/>
          </a:xfrm>
          <a:prstGeom prst="rect">
            <a:avLst/>
          </a:prstGeom>
          <a:noFill/>
          <a:ln>
            <a:noFill/>
          </a:ln>
        </p:spPr>
      </p:pic>
      <p:pic>
        <p:nvPicPr>
          <p:cNvPr id="134" name="Google Shape;134;p4"/>
          <p:cNvPicPr preferRelativeResize="0"/>
          <p:nvPr/>
        </p:nvPicPr>
        <p:blipFill rotWithShape="1">
          <a:blip r:embed="rId4">
            <a:alphaModFix/>
          </a:blip>
          <a:srcRect/>
          <a:stretch/>
        </p:blipFill>
        <p:spPr>
          <a:xfrm>
            <a:off x="8084764" y="483892"/>
            <a:ext cx="653851" cy="441791"/>
          </a:xfrm>
          <a:prstGeom prst="rect">
            <a:avLst/>
          </a:prstGeom>
          <a:noFill/>
          <a:ln>
            <a:noFill/>
          </a:ln>
        </p:spPr>
      </p:pic>
      <p:sp>
        <p:nvSpPr>
          <p:cNvPr id="135" name="Google Shape;135;p4"/>
          <p:cNvSpPr/>
          <p:nvPr/>
        </p:nvSpPr>
        <p:spPr>
          <a:xfrm>
            <a:off x="6479864" y="651738"/>
            <a:ext cx="8245423" cy="1378131"/>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sz="24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4"/>
          <p:cNvSpPr/>
          <p:nvPr/>
        </p:nvSpPr>
        <p:spPr>
          <a:xfrm>
            <a:off x="6479864" y="-2809"/>
            <a:ext cx="8245423" cy="1378131"/>
          </a:xfrm>
          <a:prstGeom prst="rect">
            <a:avLst/>
          </a:prstGeom>
          <a:noFill/>
          <a:ln>
            <a:noFill/>
          </a:ln>
        </p:spPr>
        <p:txBody>
          <a:bodyPr spcFirstLastPara="1" wrap="square" lIns="91425" tIns="45700" rIns="91425" bIns="45700" anchor="ctr" anchorCtr="0">
            <a:no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iw-IL" sz="2400" b="1" i="0" u="none" strike="noStrike" kern="0" cap="none" spc="0" normalizeH="0" baseline="0" noProof="0" dirty="0">
                <a:ln>
                  <a:noFill/>
                </a:ln>
                <a:solidFill>
                  <a:srgbClr val="FFFFFF"/>
                </a:solidFill>
                <a:effectLst/>
                <a:uLnTx/>
                <a:uFillTx/>
                <a:latin typeface="Calibri"/>
                <a:ea typeface="Calibri"/>
                <a:cs typeface="Calibri"/>
                <a:sym typeface="Calibri"/>
              </a:rPr>
              <a:t>רעיונות ליישום</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37" name="Google Shape;137;p4"/>
          <p:cNvCxnSpPr/>
          <p:nvPr/>
        </p:nvCxnSpPr>
        <p:spPr>
          <a:xfrm>
            <a:off x="7872001" y="2065964"/>
            <a:ext cx="0" cy="2052970"/>
          </a:xfrm>
          <a:prstGeom prst="straightConnector1">
            <a:avLst/>
          </a:prstGeom>
          <a:noFill/>
          <a:ln w="9525" cap="flat" cmpd="sng">
            <a:solidFill>
              <a:schemeClr val="accent1"/>
            </a:solidFill>
            <a:prstDash val="solid"/>
            <a:miter lim="800000"/>
            <a:headEnd type="none" w="sm" len="sm"/>
            <a:tailEnd type="none" w="sm" len="sm"/>
          </a:ln>
        </p:spPr>
      </p:cxnSp>
      <p:sp>
        <p:nvSpPr>
          <p:cNvPr id="138" name="Google Shape;138;p4"/>
          <p:cNvSpPr txBox="1"/>
          <p:nvPr/>
        </p:nvSpPr>
        <p:spPr>
          <a:xfrm>
            <a:off x="4153675" y="2305853"/>
            <a:ext cx="3884650" cy="3693278"/>
          </a:xfrm>
          <a:prstGeom prst="rect">
            <a:avLst/>
          </a:prstGeom>
          <a:noFill/>
          <a:ln>
            <a:noFill/>
          </a:ln>
        </p:spPr>
        <p:txBody>
          <a:bodyPr spcFirstLastPara="1" wrap="square" lIns="91425" tIns="45700" rIns="91425" bIns="45700" anchor="t" anchorCtr="0">
            <a:spAutoFit/>
          </a:bodyPr>
          <a:lstStyle/>
          <a:p>
            <a:pPr marL="45720" marR="0" lvl="0" indent="0" algn="ctr" defTabSz="914400" rtl="1" eaLnBrk="1" fontAlgn="auto" latinLnBrk="0" hangingPunct="1">
              <a:lnSpc>
                <a:spcPct val="150000"/>
              </a:lnSpc>
              <a:spcBef>
                <a:spcPts val="0"/>
              </a:spcBef>
              <a:spcAft>
                <a:spcPts val="0"/>
              </a:spcAft>
              <a:buClr>
                <a:srgbClr val="002060"/>
              </a:buClr>
              <a:buSzPts val="2800"/>
              <a:buFont typeface="Calibri"/>
              <a:buNone/>
              <a:tabLst/>
              <a:defRPr/>
            </a:pP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'מעבירים את זה הלאה' – </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התלמידות יחנכו תלמידות צעירות וילמדו בכיתות אחרות את 'מודל </a:t>
            </a:r>
            <a:r>
              <a:rPr kumimoji="0" lang="he-IL" sz="2600" i="0" u="none" strike="noStrike" kern="0" cap="none" spc="0" normalizeH="0" baseline="0" noProof="0" dirty="0" err="1">
                <a:ln>
                  <a:noFill/>
                </a:ln>
                <a:solidFill>
                  <a:srgbClr val="002060"/>
                </a:solidFill>
                <a:effectLst/>
                <a:uLnTx/>
                <a:uFillTx/>
                <a:latin typeface="Calibri"/>
                <a:ea typeface="Calibri"/>
                <a:cs typeface="Calibri"/>
                <a:sym typeface="Calibri"/>
              </a:rPr>
              <a:t>מב"ט</a:t>
            </a: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 תוך שיתוף בדוגמאות </a:t>
            </a:r>
            <a:br>
              <a:rPr kumimoji="0" lang="en-US" sz="2600" i="0" u="none" strike="noStrike" kern="0" cap="none" spc="0" normalizeH="0" baseline="0" noProof="0" dirty="0">
                <a:ln>
                  <a:noFill/>
                </a:ln>
                <a:solidFill>
                  <a:srgbClr val="002060"/>
                </a:solidFill>
                <a:effectLst/>
                <a:uLnTx/>
                <a:uFillTx/>
                <a:latin typeface="Calibri"/>
                <a:ea typeface="Calibri"/>
                <a:cs typeface="Calibri"/>
                <a:sym typeface="Calibri"/>
              </a:rPr>
            </a:br>
            <a:r>
              <a:rPr kumimoji="0" lang="he-IL" sz="2600" i="0" u="none" strike="noStrike" kern="0" cap="none" spc="0" normalizeH="0" baseline="0" noProof="0" dirty="0">
                <a:ln>
                  <a:noFill/>
                </a:ln>
                <a:solidFill>
                  <a:srgbClr val="002060"/>
                </a:solidFill>
                <a:effectLst/>
                <a:uLnTx/>
                <a:uFillTx/>
                <a:latin typeface="Calibri"/>
                <a:ea typeface="Calibri"/>
                <a:cs typeface="Calibri"/>
                <a:sym typeface="Calibri"/>
              </a:rPr>
              <a:t>שניתנו בכיתה.</a:t>
            </a:r>
            <a:endParaRPr kumimoji="0" sz="2600" i="0" u="none" strike="noStrike" kern="0" cap="none" spc="0" normalizeH="0" baseline="0" noProof="0" dirty="0">
              <a:ln>
                <a:noFill/>
              </a:ln>
              <a:solidFill>
                <a:srgbClr val="002060"/>
              </a:solidFill>
              <a:effectLst/>
              <a:uLnTx/>
              <a:uFillTx/>
              <a:latin typeface="Calibri"/>
              <a:ea typeface="Calibri"/>
              <a:cs typeface="Calibri"/>
              <a:sym typeface="Calibri"/>
            </a:endParaRPr>
          </a:p>
        </p:txBody>
      </p:sp>
      <p:cxnSp>
        <p:nvCxnSpPr>
          <p:cNvPr id="139" name="Google Shape;139;p4"/>
          <p:cNvCxnSpPr/>
          <p:nvPr/>
        </p:nvCxnSpPr>
        <p:spPr>
          <a:xfrm>
            <a:off x="4262530" y="2065964"/>
            <a:ext cx="0" cy="2052970"/>
          </a:xfrm>
          <a:prstGeom prst="straightConnector1">
            <a:avLst/>
          </a:prstGeom>
          <a:noFill/>
          <a:ln w="9525" cap="flat" cmpd="sng">
            <a:solidFill>
              <a:schemeClr val="accent1"/>
            </a:solidFill>
            <a:prstDash val="solid"/>
            <a:miter lim="800000"/>
            <a:headEnd type="none" w="sm" len="sm"/>
            <a:tailEnd type="none" w="sm" len="sm"/>
          </a:ln>
        </p:spPr>
      </p:cxnSp>
      <p:sp>
        <p:nvSpPr>
          <p:cNvPr id="140" name="Google Shape;140;p4"/>
          <p:cNvSpPr txBox="1"/>
          <p:nvPr/>
        </p:nvSpPr>
        <p:spPr>
          <a:xfrm>
            <a:off x="98939" y="1415365"/>
            <a:ext cx="3884650" cy="5078273"/>
          </a:xfrm>
          <a:prstGeom prst="rect">
            <a:avLst/>
          </a:prstGeom>
          <a:noFill/>
          <a:ln>
            <a:noFill/>
          </a:ln>
        </p:spPr>
        <p:txBody>
          <a:bodyPr spcFirstLastPara="1" wrap="square" lIns="91425" tIns="45700" rIns="91425" bIns="45700" anchor="t" anchorCtr="0">
            <a:spAutoFit/>
          </a:bodyPr>
          <a:lstStyle/>
          <a:p>
            <a:pPr marL="45720" marR="0" lvl="0" indent="0" algn="ctr" defTabSz="914400" rtl="1" eaLnBrk="1" fontAlgn="auto" latinLnBrk="0" hangingPunct="1">
              <a:lnSpc>
                <a:spcPct val="150000"/>
              </a:lnSpc>
              <a:spcBef>
                <a:spcPts val="0"/>
              </a:spcBef>
              <a:spcAft>
                <a:spcPts val="0"/>
              </a:spcAft>
              <a:buClr>
                <a:srgbClr val="002060"/>
              </a:buClr>
              <a:buSzPts val="2800"/>
              <a:buFont typeface="Calibri"/>
              <a:buNone/>
              <a:tabLst/>
              <a:defRPr/>
            </a:pPr>
            <a:r>
              <a:rPr lang="he-IL" sz="2400" dirty="0">
                <a:solidFill>
                  <a:srgbClr val="002060"/>
                </a:solidFill>
                <a:latin typeface="Calibri"/>
                <a:cs typeface="Calibri"/>
                <a:sym typeface="Calibri"/>
              </a:rPr>
              <a:t>נקיים שיחות קבוצתיות בשולחן עגול בהם התלמידות יחשבו על נושא שמעסיק אתכם לאחרונה והיו רוצים להשפיע עליו לטובה. </a:t>
            </a:r>
            <a:br>
              <a:rPr lang="he-IL" sz="2400" dirty="0">
                <a:solidFill>
                  <a:srgbClr val="002060"/>
                </a:solidFill>
                <a:latin typeface="Calibri"/>
                <a:cs typeface="Calibri"/>
                <a:sym typeface="Calibri"/>
              </a:rPr>
            </a:br>
            <a:r>
              <a:rPr lang="he-IL" sz="2400" dirty="0">
                <a:solidFill>
                  <a:srgbClr val="002060"/>
                </a:solidFill>
                <a:latin typeface="Calibri"/>
                <a:cs typeface="Calibri"/>
                <a:sym typeface="Calibri"/>
              </a:rPr>
              <a:t>התלמידות יעלו הצעות</a:t>
            </a:r>
            <a:r>
              <a:rPr lang="en-US" sz="2400" dirty="0">
                <a:solidFill>
                  <a:srgbClr val="002060"/>
                </a:solidFill>
                <a:latin typeface="Calibri"/>
                <a:cs typeface="Calibri"/>
                <a:sym typeface="Calibri"/>
              </a:rPr>
              <a:t>;</a:t>
            </a:r>
            <a:r>
              <a:rPr lang="he-IL" sz="2400" dirty="0">
                <a:solidFill>
                  <a:srgbClr val="002060"/>
                </a:solidFill>
                <a:latin typeface="Calibri"/>
                <a:cs typeface="Calibri"/>
                <a:sym typeface="Calibri"/>
              </a:rPr>
              <a:t>  </a:t>
            </a:r>
            <a:br>
              <a:rPr lang="he-IL" sz="2400" dirty="0">
                <a:solidFill>
                  <a:srgbClr val="002060"/>
                </a:solidFill>
                <a:latin typeface="Calibri"/>
                <a:cs typeface="Calibri"/>
                <a:sym typeface="Calibri"/>
              </a:rPr>
            </a:br>
            <a:r>
              <a:rPr lang="he-IL" sz="2400" dirty="0">
                <a:solidFill>
                  <a:srgbClr val="002060"/>
                </a:solidFill>
                <a:latin typeface="Calibri"/>
                <a:cs typeface="Calibri"/>
                <a:sym typeface="Calibri"/>
              </a:rPr>
              <a:t>כיצד יוכלו להיות מעורבים </a:t>
            </a:r>
            <a:br>
              <a:rPr lang="he-IL" sz="2400" dirty="0">
                <a:solidFill>
                  <a:srgbClr val="002060"/>
                </a:solidFill>
                <a:latin typeface="Calibri"/>
                <a:cs typeface="Calibri"/>
                <a:sym typeface="Calibri"/>
              </a:rPr>
            </a:br>
            <a:r>
              <a:rPr lang="he-IL" sz="2400" dirty="0">
                <a:solidFill>
                  <a:srgbClr val="002060"/>
                </a:solidFill>
                <a:latin typeface="Calibri"/>
                <a:cs typeface="Calibri"/>
                <a:sym typeface="Calibri"/>
              </a:rPr>
              <a:t>ולהשפיע לטובה על מה שיקרה.</a:t>
            </a:r>
            <a:br>
              <a:rPr lang="en-US" sz="2400" dirty="0">
                <a:solidFill>
                  <a:srgbClr val="002060"/>
                </a:solidFill>
                <a:latin typeface="Calibri"/>
                <a:cs typeface="Calibri"/>
                <a:sym typeface="Calibri"/>
              </a:rPr>
            </a:br>
            <a:r>
              <a:rPr lang="he-IL" sz="2400" dirty="0">
                <a:solidFill>
                  <a:srgbClr val="002060"/>
                </a:solidFill>
                <a:latin typeface="Calibri"/>
                <a:cs typeface="Calibri"/>
                <a:sym typeface="Calibri"/>
              </a:rPr>
              <a:t>נאסוף את ההצעות </a:t>
            </a:r>
          </a:p>
          <a:p>
            <a:pPr marL="45720" marR="0" lvl="0" indent="0" algn="ctr" defTabSz="914400" rtl="1" eaLnBrk="1" fontAlgn="auto" latinLnBrk="0" hangingPunct="1">
              <a:lnSpc>
                <a:spcPct val="150000"/>
              </a:lnSpc>
              <a:spcBef>
                <a:spcPts val="0"/>
              </a:spcBef>
              <a:spcAft>
                <a:spcPts val="0"/>
              </a:spcAft>
              <a:buClr>
                <a:srgbClr val="002060"/>
              </a:buClr>
              <a:buSzPts val="2800"/>
              <a:buFont typeface="Calibri"/>
              <a:buNone/>
              <a:tabLst/>
              <a:defRPr/>
            </a:pPr>
            <a:r>
              <a:rPr lang="he-IL" sz="2400" dirty="0">
                <a:solidFill>
                  <a:srgbClr val="002060"/>
                </a:solidFill>
                <a:latin typeface="Calibri"/>
                <a:cs typeface="Calibri"/>
                <a:sym typeface="Calibri"/>
              </a:rPr>
              <a:t>וניישמם בכיתה.</a:t>
            </a:r>
          </a:p>
        </p:txBody>
      </p:sp>
      <p:cxnSp>
        <p:nvCxnSpPr>
          <p:cNvPr id="147" name="Google Shape;147;p4"/>
          <p:cNvCxnSpPr/>
          <p:nvPr/>
        </p:nvCxnSpPr>
        <p:spPr>
          <a:xfrm>
            <a:off x="7872001" y="4440668"/>
            <a:ext cx="0" cy="2052970"/>
          </a:xfrm>
          <a:prstGeom prst="straightConnector1">
            <a:avLst/>
          </a:prstGeom>
          <a:noFill/>
          <a:ln w="9525" cap="flat" cmpd="sng">
            <a:solidFill>
              <a:schemeClr val="accent1"/>
            </a:solidFill>
            <a:prstDash val="solid"/>
            <a:miter lim="800000"/>
            <a:headEnd type="none" w="sm" len="sm"/>
            <a:tailEnd type="none" w="sm" len="sm"/>
          </a:ln>
        </p:spPr>
      </p:cxnSp>
      <p:cxnSp>
        <p:nvCxnSpPr>
          <p:cNvPr id="148" name="Google Shape;148;p4"/>
          <p:cNvCxnSpPr/>
          <p:nvPr/>
        </p:nvCxnSpPr>
        <p:spPr>
          <a:xfrm>
            <a:off x="4262530" y="4440668"/>
            <a:ext cx="0" cy="205297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1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ctr" rtl="1">
              <a:lnSpc>
                <a:spcPct val="90000"/>
              </a:lnSpc>
              <a:spcBef>
                <a:spcPts val="0"/>
              </a:spcBef>
              <a:spcAft>
                <a:spcPts val="0"/>
              </a:spcAft>
              <a:buClr>
                <a:srgbClr val="002060"/>
              </a:buClr>
              <a:buSzPts val="5400"/>
              <a:buFont typeface="Calibri"/>
              <a:buNone/>
            </a:pPr>
            <a:r>
              <a:rPr lang="he-IL" dirty="0"/>
              <a:t>להדפסה</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8171684" y="685801"/>
            <a:ext cx="3769081" cy="5287296"/>
          </a:xfrm>
          <a:custGeom>
            <a:avLst/>
            <a:gdLst/>
            <a:ahLst/>
            <a:cxnLst/>
            <a:rect l="l" t="t" r="r" b="b"/>
            <a:pathLst>
              <a:path w="5653621" h="7329023">
                <a:moveTo>
                  <a:pt x="5653621" y="0"/>
                </a:moveTo>
                <a:lnTo>
                  <a:pt x="0" y="0"/>
                </a:lnTo>
                <a:lnTo>
                  <a:pt x="0" y="7329023"/>
                </a:lnTo>
                <a:lnTo>
                  <a:pt x="5653621" y="7329023"/>
                </a:lnTo>
                <a:lnTo>
                  <a:pt x="5653621" y="0"/>
                </a:lnTo>
                <a:close/>
              </a:path>
            </a:pathLst>
          </a:custGeom>
          <a:blipFill>
            <a:blip r:embed="rId3"/>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Freeform 3"/>
          <p:cNvSpPr/>
          <p:nvPr/>
        </p:nvSpPr>
        <p:spPr>
          <a:xfrm>
            <a:off x="4255121" y="685801"/>
            <a:ext cx="3769081" cy="5287296"/>
          </a:xfrm>
          <a:custGeom>
            <a:avLst/>
            <a:gdLst/>
            <a:ahLst/>
            <a:cxnLst/>
            <a:rect l="l" t="t" r="r" b="b"/>
            <a:pathLst>
              <a:path w="5653621" h="7329023">
                <a:moveTo>
                  <a:pt x="0" y="0"/>
                </a:moveTo>
                <a:lnTo>
                  <a:pt x="5653621" y="0"/>
                </a:lnTo>
                <a:lnTo>
                  <a:pt x="5653621" y="7329023"/>
                </a:lnTo>
                <a:lnTo>
                  <a:pt x="0" y="7329023"/>
                </a:lnTo>
                <a:lnTo>
                  <a:pt x="0" y="0"/>
                </a:lnTo>
                <a:close/>
              </a:path>
            </a:pathLst>
          </a:custGeom>
          <a:blipFill>
            <a:blip r:embed="rId4"/>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p:cNvSpPr/>
          <p:nvPr/>
        </p:nvSpPr>
        <p:spPr>
          <a:xfrm>
            <a:off x="294317" y="685801"/>
            <a:ext cx="3769081" cy="5287296"/>
          </a:xfrm>
          <a:custGeom>
            <a:avLst/>
            <a:gdLst/>
            <a:ahLst/>
            <a:cxnLst/>
            <a:rect l="l" t="t" r="r" b="b"/>
            <a:pathLst>
              <a:path w="5653621" h="7329023">
                <a:moveTo>
                  <a:pt x="0" y="0"/>
                </a:moveTo>
                <a:lnTo>
                  <a:pt x="5653620" y="0"/>
                </a:lnTo>
                <a:lnTo>
                  <a:pt x="5653620" y="7329023"/>
                </a:lnTo>
                <a:lnTo>
                  <a:pt x="0" y="7329023"/>
                </a:lnTo>
                <a:lnTo>
                  <a:pt x="0" y="0"/>
                </a:lnTo>
                <a:close/>
              </a:path>
            </a:pathLst>
          </a:custGeom>
          <a:blipFill>
            <a:blip r:embed="rId5"/>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תיבת טקסט 7">
            <a:extLst>
              <a:ext uri="{FF2B5EF4-FFF2-40B4-BE49-F238E27FC236}">
                <a16:creationId xmlns:a16="http://schemas.microsoft.com/office/drawing/2014/main" id="{C1EC67CD-0A45-A605-2301-21265B449E40}"/>
              </a:ext>
            </a:extLst>
          </p:cNvPr>
          <p:cNvSpPr txBox="1"/>
          <p:nvPr/>
        </p:nvSpPr>
        <p:spPr>
          <a:xfrm>
            <a:off x="8171684" y="644857"/>
            <a:ext cx="3725999" cy="5324535"/>
          </a:xfrm>
          <a:prstGeom prst="rect">
            <a:avLst/>
          </a:prstGeom>
          <a:noFill/>
          <a:effectLst/>
        </p:spPr>
        <p:txBody>
          <a:bodyPr wrap="square" rtlCol="1" anchor="t">
            <a:spAutoFit/>
          </a:bodyPr>
          <a:lstStyle/>
          <a:p>
            <a:pPr marL="50800" algn="ctr"/>
            <a:r>
              <a:rPr lang="he-IL" sz="2800" b="1" dirty="0">
                <a:solidFill>
                  <a:schemeClr val="dk1"/>
                </a:solidFill>
                <a:latin typeface="Calibri"/>
                <a:cs typeface="Calibri"/>
                <a:sym typeface="Calibri"/>
              </a:rPr>
              <a:t>בקבוצת </a:t>
            </a:r>
            <a:r>
              <a:rPr lang="he-IL" sz="2800" b="1" dirty="0" err="1">
                <a:solidFill>
                  <a:schemeClr val="dk1"/>
                </a:solidFill>
                <a:latin typeface="Calibri"/>
                <a:cs typeface="Calibri"/>
                <a:sym typeface="Calibri"/>
              </a:rPr>
              <a:t>הווטסאפ</a:t>
            </a:r>
            <a:r>
              <a:rPr lang="he-IL" sz="2800" b="1" dirty="0">
                <a:solidFill>
                  <a:schemeClr val="dk1"/>
                </a:solidFill>
                <a:latin typeface="Calibri"/>
                <a:cs typeface="Calibri"/>
                <a:sym typeface="Calibri"/>
              </a:rPr>
              <a:t> רותם סיפרה בדיחה מעליבה על אחת הבנות שבקבוצה.</a:t>
            </a:r>
            <a:br>
              <a:rPr lang="en-US" sz="2800" b="1" dirty="0">
                <a:solidFill>
                  <a:schemeClr val="dk1"/>
                </a:solidFill>
                <a:latin typeface="Calibri"/>
                <a:cs typeface="Calibri"/>
                <a:sym typeface="Calibri"/>
              </a:rPr>
            </a:br>
            <a:r>
              <a:rPr lang="he-IL" sz="2800" b="1" dirty="0">
                <a:solidFill>
                  <a:schemeClr val="dk1"/>
                </a:solidFill>
                <a:latin typeface="Calibri"/>
                <a:cs typeface="Calibri"/>
                <a:sym typeface="Calibri"/>
              </a:rPr>
              <a:t>בת אחרת הגיבה בגיחוך: </a:t>
            </a:r>
            <a:r>
              <a:rPr lang="he-IL" sz="2800" b="1" dirty="0" err="1">
                <a:solidFill>
                  <a:schemeClr val="dk1"/>
                </a:solidFill>
                <a:latin typeface="Calibri"/>
                <a:cs typeface="Calibri"/>
                <a:sym typeface="Calibri"/>
              </a:rPr>
              <a:t>חחחחח</a:t>
            </a:r>
            <a:r>
              <a:rPr lang="he-IL" sz="2800" b="1" dirty="0">
                <a:solidFill>
                  <a:schemeClr val="dk1"/>
                </a:solidFill>
                <a:latin typeface="Calibri"/>
                <a:cs typeface="Calibri"/>
                <a:sym typeface="Calibri"/>
              </a:rPr>
              <a:t>. </a:t>
            </a:r>
            <a:br>
              <a:rPr lang="en-US" sz="2800" b="1" dirty="0">
                <a:solidFill>
                  <a:schemeClr val="dk1"/>
                </a:solidFill>
                <a:latin typeface="Calibri"/>
                <a:cs typeface="Calibri"/>
                <a:sym typeface="Calibri"/>
              </a:rPr>
            </a:br>
            <a:r>
              <a:rPr lang="he-IL" sz="2800" b="1" dirty="0">
                <a:solidFill>
                  <a:schemeClr val="dk1"/>
                </a:solidFill>
                <a:latin typeface="Calibri"/>
                <a:cs typeface="Calibri"/>
                <a:sym typeface="Calibri"/>
              </a:rPr>
              <a:t>תמר רוצה לעזור לילדה, אבל...</a:t>
            </a:r>
          </a:p>
          <a:p>
            <a:pPr lvl="0" algn="ctr" rtl="1"/>
            <a:endParaRPr lang="he-IL" sz="2400" dirty="0">
              <a:latin typeface="Calibri" panose="020F0502020204030204" pitchFamily="34" charset="0"/>
              <a:cs typeface="Calibri" panose="020F0502020204030204" pitchFamily="34" charset="0"/>
            </a:endParaRPr>
          </a:p>
          <a:p>
            <a:pPr lvl="0" algn="ctr" rtl="1"/>
            <a:r>
              <a:rPr lang="he-IL" sz="2400" dirty="0">
                <a:latin typeface="Calibri" panose="020F0502020204030204" pitchFamily="34" charset="0"/>
                <a:cs typeface="Calibri" panose="020F0502020204030204" pitchFamily="34" charset="0"/>
              </a:rPr>
              <a:t>האם ראיתן או חוויתן </a:t>
            </a:r>
            <a:br>
              <a:rPr lang="en-US" sz="2400" dirty="0">
                <a:latin typeface="Calibri" panose="020F0502020204030204" pitchFamily="34" charset="0"/>
                <a:cs typeface="Calibri" panose="020F0502020204030204" pitchFamily="34" charset="0"/>
              </a:rPr>
            </a:br>
            <a:r>
              <a:rPr lang="he-IL" sz="2400" dirty="0">
                <a:latin typeface="Calibri" panose="020F0502020204030204" pitchFamily="34" charset="0"/>
                <a:cs typeface="Calibri" panose="020F0502020204030204" pitchFamily="34" charset="0"/>
              </a:rPr>
              <a:t>מקרה דומה? </a:t>
            </a:r>
            <a:br>
              <a:rPr lang="he-IL" sz="2400" dirty="0">
                <a:latin typeface="Calibri" panose="020F0502020204030204" pitchFamily="34" charset="0"/>
                <a:cs typeface="Calibri" panose="020F0502020204030204" pitchFamily="34" charset="0"/>
              </a:rPr>
            </a:br>
            <a:r>
              <a:rPr lang="he-IL" sz="2400" dirty="0">
                <a:latin typeface="Calibri" panose="020F0502020204030204" pitchFamily="34" charset="0"/>
                <a:cs typeface="Calibri" panose="020F0502020204030204" pitchFamily="34" charset="0"/>
              </a:rPr>
              <a:t>מה אתן מציעות לה לעשות?</a:t>
            </a:r>
            <a:br>
              <a:rPr kumimoji="0" lang="en-US" sz="2400" b="0" i="0" u="none" strike="noStrike" kern="0" cap="none" spc="0" normalizeH="0" baseline="0" noProof="0" dirty="0">
                <a:ln>
                  <a:noFill/>
                </a:ln>
                <a:solidFill>
                  <a:srgbClr val="000000"/>
                </a:solidFill>
                <a:uLnTx/>
                <a:uFillTx/>
                <a:latin typeface="Calibri" panose="020F0502020204030204" pitchFamily="34" charset="0"/>
                <a:cs typeface="Calibri" panose="020F0502020204030204" pitchFamily="34" charset="0"/>
                <a:sym typeface="Arial"/>
              </a:rPr>
            </a:br>
            <a:r>
              <a:rPr kumimoji="0" lang="he-IL" sz="2400" b="0" i="0" u="none" strike="noStrike" kern="0" cap="none" spc="0" normalizeH="0" baseline="0" noProof="0" dirty="0">
                <a:ln>
                  <a:noFill/>
                </a:ln>
                <a:solidFill>
                  <a:srgbClr val="000000"/>
                </a:solidFill>
                <a:uLnTx/>
                <a:uFillTx/>
                <a:latin typeface="Calibri" panose="020F0502020204030204" pitchFamily="34" charset="0"/>
                <a:cs typeface="Calibri" panose="020F0502020204030204" pitchFamily="34" charset="0"/>
                <a:sym typeface="Arial"/>
              </a:rPr>
              <a:t>רשמו את המחשבות וההתלבטויות העולות בקבוצה</a:t>
            </a:r>
          </a:p>
        </p:txBody>
      </p:sp>
      <p:sp>
        <p:nvSpPr>
          <p:cNvPr id="9" name="מלבן 8">
            <a:extLst>
              <a:ext uri="{FF2B5EF4-FFF2-40B4-BE49-F238E27FC236}">
                <a16:creationId xmlns:a16="http://schemas.microsoft.com/office/drawing/2014/main" id="{61E34EE7-989A-4DDC-9C56-B89A631E088A}"/>
              </a:ext>
            </a:extLst>
          </p:cNvPr>
          <p:cNvSpPr/>
          <p:nvPr/>
        </p:nvSpPr>
        <p:spPr>
          <a:xfrm>
            <a:off x="4210880" y="685801"/>
            <a:ext cx="3769082" cy="51840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t"/>
          <a:lstStyle/>
          <a:p>
            <a:pPr marL="50800" algn="ctr"/>
            <a:r>
              <a:rPr lang="he-IL" sz="2800" b="1" dirty="0">
                <a:solidFill>
                  <a:schemeClr val="dk1"/>
                </a:solidFill>
                <a:latin typeface="Calibri"/>
                <a:cs typeface="Calibri"/>
              </a:rPr>
              <a:t>קבוצה מבנות הכיתה התארגנה להיפגש בקניון </a:t>
            </a:r>
          </a:p>
          <a:p>
            <a:pPr marL="50800" algn="ctr"/>
            <a:r>
              <a:rPr lang="he-IL" sz="2800" b="1" dirty="0">
                <a:solidFill>
                  <a:schemeClr val="dk1"/>
                </a:solidFill>
                <a:latin typeface="Calibri"/>
                <a:cs typeface="Calibri"/>
              </a:rPr>
              <a:t>בשעות אחר הצהריים.</a:t>
            </a:r>
            <a:br>
              <a:rPr lang="en-US" sz="2800" b="1" dirty="0">
                <a:solidFill>
                  <a:schemeClr val="dk1"/>
                </a:solidFill>
                <a:latin typeface="Calibri"/>
                <a:cs typeface="Calibri"/>
              </a:rPr>
            </a:br>
            <a:r>
              <a:rPr lang="he-IL" sz="2800" b="1" dirty="0">
                <a:solidFill>
                  <a:schemeClr val="dk1"/>
                </a:solidFill>
                <a:latin typeface="Calibri"/>
                <a:cs typeface="Calibri"/>
              </a:rPr>
              <a:t>רעות רצתה להזמין </a:t>
            </a:r>
          </a:p>
          <a:p>
            <a:pPr marL="50800" algn="ctr"/>
            <a:r>
              <a:rPr lang="he-IL" sz="2800" b="1" dirty="0">
                <a:solidFill>
                  <a:schemeClr val="dk1"/>
                </a:solidFill>
                <a:latin typeface="Calibri"/>
                <a:cs typeface="Calibri"/>
              </a:rPr>
              <a:t>גם את שירן, </a:t>
            </a:r>
          </a:p>
          <a:p>
            <a:pPr marL="50800" algn="ctr"/>
            <a:r>
              <a:rPr lang="he-IL" sz="2800" b="1" dirty="0">
                <a:solidFill>
                  <a:schemeClr val="dk1"/>
                </a:solidFill>
                <a:latin typeface="Calibri"/>
                <a:cs typeface="Calibri"/>
              </a:rPr>
              <a:t>אך חברות הקבוצה סירבו.</a:t>
            </a:r>
            <a:endParaRPr lang="he-IL" sz="2800" b="1" i="1" dirty="0">
              <a:solidFill>
                <a:schemeClr val="accent5">
                  <a:lumMod val="50000"/>
                </a:schemeClr>
              </a:solidFill>
              <a:latin typeface="Calibri"/>
              <a:cs typeface="Calibri"/>
            </a:endParaRPr>
          </a:p>
          <a:p>
            <a:pPr lvl="0" algn="ctr" rtl="1"/>
            <a:br>
              <a:rPr lang="en-US" sz="2400" dirty="0">
                <a:solidFill>
                  <a:schemeClr val="tx1"/>
                </a:solidFill>
                <a:latin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cs typeface="Calibri" panose="020F0502020204030204" pitchFamily="34" charset="0"/>
              </a:rPr>
              <a:t>האם ראיתן או חוויתן</a:t>
            </a:r>
            <a:br>
              <a:rPr lang="en-US" sz="2400" dirty="0">
                <a:solidFill>
                  <a:schemeClr val="tx1"/>
                </a:solidFill>
                <a:latin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cs typeface="Calibri" panose="020F0502020204030204" pitchFamily="34" charset="0"/>
              </a:rPr>
              <a:t>מקרה דומה? </a:t>
            </a:r>
            <a:br>
              <a:rPr lang="he-IL" sz="2400" dirty="0">
                <a:solidFill>
                  <a:schemeClr val="tx1"/>
                </a:solidFill>
                <a:latin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cs typeface="Calibri" panose="020F0502020204030204" pitchFamily="34" charset="0"/>
              </a:rPr>
              <a:t>מה הייתן מציעות לה לעשות?</a:t>
            </a:r>
          </a:p>
          <a:p>
            <a:pPr lvl="0" algn="ctr" rtl="1"/>
            <a:r>
              <a:rPr lang="he-IL" sz="2400" dirty="0">
                <a:solidFill>
                  <a:schemeClr val="tx1"/>
                </a:solidFill>
                <a:latin typeface="Calibri" panose="020F0502020204030204" pitchFamily="34" charset="0"/>
                <a:cs typeface="Calibri" panose="020F0502020204030204" pitchFamily="34" charset="0"/>
              </a:rPr>
              <a:t>רשמו את המחשבות וההתלבטויות העולות בקבוצה</a:t>
            </a:r>
          </a:p>
        </p:txBody>
      </p:sp>
      <p:sp>
        <p:nvSpPr>
          <p:cNvPr id="10" name="מלבן 9">
            <a:extLst>
              <a:ext uri="{FF2B5EF4-FFF2-40B4-BE49-F238E27FC236}">
                <a16:creationId xmlns:a16="http://schemas.microsoft.com/office/drawing/2014/main" id="{841E514B-685E-5B7F-B0ED-F71B6948791C}"/>
              </a:ext>
            </a:extLst>
          </p:cNvPr>
          <p:cNvSpPr/>
          <p:nvPr/>
        </p:nvSpPr>
        <p:spPr>
          <a:xfrm>
            <a:off x="316437" y="685801"/>
            <a:ext cx="3769081" cy="52872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t"/>
          <a:lstStyle/>
          <a:p>
            <a:pPr algn="ctr"/>
            <a:r>
              <a:rPr lang="he-IL" sz="2800" b="1" dirty="0">
                <a:solidFill>
                  <a:schemeClr val="dk1"/>
                </a:solidFill>
                <a:latin typeface="Calibri"/>
                <a:cs typeface="Calibri"/>
                <a:sym typeface="Calibri"/>
              </a:rPr>
              <a:t>כמה מבנות מהכיתה צחקו ולעגו על סיוון. </a:t>
            </a:r>
          </a:p>
          <a:p>
            <a:pPr algn="ctr" rtl="1"/>
            <a:r>
              <a:rPr lang="he-IL" sz="2800" b="1" dirty="0">
                <a:solidFill>
                  <a:schemeClr val="dk1"/>
                </a:solidFill>
                <a:latin typeface="Calibri"/>
                <a:cs typeface="Calibri"/>
                <a:sym typeface="Calibri"/>
              </a:rPr>
              <a:t>תהילה הצטערה בשבילה, </a:t>
            </a:r>
          </a:p>
          <a:p>
            <a:pPr algn="ctr"/>
            <a:r>
              <a:rPr lang="he-IL" sz="2800" b="1" dirty="0">
                <a:solidFill>
                  <a:schemeClr val="dk1"/>
                </a:solidFill>
                <a:latin typeface="Calibri"/>
                <a:cs typeface="Calibri"/>
                <a:sym typeface="Calibri"/>
              </a:rPr>
              <a:t>היא ראתה עד כמה הן פוגעות בה. </a:t>
            </a:r>
          </a:p>
          <a:p>
            <a:pPr algn="ctr"/>
            <a:r>
              <a:rPr lang="he-IL" sz="2800" b="1" dirty="0">
                <a:solidFill>
                  <a:schemeClr val="dk1"/>
                </a:solidFill>
                <a:latin typeface="Calibri"/>
                <a:cs typeface="Calibri"/>
                <a:sym typeface="Calibri"/>
              </a:rPr>
              <a:t>רוצה לעזור לה אבל... </a:t>
            </a:r>
            <a:endParaRPr lang="he-IL" sz="2800" b="1" dirty="0">
              <a:solidFill>
                <a:schemeClr val="dk1"/>
              </a:solidFill>
              <a:latin typeface="Calibri"/>
              <a:cs typeface="Calibri"/>
            </a:endParaRPr>
          </a:p>
          <a:p>
            <a:pPr lvl="0" algn="ctr" rtl="1"/>
            <a:endParaRPr lang="he-IL" sz="2500" dirty="0">
              <a:solidFill>
                <a:srgbClr val="000000"/>
              </a:solidFill>
              <a:latin typeface="Calibri" panose="020F0502020204030204" pitchFamily="34" charset="0"/>
              <a:cs typeface="Calibri" panose="020F0502020204030204" pitchFamily="34" charset="0"/>
            </a:endParaRPr>
          </a:p>
          <a:p>
            <a:pPr lvl="0" algn="ctr" rtl="1"/>
            <a:r>
              <a:rPr lang="he-IL" sz="2500" dirty="0">
                <a:solidFill>
                  <a:srgbClr val="000000"/>
                </a:solidFill>
                <a:latin typeface="Calibri" panose="020F0502020204030204" pitchFamily="34" charset="0"/>
                <a:cs typeface="Calibri" panose="020F0502020204030204" pitchFamily="34" charset="0"/>
              </a:rPr>
              <a:t>האם ראיתן או חוויתן </a:t>
            </a:r>
            <a:br>
              <a:rPr lang="en-US" sz="2500" dirty="0">
                <a:solidFill>
                  <a:srgbClr val="000000"/>
                </a:solidFill>
                <a:latin typeface="Calibri" panose="020F0502020204030204" pitchFamily="34" charset="0"/>
                <a:cs typeface="Calibri" panose="020F0502020204030204" pitchFamily="34" charset="0"/>
              </a:rPr>
            </a:br>
            <a:r>
              <a:rPr lang="he-IL" sz="2500" dirty="0">
                <a:solidFill>
                  <a:srgbClr val="000000"/>
                </a:solidFill>
                <a:latin typeface="Calibri" panose="020F0502020204030204" pitchFamily="34" charset="0"/>
                <a:cs typeface="Calibri" panose="020F0502020204030204" pitchFamily="34" charset="0"/>
              </a:rPr>
              <a:t>מקרה דומה? </a:t>
            </a:r>
            <a:br>
              <a:rPr lang="he-IL" sz="2500" dirty="0">
                <a:solidFill>
                  <a:srgbClr val="000000"/>
                </a:solidFill>
                <a:latin typeface="Calibri" panose="020F0502020204030204" pitchFamily="34" charset="0"/>
                <a:cs typeface="Calibri" panose="020F0502020204030204" pitchFamily="34" charset="0"/>
              </a:rPr>
            </a:br>
            <a:r>
              <a:rPr lang="he-IL" sz="2500" dirty="0">
                <a:solidFill>
                  <a:srgbClr val="000000"/>
                </a:solidFill>
                <a:latin typeface="Calibri" panose="020F0502020204030204" pitchFamily="34" charset="0"/>
                <a:cs typeface="Calibri" panose="020F0502020204030204" pitchFamily="34" charset="0"/>
              </a:rPr>
              <a:t>מה אתן מציעות לעשות?</a:t>
            </a:r>
            <a:br>
              <a:rPr lang="he-IL" sz="2500" dirty="0">
                <a:solidFill>
                  <a:srgbClr val="000000"/>
                </a:solidFill>
                <a:latin typeface="Calibri" panose="020F0502020204030204" pitchFamily="34" charset="0"/>
                <a:cs typeface="Calibri" panose="020F0502020204030204" pitchFamily="34" charset="0"/>
              </a:rPr>
            </a:br>
            <a:r>
              <a:rPr lang="he-IL" sz="2500" dirty="0">
                <a:solidFill>
                  <a:srgbClr val="000000"/>
                </a:solidFill>
                <a:latin typeface="Calibri" panose="020F0502020204030204" pitchFamily="34" charset="0"/>
                <a:cs typeface="Calibri" panose="020F0502020204030204" pitchFamily="34" charset="0"/>
              </a:rPr>
              <a:t>רשמו את המחשבות וההתלבטויות העולות בקבוצה</a:t>
            </a:r>
            <a:endParaRPr kumimoji="0" lang="he-IL" sz="2500" b="0" i="0" u="none" strike="noStrike" kern="0" cap="none" spc="0" normalizeH="0" baseline="0" noProof="0" dirty="0">
              <a:ln>
                <a:noFill/>
              </a:ln>
              <a:solidFill>
                <a:srgbClr val="000000"/>
              </a:solidFill>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80465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7AB47-EB1C-57D9-5E8A-B5EDED67302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BA117CA-C354-CED2-D121-68350649AB01}"/>
              </a:ext>
            </a:extLst>
          </p:cNvPr>
          <p:cNvSpPr/>
          <p:nvPr/>
        </p:nvSpPr>
        <p:spPr>
          <a:xfrm flipH="1">
            <a:off x="8171684" y="685801"/>
            <a:ext cx="3769081" cy="5287296"/>
          </a:xfrm>
          <a:custGeom>
            <a:avLst/>
            <a:gdLst/>
            <a:ahLst/>
            <a:cxnLst/>
            <a:rect l="l" t="t" r="r" b="b"/>
            <a:pathLst>
              <a:path w="5653621" h="7329023">
                <a:moveTo>
                  <a:pt x="5653621" y="0"/>
                </a:moveTo>
                <a:lnTo>
                  <a:pt x="0" y="0"/>
                </a:lnTo>
                <a:lnTo>
                  <a:pt x="0" y="7329023"/>
                </a:lnTo>
                <a:lnTo>
                  <a:pt x="5653621" y="7329023"/>
                </a:lnTo>
                <a:lnTo>
                  <a:pt x="5653621" y="0"/>
                </a:lnTo>
                <a:close/>
              </a:path>
            </a:pathLst>
          </a:custGeom>
          <a:blipFill>
            <a:blip r:embed="rId3"/>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Freeform 3">
            <a:extLst>
              <a:ext uri="{FF2B5EF4-FFF2-40B4-BE49-F238E27FC236}">
                <a16:creationId xmlns:a16="http://schemas.microsoft.com/office/drawing/2014/main" id="{DBEE1DD2-6D57-58ED-7484-AE399CB2150E}"/>
              </a:ext>
            </a:extLst>
          </p:cNvPr>
          <p:cNvSpPr/>
          <p:nvPr/>
        </p:nvSpPr>
        <p:spPr>
          <a:xfrm>
            <a:off x="4255121" y="685801"/>
            <a:ext cx="3769081" cy="5287296"/>
          </a:xfrm>
          <a:custGeom>
            <a:avLst/>
            <a:gdLst/>
            <a:ahLst/>
            <a:cxnLst/>
            <a:rect l="l" t="t" r="r" b="b"/>
            <a:pathLst>
              <a:path w="5653621" h="7329023">
                <a:moveTo>
                  <a:pt x="0" y="0"/>
                </a:moveTo>
                <a:lnTo>
                  <a:pt x="5653621" y="0"/>
                </a:lnTo>
                <a:lnTo>
                  <a:pt x="5653621" y="7329023"/>
                </a:lnTo>
                <a:lnTo>
                  <a:pt x="0" y="7329023"/>
                </a:lnTo>
                <a:lnTo>
                  <a:pt x="0" y="0"/>
                </a:lnTo>
                <a:close/>
              </a:path>
            </a:pathLst>
          </a:custGeom>
          <a:blipFill>
            <a:blip r:embed="rId4"/>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reeform 4">
            <a:extLst>
              <a:ext uri="{FF2B5EF4-FFF2-40B4-BE49-F238E27FC236}">
                <a16:creationId xmlns:a16="http://schemas.microsoft.com/office/drawing/2014/main" id="{2E18E52F-B5C3-1DA1-4CC7-DE8B943F9C3B}"/>
              </a:ext>
            </a:extLst>
          </p:cNvPr>
          <p:cNvSpPr/>
          <p:nvPr/>
        </p:nvSpPr>
        <p:spPr>
          <a:xfrm>
            <a:off x="294317" y="685801"/>
            <a:ext cx="3769081" cy="5287296"/>
          </a:xfrm>
          <a:custGeom>
            <a:avLst/>
            <a:gdLst/>
            <a:ahLst/>
            <a:cxnLst/>
            <a:rect l="l" t="t" r="r" b="b"/>
            <a:pathLst>
              <a:path w="5653621" h="7329023">
                <a:moveTo>
                  <a:pt x="0" y="0"/>
                </a:moveTo>
                <a:lnTo>
                  <a:pt x="5653620" y="0"/>
                </a:lnTo>
                <a:lnTo>
                  <a:pt x="5653620" y="7329023"/>
                </a:lnTo>
                <a:lnTo>
                  <a:pt x="0" y="7329023"/>
                </a:lnTo>
                <a:lnTo>
                  <a:pt x="0" y="0"/>
                </a:lnTo>
                <a:close/>
              </a:path>
            </a:pathLst>
          </a:custGeom>
          <a:blipFill>
            <a:blip r:embed="rId5"/>
            <a:stretch>
              <a:fillRect l="-1687" t="-7761" r="-1687"/>
            </a:stretch>
          </a:blip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תיבת טקסט 7">
            <a:extLst>
              <a:ext uri="{FF2B5EF4-FFF2-40B4-BE49-F238E27FC236}">
                <a16:creationId xmlns:a16="http://schemas.microsoft.com/office/drawing/2014/main" id="{2447B3B7-1D66-99BE-63B2-151109169848}"/>
              </a:ext>
            </a:extLst>
          </p:cNvPr>
          <p:cNvSpPr txBox="1"/>
          <p:nvPr/>
        </p:nvSpPr>
        <p:spPr>
          <a:xfrm>
            <a:off x="8171684" y="528231"/>
            <a:ext cx="3725999" cy="5447645"/>
          </a:xfrm>
          <a:prstGeom prst="rect">
            <a:avLst/>
          </a:prstGeom>
          <a:noFill/>
        </p:spPr>
        <p:txBody>
          <a:bodyPr wrap="square" rtlCol="1">
            <a:spAutoFit/>
          </a:bodyPr>
          <a:lstStyle/>
          <a:p>
            <a:pPr algn="ctr"/>
            <a:br>
              <a:rPr lang="he-IL" sz="3200" b="1" dirty="0">
                <a:latin typeface="Calibri" panose="020F0502020204030204" pitchFamily="34" charset="0"/>
                <a:cs typeface="Calibri" panose="020F0502020204030204" pitchFamily="34" charset="0"/>
              </a:rPr>
            </a:br>
            <a:r>
              <a:rPr lang="he-IL" sz="2800" b="1" dirty="0">
                <a:latin typeface="Calibri" panose="020F0502020204030204" pitchFamily="34" charset="0"/>
                <a:cs typeface="Calibri" panose="020F0502020204030204" pitchFamily="34" charset="0"/>
              </a:rPr>
              <a:t>נוי חוגגת יום הולדת, ומזמינה לחגיגה כמעט את כל בנות הכיתה מלבד </a:t>
            </a:r>
          </a:p>
          <a:p>
            <a:pPr algn="ctr"/>
            <a:r>
              <a:rPr lang="he-IL" sz="2800" b="1" dirty="0">
                <a:latin typeface="Calibri" panose="020F0502020204030204" pitchFamily="34" charset="0"/>
                <a:cs typeface="Calibri" panose="020F0502020204030204" pitchFamily="34" charset="0"/>
              </a:rPr>
              <a:t>ילדה אחת. </a:t>
            </a:r>
          </a:p>
          <a:p>
            <a:pPr algn="ctr"/>
            <a:r>
              <a:rPr lang="he-IL" sz="2800" b="1" dirty="0">
                <a:latin typeface="Calibri" panose="020F0502020204030204" pitchFamily="34" charset="0"/>
                <a:cs typeface="Calibri" panose="020F0502020204030204" pitchFamily="34" charset="0"/>
              </a:rPr>
              <a:t>נופר מוזמנת ליום ההולדת אבל...</a:t>
            </a:r>
            <a:br>
              <a:rPr lang="he-IL" sz="2800" b="1" dirty="0">
                <a:latin typeface="Calibri" panose="020F0502020204030204" pitchFamily="34" charset="0"/>
                <a:cs typeface="Calibri" panose="020F0502020204030204" pitchFamily="34" charset="0"/>
              </a:rPr>
            </a:br>
            <a:endParaRPr lang="he-IL" sz="2800" b="1" dirty="0">
              <a:latin typeface="Calibri" panose="020F0502020204030204" pitchFamily="34" charset="0"/>
              <a:cs typeface="Calibri" panose="020F0502020204030204" pitchFamily="34" charset="0"/>
            </a:endParaRPr>
          </a:p>
          <a:p>
            <a:pPr lvl="0" algn="ctr" rtl="1"/>
            <a:r>
              <a:rPr lang="he-IL" sz="2400" dirty="0">
                <a:solidFill>
                  <a:schemeClr val="tx1"/>
                </a:solidFill>
                <a:latin typeface="Calibri" panose="020F0502020204030204" pitchFamily="34" charset="0"/>
                <a:cs typeface="Calibri" panose="020F0502020204030204" pitchFamily="34" charset="0"/>
              </a:rPr>
              <a:t>האם ראיתן או חוויתן</a:t>
            </a:r>
            <a:br>
              <a:rPr lang="en-US" sz="2400" dirty="0">
                <a:solidFill>
                  <a:schemeClr val="tx1"/>
                </a:solidFill>
                <a:latin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cs typeface="Calibri" panose="020F0502020204030204" pitchFamily="34" charset="0"/>
              </a:rPr>
              <a:t>מקרה דומה? </a:t>
            </a:r>
            <a:br>
              <a:rPr lang="he-IL" sz="2400" dirty="0">
                <a:solidFill>
                  <a:schemeClr val="tx1"/>
                </a:solidFill>
                <a:latin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cs typeface="Calibri" panose="020F0502020204030204" pitchFamily="34" charset="0"/>
              </a:rPr>
              <a:t>מה הייתן מציעות לה לעשות?</a:t>
            </a:r>
          </a:p>
          <a:p>
            <a:pPr lvl="0" algn="ctr" rtl="1"/>
            <a:r>
              <a:rPr lang="he-IL" sz="2400" dirty="0">
                <a:solidFill>
                  <a:schemeClr val="tx1"/>
                </a:solidFill>
                <a:latin typeface="Calibri" panose="020F0502020204030204" pitchFamily="34" charset="0"/>
                <a:cs typeface="Calibri" panose="020F0502020204030204" pitchFamily="34" charset="0"/>
              </a:rPr>
              <a:t>רשמו את המחשבות וההתלבטויות העולות בקבוצה</a:t>
            </a:r>
          </a:p>
        </p:txBody>
      </p:sp>
      <p:sp>
        <p:nvSpPr>
          <p:cNvPr id="9" name="מלבן 8">
            <a:extLst>
              <a:ext uri="{FF2B5EF4-FFF2-40B4-BE49-F238E27FC236}">
                <a16:creationId xmlns:a16="http://schemas.microsoft.com/office/drawing/2014/main" id="{AC5083A5-91BE-5CB8-D5F4-65311F64BB44}"/>
              </a:ext>
            </a:extLst>
          </p:cNvPr>
          <p:cNvSpPr/>
          <p:nvPr/>
        </p:nvSpPr>
        <p:spPr>
          <a:xfrm>
            <a:off x="4255121" y="604431"/>
            <a:ext cx="3769082" cy="51840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50800" algn="ctr"/>
            <a:r>
              <a:rPr lang="he-IL" sz="2800" b="1" dirty="0">
                <a:solidFill>
                  <a:schemeClr val="tx1"/>
                </a:solidFill>
                <a:latin typeface="Calibri" panose="020F0502020204030204" pitchFamily="34" charset="0"/>
                <a:cs typeface="Calibri" panose="020F0502020204030204" pitchFamily="34" charset="0"/>
              </a:rPr>
              <a:t>במשחק מחניים כל ראשת קבוצה בוחרת את הבנות שישחקו בקבוצה שלה. </a:t>
            </a:r>
          </a:p>
          <a:p>
            <a:pPr marL="50800" algn="ctr"/>
            <a:r>
              <a:rPr lang="he-IL" sz="2800" b="1" dirty="0">
                <a:solidFill>
                  <a:schemeClr val="tx1"/>
                </a:solidFill>
                <a:latin typeface="Calibri" panose="020F0502020204030204" pitchFamily="34" charset="0"/>
                <a:cs typeface="Calibri" panose="020F0502020204030204" pitchFamily="34" charset="0"/>
              </a:rPr>
              <a:t>את מאיה הן בדרך כלל לא בוחרות והיא נשארת אחרונה...</a:t>
            </a:r>
          </a:p>
          <a:p>
            <a:pPr lvl="0" algn="ctr" rtl="1"/>
            <a:endParaRPr lang="he-IL" sz="2400" dirty="0">
              <a:solidFill>
                <a:schemeClr val="tx1"/>
              </a:solidFill>
              <a:latin typeface="Calibri" panose="020F0502020204030204" pitchFamily="34" charset="0"/>
              <a:cs typeface="Calibri" panose="020F0502020204030204" pitchFamily="34" charset="0"/>
            </a:endParaRPr>
          </a:p>
          <a:p>
            <a:pPr lvl="0" algn="ctr" rtl="1"/>
            <a:r>
              <a:rPr lang="he-IL" sz="2400" dirty="0">
                <a:solidFill>
                  <a:schemeClr val="tx1"/>
                </a:solidFill>
                <a:latin typeface="Calibri" panose="020F0502020204030204" pitchFamily="34" charset="0"/>
                <a:cs typeface="Calibri" panose="020F0502020204030204" pitchFamily="34" charset="0"/>
              </a:rPr>
              <a:t>האם ראיתן או חוויתן</a:t>
            </a:r>
            <a:br>
              <a:rPr lang="en-US" sz="2400" dirty="0">
                <a:solidFill>
                  <a:schemeClr val="tx1"/>
                </a:solidFill>
                <a:latin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cs typeface="Calibri" panose="020F0502020204030204" pitchFamily="34" charset="0"/>
              </a:rPr>
              <a:t>מקרה דומה? </a:t>
            </a:r>
            <a:br>
              <a:rPr lang="he-IL" sz="2400" dirty="0">
                <a:solidFill>
                  <a:schemeClr val="tx1"/>
                </a:solidFill>
                <a:latin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cs typeface="Calibri" panose="020F0502020204030204" pitchFamily="34" charset="0"/>
              </a:rPr>
              <a:t>מה הייתן מציעות לה לעשות?</a:t>
            </a:r>
          </a:p>
          <a:p>
            <a:pPr lvl="0" algn="ctr" rtl="1"/>
            <a:r>
              <a:rPr lang="he-IL" sz="2400" dirty="0">
                <a:solidFill>
                  <a:schemeClr val="tx1"/>
                </a:solidFill>
                <a:latin typeface="Calibri" panose="020F0502020204030204" pitchFamily="34" charset="0"/>
                <a:cs typeface="Calibri" panose="020F0502020204030204" pitchFamily="34" charset="0"/>
              </a:rPr>
              <a:t>רשמו את המחשבות וההתלבטויות העולות בקבוצה</a:t>
            </a:r>
          </a:p>
        </p:txBody>
      </p:sp>
      <p:sp>
        <p:nvSpPr>
          <p:cNvPr id="10" name="מלבן 9">
            <a:extLst>
              <a:ext uri="{FF2B5EF4-FFF2-40B4-BE49-F238E27FC236}">
                <a16:creationId xmlns:a16="http://schemas.microsoft.com/office/drawing/2014/main" id="{42F8A2FC-A237-3FB9-F5FE-B6D52F0F461F}"/>
              </a:ext>
            </a:extLst>
          </p:cNvPr>
          <p:cNvSpPr/>
          <p:nvPr/>
        </p:nvSpPr>
        <p:spPr>
          <a:xfrm>
            <a:off x="251235" y="685801"/>
            <a:ext cx="3834283" cy="52872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50800" algn="ctr"/>
            <a:r>
              <a:rPr lang="he-IL" sz="2800" b="1" dirty="0">
                <a:solidFill>
                  <a:srgbClr val="000000"/>
                </a:solidFill>
                <a:latin typeface="Calibri"/>
                <a:cs typeface="Calibri"/>
                <a:sym typeface="Calibri"/>
              </a:rPr>
              <a:t>היום בהפסקה מעיין </a:t>
            </a:r>
          </a:p>
          <a:p>
            <a:pPr marL="50800" algn="ctr"/>
            <a:r>
              <a:rPr lang="he-IL" sz="2800" b="1" dirty="0">
                <a:solidFill>
                  <a:srgbClr val="000000"/>
                </a:solidFill>
                <a:latin typeface="Calibri"/>
                <a:cs typeface="Calibri"/>
                <a:sym typeface="Calibri"/>
              </a:rPr>
              <a:t>אמרה לכל הבנות </a:t>
            </a:r>
          </a:p>
          <a:p>
            <a:pPr marL="50800" algn="ctr"/>
            <a:r>
              <a:rPr lang="he-IL" sz="2800" b="1" dirty="0">
                <a:solidFill>
                  <a:srgbClr val="000000"/>
                </a:solidFill>
                <a:latin typeface="Calibri"/>
                <a:cs typeface="Calibri"/>
                <a:sym typeface="Calibri"/>
              </a:rPr>
              <a:t>להפסיק להיות חברות של גאיה, ולא לדבר אתה בכלל. </a:t>
            </a:r>
          </a:p>
          <a:p>
            <a:pPr marL="50800" algn="ctr"/>
            <a:r>
              <a:rPr lang="he-IL" sz="2800" b="1" dirty="0">
                <a:solidFill>
                  <a:srgbClr val="000000"/>
                </a:solidFill>
                <a:latin typeface="Calibri"/>
                <a:cs typeface="Calibri"/>
                <a:sym typeface="Calibri"/>
              </a:rPr>
              <a:t>הדס מחבבת את גאיה אבל...</a:t>
            </a:r>
            <a:endParaRPr lang="he-IL" sz="3200" b="1" dirty="0">
              <a:solidFill>
                <a:schemeClr val="dk1"/>
              </a:solidFill>
              <a:latin typeface="Calibri"/>
              <a:cs typeface="Calibri"/>
            </a:endParaRPr>
          </a:p>
          <a:p>
            <a:pPr lvl="0" algn="ctr" rtl="1"/>
            <a:endParaRPr lang="he-IL" sz="2400" dirty="0">
              <a:solidFill>
                <a:schemeClr val="tx1"/>
              </a:solidFill>
              <a:latin typeface="Calibri" panose="020F0502020204030204" pitchFamily="34" charset="0"/>
              <a:cs typeface="Calibri" panose="020F0502020204030204" pitchFamily="34" charset="0"/>
            </a:endParaRPr>
          </a:p>
          <a:p>
            <a:pPr lvl="0" algn="ctr" rtl="1"/>
            <a:r>
              <a:rPr lang="he-IL" sz="2400" dirty="0">
                <a:solidFill>
                  <a:schemeClr val="tx1"/>
                </a:solidFill>
                <a:latin typeface="Calibri" panose="020F0502020204030204" pitchFamily="34" charset="0"/>
                <a:cs typeface="Calibri" panose="020F0502020204030204" pitchFamily="34" charset="0"/>
              </a:rPr>
              <a:t>האם ראיתן או חוויתן</a:t>
            </a:r>
            <a:br>
              <a:rPr lang="en-US" sz="2400" dirty="0">
                <a:solidFill>
                  <a:schemeClr val="tx1"/>
                </a:solidFill>
                <a:latin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cs typeface="Calibri" panose="020F0502020204030204" pitchFamily="34" charset="0"/>
              </a:rPr>
              <a:t>מקרה דומה? </a:t>
            </a:r>
            <a:br>
              <a:rPr lang="he-IL" sz="2400" dirty="0">
                <a:solidFill>
                  <a:schemeClr val="tx1"/>
                </a:solidFill>
                <a:latin typeface="Calibri" panose="020F0502020204030204" pitchFamily="34" charset="0"/>
                <a:cs typeface="Calibri" panose="020F0502020204030204" pitchFamily="34" charset="0"/>
              </a:rPr>
            </a:br>
            <a:r>
              <a:rPr lang="he-IL" sz="2400" dirty="0">
                <a:solidFill>
                  <a:schemeClr val="tx1"/>
                </a:solidFill>
                <a:latin typeface="Calibri" panose="020F0502020204030204" pitchFamily="34" charset="0"/>
                <a:cs typeface="Calibri" panose="020F0502020204030204" pitchFamily="34" charset="0"/>
              </a:rPr>
              <a:t>מה הייתן מציעות לה לעשות?</a:t>
            </a:r>
          </a:p>
          <a:p>
            <a:pPr lvl="0" algn="ctr" rtl="1"/>
            <a:r>
              <a:rPr lang="he-IL" sz="2400" dirty="0">
                <a:solidFill>
                  <a:schemeClr val="tx1"/>
                </a:solidFill>
                <a:latin typeface="Calibri" panose="020F0502020204030204" pitchFamily="34" charset="0"/>
                <a:cs typeface="Calibri" panose="020F0502020204030204" pitchFamily="34" charset="0"/>
              </a:rPr>
              <a:t>רשמו את המחשבות וההתלבטויות העולות בקבוצה</a:t>
            </a:r>
          </a:p>
        </p:txBody>
      </p:sp>
    </p:spTree>
    <p:extLst>
      <p:ext uri="{BB962C8B-B14F-4D97-AF65-F5344CB8AC3E}">
        <p14:creationId xmlns:p14="http://schemas.microsoft.com/office/powerpoint/2010/main" val="3428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173"/>
        <p:cNvGrpSpPr/>
        <p:nvPr/>
      </p:nvGrpSpPr>
      <p:grpSpPr>
        <a:xfrm>
          <a:off x="0" y="0"/>
          <a:ext cx="0" cy="0"/>
          <a:chOff x="0" y="0"/>
          <a:chExt cx="0" cy="0"/>
        </a:xfrm>
      </p:grpSpPr>
      <p:pic>
        <p:nvPicPr>
          <p:cNvPr id="174" name="Google Shape;174;p4"/>
          <p:cNvPicPr preferRelativeResize="0"/>
          <p:nvPr/>
        </p:nvPicPr>
        <p:blipFill rotWithShape="1">
          <a:blip r:embed="rId3">
            <a:alphaModFix/>
          </a:blip>
          <a:srcRect/>
          <a:stretch/>
        </p:blipFill>
        <p:spPr>
          <a:xfrm>
            <a:off x="7872000" y="469025"/>
            <a:ext cx="4320000" cy="1116898"/>
          </a:xfrm>
          <a:prstGeom prst="rect">
            <a:avLst/>
          </a:prstGeom>
          <a:noFill/>
          <a:ln>
            <a:noFill/>
          </a:ln>
        </p:spPr>
      </p:pic>
      <p:cxnSp>
        <p:nvCxnSpPr>
          <p:cNvPr id="175" name="Google Shape;175;p4"/>
          <p:cNvCxnSpPr/>
          <p:nvPr/>
        </p:nvCxnSpPr>
        <p:spPr>
          <a:xfrm>
            <a:off x="8682163"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76" name="Google Shape;176;p4"/>
          <p:cNvSpPr txBox="1"/>
          <p:nvPr/>
        </p:nvSpPr>
        <p:spPr>
          <a:xfrm>
            <a:off x="8829713" y="2716232"/>
            <a:ext cx="3265714" cy="2308284"/>
          </a:xfrm>
          <a:prstGeom prst="rect">
            <a:avLst/>
          </a:prstGeom>
          <a:noFill/>
          <a:ln>
            <a:noFill/>
          </a:ln>
        </p:spPr>
        <p:txBody>
          <a:bodyPr spcFirstLastPara="1" wrap="square" lIns="91425" tIns="45700" rIns="91425" bIns="45700" anchor="t" anchorCtr="0">
            <a:spAutoFit/>
          </a:bodyPr>
          <a:lstStyle/>
          <a:p>
            <a:pPr marL="174625" lvl="1" indent="-61912" algn="r" rtl="1"/>
            <a:r>
              <a:rPr lang="he-IL" sz="1600" dirty="0">
                <a:latin typeface="Calibri"/>
                <a:ea typeface="Calibri"/>
                <a:cs typeface="Calibri"/>
                <a:sym typeface="Calibri"/>
              </a:rPr>
              <a:t>התלמידים יכירו את המושג 'בחירה', ויבינו שהתנהגותו של אדם ומעשיו נובעים מהבחירות שלו. </a:t>
            </a:r>
          </a:p>
          <a:p>
            <a:pPr marL="174625" lvl="1" indent="-61912" algn="r" rtl="1"/>
            <a:r>
              <a:rPr lang="he-IL" sz="1600" dirty="0">
                <a:latin typeface="Calibri"/>
                <a:ea typeface="Calibri"/>
                <a:cs typeface="Calibri"/>
                <a:sym typeface="Calibri"/>
              </a:rPr>
              <a:t>התלמידים יבינו את הקשר בין בחירה בהתנהגות מסוימת לבין השפעתה על האדם עצמו  ועל הסביבה.</a:t>
            </a:r>
          </a:p>
          <a:p>
            <a:pPr marL="174625" lvl="1" indent="-61912" algn="r" rtl="1"/>
            <a:r>
              <a:rPr lang="he-IL" sz="1600" dirty="0">
                <a:latin typeface="Calibri"/>
                <a:ea typeface="Calibri"/>
                <a:cs typeface="Calibri"/>
                <a:sym typeface="Calibri"/>
              </a:rPr>
              <a:t>התלמידים יבינו שילדים יכולים לבחור בהתנהגות ובמעשים שישפיעו לטובה על עצמם ועל הזולת.</a:t>
            </a:r>
            <a:endParaRPr dirty="0"/>
          </a:p>
        </p:txBody>
      </p:sp>
      <p:sp>
        <p:nvSpPr>
          <p:cNvPr id="177" name="Google Shape;177;p4"/>
          <p:cNvSpPr txBox="1"/>
          <p:nvPr/>
        </p:nvSpPr>
        <p:spPr>
          <a:xfrm>
            <a:off x="3016976" y="2634952"/>
            <a:ext cx="5521710" cy="4031833"/>
          </a:xfrm>
          <a:prstGeom prst="rect">
            <a:avLst/>
          </a:prstGeom>
          <a:noFill/>
          <a:ln>
            <a:noFill/>
          </a:ln>
        </p:spPr>
        <p:txBody>
          <a:bodyPr spcFirstLastPara="1" wrap="square" lIns="91425" tIns="45700" rIns="91425" bIns="45700" anchor="t" anchorCtr="0">
            <a:spAutoFit/>
          </a:bodyPr>
          <a:lstStyle/>
          <a:p>
            <a:pPr marL="285750" marR="0" lvl="0" indent="-28575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קוגניטיביות </a:t>
            </a:r>
            <a:endParaRPr sz="1600" b="1" i="0" u="none" strike="noStrike" cap="none" dirty="0">
              <a:solidFill>
                <a:srgbClr val="EF364C"/>
              </a:solidFill>
              <a:latin typeface="Calibri"/>
              <a:ea typeface="Calibri"/>
              <a:cs typeface="Calibri"/>
              <a:sym typeface="Calibri"/>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lang="iw-IL" sz="1600" b="0" i="0" u="none" strike="noStrike" cap="none" dirty="0">
                <a:solidFill>
                  <a:srgbClr val="000000"/>
                </a:solidFill>
                <a:latin typeface="Calibri"/>
                <a:ea typeface="Calibri"/>
                <a:cs typeface="Calibri"/>
                <a:sym typeface="Calibri"/>
              </a:rPr>
              <a:t>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חשיבה ביקורתית -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קבלת החלטות הטלת ספק, הבנת קשרים</a:t>
            </a:r>
            <a:br>
              <a:rPr kumimoji="0" lang="en-US" sz="16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בין התנהגות לתוצאות בהקשר החברתי.</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he-IL" sz="1600" b="1" i="0" u="none" strike="noStrike" kern="0" cap="none" spc="0" normalizeH="0" baseline="0" noProof="0" dirty="0">
                <a:ln>
                  <a:noFill/>
                </a:ln>
                <a:solidFill>
                  <a:srgbClr val="000000"/>
                </a:solidFill>
                <a:effectLst/>
                <a:uLnTx/>
                <a:uFillTx/>
                <a:latin typeface="Calibri"/>
                <a:ea typeface="Calibri"/>
                <a:cs typeface="Calibri"/>
                <a:sym typeface="Calibri"/>
              </a:rPr>
              <a:t>חשיבה יצירתית - </a:t>
            </a:r>
            <a:r>
              <a:rPr kumimoji="0" lang="he-IL" sz="1600" b="0" i="0" u="none" strike="noStrike" kern="0" cap="none" spc="0" normalizeH="0" baseline="0" noProof="0" dirty="0">
                <a:ln>
                  <a:noFill/>
                </a:ln>
                <a:solidFill>
                  <a:srgbClr val="000000"/>
                </a:solidFill>
                <a:effectLst/>
                <a:uLnTx/>
                <a:uFillTx/>
                <a:latin typeface="Calibri"/>
                <a:ea typeface="Calibri"/>
                <a:cs typeface="Calibri"/>
                <a:sym typeface="Calibri"/>
              </a:rPr>
              <a:t>תעוזה והתמדה</a:t>
            </a:r>
            <a:r>
              <a:rPr lang="he-IL" sz="1600" dirty="0">
                <a:latin typeface="Calibri"/>
                <a:ea typeface="Calibri"/>
                <a:cs typeface="Calibri"/>
                <a:sym typeface="Calibri"/>
              </a:rPr>
              <a:t>.</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sz="1600" b="0" i="0" u="none" strike="noStrike" cap="none" dirty="0">
              <a:solidFill>
                <a:srgbClr val="000000"/>
              </a:solidFill>
              <a:highlight>
                <a:srgbClr val="FFFF00"/>
              </a:highlight>
              <a:latin typeface="Calibri"/>
              <a:ea typeface="Calibri"/>
              <a:cs typeface="Calibri"/>
              <a:sym typeface="Calibri"/>
            </a:endParaRPr>
          </a:p>
          <a:p>
            <a:pPr marL="285750" marR="0" lvl="0" indent="-28575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רגשיות </a:t>
            </a:r>
            <a:r>
              <a:rPr lang="he-IL" sz="1600" b="1" i="0" u="none" strike="noStrike" cap="none" dirty="0">
                <a:solidFill>
                  <a:srgbClr val="EF364C"/>
                </a:solidFill>
                <a:latin typeface="Calibri"/>
                <a:ea typeface="Calibri"/>
                <a:cs typeface="Calibri"/>
                <a:sym typeface="Calibri"/>
              </a:rPr>
              <a:t>(</a:t>
            </a:r>
            <a:r>
              <a:rPr lang="iw-IL" sz="1600" b="1" i="0" u="none" strike="noStrike" cap="none" dirty="0">
                <a:solidFill>
                  <a:srgbClr val="EF364C"/>
                </a:solidFill>
                <a:latin typeface="Calibri"/>
                <a:ea typeface="Calibri"/>
                <a:cs typeface="Calibri"/>
                <a:sym typeface="Calibri"/>
              </a:rPr>
              <a:t>תוך-אישי</a:t>
            </a:r>
            <a:r>
              <a:rPr lang="he-IL" sz="1600" b="1" i="0" u="none" strike="noStrike" cap="none" dirty="0">
                <a:solidFill>
                  <a:srgbClr val="EF364C"/>
                </a:solidFill>
                <a:latin typeface="Calibri"/>
                <a:ea typeface="Calibri"/>
                <a:cs typeface="Calibri"/>
                <a:sym typeface="Calibri"/>
              </a:rPr>
              <a:t>)</a:t>
            </a:r>
            <a:endParaRPr sz="1600" b="0" i="0" u="none" strike="noStrike" cap="none" dirty="0">
              <a:solidFill>
                <a:srgbClr val="EF364C"/>
              </a:solidFill>
              <a:latin typeface="Calibri"/>
              <a:ea typeface="Calibri"/>
              <a:cs typeface="Calibri"/>
              <a:sym typeface="Calibri"/>
            </a:endParaRPr>
          </a:p>
          <a:p>
            <a:pPr marL="576000" lvl="0" indent="-285750" algn="r" rtl="1">
              <a:buSzPts val="1800"/>
              <a:buFont typeface="Calibri"/>
              <a:buChar char="-"/>
            </a:pPr>
            <a:r>
              <a:rPr lang="iw-IL" sz="1600" b="1" i="0" u="none" strike="noStrike" cap="none" dirty="0">
                <a:solidFill>
                  <a:srgbClr val="000000"/>
                </a:solidFill>
                <a:latin typeface="Calibri"/>
                <a:ea typeface="Calibri"/>
                <a:cs typeface="Calibri"/>
                <a:sym typeface="Calibri"/>
              </a:rPr>
              <a:t>מודעות עצמית </a:t>
            </a:r>
            <a:r>
              <a:rPr lang="he-IL" sz="1600" b="1" i="0" u="none" strike="noStrike" cap="none" dirty="0">
                <a:solidFill>
                  <a:srgbClr val="000000"/>
                </a:solidFill>
                <a:latin typeface="Calibri"/>
                <a:ea typeface="Calibri"/>
                <a:cs typeface="Calibri"/>
                <a:sym typeface="Calibri"/>
              </a:rPr>
              <a:t>-</a:t>
            </a:r>
            <a:r>
              <a:rPr lang="he-IL" sz="1600" dirty="0">
                <a:latin typeface="Calibri"/>
                <a:ea typeface="Calibri"/>
                <a:cs typeface="Calibri"/>
                <a:sym typeface="Calibri"/>
              </a:rPr>
              <a:t>  זיהוי רגשות, זיהוי כוחות הקשורים למצבים חברתיים.</a:t>
            </a:r>
            <a:endParaRPr sz="1600" b="0" i="0" u="none" strike="noStrike" cap="none" dirty="0">
              <a:solidFill>
                <a:srgbClr val="000000"/>
              </a:solidFill>
              <a:latin typeface="Calibri"/>
              <a:ea typeface="Calibri"/>
              <a:cs typeface="Calibri"/>
              <a:sym typeface="Calibri"/>
            </a:endParaRPr>
          </a:p>
          <a:p>
            <a:pPr marL="576000" lvl="0" indent="-285750" algn="r" rtl="1">
              <a:buSzPts val="1800"/>
              <a:buFont typeface="Calibri"/>
              <a:buChar char="-"/>
            </a:pPr>
            <a:r>
              <a:rPr lang="iw-IL" sz="1600" b="1" i="0" u="none" strike="noStrike" cap="none" dirty="0">
                <a:solidFill>
                  <a:srgbClr val="000000"/>
                </a:solidFill>
                <a:latin typeface="Calibri"/>
                <a:ea typeface="Calibri"/>
                <a:cs typeface="Calibri"/>
                <a:sym typeface="Calibri"/>
              </a:rPr>
              <a:t>הכוונה עצמית </a:t>
            </a:r>
            <a:r>
              <a:rPr lang="he-IL" sz="1600" b="1" i="0" u="none" strike="noStrike" cap="none" dirty="0">
                <a:solidFill>
                  <a:srgbClr val="000000"/>
                </a:solidFill>
                <a:latin typeface="Calibri"/>
                <a:ea typeface="Calibri"/>
                <a:cs typeface="Calibri"/>
                <a:sym typeface="Calibri"/>
              </a:rPr>
              <a:t>: </a:t>
            </a:r>
            <a:r>
              <a:rPr lang="he-IL" sz="1600" dirty="0">
                <a:latin typeface="Calibri"/>
                <a:ea typeface="Calibri"/>
                <a:cs typeface="Calibri"/>
                <a:sym typeface="Calibri"/>
              </a:rPr>
              <a:t>מסוגלות עצמית, בחירה בהתנהגויות המשפיעות לטובה על עצמי ועל הסביבה.</a:t>
            </a:r>
            <a:endParaRPr sz="1600" b="0" i="0" u="none" strike="sngStrike" cap="none" dirty="0">
              <a:solidFill>
                <a:srgbClr val="000000"/>
              </a:solidFill>
              <a:latin typeface="Calibri"/>
              <a:ea typeface="Calibri"/>
              <a:cs typeface="Calibri"/>
              <a:sym typeface="Calibri"/>
            </a:endParaRPr>
          </a:p>
          <a:p>
            <a:pPr marL="576000" marR="0" lvl="0" indent="-171450" algn="r" rtl="1">
              <a:lnSpc>
                <a:spcPct val="100000"/>
              </a:lnSpc>
              <a:spcBef>
                <a:spcPts val="0"/>
              </a:spcBef>
              <a:spcAft>
                <a:spcPts val="0"/>
              </a:spcAft>
              <a:buClr>
                <a:srgbClr val="000000"/>
              </a:buClr>
              <a:buSzPts val="1800"/>
              <a:buFont typeface="Calibri"/>
              <a:buNone/>
            </a:pPr>
            <a:endParaRPr sz="1600" b="0" i="0" u="none" strike="noStrike" cap="none" dirty="0">
              <a:solidFill>
                <a:srgbClr val="000000"/>
              </a:solidFill>
              <a:latin typeface="Calibri"/>
              <a:ea typeface="Calibri"/>
              <a:cs typeface="Calibri"/>
              <a:sym typeface="Calibri"/>
            </a:endParaRPr>
          </a:p>
          <a:p>
            <a:pPr marL="0" marR="0" lvl="0" indent="0" algn="r" rtl="1">
              <a:lnSpc>
                <a:spcPct val="100000"/>
              </a:lnSpc>
              <a:spcBef>
                <a:spcPts val="0"/>
              </a:spcBef>
              <a:spcAft>
                <a:spcPts val="0"/>
              </a:spcAft>
              <a:buClr>
                <a:srgbClr val="000000"/>
              </a:buClr>
              <a:buSzPts val="1800"/>
              <a:buFont typeface="Gisha"/>
              <a:buChar char="»"/>
            </a:pPr>
            <a:r>
              <a:rPr lang="iw-IL" sz="1600" b="1" i="0" u="none" strike="noStrike" cap="none" dirty="0">
                <a:solidFill>
                  <a:srgbClr val="EF364C"/>
                </a:solidFill>
                <a:latin typeface="Calibri"/>
                <a:ea typeface="Calibri"/>
                <a:cs typeface="Calibri"/>
                <a:sym typeface="Calibri"/>
              </a:rPr>
              <a:t>מיומנויות חברתיות </a:t>
            </a:r>
            <a:r>
              <a:rPr lang="he-IL" sz="1600" b="1" i="0" u="none" strike="noStrike" cap="none" dirty="0">
                <a:solidFill>
                  <a:srgbClr val="EF364C"/>
                </a:solidFill>
                <a:latin typeface="Calibri"/>
                <a:ea typeface="Calibri"/>
                <a:cs typeface="Calibri"/>
                <a:sym typeface="Calibri"/>
              </a:rPr>
              <a:t>(</a:t>
            </a:r>
            <a:r>
              <a:rPr lang="iw-IL" sz="1600" b="1" i="0" u="none" strike="noStrike" cap="none" dirty="0">
                <a:solidFill>
                  <a:srgbClr val="EF364C"/>
                </a:solidFill>
                <a:latin typeface="Calibri"/>
                <a:ea typeface="Calibri"/>
                <a:cs typeface="Calibri"/>
                <a:sym typeface="Calibri"/>
              </a:rPr>
              <a:t>בין-אישי</a:t>
            </a:r>
            <a:r>
              <a:rPr lang="he-IL" sz="1600" b="1" i="0" u="none" strike="noStrike" cap="none" dirty="0">
                <a:solidFill>
                  <a:srgbClr val="EF364C"/>
                </a:solidFill>
                <a:latin typeface="Calibri"/>
                <a:ea typeface="Calibri"/>
                <a:cs typeface="Calibri"/>
                <a:sym typeface="Calibri"/>
              </a:rPr>
              <a:t>)</a:t>
            </a:r>
            <a:endParaRPr sz="1600" b="1" i="0" u="none" strike="noStrike" cap="none" dirty="0">
              <a:solidFill>
                <a:srgbClr val="EF364C"/>
              </a:solidFill>
              <a:latin typeface="Calibri"/>
              <a:ea typeface="Calibri"/>
              <a:cs typeface="Calibri"/>
              <a:sym typeface="Calibri"/>
            </a:endParaRPr>
          </a:p>
          <a:p>
            <a:pPr marL="576000" lvl="0" indent="-285750" algn="r" rtl="1">
              <a:buSzPts val="1800"/>
              <a:buFont typeface="Calibri"/>
              <a:buChar char="-"/>
            </a:pPr>
            <a:r>
              <a:rPr lang="iw-IL" sz="1600" b="1" i="0" u="none" strike="noStrike" cap="none" dirty="0">
                <a:solidFill>
                  <a:srgbClr val="000000"/>
                </a:solidFill>
                <a:latin typeface="Calibri"/>
                <a:ea typeface="Calibri"/>
                <a:cs typeface="Calibri"/>
                <a:sym typeface="Calibri"/>
              </a:rPr>
              <a:t>מודעות חברתית </a:t>
            </a:r>
            <a:r>
              <a:rPr lang="iw-IL" sz="1600" b="0" i="0" u="none" strike="noStrike" cap="none" dirty="0">
                <a:solidFill>
                  <a:srgbClr val="000000"/>
                </a:solidFill>
                <a:latin typeface="Calibri"/>
                <a:ea typeface="Calibri"/>
                <a:cs typeface="Calibri"/>
                <a:sym typeface="Calibri"/>
              </a:rPr>
              <a:t>– </a:t>
            </a:r>
            <a:r>
              <a:rPr lang="he-IL" sz="1600" dirty="0">
                <a:latin typeface="Calibri"/>
                <a:ea typeface="Calibri"/>
                <a:cs typeface="Calibri"/>
                <a:sym typeface="Calibri"/>
              </a:rPr>
              <a:t>זיהוי מצבים חברתיים, הבנת האחר, אמפתיה, הבנת ההשפעה שיש למעשי אדם אחד על אחרים ועל רגשותיהם</a:t>
            </a:r>
            <a:endParaRPr sz="1600" b="0" i="0" u="none" strike="noStrike" cap="none" dirty="0">
              <a:solidFill>
                <a:srgbClr val="000000"/>
              </a:solidFill>
              <a:latin typeface="Calibri"/>
              <a:ea typeface="Calibri"/>
              <a:cs typeface="Calibri"/>
              <a:sym typeface="Calibri"/>
            </a:endParaRPr>
          </a:p>
          <a:p>
            <a:pPr marL="576000" lvl="0" indent="-285750" algn="r" rtl="1">
              <a:buSzPts val="1800"/>
              <a:buFont typeface="Calibri"/>
              <a:buChar char="-"/>
            </a:pPr>
            <a:r>
              <a:rPr lang="iw-IL" sz="1600" b="1" i="0" u="none" strike="noStrike" cap="none" dirty="0">
                <a:solidFill>
                  <a:srgbClr val="000000"/>
                </a:solidFill>
                <a:latin typeface="Calibri"/>
                <a:ea typeface="Calibri"/>
                <a:cs typeface="Calibri"/>
                <a:sym typeface="Calibri"/>
              </a:rPr>
              <a:t>התנהלות חברתית </a:t>
            </a:r>
            <a:r>
              <a:rPr lang="iw-IL" sz="1600" b="0" i="0" u="none" strike="noStrike" cap="none" dirty="0">
                <a:solidFill>
                  <a:srgbClr val="000000"/>
                </a:solidFill>
                <a:latin typeface="Calibri"/>
                <a:ea typeface="Calibri"/>
                <a:cs typeface="Calibri"/>
                <a:sym typeface="Calibri"/>
              </a:rPr>
              <a:t>– </a:t>
            </a:r>
            <a:r>
              <a:rPr lang="he-IL" sz="1600" dirty="0">
                <a:latin typeface="Calibri"/>
                <a:ea typeface="Calibri"/>
                <a:cs typeface="Calibri"/>
                <a:sym typeface="Calibri"/>
              </a:rPr>
              <a:t>דאגה, אכפתיות, רגישות לזולת, בחירה בהתנהגות המשפיעה לטובה על האחר.</a:t>
            </a:r>
            <a:endParaRPr sz="1600" b="0" i="0" u="none" strike="noStrike" cap="none" dirty="0">
              <a:solidFill>
                <a:srgbClr val="000000"/>
              </a:solidFill>
              <a:latin typeface="Calibri"/>
              <a:ea typeface="Calibri"/>
              <a:cs typeface="Calibri"/>
              <a:sym typeface="Calibri"/>
            </a:endParaRPr>
          </a:p>
        </p:txBody>
      </p:sp>
      <p:sp>
        <p:nvSpPr>
          <p:cNvPr id="178" name="Google Shape;178;p4"/>
          <p:cNvSpPr txBox="1"/>
          <p:nvPr/>
        </p:nvSpPr>
        <p:spPr>
          <a:xfrm>
            <a:off x="315481" y="2716232"/>
            <a:ext cx="2932343" cy="1815841"/>
          </a:xfrm>
          <a:prstGeom prst="rect">
            <a:avLst/>
          </a:prstGeom>
          <a:noFill/>
          <a:ln>
            <a:noFill/>
          </a:ln>
        </p:spPr>
        <p:txBody>
          <a:bodyPr spcFirstLastPara="1" wrap="square" lIns="91425" tIns="45700" rIns="91425" bIns="45700" anchor="t" anchorCtr="0">
            <a:spAutoFit/>
          </a:bodyPr>
          <a:lstStyle/>
          <a:p>
            <a:pPr marL="742950" lvl="1" indent="-285750" algn="r" rtl="1">
              <a:buSzPts val="1600"/>
              <a:buFont typeface="Calibri"/>
              <a:buChar char="»"/>
            </a:pPr>
            <a:r>
              <a:rPr lang="he-IL" sz="1600" dirty="0">
                <a:latin typeface="Calibri"/>
                <a:ea typeface="Calibri"/>
                <a:cs typeface="Calibri"/>
                <a:sym typeface="Calibri"/>
              </a:rPr>
              <a:t>מידות טובות ודרך ארץ</a:t>
            </a:r>
          </a:p>
          <a:p>
            <a:pPr marL="742950" lvl="1" indent="-285750" algn="r" rtl="1">
              <a:buSzPts val="1600"/>
              <a:buFont typeface="Calibri"/>
              <a:buChar char="»"/>
            </a:pPr>
            <a:r>
              <a:rPr lang="he-IL" sz="1600" dirty="0">
                <a:latin typeface="Calibri"/>
                <a:ea typeface="Calibri"/>
                <a:cs typeface="Calibri"/>
                <a:sym typeface="Calibri"/>
              </a:rPr>
              <a:t>צדק חברתי וערבות הדדית: סולידריות מעורבות חברתית.</a:t>
            </a:r>
          </a:p>
          <a:p>
            <a:pPr marL="742950" lvl="1" indent="-285750" algn="r" rtl="1">
              <a:buSzPts val="1600"/>
              <a:buFont typeface="Calibri"/>
              <a:buChar char="»"/>
            </a:pPr>
            <a:r>
              <a:rPr lang="he-IL" sz="1600" dirty="0">
                <a:latin typeface="Calibri"/>
                <a:ea typeface="Calibri"/>
                <a:cs typeface="Calibri"/>
                <a:sym typeface="Calibri"/>
              </a:rPr>
              <a:t>כבוד האדם: כבוד לאדם, לזכויותיו, להשקפותיו ולחירות היסוד.</a:t>
            </a:r>
          </a:p>
        </p:txBody>
      </p:sp>
      <p:cxnSp>
        <p:nvCxnSpPr>
          <p:cNvPr id="179" name="Google Shape;179;p4"/>
          <p:cNvCxnSpPr/>
          <p:nvPr/>
        </p:nvCxnSpPr>
        <p:spPr>
          <a:xfrm>
            <a:off x="2977891" y="2716232"/>
            <a:ext cx="0" cy="2065840"/>
          </a:xfrm>
          <a:prstGeom prst="straightConnector1">
            <a:avLst/>
          </a:prstGeom>
          <a:noFill/>
          <a:ln w="9525" cap="flat" cmpd="sng">
            <a:solidFill>
              <a:srgbClr val="005485"/>
            </a:solidFill>
            <a:prstDash val="solid"/>
            <a:miter lim="800000"/>
            <a:headEnd type="none" w="sm" len="sm"/>
            <a:tailEnd type="none" w="sm" len="sm"/>
          </a:ln>
        </p:spPr>
      </p:cxnSp>
      <p:sp>
        <p:nvSpPr>
          <p:cNvPr id="180" name="Google Shape;180;p4"/>
          <p:cNvSpPr txBox="1"/>
          <p:nvPr/>
        </p:nvSpPr>
        <p:spPr>
          <a:xfrm>
            <a:off x="10206784" y="2008346"/>
            <a:ext cx="931761" cy="70788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4000" b="1" i="0" u="none" strike="noStrike" cap="none">
                <a:solidFill>
                  <a:srgbClr val="EF364C"/>
                </a:solidFill>
                <a:latin typeface="Calibri"/>
                <a:ea typeface="Calibri"/>
                <a:cs typeface="Calibri"/>
                <a:sym typeface="Calibri"/>
              </a:rPr>
              <a:t>ידע</a:t>
            </a:r>
            <a:endParaRPr sz="4000">
              <a:solidFill>
                <a:srgbClr val="EF364C"/>
              </a:solidFill>
              <a:latin typeface="Calibri"/>
              <a:ea typeface="Calibri"/>
              <a:cs typeface="Calibri"/>
              <a:sym typeface="Calibri"/>
            </a:endParaRPr>
          </a:p>
        </p:txBody>
      </p:sp>
      <p:sp>
        <p:nvSpPr>
          <p:cNvPr id="181" name="Google Shape;181;p4"/>
          <p:cNvSpPr txBox="1"/>
          <p:nvPr/>
        </p:nvSpPr>
        <p:spPr>
          <a:xfrm>
            <a:off x="4703318" y="2008346"/>
            <a:ext cx="2271425" cy="70788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4000" b="1">
                <a:solidFill>
                  <a:srgbClr val="EF364C"/>
                </a:solidFill>
                <a:latin typeface="Calibri"/>
                <a:ea typeface="Calibri"/>
                <a:cs typeface="Calibri"/>
                <a:sym typeface="Calibri"/>
              </a:rPr>
              <a:t>מיומנויות</a:t>
            </a:r>
            <a:endParaRPr sz="4000">
              <a:solidFill>
                <a:srgbClr val="EF364C"/>
              </a:solidFill>
              <a:latin typeface="Calibri"/>
              <a:ea typeface="Calibri"/>
              <a:cs typeface="Calibri"/>
              <a:sym typeface="Calibri"/>
            </a:endParaRPr>
          </a:p>
        </p:txBody>
      </p:sp>
      <p:sp>
        <p:nvSpPr>
          <p:cNvPr id="182" name="Google Shape;182;p4"/>
          <p:cNvSpPr txBox="1"/>
          <p:nvPr/>
        </p:nvSpPr>
        <p:spPr>
          <a:xfrm>
            <a:off x="411469" y="2008346"/>
            <a:ext cx="1745925" cy="707886"/>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4000" b="1">
                <a:solidFill>
                  <a:srgbClr val="EF364C"/>
                </a:solidFill>
                <a:latin typeface="Calibri"/>
                <a:ea typeface="Calibri"/>
                <a:cs typeface="Calibri"/>
                <a:sym typeface="Calibri"/>
              </a:rPr>
              <a:t>ערכים</a:t>
            </a:r>
            <a:endParaRPr sz="4000">
              <a:solidFill>
                <a:srgbClr val="EF364C"/>
              </a:solidFill>
              <a:latin typeface="Calibri"/>
              <a:ea typeface="Calibri"/>
              <a:cs typeface="Calibri"/>
              <a:sym typeface="Calibri"/>
            </a:endParaRPr>
          </a:p>
        </p:txBody>
      </p:sp>
      <p:sp>
        <p:nvSpPr>
          <p:cNvPr id="183" name="Google Shape;183;p4"/>
          <p:cNvSpPr txBox="1">
            <a:spLocks noGrp="1"/>
          </p:cNvSpPr>
          <p:nvPr>
            <p:ph type="title"/>
          </p:nvPr>
        </p:nvSpPr>
        <p:spPr>
          <a:xfrm>
            <a:off x="9002229" y="469026"/>
            <a:ext cx="3038669" cy="1054394"/>
          </a:xfrm>
          <a:prstGeom prst="rect">
            <a:avLst/>
          </a:prstGeom>
          <a:noFill/>
          <a:ln>
            <a:noFill/>
          </a:ln>
        </p:spPr>
        <p:txBody>
          <a:bodyPr spcFirstLastPara="1" wrap="square" lIns="91425" tIns="45700" rIns="91425" bIns="45700" anchor="ctr" anchorCtr="0">
            <a:noAutofit/>
          </a:bodyPr>
          <a:lstStyle/>
          <a:p>
            <a:pPr marL="0" lvl="0" indent="0" algn="ctr" rtl="1">
              <a:lnSpc>
                <a:spcPct val="110000"/>
              </a:lnSpc>
              <a:spcBef>
                <a:spcPts val="0"/>
              </a:spcBef>
              <a:spcAft>
                <a:spcPts val="0"/>
              </a:spcAft>
              <a:buClr>
                <a:srgbClr val="000000"/>
              </a:buClr>
              <a:buSzPts val="2800"/>
              <a:buFont typeface="Calibri"/>
              <a:buNone/>
            </a:pPr>
            <a:r>
              <a:rPr lang="iw-IL" sz="2800" b="1">
                <a:solidFill>
                  <a:srgbClr val="002060"/>
                </a:solidFill>
                <a:latin typeface="Calibri"/>
                <a:ea typeface="Calibri"/>
                <a:cs typeface="Calibri"/>
                <a:sym typeface="Calibri"/>
              </a:rPr>
              <a:t>ידע, מיומנויות וערכים</a:t>
            </a:r>
            <a:endParaRPr sz="2800" b="1">
              <a:solidFill>
                <a:srgbClr val="002060"/>
              </a:solidFill>
              <a:latin typeface="Calibri"/>
              <a:ea typeface="Calibri"/>
              <a:cs typeface="Calibri"/>
              <a:sym typeface="Calibri"/>
            </a:endParaRPr>
          </a:p>
        </p:txBody>
      </p:sp>
      <p:pic>
        <p:nvPicPr>
          <p:cNvPr id="184" name="Google Shape;184;p4"/>
          <p:cNvPicPr preferRelativeResize="0"/>
          <p:nvPr/>
        </p:nvPicPr>
        <p:blipFill rotWithShape="1">
          <a:blip r:embed="rId4">
            <a:alphaModFix/>
          </a:blip>
          <a:srcRect/>
          <a:stretch/>
        </p:blipFill>
        <p:spPr>
          <a:xfrm>
            <a:off x="8110883" y="681040"/>
            <a:ext cx="614363" cy="67381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190"/>
        <p:cNvGrpSpPr/>
        <p:nvPr/>
      </p:nvGrpSpPr>
      <p:grpSpPr>
        <a:xfrm>
          <a:off x="0" y="0"/>
          <a:ext cx="0" cy="0"/>
          <a:chOff x="0" y="0"/>
          <a:chExt cx="0" cy="0"/>
        </a:xfrm>
      </p:grpSpPr>
      <p:sp>
        <p:nvSpPr>
          <p:cNvPr id="191" name="Google Shape;191;p5"/>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lt1"/>
              </a:buClr>
              <a:buSzPts val="3200"/>
              <a:buFont typeface="Calibri"/>
              <a:buNone/>
            </a:pPr>
            <a:endParaRPr sz="3200" b="0" i="0" u="none" strike="noStrike" cap="none">
              <a:solidFill>
                <a:srgbClr val="002060"/>
              </a:solidFill>
              <a:latin typeface="Calibri"/>
              <a:ea typeface="Calibri"/>
              <a:cs typeface="Calibri"/>
              <a:sym typeface="Calibri"/>
            </a:endParaRPr>
          </a:p>
        </p:txBody>
      </p:sp>
      <p:pic>
        <p:nvPicPr>
          <p:cNvPr id="192" name="Google Shape;192;p5" descr="Puzzle pieces"/>
          <p:cNvPicPr preferRelativeResize="0"/>
          <p:nvPr/>
        </p:nvPicPr>
        <p:blipFill rotWithShape="1">
          <a:blip r:embed="rId3">
            <a:alphaModFix/>
          </a:blip>
          <a:srcRect/>
          <a:stretch/>
        </p:blipFill>
        <p:spPr>
          <a:xfrm>
            <a:off x="8235011" y="565074"/>
            <a:ext cx="914400" cy="914400"/>
          </a:xfrm>
          <a:prstGeom prst="rect">
            <a:avLst/>
          </a:prstGeom>
          <a:noFill/>
          <a:ln>
            <a:noFill/>
          </a:ln>
        </p:spPr>
      </p:pic>
      <p:sp>
        <p:nvSpPr>
          <p:cNvPr id="193" name="Google Shape;193;p5"/>
          <p:cNvSpPr/>
          <p:nvPr/>
        </p:nvSpPr>
        <p:spPr>
          <a:xfrm>
            <a:off x="8430448" y="472018"/>
            <a:ext cx="3760873" cy="1107323"/>
          </a:xfrm>
          <a:custGeom>
            <a:avLst/>
            <a:gdLst/>
            <a:ahLst/>
            <a:cxnLst/>
            <a:rect l="l" t="t" r="r" b="b"/>
            <a:pathLst>
              <a:path w="3760873" h="1107323" extrusionOk="0">
                <a:moveTo>
                  <a:pt x="0" y="0"/>
                </a:moveTo>
                <a:lnTo>
                  <a:pt x="3760873" y="0"/>
                </a:lnTo>
                <a:lnTo>
                  <a:pt x="3760873" y="1107324"/>
                </a:lnTo>
                <a:lnTo>
                  <a:pt x="0" y="1107324"/>
                </a:lnTo>
                <a:close/>
              </a:path>
            </a:pathLst>
          </a:custGeom>
          <a:solidFill>
            <a:srgbClr val="8CB9BA"/>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4" name="Google Shape;194;p5"/>
          <p:cNvSpPr/>
          <p:nvPr/>
        </p:nvSpPr>
        <p:spPr>
          <a:xfrm rot="-2700000">
            <a:off x="7871999" y="474150"/>
            <a:ext cx="1116897" cy="1116897"/>
          </a:xfrm>
          <a:custGeom>
            <a:avLst/>
            <a:gdLst/>
            <a:ahLst/>
            <a:cxnLst/>
            <a:rect l="l" t="t" r="r" b="b"/>
            <a:pathLst>
              <a:path w="1116897" h="1116897" extrusionOk="0">
                <a:moveTo>
                  <a:pt x="1116858" y="557198"/>
                </a:moveTo>
                <a:cubicBezTo>
                  <a:pt x="1116858" y="865621"/>
                  <a:pt x="866831" y="1115647"/>
                  <a:pt x="558409" y="1115647"/>
                </a:cubicBezTo>
                <a:cubicBezTo>
                  <a:pt x="249986" y="1115647"/>
                  <a:pt x="-40" y="865621"/>
                  <a:pt x="-40" y="557198"/>
                </a:cubicBezTo>
                <a:cubicBezTo>
                  <a:pt x="-40" y="248776"/>
                  <a:pt x="249986" y="-1250"/>
                  <a:pt x="558409" y="-1250"/>
                </a:cubicBezTo>
                <a:cubicBezTo>
                  <a:pt x="866831" y="-1250"/>
                  <a:pt x="1116858" y="248776"/>
                  <a:pt x="1116858" y="557198"/>
                </a:cubicBezTo>
                <a:close/>
              </a:path>
            </a:pathLst>
          </a:custGeom>
          <a:solidFill>
            <a:srgbClr val="5E9B9C"/>
          </a:solidFill>
          <a:ln>
            <a:noFill/>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5" name="Google Shape;195;p5"/>
          <p:cNvSpPr/>
          <p:nvPr/>
        </p:nvSpPr>
        <p:spPr>
          <a:xfrm rot="-2700000">
            <a:off x="7983808" y="585959"/>
            <a:ext cx="893278" cy="893278"/>
          </a:xfrm>
          <a:custGeom>
            <a:avLst/>
            <a:gdLst/>
            <a:ahLst/>
            <a:cxnLst/>
            <a:rect l="l" t="t" r="r" b="b"/>
            <a:pathLst>
              <a:path w="893278" h="893278" extrusionOk="0">
                <a:moveTo>
                  <a:pt x="893239" y="445389"/>
                </a:moveTo>
                <a:cubicBezTo>
                  <a:pt x="893239" y="692061"/>
                  <a:pt x="693271" y="892028"/>
                  <a:pt x="446599" y="892028"/>
                </a:cubicBezTo>
                <a:cubicBezTo>
                  <a:pt x="199927" y="892028"/>
                  <a:pt x="-40" y="692061"/>
                  <a:pt x="-40" y="445389"/>
                </a:cubicBezTo>
                <a:cubicBezTo>
                  <a:pt x="-40" y="198717"/>
                  <a:pt x="199927" y="-1250"/>
                  <a:pt x="446599" y="-1250"/>
                </a:cubicBezTo>
                <a:cubicBezTo>
                  <a:pt x="693271" y="-1250"/>
                  <a:pt x="893239" y="198717"/>
                  <a:pt x="893239" y="445389"/>
                </a:cubicBezTo>
                <a:close/>
              </a:path>
            </a:pathLst>
          </a:custGeom>
          <a:solidFill>
            <a:schemeClr val="lt1"/>
          </a:solidFill>
          <a:ln w="9525" cap="flat" cmpd="sng">
            <a:solidFill>
              <a:srgbClr val="C3DADB"/>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r" rtl="1">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6" name="Google Shape;196;p5"/>
          <p:cNvSpPr txBox="1"/>
          <p:nvPr/>
        </p:nvSpPr>
        <p:spPr>
          <a:xfrm>
            <a:off x="7301985" y="495077"/>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iw-IL" sz="2800" b="1" i="0" u="none" strike="noStrike" cap="none">
                <a:solidFill>
                  <a:srgbClr val="002060"/>
                </a:solidFill>
                <a:latin typeface="Calibri"/>
                <a:ea typeface="Calibri"/>
                <a:cs typeface="Calibri"/>
                <a:sym typeface="Calibri"/>
              </a:rPr>
              <a:t>מהלך השיעור</a:t>
            </a:r>
            <a:endParaRPr/>
          </a:p>
        </p:txBody>
      </p:sp>
      <p:pic>
        <p:nvPicPr>
          <p:cNvPr id="197" name="Google Shape;197;p5" descr="Arrow circle"/>
          <p:cNvPicPr preferRelativeResize="0"/>
          <p:nvPr/>
        </p:nvPicPr>
        <p:blipFill rotWithShape="1">
          <a:blip r:embed="rId4">
            <a:alphaModFix/>
          </a:blip>
          <a:srcRect/>
          <a:stretch/>
        </p:blipFill>
        <p:spPr>
          <a:xfrm>
            <a:off x="7941511" y="591736"/>
            <a:ext cx="914400" cy="914400"/>
          </a:xfrm>
          <a:prstGeom prst="rect">
            <a:avLst/>
          </a:prstGeom>
          <a:noFill/>
          <a:ln>
            <a:noFill/>
          </a:ln>
        </p:spPr>
      </p:pic>
      <p:cxnSp>
        <p:nvCxnSpPr>
          <p:cNvPr id="198" name="Google Shape;198;p5"/>
          <p:cNvCxnSpPr/>
          <p:nvPr/>
        </p:nvCxnSpPr>
        <p:spPr>
          <a:xfrm>
            <a:off x="11237002" y="3354054"/>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199" name="Google Shape;199;p5"/>
          <p:cNvSpPr txBox="1"/>
          <p:nvPr/>
        </p:nvSpPr>
        <p:spPr>
          <a:xfrm>
            <a:off x="10220093" y="4035933"/>
            <a:ext cx="2201270" cy="58477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600" b="0" i="0" u="none" strike="noStrike" cap="none" dirty="0">
                <a:solidFill>
                  <a:srgbClr val="44546A"/>
                </a:solidFill>
                <a:latin typeface="Calibri"/>
                <a:ea typeface="Calibri"/>
                <a:cs typeface="Calibri"/>
                <a:sym typeface="Calibri"/>
              </a:rPr>
              <a:t>מהשיעור הקודם</a:t>
            </a:r>
            <a:br>
              <a:rPr lang="iw-IL" sz="1600" b="0" i="0" u="none" strike="noStrike" cap="none" dirty="0">
                <a:solidFill>
                  <a:srgbClr val="44546A"/>
                </a:solidFill>
                <a:latin typeface="Calibri"/>
                <a:ea typeface="Calibri"/>
                <a:cs typeface="Calibri"/>
                <a:sym typeface="Calibri"/>
              </a:rPr>
            </a:br>
            <a:r>
              <a:rPr lang="iw-IL" sz="1600" b="0" i="0" u="none" strike="noStrike" cap="none" dirty="0">
                <a:solidFill>
                  <a:srgbClr val="44546A"/>
                </a:solidFill>
                <a:latin typeface="Calibri"/>
                <a:ea typeface="Calibri"/>
                <a:cs typeface="Calibri"/>
                <a:sym typeface="Calibri"/>
              </a:rPr>
              <a:t>ועד היום - </a:t>
            </a:r>
            <a:r>
              <a:rPr lang="he-IL" sz="1600" b="0" i="0" u="none" strike="noStrike" cap="none" dirty="0">
                <a:solidFill>
                  <a:srgbClr val="44546A"/>
                </a:solidFill>
                <a:latin typeface="Calibri"/>
                <a:ea typeface="Calibri"/>
                <a:cs typeface="Calibri"/>
                <a:sym typeface="Calibri"/>
              </a:rPr>
              <a:t> </a:t>
            </a:r>
            <a:r>
              <a:rPr lang="iw-IL" sz="1600" b="0" i="0" u="none" strike="noStrike" cap="none" dirty="0">
                <a:solidFill>
                  <a:srgbClr val="44546A"/>
                </a:solidFill>
                <a:latin typeface="Calibri"/>
                <a:ea typeface="Calibri"/>
                <a:cs typeface="Calibri"/>
                <a:sym typeface="Calibri"/>
              </a:rPr>
              <a:t>נזכרים</a:t>
            </a:r>
            <a:endParaRPr dirty="0"/>
          </a:p>
        </p:txBody>
      </p:sp>
      <p:sp>
        <p:nvSpPr>
          <p:cNvPr id="200" name="Google Shape;200;p5"/>
          <p:cNvSpPr txBox="1"/>
          <p:nvPr/>
        </p:nvSpPr>
        <p:spPr>
          <a:xfrm>
            <a:off x="4760209" y="4034438"/>
            <a:ext cx="2201270" cy="58473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he-IL" sz="1600" b="0" i="0" u="none" cap="none" dirty="0">
                <a:solidFill>
                  <a:srgbClr val="002060"/>
                </a:solidFill>
                <a:latin typeface="Calibri"/>
                <a:ea typeface="Calibri"/>
                <a:cs typeface="Calibri"/>
                <a:sym typeface="Calibri"/>
              </a:rPr>
              <a:t>ניתוח מקרה - במליאה</a:t>
            </a:r>
            <a:br>
              <a:rPr lang="en-US" sz="1600" b="0" i="0" u="none" strike="sngStrike" cap="none" dirty="0">
                <a:solidFill>
                  <a:srgbClr val="002060"/>
                </a:solidFill>
                <a:latin typeface="Calibri"/>
                <a:ea typeface="Calibri"/>
                <a:cs typeface="Calibri"/>
                <a:sym typeface="Calibri"/>
              </a:rPr>
            </a:br>
            <a:r>
              <a:rPr lang="he-IL" sz="1600" b="0" i="0" u="none" strike="noStrike" cap="none" dirty="0">
                <a:solidFill>
                  <a:srgbClr val="002060"/>
                </a:solidFill>
                <a:latin typeface="Calibri"/>
                <a:ea typeface="Calibri"/>
                <a:cs typeface="Calibri"/>
                <a:sym typeface="Calibri"/>
              </a:rPr>
              <a:t> ובקבוצות</a:t>
            </a:r>
            <a:endParaRPr dirty="0">
              <a:solidFill>
                <a:srgbClr val="002060"/>
              </a:solidFill>
            </a:endParaRPr>
          </a:p>
        </p:txBody>
      </p:sp>
      <p:sp>
        <p:nvSpPr>
          <p:cNvPr id="201" name="Google Shape;201;p5"/>
          <p:cNvSpPr txBox="1"/>
          <p:nvPr/>
        </p:nvSpPr>
        <p:spPr>
          <a:xfrm>
            <a:off x="1235688" y="4066326"/>
            <a:ext cx="2201270" cy="584775"/>
          </a:xfrm>
          <a:prstGeom prst="rect">
            <a:avLst/>
          </a:prstGeom>
          <a:noFill/>
          <a:ln>
            <a:noFill/>
          </a:ln>
        </p:spPr>
        <p:txBody>
          <a:bodyPr spcFirstLastPara="1" wrap="square" lIns="91425" tIns="45700" rIns="91425" bIns="45700" anchor="t" anchorCtr="0">
            <a:spAutoFit/>
          </a:bodyPr>
          <a:lstStyle/>
          <a:p>
            <a:pPr marL="0" marR="0" lvl="0" indent="0" algn="ctr" rtl="1">
              <a:lnSpc>
                <a:spcPct val="100000"/>
              </a:lnSpc>
              <a:spcBef>
                <a:spcPts val="0"/>
              </a:spcBef>
              <a:spcAft>
                <a:spcPts val="0"/>
              </a:spcAft>
              <a:buClr>
                <a:srgbClr val="44546A"/>
              </a:buClr>
              <a:buSzPts val="1600"/>
              <a:buFont typeface="Calibri"/>
              <a:buNone/>
            </a:pPr>
            <a:r>
              <a:rPr lang="iw-IL" sz="1600" b="0" i="0" u="none" strike="noStrike" cap="none" dirty="0">
                <a:solidFill>
                  <a:srgbClr val="44546A"/>
                </a:solidFill>
                <a:latin typeface="Calibri"/>
                <a:ea typeface="Calibri"/>
                <a:cs typeface="Calibri"/>
                <a:sym typeface="Calibri"/>
              </a:rPr>
              <a:t>מסרים מרכזיים</a:t>
            </a:r>
            <a:br>
              <a:rPr lang="iw-IL" sz="1600" b="0" i="0" u="none" strike="noStrike" cap="none" dirty="0">
                <a:solidFill>
                  <a:srgbClr val="44546A"/>
                </a:solidFill>
                <a:latin typeface="Calibri"/>
                <a:ea typeface="Calibri"/>
                <a:cs typeface="Calibri"/>
                <a:sym typeface="Calibri"/>
              </a:rPr>
            </a:br>
            <a:r>
              <a:rPr lang="iw-IL" sz="1600" b="0" i="0" u="none" strike="noStrike" cap="none" dirty="0">
                <a:solidFill>
                  <a:srgbClr val="44546A"/>
                </a:solidFill>
                <a:latin typeface="Calibri"/>
                <a:ea typeface="Calibri"/>
                <a:cs typeface="Calibri"/>
                <a:sym typeface="Calibri"/>
              </a:rPr>
              <a:t>וסיכום</a:t>
            </a:r>
            <a:endParaRPr dirty="0"/>
          </a:p>
        </p:txBody>
      </p:sp>
      <p:sp>
        <p:nvSpPr>
          <p:cNvPr id="202" name="Google Shape;202;p5"/>
          <p:cNvSpPr/>
          <p:nvPr/>
        </p:nvSpPr>
        <p:spPr>
          <a:xfrm>
            <a:off x="429207" y="3151732"/>
            <a:ext cx="11364687" cy="202322"/>
          </a:xfrm>
          <a:prstGeom prst="rect">
            <a:avLst/>
          </a:prstGeom>
          <a:solidFill>
            <a:srgbClr val="7E97A3"/>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cxnSp>
        <p:nvCxnSpPr>
          <p:cNvPr id="203" name="Google Shape;203;p5"/>
          <p:cNvCxnSpPr/>
          <p:nvPr/>
        </p:nvCxnSpPr>
        <p:spPr>
          <a:xfrm>
            <a:off x="9498010" y="330367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4" name="Google Shape;204;p5"/>
          <p:cNvCxnSpPr/>
          <p:nvPr/>
        </p:nvCxnSpPr>
        <p:spPr>
          <a:xfrm>
            <a:off x="7744855" y="3354054"/>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5" name="Google Shape;205;p5"/>
          <p:cNvCxnSpPr/>
          <p:nvPr/>
        </p:nvCxnSpPr>
        <p:spPr>
          <a:xfrm>
            <a:off x="5890260" y="3303676"/>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6" name="Google Shape;206;p5"/>
          <p:cNvCxnSpPr/>
          <p:nvPr/>
        </p:nvCxnSpPr>
        <p:spPr>
          <a:xfrm>
            <a:off x="863682" y="3260788"/>
            <a:ext cx="0" cy="732257"/>
          </a:xfrm>
          <a:prstGeom prst="straightConnector1">
            <a:avLst/>
          </a:prstGeom>
          <a:noFill/>
          <a:ln w="19050" cap="flat" cmpd="sng">
            <a:solidFill>
              <a:srgbClr val="7E97A3"/>
            </a:solidFill>
            <a:prstDash val="solid"/>
            <a:miter lim="800000"/>
            <a:headEnd type="none" w="sm" len="sm"/>
            <a:tailEnd type="none" w="sm" len="sm"/>
          </a:ln>
        </p:spPr>
      </p:cxnSp>
      <p:cxnSp>
        <p:nvCxnSpPr>
          <p:cNvPr id="207" name="Google Shape;207;p5"/>
          <p:cNvCxnSpPr/>
          <p:nvPr/>
        </p:nvCxnSpPr>
        <p:spPr>
          <a:xfrm>
            <a:off x="3964305" y="3338612"/>
            <a:ext cx="0" cy="732257"/>
          </a:xfrm>
          <a:prstGeom prst="straightConnector1">
            <a:avLst/>
          </a:prstGeom>
          <a:noFill/>
          <a:ln w="19050" cap="flat" cmpd="sng">
            <a:solidFill>
              <a:srgbClr val="7E97A3"/>
            </a:solidFill>
            <a:prstDash val="solid"/>
            <a:miter lim="800000"/>
            <a:headEnd type="none" w="sm" len="sm"/>
            <a:tailEnd type="none" w="sm" len="sm"/>
          </a:ln>
        </p:spPr>
      </p:cxnSp>
      <p:sp>
        <p:nvSpPr>
          <p:cNvPr id="2" name="TextBox 1"/>
          <p:cNvSpPr txBox="1"/>
          <p:nvPr/>
        </p:nvSpPr>
        <p:spPr>
          <a:xfrm>
            <a:off x="8697813" y="4024703"/>
            <a:ext cx="1583367" cy="830997"/>
          </a:xfrm>
          <a:prstGeom prst="rect">
            <a:avLst/>
          </a:prstGeom>
          <a:noFill/>
        </p:spPr>
        <p:txBody>
          <a:bodyPr wrap="square" rtlCol="1">
            <a:spAutoFit/>
          </a:bodyPr>
          <a:lstStyle/>
          <a:p>
            <a:pPr algn="ctr"/>
            <a:r>
              <a:rPr lang="he-IL" sz="16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הקראת הסיפור ובעקבותיו דיון בכיתה</a:t>
            </a:r>
          </a:p>
        </p:txBody>
      </p:sp>
      <p:sp>
        <p:nvSpPr>
          <p:cNvPr id="3" name="TextBox 2"/>
          <p:cNvSpPr txBox="1"/>
          <p:nvPr/>
        </p:nvSpPr>
        <p:spPr>
          <a:xfrm>
            <a:off x="7165785" y="4074125"/>
            <a:ext cx="1364566" cy="338554"/>
          </a:xfrm>
          <a:prstGeom prst="rect">
            <a:avLst/>
          </a:prstGeom>
          <a:noFill/>
        </p:spPr>
        <p:txBody>
          <a:bodyPr wrap="square" rtlCol="1">
            <a:spAutoFit/>
          </a:bodyPr>
          <a:lstStyle/>
          <a:p>
            <a:r>
              <a:rPr lang="he-IL" sz="16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פעילות בזוגות</a:t>
            </a:r>
          </a:p>
        </p:txBody>
      </p:sp>
      <p:sp>
        <p:nvSpPr>
          <p:cNvPr id="4" name="TextBox 3"/>
          <p:cNvSpPr txBox="1"/>
          <p:nvPr/>
        </p:nvSpPr>
        <p:spPr>
          <a:xfrm>
            <a:off x="3472034" y="4024703"/>
            <a:ext cx="1101662" cy="830997"/>
          </a:xfrm>
          <a:prstGeom prst="rect">
            <a:avLst/>
          </a:prstGeom>
          <a:noFill/>
        </p:spPr>
        <p:txBody>
          <a:bodyPr wrap="square" rtlCol="1">
            <a:spAutoFit/>
          </a:bodyPr>
          <a:lstStyle/>
          <a:p>
            <a:pPr algn="ctr"/>
            <a:r>
              <a:rPr lang="he-IL" sz="16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דיון ושאלות בעקבות הפעילות</a:t>
            </a:r>
          </a:p>
        </p:txBody>
      </p:sp>
      <p:sp>
        <p:nvSpPr>
          <p:cNvPr id="6" name="TextBox 5"/>
          <p:cNvSpPr txBox="1"/>
          <p:nvPr/>
        </p:nvSpPr>
        <p:spPr>
          <a:xfrm>
            <a:off x="76094" y="3993045"/>
            <a:ext cx="1655831" cy="584775"/>
          </a:xfrm>
          <a:prstGeom prst="rect">
            <a:avLst/>
          </a:prstGeom>
          <a:noFill/>
        </p:spPr>
        <p:txBody>
          <a:bodyPr wrap="square" rtlCol="1">
            <a:spAutoFit/>
          </a:bodyPr>
          <a:lstStyle/>
          <a:p>
            <a:pPr algn="ctr"/>
            <a:r>
              <a:rPr lang="he-IL" sz="16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rPr>
              <a:t>משימה ליישום התנהגות</a:t>
            </a:r>
            <a:r>
              <a:rPr lang="he-IL" sz="1600" dirty="0">
                <a:latin typeface="Calibri" panose="020F0502020204030204" pitchFamily="34" charset="0"/>
                <a:ea typeface="Calibri" panose="020F0502020204030204" pitchFamily="34" charset="0"/>
                <a:cs typeface="Calibri" panose="020F0502020204030204" pitchFamily="34" charset="0"/>
              </a:rPr>
              <a:t>י</a:t>
            </a:r>
          </a:p>
        </p:txBody>
      </p:sp>
      <p:cxnSp>
        <p:nvCxnSpPr>
          <p:cNvPr id="7" name="Google Shape;207;p5">
            <a:extLst>
              <a:ext uri="{FF2B5EF4-FFF2-40B4-BE49-F238E27FC236}">
                <a16:creationId xmlns:a16="http://schemas.microsoft.com/office/drawing/2014/main" id="{7EAE7EE9-9C21-67FD-7392-95E0E309AFAC}"/>
              </a:ext>
            </a:extLst>
          </p:cNvPr>
          <p:cNvCxnSpPr/>
          <p:nvPr/>
        </p:nvCxnSpPr>
        <p:spPr>
          <a:xfrm>
            <a:off x="2426801" y="3322100"/>
            <a:ext cx="0" cy="732257"/>
          </a:xfrm>
          <a:prstGeom prst="straightConnector1">
            <a:avLst/>
          </a:prstGeom>
          <a:noFill/>
          <a:ln w="19050" cap="flat" cmpd="sng">
            <a:solidFill>
              <a:srgbClr val="7E97A3"/>
            </a:solidFill>
            <a:prstDash val="solid"/>
            <a:miter lim="800000"/>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211"/>
        <p:cNvGrpSpPr/>
        <p:nvPr/>
      </p:nvGrpSpPr>
      <p:grpSpPr>
        <a:xfrm>
          <a:off x="0" y="0"/>
          <a:ext cx="0" cy="0"/>
          <a:chOff x="0" y="0"/>
          <a:chExt cx="0" cy="0"/>
        </a:xfrm>
      </p:grpSpPr>
      <p:pic>
        <p:nvPicPr>
          <p:cNvPr id="212" name="Google Shape;212;p6"/>
          <p:cNvPicPr preferRelativeResize="0"/>
          <p:nvPr/>
        </p:nvPicPr>
        <p:blipFill rotWithShape="1">
          <a:blip r:embed="rId3">
            <a:alphaModFix/>
          </a:blip>
          <a:srcRect/>
          <a:stretch/>
        </p:blipFill>
        <p:spPr>
          <a:xfrm>
            <a:off x="7872000" y="467232"/>
            <a:ext cx="4320000" cy="1116897"/>
          </a:xfrm>
          <a:prstGeom prst="rect">
            <a:avLst/>
          </a:prstGeom>
          <a:noFill/>
          <a:ln>
            <a:noFill/>
          </a:ln>
        </p:spPr>
      </p:pic>
      <p:sp>
        <p:nvSpPr>
          <p:cNvPr id="213" name="Google Shape;213;p6"/>
          <p:cNvSpPr txBox="1"/>
          <p:nvPr/>
        </p:nvSpPr>
        <p:spPr>
          <a:xfrm>
            <a:off x="7915117" y="467232"/>
            <a:ext cx="4322603" cy="1054394"/>
          </a:xfrm>
          <a:prstGeom prst="rect">
            <a:avLst/>
          </a:prstGeom>
          <a:noFill/>
          <a:ln>
            <a:noFill/>
          </a:ln>
        </p:spPr>
        <p:txBody>
          <a:bodyPr spcFirstLastPara="1" wrap="square" lIns="91425" tIns="45700" rIns="91425" bIns="45700" anchor="ctr" anchorCtr="0">
            <a:noAutofit/>
          </a:bodyPr>
          <a:lstStyle/>
          <a:p>
            <a:pPr marL="0" marR="0" lvl="0" indent="0" algn="r" rtl="1">
              <a:lnSpc>
                <a:spcPct val="110000"/>
              </a:lnSpc>
              <a:spcBef>
                <a:spcPts val="0"/>
              </a:spcBef>
              <a:spcAft>
                <a:spcPts val="0"/>
              </a:spcAft>
              <a:buClr>
                <a:srgbClr val="000000"/>
              </a:buClr>
              <a:buSzPts val="2800"/>
              <a:buFont typeface="Calibri"/>
              <a:buNone/>
            </a:pPr>
            <a:r>
              <a:rPr lang="iw-IL" sz="2800" b="1">
                <a:solidFill>
                  <a:schemeClr val="lt1"/>
                </a:solidFill>
                <a:latin typeface="Calibri"/>
                <a:ea typeface="Calibri"/>
                <a:cs typeface="Calibri"/>
                <a:sym typeface="Calibri"/>
              </a:rPr>
              <a:t>הנחיות להוראת השיעור</a:t>
            </a:r>
            <a:endParaRPr/>
          </a:p>
        </p:txBody>
      </p:sp>
      <p:sp>
        <p:nvSpPr>
          <p:cNvPr id="214" name="Google Shape;214;p6"/>
          <p:cNvSpPr/>
          <p:nvPr/>
        </p:nvSpPr>
        <p:spPr>
          <a:xfrm>
            <a:off x="309847" y="2062686"/>
            <a:ext cx="11160826" cy="4617720"/>
          </a:xfrm>
          <a:prstGeom prst="rect">
            <a:avLst/>
          </a:prstGeom>
          <a:noFill/>
          <a:ln>
            <a:noFill/>
          </a:ln>
        </p:spPr>
        <p:txBody>
          <a:bodyPr spcFirstLastPara="1" wrap="square" lIns="91425" tIns="45700" rIns="91425" bIns="45700" anchor="ctr" anchorCtr="0">
            <a:noAutofit/>
          </a:bodyPr>
          <a:lstStyle/>
          <a:p>
            <a:pPr marL="0" marR="0" lvl="0" indent="0" algn="r" rtl="1">
              <a:spcBef>
                <a:spcPts val="0"/>
              </a:spcBef>
              <a:spcAft>
                <a:spcPts val="0"/>
              </a:spcAft>
              <a:buNone/>
            </a:pPr>
            <a:r>
              <a:rPr lang="iw-IL" sz="3200" dirty="0">
                <a:solidFill>
                  <a:srgbClr val="002060"/>
                </a:solidFill>
                <a:latin typeface="Calibri"/>
                <a:ea typeface="Calibri"/>
                <a:cs typeface="Calibri"/>
                <a:sym typeface="Calibri"/>
              </a:rPr>
              <a:t>השקופיות הבאות מפרטות את מהלך השיעור ומיועדות להצגה בשיעור.</a:t>
            </a:r>
            <a:endParaRPr dirty="0"/>
          </a:p>
          <a:p>
            <a:pPr marL="0" marR="0" lvl="0" indent="0" algn="r" rtl="1">
              <a:spcBef>
                <a:spcPts val="0"/>
              </a:spcBef>
              <a:spcAft>
                <a:spcPts val="0"/>
              </a:spcAft>
              <a:buNone/>
            </a:pPr>
            <a:endParaRPr sz="3200" dirty="0">
              <a:solidFill>
                <a:srgbClr val="002060"/>
              </a:solidFill>
              <a:latin typeface="Calibri"/>
              <a:ea typeface="Calibri"/>
              <a:cs typeface="Calibri"/>
              <a:sym typeface="Calibri"/>
            </a:endParaRPr>
          </a:p>
          <a:p>
            <a:pPr marL="457200" marR="0" lvl="0" indent="-457200" algn="r" rtl="1">
              <a:spcBef>
                <a:spcPts val="0"/>
              </a:spcBef>
              <a:spcAft>
                <a:spcPts val="0"/>
              </a:spcAft>
              <a:buClr>
                <a:srgbClr val="002060"/>
              </a:buClr>
              <a:buSzPts val="3200"/>
              <a:buFont typeface="Arial"/>
              <a:buChar char="«"/>
            </a:pPr>
            <a:r>
              <a:rPr lang="iw-IL" sz="3200" dirty="0">
                <a:solidFill>
                  <a:srgbClr val="002060"/>
                </a:solidFill>
                <a:latin typeface="Calibri"/>
                <a:ea typeface="Calibri"/>
                <a:cs typeface="Calibri"/>
                <a:sym typeface="Calibri"/>
              </a:rPr>
              <a:t>בגוף כל שקופית מופיע התוכן להקרנה ולעבודה עם התלמיד</a:t>
            </a:r>
            <a:r>
              <a:rPr lang="he-IL" sz="3200" dirty="0" err="1">
                <a:solidFill>
                  <a:srgbClr val="002060"/>
                </a:solidFill>
                <a:latin typeface="Calibri"/>
                <a:ea typeface="Calibri"/>
                <a:cs typeface="Calibri"/>
                <a:sym typeface="Calibri"/>
              </a:rPr>
              <a:t>ות</a:t>
            </a:r>
            <a:endParaRPr dirty="0"/>
          </a:p>
          <a:p>
            <a:pPr marL="457200" marR="0" lvl="0" indent="-457200" algn="r" rtl="1">
              <a:spcBef>
                <a:spcPts val="0"/>
              </a:spcBef>
              <a:spcAft>
                <a:spcPts val="0"/>
              </a:spcAft>
              <a:buClr>
                <a:srgbClr val="002060"/>
              </a:buClr>
              <a:buSzPts val="3200"/>
              <a:buFont typeface="Arial"/>
              <a:buChar char="«"/>
            </a:pPr>
            <a:r>
              <a:rPr lang="iw-IL" sz="3200" dirty="0">
                <a:solidFill>
                  <a:srgbClr val="002060"/>
                </a:solidFill>
                <a:latin typeface="Calibri"/>
                <a:ea typeface="Calibri"/>
                <a:cs typeface="Calibri"/>
                <a:sym typeface="Calibri"/>
              </a:rPr>
              <a:t>בתחתית השקופית </a:t>
            </a:r>
            <a:r>
              <a:rPr lang="he-IL" sz="3200" dirty="0">
                <a:solidFill>
                  <a:srgbClr val="002060"/>
                </a:solidFill>
                <a:latin typeface="Calibri"/>
                <a:ea typeface="Calibri"/>
                <a:cs typeface="Calibri"/>
                <a:sym typeface="Calibri"/>
              </a:rPr>
              <a:t>(</a:t>
            </a:r>
            <a:r>
              <a:rPr lang="iw-IL" sz="3200" dirty="0">
                <a:solidFill>
                  <a:srgbClr val="002060"/>
                </a:solidFill>
                <a:latin typeface="Calibri"/>
                <a:ea typeface="Calibri"/>
                <a:cs typeface="Calibri"/>
                <a:sym typeface="Calibri"/>
              </a:rPr>
              <a:t>בהערות</a:t>
            </a:r>
            <a:r>
              <a:rPr lang="he-IL" sz="3200" dirty="0">
                <a:solidFill>
                  <a:srgbClr val="002060"/>
                </a:solidFill>
                <a:latin typeface="Calibri"/>
                <a:ea typeface="Calibri"/>
                <a:cs typeface="Calibri"/>
                <a:sym typeface="Calibri"/>
              </a:rPr>
              <a:t>) </a:t>
            </a:r>
            <a:r>
              <a:rPr lang="iw-IL" sz="3200" dirty="0">
                <a:solidFill>
                  <a:srgbClr val="002060"/>
                </a:solidFill>
                <a:latin typeface="Calibri"/>
                <a:ea typeface="Calibri"/>
                <a:cs typeface="Calibri"/>
                <a:sym typeface="Calibri"/>
              </a:rPr>
              <a:t>נמצאות הרחבות והנחיות לך</a:t>
            </a:r>
            <a:r>
              <a:rPr lang="he-IL" sz="3200" dirty="0">
                <a:solidFill>
                  <a:srgbClr val="002060"/>
                </a:solidFill>
                <a:latin typeface="Calibri"/>
                <a:ea typeface="Calibri"/>
                <a:cs typeface="Calibri"/>
                <a:sym typeface="Calibri"/>
              </a:rPr>
              <a:t> -</a:t>
            </a:r>
            <a:r>
              <a:rPr lang="iw-IL" sz="3200" dirty="0">
                <a:solidFill>
                  <a:srgbClr val="002060"/>
                </a:solidFill>
                <a:latin typeface="Calibri"/>
                <a:ea typeface="Calibri"/>
                <a:cs typeface="Calibri"/>
                <a:sym typeface="Calibri"/>
              </a:rPr>
              <a:t> המורה.</a:t>
            </a:r>
            <a:endParaRPr dirty="0"/>
          </a:p>
        </p:txBody>
      </p:sp>
      <p:pic>
        <p:nvPicPr>
          <p:cNvPr id="215" name="Google Shape;215;p6"/>
          <p:cNvPicPr preferRelativeResize="0"/>
          <p:nvPr/>
        </p:nvPicPr>
        <p:blipFill rotWithShape="1">
          <a:blip r:embed="rId4">
            <a:alphaModFix/>
          </a:blip>
          <a:srcRect/>
          <a:stretch/>
        </p:blipFill>
        <p:spPr>
          <a:xfrm>
            <a:off x="8163760" y="794063"/>
            <a:ext cx="672137" cy="5082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219"/>
        <p:cNvGrpSpPr/>
        <p:nvPr/>
      </p:nvGrpSpPr>
      <p:grpSpPr>
        <a:xfrm>
          <a:off x="0" y="0"/>
          <a:ext cx="0" cy="0"/>
          <a:chOff x="0" y="0"/>
          <a:chExt cx="0" cy="0"/>
        </a:xfrm>
      </p:grpSpPr>
      <p:sp>
        <p:nvSpPr>
          <p:cNvPr id="220" name="Google Shape;220;p7"/>
          <p:cNvSpPr/>
          <p:nvPr/>
        </p:nvSpPr>
        <p:spPr>
          <a:xfrm>
            <a:off x="6510086" y="1409002"/>
            <a:ext cx="406441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שיח מעודד ומקבל </a:t>
            </a:r>
            <a:endParaRPr sz="2600">
              <a:solidFill>
                <a:srgbClr val="002060"/>
              </a:solidFill>
              <a:latin typeface="Calibri"/>
              <a:ea typeface="Calibri"/>
              <a:cs typeface="Calibri"/>
              <a:sym typeface="Calibri"/>
            </a:endParaRPr>
          </a:p>
        </p:txBody>
      </p:sp>
      <p:sp>
        <p:nvSpPr>
          <p:cNvPr id="221" name="Google Shape;221;p7"/>
          <p:cNvSpPr txBox="1"/>
          <p:nvPr/>
        </p:nvSpPr>
        <p:spPr>
          <a:xfrm>
            <a:off x="2777671" y="3390492"/>
            <a:ext cx="7779334"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הקשבה ממקום מתעניין ולא שיפוטי</a:t>
            </a:r>
            <a:endParaRPr sz="2600">
              <a:solidFill>
                <a:srgbClr val="002060"/>
              </a:solidFill>
              <a:latin typeface="Calibri"/>
              <a:ea typeface="Calibri"/>
              <a:cs typeface="Calibri"/>
              <a:sym typeface="Calibri"/>
            </a:endParaRPr>
          </a:p>
        </p:txBody>
      </p:sp>
      <p:sp>
        <p:nvSpPr>
          <p:cNvPr id="222" name="Google Shape;222;p7"/>
          <p:cNvSpPr txBox="1"/>
          <p:nvPr/>
        </p:nvSpPr>
        <p:spPr>
          <a:xfrm>
            <a:off x="5514282" y="4497114"/>
            <a:ext cx="5042723" cy="492378"/>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dirty="0">
                <a:solidFill>
                  <a:srgbClr val="002060"/>
                </a:solidFill>
                <a:latin typeface="Calibri"/>
                <a:ea typeface="Calibri"/>
                <a:cs typeface="Calibri"/>
                <a:sym typeface="Calibri"/>
              </a:rPr>
              <a:t>כבוד לדברי החב</a:t>
            </a:r>
            <a:r>
              <a:rPr lang="he-IL" sz="2600" dirty="0">
                <a:solidFill>
                  <a:srgbClr val="002060"/>
                </a:solidFill>
                <a:latin typeface="Calibri"/>
                <a:ea typeface="Calibri"/>
                <a:cs typeface="Calibri"/>
                <a:sym typeface="Calibri"/>
              </a:rPr>
              <a:t>ר</a:t>
            </a:r>
            <a:r>
              <a:rPr lang="iw-IL" sz="2600" dirty="0">
                <a:solidFill>
                  <a:srgbClr val="002060"/>
                </a:solidFill>
                <a:latin typeface="Calibri"/>
                <a:ea typeface="Calibri"/>
                <a:cs typeface="Calibri"/>
                <a:sym typeface="Calibri"/>
              </a:rPr>
              <a:t>ה</a:t>
            </a:r>
            <a:endParaRPr sz="2600" dirty="0">
              <a:solidFill>
                <a:srgbClr val="002060"/>
              </a:solidFill>
              <a:latin typeface="Calibri"/>
              <a:ea typeface="Calibri"/>
              <a:cs typeface="Calibri"/>
              <a:sym typeface="Calibri"/>
            </a:endParaRPr>
          </a:p>
        </p:txBody>
      </p:sp>
      <p:sp>
        <p:nvSpPr>
          <p:cNvPr id="223" name="Google Shape;223;p7"/>
          <p:cNvSpPr txBox="1"/>
          <p:nvPr/>
        </p:nvSpPr>
        <p:spPr>
          <a:xfrm>
            <a:off x="679162" y="5335034"/>
            <a:ext cx="9877844" cy="892487"/>
          </a:xfrm>
          <a:prstGeom prst="rect">
            <a:avLst/>
          </a:prstGeom>
          <a:noFill/>
          <a:ln>
            <a:noFill/>
          </a:ln>
        </p:spPr>
        <p:txBody>
          <a:bodyPr spcFirstLastPara="1" wrap="square" lIns="91400" tIns="45675" rIns="91400" bIns="45675" anchor="t" anchorCtr="0">
            <a:spAutoFit/>
          </a:bodyPr>
          <a:lstStyle/>
          <a:p>
            <a:pPr marL="0" marR="0" lvl="0" indent="0" algn="r" rtl="1">
              <a:spcBef>
                <a:spcPts val="0"/>
              </a:spcBef>
              <a:spcAft>
                <a:spcPts val="0"/>
              </a:spcAft>
              <a:buNone/>
            </a:pPr>
            <a:r>
              <a:rPr lang="iw-IL" sz="2600" dirty="0">
                <a:solidFill>
                  <a:srgbClr val="002060"/>
                </a:solidFill>
                <a:latin typeface="Calibri"/>
                <a:ea typeface="Calibri"/>
                <a:cs typeface="Calibri"/>
                <a:sym typeface="Calibri"/>
              </a:rPr>
              <a:t>הנאמר בשיח נשאר בינינו,</a:t>
            </a:r>
            <a:endParaRPr dirty="0"/>
          </a:p>
          <a:p>
            <a:pPr marL="0" marR="0" lvl="0" indent="0" algn="r" rtl="1">
              <a:spcBef>
                <a:spcPts val="0"/>
              </a:spcBef>
              <a:spcAft>
                <a:spcPts val="0"/>
              </a:spcAft>
              <a:buNone/>
            </a:pPr>
            <a:r>
              <a:rPr lang="iw-IL" sz="2600" dirty="0">
                <a:solidFill>
                  <a:srgbClr val="002060"/>
                </a:solidFill>
                <a:latin typeface="Calibri"/>
                <a:ea typeface="Calibri"/>
                <a:cs typeface="Calibri"/>
                <a:sym typeface="Calibri"/>
              </a:rPr>
              <a:t>אפשר לשתף אחרים בנושא</a:t>
            </a:r>
            <a:r>
              <a:rPr lang="he-IL" sz="2600" dirty="0">
                <a:solidFill>
                  <a:srgbClr val="002060"/>
                </a:solidFill>
                <a:latin typeface="Calibri"/>
                <a:ea typeface="Calibri"/>
                <a:cs typeface="Calibri"/>
                <a:sym typeface="Calibri"/>
              </a:rPr>
              <a:t>,</a:t>
            </a:r>
            <a:r>
              <a:rPr lang="iw-IL" sz="2600" dirty="0">
                <a:solidFill>
                  <a:srgbClr val="002060"/>
                </a:solidFill>
                <a:latin typeface="Calibri"/>
                <a:ea typeface="Calibri"/>
                <a:cs typeface="Calibri"/>
                <a:sym typeface="Calibri"/>
              </a:rPr>
              <a:t> אך לספר רק על עצמי</a:t>
            </a:r>
            <a:endParaRPr sz="2600" dirty="0">
              <a:solidFill>
                <a:srgbClr val="FB19F0"/>
              </a:solidFill>
              <a:latin typeface="Calibri"/>
              <a:ea typeface="Calibri"/>
              <a:cs typeface="Calibri"/>
              <a:sym typeface="Calibri"/>
            </a:endParaRPr>
          </a:p>
        </p:txBody>
      </p:sp>
      <p:sp>
        <p:nvSpPr>
          <p:cNvPr id="224" name="Google Shape;224;p7"/>
          <p:cNvSpPr txBox="1"/>
          <p:nvPr/>
        </p:nvSpPr>
        <p:spPr>
          <a:xfrm>
            <a:off x="2280060" y="2389618"/>
            <a:ext cx="8282082" cy="492443"/>
          </a:xfrm>
          <a:prstGeom prst="rect">
            <a:avLst/>
          </a:prstGeom>
          <a:noFill/>
          <a:ln>
            <a:noFill/>
          </a:ln>
        </p:spPr>
        <p:txBody>
          <a:bodyPr spcFirstLastPara="1" wrap="square" lIns="91425" tIns="45700" rIns="91425" bIns="45700" anchor="t" anchorCtr="0">
            <a:spAutoFit/>
          </a:bodyPr>
          <a:lstStyle/>
          <a:p>
            <a:pPr marL="0" marR="0" lvl="0" indent="0" algn="r" rtl="1">
              <a:spcBef>
                <a:spcPts val="0"/>
              </a:spcBef>
              <a:spcAft>
                <a:spcPts val="0"/>
              </a:spcAft>
              <a:buNone/>
            </a:pPr>
            <a:r>
              <a:rPr lang="iw-IL" sz="2600">
                <a:solidFill>
                  <a:srgbClr val="002060"/>
                </a:solidFill>
                <a:latin typeface="Calibri"/>
                <a:ea typeface="Calibri"/>
                <a:cs typeface="Calibri"/>
                <a:sym typeface="Calibri"/>
              </a:rPr>
              <a:t>שיתוף מהלב</a:t>
            </a:r>
            <a:endParaRPr sz="2600" b="1" u="sng">
              <a:solidFill>
                <a:srgbClr val="002060"/>
              </a:solidFill>
              <a:latin typeface="Calibri"/>
              <a:ea typeface="Calibri"/>
              <a:cs typeface="Calibri"/>
              <a:sym typeface="Calibri"/>
            </a:endParaRPr>
          </a:p>
        </p:txBody>
      </p:sp>
      <p:sp>
        <p:nvSpPr>
          <p:cNvPr id="225" name="Google Shape;225;p7"/>
          <p:cNvSpPr/>
          <p:nvPr/>
        </p:nvSpPr>
        <p:spPr>
          <a:xfrm>
            <a:off x="2777671" y="-57344"/>
            <a:ext cx="6920988" cy="13781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5400" b="1">
                <a:solidFill>
                  <a:srgbClr val="002060"/>
                </a:solidFill>
                <a:latin typeface="Calibri"/>
                <a:ea typeface="Calibri"/>
                <a:cs typeface="Calibri"/>
                <a:sym typeface="Calibri"/>
              </a:rPr>
              <a:t>הנחיות לשיח מיטבי</a:t>
            </a:r>
            <a:endParaRPr/>
          </a:p>
        </p:txBody>
      </p:sp>
      <p:pic>
        <p:nvPicPr>
          <p:cNvPr id="226" name="Google Shape;226;p7"/>
          <p:cNvPicPr preferRelativeResize="0"/>
          <p:nvPr/>
        </p:nvPicPr>
        <p:blipFill rotWithShape="1">
          <a:blip r:embed="rId3">
            <a:alphaModFix/>
          </a:blip>
          <a:srcRect l="1" r="42296"/>
          <a:stretch/>
        </p:blipFill>
        <p:spPr>
          <a:xfrm>
            <a:off x="1017443" y="5727116"/>
            <a:ext cx="2108130" cy="1000809"/>
          </a:xfrm>
          <a:prstGeom prst="rect">
            <a:avLst/>
          </a:prstGeom>
          <a:noFill/>
          <a:ln>
            <a:noFill/>
          </a:ln>
        </p:spPr>
      </p:pic>
      <p:grpSp>
        <p:nvGrpSpPr>
          <p:cNvPr id="227" name="Google Shape;227;p7"/>
          <p:cNvGrpSpPr/>
          <p:nvPr/>
        </p:nvGrpSpPr>
        <p:grpSpPr>
          <a:xfrm>
            <a:off x="65251" y="5849506"/>
            <a:ext cx="1085266" cy="878420"/>
            <a:chOff x="2923822" y="2971800"/>
            <a:chExt cx="3629378" cy="3629378"/>
          </a:xfrm>
        </p:grpSpPr>
        <p:pic>
          <p:nvPicPr>
            <p:cNvPr id="228" name="Google Shape;228;p7" descr="הערה - לב שבור קו מיתאר"/>
            <p:cNvPicPr preferRelativeResize="0"/>
            <p:nvPr/>
          </p:nvPicPr>
          <p:blipFill rotWithShape="1">
            <a:blip r:embed="rId4">
              <a:alphaModFix/>
            </a:blip>
            <a:srcRect/>
            <a:stretch/>
          </p:blipFill>
          <p:spPr>
            <a:xfrm>
              <a:off x="2923822" y="2971800"/>
              <a:ext cx="3629378" cy="3629378"/>
            </a:xfrm>
            <a:prstGeom prst="rect">
              <a:avLst/>
            </a:prstGeom>
            <a:noFill/>
            <a:ln>
              <a:noFill/>
            </a:ln>
          </p:spPr>
        </p:pic>
        <p:sp>
          <p:nvSpPr>
            <p:cNvPr id="229" name="Google Shape;229;p7"/>
            <p:cNvSpPr/>
            <p:nvPr/>
          </p:nvSpPr>
          <p:spPr>
            <a:xfrm>
              <a:off x="4598894" y="4238231"/>
              <a:ext cx="300484" cy="492378"/>
            </a:xfrm>
            <a:prstGeom prst="rect">
              <a:avLst/>
            </a:prstGeom>
            <a:solidFill>
              <a:srgbClr val="F4F4F5"/>
            </a:soli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grpSp>
      <p:pic>
        <p:nvPicPr>
          <p:cNvPr id="230" name="Google Shape;230;p7" descr="תג לב עם מילוי מלא"/>
          <p:cNvPicPr preferRelativeResize="0"/>
          <p:nvPr/>
        </p:nvPicPr>
        <p:blipFill rotWithShape="1">
          <a:blip r:embed="rId5">
            <a:alphaModFix/>
          </a:blip>
          <a:srcRect/>
          <a:stretch/>
        </p:blipFill>
        <p:spPr>
          <a:xfrm>
            <a:off x="10667596" y="2159917"/>
            <a:ext cx="914400" cy="914400"/>
          </a:xfrm>
          <a:prstGeom prst="rect">
            <a:avLst/>
          </a:prstGeom>
          <a:noFill/>
          <a:ln>
            <a:noFill/>
          </a:ln>
        </p:spPr>
      </p:pic>
      <p:pic>
        <p:nvPicPr>
          <p:cNvPr id="231" name="Google Shape;231;p7" descr="מחיאות כפיים עם מילוי מלא"/>
          <p:cNvPicPr preferRelativeResize="0"/>
          <p:nvPr/>
        </p:nvPicPr>
        <p:blipFill rotWithShape="1">
          <a:blip r:embed="rId6">
            <a:alphaModFix/>
          </a:blip>
          <a:srcRect/>
          <a:stretch/>
        </p:blipFill>
        <p:spPr>
          <a:xfrm>
            <a:off x="10557005" y="928807"/>
            <a:ext cx="1093470" cy="1093470"/>
          </a:xfrm>
          <a:prstGeom prst="rect">
            <a:avLst/>
          </a:prstGeom>
          <a:noFill/>
          <a:ln>
            <a:noFill/>
          </a:ln>
        </p:spPr>
      </p:pic>
      <p:pic>
        <p:nvPicPr>
          <p:cNvPr id="232" name="Google Shape;232;p7" descr="אוזן עם מילוי מלא"/>
          <p:cNvPicPr preferRelativeResize="0"/>
          <p:nvPr/>
        </p:nvPicPr>
        <p:blipFill rotWithShape="1">
          <a:blip r:embed="rId7">
            <a:alphaModFix/>
          </a:blip>
          <a:srcRect/>
          <a:stretch/>
        </p:blipFill>
        <p:spPr>
          <a:xfrm>
            <a:off x="10667596" y="3149301"/>
            <a:ext cx="914400" cy="914400"/>
          </a:xfrm>
          <a:prstGeom prst="rect">
            <a:avLst/>
          </a:prstGeom>
          <a:noFill/>
          <a:ln>
            <a:noFill/>
          </a:ln>
        </p:spPr>
      </p:pic>
      <p:pic>
        <p:nvPicPr>
          <p:cNvPr id="233" name="Google Shape;233;p7" descr="הערה קו נטוי שקט עם מילוי מלא"/>
          <p:cNvPicPr preferRelativeResize="0"/>
          <p:nvPr/>
        </p:nvPicPr>
        <p:blipFill rotWithShape="1">
          <a:blip r:embed="rId8">
            <a:alphaModFix/>
          </a:blip>
          <a:srcRect/>
          <a:stretch/>
        </p:blipFill>
        <p:spPr>
          <a:xfrm>
            <a:off x="10673648" y="5234671"/>
            <a:ext cx="914400" cy="914400"/>
          </a:xfrm>
          <a:prstGeom prst="rect">
            <a:avLst/>
          </a:prstGeom>
          <a:noFill/>
          <a:ln>
            <a:noFill/>
          </a:ln>
        </p:spPr>
      </p:pic>
      <p:pic>
        <p:nvPicPr>
          <p:cNvPr id="234" name="Google Shape;234;p7" descr="עין עם מילוי מלא"/>
          <p:cNvPicPr preferRelativeResize="0"/>
          <p:nvPr/>
        </p:nvPicPr>
        <p:blipFill rotWithShape="1">
          <a:blip r:embed="rId9">
            <a:alphaModFix/>
          </a:blip>
          <a:srcRect/>
          <a:stretch/>
        </p:blipFill>
        <p:spPr>
          <a:xfrm>
            <a:off x="10667596" y="4286103"/>
            <a:ext cx="914400" cy="914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1" name="Google Shape;241;p8"/>
          <p:cNvPicPr preferRelativeResize="0"/>
          <p:nvPr/>
        </p:nvPicPr>
        <p:blipFill rotWithShape="1">
          <a:blip r:embed="rId3">
            <a:alphaModFix/>
          </a:blip>
          <a:srcRect/>
          <a:stretch/>
        </p:blipFill>
        <p:spPr>
          <a:xfrm>
            <a:off x="129108" y="1446284"/>
            <a:ext cx="3371479" cy="2352675"/>
          </a:xfrm>
          <a:prstGeom prst="rect">
            <a:avLst/>
          </a:prstGeom>
          <a:noFill/>
          <a:ln>
            <a:noFill/>
          </a:ln>
        </p:spPr>
      </p:pic>
      <p:pic>
        <p:nvPicPr>
          <p:cNvPr id="244" name="Google Shape;244;p8"/>
          <p:cNvPicPr preferRelativeResize="0"/>
          <p:nvPr/>
        </p:nvPicPr>
        <p:blipFill rotWithShape="1">
          <a:blip r:embed="rId3">
            <a:alphaModFix/>
          </a:blip>
          <a:srcRect/>
          <a:stretch/>
        </p:blipFill>
        <p:spPr>
          <a:xfrm rot="10800000" flipH="1">
            <a:off x="553224" y="4322559"/>
            <a:ext cx="3371479" cy="2235027"/>
          </a:xfrm>
          <a:prstGeom prst="rect">
            <a:avLst/>
          </a:prstGeom>
          <a:noFill/>
          <a:ln>
            <a:noFill/>
          </a:ln>
        </p:spPr>
      </p:pic>
      <p:pic>
        <p:nvPicPr>
          <p:cNvPr id="247" name="Google Shape;247;p8"/>
          <p:cNvPicPr preferRelativeResize="0"/>
          <p:nvPr/>
        </p:nvPicPr>
        <p:blipFill rotWithShape="1">
          <a:blip r:embed="rId3">
            <a:alphaModFix/>
          </a:blip>
          <a:srcRect/>
          <a:stretch/>
        </p:blipFill>
        <p:spPr>
          <a:xfrm flipH="1">
            <a:off x="8944527" y="1391805"/>
            <a:ext cx="2867025" cy="2352675"/>
          </a:xfrm>
          <a:prstGeom prst="rect">
            <a:avLst/>
          </a:prstGeom>
          <a:noFill/>
          <a:ln>
            <a:noFill/>
          </a:ln>
        </p:spPr>
      </p:pic>
      <p:pic>
        <p:nvPicPr>
          <p:cNvPr id="248" name="Google Shape;248;p8"/>
          <p:cNvPicPr preferRelativeResize="0"/>
          <p:nvPr/>
        </p:nvPicPr>
        <p:blipFill rotWithShape="1">
          <a:blip r:embed="rId3">
            <a:alphaModFix/>
          </a:blip>
          <a:srcRect/>
          <a:stretch/>
        </p:blipFill>
        <p:spPr>
          <a:xfrm rot="10800000">
            <a:off x="8682256" y="4582516"/>
            <a:ext cx="2867025" cy="2161794"/>
          </a:xfrm>
          <a:prstGeom prst="rect">
            <a:avLst/>
          </a:prstGeom>
          <a:noFill/>
          <a:ln>
            <a:noFill/>
          </a:ln>
        </p:spPr>
      </p:pic>
      <p:sp>
        <p:nvSpPr>
          <p:cNvPr id="240" name="Google Shape;240;p8"/>
          <p:cNvSpPr/>
          <p:nvPr/>
        </p:nvSpPr>
        <p:spPr>
          <a:xfrm>
            <a:off x="1873903" y="13674"/>
            <a:ext cx="9068456" cy="1378131"/>
          </a:xfrm>
          <a:prstGeom prst="rect">
            <a:avLst/>
          </a:prstGeom>
          <a:no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r>
              <a:rPr lang="iw-IL" sz="5400" b="1" dirty="0">
                <a:solidFill>
                  <a:srgbClr val="002060"/>
                </a:solidFill>
                <a:latin typeface="Calibri" panose="020F0502020204030204" pitchFamily="34" charset="0"/>
                <a:ea typeface="Calibri"/>
                <a:cs typeface="Calibri" panose="020F0502020204030204" pitchFamily="34" charset="0"/>
                <a:sym typeface="Calibri"/>
              </a:rPr>
              <a:t>מהשיעור הקודם ועד היום... נזכר</a:t>
            </a:r>
            <a:r>
              <a:rPr lang="he-IL" sz="5400" b="1" dirty="0" err="1">
                <a:solidFill>
                  <a:srgbClr val="002060"/>
                </a:solidFill>
                <a:latin typeface="Calibri" panose="020F0502020204030204" pitchFamily="34" charset="0"/>
                <a:ea typeface="Calibri"/>
                <a:cs typeface="Calibri" panose="020F0502020204030204" pitchFamily="34" charset="0"/>
                <a:sym typeface="Calibri"/>
              </a:rPr>
              <a:t>ות</a:t>
            </a:r>
            <a:endParaRPr dirty="0">
              <a:latin typeface="Calibri" panose="020F0502020204030204" pitchFamily="34" charset="0"/>
              <a:cs typeface="Calibri" panose="020F0502020204030204" pitchFamily="34" charset="0"/>
            </a:endParaRPr>
          </a:p>
        </p:txBody>
      </p:sp>
      <p:sp>
        <p:nvSpPr>
          <p:cNvPr id="242" name="Google Shape;242;p8"/>
          <p:cNvSpPr txBox="1"/>
          <p:nvPr/>
        </p:nvSpPr>
        <p:spPr>
          <a:xfrm>
            <a:off x="183423" y="2041470"/>
            <a:ext cx="3366798" cy="120028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dirty="0">
                <a:solidFill>
                  <a:schemeClr val="dk1"/>
                </a:solidFill>
                <a:latin typeface="Calibri" panose="020F0502020204030204" pitchFamily="34" charset="0"/>
                <a:ea typeface="Gisha"/>
                <a:cs typeface="Calibri" panose="020F0502020204030204" pitchFamily="34" charset="0"/>
                <a:sym typeface="Gisha"/>
              </a:rPr>
              <a:t>אירוע מהשבוע האחרון בו יישמתי משהו שלמדתי מהשיעור...</a:t>
            </a:r>
            <a:endParaRPr sz="1800" dirty="0">
              <a:latin typeface="Calibri" panose="020F0502020204030204" pitchFamily="34" charset="0"/>
              <a:cs typeface="Calibri" panose="020F0502020204030204" pitchFamily="34" charset="0"/>
            </a:endParaRPr>
          </a:p>
        </p:txBody>
      </p:sp>
      <p:sp>
        <p:nvSpPr>
          <p:cNvPr id="243" name="Google Shape;243;p8"/>
          <p:cNvSpPr txBox="1"/>
          <p:nvPr/>
        </p:nvSpPr>
        <p:spPr>
          <a:xfrm>
            <a:off x="902868" y="4955230"/>
            <a:ext cx="2767684" cy="120028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dirty="0">
                <a:solidFill>
                  <a:schemeClr val="dk1"/>
                </a:solidFill>
                <a:latin typeface="Calibri" panose="020F0502020204030204" pitchFamily="34" charset="0"/>
                <a:ea typeface="Gisha"/>
                <a:cs typeface="Calibri" panose="020F0502020204030204" pitchFamily="34" charset="0"/>
                <a:sym typeface="Gisha"/>
              </a:rPr>
              <a:t>משהו שאני רוצה להגיד בהמשך לשיעור הקודם...</a:t>
            </a:r>
            <a:endParaRPr sz="1800" dirty="0">
              <a:latin typeface="Calibri" panose="020F0502020204030204" pitchFamily="34" charset="0"/>
              <a:cs typeface="Calibri" panose="020F0502020204030204" pitchFamily="34" charset="0"/>
            </a:endParaRPr>
          </a:p>
        </p:txBody>
      </p:sp>
      <p:sp>
        <p:nvSpPr>
          <p:cNvPr id="245" name="Google Shape;245;p8"/>
          <p:cNvSpPr txBox="1"/>
          <p:nvPr/>
        </p:nvSpPr>
        <p:spPr>
          <a:xfrm>
            <a:off x="8872940" y="5160708"/>
            <a:ext cx="2429533" cy="120028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a:solidFill>
                  <a:schemeClr val="dk1"/>
                </a:solidFill>
                <a:latin typeface="Calibri" panose="020F0502020204030204" pitchFamily="34" charset="0"/>
                <a:ea typeface="Gisha"/>
                <a:cs typeface="Calibri" panose="020F0502020204030204" pitchFamily="34" charset="0"/>
                <a:sym typeface="Gisha"/>
              </a:rPr>
              <a:t>משהו שהבנתי בעקבות השיעור הקודם...</a:t>
            </a:r>
            <a:endParaRPr sz="1800">
              <a:latin typeface="Calibri" panose="020F0502020204030204" pitchFamily="34" charset="0"/>
              <a:cs typeface="Calibri" panose="020F0502020204030204" pitchFamily="34" charset="0"/>
            </a:endParaRPr>
          </a:p>
        </p:txBody>
      </p:sp>
      <p:sp>
        <p:nvSpPr>
          <p:cNvPr id="246" name="Google Shape;246;p8"/>
          <p:cNvSpPr txBox="1"/>
          <p:nvPr/>
        </p:nvSpPr>
        <p:spPr>
          <a:xfrm>
            <a:off x="8894893" y="2022477"/>
            <a:ext cx="2811791" cy="1200288"/>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iw-IL" sz="2400" dirty="0">
                <a:solidFill>
                  <a:schemeClr val="dk1"/>
                </a:solidFill>
                <a:latin typeface="Calibri" panose="020F0502020204030204" pitchFamily="34" charset="0"/>
                <a:ea typeface="Gisha"/>
                <a:cs typeface="Calibri" panose="020F0502020204030204" pitchFamily="34" charset="0"/>
                <a:sym typeface="Gisha"/>
              </a:rPr>
              <a:t>משהו שקרה לי השבוע והזכיר לי את מה שלמדנו...</a:t>
            </a:r>
            <a:endParaRPr sz="1800" dirty="0">
              <a:latin typeface="Calibri" panose="020F0502020204030204" pitchFamily="34" charset="0"/>
              <a:cs typeface="Calibri" panose="020F0502020204030204" pitchFamily="34" charset="0"/>
            </a:endParaRPr>
          </a:p>
        </p:txBody>
      </p:sp>
      <p:pic>
        <p:nvPicPr>
          <p:cNvPr id="249" name="Google Shape;249;p8"/>
          <p:cNvPicPr preferRelativeResize="0"/>
          <p:nvPr/>
        </p:nvPicPr>
        <p:blipFill rotWithShape="1">
          <a:blip r:embed="rId4">
            <a:alphaModFix/>
          </a:blip>
          <a:srcRect/>
          <a:stretch/>
        </p:blipFill>
        <p:spPr>
          <a:xfrm>
            <a:off x="3917360" y="2160956"/>
            <a:ext cx="4665628" cy="53687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גרפיקה 11">
            <a:extLst>
              <a:ext uri="{FF2B5EF4-FFF2-40B4-BE49-F238E27FC236}">
                <a16:creationId xmlns:a16="http://schemas.microsoft.com/office/drawing/2014/main" id="{65E0DDAE-4D97-2A7D-A1D0-3FE3F90221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20685" y="1193363"/>
            <a:ext cx="6364414" cy="5222625"/>
          </a:xfrm>
          <a:prstGeom prst="rect">
            <a:avLst/>
          </a:prstGeom>
        </p:spPr>
      </p:pic>
      <p:pic>
        <p:nvPicPr>
          <p:cNvPr id="9" name="גרפיקה 11">
            <a:extLst>
              <a:ext uri="{FF2B5EF4-FFF2-40B4-BE49-F238E27FC236}">
                <a16:creationId xmlns:a16="http://schemas.microsoft.com/office/drawing/2014/main" id="{DE790FCB-C7FD-3B40-99D8-4A231D1FF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706901" y="156580"/>
            <a:ext cx="6364414" cy="5222625"/>
          </a:xfrm>
          <a:prstGeom prst="rect">
            <a:avLst/>
          </a:prstGeom>
        </p:spPr>
      </p:pic>
      <p:pic>
        <p:nvPicPr>
          <p:cNvPr id="6" name="גרפיקה 5">
            <a:extLst>
              <a:ext uri="{FF2B5EF4-FFF2-40B4-BE49-F238E27FC236}">
                <a16:creationId xmlns:a16="http://schemas.microsoft.com/office/drawing/2014/main" id="{3806BBD4-0399-46E0-AF9D-08634FD7CBB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0944" t="23304" r="50515"/>
          <a:stretch/>
        </p:blipFill>
        <p:spPr>
          <a:xfrm rot="5400000">
            <a:off x="8224764" y="4124306"/>
            <a:ext cx="3191544" cy="4946127"/>
          </a:xfrm>
          <a:prstGeom prst="rect">
            <a:avLst/>
          </a:prstGeom>
        </p:spPr>
      </p:pic>
      <p:sp>
        <p:nvSpPr>
          <p:cNvPr id="3" name="כותרת 2">
            <a:extLst>
              <a:ext uri="{FF2B5EF4-FFF2-40B4-BE49-F238E27FC236}">
                <a16:creationId xmlns:a16="http://schemas.microsoft.com/office/drawing/2014/main" id="{2C49CB9E-2A93-46D3-A489-1EF1A773C472}"/>
              </a:ext>
            </a:extLst>
          </p:cNvPr>
          <p:cNvSpPr>
            <a:spLocks noGrp="1"/>
          </p:cNvSpPr>
          <p:nvPr>
            <p:ph type="title"/>
          </p:nvPr>
        </p:nvSpPr>
        <p:spPr>
          <a:xfrm>
            <a:off x="8764746" y="5065097"/>
            <a:ext cx="3433569" cy="1325563"/>
          </a:xfrm>
        </p:spPr>
        <p:txBody>
          <a:bodyPr>
            <a:noAutofit/>
          </a:bodyPr>
          <a:lstStyle/>
          <a:p>
            <a:r>
              <a:rPr lang="he-IL" sz="3000" dirty="0"/>
              <a:t>למדנו, ועכשיו מיישמים</a:t>
            </a:r>
          </a:p>
        </p:txBody>
      </p:sp>
      <p:sp>
        <p:nvSpPr>
          <p:cNvPr id="4" name="מציין מיקום תוכן 3">
            <a:extLst>
              <a:ext uri="{FF2B5EF4-FFF2-40B4-BE49-F238E27FC236}">
                <a16:creationId xmlns:a16="http://schemas.microsoft.com/office/drawing/2014/main" id="{FC57696D-2B9B-4C49-B31B-7CD08C7F2217}"/>
              </a:ext>
            </a:extLst>
          </p:cNvPr>
          <p:cNvSpPr>
            <a:spLocks noGrp="1"/>
          </p:cNvSpPr>
          <p:nvPr>
            <p:ph sz="quarter" idx="4294967295"/>
          </p:nvPr>
        </p:nvSpPr>
        <p:spPr>
          <a:xfrm>
            <a:off x="6132406" y="1267856"/>
            <a:ext cx="5749220" cy="3215349"/>
          </a:xfrm>
        </p:spPr>
        <p:txBody>
          <a:bodyPr>
            <a:normAutofit/>
          </a:bodyPr>
          <a:lstStyle/>
          <a:p>
            <a:pPr marL="50800" marR="0" lvl="0" indent="0" algn="ctr" defTabSz="914400" rtl="1" eaLnBrk="1" fontAlgn="auto" latinLnBrk="0" hangingPunct="1">
              <a:lnSpc>
                <a:spcPct val="90000"/>
              </a:lnSpc>
              <a:spcBef>
                <a:spcPts val="1000"/>
              </a:spcBef>
              <a:spcAft>
                <a:spcPts val="0"/>
              </a:spcAft>
              <a:buClr>
                <a:srgbClr val="000000"/>
              </a:buClr>
              <a:buSzPts val="2800"/>
              <a:buFont typeface="Arial"/>
              <a:buNone/>
              <a:tabLst/>
              <a:defRPr/>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מבט אישי</a:t>
            </a:r>
          </a:p>
          <a:p>
            <a:pPr marL="50800" marR="0" lvl="0" indent="0" algn="ctr" defTabSz="914400" rtl="1" eaLnBrk="1" fontAlgn="auto" latinLnBrk="0" hangingPunct="1">
              <a:lnSpc>
                <a:spcPct val="90000"/>
              </a:lnSpc>
              <a:spcBef>
                <a:spcPts val="1000"/>
              </a:spcBef>
              <a:spcAft>
                <a:spcPts val="0"/>
              </a:spcAft>
              <a:buClr>
                <a:srgbClr val="000000"/>
              </a:buClr>
              <a:buSzPts val="2800"/>
              <a:buFont typeface="Arial"/>
              <a:buNone/>
              <a:tabLst/>
              <a:defRPr/>
            </a:pP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משימת התבוננות ומחשבה לשבוע הקרוב - לנסות לזהות בעצמכם תפקידים שונים (בבית, בשכונה, בחוג, </a:t>
            </a:r>
            <a:b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בתנועה, בהסעה, בכיתה, בהפסקה),</a:t>
            </a:r>
            <a:b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ולתעד זאת במחברת.</a:t>
            </a:r>
          </a:p>
        </p:txBody>
      </p:sp>
      <p:sp>
        <p:nvSpPr>
          <p:cNvPr id="10" name="תיבת טקסט 9">
            <a:extLst>
              <a:ext uri="{FF2B5EF4-FFF2-40B4-BE49-F238E27FC236}">
                <a16:creationId xmlns:a16="http://schemas.microsoft.com/office/drawing/2014/main" id="{E05B7246-D7E7-4E22-6EEC-20CF8B9F294F}"/>
              </a:ext>
            </a:extLst>
          </p:cNvPr>
          <p:cNvSpPr txBox="1"/>
          <p:nvPr/>
        </p:nvSpPr>
        <p:spPr>
          <a:xfrm>
            <a:off x="578194" y="2133042"/>
            <a:ext cx="5128707" cy="2935162"/>
          </a:xfrm>
          <a:prstGeom prst="rect">
            <a:avLst/>
          </a:prstGeom>
          <a:noFill/>
        </p:spPr>
        <p:txBody>
          <a:bodyPr wrap="square">
            <a:spAutoFit/>
          </a:bodyPr>
          <a:lstStyle/>
          <a:p>
            <a:pPr marL="50800" marR="0" lvl="0" indent="0" algn="ctr" defTabSz="914400" rtl="1" eaLnBrk="1" fontAlgn="auto" latinLnBrk="0" hangingPunct="1">
              <a:lnSpc>
                <a:spcPct val="90000"/>
              </a:lnSpc>
              <a:spcBef>
                <a:spcPts val="1000"/>
              </a:spcBef>
              <a:spcAft>
                <a:spcPts val="0"/>
              </a:spcAft>
              <a:buClr>
                <a:srgbClr val="000000"/>
              </a:buClr>
              <a:buSzPts val="2800"/>
              <a:buFont typeface="Arial"/>
              <a:buNone/>
              <a:tabLst/>
              <a:defRPr/>
            </a:pPr>
            <a:r>
              <a:rPr kumimoji="0" lang="he-IL" sz="2800" b="1" i="0" u="none" strike="noStrike" kern="0" cap="none" spc="0" normalizeH="0" baseline="0" noProof="0" dirty="0">
                <a:ln>
                  <a:noFill/>
                </a:ln>
                <a:solidFill>
                  <a:srgbClr val="000000"/>
                </a:solidFill>
                <a:effectLst/>
                <a:uLnTx/>
                <a:uFillTx/>
                <a:latin typeface="Calibri"/>
                <a:ea typeface="Calibri"/>
                <a:cs typeface="Calibri"/>
                <a:sym typeface="Calibri"/>
              </a:rPr>
              <a:t>התבוננות</a:t>
            </a:r>
          </a:p>
          <a:p>
            <a:pPr marL="50800" marR="0" lvl="0" indent="0" algn="ctr" defTabSz="914400" rtl="1" eaLnBrk="1" fontAlgn="auto" latinLnBrk="0" hangingPunct="1">
              <a:lnSpc>
                <a:spcPct val="90000"/>
              </a:lnSpc>
              <a:spcBef>
                <a:spcPts val="1000"/>
              </a:spcBef>
              <a:spcAft>
                <a:spcPts val="0"/>
              </a:spcAft>
              <a:buClr>
                <a:srgbClr val="000000"/>
              </a:buClr>
              <a:buSzPts val="2800"/>
              <a:buFont typeface="Arial"/>
              <a:buNone/>
              <a:tabLst/>
              <a:defRPr/>
            </a:pP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התבוננו על ילדות אחרות שעשו צעד לקראת מעבר מתפקיד ה'מתעלם' לתפקיד ה'מגן'. נסו לזהות ולמרקר לעצמכם את הפעולות החיוביות שהילדות עשו, וממה נוכל ללמוד </a:t>
            </a:r>
            <a:br>
              <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rPr>
            </a:br>
            <a:r>
              <a:rPr kumimoji="0" lang="he-IL" sz="2800" b="0" i="0" u="none" strike="noStrike" kern="0" cap="none" spc="0" normalizeH="0" baseline="0" noProof="0" dirty="0">
                <a:ln>
                  <a:noFill/>
                </a:ln>
                <a:solidFill>
                  <a:srgbClr val="000000"/>
                </a:solidFill>
                <a:effectLst/>
                <a:uLnTx/>
                <a:uFillTx/>
                <a:latin typeface="Calibri"/>
                <a:ea typeface="Calibri"/>
                <a:cs typeface="Calibri"/>
                <a:sym typeface="Calibri"/>
              </a:rPr>
              <a:t>ולקבל השראה. </a:t>
            </a:r>
          </a:p>
        </p:txBody>
      </p:sp>
      <p:sp>
        <p:nvSpPr>
          <p:cNvPr id="13" name="תיבת טקסט 12">
            <a:extLst>
              <a:ext uri="{FF2B5EF4-FFF2-40B4-BE49-F238E27FC236}">
                <a16:creationId xmlns:a16="http://schemas.microsoft.com/office/drawing/2014/main" id="{F8D10582-E54F-4ECC-7CE1-4ADABA08802F}"/>
              </a:ext>
            </a:extLst>
          </p:cNvPr>
          <p:cNvSpPr txBox="1"/>
          <p:nvPr/>
        </p:nvSpPr>
        <p:spPr>
          <a:xfrm>
            <a:off x="9722994" y="1327475"/>
            <a:ext cx="468561" cy="461665"/>
          </a:xfrm>
          <a:prstGeom prst="rect">
            <a:avLst/>
          </a:prstGeom>
          <a:noFill/>
        </p:spPr>
        <p:txBody>
          <a:bodyPr wrap="square" rtlCol="1">
            <a:spAutoFit/>
          </a:bodyPr>
          <a:lstStyle/>
          <a:p>
            <a:r>
              <a:rPr lang="he-IL" sz="2400" b="1" dirty="0">
                <a:latin typeface="Calibri" panose="020F0502020204030204" pitchFamily="34" charset="0"/>
                <a:cs typeface="Calibri" panose="020F0502020204030204" pitchFamily="34" charset="0"/>
              </a:rPr>
              <a:t>1</a:t>
            </a:r>
          </a:p>
        </p:txBody>
      </p:sp>
      <p:sp>
        <p:nvSpPr>
          <p:cNvPr id="16" name="תיבת טקסט 15">
            <a:extLst>
              <a:ext uri="{FF2B5EF4-FFF2-40B4-BE49-F238E27FC236}">
                <a16:creationId xmlns:a16="http://schemas.microsoft.com/office/drawing/2014/main" id="{378E2D90-F731-3D73-D405-80CEFFE44653}"/>
              </a:ext>
            </a:extLst>
          </p:cNvPr>
          <p:cNvSpPr txBox="1"/>
          <p:nvPr/>
        </p:nvSpPr>
        <p:spPr>
          <a:xfrm>
            <a:off x="4306053" y="2108904"/>
            <a:ext cx="468561" cy="461665"/>
          </a:xfrm>
          <a:prstGeom prst="rect">
            <a:avLst/>
          </a:prstGeom>
          <a:noFill/>
        </p:spPr>
        <p:txBody>
          <a:bodyPr wrap="square" rtlCol="1">
            <a:spAutoFit/>
          </a:bodyPr>
          <a:lstStyle/>
          <a:p>
            <a:r>
              <a:rPr lang="he-IL" sz="2400" b="1" dirty="0">
                <a:latin typeface="Calibri" panose="020F0502020204030204" pitchFamily="34" charset="0"/>
                <a:cs typeface="Calibri" panose="020F0502020204030204" pitchFamily="34" charset="0"/>
              </a:rPr>
              <a:t>2</a:t>
            </a:r>
            <a:endParaRPr lang="he-IL" sz="3200" b="1" dirty="0">
              <a:latin typeface="Calibri" panose="020F0502020204030204" pitchFamily="34" charset="0"/>
              <a:cs typeface="Calibri" panose="020F0502020204030204" pitchFamily="34" charset="0"/>
            </a:endParaRPr>
          </a:p>
        </p:txBody>
      </p:sp>
      <p:pic>
        <p:nvPicPr>
          <p:cNvPr id="18" name="גרפיקה 17" descr="משקפי תלת-ממד קו מיתאר">
            <a:extLst>
              <a:ext uri="{FF2B5EF4-FFF2-40B4-BE49-F238E27FC236}">
                <a16:creationId xmlns:a16="http://schemas.microsoft.com/office/drawing/2014/main" id="{F5084871-6C9A-DAAA-17FC-354EB2B3D75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45685" y="838525"/>
            <a:ext cx="914400" cy="914400"/>
          </a:xfrm>
          <a:prstGeom prst="rect">
            <a:avLst/>
          </a:prstGeom>
        </p:spPr>
      </p:pic>
      <p:pic>
        <p:nvPicPr>
          <p:cNvPr id="20" name="גרפיקה 19" descr="טיפול קו מיתאר">
            <a:extLst>
              <a:ext uri="{FF2B5EF4-FFF2-40B4-BE49-F238E27FC236}">
                <a16:creationId xmlns:a16="http://schemas.microsoft.com/office/drawing/2014/main" id="{9151662B-BA8B-FE63-7B99-6FED0EA0D95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03081" y="1930400"/>
            <a:ext cx="773140" cy="773140"/>
          </a:xfrm>
          <a:prstGeom prst="rect">
            <a:avLst/>
          </a:prstGeom>
        </p:spPr>
      </p:pic>
      <p:pic>
        <p:nvPicPr>
          <p:cNvPr id="2" name="גרפיקה 1">
            <a:extLst>
              <a:ext uri="{FF2B5EF4-FFF2-40B4-BE49-F238E27FC236}">
                <a16:creationId xmlns:a16="http://schemas.microsoft.com/office/drawing/2014/main" id="{1E5FAAAD-3B18-EE01-6867-C5512711A134}"/>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0944" t="23304" r="50515"/>
          <a:stretch/>
        </p:blipFill>
        <p:spPr>
          <a:xfrm rot="5400000">
            <a:off x="8224764" y="4124307"/>
            <a:ext cx="3191544" cy="4946127"/>
          </a:xfrm>
          <a:prstGeom prst="rect">
            <a:avLst/>
          </a:prstGeom>
        </p:spPr>
      </p:pic>
      <p:sp>
        <p:nvSpPr>
          <p:cNvPr id="5" name="כותרת 2">
            <a:extLst>
              <a:ext uri="{FF2B5EF4-FFF2-40B4-BE49-F238E27FC236}">
                <a16:creationId xmlns:a16="http://schemas.microsoft.com/office/drawing/2014/main" id="{5553B93C-BBB0-E3A0-AF0D-271186697B7F}"/>
              </a:ext>
            </a:extLst>
          </p:cNvPr>
          <p:cNvSpPr txBox="1">
            <a:spLocks/>
          </p:cNvSpPr>
          <p:nvPr/>
        </p:nvSpPr>
        <p:spPr>
          <a:xfrm>
            <a:off x="8764746" y="5065098"/>
            <a:ext cx="3433569"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1">
              <a:lnSpc>
                <a:spcPct val="90000"/>
              </a:lnSpc>
              <a:spcBef>
                <a:spcPts val="0"/>
              </a:spcBef>
              <a:spcAft>
                <a:spcPts val="0"/>
              </a:spcAft>
              <a:buClr>
                <a:srgbClr val="002060"/>
              </a:buClr>
              <a:buSzPts val="5400"/>
              <a:buFont typeface="Calibri"/>
              <a:buNone/>
              <a:defRPr sz="5400" b="1" i="0" u="none" strike="noStrike" cap="none">
                <a:solidFill>
                  <a:srgbClr val="00206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he-IL" sz="3000" dirty="0"/>
              <a:t>למדנו, ועכשיו מיישמים</a:t>
            </a:r>
          </a:p>
        </p:txBody>
      </p:sp>
    </p:spTree>
    <p:extLst>
      <p:ext uri="{BB962C8B-B14F-4D97-AF65-F5344CB8AC3E}">
        <p14:creationId xmlns:p14="http://schemas.microsoft.com/office/powerpoint/2010/main" val="1849588333"/>
      </p:ext>
    </p:extLst>
  </p:cSld>
  <p:clrMapOvr>
    <a:masterClrMapping/>
  </p:clrMapOvr>
</p:sld>
</file>

<file path=ppt/theme/theme1.xml><?xml version="1.0" encoding="utf-8"?>
<a:theme xmlns:a="http://schemas.openxmlformats.org/drawingml/2006/main" name="1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ערכת נושא Office">
  <a:themeElements>
    <a:clrScheme name="כתום צהוב">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5669</TotalTime>
  <Words>3175</Words>
  <Application>Microsoft Office PowerPoint</Application>
  <PresentationFormat>מסך רחב</PresentationFormat>
  <Paragraphs>348</Paragraphs>
  <Slides>37</Slides>
  <Notes>32</Notes>
  <HiddenSlides>6</HiddenSlides>
  <MMClips>0</MMClips>
  <ScaleCrop>false</ScaleCrop>
  <HeadingPairs>
    <vt:vector size="6" baseType="variant">
      <vt:variant>
        <vt:lpstr>גופנים בשימוש</vt:lpstr>
      </vt:variant>
      <vt:variant>
        <vt:i4>9</vt:i4>
      </vt:variant>
      <vt:variant>
        <vt:lpstr>ערכת נושא</vt:lpstr>
      </vt:variant>
      <vt:variant>
        <vt:i4>6</vt:i4>
      </vt:variant>
      <vt:variant>
        <vt:lpstr>כותרות שקופיות</vt:lpstr>
      </vt:variant>
      <vt:variant>
        <vt:i4>37</vt:i4>
      </vt:variant>
    </vt:vector>
  </HeadingPairs>
  <TitlesOfParts>
    <vt:vector size="52" baseType="lpstr">
      <vt:lpstr>Arial</vt:lpstr>
      <vt:lpstr>Assistant</vt:lpstr>
      <vt:lpstr>Assistant Light</vt:lpstr>
      <vt:lpstr>Calibri</vt:lpstr>
      <vt:lpstr>Calibri Light</vt:lpstr>
      <vt:lpstr>Gisha</vt:lpstr>
      <vt:lpstr>Google Sans</vt:lpstr>
      <vt:lpstr>Tubic</vt:lpstr>
      <vt:lpstr>Wingdings</vt:lpstr>
      <vt:lpstr>1_ערכת נושא Office</vt:lpstr>
      <vt:lpstr>2_ערכת נושא Office</vt:lpstr>
      <vt:lpstr>4_ערכת נושא Office</vt:lpstr>
      <vt:lpstr>ערכת נושא Office</vt:lpstr>
      <vt:lpstr>7_ערכת נושא Office</vt:lpstr>
      <vt:lpstr>5_ערכת נושא Office</vt:lpstr>
      <vt:lpstr>מצגת של PowerPoint‏</vt:lpstr>
      <vt:lpstr>מצגת של PowerPoint‏</vt:lpstr>
      <vt:lpstr>מטרות השיעור</vt:lpstr>
      <vt:lpstr>ידע, מיומנויות וערכים</vt:lpstr>
      <vt:lpstr>מצגת של PowerPoint‏</vt:lpstr>
      <vt:lpstr>מצגת של PowerPoint‏</vt:lpstr>
      <vt:lpstr>מצגת של PowerPoint‏</vt:lpstr>
      <vt:lpstr>מצגת של PowerPoint‏</vt:lpstr>
      <vt:lpstr>למדנו, ועכשיו מיישמים</vt:lpstr>
      <vt:lpstr>כל מי ש...</vt:lpstr>
      <vt:lpstr>לא מסיטים מב"ט מחברה במצוקה</vt:lpstr>
      <vt:lpstr>מצגת של PowerPoint‏</vt:lpstr>
      <vt:lpstr>מצגת של PowerPoint‏</vt:lpstr>
      <vt:lpstr>מצגת של PowerPoint‏</vt:lpstr>
      <vt:lpstr>מצגת של PowerPoint‏</vt:lpstr>
      <vt:lpstr>מצגת של PowerPoint‏</vt:lpstr>
      <vt:lpstr>משהו קטן וטוב</vt:lpstr>
      <vt:lpstr>משהו קטן וטוב - ביחד</vt:lpstr>
      <vt:lpstr>בואו נעשה את זה ביחד</vt:lpstr>
      <vt:lpstr>מה אתן חושבות שהחברה מרגישה?</vt:lpstr>
      <vt:lpstr>מה אתן חושבות שהחברה מרגישה?</vt:lpstr>
      <vt:lpstr>מה אתן חושבות שהחברה מרגישה?</vt:lpstr>
      <vt:lpstr>מה אתן חושבות שהחברה מרגישה?</vt:lpstr>
      <vt:lpstr>מה אתן חושבות שהחברה מרגישה?</vt:lpstr>
      <vt:lpstr>מה אתן חושבות שהחברה מרגישה?</vt:lpstr>
      <vt:lpstr>מצגת של PowerPoint‏</vt:lpstr>
      <vt:lpstr>סיפורה של הגיבורה הראשית   </vt:lpstr>
      <vt:lpstr>סיפורה של הגיבורה הראשית –  מה יש בנו שמאפשר לנו להיות מעורבות ומשפיעות?   </vt:lpstr>
      <vt:lpstr>סיפורה של הגיבורה הראשית</vt:lpstr>
      <vt:lpstr>מן המקורות</vt:lpstr>
      <vt:lpstr>מה התכל'ס?</vt:lpstr>
      <vt:lpstr>מצגת של PowerPoint‏</vt:lpstr>
      <vt:lpstr>מצגת של PowerPoint‏</vt:lpstr>
      <vt:lpstr>מצגת של PowerPoint‏</vt:lpstr>
      <vt:lpstr>להדפסה</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אפרת בועז</dc:creator>
  <cp:lastModifiedBy>דנה וסר הררי</cp:lastModifiedBy>
  <cp:revision>323</cp:revision>
  <dcterms:created xsi:type="dcterms:W3CDTF">2021-07-12T08:06:42Z</dcterms:created>
  <dcterms:modified xsi:type="dcterms:W3CDTF">2025-02-13T09:30:33Z</dcterms:modified>
</cp:coreProperties>
</file>