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saveSubsetFonts="1" autoCompressPictures="0">
  <p:sldMasterIdLst>
    <p:sldMasterId id="2147483648" r:id="rId1"/>
    <p:sldMasterId id="2147483678" r:id="rId2"/>
    <p:sldMasterId id="2147483689" r:id="rId3"/>
  </p:sldMasterIdLst>
  <p:notesMasterIdLst>
    <p:notesMasterId r:id="rId36"/>
  </p:notesMasterIdLst>
  <p:sldIdLst>
    <p:sldId id="595" r:id="rId4"/>
    <p:sldId id="257" r:id="rId5"/>
    <p:sldId id="650" r:id="rId6"/>
    <p:sldId id="590" r:id="rId7"/>
    <p:sldId id="675" r:id="rId8"/>
    <p:sldId id="261" r:id="rId9"/>
    <p:sldId id="262" r:id="rId10"/>
    <p:sldId id="263" r:id="rId11"/>
    <p:sldId id="264" r:id="rId12"/>
    <p:sldId id="676" r:id="rId13"/>
    <p:sldId id="677" r:id="rId14"/>
    <p:sldId id="678" r:id="rId15"/>
    <p:sldId id="648" r:id="rId16"/>
    <p:sldId id="643" r:id="rId17"/>
    <p:sldId id="679" r:id="rId18"/>
    <p:sldId id="680" r:id="rId19"/>
    <p:sldId id="668" r:id="rId20"/>
    <p:sldId id="681" r:id="rId21"/>
    <p:sldId id="682" r:id="rId22"/>
    <p:sldId id="683" r:id="rId23"/>
    <p:sldId id="280" r:id="rId24"/>
    <p:sldId id="589" r:id="rId25"/>
    <p:sldId id="674" r:id="rId26"/>
    <p:sldId id="582" r:id="rId27"/>
    <p:sldId id="673" r:id="rId28"/>
    <p:sldId id="599" r:id="rId29"/>
    <p:sldId id="670" r:id="rId30"/>
    <p:sldId id="639" r:id="rId31"/>
    <p:sldId id="584" r:id="rId32"/>
    <p:sldId id="686" r:id="rId33"/>
    <p:sldId id="684" r:id="rId34"/>
    <p:sldId id="685"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6XhZOvNlRSM6rlFvcpwktMvHpj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B7B953-1DF4-8E25-2FD7-461A6661F625}" name="user" initials="u" userId="user" providerId="None"/>
  <p188:author id="{163E2363-FD70-00F4-AB34-5AF45A2CBA8E}" name="il f" initials="if" userId="55409c53699153d6" providerId="Windows Live"/>
  <p188:author id="{7FB1EC7D-78B8-9145-83AC-BCB62FAA0C46}" name="ליאור קרמר" initials="לק" userId="S::lior.kremer1@bt.eduil.org::095f8fc7-ec87-4a48-8cc3-b8af015a71c9" providerId="AD"/>
  <p188:author id="{487A6C84-9AD5-44DB-A763-3BBBD0E19D60}" name="יעל פרידמן" initials="יפ" userId="יעל פרידמן" providerId="None"/>
  <p188:author id="{5272D8AE-591E-6ECF-CC9E-68D98DC3CD2F}" name="Dafna Hadar Pecker" initials="DHP" userId="873281f71de5b19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E70"/>
    <a:srgbClr val="5E8284"/>
    <a:srgbClr val="6661CE"/>
    <a:srgbClr val="E2CFF1"/>
    <a:srgbClr val="C5E6E9"/>
    <a:srgbClr val="91D0D6"/>
    <a:srgbClr val="FFE5F2"/>
    <a:srgbClr val="3C98A2"/>
    <a:srgbClr val="CB8873"/>
    <a:srgbClr val="E5C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714" autoAdjust="0"/>
    <p:restoredTop sz="69524" autoAdjust="0"/>
  </p:normalViewPr>
  <p:slideViewPr>
    <p:cSldViewPr snapToGrid="0">
      <p:cViewPr varScale="1">
        <p:scale>
          <a:sx n="60" d="100"/>
          <a:sy n="60" d="100"/>
        </p:scale>
        <p:origin x="140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1</a:t>
            </a:fld>
            <a:endParaRPr kumimoji="0" lang="iw-IL"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1042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56" name="Google Shape;256;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10</a:t>
            </a:fld>
            <a:endParaRPr/>
          </a:p>
        </p:txBody>
      </p:sp>
    </p:spTree>
    <p:extLst>
      <p:ext uri="{BB962C8B-B14F-4D97-AF65-F5344CB8AC3E}">
        <p14:creationId xmlns:p14="http://schemas.microsoft.com/office/powerpoint/2010/main" val="252828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b="1" dirty="0"/>
              <a:t>למורה</a:t>
            </a:r>
            <a:r>
              <a:rPr lang="he-IL" dirty="0"/>
              <a:t>: בסיפור ילדות מהכיתה המקבילה של נוגה מציקות לה ומשפילות אותה. שלומית שמשתפת אותנו באירוע , צופה מן הצד במסכת ההצקות אך אינה  אומרת או עושה דבר. </a:t>
            </a:r>
          </a:p>
          <a:p>
            <a:pPr marL="0" lvl="0" indent="0" algn="r" rtl="1">
              <a:spcBef>
                <a:spcPts val="0"/>
              </a:spcBef>
              <a:spcAft>
                <a:spcPts val="0"/>
              </a:spcAft>
              <a:buNone/>
            </a:pPr>
            <a:r>
              <a:rPr lang="he-IL" dirty="0"/>
              <a:t>כשנועה התלמידה החדשה, נוקטת עמדה ומגנה על נוגה  זה נוסך בה ביטחון והיא מצטרפת...</a:t>
            </a:r>
          </a:p>
        </p:txBody>
      </p:sp>
      <p:sp>
        <p:nvSpPr>
          <p:cNvPr id="256" name="Google Shape;256;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11</a:t>
            </a:fld>
            <a:endParaRPr/>
          </a:p>
        </p:txBody>
      </p:sp>
    </p:spTree>
    <p:extLst>
      <p:ext uri="{BB962C8B-B14F-4D97-AF65-F5344CB8AC3E}">
        <p14:creationId xmlns:p14="http://schemas.microsoft.com/office/powerpoint/2010/main" val="102920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56" name="Google Shape;256;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12</a:t>
            </a:fld>
            <a:endParaRPr/>
          </a:p>
        </p:txBody>
      </p:sp>
    </p:spTree>
    <p:extLst>
      <p:ext uri="{BB962C8B-B14F-4D97-AF65-F5344CB8AC3E}">
        <p14:creationId xmlns:p14="http://schemas.microsoft.com/office/powerpoint/2010/main" val="348961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 לכתוב על הלוח את המחשבות, הרגשות, ההתלבטויות שיש לכל אחד מהבנות, לצד כל דמות, ולנסות לבדוק עם הבנות האם יש דמיון בין שתי הדמויות?</a:t>
            </a:r>
          </a:p>
          <a:p>
            <a:pPr marL="228600" lvl="0" indent="-50800" algn="r" rtl="1">
              <a:lnSpc>
                <a:spcPct val="150000"/>
              </a:lnSpc>
              <a:spcBef>
                <a:spcPts val="0"/>
              </a:spcBef>
              <a:buNone/>
            </a:pPr>
            <a:endParaRPr lang="he-IL" sz="1200" dirty="0">
              <a:solidFill>
                <a:schemeClr val="dk1"/>
              </a:solidFill>
              <a:latin typeface="Calibri"/>
              <a:cs typeface="Calibri"/>
              <a:sym typeface="Calibri"/>
            </a:endParaRPr>
          </a:p>
          <a:p>
            <a:pPr marL="228600" lvl="0" indent="-50800" algn="r" rtl="1">
              <a:lnSpc>
                <a:spcPct val="150000"/>
              </a:lnSpc>
              <a:spcBef>
                <a:spcPts val="0"/>
              </a:spcBef>
              <a:buNone/>
            </a:pPr>
            <a:r>
              <a:rPr lang="he-IL" sz="1200" dirty="0">
                <a:solidFill>
                  <a:schemeClr val="dk1"/>
                </a:solidFill>
                <a:latin typeface="Calibri"/>
                <a:cs typeface="Calibri"/>
                <a:sym typeface="Calibri"/>
              </a:rPr>
              <a:t>שאלה נוספת שניתן לשאול: אם יכולתן לפגוש את שלומית או את נגה, מה הייתן אומרות לכל אחת מהן? הסבירו</a:t>
            </a:r>
          </a:p>
          <a:p>
            <a:r>
              <a:rPr lang="he-IL" dirty="0"/>
              <a:t> </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31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נסביר שכעת נקריא תיאורי מקרה (בשקף הבא) – לגבי כל אחד מהם יבחרו התלמידות מה היו עושות ברצף שבין: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t>נוקטות בפעולה --- מתלבטות – מתעלמות.</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t>כל תלמידה תקבל 3 פתקים של שלוש האפשרויות המוצגות בשקף.</a:t>
            </a:r>
            <a:endParaRPr lang="he-IL" sz="1200" b="0"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0" dirty="0"/>
              <a:t>להדפסה בנספחים.</a:t>
            </a:r>
            <a:endParaRPr lang="he-IL" dirty="0"/>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7435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נחלק את התלמידות לעבודה בקבוצות על תיאורי המקרה. בתום הפעילות כל אחת מהקבוצות תציג את האירוע שקיבלה, תוך נימוק בחירתה </a:t>
            </a:r>
          </a:p>
          <a:p>
            <a:r>
              <a:rPr lang="he-IL" dirty="0"/>
              <a:t>ושיתוף בהתלבטויות שעלו בקבוצה, בנימוקים ובשיקולי הדעת.</a:t>
            </a:r>
          </a:p>
          <a:p>
            <a:r>
              <a:rPr lang="he-IL" dirty="0"/>
              <a:t>נאפשר לתלמידות להביע את דעתן ותחושותיהן בחופשיות, ללא שיפוטיות או אמירה מסוימת, במטרה לעודד שיתוף. </a:t>
            </a:r>
          </a:p>
          <a:p>
            <a:r>
              <a:rPr lang="he-IL" dirty="0"/>
              <a:t>מטרת הפעילות היא להציף אירועי חיים ולאפשר לתלמידות לשתף ולהקשיב לעמדות שונות של חברותיהן לכיתה.</a:t>
            </a:r>
          </a:p>
          <a:p>
            <a:pPr algn="r"/>
            <a:endParaRPr lang="he-IL" sz="1200" b="1" dirty="0">
              <a:solidFill>
                <a:schemeClr val="accent5">
                  <a:lumMod val="50000"/>
                </a:schemeClr>
              </a:solidFill>
              <a:latin typeface="Abadi" panose="020B0604020104020204" pitchFamily="34" charset="0"/>
              <a:cs typeface="Calibri" panose="020F0502020204030204" pitchFamily="34" charset="0"/>
            </a:endParaRPr>
          </a:p>
          <a:p>
            <a:pPr algn="r"/>
            <a:r>
              <a:rPr lang="he-IL" sz="1200" b="1" dirty="0">
                <a:solidFill>
                  <a:schemeClr val="accent5">
                    <a:lumMod val="50000"/>
                  </a:schemeClr>
                </a:solidFill>
                <a:latin typeface="Abadi" panose="020B0604020104020204" pitchFamily="34" charset="0"/>
                <a:cs typeface="Calibri" panose="020F0502020204030204" pitchFamily="34" charset="0"/>
              </a:rPr>
              <a:t>האם</a:t>
            </a:r>
            <a:r>
              <a:rPr lang="he-IL" sz="1200" b="1" dirty="0">
                <a:solidFill>
                  <a:schemeClr val="accent5">
                    <a:lumMod val="50000"/>
                  </a:schemeClr>
                </a:solidFill>
                <a:latin typeface="Calibri" panose="020F0502020204030204" pitchFamily="34" charset="0"/>
                <a:cs typeface="Calibri" panose="020F0502020204030204" pitchFamily="34" charset="0"/>
              </a:rPr>
              <a:t> תנקטו בפעולה? תשאלו מה קרה? תקראו למורה?</a:t>
            </a:r>
            <a:endParaRPr lang="he-IL" sz="1200"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7257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האם תנקטו בפעולה? תבקשו מהחברה הפוגעת להפסיק? תקראו למורה?</a:t>
            </a:r>
            <a:endParaRPr lang="he-IL" sz="1200"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5488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האם תנקטו בפעולה? תעזרו לה לקום?  תקראו למורה?</a:t>
            </a:r>
            <a:endParaRPr lang="he-IL" sz="1200" dirty="0"/>
          </a:p>
          <a:p>
            <a:pPr algn="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5566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solidFill>
                  <a:schemeClr val="accent5">
                    <a:lumMod val="50000"/>
                  </a:schemeClr>
                </a:solidFill>
                <a:latin typeface="Calibri" panose="020F0502020204030204" pitchFamily="34" charset="0"/>
                <a:cs typeface="Calibri" panose="020F0502020204030204" pitchFamily="34" charset="0"/>
              </a:rPr>
              <a:t>האם תנקטו בפעולה? תגידו לחברות לצרף אותה?</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18</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656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1200" b="1" dirty="0">
                <a:solidFill>
                  <a:schemeClr val="accent5">
                    <a:lumMod val="50000"/>
                  </a:schemeClr>
                </a:solidFill>
                <a:latin typeface="Calibri" panose="020F0502020204030204" pitchFamily="34" charset="0"/>
                <a:cs typeface="Calibri" panose="020F0502020204030204" pitchFamily="34" charset="0"/>
              </a:rPr>
              <a:t>האם תנקטו בפעולה? תגידו לחברות להפסיק לריב ולהשלים? תקראו למורה?</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19</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329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1200" b="1" dirty="0">
                <a:solidFill>
                  <a:schemeClr val="accent5">
                    <a:lumMod val="50000"/>
                  </a:schemeClr>
                </a:solidFill>
                <a:latin typeface="Calibri" panose="020F0502020204030204" pitchFamily="34" charset="0"/>
                <a:cs typeface="Calibri" panose="020F0502020204030204" pitchFamily="34" charset="0"/>
              </a:rPr>
              <a:t>האם תנקטו בפעולה? תגידו לחברות לא להסכים לחרם?</a:t>
            </a:r>
          </a:p>
          <a:p>
            <a:pPr algn="r"/>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5167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dirty="0"/>
              <a:t> למורה:</a:t>
            </a:r>
          </a:p>
          <a:p>
            <a:pPr algn="r" rtl="1"/>
            <a:r>
              <a:rPr lang="he-IL" b="0" dirty="0"/>
              <a:t>במהלך השיח חשוב לתת מקום להתלבטות של הצופה מהצד האם להתערב באלימות. </a:t>
            </a:r>
          </a:p>
          <a:p>
            <a:pPr algn="r" rtl="1"/>
            <a:r>
              <a:rPr lang="he-IL" b="0" u="none" dirty="0"/>
              <a:t>הלגיטימציה להתלבטויות תנרמל אותן ותעודד את התלמידות לשתף בפתיחות ברגשותיהם.</a:t>
            </a:r>
          </a:p>
          <a:p>
            <a:pPr algn="r" rtl="1"/>
            <a:r>
              <a:rPr lang="he-IL" b="0" dirty="0"/>
              <a:t>חשוב להפגיש את התלמידות עם הפער בין מה שמדובר בשיעור ומה שחשוב</a:t>
            </a:r>
            <a:r>
              <a:rPr lang="he-IL" b="0" u="none" dirty="0"/>
              <a:t> ונכון לעשות לבין מה שקורה בפועל.</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380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נבקש מהתלמידות להציע רעיונות.</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0459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26245-2408-F501-2FE2-09511B333E1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44881A2-37E9-671E-524B-C29ABB3145C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43875C8-BE8D-695A-A10F-F73A62B6722C}"/>
              </a:ext>
            </a:extLst>
          </p:cNvPr>
          <p:cNvSpPr>
            <a:spLocks noGrp="1"/>
          </p:cNvSpPr>
          <p:nvPr>
            <p:ph type="body" idx="1"/>
          </p:nvPr>
        </p:nvSpPr>
        <p:spPr/>
        <p:txBody>
          <a:bodyPr/>
          <a:lstStyle/>
          <a:p>
            <a:r>
              <a:rPr lang="he-IL" b="1" dirty="0"/>
              <a:t>למורה:</a:t>
            </a:r>
            <a:r>
              <a:rPr lang="he-IL" dirty="0"/>
              <a:t> </a:t>
            </a:r>
          </a:p>
          <a:p>
            <a:r>
              <a:rPr lang="he-IL" dirty="0"/>
              <a:t>נשאל את התלמידות מהן האפשרויות להתערבות במצבי פגיעה, העומדות בפניהן. </a:t>
            </a:r>
          </a:p>
          <a:p>
            <a:r>
              <a:rPr lang="he-IL" dirty="0"/>
              <a:t>מומלץ לכתוב את האפשרויות שהתלמידות יעלו על הלוח. </a:t>
            </a:r>
          </a:p>
          <a:p>
            <a:r>
              <a:rPr lang="he-IL" b="1" dirty="0"/>
              <a:t>בשקף הבא </a:t>
            </a:r>
            <a:r>
              <a:rPr lang="he-IL" dirty="0"/>
              <a:t>נציג אפשרויות שונות ונבדוק עם התלמידות מה התחדש להם.</a:t>
            </a:r>
          </a:p>
        </p:txBody>
      </p:sp>
      <p:sp>
        <p:nvSpPr>
          <p:cNvPr id="4" name="מציין מיקום של מספר שקופית 3">
            <a:extLst>
              <a:ext uri="{FF2B5EF4-FFF2-40B4-BE49-F238E27FC236}">
                <a16:creationId xmlns:a16="http://schemas.microsoft.com/office/drawing/2014/main" id="{1AC666C5-2B13-3C72-E955-F0FB568AC650}"/>
              </a:ext>
            </a:extLst>
          </p:cNvPr>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23</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781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הצעות לשאלות המשוות בין האפשרויות שהתלמידות העלו לאפשרויות המוצעות במצגת. </a:t>
            </a:r>
            <a:r>
              <a:rPr lang="he-IL" b="1" dirty="0"/>
              <a:t>המטרה היא להרחיב את מנעד האפשרויות </a:t>
            </a:r>
          </a:p>
          <a:p>
            <a:r>
              <a:rPr lang="he-IL" b="1" dirty="0"/>
              <a:t>לתגובה.</a:t>
            </a:r>
            <a:r>
              <a:rPr lang="he-IL" dirty="0"/>
              <a:t> נתבונן בהצעות התלמידות ובמצגת: </a:t>
            </a:r>
          </a:p>
          <a:p>
            <a:pPr>
              <a:buFont typeface="Arial" panose="020B0604020202020204" pitchFamily="34" charset="0"/>
              <a:buChar char="•"/>
            </a:pPr>
            <a:r>
              <a:rPr lang="he-IL" dirty="0"/>
              <a:t>האם עלו גם רעיונות אחרים מהאפשרויות המובאות במצגת? </a:t>
            </a:r>
          </a:p>
          <a:p>
            <a:pPr>
              <a:buFont typeface="Arial" panose="020B0604020202020204" pitchFamily="34" charset="0"/>
              <a:buChar char="•"/>
            </a:pPr>
            <a:r>
              <a:rPr lang="he-IL" dirty="0"/>
              <a:t>אלו אפשרויות חזרו על עצמן? </a:t>
            </a:r>
          </a:p>
          <a:p>
            <a:pPr>
              <a:buFont typeface="Arial" panose="020B0604020202020204" pitchFamily="34" charset="0"/>
              <a:buChar char="•"/>
            </a:pPr>
            <a:r>
              <a:rPr lang="he-IL" dirty="0"/>
              <a:t>האם ישנן אפשרויות שמחדשות לכם או מפתיעות אתכם? </a:t>
            </a:r>
          </a:p>
          <a:p>
            <a:pPr>
              <a:buFont typeface="Arial" panose="020B0604020202020204" pitchFamily="34" charset="0"/>
              <a:buChar char="•"/>
            </a:pPr>
            <a:r>
              <a:rPr lang="he-IL" dirty="0"/>
              <a:t>האם </a:t>
            </a:r>
            <a:r>
              <a:rPr lang="he-IL" dirty="0" err="1"/>
              <a:t>התנסתם</a:t>
            </a:r>
            <a:r>
              <a:rPr lang="he-IL" dirty="0"/>
              <a:t> באחת מהאפשרויות לתגובה ויכולים לספר לנו כדוגמה? </a:t>
            </a:r>
          </a:p>
          <a:p>
            <a:pPr>
              <a:buFont typeface="Arial" panose="020B0604020202020204" pitchFamily="34" charset="0"/>
              <a:buChar char="•"/>
            </a:pPr>
            <a:r>
              <a:rPr lang="he-IL" dirty="0"/>
              <a:t>מה מתוך האפשרויות שעלו מתאים לביצוע ומה פחות ישים? </a:t>
            </a:r>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24</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605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dirty="0">
                <a:solidFill>
                  <a:srgbClr val="323232"/>
                </a:solidFill>
                <a:effectLst/>
                <a:latin typeface="Rubik"/>
                <a:ea typeface="Calibri" panose="020F0502020204030204" pitchFamily="34" charset="0"/>
                <a:cs typeface="Arial" panose="020B0604020202020204" pitchFamily="34" charset="0"/>
              </a:rPr>
              <a:t>השימוש במקור בהשאלה: אחד התפקידים הבסיסיים והחשובים שלנו הוא לסייע למי שנמצאים במצוקה ושזקוקים לעזרה, להיות איתם ולסייע להם בעת הצורך.</a:t>
            </a:r>
          </a:p>
          <a:p>
            <a:endParaRPr lang="he-IL" sz="1200" dirty="0">
              <a:solidFill>
                <a:srgbClr val="323232"/>
              </a:solidFill>
              <a:effectLst/>
              <a:latin typeface="Rubik"/>
              <a:cs typeface="Arial" panose="020B0604020202020204" pitchFamily="34" charset="0"/>
            </a:endParaRPr>
          </a:p>
          <a:p>
            <a:r>
              <a:rPr lang="he-IL" sz="1200" b="0" i="0" dirty="0">
                <a:solidFill>
                  <a:srgbClr val="212529"/>
                </a:solidFill>
                <a:effectLst/>
                <a:latin typeface="Assistant" pitchFamily="2" charset="-79"/>
                <a:cs typeface="Assistant" pitchFamily="2" charset="-79"/>
              </a:rPr>
              <a:t>ניתן להזמין את התלמידות לחשוב לעצמן על משהו שהן היו רוצות/ יכולות לקבל על עצמן בכדי להצליח להיות לעזר לאחרים</a:t>
            </a:r>
            <a:r>
              <a:rPr lang="he-IL" sz="1200" b="0" i="0" dirty="0">
                <a:solidFill>
                  <a:srgbClr val="323232"/>
                </a:solidFill>
                <a:effectLst/>
                <a:latin typeface="Rubik"/>
                <a:cs typeface="Arial" panose="020B0604020202020204" pitchFamily="34" charset="0"/>
              </a:rPr>
              <a:t> </a:t>
            </a:r>
          </a:p>
          <a:p>
            <a:endParaRPr lang="he-IL" sz="1200" dirty="0">
              <a:solidFill>
                <a:srgbClr val="323232"/>
              </a:solidFill>
              <a:effectLst/>
              <a:latin typeface="Rubik"/>
              <a:cs typeface="Arial" panose="020B0604020202020204" pitchFamily="34" charset="0"/>
            </a:endParaRPr>
          </a:p>
          <a:p>
            <a:r>
              <a:rPr lang="he-IL" b="0" i="0" dirty="0">
                <a:solidFill>
                  <a:srgbClr val="333333"/>
                </a:solidFill>
                <a:effectLst/>
                <a:latin typeface="Alef Hebrew"/>
              </a:rPr>
              <a:t>למורה: במקור, זו ההבטחה האלוקית והכוונה היא לקב"ה שנמצא עמנו בכל עת ומסייע לנו, פרושו: ובכל עת שיקרא בשמי בעת צרה, שלא יפחד, כי אני אהיה עם עבדי , </a:t>
            </a:r>
          </a:p>
          <a:p>
            <a:r>
              <a:rPr lang="he-IL" b="0" i="0" dirty="0">
                <a:solidFill>
                  <a:srgbClr val="333333"/>
                </a:solidFill>
                <a:effectLst/>
                <a:latin typeface="Alef Hebrew"/>
              </a:rPr>
              <a:t>אחלצהו </a:t>
            </a:r>
            <a:r>
              <a:rPr lang="he-IL" b="0" i="0" dirty="0" err="1">
                <a:solidFill>
                  <a:srgbClr val="333333"/>
                </a:solidFill>
                <a:effectLst/>
                <a:latin typeface="Alef Hebrew"/>
              </a:rPr>
              <a:t>ואכבדהו</a:t>
            </a:r>
            <a:r>
              <a:rPr lang="he-IL" b="0" i="0" dirty="0">
                <a:solidFill>
                  <a:srgbClr val="333333"/>
                </a:solidFill>
                <a:effectLst/>
                <a:latin typeface="Alef Hebrew"/>
              </a:rPr>
              <a:t>, שלא יצטרך לזולתי (לפי </a:t>
            </a:r>
            <a:r>
              <a:rPr lang="he-IL" b="0" i="0" dirty="0" err="1">
                <a:solidFill>
                  <a:srgbClr val="333333"/>
                </a:solidFill>
                <a:effectLst/>
                <a:latin typeface="Alef Hebrew"/>
              </a:rPr>
              <a:t>ראב"ע</a:t>
            </a:r>
            <a:r>
              <a:rPr lang="he-IL" b="0" i="0" dirty="0">
                <a:solidFill>
                  <a:srgbClr val="333333"/>
                </a:solidFill>
                <a:effectLst/>
                <a:latin typeface="Alef Hebrew"/>
              </a:rPr>
              <a:t>), </a:t>
            </a:r>
            <a:r>
              <a:rPr lang="he-IL" b="0" i="0" dirty="0">
                <a:solidFill>
                  <a:srgbClr val="000000"/>
                </a:solidFill>
                <a:effectLst/>
                <a:latin typeface="Arial" panose="020B0604020202020204" pitchFamily="34" charset="0"/>
              </a:rPr>
              <a:t> " כי לא </a:t>
            </a:r>
            <a:r>
              <a:rPr lang="he-IL" b="0" i="0" dirty="0" err="1">
                <a:solidFill>
                  <a:srgbClr val="000000"/>
                </a:solidFill>
                <a:effectLst/>
                <a:latin typeface="Arial" panose="020B0604020202020204" pitchFamily="34" charset="0"/>
              </a:rPr>
              <a:t>יטוש</a:t>
            </a:r>
            <a:r>
              <a:rPr lang="he-IL" b="0" i="0" dirty="0">
                <a:solidFill>
                  <a:srgbClr val="000000"/>
                </a:solidFill>
                <a:effectLst/>
                <a:latin typeface="Arial" panose="020B0604020202020204" pitchFamily="34" charset="0"/>
              </a:rPr>
              <a:t> ה ' עמו " ( תהילים צד , יד ).</a:t>
            </a:r>
            <a:endParaRPr lang="he-IL"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3693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מודל </a:t>
            </a:r>
            <a:r>
              <a:rPr lang="he-IL" dirty="0" err="1"/>
              <a:t>מב"ט</a:t>
            </a:r>
            <a:r>
              <a:rPr lang="he-IL" dirty="0"/>
              <a:t> עוסק בנקיטת עמדה ובאי עמידה מהצד לנוכח פגיעה באדם אחר </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לקידום תחושת המוגנות וליצירת אווירה נעימה</a:t>
            </a:r>
            <a:r>
              <a:rPr lang="he-IL" dirty="0"/>
              <a:t>. </a:t>
            </a:r>
          </a:p>
          <a:p>
            <a:r>
              <a:rPr lang="he-IL" dirty="0"/>
              <a:t>המודל מלמד שלושה עקרונות פשוטים להתערבות במצב של פגיעה – </a:t>
            </a:r>
          </a:p>
          <a:p>
            <a:r>
              <a:rPr lang="he-IL" b="1" dirty="0"/>
              <a:t>לא להתעלם, להתבונן ולבחון את מכלול האפשרויות העומדות בפנינו ואז לפעול ולנקוט  יוזמה:</a:t>
            </a:r>
          </a:p>
          <a:p>
            <a:pPr algn="r" rtl="1"/>
            <a:r>
              <a:rPr kumimoji="0" lang="he-IL"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ביטים – כאשר נזהה פגיעה בחברה לא נתעלם. </a:t>
            </a:r>
          </a:p>
          <a:p>
            <a:pPr algn="r" rtl="1"/>
            <a:r>
              <a:rPr kumimoji="0" lang="he-IL"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ב</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וחרים מה לעשות – נחליט איך להגיב מתוך בדיקת מכלול האפשרויות העומדות בפנינו.</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kumimoji="0" lang="he-IL"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ט</a:t>
            </a: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ורפים את הקלפים – פועלים ומגיבים כדי לשנות את כללי ההתנהגות בכיתה, לקידום תחושת המוגנות וליצירת אווירה נעימה.</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he-IL" sz="1200" dirty="0"/>
          </a:p>
          <a:p>
            <a:pPr algn="r" rtl="1"/>
            <a:endParaRPr lang="he-IL" sz="1200" dirty="0"/>
          </a:p>
          <a:p>
            <a:endParaRPr lang="he-IL" b="1" dirty="0"/>
          </a:p>
          <a:p>
            <a:r>
              <a:rPr lang="he-IL" dirty="0"/>
              <a:t>ישנן דרכים רבות לסייע במצב מצוקה לחברה, ובהן - לפנות לעזרה, לחבור לבנות נוספות כדי להפסיק את הפגיעה, לעודד את הנפגעת ולדווח</a:t>
            </a:r>
          </a:p>
          <a:p>
            <a:r>
              <a:rPr lang="he-IL" dirty="0"/>
              <a:t>למבוגר.</a:t>
            </a:r>
          </a:p>
          <a:p>
            <a:r>
              <a:rPr lang="he-IL" dirty="0"/>
              <a:t>המודל נותן כלי פרקטי לתלמידות איך לנהוג במקרים שבהם הן עומדות מן הצד במצב של פגיעה.</a:t>
            </a:r>
          </a:p>
          <a:p>
            <a:r>
              <a:rPr lang="he-IL" dirty="0"/>
              <a:t>בשיעורים הבאים נמשיך ונתרגל את המודל.</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26</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2049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algn="just" rtl="1">
              <a:lnSpc>
                <a:spcPct val="150000"/>
              </a:lnSpc>
            </a:pPr>
            <a:endParaRPr lang="he-IL" sz="1800" dirty="0">
              <a:effectLst/>
              <a:latin typeface="Calibri" panose="020F0502020204030204" pitchFamily="34" charset="0"/>
              <a:ea typeface="Calibri" panose="020F0502020204030204" pitchFamily="34" charset="0"/>
              <a:cs typeface="David" panose="020E0502060401010101" pitchFamily="34"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040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להדפסה</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30</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327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lvl="0" indent="0" algn="r" rtl="1">
              <a:spcBef>
                <a:spcPts val="0"/>
              </a:spcBef>
              <a:spcAft>
                <a:spcPts val="0"/>
              </a:spcAft>
              <a:buNone/>
            </a:pPr>
            <a:endParaRPr lang="he-IL" sz="1200" dirty="0">
              <a:solidFill>
                <a:srgbClr val="002060"/>
              </a:solidFill>
              <a:latin typeface="Gisha" panose="020B0502040204020203" pitchFamily="34" charset="-79"/>
              <a:cs typeface="Gisha" panose="020B0502040204020203" pitchFamily="34" charset="-79"/>
            </a:endParaRP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D822099-C4B9-4777-AC4D-E954DB6718B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35288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למורה:</a:t>
            </a:r>
            <a:r>
              <a:rPr lang="he-IL" dirty="0"/>
              <a:t> </a:t>
            </a:r>
          </a:p>
          <a:p>
            <a:r>
              <a:rPr lang="he-IL" dirty="0"/>
              <a:t>נקריא כל אירוע וכל תלמידה תרים את הפתק המייצג את תגובתה לאירוע.</a:t>
            </a:r>
          </a:p>
          <a:p>
            <a:endParaRPr lang="he-IL" dirty="0"/>
          </a:p>
          <a:p>
            <a:r>
              <a:rPr lang="he-IL" b="1" dirty="0"/>
              <a:t>עבודה בקבוצות:</a:t>
            </a:r>
          </a:p>
          <a:p>
            <a:r>
              <a:rPr lang="he-IL" dirty="0"/>
              <a:t>נחלק את התלמידות לעבודה בקבוצות על תיאורי המקרה. בתום הפעילות כל אחת מהקבוצות תציג את האירוע שקיבלה, תוך נימוק הבחירה </a:t>
            </a:r>
          </a:p>
          <a:p>
            <a:r>
              <a:rPr lang="he-IL" dirty="0"/>
              <a:t>ושיתוף בהתלבטויות שעלו בקבוצה, בנימוקים ובשיקולי הדעת.</a:t>
            </a:r>
          </a:p>
          <a:p>
            <a:r>
              <a:rPr lang="he-IL" dirty="0"/>
              <a:t>נאפשר לתלמידות להביע את דעתן ותחושותיהן בחופשיות, ללא שיפוטיות או אמירה מסוימת, במטרה לעודד שיתוף. מטרת הפעילות היא להציף </a:t>
            </a:r>
          </a:p>
          <a:p>
            <a:r>
              <a:rPr lang="he-IL" dirty="0"/>
              <a:t>אירועי חיים ולאפשר לתלמידות לשתף ולהקשיב לעמדות שונות של חברותיהן לכיתה.</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31</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6294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32</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86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31" name="Google Shape;131;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iw-IL"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1"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06" name="Google Shape;206;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Calibri"/>
              <a:buNone/>
            </a:pPr>
            <a:fld id="{00000000-1234-1234-1234-123412341234}" type="slidenum">
              <a:rPr lang="iw-IL"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dirty="0"/>
          </a:p>
        </p:txBody>
      </p:sp>
      <p:sp>
        <p:nvSpPr>
          <p:cNvPr id="228" name="Google Shape;228;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iw-IL" dirty="0"/>
              <a:t>חשוב לחזור על הכללים המרכזיים בכל שיעור</a:t>
            </a:r>
            <a:r>
              <a:rPr lang="he-IL" dirty="0"/>
              <a:t>,</a:t>
            </a:r>
            <a:r>
              <a:rPr lang="iw-IL" dirty="0"/>
              <a:t> על מנת לבסס מרחב בטוח המאפשר שיח רגשי בין התלמידים.</a:t>
            </a:r>
            <a:endParaRPr dirty="0"/>
          </a:p>
        </p:txBody>
      </p:sp>
      <p:sp>
        <p:nvSpPr>
          <p:cNvPr id="236" name="Google Shape;2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שקופית כותרת" type="title">
  <p:cSld name="שקופית כותרת">
    <p:spTree>
      <p:nvGrpSpPr>
        <p:cNvPr id="1" name="Shape 21"/>
        <p:cNvGrpSpPr/>
        <p:nvPr/>
      </p:nvGrpSpPr>
      <p:grpSpPr>
        <a:xfrm>
          <a:off x="0" y="0"/>
          <a:ext cx="0" cy="0"/>
          <a:chOff x="0" y="0"/>
          <a:chExt cx="0" cy="0"/>
        </a:xfrm>
      </p:grpSpPr>
      <p:sp>
        <p:nvSpPr>
          <p:cNvPr id="22" name="Google Shape;2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3918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מה המסר שלנו">
  <p:cSld name="מה המסר שלנו">
    <p:spTree>
      <p:nvGrpSpPr>
        <p:cNvPr id="1" name="Shape 34"/>
        <p:cNvGrpSpPr/>
        <p:nvPr/>
      </p:nvGrpSpPr>
      <p:grpSpPr>
        <a:xfrm>
          <a:off x="0" y="0"/>
          <a:ext cx="0" cy="0"/>
          <a:chOff x="0" y="0"/>
          <a:chExt cx="0" cy="0"/>
        </a:xfrm>
      </p:grpSpPr>
      <p:sp>
        <p:nvSpPr>
          <p:cNvPr id="35" name="Google Shape;35;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2"/>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2"/>
          <p:cNvSpPr txBox="1"/>
          <p:nvPr/>
        </p:nvSpPr>
        <p:spPr>
          <a:xfrm>
            <a:off x="3191163" y="189529"/>
            <a:ext cx="6308436"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מה המסר שלנו?</a:t>
            </a:r>
            <a:endParaRPr/>
          </a:p>
        </p:txBody>
      </p:sp>
      <p:sp>
        <p:nvSpPr>
          <p:cNvPr id="40" name="Google Shape;40;p22"/>
          <p:cNvSpPr txBox="1">
            <a:spLocks noGrp="1"/>
          </p:cNvSpPr>
          <p:nvPr>
            <p:ph type="body" idx="1"/>
          </p:nvPr>
        </p:nvSpPr>
        <p:spPr>
          <a:xfrm>
            <a:off x="2643910" y="2218749"/>
            <a:ext cx="83658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82043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ני תכנים" type="twoObj">
  <p:cSld name="שני תכנים">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2" name="Google Shape;82;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06572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השוואה" type="twoTxTwoObj">
  <p:cSld name="השוואה">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88" name="Google Shape;8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9" name="Google Shape;8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0" name="Google Shape;9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1" name="Google Shape;91;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232157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94"/>
        <p:cNvGrpSpPr/>
        <p:nvPr/>
      </p:nvGrpSpPr>
      <p:grpSpPr>
        <a:xfrm>
          <a:off x="0" y="0"/>
          <a:ext cx="0" cy="0"/>
          <a:chOff x="0" y="0"/>
          <a:chExt cx="0" cy="0"/>
        </a:xfrm>
      </p:grpSpPr>
      <p:sp>
        <p:nvSpPr>
          <p:cNvPr id="95" name="Google Shape;95;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97" name="Google Shape;97;p29"/>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9"/>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67830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תמונה ">
  <p:cSld name="תמונה ">
    <p:spTree>
      <p:nvGrpSpPr>
        <p:cNvPr id="1" name="Shape 100"/>
        <p:cNvGrpSpPr/>
        <p:nvPr/>
      </p:nvGrpSpPr>
      <p:grpSpPr>
        <a:xfrm>
          <a:off x="0" y="0"/>
          <a:ext cx="0" cy="0"/>
          <a:chOff x="0" y="0"/>
          <a:chExt cx="0" cy="0"/>
        </a:xfrm>
      </p:grpSpPr>
      <p:sp>
        <p:nvSpPr>
          <p:cNvPr id="101" name="Google Shape;101;p30"/>
          <p:cNvSpPr/>
          <p:nvPr/>
        </p:nvSpPr>
        <p:spPr>
          <a:xfrm>
            <a:off x="0" y="0"/>
            <a:ext cx="3581400"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0"/>
          <p:cNvSpPr>
            <a:spLocks noGrp="1"/>
          </p:cNvSpPr>
          <p:nvPr>
            <p:ph type="pic" idx="2"/>
          </p:nvPr>
        </p:nvSpPr>
        <p:spPr>
          <a:xfrm>
            <a:off x="5183188" y="987425"/>
            <a:ext cx="6172200" cy="4873625"/>
          </a:xfrm>
          <a:prstGeom prst="rect">
            <a:avLst/>
          </a:prstGeom>
          <a:noFill/>
          <a:ln>
            <a:noFill/>
          </a:ln>
        </p:spPr>
      </p:sp>
      <p:sp>
        <p:nvSpPr>
          <p:cNvPr id="103" name="Google Shape;103;p30"/>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34190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1"/>
          <p:cNvSpPr/>
          <p:nvPr/>
        </p:nvSpPr>
        <p:spPr>
          <a:xfrm>
            <a:off x="7673" y="0"/>
            <a:ext cx="3573727" cy="6858000"/>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1"/>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1"/>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2587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147A38-8AC7-42C1-8968-5850273CB2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BB7ED67-E8E0-4E88-A1AC-75DF1FA37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FC19BD5-60A3-41A1-AB04-D9FD83727B62}"/>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94C9012E-ED58-4A8C-833F-7FA732B0AD4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D2D3883-84BD-460B-BC37-FFB530E8F319}"/>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13187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7A5297-0F4A-4808-B912-30B2B25EF9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4BCB68-8FB5-4987-8559-65DE044971B6}"/>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81739F5-2B3D-4156-9617-4B05722112AC}"/>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0D3C894E-E245-4B8C-8DB9-4A232DE388C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C3BC05E-4182-4CB0-A066-6E6C35D9796E}"/>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465378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D50F32-18B6-434C-803C-5DADE75079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6E1043-A571-4BA0-9564-6D8B7443B92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F050DA1-6AC1-4130-BB53-B678DA6C6EA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1836B82F-4D40-4354-8EB8-6D3CCE7504A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6" name="מציין מיקום של כותרת תחתונה 5">
            <a:extLst>
              <a:ext uri="{FF2B5EF4-FFF2-40B4-BE49-F238E27FC236}">
                <a16:creationId xmlns:a16="http://schemas.microsoft.com/office/drawing/2014/main" id="{94A6E356-3758-4674-8603-1A5915DE5DB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425CCA-A435-4B29-B2D1-C73DA3B3CA67}"/>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325106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p:cSld name="כותרת">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4" name="Google Shape;24;p22"/>
          <p:cNvSpPr/>
          <p:nvPr/>
        </p:nvSpPr>
        <p:spPr>
          <a:xfrm>
            <a:off x="0" y="0"/>
            <a:ext cx="12192000" cy="1487055"/>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2"/>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C6F1E0-8728-42D4-8701-102D1FEC20C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07A8304-3485-4CBB-BC5E-BBADBEE8D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2F2394E-B9A0-4728-A5A3-39D64C2AEC87}"/>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0FB7765-33AE-44F7-B34F-6713DCA7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D4D3400-4679-4717-AD04-68F7021A052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0D0A1A3-7AC9-4786-A9ED-8948C3C9772E}"/>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8" name="מציין מיקום של כותרת תחתונה 7">
            <a:extLst>
              <a:ext uri="{FF2B5EF4-FFF2-40B4-BE49-F238E27FC236}">
                <a16:creationId xmlns:a16="http://schemas.microsoft.com/office/drawing/2014/main" id="{CD42924F-9F23-4C00-B576-83ACF0CA398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229996-F69A-45B1-81AC-827B9897A361}"/>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89860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כותרת">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sp>
        <p:nvSpPr>
          <p:cNvPr id="13" name="כותרת 1">
            <a:extLst>
              <a:ext uri="{FF2B5EF4-FFF2-40B4-BE49-F238E27FC236}">
                <a16:creationId xmlns:a16="http://schemas.microsoft.com/office/drawing/2014/main" id="{82DA3858-A582-4666-898A-E8682925F402}"/>
              </a:ext>
            </a:extLst>
          </p:cNvPr>
          <p:cNvSpPr>
            <a:spLocks noGrp="1"/>
          </p:cNvSpPr>
          <p:nvPr>
            <p:ph type="title" hasCustomPrompt="1"/>
          </p:nvPr>
        </p:nvSpPr>
        <p:spPr>
          <a:xfrm>
            <a:off x="838200" y="161492"/>
            <a:ext cx="10515600"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4" name="מציין מיקום תוכן 9">
            <a:extLst>
              <a:ext uri="{FF2B5EF4-FFF2-40B4-BE49-F238E27FC236}">
                <a16:creationId xmlns:a16="http://schemas.microsoft.com/office/drawing/2014/main" id="{CF0B13C3-0DDA-4534-9146-673046108CB9}"/>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421357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שאלות- אפשרות 1">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1159162" y="143362"/>
            <a:ext cx="8640619"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שאלות לדיון בכיתה</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3918528" y="2246457"/>
            <a:ext cx="6638636" cy="3684588"/>
          </a:xfrm>
        </p:spPr>
        <p:txBody>
          <a:bodyPr/>
          <a:lstStyle>
            <a:lvl1pPr>
              <a:defRPr>
                <a:latin typeface="Calibri" panose="020F0502020204030204" pitchFamily="34" charset="0"/>
                <a:cs typeface="Calibri" panose="020F0502020204030204" pitchFamily="34" charset="0"/>
              </a:defRPr>
            </a:lvl1pPr>
          </a:lstStyle>
          <a:p>
            <a:pPr lvl="0"/>
            <a:r>
              <a:rPr lang="he-IL" dirty="0"/>
              <a:t>שאלה ראשונה</a:t>
            </a:r>
          </a:p>
          <a:p>
            <a:pPr lvl="0"/>
            <a:r>
              <a:rPr lang="he-IL" dirty="0"/>
              <a:t>שאלה שנייה</a:t>
            </a:r>
          </a:p>
          <a:p>
            <a:pPr lvl="0"/>
            <a:r>
              <a:rPr lang="he-IL" dirty="0"/>
              <a:t>שאלה שלישית</a:t>
            </a:r>
          </a:p>
          <a:p>
            <a:pPr lvl="0"/>
            <a:r>
              <a:rPr lang="he-IL" dirty="0"/>
              <a:t>שאלה רביעית</a:t>
            </a:r>
          </a:p>
        </p:txBody>
      </p:sp>
    </p:spTree>
    <p:extLst>
      <p:ext uri="{BB962C8B-B14F-4D97-AF65-F5344CB8AC3E}">
        <p14:creationId xmlns:p14="http://schemas.microsoft.com/office/powerpoint/2010/main" val="2820630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מה המסר שלנו">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תיבת טקסט 30">
            <a:extLst>
              <a:ext uri="{FF2B5EF4-FFF2-40B4-BE49-F238E27FC236}">
                <a16:creationId xmlns:a16="http://schemas.microsoft.com/office/drawing/2014/main" id="{65D5B5C5-0BF3-4AF0-BB66-BF0FFC61D08B}"/>
              </a:ext>
            </a:extLst>
          </p:cNvPr>
          <p:cNvSpPr txBox="1"/>
          <p:nvPr userDrawn="1"/>
        </p:nvSpPr>
        <p:spPr>
          <a:xfrm>
            <a:off x="2411477" y="189529"/>
            <a:ext cx="7369047" cy="1200329"/>
          </a:xfrm>
          <a:prstGeom prst="rect">
            <a:avLst/>
          </a:prstGeom>
          <a:noFill/>
        </p:spPr>
        <p:txBody>
          <a:bodyPr wrap="square">
            <a:spAutoFit/>
          </a:bodyPr>
          <a:lstStyle/>
          <a:p>
            <a:r>
              <a:rPr lang="he-IL" sz="7200" b="1" dirty="0">
                <a:solidFill>
                  <a:schemeClr val="bg1"/>
                </a:solidFill>
                <a:latin typeface="Calibri" panose="020F0502020204030204" pitchFamily="34" charset="0"/>
                <a:cs typeface="Calibri" panose="020F0502020204030204" pitchFamily="34" charset="0"/>
              </a:rPr>
              <a:t>מהם המסרים שלנו?</a:t>
            </a:r>
          </a:p>
        </p:txBody>
      </p:sp>
      <p:sp>
        <p:nvSpPr>
          <p:cNvPr id="38" name="מציין מיקום תוכן 5">
            <a:extLst>
              <a:ext uri="{FF2B5EF4-FFF2-40B4-BE49-F238E27FC236}">
                <a16:creationId xmlns:a16="http://schemas.microsoft.com/office/drawing/2014/main" id="{AAE8EFC4-CCC9-4F16-BCB4-C9189BFCECCD}"/>
              </a:ext>
            </a:extLst>
          </p:cNvPr>
          <p:cNvSpPr>
            <a:spLocks noGrp="1"/>
          </p:cNvSpPr>
          <p:nvPr>
            <p:ph sz="quarter" idx="4" hasCustomPrompt="1"/>
          </p:nvPr>
        </p:nvSpPr>
        <p:spPr>
          <a:xfrm>
            <a:off x="2643910" y="2218749"/>
            <a:ext cx="8365836" cy="3684588"/>
          </a:xfrm>
        </p:spPr>
        <p:txBody>
          <a:bodyPr/>
          <a:lstStyle>
            <a:lvl1pPr>
              <a:defRPr>
                <a:latin typeface="Calibri" panose="020F0502020204030204" pitchFamily="34" charset="0"/>
                <a:cs typeface="Calibri" panose="020F0502020204030204" pitchFamily="34" charset="0"/>
              </a:defRPr>
            </a:lvl1pPr>
          </a:lstStyle>
          <a:p>
            <a:pPr lvl="0"/>
            <a:r>
              <a:rPr lang="he-IL" dirty="0"/>
              <a:t>מסר ראשון</a:t>
            </a:r>
          </a:p>
          <a:p>
            <a:pPr lvl="0"/>
            <a:r>
              <a:rPr lang="he-IL" dirty="0"/>
              <a:t>מסר שני</a:t>
            </a:r>
          </a:p>
          <a:p>
            <a:pPr lvl="0"/>
            <a:r>
              <a:rPr lang="he-IL" dirty="0"/>
              <a:t>מסר שלישי</a:t>
            </a:r>
          </a:p>
        </p:txBody>
      </p:sp>
    </p:spTree>
    <p:extLst>
      <p:ext uri="{BB962C8B-B14F-4D97-AF65-F5344CB8AC3E}">
        <p14:creationId xmlns:p14="http://schemas.microsoft.com/office/powerpoint/2010/main" val="458644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שאלות- אפשרות 2">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916ED5F6-E4D6-425A-9C8F-B4977DBDCBA9}"/>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אריך 2">
            <a:extLst>
              <a:ext uri="{FF2B5EF4-FFF2-40B4-BE49-F238E27FC236}">
                <a16:creationId xmlns:a16="http://schemas.microsoft.com/office/drawing/2014/main" id="{C96D3B85-B724-4877-883C-F26E8D1BA6E0}"/>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4" name="מציין מיקום של כותרת תחתונה 3">
            <a:extLst>
              <a:ext uri="{FF2B5EF4-FFF2-40B4-BE49-F238E27FC236}">
                <a16:creationId xmlns:a16="http://schemas.microsoft.com/office/drawing/2014/main" id="{6F0E9F02-A29A-4F15-95B6-7643DB71B03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E4A7E98-AFBC-4386-90F2-F98603E99C53}"/>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6" name="גרפיקה 5">
            <a:extLst>
              <a:ext uri="{FF2B5EF4-FFF2-40B4-BE49-F238E27FC236}">
                <a16:creationId xmlns:a16="http://schemas.microsoft.com/office/drawing/2014/main" id="{D4F01A1D-4563-4119-A0A9-05C6A9A2088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90837" y="1866284"/>
            <a:ext cx="3468362" cy="2846131"/>
          </a:xfrm>
          <a:prstGeom prst="rect">
            <a:avLst/>
          </a:prstGeom>
        </p:spPr>
      </p:pic>
      <p:pic>
        <p:nvPicPr>
          <p:cNvPr id="9" name="גרפיקה 8">
            <a:extLst>
              <a:ext uri="{FF2B5EF4-FFF2-40B4-BE49-F238E27FC236}">
                <a16:creationId xmlns:a16="http://schemas.microsoft.com/office/drawing/2014/main" id="{8993743B-5484-4146-8613-ED3F4314D16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2715383" y="3875344"/>
            <a:ext cx="3468362" cy="2846131"/>
          </a:xfrm>
          <a:prstGeom prst="rect">
            <a:avLst/>
          </a:prstGeom>
        </p:spPr>
      </p:pic>
      <p:pic>
        <p:nvPicPr>
          <p:cNvPr id="10" name="גרפיקה 9">
            <a:extLst>
              <a:ext uri="{FF2B5EF4-FFF2-40B4-BE49-F238E27FC236}">
                <a16:creationId xmlns:a16="http://schemas.microsoft.com/office/drawing/2014/main" id="{74C474A6-BC2C-4209-8834-EA7BDB5BC9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510369" y="1688935"/>
            <a:ext cx="3246583" cy="2846131"/>
          </a:xfrm>
          <a:prstGeom prst="rect">
            <a:avLst/>
          </a:prstGeom>
        </p:spPr>
      </p:pic>
      <p:pic>
        <p:nvPicPr>
          <p:cNvPr id="11" name="גרפיקה 10">
            <a:extLst>
              <a:ext uri="{FF2B5EF4-FFF2-40B4-BE49-F238E27FC236}">
                <a16:creationId xmlns:a16="http://schemas.microsoft.com/office/drawing/2014/main" id="{86703C86-955A-40A2-837B-45919A8AD7F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26137" y="4116530"/>
            <a:ext cx="3392995" cy="2445039"/>
          </a:xfrm>
          <a:prstGeom prst="rect">
            <a:avLst/>
          </a:prstGeom>
        </p:spPr>
      </p:pic>
      <p:sp>
        <p:nvSpPr>
          <p:cNvPr id="18" name="כותרת 1">
            <a:extLst>
              <a:ext uri="{FF2B5EF4-FFF2-40B4-BE49-F238E27FC236}">
                <a16:creationId xmlns:a16="http://schemas.microsoft.com/office/drawing/2014/main" id="{4DE8E445-C8EF-4BFC-9B0A-C3174B7F9F89}"/>
              </a:ext>
            </a:extLst>
          </p:cNvPr>
          <p:cNvSpPr>
            <a:spLocks noGrp="1"/>
          </p:cNvSpPr>
          <p:nvPr>
            <p:ph type="title" hasCustomPrompt="1"/>
          </p:nvPr>
        </p:nvSpPr>
        <p:spPr>
          <a:xfrm>
            <a:off x="5013878" y="59823"/>
            <a:ext cx="2828636" cy="1325563"/>
          </a:xfrm>
        </p:spPr>
        <p:txBody>
          <a:bodyPr>
            <a:normAutofit/>
          </a:bodyPr>
          <a:lstStyle>
            <a:lvl1pPr algn="ctr">
              <a:defRPr sz="7200" b="1">
                <a:solidFill>
                  <a:schemeClr val="bg1"/>
                </a:solidFill>
                <a:latin typeface="Calibri" panose="020F0502020204030204" pitchFamily="34" charset="0"/>
                <a:cs typeface="Calibri" panose="020F0502020204030204" pitchFamily="34" charset="0"/>
              </a:defRPr>
            </a:lvl1pPr>
          </a:lstStyle>
          <a:p>
            <a:r>
              <a:rPr lang="he-IL" dirty="0"/>
              <a:t>כותרת</a:t>
            </a:r>
          </a:p>
        </p:txBody>
      </p:sp>
    </p:spTree>
    <p:extLst>
      <p:ext uri="{BB962C8B-B14F-4D97-AF65-F5344CB8AC3E}">
        <p14:creationId xmlns:p14="http://schemas.microsoft.com/office/powerpoint/2010/main" val="1392967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שאלות - אפשרות 3">
    <p:spTree>
      <p:nvGrpSpPr>
        <p:cNvPr id="1" name=""/>
        <p:cNvGrpSpPr/>
        <p:nvPr/>
      </p:nvGrpSpPr>
      <p:grpSpPr>
        <a:xfrm>
          <a:off x="0" y="0"/>
          <a:ext cx="0" cy="0"/>
          <a:chOff x="0" y="0"/>
          <a:chExt cx="0" cy="0"/>
        </a:xfrm>
      </p:grpSpPr>
      <p:sp>
        <p:nvSpPr>
          <p:cNvPr id="8" name="מלבן 7">
            <a:extLst>
              <a:ext uri="{FF2B5EF4-FFF2-40B4-BE49-F238E27FC236}">
                <a16:creationId xmlns:a16="http://schemas.microsoft.com/office/drawing/2014/main" id="{CB9281F9-769A-456F-8721-256B9AC22DD6}"/>
              </a:ext>
            </a:extLst>
          </p:cNvPr>
          <p:cNvSpPr/>
          <p:nvPr userDrawn="1"/>
        </p:nvSpPr>
        <p:spPr>
          <a:xfrm>
            <a:off x="861060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כותרת 1">
            <a:extLst>
              <a:ext uri="{FF2B5EF4-FFF2-40B4-BE49-F238E27FC236}">
                <a16:creationId xmlns:a16="http://schemas.microsoft.com/office/drawing/2014/main" id="{84936ADC-3E24-42B8-9C25-733C5E9994DC}"/>
              </a:ext>
            </a:extLst>
          </p:cNvPr>
          <p:cNvSpPr>
            <a:spLocks noGrp="1"/>
          </p:cNvSpPr>
          <p:nvPr>
            <p:ph type="title" hasCustomPrompt="1"/>
          </p:nvPr>
        </p:nvSpPr>
        <p:spPr>
          <a:xfrm>
            <a:off x="90392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0" name="מציין מיקום של מספר שקופית 19">
            <a:extLst>
              <a:ext uri="{FF2B5EF4-FFF2-40B4-BE49-F238E27FC236}">
                <a16:creationId xmlns:a16="http://schemas.microsoft.com/office/drawing/2014/main" id="{973E36F7-73A1-4E63-9DC6-34A7DE6E7C1F}"/>
              </a:ext>
            </a:extLst>
          </p:cNvPr>
          <p:cNvSpPr>
            <a:spLocks noGrp="1"/>
          </p:cNvSpPr>
          <p:nvPr>
            <p:ph type="sldNum" sz="quarter" idx="12"/>
          </p:nvPr>
        </p:nvSpPr>
        <p:spPr>
          <a:xfrm>
            <a:off x="9448800" y="6356350"/>
            <a:ext cx="2743200" cy="365125"/>
          </a:xfrm>
        </p:spPr>
        <p:txBody>
          <a:bodyPr/>
          <a:lstStyle/>
          <a:p>
            <a:fld id="{4C33919C-8379-4110-9C07-A3FB54FC6405}" type="slidenum">
              <a:rPr lang="he-IL" smtClean="0"/>
              <a:t>‹#›</a:t>
            </a:fld>
            <a:endParaRPr lang="he-IL"/>
          </a:p>
        </p:txBody>
      </p:sp>
      <p:pic>
        <p:nvPicPr>
          <p:cNvPr id="16" name="גרפיקה 15">
            <a:extLst>
              <a:ext uri="{FF2B5EF4-FFF2-40B4-BE49-F238E27FC236}">
                <a16:creationId xmlns:a16="http://schemas.microsoft.com/office/drawing/2014/main" id="{10FDB170-DF69-4778-8A75-3FB0B75F5CB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300093" y="730316"/>
            <a:ext cx="2814200" cy="1833103"/>
          </a:xfrm>
          <a:prstGeom prst="rect">
            <a:avLst/>
          </a:prstGeom>
        </p:spPr>
      </p:pic>
      <p:pic>
        <p:nvPicPr>
          <p:cNvPr id="20" name="גרפיקה 19">
            <a:extLst>
              <a:ext uri="{FF2B5EF4-FFF2-40B4-BE49-F238E27FC236}">
                <a16:creationId xmlns:a16="http://schemas.microsoft.com/office/drawing/2014/main" id="{FA54F9F6-8A72-406A-BBB1-D41A4A366D8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53862" y="594919"/>
            <a:ext cx="3214050" cy="2839598"/>
          </a:xfrm>
          <a:prstGeom prst="rect">
            <a:avLst/>
          </a:prstGeom>
        </p:spPr>
      </p:pic>
      <p:pic>
        <p:nvPicPr>
          <p:cNvPr id="22" name="גרפיקה 21">
            <a:extLst>
              <a:ext uri="{FF2B5EF4-FFF2-40B4-BE49-F238E27FC236}">
                <a16:creationId xmlns:a16="http://schemas.microsoft.com/office/drawing/2014/main" id="{B76A9985-146F-4A74-872B-60522959D7FD}"/>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4919970" y="3803904"/>
            <a:ext cx="3301917" cy="2599381"/>
          </a:xfrm>
          <a:prstGeom prst="rect">
            <a:avLst/>
          </a:prstGeom>
        </p:spPr>
      </p:pic>
      <p:pic>
        <p:nvPicPr>
          <p:cNvPr id="26" name="גרפיקה 25">
            <a:extLst>
              <a:ext uri="{FF2B5EF4-FFF2-40B4-BE49-F238E27FC236}">
                <a16:creationId xmlns:a16="http://schemas.microsoft.com/office/drawing/2014/main" id="{258D03E0-C98A-4EC6-B3CF-195C5D928C83}"/>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276814" y="3803904"/>
            <a:ext cx="3049284" cy="1975104"/>
          </a:xfrm>
          <a:prstGeom prst="rect">
            <a:avLst/>
          </a:prstGeom>
        </p:spPr>
      </p:pic>
    </p:spTree>
    <p:extLst>
      <p:ext uri="{BB962C8B-B14F-4D97-AF65-F5344CB8AC3E}">
        <p14:creationId xmlns:p14="http://schemas.microsoft.com/office/powerpoint/2010/main" val="3446908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מציין מיקום של תמונה 2">
            <a:extLst>
              <a:ext uri="{FF2B5EF4-FFF2-40B4-BE49-F238E27FC236}">
                <a16:creationId xmlns:a16="http://schemas.microsoft.com/office/drawing/2014/main" id="{D8AC9ABE-3C47-4E3F-90EB-BE2C39F51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spTree>
    <p:extLst>
      <p:ext uri="{BB962C8B-B14F-4D97-AF65-F5344CB8AC3E}">
        <p14:creationId xmlns:p14="http://schemas.microsoft.com/office/powerpoint/2010/main" val="2591781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1AB97BE4-AFB7-4C7A-9505-80D8EFBA93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4224681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סרטונים/ שמע">
    <p:spTree>
      <p:nvGrpSpPr>
        <p:cNvPr id="1" name=""/>
        <p:cNvGrpSpPr/>
        <p:nvPr/>
      </p:nvGrpSpPr>
      <p:grpSpPr>
        <a:xfrm>
          <a:off x="0" y="0"/>
          <a:ext cx="0" cy="0"/>
          <a:chOff x="0" y="0"/>
          <a:chExt cx="0" cy="0"/>
        </a:xfrm>
      </p:grpSpPr>
      <p:sp>
        <p:nvSpPr>
          <p:cNvPr id="13" name="מלבן 12">
            <a:extLst>
              <a:ext uri="{FF2B5EF4-FFF2-40B4-BE49-F238E27FC236}">
                <a16:creationId xmlns:a16="http://schemas.microsoft.com/office/drawing/2014/main" id="{9E46C132-BDC5-43D8-BA7C-FC3E866A4C2B}"/>
              </a:ext>
            </a:extLst>
          </p:cNvPr>
          <p:cNvSpPr/>
          <p:nvPr userDrawn="1"/>
        </p:nvSpPr>
        <p:spPr>
          <a:xfrm>
            <a:off x="7673" y="0"/>
            <a:ext cx="3573727" cy="6858000"/>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ציין מיקום של תאריך 4">
            <a:extLst>
              <a:ext uri="{FF2B5EF4-FFF2-40B4-BE49-F238E27FC236}">
                <a16:creationId xmlns:a16="http://schemas.microsoft.com/office/drawing/2014/main" id="{4B72EBE9-7051-4FA7-81E0-384F2B0B4D9D}"/>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6" name="מציין מיקום של כותרת תחתונה 5">
            <a:extLst>
              <a:ext uri="{FF2B5EF4-FFF2-40B4-BE49-F238E27FC236}">
                <a16:creationId xmlns:a16="http://schemas.microsoft.com/office/drawing/2014/main" id="{41582156-89AE-4316-8224-5A145493B7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6ACB9BD-37F9-4ED2-9940-F02F375AAC2E}"/>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כותרת</a:t>
            </a:r>
          </a:p>
        </p:txBody>
      </p:sp>
      <p:sp>
        <p:nvSpPr>
          <p:cNvPr id="4" name="מציין מיקום של מדיה 3">
            <a:extLst>
              <a:ext uri="{FF2B5EF4-FFF2-40B4-BE49-F238E27FC236}">
                <a16:creationId xmlns:a16="http://schemas.microsoft.com/office/drawing/2014/main" id="{9A94978C-20E0-4188-8A8F-E4E5A0D821E1}"/>
              </a:ext>
            </a:extLst>
          </p:cNvPr>
          <p:cNvSpPr>
            <a:spLocks noGrp="1"/>
          </p:cNvSpPr>
          <p:nvPr>
            <p:ph type="media" sz="quarter" idx="13"/>
          </p:nvPr>
        </p:nvSpPr>
        <p:spPr>
          <a:xfrm>
            <a:off x="5464968" y="1611299"/>
            <a:ext cx="5376863" cy="4157662"/>
          </a:xfrm>
        </p:spPr>
        <p:txBody>
          <a:bodyPr/>
          <a:lstStyle/>
          <a:p>
            <a:endParaRPr lang="he-IL"/>
          </a:p>
        </p:txBody>
      </p:sp>
    </p:spTree>
    <p:extLst>
      <p:ext uri="{BB962C8B-B14F-4D97-AF65-F5344CB8AC3E}">
        <p14:creationId xmlns:p14="http://schemas.microsoft.com/office/powerpoint/2010/main" val="3065628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מה למדנו היום?">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D88CBA-B2F8-4F0E-8DD3-0CEA60356A81}"/>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3" name="מציין מיקום של כותרת תחתונה 2">
            <a:extLst>
              <a:ext uri="{FF2B5EF4-FFF2-40B4-BE49-F238E27FC236}">
                <a16:creationId xmlns:a16="http://schemas.microsoft.com/office/drawing/2014/main" id="{325A028A-0DA8-45F5-928F-C14618ABC2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7F5DE00-A381-49B6-BD4A-03A6DB0E2D66}"/>
              </a:ext>
            </a:extLst>
          </p:cNvPr>
          <p:cNvSpPr>
            <a:spLocks noGrp="1"/>
          </p:cNvSpPr>
          <p:nvPr>
            <p:ph type="sldNum" sz="quarter" idx="12"/>
          </p:nvPr>
        </p:nvSpPr>
        <p:spPr/>
        <p:txBody>
          <a:bodyPr/>
          <a:lstStyle/>
          <a:p>
            <a:fld id="{4C33919C-8379-4110-9C07-A3FB54FC6405}" type="slidenum">
              <a:rPr lang="he-IL" smtClean="0"/>
              <a:t>‹#›</a:t>
            </a:fld>
            <a:endParaRPr lang="he-IL"/>
          </a:p>
        </p:txBody>
      </p:sp>
      <p:sp>
        <p:nvSpPr>
          <p:cNvPr id="5" name="מלבן 4">
            <a:extLst>
              <a:ext uri="{FF2B5EF4-FFF2-40B4-BE49-F238E27FC236}">
                <a16:creationId xmlns:a16="http://schemas.microsoft.com/office/drawing/2014/main" id="{E20AC3D7-D662-4980-8C7D-6D7E4702D0F4}"/>
              </a:ext>
            </a:extLst>
          </p:cNvPr>
          <p:cNvSpPr/>
          <p:nvPr userDrawn="1"/>
        </p:nvSpPr>
        <p:spPr>
          <a:xfrm>
            <a:off x="0" y="0"/>
            <a:ext cx="12192000" cy="1487055"/>
          </a:xfrm>
          <a:prstGeom prst="rect">
            <a:avLst/>
          </a:prstGeom>
          <a:solidFill>
            <a:srgbClr val="93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1" name="גרפיקה 20">
            <a:extLst>
              <a:ext uri="{FF2B5EF4-FFF2-40B4-BE49-F238E27FC236}">
                <a16:creationId xmlns:a16="http://schemas.microsoft.com/office/drawing/2014/main" id="{2B095457-4E3D-406E-8D76-9D7799D8E16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7234956">
            <a:off x="2188430" y="1157286"/>
            <a:ext cx="838200" cy="428625"/>
          </a:xfrm>
          <a:prstGeom prst="rect">
            <a:avLst/>
          </a:prstGeom>
        </p:spPr>
      </p:pic>
      <p:sp>
        <p:nvSpPr>
          <p:cNvPr id="7" name="מלבן 6">
            <a:extLst>
              <a:ext uri="{FF2B5EF4-FFF2-40B4-BE49-F238E27FC236}">
                <a16:creationId xmlns:a16="http://schemas.microsoft.com/office/drawing/2014/main" id="{2D5FF2F3-BFBA-4AF6-AA65-76E6C0DDF4CA}"/>
              </a:ext>
            </a:extLst>
          </p:cNvPr>
          <p:cNvSpPr/>
          <p:nvPr userDrawn="1"/>
        </p:nvSpPr>
        <p:spPr>
          <a:xfrm>
            <a:off x="2625010" y="230909"/>
            <a:ext cx="7536873" cy="1025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a:solidFill>
                  <a:schemeClr val="bg1"/>
                </a:solidFill>
                <a:latin typeface="Calibri" panose="020F0502020204030204" pitchFamily="34" charset="0"/>
                <a:cs typeface="Calibri" panose="020F0502020204030204" pitchFamily="34" charset="0"/>
              </a:rPr>
              <a:t>מה למדנו היום?</a:t>
            </a:r>
          </a:p>
        </p:txBody>
      </p:sp>
      <p:sp>
        <p:nvSpPr>
          <p:cNvPr id="12" name="מציין מיקום תוכן 9">
            <a:extLst>
              <a:ext uri="{FF2B5EF4-FFF2-40B4-BE49-F238E27FC236}">
                <a16:creationId xmlns:a16="http://schemas.microsoft.com/office/drawing/2014/main" id="{8651C183-E377-499A-98F6-4B6AD1951E37}"/>
              </a:ext>
            </a:extLst>
          </p:cNvPr>
          <p:cNvSpPr>
            <a:spLocks noGrp="1"/>
          </p:cNvSpPr>
          <p:nvPr>
            <p:ph sz="quarter" idx="13" hasCustomPrompt="1"/>
          </p:nvPr>
        </p:nvSpPr>
        <p:spPr>
          <a:xfrm>
            <a:off x="692727" y="2071687"/>
            <a:ext cx="10806546" cy="2714625"/>
          </a:xfrm>
        </p:spPr>
        <p:txBody>
          <a:bodyPr/>
          <a:lstStyle>
            <a:lvl1pPr>
              <a:defRPr>
                <a:latin typeface="Calibri" panose="020F0502020204030204" pitchFamily="34" charset="0"/>
                <a:cs typeface="Calibri" panose="020F0502020204030204" pitchFamily="34" charset="0"/>
              </a:defRPr>
            </a:lvl1pPr>
          </a:lstStyle>
          <a:p>
            <a:pPr lvl="0"/>
            <a:r>
              <a:rPr lang="he-IL" dirty="0"/>
              <a:t>טקסט</a:t>
            </a:r>
          </a:p>
        </p:txBody>
      </p:sp>
    </p:spTree>
    <p:extLst>
      <p:ext uri="{BB962C8B-B14F-4D97-AF65-F5344CB8AC3E}">
        <p14:creationId xmlns:p14="http://schemas.microsoft.com/office/powerpoint/2010/main" val="34349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שאלות- אפשרות 1">
  <p:cSld name="שאלות- אפשרות 1">
    <p:spTree>
      <p:nvGrpSpPr>
        <p:cNvPr id="1" name="Shape 34"/>
        <p:cNvGrpSpPr/>
        <p:nvPr/>
      </p:nvGrpSpPr>
      <p:grpSpPr>
        <a:xfrm>
          <a:off x="0" y="0"/>
          <a:ext cx="0" cy="0"/>
          <a:chOff x="0" y="0"/>
          <a:chExt cx="0" cy="0"/>
        </a:xfrm>
      </p:grpSpPr>
      <p:sp>
        <p:nvSpPr>
          <p:cNvPr id="35" name="Google Shape;35;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38" name="Google Shape;38;p24"/>
          <p:cNvSpPr/>
          <p:nvPr/>
        </p:nvSpPr>
        <p:spPr>
          <a:xfrm>
            <a:off x="0" y="0"/>
            <a:ext cx="12192000" cy="1487055"/>
          </a:xfrm>
          <a:prstGeom prst="rect">
            <a:avLst/>
          </a:prstGeom>
          <a:solidFill>
            <a:srgbClr val="E2F0D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4"/>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0" name="Google Shape;40;p24"/>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כותרת">
  <p:cSld name="1_כותרת">
    <p:spTree>
      <p:nvGrpSpPr>
        <p:cNvPr id="1" name="Shape 26"/>
        <p:cNvGrpSpPr/>
        <p:nvPr/>
      </p:nvGrpSpPr>
      <p:grpSpPr>
        <a:xfrm>
          <a:off x="0" y="0"/>
          <a:ext cx="0" cy="0"/>
          <a:chOff x="0" y="0"/>
          <a:chExt cx="0" cy="0"/>
        </a:xfrm>
      </p:grpSpPr>
      <p:sp>
        <p:nvSpPr>
          <p:cNvPr id="27" name="Google Shape;27;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29" name="Google Shape;29;p23"/>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3"/>
          <p:cNvSpPr txBox="1">
            <a:spLocks noGrp="1"/>
          </p:cNvSpPr>
          <p:nvPr>
            <p:ph type="title"/>
          </p:nvPr>
        </p:nvSpPr>
        <p:spPr>
          <a:xfrm>
            <a:off x="838200" y="161492"/>
            <a:ext cx="10515600"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7200"/>
              <a:buFont typeface="Calibri"/>
              <a:buNone/>
              <a:defRPr sz="72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7799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שאלות- אפשרות 1">
  <p:cSld name="1_שאלות- אפשרות 1">
    <p:spTree>
      <p:nvGrpSpPr>
        <p:cNvPr id="1" name="Shape 39"/>
        <p:cNvGrpSpPr/>
        <p:nvPr/>
      </p:nvGrpSpPr>
      <p:grpSpPr>
        <a:xfrm>
          <a:off x="0" y="0"/>
          <a:ext cx="0" cy="0"/>
          <a:chOff x="0" y="0"/>
          <a:chExt cx="0" cy="0"/>
        </a:xfrm>
      </p:grpSpPr>
      <p:sp>
        <p:nvSpPr>
          <p:cNvPr id="40" name="Google Shape;40;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43" name="Google Shape;43;p25"/>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5"/>
          <p:cNvSpPr txBox="1"/>
          <p:nvPr/>
        </p:nvSpPr>
        <p:spPr>
          <a:xfrm>
            <a:off x="1159162" y="143362"/>
            <a:ext cx="8640619"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7200" b="1">
                <a:solidFill>
                  <a:srgbClr val="002060"/>
                </a:solidFill>
                <a:latin typeface="Calibri"/>
                <a:ea typeface="Calibri"/>
                <a:cs typeface="Calibri"/>
                <a:sym typeface="Calibri"/>
              </a:rPr>
              <a:t>שאלות לדיון בכיתה</a:t>
            </a:r>
            <a:endParaRPr/>
          </a:p>
        </p:txBody>
      </p:sp>
      <p:sp>
        <p:nvSpPr>
          <p:cNvPr id="45" name="Google Shape;45;p25"/>
          <p:cNvSpPr txBox="1">
            <a:spLocks noGrp="1"/>
          </p:cNvSpPr>
          <p:nvPr>
            <p:ph type="body" idx="1"/>
          </p:nvPr>
        </p:nvSpPr>
        <p:spPr>
          <a:xfrm>
            <a:off x="3918528" y="2246457"/>
            <a:ext cx="6638636" cy="368458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30653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סרטונים/ שמע">
  <p:cSld name="1_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31178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תמונה ">
  <p:cSld name="2_תמונה ">
    <p:spTree>
      <p:nvGrpSpPr>
        <p:cNvPr id="1" name="Shape 32"/>
        <p:cNvGrpSpPr/>
        <p:nvPr/>
      </p:nvGrpSpPr>
      <p:grpSpPr>
        <a:xfrm>
          <a:off x="0" y="0"/>
          <a:ext cx="0" cy="0"/>
          <a:chOff x="0" y="0"/>
          <a:chExt cx="0" cy="0"/>
        </a:xfrm>
      </p:grpSpPr>
      <p:sp>
        <p:nvSpPr>
          <p:cNvPr id="33" name="Google Shape;33;p24"/>
          <p:cNvSpPr/>
          <p:nvPr/>
        </p:nvSpPr>
        <p:spPr>
          <a:xfrm>
            <a:off x="0" y="0"/>
            <a:ext cx="3581400"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4"/>
          <p:cNvSpPr>
            <a:spLocks noGrp="1"/>
          </p:cNvSpPr>
          <p:nvPr>
            <p:ph type="pic" idx="2"/>
          </p:nvPr>
        </p:nvSpPr>
        <p:spPr>
          <a:xfrm>
            <a:off x="5183188" y="987425"/>
            <a:ext cx="6172200" cy="4873625"/>
          </a:xfrm>
          <a:prstGeom prst="rect">
            <a:avLst/>
          </a:prstGeom>
          <a:noFill/>
          <a:ln>
            <a:noFill/>
          </a:ln>
        </p:spPr>
      </p:sp>
      <p:sp>
        <p:nvSpPr>
          <p:cNvPr id="35" name="Google Shape;35;p24"/>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185301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מה למדנו היום?">
  <p:cSld name="1_מה למדנו היום?">
    <p:spTree>
      <p:nvGrpSpPr>
        <p:cNvPr id="1" name="Shape 75"/>
        <p:cNvGrpSpPr/>
        <p:nvPr/>
      </p:nvGrpSpPr>
      <p:grpSpPr>
        <a:xfrm>
          <a:off x="0" y="0"/>
          <a:ext cx="0" cy="0"/>
          <a:chOff x="0" y="0"/>
          <a:chExt cx="0" cy="0"/>
        </a:xfrm>
      </p:grpSpPr>
      <p:sp>
        <p:nvSpPr>
          <p:cNvPr id="76" name="Google Shape;76;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79" name="Google Shape;79;p29"/>
          <p:cNvSpPr/>
          <p:nvPr/>
        </p:nvSpPr>
        <p:spPr>
          <a:xfrm>
            <a:off x="0" y="0"/>
            <a:ext cx="12192000" cy="1487055"/>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29"/>
          <p:cNvPicPr preferRelativeResize="0"/>
          <p:nvPr/>
        </p:nvPicPr>
        <p:blipFill rotWithShape="1">
          <a:blip r:embed="rId2">
            <a:alphaModFix/>
          </a:blip>
          <a:srcRect/>
          <a:stretch/>
        </p:blipFill>
        <p:spPr>
          <a:xfrm rot="7234956">
            <a:off x="2188430" y="1157286"/>
            <a:ext cx="838200" cy="428625"/>
          </a:xfrm>
          <a:prstGeom prst="rect">
            <a:avLst/>
          </a:prstGeom>
          <a:noFill/>
          <a:ln>
            <a:noFill/>
          </a:ln>
        </p:spPr>
      </p:pic>
      <p:sp>
        <p:nvSpPr>
          <p:cNvPr id="81" name="Google Shape;81;p29"/>
          <p:cNvSpPr/>
          <p:nvPr/>
        </p:nvSpPr>
        <p:spPr>
          <a:xfrm>
            <a:off x="2625010" y="230909"/>
            <a:ext cx="7536873" cy="102523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7200" b="1">
                <a:solidFill>
                  <a:srgbClr val="002060"/>
                </a:solidFill>
                <a:latin typeface="Calibri"/>
                <a:ea typeface="Calibri"/>
                <a:cs typeface="Calibri"/>
                <a:sym typeface="Calibri"/>
              </a:rPr>
              <a:t>מה למדנו היום?</a:t>
            </a:r>
            <a:endParaRPr/>
          </a:p>
        </p:txBody>
      </p:sp>
      <p:sp>
        <p:nvSpPr>
          <p:cNvPr id="82" name="Google Shape;82;p29"/>
          <p:cNvSpPr txBox="1">
            <a:spLocks noGrp="1"/>
          </p:cNvSpPr>
          <p:nvPr>
            <p:ph type="body" idx="1"/>
          </p:nvPr>
        </p:nvSpPr>
        <p:spPr>
          <a:xfrm>
            <a:off x="692727" y="2071687"/>
            <a:ext cx="10806546" cy="2714625"/>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83851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סרטונים/ שמע" userDrawn="1">
  <p:cSld name="1_סרטונים/ שמע">
    <p:spTree>
      <p:nvGrpSpPr>
        <p:cNvPr id="1" name="Shape 105"/>
        <p:cNvGrpSpPr/>
        <p:nvPr/>
      </p:nvGrpSpPr>
      <p:grpSpPr>
        <a:xfrm>
          <a:off x="0" y="0"/>
          <a:ext cx="0" cy="0"/>
          <a:chOff x="0" y="0"/>
          <a:chExt cx="0" cy="0"/>
        </a:xfrm>
      </p:grpSpPr>
      <p:sp>
        <p:nvSpPr>
          <p:cNvPr id="106" name="Google Shape;106;p33"/>
          <p:cNvSpPr/>
          <p:nvPr/>
        </p:nvSpPr>
        <p:spPr>
          <a:xfrm>
            <a:off x="7673" y="0"/>
            <a:ext cx="3573727" cy="6858000"/>
          </a:xfrm>
          <a:prstGeom prst="rect">
            <a:avLst/>
          </a:prstGeom>
          <a:solidFill>
            <a:srgbClr val="87C6E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8" name="Google Shape;10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9" name="Google Shape;109;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0" name="Google Shape;110;p33"/>
          <p:cNvSpPr txBox="1">
            <a:spLocks noGrp="1"/>
          </p:cNvSpPr>
          <p:nvPr>
            <p:ph type="title" hasCustomPrompt="1"/>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he-IL" dirty="0"/>
              <a:t>להדפסה</a:t>
            </a:r>
            <a:endParaRPr dirty="0"/>
          </a:p>
        </p:txBody>
      </p:sp>
      <p:pic>
        <p:nvPicPr>
          <p:cNvPr id="8" name="גרפיקה 7" descr="מדפסת עם מילוי מלא">
            <a:extLst>
              <a:ext uri="{FF2B5EF4-FFF2-40B4-BE49-F238E27FC236}">
                <a16:creationId xmlns:a16="http://schemas.microsoft.com/office/drawing/2014/main" id="{969333D8-7785-4F8B-ADB6-944BFF26F5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124331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91"/>
        <p:cNvGrpSpPr/>
        <p:nvPr/>
      </p:nvGrpSpPr>
      <p:grpSpPr>
        <a:xfrm>
          <a:off x="0" y="0"/>
          <a:ext cx="0" cy="0"/>
          <a:chOff x="0" y="0"/>
          <a:chExt cx="0" cy="0"/>
        </a:xfrm>
      </p:grpSpPr>
      <p:sp>
        <p:nvSpPr>
          <p:cNvPr id="92" name="Google Shape;9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5" name="Google Shape;9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6" name="Google Shape;9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7" name="Google Shape;9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98"/>
        <p:cNvGrpSpPr/>
        <p:nvPr/>
      </p:nvGrpSpPr>
      <p:grpSpPr>
        <a:xfrm>
          <a:off x="0" y="0"/>
          <a:ext cx="0" cy="0"/>
          <a:chOff x="0" y="0"/>
          <a:chExt cx="0" cy="0"/>
        </a:xfrm>
      </p:grpSpPr>
      <p:sp>
        <p:nvSpPr>
          <p:cNvPr id="99" name="Google Shape;9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1" name="Google Shape;10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2" name="Google Shape;10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103" name="Google Shape;10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04" name="Google Shape;10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5" name="Google Shape;10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6" name="Google Shape;10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סרטונים/ שמע">
  <p:cSld name="סרטונים/ שמע">
    <p:spTree>
      <p:nvGrpSpPr>
        <p:cNvPr id="1" name="Shape 107"/>
        <p:cNvGrpSpPr/>
        <p:nvPr/>
      </p:nvGrpSpPr>
      <p:grpSpPr>
        <a:xfrm>
          <a:off x="0" y="0"/>
          <a:ext cx="0" cy="0"/>
          <a:chOff x="0" y="0"/>
          <a:chExt cx="0" cy="0"/>
        </a:xfrm>
      </p:grpSpPr>
      <p:sp>
        <p:nvSpPr>
          <p:cNvPr id="108" name="Google Shape;108;p33"/>
          <p:cNvSpPr/>
          <p:nvPr/>
        </p:nvSpPr>
        <p:spPr>
          <a:xfrm>
            <a:off x="7673" y="0"/>
            <a:ext cx="3573727" cy="6858000"/>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0" name="Google Shape;11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11" name="Google Shape;11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
        <p:nvSpPr>
          <p:cNvPr id="112" name="Google Shape;112;p33"/>
          <p:cNvSpPr txBox="1">
            <a:spLocks noGrp="1"/>
          </p:cNvSpPr>
          <p:nvPr>
            <p:ph type="title"/>
          </p:nvPr>
        </p:nvSpPr>
        <p:spPr>
          <a:xfrm>
            <a:off x="428625" y="1189831"/>
            <a:ext cx="2828636" cy="1325563"/>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002060"/>
              </a:buClr>
              <a:buSzPts val="5400"/>
              <a:buFont typeface="Calibri"/>
              <a:buNone/>
              <a:defRPr sz="5400" b="1">
                <a:solidFill>
                  <a:srgbClr val="00206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3"/>
          <p:cNvSpPr>
            <a:spLocks noGrp="1"/>
          </p:cNvSpPr>
          <p:nvPr>
            <p:ph type="media" idx="2"/>
          </p:nvPr>
        </p:nvSpPr>
        <p:spPr>
          <a:xfrm>
            <a:off x="5464968" y="1611299"/>
            <a:ext cx="5376863" cy="4157662"/>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178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תמונה ">
    <p:spTree>
      <p:nvGrpSpPr>
        <p:cNvPr id="1" name=""/>
        <p:cNvGrpSpPr/>
        <p:nvPr/>
      </p:nvGrpSpPr>
      <p:grpSpPr>
        <a:xfrm>
          <a:off x="0" y="0"/>
          <a:ext cx="0" cy="0"/>
          <a:chOff x="0" y="0"/>
          <a:chExt cx="0" cy="0"/>
        </a:xfrm>
      </p:grpSpPr>
      <p:sp>
        <p:nvSpPr>
          <p:cNvPr id="11" name="מלבן 10">
            <a:extLst>
              <a:ext uri="{FF2B5EF4-FFF2-40B4-BE49-F238E27FC236}">
                <a16:creationId xmlns:a16="http://schemas.microsoft.com/office/drawing/2014/main" id="{5AD3CFB8-02D3-4049-8B33-153754263616}"/>
              </a:ext>
            </a:extLst>
          </p:cNvPr>
          <p:cNvSpPr/>
          <p:nvPr userDrawn="1"/>
        </p:nvSpPr>
        <p:spPr>
          <a:xfrm>
            <a:off x="0" y="0"/>
            <a:ext cx="3581400" cy="6858000"/>
          </a:xfrm>
          <a:prstGeom prst="rect">
            <a:avLst/>
          </a:prstGeom>
          <a:solidFill>
            <a:srgbClr val="DDA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כותרת 1">
            <a:extLst>
              <a:ext uri="{FF2B5EF4-FFF2-40B4-BE49-F238E27FC236}">
                <a16:creationId xmlns:a16="http://schemas.microsoft.com/office/drawing/2014/main" id="{970BC6C4-8EB2-4EE5-B5A7-947DB793653A}"/>
              </a:ext>
            </a:extLst>
          </p:cNvPr>
          <p:cNvSpPr>
            <a:spLocks noGrp="1"/>
          </p:cNvSpPr>
          <p:nvPr>
            <p:ph type="title" hasCustomPrompt="1"/>
          </p:nvPr>
        </p:nvSpPr>
        <p:spPr>
          <a:xfrm>
            <a:off x="428625" y="1189831"/>
            <a:ext cx="2828636" cy="1325563"/>
          </a:xfrm>
        </p:spPr>
        <p:txBody>
          <a:bodyPr>
            <a:normAutofit/>
          </a:bodyPr>
          <a:lstStyle>
            <a:lvl1pPr algn="ctr">
              <a:defRPr sz="5400" b="1">
                <a:solidFill>
                  <a:schemeClr val="bg1"/>
                </a:solidFill>
                <a:latin typeface="Calibri" panose="020F0502020204030204" pitchFamily="34" charset="0"/>
                <a:cs typeface="Calibri" panose="020F0502020204030204" pitchFamily="34" charset="0"/>
              </a:defRPr>
            </a:lvl1pPr>
          </a:lstStyle>
          <a:p>
            <a:r>
              <a:rPr lang="he-IL" dirty="0"/>
              <a:t>להדפסה</a:t>
            </a:r>
          </a:p>
        </p:txBody>
      </p:sp>
      <p:sp>
        <p:nvSpPr>
          <p:cNvPr id="18" name="מציין מיקום של תאריך 17">
            <a:extLst>
              <a:ext uri="{FF2B5EF4-FFF2-40B4-BE49-F238E27FC236}">
                <a16:creationId xmlns:a16="http://schemas.microsoft.com/office/drawing/2014/main" id="{D8F975D9-9FCF-47A6-8EDE-365BB5EC8179}"/>
              </a:ext>
            </a:extLst>
          </p:cNvPr>
          <p:cNvSpPr>
            <a:spLocks noGrp="1"/>
          </p:cNvSpPr>
          <p:nvPr>
            <p:ph type="dt" sz="half" idx="10"/>
          </p:nvPr>
        </p:nvSpPr>
        <p:spPr/>
        <p:txBody>
          <a:bodyPr/>
          <a:lstStyle/>
          <a:p>
            <a:fld id="{8E9EB68D-8B77-4F94-BB97-F778B0AAB978}" type="datetimeFigureOut">
              <a:rPr lang="he-IL" smtClean="0"/>
              <a:t>ז'/שבט/תשפ"ה</a:t>
            </a:fld>
            <a:endParaRPr lang="he-IL"/>
          </a:p>
        </p:txBody>
      </p:sp>
      <p:sp>
        <p:nvSpPr>
          <p:cNvPr id="19" name="מציין מיקום של כותרת תחתונה 18">
            <a:extLst>
              <a:ext uri="{FF2B5EF4-FFF2-40B4-BE49-F238E27FC236}">
                <a16:creationId xmlns:a16="http://schemas.microsoft.com/office/drawing/2014/main" id="{C68E4FAC-4C06-4717-B4C3-3654ACC74797}"/>
              </a:ext>
            </a:extLst>
          </p:cNvPr>
          <p:cNvSpPr>
            <a:spLocks noGrp="1"/>
          </p:cNvSpPr>
          <p:nvPr>
            <p:ph type="ftr" sz="quarter" idx="11"/>
          </p:nvPr>
        </p:nvSpPr>
        <p:spPr/>
        <p:txBody>
          <a:bodyPr/>
          <a:lstStyle/>
          <a:p>
            <a:endParaRPr lang="he-IL"/>
          </a:p>
        </p:txBody>
      </p:sp>
      <p:sp>
        <p:nvSpPr>
          <p:cNvPr id="20" name="מציין מיקום של מספר שקופית 19">
            <a:extLst>
              <a:ext uri="{FF2B5EF4-FFF2-40B4-BE49-F238E27FC236}">
                <a16:creationId xmlns:a16="http://schemas.microsoft.com/office/drawing/2014/main" id="{AA8CC4A1-5512-4A1C-B3C1-0B692F4327C0}"/>
              </a:ext>
            </a:extLst>
          </p:cNvPr>
          <p:cNvSpPr>
            <a:spLocks noGrp="1"/>
          </p:cNvSpPr>
          <p:nvPr>
            <p:ph type="sldNum" sz="quarter" idx="12"/>
          </p:nvPr>
        </p:nvSpPr>
        <p:spPr/>
        <p:txBody>
          <a:bodyPr/>
          <a:lstStyle/>
          <a:p>
            <a:fld id="{4C33919C-8379-4110-9C07-A3FB54FC6405}" type="slidenum">
              <a:rPr lang="he-IL" smtClean="0"/>
              <a:t>‹#›</a:t>
            </a:fld>
            <a:endParaRPr lang="he-IL"/>
          </a:p>
        </p:txBody>
      </p:sp>
      <p:pic>
        <p:nvPicPr>
          <p:cNvPr id="8" name="גרפיקה 7" descr="מדפסת עם מילוי מלא">
            <a:extLst>
              <a:ext uri="{FF2B5EF4-FFF2-40B4-BE49-F238E27FC236}">
                <a16:creationId xmlns:a16="http://schemas.microsoft.com/office/drawing/2014/main" id="{1AB97BE4-AFB7-4C7A-9505-80D8EFBA93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49551" y="587596"/>
            <a:ext cx="5807698" cy="5416100"/>
          </a:xfrm>
          <a:prstGeom prst="rect">
            <a:avLst/>
          </a:prstGeom>
        </p:spPr>
      </p:pic>
    </p:spTree>
    <p:extLst>
      <p:ext uri="{BB962C8B-B14F-4D97-AF65-F5344CB8AC3E}">
        <p14:creationId xmlns:p14="http://schemas.microsoft.com/office/powerpoint/2010/main" val="68601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תוכן" type="obj">
  <p:cSld name="כותרת ותוכן">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71233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60" r:id="rId5"/>
    <p:sldLayoutId id="2147483661" r:id="rId6"/>
    <p:sldLayoutId id="2147483688" r:id="rId7"/>
    <p:sldLayoutId id="214748370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extLst>
      <p:ext uri="{BB962C8B-B14F-4D97-AF65-F5344CB8AC3E}">
        <p14:creationId xmlns:p14="http://schemas.microsoft.com/office/powerpoint/2010/main" val="315908683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4F5"/>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DE3897B-57C0-46C1-99A1-EF01C69DBF6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CAC9C8-94CA-4CD8-891D-3B126282E9C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3E9CFD5-0081-40C3-92FE-18D2A61128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9EB68D-8B77-4F94-BB97-F778B0AAB978}" type="datetimeFigureOut">
              <a:rPr lang="he-IL" smtClean="0"/>
              <a:t>ז'/שבט/תשפ"ה</a:t>
            </a:fld>
            <a:endParaRPr lang="he-IL"/>
          </a:p>
        </p:txBody>
      </p:sp>
      <p:sp>
        <p:nvSpPr>
          <p:cNvPr id="5" name="מציין מיקום של כותרת תחתונה 4">
            <a:extLst>
              <a:ext uri="{FF2B5EF4-FFF2-40B4-BE49-F238E27FC236}">
                <a16:creationId xmlns:a16="http://schemas.microsoft.com/office/drawing/2014/main" id="{5F52E0EC-48D9-48C4-A852-9434367D4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D40205B-84E6-4857-BFD7-CE98CEA8C1B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33919C-8379-4110-9C07-A3FB54FC6405}" type="slidenum">
              <a:rPr lang="he-IL" smtClean="0"/>
              <a:t>‹#›</a:t>
            </a:fld>
            <a:endParaRPr lang="he-IL"/>
          </a:p>
        </p:txBody>
      </p:sp>
    </p:spTree>
    <p:extLst>
      <p:ext uri="{BB962C8B-B14F-4D97-AF65-F5344CB8AC3E}">
        <p14:creationId xmlns:p14="http://schemas.microsoft.com/office/powerpoint/2010/main" val="30195050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9.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46.sv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42.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53.png"/><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72.sv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6.svg"/><Relationship Id="rId5" Type="http://schemas.openxmlformats.org/officeDocument/2006/relationships/image" Target="../media/image57.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42.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מלבן 28">
            <a:extLst>
              <a:ext uri="{FF2B5EF4-FFF2-40B4-BE49-F238E27FC236}">
                <a16:creationId xmlns:a16="http://schemas.microsoft.com/office/drawing/2014/main" id="{FA3F45E0-FBE1-454E-AA00-74A228EAA1C6}"/>
              </a:ext>
            </a:extLst>
          </p:cNvPr>
          <p:cNvSpPr/>
          <p:nvPr/>
        </p:nvSpPr>
        <p:spPr>
          <a:xfrm>
            <a:off x="0" y="0"/>
            <a:ext cx="12199673" cy="50699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מלבן 2">
            <a:extLst>
              <a:ext uri="{FF2B5EF4-FFF2-40B4-BE49-F238E27FC236}">
                <a16:creationId xmlns:a16="http://schemas.microsoft.com/office/drawing/2014/main" id="{AB5A58E6-3E8C-41F7-A006-FBCB6FD1EA00}"/>
              </a:ext>
            </a:extLst>
          </p:cNvPr>
          <p:cNvSpPr/>
          <p:nvPr/>
        </p:nvSpPr>
        <p:spPr>
          <a:xfrm>
            <a:off x="-1" y="2598820"/>
            <a:ext cx="12192001" cy="4259179"/>
          </a:xfrm>
          <a:prstGeom prst="rect">
            <a:avLst/>
          </a:prstGeom>
          <a:solidFill>
            <a:srgbClr val="E5C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8" name="גרפיקה 17">
            <a:extLst>
              <a:ext uri="{FF2B5EF4-FFF2-40B4-BE49-F238E27FC236}">
                <a16:creationId xmlns:a16="http://schemas.microsoft.com/office/drawing/2014/main" id="{0A69B6BC-F8B2-4E8A-9320-446FCD96075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7676" y="5011835"/>
            <a:ext cx="5268551" cy="1335136"/>
          </a:xfrm>
          <a:prstGeom prst="rect">
            <a:avLst/>
          </a:prstGeom>
        </p:spPr>
      </p:pic>
      <p:pic>
        <p:nvPicPr>
          <p:cNvPr id="4" name="תמונה 3">
            <a:extLst>
              <a:ext uri="{FF2B5EF4-FFF2-40B4-BE49-F238E27FC236}">
                <a16:creationId xmlns:a16="http://schemas.microsoft.com/office/drawing/2014/main" id="{FC597C1D-9ED8-420A-9EA9-A542C8319F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369" y="82508"/>
            <a:ext cx="7762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4">
            <a:extLst>
              <a:ext uri="{FF2B5EF4-FFF2-40B4-BE49-F238E27FC236}">
                <a16:creationId xmlns:a16="http://schemas.microsoft.com/office/drawing/2014/main" id="{2B8EF0F8-90DD-433D-894C-960AC1D5239D}"/>
              </a:ext>
            </a:extLst>
          </p:cNvPr>
          <p:cNvSpPr/>
          <p:nvPr/>
        </p:nvSpPr>
        <p:spPr>
          <a:xfrm>
            <a:off x="-227129" y="820567"/>
            <a:ext cx="2141984" cy="404919"/>
          </a:xfrm>
          <a:prstGeom prst="rect">
            <a:avLst/>
          </a:prstGeom>
        </p:spPr>
        <p:txBody>
          <a:bodyPr wrap="square">
            <a:spAutoFit/>
          </a:bodyPr>
          <a:lstStyle/>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משרד החינוך</a:t>
            </a: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מינהל</a:t>
            </a: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פדגוגי</a:t>
            </a:r>
            <a:endParaRPr kumimoji="0" lang="en-US"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ts val="800"/>
              </a:lnSpc>
              <a:spcBef>
                <a:spcPts val="0"/>
              </a:spcBef>
              <a:spcAft>
                <a:spcPts val="0"/>
              </a:spcAft>
              <a:buClrTx/>
              <a:buSzTx/>
              <a:buFontTx/>
              <a:buNone/>
              <a:tabLst/>
              <a:defRPr/>
            </a:pPr>
            <a:r>
              <a:rPr kumimoji="0" lang="he-IL" sz="9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אגף בכיר שירות פסיכולוגי ייעוצי</a:t>
            </a:r>
          </a:p>
        </p:txBody>
      </p:sp>
      <p:sp>
        <p:nvSpPr>
          <p:cNvPr id="13" name="תיבת טקסט 12">
            <a:extLst>
              <a:ext uri="{FF2B5EF4-FFF2-40B4-BE49-F238E27FC236}">
                <a16:creationId xmlns:a16="http://schemas.microsoft.com/office/drawing/2014/main" id="{0D0D38DF-2529-4779-91E0-FD3504A02758}"/>
              </a:ext>
            </a:extLst>
          </p:cNvPr>
          <p:cNvSpPr txBox="1"/>
          <p:nvPr/>
        </p:nvSpPr>
        <p:spPr>
          <a:xfrm>
            <a:off x="6818585" y="5709826"/>
            <a:ext cx="5071043" cy="810478"/>
          </a:xfrm>
          <a:prstGeom prst="rect">
            <a:avLst/>
          </a:prstGeom>
          <a:noFill/>
        </p:spPr>
        <p:txBody>
          <a:bodyPr wrap="square">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שכבת ה', בנות </a:t>
            </a:r>
            <a:r>
              <a:rPr kumimoji="0" lang="he-IL" sz="48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חמ"ד</a:t>
            </a:r>
            <a:endPar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תמונה 1">
            <a:extLst>
              <a:ext uri="{FF2B5EF4-FFF2-40B4-BE49-F238E27FC236}">
                <a16:creationId xmlns:a16="http://schemas.microsoft.com/office/drawing/2014/main" id="{F91A3208-2368-6A2F-419E-E7E36691163E}"/>
              </a:ext>
            </a:extLst>
          </p:cNvPr>
          <p:cNvPicPr>
            <a:picLocks noChangeAspect="1"/>
          </p:cNvPicPr>
          <p:nvPr/>
        </p:nvPicPr>
        <p:blipFill>
          <a:blip r:embed="rId6"/>
          <a:stretch>
            <a:fillRect/>
          </a:stretch>
        </p:blipFill>
        <p:spPr>
          <a:xfrm>
            <a:off x="8963475" y="31427"/>
            <a:ext cx="2759720" cy="1314317"/>
          </a:xfrm>
          <a:prstGeom prst="rect">
            <a:avLst/>
          </a:prstGeom>
        </p:spPr>
      </p:pic>
      <p:sp>
        <p:nvSpPr>
          <p:cNvPr id="6" name="Google Shape;124;p1">
            <a:extLst>
              <a:ext uri="{FF2B5EF4-FFF2-40B4-BE49-F238E27FC236}">
                <a16:creationId xmlns:a16="http://schemas.microsoft.com/office/drawing/2014/main" id="{8F81B77D-A5BE-C033-ECAF-9B847AED8402}"/>
              </a:ext>
            </a:extLst>
          </p:cNvPr>
          <p:cNvSpPr txBox="1"/>
          <p:nvPr/>
        </p:nvSpPr>
        <p:spPr>
          <a:xfrm>
            <a:off x="1255753" y="2961925"/>
            <a:ext cx="9221754" cy="1538883"/>
          </a:xfrm>
          <a:prstGeom prst="rect">
            <a:avLst/>
          </a:prstGeom>
          <a:noFill/>
          <a:ln>
            <a:noFill/>
          </a:ln>
        </p:spPr>
        <p:txBody>
          <a:bodyPr spcFirstLastPara="1" wrap="square" lIns="91425" tIns="45700" rIns="91425" bIns="45700" anchor="t" anchorCtr="0">
            <a:spAutoFit/>
          </a:bodyPr>
          <a:lstStyle/>
          <a:p>
            <a:pPr algn="ctr" rtl="1"/>
            <a:r>
              <a:rPr lang="iw-IL" sz="4000" dirty="0">
                <a:solidFill>
                  <a:srgbClr val="002060"/>
                </a:solidFill>
                <a:latin typeface="Calibri"/>
                <a:ea typeface="Calibri"/>
                <a:cs typeface="Calibri"/>
                <a:sym typeface="Calibri"/>
              </a:rPr>
              <a:t>שיעור ראשון</a:t>
            </a:r>
            <a:endParaRPr sz="4000" dirty="0">
              <a:solidFill>
                <a:srgbClr val="002060"/>
              </a:solidFill>
              <a:latin typeface="Calibri"/>
              <a:ea typeface="Calibri"/>
              <a:cs typeface="Calibri"/>
              <a:sym typeface="Calibri"/>
            </a:endParaRPr>
          </a:p>
          <a:p>
            <a:pPr algn="ctr" rtl="1"/>
            <a:r>
              <a:rPr lang="he-IL" sz="5400" b="1" dirty="0">
                <a:solidFill>
                  <a:srgbClr val="002060"/>
                </a:solidFill>
                <a:latin typeface="Calibri"/>
                <a:ea typeface="Calibri"/>
                <a:cs typeface="Calibri"/>
                <a:sym typeface="Calibri"/>
              </a:rPr>
              <a:t>מישירים </a:t>
            </a:r>
            <a:r>
              <a:rPr lang="he-IL" sz="5400" b="1" dirty="0" err="1">
                <a:solidFill>
                  <a:srgbClr val="002060"/>
                </a:solidFill>
                <a:latin typeface="Calibri"/>
                <a:ea typeface="Calibri"/>
                <a:cs typeface="Calibri"/>
                <a:sym typeface="Calibri"/>
              </a:rPr>
              <a:t>מב"ט</a:t>
            </a:r>
            <a:r>
              <a:rPr lang="he-IL" sz="5400" b="1" dirty="0">
                <a:solidFill>
                  <a:srgbClr val="002060"/>
                </a:solidFill>
                <a:latin typeface="Calibri"/>
                <a:ea typeface="Calibri"/>
                <a:cs typeface="Calibri"/>
                <a:sym typeface="Calibri"/>
              </a:rPr>
              <a:t> לחברה במצוקה</a:t>
            </a:r>
          </a:p>
        </p:txBody>
      </p:sp>
      <p:sp>
        <p:nvSpPr>
          <p:cNvPr id="8" name="Google Shape;123;p1">
            <a:extLst>
              <a:ext uri="{FF2B5EF4-FFF2-40B4-BE49-F238E27FC236}">
                <a16:creationId xmlns:a16="http://schemas.microsoft.com/office/drawing/2014/main" id="{80F1D7DD-0B21-A3F8-3AEF-D91FA638A52E}"/>
              </a:ext>
            </a:extLst>
          </p:cNvPr>
          <p:cNvSpPr/>
          <p:nvPr/>
        </p:nvSpPr>
        <p:spPr>
          <a:xfrm>
            <a:off x="1107888" y="477893"/>
            <a:ext cx="9625368" cy="2246729"/>
          </a:xfrm>
          <a:prstGeom prst="rect">
            <a:avLst/>
          </a:prstGeom>
          <a:noFill/>
          <a:ln>
            <a:noFill/>
          </a:ln>
        </p:spPr>
        <p:txBody>
          <a:bodyPr spcFirstLastPara="1" wrap="square" lIns="91425" tIns="45700" rIns="91425" bIns="45700" anchor="t" anchorCtr="0">
            <a:spAutoFit/>
          </a:bodyPr>
          <a:lstStyle/>
          <a:p>
            <a:pPr algn="ctr" rtl="1">
              <a:lnSpc>
                <a:spcPts val="5600"/>
              </a:lnSpc>
              <a:buClrTx/>
              <a:buFontTx/>
              <a:buNone/>
              <a:defRPr/>
            </a:pPr>
            <a:r>
              <a:rPr lang="he-IL" sz="4400" dirty="0">
                <a:solidFill>
                  <a:srgbClr val="002060"/>
                </a:solidFill>
                <a:latin typeface="Calibri" panose="020F0502020204030204" pitchFamily="34" charset="0"/>
                <a:ea typeface="+mn-ea"/>
                <a:cs typeface="Calibri" panose="020F0502020204030204" pitchFamily="34" charset="0"/>
              </a:rPr>
              <a:t>יחידת לימוד בכישורי חיים</a:t>
            </a:r>
          </a:p>
          <a:p>
            <a:pPr algn="ctr" rtl="1">
              <a:lnSpc>
                <a:spcPts val="5600"/>
              </a:lnSpc>
              <a:buClrTx/>
              <a:buFontTx/>
              <a:buNone/>
              <a:defRPr/>
            </a:pPr>
            <a:r>
              <a:rPr lang="he-IL" sz="4000" dirty="0">
                <a:solidFill>
                  <a:srgbClr val="002060"/>
                </a:solidFill>
                <a:latin typeface="Calibri" panose="020F0502020204030204" pitchFamily="34" charset="0"/>
                <a:ea typeface="+mn-ea"/>
                <a:cs typeface="Calibri" panose="020F0502020204030204" pitchFamily="34" charset="0"/>
              </a:rPr>
              <a:t>חברות, סובלנות ומניעת אלימות</a:t>
            </a:r>
            <a:r>
              <a:rPr lang="he-IL" sz="2400" dirty="0">
                <a:solidFill>
                  <a:srgbClr val="002060"/>
                </a:solidFill>
                <a:latin typeface="Calibri" panose="020F0502020204030204" pitchFamily="34" charset="0"/>
                <a:ea typeface="+mn-ea"/>
                <a:cs typeface="Calibri" panose="020F0502020204030204" pitchFamily="34" charset="0"/>
              </a:rPr>
              <a:t> </a:t>
            </a:r>
          </a:p>
          <a:p>
            <a:pPr algn="ctr" rtl="1">
              <a:lnSpc>
                <a:spcPts val="5600"/>
              </a:lnSpc>
              <a:buClrTx/>
              <a:buFontTx/>
              <a:buNone/>
              <a:defRPr/>
            </a:pPr>
            <a:r>
              <a:rPr lang="he-IL" sz="4000" b="1" dirty="0">
                <a:solidFill>
                  <a:srgbClr val="002060"/>
                </a:solidFill>
                <a:latin typeface="Calibri" panose="020F0502020204030204" pitchFamily="34" charset="0"/>
                <a:ea typeface="+mn-ea"/>
                <a:cs typeface="Calibri" panose="020F0502020204030204" pitchFamily="34" charset="0"/>
              </a:rPr>
              <a:t>במבט רחב: פיתוח רגישות למצבי פגיעה בין חברים</a:t>
            </a:r>
            <a:endParaRPr lang="he-IL" sz="6000" b="1" dirty="0">
              <a:solidFill>
                <a:srgbClr val="002060"/>
              </a:solidFill>
              <a:latin typeface="Calibri" panose="020F0502020204030204" pitchFamily="34" charset="0"/>
              <a:ea typeface="+mn-ea"/>
              <a:cs typeface="Calibri" panose="020F0502020204030204" pitchFamily="34" charset="0"/>
            </a:endParaRPr>
          </a:p>
        </p:txBody>
      </p:sp>
      <p:sp>
        <p:nvSpPr>
          <p:cNvPr id="9" name="Google Shape;126;p1">
            <a:extLst>
              <a:ext uri="{FF2B5EF4-FFF2-40B4-BE49-F238E27FC236}">
                <a16:creationId xmlns:a16="http://schemas.microsoft.com/office/drawing/2014/main" id="{DD709F96-4BD3-4226-7F0D-4C2B9BC0FF58}"/>
              </a:ext>
            </a:extLst>
          </p:cNvPr>
          <p:cNvSpPr txBox="1"/>
          <p:nvPr/>
        </p:nvSpPr>
        <p:spPr>
          <a:xfrm>
            <a:off x="-926921" y="5067623"/>
            <a:ext cx="6426575" cy="1175666"/>
          </a:xfrm>
          <a:prstGeom prst="rect">
            <a:avLst/>
          </a:prstGeom>
          <a:noFill/>
          <a:ln>
            <a:noFill/>
          </a:ln>
        </p:spPr>
        <p:txBody>
          <a:bodyPr spcFirstLastPara="1" wrap="square" lIns="91425" tIns="45700" rIns="91425" bIns="45700" anchor="t" anchorCtr="0">
            <a:spAutoFit/>
          </a:bodyPr>
          <a:lstStyle/>
          <a:p>
            <a:pPr algn="ctr" rtl="1">
              <a:lnSpc>
                <a:spcPct val="110000"/>
              </a:lnSpc>
            </a:pPr>
            <a:r>
              <a:rPr lang="iw-IL" sz="2400" b="1" dirty="0">
                <a:solidFill>
                  <a:srgbClr val="002060"/>
                </a:solidFill>
                <a:latin typeface="Calibri"/>
                <a:ea typeface="Calibri"/>
                <a:cs typeface="Calibri"/>
                <a:sym typeface="Calibri"/>
              </a:rPr>
              <a:t>מיומנות מרכזית</a:t>
            </a:r>
            <a:br>
              <a:rPr lang="iw-IL" sz="2400" b="1" dirty="0">
                <a:solidFill>
                  <a:srgbClr val="002060"/>
                </a:solidFill>
                <a:latin typeface="Calibri"/>
                <a:ea typeface="Calibri"/>
                <a:cs typeface="Calibri"/>
                <a:sym typeface="Calibri"/>
              </a:rPr>
            </a:br>
            <a:r>
              <a:rPr lang="he-IL" sz="2000" dirty="0">
                <a:solidFill>
                  <a:srgbClr val="002060"/>
                </a:solidFill>
                <a:latin typeface="Calibri"/>
                <a:ea typeface="Calibri"/>
                <a:cs typeface="Calibri"/>
                <a:sym typeface="Calibri"/>
              </a:rPr>
              <a:t>מודעות והתנהלות חברתית – </a:t>
            </a:r>
          </a:p>
          <a:p>
            <a:pPr algn="ctr" rtl="1">
              <a:lnSpc>
                <a:spcPct val="110000"/>
              </a:lnSpc>
            </a:pPr>
            <a:r>
              <a:rPr lang="he-IL" sz="2000" dirty="0">
                <a:solidFill>
                  <a:srgbClr val="002060"/>
                </a:solidFill>
                <a:latin typeface="Calibri"/>
                <a:ea typeface="Calibri"/>
                <a:cs typeface="Calibri"/>
                <a:sym typeface="Calibri"/>
              </a:rPr>
              <a:t>זיהוי מצבי פגיעה בזולת</a:t>
            </a:r>
          </a:p>
        </p:txBody>
      </p:sp>
      <p:pic>
        <p:nvPicPr>
          <p:cNvPr id="7" name="תמונה 6">
            <a:extLst>
              <a:ext uri="{FF2B5EF4-FFF2-40B4-BE49-F238E27FC236}">
                <a16:creationId xmlns:a16="http://schemas.microsoft.com/office/drawing/2014/main" id="{C3E9B294-106C-A12E-13A7-563097DBD97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26481" y="143322"/>
            <a:ext cx="1251187" cy="545264"/>
          </a:xfrm>
          <a:prstGeom prst="rect">
            <a:avLst/>
          </a:prstGeom>
        </p:spPr>
      </p:pic>
      <p:sp>
        <p:nvSpPr>
          <p:cNvPr id="10" name="תיבת טקסט 9">
            <a:extLst>
              <a:ext uri="{FF2B5EF4-FFF2-40B4-BE49-F238E27FC236}">
                <a16:creationId xmlns:a16="http://schemas.microsoft.com/office/drawing/2014/main" id="{54AA9B1A-CAF3-B511-FE23-5665364330F9}"/>
              </a:ext>
            </a:extLst>
          </p:cNvPr>
          <p:cNvSpPr txBox="1"/>
          <p:nvPr/>
        </p:nvSpPr>
        <p:spPr>
          <a:xfrm>
            <a:off x="11353250" y="170000"/>
            <a:ext cx="794627" cy="338554"/>
          </a:xfrm>
          <a:prstGeom prst="rect">
            <a:avLst/>
          </a:prstGeom>
          <a:noFill/>
          <a:ln>
            <a:noFill/>
          </a:ln>
        </p:spPr>
        <p:txBody>
          <a:bodyPr wrap="square" rtlCol="1" anchor="ctr" anchorCtr="1">
            <a:spAutoFit/>
          </a:bodyPr>
          <a:lstStyle/>
          <a:p>
            <a:r>
              <a:rPr lang="he-IL" sz="1600" dirty="0">
                <a:ln>
                  <a:solidFill>
                    <a:sysClr val="windowText" lastClr="000000"/>
                  </a:solidFill>
                </a:ln>
                <a:solidFill>
                  <a:schemeClr val="accent1">
                    <a:lumMod val="75000"/>
                  </a:schemeClr>
                </a:solidFill>
                <a:latin typeface="Assistant Light" pitchFamily="2" charset="-79"/>
                <a:cs typeface="Assistant Light" pitchFamily="2" charset="-79"/>
              </a:rPr>
              <a:t>בס"ד</a:t>
            </a:r>
          </a:p>
        </p:txBody>
      </p:sp>
      <p:pic>
        <p:nvPicPr>
          <p:cNvPr id="11" name="תמונה 10">
            <a:extLst>
              <a:ext uri="{FF2B5EF4-FFF2-40B4-BE49-F238E27FC236}">
                <a16:creationId xmlns:a16="http://schemas.microsoft.com/office/drawing/2014/main" id="{A1AA1F97-7924-CDC9-C3CF-B57C412F46AD}"/>
              </a:ext>
            </a:extLst>
          </p:cNvPr>
          <p:cNvPicPr>
            <a:picLocks noChangeAspect="1"/>
          </p:cNvPicPr>
          <p:nvPr/>
        </p:nvPicPr>
        <p:blipFill>
          <a:blip r:embed="rId8"/>
          <a:stretch>
            <a:fillRect/>
          </a:stretch>
        </p:blipFill>
        <p:spPr>
          <a:xfrm>
            <a:off x="1343691" y="749570"/>
            <a:ext cx="1816765" cy="506012"/>
          </a:xfrm>
          <a:prstGeom prst="rect">
            <a:avLst/>
          </a:prstGeom>
        </p:spPr>
      </p:pic>
    </p:spTree>
    <p:extLst>
      <p:ext uri="{BB962C8B-B14F-4D97-AF65-F5344CB8AC3E}">
        <p14:creationId xmlns:p14="http://schemas.microsoft.com/office/powerpoint/2010/main" val="1541228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כותרת 1"/>
          <p:cNvSpPr>
            <a:spLocks noGrp="1"/>
          </p:cNvSpPr>
          <p:nvPr>
            <p:ph type="title"/>
          </p:nvPr>
        </p:nvSpPr>
        <p:spPr>
          <a:xfrm>
            <a:off x="428624" y="2766218"/>
            <a:ext cx="2828636" cy="1325563"/>
          </a:xfrm>
        </p:spPr>
        <p:txBody>
          <a:bodyPr>
            <a:normAutofit fontScale="90000"/>
          </a:bodyPr>
          <a:lstStyle/>
          <a:p>
            <a:r>
              <a:rPr lang="he-IL" dirty="0"/>
              <a:t>לא עומדים מן הצד</a:t>
            </a:r>
          </a:p>
        </p:txBody>
      </p:sp>
      <p:pic>
        <p:nvPicPr>
          <p:cNvPr id="8" name="תמונה 7" descr="תמונה שמכילה צילום מסך, טקסט, גופן, עיצוב&#10;&#10;התיאור נוצר באופן אוטומטי">
            <a:extLst>
              <a:ext uri="{FF2B5EF4-FFF2-40B4-BE49-F238E27FC236}">
                <a16:creationId xmlns:a16="http://schemas.microsoft.com/office/drawing/2014/main" id="{EB67D7AC-F976-3C8A-D88E-3097821F23DB}"/>
              </a:ext>
            </a:extLst>
          </p:cNvPr>
          <p:cNvPicPr>
            <a:picLocks noChangeAspect="1"/>
          </p:cNvPicPr>
          <p:nvPr/>
        </p:nvPicPr>
        <p:blipFill>
          <a:blip r:embed="rId3"/>
          <a:stretch>
            <a:fillRect/>
          </a:stretch>
        </p:blipFill>
        <p:spPr>
          <a:xfrm>
            <a:off x="4193174" y="841950"/>
            <a:ext cx="7814040" cy="4270012"/>
          </a:xfrm>
          <a:prstGeom prst="rect">
            <a:avLst/>
          </a:prstGeom>
        </p:spPr>
      </p:pic>
      <p:pic>
        <p:nvPicPr>
          <p:cNvPr id="7" name="Picture 2" descr="Free seed bean bias illustration">
            <a:extLst>
              <a:ext uri="{FF2B5EF4-FFF2-40B4-BE49-F238E27FC236}">
                <a16:creationId xmlns:a16="http://schemas.microsoft.com/office/drawing/2014/main" id="{143D4BA2-F0FA-96F4-7F6F-70A57CA8675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163" r="21044" b="64123"/>
          <a:stretch/>
        </p:blipFill>
        <p:spPr bwMode="auto">
          <a:xfrm>
            <a:off x="4291765" y="3881044"/>
            <a:ext cx="3808429" cy="2460396"/>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F2D72A4A-BCA4-CD16-DC7B-B81D54A65882}"/>
              </a:ext>
            </a:extLst>
          </p:cNvPr>
          <p:cNvSpPr txBox="1"/>
          <p:nvPr/>
        </p:nvSpPr>
        <p:spPr>
          <a:xfrm>
            <a:off x="76100" y="1782970"/>
            <a:ext cx="3533683" cy="846386"/>
          </a:xfrm>
          <a:prstGeom prst="rect">
            <a:avLst/>
          </a:prstGeom>
          <a:noFill/>
        </p:spPr>
        <p:txBody>
          <a:bodyPr wrap="square" rtlCol="1">
            <a:spAutoFit/>
          </a:bodyPr>
          <a:lstStyle/>
          <a:p>
            <a:pPr algn="ctr"/>
            <a:r>
              <a:rPr lang="he-IL" sz="4900" b="1" dirty="0">
                <a:solidFill>
                  <a:srgbClr val="002060"/>
                </a:solidFill>
                <a:latin typeface="Calibri"/>
                <a:cs typeface="Calibri"/>
                <a:sym typeface="Calibri"/>
              </a:rPr>
              <a:t>"אנחנו איתך"</a:t>
            </a:r>
          </a:p>
        </p:txBody>
      </p:sp>
    </p:spTree>
    <p:extLst>
      <p:ext uri="{BB962C8B-B14F-4D97-AF65-F5344CB8AC3E}">
        <p14:creationId xmlns:p14="http://schemas.microsoft.com/office/powerpoint/2010/main" val="87934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כותרת 1"/>
          <p:cNvSpPr>
            <a:spLocks noGrp="1"/>
          </p:cNvSpPr>
          <p:nvPr>
            <p:ph type="title"/>
          </p:nvPr>
        </p:nvSpPr>
        <p:spPr>
          <a:xfrm>
            <a:off x="428625" y="2544037"/>
            <a:ext cx="2828636" cy="1325563"/>
          </a:xfrm>
        </p:spPr>
        <p:txBody>
          <a:bodyPr>
            <a:normAutofit fontScale="90000"/>
          </a:bodyPr>
          <a:lstStyle/>
          <a:p>
            <a:r>
              <a:rPr lang="he-IL" dirty="0"/>
              <a:t>לא עומדים מן הצד</a:t>
            </a:r>
          </a:p>
        </p:txBody>
      </p:sp>
      <p:pic>
        <p:nvPicPr>
          <p:cNvPr id="7" name="Picture 2" descr="Free seed bean bias illustration">
            <a:extLst>
              <a:ext uri="{FF2B5EF4-FFF2-40B4-BE49-F238E27FC236}">
                <a16:creationId xmlns:a16="http://schemas.microsoft.com/office/drawing/2014/main" id="{143D4BA2-F0FA-96F4-7F6F-70A57CA8675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163" r="21044" b="64123"/>
          <a:stretch/>
        </p:blipFill>
        <p:spPr bwMode="auto">
          <a:xfrm>
            <a:off x="167507" y="4649914"/>
            <a:ext cx="3089754" cy="1836092"/>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594626E3-4630-EAF5-A45F-999DB200FC2E}"/>
              </a:ext>
            </a:extLst>
          </p:cNvPr>
          <p:cNvSpPr txBox="1"/>
          <p:nvPr/>
        </p:nvSpPr>
        <p:spPr>
          <a:xfrm>
            <a:off x="3753618" y="484363"/>
            <a:ext cx="8270875" cy="6001643"/>
          </a:xfrm>
          <a:prstGeom prst="rect">
            <a:avLst/>
          </a:prstGeom>
          <a:noFill/>
        </p:spPr>
        <p:txBody>
          <a:bodyPr wrap="square" rtlCol="1">
            <a:spAutoFit/>
          </a:bodyPr>
          <a:lstStyle/>
          <a:p>
            <a:pPr algn="just" rtl="1"/>
            <a:r>
              <a:rPr lang="he-IL" sz="2400" dirty="0">
                <a:solidFill>
                  <a:srgbClr val="002060"/>
                </a:solidFill>
                <a:latin typeface="Calibri" panose="020F0502020204030204" pitchFamily="34" charset="0"/>
                <a:cs typeface="Calibri" panose="020F0502020204030204" pitchFamily="34" charset="0"/>
              </a:rPr>
              <a:t>שלום, אני שלומית, אני תלמידת כיתה ד' ואני רוצה לשתף אתכם במקרה שקרה לי. אתמול עברתי במסדרון שליד חדר מחשבים, הייתי בדרך לספרייה, ואז ראיתי אותן.. הן היו שלוש מהכיתה המקבילה, נוגה הייתה לבד. הן עמדו סביבה, שמעתי אותן לועגות לה "את לא שווה.. המקום הזה שלנו ואין לך זכות לשחק בו.." וגם "אף אחד לא רוצה אותך פה..". </a:t>
            </a:r>
          </a:p>
          <a:p>
            <a:pPr algn="just" rtl="1"/>
            <a:endParaRPr lang="he-IL" sz="2400" dirty="0">
              <a:solidFill>
                <a:srgbClr val="002060"/>
              </a:solidFill>
              <a:latin typeface="Calibri" panose="020F0502020204030204" pitchFamily="34" charset="0"/>
              <a:cs typeface="Calibri" panose="020F0502020204030204" pitchFamily="34" charset="0"/>
            </a:endParaRPr>
          </a:p>
          <a:p>
            <a:pPr algn="just" rtl="1"/>
            <a:r>
              <a:rPr lang="he-IL" sz="2400" dirty="0">
                <a:solidFill>
                  <a:srgbClr val="002060"/>
                </a:solidFill>
                <a:latin typeface="Calibri" panose="020F0502020204030204" pitchFamily="34" charset="0"/>
                <a:cs typeface="Calibri" panose="020F0502020204030204" pitchFamily="34" charset="0"/>
              </a:rPr>
              <a:t>נפגעתי בשבילה, ריחמתי עליה והתלבטתי איך לנהוג? אבל הרגשתי שאני לא יכולה לעשות דבר.. הם המשיכו ודחפו אותה, ממש דחקו אותה לקיר, קפאתי על מקומי עד שרגלי נשאו אותי ורצתי, רצתי משם הלאה..</a:t>
            </a:r>
          </a:p>
          <a:p>
            <a:pPr algn="just" rtl="1"/>
            <a:endParaRPr lang="he-IL" sz="2400" dirty="0">
              <a:solidFill>
                <a:srgbClr val="002060"/>
              </a:solidFill>
              <a:latin typeface="Calibri" panose="020F0502020204030204" pitchFamily="34" charset="0"/>
              <a:cs typeface="Calibri" panose="020F0502020204030204" pitchFamily="34" charset="0"/>
            </a:endParaRPr>
          </a:p>
          <a:p>
            <a:pPr algn="just" rtl="1"/>
            <a:r>
              <a:rPr lang="he-IL" sz="2400" dirty="0">
                <a:solidFill>
                  <a:srgbClr val="002060"/>
                </a:solidFill>
                <a:latin typeface="Calibri" panose="020F0502020204030204" pitchFamily="34" charset="0"/>
                <a:cs typeface="Calibri" panose="020F0502020204030204" pitchFamily="34" charset="0"/>
              </a:rPr>
              <a:t>למחרת זה חזר על עצמו, הם הסתודדו יחד ואז אחת מהן שמה לנוגה רגל, נוגה מעדה.. מישהי מהן פתחה לה את התיק ולעגה לה.</a:t>
            </a:r>
          </a:p>
          <a:p>
            <a:pPr algn="just" rtl="1"/>
            <a:endParaRPr lang="he-IL" sz="2400" dirty="0">
              <a:solidFill>
                <a:srgbClr val="002060"/>
              </a:solidFill>
              <a:latin typeface="Calibri" panose="020F0502020204030204" pitchFamily="34" charset="0"/>
              <a:cs typeface="Calibri" panose="020F0502020204030204" pitchFamily="34" charset="0"/>
            </a:endParaRPr>
          </a:p>
          <a:p>
            <a:pPr algn="just" rtl="1"/>
            <a:r>
              <a:rPr lang="he-IL" sz="2400" dirty="0">
                <a:solidFill>
                  <a:srgbClr val="002060"/>
                </a:solidFill>
                <a:latin typeface="Calibri" panose="020F0502020204030204" pitchFamily="34" charset="0"/>
                <a:cs typeface="Calibri" panose="020F0502020204030204" pitchFamily="34" charset="0"/>
              </a:rPr>
              <a:t>שוב הבטתי בהן ממרחק, מרגישה חסרת אונים..</a:t>
            </a:r>
          </a:p>
          <a:p>
            <a:pPr algn="just" rtl="1"/>
            <a:r>
              <a:rPr lang="he-IL" sz="2400" b="1" dirty="0">
                <a:solidFill>
                  <a:srgbClr val="5C7B1E"/>
                </a:solidFill>
                <a:latin typeface="Calibri" panose="020F0502020204030204" pitchFamily="34" charset="0"/>
                <a:cs typeface="Calibri" panose="020F0502020204030204" pitchFamily="34" charset="0"/>
              </a:rPr>
              <a:t>האם קרה לכן שהייתן בסיטואציה דומה? </a:t>
            </a:r>
          </a:p>
          <a:p>
            <a:pPr algn="just" rtl="1"/>
            <a:r>
              <a:rPr lang="he-IL" sz="2400" b="1" dirty="0">
                <a:solidFill>
                  <a:srgbClr val="5C7B1E"/>
                </a:solidFill>
                <a:latin typeface="Calibri" panose="020F0502020204030204" pitchFamily="34" charset="0"/>
                <a:cs typeface="Calibri" panose="020F0502020204030204" pitchFamily="34" charset="0"/>
              </a:rPr>
              <a:t>מה עשיתן? מה אתן הייתן עושות במקומי?</a:t>
            </a:r>
          </a:p>
        </p:txBody>
      </p:sp>
      <p:sp>
        <p:nvSpPr>
          <p:cNvPr id="3" name="תיבת טקסט 2">
            <a:extLst>
              <a:ext uri="{FF2B5EF4-FFF2-40B4-BE49-F238E27FC236}">
                <a16:creationId xmlns:a16="http://schemas.microsoft.com/office/drawing/2014/main" id="{B74DBDC9-ABA4-CF17-B173-53859B36F141}"/>
              </a:ext>
            </a:extLst>
          </p:cNvPr>
          <p:cNvSpPr txBox="1"/>
          <p:nvPr/>
        </p:nvSpPr>
        <p:spPr>
          <a:xfrm>
            <a:off x="76101" y="1526938"/>
            <a:ext cx="3533683" cy="846386"/>
          </a:xfrm>
          <a:prstGeom prst="rect">
            <a:avLst/>
          </a:prstGeom>
          <a:noFill/>
        </p:spPr>
        <p:txBody>
          <a:bodyPr wrap="square" rtlCol="1">
            <a:spAutoFit/>
          </a:bodyPr>
          <a:lstStyle/>
          <a:p>
            <a:pPr algn="ctr"/>
            <a:r>
              <a:rPr lang="he-IL" sz="4900" b="1" dirty="0">
                <a:solidFill>
                  <a:srgbClr val="002060"/>
                </a:solidFill>
                <a:latin typeface="Calibri"/>
                <a:cs typeface="Calibri"/>
                <a:sym typeface="Calibri"/>
              </a:rPr>
              <a:t>"אנחנו איתך"</a:t>
            </a:r>
          </a:p>
        </p:txBody>
      </p:sp>
    </p:spTree>
    <p:extLst>
      <p:ext uri="{BB962C8B-B14F-4D97-AF65-F5344CB8AC3E}">
        <p14:creationId xmlns:p14="http://schemas.microsoft.com/office/powerpoint/2010/main" val="2518335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כותרת 1"/>
          <p:cNvSpPr>
            <a:spLocks noGrp="1"/>
          </p:cNvSpPr>
          <p:nvPr>
            <p:ph type="title"/>
          </p:nvPr>
        </p:nvSpPr>
        <p:spPr>
          <a:xfrm>
            <a:off x="428625" y="2483052"/>
            <a:ext cx="2828636" cy="1325563"/>
          </a:xfrm>
        </p:spPr>
        <p:txBody>
          <a:bodyPr>
            <a:normAutofit fontScale="90000"/>
          </a:bodyPr>
          <a:lstStyle/>
          <a:p>
            <a:r>
              <a:rPr lang="he-IL" dirty="0"/>
              <a:t>לא עומדים מן הצד</a:t>
            </a:r>
          </a:p>
        </p:txBody>
      </p:sp>
      <p:pic>
        <p:nvPicPr>
          <p:cNvPr id="7" name="Picture 2" descr="Free seed bean bias illustration">
            <a:extLst>
              <a:ext uri="{FF2B5EF4-FFF2-40B4-BE49-F238E27FC236}">
                <a16:creationId xmlns:a16="http://schemas.microsoft.com/office/drawing/2014/main" id="{143D4BA2-F0FA-96F4-7F6F-70A57CA8675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163" r="21044" b="64123"/>
          <a:stretch/>
        </p:blipFill>
        <p:spPr bwMode="auto">
          <a:xfrm>
            <a:off x="167507" y="4649914"/>
            <a:ext cx="3089754" cy="1836092"/>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594626E3-4630-EAF5-A45F-999DB200FC2E}"/>
              </a:ext>
            </a:extLst>
          </p:cNvPr>
          <p:cNvSpPr txBox="1"/>
          <p:nvPr/>
        </p:nvSpPr>
        <p:spPr>
          <a:xfrm>
            <a:off x="3974592" y="1059120"/>
            <a:ext cx="7618095" cy="4739759"/>
          </a:xfrm>
          <a:prstGeom prst="rect">
            <a:avLst/>
          </a:prstGeom>
          <a:noFill/>
        </p:spPr>
        <p:txBody>
          <a:bodyPr wrap="square" rtlCol="1">
            <a:spAutoFit/>
          </a:bodyPr>
          <a:lstStyle/>
          <a:p>
            <a:pPr algn="just" rtl="1"/>
            <a:r>
              <a:rPr lang="he-IL" sz="2400" dirty="0">
                <a:solidFill>
                  <a:srgbClr val="002060"/>
                </a:solidFill>
                <a:latin typeface="Calibri" panose="020F0502020204030204" pitchFamily="34" charset="0"/>
                <a:cs typeface="Calibri" panose="020F0502020204030204" pitchFamily="34" charset="0"/>
              </a:rPr>
              <a:t>פתאום הבחנתי בנועה שעברה במסדרון והבחינה בנעשה, נועה היא תלמידה חדשה אצלנו שהגיעה מהצפון. היא התקרבה אליהן ושאלה אותן "מה אתן עושות?" </a:t>
            </a:r>
          </a:p>
          <a:p>
            <a:pPr algn="just" rtl="1"/>
            <a:r>
              <a:rPr lang="he-IL" sz="2400" dirty="0">
                <a:solidFill>
                  <a:srgbClr val="002060"/>
                </a:solidFill>
                <a:latin typeface="Calibri" panose="020F0502020204030204" pitchFamily="34" charset="0"/>
                <a:cs typeface="Calibri" panose="020F0502020204030204" pitchFamily="34" charset="0"/>
              </a:rPr>
              <a:t>"מה אכפת לך?" אמרה אחת מהן </a:t>
            </a:r>
          </a:p>
          <a:p>
            <a:pPr algn="just" rtl="1"/>
            <a:r>
              <a:rPr lang="he-IL" sz="2400" dirty="0">
                <a:solidFill>
                  <a:srgbClr val="002060"/>
                </a:solidFill>
                <a:latin typeface="Calibri" panose="020F0502020204030204" pitchFamily="34" charset="0"/>
                <a:cs typeface="Calibri" panose="020F0502020204030204" pitchFamily="34" charset="0"/>
              </a:rPr>
              <a:t>"אל תתערבי בעניינים שלא שלך, ותזהרי לפני שגם את תצטערי" הוסיפה האחרת</a:t>
            </a:r>
          </a:p>
          <a:p>
            <a:pPr algn="just" rtl="1"/>
            <a:r>
              <a:rPr lang="he-IL" sz="2400" dirty="0">
                <a:solidFill>
                  <a:srgbClr val="002060"/>
                </a:solidFill>
                <a:latin typeface="Calibri" panose="020F0502020204030204" pitchFamily="34" charset="0"/>
                <a:cs typeface="Calibri" panose="020F0502020204030204" pitchFamily="34" charset="0"/>
              </a:rPr>
              <a:t>"אין לכן זכות לפגוע באף אחת" ענתה נועה.</a:t>
            </a:r>
          </a:p>
          <a:p>
            <a:pPr algn="just" rtl="1"/>
            <a:r>
              <a:rPr lang="he-IL" sz="2400" dirty="0">
                <a:solidFill>
                  <a:srgbClr val="002060"/>
                </a:solidFill>
                <a:latin typeface="Calibri" panose="020F0502020204030204" pitchFamily="34" charset="0"/>
                <a:cs typeface="Calibri" panose="020F0502020204030204" pitchFamily="34" charset="0"/>
              </a:rPr>
              <a:t>פתאום זה נתן לי </a:t>
            </a:r>
            <a:r>
              <a:rPr lang="he-IL" sz="2400" dirty="0" err="1">
                <a:solidFill>
                  <a:srgbClr val="002060"/>
                </a:solidFill>
                <a:latin typeface="Calibri" panose="020F0502020204030204" pitchFamily="34" charset="0"/>
                <a:cs typeface="Calibri" panose="020F0502020204030204" pitchFamily="34" charset="0"/>
              </a:rPr>
              <a:t>כח</a:t>
            </a:r>
            <a:r>
              <a:rPr lang="he-IL" sz="2400" dirty="0">
                <a:solidFill>
                  <a:srgbClr val="002060"/>
                </a:solidFill>
                <a:latin typeface="Calibri" panose="020F0502020204030204" pitchFamily="34" charset="0"/>
                <a:cs typeface="Calibri" panose="020F0502020204030204" pitchFamily="34" charset="0"/>
              </a:rPr>
              <a:t>, הרגשתי יותר ביטחון, הצטרפתי אליה ואמרתי "נכון, אין לכן זכות!" ואז גם מיכל , נופר ואיילה הגיעו</a:t>
            </a:r>
          </a:p>
          <a:p>
            <a:pPr algn="just" rtl="1"/>
            <a:r>
              <a:rPr lang="he-IL" sz="2400" b="1" dirty="0">
                <a:solidFill>
                  <a:srgbClr val="5C7B1E"/>
                </a:solidFill>
                <a:latin typeface="Calibri" panose="020F0502020204030204" pitchFamily="34" charset="0"/>
                <a:cs typeface="Calibri" panose="020F0502020204030204" pitchFamily="34" charset="0"/>
              </a:rPr>
              <a:t>"אנחנו איתך" </a:t>
            </a:r>
            <a:r>
              <a:rPr lang="he-IL" sz="2400" dirty="0">
                <a:solidFill>
                  <a:srgbClr val="002060"/>
                </a:solidFill>
                <a:latin typeface="Calibri" panose="020F0502020204030204" pitchFamily="34" charset="0"/>
                <a:cs typeface="Calibri" panose="020F0502020204030204" pitchFamily="34" charset="0"/>
              </a:rPr>
              <a:t>הן אמרו לנועה. </a:t>
            </a:r>
          </a:p>
          <a:p>
            <a:pPr algn="just" rtl="1"/>
            <a:r>
              <a:rPr lang="he-IL" sz="2400" dirty="0">
                <a:solidFill>
                  <a:srgbClr val="002060"/>
                </a:solidFill>
                <a:latin typeface="Calibri" panose="020F0502020204030204" pitchFamily="34" charset="0"/>
                <a:cs typeface="Calibri" panose="020F0502020204030204" pitchFamily="34" charset="0"/>
              </a:rPr>
              <a:t>"ואני הולכת לקרוא למורה התורנית" שמעתי מישהי קוראת מרחוק..</a:t>
            </a:r>
          </a:p>
          <a:p>
            <a:pPr algn="just" rtl="1"/>
            <a:r>
              <a:rPr lang="he-IL" sz="2400" dirty="0">
                <a:solidFill>
                  <a:srgbClr val="002060"/>
                </a:solidFill>
                <a:latin typeface="Calibri" panose="020F0502020204030204" pitchFamily="34" charset="0"/>
                <a:cs typeface="Calibri" panose="020F0502020204030204" pitchFamily="34" charset="0"/>
              </a:rPr>
              <a:t>היה נראה לי שנוגה חשה הקלה, נשמתי לרווחה.</a:t>
            </a:r>
            <a:endParaRPr lang="he-IL" dirty="0"/>
          </a:p>
          <a:p>
            <a:pPr algn="r"/>
            <a:endParaRPr lang="he-IL" dirty="0"/>
          </a:p>
        </p:txBody>
      </p:sp>
      <p:sp>
        <p:nvSpPr>
          <p:cNvPr id="3" name="תיבת טקסט 2">
            <a:extLst>
              <a:ext uri="{FF2B5EF4-FFF2-40B4-BE49-F238E27FC236}">
                <a16:creationId xmlns:a16="http://schemas.microsoft.com/office/drawing/2014/main" id="{E41C4D05-C4C7-34F5-6715-AE9936E05E16}"/>
              </a:ext>
            </a:extLst>
          </p:cNvPr>
          <p:cNvSpPr txBox="1"/>
          <p:nvPr/>
        </p:nvSpPr>
        <p:spPr>
          <a:xfrm>
            <a:off x="76101" y="1526938"/>
            <a:ext cx="3533683" cy="846386"/>
          </a:xfrm>
          <a:prstGeom prst="rect">
            <a:avLst/>
          </a:prstGeom>
          <a:noFill/>
        </p:spPr>
        <p:txBody>
          <a:bodyPr wrap="square" rtlCol="1">
            <a:spAutoFit/>
          </a:bodyPr>
          <a:lstStyle/>
          <a:p>
            <a:pPr algn="ctr"/>
            <a:r>
              <a:rPr lang="he-IL" sz="4900" b="1" dirty="0">
                <a:solidFill>
                  <a:srgbClr val="002060"/>
                </a:solidFill>
                <a:latin typeface="Calibri"/>
                <a:cs typeface="Calibri"/>
                <a:sym typeface="Calibri"/>
              </a:rPr>
              <a:t>"אנחנו איתך"</a:t>
            </a:r>
          </a:p>
        </p:txBody>
      </p:sp>
    </p:spTree>
    <p:extLst>
      <p:ext uri="{BB962C8B-B14F-4D97-AF65-F5344CB8AC3E}">
        <p14:creationId xmlns:p14="http://schemas.microsoft.com/office/powerpoint/2010/main" val="325395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9AA6FE2A-5151-24AD-0206-C3748F27AC9A}"/>
              </a:ext>
            </a:extLst>
          </p:cNvPr>
          <p:cNvSpPr/>
          <p:nvPr/>
        </p:nvSpPr>
        <p:spPr>
          <a:xfrm>
            <a:off x="1264890" y="668874"/>
            <a:ext cx="6294150" cy="1746627"/>
          </a:xfrm>
          <a:custGeom>
            <a:avLst/>
            <a:gdLst/>
            <a:ahLst/>
            <a:cxnLst/>
            <a:rect l="l" t="t" r="r" b="b"/>
            <a:pathLst>
              <a:path w="7315200" h="2029968">
                <a:moveTo>
                  <a:pt x="0" y="0"/>
                </a:moveTo>
                <a:lnTo>
                  <a:pt x="7315200" y="0"/>
                </a:lnTo>
                <a:lnTo>
                  <a:pt x="7315200" y="2029968"/>
                </a:lnTo>
                <a:lnTo>
                  <a:pt x="0" y="202996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13" name="Freeform 7">
            <a:extLst>
              <a:ext uri="{FF2B5EF4-FFF2-40B4-BE49-F238E27FC236}">
                <a16:creationId xmlns:a16="http://schemas.microsoft.com/office/drawing/2014/main" id="{F26550C2-DED4-3F38-5C51-98BFFD1DEF49}"/>
              </a:ext>
            </a:extLst>
          </p:cNvPr>
          <p:cNvSpPr/>
          <p:nvPr/>
        </p:nvSpPr>
        <p:spPr>
          <a:xfrm flipH="1">
            <a:off x="4104187" y="2551644"/>
            <a:ext cx="6294150" cy="1746627"/>
          </a:xfrm>
          <a:custGeom>
            <a:avLst/>
            <a:gdLst/>
            <a:ahLst/>
            <a:cxnLst/>
            <a:rect l="l" t="t" r="r" b="b"/>
            <a:pathLst>
              <a:path w="7315200" h="2029968">
                <a:moveTo>
                  <a:pt x="7315200" y="0"/>
                </a:moveTo>
                <a:lnTo>
                  <a:pt x="0" y="0"/>
                </a:lnTo>
                <a:lnTo>
                  <a:pt x="0" y="2029968"/>
                </a:lnTo>
                <a:lnTo>
                  <a:pt x="7315200" y="2029968"/>
                </a:lnTo>
                <a:lnTo>
                  <a:pt x="731520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2" name="Freeform 2"/>
          <p:cNvSpPr/>
          <p:nvPr/>
        </p:nvSpPr>
        <p:spPr>
          <a:xfrm flipH="1">
            <a:off x="-855607" y="3002505"/>
            <a:ext cx="4928439" cy="4381830"/>
          </a:xfrm>
          <a:custGeom>
            <a:avLst/>
            <a:gdLst/>
            <a:ahLst/>
            <a:cxnLst/>
            <a:rect l="l" t="t" r="r" b="b"/>
            <a:pathLst>
              <a:path w="7392658" h="6572745">
                <a:moveTo>
                  <a:pt x="7392659" y="0"/>
                </a:moveTo>
                <a:lnTo>
                  <a:pt x="0" y="0"/>
                </a:lnTo>
                <a:lnTo>
                  <a:pt x="0" y="6572746"/>
                </a:lnTo>
                <a:lnTo>
                  <a:pt x="7392659" y="6572746"/>
                </a:lnTo>
                <a:lnTo>
                  <a:pt x="7392659"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a:p>
        </p:txBody>
      </p:sp>
      <p:sp>
        <p:nvSpPr>
          <p:cNvPr id="4" name="Freeform 4"/>
          <p:cNvSpPr/>
          <p:nvPr/>
        </p:nvSpPr>
        <p:spPr>
          <a:xfrm>
            <a:off x="8309152" y="3002505"/>
            <a:ext cx="4928439" cy="4381830"/>
          </a:xfrm>
          <a:custGeom>
            <a:avLst/>
            <a:gdLst/>
            <a:ahLst/>
            <a:cxnLst/>
            <a:rect l="l" t="t" r="r" b="b"/>
            <a:pathLst>
              <a:path w="7392658" h="6572745">
                <a:moveTo>
                  <a:pt x="0" y="0"/>
                </a:moveTo>
                <a:lnTo>
                  <a:pt x="7392659" y="0"/>
                </a:lnTo>
                <a:lnTo>
                  <a:pt x="7392659" y="6572746"/>
                </a:lnTo>
                <a:lnTo>
                  <a:pt x="0" y="6572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a:p>
        </p:txBody>
      </p:sp>
      <p:sp>
        <p:nvSpPr>
          <p:cNvPr id="6" name="TextBox 8">
            <a:extLst>
              <a:ext uri="{FF2B5EF4-FFF2-40B4-BE49-F238E27FC236}">
                <a16:creationId xmlns:a16="http://schemas.microsoft.com/office/drawing/2014/main" id="{134AFBA7-3FC3-9842-F217-124FE29357B6}"/>
              </a:ext>
            </a:extLst>
          </p:cNvPr>
          <p:cNvSpPr txBox="1"/>
          <p:nvPr/>
        </p:nvSpPr>
        <p:spPr>
          <a:xfrm>
            <a:off x="10194889" y="3222450"/>
            <a:ext cx="2621280" cy="584775"/>
          </a:xfrm>
          <a:prstGeom prst="rect">
            <a:avLst/>
          </a:prstGeom>
          <a:noFill/>
        </p:spPr>
        <p:txBody>
          <a:bodyPr wrap="square">
            <a:spAutoFit/>
          </a:bodyPr>
          <a:lstStyle/>
          <a:p>
            <a:pPr marL="457200" indent="-457200" algn="ctr"/>
            <a:r>
              <a:rPr lang="he-IL" sz="3200" b="1" dirty="0">
                <a:solidFill>
                  <a:srgbClr val="002060"/>
                </a:solidFill>
                <a:latin typeface="Calibri" panose="020F0502020204030204" pitchFamily="34" charset="0"/>
                <a:cs typeface="Calibri" panose="020F0502020204030204" pitchFamily="34" charset="0"/>
              </a:rPr>
              <a:t>שלומית</a:t>
            </a:r>
          </a:p>
        </p:txBody>
      </p:sp>
      <p:sp>
        <p:nvSpPr>
          <p:cNvPr id="7" name="TextBox 12">
            <a:extLst>
              <a:ext uri="{FF2B5EF4-FFF2-40B4-BE49-F238E27FC236}">
                <a16:creationId xmlns:a16="http://schemas.microsoft.com/office/drawing/2014/main" id="{A04A72D2-609A-F0B7-C05F-9C3BD6D6F3A1}"/>
              </a:ext>
            </a:extLst>
          </p:cNvPr>
          <p:cNvSpPr txBox="1"/>
          <p:nvPr/>
        </p:nvSpPr>
        <p:spPr>
          <a:xfrm>
            <a:off x="-566781" y="3179173"/>
            <a:ext cx="2719197" cy="584775"/>
          </a:xfrm>
          <a:prstGeom prst="rect">
            <a:avLst/>
          </a:prstGeom>
          <a:noFill/>
        </p:spPr>
        <p:txBody>
          <a:bodyPr wrap="square">
            <a:spAutoFit/>
          </a:bodyPr>
          <a:lstStyle/>
          <a:p>
            <a:pPr marL="457200" indent="-457200" algn="ctr"/>
            <a:r>
              <a:rPr lang="he-IL" sz="3200" b="1" dirty="0">
                <a:solidFill>
                  <a:srgbClr val="002060"/>
                </a:solidFill>
                <a:latin typeface="Calibri" panose="020F0502020204030204" pitchFamily="34" charset="0"/>
                <a:cs typeface="Calibri" panose="020F0502020204030204" pitchFamily="34" charset="0"/>
              </a:rPr>
              <a:t>נועה</a:t>
            </a:r>
          </a:p>
        </p:txBody>
      </p:sp>
      <p:sp>
        <p:nvSpPr>
          <p:cNvPr id="8" name="TextBox 8">
            <a:extLst>
              <a:ext uri="{FF2B5EF4-FFF2-40B4-BE49-F238E27FC236}">
                <a16:creationId xmlns:a16="http://schemas.microsoft.com/office/drawing/2014/main" id="{632A69D0-6401-72AB-BD95-0BAA454F880D}"/>
              </a:ext>
            </a:extLst>
          </p:cNvPr>
          <p:cNvSpPr txBox="1"/>
          <p:nvPr/>
        </p:nvSpPr>
        <p:spPr>
          <a:xfrm>
            <a:off x="2152416" y="908142"/>
            <a:ext cx="4928439" cy="1200329"/>
          </a:xfrm>
          <a:prstGeom prst="rect">
            <a:avLst/>
          </a:prstGeom>
          <a:noFill/>
        </p:spPr>
        <p:txBody>
          <a:bodyPr wrap="square">
            <a:spAutoFit/>
          </a:bodyPr>
          <a:lstStyle/>
          <a:p>
            <a:pPr marL="457200" indent="-457200" algn="ctr"/>
            <a:r>
              <a:rPr lang="he-IL" sz="2400" dirty="0">
                <a:solidFill>
                  <a:srgbClr val="002060"/>
                </a:solidFill>
                <a:latin typeface="Calibri" panose="020F0502020204030204" pitchFamily="34" charset="0"/>
                <a:cs typeface="Calibri" panose="020F0502020204030204" pitchFamily="34" charset="0"/>
              </a:rPr>
              <a:t>גם שלומית וגם נועה עומדות בפני דילמה, מהי אותה דילמה? </a:t>
            </a:r>
          </a:p>
          <a:p>
            <a:pPr marL="457200" indent="-457200" algn="ctr" rtl="1"/>
            <a:r>
              <a:rPr lang="he-IL" sz="2400" dirty="0">
                <a:solidFill>
                  <a:srgbClr val="002060"/>
                </a:solidFill>
                <a:latin typeface="Calibri" panose="020F0502020204030204" pitchFamily="34" charset="0"/>
                <a:cs typeface="Calibri" panose="020F0502020204030204" pitchFamily="34" charset="0"/>
              </a:rPr>
              <a:t>מהן ההתלבטויות או המחשבות שלהן?</a:t>
            </a:r>
          </a:p>
        </p:txBody>
      </p:sp>
      <p:sp>
        <p:nvSpPr>
          <p:cNvPr id="9" name="תיבת טקסט 8">
            <a:extLst>
              <a:ext uri="{FF2B5EF4-FFF2-40B4-BE49-F238E27FC236}">
                <a16:creationId xmlns:a16="http://schemas.microsoft.com/office/drawing/2014/main" id="{9F2F25C0-3881-1A49-5CA1-4A99E17EC17C}"/>
              </a:ext>
            </a:extLst>
          </p:cNvPr>
          <p:cNvSpPr txBox="1"/>
          <p:nvPr/>
        </p:nvSpPr>
        <p:spPr>
          <a:xfrm>
            <a:off x="4498169" y="3056061"/>
            <a:ext cx="4868616" cy="830997"/>
          </a:xfrm>
          <a:prstGeom prst="rect">
            <a:avLst/>
          </a:prstGeom>
          <a:noFill/>
        </p:spPr>
        <p:txBody>
          <a:bodyPr wrap="square">
            <a:spAutoFit/>
          </a:bodyPr>
          <a:lstStyle/>
          <a:p>
            <a:pPr algn="ctr"/>
            <a:r>
              <a:rPr lang="he-IL" sz="2400" dirty="0">
                <a:solidFill>
                  <a:srgbClr val="002060"/>
                </a:solidFill>
                <a:latin typeface="Calibri" panose="020F0502020204030204" pitchFamily="34" charset="0"/>
                <a:cs typeface="Calibri" panose="020F0502020204030204" pitchFamily="34" charset="0"/>
              </a:rPr>
              <a:t>מה, לדעתכן, מנע משלומית מלעזור לנגה</a:t>
            </a:r>
            <a:br>
              <a:rPr lang="he-IL" sz="2400" dirty="0">
                <a:solidFill>
                  <a:srgbClr val="002060"/>
                </a:solidFill>
                <a:latin typeface="Calibri" panose="020F0502020204030204" pitchFamily="34" charset="0"/>
                <a:cs typeface="Calibri" panose="020F0502020204030204" pitchFamily="34" charset="0"/>
              </a:rPr>
            </a:br>
            <a:r>
              <a:rPr lang="he-IL" sz="2400" dirty="0">
                <a:solidFill>
                  <a:srgbClr val="002060"/>
                </a:solidFill>
                <a:latin typeface="Calibri" panose="020F0502020204030204" pitchFamily="34" charset="0"/>
                <a:cs typeface="Calibri" panose="020F0502020204030204" pitchFamily="34" charset="0"/>
              </a:rPr>
              <a:t>ומה עזר לה לחבור לנועה לבסוף?</a:t>
            </a:r>
          </a:p>
        </p:txBody>
      </p:sp>
      <p:pic>
        <p:nvPicPr>
          <p:cNvPr id="11" name="תמונה 10" descr="תמונה שמכילה צללית&#10;&#10;התיאור נוצר באופן אוטומטי">
            <a:extLst>
              <a:ext uri="{FF2B5EF4-FFF2-40B4-BE49-F238E27FC236}">
                <a16:creationId xmlns:a16="http://schemas.microsoft.com/office/drawing/2014/main" id="{A81DE546-E268-20E5-3021-77D2016D38D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61668" y="3636154"/>
            <a:ext cx="3466441" cy="3114532"/>
          </a:xfrm>
          <a:prstGeom prst="rect">
            <a:avLst/>
          </a:prstGeom>
        </p:spPr>
      </p:pic>
      <p:pic>
        <p:nvPicPr>
          <p:cNvPr id="14" name="תמונה 13" descr="תמונה שמכילה צללית&#10;&#10;התיאור נוצר באופן אוטומטי">
            <a:extLst>
              <a:ext uri="{FF2B5EF4-FFF2-40B4-BE49-F238E27FC236}">
                <a16:creationId xmlns:a16="http://schemas.microsoft.com/office/drawing/2014/main" id="{3146E218-879B-D5FD-985F-F997693EF4AB}"/>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12" y="3497737"/>
            <a:ext cx="3524631" cy="312007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
            <a:extLst>
              <a:ext uri="{FF2B5EF4-FFF2-40B4-BE49-F238E27FC236}">
                <a16:creationId xmlns:a16="http://schemas.microsoft.com/office/drawing/2014/main" id="{99DDCE46-6176-9F6C-DBD4-E039E35F7F18}"/>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20" name="Freeform 3">
            <a:extLst>
              <a:ext uri="{FF2B5EF4-FFF2-40B4-BE49-F238E27FC236}">
                <a16:creationId xmlns:a16="http://schemas.microsoft.com/office/drawing/2014/main" id="{A34FDAB1-C4A0-EC80-5118-B918E0D42E7D}"/>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21" name="Freeform 4">
            <a:extLst>
              <a:ext uri="{FF2B5EF4-FFF2-40B4-BE49-F238E27FC236}">
                <a16:creationId xmlns:a16="http://schemas.microsoft.com/office/drawing/2014/main" id="{811B7323-6525-669C-551B-6BBB10EBB3B9}"/>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a:p>
        </p:txBody>
      </p:sp>
      <p:sp>
        <p:nvSpPr>
          <p:cNvPr id="3" name="כותרת 2"/>
          <p:cNvSpPr>
            <a:spLocks noGrp="1"/>
          </p:cNvSpPr>
          <p:nvPr>
            <p:ph type="title"/>
          </p:nvPr>
        </p:nvSpPr>
        <p:spPr/>
        <p:txBody>
          <a:bodyPr/>
          <a:lstStyle/>
          <a:p>
            <a:r>
              <a:rPr lang="he-IL" dirty="0"/>
              <a:t>משחק רצף</a:t>
            </a:r>
          </a:p>
        </p:txBody>
      </p:sp>
      <p:sp>
        <p:nvSpPr>
          <p:cNvPr id="4" name="מציין מיקום טקסט 3"/>
          <p:cNvSpPr>
            <a:spLocks noGrp="1"/>
          </p:cNvSpPr>
          <p:nvPr>
            <p:ph type="body" idx="1"/>
          </p:nvPr>
        </p:nvSpPr>
        <p:spPr>
          <a:xfrm>
            <a:off x="838200" y="1404435"/>
            <a:ext cx="11082100" cy="1591628"/>
          </a:xfrm>
        </p:spPr>
        <p:txBody>
          <a:bodyPr>
            <a:normAutofit/>
          </a:bodyPr>
          <a:lstStyle/>
          <a:p>
            <a:pPr marL="50800" indent="0">
              <a:buNone/>
            </a:pPr>
            <a:r>
              <a:rPr lang="he-IL" sz="3600" b="1" dirty="0"/>
              <a:t>מה אתן הייתן עושות?</a:t>
            </a:r>
          </a:p>
          <a:p>
            <a:pPr marL="50800" indent="0">
              <a:buNone/>
            </a:pPr>
            <a:r>
              <a:rPr lang="he-IL" sz="3500" dirty="0"/>
              <a:t>נוקטות בפעולה להפסקת הפגיעה                       מתעלמות מהפגיעה</a:t>
            </a:r>
            <a:endParaRPr lang="he-IL" sz="2200" dirty="0"/>
          </a:p>
          <a:p>
            <a:pPr marL="50800" indent="0">
              <a:buNone/>
            </a:pPr>
            <a:endParaRPr lang="he-IL" dirty="0"/>
          </a:p>
        </p:txBody>
      </p:sp>
      <p:sp>
        <p:nvSpPr>
          <p:cNvPr id="5" name="תיבת טקסט 4">
            <a:extLst>
              <a:ext uri="{FF2B5EF4-FFF2-40B4-BE49-F238E27FC236}">
                <a16:creationId xmlns:a16="http://schemas.microsoft.com/office/drawing/2014/main" id="{F3C900DF-C3E1-34FF-20E2-FC2274CDA40D}"/>
              </a:ext>
            </a:extLst>
          </p:cNvPr>
          <p:cNvSpPr txBox="1"/>
          <p:nvPr/>
        </p:nvSpPr>
        <p:spPr>
          <a:xfrm>
            <a:off x="8300043" y="6166151"/>
            <a:ext cx="2964427" cy="523220"/>
          </a:xfrm>
          <a:prstGeom prst="rect">
            <a:avLst/>
          </a:prstGeom>
          <a:noFill/>
        </p:spPr>
        <p:txBody>
          <a:bodyPr wrap="square">
            <a:spAutoFit/>
          </a:bodyPr>
          <a:lstStyle/>
          <a:p>
            <a:pPr algn="ctr" rtl="1"/>
            <a:r>
              <a:rPr lang="he-IL" sz="2800" b="1" dirty="0"/>
              <a:t>נוקטות בפעולה</a:t>
            </a:r>
          </a:p>
        </p:txBody>
      </p:sp>
      <p:sp>
        <p:nvSpPr>
          <p:cNvPr id="7" name="תיבת טקסט 6">
            <a:extLst>
              <a:ext uri="{FF2B5EF4-FFF2-40B4-BE49-F238E27FC236}">
                <a16:creationId xmlns:a16="http://schemas.microsoft.com/office/drawing/2014/main" id="{D247B10F-C5CD-6D83-ED68-D8BD17860384}"/>
              </a:ext>
            </a:extLst>
          </p:cNvPr>
          <p:cNvSpPr txBox="1"/>
          <p:nvPr/>
        </p:nvSpPr>
        <p:spPr>
          <a:xfrm>
            <a:off x="4665405" y="6153217"/>
            <a:ext cx="2861188" cy="523220"/>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dirty="0"/>
              <a:t>נמנעות מפעולה</a:t>
            </a:r>
          </a:p>
        </p:txBody>
      </p:sp>
      <p:sp>
        <p:nvSpPr>
          <p:cNvPr id="10" name="תיבת טקסט 9">
            <a:extLst>
              <a:ext uri="{FF2B5EF4-FFF2-40B4-BE49-F238E27FC236}">
                <a16:creationId xmlns:a16="http://schemas.microsoft.com/office/drawing/2014/main" id="{44C38EBE-0CEE-4851-997C-A7D3CAE994EB}"/>
              </a:ext>
            </a:extLst>
          </p:cNvPr>
          <p:cNvSpPr txBox="1"/>
          <p:nvPr/>
        </p:nvSpPr>
        <p:spPr>
          <a:xfrm>
            <a:off x="1113754" y="6148633"/>
            <a:ext cx="2949678" cy="523220"/>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dirty="0"/>
              <a:t>מתלבטות</a:t>
            </a:r>
          </a:p>
        </p:txBody>
      </p:sp>
      <p:sp>
        <p:nvSpPr>
          <p:cNvPr id="14" name="Freeform 5">
            <a:extLst>
              <a:ext uri="{FF2B5EF4-FFF2-40B4-BE49-F238E27FC236}">
                <a16:creationId xmlns:a16="http://schemas.microsoft.com/office/drawing/2014/main" id="{999626D3-73C0-A59D-BCBD-FDDE005FF1FE}"/>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a:p>
        </p:txBody>
      </p:sp>
      <p:sp>
        <p:nvSpPr>
          <p:cNvPr id="15" name="Freeform 6">
            <a:extLst>
              <a:ext uri="{FF2B5EF4-FFF2-40B4-BE49-F238E27FC236}">
                <a16:creationId xmlns:a16="http://schemas.microsoft.com/office/drawing/2014/main" id="{6B717CEB-2E37-2506-8B74-6E3BBD4C6704}"/>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a:p>
        </p:txBody>
      </p:sp>
      <p:sp>
        <p:nvSpPr>
          <p:cNvPr id="16" name="Freeform 7">
            <a:extLst>
              <a:ext uri="{FF2B5EF4-FFF2-40B4-BE49-F238E27FC236}">
                <a16:creationId xmlns:a16="http://schemas.microsoft.com/office/drawing/2014/main" id="{9C098F64-7A67-F234-4DF4-AF443A7E070B}"/>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a:p>
        </p:txBody>
      </p:sp>
      <p:cxnSp>
        <p:nvCxnSpPr>
          <p:cNvPr id="18" name="מחבר חץ ישר 17">
            <a:extLst>
              <a:ext uri="{FF2B5EF4-FFF2-40B4-BE49-F238E27FC236}">
                <a16:creationId xmlns:a16="http://schemas.microsoft.com/office/drawing/2014/main" id="{B46FA713-E51B-500B-F88E-F9A9A10D2DEA}"/>
              </a:ext>
            </a:extLst>
          </p:cNvPr>
          <p:cNvCxnSpPr>
            <a:cxnSpLocks/>
          </p:cNvCxnSpPr>
          <p:nvPr/>
        </p:nvCxnSpPr>
        <p:spPr>
          <a:xfrm>
            <a:off x="4518649" y="2416005"/>
            <a:ext cx="1667662"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582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546957" y="1296481"/>
            <a:ext cx="7805147"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942975" y="269152"/>
            <a:ext cx="10301288" cy="830997"/>
          </a:xfrm>
          <a:prstGeom prst="rect">
            <a:avLst/>
          </a:prstGeom>
          <a:noFill/>
        </p:spPr>
        <p:txBody>
          <a:bodyPr wrap="square">
            <a:spAutoFit/>
          </a:bodyPr>
          <a:lstStyle/>
          <a:p>
            <a:pPr algn="ctr" rtl="1"/>
            <a:r>
              <a:rPr lang="he-IL" sz="4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חברה מהכיתה יושבת לבד בהפסקה ובוכה</a:t>
            </a:r>
            <a:endParaRPr lang="he-IL" sz="4800" dirty="0"/>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2997554" y="3086139"/>
            <a:ext cx="6577906" cy="523220"/>
          </a:xfrm>
          <a:prstGeom prst="rect">
            <a:avLst/>
          </a:prstGeom>
          <a:noFill/>
        </p:spPr>
        <p:txBody>
          <a:bodyPr wrap="square">
            <a:spAutoFit/>
          </a:bodyPr>
          <a:lstStyle/>
          <a:p>
            <a:pPr algn="ctr" rtl="1"/>
            <a:r>
              <a:rPr lang="he-IL" sz="2800" b="1" dirty="0">
                <a:solidFill>
                  <a:schemeClr val="accent5">
                    <a:lumMod val="50000"/>
                  </a:schemeClr>
                </a:solidFill>
                <a:latin typeface="Abadi" panose="020B0604020104020204" pitchFamily="34" charset="0"/>
                <a:cs typeface="Calibri" panose="020F0502020204030204" pitchFamily="34" charset="0"/>
              </a:rPr>
              <a:t>האם</a:t>
            </a:r>
            <a:r>
              <a:rPr lang="he-IL" sz="2800" b="1" dirty="0">
                <a:solidFill>
                  <a:schemeClr val="accent5">
                    <a:lumMod val="50000"/>
                  </a:schemeClr>
                </a:solidFill>
                <a:latin typeface="Calibri" panose="020F0502020204030204" pitchFamily="34" charset="0"/>
                <a:cs typeface="Calibri" panose="020F0502020204030204" pitchFamily="34" charset="0"/>
              </a:rPr>
              <a:t> תנקטו בפעולה? איזו?</a:t>
            </a:r>
            <a:endParaRPr lang="he-IL" sz="2800" dirty="0"/>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3716453" y="4073776"/>
            <a:ext cx="5566756" cy="954107"/>
          </a:xfrm>
          <a:prstGeom prst="rect">
            <a:avLst/>
          </a:prstGeom>
          <a:noFill/>
        </p:spPr>
        <p:txBody>
          <a:bodyPr wrap="square">
            <a:spAutoFit/>
          </a:bodyPr>
          <a:lstStyle/>
          <a:p>
            <a:pPr algn="ctr"/>
            <a:r>
              <a:rPr lang="he-IL" sz="2800" b="1" dirty="0">
                <a:solidFill>
                  <a:schemeClr val="accent5">
                    <a:lumMod val="50000"/>
                  </a:schemeClr>
                </a:solidFill>
                <a:latin typeface="Calibri" panose="020F0502020204030204" pitchFamily="34" charset="0"/>
                <a:cs typeface="Calibri" panose="020F0502020204030204" pitchFamily="34" charset="0"/>
              </a:rPr>
              <a:t>או האם תמנעו מפעולה ותמשיכו הלאה </a:t>
            </a:r>
          </a:p>
          <a:p>
            <a:pPr algn="ctr"/>
            <a:r>
              <a:rPr lang="he-IL" sz="2800" b="1" dirty="0">
                <a:solidFill>
                  <a:schemeClr val="accent5">
                    <a:lumMod val="50000"/>
                  </a:schemeClr>
                </a:solidFill>
                <a:latin typeface="Calibri" panose="020F0502020204030204" pitchFamily="34" charset="0"/>
                <a:cs typeface="Calibri" panose="020F0502020204030204" pitchFamily="34" charset="0"/>
              </a:rPr>
              <a:t>מבלי להתייחס למה שקרה?</a:t>
            </a:r>
            <a:endParaRPr lang="he-IL" sz="2800" dirty="0"/>
          </a:p>
        </p:txBody>
      </p:sp>
      <p:pic>
        <p:nvPicPr>
          <p:cNvPr id="24" name="תמונה 23" descr="תמונה שמכילה גופן, גרפיקה, לוגו, עיצוב גרפי&#10;&#10;התיאור נוצר באופן אוטומטי">
            <a:extLst>
              <a:ext uri="{FF2B5EF4-FFF2-40B4-BE49-F238E27FC236}">
                <a16:creationId xmlns:a16="http://schemas.microsoft.com/office/drawing/2014/main" id="{23D0528C-CBC2-02B6-AB34-747B4FB02658}"/>
              </a:ext>
            </a:extLst>
          </p:cNvPr>
          <p:cNvPicPr>
            <a:picLocks noChangeAspect="1"/>
          </p:cNvPicPr>
          <p:nvPr/>
        </p:nvPicPr>
        <p:blipFill>
          <a:blip r:embed="rId4"/>
          <a:stretch>
            <a:fillRect/>
          </a:stretch>
        </p:blipFill>
        <p:spPr>
          <a:xfrm>
            <a:off x="4344081" y="2043657"/>
            <a:ext cx="3884852" cy="1282943"/>
          </a:xfrm>
          <a:prstGeom prst="rect">
            <a:avLst/>
          </a:prstGeom>
        </p:spPr>
      </p:pic>
      <p:pic>
        <p:nvPicPr>
          <p:cNvPr id="13" name="תמונה 12">
            <a:extLst>
              <a:ext uri="{FF2B5EF4-FFF2-40B4-BE49-F238E27FC236}">
                <a16:creationId xmlns:a16="http://schemas.microsoft.com/office/drawing/2014/main" id="{2D5EA5D9-28AD-4C65-BAE1-1074E1CA490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98106" y="2737931"/>
            <a:ext cx="3952875" cy="3448050"/>
          </a:xfrm>
          <a:prstGeom prst="rect">
            <a:avLst/>
          </a:prstGeom>
        </p:spPr>
      </p:pic>
      <p:sp>
        <p:nvSpPr>
          <p:cNvPr id="2" name="תיבת טקסט 1">
            <a:extLst>
              <a:ext uri="{FF2B5EF4-FFF2-40B4-BE49-F238E27FC236}">
                <a16:creationId xmlns:a16="http://schemas.microsoft.com/office/drawing/2014/main" id="{6E86EA86-54E3-0861-1B21-592840B75790}"/>
              </a:ext>
            </a:extLst>
          </p:cNvPr>
          <p:cNvSpPr txBox="1"/>
          <p:nvPr/>
        </p:nvSpPr>
        <p:spPr>
          <a:xfrm>
            <a:off x="3034696" y="5561519"/>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332895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281762" y="1228725"/>
            <a:ext cx="7805147"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133690" y="292641"/>
            <a:ext cx="11919857" cy="830997"/>
          </a:xfrm>
          <a:prstGeom prst="rect">
            <a:avLst/>
          </a:prstGeom>
          <a:noFill/>
        </p:spPr>
        <p:txBody>
          <a:bodyPr wrap="square">
            <a:spAutoFit/>
          </a:bodyPr>
          <a:lstStyle/>
          <a:p>
            <a:pPr algn="ctr" rtl="1"/>
            <a:r>
              <a:rPr lang="he-IL" sz="4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חברה מהכיתה משפילה ילדה מהכיתה, לעיני כל</a:t>
            </a:r>
            <a:endParaRPr lang="he-IL" sz="4800" dirty="0"/>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2804665" y="3063145"/>
            <a:ext cx="6577906" cy="523220"/>
          </a:xfrm>
          <a:prstGeom prst="rect">
            <a:avLst/>
          </a:prstGeom>
          <a:noFill/>
        </p:spPr>
        <p:txBody>
          <a:bodyPr wrap="square">
            <a:spAutoFit/>
          </a:bodyPr>
          <a:lstStyle/>
          <a:p>
            <a:pPr algn="ctr" rtl="1"/>
            <a:r>
              <a:rPr lang="he-IL"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האם תנקטו בפעולה? איזו?</a:t>
            </a:r>
            <a:endParaRPr lang="he-IL" sz="2800" dirty="0"/>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3400957" y="4023572"/>
            <a:ext cx="5566756" cy="1384995"/>
          </a:xfrm>
          <a:prstGeom prst="rect">
            <a:avLst/>
          </a:prstGeom>
          <a:noFill/>
        </p:spPr>
        <p:txBody>
          <a:bodyPr wrap="square">
            <a:spAutoFit/>
          </a:bodyPr>
          <a:lstStyle/>
          <a:p>
            <a:pPr algn="ctr"/>
            <a:r>
              <a:rPr lang="he-IL"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או האם תמנעו מפעולה ותמשיכו הלאה מבלי להתייחס למה שקרה?</a:t>
            </a:r>
            <a:r>
              <a:rPr lang="en-US"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a:r>
            <a:br>
              <a:rPr lang="en-US"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br>
            <a:endParaRPr lang="he-IL" sz="2800" dirty="0"/>
          </a:p>
        </p:txBody>
      </p:sp>
      <p:pic>
        <p:nvPicPr>
          <p:cNvPr id="7" name="Picture 2" descr="Free Pointing Gesture photo and picture">
            <a:extLst>
              <a:ext uri="{FF2B5EF4-FFF2-40B4-BE49-F238E27FC236}">
                <a16:creationId xmlns:a16="http://schemas.microsoft.com/office/drawing/2014/main" id="{8F95F59C-E92B-E155-6D36-288B86CC384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875"/>
          <a:stretch/>
        </p:blipFill>
        <p:spPr bwMode="auto">
          <a:xfrm flipH="1">
            <a:off x="0" y="3625606"/>
            <a:ext cx="2458931" cy="3214306"/>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2" descr="תמונה שמכילה גופן, גרפיקה, לוגו, עיצוב גרפי&#10;&#10;התיאור נוצר באופן אוטומטי">
            <a:extLst>
              <a:ext uri="{FF2B5EF4-FFF2-40B4-BE49-F238E27FC236}">
                <a16:creationId xmlns:a16="http://schemas.microsoft.com/office/drawing/2014/main" id="{20735182-7B73-CA89-5093-EEBF663F6532}"/>
              </a:ext>
            </a:extLst>
          </p:cNvPr>
          <p:cNvPicPr>
            <a:picLocks noChangeAspect="1"/>
          </p:cNvPicPr>
          <p:nvPr/>
        </p:nvPicPr>
        <p:blipFill>
          <a:blip r:embed="rId5"/>
          <a:stretch>
            <a:fillRect/>
          </a:stretch>
        </p:blipFill>
        <p:spPr>
          <a:xfrm>
            <a:off x="4151192" y="2048064"/>
            <a:ext cx="3884852" cy="1282943"/>
          </a:xfrm>
          <a:prstGeom prst="rect">
            <a:avLst/>
          </a:prstGeom>
        </p:spPr>
      </p:pic>
      <p:sp>
        <p:nvSpPr>
          <p:cNvPr id="2" name="תיבת טקסט 1">
            <a:extLst>
              <a:ext uri="{FF2B5EF4-FFF2-40B4-BE49-F238E27FC236}">
                <a16:creationId xmlns:a16="http://schemas.microsoft.com/office/drawing/2014/main" id="{B6E062E0-5782-FB17-0E40-CC602170D270}"/>
              </a:ext>
            </a:extLst>
          </p:cNvPr>
          <p:cNvSpPr txBox="1"/>
          <p:nvPr/>
        </p:nvSpPr>
        <p:spPr>
          <a:xfrm>
            <a:off x="2628482" y="5513654"/>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4212316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281762" y="1228725"/>
            <a:ext cx="7805147"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854247" y="344068"/>
            <a:ext cx="10660176" cy="830997"/>
          </a:xfrm>
          <a:prstGeom prst="rect">
            <a:avLst/>
          </a:prstGeom>
          <a:noFill/>
        </p:spPr>
        <p:txBody>
          <a:bodyPr wrap="square">
            <a:spAutoFit/>
          </a:bodyPr>
          <a:lstStyle/>
          <a:p>
            <a:pPr algn="ctr" rtl="1"/>
            <a:r>
              <a:rPr lang="he-IL" sz="4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ילדה מהכיתה מועדת ונחבלת בהפסקה</a:t>
            </a:r>
            <a:endParaRPr lang="he-IL" sz="4800" dirty="0"/>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2804665" y="3063145"/>
            <a:ext cx="6577906" cy="523220"/>
          </a:xfrm>
          <a:prstGeom prst="rect">
            <a:avLst/>
          </a:prstGeom>
          <a:noFill/>
        </p:spPr>
        <p:txBody>
          <a:bodyPr wrap="square">
            <a:spAutoFit/>
          </a:bodyPr>
          <a:lstStyle/>
          <a:p>
            <a:pPr algn="ctr" rtl="1"/>
            <a:r>
              <a:rPr lang="he-IL"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האם תנקטו בפעולה? איזו?</a:t>
            </a:r>
            <a:endParaRPr lang="he-IL" sz="2800" dirty="0"/>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3400956" y="3999435"/>
            <a:ext cx="5566756" cy="954107"/>
          </a:xfrm>
          <a:prstGeom prst="rect">
            <a:avLst/>
          </a:prstGeom>
          <a:noFill/>
        </p:spPr>
        <p:txBody>
          <a:bodyPr wrap="square">
            <a:spAutoFit/>
          </a:bodyPr>
          <a:lstStyle/>
          <a:p>
            <a:pPr algn="ctr"/>
            <a:r>
              <a:rPr lang="he-IL"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או האם תמנעו מפעולה ותמשיכו הלאה מבלי להתייחס למה שקרה?</a:t>
            </a:r>
            <a:endParaRPr lang="he-IL" sz="2800" dirty="0"/>
          </a:p>
        </p:txBody>
      </p:sp>
      <p:pic>
        <p:nvPicPr>
          <p:cNvPr id="11" name="תמונה 10" descr="תמונה שמכילה גופן, גרפיקה, לוגו, עיצוב גרפי&#10;&#10;התיאור נוצר באופן אוטומטי">
            <a:extLst>
              <a:ext uri="{FF2B5EF4-FFF2-40B4-BE49-F238E27FC236}">
                <a16:creationId xmlns:a16="http://schemas.microsoft.com/office/drawing/2014/main" id="{CE294A06-AB47-4D70-8C14-7E1FA2D66809}"/>
              </a:ext>
            </a:extLst>
          </p:cNvPr>
          <p:cNvPicPr>
            <a:picLocks noChangeAspect="1"/>
          </p:cNvPicPr>
          <p:nvPr/>
        </p:nvPicPr>
        <p:blipFill>
          <a:blip r:embed="rId4"/>
          <a:stretch>
            <a:fillRect/>
          </a:stretch>
        </p:blipFill>
        <p:spPr>
          <a:xfrm>
            <a:off x="4151191" y="1924111"/>
            <a:ext cx="3884852" cy="1282943"/>
          </a:xfrm>
          <a:prstGeom prst="rect">
            <a:avLst/>
          </a:prstGeom>
        </p:spPr>
      </p:pic>
      <p:pic>
        <p:nvPicPr>
          <p:cNvPr id="9" name="Picture 4" descr="Free slipping falling down man vector">
            <a:extLst>
              <a:ext uri="{FF2B5EF4-FFF2-40B4-BE49-F238E27FC236}">
                <a16:creationId xmlns:a16="http://schemas.microsoft.com/office/drawing/2014/main" id="{77E75094-6F76-8A45-51D4-DEE1C8670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18" y="4230624"/>
            <a:ext cx="3093487" cy="2141273"/>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588C6674-CEEB-D428-EC08-4A59D836A60C}"/>
              </a:ext>
            </a:extLst>
          </p:cNvPr>
          <p:cNvSpPr txBox="1"/>
          <p:nvPr/>
        </p:nvSpPr>
        <p:spPr>
          <a:xfrm>
            <a:off x="2719199" y="5486656"/>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1178971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975403" y="1363748"/>
            <a:ext cx="8030054"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505904" y="61222"/>
            <a:ext cx="10660176" cy="1446550"/>
          </a:xfrm>
          <a:prstGeom prst="rect">
            <a:avLst/>
          </a:prstGeom>
          <a:noFill/>
        </p:spPr>
        <p:txBody>
          <a:bodyPr wrap="square">
            <a:spAutoFit/>
          </a:bodyPr>
          <a:lstStyle/>
          <a:p>
            <a:pPr algn="ctr" rtl="1"/>
            <a:r>
              <a:rPr lang="he-IL" sz="4400" b="1" dirty="0">
                <a:solidFill>
                  <a:schemeClr val="accent5">
                    <a:lumMod val="50000"/>
                  </a:schemeClr>
                </a:solidFill>
                <a:latin typeface="Calibri" panose="020F0502020204030204" pitchFamily="34" charset="0"/>
                <a:cs typeface="Calibri" panose="020F0502020204030204" pitchFamily="34" charset="0"/>
              </a:rPr>
              <a:t>חברה מהכיתה מבקשת להצטרף למשחק והמשתתפים לא מרשים לה</a:t>
            </a:r>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3599306" y="3126790"/>
            <a:ext cx="6782248" cy="523220"/>
          </a:xfrm>
          <a:prstGeom prst="rect">
            <a:avLst/>
          </a:prstGeom>
          <a:noFill/>
        </p:spPr>
        <p:txBody>
          <a:bodyPr wrap="square">
            <a:spAutoFit/>
          </a:bodyPr>
          <a:lstStyle/>
          <a:p>
            <a:pPr algn="ctr" rtl="1"/>
            <a:r>
              <a:rPr lang="he-IL" sz="2800" b="1" dirty="0">
                <a:solidFill>
                  <a:schemeClr val="accent5">
                    <a:lumMod val="50000"/>
                  </a:schemeClr>
                </a:solidFill>
                <a:latin typeface="Calibri" panose="020F0502020204030204" pitchFamily="34" charset="0"/>
                <a:cs typeface="Calibri" panose="020F0502020204030204" pitchFamily="34" charset="0"/>
              </a:rPr>
              <a:t>האם תנקטו בפעולה? איזו?</a:t>
            </a:r>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4039248" y="4049552"/>
            <a:ext cx="5566756" cy="954107"/>
          </a:xfrm>
          <a:prstGeom prst="rect">
            <a:avLst/>
          </a:prstGeom>
          <a:noFill/>
        </p:spPr>
        <p:txBody>
          <a:bodyPr wrap="square">
            <a:spAutoFit/>
          </a:bodyPr>
          <a:lstStyle/>
          <a:p>
            <a:pPr algn="ctr" rtl="1"/>
            <a:r>
              <a:rPr lang="he-IL" sz="2800" b="1" dirty="0">
                <a:solidFill>
                  <a:schemeClr val="accent5">
                    <a:lumMod val="50000"/>
                  </a:schemeClr>
                </a:solidFill>
                <a:latin typeface="Calibri" panose="020F0502020204030204" pitchFamily="34" charset="0"/>
                <a:cs typeface="Calibri" panose="020F0502020204030204" pitchFamily="34" charset="0"/>
              </a:rPr>
              <a:t>או האם תמנעו מפעולה - ותמשיכו הלאה מבלי להתייחס למה שקרה?</a:t>
            </a:r>
          </a:p>
        </p:txBody>
      </p:sp>
      <p:pic>
        <p:nvPicPr>
          <p:cNvPr id="7" name="Picture 2" descr="Free Team Work illustration and picture">
            <a:extLst>
              <a:ext uri="{FF2B5EF4-FFF2-40B4-BE49-F238E27FC236}">
                <a16:creationId xmlns:a16="http://schemas.microsoft.com/office/drawing/2014/main" id="{5F382CF0-8A5C-6B2C-A916-4F4878115D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29" r="-1" b="1711"/>
          <a:stretch/>
        </p:blipFill>
        <p:spPr bwMode="auto">
          <a:xfrm flipH="1">
            <a:off x="0" y="3742915"/>
            <a:ext cx="3298371" cy="3112224"/>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a:noFill/>
          <a:extLst>
            <a:ext uri="{909E8E84-426E-40DD-AFC4-6F175D3DCCD1}">
              <a14:hiddenFill xmlns:a14="http://schemas.microsoft.com/office/drawing/2010/main">
                <a:solidFill>
                  <a:srgbClr val="FFFFFF"/>
                </a:solidFill>
              </a14:hiddenFill>
            </a:ext>
          </a:extLst>
        </p:spPr>
      </p:pic>
      <p:pic>
        <p:nvPicPr>
          <p:cNvPr id="13" name="תמונה 12" descr="תמונה שמכילה גופן, גרפיקה, לוגו, עיצוב גרפי&#10;&#10;התיאור נוצר באופן אוטומטי">
            <a:extLst>
              <a:ext uri="{FF2B5EF4-FFF2-40B4-BE49-F238E27FC236}">
                <a16:creationId xmlns:a16="http://schemas.microsoft.com/office/drawing/2014/main" id="{4A4AE6FD-ED55-F843-8B58-883E838F8FBB}"/>
              </a:ext>
            </a:extLst>
          </p:cNvPr>
          <p:cNvPicPr>
            <a:picLocks noChangeAspect="1"/>
          </p:cNvPicPr>
          <p:nvPr/>
        </p:nvPicPr>
        <p:blipFill>
          <a:blip r:embed="rId5"/>
          <a:stretch>
            <a:fillRect/>
          </a:stretch>
        </p:blipFill>
        <p:spPr>
          <a:xfrm>
            <a:off x="4866228" y="2101698"/>
            <a:ext cx="3884852" cy="1282943"/>
          </a:xfrm>
          <a:prstGeom prst="rect">
            <a:avLst/>
          </a:prstGeom>
        </p:spPr>
      </p:pic>
      <p:sp>
        <p:nvSpPr>
          <p:cNvPr id="2" name="תיבת טקסט 1">
            <a:extLst>
              <a:ext uri="{FF2B5EF4-FFF2-40B4-BE49-F238E27FC236}">
                <a16:creationId xmlns:a16="http://schemas.microsoft.com/office/drawing/2014/main" id="{D8052ECA-9DDA-C48F-14BF-17559A9BDCA1}"/>
              </a:ext>
            </a:extLst>
          </p:cNvPr>
          <p:cNvSpPr txBox="1"/>
          <p:nvPr/>
        </p:nvSpPr>
        <p:spPr>
          <a:xfrm>
            <a:off x="3357490" y="5488036"/>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127528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711986" y="1357582"/>
            <a:ext cx="7805147"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680076" y="368998"/>
            <a:ext cx="10660176" cy="83099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lang="he-IL" sz="4800" b="1" dirty="0">
                <a:solidFill>
                  <a:schemeClr val="accent5">
                    <a:lumMod val="50000"/>
                  </a:schemeClr>
                </a:solidFill>
                <a:latin typeface="Calibri" panose="020F0502020204030204" pitchFamily="34" charset="0"/>
                <a:cs typeface="Calibri" panose="020F0502020204030204" pitchFamily="34" charset="0"/>
              </a:rPr>
              <a:t>חברה מהכיתה מרביצה לחברה, מה תעשו?</a:t>
            </a:r>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3159982" y="3003576"/>
            <a:ext cx="6782248"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chemeClr val="accent5">
                    <a:lumMod val="50000"/>
                  </a:schemeClr>
                </a:solidFill>
                <a:latin typeface="Calibri" panose="020F0502020204030204" pitchFamily="34" charset="0"/>
                <a:cs typeface="Calibri" panose="020F0502020204030204" pitchFamily="34" charset="0"/>
              </a:rPr>
              <a:t>האם תנקטו בפעולה? איזו?</a:t>
            </a:r>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3767727" y="4069723"/>
            <a:ext cx="5566756"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chemeClr val="accent5">
                    <a:lumMod val="50000"/>
                  </a:schemeClr>
                </a:solidFill>
                <a:latin typeface="Calibri" panose="020F0502020204030204" pitchFamily="34" charset="0"/>
                <a:cs typeface="Calibri" panose="020F0502020204030204" pitchFamily="34" charset="0"/>
              </a:rPr>
              <a:t>או האם תמנעו מפעולה - ותמשיכו הלאה מבלי להתייחס למה שקרה?</a:t>
            </a:r>
          </a:p>
        </p:txBody>
      </p:sp>
      <p:pic>
        <p:nvPicPr>
          <p:cNvPr id="11" name="Picture 4" descr="Free Stop Violence photo and picture">
            <a:extLst>
              <a:ext uri="{FF2B5EF4-FFF2-40B4-BE49-F238E27FC236}">
                <a16:creationId xmlns:a16="http://schemas.microsoft.com/office/drawing/2014/main" id="{85339671-1E80-6869-54EF-CF04885F47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73" r="21234" b="1"/>
          <a:stretch/>
        </p:blipFill>
        <p:spPr bwMode="auto">
          <a:xfrm flipH="1">
            <a:off x="-1" y="3737810"/>
            <a:ext cx="3450771" cy="3079892"/>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pic>
        <p:nvPicPr>
          <p:cNvPr id="19" name="תמונה 18" descr="תמונה שמכילה גופן, גרפיקה, לוגו, עיצוב גרפי&#10;&#10;התיאור נוצר באופן אוטומטי">
            <a:extLst>
              <a:ext uri="{FF2B5EF4-FFF2-40B4-BE49-F238E27FC236}">
                <a16:creationId xmlns:a16="http://schemas.microsoft.com/office/drawing/2014/main" id="{70B942D6-4BAB-54E0-8264-4A1107C5D392}"/>
              </a:ext>
            </a:extLst>
          </p:cNvPr>
          <p:cNvPicPr>
            <a:picLocks noChangeAspect="1"/>
          </p:cNvPicPr>
          <p:nvPr/>
        </p:nvPicPr>
        <p:blipFill>
          <a:blip r:embed="rId5"/>
          <a:stretch>
            <a:fillRect/>
          </a:stretch>
        </p:blipFill>
        <p:spPr>
          <a:xfrm>
            <a:off x="4608679" y="2034620"/>
            <a:ext cx="3884852" cy="1282943"/>
          </a:xfrm>
          <a:prstGeom prst="rect">
            <a:avLst/>
          </a:prstGeom>
        </p:spPr>
      </p:pic>
      <p:sp>
        <p:nvSpPr>
          <p:cNvPr id="2" name="תיבת טקסט 1">
            <a:extLst>
              <a:ext uri="{FF2B5EF4-FFF2-40B4-BE49-F238E27FC236}">
                <a16:creationId xmlns:a16="http://schemas.microsoft.com/office/drawing/2014/main" id="{B2A47CC3-DA88-14D7-2D0F-855032E7581C}"/>
              </a:ext>
            </a:extLst>
          </p:cNvPr>
          <p:cNvSpPr txBox="1"/>
          <p:nvPr/>
        </p:nvSpPr>
        <p:spPr>
          <a:xfrm>
            <a:off x="3085970" y="5566758"/>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87971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31"/>
        <p:cNvGrpSpPr/>
        <p:nvPr/>
      </p:nvGrpSpPr>
      <p:grpSpPr>
        <a:xfrm>
          <a:off x="0" y="0"/>
          <a:ext cx="0" cy="0"/>
          <a:chOff x="0" y="0"/>
          <a:chExt cx="0" cy="0"/>
        </a:xfrm>
      </p:grpSpPr>
      <p:sp>
        <p:nvSpPr>
          <p:cNvPr id="132" name="Google Shape;132;p2"/>
          <p:cNvSpPr/>
          <p:nvPr/>
        </p:nvSpPr>
        <p:spPr>
          <a:xfrm>
            <a:off x="0" y="1313634"/>
            <a:ext cx="12192000" cy="5544366"/>
          </a:xfrm>
          <a:prstGeom prst="rect">
            <a:avLst/>
          </a:prstGeom>
          <a:solidFill>
            <a:srgbClr val="E5C3B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rgbClr val="E5C3B9"/>
              </a:solidFill>
              <a:latin typeface="Calibri"/>
              <a:ea typeface="Calibri"/>
              <a:cs typeface="Calibri"/>
              <a:sym typeface="Calibri"/>
            </a:endParaRPr>
          </a:p>
        </p:txBody>
      </p:sp>
      <p:sp>
        <p:nvSpPr>
          <p:cNvPr id="133" name="Google Shape;133;p2"/>
          <p:cNvSpPr/>
          <p:nvPr/>
        </p:nvSpPr>
        <p:spPr>
          <a:xfrm>
            <a:off x="-102068" y="790599"/>
            <a:ext cx="2141984" cy="404919"/>
          </a:xfrm>
          <a:prstGeom prst="rect">
            <a:avLst/>
          </a:prstGeom>
          <a:noFill/>
          <a:ln>
            <a:noFill/>
          </a:ln>
        </p:spPr>
        <p:txBody>
          <a:bodyPr spcFirstLastPara="1" wrap="square" lIns="91425" tIns="45700" rIns="91425" bIns="45700" anchor="t" anchorCtr="0">
            <a:spAutoFit/>
          </a:bodyPr>
          <a:lstStyle/>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משרד החינוך</a:t>
            </a:r>
            <a:endParaRPr/>
          </a:p>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מינהל פדגוגי</a:t>
            </a:r>
            <a:endParaRPr sz="900" b="0" i="0" u="none" strike="noStrike" cap="none">
              <a:solidFill>
                <a:schemeClr val="lt1"/>
              </a:solidFill>
              <a:latin typeface="Calibri"/>
              <a:ea typeface="Calibri"/>
              <a:cs typeface="Calibri"/>
              <a:sym typeface="Calibri"/>
            </a:endParaRPr>
          </a:p>
          <a:p>
            <a:pPr marL="0" marR="0" lvl="0" indent="0" algn="ctr" rtl="1">
              <a:lnSpc>
                <a:spcPct val="88888"/>
              </a:lnSpc>
              <a:spcBef>
                <a:spcPts val="0"/>
              </a:spcBef>
              <a:spcAft>
                <a:spcPts val="0"/>
              </a:spcAft>
              <a:buNone/>
            </a:pPr>
            <a:r>
              <a:rPr lang="iw-IL" sz="900" b="0" i="0" u="none" strike="noStrike" cap="none">
                <a:solidFill>
                  <a:schemeClr val="lt1"/>
                </a:solidFill>
                <a:latin typeface="Calibri"/>
                <a:ea typeface="Calibri"/>
                <a:cs typeface="Calibri"/>
                <a:sym typeface="Calibri"/>
              </a:rPr>
              <a:t>אגף בכיר שירות פסיכולוגי ייעוצי</a:t>
            </a:r>
            <a:endParaRPr sz="900" b="0" i="0" u="none" strike="noStrike" cap="none">
              <a:solidFill>
                <a:schemeClr val="lt1"/>
              </a:solidFill>
              <a:latin typeface="Calibri"/>
              <a:ea typeface="Calibri"/>
              <a:cs typeface="Calibri"/>
              <a:sym typeface="Calibri"/>
            </a:endParaRPr>
          </a:p>
        </p:txBody>
      </p:sp>
      <p:sp>
        <p:nvSpPr>
          <p:cNvPr id="134" name="Google Shape;134;p2"/>
          <p:cNvSpPr/>
          <p:nvPr/>
        </p:nvSpPr>
        <p:spPr>
          <a:xfrm>
            <a:off x="1485121" y="259641"/>
            <a:ext cx="9221755" cy="874663"/>
          </a:xfrm>
          <a:prstGeom prst="rect">
            <a:avLst/>
          </a:prstGeom>
          <a:noFill/>
          <a:ln>
            <a:noFill/>
          </a:ln>
        </p:spPr>
        <p:txBody>
          <a:bodyPr spcFirstLastPara="1" wrap="square" lIns="91425" tIns="45700" rIns="91425" bIns="45700" anchor="t" anchorCtr="0">
            <a:spAutoFit/>
          </a:bodyPr>
          <a:lstStyle/>
          <a:p>
            <a:pPr marL="0" marR="0" lvl="0" indent="0" algn="ctr" rtl="1">
              <a:lnSpc>
                <a:spcPct val="77777"/>
              </a:lnSpc>
              <a:spcBef>
                <a:spcPts val="0"/>
              </a:spcBef>
              <a:spcAft>
                <a:spcPts val="0"/>
              </a:spcAft>
              <a:buNone/>
            </a:pPr>
            <a:r>
              <a:rPr lang="iw-IL" sz="7200" b="1" i="0" u="none" strike="noStrike" cap="none" dirty="0">
                <a:solidFill>
                  <a:srgbClr val="002060"/>
                </a:solidFill>
                <a:latin typeface="Calibri"/>
                <a:ea typeface="Calibri"/>
                <a:cs typeface="Calibri"/>
                <a:sym typeface="Calibri"/>
              </a:rPr>
              <a:t>מטרות היחידה</a:t>
            </a:r>
            <a:endParaRPr sz="7200" b="1" i="0" u="none" strike="noStrike" cap="none" dirty="0">
              <a:solidFill>
                <a:srgbClr val="002060"/>
              </a:solidFill>
              <a:latin typeface="Calibri"/>
              <a:ea typeface="Calibri"/>
              <a:cs typeface="Calibri"/>
              <a:sym typeface="Calibri"/>
            </a:endParaRPr>
          </a:p>
        </p:txBody>
      </p:sp>
      <p:sp>
        <p:nvSpPr>
          <p:cNvPr id="135" name="Google Shape;135;p2"/>
          <p:cNvSpPr txBox="1"/>
          <p:nvPr/>
        </p:nvSpPr>
        <p:spPr>
          <a:xfrm>
            <a:off x="216976" y="1888568"/>
            <a:ext cx="11241669" cy="3139281"/>
          </a:xfrm>
          <a:prstGeom prst="rect">
            <a:avLst/>
          </a:prstGeom>
          <a:noFill/>
          <a:ln>
            <a:noFill/>
          </a:ln>
        </p:spPr>
        <p:txBody>
          <a:bodyPr spcFirstLastPara="1" wrap="square" lIns="91425" tIns="45700" rIns="91425" bIns="45700" anchor="t" anchorCtr="0">
            <a:spAutoFit/>
          </a:bodyPr>
          <a:lstStyle/>
          <a:p>
            <a:pPr marL="457200" indent="-457200" algn="r" rtl="1">
              <a:lnSpc>
                <a:spcPct val="150000"/>
              </a:lnSpc>
              <a:spcBef>
                <a:spcPts val="1200"/>
              </a:spcBef>
              <a:buSzPts val="2400"/>
              <a:buFont typeface="Arial" panose="020B0604020202020204" pitchFamily="34" charset="0"/>
              <a:buChar char="•"/>
            </a:pPr>
            <a:r>
              <a:rPr lang="he-IL" sz="2800" dirty="0">
                <a:solidFill>
                  <a:srgbClr val="002060"/>
                </a:solidFill>
                <a:latin typeface="Calibri"/>
                <a:ea typeface="Calibri"/>
                <a:cs typeface="Calibri"/>
                <a:sym typeface="Calibri"/>
              </a:rPr>
              <a:t>התלמידות תבנה את האחריות </a:t>
            </a:r>
            <a:r>
              <a:rPr lang="he-IL" sz="2800" dirty="0" err="1">
                <a:solidFill>
                  <a:srgbClr val="002060"/>
                </a:solidFill>
                <a:latin typeface="Calibri"/>
                <a:ea typeface="Calibri"/>
                <a:cs typeface="Calibri"/>
                <a:sym typeface="Calibri"/>
              </a:rPr>
              <a:t>והכח</a:t>
            </a:r>
            <a:r>
              <a:rPr lang="he-IL" sz="2800" dirty="0">
                <a:solidFill>
                  <a:srgbClr val="002060"/>
                </a:solidFill>
                <a:latin typeface="Calibri"/>
                <a:ea typeface="Calibri"/>
                <a:cs typeface="Calibri"/>
                <a:sym typeface="Calibri"/>
              </a:rPr>
              <a:t> שיש לחברות הקבוצה לעצור אירוע אלימות. </a:t>
            </a:r>
            <a:endParaRPr lang="he-IL" sz="2800" b="0" i="0" u="none" strike="noStrike" cap="none" dirty="0">
              <a:solidFill>
                <a:srgbClr val="002060"/>
              </a:solidFill>
              <a:latin typeface="Calibri"/>
              <a:ea typeface="Calibri"/>
              <a:cs typeface="Calibri"/>
              <a:sym typeface="Calibri"/>
            </a:endParaRPr>
          </a:p>
          <a:p>
            <a:pPr marL="457200" marR="0" lvl="0" indent="-457200" algn="r" rtl="1">
              <a:lnSpc>
                <a:spcPct val="150000"/>
              </a:lnSpc>
              <a:spcBef>
                <a:spcPts val="1200"/>
              </a:spcBef>
              <a:spcAft>
                <a:spcPts val="0"/>
              </a:spcAft>
              <a:buClr>
                <a:srgbClr val="000000"/>
              </a:buClr>
              <a:buSzPts val="2400"/>
              <a:buFont typeface="Arial" panose="020B0604020202020204" pitchFamily="34" charset="0"/>
              <a:buChar char="•"/>
            </a:pPr>
            <a:r>
              <a:rPr lang="he-IL" sz="2800" b="0" i="0" u="none" strike="noStrike" cap="none" dirty="0">
                <a:solidFill>
                  <a:srgbClr val="002060"/>
                </a:solidFill>
                <a:latin typeface="Calibri"/>
                <a:ea typeface="Calibri"/>
                <a:cs typeface="Calibri"/>
                <a:sym typeface="Calibri"/>
              </a:rPr>
              <a:t>התלמידות </a:t>
            </a:r>
            <a:r>
              <a:rPr lang="he-IL" sz="2800" dirty="0">
                <a:solidFill>
                  <a:srgbClr val="002060"/>
                </a:solidFill>
                <a:latin typeface="Calibri"/>
                <a:ea typeface="Calibri"/>
                <a:cs typeface="Calibri"/>
                <a:sym typeface="Calibri"/>
              </a:rPr>
              <a:t>תכרנה את הת</a:t>
            </a:r>
            <a:r>
              <a:rPr lang="he-IL" sz="2800" b="0" i="0" u="none" strike="noStrike" cap="none" dirty="0">
                <a:solidFill>
                  <a:srgbClr val="002060"/>
                </a:solidFill>
                <a:latin typeface="Calibri"/>
                <a:ea typeface="Calibri"/>
                <a:cs typeface="Calibri"/>
                <a:sym typeface="Calibri"/>
              </a:rPr>
              <a:t>פקידים השונים של ה'צופה המשתתפת' באירוע אלימות.</a:t>
            </a:r>
          </a:p>
          <a:p>
            <a:pPr marL="457200" marR="0" lvl="0" indent="-457200" algn="r" rtl="1">
              <a:lnSpc>
                <a:spcPct val="150000"/>
              </a:lnSpc>
              <a:spcBef>
                <a:spcPts val="1200"/>
              </a:spcBef>
              <a:spcAft>
                <a:spcPts val="0"/>
              </a:spcAft>
              <a:buClr>
                <a:srgbClr val="000000"/>
              </a:buClr>
              <a:buSzPts val="2400"/>
              <a:buFont typeface="Arial" panose="020B0604020202020204" pitchFamily="34" charset="0"/>
              <a:buChar char="•"/>
            </a:pPr>
            <a:r>
              <a:rPr lang="he-IL" sz="2800" b="0" i="0" u="none" strike="noStrike" cap="none" dirty="0">
                <a:solidFill>
                  <a:srgbClr val="002060"/>
                </a:solidFill>
                <a:latin typeface="Calibri"/>
                <a:ea typeface="Calibri"/>
                <a:cs typeface="Calibri"/>
                <a:sym typeface="Calibri"/>
              </a:rPr>
              <a:t>התלמידות תקבלנה כלים לפיתוח אחריות אישית שתסייע להן לבחור בהתנהגות תואמת ורצויה. </a:t>
            </a:r>
            <a:endParaRPr sz="2800"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aper Adhesive vector and picture">
            <a:extLst>
              <a:ext uri="{FF2B5EF4-FFF2-40B4-BE49-F238E27FC236}">
                <a16:creationId xmlns:a16="http://schemas.microsoft.com/office/drawing/2014/main" id="{C3A308BD-DCA5-D84D-9891-F643E3F1E46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45" r="744" b="14021"/>
          <a:stretch/>
        </p:blipFill>
        <p:spPr bwMode="auto">
          <a:xfrm>
            <a:off x="2956854" y="1288585"/>
            <a:ext cx="7805147" cy="5360123"/>
          </a:xfrm>
          <a:prstGeom prst="rect">
            <a:avLst/>
          </a:prstGeom>
          <a:noFill/>
          <a:extLst>
            <a:ext uri="{909E8E84-426E-40DD-AFC4-6F175D3DCCD1}">
              <a14:hiddenFill xmlns:a14="http://schemas.microsoft.com/office/drawing/2010/main">
                <a:solidFill>
                  <a:srgbClr val="FFFFFF"/>
                </a:solidFill>
              </a14:hiddenFill>
            </a:ext>
          </a:extLst>
        </p:spPr>
      </p:pic>
      <p:sp>
        <p:nvSpPr>
          <p:cNvPr id="8" name="תיבת טקסט 7">
            <a:extLst>
              <a:ext uri="{FF2B5EF4-FFF2-40B4-BE49-F238E27FC236}">
                <a16:creationId xmlns:a16="http://schemas.microsoft.com/office/drawing/2014/main" id="{CA5114E2-5C82-9128-30F0-010B6EAA8916}"/>
              </a:ext>
            </a:extLst>
          </p:cNvPr>
          <p:cNvSpPr txBox="1"/>
          <p:nvPr/>
        </p:nvSpPr>
        <p:spPr>
          <a:xfrm>
            <a:off x="228600" y="358413"/>
            <a:ext cx="11734800" cy="76944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4400" b="1" dirty="0">
                <a:solidFill>
                  <a:schemeClr val="accent5">
                    <a:lumMod val="50000"/>
                  </a:schemeClr>
                </a:solidFill>
                <a:latin typeface="Calibri" panose="020F0502020204030204" pitchFamily="34" charset="0"/>
                <a:cs typeface="Calibri" panose="020F0502020204030204" pitchFamily="34" charset="0"/>
              </a:rPr>
              <a:t>חברה מהכיתה מחליטה לעשות חרם על ילדה אחרת </a:t>
            </a:r>
          </a:p>
        </p:txBody>
      </p:sp>
      <p:sp>
        <p:nvSpPr>
          <p:cNvPr id="12" name="תיבת טקסט 11">
            <a:extLst>
              <a:ext uri="{FF2B5EF4-FFF2-40B4-BE49-F238E27FC236}">
                <a16:creationId xmlns:a16="http://schemas.microsoft.com/office/drawing/2014/main" id="{16686D1D-A123-F5EA-4E4D-3306CF7A6B97}"/>
              </a:ext>
            </a:extLst>
          </p:cNvPr>
          <p:cNvSpPr txBox="1"/>
          <p:nvPr/>
        </p:nvSpPr>
        <p:spPr>
          <a:xfrm>
            <a:off x="3480864" y="3014539"/>
            <a:ext cx="6782248" cy="52322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chemeClr val="accent5">
                    <a:lumMod val="50000"/>
                  </a:schemeClr>
                </a:solidFill>
                <a:latin typeface="Calibri" panose="020F0502020204030204" pitchFamily="34" charset="0"/>
                <a:cs typeface="Calibri" panose="020F0502020204030204" pitchFamily="34" charset="0"/>
              </a:rPr>
              <a:t>האם תנקטו בפעולה? איזו?</a:t>
            </a:r>
          </a:p>
        </p:txBody>
      </p:sp>
      <p:sp>
        <p:nvSpPr>
          <p:cNvPr id="14" name="תיבת טקסט 13">
            <a:extLst>
              <a:ext uri="{FF2B5EF4-FFF2-40B4-BE49-F238E27FC236}">
                <a16:creationId xmlns:a16="http://schemas.microsoft.com/office/drawing/2014/main" id="{D9E7C450-99B3-3D78-6820-196DABE3A0AA}"/>
              </a:ext>
            </a:extLst>
          </p:cNvPr>
          <p:cNvSpPr txBox="1"/>
          <p:nvPr/>
        </p:nvSpPr>
        <p:spPr>
          <a:xfrm>
            <a:off x="4076049" y="4137941"/>
            <a:ext cx="5566756" cy="95410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chemeClr val="accent5">
                    <a:lumMod val="50000"/>
                  </a:schemeClr>
                </a:solidFill>
                <a:latin typeface="Calibri" panose="020F0502020204030204" pitchFamily="34" charset="0"/>
                <a:cs typeface="Calibri" panose="020F0502020204030204" pitchFamily="34" charset="0"/>
              </a:rPr>
              <a:t>או האם תמנעו מפעולה - ותמשיכו הלאה מבלי להתייחס למה שקרה?</a:t>
            </a:r>
          </a:p>
        </p:txBody>
      </p:sp>
      <p:pic>
        <p:nvPicPr>
          <p:cNvPr id="9" name="תמונה 8" descr="תמונה שמכילה גופן, גרפיקה, לוגו, עיצוב גרפי&#10;&#10;התיאור נוצר באופן אוטומטי">
            <a:extLst>
              <a:ext uri="{FF2B5EF4-FFF2-40B4-BE49-F238E27FC236}">
                <a16:creationId xmlns:a16="http://schemas.microsoft.com/office/drawing/2014/main" id="{3893A650-5A7C-D065-EBB8-1E5E5B02B5D8}"/>
              </a:ext>
            </a:extLst>
          </p:cNvPr>
          <p:cNvPicPr>
            <a:picLocks noChangeAspect="1"/>
          </p:cNvPicPr>
          <p:nvPr/>
        </p:nvPicPr>
        <p:blipFill>
          <a:blip r:embed="rId4"/>
          <a:stretch>
            <a:fillRect/>
          </a:stretch>
        </p:blipFill>
        <p:spPr>
          <a:xfrm>
            <a:off x="4868434" y="1975670"/>
            <a:ext cx="3884852" cy="1282943"/>
          </a:xfrm>
          <a:prstGeom prst="rect">
            <a:avLst/>
          </a:prstGeom>
        </p:spPr>
      </p:pic>
      <p:pic>
        <p:nvPicPr>
          <p:cNvPr id="10" name="תמונה 9">
            <a:extLst>
              <a:ext uri="{FF2B5EF4-FFF2-40B4-BE49-F238E27FC236}">
                <a16:creationId xmlns:a16="http://schemas.microsoft.com/office/drawing/2014/main" id="{EBD96D84-15D9-9A22-9B53-EC1C163439F7}"/>
              </a:ext>
            </a:extLst>
          </p:cNvPr>
          <p:cNvPicPr>
            <a:picLocks noChangeAspect="1"/>
          </p:cNvPicPr>
          <p:nvPr/>
        </p:nvPicPr>
        <p:blipFill rotWithShape="1">
          <a:blip r:embed="rId5">
            <a:clrChange>
              <a:clrFrom>
                <a:srgbClr val="FFFFFF"/>
              </a:clrFrom>
              <a:clrTo>
                <a:srgbClr val="FFFFFF">
                  <a:alpha val="0"/>
                </a:srgbClr>
              </a:clrTo>
            </a:clrChange>
          </a:blip>
          <a:srcRect l="10188" t="2476" r="4800" b="34507"/>
          <a:stretch/>
        </p:blipFill>
        <p:spPr>
          <a:xfrm>
            <a:off x="930693" y="3871349"/>
            <a:ext cx="2550171" cy="2628238"/>
          </a:xfrm>
          <a:prstGeom prst="rect">
            <a:avLst/>
          </a:prstGeom>
        </p:spPr>
      </p:pic>
      <p:sp>
        <p:nvSpPr>
          <p:cNvPr id="2" name="תיבת טקסט 1">
            <a:extLst>
              <a:ext uri="{FF2B5EF4-FFF2-40B4-BE49-F238E27FC236}">
                <a16:creationId xmlns:a16="http://schemas.microsoft.com/office/drawing/2014/main" id="{F8E50096-0B2E-4D66-B93E-BAFAD9E61EA9}"/>
              </a:ext>
            </a:extLst>
          </p:cNvPr>
          <p:cNvSpPr txBox="1"/>
          <p:nvPr/>
        </p:nvSpPr>
        <p:spPr>
          <a:xfrm>
            <a:off x="3345724" y="5549596"/>
            <a:ext cx="6930271" cy="492443"/>
          </a:xfrm>
          <a:prstGeom prst="rect">
            <a:avLst/>
          </a:prstGeom>
          <a:noFill/>
        </p:spPr>
        <p:txBody>
          <a:bodyPr wrap="square">
            <a:spAutoFit/>
          </a:bodyPr>
          <a:lstStyle/>
          <a:p>
            <a:pPr algn="ctr" rtl="1"/>
            <a:r>
              <a:rPr lang="he-IL" sz="2600" b="1" dirty="0">
                <a:solidFill>
                  <a:srgbClr val="20507B"/>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2768010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גרפיקה 1">
            <a:extLst>
              <a:ext uri="{FF2B5EF4-FFF2-40B4-BE49-F238E27FC236}">
                <a16:creationId xmlns:a16="http://schemas.microsoft.com/office/drawing/2014/main" id="{66574DF2-7FD8-13E7-3325-C097173254F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576445" y="530095"/>
            <a:ext cx="3607655" cy="2336777"/>
          </a:xfrm>
          <a:prstGeom prst="rect">
            <a:avLst/>
          </a:prstGeom>
        </p:spPr>
      </p:pic>
      <p:pic>
        <p:nvPicPr>
          <p:cNvPr id="3" name="גרפיקה 2">
            <a:extLst>
              <a:ext uri="{FF2B5EF4-FFF2-40B4-BE49-F238E27FC236}">
                <a16:creationId xmlns:a16="http://schemas.microsoft.com/office/drawing/2014/main" id="{D01EBD6F-8966-C5E1-1413-5E09E33A38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flipV="1">
            <a:off x="794479" y="649115"/>
            <a:ext cx="4822104" cy="3123409"/>
          </a:xfrm>
          <a:prstGeom prst="rect">
            <a:avLst/>
          </a:prstGeom>
        </p:spPr>
      </p:pic>
      <p:sp>
        <p:nvSpPr>
          <p:cNvPr id="9" name="תיבת טקסט 8">
            <a:extLst>
              <a:ext uri="{FF2B5EF4-FFF2-40B4-BE49-F238E27FC236}">
                <a16:creationId xmlns:a16="http://schemas.microsoft.com/office/drawing/2014/main" id="{B2CF70F4-0F99-A70B-50EB-BB55B307F914}"/>
              </a:ext>
            </a:extLst>
          </p:cNvPr>
          <p:cNvSpPr txBox="1"/>
          <p:nvPr/>
        </p:nvSpPr>
        <p:spPr>
          <a:xfrm>
            <a:off x="7817882" y="1090558"/>
            <a:ext cx="3124779" cy="1384995"/>
          </a:xfrm>
          <a:prstGeom prst="rect">
            <a:avLst/>
          </a:prstGeom>
          <a:noFill/>
        </p:spPr>
        <p:txBody>
          <a:bodyPr wrap="square">
            <a:spAutoFit/>
          </a:bodyPr>
          <a:lstStyle/>
          <a:p>
            <a:pPr algn="ctr"/>
            <a:r>
              <a:rPr lang="he-IL" sz="2800" dirty="0">
                <a:solidFill>
                  <a:srgbClr val="002060"/>
                </a:solidFill>
                <a:latin typeface="Calibri" panose="020F0502020204030204" pitchFamily="34" charset="0"/>
                <a:cs typeface="Calibri" panose="020F0502020204030204" pitchFamily="34" charset="0"/>
              </a:rPr>
              <a:t>למי קרה שנתקלה </a:t>
            </a:r>
            <a:r>
              <a:rPr lang="en-US" sz="2800" dirty="0">
                <a:solidFill>
                  <a:srgbClr val="002060"/>
                </a:solidFill>
                <a:latin typeface="Calibri" panose="020F0502020204030204" pitchFamily="34" charset="0"/>
                <a:cs typeface="Calibri" panose="020F0502020204030204" pitchFamily="34" charset="0"/>
              </a:rPr>
              <a:t/>
            </a:r>
            <a:br>
              <a:rPr lang="en-US" sz="2800" dirty="0">
                <a:solidFill>
                  <a:srgbClr val="002060"/>
                </a:solidFill>
                <a:latin typeface="Calibri" panose="020F0502020204030204" pitchFamily="34" charset="0"/>
                <a:cs typeface="Calibri" panose="020F0502020204030204" pitchFamily="34" charset="0"/>
              </a:rPr>
            </a:br>
            <a:r>
              <a:rPr lang="he-IL" sz="2800" dirty="0">
                <a:solidFill>
                  <a:srgbClr val="002060"/>
                </a:solidFill>
                <a:latin typeface="Calibri" panose="020F0502020204030204" pitchFamily="34" charset="0"/>
                <a:cs typeface="Calibri" panose="020F0502020204030204" pitchFamily="34" charset="0"/>
              </a:rPr>
              <a:t>באחד מהמקרים או </a:t>
            </a:r>
            <a:r>
              <a:rPr lang="en-US" sz="2800" dirty="0">
                <a:solidFill>
                  <a:srgbClr val="002060"/>
                </a:solidFill>
                <a:latin typeface="Calibri" panose="020F0502020204030204" pitchFamily="34" charset="0"/>
                <a:cs typeface="Calibri" panose="020F0502020204030204" pitchFamily="34" charset="0"/>
              </a:rPr>
              <a:t/>
            </a:r>
            <a:br>
              <a:rPr lang="en-US" sz="2800" dirty="0">
                <a:solidFill>
                  <a:srgbClr val="002060"/>
                </a:solidFill>
                <a:latin typeface="Calibri" panose="020F0502020204030204" pitchFamily="34" charset="0"/>
                <a:cs typeface="Calibri" panose="020F0502020204030204" pitchFamily="34" charset="0"/>
              </a:rPr>
            </a:br>
            <a:r>
              <a:rPr lang="he-IL" sz="2800" dirty="0">
                <a:solidFill>
                  <a:srgbClr val="002060"/>
                </a:solidFill>
                <a:latin typeface="Calibri" panose="020F0502020204030204" pitchFamily="34" charset="0"/>
                <a:cs typeface="Calibri" panose="020F0502020204030204" pitchFamily="34" charset="0"/>
              </a:rPr>
              <a:t>במקרה דומה?</a:t>
            </a:r>
          </a:p>
        </p:txBody>
      </p:sp>
      <p:sp>
        <p:nvSpPr>
          <p:cNvPr id="11" name="תיבת טקסט 10">
            <a:extLst>
              <a:ext uri="{FF2B5EF4-FFF2-40B4-BE49-F238E27FC236}">
                <a16:creationId xmlns:a16="http://schemas.microsoft.com/office/drawing/2014/main" id="{17097A26-B814-D5DD-CA6F-C172A532BD3A}"/>
              </a:ext>
            </a:extLst>
          </p:cNvPr>
          <p:cNvSpPr txBox="1"/>
          <p:nvPr/>
        </p:nvSpPr>
        <p:spPr>
          <a:xfrm>
            <a:off x="647697" y="1050990"/>
            <a:ext cx="5183475" cy="1815882"/>
          </a:xfrm>
          <a:prstGeom prst="rect">
            <a:avLst/>
          </a:prstGeom>
          <a:noFill/>
        </p:spPr>
        <p:txBody>
          <a:bodyPr wrap="square">
            <a:spAutoFit/>
          </a:bodyPr>
          <a:lstStyle/>
          <a:p>
            <a:pPr algn="ctr" rtl="1"/>
            <a:r>
              <a:rPr lang="he-IL" sz="2800" dirty="0">
                <a:solidFill>
                  <a:srgbClr val="002060"/>
                </a:solidFill>
                <a:latin typeface="Calibri" panose="020F0502020204030204" pitchFamily="34" charset="0"/>
                <a:cs typeface="Calibri" panose="020F0502020204030204" pitchFamily="34" charset="0"/>
              </a:rPr>
              <a:t>מה, לדעתכן,</a:t>
            </a:r>
            <a:r>
              <a:rPr lang="en-US" sz="2800" dirty="0">
                <a:solidFill>
                  <a:srgbClr val="002060"/>
                </a:solidFill>
                <a:latin typeface="Calibri" panose="020F0502020204030204" pitchFamily="34" charset="0"/>
                <a:cs typeface="Calibri" panose="020F0502020204030204" pitchFamily="34" charset="0"/>
              </a:rPr>
              <a:t/>
            </a:r>
            <a:br>
              <a:rPr lang="en-US" sz="2800" dirty="0">
                <a:solidFill>
                  <a:srgbClr val="002060"/>
                </a:solidFill>
                <a:latin typeface="Calibri" panose="020F0502020204030204" pitchFamily="34" charset="0"/>
                <a:cs typeface="Calibri" panose="020F0502020204030204" pitchFamily="34" charset="0"/>
              </a:rPr>
            </a:br>
            <a:r>
              <a:rPr lang="he-IL" sz="2800" b="1" dirty="0">
                <a:solidFill>
                  <a:srgbClr val="002060"/>
                </a:solidFill>
                <a:latin typeface="Calibri" panose="020F0502020204030204" pitchFamily="34" charset="0"/>
                <a:cs typeface="Calibri" panose="020F0502020204030204" pitchFamily="34" charset="0"/>
              </a:rPr>
              <a:t>קשה בבחירה להתערב</a:t>
            </a:r>
            <a:r>
              <a:rPr lang="he-IL" sz="2800" dirty="0">
                <a:solidFill>
                  <a:srgbClr val="002060"/>
                </a:solidFill>
                <a:latin typeface="Calibri" panose="020F0502020204030204" pitchFamily="34" charset="0"/>
                <a:cs typeface="Calibri" panose="020F0502020204030204" pitchFamily="34" charset="0"/>
              </a:rPr>
              <a:t> </a:t>
            </a:r>
          </a:p>
          <a:p>
            <a:pPr algn="ctr" rtl="1"/>
            <a:r>
              <a:rPr lang="he-IL" sz="2800" dirty="0">
                <a:solidFill>
                  <a:srgbClr val="002060"/>
                </a:solidFill>
                <a:latin typeface="Calibri" panose="020F0502020204030204" pitchFamily="34" charset="0"/>
                <a:cs typeface="Calibri" panose="020F0502020204030204" pitchFamily="34" charset="0"/>
              </a:rPr>
              <a:t>כשחברה מצוי במצוקה?</a:t>
            </a:r>
          </a:p>
          <a:p>
            <a:pPr algn="ctr" rtl="1"/>
            <a:r>
              <a:rPr lang="he-IL" sz="2800" dirty="0">
                <a:solidFill>
                  <a:srgbClr val="002060"/>
                </a:solidFill>
                <a:latin typeface="Calibri" panose="020F0502020204030204" pitchFamily="34" charset="0"/>
                <a:cs typeface="Calibri" panose="020F0502020204030204" pitchFamily="34" charset="0"/>
              </a:rPr>
              <a:t>ומה </a:t>
            </a:r>
            <a:r>
              <a:rPr lang="he-IL" sz="2800" b="1" dirty="0">
                <a:solidFill>
                  <a:srgbClr val="002060"/>
                </a:solidFill>
                <a:latin typeface="Calibri" panose="020F0502020204030204" pitchFamily="34" charset="0"/>
                <a:cs typeface="Calibri" panose="020F0502020204030204" pitchFamily="34" charset="0"/>
              </a:rPr>
              <a:t>קשה בבחירה להתעלם?</a:t>
            </a:r>
          </a:p>
        </p:txBody>
      </p:sp>
      <p:pic>
        <p:nvPicPr>
          <p:cNvPr id="12" name="גרפיקה 11">
            <a:extLst>
              <a:ext uri="{FF2B5EF4-FFF2-40B4-BE49-F238E27FC236}">
                <a16:creationId xmlns:a16="http://schemas.microsoft.com/office/drawing/2014/main" id="{BBB84D08-4EC2-105E-E8B7-186FB4F2B17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096001" y="3278429"/>
            <a:ext cx="4651948" cy="3386945"/>
          </a:xfrm>
          <a:prstGeom prst="rect">
            <a:avLst/>
          </a:prstGeom>
        </p:spPr>
      </p:pic>
      <p:sp>
        <p:nvSpPr>
          <p:cNvPr id="14" name="תיבת טקסט 13">
            <a:extLst>
              <a:ext uri="{FF2B5EF4-FFF2-40B4-BE49-F238E27FC236}">
                <a16:creationId xmlns:a16="http://schemas.microsoft.com/office/drawing/2014/main" id="{FE078779-0E26-CCE8-5228-2ED407B09F11}"/>
              </a:ext>
            </a:extLst>
          </p:cNvPr>
          <p:cNvSpPr txBox="1"/>
          <p:nvPr/>
        </p:nvSpPr>
        <p:spPr>
          <a:xfrm>
            <a:off x="6223417" y="3712564"/>
            <a:ext cx="4457075" cy="1815882"/>
          </a:xfrm>
          <a:prstGeom prst="rect">
            <a:avLst/>
          </a:prstGeom>
          <a:noFill/>
        </p:spPr>
        <p:txBody>
          <a:bodyPr wrap="square">
            <a:spAutoFit/>
          </a:bodyPr>
          <a:lstStyle/>
          <a:p>
            <a:pPr algn="ctr" rtl="1"/>
            <a:r>
              <a:rPr lang="he-IL" sz="2800" dirty="0">
                <a:solidFill>
                  <a:srgbClr val="002060"/>
                </a:solidFill>
                <a:latin typeface="Calibri" panose="020F0502020204030204" pitchFamily="34" charset="0"/>
                <a:cs typeface="Calibri" panose="020F0502020204030204" pitchFamily="34" charset="0"/>
              </a:rPr>
              <a:t>בפועל, מה ישפיע </a:t>
            </a:r>
          </a:p>
          <a:p>
            <a:pPr algn="ctr" rtl="1"/>
            <a:r>
              <a:rPr lang="he-IL" sz="2800" dirty="0">
                <a:solidFill>
                  <a:srgbClr val="002060"/>
                </a:solidFill>
                <a:latin typeface="Calibri" panose="020F0502020204030204" pitchFamily="34" charset="0"/>
                <a:cs typeface="Calibri" panose="020F0502020204030204" pitchFamily="34" charset="0"/>
              </a:rPr>
              <a:t>על היכולת שלכן </a:t>
            </a:r>
          </a:p>
          <a:p>
            <a:pPr algn="ctr" rtl="1"/>
            <a:r>
              <a:rPr lang="he-IL" sz="2800" dirty="0">
                <a:solidFill>
                  <a:srgbClr val="002060"/>
                </a:solidFill>
                <a:latin typeface="Calibri" panose="020F0502020204030204" pitchFamily="34" charset="0"/>
                <a:cs typeface="Calibri" panose="020F0502020204030204" pitchFamily="34" charset="0"/>
              </a:rPr>
              <a:t>ליישם בזמן אמת </a:t>
            </a:r>
          </a:p>
          <a:p>
            <a:pPr algn="ctr" rtl="1"/>
            <a:r>
              <a:rPr lang="he-IL" sz="2800" dirty="0">
                <a:solidFill>
                  <a:srgbClr val="002060"/>
                </a:solidFill>
                <a:latin typeface="Calibri" panose="020F0502020204030204" pitchFamily="34" charset="0"/>
                <a:cs typeface="Calibri" panose="020F0502020204030204" pitchFamily="34" charset="0"/>
              </a:rPr>
              <a:t>את ההצעות שהעליתן? </a:t>
            </a:r>
          </a:p>
        </p:txBody>
      </p:sp>
      <p:pic>
        <p:nvPicPr>
          <p:cNvPr id="15" name="גרפיקה 14">
            <a:extLst>
              <a:ext uri="{FF2B5EF4-FFF2-40B4-BE49-F238E27FC236}">
                <a16:creationId xmlns:a16="http://schemas.microsoft.com/office/drawing/2014/main" id="{42B36C10-715E-148D-FBC7-CDF004C380F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1918740" y="4230360"/>
            <a:ext cx="3325317" cy="2421063"/>
          </a:xfrm>
          <a:prstGeom prst="rect">
            <a:avLst/>
          </a:prstGeom>
        </p:spPr>
      </p:pic>
      <p:sp>
        <p:nvSpPr>
          <p:cNvPr id="17" name="תיבת טקסט 16">
            <a:extLst>
              <a:ext uri="{FF2B5EF4-FFF2-40B4-BE49-F238E27FC236}">
                <a16:creationId xmlns:a16="http://schemas.microsoft.com/office/drawing/2014/main" id="{B58E4D0E-4B79-B96C-5EFA-62371057D0D5}"/>
              </a:ext>
            </a:extLst>
          </p:cNvPr>
          <p:cNvSpPr txBox="1"/>
          <p:nvPr/>
        </p:nvSpPr>
        <p:spPr>
          <a:xfrm>
            <a:off x="1693888" y="4805008"/>
            <a:ext cx="3439926" cy="954107"/>
          </a:xfrm>
          <a:prstGeom prst="rect">
            <a:avLst/>
          </a:prstGeom>
          <a:noFill/>
        </p:spPr>
        <p:txBody>
          <a:bodyPr wrap="square">
            <a:spAutoFit/>
          </a:bodyPr>
          <a:lstStyle/>
          <a:p>
            <a:pPr algn="ctr"/>
            <a:r>
              <a:rPr lang="he-IL" sz="2800" dirty="0">
                <a:solidFill>
                  <a:srgbClr val="002060"/>
                </a:solidFill>
                <a:latin typeface="Calibri" panose="020F0502020204030204" pitchFamily="34" charset="0"/>
                <a:cs typeface="Calibri" panose="020F0502020204030204" pitchFamily="34" charset="0"/>
              </a:rPr>
              <a:t>מה יעזור לכן </a:t>
            </a:r>
          </a:p>
          <a:p>
            <a:pPr algn="ctr"/>
            <a:r>
              <a:rPr lang="he-IL" sz="2800" dirty="0">
                <a:solidFill>
                  <a:srgbClr val="002060"/>
                </a:solidFill>
                <a:latin typeface="Calibri" panose="020F0502020204030204" pitchFamily="34" charset="0"/>
                <a:cs typeface="Calibri" panose="020F0502020204030204" pitchFamily="34" charset="0"/>
              </a:rPr>
              <a:t>להתערב?</a:t>
            </a:r>
          </a:p>
        </p:txBody>
      </p:sp>
    </p:spTree>
    <p:extLst>
      <p:ext uri="{BB962C8B-B14F-4D97-AF65-F5344CB8AC3E}">
        <p14:creationId xmlns:p14="http://schemas.microsoft.com/office/powerpoint/2010/main" val="392176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4">
            <a:extLst>
              <a:ext uri="{FF2B5EF4-FFF2-40B4-BE49-F238E27FC236}">
                <a16:creationId xmlns:a16="http://schemas.microsoft.com/office/drawing/2014/main" id="{12554243-5BAF-4100-B3B9-3043F98CC903}"/>
              </a:ext>
            </a:extLst>
          </p:cNvPr>
          <p:cNvSpPr txBox="1">
            <a:spLocks/>
          </p:cNvSpPr>
          <p:nvPr/>
        </p:nvSpPr>
        <p:spPr>
          <a:xfrm>
            <a:off x="278649" y="1290149"/>
            <a:ext cx="11634703" cy="1459112"/>
          </a:xfrm>
          <a:prstGeom prst="rect">
            <a:avLst/>
          </a:prstGeom>
        </p:spPr>
        <p:txBody>
          <a:bodyPr vert="horz" lIns="91440" tIns="45720" rIns="91440" bIns="45720" rtlCol="1" anchor="ctr">
            <a:noAutofit/>
          </a:bodyPr>
          <a:lstStyle>
            <a:lvl1pPr algn="ctr" defTabSz="914400" rtl="1" eaLnBrk="1" latinLnBrk="0" hangingPunct="1">
              <a:lnSpc>
                <a:spcPct val="90000"/>
              </a:lnSpc>
              <a:spcBef>
                <a:spcPct val="0"/>
              </a:spcBef>
              <a:buNone/>
              <a:defRPr sz="7200" b="1" kern="1200">
                <a:solidFill>
                  <a:srgbClr val="002060"/>
                </a:solidFill>
                <a:latin typeface="Calibri" panose="020F0502020204030204" pitchFamily="34" charset="0"/>
                <a:ea typeface="+mj-ea"/>
                <a:cs typeface="Calibri" panose="020F0502020204030204" pitchFamily="34" charset="0"/>
              </a:defRPr>
            </a:lvl1pPr>
          </a:lstStyle>
          <a:p>
            <a:pPr marL="228600" lvl="0" indent="-50800">
              <a:spcBef>
                <a:spcPts val="0"/>
              </a:spcBef>
              <a:buSzPts val="2800"/>
            </a:pPr>
            <a:r>
              <a:rPr lang="he-IL" sz="3600" kern="0" dirty="0">
                <a:solidFill>
                  <a:srgbClr val="000000"/>
                </a:solidFill>
                <a:latin typeface="Calibri"/>
                <a:cs typeface="Calibri"/>
                <a:sym typeface="Calibri"/>
              </a:rPr>
              <a:t>לפעמים אנחנו רוצים לעזור לחברה אבל חוששות שֶׁנִּפָּגַע.</a:t>
            </a:r>
          </a:p>
        </p:txBody>
      </p:sp>
      <p:pic>
        <p:nvPicPr>
          <p:cNvPr id="6" name="גרפיקה 28">
            <a:extLst>
              <a:ext uri="{FF2B5EF4-FFF2-40B4-BE49-F238E27FC236}">
                <a16:creationId xmlns:a16="http://schemas.microsoft.com/office/drawing/2014/main" id="{F15B8C0E-8859-43A9-B063-455D2F9E61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820400" y="1025236"/>
            <a:ext cx="1371600" cy="1724025"/>
          </a:xfrm>
          <a:prstGeom prst="rect">
            <a:avLst/>
          </a:prstGeom>
        </p:spPr>
      </p:pic>
      <p:sp>
        <p:nvSpPr>
          <p:cNvPr id="7" name="Title 1">
            <a:extLst>
              <a:ext uri="{FF2B5EF4-FFF2-40B4-BE49-F238E27FC236}">
                <a16:creationId xmlns:a16="http://schemas.microsoft.com/office/drawing/2014/main" id="{3C3A4F2C-505B-C7CE-939E-EF622F6442F3}"/>
              </a:ext>
            </a:extLst>
          </p:cNvPr>
          <p:cNvSpPr>
            <a:spLocks noGrp="1"/>
          </p:cNvSpPr>
          <p:nvPr>
            <p:ph type="title"/>
          </p:nvPr>
        </p:nvSpPr>
        <p:spPr/>
        <p:txBody>
          <a:bodyPr/>
          <a:lstStyle/>
          <a:p>
            <a:r>
              <a:rPr lang="he-IL" dirty="0"/>
              <a:t>חושבות יחד - </a:t>
            </a:r>
            <a:r>
              <a:rPr lang="he-IL" dirty="0" err="1"/>
              <a:t>כחה</a:t>
            </a:r>
            <a:r>
              <a:rPr lang="he-IL" dirty="0"/>
              <a:t> של קבוצה</a:t>
            </a:r>
          </a:p>
        </p:txBody>
      </p:sp>
      <p:sp>
        <p:nvSpPr>
          <p:cNvPr id="9" name="תיבת טקסט 8">
            <a:extLst>
              <a:ext uri="{FF2B5EF4-FFF2-40B4-BE49-F238E27FC236}">
                <a16:creationId xmlns:a16="http://schemas.microsoft.com/office/drawing/2014/main" id="{37090D6D-3987-00FC-AC12-3BB6BE0A0182}"/>
              </a:ext>
            </a:extLst>
          </p:cNvPr>
          <p:cNvSpPr txBox="1"/>
          <p:nvPr/>
        </p:nvSpPr>
        <p:spPr>
          <a:xfrm>
            <a:off x="2659841" y="1487055"/>
            <a:ext cx="6168886" cy="1839286"/>
          </a:xfrm>
          <a:prstGeom prst="rect">
            <a:avLst/>
          </a:prstGeom>
          <a:noFill/>
        </p:spPr>
        <p:txBody>
          <a:bodyPr wrap="square" anchor="t">
            <a:spAutoFit/>
          </a:bodyPr>
          <a:lstStyle/>
          <a:p>
            <a:pPr marL="228600" marR="0" lvl="0" indent="-50800" algn="r" defTabSz="914400" rtl="1" eaLnBrk="1" fontAlgn="auto" latinLnBrk="0" hangingPunct="1">
              <a:lnSpc>
                <a:spcPct val="200000"/>
              </a:lnSpc>
              <a:spcBef>
                <a:spcPts val="600"/>
              </a:spcBef>
              <a:spcAft>
                <a:spcPts val="0"/>
              </a:spcAft>
              <a:buClr>
                <a:srgbClr val="000000"/>
              </a:buClr>
              <a:buSzPts val="2800"/>
              <a:buFont typeface="Arial"/>
              <a:buNone/>
              <a:tabLst/>
              <a:defRPr/>
            </a:pPr>
            <a:r>
              <a:rPr kumimoji="0" lang="he-IL" sz="6600" b="1" i="0" u="none" strike="noStrike" kern="0" cap="none" spc="0" normalizeH="0" baseline="0" noProof="0" dirty="0">
                <a:ln>
                  <a:noFill/>
                </a:ln>
                <a:solidFill>
                  <a:srgbClr val="4EB3BE"/>
                </a:solidFill>
                <a:effectLst/>
                <a:uLnTx/>
                <a:uFillTx/>
                <a:latin typeface="Calibri"/>
                <a:cs typeface="Calibri"/>
                <a:sym typeface="Calibri"/>
              </a:rPr>
              <a:t>אז מה עושים???</a:t>
            </a:r>
            <a:endParaRPr kumimoji="0" lang="he-IL" sz="2800" b="1" i="0" u="none" strike="noStrike" kern="0" cap="none" spc="0" normalizeH="0" baseline="0" noProof="0" dirty="0">
              <a:ln>
                <a:noFill/>
              </a:ln>
              <a:solidFill>
                <a:srgbClr val="4EB3BE"/>
              </a:solidFill>
              <a:effectLst/>
              <a:uLnTx/>
              <a:uFillTx/>
              <a:latin typeface="Calibri"/>
              <a:ea typeface="Calibri"/>
              <a:cs typeface="Calibri"/>
              <a:sym typeface="Calibri"/>
            </a:endParaRPr>
          </a:p>
        </p:txBody>
      </p:sp>
      <p:pic>
        <p:nvPicPr>
          <p:cNvPr id="2" name="Picture 2" descr="Free Question Mark Think illustration and picture">
            <a:extLst>
              <a:ext uri="{FF2B5EF4-FFF2-40B4-BE49-F238E27FC236}">
                <a16:creationId xmlns:a16="http://schemas.microsoft.com/office/drawing/2014/main" id="{C644E85A-CF34-4A07-252E-686A52A9F4A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8791" y="2019705"/>
            <a:ext cx="6315022" cy="522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AC1493-8AAA-9801-FD01-A2C7FC779BD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6BC93F8-2E6E-7EED-F51C-835EDA78C026}"/>
              </a:ext>
            </a:extLst>
          </p:cNvPr>
          <p:cNvSpPr>
            <a:spLocks noGrp="1"/>
          </p:cNvSpPr>
          <p:nvPr>
            <p:ph type="title"/>
          </p:nvPr>
        </p:nvSpPr>
        <p:spPr>
          <a:xfrm>
            <a:off x="1418063" y="161490"/>
            <a:ext cx="10515600" cy="1325563"/>
          </a:xfrm>
        </p:spPr>
        <p:txBody>
          <a:bodyPr>
            <a:normAutofit/>
          </a:bodyPr>
          <a:lstStyle/>
          <a:p>
            <a:r>
              <a:rPr kumimoji="0" lang="he-IL" sz="54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כיצד נדע מה לעשות? </a:t>
            </a:r>
            <a:endParaRPr lang="he-IL" sz="8800" dirty="0"/>
          </a:p>
        </p:txBody>
      </p:sp>
      <p:sp>
        <p:nvSpPr>
          <p:cNvPr id="3" name="מציין מיקום תוכן 2">
            <a:extLst>
              <a:ext uri="{FF2B5EF4-FFF2-40B4-BE49-F238E27FC236}">
                <a16:creationId xmlns:a16="http://schemas.microsoft.com/office/drawing/2014/main" id="{821942CF-1E29-6E54-6741-8AF27B303EE4}"/>
              </a:ext>
            </a:extLst>
          </p:cNvPr>
          <p:cNvSpPr>
            <a:spLocks noGrp="1"/>
          </p:cNvSpPr>
          <p:nvPr>
            <p:ph type="body" idx="1"/>
          </p:nvPr>
        </p:nvSpPr>
        <p:spPr>
          <a:xfrm>
            <a:off x="6675863" y="2908654"/>
            <a:ext cx="4672995" cy="2388911"/>
          </a:xfrm>
        </p:spPr>
        <p:txBody>
          <a:bodyPr vert="horz" lIns="91440" tIns="45720" rIns="91440" bIns="45720" rtlCol="0">
            <a:normAutofit/>
          </a:bodyPr>
          <a:lstStyle/>
          <a:p>
            <a:pPr marL="50800" indent="0" algn="ctr">
              <a:buNone/>
            </a:pPr>
            <a:r>
              <a:rPr kumimoji="0" lang="en-US" sz="4800" b="1" i="0" u="none" strike="noStrike" cap="none" spc="0" normalizeH="0" baseline="0" noProof="0" dirty="0">
                <a:ln>
                  <a:noFill/>
                </a:ln>
                <a:solidFill>
                  <a:srgbClr val="CB8873"/>
                </a:solidFill>
                <a:effectLst/>
                <a:uLnTx/>
                <a:uFillTx/>
                <a:latin typeface="Calibri" panose="020F0502020204030204" pitchFamily="34" charset="0"/>
                <a:ea typeface="Calibri" panose="020F0502020204030204" pitchFamily="34" charset="0"/>
                <a:cs typeface="Calibri" panose="020F0502020204030204" pitchFamily="34" charset="0"/>
              </a:rPr>
              <a:t>נ</a:t>
            </a:r>
            <a:r>
              <a:rPr kumimoji="0" lang="he-IL" sz="4800" b="1" i="0" u="none" strike="noStrike" cap="none" spc="0" normalizeH="0" baseline="0" noProof="0" dirty="0">
                <a:ln>
                  <a:noFill/>
                </a:ln>
                <a:solidFill>
                  <a:srgbClr val="CB8873"/>
                </a:solidFill>
                <a:effectLst/>
                <a:uLnTx/>
                <a:uFillTx/>
                <a:latin typeface="Calibri" panose="020F0502020204030204" pitchFamily="34" charset="0"/>
                <a:ea typeface="Calibri" panose="020F0502020204030204" pitchFamily="34" charset="0"/>
                <a:cs typeface="Calibri" panose="020F0502020204030204" pitchFamily="34" charset="0"/>
              </a:rPr>
              <a:t>בחן </a:t>
            </a:r>
            <a:r>
              <a:rPr kumimoji="0" lang="en-US" sz="4800" b="1" i="0" u="none" strike="noStrike" cap="none" spc="0" normalizeH="0" baseline="0" noProof="0" dirty="0">
                <a:ln>
                  <a:noFill/>
                </a:ln>
                <a:solidFill>
                  <a:srgbClr val="CB8873"/>
                </a:solidFill>
                <a:effectLst/>
                <a:uLnTx/>
                <a:uFillTx/>
                <a:latin typeface="Calibri" panose="020F0502020204030204" pitchFamily="34" charset="0"/>
                <a:ea typeface="Calibri" panose="020F0502020204030204" pitchFamily="34" charset="0"/>
                <a:cs typeface="Calibri" panose="020F0502020204030204" pitchFamily="34" charset="0"/>
              </a:rPr>
              <a:t>את מכלול האפשרויות </a:t>
            </a:r>
          </a:p>
          <a:p>
            <a:pPr marL="50800" indent="0" algn="ctr">
              <a:buNone/>
            </a:pPr>
            <a:r>
              <a:rPr kumimoji="0" lang="en-US" sz="4800" b="1" i="0" u="none" strike="noStrike" cap="none" spc="0" normalizeH="0" baseline="0" noProof="0" dirty="0">
                <a:ln>
                  <a:noFill/>
                </a:ln>
                <a:solidFill>
                  <a:srgbClr val="CB8873"/>
                </a:solidFill>
                <a:effectLst/>
                <a:uLnTx/>
                <a:uFillTx/>
                <a:latin typeface="Calibri" panose="020F0502020204030204" pitchFamily="34" charset="0"/>
                <a:ea typeface="Calibri" panose="020F0502020204030204" pitchFamily="34" charset="0"/>
                <a:cs typeface="Calibri" panose="020F0502020204030204" pitchFamily="34" charset="0"/>
              </a:rPr>
              <a:t>העומדות בפנינו</a:t>
            </a:r>
            <a:endParaRPr lang="en-US" sz="4800" dirty="0">
              <a:solidFill>
                <a:srgbClr val="CB8873"/>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תמונה 3" descr="תמונה שמכילה אומנות, גרפיקה, איור, פני אדם&#10;&#10;התיאור נוצר באופן אוטומטי">
            <a:extLst>
              <a:ext uri="{FF2B5EF4-FFF2-40B4-BE49-F238E27FC236}">
                <a16:creationId xmlns:a16="http://schemas.microsoft.com/office/drawing/2014/main" id="{4878E6A9-01B8-56FE-8C3A-ECCBAEE904C0}"/>
              </a:ext>
            </a:extLst>
          </p:cNvPr>
          <p:cNvPicPr>
            <a:picLocks noChangeAspect="1"/>
          </p:cNvPicPr>
          <p:nvPr/>
        </p:nvPicPr>
        <p:blipFill>
          <a:blip r:embed="rId3"/>
          <a:stretch>
            <a:fillRect/>
          </a:stretch>
        </p:blipFill>
        <p:spPr>
          <a:xfrm>
            <a:off x="617051" y="1628181"/>
            <a:ext cx="6154249" cy="5092980"/>
          </a:xfrm>
          <a:prstGeom prst="rect">
            <a:avLst/>
          </a:prstGeom>
        </p:spPr>
      </p:pic>
    </p:spTree>
    <p:extLst>
      <p:ext uri="{BB962C8B-B14F-4D97-AF65-F5344CB8AC3E}">
        <p14:creationId xmlns:p14="http://schemas.microsoft.com/office/powerpoint/2010/main" val="637364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גרפיקה 15">
            <a:extLst>
              <a:ext uri="{FF2B5EF4-FFF2-40B4-BE49-F238E27FC236}">
                <a16:creationId xmlns:a16="http://schemas.microsoft.com/office/drawing/2014/main" id="{6EC7766D-9B7A-4D19-8EC6-9E824F7ABF9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129281" y="2620542"/>
            <a:ext cx="6522611" cy="3902920"/>
          </a:xfrm>
          <a:prstGeom prst="rect">
            <a:avLst/>
          </a:prstGeom>
        </p:spPr>
      </p:pic>
      <p:pic>
        <p:nvPicPr>
          <p:cNvPr id="14" name="גרפיקה 23">
            <a:extLst>
              <a:ext uri="{FF2B5EF4-FFF2-40B4-BE49-F238E27FC236}">
                <a16:creationId xmlns:a16="http://schemas.microsoft.com/office/drawing/2014/main" id="{B38951D6-A4D8-AC22-4806-C74F3F02337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5400000">
            <a:off x="4242239" y="644544"/>
            <a:ext cx="2817925" cy="3101116"/>
          </a:xfrm>
          <a:prstGeom prst="rect">
            <a:avLst/>
          </a:prstGeom>
        </p:spPr>
      </p:pic>
      <p:pic>
        <p:nvPicPr>
          <p:cNvPr id="10" name="גרפיקה 23">
            <a:extLst>
              <a:ext uri="{FF2B5EF4-FFF2-40B4-BE49-F238E27FC236}">
                <a16:creationId xmlns:a16="http://schemas.microsoft.com/office/drawing/2014/main" id="{CB3B2FA3-F0A6-4587-8DC0-C100FCE2A3C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0800000">
            <a:off x="6766708" y="3441936"/>
            <a:ext cx="5296012" cy="2925133"/>
          </a:xfrm>
          <a:prstGeom prst="rect">
            <a:avLst/>
          </a:prstGeom>
        </p:spPr>
      </p:pic>
      <p:pic>
        <p:nvPicPr>
          <p:cNvPr id="4" name="גרפיקה 15">
            <a:extLst>
              <a:ext uri="{FF2B5EF4-FFF2-40B4-BE49-F238E27FC236}">
                <a16:creationId xmlns:a16="http://schemas.microsoft.com/office/drawing/2014/main" id="{8C8D0FDD-3FB8-4538-9E9E-A03E2D47BE5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5794" y="166684"/>
            <a:ext cx="5157607" cy="3086146"/>
          </a:xfrm>
          <a:prstGeom prst="rect">
            <a:avLst/>
          </a:prstGeom>
        </p:spPr>
      </p:pic>
      <p:pic>
        <p:nvPicPr>
          <p:cNvPr id="5" name="גרפיקה 23">
            <a:extLst>
              <a:ext uri="{FF2B5EF4-FFF2-40B4-BE49-F238E27FC236}">
                <a16:creationId xmlns:a16="http://schemas.microsoft.com/office/drawing/2014/main" id="{93AA280F-BDB2-479E-A891-7F59F8891F7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97836" y="309926"/>
            <a:ext cx="4878823" cy="2942904"/>
          </a:xfrm>
          <a:prstGeom prst="rect">
            <a:avLst/>
          </a:prstGeom>
        </p:spPr>
      </p:pic>
      <p:sp>
        <p:nvSpPr>
          <p:cNvPr id="6" name="TextBox 5">
            <a:extLst>
              <a:ext uri="{FF2B5EF4-FFF2-40B4-BE49-F238E27FC236}">
                <a16:creationId xmlns:a16="http://schemas.microsoft.com/office/drawing/2014/main" id="{A1170B0F-4E92-4E9B-99B8-DAB79EDE3FBB}"/>
              </a:ext>
            </a:extLst>
          </p:cNvPr>
          <p:cNvSpPr txBox="1"/>
          <p:nvPr/>
        </p:nvSpPr>
        <p:spPr>
          <a:xfrm>
            <a:off x="769434" y="3701034"/>
            <a:ext cx="5326566" cy="2472343"/>
          </a:xfrm>
          <a:prstGeom prst="rect">
            <a:avLst/>
          </a:prstGeom>
          <a:noFill/>
        </p:spPr>
        <p:txBody>
          <a:bodyPr wrap="square">
            <a:spAutoFit/>
          </a:bodyPr>
          <a:lstStyle/>
          <a:p>
            <a:pPr marL="457200" lvl="0" indent="-457200" algn="ctr" rtl="1">
              <a:lnSpc>
                <a:spcPct val="150000"/>
              </a:lnSpc>
              <a:buClrTx/>
            </a:pPr>
            <a:r>
              <a:rPr lang="he-IL" sz="2600" kern="1200" dirty="0">
                <a:solidFill>
                  <a:srgbClr val="002060"/>
                </a:solidFill>
                <a:latin typeface="Calibri" panose="020F0502020204030204" pitchFamily="34" charset="0"/>
                <a:cs typeface="Calibri" panose="020F0502020204030204" pitchFamily="34" charset="0"/>
              </a:rPr>
              <a:t>נעודד </a:t>
            </a:r>
            <a:r>
              <a:rPr lang="he-IL" sz="2600" b="1" kern="1200" dirty="0">
                <a:solidFill>
                  <a:schemeClr val="accent4">
                    <a:lumMod val="75000"/>
                  </a:schemeClr>
                </a:solidFill>
                <a:latin typeface="Calibri" panose="020F0502020204030204" pitchFamily="34" charset="0"/>
                <a:cs typeface="Calibri" panose="020F0502020204030204" pitchFamily="34" charset="0"/>
              </a:rPr>
              <a:t>ונתמוך במי שנפגעה.</a:t>
            </a:r>
            <a:r>
              <a:rPr lang="en-US" sz="2600" b="1" kern="1200" dirty="0">
                <a:solidFill>
                  <a:schemeClr val="accent4">
                    <a:lumMod val="75000"/>
                  </a:schemeClr>
                </a:solidFill>
                <a:latin typeface="Calibri" panose="020F0502020204030204" pitchFamily="34" charset="0"/>
                <a:cs typeface="Calibri" panose="020F0502020204030204" pitchFamily="34" charset="0"/>
              </a:rPr>
              <a:t/>
            </a:r>
            <a:br>
              <a:rPr lang="en-US" sz="2600" b="1" kern="1200" dirty="0">
                <a:solidFill>
                  <a:schemeClr val="accent4">
                    <a:lumMod val="75000"/>
                  </a:schemeClr>
                </a:solidFill>
                <a:latin typeface="Calibri" panose="020F0502020204030204" pitchFamily="34" charset="0"/>
                <a:cs typeface="Calibri" panose="020F0502020204030204" pitchFamily="34" charset="0"/>
              </a:rPr>
            </a:br>
            <a:r>
              <a:rPr lang="he-IL" sz="2600" kern="1200" dirty="0">
                <a:solidFill>
                  <a:srgbClr val="002060"/>
                </a:solidFill>
                <a:latin typeface="Calibri" panose="020F0502020204030204" pitchFamily="34" charset="0"/>
                <a:cs typeface="Calibri" panose="020F0502020204030204" pitchFamily="34" charset="0"/>
              </a:rPr>
              <a:t>נזכיר לה שיש לה כוחות להתמודד ואנשים שעומדים לצידה.</a:t>
            </a:r>
          </a:p>
          <a:p>
            <a:pPr marL="457200" lvl="0" indent="-457200" algn="ctr" rtl="1">
              <a:lnSpc>
                <a:spcPct val="150000"/>
              </a:lnSpc>
              <a:buClrTx/>
            </a:pPr>
            <a:r>
              <a:rPr lang="he-IL" sz="2600" b="1" kern="1200" dirty="0">
                <a:solidFill>
                  <a:srgbClr val="002060"/>
                </a:solidFill>
                <a:latin typeface="Calibri" panose="020F0502020204030204" pitchFamily="34" charset="0"/>
                <a:cs typeface="Calibri" panose="020F0502020204030204" pitchFamily="34" charset="0"/>
              </a:rPr>
              <a:t>נוכל לעודד חברות נוספות לעשות כמונו</a:t>
            </a:r>
            <a:r>
              <a:rPr lang="he-IL" sz="2600" kern="1200" dirty="0">
                <a:solidFill>
                  <a:srgbClr val="002060"/>
                </a:solidFill>
                <a:latin typeface="Calibri" panose="020F0502020204030204" pitchFamily="34" charset="0"/>
                <a:cs typeface="Calibri" panose="020F0502020204030204" pitchFamily="34" charset="0"/>
              </a:rPr>
              <a:t>.</a:t>
            </a:r>
            <a:r>
              <a:rPr lang="he-IL" sz="2800" kern="1200" dirty="0">
                <a:solidFill>
                  <a:srgbClr val="002060"/>
                </a:solidFill>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9AF0C007-C8FA-4D70-9BAC-47DE7FDEC7F6}"/>
              </a:ext>
            </a:extLst>
          </p:cNvPr>
          <p:cNvSpPr txBox="1"/>
          <p:nvPr/>
        </p:nvSpPr>
        <p:spPr>
          <a:xfrm>
            <a:off x="449651" y="305093"/>
            <a:ext cx="4964739" cy="2610843"/>
          </a:xfrm>
          <a:prstGeom prst="rect">
            <a:avLst/>
          </a:prstGeom>
          <a:noFill/>
        </p:spPr>
        <p:txBody>
          <a:bodyPr wrap="square">
            <a:spAutoFit/>
          </a:bodyPr>
          <a:lstStyle/>
          <a:p>
            <a:pPr marL="457200" lvl="0" indent="-457200" algn="ctr" rtl="1">
              <a:lnSpc>
                <a:spcPct val="150000"/>
              </a:lnSpc>
              <a:buClrTx/>
            </a:pPr>
            <a:r>
              <a:rPr lang="he-IL" sz="2800" b="1" kern="1200" dirty="0">
                <a:solidFill>
                  <a:schemeClr val="accent4">
                    <a:lumMod val="75000"/>
                  </a:schemeClr>
                </a:solidFill>
                <a:latin typeface="Calibri" panose="020F0502020204030204" pitchFamily="34" charset="0"/>
                <a:cs typeface="Calibri" panose="020F0502020204030204" pitchFamily="34" charset="0"/>
              </a:rPr>
              <a:t>נמנע מאלימות </a:t>
            </a:r>
          </a:p>
          <a:p>
            <a:pPr marL="457200" lvl="0" indent="-457200" algn="ctr" rtl="1">
              <a:lnSpc>
                <a:spcPct val="150000"/>
              </a:lnSpc>
              <a:buClrTx/>
            </a:pPr>
            <a:r>
              <a:rPr lang="he-IL" sz="2800" kern="1200" dirty="0">
                <a:solidFill>
                  <a:srgbClr val="002060"/>
                </a:solidFill>
                <a:latin typeface="Calibri" panose="020F0502020204030204" pitchFamily="34" charset="0"/>
                <a:cs typeface="Calibri" panose="020F0502020204030204" pitchFamily="34" charset="0"/>
              </a:rPr>
              <a:t>(פיזית ומילולית) </a:t>
            </a:r>
          </a:p>
          <a:p>
            <a:pPr marL="457200" lvl="0" indent="-457200" algn="ctr" rtl="1">
              <a:lnSpc>
                <a:spcPct val="150000"/>
              </a:lnSpc>
              <a:buClrTx/>
            </a:pPr>
            <a:r>
              <a:rPr lang="he-IL" sz="2800" kern="1200" dirty="0">
                <a:solidFill>
                  <a:srgbClr val="002060"/>
                </a:solidFill>
                <a:latin typeface="Calibri" panose="020F0502020204030204" pitchFamily="34" charset="0"/>
                <a:cs typeface="Calibri" panose="020F0502020204030204" pitchFamily="34" charset="0"/>
              </a:rPr>
              <a:t>כדי לעצור אלימות</a:t>
            </a:r>
          </a:p>
          <a:p>
            <a:pPr marL="457200" lvl="0" indent="-457200" algn="ctr" rtl="1">
              <a:lnSpc>
                <a:spcPct val="150000"/>
              </a:lnSpc>
              <a:buClrTx/>
            </a:pPr>
            <a:endParaRPr lang="he-IL" sz="2800" kern="1200" dirty="0">
              <a:solidFill>
                <a:srgbClr val="00206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0AC3071-BB26-42A8-81D1-4DF9A076DF77}"/>
              </a:ext>
            </a:extLst>
          </p:cNvPr>
          <p:cNvSpPr txBox="1"/>
          <p:nvPr/>
        </p:nvSpPr>
        <p:spPr>
          <a:xfrm>
            <a:off x="4708723" y="1036643"/>
            <a:ext cx="2546068" cy="2308324"/>
          </a:xfrm>
          <a:prstGeom prst="rect">
            <a:avLst/>
          </a:prstGeom>
          <a:noFill/>
        </p:spPr>
        <p:txBody>
          <a:bodyPr wrap="square">
            <a:spAutoFit/>
          </a:bodyPr>
          <a:lstStyle/>
          <a:p>
            <a:pPr algn="ctr"/>
            <a:r>
              <a:rPr lang="he-IL" sz="2400" kern="1200" dirty="0">
                <a:solidFill>
                  <a:srgbClr val="002060"/>
                </a:solidFill>
                <a:latin typeface="Calibri" panose="020F0502020204030204" pitchFamily="34" charset="0"/>
                <a:cs typeface="Calibri" panose="020F0502020204030204" pitchFamily="34" charset="0"/>
              </a:rPr>
              <a:t>יַעַנְךָ ה' בְּיוֹם צָרָה" (תהילים כ' ב')</a:t>
            </a:r>
          </a:p>
          <a:p>
            <a:pPr algn="ctr"/>
            <a:r>
              <a:rPr lang="he-IL" sz="2400" kern="1200" dirty="0">
                <a:solidFill>
                  <a:srgbClr val="002060"/>
                </a:solidFill>
                <a:latin typeface="Calibri" panose="020F0502020204030204" pitchFamily="34" charset="0"/>
                <a:cs typeface="Calibri" panose="020F0502020204030204" pitchFamily="34" charset="0"/>
              </a:rPr>
              <a:t>נזכיר לעצמנו ולנפגע שתפילה מסייעת ושהקב"ה </a:t>
            </a:r>
          </a:p>
          <a:p>
            <a:pPr algn="ctr"/>
            <a:r>
              <a:rPr lang="he-IL" sz="2400" kern="1200" dirty="0">
                <a:solidFill>
                  <a:srgbClr val="002060"/>
                </a:solidFill>
                <a:latin typeface="Calibri" panose="020F0502020204030204" pitchFamily="34" charset="0"/>
                <a:cs typeface="Calibri" panose="020F0502020204030204" pitchFamily="34" charset="0"/>
              </a:rPr>
              <a:t>בוודאי יכול לעזור לו. </a:t>
            </a:r>
          </a:p>
        </p:txBody>
      </p:sp>
      <p:sp>
        <p:nvSpPr>
          <p:cNvPr id="11" name="TextBox 10">
            <a:extLst>
              <a:ext uri="{FF2B5EF4-FFF2-40B4-BE49-F238E27FC236}">
                <a16:creationId xmlns:a16="http://schemas.microsoft.com/office/drawing/2014/main" id="{7E3071A3-A880-415C-A0C5-49C89046ADBA}"/>
              </a:ext>
            </a:extLst>
          </p:cNvPr>
          <p:cNvSpPr txBox="1"/>
          <p:nvPr/>
        </p:nvSpPr>
        <p:spPr>
          <a:xfrm>
            <a:off x="6766709" y="3864114"/>
            <a:ext cx="5296012" cy="2430922"/>
          </a:xfrm>
          <a:prstGeom prst="rect">
            <a:avLst/>
          </a:prstGeom>
          <a:noFill/>
        </p:spPr>
        <p:txBody>
          <a:bodyPr wrap="square">
            <a:spAutoFit/>
          </a:bodyPr>
          <a:lstStyle/>
          <a:p>
            <a:pPr marL="457200" lvl="0" indent="-457200" algn="ctr" rtl="1">
              <a:lnSpc>
                <a:spcPct val="150000"/>
              </a:lnSpc>
              <a:buClrTx/>
            </a:pPr>
            <a:r>
              <a:rPr lang="he-IL" sz="2600" kern="1200" dirty="0">
                <a:solidFill>
                  <a:srgbClr val="002060"/>
                </a:solidFill>
                <a:latin typeface="Calibri" panose="020F0502020204030204" pitchFamily="34" charset="0"/>
                <a:cs typeface="Calibri" panose="020F0502020204030204" pitchFamily="34" charset="0"/>
              </a:rPr>
              <a:t>ניעזר </a:t>
            </a:r>
            <a:r>
              <a:rPr lang="he-IL" sz="2600" b="1" kern="1200" dirty="0">
                <a:solidFill>
                  <a:schemeClr val="accent4">
                    <a:lumMod val="75000"/>
                  </a:schemeClr>
                </a:solidFill>
                <a:latin typeface="Calibri" panose="020F0502020204030204" pitchFamily="34" charset="0"/>
                <a:cs typeface="Calibri" panose="020F0502020204030204" pitchFamily="34" charset="0"/>
              </a:rPr>
              <a:t>במבוגרים,</a:t>
            </a:r>
            <a:r>
              <a:rPr lang="en-US" sz="2600" kern="1200" dirty="0">
                <a:solidFill>
                  <a:srgbClr val="002060"/>
                </a:solidFill>
                <a:latin typeface="Calibri" panose="020F0502020204030204" pitchFamily="34" charset="0"/>
                <a:cs typeface="Calibri" panose="020F0502020204030204" pitchFamily="34" charset="0"/>
              </a:rPr>
              <a:t/>
            </a:r>
            <a:br>
              <a:rPr lang="en-US" sz="2600" kern="1200" dirty="0">
                <a:solidFill>
                  <a:srgbClr val="002060"/>
                </a:solidFill>
                <a:latin typeface="Calibri" panose="020F0502020204030204" pitchFamily="34" charset="0"/>
                <a:cs typeface="Calibri" panose="020F0502020204030204" pitchFamily="34" charset="0"/>
              </a:rPr>
            </a:br>
            <a:r>
              <a:rPr lang="he-IL" sz="2600" kern="1200" dirty="0">
                <a:solidFill>
                  <a:srgbClr val="002060"/>
                </a:solidFill>
                <a:latin typeface="Calibri" panose="020F0502020204030204" pitchFamily="34" charset="0"/>
                <a:cs typeface="Calibri" panose="020F0502020204030204" pitchFamily="34" charset="0"/>
              </a:rPr>
              <a:t>ונבקש מהם להתערב ולסייע. </a:t>
            </a:r>
          </a:p>
          <a:p>
            <a:pPr marL="457200" lvl="0" indent="-457200" algn="ctr" rtl="1">
              <a:lnSpc>
                <a:spcPct val="150000"/>
              </a:lnSpc>
              <a:buClrTx/>
            </a:pPr>
            <a:r>
              <a:rPr lang="he-IL" sz="2600" b="1" kern="1200" dirty="0">
                <a:solidFill>
                  <a:srgbClr val="002060"/>
                </a:solidFill>
                <a:latin typeface="Calibri" panose="020F0502020204030204" pitchFamily="34" charset="0"/>
                <a:cs typeface="Calibri" panose="020F0502020204030204" pitchFamily="34" charset="0"/>
              </a:rPr>
              <a:t>חשוב לספר ולדווח</a:t>
            </a:r>
            <a:r>
              <a:rPr lang="he-IL" sz="2600" kern="1200" dirty="0">
                <a:solidFill>
                  <a:srgbClr val="002060"/>
                </a:solidFill>
                <a:latin typeface="Calibri" panose="020F0502020204030204" pitchFamily="34" charset="0"/>
                <a:cs typeface="Calibri" panose="020F0502020204030204" pitchFamily="34" charset="0"/>
              </a:rPr>
              <a:t>, גם אם באופן אנונימי, כדי שהבריונות תיפסק.</a:t>
            </a:r>
          </a:p>
        </p:txBody>
      </p:sp>
      <p:sp>
        <p:nvSpPr>
          <p:cNvPr id="18" name="תיבת טקסט 17">
            <a:extLst>
              <a:ext uri="{FF2B5EF4-FFF2-40B4-BE49-F238E27FC236}">
                <a16:creationId xmlns:a16="http://schemas.microsoft.com/office/drawing/2014/main" id="{D17D4324-49BE-8608-890F-AE297698D083}"/>
              </a:ext>
            </a:extLst>
          </p:cNvPr>
          <p:cNvSpPr txBox="1"/>
          <p:nvPr/>
        </p:nvSpPr>
        <p:spPr>
          <a:xfrm>
            <a:off x="7485631" y="189620"/>
            <a:ext cx="4503231" cy="2430922"/>
          </a:xfrm>
          <a:prstGeom prst="rect">
            <a:avLst/>
          </a:prstGeom>
          <a:noFill/>
        </p:spPr>
        <p:txBody>
          <a:bodyPr wrap="square">
            <a:spAutoFit/>
          </a:bodyPr>
          <a:lstStyle/>
          <a:p>
            <a:pPr lvl="0" indent="-457200" algn="ctr" rtl="1">
              <a:lnSpc>
                <a:spcPct val="150000"/>
              </a:lnSpc>
              <a:buClrTx/>
              <a:defRPr/>
            </a:pPr>
            <a:r>
              <a:rPr lang="he-IL" sz="2600" b="1" kern="1200" dirty="0">
                <a:solidFill>
                  <a:srgbClr val="002060"/>
                </a:solidFill>
                <a:latin typeface="Calibri" panose="020F0502020204030204" pitchFamily="34" charset="0"/>
                <a:cs typeface="Calibri" panose="020F0502020204030204" pitchFamily="34" charset="0"/>
              </a:rPr>
              <a:t>לקבוצה יש </a:t>
            </a:r>
            <a:r>
              <a:rPr lang="he-IL" sz="2600" b="1" kern="1200" dirty="0" err="1">
                <a:solidFill>
                  <a:srgbClr val="002060"/>
                </a:solidFill>
                <a:latin typeface="Calibri" panose="020F0502020204030204" pitchFamily="34" charset="0"/>
                <a:cs typeface="Calibri" panose="020F0502020204030204" pitchFamily="34" charset="0"/>
              </a:rPr>
              <a:t>כח</a:t>
            </a:r>
            <a:r>
              <a:rPr lang="he-IL" sz="2600" b="1" kern="1200" dirty="0">
                <a:solidFill>
                  <a:srgbClr val="002060"/>
                </a:solidFill>
                <a:latin typeface="Calibri" panose="020F0502020204030204" pitchFamily="34" charset="0"/>
                <a:cs typeface="Calibri" panose="020F0502020204030204" pitchFamily="34" charset="0"/>
              </a:rPr>
              <a:t> חיובי</a:t>
            </a:r>
            <a:r>
              <a:rPr lang="he-IL" sz="2600" kern="1200" dirty="0">
                <a:solidFill>
                  <a:srgbClr val="002060"/>
                </a:solidFill>
                <a:latin typeface="Calibri" panose="020F0502020204030204" pitchFamily="34" charset="0"/>
                <a:cs typeface="Calibri" panose="020F0502020204030204" pitchFamily="34" charset="0"/>
              </a:rPr>
              <a:t>. </a:t>
            </a:r>
          </a:p>
          <a:p>
            <a:pPr lvl="0" indent="-457200" algn="ctr" rtl="1">
              <a:lnSpc>
                <a:spcPct val="150000"/>
              </a:lnSpc>
              <a:buClrTx/>
              <a:defRPr/>
            </a:pPr>
            <a:r>
              <a:rPr kumimoji="0" lang="he-IL" sz="2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נאתר </a:t>
            </a:r>
            <a:r>
              <a:rPr kumimoji="0" lang="he-IL" sz="2600" b="1" i="0" u="none" strike="noStrike" kern="1200" cap="none" spc="0" normalizeH="0" baseline="0" noProof="0" dirty="0">
                <a:ln>
                  <a:noFill/>
                </a:ln>
                <a:solidFill>
                  <a:schemeClr val="accent4">
                    <a:lumMod val="75000"/>
                  </a:schemeClr>
                </a:solidFill>
                <a:effectLst/>
                <a:uLnTx/>
                <a:uFillTx/>
                <a:latin typeface="Calibri" panose="020F0502020204030204" pitchFamily="34" charset="0"/>
                <a:cs typeface="Calibri" panose="020F0502020204030204" pitchFamily="34" charset="0"/>
                <a:sym typeface="Arial"/>
              </a:rPr>
              <a:t>חברות נוספות </a:t>
            </a:r>
            <a:r>
              <a:rPr lang="he-IL" sz="2600" kern="1200" dirty="0">
                <a:solidFill>
                  <a:srgbClr val="002060"/>
                </a:solidFill>
                <a:latin typeface="Calibri" panose="020F0502020204030204" pitchFamily="34" charset="0"/>
                <a:cs typeface="Calibri" panose="020F0502020204030204" pitchFamily="34" charset="0"/>
              </a:rPr>
              <a:t>שאיתם ניתן יהיה לפעול ביחד להפסקת הפגיעה, כי ביחד יש לנו כוח להשפיע!</a:t>
            </a:r>
            <a:endParaRPr kumimoji="0" lang="he-IL" sz="2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081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47027BC8-18CE-AC93-F4AC-01705F4DF1CD}"/>
              </a:ext>
            </a:extLst>
          </p:cNvPr>
          <p:cNvPicPr>
            <a:picLocks noChangeAspect="1"/>
          </p:cNvPicPr>
          <p:nvPr/>
        </p:nvPicPr>
        <p:blipFill>
          <a:blip r:embed="rId3"/>
          <a:stretch>
            <a:fillRect/>
          </a:stretch>
        </p:blipFill>
        <p:spPr>
          <a:xfrm>
            <a:off x="3511296" y="1964248"/>
            <a:ext cx="5693664" cy="2554483"/>
          </a:xfrm>
          <a:prstGeom prst="rect">
            <a:avLst/>
          </a:prstGeom>
          <a:solidFill>
            <a:schemeClr val="accent4">
              <a:lumMod val="40000"/>
              <a:lumOff val="60000"/>
            </a:schemeClr>
          </a:solidFill>
        </p:spPr>
      </p:pic>
      <p:sp>
        <p:nvSpPr>
          <p:cNvPr id="5" name="כותרת 1">
            <a:extLst>
              <a:ext uri="{FF2B5EF4-FFF2-40B4-BE49-F238E27FC236}">
                <a16:creationId xmlns:a16="http://schemas.microsoft.com/office/drawing/2014/main" id="{E7E444ED-28CE-FAF8-F2AC-A8B0E0681ADD}"/>
              </a:ext>
            </a:extLst>
          </p:cNvPr>
          <p:cNvSpPr>
            <a:spLocks noGrp="1"/>
          </p:cNvSpPr>
          <p:nvPr>
            <p:ph type="title"/>
          </p:nvPr>
        </p:nvSpPr>
        <p:spPr>
          <a:xfrm>
            <a:off x="3656266" y="121570"/>
            <a:ext cx="5013960" cy="1325563"/>
          </a:xfrm>
        </p:spPr>
        <p:txBody>
          <a:bodyPr/>
          <a:lstStyle/>
          <a:p>
            <a:r>
              <a:rPr lang="he-IL" dirty="0"/>
              <a:t>מן המקורות</a:t>
            </a:r>
          </a:p>
        </p:txBody>
      </p:sp>
      <p:sp>
        <p:nvSpPr>
          <p:cNvPr id="6" name="תיבת טקסט 5">
            <a:extLst>
              <a:ext uri="{FF2B5EF4-FFF2-40B4-BE49-F238E27FC236}">
                <a16:creationId xmlns:a16="http://schemas.microsoft.com/office/drawing/2014/main" id="{37BABFA4-08CF-1EB6-A454-FBE57FAD772A}"/>
              </a:ext>
            </a:extLst>
          </p:cNvPr>
          <p:cNvSpPr txBox="1"/>
          <p:nvPr/>
        </p:nvSpPr>
        <p:spPr>
          <a:xfrm>
            <a:off x="3992880" y="2706072"/>
            <a:ext cx="4474464" cy="769441"/>
          </a:xfrm>
          <a:prstGeom prst="rect">
            <a:avLst/>
          </a:prstGeom>
          <a:noFill/>
        </p:spPr>
        <p:txBody>
          <a:bodyPr wrap="square">
            <a:spAutoFit/>
          </a:bodyPr>
          <a:lstStyle/>
          <a:p>
            <a:pPr algn="ctr"/>
            <a:r>
              <a:rPr lang="he-IL" sz="4400" b="1" kern="1200" dirty="0">
                <a:solidFill>
                  <a:prstClr val="black"/>
                </a:solidFill>
                <a:latin typeface="Calibri" panose="020F0502020204030204" pitchFamily="34" charset="0"/>
                <a:ea typeface="+mn-ea"/>
                <a:cs typeface="Calibri" panose="020F0502020204030204" pitchFamily="34" charset="0"/>
              </a:rPr>
              <a:t>"עמו אנוכי בצרה"</a:t>
            </a:r>
          </a:p>
        </p:txBody>
      </p:sp>
      <p:sp>
        <p:nvSpPr>
          <p:cNvPr id="7" name="תיבת טקסט 6">
            <a:extLst>
              <a:ext uri="{FF2B5EF4-FFF2-40B4-BE49-F238E27FC236}">
                <a16:creationId xmlns:a16="http://schemas.microsoft.com/office/drawing/2014/main" id="{B0766804-273E-0A5A-5B26-02184EAD37B5}"/>
              </a:ext>
            </a:extLst>
          </p:cNvPr>
          <p:cNvSpPr txBox="1"/>
          <p:nvPr/>
        </p:nvSpPr>
        <p:spPr>
          <a:xfrm>
            <a:off x="5096256" y="3617904"/>
            <a:ext cx="2511552" cy="461665"/>
          </a:xfrm>
          <a:prstGeom prst="rect">
            <a:avLst/>
          </a:prstGeom>
          <a:noFill/>
        </p:spPr>
        <p:txBody>
          <a:bodyPr wrap="square">
            <a:spAutoFit/>
          </a:bodyPr>
          <a:lstStyle/>
          <a:p>
            <a:pPr algn="ctr"/>
            <a:r>
              <a:rPr lang="he-IL" sz="2400" dirty="0"/>
              <a:t>(תהילים צ"א, ט"ו)</a:t>
            </a:r>
          </a:p>
        </p:txBody>
      </p:sp>
      <p:sp>
        <p:nvSpPr>
          <p:cNvPr id="8" name="תיבת טקסט 7">
            <a:extLst>
              <a:ext uri="{FF2B5EF4-FFF2-40B4-BE49-F238E27FC236}">
                <a16:creationId xmlns:a16="http://schemas.microsoft.com/office/drawing/2014/main" id="{D38A809F-FFD3-38B0-1427-8DC981D878E9}"/>
              </a:ext>
            </a:extLst>
          </p:cNvPr>
          <p:cNvSpPr txBox="1"/>
          <p:nvPr/>
        </p:nvSpPr>
        <p:spPr>
          <a:xfrm>
            <a:off x="3328416" y="4886197"/>
            <a:ext cx="5876544" cy="1131848"/>
          </a:xfrm>
          <a:prstGeom prst="rect">
            <a:avLst/>
          </a:prstGeom>
          <a:noFill/>
        </p:spPr>
        <p:txBody>
          <a:bodyPr wrap="square">
            <a:spAutoFit/>
          </a:bodyPr>
          <a:lstStyle/>
          <a:p>
            <a:pPr algn="ctr" rtl="1">
              <a:lnSpc>
                <a:spcPct val="150000"/>
              </a:lnSpc>
            </a:pPr>
            <a:r>
              <a:rPr lang="he-IL" sz="2400" dirty="0"/>
              <a:t>כיצד נוכל להיות לצד האחר כשהוא זקוק לנו?</a:t>
            </a:r>
          </a:p>
          <a:p>
            <a:pPr algn="ctr" rtl="1">
              <a:lnSpc>
                <a:spcPct val="150000"/>
              </a:lnSpc>
            </a:pPr>
            <a:r>
              <a:rPr lang="he-IL" sz="2400" dirty="0"/>
              <a:t>למה צריך לדעתכן, לשים לב כדי להיות לעזר?</a:t>
            </a:r>
          </a:p>
        </p:txBody>
      </p:sp>
      <p:pic>
        <p:nvPicPr>
          <p:cNvPr id="9" name="תמונה 8">
            <a:extLst>
              <a:ext uri="{FF2B5EF4-FFF2-40B4-BE49-F238E27FC236}">
                <a16:creationId xmlns:a16="http://schemas.microsoft.com/office/drawing/2014/main" id="{E92592BA-2578-6F32-B8E9-B66B7E442666}"/>
              </a:ext>
            </a:extLst>
          </p:cNvPr>
          <p:cNvPicPr>
            <a:picLocks noChangeAspect="1"/>
          </p:cNvPicPr>
          <p:nvPr/>
        </p:nvPicPr>
        <p:blipFill>
          <a:blip r:embed="rId4">
            <a:clrChange>
              <a:clrFrom>
                <a:srgbClr val="E9E7E7"/>
              </a:clrFrom>
              <a:clrTo>
                <a:srgbClr val="E9E7E7">
                  <a:alpha val="0"/>
                </a:srgbClr>
              </a:clrTo>
            </a:clrChange>
          </a:blip>
          <a:stretch>
            <a:fillRect/>
          </a:stretch>
        </p:blipFill>
        <p:spPr>
          <a:xfrm rot="1834324">
            <a:off x="1566927" y="2861456"/>
            <a:ext cx="2840226" cy="2222747"/>
          </a:xfrm>
          <a:prstGeom prst="rect">
            <a:avLst/>
          </a:prstGeom>
        </p:spPr>
      </p:pic>
      <p:pic>
        <p:nvPicPr>
          <p:cNvPr id="10" name="תמונה 9">
            <a:extLst>
              <a:ext uri="{FF2B5EF4-FFF2-40B4-BE49-F238E27FC236}">
                <a16:creationId xmlns:a16="http://schemas.microsoft.com/office/drawing/2014/main" id="{AC1C9F33-F7D2-A9AB-DA76-6314695B9C3E}"/>
              </a:ext>
            </a:extLst>
          </p:cNvPr>
          <p:cNvPicPr>
            <a:picLocks noChangeAspect="1"/>
          </p:cNvPicPr>
          <p:nvPr/>
        </p:nvPicPr>
        <p:blipFill>
          <a:blip r:embed="rId5">
            <a:extLst>
              <a:ext uri="{BEBA8EAE-BF5A-486C-A8C5-ECC9F3942E4B}">
                <a14:imgProps xmlns:a14="http://schemas.microsoft.com/office/drawing/2010/main">
                  <a14:imgLayer r:embed="rId6">
                    <a14:imgEffect>
                      <a14:artisticCement/>
                    </a14:imgEffect>
                  </a14:imgLayer>
                </a14:imgProps>
              </a:ext>
            </a:extLst>
          </a:blip>
          <a:stretch>
            <a:fillRect/>
          </a:stretch>
        </p:blipFill>
        <p:spPr>
          <a:xfrm>
            <a:off x="11540208" y="1225938"/>
            <a:ext cx="419542" cy="426325"/>
          </a:xfrm>
          <a:prstGeom prst="ellipse">
            <a:avLst/>
          </a:prstGeom>
        </p:spPr>
      </p:pic>
      <p:pic>
        <p:nvPicPr>
          <p:cNvPr id="11" name="תמונה 10">
            <a:extLst>
              <a:ext uri="{FF2B5EF4-FFF2-40B4-BE49-F238E27FC236}">
                <a16:creationId xmlns:a16="http://schemas.microsoft.com/office/drawing/2014/main" id="{08A3C8E7-266E-EFCC-F37B-AED32D36F3F9}"/>
              </a:ext>
            </a:extLst>
          </p:cNvPr>
          <p:cNvPicPr>
            <a:picLocks noChangeAspect="1"/>
          </p:cNvPicPr>
          <p:nvPr/>
        </p:nvPicPr>
        <p:blipFill>
          <a:blip r:embed="rId7">
            <a:extLst>
              <a:ext uri="{BEBA8EAE-BF5A-486C-A8C5-ECC9F3942E4B}">
                <a14:imgProps xmlns:a14="http://schemas.microsoft.com/office/drawing/2010/main">
                  <a14:imgLayer r:embed="rId6">
                    <a14:imgEffect>
                      <a14:artisticPencilGrayscale/>
                    </a14:imgEffect>
                  </a14:imgLayer>
                </a14:imgProps>
              </a:ext>
            </a:extLst>
          </a:blip>
          <a:stretch>
            <a:fillRect/>
          </a:stretch>
        </p:blipFill>
        <p:spPr>
          <a:xfrm>
            <a:off x="11027462" y="1483041"/>
            <a:ext cx="419542" cy="426325"/>
          </a:xfrm>
          <a:prstGeom prst="ellipse">
            <a:avLst/>
          </a:prstGeom>
        </p:spPr>
      </p:pic>
      <p:pic>
        <p:nvPicPr>
          <p:cNvPr id="12" name="תמונה 11">
            <a:extLst>
              <a:ext uri="{FF2B5EF4-FFF2-40B4-BE49-F238E27FC236}">
                <a16:creationId xmlns:a16="http://schemas.microsoft.com/office/drawing/2014/main" id="{94A0C9B2-D745-B8A5-1F9D-93F4DCAA7539}"/>
              </a:ext>
            </a:extLst>
          </p:cNvPr>
          <p:cNvPicPr>
            <a:picLocks noChangeAspect="1"/>
          </p:cNvPicPr>
          <p:nvPr/>
        </p:nvPicPr>
        <p:blipFill>
          <a:blip r:embed="rId8">
            <a:extLst>
              <a:ext uri="{BEBA8EAE-BF5A-486C-A8C5-ECC9F3942E4B}">
                <a14:imgProps xmlns:a14="http://schemas.microsoft.com/office/drawing/2010/main">
                  <a14:imgLayer r:embed="rId6">
                    <a14:imgEffect>
                      <a14:artisticLightScreen/>
                    </a14:imgEffect>
                  </a14:imgLayer>
                </a14:imgProps>
              </a:ext>
            </a:extLst>
          </a:blip>
          <a:stretch>
            <a:fillRect/>
          </a:stretch>
        </p:blipFill>
        <p:spPr>
          <a:xfrm>
            <a:off x="10814203" y="390771"/>
            <a:ext cx="846060" cy="859739"/>
          </a:xfrm>
          <a:prstGeom prst="ellipse">
            <a:avLst/>
          </a:prstGeom>
        </p:spPr>
      </p:pic>
    </p:spTree>
    <p:extLst>
      <p:ext uri="{BB962C8B-B14F-4D97-AF65-F5344CB8AC3E}">
        <p14:creationId xmlns:p14="http://schemas.microsoft.com/office/powerpoint/2010/main" val="15224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B7DD1F-2A7A-DBC0-7112-CBA2B9E070DB}"/>
              </a:ext>
            </a:extLst>
          </p:cNvPr>
          <p:cNvSpPr>
            <a:spLocks noGrp="1"/>
          </p:cNvSpPr>
          <p:nvPr>
            <p:ph type="title"/>
          </p:nvPr>
        </p:nvSpPr>
        <p:spPr/>
        <p:txBody>
          <a:bodyPr>
            <a:normAutofit/>
          </a:bodyPr>
          <a:lstStyle/>
          <a:p>
            <a:r>
              <a:rPr lang="he-IL" sz="4400" dirty="0"/>
              <a:t>מישירים </a:t>
            </a:r>
            <a:r>
              <a:rPr lang="he-IL" sz="4800" dirty="0" err="1">
                <a:solidFill>
                  <a:schemeClr val="bg1"/>
                </a:solidFill>
              </a:rPr>
              <a:t>מב"ט</a:t>
            </a:r>
            <a:r>
              <a:rPr lang="he-IL" sz="4400" dirty="0"/>
              <a:t> לחברה במצוקה</a:t>
            </a:r>
          </a:p>
        </p:txBody>
      </p:sp>
      <p:sp>
        <p:nvSpPr>
          <p:cNvPr id="8" name="תיבת טקסט 7">
            <a:extLst>
              <a:ext uri="{FF2B5EF4-FFF2-40B4-BE49-F238E27FC236}">
                <a16:creationId xmlns:a16="http://schemas.microsoft.com/office/drawing/2014/main" id="{4E5225F0-3CD5-6791-2B1B-EB37118E0DA9}"/>
              </a:ext>
            </a:extLst>
          </p:cNvPr>
          <p:cNvSpPr txBox="1"/>
          <p:nvPr/>
        </p:nvSpPr>
        <p:spPr>
          <a:xfrm>
            <a:off x="4244898" y="1540998"/>
            <a:ext cx="3702205" cy="1015663"/>
          </a:xfrm>
          <a:prstGeom prst="rect">
            <a:avLst/>
          </a:prstGeom>
          <a:noFill/>
        </p:spPr>
        <p:txBody>
          <a:bodyPr wrap="square" rtlCol="1">
            <a:spAutoFit/>
          </a:bodyPr>
          <a:lstStyle/>
          <a:p>
            <a:pPr algn="ctr"/>
            <a:r>
              <a:rPr lang="he-IL" sz="6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מב"ט</a:t>
            </a:r>
            <a:r>
              <a:rPr lang="he-IL" sz="6000" b="1" dirty="0">
                <a:latin typeface="Calibri" panose="020F0502020204030204" pitchFamily="34" charset="0"/>
                <a:ea typeface="Calibri" panose="020F0502020204030204" pitchFamily="34" charset="0"/>
                <a:cs typeface="Calibri" panose="020F0502020204030204" pitchFamily="34" charset="0"/>
              </a:rPr>
              <a:t> </a:t>
            </a:r>
            <a:endParaRPr lang="he-IL" sz="4000" b="1"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4" descr="Doodle, Arrow, Show, Rise">
            <a:extLst>
              <a:ext uri="{FF2B5EF4-FFF2-40B4-BE49-F238E27FC236}">
                <a16:creationId xmlns:a16="http://schemas.microsoft.com/office/drawing/2014/main" id="{68EFC29E-F0C1-3703-52F8-336ECA0FCCF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470476">
            <a:off x="3661504" y="2087374"/>
            <a:ext cx="1815551" cy="1505376"/>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093AEBCF-9DAE-4B4C-4B4C-F311C435B4DA}"/>
              </a:ext>
            </a:extLst>
          </p:cNvPr>
          <p:cNvPicPr>
            <a:picLocks noChangeAspect="1"/>
          </p:cNvPicPr>
          <p:nvPr/>
        </p:nvPicPr>
        <p:blipFill>
          <a:blip r:embed="rId4"/>
          <a:stretch>
            <a:fillRect/>
          </a:stretch>
        </p:blipFill>
        <p:spPr>
          <a:xfrm rot="14765357">
            <a:off x="6970836" y="2062772"/>
            <a:ext cx="2078916" cy="1835055"/>
          </a:xfrm>
          <a:prstGeom prst="rect">
            <a:avLst/>
          </a:prstGeom>
        </p:spPr>
      </p:pic>
      <p:pic>
        <p:nvPicPr>
          <p:cNvPr id="7" name="תמונה 6">
            <a:extLst>
              <a:ext uri="{FF2B5EF4-FFF2-40B4-BE49-F238E27FC236}">
                <a16:creationId xmlns:a16="http://schemas.microsoft.com/office/drawing/2014/main" id="{90CDC55E-DB96-A4F3-16C4-639B841A3A39}"/>
              </a:ext>
            </a:extLst>
          </p:cNvPr>
          <p:cNvPicPr>
            <a:picLocks noChangeAspect="1"/>
          </p:cNvPicPr>
          <p:nvPr/>
        </p:nvPicPr>
        <p:blipFill>
          <a:blip r:embed="rId4"/>
          <a:stretch>
            <a:fillRect/>
          </a:stretch>
        </p:blipFill>
        <p:spPr>
          <a:xfrm rot="18217214">
            <a:off x="5115153" y="2411837"/>
            <a:ext cx="2078916" cy="1835055"/>
          </a:xfrm>
          <a:prstGeom prst="rect">
            <a:avLst/>
          </a:prstGeom>
        </p:spPr>
      </p:pic>
      <p:sp>
        <p:nvSpPr>
          <p:cNvPr id="10" name="תיבת טקסט 9">
            <a:extLst>
              <a:ext uri="{FF2B5EF4-FFF2-40B4-BE49-F238E27FC236}">
                <a16:creationId xmlns:a16="http://schemas.microsoft.com/office/drawing/2014/main" id="{A624FB4E-2A00-FA25-64F1-6C211ED15E22}"/>
              </a:ext>
            </a:extLst>
          </p:cNvPr>
          <p:cNvSpPr txBox="1"/>
          <p:nvPr/>
        </p:nvSpPr>
        <p:spPr>
          <a:xfrm>
            <a:off x="8362470" y="3745647"/>
            <a:ext cx="3439346" cy="2492990"/>
          </a:xfrm>
          <a:prstGeom prst="rect">
            <a:avLst/>
          </a:prstGeom>
          <a:noFill/>
        </p:spPr>
        <p:txBody>
          <a:bodyPr wrap="square">
            <a:spAutoFit/>
          </a:bodyPr>
          <a:lstStyle/>
          <a:p>
            <a:pPr algn="ctr" rtl="1"/>
            <a:r>
              <a:rPr kumimoji="0" lang="he-IL"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מ</a:t>
            </a: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ביטים פנימה והחוצה –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ctr" rtl="1"/>
            <a:r>
              <a:rPr lang="he-IL" sz="2800" kern="1200" noProof="0" dirty="0">
                <a:solidFill>
                  <a:prstClr val="black"/>
                </a:solidFill>
                <a:latin typeface="Calibri" panose="020F0502020204030204" pitchFamily="34" charset="0"/>
                <a:ea typeface="+mn-ea"/>
                <a:cs typeface="Calibri" panose="020F0502020204030204" pitchFamily="34" charset="0"/>
              </a:rPr>
              <a:t>שמים לב להתלבטויות ולרגשות שעולים בי. </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מישירים מבט לפגיעה </a:t>
            </a:r>
          </a:p>
          <a:p>
            <a:pPr algn="ctr" rtl="1"/>
            <a:r>
              <a:rPr kumimoji="0" lang="he-IL"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ולא מתעלמים.</a:t>
            </a:r>
            <a:endParaRPr lang="he-IL" sz="2800" dirty="0"/>
          </a:p>
        </p:txBody>
      </p:sp>
      <p:sp>
        <p:nvSpPr>
          <p:cNvPr id="11" name="מלבן: פינות מעוגלות 10">
            <a:extLst>
              <a:ext uri="{FF2B5EF4-FFF2-40B4-BE49-F238E27FC236}">
                <a16:creationId xmlns:a16="http://schemas.microsoft.com/office/drawing/2014/main" id="{4A7C089B-D931-B038-DA25-14B875AB3A04}"/>
              </a:ext>
            </a:extLst>
          </p:cNvPr>
          <p:cNvSpPr/>
          <p:nvPr/>
        </p:nvSpPr>
        <p:spPr>
          <a:xfrm>
            <a:off x="8336344" y="3775669"/>
            <a:ext cx="3470611" cy="2690802"/>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sp>
        <p:nvSpPr>
          <p:cNvPr id="12" name="תיבת טקסט 11">
            <a:extLst>
              <a:ext uri="{FF2B5EF4-FFF2-40B4-BE49-F238E27FC236}">
                <a16:creationId xmlns:a16="http://schemas.microsoft.com/office/drawing/2014/main" id="{8D0F1F71-6305-6F02-58DA-E432B0E8CEFC}"/>
              </a:ext>
            </a:extLst>
          </p:cNvPr>
          <p:cNvSpPr txBox="1"/>
          <p:nvPr/>
        </p:nvSpPr>
        <p:spPr>
          <a:xfrm>
            <a:off x="4368696" y="4182156"/>
            <a:ext cx="3759491" cy="1661993"/>
          </a:xfrm>
          <a:prstGeom prst="rect">
            <a:avLst/>
          </a:prstGeom>
          <a:noFill/>
        </p:spPr>
        <p:txBody>
          <a:bodyPr wrap="square">
            <a:spAutoFit/>
          </a:bodyPr>
          <a:lstStyle/>
          <a:p>
            <a:pPr algn="ctr" rtl="1"/>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ב</a:t>
            </a: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וחרים מה לעשות ואת מי לרתום לפעולה/לעזרה.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endParaRPr lang="he-IL" sz="2800" dirty="0"/>
          </a:p>
        </p:txBody>
      </p:sp>
      <p:sp>
        <p:nvSpPr>
          <p:cNvPr id="13" name="מלבן: פינות מעוגלות 12">
            <a:extLst>
              <a:ext uri="{FF2B5EF4-FFF2-40B4-BE49-F238E27FC236}">
                <a16:creationId xmlns:a16="http://schemas.microsoft.com/office/drawing/2014/main" id="{39C5C708-1B4B-97B5-BBD7-FA5A2F7E5B4C}"/>
              </a:ext>
            </a:extLst>
          </p:cNvPr>
          <p:cNvSpPr/>
          <p:nvPr/>
        </p:nvSpPr>
        <p:spPr>
          <a:xfrm>
            <a:off x="4449421" y="4332478"/>
            <a:ext cx="3598043" cy="1422386"/>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sp>
        <p:nvSpPr>
          <p:cNvPr id="14" name="תיבת טקסט 13">
            <a:extLst>
              <a:ext uri="{FF2B5EF4-FFF2-40B4-BE49-F238E27FC236}">
                <a16:creationId xmlns:a16="http://schemas.microsoft.com/office/drawing/2014/main" id="{30C2BCC9-CFDE-F430-B8E7-F3F19CE73098}"/>
              </a:ext>
            </a:extLst>
          </p:cNvPr>
          <p:cNvSpPr txBox="1"/>
          <p:nvPr/>
        </p:nvSpPr>
        <p:spPr>
          <a:xfrm>
            <a:off x="385045" y="3296426"/>
            <a:ext cx="3759491" cy="2159566"/>
          </a:xfrm>
          <a:prstGeom prst="rect">
            <a:avLst/>
          </a:prstGeom>
          <a:noFill/>
        </p:spPr>
        <p:txBody>
          <a:bodyPr wrap="square">
            <a:spAutoFit/>
          </a:bodyPr>
          <a:lstStyle/>
          <a:p>
            <a:pPr marL="0" marR="0" lvl="0" indent="0" algn="ctr" defTabSz="914400" rtl="1" eaLnBrk="1" fontAlgn="auto" latinLnBrk="0" hangingPunct="1">
              <a:spcBef>
                <a:spcPts val="1000"/>
              </a:spcBef>
              <a:spcAft>
                <a:spcPts val="0"/>
              </a:spcAft>
              <a:buClrTx/>
              <a:buSzTx/>
              <a:buFont typeface="Arial" panose="020B0604020202020204" pitchFamily="34" charset="0"/>
              <a:buNone/>
              <a:tabLst/>
              <a:defRPr/>
            </a:pPr>
            <a:r>
              <a:rPr kumimoji="0" lang="he-IL"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ט</a:t>
            </a: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ורפים את הקלפים – פועלים ומגיבים </a:t>
            </a:r>
          </a:p>
          <a:p>
            <a:pPr marL="0" marR="0" lvl="0" indent="0" algn="ctr" defTabSz="914400" rtl="1" eaLnBrk="1" fontAlgn="auto" latinLnBrk="0" hangingPunct="1">
              <a:spcBef>
                <a:spcPts val="1000"/>
              </a:spcBef>
              <a:spcAft>
                <a:spcPts val="0"/>
              </a:spcAft>
              <a:buClrTx/>
              <a:buSzTx/>
              <a:buFont typeface="Arial" panose="020B0604020202020204" pitchFamily="34" charset="0"/>
              <a:buNone/>
              <a:tabLst/>
              <a:defRPr/>
            </a:pP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כדי לשנות </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את המצב</a:t>
            </a:r>
          </a:p>
        </p:txBody>
      </p:sp>
      <p:sp>
        <p:nvSpPr>
          <p:cNvPr id="15" name="מלבן: פינות מעוגלות 14">
            <a:extLst>
              <a:ext uri="{FF2B5EF4-FFF2-40B4-BE49-F238E27FC236}">
                <a16:creationId xmlns:a16="http://schemas.microsoft.com/office/drawing/2014/main" id="{9BEDE636-48DA-9015-5B3B-5C854649FAFB}"/>
              </a:ext>
            </a:extLst>
          </p:cNvPr>
          <p:cNvSpPr/>
          <p:nvPr/>
        </p:nvSpPr>
        <p:spPr>
          <a:xfrm>
            <a:off x="528482" y="3542594"/>
            <a:ext cx="3598043" cy="2212269"/>
          </a:xfrm>
          <a:prstGeom prst="roundRect">
            <a:avLst/>
          </a:prstGeom>
          <a:noFill/>
          <a:ln w="57150"/>
        </p:spPr>
        <p:style>
          <a:lnRef idx="2">
            <a:schemeClr val="accent4"/>
          </a:lnRef>
          <a:fillRef idx="1">
            <a:schemeClr val="lt1"/>
          </a:fillRef>
          <a:effectRef idx="0">
            <a:schemeClr val="accent4"/>
          </a:effectRef>
          <a:fontRef idx="minor">
            <a:schemeClr val="dk1"/>
          </a:fontRef>
        </p:style>
        <p:txBody>
          <a:bodyPr rtlCol="1" anchor="ctr"/>
          <a:lstStyle/>
          <a:p>
            <a:pPr algn="ctr"/>
            <a:endParaRPr lang="he-IL"/>
          </a:p>
        </p:txBody>
      </p:sp>
      <p:pic>
        <p:nvPicPr>
          <p:cNvPr id="2052" name="Picture 4" descr="Free illustrations of Cartoon">
            <a:extLst>
              <a:ext uri="{FF2B5EF4-FFF2-40B4-BE49-F238E27FC236}">
                <a16:creationId xmlns:a16="http://schemas.microsoft.com/office/drawing/2014/main" id="{2D34F003-325C-ED35-AA97-5429AAB758C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3468" y="1206386"/>
            <a:ext cx="2449774" cy="11797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Search Binocular illustration and picture">
            <a:extLst>
              <a:ext uri="{FF2B5EF4-FFF2-40B4-BE49-F238E27FC236}">
                <a16:creationId xmlns:a16="http://schemas.microsoft.com/office/drawing/2014/main" id="{3BBFA89F-751A-B94F-829B-7EAC9BFEF0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80" t="18272" r="16216" b="19598"/>
          <a:stretch/>
        </p:blipFill>
        <p:spPr bwMode="auto">
          <a:xfrm>
            <a:off x="9323399" y="2501368"/>
            <a:ext cx="2772436" cy="159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8">
            <a:extLst>
              <a:ext uri="{FF2B5EF4-FFF2-40B4-BE49-F238E27FC236}">
                <a16:creationId xmlns:a16="http://schemas.microsoft.com/office/drawing/2014/main" id="{5DE00A54-6EBD-FA7C-AC17-926C277505D3}"/>
              </a:ext>
            </a:extLst>
          </p:cNvPr>
          <p:cNvSpPr/>
          <p:nvPr/>
        </p:nvSpPr>
        <p:spPr>
          <a:xfrm>
            <a:off x="119268" y="2107688"/>
            <a:ext cx="4156750" cy="4532244"/>
          </a:xfrm>
          <a:custGeom>
            <a:avLst/>
            <a:gdLst>
              <a:gd name="connsiteX0" fmla="*/ 0 w 4156750"/>
              <a:gd name="connsiteY0" fmla="*/ 755389 h 4532244"/>
              <a:gd name="connsiteX1" fmla="*/ 416037 w 4156750"/>
              <a:gd name="connsiteY1" fmla="*/ 0 h 4532244"/>
              <a:gd name="connsiteX2" fmla="*/ 3740712 w 4156750"/>
              <a:gd name="connsiteY2" fmla="*/ 0 h 4532244"/>
              <a:gd name="connsiteX3" fmla="*/ 4156750 w 4156750"/>
              <a:gd name="connsiteY3" fmla="*/ 755389 h 4532244"/>
              <a:gd name="connsiteX4" fmla="*/ 4156750 w 4156750"/>
              <a:gd name="connsiteY4" fmla="*/ 3776854 h 4532244"/>
              <a:gd name="connsiteX5" fmla="*/ 3740712 w 4156750"/>
              <a:gd name="connsiteY5" fmla="*/ 4532244 h 4532244"/>
              <a:gd name="connsiteX6" fmla="*/ 416037 w 4156750"/>
              <a:gd name="connsiteY6" fmla="*/ 4532244 h 4532244"/>
              <a:gd name="connsiteX7" fmla="*/ 0 w 4156750"/>
              <a:gd name="connsiteY7" fmla="*/ 3776854 h 4532244"/>
              <a:gd name="connsiteX8" fmla="*/ 0 w 4156750"/>
              <a:gd name="connsiteY8" fmla="*/ 755389 h 4532244"/>
              <a:gd name="connsiteX0" fmla="*/ 0 w 4156750"/>
              <a:gd name="connsiteY0" fmla="*/ 755389 h 4532244"/>
              <a:gd name="connsiteX1" fmla="*/ 416037 w 4156750"/>
              <a:gd name="connsiteY1" fmla="*/ 0 h 4532244"/>
              <a:gd name="connsiteX2" fmla="*/ 3740712 w 4156750"/>
              <a:gd name="connsiteY2" fmla="*/ 0 h 4532244"/>
              <a:gd name="connsiteX3" fmla="*/ 4156750 w 4156750"/>
              <a:gd name="connsiteY3" fmla="*/ 755389 h 4532244"/>
              <a:gd name="connsiteX4" fmla="*/ 4156750 w 4156750"/>
              <a:gd name="connsiteY4" fmla="*/ 3776854 h 4532244"/>
              <a:gd name="connsiteX5" fmla="*/ 3740712 w 4156750"/>
              <a:gd name="connsiteY5" fmla="*/ 4532244 h 4532244"/>
              <a:gd name="connsiteX6" fmla="*/ 416037 w 4156750"/>
              <a:gd name="connsiteY6" fmla="*/ 4532244 h 4532244"/>
              <a:gd name="connsiteX7" fmla="*/ 0 w 4156750"/>
              <a:gd name="connsiteY7" fmla="*/ 3776854 h 4532244"/>
              <a:gd name="connsiteX8" fmla="*/ 0 w 4156750"/>
              <a:gd name="connsiteY8" fmla="*/ 755389 h 45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6750" h="4532244" fill="none" extrusionOk="0">
                <a:moveTo>
                  <a:pt x="0" y="755389"/>
                </a:moveTo>
                <a:cubicBezTo>
                  <a:pt x="4067" y="313838"/>
                  <a:pt x="167834" y="-47301"/>
                  <a:pt x="416037" y="0"/>
                </a:cubicBezTo>
                <a:cubicBezTo>
                  <a:pt x="1278633" y="129652"/>
                  <a:pt x="2181451" y="-320239"/>
                  <a:pt x="3740712" y="0"/>
                </a:cubicBezTo>
                <a:cubicBezTo>
                  <a:pt x="3931128" y="-61733"/>
                  <a:pt x="4166597" y="437353"/>
                  <a:pt x="4156750" y="755389"/>
                </a:cubicBezTo>
                <a:cubicBezTo>
                  <a:pt x="4053238" y="1426451"/>
                  <a:pt x="4259178" y="2858743"/>
                  <a:pt x="4156750" y="3776854"/>
                </a:cubicBezTo>
                <a:cubicBezTo>
                  <a:pt x="4089975" y="4155080"/>
                  <a:pt x="3951529" y="4522995"/>
                  <a:pt x="3740712" y="4532244"/>
                </a:cubicBezTo>
                <a:cubicBezTo>
                  <a:pt x="2175898" y="4430101"/>
                  <a:pt x="923570" y="4437630"/>
                  <a:pt x="416037" y="4532244"/>
                </a:cubicBezTo>
                <a:cubicBezTo>
                  <a:pt x="169002" y="4505325"/>
                  <a:pt x="-62538" y="4125878"/>
                  <a:pt x="0" y="3776854"/>
                </a:cubicBezTo>
                <a:cubicBezTo>
                  <a:pt x="8942" y="2288217"/>
                  <a:pt x="-99571" y="2023065"/>
                  <a:pt x="0" y="755389"/>
                </a:cubicBezTo>
                <a:close/>
              </a:path>
              <a:path w="4156750" h="4532244" stroke="0" extrusionOk="0">
                <a:moveTo>
                  <a:pt x="0" y="755389"/>
                </a:moveTo>
                <a:cubicBezTo>
                  <a:pt x="-4746" y="283643"/>
                  <a:pt x="143109" y="44555"/>
                  <a:pt x="416037" y="0"/>
                </a:cubicBezTo>
                <a:cubicBezTo>
                  <a:pt x="963720" y="-201502"/>
                  <a:pt x="3089168" y="-73400"/>
                  <a:pt x="3740712" y="0"/>
                </a:cubicBezTo>
                <a:cubicBezTo>
                  <a:pt x="3952102" y="-60351"/>
                  <a:pt x="4168600" y="335926"/>
                  <a:pt x="4156750" y="755389"/>
                </a:cubicBezTo>
                <a:cubicBezTo>
                  <a:pt x="4081765" y="1874973"/>
                  <a:pt x="4359596" y="2836046"/>
                  <a:pt x="4156750" y="3776854"/>
                </a:cubicBezTo>
                <a:cubicBezTo>
                  <a:pt x="4147768" y="4223140"/>
                  <a:pt x="3986153" y="4559521"/>
                  <a:pt x="3740712" y="4532244"/>
                </a:cubicBezTo>
                <a:cubicBezTo>
                  <a:pt x="2644811" y="4264943"/>
                  <a:pt x="800992" y="4734124"/>
                  <a:pt x="416037" y="4532244"/>
                </a:cubicBezTo>
                <a:cubicBezTo>
                  <a:pt x="241504" y="4540087"/>
                  <a:pt x="-54989" y="4307808"/>
                  <a:pt x="0" y="3776854"/>
                </a:cubicBezTo>
                <a:cubicBezTo>
                  <a:pt x="83029" y="3185451"/>
                  <a:pt x="168681" y="1275701"/>
                  <a:pt x="0" y="755389"/>
                </a:cubicBezTo>
                <a:close/>
              </a:path>
              <a:path w="4156750" h="4532244" fill="none" stroke="0" extrusionOk="0">
                <a:moveTo>
                  <a:pt x="0" y="755389"/>
                </a:moveTo>
                <a:cubicBezTo>
                  <a:pt x="-8766" y="303682"/>
                  <a:pt x="143513" y="-2525"/>
                  <a:pt x="416037" y="0"/>
                </a:cubicBezTo>
                <a:cubicBezTo>
                  <a:pt x="1147162" y="316885"/>
                  <a:pt x="2306860" y="-336887"/>
                  <a:pt x="3740712" y="0"/>
                </a:cubicBezTo>
                <a:cubicBezTo>
                  <a:pt x="3962175" y="-22731"/>
                  <a:pt x="4188413" y="421123"/>
                  <a:pt x="4156750" y="755389"/>
                </a:cubicBezTo>
                <a:cubicBezTo>
                  <a:pt x="4253793" y="1231765"/>
                  <a:pt x="4129866" y="2818651"/>
                  <a:pt x="4156750" y="3776854"/>
                </a:cubicBezTo>
                <a:cubicBezTo>
                  <a:pt x="4145628" y="4207496"/>
                  <a:pt x="3949668" y="4545055"/>
                  <a:pt x="3740712" y="4532244"/>
                </a:cubicBezTo>
                <a:cubicBezTo>
                  <a:pt x="2176950" y="4493105"/>
                  <a:pt x="994769" y="4420535"/>
                  <a:pt x="416037" y="4532244"/>
                </a:cubicBezTo>
                <a:cubicBezTo>
                  <a:pt x="192453" y="4523213"/>
                  <a:pt x="-69697" y="4173147"/>
                  <a:pt x="0" y="3776854"/>
                </a:cubicBezTo>
                <a:cubicBezTo>
                  <a:pt x="-9796" y="2301525"/>
                  <a:pt x="-109471" y="1986554"/>
                  <a:pt x="0" y="755389"/>
                </a:cubicBezTo>
                <a:close/>
              </a:path>
            </a:pathLst>
          </a:custGeom>
          <a:solidFill>
            <a:schemeClr val="accent6">
              <a:lumMod val="20000"/>
              <a:lumOff val="80000"/>
            </a:schemeClr>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לקבוצה יש </a:t>
            </a:r>
            <a:r>
              <a:rPr lang="he-IL" sz="2800" kern="1200" dirty="0" err="1">
                <a:solidFill>
                  <a:prstClr val="black"/>
                </a:solidFill>
                <a:latin typeface="Calibri" panose="020F0502020204030204" pitchFamily="34" charset="0"/>
                <a:ea typeface="+mn-ea"/>
                <a:cs typeface="Calibri" panose="020F0502020204030204" pitchFamily="34" charset="0"/>
              </a:rPr>
              <a:t>כח</a:t>
            </a:r>
            <a:r>
              <a:rPr lang="he-IL" sz="2800" kern="1200" dirty="0">
                <a:solidFill>
                  <a:prstClr val="black"/>
                </a:solidFill>
                <a:latin typeface="Calibri" panose="020F0502020204030204" pitchFamily="34" charset="0"/>
                <a:ea typeface="+mn-ea"/>
                <a:cs typeface="Calibri" panose="020F0502020204030204" pitchFamily="34" charset="0"/>
              </a:rPr>
              <a:t> חיובי. </a:t>
            </a:r>
            <a:r>
              <a:rPr lang="en-US" sz="2800" kern="1200" dirty="0">
                <a:solidFill>
                  <a:prstClr val="black"/>
                </a:solidFill>
                <a:latin typeface="Calibri" panose="020F0502020204030204" pitchFamily="34" charset="0"/>
                <a:ea typeface="+mn-ea"/>
                <a:cs typeface="Calibri" panose="020F0502020204030204" pitchFamily="34" charset="0"/>
              </a:rPr>
              <a:t/>
            </a:r>
            <a:br>
              <a:rPr lang="en-US" sz="2800" kern="1200" dirty="0">
                <a:solidFill>
                  <a:prstClr val="black"/>
                </a:solidFill>
                <a:latin typeface="Calibri" panose="020F0502020204030204" pitchFamily="34" charset="0"/>
                <a:ea typeface="+mn-ea"/>
                <a:cs typeface="Calibri" panose="020F0502020204030204" pitchFamily="34" charset="0"/>
              </a:rPr>
            </a:br>
            <a:r>
              <a:rPr lang="he-IL" sz="2800" kern="1200" dirty="0">
                <a:solidFill>
                  <a:prstClr val="black"/>
                </a:solidFill>
                <a:latin typeface="Calibri" panose="020F0502020204030204" pitchFamily="34" charset="0"/>
                <a:ea typeface="+mn-ea"/>
                <a:cs typeface="Calibri" panose="020F0502020204030204" pitchFamily="34" charset="0"/>
              </a:rPr>
              <a:t>עזרה לחברה במצוקה </a:t>
            </a:r>
          </a:p>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היא גם עזרה לעצמי </a:t>
            </a:r>
          </a:p>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וגם עזרה לכתה. </a:t>
            </a:r>
          </a:p>
          <a:p>
            <a:pPr lvl="0" algn="ctr" rtl="1">
              <a:buClrTx/>
              <a:buSzPct val="100000"/>
            </a:pPr>
            <a:r>
              <a:rPr lang="he-IL" sz="2800" b="1" u="sng" kern="1200" dirty="0">
                <a:solidFill>
                  <a:prstClr val="black"/>
                </a:solidFill>
                <a:latin typeface="Calibri" panose="020F0502020204030204" pitchFamily="34" charset="0"/>
                <a:ea typeface="+mn-ea"/>
                <a:cs typeface="Calibri" panose="020F0502020204030204" pitchFamily="34" charset="0"/>
              </a:rPr>
              <a:t>כולנו יחד </a:t>
            </a:r>
            <a:r>
              <a:rPr lang="he-IL" sz="2800" kern="1200" dirty="0">
                <a:solidFill>
                  <a:prstClr val="black"/>
                </a:solidFill>
                <a:latin typeface="Calibri" panose="020F0502020204030204" pitchFamily="34" charset="0"/>
                <a:ea typeface="+mn-ea"/>
                <a:cs typeface="Calibri" panose="020F0502020204030204" pitchFamily="34" charset="0"/>
              </a:rPr>
              <a:t>יכולות ליצור</a:t>
            </a:r>
            <a:endParaRPr lang="he-IL" sz="2800" b="1" u="sng" kern="1200" dirty="0">
              <a:solidFill>
                <a:prstClr val="black"/>
              </a:solidFill>
              <a:latin typeface="Calibri" panose="020F0502020204030204" pitchFamily="34" charset="0"/>
              <a:ea typeface="+mn-ea"/>
              <a:cs typeface="Calibri" panose="020F0502020204030204" pitchFamily="34" charset="0"/>
            </a:endParaRPr>
          </a:p>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כיתה מוגנת ואוירה בטוחה ונעימה, כי ביחד יש לנו </a:t>
            </a:r>
          </a:p>
          <a:p>
            <a:pPr lvl="0" algn="ctr" rtl="1">
              <a:buClrTx/>
              <a:buSzPct val="100000"/>
            </a:pPr>
            <a:r>
              <a:rPr lang="he-IL" sz="2800" kern="1200" dirty="0">
                <a:solidFill>
                  <a:prstClr val="black"/>
                </a:solidFill>
                <a:latin typeface="Calibri" panose="020F0502020204030204" pitchFamily="34" charset="0"/>
                <a:ea typeface="+mn-ea"/>
                <a:cs typeface="Calibri" panose="020F0502020204030204" pitchFamily="34" charset="0"/>
              </a:rPr>
              <a:t>כוח להשפיע!</a:t>
            </a:r>
          </a:p>
        </p:txBody>
      </p:sp>
      <p:sp>
        <p:nvSpPr>
          <p:cNvPr id="5" name="Rectangle: Rounded Corners 8">
            <a:extLst>
              <a:ext uri="{FF2B5EF4-FFF2-40B4-BE49-F238E27FC236}">
                <a16:creationId xmlns:a16="http://schemas.microsoft.com/office/drawing/2014/main" id="{51303FA1-1ED4-C656-97EF-06C5390D1E6E}"/>
              </a:ext>
            </a:extLst>
          </p:cNvPr>
          <p:cNvSpPr/>
          <p:nvPr/>
        </p:nvSpPr>
        <p:spPr>
          <a:xfrm>
            <a:off x="4501971" y="2107688"/>
            <a:ext cx="3302895" cy="4532244"/>
          </a:xfrm>
          <a:custGeom>
            <a:avLst/>
            <a:gdLst>
              <a:gd name="connsiteX0" fmla="*/ 0 w 3302895"/>
              <a:gd name="connsiteY0" fmla="*/ 755389 h 4532244"/>
              <a:gd name="connsiteX1" fmla="*/ 330577 w 3302895"/>
              <a:gd name="connsiteY1" fmla="*/ 0 h 4532244"/>
              <a:gd name="connsiteX2" fmla="*/ 2972317 w 3302895"/>
              <a:gd name="connsiteY2" fmla="*/ 0 h 4532244"/>
              <a:gd name="connsiteX3" fmla="*/ 3302895 w 3302895"/>
              <a:gd name="connsiteY3" fmla="*/ 755389 h 4532244"/>
              <a:gd name="connsiteX4" fmla="*/ 3302895 w 3302895"/>
              <a:gd name="connsiteY4" fmla="*/ 3776854 h 4532244"/>
              <a:gd name="connsiteX5" fmla="*/ 2972317 w 3302895"/>
              <a:gd name="connsiteY5" fmla="*/ 4532244 h 4532244"/>
              <a:gd name="connsiteX6" fmla="*/ 330577 w 3302895"/>
              <a:gd name="connsiteY6" fmla="*/ 4532244 h 4532244"/>
              <a:gd name="connsiteX7" fmla="*/ 0 w 3302895"/>
              <a:gd name="connsiteY7" fmla="*/ 3776854 h 4532244"/>
              <a:gd name="connsiteX8" fmla="*/ 0 w 3302895"/>
              <a:gd name="connsiteY8" fmla="*/ 755389 h 4532244"/>
              <a:gd name="connsiteX0" fmla="*/ 0 w 3302895"/>
              <a:gd name="connsiteY0" fmla="*/ 755389 h 4532244"/>
              <a:gd name="connsiteX1" fmla="*/ 330577 w 3302895"/>
              <a:gd name="connsiteY1" fmla="*/ 0 h 4532244"/>
              <a:gd name="connsiteX2" fmla="*/ 2972317 w 3302895"/>
              <a:gd name="connsiteY2" fmla="*/ 0 h 4532244"/>
              <a:gd name="connsiteX3" fmla="*/ 3302895 w 3302895"/>
              <a:gd name="connsiteY3" fmla="*/ 755389 h 4532244"/>
              <a:gd name="connsiteX4" fmla="*/ 3302895 w 3302895"/>
              <a:gd name="connsiteY4" fmla="*/ 3776854 h 4532244"/>
              <a:gd name="connsiteX5" fmla="*/ 2972317 w 3302895"/>
              <a:gd name="connsiteY5" fmla="*/ 4532244 h 4532244"/>
              <a:gd name="connsiteX6" fmla="*/ 330577 w 3302895"/>
              <a:gd name="connsiteY6" fmla="*/ 4532244 h 4532244"/>
              <a:gd name="connsiteX7" fmla="*/ 0 w 3302895"/>
              <a:gd name="connsiteY7" fmla="*/ 3776854 h 4532244"/>
              <a:gd name="connsiteX8" fmla="*/ 0 w 3302895"/>
              <a:gd name="connsiteY8" fmla="*/ 755389 h 45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895" h="4532244" fill="none" extrusionOk="0">
                <a:moveTo>
                  <a:pt x="0" y="755389"/>
                </a:moveTo>
                <a:cubicBezTo>
                  <a:pt x="5303" y="306758"/>
                  <a:pt x="121936" y="-63681"/>
                  <a:pt x="330577" y="0"/>
                </a:cubicBezTo>
                <a:cubicBezTo>
                  <a:pt x="969314" y="181735"/>
                  <a:pt x="1670241" y="-331563"/>
                  <a:pt x="2972317" y="0"/>
                </a:cubicBezTo>
                <a:cubicBezTo>
                  <a:pt x="3132178" y="-47490"/>
                  <a:pt x="3309852" y="426537"/>
                  <a:pt x="3302895" y="755389"/>
                </a:cubicBezTo>
                <a:cubicBezTo>
                  <a:pt x="3191195" y="1426942"/>
                  <a:pt x="3413102" y="2862372"/>
                  <a:pt x="3302895" y="3776854"/>
                </a:cubicBezTo>
                <a:cubicBezTo>
                  <a:pt x="3252704" y="4159634"/>
                  <a:pt x="3140901" y="4523962"/>
                  <a:pt x="2972317" y="4532244"/>
                </a:cubicBezTo>
                <a:cubicBezTo>
                  <a:pt x="1715952" y="4422277"/>
                  <a:pt x="742380" y="4428545"/>
                  <a:pt x="330577" y="4532244"/>
                </a:cubicBezTo>
                <a:cubicBezTo>
                  <a:pt x="125536" y="4497697"/>
                  <a:pt x="-40632" y="4136913"/>
                  <a:pt x="0" y="3776854"/>
                </a:cubicBezTo>
                <a:cubicBezTo>
                  <a:pt x="-1664" y="2288438"/>
                  <a:pt x="-92574" y="2030658"/>
                  <a:pt x="0" y="755389"/>
                </a:cubicBezTo>
                <a:close/>
              </a:path>
              <a:path w="3302895" h="4532244" stroke="0" extrusionOk="0">
                <a:moveTo>
                  <a:pt x="0" y="755389"/>
                </a:moveTo>
                <a:cubicBezTo>
                  <a:pt x="-4114" y="292747"/>
                  <a:pt x="117948" y="55328"/>
                  <a:pt x="330577" y="0"/>
                </a:cubicBezTo>
                <a:cubicBezTo>
                  <a:pt x="771517" y="-192939"/>
                  <a:pt x="2446438" y="-80803"/>
                  <a:pt x="2972317" y="0"/>
                </a:cubicBezTo>
                <a:cubicBezTo>
                  <a:pt x="3140756" y="-44671"/>
                  <a:pt x="3347463" y="301382"/>
                  <a:pt x="3302895" y="755389"/>
                </a:cubicBezTo>
                <a:cubicBezTo>
                  <a:pt x="3368842" y="1901987"/>
                  <a:pt x="3465246" y="2844466"/>
                  <a:pt x="3302895" y="3776854"/>
                </a:cubicBezTo>
                <a:cubicBezTo>
                  <a:pt x="3285615" y="4231595"/>
                  <a:pt x="3159430" y="4571601"/>
                  <a:pt x="2972317" y="4532244"/>
                </a:cubicBezTo>
                <a:cubicBezTo>
                  <a:pt x="2130953" y="4266577"/>
                  <a:pt x="615413" y="4731506"/>
                  <a:pt x="330577" y="4532244"/>
                </a:cubicBezTo>
                <a:cubicBezTo>
                  <a:pt x="201760" y="4533750"/>
                  <a:pt x="-31252" y="4258495"/>
                  <a:pt x="0" y="3776854"/>
                </a:cubicBezTo>
                <a:cubicBezTo>
                  <a:pt x="59235" y="3180770"/>
                  <a:pt x="126673" y="1254030"/>
                  <a:pt x="0" y="755389"/>
                </a:cubicBezTo>
                <a:close/>
              </a:path>
              <a:path w="3302895" h="4532244" fill="none" stroke="0" extrusionOk="0">
                <a:moveTo>
                  <a:pt x="0" y="755389"/>
                </a:moveTo>
                <a:cubicBezTo>
                  <a:pt x="-3262" y="315141"/>
                  <a:pt x="126187" y="-30108"/>
                  <a:pt x="330577" y="0"/>
                </a:cubicBezTo>
                <a:cubicBezTo>
                  <a:pt x="926546" y="315259"/>
                  <a:pt x="1930519" y="-457342"/>
                  <a:pt x="2972317" y="0"/>
                </a:cubicBezTo>
                <a:cubicBezTo>
                  <a:pt x="3142606" y="-34650"/>
                  <a:pt x="3371121" y="433424"/>
                  <a:pt x="3302895" y="755389"/>
                </a:cubicBezTo>
                <a:cubicBezTo>
                  <a:pt x="3395136" y="1227644"/>
                  <a:pt x="3269808" y="2822668"/>
                  <a:pt x="3302895" y="3776854"/>
                </a:cubicBezTo>
                <a:cubicBezTo>
                  <a:pt x="3295063" y="4202067"/>
                  <a:pt x="3143603" y="4531610"/>
                  <a:pt x="2972317" y="4532244"/>
                </a:cubicBezTo>
                <a:cubicBezTo>
                  <a:pt x="1721650" y="4495153"/>
                  <a:pt x="836364" y="4454378"/>
                  <a:pt x="330577" y="4532244"/>
                </a:cubicBezTo>
                <a:cubicBezTo>
                  <a:pt x="143277" y="4513846"/>
                  <a:pt x="-61431" y="4172311"/>
                  <a:pt x="0" y="3776854"/>
                </a:cubicBezTo>
                <a:cubicBezTo>
                  <a:pt x="30276" y="2281805"/>
                  <a:pt x="-82342" y="1989129"/>
                  <a:pt x="0" y="755389"/>
                </a:cubicBezTo>
                <a:close/>
              </a:path>
            </a:pathLst>
          </a:custGeom>
          <a:solidFill>
            <a:srgbClr val="C5E6E9"/>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ctr" rtl="1">
              <a:buClrTx/>
              <a:defRPr/>
            </a:pPr>
            <a:r>
              <a:rPr lang="he-IL" sz="2800" kern="1200" dirty="0">
                <a:solidFill>
                  <a:prstClr val="black"/>
                </a:solidFill>
                <a:latin typeface="Calibri" panose="020F0502020204030204" pitchFamily="34" charset="0"/>
                <a:ea typeface="+mn-ea"/>
                <a:cs typeface="Calibri" panose="020F0502020204030204" pitchFamily="34" charset="0"/>
              </a:rPr>
              <a:t>חשוב לפעול כדי להפסיק את פגיעה. </a:t>
            </a:r>
            <a:r>
              <a:rPr lang="en-US" sz="2800" kern="1200" dirty="0">
                <a:solidFill>
                  <a:prstClr val="black"/>
                </a:solidFill>
                <a:latin typeface="Calibri" panose="020F0502020204030204" pitchFamily="34" charset="0"/>
                <a:ea typeface="+mn-ea"/>
                <a:cs typeface="Calibri" panose="020F0502020204030204" pitchFamily="34" charset="0"/>
              </a:rPr>
              <a:t/>
            </a:r>
            <a:br>
              <a:rPr lang="en-US" sz="2800" kern="1200" dirty="0">
                <a:solidFill>
                  <a:prstClr val="black"/>
                </a:solidFill>
                <a:latin typeface="Calibri" panose="020F0502020204030204" pitchFamily="34" charset="0"/>
                <a:ea typeface="+mn-ea"/>
                <a:cs typeface="Calibri" panose="020F0502020204030204" pitchFamily="34" charset="0"/>
              </a:rPr>
            </a:br>
            <a:r>
              <a:rPr lang="he-IL" sz="2800" kern="1200" dirty="0">
                <a:solidFill>
                  <a:prstClr val="black"/>
                </a:solidFill>
                <a:latin typeface="Calibri" panose="020F0502020204030204" pitchFamily="34" charset="0"/>
                <a:ea typeface="+mn-ea"/>
                <a:cs typeface="Calibri" panose="020F0502020204030204" pitchFamily="34" charset="0"/>
              </a:rPr>
              <a:t>ניתן לרתום חברות נוספות או במידת הצורך,</a:t>
            </a:r>
          </a:p>
          <a:p>
            <a:pPr lvl="0" algn="ctr" rtl="1">
              <a:buClrTx/>
              <a:defRPr/>
            </a:pPr>
            <a:r>
              <a:rPr lang="he-IL" sz="2800" kern="1200" dirty="0">
                <a:solidFill>
                  <a:prstClr val="black"/>
                </a:solidFill>
                <a:latin typeface="Calibri" panose="020F0502020204030204" pitchFamily="34" charset="0"/>
                <a:ea typeface="+mn-ea"/>
                <a:cs typeface="Calibri" panose="020F0502020204030204" pitchFamily="34" charset="0"/>
              </a:rPr>
              <a:t>להיעזר במבוגר.</a:t>
            </a:r>
            <a:endPar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6" name="Rectangle: Rounded Corners 8">
            <a:extLst>
              <a:ext uri="{FF2B5EF4-FFF2-40B4-BE49-F238E27FC236}">
                <a16:creationId xmlns:a16="http://schemas.microsoft.com/office/drawing/2014/main" id="{8B00ED03-0F8D-C0D4-4173-C0342F0044C8}"/>
              </a:ext>
            </a:extLst>
          </p:cNvPr>
          <p:cNvSpPr/>
          <p:nvPr/>
        </p:nvSpPr>
        <p:spPr>
          <a:xfrm>
            <a:off x="8030819" y="2014331"/>
            <a:ext cx="4041913" cy="4625601"/>
          </a:xfrm>
          <a:custGeom>
            <a:avLst/>
            <a:gdLst>
              <a:gd name="connsiteX0" fmla="*/ 0 w 4041913"/>
              <a:gd name="connsiteY0" fmla="*/ 770949 h 4625601"/>
              <a:gd name="connsiteX1" fmla="*/ 404543 w 4041913"/>
              <a:gd name="connsiteY1" fmla="*/ 0 h 4625601"/>
              <a:gd name="connsiteX2" fmla="*/ 3637369 w 4041913"/>
              <a:gd name="connsiteY2" fmla="*/ 0 h 4625601"/>
              <a:gd name="connsiteX3" fmla="*/ 4041913 w 4041913"/>
              <a:gd name="connsiteY3" fmla="*/ 770949 h 4625601"/>
              <a:gd name="connsiteX4" fmla="*/ 4041913 w 4041913"/>
              <a:gd name="connsiteY4" fmla="*/ 3854651 h 4625601"/>
              <a:gd name="connsiteX5" fmla="*/ 3637369 w 4041913"/>
              <a:gd name="connsiteY5" fmla="*/ 4625601 h 4625601"/>
              <a:gd name="connsiteX6" fmla="*/ 404543 w 4041913"/>
              <a:gd name="connsiteY6" fmla="*/ 4625601 h 4625601"/>
              <a:gd name="connsiteX7" fmla="*/ 0 w 4041913"/>
              <a:gd name="connsiteY7" fmla="*/ 3854651 h 4625601"/>
              <a:gd name="connsiteX8" fmla="*/ 0 w 4041913"/>
              <a:gd name="connsiteY8" fmla="*/ 770949 h 4625601"/>
              <a:gd name="connsiteX0" fmla="*/ 0 w 4041913"/>
              <a:gd name="connsiteY0" fmla="*/ 770949 h 4625601"/>
              <a:gd name="connsiteX1" fmla="*/ 404543 w 4041913"/>
              <a:gd name="connsiteY1" fmla="*/ 0 h 4625601"/>
              <a:gd name="connsiteX2" fmla="*/ 3637369 w 4041913"/>
              <a:gd name="connsiteY2" fmla="*/ 0 h 4625601"/>
              <a:gd name="connsiteX3" fmla="*/ 4041913 w 4041913"/>
              <a:gd name="connsiteY3" fmla="*/ 770949 h 4625601"/>
              <a:gd name="connsiteX4" fmla="*/ 4041913 w 4041913"/>
              <a:gd name="connsiteY4" fmla="*/ 3854651 h 4625601"/>
              <a:gd name="connsiteX5" fmla="*/ 3637369 w 4041913"/>
              <a:gd name="connsiteY5" fmla="*/ 4625601 h 4625601"/>
              <a:gd name="connsiteX6" fmla="*/ 404543 w 4041913"/>
              <a:gd name="connsiteY6" fmla="*/ 4625601 h 4625601"/>
              <a:gd name="connsiteX7" fmla="*/ 0 w 4041913"/>
              <a:gd name="connsiteY7" fmla="*/ 3854651 h 4625601"/>
              <a:gd name="connsiteX8" fmla="*/ 0 w 4041913"/>
              <a:gd name="connsiteY8" fmla="*/ 770949 h 4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1913" h="4625601" fill="none" extrusionOk="0">
                <a:moveTo>
                  <a:pt x="0" y="770949"/>
                </a:moveTo>
                <a:cubicBezTo>
                  <a:pt x="7041" y="307082"/>
                  <a:pt x="160174" y="-52631"/>
                  <a:pt x="404543" y="0"/>
                </a:cubicBezTo>
                <a:cubicBezTo>
                  <a:pt x="1194524" y="166243"/>
                  <a:pt x="1964667" y="-366184"/>
                  <a:pt x="3637369" y="0"/>
                </a:cubicBezTo>
                <a:cubicBezTo>
                  <a:pt x="3804664" y="-81950"/>
                  <a:pt x="4048812" y="427347"/>
                  <a:pt x="4041913" y="770949"/>
                </a:cubicBezTo>
                <a:cubicBezTo>
                  <a:pt x="4011042" y="1433053"/>
                  <a:pt x="4158979" y="2923941"/>
                  <a:pt x="4041913" y="3854651"/>
                </a:cubicBezTo>
                <a:cubicBezTo>
                  <a:pt x="3993327" y="4248478"/>
                  <a:pt x="3829578" y="4611977"/>
                  <a:pt x="3637369" y="4625601"/>
                </a:cubicBezTo>
                <a:cubicBezTo>
                  <a:pt x="2073658" y="4474375"/>
                  <a:pt x="864021" y="4542665"/>
                  <a:pt x="404543" y="4625601"/>
                </a:cubicBezTo>
                <a:cubicBezTo>
                  <a:pt x="125852" y="4560230"/>
                  <a:pt x="-45264" y="4223506"/>
                  <a:pt x="0" y="3854651"/>
                </a:cubicBezTo>
                <a:cubicBezTo>
                  <a:pt x="7953" y="2335084"/>
                  <a:pt x="-102718" y="2069262"/>
                  <a:pt x="0" y="770949"/>
                </a:cubicBezTo>
                <a:close/>
              </a:path>
              <a:path w="4041913" h="4625601" stroke="0" extrusionOk="0">
                <a:moveTo>
                  <a:pt x="0" y="770949"/>
                </a:moveTo>
                <a:cubicBezTo>
                  <a:pt x="-4800" y="292657"/>
                  <a:pt x="154954" y="67734"/>
                  <a:pt x="404543" y="0"/>
                </a:cubicBezTo>
                <a:cubicBezTo>
                  <a:pt x="919433" y="-209520"/>
                  <a:pt x="2924341" y="-90618"/>
                  <a:pt x="3637369" y="0"/>
                </a:cubicBezTo>
                <a:cubicBezTo>
                  <a:pt x="3860789" y="-1041"/>
                  <a:pt x="4083058" y="313003"/>
                  <a:pt x="4041913" y="770949"/>
                </a:cubicBezTo>
                <a:cubicBezTo>
                  <a:pt x="3954721" y="1909709"/>
                  <a:pt x="4228293" y="2903884"/>
                  <a:pt x="4041913" y="3854651"/>
                </a:cubicBezTo>
                <a:cubicBezTo>
                  <a:pt x="4040118" y="4301584"/>
                  <a:pt x="3858940" y="4668965"/>
                  <a:pt x="3637369" y="4625601"/>
                </a:cubicBezTo>
                <a:cubicBezTo>
                  <a:pt x="2556150" y="4351527"/>
                  <a:pt x="745706" y="4828643"/>
                  <a:pt x="404543" y="4625601"/>
                </a:cubicBezTo>
                <a:cubicBezTo>
                  <a:pt x="256018" y="4607632"/>
                  <a:pt x="-40301" y="4357486"/>
                  <a:pt x="0" y="3854651"/>
                </a:cubicBezTo>
                <a:cubicBezTo>
                  <a:pt x="38253" y="3212858"/>
                  <a:pt x="178465" y="1326768"/>
                  <a:pt x="0" y="770949"/>
                </a:cubicBezTo>
                <a:close/>
              </a:path>
              <a:path w="4041913" h="4625601" fill="none" stroke="0" extrusionOk="0">
                <a:moveTo>
                  <a:pt x="0" y="770949"/>
                </a:moveTo>
                <a:cubicBezTo>
                  <a:pt x="-12596" y="302967"/>
                  <a:pt x="145134" y="-13336"/>
                  <a:pt x="404543" y="0"/>
                </a:cubicBezTo>
                <a:cubicBezTo>
                  <a:pt x="1090772" y="301408"/>
                  <a:pt x="2289001" y="-402473"/>
                  <a:pt x="3637369" y="0"/>
                </a:cubicBezTo>
                <a:cubicBezTo>
                  <a:pt x="3859007" y="-14523"/>
                  <a:pt x="4103480" y="439405"/>
                  <a:pt x="4041913" y="770949"/>
                </a:cubicBezTo>
                <a:cubicBezTo>
                  <a:pt x="4147582" y="1237821"/>
                  <a:pt x="3924823" y="2929232"/>
                  <a:pt x="4041913" y="3854651"/>
                </a:cubicBezTo>
                <a:cubicBezTo>
                  <a:pt x="4025179" y="4280541"/>
                  <a:pt x="3847874" y="4624486"/>
                  <a:pt x="3637369" y="4625601"/>
                </a:cubicBezTo>
                <a:cubicBezTo>
                  <a:pt x="2070237" y="4629100"/>
                  <a:pt x="973712" y="4516149"/>
                  <a:pt x="404543" y="4625601"/>
                </a:cubicBezTo>
                <a:cubicBezTo>
                  <a:pt x="209791" y="4631597"/>
                  <a:pt x="-57172" y="4249727"/>
                  <a:pt x="0" y="3854651"/>
                </a:cubicBezTo>
                <a:cubicBezTo>
                  <a:pt x="20754" y="2335846"/>
                  <a:pt x="-113624" y="2026382"/>
                  <a:pt x="0" y="770949"/>
                </a:cubicBezTo>
                <a:close/>
              </a:path>
            </a:pathLst>
          </a:custGeom>
          <a:solidFill>
            <a:srgbClr val="FFE5F2"/>
          </a:solidFill>
          <a:ln w="25400" cap="flat" cmpd="sng" algn="ctr">
            <a:solidFill>
              <a:srgbClr val="000000"/>
            </a:solidFill>
            <a:prstDash val="solid"/>
            <a:extLst>
              <a:ext uri="{C807C97D-BFC1-408E-A445-0C87EB9F89A2}">
                <ask:lineSketchStyleProps xmlns:ask="http://schemas.microsoft.com/office/drawing/2018/sketchyshapes" xmlns="" sd="2133042925">
                  <a:custGeom>
                    <a:avLst/>
                    <a:gdLst>
                      <a:gd name="connsiteX0" fmla="*/ 0 w 4207044"/>
                      <a:gd name="connsiteY0" fmla="*/ 421071 h 2526374"/>
                      <a:gd name="connsiteX1" fmla="*/ 421071 w 4207044"/>
                      <a:gd name="connsiteY1" fmla="*/ 0 h 2526374"/>
                      <a:gd name="connsiteX2" fmla="*/ 3785973 w 4207044"/>
                      <a:gd name="connsiteY2" fmla="*/ 0 h 2526374"/>
                      <a:gd name="connsiteX3" fmla="*/ 4207044 w 4207044"/>
                      <a:gd name="connsiteY3" fmla="*/ 421071 h 2526374"/>
                      <a:gd name="connsiteX4" fmla="*/ 4207044 w 4207044"/>
                      <a:gd name="connsiteY4" fmla="*/ 2105303 h 2526374"/>
                      <a:gd name="connsiteX5" fmla="*/ 3785973 w 4207044"/>
                      <a:gd name="connsiteY5" fmla="*/ 2526374 h 2526374"/>
                      <a:gd name="connsiteX6" fmla="*/ 421071 w 4207044"/>
                      <a:gd name="connsiteY6" fmla="*/ 2526374 h 2526374"/>
                      <a:gd name="connsiteX7" fmla="*/ 0 w 4207044"/>
                      <a:gd name="connsiteY7" fmla="*/ 2105303 h 2526374"/>
                      <a:gd name="connsiteX8" fmla="*/ 0 w 4207044"/>
                      <a:gd name="connsiteY8" fmla="*/ 421071 h 25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044" h="2526374" fill="none" extrusionOk="0">
                        <a:moveTo>
                          <a:pt x="0" y="421071"/>
                        </a:moveTo>
                        <a:cubicBezTo>
                          <a:pt x="1754" y="180722"/>
                          <a:pt x="172065" y="-24558"/>
                          <a:pt x="421071" y="0"/>
                        </a:cubicBezTo>
                        <a:cubicBezTo>
                          <a:pt x="1076538" y="140984"/>
                          <a:pt x="2303320" y="-164893"/>
                          <a:pt x="3785973" y="0"/>
                        </a:cubicBezTo>
                        <a:cubicBezTo>
                          <a:pt x="3999075" y="-21818"/>
                          <a:pt x="4213287" y="230123"/>
                          <a:pt x="4207044" y="421071"/>
                        </a:cubicBezTo>
                        <a:cubicBezTo>
                          <a:pt x="4239283" y="772609"/>
                          <a:pt x="4203762" y="1563473"/>
                          <a:pt x="4207044" y="2105303"/>
                        </a:cubicBezTo>
                        <a:cubicBezTo>
                          <a:pt x="4177500" y="2325146"/>
                          <a:pt x="4008135" y="2522858"/>
                          <a:pt x="3785973" y="2526374"/>
                        </a:cubicBezTo>
                        <a:cubicBezTo>
                          <a:pt x="2232829" y="2488909"/>
                          <a:pt x="995102" y="2459097"/>
                          <a:pt x="421071" y="2526374"/>
                        </a:cubicBezTo>
                        <a:cubicBezTo>
                          <a:pt x="176245" y="2514207"/>
                          <a:pt x="-35334" y="2311390"/>
                          <a:pt x="0" y="2105303"/>
                        </a:cubicBezTo>
                        <a:cubicBezTo>
                          <a:pt x="47763" y="1270334"/>
                          <a:pt x="-71846" y="1111752"/>
                          <a:pt x="0" y="421071"/>
                        </a:cubicBezTo>
                        <a:close/>
                      </a:path>
                      <a:path w="4207044" h="2526374" stroke="0" extrusionOk="0">
                        <a:moveTo>
                          <a:pt x="0" y="421071"/>
                        </a:moveTo>
                        <a:cubicBezTo>
                          <a:pt x="-7635" y="173592"/>
                          <a:pt x="163798" y="38752"/>
                          <a:pt x="421071" y="0"/>
                        </a:cubicBezTo>
                        <a:cubicBezTo>
                          <a:pt x="1083489" y="-93916"/>
                          <a:pt x="2964259" y="-57011"/>
                          <a:pt x="3785973" y="0"/>
                        </a:cubicBezTo>
                        <a:cubicBezTo>
                          <a:pt x="4021720" y="4808"/>
                          <a:pt x="4213201" y="190522"/>
                          <a:pt x="4207044" y="421071"/>
                        </a:cubicBezTo>
                        <a:cubicBezTo>
                          <a:pt x="4082004" y="1038824"/>
                          <a:pt x="4344503" y="1605849"/>
                          <a:pt x="4207044" y="2105303"/>
                        </a:cubicBezTo>
                        <a:cubicBezTo>
                          <a:pt x="4211062" y="2345915"/>
                          <a:pt x="4001912" y="2556477"/>
                          <a:pt x="3785973" y="2526374"/>
                        </a:cubicBezTo>
                        <a:cubicBezTo>
                          <a:pt x="2641538" y="2375950"/>
                          <a:pt x="761513" y="2636621"/>
                          <a:pt x="421071" y="2526374"/>
                        </a:cubicBezTo>
                        <a:cubicBezTo>
                          <a:pt x="219881" y="2548287"/>
                          <a:pt x="-26345" y="2357984"/>
                          <a:pt x="0" y="2105303"/>
                        </a:cubicBezTo>
                        <a:cubicBezTo>
                          <a:pt x="91815" y="1779530"/>
                          <a:pt x="149193" y="689195"/>
                          <a:pt x="0" y="421071"/>
                        </a:cubicBezTo>
                        <a:close/>
                      </a:path>
                    </a:pathLst>
                  </a:custGeom>
                  <ask:type>
                    <ask:lineSketchCurved/>
                  </ask:type>
                </ask:lineSketchStyleProps>
              </a:ext>
            </a:extLst>
          </a:ln>
          <a:effectLst/>
        </p:spPr>
        <p:txBody>
          <a:bodyPr rtlCol="1" anchor="ctr"/>
          <a:lstStyle/>
          <a:p>
            <a:pPr lvl="0" algn="r" rtl="1">
              <a:buClrTx/>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lang="he-IL" sz="2800" kern="1200" dirty="0">
                <a:solidFill>
                  <a:prstClr val="black"/>
                </a:solidFill>
                <a:latin typeface="Calibri" panose="020F0502020204030204" pitchFamily="34" charset="0"/>
                <a:ea typeface="+mn-ea"/>
                <a:cs typeface="Calibri" panose="020F0502020204030204" pitchFamily="34" charset="0"/>
              </a:rPr>
              <a:t>    חשוב </a:t>
            </a:r>
            <a:r>
              <a:rPr lang="he-IL" sz="2800" kern="1200" dirty="0">
                <a:solidFill>
                  <a:schemeClr val="tx1"/>
                </a:solidFill>
                <a:latin typeface="Calibri" panose="020F0502020204030204" pitchFamily="34" charset="0"/>
                <a:ea typeface="+mn-ea"/>
                <a:cs typeface="Calibri" panose="020F0502020204030204" pitchFamily="34" charset="0"/>
              </a:rPr>
              <a:t>להישיר </a:t>
            </a:r>
            <a:r>
              <a:rPr lang="he-IL" sz="3200" b="1" kern="1200" dirty="0" err="1">
                <a:solidFill>
                  <a:schemeClr val="tx1"/>
                </a:solidFill>
                <a:latin typeface="Calibri" panose="020F0502020204030204" pitchFamily="34" charset="0"/>
                <a:ea typeface="+mn-ea"/>
                <a:cs typeface="Calibri" panose="020F0502020204030204" pitchFamily="34" charset="0"/>
              </a:rPr>
              <a:t>מב"ט</a:t>
            </a:r>
            <a:r>
              <a:rPr lang="he-IL" sz="3200" b="1" kern="1200" dirty="0">
                <a:solidFill>
                  <a:schemeClr val="tx1"/>
                </a:solidFill>
                <a:latin typeface="Calibri" panose="020F0502020204030204" pitchFamily="34" charset="0"/>
                <a:ea typeface="+mn-ea"/>
                <a:cs typeface="Calibri" panose="020F0502020204030204" pitchFamily="34" charset="0"/>
              </a:rPr>
              <a:t> </a:t>
            </a:r>
            <a:r>
              <a:rPr lang="en-US" sz="3200" b="1" kern="1200" dirty="0">
                <a:solidFill>
                  <a:schemeClr val="tx1"/>
                </a:solidFill>
                <a:latin typeface="Calibri" panose="020F0502020204030204" pitchFamily="34" charset="0"/>
                <a:ea typeface="+mn-ea"/>
                <a:cs typeface="Calibri" panose="020F0502020204030204" pitchFamily="34" charset="0"/>
              </a:rPr>
              <a:t/>
            </a:r>
            <a:br>
              <a:rPr lang="en-US" sz="3200" b="1" kern="1200" dirty="0">
                <a:solidFill>
                  <a:schemeClr val="tx1"/>
                </a:solidFill>
                <a:latin typeface="Calibri" panose="020F0502020204030204" pitchFamily="34" charset="0"/>
                <a:ea typeface="+mn-ea"/>
                <a:cs typeface="Calibri" panose="020F0502020204030204" pitchFamily="34" charset="0"/>
              </a:rPr>
            </a:br>
            <a:r>
              <a:rPr lang="he-IL" sz="3200" b="1" kern="1200" dirty="0">
                <a:solidFill>
                  <a:schemeClr val="tx1"/>
                </a:solidFill>
                <a:latin typeface="Calibri" panose="020F0502020204030204" pitchFamily="34" charset="0"/>
                <a:ea typeface="+mn-ea"/>
                <a:cs typeface="Calibri" panose="020F0502020204030204" pitchFamily="34" charset="0"/>
              </a:rPr>
              <a:t>    </a:t>
            </a:r>
            <a:r>
              <a:rPr lang="he-IL" sz="2800" kern="1200" dirty="0">
                <a:solidFill>
                  <a:schemeClr val="tx1"/>
                </a:solidFill>
                <a:latin typeface="Calibri" panose="020F0502020204030204" pitchFamily="34" charset="0"/>
                <a:ea typeface="+mn-ea"/>
                <a:cs typeface="Calibri" panose="020F0502020204030204" pitchFamily="34" charset="0"/>
              </a:rPr>
              <a:t>ל</a:t>
            </a:r>
            <a:r>
              <a:rPr lang="he-IL" sz="2800" kern="1200" dirty="0">
                <a:solidFill>
                  <a:prstClr val="black"/>
                </a:solidFill>
                <a:latin typeface="Calibri" panose="020F0502020204030204" pitchFamily="34" charset="0"/>
                <a:ea typeface="+mn-ea"/>
                <a:cs typeface="Calibri" panose="020F0502020204030204" pitchFamily="34" charset="0"/>
              </a:rPr>
              <a:t>חברה במצוקה</a:t>
            </a:r>
            <a:r>
              <a:rPr lang="en-US" sz="2800" kern="1200" dirty="0">
                <a:solidFill>
                  <a:prstClr val="black"/>
                </a:solidFill>
                <a:latin typeface="Calibri" panose="020F0502020204030204" pitchFamily="34" charset="0"/>
                <a:ea typeface="+mn-ea"/>
                <a:cs typeface="Calibri" panose="020F0502020204030204" pitchFamily="34" charset="0"/>
              </a:rPr>
              <a:t>:</a:t>
            </a:r>
            <a:endParaRPr lang="he-IL" sz="2800" kern="1200" dirty="0">
              <a:solidFill>
                <a:prstClr val="black"/>
              </a:solidFill>
              <a:latin typeface="Calibri" panose="020F0502020204030204" pitchFamily="34" charset="0"/>
              <a:ea typeface="+mn-ea"/>
              <a:cs typeface="Calibri" panose="020F0502020204030204" pitchFamily="34" charset="0"/>
            </a:endParaRPr>
          </a:p>
          <a:p>
            <a:pPr lvl="0" algn="r" rtl="1">
              <a:buClrTx/>
              <a:defRPr/>
            </a:pPr>
            <a:r>
              <a:rPr lang="he-IL" sz="2800" b="1" kern="1200" dirty="0">
                <a:solidFill>
                  <a:prstClr val="black"/>
                </a:solidFill>
                <a:latin typeface="Calibri" panose="020F0502020204030204" pitchFamily="34" charset="0"/>
                <a:ea typeface="+mn-ea"/>
                <a:cs typeface="Calibri" panose="020F0502020204030204" pitchFamily="34" charset="0"/>
              </a:rPr>
              <a:t>    </a:t>
            </a:r>
            <a:r>
              <a:rPr lang="he-IL" sz="3600" b="1" kern="1200" dirty="0">
                <a:solidFill>
                  <a:prstClr val="black"/>
                </a:solidFill>
                <a:latin typeface="Calibri" panose="020F0502020204030204" pitchFamily="34" charset="0"/>
                <a:ea typeface="+mn-ea"/>
                <a:cs typeface="Calibri" panose="020F0502020204030204" pitchFamily="34" charset="0"/>
              </a:rPr>
              <a:t>מ</a:t>
            </a:r>
            <a:r>
              <a:rPr lang="he-IL" sz="2800" kern="1200" dirty="0">
                <a:solidFill>
                  <a:prstClr val="black"/>
                </a:solidFill>
                <a:latin typeface="Calibri" panose="020F0502020204030204" pitchFamily="34" charset="0"/>
                <a:ea typeface="+mn-ea"/>
                <a:cs typeface="Calibri" panose="020F0502020204030204" pitchFamily="34" charset="0"/>
              </a:rPr>
              <a:t>ביטים – ולא מתעלמים </a:t>
            </a:r>
          </a:p>
          <a:p>
            <a:pPr lvl="0" algn="r" rtl="1">
              <a:buClrTx/>
              <a:defRPr/>
            </a:pPr>
            <a:r>
              <a:rPr lang="he-IL" sz="2800" b="1" kern="1200" dirty="0">
                <a:solidFill>
                  <a:prstClr val="black"/>
                </a:solidFill>
                <a:latin typeface="Calibri" panose="020F0502020204030204" pitchFamily="34" charset="0"/>
                <a:ea typeface="+mn-ea"/>
                <a:cs typeface="Calibri" panose="020F0502020204030204" pitchFamily="34" charset="0"/>
              </a:rPr>
              <a:t>    </a:t>
            </a:r>
            <a:r>
              <a:rPr lang="he-IL" sz="3600" b="1" kern="1200" dirty="0">
                <a:solidFill>
                  <a:prstClr val="black"/>
                </a:solidFill>
                <a:latin typeface="Calibri" panose="020F0502020204030204" pitchFamily="34" charset="0"/>
                <a:ea typeface="+mn-ea"/>
                <a:cs typeface="Calibri" panose="020F0502020204030204" pitchFamily="34" charset="0"/>
              </a:rPr>
              <a:t>ב</a:t>
            </a:r>
            <a:r>
              <a:rPr lang="he-IL" sz="2800" kern="1200" dirty="0">
                <a:solidFill>
                  <a:prstClr val="black"/>
                </a:solidFill>
                <a:latin typeface="Calibri" panose="020F0502020204030204" pitchFamily="34" charset="0"/>
                <a:ea typeface="+mn-ea"/>
                <a:cs typeface="Calibri" panose="020F0502020204030204" pitchFamily="34" charset="0"/>
              </a:rPr>
              <a:t>וחרים איך להגיב</a:t>
            </a:r>
          </a:p>
          <a:p>
            <a:pPr lvl="0" algn="r" rtl="1">
              <a:buClrTx/>
              <a:defRPr/>
            </a:pPr>
            <a:r>
              <a:rPr lang="he-IL" sz="2800" b="1" kern="1200" dirty="0">
                <a:solidFill>
                  <a:prstClr val="black"/>
                </a:solidFill>
                <a:latin typeface="Calibri" panose="020F0502020204030204" pitchFamily="34" charset="0"/>
                <a:ea typeface="+mn-ea"/>
                <a:cs typeface="Calibri" panose="020F0502020204030204" pitchFamily="34" charset="0"/>
              </a:rPr>
              <a:t>   </a:t>
            </a:r>
            <a:r>
              <a:rPr lang="he-IL" sz="3600" b="1" kern="1200" dirty="0">
                <a:solidFill>
                  <a:prstClr val="black"/>
                </a:solidFill>
                <a:latin typeface="Calibri" panose="020F0502020204030204" pitchFamily="34" charset="0"/>
                <a:ea typeface="+mn-ea"/>
                <a:cs typeface="Calibri" panose="020F0502020204030204" pitchFamily="34" charset="0"/>
              </a:rPr>
              <a:t>ט</a:t>
            </a:r>
            <a:r>
              <a:rPr lang="he-IL" sz="2800" kern="1200" dirty="0">
                <a:solidFill>
                  <a:prstClr val="black"/>
                </a:solidFill>
                <a:latin typeface="Calibri" panose="020F0502020204030204" pitchFamily="34" charset="0"/>
                <a:ea typeface="+mn-ea"/>
                <a:cs typeface="Calibri" panose="020F0502020204030204" pitchFamily="34" charset="0"/>
              </a:rPr>
              <a:t>ורפים את הקלפים – </a:t>
            </a:r>
          </a:p>
          <a:p>
            <a:pPr lvl="0" algn="r" rtl="1">
              <a:buClrTx/>
              <a:defRPr/>
            </a:pPr>
            <a:r>
              <a:rPr lang="he-IL" sz="2800" kern="1200" dirty="0">
                <a:solidFill>
                  <a:prstClr val="black"/>
                </a:solidFill>
                <a:latin typeface="Calibri" panose="020F0502020204030204" pitchFamily="34" charset="0"/>
                <a:ea typeface="+mn-ea"/>
                <a:cs typeface="Calibri" panose="020F0502020204030204" pitchFamily="34" charset="0"/>
              </a:rPr>
              <a:t>  פועלים ומגיבים כדי לשנות</a:t>
            </a:r>
          </a:p>
          <a:p>
            <a:pPr lvl="0" algn="r" rtl="1">
              <a:buClrTx/>
              <a:defRPr/>
            </a:pPr>
            <a:r>
              <a:rPr lang="he-IL" sz="2800" kern="1200" dirty="0">
                <a:solidFill>
                  <a:prstClr val="black"/>
                </a:solidFill>
                <a:latin typeface="Calibri" panose="020F0502020204030204" pitchFamily="34" charset="0"/>
                <a:ea typeface="+mn-ea"/>
                <a:cs typeface="Calibri" panose="020F0502020204030204" pitchFamily="34" charset="0"/>
              </a:rPr>
              <a:t>  את כללי ההתנהגות בכיתה</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תיבת טקסט 6">
            <a:extLst>
              <a:ext uri="{FF2B5EF4-FFF2-40B4-BE49-F238E27FC236}">
                <a16:creationId xmlns:a16="http://schemas.microsoft.com/office/drawing/2014/main" id="{D764967A-B6BB-EFD0-553A-E717BC691EE1}"/>
              </a:ext>
            </a:extLst>
          </p:cNvPr>
          <p:cNvSpPr txBox="1"/>
          <p:nvPr/>
        </p:nvSpPr>
        <p:spPr>
          <a:xfrm>
            <a:off x="2754235" y="19285"/>
            <a:ext cx="6798366" cy="1200329"/>
          </a:xfrm>
          <a:prstGeom prst="rect">
            <a:avLst/>
          </a:prstGeom>
          <a:noFill/>
        </p:spPr>
        <p:txBody>
          <a:bodyPr wrap="square" rtlCol="1">
            <a:spAutoFit/>
          </a:bodyPr>
          <a:lstStyle/>
          <a:p>
            <a:pPr algn="ctr"/>
            <a:r>
              <a:rPr lang="he-IL" sz="7200" b="1" dirty="0">
                <a:solidFill>
                  <a:srgbClr val="002060"/>
                </a:solidFill>
                <a:latin typeface="Calibri"/>
                <a:cs typeface="Calibri"/>
                <a:sym typeface="Calibri"/>
              </a:rPr>
              <a:t>מה למדנו היום?</a:t>
            </a:r>
          </a:p>
        </p:txBody>
      </p:sp>
    </p:spTree>
    <p:extLst>
      <p:ext uri="{BB962C8B-B14F-4D97-AF65-F5344CB8AC3E}">
        <p14:creationId xmlns:p14="http://schemas.microsoft.com/office/powerpoint/2010/main" val="428385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גרפיקה 6">
            <a:extLst>
              <a:ext uri="{FF2B5EF4-FFF2-40B4-BE49-F238E27FC236}">
                <a16:creationId xmlns:a16="http://schemas.microsoft.com/office/drawing/2014/main" id="{65DF3D32-6D2A-44AF-BA36-A5F4E41D3F5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flipH="1">
            <a:off x="2317584" y="1468702"/>
            <a:ext cx="6177517" cy="5069258"/>
          </a:xfrm>
          <a:prstGeom prst="rect">
            <a:avLst/>
          </a:prstGeom>
        </p:spPr>
      </p:pic>
      <p:sp>
        <p:nvSpPr>
          <p:cNvPr id="8" name="Content Placeholder 1">
            <a:extLst>
              <a:ext uri="{FF2B5EF4-FFF2-40B4-BE49-F238E27FC236}">
                <a16:creationId xmlns:a16="http://schemas.microsoft.com/office/drawing/2014/main" id="{AB1DDDE9-BB9B-45C1-8BAC-BA745A9AAA68}"/>
              </a:ext>
            </a:extLst>
          </p:cNvPr>
          <p:cNvSpPr txBox="1">
            <a:spLocks/>
          </p:cNvSpPr>
          <p:nvPr/>
        </p:nvSpPr>
        <p:spPr>
          <a:xfrm>
            <a:off x="3176960" y="3122398"/>
            <a:ext cx="4458764" cy="2112963"/>
          </a:xfrm>
          <a:prstGeom prst="rect">
            <a:avLst/>
          </a:prstGeom>
          <a:noFill/>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5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מה בכוונתי לעשות ממחר?</a:t>
            </a:r>
          </a:p>
        </p:txBody>
      </p:sp>
      <p:sp>
        <p:nvSpPr>
          <p:cNvPr id="9" name="מלבן 8">
            <a:extLst>
              <a:ext uri="{FF2B5EF4-FFF2-40B4-BE49-F238E27FC236}">
                <a16:creationId xmlns:a16="http://schemas.microsoft.com/office/drawing/2014/main" id="{CBC17772-1007-4657-80B9-1C5057B80723}"/>
              </a:ext>
            </a:extLst>
          </p:cNvPr>
          <p:cNvSpPr/>
          <p:nvPr/>
        </p:nvSpPr>
        <p:spPr>
          <a:xfrm>
            <a:off x="5727446" y="1831"/>
            <a:ext cx="9068456" cy="1378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בכוונתי...</a:t>
            </a:r>
          </a:p>
        </p:txBody>
      </p:sp>
    </p:spTree>
    <p:extLst>
      <p:ext uri="{BB962C8B-B14F-4D97-AF65-F5344CB8AC3E}">
        <p14:creationId xmlns:p14="http://schemas.microsoft.com/office/powerpoint/2010/main" val="2129753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002060"/>
              </a:buClr>
              <a:buSzPts val="5400"/>
              <a:buFont typeface="Calibri"/>
              <a:buNone/>
            </a:pPr>
            <a:r>
              <a:rPr lang="he-IL" dirty="0"/>
              <a:t>להדפסה</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141;p3">
            <a:extLst>
              <a:ext uri="{FF2B5EF4-FFF2-40B4-BE49-F238E27FC236}">
                <a16:creationId xmlns:a16="http://schemas.microsoft.com/office/drawing/2014/main" id="{2E778BF9-5864-3537-B017-72253A73FBEF}"/>
              </a:ext>
            </a:extLst>
          </p:cNvPr>
          <p:cNvSpPr/>
          <p:nvPr/>
        </p:nvSpPr>
        <p:spPr>
          <a:xfrm>
            <a:off x="0" y="990409"/>
            <a:ext cx="12231189" cy="6024480"/>
          </a:xfrm>
          <a:prstGeom prst="rect">
            <a:avLst/>
          </a:prstGeom>
          <a:solidFill>
            <a:srgbClr val="E5C3B9"/>
          </a:solidFill>
          <a:ln>
            <a:noFill/>
          </a:ln>
        </p:spPr>
        <p:txBody>
          <a:bodyPr spcFirstLastPara="1" wrap="square" lIns="91425" tIns="45700" rIns="91425" bIns="45700" anchor="ctr" anchorCtr="0">
            <a:noAutofit/>
          </a:bodyPr>
          <a:lstStyle/>
          <a:p>
            <a:pPr marL="400050" marR="0" lvl="0" indent="-285750" algn="r" defTabSz="914400" rtl="1" eaLnBrk="1" fontAlgn="auto" latinLnBrk="0" hangingPunct="1">
              <a:lnSpc>
                <a:spcPct val="110000"/>
              </a:lnSpc>
              <a:spcBef>
                <a:spcPts val="0"/>
              </a:spcBef>
              <a:spcAft>
                <a:spcPts val="0"/>
              </a:spcAft>
              <a:buClr>
                <a:srgbClr val="000000"/>
              </a:buClr>
              <a:buSzTx/>
              <a:buFont typeface="Arial"/>
              <a:buNone/>
              <a:tabLst/>
              <a:defRPr/>
            </a:pPr>
            <a:endParaRPr kumimoji="0" lang="he-IL" sz="1800" b="0" i="0" u="none" strike="noStrike" kern="0" cap="none" spc="0" normalizeH="0" baseline="0" noProof="0" dirty="0">
              <a:ln>
                <a:noFill/>
              </a:ln>
              <a:solidFill>
                <a:srgbClr val="002060"/>
              </a:solidFill>
              <a:effectLst/>
              <a:uLnTx/>
              <a:uFillTx/>
              <a:latin typeface="Calibri" panose="020F0502020204030204"/>
              <a:ea typeface="+mn-ea"/>
              <a:cs typeface="Calibri" panose="020F0502020204030204" pitchFamily="34" charset="0"/>
              <a:sym typeface="Arial"/>
            </a:endParaRPr>
          </a:p>
        </p:txBody>
      </p:sp>
      <p:sp>
        <p:nvSpPr>
          <p:cNvPr id="7" name="מלבן 6">
            <a:extLst>
              <a:ext uri="{FF2B5EF4-FFF2-40B4-BE49-F238E27FC236}">
                <a16:creationId xmlns:a16="http://schemas.microsoft.com/office/drawing/2014/main" id="{E027117B-69E5-4AAA-B77C-1A1D1E8542FB}"/>
              </a:ext>
            </a:extLst>
          </p:cNvPr>
          <p:cNvSpPr/>
          <p:nvPr/>
        </p:nvSpPr>
        <p:spPr>
          <a:xfrm>
            <a:off x="719667" y="167319"/>
            <a:ext cx="10752666" cy="874663"/>
          </a:xfrm>
          <a:prstGeom prst="rect">
            <a:avLst/>
          </a:prstGeom>
        </p:spPr>
        <p:txBody>
          <a:bodyPr wrap="square">
            <a:spAutoFit/>
          </a:bodyPr>
          <a:lstStyle/>
          <a:p>
            <a:pPr marL="0" marR="0" lvl="0" indent="0" algn="ctr" defTabSz="914400" rtl="1" eaLnBrk="1" fontAlgn="auto" latinLnBrk="0" hangingPunct="1">
              <a:lnSpc>
                <a:spcPts val="5600"/>
              </a:lnSpc>
              <a:spcBef>
                <a:spcPts val="0"/>
              </a:spcBef>
              <a:spcAft>
                <a:spcPts val="0"/>
              </a:spcAft>
              <a:buClrTx/>
              <a:buSzTx/>
              <a:buFontTx/>
              <a:buNone/>
              <a:tabLst/>
              <a:defRPr/>
            </a:pPr>
            <a:r>
              <a:rPr kumimoji="0" lang="he-IL" sz="72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מידע ונתונים רלוונטיים ליחידה</a:t>
            </a:r>
            <a:endParaRPr kumimoji="0" lang="he-IL" sz="7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Google Shape;144;p3">
            <a:extLst>
              <a:ext uri="{FF2B5EF4-FFF2-40B4-BE49-F238E27FC236}">
                <a16:creationId xmlns:a16="http://schemas.microsoft.com/office/drawing/2014/main" id="{64E102DD-8A74-B16C-DFF1-111B8C447D34}"/>
              </a:ext>
            </a:extLst>
          </p:cNvPr>
          <p:cNvSpPr txBox="1"/>
          <p:nvPr/>
        </p:nvSpPr>
        <p:spPr>
          <a:xfrm>
            <a:off x="488358" y="990409"/>
            <a:ext cx="12398123" cy="5262939"/>
          </a:xfrm>
          <a:prstGeom prst="rect">
            <a:avLst/>
          </a:prstGeom>
          <a:noFill/>
          <a:ln>
            <a:noFill/>
          </a:ln>
        </p:spPr>
        <p:txBody>
          <a:bodyPr spcFirstLastPara="1" wrap="square" lIns="91425" tIns="45700" rIns="91425" bIns="45700" anchor="t" anchorCtr="0">
            <a:spAutoFit/>
          </a:bodyPr>
          <a:lstStyle/>
          <a:p>
            <a:pPr marL="1219200" indent="-342900" algn="just" rtl="1">
              <a:buSzPts val="2400"/>
              <a:buFont typeface="Arial" panose="020B0604020202020204" pitchFamily="34" charset="0"/>
              <a:buChar char="•"/>
            </a:pPr>
            <a:r>
              <a:rPr lang="he-IL" sz="2400" dirty="0">
                <a:solidFill>
                  <a:srgbClr val="002060"/>
                </a:solidFill>
                <a:latin typeface="Calibri"/>
                <a:ea typeface="Calibri"/>
                <a:cs typeface="Calibri"/>
                <a:sym typeface="Calibri"/>
              </a:rPr>
              <a:t>10% מתלמידי כיתות ה'-ו' העידו שהיו מעורבים באירועי אלימות הכוללים אלימות פיזית, מילולית, חברתית, סחיטה ואלימות ברשת*.</a:t>
            </a:r>
          </a:p>
          <a:p>
            <a:pPr marL="1219200" indent="-342900" algn="just" rtl="1">
              <a:buSzPts val="2400"/>
              <a:buFont typeface="Arial" panose="020B0604020202020204" pitchFamily="34" charset="0"/>
              <a:buChar char="•"/>
            </a:pPr>
            <a:r>
              <a:rPr lang="he-IL" sz="2400" dirty="0">
                <a:solidFill>
                  <a:srgbClr val="002060"/>
                </a:solidFill>
                <a:latin typeface="Calibri"/>
                <a:ea typeface="Calibri"/>
                <a:cs typeface="Calibri"/>
                <a:sym typeface="Calibri"/>
              </a:rPr>
              <a:t>על פי גישת "תפקידי המשתתף", במצבים בהם מתרחשת בבית הספר פגיעה, נוכחים לצד הפוגע והנפגע ילדים נוספים שסגנון הנוכחות שלהם משפיע באופן משמעותי על תוצאות האירוע </a:t>
            </a:r>
            <a:r>
              <a:rPr lang="en-US" sz="2400" dirty="0">
                <a:solidFill>
                  <a:srgbClr val="002060"/>
                </a:solidFill>
                <a:latin typeface="Calibri"/>
                <a:ea typeface="Calibri"/>
                <a:cs typeface="Calibri"/>
                <a:sym typeface="Calibri"/>
              </a:rPr>
              <a:t>(</a:t>
            </a:r>
            <a:r>
              <a:rPr lang="en-US" sz="2400" dirty="0" err="1">
                <a:solidFill>
                  <a:srgbClr val="002060"/>
                </a:solidFill>
                <a:latin typeface="Calibri"/>
                <a:ea typeface="Calibri"/>
                <a:cs typeface="Calibri"/>
                <a:sym typeface="Calibri"/>
              </a:rPr>
              <a:t>Salmivalli</a:t>
            </a:r>
            <a:r>
              <a:rPr lang="en-US" sz="2400" dirty="0">
                <a:solidFill>
                  <a:srgbClr val="002060"/>
                </a:solidFill>
                <a:latin typeface="Calibri"/>
                <a:ea typeface="Calibri"/>
                <a:cs typeface="Calibri"/>
                <a:sym typeface="Calibri"/>
              </a:rPr>
              <a:t>, 1992)</a:t>
            </a:r>
            <a:r>
              <a:rPr lang="he-IL" sz="2400" dirty="0">
                <a:solidFill>
                  <a:srgbClr val="002060"/>
                </a:solidFill>
                <a:latin typeface="Calibri"/>
                <a:ea typeface="Calibri"/>
                <a:cs typeface="Calibri"/>
                <a:sym typeface="Calibri"/>
              </a:rPr>
              <a:t>.</a:t>
            </a:r>
            <a:endParaRPr lang="en-US" sz="2400" dirty="0">
              <a:solidFill>
                <a:srgbClr val="002060"/>
              </a:solidFill>
              <a:latin typeface="Calibri"/>
              <a:ea typeface="Calibri"/>
              <a:cs typeface="Calibri"/>
              <a:sym typeface="Calibri"/>
            </a:endParaRPr>
          </a:p>
          <a:p>
            <a:pPr marL="1219200" indent="-342900" algn="just" rtl="1">
              <a:buSzPts val="2400"/>
              <a:buFont typeface="Arial" panose="020B0604020202020204" pitchFamily="34" charset="0"/>
              <a:buChar char="•"/>
            </a:pPr>
            <a:r>
              <a:rPr lang="he-IL" sz="2400" dirty="0">
                <a:solidFill>
                  <a:srgbClr val="002060"/>
                </a:solidFill>
                <a:latin typeface="Calibri"/>
                <a:ea typeface="Calibri"/>
                <a:cs typeface="Calibri"/>
                <a:sym typeface="Calibri"/>
              </a:rPr>
              <a:t>רוב התלמידים בוחרים בהתנהגויות שמובילות להמשך הפגיעה ועידודה (פוגעים – 8%, מסייעים – 7%, מחזקים – 20%, מתעלמים – 24%) ופחות תלמידים בוחרים דרכים שיביאו לסיום הפגיעה (מגנים – 17%).</a:t>
            </a:r>
          </a:p>
          <a:p>
            <a:pPr marL="1219200" indent="-342900" algn="just" rtl="1">
              <a:buSzPts val="2400"/>
              <a:buFont typeface="Arial" panose="020B0604020202020204" pitchFamily="34" charset="0"/>
              <a:buChar char="•"/>
            </a:pPr>
            <a:r>
              <a:rPr lang="he-IL" sz="2400" dirty="0">
                <a:solidFill>
                  <a:srgbClr val="002060"/>
                </a:solidFill>
                <a:latin typeface="Calibri"/>
                <a:ea typeface="Calibri"/>
                <a:cs typeface="Calibri"/>
                <a:sym typeface="Calibri"/>
              </a:rPr>
              <a:t>ביב </a:t>
            </a:r>
            <a:r>
              <a:rPr lang="he-IL" sz="2400" dirty="0" err="1">
                <a:solidFill>
                  <a:srgbClr val="002060"/>
                </a:solidFill>
                <a:latin typeface="Calibri"/>
                <a:ea typeface="Calibri"/>
                <a:cs typeface="Calibri"/>
                <a:sym typeface="Calibri"/>
              </a:rPr>
              <a:t>לאטאנה</a:t>
            </a:r>
            <a:r>
              <a:rPr lang="he-IL" sz="2400" dirty="0">
                <a:solidFill>
                  <a:srgbClr val="002060"/>
                </a:solidFill>
                <a:latin typeface="Calibri"/>
                <a:ea typeface="Calibri"/>
                <a:cs typeface="Calibri"/>
                <a:sym typeface="Calibri"/>
              </a:rPr>
              <a:t> וג'ון </a:t>
            </a:r>
            <a:r>
              <a:rPr lang="he-IL" sz="2400" dirty="0" err="1">
                <a:solidFill>
                  <a:srgbClr val="002060"/>
                </a:solidFill>
                <a:latin typeface="Calibri"/>
                <a:ea typeface="Calibri"/>
                <a:cs typeface="Calibri"/>
                <a:sym typeface="Calibri"/>
              </a:rPr>
              <a:t>דארלי</a:t>
            </a:r>
            <a:r>
              <a:rPr lang="he-IL" sz="2400" dirty="0">
                <a:solidFill>
                  <a:srgbClr val="002060"/>
                </a:solidFill>
                <a:latin typeface="Calibri"/>
                <a:ea typeface="Calibri"/>
                <a:cs typeface="Calibri"/>
                <a:sym typeface="Calibri"/>
              </a:rPr>
              <a:t> (1970) חקרו את הסיבות להתרחשות תופעת העמידה מהצד ומצאו כי </a:t>
            </a:r>
            <a:r>
              <a:rPr lang="en-US" sz="2400" dirty="0">
                <a:solidFill>
                  <a:srgbClr val="002060"/>
                </a:solidFill>
                <a:latin typeface="Calibri"/>
                <a:ea typeface="Calibri"/>
                <a:cs typeface="Calibri"/>
                <a:sym typeface="Calibri"/>
              </a:rPr>
              <a:t/>
            </a:r>
            <a:br>
              <a:rPr lang="en-US" sz="2400" dirty="0">
                <a:solidFill>
                  <a:srgbClr val="002060"/>
                </a:solidFill>
                <a:latin typeface="Calibri"/>
                <a:ea typeface="Calibri"/>
                <a:cs typeface="Calibri"/>
                <a:sym typeface="Calibri"/>
              </a:rPr>
            </a:br>
            <a:r>
              <a:rPr lang="he-IL" sz="2400" dirty="0">
                <a:solidFill>
                  <a:srgbClr val="002060"/>
                </a:solidFill>
                <a:latin typeface="Calibri"/>
                <a:ea typeface="Calibri"/>
                <a:cs typeface="Calibri"/>
                <a:sym typeface="Calibri"/>
              </a:rPr>
              <a:t>תחושת האחריות של העומדים מהצד נמוכה יותר בשל תופעה של </a:t>
            </a:r>
            <a:r>
              <a:rPr lang="he-IL" sz="2400" b="1" dirty="0">
                <a:solidFill>
                  <a:srgbClr val="002060"/>
                </a:solidFill>
                <a:latin typeface="Calibri"/>
                <a:ea typeface="Calibri"/>
                <a:cs typeface="Calibri"/>
                <a:sym typeface="Calibri"/>
              </a:rPr>
              <a:t>פיזור האחריות.</a:t>
            </a:r>
            <a:r>
              <a:rPr lang="he-IL" sz="2000" b="1" dirty="0">
                <a:solidFill>
                  <a:srgbClr val="002060"/>
                </a:solidFill>
                <a:latin typeface="Calibri"/>
                <a:ea typeface="Calibri"/>
                <a:cs typeface="Calibri"/>
                <a:sym typeface="Calibri"/>
              </a:rPr>
              <a:t> </a:t>
            </a:r>
            <a:r>
              <a:rPr lang="he-IL" sz="2400" dirty="0">
                <a:solidFill>
                  <a:srgbClr val="002060"/>
                </a:solidFill>
                <a:latin typeface="Calibri"/>
                <a:ea typeface="Calibri"/>
                <a:cs typeface="Calibri"/>
                <a:sym typeface="Calibri"/>
              </a:rPr>
              <a:t>התופעה נובעת מתחושת הצופים כי האחריות נחלקת בין כולם. המחקר מצא כי ככל שמספר הצופים במקרה חירום כלשהו גדול יותר, כן קטֵן הסיכוי שמישהו מהם יציע את עזרתו.</a:t>
            </a:r>
          </a:p>
          <a:p>
            <a:pPr marL="1219200" indent="-342900" algn="just" rtl="1">
              <a:buSzPts val="2400"/>
              <a:buFont typeface="Arial" panose="020B0604020202020204" pitchFamily="34" charset="0"/>
              <a:buChar char="•"/>
            </a:pPr>
            <a:r>
              <a:rPr lang="he-IL" sz="2400" dirty="0">
                <a:solidFill>
                  <a:srgbClr val="002060"/>
                </a:solidFill>
                <a:latin typeface="Calibri"/>
                <a:ea typeface="Calibri"/>
                <a:cs typeface="Calibri"/>
                <a:sym typeface="Calibri"/>
              </a:rPr>
              <a:t>אסטרטגיות התערבות חינוכית למניעת פגיעה ולקידום התנהגות מתערבת של הצופים מהצד צריכות להתמקד בעיקר בהקשר החברתי – הכיתה או הקבוצה.</a:t>
            </a:r>
            <a:endParaRPr lang="en-US" sz="2400" dirty="0">
              <a:solidFill>
                <a:srgbClr val="002060"/>
              </a:solidFill>
              <a:latin typeface="Calibri"/>
              <a:ea typeface="Calibri"/>
              <a:cs typeface="Calibri"/>
              <a:sym typeface="Calibri"/>
            </a:endParaRPr>
          </a:p>
        </p:txBody>
      </p:sp>
      <p:sp>
        <p:nvSpPr>
          <p:cNvPr id="4" name="תיבת טקסט 3">
            <a:extLst>
              <a:ext uri="{FF2B5EF4-FFF2-40B4-BE49-F238E27FC236}">
                <a16:creationId xmlns:a16="http://schemas.microsoft.com/office/drawing/2014/main" id="{DCB0A5A9-BFD8-1D5F-51A9-D4087C55FED1}"/>
              </a:ext>
            </a:extLst>
          </p:cNvPr>
          <p:cNvSpPr txBox="1"/>
          <p:nvPr/>
        </p:nvSpPr>
        <p:spPr>
          <a:xfrm>
            <a:off x="225083" y="6299793"/>
            <a:ext cx="12661398" cy="523220"/>
          </a:xfrm>
          <a:prstGeom prst="rect">
            <a:avLst/>
          </a:prstGeom>
          <a:noFill/>
        </p:spPr>
        <p:txBody>
          <a:bodyPr wrap="square">
            <a:spAutoFit/>
          </a:bodyPr>
          <a:lstStyle/>
          <a:p>
            <a:pPr marL="1219200" indent="-342900" algn="r" rtl="1">
              <a:buSzPts val="2400"/>
              <a:buFont typeface="Arial" panose="020B0604020202020204" pitchFamily="34" charset="0"/>
              <a:buChar char="•"/>
            </a:pPr>
            <a:r>
              <a:rPr lang="he-IL" sz="1400" dirty="0">
                <a:solidFill>
                  <a:srgbClr val="002060"/>
                </a:solidFill>
                <a:latin typeface="Calibri"/>
                <a:ea typeface="Calibri"/>
                <a:cs typeface="Calibri"/>
                <a:sym typeface="Calibri"/>
              </a:rPr>
              <a:t>*על פי נתוני </a:t>
            </a:r>
            <a:r>
              <a:rPr lang="he-IL" sz="1400" dirty="0" err="1">
                <a:solidFill>
                  <a:srgbClr val="002060"/>
                </a:solidFill>
                <a:latin typeface="Calibri"/>
                <a:ea typeface="Calibri"/>
                <a:cs typeface="Calibri"/>
                <a:sym typeface="Calibri"/>
              </a:rPr>
              <a:t>ראמ"ה</a:t>
            </a:r>
            <a:r>
              <a:rPr lang="he-IL" sz="1400" dirty="0">
                <a:solidFill>
                  <a:srgbClr val="002060"/>
                </a:solidFill>
                <a:latin typeface="Calibri"/>
                <a:ea typeface="Calibri"/>
                <a:cs typeface="Calibri"/>
                <a:sym typeface="Calibri"/>
              </a:rPr>
              <a:t> - מיצ"ב </a:t>
            </a:r>
            <a:r>
              <a:rPr lang="he-IL" sz="1400" dirty="0" err="1">
                <a:solidFill>
                  <a:srgbClr val="002060"/>
                </a:solidFill>
                <a:latin typeface="Calibri"/>
                <a:ea typeface="Calibri"/>
                <a:cs typeface="Calibri"/>
                <a:sym typeface="Calibri"/>
              </a:rPr>
              <a:t>תש"ף</a:t>
            </a:r>
            <a:r>
              <a:rPr lang="he-IL" sz="1400" dirty="0">
                <a:solidFill>
                  <a:srgbClr val="002060"/>
                </a:solidFill>
                <a:latin typeface="Calibri"/>
                <a:ea typeface="Calibri"/>
                <a:cs typeface="Calibri"/>
                <a:sym typeface="Calibri"/>
              </a:rPr>
              <a:t> ומתוך "פיתוח אחריות אישית וחברתית והתמודדות עם בריונות – כולנו גיבורי אל"</a:t>
            </a:r>
          </a:p>
          <a:p>
            <a:pPr marL="1219200" indent="-342900" algn="r" rtl="1">
              <a:buSzPts val="2400"/>
              <a:buFont typeface="Arial" panose="020B0604020202020204" pitchFamily="34" charset="0"/>
              <a:buChar char="•"/>
            </a:pPr>
            <a:r>
              <a:rPr lang="he-IL" sz="1400" dirty="0">
                <a:solidFill>
                  <a:srgbClr val="002060"/>
                </a:solidFill>
                <a:latin typeface="Calibri"/>
                <a:ea typeface="Calibri"/>
                <a:cs typeface="Calibri"/>
                <a:sym typeface="Calibri"/>
              </a:rPr>
              <a:t>"עמידה מהצד – פעילות ברשת" - עינת שמחי ושלמה </a:t>
            </a:r>
            <a:r>
              <a:rPr lang="he-IL" sz="1400" dirty="0" err="1">
                <a:solidFill>
                  <a:srgbClr val="002060"/>
                </a:solidFill>
                <a:latin typeface="Calibri"/>
                <a:ea typeface="Calibri"/>
                <a:cs typeface="Calibri"/>
                <a:sym typeface="Calibri"/>
              </a:rPr>
              <a:t>זיס</a:t>
            </a:r>
            <a:r>
              <a:rPr lang="he-IL" sz="1400" dirty="0">
                <a:solidFill>
                  <a:srgbClr val="002060"/>
                </a:solidFill>
                <a:latin typeface="Calibri"/>
                <a:ea typeface="Calibri"/>
                <a:cs typeface="Calibri"/>
                <a:sym typeface="Calibri"/>
              </a:rPr>
              <a:t>, יוני </a:t>
            </a:r>
            <a:r>
              <a:rPr lang="he-IL" sz="1400" dirty="0" err="1">
                <a:solidFill>
                  <a:srgbClr val="002060"/>
                </a:solidFill>
                <a:latin typeface="Calibri"/>
                <a:ea typeface="Calibri"/>
                <a:cs typeface="Calibri"/>
                <a:sym typeface="Calibri"/>
              </a:rPr>
              <a:t>צ'ונה</a:t>
            </a:r>
            <a:r>
              <a:rPr lang="he-IL" sz="1400" dirty="0">
                <a:solidFill>
                  <a:srgbClr val="002060"/>
                </a:solidFill>
                <a:latin typeface="Calibri"/>
                <a:ea typeface="Calibri"/>
                <a:cs typeface="Calibri"/>
                <a:sym typeface="Calibri"/>
              </a:rPr>
              <a:t> </a:t>
            </a:r>
            <a:r>
              <a:rPr lang="en-US" sz="1400" dirty="0">
                <a:solidFill>
                  <a:srgbClr val="002060"/>
                </a:solidFill>
                <a:latin typeface="Calibri"/>
                <a:ea typeface="Calibri"/>
                <a:cs typeface="Calibri"/>
                <a:sym typeface="Calibri"/>
              </a:rPr>
              <a:t> S.O.S </a:t>
            </a:r>
            <a:r>
              <a:rPr lang="he-IL" sz="1400" dirty="0">
                <a:solidFill>
                  <a:srgbClr val="002060"/>
                </a:solidFill>
                <a:latin typeface="Calibri"/>
                <a:ea typeface="Calibri"/>
                <a:cs typeface="Calibri"/>
                <a:sym typeface="Calibri"/>
              </a:rPr>
              <a:t>אלימות, צביה </a:t>
            </a:r>
            <a:r>
              <a:rPr lang="he-IL" sz="1400" dirty="0" err="1">
                <a:solidFill>
                  <a:srgbClr val="002060"/>
                </a:solidFill>
                <a:latin typeface="Calibri"/>
                <a:ea typeface="Calibri"/>
                <a:cs typeface="Calibri"/>
                <a:sym typeface="Calibri"/>
              </a:rPr>
              <a:t>אלגלי</a:t>
            </a:r>
            <a:r>
              <a:rPr lang="he-IL" sz="1400" dirty="0">
                <a:solidFill>
                  <a:srgbClr val="002060"/>
                </a:solidFill>
                <a:latin typeface="Calibri"/>
                <a:ea typeface="Calibri"/>
                <a:cs typeface="Calibri"/>
                <a:sym typeface="Calibri"/>
              </a:rPr>
              <a:t> איגוד האינטרנט, בשיתוף הקרן </a:t>
            </a:r>
            <a:r>
              <a:rPr lang="he-IL" dirty="0">
                <a:solidFill>
                  <a:srgbClr val="002060"/>
                </a:solidFill>
                <a:latin typeface="Calibri"/>
                <a:ea typeface="Calibri"/>
                <a:cs typeface="Calibri"/>
                <a:sym typeface="Calibri"/>
              </a:rPr>
              <a:t> </a:t>
            </a:r>
            <a:r>
              <a:rPr lang="he-IL" sz="1400" dirty="0">
                <a:solidFill>
                  <a:srgbClr val="002060"/>
                </a:solidFill>
                <a:latin typeface="Calibri"/>
                <a:ea typeface="Calibri"/>
                <a:cs typeface="Calibri"/>
                <a:sym typeface="Calibri"/>
              </a:rPr>
              <a:t>לקידום מקצועי, מתוך האתר "בין הצלצולים".</a:t>
            </a:r>
          </a:p>
        </p:txBody>
      </p:sp>
      <p:cxnSp>
        <p:nvCxnSpPr>
          <p:cNvPr id="8" name="מחבר ישר 7">
            <a:extLst>
              <a:ext uri="{FF2B5EF4-FFF2-40B4-BE49-F238E27FC236}">
                <a16:creationId xmlns:a16="http://schemas.microsoft.com/office/drawing/2014/main" id="{9BC178E7-45D1-872E-4EBC-E6CCF7DFCC17}"/>
              </a:ext>
            </a:extLst>
          </p:cNvPr>
          <p:cNvCxnSpPr/>
          <p:nvPr/>
        </p:nvCxnSpPr>
        <p:spPr>
          <a:xfrm flipH="1">
            <a:off x="7681052" y="6253348"/>
            <a:ext cx="391081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893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קבוצה 15">
            <a:extLst>
              <a:ext uri="{FF2B5EF4-FFF2-40B4-BE49-F238E27FC236}">
                <a16:creationId xmlns:a16="http://schemas.microsoft.com/office/drawing/2014/main" id="{AE107A6E-6586-E443-798D-BB630D3578F1}"/>
              </a:ext>
            </a:extLst>
          </p:cNvPr>
          <p:cNvGrpSpPr/>
          <p:nvPr/>
        </p:nvGrpSpPr>
        <p:grpSpPr>
          <a:xfrm>
            <a:off x="284815" y="228858"/>
            <a:ext cx="5577424" cy="1696161"/>
            <a:chOff x="671052" y="2717222"/>
            <a:chExt cx="10818344" cy="3844805"/>
          </a:xfrm>
        </p:grpSpPr>
        <p:sp>
          <p:nvSpPr>
            <p:cNvPr id="6" name="Freeform 2">
              <a:extLst>
                <a:ext uri="{FF2B5EF4-FFF2-40B4-BE49-F238E27FC236}">
                  <a16:creationId xmlns:a16="http://schemas.microsoft.com/office/drawing/2014/main" id="{F002296B-6D64-D0CD-9F31-8C25E7D9A78C}"/>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7" name="Freeform 3">
              <a:extLst>
                <a:ext uri="{FF2B5EF4-FFF2-40B4-BE49-F238E27FC236}">
                  <a16:creationId xmlns:a16="http://schemas.microsoft.com/office/drawing/2014/main" id="{12D7CAFA-8277-B930-37A1-D1D1990DF645}"/>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8" name="Freeform 4">
              <a:extLst>
                <a:ext uri="{FF2B5EF4-FFF2-40B4-BE49-F238E27FC236}">
                  <a16:creationId xmlns:a16="http://schemas.microsoft.com/office/drawing/2014/main" id="{97820B2E-371F-B066-BFBC-1598A0377975}"/>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12" name="Freeform 5">
              <a:extLst>
                <a:ext uri="{FF2B5EF4-FFF2-40B4-BE49-F238E27FC236}">
                  <a16:creationId xmlns:a16="http://schemas.microsoft.com/office/drawing/2014/main" id="{70057BF5-2931-D3E3-7B33-D48D5888440B}"/>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13" name="Freeform 6">
              <a:extLst>
                <a:ext uri="{FF2B5EF4-FFF2-40B4-BE49-F238E27FC236}">
                  <a16:creationId xmlns:a16="http://schemas.microsoft.com/office/drawing/2014/main" id="{462BB774-BFBD-5DB1-40F9-216D3473718A}"/>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14" name="Freeform 7">
              <a:extLst>
                <a:ext uri="{FF2B5EF4-FFF2-40B4-BE49-F238E27FC236}">
                  <a16:creationId xmlns:a16="http://schemas.microsoft.com/office/drawing/2014/main" id="{9B6B017C-4D75-FFEE-E593-A5F53365BB41}"/>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קבוצה 16">
            <a:extLst>
              <a:ext uri="{FF2B5EF4-FFF2-40B4-BE49-F238E27FC236}">
                <a16:creationId xmlns:a16="http://schemas.microsoft.com/office/drawing/2014/main" id="{76B8CE46-F9ED-059E-2933-C23AC9A8039E}"/>
              </a:ext>
            </a:extLst>
          </p:cNvPr>
          <p:cNvGrpSpPr/>
          <p:nvPr/>
        </p:nvGrpSpPr>
        <p:grpSpPr>
          <a:xfrm>
            <a:off x="284814" y="2527781"/>
            <a:ext cx="5577424" cy="1696161"/>
            <a:chOff x="671052" y="2717222"/>
            <a:chExt cx="10818344" cy="3844805"/>
          </a:xfrm>
        </p:grpSpPr>
        <p:sp>
          <p:nvSpPr>
            <p:cNvPr id="18" name="Freeform 2">
              <a:extLst>
                <a:ext uri="{FF2B5EF4-FFF2-40B4-BE49-F238E27FC236}">
                  <a16:creationId xmlns:a16="http://schemas.microsoft.com/office/drawing/2014/main" id="{F9FB7BD4-7176-B4C6-CDB6-56FB7DABD940}"/>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19" name="Freeform 3">
              <a:extLst>
                <a:ext uri="{FF2B5EF4-FFF2-40B4-BE49-F238E27FC236}">
                  <a16:creationId xmlns:a16="http://schemas.microsoft.com/office/drawing/2014/main" id="{258353D8-F3BA-545C-86DB-6ABA0534940F}"/>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0" name="Freeform 4">
              <a:extLst>
                <a:ext uri="{FF2B5EF4-FFF2-40B4-BE49-F238E27FC236}">
                  <a16:creationId xmlns:a16="http://schemas.microsoft.com/office/drawing/2014/main" id="{B44243AD-170B-5099-AE6B-6BDDCC056746}"/>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4" name="Freeform 5">
              <a:extLst>
                <a:ext uri="{FF2B5EF4-FFF2-40B4-BE49-F238E27FC236}">
                  <a16:creationId xmlns:a16="http://schemas.microsoft.com/office/drawing/2014/main" id="{41288E78-A550-C767-1B1E-486D60F1DE59}"/>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5" name="Freeform 6">
              <a:extLst>
                <a:ext uri="{FF2B5EF4-FFF2-40B4-BE49-F238E27FC236}">
                  <a16:creationId xmlns:a16="http://schemas.microsoft.com/office/drawing/2014/main" id="{7771623E-F6E9-028F-8E0F-911C35E4EABC}"/>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6" name="Freeform 7">
              <a:extLst>
                <a:ext uri="{FF2B5EF4-FFF2-40B4-BE49-F238E27FC236}">
                  <a16:creationId xmlns:a16="http://schemas.microsoft.com/office/drawing/2014/main" id="{5D86ED74-5E06-B7D7-601D-3F13687C09B9}"/>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27" name="קבוצה 26">
            <a:extLst>
              <a:ext uri="{FF2B5EF4-FFF2-40B4-BE49-F238E27FC236}">
                <a16:creationId xmlns:a16="http://schemas.microsoft.com/office/drawing/2014/main" id="{0380CE50-2FD0-E7BC-7B6A-83DEA82E4DFB}"/>
              </a:ext>
            </a:extLst>
          </p:cNvPr>
          <p:cNvGrpSpPr/>
          <p:nvPr/>
        </p:nvGrpSpPr>
        <p:grpSpPr>
          <a:xfrm>
            <a:off x="135918" y="4823012"/>
            <a:ext cx="5577424" cy="1696162"/>
            <a:chOff x="671052" y="2717222"/>
            <a:chExt cx="10818344" cy="3844805"/>
          </a:xfrm>
        </p:grpSpPr>
        <p:sp>
          <p:nvSpPr>
            <p:cNvPr id="28" name="Freeform 2">
              <a:extLst>
                <a:ext uri="{FF2B5EF4-FFF2-40B4-BE49-F238E27FC236}">
                  <a16:creationId xmlns:a16="http://schemas.microsoft.com/office/drawing/2014/main" id="{63BAC81A-6C43-0308-E3FD-553303ABF536}"/>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29" name="Freeform 3">
              <a:extLst>
                <a:ext uri="{FF2B5EF4-FFF2-40B4-BE49-F238E27FC236}">
                  <a16:creationId xmlns:a16="http://schemas.microsoft.com/office/drawing/2014/main" id="{2CDA8092-7E56-0166-4E7D-1C9422F21F62}"/>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0" name="Freeform 4">
              <a:extLst>
                <a:ext uri="{FF2B5EF4-FFF2-40B4-BE49-F238E27FC236}">
                  <a16:creationId xmlns:a16="http://schemas.microsoft.com/office/drawing/2014/main" id="{449AF84E-BBBC-D8C3-1345-B69CFBD6063E}"/>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4" name="Freeform 5">
              <a:extLst>
                <a:ext uri="{FF2B5EF4-FFF2-40B4-BE49-F238E27FC236}">
                  <a16:creationId xmlns:a16="http://schemas.microsoft.com/office/drawing/2014/main" id="{C2B8F000-8D55-A1A1-3609-A6102C7324C2}"/>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5" name="Freeform 6">
              <a:extLst>
                <a:ext uri="{FF2B5EF4-FFF2-40B4-BE49-F238E27FC236}">
                  <a16:creationId xmlns:a16="http://schemas.microsoft.com/office/drawing/2014/main" id="{EA097CFA-8EE0-761B-9FB9-50E798C99179}"/>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6" name="Freeform 7">
              <a:extLst>
                <a:ext uri="{FF2B5EF4-FFF2-40B4-BE49-F238E27FC236}">
                  <a16:creationId xmlns:a16="http://schemas.microsoft.com/office/drawing/2014/main" id="{2208F240-2547-5FDC-10C1-108F823751E2}"/>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37" name="קבוצה 36">
            <a:extLst>
              <a:ext uri="{FF2B5EF4-FFF2-40B4-BE49-F238E27FC236}">
                <a16:creationId xmlns:a16="http://schemas.microsoft.com/office/drawing/2014/main" id="{7167C9D1-910A-B321-1F25-3FAB5D7B533D}"/>
              </a:ext>
            </a:extLst>
          </p:cNvPr>
          <p:cNvGrpSpPr/>
          <p:nvPr/>
        </p:nvGrpSpPr>
        <p:grpSpPr>
          <a:xfrm>
            <a:off x="6380813" y="228858"/>
            <a:ext cx="5577424" cy="1860071"/>
            <a:chOff x="671052" y="2717222"/>
            <a:chExt cx="10818344" cy="4216351"/>
          </a:xfrm>
        </p:grpSpPr>
        <p:sp>
          <p:nvSpPr>
            <p:cNvPr id="38" name="Freeform 2">
              <a:extLst>
                <a:ext uri="{FF2B5EF4-FFF2-40B4-BE49-F238E27FC236}">
                  <a16:creationId xmlns:a16="http://schemas.microsoft.com/office/drawing/2014/main" id="{E54230F6-5B86-571B-00B6-3A96CCDBE2E8}"/>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39" name="Freeform 3">
              <a:extLst>
                <a:ext uri="{FF2B5EF4-FFF2-40B4-BE49-F238E27FC236}">
                  <a16:creationId xmlns:a16="http://schemas.microsoft.com/office/drawing/2014/main" id="{28BCDA57-D935-E22E-FB14-43766DE3388A}"/>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0" name="Freeform 4">
              <a:extLst>
                <a:ext uri="{FF2B5EF4-FFF2-40B4-BE49-F238E27FC236}">
                  <a16:creationId xmlns:a16="http://schemas.microsoft.com/office/drawing/2014/main" id="{40750428-7672-39BD-6D76-B137B49617DB}"/>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1" name="תיבת טקסט 40">
              <a:extLst>
                <a:ext uri="{FF2B5EF4-FFF2-40B4-BE49-F238E27FC236}">
                  <a16:creationId xmlns:a16="http://schemas.microsoft.com/office/drawing/2014/main" id="{D2EC19F0-A0B3-D40A-D427-FB3C1EDE1FD8}"/>
                </a:ext>
              </a:extLst>
            </p:cNvPr>
            <p:cNvSpPr txBox="1"/>
            <p:nvPr/>
          </p:nvSpPr>
          <p:spPr>
            <a:xfrm>
              <a:off x="8300043" y="6166149"/>
              <a:ext cx="2964428" cy="76742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נוקטות בפעולה</a:t>
              </a:r>
            </a:p>
          </p:txBody>
        </p:sp>
        <p:sp>
          <p:nvSpPr>
            <p:cNvPr id="42" name="תיבת טקסט 41">
              <a:extLst>
                <a:ext uri="{FF2B5EF4-FFF2-40B4-BE49-F238E27FC236}">
                  <a16:creationId xmlns:a16="http://schemas.microsoft.com/office/drawing/2014/main" id="{E215E3ED-1586-F423-F37E-D3BD505236B7}"/>
                </a:ext>
              </a:extLst>
            </p:cNvPr>
            <p:cNvSpPr txBox="1"/>
            <p:nvPr/>
          </p:nvSpPr>
          <p:spPr>
            <a:xfrm>
              <a:off x="4665406" y="6153217"/>
              <a:ext cx="2861187" cy="76742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נמנעות מפעולה</a:t>
              </a:r>
            </a:p>
          </p:txBody>
        </p:sp>
        <p:sp>
          <p:nvSpPr>
            <p:cNvPr id="43" name="תיבת טקסט 42">
              <a:extLst>
                <a:ext uri="{FF2B5EF4-FFF2-40B4-BE49-F238E27FC236}">
                  <a16:creationId xmlns:a16="http://schemas.microsoft.com/office/drawing/2014/main" id="{9A4B10A4-6D55-8D37-9023-F5E93B3583A2}"/>
                </a:ext>
              </a:extLst>
            </p:cNvPr>
            <p:cNvSpPr txBox="1"/>
            <p:nvPr/>
          </p:nvSpPr>
          <p:spPr>
            <a:xfrm>
              <a:off x="1113756" y="6148634"/>
              <a:ext cx="2949678" cy="76742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מתלבטות</a:t>
              </a:r>
            </a:p>
          </p:txBody>
        </p:sp>
        <p:sp>
          <p:nvSpPr>
            <p:cNvPr id="44" name="Freeform 5">
              <a:extLst>
                <a:ext uri="{FF2B5EF4-FFF2-40B4-BE49-F238E27FC236}">
                  <a16:creationId xmlns:a16="http://schemas.microsoft.com/office/drawing/2014/main" id="{5F145E55-2293-68E1-E662-FDA29B2807CC}"/>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5" name="Freeform 6">
              <a:extLst>
                <a:ext uri="{FF2B5EF4-FFF2-40B4-BE49-F238E27FC236}">
                  <a16:creationId xmlns:a16="http://schemas.microsoft.com/office/drawing/2014/main" id="{3F9E2422-2F14-7680-06D7-C105F11EE023}"/>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6" name="Freeform 7">
              <a:extLst>
                <a:ext uri="{FF2B5EF4-FFF2-40B4-BE49-F238E27FC236}">
                  <a16:creationId xmlns:a16="http://schemas.microsoft.com/office/drawing/2014/main" id="{692F40B2-7ABF-0CE8-7430-F9D2E805C177}"/>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47" name="קבוצה 46">
            <a:extLst>
              <a:ext uri="{FF2B5EF4-FFF2-40B4-BE49-F238E27FC236}">
                <a16:creationId xmlns:a16="http://schemas.microsoft.com/office/drawing/2014/main" id="{2C7CC5EB-92CC-324F-5541-9C88B6948D2B}"/>
              </a:ext>
            </a:extLst>
          </p:cNvPr>
          <p:cNvGrpSpPr/>
          <p:nvPr/>
        </p:nvGrpSpPr>
        <p:grpSpPr>
          <a:xfrm>
            <a:off x="6380812" y="2527781"/>
            <a:ext cx="5577424" cy="1696161"/>
            <a:chOff x="671052" y="2717222"/>
            <a:chExt cx="10818344" cy="3844805"/>
          </a:xfrm>
        </p:grpSpPr>
        <p:sp>
          <p:nvSpPr>
            <p:cNvPr id="48" name="Freeform 2">
              <a:extLst>
                <a:ext uri="{FF2B5EF4-FFF2-40B4-BE49-F238E27FC236}">
                  <a16:creationId xmlns:a16="http://schemas.microsoft.com/office/drawing/2014/main" id="{75B26590-E209-DC3F-AEE3-2CCD68273F73}"/>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49" name="Freeform 3">
              <a:extLst>
                <a:ext uri="{FF2B5EF4-FFF2-40B4-BE49-F238E27FC236}">
                  <a16:creationId xmlns:a16="http://schemas.microsoft.com/office/drawing/2014/main" id="{08317892-FFFA-6174-3457-3BA27D31DEB1}"/>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0" name="Freeform 4">
              <a:extLst>
                <a:ext uri="{FF2B5EF4-FFF2-40B4-BE49-F238E27FC236}">
                  <a16:creationId xmlns:a16="http://schemas.microsoft.com/office/drawing/2014/main" id="{CF48AC46-8C79-724E-4B52-DE5560679A1A}"/>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4" name="Freeform 5">
              <a:extLst>
                <a:ext uri="{FF2B5EF4-FFF2-40B4-BE49-F238E27FC236}">
                  <a16:creationId xmlns:a16="http://schemas.microsoft.com/office/drawing/2014/main" id="{A6A53AD8-45AF-2A34-E983-5B1CDF984557}"/>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5" name="Freeform 6">
              <a:extLst>
                <a:ext uri="{FF2B5EF4-FFF2-40B4-BE49-F238E27FC236}">
                  <a16:creationId xmlns:a16="http://schemas.microsoft.com/office/drawing/2014/main" id="{F71AF434-5374-1050-DE0A-8FCCB01A26C3}"/>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6" name="Freeform 7">
              <a:extLst>
                <a:ext uri="{FF2B5EF4-FFF2-40B4-BE49-F238E27FC236}">
                  <a16:creationId xmlns:a16="http://schemas.microsoft.com/office/drawing/2014/main" id="{C9E7A72E-5F41-7981-621E-A74D3D53F267}"/>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grpSp>
        <p:nvGrpSpPr>
          <p:cNvPr id="57" name="קבוצה 56">
            <a:extLst>
              <a:ext uri="{FF2B5EF4-FFF2-40B4-BE49-F238E27FC236}">
                <a16:creationId xmlns:a16="http://schemas.microsoft.com/office/drawing/2014/main" id="{9DB222DA-6810-79BF-E1D9-1F0EE6A5B793}"/>
              </a:ext>
            </a:extLst>
          </p:cNvPr>
          <p:cNvGrpSpPr/>
          <p:nvPr/>
        </p:nvGrpSpPr>
        <p:grpSpPr>
          <a:xfrm>
            <a:off x="6231916" y="4823012"/>
            <a:ext cx="5577424" cy="1696162"/>
            <a:chOff x="671052" y="2717222"/>
            <a:chExt cx="10818344" cy="3844805"/>
          </a:xfrm>
        </p:grpSpPr>
        <p:sp>
          <p:nvSpPr>
            <p:cNvPr id="58" name="Freeform 2">
              <a:extLst>
                <a:ext uri="{FF2B5EF4-FFF2-40B4-BE49-F238E27FC236}">
                  <a16:creationId xmlns:a16="http://schemas.microsoft.com/office/drawing/2014/main" id="{3CD2ADAD-88F3-4F20-45A7-ABEAFCF03C99}"/>
                </a:ext>
              </a:extLst>
            </p:cNvPr>
            <p:cNvSpPr/>
            <p:nvPr/>
          </p:nvSpPr>
          <p:spPr>
            <a:xfrm>
              <a:off x="7774353"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59" name="Freeform 3">
              <a:extLst>
                <a:ext uri="{FF2B5EF4-FFF2-40B4-BE49-F238E27FC236}">
                  <a16:creationId xmlns:a16="http://schemas.microsoft.com/office/drawing/2014/main" id="{FEB691D7-E170-4F34-E112-0AE8E94E9482}"/>
                </a:ext>
              </a:extLst>
            </p:cNvPr>
            <p:cNvSpPr/>
            <p:nvPr/>
          </p:nvSpPr>
          <p:spPr>
            <a:xfrm>
              <a:off x="422270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0" name="Freeform 4">
              <a:extLst>
                <a:ext uri="{FF2B5EF4-FFF2-40B4-BE49-F238E27FC236}">
                  <a16:creationId xmlns:a16="http://schemas.microsoft.com/office/drawing/2014/main" id="{E7FE4264-B593-E24B-7605-5E8A4A516663}"/>
                </a:ext>
              </a:extLst>
            </p:cNvPr>
            <p:cNvSpPr/>
            <p:nvPr/>
          </p:nvSpPr>
          <p:spPr>
            <a:xfrm>
              <a:off x="671052" y="2717222"/>
              <a:ext cx="3715043" cy="3844805"/>
            </a:xfrm>
            <a:custGeom>
              <a:avLst/>
              <a:gdLst/>
              <a:ahLst/>
              <a:cxnLst/>
              <a:rect l="l" t="t" r="r" b="b"/>
              <a:pathLst>
                <a:path w="5572564" h="5767207">
                  <a:moveTo>
                    <a:pt x="0" y="0"/>
                  </a:moveTo>
                  <a:lnTo>
                    <a:pt x="5572564" y="0"/>
                  </a:lnTo>
                  <a:lnTo>
                    <a:pt x="5572564" y="5767207"/>
                  </a:lnTo>
                  <a:lnTo>
                    <a:pt x="0" y="57672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4" name="Freeform 5">
              <a:extLst>
                <a:ext uri="{FF2B5EF4-FFF2-40B4-BE49-F238E27FC236}">
                  <a16:creationId xmlns:a16="http://schemas.microsoft.com/office/drawing/2014/main" id="{8BBFFB02-AFB9-921F-6146-5B24BCFD8A2F}"/>
                </a:ext>
              </a:extLst>
            </p:cNvPr>
            <p:cNvSpPr/>
            <p:nvPr/>
          </p:nvSpPr>
          <p:spPr>
            <a:xfrm>
              <a:off x="8724736" y="3481881"/>
              <a:ext cx="2152426" cy="2295921"/>
            </a:xfrm>
            <a:custGeom>
              <a:avLst/>
              <a:gdLst/>
              <a:ahLst/>
              <a:cxnLst/>
              <a:rect l="l" t="t" r="r" b="b"/>
              <a:pathLst>
                <a:path w="3433469" h="3662367">
                  <a:moveTo>
                    <a:pt x="0" y="0"/>
                  </a:moveTo>
                  <a:lnTo>
                    <a:pt x="3433470" y="0"/>
                  </a:lnTo>
                  <a:lnTo>
                    <a:pt x="3433470" y="3662367"/>
                  </a:lnTo>
                  <a:lnTo>
                    <a:pt x="0" y="36623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5" name="Freeform 6">
              <a:extLst>
                <a:ext uri="{FF2B5EF4-FFF2-40B4-BE49-F238E27FC236}">
                  <a16:creationId xmlns:a16="http://schemas.microsoft.com/office/drawing/2014/main" id="{F3119104-DB11-4BAF-DF1C-1794E6C528FA}"/>
                </a:ext>
              </a:extLst>
            </p:cNvPr>
            <p:cNvSpPr/>
            <p:nvPr/>
          </p:nvSpPr>
          <p:spPr>
            <a:xfrm>
              <a:off x="5175143"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sp>
          <p:nvSpPr>
            <p:cNvPr id="66" name="Freeform 7">
              <a:extLst>
                <a:ext uri="{FF2B5EF4-FFF2-40B4-BE49-F238E27FC236}">
                  <a16:creationId xmlns:a16="http://schemas.microsoft.com/office/drawing/2014/main" id="{44D3B870-401F-49C3-CEA1-BFF68065F3D8}"/>
                </a:ext>
              </a:extLst>
            </p:cNvPr>
            <p:cNvSpPr/>
            <p:nvPr/>
          </p:nvSpPr>
          <p:spPr>
            <a:xfrm>
              <a:off x="1622464" y="3835617"/>
              <a:ext cx="1942186" cy="1942186"/>
            </a:xfrm>
            <a:custGeom>
              <a:avLst/>
              <a:gdLst/>
              <a:ahLst/>
              <a:cxnLst/>
              <a:rect l="l" t="t" r="r" b="b"/>
              <a:pathLst>
                <a:path w="3098102" h="3098102">
                  <a:moveTo>
                    <a:pt x="0" y="0"/>
                  </a:moveTo>
                  <a:lnTo>
                    <a:pt x="3098102" y="0"/>
                  </a:lnTo>
                  <a:lnTo>
                    <a:pt x="3098102" y="3098102"/>
                  </a:lnTo>
                  <a:lnTo>
                    <a:pt x="0" y="309810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he-IL" sz="1600">
                <a:latin typeface="Calibri" panose="020F0502020204030204" pitchFamily="34" charset="0"/>
                <a:ea typeface="Calibri" panose="020F0502020204030204" pitchFamily="34" charset="0"/>
                <a:cs typeface="Calibri" panose="020F0502020204030204" pitchFamily="34" charset="0"/>
              </a:endParaRPr>
            </a:p>
          </p:txBody>
        </p:sp>
      </p:grpSp>
      <p:sp>
        <p:nvSpPr>
          <p:cNvPr id="15" name="תיבת טקסט 14">
            <a:extLst>
              <a:ext uri="{FF2B5EF4-FFF2-40B4-BE49-F238E27FC236}">
                <a16:creationId xmlns:a16="http://schemas.microsoft.com/office/drawing/2014/main" id="{4AFBB1AF-8608-D564-A50C-8711D11D925F}"/>
              </a:ext>
            </a:extLst>
          </p:cNvPr>
          <p:cNvSpPr txBox="1"/>
          <p:nvPr/>
        </p:nvSpPr>
        <p:spPr>
          <a:xfrm>
            <a:off x="10281022" y="4051005"/>
            <a:ext cx="1528318" cy="33855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נוקטות בפעולה</a:t>
            </a:r>
          </a:p>
        </p:txBody>
      </p:sp>
      <p:sp>
        <p:nvSpPr>
          <p:cNvPr id="67" name="תיבת טקסט 66">
            <a:extLst>
              <a:ext uri="{FF2B5EF4-FFF2-40B4-BE49-F238E27FC236}">
                <a16:creationId xmlns:a16="http://schemas.microsoft.com/office/drawing/2014/main" id="{863A464B-7B3A-6E9E-6A2D-2323A7FBF11B}"/>
              </a:ext>
            </a:extLst>
          </p:cNvPr>
          <p:cNvSpPr txBox="1"/>
          <p:nvPr/>
        </p:nvSpPr>
        <p:spPr>
          <a:xfrm>
            <a:off x="8407176" y="4045300"/>
            <a:ext cx="1475092" cy="33855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נמנעות מפעולה</a:t>
            </a:r>
          </a:p>
        </p:txBody>
      </p:sp>
      <p:sp>
        <p:nvSpPr>
          <p:cNvPr id="68" name="תיבת טקסט 67">
            <a:extLst>
              <a:ext uri="{FF2B5EF4-FFF2-40B4-BE49-F238E27FC236}">
                <a16:creationId xmlns:a16="http://schemas.microsoft.com/office/drawing/2014/main" id="{266FF11B-B05A-55AD-C2FA-D337247A9272}"/>
              </a:ext>
            </a:extLst>
          </p:cNvPr>
          <p:cNvSpPr txBox="1"/>
          <p:nvPr/>
        </p:nvSpPr>
        <p:spPr>
          <a:xfrm>
            <a:off x="6576114" y="4043278"/>
            <a:ext cx="1520714" cy="33855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מתלבטות</a:t>
            </a:r>
          </a:p>
        </p:txBody>
      </p:sp>
      <p:sp>
        <p:nvSpPr>
          <p:cNvPr id="69" name="תיבת טקסט 68">
            <a:extLst>
              <a:ext uri="{FF2B5EF4-FFF2-40B4-BE49-F238E27FC236}">
                <a16:creationId xmlns:a16="http://schemas.microsoft.com/office/drawing/2014/main" id="{4F082C05-6C7F-A4A7-0338-21178BF2E7EE}"/>
              </a:ext>
            </a:extLst>
          </p:cNvPr>
          <p:cNvSpPr txBox="1"/>
          <p:nvPr/>
        </p:nvSpPr>
        <p:spPr>
          <a:xfrm>
            <a:off x="4117308" y="4054508"/>
            <a:ext cx="1528318" cy="33855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נוקטות בפעולה</a:t>
            </a:r>
          </a:p>
        </p:txBody>
      </p:sp>
      <p:sp>
        <p:nvSpPr>
          <p:cNvPr id="70" name="תיבת טקסט 69">
            <a:extLst>
              <a:ext uri="{FF2B5EF4-FFF2-40B4-BE49-F238E27FC236}">
                <a16:creationId xmlns:a16="http://schemas.microsoft.com/office/drawing/2014/main" id="{79FCC5FA-A643-9B89-E4FA-D8F618032B81}"/>
              </a:ext>
            </a:extLst>
          </p:cNvPr>
          <p:cNvSpPr txBox="1"/>
          <p:nvPr/>
        </p:nvSpPr>
        <p:spPr>
          <a:xfrm>
            <a:off x="2243462" y="4048803"/>
            <a:ext cx="1475092" cy="33855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נמנעות מפעולה</a:t>
            </a:r>
          </a:p>
        </p:txBody>
      </p:sp>
      <p:sp>
        <p:nvSpPr>
          <p:cNvPr id="71" name="תיבת טקסט 70">
            <a:extLst>
              <a:ext uri="{FF2B5EF4-FFF2-40B4-BE49-F238E27FC236}">
                <a16:creationId xmlns:a16="http://schemas.microsoft.com/office/drawing/2014/main" id="{C416308D-247A-F22E-FE3C-CC345E79318F}"/>
              </a:ext>
            </a:extLst>
          </p:cNvPr>
          <p:cNvSpPr txBox="1"/>
          <p:nvPr/>
        </p:nvSpPr>
        <p:spPr>
          <a:xfrm>
            <a:off x="412400" y="4046781"/>
            <a:ext cx="1520714" cy="33855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מתלבטות</a:t>
            </a:r>
          </a:p>
        </p:txBody>
      </p:sp>
      <p:sp>
        <p:nvSpPr>
          <p:cNvPr id="72" name="תיבת טקסט 71">
            <a:extLst>
              <a:ext uri="{FF2B5EF4-FFF2-40B4-BE49-F238E27FC236}">
                <a16:creationId xmlns:a16="http://schemas.microsoft.com/office/drawing/2014/main" id="{A04F522E-0AA4-AC03-5A3B-C2A943A5EC49}"/>
              </a:ext>
            </a:extLst>
          </p:cNvPr>
          <p:cNvSpPr txBox="1"/>
          <p:nvPr/>
        </p:nvSpPr>
        <p:spPr>
          <a:xfrm>
            <a:off x="4090819" y="1749974"/>
            <a:ext cx="1528318" cy="33855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נוקטות בפעולה</a:t>
            </a:r>
          </a:p>
        </p:txBody>
      </p:sp>
      <p:sp>
        <p:nvSpPr>
          <p:cNvPr id="73" name="תיבת טקסט 72">
            <a:extLst>
              <a:ext uri="{FF2B5EF4-FFF2-40B4-BE49-F238E27FC236}">
                <a16:creationId xmlns:a16="http://schemas.microsoft.com/office/drawing/2014/main" id="{04F35157-FDCF-35E0-20D3-D4F3EB19476D}"/>
              </a:ext>
            </a:extLst>
          </p:cNvPr>
          <p:cNvSpPr txBox="1"/>
          <p:nvPr/>
        </p:nvSpPr>
        <p:spPr>
          <a:xfrm>
            <a:off x="2216973" y="1744269"/>
            <a:ext cx="1475092" cy="33855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נמנעות מפעולה</a:t>
            </a:r>
          </a:p>
        </p:txBody>
      </p:sp>
      <p:sp>
        <p:nvSpPr>
          <p:cNvPr id="74" name="תיבת טקסט 73">
            <a:extLst>
              <a:ext uri="{FF2B5EF4-FFF2-40B4-BE49-F238E27FC236}">
                <a16:creationId xmlns:a16="http://schemas.microsoft.com/office/drawing/2014/main" id="{64BD4852-7991-B577-D2BD-E8DC5636855A}"/>
              </a:ext>
            </a:extLst>
          </p:cNvPr>
          <p:cNvSpPr txBox="1"/>
          <p:nvPr/>
        </p:nvSpPr>
        <p:spPr>
          <a:xfrm>
            <a:off x="385911" y="1742247"/>
            <a:ext cx="1520714" cy="33855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מתלבטות</a:t>
            </a:r>
          </a:p>
        </p:txBody>
      </p:sp>
      <p:sp>
        <p:nvSpPr>
          <p:cNvPr id="75" name="תיבת טקסט 74">
            <a:extLst>
              <a:ext uri="{FF2B5EF4-FFF2-40B4-BE49-F238E27FC236}">
                <a16:creationId xmlns:a16="http://schemas.microsoft.com/office/drawing/2014/main" id="{A4AC068C-7203-009F-A78B-0864145C6CD8}"/>
              </a:ext>
            </a:extLst>
          </p:cNvPr>
          <p:cNvSpPr txBox="1"/>
          <p:nvPr/>
        </p:nvSpPr>
        <p:spPr>
          <a:xfrm>
            <a:off x="4013470" y="6349739"/>
            <a:ext cx="1528318" cy="33855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נוקטות בפעולה</a:t>
            </a:r>
          </a:p>
        </p:txBody>
      </p:sp>
      <p:sp>
        <p:nvSpPr>
          <p:cNvPr id="76" name="תיבת טקסט 75">
            <a:extLst>
              <a:ext uri="{FF2B5EF4-FFF2-40B4-BE49-F238E27FC236}">
                <a16:creationId xmlns:a16="http://schemas.microsoft.com/office/drawing/2014/main" id="{2233E134-E23A-DDAB-BFAA-82D4321CCB46}"/>
              </a:ext>
            </a:extLst>
          </p:cNvPr>
          <p:cNvSpPr txBox="1"/>
          <p:nvPr/>
        </p:nvSpPr>
        <p:spPr>
          <a:xfrm>
            <a:off x="2139624" y="6344034"/>
            <a:ext cx="1475092" cy="33855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נמנעות מפעולה</a:t>
            </a:r>
          </a:p>
        </p:txBody>
      </p:sp>
      <p:sp>
        <p:nvSpPr>
          <p:cNvPr id="77" name="תיבת טקסט 76">
            <a:extLst>
              <a:ext uri="{FF2B5EF4-FFF2-40B4-BE49-F238E27FC236}">
                <a16:creationId xmlns:a16="http://schemas.microsoft.com/office/drawing/2014/main" id="{36493035-838B-C301-3459-835845E19289}"/>
              </a:ext>
            </a:extLst>
          </p:cNvPr>
          <p:cNvSpPr txBox="1"/>
          <p:nvPr/>
        </p:nvSpPr>
        <p:spPr>
          <a:xfrm>
            <a:off x="308562" y="6342012"/>
            <a:ext cx="1520714" cy="33855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מתלבטות</a:t>
            </a:r>
          </a:p>
        </p:txBody>
      </p:sp>
      <p:sp>
        <p:nvSpPr>
          <p:cNvPr id="78" name="תיבת טקסט 77">
            <a:extLst>
              <a:ext uri="{FF2B5EF4-FFF2-40B4-BE49-F238E27FC236}">
                <a16:creationId xmlns:a16="http://schemas.microsoft.com/office/drawing/2014/main" id="{94F9C0F4-12BE-3C92-489A-DC3309241942}"/>
              </a:ext>
            </a:extLst>
          </p:cNvPr>
          <p:cNvSpPr txBox="1"/>
          <p:nvPr/>
        </p:nvSpPr>
        <p:spPr>
          <a:xfrm>
            <a:off x="10225020" y="6351892"/>
            <a:ext cx="1528318" cy="338554"/>
          </a:xfrm>
          <a:prstGeom prst="rect">
            <a:avLst/>
          </a:prstGeom>
          <a:noFill/>
        </p:spPr>
        <p:txBody>
          <a:bodyPr wrap="square">
            <a:spAutoFit/>
          </a:bodyPr>
          <a:lstStyle/>
          <a:p>
            <a:pPr algn="ctr" rtl="1"/>
            <a:r>
              <a:rPr lang="he-IL" sz="1600" b="1" dirty="0">
                <a:latin typeface="Calibri" panose="020F0502020204030204" pitchFamily="34" charset="0"/>
                <a:ea typeface="Calibri" panose="020F0502020204030204" pitchFamily="34" charset="0"/>
                <a:cs typeface="Calibri" panose="020F0502020204030204" pitchFamily="34" charset="0"/>
              </a:rPr>
              <a:t>נוקטות בפעולה</a:t>
            </a:r>
          </a:p>
        </p:txBody>
      </p:sp>
      <p:sp>
        <p:nvSpPr>
          <p:cNvPr id="79" name="תיבת טקסט 78">
            <a:extLst>
              <a:ext uri="{FF2B5EF4-FFF2-40B4-BE49-F238E27FC236}">
                <a16:creationId xmlns:a16="http://schemas.microsoft.com/office/drawing/2014/main" id="{AB776E94-942F-7C9D-FFBF-52AAFB358013}"/>
              </a:ext>
            </a:extLst>
          </p:cNvPr>
          <p:cNvSpPr txBox="1"/>
          <p:nvPr/>
        </p:nvSpPr>
        <p:spPr>
          <a:xfrm>
            <a:off x="8351174" y="6346187"/>
            <a:ext cx="1475092" cy="338554"/>
          </a:xfrm>
          <a:prstGeom prst="rect">
            <a:avLst/>
          </a:prstGeom>
          <a:noFill/>
        </p:spPr>
        <p:txBody>
          <a:bodyPr wrap="square">
            <a:spAutoFit/>
          </a:bodyPr>
          <a:lstStyle>
            <a:defPPr marR="0" lvl="0" algn="l" rtl="0">
              <a:lnSpc>
                <a:spcPct val="100000"/>
              </a:lnSpc>
              <a:spcBef>
                <a:spcPts val="0"/>
              </a:spcBef>
              <a:spcAft>
                <a:spcPts val="0"/>
              </a:spcAft>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נמנעות מפעולה</a:t>
            </a:r>
          </a:p>
        </p:txBody>
      </p:sp>
      <p:sp>
        <p:nvSpPr>
          <p:cNvPr id="80" name="תיבת טקסט 79">
            <a:extLst>
              <a:ext uri="{FF2B5EF4-FFF2-40B4-BE49-F238E27FC236}">
                <a16:creationId xmlns:a16="http://schemas.microsoft.com/office/drawing/2014/main" id="{A03D48D3-C90E-B09B-6526-F1A6B73A5B42}"/>
              </a:ext>
            </a:extLst>
          </p:cNvPr>
          <p:cNvSpPr txBox="1"/>
          <p:nvPr/>
        </p:nvSpPr>
        <p:spPr>
          <a:xfrm>
            <a:off x="6520112" y="6344165"/>
            <a:ext cx="1520714" cy="338554"/>
          </a:xfrm>
          <a:prstGeom prst="rect">
            <a:avLst/>
          </a:prstGeom>
          <a:noFill/>
        </p:spPr>
        <p:txBody>
          <a:bodyPr wrap="square">
            <a:spAutoFit/>
          </a:bodyPr>
          <a:lstStyle>
            <a:defPPr marR="0" lvl="0" algn="l" rtl="0">
              <a:lnSpc>
                <a:spcPct val="100000"/>
              </a:lnSpc>
              <a:spcBef>
                <a:spcPts val="0"/>
              </a:spcBef>
              <a:spcAft>
                <a:spcPts val="0"/>
              </a:spcAft>
              <a:defRPr/>
            </a:defPPr>
            <a:lvl1pPr algn="ctr" rtl="1">
              <a:defRPr sz="2800" b="1"/>
            </a:lvl1pPr>
          </a:lstStyle>
          <a:p>
            <a:r>
              <a:rPr lang="he-IL" sz="1600" dirty="0">
                <a:latin typeface="Calibri" panose="020F0502020204030204" pitchFamily="34" charset="0"/>
                <a:ea typeface="Calibri" panose="020F0502020204030204" pitchFamily="34" charset="0"/>
                <a:cs typeface="Calibri" panose="020F0502020204030204" pitchFamily="34" charset="0"/>
              </a:rPr>
              <a:t>מתלבטות</a:t>
            </a:r>
          </a:p>
        </p:txBody>
      </p:sp>
    </p:spTree>
    <p:extLst>
      <p:ext uri="{BB962C8B-B14F-4D97-AF65-F5344CB8AC3E}">
        <p14:creationId xmlns:p14="http://schemas.microsoft.com/office/powerpoint/2010/main" val="2163612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8171684" y="685801"/>
            <a:ext cx="3769081" cy="5287296"/>
          </a:xfrm>
          <a:custGeom>
            <a:avLst/>
            <a:gdLst/>
            <a:ahLst/>
            <a:cxnLst/>
            <a:rect l="l" t="t" r="r" b="b"/>
            <a:pathLst>
              <a:path w="5653621" h="7329023">
                <a:moveTo>
                  <a:pt x="5653621" y="0"/>
                </a:moveTo>
                <a:lnTo>
                  <a:pt x="0" y="0"/>
                </a:lnTo>
                <a:lnTo>
                  <a:pt x="0" y="7329023"/>
                </a:lnTo>
                <a:lnTo>
                  <a:pt x="5653621" y="7329023"/>
                </a:lnTo>
                <a:lnTo>
                  <a:pt x="5653621" y="0"/>
                </a:lnTo>
                <a:close/>
              </a:path>
            </a:pathLst>
          </a:custGeom>
          <a:blipFill>
            <a:blip r:embed="rId3"/>
            <a:stretch>
              <a:fillRect l="-1687" t="-7761" r="-1687"/>
            </a:stretch>
          </a:blipFill>
        </p:spPr>
        <p:txBody>
          <a:bodyPr/>
          <a:lstStyle/>
          <a:p>
            <a:endParaRPr lang="he-IL"/>
          </a:p>
        </p:txBody>
      </p:sp>
      <p:sp>
        <p:nvSpPr>
          <p:cNvPr id="3" name="Freeform 3"/>
          <p:cNvSpPr/>
          <p:nvPr/>
        </p:nvSpPr>
        <p:spPr>
          <a:xfrm>
            <a:off x="4255121" y="685801"/>
            <a:ext cx="3769081" cy="5287296"/>
          </a:xfrm>
          <a:custGeom>
            <a:avLst/>
            <a:gdLst/>
            <a:ahLst/>
            <a:cxnLst/>
            <a:rect l="l" t="t" r="r" b="b"/>
            <a:pathLst>
              <a:path w="5653621" h="7329023">
                <a:moveTo>
                  <a:pt x="0" y="0"/>
                </a:moveTo>
                <a:lnTo>
                  <a:pt x="5653621" y="0"/>
                </a:lnTo>
                <a:lnTo>
                  <a:pt x="5653621" y="7329023"/>
                </a:lnTo>
                <a:lnTo>
                  <a:pt x="0" y="7329023"/>
                </a:lnTo>
                <a:lnTo>
                  <a:pt x="0" y="0"/>
                </a:lnTo>
                <a:close/>
              </a:path>
            </a:pathLst>
          </a:custGeom>
          <a:blipFill>
            <a:blip r:embed="rId4"/>
            <a:stretch>
              <a:fillRect l="-1687" t="-7761" r="-1687"/>
            </a:stretch>
          </a:blipFill>
        </p:spPr>
        <p:txBody>
          <a:bodyPr/>
          <a:lstStyle/>
          <a:p>
            <a:endParaRPr lang="he-IL"/>
          </a:p>
        </p:txBody>
      </p:sp>
      <p:sp>
        <p:nvSpPr>
          <p:cNvPr id="4" name="Freeform 4"/>
          <p:cNvSpPr/>
          <p:nvPr/>
        </p:nvSpPr>
        <p:spPr>
          <a:xfrm>
            <a:off x="294317" y="685801"/>
            <a:ext cx="3769081" cy="5287296"/>
          </a:xfrm>
          <a:custGeom>
            <a:avLst/>
            <a:gdLst/>
            <a:ahLst/>
            <a:cxnLst/>
            <a:rect l="l" t="t" r="r" b="b"/>
            <a:pathLst>
              <a:path w="5653621" h="7329023">
                <a:moveTo>
                  <a:pt x="0" y="0"/>
                </a:moveTo>
                <a:lnTo>
                  <a:pt x="5653620" y="0"/>
                </a:lnTo>
                <a:lnTo>
                  <a:pt x="5653620" y="7329023"/>
                </a:lnTo>
                <a:lnTo>
                  <a:pt x="0" y="7329023"/>
                </a:lnTo>
                <a:lnTo>
                  <a:pt x="0" y="0"/>
                </a:lnTo>
                <a:close/>
              </a:path>
            </a:pathLst>
          </a:custGeom>
          <a:blipFill>
            <a:blip r:embed="rId5"/>
            <a:stretch>
              <a:fillRect l="-1687" t="-7761" r="-1687"/>
            </a:stretch>
          </a:blipFill>
        </p:spPr>
        <p:txBody>
          <a:bodyPr/>
          <a:lstStyle/>
          <a:p>
            <a:endParaRPr lang="he-IL"/>
          </a:p>
        </p:txBody>
      </p:sp>
      <p:sp>
        <p:nvSpPr>
          <p:cNvPr id="5" name="מלבן: פינות מעוגלות 4">
            <a:extLst>
              <a:ext uri="{FF2B5EF4-FFF2-40B4-BE49-F238E27FC236}">
                <a16:creationId xmlns:a16="http://schemas.microsoft.com/office/drawing/2014/main" id="{B12E7F1B-9436-D3A2-4598-CCC8021E7769}"/>
              </a:ext>
            </a:extLst>
          </p:cNvPr>
          <p:cNvSpPr/>
          <p:nvPr/>
        </p:nvSpPr>
        <p:spPr>
          <a:xfrm>
            <a:off x="8215925" y="502656"/>
            <a:ext cx="3769082" cy="4886015"/>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1" anchor="ctr"/>
          <a:lstStyle/>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חברה מהכיתה יושבת לבד בהפסקה ובוכה. </a:t>
            </a:r>
          </a:p>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תעשו?</a:t>
            </a:r>
          </a:p>
          <a:p>
            <a:pPr algn="ctr" rtl="1"/>
            <a:r>
              <a:rPr lang="he-IL" sz="2800" dirty="0">
                <a:latin typeface="Calibri" panose="020F0502020204030204" pitchFamily="34" charset="0"/>
                <a:cs typeface="Calibri" panose="020F0502020204030204" pitchFamily="34" charset="0"/>
              </a:rPr>
              <a:t>מה הייתן עושות </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a:t>
            </a:r>
          </a:p>
          <a:p>
            <a:pPr algn="ctr" rtl="1"/>
            <a:r>
              <a:rPr lang="he-IL" sz="2800" dirty="0">
                <a:latin typeface="Calibri" panose="020F0502020204030204" pitchFamily="34" charset="0"/>
                <a:cs typeface="Calibri" panose="020F0502020204030204" pitchFamily="34" charset="0"/>
              </a:rPr>
              <a:t>הייתן נוקטות?</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
        <p:nvSpPr>
          <p:cNvPr id="6" name="מלבן: פינות מעוגלות 5">
            <a:extLst>
              <a:ext uri="{FF2B5EF4-FFF2-40B4-BE49-F238E27FC236}">
                <a16:creationId xmlns:a16="http://schemas.microsoft.com/office/drawing/2014/main" id="{C069A783-287C-A6AA-1DFE-3F4C38EADF1A}"/>
              </a:ext>
            </a:extLst>
          </p:cNvPr>
          <p:cNvSpPr/>
          <p:nvPr/>
        </p:nvSpPr>
        <p:spPr>
          <a:xfrm>
            <a:off x="4210880" y="730771"/>
            <a:ext cx="3769082" cy="484177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1" anchor="ctr"/>
          <a:lstStyle/>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חברה מהכיתה פוגעת בילדה מהכיתה לעיני כל. </a:t>
            </a:r>
          </a:p>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תעשו?</a:t>
            </a:r>
          </a:p>
          <a:p>
            <a:pPr algn="ctr" rtl="1"/>
            <a:r>
              <a:rPr lang="he-IL" sz="2800" dirty="0">
                <a:latin typeface="Calibri" panose="020F0502020204030204" pitchFamily="34" charset="0"/>
                <a:cs typeface="Calibri" panose="020F0502020204030204" pitchFamily="34" charset="0"/>
              </a:rPr>
              <a:t>מה הייתן עושות </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a:t>
            </a:r>
          </a:p>
          <a:p>
            <a:pPr algn="ctr" rtl="1"/>
            <a:r>
              <a:rPr lang="he-IL" sz="2800" dirty="0">
                <a:latin typeface="Calibri" panose="020F0502020204030204" pitchFamily="34" charset="0"/>
                <a:cs typeface="Calibri" panose="020F0502020204030204" pitchFamily="34" charset="0"/>
              </a:rPr>
              <a:t>הייתן נוקטות?</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
        <p:nvSpPr>
          <p:cNvPr id="7" name="מלבן: פינות מעוגלות 6">
            <a:extLst>
              <a:ext uri="{FF2B5EF4-FFF2-40B4-BE49-F238E27FC236}">
                <a16:creationId xmlns:a16="http://schemas.microsoft.com/office/drawing/2014/main" id="{5730A1E2-B23B-973D-AF88-0288E3A2026D}"/>
              </a:ext>
            </a:extLst>
          </p:cNvPr>
          <p:cNvSpPr/>
          <p:nvPr/>
        </p:nvSpPr>
        <p:spPr>
          <a:xfrm>
            <a:off x="337400" y="731254"/>
            <a:ext cx="3725998" cy="4470166"/>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1" anchor="ctr"/>
          <a:lstStyle/>
          <a:p>
            <a:pPr algn="ctr" rtl="1"/>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ילדה מהכיתה מועדת ונחבלת בהפסקה. </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r>
            <a:b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he-IL" sz="2800" b="1" dirty="0">
                <a:solidFill>
                  <a:schemeClr val="tx1"/>
                </a:solidFill>
                <a:latin typeface="Calibri" panose="020F0502020204030204" pitchFamily="34" charset="0"/>
                <a:ea typeface="Calibri" panose="020F0502020204030204" pitchFamily="34" charset="0"/>
                <a:cs typeface="Calibri" panose="020F0502020204030204" pitchFamily="34" charset="0"/>
              </a:rPr>
              <a:t>מה תעשו?</a:t>
            </a:r>
          </a:p>
          <a:p>
            <a:pPr algn="ctr" rtl="1"/>
            <a:r>
              <a:rPr lang="he-IL" sz="2800" dirty="0">
                <a:latin typeface="Calibri" panose="020F0502020204030204" pitchFamily="34" charset="0"/>
                <a:cs typeface="Calibri" panose="020F0502020204030204" pitchFamily="34" charset="0"/>
              </a:rPr>
              <a:t>מה הייתן עושות </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a:t>
            </a:r>
          </a:p>
          <a:p>
            <a:pPr algn="ctr" rtl="1"/>
            <a:r>
              <a:rPr lang="he-IL" sz="2800" dirty="0">
                <a:latin typeface="Calibri" panose="020F0502020204030204" pitchFamily="34" charset="0"/>
                <a:cs typeface="Calibri" panose="020F0502020204030204" pitchFamily="34" charset="0"/>
              </a:rPr>
              <a:t>הייתן נוקטות?</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8171684" y="685801"/>
            <a:ext cx="3769081" cy="5287296"/>
          </a:xfrm>
          <a:custGeom>
            <a:avLst/>
            <a:gdLst/>
            <a:ahLst/>
            <a:cxnLst/>
            <a:rect l="l" t="t" r="r" b="b"/>
            <a:pathLst>
              <a:path w="5653621" h="7329023">
                <a:moveTo>
                  <a:pt x="5653621" y="0"/>
                </a:moveTo>
                <a:lnTo>
                  <a:pt x="0" y="0"/>
                </a:lnTo>
                <a:lnTo>
                  <a:pt x="0" y="7329023"/>
                </a:lnTo>
                <a:lnTo>
                  <a:pt x="5653621" y="7329023"/>
                </a:lnTo>
                <a:lnTo>
                  <a:pt x="5653621" y="0"/>
                </a:lnTo>
                <a:close/>
              </a:path>
            </a:pathLst>
          </a:custGeom>
          <a:blipFill>
            <a:blip r:embed="rId3"/>
            <a:stretch>
              <a:fillRect l="-1687" t="-7761" r="-1687"/>
            </a:stretch>
          </a:blipFill>
        </p:spPr>
        <p:txBody>
          <a:bodyPr/>
          <a:lstStyle/>
          <a:p>
            <a:endParaRPr lang="he-IL"/>
          </a:p>
        </p:txBody>
      </p:sp>
      <p:sp>
        <p:nvSpPr>
          <p:cNvPr id="3" name="Freeform 3"/>
          <p:cNvSpPr/>
          <p:nvPr/>
        </p:nvSpPr>
        <p:spPr>
          <a:xfrm>
            <a:off x="4255121" y="685801"/>
            <a:ext cx="3769081" cy="5287296"/>
          </a:xfrm>
          <a:custGeom>
            <a:avLst/>
            <a:gdLst/>
            <a:ahLst/>
            <a:cxnLst/>
            <a:rect l="l" t="t" r="r" b="b"/>
            <a:pathLst>
              <a:path w="5653621" h="7329023">
                <a:moveTo>
                  <a:pt x="0" y="0"/>
                </a:moveTo>
                <a:lnTo>
                  <a:pt x="5653621" y="0"/>
                </a:lnTo>
                <a:lnTo>
                  <a:pt x="5653621" y="7329023"/>
                </a:lnTo>
                <a:lnTo>
                  <a:pt x="0" y="7329023"/>
                </a:lnTo>
                <a:lnTo>
                  <a:pt x="0" y="0"/>
                </a:lnTo>
                <a:close/>
              </a:path>
            </a:pathLst>
          </a:custGeom>
          <a:blipFill>
            <a:blip r:embed="rId4"/>
            <a:stretch>
              <a:fillRect l="-1687" t="-7761" r="-1687"/>
            </a:stretch>
          </a:blipFill>
        </p:spPr>
        <p:txBody>
          <a:bodyPr/>
          <a:lstStyle/>
          <a:p>
            <a:endParaRPr lang="he-IL"/>
          </a:p>
        </p:txBody>
      </p:sp>
      <p:sp>
        <p:nvSpPr>
          <p:cNvPr id="4" name="Freeform 4"/>
          <p:cNvSpPr/>
          <p:nvPr/>
        </p:nvSpPr>
        <p:spPr>
          <a:xfrm>
            <a:off x="294317" y="685801"/>
            <a:ext cx="3769081" cy="5287296"/>
          </a:xfrm>
          <a:custGeom>
            <a:avLst/>
            <a:gdLst/>
            <a:ahLst/>
            <a:cxnLst/>
            <a:rect l="l" t="t" r="r" b="b"/>
            <a:pathLst>
              <a:path w="5653621" h="7329023">
                <a:moveTo>
                  <a:pt x="0" y="0"/>
                </a:moveTo>
                <a:lnTo>
                  <a:pt x="5653620" y="0"/>
                </a:lnTo>
                <a:lnTo>
                  <a:pt x="5653620" y="7329023"/>
                </a:lnTo>
                <a:lnTo>
                  <a:pt x="0" y="7329023"/>
                </a:lnTo>
                <a:lnTo>
                  <a:pt x="0" y="0"/>
                </a:lnTo>
                <a:close/>
              </a:path>
            </a:pathLst>
          </a:custGeom>
          <a:blipFill>
            <a:blip r:embed="rId5"/>
            <a:stretch>
              <a:fillRect l="-1687" t="-7761" r="-1687"/>
            </a:stretch>
          </a:blipFill>
        </p:spPr>
        <p:txBody>
          <a:bodyPr/>
          <a:lstStyle/>
          <a:p>
            <a:endParaRPr lang="he-IL"/>
          </a:p>
        </p:txBody>
      </p:sp>
      <p:sp>
        <p:nvSpPr>
          <p:cNvPr id="8" name="תיבת טקסט 7">
            <a:extLst>
              <a:ext uri="{FF2B5EF4-FFF2-40B4-BE49-F238E27FC236}">
                <a16:creationId xmlns:a16="http://schemas.microsoft.com/office/drawing/2014/main" id="{C1EC67CD-0A45-A605-2301-21265B449E40}"/>
              </a:ext>
            </a:extLst>
          </p:cNvPr>
          <p:cNvSpPr txBox="1"/>
          <p:nvPr/>
        </p:nvSpPr>
        <p:spPr>
          <a:xfrm>
            <a:off x="8127444" y="699944"/>
            <a:ext cx="3725999" cy="4401205"/>
          </a:xfrm>
          <a:prstGeom prst="rect">
            <a:avLst/>
          </a:prstGeom>
          <a:noFill/>
        </p:spPr>
        <p:txBody>
          <a:bodyPr wrap="square" rtlCol="1">
            <a:spAutoFit/>
          </a:bodyPr>
          <a:lstStyle/>
          <a:p>
            <a:pPr algn="ctr" rtl="1"/>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חברה מהכיתה </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מבקשת להצטרף למשחק והמשתתפות לא </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
            <a:b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he-IL"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מאפשרות לו</a:t>
            </a:r>
          </a:p>
          <a:p>
            <a:pPr algn="ctr" rtl="1"/>
            <a:r>
              <a:rPr lang="he-IL" sz="2800" dirty="0">
                <a:latin typeface="Calibri" panose="020F0502020204030204" pitchFamily="34" charset="0"/>
                <a:cs typeface="Calibri" panose="020F0502020204030204" pitchFamily="34" charset="0"/>
              </a:rPr>
              <a:t>מה הייתן עושות </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r>
              <a:rPr lang="he-IL" sz="2800" dirty="0">
                <a:latin typeface="Calibri" panose="020F0502020204030204" pitchFamily="34" charset="0"/>
                <a:cs typeface="Calibri" panose="020F0502020204030204" pitchFamily="34" charset="0"/>
              </a:rPr>
              <a:t>במקרה כזה?</a:t>
            </a:r>
          </a:p>
          <a:p>
            <a:pPr algn="ctr" rtl="1"/>
            <a:r>
              <a:rPr lang="he-IL" sz="2800" dirty="0">
                <a:latin typeface="Calibri" panose="020F0502020204030204" pitchFamily="34" charset="0"/>
                <a:cs typeface="Calibri" panose="020F0502020204030204" pitchFamily="34" charset="0"/>
              </a:rPr>
              <a:t>באיזו פעולה הייתן נוקטות? </a:t>
            </a:r>
          </a:p>
          <a:p>
            <a:pPr algn="ctr" rtl="1"/>
            <a:r>
              <a:rPr lang="he-IL" sz="2800" dirty="0">
                <a:latin typeface="Calibri" panose="020F0502020204030204" pitchFamily="34" charset="0"/>
                <a:cs typeface="Calibri" panose="020F0502020204030204" pitchFamily="34" charset="0"/>
              </a:rPr>
              <a:t>רשמו את המחשבות וההתלבטויות העולות בקבוצה</a:t>
            </a:r>
          </a:p>
        </p:txBody>
      </p:sp>
      <p:sp>
        <p:nvSpPr>
          <p:cNvPr id="9" name="מלבן 8">
            <a:extLst>
              <a:ext uri="{FF2B5EF4-FFF2-40B4-BE49-F238E27FC236}">
                <a16:creationId xmlns:a16="http://schemas.microsoft.com/office/drawing/2014/main" id="{61E34EE7-989A-4DDC-9C56-B89A631E088A}"/>
              </a:ext>
            </a:extLst>
          </p:cNvPr>
          <p:cNvSpPr/>
          <p:nvPr/>
        </p:nvSpPr>
        <p:spPr>
          <a:xfrm>
            <a:off x="4210880" y="685801"/>
            <a:ext cx="3769082" cy="518405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rgbClr val="000000"/>
                </a:solidFill>
                <a:latin typeface="Calibri" panose="020F0502020204030204" pitchFamily="34" charset="0"/>
                <a:ea typeface="Arial"/>
                <a:cs typeface="Calibri" panose="020F0502020204030204" pitchFamily="34" charset="0"/>
              </a:rPr>
              <a:t>חברה מהכיתה דוחפת חברה, מה תעשו?</a:t>
            </a:r>
          </a:p>
          <a:p>
            <a:pPr algn="ctr" rtl="1"/>
            <a:r>
              <a:rPr lang="he-IL" sz="2500" dirty="0">
                <a:solidFill>
                  <a:schemeClr val="tx1"/>
                </a:solidFill>
                <a:latin typeface="Calibri" panose="020F0502020204030204" pitchFamily="34" charset="0"/>
                <a:cs typeface="Calibri" panose="020F0502020204030204" pitchFamily="34" charset="0"/>
              </a:rPr>
              <a:t> מה הייתן עושות </a:t>
            </a:r>
          </a:p>
          <a:p>
            <a:pPr algn="ctr" rtl="1"/>
            <a:r>
              <a:rPr lang="he-IL" sz="2500" dirty="0">
                <a:solidFill>
                  <a:schemeClr val="tx1"/>
                </a:solidFill>
                <a:latin typeface="Calibri" panose="020F0502020204030204" pitchFamily="34" charset="0"/>
                <a:cs typeface="Calibri" panose="020F0502020204030204" pitchFamily="34" charset="0"/>
              </a:rPr>
              <a:t>במקרה כזה?</a:t>
            </a:r>
          </a:p>
          <a:p>
            <a:pPr algn="ctr" rtl="1"/>
            <a:r>
              <a:rPr lang="he-IL" sz="2500" dirty="0">
                <a:solidFill>
                  <a:schemeClr val="tx1"/>
                </a:solidFill>
                <a:latin typeface="Calibri" panose="020F0502020204030204" pitchFamily="34" charset="0"/>
                <a:cs typeface="Calibri" panose="020F0502020204030204" pitchFamily="34" charset="0"/>
              </a:rPr>
              <a:t>באיזו פעולה הייתן נוקטות?</a:t>
            </a:r>
          </a:p>
          <a:p>
            <a:pPr algn="ctr" rtl="1"/>
            <a:r>
              <a:rPr lang="he-IL" sz="2500" dirty="0">
                <a:solidFill>
                  <a:schemeClr val="tx1"/>
                </a:solidFill>
                <a:latin typeface="Calibri" panose="020F0502020204030204" pitchFamily="34" charset="0"/>
                <a:cs typeface="Calibri" panose="020F0502020204030204" pitchFamily="34" charset="0"/>
              </a:rPr>
              <a:t>רשמו את המחשבות וההתלבטויות העולות בקבוצה</a:t>
            </a:r>
          </a:p>
        </p:txBody>
      </p:sp>
      <p:sp>
        <p:nvSpPr>
          <p:cNvPr id="10" name="מלבן 9">
            <a:extLst>
              <a:ext uri="{FF2B5EF4-FFF2-40B4-BE49-F238E27FC236}">
                <a16:creationId xmlns:a16="http://schemas.microsoft.com/office/drawing/2014/main" id="{841E514B-685E-5B7F-B0ED-F71B6948791C}"/>
              </a:ext>
            </a:extLst>
          </p:cNvPr>
          <p:cNvSpPr/>
          <p:nvPr/>
        </p:nvSpPr>
        <p:spPr>
          <a:xfrm>
            <a:off x="250077" y="699944"/>
            <a:ext cx="3769081" cy="528729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2800" b="1" dirty="0">
                <a:solidFill>
                  <a:srgbClr val="000000"/>
                </a:solidFill>
                <a:latin typeface="Calibri" panose="020F0502020204030204" pitchFamily="34" charset="0"/>
                <a:ea typeface="Arial"/>
                <a:cs typeface="Calibri" panose="020F0502020204030204" pitchFamily="34" charset="0"/>
              </a:rPr>
              <a:t>חברה מהכיתה מחליט לעשות חרם על ילדה אחרת, מה תעשו? </a:t>
            </a:r>
          </a:p>
          <a:p>
            <a:pPr algn="ctr" rtl="1"/>
            <a:r>
              <a:rPr lang="he-IL" sz="2500" dirty="0">
                <a:solidFill>
                  <a:schemeClr val="tx1"/>
                </a:solidFill>
                <a:latin typeface="Calibri" panose="020F0502020204030204" pitchFamily="34" charset="0"/>
                <a:cs typeface="Calibri" panose="020F0502020204030204" pitchFamily="34" charset="0"/>
              </a:rPr>
              <a:t>מה הייתן עושות </a:t>
            </a:r>
          </a:p>
          <a:p>
            <a:pPr algn="ctr" rtl="1"/>
            <a:r>
              <a:rPr lang="he-IL" sz="2500" dirty="0">
                <a:solidFill>
                  <a:schemeClr val="tx1"/>
                </a:solidFill>
                <a:latin typeface="Calibri" panose="020F0502020204030204" pitchFamily="34" charset="0"/>
                <a:cs typeface="Calibri" panose="020F0502020204030204" pitchFamily="34" charset="0"/>
              </a:rPr>
              <a:t>במקרה כזה?</a:t>
            </a:r>
          </a:p>
          <a:p>
            <a:pPr algn="ctr" rtl="1"/>
            <a:r>
              <a:rPr lang="he-IL" sz="2500" dirty="0">
                <a:solidFill>
                  <a:schemeClr val="tx1"/>
                </a:solidFill>
                <a:latin typeface="Calibri" panose="020F0502020204030204" pitchFamily="34" charset="0"/>
                <a:cs typeface="Calibri" panose="020F0502020204030204" pitchFamily="34" charset="0"/>
              </a:rPr>
              <a:t>באיזו פעולה הייתן נוקטות, </a:t>
            </a:r>
          </a:p>
          <a:p>
            <a:pPr algn="ctr" rtl="1"/>
            <a:r>
              <a:rPr lang="he-IL" sz="2500" dirty="0">
                <a:solidFill>
                  <a:schemeClr val="tx1"/>
                </a:solidFill>
                <a:latin typeface="Calibri" panose="020F0502020204030204" pitchFamily="34" charset="0"/>
                <a:cs typeface="Calibri" panose="020F0502020204030204" pitchFamily="34" charset="0"/>
              </a:rPr>
              <a:t>רשמו את המחשבות וההתלבטויות העולות בקבוצה</a:t>
            </a:r>
          </a:p>
        </p:txBody>
      </p:sp>
    </p:spTree>
    <p:extLst>
      <p:ext uri="{BB962C8B-B14F-4D97-AF65-F5344CB8AC3E}">
        <p14:creationId xmlns:p14="http://schemas.microsoft.com/office/powerpoint/2010/main" val="28685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32"/>
        <p:cNvGrpSpPr/>
        <p:nvPr/>
      </p:nvGrpSpPr>
      <p:grpSpPr>
        <a:xfrm>
          <a:off x="0" y="0"/>
          <a:ext cx="0" cy="0"/>
          <a:chOff x="0" y="0"/>
          <a:chExt cx="0" cy="0"/>
        </a:xfrm>
      </p:grpSpPr>
      <p:pic>
        <p:nvPicPr>
          <p:cNvPr id="134" name="Google Shape;134;p2"/>
          <p:cNvPicPr preferRelativeResize="0"/>
          <p:nvPr/>
        </p:nvPicPr>
        <p:blipFill rotWithShape="1">
          <a:blip r:embed="rId3">
            <a:alphaModFix/>
          </a:blip>
          <a:srcRect/>
          <a:stretch/>
        </p:blipFill>
        <p:spPr>
          <a:xfrm>
            <a:off x="7872000" y="478310"/>
            <a:ext cx="4320000" cy="1116897"/>
          </a:xfrm>
          <a:prstGeom prst="rect">
            <a:avLst/>
          </a:prstGeom>
          <a:noFill/>
          <a:ln>
            <a:noFill/>
          </a:ln>
        </p:spPr>
      </p:pic>
      <p:sp>
        <p:nvSpPr>
          <p:cNvPr id="135" name="Google Shape;135;p2"/>
          <p:cNvSpPr/>
          <p:nvPr/>
        </p:nvSpPr>
        <p:spPr>
          <a:xfrm>
            <a:off x="9285932" y="343674"/>
            <a:ext cx="2906068" cy="1378131"/>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2800" b="1" i="0" u="none" strike="noStrike" kern="0" cap="none" spc="0" normalizeH="0" baseline="0" noProof="0">
                <a:ln>
                  <a:noFill/>
                </a:ln>
                <a:solidFill>
                  <a:srgbClr val="FFFFFF"/>
                </a:solidFill>
                <a:effectLst/>
                <a:uLnTx/>
                <a:uFillTx/>
                <a:latin typeface="Calibri"/>
                <a:ea typeface="Calibri"/>
                <a:cs typeface="Calibri"/>
                <a:sym typeface="Calibri"/>
              </a:rPr>
              <a:t>נושאי היחידה</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51775" y="3100021"/>
            <a:ext cx="3530604" cy="382929"/>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1" i="0" u="none" strike="noStrike" kern="0" cap="none" spc="0" normalizeH="0" baseline="0" noProof="0" dirty="0">
                <a:ln>
                  <a:noFill/>
                </a:ln>
                <a:solidFill>
                  <a:srgbClr val="BBA4DD"/>
                </a:solidFill>
                <a:effectLst/>
                <a:uLnTx/>
                <a:uFillTx/>
                <a:latin typeface="Calibri"/>
                <a:ea typeface="Calibri"/>
                <a:cs typeface="Calibri"/>
                <a:sym typeface="Calibri"/>
              </a:rPr>
              <a:t>תפקיד לכל תפקיד</a:t>
            </a:r>
          </a:p>
        </p:txBody>
      </p:sp>
      <p:sp>
        <p:nvSpPr>
          <p:cNvPr id="137" name="Google Shape;137;p2"/>
          <p:cNvSpPr/>
          <p:nvPr/>
        </p:nvSpPr>
        <p:spPr>
          <a:xfrm>
            <a:off x="5184447" y="4042026"/>
            <a:ext cx="4553272" cy="341396"/>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000" b="1" i="0" u="none" strike="noStrike" kern="0" cap="none" spc="0" normalizeH="0" baseline="0" noProof="0" dirty="0">
                <a:ln>
                  <a:noFill/>
                </a:ln>
                <a:solidFill>
                  <a:srgbClr val="A8D08C"/>
                </a:solidFill>
                <a:effectLst/>
                <a:uLnTx/>
                <a:uFillTx/>
                <a:latin typeface="Calibri"/>
                <a:ea typeface="Calibri"/>
                <a:cs typeface="Calibri"/>
                <a:sym typeface="Calibri"/>
              </a:rPr>
              <a:t>סיפורו של הגיבור הראשי</a:t>
            </a:r>
          </a:p>
        </p:txBody>
      </p:sp>
      <p:sp>
        <p:nvSpPr>
          <p:cNvPr id="140" name="Google Shape;140;p2"/>
          <p:cNvSpPr/>
          <p:nvPr/>
        </p:nvSpPr>
        <p:spPr>
          <a:xfrm>
            <a:off x="11543430" y="2102766"/>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9688180" y="3153978"/>
            <a:ext cx="386444" cy="382890"/>
          </a:xfrm>
          <a:prstGeom prst="ellipse">
            <a:avLst/>
          </a:prstGeom>
          <a:solidFill>
            <a:srgbClr val="BBA4DD"/>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 name="Google Shape;142;p2"/>
          <p:cNvSpPr/>
          <p:nvPr/>
        </p:nvSpPr>
        <p:spPr>
          <a:xfrm>
            <a:off x="9775749" y="3194028"/>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143;p2"/>
          <p:cNvSpPr/>
          <p:nvPr/>
        </p:nvSpPr>
        <p:spPr>
          <a:xfrm>
            <a:off x="8733081" y="4008041"/>
            <a:ext cx="386444" cy="382890"/>
          </a:xfrm>
          <a:prstGeom prst="ellipse">
            <a:avLst/>
          </a:prstGeom>
          <a:solidFill>
            <a:srgbClr val="A8D08C"/>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4;p2"/>
          <p:cNvSpPr/>
          <p:nvPr/>
        </p:nvSpPr>
        <p:spPr>
          <a:xfrm>
            <a:off x="8820650" y="4054114"/>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146;p2"/>
          <p:cNvSpPr/>
          <p:nvPr/>
        </p:nvSpPr>
        <p:spPr>
          <a:xfrm>
            <a:off x="9429434" y="4230510"/>
            <a:ext cx="206999"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dirty="0">
                <a:ln>
                  <a:noFill/>
                </a:ln>
                <a:solidFill>
                  <a:srgbClr val="FFFFFF"/>
                </a:solidFill>
                <a:effectLst/>
                <a:uLnTx/>
                <a:uFillTx/>
                <a:latin typeface="Calibri"/>
                <a:ea typeface="Calibri"/>
                <a:cs typeface="Calibri"/>
                <a:sym typeface="Calibri"/>
              </a:rPr>
              <a:t>4</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151;p2"/>
          <p:cNvSpPr/>
          <p:nvPr/>
        </p:nvSpPr>
        <p:spPr>
          <a:xfrm>
            <a:off x="10773808" y="2260336"/>
            <a:ext cx="386444" cy="382890"/>
          </a:xfrm>
          <a:prstGeom prst="ellipse">
            <a:avLst/>
          </a:prstGeom>
          <a:solidFill>
            <a:srgbClr val="DDADA4"/>
          </a:solid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2" name="Google Shape;152;p2"/>
          <p:cNvSpPr/>
          <p:nvPr/>
        </p:nvSpPr>
        <p:spPr>
          <a:xfrm>
            <a:off x="10861377" y="2306409"/>
            <a:ext cx="234456" cy="291034"/>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iw-IL" sz="18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2"/>
          <p:cNvSpPr/>
          <p:nvPr/>
        </p:nvSpPr>
        <p:spPr>
          <a:xfrm>
            <a:off x="5393846" y="2199154"/>
            <a:ext cx="6446462" cy="487553"/>
          </a:xfrm>
          <a:prstGeom prst="rect">
            <a:avLst/>
          </a:prstGeom>
          <a:noFill/>
          <a:ln>
            <a:noFill/>
          </a:ln>
        </p:spPr>
        <p:txBody>
          <a:bodyPr spcFirstLastPara="1" wrap="square" lIns="91425" tIns="45700" rIns="91425" bIns="45700"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2800" b="1" i="0" u="none" strike="noStrike" kern="0" cap="none" spc="0" normalizeH="0" baseline="0" noProof="0" dirty="0">
                <a:ln>
                  <a:noFill/>
                </a:ln>
                <a:solidFill>
                  <a:srgbClr val="DDADA4"/>
                </a:solidFill>
                <a:effectLst/>
                <a:uLnTx/>
                <a:uFillTx/>
                <a:latin typeface="Calibri"/>
                <a:ea typeface="Calibri"/>
                <a:cs typeface="Calibri"/>
                <a:sym typeface="Calibri"/>
              </a:rPr>
              <a:t>מישירים </a:t>
            </a:r>
            <a:r>
              <a:rPr kumimoji="0" lang="he-IL" sz="2800" b="1" i="0" u="none" strike="noStrike" kern="0" cap="none" spc="0" normalizeH="0" baseline="0" noProof="0" dirty="0" err="1">
                <a:ln>
                  <a:noFill/>
                </a:ln>
                <a:solidFill>
                  <a:srgbClr val="DDADA4"/>
                </a:solidFill>
                <a:effectLst/>
                <a:uLnTx/>
                <a:uFillTx/>
                <a:latin typeface="Calibri"/>
                <a:ea typeface="Calibri"/>
                <a:cs typeface="Calibri"/>
                <a:sym typeface="Calibri"/>
              </a:rPr>
              <a:t>מב"ט</a:t>
            </a:r>
            <a:r>
              <a:rPr kumimoji="0" lang="he-IL" sz="2800" b="1" i="0" u="none" strike="noStrike" kern="0" cap="none" spc="0" normalizeH="0" baseline="0" noProof="0" dirty="0">
                <a:ln>
                  <a:noFill/>
                </a:ln>
                <a:solidFill>
                  <a:srgbClr val="DDADA4"/>
                </a:solidFill>
                <a:effectLst/>
                <a:uLnTx/>
                <a:uFillTx/>
                <a:latin typeface="Calibri"/>
                <a:ea typeface="Calibri"/>
                <a:cs typeface="Calibri"/>
                <a:sym typeface="Calibri"/>
              </a:rPr>
              <a:t> לחבר במצוקה</a:t>
            </a:r>
          </a:p>
        </p:txBody>
      </p:sp>
      <p:sp>
        <p:nvSpPr>
          <p:cNvPr id="155" name="Google Shape;155;p2"/>
          <p:cNvSpPr/>
          <p:nvPr/>
        </p:nvSpPr>
        <p:spPr>
          <a:xfrm>
            <a:off x="3375938" y="2607252"/>
            <a:ext cx="6951673" cy="426463"/>
          </a:xfrm>
          <a:prstGeom prst="rect">
            <a:avLst/>
          </a:prstGeom>
          <a:noFill/>
          <a:ln>
            <a:noFill/>
          </a:ln>
        </p:spPr>
        <p:txBody>
          <a:bodyPr spcFirstLastPara="1" wrap="square" lIns="91425" tIns="45700" rIns="91425" bIns="45700" anchor="ctr" anchorCtr="0">
            <a:noAutofit/>
          </a:bodyPr>
          <a:lstStyle/>
          <a:p>
            <a:pPr lvl="0" algn="r" rtl="1"/>
            <a:r>
              <a:rPr kumimoji="0" lang="he-IL" sz="2000" b="0" i="0" u="none" strike="noStrike" kern="0" cap="none" spc="0" normalizeH="0" baseline="0" noProof="0" dirty="0">
                <a:ln>
                  <a:noFill/>
                </a:ln>
                <a:solidFill>
                  <a:srgbClr val="7F7F7F"/>
                </a:solidFill>
                <a:effectLst/>
                <a:uLnTx/>
                <a:uFillTx/>
                <a:latin typeface="Calibri"/>
                <a:ea typeface="Calibri"/>
                <a:cs typeface="Calibri"/>
                <a:sym typeface="Calibri"/>
              </a:rPr>
              <a:t>האחריות </a:t>
            </a:r>
            <a:r>
              <a:rPr kumimoji="0" lang="he-IL" sz="2000" b="0" i="0" u="none" strike="noStrike" kern="0" cap="none" spc="0" normalizeH="0" baseline="0" noProof="0" dirty="0" err="1">
                <a:ln>
                  <a:noFill/>
                </a:ln>
                <a:solidFill>
                  <a:srgbClr val="7F7F7F"/>
                </a:solidFill>
                <a:effectLst/>
                <a:uLnTx/>
                <a:uFillTx/>
                <a:latin typeface="Calibri"/>
                <a:ea typeface="Calibri"/>
                <a:cs typeface="Calibri"/>
                <a:sym typeface="Calibri"/>
              </a:rPr>
              <a:t>והכח</a:t>
            </a:r>
            <a:r>
              <a:rPr kumimoji="0" lang="he-IL" sz="2000" b="0" i="0" u="none" strike="noStrike" kern="0" cap="none" spc="0" normalizeH="0" baseline="0" noProof="0" dirty="0">
                <a:ln>
                  <a:noFill/>
                </a:ln>
                <a:solidFill>
                  <a:srgbClr val="7F7F7F"/>
                </a:solidFill>
                <a:effectLst/>
                <a:uLnTx/>
                <a:uFillTx/>
                <a:latin typeface="Calibri"/>
                <a:ea typeface="Calibri"/>
                <a:cs typeface="Calibri"/>
                <a:sym typeface="Calibri"/>
              </a:rPr>
              <a:t> שיש לחברי הקבוצה לעצור אירוע אלימות </a:t>
            </a:r>
          </a:p>
        </p:txBody>
      </p:sp>
      <p:pic>
        <p:nvPicPr>
          <p:cNvPr id="156" name="Google Shape;156;p2"/>
          <p:cNvPicPr preferRelativeResize="0"/>
          <p:nvPr/>
        </p:nvPicPr>
        <p:blipFill rotWithShape="1">
          <a:blip r:embed="rId4">
            <a:alphaModFix/>
          </a:blip>
          <a:srcRect/>
          <a:stretch/>
        </p:blipFill>
        <p:spPr>
          <a:xfrm>
            <a:off x="8127830" y="827294"/>
            <a:ext cx="588672" cy="470938"/>
          </a:xfrm>
          <a:prstGeom prst="rect">
            <a:avLst/>
          </a:prstGeom>
          <a:noFill/>
          <a:ln>
            <a:noFill/>
          </a:ln>
        </p:spPr>
      </p:pic>
      <p:sp>
        <p:nvSpPr>
          <p:cNvPr id="157" name="Google Shape;157;p2"/>
          <p:cNvSpPr/>
          <p:nvPr/>
        </p:nvSpPr>
        <p:spPr>
          <a:xfrm>
            <a:off x="2276140" y="3430529"/>
            <a:ext cx="7256793" cy="462721"/>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0" i="0" u="none" strike="noStrike" kern="0" cap="none" spc="0" normalizeH="0" baseline="0" noProof="0" dirty="0">
                <a:ln>
                  <a:noFill/>
                </a:ln>
                <a:solidFill>
                  <a:srgbClr val="7F7F7F"/>
                </a:solidFill>
                <a:effectLst/>
                <a:uLnTx/>
                <a:uFillTx/>
                <a:latin typeface="Calibri"/>
                <a:ea typeface="Calibri"/>
                <a:cs typeface="Calibri"/>
                <a:sym typeface="Calibri"/>
              </a:rPr>
              <a:t>הכרות עם ששת התפקידים באירוע אלימות וההשפעה של כל תפקיד על האירוע</a:t>
            </a:r>
          </a:p>
        </p:txBody>
      </p:sp>
      <p:sp>
        <p:nvSpPr>
          <p:cNvPr id="158" name="Google Shape;158;p2"/>
          <p:cNvSpPr/>
          <p:nvPr/>
        </p:nvSpPr>
        <p:spPr>
          <a:xfrm>
            <a:off x="1358638" y="4367043"/>
            <a:ext cx="7374443" cy="382889"/>
          </a:xfrm>
          <a:prstGeom prst="rect">
            <a:avLst/>
          </a:prstGeom>
          <a:noFill/>
          <a:ln>
            <a:noFill/>
          </a:ln>
        </p:spPr>
        <p:txBody>
          <a:bodyPr spcFirstLastPara="1" wrap="square" lIns="91425" tIns="45700" rIns="91425" bIns="45700"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800" b="0" i="0" u="none" strike="noStrike" kern="0" cap="none" spc="0" normalizeH="0" baseline="0" noProof="0" dirty="0">
                <a:ln>
                  <a:noFill/>
                </a:ln>
                <a:solidFill>
                  <a:srgbClr val="7F7F7F"/>
                </a:solidFill>
                <a:effectLst/>
                <a:uLnTx/>
                <a:uFillTx/>
                <a:latin typeface="Calibri"/>
                <a:ea typeface="Calibri"/>
                <a:cs typeface="Calibri"/>
                <a:sym typeface="Calibri"/>
              </a:rPr>
              <a:t>הכרה, חיזוק והעצמת היכולת של הפרט להשפיע על סביבתו</a:t>
            </a:r>
          </a:p>
        </p:txBody>
      </p:sp>
      <p:pic>
        <p:nvPicPr>
          <p:cNvPr id="2" name="Google Shape;178;p4" descr="פרח ללא גבעול עם מילוי מלא">
            <a:extLst>
              <a:ext uri="{FF2B5EF4-FFF2-40B4-BE49-F238E27FC236}">
                <a16:creationId xmlns:a16="http://schemas.microsoft.com/office/drawing/2014/main" id="{609E3E65-3BAF-4B84-F16F-15AA1691D8D9}"/>
              </a:ext>
            </a:extLst>
          </p:cNvPr>
          <p:cNvPicPr preferRelativeResize="0"/>
          <p:nvPr/>
        </p:nvPicPr>
        <p:blipFill rotWithShape="1">
          <a:blip r:embed="rId5">
            <a:alphaModFix/>
          </a:blip>
          <a:srcRect/>
          <a:stretch/>
        </p:blipFill>
        <p:spPr>
          <a:xfrm>
            <a:off x="10430079" y="1944191"/>
            <a:ext cx="1041806" cy="104180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5"/>
          <p:cNvPicPr preferRelativeResize="0"/>
          <p:nvPr/>
        </p:nvPicPr>
        <p:blipFill rotWithShape="1">
          <a:blip r:embed="rId3">
            <a:alphaModFix/>
          </a:blip>
          <a:srcRect/>
          <a:stretch/>
        </p:blipFill>
        <p:spPr>
          <a:xfrm>
            <a:off x="7872000" y="469026"/>
            <a:ext cx="4320000" cy="1116897"/>
          </a:xfrm>
          <a:prstGeom prst="rect">
            <a:avLst/>
          </a:prstGeom>
          <a:noFill/>
          <a:ln>
            <a:noFill/>
          </a:ln>
        </p:spPr>
      </p:pic>
      <p:sp>
        <p:nvSpPr>
          <p:cNvPr id="184" name="Google Shape;184;p5"/>
          <p:cNvSpPr txBox="1">
            <a:spLocks noGrp="1"/>
          </p:cNvSpPr>
          <p:nvPr>
            <p:ph type="title"/>
          </p:nvPr>
        </p:nvSpPr>
        <p:spPr>
          <a:xfrm>
            <a:off x="9362113" y="466353"/>
            <a:ext cx="2480925"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מטרות השיעור</a:t>
            </a:r>
            <a:endParaRPr sz="2800" b="1">
              <a:solidFill>
                <a:srgbClr val="002060"/>
              </a:solidFill>
              <a:latin typeface="Calibri"/>
              <a:ea typeface="Calibri"/>
              <a:cs typeface="Calibri"/>
              <a:sym typeface="Calibri"/>
            </a:endParaRPr>
          </a:p>
        </p:txBody>
      </p:sp>
      <p:sp>
        <p:nvSpPr>
          <p:cNvPr id="185" name="Google Shape;185;p5"/>
          <p:cNvSpPr txBox="1"/>
          <p:nvPr/>
        </p:nvSpPr>
        <p:spPr>
          <a:xfrm>
            <a:off x="1448973" y="2269732"/>
            <a:ext cx="9674108" cy="3046948"/>
          </a:xfrm>
          <a:prstGeom prst="rect">
            <a:avLst/>
          </a:prstGeom>
          <a:noFill/>
          <a:ln>
            <a:noFill/>
          </a:ln>
        </p:spPr>
        <p:txBody>
          <a:bodyPr spcFirstLastPara="1" wrap="square" lIns="91425" tIns="45700" rIns="91425" bIns="45700" anchor="t" anchorCtr="0">
            <a:spAutoFit/>
          </a:bodyPr>
          <a:lstStyle/>
          <a:p>
            <a:pPr marL="502920" marR="0" lvl="0" indent="-457200" algn="just" defTabSz="914400" rtl="1" eaLnBrk="1" fontAlgn="auto" latinLnBrk="0" hangingPunct="1">
              <a:lnSpc>
                <a:spcPct val="150000"/>
              </a:lnSpc>
              <a:spcBef>
                <a:spcPts val="0"/>
              </a:spcBef>
              <a:spcAft>
                <a:spcPts val="0"/>
              </a:spcAft>
              <a:buClr>
                <a:srgbClr val="002060"/>
              </a:buClr>
              <a:buSzPts val="3200"/>
              <a:buFontTx/>
              <a:buChar char="-"/>
              <a:tabLst/>
              <a:defRPr/>
            </a:pPr>
            <a:r>
              <a:rPr kumimoji="0" lang="he-IL" sz="3200" b="0" i="0" u="none" strike="noStrike" kern="0" cap="none" spc="0" normalizeH="0" baseline="0" noProof="0" dirty="0">
                <a:ln>
                  <a:noFill/>
                </a:ln>
                <a:solidFill>
                  <a:srgbClr val="002060"/>
                </a:solidFill>
                <a:effectLst/>
                <a:uLnTx/>
                <a:uFillTx/>
                <a:latin typeface="Calibri"/>
                <a:ea typeface="Calibri"/>
                <a:cs typeface="Calibri"/>
                <a:sym typeface="Calibri"/>
              </a:rPr>
              <a:t>התלמידות תבנה את האחריות שיש להן, כ'עומדות מהצד', לעצור פגיעה ולעזור לחברותיהן.</a:t>
            </a:r>
          </a:p>
          <a:p>
            <a:pPr marL="502920" marR="0" lvl="0" indent="-457200" algn="just" defTabSz="914400" rtl="1" eaLnBrk="1" fontAlgn="auto" latinLnBrk="0" hangingPunct="1">
              <a:lnSpc>
                <a:spcPct val="150000"/>
              </a:lnSpc>
              <a:spcBef>
                <a:spcPts val="0"/>
              </a:spcBef>
              <a:spcAft>
                <a:spcPts val="0"/>
              </a:spcAft>
              <a:buClr>
                <a:srgbClr val="002060"/>
              </a:buClr>
              <a:buSzPts val="3200"/>
              <a:buFontTx/>
              <a:buChar char="-"/>
              <a:tabLst/>
              <a:defRPr/>
            </a:pPr>
            <a:r>
              <a:rPr kumimoji="0" lang="he-IL" sz="3200" b="0" i="0" u="none" strike="noStrike" kern="0" cap="none" spc="0" normalizeH="0" baseline="0" noProof="0" dirty="0">
                <a:ln>
                  <a:noFill/>
                </a:ln>
                <a:solidFill>
                  <a:srgbClr val="002060"/>
                </a:solidFill>
                <a:effectLst/>
                <a:uLnTx/>
                <a:uFillTx/>
                <a:latin typeface="Calibri"/>
                <a:cs typeface="Calibri"/>
                <a:sym typeface="Calibri"/>
              </a:rPr>
              <a:t>התלמידות תכרנה בכוח הקבוצה לעצור אירועי אלימות.</a:t>
            </a:r>
          </a:p>
          <a:p>
            <a:pPr marL="502920" marR="0" lvl="0" indent="-457200" algn="just" defTabSz="914400" rtl="1" eaLnBrk="1" fontAlgn="auto" latinLnBrk="0" hangingPunct="1">
              <a:lnSpc>
                <a:spcPct val="150000"/>
              </a:lnSpc>
              <a:spcBef>
                <a:spcPts val="0"/>
              </a:spcBef>
              <a:spcAft>
                <a:spcPts val="0"/>
              </a:spcAft>
              <a:buClr>
                <a:srgbClr val="002060"/>
              </a:buClr>
              <a:buSzPts val="3200"/>
              <a:buFontTx/>
              <a:buChar char="-"/>
              <a:tabLst/>
              <a:defRPr/>
            </a:pPr>
            <a:r>
              <a:rPr kumimoji="0" lang="he-IL" sz="3200" b="0" i="0" u="none" strike="noStrike" kern="0" cap="none" spc="0" normalizeH="0" baseline="0" noProof="0" dirty="0">
                <a:ln>
                  <a:noFill/>
                </a:ln>
                <a:solidFill>
                  <a:srgbClr val="002060"/>
                </a:solidFill>
                <a:effectLst/>
                <a:uLnTx/>
                <a:uFillTx/>
                <a:latin typeface="Calibri"/>
                <a:ea typeface="Calibri"/>
                <a:cs typeface="Calibri"/>
                <a:sym typeface="Calibri"/>
              </a:rPr>
              <a:t>התלמידות תלמדנה כיצד לעצור אלימות מבלי להיפגע.</a:t>
            </a:r>
          </a:p>
        </p:txBody>
      </p:sp>
      <p:pic>
        <p:nvPicPr>
          <p:cNvPr id="186" name="Google Shape;186;p5"/>
          <p:cNvPicPr preferRelativeResize="0"/>
          <p:nvPr/>
        </p:nvPicPr>
        <p:blipFill rotWithShape="1">
          <a:blip r:embed="rId4">
            <a:alphaModFix/>
          </a:blip>
          <a:srcRect/>
          <a:stretch/>
        </p:blipFill>
        <p:spPr>
          <a:xfrm>
            <a:off x="8134350" y="737914"/>
            <a:ext cx="609600" cy="5791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pic>
        <p:nvPicPr>
          <p:cNvPr id="191" name="Google Shape;191;p6"/>
          <p:cNvPicPr preferRelativeResize="0"/>
          <p:nvPr/>
        </p:nvPicPr>
        <p:blipFill rotWithShape="1">
          <a:blip r:embed="rId3">
            <a:alphaModFix/>
          </a:blip>
          <a:srcRect/>
          <a:stretch/>
        </p:blipFill>
        <p:spPr>
          <a:xfrm>
            <a:off x="7872000" y="469025"/>
            <a:ext cx="4320000" cy="1116898"/>
          </a:xfrm>
          <a:prstGeom prst="rect">
            <a:avLst/>
          </a:prstGeom>
          <a:noFill/>
          <a:ln>
            <a:noFill/>
          </a:ln>
        </p:spPr>
      </p:pic>
      <p:cxnSp>
        <p:nvCxnSpPr>
          <p:cNvPr id="192" name="Google Shape;192;p6"/>
          <p:cNvCxnSpPr/>
          <p:nvPr/>
        </p:nvCxnSpPr>
        <p:spPr>
          <a:xfrm>
            <a:off x="8682163"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3" name="Google Shape;193;p6"/>
          <p:cNvSpPr txBox="1"/>
          <p:nvPr/>
        </p:nvSpPr>
        <p:spPr>
          <a:xfrm>
            <a:off x="8829713" y="2716232"/>
            <a:ext cx="3265714" cy="1569620"/>
          </a:xfrm>
          <a:prstGeom prst="rect">
            <a:avLst/>
          </a:prstGeom>
          <a:noFill/>
          <a:ln>
            <a:noFill/>
          </a:ln>
        </p:spPr>
        <p:txBody>
          <a:bodyPr spcFirstLastPara="1" wrap="square" lIns="91425" tIns="45700" rIns="91425" bIns="45700" anchor="t" anchorCtr="0">
            <a:spAutoFit/>
          </a:bodyPr>
          <a:lstStyle/>
          <a:p>
            <a:pPr lvl="1" algn="r" rtl="1"/>
            <a:r>
              <a:rPr lang="he-IL" sz="1600" dirty="0">
                <a:latin typeface="Calibri"/>
                <a:ea typeface="Calibri"/>
                <a:cs typeface="Calibri"/>
                <a:sym typeface="Calibri"/>
              </a:rPr>
              <a:t>התלמידים יבינו את הדינמיקה החברתית באירועי פגיעה ויכירו את התפקידים השונים על פי תפיסת הצופה המשתתף - "לכל תפקיד יש תפקיד". </a:t>
            </a:r>
          </a:p>
          <a:p>
            <a:pPr lvl="1" algn="r" rtl="1"/>
            <a:r>
              <a:rPr lang="he-IL" sz="1600" dirty="0">
                <a:latin typeface="Calibri"/>
                <a:ea typeface="Calibri"/>
                <a:cs typeface="Calibri"/>
                <a:sym typeface="Calibri"/>
              </a:rPr>
              <a:t>התלמידים ילמדו שבכוחם להשפיע לטובה, לעצור אירועי פגיעה ולעזור לעצמם ולזולת.</a:t>
            </a:r>
            <a:endParaRPr dirty="0"/>
          </a:p>
        </p:txBody>
      </p:sp>
      <p:sp>
        <p:nvSpPr>
          <p:cNvPr id="194" name="Google Shape;194;p6"/>
          <p:cNvSpPr txBox="1"/>
          <p:nvPr/>
        </p:nvSpPr>
        <p:spPr>
          <a:xfrm>
            <a:off x="2853460" y="2716232"/>
            <a:ext cx="5521710" cy="3293169"/>
          </a:xfrm>
          <a:prstGeom prst="rect">
            <a:avLst/>
          </a:prstGeom>
          <a:noFill/>
          <a:ln>
            <a:noFill/>
          </a:ln>
        </p:spPr>
        <p:txBody>
          <a:bodyPr spcFirstLastPara="1" wrap="square" lIns="91425" tIns="45700" rIns="91425" bIns="45700" anchor="t" anchorCtr="0">
            <a:spAutoFit/>
          </a:bodyPr>
          <a:lstStyle/>
          <a:p>
            <a:pPr marL="285750" marR="0" lvl="0" indent="-285750" algn="r" rtl="1">
              <a:lnSpc>
                <a:spcPct val="100000"/>
              </a:lnSpc>
              <a:spcBef>
                <a:spcPts val="0"/>
              </a:spcBef>
              <a:spcAft>
                <a:spcPts val="0"/>
              </a:spcAft>
              <a:buClr>
                <a:srgbClr val="000000"/>
              </a:buClr>
              <a:buSzPts val="1800"/>
              <a:buFont typeface="Gisha"/>
              <a:buChar char="»"/>
            </a:pPr>
            <a:r>
              <a:rPr lang="iw-IL" sz="1600" b="1" i="0" u="none" strike="noStrike" cap="none" dirty="0">
                <a:solidFill>
                  <a:srgbClr val="EF364C"/>
                </a:solidFill>
                <a:latin typeface="Calibri"/>
                <a:ea typeface="Calibri"/>
                <a:cs typeface="Calibri"/>
                <a:sym typeface="Calibri"/>
              </a:rPr>
              <a:t>מיומנויות קוגניטיביות </a:t>
            </a:r>
            <a:endParaRPr sz="1600" b="1" i="0" u="none" strike="noStrike" cap="none" dirty="0">
              <a:solidFill>
                <a:srgbClr val="EF364C"/>
              </a:solidFill>
              <a:latin typeface="Calibri"/>
              <a:ea typeface="Calibri"/>
              <a:cs typeface="Calibri"/>
              <a:sym typeface="Calibri"/>
            </a:endParaRPr>
          </a:p>
          <a:p>
            <a:pPr lvl="0" algn="r" rtl="1"/>
            <a:r>
              <a:rPr lang="he-IL" sz="1600" dirty="0">
                <a:latin typeface="Calibri"/>
                <a:ea typeface="Calibri"/>
                <a:cs typeface="Calibri"/>
                <a:sym typeface="Calibri"/>
              </a:rPr>
              <a:t>                </a:t>
            </a:r>
            <a:r>
              <a:rPr lang="he-IL" sz="1600" b="1" dirty="0">
                <a:latin typeface="Calibri"/>
                <a:ea typeface="Calibri"/>
                <a:cs typeface="Calibri"/>
                <a:sym typeface="Calibri"/>
              </a:rPr>
              <a:t>חשיבה ביקורתית - </a:t>
            </a:r>
            <a:r>
              <a:rPr lang="he-IL" sz="1600" dirty="0">
                <a:latin typeface="Calibri"/>
                <a:ea typeface="Calibri"/>
                <a:cs typeface="Calibri"/>
                <a:sym typeface="Calibri"/>
              </a:rPr>
              <a:t>קבלת החלטות במצבי פגיעה חברתית,             </a:t>
            </a:r>
          </a:p>
          <a:p>
            <a:pPr lvl="0" algn="r" rtl="1"/>
            <a:r>
              <a:rPr lang="he-IL" sz="1600" dirty="0">
                <a:latin typeface="Calibri"/>
                <a:ea typeface="Calibri"/>
                <a:cs typeface="Calibri"/>
                <a:sym typeface="Calibri"/>
              </a:rPr>
              <a:t>                הטלת ספק.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הבנת קשרים</a:t>
            </a: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he-IL" sz="1600" b="0" i="0" u="none" strike="noStrike" kern="0" cap="none" spc="0" normalizeH="0" baseline="0" noProof="0" dirty="0">
                <a:ln>
                  <a:noFill/>
                </a:ln>
                <a:solidFill>
                  <a:srgbClr val="000000"/>
                </a:solidFill>
                <a:effectLst/>
                <a:uLnTx/>
                <a:uFillTx/>
                <a:latin typeface="Calibri"/>
                <a:ea typeface="Calibri"/>
                <a:cs typeface="Calibri"/>
                <a:sym typeface="Calibri"/>
              </a:rPr>
              <a:t>בין התנהגות לתוצאות.</a:t>
            </a:r>
            <a:endParaRPr lang="he-IL" sz="1600" dirty="0">
              <a:latin typeface="Calibri"/>
              <a:ea typeface="Calibri"/>
              <a:cs typeface="Calibri"/>
              <a:sym typeface="Calibri"/>
            </a:endParaRPr>
          </a:p>
          <a:p>
            <a:pPr lvl="0" algn="r" rtl="1"/>
            <a:r>
              <a:rPr lang="he-IL" sz="1600" dirty="0">
                <a:latin typeface="Calibri"/>
                <a:ea typeface="Calibri"/>
                <a:cs typeface="Calibri"/>
                <a:sym typeface="Calibri"/>
              </a:rPr>
              <a:t>                </a:t>
            </a:r>
            <a:r>
              <a:rPr lang="he-IL" sz="1600" b="1" dirty="0">
                <a:latin typeface="Calibri"/>
                <a:ea typeface="Calibri"/>
                <a:cs typeface="Calibri"/>
                <a:sym typeface="Calibri"/>
              </a:rPr>
              <a:t>חשיבה יצירתית - </a:t>
            </a:r>
            <a:r>
              <a:rPr lang="he-IL" sz="1600" dirty="0">
                <a:latin typeface="Calibri"/>
                <a:ea typeface="Calibri"/>
                <a:cs typeface="Calibri"/>
                <a:sym typeface="Calibri"/>
              </a:rPr>
              <a:t>תעוזה והתמדה </a:t>
            </a:r>
          </a:p>
          <a:p>
            <a:pPr lvl="0" algn="r" rtl="1"/>
            <a:endParaRPr sz="1600" b="0" i="0" u="none" strike="noStrike" cap="none" dirty="0">
              <a:solidFill>
                <a:srgbClr val="000000"/>
              </a:solidFill>
              <a:highlight>
                <a:srgbClr val="FFFF00"/>
              </a:highlight>
              <a:latin typeface="Calibri"/>
              <a:ea typeface="Calibri"/>
              <a:cs typeface="Calibri"/>
              <a:sym typeface="Calibri"/>
            </a:endParaRPr>
          </a:p>
          <a:p>
            <a:pPr marL="285750" marR="0" lvl="0" indent="-285750" algn="r" rtl="1">
              <a:lnSpc>
                <a:spcPct val="100000"/>
              </a:lnSpc>
              <a:spcBef>
                <a:spcPts val="0"/>
              </a:spcBef>
              <a:spcAft>
                <a:spcPts val="0"/>
              </a:spcAft>
              <a:buClr>
                <a:srgbClr val="000000"/>
              </a:buClr>
              <a:buSzPts val="1800"/>
              <a:buFont typeface="Gisha"/>
              <a:buChar char="»"/>
            </a:pPr>
            <a:r>
              <a:rPr lang="iw-IL" sz="1600" b="1" i="0" u="none" strike="noStrike" cap="none" dirty="0">
                <a:solidFill>
                  <a:srgbClr val="EF364C"/>
                </a:solidFill>
                <a:latin typeface="Calibri"/>
                <a:ea typeface="Calibri"/>
                <a:cs typeface="Calibri"/>
                <a:sym typeface="Calibri"/>
              </a:rPr>
              <a:t>מיומנויות רגשיות </a:t>
            </a:r>
            <a:r>
              <a:rPr lang="he-IL" sz="1600" b="1" i="0" u="none" strike="noStrike" cap="none" dirty="0">
                <a:solidFill>
                  <a:srgbClr val="EF364C"/>
                </a:solidFill>
                <a:latin typeface="Calibri"/>
                <a:ea typeface="Calibri"/>
                <a:cs typeface="Calibri"/>
                <a:sym typeface="Calibri"/>
              </a:rPr>
              <a:t>(</a:t>
            </a:r>
            <a:r>
              <a:rPr lang="iw-IL" sz="1600" b="1" i="0" u="none" strike="noStrike" cap="none" dirty="0">
                <a:solidFill>
                  <a:srgbClr val="EF364C"/>
                </a:solidFill>
                <a:latin typeface="Calibri"/>
                <a:ea typeface="Calibri"/>
                <a:cs typeface="Calibri"/>
                <a:sym typeface="Calibri"/>
              </a:rPr>
              <a:t>תוך-אישי</a:t>
            </a:r>
            <a:r>
              <a:rPr lang="he-IL" sz="1600" b="1" i="0" u="none" strike="noStrike" cap="none" dirty="0">
                <a:solidFill>
                  <a:srgbClr val="EF364C"/>
                </a:solidFill>
                <a:latin typeface="Calibri"/>
                <a:ea typeface="Calibri"/>
                <a:cs typeface="Calibri"/>
                <a:sym typeface="Calibri"/>
              </a:rPr>
              <a:t>)</a:t>
            </a:r>
            <a:endParaRPr sz="1600" b="0" i="0" u="none" strike="noStrike" cap="none" dirty="0">
              <a:solidFill>
                <a:srgbClr val="EF364C"/>
              </a:solidFill>
              <a:latin typeface="Calibri"/>
              <a:ea typeface="Calibri"/>
              <a:cs typeface="Calibri"/>
              <a:sym typeface="Calibri"/>
            </a:endParaRPr>
          </a:p>
          <a:p>
            <a:pPr marL="576000" lvl="0" indent="-285750" algn="r" rtl="1">
              <a:buSzPts val="1800"/>
              <a:buFont typeface="Calibri"/>
              <a:buChar char="-"/>
            </a:pPr>
            <a:r>
              <a:rPr lang="iw-IL" sz="1600" b="1" i="0" u="none" strike="noStrike" cap="none" dirty="0">
                <a:solidFill>
                  <a:srgbClr val="000000"/>
                </a:solidFill>
                <a:latin typeface="Calibri"/>
                <a:ea typeface="Calibri"/>
                <a:cs typeface="Calibri"/>
                <a:sym typeface="Calibri"/>
              </a:rPr>
              <a:t>מודעות עצמית</a:t>
            </a:r>
            <a:r>
              <a:rPr lang="he-IL" sz="1600" b="1" i="0" u="none" strike="noStrike" cap="none" dirty="0">
                <a:solidFill>
                  <a:srgbClr val="000000"/>
                </a:solidFill>
                <a:latin typeface="Calibri"/>
                <a:ea typeface="Calibri"/>
                <a:cs typeface="Calibri"/>
                <a:sym typeface="Calibri"/>
              </a:rPr>
              <a:t> – </a:t>
            </a:r>
            <a:r>
              <a:rPr lang="he-IL" sz="1600" i="0" u="none" strike="noStrike" cap="none" dirty="0">
                <a:solidFill>
                  <a:srgbClr val="000000"/>
                </a:solidFill>
                <a:latin typeface="Calibri"/>
                <a:ea typeface="Calibri"/>
                <a:cs typeface="Calibri"/>
                <a:sym typeface="Calibri"/>
              </a:rPr>
              <a:t>זיהוי רגשות שעולים לנוכח פגיעה חברתית,</a:t>
            </a:r>
            <a:r>
              <a:rPr lang="iw-IL" sz="1600" i="0" u="none" strike="noStrike" cap="none" dirty="0">
                <a:solidFill>
                  <a:srgbClr val="000000"/>
                </a:solidFill>
                <a:latin typeface="Calibri"/>
                <a:ea typeface="Calibri"/>
                <a:cs typeface="Calibri"/>
                <a:sym typeface="Calibri"/>
              </a:rPr>
              <a:t> </a:t>
            </a:r>
            <a:r>
              <a:rPr lang="iw-IL" sz="1600" b="1" i="0" u="none" strike="noStrike" cap="none" dirty="0">
                <a:solidFill>
                  <a:srgbClr val="000000"/>
                </a:solidFill>
                <a:latin typeface="Calibri"/>
                <a:ea typeface="Calibri"/>
                <a:cs typeface="Calibri"/>
                <a:sym typeface="Calibri"/>
              </a:rPr>
              <a:t>הכוונה עצמית </a:t>
            </a:r>
            <a:r>
              <a:rPr lang="he-IL" sz="1600" b="1" i="0" u="none" strike="noStrike" cap="none" dirty="0">
                <a:solidFill>
                  <a:srgbClr val="000000"/>
                </a:solidFill>
                <a:latin typeface="Calibri"/>
                <a:ea typeface="Calibri"/>
                <a:cs typeface="Calibri"/>
                <a:sym typeface="Calibri"/>
              </a:rPr>
              <a:t>– </a:t>
            </a:r>
            <a:r>
              <a:rPr lang="he-IL" sz="1600" i="0" u="none" strike="noStrike" cap="none" dirty="0">
                <a:solidFill>
                  <a:srgbClr val="000000"/>
                </a:solidFill>
                <a:latin typeface="Calibri"/>
                <a:ea typeface="Calibri"/>
                <a:cs typeface="Calibri"/>
                <a:sym typeface="Calibri"/>
              </a:rPr>
              <a:t>פתרון בעיות, ויסות עצמי במצבי פגיעה חברתית.</a:t>
            </a:r>
            <a:endParaRPr lang="he-IL" sz="1600" dirty="0">
              <a:latin typeface="Calibri"/>
              <a:ea typeface="Calibri"/>
              <a:cs typeface="Calibri"/>
              <a:sym typeface="Calibri"/>
            </a:endParaRPr>
          </a:p>
          <a:p>
            <a:pPr marL="576000" marR="0" lvl="0" indent="-171450" algn="r" rtl="1">
              <a:lnSpc>
                <a:spcPct val="100000"/>
              </a:lnSpc>
              <a:spcBef>
                <a:spcPts val="0"/>
              </a:spcBef>
              <a:spcAft>
                <a:spcPts val="0"/>
              </a:spcAft>
              <a:buClr>
                <a:srgbClr val="000000"/>
              </a:buClr>
              <a:buSzPts val="1800"/>
              <a:buFont typeface="Calibri"/>
              <a:buNone/>
            </a:pPr>
            <a:endParaRPr sz="1600" b="0" i="0" u="none" strike="noStrike" cap="none" dirty="0">
              <a:solidFill>
                <a:srgbClr val="000000"/>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1800"/>
              <a:buFont typeface="Gisha"/>
              <a:buChar char="»"/>
            </a:pPr>
            <a:r>
              <a:rPr lang="he-IL" sz="1600" b="1" i="0" u="none" strike="noStrike" cap="none" dirty="0">
                <a:solidFill>
                  <a:srgbClr val="EF364C"/>
                </a:solidFill>
                <a:latin typeface="Calibri"/>
                <a:ea typeface="Calibri"/>
                <a:cs typeface="Calibri"/>
                <a:sym typeface="Calibri"/>
              </a:rPr>
              <a:t>   </a:t>
            </a:r>
            <a:r>
              <a:rPr lang="iw-IL" sz="1600" b="1" i="0" u="none" strike="noStrike" cap="none" dirty="0">
                <a:solidFill>
                  <a:srgbClr val="EF364C"/>
                </a:solidFill>
                <a:latin typeface="Calibri"/>
                <a:ea typeface="Calibri"/>
                <a:cs typeface="Calibri"/>
                <a:sym typeface="Calibri"/>
              </a:rPr>
              <a:t>מיומנויות חברתיות </a:t>
            </a:r>
            <a:r>
              <a:rPr lang="he-IL" sz="1600" b="1" i="0" u="none" strike="noStrike" cap="none" dirty="0">
                <a:solidFill>
                  <a:srgbClr val="EF364C"/>
                </a:solidFill>
                <a:latin typeface="Calibri"/>
                <a:ea typeface="Calibri"/>
                <a:cs typeface="Calibri"/>
                <a:sym typeface="Calibri"/>
              </a:rPr>
              <a:t>(</a:t>
            </a:r>
            <a:r>
              <a:rPr lang="iw-IL" sz="1600" b="1" i="0" u="none" strike="noStrike" cap="none" dirty="0">
                <a:solidFill>
                  <a:srgbClr val="EF364C"/>
                </a:solidFill>
                <a:latin typeface="Calibri"/>
                <a:ea typeface="Calibri"/>
                <a:cs typeface="Calibri"/>
                <a:sym typeface="Calibri"/>
              </a:rPr>
              <a:t>בין-אישי</a:t>
            </a:r>
            <a:r>
              <a:rPr lang="he-IL" sz="1600" b="1" i="0" u="none" strike="noStrike" cap="none" dirty="0">
                <a:solidFill>
                  <a:srgbClr val="EF364C"/>
                </a:solidFill>
                <a:latin typeface="Calibri"/>
                <a:ea typeface="Calibri"/>
                <a:cs typeface="Calibri"/>
                <a:sym typeface="Calibri"/>
              </a:rPr>
              <a:t>)</a:t>
            </a:r>
            <a:endParaRPr sz="1600" b="1" i="0" u="none" strike="noStrike" cap="none" dirty="0">
              <a:solidFill>
                <a:srgbClr val="EF364C"/>
              </a:solidFill>
              <a:latin typeface="Calibri"/>
              <a:ea typeface="Calibri"/>
              <a:cs typeface="Calibri"/>
              <a:sym typeface="Calibri"/>
            </a:endParaRPr>
          </a:p>
          <a:p>
            <a:pPr marL="576000" lvl="0" indent="-285750" algn="r" rtl="1">
              <a:buSzPts val="1800"/>
              <a:buFont typeface="Calibri"/>
              <a:buChar char="-"/>
            </a:pPr>
            <a:r>
              <a:rPr lang="iw-IL" sz="1600" b="1" i="0" u="none" strike="noStrike" cap="none" dirty="0">
                <a:solidFill>
                  <a:srgbClr val="000000"/>
                </a:solidFill>
                <a:latin typeface="Calibri"/>
                <a:ea typeface="Calibri"/>
                <a:cs typeface="Calibri"/>
                <a:sym typeface="Calibri"/>
              </a:rPr>
              <a:t>מודעות חברתית</a:t>
            </a:r>
            <a:r>
              <a:rPr lang="he-IL" sz="1600" b="1" i="0" u="none" strike="noStrike" cap="none" dirty="0">
                <a:solidFill>
                  <a:srgbClr val="000000"/>
                </a:solidFill>
                <a:latin typeface="Calibri"/>
                <a:ea typeface="Calibri"/>
                <a:cs typeface="Calibri"/>
                <a:sym typeface="Calibri"/>
              </a:rPr>
              <a:t> -</a:t>
            </a:r>
            <a:r>
              <a:rPr lang="iw-IL" sz="1600" b="1" i="0" u="none" strike="noStrike" cap="none" dirty="0">
                <a:solidFill>
                  <a:srgbClr val="000000"/>
                </a:solidFill>
                <a:latin typeface="Calibri"/>
                <a:ea typeface="Calibri"/>
                <a:cs typeface="Calibri"/>
                <a:sym typeface="Calibri"/>
              </a:rPr>
              <a:t> </a:t>
            </a:r>
            <a:r>
              <a:rPr lang="he-IL" sz="1600" dirty="0">
                <a:latin typeface="Calibri"/>
                <a:ea typeface="Calibri"/>
                <a:cs typeface="Calibri"/>
                <a:sym typeface="Calibri"/>
              </a:rPr>
              <a:t>הבנת האחר, אמפתיה, זיהוי מצבי פגיעה בהקשר החברתי.</a:t>
            </a:r>
          </a:p>
          <a:p>
            <a:pPr marL="576000" lvl="0" indent="-285750" algn="r" rtl="1">
              <a:buSzPts val="1800"/>
              <a:buFont typeface="Calibri"/>
              <a:buChar char="-"/>
            </a:pPr>
            <a:r>
              <a:rPr lang="iw-IL" sz="1600" b="1" i="0" u="none" strike="noStrike" cap="none" dirty="0">
                <a:solidFill>
                  <a:srgbClr val="000000"/>
                </a:solidFill>
                <a:latin typeface="Calibri"/>
                <a:ea typeface="Calibri"/>
                <a:cs typeface="Calibri"/>
                <a:sym typeface="Calibri"/>
              </a:rPr>
              <a:t>התנהלות חברתית</a:t>
            </a:r>
            <a:r>
              <a:rPr lang="he-IL" sz="1600" b="1" i="0" u="none" strike="noStrike" cap="none" dirty="0">
                <a:solidFill>
                  <a:srgbClr val="000000"/>
                </a:solidFill>
                <a:latin typeface="Calibri"/>
                <a:ea typeface="Calibri"/>
                <a:cs typeface="Calibri"/>
                <a:sym typeface="Calibri"/>
              </a:rPr>
              <a:t> -</a:t>
            </a:r>
            <a:r>
              <a:rPr lang="iw-IL" sz="1600" b="0" i="0" u="none" strike="noStrike" cap="none" dirty="0">
                <a:solidFill>
                  <a:srgbClr val="000000"/>
                </a:solidFill>
                <a:latin typeface="Calibri"/>
                <a:ea typeface="Calibri"/>
                <a:cs typeface="Calibri"/>
                <a:sym typeface="Calibri"/>
              </a:rPr>
              <a:t> </a:t>
            </a:r>
            <a:r>
              <a:rPr lang="he-IL" sz="1600" dirty="0">
                <a:latin typeface="Calibri"/>
                <a:ea typeface="Calibri"/>
                <a:cs typeface="Calibri"/>
                <a:sym typeface="Calibri"/>
              </a:rPr>
              <a:t>ניהול יחסים בין אישיים</a:t>
            </a:r>
          </a:p>
        </p:txBody>
      </p:sp>
      <p:sp>
        <p:nvSpPr>
          <p:cNvPr id="195" name="Google Shape;195;p6"/>
          <p:cNvSpPr txBox="1"/>
          <p:nvPr/>
        </p:nvSpPr>
        <p:spPr>
          <a:xfrm>
            <a:off x="86616" y="2839280"/>
            <a:ext cx="3221366" cy="1569620"/>
          </a:xfrm>
          <a:prstGeom prst="rect">
            <a:avLst/>
          </a:prstGeom>
          <a:noFill/>
          <a:ln>
            <a:noFill/>
          </a:ln>
        </p:spPr>
        <p:txBody>
          <a:bodyPr spcFirstLastPara="1" wrap="square" lIns="91425" tIns="45700" rIns="91425" bIns="45700" anchor="t" anchorCtr="0">
            <a:spAutoFit/>
          </a:bodyPr>
          <a:lstStyle/>
          <a:p>
            <a:pPr marL="742950" lvl="1" indent="-285750" algn="r" rtl="1">
              <a:buSzPts val="1600"/>
              <a:buFont typeface="Calibri"/>
              <a:buChar char="»"/>
            </a:pPr>
            <a:r>
              <a:rPr lang="he-IL" sz="1600">
                <a:latin typeface="Calibri"/>
                <a:ea typeface="Calibri"/>
                <a:cs typeface="Calibri"/>
                <a:sym typeface="Calibri"/>
              </a:rPr>
              <a:t>מידות טובות ודרך ארץ</a:t>
            </a:r>
          </a:p>
          <a:p>
            <a:pPr marL="742950" lvl="1" indent="-285750" algn="r" rtl="1">
              <a:buSzPts val="1600"/>
              <a:buFont typeface="Calibri"/>
              <a:buChar char="»"/>
            </a:pPr>
            <a:r>
              <a:rPr lang="he-IL" sz="1600">
                <a:latin typeface="Calibri"/>
                <a:ea typeface="Calibri"/>
                <a:cs typeface="Calibri"/>
                <a:sym typeface="Calibri"/>
              </a:rPr>
              <a:t>צדק </a:t>
            </a:r>
            <a:r>
              <a:rPr lang="he-IL" sz="1600" dirty="0">
                <a:latin typeface="Calibri"/>
                <a:ea typeface="Calibri"/>
                <a:cs typeface="Calibri"/>
                <a:sym typeface="Calibri"/>
              </a:rPr>
              <a:t>חברתי וערבות הדדית: סולידריות מעורבות חברתית.</a:t>
            </a:r>
          </a:p>
          <a:p>
            <a:pPr marL="742950" lvl="1" indent="-285750" algn="r" rtl="1">
              <a:buSzPts val="1600"/>
              <a:buFont typeface="Calibri"/>
              <a:buChar char="»"/>
            </a:pPr>
            <a:r>
              <a:rPr lang="he-IL" sz="1600" dirty="0">
                <a:latin typeface="Calibri"/>
                <a:ea typeface="Calibri"/>
                <a:cs typeface="Calibri"/>
                <a:sym typeface="Calibri"/>
              </a:rPr>
              <a:t>כבוד האדם: כבוד לאדם, לזכויותיו, להשקפותיו ולחירות היסוד.</a:t>
            </a:r>
          </a:p>
        </p:txBody>
      </p:sp>
      <p:cxnSp>
        <p:nvCxnSpPr>
          <p:cNvPr id="196" name="Google Shape;196;p6"/>
          <p:cNvCxnSpPr/>
          <p:nvPr/>
        </p:nvCxnSpPr>
        <p:spPr>
          <a:xfrm>
            <a:off x="2977891" y="2716232"/>
            <a:ext cx="0" cy="2065840"/>
          </a:xfrm>
          <a:prstGeom prst="straightConnector1">
            <a:avLst/>
          </a:prstGeom>
          <a:noFill/>
          <a:ln w="9525" cap="flat" cmpd="sng">
            <a:solidFill>
              <a:srgbClr val="005485"/>
            </a:solidFill>
            <a:prstDash val="solid"/>
            <a:miter lim="800000"/>
            <a:headEnd type="none" w="sm" len="sm"/>
            <a:tailEnd type="none" w="sm" len="sm"/>
          </a:ln>
        </p:spPr>
      </p:cxnSp>
      <p:sp>
        <p:nvSpPr>
          <p:cNvPr id="197" name="Google Shape;197;p6"/>
          <p:cNvSpPr txBox="1"/>
          <p:nvPr/>
        </p:nvSpPr>
        <p:spPr>
          <a:xfrm>
            <a:off x="10206784" y="2008346"/>
            <a:ext cx="931761"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i="0" u="none" strike="noStrike" cap="none">
                <a:solidFill>
                  <a:srgbClr val="EF364C"/>
                </a:solidFill>
                <a:latin typeface="Calibri"/>
                <a:ea typeface="Calibri"/>
                <a:cs typeface="Calibri"/>
                <a:sym typeface="Calibri"/>
              </a:rPr>
              <a:t>ידע</a:t>
            </a:r>
            <a:endParaRPr sz="4000">
              <a:solidFill>
                <a:srgbClr val="EF364C"/>
              </a:solidFill>
              <a:latin typeface="Calibri"/>
              <a:ea typeface="Calibri"/>
              <a:cs typeface="Calibri"/>
              <a:sym typeface="Calibri"/>
            </a:endParaRPr>
          </a:p>
        </p:txBody>
      </p:sp>
      <p:sp>
        <p:nvSpPr>
          <p:cNvPr id="198" name="Google Shape;198;p6"/>
          <p:cNvSpPr txBox="1"/>
          <p:nvPr/>
        </p:nvSpPr>
        <p:spPr>
          <a:xfrm>
            <a:off x="4703318" y="2008346"/>
            <a:ext cx="22714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a:solidFill>
                  <a:srgbClr val="EF364C"/>
                </a:solidFill>
                <a:latin typeface="Calibri"/>
                <a:ea typeface="Calibri"/>
                <a:cs typeface="Calibri"/>
                <a:sym typeface="Calibri"/>
              </a:rPr>
              <a:t>מיומנויות</a:t>
            </a:r>
            <a:endParaRPr sz="4000">
              <a:solidFill>
                <a:srgbClr val="EF364C"/>
              </a:solidFill>
              <a:latin typeface="Calibri"/>
              <a:ea typeface="Calibri"/>
              <a:cs typeface="Calibri"/>
              <a:sym typeface="Calibri"/>
            </a:endParaRPr>
          </a:p>
        </p:txBody>
      </p:sp>
      <p:sp>
        <p:nvSpPr>
          <p:cNvPr id="199" name="Google Shape;199;p6"/>
          <p:cNvSpPr txBox="1"/>
          <p:nvPr/>
        </p:nvSpPr>
        <p:spPr>
          <a:xfrm>
            <a:off x="411469" y="2008346"/>
            <a:ext cx="1745925" cy="707886"/>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000" b="1">
                <a:solidFill>
                  <a:srgbClr val="EF364C"/>
                </a:solidFill>
                <a:latin typeface="Calibri"/>
                <a:ea typeface="Calibri"/>
                <a:cs typeface="Calibri"/>
                <a:sym typeface="Calibri"/>
              </a:rPr>
              <a:t>ערכים</a:t>
            </a:r>
            <a:endParaRPr sz="4000">
              <a:solidFill>
                <a:srgbClr val="EF364C"/>
              </a:solidFill>
              <a:latin typeface="Calibri"/>
              <a:ea typeface="Calibri"/>
              <a:cs typeface="Calibri"/>
              <a:sym typeface="Calibri"/>
            </a:endParaRPr>
          </a:p>
        </p:txBody>
      </p:sp>
      <p:sp>
        <p:nvSpPr>
          <p:cNvPr id="200" name="Google Shape;200;p6"/>
          <p:cNvSpPr txBox="1">
            <a:spLocks noGrp="1"/>
          </p:cNvSpPr>
          <p:nvPr>
            <p:ph type="title"/>
          </p:nvPr>
        </p:nvSpPr>
        <p:spPr>
          <a:xfrm>
            <a:off x="9002229" y="469026"/>
            <a:ext cx="3038669" cy="1054394"/>
          </a:xfrm>
          <a:prstGeom prst="rect">
            <a:avLst/>
          </a:prstGeom>
          <a:noFill/>
          <a:ln>
            <a:noFill/>
          </a:ln>
        </p:spPr>
        <p:txBody>
          <a:bodyPr spcFirstLastPara="1" wrap="square" lIns="91425" tIns="45700" rIns="91425" bIns="45700" anchor="ctr" anchorCtr="0">
            <a:noAutofit/>
          </a:bodyPr>
          <a:lstStyle/>
          <a:p>
            <a:pPr marL="0" lvl="0" indent="0" algn="ct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ידע, מיומנויות וערכים</a:t>
            </a:r>
            <a:endParaRPr sz="2800" b="1">
              <a:solidFill>
                <a:srgbClr val="002060"/>
              </a:solidFill>
              <a:latin typeface="Calibri"/>
              <a:ea typeface="Calibri"/>
              <a:cs typeface="Calibri"/>
              <a:sym typeface="Calibri"/>
            </a:endParaRPr>
          </a:p>
        </p:txBody>
      </p:sp>
      <p:pic>
        <p:nvPicPr>
          <p:cNvPr id="201" name="Google Shape;201;p6"/>
          <p:cNvPicPr preferRelativeResize="0"/>
          <p:nvPr/>
        </p:nvPicPr>
        <p:blipFill rotWithShape="1">
          <a:blip r:embed="rId4">
            <a:alphaModFix/>
          </a:blip>
          <a:srcRect/>
          <a:stretch/>
        </p:blipFill>
        <p:spPr>
          <a:xfrm>
            <a:off x="8110883" y="681040"/>
            <a:ext cx="614363" cy="6738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07"/>
        <p:cNvGrpSpPr/>
        <p:nvPr/>
      </p:nvGrpSpPr>
      <p:grpSpPr>
        <a:xfrm>
          <a:off x="0" y="0"/>
          <a:ext cx="0" cy="0"/>
          <a:chOff x="0" y="0"/>
          <a:chExt cx="0" cy="0"/>
        </a:xfrm>
      </p:grpSpPr>
      <p:sp>
        <p:nvSpPr>
          <p:cNvPr id="208" name="Google Shape;208;p7"/>
          <p:cNvSpPr/>
          <p:nvPr/>
        </p:nvSpPr>
        <p:spPr>
          <a:xfrm>
            <a:off x="1090176" y="1801715"/>
            <a:ext cx="11160826" cy="461772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lt1"/>
              </a:buClr>
              <a:buSzPts val="3200"/>
              <a:buFont typeface="Calibri"/>
              <a:buNone/>
            </a:pPr>
            <a:endParaRPr sz="3200" b="0" i="0" u="none" strike="noStrike" cap="none">
              <a:solidFill>
                <a:srgbClr val="002060"/>
              </a:solidFill>
              <a:latin typeface="Calibri"/>
              <a:ea typeface="Calibri"/>
              <a:cs typeface="Calibri"/>
              <a:sym typeface="Calibri"/>
            </a:endParaRPr>
          </a:p>
        </p:txBody>
      </p:sp>
      <p:pic>
        <p:nvPicPr>
          <p:cNvPr id="209" name="Google Shape;209;p7" descr="Puzzle pieces"/>
          <p:cNvPicPr preferRelativeResize="0"/>
          <p:nvPr/>
        </p:nvPicPr>
        <p:blipFill rotWithShape="1">
          <a:blip r:embed="rId3">
            <a:alphaModFix/>
          </a:blip>
          <a:srcRect/>
          <a:stretch/>
        </p:blipFill>
        <p:spPr>
          <a:xfrm>
            <a:off x="8235011" y="565074"/>
            <a:ext cx="914400" cy="914400"/>
          </a:xfrm>
          <a:prstGeom prst="rect">
            <a:avLst/>
          </a:prstGeom>
          <a:noFill/>
          <a:ln>
            <a:noFill/>
          </a:ln>
        </p:spPr>
      </p:pic>
      <p:sp>
        <p:nvSpPr>
          <p:cNvPr id="210" name="Google Shape;210;p7"/>
          <p:cNvSpPr/>
          <p:nvPr/>
        </p:nvSpPr>
        <p:spPr>
          <a:xfrm>
            <a:off x="8430448" y="472018"/>
            <a:ext cx="3760873" cy="1107323"/>
          </a:xfrm>
          <a:custGeom>
            <a:avLst/>
            <a:gdLst/>
            <a:ahLst/>
            <a:cxnLst/>
            <a:rect l="l" t="t" r="r" b="b"/>
            <a:pathLst>
              <a:path w="3760873" h="1107323" extrusionOk="0">
                <a:moveTo>
                  <a:pt x="0" y="0"/>
                </a:moveTo>
                <a:lnTo>
                  <a:pt x="3760873" y="0"/>
                </a:lnTo>
                <a:lnTo>
                  <a:pt x="3760873" y="1107324"/>
                </a:lnTo>
                <a:lnTo>
                  <a:pt x="0" y="1107324"/>
                </a:lnTo>
                <a:close/>
              </a:path>
            </a:pathLst>
          </a:custGeom>
          <a:solidFill>
            <a:srgbClr val="8CB9BA"/>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1" name="Google Shape;211;p7"/>
          <p:cNvSpPr/>
          <p:nvPr/>
        </p:nvSpPr>
        <p:spPr>
          <a:xfrm rot="-2700000">
            <a:off x="7871999" y="474150"/>
            <a:ext cx="1116897" cy="1116897"/>
          </a:xfrm>
          <a:custGeom>
            <a:avLst/>
            <a:gdLst/>
            <a:ahLst/>
            <a:cxnLst/>
            <a:rect l="l" t="t" r="r" b="b"/>
            <a:pathLst>
              <a:path w="1116897" h="1116897" extrusionOk="0">
                <a:moveTo>
                  <a:pt x="1116858" y="557198"/>
                </a:moveTo>
                <a:cubicBezTo>
                  <a:pt x="1116858" y="865621"/>
                  <a:pt x="866831" y="1115647"/>
                  <a:pt x="558409" y="1115647"/>
                </a:cubicBezTo>
                <a:cubicBezTo>
                  <a:pt x="249986" y="1115647"/>
                  <a:pt x="-40" y="865621"/>
                  <a:pt x="-40" y="557198"/>
                </a:cubicBezTo>
                <a:cubicBezTo>
                  <a:pt x="-40" y="248776"/>
                  <a:pt x="249986" y="-1250"/>
                  <a:pt x="558409" y="-1250"/>
                </a:cubicBezTo>
                <a:cubicBezTo>
                  <a:pt x="866831" y="-1250"/>
                  <a:pt x="1116858" y="248776"/>
                  <a:pt x="1116858" y="557198"/>
                </a:cubicBezTo>
                <a:close/>
              </a:path>
            </a:pathLst>
          </a:custGeom>
          <a:solidFill>
            <a:srgbClr val="5E9B9C"/>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7"/>
          <p:cNvSpPr/>
          <p:nvPr/>
        </p:nvSpPr>
        <p:spPr>
          <a:xfrm rot="-2700000">
            <a:off x="7983808" y="585959"/>
            <a:ext cx="893278" cy="893278"/>
          </a:xfrm>
          <a:custGeom>
            <a:avLst/>
            <a:gdLst/>
            <a:ahLst/>
            <a:cxnLst/>
            <a:rect l="l" t="t" r="r" b="b"/>
            <a:pathLst>
              <a:path w="893278" h="893278" extrusionOk="0">
                <a:moveTo>
                  <a:pt x="893239" y="445389"/>
                </a:moveTo>
                <a:cubicBezTo>
                  <a:pt x="893239" y="692061"/>
                  <a:pt x="693271" y="892028"/>
                  <a:pt x="446599" y="892028"/>
                </a:cubicBezTo>
                <a:cubicBezTo>
                  <a:pt x="199927" y="892028"/>
                  <a:pt x="-40" y="692061"/>
                  <a:pt x="-40" y="445389"/>
                </a:cubicBezTo>
                <a:cubicBezTo>
                  <a:pt x="-40" y="198717"/>
                  <a:pt x="199927" y="-1250"/>
                  <a:pt x="446599" y="-1250"/>
                </a:cubicBezTo>
                <a:cubicBezTo>
                  <a:pt x="693271" y="-1250"/>
                  <a:pt x="893239" y="198717"/>
                  <a:pt x="893239" y="445389"/>
                </a:cubicBezTo>
                <a:close/>
              </a:path>
            </a:pathLst>
          </a:custGeom>
          <a:solidFill>
            <a:schemeClr val="lt1"/>
          </a:solidFill>
          <a:ln w="9525" cap="flat" cmpd="sng">
            <a:solidFill>
              <a:srgbClr val="C3DADB"/>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3" name="Google Shape;213;p7"/>
          <p:cNvSpPr txBox="1"/>
          <p:nvPr/>
        </p:nvSpPr>
        <p:spPr>
          <a:xfrm>
            <a:off x="7301985" y="495077"/>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i="0" u="none" strike="noStrike" cap="none">
                <a:solidFill>
                  <a:srgbClr val="002060"/>
                </a:solidFill>
                <a:latin typeface="Calibri"/>
                <a:ea typeface="Calibri"/>
                <a:cs typeface="Calibri"/>
                <a:sym typeface="Calibri"/>
              </a:rPr>
              <a:t>מהלך השיעור</a:t>
            </a:r>
            <a:endParaRPr/>
          </a:p>
        </p:txBody>
      </p:sp>
      <p:pic>
        <p:nvPicPr>
          <p:cNvPr id="214" name="Google Shape;214;p7" descr="Arrow circle"/>
          <p:cNvPicPr preferRelativeResize="0"/>
          <p:nvPr/>
        </p:nvPicPr>
        <p:blipFill rotWithShape="1">
          <a:blip r:embed="rId4">
            <a:alphaModFix/>
          </a:blip>
          <a:srcRect/>
          <a:stretch/>
        </p:blipFill>
        <p:spPr>
          <a:xfrm>
            <a:off x="7941511" y="591736"/>
            <a:ext cx="914400" cy="914400"/>
          </a:xfrm>
          <a:prstGeom prst="rect">
            <a:avLst/>
          </a:prstGeom>
          <a:noFill/>
          <a:ln>
            <a:noFill/>
          </a:ln>
        </p:spPr>
      </p:pic>
      <p:sp>
        <p:nvSpPr>
          <p:cNvPr id="218" name="Google Shape;218;p7"/>
          <p:cNvSpPr txBox="1"/>
          <p:nvPr/>
        </p:nvSpPr>
        <p:spPr>
          <a:xfrm>
            <a:off x="25021" y="4071716"/>
            <a:ext cx="1450152"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משימות ליישום</a:t>
            </a:r>
          </a:p>
        </p:txBody>
      </p:sp>
      <p:sp>
        <p:nvSpPr>
          <p:cNvPr id="219" name="Google Shape;219;p7"/>
          <p:cNvSpPr/>
          <p:nvPr/>
        </p:nvSpPr>
        <p:spPr>
          <a:xfrm>
            <a:off x="515897" y="3160190"/>
            <a:ext cx="11258021" cy="165612"/>
          </a:xfrm>
          <a:prstGeom prst="rect">
            <a:avLst/>
          </a:prstGeom>
          <a:solidFill>
            <a:srgbClr val="7E97A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cxnSp>
        <p:nvCxnSpPr>
          <p:cNvPr id="221" name="Google Shape;221;p7"/>
          <p:cNvCxnSpPr/>
          <p:nvPr/>
        </p:nvCxnSpPr>
        <p:spPr>
          <a:xfrm>
            <a:off x="10883011" y="3343418"/>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2" name="Google Shape;222;p7"/>
          <p:cNvCxnSpPr/>
          <p:nvPr/>
        </p:nvCxnSpPr>
        <p:spPr>
          <a:xfrm>
            <a:off x="8983796" y="3280365"/>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3" name="Google Shape;223;p7"/>
          <p:cNvCxnSpPr/>
          <p:nvPr/>
        </p:nvCxnSpPr>
        <p:spPr>
          <a:xfrm>
            <a:off x="690635" y="3251803"/>
            <a:ext cx="0" cy="732257"/>
          </a:xfrm>
          <a:prstGeom prst="straightConnector1">
            <a:avLst/>
          </a:prstGeom>
          <a:noFill/>
          <a:ln w="19050" cap="flat" cmpd="sng">
            <a:solidFill>
              <a:srgbClr val="7E97A3"/>
            </a:solidFill>
            <a:prstDash val="solid"/>
            <a:miter lim="800000"/>
            <a:headEnd type="none" w="sm" len="sm"/>
            <a:tailEnd type="none" w="sm" len="sm"/>
          </a:ln>
        </p:spPr>
      </p:cxnSp>
      <p:cxnSp>
        <p:nvCxnSpPr>
          <p:cNvPr id="224" name="Google Shape;224;p7"/>
          <p:cNvCxnSpPr/>
          <p:nvPr/>
        </p:nvCxnSpPr>
        <p:spPr>
          <a:xfrm>
            <a:off x="6948995" y="3292013"/>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2" name="TextBox 1"/>
          <p:cNvSpPr txBox="1"/>
          <p:nvPr/>
        </p:nvSpPr>
        <p:spPr>
          <a:xfrm>
            <a:off x="9629569" y="4205990"/>
            <a:ext cx="2506885" cy="1200329"/>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האזנה לסיפור– </a:t>
            </a:r>
          </a:p>
          <a:p>
            <a:pPr algn="ctr"/>
            <a:r>
              <a:rPr lang="he-IL" sz="2400" dirty="0">
                <a:solidFill>
                  <a:schemeClr val="accent1">
                    <a:lumMod val="50000"/>
                  </a:schemeClr>
                </a:solidFill>
                <a:latin typeface="Calibri" panose="020F0502020204030204" pitchFamily="34" charset="0"/>
                <a:cs typeface="Calibri" panose="020F0502020204030204" pitchFamily="34" charset="0"/>
              </a:rPr>
              <a:t>נגה כבר לא לבד</a:t>
            </a:r>
          </a:p>
          <a:p>
            <a:pPr algn="ctr"/>
            <a:r>
              <a:rPr lang="he-IL" sz="2400" dirty="0">
                <a:solidFill>
                  <a:schemeClr val="accent1">
                    <a:lumMod val="50000"/>
                  </a:schemeClr>
                </a:solidFill>
                <a:latin typeface="Calibri" panose="020F0502020204030204" pitchFamily="34" charset="0"/>
                <a:cs typeface="Calibri" panose="020F0502020204030204" pitchFamily="34" charset="0"/>
              </a:rPr>
              <a:t>"לא עומדים מן הצד"</a:t>
            </a:r>
          </a:p>
        </p:txBody>
      </p:sp>
      <p:sp>
        <p:nvSpPr>
          <p:cNvPr id="3" name="TextBox 2"/>
          <p:cNvSpPr txBox="1"/>
          <p:nvPr/>
        </p:nvSpPr>
        <p:spPr>
          <a:xfrm>
            <a:off x="8101369" y="4327318"/>
            <a:ext cx="1587129" cy="830997"/>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שאלות לדיון בכיתה </a:t>
            </a:r>
          </a:p>
        </p:txBody>
      </p:sp>
      <p:sp>
        <p:nvSpPr>
          <p:cNvPr id="4" name="TextBox 3"/>
          <p:cNvSpPr txBox="1"/>
          <p:nvPr/>
        </p:nvSpPr>
        <p:spPr>
          <a:xfrm>
            <a:off x="5790186" y="4205990"/>
            <a:ext cx="2344864" cy="1200329"/>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משחק רצף-</a:t>
            </a:r>
          </a:p>
          <a:p>
            <a:pPr algn="ctr"/>
            <a:r>
              <a:rPr lang="he-IL" sz="2400" dirty="0">
                <a:solidFill>
                  <a:schemeClr val="accent1">
                    <a:lumMod val="50000"/>
                  </a:schemeClr>
                </a:solidFill>
                <a:latin typeface="Calibri" panose="020F0502020204030204" pitchFamily="34" charset="0"/>
                <a:cs typeface="Calibri" panose="020F0502020204030204" pitchFamily="34" charset="0"/>
              </a:rPr>
              <a:t>"נוקטת בפעולה-מתעלמת"</a:t>
            </a:r>
          </a:p>
        </p:txBody>
      </p:sp>
      <p:pic>
        <p:nvPicPr>
          <p:cNvPr id="5" name="תמונה 4"/>
          <p:cNvPicPr>
            <a:picLocks noChangeAspect="1"/>
          </p:cNvPicPr>
          <p:nvPr/>
        </p:nvPicPr>
        <p:blipFill>
          <a:blip r:embed="rId5"/>
          <a:stretch>
            <a:fillRect/>
          </a:stretch>
        </p:blipFill>
        <p:spPr>
          <a:xfrm>
            <a:off x="5255178" y="3343418"/>
            <a:ext cx="18290" cy="749873"/>
          </a:xfrm>
          <a:prstGeom prst="rect">
            <a:avLst/>
          </a:prstGeom>
        </p:spPr>
      </p:pic>
      <p:sp>
        <p:nvSpPr>
          <p:cNvPr id="6" name="TextBox 5"/>
          <p:cNvSpPr txBox="1"/>
          <p:nvPr/>
        </p:nvSpPr>
        <p:spPr>
          <a:xfrm>
            <a:off x="4467462" y="4132680"/>
            <a:ext cx="1593721" cy="830997"/>
          </a:xfrm>
          <a:prstGeom prst="rect">
            <a:avLst/>
          </a:prstGeom>
          <a:noFill/>
        </p:spPr>
        <p:txBody>
          <a:bodyPr wrap="square" rtlCol="1">
            <a:spAutoFit/>
          </a:bodyPr>
          <a:lstStyle/>
          <a:p>
            <a:pPr algn="ctr"/>
            <a:r>
              <a:rPr lang="he-IL" sz="2400" dirty="0">
                <a:solidFill>
                  <a:schemeClr val="accent1">
                    <a:lumMod val="50000"/>
                  </a:schemeClr>
                </a:solidFill>
                <a:latin typeface="Calibri" panose="020F0502020204030204" pitchFamily="34" charset="0"/>
                <a:cs typeface="Calibri" panose="020F0502020204030204" pitchFamily="34" charset="0"/>
              </a:rPr>
              <a:t>מסרים מרכזיים</a:t>
            </a:r>
          </a:p>
        </p:txBody>
      </p:sp>
      <p:sp>
        <p:nvSpPr>
          <p:cNvPr id="7" name="Google Shape;218;p7">
            <a:extLst>
              <a:ext uri="{FF2B5EF4-FFF2-40B4-BE49-F238E27FC236}">
                <a16:creationId xmlns:a16="http://schemas.microsoft.com/office/drawing/2014/main" id="{1328D3CA-C42C-0EC3-175B-02328EF8A148}"/>
              </a:ext>
            </a:extLst>
          </p:cNvPr>
          <p:cNvSpPr txBox="1"/>
          <p:nvPr/>
        </p:nvSpPr>
        <p:spPr>
          <a:xfrm>
            <a:off x="3166528" y="4041662"/>
            <a:ext cx="1387689"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מן המקורות</a:t>
            </a:r>
          </a:p>
        </p:txBody>
      </p:sp>
      <p:cxnSp>
        <p:nvCxnSpPr>
          <p:cNvPr id="8" name="Google Shape;223;p7">
            <a:extLst>
              <a:ext uri="{FF2B5EF4-FFF2-40B4-BE49-F238E27FC236}">
                <a16:creationId xmlns:a16="http://schemas.microsoft.com/office/drawing/2014/main" id="{7F74E68F-26F8-B814-17E9-C2BBCA4E8F27}"/>
              </a:ext>
            </a:extLst>
          </p:cNvPr>
          <p:cNvCxnSpPr/>
          <p:nvPr/>
        </p:nvCxnSpPr>
        <p:spPr>
          <a:xfrm>
            <a:off x="3880118" y="3280363"/>
            <a:ext cx="0" cy="732257"/>
          </a:xfrm>
          <a:prstGeom prst="straightConnector1">
            <a:avLst/>
          </a:prstGeom>
          <a:noFill/>
          <a:ln w="19050" cap="flat" cmpd="sng">
            <a:solidFill>
              <a:srgbClr val="7E97A3"/>
            </a:solidFill>
            <a:prstDash val="solid"/>
            <a:miter lim="800000"/>
            <a:headEnd type="none" w="sm" len="sm"/>
            <a:tailEnd type="none" w="sm" len="sm"/>
          </a:ln>
        </p:spPr>
      </p:cxnSp>
      <p:sp>
        <p:nvSpPr>
          <p:cNvPr id="9" name="Google Shape;218;p7">
            <a:extLst>
              <a:ext uri="{FF2B5EF4-FFF2-40B4-BE49-F238E27FC236}">
                <a16:creationId xmlns:a16="http://schemas.microsoft.com/office/drawing/2014/main" id="{D68A8AED-17AF-5A0A-450D-A3707A45809C}"/>
              </a:ext>
            </a:extLst>
          </p:cNvPr>
          <p:cNvSpPr txBox="1"/>
          <p:nvPr/>
        </p:nvSpPr>
        <p:spPr>
          <a:xfrm>
            <a:off x="1171871" y="4093291"/>
            <a:ext cx="2197971"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מסכמות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he-IL" sz="2400" b="0"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sym typeface="Arial"/>
              </a:rPr>
              <a:t>מה למדנו היום?</a:t>
            </a:r>
          </a:p>
        </p:txBody>
      </p:sp>
      <p:cxnSp>
        <p:nvCxnSpPr>
          <p:cNvPr id="10" name="Google Shape;223;p7">
            <a:extLst>
              <a:ext uri="{FF2B5EF4-FFF2-40B4-BE49-F238E27FC236}">
                <a16:creationId xmlns:a16="http://schemas.microsoft.com/office/drawing/2014/main" id="{1BEBA8FA-1DDC-0A48-1D16-39CB5ECBDAB0}"/>
              </a:ext>
            </a:extLst>
          </p:cNvPr>
          <p:cNvCxnSpPr/>
          <p:nvPr/>
        </p:nvCxnSpPr>
        <p:spPr>
          <a:xfrm>
            <a:off x="2270857" y="3280363"/>
            <a:ext cx="0" cy="732257"/>
          </a:xfrm>
          <a:prstGeom prst="straightConnector1">
            <a:avLst/>
          </a:prstGeom>
          <a:noFill/>
          <a:ln w="19050" cap="flat" cmpd="sng">
            <a:solidFill>
              <a:srgbClr val="7E97A3"/>
            </a:solidFill>
            <a:prstDash val="solid"/>
            <a:miter lim="800000"/>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pic>
        <p:nvPicPr>
          <p:cNvPr id="230" name="Google Shape;230;p8"/>
          <p:cNvPicPr preferRelativeResize="0"/>
          <p:nvPr/>
        </p:nvPicPr>
        <p:blipFill rotWithShape="1">
          <a:blip r:embed="rId3">
            <a:alphaModFix/>
          </a:blip>
          <a:srcRect/>
          <a:stretch/>
        </p:blipFill>
        <p:spPr>
          <a:xfrm>
            <a:off x="7872000" y="467232"/>
            <a:ext cx="4320000" cy="1116897"/>
          </a:xfrm>
          <a:prstGeom prst="rect">
            <a:avLst/>
          </a:prstGeom>
          <a:noFill/>
          <a:ln>
            <a:noFill/>
          </a:ln>
        </p:spPr>
      </p:pic>
      <p:sp>
        <p:nvSpPr>
          <p:cNvPr id="231" name="Google Shape;231;p8"/>
          <p:cNvSpPr txBox="1"/>
          <p:nvPr/>
        </p:nvSpPr>
        <p:spPr>
          <a:xfrm>
            <a:off x="7872522" y="509064"/>
            <a:ext cx="4322603" cy="1054394"/>
          </a:xfrm>
          <a:prstGeom prst="rect">
            <a:avLst/>
          </a:prstGeom>
          <a:noFill/>
          <a:ln>
            <a:noFill/>
          </a:ln>
        </p:spPr>
        <p:txBody>
          <a:bodyPr spcFirstLastPara="1" wrap="square" lIns="91425" tIns="45700" rIns="91425" bIns="45700" anchor="ctr" anchorCtr="0">
            <a:noAutofit/>
          </a:bodyPr>
          <a:lstStyle/>
          <a:p>
            <a:pPr marL="0" marR="0" lvl="0" indent="0" algn="r" rtl="1">
              <a:lnSpc>
                <a:spcPct val="110000"/>
              </a:lnSpc>
              <a:spcBef>
                <a:spcPts val="0"/>
              </a:spcBef>
              <a:spcAft>
                <a:spcPts val="0"/>
              </a:spcAft>
              <a:buClr>
                <a:srgbClr val="000000"/>
              </a:buClr>
              <a:buSzPts val="2800"/>
              <a:buFont typeface="Calibri"/>
              <a:buNone/>
            </a:pPr>
            <a:r>
              <a:rPr lang="iw-IL" sz="2800" b="1">
                <a:solidFill>
                  <a:srgbClr val="002060"/>
                </a:solidFill>
                <a:latin typeface="Calibri"/>
                <a:ea typeface="Calibri"/>
                <a:cs typeface="Calibri"/>
                <a:sym typeface="Calibri"/>
              </a:rPr>
              <a:t>הנחיות להוראת השיעור</a:t>
            </a:r>
            <a:endParaRPr/>
          </a:p>
        </p:txBody>
      </p:sp>
      <p:sp>
        <p:nvSpPr>
          <p:cNvPr id="232" name="Google Shape;232;p8"/>
          <p:cNvSpPr/>
          <p:nvPr/>
        </p:nvSpPr>
        <p:spPr>
          <a:xfrm>
            <a:off x="309847" y="2062686"/>
            <a:ext cx="11160826" cy="4617720"/>
          </a:xfrm>
          <a:prstGeom prst="rect">
            <a:avLst/>
          </a:prstGeom>
          <a:no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3200" dirty="0">
                <a:solidFill>
                  <a:srgbClr val="002060"/>
                </a:solidFill>
                <a:latin typeface="Calibri"/>
                <a:ea typeface="Calibri"/>
                <a:cs typeface="Calibri"/>
                <a:sym typeface="Calibri"/>
              </a:rPr>
              <a:t>השקופיות הבאות מפרטות את מהלך השיעור ומיועדות להצגה בשיעור.</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בגוף כל שקופית מופיע התוכן להקרנה ולעבודה עם התלמידים.</a:t>
            </a:r>
            <a:endParaRPr dirty="0"/>
          </a:p>
          <a:p>
            <a:pPr marL="457200" marR="0" lvl="0" indent="-457200" algn="r" rtl="1">
              <a:spcBef>
                <a:spcPts val="0"/>
              </a:spcBef>
              <a:spcAft>
                <a:spcPts val="0"/>
              </a:spcAft>
              <a:buClr>
                <a:srgbClr val="002060"/>
              </a:buClr>
              <a:buSzPts val="3200"/>
              <a:buFont typeface="Arial"/>
              <a:buChar char="«"/>
            </a:pPr>
            <a:r>
              <a:rPr lang="iw-IL" sz="3200" dirty="0">
                <a:solidFill>
                  <a:srgbClr val="002060"/>
                </a:solidFill>
                <a:latin typeface="Calibri"/>
                <a:ea typeface="Calibri"/>
                <a:cs typeface="Calibri"/>
                <a:sym typeface="Calibri"/>
              </a:rPr>
              <a:t>בתחתית השקופית </a:t>
            </a:r>
            <a:r>
              <a:rPr lang="he-IL" sz="3200" dirty="0">
                <a:solidFill>
                  <a:srgbClr val="002060"/>
                </a:solidFill>
                <a:latin typeface="Calibri"/>
                <a:ea typeface="Calibri"/>
                <a:cs typeface="Calibri"/>
                <a:sym typeface="Calibri"/>
              </a:rPr>
              <a:t>(</a:t>
            </a:r>
            <a:r>
              <a:rPr lang="iw-IL" sz="3200" dirty="0">
                <a:solidFill>
                  <a:srgbClr val="002060"/>
                </a:solidFill>
                <a:latin typeface="Calibri"/>
                <a:ea typeface="Calibri"/>
                <a:cs typeface="Calibri"/>
                <a:sym typeface="Calibri"/>
              </a:rPr>
              <a:t>בהערות</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נמצאות הרחבות והנחיות לך</a:t>
            </a:r>
            <a:r>
              <a:rPr lang="he-IL" sz="3200" dirty="0">
                <a:solidFill>
                  <a:srgbClr val="002060"/>
                </a:solidFill>
                <a:latin typeface="Calibri"/>
                <a:ea typeface="Calibri"/>
                <a:cs typeface="Calibri"/>
                <a:sym typeface="Calibri"/>
              </a:rPr>
              <a:t> -</a:t>
            </a:r>
            <a:r>
              <a:rPr lang="iw-IL" sz="3200" dirty="0">
                <a:solidFill>
                  <a:srgbClr val="002060"/>
                </a:solidFill>
                <a:latin typeface="Calibri"/>
                <a:ea typeface="Calibri"/>
                <a:cs typeface="Calibri"/>
                <a:sym typeface="Calibri"/>
              </a:rPr>
              <a:t> המורה.</a:t>
            </a:r>
            <a:endParaRPr dirty="0"/>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a:p>
            <a:pPr marL="0" marR="0" lvl="0" indent="0" algn="r" rtl="1">
              <a:spcBef>
                <a:spcPts val="0"/>
              </a:spcBef>
              <a:spcAft>
                <a:spcPts val="0"/>
              </a:spcAft>
              <a:buNone/>
            </a:pPr>
            <a:endParaRPr sz="3200" dirty="0">
              <a:solidFill>
                <a:srgbClr val="002060"/>
              </a:solidFill>
              <a:latin typeface="Calibri"/>
              <a:ea typeface="Calibri"/>
              <a:cs typeface="Calibri"/>
              <a:sym typeface="Calibri"/>
            </a:endParaRPr>
          </a:p>
        </p:txBody>
      </p:sp>
      <p:pic>
        <p:nvPicPr>
          <p:cNvPr id="233" name="Google Shape;233;p8"/>
          <p:cNvPicPr preferRelativeResize="0"/>
          <p:nvPr/>
        </p:nvPicPr>
        <p:blipFill rotWithShape="1">
          <a:blip r:embed="rId4">
            <a:alphaModFix/>
          </a:blip>
          <a:srcRect/>
          <a:stretch/>
        </p:blipFill>
        <p:spPr>
          <a:xfrm>
            <a:off x="8163760" y="794063"/>
            <a:ext cx="672137" cy="5082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37"/>
        <p:cNvGrpSpPr/>
        <p:nvPr/>
      </p:nvGrpSpPr>
      <p:grpSpPr>
        <a:xfrm>
          <a:off x="0" y="0"/>
          <a:ext cx="0" cy="0"/>
          <a:chOff x="0" y="0"/>
          <a:chExt cx="0" cy="0"/>
        </a:xfrm>
      </p:grpSpPr>
      <p:sp>
        <p:nvSpPr>
          <p:cNvPr id="238" name="Google Shape;238;p9"/>
          <p:cNvSpPr/>
          <p:nvPr/>
        </p:nvSpPr>
        <p:spPr>
          <a:xfrm>
            <a:off x="6510086" y="1409002"/>
            <a:ext cx="406441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שיח מעודד ומקבל </a:t>
            </a:r>
            <a:endParaRPr sz="2600">
              <a:solidFill>
                <a:srgbClr val="002060"/>
              </a:solidFill>
              <a:latin typeface="Calibri"/>
              <a:ea typeface="Calibri"/>
              <a:cs typeface="Calibri"/>
              <a:sym typeface="Calibri"/>
            </a:endParaRPr>
          </a:p>
        </p:txBody>
      </p:sp>
      <p:sp>
        <p:nvSpPr>
          <p:cNvPr id="239" name="Google Shape;239;p9"/>
          <p:cNvSpPr txBox="1"/>
          <p:nvPr/>
        </p:nvSpPr>
        <p:spPr>
          <a:xfrm>
            <a:off x="2777671" y="3390492"/>
            <a:ext cx="7779334"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הקשבה ממקום מתעניין ולא שיפוטי</a:t>
            </a:r>
            <a:endParaRPr sz="2600">
              <a:solidFill>
                <a:srgbClr val="002060"/>
              </a:solidFill>
              <a:latin typeface="Calibri"/>
              <a:ea typeface="Calibri"/>
              <a:cs typeface="Calibri"/>
              <a:sym typeface="Calibri"/>
            </a:endParaRPr>
          </a:p>
        </p:txBody>
      </p:sp>
      <p:sp>
        <p:nvSpPr>
          <p:cNvPr id="240" name="Google Shape;240;p9"/>
          <p:cNvSpPr txBox="1"/>
          <p:nvPr/>
        </p:nvSpPr>
        <p:spPr>
          <a:xfrm>
            <a:off x="5514282" y="4497114"/>
            <a:ext cx="5042723" cy="492378"/>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כבוד לדברי החב</a:t>
            </a:r>
            <a:r>
              <a:rPr lang="he-IL" sz="2600" dirty="0">
                <a:solidFill>
                  <a:srgbClr val="002060"/>
                </a:solidFill>
                <a:latin typeface="Calibri"/>
                <a:ea typeface="Calibri"/>
                <a:cs typeface="Calibri"/>
                <a:sym typeface="Calibri"/>
              </a:rPr>
              <a:t>ר</a:t>
            </a:r>
            <a:r>
              <a:rPr lang="iw-IL" sz="2600" dirty="0">
                <a:solidFill>
                  <a:srgbClr val="002060"/>
                </a:solidFill>
                <a:latin typeface="Calibri"/>
                <a:ea typeface="Calibri"/>
                <a:cs typeface="Calibri"/>
                <a:sym typeface="Calibri"/>
              </a:rPr>
              <a:t>ה</a:t>
            </a:r>
            <a:endParaRPr sz="2600" dirty="0">
              <a:solidFill>
                <a:srgbClr val="002060"/>
              </a:solidFill>
              <a:latin typeface="Calibri"/>
              <a:ea typeface="Calibri"/>
              <a:cs typeface="Calibri"/>
              <a:sym typeface="Calibri"/>
            </a:endParaRPr>
          </a:p>
        </p:txBody>
      </p:sp>
      <p:sp>
        <p:nvSpPr>
          <p:cNvPr id="241" name="Google Shape;241;p9"/>
          <p:cNvSpPr txBox="1"/>
          <p:nvPr/>
        </p:nvSpPr>
        <p:spPr>
          <a:xfrm>
            <a:off x="679162" y="5335034"/>
            <a:ext cx="9877844" cy="892487"/>
          </a:xfrm>
          <a:prstGeom prst="rect">
            <a:avLst/>
          </a:prstGeom>
          <a:noFill/>
          <a:ln>
            <a:noFill/>
          </a:ln>
        </p:spPr>
        <p:txBody>
          <a:bodyPr spcFirstLastPara="1" wrap="square" lIns="91400" tIns="45675" rIns="91400" bIns="45675" anchor="t" anchorCtr="0">
            <a:spAutoFit/>
          </a:bodyPr>
          <a:lstStyle/>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הנאמר בשיח נשאר בינינו</a:t>
            </a:r>
            <a:r>
              <a:rPr lang="he-IL" sz="2600" dirty="0">
                <a:solidFill>
                  <a:srgbClr val="002060"/>
                </a:solidFill>
                <a:latin typeface="Calibri"/>
                <a:ea typeface="Calibri"/>
                <a:cs typeface="Calibri"/>
                <a:sym typeface="Calibri"/>
              </a:rPr>
              <a:t>,</a:t>
            </a:r>
            <a:r>
              <a:rPr lang="iw-IL" sz="2600" dirty="0">
                <a:solidFill>
                  <a:srgbClr val="002060"/>
                </a:solidFill>
                <a:latin typeface="Calibri"/>
                <a:ea typeface="Calibri"/>
                <a:cs typeface="Calibri"/>
                <a:sym typeface="Calibri"/>
              </a:rPr>
              <a:t> </a:t>
            </a:r>
            <a:endParaRPr dirty="0"/>
          </a:p>
          <a:p>
            <a:pPr marL="0" marR="0" lvl="0" indent="0" algn="r" rtl="1">
              <a:spcBef>
                <a:spcPts val="0"/>
              </a:spcBef>
              <a:spcAft>
                <a:spcPts val="0"/>
              </a:spcAft>
              <a:buNone/>
            </a:pPr>
            <a:r>
              <a:rPr lang="iw-IL" sz="2600" dirty="0">
                <a:solidFill>
                  <a:srgbClr val="002060"/>
                </a:solidFill>
                <a:latin typeface="Calibri"/>
                <a:ea typeface="Calibri"/>
                <a:cs typeface="Calibri"/>
                <a:sym typeface="Calibri"/>
              </a:rPr>
              <a:t>אפשר לשתף אחרים בנושא</a:t>
            </a:r>
            <a:r>
              <a:rPr lang="he-IL" sz="2600" dirty="0">
                <a:solidFill>
                  <a:srgbClr val="002060"/>
                </a:solidFill>
                <a:latin typeface="Calibri"/>
                <a:ea typeface="Calibri"/>
                <a:cs typeface="Calibri"/>
                <a:sym typeface="Calibri"/>
              </a:rPr>
              <a:t>, אך</a:t>
            </a:r>
            <a:r>
              <a:rPr lang="iw-IL" sz="2600" dirty="0">
                <a:solidFill>
                  <a:srgbClr val="002060"/>
                </a:solidFill>
                <a:latin typeface="Calibri"/>
                <a:ea typeface="Calibri"/>
                <a:cs typeface="Calibri"/>
                <a:sym typeface="Calibri"/>
              </a:rPr>
              <a:t> לספר רק על עצמי</a:t>
            </a:r>
            <a:endParaRPr sz="2600" dirty="0">
              <a:solidFill>
                <a:srgbClr val="FB19F0"/>
              </a:solidFill>
              <a:latin typeface="Calibri"/>
              <a:ea typeface="Calibri"/>
              <a:cs typeface="Calibri"/>
              <a:sym typeface="Calibri"/>
            </a:endParaRPr>
          </a:p>
        </p:txBody>
      </p:sp>
      <p:sp>
        <p:nvSpPr>
          <p:cNvPr id="242" name="Google Shape;242;p9"/>
          <p:cNvSpPr txBox="1"/>
          <p:nvPr/>
        </p:nvSpPr>
        <p:spPr>
          <a:xfrm>
            <a:off x="2280060" y="2389618"/>
            <a:ext cx="8282082" cy="49244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600">
                <a:solidFill>
                  <a:srgbClr val="002060"/>
                </a:solidFill>
                <a:latin typeface="Calibri"/>
                <a:ea typeface="Calibri"/>
                <a:cs typeface="Calibri"/>
                <a:sym typeface="Calibri"/>
              </a:rPr>
              <a:t>שיתוף מהלב</a:t>
            </a:r>
            <a:endParaRPr sz="2600" b="1" u="sng">
              <a:solidFill>
                <a:srgbClr val="002060"/>
              </a:solidFill>
              <a:latin typeface="Calibri"/>
              <a:ea typeface="Calibri"/>
              <a:cs typeface="Calibri"/>
              <a:sym typeface="Calibri"/>
            </a:endParaRPr>
          </a:p>
        </p:txBody>
      </p:sp>
      <p:sp>
        <p:nvSpPr>
          <p:cNvPr id="243" name="Google Shape;243;p9"/>
          <p:cNvSpPr/>
          <p:nvPr/>
        </p:nvSpPr>
        <p:spPr>
          <a:xfrm>
            <a:off x="2777671" y="-57344"/>
            <a:ext cx="6920988" cy="1378131"/>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5400" b="1">
                <a:solidFill>
                  <a:srgbClr val="002060"/>
                </a:solidFill>
                <a:latin typeface="Calibri"/>
                <a:ea typeface="Calibri"/>
                <a:cs typeface="Calibri"/>
                <a:sym typeface="Calibri"/>
              </a:rPr>
              <a:t>הנחיות לשיח מיטבי</a:t>
            </a:r>
            <a:endParaRPr/>
          </a:p>
        </p:txBody>
      </p:sp>
      <p:pic>
        <p:nvPicPr>
          <p:cNvPr id="244" name="Google Shape;244;p9"/>
          <p:cNvPicPr preferRelativeResize="0"/>
          <p:nvPr/>
        </p:nvPicPr>
        <p:blipFill rotWithShape="1">
          <a:blip r:embed="rId3">
            <a:alphaModFix/>
          </a:blip>
          <a:srcRect l="1" r="42296"/>
          <a:stretch/>
        </p:blipFill>
        <p:spPr>
          <a:xfrm>
            <a:off x="1017443" y="5727116"/>
            <a:ext cx="2108130" cy="1000809"/>
          </a:xfrm>
          <a:prstGeom prst="rect">
            <a:avLst/>
          </a:prstGeom>
          <a:noFill/>
          <a:ln>
            <a:noFill/>
          </a:ln>
        </p:spPr>
      </p:pic>
      <p:grpSp>
        <p:nvGrpSpPr>
          <p:cNvPr id="245" name="Google Shape;245;p9"/>
          <p:cNvGrpSpPr/>
          <p:nvPr/>
        </p:nvGrpSpPr>
        <p:grpSpPr>
          <a:xfrm>
            <a:off x="65251" y="5849506"/>
            <a:ext cx="1085266" cy="878420"/>
            <a:chOff x="2923822" y="2971800"/>
            <a:chExt cx="3629378" cy="3629378"/>
          </a:xfrm>
        </p:grpSpPr>
        <p:pic>
          <p:nvPicPr>
            <p:cNvPr id="246" name="Google Shape;246;p9" descr="הערה - לב שבור קו מיתאר"/>
            <p:cNvPicPr preferRelativeResize="0"/>
            <p:nvPr/>
          </p:nvPicPr>
          <p:blipFill rotWithShape="1">
            <a:blip r:embed="rId4">
              <a:alphaModFix/>
            </a:blip>
            <a:srcRect/>
            <a:stretch/>
          </p:blipFill>
          <p:spPr>
            <a:xfrm>
              <a:off x="2923822" y="2971800"/>
              <a:ext cx="3629378" cy="3629378"/>
            </a:xfrm>
            <a:prstGeom prst="rect">
              <a:avLst/>
            </a:prstGeom>
            <a:noFill/>
            <a:ln>
              <a:noFill/>
            </a:ln>
          </p:spPr>
        </p:pic>
        <p:sp>
          <p:nvSpPr>
            <p:cNvPr id="247" name="Google Shape;247;p9"/>
            <p:cNvSpPr/>
            <p:nvPr/>
          </p:nvSpPr>
          <p:spPr>
            <a:xfrm>
              <a:off x="4598894" y="4238231"/>
              <a:ext cx="300484" cy="492378"/>
            </a:xfrm>
            <a:prstGeom prst="rect">
              <a:avLst/>
            </a:prstGeom>
            <a:solidFill>
              <a:srgbClr val="F4F4F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pic>
        <p:nvPicPr>
          <p:cNvPr id="248" name="Google Shape;248;p9" descr="תג לב עם מילוי מלא"/>
          <p:cNvPicPr preferRelativeResize="0"/>
          <p:nvPr/>
        </p:nvPicPr>
        <p:blipFill rotWithShape="1">
          <a:blip r:embed="rId5">
            <a:alphaModFix/>
          </a:blip>
          <a:srcRect/>
          <a:stretch/>
        </p:blipFill>
        <p:spPr>
          <a:xfrm>
            <a:off x="10667596" y="2159917"/>
            <a:ext cx="914400" cy="914400"/>
          </a:xfrm>
          <a:prstGeom prst="rect">
            <a:avLst/>
          </a:prstGeom>
          <a:noFill/>
          <a:ln>
            <a:noFill/>
          </a:ln>
        </p:spPr>
      </p:pic>
      <p:pic>
        <p:nvPicPr>
          <p:cNvPr id="249" name="Google Shape;249;p9" descr="מחיאות כפיים עם מילוי מלא"/>
          <p:cNvPicPr preferRelativeResize="0"/>
          <p:nvPr/>
        </p:nvPicPr>
        <p:blipFill rotWithShape="1">
          <a:blip r:embed="rId6">
            <a:alphaModFix/>
          </a:blip>
          <a:srcRect/>
          <a:stretch/>
        </p:blipFill>
        <p:spPr>
          <a:xfrm>
            <a:off x="10557005" y="928807"/>
            <a:ext cx="1093470" cy="1093470"/>
          </a:xfrm>
          <a:prstGeom prst="rect">
            <a:avLst/>
          </a:prstGeom>
          <a:noFill/>
          <a:ln>
            <a:noFill/>
          </a:ln>
        </p:spPr>
      </p:pic>
      <p:pic>
        <p:nvPicPr>
          <p:cNvPr id="250" name="Google Shape;250;p9" descr="אוזן עם מילוי מלא"/>
          <p:cNvPicPr preferRelativeResize="0"/>
          <p:nvPr/>
        </p:nvPicPr>
        <p:blipFill rotWithShape="1">
          <a:blip r:embed="rId7">
            <a:alphaModFix/>
          </a:blip>
          <a:srcRect/>
          <a:stretch/>
        </p:blipFill>
        <p:spPr>
          <a:xfrm>
            <a:off x="10667596" y="3149301"/>
            <a:ext cx="914400" cy="914400"/>
          </a:xfrm>
          <a:prstGeom prst="rect">
            <a:avLst/>
          </a:prstGeom>
          <a:noFill/>
          <a:ln>
            <a:noFill/>
          </a:ln>
        </p:spPr>
      </p:pic>
      <p:pic>
        <p:nvPicPr>
          <p:cNvPr id="251" name="Google Shape;251;p9" descr="הערה קו נטוי שקט עם מילוי מלא"/>
          <p:cNvPicPr preferRelativeResize="0"/>
          <p:nvPr/>
        </p:nvPicPr>
        <p:blipFill rotWithShape="1">
          <a:blip r:embed="rId8">
            <a:alphaModFix/>
          </a:blip>
          <a:srcRect/>
          <a:stretch/>
        </p:blipFill>
        <p:spPr>
          <a:xfrm>
            <a:off x="10673648" y="5234671"/>
            <a:ext cx="914400" cy="914400"/>
          </a:xfrm>
          <a:prstGeom prst="rect">
            <a:avLst/>
          </a:prstGeom>
          <a:noFill/>
          <a:ln>
            <a:noFill/>
          </a:ln>
        </p:spPr>
      </p:pic>
      <p:pic>
        <p:nvPicPr>
          <p:cNvPr id="252" name="Google Shape;252;p9" descr="עין עם מילוי מלא"/>
          <p:cNvPicPr preferRelativeResize="0"/>
          <p:nvPr/>
        </p:nvPicPr>
        <p:blipFill rotWithShape="1">
          <a:blip r:embed="rId9">
            <a:alphaModFix/>
          </a:blip>
          <a:srcRect/>
          <a:stretch/>
        </p:blipFill>
        <p:spPr>
          <a:xfrm>
            <a:off x="10667596" y="4286103"/>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ערכת נושא Office">
  <a:themeElements>
    <a:clrScheme name="כתום צהוב">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21242</TotalTime>
  <Words>2586</Words>
  <Application>Microsoft Office PowerPoint</Application>
  <PresentationFormat>מסך רחב</PresentationFormat>
  <Paragraphs>348</Paragraphs>
  <Slides>32</Slides>
  <Notes>31</Notes>
  <HiddenSlides>7</HiddenSlides>
  <MMClips>0</MMClips>
  <ScaleCrop>false</ScaleCrop>
  <HeadingPairs>
    <vt:vector size="6" baseType="variant">
      <vt:variant>
        <vt:lpstr>גופנים בשימוש</vt:lpstr>
      </vt:variant>
      <vt:variant>
        <vt:i4>11</vt:i4>
      </vt:variant>
      <vt:variant>
        <vt:lpstr>ערכת נושא</vt:lpstr>
      </vt:variant>
      <vt:variant>
        <vt:i4>3</vt:i4>
      </vt:variant>
      <vt:variant>
        <vt:lpstr>כותרות שקופיות</vt:lpstr>
      </vt:variant>
      <vt:variant>
        <vt:i4>32</vt:i4>
      </vt:variant>
    </vt:vector>
  </HeadingPairs>
  <TitlesOfParts>
    <vt:vector size="46" baseType="lpstr">
      <vt:lpstr>Abadi</vt:lpstr>
      <vt:lpstr>Alef Hebrew</vt:lpstr>
      <vt:lpstr>Arial</vt:lpstr>
      <vt:lpstr>Assistant</vt:lpstr>
      <vt:lpstr>Assistant Light</vt:lpstr>
      <vt:lpstr>Calibri</vt:lpstr>
      <vt:lpstr>Calibri Light</vt:lpstr>
      <vt:lpstr>David</vt:lpstr>
      <vt:lpstr>Gisha</vt:lpstr>
      <vt:lpstr>Rubik</vt:lpstr>
      <vt:lpstr>Times New Roman</vt:lpstr>
      <vt:lpstr>ערכת נושא Office</vt:lpstr>
      <vt:lpstr>2_ערכת נושא Office</vt:lpstr>
      <vt:lpstr>3_ערכת נושא Office</vt:lpstr>
      <vt:lpstr>מצגת של PowerPoint‏</vt:lpstr>
      <vt:lpstr>מצגת של PowerPoint‏</vt:lpstr>
      <vt:lpstr>מצגת של PowerPoint‏</vt:lpstr>
      <vt:lpstr>מצגת של PowerPoint‏</vt:lpstr>
      <vt:lpstr>מטרות השיעור</vt:lpstr>
      <vt:lpstr>ידע, מיומנויות וערכים</vt:lpstr>
      <vt:lpstr>מצגת של PowerPoint‏</vt:lpstr>
      <vt:lpstr>מצגת של PowerPoint‏</vt:lpstr>
      <vt:lpstr>מצגת של PowerPoint‏</vt:lpstr>
      <vt:lpstr>לא עומדים מן הצד</vt:lpstr>
      <vt:lpstr>לא עומדים מן הצד</vt:lpstr>
      <vt:lpstr>לא עומדים מן הצד</vt:lpstr>
      <vt:lpstr>מצגת של PowerPoint‏</vt:lpstr>
      <vt:lpstr>משחק רצף</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חושבות יחד - כחה של קבוצה</vt:lpstr>
      <vt:lpstr>כיצד נדע מה לעשות? </vt:lpstr>
      <vt:lpstr>מצגת של PowerPoint‏</vt:lpstr>
      <vt:lpstr>מן המקורות</vt:lpstr>
      <vt:lpstr>מישירים מב"ט לחברה במצוקה</vt:lpstr>
      <vt:lpstr>מצגת של PowerPoint‏</vt:lpstr>
      <vt:lpstr>מצגת של PowerPoint‏</vt:lpstr>
      <vt:lpstr>להדפסה</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אפרת בועז</dc:creator>
  <cp:lastModifiedBy>דנה וסר הררי</cp:lastModifiedBy>
  <cp:revision>264</cp:revision>
  <dcterms:created xsi:type="dcterms:W3CDTF">2021-07-12T08:06:42Z</dcterms:created>
  <dcterms:modified xsi:type="dcterms:W3CDTF">2025-02-05T08:12:04Z</dcterms:modified>
</cp:coreProperties>
</file>