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3" r:id="rId2"/>
    <p:sldMasterId id="2147483703" r:id="rId3"/>
    <p:sldMasterId id="2147483737" r:id="rId4"/>
    <p:sldMasterId id="2147483750" r:id="rId5"/>
    <p:sldMasterId id="2147483758" r:id="rId6"/>
    <p:sldMasterId id="2147483778" r:id="rId7"/>
  </p:sldMasterIdLst>
  <p:notesMasterIdLst>
    <p:notesMasterId r:id="rId44"/>
  </p:notesMasterIdLst>
  <p:sldIdLst>
    <p:sldId id="691" r:id="rId8"/>
    <p:sldId id="590" r:id="rId9"/>
    <p:sldId id="612" r:id="rId10"/>
    <p:sldId id="259" r:id="rId11"/>
    <p:sldId id="260" r:id="rId12"/>
    <p:sldId id="261" r:id="rId13"/>
    <p:sldId id="262" r:id="rId14"/>
    <p:sldId id="263" r:id="rId15"/>
    <p:sldId id="601" r:id="rId16"/>
    <p:sldId id="600" r:id="rId17"/>
    <p:sldId id="692" r:id="rId18"/>
    <p:sldId id="693" r:id="rId19"/>
    <p:sldId id="594" r:id="rId20"/>
    <p:sldId id="595" r:id="rId21"/>
    <p:sldId id="599" r:id="rId22"/>
    <p:sldId id="275" r:id="rId23"/>
    <p:sldId id="605" r:id="rId24"/>
    <p:sldId id="710" r:id="rId25"/>
    <p:sldId id="694" r:id="rId26"/>
    <p:sldId id="698" r:id="rId27"/>
    <p:sldId id="703" r:id="rId28"/>
    <p:sldId id="697" r:id="rId29"/>
    <p:sldId id="704" r:id="rId30"/>
    <p:sldId id="706" r:id="rId31"/>
    <p:sldId id="607" r:id="rId32"/>
    <p:sldId id="617" r:id="rId33"/>
    <p:sldId id="709" r:id="rId34"/>
    <p:sldId id="616" r:id="rId35"/>
    <p:sldId id="671" r:id="rId36"/>
    <p:sldId id="689" r:id="rId37"/>
    <p:sldId id="257" r:id="rId38"/>
    <p:sldId id="687" r:id="rId39"/>
    <p:sldId id="688" r:id="rId40"/>
    <p:sldId id="584" r:id="rId41"/>
    <p:sldId id="646" r:id="rId42"/>
    <p:sldId id="690"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h9doizJb3SaZL0ZToqPpM5SDgFQ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72D8AE-591E-6ECF-CC9E-68D98DC3CD2F}" name="Dafna Hadar Pecker" initials="DHP" userId="873281f71de5b194" providerId="Windows Live"/>
  <p188:author id="{DC9A63D3-F978-C809-5A02-F391D21E2325}" name="דפנה הדר" initials="דה" userId="S::dafnaha@reali.org.il::4f419a13-f067-4491-a6c4-de657f92cb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7EE"/>
    <a:srgbClr val="A3BBE1"/>
    <a:srgbClr val="FFDB69"/>
    <a:srgbClr val="00A29E"/>
    <a:srgbClr val="8ADED8"/>
    <a:srgbClr val="4ECDC4"/>
    <a:srgbClr val="B6EAF4"/>
    <a:srgbClr val="E5C3B9"/>
    <a:srgbClr val="2796BE"/>
    <a:srgbClr val="A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0" autoAdjust="0"/>
    <p:restoredTop sz="72186" autoAdjust="0"/>
  </p:normalViewPr>
  <p:slideViewPr>
    <p:cSldViewPr snapToGrid="0">
      <p:cViewPr varScale="1">
        <p:scale>
          <a:sx n="62" d="100"/>
          <a:sy n="62" d="100"/>
        </p:scale>
        <p:origin x="1440" y="48"/>
      </p:cViewPr>
      <p:guideLst/>
    </p:cSldViewPr>
  </p:slideViewPr>
  <p:notesTextViewPr>
    <p:cViewPr>
      <p:scale>
        <a:sx n="1" d="1"/>
        <a:sy n="1" d="1"/>
      </p:scale>
      <p:origin x="0" y="0"/>
    </p:cViewPr>
  </p:notesTextViewPr>
  <p:sorterViewPr>
    <p:cViewPr>
      <p:scale>
        <a:sx n="100" d="100"/>
        <a:sy n="100" d="100"/>
      </p:scale>
      <p:origin x="0" y="-55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customschemas.google.com/relationships/presentationmetadata" Target="metadata"/><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0420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הפעילות נועדה ליצירת חיבור, העמקת ההיכרות ושבירת הקרח.</a:t>
            </a:r>
            <a:endParaRPr lang="he-IL" b="0" dirty="0"/>
          </a:p>
          <a:p>
            <a:r>
              <a:rPr lang="he-IL" b="1" dirty="0"/>
              <a:t>הנחיות לפעילות:</a:t>
            </a:r>
          </a:p>
          <a:p>
            <a:r>
              <a:rPr lang="he-IL" dirty="0"/>
              <a:t>ישיבה במעגל, נקריא היגדים, והתלמידים שההיגד נכון עבורם יחליפו מקום במהרה.</a:t>
            </a:r>
          </a:p>
          <a:p>
            <a:r>
              <a:rPr lang="he-IL" dirty="0"/>
              <a:t>ניתן לבקש מהתלמידים שהחליפו מקום לשתף, אם ירצו, בהתאם להיגד.</a:t>
            </a:r>
          </a:p>
          <a:p>
            <a:r>
              <a:rPr lang="he-IL" b="1" dirty="0"/>
              <a:t>חשוב להתייחס לתלמידים חדשים שהצטרפו לכיתה ולציין כי הפעילות מאפשרת היכרות ראשונית עימם.</a:t>
            </a:r>
          </a:p>
          <a:p>
            <a:endParaRPr lang="he-IL" dirty="0"/>
          </a:p>
          <a:p>
            <a:r>
              <a:rPr lang="he-IL" b="1" dirty="0"/>
              <a:t>אפשרות נוספת למשחק:</a:t>
            </a:r>
            <a:r>
              <a:rPr lang="he-IL" dirty="0"/>
              <a:t> </a:t>
            </a:r>
          </a:p>
          <a:p>
            <a:r>
              <a:rPr lang="he-IL" dirty="0"/>
              <a:t>להוציא כיסא אחד פחות ממספר המשתתפים.</a:t>
            </a:r>
          </a:p>
          <a:p>
            <a:r>
              <a:rPr lang="he-IL" dirty="0"/>
              <a:t>הדובר הראשון אומר משפט שנכון גם עבורו, למשל: "הרוח נושבת לכיוונו של מי שאוהב שוקולד" – </a:t>
            </a:r>
          </a:p>
          <a:p>
            <a:r>
              <a:rPr lang="he-IL" dirty="0"/>
              <a:t>כל מי שהמשפט נכון עבורו, מתבקש לקום ולהחליף מקום. </a:t>
            </a:r>
          </a:p>
          <a:p>
            <a:r>
              <a:rPr lang="he-IL" dirty="0"/>
              <a:t>מאחר ויש כיסא אחד פחות ממספר התלמידים, הרי שיהיה תלמיד אחד שלא יהיה לו מקום ישיבה והוא יהיה הדובר הבא שיתבקש להציג משפט שנכון עבורו,</a:t>
            </a:r>
          </a:p>
          <a:p>
            <a:r>
              <a:rPr lang="he-IL" dirty="0"/>
              <a:t>וחוזר חלילה.</a:t>
            </a:r>
          </a:p>
          <a:p>
            <a:endParaRPr lang="he-IL" dirty="0"/>
          </a:p>
          <a:p>
            <a:r>
              <a:rPr lang="he-IL" dirty="0"/>
              <a:t>ניתן לבקש שכל מי שהמשפט נכון לגביו – יקום, יציג את שמו וישתף, אם ירצה, בהתאם להיגד.</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83693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F9B36-DD21-AEF8-A378-E2952553F10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24FB0E2-F34D-A928-94D9-4968D6C4AF0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01DA0B2-BD6D-ABEF-8886-47E8464B8E42}"/>
              </a:ext>
            </a:extLst>
          </p:cNvPr>
          <p:cNvSpPr>
            <a:spLocks noGrp="1"/>
          </p:cNvSpPr>
          <p:nvPr>
            <p:ph type="body" idx="1"/>
          </p:nvPr>
        </p:nvSpPr>
        <p:spPr/>
        <p:txBody>
          <a:bodyPr/>
          <a:lstStyle/>
          <a:p>
            <a:r>
              <a:rPr lang="he-IL" b="1" dirty="0"/>
              <a:t>למורה: </a:t>
            </a:r>
          </a:p>
          <a:p>
            <a:r>
              <a:rPr lang="he-IL" b="0" dirty="0"/>
              <a:t>נזמין את התלמידים להיזכר במרכיבי המודל, בטרם הצגת השקופית, לשם ההטמעה וההיזכרות.</a:t>
            </a:r>
          </a:p>
        </p:txBody>
      </p:sp>
      <p:sp>
        <p:nvSpPr>
          <p:cNvPr id="4" name="מציין מיקום של מספר שקופית 3">
            <a:extLst>
              <a:ext uri="{FF2B5EF4-FFF2-40B4-BE49-F238E27FC236}">
                <a16:creationId xmlns:a16="http://schemas.microsoft.com/office/drawing/2014/main" id="{0A718D00-8E36-FB5E-16AB-8C05330333A0}"/>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11</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5497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b="1" dirty="0"/>
              <a:t>למורה:</a:t>
            </a:r>
            <a:r>
              <a:rPr lang="he-IL" dirty="0"/>
              <a:t> </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200" b="0" i="0" u="none" strike="noStrike" kern="0" cap="none" spc="0" normalizeH="0" baseline="0" noProof="0" dirty="0">
                <a:ln>
                  <a:noFill/>
                </a:ln>
                <a:solidFill>
                  <a:srgbClr val="000000"/>
                </a:solidFill>
                <a:effectLst/>
                <a:uLnTx/>
                <a:uFillTx/>
                <a:latin typeface="Arial"/>
                <a:cs typeface="Arial"/>
                <a:sym typeface="Arial"/>
              </a:rPr>
              <a:t>הסיפור מראה כיצד אפילו מעשה אחד קטן וטוב שלנו, יכול להשפיע על חיים שלמים של מישהו אחר.</a:t>
            </a:r>
            <a:endParaRPr lang="he-IL" dirty="0"/>
          </a:p>
        </p:txBody>
      </p:sp>
      <p:sp>
        <p:nvSpPr>
          <p:cNvPr id="279" name="Google Shape;2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0754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3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13</a:t>
            </a:fld>
            <a:endParaRPr kumimoji="0" lang="he-IL" sz="13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41036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a:t>
            </a:r>
          </a:p>
          <a:p>
            <a:r>
              <a:rPr kumimoji="0" lang="he-IL" sz="1200" b="1" i="0" u="none" strike="noStrike" kern="0" cap="none" spc="0" normalizeH="0" baseline="0" noProof="0" dirty="0">
                <a:ln>
                  <a:noFill/>
                </a:ln>
                <a:solidFill>
                  <a:srgbClr val="002060"/>
                </a:solidFill>
                <a:effectLst/>
                <a:uLnTx/>
                <a:uFillTx/>
                <a:latin typeface="Calibri"/>
                <a:cs typeface="Calibri"/>
                <a:sym typeface="Calibri"/>
              </a:rPr>
              <a:t>פנייה אישית לדמויות מהסרטון - </a:t>
            </a:r>
            <a:endParaRPr lang="he-IL" dirty="0"/>
          </a:p>
          <a:p>
            <a:r>
              <a:rPr lang="he-IL" dirty="0"/>
              <a:t>חלקו פתקים או דפי </a:t>
            </a:r>
            <a:r>
              <a:rPr lang="he-IL" dirty="0" err="1"/>
              <a:t>ממו</a:t>
            </a:r>
            <a:r>
              <a:rPr lang="he-IL" dirty="0"/>
              <a:t> בשני צבעים שונים לתלמידים – צבע לכל דמות  : הילד ועובר האורח. </a:t>
            </a:r>
          </a:p>
          <a:p>
            <a:r>
              <a:rPr lang="he-IL" dirty="0"/>
              <a:t>כל תלמיד יקבל את שני הפתקים וינסח פנייה אישית לכל אחת מהדמויות. את ההיגדים התלמידים יתלו על הלוח ויציגו בכיתה.</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2776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cs typeface="Calibri"/>
                <a:sym typeface="Calibri"/>
              </a:rPr>
              <a:t>למורה: </a:t>
            </a:r>
            <a:r>
              <a:rPr kumimoji="0" lang="he-IL" sz="1200" b="0" i="0" u="none" strike="noStrike" kern="0" cap="none" spc="0" normalizeH="0" baseline="0" noProof="0" dirty="0">
                <a:ln>
                  <a:noFill/>
                </a:ln>
                <a:solidFill>
                  <a:srgbClr val="000000"/>
                </a:solidFill>
                <a:effectLst/>
                <a:uLnTx/>
                <a:uFillTx/>
                <a:latin typeface="Calibri"/>
                <a:cs typeface="Calibri"/>
                <a:sym typeface="Calibri"/>
              </a:rPr>
              <a:t>מעשה קטן יכול להשפיע מאד על אדם אחר, לטוב ולרע, ולכן חשוב לפתח מודעות למעשינו. </a:t>
            </a:r>
            <a:br>
              <a:rPr kumimoji="0" lang="he-IL" sz="1200" b="0" i="0" u="none" strike="noStrike" kern="0" cap="none" spc="0" normalizeH="0" baseline="0" noProof="0" dirty="0">
                <a:ln>
                  <a:noFill/>
                </a:ln>
                <a:solidFill>
                  <a:srgbClr val="000000"/>
                </a:solidFill>
                <a:effectLst/>
                <a:uLnTx/>
                <a:uFillTx/>
                <a:latin typeface="Calibri"/>
                <a:cs typeface="Calibri"/>
                <a:sym typeface="Calibri"/>
              </a:rPr>
            </a:br>
            <a:r>
              <a:rPr kumimoji="0" lang="he-IL" sz="1200" b="0" i="0" u="none" strike="noStrike" kern="0" cap="none" spc="0" normalizeH="0" baseline="0" noProof="0" dirty="0">
                <a:ln>
                  <a:noFill/>
                </a:ln>
                <a:solidFill>
                  <a:srgbClr val="000000"/>
                </a:solidFill>
                <a:effectLst/>
                <a:uLnTx/>
                <a:uFillTx/>
                <a:latin typeface="Calibri"/>
                <a:cs typeface="Calibri"/>
                <a:sym typeface="Calibri"/>
              </a:rPr>
              <a:t>לדוגמה: מעשה קטן שאולי לא נעשה במכוון על מנת לפגוע, כמו להחליט לא לשתף ילד במשחק בהפסקה - יכול לגרום לו להיפגע ולהיעלב. </a:t>
            </a:r>
            <a:br>
              <a:rPr kumimoji="0" lang="he-IL" sz="1200" b="1" i="0" u="none" strike="noStrike" kern="0" cap="none" spc="0" normalizeH="0" baseline="0" noProof="0" dirty="0">
                <a:ln>
                  <a:noFill/>
                </a:ln>
                <a:solidFill>
                  <a:srgbClr val="000000"/>
                </a:solidFill>
                <a:effectLst/>
                <a:uLnTx/>
                <a:uFillTx/>
                <a:latin typeface="Calibri"/>
                <a:cs typeface="Calibri"/>
                <a:sym typeface="Calibri"/>
              </a:rPr>
            </a:br>
            <a:r>
              <a:rPr kumimoji="0" lang="he-IL" sz="1200" b="0" i="0" u="none" strike="noStrike" kern="0" cap="none" spc="0" normalizeH="0" baseline="0" noProof="0" dirty="0">
                <a:ln>
                  <a:noFill/>
                </a:ln>
                <a:solidFill>
                  <a:srgbClr val="000000"/>
                </a:solidFill>
                <a:effectLst/>
                <a:uLnTx/>
                <a:uFillTx/>
                <a:latin typeface="Calibri"/>
                <a:cs typeface="Calibri"/>
                <a:sym typeface="Calibri"/>
              </a:rPr>
              <a:t>נבקש מהתלמידים להביא דוגמאות מחייהם, ונדגיש כי לא יזכירו שמות.</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15</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6244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פעילות בזוגות:</a:t>
            </a:r>
          </a:p>
          <a:p>
            <a:r>
              <a:rPr lang="he-IL" dirty="0"/>
              <a:t>התלמידים ישתפו בזוגות במקומות הישיבה במעשים טובים שעשו למען אחרים.</a:t>
            </a:r>
          </a:p>
          <a:p>
            <a:r>
              <a:rPr lang="he-IL" dirty="0"/>
              <a:t>במליאה נזמין אותם לשתף ברגשות שעלו בהם במהלך השיח בזוגות, ובאותם מקרים.</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16</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026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a:t>
            </a:r>
          </a:p>
          <a:p>
            <a:r>
              <a:rPr lang="he-IL" dirty="0"/>
              <a:t>ננתח חקר מקרה במליאת הכיתה. המשימה הבאה מובאת כהדגמה למשימה שיקבלו בקבוצות. </a:t>
            </a:r>
          </a:p>
          <a:p>
            <a:endParaRPr lang="he-IL" dirty="0"/>
          </a:p>
          <a:p>
            <a:r>
              <a:rPr lang="he-IL" dirty="0"/>
              <a:t>*האיור מתוך </a:t>
            </a:r>
            <a:r>
              <a:rPr lang="en-US" dirty="0"/>
              <a:t>https://www.bing.com/images/create</a:t>
            </a:r>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17</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1948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C5531-B183-B5DF-7E92-186F7BAC85A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8292C66-5161-10AA-86EE-56A3DADA3FA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A009A68-CD58-61EC-65D0-645B858D21EF}"/>
              </a:ext>
            </a:extLst>
          </p:cNvPr>
          <p:cNvSpPr>
            <a:spLocks noGrp="1"/>
          </p:cNvSpPr>
          <p:nvPr>
            <p:ph type="body" idx="1"/>
          </p:nvPr>
        </p:nvSpPr>
        <p:spPr/>
        <p:txBody>
          <a:bodyPr/>
          <a:lstStyle/>
          <a:p>
            <a:r>
              <a:rPr lang="he-IL" b="1" dirty="0"/>
              <a:t>למורה</a:t>
            </a:r>
            <a:r>
              <a:rPr lang="he-IL" dirty="0"/>
              <a:t>: </a:t>
            </a:r>
          </a:p>
          <a:p>
            <a:r>
              <a:rPr lang="he-IL" b="1" dirty="0"/>
              <a:t>עבודה בקבוצות:</a:t>
            </a:r>
          </a:p>
          <a:p>
            <a:r>
              <a:rPr lang="he-IL" dirty="0"/>
              <a:t>- התלמידים יעבדו בקבוצות על סיפורי מקרה. </a:t>
            </a:r>
          </a:p>
          <a:p>
            <a:r>
              <a:rPr lang="he-IL" dirty="0"/>
              <a:t>- בסיום המשימה, הקבוצות יציגו במליאה את המקרה שניתחו ואת התובנות שלהם ממנו.</a:t>
            </a:r>
          </a:p>
          <a:p>
            <a:r>
              <a:rPr lang="he-IL" b="1" dirty="0"/>
              <a:t>*הכרטיסיות ניתנות להדפסה בסוף המצגת.</a:t>
            </a:r>
          </a:p>
          <a:p>
            <a:endParaRPr lang="he-IL" dirty="0"/>
          </a:p>
          <a:p>
            <a:r>
              <a:rPr lang="he-IL" dirty="0"/>
              <a:t>הפעילות מהווה הזדמנות חינוכית לגעת בנושאים רגשיים - חברתיים בכיתה ובחיי הילדים, ועל כן מומלץ לעבור בין הקבוצות ולעודד אמפתיה וכניסה לנעלי</a:t>
            </a:r>
          </a:p>
          <a:p>
            <a:r>
              <a:rPr lang="he-IL" dirty="0"/>
              <a:t>הילדים הנפגעים והעומדים מהצד.</a:t>
            </a:r>
          </a:p>
          <a:p>
            <a:endParaRPr lang="he-IL" dirty="0"/>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*האיור מתוך </a:t>
            </a:r>
            <a:r>
              <a:rPr lang="en-US" dirty="0"/>
              <a:t>https://www.bing.com/images/create</a:t>
            </a:r>
            <a:endParaRPr lang="he-IL" dirty="0"/>
          </a:p>
          <a:p>
            <a:endParaRPr lang="he-IL" dirty="0"/>
          </a:p>
          <a:p>
            <a:endParaRPr lang="he-IL" dirty="0"/>
          </a:p>
          <a:p>
            <a:endParaRPr lang="he-IL" dirty="0"/>
          </a:p>
        </p:txBody>
      </p:sp>
      <p:sp>
        <p:nvSpPr>
          <p:cNvPr id="4" name="מציין מיקום של מספר שקופית 3">
            <a:extLst>
              <a:ext uri="{FF2B5EF4-FFF2-40B4-BE49-F238E27FC236}">
                <a16:creationId xmlns:a16="http://schemas.microsoft.com/office/drawing/2014/main" id="{29A54259-2DC7-98DF-030E-A068C8602B55}"/>
              </a:ext>
            </a:extLst>
          </p:cNvPr>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6635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לאחר העבודה בקבוצות ניתן לקיים שיח על אירועי המקרה שמופיעים להלן ולשמוע מה עלה בכל קבוצה תוך התייחסותם של שאר תלמידי הכיתה במליאה.</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5250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31" name="Google Shape;131;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he-IL" b="1" dirty="0"/>
              <a:t>למורה</a:t>
            </a:r>
          </a:p>
          <a:p>
            <a:pPr marL="0" lvl="0" indent="0" algn="r" rtl="0">
              <a:spcBef>
                <a:spcPts val="0"/>
              </a:spcBef>
              <a:spcAft>
                <a:spcPts val="0"/>
              </a:spcAft>
              <a:buNone/>
            </a:pPr>
            <a:r>
              <a:rPr lang="he-IL" b="1" dirty="0"/>
              <a:t>:</a:t>
            </a:r>
            <a:r>
              <a:rPr lang="he-IL" dirty="0"/>
              <a:t> במהלך השיחה חשוב להדגיש מסרים שהילדים מעלים אשר מתארים את יכולתם, כילדים, להשפיע, לעשות שינוי, לעזור לעצמם ולזולת. </a:t>
            </a:r>
          </a:p>
          <a:p>
            <a:pPr marL="0" lvl="0" indent="0" algn="r" rtl="1">
              <a:spcBef>
                <a:spcPts val="0"/>
              </a:spcBef>
              <a:spcAft>
                <a:spcPts val="0"/>
              </a:spcAft>
              <a:buNone/>
            </a:pPr>
            <a:r>
              <a:rPr lang="he-IL" dirty="0"/>
              <a:t>השאלה – </a:t>
            </a:r>
            <a:r>
              <a:rPr lang="he-IL" b="1" dirty="0"/>
              <a:t>'מה יש בנו שמאפשר לנו להיות מעורבים ומשפיעים' </a:t>
            </a:r>
            <a:r>
              <a:rPr lang="he-IL" dirty="0"/>
              <a:t>מתייחסת לתכונות, יכולות, מיומנויות וכוחות פנימיים הקיימים בתוכנו ומאפשרים לנו להיות מעורבים ומשפיעים. מיומנויות ניתנות ללמידה ולטיפוח, כמו יכולת בחירה וקבלת החלטות, רגישות לזולת, מעורבות חברתית ואכפתיות במטרה להשפיע ולעשות מעשה ועוד.</a:t>
            </a:r>
          </a:p>
          <a:p>
            <a:pPr marL="0" lvl="0" indent="0" algn="r" rtl="1">
              <a:spcBef>
                <a:spcPts val="0"/>
              </a:spcBef>
              <a:spcAft>
                <a:spcPts val="0"/>
              </a:spcAft>
              <a:buNone/>
            </a:pPr>
            <a:r>
              <a:rPr lang="he-IL" dirty="0"/>
              <a:t>חשוב לחדד עם הילדים את הכוח שיש להם כצופים מן הצד, לזהות עימם צמתים ומקומות בהם כילדים ביכולתם להתערב, להשמיע קול ואולי אף לחולל שינוי למען עצמם או למען חבר בכיתה, בהפסקה, בהסעה, ברשת, בשכונה, בתנועת הנוער, בחוג ובבית.</a:t>
            </a:r>
          </a:p>
        </p:txBody>
      </p:sp>
      <p:sp>
        <p:nvSpPr>
          <p:cNvPr id="289" name="Google Shape;2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8150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b="0" dirty="0"/>
              <a:t>: </a:t>
            </a:r>
          </a:p>
          <a:p>
            <a:r>
              <a:rPr lang="he-IL" b="0" dirty="0"/>
              <a:t>נבקש מהתלמידים לרשום על כרטיסיות - לאלו מיומנויות ויכולות זקוקים העומדים מהצד כדי להיות מעורבים ומשפיעים? </a:t>
            </a:r>
          </a:p>
          <a:p>
            <a:r>
              <a:rPr lang="he-IL" b="0" dirty="0"/>
              <a:t>את הכרטיסיות התלמידים יציגו או יתלו על הלוח.</a:t>
            </a:r>
          </a:p>
          <a:p>
            <a:endParaRPr lang="he-IL" b="0" dirty="0"/>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*האיור מתוך </a:t>
            </a:r>
            <a:r>
              <a:rPr lang="en-US" dirty="0"/>
              <a:t>https://www.bing.com/images/create</a:t>
            </a:r>
            <a:endParaRPr lang="he-IL" dirty="0"/>
          </a:p>
          <a:p>
            <a:endParaRPr lang="he-IL" b="0"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26</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0227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C6C2B-E46F-E4B2-2B86-9793D2926A4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0B4B924-D5E3-9B99-BBE3-28C20E0085D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01984A2-6C3D-E7DF-1964-2A76D99FA907}"/>
              </a:ext>
            </a:extLst>
          </p:cNvPr>
          <p:cNvSpPr>
            <a:spLocks noGrp="1"/>
          </p:cNvSpPr>
          <p:nvPr>
            <p:ph type="body" idx="1"/>
          </p:nvPr>
        </p:nvSpPr>
        <p:spPr/>
        <p:txBody>
          <a:bodyPr/>
          <a:lstStyle/>
          <a:p>
            <a:r>
              <a:rPr lang="he-IL" b="1" dirty="0"/>
              <a:t>למורה</a:t>
            </a:r>
            <a:r>
              <a:rPr lang="he-IL" b="0" dirty="0"/>
              <a:t>: </a:t>
            </a:r>
          </a:p>
          <a:p>
            <a:r>
              <a:rPr lang="he-IL" b="0" dirty="0"/>
              <a:t>לאחר תשובות התלמידים, נעלה את הדוגמאות שבמצגת.</a:t>
            </a:r>
          </a:p>
          <a:p>
            <a:r>
              <a:rPr lang="he-IL" b="1" dirty="0"/>
              <a:t>מומלץ להרחיב ולשאול את התלמידים</a:t>
            </a:r>
            <a:r>
              <a:rPr lang="he-IL" b="0" dirty="0"/>
              <a:t>: </a:t>
            </a:r>
          </a:p>
          <a:p>
            <a:r>
              <a:rPr lang="he-IL" b="1" dirty="0"/>
              <a:t>מהם הכוחות שלהם בהקשר זה? </a:t>
            </a:r>
          </a:p>
          <a:p>
            <a:r>
              <a:rPr lang="he-IL" b="1" dirty="0"/>
              <a:t>לאלו מיומנויות הם זקוקים כדי להיות הגיבור שמסייע לאחרים? </a:t>
            </a:r>
          </a:p>
          <a:p>
            <a:endParaRPr lang="he-IL" b="0" dirty="0"/>
          </a:p>
          <a:p>
            <a:r>
              <a:rPr lang="he-IL" b="0" dirty="0"/>
              <a:t>מיומנויות רבות ניתנות ללמידה ולטיפוח, כמו יכולת בחירה וקבלת החלטות, רגישות לזולת, מעורבות חברתית ואכפתיות במטרה להשפיע ולעשות מעשה ועוד.</a:t>
            </a:r>
          </a:p>
        </p:txBody>
      </p:sp>
      <p:sp>
        <p:nvSpPr>
          <p:cNvPr id="4" name="מציין מיקום של מספר שקופית 3">
            <a:extLst>
              <a:ext uri="{FF2B5EF4-FFF2-40B4-BE49-F238E27FC236}">
                <a16:creationId xmlns:a16="http://schemas.microsoft.com/office/drawing/2014/main" id="{DD75253B-A4DE-5D57-922E-D6714EA93D50}"/>
              </a:ext>
            </a:extLst>
          </p:cNvPr>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27</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9391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b="0" dirty="0"/>
              <a:t>:</a:t>
            </a:r>
            <a:r>
              <a:rPr lang="en-US" b="0" dirty="0"/>
              <a:t> </a:t>
            </a:r>
            <a:endParaRPr lang="he-IL" b="0" dirty="0"/>
          </a:p>
          <a:p>
            <a:r>
              <a:rPr lang="he-IL" b="1" dirty="0"/>
              <a:t>המסר שלנו </a:t>
            </a:r>
            <a:r>
              <a:rPr lang="he-IL" dirty="0"/>
              <a:t>הוא שגיבור מתגבר על פחדיו בכדי לעשות את המעשה הנכון, למען דבר חשוב כמו לסייע לחבר ולכיתה, עבור כולם ועבור עצמו. </a:t>
            </a:r>
          </a:p>
          <a:p>
            <a:r>
              <a:rPr lang="he-IL" dirty="0"/>
              <a:t>ומסיבה זאת, כל אחד מאיתנו יכול להיות גיבור. </a:t>
            </a:r>
          </a:p>
          <a:p>
            <a:endParaRPr lang="he-IL" dirty="0"/>
          </a:p>
          <a:p>
            <a:endParaRPr lang="he-IL" dirty="0"/>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*האיור מתוך </a:t>
            </a:r>
            <a:r>
              <a:rPr lang="en-US" dirty="0"/>
              <a:t>https://www.bing.com/images/create</a:t>
            </a:r>
            <a:endParaRPr lang="he-IL" dirty="0"/>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204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מתוך ספר "אהבת חסד" של החפץ חיים שמדגיש את חשיבות העזרה וגמילות החסדים </a:t>
            </a:r>
          </a:p>
          <a:p>
            <a:r>
              <a:rPr lang="he-IL" b="0" i="0" dirty="0">
                <a:solidFill>
                  <a:srgbClr val="1B1B1B"/>
                </a:solidFill>
                <a:effectLst/>
                <a:latin typeface="Tubic"/>
              </a:rPr>
              <a:t>מצווה לעזור לחבר בעת צרה, לתמוך בו ולהושיט יד לעזרה, </a:t>
            </a:r>
            <a:r>
              <a:rPr lang="he-IL" b="0" i="0" dirty="0">
                <a:solidFill>
                  <a:srgbClr val="000000"/>
                </a:solidFill>
                <a:effectLst/>
                <a:latin typeface="Assistant" pitchFamily="2" charset="-79"/>
                <a:cs typeface="Assistant" pitchFamily="2" charset="-79"/>
              </a:rPr>
              <a:t>ביהדות נקבע על ידי חז"ל כלל מוסרי והלכתי לציון ערבות הדדית - </a:t>
            </a:r>
          </a:p>
          <a:p>
            <a:r>
              <a:rPr lang="he-IL" b="1" i="0" dirty="0">
                <a:solidFill>
                  <a:srgbClr val="000000"/>
                </a:solidFill>
                <a:effectLst/>
                <a:latin typeface="Assistant" pitchFamily="2" charset="-79"/>
                <a:cs typeface="Assistant" pitchFamily="2" charset="-79"/>
              </a:rPr>
              <a:t>כל ישראל ערבים זה לזה</a:t>
            </a:r>
            <a:r>
              <a:rPr lang="he-IL" b="0" i="0" dirty="0">
                <a:solidFill>
                  <a:srgbClr val="000000"/>
                </a:solidFill>
                <a:effectLst/>
                <a:latin typeface="Assistant" pitchFamily="2" charset="-79"/>
                <a:cs typeface="Assistant" pitchFamily="2" charset="-79"/>
              </a:rPr>
              <a:t>. משמעותו המקורית היא שכל יהודי נושא באחריות על קיום המצוות של חברו. </a:t>
            </a:r>
          </a:p>
          <a:p>
            <a:r>
              <a:rPr lang="he-IL" b="0" i="0" dirty="0">
                <a:solidFill>
                  <a:srgbClr val="000000"/>
                </a:solidFill>
                <a:effectLst/>
                <a:latin typeface="Assistant" pitchFamily="2" charset="-79"/>
                <a:cs typeface="Assistant" pitchFamily="2" charset="-79"/>
              </a:rPr>
              <a:t>בעת החדשה רווח הביטוי במשמעות שונה, שלפיה כל יהודי אחראי על שלומו ורווחתו של חברו, בכל עת ובמיוחד בזמנים של התמודדות עם קושי, מצוקה, או צרה.</a:t>
            </a:r>
          </a:p>
          <a:p>
            <a:r>
              <a:rPr lang="he-IL" b="0" i="0" dirty="0">
                <a:solidFill>
                  <a:srgbClr val="000000"/>
                </a:solidFill>
                <a:effectLst/>
                <a:latin typeface="Assistant" pitchFamily="2" charset="-79"/>
                <a:cs typeface="Assistant" pitchFamily="2" charset="-79"/>
              </a:rPr>
              <a:t>חשבו על מצבים בהם נתקלתם כעוזרים או כנעזרים?</a:t>
            </a:r>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380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2DA48-023D-4D1B-8A17-BA27D17A0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F25DE-069E-B1C1-5928-01A4B934B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FF5795-4B5E-BBCD-F7C2-FE8A57CDB2B0}"/>
              </a:ext>
            </a:extLst>
          </p:cNvPr>
          <p:cNvSpPr>
            <a:spLocks noGrp="1"/>
          </p:cNvSpPr>
          <p:nvPr>
            <p:ph type="body" idx="1"/>
          </p:nvPr>
        </p:nvSpPr>
        <p:spPr/>
        <p:txBody>
          <a:bodyPr/>
          <a:lstStyle/>
          <a:p>
            <a:pPr algn="r" rtl="1">
              <a:lnSpc>
                <a:spcPct val="150000"/>
              </a:lnSpc>
            </a:pPr>
            <a:r>
              <a:rPr lang="he-IL" sz="1200" b="1" dirty="0">
                <a:latin typeface="Calibri" panose="020F0502020204030204" pitchFamily="34" charset="0"/>
                <a:cs typeface="Calibri" panose="020F0502020204030204" pitchFamily="34" charset="0"/>
              </a:rPr>
              <a:t>למורה:</a:t>
            </a:r>
            <a:r>
              <a:rPr lang="he-IL" sz="1200" dirty="0">
                <a:latin typeface="Calibri" panose="020F0502020204030204" pitchFamily="34" charset="0"/>
                <a:cs typeface="Calibri" panose="020F0502020204030204" pitchFamily="34" charset="0"/>
              </a:rPr>
              <a:t> </a:t>
            </a:r>
          </a:p>
          <a:p>
            <a:pPr algn="r" rtl="1">
              <a:lnSpc>
                <a:spcPct val="150000"/>
              </a:lnSpc>
            </a:pPr>
            <a:r>
              <a:rPr lang="he-IL" b="0" i="0" dirty="0" err="1">
                <a:solidFill>
                  <a:srgbClr val="FF0000"/>
                </a:solidFill>
                <a:effectLst/>
                <a:latin typeface="Google Sans"/>
              </a:rPr>
              <a:t>תַּכְל</a:t>
            </a:r>
            <a:r>
              <a:rPr lang="he-IL" b="0" i="0" dirty="0">
                <a:solidFill>
                  <a:srgbClr val="FF0000"/>
                </a:solidFill>
                <a:effectLst/>
                <a:latin typeface="Google Sans"/>
              </a:rPr>
              <a:t>ֶ'ס הוא ביטוי סלנג עברי נפוץ בישראל, המציין פנייה אל שורש העניין. על בסיס המילה </a:t>
            </a:r>
            <a:r>
              <a:rPr lang="he-IL" b="0" i="0" dirty="0" err="1">
                <a:solidFill>
                  <a:srgbClr val="FF0000"/>
                </a:solidFill>
                <a:effectLst/>
                <a:latin typeface="Google Sans"/>
              </a:rPr>
              <a:t>תכל'ס</a:t>
            </a:r>
            <a:r>
              <a:rPr lang="he-IL" b="0" i="0" dirty="0">
                <a:solidFill>
                  <a:srgbClr val="FF0000"/>
                </a:solidFill>
                <a:effectLst/>
                <a:latin typeface="Google Sans"/>
              </a:rPr>
              <a:t> יצרנו מודל המעביר מסרים על פי אותיות המילה. </a:t>
            </a:r>
          </a:p>
          <a:p>
            <a:pPr algn="r" rtl="1">
              <a:lnSpc>
                <a:spcPct val="150000"/>
              </a:lnSpc>
            </a:pPr>
            <a:r>
              <a:rPr lang="he-IL" b="0" i="0" dirty="0">
                <a:solidFill>
                  <a:srgbClr val="FF0000"/>
                </a:solidFill>
                <a:effectLst/>
                <a:latin typeface="Google Sans"/>
              </a:rPr>
              <a:t>מומלץ לבקש מהתלמידים לנסות ולהעלות את המסרים שנלמדו בשיעור בכוחות עצמם על פי המילה </a:t>
            </a:r>
            <a:r>
              <a:rPr lang="he-IL" b="0" i="0" dirty="0" err="1">
                <a:solidFill>
                  <a:srgbClr val="FF0000"/>
                </a:solidFill>
                <a:effectLst/>
                <a:latin typeface="Google Sans"/>
              </a:rPr>
              <a:t>תכל'ס</a:t>
            </a:r>
            <a:r>
              <a:rPr lang="he-IL" b="0" i="0" dirty="0">
                <a:solidFill>
                  <a:srgbClr val="FF0000"/>
                </a:solidFill>
                <a:effectLst/>
                <a:latin typeface="Google Sans"/>
              </a:rPr>
              <a:t>. </a:t>
            </a:r>
          </a:p>
          <a:p>
            <a:pPr algn="r" rtl="1">
              <a:lnSpc>
                <a:spcPct val="150000"/>
              </a:lnSpc>
            </a:pPr>
            <a:r>
              <a:rPr lang="he-IL" sz="1200" b="0" i="0" dirty="0">
                <a:solidFill>
                  <a:srgbClr val="FF0000"/>
                </a:solidFill>
                <a:effectLst/>
                <a:latin typeface="Google Sans"/>
                <a:cs typeface="Calibri" panose="020F0502020204030204" pitchFamily="34" charset="0"/>
              </a:rPr>
              <a:t>לאחר שהתלמידים יעלו הצעות, נקרין את השקופית כאשר המסרים עולים בהדרגה בתצוגה מלאה בלחיצת כפתור, ונראה עד כמה דייקנו ומה למדנו </a:t>
            </a:r>
          </a:p>
          <a:p>
            <a:pPr algn="r" rtl="1">
              <a:lnSpc>
                <a:spcPct val="150000"/>
              </a:lnSpc>
            </a:pPr>
            <a:r>
              <a:rPr lang="he-IL" sz="1200" b="0" i="0" dirty="0">
                <a:solidFill>
                  <a:srgbClr val="FF0000"/>
                </a:solidFill>
                <a:effectLst/>
                <a:latin typeface="Google Sans"/>
                <a:cs typeface="Calibri" panose="020F0502020204030204" pitchFamily="34" charset="0"/>
              </a:rPr>
              <a:t>עד כה. </a:t>
            </a:r>
          </a:p>
          <a:p>
            <a:pPr algn="r" rtl="1">
              <a:lnSpc>
                <a:spcPct val="150000"/>
              </a:lnSpc>
            </a:pPr>
            <a:endParaRPr lang="he-IL" sz="1200" b="0" i="0" dirty="0">
              <a:solidFill>
                <a:srgbClr val="FF0000"/>
              </a:solidFill>
              <a:effectLst/>
              <a:latin typeface="Google Sans"/>
              <a:cs typeface="Calibri" panose="020F0502020204030204" pitchFamily="34" charset="0"/>
            </a:endParaRPr>
          </a:p>
          <a:p>
            <a:pPr algn="r" rtl="1">
              <a:lnSpc>
                <a:spcPct val="150000"/>
              </a:lnSpc>
            </a:pPr>
            <a:r>
              <a:rPr lang="he-IL" sz="1200" b="0" i="0" dirty="0">
                <a:solidFill>
                  <a:srgbClr val="FF0000"/>
                </a:solidFill>
                <a:effectLst/>
                <a:latin typeface="Google Sans"/>
                <a:cs typeface="Calibri" panose="020F0502020204030204" pitchFamily="34" charset="0"/>
              </a:rPr>
              <a:t>חשוב לחדד עם התלמידים את החשיבות ליישם הלכה למעשה את מה שעלה בשיח הכיתתי – </a:t>
            </a:r>
            <a:r>
              <a:rPr lang="he-IL" sz="1200" b="0" i="0" dirty="0" err="1">
                <a:solidFill>
                  <a:srgbClr val="FF0000"/>
                </a:solidFill>
                <a:effectLst/>
                <a:latin typeface="Google Sans"/>
                <a:cs typeface="Calibri" panose="020F0502020204030204" pitchFamily="34" charset="0"/>
              </a:rPr>
              <a:t>ת'כלס</a:t>
            </a:r>
            <a:r>
              <a:rPr lang="he-IL" sz="1200" b="0" i="0" dirty="0">
                <a:solidFill>
                  <a:srgbClr val="FF0000"/>
                </a:solidFill>
                <a:effectLst/>
                <a:latin typeface="Google Sans"/>
                <a:cs typeface="Calibri" panose="020F0502020204030204" pitchFamily="34" charset="0"/>
              </a:rPr>
              <a:t>.</a:t>
            </a:r>
            <a:endParaRPr lang="he-IL" sz="1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F55BA24-BCDE-15E0-E33B-A97209807570}"/>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4192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dirty="0"/>
              <a:t>כל תלמיד ירשום לעצמו משהו שהוא לוקח על עצמו לעשות אחרת בעקבות המפגשים.</a:t>
            </a:r>
            <a:endParaRPr dirty="0"/>
          </a:p>
          <a:p>
            <a:pPr marL="0" lvl="0" indent="0" algn="r" rtl="1">
              <a:spcBef>
                <a:spcPts val="0"/>
              </a:spcBef>
              <a:spcAft>
                <a:spcPts val="0"/>
              </a:spcAft>
              <a:buNone/>
            </a:pPr>
            <a:r>
              <a:rPr lang="iw-IL" dirty="0"/>
              <a:t>נאפשר ל-2-3 תלמידים/ות לשתף בדברים שכתבו.</a:t>
            </a:r>
            <a:endParaRPr dirty="0"/>
          </a:p>
        </p:txBody>
      </p:sp>
      <p:sp>
        <p:nvSpPr>
          <p:cNvPr id="123" name="Google Shape;123;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dirty="0"/>
              <a:t>בשקופית זו ניתן למצוא מגוון רעיונות אפשריים ליישום התכנים אשר נלמדו ביחידה זו עם תלמידי הכיתה. </a:t>
            </a:r>
            <a:endParaRPr lang="he-IL" dirty="0"/>
          </a:p>
          <a:p>
            <a:pPr marL="0" lvl="0" indent="0" algn="r" rtl="1">
              <a:spcBef>
                <a:spcPts val="0"/>
              </a:spcBef>
              <a:spcAft>
                <a:spcPts val="0"/>
              </a:spcAft>
              <a:buNone/>
            </a:pPr>
            <a:r>
              <a:rPr lang="he-IL" dirty="0"/>
              <a:t>נ</a:t>
            </a:r>
            <a:r>
              <a:rPr lang="iw-IL" dirty="0"/>
              <a:t>וכל לבחור רעיון אחד ליישום או יותר ולהביא</a:t>
            </a:r>
            <a:r>
              <a:rPr lang="he-IL" dirty="0"/>
              <a:t>ו</a:t>
            </a:r>
            <a:r>
              <a:rPr lang="iw-IL" dirty="0"/>
              <a:t> בפני התלמידים ויחד לחשוב על דרכי הביצוע.</a:t>
            </a:r>
            <a:endParaRPr dirty="0"/>
          </a:p>
          <a:p>
            <a:pPr marL="0" lvl="0" indent="0" algn="r" rtl="1">
              <a:spcBef>
                <a:spcPts val="0"/>
              </a:spcBef>
              <a:spcAft>
                <a:spcPts val="0"/>
              </a:spcAft>
              <a:buNone/>
            </a:pPr>
            <a:r>
              <a:rPr lang="iw-IL" dirty="0"/>
              <a:t>חשוב לסייע ל</a:t>
            </a:r>
            <a:r>
              <a:rPr lang="he-IL" dirty="0"/>
              <a:t>תלמידים</a:t>
            </a:r>
            <a:r>
              <a:rPr lang="iw-IL" dirty="0"/>
              <a:t> לתכנן וליישם את אחד הרעיונות.</a:t>
            </a:r>
            <a:endParaRPr dirty="0"/>
          </a:p>
        </p:txBody>
      </p:sp>
      <p:sp>
        <p:nvSpPr>
          <p:cNvPr id="130" name="Google Shape;130;p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7148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תיאורי מקרה לעבודה בקבוצות</a:t>
            </a:r>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35</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6861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074F6-6B12-2407-FCFE-3AEA6D6B827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54193AF-CF01-BDC0-4E3F-3C15DF361B5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D0C4E36-4177-121E-CA37-F856BC22FDB0}"/>
              </a:ext>
            </a:extLst>
          </p:cNvPr>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תיאורי מקרה לעבודה בקבוצות</a:t>
            </a:r>
          </a:p>
        </p:txBody>
      </p:sp>
      <p:sp>
        <p:nvSpPr>
          <p:cNvPr id="4" name="מציין מיקום של מספר שקופית 3">
            <a:extLst>
              <a:ext uri="{FF2B5EF4-FFF2-40B4-BE49-F238E27FC236}">
                <a16:creationId xmlns:a16="http://schemas.microsoft.com/office/drawing/2014/main" id="{8DB11B9B-3039-5E74-48E7-3D3648FFCEBB}"/>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36</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5064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89" name="Google Shape;189;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dirty="0"/>
              <a:t>חשוב לחזור על הכללים המרכזיים בכל שיעור</a:t>
            </a:r>
            <a:r>
              <a:rPr lang="he-IL" dirty="0"/>
              <a:t>, </a:t>
            </a:r>
            <a:r>
              <a:rPr lang="iw-IL" dirty="0"/>
              <a:t>על מנת לבסס מרחב בטוח המאפשר שיח רגשי בין התלמידים.</a:t>
            </a:r>
            <a:endParaRPr dirty="0"/>
          </a:p>
        </p:txBody>
      </p:sp>
      <p:sp>
        <p:nvSpPr>
          <p:cNvPr id="218" name="Google Shape;21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dirty="0"/>
              <a:t>למורה:</a:t>
            </a:r>
            <a:r>
              <a:rPr lang="he-IL" dirty="0"/>
              <a:t> </a:t>
            </a:r>
          </a:p>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b="1" dirty="0"/>
              <a:t>בשיעור הקודם התלמידים התבקשו למלא אחר שתי משימות (נוכל להציג לתלמידים את שקף המשימות מהמפגש הקודם – בשקופית הבאה):</a:t>
            </a:r>
          </a:p>
          <a:p>
            <a:pPr marL="0" lvl="0" indent="0" algn="r" rtl="1">
              <a:spcBef>
                <a:spcPts val="0"/>
              </a:spcBef>
              <a:spcAft>
                <a:spcPts val="0"/>
              </a:spcAft>
              <a:buNone/>
            </a:pPr>
            <a:r>
              <a:rPr lang="he-IL" b="1" dirty="0"/>
              <a:t>במבט אישי </a:t>
            </a:r>
            <a:r>
              <a:rPr lang="he-IL" dirty="0"/>
              <a:t>- לנסות לזהות בעצמם תפקידים שונים (בבית, בשכונה, בחוג, ברשת, בהסעה, בכיתה, בהפסקה ), ולתעד זאת במחברת.</a:t>
            </a:r>
          </a:p>
          <a:p>
            <a:pPr marL="0" lvl="0" indent="0" algn="r" rtl="1">
              <a:spcBef>
                <a:spcPts val="0"/>
              </a:spcBef>
              <a:spcAft>
                <a:spcPts val="0"/>
              </a:spcAft>
              <a:buNone/>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התבוננות</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 </a:t>
            </a: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התלמידים יספרו בכתה על פעולות שילדים עושים כדי לעבור מתפקיד ה'מתעלם' לתפקיד ה'מגן', ומהן הפעולות שעשו כדי להצליח בכך. </a:t>
            </a:r>
          </a:p>
          <a:p>
            <a:pPr marL="0" lvl="0" indent="0" algn="r" rtl="1">
              <a:spcBef>
                <a:spcPts val="0"/>
              </a:spcBef>
              <a:spcAft>
                <a:spcPts val="0"/>
              </a:spcAft>
              <a:buNone/>
            </a:pP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התלמידים יתנו משוב אחד לשני, הצעות ורעיונות ליישום. לדוגמה: "שמתי לב שכאשר עמית שיתף פעולה עם חבר נוסף, הדבר סייע לו לשנות תפקיד חברתי". </a:t>
            </a:r>
          </a:p>
        </p:txBody>
      </p:sp>
      <p:sp>
        <p:nvSpPr>
          <p:cNvPr id="238" name="Google Shape;238;p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נוכל להציג לתלמידים את שקף המשימות מהמפגש הקודם.</a:t>
            </a:r>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9</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5545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2.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1"/>
          <p:cNvSpPr/>
          <p:nvPr/>
        </p:nvSpPr>
        <p:spPr>
          <a:xfrm>
            <a:off x="7673" y="0"/>
            <a:ext cx="3573727"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1"/>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1"/>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שאלות - אפשרות 3">
  <p:cSld name="שאלות - אפשרות 3">
    <p:spTree>
      <p:nvGrpSpPr>
        <p:cNvPr id="1" name="Shape 63"/>
        <p:cNvGrpSpPr/>
        <p:nvPr/>
      </p:nvGrpSpPr>
      <p:grpSpPr>
        <a:xfrm>
          <a:off x="0" y="0"/>
          <a:ext cx="0" cy="0"/>
          <a:chOff x="0" y="0"/>
          <a:chExt cx="0" cy="0"/>
        </a:xfrm>
      </p:grpSpPr>
      <p:sp>
        <p:nvSpPr>
          <p:cNvPr id="2" name="Google Shape;85;p30">
            <a:extLst>
              <a:ext uri="{FF2B5EF4-FFF2-40B4-BE49-F238E27FC236}">
                <a16:creationId xmlns:a16="http://schemas.microsoft.com/office/drawing/2014/main" id="{15D2BBCD-41E4-8E0B-B001-9680717CC341}"/>
              </a:ext>
            </a:extLst>
          </p:cNvPr>
          <p:cNvSpPr/>
          <p:nvPr userDrawn="1"/>
        </p:nvSpPr>
        <p:spPr>
          <a:xfrm>
            <a:off x="8662843" y="0"/>
            <a:ext cx="3581400" cy="6858000"/>
          </a:xfrm>
          <a:prstGeom prst="rect">
            <a:avLst/>
          </a:prstGeom>
          <a:solidFill>
            <a:srgbClr val="E5C3B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65" name="Google Shape;65;p28"/>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8"/>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74360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335023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344512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27859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114864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מה נלמד היום">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137784" flipH="1" flipV="1">
            <a:off x="9720414" y="316224"/>
            <a:ext cx="1142698" cy="584334"/>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327564"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rgbClr val="002060"/>
                </a:solidFill>
                <a:latin typeface="Calibri" panose="020F0502020204030204" pitchFamily="34" charset="0"/>
                <a:cs typeface="Calibri" panose="020F0502020204030204" pitchFamily="34" charset="0"/>
              </a:rPr>
              <a:t>מה נלמד היום?</a:t>
            </a:r>
          </a:p>
        </p:txBody>
      </p:sp>
      <p:sp>
        <p:nvSpPr>
          <p:cNvPr id="10" name="מציין מיקום תוכן 9">
            <a:extLst>
              <a:ext uri="{FF2B5EF4-FFF2-40B4-BE49-F238E27FC236}">
                <a16:creationId xmlns:a16="http://schemas.microsoft.com/office/drawing/2014/main" id="{7BC35D64-8124-4ADF-9883-D3A8B3089AE7}"/>
              </a:ext>
            </a:extLst>
          </p:cNvPr>
          <p:cNvSpPr>
            <a:spLocks noGrp="1"/>
          </p:cNvSpPr>
          <p:nvPr>
            <p:ph sz="quarter" idx="10"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4147771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9832"/>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078928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775691" y="143362"/>
            <a:ext cx="8640619" cy="1200329"/>
          </a:xfrm>
          <a:prstGeom prst="rect">
            <a:avLst/>
          </a:prstGeom>
          <a:noFill/>
        </p:spPr>
        <p:txBody>
          <a:bodyPr wrap="square">
            <a:spAutoFit/>
          </a:bodyPr>
          <a:lstStyle/>
          <a:p>
            <a:pPr algn="ctr"/>
            <a:r>
              <a:rPr lang="he-IL" sz="7200" b="1" dirty="0">
                <a:solidFill>
                  <a:srgbClr val="002060"/>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604303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2941782" y="189529"/>
            <a:ext cx="6308436" cy="1200329"/>
          </a:xfrm>
          <a:prstGeom prst="rect">
            <a:avLst/>
          </a:prstGeom>
          <a:noFill/>
        </p:spPr>
        <p:txBody>
          <a:bodyPr wrap="square">
            <a:spAutoFit/>
          </a:bodyPr>
          <a:lstStyle/>
          <a:p>
            <a:r>
              <a:rPr lang="he-IL" sz="7200" b="1" dirty="0">
                <a:solidFill>
                  <a:srgbClr val="002060"/>
                </a:solidFill>
                <a:latin typeface="Calibri" panose="020F0502020204030204" pitchFamily="34" charset="0"/>
                <a:cs typeface="Calibri" panose="020F0502020204030204" pitchFamily="34" charset="0"/>
              </a:rPr>
              <a:t>מה המסר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140368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21"/>
        <p:cNvGrpSpPr/>
        <p:nvPr/>
      </p:nvGrpSpPr>
      <p:grpSpPr>
        <a:xfrm>
          <a:off x="0" y="0"/>
          <a:ext cx="0" cy="0"/>
          <a:chOff x="0" y="0"/>
          <a:chExt cx="0" cy="0"/>
        </a:xfrm>
      </p:grpSpPr>
      <p:sp>
        <p:nvSpPr>
          <p:cNvPr id="22" name="Google Shape;22;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0369" y="1688935"/>
            <a:ext cx="3246583" cy="2846131"/>
          </a:xfrm>
          <a:prstGeom prst="rect">
            <a:avLst/>
          </a:prstGeom>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2955474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2" name="גרפיקה 11">
            <a:extLst>
              <a:ext uri="{FF2B5EF4-FFF2-40B4-BE49-F238E27FC236}">
                <a16:creationId xmlns:a16="http://schemas.microsoft.com/office/drawing/2014/main" id="{C14CF1DD-0791-4885-8134-1FDD89D6D5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00" y="835091"/>
            <a:ext cx="1858858" cy="1353379"/>
          </a:xfrm>
          <a:prstGeom prst="rect">
            <a:avLst/>
          </a:prstGeom>
        </p:spPr>
      </p:pic>
      <p:pic>
        <p:nvPicPr>
          <p:cNvPr id="14" name="גרפיקה 13">
            <a:extLst>
              <a:ext uri="{FF2B5EF4-FFF2-40B4-BE49-F238E27FC236}">
                <a16:creationId xmlns:a16="http://schemas.microsoft.com/office/drawing/2014/main" id="{6B2CB72F-0D80-44B4-BBA0-671F2614AA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68676" y="2606675"/>
            <a:ext cx="2649310" cy="1845831"/>
          </a:xfrm>
          <a:prstGeom prst="rect">
            <a:avLst/>
          </a:prstGeom>
        </p:spPr>
      </p:pic>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8232" y="682291"/>
            <a:ext cx="2814200" cy="1833103"/>
          </a:xfrm>
          <a:prstGeom prst="rect">
            <a:avLst/>
          </a:prstGeom>
        </p:spPr>
      </p:pic>
      <p:pic>
        <p:nvPicPr>
          <p:cNvPr id="18" name="גרפיקה 17">
            <a:extLst>
              <a:ext uri="{FF2B5EF4-FFF2-40B4-BE49-F238E27FC236}">
                <a16:creationId xmlns:a16="http://schemas.microsoft.com/office/drawing/2014/main" id="{D9D78584-7D1D-456C-9A32-004A5DBD9C6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436789" y="4787831"/>
            <a:ext cx="1805401" cy="1978522"/>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778922" y="2728697"/>
            <a:ext cx="2089237" cy="1845831"/>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32649" y="4758566"/>
            <a:ext cx="2089238" cy="1644719"/>
          </a:xfrm>
          <a:prstGeom prst="rect">
            <a:avLst/>
          </a:prstGeom>
        </p:spPr>
      </p:pic>
      <p:pic>
        <p:nvPicPr>
          <p:cNvPr id="24" name="גרפיקה 23">
            <a:extLst>
              <a:ext uri="{FF2B5EF4-FFF2-40B4-BE49-F238E27FC236}">
                <a16:creationId xmlns:a16="http://schemas.microsoft.com/office/drawing/2014/main" id="{73EC279A-A7AF-4348-9B40-14376350014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80831" y="730316"/>
            <a:ext cx="1811014" cy="1562930"/>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35550" y="4839928"/>
            <a:ext cx="2287991" cy="1481994"/>
          </a:xfrm>
          <a:prstGeom prst="rect">
            <a:avLst/>
          </a:prstGeom>
        </p:spPr>
      </p:pic>
    </p:spTree>
    <p:extLst>
      <p:ext uri="{BB962C8B-B14F-4D97-AF65-F5344CB8AC3E}">
        <p14:creationId xmlns:p14="http://schemas.microsoft.com/office/powerpoint/2010/main" val="2749251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439141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657848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rgbClr val="002060"/>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3215028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309825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48712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27"/>
        <p:cNvGrpSpPr/>
        <p:nvPr/>
      </p:nvGrpSpPr>
      <p:grpSpPr>
        <a:xfrm>
          <a:off x="0" y="0"/>
          <a:ext cx="0" cy="0"/>
          <a:chOff x="0" y="0"/>
          <a:chExt cx="0" cy="0"/>
        </a:xfrm>
      </p:grpSpPr>
      <p:sp>
        <p:nvSpPr>
          <p:cNvPr id="28" name="Google Shape;28;p23"/>
          <p:cNvSpPr/>
          <p:nvPr/>
        </p:nvSpPr>
        <p:spPr>
          <a:xfrm>
            <a:off x="0" y="0"/>
            <a:ext cx="3581400"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29" name="Google Shape;29;p23"/>
          <p:cNvSpPr>
            <a:spLocks noGrp="1"/>
          </p:cNvSpPr>
          <p:nvPr>
            <p:ph type="pic" idx="2"/>
          </p:nvPr>
        </p:nvSpPr>
        <p:spPr>
          <a:xfrm>
            <a:off x="5183188" y="987425"/>
            <a:ext cx="6172200" cy="4873625"/>
          </a:xfrm>
          <a:prstGeom prst="rect">
            <a:avLst/>
          </a:prstGeom>
          <a:noFill/>
          <a:ln>
            <a:noFill/>
          </a:ln>
        </p:spPr>
      </p:sp>
      <p:sp>
        <p:nvSpPr>
          <p:cNvPr id="30" name="Google Shape;30;p2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84894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76377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מה המסר שלנו">
  <p:cSld name="מה המסר שלנו">
    <p:spTree>
      <p:nvGrpSpPr>
        <p:cNvPr id="1" name="Shape 41"/>
        <p:cNvGrpSpPr/>
        <p:nvPr/>
      </p:nvGrpSpPr>
      <p:grpSpPr>
        <a:xfrm>
          <a:off x="0" y="0"/>
          <a:ext cx="0" cy="0"/>
          <a:chOff x="0" y="0"/>
          <a:chExt cx="0" cy="0"/>
        </a:xfrm>
      </p:grpSpPr>
      <p:sp>
        <p:nvSpPr>
          <p:cNvPr id="42" name="Google Shape;42;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45" name="Google Shape;45;p25"/>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5"/>
          <p:cNvSpPr txBox="1"/>
          <p:nvPr/>
        </p:nvSpPr>
        <p:spPr>
          <a:xfrm>
            <a:off x="2342897" y="189529"/>
            <a:ext cx="7506207"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מהם המסרים שלנו?</a:t>
            </a:r>
            <a:endParaRPr/>
          </a:p>
        </p:txBody>
      </p:sp>
      <p:sp>
        <p:nvSpPr>
          <p:cNvPr id="47" name="Google Shape;47;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40598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27"/>
        <p:cNvGrpSpPr/>
        <p:nvPr/>
      </p:nvGrpSpPr>
      <p:grpSpPr>
        <a:xfrm>
          <a:off x="0" y="0"/>
          <a:ext cx="0" cy="0"/>
          <a:chOff x="0" y="0"/>
          <a:chExt cx="0" cy="0"/>
        </a:xfrm>
      </p:grpSpPr>
      <p:sp>
        <p:nvSpPr>
          <p:cNvPr id="28" name="Google Shape;2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9" name="Google Shape;2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0" name="Google Shape;3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1" name="Google Shape;31;p21"/>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33;p21"/>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שאלות- אפשרות 2">
  <p:cSld name="שאלות- אפשרות 2">
    <p:spTree>
      <p:nvGrpSpPr>
        <p:cNvPr id="1" name="Shape 48"/>
        <p:cNvGrpSpPr/>
        <p:nvPr/>
      </p:nvGrpSpPr>
      <p:grpSpPr>
        <a:xfrm>
          <a:off x="0" y="0"/>
          <a:ext cx="0" cy="0"/>
          <a:chOff x="0" y="0"/>
          <a:chExt cx="0" cy="0"/>
        </a:xfrm>
      </p:grpSpPr>
      <p:sp>
        <p:nvSpPr>
          <p:cNvPr id="49" name="Google Shape;49;p26"/>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1" name="Google Shape;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2" name="Google Shape;52;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53" name="Google Shape;53;p26"/>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54" name="Google Shape;54;p26"/>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55" name="Google Shape;55;p26"/>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56" name="Google Shape;56;p26"/>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57" name="Google Shape;57;p26"/>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84363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שאלות - אפשרות 3">
  <p:cSld name="שאלות - אפשרות 3">
    <p:spTree>
      <p:nvGrpSpPr>
        <p:cNvPr id="1" name="Shape 58"/>
        <p:cNvGrpSpPr/>
        <p:nvPr/>
      </p:nvGrpSpPr>
      <p:grpSpPr>
        <a:xfrm>
          <a:off x="0" y="0"/>
          <a:ext cx="0" cy="0"/>
          <a:chOff x="0" y="0"/>
          <a:chExt cx="0" cy="0"/>
        </a:xfrm>
      </p:grpSpPr>
      <p:sp>
        <p:nvSpPr>
          <p:cNvPr id="59" name="Google Shape;59;p27"/>
          <p:cNvSpPr/>
          <p:nvPr/>
        </p:nvSpPr>
        <p:spPr>
          <a:xfrm>
            <a:off x="8610600" y="0"/>
            <a:ext cx="3581400"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27"/>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62" name="Google Shape;62;p27"/>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63" name="Google Shape;63;p27"/>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64" name="Google Shape;64;p27"/>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65" name="Google Shape;65;p27"/>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66" name="Google Shape;66;p27"/>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67" name="Google Shape;67;p27"/>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68" name="Google Shape;68;p27"/>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69" name="Google Shape;69;p27"/>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1657773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מה למדנו היום?">
  <p:cSld name="מה למדנו היום?">
    <p:spTree>
      <p:nvGrpSpPr>
        <p:cNvPr id="1" name="Shape 70"/>
        <p:cNvGrpSpPr/>
        <p:nvPr/>
      </p:nvGrpSpPr>
      <p:grpSpPr>
        <a:xfrm>
          <a:off x="0" y="0"/>
          <a:ext cx="0" cy="0"/>
          <a:chOff x="0" y="0"/>
          <a:chExt cx="0" cy="0"/>
        </a:xfrm>
      </p:grpSpPr>
      <p:sp>
        <p:nvSpPr>
          <p:cNvPr id="71" name="Google Shape;71;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74" name="Google Shape;74;p28"/>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pic>
        <p:nvPicPr>
          <p:cNvPr id="75" name="Google Shape;75;p28"/>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76" name="Google Shape;76;p28"/>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rgbClr val="002060"/>
                </a:solidFill>
                <a:latin typeface="Calibri"/>
                <a:ea typeface="Calibri"/>
                <a:cs typeface="Calibri"/>
                <a:sym typeface="Calibri"/>
              </a:rPr>
              <a:t>מה למדנו היום?</a:t>
            </a:r>
            <a:endParaRPr/>
          </a:p>
        </p:txBody>
      </p:sp>
      <p:sp>
        <p:nvSpPr>
          <p:cNvPr id="77" name="Google Shape;77;p28"/>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96048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מה למדנו היום?" preserve="1">
  <p:cSld name="1_מה למדנו היום?">
    <p:spTree>
      <p:nvGrpSpPr>
        <p:cNvPr id="1" name="Shape 70"/>
        <p:cNvGrpSpPr/>
        <p:nvPr/>
      </p:nvGrpSpPr>
      <p:grpSpPr>
        <a:xfrm>
          <a:off x="0" y="0"/>
          <a:ext cx="0" cy="0"/>
          <a:chOff x="0" y="0"/>
          <a:chExt cx="0" cy="0"/>
        </a:xfrm>
      </p:grpSpPr>
      <p:sp>
        <p:nvSpPr>
          <p:cNvPr id="71" name="Google Shape;71;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74" name="Google Shape;74;p28"/>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pic>
        <p:nvPicPr>
          <p:cNvPr id="75" name="Google Shape;75;p28"/>
          <p:cNvPicPr preferRelativeResize="0"/>
          <p:nvPr/>
        </p:nvPicPr>
        <p:blipFill rotWithShape="1">
          <a:blip r:embed="rId2">
            <a:alphaModFix/>
          </a:blip>
          <a:srcRect/>
          <a:stretch/>
        </p:blipFill>
        <p:spPr>
          <a:xfrm rot="9333317">
            <a:off x="2438685" y="435148"/>
            <a:ext cx="838200" cy="428625"/>
          </a:xfrm>
          <a:prstGeom prst="rect">
            <a:avLst/>
          </a:prstGeom>
          <a:noFill/>
          <a:ln>
            <a:noFill/>
          </a:ln>
        </p:spPr>
      </p:pic>
      <p:sp>
        <p:nvSpPr>
          <p:cNvPr id="76" name="Google Shape;76;p28"/>
          <p:cNvSpPr/>
          <p:nvPr/>
        </p:nvSpPr>
        <p:spPr>
          <a:xfrm>
            <a:off x="2617154" y="0"/>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dirty="0">
                <a:solidFill>
                  <a:srgbClr val="002060"/>
                </a:solidFill>
                <a:latin typeface="Calibri"/>
                <a:ea typeface="Calibri"/>
                <a:cs typeface="Calibri"/>
                <a:sym typeface="Calibri"/>
              </a:rPr>
              <a:t>מה למדנו היום?</a:t>
            </a:r>
            <a:endParaRPr dirty="0"/>
          </a:p>
        </p:txBody>
      </p:sp>
      <p:sp>
        <p:nvSpPr>
          <p:cNvPr id="77" name="Google Shape;77;p28"/>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53229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78"/>
        <p:cNvGrpSpPr/>
        <p:nvPr/>
      </p:nvGrpSpPr>
      <p:grpSpPr>
        <a:xfrm>
          <a:off x="0" y="0"/>
          <a:ext cx="0" cy="0"/>
          <a:chOff x="0" y="0"/>
          <a:chExt cx="0" cy="0"/>
        </a:xfrm>
      </p:grpSpPr>
      <p:sp>
        <p:nvSpPr>
          <p:cNvPr id="79" name="Google Shape;7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81" name="Google Shape;81;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521151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תמונה ">
  <p:cSld name="1_תמונה ">
    <p:spTree>
      <p:nvGrpSpPr>
        <p:cNvPr id="1" name="Shape 84"/>
        <p:cNvGrpSpPr/>
        <p:nvPr/>
      </p:nvGrpSpPr>
      <p:grpSpPr>
        <a:xfrm>
          <a:off x="0" y="0"/>
          <a:ext cx="0" cy="0"/>
          <a:chOff x="0" y="0"/>
          <a:chExt cx="0" cy="0"/>
        </a:xfrm>
      </p:grpSpPr>
      <p:sp>
        <p:nvSpPr>
          <p:cNvPr id="85" name="Google Shape;85;p30"/>
          <p:cNvSpPr/>
          <p:nvPr/>
        </p:nvSpPr>
        <p:spPr>
          <a:xfrm>
            <a:off x="0" y="0"/>
            <a:ext cx="3581400"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86" name="Google Shape;86;p30"/>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8" name="Google Shape;8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90" name="Google Shape;90;p30" descr="מדפסת עם מילוי מלא"/>
          <p:cNvPicPr preferRelativeResize="0"/>
          <p:nvPr/>
        </p:nvPicPr>
        <p:blipFill rotWithShape="1">
          <a:blip r:embed="rId2">
            <a:alphaModFix/>
          </a:blip>
          <a:srcRect/>
          <a:stretch/>
        </p:blipFill>
        <p:spPr>
          <a:xfrm>
            <a:off x="5249551" y="587596"/>
            <a:ext cx="5807698" cy="5416100"/>
          </a:xfrm>
          <a:prstGeom prst="rect">
            <a:avLst/>
          </a:prstGeom>
          <a:noFill/>
          <a:ln>
            <a:noFill/>
          </a:ln>
        </p:spPr>
      </p:pic>
    </p:spTree>
    <p:extLst>
      <p:ext uri="{BB962C8B-B14F-4D97-AF65-F5344CB8AC3E}">
        <p14:creationId xmlns:p14="http://schemas.microsoft.com/office/powerpoint/2010/main" val="2511923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182987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8665965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99647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סרטונים/ שמע" preserve="1">
  <p:cSld name="1_סרטונים/ שמע">
    <p:spTree>
      <p:nvGrpSpPr>
        <p:cNvPr id="1" name="Shape 107"/>
        <p:cNvGrpSpPr/>
        <p:nvPr/>
      </p:nvGrpSpPr>
      <p:grpSpPr>
        <a:xfrm>
          <a:off x="0" y="0"/>
          <a:ext cx="0" cy="0"/>
          <a:chOff x="0" y="0"/>
          <a:chExt cx="0" cy="0"/>
        </a:xfrm>
      </p:grpSpPr>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40090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אלות- אפשרות 2">
  <p:cSld name="שאלות- אפשרות 2">
    <p:spTree>
      <p:nvGrpSpPr>
        <p:cNvPr id="1" name="Shape 41"/>
        <p:cNvGrpSpPr/>
        <p:nvPr/>
      </p:nvGrpSpPr>
      <p:grpSpPr>
        <a:xfrm>
          <a:off x="0" y="0"/>
          <a:ext cx="0" cy="0"/>
          <a:chOff x="0" y="0"/>
          <a:chExt cx="0" cy="0"/>
        </a:xfrm>
      </p:grpSpPr>
      <p:sp>
        <p:nvSpPr>
          <p:cNvPr id="42" name="Google Shape;42;p23"/>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5" name="Google Shape;45;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46" name="Google Shape;46;p23"/>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47" name="Google Shape;47;p23"/>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48" name="Google Shape;48;p23"/>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49" name="Google Shape;49;p23"/>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50" name="Google Shape;50;p23"/>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018774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21"/>
        <p:cNvGrpSpPr/>
        <p:nvPr/>
      </p:nvGrpSpPr>
      <p:grpSpPr>
        <a:xfrm>
          <a:off x="0" y="0"/>
          <a:ext cx="0" cy="0"/>
          <a:chOff x="0" y="0"/>
          <a:chExt cx="0" cy="0"/>
        </a:xfrm>
      </p:grpSpPr>
      <p:sp>
        <p:nvSpPr>
          <p:cNvPr id="22" name="Google Shape;22;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58404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0" name="Google Shape;30;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1" name="Google Shape;31;p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658457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37" name="Google Shape;37;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8" name="Google Shape;38;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39" name="Google Shape;39;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0" name="Google Shape;40;p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1" name="Google Shape;4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2" name="Google Shape;42;p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948050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מה נלמד היום">
  <p:cSld name="מה נלמד היום">
    <p:spTree>
      <p:nvGrpSpPr>
        <p:cNvPr id="1" name="Shape 43"/>
        <p:cNvGrpSpPr/>
        <p:nvPr/>
      </p:nvGrpSpPr>
      <p:grpSpPr>
        <a:xfrm>
          <a:off x="0" y="0"/>
          <a:ext cx="0" cy="0"/>
          <a:chOff x="0" y="0"/>
          <a:chExt cx="0" cy="0"/>
        </a:xfrm>
      </p:grpSpPr>
      <p:sp>
        <p:nvSpPr>
          <p:cNvPr id="44" name="Google Shape;44;p10"/>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 name="Google Shape;45;p10"/>
          <p:cNvPicPr preferRelativeResize="0"/>
          <p:nvPr/>
        </p:nvPicPr>
        <p:blipFill rotWithShape="1">
          <a:blip r:embed="rId2">
            <a:alphaModFix/>
          </a:blip>
          <a:srcRect/>
          <a:stretch/>
        </p:blipFill>
        <p:spPr>
          <a:xfrm rot="-2662216">
            <a:off x="9720414" y="316224"/>
            <a:ext cx="1142698" cy="584334"/>
          </a:xfrm>
          <a:prstGeom prst="rect">
            <a:avLst/>
          </a:prstGeom>
          <a:noFill/>
          <a:ln>
            <a:noFill/>
          </a:ln>
        </p:spPr>
      </p:pic>
      <p:sp>
        <p:nvSpPr>
          <p:cNvPr id="46" name="Google Shape;46;p10"/>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8000" b="1" i="0" u="none" strike="noStrike" cap="none">
                <a:solidFill>
                  <a:srgbClr val="002060"/>
                </a:solidFill>
                <a:latin typeface="Calibri"/>
                <a:ea typeface="Calibri"/>
                <a:cs typeface="Calibri"/>
                <a:sym typeface="Calibri"/>
              </a:rPr>
              <a:t>מה נלמד היום?</a:t>
            </a:r>
            <a:endParaRPr/>
          </a:p>
        </p:txBody>
      </p:sp>
      <p:sp>
        <p:nvSpPr>
          <p:cNvPr id="47" name="Google Shape;47;p10"/>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13591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48"/>
        <p:cNvGrpSpPr/>
        <p:nvPr/>
      </p:nvGrpSpPr>
      <p:grpSpPr>
        <a:xfrm>
          <a:off x="0" y="0"/>
          <a:ext cx="0" cy="0"/>
          <a:chOff x="0" y="0"/>
          <a:chExt cx="0" cy="0"/>
        </a:xfrm>
      </p:grpSpPr>
      <p:sp>
        <p:nvSpPr>
          <p:cNvPr id="49" name="Google Shape;49;p1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0" name="Google Shape;50;p1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51" name="Google Shape;51;p11"/>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52;p11"/>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1"/>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31467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כללית">
  <p:cSld name="כללית">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8" name="Google Shape;58;p1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59" name="Google Shape;59;p1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24728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שאלות לדיון בכיתה">
  <p:cSld name="שאלות לדיון בכיתה">
    <p:spTree>
      <p:nvGrpSpPr>
        <p:cNvPr id="1" name="Shape 60"/>
        <p:cNvGrpSpPr/>
        <p:nvPr/>
      </p:nvGrpSpPr>
      <p:grpSpPr>
        <a:xfrm>
          <a:off x="0" y="0"/>
          <a:ext cx="0" cy="0"/>
          <a:chOff x="0" y="0"/>
          <a:chExt cx="0" cy="0"/>
        </a:xfrm>
      </p:grpSpPr>
      <p:sp>
        <p:nvSpPr>
          <p:cNvPr id="61" name="Google Shape;61;p1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2" name="Google Shape;6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3" name="Google Shape;63;p1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64" name="Google Shape;64;p13"/>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5" name="Google Shape;65;p13"/>
          <p:cNvSpPr txBox="1"/>
          <p:nvPr/>
        </p:nvSpPr>
        <p:spPr>
          <a:xfrm>
            <a:off x="3191163" y="189529"/>
            <a:ext cx="6308436" cy="110799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6600" b="1" i="0" u="none" strike="noStrike" cap="none">
                <a:solidFill>
                  <a:srgbClr val="002060"/>
                </a:solidFill>
                <a:latin typeface="Calibri"/>
                <a:ea typeface="Calibri"/>
                <a:cs typeface="Calibri"/>
                <a:sym typeface="Calibri"/>
              </a:rPr>
              <a:t>שאלות לדיון בכיתה</a:t>
            </a:r>
            <a:endParaRPr/>
          </a:p>
        </p:txBody>
      </p:sp>
      <p:sp>
        <p:nvSpPr>
          <p:cNvPr id="66" name="Google Shape;66;p13"/>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52449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67"/>
        <p:cNvGrpSpPr/>
        <p:nvPr/>
      </p:nvGrpSpPr>
      <p:grpSpPr>
        <a:xfrm>
          <a:off x="0" y="0"/>
          <a:ext cx="0" cy="0"/>
          <a:chOff x="0" y="0"/>
          <a:chExt cx="0" cy="0"/>
        </a:xfrm>
      </p:grpSpPr>
      <p:sp>
        <p:nvSpPr>
          <p:cNvPr id="68" name="Google Shape;68;p14"/>
          <p:cNvSpPr/>
          <p:nvPr/>
        </p:nvSpPr>
        <p:spPr>
          <a:xfrm>
            <a:off x="0" y="0"/>
            <a:ext cx="3581400"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14"/>
          <p:cNvSpPr>
            <a:spLocks noGrp="1"/>
          </p:cNvSpPr>
          <p:nvPr>
            <p:ph type="pic" idx="2"/>
          </p:nvPr>
        </p:nvSpPr>
        <p:spPr>
          <a:xfrm>
            <a:off x="5183188" y="987425"/>
            <a:ext cx="6172200" cy="4873625"/>
          </a:xfrm>
          <a:prstGeom prst="rect">
            <a:avLst/>
          </a:prstGeom>
          <a:noFill/>
          <a:ln>
            <a:noFill/>
          </a:ln>
        </p:spPr>
      </p:sp>
      <p:sp>
        <p:nvSpPr>
          <p:cNvPr id="70" name="Google Shape;70;p14"/>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274828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74"/>
        <p:cNvGrpSpPr/>
        <p:nvPr/>
      </p:nvGrpSpPr>
      <p:grpSpPr>
        <a:xfrm>
          <a:off x="0" y="0"/>
          <a:ext cx="0" cy="0"/>
          <a:chOff x="0" y="0"/>
          <a:chExt cx="0" cy="0"/>
        </a:xfrm>
      </p:grpSpPr>
      <p:sp>
        <p:nvSpPr>
          <p:cNvPr id="75" name="Google Shape;75;p15"/>
          <p:cNvSpPr/>
          <p:nvPr/>
        </p:nvSpPr>
        <p:spPr>
          <a:xfrm>
            <a:off x="7673" y="0"/>
            <a:ext cx="3573727"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76;p1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8" name="Google Shape;78;p1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79" name="Google Shape;79;p15"/>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5"/>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7383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מה למדנו היום?">
  <p:cSld name="מה למדנו היום?">
    <p:spTree>
      <p:nvGrpSpPr>
        <p:cNvPr id="1" name="Shape 63"/>
        <p:cNvGrpSpPr/>
        <p:nvPr/>
      </p:nvGrpSpPr>
      <p:grpSpPr>
        <a:xfrm>
          <a:off x="0" y="0"/>
          <a:ext cx="0" cy="0"/>
          <a:chOff x="0" y="0"/>
          <a:chExt cx="0" cy="0"/>
        </a:xfrm>
      </p:grpSpPr>
      <p:sp>
        <p:nvSpPr>
          <p:cNvPr id="64" name="Google Shape;64;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67" name="Google Shape;67;p25"/>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25"/>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69" name="Google Shape;69;p25"/>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rgbClr val="002060"/>
                </a:solidFill>
                <a:latin typeface="Calibri"/>
                <a:ea typeface="Calibri"/>
                <a:cs typeface="Calibri"/>
                <a:sym typeface="Calibri"/>
              </a:rPr>
              <a:t>מה למדנו היום?</a:t>
            </a:r>
            <a:endParaRPr/>
          </a:p>
        </p:txBody>
      </p:sp>
      <p:sp>
        <p:nvSpPr>
          <p:cNvPr id="70" name="Google Shape;70;p25"/>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מה למדנו היום?">
  <p:cSld name="מה למדנו היום?">
    <p:spTree>
      <p:nvGrpSpPr>
        <p:cNvPr id="1" name="Shape 81"/>
        <p:cNvGrpSpPr/>
        <p:nvPr/>
      </p:nvGrpSpPr>
      <p:grpSpPr>
        <a:xfrm>
          <a:off x="0" y="0"/>
          <a:ext cx="0" cy="0"/>
          <a:chOff x="0" y="0"/>
          <a:chExt cx="0" cy="0"/>
        </a:xfrm>
      </p:grpSpPr>
      <p:sp>
        <p:nvSpPr>
          <p:cNvPr id="82" name="Google Shape;82;p1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4" name="Google Shape;84;p1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85" name="Google Shape;85;p16"/>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86" name="Google Shape;86;p16"/>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87" name="Google Shape;87;p16"/>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8000" b="1">
                <a:solidFill>
                  <a:srgbClr val="002060"/>
                </a:solidFill>
                <a:latin typeface="Calibri"/>
                <a:ea typeface="Calibri"/>
                <a:cs typeface="Calibri"/>
                <a:sym typeface="Calibri"/>
              </a:rPr>
              <a:t>מה למדנו היום?</a:t>
            </a:r>
            <a:endParaRPr/>
          </a:p>
        </p:txBody>
      </p:sp>
      <p:sp>
        <p:nvSpPr>
          <p:cNvPr id="88" name="Google Shape;88;p16"/>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534751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874303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13000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52818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2748682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664296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299331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7416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0032104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836829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4" name="Google Shape;84;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841589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207814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10114077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159162" y="143362"/>
            <a:ext cx="8640619" cy="1200329"/>
          </a:xfrm>
          <a:prstGeom prst="rect">
            <a:avLst/>
          </a:prstGeom>
          <a:noFill/>
        </p:spPr>
        <p:txBody>
          <a:bodyPr wrap="square">
            <a:spAutoFit/>
          </a:bodyPr>
          <a:lstStyle/>
          <a:p>
            <a:r>
              <a:rPr lang="he-IL" sz="7200" b="1" dirty="0">
                <a:solidFill>
                  <a:schemeClr val="bg1"/>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2448750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2411477" y="189529"/>
            <a:ext cx="7369047" cy="1200329"/>
          </a:xfrm>
          <a:prstGeom prst="rect">
            <a:avLst/>
          </a:prstGeom>
          <a:noFill/>
        </p:spPr>
        <p:txBody>
          <a:bodyPr wrap="square">
            <a:spAutoFit/>
          </a:bodyPr>
          <a:lstStyle/>
          <a:p>
            <a:r>
              <a:rPr lang="he-IL" sz="7200" b="1" dirty="0">
                <a:solidFill>
                  <a:schemeClr val="bg1"/>
                </a:solidFill>
                <a:latin typeface="Calibri" panose="020F0502020204030204" pitchFamily="34" charset="0"/>
                <a:cs typeface="Calibri" panose="020F0502020204030204" pitchFamily="34" charset="0"/>
              </a:rPr>
              <a:t>מהם המסרים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20083373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0369" y="1688935"/>
            <a:ext cx="3246583" cy="2846131"/>
          </a:xfrm>
          <a:prstGeom prst="rect">
            <a:avLst/>
          </a:prstGeom>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chemeClr val="bg1"/>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4086330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00093" y="730316"/>
            <a:ext cx="2814200" cy="1833103"/>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3862" y="594919"/>
            <a:ext cx="3214050" cy="2839598"/>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19970" y="3803904"/>
            <a:ext cx="3301917" cy="2599381"/>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76814" y="3803904"/>
            <a:ext cx="3049284" cy="1975104"/>
          </a:xfrm>
          <a:prstGeom prst="rect">
            <a:avLst/>
          </a:prstGeom>
        </p:spPr>
      </p:pic>
    </p:spTree>
    <p:extLst>
      <p:ext uri="{BB962C8B-B14F-4D97-AF65-F5344CB8AC3E}">
        <p14:creationId xmlns:p14="http://schemas.microsoft.com/office/powerpoint/2010/main" val="4200326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980273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DDA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8" name="גרפיקה 7" descr="מדפסת עם מילוי מלא">
            <a:extLst>
              <a:ext uri="{FF2B5EF4-FFF2-40B4-BE49-F238E27FC236}">
                <a16:creationId xmlns:a16="http://schemas.microsoft.com/office/drawing/2014/main" id="{1AB97BE4-AFB7-4C7A-9505-80D8EFBA93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9551" y="587596"/>
            <a:ext cx="5807698" cy="5416100"/>
          </a:xfrm>
          <a:prstGeom prst="rect">
            <a:avLst/>
          </a:prstGeom>
        </p:spPr>
      </p:pic>
    </p:spTree>
    <p:extLst>
      <p:ext uri="{BB962C8B-B14F-4D97-AF65-F5344CB8AC3E}">
        <p14:creationId xmlns:p14="http://schemas.microsoft.com/office/powerpoint/2010/main" val="2265479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43047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85"/>
        <p:cNvGrpSpPr/>
        <p:nvPr/>
      </p:nvGrpSpPr>
      <p:grpSpPr>
        <a:xfrm>
          <a:off x="0" y="0"/>
          <a:ext cx="0" cy="0"/>
          <a:chOff x="0" y="0"/>
          <a:chExt cx="0" cy="0"/>
        </a:xfrm>
      </p:grpSpPr>
      <p:sp>
        <p:nvSpPr>
          <p:cNvPr id="86" name="Google Shape;86;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8" name="Google Shape;88;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9" name="Google Shape;89;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90" name="Google Shape;90;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1" name="Google Shape;91;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2" name="Google Shape;9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3" name="Google Shape;93;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ח'/שבט/תשפ"ה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chemeClr val="bg1"/>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7732083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כותרת">
  <p:cSld name="1_כותרת">
    <p:spTree>
      <p:nvGrpSpPr>
        <p:cNvPr id="1" name="Shape 26"/>
        <p:cNvGrpSpPr/>
        <p:nvPr/>
      </p:nvGrpSpPr>
      <p:grpSpPr>
        <a:xfrm>
          <a:off x="0" y="0"/>
          <a:ext cx="0" cy="0"/>
          <a:chOff x="0" y="0"/>
          <a:chExt cx="0" cy="0"/>
        </a:xfrm>
      </p:grpSpPr>
      <p:sp>
        <p:nvSpPr>
          <p:cNvPr id="27" name="Google Shape;27;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8" name="Google Shape;28;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9" name="Google Shape;29;p23"/>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30;p23"/>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3"/>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05449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שאלות- אפשרות 1">
  <p:cSld name="1_שאלות- אפשרות 1">
    <p:spTree>
      <p:nvGrpSpPr>
        <p:cNvPr id="1" name="Shape 39"/>
        <p:cNvGrpSpPr/>
        <p:nvPr/>
      </p:nvGrpSpPr>
      <p:grpSpPr>
        <a:xfrm>
          <a:off x="0" y="0"/>
          <a:ext cx="0" cy="0"/>
          <a:chOff x="0" y="0"/>
          <a:chExt cx="0" cy="0"/>
        </a:xfrm>
      </p:grpSpPr>
      <p:sp>
        <p:nvSpPr>
          <p:cNvPr id="40" name="Google Shape;40;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1" name="Google Shape;4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2" name="Google Shape;42;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43" name="Google Shape;43;p25"/>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25"/>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5" name="Google Shape;45;p25"/>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794767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סרטונים/ שמע">
  <p:cSld name="1_סרטונים/ שמע">
    <p:spTree>
      <p:nvGrpSpPr>
        <p:cNvPr id="1" name="Shape 105"/>
        <p:cNvGrpSpPr/>
        <p:nvPr/>
      </p:nvGrpSpPr>
      <p:grpSpPr>
        <a:xfrm>
          <a:off x="0" y="0"/>
          <a:ext cx="0" cy="0"/>
          <a:chOff x="0" y="0"/>
          <a:chExt cx="0" cy="0"/>
        </a:xfrm>
      </p:grpSpPr>
      <p:sp>
        <p:nvSpPr>
          <p:cNvPr id="106" name="Google Shape;106;p33"/>
          <p:cNvSpPr/>
          <p:nvPr/>
        </p:nvSpPr>
        <p:spPr>
          <a:xfrm>
            <a:off x="7673" y="0"/>
            <a:ext cx="3573727"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8" name="Google Shape;10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9" name="Google Shape;109;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0" name="Google Shape;110;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208698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תמונה ">
  <p:cSld name="2_תמונה ">
    <p:spTree>
      <p:nvGrpSpPr>
        <p:cNvPr id="1" name="Shape 32"/>
        <p:cNvGrpSpPr/>
        <p:nvPr/>
      </p:nvGrpSpPr>
      <p:grpSpPr>
        <a:xfrm>
          <a:off x="0" y="0"/>
          <a:ext cx="0" cy="0"/>
          <a:chOff x="0" y="0"/>
          <a:chExt cx="0" cy="0"/>
        </a:xfrm>
      </p:grpSpPr>
      <p:sp>
        <p:nvSpPr>
          <p:cNvPr id="33" name="Google Shape;33;p24"/>
          <p:cNvSpPr/>
          <p:nvPr/>
        </p:nvSpPr>
        <p:spPr>
          <a:xfrm>
            <a:off x="0" y="0"/>
            <a:ext cx="3581400"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4;p24"/>
          <p:cNvSpPr>
            <a:spLocks noGrp="1"/>
          </p:cNvSpPr>
          <p:nvPr>
            <p:ph type="pic" idx="2"/>
          </p:nvPr>
        </p:nvSpPr>
        <p:spPr>
          <a:xfrm>
            <a:off x="5183188" y="987425"/>
            <a:ext cx="6172200" cy="4873625"/>
          </a:xfrm>
          <a:prstGeom prst="rect">
            <a:avLst/>
          </a:prstGeom>
          <a:noFill/>
          <a:ln>
            <a:noFill/>
          </a:ln>
        </p:spPr>
      </p:sp>
      <p:sp>
        <p:nvSpPr>
          <p:cNvPr id="35" name="Google Shape;35;p24"/>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8" name="Google Shape;38;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0875280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מה למדנו היום?">
  <p:cSld name="1_מה למדנו היום?">
    <p:spTree>
      <p:nvGrpSpPr>
        <p:cNvPr id="1" name="Shape 75"/>
        <p:cNvGrpSpPr/>
        <p:nvPr/>
      </p:nvGrpSpPr>
      <p:grpSpPr>
        <a:xfrm>
          <a:off x="0" y="0"/>
          <a:ext cx="0" cy="0"/>
          <a:chOff x="0" y="0"/>
          <a:chExt cx="0" cy="0"/>
        </a:xfrm>
      </p:grpSpPr>
      <p:sp>
        <p:nvSpPr>
          <p:cNvPr id="76" name="Google Shape;76;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8" name="Google Shape;78;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79" name="Google Shape;79;p29"/>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80" name="Google Shape;80;p29"/>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81" name="Google Shape;81;p29"/>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rgbClr val="002060"/>
                </a:solidFill>
                <a:latin typeface="Calibri"/>
                <a:ea typeface="Calibri"/>
                <a:cs typeface="Calibri"/>
                <a:sym typeface="Calibri"/>
              </a:rPr>
              <a:t>מה למדנו היום?</a:t>
            </a:r>
            <a:endParaRPr/>
          </a:p>
        </p:txBody>
      </p:sp>
      <p:sp>
        <p:nvSpPr>
          <p:cNvPr id="82" name="Google Shape;82;p2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205635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סרטונים/ שמע" userDrawn="1">
  <p:cSld name="1_סרטונים/ שמע">
    <p:spTree>
      <p:nvGrpSpPr>
        <p:cNvPr id="1" name="Shape 105"/>
        <p:cNvGrpSpPr/>
        <p:nvPr/>
      </p:nvGrpSpPr>
      <p:grpSpPr>
        <a:xfrm>
          <a:off x="0" y="0"/>
          <a:ext cx="0" cy="0"/>
          <a:chOff x="0" y="0"/>
          <a:chExt cx="0" cy="0"/>
        </a:xfrm>
      </p:grpSpPr>
      <p:sp>
        <p:nvSpPr>
          <p:cNvPr id="106" name="Google Shape;106;p33"/>
          <p:cNvSpPr/>
          <p:nvPr/>
        </p:nvSpPr>
        <p:spPr>
          <a:xfrm>
            <a:off x="7673" y="0"/>
            <a:ext cx="3573727"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8" name="Google Shape;10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9" name="Google Shape;109;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0" name="Google Shape;110;p33"/>
          <p:cNvSpPr txBox="1">
            <a:spLocks noGrp="1"/>
          </p:cNvSpPr>
          <p:nvPr>
            <p:ph type="title" hasCustomPrompt="1"/>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he-IL" dirty="0"/>
              <a:t>להדפסה</a:t>
            </a:r>
            <a:endParaRPr dirty="0"/>
          </a:p>
        </p:txBody>
      </p:sp>
      <p:pic>
        <p:nvPicPr>
          <p:cNvPr id="8" name="גרפיקה 7" descr="מדפסת עם מילוי מלא">
            <a:extLst>
              <a:ext uri="{FF2B5EF4-FFF2-40B4-BE49-F238E27FC236}">
                <a16:creationId xmlns:a16="http://schemas.microsoft.com/office/drawing/2014/main" id="{969333D8-7785-4F8B-ADB6-944BFF26F5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9551" y="587596"/>
            <a:ext cx="5807698" cy="5416100"/>
          </a:xfrm>
          <a:prstGeom prst="rect">
            <a:avLst/>
          </a:prstGeom>
        </p:spPr>
      </p:pic>
    </p:spTree>
    <p:extLst>
      <p:ext uri="{BB962C8B-B14F-4D97-AF65-F5344CB8AC3E}">
        <p14:creationId xmlns:p14="http://schemas.microsoft.com/office/powerpoint/2010/main" val="1614889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6229528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E5C3B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7200"/>
              <a:buFont typeface="Calibri"/>
              <a:buNone/>
              <a:defRPr sz="72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257512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034594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94"/>
        <p:cNvGrpSpPr/>
        <p:nvPr/>
      </p:nvGrpSpPr>
      <p:grpSpPr>
        <a:xfrm>
          <a:off x="0" y="0"/>
          <a:ext cx="0" cy="0"/>
          <a:chOff x="0" y="0"/>
          <a:chExt cx="0" cy="0"/>
        </a:xfrm>
      </p:grpSpPr>
      <p:sp>
        <p:nvSpPr>
          <p:cNvPr id="95" name="Google Shape;95;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7" name="Google Shape;97;p29"/>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29"/>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26372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כותרת" preserve="1">
  <p:cSld name="1_כותרת">
    <p:spTree>
      <p:nvGrpSpPr>
        <p:cNvPr id="1" name="Shape 94"/>
        <p:cNvGrpSpPr/>
        <p:nvPr/>
      </p:nvGrpSpPr>
      <p:grpSpPr>
        <a:xfrm>
          <a:off x="0" y="0"/>
          <a:ext cx="0" cy="0"/>
          <a:chOff x="0" y="0"/>
          <a:chExt cx="0" cy="0"/>
        </a:xfrm>
      </p:grpSpPr>
      <p:sp>
        <p:nvSpPr>
          <p:cNvPr id="95" name="Google Shape;95;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7" name="Google Shape;97;p29"/>
          <p:cNvSpPr/>
          <p:nvPr/>
        </p:nvSpPr>
        <p:spPr>
          <a:xfrm>
            <a:off x="0" y="0"/>
            <a:ext cx="12192000" cy="1958009"/>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29"/>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00524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theme" Target="../theme/theme7.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7" r:id="rId6"/>
    <p:sldLayoutId id="2147483658" r:id="rId7"/>
    <p:sldLayoutId id="2147483659" r:id="rId8"/>
    <p:sldLayoutId id="2147483662" r:id="rId9"/>
    <p:sldLayoutId id="2147483661" r:id="rId10"/>
    <p:sldLayoutId id="21474837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ח'/שבט/תשפ"ה</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7930837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444907508"/>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4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060571937"/>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716666565"/>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ח'/שבט/תשפ"ה</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35939623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166197449"/>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2" r:id="rId3"/>
    <p:sldLayoutId id="214748378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78.xml"/><Relationship Id="rId5" Type="http://schemas.openxmlformats.org/officeDocument/2006/relationships/image" Target="../media/image72.gif"/><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 Id="rId9"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78.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sv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9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8.xml"/><Relationship Id="rId5" Type="http://schemas.openxmlformats.org/officeDocument/2006/relationships/image" Target="../media/image97.pn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8.xml"/><Relationship Id="rId5" Type="http://schemas.openxmlformats.org/officeDocument/2006/relationships/image" Target="../media/image97.png"/><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8.xml"/><Relationship Id="rId5" Type="http://schemas.openxmlformats.org/officeDocument/2006/relationships/image" Target="../media/image97.png"/><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78.xml"/><Relationship Id="rId6" Type="http://schemas.openxmlformats.org/officeDocument/2006/relationships/image" Target="../media/image97.png"/><Relationship Id="rId5" Type="http://schemas.openxmlformats.org/officeDocument/2006/relationships/image" Target="../media/image100.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8.xml"/><Relationship Id="rId5" Type="http://schemas.openxmlformats.org/officeDocument/2006/relationships/image" Target="../media/image97.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8.xml"/><Relationship Id="rId5" Type="http://schemas.openxmlformats.org/officeDocument/2006/relationships/image" Target="../media/image97.pn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78.xml"/><Relationship Id="rId5" Type="http://schemas.openxmlformats.org/officeDocument/2006/relationships/image" Target="../media/image105.svg"/><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3" Type="http://schemas.openxmlformats.org/officeDocument/2006/relationships/image" Target="../media/image71.png"/><Relationship Id="rId7" Type="http://schemas.openxmlformats.org/officeDocument/2006/relationships/image" Target="../media/image108.svg"/><Relationship Id="rId12"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78.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8.svg"/><Relationship Id="rId10" Type="http://schemas.openxmlformats.org/officeDocument/2006/relationships/image" Target="../media/image111.png"/><Relationship Id="rId4" Type="http://schemas.openxmlformats.org/officeDocument/2006/relationships/image" Target="../media/image7.png"/><Relationship Id="rId9" Type="http://schemas.openxmlformats.org/officeDocument/2006/relationships/image" Target="../media/image110.svg"/><Relationship Id="rId1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78.xml"/><Relationship Id="rId6" Type="http://schemas.microsoft.com/office/2007/relationships/hdphoto" Target="../media/hdphoto2.wdp"/><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124.png"/><Relationship Id="rId4" Type="http://schemas.openxmlformats.org/officeDocument/2006/relationships/image" Target="../media/image123.png"/></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1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0.xml"/><Relationship Id="rId1" Type="http://schemas.openxmlformats.org/officeDocument/2006/relationships/slideLayout" Target="../slideLayouts/slideLayout57.xml"/><Relationship Id="rId5" Type="http://schemas.openxmlformats.org/officeDocument/2006/relationships/image" Target="../media/image135.png"/><Relationship Id="rId4" Type="http://schemas.openxmlformats.org/officeDocument/2006/relationships/image" Target="../media/image134.png"/></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1.xml"/><Relationship Id="rId1" Type="http://schemas.openxmlformats.org/officeDocument/2006/relationships/slideLayout" Target="../slideLayouts/slideLayout57.xml"/><Relationship Id="rId5" Type="http://schemas.openxmlformats.org/officeDocument/2006/relationships/image" Target="../media/image135.png"/><Relationship Id="rId4" Type="http://schemas.openxmlformats.org/officeDocument/2006/relationships/image" Target="../media/image134.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מלבן 28">
            <a:extLst>
              <a:ext uri="{FF2B5EF4-FFF2-40B4-BE49-F238E27FC236}">
                <a16:creationId xmlns:a16="http://schemas.microsoft.com/office/drawing/2014/main" id="{FA3F45E0-FBE1-454E-AA00-74A228EAA1C6}"/>
              </a:ext>
            </a:extLst>
          </p:cNvPr>
          <p:cNvSpPr/>
          <p:nvPr/>
        </p:nvSpPr>
        <p:spPr>
          <a:xfrm>
            <a:off x="0" y="0"/>
            <a:ext cx="12199673" cy="50699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 name="מלבן 2">
            <a:extLst>
              <a:ext uri="{FF2B5EF4-FFF2-40B4-BE49-F238E27FC236}">
                <a16:creationId xmlns:a16="http://schemas.microsoft.com/office/drawing/2014/main" id="{AB5A58E6-3E8C-41F7-A006-FBCB6FD1EA00}"/>
              </a:ext>
            </a:extLst>
          </p:cNvPr>
          <p:cNvSpPr/>
          <p:nvPr/>
        </p:nvSpPr>
        <p:spPr>
          <a:xfrm>
            <a:off x="-1" y="2598820"/>
            <a:ext cx="12192001" cy="4259179"/>
          </a:xfrm>
          <a:prstGeom prst="rect">
            <a:avLst/>
          </a:prstGeom>
          <a:solidFill>
            <a:srgbClr val="E5C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8" name="גרפיקה 17">
            <a:extLst>
              <a:ext uri="{FF2B5EF4-FFF2-40B4-BE49-F238E27FC236}">
                <a16:creationId xmlns:a16="http://schemas.microsoft.com/office/drawing/2014/main" id="{0A69B6BC-F8B2-4E8A-9320-446FCD9607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676" y="5011835"/>
            <a:ext cx="5268551" cy="1335136"/>
          </a:xfrm>
          <a:prstGeom prst="rect">
            <a:avLst/>
          </a:prstGeom>
        </p:spPr>
      </p:pic>
      <p:pic>
        <p:nvPicPr>
          <p:cNvPr id="4" name="תמונה 3">
            <a:extLst>
              <a:ext uri="{FF2B5EF4-FFF2-40B4-BE49-F238E27FC236}">
                <a16:creationId xmlns:a16="http://schemas.microsoft.com/office/drawing/2014/main" id="{FC597C1D-9ED8-420A-9EA9-A542C8319F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095" y="100884"/>
            <a:ext cx="7762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מלבן 4">
            <a:extLst>
              <a:ext uri="{FF2B5EF4-FFF2-40B4-BE49-F238E27FC236}">
                <a16:creationId xmlns:a16="http://schemas.microsoft.com/office/drawing/2014/main" id="{2B8EF0F8-90DD-433D-894C-960AC1D5239D}"/>
              </a:ext>
            </a:extLst>
          </p:cNvPr>
          <p:cNvSpPr/>
          <p:nvPr/>
        </p:nvSpPr>
        <p:spPr>
          <a:xfrm>
            <a:off x="-102068" y="790599"/>
            <a:ext cx="2141984" cy="404919"/>
          </a:xfrm>
          <a:prstGeom prst="rect">
            <a:avLst/>
          </a:prstGeom>
        </p:spPr>
        <p:txBody>
          <a:bodyPr wrap="square">
            <a:spAutoFit/>
          </a:bodyPr>
          <a:lstStyle/>
          <a:p>
            <a:pPr marL="0" marR="0" lvl="0" indent="0" algn="ctr" defTabSz="914400" rtl="1" eaLnBrk="1" fontAlgn="auto" latinLnBrk="0" hangingPunct="1">
              <a:lnSpc>
                <a:spcPts val="800"/>
              </a:lnSpc>
              <a:spcBef>
                <a:spcPts val="0"/>
              </a:spcBef>
              <a:spcAft>
                <a:spcPts val="0"/>
              </a:spcAft>
              <a:buClrTx/>
              <a:buSzTx/>
              <a:buFontTx/>
              <a:buNone/>
              <a:tabLst/>
              <a:defRPr/>
            </a:pPr>
            <a:r>
              <a:rPr kumimoji="0" lang="he-IL" sz="9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משרד החינוך</a:t>
            </a:r>
          </a:p>
          <a:p>
            <a:pPr marL="0" marR="0" lvl="0" indent="0" algn="ctr" defTabSz="914400" rtl="1" eaLnBrk="1" fontAlgn="auto" latinLnBrk="0" hangingPunct="1">
              <a:lnSpc>
                <a:spcPts val="800"/>
              </a:lnSpc>
              <a:spcBef>
                <a:spcPts val="0"/>
              </a:spcBef>
              <a:spcAft>
                <a:spcPts val="0"/>
              </a:spcAft>
              <a:buClrTx/>
              <a:buSzTx/>
              <a:buFontTx/>
              <a:buNone/>
              <a:tabLst/>
              <a:defRPr/>
            </a:pPr>
            <a:r>
              <a:rPr kumimoji="0" lang="he-IL" sz="9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מינהל</a:t>
            </a:r>
            <a:r>
              <a:rPr kumimoji="0" lang="he-IL" sz="9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פדגוגי</a:t>
            </a:r>
            <a:endParaRPr kumimoji="0" lang="en-US" sz="9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ts val="800"/>
              </a:lnSpc>
              <a:spcBef>
                <a:spcPts val="0"/>
              </a:spcBef>
              <a:spcAft>
                <a:spcPts val="0"/>
              </a:spcAft>
              <a:buClrTx/>
              <a:buSzTx/>
              <a:buFontTx/>
              <a:buNone/>
              <a:tabLst/>
              <a:defRPr/>
            </a:pPr>
            <a:r>
              <a:rPr kumimoji="0" lang="he-IL" sz="9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אגף בכיר שירות פסיכולוגי ייעוצי</a:t>
            </a:r>
          </a:p>
        </p:txBody>
      </p:sp>
      <p:sp>
        <p:nvSpPr>
          <p:cNvPr id="13" name="תיבת טקסט 12">
            <a:extLst>
              <a:ext uri="{FF2B5EF4-FFF2-40B4-BE49-F238E27FC236}">
                <a16:creationId xmlns:a16="http://schemas.microsoft.com/office/drawing/2014/main" id="{0D0D38DF-2529-4779-91E0-FD3504A02758}"/>
              </a:ext>
            </a:extLst>
          </p:cNvPr>
          <p:cNvSpPr txBox="1"/>
          <p:nvPr/>
        </p:nvSpPr>
        <p:spPr>
          <a:xfrm>
            <a:off x="6931127" y="5679403"/>
            <a:ext cx="4996382" cy="810478"/>
          </a:xfrm>
          <a:prstGeom prst="rect">
            <a:avLst/>
          </a:prstGeom>
          <a:noFill/>
        </p:spPr>
        <p:txBody>
          <a:bodyPr wrap="square">
            <a:spAutoFit/>
          </a:bodyPr>
          <a:lstStyle/>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כיתה ה' בנים </a:t>
            </a:r>
            <a:r>
              <a:rPr kumimoji="0" lang="he-IL" sz="48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חמ"ד</a:t>
            </a:r>
            <a:endPar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תמונה 1">
            <a:extLst>
              <a:ext uri="{FF2B5EF4-FFF2-40B4-BE49-F238E27FC236}">
                <a16:creationId xmlns:a16="http://schemas.microsoft.com/office/drawing/2014/main" id="{F91A3208-2368-6A2F-419E-E7E36691163E}"/>
              </a:ext>
            </a:extLst>
          </p:cNvPr>
          <p:cNvPicPr>
            <a:picLocks noChangeAspect="1"/>
          </p:cNvPicPr>
          <p:nvPr/>
        </p:nvPicPr>
        <p:blipFill>
          <a:blip r:embed="rId6"/>
          <a:stretch>
            <a:fillRect/>
          </a:stretch>
        </p:blipFill>
        <p:spPr>
          <a:xfrm>
            <a:off x="8710312" y="25865"/>
            <a:ext cx="3039180" cy="1447410"/>
          </a:xfrm>
          <a:prstGeom prst="rect">
            <a:avLst/>
          </a:prstGeom>
        </p:spPr>
      </p:pic>
      <p:sp>
        <p:nvSpPr>
          <p:cNvPr id="8" name="Google Shape;123;p1">
            <a:extLst>
              <a:ext uri="{FF2B5EF4-FFF2-40B4-BE49-F238E27FC236}">
                <a16:creationId xmlns:a16="http://schemas.microsoft.com/office/drawing/2014/main" id="{80F1D7DD-0B21-A3F8-3AEF-D91FA638A52E}"/>
              </a:ext>
            </a:extLst>
          </p:cNvPr>
          <p:cNvSpPr/>
          <p:nvPr/>
        </p:nvSpPr>
        <p:spPr>
          <a:xfrm>
            <a:off x="638422" y="406904"/>
            <a:ext cx="10772078" cy="224672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יחידת</a:t>
            </a:r>
            <a:r>
              <a:rPr kumimoji="0" lang="he-IL" sz="4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לימוד בכישורי חיים</a:t>
            </a:r>
          </a:p>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0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חברות, סובלנות ומניעת אלימות</a:t>
            </a:r>
            <a:r>
              <a:rPr kumimoji="0" lang="he-IL" sz="24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במבט רחב: פיתוח רגישות למצבי פגיעה בין חברים</a:t>
            </a:r>
          </a:p>
        </p:txBody>
      </p:sp>
      <p:sp>
        <p:nvSpPr>
          <p:cNvPr id="6" name="Google Shape;124;p1">
            <a:extLst>
              <a:ext uri="{FF2B5EF4-FFF2-40B4-BE49-F238E27FC236}">
                <a16:creationId xmlns:a16="http://schemas.microsoft.com/office/drawing/2014/main" id="{44860C95-5658-7FD2-2D93-DEB73BBF488F}"/>
              </a:ext>
            </a:extLst>
          </p:cNvPr>
          <p:cNvSpPr txBox="1"/>
          <p:nvPr/>
        </p:nvSpPr>
        <p:spPr>
          <a:xfrm>
            <a:off x="1485123" y="2799760"/>
            <a:ext cx="9221754" cy="1538842"/>
          </a:xfrm>
          <a:prstGeom prst="rect">
            <a:avLst/>
          </a:prstGeom>
          <a:noFill/>
          <a:ln>
            <a:noFill/>
          </a:ln>
        </p:spPr>
        <p:txBody>
          <a:bodyPr spcFirstLastPara="1" wrap="square" lIns="91425" tIns="45700" rIns="91425" bIns="45700" anchor="t" anchorCtr="0">
            <a:spAutoFit/>
          </a:bodyPr>
          <a:lstStyle/>
          <a:p>
            <a:pPr algn="ctr" rtl="1"/>
            <a:r>
              <a:rPr lang="iw-IL" sz="4000" dirty="0">
                <a:solidFill>
                  <a:srgbClr val="002060"/>
                </a:solidFill>
                <a:latin typeface="Calibri"/>
                <a:ea typeface="Calibri"/>
                <a:cs typeface="Calibri"/>
                <a:sym typeface="Calibri"/>
              </a:rPr>
              <a:t>שיעור </a:t>
            </a:r>
            <a:r>
              <a:rPr lang="he-IL" sz="4000" dirty="0">
                <a:solidFill>
                  <a:srgbClr val="002060"/>
                </a:solidFill>
                <a:latin typeface="Calibri"/>
                <a:ea typeface="Calibri"/>
                <a:cs typeface="Calibri"/>
                <a:sym typeface="Calibri"/>
              </a:rPr>
              <a:t>שלישי</a:t>
            </a:r>
            <a:endParaRPr sz="4000" dirty="0">
              <a:solidFill>
                <a:srgbClr val="002060"/>
              </a:solidFill>
              <a:latin typeface="Calibri"/>
              <a:ea typeface="Calibri"/>
              <a:cs typeface="Calibri"/>
              <a:sym typeface="Calibri"/>
            </a:endParaRPr>
          </a:p>
          <a:p>
            <a:pPr algn="ctr" rtl="1"/>
            <a:r>
              <a:rPr lang="he-IL" sz="5400" b="1" dirty="0">
                <a:solidFill>
                  <a:srgbClr val="002060"/>
                </a:solidFill>
                <a:latin typeface="Calibri"/>
                <a:ea typeface="Calibri"/>
                <a:cs typeface="Calibri"/>
                <a:sym typeface="Calibri"/>
              </a:rPr>
              <a:t>סיפורו של הגיבור הראשי</a:t>
            </a:r>
          </a:p>
        </p:txBody>
      </p:sp>
      <p:sp>
        <p:nvSpPr>
          <p:cNvPr id="10" name="Google Shape;126;p1">
            <a:extLst>
              <a:ext uri="{FF2B5EF4-FFF2-40B4-BE49-F238E27FC236}">
                <a16:creationId xmlns:a16="http://schemas.microsoft.com/office/drawing/2014/main" id="{6BB8A5C8-99EE-64F7-5A50-BF84CB57E8CA}"/>
              </a:ext>
            </a:extLst>
          </p:cNvPr>
          <p:cNvSpPr txBox="1"/>
          <p:nvPr/>
        </p:nvSpPr>
        <p:spPr>
          <a:xfrm>
            <a:off x="-1219672" y="5173699"/>
            <a:ext cx="6426575" cy="1175666"/>
          </a:xfrm>
          <a:prstGeom prst="rect">
            <a:avLst/>
          </a:prstGeom>
          <a:noFill/>
          <a:ln>
            <a:noFill/>
          </a:ln>
        </p:spPr>
        <p:txBody>
          <a:bodyPr spcFirstLastPara="1" wrap="square" lIns="91425" tIns="45700" rIns="91425" bIns="45700" anchor="t" anchorCtr="0">
            <a:spAutoFit/>
          </a:bodyPr>
          <a:lstStyle/>
          <a:p>
            <a:pPr algn="ctr" rtl="1">
              <a:lnSpc>
                <a:spcPct val="110000"/>
              </a:lnSpc>
            </a:pPr>
            <a:r>
              <a:rPr lang="iw-IL" sz="2400" b="1" dirty="0">
                <a:solidFill>
                  <a:srgbClr val="002060"/>
                </a:solidFill>
                <a:latin typeface="Calibri"/>
                <a:ea typeface="Calibri"/>
                <a:cs typeface="Calibri"/>
                <a:sym typeface="Calibri"/>
              </a:rPr>
              <a:t>מיומנות מרכזית</a:t>
            </a:r>
            <a:br>
              <a:rPr lang="iw-IL" sz="2400" b="1" dirty="0">
                <a:solidFill>
                  <a:srgbClr val="002060"/>
                </a:solidFill>
                <a:latin typeface="Calibri"/>
                <a:ea typeface="Calibri"/>
                <a:cs typeface="Calibri"/>
                <a:sym typeface="Calibri"/>
              </a:rPr>
            </a:br>
            <a:r>
              <a:rPr lang="he-IL" sz="2000" dirty="0">
                <a:solidFill>
                  <a:srgbClr val="002060"/>
                </a:solidFill>
                <a:latin typeface="Calibri"/>
                <a:ea typeface="Calibri"/>
                <a:cs typeface="Calibri"/>
                <a:sym typeface="Calibri"/>
              </a:rPr>
              <a:t>מסוגלות עצמית – להכיר ביכולת של הפרט </a:t>
            </a:r>
          </a:p>
          <a:p>
            <a:pPr algn="ctr" rtl="1">
              <a:lnSpc>
                <a:spcPct val="110000"/>
              </a:lnSpc>
            </a:pPr>
            <a:r>
              <a:rPr lang="he-IL" sz="2000" dirty="0">
                <a:solidFill>
                  <a:srgbClr val="002060"/>
                </a:solidFill>
                <a:latin typeface="Calibri"/>
                <a:ea typeface="Calibri"/>
                <a:cs typeface="Calibri"/>
                <a:sym typeface="Calibri"/>
              </a:rPr>
              <a:t>להשפיע על סביבתו</a:t>
            </a:r>
            <a:endParaRPr sz="2000" dirty="0">
              <a:solidFill>
                <a:srgbClr val="002060"/>
              </a:solidFill>
              <a:latin typeface="Calibri"/>
              <a:ea typeface="Calibri"/>
              <a:cs typeface="Calibri"/>
              <a:sym typeface="Calibri"/>
            </a:endParaRPr>
          </a:p>
        </p:txBody>
      </p:sp>
      <p:pic>
        <p:nvPicPr>
          <p:cNvPr id="7" name="תמונה 6">
            <a:extLst>
              <a:ext uri="{FF2B5EF4-FFF2-40B4-BE49-F238E27FC236}">
                <a16:creationId xmlns:a16="http://schemas.microsoft.com/office/drawing/2014/main" id="{82A89D79-B242-EB5D-BFA1-7D35F627E3C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6481" y="143322"/>
            <a:ext cx="1251187" cy="545264"/>
          </a:xfrm>
          <a:prstGeom prst="rect">
            <a:avLst/>
          </a:prstGeom>
        </p:spPr>
      </p:pic>
      <p:sp>
        <p:nvSpPr>
          <p:cNvPr id="9" name="תיבת טקסט 8">
            <a:extLst>
              <a:ext uri="{FF2B5EF4-FFF2-40B4-BE49-F238E27FC236}">
                <a16:creationId xmlns:a16="http://schemas.microsoft.com/office/drawing/2014/main" id="{17D2C64D-F5D9-1340-A5ED-B8578D07FCD7}"/>
              </a:ext>
            </a:extLst>
          </p:cNvPr>
          <p:cNvSpPr txBox="1"/>
          <p:nvPr/>
        </p:nvSpPr>
        <p:spPr>
          <a:xfrm>
            <a:off x="11353250" y="170000"/>
            <a:ext cx="794627" cy="338554"/>
          </a:xfrm>
          <a:prstGeom prst="rect">
            <a:avLst/>
          </a:prstGeom>
          <a:noFill/>
          <a:ln>
            <a:noFill/>
          </a:ln>
        </p:spPr>
        <p:txBody>
          <a:bodyPr wrap="square" rtlCol="1" anchor="ctr" anchorCtr="1">
            <a:spAutoFit/>
          </a:bodyPr>
          <a:lstStyle/>
          <a:p>
            <a:r>
              <a:rPr lang="he-IL" sz="1600" dirty="0">
                <a:ln>
                  <a:solidFill>
                    <a:sysClr val="windowText" lastClr="000000"/>
                  </a:solidFill>
                </a:ln>
                <a:solidFill>
                  <a:srgbClr val="002060"/>
                </a:solidFill>
                <a:latin typeface="Assistant Light" pitchFamily="2" charset="-79"/>
                <a:cs typeface="Assistant Light" pitchFamily="2" charset="-79"/>
              </a:rPr>
              <a:t>בס"ד</a:t>
            </a:r>
          </a:p>
        </p:txBody>
      </p:sp>
      <p:pic>
        <p:nvPicPr>
          <p:cNvPr id="11" name="תמונה 10">
            <a:extLst>
              <a:ext uri="{FF2B5EF4-FFF2-40B4-BE49-F238E27FC236}">
                <a16:creationId xmlns:a16="http://schemas.microsoft.com/office/drawing/2014/main" id="{A2E32EF0-E19E-8AF5-E714-68390B714F39}"/>
              </a:ext>
            </a:extLst>
          </p:cNvPr>
          <p:cNvPicPr>
            <a:picLocks noChangeAspect="1"/>
          </p:cNvPicPr>
          <p:nvPr/>
        </p:nvPicPr>
        <p:blipFill>
          <a:blip r:embed="rId8"/>
          <a:stretch>
            <a:fillRect/>
          </a:stretch>
        </p:blipFill>
        <p:spPr>
          <a:xfrm>
            <a:off x="1343691" y="749570"/>
            <a:ext cx="1816765" cy="506012"/>
          </a:xfrm>
          <a:prstGeom prst="rect">
            <a:avLst/>
          </a:prstGeom>
        </p:spPr>
      </p:pic>
    </p:spTree>
    <p:extLst>
      <p:ext uri="{BB962C8B-B14F-4D97-AF65-F5344CB8AC3E}">
        <p14:creationId xmlns:p14="http://schemas.microsoft.com/office/powerpoint/2010/main" val="1541228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9E9F909-FCD6-E457-199C-74EC92530B15}"/>
              </a:ext>
            </a:extLst>
          </p:cNvPr>
          <p:cNvSpPr>
            <a:spLocks noGrp="1"/>
          </p:cNvSpPr>
          <p:nvPr>
            <p:ph type="title"/>
          </p:nvPr>
        </p:nvSpPr>
        <p:spPr>
          <a:xfrm>
            <a:off x="8035511" y="1701570"/>
            <a:ext cx="3467100" cy="1325563"/>
          </a:xfrm>
        </p:spPr>
        <p:txBody>
          <a:bodyPr>
            <a:normAutofit/>
          </a:bodyPr>
          <a:lstStyle/>
          <a:p>
            <a:r>
              <a:rPr lang="he-IL" sz="5400" dirty="0">
                <a:solidFill>
                  <a:srgbClr val="CF927F"/>
                </a:solidFill>
              </a:rPr>
              <a:t>כל מי ש...</a:t>
            </a:r>
          </a:p>
        </p:txBody>
      </p:sp>
      <p:sp>
        <p:nvSpPr>
          <p:cNvPr id="5" name="תיבת טקסט 4">
            <a:extLst>
              <a:ext uri="{FF2B5EF4-FFF2-40B4-BE49-F238E27FC236}">
                <a16:creationId xmlns:a16="http://schemas.microsoft.com/office/drawing/2014/main" id="{6B8C9421-191B-565A-99A0-76D3F011992B}"/>
              </a:ext>
            </a:extLst>
          </p:cNvPr>
          <p:cNvSpPr txBox="1"/>
          <p:nvPr/>
        </p:nvSpPr>
        <p:spPr>
          <a:xfrm>
            <a:off x="2631622" y="3027133"/>
            <a:ext cx="9093684" cy="3067506"/>
          </a:xfrm>
          <a:prstGeom prst="rect">
            <a:avLst/>
          </a:prstGeom>
          <a:noFill/>
        </p:spPr>
        <p:txBody>
          <a:bodyPr wrap="square">
            <a:spAutoFit/>
          </a:bodyPr>
          <a:lstStyle/>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rPr>
              <a:t>פיתח השנה תחביב מעניין </a:t>
            </a:r>
          </a:p>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rPr>
              <a:t>נתקל באדם</a:t>
            </a:r>
            <a:r>
              <a:rPr kumimoji="0" lang="he-IL" sz="3200" b="0" i="0" u="none" strike="noStrike" kern="0" cap="none" spc="0" normalizeH="0" noProof="0" dirty="0">
                <a:ln>
                  <a:noFill/>
                </a:ln>
                <a:solidFill>
                  <a:srgbClr val="000000"/>
                </a:solidFill>
                <a:effectLst/>
                <a:uLnTx/>
                <a:uFillTx/>
                <a:latin typeface="Calibri"/>
                <a:ea typeface="Calibri"/>
                <a:cs typeface="Calibri"/>
                <a:sym typeface="Calibri"/>
              </a:rPr>
              <a:t> שעשה מעשה טוב וריגש אותו במיוחד</a:t>
            </a:r>
          </a:p>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lang="he-IL" sz="3200" dirty="0">
                <a:latin typeface="Calibri"/>
                <a:ea typeface="Calibri"/>
                <a:cs typeface="Calibri"/>
                <a:sym typeface="Calibri"/>
              </a:rPr>
              <a:t>עשה השנה שינוי לטובה בהתנהגות/בהרגל מסוים</a:t>
            </a:r>
          </a:p>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kumimoji="0" lang="he-IL" sz="3200" b="0" i="0" u="none" strike="noStrike" kern="0" cap="none" spc="0" normalizeH="0" noProof="0" dirty="0">
                <a:ln>
                  <a:noFill/>
                </a:ln>
                <a:solidFill>
                  <a:srgbClr val="000000"/>
                </a:solidFill>
                <a:effectLst/>
                <a:uLnTx/>
                <a:uFillTx/>
                <a:latin typeface="Calibri"/>
                <a:ea typeface="Calibri"/>
                <a:cs typeface="Calibri"/>
                <a:sym typeface="Calibri"/>
              </a:rPr>
              <a:t>עשה משהו שהשפיע לטובה על מישהו אחר</a:t>
            </a:r>
          </a:p>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lang="he-IL" sz="3200" dirty="0">
                <a:latin typeface="Calibri"/>
                <a:ea typeface="Calibri"/>
                <a:cs typeface="Calibri"/>
                <a:sym typeface="Calibri"/>
              </a:rPr>
              <a:t>יש משהו שהיה רוצה לעשות אחרת</a:t>
            </a:r>
            <a:endParaRPr kumimoji="0" lang="he-IL" sz="3200" b="0" i="0" u="none" strike="noStrike" kern="0" cap="none" spc="0" normalizeH="0" noProof="0" dirty="0">
              <a:ln>
                <a:noFill/>
              </a:ln>
              <a:solidFill>
                <a:srgbClr val="000000"/>
              </a:solidFill>
              <a:effectLst/>
              <a:uLnTx/>
              <a:uFillTx/>
              <a:latin typeface="Calibri"/>
              <a:ea typeface="Calibri"/>
              <a:cs typeface="Calibri"/>
              <a:sym typeface="Calibri"/>
            </a:endParaRPr>
          </a:p>
        </p:txBody>
      </p:sp>
      <p:sp>
        <p:nvSpPr>
          <p:cNvPr id="3" name="כותרת 1">
            <a:extLst>
              <a:ext uri="{FF2B5EF4-FFF2-40B4-BE49-F238E27FC236}">
                <a16:creationId xmlns:a16="http://schemas.microsoft.com/office/drawing/2014/main" id="{7A9078FE-31EE-898A-9016-95BF9FC889AA}"/>
              </a:ext>
            </a:extLst>
          </p:cNvPr>
          <p:cNvSpPr txBox="1">
            <a:spLocks/>
          </p:cNvSpPr>
          <p:nvPr/>
        </p:nvSpPr>
        <p:spPr>
          <a:xfrm>
            <a:off x="3733800" y="92073"/>
            <a:ext cx="49911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1">
              <a:lnSpc>
                <a:spcPct val="90000"/>
              </a:lnSpc>
              <a:spcBef>
                <a:spcPts val="0"/>
              </a:spcBef>
              <a:spcAft>
                <a:spcPts val="0"/>
              </a:spcAft>
              <a:buClr>
                <a:schemeClr val="lt1"/>
              </a:buClr>
              <a:buSzPts val="7200"/>
              <a:buFont typeface="Calibri"/>
              <a:buNone/>
              <a:defRPr sz="72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he-IL" dirty="0">
                <a:solidFill>
                  <a:srgbClr val="002060"/>
                </a:solidFill>
              </a:rPr>
              <a:t>הרוח</a:t>
            </a:r>
            <a:r>
              <a:rPr lang="he-IL" dirty="0"/>
              <a:t> </a:t>
            </a:r>
            <a:r>
              <a:rPr lang="he-IL" dirty="0">
                <a:solidFill>
                  <a:srgbClr val="002060"/>
                </a:solidFill>
              </a:rPr>
              <a:t>נושבת</a:t>
            </a:r>
          </a:p>
        </p:txBody>
      </p:sp>
      <p:pic>
        <p:nvPicPr>
          <p:cNvPr id="8" name="Picture 4" descr="Free Smoke Colored photo and picture">
            <a:extLst>
              <a:ext uri="{FF2B5EF4-FFF2-40B4-BE49-F238E27FC236}">
                <a16:creationId xmlns:a16="http://schemas.microsoft.com/office/drawing/2014/main" id="{7D4FC907-1CF7-F849-A7AD-A274B5312DF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642"/>
          <a:stretch/>
        </p:blipFill>
        <p:spPr bwMode="auto">
          <a:xfrm>
            <a:off x="59820" y="1509709"/>
            <a:ext cx="3673980" cy="534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1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BCF35-623A-CDE1-4B65-4A701E9693A1}"/>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05D3888E-DF75-D51A-3A5E-D28C765DB411}"/>
              </a:ext>
            </a:extLst>
          </p:cNvPr>
          <p:cNvSpPr>
            <a:spLocks noGrp="1"/>
          </p:cNvSpPr>
          <p:nvPr>
            <p:ph type="title"/>
          </p:nvPr>
        </p:nvSpPr>
        <p:spPr>
          <a:xfrm>
            <a:off x="838200" y="-231662"/>
            <a:ext cx="10515600" cy="1325563"/>
          </a:xfrm>
        </p:spPr>
        <p:txBody>
          <a:bodyPr>
            <a:normAutofit/>
          </a:bodyPr>
          <a:lstStyle/>
          <a:p>
            <a:pPr algn="ct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לא מסיטים </a:t>
            </a:r>
            <a:r>
              <a:rPr kumimoji="0" lang="he-IL" sz="4800" b="1" i="0" u="none" strike="noStrike" kern="1200" cap="none" spc="0" normalizeH="0" baseline="0" noProof="0" dirty="0" err="1">
                <a:ln>
                  <a:noFill/>
                </a:ln>
                <a:solidFill>
                  <a:srgbClr val="002060"/>
                </a:solidFill>
                <a:effectLst/>
                <a:uLnTx/>
                <a:uFillTx/>
                <a:latin typeface="Calibri" panose="020F0502020204030204" pitchFamily="34" charset="0"/>
                <a:ea typeface="+mj-ea"/>
                <a:cs typeface="Calibri" panose="020F0502020204030204" pitchFamily="34" charset="0"/>
              </a:rPr>
              <a:t>מב"ט</a:t>
            </a: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 מחבר במצוקה</a:t>
            </a:r>
            <a:endParaRPr lang="he-IL" sz="8000" dirty="0"/>
          </a:p>
        </p:txBody>
      </p:sp>
      <p:sp>
        <p:nvSpPr>
          <p:cNvPr id="9" name="תיבת טקסט 8">
            <a:extLst>
              <a:ext uri="{FF2B5EF4-FFF2-40B4-BE49-F238E27FC236}">
                <a16:creationId xmlns:a16="http://schemas.microsoft.com/office/drawing/2014/main" id="{7C40CD0A-B681-E595-5CBE-047862738AA8}"/>
              </a:ext>
            </a:extLst>
          </p:cNvPr>
          <p:cNvSpPr txBox="1"/>
          <p:nvPr/>
        </p:nvSpPr>
        <p:spPr>
          <a:xfrm>
            <a:off x="4244897" y="2332200"/>
            <a:ext cx="3702205" cy="1015663"/>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err="1">
                <a:ln>
                  <a:noFill/>
                </a:ln>
                <a:solidFill>
                  <a:srgbClr val="019074"/>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מב"ט</a:t>
            </a:r>
            <a:r>
              <a:rPr kumimoji="0" lang="he-IL" sz="6000" b="1" i="0" u="none" strike="noStrike" kern="0" cap="none" spc="0" normalizeH="0" baseline="0" noProof="0" dirty="0">
                <a:ln>
                  <a:noFill/>
                </a:ln>
                <a:solidFill>
                  <a:srgbClr val="019074"/>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endParaRPr kumimoji="0" lang="he-IL" sz="4000" b="1" i="0" u="none" strike="noStrike" kern="0" cap="none" spc="0" normalizeH="0" baseline="0" noProof="0" dirty="0">
              <a:ln>
                <a:noFill/>
              </a:ln>
              <a:solidFill>
                <a:srgbClr val="019074"/>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0" name="Picture 4" descr="Doodle, Arrow, Show, Rise">
            <a:extLst>
              <a:ext uri="{FF2B5EF4-FFF2-40B4-BE49-F238E27FC236}">
                <a16:creationId xmlns:a16="http://schemas.microsoft.com/office/drawing/2014/main" id="{446EA6DE-2D65-4853-F7AB-7E61BFBC2868}"/>
              </a:ext>
            </a:extLst>
          </p:cNvPr>
          <p:cNvPicPr>
            <a:picLocks noChangeAspect="1" noChangeArrowheads="1"/>
          </p:cNvPicPr>
          <p:nvPr/>
        </p:nvPicPr>
        <p:blipFill>
          <a:blip r:embed="rId3">
            <a:duotone>
              <a:srgbClr val="FFC000">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rot="11470476">
            <a:off x="3443232" y="3195093"/>
            <a:ext cx="1417466" cy="1175302"/>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10">
            <a:extLst>
              <a:ext uri="{FF2B5EF4-FFF2-40B4-BE49-F238E27FC236}">
                <a16:creationId xmlns:a16="http://schemas.microsoft.com/office/drawing/2014/main" id="{D5322833-2A6B-CAB2-668F-28BCCCCAE292}"/>
              </a:ext>
            </a:extLst>
          </p:cNvPr>
          <p:cNvPicPr>
            <a:picLocks noChangeAspect="1"/>
          </p:cNvPicPr>
          <p:nvPr/>
        </p:nvPicPr>
        <p:blipFill>
          <a:blip r:embed="rId4"/>
          <a:stretch>
            <a:fillRect/>
          </a:stretch>
        </p:blipFill>
        <p:spPr>
          <a:xfrm rot="14765357">
            <a:off x="7450908" y="3031484"/>
            <a:ext cx="1588404" cy="1402081"/>
          </a:xfrm>
          <a:prstGeom prst="rect">
            <a:avLst/>
          </a:prstGeom>
        </p:spPr>
      </p:pic>
      <p:pic>
        <p:nvPicPr>
          <p:cNvPr id="12" name="תמונה 11">
            <a:extLst>
              <a:ext uri="{FF2B5EF4-FFF2-40B4-BE49-F238E27FC236}">
                <a16:creationId xmlns:a16="http://schemas.microsoft.com/office/drawing/2014/main" id="{4A2E5169-E9CA-62AF-496C-948C6799C664}"/>
              </a:ext>
            </a:extLst>
          </p:cNvPr>
          <p:cNvPicPr>
            <a:picLocks noChangeAspect="1"/>
          </p:cNvPicPr>
          <p:nvPr/>
        </p:nvPicPr>
        <p:blipFill>
          <a:blip r:embed="rId4"/>
          <a:stretch>
            <a:fillRect/>
          </a:stretch>
        </p:blipFill>
        <p:spPr>
          <a:xfrm rot="18217214">
            <a:off x="5462509" y="3135047"/>
            <a:ext cx="1202509" cy="1303889"/>
          </a:xfrm>
          <a:prstGeom prst="rect">
            <a:avLst/>
          </a:prstGeom>
        </p:spPr>
      </p:pic>
      <p:sp>
        <p:nvSpPr>
          <p:cNvPr id="13" name="תיבת טקסט 12">
            <a:extLst>
              <a:ext uri="{FF2B5EF4-FFF2-40B4-BE49-F238E27FC236}">
                <a16:creationId xmlns:a16="http://schemas.microsoft.com/office/drawing/2014/main" id="{D99B5DC5-CA70-B421-B301-B64B05EF1ADA}"/>
              </a:ext>
            </a:extLst>
          </p:cNvPr>
          <p:cNvSpPr txBox="1"/>
          <p:nvPr/>
        </p:nvSpPr>
        <p:spPr>
          <a:xfrm>
            <a:off x="8005921" y="4467688"/>
            <a:ext cx="3759491" cy="163121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מ</a:t>
            </a: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ביטים –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כאשר נזהה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פגיעה בחבר </a:t>
            </a:r>
            <a:r>
              <a:rPr kumimoji="0" lang="he-IL"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לא נתעלם</a:t>
            </a: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a:t>
            </a:r>
            <a:endParaRPr kumimoji="0" lang="he-IL" sz="2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4" name="מלבן: פינות מעוגלות 13">
            <a:extLst>
              <a:ext uri="{FF2B5EF4-FFF2-40B4-BE49-F238E27FC236}">
                <a16:creationId xmlns:a16="http://schemas.microsoft.com/office/drawing/2014/main" id="{CF71502B-3DA6-CEB1-326D-0C7E685664DF}"/>
              </a:ext>
            </a:extLst>
          </p:cNvPr>
          <p:cNvSpPr/>
          <p:nvPr/>
        </p:nvSpPr>
        <p:spPr>
          <a:xfrm>
            <a:off x="8153659" y="4366592"/>
            <a:ext cx="3470611" cy="2260950"/>
          </a:xfrm>
          <a:prstGeom prst="roundRect">
            <a:avLst/>
          </a:prstGeom>
          <a:noFill/>
          <a:ln w="57150" cap="flat" cmpd="sng" algn="ctr">
            <a:solidFill>
              <a:srgbClr val="FFC000"/>
            </a:solidFill>
            <a:prstDash val="solid"/>
            <a:miter lim="800000"/>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
        <p:nvSpPr>
          <p:cNvPr id="15" name="תיבת טקסט 14">
            <a:extLst>
              <a:ext uri="{FF2B5EF4-FFF2-40B4-BE49-F238E27FC236}">
                <a16:creationId xmlns:a16="http://schemas.microsoft.com/office/drawing/2014/main" id="{2E1EACF6-8944-8240-317B-5933EF53CDD7}"/>
              </a:ext>
            </a:extLst>
          </p:cNvPr>
          <p:cNvSpPr txBox="1"/>
          <p:nvPr/>
        </p:nvSpPr>
        <p:spPr>
          <a:xfrm>
            <a:off x="4392592" y="4293974"/>
            <a:ext cx="3406816" cy="243143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ב</a:t>
            </a: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וחרים מה לעשות –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כאשר נזהה פגיעה בחבר נחליט איך להגיב מתוך בדיקת מכלול האפשרויות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העומדות בפנינו.</a:t>
            </a:r>
            <a:endParaRPr kumimoji="0" lang="he-IL" sz="2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6" name="תיבת טקסט 15">
            <a:extLst>
              <a:ext uri="{FF2B5EF4-FFF2-40B4-BE49-F238E27FC236}">
                <a16:creationId xmlns:a16="http://schemas.microsoft.com/office/drawing/2014/main" id="{FD316BF6-B3CD-6311-F13A-EB412FA83760}"/>
              </a:ext>
            </a:extLst>
          </p:cNvPr>
          <p:cNvSpPr txBox="1"/>
          <p:nvPr/>
        </p:nvSpPr>
        <p:spPr>
          <a:xfrm>
            <a:off x="478665" y="4281350"/>
            <a:ext cx="3759491" cy="2431435"/>
          </a:xfrm>
          <a:prstGeom prst="rect">
            <a:avLst/>
          </a:prstGeom>
          <a:noFill/>
        </p:spPr>
        <p:txBody>
          <a:bodyPr wrap="square">
            <a:spAutoFit/>
          </a:bodyPr>
          <a:lstStyle/>
          <a:p>
            <a:pPr marL="0" marR="0" lvl="0" indent="0" algn="ctr" defTabSz="914400" rtl="1"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ט</a:t>
            </a: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ורפים את הקלפים – פועלים ומגיבים כדי לשנות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את כללי ההתנהגות בכיתה,</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לקידום תחושת המוגנות וליצירת אווירה נעימה.</a:t>
            </a:r>
          </a:p>
        </p:txBody>
      </p:sp>
      <p:sp>
        <p:nvSpPr>
          <p:cNvPr id="18" name="מלבן: פינות מעוגלות 17">
            <a:extLst>
              <a:ext uri="{FF2B5EF4-FFF2-40B4-BE49-F238E27FC236}">
                <a16:creationId xmlns:a16="http://schemas.microsoft.com/office/drawing/2014/main" id="{A3E21F6B-A9D9-C084-1D8A-CEC45E7A5982}"/>
              </a:ext>
            </a:extLst>
          </p:cNvPr>
          <p:cNvSpPr/>
          <p:nvPr/>
        </p:nvSpPr>
        <p:spPr>
          <a:xfrm>
            <a:off x="4360695" y="4467688"/>
            <a:ext cx="3470611" cy="2260951"/>
          </a:xfrm>
          <a:prstGeom prst="roundRect">
            <a:avLst/>
          </a:prstGeom>
          <a:noFill/>
          <a:ln w="57150" cap="flat" cmpd="sng" algn="ctr">
            <a:solidFill>
              <a:srgbClr val="FFC000"/>
            </a:solidFill>
            <a:prstDash val="solid"/>
            <a:miter lim="800000"/>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
        <p:nvSpPr>
          <p:cNvPr id="19" name="מלבן: פינות מעוגלות 18">
            <a:extLst>
              <a:ext uri="{FF2B5EF4-FFF2-40B4-BE49-F238E27FC236}">
                <a16:creationId xmlns:a16="http://schemas.microsoft.com/office/drawing/2014/main" id="{64AE6683-3BC7-45FE-96DB-AE7282F7309E}"/>
              </a:ext>
            </a:extLst>
          </p:cNvPr>
          <p:cNvSpPr/>
          <p:nvPr/>
        </p:nvSpPr>
        <p:spPr>
          <a:xfrm>
            <a:off x="567730" y="4446946"/>
            <a:ext cx="3598043" cy="2212269"/>
          </a:xfrm>
          <a:prstGeom prst="roundRect">
            <a:avLst/>
          </a:prstGeom>
          <a:noFill/>
          <a:ln w="57150" cap="flat" cmpd="sng" algn="ctr">
            <a:solidFill>
              <a:srgbClr val="FFC000"/>
            </a:solidFill>
            <a:prstDash val="solid"/>
            <a:miter lim="800000"/>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pic>
        <p:nvPicPr>
          <p:cNvPr id="3" name="תמונה 2">
            <a:extLst>
              <a:ext uri="{FF2B5EF4-FFF2-40B4-BE49-F238E27FC236}">
                <a16:creationId xmlns:a16="http://schemas.microsoft.com/office/drawing/2014/main" id="{5A992CE8-6AE4-4C60-9006-C6D1703D1003}"/>
              </a:ext>
            </a:extLst>
          </p:cNvPr>
          <p:cNvPicPr>
            <a:picLocks noChangeAspect="1"/>
          </p:cNvPicPr>
          <p:nvPr/>
        </p:nvPicPr>
        <p:blipFill>
          <a:blip r:embed="rId5"/>
          <a:stretch>
            <a:fillRect/>
          </a:stretch>
        </p:blipFill>
        <p:spPr>
          <a:xfrm>
            <a:off x="4961148" y="628481"/>
            <a:ext cx="3759491" cy="2114714"/>
          </a:xfrm>
          <a:prstGeom prst="rect">
            <a:avLst/>
          </a:prstGeom>
        </p:spPr>
      </p:pic>
    </p:spTree>
    <p:extLst>
      <p:ext uri="{BB962C8B-B14F-4D97-AF65-F5344CB8AC3E}">
        <p14:creationId xmlns:p14="http://schemas.microsoft.com/office/powerpoint/2010/main" val="383430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3" name="תמונה 2">
            <a:extLst>
              <a:ext uri="{FF2B5EF4-FFF2-40B4-BE49-F238E27FC236}">
                <a16:creationId xmlns:a16="http://schemas.microsoft.com/office/drawing/2014/main" id="{E34DD873-E010-435F-B31F-765D7E9A7614}"/>
              </a:ext>
            </a:extLst>
          </p:cNvPr>
          <p:cNvPicPr>
            <a:picLocks noChangeAspect="1"/>
          </p:cNvPicPr>
          <p:nvPr/>
        </p:nvPicPr>
        <p:blipFill>
          <a:blip r:embed="rId3"/>
          <a:stretch>
            <a:fillRect/>
          </a:stretch>
        </p:blipFill>
        <p:spPr>
          <a:xfrm>
            <a:off x="0" y="0"/>
            <a:ext cx="6226629" cy="6858000"/>
          </a:xfrm>
          <a:prstGeom prst="rect">
            <a:avLst/>
          </a:prstGeom>
        </p:spPr>
      </p:pic>
      <p:sp>
        <p:nvSpPr>
          <p:cNvPr id="4" name="מלבן 3">
            <a:extLst>
              <a:ext uri="{FF2B5EF4-FFF2-40B4-BE49-F238E27FC236}">
                <a16:creationId xmlns:a16="http://schemas.microsoft.com/office/drawing/2014/main" id="{1C7739AD-C2CE-4DA7-AAAC-73D4E80AAEA1}"/>
              </a:ext>
            </a:extLst>
          </p:cNvPr>
          <p:cNvSpPr/>
          <p:nvPr/>
        </p:nvSpPr>
        <p:spPr>
          <a:xfrm>
            <a:off x="6226628" y="43542"/>
            <a:ext cx="5965371" cy="6740307"/>
          </a:xfrm>
          <a:prstGeom prst="rect">
            <a:avLst/>
          </a:prstGeom>
          <a:solidFill>
            <a:schemeClr val="bg1">
              <a:lumMod val="85000"/>
            </a:schemeClr>
          </a:solidFill>
        </p:spPr>
        <p:txBody>
          <a:bodyPr wrap="square">
            <a:spAutoFit/>
          </a:bodyPr>
          <a:lstStyle/>
          <a:p>
            <a:pPr algn="r"/>
            <a:r>
              <a:rPr lang="he-IL" sz="2400" b="1" dirty="0">
                <a:solidFill>
                  <a:srgbClr val="424141"/>
                </a:solidFill>
                <a:latin typeface="Heebo"/>
              </a:rPr>
              <a:t>איש אחד הלך לטיול לאורך חוף הים וגילה כי הוא מכוסה בעשרות אלפי כוכבי ים שנסחפו אל החוף ומכסים את כולו. במורד קו המים הוא מבחין בילד קטן שמרים כוכב ים אחר כוכב ים ומשליך אותם בחזרה אל תוך הים.</a:t>
            </a:r>
            <a:endParaRPr lang="he-IL" sz="2400" dirty="0">
              <a:solidFill>
                <a:srgbClr val="424141"/>
              </a:solidFill>
              <a:latin typeface="Heebo"/>
            </a:endParaRPr>
          </a:p>
          <a:p>
            <a:pPr algn="r"/>
            <a:r>
              <a:rPr lang="he-IL" sz="2400" b="1" dirty="0">
                <a:solidFill>
                  <a:srgbClr val="424141"/>
                </a:solidFill>
                <a:latin typeface="Heebo"/>
              </a:rPr>
              <a:t>משועשע, פונה האיש אל הילד ושואל אותו "ילד קטן, מה אתה עושה?"</a:t>
            </a:r>
            <a:endParaRPr lang="he-IL" sz="2400" dirty="0">
              <a:solidFill>
                <a:srgbClr val="424141"/>
              </a:solidFill>
              <a:latin typeface="Heebo"/>
            </a:endParaRPr>
          </a:p>
          <a:p>
            <a:pPr algn="r"/>
            <a:r>
              <a:rPr lang="he-IL" sz="2400" b="1" dirty="0">
                <a:solidFill>
                  <a:srgbClr val="424141"/>
                </a:solidFill>
                <a:latin typeface="Heebo"/>
              </a:rPr>
              <a:t>"אני מציל את חייהם של כוכבי הים האלו" עונה הילד  "אם אני לא אחזיר אותם למים הם ימותו, כוכבי ים לא יכולים לחיות על היבשה".</a:t>
            </a:r>
            <a:endParaRPr lang="he-IL" sz="2400" dirty="0">
              <a:solidFill>
                <a:srgbClr val="424141"/>
              </a:solidFill>
              <a:latin typeface="Heebo"/>
            </a:endParaRPr>
          </a:p>
          <a:p>
            <a:pPr algn="r"/>
            <a:r>
              <a:rPr lang="he-IL" sz="2400" b="1" dirty="0">
                <a:solidFill>
                  <a:srgbClr val="424141"/>
                </a:solidFill>
                <a:latin typeface="Heebo"/>
              </a:rPr>
              <a:t>האיש צוחק לעצמו. ילד תמים, הוא חושב "אבל אתה רק אדם אחד, וכאן יש עשרות אלפי כוכבי ים, איזו השפעה כבר יכולה להיות לך?</a:t>
            </a:r>
            <a:endParaRPr lang="he-IL" sz="2400" dirty="0">
              <a:solidFill>
                <a:srgbClr val="424141"/>
              </a:solidFill>
              <a:latin typeface="Heebo"/>
            </a:endParaRPr>
          </a:p>
          <a:p>
            <a:pPr algn="r"/>
            <a:r>
              <a:rPr lang="he-IL" sz="2400" b="1" dirty="0">
                <a:solidFill>
                  <a:srgbClr val="424141"/>
                </a:solidFill>
                <a:latin typeface="Heebo"/>
              </a:rPr>
              <a:t>הילד הקטן מתכופף מטה, מרים כוכב ים, מביט בו, מביט באיש , משליך את כוכב הים למים ואומר "על כוכב הים הזה השפעתי".</a:t>
            </a:r>
            <a:endParaRPr lang="en-US" sz="2400" b="1" dirty="0">
              <a:solidFill>
                <a:srgbClr val="424141"/>
              </a:solidFill>
              <a:latin typeface="Heebo"/>
            </a:endParaRPr>
          </a:p>
          <a:p>
            <a:pPr algn="r"/>
            <a:r>
              <a:rPr lang="he-IL" sz="2400" b="1" dirty="0">
                <a:solidFill>
                  <a:srgbClr val="424141"/>
                </a:solidFill>
                <a:latin typeface="Heebo"/>
              </a:rPr>
              <a:t>מעשה טוב אחד שלנו יכול להשפיע על חיים שלמים של מישהו אחר</a:t>
            </a:r>
            <a:endParaRPr lang="he-IL" sz="2400" dirty="0">
              <a:solidFill>
                <a:srgbClr val="424141"/>
              </a:solidFill>
              <a:latin typeface="Heebo"/>
            </a:endParaRPr>
          </a:p>
        </p:txBody>
      </p:sp>
    </p:spTree>
    <p:extLst>
      <p:ext uri="{BB962C8B-B14F-4D97-AF65-F5344CB8AC3E}">
        <p14:creationId xmlns:p14="http://schemas.microsoft.com/office/powerpoint/2010/main" val="3548003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גרפיקה 11">
            <a:extLst>
              <a:ext uri="{FF2B5EF4-FFF2-40B4-BE49-F238E27FC236}">
                <a16:creationId xmlns:a16="http://schemas.microsoft.com/office/drawing/2014/main" id="{F74BFA67-D1E6-4597-AE89-9CF387DAF5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702131" y="561632"/>
            <a:ext cx="5259579" cy="4316000"/>
          </a:xfrm>
          <a:prstGeom prst="rect">
            <a:avLst/>
          </a:prstGeom>
        </p:spPr>
      </p:pic>
      <p:sp>
        <p:nvSpPr>
          <p:cNvPr id="6" name="Content Placeholder 1">
            <a:extLst>
              <a:ext uri="{FF2B5EF4-FFF2-40B4-BE49-F238E27FC236}">
                <a16:creationId xmlns:a16="http://schemas.microsoft.com/office/drawing/2014/main" id="{26589E82-A98B-4AA7-85A8-1213D4EC1CBF}"/>
              </a:ext>
            </a:extLst>
          </p:cNvPr>
          <p:cNvSpPr txBox="1">
            <a:spLocks/>
          </p:cNvSpPr>
          <p:nvPr/>
        </p:nvSpPr>
        <p:spPr>
          <a:xfrm>
            <a:off x="3269145" y="4407518"/>
            <a:ext cx="5306060" cy="2131393"/>
          </a:xfrm>
          <a:prstGeom prst="rect">
            <a:avLst/>
          </a:prstGeom>
          <a:noFill/>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he-IL" sz="4400" b="0" i="0" u="none" strike="noStrike" kern="1200" cap="none" spc="0" normalizeH="0" baseline="0" noProof="0" dirty="0">
              <a:ln>
                <a:noFill/>
              </a:ln>
              <a:solidFill>
                <a:srgbClr val="4472C4"/>
              </a:solidFill>
              <a:effectLst/>
              <a:uLnTx/>
              <a:uFillTx/>
              <a:latin typeface="Calibri" panose="020F0502020204030204" pitchFamily="34" charset="0"/>
              <a:ea typeface="Arial"/>
              <a:cs typeface="Calibri" panose="020F0502020204030204" pitchFamily="34" charset="0"/>
              <a:sym typeface="Arial"/>
            </a:endParaRPr>
          </a:p>
        </p:txBody>
      </p:sp>
      <p:pic>
        <p:nvPicPr>
          <p:cNvPr id="12" name="גרפיקה 22">
            <a:extLst>
              <a:ext uri="{FF2B5EF4-FFF2-40B4-BE49-F238E27FC236}">
                <a16:creationId xmlns:a16="http://schemas.microsoft.com/office/drawing/2014/main" id="{37DAF355-3B6C-475E-A31A-211CC68A5C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4585" y="6134099"/>
            <a:ext cx="1200150" cy="809625"/>
          </a:xfrm>
          <a:prstGeom prst="rect">
            <a:avLst/>
          </a:prstGeom>
        </p:spPr>
      </p:pic>
      <p:pic>
        <p:nvPicPr>
          <p:cNvPr id="13" name="גרפיקה 28">
            <a:extLst>
              <a:ext uri="{FF2B5EF4-FFF2-40B4-BE49-F238E27FC236}">
                <a16:creationId xmlns:a16="http://schemas.microsoft.com/office/drawing/2014/main" id="{2BD4774A-6C8D-4733-8E80-F0F3027398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23763">
            <a:off x="10820400" y="1053873"/>
            <a:ext cx="1371600" cy="1724025"/>
          </a:xfrm>
          <a:prstGeom prst="rect">
            <a:avLst/>
          </a:prstGeom>
        </p:spPr>
      </p:pic>
      <p:pic>
        <p:nvPicPr>
          <p:cNvPr id="2" name="גרפיקה 11">
            <a:extLst>
              <a:ext uri="{FF2B5EF4-FFF2-40B4-BE49-F238E27FC236}">
                <a16:creationId xmlns:a16="http://schemas.microsoft.com/office/drawing/2014/main" id="{3982455C-508F-537C-EF96-EA7F7FA654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497493" y="1984633"/>
            <a:ext cx="5107179" cy="4190940"/>
          </a:xfrm>
          <a:prstGeom prst="rect">
            <a:avLst/>
          </a:prstGeom>
        </p:spPr>
      </p:pic>
      <p:pic>
        <p:nvPicPr>
          <p:cNvPr id="3" name="גרפיקה 11">
            <a:extLst>
              <a:ext uri="{FF2B5EF4-FFF2-40B4-BE49-F238E27FC236}">
                <a16:creationId xmlns:a16="http://schemas.microsoft.com/office/drawing/2014/main" id="{8B259945-F343-B589-E3B9-AF2109B826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2982" y="912297"/>
            <a:ext cx="4874860" cy="4316000"/>
          </a:xfrm>
          <a:prstGeom prst="rect">
            <a:avLst/>
          </a:prstGeom>
        </p:spPr>
      </p:pic>
      <p:sp>
        <p:nvSpPr>
          <p:cNvPr id="4" name="Google Shape;308;p17">
            <a:extLst>
              <a:ext uri="{FF2B5EF4-FFF2-40B4-BE49-F238E27FC236}">
                <a16:creationId xmlns:a16="http://schemas.microsoft.com/office/drawing/2014/main" id="{2BC4CDB5-EE59-B62E-DF85-CAE7C04E4855}"/>
              </a:ext>
            </a:extLst>
          </p:cNvPr>
          <p:cNvSpPr txBox="1"/>
          <p:nvPr/>
        </p:nvSpPr>
        <p:spPr>
          <a:xfrm>
            <a:off x="922718" y="2450482"/>
            <a:ext cx="2786672" cy="1217729"/>
          </a:xfrm>
          <a:prstGeom prst="rect">
            <a:avLst/>
          </a:prstGeom>
          <a:noFill/>
          <a:ln>
            <a:noFill/>
          </a:ln>
        </p:spPr>
        <p:txBody>
          <a:bodyPr spcFirstLastPara="1" wrap="square" lIns="91425" tIns="45700" rIns="91425" bIns="45700" anchor="t" anchorCtr="0">
            <a:spAutoFit/>
          </a:bodyPr>
          <a:lstStyle/>
          <a:p>
            <a:pPr marL="50800" algn="ctr" rtl="1">
              <a:lnSpc>
                <a:spcPct val="90000"/>
              </a:lnSpc>
              <a:spcBef>
                <a:spcPts val="1000"/>
              </a:spcBef>
              <a:buSzPts val="2800"/>
              <a:defRPr/>
            </a:pPr>
            <a:r>
              <a:rPr lang="he-IL" sz="3600" dirty="0">
                <a:solidFill>
                  <a:srgbClr val="4472C4"/>
                </a:solidFill>
                <a:latin typeface="Calibri"/>
                <a:cs typeface="Calibri"/>
                <a:sym typeface="Calibri"/>
              </a:rPr>
              <a:t>מה עושה הילד ומדוע? </a:t>
            </a:r>
          </a:p>
        </p:txBody>
      </p:sp>
      <p:pic>
        <p:nvPicPr>
          <p:cNvPr id="5" name="תמונה 4">
            <a:extLst>
              <a:ext uri="{FF2B5EF4-FFF2-40B4-BE49-F238E27FC236}">
                <a16:creationId xmlns:a16="http://schemas.microsoft.com/office/drawing/2014/main" id="{887466A5-898A-9AA9-CE0E-6F82908ADCBC}"/>
              </a:ext>
            </a:extLst>
          </p:cNvPr>
          <p:cNvPicPr>
            <a:picLocks noChangeAspect="1"/>
          </p:cNvPicPr>
          <p:nvPr/>
        </p:nvPicPr>
        <p:blipFill>
          <a:blip r:embed="rId9"/>
          <a:stretch>
            <a:fillRect/>
          </a:stretch>
        </p:blipFill>
        <p:spPr>
          <a:xfrm>
            <a:off x="1579835" y="1350845"/>
            <a:ext cx="1579005" cy="1363686"/>
          </a:xfrm>
          <a:prstGeom prst="rect">
            <a:avLst/>
          </a:prstGeom>
        </p:spPr>
      </p:pic>
      <p:sp>
        <p:nvSpPr>
          <p:cNvPr id="8" name="תיבת טקסט 7">
            <a:extLst>
              <a:ext uri="{FF2B5EF4-FFF2-40B4-BE49-F238E27FC236}">
                <a16:creationId xmlns:a16="http://schemas.microsoft.com/office/drawing/2014/main" id="{6BC5FC9D-FC3E-A3C5-7092-8CF6CB07BC77}"/>
              </a:ext>
            </a:extLst>
          </p:cNvPr>
          <p:cNvSpPr txBox="1"/>
          <p:nvPr/>
        </p:nvSpPr>
        <p:spPr>
          <a:xfrm>
            <a:off x="2274594" y="1801856"/>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1</a:t>
            </a:r>
          </a:p>
        </p:txBody>
      </p:sp>
      <p:sp>
        <p:nvSpPr>
          <p:cNvPr id="9" name="Google Shape;307;p17">
            <a:extLst>
              <a:ext uri="{FF2B5EF4-FFF2-40B4-BE49-F238E27FC236}">
                <a16:creationId xmlns:a16="http://schemas.microsoft.com/office/drawing/2014/main" id="{19409156-5C5B-AC7F-EA54-E2779F926C8D}"/>
              </a:ext>
            </a:extLst>
          </p:cNvPr>
          <p:cNvSpPr txBox="1"/>
          <p:nvPr/>
        </p:nvSpPr>
        <p:spPr>
          <a:xfrm>
            <a:off x="4643948" y="1534342"/>
            <a:ext cx="3079643" cy="2308284"/>
          </a:xfrm>
          <a:prstGeom prst="rect">
            <a:avLst/>
          </a:prstGeom>
          <a:noFill/>
          <a:ln>
            <a:noFill/>
          </a:ln>
        </p:spPr>
        <p:txBody>
          <a:bodyPr spcFirstLastPara="1" wrap="square" lIns="91425" tIns="45700" rIns="91425" bIns="45700" anchor="t" anchorCtr="0">
            <a:spAutoFit/>
          </a:bodyPr>
          <a:lstStyle/>
          <a:p>
            <a:pPr algn="ctr" rtl="1">
              <a:defRPr/>
            </a:pPr>
            <a:r>
              <a:rPr lang="he-IL" sz="3600" dirty="0">
                <a:solidFill>
                  <a:srgbClr val="4472C4"/>
                </a:solidFill>
                <a:latin typeface="Calibri" panose="020F0502020204030204" pitchFamily="34" charset="0"/>
                <a:ea typeface="Gisha"/>
                <a:cs typeface="Calibri" panose="020F0502020204030204" pitchFamily="34" charset="0"/>
                <a:sym typeface="Gisha"/>
              </a:rPr>
              <a:t>מה חושב </a:t>
            </a:r>
            <a:br>
              <a:rPr lang="en-US" sz="3600" dirty="0">
                <a:solidFill>
                  <a:srgbClr val="4472C4"/>
                </a:solidFill>
                <a:latin typeface="Calibri" panose="020F0502020204030204" pitchFamily="34" charset="0"/>
                <a:ea typeface="Gisha"/>
                <a:cs typeface="Calibri" panose="020F0502020204030204" pitchFamily="34" charset="0"/>
                <a:sym typeface="Gisha"/>
              </a:rPr>
            </a:br>
            <a:r>
              <a:rPr lang="he-IL" sz="3600" dirty="0">
                <a:solidFill>
                  <a:srgbClr val="4472C4"/>
                </a:solidFill>
                <a:latin typeface="Calibri" panose="020F0502020204030204" pitchFamily="34" charset="0"/>
                <a:ea typeface="Gisha"/>
                <a:cs typeface="Calibri" panose="020F0502020204030204" pitchFamily="34" charset="0"/>
                <a:sym typeface="Gisha"/>
              </a:rPr>
              <a:t>עובר האורח </a:t>
            </a:r>
            <a:br>
              <a:rPr lang="en-US" sz="3600" dirty="0">
                <a:solidFill>
                  <a:srgbClr val="4472C4"/>
                </a:solidFill>
                <a:latin typeface="Calibri" panose="020F0502020204030204" pitchFamily="34" charset="0"/>
                <a:ea typeface="Gisha"/>
                <a:cs typeface="Calibri" panose="020F0502020204030204" pitchFamily="34" charset="0"/>
                <a:sym typeface="Gisha"/>
              </a:rPr>
            </a:br>
            <a:r>
              <a:rPr lang="he-IL" sz="3600" dirty="0">
                <a:solidFill>
                  <a:srgbClr val="4472C4"/>
                </a:solidFill>
                <a:latin typeface="Calibri" panose="020F0502020204030204" pitchFamily="34" charset="0"/>
                <a:ea typeface="Gisha"/>
                <a:cs typeface="Calibri" panose="020F0502020204030204" pitchFamily="34" charset="0"/>
                <a:sym typeface="Gisha"/>
              </a:rPr>
              <a:t>על המעשה </a:t>
            </a:r>
            <a:br>
              <a:rPr lang="en-US" sz="3600" dirty="0">
                <a:solidFill>
                  <a:srgbClr val="4472C4"/>
                </a:solidFill>
                <a:latin typeface="Calibri" panose="020F0502020204030204" pitchFamily="34" charset="0"/>
                <a:ea typeface="Gisha"/>
                <a:cs typeface="Calibri" panose="020F0502020204030204" pitchFamily="34" charset="0"/>
                <a:sym typeface="Gisha"/>
              </a:rPr>
            </a:br>
            <a:r>
              <a:rPr lang="he-IL" sz="3600" dirty="0">
                <a:solidFill>
                  <a:srgbClr val="4472C4"/>
                </a:solidFill>
                <a:latin typeface="Calibri" panose="020F0502020204030204" pitchFamily="34" charset="0"/>
                <a:ea typeface="Gisha"/>
                <a:cs typeface="Calibri" panose="020F0502020204030204" pitchFamily="34" charset="0"/>
                <a:sym typeface="Gisha"/>
              </a:rPr>
              <a:t>של הילד?</a:t>
            </a:r>
          </a:p>
        </p:txBody>
      </p:sp>
      <p:pic>
        <p:nvPicPr>
          <p:cNvPr id="10" name="תמונה 9">
            <a:extLst>
              <a:ext uri="{FF2B5EF4-FFF2-40B4-BE49-F238E27FC236}">
                <a16:creationId xmlns:a16="http://schemas.microsoft.com/office/drawing/2014/main" id="{F525CF0C-8A60-D6C9-58F4-A1BBB9E222BD}"/>
              </a:ext>
            </a:extLst>
          </p:cNvPr>
          <p:cNvPicPr>
            <a:picLocks noChangeAspect="1"/>
          </p:cNvPicPr>
          <p:nvPr/>
        </p:nvPicPr>
        <p:blipFill>
          <a:blip r:embed="rId9">
            <a:duotone>
              <a:prstClr val="black"/>
              <a:srgbClr val="FA708A">
                <a:tint val="45000"/>
                <a:satMod val="400000"/>
              </a:srgbClr>
            </a:duotone>
          </a:blip>
          <a:stretch>
            <a:fillRect/>
          </a:stretch>
        </p:blipFill>
        <p:spPr>
          <a:xfrm>
            <a:off x="5224836" y="542522"/>
            <a:ext cx="1626804" cy="1404968"/>
          </a:xfrm>
          <a:prstGeom prst="rect">
            <a:avLst/>
          </a:prstGeom>
        </p:spPr>
      </p:pic>
      <p:sp>
        <p:nvSpPr>
          <p:cNvPr id="11" name="תיבת טקסט 10">
            <a:extLst>
              <a:ext uri="{FF2B5EF4-FFF2-40B4-BE49-F238E27FC236}">
                <a16:creationId xmlns:a16="http://schemas.microsoft.com/office/drawing/2014/main" id="{0DF43714-2965-0933-C878-F0B02E4A2AF1}"/>
              </a:ext>
            </a:extLst>
          </p:cNvPr>
          <p:cNvSpPr txBox="1"/>
          <p:nvPr/>
        </p:nvSpPr>
        <p:spPr>
          <a:xfrm>
            <a:off x="5966963" y="1012778"/>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2</a:t>
            </a:r>
            <a:endParaRPr lang="he-IL" sz="3200" b="1" dirty="0">
              <a:latin typeface="Calibri" panose="020F0502020204030204" pitchFamily="34" charset="0"/>
              <a:cs typeface="Calibri" panose="020F0502020204030204" pitchFamily="34" charset="0"/>
            </a:endParaRPr>
          </a:p>
        </p:txBody>
      </p:sp>
      <p:sp>
        <p:nvSpPr>
          <p:cNvPr id="14" name="Google Shape;310;p17">
            <a:extLst>
              <a:ext uri="{FF2B5EF4-FFF2-40B4-BE49-F238E27FC236}">
                <a16:creationId xmlns:a16="http://schemas.microsoft.com/office/drawing/2014/main" id="{77977941-1C1C-3A8A-3497-69148A74FEA1}"/>
              </a:ext>
            </a:extLst>
          </p:cNvPr>
          <p:cNvSpPr txBox="1"/>
          <p:nvPr/>
        </p:nvSpPr>
        <p:spPr>
          <a:xfrm>
            <a:off x="8007982" y="3305009"/>
            <a:ext cx="3803386" cy="1716327"/>
          </a:xfrm>
          <a:prstGeom prst="rect">
            <a:avLst/>
          </a:prstGeom>
          <a:noFill/>
          <a:ln>
            <a:noFill/>
          </a:ln>
        </p:spPr>
        <p:txBody>
          <a:bodyPr spcFirstLastPara="1" wrap="square" lIns="91425" tIns="45700" rIns="91425" bIns="45700" anchor="t" anchorCtr="0">
            <a:spAutoFit/>
          </a:bodyPr>
          <a:lstStyle/>
          <a:p>
            <a:pPr marL="50800" algn="ctr" rtl="1">
              <a:lnSpc>
                <a:spcPct val="90000"/>
              </a:lnSpc>
              <a:spcBef>
                <a:spcPts val="1000"/>
              </a:spcBef>
              <a:buSzPts val="2800"/>
              <a:defRPr/>
            </a:pPr>
            <a:r>
              <a:rPr lang="he-IL" sz="3600" dirty="0">
                <a:solidFill>
                  <a:srgbClr val="4472C4"/>
                </a:solidFill>
                <a:latin typeface="Calibri"/>
                <a:cs typeface="Calibri"/>
                <a:sym typeface="Calibri"/>
              </a:rPr>
              <a:t>מה ענה לו הילד כשפקפק בהשפעת המעשה?</a:t>
            </a:r>
          </a:p>
        </p:txBody>
      </p:sp>
      <p:pic>
        <p:nvPicPr>
          <p:cNvPr id="15" name="תמונה 14">
            <a:extLst>
              <a:ext uri="{FF2B5EF4-FFF2-40B4-BE49-F238E27FC236}">
                <a16:creationId xmlns:a16="http://schemas.microsoft.com/office/drawing/2014/main" id="{B2E8B4D9-0059-A210-0560-980BC3A7A44D}"/>
              </a:ext>
            </a:extLst>
          </p:cNvPr>
          <p:cNvPicPr>
            <a:picLocks noChangeAspect="1"/>
          </p:cNvPicPr>
          <p:nvPr/>
        </p:nvPicPr>
        <p:blipFill>
          <a:blip r:embed="rId9">
            <a:duotone>
              <a:prstClr val="black"/>
              <a:srgbClr val="FB6FDD">
                <a:tint val="45000"/>
                <a:satMod val="400000"/>
              </a:srgbClr>
            </a:duotone>
          </a:blip>
          <a:stretch>
            <a:fillRect/>
          </a:stretch>
        </p:blipFill>
        <p:spPr>
          <a:xfrm>
            <a:off x="9100107" y="2297592"/>
            <a:ext cx="1581896" cy="1366183"/>
          </a:xfrm>
          <a:prstGeom prst="rect">
            <a:avLst/>
          </a:prstGeom>
        </p:spPr>
      </p:pic>
      <p:sp>
        <p:nvSpPr>
          <p:cNvPr id="16" name="תיבת טקסט 15">
            <a:extLst>
              <a:ext uri="{FF2B5EF4-FFF2-40B4-BE49-F238E27FC236}">
                <a16:creationId xmlns:a16="http://schemas.microsoft.com/office/drawing/2014/main" id="{4500F7C4-57C3-6F4E-C7B6-9487BF1C95BA}"/>
              </a:ext>
            </a:extLst>
          </p:cNvPr>
          <p:cNvSpPr txBox="1"/>
          <p:nvPr/>
        </p:nvSpPr>
        <p:spPr>
          <a:xfrm>
            <a:off x="9793846" y="2726100"/>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322761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te Notes, Yellow, Notepad, Kids">
            <a:extLst>
              <a:ext uri="{FF2B5EF4-FFF2-40B4-BE49-F238E27FC236}">
                <a16:creationId xmlns:a16="http://schemas.microsoft.com/office/drawing/2014/main" id="{3988AFD8-A61C-41E5-B857-A0206DE76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80391">
            <a:off x="1932711" y="2051844"/>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te Notes, Yellow, Notepad, Kids">
            <a:extLst>
              <a:ext uri="{FF2B5EF4-FFF2-40B4-BE49-F238E27FC236}">
                <a16:creationId xmlns:a16="http://schemas.microsoft.com/office/drawing/2014/main" id="{F14BA516-3BE5-4150-9B14-344669E43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201" y="3110113"/>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te Notes, Yellow, Notepad, Kids">
            <a:extLst>
              <a:ext uri="{FF2B5EF4-FFF2-40B4-BE49-F238E27FC236}">
                <a16:creationId xmlns:a16="http://schemas.microsoft.com/office/drawing/2014/main" id="{3407AC9D-7A9C-4FF2-B045-219C9BE28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255" y="2051843"/>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6A12AA10-C4B3-4167-9F73-7127C45D577D}"/>
              </a:ext>
            </a:extLst>
          </p:cNvPr>
          <p:cNvSpPr txBox="1"/>
          <p:nvPr/>
        </p:nvSpPr>
        <p:spPr>
          <a:xfrm>
            <a:off x="6544565" y="2926958"/>
            <a:ext cx="3646170" cy="89255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לילד שלום,</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רציתי לומר לך ש...</a:t>
            </a:r>
          </a:p>
        </p:txBody>
      </p:sp>
      <p:sp>
        <p:nvSpPr>
          <p:cNvPr id="9" name="תיבת טקסט 8">
            <a:extLst>
              <a:ext uri="{FF2B5EF4-FFF2-40B4-BE49-F238E27FC236}">
                <a16:creationId xmlns:a16="http://schemas.microsoft.com/office/drawing/2014/main" id="{402BBDCA-47B3-8730-5049-E2863926E9E9}"/>
              </a:ext>
            </a:extLst>
          </p:cNvPr>
          <p:cNvSpPr txBox="1"/>
          <p:nvPr/>
        </p:nvSpPr>
        <p:spPr>
          <a:xfrm>
            <a:off x="1598775" y="2921832"/>
            <a:ext cx="3137834" cy="89255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לעובר האורח שלום,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רציתי לומר לך ש...</a:t>
            </a:r>
          </a:p>
        </p:txBody>
      </p:sp>
      <p:sp>
        <p:nvSpPr>
          <p:cNvPr id="10" name="תיבת טקסט 9">
            <a:extLst>
              <a:ext uri="{FF2B5EF4-FFF2-40B4-BE49-F238E27FC236}">
                <a16:creationId xmlns:a16="http://schemas.microsoft.com/office/drawing/2014/main" id="{BB5FB5E1-F447-8C0C-8366-5797DD2ACC41}"/>
              </a:ext>
            </a:extLst>
          </p:cNvPr>
          <p:cNvSpPr txBox="1"/>
          <p:nvPr/>
        </p:nvSpPr>
        <p:spPr>
          <a:xfrm>
            <a:off x="1099587" y="241809"/>
            <a:ext cx="9992825" cy="1077218"/>
          </a:xfrm>
          <a:prstGeom prst="rect">
            <a:avLst/>
          </a:prstGeom>
          <a:noFill/>
        </p:spPr>
        <p:txBody>
          <a:bodyPr wrap="square" rtlCol="1">
            <a:spAutoFit/>
          </a:bodyPr>
          <a:lstStyle/>
          <a:p>
            <a:pPr algn="ctr" rtl="1"/>
            <a:r>
              <a:rPr kumimoji="0" lang="he-IL" sz="3200" b="1" i="0" u="none" strike="noStrike" kern="0" cap="none" spc="0" normalizeH="0" baseline="0" noProof="0" dirty="0">
                <a:ln>
                  <a:noFill/>
                </a:ln>
                <a:solidFill>
                  <a:srgbClr val="002060"/>
                </a:solidFill>
                <a:effectLst/>
                <a:uLnTx/>
                <a:uFillTx/>
                <a:latin typeface="Calibri"/>
                <a:cs typeface="Calibri"/>
                <a:sym typeface="Calibri"/>
              </a:rPr>
              <a:t>מה אתם הייתם עונים לעובר האורח?</a:t>
            </a:r>
            <a:br>
              <a:rPr kumimoji="0" lang="he-IL" sz="3200" b="1" i="0" u="none" strike="noStrike" kern="0" cap="none" spc="0" normalizeH="0" baseline="0" noProof="0" dirty="0">
                <a:ln>
                  <a:noFill/>
                </a:ln>
                <a:solidFill>
                  <a:srgbClr val="002060"/>
                </a:solidFill>
                <a:effectLst/>
                <a:uLnTx/>
                <a:uFillTx/>
                <a:latin typeface="Calibri"/>
                <a:cs typeface="Calibri"/>
                <a:sym typeface="Calibri"/>
              </a:rPr>
            </a:br>
            <a:r>
              <a:rPr kumimoji="0" lang="he-IL" sz="3200" b="1" i="0" u="none" strike="noStrike" kern="0" cap="none" spc="0" normalizeH="0" baseline="0" noProof="0" dirty="0">
                <a:ln>
                  <a:noFill/>
                </a:ln>
                <a:solidFill>
                  <a:srgbClr val="002060"/>
                </a:solidFill>
                <a:effectLst/>
                <a:uLnTx/>
                <a:uFillTx/>
                <a:latin typeface="Calibri"/>
                <a:cs typeface="Calibri"/>
                <a:sym typeface="Calibri"/>
              </a:rPr>
              <a:t>מה הייתם אומרים לילד, אילו יכולתם להעביר לו מסר?</a:t>
            </a:r>
            <a:endParaRPr lang="he-IL" dirty="0"/>
          </a:p>
        </p:txBody>
      </p:sp>
    </p:spTree>
    <p:extLst>
      <p:ext uri="{BB962C8B-B14F-4D97-AF65-F5344CB8AC3E}">
        <p14:creationId xmlns:p14="http://schemas.microsoft.com/office/powerpoint/2010/main" val="717849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A69D4F9-3B51-DFFF-8C51-D18C2915AE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69294" y="420565"/>
            <a:ext cx="8253413" cy="4864281"/>
          </a:xfrm>
          <a:prstGeom prst="rect">
            <a:avLst/>
          </a:prstGeom>
        </p:spPr>
      </p:pic>
      <p:sp>
        <p:nvSpPr>
          <p:cNvPr id="6" name="תיבת טקסט 5">
            <a:extLst>
              <a:ext uri="{FF2B5EF4-FFF2-40B4-BE49-F238E27FC236}">
                <a16:creationId xmlns:a16="http://schemas.microsoft.com/office/drawing/2014/main" id="{5F91928E-AD17-B29B-697D-24BA661C1139}"/>
              </a:ext>
            </a:extLst>
          </p:cNvPr>
          <p:cNvSpPr txBox="1"/>
          <p:nvPr/>
        </p:nvSpPr>
        <p:spPr>
          <a:xfrm>
            <a:off x="1809750" y="1195600"/>
            <a:ext cx="8001000" cy="3046988"/>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200" b="0" i="0" u="none" strike="noStrike" kern="0" cap="none" spc="0" normalizeH="0" baseline="0" noProof="0" dirty="0">
                <a:ln>
                  <a:noFill/>
                </a:ln>
                <a:solidFill>
                  <a:srgbClr val="000000"/>
                </a:solidFill>
                <a:effectLst/>
                <a:uLnTx/>
                <a:uFillTx/>
                <a:latin typeface="Calibri"/>
                <a:cs typeface="Calibri"/>
                <a:sym typeface="Calibri"/>
              </a:rPr>
              <a:t>גם מעשה קטן יכול להשפיע מאד על אדם אחר, </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לטוב ולרע.</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לכן, חשוב שנהיה </a:t>
            </a:r>
            <a:r>
              <a:rPr kumimoji="0" lang="he-IL" sz="3200" b="1" i="0" u="none" strike="noStrike" kern="0" cap="none" spc="0" normalizeH="0" baseline="0" noProof="0" dirty="0">
                <a:ln>
                  <a:noFill/>
                </a:ln>
                <a:solidFill>
                  <a:srgbClr val="000000"/>
                </a:solidFill>
                <a:effectLst/>
                <a:uLnTx/>
                <a:uFillTx/>
                <a:latin typeface="Calibri"/>
                <a:cs typeface="Calibri"/>
                <a:sym typeface="Calibri"/>
              </a:rPr>
              <a:t>מודעים</a:t>
            </a:r>
            <a:r>
              <a:rPr kumimoji="0" lang="he-IL" sz="3200" b="0" i="0" u="none" strike="noStrike" kern="0" cap="none" spc="0" normalizeH="0" baseline="0" noProof="0" dirty="0">
                <a:ln>
                  <a:noFill/>
                </a:ln>
                <a:solidFill>
                  <a:srgbClr val="000000"/>
                </a:solidFill>
                <a:effectLst/>
                <a:uLnTx/>
                <a:uFillTx/>
                <a:latin typeface="Calibri"/>
                <a:cs typeface="Calibri"/>
                <a:sym typeface="Calibri"/>
              </a:rPr>
              <a:t> למעשים שלנו. </a:t>
            </a:r>
            <a:br>
              <a:rPr kumimoji="0" lang="he-IL"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פעולה אחת קטנה</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עלולה לפגוע</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או לחבר, </a:t>
            </a:r>
            <a:r>
              <a:rPr kumimoji="0" lang="he-IL" sz="3200" b="0" i="0" u="none" strike="noStrike" kern="0" cap="none" spc="0" normalizeH="0" baseline="0" noProof="0" dirty="0">
                <a:ln>
                  <a:noFill/>
                </a:ln>
                <a:solidFill>
                  <a:srgbClr val="1E1E1B"/>
                </a:solidFill>
                <a:effectLst/>
                <a:uLnTx/>
                <a:uFillTx/>
                <a:latin typeface="Calibri"/>
                <a:cs typeface="Calibri"/>
                <a:sym typeface="Calibri"/>
              </a:rPr>
              <a:t>לבטא אכפתיות </a:t>
            </a:r>
            <a:r>
              <a:rPr kumimoji="0" lang="he-IL" sz="3200" b="0" i="0" u="none" strike="noStrike" kern="0" cap="none" spc="0" normalizeH="0" baseline="0" noProof="0" dirty="0">
                <a:ln>
                  <a:noFill/>
                </a:ln>
                <a:solidFill>
                  <a:srgbClr val="000000"/>
                </a:solidFill>
                <a:effectLst/>
                <a:uLnTx/>
                <a:uFillTx/>
                <a:latin typeface="Calibri"/>
                <a:cs typeface="Calibri"/>
                <a:sym typeface="Calibri"/>
              </a:rPr>
              <a:t>ולחזק תחושת שייכות.</a:t>
            </a:r>
            <a:endParaRPr kumimoji="0" lang="he-IL" sz="1200" b="0" i="0" u="none" strike="sngStrike" kern="0" cap="none" spc="0" normalizeH="0" baseline="0" noProof="0" dirty="0">
              <a:ln>
                <a:noFill/>
              </a:ln>
              <a:solidFill>
                <a:srgbClr val="000000"/>
              </a:solidFill>
              <a:effectLst/>
              <a:uLnTx/>
              <a:uFillTx/>
              <a:latin typeface="Arial"/>
              <a:cs typeface="Arial"/>
              <a:sym typeface="Arial"/>
            </a:endParaRPr>
          </a:p>
        </p:txBody>
      </p:sp>
      <p:pic>
        <p:nvPicPr>
          <p:cNvPr id="15" name="תמונה 14">
            <a:extLst>
              <a:ext uri="{FF2B5EF4-FFF2-40B4-BE49-F238E27FC236}">
                <a16:creationId xmlns:a16="http://schemas.microsoft.com/office/drawing/2014/main" id="{E480CC13-7203-B7A5-BAC9-F69608B12479}"/>
              </a:ext>
            </a:extLst>
          </p:cNvPr>
          <p:cNvPicPr>
            <a:picLocks noChangeAspect="1"/>
          </p:cNvPicPr>
          <p:nvPr/>
        </p:nvPicPr>
        <p:blipFill>
          <a:blip r:embed="rId5"/>
          <a:stretch>
            <a:fillRect/>
          </a:stretch>
        </p:blipFill>
        <p:spPr>
          <a:xfrm>
            <a:off x="-309270" y="-196980"/>
            <a:ext cx="2804403" cy="2432515"/>
          </a:xfrm>
          <a:prstGeom prst="rect">
            <a:avLst/>
          </a:prstGeom>
        </p:spPr>
      </p:pic>
      <p:pic>
        <p:nvPicPr>
          <p:cNvPr id="1028" name="Picture 4" descr="Free Hands Soil photo and picture">
            <a:extLst>
              <a:ext uri="{FF2B5EF4-FFF2-40B4-BE49-F238E27FC236}">
                <a16:creationId xmlns:a16="http://schemas.microsoft.com/office/drawing/2014/main" id="{D009731F-7569-C462-C325-B6C9F826FD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0250" y="4508779"/>
            <a:ext cx="3893389" cy="259439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064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p:cNvSpPr>
            <a:spLocks noGrp="1"/>
          </p:cNvSpPr>
          <p:nvPr>
            <p:ph type="title"/>
          </p:nvPr>
        </p:nvSpPr>
        <p:spPr>
          <a:xfrm>
            <a:off x="-1603177" y="823365"/>
            <a:ext cx="10515600" cy="1325563"/>
          </a:xfrm>
        </p:spPr>
        <p:txBody>
          <a:bodyPr>
            <a:normAutofit/>
          </a:bodyPr>
          <a:lstStyle/>
          <a:p>
            <a:r>
              <a:rPr lang="he-IL" sz="6000" dirty="0">
                <a:solidFill>
                  <a:schemeClr val="accent5">
                    <a:lumMod val="50000"/>
                  </a:schemeClr>
                </a:solidFill>
                <a:latin typeface="Calibri" panose="020F0502020204030204" pitchFamily="34" charset="0"/>
                <a:cs typeface="Calibri" panose="020F0502020204030204" pitchFamily="34" charset="0"/>
              </a:rPr>
              <a:t>משהו קטן וטוב</a:t>
            </a:r>
          </a:p>
        </p:txBody>
      </p:sp>
      <p:sp>
        <p:nvSpPr>
          <p:cNvPr id="7" name="מציין מיקום טקסט 6"/>
          <p:cNvSpPr>
            <a:spLocks noGrp="1"/>
          </p:cNvSpPr>
          <p:nvPr>
            <p:ph idx="1"/>
          </p:nvPr>
        </p:nvSpPr>
        <p:spPr>
          <a:xfrm>
            <a:off x="1545873" y="2266343"/>
            <a:ext cx="10515600" cy="4351338"/>
          </a:xfrm>
        </p:spPr>
        <p:txBody>
          <a:bodyPr>
            <a:normAutofit/>
          </a:bodyPr>
          <a:lstStyle/>
          <a:p>
            <a:pPr marL="50800" indent="0" algn="ctr">
              <a:buNone/>
            </a:pPr>
            <a:r>
              <a:rPr lang="he-IL" sz="3600" dirty="0">
                <a:solidFill>
                  <a:schemeClr val="accent5">
                    <a:lumMod val="50000"/>
                  </a:schemeClr>
                </a:solidFill>
                <a:latin typeface="Calibri" panose="020F0502020204030204" pitchFamily="34" charset="0"/>
                <a:cs typeface="Calibri" panose="020F0502020204030204" pitchFamily="34" charset="0"/>
              </a:rPr>
              <a:t>ספרו זה לזה על מקרה שבו עשיתם </a:t>
            </a:r>
            <a:br>
              <a:rPr lang="en-US" sz="3600" dirty="0">
                <a:solidFill>
                  <a:schemeClr val="accent5">
                    <a:lumMod val="50000"/>
                  </a:schemeClr>
                </a:solidFill>
                <a:latin typeface="Calibri" panose="020F0502020204030204" pitchFamily="34" charset="0"/>
                <a:cs typeface="Calibri" panose="020F0502020204030204" pitchFamily="34" charset="0"/>
              </a:rPr>
            </a:br>
            <a:r>
              <a:rPr lang="he-IL" sz="3600" dirty="0">
                <a:solidFill>
                  <a:schemeClr val="accent5">
                    <a:lumMod val="50000"/>
                  </a:schemeClr>
                </a:solidFill>
                <a:latin typeface="Calibri" panose="020F0502020204030204" pitchFamily="34" charset="0"/>
                <a:cs typeface="Calibri" panose="020F0502020204030204" pitchFamily="34" charset="0"/>
              </a:rPr>
              <a:t>מעשה קטן וטוב </a:t>
            </a:r>
            <a:br>
              <a:rPr lang="en-US" sz="3600" dirty="0">
                <a:solidFill>
                  <a:schemeClr val="accent5">
                    <a:lumMod val="50000"/>
                  </a:schemeClr>
                </a:solidFill>
                <a:latin typeface="Calibri" panose="020F0502020204030204" pitchFamily="34" charset="0"/>
                <a:cs typeface="Calibri" panose="020F0502020204030204" pitchFamily="34" charset="0"/>
              </a:rPr>
            </a:br>
            <a:r>
              <a:rPr lang="he-IL" sz="3600" dirty="0">
                <a:solidFill>
                  <a:schemeClr val="accent5">
                    <a:lumMod val="50000"/>
                  </a:schemeClr>
                </a:solidFill>
                <a:latin typeface="Calibri" panose="020F0502020204030204" pitchFamily="34" charset="0"/>
                <a:cs typeface="Calibri" panose="020F0502020204030204" pitchFamily="34" charset="0"/>
              </a:rPr>
              <a:t>למען מישהו או משהו אחר</a:t>
            </a:r>
          </a:p>
        </p:txBody>
      </p:sp>
      <p:pic>
        <p:nvPicPr>
          <p:cNvPr id="8" name="תמונה 7">
            <a:extLst>
              <a:ext uri="{FF2B5EF4-FFF2-40B4-BE49-F238E27FC236}">
                <a16:creationId xmlns:a16="http://schemas.microsoft.com/office/drawing/2014/main" id="{5B1B86EA-BB46-FCB8-23D6-A4ABEA1E0299}"/>
              </a:ext>
            </a:extLst>
          </p:cNvPr>
          <p:cNvPicPr>
            <a:picLocks noChangeAspect="1"/>
          </p:cNvPicPr>
          <p:nvPr/>
        </p:nvPicPr>
        <p:blipFill>
          <a:blip r:embed="rId3"/>
          <a:stretch>
            <a:fillRect/>
          </a:stretch>
        </p:blipFill>
        <p:spPr>
          <a:xfrm flipH="1">
            <a:off x="4910905" y="5109325"/>
            <a:ext cx="2989681" cy="1508356"/>
          </a:xfrm>
          <a:prstGeom prst="rect">
            <a:avLst/>
          </a:prstGeom>
        </p:spPr>
      </p:pic>
      <p:pic>
        <p:nvPicPr>
          <p:cNvPr id="13" name="תמונה 12">
            <a:extLst>
              <a:ext uri="{FF2B5EF4-FFF2-40B4-BE49-F238E27FC236}">
                <a16:creationId xmlns:a16="http://schemas.microsoft.com/office/drawing/2014/main" id="{8C47E8BD-B731-9B3A-89CB-00ABAC60369E}"/>
              </a:ext>
            </a:extLst>
          </p:cNvPr>
          <p:cNvPicPr>
            <a:picLocks noChangeAspect="1"/>
          </p:cNvPicPr>
          <p:nvPr/>
        </p:nvPicPr>
        <p:blipFill>
          <a:blip r:embed="rId4"/>
          <a:stretch>
            <a:fillRect/>
          </a:stretch>
        </p:blipFill>
        <p:spPr>
          <a:xfrm>
            <a:off x="1393197" y="4227107"/>
            <a:ext cx="1888168" cy="2487877"/>
          </a:xfrm>
          <a:prstGeom prst="rect">
            <a:avLst/>
          </a:prstGeom>
        </p:spPr>
      </p:pic>
      <p:pic>
        <p:nvPicPr>
          <p:cNvPr id="14" name="תמונה 13">
            <a:extLst>
              <a:ext uri="{FF2B5EF4-FFF2-40B4-BE49-F238E27FC236}">
                <a16:creationId xmlns:a16="http://schemas.microsoft.com/office/drawing/2014/main" id="{01046857-D2D8-D43D-4812-0206F5084984}"/>
              </a:ext>
            </a:extLst>
          </p:cNvPr>
          <p:cNvPicPr>
            <a:picLocks noChangeAspect="1"/>
          </p:cNvPicPr>
          <p:nvPr/>
        </p:nvPicPr>
        <p:blipFill rotWithShape="1">
          <a:blip r:embed="rId5">
            <a:clrChange>
              <a:clrFrom>
                <a:srgbClr val="FFFEF8"/>
              </a:clrFrom>
              <a:clrTo>
                <a:srgbClr val="FFFEF8">
                  <a:alpha val="0"/>
                </a:srgbClr>
              </a:clrTo>
            </a:clrChange>
            <a:duotone>
              <a:schemeClr val="accent1">
                <a:shade val="45000"/>
                <a:satMod val="135000"/>
              </a:schemeClr>
              <a:prstClr val="white"/>
            </a:duotone>
          </a:blip>
          <a:srcRect l="39480" t="-2245" r="2" b="40181"/>
          <a:stretch/>
        </p:blipFill>
        <p:spPr>
          <a:xfrm flipH="1">
            <a:off x="1154430" y="2157684"/>
            <a:ext cx="2607609" cy="2381402"/>
          </a:xfrm>
          <a:prstGeom prst="rect">
            <a:avLst/>
          </a:prstGeom>
        </p:spPr>
      </p:pic>
      <p:sp>
        <p:nvSpPr>
          <p:cNvPr id="9" name="תיבת טקסט 8">
            <a:extLst>
              <a:ext uri="{FF2B5EF4-FFF2-40B4-BE49-F238E27FC236}">
                <a16:creationId xmlns:a16="http://schemas.microsoft.com/office/drawing/2014/main" id="{F29DA76A-2E66-DDA1-75BD-671C2C3F9E93}"/>
              </a:ext>
            </a:extLst>
          </p:cNvPr>
          <p:cNvSpPr txBox="1"/>
          <p:nvPr/>
        </p:nvSpPr>
        <p:spPr>
          <a:xfrm>
            <a:off x="1282996" y="2547017"/>
            <a:ext cx="2085709" cy="1384995"/>
          </a:xfrm>
          <a:prstGeom prst="rect">
            <a:avLst/>
          </a:prstGeom>
          <a:noFill/>
        </p:spPr>
        <p:txBody>
          <a:bodyPr wrap="square">
            <a:spAutoFit/>
          </a:bodyPr>
          <a:lstStyle/>
          <a:p>
            <a:pPr lvl="0" algn="ctr" rtl="1"/>
            <a:r>
              <a:rPr lang="he-IL" sz="2800" b="1" dirty="0">
                <a:solidFill>
                  <a:schemeClr val="accent5">
                    <a:lumMod val="50000"/>
                  </a:schemeClr>
                </a:solidFill>
                <a:latin typeface="Calibri" panose="020F0502020204030204" pitchFamily="34" charset="0"/>
                <a:cs typeface="Calibri" panose="020F0502020204030204" pitchFamily="34" charset="0"/>
              </a:rPr>
              <a:t>איך הרגשתם </a:t>
            </a:r>
            <a:br>
              <a:rPr lang="en-US" sz="2800" b="1" dirty="0">
                <a:solidFill>
                  <a:schemeClr val="accent5">
                    <a:lumMod val="50000"/>
                  </a:schemeClr>
                </a:solidFill>
                <a:latin typeface="Calibri" panose="020F0502020204030204" pitchFamily="34" charset="0"/>
                <a:cs typeface="Calibri" panose="020F0502020204030204" pitchFamily="34" charset="0"/>
              </a:rPr>
            </a:br>
            <a:r>
              <a:rPr lang="he-IL" sz="2800" b="1" dirty="0">
                <a:solidFill>
                  <a:schemeClr val="accent5">
                    <a:lumMod val="50000"/>
                  </a:schemeClr>
                </a:solidFill>
                <a:latin typeface="Calibri" panose="020F0502020204030204" pitchFamily="34" charset="0"/>
                <a:cs typeface="Calibri" panose="020F0502020204030204" pitchFamily="34" charset="0"/>
              </a:rPr>
              <a:t>לשתף?</a:t>
            </a:r>
          </a:p>
          <a:p>
            <a:pPr lvl="0" algn="ctr" rtl="1"/>
            <a:r>
              <a:rPr lang="he-IL" sz="2800" b="1" dirty="0">
                <a:solidFill>
                  <a:schemeClr val="accent5">
                    <a:lumMod val="50000"/>
                  </a:schemeClr>
                </a:solidFill>
                <a:latin typeface="Calibri" panose="020F0502020204030204" pitchFamily="34" charset="0"/>
                <a:cs typeface="Calibri" panose="020F0502020204030204" pitchFamily="34" charset="0"/>
              </a:rPr>
              <a:t>ולהקשיב?</a:t>
            </a:r>
          </a:p>
        </p:txBody>
      </p:sp>
      <p:pic>
        <p:nvPicPr>
          <p:cNvPr id="15" name="תמונה 14">
            <a:extLst>
              <a:ext uri="{FF2B5EF4-FFF2-40B4-BE49-F238E27FC236}">
                <a16:creationId xmlns:a16="http://schemas.microsoft.com/office/drawing/2014/main" id="{C8EE11E2-82DE-AD85-A929-534FC1609E63}"/>
              </a:ext>
            </a:extLst>
          </p:cNvPr>
          <p:cNvPicPr>
            <a:picLocks noChangeAspect="1"/>
          </p:cNvPicPr>
          <p:nvPr/>
        </p:nvPicPr>
        <p:blipFill>
          <a:blip r:embed="rId6"/>
          <a:stretch>
            <a:fillRect/>
          </a:stretch>
        </p:blipFill>
        <p:spPr>
          <a:xfrm>
            <a:off x="2337281" y="3992277"/>
            <a:ext cx="4018919" cy="2430798"/>
          </a:xfrm>
          <a:prstGeom prst="rect">
            <a:avLst/>
          </a:prstGeom>
        </p:spPr>
      </p:pic>
      <p:pic>
        <p:nvPicPr>
          <p:cNvPr id="16" name="תמונה 15">
            <a:extLst>
              <a:ext uri="{FF2B5EF4-FFF2-40B4-BE49-F238E27FC236}">
                <a16:creationId xmlns:a16="http://schemas.microsoft.com/office/drawing/2014/main" id="{AEA241BF-98EC-D4B7-FC6D-DC6BE93ECADD}"/>
              </a:ext>
            </a:extLst>
          </p:cNvPr>
          <p:cNvPicPr>
            <a:picLocks noChangeAspect="1"/>
          </p:cNvPicPr>
          <p:nvPr/>
        </p:nvPicPr>
        <p:blipFill>
          <a:blip r:embed="rId7"/>
          <a:stretch>
            <a:fillRect/>
          </a:stretch>
        </p:blipFill>
        <p:spPr>
          <a:xfrm>
            <a:off x="9064006" y="240319"/>
            <a:ext cx="2866288" cy="2409396"/>
          </a:xfrm>
          <a:prstGeom prst="rect">
            <a:avLst/>
          </a:prstGeom>
        </p:spPr>
      </p:pic>
    </p:spTree>
    <p:extLst>
      <p:ext uri="{BB962C8B-B14F-4D97-AF65-F5344CB8AC3E}">
        <p14:creationId xmlns:p14="http://schemas.microsoft.com/office/powerpoint/2010/main" val="34238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תיבת טקסט 10">
            <a:extLst>
              <a:ext uri="{FF2B5EF4-FFF2-40B4-BE49-F238E27FC236}">
                <a16:creationId xmlns:a16="http://schemas.microsoft.com/office/drawing/2014/main" id="{F2B049F8-CF09-19C5-A6FC-4668BB297CCC}"/>
              </a:ext>
            </a:extLst>
          </p:cNvPr>
          <p:cNvSpPr txBox="1"/>
          <p:nvPr/>
        </p:nvSpPr>
        <p:spPr>
          <a:xfrm>
            <a:off x="371474" y="3558827"/>
            <a:ext cx="5572126" cy="2782813"/>
          </a:xfrm>
          <a:prstGeom prst="rect">
            <a:avLst/>
          </a:prstGeom>
          <a:noFill/>
        </p:spPr>
        <p:txBody>
          <a:bodyPr wrap="square">
            <a:sp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2800" b="1" i="1" u="none" strike="noStrike" kern="0" cap="none" spc="0" normalizeH="0" baseline="0" noProof="0" dirty="0">
                <a:ln>
                  <a:noFill/>
                </a:ln>
                <a:solidFill>
                  <a:srgbClr val="000000"/>
                </a:solidFill>
                <a:effectLst/>
                <a:uLnTx/>
                <a:uFillTx/>
                <a:latin typeface="Calibri"/>
                <a:cs typeface="Calibri"/>
                <a:sym typeface="Calibri"/>
              </a:rPr>
              <a:t>מה יהונתן מרגיש? </a:t>
            </a:r>
            <a:br>
              <a:rPr kumimoji="0" lang="en-US" sz="2800" b="1" i="1" u="none" strike="noStrike" kern="0" cap="none" spc="0" normalizeH="0" baseline="0" noProof="0" dirty="0">
                <a:ln>
                  <a:noFill/>
                </a:ln>
                <a:solidFill>
                  <a:srgbClr val="000000"/>
                </a:solidFill>
                <a:effectLst/>
                <a:uLnTx/>
                <a:uFillTx/>
                <a:latin typeface="Calibri"/>
                <a:cs typeface="Calibri"/>
                <a:sym typeface="Calibri"/>
              </a:rPr>
            </a:br>
            <a:r>
              <a:rPr kumimoji="0" lang="he-IL" sz="2800" b="1" i="1" u="none" strike="noStrike" kern="0" cap="none" spc="0" normalizeH="0" baseline="0" noProof="0" dirty="0">
                <a:ln>
                  <a:noFill/>
                </a:ln>
                <a:solidFill>
                  <a:srgbClr val="000000"/>
                </a:solidFill>
                <a:effectLst/>
                <a:uLnTx/>
                <a:uFillTx/>
                <a:latin typeface="Calibri"/>
                <a:cs typeface="Calibri"/>
                <a:sym typeface="Calibri"/>
              </a:rPr>
              <a:t>מה הוא חושב? </a:t>
            </a:r>
            <a:br>
              <a:rPr kumimoji="0" lang="en-US" sz="2800" b="1" i="1" u="none" strike="noStrike" kern="0" cap="none" spc="0" normalizeH="0" baseline="0" noProof="0" dirty="0">
                <a:ln>
                  <a:noFill/>
                </a:ln>
                <a:solidFill>
                  <a:srgbClr val="000000"/>
                </a:solidFill>
                <a:effectLst/>
                <a:uLnTx/>
                <a:uFillTx/>
                <a:latin typeface="Calibri"/>
                <a:cs typeface="Calibri"/>
                <a:sym typeface="Calibri"/>
              </a:rPr>
            </a:br>
            <a:r>
              <a:rPr kumimoji="0" lang="he-IL" sz="3200" b="1" i="1" u="none" strike="noStrike" kern="0" cap="none" spc="0" normalizeH="0" baseline="0" noProof="0" dirty="0">
                <a:ln>
                  <a:noFill/>
                </a:ln>
                <a:solidFill>
                  <a:srgbClr val="002060"/>
                </a:solidFill>
                <a:effectLst/>
                <a:uLnTx/>
                <a:uFillTx/>
                <a:latin typeface="Calibri"/>
                <a:cs typeface="Calibri"/>
                <a:sym typeface="Calibri"/>
              </a:rPr>
              <a:t>משהו קטן</a:t>
            </a:r>
            <a:r>
              <a:rPr kumimoji="0" lang="he-IL" sz="3200" b="1" i="1" u="none" strike="noStrike" kern="0" cap="none" spc="0" normalizeH="0" noProof="0" dirty="0">
                <a:ln>
                  <a:noFill/>
                </a:ln>
                <a:solidFill>
                  <a:srgbClr val="002060"/>
                </a:solidFill>
                <a:effectLst/>
                <a:uLnTx/>
                <a:uFillTx/>
                <a:latin typeface="Calibri"/>
                <a:cs typeface="Calibri"/>
                <a:sym typeface="Calibri"/>
              </a:rPr>
              <a:t> וטוב</a:t>
            </a:r>
            <a:endParaRPr kumimoji="0" lang="he-IL" sz="3200" b="1" i="1" u="none" strike="noStrike" kern="0" cap="none" spc="0" normalizeH="0" baseline="0" noProof="0" dirty="0">
              <a:ln>
                <a:noFill/>
              </a:ln>
              <a:solidFill>
                <a:srgbClr val="002060"/>
              </a:solidFill>
              <a:effectLst/>
              <a:uLnTx/>
              <a:uFillTx/>
              <a:latin typeface="Calibri"/>
              <a:cs typeface="Calibri"/>
              <a:sym typeface="Calibri"/>
            </a:endParaRPr>
          </a:p>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3200" b="1" i="1" u="none" strike="noStrike" kern="0" cap="none" spc="0" normalizeH="0" baseline="0" noProof="0" dirty="0">
                <a:ln>
                  <a:noFill/>
                </a:ln>
                <a:solidFill>
                  <a:srgbClr val="002060"/>
                </a:solidFill>
                <a:effectLst/>
                <a:uLnTx/>
                <a:uFillTx/>
                <a:latin typeface="Calibri"/>
                <a:cs typeface="Calibri"/>
                <a:sym typeface="Calibri"/>
              </a:rPr>
              <a:t>שהייתם מציעים לו לעשות..</a:t>
            </a:r>
            <a:endParaRPr kumimoji="0" lang="he-IL" sz="1600" b="1" i="1" u="none" strike="noStrike" kern="0" cap="none" spc="0" normalizeH="0" baseline="0" noProof="0" dirty="0">
              <a:ln>
                <a:noFill/>
              </a:ln>
              <a:solidFill>
                <a:srgbClr val="002060"/>
              </a:solidFill>
              <a:effectLst/>
              <a:uLnTx/>
              <a:uFillTx/>
              <a:sym typeface="Arial"/>
            </a:endParaRPr>
          </a:p>
        </p:txBody>
      </p:sp>
      <p:pic>
        <p:nvPicPr>
          <p:cNvPr id="14" name="תמונה 13">
            <a:extLst>
              <a:ext uri="{FF2B5EF4-FFF2-40B4-BE49-F238E27FC236}">
                <a16:creationId xmlns:a16="http://schemas.microsoft.com/office/drawing/2014/main" id="{1053F7B3-8831-3B30-DFBA-86C34009E5EC}"/>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2520655" y="-408533"/>
            <a:ext cx="4711156" cy="2341067"/>
          </a:xfrm>
          <a:prstGeom prst="rect">
            <a:avLst/>
          </a:prstGeom>
        </p:spPr>
      </p:pic>
      <p:sp>
        <p:nvSpPr>
          <p:cNvPr id="2" name="כותרת 1">
            <a:extLst>
              <a:ext uri="{FF2B5EF4-FFF2-40B4-BE49-F238E27FC236}">
                <a16:creationId xmlns:a16="http://schemas.microsoft.com/office/drawing/2014/main" id="{A4EB74D2-3977-8799-851B-2EF0A8F47170}"/>
              </a:ext>
            </a:extLst>
          </p:cNvPr>
          <p:cNvSpPr>
            <a:spLocks noGrp="1"/>
          </p:cNvSpPr>
          <p:nvPr>
            <p:ph type="title"/>
          </p:nvPr>
        </p:nvSpPr>
        <p:spPr>
          <a:xfrm>
            <a:off x="838200" y="248511"/>
            <a:ext cx="5410200" cy="1325563"/>
          </a:xfrm>
        </p:spPr>
        <p:txBody>
          <a:bodyPr/>
          <a:lstStyle/>
          <a:p>
            <a:pPr algn="ctr"/>
            <a:r>
              <a:rPr lang="he-IL" b="1" dirty="0">
                <a:latin typeface="Calibri" panose="020F0502020204030204" pitchFamily="34" charset="0"/>
                <a:ea typeface="Calibri" panose="020F0502020204030204" pitchFamily="34" charset="0"/>
                <a:cs typeface="Calibri" panose="020F0502020204030204" pitchFamily="34" charset="0"/>
              </a:rPr>
              <a:t>משהו קטן וטוב - ביחד</a:t>
            </a:r>
          </a:p>
        </p:txBody>
      </p:sp>
      <p:sp>
        <p:nvSpPr>
          <p:cNvPr id="8" name="תיבת טקסט 7">
            <a:extLst>
              <a:ext uri="{FF2B5EF4-FFF2-40B4-BE49-F238E27FC236}">
                <a16:creationId xmlns:a16="http://schemas.microsoft.com/office/drawing/2014/main" id="{E031E61F-894C-B832-9316-172E6989786F}"/>
              </a:ext>
            </a:extLst>
          </p:cNvPr>
          <p:cNvSpPr txBox="1"/>
          <p:nvPr/>
        </p:nvSpPr>
        <p:spPr>
          <a:xfrm>
            <a:off x="35224" y="1645621"/>
            <a:ext cx="7016151" cy="1569660"/>
          </a:xfrm>
          <a:prstGeom prst="rect">
            <a:avLst/>
          </a:prstGeom>
          <a:noFill/>
        </p:spPr>
        <p:txBody>
          <a:bodyPr wrap="square">
            <a:spAutoFit/>
          </a:bodyPr>
          <a:lstStyle/>
          <a:p>
            <a:pPr marL="50800" marR="0" lvl="0" indent="0" algn="ctr" defTabSz="914400" rtl="1" eaLnBrk="1" fontAlgn="auto" latinLnBrk="0" hangingPunct="1">
              <a:lnSpc>
                <a:spcPct val="100000"/>
              </a:lnSpc>
              <a:spcBef>
                <a:spcPts val="1000"/>
              </a:spcBef>
              <a:spcAft>
                <a:spcPts val="0"/>
              </a:spcAft>
              <a:buClr>
                <a:srgbClr val="000000"/>
              </a:buClr>
              <a:buSzPts val="2800"/>
              <a:buFont typeface="Arial"/>
              <a:buNone/>
              <a:tabLst/>
              <a:defRPr/>
            </a:pPr>
            <a:r>
              <a:rPr kumimoji="0" lang="he-IL" sz="3200" b="0" i="0" u="none" strike="noStrike" kern="0" cap="none" spc="0" normalizeH="0" baseline="0" noProof="0" dirty="0">
                <a:ln>
                  <a:noFill/>
                </a:ln>
                <a:solidFill>
                  <a:srgbClr val="000000"/>
                </a:solidFill>
                <a:effectLst/>
                <a:uLnTx/>
                <a:uFillTx/>
                <a:latin typeface="Calibri"/>
                <a:cs typeface="Calibri"/>
                <a:sym typeface="Calibri"/>
              </a:rPr>
              <a:t>אוהד אמר היום לכל הבנים בכיתה </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להפסיק להיות חברים של עידו, ולא לדבר אתו. </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יהונתן אינו חבר של עידו, אבל...</a:t>
            </a:r>
            <a:endParaRPr kumimoji="0" lang="he-IL" sz="2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5" name="AutoShape 2" descr="בנים בגיל 11 משחקים בכדור ולא משתפים ילד שיושב בצד עצוב בלי כדור. תמונה 2 מתוך 4">
            <a:extLst>
              <a:ext uri="{FF2B5EF4-FFF2-40B4-BE49-F238E27FC236}">
                <a16:creationId xmlns:a16="http://schemas.microsoft.com/office/drawing/2014/main" id="{F4A2E9C3-1547-C274-DA87-EA2227E0C5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22" name="תמונה 21" descr="תמונה שמכילה לבוש, אדם, ילד, סרט מצויר&#10;&#10;התיאור נוצר באופן אוטומטי">
            <a:extLst>
              <a:ext uri="{FF2B5EF4-FFF2-40B4-BE49-F238E27FC236}">
                <a16:creationId xmlns:a16="http://schemas.microsoft.com/office/drawing/2014/main" id="{AFB97971-EC71-880A-8C1E-F19A2103262B}"/>
              </a:ext>
            </a:extLst>
          </p:cNvPr>
          <p:cNvPicPr>
            <a:picLocks noChangeAspect="1"/>
          </p:cNvPicPr>
          <p:nvPr/>
        </p:nvPicPr>
        <p:blipFill>
          <a:blip r:embed="rId5"/>
          <a:stretch>
            <a:fillRect/>
          </a:stretch>
        </p:blipFill>
        <p:spPr>
          <a:xfrm>
            <a:off x="5943600" y="1151348"/>
            <a:ext cx="6400862" cy="5334052"/>
          </a:xfrm>
          <a:prstGeom prst="rect">
            <a:avLst/>
          </a:prstGeom>
        </p:spPr>
      </p:pic>
    </p:spTree>
    <p:extLst>
      <p:ext uri="{BB962C8B-B14F-4D97-AF65-F5344CB8AC3E}">
        <p14:creationId xmlns:p14="http://schemas.microsoft.com/office/powerpoint/2010/main" val="303739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08AD4-4774-5696-08D5-81CAD0D37DB4}"/>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2758D295-D105-C239-D6D3-D99A3A24A345}"/>
              </a:ext>
            </a:extLst>
          </p:cNvPr>
          <p:cNvSpPr>
            <a:spLocks noGrp="1"/>
          </p:cNvSpPr>
          <p:nvPr>
            <p:ph type="title"/>
          </p:nvPr>
        </p:nvSpPr>
        <p:spPr>
          <a:xfrm>
            <a:off x="838200" y="161492"/>
            <a:ext cx="10515600" cy="1325563"/>
          </a:xfrm>
        </p:spPr>
        <p:txBody>
          <a:bodyPr>
            <a:noAutofit/>
          </a:bodyPr>
          <a:lstStyle/>
          <a:p>
            <a:r>
              <a:rPr lang="he-IL" sz="6600" dirty="0">
                <a:solidFill>
                  <a:srgbClr val="002060"/>
                </a:solidFill>
              </a:rPr>
              <a:t>בואו נעשה את זה ביחד</a:t>
            </a:r>
            <a:endParaRPr lang="he-IL" sz="5400" dirty="0">
              <a:solidFill>
                <a:srgbClr val="002060"/>
              </a:solidFill>
            </a:endParaRPr>
          </a:p>
        </p:txBody>
      </p:sp>
      <p:sp>
        <p:nvSpPr>
          <p:cNvPr id="3" name="AutoShape 2" descr="ילד שמח בן 11מסתכל בזכוכית מגדלת. תמונה 1 מתוך 4">
            <a:extLst>
              <a:ext uri="{FF2B5EF4-FFF2-40B4-BE49-F238E27FC236}">
                <a16:creationId xmlns:a16="http://schemas.microsoft.com/office/drawing/2014/main" id="{EB9B6704-B09C-10C7-E5A4-9987D185B4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 name="AutoShape 6" descr="ילד שמח בן 11מסתכל בזכוכית מגדלת. תמונה 1 מתוך 4">
            <a:extLst>
              <a:ext uri="{FF2B5EF4-FFF2-40B4-BE49-F238E27FC236}">
                <a16:creationId xmlns:a16="http://schemas.microsoft.com/office/drawing/2014/main" id="{333783A3-1B2F-E873-EF0D-96A17D00623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7" name="AutoShape 8" descr="רעיון זכוכית מגדלת. תמונה 4 מתוך 4">
            <a:extLst>
              <a:ext uri="{FF2B5EF4-FFF2-40B4-BE49-F238E27FC236}">
                <a16:creationId xmlns:a16="http://schemas.microsoft.com/office/drawing/2014/main" id="{94757769-9D70-C20E-20FC-3673AF565B5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9" name="AutoShape 10" descr="רעיון זכוכית מגדלת וילד בן 11 שמח. תמונה 1 מתוך 4">
            <a:extLst>
              <a:ext uri="{FF2B5EF4-FFF2-40B4-BE49-F238E27FC236}">
                <a16:creationId xmlns:a16="http://schemas.microsoft.com/office/drawing/2014/main" id="{A29884A2-55A9-5EA2-617F-E5C7258FCC8F}"/>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1" name="AutoShape 12" descr="ילד בן 11 שמח לבד חושב עם בועת מחשבה. תמונה 1 מתוך 4">
            <a:extLst>
              <a:ext uri="{FF2B5EF4-FFF2-40B4-BE49-F238E27FC236}">
                <a16:creationId xmlns:a16="http://schemas.microsoft.com/office/drawing/2014/main" id="{01798F46-9D28-ACDD-8850-41E94E2C48CC}"/>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2" name="תמונה 11" descr="תמונה שמכילה אדם, פני אדם, לבוש, בועה&#10;&#10;התיאור נוצר באופן אוטומטי">
            <a:extLst>
              <a:ext uri="{FF2B5EF4-FFF2-40B4-BE49-F238E27FC236}">
                <a16:creationId xmlns:a16="http://schemas.microsoft.com/office/drawing/2014/main" id="{95265965-B8B7-94C0-D8DB-C66BEF529D4B}"/>
              </a:ext>
            </a:extLst>
          </p:cNvPr>
          <p:cNvPicPr>
            <a:picLocks noChangeAspect="1"/>
          </p:cNvPicPr>
          <p:nvPr/>
        </p:nvPicPr>
        <p:blipFill>
          <a:blip r:embed="rId3"/>
          <a:stretch>
            <a:fillRect/>
          </a:stretch>
        </p:blipFill>
        <p:spPr>
          <a:xfrm>
            <a:off x="0" y="1487055"/>
            <a:ext cx="10817525" cy="5367303"/>
          </a:xfrm>
          <a:prstGeom prst="rect">
            <a:avLst/>
          </a:prstGeom>
        </p:spPr>
      </p:pic>
    </p:spTree>
    <p:extLst>
      <p:ext uri="{BB962C8B-B14F-4D97-AF65-F5344CB8AC3E}">
        <p14:creationId xmlns:p14="http://schemas.microsoft.com/office/powerpoint/2010/main" val="3910124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טקסט&#10;&#10;התיאור נוצר באופן אוטומטי">
            <a:extLst>
              <a:ext uri="{FF2B5EF4-FFF2-40B4-BE49-F238E27FC236}">
                <a16:creationId xmlns:a16="http://schemas.microsoft.com/office/drawing/2014/main" id="{3FAF7539-21AE-A4B5-42F3-2FA3B28B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995" y="1827167"/>
            <a:ext cx="8569234" cy="4887141"/>
          </a:xfrm>
          <a:prstGeom prst="rect">
            <a:avLst/>
          </a:prstGeom>
        </p:spPr>
      </p:pic>
      <p:sp>
        <p:nvSpPr>
          <p:cNvPr id="3" name="תיבת טקסט 2">
            <a:extLst>
              <a:ext uri="{FF2B5EF4-FFF2-40B4-BE49-F238E27FC236}">
                <a16:creationId xmlns:a16="http://schemas.microsoft.com/office/drawing/2014/main" id="{C8253197-1483-0358-EACB-85901627CD32}"/>
              </a:ext>
            </a:extLst>
          </p:cNvPr>
          <p:cNvSpPr txBox="1"/>
          <p:nvPr/>
        </p:nvSpPr>
        <p:spPr>
          <a:xfrm>
            <a:off x="2231300" y="2134512"/>
            <a:ext cx="8260623" cy="1569660"/>
          </a:xfrm>
          <a:prstGeom prst="rect">
            <a:avLst/>
          </a:prstGeom>
          <a:noFill/>
        </p:spPr>
        <p:txBody>
          <a:bodyPr wrap="square">
            <a:spAutoFit/>
          </a:bodyPr>
          <a:lstStyle/>
          <a:p>
            <a:pPr marL="50800" indent="0" algn="ctr">
              <a:buFont typeface="Arial"/>
              <a:buNone/>
            </a:pPr>
            <a:r>
              <a:rPr lang="he-IL" sz="3200" dirty="0">
                <a:solidFill>
                  <a:schemeClr val="dk1"/>
                </a:solidFill>
                <a:latin typeface="Calibri"/>
                <a:cs typeface="Calibri"/>
              </a:rPr>
              <a:t>קבוצה מילדי הכיתה התארגנה להיפגש</a:t>
            </a:r>
            <a:endParaRPr lang="he-IL" sz="3200" strike="sngStrike" dirty="0">
              <a:solidFill>
                <a:schemeClr val="dk1"/>
              </a:solidFill>
              <a:highlight>
                <a:srgbClr val="FFFF00"/>
              </a:highlight>
              <a:latin typeface="Calibri"/>
              <a:cs typeface="Calibri"/>
            </a:endParaRPr>
          </a:p>
          <a:p>
            <a:pPr marL="50800" indent="0" algn="ctr">
              <a:buFont typeface="Arial"/>
              <a:buNone/>
            </a:pPr>
            <a:r>
              <a:rPr lang="he-IL" sz="3200" dirty="0">
                <a:solidFill>
                  <a:schemeClr val="dk1"/>
                </a:solidFill>
                <a:latin typeface="Calibri"/>
                <a:cs typeface="Calibri"/>
              </a:rPr>
              <a:t>בשעות אחר הצהריים.</a:t>
            </a:r>
            <a:br>
              <a:rPr lang="en-US" sz="3200" dirty="0">
                <a:solidFill>
                  <a:schemeClr val="dk1"/>
                </a:solidFill>
                <a:latin typeface="Calibri"/>
                <a:cs typeface="Calibri"/>
              </a:rPr>
            </a:br>
            <a:r>
              <a:rPr lang="he-IL" sz="3200" dirty="0">
                <a:solidFill>
                  <a:schemeClr val="dk1"/>
                </a:solidFill>
                <a:latin typeface="Calibri"/>
                <a:cs typeface="Calibri"/>
              </a:rPr>
              <a:t>גל רצה להזמין גם את תומר, אך חברי הקבוצה סירבו.</a:t>
            </a:r>
            <a:endParaRPr lang="he-IL" sz="3200" i="1" dirty="0">
              <a:solidFill>
                <a:schemeClr val="accent5">
                  <a:lumMod val="50000"/>
                </a:schemeClr>
              </a:solidFill>
              <a:latin typeface="Calibri"/>
              <a:cs typeface="Calibri"/>
            </a:endParaRPr>
          </a:p>
        </p:txBody>
      </p:sp>
      <p:sp>
        <p:nvSpPr>
          <p:cNvPr id="9" name="תיבת טקסט 8">
            <a:extLst>
              <a:ext uri="{FF2B5EF4-FFF2-40B4-BE49-F238E27FC236}">
                <a16:creationId xmlns:a16="http://schemas.microsoft.com/office/drawing/2014/main" id="{5C83C390-2328-96FE-86E2-4AAB64A54CDF}"/>
              </a:ext>
            </a:extLst>
          </p:cNvPr>
          <p:cNvSpPr txBox="1"/>
          <p:nvPr/>
        </p:nvSpPr>
        <p:spPr>
          <a:xfrm>
            <a:off x="3323216" y="3931967"/>
            <a:ext cx="6076790" cy="2554545"/>
          </a:xfrm>
          <a:prstGeom prst="rect">
            <a:avLst/>
          </a:prstGeom>
          <a:noFill/>
        </p:spPr>
        <p:txBody>
          <a:bodyPr wrap="square">
            <a:spAutoFit/>
          </a:bodyPr>
          <a:lstStyle/>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IL" sz="3200" dirty="0">
                <a:solidFill>
                  <a:srgbClr val="5B9BD5">
                    <a:lumMod val="50000"/>
                  </a:srgbClr>
                </a:solidFill>
                <a:latin typeface="Calibri"/>
                <a:cs typeface="Calibri"/>
              </a:rPr>
              <a:t>האם ראיתם או חוויתם </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מקרה דומה? </a:t>
            </a:r>
            <a:br>
              <a:rPr lang="he-IL"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מה אתם מציעים לו לעשות?</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רשמו את המחשבות וההתלבטויות העולות בקבוצה</a:t>
            </a:r>
            <a:endParaRPr lang="he-IL" sz="3200" dirty="0">
              <a:solidFill>
                <a:srgbClr val="5B9BD5">
                  <a:lumMod val="50000"/>
                </a:srgbClr>
              </a:solidFill>
              <a:latin typeface="Calibri"/>
              <a:cs typeface="Calibri"/>
              <a:sym typeface="Calibri"/>
            </a:endParaRPr>
          </a:p>
        </p:txBody>
      </p:sp>
      <p:sp>
        <p:nvSpPr>
          <p:cNvPr id="10" name="כותרת 1">
            <a:extLst>
              <a:ext uri="{FF2B5EF4-FFF2-40B4-BE49-F238E27FC236}">
                <a16:creationId xmlns:a16="http://schemas.microsoft.com/office/drawing/2014/main" id="{EAF178A9-B892-E83B-CD38-7CC7EF72C6E6}"/>
              </a:ext>
            </a:extLst>
          </p:cNvPr>
          <p:cNvSpPr>
            <a:spLocks noGrp="1"/>
          </p:cNvSpPr>
          <p:nvPr>
            <p:ph type="title"/>
          </p:nvPr>
        </p:nvSpPr>
        <p:spPr>
          <a:xfrm>
            <a:off x="838200" y="161492"/>
            <a:ext cx="10515600" cy="1325563"/>
          </a:xfrm>
        </p:spPr>
        <p:txBody>
          <a:bodyPr>
            <a:noAutofit/>
          </a:bodyPr>
          <a:lstStyle/>
          <a:p>
            <a:r>
              <a:rPr lang="he-IL" sz="5400" dirty="0">
                <a:solidFill>
                  <a:srgbClr val="002060"/>
                </a:solidFill>
              </a:rPr>
              <a:t>מה אתם חושבים שהחבר מרגיש?</a:t>
            </a:r>
          </a:p>
        </p:txBody>
      </p:sp>
      <p:pic>
        <p:nvPicPr>
          <p:cNvPr id="11" name="תמונה 10">
            <a:extLst>
              <a:ext uri="{FF2B5EF4-FFF2-40B4-BE49-F238E27FC236}">
                <a16:creationId xmlns:a16="http://schemas.microsoft.com/office/drawing/2014/main" id="{C320BCDD-D2BA-175D-FFA8-30FCF199492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60700" y="1487055"/>
            <a:ext cx="2371725" cy="2505075"/>
          </a:xfrm>
          <a:prstGeom prst="rect">
            <a:avLst/>
          </a:prstGeom>
        </p:spPr>
      </p:pic>
      <p:pic>
        <p:nvPicPr>
          <p:cNvPr id="5" name="תמונה 4" descr="תמונה שמכילה שחור, חשיכה&#10;&#10;התיאור נוצר באופן אוטומטי">
            <a:extLst>
              <a:ext uri="{FF2B5EF4-FFF2-40B4-BE49-F238E27FC236}">
                <a16:creationId xmlns:a16="http://schemas.microsoft.com/office/drawing/2014/main" id="{464D062B-732D-BF9E-BCC6-CF6EEDB53A13}"/>
              </a:ext>
            </a:extLst>
          </p:cNvPr>
          <p:cNvPicPr>
            <a:picLocks noChangeAspect="1"/>
          </p:cNvPicPr>
          <p:nvPr/>
        </p:nvPicPr>
        <p:blipFill>
          <a:blip r:embed="rId4"/>
          <a:stretch>
            <a:fillRect/>
          </a:stretch>
        </p:blipFill>
        <p:spPr>
          <a:xfrm>
            <a:off x="10373471" y="1846554"/>
            <a:ext cx="1546182" cy="1174877"/>
          </a:xfrm>
          <a:prstGeom prst="rect">
            <a:avLst/>
          </a:prstGeom>
        </p:spPr>
      </p:pic>
      <p:pic>
        <p:nvPicPr>
          <p:cNvPr id="6" name="Picture 2" descr="Free Arrows Hand Draw Arrows vector and picture">
            <a:extLst>
              <a:ext uri="{FF2B5EF4-FFF2-40B4-BE49-F238E27FC236}">
                <a16:creationId xmlns:a16="http://schemas.microsoft.com/office/drawing/2014/main" id="{AC1E5A6F-414F-5D4C-5EA8-08816A0447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56" r="72420" b="79261"/>
          <a:stretch/>
        </p:blipFill>
        <p:spPr bwMode="auto">
          <a:xfrm rot="2554361" flipH="1">
            <a:off x="1612847" y="4616725"/>
            <a:ext cx="1543322" cy="136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33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2"/>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7872000" y="478310"/>
            <a:ext cx="4320000" cy="1116897"/>
          </a:xfrm>
          <a:prstGeom prst="rect">
            <a:avLst/>
          </a:prstGeom>
          <a:noFill/>
          <a:ln>
            <a:noFill/>
          </a:ln>
        </p:spPr>
      </p:pic>
      <p:sp>
        <p:nvSpPr>
          <p:cNvPr id="135" name="Google Shape;135;p2"/>
          <p:cNvSpPr/>
          <p:nvPr/>
        </p:nvSpPr>
        <p:spPr>
          <a:xfrm>
            <a:off x="9285932" y="343674"/>
            <a:ext cx="2906068"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2800" b="1" i="0" u="none" strike="noStrike" kern="0" cap="none" spc="0" normalizeH="0" baseline="0" noProof="0">
                <a:ln>
                  <a:noFill/>
                </a:ln>
                <a:solidFill>
                  <a:srgbClr val="FFFFFF"/>
                </a:solidFill>
                <a:effectLst/>
                <a:uLnTx/>
                <a:uFillTx/>
                <a:latin typeface="Calibri"/>
                <a:ea typeface="Calibri"/>
                <a:cs typeface="Calibri"/>
                <a:sym typeface="Calibri"/>
              </a:rPr>
              <a:t>נושאי היחידה</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51775" y="3100021"/>
            <a:ext cx="3530604" cy="382929"/>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BBA4DD"/>
                </a:solidFill>
                <a:effectLst/>
                <a:uLnTx/>
                <a:uFillTx/>
                <a:latin typeface="Calibri"/>
                <a:ea typeface="Calibri"/>
                <a:cs typeface="Calibri"/>
                <a:sym typeface="Calibri"/>
              </a:rPr>
              <a:t>תפקיד לכל תפקיד</a:t>
            </a:r>
          </a:p>
        </p:txBody>
      </p:sp>
      <p:sp>
        <p:nvSpPr>
          <p:cNvPr id="137" name="Google Shape;137;p2"/>
          <p:cNvSpPr/>
          <p:nvPr/>
        </p:nvSpPr>
        <p:spPr>
          <a:xfrm>
            <a:off x="4163230" y="3939347"/>
            <a:ext cx="4553272" cy="341396"/>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A8D08C"/>
                </a:solidFill>
                <a:effectLst/>
                <a:uLnTx/>
                <a:uFillTx/>
                <a:latin typeface="Calibri"/>
                <a:ea typeface="Calibri"/>
                <a:cs typeface="Calibri"/>
                <a:sym typeface="Calibri"/>
              </a:rPr>
              <a:t>סיפורו של הגיבור הראשי</a:t>
            </a:r>
          </a:p>
        </p:txBody>
      </p:sp>
      <p:sp>
        <p:nvSpPr>
          <p:cNvPr id="140" name="Google Shape;140;p2"/>
          <p:cNvSpPr/>
          <p:nvPr/>
        </p:nvSpPr>
        <p:spPr>
          <a:xfrm>
            <a:off x="11543430" y="2102766"/>
            <a:ext cx="234456"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a:ln>
                  <a:noFill/>
                </a:ln>
                <a:solidFill>
                  <a:srgbClr val="FFFFFF"/>
                </a:solidFill>
                <a:effectLst/>
                <a:uLnTx/>
                <a:uFillTx/>
                <a:latin typeface="Calibri"/>
                <a:ea typeface="Calibri"/>
                <a:cs typeface="Calibri"/>
                <a:sym typeface="Calibri"/>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9688180" y="3153978"/>
            <a:ext cx="386444" cy="382890"/>
          </a:xfrm>
          <a:prstGeom prst="ellipse">
            <a:avLst/>
          </a:prstGeom>
          <a:solidFill>
            <a:srgbClr val="BBA4DD"/>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Google Shape;142;p2"/>
          <p:cNvSpPr/>
          <p:nvPr/>
        </p:nvSpPr>
        <p:spPr>
          <a:xfrm>
            <a:off x="9775749" y="3194028"/>
            <a:ext cx="234456"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3" name="Google Shape;143;p2"/>
          <p:cNvSpPr/>
          <p:nvPr/>
        </p:nvSpPr>
        <p:spPr>
          <a:xfrm>
            <a:off x="8987725" y="3938591"/>
            <a:ext cx="386444" cy="382890"/>
          </a:xfrm>
          <a:prstGeom prst="ellipse">
            <a:avLst/>
          </a:prstGeom>
          <a:solidFill>
            <a:srgbClr val="A8D08C"/>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4;p2"/>
          <p:cNvSpPr/>
          <p:nvPr/>
        </p:nvSpPr>
        <p:spPr>
          <a:xfrm>
            <a:off x="9075294" y="3984664"/>
            <a:ext cx="234456"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6" name="Google Shape;146;p2"/>
          <p:cNvSpPr/>
          <p:nvPr/>
        </p:nvSpPr>
        <p:spPr>
          <a:xfrm>
            <a:off x="9429434" y="4230510"/>
            <a:ext cx="206999"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1" name="Google Shape;151;p2"/>
          <p:cNvSpPr/>
          <p:nvPr/>
        </p:nvSpPr>
        <p:spPr>
          <a:xfrm>
            <a:off x="10773808" y="2260336"/>
            <a:ext cx="386444" cy="382890"/>
          </a:xfrm>
          <a:prstGeom prst="ellipse">
            <a:avLst/>
          </a:prstGeom>
          <a:solidFill>
            <a:srgbClr val="DDADA4"/>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52;p2"/>
          <p:cNvSpPr/>
          <p:nvPr/>
        </p:nvSpPr>
        <p:spPr>
          <a:xfrm>
            <a:off x="10861377" y="2306409"/>
            <a:ext cx="234456"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a:ln>
                  <a:noFill/>
                </a:ln>
                <a:solidFill>
                  <a:srgbClr val="FFFFFF"/>
                </a:solidFill>
                <a:effectLst/>
                <a:uLnTx/>
                <a:uFillTx/>
                <a:latin typeface="Calibri"/>
                <a:ea typeface="Calibri"/>
                <a:cs typeface="Calibri"/>
                <a:sym typeface="Calibri"/>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2"/>
          <p:cNvSpPr/>
          <p:nvPr/>
        </p:nvSpPr>
        <p:spPr>
          <a:xfrm>
            <a:off x="4943432" y="2527340"/>
            <a:ext cx="5712531" cy="584256"/>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7F7F7F"/>
                </a:solidFill>
                <a:effectLst/>
                <a:uLnTx/>
                <a:uFillTx/>
                <a:latin typeface="Calibri"/>
                <a:ea typeface="Calibri"/>
                <a:cs typeface="Calibri"/>
                <a:sym typeface="Calibri"/>
              </a:rPr>
              <a:t>האחריות </a:t>
            </a:r>
            <a:r>
              <a:rPr kumimoji="0" lang="he-IL" sz="1800" b="0" i="0" u="none" strike="noStrike" kern="0" cap="none" spc="0" normalizeH="0" baseline="0" noProof="0" dirty="0" err="1">
                <a:ln>
                  <a:noFill/>
                </a:ln>
                <a:solidFill>
                  <a:srgbClr val="7F7F7F"/>
                </a:solidFill>
                <a:effectLst/>
                <a:uLnTx/>
                <a:uFillTx/>
                <a:latin typeface="Calibri"/>
                <a:ea typeface="Calibri"/>
                <a:cs typeface="Calibri"/>
                <a:sym typeface="Calibri"/>
              </a:rPr>
              <a:t>והכח</a:t>
            </a:r>
            <a:r>
              <a:rPr kumimoji="0" lang="he-IL" sz="1800" b="0" i="0" u="none" strike="noStrike" kern="0" cap="none" spc="0" normalizeH="0" baseline="0" noProof="0" dirty="0">
                <a:ln>
                  <a:noFill/>
                </a:ln>
                <a:solidFill>
                  <a:srgbClr val="7F7F7F"/>
                </a:solidFill>
                <a:effectLst/>
                <a:uLnTx/>
                <a:uFillTx/>
                <a:latin typeface="Calibri"/>
                <a:ea typeface="Calibri"/>
                <a:cs typeface="Calibri"/>
                <a:sym typeface="Calibri"/>
              </a:rPr>
              <a:t> שיש לחברי הקבוצה לעצור אירוע אלימות </a:t>
            </a:r>
          </a:p>
        </p:txBody>
      </p:sp>
      <p:pic>
        <p:nvPicPr>
          <p:cNvPr id="156" name="Google Shape;156;p2"/>
          <p:cNvPicPr preferRelativeResize="0"/>
          <p:nvPr/>
        </p:nvPicPr>
        <p:blipFill rotWithShape="1">
          <a:blip r:embed="rId4">
            <a:alphaModFix/>
          </a:blip>
          <a:srcRect/>
          <a:stretch/>
        </p:blipFill>
        <p:spPr>
          <a:xfrm>
            <a:off x="8127830" y="827294"/>
            <a:ext cx="588672" cy="470938"/>
          </a:xfrm>
          <a:prstGeom prst="rect">
            <a:avLst/>
          </a:prstGeom>
          <a:noFill/>
          <a:ln>
            <a:noFill/>
          </a:ln>
        </p:spPr>
      </p:pic>
      <p:sp>
        <p:nvSpPr>
          <p:cNvPr id="157" name="Google Shape;157;p2"/>
          <p:cNvSpPr/>
          <p:nvPr/>
        </p:nvSpPr>
        <p:spPr>
          <a:xfrm>
            <a:off x="2328363" y="3361423"/>
            <a:ext cx="7256793" cy="462721"/>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7F7F7F"/>
                </a:solidFill>
                <a:effectLst/>
                <a:uLnTx/>
                <a:uFillTx/>
                <a:latin typeface="Calibri"/>
                <a:ea typeface="Calibri"/>
                <a:cs typeface="Calibri"/>
                <a:sym typeface="Calibri"/>
              </a:rPr>
              <a:t>הכרות עם ששת התפקידים באירוע אלימות וההשפעה של כל תפקיד על האירוע</a:t>
            </a:r>
          </a:p>
        </p:txBody>
      </p:sp>
      <p:sp>
        <p:nvSpPr>
          <p:cNvPr id="158" name="Google Shape;158;p2"/>
          <p:cNvSpPr/>
          <p:nvPr/>
        </p:nvSpPr>
        <p:spPr>
          <a:xfrm>
            <a:off x="820575" y="4280541"/>
            <a:ext cx="7861533" cy="38289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a:solidFill>
                  <a:srgbClr val="7F7F7F"/>
                </a:solidFill>
                <a:latin typeface="Calibri"/>
                <a:ea typeface="Calibri"/>
                <a:cs typeface="Calibri"/>
                <a:sym typeface="Calibri"/>
              </a:rPr>
              <a:t>הכרה, חיזוק והעצמת היכולת של הפרט להשפיע על סביבתו</a:t>
            </a:r>
          </a:p>
        </p:txBody>
      </p:sp>
      <p:pic>
        <p:nvPicPr>
          <p:cNvPr id="2" name="Google Shape;178;p4" descr="פרח ללא גבעול עם מילוי מלא">
            <a:extLst>
              <a:ext uri="{FF2B5EF4-FFF2-40B4-BE49-F238E27FC236}">
                <a16:creationId xmlns:a16="http://schemas.microsoft.com/office/drawing/2014/main" id="{609E3E65-3BAF-4B84-F16F-15AA1691D8D9}"/>
              </a:ext>
            </a:extLst>
          </p:cNvPr>
          <p:cNvPicPr preferRelativeResize="0"/>
          <p:nvPr/>
        </p:nvPicPr>
        <p:blipFill rotWithShape="1">
          <a:blip r:embed="rId5">
            <a:alphaModFix/>
            <a:duotone>
              <a:prstClr val="black"/>
              <a:schemeClr val="accent6">
                <a:tint val="45000"/>
                <a:satMod val="400000"/>
              </a:schemeClr>
            </a:duotone>
          </a:blip>
          <a:srcRect/>
          <a:stretch/>
        </p:blipFill>
        <p:spPr>
          <a:xfrm>
            <a:off x="8643063" y="3609133"/>
            <a:ext cx="1041806" cy="1041806"/>
          </a:xfrm>
          <a:prstGeom prst="rect">
            <a:avLst/>
          </a:prstGeom>
          <a:noFill/>
          <a:ln>
            <a:noFill/>
          </a:ln>
        </p:spPr>
      </p:pic>
      <p:sp>
        <p:nvSpPr>
          <p:cNvPr id="3" name="Google Shape;153;p2">
            <a:extLst>
              <a:ext uri="{FF2B5EF4-FFF2-40B4-BE49-F238E27FC236}">
                <a16:creationId xmlns:a16="http://schemas.microsoft.com/office/drawing/2014/main" id="{2819085D-B811-62DB-9D41-B0A944FE6BEA}"/>
              </a:ext>
            </a:extLst>
          </p:cNvPr>
          <p:cNvSpPr/>
          <p:nvPr/>
        </p:nvSpPr>
        <p:spPr>
          <a:xfrm>
            <a:off x="6119037" y="2260336"/>
            <a:ext cx="6446462" cy="487553"/>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DDADA4"/>
                </a:solidFill>
                <a:effectLst/>
                <a:uLnTx/>
                <a:uFillTx/>
                <a:latin typeface="Calibri"/>
                <a:ea typeface="Calibri"/>
                <a:cs typeface="Calibri"/>
                <a:sym typeface="Calibri"/>
              </a:rPr>
              <a:t>מישירים </a:t>
            </a:r>
            <a:r>
              <a:rPr kumimoji="0" lang="he-IL" sz="2000" b="1" i="0" u="none" strike="noStrike" kern="0" cap="none" spc="0" normalizeH="0" baseline="0" noProof="0" dirty="0" err="1">
                <a:ln>
                  <a:noFill/>
                </a:ln>
                <a:solidFill>
                  <a:srgbClr val="DDADA4"/>
                </a:solidFill>
                <a:effectLst/>
                <a:uLnTx/>
                <a:uFillTx/>
                <a:latin typeface="Calibri"/>
                <a:ea typeface="Calibri"/>
                <a:cs typeface="Calibri"/>
                <a:sym typeface="Calibri"/>
              </a:rPr>
              <a:t>מב"ט</a:t>
            </a:r>
            <a:r>
              <a:rPr kumimoji="0" lang="he-IL" sz="2000" b="1" i="0" u="none" strike="noStrike" kern="0" cap="none" spc="0" normalizeH="0" baseline="0" noProof="0" dirty="0">
                <a:ln>
                  <a:noFill/>
                </a:ln>
                <a:solidFill>
                  <a:srgbClr val="DDADA4"/>
                </a:solidFill>
                <a:effectLst/>
                <a:uLnTx/>
                <a:uFillTx/>
                <a:latin typeface="Calibri"/>
                <a:ea typeface="Calibri"/>
                <a:cs typeface="Calibri"/>
                <a:sym typeface="Calibri"/>
              </a:rPr>
              <a:t> לחבר במצוקה</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טקסט&#10;&#10;התיאור נוצר באופן אוטומטי">
            <a:extLst>
              <a:ext uri="{FF2B5EF4-FFF2-40B4-BE49-F238E27FC236}">
                <a16:creationId xmlns:a16="http://schemas.microsoft.com/office/drawing/2014/main" id="{3FAF7539-21AE-A4B5-42F3-2FA3B28B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870" y="1683477"/>
            <a:ext cx="8569234" cy="5030832"/>
          </a:xfrm>
          <a:prstGeom prst="rect">
            <a:avLst/>
          </a:prstGeom>
        </p:spPr>
      </p:pic>
      <p:sp>
        <p:nvSpPr>
          <p:cNvPr id="6" name="תיבת טקסט 5">
            <a:extLst>
              <a:ext uri="{FF2B5EF4-FFF2-40B4-BE49-F238E27FC236}">
                <a16:creationId xmlns:a16="http://schemas.microsoft.com/office/drawing/2014/main" id="{C7FC027C-AC1D-C9D2-B9F2-01C102F949C6}"/>
              </a:ext>
            </a:extLst>
          </p:cNvPr>
          <p:cNvSpPr txBox="1"/>
          <p:nvPr/>
        </p:nvSpPr>
        <p:spPr>
          <a:xfrm>
            <a:off x="2950573" y="2006628"/>
            <a:ext cx="6769827" cy="2062103"/>
          </a:xfrm>
          <a:prstGeom prst="rect">
            <a:avLst/>
          </a:prstGeom>
          <a:noFill/>
        </p:spPr>
        <p:txBody>
          <a:bodyPr wrap="square">
            <a:spAutoFit/>
          </a:bodyPr>
          <a:lstStyle/>
          <a:p>
            <a:pPr algn="ctr"/>
            <a:r>
              <a:rPr lang="he-IL" sz="3200" dirty="0">
                <a:solidFill>
                  <a:schemeClr val="dk1"/>
                </a:solidFill>
                <a:latin typeface="Calibri"/>
                <a:cs typeface="Calibri"/>
                <a:sym typeface="Calibri"/>
              </a:rPr>
              <a:t>כמה ילדים מהכיתה צחקו ולעגו על דורון. </a:t>
            </a:r>
          </a:p>
          <a:p>
            <a:pPr algn="ctr"/>
            <a:r>
              <a:rPr lang="he-IL" sz="3200" dirty="0">
                <a:solidFill>
                  <a:schemeClr val="dk1"/>
                </a:solidFill>
                <a:latin typeface="Calibri"/>
                <a:cs typeface="Calibri"/>
                <a:sym typeface="Calibri"/>
              </a:rPr>
              <a:t>גלעד הצטער בשבילו, </a:t>
            </a:r>
          </a:p>
          <a:p>
            <a:pPr algn="ctr"/>
            <a:r>
              <a:rPr lang="he-IL" sz="3200" dirty="0">
                <a:solidFill>
                  <a:schemeClr val="dk1"/>
                </a:solidFill>
                <a:latin typeface="Calibri"/>
                <a:cs typeface="Calibri"/>
                <a:sym typeface="Calibri"/>
              </a:rPr>
              <a:t>הוא ראה עד כמה הם פוגעים בו. </a:t>
            </a:r>
          </a:p>
          <a:p>
            <a:pPr algn="ctr"/>
            <a:r>
              <a:rPr lang="he-IL" sz="3200" dirty="0">
                <a:solidFill>
                  <a:schemeClr val="dk1"/>
                </a:solidFill>
                <a:latin typeface="Calibri"/>
                <a:cs typeface="Calibri"/>
                <a:sym typeface="Calibri"/>
              </a:rPr>
              <a:t>גלעד רוצה לעזור לו אבל... </a:t>
            </a:r>
            <a:endParaRPr lang="he-IL" sz="3200" dirty="0">
              <a:solidFill>
                <a:schemeClr val="dk1"/>
              </a:solidFill>
              <a:latin typeface="Calibri"/>
              <a:cs typeface="Calibri"/>
            </a:endParaRPr>
          </a:p>
        </p:txBody>
      </p:sp>
      <p:sp>
        <p:nvSpPr>
          <p:cNvPr id="8" name="תיבת טקסט 7">
            <a:extLst>
              <a:ext uri="{FF2B5EF4-FFF2-40B4-BE49-F238E27FC236}">
                <a16:creationId xmlns:a16="http://schemas.microsoft.com/office/drawing/2014/main" id="{52A0566A-040F-4437-7688-2A5FC9FF09B5}"/>
              </a:ext>
            </a:extLst>
          </p:cNvPr>
          <p:cNvSpPr txBox="1"/>
          <p:nvPr/>
        </p:nvSpPr>
        <p:spPr>
          <a:xfrm>
            <a:off x="3288575" y="4114247"/>
            <a:ext cx="6093822" cy="2554545"/>
          </a:xfrm>
          <a:prstGeom prst="rect">
            <a:avLst/>
          </a:prstGeom>
          <a:noFill/>
        </p:spPr>
        <p:txBody>
          <a:bodyPr wrap="square">
            <a:spAutoFit/>
          </a:bodyPr>
          <a:lstStyle/>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IL" sz="3200" dirty="0">
                <a:solidFill>
                  <a:srgbClr val="5B9BD5">
                    <a:lumMod val="50000"/>
                  </a:srgbClr>
                </a:solidFill>
                <a:latin typeface="Calibri"/>
                <a:cs typeface="Calibri"/>
              </a:rPr>
              <a:t>האם ראיתם או חוויתם </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מקרה דומה? </a:t>
            </a:r>
            <a:br>
              <a:rPr lang="he-IL"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מה אתם מציעים לו לעשות?</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רשמו את המחשבות וההתלבטויות העולות בקבוצה</a:t>
            </a:r>
            <a:endParaRPr lang="he-IL" sz="3200" dirty="0">
              <a:solidFill>
                <a:srgbClr val="5B9BD5">
                  <a:lumMod val="50000"/>
                </a:srgbClr>
              </a:solidFill>
              <a:latin typeface="Calibri"/>
              <a:cs typeface="Calibri"/>
              <a:sym typeface="Calibri"/>
            </a:endParaRPr>
          </a:p>
        </p:txBody>
      </p:sp>
      <p:sp>
        <p:nvSpPr>
          <p:cNvPr id="9" name="כותרת 1">
            <a:extLst>
              <a:ext uri="{FF2B5EF4-FFF2-40B4-BE49-F238E27FC236}">
                <a16:creationId xmlns:a16="http://schemas.microsoft.com/office/drawing/2014/main" id="{7414D263-852D-39D6-0FE1-A3F2B83F1D1E}"/>
              </a:ext>
            </a:extLst>
          </p:cNvPr>
          <p:cNvSpPr>
            <a:spLocks noGrp="1"/>
          </p:cNvSpPr>
          <p:nvPr>
            <p:ph type="title"/>
          </p:nvPr>
        </p:nvSpPr>
        <p:spPr>
          <a:xfrm>
            <a:off x="838200" y="161492"/>
            <a:ext cx="10515600" cy="1325563"/>
          </a:xfrm>
        </p:spPr>
        <p:txBody>
          <a:bodyPr>
            <a:noAutofit/>
          </a:bodyPr>
          <a:lstStyle/>
          <a:p>
            <a:r>
              <a:rPr lang="he-IL" sz="5400" dirty="0">
                <a:solidFill>
                  <a:srgbClr val="002060"/>
                </a:solidFill>
              </a:rPr>
              <a:t>מה אתם חושבים שהחבר מרגיש?</a:t>
            </a:r>
          </a:p>
        </p:txBody>
      </p:sp>
      <p:pic>
        <p:nvPicPr>
          <p:cNvPr id="10" name="תמונה 9">
            <a:extLst>
              <a:ext uri="{FF2B5EF4-FFF2-40B4-BE49-F238E27FC236}">
                <a16:creationId xmlns:a16="http://schemas.microsoft.com/office/drawing/2014/main" id="{7F3EA4B0-F016-5D8F-E30D-16BABFBEEB3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60700" y="1487055"/>
            <a:ext cx="2371725" cy="2505075"/>
          </a:xfrm>
          <a:prstGeom prst="rect">
            <a:avLst/>
          </a:prstGeom>
        </p:spPr>
      </p:pic>
      <p:pic>
        <p:nvPicPr>
          <p:cNvPr id="3" name="תמונה 2" descr="תמונה שמכילה שחור, חשיכה&#10;&#10;התיאור נוצר באופן אוטומטי">
            <a:extLst>
              <a:ext uri="{FF2B5EF4-FFF2-40B4-BE49-F238E27FC236}">
                <a16:creationId xmlns:a16="http://schemas.microsoft.com/office/drawing/2014/main" id="{CF51FF19-94F9-8CF5-B75D-DA63EB98F18B}"/>
              </a:ext>
            </a:extLst>
          </p:cNvPr>
          <p:cNvPicPr>
            <a:picLocks noChangeAspect="1"/>
          </p:cNvPicPr>
          <p:nvPr/>
        </p:nvPicPr>
        <p:blipFill>
          <a:blip r:embed="rId4"/>
          <a:stretch>
            <a:fillRect/>
          </a:stretch>
        </p:blipFill>
        <p:spPr>
          <a:xfrm>
            <a:off x="10361982" y="2061694"/>
            <a:ext cx="1415948" cy="750924"/>
          </a:xfrm>
          <a:prstGeom prst="rect">
            <a:avLst/>
          </a:prstGeom>
        </p:spPr>
      </p:pic>
      <p:pic>
        <p:nvPicPr>
          <p:cNvPr id="5" name="Picture 2" descr="Free Arrows Hand Draw Arrows vector and picture">
            <a:extLst>
              <a:ext uri="{FF2B5EF4-FFF2-40B4-BE49-F238E27FC236}">
                <a16:creationId xmlns:a16="http://schemas.microsoft.com/office/drawing/2014/main" id="{7BCF07B2-43D0-5435-7BF5-691A4F8C38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56" r="72420" b="79261"/>
          <a:stretch/>
        </p:blipFill>
        <p:spPr bwMode="auto">
          <a:xfrm rot="2554361" flipH="1">
            <a:off x="1612847" y="4893887"/>
            <a:ext cx="1543322" cy="136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744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טקסט&#10;&#10;התיאור נוצר באופן אוטומטי">
            <a:extLst>
              <a:ext uri="{FF2B5EF4-FFF2-40B4-BE49-F238E27FC236}">
                <a16:creationId xmlns:a16="http://schemas.microsoft.com/office/drawing/2014/main" id="{3FAF7539-21AE-A4B5-42F3-2FA3B28B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870" y="1683477"/>
            <a:ext cx="8569234" cy="5030832"/>
          </a:xfrm>
          <a:prstGeom prst="rect">
            <a:avLst/>
          </a:prstGeom>
        </p:spPr>
      </p:pic>
      <p:sp>
        <p:nvSpPr>
          <p:cNvPr id="6" name="תיבת טקסט 5">
            <a:extLst>
              <a:ext uri="{FF2B5EF4-FFF2-40B4-BE49-F238E27FC236}">
                <a16:creationId xmlns:a16="http://schemas.microsoft.com/office/drawing/2014/main" id="{C7FC027C-AC1D-C9D2-B9F2-01C102F949C6}"/>
              </a:ext>
            </a:extLst>
          </p:cNvPr>
          <p:cNvSpPr txBox="1"/>
          <p:nvPr/>
        </p:nvSpPr>
        <p:spPr>
          <a:xfrm>
            <a:off x="2695744" y="2240829"/>
            <a:ext cx="7016389" cy="1569660"/>
          </a:xfrm>
          <a:prstGeom prst="rect">
            <a:avLst/>
          </a:prstGeom>
          <a:noFill/>
        </p:spPr>
        <p:txBody>
          <a:bodyPr wrap="square">
            <a:spAutoFit/>
          </a:bodyPr>
          <a:lstStyle/>
          <a:p>
            <a:pPr algn="ctr"/>
            <a:r>
              <a:rPr lang="he-IL" sz="3200" dirty="0"/>
              <a:t>אסף חוגג יום הולדת, והזמין לחגיגה כמעט את כל ילדי הכיתה מלבד ילד אחד. </a:t>
            </a:r>
          </a:p>
          <a:p>
            <a:pPr algn="ctr"/>
            <a:r>
              <a:rPr lang="he-IL" sz="3200" dirty="0"/>
              <a:t>נדב הוזמן ליום ההולדת אבל...</a:t>
            </a:r>
            <a:endParaRPr lang="he-IL" sz="3200" dirty="0">
              <a:solidFill>
                <a:schemeClr val="dk1"/>
              </a:solidFill>
              <a:latin typeface="Calibri"/>
              <a:cs typeface="Calibri"/>
            </a:endParaRPr>
          </a:p>
        </p:txBody>
      </p:sp>
      <p:sp>
        <p:nvSpPr>
          <p:cNvPr id="8" name="תיבת טקסט 7">
            <a:extLst>
              <a:ext uri="{FF2B5EF4-FFF2-40B4-BE49-F238E27FC236}">
                <a16:creationId xmlns:a16="http://schemas.microsoft.com/office/drawing/2014/main" id="{52A0566A-040F-4437-7688-2A5FC9FF09B5}"/>
              </a:ext>
            </a:extLst>
          </p:cNvPr>
          <p:cNvSpPr txBox="1"/>
          <p:nvPr/>
        </p:nvSpPr>
        <p:spPr>
          <a:xfrm>
            <a:off x="3288575" y="4100573"/>
            <a:ext cx="6093822" cy="2554545"/>
          </a:xfrm>
          <a:prstGeom prst="rect">
            <a:avLst/>
          </a:prstGeom>
          <a:noFill/>
        </p:spPr>
        <p:txBody>
          <a:bodyPr wrap="square">
            <a:spAutoFit/>
          </a:bodyPr>
          <a:lstStyle/>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IL" sz="3200" dirty="0">
                <a:solidFill>
                  <a:srgbClr val="5B9BD5">
                    <a:lumMod val="50000"/>
                  </a:srgbClr>
                </a:solidFill>
                <a:latin typeface="Calibri"/>
                <a:cs typeface="Calibri"/>
              </a:rPr>
              <a:t>האם ראיתם או חוויתם </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מקרה דומה? </a:t>
            </a:r>
            <a:br>
              <a:rPr lang="he-IL"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מה אתם מציעים לו לעשות?</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רשמו את המחשבות וההתלבטויות העולות בקבוצה</a:t>
            </a:r>
            <a:endParaRPr lang="he-IL" sz="3200" dirty="0">
              <a:solidFill>
                <a:srgbClr val="5B9BD5">
                  <a:lumMod val="50000"/>
                </a:srgbClr>
              </a:solidFill>
              <a:latin typeface="Calibri"/>
              <a:cs typeface="Calibri"/>
              <a:sym typeface="Calibri"/>
            </a:endParaRPr>
          </a:p>
        </p:txBody>
      </p:sp>
      <p:sp>
        <p:nvSpPr>
          <p:cNvPr id="2" name="כותרת 1">
            <a:extLst>
              <a:ext uri="{FF2B5EF4-FFF2-40B4-BE49-F238E27FC236}">
                <a16:creationId xmlns:a16="http://schemas.microsoft.com/office/drawing/2014/main" id="{FF39BC96-FC5B-901F-A4C2-1738E32CF6D9}"/>
              </a:ext>
            </a:extLst>
          </p:cNvPr>
          <p:cNvSpPr>
            <a:spLocks noGrp="1"/>
          </p:cNvSpPr>
          <p:nvPr>
            <p:ph type="title"/>
          </p:nvPr>
        </p:nvSpPr>
        <p:spPr>
          <a:xfrm>
            <a:off x="838200" y="161492"/>
            <a:ext cx="10515600" cy="1325563"/>
          </a:xfrm>
        </p:spPr>
        <p:txBody>
          <a:bodyPr>
            <a:noAutofit/>
          </a:bodyPr>
          <a:lstStyle/>
          <a:p>
            <a:r>
              <a:rPr lang="he-IL" sz="5400" dirty="0">
                <a:solidFill>
                  <a:srgbClr val="002060"/>
                </a:solidFill>
              </a:rPr>
              <a:t>מה אתם חושבים שהחבר מרגיש?</a:t>
            </a:r>
          </a:p>
        </p:txBody>
      </p:sp>
      <p:pic>
        <p:nvPicPr>
          <p:cNvPr id="5" name="תמונה 4">
            <a:extLst>
              <a:ext uri="{FF2B5EF4-FFF2-40B4-BE49-F238E27FC236}">
                <a16:creationId xmlns:a16="http://schemas.microsoft.com/office/drawing/2014/main" id="{9CCA951C-CDF9-047D-A2A1-37E436C9D0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81861" y="1595498"/>
            <a:ext cx="2371725" cy="2505075"/>
          </a:xfrm>
          <a:prstGeom prst="rect">
            <a:avLst/>
          </a:prstGeom>
        </p:spPr>
      </p:pic>
      <p:pic>
        <p:nvPicPr>
          <p:cNvPr id="9" name="תמונה 8" descr="תמונה שמכילה שחור, חשיכה&#10;&#10;התיאור נוצר באופן אוטומטי">
            <a:extLst>
              <a:ext uri="{FF2B5EF4-FFF2-40B4-BE49-F238E27FC236}">
                <a16:creationId xmlns:a16="http://schemas.microsoft.com/office/drawing/2014/main" id="{D4435B0C-785C-0850-B20A-6B44F3F794B1}"/>
              </a:ext>
            </a:extLst>
          </p:cNvPr>
          <p:cNvPicPr>
            <a:picLocks noChangeAspect="1"/>
          </p:cNvPicPr>
          <p:nvPr/>
        </p:nvPicPr>
        <p:blipFill>
          <a:blip r:embed="rId4"/>
          <a:stretch>
            <a:fillRect/>
          </a:stretch>
        </p:blipFill>
        <p:spPr>
          <a:xfrm>
            <a:off x="10141130" y="2017038"/>
            <a:ext cx="1790025" cy="1008621"/>
          </a:xfrm>
          <a:prstGeom prst="rect">
            <a:avLst/>
          </a:prstGeom>
        </p:spPr>
      </p:pic>
      <p:pic>
        <p:nvPicPr>
          <p:cNvPr id="10" name="Picture 2" descr="Free Arrows Hand Draw Arrows vector and picture">
            <a:extLst>
              <a:ext uri="{FF2B5EF4-FFF2-40B4-BE49-F238E27FC236}">
                <a16:creationId xmlns:a16="http://schemas.microsoft.com/office/drawing/2014/main" id="{E94FC544-6CDE-C41B-71C0-5E63E326DA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56" r="72420" b="79261"/>
          <a:stretch/>
        </p:blipFill>
        <p:spPr bwMode="auto">
          <a:xfrm rot="2554361" flipH="1">
            <a:off x="1612847" y="4893887"/>
            <a:ext cx="1543322" cy="136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794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טקסט&#10;&#10;התיאור נוצר באופן אוטומטי">
            <a:extLst>
              <a:ext uri="{FF2B5EF4-FFF2-40B4-BE49-F238E27FC236}">
                <a16:creationId xmlns:a16="http://schemas.microsoft.com/office/drawing/2014/main" id="{3FAF7539-21AE-A4B5-42F3-2FA3B28B6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995" y="1789611"/>
            <a:ext cx="8569234" cy="4714897"/>
          </a:xfrm>
          <a:prstGeom prst="rect">
            <a:avLst/>
          </a:prstGeom>
        </p:spPr>
      </p:pic>
      <p:sp>
        <p:nvSpPr>
          <p:cNvPr id="6" name="תיבת טקסט 5">
            <a:extLst>
              <a:ext uri="{FF2B5EF4-FFF2-40B4-BE49-F238E27FC236}">
                <a16:creationId xmlns:a16="http://schemas.microsoft.com/office/drawing/2014/main" id="{3C588F0B-000E-1C57-966E-19D43F491416}"/>
              </a:ext>
            </a:extLst>
          </p:cNvPr>
          <p:cNvSpPr txBox="1"/>
          <p:nvPr/>
        </p:nvSpPr>
        <p:spPr>
          <a:xfrm>
            <a:off x="2676662" y="1871843"/>
            <a:ext cx="7209064" cy="2062103"/>
          </a:xfrm>
          <a:prstGeom prst="rect">
            <a:avLst/>
          </a:prstGeom>
          <a:noFill/>
        </p:spPr>
        <p:txBody>
          <a:bodyPr wrap="square">
            <a:spAutoFit/>
          </a:bodyPr>
          <a:lstStyle/>
          <a:p>
            <a:pPr marL="50800" indent="0" algn="ctr">
              <a:buFont typeface="Arial"/>
              <a:buNone/>
            </a:pPr>
            <a:r>
              <a:rPr lang="he-IL" sz="3200" dirty="0">
                <a:solidFill>
                  <a:schemeClr val="dk1"/>
                </a:solidFill>
                <a:latin typeface="Calibri"/>
                <a:cs typeface="Calibri"/>
                <a:sym typeface="Calibri"/>
              </a:rPr>
              <a:t>בקבוצת </a:t>
            </a:r>
            <a:r>
              <a:rPr lang="he-IL" sz="3200" dirty="0" err="1">
                <a:solidFill>
                  <a:schemeClr val="dk1"/>
                </a:solidFill>
                <a:latin typeface="Calibri"/>
                <a:cs typeface="Calibri"/>
                <a:sym typeface="Calibri"/>
              </a:rPr>
              <a:t>הווטסאפ</a:t>
            </a:r>
            <a:r>
              <a:rPr lang="he-IL" sz="3200" dirty="0">
                <a:solidFill>
                  <a:schemeClr val="dk1"/>
                </a:solidFill>
                <a:latin typeface="Calibri"/>
                <a:cs typeface="Calibri"/>
                <a:sym typeface="Calibri"/>
              </a:rPr>
              <a:t> מיכאל סיפר בדיחה מעליבה על אחד הילדים שבקבוצה.</a:t>
            </a:r>
            <a:br>
              <a:rPr lang="en-US" sz="3200" dirty="0">
                <a:solidFill>
                  <a:schemeClr val="dk1"/>
                </a:solidFill>
                <a:latin typeface="Calibri"/>
                <a:cs typeface="Calibri"/>
                <a:sym typeface="Calibri"/>
              </a:rPr>
            </a:br>
            <a:r>
              <a:rPr lang="he-IL" sz="3200" dirty="0">
                <a:solidFill>
                  <a:schemeClr val="dk1"/>
                </a:solidFill>
                <a:latin typeface="Calibri"/>
                <a:cs typeface="Calibri"/>
                <a:sym typeface="Calibri"/>
              </a:rPr>
              <a:t>ילד אחר הגיב בגיחוך: </a:t>
            </a:r>
            <a:r>
              <a:rPr lang="he-IL" sz="3200" dirty="0" err="1">
                <a:solidFill>
                  <a:schemeClr val="dk1"/>
                </a:solidFill>
                <a:latin typeface="Calibri"/>
                <a:cs typeface="Calibri"/>
                <a:sym typeface="Calibri"/>
              </a:rPr>
              <a:t>חחחחח</a:t>
            </a:r>
            <a:r>
              <a:rPr lang="he-IL" sz="3200" dirty="0">
                <a:solidFill>
                  <a:schemeClr val="dk1"/>
                </a:solidFill>
                <a:latin typeface="Calibri"/>
                <a:cs typeface="Calibri"/>
                <a:sym typeface="Calibri"/>
              </a:rPr>
              <a:t>. </a:t>
            </a:r>
            <a:br>
              <a:rPr lang="en-US" sz="3200" dirty="0">
                <a:solidFill>
                  <a:schemeClr val="dk1"/>
                </a:solidFill>
                <a:latin typeface="Calibri"/>
                <a:cs typeface="Calibri"/>
                <a:sym typeface="Calibri"/>
              </a:rPr>
            </a:br>
            <a:r>
              <a:rPr lang="he-IL" sz="3200" dirty="0">
                <a:solidFill>
                  <a:schemeClr val="dk1"/>
                </a:solidFill>
                <a:latin typeface="Calibri"/>
                <a:cs typeface="Calibri"/>
                <a:sym typeface="Calibri"/>
              </a:rPr>
              <a:t>יובל רוצה לעזור לילד, אבל...</a:t>
            </a:r>
          </a:p>
        </p:txBody>
      </p:sp>
      <p:sp>
        <p:nvSpPr>
          <p:cNvPr id="3" name="תיבת טקסט 2">
            <a:extLst>
              <a:ext uri="{FF2B5EF4-FFF2-40B4-BE49-F238E27FC236}">
                <a16:creationId xmlns:a16="http://schemas.microsoft.com/office/drawing/2014/main" id="{28A88B09-06AD-F09B-F4E4-FC4893C9659F}"/>
              </a:ext>
            </a:extLst>
          </p:cNvPr>
          <p:cNvSpPr txBox="1"/>
          <p:nvPr/>
        </p:nvSpPr>
        <p:spPr>
          <a:xfrm>
            <a:off x="3701879" y="3958272"/>
            <a:ext cx="5629269" cy="2554545"/>
          </a:xfrm>
          <a:prstGeom prst="rect">
            <a:avLst/>
          </a:prstGeom>
          <a:noFill/>
        </p:spPr>
        <p:txBody>
          <a:bodyPr wrap="square">
            <a:spAutoFit/>
          </a:bodyPr>
          <a:lstStyle/>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IL" sz="3100" dirty="0">
                <a:solidFill>
                  <a:srgbClr val="5B9BD5">
                    <a:lumMod val="50000"/>
                  </a:srgbClr>
                </a:solidFill>
                <a:latin typeface="Calibri"/>
                <a:cs typeface="Calibri"/>
              </a:rPr>
              <a:t>האם ראיתם או חוויתם </a:t>
            </a:r>
            <a:br>
              <a:rPr lang="en-US" sz="3100" dirty="0">
                <a:solidFill>
                  <a:srgbClr val="5B9BD5">
                    <a:lumMod val="50000"/>
                  </a:srgbClr>
                </a:solidFill>
                <a:latin typeface="Calibri"/>
                <a:cs typeface="Calibri"/>
              </a:rPr>
            </a:br>
            <a:r>
              <a:rPr lang="he-IL" sz="3100" dirty="0">
                <a:solidFill>
                  <a:srgbClr val="5B9BD5">
                    <a:lumMod val="50000"/>
                  </a:srgbClr>
                </a:solidFill>
                <a:latin typeface="Calibri"/>
                <a:cs typeface="Calibri"/>
              </a:rPr>
              <a:t>מקרה דומה? </a:t>
            </a:r>
            <a:br>
              <a:rPr lang="he-IL" sz="3100" dirty="0">
                <a:solidFill>
                  <a:srgbClr val="5B9BD5">
                    <a:lumMod val="50000"/>
                  </a:srgbClr>
                </a:solidFill>
                <a:latin typeface="Calibri"/>
                <a:cs typeface="Calibri"/>
              </a:rPr>
            </a:br>
            <a:r>
              <a:rPr lang="he-IL" sz="3100" dirty="0">
                <a:solidFill>
                  <a:srgbClr val="5B9BD5">
                    <a:lumMod val="50000"/>
                  </a:srgbClr>
                </a:solidFill>
                <a:latin typeface="Calibri"/>
                <a:cs typeface="Calibri"/>
              </a:rPr>
              <a:t>מה אתם מציעים לו לעשות?</a:t>
            </a:r>
            <a:br>
              <a:rPr lang="en-US" sz="3100" dirty="0">
                <a:solidFill>
                  <a:srgbClr val="5B9BD5">
                    <a:lumMod val="50000"/>
                  </a:srgbClr>
                </a:solidFill>
                <a:latin typeface="Calibri"/>
                <a:cs typeface="Calibri"/>
              </a:rPr>
            </a:br>
            <a:r>
              <a:rPr lang="he-IL" sz="3100" dirty="0">
                <a:solidFill>
                  <a:srgbClr val="5B9BD5">
                    <a:lumMod val="50000"/>
                  </a:srgbClr>
                </a:solidFill>
                <a:latin typeface="Calibri"/>
                <a:cs typeface="Calibri"/>
              </a:rPr>
              <a:t>רשמו את המחשבות וההתלבטויות העולות בקבוצה</a:t>
            </a:r>
            <a:endParaRPr lang="he-IL" sz="3100" dirty="0">
              <a:solidFill>
                <a:srgbClr val="5B9BD5">
                  <a:lumMod val="50000"/>
                </a:srgbClr>
              </a:solidFill>
              <a:latin typeface="Calibri"/>
              <a:cs typeface="Calibri"/>
              <a:sym typeface="Calibri"/>
            </a:endParaRPr>
          </a:p>
        </p:txBody>
      </p:sp>
      <p:sp>
        <p:nvSpPr>
          <p:cNvPr id="5" name="כותרת 1">
            <a:extLst>
              <a:ext uri="{FF2B5EF4-FFF2-40B4-BE49-F238E27FC236}">
                <a16:creationId xmlns:a16="http://schemas.microsoft.com/office/drawing/2014/main" id="{A115E06E-FFB1-2553-6822-A808F110E1D6}"/>
              </a:ext>
            </a:extLst>
          </p:cNvPr>
          <p:cNvSpPr>
            <a:spLocks noGrp="1"/>
          </p:cNvSpPr>
          <p:nvPr>
            <p:ph type="title"/>
          </p:nvPr>
        </p:nvSpPr>
        <p:spPr>
          <a:xfrm>
            <a:off x="838200" y="161492"/>
            <a:ext cx="10515600" cy="1325563"/>
          </a:xfrm>
        </p:spPr>
        <p:txBody>
          <a:bodyPr>
            <a:noAutofit/>
          </a:bodyPr>
          <a:lstStyle/>
          <a:p>
            <a:r>
              <a:rPr lang="he-IL" sz="5400" dirty="0">
                <a:solidFill>
                  <a:srgbClr val="002060"/>
                </a:solidFill>
              </a:rPr>
              <a:t>מה אתם חושבים שהחבר מרגיש?</a:t>
            </a:r>
          </a:p>
        </p:txBody>
      </p:sp>
      <p:pic>
        <p:nvPicPr>
          <p:cNvPr id="8" name="תמונה 7">
            <a:extLst>
              <a:ext uri="{FF2B5EF4-FFF2-40B4-BE49-F238E27FC236}">
                <a16:creationId xmlns:a16="http://schemas.microsoft.com/office/drawing/2014/main" id="{EB9B71FD-469D-A8E6-2832-1A2F3F7BD72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885726" y="1487055"/>
            <a:ext cx="2371725" cy="2505075"/>
          </a:xfrm>
          <a:prstGeom prst="rect">
            <a:avLst/>
          </a:prstGeom>
        </p:spPr>
      </p:pic>
      <p:pic>
        <p:nvPicPr>
          <p:cNvPr id="9" name="תמונה 8" descr="תמונה שמכילה שחור, חשיכה&#10;&#10;התיאור נוצר באופן אוטומטי">
            <a:extLst>
              <a:ext uri="{FF2B5EF4-FFF2-40B4-BE49-F238E27FC236}">
                <a16:creationId xmlns:a16="http://schemas.microsoft.com/office/drawing/2014/main" id="{E4B63C5F-66E3-CACF-9772-65F3B975B6F6}"/>
              </a:ext>
            </a:extLst>
          </p:cNvPr>
          <p:cNvPicPr>
            <a:picLocks noChangeAspect="1"/>
          </p:cNvPicPr>
          <p:nvPr/>
        </p:nvPicPr>
        <p:blipFill>
          <a:blip r:embed="rId5"/>
          <a:stretch>
            <a:fillRect/>
          </a:stretch>
        </p:blipFill>
        <p:spPr>
          <a:xfrm>
            <a:off x="10115005" y="1988668"/>
            <a:ext cx="1795567" cy="750924"/>
          </a:xfrm>
          <a:prstGeom prst="rect">
            <a:avLst/>
          </a:prstGeom>
        </p:spPr>
      </p:pic>
      <p:pic>
        <p:nvPicPr>
          <p:cNvPr id="11" name="Picture 2" descr="Free Arrows Hand Draw Arrows vector and picture">
            <a:extLst>
              <a:ext uri="{FF2B5EF4-FFF2-40B4-BE49-F238E27FC236}">
                <a16:creationId xmlns:a16="http://schemas.microsoft.com/office/drawing/2014/main" id="{8AE06AAE-36C3-98BA-AB8A-3802732FB4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56" r="72420" b="79261"/>
          <a:stretch/>
        </p:blipFill>
        <p:spPr bwMode="auto">
          <a:xfrm rot="2554361" flipH="1">
            <a:off x="1226176" y="4805379"/>
            <a:ext cx="1543322" cy="136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326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טקסט&#10;&#10;התיאור נוצר באופן אוטומטי">
            <a:extLst>
              <a:ext uri="{FF2B5EF4-FFF2-40B4-BE49-F238E27FC236}">
                <a16:creationId xmlns:a16="http://schemas.microsoft.com/office/drawing/2014/main" id="{3FAF7539-21AE-A4B5-42F3-2FA3B28B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870" y="1683477"/>
            <a:ext cx="8569234" cy="5030832"/>
          </a:xfrm>
          <a:prstGeom prst="rect">
            <a:avLst/>
          </a:prstGeom>
        </p:spPr>
      </p:pic>
      <p:sp>
        <p:nvSpPr>
          <p:cNvPr id="6" name="תיבת טקסט 5">
            <a:extLst>
              <a:ext uri="{FF2B5EF4-FFF2-40B4-BE49-F238E27FC236}">
                <a16:creationId xmlns:a16="http://schemas.microsoft.com/office/drawing/2014/main" id="{C7FC027C-AC1D-C9D2-B9F2-01C102F949C6}"/>
              </a:ext>
            </a:extLst>
          </p:cNvPr>
          <p:cNvSpPr txBox="1"/>
          <p:nvPr/>
        </p:nvSpPr>
        <p:spPr>
          <a:xfrm>
            <a:off x="2029197" y="2115414"/>
            <a:ext cx="8271785" cy="1569660"/>
          </a:xfrm>
          <a:prstGeom prst="rect">
            <a:avLst/>
          </a:prstGeom>
          <a:noFill/>
        </p:spPr>
        <p:txBody>
          <a:bodyPr wrap="square">
            <a:spAutoFit/>
          </a:bodyPr>
          <a:lstStyle/>
          <a:p>
            <a:pPr marL="50800" indent="0" algn="ctr">
              <a:buFont typeface="Arial"/>
              <a:buNone/>
            </a:pPr>
            <a:r>
              <a:rPr lang="he-IL" sz="3200" dirty="0"/>
              <a:t>במשחק הכדורגל כל ראש קבוצה בוחר את הילדים שישחקו בקבוצה שלו. </a:t>
            </a:r>
          </a:p>
          <a:p>
            <a:pPr marL="50800" indent="0" algn="ctr">
              <a:buFont typeface="Arial"/>
              <a:buNone/>
            </a:pPr>
            <a:r>
              <a:rPr lang="he-IL" sz="3200" dirty="0"/>
              <a:t>את אופיר בדרך כלל לא בוחרים והוא נשאר אחרון...</a:t>
            </a:r>
            <a:endParaRPr lang="he-IL" sz="3200" dirty="0">
              <a:solidFill>
                <a:schemeClr val="dk1"/>
              </a:solidFill>
              <a:latin typeface="Calibri"/>
              <a:cs typeface="Calibri"/>
            </a:endParaRPr>
          </a:p>
        </p:txBody>
      </p:sp>
      <p:sp>
        <p:nvSpPr>
          <p:cNvPr id="8" name="תיבת טקסט 7">
            <a:extLst>
              <a:ext uri="{FF2B5EF4-FFF2-40B4-BE49-F238E27FC236}">
                <a16:creationId xmlns:a16="http://schemas.microsoft.com/office/drawing/2014/main" id="{52A0566A-040F-4437-7688-2A5FC9FF09B5}"/>
              </a:ext>
            </a:extLst>
          </p:cNvPr>
          <p:cNvSpPr txBox="1"/>
          <p:nvPr/>
        </p:nvSpPr>
        <p:spPr>
          <a:xfrm>
            <a:off x="3288575" y="4100573"/>
            <a:ext cx="6093822" cy="2554545"/>
          </a:xfrm>
          <a:prstGeom prst="rect">
            <a:avLst/>
          </a:prstGeom>
          <a:noFill/>
        </p:spPr>
        <p:txBody>
          <a:bodyPr wrap="square">
            <a:spAutoFit/>
          </a:bodyPr>
          <a:lstStyle/>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IL" sz="3200" dirty="0">
                <a:solidFill>
                  <a:srgbClr val="5B9BD5">
                    <a:lumMod val="50000"/>
                  </a:srgbClr>
                </a:solidFill>
                <a:latin typeface="Calibri"/>
                <a:cs typeface="Calibri"/>
              </a:rPr>
              <a:t>האם ראיתם או חוויתם </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מקרה דומה? </a:t>
            </a:r>
            <a:br>
              <a:rPr lang="he-IL"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מה אתם מציעים לו לעשות?</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רשמו את המחשבות וההתלבטויות העולות בקבוצה</a:t>
            </a:r>
            <a:endParaRPr lang="he-IL" sz="3200" dirty="0">
              <a:solidFill>
                <a:srgbClr val="5B9BD5">
                  <a:lumMod val="50000"/>
                </a:srgbClr>
              </a:solidFill>
              <a:latin typeface="Calibri"/>
              <a:cs typeface="Calibri"/>
              <a:sym typeface="Calibri"/>
            </a:endParaRPr>
          </a:p>
        </p:txBody>
      </p:sp>
      <p:sp>
        <p:nvSpPr>
          <p:cNvPr id="2" name="כותרת 1">
            <a:extLst>
              <a:ext uri="{FF2B5EF4-FFF2-40B4-BE49-F238E27FC236}">
                <a16:creationId xmlns:a16="http://schemas.microsoft.com/office/drawing/2014/main" id="{FF39BC96-FC5B-901F-A4C2-1738E32CF6D9}"/>
              </a:ext>
            </a:extLst>
          </p:cNvPr>
          <p:cNvSpPr>
            <a:spLocks noGrp="1"/>
          </p:cNvSpPr>
          <p:nvPr>
            <p:ph type="title"/>
          </p:nvPr>
        </p:nvSpPr>
        <p:spPr>
          <a:xfrm>
            <a:off x="838200" y="161492"/>
            <a:ext cx="10515600" cy="1325563"/>
          </a:xfrm>
        </p:spPr>
        <p:txBody>
          <a:bodyPr>
            <a:noAutofit/>
          </a:bodyPr>
          <a:lstStyle/>
          <a:p>
            <a:r>
              <a:rPr lang="he-IL" sz="5400" dirty="0">
                <a:solidFill>
                  <a:srgbClr val="002060"/>
                </a:solidFill>
              </a:rPr>
              <a:t>מה אתם חושבים שהחברה מרגישה?</a:t>
            </a:r>
          </a:p>
        </p:txBody>
      </p:sp>
      <p:pic>
        <p:nvPicPr>
          <p:cNvPr id="5" name="תמונה 4">
            <a:extLst>
              <a:ext uri="{FF2B5EF4-FFF2-40B4-BE49-F238E27FC236}">
                <a16:creationId xmlns:a16="http://schemas.microsoft.com/office/drawing/2014/main" id="{9CCA951C-CDF9-047D-A2A1-37E436C9D0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81861" y="1595498"/>
            <a:ext cx="2371725" cy="2505075"/>
          </a:xfrm>
          <a:prstGeom prst="rect">
            <a:avLst/>
          </a:prstGeom>
        </p:spPr>
      </p:pic>
      <p:pic>
        <p:nvPicPr>
          <p:cNvPr id="9" name="תמונה 8" descr="תמונה שמכילה שחור, חשיכה&#10;&#10;התיאור נוצר באופן אוטומטי">
            <a:extLst>
              <a:ext uri="{FF2B5EF4-FFF2-40B4-BE49-F238E27FC236}">
                <a16:creationId xmlns:a16="http://schemas.microsoft.com/office/drawing/2014/main" id="{9D7353D0-54ED-4EE1-A03A-DDC3B68D1E80}"/>
              </a:ext>
            </a:extLst>
          </p:cNvPr>
          <p:cNvPicPr>
            <a:picLocks noChangeAspect="1"/>
          </p:cNvPicPr>
          <p:nvPr/>
        </p:nvPicPr>
        <p:blipFill>
          <a:blip r:embed="rId4"/>
          <a:stretch>
            <a:fillRect/>
          </a:stretch>
        </p:blipFill>
        <p:spPr>
          <a:xfrm>
            <a:off x="10300982" y="2115414"/>
            <a:ext cx="1731835" cy="1008621"/>
          </a:xfrm>
          <a:prstGeom prst="rect">
            <a:avLst/>
          </a:prstGeom>
        </p:spPr>
      </p:pic>
      <p:pic>
        <p:nvPicPr>
          <p:cNvPr id="10" name="Picture 2" descr="Free Arrows Hand Draw Arrows vector and picture">
            <a:extLst>
              <a:ext uri="{FF2B5EF4-FFF2-40B4-BE49-F238E27FC236}">
                <a16:creationId xmlns:a16="http://schemas.microsoft.com/office/drawing/2014/main" id="{1343B3A2-0B5E-3477-7EBD-D3B53351BF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56" r="72420" b="79261"/>
          <a:stretch/>
        </p:blipFill>
        <p:spPr bwMode="auto">
          <a:xfrm rot="2554361" flipH="1">
            <a:off x="1612847" y="4893887"/>
            <a:ext cx="1543322" cy="136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73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טקסט&#10;&#10;התיאור נוצר באופן אוטומטי">
            <a:extLst>
              <a:ext uri="{FF2B5EF4-FFF2-40B4-BE49-F238E27FC236}">
                <a16:creationId xmlns:a16="http://schemas.microsoft.com/office/drawing/2014/main" id="{3FAF7539-21AE-A4B5-42F3-2FA3B28B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870" y="1683477"/>
            <a:ext cx="8569234" cy="5030832"/>
          </a:xfrm>
          <a:prstGeom prst="rect">
            <a:avLst/>
          </a:prstGeom>
        </p:spPr>
      </p:pic>
      <p:sp>
        <p:nvSpPr>
          <p:cNvPr id="6" name="תיבת טקסט 5">
            <a:extLst>
              <a:ext uri="{FF2B5EF4-FFF2-40B4-BE49-F238E27FC236}">
                <a16:creationId xmlns:a16="http://schemas.microsoft.com/office/drawing/2014/main" id="{C7FC027C-AC1D-C9D2-B9F2-01C102F949C6}"/>
              </a:ext>
            </a:extLst>
          </p:cNvPr>
          <p:cNvSpPr txBox="1"/>
          <p:nvPr/>
        </p:nvSpPr>
        <p:spPr>
          <a:xfrm>
            <a:off x="2779181" y="2107195"/>
            <a:ext cx="6949439" cy="1569660"/>
          </a:xfrm>
          <a:prstGeom prst="rect">
            <a:avLst/>
          </a:prstGeom>
          <a:noFill/>
        </p:spPr>
        <p:txBody>
          <a:bodyPr wrap="square">
            <a:spAutoFit/>
          </a:bodyPr>
          <a:lstStyle/>
          <a:p>
            <a:pPr marL="50800" indent="0" algn="ctr">
              <a:buFont typeface="Arial"/>
              <a:buNone/>
            </a:pPr>
            <a:r>
              <a:rPr kumimoji="0" lang="he-IL" sz="3200" b="0" i="0" u="none" strike="noStrike" kern="0" cap="none" spc="0" normalizeH="0" baseline="0" noProof="0" dirty="0">
                <a:ln>
                  <a:noFill/>
                </a:ln>
                <a:solidFill>
                  <a:srgbClr val="000000"/>
                </a:solidFill>
                <a:effectLst/>
                <a:uLnTx/>
                <a:uFillTx/>
                <a:latin typeface="Calibri"/>
                <a:cs typeface="Calibri"/>
                <a:sym typeface="Calibri"/>
              </a:rPr>
              <a:t>היום בהפסקה אוהד אמר לכל הבנים </a:t>
            </a:r>
          </a:p>
          <a:p>
            <a:pPr marL="50800" indent="0" algn="ctr">
              <a:buFont typeface="Arial"/>
              <a:buNone/>
            </a:pPr>
            <a:r>
              <a:rPr kumimoji="0" lang="he-IL" sz="3200" b="0" i="0" u="none" strike="noStrike" kern="0" cap="none" spc="0" normalizeH="0" baseline="0" noProof="0" dirty="0">
                <a:ln>
                  <a:noFill/>
                </a:ln>
                <a:solidFill>
                  <a:srgbClr val="000000"/>
                </a:solidFill>
                <a:effectLst/>
                <a:uLnTx/>
                <a:uFillTx/>
                <a:latin typeface="Calibri"/>
                <a:cs typeface="Calibri"/>
                <a:sym typeface="Calibri"/>
              </a:rPr>
              <a:t>להפסיק להיות חברים של עידו, ולא לדבר אתו. </a:t>
            </a:r>
          </a:p>
          <a:p>
            <a:pPr marL="50800" indent="0" algn="ctr">
              <a:buFont typeface="Arial"/>
              <a:buNone/>
            </a:pPr>
            <a:r>
              <a:rPr kumimoji="0" lang="he-IL" sz="3200" b="0" i="0" u="none" strike="noStrike" kern="0" cap="none" spc="0" normalizeH="0" baseline="0" noProof="0" dirty="0">
                <a:ln>
                  <a:noFill/>
                </a:ln>
                <a:solidFill>
                  <a:srgbClr val="000000"/>
                </a:solidFill>
                <a:effectLst/>
                <a:uLnTx/>
                <a:uFillTx/>
                <a:latin typeface="Calibri"/>
                <a:cs typeface="Calibri"/>
                <a:sym typeface="Calibri"/>
              </a:rPr>
              <a:t>יהונתן מחבב את עידו אבל...</a:t>
            </a:r>
            <a:endParaRPr lang="he-IL" sz="3600" dirty="0">
              <a:solidFill>
                <a:schemeClr val="dk1"/>
              </a:solidFill>
              <a:latin typeface="Calibri"/>
              <a:cs typeface="Calibri"/>
            </a:endParaRPr>
          </a:p>
        </p:txBody>
      </p:sp>
      <p:sp>
        <p:nvSpPr>
          <p:cNvPr id="8" name="תיבת טקסט 7">
            <a:extLst>
              <a:ext uri="{FF2B5EF4-FFF2-40B4-BE49-F238E27FC236}">
                <a16:creationId xmlns:a16="http://schemas.microsoft.com/office/drawing/2014/main" id="{52A0566A-040F-4437-7688-2A5FC9FF09B5}"/>
              </a:ext>
            </a:extLst>
          </p:cNvPr>
          <p:cNvSpPr txBox="1"/>
          <p:nvPr/>
        </p:nvSpPr>
        <p:spPr>
          <a:xfrm>
            <a:off x="3288575" y="4100573"/>
            <a:ext cx="6093822" cy="2554545"/>
          </a:xfrm>
          <a:prstGeom prst="rect">
            <a:avLst/>
          </a:prstGeom>
          <a:noFill/>
        </p:spPr>
        <p:txBody>
          <a:bodyPr wrap="square">
            <a:spAutoFit/>
          </a:bodyPr>
          <a:lstStyle/>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IL" sz="3200" dirty="0">
                <a:solidFill>
                  <a:srgbClr val="5B9BD5">
                    <a:lumMod val="50000"/>
                  </a:srgbClr>
                </a:solidFill>
                <a:latin typeface="Calibri"/>
                <a:cs typeface="Calibri"/>
              </a:rPr>
              <a:t>האם ראיתם או חוויתם </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מקרה דומה? </a:t>
            </a:r>
            <a:br>
              <a:rPr lang="he-IL"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מה אתם מציעים לו לעשות?</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רשמו את המחשבות וההתלבטויות העולות בקבוצה</a:t>
            </a:r>
            <a:endParaRPr lang="he-IL" sz="3200" dirty="0">
              <a:solidFill>
                <a:srgbClr val="5B9BD5">
                  <a:lumMod val="50000"/>
                </a:srgbClr>
              </a:solidFill>
              <a:latin typeface="Calibri"/>
              <a:cs typeface="Calibri"/>
              <a:sym typeface="Calibri"/>
            </a:endParaRPr>
          </a:p>
        </p:txBody>
      </p:sp>
      <p:sp>
        <p:nvSpPr>
          <p:cNvPr id="2" name="כותרת 1">
            <a:extLst>
              <a:ext uri="{FF2B5EF4-FFF2-40B4-BE49-F238E27FC236}">
                <a16:creationId xmlns:a16="http://schemas.microsoft.com/office/drawing/2014/main" id="{FF39BC96-FC5B-901F-A4C2-1738E32CF6D9}"/>
              </a:ext>
            </a:extLst>
          </p:cNvPr>
          <p:cNvSpPr>
            <a:spLocks noGrp="1"/>
          </p:cNvSpPr>
          <p:nvPr>
            <p:ph type="title"/>
          </p:nvPr>
        </p:nvSpPr>
        <p:spPr>
          <a:xfrm>
            <a:off x="838200" y="161492"/>
            <a:ext cx="10515600" cy="1325563"/>
          </a:xfrm>
        </p:spPr>
        <p:txBody>
          <a:bodyPr>
            <a:noAutofit/>
          </a:bodyPr>
          <a:lstStyle/>
          <a:p>
            <a:r>
              <a:rPr lang="he-IL" sz="5400" dirty="0">
                <a:solidFill>
                  <a:srgbClr val="002060"/>
                </a:solidFill>
              </a:rPr>
              <a:t>מה אתם חושבים שהחבר מרגיש?</a:t>
            </a:r>
          </a:p>
        </p:txBody>
      </p:sp>
      <p:pic>
        <p:nvPicPr>
          <p:cNvPr id="5" name="תמונה 4">
            <a:extLst>
              <a:ext uri="{FF2B5EF4-FFF2-40B4-BE49-F238E27FC236}">
                <a16:creationId xmlns:a16="http://schemas.microsoft.com/office/drawing/2014/main" id="{9CCA951C-CDF9-047D-A2A1-37E436C9D0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70536" y="1487055"/>
            <a:ext cx="2371725" cy="2505075"/>
          </a:xfrm>
          <a:prstGeom prst="rect">
            <a:avLst/>
          </a:prstGeom>
        </p:spPr>
      </p:pic>
      <p:pic>
        <p:nvPicPr>
          <p:cNvPr id="9" name="תמונה 8" descr="תמונה שמכילה שחור, חשיכה&#10;&#10;התיאור נוצר באופן אוטומטי">
            <a:extLst>
              <a:ext uri="{FF2B5EF4-FFF2-40B4-BE49-F238E27FC236}">
                <a16:creationId xmlns:a16="http://schemas.microsoft.com/office/drawing/2014/main" id="{9465334B-BD27-B38F-D40B-F761C63D4416}"/>
              </a:ext>
            </a:extLst>
          </p:cNvPr>
          <p:cNvPicPr>
            <a:picLocks noChangeAspect="1"/>
          </p:cNvPicPr>
          <p:nvPr/>
        </p:nvPicPr>
        <p:blipFill>
          <a:blip r:embed="rId4"/>
          <a:stretch>
            <a:fillRect/>
          </a:stretch>
        </p:blipFill>
        <p:spPr>
          <a:xfrm>
            <a:off x="10393005" y="2082188"/>
            <a:ext cx="1526786" cy="642857"/>
          </a:xfrm>
          <a:prstGeom prst="rect">
            <a:avLst/>
          </a:prstGeom>
        </p:spPr>
      </p:pic>
      <p:pic>
        <p:nvPicPr>
          <p:cNvPr id="10" name="Picture 2" descr="Free Arrows Hand Draw Arrows vector and picture">
            <a:extLst>
              <a:ext uri="{FF2B5EF4-FFF2-40B4-BE49-F238E27FC236}">
                <a16:creationId xmlns:a16="http://schemas.microsoft.com/office/drawing/2014/main" id="{E0BC3042-B076-5662-0170-7C79A67B6E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56" r="72420" b="79261"/>
          <a:stretch/>
        </p:blipFill>
        <p:spPr bwMode="auto">
          <a:xfrm rot="2554361" flipH="1">
            <a:off x="1612847" y="4893887"/>
            <a:ext cx="1543322" cy="136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172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3" name="TextBox 2"/>
          <p:cNvSpPr txBox="1"/>
          <p:nvPr/>
        </p:nvSpPr>
        <p:spPr>
          <a:xfrm>
            <a:off x="339407" y="2046"/>
            <a:ext cx="11656976" cy="1323439"/>
          </a:xfrm>
          <a:prstGeom prst="rect">
            <a:avLst/>
          </a:prstGeom>
          <a:noFill/>
        </p:spPr>
        <p:txBody>
          <a:bodyPr wrap="square" rtlCol="1">
            <a:spAutoFit/>
          </a:bodyPr>
          <a:lstStyle/>
          <a:p>
            <a:pPr algn="ctr" rtl="1">
              <a:buClr>
                <a:schemeClr val="accent6">
                  <a:lumMod val="40000"/>
                  <a:lumOff val="60000"/>
                </a:schemeClr>
              </a:buClr>
            </a:pPr>
            <a:r>
              <a:rPr lang="he-IL" sz="4000" b="1" dirty="0">
                <a:solidFill>
                  <a:srgbClr val="002060"/>
                </a:solidFill>
                <a:latin typeface="Calibri" panose="020F0502020204030204" pitchFamily="34" charset="0"/>
                <a:cs typeface="Calibri" panose="020F0502020204030204" pitchFamily="34" charset="0"/>
              </a:rPr>
              <a:t>האם ילדים יכולים ומסוגלים</a:t>
            </a:r>
            <a:br>
              <a:rPr lang="en-US" sz="4000" b="1" dirty="0">
                <a:solidFill>
                  <a:srgbClr val="002060"/>
                </a:solidFill>
                <a:latin typeface="Calibri" panose="020F0502020204030204" pitchFamily="34" charset="0"/>
                <a:cs typeface="Calibri" panose="020F0502020204030204" pitchFamily="34" charset="0"/>
              </a:rPr>
            </a:br>
            <a:r>
              <a:rPr lang="he-IL" sz="4000" b="1" dirty="0">
                <a:solidFill>
                  <a:srgbClr val="002060"/>
                </a:solidFill>
                <a:latin typeface="Calibri" panose="020F0502020204030204" pitchFamily="34" charset="0"/>
                <a:cs typeface="Calibri" panose="020F0502020204030204" pitchFamily="34" charset="0"/>
              </a:rPr>
              <a:t>לעזור, להיות מעורבים ולהשפיע על ילדים אחרים? </a:t>
            </a:r>
          </a:p>
        </p:txBody>
      </p:sp>
      <p:pic>
        <p:nvPicPr>
          <p:cNvPr id="7" name="תמונה 6">
            <a:extLst>
              <a:ext uri="{FF2B5EF4-FFF2-40B4-BE49-F238E27FC236}">
                <a16:creationId xmlns:a16="http://schemas.microsoft.com/office/drawing/2014/main" id="{01D1DF3C-10F2-EF01-6571-7C7FE6395A0B}"/>
              </a:ext>
            </a:extLst>
          </p:cNvPr>
          <p:cNvPicPr>
            <a:picLocks noChangeAspect="1"/>
          </p:cNvPicPr>
          <p:nvPr/>
        </p:nvPicPr>
        <p:blipFill>
          <a:blip r:embed="rId3"/>
          <a:stretch>
            <a:fillRect/>
          </a:stretch>
        </p:blipFill>
        <p:spPr>
          <a:xfrm>
            <a:off x="82094" y="4766910"/>
            <a:ext cx="1979565" cy="2091090"/>
          </a:xfrm>
          <a:prstGeom prst="rect">
            <a:avLst/>
          </a:prstGeom>
        </p:spPr>
      </p:pic>
      <p:sp>
        <p:nvSpPr>
          <p:cNvPr id="4" name="Freeform 6">
            <a:extLst>
              <a:ext uri="{FF2B5EF4-FFF2-40B4-BE49-F238E27FC236}">
                <a16:creationId xmlns:a16="http://schemas.microsoft.com/office/drawing/2014/main" id="{F8789885-5E6C-C357-E6F5-9CD99AEC7F00}"/>
              </a:ext>
            </a:extLst>
          </p:cNvPr>
          <p:cNvSpPr/>
          <p:nvPr/>
        </p:nvSpPr>
        <p:spPr>
          <a:xfrm>
            <a:off x="6799305" y="2627044"/>
            <a:ext cx="3887152" cy="1558251"/>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e-IL"/>
          </a:p>
        </p:txBody>
      </p:sp>
      <p:sp>
        <p:nvSpPr>
          <p:cNvPr id="6" name="תיבת טקסט 5">
            <a:extLst>
              <a:ext uri="{FF2B5EF4-FFF2-40B4-BE49-F238E27FC236}">
                <a16:creationId xmlns:a16="http://schemas.microsoft.com/office/drawing/2014/main" id="{CAF545A8-73DE-3703-74D8-68F1259C09BF}"/>
              </a:ext>
            </a:extLst>
          </p:cNvPr>
          <p:cNvSpPr txBox="1"/>
          <p:nvPr/>
        </p:nvSpPr>
        <p:spPr>
          <a:xfrm>
            <a:off x="5902765" y="2878911"/>
            <a:ext cx="6093618" cy="754694"/>
          </a:xfrm>
          <a:prstGeom prst="rect">
            <a:avLst/>
          </a:prstGeom>
          <a:noFill/>
        </p:spPr>
        <p:txBody>
          <a:bodyPr wrap="square">
            <a:spAutoFit/>
          </a:bodyPr>
          <a:lstStyle/>
          <a:p>
            <a:pPr algn="ctr" rtl="1">
              <a:lnSpc>
                <a:spcPct val="150000"/>
              </a:lnSpc>
              <a:buClr>
                <a:schemeClr val="accent6">
                  <a:lumMod val="40000"/>
                  <a:lumOff val="60000"/>
                </a:schemeClr>
              </a:buClr>
            </a:pPr>
            <a:r>
              <a:rPr lang="he-IL" sz="3200" dirty="0">
                <a:latin typeface="Calibri" panose="020F0502020204030204" pitchFamily="34" charset="0"/>
                <a:cs typeface="Calibri" panose="020F0502020204030204" pitchFamily="34" charset="0"/>
              </a:rPr>
              <a:t>באילו מקרים?</a:t>
            </a:r>
          </a:p>
        </p:txBody>
      </p:sp>
      <p:sp>
        <p:nvSpPr>
          <p:cNvPr id="8" name="Freeform 6">
            <a:extLst>
              <a:ext uri="{FF2B5EF4-FFF2-40B4-BE49-F238E27FC236}">
                <a16:creationId xmlns:a16="http://schemas.microsoft.com/office/drawing/2014/main" id="{4317C025-07DF-6E53-5D3B-D2559A239229}"/>
              </a:ext>
            </a:extLst>
          </p:cNvPr>
          <p:cNvSpPr/>
          <p:nvPr/>
        </p:nvSpPr>
        <p:spPr>
          <a:xfrm flipH="1">
            <a:off x="2305974" y="4423163"/>
            <a:ext cx="6918481" cy="1558251"/>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e-IL"/>
          </a:p>
        </p:txBody>
      </p:sp>
      <p:sp>
        <p:nvSpPr>
          <p:cNvPr id="10" name="תיבת טקסט 9">
            <a:extLst>
              <a:ext uri="{FF2B5EF4-FFF2-40B4-BE49-F238E27FC236}">
                <a16:creationId xmlns:a16="http://schemas.microsoft.com/office/drawing/2014/main" id="{7D642E1B-0366-A57C-5554-0725E2C6F7A2}"/>
              </a:ext>
            </a:extLst>
          </p:cNvPr>
          <p:cNvSpPr txBox="1"/>
          <p:nvPr/>
        </p:nvSpPr>
        <p:spPr>
          <a:xfrm>
            <a:off x="2061659" y="4663679"/>
            <a:ext cx="6579394" cy="1077218"/>
          </a:xfrm>
          <a:prstGeom prst="rect">
            <a:avLst/>
          </a:prstGeom>
          <a:noFill/>
        </p:spPr>
        <p:txBody>
          <a:bodyPr wrap="square">
            <a:spAutoFit/>
          </a:bodyPr>
          <a:lstStyle/>
          <a:p>
            <a:pPr algn="ctr" rtl="1">
              <a:buClr>
                <a:schemeClr val="accent6">
                  <a:lumMod val="40000"/>
                  <a:lumOff val="60000"/>
                </a:schemeClr>
              </a:buClr>
            </a:pPr>
            <a:r>
              <a:rPr lang="he-IL" sz="3200" dirty="0">
                <a:latin typeface="Calibri" panose="020F0502020204030204" pitchFamily="34" charset="0"/>
                <a:cs typeface="Calibri" panose="020F0502020204030204" pitchFamily="34" charset="0"/>
              </a:rPr>
              <a:t>מה צריך להיות באדם שיסייע לו בכך?</a:t>
            </a:r>
          </a:p>
          <a:p>
            <a:pPr algn="ctr" rtl="1">
              <a:buClr>
                <a:schemeClr val="accent6">
                  <a:lumMod val="40000"/>
                  <a:lumOff val="60000"/>
                </a:schemeClr>
              </a:buClr>
            </a:pPr>
            <a:r>
              <a:rPr lang="he-IL" sz="3200" dirty="0">
                <a:latin typeface="Calibri" panose="020F0502020204030204" pitchFamily="34" charset="0"/>
                <a:cs typeface="Calibri" panose="020F0502020204030204" pitchFamily="34" charset="0"/>
              </a:rPr>
              <a:t>(אלו תכונות, יכולות ומיומנויות...?)</a:t>
            </a:r>
            <a:endParaRPr lang="he-I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14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7">
            <a:extLst>
              <a:ext uri="{FF2B5EF4-FFF2-40B4-BE49-F238E27FC236}">
                <a16:creationId xmlns:a16="http://schemas.microsoft.com/office/drawing/2014/main" id="{8DE493F7-669E-3CC9-D52F-155AF3EB8F1C}"/>
              </a:ext>
            </a:extLst>
          </p:cNvPr>
          <p:cNvSpPr>
            <a:spLocks noGrp="1"/>
          </p:cNvSpPr>
          <p:nvPr>
            <p:ph type="title"/>
          </p:nvPr>
        </p:nvSpPr>
        <p:spPr>
          <a:xfrm>
            <a:off x="3075726" y="0"/>
            <a:ext cx="6482344" cy="1325563"/>
          </a:xfrm>
        </p:spPr>
        <p:txBody>
          <a:bodyPr>
            <a:noAutofit/>
          </a:bodyPr>
          <a:lstStyle/>
          <a:p>
            <a:pPr>
              <a:lnSpc>
                <a:spcPct val="100000"/>
              </a:lnSpc>
            </a:pPr>
            <a:r>
              <a:rPr lang="he-IL" sz="5400" dirty="0">
                <a:solidFill>
                  <a:srgbClr val="002060"/>
                </a:solidFill>
              </a:rPr>
              <a:t>סיפורו של הגיבור הראשי</a:t>
            </a:r>
            <a:endParaRPr lang="he-IL" sz="5400" dirty="0">
              <a:solidFill>
                <a:srgbClr val="002060"/>
              </a:solidFill>
              <a:highlight>
                <a:srgbClr val="FFFF00"/>
              </a:highlight>
            </a:endParaRPr>
          </a:p>
        </p:txBody>
      </p:sp>
      <p:pic>
        <p:nvPicPr>
          <p:cNvPr id="13" name="תמונה 12" descr="תמונה שמכילה שמיים, אנימציה, לבוש, סרטים מצוירים&#10;&#10;התיאור נוצר באופן אוטומטי">
            <a:extLst>
              <a:ext uri="{FF2B5EF4-FFF2-40B4-BE49-F238E27FC236}">
                <a16:creationId xmlns:a16="http://schemas.microsoft.com/office/drawing/2014/main" id="{C73382EF-05D3-1DB5-B99D-F1ADDB3A17A7}"/>
              </a:ext>
            </a:extLst>
          </p:cNvPr>
          <p:cNvPicPr>
            <a:picLocks noChangeAspect="1"/>
          </p:cNvPicPr>
          <p:nvPr/>
        </p:nvPicPr>
        <p:blipFill>
          <a:blip r:embed="rId3">
            <a:extLst>
              <a:ext uri="{28A0092B-C50C-407E-A947-70E740481C1C}">
                <a14:useLocalDpi xmlns:a14="http://schemas.microsoft.com/office/drawing/2010/main" val="0"/>
              </a:ext>
            </a:extLst>
          </a:blip>
          <a:srcRect t="7869" r="-1" b="47616"/>
          <a:stretch/>
        </p:blipFill>
        <p:spPr>
          <a:xfrm>
            <a:off x="3726611" y="1483743"/>
            <a:ext cx="8896709" cy="5374257"/>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24" name="תיבת טקסט 23">
            <a:extLst>
              <a:ext uri="{FF2B5EF4-FFF2-40B4-BE49-F238E27FC236}">
                <a16:creationId xmlns:a16="http://schemas.microsoft.com/office/drawing/2014/main" id="{34195D23-1EFE-CBFE-686B-A71664AB5CD1}"/>
              </a:ext>
            </a:extLst>
          </p:cNvPr>
          <p:cNvSpPr txBox="1"/>
          <p:nvPr/>
        </p:nvSpPr>
        <p:spPr>
          <a:xfrm>
            <a:off x="332524" y="2573490"/>
            <a:ext cx="3623094" cy="2800767"/>
          </a:xfrm>
          <a:prstGeom prst="rect">
            <a:avLst/>
          </a:prstGeom>
          <a:noFill/>
        </p:spPr>
        <p:txBody>
          <a:bodyPr wrap="square">
            <a:spAutoFit/>
          </a:bodyPr>
          <a:lstStyle/>
          <a:p>
            <a:pPr algn="ctr"/>
            <a:r>
              <a:rPr kumimoji="0" lang="he-IL" sz="4400" b="1" i="0" u="none" strike="noStrike" kern="0" cap="none" spc="0" normalizeH="0" baseline="0" noProof="0" dirty="0">
                <a:ln>
                  <a:noFill/>
                </a:ln>
                <a:solidFill>
                  <a:srgbClr val="0F73BD"/>
                </a:solidFill>
                <a:effectLst/>
                <a:uLnTx/>
                <a:uFillTx/>
                <a:latin typeface="Calibri"/>
                <a:cs typeface="Calibri"/>
                <a:sym typeface="Calibri"/>
              </a:rPr>
              <a:t>מה יש בנו שמאפשר לנו להיות מעורבים ומשפיעים? </a:t>
            </a:r>
            <a:endParaRPr lang="he-IL" dirty="0">
              <a:solidFill>
                <a:srgbClr val="0F73BD"/>
              </a:solidFill>
            </a:endParaRPr>
          </a:p>
        </p:txBody>
      </p:sp>
    </p:spTree>
    <p:extLst>
      <p:ext uri="{BB962C8B-B14F-4D97-AF65-F5344CB8AC3E}">
        <p14:creationId xmlns:p14="http://schemas.microsoft.com/office/powerpoint/2010/main" val="362503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C416-855C-F7F1-6134-800642FE2373}"/>
            </a:ext>
          </a:extLst>
        </p:cNvPr>
        <p:cNvGrpSpPr/>
        <p:nvPr/>
      </p:nvGrpSpPr>
      <p:grpSpPr>
        <a:xfrm>
          <a:off x="0" y="0"/>
          <a:ext cx="0" cy="0"/>
          <a:chOff x="0" y="0"/>
          <a:chExt cx="0" cy="0"/>
        </a:xfrm>
      </p:grpSpPr>
      <p:sp>
        <p:nvSpPr>
          <p:cNvPr id="8" name="כותרת 7">
            <a:extLst>
              <a:ext uri="{FF2B5EF4-FFF2-40B4-BE49-F238E27FC236}">
                <a16:creationId xmlns:a16="http://schemas.microsoft.com/office/drawing/2014/main" id="{A1A14B88-F6E2-AEE4-6465-7CEC207754DB}"/>
              </a:ext>
            </a:extLst>
          </p:cNvPr>
          <p:cNvSpPr>
            <a:spLocks noGrp="1"/>
          </p:cNvSpPr>
          <p:nvPr>
            <p:ph type="title"/>
          </p:nvPr>
        </p:nvSpPr>
        <p:spPr>
          <a:xfrm>
            <a:off x="613260" y="183053"/>
            <a:ext cx="11073615" cy="1325563"/>
          </a:xfrm>
        </p:spPr>
        <p:txBody>
          <a:bodyPr>
            <a:noAutofit/>
          </a:bodyPr>
          <a:lstStyle/>
          <a:p>
            <a:pPr>
              <a:lnSpc>
                <a:spcPct val="100000"/>
              </a:lnSpc>
            </a:pPr>
            <a:r>
              <a:rPr lang="he-IL" sz="4400" dirty="0">
                <a:solidFill>
                  <a:srgbClr val="002060"/>
                </a:solidFill>
              </a:rPr>
              <a:t>סיפורו של הגיבור הראשי – </a:t>
            </a:r>
            <a:br>
              <a:rPr lang="he-IL" sz="4400" dirty="0">
                <a:solidFill>
                  <a:srgbClr val="002060"/>
                </a:solidFill>
              </a:rPr>
            </a:br>
            <a:r>
              <a:rPr lang="he-IL" sz="4400" dirty="0">
                <a:solidFill>
                  <a:srgbClr val="002060"/>
                </a:solidFill>
              </a:rPr>
              <a:t>מה יש בנו שמאפשר לנו להיות מעורבים ומשפיעים? </a:t>
            </a:r>
            <a:r>
              <a:rPr lang="he-IL" sz="4400" dirty="0">
                <a:solidFill>
                  <a:schemeClr val="tx1"/>
                </a:solidFill>
              </a:rPr>
              <a:t>  </a:t>
            </a:r>
          </a:p>
        </p:txBody>
      </p:sp>
      <p:pic>
        <p:nvPicPr>
          <p:cNvPr id="7" name="תמונה 6">
            <a:extLst>
              <a:ext uri="{FF2B5EF4-FFF2-40B4-BE49-F238E27FC236}">
                <a16:creationId xmlns:a16="http://schemas.microsoft.com/office/drawing/2014/main" id="{6BE9794A-9284-383C-8898-D64382D9753A}"/>
              </a:ext>
            </a:extLst>
          </p:cNvPr>
          <p:cNvPicPr>
            <a:picLocks noChangeAspect="1"/>
          </p:cNvPicPr>
          <p:nvPr/>
        </p:nvPicPr>
        <p:blipFill>
          <a:blip r:embed="rId3">
            <a:duotone>
              <a:prstClr val="black"/>
              <a:srgbClr val="FDA9EB">
                <a:tint val="45000"/>
                <a:satMod val="400000"/>
              </a:srgbClr>
            </a:duotone>
          </a:blip>
          <a:stretch>
            <a:fillRect/>
          </a:stretch>
        </p:blipFill>
        <p:spPr>
          <a:xfrm rot="18147485">
            <a:off x="6614380" y="3591078"/>
            <a:ext cx="1174566" cy="1036787"/>
          </a:xfrm>
          <a:prstGeom prst="rect">
            <a:avLst/>
          </a:prstGeom>
        </p:spPr>
      </p:pic>
      <p:pic>
        <p:nvPicPr>
          <p:cNvPr id="6" name="גרפיקה 5">
            <a:extLst>
              <a:ext uri="{FF2B5EF4-FFF2-40B4-BE49-F238E27FC236}">
                <a16:creationId xmlns:a16="http://schemas.microsoft.com/office/drawing/2014/main" id="{10854CA5-4A9D-C502-6AFE-A1D8309FDD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8216245" y="4330105"/>
            <a:ext cx="2481310" cy="2086287"/>
          </a:xfrm>
          <a:prstGeom prst="rect">
            <a:avLst/>
          </a:prstGeom>
        </p:spPr>
      </p:pic>
      <p:sp>
        <p:nvSpPr>
          <p:cNvPr id="10" name="תיבת טקסט 9">
            <a:extLst>
              <a:ext uri="{FF2B5EF4-FFF2-40B4-BE49-F238E27FC236}">
                <a16:creationId xmlns:a16="http://schemas.microsoft.com/office/drawing/2014/main" id="{7F7929EC-B149-003A-4ECC-9E87F93958CF}"/>
              </a:ext>
            </a:extLst>
          </p:cNvPr>
          <p:cNvSpPr txBox="1"/>
          <p:nvPr/>
        </p:nvSpPr>
        <p:spPr>
          <a:xfrm>
            <a:off x="8308729" y="4883225"/>
            <a:ext cx="2214111" cy="1384995"/>
          </a:xfrm>
          <a:prstGeom prst="rect">
            <a:avLst/>
          </a:prstGeom>
          <a:noFill/>
        </p:spPr>
        <p:txBody>
          <a:bodyPr wrap="square" rtlCol="1">
            <a:spAutoFit/>
          </a:bodyPr>
          <a:lstStyle/>
          <a:p>
            <a:pPr algn="ctr"/>
            <a:r>
              <a:rPr lang="he-IL" sz="2800" dirty="0">
                <a:solidFill>
                  <a:schemeClr val="tx1"/>
                </a:solidFill>
                <a:latin typeface="Calibri" panose="020F0502020204030204" pitchFamily="34" charset="0"/>
                <a:cs typeface="Calibri" panose="020F0502020204030204" pitchFamily="34" charset="0"/>
              </a:rPr>
              <a:t>בשעת צרה, יודע לפתור בעיות </a:t>
            </a:r>
          </a:p>
        </p:txBody>
      </p:sp>
      <p:pic>
        <p:nvPicPr>
          <p:cNvPr id="13" name="גרפיקה 12">
            <a:extLst>
              <a:ext uri="{FF2B5EF4-FFF2-40B4-BE49-F238E27FC236}">
                <a16:creationId xmlns:a16="http://schemas.microsoft.com/office/drawing/2014/main" id="{26584815-856C-40D6-3A2C-4F78F3CD8B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6133" y="2470831"/>
            <a:ext cx="2489584" cy="1812592"/>
          </a:xfrm>
          <a:prstGeom prst="rect">
            <a:avLst/>
          </a:prstGeom>
        </p:spPr>
      </p:pic>
      <p:sp>
        <p:nvSpPr>
          <p:cNvPr id="14" name="תיבת טקסט 13">
            <a:extLst>
              <a:ext uri="{FF2B5EF4-FFF2-40B4-BE49-F238E27FC236}">
                <a16:creationId xmlns:a16="http://schemas.microsoft.com/office/drawing/2014/main" id="{6CB099C5-FEDB-0659-FA6D-35F606D9E3F7}"/>
              </a:ext>
            </a:extLst>
          </p:cNvPr>
          <p:cNvSpPr txBox="1"/>
          <p:nvPr/>
        </p:nvSpPr>
        <p:spPr>
          <a:xfrm>
            <a:off x="3210631" y="2742134"/>
            <a:ext cx="1276004" cy="954107"/>
          </a:xfrm>
          <a:prstGeom prst="rect">
            <a:avLst/>
          </a:prstGeom>
          <a:noFill/>
        </p:spPr>
        <p:txBody>
          <a:bodyPr wrap="square" rtlCol="1">
            <a:spAutoFit/>
          </a:bodyPr>
          <a:lstStyle/>
          <a:p>
            <a:pPr algn="ctr"/>
            <a:r>
              <a:rPr lang="he-IL" sz="2800" dirty="0">
                <a:solidFill>
                  <a:prstClr val="black"/>
                </a:solidFill>
                <a:latin typeface="Calibri" panose="020F0502020204030204" pitchFamily="34" charset="0"/>
                <a:cs typeface="Calibri" panose="020F0502020204030204" pitchFamily="34" charset="0"/>
              </a:rPr>
              <a:t>רגיש ואכפתי</a:t>
            </a:r>
          </a:p>
        </p:txBody>
      </p:sp>
      <p:pic>
        <p:nvPicPr>
          <p:cNvPr id="17" name="גרפיקה 16">
            <a:extLst>
              <a:ext uri="{FF2B5EF4-FFF2-40B4-BE49-F238E27FC236}">
                <a16:creationId xmlns:a16="http://schemas.microsoft.com/office/drawing/2014/main" id="{AF624C45-1ABC-AC77-ADD0-58577DBA29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5897464" y="2653097"/>
            <a:ext cx="2481310" cy="2086287"/>
          </a:xfrm>
          <a:prstGeom prst="rect">
            <a:avLst/>
          </a:prstGeom>
        </p:spPr>
      </p:pic>
      <p:sp>
        <p:nvSpPr>
          <p:cNvPr id="18" name="תיבת טקסט 17">
            <a:extLst>
              <a:ext uri="{FF2B5EF4-FFF2-40B4-BE49-F238E27FC236}">
                <a16:creationId xmlns:a16="http://schemas.microsoft.com/office/drawing/2014/main" id="{BC8683AF-BDD0-C96E-5413-C1D15D0589FF}"/>
              </a:ext>
            </a:extLst>
          </p:cNvPr>
          <p:cNvSpPr txBox="1"/>
          <p:nvPr/>
        </p:nvSpPr>
        <p:spPr>
          <a:xfrm>
            <a:off x="6423268" y="3296330"/>
            <a:ext cx="1505194" cy="1169551"/>
          </a:xfrm>
          <a:prstGeom prst="rect">
            <a:avLst/>
          </a:prstGeom>
          <a:noFill/>
        </p:spPr>
        <p:txBody>
          <a:bodyPr wrap="square" rtlCol="1">
            <a:spAutoFit/>
          </a:bodyPr>
          <a:lstStyle/>
          <a:p>
            <a:pPr algn="ctr"/>
            <a:r>
              <a:rPr lang="he-IL" sz="2800" dirty="0">
                <a:solidFill>
                  <a:prstClr val="black"/>
                </a:solidFill>
                <a:latin typeface="Calibri" panose="020F0502020204030204" pitchFamily="34" charset="0"/>
                <a:cs typeface="Calibri" panose="020F0502020204030204" pitchFamily="34" charset="0"/>
              </a:rPr>
              <a:t>יודע לבחור </a:t>
            </a:r>
          </a:p>
          <a:p>
            <a:endParaRPr lang="he-IL" dirty="0"/>
          </a:p>
        </p:txBody>
      </p:sp>
      <p:pic>
        <p:nvPicPr>
          <p:cNvPr id="19" name="גרפיקה 18">
            <a:extLst>
              <a:ext uri="{FF2B5EF4-FFF2-40B4-BE49-F238E27FC236}">
                <a16:creationId xmlns:a16="http://schemas.microsoft.com/office/drawing/2014/main" id="{19C1501C-FD1F-9B43-A500-A567AA60FF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74749" y="1830521"/>
            <a:ext cx="2755677" cy="2006326"/>
          </a:xfrm>
          <a:prstGeom prst="rect">
            <a:avLst/>
          </a:prstGeom>
        </p:spPr>
      </p:pic>
      <p:sp>
        <p:nvSpPr>
          <p:cNvPr id="24" name="תיבת טקסט 23">
            <a:extLst>
              <a:ext uri="{FF2B5EF4-FFF2-40B4-BE49-F238E27FC236}">
                <a16:creationId xmlns:a16="http://schemas.microsoft.com/office/drawing/2014/main" id="{6411E8F2-B458-FEED-E76B-E65E770D9A67}"/>
              </a:ext>
            </a:extLst>
          </p:cNvPr>
          <p:cNvSpPr txBox="1"/>
          <p:nvPr/>
        </p:nvSpPr>
        <p:spPr>
          <a:xfrm>
            <a:off x="9114164" y="1981818"/>
            <a:ext cx="2214111" cy="1600438"/>
          </a:xfrm>
          <a:prstGeom prst="rect">
            <a:avLst/>
          </a:prstGeom>
          <a:noFill/>
        </p:spPr>
        <p:txBody>
          <a:bodyPr wrap="square" rtlCol="1">
            <a:spAutoFit/>
          </a:bodyPr>
          <a:lstStyle/>
          <a:p>
            <a:pPr algn="ctr"/>
            <a:r>
              <a:rPr lang="he-IL" sz="2800" dirty="0">
                <a:solidFill>
                  <a:schemeClr val="tx1"/>
                </a:solidFill>
                <a:latin typeface="Calibri" panose="020F0502020204030204" pitchFamily="34" charset="0"/>
                <a:cs typeface="Calibri" panose="020F0502020204030204" pitchFamily="34" charset="0"/>
              </a:rPr>
              <a:t>רוצה להשפיע לטובה ולעשות מעשה</a:t>
            </a:r>
          </a:p>
          <a:p>
            <a:endParaRPr lang="he-IL" dirty="0"/>
          </a:p>
        </p:txBody>
      </p:sp>
      <p:pic>
        <p:nvPicPr>
          <p:cNvPr id="25" name="גרפיקה 24">
            <a:extLst>
              <a:ext uri="{FF2B5EF4-FFF2-40B4-BE49-F238E27FC236}">
                <a16:creationId xmlns:a16="http://schemas.microsoft.com/office/drawing/2014/main" id="{76C3E7EF-18B3-303D-3126-FAE1F4A33B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65136" y="4603800"/>
            <a:ext cx="2489584" cy="1812592"/>
          </a:xfrm>
          <a:prstGeom prst="rect">
            <a:avLst/>
          </a:prstGeom>
        </p:spPr>
      </p:pic>
      <p:sp>
        <p:nvSpPr>
          <p:cNvPr id="26" name="תיבת טקסט 25">
            <a:extLst>
              <a:ext uri="{FF2B5EF4-FFF2-40B4-BE49-F238E27FC236}">
                <a16:creationId xmlns:a16="http://schemas.microsoft.com/office/drawing/2014/main" id="{2AF1C458-54C8-3097-E4FE-39FF4CF64DAD}"/>
              </a:ext>
            </a:extLst>
          </p:cNvPr>
          <p:cNvSpPr txBox="1"/>
          <p:nvPr/>
        </p:nvSpPr>
        <p:spPr>
          <a:xfrm>
            <a:off x="4644356" y="5143289"/>
            <a:ext cx="1633321" cy="738664"/>
          </a:xfrm>
          <a:prstGeom prst="rect">
            <a:avLst/>
          </a:prstGeom>
          <a:noFill/>
        </p:spPr>
        <p:txBody>
          <a:bodyPr wrap="square" rtlCol="1">
            <a:spAutoFit/>
          </a:bodyPr>
          <a:lstStyle/>
          <a:p>
            <a:pPr algn="ctr"/>
            <a:r>
              <a:rPr lang="he-IL" sz="2800" dirty="0">
                <a:solidFill>
                  <a:schemeClr val="dk1"/>
                </a:solidFill>
                <a:latin typeface="Calibri" panose="020F0502020204030204" pitchFamily="34" charset="0"/>
                <a:cs typeface="Calibri" panose="020F0502020204030204" pitchFamily="34" charset="0"/>
              </a:rPr>
              <a:t>אמיץ</a:t>
            </a:r>
          </a:p>
          <a:p>
            <a:endParaRPr lang="he-IL" dirty="0"/>
          </a:p>
        </p:txBody>
      </p:sp>
      <p:pic>
        <p:nvPicPr>
          <p:cNvPr id="27" name="גרפיקה 26">
            <a:extLst>
              <a:ext uri="{FF2B5EF4-FFF2-40B4-BE49-F238E27FC236}">
                <a16:creationId xmlns:a16="http://schemas.microsoft.com/office/drawing/2014/main" id="{E562D9BB-708A-1F9F-744A-0F6EEBFE17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V="1">
            <a:off x="613260" y="4307816"/>
            <a:ext cx="2481310" cy="2086287"/>
          </a:xfrm>
          <a:prstGeom prst="rect">
            <a:avLst/>
          </a:prstGeom>
        </p:spPr>
      </p:pic>
      <p:sp>
        <p:nvSpPr>
          <p:cNvPr id="12" name="תיבת טקסט 11">
            <a:extLst>
              <a:ext uri="{FF2B5EF4-FFF2-40B4-BE49-F238E27FC236}">
                <a16:creationId xmlns:a16="http://schemas.microsoft.com/office/drawing/2014/main" id="{2845E382-BB5A-E6AD-49E5-485C8A1317CF}"/>
              </a:ext>
            </a:extLst>
          </p:cNvPr>
          <p:cNvSpPr txBox="1"/>
          <p:nvPr/>
        </p:nvSpPr>
        <p:spPr>
          <a:xfrm>
            <a:off x="838156" y="4987083"/>
            <a:ext cx="2014083" cy="954107"/>
          </a:xfrm>
          <a:prstGeom prst="rect">
            <a:avLst/>
          </a:prstGeom>
          <a:noFill/>
        </p:spPr>
        <p:txBody>
          <a:bodyPr wrap="square" rtlCol="1">
            <a:spAutoFit/>
          </a:bodyPr>
          <a:lstStyle/>
          <a:p>
            <a:pPr algn="ctr" rtl="1"/>
            <a:r>
              <a:rPr lang="he-IL" sz="2800" dirty="0">
                <a:effectLst/>
                <a:latin typeface="Calibri" panose="020F0502020204030204" pitchFamily="34" charset="0"/>
                <a:ea typeface="Calibri" panose="020F0502020204030204" pitchFamily="34" charset="0"/>
                <a:cs typeface="Calibri" panose="020F0502020204030204" pitchFamily="34" charset="0"/>
              </a:rPr>
              <a:t>יודע לקבל החלטות</a:t>
            </a:r>
            <a:endParaRPr lang="he-IL" sz="2800" dirty="0">
              <a:latin typeface="Calibri" panose="020F0502020204030204" pitchFamily="34" charset="0"/>
              <a:ea typeface="Calibri" panose="020F0502020204030204" pitchFamily="34" charset="0"/>
              <a:cs typeface="Calibri" panose="020F0502020204030204" pitchFamily="34" charset="0"/>
            </a:endParaRPr>
          </a:p>
        </p:txBody>
      </p:sp>
      <p:pic>
        <p:nvPicPr>
          <p:cNvPr id="28" name="Picture 2" descr="Free Arrows Hand Draw Arrows vector and picture">
            <a:extLst>
              <a:ext uri="{FF2B5EF4-FFF2-40B4-BE49-F238E27FC236}">
                <a16:creationId xmlns:a16="http://schemas.microsoft.com/office/drawing/2014/main" id="{1C831A06-7FF8-1F28-C48D-F6DF214C086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7306" t="37487" r="-3471" b="47478"/>
          <a:stretch/>
        </p:blipFill>
        <p:spPr bwMode="auto">
          <a:xfrm>
            <a:off x="481222" y="5773442"/>
            <a:ext cx="3306871" cy="9895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Arrows Hand Draw Arrows vector and picture">
            <a:extLst>
              <a:ext uri="{FF2B5EF4-FFF2-40B4-BE49-F238E27FC236}">
                <a16:creationId xmlns:a16="http://schemas.microsoft.com/office/drawing/2014/main" id="{3E4636A2-E86C-3C5A-AB44-C656B8F4ED3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456" r="72420" b="79261"/>
          <a:stretch/>
        </p:blipFill>
        <p:spPr bwMode="auto">
          <a:xfrm rot="18597101">
            <a:off x="10301657" y="3189587"/>
            <a:ext cx="1565755" cy="13650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Arrows Hand Draw Arrows vector and picture">
            <a:extLst>
              <a:ext uri="{FF2B5EF4-FFF2-40B4-BE49-F238E27FC236}">
                <a16:creationId xmlns:a16="http://schemas.microsoft.com/office/drawing/2014/main" id="{B2CD0A78-0C08-DFB3-B782-B8E125844FE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3474" t="3421" r="2279" b="76596"/>
          <a:stretch/>
        </p:blipFill>
        <p:spPr bwMode="auto">
          <a:xfrm rot="8681430" flipH="1">
            <a:off x="1750684" y="2120663"/>
            <a:ext cx="1927945" cy="1315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36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7">
            <a:extLst>
              <a:ext uri="{FF2B5EF4-FFF2-40B4-BE49-F238E27FC236}">
                <a16:creationId xmlns:a16="http://schemas.microsoft.com/office/drawing/2014/main" id="{8DE493F7-669E-3CC9-D52F-155AF3EB8F1C}"/>
              </a:ext>
            </a:extLst>
          </p:cNvPr>
          <p:cNvSpPr>
            <a:spLocks noGrp="1"/>
          </p:cNvSpPr>
          <p:nvPr>
            <p:ph type="title"/>
          </p:nvPr>
        </p:nvSpPr>
        <p:spPr>
          <a:xfrm>
            <a:off x="838200" y="-34324"/>
            <a:ext cx="10515600" cy="1325563"/>
          </a:xfrm>
        </p:spPr>
        <p:txBody>
          <a:bodyPr>
            <a:noAutofit/>
          </a:bodyPr>
          <a:lstStyle/>
          <a:p>
            <a:pPr>
              <a:lnSpc>
                <a:spcPct val="150000"/>
              </a:lnSpc>
            </a:pPr>
            <a:r>
              <a:rPr lang="he-IL" dirty="0">
                <a:solidFill>
                  <a:srgbClr val="002060"/>
                </a:solidFill>
              </a:rPr>
              <a:t>סיפורו של הגיבור הראשי</a:t>
            </a:r>
          </a:p>
        </p:txBody>
      </p:sp>
      <p:sp>
        <p:nvSpPr>
          <p:cNvPr id="10" name="תיבת טקסט 9">
            <a:extLst>
              <a:ext uri="{FF2B5EF4-FFF2-40B4-BE49-F238E27FC236}">
                <a16:creationId xmlns:a16="http://schemas.microsoft.com/office/drawing/2014/main" id="{7531482D-CAFC-FDB8-CF4F-94FBEAA81514}"/>
              </a:ext>
            </a:extLst>
          </p:cNvPr>
          <p:cNvSpPr txBox="1"/>
          <p:nvPr/>
        </p:nvSpPr>
        <p:spPr>
          <a:xfrm>
            <a:off x="1098213" y="2663244"/>
            <a:ext cx="5595885" cy="2492990"/>
          </a:xfrm>
          <a:prstGeom prst="rect">
            <a:avLst/>
          </a:prstGeom>
          <a:noFill/>
        </p:spPr>
        <p:txBody>
          <a:bodyPr wrap="square" rtlCol="1">
            <a:spAutoFit/>
          </a:bodyPr>
          <a:lstStyle/>
          <a:p>
            <a:pPr algn="ctr" rtl="1"/>
            <a:r>
              <a:rPr lang="he-IL" sz="3200" dirty="0">
                <a:latin typeface="Calibri" panose="020F0502020204030204" pitchFamily="34" charset="0"/>
                <a:ea typeface="Calibri" panose="020F0502020204030204" pitchFamily="34" charset="0"/>
                <a:cs typeface="Calibri" panose="020F0502020204030204" pitchFamily="34" charset="0"/>
              </a:rPr>
              <a:t>גיבור הוא אדם שמתגבר על פחדיו </a:t>
            </a:r>
          </a:p>
          <a:p>
            <a:pPr algn="ctr" rtl="1"/>
            <a:r>
              <a:rPr lang="he-IL" sz="3200" dirty="0">
                <a:latin typeface="Calibri" panose="020F0502020204030204" pitchFamily="34" charset="0"/>
                <a:ea typeface="Calibri" panose="020F0502020204030204" pitchFamily="34" charset="0"/>
                <a:cs typeface="Calibri" panose="020F0502020204030204" pitchFamily="34" charset="0"/>
              </a:rPr>
              <a:t>בכדי לעשות את המעשה הנכון, </a:t>
            </a:r>
            <a:br>
              <a:rPr lang="en-US" sz="3200" dirty="0">
                <a:latin typeface="Calibri" panose="020F0502020204030204" pitchFamily="34" charset="0"/>
                <a:ea typeface="Calibri" panose="020F0502020204030204" pitchFamily="34" charset="0"/>
                <a:cs typeface="Calibri" panose="020F0502020204030204" pitchFamily="34" charset="0"/>
              </a:rPr>
            </a:br>
            <a:r>
              <a:rPr lang="he-IL" sz="3200" dirty="0">
                <a:latin typeface="Calibri" panose="020F0502020204030204" pitchFamily="34" charset="0"/>
                <a:ea typeface="Calibri" panose="020F0502020204030204" pitchFamily="34" charset="0"/>
                <a:cs typeface="Calibri" panose="020F0502020204030204" pitchFamily="34" charset="0"/>
              </a:rPr>
              <a:t>למען דבר חשוב כמו לסייע לחבר ולכיתה, עבור כולם ועבור עצמו. </a:t>
            </a:r>
            <a:endParaRPr lang="he-IL" sz="2800" dirty="0">
              <a:latin typeface="Calibri" panose="020F0502020204030204" pitchFamily="34" charset="0"/>
              <a:ea typeface="Calibri" panose="020F0502020204030204" pitchFamily="34" charset="0"/>
              <a:cs typeface="Calibri" panose="020F0502020204030204" pitchFamily="34" charset="0"/>
            </a:endParaRPr>
          </a:p>
          <a:p>
            <a:pPr algn="ctr" rtl="1"/>
            <a:endParaRPr lang="he-IL" sz="2800" dirty="0">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C86CD9A4-C50F-576A-3321-0B017940998A}"/>
              </a:ext>
            </a:extLst>
          </p:cNvPr>
          <p:cNvSpPr txBox="1"/>
          <p:nvPr/>
        </p:nvSpPr>
        <p:spPr>
          <a:xfrm>
            <a:off x="-3441624" y="2483026"/>
            <a:ext cx="6349584" cy="954107"/>
          </a:xfrm>
          <a:prstGeom prst="rect">
            <a:avLst/>
          </a:prstGeom>
          <a:noFill/>
        </p:spPr>
        <p:txBody>
          <a:bodyPr wrap="square" rtlCol="1">
            <a:spAutoFit/>
          </a:bodyPr>
          <a:lstStyle/>
          <a:p>
            <a:pPr algn="r" rtl="1"/>
            <a:endParaRPr lang="he-IL" sz="2800" dirty="0">
              <a:latin typeface="Calibri" panose="020F0502020204030204" pitchFamily="34" charset="0"/>
              <a:ea typeface="Calibri" panose="020F0502020204030204" pitchFamily="34" charset="0"/>
              <a:cs typeface="Calibri" panose="020F0502020204030204" pitchFamily="34" charset="0"/>
            </a:endParaRPr>
          </a:p>
          <a:p>
            <a:pPr algn="r" rtl="1"/>
            <a:endParaRPr lang="he-IL"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מלבן 5">
            <a:extLst>
              <a:ext uri="{FF2B5EF4-FFF2-40B4-BE49-F238E27FC236}">
                <a16:creationId xmlns:a16="http://schemas.microsoft.com/office/drawing/2014/main" id="{5947D013-0DA7-DD44-136F-EDA09A8A31FE}"/>
              </a:ext>
            </a:extLst>
          </p:cNvPr>
          <p:cNvSpPr/>
          <p:nvPr/>
        </p:nvSpPr>
        <p:spPr>
          <a:xfrm>
            <a:off x="1012166" y="5796466"/>
            <a:ext cx="11179834" cy="923330"/>
          </a:xfrm>
          <a:prstGeom prst="rect">
            <a:avLst/>
          </a:prstGeom>
          <a:noFill/>
        </p:spPr>
        <p:txBody>
          <a:bodyPr wrap="square" lIns="91440" tIns="45720" rIns="91440" bIns="45720">
            <a:spAutoFit/>
          </a:bodyPr>
          <a:lstStyle/>
          <a:p>
            <a:pPr algn="ctr"/>
            <a:r>
              <a:rPr lang="he-IL" sz="5400" b="1" dirty="0">
                <a:ln w="9525">
                  <a:solidFill>
                    <a:schemeClr val="bg1"/>
                  </a:solidFill>
                  <a:prstDash val="solid"/>
                </a:ln>
                <a:solidFill>
                  <a:srgbClr val="005AAB"/>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כל אחד ואחת מאיתנו יכול להיות גיבור</a:t>
            </a:r>
            <a:endParaRPr lang="he-IL" sz="5400" b="1" dirty="0">
              <a:ln w="9525">
                <a:solidFill>
                  <a:schemeClr val="bg1"/>
                </a:solidFill>
                <a:prstDash val="solid"/>
              </a:ln>
              <a:solidFill>
                <a:srgbClr val="005AAB"/>
              </a:solidFill>
              <a:effectLst>
                <a:outerShdw blurRad="12700" dist="38100" dir="2700000" algn="tl" rotWithShape="0">
                  <a:schemeClr val="bg1">
                    <a:lumMod val="50000"/>
                  </a:schemeClr>
                </a:outerShdw>
              </a:effectLst>
            </a:endParaRPr>
          </a:p>
        </p:txBody>
      </p:sp>
      <p:pic>
        <p:nvPicPr>
          <p:cNvPr id="2" name="תמונה 1">
            <a:extLst>
              <a:ext uri="{FF2B5EF4-FFF2-40B4-BE49-F238E27FC236}">
                <a16:creationId xmlns:a16="http://schemas.microsoft.com/office/drawing/2014/main" id="{6B789438-5CEB-62F0-996D-DA5C5C48E532}"/>
              </a:ext>
            </a:extLst>
          </p:cNvPr>
          <p:cNvPicPr>
            <a:picLocks noChangeAspect="1"/>
          </p:cNvPicPr>
          <p:nvPr/>
        </p:nvPicPr>
        <p:blipFill>
          <a:blip r:embed="rId3"/>
          <a:stretch>
            <a:fillRect/>
          </a:stretch>
        </p:blipFill>
        <p:spPr>
          <a:xfrm>
            <a:off x="6694098" y="1898709"/>
            <a:ext cx="5166324" cy="4022059"/>
          </a:xfrm>
          <a:prstGeom prst="rect">
            <a:avLst/>
          </a:prstGeom>
        </p:spPr>
      </p:pic>
    </p:spTree>
    <p:extLst>
      <p:ext uri="{BB962C8B-B14F-4D97-AF65-F5344CB8AC3E}">
        <p14:creationId xmlns:p14="http://schemas.microsoft.com/office/powerpoint/2010/main" val="108041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3259F2C0-6A92-09BF-48E9-BC35E039AF66}"/>
              </a:ext>
            </a:extLst>
          </p:cNvPr>
          <p:cNvPicPr>
            <a:picLocks noChangeAspect="1"/>
          </p:cNvPicPr>
          <p:nvPr/>
        </p:nvPicPr>
        <p:blipFill>
          <a:blip r:embed="rId3"/>
          <a:stretch>
            <a:fillRect/>
          </a:stretch>
        </p:blipFill>
        <p:spPr>
          <a:xfrm>
            <a:off x="2084364" y="2193719"/>
            <a:ext cx="8609744" cy="3070149"/>
          </a:xfrm>
          <a:prstGeom prst="rect">
            <a:avLst/>
          </a:prstGeom>
          <a:solidFill>
            <a:schemeClr val="accent4">
              <a:lumMod val="40000"/>
              <a:lumOff val="60000"/>
            </a:schemeClr>
          </a:solidFill>
        </p:spPr>
      </p:pic>
      <p:sp>
        <p:nvSpPr>
          <p:cNvPr id="2" name="כותרת 1">
            <a:extLst>
              <a:ext uri="{FF2B5EF4-FFF2-40B4-BE49-F238E27FC236}">
                <a16:creationId xmlns:a16="http://schemas.microsoft.com/office/drawing/2014/main" id="{4786BF31-7728-8C13-240F-1EFC1A6919D7}"/>
              </a:ext>
            </a:extLst>
          </p:cNvPr>
          <p:cNvSpPr>
            <a:spLocks noGrp="1"/>
          </p:cNvSpPr>
          <p:nvPr>
            <p:ph type="title"/>
          </p:nvPr>
        </p:nvSpPr>
        <p:spPr>
          <a:xfrm>
            <a:off x="3335801" y="133356"/>
            <a:ext cx="5520397" cy="1325563"/>
          </a:xfrm>
        </p:spPr>
        <p:txBody>
          <a:bodyPr/>
          <a:lstStyle/>
          <a:p>
            <a:r>
              <a:rPr lang="he-IL" dirty="0">
                <a:solidFill>
                  <a:srgbClr val="002060"/>
                </a:solidFill>
              </a:rPr>
              <a:t>מן המקורות</a:t>
            </a:r>
          </a:p>
        </p:txBody>
      </p:sp>
      <p:sp>
        <p:nvSpPr>
          <p:cNvPr id="5" name="תיבת טקסט 4">
            <a:extLst>
              <a:ext uri="{FF2B5EF4-FFF2-40B4-BE49-F238E27FC236}">
                <a16:creationId xmlns:a16="http://schemas.microsoft.com/office/drawing/2014/main" id="{49EB1174-C04C-734B-9FFD-AD72CA990931}"/>
              </a:ext>
            </a:extLst>
          </p:cNvPr>
          <p:cNvSpPr txBox="1"/>
          <p:nvPr/>
        </p:nvSpPr>
        <p:spPr>
          <a:xfrm>
            <a:off x="2744368" y="3174796"/>
            <a:ext cx="7363268" cy="553998"/>
          </a:xfrm>
          <a:prstGeom prst="rect">
            <a:avLst/>
          </a:prstGeom>
          <a:noFill/>
        </p:spPr>
        <p:txBody>
          <a:bodyPr wrap="square">
            <a:spAutoFit/>
          </a:bodyPr>
          <a:lstStyle/>
          <a:p>
            <a:pPr algn="ctr"/>
            <a:r>
              <a:rPr lang="he-IL" sz="3000" kern="1200" dirty="0">
                <a:solidFill>
                  <a:schemeClr val="tx1"/>
                </a:solidFill>
                <a:latin typeface="Calibri" panose="020F0502020204030204" pitchFamily="34" charset="0"/>
                <a:cs typeface="Calibri" panose="020F0502020204030204" pitchFamily="34" charset="0"/>
              </a:rPr>
              <a:t>"מצווה גדולה להיטיב עם הזולת ולסייע לו בעת צרתו"</a:t>
            </a:r>
          </a:p>
        </p:txBody>
      </p:sp>
      <p:sp>
        <p:nvSpPr>
          <p:cNvPr id="7" name="תיבת טקסט 6">
            <a:extLst>
              <a:ext uri="{FF2B5EF4-FFF2-40B4-BE49-F238E27FC236}">
                <a16:creationId xmlns:a16="http://schemas.microsoft.com/office/drawing/2014/main" id="{B4FFC6EB-6BD9-0CE6-EADA-1E03F6C48924}"/>
              </a:ext>
            </a:extLst>
          </p:cNvPr>
          <p:cNvSpPr txBox="1"/>
          <p:nvPr/>
        </p:nvSpPr>
        <p:spPr>
          <a:xfrm>
            <a:off x="5293003" y="3825046"/>
            <a:ext cx="1930791" cy="523220"/>
          </a:xfrm>
          <a:prstGeom prst="rect">
            <a:avLst/>
          </a:prstGeom>
          <a:noFill/>
        </p:spPr>
        <p:txBody>
          <a:bodyPr wrap="square">
            <a:spAutoFit/>
          </a:bodyPr>
          <a:lstStyle/>
          <a:p>
            <a:pPr algn="ctr"/>
            <a:r>
              <a:rPr lang="he-IL" sz="2800" kern="1200" dirty="0">
                <a:solidFill>
                  <a:schemeClr val="tx1"/>
                </a:solidFill>
                <a:latin typeface="Calibri" panose="020F0502020204030204" pitchFamily="34" charset="0"/>
                <a:cs typeface="Calibri" panose="020F0502020204030204" pitchFamily="34" charset="0"/>
              </a:rPr>
              <a:t>(החפץ חיים) </a:t>
            </a:r>
          </a:p>
        </p:txBody>
      </p:sp>
      <p:sp>
        <p:nvSpPr>
          <p:cNvPr id="12" name="תיבת טקסט 11">
            <a:extLst>
              <a:ext uri="{FF2B5EF4-FFF2-40B4-BE49-F238E27FC236}">
                <a16:creationId xmlns:a16="http://schemas.microsoft.com/office/drawing/2014/main" id="{312BE198-A60E-1031-FA34-88F944C92518}"/>
              </a:ext>
            </a:extLst>
          </p:cNvPr>
          <p:cNvSpPr txBox="1"/>
          <p:nvPr/>
        </p:nvSpPr>
        <p:spPr>
          <a:xfrm>
            <a:off x="1878558" y="5663913"/>
            <a:ext cx="9094888" cy="523220"/>
          </a:xfrm>
          <a:prstGeom prst="rect">
            <a:avLst/>
          </a:prstGeom>
          <a:noFill/>
        </p:spPr>
        <p:txBody>
          <a:bodyPr wrap="square" rtlCol="1">
            <a:spAutoFit/>
          </a:bodyPr>
          <a:lstStyle/>
          <a:p>
            <a:pPr algn="ctr"/>
            <a:r>
              <a:rPr lang="he-IL" sz="2800" kern="1200" dirty="0">
                <a:solidFill>
                  <a:schemeClr val="tx1"/>
                </a:solidFill>
                <a:latin typeface="Calibri" panose="020F0502020204030204" pitchFamily="34" charset="0"/>
                <a:cs typeface="Calibri" panose="020F0502020204030204" pitchFamily="34" charset="0"/>
              </a:rPr>
              <a:t>חשבו מתי בפעם האחרונה יצא לכן להטיב עם חברה/ מישהי קרובה?</a:t>
            </a:r>
          </a:p>
        </p:txBody>
      </p:sp>
      <p:pic>
        <p:nvPicPr>
          <p:cNvPr id="13" name="תמונה 12">
            <a:extLst>
              <a:ext uri="{FF2B5EF4-FFF2-40B4-BE49-F238E27FC236}">
                <a16:creationId xmlns:a16="http://schemas.microsoft.com/office/drawing/2014/main" id="{08D6DCA9-7D22-AAA9-CEF9-C3688176AD0E}"/>
              </a:ext>
            </a:extLst>
          </p:cNvPr>
          <p:cNvPicPr>
            <a:picLocks noChangeAspect="1"/>
          </p:cNvPicPr>
          <p:nvPr/>
        </p:nvPicPr>
        <p:blipFill>
          <a:blip r:embed="rId4">
            <a:clrChange>
              <a:clrFrom>
                <a:srgbClr val="E9E7E7"/>
              </a:clrFrom>
              <a:clrTo>
                <a:srgbClr val="E9E7E7">
                  <a:alpha val="0"/>
                </a:srgbClr>
              </a:clrTo>
            </a:clrChange>
          </a:blip>
          <a:stretch>
            <a:fillRect/>
          </a:stretch>
        </p:blipFill>
        <p:spPr>
          <a:xfrm rot="2440367">
            <a:off x="818478" y="3738254"/>
            <a:ext cx="2468306" cy="1931684"/>
          </a:xfrm>
          <a:prstGeom prst="rect">
            <a:avLst/>
          </a:prstGeom>
        </p:spPr>
      </p:pic>
      <p:pic>
        <p:nvPicPr>
          <p:cNvPr id="14" name="תמונה 13">
            <a:extLst>
              <a:ext uri="{FF2B5EF4-FFF2-40B4-BE49-F238E27FC236}">
                <a16:creationId xmlns:a16="http://schemas.microsoft.com/office/drawing/2014/main" id="{B054EE39-BECC-2FB0-94D9-A452D0E1A60A}"/>
              </a:ext>
            </a:extLst>
          </p:cNvPr>
          <p:cNvPicPr>
            <a:picLocks noChangeAspect="1"/>
          </p:cNvPicPr>
          <p:nvPr/>
        </p:nvPicPr>
        <p:blipFill>
          <a:blip r:embed="rId5">
            <a:extLst>
              <a:ext uri="{BEBA8EAE-BF5A-486C-A8C5-ECC9F3942E4B}">
                <a14:imgProps xmlns:a14="http://schemas.microsoft.com/office/drawing/2010/main">
                  <a14:imgLayer r:embed="rId6">
                    <a14:imgEffect>
                      <a14:artisticCement/>
                    </a14:imgEffect>
                  </a14:imgLayer>
                </a14:imgProps>
              </a:ext>
            </a:extLst>
          </a:blip>
          <a:stretch>
            <a:fillRect/>
          </a:stretch>
        </p:blipFill>
        <p:spPr>
          <a:xfrm>
            <a:off x="11633021" y="1245756"/>
            <a:ext cx="419542" cy="426325"/>
          </a:xfrm>
          <a:prstGeom prst="ellipse">
            <a:avLst/>
          </a:prstGeom>
        </p:spPr>
      </p:pic>
      <p:pic>
        <p:nvPicPr>
          <p:cNvPr id="15" name="תמונה 14">
            <a:extLst>
              <a:ext uri="{FF2B5EF4-FFF2-40B4-BE49-F238E27FC236}">
                <a16:creationId xmlns:a16="http://schemas.microsoft.com/office/drawing/2014/main" id="{B4095A7E-F254-1AE8-AB32-17208A3FC032}"/>
              </a:ext>
            </a:extLst>
          </p:cNvPr>
          <p:cNvPicPr>
            <a:picLocks noChangeAspect="1"/>
          </p:cNvPicPr>
          <p:nvPr/>
        </p:nvPicPr>
        <p:blipFill>
          <a:blip r:embed="rId7">
            <a:duotone>
              <a:prstClr val="black"/>
              <a:schemeClr val="accent4">
                <a:tint val="45000"/>
                <a:satMod val="400000"/>
              </a:schemeClr>
            </a:duotone>
          </a:blip>
          <a:stretch>
            <a:fillRect/>
          </a:stretch>
        </p:blipFill>
        <p:spPr>
          <a:xfrm>
            <a:off x="11027462" y="1483041"/>
            <a:ext cx="419542" cy="426325"/>
          </a:xfrm>
          <a:prstGeom prst="ellipse">
            <a:avLst/>
          </a:prstGeom>
        </p:spPr>
      </p:pic>
      <p:pic>
        <p:nvPicPr>
          <p:cNvPr id="16" name="תמונה 15">
            <a:extLst>
              <a:ext uri="{FF2B5EF4-FFF2-40B4-BE49-F238E27FC236}">
                <a16:creationId xmlns:a16="http://schemas.microsoft.com/office/drawing/2014/main" id="{05DF8948-C0B7-F757-6CBE-79970038AC6B}"/>
              </a:ext>
            </a:extLst>
          </p:cNvPr>
          <p:cNvPicPr>
            <a:picLocks noChangeAspect="1"/>
          </p:cNvPicPr>
          <p:nvPr/>
        </p:nvPicPr>
        <p:blipFill>
          <a:blip r:embed="rId8">
            <a:extLst>
              <a:ext uri="{BEBA8EAE-BF5A-486C-A8C5-ECC9F3942E4B}">
                <a14:imgProps xmlns:a14="http://schemas.microsoft.com/office/drawing/2010/main">
                  <a14:imgLayer r:embed="rId6">
                    <a14:imgEffect>
                      <a14:artisticLightScreen/>
                    </a14:imgEffect>
                  </a14:imgLayer>
                </a14:imgProps>
              </a:ext>
            </a:extLst>
          </a:blip>
          <a:stretch>
            <a:fillRect/>
          </a:stretch>
        </p:blipFill>
        <p:spPr>
          <a:xfrm>
            <a:off x="10814203" y="390771"/>
            <a:ext cx="846060" cy="859739"/>
          </a:xfrm>
          <a:prstGeom prst="ellipse">
            <a:avLst/>
          </a:prstGeom>
        </p:spPr>
      </p:pic>
      <p:pic>
        <p:nvPicPr>
          <p:cNvPr id="3" name="Picture 4" descr="Free Arrow Forward vector and picture">
            <a:extLst>
              <a:ext uri="{FF2B5EF4-FFF2-40B4-BE49-F238E27FC236}">
                <a16:creationId xmlns:a16="http://schemas.microsoft.com/office/drawing/2014/main" id="{58FB8689-5345-050F-76FB-E962C0ABAC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10037" y="2920334"/>
            <a:ext cx="1832755" cy="1427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416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65"/>
        <p:cNvGrpSpPr/>
        <p:nvPr/>
      </p:nvGrpSpPr>
      <p:grpSpPr>
        <a:xfrm>
          <a:off x="0" y="0"/>
          <a:ext cx="0" cy="0"/>
          <a:chOff x="0" y="0"/>
          <a:chExt cx="0" cy="0"/>
        </a:xfrm>
      </p:grpSpPr>
      <p:pic>
        <p:nvPicPr>
          <p:cNvPr id="166" name="Google Shape;166;p3"/>
          <p:cNvPicPr preferRelativeResize="0"/>
          <p:nvPr/>
        </p:nvPicPr>
        <p:blipFill rotWithShape="1">
          <a:blip r:embed="rId3">
            <a:alphaModFix/>
          </a:blip>
          <a:srcRect/>
          <a:stretch/>
        </p:blipFill>
        <p:spPr>
          <a:xfrm>
            <a:off x="7872000" y="469026"/>
            <a:ext cx="4320000" cy="1116897"/>
          </a:xfrm>
          <a:prstGeom prst="rect">
            <a:avLst/>
          </a:prstGeom>
          <a:noFill/>
          <a:ln>
            <a:noFill/>
          </a:ln>
        </p:spPr>
      </p:pic>
      <p:sp>
        <p:nvSpPr>
          <p:cNvPr id="167" name="Google Shape;167;p3"/>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מטרות השיעור</a:t>
            </a:r>
            <a:endParaRPr sz="2800" b="1">
              <a:solidFill>
                <a:srgbClr val="002060"/>
              </a:solidFill>
              <a:latin typeface="Calibri"/>
              <a:ea typeface="Calibri"/>
              <a:cs typeface="Calibri"/>
              <a:sym typeface="Calibri"/>
            </a:endParaRPr>
          </a:p>
        </p:txBody>
      </p:sp>
      <p:sp>
        <p:nvSpPr>
          <p:cNvPr id="168" name="Google Shape;168;p3"/>
          <p:cNvSpPr txBox="1"/>
          <p:nvPr/>
        </p:nvSpPr>
        <p:spPr>
          <a:xfrm>
            <a:off x="359675" y="2149809"/>
            <a:ext cx="11657843" cy="3970277"/>
          </a:xfrm>
          <a:prstGeom prst="rect">
            <a:avLst/>
          </a:prstGeom>
          <a:noFill/>
          <a:ln>
            <a:noFill/>
          </a:ln>
        </p:spPr>
        <p:txBody>
          <a:bodyPr spcFirstLastPara="1" wrap="square" lIns="91425" tIns="45700" rIns="91425" bIns="45700" anchor="t" anchorCtr="0">
            <a:spAutoFit/>
          </a:bodyPr>
          <a:lstStyle/>
          <a:p>
            <a:pPr marL="502920" marR="0" lvl="0" indent="-457200" algn="r" rtl="1">
              <a:lnSpc>
                <a:spcPct val="150000"/>
              </a:lnSpc>
              <a:spcBef>
                <a:spcPts val="0"/>
              </a:spcBef>
              <a:spcAft>
                <a:spcPts val="0"/>
              </a:spcAft>
              <a:buClr>
                <a:srgbClr val="FFC000"/>
              </a:buClr>
              <a:buSzPts val="3200"/>
              <a:buFont typeface="Wingdings" panose="05000000000000000000" pitchFamily="2" charset="2"/>
              <a:buChar char="§"/>
            </a:pPr>
            <a:r>
              <a:rPr lang="he-IL" sz="2800" b="0" i="0" u="none" strike="noStrike" cap="none" dirty="0">
                <a:solidFill>
                  <a:srgbClr val="002060"/>
                </a:solidFill>
                <a:latin typeface="Calibri"/>
                <a:ea typeface="Calibri"/>
                <a:cs typeface="Calibri"/>
                <a:sym typeface="Calibri"/>
              </a:rPr>
              <a:t>פיתוח ההבנה שהתנהגותו של אדם ומעשיו נובעים מהבחירות שלו. </a:t>
            </a:r>
          </a:p>
          <a:p>
            <a:pPr marL="502920" marR="0" lvl="0" indent="-457200" algn="r" rtl="1">
              <a:lnSpc>
                <a:spcPct val="150000"/>
              </a:lnSpc>
              <a:spcBef>
                <a:spcPts val="0"/>
              </a:spcBef>
              <a:spcAft>
                <a:spcPts val="0"/>
              </a:spcAft>
              <a:buClr>
                <a:srgbClr val="FFC000"/>
              </a:buClr>
              <a:buSzPts val="3200"/>
              <a:buFont typeface="Wingdings" panose="05000000000000000000" pitchFamily="2" charset="2"/>
              <a:buChar char="§"/>
            </a:pPr>
            <a:r>
              <a:rPr lang="he-IL" sz="2800" dirty="0">
                <a:solidFill>
                  <a:srgbClr val="002060"/>
                </a:solidFill>
                <a:latin typeface="Calibri"/>
                <a:ea typeface="Calibri"/>
                <a:cs typeface="Calibri"/>
                <a:sym typeface="Calibri"/>
              </a:rPr>
              <a:t>פיתוח מודעות </a:t>
            </a:r>
            <a:r>
              <a:rPr lang="he-IL" sz="2800" b="0" i="0" u="none" cap="none" dirty="0">
                <a:solidFill>
                  <a:srgbClr val="002060"/>
                </a:solidFill>
                <a:latin typeface="Calibri"/>
                <a:ea typeface="Calibri"/>
                <a:cs typeface="Calibri"/>
                <a:sym typeface="Calibri"/>
              </a:rPr>
              <a:t>ל</a:t>
            </a:r>
            <a:r>
              <a:rPr lang="he-IL" sz="2800" b="0" i="0" u="none" strike="noStrike" cap="none" dirty="0">
                <a:solidFill>
                  <a:srgbClr val="002060"/>
                </a:solidFill>
                <a:latin typeface="Calibri"/>
                <a:ea typeface="Calibri"/>
                <a:cs typeface="Calibri"/>
                <a:sym typeface="Calibri"/>
              </a:rPr>
              <a:t>אופן שבו המעשים שעושה האדם משפיעים על מה שקורה לו </a:t>
            </a:r>
            <a:br>
              <a:rPr lang="en-US" sz="2800" b="0" i="0" u="none" strike="noStrike" cap="none" dirty="0">
                <a:solidFill>
                  <a:srgbClr val="002060"/>
                </a:solidFill>
                <a:latin typeface="Calibri"/>
                <a:ea typeface="Calibri"/>
                <a:cs typeface="Calibri"/>
                <a:sym typeface="Calibri"/>
              </a:rPr>
            </a:br>
            <a:r>
              <a:rPr lang="he-IL" sz="2800" b="0" i="0" u="none" strike="noStrike" cap="none" dirty="0">
                <a:solidFill>
                  <a:srgbClr val="002060"/>
                </a:solidFill>
                <a:latin typeface="Calibri"/>
                <a:ea typeface="Calibri"/>
                <a:cs typeface="Calibri"/>
                <a:sym typeface="Calibri"/>
              </a:rPr>
              <a:t>ולסובבים אותו.</a:t>
            </a:r>
          </a:p>
          <a:p>
            <a:pPr marL="502920" marR="0" lvl="0" indent="-457200" algn="r" rtl="1">
              <a:lnSpc>
                <a:spcPct val="150000"/>
              </a:lnSpc>
              <a:spcBef>
                <a:spcPts val="0"/>
              </a:spcBef>
              <a:spcAft>
                <a:spcPts val="0"/>
              </a:spcAft>
              <a:buClr>
                <a:srgbClr val="FFC000"/>
              </a:buClr>
              <a:buSzPts val="3200"/>
              <a:buFont typeface="Wingdings" panose="05000000000000000000" pitchFamily="2" charset="2"/>
              <a:buChar char="§"/>
            </a:pPr>
            <a:r>
              <a:rPr lang="he-IL" sz="2800" b="0" i="0" u="none" strike="noStrike" cap="none" dirty="0">
                <a:solidFill>
                  <a:srgbClr val="002060"/>
                </a:solidFill>
                <a:latin typeface="Calibri"/>
                <a:ea typeface="Calibri"/>
                <a:cs typeface="Calibri"/>
                <a:sym typeface="Calibri"/>
              </a:rPr>
              <a:t>פיתוח ההכרה ביכולת האדם לבחור בהתנהגות ובמעשים שישפיעו לטובה </a:t>
            </a:r>
            <a:br>
              <a:rPr lang="en-US" sz="2800" b="0" i="0" u="none" strike="noStrike" cap="none" dirty="0">
                <a:solidFill>
                  <a:srgbClr val="002060"/>
                </a:solidFill>
                <a:latin typeface="Calibri"/>
                <a:ea typeface="Calibri"/>
                <a:cs typeface="Calibri"/>
                <a:sym typeface="Calibri"/>
              </a:rPr>
            </a:br>
            <a:r>
              <a:rPr lang="he-IL" sz="2800" b="0" i="0" u="none" strike="noStrike" cap="none" dirty="0">
                <a:solidFill>
                  <a:srgbClr val="002060"/>
                </a:solidFill>
                <a:latin typeface="Calibri"/>
                <a:ea typeface="Calibri"/>
                <a:cs typeface="Calibri"/>
                <a:sym typeface="Calibri"/>
              </a:rPr>
              <a:t>על עצמו ועל הזולת.</a:t>
            </a:r>
          </a:p>
          <a:p>
            <a:pPr marL="502920" marR="0" lvl="0" indent="-457200" algn="r" rtl="1">
              <a:lnSpc>
                <a:spcPct val="150000"/>
              </a:lnSpc>
              <a:spcBef>
                <a:spcPts val="0"/>
              </a:spcBef>
              <a:spcAft>
                <a:spcPts val="0"/>
              </a:spcAft>
              <a:buClr>
                <a:srgbClr val="FFC000"/>
              </a:buClr>
              <a:buSzPts val="3200"/>
              <a:buFont typeface="Wingdings" panose="05000000000000000000" pitchFamily="2" charset="2"/>
              <a:buChar char="§"/>
            </a:pPr>
            <a:r>
              <a:rPr lang="he-IL" sz="2800" b="0" i="0" u="none" strike="noStrike" cap="none" dirty="0">
                <a:solidFill>
                  <a:srgbClr val="002060"/>
                </a:solidFill>
                <a:latin typeface="Calibri"/>
                <a:ea typeface="Calibri"/>
                <a:cs typeface="Calibri"/>
                <a:sym typeface="Calibri"/>
              </a:rPr>
              <a:t>עידוד מעורבות אישית ותחושת אחריות למניעת אלימות ולקידום אקלים חברתי מיטבי.</a:t>
            </a:r>
            <a:endParaRPr sz="2800" b="0" i="0" u="none" strike="noStrike" cap="none" dirty="0">
              <a:solidFill>
                <a:srgbClr val="002060"/>
              </a:solidFill>
              <a:latin typeface="Calibri"/>
              <a:ea typeface="Calibri"/>
              <a:cs typeface="Calibri"/>
              <a:sym typeface="Calibri"/>
            </a:endParaRPr>
          </a:p>
        </p:txBody>
      </p:sp>
      <p:pic>
        <p:nvPicPr>
          <p:cNvPr id="169" name="Google Shape;169;p3"/>
          <p:cNvPicPr preferRelativeResize="0"/>
          <p:nvPr/>
        </p:nvPicPr>
        <p:blipFill rotWithShape="1">
          <a:blip r:embed="rId4">
            <a:alphaModFix/>
          </a:blip>
          <a:srcRect/>
          <a:stretch/>
        </p:blipFill>
        <p:spPr>
          <a:xfrm>
            <a:off x="8134350" y="737914"/>
            <a:ext cx="609600" cy="579120"/>
          </a:xfrm>
          <a:prstGeom prst="rect">
            <a:avLst/>
          </a:prstGeom>
          <a:noFill/>
          <a:ln>
            <a:noFill/>
          </a:ln>
        </p:spPr>
      </p:pic>
    </p:spTree>
    <p:extLst>
      <p:ext uri="{BB962C8B-B14F-4D97-AF65-F5344CB8AC3E}">
        <p14:creationId xmlns:p14="http://schemas.microsoft.com/office/powerpoint/2010/main" val="2022001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a:extLst>
            <a:ext uri="{FF2B5EF4-FFF2-40B4-BE49-F238E27FC236}">
              <a16:creationId xmlns:a16="http://schemas.microsoft.com/office/drawing/2014/main" id="{D064D0F7-99DC-9853-8691-4B3FF47730E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643191F-B7D4-0ABC-4BB1-5753B5FB8954}"/>
              </a:ext>
            </a:extLst>
          </p:cNvPr>
          <p:cNvGrpSpPr/>
          <p:nvPr/>
        </p:nvGrpSpPr>
        <p:grpSpPr>
          <a:xfrm>
            <a:off x="237053" y="1190024"/>
            <a:ext cx="11608583" cy="5474012"/>
            <a:chOff x="0" y="0"/>
            <a:chExt cx="17532556" cy="8889747"/>
          </a:xfrm>
        </p:grpSpPr>
        <p:sp>
          <p:nvSpPr>
            <p:cNvPr id="3" name="Freeform 3">
              <a:extLst>
                <a:ext uri="{FF2B5EF4-FFF2-40B4-BE49-F238E27FC236}">
                  <a16:creationId xmlns:a16="http://schemas.microsoft.com/office/drawing/2014/main" id="{377674FB-CB12-5710-D0BC-1861EE6E47C9}"/>
                </a:ext>
              </a:extLst>
            </p:cNvPr>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he-IL"/>
            </a:p>
          </p:txBody>
        </p:sp>
      </p:grpSp>
      <p:sp>
        <p:nvSpPr>
          <p:cNvPr id="5" name="מציין מיקום תוכן 2">
            <a:extLst>
              <a:ext uri="{FF2B5EF4-FFF2-40B4-BE49-F238E27FC236}">
                <a16:creationId xmlns:a16="http://schemas.microsoft.com/office/drawing/2014/main" id="{6F729B94-E83D-F2B9-7111-85F115EB725E}"/>
              </a:ext>
            </a:extLst>
          </p:cNvPr>
          <p:cNvSpPr txBox="1">
            <a:spLocks/>
          </p:cNvSpPr>
          <p:nvPr/>
        </p:nvSpPr>
        <p:spPr>
          <a:xfrm>
            <a:off x="-3669606" y="2114449"/>
            <a:ext cx="10163331" cy="470691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defTabSz="914400" rtl="1" eaLnBrk="1" fontAlgn="auto" latinLnBrk="0" hangingPunct="1">
              <a:lnSpc>
                <a:spcPct val="150000"/>
              </a:lnSpc>
              <a:spcBef>
                <a:spcPts val="1000"/>
              </a:spcBef>
              <a:spcAft>
                <a:spcPts val="0"/>
              </a:spcAft>
              <a:buClr>
                <a:srgbClr val="000000"/>
              </a:buClr>
              <a:buSzPts val="2800"/>
              <a:buFont typeface="Arial"/>
              <a:buNone/>
              <a:tabLst/>
              <a:defRPr/>
            </a:pPr>
            <a:endPar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defTabSz="914400" rtl="1" eaLnBrk="1" fontAlgn="auto" latinLnBrk="0" hangingPunct="1">
              <a:lnSpc>
                <a:spcPct val="150000"/>
              </a:lnSpc>
              <a:spcBef>
                <a:spcPts val="1000"/>
              </a:spcBef>
              <a:spcAft>
                <a:spcPts val="0"/>
              </a:spcAft>
              <a:buClr>
                <a:srgbClr val="000000"/>
              </a:buClr>
              <a:buSzPts val="2800"/>
              <a:buFont typeface="Arial"/>
              <a:buNone/>
              <a:tabLst/>
              <a:defRPr/>
            </a:pPr>
            <a:endParaRPr lang="he-IL" sz="3200" dirty="0">
              <a:solidFill>
                <a:srgbClr val="000000"/>
              </a:solidFill>
            </a:endParaRPr>
          </a:p>
          <a:p>
            <a:pPr marL="0" marR="0" lvl="0" indent="0" defTabSz="914400" rtl="1" eaLnBrk="1" fontAlgn="auto" latinLnBrk="0" hangingPunct="1">
              <a:lnSpc>
                <a:spcPct val="150000"/>
              </a:lnSpc>
              <a:spcBef>
                <a:spcPts val="1000"/>
              </a:spcBef>
              <a:spcAft>
                <a:spcPts val="0"/>
              </a:spcAft>
              <a:buClr>
                <a:srgbClr val="000000"/>
              </a:buClr>
              <a:buSzPts val="2800"/>
              <a:buFont typeface="Arial"/>
              <a:buNone/>
              <a:tabLst/>
              <a:defRPr/>
            </a:pPr>
            <a:endPar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 name="חץ: למטה 10">
            <a:extLst>
              <a:ext uri="{FF2B5EF4-FFF2-40B4-BE49-F238E27FC236}">
                <a16:creationId xmlns:a16="http://schemas.microsoft.com/office/drawing/2014/main" id="{54F4A292-C888-4EB4-5594-A24589CFF55C}"/>
              </a:ext>
            </a:extLst>
          </p:cNvPr>
          <p:cNvSpPr/>
          <p:nvPr/>
        </p:nvSpPr>
        <p:spPr>
          <a:xfrm>
            <a:off x="10400384" y="3279630"/>
            <a:ext cx="928301" cy="917173"/>
          </a:xfrm>
          <a:prstGeom prst="downArrow">
            <a:avLst/>
          </a:prstGeom>
          <a:solidFill>
            <a:srgbClr val="8AD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rgbClr val="B6EAF4"/>
              </a:solidFill>
            </a:endParaRPr>
          </a:p>
        </p:txBody>
      </p:sp>
      <p:pic>
        <p:nvPicPr>
          <p:cNvPr id="12" name="תמונה 11">
            <a:extLst>
              <a:ext uri="{FF2B5EF4-FFF2-40B4-BE49-F238E27FC236}">
                <a16:creationId xmlns:a16="http://schemas.microsoft.com/office/drawing/2014/main" id="{DB8555A3-E6F2-08FF-42D9-F71C80B85094}"/>
              </a:ext>
            </a:extLst>
          </p:cNvPr>
          <p:cNvPicPr>
            <a:picLocks noChangeAspect="1"/>
          </p:cNvPicPr>
          <p:nvPr/>
        </p:nvPicPr>
        <p:blipFill>
          <a:blip r:embed="rId3"/>
          <a:stretch>
            <a:fillRect/>
          </a:stretch>
        </p:blipFill>
        <p:spPr>
          <a:xfrm>
            <a:off x="9114655" y="4109448"/>
            <a:ext cx="3214349" cy="2451622"/>
          </a:xfrm>
          <a:prstGeom prst="rect">
            <a:avLst/>
          </a:prstGeom>
        </p:spPr>
      </p:pic>
      <p:sp>
        <p:nvSpPr>
          <p:cNvPr id="13" name="כותרת 7">
            <a:extLst>
              <a:ext uri="{FF2B5EF4-FFF2-40B4-BE49-F238E27FC236}">
                <a16:creationId xmlns:a16="http://schemas.microsoft.com/office/drawing/2014/main" id="{41292D75-ABA0-E4BC-65B8-E1D57940AFD8}"/>
              </a:ext>
            </a:extLst>
          </p:cNvPr>
          <p:cNvSpPr txBox="1">
            <a:spLocks/>
          </p:cNvSpPr>
          <p:nvPr/>
        </p:nvSpPr>
        <p:spPr>
          <a:xfrm>
            <a:off x="9333903" y="4511905"/>
            <a:ext cx="2828636" cy="1325563"/>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he-IL" sz="37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ת</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פעלו לעשות שינוי, גם כצופים מן הצד</a:t>
            </a:r>
            <a:endParaRPr lang="he-IL" sz="2900" dirty="0"/>
          </a:p>
        </p:txBody>
      </p:sp>
      <p:pic>
        <p:nvPicPr>
          <p:cNvPr id="16" name="תמונה 15">
            <a:extLst>
              <a:ext uri="{FF2B5EF4-FFF2-40B4-BE49-F238E27FC236}">
                <a16:creationId xmlns:a16="http://schemas.microsoft.com/office/drawing/2014/main" id="{CA661EF5-6DC2-0684-A1D2-D1D9374CD85E}"/>
              </a:ext>
            </a:extLst>
          </p:cNvPr>
          <p:cNvPicPr>
            <a:picLocks noChangeAspect="1"/>
          </p:cNvPicPr>
          <p:nvPr/>
        </p:nvPicPr>
        <p:blipFill>
          <a:blip r:embed="rId4"/>
          <a:stretch>
            <a:fillRect/>
          </a:stretch>
        </p:blipFill>
        <p:spPr>
          <a:xfrm>
            <a:off x="5728809" y="4026478"/>
            <a:ext cx="3431480" cy="2617562"/>
          </a:xfrm>
          <a:prstGeom prst="rect">
            <a:avLst/>
          </a:prstGeom>
        </p:spPr>
      </p:pic>
      <p:sp>
        <p:nvSpPr>
          <p:cNvPr id="18" name="כותרת 7">
            <a:extLst>
              <a:ext uri="{FF2B5EF4-FFF2-40B4-BE49-F238E27FC236}">
                <a16:creationId xmlns:a16="http://schemas.microsoft.com/office/drawing/2014/main" id="{D5F1D303-0A85-FE5C-BA2C-9A52365C1979}"/>
              </a:ext>
            </a:extLst>
          </p:cNvPr>
          <p:cNvSpPr txBox="1">
            <a:spLocks/>
          </p:cNvSpPr>
          <p:nvPr/>
        </p:nvSpPr>
        <p:spPr>
          <a:xfrm>
            <a:off x="6078851" y="4449994"/>
            <a:ext cx="2828636" cy="1672282"/>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he-IL" sz="37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כ</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וונות טובות, זיהוי </a:t>
            </a:r>
            <a:r>
              <a:rPr lang="he-IL" sz="29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ה</a:t>
            </a:r>
            <a:r>
              <a:rPr lang="he-IL" sz="36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כ</a:t>
            </a:r>
            <a:r>
              <a:rPr lang="he-IL" sz="29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חות</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שלכם ולמידת מיומנויות יסייעו לכם להתערב ולהשפיע</a:t>
            </a:r>
            <a:endParaRPr lang="he-IL" sz="2400" dirty="0"/>
          </a:p>
        </p:txBody>
      </p:sp>
      <p:pic>
        <p:nvPicPr>
          <p:cNvPr id="23" name="תמונה 22">
            <a:extLst>
              <a:ext uri="{FF2B5EF4-FFF2-40B4-BE49-F238E27FC236}">
                <a16:creationId xmlns:a16="http://schemas.microsoft.com/office/drawing/2014/main" id="{B2FA1231-A50B-812A-C8BB-2156322B691D}"/>
              </a:ext>
            </a:extLst>
          </p:cNvPr>
          <p:cNvPicPr>
            <a:picLocks noChangeAspect="1"/>
          </p:cNvPicPr>
          <p:nvPr/>
        </p:nvPicPr>
        <p:blipFill>
          <a:blip r:embed="rId4"/>
          <a:stretch>
            <a:fillRect/>
          </a:stretch>
        </p:blipFill>
        <p:spPr>
          <a:xfrm>
            <a:off x="2675927" y="4123579"/>
            <a:ext cx="3212870" cy="2450804"/>
          </a:xfrm>
          <a:prstGeom prst="rect">
            <a:avLst/>
          </a:prstGeom>
        </p:spPr>
      </p:pic>
      <p:sp>
        <p:nvSpPr>
          <p:cNvPr id="22" name="כותרת 7">
            <a:extLst>
              <a:ext uri="{FF2B5EF4-FFF2-40B4-BE49-F238E27FC236}">
                <a16:creationId xmlns:a16="http://schemas.microsoft.com/office/drawing/2014/main" id="{763A4501-98FF-530A-381C-338268FDD041}"/>
              </a:ext>
            </a:extLst>
          </p:cNvPr>
          <p:cNvSpPr txBox="1">
            <a:spLocks/>
          </p:cNvSpPr>
          <p:nvPr/>
        </p:nvSpPr>
        <p:spPr>
          <a:xfrm>
            <a:off x="2922038" y="4456509"/>
            <a:ext cx="2828636" cy="1672282"/>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he-IL" sz="3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ל</a:t>
            </a:r>
            <a:r>
              <a:rPr lang="he-IL" sz="2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א לפחד </a:t>
            </a:r>
            <a:r>
              <a:rPr lang="he-IL" sz="3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ל</a:t>
            </a:r>
            <a:r>
              <a:rPr lang="he-IL" sz="29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השמיע קול, </a:t>
            </a:r>
            <a:r>
              <a:rPr lang="he-IL" sz="3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ל</a:t>
            </a:r>
            <a:r>
              <a:rPr lang="he-IL" sz="29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שנות את המצב לטובה</a:t>
            </a:r>
            <a:endParaRPr lang="he-IL" sz="2400" dirty="0">
              <a:solidFill>
                <a:schemeClr val="tx1"/>
              </a:solidFill>
            </a:endParaRPr>
          </a:p>
        </p:txBody>
      </p:sp>
      <p:pic>
        <p:nvPicPr>
          <p:cNvPr id="25" name="תמונה 24">
            <a:extLst>
              <a:ext uri="{FF2B5EF4-FFF2-40B4-BE49-F238E27FC236}">
                <a16:creationId xmlns:a16="http://schemas.microsoft.com/office/drawing/2014/main" id="{C5D68CBC-CFA9-2FE9-05C8-5A7907998FA1}"/>
              </a:ext>
            </a:extLst>
          </p:cNvPr>
          <p:cNvPicPr>
            <a:picLocks noChangeAspect="1"/>
          </p:cNvPicPr>
          <p:nvPr/>
        </p:nvPicPr>
        <p:blipFill>
          <a:blip r:embed="rId5"/>
          <a:stretch>
            <a:fillRect/>
          </a:stretch>
        </p:blipFill>
        <p:spPr>
          <a:xfrm>
            <a:off x="-260309" y="3780271"/>
            <a:ext cx="3003577" cy="2939599"/>
          </a:xfrm>
          <a:prstGeom prst="rect">
            <a:avLst/>
          </a:prstGeom>
        </p:spPr>
      </p:pic>
      <p:sp>
        <p:nvSpPr>
          <p:cNvPr id="26" name="כותרת 7">
            <a:extLst>
              <a:ext uri="{FF2B5EF4-FFF2-40B4-BE49-F238E27FC236}">
                <a16:creationId xmlns:a16="http://schemas.microsoft.com/office/drawing/2014/main" id="{31B3C3C1-6821-00C1-4E27-01FC33C6FE57}"/>
              </a:ext>
            </a:extLst>
          </p:cNvPr>
          <p:cNvSpPr txBox="1">
            <a:spLocks/>
          </p:cNvSpPr>
          <p:nvPr/>
        </p:nvSpPr>
        <p:spPr>
          <a:xfrm>
            <a:off x="-98688" y="3960858"/>
            <a:ext cx="2828636" cy="211631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he-IL" sz="37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ס</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וף לפגיעה החברתית: </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rPr>
              <a:t>בהפסקה, בהסעה, ברשת ובבית</a:t>
            </a:r>
          </a:p>
        </p:txBody>
      </p:sp>
      <p:sp>
        <p:nvSpPr>
          <p:cNvPr id="39" name="תיבת טקסט 38">
            <a:extLst>
              <a:ext uri="{FF2B5EF4-FFF2-40B4-BE49-F238E27FC236}">
                <a16:creationId xmlns:a16="http://schemas.microsoft.com/office/drawing/2014/main" id="{2474F057-1217-FE6D-1181-E759530F34EC}"/>
              </a:ext>
            </a:extLst>
          </p:cNvPr>
          <p:cNvSpPr txBox="1"/>
          <p:nvPr/>
        </p:nvSpPr>
        <p:spPr>
          <a:xfrm>
            <a:off x="10132122" y="1814293"/>
            <a:ext cx="1368230" cy="1569660"/>
          </a:xfrm>
          <a:prstGeom prst="rect">
            <a:avLst/>
          </a:prstGeom>
          <a:noFill/>
        </p:spPr>
        <p:txBody>
          <a:bodyPr wrap="square">
            <a:spAutoFit/>
          </a:bodyPr>
          <a:lstStyle/>
          <a:p>
            <a:pPr algn="ctr" rtl="1"/>
            <a:r>
              <a:rPr kumimoji="0" lang="he-IL" sz="9600" b="1" i="0" u="none" strike="noStrike" kern="0" cap="none" spc="0" normalizeH="0" baseline="0" noProof="0" dirty="0">
                <a:ln w="12700" cmpd="sng">
                  <a:solidFill>
                    <a:srgbClr val="2796BE"/>
                  </a:solidFill>
                  <a:prstDash val="solid"/>
                </a:ln>
                <a:solidFill>
                  <a:srgbClr val="00A29E"/>
                </a:solidFill>
                <a:effectLst/>
                <a:uLnTx/>
                <a:uFillTx/>
                <a:latin typeface="Calibri" panose="020F0502020204030204" pitchFamily="34" charset="0"/>
                <a:ea typeface="Calibri" panose="020F0502020204030204" pitchFamily="34" charset="0"/>
                <a:cs typeface="Calibri" panose="020F0502020204030204" pitchFamily="34" charset="0"/>
                <a:sym typeface="Arial"/>
              </a:rPr>
              <a:t>ת</a:t>
            </a:r>
            <a:endParaRPr lang="he-IL" dirty="0">
              <a:ln w="12700" cmpd="sng">
                <a:solidFill>
                  <a:srgbClr val="2796BE"/>
                </a:solidFill>
                <a:prstDash val="solid"/>
              </a:ln>
              <a:solidFill>
                <a:srgbClr val="00A29E"/>
              </a:solidFill>
            </a:endParaRPr>
          </a:p>
        </p:txBody>
      </p:sp>
      <p:sp>
        <p:nvSpPr>
          <p:cNvPr id="41" name="תיבת טקסט 40">
            <a:extLst>
              <a:ext uri="{FF2B5EF4-FFF2-40B4-BE49-F238E27FC236}">
                <a16:creationId xmlns:a16="http://schemas.microsoft.com/office/drawing/2014/main" id="{2CB31C11-BFCD-EE10-6FCE-3B0B82DEE984}"/>
              </a:ext>
            </a:extLst>
          </p:cNvPr>
          <p:cNvSpPr txBox="1"/>
          <p:nvPr/>
        </p:nvSpPr>
        <p:spPr>
          <a:xfrm>
            <a:off x="6798168" y="1764684"/>
            <a:ext cx="1549371" cy="1569660"/>
          </a:xfrm>
          <a:prstGeom prst="rect">
            <a:avLst/>
          </a:prstGeom>
          <a:noFill/>
        </p:spPr>
        <p:txBody>
          <a:bodyPr wrap="square">
            <a:spAutoFit/>
          </a:bodyPr>
          <a:lstStyle/>
          <a:p>
            <a:pPr algn="ctr" rtl="1"/>
            <a:r>
              <a:rPr kumimoji="0" lang="he-IL" sz="9600" b="1" i="0" u="none" strike="noStrike" kern="0" cap="none" spc="0" normalizeH="0" baseline="0" noProof="0" dirty="0">
                <a:ln w="12700" cmpd="sng">
                  <a:solidFill>
                    <a:srgbClr val="2796BE"/>
                  </a:solidFill>
                  <a:prstDash val="solid"/>
                </a:ln>
                <a:solidFill>
                  <a:srgbClr val="00A29E"/>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a:t>
            </a:r>
            <a:endParaRPr lang="he-IL" dirty="0">
              <a:ln w="12700" cmpd="sng">
                <a:solidFill>
                  <a:srgbClr val="2796BE"/>
                </a:solidFill>
                <a:prstDash val="solid"/>
              </a:ln>
              <a:solidFill>
                <a:srgbClr val="00A29E"/>
              </a:solidFill>
            </a:endParaRPr>
          </a:p>
        </p:txBody>
      </p:sp>
      <p:sp>
        <p:nvSpPr>
          <p:cNvPr id="43" name="תיבת טקסט 42">
            <a:extLst>
              <a:ext uri="{FF2B5EF4-FFF2-40B4-BE49-F238E27FC236}">
                <a16:creationId xmlns:a16="http://schemas.microsoft.com/office/drawing/2014/main" id="{E946EE9E-C480-70E4-F792-033B637D0663}"/>
              </a:ext>
            </a:extLst>
          </p:cNvPr>
          <p:cNvSpPr txBox="1"/>
          <p:nvPr/>
        </p:nvSpPr>
        <p:spPr>
          <a:xfrm>
            <a:off x="3300071" y="1788593"/>
            <a:ext cx="1812365" cy="1569660"/>
          </a:xfrm>
          <a:prstGeom prst="rect">
            <a:avLst/>
          </a:prstGeom>
          <a:noFill/>
        </p:spPr>
        <p:txBody>
          <a:bodyPr wrap="square">
            <a:spAutoFit/>
          </a:bodyPr>
          <a:lstStyle/>
          <a:p>
            <a:pPr algn="ctr" rtl="1"/>
            <a:r>
              <a:rPr kumimoji="0" lang="he-IL" sz="9600" b="1" i="0" u="none" strike="noStrike" kern="0" cap="none" spc="0" normalizeH="0" baseline="0" noProof="0" dirty="0">
                <a:ln w="12700" cmpd="sng">
                  <a:solidFill>
                    <a:srgbClr val="2796BE"/>
                  </a:solidFill>
                  <a:prstDash val="solid"/>
                </a:ln>
                <a:solidFill>
                  <a:srgbClr val="00A29E"/>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a:t>
            </a:r>
            <a:endParaRPr lang="he-IL" dirty="0">
              <a:ln w="12700" cmpd="sng">
                <a:solidFill>
                  <a:srgbClr val="2796BE"/>
                </a:solidFill>
                <a:prstDash val="solid"/>
              </a:ln>
              <a:solidFill>
                <a:srgbClr val="00A29E"/>
              </a:solidFill>
            </a:endParaRPr>
          </a:p>
        </p:txBody>
      </p:sp>
      <p:sp>
        <p:nvSpPr>
          <p:cNvPr id="45" name="תיבת טקסט 44">
            <a:extLst>
              <a:ext uri="{FF2B5EF4-FFF2-40B4-BE49-F238E27FC236}">
                <a16:creationId xmlns:a16="http://schemas.microsoft.com/office/drawing/2014/main" id="{7B906016-0C70-EDA2-3B09-8868164A6BAD}"/>
              </a:ext>
            </a:extLst>
          </p:cNvPr>
          <p:cNvSpPr txBox="1"/>
          <p:nvPr/>
        </p:nvSpPr>
        <p:spPr>
          <a:xfrm>
            <a:off x="806787" y="1625872"/>
            <a:ext cx="1348171" cy="1569660"/>
          </a:xfrm>
          <a:prstGeom prst="rect">
            <a:avLst/>
          </a:prstGeom>
          <a:noFill/>
        </p:spPr>
        <p:txBody>
          <a:bodyPr wrap="square">
            <a:spAutoFit/>
          </a:bodyPr>
          <a:lstStyle/>
          <a:p>
            <a:pPr algn="ctr" rtl="1"/>
            <a:r>
              <a:rPr kumimoji="0" lang="he-IL" sz="9600" b="1" i="0" u="none" strike="noStrike" kern="0" cap="none" spc="0" normalizeH="0" baseline="0" noProof="0" dirty="0">
                <a:ln w="12700" cmpd="sng">
                  <a:solidFill>
                    <a:srgbClr val="2796BE"/>
                  </a:solidFill>
                  <a:prstDash val="solid"/>
                </a:ln>
                <a:solidFill>
                  <a:srgbClr val="00A29E"/>
                </a:solidFill>
                <a:effectLst/>
                <a:uLnTx/>
                <a:uFillTx/>
                <a:latin typeface="Calibri" panose="020F0502020204030204" pitchFamily="34" charset="0"/>
                <a:ea typeface="Calibri" panose="020F0502020204030204" pitchFamily="34" charset="0"/>
                <a:cs typeface="Calibri" panose="020F0502020204030204" pitchFamily="34" charset="0"/>
                <a:sym typeface="Arial"/>
              </a:rPr>
              <a:t>ס</a:t>
            </a:r>
            <a:endParaRPr lang="he-IL" dirty="0">
              <a:ln w="12700" cmpd="sng">
                <a:solidFill>
                  <a:srgbClr val="2796BE"/>
                </a:solidFill>
                <a:prstDash val="solid"/>
              </a:ln>
              <a:solidFill>
                <a:srgbClr val="00A29E"/>
              </a:solidFill>
            </a:endParaRPr>
          </a:p>
        </p:txBody>
      </p:sp>
      <p:sp>
        <p:nvSpPr>
          <p:cNvPr id="4" name="חץ: למטה 3">
            <a:extLst>
              <a:ext uri="{FF2B5EF4-FFF2-40B4-BE49-F238E27FC236}">
                <a16:creationId xmlns:a16="http://schemas.microsoft.com/office/drawing/2014/main" id="{AA98A58A-6764-75BF-3188-F699832BF987}"/>
              </a:ext>
            </a:extLst>
          </p:cNvPr>
          <p:cNvSpPr/>
          <p:nvPr/>
        </p:nvSpPr>
        <p:spPr>
          <a:xfrm>
            <a:off x="7051945" y="3308578"/>
            <a:ext cx="928301" cy="917173"/>
          </a:xfrm>
          <a:prstGeom prst="downArrow">
            <a:avLst/>
          </a:prstGeom>
          <a:solidFill>
            <a:srgbClr val="8AD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rgbClr val="F2E1B7"/>
              </a:solidFill>
            </a:endParaRPr>
          </a:p>
        </p:txBody>
      </p:sp>
      <p:sp>
        <p:nvSpPr>
          <p:cNvPr id="6" name="חץ: למטה 5">
            <a:extLst>
              <a:ext uri="{FF2B5EF4-FFF2-40B4-BE49-F238E27FC236}">
                <a16:creationId xmlns:a16="http://schemas.microsoft.com/office/drawing/2014/main" id="{FBB8198C-BB1E-39CF-0B78-3888B8CDBAE3}"/>
              </a:ext>
            </a:extLst>
          </p:cNvPr>
          <p:cNvSpPr/>
          <p:nvPr/>
        </p:nvSpPr>
        <p:spPr>
          <a:xfrm>
            <a:off x="3872206" y="3287539"/>
            <a:ext cx="928301" cy="917173"/>
          </a:xfrm>
          <a:prstGeom prst="downArrow">
            <a:avLst/>
          </a:prstGeom>
          <a:solidFill>
            <a:srgbClr val="8AD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rgbClr val="F2E1B7"/>
              </a:solidFill>
            </a:endParaRPr>
          </a:p>
        </p:txBody>
      </p:sp>
      <p:sp>
        <p:nvSpPr>
          <p:cNvPr id="7" name="חץ: למטה 6">
            <a:extLst>
              <a:ext uri="{FF2B5EF4-FFF2-40B4-BE49-F238E27FC236}">
                <a16:creationId xmlns:a16="http://schemas.microsoft.com/office/drawing/2014/main" id="{861C2E99-9F08-03D7-A4E2-6C7F03D1B9FB}"/>
              </a:ext>
            </a:extLst>
          </p:cNvPr>
          <p:cNvSpPr/>
          <p:nvPr/>
        </p:nvSpPr>
        <p:spPr>
          <a:xfrm>
            <a:off x="995474" y="3274741"/>
            <a:ext cx="928301" cy="917173"/>
          </a:xfrm>
          <a:prstGeom prst="downArrow">
            <a:avLst/>
          </a:prstGeom>
          <a:solidFill>
            <a:srgbClr val="8AD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rgbClr val="F2E1B7"/>
              </a:solidFill>
            </a:endParaRPr>
          </a:p>
        </p:txBody>
      </p:sp>
      <p:sp>
        <p:nvSpPr>
          <p:cNvPr id="9" name="תיבת טקסט 8">
            <a:extLst>
              <a:ext uri="{FF2B5EF4-FFF2-40B4-BE49-F238E27FC236}">
                <a16:creationId xmlns:a16="http://schemas.microsoft.com/office/drawing/2014/main" id="{5788762E-2A5B-1C86-DF9B-3B7EEA5D416F}"/>
              </a:ext>
            </a:extLst>
          </p:cNvPr>
          <p:cNvSpPr txBox="1"/>
          <p:nvPr/>
        </p:nvSpPr>
        <p:spPr>
          <a:xfrm>
            <a:off x="6725410" y="448574"/>
            <a:ext cx="5466590" cy="1203435"/>
          </a:xfrm>
          <a:prstGeom prst="rect">
            <a:avLst/>
          </a:prstGeom>
          <a:solidFill>
            <a:srgbClr val="E5C3B9"/>
          </a:solidFill>
        </p:spPr>
        <p:txBody>
          <a:bodyPr wrap="square" rtlCol="1">
            <a:spAutoFit/>
          </a:bodyPr>
          <a:lstStyle/>
          <a:p>
            <a:endParaRPr lang="he-IL" dirty="0"/>
          </a:p>
        </p:txBody>
      </p:sp>
      <p:sp>
        <p:nvSpPr>
          <p:cNvPr id="8" name="כותרת 7">
            <a:extLst>
              <a:ext uri="{FF2B5EF4-FFF2-40B4-BE49-F238E27FC236}">
                <a16:creationId xmlns:a16="http://schemas.microsoft.com/office/drawing/2014/main" id="{D8073A41-23FD-152C-C73E-C8ED01674920}"/>
              </a:ext>
            </a:extLst>
          </p:cNvPr>
          <p:cNvSpPr>
            <a:spLocks noGrp="1"/>
          </p:cNvSpPr>
          <p:nvPr>
            <p:ph type="title"/>
          </p:nvPr>
        </p:nvSpPr>
        <p:spPr>
          <a:xfrm>
            <a:off x="5978492" y="371008"/>
            <a:ext cx="6715553" cy="1325563"/>
          </a:xfrm>
        </p:spPr>
        <p:txBody>
          <a:bodyPr>
            <a:noAutofit/>
          </a:bodyPr>
          <a:lstStyle/>
          <a:p>
            <a:pPr lvl="0">
              <a:lnSpc>
                <a:spcPct val="100000"/>
              </a:lnSpc>
              <a:buClr>
                <a:srgbClr val="000000"/>
              </a:buClr>
              <a:buSzTx/>
              <a:defRPr/>
            </a:pPr>
            <a:r>
              <a:rPr lang="he-IL" sz="6000" dirty="0">
                <a:ln w="12700" cmpd="sng">
                  <a:noFill/>
                  <a:prstDash val="solid"/>
                </a:ln>
                <a:latin typeface="Calibri" panose="020F0502020204030204" pitchFamily="34" charset="0"/>
                <a:ea typeface="Calibri" panose="020F0502020204030204" pitchFamily="34" charset="0"/>
                <a:cs typeface="Calibri" panose="020F0502020204030204" pitchFamily="34" charset="0"/>
                <a:sym typeface="Arial"/>
              </a:rPr>
              <a:t>מה </a:t>
            </a:r>
            <a:r>
              <a:rPr lang="he-IL" sz="6000" dirty="0" err="1">
                <a:ln w="12700" cmpd="sng">
                  <a:noFill/>
                  <a:prstDash val="solid"/>
                </a:ln>
                <a:latin typeface="Calibri" panose="020F0502020204030204" pitchFamily="34" charset="0"/>
                <a:ea typeface="Calibri" panose="020F0502020204030204" pitchFamily="34" charset="0"/>
                <a:cs typeface="Calibri" panose="020F0502020204030204" pitchFamily="34" charset="0"/>
                <a:sym typeface="Arial"/>
              </a:rPr>
              <a:t>התכל'ס</a:t>
            </a:r>
            <a:r>
              <a:rPr lang="he-IL" sz="6000" dirty="0">
                <a:ln w="12700" cmpd="sng">
                  <a:noFill/>
                  <a:prstDash val="solid"/>
                </a:ln>
                <a:latin typeface="Calibri" panose="020F0502020204030204" pitchFamily="34" charset="0"/>
                <a:ea typeface="Calibri" panose="020F0502020204030204" pitchFamily="34" charset="0"/>
                <a:cs typeface="Calibri" panose="020F0502020204030204" pitchFamily="34" charset="0"/>
                <a:sym typeface="Arial"/>
              </a:rPr>
              <a:t>?</a:t>
            </a:r>
            <a:endParaRPr lang="he-IL" sz="6000" dirty="0">
              <a:ln w="22225">
                <a:noFill/>
                <a:prstDash val="solid"/>
              </a:ln>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2490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anim calcmode="lin" valueType="num">
                                      <p:cBhvr>
                                        <p:cTn id="47" dur="1000" fill="hold"/>
                                        <p:tgtEl>
                                          <p:spTgt spid="43"/>
                                        </p:tgtEl>
                                        <p:attrNameLst>
                                          <p:attrName>ppt_x</p:attrName>
                                        </p:attrNameLst>
                                      </p:cBhvr>
                                      <p:tavLst>
                                        <p:tav tm="0">
                                          <p:val>
                                            <p:strVal val="#ppt_x"/>
                                          </p:val>
                                        </p:tav>
                                        <p:tav tm="100000">
                                          <p:val>
                                            <p:strVal val="#ppt_x"/>
                                          </p:val>
                                        </p:tav>
                                      </p:tavLst>
                                    </p:anim>
                                    <p:anim calcmode="lin" valueType="num">
                                      <p:cBhvr>
                                        <p:cTn id="48" dur="1000" fill="hold"/>
                                        <p:tgtEl>
                                          <p:spTgt spid="4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1000"/>
                                        <p:tgtEl>
                                          <p:spTgt spid="4"/>
                                        </p:tgtEl>
                                      </p:cBhvr>
                                    </p:animEffect>
                                    <p:anim calcmode="lin" valueType="num">
                                      <p:cBhvr>
                                        <p:cTn id="79" dur="1000" fill="hold"/>
                                        <p:tgtEl>
                                          <p:spTgt spid="4"/>
                                        </p:tgtEl>
                                        <p:attrNameLst>
                                          <p:attrName>ppt_x</p:attrName>
                                        </p:attrNameLst>
                                      </p:cBhvr>
                                      <p:tavLst>
                                        <p:tav tm="0">
                                          <p:val>
                                            <p:strVal val="#ppt_x"/>
                                          </p:val>
                                        </p:tav>
                                        <p:tav tm="100000">
                                          <p:val>
                                            <p:strVal val="#ppt_x"/>
                                          </p:val>
                                        </p:tav>
                                      </p:tavLst>
                                    </p:anim>
                                    <p:anim calcmode="lin" valueType="num">
                                      <p:cBhvr>
                                        <p:cTn id="80" dur="1000" fill="hold"/>
                                        <p:tgtEl>
                                          <p:spTgt spid="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1000"/>
                                        <p:tgtEl>
                                          <p:spTgt spid="6"/>
                                        </p:tgtEl>
                                      </p:cBhvr>
                                    </p:animEffect>
                                    <p:anim calcmode="lin" valueType="num">
                                      <p:cBhvr>
                                        <p:cTn id="84" dur="1000" fill="hold"/>
                                        <p:tgtEl>
                                          <p:spTgt spid="6"/>
                                        </p:tgtEl>
                                        <p:attrNameLst>
                                          <p:attrName>ppt_x</p:attrName>
                                        </p:attrNameLst>
                                      </p:cBhvr>
                                      <p:tavLst>
                                        <p:tav tm="0">
                                          <p:val>
                                            <p:strVal val="#ppt_x"/>
                                          </p:val>
                                        </p:tav>
                                        <p:tav tm="100000">
                                          <p:val>
                                            <p:strVal val="#ppt_x"/>
                                          </p:val>
                                        </p:tav>
                                      </p:tavLst>
                                    </p:anim>
                                    <p:anim calcmode="lin" valueType="num">
                                      <p:cBhvr>
                                        <p:cTn id="85" dur="1000" fill="hold"/>
                                        <p:tgtEl>
                                          <p:spTgt spid="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0"/>
                                        <p:tgtEl>
                                          <p:spTgt spid="7"/>
                                        </p:tgtEl>
                                      </p:cBhvr>
                                    </p:animEffect>
                                    <p:anim calcmode="lin" valueType="num">
                                      <p:cBhvr>
                                        <p:cTn id="89" dur="1000" fill="hold"/>
                                        <p:tgtEl>
                                          <p:spTgt spid="7"/>
                                        </p:tgtEl>
                                        <p:attrNameLst>
                                          <p:attrName>ppt_x</p:attrName>
                                        </p:attrNameLst>
                                      </p:cBhvr>
                                      <p:tavLst>
                                        <p:tav tm="0">
                                          <p:val>
                                            <p:strVal val="#ppt_x"/>
                                          </p:val>
                                        </p:tav>
                                        <p:tav tm="100000">
                                          <p:val>
                                            <p:strVal val="#ppt_x"/>
                                          </p:val>
                                        </p:tav>
                                      </p:tavLst>
                                    </p:anim>
                                    <p:anim calcmode="lin" valueType="num">
                                      <p:cBhvr>
                                        <p:cTn id="9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8" grpId="0"/>
      <p:bldP spid="22" grpId="0"/>
      <p:bldP spid="26" grpId="0"/>
      <p:bldP spid="39" grpId="0"/>
      <p:bldP spid="41" grpId="0"/>
      <p:bldP spid="43" grpId="0"/>
      <p:bldP spid="45" grpId="0"/>
      <p:bldP spid="4"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
          <p:cNvPicPr preferRelativeResize="0"/>
          <p:nvPr/>
        </p:nvPicPr>
        <p:blipFill rotWithShape="1">
          <a:blip r:embed="rId3">
            <a:alphaModFix/>
          </a:blip>
          <a:srcRect/>
          <a:stretch/>
        </p:blipFill>
        <p:spPr>
          <a:xfrm>
            <a:off x="139049" y="3232402"/>
            <a:ext cx="3349586" cy="3239763"/>
          </a:xfrm>
          <a:prstGeom prst="rect">
            <a:avLst/>
          </a:prstGeom>
          <a:noFill/>
          <a:ln>
            <a:noFill/>
          </a:ln>
        </p:spPr>
      </p:pic>
      <p:pic>
        <p:nvPicPr>
          <p:cNvPr id="108" name="Google Shape;108;p2"/>
          <p:cNvPicPr preferRelativeResize="0"/>
          <p:nvPr/>
        </p:nvPicPr>
        <p:blipFill rotWithShape="1">
          <a:blip r:embed="rId4">
            <a:alphaModFix/>
          </a:blip>
          <a:srcRect/>
          <a:stretch/>
        </p:blipFill>
        <p:spPr>
          <a:xfrm>
            <a:off x="5547764" y="1870764"/>
            <a:ext cx="3304331" cy="2815524"/>
          </a:xfrm>
          <a:prstGeom prst="rect">
            <a:avLst/>
          </a:prstGeom>
          <a:noFill/>
          <a:ln>
            <a:noFill/>
          </a:ln>
        </p:spPr>
      </p:pic>
      <p:pic>
        <p:nvPicPr>
          <p:cNvPr id="109" name="Google Shape;109;p2"/>
          <p:cNvPicPr preferRelativeResize="0"/>
          <p:nvPr/>
        </p:nvPicPr>
        <p:blipFill rotWithShape="1">
          <a:blip r:embed="rId5">
            <a:alphaModFix/>
          </a:blip>
          <a:srcRect/>
          <a:stretch/>
        </p:blipFill>
        <p:spPr>
          <a:xfrm>
            <a:off x="9885624" y="1280961"/>
            <a:ext cx="1885105" cy="3364810"/>
          </a:xfrm>
          <a:prstGeom prst="rect">
            <a:avLst/>
          </a:prstGeom>
          <a:noFill/>
          <a:ln>
            <a:noFill/>
          </a:ln>
        </p:spPr>
      </p:pic>
      <p:pic>
        <p:nvPicPr>
          <p:cNvPr id="110" name="Google Shape;110;p2"/>
          <p:cNvPicPr preferRelativeResize="0"/>
          <p:nvPr/>
        </p:nvPicPr>
        <p:blipFill rotWithShape="1">
          <a:blip r:embed="rId6">
            <a:alphaModFix/>
          </a:blip>
          <a:srcRect/>
          <a:stretch/>
        </p:blipFill>
        <p:spPr>
          <a:xfrm>
            <a:off x="1031885" y="67898"/>
            <a:ext cx="4881199" cy="3210628"/>
          </a:xfrm>
          <a:prstGeom prst="rect">
            <a:avLst/>
          </a:prstGeom>
          <a:noFill/>
          <a:ln>
            <a:noFill/>
          </a:ln>
        </p:spPr>
      </p:pic>
      <p:pic>
        <p:nvPicPr>
          <p:cNvPr id="111" name="Google Shape;111;p2"/>
          <p:cNvPicPr preferRelativeResize="0"/>
          <p:nvPr/>
        </p:nvPicPr>
        <p:blipFill rotWithShape="1">
          <a:blip r:embed="rId7">
            <a:alphaModFix/>
          </a:blip>
          <a:srcRect/>
          <a:stretch/>
        </p:blipFill>
        <p:spPr>
          <a:xfrm>
            <a:off x="4116309" y="4686288"/>
            <a:ext cx="2678753" cy="1953352"/>
          </a:xfrm>
          <a:prstGeom prst="rect">
            <a:avLst/>
          </a:prstGeom>
          <a:noFill/>
          <a:ln>
            <a:noFill/>
          </a:ln>
        </p:spPr>
      </p:pic>
      <p:sp>
        <p:nvSpPr>
          <p:cNvPr id="112" name="Google Shape;112;p2"/>
          <p:cNvSpPr txBox="1"/>
          <p:nvPr/>
        </p:nvSpPr>
        <p:spPr>
          <a:xfrm>
            <a:off x="4323652" y="4952037"/>
            <a:ext cx="2264066" cy="83099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Calibri"/>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מה איפשרו לכם המפגשים שלנו?</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 name="Google Shape;113;p2"/>
          <p:cNvSpPr txBox="1"/>
          <p:nvPr/>
        </p:nvSpPr>
        <p:spPr>
          <a:xfrm>
            <a:off x="2079363" y="1031388"/>
            <a:ext cx="2772498" cy="120032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a:ln>
                  <a:noFill/>
                </a:ln>
                <a:solidFill>
                  <a:srgbClr val="000000"/>
                </a:solidFill>
                <a:effectLst/>
                <a:uLnTx/>
                <a:uFillTx/>
                <a:latin typeface="Calibri"/>
                <a:ea typeface="Calibri"/>
                <a:cs typeface="Calibri"/>
                <a:sym typeface="Calibri"/>
              </a:rPr>
              <a:t>באיזה אופן המפגשים בנושא השפיעו על האווירה בכיתה?</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txBox="1"/>
          <p:nvPr/>
        </p:nvSpPr>
        <p:spPr>
          <a:xfrm rot="-220463">
            <a:off x="10058602" y="1916137"/>
            <a:ext cx="1472247" cy="1631175"/>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000"/>
              <a:buFont typeface="Calibri"/>
              <a:buNone/>
              <a:tabLst/>
              <a:defRPr/>
            </a:pPr>
            <a:r>
              <a:rPr kumimoji="0" lang="iw-IL" sz="2000" b="0" i="0" u="none" strike="noStrike" kern="0" cap="none" spc="0" normalizeH="0" baseline="0" noProof="0" dirty="0">
                <a:ln>
                  <a:noFill/>
                </a:ln>
                <a:solidFill>
                  <a:srgbClr val="000000"/>
                </a:solidFill>
                <a:effectLst/>
                <a:uLnTx/>
                <a:uFillTx/>
                <a:latin typeface="Calibri"/>
                <a:ea typeface="Calibri"/>
                <a:cs typeface="Calibri"/>
                <a:sym typeface="Calibri"/>
              </a:rPr>
              <a:t>מה למדתם מהתבוננות על עצמכם על התנהגותכם כלפי אחרים?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 name="Google Shape;115;p2"/>
          <p:cNvSpPr txBox="1"/>
          <p:nvPr/>
        </p:nvSpPr>
        <p:spPr>
          <a:xfrm>
            <a:off x="419767" y="4134649"/>
            <a:ext cx="2788150" cy="1569660"/>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a:ln>
                  <a:noFill/>
                </a:ln>
                <a:solidFill>
                  <a:srgbClr val="000000"/>
                </a:solidFill>
                <a:effectLst/>
                <a:uLnTx/>
                <a:uFillTx/>
                <a:latin typeface="Calibri"/>
                <a:ea typeface="Calibri"/>
                <a:cs typeface="Calibri"/>
                <a:sym typeface="Calibri"/>
              </a:rPr>
              <a:t>מה השתנה</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a:ln>
                  <a:noFill/>
                </a:ln>
                <a:solidFill>
                  <a:srgbClr val="000000"/>
                </a:solidFill>
                <a:effectLst/>
                <a:uLnTx/>
                <a:uFillTx/>
                <a:latin typeface="Calibri"/>
                <a:ea typeface="Calibri"/>
                <a:cs typeface="Calibri"/>
                <a:sym typeface="Calibri"/>
              </a:rPr>
              <a:t>בהתנהגות שלכם</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a:ln>
                  <a:noFill/>
                </a:ln>
                <a:solidFill>
                  <a:srgbClr val="000000"/>
                </a:solidFill>
                <a:effectLst/>
                <a:uLnTx/>
                <a:uFillTx/>
                <a:latin typeface="Calibri"/>
                <a:ea typeface="Calibri"/>
                <a:cs typeface="Calibri"/>
                <a:sym typeface="Calibri"/>
              </a:rPr>
              <a:t>בעקבות המפגשים</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a:ln>
                  <a:noFill/>
                </a:ln>
                <a:solidFill>
                  <a:srgbClr val="000000"/>
                </a:solidFill>
                <a:effectLst/>
                <a:uLnTx/>
                <a:uFillTx/>
                <a:latin typeface="Calibri"/>
                <a:ea typeface="Calibri"/>
                <a:cs typeface="Calibri"/>
                <a:sym typeface="Calibri"/>
              </a:rPr>
              <a:t> שלנו בנושא?</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txBox="1"/>
          <p:nvPr/>
        </p:nvSpPr>
        <p:spPr>
          <a:xfrm>
            <a:off x="5682813" y="2616754"/>
            <a:ext cx="3034234" cy="120032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האם אתם זוכרים כיצד התחלנו את המפגשים בנושא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17" name="Google Shape;117;p2"/>
          <p:cNvPicPr preferRelativeResize="0"/>
          <p:nvPr/>
        </p:nvPicPr>
        <p:blipFill rotWithShape="1">
          <a:blip r:embed="rId3">
            <a:alphaModFix/>
          </a:blip>
          <a:srcRect/>
          <a:stretch/>
        </p:blipFill>
        <p:spPr>
          <a:xfrm flipH="1">
            <a:off x="8075998" y="4282444"/>
            <a:ext cx="2167829" cy="2314671"/>
          </a:xfrm>
          <a:prstGeom prst="rect">
            <a:avLst/>
          </a:prstGeom>
          <a:noFill/>
          <a:ln>
            <a:noFill/>
          </a:ln>
        </p:spPr>
      </p:pic>
      <p:sp>
        <p:nvSpPr>
          <p:cNvPr id="118" name="Google Shape;118;p2"/>
          <p:cNvSpPr txBox="1"/>
          <p:nvPr/>
        </p:nvSpPr>
        <p:spPr>
          <a:xfrm>
            <a:off x="8244215" y="4998262"/>
            <a:ext cx="1757030" cy="83099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מדוע קראנו כך למפגשים?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 name="Google Shape;119;p2"/>
          <p:cNvSpPr/>
          <p:nvPr/>
        </p:nvSpPr>
        <p:spPr>
          <a:xfrm>
            <a:off x="4116309" y="67898"/>
            <a:ext cx="9068456"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2060"/>
              </a:buClr>
              <a:buSzPts val="5400"/>
              <a:buFont typeface="Calibri"/>
              <a:buNone/>
              <a:tabLst/>
              <a:defRPr/>
            </a:pPr>
            <a:r>
              <a:rPr kumimoji="0" lang="iw-IL" sz="5400" b="1" i="0" u="none" strike="noStrike" kern="0" cap="none" spc="0" normalizeH="0" baseline="0" noProof="0" dirty="0">
                <a:ln>
                  <a:noFill/>
                </a:ln>
                <a:solidFill>
                  <a:srgbClr val="002060"/>
                </a:solidFill>
                <a:effectLst/>
                <a:uLnTx/>
                <a:uFillTx/>
                <a:latin typeface="Calibri"/>
                <a:ea typeface="Calibri"/>
                <a:cs typeface="Calibri"/>
                <a:sym typeface="Calibri"/>
              </a:rPr>
              <a:t>מסכמים יחידה</a:t>
            </a:r>
            <a:br>
              <a:rPr kumimoji="0" lang="en-US" sz="5400" b="1" i="0" u="none" strike="noStrike" kern="0" cap="none" spc="0" normalizeH="0" baseline="0" noProof="0" dirty="0">
                <a:ln>
                  <a:noFill/>
                </a:ln>
                <a:solidFill>
                  <a:srgbClr val="002060"/>
                </a:solidFill>
                <a:effectLst/>
                <a:uLnTx/>
                <a:uFillTx/>
                <a:latin typeface="Calibri"/>
                <a:ea typeface="Calibri"/>
                <a:cs typeface="Calibri"/>
                <a:sym typeface="Calibri"/>
              </a:rPr>
            </a:br>
            <a:r>
              <a:rPr lang="he-IL" sz="3200" b="1" kern="1200" dirty="0">
                <a:solidFill>
                  <a:srgbClr val="002060"/>
                </a:solidFill>
                <a:latin typeface="Calibri" panose="020F0502020204030204" pitchFamily="34" charset="0"/>
                <a:ea typeface="Calibri"/>
                <a:cs typeface="Calibri" panose="020F0502020204030204" pitchFamily="34" charset="0"/>
                <a:sym typeface="Calibri"/>
              </a:rPr>
              <a:t>'לא</a:t>
            </a:r>
            <a:r>
              <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a:cs typeface="Calibri" panose="020F0502020204030204" pitchFamily="34" charset="0"/>
                <a:sym typeface="Calibri"/>
              </a:rPr>
              <a:t> מסיטים </a:t>
            </a:r>
            <a:r>
              <a:rPr kumimoji="0" lang="he-IL" sz="3200" b="1" i="0" u="none" strike="noStrike" kern="1200" cap="none" spc="0" normalizeH="0" baseline="0" noProof="0" dirty="0" err="1">
                <a:ln>
                  <a:noFill/>
                </a:ln>
                <a:solidFill>
                  <a:srgbClr val="002060"/>
                </a:solidFill>
                <a:effectLst/>
                <a:uLnTx/>
                <a:uFillTx/>
                <a:latin typeface="Calibri" panose="020F0502020204030204" pitchFamily="34" charset="0"/>
                <a:ea typeface="Calibri"/>
                <a:cs typeface="Calibri" panose="020F0502020204030204" pitchFamily="34" charset="0"/>
                <a:sym typeface="Calibri"/>
              </a:rPr>
              <a:t>מב"ט</a:t>
            </a:r>
            <a:r>
              <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a:cs typeface="Calibri" panose="020F0502020204030204" pitchFamily="34" charset="0"/>
                <a:sym typeface="Calibri"/>
              </a:rPr>
              <a:t> מחבר במצוקה'</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3"/>
          <p:cNvPicPr preferRelativeResize="0"/>
          <p:nvPr/>
        </p:nvPicPr>
        <p:blipFill rotWithShape="1">
          <a:blip r:embed="rId3">
            <a:alphaModFix/>
          </a:blip>
          <a:srcRect/>
          <a:stretch/>
        </p:blipFill>
        <p:spPr>
          <a:xfrm>
            <a:off x="2946769" y="861254"/>
            <a:ext cx="6654432" cy="5147767"/>
          </a:xfrm>
          <a:prstGeom prst="rect">
            <a:avLst/>
          </a:prstGeom>
          <a:noFill/>
          <a:ln>
            <a:noFill/>
          </a:ln>
        </p:spPr>
      </p:pic>
      <p:sp>
        <p:nvSpPr>
          <p:cNvPr id="126" name="Google Shape;126;p3"/>
          <p:cNvSpPr txBox="1"/>
          <p:nvPr/>
        </p:nvSpPr>
        <p:spPr>
          <a:xfrm>
            <a:off x="3799514" y="2340920"/>
            <a:ext cx="4788681" cy="1938992"/>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000"/>
              <a:buFont typeface="Arial"/>
              <a:buNone/>
              <a:tabLst/>
              <a:defRPr/>
            </a:pPr>
            <a:r>
              <a:rPr kumimoji="0" lang="iw-IL" sz="4000" b="0" i="0" u="none" strike="noStrike" kern="0" cap="none" spc="0" normalizeH="0" baseline="0" noProof="0" dirty="0">
                <a:ln>
                  <a:noFill/>
                </a:ln>
                <a:solidFill>
                  <a:srgbClr val="000000"/>
                </a:solidFill>
                <a:effectLst/>
                <a:uLnTx/>
                <a:uFillTx/>
                <a:latin typeface="Calibri"/>
                <a:ea typeface="Calibri"/>
                <a:cs typeface="Calibri"/>
                <a:sym typeface="Calibri"/>
              </a:rPr>
              <a:t>משהו שאני לוקח על עצמי לעשות אחרת בעקבות המפגשים...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p:nvPr/>
        </p:nvSpPr>
        <p:spPr>
          <a:xfrm>
            <a:off x="7773061" y="2133080"/>
            <a:ext cx="4320000" cy="4293443"/>
          </a:xfrm>
          <a:prstGeom prst="rect">
            <a:avLst/>
          </a:prstGeom>
          <a:noFill/>
          <a:ln>
            <a:noFill/>
          </a:ln>
        </p:spPr>
        <p:txBody>
          <a:bodyPr spcFirstLastPara="1" wrap="square" lIns="91425" tIns="45700" rIns="91425" bIns="45700" anchor="t" anchorCtr="0">
            <a:spAutoFit/>
          </a:bodyPr>
          <a:lstStyle/>
          <a:p>
            <a:pPr marL="45720" marR="0" lvl="0" indent="0" algn="ctr" defTabSz="914400" rtl="1" eaLnBrk="1" fontAlgn="auto" latinLnBrk="0" hangingPunct="1">
              <a:lnSpc>
                <a:spcPct val="150000"/>
              </a:lnSpc>
              <a:spcBef>
                <a:spcPts val="0"/>
              </a:spcBef>
              <a:spcAft>
                <a:spcPts val="0"/>
              </a:spcAft>
              <a:buClr>
                <a:srgbClr val="002060"/>
              </a:buClr>
              <a:buSzPts val="2800"/>
              <a:buFont typeface="Calibri"/>
              <a:buNone/>
              <a:tabLst/>
              <a:defRPr/>
            </a:pP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נדפיס את המשפט </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'לא מסיטים </a:t>
            </a:r>
            <a:r>
              <a:rPr kumimoji="0" lang="he-IL" sz="2600" i="0" u="none" strike="noStrike" kern="0" cap="none" spc="0" normalizeH="0" baseline="0" noProof="0" dirty="0" err="1">
                <a:ln>
                  <a:noFill/>
                </a:ln>
                <a:solidFill>
                  <a:srgbClr val="002060"/>
                </a:solidFill>
                <a:effectLst/>
                <a:uLnTx/>
                <a:uFillTx/>
                <a:latin typeface="Calibri"/>
                <a:ea typeface="Calibri"/>
                <a:cs typeface="Calibri"/>
                <a:sym typeface="Calibri"/>
              </a:rPr>
              <a:t>מב"ט</a:t>
            </a: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 מחבר במצוקה' ונתלה בכיתה.</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התלמידים יוכלו להיזכר במסר </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ביום יום, ולהשתמש בו בעת בירורים ובשיח כיתתי על אירוע שהיה בכיתה או בהפסקה. </a:t>
            </a:r>
          </a:p>
        </p:txBody>
      </p:sp>
      <p:pic>
        <p:nvPicPr>
          <p:cNvPr id="133" name="Google Shape;133;p4"/>
          <p:cNvPicPr preferRelativeResize="0"/>
          <p:nvPr/>
        </p:nvPicPr>
        <p:blipFill rotWithShape="1">
          <a:blip r:embed="rId3">
            <a:alphaModFix/>
          </a:blip>
          <a:srcRect/>
          <a:stretch/>
        </p:blipFill>
        <p:spPr>
          <a:xfrm>
            <a:off x="7872001" y="127810"/>
            <a:ext cx="4320000" cy="1116897"/>
          </a:xfrm>
          <a:prstGeom prst="rect">
            <a:avLst/>
          </a:prstGeom>
          <a:noFill/>
          <a:ln>
            <a:noFill/>
          </a:ln>
        </p:spPr>
      </p:pic>
      <p:pic>
        <p:nvPicPr>
          <p:cNvPr id="134" name="Google Shape;134;p4"/>
          <p:cNvPicPr preferRelativeResize="0"/>
          <p:nvPr/>
        </p:nvPicPr>
        <p:blipFill rotWithShape="1">
          <a:blip r:embed="rId4">
            <a:alphaModFix/>
          </a:blip>
          <a:srcRect/>
          <a:stretch/>
        </p:blipFill>
        <p:spPr>
          <a:xfrm>
            <a:off x="8084764" y="483892"/>
            <a:ext cx="653851" cy="441791"/>
          </a:xfrm>
          <a:prstGeom prst="rect">
            <a:avLst/>
          </a:prstGeom>
          <a:noFill/>
          <a:ln>
            <a:noFill/>
          </a:ln>
        </p:spPr>
      </p:pic>
      <p:sp>
        <p:nvSpPr>
          <p:cNvPr id="135" name="Google Shape;135;p4"/>
          <p:cNvSpPr/>
          <p:nvPr/>
        </p:nvSpPr>
        <p:spPr>
          <a:xfrm>
            <a:off x="6479864" y="651738"/>
            <a:ext cx="8245423"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4"/>
          <p:cNvSpPr/>
          <p:nvPr/>
        </p:nvSpPr>
        <p:spPr>
          <a:xfrm>
            <a:off x="6479864" y="-2809"/>
            <a:ext cx="8245423"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2400" b="1" i="0" u="none" strike="noStrike" kern="0" cap="none" spc="0" normalizeH="0" baseline="0" noProof="0" dirty="0">
                <a:ln>
                  <a:noFill/>
                </a:ln>
                <a:solidFill>
                  <a:srgbClr val="FFFFFF"/>
                </a:solidFill>
                <a:effectLst/>
                <a:uLnTx/>
                <a:uFillTx/>
                <a:latin typeface="Calibri"/>
                <a:ea typeface="Calibri"/>
                <a:cs typeface="Calibri"/>
                <a:sym typeface="Calibri"/>
              </a:rPr>
              <a:t>רעיונות ליישום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7" name="Google Shape;137;p4"/>
          <p:cNvCxnSpPr/>
          <p:nvPr/>
        </p:nvCxnSpPr>
        <p:spPr>
          <a:xfrm>
            <a:off x="7872001" y="2065964"/>
            <a:ext cx="0" cy="2052970"/>
          </a:xfrm>
          <a:prstGeom prst="straightConnector1">
            <a:avLst/>
          </a:prstGeom>
          <a:noFill/>
          <a:ln w="9525" cap="flat" cmpd="sng">
            <a:solidFill>
              <a:schemeClr val="accent1"/>
            </a:solidFill>
            <a:prstDash val="solid"/>
            <a:miter lim="800000"/>
            <a:headEnd type="none" w="sm" len="sm"/>
            <a:tailEnd type="none" w="sm" len="sm"/>
          </a:ln>
        </p:spPr>
      </p:cxnSp>
      <p:sp>
        <p:nvSpPr>
          <p:cNvPr id="138" name="Google Shape;138;p4"/>
          <p:cNvSpPr txBox="1"/>
          <p:nvPr/>
        </p:nvSpPr>
        <p:spPr>
          <a:xfrm>
            <a:off x="4153675" y="2305853"/>
            <a:ext cx="3884650" cy="3693278"/>
          </a:xfrm>
          <a:prstGeom prst="rect">
            <a:avLst/>
          </a:prstGeom>
          <a:noFill/>
          <a:ln>
            <a:noFill/>
          </a:ln>
        </p:spPr>
        <p:txBody>
          <a:bodyPr spcFirstLastPara="1" wrap="square" lIns="91425" tIns="45700" rIns="91425" bIns="45700" anchor="t" anchorCtr="0">
            <a:spAutoFit/>
          </a:bodyPr>
          <a:lstStyle/>
          <a:p>
            <a:pPr marL="45720" marR="0" lvl="0" indent="0" algn="ctr" defTabSz="914400" rtl="1" eaLnBrk="1" fontAlgn="auto" latinLnBrk="0" hangingPunct="1">
              <a:lnSpc>
                <a:spcPct val="150000"/>
              </a:lnSpc>
              <a:spcBef>
                <a:spcPts val="0"/>
              </a:spcBef>
              <a:spcAft>
                <a:spcPts val="0"/>
              </a:spcAft>
              <a:buClr>
                <a:srgbClr val="002060"/>
              </a:buClr>
              <a:buSzPts val="2800"/>
              <a:buFont typeface="Calibri"/>
              <a:buNone/>
              <a:tabLst/>
              <a:defRPr/>
            </a:pP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'מעבירים את זה הלאה' – </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התלמידים יחנכו תלמידים צעירים וילמדו בכיתות אחרות את 'מודל </a:t>
            </a:r>
            <a:r>
              <a:rPr kumimoji="0" lang="he-IL" sz="2600" i="0" u="none" strike="noStrike" kern="0" cap="none" spc="0" normalizeH="0" baseline="0" noProof="0" dirty="0" err="1">
                <a:ln>
                  <a:noFill/>
                </a:ln>
                <a:solidFill>
                  <a:srgbClr val="002060"/>
                </a:solidFill>
                <a:effectLst/>
                <a:uLnTx/>
                <a:uFillTx/>
                <a:latin typeface="Calibri"/>
                <a:ea typeface="Calibri"/>
                <a:cs typeface="Calibri"/>
                <a:sym typeface="Calibri"/>
              </a:rPr>
              <a:t>מב"ט</a:t>
            </a: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 תוך שיתוף בדוגמאות </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שניתנו בכיתה.</a:t>
            </a:r>
            <a:endParaRPr kumimoji="0" sz="2600" i="0" u="none" strike="noStrike" kern="0" cap="none" spc="0" normalizeH="0" baseline="0" noProof="0" dirty="0">
              <a:ln>
                <a:noFill/>
              </a:ln>
              <a:solidFill>
                <a:srgbClr val="002060"/>
              </a:solidFill>
              <a:effectLst/>
              <a:uLnTx/>
              <a:uFillTx/>
              <a:latin typeface="Calibri"/>
              <a:ea typeface="Calibri"/>
              <a:cs typeface="Calibri"/>
              <a:sym typeface="Calibri"/>
            </a:endParaRPr>
          </a:p>
        </p:txBody>
      </p:sp>
      <p:cxnSp>
        <p:nvCxnSpPr>
          <p:cNvPr id="139" name="Google Shape;139;p4"/>
          <p:cNvCxnSpPr/>
          <p:nvPr/>
        </p:nvCxnSpPr>
        <p:spPr>
          <a:xfrm>
            <a:off x="4262530" y="2065964"/>
            <a:ext cx="0" cy="2052970"/>
          </a:xfrm>
          <a:prstGeom prst="straightConnector1">
            <a:avLst/>
          </a:prstGeom>
          <a:noFill/>
          <a:ln w="9525" cap="flat" cmpd="sng">
            <a:solidFill>
              <a:schemeClr val="accent1"/>
            </a:solidFill>
            <a:prstDash val="solid"/>
            <a:miter lim="800000"/>
            <a:headEnd type="none" w="sm" len="sm"/>
            <a:tailEnd type="none" w="sm" len="sm"/>
          </a:ln>
        </p:spPr>
      </p:cxnSp>
      <p:sp>
        <p:nvSpPr>
          <p:cNvPr id="140" name="Google Shape;140;p4"/>
          <p:cNvSpPr txBox="1"/>
          <p:nvPr/>
        </p:nvSpPr>
        <p:spPr>
          <a:xfrm>
            <a:off x="98939" y="1415365"/>
            <a:ext cx="3884650" cy="5078273"/>
          </a:xfrm>
          <a:prstGeom prst="rect">
            <a:avLst/>
          </a:prstGeom>
          <a:noFill/>
          <a:ln>
            <a:noFill/>
          </a:ln>
        </p:spPr>
        <p:txBody>
          <a:bodyPr spcFirstLastPara="1" wrap="square" lIns="91425" tIns="45700" rIns="91425" bIns="45700" anchor="t" anchorCtr="0">
            <a:spAutoFit/>
          </a:bodyPr>
          <a:lstStyle/>
          <a:p>
            <a:pPr marL="45720" marR="0" lvl="0" indent="0" algn="ctr" defTabSz="914400" rtl="1" eaLnBrk="1" fontAlgn="auto" latinLnBrk="0" hangingPunct="1">
              <a:lnSpc>
                <a:spcPct val="150000"/>
              </a:lnSpc>
              <a:spcBef>
                <a:spcPts val="0"/>
              </a:spcBef>
              <a:spcAft>
                <a:spcPts val="0"/>
              </a:spcAft>
              <a:buClr>
                <a:srgbClr val="002060"/>
              </a:buClr>
              <a:buSzPts val="2800"/>
              <a:buFont typeface="Calibri"/>
              <a:buNone/>
              <a:tabLst/>
              <a:defRPr/>
            </a:pPr>
            <a:r>
              <a:rPr lang="he-IL" sz="2400" dirty="0">
                <a:solidFill>
                  <a:srgbClr val="002060"/>
                </a:solidFill>
                <a:latin typeface="Calibri"/>
                <a:cs typeface="Calibri"/>
                <a:sym typeface="Calibri"/>
              </a:rPr>
              <a:t>נקיים שיחות קבוצתיות בשולחן עגול בהם התלמידים יחשבו על נושא שמעסיק אתכם לאחרונה והיו רוצים להשפיע עליו לטובה. </a:t>
            </a:r>
            <a:br>
              <a:rPr lang="he-IL" sz="2400" dirty="0">
                <a:solidFill>
                  <a:srgbClr val="002060"/>
                </a:solidFill>
                <a:latin typeface="Calibri"/>
                <a:cs typeface="Calibri"/>
                <a:sym typeface="Calibri"/>
              </a:rPr>
            </a:br>
            <a:r>
              <a:rPr lang="he-IL" sz="2400" dirty="0">
                <a:solidFill>
                  <a:srgbClr val="002060"/>
                </a:solidFill>
                <a:latin typeface="Calibri"/>
                <a:cs typeface="Calibri"/>
                <a:sym typeface="Calibri"/>
              </a:rPr>
              <a:t>התלמידים יעלו הצעות</a:t>
            </a:r>
            <a:r>
              <a:rPr lang="en-US" sz="2400" dirty="0">
                <a:solidFill>
                  <a:srgbClr val="002060"/>
                </a:solidFill>
                <a:latin typeface="Calibri"/>
                <a:cs typeface="Calibri"/>
                <a:sym typeface="Calibri"/>
              </a:rPr>
              <a:t>;</a:t>
            </a:r>
            <a:r>
              <a:rPr lang="he-IL" sz="2400" dirty="0">
                <a:solidFill>
                  <a:srgbClr val="002060"/>
                </a:solidFill>
                <a:latin typeface="Calibri"/>
                <a:cs typeface="Calibri"/>
                <a:sym typeface="Calibri"/>
              </a:rPr>
              <a:t>  </a:t>
            </a:r>
            <a:br>
              <a:rPr lang="he-IL" sz="2400" dirty="0">
                <a:solidFill>
                  <a:srgbClr val="002060"/>
                </a:solidFill>
                <a:latin typeface="Calibri"/>
                <a:cs typeface="Calibri"/>
                <a:sym typeface="Calibri"/>
              </a:rPr>
            </a:br>
            <a:r>
              <a:rPr lang="he-IL" sz="2400" dirty="0">
                <a:solidFill>
                  <a:srgbClr val="002060"/>
                </a:solidFill>
                <a:latin typeface="Calibri"/>
                <a:cs typeface="Calibri"/>
                <a:sym typeface="Calibri"/>
              </a:rPr>
              <a:t>כיצד יוכלו להיות מעורבים </a:t>
            </a:r>
            <a:br>
              <a:rPr lang="he-IL" sz="2400" dirty="0">
                <a:solidFill>
                  <a:srgbClr val="002060"/>
                </a:solidFill>
                <a:latin typeface="Calibri"/>
                <a:cs typeface="Calibri"/>
                <a:sym typeface="Calibri"/>
              </a:rPr>
            </a:br>
            <a:r>
              <a:rPr lang="he-IL" sz="2400" dirty="0">
                <a:solidFill>
                  <a:srgbClr val="002060"/>
                </a:solidFill>
                <a:latin typeface="Calibri"/>
                <a:cs typeface="Calibri"/>
                <a:sym typeface="Calibri"/>
              </a:rPr>
              <a:t>ולהשפיע לטובה על מה שיקרה.</a:t>
            </a:r>
            <a:br>
              <a:rPr lang="en-US" sz="2400" dirty="0">
                <a:solidFill>
                  <a:srgbClr val="002060"/>
                </a:solidFill>
                <a:latin typeface="Calibri"/>
                <a:cs typeface="Calibri"/>
                <a:sym typeface="Calibri"/>
              </a:rPr>
            </a:br>
            <a:r>
              <a:rPr lang="he-IL" sz="2400" dirty="0">
                <a:solidFill>
                  <a:srgbClr val="002060"/>
                </a:solidFill>
                <a:latin typeface="Calibri"/>
                <a:cs typeface="Calibri"/>
                <a:sym typeface="Calibri"/>
              </a:rPr>
              <a:t>נאסוף את ההצעות </a:t>
            </a:r>
          </a:p>
          <a:p>
            <a:pPr marL="45720" marR="0" lvl="0" indent="0" algn="ctr" defTabSz="914400" rtl="1" eaLnBrk="1" fontAlgn="auto" latinLnBrk="0" hangingPunct="1">
              <a:lnSpc>
                <a:spcPct val="150000"/>
              </a:lnSpc>
              <a:spcBef>
                <a:spcPts val="0"/>
              </a:spcBef>
              <a:spcAft>
                <a:spcPts val="0"/>
              </a:spcAft>
              <a:buClr>
                <a:srgbClr val="002060"/>
              </a:buClr>
              <a:buSzPts val="2800"/>
              <a:buFont typeface="Calibri"/>
              <a:buNone/>
              <a:tabLst/>
              <a:defRPr/>
            </a:pPr>
            <a:r>
              <a:rPr lang="he-IL" sz="2400" dirty="0">
                <a:solidFill>
                  <a:srgbClr val="002060"/>
                </a:solidFill>
                <a:latin typeface="Calibri"/>
                <a:cs typeface="Calibri"/>
                <a:sym typeface="Calibri"/>
              </a:rPr>
              <a:t>וניישמם בכיתה.</a:t>
            </a:r>
            <a:endParaRPr lang="he-IL" sz="2600" dirty="0">
              <a:solidFill>
                <a:srgbClr val="002060"/>
              </a:solidFill>
              <a:latin typeface="Calibri"/>
              <a:cs typeface="Calibri"/>
              <a:sym typeface="Calibri"/>
            </a:endParaRPr>
          </a:p>
        </p:txBody>
      </p:sp>
      <p:cxnSp>
        <p:nvCxnSpPr>
          <p:cNvPr id="147" name="Google Shape;147;p4"/>
          <p:cNvCxnSpPr/>
          <p:nvPr/>
        </p:nvCxnSpPr>
        <p:spPr>
          <a:xfrm>
            <a:off x="7872001" y="4440668"/>
            <a:ext cx="0" cy="2052970"/>
          </a:xfrm>
          <a:prstGeom prst="straightConnector1">
            <a:avLst/>
          </a:prstGeom>
          <a:noFill/>
          <a:ln w="9525" cap="flat" cmpd="sng">
            <a:solidFill>
              <a:schemeClr val="accent1"/>
            </a:solidFill>
            <a:prstDash val="solid"/>
            <a:miter lim="800000"/>
            <a:headEnd type="none" w="sm" len="sm"/>
            <a:tailEnd type="none" w="sm" len="sm"/>
          </a:ln>
        </p:spPr>
      </p:cxnSp>
      <p:cxnSp>
        <p:nvCxnSpPr>
          <p:cNvPr id="148" name="Google Shape;148;p4"/>
          <p:cNvCxnSpPr/>
          <p:nvPr/>
        </p:nvCxnSpPr>
        <p:spPr>
          <a:xfrm>
            <a:off x="4262530" y="4440668"/>
            <a:ext cx="0" cy="205297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5400"/>
              <a:buFont typeface="Calibri"/>
              <a:buNone/>
            </a:pPr>
            <a:r>
              <a:rPr lang="he-IL" dirty="0"/>
              <a:t>להדפסה</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171684" y="685801"/>
            <a:ext cx="3769081" cy="5287296"/>
          </a:xfrm>
          <a:custGeom>
            <a:avLst/>
            <a:gdLst/>
            <a:ahLst/>
            <a:cxnLst/>
            <a:rect l="l" t="t" r="r" b="b"/>
            <a:pathLst>
              <a:path w="5653621" h="7329023">
                <a:moveTo>
                  <a:pt x="5653621" y="0"/>
                </a:moveTo>
                <a:lnTo>
                  <a:pt x="0" y="0"/>
                </a:lnTo>
                <a:lnTo>
                  <a:pt x="0" y="7329023"/>
                </a:lnTo>
                <a:lnTo>
                  <a:pt x="5653621" y="7329023"/>
                </a:lnTo>
                <a:lnTo>
                  <a:pt x="5653621" y="0"/>
                </a:lnTo>
                <a:close/>
              </a:path>
            </a:pathLst>
          </a:custGeom>
          <a:blipFill>
            <a:blip r:embed="rId3"/>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3"/>
          <p:cNvSpPr/>
          <p:nvPr/>
        </p:nvSpPr>
        <p:spPr>
          <a:xfrm>
            <a:off x="4255121" y="685801"/>
            <a:ext cx="3769081" cy="5287296"/>
          </a:xfrm>
          <a:custGeom>
            <a:avLst/>
            <a:gdLst/>
            <a:ahLst/>
            <a:cxnLst/>
            <a:rect l="l" t="t" r="r" b="b"/>
            <a:pathLst>
              <a:path w="5653621" h="7329023">
                <a:moveTo>
                  <a:pt x="0" y="0"/>
                </a:moveTo>
                <a:lnTo>
                  <a:pt x="5653621" y="0"/>
                </a:lnTo>
                <a:lnTo>
                  <a:pt x="5653621" y="7329023"/>
                </a:lnTo>
                <a:lnTo>
                  <a:pt x="0" y="7329023"/>
                </a:lnTo>
                <a:lnTo>
                  <a:pt x="0" y="0"/>
                </a:lnTo>
                <a:close/>
              </a:path>
            </a:pathLst>
          </a:custGeom>
          <a:blipFill>
            <a:blip r:embed="rId4"/>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294317" y="685801"/>
            <a:ext cx="3769081" cy="5287296"/>
          </a:xfrm>
          <a:custGeom>
            <a:avLst/>
            <a:gdLst/>
            <a:ahLst/>
            <a:cxnLst/>
            <a:rect l="l" t="t" r="r" b="b"/>
            <a:pathLst>
              <a:path w="5653621" h="7329023">
                <a:moveTo>
                  <a:pt x="0" y="0"/>
                </a:moveTo>
                <a:lnTo>
                  <a:pt x="5653620" y="0"/>
                </a:lnTo>
                <a:lnTo>
                  <a:pt x="5653620" y="7329023"/>
                </a:lnTo>
                <a:lnTo>
                  <a:pt x="0" y="7329023"/>
                </a:lnTo>
                <a:lnTo>
                  <a:pt x="0" y="0"/>
                </a:lnTo>
                <a:close/>
              </a:path>
            </a:pathLst>
          </a:custGeom>
          <a:blipFill>
            <a:blip r:embed="rId5"/>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תיבת טקסט 7">
            <a:extLst>
              <a:ext uri="{FF2B5EF4-FFF2-40B4-BE49-F238E27FC236}">
                <a16:creationId xmlns:a16="http://schemas.microsoft.com/office/drawing/2014/main" id="{C1EC67CD-0A45-A605-2301-21265B449E40}"/>
              </a:ext>
            </a:extLst>
          </p:cNvPr>
          <p:cNvSpPr txBox="1"/>
          <p:nvPr/>
        </p:nvSpPr>
        <p:spPr>
          <a:xfrm>
            <a:off x="8171684" y="644857"/>
            <a:ext cx="3725999" cy="5386090"/>
          </a:xfrm>
          <a:prstGeom prst="rect">
            <a:avLst/>
          </a:prstGeom>
          <a:noFill/>
          <a:effectLst/>
        </p:spPr>
        <p:txBody>
          <a:bodyPr wrap="square" rtlCol="1" anchor="t">
            <a:spAutoFit/>
          </a:bodyPr>
          <a:lstStyle/>
          <a:p>
            <a:pPr marL="50800" algn="ctr"/>
            <a:r>
              <a:rPr lang="he-IL" sz="2800" b="1" dirty="0">
                <a:solidFill>
                  <a:schemeClr val="dk1"/>
                </a:solidFill>
                <a:latin typeface="Calibri"/>
                <a:cs typeface="Calibri"/>
                <a:sym typeface="Calibri"/>
              </a:rPr>
              <a:t>בקבוצת </a:t>
            </a:r>
            <a:r>
              <a:rPr lang="he-IL" sz="2800" b="1" dirty="0" err="1">
                <a:solidFill>
                  <a:schemeClr val="dk1"/>
                </a:solidFill>
                <a:latin typeface="Calibri"/>
                <a:cs typeface="Calibri"/>
                <a:sym typeface="Calibri"/>
              </a:rPr>
              <a:t>הווטסאפ</a:t>
            </a:r>
            <a:r>
              <a:rPr lang="he-IL" sz="2800" b="1" dirty="0">
                <a:solidFill>
                  <a:schemeClr val="dk1"/>
                </a:solidFill>
                <a:latin typeface="Calibri"/>
                <a:cs typeface="Calibri"/>
                <a:sym typeface="Calibri"/>
              </a:rPr>
              <a:t> מיכאל סיפר בדיחה מעליבה על אחד הילדים שבקבוצה.</a:t>
            </a:r>
            <a:br>
              <a:rPr lang="en-US" sz="2800" b="1" dirty="0">
                <a:solidFill>
                  <a:schemeClr val="dk1"/>
                </a:solidFill>
                <a:latin typeface="Calibri"/>
                <a:cs typeface="Calibri"/>
                <a:sym typeface="Calibri"/>
              </a:rPr>
            </a:br>
            <a:r>
              <a:rPr lang="he-IL" sz="2800" b="1" dirty="0">
                <a:solidFill>
                  <a:schemeClr val="dk1"/>
                </a:solidFill>
                <a:latin typeface="Calibri"/>
                <a:cs typeface="Calibri"/>
                <a:sym typeface="Calibri"/>
              </a:rPr>
              <a:t>ילד אחר הגיב בגיחוך: </a:t>
            </a:r>
            <a:r>
              <a:rPr lang="he-IL" sz="2800" b="1" dirty="0" err="1">
                <a:solidFill>
                  <a:schemeClr val="dk1"/>
                </a:solidFill>
                <a:latin typeface="Calibri"/>
                <a:cs typeface="Calibri"/>
                <a:sym typeface="Calibri"/>
              </a:rPr>
              <a:t>חחחח</a:t>
            </a:r>
            <a:r>
              <a:rPr lang="he-IL" sz="2800" b="1" dirty="0">
                <a:solidFill>
                  <a:schemeClr val="dk1"/>
                </a:solidFill>
                <a:latin typeface="Calibri"/>
                <a:cs typeface="Calibri"/>
                <a:sym typeface="Calibri"/>
              </a:rPr>
              <a:t>.. </a:t>
            </a:r>
            <a:br>
              <a:rPr lang="en-US" sz="2800" b="1" dirty="0">
                <a:solidFill>
                  <a:schemeClr val="dk1"/>
                </a:solidFill>
                <a:latin typeface="Calibri"/>
                <a:cs typeface="Calibri"/>
                <a:sym typeface="Calibri"/>
              </a:rPr>
            </a:br>
            <a:r>
              <a:rPr lang="he-IL" sz="2800" b="1" dirty="0">
                <a:solidFill>
                  <a:schemeClr val="dk1"/>
                </a:solidFill>
                <a:latin typeface="Calibri"/>
                <a:cs typeface="Calibri"/>
                <a:sym typeface="Calibri"/>
              </a:rPr>
              <a:t>יובל רוצה לעזור לילד, אבל...</a:t>
            </a:r>
          </a:p>
          <a:p>
            <a:pPr lvl="0" algn="ctr" rtl="1"/>
            <a:br>
              <a:rPr lang="en-US" sz="28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האם ראיתם או חוויתם </a:t>
            </a:r>
            <a:br>
              <a:rPr lang="en-US" sz="24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מקרה דומה? </a:t>
            </a:r>
            <a:br>
              <a:rPr lang="he-IL" sz="24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מה אתם מציעים לה לעשות?</a:t>
            </a:r>
            <a:br>
              <a:rPr kumimoji="0" lang="en-US" sz="2400" b="0" i="0" u="none" strike="noStrike" kern="0" cap="none" spc="0" normalizeH="0" baseline="0" noProof="0" dirty="0">
                <a:ln>
                  <a:noFill/>
                </a:ln>
                <a:solidFill>
                  <a:srgbClr val="000000"/>
                </a:solidFill>
                <a:uLnTx/>
                <a:uFillTx/>
                <a:latin typeface="Calibri" panose="020F0502020204030204" pitchFamily="34" charset="0"/>
                <a:cs typeface="Calibri" panose="020F0502020204030204" pitchFamily="34" charset="0"/>
                <a:sym typeface="Arial"/>
              </a:rPr>
            </a:br>
            <a:r>
              <a:rPr kumimoji="0" lang="he-IL" sz="2400" b="0" i="0" u="none" strike="noStrike" kern="0" cap="none" spc="0" normalizeH="0" baseline="0" noProof="0" dirty="0">
                <a:ln>
                  <a:noFill/>
                </a:ln>
                <a:solidFill>
                  <a:srgbClr val="000000"/>
                </a:solidFill>
                <a:uLnTx/>
                <a:uFillTx/>
                <a:latin typeface="Calibri" panose="020F0502020204030204" pitchFamily="34" charset="0"/>
                <a:cs typeface="Calibri" panose="020F0502020204030204" pitchFamily="34" charset="0"/>
                <a:sym typeface="Arial"/>
              </a:rPr>
              <a:t>רשמו את המחשבות וההתלבטויות העולות בקבוצה</a:t>
            </a:r>
          </a:p>
        </p:txBody>
      </p:sp>
      <p:sp>
        <p:nvSpPr>
          <p:cNvPr id="9" name="מלבן 8">
            <a:extLst>
              <a:ext uri="{FF2B5EF4-FFF2-40B4-BE49-F238E27FC236}">
                <a16:creationId xmlns:a16="http://schemas.microsoft.com/office/drawing/2014/main" id="{61E34EE7-989A-4DDC-9C56-B89A631E088A}"/>
              </a:ext>
            </a:extLst>
          </p:cNvPr>
          <p:cNvSpPr/>
          <p:nvPr/>
        </p:nvSpPr>
        <p:spPr>
          <a:xfrm>
            <a:off x="4210880" y="685801"/>
            <a:ext cx="3769082" cy="51840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50800" algn="ctr"/>
            <a:r>
              <a:rPr lang="he-IL" sz="2800" b="1" dirty="0">
                <a:solidFill>
                  <a:schemeClr val="dk1"/>
                </a:solidFill>
                <a:latin typeface="Calibri"/>
                <a:cs typeface="Calibri"/>
              </a:rPr>
              <a:t>קבוצה מילדי הכיתה התארגנה להיפגש בבאולינג </a:t>
            </a:r>
          </a:p>
          <a:p>
            <a:pPr marL="50800" algn="ctr"/>
            <a:r>
              <a:rPr lang="he-IL" sz="2800" b="1" dirty="0">
                <a:solidFill>
                  <a:schemeClr val="dk1"/>
                </a:solidFill>
                <a:latin typeface="Calibri"/>
                <a:cs typeface="Calibri"/>
              </a:rPr>
              <a:t>בשעות אחר הצהריים.</a:t>
            </a:r>
            <a:br>
              <a:rPr lang="en-US" sz="2800" b="1" dirty="0">
                <a:solidFill>
                  <a:schemeClr val="dk1"/>
                </a:solidFill>
                <a:latin typeface="Calibri"/>
                <a:cs typeface="Calibri"/>
              </a:rPr>
            </a:br>
            <a:r>
              <a:rPr lang="he-IL" sz="2800" b="1" dirty="0">
                <a:solidFill>
                  <a:schemeClr val="dk1"/>
                </a:solidFill>
                <a:latin typeface="Calibri"/>
                <a:cs typeface="Calibri"/>
              </a:rPr>
              <a:t>גל רצה להזמין גם את תומר, אך חברי הקבוצה סירבו.</a:t>
            </a:r>
            <a:endParaRPr lang="he-IL" sz="2800" b="1" i="1" dirty="0">
              <a:solidFill>
                <a:schemeClr val="accent5">
                  <a:lumMod val="50000"/>
                </a:schemeClr>
              </a:solidFill>
              <a:latin typeface="Calibri"/>
              <a:cs typeface="Calibri"/>
            </a:endParaRPr>
          </a:p>
          <a:p>
            <a:pPr lvl="0" algn="ctr" rtl="1"/>
            <a:br>
              <a:rPr lang="en-US"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האם ראיתם או חוויתם </a:t>
            </a:r>
            <a:br>
              <a:rPr lang="en-US"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מקרה דומה? </a:t>
            </a:r>
            <a:br>
              <a:rPr lang="he-IL"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מה הייתם מציעים לו לעשות?</a:t>
            </a:r>
          </a:p>
          <a:p>
            <a:pPr lvl="0" algn="ctr" rtl="1"/>
            <a:r>
              <a:rPr lang="he-IL" sz="2400" dirty="0">
                <a:solidFill>
                  <a:schemeClr val="tx1"/>
                </a:solidFill>
                <a:latin typeface="Calibri" panose="020F0502020204030204" pitchFamily="34" charset="0"/>
                <a:cs typeface="Calibri" panose="020F0502020204030204" pitchFamily="34" charset="0"/>
              </a:rPr>
              <a:t>רשמו את המחשבות וההתלבטויות העולות בקבוצה</a:t>
            </a:r>
          </a:p>
        </p:txBody>
      </p:sp>
      <p:sp>
        <p:nvSpPr>
          <p:cNvPr id="10" name="מלבן 9">
            <a:extLst>
              <a:ext uri="{FF2B5EF4-FFF2-40B4-BE49-F238E27FC236}">
                <a16:creationId xmlns:a16="http://schemas.microsoft.com/office/drawing/2014/main" id="{841E514B-685E-5B7F-B0ED-F71B6948791C}"/>
              </a:ext>
            </a:extLst>
          </p:cNvPr>
          <p:cNvSpPr/>
          <p:nvPr/>
        </p:nvSpPr>
        <p:spPr>
          <a:xfrm>
            <a:off x="316437" y="685801"/>
            <a:ext cx="3769081" cy="52872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ctr"/>
            <a:r>
              <a:rPr lang="he-IL" sz="2800" b="1" dirty="0">
                <a:solidFill>
                  <a:schemeClr val="dk1"/>
                </a:solidFill>
                <a:latin typeface="Calibri"/>
                <a:cs typeface="Calibri"/>
                <a:sym typeface="Calibri"/>
              </a:rPr>
              <a:t>כמה ילדים מהכיתה צחקו ולעגו על דורון. </a:t>
            </a:r>
          </a:p>
          <a:p>
            <a:pPr algn="ctr"/>
            <a:r>
              <a:rPr lang="he-IL" sz="2800" b="1" dirty="0">
                <a:solidFill>
                  <a:schemeClr val="dk1"/>
                </a:solidFill>
                <a:latin typeface="Calibri"/>
                <a:cs typeface="Calibri"/>
                <a:sym typeface="Calibri"/>
              </a:rPr>
              <a:t>גלעד הצטער בשבילו, </a:t>
            </a:r>
          </a:p>
          <a:p>
            <a:pPr algn="ctr"/>
            <a:r>
              <a:rPr lang="he-IL" sz="2800" b="1" dirty="0">
                <a:solidFill>
                  <a:schemeClr val="dk1"/>
                </a:solidFill>
                <a:latin typeface="Calibri"/>
                <a:cs typeface="Calibri"/>
                <a:sym typeface="Calibri"/>
              </a:rPr>
              <a:t>הוא ראה עד כמה הם פוגעים בו. </a:t>
            </a:r>
          </a:p>
          <a:p>
            <a:pPr algn="ctr"/>
            <a:r>
              <a:rPr lang="he-IL" sz="2800" b="1" dirty="0">
                <a:solidFill>
                  <a:schemeClr val="dk1"/>
                </a:solidFill>
                <a:latin typeface="Calibri"/>
                <a:cs typeface="Calibri"/>
                <a:sym typeface="Calibri"/>
              </a:rPr>
              <a:t>גלעד רוצה לעזור לו אבל... </a:t>
            </a:r>
            <a:endParaRPr lang="he-IL" sz="2800" b="1" dirty="0">
              <a:solidFill>
                <a:schemeClr val="dk1"/>
              </a:solidFill>
              <a:latin typeface="Calibri"/>
              <a:cs typeface="Calibri"/>
            </a:endParaRPr>
          </a:p>
          <a:p>
            <a:pPr lvl="0" algn="ctr" rtl="1"/>
            <a:endParaRPr lang="he-IL" sz="2500" dirty="0">
              <a:solidFill>
                <a:srgbClr val="000000"/>
              </a:solidFill>
              <a:latin typeface="Calibri" panose="020F0502020204030204" pitchFamily="34" charset="0"/>
              <a:cs typeface="Calibri" panose="020F0502020204030204" pitchFamily="34" charset="0"/>
            </a:endParaRPr>
          </a:p>
          <a:p>
            <a:pPr lvl="0" algn="ctr" rtl="1"/>
            <a:r>
              <a:rPr lang="he-IL" sz="2500" dirty="0">
                <a:solidFill>
                  <a:srgbClr val="000000"/>
                </a:solidFill>
                <a:latin typeface="Calibri" panose="020F0502020204030204" pitchFamily="34" charset="0"/>
                <a:cs typeface="Calibri" panose="020F0502020204030204" pitchFamily="34" charset="0"/>
              </a:rPr>
              <a:t>האם ראיתם או חוויתם </a:t>
            </a:r>
            <a:br>
              <a:rPr lang="en-US"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מקרה דומה? </a:t>
            </a:r>
            <a:br>
              <a:rPr lang="he-IL"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מה אתם מציעים לעשות?</a:t>
            </a:r>
            <a:br>
              <a:rPr lang="he-IL"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רשמו את המחשבות וההתלבטויות העולות בקבוצה</a:t>
            </a:r>
            <a:endParaRPr kumimoji="0" lang="he-IL" sz="2500" b="0" i="0" u="none" strike="noStrike" kern="0" cap="none" spc="0" normalizeH="0" baseline="0" noProof="0" dirty="0">
              <a:ln>
                <a:noFill/>
              </a:ln>
              <a:solidFill>
                <a:srgbClr val="000000"/>
              </a:solidFill>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102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7AB47-EB1C-57D9-5E8A-B5EDED67302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A117CA-C354-CED2-D121-68350649AB01}"/>
              </a:ext>
            </a:extLst>
          </p:cNvPr>
          <p:cNvSpPr/>
          <p:nvPr/>
        </p:nvSpPr>
        <p:spPr>
          <a:xfrm flipH="1">
            <a:off x="8171684" y="685801"/>
            <a:ext cx="3769081" cy="5287296"/>
          </a:xfrm>
          <a:custGeom>
            <a:avLst/>
            <a:gdLst/>
            <a:ahLst/>
            <a:cxnLst/>
            <a:rect l="l" t="t" r="r" b="b"/>
            <a:pathLst>
              <a:path w="5653621" h="7329023">
                <a:moveTo>
                  <a:pt x="5653621" y="0"/>
                </a:moveTo>
                <a:lnTo>
                  <a:pt x="0" y="0"/>
                </a:lnTo>
                <a:lnTo>
                  <a:pt x="0" y="7329023"/>
                </a:lnTo>
                <a:lnTo>
                  <a:pt x="5653621" y="7329023"/>
                </a:lnTo>
                <a:lnTo>
                  <a:pt x="5653621" y="0"/>
                </a:lnTo>
                <a:close/>
              </a:path>
            </a:pathLst>
          </a:custGeom>
          <a:blipFill>
            <a:blip r:embed="rId3"/>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3">
            <a:extLst>
              <a:ext uri="{FF2B5EF4-FFF2-40B4-BE49-F238E27FC236}">
                <a16:creationId xmlns:a16="http://schemas.microsoft.com/office/drawing/2014/main" id="{DBEE1DD2-6D57-58ED-7484-AE399CB2150E}"/>
              </a:ext>
            </a:extLst>
          </p:cNvPr>
          <p:cNvSpPr/>
          <p:nvPr/>
        </p:nvSpPr>
        <p:spPr>
          <a:xfrm>
            <a:off x="4255121" y="685801"/>
            <a:ext cx="3769081" cy="5287296"/>
          </a:xfrm>
          <a:custGeom>
            <a:avLst/>
            <a:gdLst/>
            <a:ahLst/>
            <a:cxnLst/>
            <a:rect l="l" t="t" r="r" b="b"/>
            <a:pathLst>
              <a:path w="5653621" h="7329023">
                <a:moveTo>
                  <a:pt x="0" y="0"/>
                </a:moveTo>
                <a:lnTo>
                  <a:pt x="5653621" y="0"/>
                </a:lnTo>
                <a:lnTo>
                  <a:pt x="5653621" y="7329023"/>
                </a:lnTo>
                <a:lnTo>
                  <a:pt x="0" y="7329023"/>
                </a:lnTo>
                <a:lnTo>
                  <a:pt x="0" y="0"/>
                </a:lnTo>
                <a:close/>
              </a:path>
            </a:pathLst>
          </a:custGeom>
          <a:blipFill>
            <a:blip r:embed="rId4"/>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a:extLst>
              <a:ext uri="{FF2B5EF4-FFF2-40B4-BE49-F238E27FC236}">
                <a16:creationId xmlns:a16="http://schemas.microsoft.com/office/drawing/2014/main" id="{2E18E52F-B5C3-1DA1-4CC7-DE8B943F9C3B}"/>
              </a:ext>
            </a:extLst>
          </p:cNvPr>
          <p:cNvSpPr/>
          <p:nvPr/>
        </p:nvSpPr>
        <p:spPr>
          <a:xfrm>
            <a:off x="294317" y="685801"/>
            <a:ext cx="3769081" cy="5287296"/>
          </a:xfrm>
          <a:custGeom>
            <a:avLst/>
            <a:gdLst/>
            <a:ahLst/>
            <a:cxnLst/>
            <a:rect l="l" t="t" r="r" b="b"/>
            <a:pathLst>
              <a:path w="5653621" h="7329023">
                <a:moveTo>
                  <a:pt x="0" y="0"/>
                </a:moveTo>
                <a:lnTo>
                  <a:pt x="5653620" y="0"/>
                </a:lnTo>
                <a:lnTo>
                  <a:pt x="5653620" y="7329023"/>
                </a:lnTo>
                <a:lnTo>
                  <a:pt x="0" y="7329023"/>
                </a:lnTo>
                <a:lnTo>
                  <a:pt x="0" y="0"/>
                </a:lnTo>
                <a:close/>
              </a:path>
            </a:pathLst>
          </a:custGeom>
          <a:blipFill>
            <a:blip r:embed="rId5"/>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תיבת טקסט 7">
            <a:extLst>
              <a:ext uri="{FF2B5EF4-FFF2-40B4-BE49-F238E27FC236}">
                <a16:creationId xmlns:a16="http://schemas.microsoft.com/office/drawing/2014/main" id="{2447B3B7-1D66-99BE-63B2-151109169848}"/>
              </a:ext>
            </a:extLst>
          </p:cNvPr>
          <p:cNvSpPr txBox="1"/>
          <p:nvPr/>
        </p:nvSpPr>
        <p:spPr>
          <a:xfrm>
            <a:off x="8171684" y="528231"/>
            <a:ext cx="3725999" cy="5447645"/>
          </a:xfrm>
          <a:prstGeom prst="rect">
            <a:avLst/>
          </a:prstGeom>
          <a:noFill/>
        </p:spPr>
        <p:txBody>
          <a:bodyPr wrap="square" rtlCol="1">
            <a:spAutoFit/>
          </a:bodyPr>
          <a:lstStyle/>
          <a:p>
            <a:pPr algn="ctr"/>
            <a:br>
              <a:rPr lang="he-IL" sz="3200" b="1" dirty="0">
                <a:latin typeface="Calibri" panose="020F0502020204030204" pitchFamily="34" charset="0"/>
                <a:cs typeface="Calibri" panose="020F0502020204030204" pitchFamily="34" charset="0"/>
              </a:rPr>
            </a:br>
            <a:r>
              <a:rPr lang="he-IL" sz="2800" b="1" dirty="0"/>
              <a:t>אסף חוגג יום הולדת, והזמין לחגיגה כמעט את כל ילדי הכיתה מלבד ילד אחד. </a:t>
            </a:r>
          </a:p>
          <a:p>
            <a:pPr algn="ctr"/>
            <a:r>
              <a:rPr lang="he-IL" sz="2800" b="1" dirty="0"/>
              <a:t>נדב הוזמן ליום ההולדת אבל...</a:t>
            </a:r>
            <a:br>
              <a:rPr lang="he-IL" sz="2800" b="1" dirty="0">
                <a:latin typeface="Calibri" panose="020F0502020204030204" pitchFamily="34" charset="0"/>
                <a:cs typeface="Calibri" panose="020F0502020204030204" pitchFamily="34" charset="0"/>
              </a:rPr>
            </a:br>
            <a:endParaRPr lang="he-IL" sz="2800" b="1" dirty="0">
              <a:latin typeface="Calibri" panose="020F0502020204030204" pitchFamily="34" charset="0"/>
              <a:cs typeface="Calibri" panose="020F0502020204030204" pitchFamily="34" charset="0"/>
            </a:endParaRPr>
          </a:p>
          <a:p>
            <a:pPr lvl="0" algn="ctr" rtl="1"/>
            <a:r>
              <a:rPr lang="he-IL" sz="2400" dirty="0">
                <a:latin typeface="Calibri" panose="020F0502020204030204" pitchFamily="34" charset="0"/>
                <a:cs typeface="Calibri" panose="020F0502020204030204" pitchFamily="34" charset="0"/>
              </a:rPr>
              <a:t>האם ראיתם או חוויתם </a:t>
            </a:r>
            <a:br>
              <a:rPr lang="en-US" sz="24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מקרה דומה? </a:t>
            </a:r>
            <a:br>
              <a:rPr lang="he-IL" sz="24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מה אתם מציעים לה לעשות?</a:t>
            </a:r>
            <a:b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רשמו את המחשבות וההתלבטויות העולות בקבוצה</a:t>
            </a:r>
          </a:p>
        </p:txBody>
      </p:sp>
      <p:sp>
        <p:nvSpPr>
          <p:cNvPr id="9" name="מלבן 8">
            <a:extLst>
              <a:ext uri="{FF2B5EF4-FFF2-40B4-BE49-F238E27FC236}">
                <a16:creationId xmlns:a16="http://schemas.microsoft.com/office/drawing/2014/main" id="{AC5083A5-91BE-5CB8-D5F4-65311F64BB44}"/>
              </a:ext>
            </a:extLst>
          </p:cNvPr>
          <p:cNvSpPr/>
          <p:nvPr/>
        </p:nvSpPr>
        <p:spPr>
          <a:xfrm>
            <a:off x="4255121" y="604431"/>
            <a:ext cx="3769082" cy="51840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50800" algn="ctr"/>
            <a:r>
              <a:rPr lang="he-IL" sz="2800" dirty="0">
                <a:solidFill>
                  <a:schemeClr val="tx1"/>
                </a:solidFill>
              </a:rPr>
              <a:t>במשחק הכדורגל כל ראש קבוצה בוחר את הילדים שישחקו בקבוצה שלו. </a:t>
            </a:r>
          </a:p>
          <a:p>
            <a:pPr marL="50800" algn="ctr"/>
            <a:r>
              <a:rPr lang="he-IL" sz="2800" dirty="0">
                <a:solidFill>
                  <a:schemeClr val="tx1"/>
                </a:solidFill>
              </a:rPr>
              <a:t>את אופיר בדרך כלל לא בוחרים והוא נשאר אחרון...</a:t>
            </a:r>
            <a:endParaRPr lang="he-IL" sz="2800" dirty="0">
              <a:solidFill>
                <a:schemeClr val="tx1"/>
              </a:solidFill>
              <a:latin typeface="Calibri"/>
              <a:cs typeface="Calibri"/>
            </a:endParaRPr>
          </a:p>
          <a:p>
            <a:pPr lvl="0" algn="ctr" rtl="1"/>
            <a:br>
              <a:rPr lang="en-US" sz="2400" dirty="0">
                <a:solidFill>
                  <a:srgbClr val="000000"/>
                </a:solidFill>
                <a:latin typeface="Calibri" panose="020F0502020204030204" pitchFamily="34" charset="0"/>
                <a:cs typeface="Calibri" panose="020F0502020204030204" pitchFamily="34" charset="0"/>
              </a:rPr>
            </a:br>
            <a:r>
              <a:rPr lang="he-IL" sz="2400" dirty="0">
                <a:solidFill>
                  <a:srgbClr val="000000"/>
                </a:solidFill>
                <a:latin typeface="Calibri" panose="020F0502020204030204" pitchFamily="34" charset="0"/>
                <a:cs typeface="Calibri" panose="020F0502020204030204" pitchFamily="34" charset="0"/>
              </a:rPr>
              <a:t>האם ראיתם או חוויתם </a:t>
            </a:r>
            <a:br>
              <a:rPr lang="en-US" sz="2400" dirty="0">
                <a:solidFill>
                  <a:srgbClr val="000000"/>
                </a:solidFill>
                <a:latin typeface="Calibri" panose="020F0502020204030204" pitchFamily="34" charset="0"/>
                <a:cs typeface="Calibri" panose="020F0502020204030204" pitchFamily="34" charset="0"/>
              </a:rPr>
            </a:br>
            <a:r>
              <a:rPr lang="he-IL" sz="2400" dirty="0">
                <a:solidFill>
                  <a:srgbClr val="000000"/>
                </a:solidFill>
                <a:latin typeface="Calibri" panose="020F0502020204030204" pitchFamily="34" charset="0"/>
                <a:cs typeface="Calibri" panose="020F0502020204030204" pitchFamily="34" charset="0"/>
              </a:rPr>
              <a:t>מקרה דומה? </a:t>
            </a:r>
            <a:br>
              <a:rPr lang="he-IL" sz="2400" dirty="0">
                <a:solidFill>
                  <a:srgbClr val="000000"/>
                </a:solidFill>
                <a:latin typeface="Calibri" panose="020F0502020204030204" pitchFamily="34" charset="0"/>
                <a:cs typeface="Calibri" panose="020F0502020204030204" pitchFamily="34" charset="0"/>
              </a:rPr>
            </a:br>
            <a:r>
              <a:rPr lang="he-IL" sz="2400" dirty="0">
                <a:solidFill>
                  <a:srgbClr val="000000"/>
                </a:solidFill>
                <a:latin typeface="Calibri" panose="020F0502020204030204" pitchFamily="34" charset="0"/>
                <a:cs typeface="Calibri" panose="020F0502020204030204" pitchFamily="34" charset="0"/>
              </a:rPr>
              <a:t>מה הייתם מציעים לו לעשות?</a:t>
            </a:r>
          </a:p>
          <a:p>
            <a:pPr lvl="0" algn="ctr" rtl="1"/>
            <a:r>
              <a:rPr lang="he-IL" sz="2400" dirty="0">
                <a:solidFill>
                  <a:srgbClr val="000000"/>
                </a:solidFill>
                <a:latin typeface="Calibri" panose="020F0502020204030204" pitchFamily="34" charset="0"/>
                <a:cs typeface="Calibri" panose="020F0502020204030204" pitchFamily="34" charset="0"/>
              </a:rPr>
              <a:t>רשמו את המחשבות וההתלבטויות העולות בקבוצה</a:t>
            </a:r>
          </a:p>
        </p:txBody>
      </p:sp>
      <p:sp>
        <p:nvSpPr>
          <p:cNvPr id="10" name="מלבן 9">
            <a:extLst>
              <a:ext uri="{FF2B5EF4-FFF2-40B4-BE49-F238E27FC236}">
                <a16:creationId xmlns:a16="http://schemas.microsoft.com/office/drawing/2014/main" id="{42F8A2FC-A237-3FB9-F5FE-B6D52F0F461F}"/>
              </a:ext>
            </a:extLst>
          </p:cNvPr>
          <p:cNvSpPr/>
          <p:nvPr/>
        </p:nvSpPr>
        <p:spPr>
          <a:xfrm>
            <a:off x="316437" y="685801"/>
            <a:ext cx="3769081" cy="52872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50800" algn="ctr" rtl="1"/>
            <a:r>
              <a:rPr lang="he-IL" sz="2800" b="1" dirty="0">
                <a:solidFill>
                  <a:srgbClr val="000000"/>
                </a:solidFill>
                <a:latin typeface="Calibri"/>
                <a:cs typeface="Calibri"/>
                <a:sym typeface="Calibri"/>
              </a:rPr>
              <a:t>היום בהפסקה אוהד אמר לכל הבנים </a:t>
            </a:r>
          </a:p>
          <a:p>
            <a:pPr marL="50800" algn="ctr"/>
            <a:r>
              <a:rPr lang="he-IL" sz="2800" b="1" dirty="0">
                <a:solidFill>
                  <a:srgbClr val="000000"/>
                </a:solidFill>
                <a:latin typeface="Calibri"/>
                <a:cs typeface="Calibri"/>
                <a:sym typeface="Calibri"/>
              </a:rPr>
              <a:t>להפסיק להיות חברים של עידו, ולא לדבר אתו. </a:t>
            </a:r>
          </a:p>
          <a:p>
            <a:pPr marL="50800" algn="ctr" rtl="1"/>
            <a:r>
              <a:rPr lang="he-IL" sz="2800" b="1" dirty="0">
                <a:solidFill>
                  <a:srgbClr val="000000"/>
                </a:solidFill>
                <a:latin typeface="Calibri"/>
                <a:cs typeface="Calibri"/>
                <a:sym typeface="Calibri"/>
              </a:rPr>
              <a:t>יהונתן מחבב את עידו אבל...</a:t>
            </a:r>
          </a:p>
          <a:p>
            <a:pPr marL="50800" algn="ctr" rtl="1"/>
            <a:endParaRPr lang="he-IL" sz="3200" b="1" dirty="0">
              <a:solidFill>
                <a:schemeClr val="dk1"/>
              </a:solidFill>
              <a:latin typeface="Calibri"/>
              <a:cs typeface="Calibri"/>
            </a:endParaRPr>
          </a:p>
          <a:p>
            <a:pPr lvl="0" algn="ctr" rtl="1"/>
            <a:r>
              <a:rPr lang="he-IL" sz="2500" dirty="0">
                <a:solidFill>
                  <a:srgbClr val="000000"/>
                </a:solidFill>
                <a:latin typeface="Calibri" panose="020F0502020204030204" pitchFamily="34" charset="0"/>
                <a:cs typeface="Calibri" panose="020F0502020204030204" pitchFamily="34" charset="0"/>
              </a:rPr>
              <a:t>האם ראיתם או חוויתם </a:t>
            </a:r>
            <a:br>
              <a:rPr lang="en-US"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מקרה דומה? </a:t>
            </a:r>
            <a:br>
              <a:rPr lang="he-IL"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מה אתם מציעים לו לעשות?</a:t>
            </a:r>
            <a:br>
              <a:rPr lang="he-IL"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רשמו את המחשבות וההתלבטויות העולות בקבוצה</a:t>
            </a:r>
            <a:endParaRPr kumimoji="0" lang="he-IL" sz="2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67869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73"/>
        <p:cNvGrpSpPr/>
        <p:nvPr/>
      </p:nvGrpSpPr>
      <p:grpSpPr>
        <a:xfrm>
          <a:off x="0" y="0"/>
          <a:ext cx="0" cy="0"/>
          <a:chOff x="0" y="0"/>
          <a:chExt cx="0" cy="0"/>
        </a:xfrm>
      </p:grpSpPr>
      <p:pic>
        <p:nvPicPr>
          <p:cNvPr id="174" name="Google Shape;174;p4"/>
          <p:cNvPicPr preferRelativeResize="0"/>
          <p:nvPr/>
        </p:nvPicPr>
        <p:blipFill rotWithShape="1">
          <a:blip r:embed="rId3">
            <a:alphaModFix/>
          </a:blip>
          <a:srcRect/>
          <a:stretch/>
        </p:blipFill>
        <p:spPr>
          <a:xfrm>
            <a:off x="7872000" y="469025"/>
            <a:ext cx="4320000" cy="1116898"/>
          </a:xfrm>
          <a:prstGeom prst="rect">
            <a:avLst/>
          </a:prstGeom>
          <a:noFill/>
          <a:ln>
            <a:noFill/>
          </a:ln>
        </p:spPr>
      </p:pic>
      <p:cxnSp>
        <p:nvCxnSpPr>
          <p:cNvPr id="175" name="Google Shape;175;p4"/>
          <p:cNvCxnSpPr/>
          <p:nvPr/>
        </p:nvCxnSpPr>
        <p:spPr>
          <a:xfrm>
            <a:off x="8682163"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76" name="Google Shape;176;p4"/>
          <p:cNvSpPr txBox="1"/>
          <p:nvPr/>
        </p:nvSpPr>
        <p:spPr>
          <a:xfrm>
            <a:off x="8829713" y="2716232"/>
            <a:ext cx="3265714" cy="2308284"/>
          </a:xfrm>
          <a:prstGeom prst="rect">
            <a:avLst/>
          </a:prstGeom>
          <a:noFill/>
          <a:ln>
            <a:noFill/>
          </a:ln>
        </p:spPr>
        <p:txBody>
          <a:bodyPr spcFirstLastPara="1" wrap="square" lIns="91425" tIns="45700" rIns="91425" bIns="45700" anchor="t" anchorCtr="0">
            <a:spAutoFit/>
          </a:bodyPr>
          <a:lstStyle/>
          <a:p>
            <a:pPr marL="174625" lvl="1" indent="-61912" algn="r" rtl="1"/>
            <a:r>
              <a:rPr lang="he-IL" sz="1600" dirty="0">
                <a:latin typeface="Calibri"/>
                <a:ea typeface="Calibri"/>
                <a:cs typeface="Calibri"/>
                <a:sym typeface="Calibri"/>
              </a:rPr>
              <a:t>התלמידים יכירו את המושג 'בחירה', ויבינו שהתנהגותו של אדם ומעשיו נובעים מהבחירות שלו. </a:t>
            </a:r>
          </a:p>
          <a:p>
            <a:pPr marL="174625" lvl="1" indent="-61912" algn="r" rtl="1"/>
            <a:r>
              <a:rPr lang="he-IL" sz="1600" dirty="0">
                <a:latin typeface="Calibri"/>
                <a:ea typeface="Calibri"/>
                <a:cs typeface="Calibri"/>
                <a:sym typeface="Calibri"/>
              </a:rPr>
              <a:t>התלמידים יבינו את הקשר בין בחירה בהתנהגות מסוימת לבין השפעתה על האדם עצמו  ועל הסביבה.</a:t>
            </a:r>
          </a:p>
          <a:p>
            <a:pPr marL="174625" lvl="1" indent="-61912" algn="r" rtl="1"/>
            <a:r>
              <a:rPr lang="he-IL" sz="1600" dirty="0">
                <a:latin typeface="Calibri"/>
                <a:ea typeface="Calibri"/>
                <a:cs typeface="Calibri"/>
                <a:sym typeface="Calibri"/>
              </a:rPr>
              <a:t>התלמידים יבינו שילדים יכולים לבחור בהתנהגות ובמעשים שישפיעו לטובה על עצמם ועל הזולת.</a:t>
            </a:r>
            <a:endParaRPr dirty="0"/>
          </a:p>
        </p:txBody>
      </p:sp>
      <p:sp>
        <p:nvSpPr>
          <p:cNvPr id="177" name="Google Shape;177;p4"/>
          <p:cNvSpPr txBox="1"/>
          <p:nvPr/>
        </p:nvSpPr>
        <p:spPr>
          <a:xfrm>
            <a:off x="3016976" y="2634952"/>
            <a:ext cx="5521710" cy="4031833"/>
          </a:xfrm>
          <a:prstGeom prst="rect">
            <a:avLst/>
          </a:prstGeom>
          <a:noFill/>
          <a:ln>
            <a:noFill/>
          </a:ln>
        </p:spPr>
        <p:txBody>
          <a:bodyPr spcFirstLastPara="1" wrap="square" lIns="91425" tIns="45700" rIns="91425" bIns="45700" anchor="t" anchorCtr="0">
            <a:spAutoFit/>
          </a:bodyPr>
          <a:lstStyle/>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קוגניטיביות </a:t>
            </a:r>
            <a:endParaRPr sz="1600" b="1" i="0" u="none" strike="noStrike" cap="none" dirty="0">
              <a:solidFill>
                <a:srgbClr val="EF364C"/>
              </a:solidFill>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600" b="0" i="0" u="none" strike="noStrike" cap="none" dirty="0">
                <a:solidFill>
                  <a:srgbClr val="000000"/>
                </a:solidFill>
                <a:latin typeface="Calibri"/>
                <a:ea typeface="Calibri"/>
                <a:cs typeface="Calibri"/>
                <a:sym typeface="Calibri"/>
              </a:rPr>
              <a:t>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חשיבה ביקורתית -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קבלת החלטות הטלת ספק, הבנת קשרים</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בין התנהגות לתוצאות בהקשר החברתי.</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חשיבה יצירתית -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תעוזה והתמדה</a:t>
            </a:r>
            <a:r>
              <a:rPr lang="he-IL" sz="1600" dirty="0">
                <a:latin typeface="Calibri"/>
                <a:ea typeface="Calibri"/>
                <a:cs typeface="Calibri"/>
                <a:sym typeface="Calibri"/>
              </a:rPr>
              <a:t>.</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sz="1600" b="0" i="0" u="none" strike="noStrike" cap="none" dirty="0">
              <a:solidFill>
                <a:srgbClr val="000000"/>
              </a:solidFill>
              <a:highlight>
                <a:srgbClr val="FFFF00"/>
              </a:highlight>
              <a:latin typeface="Calibri"/>
              <a:ea typeface="Calibri"/>
              <a:cs typeface="Calibri"/>
              <a:sym typeface="Calibri"/>
            </a:endParaRPr>
          </a:p>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רגשיות </a:t>
            </a:r>
            <a:r>
              <a:rPr lang="he-IL" sz="1600" b="1" i="0" u="none" strike="noStrike" cap="none" dirty="0">
                <a:solidFill>
                  <a:srgbClr val="EF364C"/>
                </a:solidFill>
                <a:latin typeface="Calibri"/>
                <a:ea typeface="Calibri"/>
                <a:cs typeface="Calibri"/>
                <a:sym typeface="Calibri"/>
              </a:rPr>
              <a:t>(</a:t>
            </a:r>
            <a:r>
              <a:rPr lang="iw-IL" sz="1600" b="1" i="0" u="none" strike="noStrike" cap="none" dirty="0">
                <a:solidFill>
                  <a:srgbClr val="EF364C"/>
                </a:solidFill>
                <a:latin typeface="Calibri"/>
                <a:ea typeface="Calibri"/>
                <a:cs typeface="Calibri"/>
                <a:sym typeface="Calibri"/>
              </a:rPr>
              <a:t>תוך-אישי</a:t>
            </a:r>
            <a:r>
              <a:rPr lang="he-IL" sz="1600" b="1" i="0" u="none" strike="noStrike" cap="none" dirty="0">
                <a:solidFill>
                  <a:srgbClr val="EF364C"/>
                </a:solidFill>
                <a:latin typeface="Calibri"/>
                <a:ea typeface="Calibri"/>
                <a:cs typeface="Calibri"/>
                <a:sym typeface="Calibri"/>
              </a:rPr>
              <a:t>)</a:t>
            </a:r>
            <a:endParaRPr sz="1600" b="0" i="0" u="none" strike="noStrike" cap="none" dirty="0">
              <a:solidFill>
                <a:srgbClr val="EF364C"/>
              </a:solidFill>
              <a:latin typeface="Calibri"/>
              <a:ea typeface="Calibri"/>
              <a:cs typeface="Calibri"/>
              <a:sym typeface="Calibri"/>
            </a:endParaRPr>
          </a:p>
          <a:p>
            <a:pPr marL="576000" lvl="0" indent="-285750" algn="r" rtl="1">
              <a:buSzPts val="1800"/>
              <a:buFont typeface="Calibri"/>
              <a:buChar char="-"/>
            </a:pPr>
            <a:r>
              <a:rPr lang="iw-IL" sz="1600" b="1" i="0" u="none" strike="noStrike" cap="none" dirty="0">
                <a:solidFill>
                  <a:srgbClr val="000000"/>
                </a:solidFill>
                <a:latin typeface="Calibri"/>
                <a:ea typeface="Calibri"/>
                <a:cs typeface="Calibri"/>
                <a:sym typeface="Calibri"/>
              </a:rPr>
              <a:t>מודעות עצמית </a:t>
            </a:r>
            <a:r>
              <a:rPr lang="he-IL" sz="1600" b="1" i="0" u="none" strike="noStrike" cap="none" dirty="0">
                <a:solidFill>
                  <a:srgbClr val="000000"/>
                </a:solidFill>
                <a:latin typeface="Calibri"/>
                <a:ea typeface="Calibri"/>
                <a:cs typeface="Calibri"/>
                <a:sym typeface="Calibri"/>
              </a:rPr>
              <a:t>-</a:t>
            </a:r>
            <a:r>
              <a:rPr lang="he-IL" sz="1600" dirty="0">
                <a:latin typeface="Calibri"/>
                <a:ea typeface="Calibri"/>
                <a:cs typeface="Calibri"/>
                <a:sym typeface="Calibri"/>
              </a:rPr>
              <a:t>  זיהוי רגשות, זיהוי כוחות הקשורים למצבים חברתיים.</a:t>
            </a:r>
            <a:endParaRPr sz="1600" b="0" i="0" u="none" strike="noStrike" cap="none" dirty="0">
              <a:solidFill>
                <a:srgbClr val="000000"/>
              </a:solidFill>
              <a:latin typeface="Calibri"/>
              <a:ea typeface="Calibri"/>
              <a:cs typeface="Calibri"/>
              <a:sym typeface="Calibri"/>
            </a:endParaRPr>
          </a:p>
          <a:p>
            <a:pPr marL="576000" lvl="0" indent="-285750" algn="r" rtl="1">
              <a:buSzPts val="1800"/>
              <a:buFont typeface="Calibri"/>
              <a:buChar char="-"/>
            </a:pPr>
            <a:r>
              <a:rPr lang="iw-IL" sz="1600" b="1" i="0" u="none" strike="noStrike" cap="none" dirty="0">
                <a:solidFill>
                  <a:srgbClr val="000000"/>
                </a:solidFill>
                <a:latin typeface="Calibri"/>
                <a:ea typeface="Calibri"/>
                <a:cs typeface="Calibri"/>
                <a:sym typeface="Calibri"/>
              </a:rPr>
              <a:t>הכוונה עצמית </a:t>
            </a:r>
            <a:r>
              <a:rPr lang="he-IL" sz="1600" b="1" i="0" u="none" strike="noStrike" cap="none" dirty="0">
                <a:solidFill>
                  <a:srgbClr val="000000"/>
                </a:solidFill>
                <a:latin typeface="Calibri"/>
                <a:ea typeface="Calibri"/>
                <a:cs typeface="Calibri"/>
                <a:sym typeface="Calibri"/>
              </a:rPr>
              <a:t>: </a:t>
            </a:r>
            <a:r>
              <a:rPr lang="he-IL" sz="1600" dirty="0">
                <a:latin typeface="Calibri"/>
                <a:ea typeface="Calibri"/>
                <a:cs typeface="Calibri"/>
                <a:sym typeface="Calibri"/>
              </a:rPr>
              <a:t>מסוגלות עצמית, בחירה בהתנהגויות המשפיעות לטובה על עצמי ועל הסביבה.</a:t>
            </a:r>
            <a:endParaRPr sz="1600" b="0" i="0" u="none" strike="sngStrike" cap="none" dirty="0">
              <a:solidFill>
                <a:srgbClr val="000000"/>
              </a:solidFill>
              <a:latin typeface="Calibri"/>
              <a:ea typeface="Calibri"/>
              <a:cs typeface="Calibri"/>
              <a:sym typeface="Calibri"/>
            </a:endParaRPr>
          </a:p>
          <a:p>
            <a:pPr marL="576000" marR="0" lvl="0" indent="-171450" algn="r" rtl="1">
              <a:lnSpc>
                <a:spcPct val="100000"/>
              </a:lnSpc>
              <a:spcBef>
                <a:spcPts val="0"/>
              </a:spcBef>
              <a:spcAft>
                <a:spcPts val="0"/>
              </a:spcAft>
              <a:buClr>
                <a:srgbClr val="000000"/>
              </a:buClr>
              <a:buSzPts val="1800"/>
              <a:buFont typeface="Calibri"/>
              <a:buNone/>
            </a:pPr>
            <a:endParaRPr sz="1600" b="0" i="0" u="none" strike="noStrike" cap="none" dirty="0">
              <a:solidFill>
                <a:srgbClr val="000000"/>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חברתיות </a:t>
            </a:r>
            <a:r>
              <a:rPr lang="he-IL" sz="1600" b="1" i="0" u="none" strike="noStrike" cap="none" dirty="0">
                <a:solidFill>
                  <a:srgbClr val="EF364C"/>
                </a:solidFill>
                <a:latin typeface="Calibri"/>
                <a:ea typeface="Calibri"/>
                <a:cs typeface="Calibri"/>
                <a:sym typeface="Calibri"/>
              </a:rPr>
              <a:t>(</a:t>
            </a:r>
            <a:r>
              <a:rPr lang="iw-IL" sz="1600" b="1" i="0" u="none" strike="noStrike" cap="none" dirty="0">
                <a:solidFill>
                  <a:srgbClr val="EF364C"/>
                </a:solidFill>
                <a:latin typeface="Calibri"/>
                <a:ea typeface="Calibri"/>
                <a:cs typeface="Calibri"/>
                <a:sym typeface="Calibri"/>
              </a:rPr>
              <a:t>בין-אישי</a:t>
            </a:r>
            <a:r>
              <a:rPr lang="he-IL" sz="1600" b="1" i="0" u="none" strike="noStrike" cap="none" dirty="0">
                <a:solidFill>
                  <a:srgbClr val="EF364C"/>
                </a:solidFill>
                <a:latin typeface="Calibri"/>
                <a:ea typeface="Calibri"/>
                <a:cs typeface="Calibri"/>
                <a:sym typeface="Calibri"/>
              </a:rPr>
              <a:t>)</a:t>
            </a:r>
            <a:endParaRPr sz="1600" b="1" i="0" u="none" strike="noStrike" cap="none" dirty="0">
              <a:solidFill>
                <a:srgbClr val="EF364C"/>
              </a:solidFill>
              <a:latin typeface="Calibri"/>
              <a:ea typeface="Calibri"/>
              <a:cs typeface="Calibri"/>
              <a:sym typeface="Calibri"/>
            </a:endParaRPr>
          </a:p>
          <a:p>
            <a:pPr marL="576000" lvl="0" indent="-285750" algn="r" rtl="1">
              <a:buSzPts val="1800"/>
              <a:buFont typeface="Calibri"/>
              <a:buChar char="-"/>
            </a:pPr>
            <a:r>
              <a:rPr lang="iw-IL" sz="1600" b="1" i="0" u="none" strike="noStrike" cap="none" dirty="0">
                <a:solidFill>
                  <a:srgbClr val="000000"/>
                </a:solidFill>
                <a:latin typeface="Calibri"/>
                <a:ea typeface="Calibri"/>
                <a:cs typeface="Calibri"/>
                <a:sym typeface="Calibri"/>
              </a:rPr>
              <a:t>מודעות חברתית </a:t>
            </a:r>
            <a:r>
              <a:rPr lang="iw-IL" sz="1600" b="0" i="0" u="none" strike="noStrike" cap="none" dirty="0">
                <a:solidFill>
                  <a:srgbClr val="000000"/>
                </a:solidFill>
                <a:latin typeface="Calibri"/>
                <a:ea typeface="Calibri"/>
                <a:cs typeface="Calibri"/>
                <a:sym typeface="Calibri"/>
              </a:rPr>
              <a:t>– </a:t>
            </a:r>
            <a:r>
              <a:rPr lang="he-IL" sz="1600" dirty="0">
                <a:latin typeface="Calibri"/>
                <a:ea typeface="Calibri"/>
                <a:cs typeface="Calibri"/>
                <a:sym typeface="Calibri"/>
              </a:rPr>
              <a:t>זיהוי מצבים חברתיים, הבנת האחר, אמפתיה, הבנת ההשפעה שיש למעשי אדם אחד על אחרים ועל רגשותיהם</a:t>
            </a:r>
            <a:endParaRPr sz="1600" b="0" i="0" u="none" strike="noStrike" cap="none" dirty="0">
              <a:solidFill>
                <a:srgbClr val="000000"/>
              </a:solidFill>
              <a:latin typeface="Calibri"/>
              <a:ea typeface="Calibri"/>
              <a:cs typeface="Calibri"/>
              <a:sym typeface="Calibri"/>
            </a:endParaRPr>
          </a:p>
          <a:p>
            <a:pPr marL="576000" lvl="0" indent="-285750" algn="r" rtl="1">
              <a:buSzPts val="1800"/>
              <a:buFont typeface="Calibri"/>
              <a:buChar char="-"/>
            </a:pPr>
            <a:r>
              <a:rPr lang="iw-IL" sz="1600" b="1" i="0" u="none" strike="noStrike" cap="none" dirty="0">
                <a:solidFill>
                  <a:srgbClr val="000000"/>
                </a:solidFill>
                <a:latin typeface="Calibri"/>
                <a:ea typeface="Calibri"/>
                <a:cs typeface="Calibri"/>
                <a:sym typeface="Calibri"/>
              </a:rPr>
              <a:t>התנהלות חברתית </a:t>
            </a:r>
            <a:r>
              <a:rPr lang="iw-IL" sz="1600" b="0" i="0" u="none" strike="noStrike" cap="none" dirty="0">
                <a:solidFill>
                  <a:srgbClr val="000000"/>
                </a:solidFill>
                <a:latin typeface="Calibri"/>
                <a:ea typeface="Calibri"/>
                <a:cs typeface="Calibri"/>
                <a:sym typeface="Calibri"/>
              </a:rPr>
              <a:t>– </a:t>
            </a:r>
            <a:r>
              <a:rPr lang="he-IL" sz="1600" dirty="0">
                <a:latin typeface="Calibri"/>
                <a:ea typeface="Calibri"/>
                <a:cs typeface="Calibri"/>
                <a:sym typeface="Calibri"/>
              </a:rPr>
              <a:t>דאגה, אכפתיות, רגישות לזולת, בחירה בהתנהגות המשפיעה לטובה על האחר.</a:t>
            </a:r>
            <a:endParaRPr sz="1600" b="0" i="0" u="none" strike="noStrike" cap="none" dirty="0">
              <a:solidFill>
                <a:srgbClr val="000000"/>
              </a:solidFill>
              <a:latin typeface="Calibri"/>
              <a:ea typeface="Calibri"/>
              <a:cs typeface="Calibri"/>
              <a:sym typeface="Calibri"/>
            </a:endParaRPr>
          </a:p>
        </p:txBody>
      </p:sp>
      <p:sp>
        <p:nvSpPr>
          <p:cNvPr id="178" name="Google Shape;178;p4"/>
          <p:cNvSpPr txBox="1"/>
          <p:nvPr/>
        </p:nvSpPr>
        <p:spPr>
          <a:xfrm>
            <a:off x="315481" y="2716232"/>
            <a:ext cx="2932343" cy="1815841"/>
          </a:xfrm>
          <a:prstGeom prst="rect">
            <a:avLst/>
          </a:prstGeom>
          <a:noFill/>
          <a:ln>
            <a:noFill/>
          </a:ln>
        </p:spPr>
        <p:txBody>
          <a:bodyPr spcFirstLastPara="1" wrap="square" lIns="91425" tIns="45700" rIns="91425" bIns="45700" anchor="t" anchorCtr="0">
            <a:spAutoFit/>
          </a:bodyPr>
          <a:lstStyle/>
          <a:p>
            <a:pPr marL="742950" lvl="1" indent="-285750" algn="r" rtl="1">
              <a:buSzPts val="1600"/>
              <a:buFont typeface="Calibri"/>
              <a:buChar char="»"/>
            </a:pPr>
            <a:r>
              <a:rPr lang="he-IL" sz="1600" dirty="0">
                <a:latin typeface="Calibri"/>
                <a:ea typeface="Calibri"/>
                <a:cs typeface="Calibri"/>
                <a:sym typeface="Calibri"/>
              </a:rPr>
              <a:t>מידות טובות ודרך ארץ</a:t>
            </a:r>
          </a:p>
          <a:p>
            <a:pPr marL="742950" lvl="1" indent="-285750" algn="r" rtl="1">
              <a:buSzPts val="1600"/>
              <a:buFont typeface="Calibri"/>
              <a:buChar char="»"/>
            </a:pPr>
            <a:r>
              <a:rPr lang="he-IL" sz="1600" dirty="0">
                <a:latin typeface="Calibri"/>
                <a:ea typeface="Calibri"/>
                <a:cs typeface="Calibri"/>
                <a:sym typeface="Calibri"/>
              </a:rPr>
              <a:t>צדק חברתי וערבות הדדית: סולידריות מעורבות חברתית.</a:t>
            </a:r>
          </a:p>
          <a:p>
            <a:pPr marL="742950" lvl="1" indent="-285750" algn="r" rtl="1">
              <a:buSzPts val="1600"/>
              <a:buFont typeface="Calibri"/>
              <a:buChar char="»"/>
            </a:pPr>
            <a:r>
              <a:rPr lang="he-IL" sz="1600" dirty="0">
                <a:latin typeface="Calibri"/>
                <a:ea typeface="Calibri"/>
                <a:cs typeface="Calibri"/>
                <a:sym typeface="Calibri"/>
              </a:rPr>
              <a:t>כבוד האדם: כבוד לאדם, לזכויותיו, להשקפותיו ולחירות היסוד.</a:t>
            </a:r>
          </a:p>
        </p:txBody>
      </p:sp>
      <p:cxnSp>
        <p:nvCxnSpPr>
          <p:cNvPr id="179" name="Google Shape;179;p4"/>
          <p:cNvCxnSpPr/>
          <p:nvPr/>
        </p:nvCxnSpPr>
        <p:spPr>
          <a:xfrm>
            <a:off x="2977891"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80" name="Google Shape;180;p4"/>
          <p:cNvSpPr txBox="1"/>
          <p:nvPr/>
        </p:nvSpPr>
        <p:spPr>
          <a:xfrm>
            <a:off x="10206784" y="2008346"/>
            <a:ext cx="931761"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4000" b="1" i="0" u="none" strike="noStrike" cap="none">
                <a:solidFill>
                  <a:srgbClr val="EF364C"/>
                </a:solidFill>
                <a:latin typeface="Calibri"/>
                <a:ea typeface="Calibri"/>
                <a:cs typeface="Calibri"/>
                <a:sym typeface="Calibri"/>
              </a:rPr>
              <a:t>ידע</a:t>
            </a:r>
            <a:endParaRPr sz="4000">
              <a:solidFill>
                <a:srgbClr val="EF364C"/>
              </a:solidFill>
              <a:latin typeface="Calibri"/>
              <a:ea typeface="Calibri"/>
              <a:cs typeface="Calibri"/>
              <a:sym typeface="Calibri"/>
            </a:endParaRPr>
          </a:p>
        </p:txBody>
      </p:sp>
      <p:sp>
        <p:nvSpPr>
          <p:cNvPr id="181" name="Google Shape;181;p4"/>
          <p:cNvSpPr txBox="1"/>
          <p:nvPr/>
        </p:nvSpPr>
        <p:spPr>
          <a:xfrm>
            <a:off x="4703318" y="2008346"/>
            <a:ext cx="2271425"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4000" b="1">
                <a:solidFill>
                  <a:srgbClr val="EF364C"/>
                </a:solidFill>
                <a:latin typeface="Calibri"/>
                <a:ea typeface="Calibri"/>
                <a:cs typeface="Calibri"/>
                <a:sym typeface="Calibri"/>
              </a:rPr>
              <a:t>מיומנויות</a:t>
            </a:r>
            <a:endParaRPr sz="4000">
              <a:solidFill>
                <a:srgbClr val="EF364C"/>
              </a:solidFill>
              <a:latin typeface="Calibri"/>
              <a:ea typeface="Calibri"/>
              <a:cs typeface="Calibri"/>
              <a:sym typeface="Calibri"/>
            </a:endParaRPr>
          </a:p>
        </p:txBody>
      </p:sp>
      <p:sp>
        <p:nvSpPr>
          <p:cNvPr id="182" name="Google Shape;182;p4"/>
          <p:cNvSpPr txBox="1"/>
          <p:nvPr/>
        </p:nvSpPr>
        <p:spPr>
          <a:xfrm>
            <a:off x="411469" y="2008346"/>
            <a:ext cx="1745925"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4000" b="1">
                <a:solidFill>
                  <a:srgbClr val="EF364C"/>
                </a:solidFill>
                <a:latin typeface="Calibri"/>
                <a:ea typeface="Calibri"/>
                <a:cs typeface="Calibri"/>
                <a:sym typeface="Calibri"/>
              </a:rPr>
              <a:t>ערכים</a:t>
            </a:r>
            <a:endParaRPr sz="4000">
              <a:solidFill>
                <a:srgbClr val="EF364C"/>
              </a:solidFill>
              <a:latin typeface="Calibri"/>
              <a:ea typeface="Calibri"/>
              <a:cs typeface="Calibri"/>
              <a:sym typeface="Calibri"/>
            </a:endParaRPr>
          </a:p>
        </p:txBody>
      </p:sp>
      <p:sp>
        <p:nvSpPr>
          <p:cNvPr id="183" name="Google Shape;183;p4"/>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ידע, מיומנויות וערכים</a:t>
            </a:r>
            <a:endParaRPr sz="2800" b="1">
              <a:solidFill>
                <a:srgbClr val="002060"/>
              </a:solidFill>
              <a:latin typeface="Calibri"/>
              <a:ea typeface="Calibri"/>
              <a:cs typeface="Calibri"/>
              <a:sym typeface="Calibri"/>
            </a:endParaRPr>
          </a:p>
        </p:txBody>
      </p:sp>
      <p:pic>
        <p:nvPicPr>
          <p:cNvPr id="184" name="Google Shape;184;p4"/>
          <p:cNvPicPr preferRelativeResize="0"/>
          <p:nvPr/>
        </p:nvPicPr>
        <p:blipFill rotWithShape="1">
          <a:blip r:embed="rId4">
            <a:alphaModFix/>
          </a:blip>
          <a:srcRect/>
          <a:stretch/>
        </p:blipFill>
        <p:spPr>
          <a:xfrm>
            <a:off x="8110883" y="681040"/>
            <a:ext cx="614363" cy="6738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90"/>
        <p:cNvGrpSpPr/>
        <p:nvPr/>
      </p:nvGrpSpPr>
      <p:grpSpPr>
        <a:xfrm>
          <a:off x="0" y="0"/>
          <a:ext cx="0" cy="0"/>
          <a:chOff x="0" y="0"/>
          <a:chExt cx="0" cy="0"/>
        </a:xfrm>
      </p:grpSpPr>
      <p:sp>
        <p:nvSpPr>
          <p:cNvPr id="191" name="Google Shape;191;p5"/>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lt1"/>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192" name="Google Shape;192;p5" descr="Puzzle pieces"/>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193" name="Google Shape;193;p5"/>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rot="-2700000">
            <a:off x="7871999" y="474150"/>
            <a:ext cx="1116897" cy="1116897"/>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rot="-2700000">
            <a:off x="7983808" y="585959"/>
            <a:ext cx="893278" cy="893278"/>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6" name="Google Shape;196;p5"/>
          <p:cNvSpPr txBox="1"/>
          <p:nvPr/>
        </p:nvSpPr>
        <p:spPr>
          <a:xfrm>
            <a:off x="7301985" y="495077"/>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i="0" u="none" strike="noStrike" cap="none">
                <a:solidFill>
                  <a:srgbClr val="002060"/>
                </a:solidFill>
                <a:latin typeface="Calibri"/>
                <a:ea typeface="Calibri"/>
                <a:cs typeface="Calibri"/>
                <a:sym typeface="Calibri"/>
              </a:rPr>
              <a:t>מהלך השיעור</a:t>
            </a:r>
            <a:endParaRPr/>
          </a:p>
        </p:txBody>
      </p:sp>
      <p:pic>
        <p:nvPicPr>
          <p:cNvPr id="197" name="Google Shape;197;p5" descr="Arrow circle"/>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198" name="Google Shape;198;p5"/>
          <p:cNvCxnSpPr/>
          <p:nvPr/>
        </p:nvCxnSpPr>
        <p:spPr>
          <a:xfrm>
            <a:off x="11237002" y="3354054"/>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199" name="Google Shape;199;p5"/>
          <p:cNvSpPr txBox="1"/>
          <p:nvPr/>
        </p:nvSpPr>
        <p:spPr>
          <a:xfrm>
            <a:off x="10220093" y="4035933"/>
            <a:ext cx="2201270" cy="58477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b="0" i="0" u="none" strike="noStrike" cap="none" dirty="0">
                <a:solidFill>
                  <a:srgbClr val="44546A"/>
                </a:solidFill>
                <a:latin typeface="Calibri"/>
                <a:ea typeface="Calibri"/>
                <a:cs typeface="Calibri"/>
                <a:sym typeface="Calibri"/>
              </a:rPr>
              <a:t>מהשיעור הקודם</a:t>
            </a:r>
            <a:br>
              <a:rPr lang="iw-IL" sz="1600" b="0" i="0" u="none" strike="noStrike" cap="none" dirty="0">
                <a:solidFill>
                  <a:srgbClr val="44546A"/>
                </a:solidFill>
                <a:latin typeface="Calibri"/>
                <a:ea typeface="Calibri"/>
                <a:cs typeface="Calibri"/>
                <a:sym typeface="Calibri"/>
              </a:rPr>
            </a:br>
            <a:r>
              <a:rPr lang="iw-IL" sz="1600" b="0" i="0" u="none" strike="noStrike" cap="none" dirty="0">
                <a:solidFill>
                  <a:srgbClr val="44546A"/>
                </a:solidFill>
                <a:latin typeface="Calibri"/>
                <a:ea typeface="Calibri"/>
                <a:cs typeface="Calibri"/>
                <a:sym typeface="Calibri"/>
              </a:rPr>
              <a:t>ועד היום - </a:t>
            </a:r>
            <a:r>
              <a:rPr lang="he-IL" sz="1600" b="0" i="0" u="none" strike="noStrike" cap="none" dirty="0">
                <a:solidFill>
                  <a:srgbClr val="44546A"/>
                </a:solidFill>
                <a:latin typeface="Calibri"/>
                <a:ea typeface="Calibri"/>
                <a:cs typeface="Calibri"/>
                <a:sym typeface="Calibri"/>
              </a:rPr>
              <a:t> </a:t>
            </a:r>
            <a:r>
              <a:rPr lang="iw-IL" sz="1600" b="0" i="0" u="none" strike="noStrike" cap="none" dirty="0">
                <a:solidFill>
                  <a:srgbClr val="44546A"/>
                </a:solidFill>
                <a:latin typeface="Calibri"/>
                <a:ea typeface="Calibri"/>
                <a:cs typeface="Calibri"/>
                <a:sym typeface="Calibri"/>
              </a:rPr>
              <a:t>נזכרים</a:t>
            </a:r>
            <a:endParaRPr dirty="0"/>
          </a:p>
        </p:txBody>
      </p:sp>
      <p:sp>
        <p:nvSpPr>
          <p:cNvPr id="200" name="Google Shape;200;p5"/>
          <p:cNvSpPr txBox="1"/>
          <p:nvPr/>
        </p:nvSpPr>
        <p:spPr>
          <a:xfrm>
            <a:off x="4760209" y="4034438"/>
            <a:ext cx="2201270"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cap="none" dirty="0">
                <a:solidFill>
                  <a:srgbClr val="002060"/>
                </a:solidFill>
                <a:latin typeface="Calibri"/>
                <a:ea typeface="Calibri"/>
                <a:cs typeface="Calibri"/>
                <a:sym typeface="Calibri"/>
              </a:rPr>
              <a:t>ניתוח מקרה - במליאה</a:t>
            </a:r>
            <a:br>
              <a:rPr lang="en-US" sz="1600" b="0" i="0" u="none" strike="sngStrike" cap="none" dirty="0">
                <a:solidFill>
                  <a:srgbClr val="002060"/>
                </a:solidFill>
                <a:latin typeface="Calibri"/>
                <a:ea typeface="Calibri"/>
                <a:cs typeface="Calibri"/>
                <a:sym typeface="Calibri"/>
              </a:rPr>
            </a:br>
            <a:r>
              <a:rPr lang="he-IL" sz="1600" b="0" i="0" u="none" strike="noStrike" cap="none" dirty="0">
                <a:solidFill>
                  <a:srgbClr val="002060"/>
                </a:solidFill>
                <a:latin typeface="Calibri"/>
                <a:ea typeface="Calibri"/>
                <a:cs typeface="Calibri"/>
                <a:sym typeface="Calibri"/>
              </a:rPr>
              <a:t> ובקבוצות</a:t>
            </a:r>
            <a:endParaRPr dirty="0">
              <a:solidFill>
                <a:srgbClr val="002060"/>
              </a:solidFill>
            </a:endParaRPr>
          </a:p>
        </p:txBody>
      </p:sp>
      <p:sp>
        <p:nvSpPr>
          <p:cNvPr id="201" name="Google Shape;201;p5"/>
          <p:cNvSpPr txBox="1"/>
          <p:nvPr/>
        </p:nvSpPr>
        <p:spPr>
          <a:xfrm>
            <a:off x="1235688" y="4066326"/>
            <a:ext cx="2201270" cy="58477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b="0" i="0" u="none" strike="noStrike" cap="none" dirty="0">
                <a:solidFill>
                  <a:srgbClr val="44546A"/>
                </a:solidFill>
                <a:latin typeface="Calibri"/>
                <a:ea typeface="Calibri"/>
                <a:cs typeface="Calibri"/>
                <a:sym typeface="Calibri"/>
              </a:rPr>
              <a:t>מסרים מרכזיים</a:t>
            </a:r>
            <a:br>
              <a:rPr lang="iw-IL" sz="1600" b="0" i="0" u="none" strike="noStrike" cap="none" dirty="0">
                <a:solidFill>
                  <a:srgbClr val="44546A"/>
                </a:solidFill>
                <a:latin typeface="Calibri"/>
                <a:ea typeface="Calibri"/>
                <a:cs typeface="Calibri"/>
                <a:sym typeface="Calibri"/>
              </a:rPr>
            </a:br>
            <a:r>
              <a:rPr lang="iw-IL" sz="1600" b="0" i="0" u="none" strike="noStrike" cap="none" dirty="0">
                <a:solidFill>
                  <a:srgbClr val="44546A"/>
                </a:solidFill>
                <a:latin typeface="Calibri"/>
                <a:ea typeface="Calibri"/>
                <a:cs typeface="Calibri"/>
                <a:sym typeface="Calibri"/>
              </a:rPr>
              <a:t>וסיכום</a:t>
            </a:r>
            <a:endParaRPr dirty="0"/>
          </a:p>
        </p:txBody>
      </p:sp>
      <p:sp>
        <p:nvSpPr>
          <p:cNvPr id="202" name="Google Shape;202;p5"/>
          <p:cNvSpPr/>
          <p:nvPr/>
        </p:nvSpPr>
        <p:spPr>
          <a:xfrm>
            <a:off x="429207" y="3151732"/>
            <a:ext cx="11364687" cy="202322"/>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203" name="Google Shape;203;p5"/>
          <p:cNvCxnSpPr/>
          <p:nvPr/>
        </p:nvCxnSpPr>
        <p:spPr>
          <a:xfrm>
            <a:off x="9498010"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4" name="Google Shape;204;p5"/>
          <p:cNvCxnSpPr/>
          <p:nvPr/>
        </p:nvCxnSpPr>
        <p:spPr>
          <a:xfrm>
            <a:off x="7744855" y="3354054"/>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5" name="Google Shape;205;p5"/>
          <p:cNvCxnSpPr/>
          <p:nvPr/>
        </p:nvCxnSpPr>
        <p:spPr>
          <a:xfrm>
            <a:off x="5890260"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6" name="Google Shape;206;p5"/>
          <p:cNvCxnSpPr/>
          <p:nvPr/>
        </p:nvCxnSpPr>
        <p:spPr>
          <a:xfrm>
            <a:off x="863682" y="3260788"/>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7" name="Google Shape;207;p5"/>
          <p:cNvCxnSpPr/>
          <p:nvPr/>
        </p:nvCxnSpPr>
        <p:spPr>
          <a:xfrm>
            <a:off x="3964305" y="3338612"/>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 name="TextBox 1"/>
          <p:cNvSpPr txBox="1"/>
          <p:nvPr/>
        </p:nvSpPr>
        <p:spPr>
          <a:xfrm>
            <a:off x="8697813" y="4024703"/>
            <a:ext cx="1583367" cy="830997"/>
          </a:xfrm>
          <a:prstGeom prst="rect">
            <a:avLst/>
          </a:prstGeom>
          <a:noFill/>
        </p:spPr>
        <p:txBody>
          <a:bodyPr wrap="square" rtlCol="1">
            <a:spAutoFit/>
          </a:bodyPr>
          <a:lstStyle/>
          <a:p>
            <a:pPr algn="ctr"/>
            <a:r>
              <a:rPr lang="he-IL"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צפייה בסרטון ובעקבותיו דיון בכיתה</a:t>
            </a:r>
          </a:p>
        </p:txBody>
      </p:sp>
      <p:sp>
        <p:nvSpPr>
          <p:cNvPr id="3" name="TextBox 2"/>
          <p:cNvSpPr txBox="1"/>
          <p:nvPr/>
        </p:nvSpPr>
        <p:spPr>
          <a:xfrm>
            <a:off x="7165785" y="4074125"/>
            <a:ext cx="1364566" cy="338554"/>
          </a:xfrm>
          <a:prstGeom prst="rect">
            <a:avLst/>
          </a:prstGeom>
          <a:noFill/>
        </p:spPr>
        <p:txBody>
          <a:bodyPr wrap="square" rtlCol="1">
            <a:spAutoFit/>
          </a:bodyPr>
          <a:lstStyle/>
          <a:p>
            <a:r>
              <a:rPr lang="he-IL"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פעילות בזוגות</a:t>
            </a:r>
          </a:p>
        </p:txBody>
      </p:sp>
      <p:sp>
        <p:nvSpPr>
          <p:cNvPr id="4" name="TextBox 3"/>
          <p:cNvSpPr txBox="1"/>
          <p:nvPr/>
        </p:nvSpPr>
        <p:spPr>
          <a:xfrm>
            <a:off x="3472034" y="4024703"/>
            <a:ext cx="1101662" cy="830997"/>
          </a:xfrm>
          <a:prstGeom prst="rect">
            <a:avLst/>
          </a:prstGeom>
          <a:noFill/>
        </p:spPr>
        <p:txBody>
          <a:bodyPr wrap="square" rtlCol="1">
            <a:spAutoFit/>
          </a:bodyPr>
          <a:lstStyle/>
          <a:p>
            <a:pPr algn="ctr"/>
            <a:r>
              <a:rPr lang="he-IL"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דיון ושאלות בעקבות הפעילות</a:t>
            </a:r>
          </a:p>
        </p:txBody>
      </p:sp>
      <p:sp>
        <p:nvSpPr>
          <p:cNvPr id="6" name="TextBox 5"/>
          <p:cNvSpPr txBox="1"/>
          <p:nvPr/>
        </p:nvSpPr>
        <p:spPr>
          <a:xfrm>
            <a:off x="76094" y="3993045"/>
            <a:ext cx="1655831" cy="584775"/>
          </a:xfrm>
          <a:prstGeom prst="rect">
            <a:avLst/>
          </a:prstGeom>
          <a:noFill/>
        </p:spPr>
        <p:txBody>
          <a:bodyPr wrap="square" rtlCol="1">
            <a:spAutoFit/>
          </a:bodyPr>
          <a:lstStyle/>
          <a:p>
            <a:pPr algn="ctr"/>
            <a:r>
              <a:rPr lang="he-IL"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משימה ליישום התנהגות</a:t>
            </a:r>
            <a:r>
              <a:rPr lang="he-IL" sz="1600" dirty="0">
                <a:latin typeface="Calibri" panose="020F0502020204030204" pitchFamily="34" charset="0"/>
                <a:ea typeface="Calibri" panose="020F0502020204030204" pitchFamily="34" charset="0"/>
                <a:cs typeface="Calibri" panose="020F0502020204030204" pitchFamily="34" charset="0"/>
              </a:rPr>
              <a:t>י</a:t>
            </a:r>
          </a:p>
        </p:txBody>
      </p:sp>
      <p:cxnSp>
        <p:nvCxnSpPr>
          <p:cNvPr id="7" name="Google Shape;207;p5">
            <a:extLst>
              <a:ext uri="{FF2B5EF4-FFF2-40B4-BE49-F238E27FC236}">
                <a16:creationId xmlns:a16="http://schemas.microsoft.com/office/drawing/2014/main" id="{7EAE7EE9-9C21-67FD-7392-95E0E309AFAC}"/>
              </a:ext>
            </a:extLst>
          </p:cNvPr>
          <p:cNvCxnSpPr/>
          <p:nvPr/>
        </p:nvCxnSpPr>
        <p:spPr>
          <a:xfrm>
            <a:off x="2426801" y="3322100"/>
            <a:ext cx="0" cy="732257"/>
          </a:xfrm>
          <a:prstGeom prst="straightConnector1">
            <a:avLst/>
          </a:prstGeom>
          <a:noFill/>
          <a:ln w="19050" cap="flat" cmpd="sng">
            <a:solidFill>
              <a:srgbClr val="7E97A3"/>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211"/>
        <p:cNvGrpSpPr/>
        <p:nvPr/>
      </p:nvGrpSpPr>
      <p:grpSpPr>
        <a:xfrm>
          <a:off x="0" y="0"/>
          <a:ext cx="0" cy="0"/>
          <a:chOff x="0" y="0"/>
          <a:chExt cx="0" cy="0"/>
        </a:xfrm>
      </p:grpSpPr>
      <p:pic>
        <p:nvPicPr>
          <p:cNvPr id="212" name="Google Shape;212;p6"/>
          <p:cNvPicPr preferRelativeResize="0"/>
          <p:nvPr/>
        </p:nvPicPr>
        <p:blipFill rotWithShape="1">
          <a:blip r:embed="rId3">
            <a:alphaModFix/>
          </a:blip>
          <a:srcRect/>
          <a:stretch/>
        </p:blipFill>
        <p:spPr>
          <a:xfrm>
            <a:off x="7872000" y="467232"/>
            <a:ext cx="4320000" cy="1116897"/>
          </a:xfrm>
          <a:prstGeom prst="rect">
            <a:avLst/>
          </a:prstGeom>
          <a:noFill/>
          <a:ln>
            <a:noFill/>
          </a:ln>
        </p:spPr>
      </p:pic>
      <p:sp>
        <p:nvSpPr>
          <p:cNvPr id="213" name="Google Shape;213;p6"/>
          <p:cNvSpPr txBox="1"/>
          <p:nvPr/>
        </p:nvSpPr>
        <p:spPr>
          <a:xfrm>
            <a:off x="7915117" y="467232"/>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a:solidFill>
                  <a:schemeClr val="lt1"/>
                </a:solidFill>
                <a:latin typeface="Calibri"/>
                <a:ea typeface="Calibri"/>
                <a:cs typeface="Calibri"/>
                <a:sym typeface="Calibri"/>
              </a:rPr>
              <a:t>הנחיות להוראת השיעור</a:t>
            </a:r>
            <a:endParaRPr/>
          </a:p>
        </p:txBody>
      </p:sp>
      <p:sp>
        <p:nvSpPr>
          <p:cNvPr id="214" name="Google Shape;214;p6"/>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3200" dirty="0">
                <a:solidFill>
                  <a:srgbClr val="002060"/>
                </a:solidFill>
                <a:latin typeface="Calibri"/>
                <a:ea typeface="Calibri"/>
                <a:cs typeface="Calibri"/>
                <a:sym typeface="Calibri"/>
              </a:rPr>
              <a:t>השקופיות הבאות מפרטות את מהלך השיעור ומיועדות להצגה בשיעור.</a:t>
            </a:r>
            <a:endParaRPr dirty="0"/>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בגוף כל שקופית מופיע התוכן להקרנה ולעבודה עם התלמידים.</a:t>
            </a:r>
            <a:endParaRPr dirty="0"/>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בתחתית השקופית </a:t>
            </a:r>
            <a:r>
              <a:rPr lang="he-IL" sz="3200" dirty="0">
                <a:solidFill>
                  <a:srgbClr val="002060"/>
                </a:solidFill>
                <a:latin typeface="Calibri"/>
                <a:ea typeface="Calibri"/>
                <a:cs typeface="Calibri"/>
                <a:sym typeface="Calibri"/>
              </a:rPr>
              <a:t>(</a:t>
            </a:r>
            <a:r>
              <a:rPr lang="iw-IL" sz="3200" dirty="0">
                <a:solidFill>
                  <a:srgbClr val="002060"/>
                </a:solidFill>
                <a:latin typeface="Calibri"/>
                <a:ea typeface="Calibri"/>
                <a:cs typeface="Calibri"/>
                <a:sym typeface="Calibri"/>
              </a:rPr>
              <a:t>בהערות</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נמצאות הרחבות והנחיות לך</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 המורה.</a:t>
            </a:r>
            <a:endParaRPr dirty="0"/>
          </a:p>
        </p:txBody>
      </p:sp>
      <p:pic>
        <p:nvPicPr>
          <p:cNvPr id="215" name="Google Shape;215;p6"/>
          <p:cNvPicPr preferRelativeResize="0"/>
          <p:nvPr/>
        </p:nvPicPr>
        <p:blipFill rotWithShape="1">
          <a:blip r:embed="rId4">
            <a:alphaModFix/>
          </a:blip>
          <a:srcRect/>
          <a:stretch/>
        </p:blipFill>
        <p:spPr>
          <a:xfrm>
            <a:off x="8163760" y="794063"/>
            <a:ext cx="672137" cy="508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19"/>
        <p:cNvGrpSpPr/>
        <p:nvPr/>
      </p:nvGrpSpPr>
      <p:grpSpPr>
        <a:xfrm>
          <a:off x="0" y="0"/>
          <a:ext cx="0" cy="0"/>
          <a:chOff x="0" y="0"/>
          <a:chExt cx="0" cy="0"/>
        </a:xfrm>
      </p:grpSpPr>
      <p:sp>
        <p:nvSpPr>
          <p:cNvPr id="220" name="Google Shape;220;p7"/>
          <p:cNvSpPr/>
          <p:nvPr/>
        </p:nvSpPr>
        <p:spPr>
          <a:xfrm>
            <a:off x="6510086" y="1409002"/>
            <a:ext cx="406441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שיח מעודד ומקבל </a:t>
            </a:r>
            <a:endParaRPr sz="2600">
              <a:solidFill>
                <a:srgbClr val="002060"/>
              </a:solidFill>
              <a:latin typeface="Calibri"/>
              <a:ea typeface="Calibri"/>
              <a:cs typeface="Calibri"/>
              <a:sym typeface="Calibri"/>
            </a:endParaRPr>
          </a:p>
        </p:txBody>
      </p:sp>
      <p:sp>
        <p:nvSpPr>
          <p:cNvPr id="221" name="Google Shape;221;p7"/>
          <p:cNvSpPr txBox="1"/>
          <p:nvPr/>
        </p:nvSpPr>
        <p:spPr>
          <a:xfrm>
            <a:off x="2777671" y="3390492"/>
            <a:ext cx="7779334"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הקשבה ממקום מתעניין ולא שיפוטי</a:t>
            </a:r>
            <a:endParaRPr sz="2600">
              <a:solidFill>
                <a:srgbClr val="002060"/>
              </a:solidFill>
              <a:latin typeface="Calibri"/>
              <a:ea typeface="Calibri"/>
              <a:cs typeface="Calibri"/>
              <a:sym typeface="Calibri"/>
            </a:endParaRPr>
          </a:p>
        </p:txBody>
      </p:sp>
      <p:sp>
        <p:nvSpPr>
          <p:cNvPr id="222" name="Google Shape;222;p7"/>
          <p:cNvSpPr txBox="1"/>
          <p:nvPr/>
        </p:nvSpPr>
        <p:spPr>
          <a:xfrm>
            <a:off x="5514282" y="4497114"/>
            <a:ext cx="504272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כבוד לדברי החבר</a:t>
            </a:r>
            <a:endParaRPr sz="2600" dirty="0">
              <a:solidFill>
                <a:srgbClr val="002060"/>
              </a:solidFill>
              <a:latin typeface="Calibri"/>
              <a:ea typeface="Calibri"/>
              <a:cs typeface="Calibri"/>
              <a:sym typeface="Calibri"/>
            </a:endParaRPr>
          </a:p>
        </p:txBody>
      </p:sp>
      <p:sp>
        <p:nvSpPr>
          <p:cNvPr id="223" name="Google Shape;223;p7"/>
          <p:cNvSpPr txBox="1"/>
          <p:nvPr/>
        </p:nvSpPr>
        <p:spPr>
          <a:xfrm>
            <a:off x="679162" y="5335034"/>
            <a:ext cx="9877844" cy="892487"/>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הנאמר בשיח נשאר בינינו,</a:t>
            </a:r>
            <a:endParaRPr dirty="0"/>
          </a:p>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אפשר לשתף אחרים בנושא</a:t>
            </a:r>
            <a:r>
              <a:rPr lang="he-IL" sz="2600" dirty="0">
                <a:solidFill>
                  <a:srgbClr val="002060"/>
                </a:solidFill>
                <a:latin typeface="Calibri"/>
                <a:ea typeface="Calibri"/>
                <a:cs typeface="Calibri"/>
                <a:sym typeface="Calibri"/>
              </a:rPr>
              <a:t>,</a:t>
            </a:r>
            <a:r>
              <a:rPr lang="iw-IL" sz="2600" dirty="0">
                <a:solidFill>
                  <a:srgbClr val="002060"/>
                </a:solidFill>
                <a:latin typeface="Calibri"/>
                <a:ea typeface="Calibri"/>
                <a:cs typeface="Calibri"/>
                <a:sym typeface="Calibri"/>
              </a:rPr>
              <a:t> אך לספר רק על עצמי</a:t>
            </a:r>
            <a:endParaRPr sz="2600" dirty="0">
              <a:solidFill>
                <a:srgbClr val="FB19F0"/>
              </a:solidFill>
              <a:latin typeface="Calibri"/>
              <a:ea typeface="Calibri"/>
              <a:cs typeface="Calibri"/>
              <a:sym typeface="Calibri"/>
            </a:endParaRPr>
          </a:p>
        </p:txBody>
      </p:sp>
      <p:sp>
        <p:nvSpPr>
          <p:cNvPr id="224" name="Google Shape;224;p7"/>
          <p:cNvSpPr txBox="1"/>
          <p:nvPr/>
        </p:nvSpPr>
        <p:spPr>
          <a:xfrm>
            <a:off x="2280060" y="2389618"/>
            <a:ext cx="8282082" cy="49244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שיתוף מהלב</a:t>
            </a:r>
            <a:endParaRPr sz="2600" b="1" u="sng">
              <a:solidFill>
                <a:srgbClr val="002060"/>
              </a:solidFill>
              <a:latin typeface="Calibri"/>
              <a:ea typeface="Calibri"/>
              <a:cs typeface="Calibri"/>
              <a:sym typeface="Calibri"/>
            </a:endParaRPr>
          </a:p>
        </p:txBody>
      </p:sp>
      <p:sp>
        <p:nvSpPr>
          <p:cNvPr id="225" name="Google Shape;225;p7"/>
          <p:cNvSpPr/>
          <p:nvPr/>
        </p:nvSpPr>
        <p:spPr>
          <a:xfrm>
            <a:off x="2777671" y="-57344"/>
            <a:ext cx="6920988"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5400" b="1">
                <a:solidFill>
                  <a:srgbClr val="002060"/>
                </a:solidFill>
                <a:latin typeface="Calibri"/>
                <a:ea typeface="Calibri"/>
                <a:cs typeface="Calibri"/>
                <a:sym typeface="Calibri"/>
              </a:rPr>
              <a:t>הנחיות לשיח מיטבי</a:t>
            </a:r>
            <a:endParaRPr/>
          </a:p>
        </p:txBody>
      </p:sp>
      <p:pic>
        <p:nvPicPr>
          <p:cNvPr id="226" name="Google Shape;226;p7"/>
          <p:cNvPicPr preferRelativeResize="0"/>
          <p:nvPr/>
        </p:nvPicPr>
        <p:blipFill rotWithShape="1">
          <a:blip r:embed="rId3">
            <a:alphaModFix/>
          </a:blip>
          <a:srcRect l="1" r="42296"/>
          <a:stretch/>
        </p:blipFill>
        <p:spPr>
          <a:xfrm>
            <a:off x="1017443" y="5727116"/>
            <a:ext cx="2108130" cy="1000809"/>
          </a:xfrm>
          <a:prstGeom prst="rect">
            <a:avLst/>
          </a:prstGeom>
          <a:noFill/>
          <a:ln>
            <a:noFill/>
          </a:ln>
        </p:spPr>
      </p:pic>
      <p:grpSp>
        <p:nvGrpSpPr>
          <p:cNvPr id="227" name="Google Shape;227;p7"/>
          <p:cNvGrpSpPr/>
          <p:nvPr/>
        </p:nvGrpSpPr>
        <p:grpSpPr>
          <a:xfrm>
            <a:off x="65251" y="5849506"/>
            <a:ext cx="1085266" cy="878420"/>
            <a:chOff x="2923822" y="2971800"/>
            <a:chExt cx="3629378" cy="3629378"/>
          </a:xfrm>
        </p:grpSpPr>
        <p:pic>
          <p:nvPicPr>
            <p:cNvPr id="228" name="Google Shape;228;p7" descr="הערה - לב שבור קו מיתאר"/>
            <p:cNvPicPr preferRelativeResize="0"/>
            <p:nvPr/>
          </p:nvPicPr>
          <p:blipFill rotWithShape="1">
            <a:blip r:embed="rId4">
              <a:alphaModFix/>
            </a:blip>
            <a:srcRect/>
            <a:stretch/>
          </p:blipFill>
          <p:spPr>
            <a:xfrm>
              <a:off x="2923822" y="2971800"/>
              <a:ext cx="3629378" cy="3629378"/>
            </a:xfrm>
            <a:prstGeom prst="rect">
              <a:avLst/>
            </a:prstGeom>
            <a:noFill/>
            <a:ln>
              <a:noFill/>
            </a:ln>
          </p:spPr>
        </p:pic>
        <p:sp>
          <p:nvSpPr>
            <p:cNvPr id="229" name="Google Shape;229;p7"/>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pic>
        <p:nvPicPr>
          <p:cNvPr id="230" name="Google Shape;230;p7" descr="תג לב עם מילוי מלא"/>
          <p:cNvPicPr preferRelativeResize="0"/>
          <p:nvPr/>
        </p:nvPicPr>
        <p:blipFill rotWithShape="1">
          <a:blip r:embed="rId5">
            <a:alphaModFix/>
          </a:blip>
          <a:srcRect/>
          <a:stretch/>
        </p:blipFill>
        <p:spPr>
          <a:xfrm>
            <a:off x="10667596" y="2159917"/>
            <a:ext cx="914400" cy="914400"/>
          </a:xfrm>
          <a:prstGeom prst="rect">
            <a:avLst/>
          </a:prstGeom>
          <a:noFill/>
          <a:ln>
            <a:noFill/>
          </a:ln>
        </p:spPr>
      </p:pic>
      <p:pic>
        <p:nvPicPr>
          <p:cNvPr id="231" name="Google Shape;231;p7" descr="מחיאות כפיים עם מילוי מלא"/>
          <p:cNvPicPr preferRelativeResize="0"/>
          <p:nvPr/>
        </p:nvPicPr>
        <p:blipFill rotWithShape="1">
          <a:blip r:embed="rId6">
            <a:alphaModFix/>
          </a:blip>
          <a:srcRect/>
          <a:stretch/>
        </p:blipFill>
        <p:spPr>
          <a:xfrm>
            <a:off x="10557005" y="928807"/>
            <a:ext cx="1093470" cy="1093470"/>
          </a:xfrm>
          <a:prstGeom prst="rect">
            <a:avLst/>
          </a:prstGeom>
          <a:noFill/>
          <a:ln>
            <a:noFill/>
          </a:ln>
        </p:spPr>
      </p:pic>
      <p:pic>
        <p:nvPicPr>
          <p:cNvPr id="232" name="Google Shape;232;p7" descr="אוזן עם מילוי מלא"/>
          <p:cNvPicPr preferRelativeResize="0"/>
          <p:nvPr/>
        </p:nvPicPr>
        <p:blipFill rotWithShape="1">
          <a:blip r:embed="rId7">
            <a:alphaModFix/>
          </a:blip>
          <a:srcRect/>
          <a:stretch/>
        </p:blipFill>
        <p:spPr>
          <a:xfrm>
            <a:off x="10667596" y="3149301"/>
            <a:ext cx="914400" cy="914400"/>
          </a:xfrm>
          <a:prstGeom prst="rect">
            <a:avLst/>
          </a:prstGeom>
          <a:noFill/>
          <a:ln>
            <a:noFill/>
          </a:ln>
        </p:spPr>
      </p:pic>
      <p:pic>
        <p:nvPicPr>
          <p:cNvPr id="233" name="Google Shape;233;p7" descr="הערה קו נטוי שקט עם מילוי מלא"/>
          <p:cNvPicPr preferRelativeResize="0"/>
          <p:nvPr/>
        </p:nvPicPr>
        <p:blipFill rotWithShape="1">
          <a:blip r:embed="rId8">
            <a:alphaModFix/>
          </a:blip>
          <a:srcRect/>
          <a:stretch/>
        </p:blipFill>
        <p:spPr>
          <a:xfrm>
            <a:off x="10673648" y="5234671"/>
            <a:ext cx="914400" cy="914400"/>
          </a:xfrm>
          <a:prstGeom prst="rect">
            <a:avLst/>
          </a:prstGeom>
          <a:noFill/>
          <a:ln>
            <a:noFill/>
          </a:ln>
        </p:spPr>
      </p:pic>
      <p:pic>
        <p:nvPicPr>
          <p:cNvPr id="234" name="Google Shape;234;p7" descr="עין עם מילוי מלא"/>
          <p:cNvPicPr preferRelativeResize="0"/>
          <p:nvPr/>
        </p:nvPicPr>
        <p:blipFill rotWithShape="1">
          <a:blip r:embed="rId9">
            <a:alphaModFix/>
          </a:blip>
          <a:srcRect/>
          <a:stretch/>
        </p:blipFill>
        <p:spPr>
          <a:xfrm>
            <a:off x="10667596" y="4286103"/>
            <a:ext cx="914400" cy="91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1" name="Google Shape;241;p8"/>
          <p:cNvPicPr preferRelativeResize="0"/>
          <p:nvPr/>
        </p:nvPicPr>
        <p:blipFill rotWithShape="1">
          <a:blip r:embed="rId3">
            <a:alphaModFix/>
          </a:blip>
          <a:srcRect/>
          <a:stretch/>
        </p:blipFill>
        <p:spPr>
          <a:xfrm>
            <a:off x="129108" y="1446284"/>
            <a:ext cx="3371479" cy="2352675"/>
          </a:xfrm>
          <a:prstGeom prst="rect">
            <a:avLst/>
          </a:prstGeom>
          <a:noFill/>
          <a:ln>
            <a:noFill/>
          </a:ln>
        </p:spPr>
      </p:pic>
      <p:pic>
        <p:nvPicPr>
          <p:cNvPr id="244" name="Google Shape;244;p8"/>
          <p:cNvPicPr preferRelativeResize="0"/>
          <p:nvPr/>
        </p:nvPicPr>
        <p:blipFill rotWithShape="1">
          <a:blip r:embed="rId3">
            <a:alphaModFix/>
          </a:blip>
          <a:srcRect/>
          <a:stretch/>
        </p:blipFill>
        <p:spPr>
          <a:xfrm rot="10800000" flipH="1">
            <a:off x="553224" y="4322559"/>
            <a:ext cx="3371479" cy="2235027"/>
          </a:xfrm>
          <a:prstGeom prst="rect">
            <a:avLst/>
          </a:prstGeom>
          <a:noFill/>
          <a:ln>
            <a:noFill/>
          </a:ln>
        </p:spPr>
      </p:pic>
      <p:pic>
        <p:nvPicPr>
          <p:cNvPr id="247" name="Google Shape;247;p8"/>
          <p:cNvPicPr preferRelativeResize="0"/>
          <p:nvPr/>
        </p:nvPicPr>
        <p:blipFill rotWithShape="1">
          <a:blip r:embed="rId3">
            <a:alphaModFix/>
          </a:blip>
          <a:srcRect/>
          <a:stretch/>
        </p:blipFill>
        <p:spPr>
          <a:xfrm flipH="1">
            <a:off x="8944527" y="1391805"/>
            <a:ext cx="2867025" cy="2352675"/>
          </a:xfrm>
          <a:prstGeom prst="rect">
            <a:avLst/>
          </a:prstGeom>
          <a:noFill/>
          <a:ln>
            <a:noFill/>
          </a:ln>
        </p:spPr>
      </p:pic>
      <p:pic>
        <p:nvPicPr>
          <p:cNvPr id="248" name="Google Shape;248;p8"/>
          <p:cNvPicPr preferRelativeResize="0"/>
          <p:nvPr/>
        </p:nvPicPr>
        <p:blipFill rotWithShape="1">
          <a:blip r:embed="rId3">
            <a:alphaModFix/>
          </a:blip>
          <a:srcRect/>
          <a:stretch/>
        </p:blipFill>
        <p:spPr>
          <a:xfrm rot="10800000">
            <a:off x="8682256" y="4582516"/>
            <a:ext cx="2867025" cy="2161794"/>
          </a:xfrm>
          <a:prstGeom prst="rect">
            <a:avLst/>
          </a:prstGeom>
          <a:noFill/>
          <a:ln>
            <a:noFill/>
          </a:ln>
        </p:spPr>
      </p:pic>
      <p:sp>
        <p:nvSpPr>
          <p:cNvPr id="240" name="Google Shape;240;p8"/>
          <p:cNvSpPr/>
          <p:nvPr/>
        </p:nvSpPr>
        <p:spPr>
          <a:xfrm>
            <a:off x="1873903" y="13674"/>
            <a:ext cx="9068456"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5400" b="1">
                <a:solidFill>
                  <a:srgbClr val="002060"/>
                </a:solidFill>
                <a:latin typeface="Calibri" panose="020F0502020204030204" pitchFamily="34" charset="0"/>
                <a:ea typeface="Calibri"/>
                <a:cs typeface="Calibri" panose="020F0502020204030204" pitchFamily="34" charset="0"/>
                <a:sym typeface="Calibri"/>
              </a:rPr>
              <a:t>מהשיעור הקודם ועד היום... נזכרים</a:t>
            </a:r>
            <a:endParaRPr>
              <a:latin typeface="Calibri" panose="020F0502020204030204" pitchFamily="34" charset="0"/>
              <a:cs typeface="Calibri" panose="020F0502020204030204" pitchFamily="34" charset="0"/>
            </a:endParaRPr>
          </a:p>
        </p:txBody>
      </p:sp>
      <p:sp>
        <p:nvSpPr>
          <p:cNvPr id="242" name="Google Shape;242;p8"/>
          <p:cNvSpPr txBox="1"/>
          <p:nvPr/>
        </p:nvSpPr>
        <p:spPr>
          <a:xfrm>
            <a:off x="183423" y="2041470"/>
            <a:ext cx="3366798"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dirty="0">
                <a:solidFill>
                  <a:schemeClr val="dk1"/>
                </a:solidFill>
                <a:latin typeface="Calibri" panose="020F0502020204030204" pitchFamily="34" charset="0"/>
                <a:ea typeface="Gisha"/>
                <a:cs typeface="Calibri" panose="020F0502020204030204" pitchFamily="34" charset="0"/>
                <a:sym typeface="Gisha"/>
              </a:rPr>
              <a:t>אירוע מהשבוע האחרון בו יישמתי משהו שלמדתי מהשיעור...</a:t>
            </a:r>
            <a:endParaRPr sz="1800" dirty="0">
              <a:latin typeface="Calibri" panose="020F0502020204030204" pitchFamily="34" charset="0"/>
              <a:cs typeface="Calibri" panose="020F0502020204030204" pitchFamily="34" charset="0"/>
            </a:endParaRPr>
          </a:p>
        </p:txBody>
      </p:sp>
      <p:sp>
        <p:nvSpPr>
          <p:cNvPr id="243" name="Google Shape;243;p8"/>
          <p:cNvSpPr txBox="1"/>
          <p:nvPr/>
        </p:nvSpPr>
        <p:spPr>
          <a:xfrm>
            <a:off x="902868" y="4955230"/>
            <a:ext cx="2767684"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dirty="0">
                <a:solidFill>
                  <a:schemeClr val="dk1"/>
                </a:solidFill>
                <a:latin typeface="Calibri" panose="020F0502020204030204" pitchFamily="34" charset="0"/>
                <a:ea typeface="Gisha"/>
                <a:cs typeface="Calibri" panose="020F0502020204030204" pitchFamily="34" charset="0"/>
                <a:sym typeface="Gisha"/>
              </a:rPr>
              <a:t>משהו שאני רוצה להגיד בהמשך לשיעור הקודם...</a:t>
            </a:r>
            <a:endParaRPr sz="1800" dirty="0">
              <a:latin typeface="Calibri" panose="020F0502020204030204" pitchFamily="34" charset="0"/>
              <a:cs typeface="Calibri" panose="020F0502020204030204" pitchFamily="34" charset="0"/>
            </a:endParaRPr>
          </a:p>
        </p:txBody>
      </p:sp>
      <p:sp>
        <p:nvSpPr>
          <p:cNvPr id="245" name="Google Shape;245;p8"/>
          <p:cNvSpPr txBox="1"/>
          <p:nvPr/>
        </p:nvSpPr>
        <p:spPr>
          <a:xfrm>
            <a:off x="8872940" y="5160708"/>
            <a:ext cx="2429533"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a:solidFill>
                  <a:schemeClr val="dk1"/>
                </a:solidFill>
                <a:latin typeface="Calibri" panose="020F0502020204030204" pitchFamily="34" charset="0"/>
                <a:ea typeface="Gisha"/>
                <a:cs typeface="Calibri" panose="020F0502020204030204" pitchFamily="34" charset="0"/>
                <a:sym typeface="Gisha"/>
              </a:rPr>
              <a:t>משהו שהבנתי בעקבות השיעור הקודם...</a:t>
            </a:r>
            <a:endParaRPr sz="1800">
              <a:latin typeface="Calibri" panose="020F0502020204030204" pitchFamily="34" charset="0"/>
              <a:cs typeface="Calibri" panose="020F0502020204030204" pitchFamily="34" charset="0"/>
            </a:endParaRPr>
          </a:p>
        </p:txBody>
      </p:sp>
      <p:sp>
        <p:nvSpPr>
          <p:cNvPr id="246" name="Google Shape;246;p8"/>
          <p:cNvSpPr txBox="1"/>
          <p:nvPr/>
        </p:nvSpPr>
        <p:spPr>
          <a:xfrm>
            <a:off x="8894893" y="2022477"/>
            <a:ext cx="2811791"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dirty="0">
                <a:solidFill>
                  <a:schemeClr val="dk1"/>
                </a:solidFill>
                <a:latin typeface="Calibri" panose="020F0502020204030204" pitchFamily="34" charset="0"/>
                <a:ea typeface="Gisha"/>
                <a:cs typeface="Calibri" panose="020F0502020204030204" pitchFamily="34" charset="0"/>
                <a:sym typeface="Gisha"/>
              </a:rPr>
              <a:t>משהו שקרה לי השבוע והזכיר לי את מה שלמדנו...</a:t>
            </a:r>
            <a:endParaRPr sz="1800" dirty="0">
              <a:latin typeface="Calibri" panose="020F0502020204030204" pitchFamily="34" charset="0"/>
              <a:cs typeface="Calibri" panose="020F0502020204030204" pitchFamily="34" charset="0"/>
            </a:endParaRPr>
          </a:p>
        </p:txBody>
      </p:sp>
      <p:pic>
        <p:nvPicPr>
          <p:cNvPr id="249" name="Google Shape;249;p8"/>
          <p:cNvPicPr preferRelativeResize="0"/>
          <p:nvPr/>
        </p:nvPicPr>
        <p:blipFill rotWithShape="1">
          <a:blip r:embed="rId4">
            <a:alphaModFix/>
          </a:blip>
          <a:srcRect/>
          <a:stretch/>
        </p:blipFill>
        <p:spPr>
          <a:xfrm>
            <a:off x="3917360" y="2160956"/>
            <a:ext cx="4665628" cy="53687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גרפיקה 11">
            <a:extLst>
              <a:ext uri="{FF2B5EF4-FFF2-40B4-BE49-F238E27FC236}">
                <a16:creationId xmlns:a16="http://schemas.microsoft.com/office/drawing/2014/main" id="{65E0DDAE-4D97-2A7D-A1D0-3FE3F90221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0685" y="1193363"/>
            <a:ext cx="6364414" cy="5222625"/>
          </a:xfrm>
          <a:prstGeom prst="rect">
            <a:avLst/>
          </a:prstGeom>
        </p:spPr>
      </p:pic>
      <p:pic>
        <p:nvPicPr>
          <p:cNvPr id="9" name="גרפיקה 11">
            <a:extLst>
              <a:ext uri="{FF2B5EF4-FFF2-40B4-BE49-F238E27FC236}">
                <a16:creationId xmlns:a16="http://schemas.microsoft.com/office/drawing/2014/main" id="{DE790FCB-C7FD-3B40-99D8-4A231D1FF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706901" y="156580"/>
            <a:ext cx="6364414" cy="5222625"/>
          </a:xfrm>
          <a:prstGeom prst="rect">
            <a:avLst/>
          </a:prstGeom>
        </p:spPr>
      </p:pic>
      <p:pic>
        <p:nvPicPr>
          <p:cNvPr id="6" name="גרפיקה 5">
            <a:extLst>
              <a:ext uri="{FF2B5EF4-FFF2-40B4-BE49-F238E27FC236}">
                <a16:creationId xmlns:a16="http://schemas.microsoft.com/office/drawing/2014/main" id="{3806BBD4-0399-46E0-AF9D-08634FD7CBB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944" t="23304" r="50515"/>
          <a:stretch/>
        </p:blipFill>
        <p:spPr>
          <a:xfrm rot="5400000">
            <a:off x="8224764" y="4124306"/>
            <a:ext cx="3191544" cy="4946127"/>
          </a:xfrm>
          <a:prstGeom prst="rect">
            <a:avLst/>
          </a:prstGeom>
        </p:spPr>
      </p:pic>
      <p:sp>
        <p:nvSpPr>
          <p:cNvPr id="3" name="כותרת 2">
            <a:extLst>
              <a:ext uri="{FF2B5EF4-FFF2-40B4-BE49-F238E27FC236}">
                <a16:creationId xmlns:a16="http://schemas.microsoft.com/office/drawing/2014/main" id="{2C49CB9E-2A93-46D3-A489-1EF1A773C472}"/>
              </a:ext>
            </a:extLst>
          </p:cNvPr>
          <p:cNvSpPr>
            <a:spLocks noGrp="1"/>
          </p:cNvSpPr>
          <p:nvPr>
            <p:ph type="title"/>
          </p:nvPr>
        </p:nvSpPr>
        <p:spPr>
          <a:xfrm>
            <a:off x="8764746" y="5065097"/>
            <a:ext cx="3433569" cy="1325563"/>
          </a:xfrm>
        </p:spPr>
        <p:txBody>
          <a:bodyPr>
            <a:noAutofit/>
          </a:bodyPr>
          <a:lstStyle/>
          <a:p>
            <a:r>
              <a:rPr lang="he-IL" sz="3000" dirty="0"/>
              <a:t>למדנו, ועכשיו מיישמים</a:t>
            </a:r>
          </a:p>
        </p:txBody>
      </p:sp>
      <p:sp>
        <p:nvSpPr>
          <p:cNvPr id="4" name="מציין מיקום תוכן 3">
            <a:extLst>
              <a:ext uri="{FF2B5EF4-FFF2-40B4-BE49-F238E27FC236}">
                <a16:creationId xmlns:a16="http://schemas.microsoft.com/office/drawing/2014/main" id="{FC57696D-2B9B-4C49-B31B-7CD08C7F2217}"/>
              </a:ext>
            </a:extLst>
          </p:cNvPr>
          <p:cNvSpPr>
            <a:spLocks noGrp="1"/>
          </p:cNvSpPr>
          <p:nvPr>
            <p:ph sz="quarter" idx="4294967295"/>
          </p:nvPr>
        </p:nvSpPr>
        <p:spPr>
          <a:xfrm>
            <a:off x="6132406" y="1267856"/>
            <a:ext cx="5749220" cy="3215349"/>
          </a:xfrm>
        </p:spPr>
        <p:txBody>
          <a:bodyPr>
            <a:normAutofit/>
          </a:bodyPr>
          <a:lstStyle/>
          <a:p>
            <a:pPr marL="50800" marR="0" lvl="0" indent="0" algn="ctr" defTabSz="914400" rtl="1" eaLnBrk="1" fontAlgn="auto" latinLnBrk="0" hangingPunct="1">
              <a:lnSpc>
                <a:spcPct val="90000"/>
              </a:lnSpc>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מבט אישי</a:t>
            </a:r>
          </a:p>
          <a:p>
            <a:pPr marL="50800" marR="0" lvl="0" indent="0" algn="ctr" defTabSz="914400" rtl="1" eaLnBrk="1" fontAlgn="auto" latinLnBrk="0" hangingPunct="1">
              <a:lnSpc>
                <a:spcPct val="90000"/>
              </a:lnSpc>
              <a:spcBef>
                <a:spcPts val="1000"/>
              </a:spcBef>
              <a:spcAft>
                <a:spcPts val="0"/>
              </a:spcAft>
              <a:buClr>
                <a:srgbClr val="000000"/>
              </a:buClr>
              <a:buSzPts val="2800"/>
              <a:buFont typeface="Arial"/>
              <a:buNone/>
              <a:tabLst/>
              <a:defRPr/>
            </a:pP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משימת התבוננות ומחשבה לשבוע הקרוב - לנסות לזהות בעצמכם תפקידים שונים (בבית, בשכונה, בחוג, </a:t>
            </a:r>
            <a:b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ברשת, בהסעה, בכיתה, בהפסקה),</a:t>
            </a:r>
            <a:b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ולתעד זאת במחברת.</a:t>
            </a:r>
          </a:p>
        </p:txBody>
      </p:sp>
      <p:sp>
        <p:nvSpPr>
          <p:cNvPr id="10" name="תיבת טקסט 9">
            <a:extLst>
              <a:ext uri="{FF2B5EF4-FFF2-40B4-BE49-F238E27FC236}">
                <a16:creationId xmlns:a16="http://schemas.microsoft.com/office/drawing/2014/main" id="{E05B7246-D7E7-4E22-6EEC-20CF8B9F294F}"/>
              </a:ext>
            </a:extLst>
          </p:cNvPr>
          <p:cNvSpPr txBox="1"/>
          <p:nvPr/>
        </p:nvSpPr>
        <p:spPr>
          <a:xfrm>
            <a:off x="578194" y="2133042"/>
            <a:ext cx="5128707" cy="2935162"/>
          </a:xfrm>
          <a:prstGeom prst="rect">
            <a:avLst/>
          </a:prstGeom>
          <a:noFill/>
        </p:spPr>
        <p:txBody>
          <a:bodyPr wrap="square">
            <a:spAutoFit/>
          </a:bodyPr>
          <a:lstStyle/>
          <a:p>
            <a:pPr marL="50800" marR="0" lvl="0" indent="0" algn="ctr" defTabSz="914400" rtl="1" eaLnBrk="1" fontAlgn="auto" latinLnBrk="0" hangingPunct="1">
              <a:lnSpc>
                <a:spcPct val="90000"/>
              </a:lnSpc>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התבוננות</a:t>
            </a:r>
          </a:p>
          <a:p>
            <a:pPr marL="50800" marR="0" lvl="0" indent="0" algn="ctr" defTabSz="914400" rtl="1" eaLnBrk="1" fontAlgn="auto" latinLnBrk="0" hangingPunct="1">
              <a:lnSpc>
                <a:spcPct val="90000"/>
              </a:lnSpc>
              <a:spcBef>
                <a:spcPts val="1000"/>
              </a:spcBef>
              <a:spcAft>
                <a:spcPts val="0"/>
              </a:spcAft>
              <a:buClr>
                <a:srgbClr val="000000"/>
              </a:buClr>
              <a:buSzPts val="2800"/>
              <a:buFont typeface="Arial"/>
              <a:buNone/>
              <a:tabLst/>
              <a:defRPr/>
            </a:pP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התבוננו על ילדים אחרים שעשו צעד לקראת מעבר מתפקיד ה'מתעלם' לתפקיד ה'מגן'. נסו לזהות ולמרקר לעצמכם את הפעולות החיוביות שהילדים עשו, והמה נוכל ללמוד </a:t>
            </a:r>
            <a:b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ולקבל השראה. </a:t>
            </a:r>
          </a:p>
        </p:txBody>
      </p:sp>
      <p:sp>
        <p:nvSpPr>
          <p:cNvPr id="13" name="תיבת טקסט 12">
            <a:extLst>
              <a:ext uri="{FF2B5EF4-FFF2-40B4-BE49-F238E27FC236}">
                <a16:creationId xmlns:a16="http://schemas.microsoft.com/office/drawing/2014/main" id="{F8D10582-E54F-4ECC-7CE1-4ADABA08802F}"/>
              </a:ext>
            </a:extLst>
          </p:cNvPr>
          <p:cNvSpPr txBox="1"/>
          <p:nvPr/>
        </p:nvSpPr>
        <p:spPr>
          <a:xfrm>
            <a:off x="9722994" y="1327475"/>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1</a:t>
            </a:r>
          </a:p>
        </p:txBody>
      </p:sp>
      <p:sp>
        <p:nvSpPr>
          <p:cNvPr id="16" name="תיבת טקסט 15">
            <a:extLst>
              <a:ext uri="{FF2B5EF4-FFF2-40B4-BE49-F238E27FC236}">
                <a16:creationId xmlns:a16="http://schemas.microsoft.com/office/drawing/2014/main" id="{378E2D90-F731-3D73-D405-80CEFFE44653}"/>
              </a:ext>
            </a:extLst>
          </p:cNvPr>
          <p:cNvSpPr txBox="1"/>
          <p:nvPr/>
        </p:nvSpPr>
        <p:spPr>
          <a:xfrm>
            <a:off x="4306053" y="2108904"/>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2</a:t>
            </a:r>
            <a:endParaRPr lang="he-IL" sz="3200" b="1" dirty="0">
              <a:latin typeface="Calibri" panose="020F0502020204030204" pitchFamily="34" charset="0"/>
              <a:cs typeface="Calibri" panose="020F0502020204030204" pitchFamily="34" charset="0"/>
            </a:endParaRPr>
          </a:p>
        </p:txBody>
      </p:sp>
      <p:pic>
        <p:nvPicPr>
          <p:cNvPr id="18" name="גרפיקה 17" descr="משקפי תלת-ממד קו מיתאר">
            <a:extLst>
              <a:ext uri="{FF2B5EF4-FFF2-40B4-BE49-F238E27FC236}">
                <a16:creationId xmlns:a16="http://schemas.microsoft.com/office/drawing/2014/main" id="{F5084871-6C9A-DAAA-17FC-354EB2B3D7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5685" y="838525"/>
            <a:ext cx="914400" cy="914400"/>
          </a:xfrm>
          <a:prstGeom prst="rect">
            <a:avLst/>
          </a:prstGeom>
        </p:spPr>
      </p:pic>
      <p:pic>
        <p:nvPicPr>
          <p:cNvPr id="20" name="גרפיקה 19" descr="טיפול קו מיתאר">
            <a:extLst>
              <a:ext uri="{FF2B5EF4-FFF2-40B4-BE49-F238E27FC236}">
                <a16:creationId xmlns:a16="http://schemas.microsoft.com/office/drawing/2014/main" id="{9151662B-BA8B-FE63-7B99-6FED0EA0D9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3081" y="1930400"/>
            <a:ext cx="773140" cy="773140"/>
          </a:xfrm>
          <a:prstGeom prst="rect">
            <a:avLst/>
          </a:prstGeom>
        </p:spPr>
      </p:pic>
      <p:pic>
        <p:nvPicPr>
          <p:cNvPr id="2" name="גרפיקה 1">
            <a:extLst>
              <a:ext uri="{FF2B5EF4-FFF2-40B4-BE49-F238E27FC236}">
                <a16:creationId xmlns:a16="http://schemas.microsoft.com/office/drawing/2014/main" id="{1E5FAAAD-3B18-EE01-6867-C5512711A13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944" t="23304" r="50515"/>
          <a:stretch/>
        </p:blipFill>
        <p:spPr>
          <a:xfrm rot="5400000">
            <a:off x="8224764" y="4124307"/>
            <a:ext cx="3191544" cy="4946127"/>
          </a:xfrm>
          <a:prstGeom prst="rect">
            <a:avLst/>
          </a:prstGeom>
        </p:spPr>
      </p:pic>
      <p:sp>
        <p:nvSpPr>
          <p:cNvPr id="5" name="כותרת 2">
            <a:extLst>
              <a:ext uri="{FF2B5EF4-FFF2-40B4-BE49-F238E27FC236}">
                <a16:creationId xmlns:a16="http://schemas.microsoft.com/office/drawing/2014/main" id="{5553B93C-BBB0-E3A0-AF0D-271186697B7F}"/>
              </a:ext>
            </a:extLst>
          </p:cNvPr>
          <p:cNvSpPr txBox="1">
            <a:spLocks/>
          </p:cNvSpPr>
          <p:nvPr/>
        </p:nvSpPr>
        <p:spPr>
          <a:xfrm>
            <a:off x="8764746" y="5065098"/>
            <a:ext cx="3433569"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he-IL" sz="3000" dirty="0"/>
              <a:t>למדנו, ועכשיו מיישמים</a:t>
            </a:r>
          </a:p>
        </p:txBody>
      </p:sp>
    </p:spTree>
    <p:extLst>
      <p:ext uri="{BB962C8B-B14F-4D97-AF65-F5344CB8AC3E}">
        <p14:creationId xmlns:p14="http://schemas.microsoft.com/office/powerpoint/2010/main" val="1849588333"/>
      </p:ext>
    </p:extLst>
  </p:cSld>
  <p:clrMapOvr>
    <a:masterClrMapping/>
  </p:clrMapOvr>
</p:sld>
</file>

<file path=ppt/theme/theme1.xml><?xml version="1.0" encoding="utf-8"?>
<a:theme xmlns:a="http://schemas.openxmlformats.org/drawingml/2006/main" name="1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ערכת נושא Office">
  <a:themeElements>
    <a:clrScheme name="כתום צהוב">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9783</TotalTime>
  <Words>3092</Words>
  <Application>Microsoft Office PowerPoint</Application>
  <PresentationFormat>מסך רחב</PresentationFormat>
  <Paragraphs>332</Paragraphs>
  <Slides>36</Slides>
  <Notes>31</Notes>
  <HiddenSlides>6</HiddenSlides>
  <MMClips>0</MMClips>
  <ScaleCrop>false</ScaleCrop>
  <HeadingPairs>
    <vt:vector size="6" baseType="variant">
      <vt:variant>
        <vt:lpstr>גופנים בשימוש</vt:lpstr>
      </vt:variant>
      <vt:variant>
        <vt:i4>10</vt:i4>
      </vt:variant>
      <vt:variant>
        <vt:lpstr>ערכת נושא</vt:lpstr>
      </vt:variant>
      <vt:variant>
        <vt:i4>7</vt:i4>
      </vt:variant>
      <vt:variant>
        <vt:lpstr>כותרות שקופיות</vt:lpstr>
      </vt:variant>
      <vt:variant>
        <vt:i4>36</vt:i4>
      </vt:variant>
    </vt:vector>
  </HeadingPairs>
  <TitlesOfParts>
    <vt:vector size="53" baseType="lpstr">
      <vt:lpstr>Arial</vt:lpstr>
      <vt:lpstr>Assistant</vt:lpstr>
      <vt:lpstr>Assistant Light</vt:lpstr>
      <vt:lpstr>Calibri</vt:lpstr>
      <vt:lpstr>Calibri Light</vt:lpstr>
      <vt:lpstr>Gisha</vt:lpstr>
      <vt:lpstr>Google Sans</vt:lpstr>
      <vt:lpstr>Heebo</vt:lpstr>
      <vt:lpstr>Tubic</vt:lpstr>
      <vt:lpstr>Wingdings</vt:lpstr>
      <vt:lpstr>1_ערכת נושא Office</vt:lpstr>
      <vt:lpstr>2_ערכת נושא Office</vt:lpstr>
      <vt:lpstr>3_ערכת נושא Office</vt:lpstr>
      <vt:lpstr>4_ערכת נושא Office</vt:lpstr>
      <vt:lpstr>ערכת נושא Office</vt:lpstr>
      <vt:lpstr>7_ערכת נושא Office</vt:lpstr>
      <vt:lpstr>5_ערכת נושא Office</vt:lpstr>
      <vt:lpstr>מצגת של PowerPoint‏</vt:lpstr>
      <vt:lpstr>מצגת של PowerPoint‏</vt:lpstr>
      <vt:lpstr>מטרות השיעור</vt:lpstr>
      <vt:lpstr>ידע, מיומנויות וערכים</vt:lpstr>
      <vt:lpstr>מצגת של PowerPoint‏</vt:lpstr>
      <vt:lpstr>מצגת של PowerPoint‏</vt:lpstr>
      <vt:lpstr>מצגת של PowerPoint‏</vt:lpstr>
      <vt:lpstr>מצגת של PowerPoint‏</vt:lpstr>
      <vt:lpstr>למדנו, ועכשיו מיישמים</vt:lpstr>
      <vt:lpstr>כל מי ש...</vt:lpstr>
      <vt:lpstr>לא מסיטים מב"ט מחבר במצוקה</vt:lpstr>
      <vt:lpstr>מצגת של PowerPoint‏</vt:lpstr>
      <vt:lpstr>מצגת של PowerPoint‏</vt:lpstr>
      <vt:lpstr>מצגת של PowerPoint‏</vt:lpstr>
      <vt:lpstr>מצגת של PowerPoint‏</vt:lpstr>
      <vt:lpstr>משהו קטן וטוב</vt:lpstr>
      <vt:lpstr>משהו קטן וטוב - ביחד</vt:lpstr>
      <vt:lpstr>בואו נעשה את זה ביחד</vt:lpstr>
      <vt:lpstr>מה אתם חושבים שהחבר מרגיש?</vt:lpstr>
      <vt:lpstr>מה אתם חושבים שהחבר מרגיש?</vt:lpstr>
      <vt:lpstr>מה אתם חושבים שהחבר מרגיש?</vt:lpstr>
      <vt:lpstr>מה אתם חושבים שהחבר מרגיש?</vt:lpstr>
      <vt:lpstr>מה אתם חושבים שהחברה מרגישה?</vt:lpstr>
      <vt:lpstr>מה אתם חושבים שהחבר מרגיש?</vt:lpstr>
      <vt:lpstr>מצגת של PowerPoint‏</vt:lpstr>
      <vt:lpstr>סיפורו של הגיבור הראשי</vt:lpstr>
      <vt:lpstr>סיפורו של הגיבור הראשי –  מה יש בנו שמאפשר לנו להיות מעורבים ומשפיעים?   </vt:lpstr>
      <vt:lpstr>סיפורו של הגיבור הראשי</vt:lpstr>
      <vt:lpstr>מן המקורות</vt:lpstr>
      <vt:lpstr>מה התכל'ס?</vt:lpstr>
      <vt:lpstr>מצגת של PowerPoint‏</vt:lpstr>
      <vt:lpstr>מצגת של PowerPoint‏</vt:lpstr>
      <vt:lpstr>מצגת של PowerPoint‏</vt:lpstr>
      <vt:lpstr>להדפסה</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דנה וסר הררי</cp:lastModifiedBy>
  <cp:revision>313</cp:revision>
  <dcterms:created xsi:type="dcterms:W3CDTF">2021-07-12T08:06:42Z</dcterms:created>
  <dcterms:modified xsi:type="dcterms:W3CDTF">2025-02-06T07:01:00Z</dcterms:modified>
</cp:coreProperties>
</file>