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48" r:id="rId1"/>
    <p:sldMasterId id="2147483678" r:id="rId2"/>
    <p:sldMasterId id="2147483689" r:id="rId3"/>
  </p:sldMasterIdLst>
  <p:notesMasterIdLst>
    <p:notesMasterId r:id="rId36"/>
  </p:notesMasterIdLst>
  <p:sldIdLst>
    <p:sldId id="595" r:id="rId4"/>
    <p:sldId id="257" r:id="rId5"/>
    <p:sldId id="675" r:id="rId6"/>
    <p:sldId id="590" r:id="rId7"/>
    <p:sldId id="260" r:id="rId8"/>
    <p:sldId id="261" r:id="rId9"/>
    <p:sldId id="262" r:id="rId10"/>
    <p:sldId id="263" r:id="rId11"/>
    <p:sldId id="264" r:id="rId12"/>
    <p:sldId id="652" r:id="rId13"/>
    <p:sldId id="662" r:id="rId14"/>
    <p:sldId id="663" r:id="rId15"/>
    <p:sldId id="648" r:id="rId16"/>
    <p:sldId id="643" r:id="rId17"/>
    <p:sldId id="664" r:id="rId18"/>
    <p:sldId id="644" r:id="rId19"/>
    <p:sldId id="665" r:id="rId20"/>
    <p:sldId id="666" r:id="rId21"/>
    <p:sldId id="647" r:id="rId22"/>
    <p:sldId id="667" r:id="rId23"/>
    <p:sldId id="280" r:id="rId24"/>
    <p:sldId id="589" r:id="rId25"/>
    <p:sldId id="674" r:id="rId26"/>
    <p:sldId id="582" r:id="rId27"/>
    <p:sldId id="673" r:id="rId28"/>
    <p:sldId id="599" r:id="rId29"/>
    <p:sldId id="670" r:id="rId30"/>
    <p:sldId id="639" r:id="rId31"/>
    <p:sldId id="584" r:id="rId32"/>
    <p:sldId id="651" r:id="rId33"/>
    <p:sldId id="645" r:id="rId34"/>
    <p:sldId id="646"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6XhZOvNlRSM6rlFvcpwktMvHp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7B953-1DF4-8E25-2FD7-461A6661F625}" name="user" initials="u" userId="user" providerId="None"/>
  <p188:author id="{163E2363-FD70-00F4-AB34-5AF45A2CBA8E}" name="il f" initials="if" userId="55409c53699153d6" providerId="Windows Live"/>
  <p188:author id="{7FB1EC7D-78B8-9145-83AC-BCB62FAA0C46}" name="ליאור קרמר" initials="לק" userId="S::lior.kremer1@bt.eduil.org::095f8fc7-ec87-4a48-8cc3-b8af015a71c9" providerId="AD"/>
  <p188:author id="{487A6C84-9AD5-44DB-A763-3BBBD0E19D60}" name="יעל פרידמן" initials="יפ" userId="יעל פרידמן" providerId="None"/>
  <p188:author id="{5272D8AE-591E-6ECF-CC9E-68D98DC3CD2F}" name="Dafna Hadar Pecker" initials="DHP" userId="873281f71de5b1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E70"/>
    <a:srgbClr val="5E8284"/>
    <a:srgbClr val="6661CE"/>
    <a:srgbClr val="E2CFF1"/>
    <a:srgbClr val="C5E6E9"/>
    <a:srgbClr val="91D0D6"/>
    <a:srgbClr val="FFE5F2"/>
    <a:srgbClr val="3C98A2"/>
    <a:srgbClr val="CB8873"/>
    <a:srgbClr val="E5C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59" autoAdjust="0"/>
    <p:restoredTop sz="81992" autoAdjust="0"/>
  </p:normalViewPr>
  <p:slideViewPr>
    <p:cSldViewPr snapToGrid="0">
      <p:cViewPr varScale="1">
        <p:scale>
          <a:sx n="71" d="100"/>
          <a:sy n="71" d="100"/>
        </p:scale>
        <p:origin x="1459"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042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נזמין את התלמידים להאזין לסיפור, אירוע שהתרחש באחד מבתי הספר, וכך היה..</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430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b="1" dirty="0"/>
              <a:t>למורה</a:t>
            </a:r>
            <a:r>
              <a:rPr lang="he-IL" dirty="0"/>
              <a:t>: בסיפור ילדים מהכיתה המקבילה של אופיר מציקים לו ומשפילים אותו. שמואל שמשתף אותנו באירוע, צופה מן הצד במסכת ההצקות אך אינו אומר או עושה דבר. </a:t>
            </a:r>
          </a:p>
          <a:p>
            <a:pPr marL="0" lvl="0" indent="0" algn="r" rtl="1">
              <a:spcBef>
                <a:spcPts val="0"/>
              </a:spcBef>
              <a:spcAft>
                <a:spcPts val="0"/>
              </a:spcAft>
              <a:buNone/>
            </a:pPr>
            <a:r>
              <a:rPr lang="he-IL" dirty="0"/>
              <a:t>כשאביתר התלמיד החדש, נוקט עמדה ומגן על אופיר זה נוסך בו ביטחון והוא מצטרף...</a:t>
            </a:r>
          </a:p>
          <a:p>
            <a:pPr marL="0" lvl="0" indent="0" algn="r" rtl="1">
              <a:spcBef>
                <a:spcPts val="0"/>
              </a:spcBef>
              <a:spcAft>
                <a:spcPts val="0"/>
              </a:spcAft>
              <a:buNone/>
            </a:pPr>
            <a:endParaRPr dirty="0"/>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11</a:t>
            </a:fld>
            <a:endParaRPr/>
          </a:p>
        </p:txBody>
      </p:sp>
    </p:spTree>
    <p:extLst>
      <p:ext uri="{BB962C8B-B14F-4D97-AF65-F5344CB8AC3E}">
        <p14:creationId xmlns:p14="http://schemas.microsoft.com/office/powerpoint/2010/main" val="357844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12</a:t>
            </a:fld>
            <a:endParaRPr/>
          </a:p>
        </p:txBody>
      </p:sp>
    </p:spTree>
    <p:extLst>
      <p:ext uri="{BB962C8B-B14F-4D97-AF65-F5344CB8AC3E}">
        <p14:creationId xmlns:p14="http://schemas.microsoft.com/office/powerpoint/2010/main" val="293429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לכתוב על הלוח את המחשבות, הרגשות, ההתלבטויות שיש לכל אחד מהילדים, לצד כל דמות, ולנסות לבדוק עם הילדים האם יש דמיון בין שתי הדמויות?</a:t>
            </a:r>
          </a:p>
          <a:p>
            <a:pPr marL="228600" lvl="0" indent="-50800" algn="r" rtl="1">
              <a:lnSpc>
                <a:spcPct val="150000"/>
              </a:lnSpc>
              <a:spcBef>
                <a:spcPts val="0"/>
              </a:spcBef>
              <a:buNone/>
            </a:pPr>
            <a:endParaRPr lang="he-IL" sz="1200" dirty="0">
              <a:solidFill>
                <a:schemeClr val="dk1"/>
              </a:solidFill>
              <a:latin typeface="Calibri"/>
              <a:cs typeface="Calibri"/>
              <a:sym typeface="Calibri"/>
            </a:endParaRPr>
          </a:p>
          <a:p>
            <a:pPr marL="228600" lvl="0" indent="-50800" algn="r" rtl="1">
              <a:lnSpc>
                <a:spcPct val="150000"/>
              </a:lnSpc>
              <a:spcBef>
                <a:spcPts val="0"/>
              </a:spcBef>
              <a:buNone/>
            </a:pPr>
            <a:r>
              <a:rPr lang="he-IL" sz="1200" dirty="0">
                <a:solidFill>
                  <a:schemeClr val="dk1"/>
                </a:solidFill>
                <a:latin typeface="Calibri"/>
                <a:cs typeface="Calibri"/>
                <a:sym typeface="Calibri"/>
              </a:rPr>
              <a:t>שאלה נוספת שניתן לשאול: אם יכולתם לפגוש את אופיר או את שמואל, מה הייתם אומרים לכל אחד מהם? הסבירו</a:t>
            </a:r>
          </a:p>
          <a:p>
            <a:r>
              <a:rPr lang="he-IL" dirty="0"/>
              <a:t>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31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נסביר שכעת נקריא תיאורי מקרה (בשקף הבא) – לגבי כל אחד מהם יבחרו התלמידים מה היו עושים ברצף שבין: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t>נוקטים בפעולה --- מתלבטים – מתעלמים.</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t>כל תלמיד יקבל 3 פתקים של שלוש האפשרויות המוצגות בשקף.</a:t>
            </a:r>
            <a:endParaRPr lang="he-IL" sz="1200" b="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dirty="0"/>
              <a:t>להדפסה בנספחים.</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b="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7435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נחלק את התלמידים לעבודה בקבוצות על תיאורי המקרה. בתום הפעילות כל אחת מהקבוצות תציג את האירוע שקיבלה, תוך נימוק בחירתם </a:t>
            </a:r>
          </a:p>
          <a:p>
            <a:r>
              <a:rPr lang="he-IL" dirty="0"/>
              <a:t>ושיתוף בהתלבטויות שעלו בקבוצה, בנימוקים ובשיקולי הדעת.- האירועים להדפסה מופיעים בסוף המצגת- בנספחים.</a:t>
            </a:r>
          </a:p>
          <a:p>
            <a:r>
              <a:rPr lang="he-IL" dirty="0"/>
              <a:t>נאפשר לתלמידים להביע את דעתם ותחושותיהם בחופשיות, ללא שיפוטיות או אמירה מסוימת, במטרה לעודד שיתוף. </a:t>
            </a:r>
          </a:p>
          <a:p>
            <a:r>
              <a:rPr lang="he-IL" dirty="0"/>
              <a:t>מטרת הפעילות היא להציף אירועי חיים ולאפשר לתלמידים לשתף ולהקשיב לעמדות שונות של חבריהם לכיתה.</a:t>
            </a:r>
          </a:p>
          <a:p>
            <a:endParaRPr lang="he-IL" dirty="0"/>
          </a:p>
          <a:p>
            <a:pPr algn="r" rtl="1"/>
            <a:r>
              <a:rPr lang="he-IL" sz="1200" b="1" dirty="0">
                <a:solidFill>
                  <a:schemeClr val="accent5">
                    <a:lumMod val="50000"/>
                  </a:schemeClr>
                </a:solidFill>
                <a:latin typeface="Abadi" panose="020B0604020104020204" pitchFamily="34" charset="0"/>
                <a:cs typeface="Calibri" panose="020F0502020204030204" pitchFamily="34" charset="0"/>
              </a:rPr>
              <a:t>האם</a:t>
            </a:r>
            <a:r>
              <a:rPr lang="he-IL" sz="1200" b="1" dirty="0">
                <a:solidFill>
                  <a:schemeClr val="accent5">
                    <a:lumMod val="50000"/>
                  </a:schemeClr>
                </a:solidFill>
                <a:latin typeface="Calibri" panose="020F0502020204030204" pitchFamily="34" charset="0"/>
                <a:cs typeface="Calibri" panose="020F0502020204030204" pitchFamily="34" charset="0"/>
              </a:rPr>
              <a:t> תנקטו בפעולה? תשאלו מה קרה? תקראו למורה?</a:t>
            </a:r>
            <a:endParaRPr lang="he-IL" sz="120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725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האם תנקטו בפעולה? תבקשו מהחבר הפוגע להפסיק? תקראו למורה?</a:t>
            </a:r>
            <a:endParaRPr lang="he-IL" sz="120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496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האם תנקטו בפעולה? תעזרו לו לקום? תקראו למורה?</a:t>
            </a:r>
            <a:endParaRPr lang="he-IL" sz="120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843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solidFill>
                  <a:schemeClr val="accent5">
                    <a:lumMod val="50000"/>
                  </a:schemeClr>
                </a:solidFill>
                <a:latin typeface="Calibri" panose="020F0502020204030204" pitchFamily="34" charset="0"/>
                <a:cs typeface="Calibri" panose="020F0502020204030204" pitchFamily="34" charset="0"/>
              </a:rPr>
              <a:t>האם תנקטו בפעולה? תגידו לחברים לצרף אותו?</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843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solidFill>
                  <a:schemeClr val="accent5">
                    <a:lumMod val="50000"/>
                  </a:schemeClr>
                </a:solidFill>
                <a:latin typeface="Calibri" panose="020F0502020204030204" pitchFamily="34" charset="0"/>
                <a:cs typeface="Calibri" panose="020F0502020204030204" pitchFamily="34" charset="0"/>
              </a:rPr>
              <a:t>האם תנקטו בפעולה? תגידו לחברים להפסיק לריב ולהשלים? תקראו למורה?</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352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solidFill>
                  <a:schemeClr val="accent5">
                    <a:lumMod val="50000"/>
                  </a:schemeClr>
                </a:solidFill>
                <a:latin typeface="Calibri" panose="020F0502020204030204" pitchFamily="34" charset="0"/>
                <a:cs typeface="Calibri" panose="020F0502020204030204" pitchFamily="34" charset="0"/>
              </a:rPr>
              <a:t>האם תנקטו בפעולה? תגידו לחברים לא להסכים לחרם?</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180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 למורה:</a:t>
            </a:r>
          </a:p>
          <a:p>
            <a:pPr algn="r" rtl="1"/>
            <a:r>
              <a:rPr lang="he-IL" b="0" dirty="0"/>
              <a:t>במהלך השיח חשוב לתת מקום להתלבטות של הצופה מהצד האם להתערב באלימות. </a:t>
            </a:r>
          </a:p>
          <a:p>
            <a:pPr algn="r" rtl="1"/>
            <a:r>
              <a:rPr lang="he-IL" b="0" u="none" dirty="0"/>
              <a:t>הלגיטימציה להתלבטויות תנרמל אותן ותעודד את התלמידים לשתף בפתיחות ברגשותיהם.</a:t>
            </a:r>
          </a:p>
          <a:p>
            <a:pPr algn="r" rtl="1"/>
            <a:r>
              <a:rPr lang="he-IL" b="0" dirty="0"/>
              <a:t>חשוב להפגיש את התלמידים עם הפער בין מה שמדובר בשיעור ומה שחשוב</a:t>
            </a:r>
            <a:r>
              <a:rPr lang="he-IL" b="0" u="none" dirty="0"/>
              <a:t> ונכון לעשות לבין מה שקורה בפועל.</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380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נבקש מהתלמידים להציע רעיונות.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045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26245-2408-F501-2FE2-09511B333E1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44881A2-37E9-671E-524B-C29ABB3145C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43875C8-BE8D-695A-A10F-F73A62B6722C}"/>
              </a:ext>
            </a:extLst>
          </p:cNvPr>
          <p:cNvSpPr>
            <a:spLocks noGrp="1"/>
          </p:cNvSpPr>
          <p:nvPr>
            <p:ph type="body" idx="1"/>
          </p:nvPr>
        </p:nvSpPr>
        <p:spPr/>
        <p:txBody>
          <a:bodyPr/>
          <a:lstStyle/>
          <a:p>
            <a:r>
              <a:rPr lang="he-IL" b="1" dirty="0"/>
              <a:t>למורה:</a:t>
            </a:r>
            <a:r>
              <a:rPr lang="he-IL" dirty="0"/>
              <a:t> </a:t>
            </a:r>
          </a:p>
          <a:p>
            <a:r>
              <a:rPr lang="he-IL" dirty="0"/>
              <a:t>נשאל את התלמידים מהן האפשרויות להתערבות במצבי פגיעה העומדות בפניהם. </a:t>
            </a:r>
          </a:p>
          <a:p>
            <a:r>
              <a:rPr lang="he-IL" dirty="0"/>
              <a:t>מומלץ לכתוב את האפשרויות שהתלמידים יעלו על הלוח. </a:t>
            </a:r>
          </a:p>
          <a:p>
            <a:r>
              <a:rPr lang="he-IL" b="1" dirty="0"/>
              <a:t>בשקף הבא </a:t>
            </a:r>
            <a:r>
              <a:rPr lang="he-IL" dirty="0"/>
              <a:t>נציג אפשרויות שונות ונבדוק עם התלמידים מה התחדש להם.</a:t>
            </a:r>
          </a:p>
        </p:txBody>
      </p:sp>
      <p:sp>
        <p:nvSpPr>
          <p:cNvPr id="4" name="מציין מיקום של מספר שקופית 3">
            <a:extLst>
              <a:ext uri="{FF2B5EF4-FFF2-40B4-BE49-F238E27FC236}">
                <a16:creationId xmlns:a16="http://schemas.microsoft.com/office/drawing/2014/main" id="{1AC666C5-2B13-3C72-E955-F0FB568AC650}"/>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781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הצעות לשאלות המשוות בין האפשרויות שהתלמידים העלו לאפשרויות המוצעות במצגת. </a:t>
            </a:r>
            <a:r>
              <a:rPr lang="he-IL" b="1" dirty="0"/>
              <a:t>המטרה היא להרחיב את מנעד האפשרויות </a:t>
            </a:r>
          </a:p>
          <a:p>
            <a:r>
              <a:rPr lang="he-IL" b="1" dirty="0"/>
              <a:t>לתגובה.</a:t>
            </a:r>
            <a:r>
              <a:rPr lang="he-IL" dirty="0"/>
              <a:t> נתבונן בהצעות התלמידים ובמצגת: </a:t>
            </a:r>
          </a:p>
          <a:p>
            <a:pPr>
              <a:buFont typeface="Arial" panose="020B0604020202020204" pitchFamily="34" charset="0"/>
              <a:buChar char="•"/>
            </a:pPr>
            <a:r>
              <a:rPr lang="he-IL" dirty="0"/>
              <a:t>האם עלו גם רעיונות אחרים מהאפשרויות המובאות במצגת? </a:t>
            </a:r>
          </a:p>
          <a:p>
            <a:pPr>
              <a:buFont typeface="Arial" panose="020B0604020202020204" pitchFamily="34" charset="0"/>
              <a:buChar char="•"/>
            </a:pPr>
            <a:r>
              <a:rPr lang="he-IL" dirty="0"/>
              <a:t>אלו אפשרויות חזרו על עצמן? </a:t>
            </a:r>
          </a:p>
          <a:p>
            <a:pPr>
              <a:buFont typeface="Arial" panose="020B0604020202020204" pitchFamily="34" charset="0"/>
              <a:buChar char="•"/>
            </a:pPr>
            <a:r>
              <a:rPr lang="he-IL" dirty="0"/>
              <a:t>האם ישנן אפשרויות שמחדשות לכם או מפתיעות אתכם? </a:t>
            </a:r>
          </a:p>
          <a:p>
            <a:pPr>
              <a:buFont typeface="Arial" panose="020B0604020202020204" pitchFamily="34" charset="0"/>
              <a:buChar char="•"/>
            </a:pPr>
            <a:r>
              <a:rPr lang="he-IL" dirty="0"/>
              <a:t>האם התנסיתם באחת מהאפשרויות לתגובה ויכולים לספר לנו כדוגמה? </a:t>
            </a:r>
          </a:p>
          <a:p>
            <a:pPr>
              <a:buFont typeface="Arial" panose="020B0604020202020204" pitchFamily="34" charset="0"/>
              <a:buChar char="•"/>
            </a:pPr>
            <a:r>
              <a:rPr lang="he-IL" dirty="0"/>
              <a:t>מה מתוך האפשרויות שעלו מתאים לביצוע ומה פחות ישים? </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605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solidFill>
                  <a:srgbClr val="323232"/>
                </a:solidFill>
                <a:effectLst/>
                <a:latin typeface="Rubik"/>
                <a:ea typeface="Calibri" panose="020F0502020204030204" pitchFamily="34" charset="0"/>
                <a:cs typeface="Arial" panose="020B0604020202020204" pitchFamily="34" charset="0"/>
              </a:rPr>
              <a:t>השימוש במקור בהשאלה: אחד התפקידים הבסיסיים והחשובים שלנו הוא </a:t>
            </a:r>
            <a:r>
              <a:rPr lang="he-IL" sz="1200">
                <a:solidFill>
                  <a:srgbClr val="323232"/>
                </a:solidFill>
                <a:effectLst/>
                <a:latin typeface="Rubik"/>
                <a:ea typeface="Calibri" panose="020F0502020204030204" pitchFamily="34" charset="0"/>
                <a:cs typeface="Arial" panose="020B0604020202020204" pitchFamily="34" charset="0"/>
              </a:rPr>
              <a:t>לסייע למי </a:t>
            </a:r>
            <a:r>
              <a:rPr lang="he-IL" sz="1200" dirty="0">
                <a:solidFill>
                  <a:srgbClr val="323232"/>
                </a:solidFill>
                <a:effectLst/>
                <a:latin typeface="Rubik"/>
                <a:ea typeface="Calibri" panose="020F0502020204030204" pitchFamily="34" charset="0"/>
                <a:cs typeface="Arial" panose="020B0604020202020204" pitchFamily="34" charset="0"/>
              </a:rPr>
              <a:t>שנמצאים במצוקה ושזקוקים לעזרה, להיות איתם ולסייע להם בעת הצורך.</a:t>
            </a:r>
          </a:p>
          <a:p>
            <a:endParaRPr lang="he-IL" sz="1200" dirty="0">
              <a:solidFill>
                <a:srgbClr val="323232"/>
              </a:solidFill>
              <a:effectLst/>
              <a:latin typeface="Rubik"/>
              <a:cs typeface="Arial" panose="020B0604020202020204" pitchFamily="34" charset="0"/>
            </a:endParaRPr>
          </a:p>
          <a:p>
            <a:r>
              <a:rPr lang="he-IL" sz="1200" b="0" i="0" dirty="0">
                <a:solidFill>
                  <a:srgbClr val="212529"/>
                </a:solidFill>
                <a:effectLst/>
                <a:latin typeface="Assistant" pitchFamily="2" charset="-79"/>
                <a:cs typeface="Assistant" pitchFamily="2" charset="-79"/>
              </a:rPr>
              <a:t>ניתן להזמין את התלמידים לחשוב לעצמם על משהו שהם היו רוצים/ יכולים לקבל על עצמם בכדי להצליח להיות לעזר לאחרים</a:t>
            </a:r>
            <a:r>
              <a:rPr lang="he-IL" sz="1200" b="0" i="0" dirty="0">
                <a:solidFill>
                  <a:srgbClr val="323232"/>
                </a:solidFill>
                <a:effectLst/>
                <a:latin typeface="Rubik"/>
                <a:cs typeface="Arial" panose="020B0604020202020204" pitchFamily="34" charset="0"/>
              </a:rPr>
              <a:t> </a:t>
            </a:r>
          </a:p>
          <a:p>
            <a:endParaRPr lang="he-IL" sz="1200" dirty="0">
              <a:solidFill>
                <a:srgbClr val="323232"/>
              </a:solidFill>
              <a:effectLst/>
              <a:latin typeface="Rubik"/>
              <a:cs typeface="Arial" panose="020B0604020202020204" pitchFamily="34" charset="0"/>
            </a:endParaRPr>
          </a:p>
          <a:p>
            <a:r>
              <a:rPr lang="he-IL" b="0" i="0" dirty="0">
                <a:solidFill>
                  <a:srgbClr val="333333"/>
                </a:solidFill>
                <a:effectLst/>
                <a:latin typeface="Alef Hebrew"/>
              </a:rPr>
              <a:t>למורה: במקור, זו ההבטחה האלוקית והכוונה היא לקב"ה שנמצא עמנו בכל עת ומסייע לנו, פרושו: ובכל עת שיקרא בשמי בעת צרה, שלא יפחד, כי אני אהיה עם עבדי , </a:t>
            </a:r>
          </a:p>
          <a:p>
            <a:r>
              <a:rPr lang="he-IL" b="0" i="0" dirty="0">
                <a:solidFill>
                  <a:srgbClr val="333333"/>
                </a:solidFill>
                <a:effectLst/>
                <a:latin typeface="Alef Hebrew"/>
              </a:rPr>
              <a:t>אחלצהו </a:t>
            </a:r>
            <a:r>
              <a:rPr lang="he-IL" b="0" i="0" dirty="0" err="1">
                <a:solidFill>
                  <a:srgbClr val="333333"/>
                </a:solidFill>
                <a:effectLst/>
                <a:latin typeface="Alef Hebrew"/>
              </a:rPr>
              <a:t>ואכבדהו</a:t>
            </a:r>
            <a:r>
              <a:rPr lang="he-IL" b="0" i="0" dirty="0">
                <a:solidFill>
                  <a:srgbClr val="333333"/>
                </a:solidFill>
                <a:effectLst/>
                <a:latin typeface="Alef Hebrew"/>
              </a:rPr>
              <a:t>, שלא יצטרך לזולתי (לפי </a:t>
            </a:r>
            <a:r>
              <a:rPr lang="he-IL" b="0" i="0" dirty="0" err="1">
                <a:solidFill>
                  <a:srgbClr val="333333"/>
                </a:solidFill>
                <a:effectLst/>
                <a:latin typeface="Alef Hebrew"/>
              </a:rPr>
              <a:t>ראב"ע</a:t>
            </a:r>
            <a:r>
              <a:rPr lang="he-IL" b="0" i="0" dirty="0">
                <a:solidFill>
                  <a:srgbClr val="333333"/>
                </a:solidFill>
                <a:effectLst/>
                <a:latin typeface="Alef Hebrew"/>
              </a:rPr>
              <a:t>), </a:t>
            </a:r>
            <a:r>
              <a:rPr lang="he-IL" b="0" i="0" dirty="0">
                <a:solidFill>
                  <a:srgbClr val="000000"/>
                </a:solidFill>
                <a:effectLst/>
                <a:latin typeface="Arial" panose="020B0604020202020204" pitchFamily="34" charset="0"/>
              </a:rPr>
              <a:t> " כי לא </a:t>
            </a:r>
            <a:r>
              <a:rPr lang="he-IL" b="0" i="0" dirty="0" err="1">
                <a:solidFill>
                  <a:srgbClr val="000000"/>
                </a:solidFill>
                <a:effectLst/>
                <a:latin typeface="Arial" panose="020B0604020202020204" pitchFamily="34" charset="0"/>
              </a:rPr>
              <a:t>יטוש</a:t>
            </a:r>
            <a:r>
              <a:rPr lang="he-IL" b="0" i="0" dirty="0">
                <a:solidFill>
                  <a:srgbClr val="000000"/>
                </a:solidFill>
                <a:effectLst/>
                <a:latin typeface="Arial" panose="020B0604020202020204" pitchFamily="34" charset="0"/>
              </a:rPr>
              <a:t> ה ' עמו " ( תהילים צד , יד ).</a:t>
            </a:r>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3693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מודל </a:t>
            </a:r>
            <a:r>
              <a:rPr lang="he-IL" dirty="0" err="1"/>
              <a:t>מב"ט</a:t>
            </a:r>
            <a:r>
              <a:rPr lang="he-IL" dirty="0"/>
              <a:t> עוסק בנקיטת עמדה ובאי עמידה מהצד לנוכח פגיעה באדם אחר </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לקידום תחושת המוגנות וליצירת אווירה נעימה</a:t>
            </a:r>
            <a:r>
              <a:rPr lang="he-IL" dirty="0"/>
              <a:t>. </a:t>
            </a:r>
          </a:p>
          <a:p>
            <a:r>
              <a:rPr lang="he-IL" dirty="0"/>
              <a:t>המודל מלמד שלושה עקרונות פשוטים להתערבות במצב של פגיעה – </a:t>
            </a:r>
          </a:p>
          <a:p>
            <a:r>
              <a:rPr lang="he-IL" b="1" dirty="0"/>
              <a:t>לא להתעלם, להתבונן ולבחון את מכלול האפשרויות העומדות בפנינו ואז לפעול ולנקוט  יוזמה:</a:t>
            </a:r>
          </a:p>
          <a:p>
            <a:pPr algn="r" rtl="1"/>
            <a:r>
              <a:rPr kumimoji="0" lang="he-IL"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ביטים – כאשר נזהה פגיעה בחבר לא נתעלם. </a:t>
            </a:r>
          </a:p>
          <a:p>
            <a:pPr algn="r" rtl="1"/>
            <a:r>
              <a:rPr kumimoji="0" lang="he-IL"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ב</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וחרים מה לעשות – נחליט איך להגיב מתוך בדיקת מכלול האפשרויות העומדות בפנינו.</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kumimoji="0" lang="he-IL"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ט</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ורפים את הקלפים – פועלים ומגיבים כדי לשנות את כללי ההתנהגות בכיתה, לקידום תחושת המוגנות וליצירת אווירה נעימה.</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dirty="0"/>
          </a:p>
          <a:p>
            <a:pPr algn="r" rtl="1"/>
            <a:endParaRPr lang="he-IL" sz="1200" dirty="0"/>
          </a:p>
          <a:p>
            <a:endParaRPr lang="he-IL" b="1" dirty="0"/>
          </a:p>
          <a:p>
            <a:r>
              <a:rPr lang="he-IL" dirty="0"/>
              <a:t>ישנן דרכים רבות לסייע במצב מצוקה לחבר, ובהן - לפנות לעזרה, לחבור לילדים נוספים כדי להפסיק את הפגיעה, לעודד את הילד הנפגע ולדווח</a:t>
            </a:r>
          </a:p>
          <a:p>
            <a:r>
              <a:rPr lang="he-IL" dirty="0"/>
              <a:t>למבוגר.</a:t>
            </a:r>
          </a:p>
          <a:p>
            <a:r>
              <a:rPr lang="he-IL" dirty="0"/>
              <a:t>המודל נותן כלי פרקטי לתלמידים איך לנהוג במקרים שבהם הם עומדים מן הצד במצב של פגיעה.</a:t>
            </a:r>
          </a:p>
          <a:p>
            <a:r>
              <a:rPr lang="he-IL" dirty="0"/>
              <a:t>בשיעורים הבאים נמשיך ונתרגל את המודל.</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2049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algn="just" rtl="1">
              <a:lnSpc>
                <a:spcPct val="150000"/>
              </a:lnSpc>
            </a:pPr>
            <a:endParaRPr lang="he-IL" sz="1800" dirty="0">
              <a:effectLst/>
              <a:latin typeface="Calibri" panose="020F0502020204030204" pitchFamily="34" charset="0"/>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040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להדפסה</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27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endParaRPr lang="he-IL" sz="1200" dirty="0">
              <a:solidFill>
                <a:srgbClr val="002060"/>
              </a:solidFill>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35288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נקריא כל אירוע וכל תלמיד ירים את הפתק שמייצג את תגובתו לאירוע.</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6294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86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31" name="Google Shape;131;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06" name="Google Shape;206;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28" name="Google Shape;228;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iw-IL" dirty="0"/>
              <a:t>חשוב לחזור על הכללים המרכזיים בכל שיעור</a:t>
            </a:r>
            <a:r>
              <a:rPr lang="he-IL" dirty="0"/>
              <a:t>,</a:t>
            </a:r>
            <a:r>
              <a:rPr lang="iw-IL" dirty="0"/>
              <a:t> על מנת לבסס מרחב בטוח המאפשר שיח רגשי בין התלמידים.</a:t>
            </a:r>
            <a:endParaRPr dirty="0"/>
          </a:p>
        </p:txBody>
      </p:sp>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3918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2"/>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2"/>
          <p:cNvSpPr txBox="1"/>
          <p:nvPr/>
        </p:nvSpPr>
        <p:spPr>
          <a:xfrm>
            <a:off x="3191163" y="189529"/>
            <a:ext cx="6308436"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מה המסר שלנו?</a:t>
            </a:r>
            <a:endParaRPr/>
          </a:p>
        </p:txBody>
      </p:sp>
      <p:sp>
        <p:nvSpPr>
          <p:cNvPr id="40" name="Google Shape;40;p22"/>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82043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06572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32157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7" name="Google Shape;97;p29"/>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7830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100"/>
        <p:cNvGrpSpPr/>
        <p:nvPr/>
      </p:nvGrpSpPr>
      <p:grpSpPr>
        <a:xfrm>
          <a:off x="0" y="0"/>
          <a:ext cx="0" cy="0"/>
          <a:chOff x="0" y="0"/>
          <a:chExt cx="0" cy="0"/>
        </a:xfrm>
      </p:grpSpPr>
      <p:sp>
        <p:nvSpPr>
          <p:cNvPr id="101" name="Google Shape;101;p30"/>
          <p:cNvSpPr/>
          <p:nvPr/>
        </p:nvSpPr>
        <p:spPr>
          <a:xfrm>
            <a:off x="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0"/>
          <p:cNvSpPr>
            <a:spLocks noGrp="1"/>
          </p:cNvSpPr>
          <p:nvPr>
            <p:ph type="pic" idx="2"/>
          </p:nvPr>
        </p:nvSpPr>
        <p:spPr>
          <a:xfrm>
            <a:off x="5183188" y="987425"/>
            <a:ext cx="6172200" cy="4873625"/>
          </a:xfrm>
          <a:prstGeom prst="rect">
            <a:avLst/>
          </a:prstGeom>
          <a:noFill/>
          <a:ln>
            <a:noFill/>
          </a:ln>
        </p:spPr>
      </p:sp>
      <p:sp>
        <p:nvSpPr>
          <p:cNvPr id="103" name="Google Shape;103;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34190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1"/>
          <p:cNvSpPr/>
          <p:nvPr/>
        </p:nvSpPr>
        <p:spPr>
          <a:xfrm>
            <a:off x="7673" y="0"/>
            <a:ext cx="3573727"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2587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1318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465378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25106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89860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21357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2820630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411477" y="189529"/>
            <a:ext cx="7369047"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מהם המסרים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5864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139296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00093" y="730316"/>
            <a:ext cx="2814200" cy="1833103"/>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53862" y="594919"/>
            <a:ext cx="3214050" cy="2839598"/>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4919970" y="3803904"/>
            <a:ext cx="3301917" cy="2599381"/>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276814" y="3803904"/>
            <a:ext cx="3049284" cy="1975104"/>
          </a:xfrm>
          <a:prstGeom prst="rect">
            <a:avLst/>
          </a:prstGeom>
        </p:spPr>
      </p:pic>
    </p:spTree>
    <p:extLst>
      <p:ext uri="{BB962C8B-B14F-4D97-AF65-F5344CB8AC3E}">
        <p14:creationId xmlns:p14="http://schemas.microsoft.com/office/powerpoint/2010/main" val="3446908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91781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AB97BE4-AFB7-4C7A-9505-80D8EFBA93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4224681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3065628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4349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כותרת">
  <p:cSld name="1_כותרת">
    <p:spTree>
      <p:nvGrpSpPr>
        <p:cNvPr id="1" name="Shape 26"/>
        <p:cNvGrpSpPr/>
        <p:nvPr/>
      </p:nvGrpSpPr>
      <p:grpSpPr>
        <a:xfrm>
          <a:off x="0" y="0"/>
          <a:ext cx="0" cy="0"/>
          <a:chOff x="0" y="0"/>
          <a:chExt cx="0" cy="0"/>
        </a:xfrm>
      </p:grpSpPr>
      <p:sp>
        <p:nvSpPr>
          <p:cNvPr id="27" name="Google Shape;2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9" name="Google Shape;29;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7799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שאלות- אפשרות 1">
  <p:cSld name="1_שאלות- אפשרות 1">
    <p:spTree>
      <p:nvGrpSpPr>
        <p:cNvPr id="1" name="Shape 39"/>
        <p:cNvGrpSpPr/>
        <p:nvPr/>
      </p:nvGrpSpPr>
      <p:grpSpPr>
        <a:xfrm>
          <a:off x="0" y="0"/>
          <a:ext cx="0" cy="0"/>
          <a:chOff x="0" y="0"/>
          <a:chExt cx="0" cy="0"/>
        </a:xfrm>
      </p:grpSpPr>
      <p:sp>
        <p:nvSpPr>
          <p:cNvPr id="40" name="Google Shape;40;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3" name="Google Shape;43;p25"/>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5"/>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5" name="Google Shape;45;p2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30653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סרטונים/ שמע">
  <p:cSld name="1_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31178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תמונה ">
  <p:cSld name="2_תמונה ">
    <p:spTree>
      <p:nvGrpSpPr>
        <p:cNvPr id="1" name="Shape 32"/>
        <p:cNvGrpSpPr/>
        <p:nvPr/>
      </p:nvGrpSpPr>
      <p:grpSpPr>
        <a:xfrm>
          <a:off x="0" y="0"/>
          <a:ext cx="0" cy="0"/>
          <a:chOff x="0" y="0"/>
          <a:chExt cx="0" cy="0"/>
        </a:xfrm>
      </p:grpSpPr>
      <p:sp>
        <p:nvSpPr>
          <p:cNvPr id="33" name="Google Shape;33;p2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4"/>
          <p:cNvSpPr>
            <a:spLocks noGrp="1"/>
          </p:cNvSpPr>
          <p:nvPr>
            <p:ph type="pic" idx="2"/>
          </p:nvPr>
        </p:nvSpPr>
        <p:spPr>
          <a:xfrm>
            <a:off x="5183188" y="987425"/>
            <a:ext cx="6172200" cy="4873625"/>
          </a:xfrm>
          <a:prstGeom prst="rect">
            <a:avLst/>
          </a:prstGeom>
          <a:noFill/>
          <a:ln>
            <a:noFill/>
          </a:ln>
        </p:spPr>
      </p:sp>
      <p:sp>
        <p:nvSpPr>
          <p:cNvPr id="35" name="Google Shape;35;p2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85301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83851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סרטונים/ שמע" userDrawn="1">
  <p:cSld name="1_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hasCustomPrompt="1"/>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he-IL" dirty="0"/>
              <a:t>להדפסה</a:t>
            </a:r>
            <a:endParaRPr dirty="0"/>
          </a:p>
        </p:txBody>
      </p:sp>
      <p:pic>
        <p:nvPicPr>
          <p:cNvPr id="8" name="גרפיקה 7" descr="מדפסת עם מילוי מלא">
            <a:extLst>
              <a:ext uri="{FF2B5EF4-FFF2-40B4-BE49-F238E27FC236}">
                <a16:creationId xmlns:a16="http://schemas.microsoft.com/office/drawing/2014/main" id="{969333D8-7785-4F8B-ADB6-944BFF26F5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124331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3"/>
          <p:cNvSpPr/>
          <p:nvPr/>
        </p:nvSpPr>
        <p:spPr>
          <a:xfrm>
            <a:off x="7673" y="0"/>
            <a:ext cx="3573727" cy="6858000"/>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178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AB97BE4-AFB7-4C7A-9505-80D8EFBA93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68601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71233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60" r:id="rId5"/>
    <p:sldLayoutId id="2147483661" r:id="rId6"/>
    <p:sldLayoutId id="2147483688" r:id="rId7"/>
    <p:sldLayoutId id="214748370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15908683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0195050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54.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42.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53.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74.sv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8.svg"/><Relationship Id="rId5" Type="http://schemas.openxmlformats.org/officeDocument/2006/relationships/image" Target="../media/image57.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8.svg"/><Relationship Id="rId5" Type="http://schemas.openxmlformats.org/officeDocument/2006/relationships/image" Target="../media/image42.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0" y="0"/>
            <a:ext cx="12199673" cy="5069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מלבן 2">
            <a:extLst>
              <a:ext uri="{FF2B5EF4-FFF2-40B4-BE49-F238E27FC236}">
                <a16:creationId xmlns:a16="http://schemas.microsoft.com/office/drawing/2014/main" id="{AB5A58E6-3E8C-41F7-A006-FBCB6FD1EA00}"/>
              </a:ext>
            </a:extLst>
          </p:cNvPr>
          <p:cNvSpPr/>
          <p:nvPr/>
        </p:nvSpPr>
        <p:spPr>
          <a:xfrm>
            <a:off x="-1" y="2598820"/>
            <a:ext cx="12192001" cy="4259179"/>
          </a:xfrm>
          <a:prstGeom prst="rect">
            <a:avLst/>
          </a:prstGeom>
          <a:solidFill>
            <a:srgbClr val="E5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8" name="גרפיקה 17">
            <a:extLst>
              <a:ext uri="{FF2B5EF4-FFF2-40B4-BE49-F238E27FC236}">
                <a16:creationId xmlns:a16="http://schemas.microsoft.com/office/drawing/2014/main" id="{0A69B6BC-F8B2-4E8A-9320-446FCD96075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7676" y="5011835"/>
            <a:ext cx="5268551" cy="1335136"/>
          </a:xfrm>
          <a:prstGeom prst="rect">
            <a:avLst/>
          </a:prstGeom>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369" y="82508"/>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227129" y="820567"/>
            <a:ext cx="2141984" cy="404919"/>
          </a:xfrm>
          <a:prstGeom prst="rect">
            <a:avLst/>
          </a:prstGeom>
        </p:spPr>
        <p:txBody>
          <a:bodyPr wrap="square">
            <a:spAutoFit/>
          </a:bodyPr>
          <a:lstStyle/>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משרד החינוך</a:t>
            </a: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מינהל</a:t>
            </a: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פדגוגי</a:t>
            </a:r>
            <a:endParaRPr kumimoji="0" lang="en-US"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אגף בכיר שירות פסיכולוגי ייעוצי</a:t>
            </a: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6818585" y="5709826"/>
            <a:ext cx="5071043" cy="810478"/>
          </a:xfrm>
          <a:prstGeom prst="rect">
            <a:avLst/>
          </a:prstGeom>
          <a:noFill/>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שכבת ה', בנים </a:t>
            </a:r>
            <a:r>
              <a:rPr kumimoji="0" lang="he-IL" sz="48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חמ"ד</a:t>
            </a:r>
            <a:endPar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תמונה 1">
            <a:extLst>
              <a:ext uri="{FF2B5EF4-FFF2-40B4-BE49-F238E27FC236}">
                <a16:creationId xmlns:a16="http://schemas.microsoft.com/office/drawing/2014/main" id="{F91A3208-2368-6A2F-419E-E7E36691163E}"/>
              </a:ext>
            </a:extLst>
          </p:cNvPr>
          <p:cNvPicPr>
            <a:picLocks noChangeAspect="1"/>
          </p:cNvPicPr>
          <p:nvPr/>
        </p:nvPicPr>
        <p:blipFill>
          <a:blip r:embed="rId6"/>
          <a:stretch>
            <a:fillRect/>
          </a:stretch>
        </p:blipFill>
        <p:spPr>
          <a:xfrm>
            <a:off x="8963475" y="31427"/>
            <a:ext cx="2759720" cy="1314317"/>
          </a:xfrm>
          <a:prstGeom prst="rect">
            <a:avLst/>
          </a:prstGeom>
        </p:spPr>
      </p:pic>
      <p:sp>
        <p:nvSpPr>
          <p:cNvPr id="6" name="Google Shape;124;p1">
            <a:extLst>
              <a:ext uri="{FF2B5EF4-FFF2-40B4-BE49-F238E27FC236}">
                <a16:creationId xmlns:a16="http://schemas.microsoft.com/office/drawing/2014/main" id="{8F81B77D-A5BE-C033-ECAF-9B847AED8402}"/>
              </a:ext>
            </a:extLst>
          </p:cNvPr>
          <p:cNvSpPr txBox="1"/>
          <p:nvPr/>
        </p:nvSpPr>
        <p:spPr>
          <a:xfrm>
            <a:off x="1696235" y="2687546"/>
            <a:ext cx="9221754" cy="1538883"/>
          </a:xfrm>
          <a:prstGeom prst="rect">
            <a:avLst/>
          </a:prstGeom>
          <a:noFill/>
          <a:ln>
            <a:noFill/>
          </a:ln>
        </p:spPr>
        <p:txBody>
          <a:bodyPr spcFirstLastPara="1" wrap="square" lIns="91425" tIns="45700" rIns="91425" bIns="45700" anchor="t" anchorCtr="0">
            <a:spAutoFit/>
          </a:bodyPr>
          <a:lstStyle/>
          <a:p>
            <a:pPr algn="ctr" rtl="1"/>
            <a:r>
              <a:rPr lang="iw-IL" sz="4000" dirty="0">
                <a:solidFill>
                  <a:srgbClr val="002060"/>
                </a:solidFill>
                <a:latin typeface="Calibri"/>
                <a:ea typeface="Calibri"/>
                <a:cs typeface="Calibri"/>
                <a:sym typeface="Calibri"/>
              </a:rPr>
              <a:t>שיעור ראשון</a:t>
            </a:r>
            <a:endParaRPr sz="4000" dirty="0">
              <a:solidFill>
                <a:srgbClr val="002060"/>
              </a:solidFill>
              <a:latin typeface="Calibri"/>
              <a:ea typeface="Calibri"/>
              <a:cs typeface="Calibri"/>
              <a:sym typeface="Calibri"/>
            </a:endParaRPr>
          </a:p>
          <a:p>
            <a:pPr algn="ctr" rtl="1"/>
            <a:r>
              <a:rPr lang="he-IL" sz="5400" b="1" dirty="0">
                <a:solidFill>
                  <a:srgbClr val="002060"/>
                </a:solidFill>
                <a:latin typeface="Calibri"/>
                <a:ea typeface="Calibri"/>
                <a:cs typeface="Calibri"/>
                <a:sym typeface="Calibri"/>
              </a:rPr>
              <a:t>מישירים </a:t>
            </a:r>
            <a:r>
              <a:rPr lang="he-IL" sz="5400" b="1" dirty="0" err="1">
                <a:solidFill>
                  <a:srgbClr val="002060"/>
                </a:solidFill>
                <a:latin typeface="Calibri"/>
                <a:ea typeface="Calibri"/>
                <a:cs typeface="Calibri"/>
                <a:sym typeface="Calibri"/>
              </a:rPr>
              <a:t>מב"ט</a:t>
            </a:r>
            <a:r>
              <a:rPr lang="he-IL" sz="5400" b="1" dirty="0">
                <a:solidFill>
                  <a:srgbClr val="002060"/>
                </a:solidFill>
                <a:latin typeface="Calibri"/>
                <a:ea typeface="Calibri"/>
                <a:cs typeface="Calibri"/>
                <a:sym typeface="Calibri"/>
              </a:rPr>
              <a:t> לחבר במצוקה</a:t>
            </a:r>
          </a:p>
        </p:txBody>
      </p:sp>
      <p:sp>
        <p:nvSpPr>
          <p:cNvPr id="8" name="Google Shape;123;p1">
            <a:extLst>
              <a:ext uri="{FF2B5EF4-FFF2-40B4-BE49-F238E27FC236}">
                <a16:creationId xmlns:a16="http://schemas.microsoft.com/office/drawing/2014/main" id="{80F1D7DD-0B21-A3F8-3AEF-D91FA638A52E}"/>
              </a:ext>
            </a:extLst>
          </p:cNvPr>
          <p:cNvSpPr/>
          <p:nvPr/>
        </p:nvSpPr>
        <p:spPr>
          <a:xfrm>
            <a:off x="1255753" y="477763"/>
            <a:ext cx="9625368" cy="2246729"/>
          </a:xfrm>
          <a:prstGeom prst="rect">
            <a:avLst/>
          </a:prstGeom>
          <a:noFill/>
          <a:ln>
            <a:noFill/>
          </a:ln>
        </p:spPr>
        <p:txBody>
          <a:bodyPr spcFirstLastPara="1" wrap="square" lIns="91425" tIns="45700" rIns="91425" bIns="45700" anchor="t" anchorCtr="0">
            <a:spAutoFit/>
          </a:bodyPr>
          <a:lstStyle/>
          <a:p>
            <a:pPr algn="ctr" rtl="1">
              <a:lnSpc>
                <a:spcPts val="5600"/>
              </a:lnSpc>
              <a:buClrTx/>
              <a:buFontTx/>
              <a:buNone/>
              <a:defRPr/>
            </a:pPr>
            <a:r>
              <a:rPr lang="he-IL" sz="4400" dirty="0">
                <a:solidFill>
                  <a:srgbClr val="002060"/>
                </a:solidFill>
                <a:latin typeface="Calibri" panose="020F0502020204030204" pitchFamily="34" charset="0"/>
                <a:ea typeface="+mn-ea"/>
                <a:cs typeface="Calibri" panose="020F0502020204030204" pitchFamily="34" charset="0"/>
              </a:rPr>
              <a:t>יחידת לימוד בכישורי חיים</a:t>
            </a:r>
          </a:p>
          <a:p>
            <a:pPr algn="ctr" rtl="1">
              <a:lnSpc>
                <a:spcPts val="5600"/>
              </a:lnSpc>
              <a:buClrTx/>
              <a:buFontTx/>
              <a:buNone/>
              <a:defRPr/>
            </a:pPr>
            <a:r>
              <a:rPr lang="he-IL" sz="4000" dirty="0">
                <a:solidFill>
                  <a:srgbClr val="002060"/>
                </a:solidFill>
                <a:latin typeface="Calibri" panose="020F0502020204030204" pitchFamily="34" charset="0"/>
                <a:ea typeface="+mn-ea"/>
                <a:cs typeface="Calibri" panose="020F0502020204030204" pitchFamily="34" charset="0"/>
              </a:rPr>
              <a:t>חברות, סובלנות ומניעת אלימות</a:t>
            </a:r>
            <a:r>
              <a:rPr lang="he-IL" sz="2400" dirty="0">
                <a:solidFill>
                  <a:srgbClr val="002060"/>
                </a:solidFill>
                <a:latin typeface="Calibri" panose="020F0502020204030204" pitchFamily="34" charset="0"/>
                <a:ea typeface="+mn-ea"/>
                <a:cs typeface="Calibri" panose="020F0502020204030204" pitchFamily="34" charset="0"/>
              </a:rPr>
              <a:t> </a:t>
            </a:r>
          </a:p>
          <a:p>
            <a:pPr algn="ctr" rtl="1">
              <a:lnSpc>
                <a:spcPts val="5600"/>
              </a:lnSpc>
              <a:buClrTx/>
              <a:buFontTx/>
              <a:buNone/>
              <a:defRPr/>
            </a:pPr>
            <a:r>
              <a:rPr lang="he-IL" sz="4000" b="1" dirty="0">
                <a:solidFill>
                  <a:srgbClr val="002060"/>
                </a:solidFill>
                <a:latin typeface="Calibri" panose="020F0502020204030204" pitchFamily="34" charset="0"/>
                <a:ea typeface="+mn-ea"/>
                <a:cs typeface="Calibri" panose="020F0502020204030204" pitchFamily="34" charset="0"/>
              </a:rPr>
              <a:t>במבט רחב: פיתוח רגישות למצבי פגיעה בין חברים</a:t>
            </a:r>
            <a:endParaRPr lang="he-IL" sz="6000" b="1" dirty="0">
              <a:solidFill>
                <a:srgbClr val="002060"/>
              </a:solidFill>
              <a:latin typeface="Calibri" panose="020F0502020204030204" pitchFamily="34" charset="0"/>
              <a:ea typeface="+mn-ea"/>
              <a:cs typeface="Calibri" panose="020F0502020204030204" pitchFamily="34" charset="0"/>
            </a:endParaRPr>
          </a:p>
        </p:txBody>
      </p:sp>
      <p:sp>
        <p:nvSpPr>
          <p:cNvPr id="9" name="Google Shape;126;p1">
            <a:extLst>
              <a:ext uri="{FF2B5EF4-FFF2-40B4-BE49-F238E27FC236}">
                <a16:creationId xmlns:a16="http://schemas.microsoft.com/office/drawing/2014/main" id="{DD709F96-4BD3-4226-7F0D-4C2B9BC0FF58}"/>
              </a:ext>
            </a:extLst>
          </p:cNvPr>
          <p:cNvSpPr txBox="1"/>
          <p:nvPr/>
        </p:nvSpPr>
        <p:spPr>
          <a:xfrm>
            <a:off x="-926921" y="5067623"/>
            <a:ext cx="6426575" cy="1175666"/>
          </a:xfrm>
          <a:prstGeom prst="rect">
            <a:avLst/>
          </a:prstGeom>
          <a:noFill/>
          <a:ln>
            <a:noFill/>
          </a:ln>
        </p:spPr>
        <p:txBody>
          <a:bodyPr spcFirstLastPara="1" wrap="square" lIns="91425" tIns="45700" rIns="91425" bIns="45700" anchor="t" anchorCtr="0">
            <a:spAutoFit/>
          </a:bodyPr>
          <a:lstStyle/>
          <a:p>
            <a:pPr algn="ctr" rtl="1">
              <a:lnSpc>
                <a:spcPct val="110000"/>
              </a:lnSpc>
            </a:pPr>
            <a:r>
              <a:rPr lang="iw-IL" sz="2400" b="1" dirty="0">
                <a:solidFill>
                  <a:srgbClr val="002060"/>
                </a:solidFill>
                <a:latin typeface="Calibri"/>
                <a:ea typeface="Calibri"/>
                <a:cs typeface="Calibri"/>
                <a:sym typeface="Calibri"/>
              </a:rPr>
              <a:t>מיומנות מרכזית</a:t>
            </a:r>
            <a:br>
              <a:rPr lang="iw-IL" sz="2400" b="1" dirty="0">
                <a:solidFill>
                  <a:srgbClr val="002060"/>
                </a:solidFill>
                <a:latin typeface="Calibri"/>
                <a:ea typeface="Calibri"/>
                <a:cs typeface="Calibri"/>
                <a:sym typeface="Calibri"/>
              </a:rPr>
            </a:br>
            <a:r>
              <a:rPr lang="he-IL" sz="2000" dirty="0">
                <a:solidFill>
                  <a:srgbClr val="002060"/>
                </a:solidFill>
                <a:latin typeface="Calibri"/>
                <a:ea typeface="Calibri"/>
                <a:cs typeface="Calibri"/>
                <a:sym typeface="Calibri"/>
              </a:rPr>
              <a:t>מודעות והתנהלות חברתית – </a:t>
            </a:r>
          </a:p>
          <a:p>
            <a:pPr algn="ctr" rtl="1">
              <a:lnSpc>
                <a:spcPct val="110000"/>
              </a:lnSpc>
            </a:pPr>
            <a:r>
              <a:rPr lang="he-IL" sz="2000" dirty="0">
                <a:solidFill>
                  <a:srgbClr val="002060"/>
                </a:solidFill>
                <a:latin typeface="Calibri"/>
                <a:ea typeface="Calibri"/>
                <a:cs typeface="Calibri"/>
                <a:sym typeface="Calibri"/>
              </a:rPr>
              <a:t>זיהוי מצבי פגיעה בזולת</a:t>
            </a:r>
          </a:p>
        </p:txBody>
      </p:sp>
      <p:pic>
        <p:nvPicPr>
          <p:cNvPr id="7" name="תמונה 6">
            <a:extLst>
              <a:ext uri="{FF2B5EF4-FFF2-40B4-BE49-F238E27FC236}">
                <a16:creationId xmlns:a16="http://schemas.microsoft.com/office/drawing/2014/main" id="{C3E9B294-106C-A12E-13A7-563097DBD97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6481" y="143322"/>
            <a:ext cx="1251187" cy="545264"/>
          </a:xfrm>
          <a:prstGeom prst="rect">
            <a:avLst/>
          </a:prstGeom>
        </p:spPr>
      </p:pic>
      <p:sp>
        <p:nvSpPr>
          <p:cNvPr id="10" name="תיבת טקסט 9">
            <a:extLst>
              <a:ext uri="{FF2B5EF4-FFF2-40B4-BE49-F238E27FC236}">
                <a16:creationId xmlns:a16="http://schemas.microsoft.com/office/drawing/2014/main" id="{54AA9B1A-CAF3-B511-FE23-5665364330F9}"/>
              </a:ext>
            </a:extLst>
          </p:cNvPr>
          <p:cNvSpPr txBox="1"/>
          <p:nvPr/>
        </p:nvSpPr>
        <p:spPr>
          <a:xfrm>
            <a:off x="11353250" y="170000"/>
            <a:ext cx="794627" cy="338554"/>
          </a:xfrm>
          <a:prstGeom prst="rect">
            <a:avLst/>
          </a:prstGeom>
          <a:noFill/>
          <a:ln>
            <a:noFill/>
          </a:ln>
        </p:spPr>
        <p:txBody>
          <a:bodyPr wrap="square" rtlCol="1" anchor="ctr" anchorCtr="1">
            <a:spAutoFit/>
          </a:bodyPr>
          <a:lstStyle/>
          <a:p>
            <a:r>
              <a:rPr lang="he-IL" sz="1600" dirty="0">
                <a:ln>
                  <a:solidFill>
                    <a:sysClr val="windowText" lastClr="000000"/>
                  </a:solidFill>
                </a:ln>
                <a:solidFill>
                  <a:schemeClr val="accent1">
                    <a:lumMod val="75000"/>
                  </a:schemeClr>
                </a:solidFill>
                <a:latin typeface="Assistant Light" pitchFamily="2" charset="-79"/>
                <a:cs typeface="Assistant Light" pitchFamily="2" charset="-79"/>
              </a:rPr>
              <a:t>בס"ד</a:t>
            </a:r>
          </a:p>
        </p:txBody>
      </p:sp>
      <p:pic>
        <p:nvPicPr>
          <p:cNvPr id="11" name="תמונה 10">
            <a:extLst>
              <a:ext uri="{FF2B5EF4-FFF2-40B4-BE49-F238E27FC236}">
                <a16:creationId xmlns:a16="http://schemas.microsoft.com/office/drawing/2014/main" id="{A1AA1F97-7924-CDC9-C3CF-B57C412F46AD}"/>
              </a:ext>
            </a:extLst>
          </p:cNvPr>
          <p:cNvPicPr>
            <a:picLocks noChangeAspect="1"/>
          </p:cNvPicPr>
          <p:nvPr/>
        </p:nvPicPr>
        <p:blipFill>
          <a:blip r:embed="rId8"/>
          <a:stretch>
            <a:fillRect/>
          </a:stretch>
        </p:blipFill>
        <p:spPr>
          <a:xfrm>
            <a:off x="1343691" y="749570"/>
            <a:ext cx="1816765" cy="506012"/>
          </a:xfrm>
          <a:prstGeom prst="rect">
            <a:avLst/>
          </a:prstGeom>
        </p:spPr>
      </p:pic>
    </p:spTree>
    <p:extLst>
      <p:ext uri="{BB962C8B-B14F-4D97-AF65-F5344CB8AC3E}">
        <p14:creationId xmlns:p14="http://schemas.microsoft.com/office/powerpoint/2010/main" val="154122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8202F98F-AA11-00EB-E8FF-48B9EA2AB9E4}"/>
              </a:ext>
            </a:extLst>
          </p:cNvPr>
          <p:cNvSpPr>
            <a:spLocks noGrp="1"/>
          </p:cNvSpPr>
          <p:nvPr>
            <p:ph type="title"/>
          </p:nvPr>
        </p:nvSpPr>
        <p:spPr>
          <a:xfrm>
            <a:off x="405528" y="2766218"/>
            <a:ext cx="2828636" cy="1325563"/>
          </a:xfrm>
        </p:spPr>
        <p:txBody>
          <a:bodyPr>
            <a:normAutofit fontScale="90000"/>
          </a:bodyPr>
          <a:lstStyle/>
          <a:p>
            <a:r>
              <a:rPr lang="he-IL" dirty="0"/>
              <a:t>לא עומדים מן הצד</a:t>
            </a:r>
          </a:p>
        </p:txBody>
      </p:sp>
      <p:pic>
        <p:nvPicPr>
          <p:cNvPr id="5" name="תמונה 4" descr="תמונה שמכילה צילום מסך, טקסט, גופן, עיצוב&#10;&#10;התיאור נוצר באופן אוטומטי">
            <a:extLst>
              <a:ext uri="{FF2B5EF4-FFF2-40B4-BE49-F238E27FC236}">
                <a16:creationId xmlns:a16="http://schemas.microsoft.com/office/drawing/2014/main" id="{2216640A-DE79-5F50-FF95-ABC70663D8FC}"/>
              </a:ext>
            </a:extLst>
          </p:cNvPr>
          <p:cNvPicPr>
            <a:picLocks noChangeAspect="1"/>
          </p:cNvPicPr>
          <p:nvPr/>
        </p:nvPicPr>
        <p:blipFill>
          <a:blip r:embed="rId3"/>
          <a:stretch>
            <a:fillRect/>
          </a:stretch>
        </p:blipFill>
        <p:spPr>
          <a:xfrm>
            <a:off x="4213956" y="1080073"/>
            <a:ext cx="7772475" cy="4270012"/>
          </a:xfrm>
          <a:prstGeom prst="rect">
            <a:avLst/>
          </a:prstGeom>
        </p:spPr>
      </p:pic>
      <p:pic>
        <p:nvPicPr>
          <p:cNvPr id="6" name="Picture 2" descr="Free seed bean bias illustration">
            <a:extLst>
              <a:ext uri="{FF2B5EF4-FFF2-40B4-BE49-F238E27FC236}">
                <a16:creationId xmlns:a16="http://schemas.microsoft.com/office/drawing/2014/main" id="{83E55542-2EFB-30AE-7891-FDA05B65513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163" r="21044" b="64123"/>
          <a:stretch/>
        </p:blipFill>
        <p:spPr bwMode="auto">
          <a:xfrm>
            <a:off x="4291765" y="3881044"/>
            <a:ext cx="3808429" cy="2460396"/>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5AB122C9-9318-CB89-6D2E-F6E9BBF94C14}"/>
              </a:ext>
            </a:extLst>
          </p:cNvPr>
          <p:cNvSpPr txBox="1"/>
          <p:nvPr/>
        </p:nvSpPr>
        <p:spPr>
          <a:xfrm>
            <a:off x="33718" y="1731264"/>
            <a:ext cx="3572256" cy="846386"/>
          </a:xfrm>
          <a:prstGeom prst="rect">
            <a:avLst/>
          </a:prstGeom>
          <a:noFill/>
        </p:spPr>
        <p:txBody>
          <a:bodyPr wrap="square" rtlCol="1">
            <a:spAutoFit/>
          </a:bodyPr>
          <a:lstStyle/>
          <a:p>
            <a:pPr algn="ctr"/>
            <a:r>
              <a:rPr lang="he-IL" sz="4900" b="1" dirty="0">
                <a:solidFill>
                  <a:srgbClr val="002060"/>
                </a:solidFill>
                <a:latin typeface="Calibri"/>
                <a:cs typeface="Calibri"/>
                <a:sym typeface="Calibri"/>
              </a:rPr>
              <a:t>"אנחנו איתך"</a:t>
            </a:r>
          </a:p>
        </p:txBody>
      </p:sp>
    </p:spTree>
    <p:extLst>
      <p:ext uri="{BB962C8B-B14F-4D97-AF65-F5344CB8AC3E}">
        <p14:creationId xmlns:p14="http://schemas.microsoft.com/office/powerpoint/2010/main" val="373260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כותרת 1"/>
          <p:cNvSpPr>
            <a:spLocks noGrp="1"/>
          </p:cNvSpPr>
          <p:nvPr>
            <p:ph type="title"/>
          </p:nvPr>
        </p:nvSpPr>
        <p:spPr>
          <a:xfrm>
            <a:off x="428625" y="2544037"/>
            <a:ext cx="2828636" cy="1325563"/>
          </a:xfrm>
        </p:spPr>
        <p:txBody>
          <a:bodyPr>
            <a:normAutofit fontScale="90000"/>
          </a:bodyPr>
          <a:lstStyle/>
          <a:p>
            <a:r>
              <a:rPr lang="he-IL" dirty="0"/>
              <a:t>לא עומדים מן הצד</a:t>
            </a:r>
          </a:p>
        </p:txBody>
      </p:sp>
      <p:pic>
        <p:nvPicPr>
          <p:cNvPr id="7" name="Picture 2" descr="Free seed bean bias illustration">
            <a:extLst>
              <a:ext uri="{FF2B5EF4-FFF2-40B4-BE49-F238E27FC236}">
                <a16:creationId xmlns:a16="http://schemas.microsoft.com/office/drawing/2014/main" id="{143D4BA2-F0FA-96F4-7F6F-70A57CA8675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163" r="21044" b="64123"/>
          <a:stretch/>
        </p:blipFill>
        <p:spPr bwMode="auto">
          <a:xfrm>
            <a:off x="167507" y="4649914"/>
            <a:ext cx="3089754" cy="1836092"/>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594626E3-4630-EAF5-A45F-999DB200FC2E}"/>
              </a:ext>
            </a:extLst>
          </p:cNvPr>
          <p:cNvSpPr txBox="1"/>
          <p:nvPr/>
        </p:nvSpPr>
        <p:spPr>
          <a:xfrm>
            <a:off x="3753618" y="484363"/>
            <a:ext cx="8270875" cy="6001643"/>
          </a:xfrm>
          <a:prstGeom prst="rect">
            <a:avLst/>
          </a:prstGeom>
          <a:noFill/>
        </p:spPr>
        <p:txBody>
          <a:bodyPr wrap="square" rtlCol="1">
            <a:spAutoFit/>
          </a:bodyPr>
          <a:lstStyle/>
          <a:p>
            <a:pPr algn="just" rtl="1"/>
            <a:r>
              <a:rPr lang="he-IL" sz="2400" dirty="0">
                <a:solidFill>
                  <a:srgbClr val="002060"/>
                </a:solidFill>
                <a:latin typeface="Calibri" panose="020F0502020204030204" pitchFamily="34" charset="0"/>
                <a:cs typeface="Calibri" panose="020F0502020204030204" pitchFamily="34" charset="0"/>
              </a:rPr>
              <a:t>שלום, אני שמואל, אני תלמיד כיתה ה' ואני רוצה לשתף אתכם במקרה שקרה לי. אתמול עברתי במסדרון שליד הספרייה, הייתי בדרך למגרש, ואז ראיתי אותם.. הם היו שלושה מהכיתה המקבילה, אופיר היה לבד. הם הקיפו אותו, שמעתי אותם לועגים לו "אתה חלשלוש.. המגרש הזה שלנו ואין לך זכות לשחק בו.." וגם "אף אחד לא רוצה אותך פה..". </a:t>
            </a:r>
          </a:p>
          <a:p>
            <a:pPr algn="just" rtl="1"/>
            <a:endParaRPr lang="he-IL" sz="2400" dirty="0">
              <a:solidFill>
                <a:srgbClr val="002060"/>
              </a:solidFill>
              <a:latin typeface="Calibri" panose="020F0502020204030204" pitchFamily="34" charset="0"/>
              <a:cs typeface="Calibri" panose="020F0502020204030204" pitchFamily="34" charset="0"/>
            </a:endParaRPr>
          </a:p>
          <a:p>
            <a:pPr algn="just" rtl="1"/>
            <a:r>
              <a:rPr lang="he-IL" sz="2400" dirty="0">
                <a:solidFill>
                  <a:srgbClr val="002060"/>
                </a:solidFill>
                <a:latin typeface="Calibri" panose="020F0502020204030204" pitchFamily="34" charset="0"/>
                <a:cs typeface="Calibri" panose="020F0502020204030204" pitchFamily="34" charset="0"/>
              </a:rPr>
              <a:t>נפגעתי בשבילו, ריחמתי עליו והתלבטתי איך לנהוג? אבל הרגשתי שאני לא יכול לעשות דבר.. הם המשיכו ודחפו אותו, ממש דחקו אותו לקיר, קפאתי על מקומי עד שרגלי נשאו אותי ורצתי, רצתי משם הלאה..</a:t>
            </a:r>
          </a:p>
          <a:p>
            <a:pPr algn="just" rtl="1"/>
            <a:endParaRPr lang="he-IL" sz="2400" dirty="0">
              <a:solidFill>
                <a:srgbClr val="002060"/>
              </a:solidFill>
              <a:latin typeface="Calibri" panose="020F0502020204030204" pitchFamily="34" charset="0"/>
              <a:cs typeface="Calibri" panose="020F0502020204030204" pitchFamily="34" charset="0"/>
            </a:endParaRPr>
          </a:p>
          <a:p>
            <a:pPr algn="just" rtl="1"/>
            <a:r>
              <a:rPr lang="he-IL" sz="2400" dirty="0">
                <a:solidFill>
                  <a:srgbClr val="002060"/>
                </a:solidFill>
                <a:latin typeface="Calibri" panose="020F0502020204030204" pitchFamily="34" charset="0"/>
                <a:cs typeface="Calibri" panose="020F0502020204030204" pitchFamily="34" charset="0"/>
              </a:rPr>
              <a:t>למחרת זה חזר על עצמו, הם הסתודדו יחד ואז אחד מהם שם לאופיר רגל, אופיר מעד.. מישהו מהם בעט לו בתיק ולעג לו.</a:t>
            </a:r>
          </a:p>
          <a:p>
            <a:pPr algn="just" rtl="1"/>
            <a:endParaRPr lang="he-IL" sz="2400" dirty="0">
              <a:solidFill>
                <a:srgbClr val="002060"/>
              </a:solidFill>
              <a:latin typeface="Calibri" panose="020F0502020204030204" pitchFamily="34" charset="0"/>
              <a:cs typeface="Calibri" panose="020F0502020204030204" pitchFamily="34" charset="0"/>
            </a:endParaRPr>
          </a:p>
          <a:p>
            <a:pPr algn="just" rtl="1"/>
            <a:r>
              <a:rPr lang="he-IL" sz="2400" dirty="0">
                <a:solidFill>
                  <a:srgbClr val="002060"/>
                </a:solidFill>
                <a:latin typeface="Calibri" panose="020F0502020204030204" pitchFamily="34" charset="0"/>
                <a:cs typeface="Calibri" panose="020F0502020204030204" pitchFamily="34" charset="0"/>
              </a:rPr>
              <a:t>שוב הבטתי בהם ממרחק, מרגיש חסר אונים..</a:t>
            </a:r>
          </a:p>
          <a:p>
            <a:pPr algn="just" rtl="1"/>
            <a:r>
              <a:rPr lang="he-IL" sz="2400" b="1" dirty="0">
                <a:solidFill>
                  <a:srgbClr val="5C7B1E"/>
                </a:solidFill>
                <a:latin typeface="Calibri" panose="020F0502020204030204" pitchFamily="34" charset="0"/>
                <a:cs typeface="Calibri" panose="020F0502020204030204" pitchFamily="34" charset="0"/>
              </a:rPr>
              <a:t>האם קרה לכם שהייתם בסיטואציה דומה? </a:t>
            </a:r>
          </a:p>
          <a:p>
            <a:pPr algn="just" rtl="1"/>
            <a:r>
              <a:rPr lang="he-IL" sz="2400" b="1" dirty="0">
                <a:solidFill>
                  <a:srgbClr val="5C7B1E"/>
                </a:solidFill>
                <a:latin typeface="Calibri" panose="020F0502020204030204" pitchFamily="34" charset="0"/>
                <a:cs typeface="Calibri" panose="020F0502020204030204" pitchFamily="34" charset="0"/>
              </a:rPr>
              <a:t>מה עשיתם? מה אתם הייתם עושים במקומי?</a:t>
            </a:r>
          </a:p>
        </p:txBody>
      </p:sp>
      <p:sp>
        <p:nvSpPr>
          <p:cNvPr id="3" name="תיבת טקסט 2">
            <a:extLst>
              <a:ext uri="{FF2B5EF4-FFF2-40B4-BE49-F238E27FC236}">
                <a16:creationId xmlns:a16="http://schemas.microsoft.com/office/drawing/2014/main" id="{B74DBDC9-ABA4-CF17-B173-53859B36F141}"/>
              </a:ext>
            </a:extLst>
          </p:cNvPr>
          <p:cNvSpPr txBox="1"/>
          <p:nvPr/>
        </p:nvSpPr>
        <p:spPr>
          <a:xfrm>
            <a:off x="76101" y="1526938"/>
            <a:ext cx="3533683" cy="846386"/>
          </a:xfrm>
          <a:prstGeom prst="rect">
            <a:avLst/>
          </a:prstGeom>
          <a:noFill/>
        </p:spPr>
        <p:txBody>
          <a:bodyPr wrap="square" rtlCol="1">
            <a:spAutoFit/>
          </a:bodyPr>
          <a:lstStyle/>
          <a:p>
            <a:pPr algn="ctr"/>
            <a:r>
              <a:rPr lang="he-IL" sz="4900" b="1" dirty="0">
                <a:solidFill>
                  <a:srgbClr val="002060"/>
                </a:solidFill>
                <a:latin typeface="Calibri"/>
                <a:cs typeface="Calibri"/>
                <a:sym typeface="Calibri"/>
              </a:rPr>
              <a:t>"אנחנו איתך"</a:t>
            </a:r>
          </a:p>
        </p:txBody>
      </p:sp>
    </p:spTree>
    <p:extLst>
      <p:ext uri="{BB962C8B-B14F-4D97-AF65-F5344CB8AC3E}">
        <p14:creationId xmlns:p14="http://schemas.microsoft.com/office/powerpoint/2010/main" val="7286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כותרת 1"/>
          <p:cNvSpPr>
            <a:spLocks noGrp="1"/>
          </p:cNvSpPr>
          <p:nvPr>
            <p:ph type="title"/>
          </p:nvPr>
        </p:nvSpPr>
        <p:spPr>
          <a:xfrm>
            <a:off x="428625" y="2483052"/>
            <a:ext cx="2828636" cy="1325563"/>
          </a:xfrm>
        </p:spPr>
        <p:txBody>
          <a:bodyPr>
            <a:normAutofit fontScale="90000"/>
          </a:bodyPr>
          <a:lstStyle/>
          <a:p>
            <a:r>
              <a:rPr lang="he-IL" dirty="0"/>
              <a:t>לא עומדים מן הצד</a:t>
            </a:r>
          </a:p>
        </p:txBody>
      </p:sp>
      <p:pic>
        <p:nvPicPr>
          <p:cNvPr id="7" name="Picture 2" descr="Free seed bean bias illustration">
            <a:extLst>
              <a:ext uri="{FF2B5EF4-FFF2-40B4-BE49-F238E27FC236}">
                <a16:creationId xmlns:a16="http://schemas.microsoft.com/office/drawing/2014/main" id="{143D4BA2-F0FA-96F4-7F6F-70A57CA8675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163" r="21044" b="64123"/>
          <a:stretch/>
        </p:blipFill>
        <p:spPr bwMode="auto">
          <a:xfrm>
            <a:off x="167507" y="4649914"/>
            <a:ext cx="3089754" cy="1836092"/>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594626E3-4630-EAF5-A45F-999DB200FC2E}"/>
              </a:ext>
            </a:extLst>
          </p:cNvPr>
          <p:cNvSpPr txBox="1"/>
          <p:nvPr/>
        </p:nvSpPr>
        <p:spPr>
          <a:xfrm>
            <a:off x="4455414" y="934212"/>
            <a:ext cx="7391400" cy="4739759"/>
          </a:xfrm>
          <a:prstGeom prst="rect">
            <a:avLst/>
          </a:prstGeom>
          <a:noFill/>
        </p:spPr>
        <p:txBody>
          <a:bodyPr wrap="square" rtlCol="1">
            <a:spAutoFit/>
          </a:bodyPr>
          <a:lstStyle/>
          <a:p>
            <a:pPr algn="just" rtl="1"/>
            <a:r>
              <a:rPr lang="he-IL" sz="2400" dirty="0">
                <a:solidFill>
                  <a:srgbClr val="002060"/>
                </a:solidFill>
                <a:latin typeface="Calibri" panose="020F0502020204030204" pitchFamily="34" charset="0"/>
                <a:cs typeface="Calibri" panose="020F0502020204030204" pitchFamily="34" charset="0"/>
              </a:rPr>
              <a:t>פתאום הבחנתי באביתר שעבר במסדרון והבחין בנעשה, אביתר הוא תלמיד חדש אצלנו שהגיע מהצפון. הוא התקרב אליהם ושאל אותם "מה אתם עושים?" </a:t>
            </a:r>
          </a:p>
          <a:p>
            <a:pPr algn="just" rtl="1"/>
            <a:r>
              <a:rPr lang="he-IL" sz="2400" dirty="0">
                <a:solidFill>
                  <a:srgbClr val="002060"/>
                </a:solidFill>
                <a:latin typeface="Calibri" panose="020F0502020204030204" pitchFamily="34" charset="0"/>
                <a:cs typeface="Calibri" panose="020F0502020204030204" pitchFamily="34" charset="0"/>
              </a:rPr>
              <a:t>"מה אכפת לך?" אמר אחד מהם </a:t>
            </a:r>
          </a:p>
          <a:p>
            <a:pPr algn="just" rtl="1"/>
            <a:r>
              <a:rPr lang="he-IL" sz="2400" dirty="0">
                <a:solidFill>
                  <a:srgbClr val="002060"/>
                </a:solidFill>
                <a:latin typeface="Calibri" panose="020F0502020204030204" pitchFamily="34" charset="0"/>
                <a:cs typeface="Calibri" panose="020F0502020204030204" pitchFamily="34" charset="0"/>
              </a:rPr>
              <a:t>"אל תתערב בעניינים שלא שלך, ותזהר לפני שגם אתה תחטוף" הוסיף האחר</a:t>
            </a:r>
          </a:p>
          <a:p>
            <a:pPr algn="just" rtl="1"/>
            <a:r>
              <a:rPr lang="he-IL" sz="2400" dirty="0">
                <a:solidFill>
                  <a:srgbClr val="002060"/>
                </a:solidFill>
                <a:latin typeface="Calibri" panose="020F0502020204030204" pitchFamily="34" charset="0"/>
                <a:cs typeface="Calibri" panose="020F0502020204030204" pitchFamily="34" charset="0"/>
              </a:rPr>
              <a:t>"אין לכם זכות לפגוע באף אחד" ענה אביתר.</a:t>
            </a:r>
          </a:p>
          <a:p>
            <a:pPr algn="just" rtl="1"/>
            <a:r>
              <a:rPr lang="he-IL" sz="2400" dirty="0">
                <a:solidFill>
                  <a:srgbClr val="002060"/>
                </a:solidFill>
                <a:latin typeface="Calibri" panose="020F0502020204030204" pitchFamily="34" charset="0"/>
                <a:cs typeface="Calibri" panose="020F0502020204030204" pitchFamily="34" charset="0"/>
              </a:rPr>
              <a:t>פתאום זה נתן לי </a:t>
            </a:r>
            <a:r>
              <a:rPr lang="he-IL" sz="2400" dirty="0" err="1">
                <a:solidFill>
                  <a:srgbClr val="002060"/>
                </a:solidFill>
                <a:latin typeface="Calibri" panose="020F0502020204030204" pitchFamily="34" charset="0"/>
                <a:cs typeface="Calibri" panose="020F0502020204030204" pitchFamily="34" charset="0"/>
              </a:rPr>
              <a:t>כח</a:t>
            </a:r>
            <a:r>
              <a:rPr lang="he-IL" sz="2400" dirty="0">
                <a:solidFill>
                  <a:srgbClr val="002060"/>
                </a:solidFill>
                <a:latin typeface="Calibri" panose="020F0502020204030204" pitchFamily="34" charset="0"/>
                <a:cs typeface="Calibri" panose="020F0502020204030204" pitchFamily="34" charset="0"/>
              </a:rPr>
              <a:t>, הרגשתי יותר ביטחון, הצטרפתי אליו ואמרתי "נכון, אין לכם זכות!" ואז גם אלון , נדב ואלעד הגיעו</a:t>
            </a:r>
          </a:p>
          <a:p>
            <a:pPr algn="just" rtl="1"/>
            <a:r>
              <a:rPr lang="he-IL" sz="2400" b="1" dirty="0">
                <a:solidFill>
                  <a:srgbClr val="5C7B1E"/>
                </a:solidFill>
                <a:latin typeface="Calibri" panose="020F0502020204030204" pitchFamily="34" charset="0"/>
                <a:cs typeface="Calibri" panose="020F0502020204030204" pitchFamily="34" charset="0"/>
              </a:rPr>
              <a:t>"אנחנו איתך" </a:t>
            </a:r>
            <a:r>
              <a:rPr lang="he-IL" sz="2400" dirty="0">
                <a:solidFill>
                  <a:srgbClr val="002060"/>
                </a:solidFill>
                <a:latin typeface="Calibri" panose="020F0502020204030204" pitchFamily="34" charset="0"/>
                <a:cs typeface="Calibri" panose="020F0502020204030204" pitchFamily="34" charset="0"/>
              </a:rPr>
              <a:t>הם אמרו לאביתר. </a:t>
            </a:r>
          </a:p>
          <a:p>
            <a:pPr algn="just" rtl="1"/>
            <a:r>
              <a:rPr lang="he-IL" sz="2400" dirty="0">
                <a:solidFill>
                  <a:srgbClr val="002060"/>
                </a:solidFill>
                <a:latin typeface="Calibri" panose="020F0502020204030204" pitchFamily="34" charset="0"/>
                <a:cs typeface="Calibri" panose="020F0502020204030204" pitchFamily="34" charset="0"/>
              </a:rPr>
              <a:t>"ואני הולך לקרוא למורה התורן/</a:t>
            </a:r>
            <a:r>
              <a:rPr lang="he-IL" sz="2400" dirty="0" err="1">
                <a:solidFill>
                  <a:srgbClr val="002060"/>
                </a:solidFill>
                <a:latin typeface="Calibri" panose="020F0502020204030204" pitchFamily="34" charset="0"/>
                <a:cs typeface="Calibri" panose="020F0502020204030204" pitchFamily="34" charset="0"/>
              </a:rPr>
              <a:t>ית</a:t>
            </a:r>
            <a:r>
              <a:rPr lang="he-IL" sz="2400" dirty="0">
                <a:solidFill>
                  <a:srgbClr val="002060"/>
                </a:solidFill>
                <a:latin typeface="Calibri" panose="020F0502020204030204" pitchFamily="34" charset="0"/>
                <a:cs typeface="Calibri" panose="020F0502020204030204" pitchFamily="34" charset="0"/>
              </a:rPr>
              <a:t>" שמעתי מישהו קורא מרחוק..</a:t>
            </a:r>
          </a:p>
          <a:p>
            <a:pPr algn="just" rtl="1"/>
            <a:r>
              <a:rPr lang="he-IL" sz="2400" dirty="0">
                <a:solidFill>
                  <a:srgbClr val="002060"/>
                </a:solidFill>
                <a:latin typeface="Calibri" panose="020F0502020204030204" pitchFamily="34" charset="0"/>
                <a:cs typeface="Calibri" panose="020F0502020204030204" pitchFamily="34" charset="0"/>
              </a:rPr>
              <a:t>היה נראה שאופיר חש הקלה, נשמתי לרווחה.</a:t>
            </a:r>
            <a:endParaRPr lang="he-IL" dirty="0"/>
          </a:p>
          <a:p>
            <a:pPr algn="r"/>
            <a:endParaRPr lang="he-IL" dirty="0"/>
          </a:p>
        </p:txBody>
      </p:sp>
      <p:sp>
        <p:nvSpPr>
          <p:cNvPr id="3" name="תיבת טקסט 2">
            <a:extLst>
              <a:ext uri="{FF2B5EF4-FFF2-40B4-BE49-F238E27FC236}">
                <a16:creationId xmlns:a16="http://schemas.microsoft.com/office/drawing/2014/main" id="{E41C4D05-C4C7-34F5-6715-AE9936E05E16}"/>
              </a:ext>
            </a:extLst>
          </p:cNvPr>
          <p:cNvSpPr txBox="1"/>
          <p:nvPr/>
        </p:nvSpPr>
        <p:spPr>
          <a:xfrm>
            <a:off x="76101" y="1526938"/>
            <a:ext cx="3533683" cy="846386"/>
          </a:xfrm>
          <a:prstGeom prst="rect">
            <a:avLst/>
          </a:prstGeom>
          <a:noFill/>
        </p:spPr>
        <p:txBody>
          <a:bodyPr wrap="square" rtlCol="1">
            <a:spAutoFit/>
          </a:bodyPr>
          <a:lstStyle/>
          <a:p>
            <a:pPr algn="ctr"/>
            <a:r>
              <a:rPr lang="he-IL" sz="4900" b="1" dirty="0">
                <a:solidFill>
                  <a:srgbClr val="002060"/>
                </a:solidFill>
                <a:latin typeface="Calibri"/>
                <a:cs typeface="Calibri"/>
                <a:sym typeface="Calibri"/>
              </a:rPr>
              <a:t>"אנחנו איתך"</a:t>
            </a:r>
          </a:p>
        </p:txBody>
      </p:sp>
    </p:spTree>
    <p:extLst>
      <p:ext uri="{BB962C8B-B14F-4D97-AF65-F5344CB8AC3E}">
        <p14:creationId xmlns:p14="http://schemas.microsoft.com/office/powerpoint/2010/main" val="331994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9AA6FE2A-5151-24AD-0206-C3748F27AC9A}"/>
              </a:ext>
            </a:extLst>
          </p:cNvPr>
          <p:cNvSpPr/>
          <p:nvPr/>
        </p:nvSpPr>
        <p:spPr>
          <a:xfrm>
            <a:off x="1264890" y="668874"/>
            <a:ext cx="6294150" cy="1746627"/>
          </a:xfrm>
          <a:custGeom>
            <a:avLst/>
            <a:gdLst/>
            <a:ahLst/>
            <a:cxnLst/>
            <a:rect l="l" t="t" r="r" b="b"/>
            <a:pathLst>
              <a:path w="7315200" h="2029968">
                <a:moveTo>
                  <a:pt x="0" y="0"/>
                </a:moveTo>
                <a:lnTo>
                  <a:pt x="7315200" y="0"/>
                </a:lnTo>
                <a:lnTo>
                  <a:pt x="7315200" y="2029968"/>
                </a:lnTo>
                <a:lnTo>
                  <a:pt x="0" y="20299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13" name="Freeform 7">
            <a:extLst>
              <a:ext uri="{FF2B5EF4-FFF2-40B4-BE49-F238E27FC236}">
                <a16:creationId xmlns:a16="http://schemas.microsoft.com/office/drawing/2014/main" id="{F26550C2-DED4-3F38-5C51-98BFFD1DEF49}"/>
              </a:ext>
            </a:extLst>
          </p:cNvPr>
          <p:cNvSpPr/>
          <p:nvPr/>
        </p:nvSpPr>
        <p:spPr>
          <a:xfrm flipH="1">
            <a:off x="4104187" y="2551644"/>
            <a:ext cx="6294150" cy="1746627"/>
          </a:xfrm>
          <a:custGeom>
            <a:avLst/>
            <a:gdLst/>
            <a:ahLst/>
            <a:cxnLst/>
            <a:rect l="l" t="t" r="r" b="b"/>
            <a:pathLst>
              <a:path w="7315200" h="2029968">
                <a:moveTo>
                  <a:pt x="7315200" y="0"/>
                </a:moveTo>
                <a:lnTo>
                  <a:pt x="0" y="0"/>
                </a:lnTo>
                <a:lnTo>
                  <a:pt x="0" y="2029968"/>
                </a:lnTo>
                <a:lnTo>
                  <a:pt x="7315200" y="2029968"/>
                </a:lnTo>
                <a:lnTo>
                  <a:pt x="731520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2" name="Freeform 2"/>
          <p:cNvSpPr/>
          <p:nvPr/>
        </p:nvSpPr>
        <p:spPr>
          <a:xfrm flipH="1">
            <a:off x="-855607" y="3002505"/>
            <a:ext cx="4928439" cy="4381830"/>
          </a:xfrm>
          <a:custGeom>
            <a:avLst/>
            <a:gdLst/>
            <a:ahLst/>
            <a:cxnLst/>
            <a:rect l="l" t="t" r="r" b="b"/>
            <a:pathLst>
              <a:path w="7392658" h="6572745">
                <a:moveTo>
                  <a:pt x="7392659" y="0"/>
                </a:moveTo>
                <a:lnTo>
                  <a:pt x="0" y="0"/>
                </a:lnTo>
                <a:lnTo>
                  <a:pt x="0" y="6572746"/>
                </a:lnTo>
                <a:lnTo>
                  <a:pt x="7392659" y="6572746"/>
                </a:lnTo>
                <a:lnTo>
                  <a:pt x="739265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a:p>
        </p:txBody>
      </p:sp>
      <p:sp>
        <p:nvSpPr>
          <p:cNvPr id="3" name="Freeform 3"/>
          <p:cNvSpPr/>
          <p:nvPr/>
        </p:nvSpPr>
        <p:spPr>
          <a:xfrm>
            <a:off x="558208" y="3620381"/>
            <a:ext cx="2719197" cy="2743200"/>
          </a:xfrm>
          <a:custGeom>
            <a:avLst/>
            <a:gdLst/>
            <a:ahLst/>
            <a:cxnLst/>
            <a:rect l="l" t="t" r="r" b="b"/>
            <a:pathLst>
              <a:path w="4078795" h="4114800">
                <a:moveTo>
                  <a:pt x="0" y="0"/>
                </a:moveTo>
                <a:lnTo>
                  <a:pt x="4078796" y="0"/>
                </a:lnTo>
                <a:lnTo>
                  <a:pt x="4078796"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a:p>
        </p:txBody>
      </p:sp>
      <p:sp>
        <p:nvSpPr>
          <p:cNvPr id="4" name="Freeform 4"/>
          <p:cNvSpPr/>
          <p:nvPr/>
        </p:nvSpPr>
        <p:spPr>
          <a:xfrm>
            <a:off x="8309152" y="3002505"/>
            <a:ext cx="4928439" cy="4381830"/>
          </a:xfrm>
          <a:custGeom>
            <a:avLst/>
            <a:gdLst/>
            <a:ahLst/>
            <a:cxnLst/>
            <a:rect l="l" t="t" r="r" b="b"/>
            <a:pathLst>
              <a:path w="7392658" h="6572745">
                <a:moveTo>
                  <a:pt x="0" y="0"/>
                </a:moveTo>
                <a:lnTo>
                  <a:pt x="7392659" y="0"/>
                </a:lnTo>
                <a:lnTo>
                  <a:pt x="7392659" y="6572746"/>
                </a:lnTo>
                <a:lnTo>
                  <a:pt x="0" y="657274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a:p>
        </p:txBody>
      </p:sp>
      <p:sp>
        <p:nvSpPr>
          <p:cNvPr id="5" name="Freeform 5"/>
          <p:cNvSpPr/>
          <p:nvPr/>
        </p:nvSpPr>
        <p:spPr>
          <a:xfrm>
            <a:off x="8698598" y="3620381"/>
            <a:ext cx="2992582" cy="2743200"/>
          </a:xfrm>
          <a:custGeom>
            <a:avLst/>
            <a:gdLst/>
            <a:ahLst/>
            <a:cxnLst/>
            <a:rect l="l" t="t" r="r" b="b"/>
            <a:pathLst>
              <a:path w="4488873" h="4114800">
                <a:moveTo>
                  <a:pt x="0" y="0"/>
                </a:moveTo>
                <a:lnTo>
                  <a:pt x="4488873" y="0"/>
                </a:lnTo>
                <a:lnTo>
                  <a:pt x="4488873"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he-IL"/>
          </a:p>
        </p:txBody>
      </p:sp>
      <p:sp>
        <p:nvSpPr>
          <p:cNvPr id="6" name="TextBox 8">
            <a:extLst>
              <a:ext uri="{FF2B5EF4-FFF2-40B4-BE49-F238E27FC236}">
                <a16:creationId xmlns:a16="http://schemas.microsoft.com/office/drawing/2014/main" id="{134AFBA7-3FC3-9842-F217-124FE29357B6}"/>
              </a:ext>
            </a:extLst>
          </p:cNvPr>
          <p:cNvSpPr txBox="1"/>
          <p:nvPr/>
        </p:nvSpPr>
        <p:spPr>
          <a:xfrm>
            <a:off x="10194889" y="3222450"/>
            <a:ext cx="2621280" cy="584775"/>
          </a:xfrm>
          <a:prstGeom prst="rect">
            <a:avLst/>
          </a:prstGeom>
          <a:noFill/>
        </p:spPr>
        <p:txBody>
          <a:bodyPr wrap="square">
            <a:spAutoFit/>
          </a:bodyPr>
          <a:lstStyle/>
          <a:p>
            <a:pPr marL="457200" indent="-457200" algn="ctr"/>
            <a:r>
              <a:rPr lang="he-IL" sz="3200" b="1" dirty="0">
                <a:solidFill>
                  <a:srgbClr val="002060"/>
                </a:solidFill>
                <a:latin typeface="Calibri" panose="020F0502020204030204" pitchFamily="34" charset="0"/>
                <a:cs typeface="Calibri" panose="020F0502020204030204" pitchFamily="34" charset="0"/>
              </a:rPr>
              <a:t>שמואל</a:t>
            </a:r>
          </a:p>
        </p:txBody>
      </p:sp>
      <p:sp>
        <p:nvSpPr>
          <p:cNvPr id="7" name="TextBox 12">
            <a:extLst>
              <a:ext uri="{FF2B5EF4-FFF2-40B4-BE49-F238E27FC236}">
                <a16:creationId xmlns:a16="http://schemas.microsoft.com/office/drawing/2014/main" id="{A04A72D2-609A-F0B7-C05F-9C3BD6D6F3A1}"/>
              </a:ext>
            </a:extLst>
          </p:cNvPr>
          <p:cNvSpPr txBox="1"/>
          <p:nvPr/>
        </p:nvSpPr>
        <p:spPr>
          <a:xfrm>
            <a:off x="-566781" y="3179173"/>
            <a:ext cx="2719197" cy="584775"/>
          </a:xfrm>
          <a:prstGeom prst="rect">
            <a:avLst/>
          </a:prstGeom>
          <a:noFill/>
        </p:spPr>
        <p:txBody>
          <a:bodyPr wrap="square">
            <a:spAutoFit/>
          </a:bodyPr>
          <a:lstStyle/>
          <a:p>
            <a:pPr marL="457200" indent="-457200" algn="ctr"/>
            <a:r>
              <a:rPr lang="he-IL" sz="3200" b="1" dirty="0">
                <a:solidFill>
                  <a:srgbClr val="002060"/>
                </a:solidFill>
                <a:latin typeface="Calibri" panose="020F0502020204030204" pitchFamily="34" charset="0"/>
                <a:cs typeface="Calibri" panose="020F0502020204030204" pitchFamily="34" charset="0"/>
              </a:rPr>
              <a:t>אופיר</a:t>
            </a:r>
          </a:p>
        </p:txBody>
      </p:sp>
      <p:sp>
        <p:nvSpPr>
          <p:cNvPr id="8" name="TextBox 8">
            <a:extLst>
              <a:ext uri="{FF2B5EF4-FFF2-40B4-BE49-F238E27FC236}">
                <a16:creationId xmlns:a16="http://schemas.microsoft.com/office/drawing/2014/main" id="{632A69D0-6401-72AB-BD95-0BAA454F880D}"/>
              </a:ext>
            </a:extLst>
          </p:cNvPr>
          <p:cNvSpPr txBox="1"/>
          <p:nvPr/>
        </p:nvSpPr>
        <p:spPr>
          <a:xfrm>
            <a:off x="2152416" y="908142"/>
            <a:ext cx="4928439" cy="1200329"/>
          </a:xfrm>
          <a:prstGeom prst="rect">
            <a:avLst/>
          </a:prstGeom>
          <a:noFill/>
        </p:spPr>
        <p:txBody>
          <a:bodyPr wrap="square">
            <a:spAutoFit/>
          </a:bodyPr>
          <a:lstStyle/>
          <a:p>
            <a:pPr marL="457200" indent="-457200" algn="ctr"/>
            <a:r>
              <a:rPr lang="he-IL" sz="2400" dirty="0">
                <a:solidFill>
                  <a:srgbClr val="002060"/>
                </a:solidFill>
                <a:latin typeface="Calibri" panose="020F0502020204030204" pitchFamily="34" charset="0"/>
                <a:cs typeface="Calibri" panose="020F0502020204030204" pitchFamily="34" charset="0"/>
              </a:rPr>
              <a:t>גם שמואל וגם אופיר עומדים בפני דילמה רצינית. מהי אותה דילמה? </a:t>
            </a:r>
          </a:p>
          <a:p>
            <a:pPr marL="457200" indent="-457200" algn="ctr" rtl="1"/>
            <a:r>
              <a:rPr lang="he-IL" sz="2400" dirty="0">
                <a:solidFill>
                  <a:srgbClr val="002060"/>
                </a:solidFill>
                <a:latin typeface="Calibri" panose="020F0502020204030204" pitchFamily="34" charset="0"/>
                <a:cs typeface="Calibri" panose="020F0502020204030204" pitchFamily="34" charset="0"/>
              </a:rPr>
              <a:t>מהן ההתלבטויות או המחשבות שלהם?</a:t>
            </a:r>
          </a:p>
        </p:txBody>
      </p:sp>
      <p:sp>
        <p:nvSpPr>
          <p:cNvPr id="9" name="תיבת טקסט 8">
            <a:extLst>
              <a:ext uri="{FF2B5EF4-FFF2-40B4-BE49-F238E27FC236}">
                <a16:creationId xmlns:a16="http://schemas.microsoft.com/office/drawing/2014/main" id="{9F2F25C0-3881-1A49-5CA1-4A99E17EC17C}"/>
              </a:ext>
            </a:extLst>
          </p:cNvPr>
          <p:cNvSpPr txBox="1"/>
          <p:nvPr/>
        </p:nvSpPr>
        <p:spPr>
          <a:xfrm>
            <a:off x="4498169" y="3056061"/>
            <a:ext cx="4868616" cy="830997"/>
          </a:xfrm>
          <a:prstGeom prst="rect">
            <a:avLst/>
          </a:prstGeom>
          <a:noFill/>
        </p:spPr>
        <p:txBody>
          <a:bodyPr wrap="square">
            <a:spAutoFit/>
          </a:bodyPr>
          <a:lstStyle/>
          <a:p>
            <a:pPr algn="ctr"/>
            <a:r>
              <a:rPr lang="he-IL" sz="2400" dirty="0">
                <a:solidFill>
                  <a:srgbClr val="002060"/>
                </a:solidFill>
                <a:latin typeface="Calibri" panose="020F0502020204030204" pitchFamily="34" charset="0"/>
                <a:cs typeface="Calibri" panose="020F0502020204030204" pitchFamily="34" charset="0"/>
              </a:rPr>
              <a:t>מה, לדעתכם, מנע משמואל מלעזור לאופיר</a:t>
            </a:r>
            <a:br>
              <a:rPr lang="he-IL" sz="2400" dirty="0">
                <a:solidFill>
                  <a:srgbClr val="002060"/>
                </a:solidFill>
                <a:latin typeface="Calibri" panose="020F0502020204030204" pitchFamily="34" charset="0"/>
                <a:cs typeface="Calibri" panose="020F0502020204030204" pitchFamily="34" charset="0"/>
              </a:rPr>
            </a:br>
            <a:r>
              <a:rPr lang="he-IL" sz="2400" dirty="0">
                <a:solidFill>
                  <a:srgbClr val="002060"/>
                </a:solidFill>
                <a:latin typeface="Calibri" panose="020F0502020204030204" pitchFamily="34" charset="0"/>
                <a:cs typeface="Calibri" panose="020F0502020204030204" pitchFamily="34" charset="0"/>
              </a:rPr>
              <a:t>ומה עזר לו לחבור לאביתר לבסוף?</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99DDCE46-6176-9F6C-DBD4-E039E35F7F18}"/>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20" name="Freeform 3">
            <a:extLst>
              <a:ext uri="{FF2B5EF4-FFF2-40B4-BE49-F238E27FC236}">
                <a16:creationId xmlns:a16="http://schemas.microsoft.com/office/drawing/2014/main" id="{A34FDAB1-C4A0-EC80-5118-B918E0D42E7D}"/>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21" name="Freeform 4">
            <a:extLst>
              <a:ext uri="{FF2B5EF4-FFF2-40B4-BE49-F238E27FC236}">
                <a16:creationId xmlns:a16="http://schemas.microsoft.com/office/drawing/2014/main" id="{811B7323-6525-669C-551B-6BBB10EBB3B9}"/>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3" name="כותרת 2"/>
          <p:cNvSpPr>
            <a:spLocks noGrp="1"/>
          </p:cNvSpPr>
          <p:nvPr>
            <p:ph type="title"/>
          </p:nvPr>
        </p:nvSpPr>
        <p:spPr/>
        <p:txBody>
          <a:bodyPr/>
          <a:lstStyle/>
          <a:p>
            <a:r>
              <a:rPr lang="he-IL" dirty="0"/>
              <a:t>משחק רצף</a:t>
            </a:r>
          </a:p>
        </p:txBody>
      </p:sp>
      <p:sp>
        <p:nvSpPr>
          <p:cNvPr id="4" name="מציין מיקום טקסט 3"/>
          <p:cNvSpPr>
            <a:spLocks noGrp="1"/>
          </p:cNvSpPr>
          <p:nvPr>
            <p:ph type="body" idx="1"/>
          </p:nvPr>
        </p:nvSpPr>
        <p:spPr>
          <a:xfrm>
            <a:off x="838200" y="1404435"/>
            <a:ext cx="11082100" cy="1591628"/>
          </a:xfrm>
        </p:spPr>
        <p:txBody>
          <a:bodyPr>
            <a:normAutofit/>
          </a:bodyPr>
          <a:lstStyle/>
          <a:p>
            <a:pPr marL="50800" indent="0">
              <a:buNone/>
            </a:pPr>
            <a:r>
              <a:rPr lang="he-IL" sz="3600" b="1" dirty="0"/>
              <a:t>מה אתם הייתם עושים?</a:t>
            </a:r>
          </a:p>
          <a:p>
            <a:pPr marL="50800" indent="0">
              <a:buNone/>
            </a:pPr>
            <a:r>
              <a:rPr lang="he-IL" sz="3500" dirty="0"/>
              <a:t>נוקטים בפעולה להפסקת הפגיעה                       מתעלמים מהפגיעה</a:t>
            </a:r>
            <a:endParaRPr lang="he-IL" sz="2200" dirty="0"/>
          </a:p>
          <a:p>
            <a:pPr marL="50800" indent="0">
              <a:buNone/>
            </a:pPr>
            <a:endParaRPr lang="he-IL" dirty="0"/>
          </a:p>
        </p:txBody>
      </p:sp>
      <p:sp>
        <p:nvSpPr>
          <p:cNvPr id="5" name="תיבת טקסט 4">
            <a:extLst>
              <a:ext uri="{FF2B5EF4-FFF2-40B4-BE49-F238E27FC236}">
                <a16:creationId xmlns:a16="http://schemas.microsoft.com/office/drawing/2014/main" id="{F3C900DF-C3E1-34FF-20E2-FC2274CDA40D}"/>
              </a:ext>
            </a:extLst>
          </p:cNvPr>
          <p:cNvSpPr txBox="1"/>
          <p:nvPr/>
        </p:nvSpPr>
        <p:spPr>
          <a:xfrm>
            <a:off x="8300043" y="6166151"/>
            <a:ext cx="2964427" cy="523220"/>
          </a:xfrm>
          <a:prstGeom prst="rect">
            <a:avLst/>
          </a:prstGeom>
          <a:noFill/>
        </p:spPr>
        <p:txBody>
          <a:bodyPr wrap="square">
            <a:spAutoFit/>
          </a:bodyPr>
          <a:lstStyle/>
          <a:p>
            <a:pPr algn="ctr" rtl="1"/>
            <a:r>
              <a:rPr lang="he-IL" sz="2800" b="1" dirty="0"/>
              <a:t>נוקטים בפעולה</a:t>
            </a:r>
          </a:p>
        </p:txBody>
      </p:sp>
      <p:sp>
        <p:nvSpPr>
          <p:cNvPr id="7" name="תיבת טקסט 6">
            <a:extLst>
              <a:ext uri="{FF2B5EF4-FFF2-40B4-BE49-F238E27FC236}">
                <a16:creationId xmlns:a16="http://schemas.microsoft.com/office/drawing/2014/main" id="{D247B10F-C5CD-6D83-ED68-D8BD17860384}"/>
              </a:ext>
            </a:extLst>
          </p:cNvPr>
          <p:cNvSpPr txBox="1"/>
          <p:nvPr/>
        </p:nvSpPr>
        <p:spPr>
          <a:xfrm>
            <a:off x="4665405" y="6153217"/>
            <a:ext cx="2861188" cy="523220"/>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dirty="0"/>
              <a:t>נמנעים מפעולה</a:t>
            </a:r>
          </a:p>
        </p:txBody>
      </p:sp>
      <p:sp>
        <p:nvSpPr>
          <p:cNvPr id="10" name="תיבת טקסט 9">
            <a:extLst>
              <a:ext uri="{FF2B5EF4-FFF2-40B4-BE49-F238E27FC236}">
                <a16:creationId xmlns:a16="http://schemas.microsoft.com/office/drawing/2014/main" id="{44C38EBE-0CEE-4851-997C-A7D3CAE994EB}"/>
              </a:ext>
            </a:extLst>
          </p:cNvPr>
          <p:cNvSpPr txBox="1"/>
          <p:nvPr/>
        </p:nvSpPr>
        <p:spPr>
          <a:xfrm>
            <a:off x="1113754" y="6148633"/>
            <a:ext cx="2949678" cy="523220"/>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dirty="0"/>
              <a:t>מתלבטים</a:t>
            </a:r>
          </a:p>
        </p:txBody>
      </p:sp>
      <p:sp>
        <p:nvSpPr>
          <p:cNvPr id="14" name="Freeform 5">
            <a:extLst>
              <a:ext uri="{FF2B5EF4-FFF2-40B4-BE49-F238E27FC236}">
                <a16:creationId xmlns:a16="http://schemas.microsoft.com/office/drawing/2014/main" id="{999626D3-73C0-A59D-BCBD-FDDE005FF1FE}"/>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a:p>
        </p:txBody>
      </p:sp>
      <p:sp>
        <p:nvSpPr>
          <p:cNvPr id="15" name="Freeform 6">
            <a:extLst>
              <a:ext uri="{FF2B5EF4-FFF2-40B4-BE49-F238E27FC236}">
                <a16:creationId xmlns:a16="http://schemas.microsoft.com/office/drawing/2014/main" id="{6B717CEB-2E37-2506-8B74-6E3BBD4C6704}"/>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a:p>
        </p:txBody>
      </p:sp>
      <p:sp>
        <p:nvSpPr>
          <p:cNvPr id="16" name="Freeform 7">
            <a:extLst>
              <a:ext uri="{FF2B5EF4-FFF2-40B4-BE49-F238E27FC236}">
                <a16:creationId xmlns:a16="http://schemas.microsoft.com/office/drawing/2014/main" id="{9C098F64-7A67-F234-4DF4-AF443A7E070B}"/>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a:p>
        </p:txBody>
      </p:sp>
      <p:cxnSp>
        <p:nvCxnSpPr>
          <p:cNvPr id="18" name="מחבר חץ ישר 17">
            <a:extLst>
              <a:ext uri="{FF2B5EF4-FFF2-40B4-BE49-F238E27FC236}">
                <a16:creationId xmlns:a16="http://schemas.microsoft.com/office/drawing/2014/main" id="{B46FA713-E51B-500B-F88E-F9A9A10D2DEA}"/>
              </a:ext>
            </a:extLst>
          </p:cNvPr>
          <p:cNvCxnSpPr>
            <a:cxnSpLocks/>
          </p:cNvCxnSpPr>
          <p:nvPr/>
        </p:nvCxnSpPr>
        <p:spPr>
          <a:xfrm>
            <a:off x="4518649" y="2416005"/>
            <a:ext cx="1667662"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58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3003041" y="1258967"/>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942975" y="269152"/>
            <a:ext cx="10301288" cy="830997"/>
          </a:xfrm>
          <a:prstGeom prst="rect">
            <a:avLst/>
          </a:prstGeom>
          <a:noFill/>
        </p:spPr>
        <p:txBody>
          <a:bodyPr wrap="square">
            <a:spAutoFit/>
          </a:bodyPr>
          <a:lstStyle/>
          <a:p>
            <a:pPr algn="ctr" rtl="1"/>
            <a:r>
              <a:rPr lang="he-IL" sz="4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חבר מהכיתה יושב לבד בהפסקה ובוכה</a:t>
            </a:r>
            <a:endParaRPr lang="he-IL" sz="4800" dirty="0"/>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3179223" y="3134046"/>
            <a:ext cx="6577906" cy="523220"/>
          </a:xfrm>
          <a:prstGeom prst="rect">
            <a:avLst/>
          </a:prstGeom>
          <a:noFill/>
        </p:spPr>
        <p:txBody>
          <a:bodyPr wrap="square">
            <a:spAutoFit/>
          </a:bodyPr>
          <a:lstStyle/>
          <a:p>
            <a:pPr algn="ctr" rtl="1"/>
            <a:r>
              <a:rPr lang="he-IL" sz="2800" b="1" dirty="0">
                <a:solidFill>
                  <a:schemeClr val="accent5">
                    <a:lumMod val="50000"/>
                  </a:schemeClr>
                </a:solidFill>
                <a:latin typeface="Abadi" panose="020B0604020104020204" pitchFamily="34" charset="0"/>
                <a:cs typeface="Calibri" panose="020F0502020204030204" pitchFamily="34" charset="0"/>
              </a:rPr>
              <a:t>האם</a:t>
            </a:r>
            <a:r>
              <a:rPr lang="he-IL" sz="2800" b="1" dirty="0">
                <a:solidFill>
                  <a:schemeClr val="accent5">
                    <a:lumMod val="50000"/>
                  </a:schemeClr>
                </a:solidFill>
                <a:latin typeface="Calibri" panose="020F0502020204030204" pitchFamily="34" charset="0"/>
                <a:cs typeface="Calibri" panose="020F0502020204030204" pitchFamily="34" charset="0"/>
              </a:rPr>
              <a:t> תנקטו בפעולה? איזו?</a:t>
            </a:r>
            <a:endParaRPr lang="he-IL" sz="2800" dirty="0"/>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3724623" y="4013758"/>
            <a:ext cx="5764547" cy="954107"/>
          </a:xfrm>
          <a:prstGeom prst="rect">
            <a:avLst/>
          </a:prstGeom>
          <a:noFill/>
        </p:spPr>
        <p:txBody>
          <a:bodyPr wrap="square">
            <a:spAutoFit/>
          </a:bodyPr>
          <a:lstStyle/>
          <a:p>
            <a:pPr algn="ctr"/>
            <a:r>
              <a:rPr lang="he-IL" sz="2800" b="1" dirty="0">
                <a:solidFill>
                  <a:schemeClr val="accent5">
                    <a:lumMod val="50000"/>
                  </a:schemeClr>
                </a:solidFill>
                <a:latin typeface="Abadi" panose="020B0604020104020204" pitchFamily="34" charset="0"/>
                <a:cs typeface="Calibri" panose="020F0502020204030204" pitchFamily="34" charset="0"/>
              </a:rPr>
              <a:t>או האם תמנעו מפעולה ותמשיכו הלאה </a:t>
            </a:r>
          </a:p>
          <a:p>
            <a:pPr algn="ctr"/>
            <a:r>
              <a:rPr lang="he-IL" sz="2800" b="1" dirty="0">
                <a:solidFill>
                  <a:schemeClr val="accent5">
                    <a:lumMod val="50000"/>
                  </a:schemeClr>
                </a:solidFill>
                <a:latin typeface="Abadi" panose="020B0604020104020204" pitchFamily="34" charset="0"/>
                <a:cs typeface="Calibri" panose="020F0502020204030204" pitchFamily="34" charset="0"/>
              </a:rPr>
              <a:t>מבלי להתייחס למה שקרה?</a:t>
            </a:r>
          </a:p>
        </p:txBody>
      </p:sp>
      <p:pic>
        <p:nvPicPr>
          <p:cNvPr id="16" name="Picture 2" descr="Free late figure child illustration">
            <a:extLst>
              <a:ext uri="{FF2B5EF4-FFF2-40B4-BE49-F238E27FC236}">
                <a16:creationId xmlns:a16="http://schemas.microsoft.com/office/drawing/2014/main" id="{41FEC2C9-1BA3-A81D-2386-E70529D615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2805" b="1"/>
          <a:stretch/>
        </p:blipFill>
        <p:spPr bwMode="auto">
          <a:xfrm>
            <a:off x="133929" y="2871916"/>
            <a:ext cx="3550869" cy="3311503"/>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a:noFill/>
          <a:extLst>
            <a:ext uri="{909E8E84-426E-40DD-AFC4-6F175D3DCCD1}">
              <a14:hiddenFill xmlns:a14="http://schemas.microsoft.com/office/drawing/2010/main">
                <a:solidFill>
                  <a:srgbClr val="FFFFFF"/>
                </a:solidFill>
              </a14:hiddenFill>
            </a:ext>
          </a:extLst>
        </p:spPr>
      </p:pic>
      <p:pic>
        <p:nvPicPr>
          <p:cNvPr id="24" name="תמונה 23" descr="תמונה שמכילה גופן, גרפיקה, לוגו, עיצוב גרפי&#10;&#10;התיאור נוצר באופן אוטומטי">
            <a:extLst>
              <a:ext uri="{FF2B5EF4-FFF2-40B4-BE49-F238E27FC236}">
                <a16:creationId xmlns:a16="http://schemas.microsoft.com/office/drawing/2014/main" id="{23D0528C-CBC2-02B6-AB34-747B4FB02658}"/>
              </a:ext>
            </a:extLst>
          </p:cNvPr>
          <p:cNvPicPr>
            <a:picLocks noChangeAspect="1"/>
          </p:cNvPicPr>
          <p:nvPr/>
        </p:nvPicPr>
        <p:blipFill>
          <a:blip r:embed="rId5"/>
          <a:stretch>
            <a:fillRect/>
          </a:stretch>
        </p:blipFill>
        <p:spPr>
          <a:xfrm>
            <a:off x="4622352" y="1994891"/>
            <a:ext cx="3884852" cy="1282943"/>
          </a:xfrm>
          <a:prstGeom prst="rect">
            <a:avLst/>
          </a:prstGeom>
        </p:spPr>
      </p:pic>
      <p:sp>
        <p:nvSpPr>
          <p:cNvPr id="3" name="תיבת טקסט 2">
            <a:extLst>
              <a:ext uri="{FF2B5EF4-FFF2-40B4-BE49-F238E27FC236}">
                <a16:creationId xmlns:a16="http://schemas.microsoft.com/office/drawing/2014/main" id="{35594FE9-968A-7B66-B79A-5121F4D59EAD}"/>
              </a:ext>
            </a:extLst>
          </p:cNvPr>
          <p:cNvSpPr txBox="1"/>
          <p:nvPr/>
        </p:nvSpPr>
        <p:spPr>
          <a:xfrm>
            <a:off x="3343919" y="5398067"/>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
        <p:nvSpPr>
          <p:cNvPr id="2" name="אליפסה 1">
            <a:extLst>
              <a:ext uri="{FF2B5EF4-FFF2-40B4-BE49-F238E27FC236}">
                <a16:creationId xmlns:a16="http://schemas.microsoft.com/office/drawing/2014/main" id="{DC7A3488-8AAF-F9D2-931B-7D90DB380AAA}"/>
              </a:ext>
            </a:extLst>
          </p:cNvPr>
          <p:cNvSpPr/>
          <p:nvPr/>
        </p:nvSpPr>
        <p:spPr>
          <a:xfrm>
            <a:off x="1383812" y="3742447"/>
            <a:ext cx="444915" cy="1866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5729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556016" y="1251332"/>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133690" y="292641"/>
            <a:ext cx="11919857" cy="830997"/>
          </a:xfrm>
          <a:prstGeom prst="rect">
            <a:avLst/>
          </a:prstGeom>
          <a:noFill/>
        </p:spPr>
        <p:txBody>
          <a:bodyPr wrap="square">
            <a:spAutoFit/>
          </a:bodyPr>
          <a:lstStyle/>
          <a:p>
            <a:pPr algn="ctr" rtl="1"/>
            <a:r>
              <a:rPr lang="he-IL" sz="4800" b="1" u="sng"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חבר מהכיתה משפיל ילד מהכיתה, לעיני כל</a:t>
            </a:r>
            <a:endParaRPr lang="he-IL" sz="4800" dirty="0"/>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3781371" y="3128513"/>
            <a:ext cx="4624494" cy="523220"/>
          </a:xfrm>
          <a:prstGeom prst="rect">
            <a:avLst/>
          </a:prstGeom>
          <a:noFill/>
        </p:spPr>
        <p:txBody>
          <a:bodyPr wrap="square">
            <a:spAutoFit/>
          </a:bodyPr>
          <a:lstStyle/>
          <a:p>
            <a:pPr algn="ctr" rtl="1"/>
            <a:r>
              <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האם תנקטו בפעולה? </a:t>
            </a:r>
            <a:r>
              <a:rPr lang="he-IL" sz="2800" b="1" dirty="0">
                <a:solidFill>
                  <a:schemeClr val="accent5">
                    <a:lumMod val="50000"/>
                  </a:schemeClr>
                </a:solidFill>
                <a:latin typeface="Calibri" panose="020F0502020204030204" pitchFamily="34" charset="0"/>
                <a:cs typeface="Calibri" panose="020F0502020204030204" pitchFamily="34" charset="0"/>
              </a:rPr>
              <a:t>איזו?</a:t>
            </a:r>
            <a:endParaRPr lang="he-IL" sz="2800" dirty="0"/>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3291840" y="3934402"/>
            <a:ext cx="5876520" cy="954107"/>
          </a:xfrm>
          <a:prstGeom prst="rect">
            <a:avLst/>
          </a:prstGeom>
          <a:noFill/>
        </p:spPr>
        <p:txBody>
          <a:bodyPr wrap="square">
            <a:spAutoFit/>
          </a:bodyPr>
          <a:lstStyle/>
          <a:p>
            <a:pPr algn="ctr"/>
            <a:r>
              <a:rPr lang="he-IL" sz="2800" b="1" dirty="0">
                <a:solidFill>
                  <a:schemeClr val="accent5">
                    <a:lumMod val="50000"/>
                  </a:schemeClr>
                </a:solidFill>
                <a:latin typeface="Calibri" panose="020F0502020204030204" pitchFamily="34" charset="0"/>
                <a:cs typeface="Calibri" panose="020F0502020204030204" pitchFamily="34" charset="0"/>
              </a:rPr>
              <a:t>או האם תמנעו מפעולה ותמשיכו הלאה מבלי להתייחס למה שקרה?</a:t>
            </a:r>
          </a:p>
        </p:txBody>
      </p:sp>
      <p:pic>
        <p:nvPicPr>
          <p:cNvPr id="7" name="Picture 2" descr="Free Pointing Gesture photo and picture">
            <a:extLst>
              <a:ext uri="{FF2B5EF4-FFF2-40B4-BE49-F238E27FC236}">
                <a16:creationId xmlns:a16="http://schemas.microsoft.com/office/drawing/2014/main" id="{8F95F59C-E92B-E155-6D36-288B86CC384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875"/>
          <a:stretch/>
        </p:blipFill>
        <p:spPr bwMode="auto">
          <a:xfrm flipH="1">
            <a:off x="0" y="3625606"/>
            <a:ext cx="2458931" cy="3214306"/>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descr="תמונה שמכילה גופן, גרפיקה, לוגו, עיצוב גרפי&#10;&#10;התיאור נוצר באופן אוטומטי">
            <a:extLst>
              <a:ext uri="{FF2B5EF4-FFF2-40B4-BE49-F238E27FC236}">
                <a16:creationId xmlns:a16="http://schemas.microsoft.com/office/drawing/2014/main" id="{20735182-7B73-CA89-5093-EEBF663F6532}"/>
              </a:ext>
            </a:extLst>
          </p:cNvPr>
          <p:cNvPicPr>
            <a:picLocks noChangeAspect="1"/>
          </p:cNvPicPr>
          <p:nvPr/>
        </p:nvPicPr>
        <p:blipFill>
          <a:blip r:embed="rId5"/>
          <a:stretch>
            <a:fillRect/>
          </a:stretch>
        </p:blipFill>
        <p:spPr>
          <a:xfrm>
            <a:off x="4151192" y="2048064"/>
            <a:ext cx="3884852" cy="1282943"/>
          </a:xfrm>
          <a:prstGeom prst="rect">
            <a:avLst/>
          </a:prstGeom>
        </p:spPr>
      </p:pic>
      <p:sp>
        <p:nvSpPr>
          <p:cNvPr id="2" name="תיבת טקסט 1">
            <a:extLst>
              <a:ext uri="{FF2B5EF4-FFF2-40B4-BE49-F238E27FC236}">
                <a16:creationId xmlns:a16="http://schemas.microsoft.com/office/drawing/2014/main" id="{35D81F68-60B4-1A19-2FF6-AE04AF56F4FD}"/>
              </a:ext>
            </a:extLst>
          </p:cNvPr>
          <p:cNvSpPr txBox="1"/>
          <p:nvPr/>
        </p:nvSpPr>
        <p:spPr>
          <a:xfrm>
            <a:off x="2764964" y="5360446"/>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42003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281762" y="1228725"/>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854247" y="344068"/>
            <a:ext cx="10660176" cy="830997"/>
          </a:xfrm>
          <a:prstGeom prst="rect">
            <a:avLst/>
          </a:prstGeom>
          <a:noFill/>
        </p:spPr>
        <p:txBody>
          <a:bodyPr wrap="square">
            <a:spAutoFit/>
          </a:bodyPr>
          <a:lstStyle/>
          <a:p>
            <a:pPr algn="ctr" rtl="1"/>
            <a:r>
              <a:rPr lang="he-IL" sz="4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ילד מהכיתה מועד ונחבל בהפסקה</a:t>
            </a:r>
            <a:endParaRPr lang="he-IL" sz="4800" dirty="0"/>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2804665" y="3063145"/>
            <a:ext cx="6577906" cy="523220"/>
          </a:xfrm>
          <a:prstGeom prst="rect">
            <a:avLst/>
          </a:prstGeom>
          <a:noFill/>
        </p:spPr>
        <p:txBody>
          <a:bodyPr wrap="square">
            <a:spAutoFit/>
          </a:bodyPr>
          <a:lstStyle/>
          <a:p>
            <a:pPr algn="ctr" rtl="1"/>
            <a:r>
              <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האם תנקטו בפעולה? </a:t>
            </a:r>
            <a:r>
              <a:rPr lang="he-IL" sz="2800" b="1" dirty="0">
                <a:solidFill>
                  <a:schemeClr val="accent5">
                    <a:lumMod val="50000"/>
                  </a:schemeClr>
                </a:solidFill>
                <a:latin typeface="Calibri" panose="020F0502020204030204" pitchFamily="34" charset="0"/>
                <a:cs typeface="Calibri" panose="020F0502020204030204" pitchFamily="34" charset="0"/>
              </a:rPr>
              <a:t>איזו?</a:t>
            </a:r>
            <a:endParaRPr lang="he-IL" sz="2800" dirty="0"/>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3136537" y="3967997"/>
            <a:ext cx="5914160" cy="954107"/>
          </a:xfrm>
          <a:prstGeom prst="rect">
            <a:avLst/>
          </a:prstGeom>
          <a:noFill/>
        </p:spPr>
        <p:txBody>
          <a:bodyPr wrap="square">
            <a:spAutoFit/>
          </a:bodyPr>
          <a:lstStyle/>
          <a:p>
            <a:pPr algn="ctr"/>
            <a:r>
              <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או האם תמנעו מפעולה ותמשיכו הלאה מבלי להתייחס למה שקרה?</a:t>
            </a:r>
            <a:endParaRPr lang="he-IL" sz="2800" dirty="0"/>
          </a:p>
        </p:txBody>
      </p:sp>
      <p:pic>
        <p:nvPicPr>
          <p:cNvPr id="11" name="תמונה 10" descr="תמונה שמכילה גופן, גרפיקה, לוגו, עיצוב גרפי&#10;&#10;התיאור נוצר באופן אוטומטי">
            <a:extLst>
              <a:ext uri="{FF2B5EF4-FFF2-40B4-BE49-F238E27FC236}">
                <a16:creationId xmlns:a16="http://schemas.microsoft.com/office/drawing/2014/main" id="{CE294A06-AB47-4D70-8C14-7E1FA2D66809}"/>
              </a:ext>
            </a:extLst>
          </p:cNvPr>
          <p:cNvPicPr>
            <a:picLocks noChangeAspect="1"/>
          </p:cNvPicPr>
          <p:nvPr/>
        </p:nvPicPr>
        <p:blipFill>
          <a:blip r:embed="rId4"/>
          <a:stretch>
            <a:fillRect/>
          </a:stretch>
        </p:blipFill>
        <p:spPr>
          <a:xfrm>
            <a:off x="4151191" y="1924111"/>
            <a:ext cx="3884852" cy="1282943"/>
          </a:xfrm>
          <a:prstGeom prst="rect">
            <a:avLst/>
          </a:prstGeom>
        </p:spPr>
      </p:pic>
      <p:pic>
        <p:nvPicPr>
          <p:cNvPr id="2" name="Picture 4" descr="Free slipping falling down man vector">
            <a:extLst>
              <a:ext uri="{FF2B5EF4-FFF2-40B4-BE49-F238E27FC236}">
                <a16:creationId xmlns:a16="http://schemas.microsoft.com/office/drawing/2014/main" id="{230B3BE2-D617-D013-9DF1-BF1C02D0E6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924" y="3913560"/>
            <a:ext cx="3093487" cy="2141273"/>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1CCECBF2-C320-1A54-E5BB-6CB0B7FAD87B}"/>
              </a:ext>
            </a:extLst>
          </p:cNvPr>
          <p:cNvSpPr txBox="1"/>
          <p:nvPr/>
        </p:nvSpPr>
        <p:spPr>
          <a:xfrm>
            <a:off x="2764964" y="5360446"/>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196815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975403" y="1363748"/>
            <a:ext cx="8030054"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505904" y="61222"/>
            <a:ext cx="10660176" cy="1446550"/>
          </a:xfrm>
          <a:prstGeom prst="rect">
            <a:avLst/>
          </a:prstGeom>
          <a:noFill/>
        </p:spPr>
        <p:txBody>
          <a:bodyPr wrap="square">
            <a:spAutoFit/>
          </a:bodyPr>
          <a:lstStyle/>
          <a:p>
            <a:pPr algn="ctr" rtl="1"/>
            <a:r>
              <a:rPr lang="he-IL" sz="4400" b="1" dirty="0">
                <a:solidFill>
                  <a:schemeClr val="accent5">
                    <a:lumMod val="50000"/>
                  </a:schemeClr>
                </a:solidFill>
                <a:latin typeface="Calibri" panose="020F0502020204030204" pitchFamily="34" charset="0"/>
                <a:cs typeface="Calibri" panose="020F0502020204030204" pitchFamily="34" charset="0"/>
              </a:rPr>
              <a:t>חבר מהכיתה מבקש להצטרף למשחק </a:t>
            </a:r>
          </a:p>
          <a:p>
            <a:pPr algn="ctr" rtl="1"/>
            <a:r>
              <a:rPr lang="he-IL" sz="4400" b="1" dirty="0">
                <a:solidFill>
                  <a:schemeClr val="accent5">
                    <a:lumMod val="50000"/>
                  </a:schemeClr>
                </a:solidFill>
                <a:latin typeface="Calibri" panose="020F0502020204030204" pitchFamily="34" charset="0"/>
                <a:cs typeface="Calibri" panose="020F0502020204030204" pitchFamily="34" charset="0"/>
              </a:rPr>
              <a:t>והמשתתפים לא מרשים לו</a:t>
            </a:r>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3599306" y="3126790"/>
            <a:ext cx="6782248" cy="523220"/>
          </a:xfrm>
          <a:prstGeom prst="rect">
            <a:avLst/>
          </a:prstGeom>
          <a:noFill/>
        </p:spPr>
        <p:txBody>
          <a:bodyPr wrap="square">
            <a:spAutoFit/>
          </a:bodyPr>
          <a:lstStyle/>
          <a:p>
            <a:pPr algn="ctr" rtl="1"/>
            <a:r>
              <a:rPr lang="he-IL" sz="2800" b="1" dirty="0">
                <a:solidFill>
                  <a:schemeClr val="accent5">
                    <a:lumMod val="50000"/>
                  </a:schemeClr>
                </a:solidFill>
                <a:latin typeface="Calibri" panose="020F0502020204030204" pitchFamily="34" charset="0"/>
                <a:cs typeface="Calibri" panose="020F0502020204030204" pitchFamily="34" charset="0"/>
              </a:rPr>
              <a:t>האם תנקטו בפעולה? איזו?</a:t>
            </a:r>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4207051" y="4167466"/>
            <a:ext cx="5566756" cy="954107"/>
          </a:xfrm>
          <a:prstGeom prst="rect">
            <a:avLst/>
          </a:prstGeom>
          <a:noFill/>
        </p:spPr>
        <p:txBody>
          <a:bodyPr wrap="square">
            <a:spAutoFit/>
          </a:bodyPr>
          <a:lstStyle/>
          <a:p>
            <a:pPr algn="ctr" rtl="1"/>
            <a:r>
              <a:rPr lang="he-IL" sz="2800" b="1" dirty="0">
                <a:solidFill>
                  <a:schemeClr val="accent5">
                    <a:lumMod val="50000"/>
                  </a:schemeClr>
                </a:solidFill>
                <a:latin typeface="Calibri" panose="020F0502020204030204" pitchFamily="34" charset="0"/>
                <a:cs typeface="Calibri" panose="020F0502020204030204" pitchFamily="34" charset="0"/>
              </a:rPr>
              <a:t>האם תמנעו מפעולה - ותמשיכו הלאה מבלי להתייחס למה שקרה?</a:t>
            </a:r>
          </a:p>
        </p:txBody>
      </p:sp>
      <p:pic>
        <p:nvPicPr>
          <p:cNvPr id="7" name="Picture 2" descr="Free Team Work illustration and picture">
            <a:extLst>
              <a:ext uri="{FF2B5EF4-FFF2-40B4-BE49-F238E27FC236}">
                <a16:creationId xmlns:a16="http://schemas.microsoft.com/office/drawing/2014/main" id="{5F382CF0-8A5C-6B2C-A916-4F4878115D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29" r="-1" b="1711"/>
          <a:stretch/>
        </p:blipFill>
        <p:spPr bwMode="auto">
          <a:xfrm flipH="1">
            <a:off x="0" y="3742915"/>
            <a:ext cx="3298371" cy="3112224"/>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extLst>
            <a:ext uri="{909E8E84-426E-40DD-AFC4-6F175D3DCCD1}">
              <a14:hiddenFill xmlns:a14="http://schemas.microsoft.com/office/drawing/2010/main">
                <a:solidFill>
                  <a:srgbClr val="FFFFFF"/>
                </a:solidFill>
              </a14:hiddenFill>
            </a:ext>
          </a:extLst>
        </p:spPr>
      </p:pic>
      <p:pic>
        <p:nvPicPr>
          <p:cNvPr id="13" name="תמונה 12" descr="תמונה שמכילה גופן, גרפיקה, לוגו, עיצוב גרפי&#10;&#10;התיאור נוצר באופן אוטומטי">
            <a:extLst>
              <a:ext uri="{FF2B5EF4-FFF2-40B4-BE49-F238E27FC236}">
                <a16:creationId xmlns:a16="http://schemas.microsoft.com/office/drawing/2014/main" id="{4A4AE6FD-ED55-F843-8B58-883E838F8FBB}"/>
              </a:ext>
            </a:extLst>
          </p:cNvPr>
          <p:cNvPicPr>
            <a:picLocks noChangeAspect="1"/>
          </p:cNvPicPr>
          <p:nvPr/>
        </p:nvPicPr>
        <p:blipFill>
          <a:blip r:embed="rId5"/>
          <a:stretch>
            <a:fillRect/>
          </a:stretch>
        </p:blipFill>
        <p:spPr>
          <a:xfrm>
            <a:off x="4866228" y="2101698"/>
            <a:ext cx="3884852" cy="1282943"/>
          </a:xfrm>
          <a:prstGeom prst="rect">
            <a:avLst/>
          </a:prstGeom>
        </p:spPr>
      </p:pic>
      <p:sp>
        <p:nvSpPr>
          <p:cNvPr id="2" name="תיבת טקסט 1">
            <a:extLst>
              <a:ext uri="{FF2B5EF4-FFF2-40B4-BE49-F238E27FC236}">
                <a16:creationId xmlns:a16="http://schemas.microsoft.com/office/drawing/2014/main" id="{4179D083-AFA8-B205-AEC0-691E26259626}"/>
              </a:ext>
            </a:extLst>
          </p:cNvPr>
          <p:cNvSpPr txBox="1"/>
          <p:nvPr/>
        </p:nvSpPr>
        <p:spPr>
          <a:xfrm>
            <a:off x="3451283" y="5494252"/>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325095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711986" y="1357582"/>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680076" y="368998"/>
            <a:ext cx="10660176" cy="83099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4800" b="1" dirty="0">
                <a:solidFill>
                  <a:schemeClr val="accent5">
                    <a:lumMod val="50000"/>
                  </a:schemeClr>
                </a:solidFill>
                <a:latin typeface="Calibri" panose="020F0502020204030204" pitchFamily="34" charset="0"/>
                <a:cs typeface="Calibri" panose="020F0502020204030204" pitchFamily="34" charset="0"/>
              </a:rPr>
              <a:t>חבר מהכיתה מרביץ לחבר, מה תעשו?</a:t>
            </a:r>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3906776" y="3355213"/>
            <a:ext cx="5566756"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chemeClr val="accent5">
                    <a:lumMod val="50000"/>
                  </a:schemeClr>
                </a:solidFill>
                <a:latin typeface="Calibri" panose="020F0502020204030204" pitchFamily="34" charset="0"/>
                <a:cs typeface="Calibri" panose="020F0502020204030204" pitchFamily="34" charset="0"/>
              </a:rPr>
              <a:t>האם תנקטו בפעולה? איזו?</a:t>
            </a:r>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3665675" y="4066524"/>
            <a:ext cx="6120792"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chemeClr val="accent5">
                    <a:lumMod val="50000"/>
                  </a:schemeClr>
                </a:solidFill>
                <a:latin typeface="Calibri" panose="020F0502020204030204" pitchFamily="34" charset="0"/>
                <a:cs typeface="Calibri" panose="020F0502020204030204" pitchFamily="34" charset="0"/>
              </a:rPr>
              <a:t>או האם תמנעו מפעולה - ותמשיכו הלאה מבלי להתייחס למה שקרה?</a:t>
            </a:r>
          </a:p>
        </p:txBody>
      </p:sp>
      <p:pic>
        <p:nvPicPr>
          <p:cNvPr id="11" name="Picture 4" descr="Free Stop Violence photo and picture">
            <a:extLst>
              <a:ext uri="{FF2B5EF4-FFF2-40B4-BE49-F238E27FC236}">
                <a16:creationId xmlns:a16="http://schemas.microsoft.com/office/drawing/2014/main" id="{85339671-1E80-6869-54EF-CF04885F47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73" r="21234" b="1"/>
          <a:stretch/>
        </p:blipFill>
        <p:spPr bwMode="auto">
          <a:xfrm flipH="1">
            <a:off x="-1" y="3737810"/>
            <a:ext cx="3450771" cy="3079892"/>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pic>
        <p:nvPicPr>
          <p:cNvPr id="19" name="תמונה 18" descr="תמונה שמכילה גופן, גרפיקה, לוגו, עיצוב גרפי&#10;&#10;התיאור נוצר באופן אוטומטי">
            <a:extLst>
              <a:ext uri="{FF2B5EF4-FFF2-40B4-BE49-F238E27FC236}">
                <a16:creationId xmlns:a16="http://schemas.microsoft.com/office/drawing/2014/main" id="{70B942D6-4BAB-54E0-8264-4A1107C5D392}"/>
              </a:ext>
            </a:extLst>
          </p:cNvPr>
          <p:cNvPicPr>
            <a:picLocks noChangeAspect="1"/>
          </p:cNvPicPr>
          <p:nvPr/>
        </p:nvPicPr>
        <p:blipFill>
          <a:blip r:embed="rId5"/>
          <a:stretch>
            <a:fillRect/>
          </a:stretch>
        </p:blipFill>
        <p:spPr>
          <a:xfrm>
            <a:off x="4580608" y="2034620"/>
            <a:ext cx="3884852" cy="1282943"/>
          </a:xfrm>
          <a:prstGeom prst="rect">
            <a:avLst/>
          </a:prstGeom>
        </p:spPr>
      </p:pic>
      <p:sp>
        <p:nvSpPr>
          <p:cNvPr id="2" name="תיבת טקסט 1">
            <a:extLst>
              <a:ext uri="{FF2B5EF4-FFF2-40B4-BE49-F238E27FC236}">
                <a16:creationId xmlns:a16="http://schemas.microsoft.com/office/drawing/2014/main" id="{660BD52D-CA01-2AF7-4060-A6841A9A5F89}"/>
              </a:ext>
            </a:extLst>
          </p:cNvPr>
          <p:cNvSpPr txBox="1"/>
          <p:nvPr/>
        </p:nvSpPr>
        <p:spPr>
          <a:xfrm>
            <a:off x="3225018" y="5315194"/>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121826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sp>
        <p:nvSpPr>
          <p:cNvPr id="132" name="Google Shape;132;p2"/>
          <p:cNvSpPr/>
          <p:nvPr/>
        </p:nvSpPr>
        <p:spPr>
          <a:xfrm>
            <a:off x="0" y="1313634"/>
            <a:ext cx="12192000" cy="5544366"/>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rgbClr val="E5C3B9"/>
              </a:solidFill>
              <a:latin typeface="Calibri"/>
              <a:ea typeface="Calibri"/>
              <a:cs typeface="Calibri"/>
              <a:sym typeface="Calibri"/>
            </a:endParaRPr>
          </a:p>
        </p:txBody>
      </p:sp>
      <p:sp>
        <p:nvSpPr>
          <p:cNvPr id="133" name="Google Shape;133;p2"/>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מינהל פדגוגי</a:t>
            </a:r>
            <a:endParaRPr sz="900" b="0" i="0" u="none" strike="noStrike" cap="none">
              <a:solidFill>
                <a:schemeClr val="lt1"/>
              </a:solidFill>
              <a:latin typeface="Calibri"/>
              <a:ea typeface="Calibri"/>
              <a:cs typeface="Calibri"/>
              <a:sym typeface="Calibri"/>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אגף בכיר שירות פסיכולוגי ייעוצי</a:t>
            </a:r>
            <a:endParaRPr sz="900" b="0" i="0" u="none" strike="noStrike" cap="none">
              <a:solidFill>
                <a:schemeClr val="lt1"/>
              </a:solidFill>
              <a:latin typeface="Calibri"/>
              <a:ea typeface="Calibri"/>
              <a:cs typeface="Calibri"/>
              <a:sym typeface="Calibri"/>
            </a:endParaRPr>
          </a:p>
        </p:txBody>
      </p:sp>
      <p:sp>
        <p:nvSpPr>
          <p:cNvPr id="134" name="Google Shape;134;p2"/>
          <p:cNvSpPr/>
          <p:nvPr/>
        </p:nvSpPr>
        <p:spPr>
          <a:xfrm>
            <a:off x="1485121" y="259641"/>
            <a:ext cx="9221755" cy="874663"/>
          </a:xfrm>
          <a:prstGeom prst="rect">
            <a:avLst/>
          </a:prstGeom>
          <a:noFill/>
          <a:ln>
            <a:noFill/>
          </a:ln>
        </p:spPr>
        <p:txBody>
          <a:bodyPr spcFirstLastPara="1" wrap="square" lIns="91425" tIns="45700" rIns="91425" bIns="45700" anchor="t" anchorCtr="0">
            <a:spAutoFit/>
          </a:bodyPr>
          <a:lstStyle/>
          <a:p>
            <a:pPr marL="0" marR="0" lvl="0" indent="0" algn="ctr" rtl="1">
              <a:lnSpc>
                <a:spcPct val="77777"/>
              </a:lnSpc>
              <a:spcBef>
                <a:spcPts val="0"/>
              </a:spcBef>
              <a:spcAft>
                <a:spcPts val="0"/>
              </a:spcAft>
              <a:buNone/>
            </a:pPr>
            <a:r>
              <a:rPr lang="iw-IL" sz="7200" b="1" i="0" u="none" strike="noStrike" cap="none" dirty="0">
                <a:solidFill>
                  <a:srgbClr val="002060"/>
                </a:solidFill>
                <a:latin typeface="Calibri"/>
                <a:ea typeface="Calibri"/>
                <a:cs typeface="Calibri"/>
                <a:sym typeface="Calibri"/>
              </a:rPr>
              <a:t>מטרות היחידה</a:t>
            </a:r>
            <a:endParaRPr sz="7200" b="1" i="0" u="none" strike="noStrike" cap="none" dirty="0">
              <a:solidFill>
                <a:srgbClr val="002060"/>
              </a:solidFill>
              <a:latin typeface="Calibri"/>
              <a:ea typeface="Calibri"/>
              <a:cs typeface="Calibri"/>
              <a:sym typeface="Calibri"/>
            </a:endParaRPr>
          </a:p>
        </p:txBody>
      </p:sp>
      <p:sp>
        <p:nvSpPr>
          <p:cNvPr id="135" name="Google Shape;135;p2"/>
          <p:cNvSpPr txBox="1"/>
          <p:nvPr/>
        </p:nvSpPr>
        <p:spPr>
          <a:xfrm>
            <a:off x="216976" y="1888568"/>
            <a:ext cx="11241669" cy="3139281"/>
          </a:xfrm>
          <a:prstGeom prst="rect">
            <a:avLst/>
          </a:prstGeom>
          <a:noFill/>
          <a:ln>
            <a:noFill/>
          </a:ln>
        </p:spPr>
        <p:txBody>
          <a:bodyPr spcFirstLastPara="1" wrap="square" lIns="91425" tIns="45700" rIns="91425" bIns="45700" anchor="t" anchorCtr="0">
            <a:spAutoFit/>
          </a:bodyPr>
          <a:lstStyle/>
          <a:p>
            <a:pPr marL="457200" indent="-457200" algn="r" rtl="1">
              <a:lnSpc>
                <a:spcPct val="150000"/>
              </a:lnSpc>
              <a:spcBef>
                <a:spcPts val="1200"/>
              </a:spcBef>
              <a:buSzPts val="2400"/>
              <a:buFont typeface="Arial" panose="020B0604020202020204" pitchFamily="34" charset="0"/>
              <a:buChar char="•"/>
            </a:pPr>
            <a:r>
              <a:rPr lang="he-IL" sz="2800" dirty="0">
                <a:solidFill>
                  <a:srgbClr val="002060"/>
                </a:solidFill>
                <a:latin typeface="Calibri"/>
                <a:ea typeface="Calibri"/>
                <a:cs typeface="Calibri"/>
                <a:sym typeface="Calibri"/>
              </a:rPr>
              <a:t>התלמידים יבינו את האחריות </a:t>
            </a:r>
            <a:r>
              <a:rPr lang="he-IL" sz="2800" dirty="0" err="1">
                <a:solidFill>
                  <a:srgbClr val="002060"/>
                </a:solidFill>
                <a:latin typeface="Calibri"/>
                <a:ea typeface="Calibri"/>
                <a:cs typeface="Calibri"/>
                <a:sym typeface="Calibri"/>
              </a:rPr>
              <a:t>והכח</a:t>
            </a:r>
            <a:r>
              <a:rPr lang="he-IL" sz="2800" dirty="0">
                <a:solidFill>
                  <a:srgbClr val="002060"/>
                </a:solidFill>
                <a:latin typeface="Calibri"/>
                <a:ea typeface="Calibri"/>
                <a:cs typeface="Calibri"/>
                <a:sym typeface="Calibri"/>
              </a:rPr>
              <a:t> שיש לחברי הקבוצה לעצור אירוע אלימות. </a:t>
            </a:r>
            <a:endParaRPr lang="he-IL" sz="2800" b="0" i="0" u="none" strike="noStrike" cap="none" dirty="0">
              <a:solidFill>
                <a:srgbClr val="002060"/>
              </a:solidFill>
              <a:latin typeface="Calibri"/>
              <a:ea typeface="Calibri"/>
              <a:cs typeface="Calibri"/>
              <a:sym typeface="Calibri"/>
            </a:endParaRPr>
          </a:p>
          <a:p>
            <a:pPr marL="457200" marR="0" lvl="0" indent="-457200" algn="r" rtl="1">
              <a:lnSpc>
                <a:spcPct val="150000"/>
              </a:lnSpc>
              <a:spcBef>
                <a:spcPts val="1200"/>
              </a:spcBef>
              <a:spcAft>
                <a:spcPts val="0"/>
              </a:spcAft>
              <a:buClr>
                <a:srgbClr val="000000"/>
              </a:buClr>
              <a:buSzPts val="2400"/>
              <a:buFont typeface="Arial" panose="020B0604020202020204" pitchFamily="34" charset="0"/>
              <a:buChar char="•"/>
            </a:pPr>
            <a:r>
              <a:rPr lang="he-IL" sz="2800" b="0" i="0" u="none" strike="noStrike" cap="none" dirty="0">
                <a:solidFill>
                  <a:srgbClr val="002060"/>
                </a:solidFill>
                <a:latin typeface="Calibri"/>
                <a:ea typeface="Calibri"/>
                <a:cs typeface="Calibri"/>
                <a:sym typeface="Calibri"/>
              </a:rPr>
              <a:t>התלמידים </a:t>
            </a:r>
            <a:r>
              <a:rPr lang="he-IL" sz="2800" dirty="0">
                <a:solidFill>
                  <a:srgbClr val="002060"/>
                </a:solidFill>
                <a:latin typeface="Calibri"/>
                <a:ea typeface="Calibri"/>
                <a:cs typeface="Calibri"/>
                <a:sym typeface="Calibri"/>
              </a:rPr>
              <a:t>יכירו את הת</a:t>
            </a:r>
            <a:r>
              <a:rPr lang="he-IL" sz="2800" b="0" i="0" u="none" strike="noStrike" cap="none" dirty="0">
                <a:solidFill>
                  <a:srgbClr val="002060"/>
                </a:solidFill>
                <a:latin typeface="Calibri"/>
                <a:ea typeface="Calibri"/>
                <a:cs typeface="Calibri"/>
                <a:sym typeface="Calibri"/>
              </a:rPr>
              <a:t>פקידים השונים של ה'צופה המשתתף' באירוע אלימות.</a:t>
            </a:r>
          </a:p>
          <a:p>
            <a:pPr marL="457200" marR="0" lvl="0" indent="-457200" algn="r" rtl="1">
              <a:lnSpc>
                <a:spcPct val="150000"/>
              </a:lnSpc>
              <a:spcBef>
                <a:spcPts val="1200"/>
              </a:spcBef>
              <a:spcAft>
                <a:spcPts val="0"/>
              </a:spcAft>
              <a:buClr>
                <a:srgbClr val="000000"/>
              </a:buClr>
              <a:buSzPts val="2400"/>
              <a:buFont typeface="Arial" panose="020B0604020202020204" pitchFamily="34" charset="0"/>
              <a:buChar char="•"/>
            </a:pPr>
            <a:r>
              <a:rPr lang="he-IL" sz="2800" b="0" i="0" u="none" strike="noStrike" cap="none" dirty="0">
                <a:solidFill>
                  <a:srgbClr val="002060"/>
                </a:solidFill>
                <a:latin typeface="Calibri"/>
                <a:ea typeface="Calibri"/>
                <a:cs typeface="Calibri"/>
                <a:sym typeface="Calibri"/>
              </a:rPr>
              <a:t>התלמידים יקבלו כלים לפיתוח אחריות אישית שתסייע להם לבחור בהתנהגות תואמת ורצויה. </a:t>
            </a:r>
            <a:endParaRPr sz="2800"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956854" y="1288585"/>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228600" y="358413"/>
            <a:ext cx="11734800" cy="76944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4400" b="1" dirty="0">
                <a:solidFill>
                  <a:schemeClr val="accent5">
                    <a:lumMod val="50000"/>
                  </a:schemeClr>
                </a:solidFill>
                <a:latin typeface="Calibri" panose="020F0502020204030204" pitchFamily="34" charset="0"/>
                <a:cs typeface="Calibri" panose="020F0502020204030204" pitchFamily="34" charset="0"/>
              </a:rPr>
              <a:t>חבר מהכיתה מחליט לעשות חרם על ילד  אחר</a:t>
            </a:r>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3480864" y="3014539"/>
            <a:ext cx="6782248"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chemeClr val="accent5">
                    <a:lumMod val="50000"/>
                  </a:schemeClr>
                </a:solidFill>
                <a:latin typeface="Calibri" panose="020F0502020204030204" pitchFamily="34" charset="0"/>
                <a:cs typeface="Calibri" panose="020F0502020204030204" pitchFamily="34" charset="0"/>
              </a:rPr>
              <a:t>האם תנקטו בפעולה? איזו?</a:t>
            </a:r>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4088610" y="3994895"/>
            <a:ext cx="5566756"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chemeClr val="accent5">
                    <a:lumMod val="50000"/>
                  </a:schemeClr>
                </a:solidFill>
                <a:latin typeface="Calibri" panose="020F0502020204030204" pitchFamily="34" charset="0"/>
                <a:cs typeface="Calibri" panose="020F0502020204030204" pitchFamily="34" charset="0"/>
              </a:rPr>
              <a:t>או האם תמנעו מפעולה - ותמשיכו הלאה מבלי להתייחס למה שקרה?</a:t>
            </a:r>
          </a:p>
        </p:txBody>
      </p:sp>
      <p:pic>
        <p:nvPicPr>
          <p:cNvPr id="5" name="Picture 4" descr="Free cry sadness child vector">
            <a:extLst>
              <a:ext uri="{FF2B5EF4-FFF2-40B4-BE49-F238E27FC236}">
                <a16:creationId xmlns:a16="http://schemas.microsoft.com/office/drawing/2014/main" id="{1BF8A643-5A47-8B47-425F-CE12E4BEF2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41" r="-1" b="-1"/>
          <a:stretch/>
        </p:blipFill>
        <p:spPr bwMode="auto">
          <a:xfrm flipH="1">
            <a:off x="0" y="3309257"/>
            <a:ext cx="4347233" cy="351729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extLst>
            <a:ext uri="{909E8E84-426E-40DD-AFC4-6F175D3DCCD1}">
              <a14:hiddenFill xmlns:a14="http://schemas.microsoft.com/office/drawing/2010/main">
                <a:solidFill>
                  <a:srgbClr val="FFFFFF"/>
                </a:solidFill>
              </a14:hiddenFill>
            </a:ext>
          </a:extLst>
        </p:spPr>
      </p:pic>
      <p:pic>
        <p:nvPicPr>
          <p:cNvPr id="9" name="תמונה 8" descr="תמונה שמכילה גופן, גרפיקה, לוגו, עיצוב גרפי&#10;&#10;התיאור נוצר באופן אוטומטי">
            <a:extLst>
              <a:ext uri="{FF2B5EF4-FFF2-40B4-BE49-F238E27FC236}">
                <a16:creationId xmlns:a16="http://schemas.microsoft.com/office/drawing/2014/main" id="{3893A650-5A7C-D065-EBB8-1E5E5B02B5D8}"/>
              </a:ext>
            </a:extLst>
          </p:cNvPr>
          <p:cNvPicPr>
            <a:picLocks noChangeAspect="1"/>
          </p:cNvPicPr>
          <p:nvPr/>
        </p:nvPicPr>
        <p:blipFill>
          <a:blip r:embed="rId5"/>
          <a:stretch>
            <a:fillRect/>
          </a:stretch>
        </p:blipFill>
        <p:spPr>
          <a:xfrm>
            <a:off x="4929562" y="1940105"/>
            <a:ext cx="3884852" cy="1282943"/>
          </a:xfrm>
          <a:prstGeom prst="rect">
            <a:avLst/>
          </a:prstGeom>
        </p:spPr>
      </p:pic>
      <p:sp>
        <p:nvSpPr>
          <p:cNvPr id="2" name="אליפסה 1">
            <a:extLst>
              <a:ext uri="{FF2B5EF4-FFF2-40B4-BE49-F238E27FC236}">
                <a16:creationId xmlns:a16="http://schemas.microsoft.com/office/drawing/2014/main" id="{78F87C95-D543-88BC-5595-5C5856387399}"/>
              </a:ext>
            </a:extLst>
          </p:cNvPr>
          <p:cNvSpPr/>
          <p:nvPr/>
        </p:nvSpPr>
        <p:spPr>
          <a:xfrm>
            <a:off x="2036064" y="3572256"/>
            <a:ext cx="475488" cy="268224"/>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he-IL"/>
          </a:p>
        </p:txBody>
      </p:sp>
      <p:sp>
        <p:nvSpPr>
          <p:cNvPr id="3" name="תיבת טקסט 2">
            <a:extLst>
              <a:ext uri="{FF2B5EF4-FFF2-40B4-BE49-F238E27FC236}">
                <a16:creationId xmlns:a16="http://schemas.microsoft.com/office/drawing/2014/main" id="{33561639-6580-1478-E3EE-EA6E53D44610}"/>
              </a:ext>
            </a:extLst>
          </p:cNvPr>
          <p:cNvSpPr txBox="1"/>
          <p:nvPr/>
        </p:nvSpPr>
        <p:spPr>
          <a:xfrm>
            <a:off x="3590330" y="5507344"/>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177760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66574DF2-7FD8-13E7-3325-C097173254F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76445" y="530095"/>
            <a:ext cx="3607655" cy="2336777"/>
          </a:xfrm>
          <a:prstGeom prst="rect">
            <a:avLst/>
          </a:prstGeom>
        </p:spPr>
      </p:pic>
      <p:pic>
        <p:nvPicPr>
          <p:cNvPr id="3" name="גרפיקה 2">
            <a:extLst>
              <a:ext uri="{FF2B5EF4-FFF2-40B4-BE49-F238E27FC236}">
                <a16:creationId xmlns:a16="http://schemas.microsoft.com/office/drawing/2014/main" id="{D01EBD6F-8966-C5E1-1413-5E09E33A38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flipV="1">
            <a:off x="794479" y="649115"/>
            <a:ext cx="4822104" cy="3123409"/>
          </a:xfrm>
          <a:prstGeom prst="rect">
            <a:avLst/>
          </a:prstGeom>
        </p:spPr>
      </p:pic>
      <p:sp>
        <p:nvSpPr>
          <p:cNvPr id="9" name="תיבת טקסט 8">
            <a:extLst>
              <a:ext uri="{FF2B5EF4-FFF2-40B4-BE49-F238E27FC236}">
                <a16:creationId xmlns:a16="http://schemas.microsoft.com/office/drawing/2014/main" id="{B2CF70F4-0F99-A70B-50EB-BB55B307F914}"/>
              </a:ext>
            </a:extLst>
          </p:cNvPr>
          <p:cNvSpPr txBox="1"/>
          <p:nvPr/>
        </p:nvSpPr>
        <p:spPr>
          <a:xfrm>
            <a:off x="7817882" y="1090558"/>
            <a:ext cx="3124779" cy="1384995"/>
          </a:xfrm>
          <a:prstGeom prst="rect">
            <a:avLst/>
          </a:prstGeom>
          <a:noFill/>
        </p:spPr>
        <p:txBody>
          <a:bodyPr wrap="square">
            <a:spAutoFit/>
          </a:bodyPr>
          <a:lstStyle/>
          <a:p>
            <a:pPr algn="ctr"/>
            <a:r>
              <a:rPr lang="he-IL" sz="2800" dirty="0">
                <a:solidFill>
                  <a:srgbClr val="002060"/>
                </a:solidFill>
                <a:latin typeface="Calibri" panose="020F0502020204030204" pitchFamily="34" charset="0"/>
                <a:cs typeface="Calibri" panose="020F0502020204030204" pitchFamily="34" charset="0"/>
              </a:rPr>
              <a:t>למי קרה שנתקל </a:t>
            </a:r>
            <a:r>
              <a:rPr lang="en-US" sz="2800" dirty="0">
                <a:solidFill>
                  <a:srgbClr val="002060"/>
                </a:solidFill>
                <a:latin typeface="Calibri" panose="020F0502020204030204" pitchFamily="34" charset="0"/>
                <a:cs typeface="Calibri" panose="020F0502020204030204" pitchFamily="34" charset="0"/>
              </a:rPr>
              <a:t/>
            </a:r>
            <a:br>
              <a:rPr lang="en-US" sz="2800" dirty="0">
                <a:solidFill>
                  <a:srgbClr val="002060"/>
                </a:solidFill>
                <a:latin typeface="Calibri" panose="020F0502020204030204" pitchFamily="34" charset="0"/>
                <a:cs typeface="Calibri" panose="020F0502020204030204" pitchFamily="34" charset="0"/>
              </a:rPr>
            </a:br>
            <a:r>
              <a:rPr lang="he-IL" sz="2800" dirty="0">
                <a:solidFill>
                  <a:srgbClr val="002060"/>
                </a:solidFill>
                <a:latin typeface="Calibri" panose="020F0502020204030204" pitchFamily="34" charset="0"/>
                <a:cs typeface="Calibri" panose="020F0502020204030204" pitchFamily="34" charset="0"/>
              </a:rPr>
              <a:t>באחד מהמקרים או </a:t>
            </a:r>
            <a:r>
              <a:rPr lang="en-US" sz="2800" dirty="0">
                <a:solidFill>
                  <a:srgbClr val="002060"/>
                </a:solidFill>
                <a:latin typeface="Calibri" panose="020F0502020204030204" pitchFamily="34" charset="0"/>
                <a:cs typeface="Calibri" panose="020F0502020204030204" pitchFamily="34" charset="0"/>
              </a:rPr>
              <a:t/>
            </a:r>
            <a:br>
              <a:rPr lang="en-US" sz="2800" dirty="0">
                <a:solidFill>
                  <a:srgbClr val="002060"/>
                </a:solidFill>
                <a:latin typeface="Calibri" panose="020F0502020204030204" pitchFamily="34" charset="0"/>
                <a:cs typeface="Calibri" panose="020F0502020204030204" pitchFamily="34" charset="0"/>
              </a:rPr>
            </a:br>
            <a:r>
              <a:rPr lang="he-IL" sz="2800" dirty="0">
                <a:solidFill>
                  <a:srgbClr val="002060"/>
                </a:solidFill>
                <a:latin typeface="Calibri" panose="020F0502020204030204" pitchFamily="34" charset="0"/>
                <a:cs typeface="Calibri" panose="020F0502020204030204" pitchFamily="34" charset="0"/>
              </a:rPr>
              <a:t>במקרה דומה?</a:t>
            </a:r>
          </a:p>
        </p:txBody>
      </p:sp>
      <p:sp>
        <p:nvSpPr>
          <p:cNvPr id="11" name="תיבת טקסט 10">
            <a:extLst>
              <a:ext uri="{FF2B5EF4-FFF2-40B4-BE49-F238E27FC236}">
                <a16:creationId xmlns:a16="http://schemas.microsoft.com/office/drawing/2014/main" id="{17097A26-B814-D5DD-CA6F-C172A532BD3A}"/>
              </a:ext>
            </a:extLst>
          </p:cNvPr>
          <p:cNvSpPr txBox="1"/>
          <p:nvPr/>
        </p:nvSpPr>
        <p:spPr>
          <a:xfrm>
            <a:off x="647697" y="1050990"/>
            <a:ext cx="5183475" cy="1815882"/>
          </a:xfrm>
          <a:prstGeom prst="rect">
            <a:avLst/>
          </a:prstGeom>
          <a:noFill/>
        </p:spPr>
        <p:txBody>
          <a:bodyPr wrap="square">
            <a:spAutoFit/>
          </a:bodyPr>
          <a:lstStyle/>
          <a:p>
            <a:pPr algn="ctr" rtl="1"/>
            <a:r>
              <a:rPr lang="he-IL" sz="2800" dirty="0">
                <a:solidFill>
                  <a:srgbClr val="002060"/>
                </a:solidFill>
                <a:latin typeface="Calibri" panose="020F0502020204030204" pitchFamily="34" charset="0"/>
                <a:cs typeface="Calibri" panose="020F0502020204030204" pitchFamily="34" charset="0"/>
              </a:rPr>
              <a:t>מה, לדעתכם,</a:t>
            </a:r>
            <a:r>
              <a:rPr lang="en-US" sz="2800" dirty="0">
                <a:solidFill>
                  <a:srgbClr val="002060"/>
                </a:solidFill>
                <a:latin typeface="Calibri" panose="020F0502020204030204" pitchFamily="34" charset="0"/>
                <a:cs typeface="Calibri" panose="020F0502020204030204" pitchFamily="34" charset="0"/>
              </a:rPr>
              <a:t/>
            </a:r>
            <a:br>
              <a:rPr lang="en-US" sz="2800" dirty="0">
                <a:solidFill>
                  <a:srgbClr val="002060"/>
                </a:solidFill>
                <a:latin typeface="Calibri" panose="020F0502020204030204" pitchFamily="34" charset="0"/>
                <a:cs typeface="Calibri" panose="020F0502020204030204" pitchFamily="34" charset="0"/>
              </a:rPr>
            </a:br>
            <a:r>
              <a:rPr lang="he-IL" sz="2800" b="1" dirty="0">
                <a:solidFill>
                  <a:srgbClr val="002060"/>
                </a:solidFill>
                <a:latin typeface="Calibri" panose="020F0502020204030204" pitchFamily="34" charset="0"/>
                <a:cs typeface="Calibri" panose="020F0502020204030204" pitchFamily="34" charset="0"/>
              </a:rPr>
              <a:t>קשה בבחירה להתערב</a:t>
            </a:r>
            <a:r>
              <a:rPr lang="he-IL" sz="2800" dirty="0">
                <a:solidFill>
                  <a:srgbClr val="002060"/>
                </a:solidFill>
                <a:latin typeface="Calibri" panose="020F0502020204030204" pitchFamily="34" charset="0"/>
                <a:cs typeface="Calibri" panose="020F0502020204030204" pitchFamily="34" charset="0"/>
              </a:rPr>
              <a:t> </a:t>
            </a:r>
          </a:p>
          <a:p>
            <a:pPr algn="ctr" rtl="1"/>
            <a:r>
              <a:rPr lang="he-IL" sz="2800" dirty="0">
                <a:solidFill>
                  <a:srgbClr val="002060"/>
                </a:solidFill>
                <a:latin typeface="Calibri" panose="020F0502020204030204" pitchFamily="34" charset="0"/>
                <a:cs typeface="Calibri" panose="020F0502020204030204" pitchFamily="34" charset="0"/>
              </a:rPr>
              <a:t>כשחבר מצוי במצוקה?</a:t>
            </a:r>
          </a:p>
          <a:p>
            <a:pPr algn="ctr" rtl="1"/>
            <a:r>
              <a:rPr lang="he-IL" sz="2800" dirty="0">
                <a:solidFill>
                  <a:srgbClr val="002060"/>
                </a:solidFill>
                <a:latin typeface="Calibri" panose="020F0502020204030204" pitchFamily="34" charset="0"/>
                <a:cs typeface="Calibri" panose="020F0502020204030204" pitchFamily="34" charset="0"/>
              </a:rPr>
              <a:t>ומה </a:t>
            </a:r>
            <a:r>
              <a:rPr lang="he-IL" sz="2800" b="1" dirty="0">
                <a:solidFill>
                  <a:srgbClr val="002060"/>
                </a:solidFill>
                <a:latin typeface="Calibri" panose="020F0502020204030204" pitchFamily="34" charset="0"/>
                <a:cs typeface="Calibri" panose="020F0502020204030204" pitchFamily="34" charset="0"/>
              </a:rPr>
              <a:t>קשה בבחירה להתעלם?</a:t>
            </a:r>
          </a:p>
        </p:txBody>
      </p:sp>
      <p:pic>
        <p:nvPicPr>
          <p:cNvPr id="12" name="גרפיקה 11">
            <a:extLst>
              <a:ext uri="{FF2B5EF4-FFF2-40B4-BE49-F238E27FC236}">
                <a16:creationId xmlns:a16="http://schemas.microsoft.com/office/drawing/2014/main" id="{BBB84D08-4EC2-105E-E8B7-186FB4F2B17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096001" y="3278429"/>
            <a:ext cx="4651948" cy="3386945"/>
          </a:xfrm>
          <a:prstGeom prst="rect">
            <a:avLst/>
          </a:prstGeom>
        </p:spPr>
      </p:pic>
      <p:sp>
        <p:nvSpPr>
          <p:cNvPr id="14" name="תיבת טקסט 13">
            <a:extLst>
              <a:ext uri="{FF2B5EF4-FFF2-40B4-BE49-F238E27FC236}">
                <a16:creationId xmlns:a16="http://schemas.microsoft.com/office/drawing/2014/main" id="{FE078779-0E26-CCE8-5228-2ED407B09F11}"/>
              </a:ext>
            </a:extLst>
          </p:cNvPr>
          <p:cNvSpPr txBox="1"/>
          <p:nvPr/>
        </p:nvSpPr>
        <p:spPr>
          <a:xfrm>
            <a:off x="6223417" y="3712564"/>
            <a:ext cx="4457075" cy="1815882"/>
          </a:xfrm>
          <a:prstGeom prst="rect">
            <a:avLst/>
          </a:prstGeom>
          <a:noFill/>
        </p:spPr>
        <p:txBody>
          <a:bodyPr wrap="square">
            <a:spAutoFit/>
          </a:bodyPr>
          <a:lstStyle/>
          <a:p>
            <a:pPr algn="ctr" rtl="1"/>
            <a:r>
              <a:rPr lang="he-IL" sz="2800" dirty="0">
                <a:solidFill>
                  <a:srgbClr val="002060"/>
                </a:solidFill>
                <a:latin typeface="Calibri" panose="020F0502020204030204" pitchFamily="34" charset="0"/>
                <a:cs typeface="Calibri" panose="020F0502020204030204" pitchFamily="34" charset="0"/>
              </a:rPr>
              <a:t>בפועל, מה ישפיע </a:t>
            </a:r>
          </a:p>
          <a:p>
            <a:pPr algn="ctr" rtl="1"/>
            <a:r>
              <a:rPr lang="he-IL" sz="2800" dirty="0">
                <a:solidFill>
                  <a:srgbClr val="002060"/>
                </a:solidFill>
                <a:latin typeface="Calibri" panose="020F0502020204030204" pitchFamily="34" charset="0"/>
                <a:cs typeface="Calibri" panose="020F0502020204030204" pitchFamily="34" charset="0"/>
              </a:rPr>
              <a:t>על היכולת שלכם </a:t>
            </a:r>
          </a:p>
          <a:p>
            <a:pPr algn="ctr" rtl="1"/>
            <a:r>
              <a:rPr lang="he-IL" sz="2800" dirty="0">
                <a:solidFill>
                  <a:srgbClr val="002060"/>
                </a:solidFill>
                <a:latin typeface="Calibri" panose="020F0502020204030204" pitchFamily="34" charset="0"/>
                <a:cs typeface="Calibri" panose="020F0502020204030204" pitchFamily="34" charset="0"/>
              </a:rPr>
              <a:t>ליישם בזמן אמת </a:t>
            </a:r>
          </a:p>
          <a:p>
            <a:pPr algn="ctr" rtl="1"/>
            <a:r>
              <a:rPr lang="he-IL" sz="2800" dirty="0">
                <a:solidFill>
                  <a:srgbClr val="002060"/>
                </a:solidFill>
                <a:latin typeface="Calibri" panose="020F0502020204030204" pitchFamily="34" charset="0"/>
                <a:cs typeface="Calibri" panose="020F0502020204030204" pitchFamily="34" charset="0"/>
              </a:rPr>
              <a:t>את ההצעות שהעליתם? </a:t>
            </a:r>
          </a:p>
        </p:txBody>
      </p:sp>
      <p:pic>
        <p:nvPicPr>
          <p:cNvPr id="15" name="גרפיקה 14">
            <a:extLst>
              <a:ext uri="{FF2B5EF4-FFF2-40B4-BE49-F238E27FC236}">
                <a16:creationId xmlns:a16="http://schemas.microsoft.com/office/drawing/2014/main" id="{42B36C10-715E-148D-FBC7-CDF004C380F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918740" y="4230360"/>
            <a:ext cx="3325317" cy="2421063"/>
          </a:xfrm>
          <a:prstGeom prst="rect">
            <a:avLst/>
          </a:prstGeom>
        </p:spPr>
      </p:pic>
      <p:sp>
        <p:nvSpPr>
          <p:cNvPr id="17" name="תיבת טקסט 16">
            <a:extLst>
              <a:ext uri="{FF2B5EF4-FFF2-40B4-BE49-F238E27FC236}">
                <a16:creationId xmlns:a16="http://schemas.microsoft.com/office/drawing/2014/main" id="{B58E4D0E-4B79-B96C-5EFA-62371057D0D5}"/>
              </a:ext>
            </a:extLst>
          </p:cNvPr>
          <p:cNvSpPr txBox="1"/>
          <p:nvPr/>
        </p:nvSpPr>
        <p:spPr>
          <a:xfrm>
            <a:off x="1693888" y="4805008"/>
            <a:ext cx="3439926" cy="954107"/>
          </a:xfrm>
          <a:prstGeom prst="rect">
            <a:avLst/>
          </a:prstGeom>
          <a:noFill/>
        </p:spPr>
        <p:txBody>
          <a:bodyPr wrap="square">
            <a:spAutoFit/>
          </a:bodyPr>
          <a:lstStyle/>
          <a:p>
            <a:pPr algn="ctr"/>
            <a:r>
              <a:rPr lang="he-IL" sz="2800" dirty="0">
                <a:solidFill>
                  <a:srgbClr val="002060"/>
                </a:solidFill>
                <a:latin typeface="Calibri" panose="020F0502020204030204" pitchFamily="34" charset="0"/>
                <a:cs typeface="Calibri" panose="020F0502020204030204" pitchFamily="34" charset="0"/>
              </a:rPr>
              <a:t>מה יעזור לכם </a:t>
            </a:r>
          </a:p>
          <a:p>
            <a:pPr algn="ctr"/>
            <a:r>
              <a:rPr lang="he-IL" sz="2800" dirty="0">
                <a:solidFill>
                  <a:srgbClr val="002060"/>
                </a:solidFill>
                <a:latin typeface="Calibri" panose="020F0502020204030204" pitchFamily="34" charset="0"/>
                <a:cs typeface="Calibri" panose="020F0502020204030204" pitchFamily="34" charset="0"/>
              </a:rPr>
              <a:t>להתערב?</a:t>
            </a:r>
          </a:p>
        </p:txBody>
      </p:sp>
    </p:spTree>
    <p:extLst>
      <p:ext uri="{BB962C8B-B14F-4D97-AF65-F5344CB8AC3E}">
        <p14:creationId xmlns:p14="http://schemas.microsoft.com/office/powerpoint/2010/main" val="39217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4">
            <a:extLst>
              <a:ext uri="{FF2B5EF4-FFF2-40B4-BE49-F238E27FC236}">
                <a16:creationId xmlns:a16="http://schemas.microsoft.com/office/drawing/2014/main" id="{12554243-5BAF-4100-B3B9-3043F98CC903}"/>
              </a:ext>
            </a:extLst>
          </p:cNvPr>
          <p:cNvSpPr txBox="1">
            <a:spLocks/>
          </p:cNvSpPr>
          <p:nvPr/>
        </p:nvSpPr>
        <p:spPr>
          <a:xfrm>
            <a:off x="278649" y="1290149"/>
            <a:ext cx="11634703" cy="1459112"/>
          </a:xfrm>
          <a:prstGeom prst="rect">
            <a:avLst/>
          </a:prstGeom>
        </p:spPr>
        <p:txBody>
          <a:bodyPr vert="horz" lIns="91440" tIns="45720" rIns="91440" bIns="45720" rtlCol="1" anchor="ctr">
            <a:no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pPr marL="228600" lvl="0" indent="-50800">
              <a:spcBef>
                <a:spcPts val="0"/>
              </a:spcBef>
              <a:buSzPts val="2800"/>
            </a:pPr>
            <a:r>
              <a:rPr lang="he-IL" sz="3600" kern="0" dirty="0">
                <a:solidFill>
                  <a:srgbClr val="000000"/>
                </a:solidFill>
                <a:latin typeface="Calibri"/>
                <a:cs typeface="Calibri"/>
                <a:sym typeface="Calibri"/>
              </a:rPr>
              <a:t>לפעמים אנחנו רוצים לעזור לחבר אבל חוששים שֶׁנִּפָּגַע.</a:t>
            </a:r>
          </a:p>
        </p:txBody>
      </p:sp>
      <p:pic>
        <p:nvPicPr>
          <p:cNvPr id="6" name="גרפיקה 28">
            <a:extLst>
              <a:ext uri="{FF2B5EF4-FFF2-40B4-BE49-F238E27FC236}">
                <a16:creationId xmlns:a16="http://schemas.microsoft.com/office/drawing/2014/main" id="{F15B8C0E-8859-43A9-B063-455D2F9E61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820400" y="1025236"/>
            <a:ext cx="1371600" cy="1724025"/>
          </a:xfrm>
          <a:prstGeom prst="rect">
            <a:avLst/>
          </a:prstGeom>
        </p:spPr>
      </p:pic>
      <p:sp>
        <p:nvSpPr>
          <p:cNvPr id="7" name="Title 1">
            <a:extLst>
              <a:ext uri="{FF2B5EF4-FFF2-40B4-BE49-F238E27FC236}">
                <a16:creationId xmlns:a16="http://schemas.microsoft.com/office/drawing/2014/main" id="{3C3A4F2C-505B-C7CE-939E-EF622F6442F3}"/>
              </a:ext>
            </a:extLst>
          </p:cNvPr>
          <p:cNvSpPr>
            <a:spLocks noGrp="1"/>
          </p:cNvSpPr>
          <p:nvPr>
            <p:ph type="title"/>
          </p:nvPr>
        </p:nvSpPr>
        <p:spPr/>
        <p:txBody>
          <a:bodyPr/>
          <a:lstStyle/>
          <a:p>
            <a:r>
              <a:rPr lang="he-IL" dirty="0"/>
              <a:t>חושבים יחד - </a:t>
            </a:r>
            <a:r>
              <a:rPr lang="he-IL" dirty="0" err="1"/>
              <a:t>כח</a:t>
            </a:r>
            <a:r>
              <a:rPr lang="he-IL" dirty="0"/>
              <a:t> של קבוצה</a:t>
            </a:r>
          </a:p>
        </p:txBody>
      </p:sp>
      <p:sp>
        <p:nvSpPr>
          <p:cNvPr id="9" name="תיבת טקסט 8">
            <a:extLst>
              <a:ext uri="{FF2B5EF4-FFF2-40B4-BE49-F238E27FC236}">
                <a16:creationId xmlns:a16="http://schemas.microsoft.com/office/drawing/2014/main" id="{37090D6D-3987-00FC-AC12-3BB6BE0A0182}"/>
              </a:ext>
            </a:extLst>
          </p:cNvPr>
          <p:cNvSpPr txBox="1"/>
          <p:nvPr/>
        </p:nvSpPr>
        <p:spPr>
          <a:xfrm>
            <a:off x="3077995" y="1493116"/>
            <a:ext cx="6168886" cy="1839286"/>
          </a:xfrm>
          <a:prstGeom prst="rect">
            <a:avLst/>
          </a:prstGeom>
          <a:noFill/>
        </p:spPr>
        <p:txBody>
          <a:bodyPr wrap="square" anchor="t">
            <a:spAutoFit/>
          </a:bodyPr>
          <a:lstStyle/>
          <a:p>
            <a:pPr marL="228600" marR="0" lvl="0" indent="-50800" algn="r" defTabSz="914400" rtl="1" eaLnBrk="1" fontAlgn="auto" latinLnBrk="0" hangingPunct="1">
              <a:lnSpc>
                <a:spcPct val="200000"/>
              </a:lnSpc>
              <a:spcBef>
                <a:spcPts val="600"/>
              </a:spcBef>
              <a:spcAft>
                <a:spcPts val="0"/>
              </a:spcAft>
              <a:buClr>
                <a:srgbClr val="000000"/>
              </a:buClr>
              <a:buSzPts val="2800"/>
              <a:buFont typeface="Arial"/>
              <a:buNone/>
              <a:tabLst/>
              <a:defRPr/>
            </a:pPr>
            <a:r>
              <a:rPr kumimoji="0" lang="he-IL" sz="6600" b="1" i="0" u="none" strike="noStrike" kern="0" cap="none" spc="0" normalizeH="0" baseline="0" noProof="0" dirty="0">
                <a:ln>
                  <a:noFill/>
                </a:ln>
                <a:solidFill>
                  <a:srgbClr val="4EB3BE"/>
                </a:solidFill>
                <a:effectLst/>
                <a:uLnTx/>
                <a:uFillTx/>
                <a:latin typeface="Calibri"/>
                <a:cs typeface="Calibri"/>
                <a:sym typeface="Calibri"/>
              </a:rPr>
              <a:t>אז מה עושים???</a:t>
            </a:r>
            <a:endParaRPr kumimoji="0" lang="he-IL" sz="2800" b="1" i="0" u="none" strike="noStrike" kern="0" cap="none" spc="0" normalizeH="0" baseline="0" noProof="0" dirty="0">
              <a:ln>
                <a:noFill/>
              </a:ln>
              <a:solidFill>
                <a:srgbClr val="4EB3BE"/>
              </a:solidFill>
              <a:effectLst/>
              <a:uLnTx/>
              <a:uFillTx/>
              <a:latin typeface="Calibri"/>
              <a:ea typeface="Calibri"/>
              <a:cs typeface="Calibri"/>
              <a:sym typeface="Calibri"/>
            </a:endParaRPr>
          </a:p>
        </p:txBody>
      </p:sp>
      <p:pic>
        <p:nvPicPr>
          <p:cNvPr id="2" name="Picture 2" descr="Free Question Mark Think illustration and picture">
            <a:extLst>
              <a:ext uri="{FF2B5EF4-FFF2-40B4-BE49-F238E27FC236}">
                <a16:creationId xmlns:a16="http://schemas.microsoft.com/office/drawing/2014/main" id="{C644E85A-CF34-4A07-252E-686A52A9F4A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7579" y="1887248"/>
            <a:ext cx="6315022" cy="52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C1493-8AAA-9801-FD01-A2C7FC779BD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6BC93F8-2E6E-7EED-F51C-835EDA78C026}"/>
              </a:ext>
            </a:extLst>
          </p:cNvPr>
          <p:cNvSpPr>
            <a:spLocks noGrp="1"/>
          </p:cNvSpPr>
          <p:nvPr>
            <p:ph type="title"/>
          </p:nvPr>
        </p:nvSpPr>
        <p:spPr>
          <a:xfrm>
            <a:off x="1418063" y="161490"/>
            <a:ext cx="10515600" cy="1325563"/>
          </a:xfrm>
        </p:spPr>
        <p:txBody>
          <a:bodyPr>
            <a:normAutofit/>
          </a:bodyPr>
          <a:lstStyle/>
          <a:p>
            <a:r>
              <a:rPr kumimoji="0" lang="he-IL"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כיצד נדע מה לעשות? </a:t>
            </a:r>
            <a:endParaRPr lang="he-IL" sz="8000" dirty="0"/>
          </a:p>
        </p:txBody>
      </p:sp>
      <p:sp>
        <p:nvSpPr>
          <p:cNvPr id="3" name="מציין מיקום תוכן 2">
            <a:extLst>
              <a:ext uri="{FF2B5EF4-FFF2-40B4-BE49-F238E27FC236}">
                <a16:creationId xmlns:a16="http://schemas.microsoft.com/office/drawing/2014/main" id="{821942CF-1E29-6E54-6741-8AF27B303EE4}"/>
              </a:ext>
            </a:extLst>
          </p:cNvPr>
          <p:cNvSpPr>
            <a:spLocks noGrp="1"/>
          </p:cNvSpPr>
          <p:nvPr>
            <p:ph type="body" idx="1"/>
          </p:nvPr>
        </p:nvSpPr>
        <p:spPr>
          <a:xfrm>
            <a:off x="6675863" y="2908654"/>
            <a:ext cx="4672995" cy="2388911"/>
          </a:xfrm>
        </p:spPr>
        <p:txBody>
          <a:bodyPr vert="horz" lIns="91440" tIns="45720" rIns="91440" bIns="45720" rtlCol="0">
            <a:normAutofit/>
          </a:bodyPr>
          <a:lstStyle/>
          <a:p>
            <a:pPr marL="50800" indent="0" algn="ctr">
              <a:buNone/>
            </a:pPr>
            <a:r>
              <a:rPr kumimoji="0" lang="en-US" sz="4800" b="1" i="0" u="none" strike="noStrike" cap="none" spc="0" normalizeH="0" baseline="0" noProof="0" dirty="0">
                <a:ln>
                  <a:noFill/>
                </a:ln>
                <a:solidFill>
                  <a:srgbClr val="CB8873"/>
                </a:solidFill>
                <a:effectLst/>
                <a:uLnTx/>
                <a:uFillTx/>
                <a:latin typeface="Calibri" panose="020F0502020204030204" pitchFamily="34" charset="0"/>
                <a:ea typeface="Calibri" panose="020F0502020204030204" pitchFamily="34" charset="0"/>
                <a:cs typeface="Calibri" panose="020F0502020204030204" pitchFamily="34" charset="0"/>
              </a:rPr>
              <a:t>נ</a:t>
            </a:r>
            <a:r>
              <a:rPr kumimoji="0" lang="he-IL" sz="4800" b="1" i="0" u="none" strike="noStrike" cap="none" spc="0" normalizeH="0" baseline="0" noProof="0" dirty="0">
                <a:ln>
                  <a:noFill/>
                </a:ln>
                <a:solidFill>
                  <a:srgbClr val="CB8873"/>
                </a:solidFill>
                <a:effectLst/>
                <a:uLnTx/>
                <a:uFillTx/>
                <a:latin typeface="Calibri" panose="020F0502020204030204" pitchFamily="34" charset="0"/>
                <a:ea typeface="Calibri" panose="020F0502020204030204" pitchFamily="34" charset="0"/>
                <a:cs typeface="Calibri" panose="020F0502020204030204" pitchFamily="34" charset="0"/>
              </a:rPr>
              <a:t>בחן </a:t>
            </a:r>
            <a:r>
              <a:rPr kumimoji="0" lang="en-US" sz="4800" b="1" i="0" u="none" strike="noStrike" cap="none" spc="0" normalizeH="0" baseline="0" noProof="0" dirty="0">
                <a:ln>
                  <a:noFill/>
                </a:ln>
                <a:solidFill>
                  <a:srgbClr val="CB8873"/>
                </a:solidFill>
                <a:effectLst/>
                <a:uLnTx/>
                <a:uFillTx/>
                <a:latin typeface="Calibri" panose="020F0502020204030204" pitchFamily="34" charset="0"/>
                <a:ea typeface="Calibri" panose="020F0502020204030204" pitchFamily="34" charset="0"/>
                <a:cs typeface="Calibri" panose="020F0502020204030204" pitchFamily="34" charset="0"/>
              </a:rPr>
              <a:t>את מכלול האפשרויות </a:t>
            </a:r>
          </a:p>
          <a:p>
            <a:pPr marL="50800" indent="0" algn="ctr">
              <a:buNone/>
            </a:pPr>
            <a:r>
              <a:rPr kumimoji="0" lang="en-US" sz="4800" b="1" i="0" u="none" strike="noStrike" cap="none" spc="0" normalizeH="0" baseline="0" noProof="0" dirty="0">
                <a:ln>
                  <a:noFill/>
                </a:ln>
                <a:solidFill>
                  <a:srgbClr val="CB8873"/>
                </a:solidFill>
                <a:effectLst/>
                <a:uLnTx/>
                <a:uFillTx/>
                <a:latin typeface="Calibri" panose="020F0502020204030204" pitchFamily="34" charset="0"/>
                <a:ea typeface="Calibri" panose="020F0502020204030204" pitchFamily="34" charset="0"/>
                <a:cs typeface="Calibri" panose="020F0502020204030204" pitchFamily="34" charset="0"/>
              </a:rPr>
              <a:t>העומדות בפנינו</a:t>
            </a:r>
            <a:endParaRPr lang="en-US" sz="4800" dirty="0">
              <a:solidFill>
                <a:srgbClr val="CB8873"/>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תמונה 6">
            <a:extLst>
              <a:ext uri="{FF2B5EF4-FFF2-40B4-BE49-F238E27FC236}">
                <a16:creationId xmlns:a16="http://schemas.microsoft.com/office/drawing/2014/main" id="{223F034B-ED55-6834-037C-79F8E8743457}"/>
              </a:ext>
            </a:extLst>
          </p:cNvPr>
          <p:cNvPicPr>
            <a:picLocks noChangeAspect="1"/>
          </p:cNvPicPr>
          <p:nvPr/>
        </p:nvPicPr>
        <p:blipFill>
          <a:blip r:embed="rId3"/>
          <a:stretch>
            <a:fillRect/>
          </a:stretch>
        </p:blipFill>
        <p:spPr>
          <a:xfrm>
            <a:off x="667918" y="1650421"/>
            <a:ext cx="6153150" cy="4905375"/>
          </a:xfrm>
          <a:prstGeom prst="rect">
            <a:avLst/>
          </a:prstGeom>
        </p:spPr>
      </p:pic>
      <p:sp>
        <p:nvSpPr>
          <p:cNvPr id="9" name="אליפסה 8">
            <a:extLst>
              <a:ext uri="{FF2B5EF4-FFF2-40B4-BE49-F238E27FC236}">
                <a16:creationId xmlns:a16="http://schemas.microsoft.com/office/drawing/2014/main" id="{0382E1A8-A420-8767-BCAE-639DF89257DB}"/>
              </a:ext>
            </a:extLst>
          </p:cNvPr>
          <p:cNvSpPr/>
          <p:nvPr/>
        </p:nvSpPr>
        <p:spPr>
          <a:xfrm>
            <a:off x="3516923" y="4304715"/>
            <a:ext cx="590843" cy="196948"/>
          </a:xfrm>
          <a:prstGeom prst="ellipse">
            <a:avLst/>
          </a:prstGeom>
          <a:solidFill>
            <a:srgbClr val="506E70"/>
          </a:solidFill>
          <a:ln>
            <a:solidFill>
              <a:srgbClr val="506E7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3736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גרפיקה 15">
            <a:extLst>
              <a:ext uri="{FF2B5EF4-FFF2-40B4-BE49-F238E27FC236}">
                <a16:creationId xmlns:a16="http://schemas.microsoft.com/office/drawing/2014/main" id="{6EC7766D-9B7A-4D19-8EC6-9E824F7ABF9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129281" y="2620542"/>
            <a:ext cx="6522611" cy="3902920"/>
          </a:xfrm>
          <a:prstGeom prst="rect">
            <a:avLst/>
          </a:prstGeom>
        </p:spPr>
      </p:pic>
      <p:pic>
        <p:nvPicPr>
          <p:cNvPr id="14" name="גרפיקה 23">
            <a:extLst>
              <a:ext uri="{FF2B5EF4-FFF2-40B4-BE49-F238E27FC236}">
                <a16:creationId xmlns:a16="http://schemas.microsoft.com/office/drawing/2014/main" id="{B38951D6-A4D8-AC22-4806-C74F3F02337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5400000">
            <a:off x="4242239" y="644544"/>
            <a:ext cx="2817925" cy="3101116"/>
          </a:xfrm>
          <a:prstGeom prst="rect">
            <a:avLst/>
          </a:prstGeom>
        </p:spPr>
      </p:pic>
      <p:pic>
        <p:nvPicPr>
          <p:cNvPr id="10" name="גרפיקה 23">
            <a:extLst>
              <a:ext uri="{FF2B5EF4-FFF2-40B4-BE49-F238E27FC236}">
                <a16:creationId xmlns:a16="http://schemas.microsoft.com/office/drawing/2014/main" id="{CB3B2FA3-F0A6-4587-8DC0-C100FCE2A3C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0800000">
            <a:off x="6766708" y="3441936"/>
            <a:ext cx="5296012" cy="2925133"/>
          </a:xfrm>
          <a:prstGeom prst="rect">
            <a:avLst/>
          </a:prstGeom>
        </p:spPr>
      </p:pic>
      <p:pic>
        <p:nvPicPr>
          <p:cNvPr id="4" name="גרפיקה 15">
            <a:extLst>
              <a:ext uri="{FF2B5EF4-FFF2-40B4-BE49-F238E27FC236}">
                <a16:creationId xmlns:a16="http://schemas.microsoft.com/office/drawing/2014/main" id="{8C8D0FDD-3FB8-4538-9E9E-A03E2D47BE5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794" y="166684"/>
            <a:ext cx="5157607" cy="3086146"/>
          </a:xfrm>
          <a:prstGeom prst="rect">
            <a:avLst/>
          </a:prstGeom>
        </p:spPr>
      </p:pic>
      <p:pic>
        <p:nvPicPr>
          <p:cNvPr id="5" name="גרפיקה 23">
            <a:extLst>
              <a:ext uri="{FF2B5EF4-FFF2-40B4-BE49-F238E27FC236}">
                <a16:creationId xmlns:a16="http://schemas.microsoft.com/office/drawing/2014/main" id="{93AA280F-BDB2-479E-A891-7F59F8891F7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97836" y="309926"/>
            <a:ext cx="4878823" cy="2942904"/>
          </a:xfrm>
          <a:prstGeom prst="rect">
            <a:avLst/>
          </a:prstGeom>
        </p:spPr>
      </p:pic>
      <p:sp>
        <p:nvSpPr>
          <p:cNvPr id="6" name="TextBox 5">
            <a:extLst>
              <a:ext uri="{FF2B5EF4-FFF2-40B4-BE49-F238E27FC236}">
                <a16:creationId xmlns:a16="http://schemas.microsoft.com/office/drawing/2014/main" id="{A1170B0F-4E92-4E9B-99B8-DAB79EDE3FBB}"/>
              </a:ext>
            </a:extLst>
          </p:cNvPr>
          <p:cNvSpPr txBox="1"/>
          <p:nvPr/>
        </p:nvSpPr>
        <p:spPr>
          <a:xfrm>
            <a:off x="769434" y="3701034"/>
            <a:ext cx="5326566" cy="2472343"/>
          </a:xfrm>
          <a:prstGeom prst="rect">
            <a:avLst/>
          </a:prstGeom>
          <a:noFill/>
        </p:spPr>
        <p:txBody>
          <a:bodyPr wrap="square">
            <a:spAutoFit/>
          </a:bodyPr>
          <a:lstStyle/>
          <a:p>
            <a:pPr marL="457200" lvl="0" indent="-457200" algn="ctr" rtl="1">
              <a:lnSpc>
                <a:spcPct val="150000"/>
              </a:lnSpc>
              <a:buClrTx/>
            </a:pPr>
            <a:r>
              <a:rPr lang="he-IL" sz="2600" kern="1200" dirty="0">
                <a:solidFill>
                  <a:srgbClr val="002060"/>
                </a:solidFill>
                <a:latin typeface="Calibri" panose="020F0502020204030204" pitchFamily="34" charset="0"/>
                <a:cs typeface="Calibri" panose="020F0502020204030204" pitchFamily="34" charset="0"/>
              </a:rPr>
              <a:t>נעודד </a:t>
            </a:r>
            <a:r>
              <a:rPr lang="he-IL" sz="2600" b="1" kern="1200" dirty="0">
                <a:solidFill>
                  <a:schemeClr val="accent4">
                    <a:lumMod val="75000"/>
                  </a:schemeClr>
                </a:solidFill>
                <a:latin typeface="Calibri" panose="020F0502020204030204" pitchFamily="34" charset="0"/>
                <a:cs typeface="Calibri" panose="020F0502020204030204" pitchFamily="34" charset="0"/>
              </a:rPr>
              <a:t>ונתמוך במי שנפגע.</a:t>
            </a:r>
            <a:r>
              <a:rPr lang="en-US" sz="2600" b="1" kern="1200" dirty="0">
                <a:solidFill>
                  <a:schemeClr val="accent4">
                    <a:lumMod val="75000"/>
                  </a:schemeClr>
                </a:solidFill>
                <a:latin typeface="Calibri" panose="020F0502020204030204" pitchFamily="34" charset="0"/>
                <a:cs typeface="Calibri" panose="020F0502020204030204" pitchFamily="34" charset="0"/>
              </a:rPr>
              <a:t/>
            </a:r>
            <a:br>
              <a:rPr lang="en-US" sz="2600" b="1" kern="1200" dirty="0">
                <a:solidFill>
                  <a:schemeClr val="accent4">
                    <a:lumMod val="75000"/>
                  </a:schemeClr>
                </a:solidFill>
                <a:latin typeface="Calibri" panose="020F0502020204030204" pitchFamily="34" charset="0"/>
                <a:cs typeface="Calibri" panose="020F0502020204030204" pitchFamily="34" charset="0"/>
              </a:rPr>
            </a:br>
            <a:r>
              <a:rPr lang="he-IL" sz="2600" kern="1200" dirty="0">
                <a:solidFill>
                  <a:srgbClr val="002060"/>
                </a:solidFill>
                <a:latin typeface="Calibri" panose="020F0502020204030204" pitchFamily="34" charset="0"/>
                <a:cs typeface="Calibri" panose="020F0502020204030204" pitchFamily="34" charset="0"/>
              </a:rPr>
              <a:t>נזכיר להם שיש להם כוחות להתמודד ואנשים שעומדים לצידם.</a:t>
            </a:r>
          </a:p>
          <a:p>
            <a:pPr marL="457200" lvl="0" indent="-457200" algn="ctr" rtl="1">
              <a:lnSpc>
                <a:spcPct val="150000"/>
              </a:lnSpc>
              <a:buClrTx/>
            </a:pPr>
            <a:r>
              <a:rPr lang="he-IL" sz="2600" b="1" kern="1200" dirty="0">
                <a:solidFill>
                  <a:srgbClr val="002060"/>
                </a:solidFill>
                <a:latin typeface="Calibri" panose="020F0502020204030204" pitchFamily="34" charset="0"/>
                <a:cs typeface="Calibri" panose="020F0502020204030204" pitchFamily="34" charset="0"/>
              </a:rPr>
              <a:t>נוכל לעודד חברים נוספים לעשות כמונו</a:t>
            </a:r>
            <a:r>
              <a:rPr lang="he-IL" sz="2600" kern="1200" dirty="0">
                <a:solidFill>
                  <a:srgbClr val="002060"/>
                </a:solidFill>
                <a:latin typeface="Calibri" panose="020F0502020204030204" pitchFamily="34" charset="0"/>
                <a:cs typeface="Calibri" panose="020F0502020204030204" pitchFamily="34" charset="0"/>
              </a:rPr>
              <a:t>.</a:t>
            </a:r>
            <a:r>
              <a:rPr lang="he-IL" sz="2800" kern="1200" dirty="0">
                <a:solidFill>
                  <a:srgbClr val="002060"/>
                </a:solidFill>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9AF0C007-C8FA-4D70-9BAC-47DE7FDEC7F6}"/>
              </a:ext>
            </a:extLst>
          </p:cNvPr>
          <p:cNvSpPr txBox="1"/>
          <p:nvPr/>
        </p:nvSpPr>
        <p:spPr>
          <a:xfrm>
            <a:off x="449651" y="305093"/>
            <a:ext cx="4964739" cy="2610843"/>
          </a:xfrm>
          <a:prstGeom prst="rect">
            <a:avLst/>
          </a:prstGeom>
          <a:noFill/>
        </p:spPr>
        <p:txBody>
          <a:bodyPr wrap="square">
            <a:spAutoFit/>
          </a:bodyPr>
          <a:lstStyle/>
          <a:p>
            <a:pPr marL="457200" lvl="0" indent="-457200" algn="ctr" rtl="1">
              <a:lnSpc>
                <a:spcPct val="150000"/>
              </a:lnSpc>
              <a:buClrTx/>
            </a:pPr>
            <a:r>
              <a:rPr lang="he-IL" sz="2800" b="1" kern="1200" dirty="0">
                <a:solidFill>
                  <a:schemeClr val="accent4">
                    <a:lumMod val="75000"/>
                  </a:schemeClr>
                </a:solidFill>
                <a:latin typeface="Calibri" panose="020F0502020204030204" pitchFamily="34" charset="0"/>
                <a:cs typeface="Calibri" panose="020F0502020204030204" pitchFamily="34" charset="0"/>
              </a:rPr>
              <a:t>נמנע מאלימות </a:t>
            </a:r>
          </a:p>
          <a:p>
            <a:pPr marL="457200" lvl="0" indent="-457200" algn="ctr" rtl="1">
              <a:lnSpc>
                <a:spcPct val="150000"/>
              </a:lnSpc>
              <a:buClrTx/>
            </a:pPr>
            <a:r>
              <a:rPr lang="he-IL" sz="2800" kern="1200" dirty="0">
                <a:solidFill>
                  <a:srgbClr val="002060"/>
                </a:solidFill>
                <a:latin typeface="Calibri" panose="020F0502020204030204" pitchFamily="34" charset="0"/>
                <a:cs typeface="Calibri" panose="020F0502020204030204" pitchFamily="34" charset="0"/>
              </a:rPr>
              <a:t>(פיזית ומילולית) </a:t>
            </a:r>
          </a:p>
          <a:p>
            <a:pPr marL="457200" lvl="0" indent="-457200" algn="ctr" rtl="1">
              <a:lnSpc>
                <a:spcPct val="150000"/>
              </a:lnSpc>
              <a:buClrTx/>
            </a:pPr>
            <a:r>
              <a:rPr lang="he-IL" sz="2800" kern="1200" dirty="0">
                <a:solidFill>
                  <a:srgbClr val="002060"/>
                </a:solidFill>
                <a:latin typeface="Calibri" panose="020F0502020204030204" pitchFamily="34" charset="0"/>
                <a:cs typeface="Calibri" panose="020F0502020204030204" pitchFamily="34" charset="0"/>
              </a:rPr>
              <a:t>כדי לעצור אלימות</a:t>
            </a:r>
          </a:p>
          <a:p>
            <a:pPr marL="457200" lvl="0" indent="-457200" algn="ctr" rtl="1">
              <a:lnSpc>
                <a:spcPct val="150000"/>
              </a:lnSpc>
              <a:buClrTx/>
            </a:pPr>
            <a:endParaRPr lang="he-IL" sz="2800" kern="1200"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0AC3071-BB26-42A8-81D1-4DF9A076DF77}"/>
              </a:ext>
            </a:extLst>
          </p:cNvPr>
          <p:cNvSpPr txBox="1"/>
          <p:nvPr/>
        </p:nvSpPr>
        <p:spPr>
          <a:xfrm>
            <a:off x="4708723" y="1036643"/>
            <a:ext cx="2546068" cy="2308324"/>
          </a:xfrm>
          <a:prstGeom prst="rect">
            <a:avLst/>
          </a:prstGeom>
          <a:noFill/>
        </p:spPr>
        <p:txBody>
          <a:bodyPr wrap="square">
            <a:spAutoFit/>
          </a:bodyPr>
          <a:lstStyle/>
          <a:p>
            <a:pPr algn="ctr"/>
            <a:r>
              <a:rPr lang="he-IL" sz="2400" kern="1200" dirty="0">
                <a:solidFill>
                  <a:srgbClr val="002060"/>
                </a:solidFill>
                <a:latin typeface="Calibri" panose="020F0502020204030204" pitchFamily="34" charset="0"/>
                <a:cs typeface="Calibri" panose="020F0502020204030204" pitchFamily="34" charset="0"/>
              </a:rPr>
              <a:t>יַעַנְךָ ה' בְּיוֹם צָרָה" (תהילים כ' ב')</a:t>
            </a:r>
          </a:p>
          <a:p>
            <a:pPr algn="ctr"/>
            <a:r>
              <a:rPr lang="he-IL" sz="2400" kern="1200" dirty="0">
                <a:solidFill>
                  <a:srgbClr val="002060"/>
                </a:solidFill>
                <a:latin typeface="Calibri" panose="020F0502020204030204" pitchFamily="34" charset="0"/>
                <a:cs typeface="Calibri" panose="020F0502020204030204" pitchFamily="34" charset="0"/>
              </a:rPr>
              <a:t>נזכיר לעצמנו ולנפגע שתפילה מסייעת ושהקב"ה </a:t>
            </a:r>
          </a:p>
          <a:p>
            <a:pPr algn="ctr"/>
            <a:r>
              <a:rPr lang="he-IL" sz="2400" kern="1200" dirty="0">
                <a:solidFill>
                  <a:srgbClr val="002060"/>
                </a:solidFill>
                <a:latin typeface="Calibri" panose="020F0502020204030204" pitchFamily="34" charset="0"/>
                <a:cs typeface="Calibri" panose="020F0502020204030204" pitchFamily="34" charset="0"/>
              </a:rPr>
              <a:t>בוודאי יכול לעזור לו. </a:t>
            </a:r>
          </a:p>
        </p:txBody>
      </p:sp>
      <p:sp>
        <p:nvSpPr>
          <p:cNvPr id="11" name="TextBox 10">
            <a:extLst>
              <a:ext uri="{FF2B5EF4-FFF2-40B4-BE49-F238E27FC236}">
                <a16:creationId xmlns:a16="http://schemas.microsoft.com/office/drawing/2014/main" id="{7E3071A3-A880-415C-A0C5-49C89046ADBA}"/>
              </a:ext>
            </a:extLst>
          </p:cNvPr>
          <p:cNvSpPr txBox="1"/>
          <p:nvPr/>
        </p:nvSpPr>
        <p:spPr>
          <a:xfrm>
            <a:off x="6766709" y="3864114"/>
            <a:ext cx="5296012" cy="2430922"/>
          </a:xfrm>
          <a:prstGeom prst="rect">
            <a:avLst/>
          </a:prstGeom>
          <a:noFill/>
        </p:spPr>
        <p:txBody>
          <a:bodyPr wrap="square">
            <a:spAutoFit/>
          </a:bodyPr>
          <a:lstStyle/>
          <a:p>
            <a:pPr marL="457200" lvl="0" indent="-457200" algn="ctr" rtl="1">
              <a:lnSpc>
                <a:spcPct val="150000"/>
              </a:lnSpc>
              <a:buClrTx/>
            </a:pPr>
            <a:r>
              <a:rPr lang="he-IL" sz="2600" kern="1200" dirty="0">
                <a:solidFill>
                  <a:srgbClr val="002060"/>
                </a:solidFill>
                <a:latin typeface="Calibri" panose="020F0502020204030204" pitchFamily="34" charset="0"/>
                <a:cs typeface="Calibri" panose="020F0502020204030204" pitchFamily="34" charset="0"/>
              </a:rPr>
              <a:t>ניעזר </a:t>
            </a:r>
            <a:r>
              <a:rPr lang="he-IL" sz="2600" b="1" kern="1200" dirty="0">
                <a:solidFill>
                  <a:schemeClr val="accent4">
                    <a:lumMod val="75000"/>
                  </a:schemeClr>
                </a:solidFill>
                <a:latin typeface="Calibri" panose="020F0502020204030204" pitchFamily="34" charset="0"/>
                <a:cs typeface="Calibri" panose="020F0502020204030204" pitchFamily="34" charset="0"/>
              </a:rPr>
              <a:t>במבוגרים,</a:t>
            </a:r>
            <a:r>
              <a:rPr lang="en-US" sz="2600" kern="1200" dirty="0">
                <a:solidFill>
                  <a:srgbClr val="002060"/>
                </a:solidFill>
                <a:latin typeface="Calibri" panose="020F0502020204030204" pitchFamily="34" charset="0"/>
                <a:cs typeface="Calibri" panose="020F0502020204030204" pitchFamily="34" charset="0"/>
              </a:rPr>
              <a:t/>
            </a:r>
            <a:br>
              <a:rPr lang="en-US" sz="2600" kern="1200" dirty="0">
                <a:solidFill>
                  <a:srgbClr val="002060"/>
                </a:solidFill>
                <a:latin typeface="Calibri" panose="020F0502020204030204" pitchFamily="34" charset="0"/>
                <a:cs typeface="Calibri" panose="020F0502020204030204" pitchFamily="34" charset="0"/>
              </a:rPr>
            </a:br>
            <a:r>
              <a:rPr lang="he-IL" sz="2600" kern="1200">
                <a:solidFill>
                  <a:srgbClr val="002060"/>
                </a:solidFill>
                <a:latin typeface="Calibri" panose="020F0502020204030204" pitchFamily="34" charset="0"/>
                <a:cs typeface="Calibri" panose="020F0502020204030204" pitchFamily="34" charset="0"/>
              </a:rPr>
              <a:t>ונבקש מהם </a:t>
            </a:r>
            <a:r>
              <a:rPr lang="he-IL" sz="2600" kern="1200" dirty="0">
                <a:solidFill>
                  <a:srgbClr val="002060"/>
                </a:solidFill>
                <a:latin typeface="Calibri" panose="020F0502020204030204" pitchFamily="34" charset="0"/>
                <a:cs typeface="Calibri" panose="020F0502020204030204" pitchFamily="34" charset="0"/>
              </a:rPr>
              <a:t>להתערב ולסייע. </a:t>
            </a:r>
          </a:p>
          <a:p>
            <a:pPr marL="457200" lvl="0" indent="-457200" algn="ctr" rtl="1">
              <a:lnSpc>
                <a:spcPct val="150000"/>
              </a:lnSpc>
              <a:buClrTx/>
            </a:pPr>
            <a:r>
              <a:rPr lang="he-IL" sz="2600" b="1" kern="1200" dirty="0">
                <a:solidFill>
                  <a:srgbClr val="002060"/>
                </a:solidFill>
                <a:latin typeface="Calibri" panose="020F0502020204030204" pitchFamily="34" charset="0"/>
                <a:cs typeface="Calibri" panose="020F0502020204030204" pitchFamily="34" charset="0"/>
              </a:rPr>
              <a:t>חשוב לספר ולדווח</a:t>
            </a:r>
            <a:r>
              <a:rPr lang="he-IL" sz="2600" kern="1200" dirty="0">
                <a:solidFill>
                  <a:srgbClr val="002060"/>
                </a:solidFill>
                <a:latin typeface="Calibri" panose="020F0502020204030204" pitchFamily="34" charset="0"/>
                <a:cs typeface="Calibri" panose="020F0502020204030204" pitchFamily="34" charset="0"/>
              </a:rPr>
              <a:t>, גם אם באופן אנונימי, כדי שהבריונות תיפסק.</a:t>
            </a:r>
          </a:p>
        </p:txBody>
      </p:sp>
      <p:sp>
        <p:nvSpPr>
          <p:cNvPr id="18" name="תיבת טקסט 17">
            <a:extLst>
              <a:ext uri="{FF2B5EF4-FFF2-40B4-BE49-F238E27FC236}">
                <a16:creationId xmlns:a16="http://schemas.microsoft.com/office/drawing/2014/main" id="{D17D4324-49BE-8608-890F-AE297698D083}"/>
              </a:ext>
            </a:extLst>
          </p:cNvPr>
          <p:cNvSpPr txBox="1"/>
          <p:nvPr/>
        </p:nvSpPr>
        <p:spPr>
          <a:xfrm>
            <a:off x="7485631" y="189620"/>
            <a:ext cx="4503231" cy="2430922"/>
          </a:xfrm>
          <a:prstGeom prst="rect">
            <a:avLst/>
          </a:prstGeom>
          <a:noFill/>
        </p:spPr>
        <p:txBody>
          <a:bodyPr wrap="square">
            <a:spAutoFit/>
          </a:bodyPr>
          <a:lstStyle/>
          <a:p>
            <a:pPr lvl="0" indent="-457200" algn="ctr" rtl="1">
              <a:lnSpc>
                <a:spcPct val="150000"/>
              </a:lnSpc>
              <a:buClrTx/>
              <a:defRPr/>
            </a:pPr>
            <a:r>
              <a:rPr lang="he-IL" sz="2600" b="1" kern="1200" dirty="0">
                <a:solidFill>
                  <a:srgbClr val="002060"/>
                </a:solidFill>
                <a:latin typeface="Calibri" panose="020F0502020204030204" pitchFamily="34" charset="0"/>
                <a:cs typeface="Calibri" panose="020F0502020204030204" pitchFamily="34" charset="0"/>
              </a:rPr>
              <a:t>לקבוצה יש </a:t>
            </a:r>
            <a:r>
              <a:rPr lang="he-IL" sz="2600" b="1" kern="1200" dirty="0" err="1">
                <a:solidFill>
                  <a:srgbClr val="002060"/>
                </a:solidFill>
                <a:latin typeface="Calibri" panose="020F0502020204030204" pitchFamily="34" charset="0"/>
                <a:cs typeface="Calibri" panose="020F0502020204030204" pitchFamily="34" charset="0"/>
              </a:rPr>
              <a:t>כח</a:t>
            </a:r>
            <a:r>
              <a:rPr lang="he-IL" sz="2600" b="1" kern="1200" dirty="0">
                <a:solidFill>
                  <a:srgbClr val="002060"/>
                </a:solidFill>
                <a:latin typeface="Calibri" panose="020F0502020204030204" pitchFamily="34" charset="0"/>
                <a:cs typeface="Calibri" panose="020F0502020204030204" pitchFamily="34" charset="0"/>
              </a:rPr>
              <a:t> חיובי</a:t>
            </a:r>
            <a:r>
              <a:rPr lang="he-IL" sz="2600" kern="1200" dirty="0">
                <a:solidFill>
                  <a:srgbClr val="002060"/>
                </a:solidFill>
                <a:latin typeface="Calibri" panose="020F0502020204030204" pitchFamily="34" charset="0"/>
                <a:cs typeface="Calibri" panose="020F0502020204030204" pitchFamily="34" charset="0"/>
              </a:rPr>
              <a:t>. </a:t>
            </a:r>
          </a:p>
          <a:p>
            <a:pPr lvl="0" indent="-457200" algn="ctr" rtl="1">
              <a:lnSpc>
                <a:spcPct val="150000"/>
              </a:lnSpc>
              <a:buClrTx/>
              <a:defRPr/>
            </a:pP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נאתר </a:t>
            </a:r>
            <a:r>
              <a:rPr kumimoji="0" lang="he-IL" sz="2600" b="1" i="0" u="none" strike="noStrike" kern="1200" cap="none" spc="0" normalizeH="0" baseline="0" noProof="0" dirty="0">
                <a:ln>
                  <a:noFill/>
                </a:ln>
                <a:solidFill>
                  <a:schemeClr val="accent4">
                    <a:lumMod val="75000"/>
                  </a:schemeClr>
                </a:solidFill>
                <a:effectLst/>
                <a:uLnTx/>
                <a:uFillTx/>
                <a:latin typeface="Calibri" panose="020F0502020204030204" pitchFamily="34" charset="0"/>
                <a:cs typeface="Calibri" panose="020F0502020204030204" pitchFamily="34" charset="0"/>
                <a:sym typeface="Arial"/>
              </a:rPr>
              <a:t>חברים נוספים </a:t>
            </a:r>
            <a:r>
              <a:rPr lang="he-IL" sz="2600" kern="1200" dirty="0">
                <a:solidFill>
                  <a:srgbClr val="002060"/>
                </a:solidFill>
                <a:latin typeface="Calibri" panose="020F0502020204030204" pitchFamily="34" charset="0"/>
                <a:cs typeface="Calibri" panose="020F0502020204030204" pitchFamily="34" charset="0"/>
              </a:rPr>
              <a:t>שאיתם ניתן יהיה לפעול ביחד להפסקת הפגיעה, כי ביחד יש לנו כוח להשפיע!</a:t>
            </a:r>
            <a:endParaRPr kumimoji="0" lang="he-IL" sz="2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081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47027BC8-18CE-AC93-F4AC-01705F4DF1CD}"/>
              </a:ext>
            </a:extLst>
          </p:cNvPr>
          <p:cNvPicPr>
            <a:picLocks noChangeAspect="1"/>
          </p:cNvPicPr>
          <p:nvPr/>
        </p:nvPicPr>
        <p:blipFill>
          <a:blip r:embed="rId3"/>
          <a:stretch>
            <a:fillRect/>
          </a:stretch>
        </p:blipFill>
        <p:spPr>
          <a:xfrm>
            <a:off x="3511296" y="1964248"/>
            <a:ext cx="5693664" cy="2554483"/>
          </a:xfrm>
          <a:prstGeom prst="rect">
            <a:avLst/>
          </a:prstGeom>
          <a:solidFill>
            <a:schemeClr val="accent4">
              <a:lumMod val="40000"/>
              <a:lumOff val="60000"/>
            </a:schemeClr>
          </a:solidFill>
        </p:spPr>
      </p:pic>
      <p:sp>
        <p:nvSpPr>
          <p:cNvPr id="5" name="כותרת 1">
            <a:extLst>
              <a:ext uri="{FF2B5EF4-FFF2-40B4-BE49-F238E27FC236}">
                <a16:creationId xmlns:a16="http://schemas.microsoft.com/office/drawing/2014/main" id="{E7E444ED-28CE-FAF8-F2AC-A8B0E0681ADD}"/>
              </a:ext>
            </a:extLst>
          </p:cNvPr>
          <p:cNvSpPr>
            <a:spLocks noGrp="1"/>
          </p:cNvSpPr>
          <p:nvPr>
            <p:ph type="title"/>
          </p:nvPr>
        </p:nvSpPr>
        <p:spPr>
          <a:xfrm>
            <a:off x="3656266" y="121570"/>
            <a:ext cx="5013960" cy="1325563"/>
          </a:xfrm>
        </p:spPr>
        <p:txBody>
          <a:bodyPr/>
          <a:lstStyle/>
          <a:p>
            <a:r>
              <a:rPr lang="he-IL" dirty="0"/>
              <a:t>מן המקורות</a:t>
            </a:r>
          </a:p>
        </p:txBody>
      </p:sp>
      <p:sp>
        <p:nvSpPr>
          <p:cNvPr id="6" name="תיבת טקסט 5">
            <a:extLst>
              <a:ext uri="{FF2B5EF4-FFF2-40B4-BE49-F238E27FC236}">
                <a16:creationId xmlns:a16="http://schemas.microsoft.com/office/drawing/2014/main" id="{37BABFA4-08CF-1EB6-A454-FBE57FAD772A}"/>
              </a:ext>
            </a:extLst>
          </p:cNvPr>
          <p:cNvSpPr txBox="1"/>
          <p:nvPr/>
        </p:nvSpPr>
        <p:spPr>
          <a:xfrm>
            <a:off x="3992880" y="2706072"/>
            <a:ext cx="4474464" cy="769441"/>
          </a:xfrm>
          <a:prstGeom prst="rect">
            <a:avLst/>
          </a:prstGeom>
          <a:noFill/>
        </p:spPr>
        <p:txBody>
          <a:bodyPr wrap="square">
            <a:spAutoFit/>
          </a:bodyPr>
          <a:lstStyle/>
          <a:p>
            <a:pPr algn="ctr"/>
            <a:r>
              <a:rPr lang="he-IL" sz="4400" b="1" kern="1200" dirty="0">
                <a:solidFill>
                  <a:prstClr val="black"/>
                </a:solidFill>
                <a:latin typeface="Calibri" panose="020F0502020204030204" pitchFamily="34" charset="0"/>
                <a:ea typeface="+mn-ea"/>
                <a:cs typeface="Calibri" panose="020F0502020204030204" pitchFamily="34" charset="0"/>
              </a:rPr>
              <a:t>"עמו אנוכי בצרה"</a:t>
            </a:r>
          </a:p>
        </p:txBody>
      </p:sp>
      <p:sp>
        <p:nvSpPr>
          <p:cNvPr id="7" name="תיבת טקסט 6">
            <a:extLst>
              <a:ext uri="{FF2B5EF4-FFF2-40B4-BE49-F238E27FC236}">
                <a16:creationId xmlns:a16="http://schemas.microsoft.com/office/drawing/2014/main" id="{B0766804-273E-0A5A-5B26-02184EAD37B5}"/>
              </a:ext>
            </a:extLst>
          </p:cNvPr>
          <p:cNvSpPr txBox="1"/>
          <p:nvPr/>
        </p:nvSpPr>
        <p:spPr>
          <a:xfrm>
            <a:off x="5096256" y="3617904"/>
            <a:ext cx="2511552" cy="461665"/>
          </a:xfrm>
          <a:prstGeom prst="rect">
            <a:avLst/>
          </a:prstGeom>
          <a:noFill/>
        </p:spPr>
        <p:txBody>
          <a:bodyPr wrap="square">
            <a:spAutoFit/>
          </a:bodyPr>
          <a:lstStyle/>
          <a:p>
            <a:pPr algn="ctr"/>
            <a:r>
              <a:rPr lang="he-IL" sz="2400" dirty="0"/>
              <a:t>(תהילים צ"א, ט"ו)</a:t>
            </a:r>
          </a:p>
        </p:txBody>
      </p:sp>
      <p:sp>
        <p:nvSpPr>
          <p:cNvPr id="8" name="תיבת טקסט 7">
            <a:extLst>
              <a:ext uri="{FF2B5EF4-FFF2-40B4-BE49-F238E27FC236}">
                <a16:creationId xmlns:a16="http://schemas.microsoft.com/office/drawing/2014/main" id="{D38A809F-FFD3-38B0-1427-8DC981D878E9}"/>
              </a:ext>
            </a:extLst>
          </p:cNvPr>
          <p:cNvSpPr txBox="1"/>
          <p:nvPr/>
        </p:nvSpPr>
        <p:spPr>
          <a:xfrm>
            <a:off x="3328416" y="4886197"/>
            <a:ext cx="5876544" cy="1131848"/>
          </a:xfrm>
          <a:prstGeom prst="rect">
            <a:avLst/>
          </a:prstGeom>
          <a:noFill/>
        </p:spPr>
        <p:txBody>
          <a:bodyPr wrap="square">
            <a:spAutoFit/>
          </a:bodyPr>
          <a:lstStyle/>
          <a:p>
            <a:pPr algn="ctr" rtl="1">
              <a:lnSpc>
                <a:spcPct val="150000"/>
              </a:lnSpc>
            </a:pPr>
            <a:r>
              <a:rPr lang="he-IL" sz="2400" dirty="0"/>
              <a:t>כיצד נוכל להיות לצד האחר כשהוא זקוק לנו?</a:t>
            </a:r>
          </a:p>
          <a:p>
            <a:pPr algn="ctr" rtl="1">
              <a:lnSpc>
                <a:spcPct val="150000"/>
              </a:lnSpc>
            </a:pPr>
            <a:r>
              <a:rPr lang="he-IL" sz="2400" dirty="0"/>
              <a:t>למה צריך לדעתכם, לשים לב כדי להיות לעזר?</a:t>
            </a:r>
          </a:p>
        </p:txBody>
      </p:sp>
      <p:pic>
        <p:nvPicPr>
          <p:cNvPr id="9" name="תמונה 8">
            <a:extLst>
              <a:ext uri="{FF2B5EF4-FFF2-40B4-BE49-F238E27FC236}">
                <a16:creationId xmlns:a16="http://schemas.microsoft.com/office/drawing/2014/main" id="{E92592BA-2578-6F32-B8E9-B66B7E442666}"/>
              </a:ext>
            </a:extLst>
          </p:cNvPr>
          <p:cNvPicPr>
            <a:picLocks noChangeAspect="1"/>
          </p:cNvPicPr>
          <p:nvPr/>
        </p:nvPicPr>
        <p:blipFill>
          <a:blip r:embed="rId4">
            <a:clrChange>
              <a:clrFrom>
                <a:srgbClr val="E9E7E7"/>
              </a:clrFrom>
              <a:clrTo>
                <a:srgbClr val="E9E7E7">
                  <a:alpha val="0"/>
                </a:srgbClr>
              </a:clrTo>
            </a:clrChange>
          </a:blip>
          <a:stretch>
            <a:fillRect/>
          </a:stretch>
        </p:blipFill>
        <p:spPr>
          <a:xfrm rot="1834324">
            <a:off x="1566927" y="2861456"/>
            <a:ext cx="2840226" cy="2222747"/>
          </a:xfrm>
          <a:prstGeom prst="rect">
            <a:avLst/>
          </a:prstGeom>
        </p:spPr>
      </p:pic>
      <p:pic>
        <p:nvPicPr>
          <p:cNvPr id="10" name="תמונה 9">
            <a:extLst>
              <a:ext uri="{FF2B5EF4-FFF2-40B4-BE49-F238E27FC236}">
                <a16:creationId xmlns:a16="http://schemas.microsoft.com/office/drawing/2014/main" id="{AC1C9F33-F7D2-A9AB-DA76-6314695B9C3E}"/>
              </a:ext>
            </a:extLst>
          </p:cNvPr>
          <p:cNvPicPr>
            <a:picLocks noChangeAspect="1"/>
          </p:cNvPicPr>
          <p:nvPr/>
        </p:nvPicPr>
        <p:blipFill>
          <a:blip r:embed="rId5">
            <a:extLst>
              <a:ext uri="{BEBA8EAE-BF5A-486C-A8C5-ECC9F3942E4B}">
                <a14:imgProps xmlns:a14="http://schemas.microsoft.com/office/drawing/2010/main">
                  <a14:imgLayer r:embed="rId6">
                    <a14:imgEffect>
                      <a14:artisticCement/>
                    </a14:imgEffect>
                  </a14:imgLayer>
                </a14:imgProps>
              </a:ext>
            </a:extLst>
          </a:blip>
          <a:stretch>
            <a:fillRect/>
          </a:stretch>
        </p:blipFill>
        <p:spPr>
          <a:xfrm>
            <a:off x="11540208" y="1225938"/>
            <a:ext cx="419542" cy="426325"/>
          </a:xfrm>
          <a:prstGeom prst="ellipse">
            <a:avLst/>
          </a:prstGeom>
        </p:spPr>
      </p:pic>
      <p:pic>
        <p:nvPicPr>
          <p:cNvPr id="11" name="תמונה 10">
            <a:extLst>
              <a:ext uri="{FF2B5EF4-FFF2-40B4-BE49-F238E27FC236}">
                <a16:creationId xmlns:a16="http://schemas.microsoft.com/office/drawing/2014/main" id="{08A3C8E7-266E-EFCC-F37B-AED32D36F3F9}"/>
              </a:ext>
            </a:extLst>
          </p:cNvPr>
          <p:cNvPicPr>
            <a:picLocks noChangeAspect="1"/>
          </p:cNvPicPr>
          <p:nvPr/>
        </p:nvPicPr>
        <p:blipFill>
          <a:blip r:embed="rId7">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11027462" y="1483041"/>
            <a:ext cx="419542" cy="426325"/>
          </a:xfrm>
          <a:prstGeom prst="ellipse">
            <a:avLst/>
          </a:prstGeom>
        </p:spPr>
      </p:pic>
      <p:pic>
        <p:nvPicPr>
          <p:cNvPr id="12" name="תמונה 11">
            <a:extLst>
              <a:ext uri="{FF2B5EF4-FFF2-40B4-BE49-F238E27FC236}">
                <a16:creationId xmlns:a16="http://schemas.microsoft.com/office/drawing/2014/main" id="{94A0C9B2-D745-B8A5-1F9D-93F4DCAA7539}"/>
              </a:ext>
            </a:extLst>
          </p:cNvPr>
          <p:cNvPicPr>
            <a:picLocks noChangeAspect="1"/>
          </p:cNvPicPr>
          <p:nvPr/>
        </p:nvPicPr>
        <p:blipFill>
          <a:blip r:embed="rId8">
            <a:extLst>
              <a:ext uri="{BEBA8EAE-BF5A-486C-A8C5-ECC9F3942E4B}">
                <a14:imgProps xmlns:a14="http://schemas.microsoft.com/office/drawing/2010/main">
                  <a14:imgLayer r:embed="rId6">
                    <a14:imgEffect>
                      <a14:artisticLightScreen/>
                    </a14:imgEffect>
                  </a14:imgLayer>
                </a14:imgProps>
              </a:ext>
            </a:extLst>
          </a:blip>
          <a:stretch>
            <a:fillRect/>
          </a:stretch>
        </p:blipFill>
        <p:spPr>
          <a:xfrm>
            <a:off x="10814203" y="390771"/>
            <a:ext cx="846060" cy="859739"/>
          </a:xfrm>
          <a:prstGeom prst="ellipse">
            <a:avLst/>
          </a:prstGeom>
        </p:spPr>
      </p:pic>
    </p:spTree>
    <p:extLst>
      <p:ext uri="{BB962C8B-B14F-4D97-AF65-F5344CB8AC3E}">
        <p14:creationId xmlns:p14="http://schemas.microsoft.com/office/powerpoint/2010/main" val="15224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B7DD1F-2A7A-DBC0-7112-CBA2B9E070DB}"/>
              </a:ext>
            </a:extLst>
          </p:cNvPr>
          <p:cNvSpPr>
            <a:spLocks noGrp="1"/>
          </p:cNvSpPr>
          <p:nvPr>
            <p:ph type="title"/>
          </p:nvPr>
        </p:nvSpPr>
        <p:spPr/>
        <p:txBody>
          <a:bodyPr>
            <a:normAutofit/>
          </a:bodyPr>
          <a:lstStyle/>
          <a:p>
            <a:r>
              <a:rPr lang="he-IL" sz="4400" dirty="0"/>
              <a:t>מישירים </a:t>
            </a:r>
            <a:r>
              <a:rPr lang="he-IL" sz="4800" dirty="0" err="1">
                <a:solidFill>
                  <a:schemeClr val="bg1"/>
                </a:solidFill>
              </a:rPr>
              <a:t>מב"ט</a:t>
            </a:r>
            <a:r>
              <a:rPr lang="he-IL" sz="4400" dirty="0"/>
              <a:t> לחבר במצוקה</a:t>
            </a:r>
          </a:p>
        </p:txBody>
      </p:sp>
      <p:sp>
        <p:nvSpPr>
          <p:cNvPr id="8" name="תיבת טקסט 7">
            <a:extLst>
              <a:ext uri="{FF2B5EF4-FFF2-40B4-BE49-F238E27FC236}">
                <a16:creationId xmlns:a16="http://schemas.microsoft.com/office/drawing/2014/main" id="{4E5225F0-3CD5-6791-2B1B-EB37118E0DA9}"/>
              </a:ext>
            </a:extLst>
          </p:cNvPr>
          <p:cNvSpPr txBox="1"/>
          <p:nvPr/>
        </p:nvSpPr>
        <p:spPr>
          <a:xfrm>
            <a:off x="4244898" y="1540998"/>
            <a:ext cx="3702205" cy="1015663"/>
          </a:xfrm>
          <a:prstGeom prst="rect">
            <a:avLst/>
          </a:prstGeom>
          <a:noFill/>
        </p:spPr>
        <p:txBody>
          <a:bodyPr wrap="square" rtlCol="1">
            <a:spAutoFit/>
          </a:bodyPr>
          <a:lstStyle/>
          <a:p>
            <a:pPr algn="ctr"/>
            <a:r>
              <a:rPr lang="he-IL" sz="6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מב"ט</a:t>
            </a:r>
            <a:r>
              <a:rPr lang="he-IL" sz="6000" b="1" dirty="0">
                <a:latin typeface="Calibri" panose="020F0502020204030204" pitchFamily="34" charset="0"/>
                <a:ea typeface="Calibri" panose="020F0502020204030204" pitchFamily="34" charset="0"/>
                <a:cs typeface="Calibri" panose="020F0502020204030204" pitchFamily="34" charset="0"/>
              </a:rPr>
              <a:t> </a:t>
            </a:r>
            <a:endParaRPr lang="he-IL"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descr="Doodle, Arrow, Show, Rise">
            <a:extLst>
              <a:ext uri="{FF2B5EF4-FFF2-40B4-BE49-F238E27FC236}">
                <a16:creationId xmlns:a16="http://schemas.microsoft.com/office/drawing/2014/main" id="{68EFC29E-F0C1-3703-52F8-336ECA0FCCF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470476">
            <a:off x="3661504" y="2087374"/>
            <a:ext cx="1815551" cy="150537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093AEBCF-9DAE-4B4C-4B4C-F311C435B4DA}"/>
              </a:ext>
            </a:extLst>
          </p:cNvPr>
          <p:cNvPicPr>
            <a:picLocks noChangeAspect="1"/>
          </p:cNvPicPr>
          <p:nvPr/>
        </p:nvPicPr>
        <p:blipFill>
          <a:blip r:embed="rId4"/>
          <a:stretch>
            <a:fillRect/>
          </a:stretch>
        </p:blipFill>
        <p:spPr>
          <a:xfrm rot="14765357">
            <a:off x="6970836" y="2062772"/>
            <a:ext cx="2078916" cy="1835055"/>
          </a:xfrm>
          <a:prstGeom prst="rect">
            <a:avLst/>
          </a:prstGeom>
        </p:spPr>
      </p:pic>
      <p:pic>
        <p:nvPicPr>
          <p:cNvPr id="7" name="תמונה 6">
            <a:extLst>
              <a:ext uri="{FF2B5EF4-FFF2-40B4-BE49-F238E27FC236}">
                <a16:creationId xmlns:a16="http://schemas.microsoft.com/office/drawing/2014/main" id="{90CDC55E-DB96-A4F3-16C4-639B841A3A39}"/>
              </a:ext>
            </a:extLst>
          </p:cNvPr>
          <p:cNvPicPr>
            <a:picLocks noChangeAspect="1"/>
          </p:cNvPicPr>
          <p:nvPr/>
        </p:nvPicPr>
        <p:blipFill>
          <a:blip r:embed="rId4"/>
          <a:stretch>
            <a:fillRect/>
          </a:stretch>
        </p:blipFill>
        <p:spPr>
          <a:xfrm rot="18217214">
            <a:off x="5115153" y="2411837"/>
            <a:ext cx="2078916" cy="1835055"/>
          </a:xfrm>
          <a:prstGeom prst="rect">
            <a:avLst/>
          </a:prstGeom>
        </p:spPr>
      </p:pic>
      <p:sp>
        <p:nvSpPr>
          <p:cNvPr id="10" name="תיבת טקסט 9">
            <a:extLst>
              <a:ext uri="{FF2B5EF4-FFF2-40B4-BE49-F238E27FC236}">
                <a16:creationId xmlns:a16="http://schemas.microsoft.com/office/drawing/2014/main" id="{A624FB4E-2A00-FA25-64F1-6C211ED15E22}"/>
              </a:ext>
            </a:extLst>
          </p:cNvPr>
          <p:cNvSpPr txBox="1"/>
          <p:nvPr/>
        </p:nvSpPr>
        <p:spPr>
          <a:xfrm>
            <a:off x="8362470" y="3745647"/>
            <a:ext cx="3439346" cy="2492990"/>
          </a:xfrm>
          <a:prstGeom prst="rect">
            <a:avLst/>
          </a:prstGeom>
          <a:noFill/>
        </p:spPr>
        <p:txBody>
          <a:bodyPr wrap="square">
            <a:spAutoFit/>
          </a:bodyPr>
          <a:lstStyle/>
          <a:p>
            <a:pPr algn="ctr" rtl="1"/>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ביטים פנימה והחוצה –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ctr" rtl="1"/>
            <a:r>
              <a:rPr lang="he-IL" sz="2800" kern="1200" noProof="0" dirty="0">
                <a:solidFill>
                  <a:prstClr val="black"/>
                </a:solidFill>
                <a:latin typeface="Calibri" panose="020F0502020204030204" pitchFamily="34" charset="0"/>
                <a:ea typeface="+mn-ea"/>
                <a:cs typeface="Calibri" panose="020F0502020204030204" pitchFamily="34" charset="0"/>
              </a:rPr>
              <a:t>שמים לב להתלבטויות ולרגשות שעולים בי.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מישירים מבט לפגיעה </a:t>
            </a:r>
          </a:p>
          <a:p>
            <a:pPr algn="ctr" rtl="1"/>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ולא מתעלמים.</a:t>
            </a:r>
            <a:endParaRPr lang="he-IL" sz="2800" dirty="0"/>
          </a:p>
        </p:txBody>
      </p:sp>
      <p:sp>
        <p:nvSpPr>
          <p:cNvPr id="11" name="מלבן: פינות מעוגלות 10">
            <a:extLst>
              <a:ext uri="{FF2B5EF4-FFF2-40B4-BE49-F238E27FC236}">
                <a16:creationId xmlns:a16="http://schemas.microsoft.com/office/drawing/2014/main" id="{4A7C089B-D931-B038-DA25-14B875AB3A04}"/>
              </a:ext>
            </a:extLst>
          </p:cNvPr>
          <p:cNvSpPr/>
          <p:nvPr/>
        </p:nvSpPr>
        <p:spPr>
          <a:xfrm>
            <a:off x="8336344" y="3775669"/>
            <a:ext cx="3470611" cy="2690802"/>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8D0F1F71-6305-6F02-58DA-E432B0E8CEFC}"/>
              </a:ext>
            </a:extLst>
          </p:cNvPr>
          <p:cNvSpPr txBox="1"/>
          <p:nvPr/>
        </p:nvSpPr>
        <p:spPr>
          <a:xfrm>
            <a:off x="4368696" y="4182156"/>
            <a:ext cx="3759491" cy="1661993"/>
          </a:xfrm>
          <a:prstGeom prst="rect">
            <a:avLst/>
          </a:prstGeom>
          <a:noFill/>
        </p:spPr>
        <p:txBody>
          <a:bodyPr wrap="square">
            <a:spAutoFit/>
          </a:bodyPr>
          <a:lstStyle/>
          <a:p>
            <a:pPr algn="ctr" rtl="1"/>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ב</a:t>
            </a: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וחרים מה לעשות ואת מי לרתום לפעולה/לעזרה.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lang="he-IL" sz="2800" dirty="0"/>
          </a:p>
        </p:txBody>
      </p:sp>
      <p:sp>
        <p:nvSpPr>
          <p:cNvPr id="13" name="מלבן: פינות מעוגלות 12">
            <a:extLst>
              <a:ext uri="{FF2B5EF4-FFF2-40B4-BE49-F238E27FC236}">
                <a16:creationId xmlns:a16="http://schemas.microsoft.com/office/drawing/2014/main" id="{39C5C708-1B4B-97B5-BBD7-FA5A2F7E5B4C}"/>
              </a:ext>
            </a:extLst>
          </p:cNvPr>
          <p:cNvSpPr/>
          <p:nvPr/>
        </p:nvSpPr>
        <p:spPr>
          <a:xfrm>
            <a:off x="4449421" y="4332478"/>
            <a:ext cx="3598043" cy="1422386"/>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30C2BCC9-CFDE-F430-B8E7-F3F19CE73098}"/>
              </a:ext>
            </a:extLst>
          </p:cNvPr>
          <p:cNvSpPr txBox="1"/>
          <p:nvPr/>
        </p:nvSpPr>
        <p:spPr>
          <a:xfrm>
            <a:off x="385045" y="3296426"/>
            <a:ext cx="3759491" cy="2159566"/>
          </a:xfrm>
          <a:prstGeom prst="rect">
            <a:avLst/>
          </a:prstGeom>
          <a:noFill/>
        </p:spPr>
        <p:txBody>
          <a:bodyPr wrap="square">
            <a:spAutoFit/>
          </a:bodyPr>
          <a:lstStyle/>
          <a:p>
            <a:pPr marL="0" marR="0" lvl="0" indent="0" algn="ctr" defTabSz="914400" rtl="1" eaLnBrk="1" fontAlgn="auto" latinLnBrk="0" hangingPunct="1">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ט</a:t>
            </a: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ורפים את הקלפים – פועלים ומגיבים </a:t>
            </a:r>
          </a:p>
          <a:p>
            <a:pPr marL="0" marR="0" lvl="0" indent="0" algn="ctr" defTabSz="914400" rtl="1" eaLnBrk="1" fontAlgn="auto" latinLnBrk="0" hangingPunct="1">
              <a:spcBef>
                <a:spcPts val="1000"/>
              </a:spcBef>
              <a:spcAft>
                <a:spcPts val="0"/>
              </a:spcAft>
              <a:buClrTx/>
              <a:buSzTx/>
              <a:buFont typeface="Arial" panose="020B0604020202020204" pitchFamily="34" charset="0"/>
              <a:buNone/>
              <a:tabLst/>
              <a:defRPr/>
            </a:pP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כדי לשנות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את המצב</a:t>
            </a:r>
          </a:p>
        </p:txBody>
      </p:sp>
      <p:sp>
        <p:nvSpPr>
          <p:cNvPr id="15" name="מלבן: פינות מעוגלות 14">
            <a:extLst>
              <a:ext uri="{FF2B5EF4-FFF2-40B4-BE49-F238E27FC236}">
                <a16:creationId xmlns:a16="http://schemas.microsoft.com/office/drawing/2014/main" id="{9BEDE636-48DA-9015-5B3B-5C854649FAFB}"/>
              </a:ext>
            </a:extLst>
          </p:cNvPr>
          <p:cNvSpPr/>
          <p:nvPr/>
        </p:nvSpPr>
        <p:spPr>
          <a:xfrm>
            <a:off x="528482" y="3542594"/>
            <a:ext cx="3598043" cy="2212269"/>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pic>
        <p:nvPicPr>
          <p:cNvPr id="2052" name="Picture 4" descr="Free illustrations of Cartoon">
            <a:extLst>
              <a:ext uri="{FF2B5EF4-FFF2-40B4-BE49-F238E27FC236}">
                <a16:creationId xmlns:a16="http://schemas.microsoft.com/office/drawing/2014/main" id="{2D34F003-325C-ED35-AA97-5429AAB758C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3468" y="1206386"/>
            <a:ext cx="2449774" cy="11797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Search Binocular illustration and picture">
            <a:extLst>
              <a:ext uri="{FF2B5EF4-FFF2-40B4-BE49-F238E27FC236}">
                <a16:creationId xmlns:a16="http://schemas.microsoft.com/office/drawing/2014/main" id="{3BBFA89F-751A-B94F-829B-7EAC9BFEF0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80" t="18272" r="16216" b="19598"/>
          <a:stretch/>
        </p:blipFill>
        <p:spPr bwMode="auto">
          <a:xfrm>
            <a:off x="9323399" y="2501368"/>
            <a:ext cx="2772436" cy="159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5DE00A54-6EBD-FA7C-AC17-926C277505D3}"/>
              </a:ext>
            </a:extLst>
          </p:cNvPr>
          <p:cNvSpPr/>
          <p:nvPr/>
        </p:nvSpPr>
        <p:spPr>
          <a:xfrm>
            <a:off x="119268" y="2107688"/>
            <a:ext cx="4156750" cy="4532244"/>
          </a:xfrm>
          <a:custGeom>
            <a:avLst/>
            <a:gdLst>
              <a:gd name="connsiteX0" fmla="*/ 0 w 4156750"/>
              <a:gd name="connsiteY0" fmla="*/ 755389 h 4532244"/>
              <a:gd name="connsiteX1" fmla="*/ 416037 w 4156750"/>
              <a:gd name="connsiteY1" fmla="*/ 0 h 4532244"/>
              <a:gd name="connsiteX2" fmla="*/ 3740712 w 4156750"/>
              <a:gd name="connsiteY2" fmla="*/ 0 h 4532244"/>
              <a:gd name="connsiteX3" fmla="*/ 4156750 w 4156750"/>
              <a:gd name="connsiteY3" fmla="*/ 755389 h 4532244"/>
              <a:gd name="connsiteX4" fmla="*/ 4156750 w 4156750"/>
              <a:gd name="connsiteY4" fmla="*/ 3776854 h 4532244"/>
              <a:gd name="connsiteX5" fmla="*/ 3740712 w 4156750"/>
              <a:gd name="connsiteY5" fmla="*/ 4532244 h 4532244"/>
              <a:gd name="connsiteX6" fmla="*/ 416037 w 4156750"/>
              <a:gd name="connsiteY6" fmla="*/ 4532244 h 4532244"/>
              <a:gd name="connsiteX7" fmla="*/ 0 w 4156750"/>
              <a:gd name="connsiteY7" fmla="*/ 3776854 h 4532244"/>
              <a:gd name="connsiteX8" fmla="*/ 0 w 4156750"/>
              <a:gd name="connsiteY8" fmla="*/ 755389 h 4532244"/>
              <a:gd name="connsiteX0" fmla="*/ 0 w 4156750"/>
              <a:gd name="connsiteY0" fmla="*/ 755389 h 4532244"/>
              <a:gd name="connsiteX1" fmla="*/ 416037 w 4156750"/>
              <a:gd name="connsiteY1" fmla="*/ 0 h 4532244"/>
              <a:gd name="connsiteX2" fmla="*/ 3740712 w 4156750"/>
              <a:gd name="connsiteY2" fmla="*/ 0 h 4532244"/>
              <a:gd name="connsiteX3" fmla="*/ 4156750 w 4156750"/>
              <a:gd name="connsiteY3" fmla="*/ 755389 h 4532244"/>
              <a:gd name="connsiteX4" fmla="*/ 4156750 w 4156750"/>
              <a:gd name="connsiteY4" fmla="*/ 3776854 h 4532244"/>
              <a:gd name="connsiteX5" fmla="*/ 3740712 w 4156750"/>
              <a:gd name="connsiteY5" fmla="*/ 4532244 h 4532244"/>
              <a:gd name="connsiteX6" fmla="*/ 416037 w 4156750"/>
              <a:gd name="connsiteY6" fmla="*/ 4532244 h 4532244"/>
              <a:gd name="connsiteX7" fmla="*/ 0 w 4156750"/>
              <a:gd name="connsiteY7" fmla="*/ 3776854 h 4532244"/>
              <a:gd name="connsiteX8" fmla="*/ 0 w 4156750"/>
              <a:gd name="connsiteY8" fmla="*/ 755389 h 45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6750" h="4532244" fill="none" extrusionOk="0">
                <a:moveTo>
                  <a:pt x="0" y="755389"/>
                </a:moveTo>
                <a:cubicBezTo>
                  <a:pt x="4067" y="313838"/>
                  <a:pt x="167834" y="-47301"/>
                  <a:pt x="416037" y="0"/>
                </a:cubicBezTo>
                <a:cubicBezTo>
                  <a:pt x="1278633" y="129652"/>
                  <a:pt x="2181451" y="-320239"/>
                  <a:pt x="3740712" y="0"/>
                </a:cubicBezTo>
                <a:cubicBezTo>
                  <a:pt x="3931128" y="-61733"/>
                  <a:pt x="4166597" y="437353"/>
                  <a:pt x="4156750" y="755389"/>
                </a:cubicBezTo>
                <a:cubicBezTo>
                  <a:pt x="4053238" y="1426451"/>
                  <a:pt x="4259178" y="2858743"/>
                  <a:pt x="4156750" y="3776854"/>
                </a:cubicBezTo>
                <a:cubicBezTo>
                  <a:pt x="4089975" y="4155080"/>
                  <a:pt x="3951529" y="4522995"/>
                  <a:pt x="3740712" y="4532244"/>
                </a:cubicBezTo>
                <a:cubicBezTo>
                  <a:pt x="2175898" y="4430101"/>
                  <a:pt x="923570" y="4437630"/>
                  <a:pt x="416037" y="4532244"/>
                </a:cubicBezTo>
                <a:cubicBezTo>
                  <a:pt x="169002" y="4505325"/>
                  <a:pt x="-62538" y="4125878"/>
                  <a:pt x="0" y="3776854"/>
                </a:cubicBezTo>
                <a:cubicBezTo>
                  <a:pt x="8942" y="2288217"/>
                  <a:pt x="-99571" y="2023065"/>
                  <a:pt x="0" y="755389"/>
                </a:cubicBezTo>
                <a:close/>
              </a:path>
              <a:path w="4156750" h="4532244" stroke="0" extrusionOk="0">
                <a:moveTo>
                  <a:pt x="0" y="755389"/>
                </a:moveTo>
                <a:cubicBezTo>
                  <a:pt x="-4746" y="283643"/>
                  <a:pt x="143109" y="44555"/>
                  <a:pt x="416037" y="0"/>
                </a:cubicBezTo>
                <a:cubicBezTo>
                  <a:pt x="963720" y="-201502"/>
                  <a:pt x="3089168" y="-73400"/>
                  <a:pt x="3740712" y="0"/>
                </a:cubicBezTo>
                <a:cubicBezTo>
                  <a:pt x="3952102" y="-60351"/>
                  <a:pt x="4168600" y="335926"/>
                  <a:pt x="4156750" y="755389"/>
                </a:cubicBezTo>
                <a:cubicBezTo>
                  <a:pt x="4081765" y="1874973"/>
                  <a:pt x="4359596" y="2836046"/>
                  <a:pt x="4156750" y="3776854"/>
                </a:cubicBezTo>
                <a:cubicBezTo>
                  <a:pt x="4147768" y="4223140"/>
                  <a:pt x="3986153" y="4559521"/>
                  <a:pt x="3740712" y="4532244"/>
                </a:cubicBezTo>
                <a:cubicBezTo>
                  <a:pt x="2644811" y="4264943"/>
                  <a:pt x="800992" y="4734124"/>
                  <a:pt x="416037" y="4532244"/>
                </a:cubicBezTo>
                <a:cubicBezTo>
                  <a:pt x="241504" y="4540087"/>
                  <a:pt x="-54989" y="4307808"/>
                  <a:pt x="0" y="3776854"/>
                </a:cubicBezTo>
                <a:cubicBezTo>
                  <a:pt x="83029" y="3185451"/>
                  <a:pt x="168681" y="1275701"/>
                  <a:pt x="0" y="755389"/>
                </a:cubicBezTo>
                <a:close/>
              </a:path>
              <a:path w="4156750" h="4532244" fill="none" stroke="0" extrusionOk="0">
                <a:moveTo>
                  <a:pt x="0" y="755389"/>
                </a:moveTo>
                <a:cubicBezTo>
                  <a:pt x="-8766" y="303682"/>
                  <a:pt x="143513" y="-2525"/>
                  <a:pt x="416037" y="0"/>
                </a:cubicBezTo>
                <a:cubicBezTo>
                  <a:pt x="1147162" y="316885"/>
                  <a:pt x="2306860" y="-336887"/>
                  <a:pt x="3740712" y="0"/>
                </a:cubicBezTo>
                <a:cubicBezTo>
                  <a:pt x="3962175" y="-22731"/>
                  <a:pt x="4188413" y="421123"/>
                  <a:pt x="4156750" y="755389"/>
                </a:cubicBezTo>
                <a:cubicBezTo>
                  <a:pt x="4253793" y="1231765"/>
                  <a:pt x="4129866" y="2818651"/>
                  <a:pt x="4156750" y="3776854"/>
                </a:cubicBezTo>
                <a:cubicBezTo>
                  <a:pt x="4145628" y="4207496"/>
                  <a:pt x="3949668" y="4545055"/>
                  <a:pt x="3740712" y="4532244"/>
                </a:cubicBezTo>
                <a:cubicBezTo>
                  <a:pt x="2176950" y="4493105"/>
                  <a:pt x="994769" y="4420535"/>
                  <a:pt x="416037" y="4532244"/>
                </a:cubicBezTo>
                <a:cubicBezTo>
                  <a:pt x="192453" y="4523213"/>
                  <a:pt x="-69697" y="4173147"/>
                  <a:pt x="0" y="3776854"/>
                </a:cubicBezTo>
                <a:cubicBezTo>
                  <a:pt x="-9796" y="2301525"/>
                  <a:pt x="-109471" y="1986554"/>
                  <a:pt x="0" y="755389"/>
                </a:cubicBezTo>
                <a:close/>
              </a:path>
            </a:pathLst>
          </a:custGeom>
          <a:solidFill>
            <a:schemeClr val="accent6">
              <a:lumMod val="20000"/>
              <a:lumOff val="8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לקבוצה יש </a:t>
            </a:r>
            <a:r>
              <a:rPr lang="he-IL" sz="2800" kern="1200" dirty="0" err="1">
                <a:solidFill>
                  <a:prstClr val="black"/>
                </a:solidFill>
                <a:latin typeface="Calibri" panose="020F0502020204030204" pitchFamily="34" charset="0"/>
                <a:ea typeface="+mn-ea"/>
                <a:cs typeface="Calibri" panose="020F0502020204030204" pitchFamily="34" charset="0"/>
              </a:rPr>
              <a:t>כח</a:t>
            </a:r>
            <a:r>
              <a:rPr lang="he-IL" sz="2800" kern="1200" dirty="0">
                <a:solidFill>
                  <a:prstClr val="black"/>
                </a:solidFill>
                <a:latin typeface="Calibri" panose="020F0502020204030204" pitchFamily="34" charset="0"/>
                <a:ea typeface="+mn-ea"/>
                <a:cs typeface="Calibri" panose="020F0502020204030204" pitchFamily="34" charset="0"/>
              </a:rPr>
              <a:t> חיובי. </a:t>
            </a:r>
            <a:r>
              <a:rPr lang="en-US" sz="2800" kern="1200" dirty="0">
                <a:solidFill>
                  <a:prstClr val="black"/>
                </a:solidFill>
                <a:latin typeface="Calibri" panose="020F0502020204030204" pitchFamily="34" charset="0"/>
                <a:ea typeface="+mn-ea"/>
                <a:cs typeface="Calibri" panose="020F0502020204030204" pitchFamily="34" charset="0"/>
              </a:rPr>
              <a:t/>
            </a:r>
            <a:br>
              <a:rPr lang="en-US" sz="2800" kern="1200" dirty="0">
                <a:solidFill>
                  <a:prstClr val="black"/>
                </a:solidFill>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עזרה לחבר במצוקה </a:t>
            </a:r>
          </a:p>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היא גם עזרה לעצמי </a:t>
            </a:r>
          </a:p>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וגם עזרה לכתה. </a:t>
            </a:r>
          </a:p>
          <a:p>
            <a:pPr lvl="0" algn="ctr" rtl="1">
              <a:buClrTx/>
              <a:buSzPct val="100000"/>
            </a:pPr>
            <a:r>
              <a:rPr lang="he-IL" sz="2800" b="1" u="sng" kern="1200" dirty="0">
                <a:solidFill>
                  <a:prstClr val="black"/>
                </a:solidFill>
                <a:latin typeface="Calibri" panose="020F0502020204030204" pitchFamily="34" charset="0"/>
                <a:ea typeface="+mn-ea"/>
                <a:cs typeface="Calibri" panose="020F0502020204030204" pitchFamily="34" charset="0"/>
              </a:rPr>
              <a:t>כולנו יחד </a:t>
            </a:r>
            <a:r>
              <a:rPr lang="he-IL" sz="2800" kern="1200" dirty="0">
                <a:solidFill>
                  <a:prstClr val="black"/>
                </a:solidFill>
                <a:latin typeface="Calibri" panose="020F0502020204030204" pitchFamily="34" charset="0"/>
                <a:ea typeface="+mn-ea"/>
                <a:cs typeface="Calibri" panose="020F0502020204030204" pitchFamily="34" charset="0"/>
              </a:rPr>
              <a:t>יכולים ליצור</a:t>
            </a:r>
            <a:endParaRPr lang="he-IL" sz="2800" b="1" u="sng" kern="1200" dirty="0">
              <a:solidFill>
                <a:prstClr val="black"/>
              </a:solidFill>
              <a:latin typeface="Calibri" panose="020F0502020204030204" pitchFamily="34" charset="0"/>
              <a:ea typeface="+mn-ea"/>
              <a:cs typeface="Calibri" panose="020F0502020204030204" pitchFamily="34" charset="0"/>
            </a:endParaRPr>
          </a:p>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כיתה מוגנת ואוירה בטוחה ונעימה, כי ביחד יש לנו </a:t>
            </a:r>
          </a:p>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כוח להשפיע!</a:t>
            </a:r>
          </a:p>
        </p:txBody>
      </p:sp>
      <p:sp>
        <p:nvSpPr>
          <p:cNvPr id="5" name="Rectangle: Rounded Corners 8">
            <a:extLst>
              <a:ext uri="{FF2B5EF4-FFF2-40B4-BE49-F238E27FC236}">
                <a16:creationId xmlns:a16="http://schemas.microsoft.com/office/drawing/2014/main" id="{51303FA1-1ED4-C656-97EF-06C5390D1E6E}"/>
              </a:ext>
            </a:extLst>
          </p:cNvPr>
          <p:cNvSpPr/>
          <p:nvPr/>
        </p:nvSpPr>
        <p:spPr>
          <a:xfrm>
            <a:off x="4501971" y="2107688"/>
            <a:ext cx="3302895" cy="4532244"/>
          </a:xfrm>
          <a:custGeom>
            <a:avLst/>
            <a:gdLst>
              <a:gd name="connsiteX0" fmla="*/ 0 w 3302895"/>
              <a:gd name="connsiteY0" fmla="*/ 755389 h 4532244"/>
              <a:gd name="connsiteX1" fmla="*/ 330577 w 3302895"/>
              <a:gd name="connsiteY1" fmla="*/ 0 h 4532244"/>
              <a:gd name="connsiteX2" fmla="*/ 2972317 w 3302895"/>
              <a:gd name="connsiteY2" fmla="*/ 0 h 4532244"/>
              <a:gd name="connsiteX3" fmla="*/ 3302895 w 3302895"/>
              <a:gd name="connsiteY3" fmla="*/ 755389 h 4532244"/>
              <a:gd name="connsiteX4" fmla="*/ 3302895 w 3302895"/>
              <a:gd name="connsiteY4" fmla="*/ 3776854 h 4532244"/>
              <a:gd name="connsiteX5" fmla="*/ 2972317 w 3302895"/>
              <a:gd name="connsiteY5" fmla="*/ 4532244 h 4532244"/>
              <a:gd name="connsiteX6" fmla="*/ 330577 w 3302895"/>
              <a:gd name="connsiteY6" fmla="*/ 4532244 h 4532244"/>
              <a:gd name="connsiteX7" fmla="*/ 0 w 3302895"/>
              <a:gd name="connsiteY7" fmla="*/ 3776854 h 4532244"/>
              <a:gd name="connsiteX8" fmla="*/ 0 w 3302895"/>
              <a:gd name="connsiteY8" fmla="*/ 755389 h 4532244"/>
              <a:gd name="connsiteX0" fmla="*/ 0 w 3302895"/>
              <a:gd name="connsiteY0" fmla="*/ 755389 h 4532244"/>
              <a:gd name="connsiteX1" fmla="*/ 330577 w 3302895"/>
              <a:gd name="connsiteY1" fmla="*/ 0 h 4532244"/>
              <a:gd name="connsiteX2" fmla="*/ 2972317 w 3302895"/>
              <a:gd name="connsiteY2" fmla="*/ 0 h 4532244"/>
              <a:gd name="connsiteX3" fmla="*/ 3302895 w 3302895"/>
              <a:gd name="connsiteY3" fmla="*/ 755389 h 4532244"/>
              <a:gd name="connsiteX4" fmla="*/ 3302895 w 3302895"/>
              <a:gd name="connsiteY4" fmla="*/ 3776854 h 4532244"/>
              <a:gd name="connsiteX5" fmla="*/ 2972317 w 3302895"/>
              <a:gd name="connsiteY5" fmla="*/ 4532244 h 4532244"/>
              <a:gd name="connsiteX6" fmla="*/ 330577 w 3302895"/>
              <a:gd name="connsiteY6" fmla="*/ 4532244 h 4532244"/>
              <a:gd name="connsiteX7" fmla="*/ 0 w 3302895"/>
              <a:gd name="connsiteY7" fmla="*/ 3776854 h 4532244"/>
              <a:gd name="connsiteX8" fmla="*/ 0 w 3302895"/>
              <a:gd name="connsiteY8" fmla="*/ 755389 h 45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895" h="4532244" fill="none" extrusionOk="0">
                <a:moveTo>
                  <a:pt x="0" y="755389"/>
                </a:moveTo>
                <a:cubicBezTo>
                  <a:pt x="5303" y="306758"/>
                  <a:pt x="121936" y="-63681"/>
                  <a:pt x="330577" y="0"/>
                </a:cubicBezTo>
                <a:cubicBezTo>
                  <a:pt x="969314" y="181735"/>
                  <a:pt x="1670241" y="-331563"/>
                  <a:pt x="2972317" y="0"/>
                </a:cubicBezTo>
                <a:cubicBezTo>
                  <a:pt x="3132178" y="-47490"/>
                  <a:pt x="3309852" y="426537"/>
                  <a:pt x="3302895" y="755389"/>
                </a:cubicBezTo>
                <a:cubicBezTo>
                  <a:pt x="3191195" y="1426942"/>
                  <a:pt x="3413102" y="2862372"/>
                  <a:pt x="3302895" y="3776854"/>
                </a:cubicBezTo>
                <a:cubicBezTo>
                  <a:pt x="3252704" y="4159634"/>
                  <a:pt x="3140901" y="4523962"/>
                  <a:pt x="2972317" y="4532244"/>
                </a:cubicBezTo>
                <a:cubicBezTo>
                  <a:pt x="1715952" y="4422277"/>
                  <a:pt x="742380" y="4428545"/>
                  <a:pt x="330577" y="4532244"/>
                </a:cubicBezTo>
                <a:cubicBezTo>
                  <a:pt x="125536" y="4497697"/>
                  <a:pt x="-40632" y="4136913"/>
                  <a:pt x="0" y="3776854"/>
                </a:cubicBezTo>
                <a:cubicBezTo>
                  <a:pt x="-1664" y="2288438"/>
                  <a:pt x="-92574" y="2030658"/>
                  <a:pt x="0" y="755389"/>
                </a:cubicBezTo>
                <a:close/>
              </a:path>
              <a:path w="3302895" h="4532244" stroke="0" extrusionOk="0">
                <a:moveTo>
                  <a:pt x="0" y="755389"/>
                </a:moveTo>
                <a:cubicBezTo>
                  <a:pt x="-4114" y="292747"/>
                  <a:pt x="117948" y="55328"/>
                  <a:pt x="330577" y="0"/>
                </a:cubicBezTo>
                <a:cubicBezTo>
                  <a:pt x="771517" y="-192939"/>
                  <a:pt x="2446438" y="-80803"/>
                  <a:pt x="2972317" y="0"/>
                </a:cubicBezTo>
                <a:cubicBezTo>
                  <a:pt x="3140756" y="-44671"/>
                  <a:pt x="3347463" y="301382"/>
                  <a:pt x="3302895" y="755389"/>
                </a:cubicBezTo>
                <a:cubicBezTo>
                  <a:pt x="3368842" y="1901987"/>
                  <a:pt x="3465246" y="2844466"/>
                  <a:pt x="3302895" y="3776854"/>
                </a:cubicBezTo>
                <a:cubicBezTo>
                  <a:pt x="3285615" y="4231595"/>
                  <a:pt x="3159430" y="4571601"/>
                  <a:pt x="2972317" y="4532244"/>
                </a:cubicBezTo>
                <a:cubicBezTo>
                  <a:pt x="2130953" y="4266577"/>
                  <a:pt x="615413" y="4731506"/>
                  <a:pt x="330577" y="4532244"/>
                </a:cubicBezTo>
                <a:cubicBezTo>
                  <a:pt x="201760" y="4533750"/>
                  <a:pt x="-31252" y="4258495"/>
                  <a:pt x="0" y="3776854"/>
                </a:cubicBezTo>
                <a:cubicBezTo>
                  <a:pt x="59235" y="3180770"/>
                  <a:pt x="126673" y="1254030"/>
                  <a:pt x="0" y="755389"/>
                </a:cubicBezTo>
                <a:close/>
              </a:path>
              <a:path w="3302895" h="4532244" fill="none" stroke="0" extrusionOk="0">
                <a:moveTo>
                  <a:pt x="0" y="755389"/>
                </a:moveTo>
                <a:cubicBezTo>
                  <a:pt x="-3262" y="315141"/>
                  <a:pt x="126187" y="-30108"/>
                  <a:pt x="330577" y="0"/>
                </a:cubicBezTo>
                <a:cubicBezTo>
                  <a:pt x="926546" y="315259"/>
                  <a:pt x="1930519" y="-457342"/>
                  <a:pt x="2972317" y="0"/>
                </a:cubicBezTo>
                <a:cubicBezTo>
                  <a:pt x="3142606" y="-34650"/>
                  <a:pt x="3371121" y="433424"/>
                  <a:pt x="3302895" y="755389"/>
                </a:cubicBezTo>
                <a:cubicBezTo>
                  <a:pt x="3395136" y="1227644"/>
                  <a:pt x="3269808" y="2822668"/>
                  <a:pt x="3302895" y="3776854"/>
                </a:cubicBezTo>
                <a:cubicBezTo>
                  <a:pt x="3295063" y="4202067"/>
                  <a:pt x="3143603" y="4531610"/>
                  <a:pt x="2972317" y="4532244"/>
                </a:cubicBezTo>
                <a:cubicBezTo>
                  <a:pt x="1721650" y="4495153"/>
                  <a:pt x="836364" y="4454378"/>
                  <a:pt x="330577" y="4532244"/>
                </a:cubicBezTo>
                <a:cubicBezTo>
                  <a:pt x="143277" y="4513846"/>
                  <a:pt x="-61431" y="4172311"/>
                  <a:pt x="0" y="3776854"/>
                </a:cubicBezTo>
                <a:cubicBezTo>
                  <a:pt x="30276" y="2281805"/>
                  <a:pt x="-82342" y="1989129"/>
                  <a:pt x="0" y="755389"/>
                </a:cubicBezTo>
                <a:close/>
              </a:path>
            </a:pathLst>
          </a:custGeom>
          <a:solidFill>
            <a:srgbClr val="C5E6E9"/>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rtl="1">
              <a:buClrTx/>
              <a:defRPr/>
            </a:pPr>
            <a:r>
              <a:rPr lang="he-IL" sz="2800" kern="1200" dirty="0">
                <a:solidFill>
                  <a:prstClr val="black"/>
                </a:solidFill>
                <a:latin typeface="Calibri" panose="020F0502020204030204" pitchFamily="34" charset="0"/>
                <a:ea typeface="+mn-ea"/>
                <a:cs typeface="Calibri" panose="020F0502020204030204" pitchFamily="34" charset="0"/>
              </a:rPr>
              <a:t>חשוב לפעול כדי להפסיק את פגיעה. </a:t>
            </a:r>
            <a:r>
              <a:rPr lang="en-US" sz="2800" kern="1200" dirty="0">
                <a:solidFill>
                  <a:prstClr val="black"/>
                </a:solidFill>
                <a:latin typeface="Calibri" panose="020F0502020204030204" pitchFamily="34" charset="0"/>
                <a:ea typeface="+mn-ea"/>
                <a:cs typeface="Calibri" panose="020F0502020204030204" pitchFamily="34" charset="0"/>
              </a:rPr>
              <a:t/>
            </a:r>
            <a:br>
              <a:rPr lang="en-US" sz="2800" kern="1200" dirty="0">
                <a:solidFill>
                  <a:prstClr val="black"/>
                </a:solidFill>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ניתן לרתום חברים נוספים או במידת הצורך,</a:t>
            </a:r>
          </a:p>
          <a:p>
            <a:pPr lvl="0" algn="ctr" rtl="1">
              <a:buClrTx/>
              <a:defRPr/>
            </a:pPr>
            <a:r>
              <a:rPr lang="he-IL" sz="2800" kern="1200" dirty="0">
                <a:solidFill>
                  <a:prstClr val="black"/>
                </a:solidFill>
                <a:latin typeface="Calibri" panose="020F0502020204030204" pitchFamily="34" charset="0"/>
                <a:ea typeface="+mn-ea"/>
                <a:cs typeface="Calibri" panose="020F0502020204030204" pitchFamily="34" charset="0"/>
              </a:rPr>
              <a:t>להיעזר במבוגר.</a:t>
            </a:r>
            <a:endPar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6" name="Rectangle: Rounded Corners 8">
            <a:extLst>
              <a:ext uri="{FF2B5EF4-FFF2-40B4-BE49-F238E27FC236}">
                <a16:creationId xmlns:a16="http://schemas.microsoft.com/office/drawing/2014/main" id="{8B00ED03-0F8D-C0D4-4173-C0342F0044C8}"/>
              </a:ext>
            </a:extLst>
          </p:cNvPr>
          <p:cNvSpPr/>
          <p:nvPr/>
        </p:nvSpPr>
        <p:spPr>
          <a:xfrm>
            <a:off x="8030819" y="2014331"/>
            <a:ext cx="4041913" cy="4625601"/>
          </a:xfrm>
          <a:custGeom>
            <a:avLst/>
            <a:gdLst>
              <a:gd name="connsiteX0" fmla="*/ 0 w 4041913"/>
              <a:gd name="connsiteY0" fmla="*/ 770949 h 4625601"/>
              <a:gd name="connsiteX1" fmla="*/ 404543 w 4041913"/>
              <a:gd name="connsiteY1" fmla="*/ 0 h 4625601"/>
              <a:gd name="connsiteX2" fmla="*/ 3637369 w 4041913"/>
              <a:gd name="connsiteY2" fmla="*/ 0 h 4625601"/>
              <a:gd name="connsiteX3" fmla="*/ 4041913 w 4041913"/>
              <a:gd name="connsiteY3" fmla="*/ 770949 h 4625601"/>
              <a:gd name="connsiteX4" fmla="*/ 4041913 w 4041913"/>
              <a:gd name="connsiteY4" fmla="*/ 3854651 h 4625601"/>
              <a:gd name="connsiteX5" fmla="*/ 3637369 w 4041913"/>
              <a:gd name="connsiteY5" fmla="*/ 4625601 h 4625601"/>
              <a:gd name="connsiteX6" fmla="*/ 404543 w 4041913"/>
              <a:gd name="connsiteY6" fmla="*/ 4625601 h 4625601"/>
              <a:gd name="connsiteX7" fmla="*/ 0 w 4041913"/>
              <a:gd name="connsiteY7" fmla="*/ 3854651 h 4625601"/>
              <a:gd name="connsiteX8" fmla="*/ 0 w 4041913"/>
              <a:gd name="connsiteY8" fmla="*/ 770949 h 4625601"/>
              <a:gd name="connsiteX0" fmla="*/ 0 w 4041913"/>
              <a:gd name="connsiteY0" fmla="*/ 770949 h 4625601"/>
              <a:gd name="connsiteX1" fmla="*/ 404543 w 4041913"/>
              <a:gd name="connsiteY1" fmla="*/ 0 h 4625601"/>
              <a:gd name="connsiteX2" fmla="*/ 3637369 w 4041913"/>
              <a:gd name="connsiteY2" fmla="*/ 0 h 4625601"/>
              <a:gd name="connsiteX3" fmla="*/ 4041913 w 4041913"/>
              <a:gd name="connsiteY3" fmla="*/ 770949 h 4625601"/>
              <a:gd name="connsiteX4" fmla="*/ 4041913 w 4041913"/>
              <a:gd name="connsiteY4" fmla="*/ 3854651 h 4625601"/>
              <a:gd name="connsiteX5" fmla="*/ 3637369 w 4041913"/>
              <a:gd name="connsiteY5" fmla="*/ 4625601 h 4625601"/>
              <a:gd name="connsiteX6" fmla="*/ 404543 w 4041913"/>
              <a:gd name="connsiteY6" fmla="*/ 4625601 h 4625601"/>
              <a:gd name="connsiteX7" fmla="*/ 0 w 4041913"/>
              <a:gd name="connsiteY7" fmla="*/ 3854651 h 4625601"/>
              <a:gd name="connsiteX8" fmla="*/ 0 w 4041913"/>
              <a:gd name="connsiteY8" fmla="*/ 770949 h 4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1913" h="4625601" fill="none" extrusionOk="0">
                <a:moveTo>
                  <a:pt x="0" y="770949"/>
                </a:moveTo>
                <a:cubicBezTo>
                  <a:pt x="7041" y="307082"/>
                  <a:pt x="160174" y="-52631"/>
                  <a:pt x="404543" y="0"/>
                </a:cubicBezTo>
                <a:cubicBezTo>
                  <a:pt x="1194524" y="166243"/>
                  <a:pt x="1964667" y="-366184"/>
                  <a:pt x="3637369" y="0"/>
                </a:cubicBezTo>
                <a:cubicBezTo>
                  <a:pt x="3804664" y="-81950"/>
                  <a:pt x="4048812" y="427347"/>
                  <a:pt x="4041913" y="770949"/>
                </a:cubicBezTo>
                <a:cubicBezTo>
                  <a:pt x="4011042" y="1433053"/>
                  <a:pt x="4158979" y="2923941"/>
                  <a:pt x="4041913" y="3854651"/>
                </a:cubicBezTo>
                <a:cubicBezTo>
                  <a:pt x="3993327" y="4248478"/>
                  <a:pt x="3829578" y="4611977"/>
                  <a:pt x="3637369" y="4625601"/>
                </a:cubicBezTo>
                <a:cubicBezTo>
                  <a:pt x="2073658" y="4474375"/>
                  <a:pt x="864021" y="4542665"/>
                  <a:pt x="404543" y="4625601"/>
                </a:cubicBezTo>
                <a:cubicBezTo>
                  <a:pt x="125852" y="4560230"/>
                  <a:pt x="-45264" y="4223506"/>
                  <a:pt x="0" y="3854651"/>
                </a:cubicBezTo>
                <a:cubicBezTo>
                  <a:pt x="7953" y="2335084"/>
                  <a:pt x="-102718" y="2069262"/>
                  <a:pt x="0" y="770949"/>
                </a:cubicBezTo>
                <a:close/>
              </a:path>
              <a:path w="4041913" h="4625601" stroke="0" extrusionOk="0">
                <a:moveTo>
                  <a:pt x="0" y="770949"/>
                </a:moveTo>
                <a:cubicBezTo>
                  <a:pt x="-4800" y="292657"/>
                  <a:pt x="154954" y="67734"/>
                  <a:pt x="404543" y="0"/>
                </a:cubicBezTo>
                <a:cubicBezTo>
                  <a:pt x="919433" y="-209520"/>
                  <a:pt x="2924341" y="-90618"/>
                  <a:pt x="3637369" y="0"/>
                </a:cubicBezTo>
                <a:cubicBezTo>
                  <a:pt x="3860789" y="-1041"/>
                  <a:pt x="4083058" y="313003"/>
                  <a:pt x="4041913" y="770949"/>
                </a:cubicBezTo>
                <a:cubicBezTo>
                  <a:pt x="3954721" y="1909709"/>
                  <a:pt x="4228293" y="2903884"/>
                  <a:pt x="4041913" y="3854651"/>
                </a:cubicBezTo>
                <a:cubicBezTo>
                  <a:pt x="4040118" y="4301584"/>
                  <a:pt x="3858940" y="4668965"/>
                  <a:pt x="3637369" y="4625601"/>
                </a:cubicBezTo>
                <a:cubicBezTo>
                  <a:pt x="2556150" y="4351527"/>
                  <a:pt x="745706" y="4828643"/>
                  <a:pt x="404543" y="4625601"/>
                </a:cubicBezTo>
                <a:cubicBezTo>
                  <a:pt x="256018" y="4607632"/>
                  <a:pt x="-40301" y="4357486"/>
                  <a:pt x="0" y="3854651"/>
                </a:cubicBezTo>
                <a:cubicBezTo>
                  <a:pt x="38253" y="3212858"/>
                  <a:pt x="178465" y="1326768"/>
                  <a:pt x="0" y="770949"/>
                </a:cubicBezTo>
                <a:close/>
              </a:path>
              <a:path w="4041913" h="4625601" fill="none" stroke="0" extrusionOk="0">
                <a:moveTo>
                  <a:pt x="0" y="770949"/>
                </a:moveTo>
                <a:cubicBezTo>
                  <a:pt x="-12596" y="302967"/>
                  <a:pt x="145134" y="-13336"/>
                  <a:pt x="404543" y="0"/>
                </a:cubicBezTo>
                <a:cubicBezTo>
                  <a:pt x="1090772" y="301408"/>
                  <a:pt x="2289001" y="-402473"/>
                  <a:pt x="3637369" y="0"/>
                </a:cubicBezTo>
                <a:cubicBezTo>
                  <a:pt x="3859007" y="-14523"/>
                  <a:pt x="4103480" y="439405"/>
                  <a:pt x="4041913" y="770949"/>
                </a:cubicBezTo>
                <a:cubicBezTo>
                  <a:pt x="4147582" y="1237821"/>
                  <a:pt x="3924823" y="2929232"/>
                  <a:pt x="4041913" y="3854651"/>
                </a:cubicBezTo>
                <a:cubicBezTo>
                  <a:pt x="4025179" y="4280541"/>
                  <a:pt x="3847874" y="4624486"/>
                  <a:pt x="3637369" y="4625601"/>
                </a:cubicBezTo>
                <a:cubicBezTo>
                  <a:pt x="2070237" y="4629100"/>
                  <a:pt x="973712" y="4516149"/>
                  <a:pt x="404543" y="4625601"/>
                </a:cubicBezTo>
                <a:cubicBezTo>
                  <a:pt x="209791" y="4631597"/>
                  <a:pt x="-57172" y="4249727"/>
                  <a:pt x="0" y="3854651"/>
                </a:cubicBezTo>
                <a:cubicBezTo>
                  <a:pt x="20754" y="2335846"/>
                  <a:pt x="-113624" y="2026382"/>
                  <a:pt x="0" y="770949"/>
                </a:cubicBezTo>
                <a:close/>
              </a:path>
            </a:pathLst>
          </a:custGeom>
          <a:solidFill>
            <a:srgbClr val="FFE5F2"/>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r" rtl="1">
              <a:buClrTx/>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    חשוב </a:t>
            </a:r>
            <a:r>
              <a:rPr lang="he-IL" sz="2800" kern="1200" dirty="0">
                <a:solidFill>
                  <a:schemeClr val="tx1"/>
                </a:solidFill>
                <a:latin typeface="Calibri" panose="020F0502020204030204" pitchFamily="34" charset="0"/>
                <a:ea typeface="+mn-ea"/>
                <a:cs typeface="Calibri" panose="020F0502020204030204" pitchFamily="34" charset="0"/>
              </a:rPr>
              <a:t>להישיר </a:t>
            </a:r>
            <a:r>
              <a:rPr lang="he-IL" sz="3200" b="1" kern="1200" dirty="0" err="1">
                <a:solidFill>
                  <a:schemeClr val="tx1"/>
                </a:solidFill>
                <a:latin typeface="Calibri" panose="020F0502020204030204" pitchFamily="34" charset="0"/>
                <a:ea typeface="+mn-ea"/>
                <a:cs typeface="Calibri" panose="020F0502020204030204" pitchFamily="34" charset="0"/>
              </a:rPr>
              <a:t>מב"ט</a:t>
            </a:r>
            <a:r>
              <a:rPr lang="he-IL" sz="3200" b="1" kern="1200" dirty="0">
                <a:solidFill>
                  <a:schemeClr val="tx1"/>
                </a:solidFill>
                <a:latin typeface="Calibri" panose="020F0502020204030204" pitchFamily="34" charset="0"/>
                <a:ea typeface="+mn-ea"/>
                <a:cs typeface="Calibri" panose="020F0502020204030204" pitchFamily="34" charset="0"/>
              </a:rPr>
              <a:t> </a:t>
            </a:r>
            <a:r>
              <a:rPr lang="en-US" sz="3200" b="1" kern="1200" dirty="0">
                <a:solidFill>
                  <a:schemeClr val="tx1"/>
                </a:solidFill>
                <a:latin typeface="Calibri" panose="020F0502020204030204" pitchFamily="34" charset="0"/>
                <a:ea typeface="+mn-ea"/>
                <a:cs typeface="Calibri" panose="020F0502020204030204" pitchFamily="34" charset="0"/>
              </a:rPr>
              <a:t/>
            </a:r>
            <a:br>
              <a:rPr lang="en-US" sz="3200" b="1" kern="1200" dirty="0">
                <a:solidFill>
                  <a:schemeClr val="tx1"/>
                </a:solidFill>
                <a:latin typeface="Calibri" panose="020F0502020204030204" pitchFamily="34" charset="0"/>
                <a:ea typeface="+mn-ea"/>
                <a:cs typeface="Calibri" panose="020F0502020204030204" pitchFamily="34" charset="0"/>
              </a:rPr>
            </a:br>
            <a:r>
              <a:rPr lang="he-IL" sz="3200" b="1" kern="1200" dirty="0">
                <a:solidFill>
                  <a:schemeClr val="tx1"/>
                </a:solidFill>
                <a:latin typeface="Calibri" panose="020F0502020204030204" pitchFamily="34" charset="0"/>
                <a:ea typeface="+mn-ea"/>
                <a:cs typeface="Calibri" panose="020F0502020204030204" pitchFamily="34" charset="0"/>
              </a:rPr>
              <a:t>    </a:t>
            </a:r>
            <a:r>
              <a:rPr lang="he-IL" sz="2800" kern="1200" dirty="0">
                <a:solidFill>
                  <a:schemeClr val="tx1"/>
                </a:solidFill>
                <a:latin typeface="Calibri" panose="020F0502020204030204" pitchFamily="34" charset="0"/>
                <a:ea typeface="+mn-ea"/>
                <a:cs typeface="Calibri" panose="020F0502020204030204" pitchFamily="34" charset="0"/>
              </a:rPr>
              <a:t>ל</a:t>
            </a:r>
            <a:r>
              <a:rPr lang="he-IL" sz="2800" kern="1200" dirty="0">
                <a:solidFill>
                  <a:prstClr val="black"/>
                </a:solidFill>
                <a:latin typeface="Calibri" panose="020F0502020204030204" pitchFamily="34" charset="0"/>
                <a:ea typeface="+mn-ea"/>
                <a:cs typeface="Calibri" panose="020F0502020204030204" pitchFamily="34" charset="0"/>
              </a:rPr>
              <a:t>חבר במצוקה</a:t>
            </a:r>
            <a:r>
              <a:rPr lang="en-US" sz="2800" kern="1200" dirty="0">
                <a:solidFill>
                  <a:prstClr val="black"/>
                </a:solidFill>
                <a:latin typeface="Calibri" panose="020F0502020204030204" pitchFamily="34" charset="0"/>
                <a:ea typeface="+mn-ea"/>
                <a:cs typeface="Calibri" panose="020F0502020204030204" pitchFamily="34" charset="0"/>
              </a:rPr>
              <a:t>:</a:t>
            </a:r>
            <a:endParaRPr lang="he-IL" sz="2800" kern="1200" dirty="0">
              <a:solidFill>
                <a:prstClr val="black"/>
              </a:solidFill>
              <a:latin typeface="Calibri" panose="020F0502020204030204" pitchFamily="34" charset="0"/>
              <a:ea typeface="+mn-ea"/>
              <a:cs typeface="Calibri" panose="020F0502020204030204" pitchFamily="34" charset="0"/>
            </a:endParaRPr>
          </a:p>
          <a:p>
            <a:pPr lvl="0" algn="r" rtl="1">
              <a:buClrTx/>
              <a:defRPr/>
            </a:pPr>
            <a:r>
              <a:rPr lang="he-IL" sz="2800" b="1" kern="1200" dirty="0">
                <a:solidFill>
                  <a:prstClr val="black"/>
                </a:solidFill>
                <a:latin typeface="Calibri" panose="020F0502020204030204" pitchFamily="34" charset="0"/>
                <a:ea typeface="+mn-ea"/>
                <a:cs typeface="Calibri" panose="020F0502020204030204" pitchFamily="34" charset="0"/>
              </a:rPr>
              <a:t>    </a:t>
            </a:r>
            <a:r>
              <a:rPr lang="he-IL" sz="3600" b="1" kern="1200" dirty="0">
                <a:solidFill>
                  <a:prstClr val="black"/>
                </a:solidFill>
                <a:latin typeface="Calibri" panose="020F0502020204030204" pitchFamily="34" charset="0"/>
                <a:ea typeface="+mn-ea"/>
                <a:cs typeface="Calibri" panose="020F0502020204030204" pitchFamily="34" charset="0"/>
              </a:rPr>
              <a:t>מ</a:t>
            </a:r>
            <a:r>
              <a:rPr lang="he-IL" sz="2800" kern="1200" dirty="0">
                <a:solidFill>
                  <a:prstClr val="black"/>
                </a:solidFill>
                <a:latin typeface="Calibri" panose="020F0502020204030204" pitchFamily="34" charset="0"/>
                <a:ea typeface="+mn-ea"/>
                <a:cs typeface="Calibri" panose="020F0502020204030204" pitchFamily="34" charset="0"/>
              </a:rPr>
              <a:t>ביטים – ולא מתעלמים </a:t>
            </a:r>
          </a:p>
          <a:p>
            <a:pPr lvl="0" algn="r" rtl="1">
              <a:buClrTx/>
              <a:defRPr/>
            </a:pPr>
            <a:r>
              <a:rPr lang="he-IL" sz="2800" b="1" kern="1200" dirty="0">
                <a:solidFill>
                  <a:prstClr val="black"/>
                </a:solidFill>
                <a:latin typeface="Calibri" panose="020F0502020204030204" pitchFamily="34" charset="0"/>
                <a:ea typeface="+mn-ea"/>
                <a:cs typeface="Calibri" panose="020F0502020204030204" pitchFamily="34" charset="0"/>
              </a:rPr>
              <a:t>    </a:t>
            </a:r>
            <a:r>
              <a:rPr lang="he-IL" sz="3600" b="1" kern="1200" dirty="0">
                <a:solidFill>
                  <a:prstClr val="black"/>
                </a:solidFill>
                <a:latin typeface="Calibri" panose="020F0502020204030204" pitchFamily="34" charset="0"/>
                <a:ea typeface="+mn-ea"/>
                <a:cs typeface="Calibri" panose="020F0502020204030204" pitchFamily="34" charset="0"/>
              </a:rPr>
              <a:t>ב</a:t>
            </a:r>
            <a:r>
              <a:rPr lang="he-IL" sz="2800" kern="1200" dirty="0">
                <a:solidFill>
                  <a:prstClr val="black"/>
                </a:solidFill>
                <a:latin typeface="Calibri" panose="020F0502020204030204" pitchFamily="34" charset="0"/>
                <a:ea typeface="+mn-ea"/>
                <a:cs typeface="Calibri" panose="020F0502020204030204" pitchFamily="34" charset="0"/>
              </a:rPr>
              <a:t>וחרים איך להגיב</a:t>
            </a:r>
          </a:p>
          <a:p>
            <a:pPr lvl="0" algn="r" rtl="1">
              <a:buClrTx/>
              <a:defRPr/>
            </a:pPr>
            <a:r>
              <a:rPr lang="he-IL" sz="2800" b="1" kern="1200" dirty="0">
                <a:solidFill>
                  <a:prstClr val="black"/>
                </a:solidFill>
                <a:latin typeface="Calibri" panose="020F0502020204030204" pitchFamily="34" charset="0"/>
                <a:ea typeface="+mn-ea"/>
                <a:cs typeface="Calibri" panose="020F0502020204030204" pitchFamily="34" charset="0"/>
              </a:rPr>
              <a:t>   </a:t>
            </a:r>
            <a:r>
              <a:rPr lang="he-IL" sz="3600" b="1" kern="1200" dirty="0">
                <a:solidFill>
                  <a:prstClr val="black"/>
                </a:solidFill>
                <a:latin typeface="Calibri" panose="020F0502020204030204" pitchFamily="34" charset="0"/>
                <a:ea typeface="+mn-ea"/>
                <a:cs typeface="Calibri" panose="020F0502020204030204" pitchFamily="34" charset="0"/>
              </a:rPr>
              <a:t>ט</a:t>
            </a:r>
            <a:r>
              <a:rPr lang="he-IL" sz="2800" kern="1200" dirty="0">
                <a:solidFill>
                  <a:prstClr val="black"/>
                </a:solidFill>
                <a:latin typeface="Calibri" panose="020F0502020204030204" pitchFamily="34" charset="0"/>
                <a:ea typeface="+mn-ea"/>
                <a:cs typeface="Calibri" panose="020F0502020204030204" pitchFamily="34" charset="0"/>
              </a:rPr>
              <a:t>ורפים את הקלפים – </a:t>
            </a:r>
          </a:p>
          <a:p>
            <a:pPr lvl="0" algn="r" rtl="1">
              <a:buClrTx/>
              <a:defRPr/>
            </a:pPr>
            <a:r>
              <a:rPr lang="he-IL" sz="2800" kern="1200" dirty="0">
                <a:solidFill>
                  <a:prstClr val="black"/>
                </a:solidFill>
                <a:latin typeface="Calibri" panose="020F0502020204030204" pitchFamily="34" charset="0"/>
                <a:ea typeface="+mn-ea"/>
                <a:cs typeface="Calibri" panose="020F0502020204030204" pitchFamily="34" charset="0"/>
              </a:rPr>
              <a:t>  פועלים ומגיבים כדי לשנות</a:t>
            </a:r>
          </a:p>
          <a:p>
            <a:pPr lvl="0" algn="r" rtl="1">
              <a:buClrTx/>
              <a:defRPr/>
            </a:pPr>
            <a:r>
              <a:rPr lang="he-IL" sz="2800" kern="1200" dirty="0">
                <a:solidFill>
                  <a:prstClr val="black"/>
                </a:solidFill>
                <a:latin typeface="Calibri" panose="020F0502020204030204" pitchFamily="34" charset="0"/>
                <a:ea typeface="+mn-ea"/>
                <a:cs typeface="Calibri" panose="020F0502020204030204" pitchFamily="34" charset="0"/>
              </a:rPr>
              <a:t>  את כללי ההתנהגות בכיתה</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תיבת טקסט 6">
            <a:extLst>
              <a:ext uri="{FF2B5EF4-FFF2-40B4-BE49-F238E27FC236}">
                <a16:creationId xmlns:a16="http://schemas.microsoft.com/office/drawing/2014/main" id="{D764967A-B6BB-EFD0-553A-E717BC691EE1}"/>
              </a:ext>
            </a:extLst>
          </p:cNvPr>
          <p:cNvSpPr txBox="1"/>
          <p:nvPr/>
        </p:nvSpPr>
        <p:spPr>
          <a:xfrm>
            <a:off x="2754235" y="19285"/>
            <a:ext cx="6798366" cy="1200329"/>
          </a:xfrm>
          <a:prstGeom prst="rect">
            <a:avLst/>
          </a:prstGeom>
          <a:noFill/>
        </p:spPr>
        <p:txBody>
          <a:bodyPr wrap="square" rtlCol="1">
            <a:spAutoFit/>
          </a:bodyPr>
          <a:lstStyle/>
          <a:p>
            <a:pPr algn="ctr"/>
            <a:r>
              <a:rPr lang="he-IL" sz="7200" b="1" dirty="0">
                <a:solidFill>
                  <a:srgbClr val="002060"/>
                </a:solidFill>
                <a:latin typeface="Calibri"/>
                <a:cs typeface="Calibri"/>
                <a:sym typeface="Calibri"/>
              </a:rPr>
              <a:t>מה למדנו היום?</a:t>
            </a:r>
          </a:p>
        </p:txBody>
      </p:sp>
    </p:spTree>
    <p:extLst>
      <p:ext uri="{BB962C8B-B14F-4D97-AF65-F5344CB8AC3E}">
        <p14:creationId xmlns:p14="http://schemas.microsoft.com/office/powerpoint/2010/main" val="428385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5DF3D32-6D2A-44AF-BA36-A5F4E41D3F5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2317584" y="1468702"/>
            <a:ext cx="6177517" cy="5069258"/>
          </a:xfrm>
          <a:prstGeom prst="rect">
            <a:avLst/>
          </a:prstGeom>
        </p:spPr>
      </p:pic>
      <p:sp>
        <p:nvSpPr>
          <p:cNvPr id="8" name="Content Placeholder 1">
            <a:extLst>
              <a:ext uri="{FF2B5EF4-FFF2-40B4-BE49-F238E27FC236}">
                <a16:creationId xmlns:a16="http://schemas.microsoft.com/office/drawing/2014/main" id="{AB1DDDE9-BB9B-45C1-8BAC-BA745A9AAA68}"/>
              </a:ext>
            </a:extLst>
          </p:cNvPr>
          <p:cNvSpPr txBox="1">
            <a:spLocks/>
          </p:cNvSpPr>
          <p:nvPr/>
        </p:nvSpPr>
        <p:spPr>
          <a:xfrm>
            <a:off x="3176960" y="3122398"/>
            <a:ext cx="4458764" cy="211296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מה בכוונתי לעשות ממחר?</a:t>
            </a:r>
          </a:p>
        </p:txBody>
      </p:sp>
      <p:sp>
        <p:nvSpPr>
          <p:cNvPr id="9" name="מלבן 8">
            <a:extLst>
              <a:ext uri="{FF2B5EF4-FFF2-40B4-BE49-F238E27FC236}">
                <a16:creationId xmlns:a16="http://schemas.microsoft.com/office/drawing/2014/main" id="{CBC17772-1007-4657-80B9-1C5057B80723}"/>
              </a:ext>
            </a:extLst>
          </p:cNvPr>
          <p:cNvSpPr/>
          <p:nvPr/>
        </p:nvSpPr>
        <p:spPr>
          <a:xfrm>
            <a:off x="5727446" y="1831"/>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בכוונתי...</a:t>
            </a:r>
          </a:p>
        </p:txBody>
      </p:sp>
    </p:spTree>
    <p:extLst>
      <p:ext uri="{BB962C8B-B14F-4D97-AF65-F5344CB8AC3E}">
        <p14:creationId xmlns:p14="http://schemas.microsoft.com/office/powerpoint/2010/main" val="2129753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he-IL" dirty="0"/>
              <a:t>להדפסה</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141;p3">
            <a:extLst>
              <a:ext uri="{FF2B5EF4-FFF2-40B4-BE49-F238E27FC236}">
                <a16:creationId xmlns:a16="http://schemas.microsoft.com/office/drawing/2014/main" id="{2E778BF9-5864-3537-B017-72253A73FBEF}"/>
              </a:ext>
            </a:extLst>
          </p:cNvPr>
          <p:cNvSpPr/>
          <p:nvPr/>
        </p:nvSpPr>
        <p:spPr>
          <a:xfrm>
            <a:off x="0" y="990409"/>
            <a:ext cx="12231189" cy="6024480"/>
          </a:xfrm>
          <a:prstGeom prst="rect">
            <a:avLst/>
          </a:prstGeom>
          <a:solidFill>
            <a:srgbClr val="E5C3B9"/>
          </a:solidFill>
          <a:ln>
            <a:noFill/>
          </a:ln>
        </p:spPr>
        <p:txBody>
          <a:bodyPr spcFirstLastPara="1" wrap="square" lIns="91425" tIns="45700" rIns="91425" bIns="45700" anchor="ctr" anchorCtr="0">
            <a:noAutofit/>
          </a:bodyPr>
          <a:lstStyle/>
          <a:p>
            <a:pPr marL="400050" marR="0" lvl="0" indent="-285750" algn="r" defTabSz="914400" rtl="1" eaLnBrk="1" fontAlgn="auto" latinLnBrk="0" hangingPunct="1">
              <a:lnSpc>
                <a:spcPct val="110000"/>
              </a:lnSpc>
              <a:spcBef>
                <a:spcPts val="0"/>
              </a:spcBef>
              <a:spcAft>
                <a:spcPts val="0"/>
              </a:spcAft>
              <a:buClr>
                <a:srgbClr val="000000"/>
              </a:buClr>
              <a:buSzTx/>
              <a:buFont typeface="Arial"/>
              <a:buNone/>
              <a:tabLst/>
              <a:defRPr/>
            </a:pPr>
            <a:endParaRPr kumimoji="0" lang="he-IL" sz="1800" b="0" i="0" u="none" strike="noStrike" kern="0" cap="none" spc="0" normalizeH="0" baseline="0" noProof="0" dirty="0">
              <a:ln>
                <a:noFill/>
              </a:ln>
              <a:solidFill>
                <a:srgbClr val="002060"/>
              </a:solidFill>
              <a:effectLst/>
              <a:uLnTx/>
              <a:uFillTx/>
              <a:latin typeface="Calibri" panose="020F0502020204030204"/>
              <a:ea typeface="+mn-ea"/>
              <a:cs typeface="Calibri" panose="020F0502020204030204" pitchFamily="34" charset="0"/>
              <a:sym typeface="Arial"/>
            </a:endParaRPr>
          </a:p>
        </p:txBody>
      </p:sp>
      <p:sp>
        <p:nvSpPr>
          <p:cNvPr id="7" name="מלבן 6">
            <a:extLst>
              <a:ext uri="{FF2B5EF4-FFF2-40B4-BE49-F238E27FC236}">
                <a16:creationId xmlns:a16="http://schemas.microsoft.com/office/drawing/2014/main" id="{E027117B-69E5-4AAA-B77C-1A1D1E8542FB}"/>
              </a:ext>
            </a:extLst>
          </p:cNvPr>
          <p:cNvSpPr/>
          <p:nvPr/>
        </p:nvSpPr>
        <p:spPr>
          <a:xfrm>
            <a:off x="719667" y="167319"/>
            <a:ext cx="10752666" cy="874663"/>
          </a:xfrm>
          <a:prstGeom prst="rect">
            <a:avLst/>
          </a:prstGeom>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7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מידע ונתונים רלוונטיים ליחידה</a:t>
            </a:r>
            <a:endParaRPr kumimoji="0" lang="he-IL" sz="7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Google Shape;144;p3">
            <a:extLst>
              <a:ext uri="{FF2B5EF4-FFF2-40B4-BE49-F238E27FC236}">
                <a16:creationId xmlns:a16="http://schemas.microsoft.com/office/drawing/2014/main" id="{64E102DD-8A74-B16C-DFF1-111B8C447D34}"/>
              </a:ext>
            </a:extLst>
          </p:cNvPr>
          <p:cNvSpPr txBox="1"/>
          <p:nvPr/>
        </p:nvSpPr>
        <p:spPr>
          <a:xfrm>
            <a:off x="488358" y="990409"/>
            <a:ext cx="12398123" cy="5262939"/>
          </a:xfrm>
          <a:prstGeom prst="rect">
            <a:avLst/>
          </a:prstGeom>
          <a:noFill/>
          <a:ln>
            <a:noFill/>
          </a:ln>
        </p:spPr>
        <p:txBody>
          <a:bodyPr spcFirstLastPara="1" wrap="square" lIns="91425" tIns="45700" rIns="91425" bIns="45700" anchor="t" anchorCtr="0">
            <a:spAutoFit/>
          </a:bodyPr>
          <a:lstStyle/>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10% מתלמידי כיתות ה'-ו' העידו שהיו מעורבים באירועי אלימות הכוללים אלימות פיזית, מילולית, חברתית, סחיטה ואלימות ברשת*.</a:t>
            </a:r>
          </a:p>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על פי גישת "תפקידי המשתתף", במצבים בהם מתרחשת בבית הספר פגיעה, נוכחים לצד הפוגע והנפגע ילדים נוספים שסגנון הנוכחות שלהם משפיע באופן משמעותי על תוצאות האירוע </a:t>
            </a:r>
            <a:r>
              <a:rPr lang="en-US" sz="2400" dirty="0">
                <a:solidFill>
                  <a:srgbClr val="002060"/>
                </a:solidFill>
                <a:latin typeface="Calibri"/>
                <a:ea typeface="Calibri"/>
                <a:cs typeface="Calibri"/>
                <a:sym typeface="Calibri"/>
              </a:rPr>
              <a:t>(</a:t>
            </a:r>
            <a:r>
              <a:rPr lang="en-US" sz="2400" dirty="0" err="1">
                <a:solidFill>
                  <a:srgbClr val="002060"/>
                </a:solidFill>
                <a:latin typeface="Calibri"/>
                <a:ea typeface="Calibri"/>
                <a:cs typeface="Calibri"/>
                <a:sym typeface="Calibri"/>
              </a:rPr>
              <a:t>Salmivalli</a:t>
            </a:r>
            <a:r>
              <a:rPr lang="en-US" sz="2400" dirty="0">
                <a:solidFill>
                  <a:srgbClr val="002060"/>
                </a:solidFill>
                <a:latin typeface="Calibri"/>
                <a:ea typeface="Calibri"/>
                <a:cs typeface="Calibri"/>
                <a:sym typeface="Calibri"/>
              </a:rPr>
              <a:t>, 1992)</a:t>
            </a:r>
            <a:r>
              <a:rPr lang="he-IL" sz="2400" dirty="0">
                <a:solidFill>
                  <a:srgbClr val="002060"/>
                </a:solidFill>
                <a:latin typeface="Calibri"/>
                <a:ea typeface="Calibri"/>
                <a:cs typeface="Calibri"/>
                <a:sym typeface="Calibri"/>
              </a:rPr>
              <a:t>.</a:t>
            </a:r>
            <a:endParaRPr lang="en-US" sz="2400" dirty="0">
              <a:solidFill>
                <a:srgbClr val="002060"/>
              </a:solidFill>
              <a:latin typeface="Calibri"/>
              <a:ea typeface="Calibri"/>
              <a:cs typeface="Calibri"/>
              <a:sym typeface="Calibri"/>
            </a:endParaRPr>
          </a:p>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רוב התלמידים בוחרים בהתנהגויות שמובילות להמשך הפגיעה ועידודה (פוגעים – 8%, מסייעים – 7%, מחזקים – 20%, מתעלמים – 24%) ופחות תלמידים בוחרים דרכים שיביאו לסיום הפגיעה (מגנים – 17%).</a:t>
            </a:r>
          </a:p>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ביב </a:t>
            </a:r>
            <a:r>
              <a:rPr lang="he-IL" sz="2400" dirty="0" err="1">
                <a:solidFill>
                  <a:srgbClr val="002060"/>
                </a:solidFill>
                <a:latin typeface="Calibri"/>
                <a:ea typeface="Calibri"/>
                <a:cs typeface="Calibri"/>
                <a:sym typeface="Calibri"/>
              </a:rPr>
              <a:t>לאטאנה</a:t>
            </a:r>
            <a:r>
              <a:rPr lang="he-IL" sz="2400" dirty="0">
                <a:solidFill>
                  <a:srgbClr val="002060"/>
                </a:solidFill>
                <a:latin typeface="Calibri"/>
                <a:ea typeface="Calibri"/>
                <a:cs typeface="Calibri"/>
                <a:sym typeface="Calibri"/>
              </a:rPr>
              <a:t> וג'ון </a:t>
            </a:r>
            <a:r>
              <a:rPr lang="he-IL" sz="2400" dirty="0" err="1">
                <a:solidFill>
                  <a:srgbClr val="002060"/>
                </a:solidFill>
                <a:latin typeface="Calibri"/>
                <a:ea typeface="Calibri"/>
                <a:cs typeface="Calibri"/>
                <a:sym typeface="Calibri"/>
              </a:rPr>
              <a:t>דארלי</a:t>
            </a:r>
            <a:r>
              <a:rPr lang="he-IL" sz="2400" dirty="0">
                <a:solidFill>
                  <a:srgbClr val="002060"/>
                </a:solidFill>
                <a:latin typeface="Calibri"/>
                <a:ea typeface="Calibri"/>
                <a:cs typeface="Calibri"/>
                <a:sym typeface="Calibri"/>
              </a:rPr>
              <a:t> (1970) חקרו את הסיבות להתרחשות תופעת העמידה מהצד ומצאו כי </a:t>
            </a:r>
            <a:r>
              <a:rPr lang="en-US" sz="2400" dirty="0">
                <a:solidFill>
                  <a:srgbClr val="002060"/>
                </a:solidFill>
                <a:latin typeface="Calibri"/>
                <a:ea typeface="Calibri"/>
                <a:cs typeface="Calibri"/>
                <a:sym typeface="Calibri"/>
              </a:rPr>
              <a:t/>
            </a:r>
            <a:br>
              <a:rPr lang="en-US" sz="2400" dirty="0">
                <a:solidFill>
                  <a:srgbClr val="002060"/>
                </a:solidFill>
                <a:latin typeface="Calibri"/>
                <a:ea typeface="Calibri"/>
                <a:cs typeface="Calibri"/>
                <a:sym typeface="Calibri"/>
              </a:rPr>
            </a:br>
            <a:r>
              <a:rPr lang="he-IL" sz="2400" dirty="0">
                <a:solidFill>
                  <a:srgbClr val="002060"/>
                </a:solidFill>
                <a:latin typeface="Calibri"/>
                <a:ea typeface="Calibri"/>
                <a:cs typeface="Calibri"/>
                <a:sym typeface="Calibri"/>
              </a:rPr>
              <a:t>תחושת האחריות של העומדים מהצד נמוכה יותר בשל תופעה של </a:t>
            </a:r>
            <a:r>
              <a:rPr lang="he-IL" sz="2400" b="1" dirty="0">
                <a:solidFill>
                  <a:srgbClr val="002060"/>
                </a:solidFill>
                <a:latin typeface="Calibri"/>
                <a:ea typeface="Calibri"/>
                <a:cs typeface="Calibri"/>
                <a:sym typeface="Calibri"/>
              </a:rPr>
              <a:t>פיזור האחריות.</a:t>
            </a:r>
            <a:r>
              <a:rPr lang="he-IL" sz="2000" b="1" dirty="0">
                <a:solidFill>
                  <a:srgbClr val="002060"/>
                </a:solidFill>
                <a:latin typeface="Calibri"/>
                <a:ea typeface="Calibri"/>
                <a:cs typeface="Calibri"/>
                <a:sym typeface="Calibri"/>
              </a:rPr>
              <a:t> </a:t>
            </a:r>
            <a:r>
              <a:rPr lang="he-IL" sz="2400" dirty="0">
                <a:solidFill>
                  <a:srgbClr val="002060"/>
                </a:solidFill>
                <a:latin typeface="Calibri"/>
                <a:ea typeface="Calibri"/>
                <a:cs typeface="Calibri"/>
                <a:sym typeface="Calibri"/>
              </a:rPr>
              <a:t>התופעה נובעת מתחושת הצופים כי האחריות נחלקת בין כולם. המחקר מצא כי ככל שמספר הצופים במקרה חירום כלשהו גדול יותר, כן קטֵן הסיכוי שמישהו מהם יציע את עזרתו.</a:t>
            </a:r>
          </a:p>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אסטרטגיות התערבות חינוכית למניעת פגיעה ולקידום התנהגות מתערבת של הצופים מהצד צריכות להתמקד בעיקר בהקשר החברתי – הכיתה או הקבוצה.</a:t>
            </a:r>
            <a:endParaRPr lang="en-US" sz="2400" dirty="0">
              <a:solidFill>
                <a:srgbClr val="002060"/>
              </a:solidFill>
              <a:latin typeface="Calibri"/>
              <a:ea typeface="Calibri"/>
              <a:cs typeface="Calibri"/>
              <a:sym typeface="Calibri"/>
            </a:endParaRPr>
          </a:p>
        </p:txBody>
      </p:sp>
      <p:sp>
        <p:nvSpPr>
          <p:cNvPr id="4" name="תיבת טקסט 3">
            <a:extLst>
              <a:ext uri="{FF2B5EF4-FFF2-40B4-BE49-F238E27FC236}">
                <a16:creationId xmlns:a16="http://schemas.microsoft.com/office/drawing/2014/main" id="{DCB0A5A9-BFD8-1D5F-51A9-D4087C55FED1}"/>
              </a:ext>
            </a:extLst>
          </p:cNvPr>
          <p:cNvSpPr txBox="1"/>
          <p:nvPr/>
        </p:nvSpPr>
        <p:spPr>
          <a:xfrm>
            <a:off x="225083" y="6299793"/>
            <a:ext cx="12661398" cy="523220"/>
          </a:xfrm>
          <a:prstGeom prst="rect">
            <a:avLst/>
          </a:prstGeom>
          <a:noFill/>
        </p:spPr>
        <p:txBody>
          <a:bodyPr wrap="square">
            <a:spAutoFit/>
          </a:bodyPr>
          <a:lstStyle/>
          <a:p>
            <a:pPr marL="1219200" indent="-342900" algn="r" rtl="1">
              <a:buSzPts val="2400"/>
              <a:buFont typeface="Arial" panose="020B0604020202020204" pitchFamily="34" charset="0"/>
              <a:buChar char="•"/>
            </a:pPr>
            <a:r>
              <a:rPr lang="he-IL" sz="1400" dirty="0">
                <a:solidFill>
                  <a:srgbClr val="002060"/>
                </a:solidFill>
                <a:latin typeface="Calibri"/>
                <a:ea typeface="Calibri"/>
                <a:cs typeface="Calibri"/>
                <a:sym typeface="Calibri"/>
              </a:rPr>
              <a:t>*על פי נתוני </a:t>
            </a:r>
            <a:r>
              <a:rPr lang="he-IL" sz="1400" dirty="0" err="1">
                <a:solidFill>
                  <a:srgbClr val="002060"/>
                </a:solidFill>
                <a:latin typeface="Calibri"/>
                <a:ea typeface="Calibri"/>
                <a:cs typeface="Calibri"/>
                <a:sym typeface="Calibri"/>
              </a:rPr>
              <a:t>ראמ"ה</a:t>
            </a:r>
            <a:r>
              <a:rPr lang="he-IL" sz="1400" dirty="0">
                <a:solidFill>
                  <a:srgbClr val="002060"/>
                </a:solidFill>
                <a:latin typeface="Calibri"/>
                <a:ea typeface="Calibri"/>
                <a:cs typeface="Calibri"/>
                <a:sym typeface="Calibri"/>
              </a:rPr>
              <a:t> - מיצ"ב </a:t>
            </a:r>
            <a:r>
              <a:rPr lang="he-IL" sz="1400" dirty="0" err="1">
                <a:solidFill>
                  <a:srgbClr val="002060"/>
                </a:solidFill>
                <a:latin typeface="Calibri"/>
                <a:ea typeface="Calibri"/>
                <a:cs typeface="Calibri"/>
                <a:sym typeface="Calibri"/>
              </a:rPr>
              <a:t>תש"ף</a:t>
            </a:r>
            <a:r>
              <a:rPr lang="he-IL" sz="1400" dirty="0">
                <a:solidFill>
                  <a:srgbClr val="002060"/>
                </a:solidFill>
                <a:latin typeface="Calibri"/>
                <a:ea typeface="Calibri"/>
                <a:cs typeface="Calibri"/>
                <a:sym typeface="Calibri"/>
              </a:rPr>
              <a:t> ומתוך "פיתוח אחריות אישית וחברתית והתמודדות עם בריונות – כולנו גיבורי אל"</a:t>
            </a:r>
          </a:p>
          <a:p>
            <a:pPr marL="1219200" indent="-342900" algn="r" rtl="1">
              <a:buSzPts val="2400"/>
              <a:buFont typeface="Arial" panose="020B0604020202020204" pitchFamily="34" charset="0"/>
              <a:buChar char="•"/>
            </a:pPr>
            <a:r>
              <a:rPr lang="he-IL" sz="1400" dirty="0">
                <a:solidFill>
                  <a:srgbClr val="002060"/>
                </a:solidFill>
                <a:latin typeface="Calibri"/>
                <a:ea typeface="Calibri"/>
                <a:cs typeface="Calibri"/>
                <a:sym typeface="Calibri"/>
              </a:rPr>
              <a:t>"עמידה מהצד – פעילות ברשת" - עינת שמחי ושלמה </a:t>
            </a:r>
            <a:r>
              <a:rPr lang="he-IL" sz="1400" dirty="0" err="1">
                <a:solidFill>
                  <a:srgbClr val="002060"/>
                </a:solidFill>
                <a:latin typeface="Calibri"/>
                <a:ea typeface="Calibri"/>
                <a:cs typeface="Calibri"/>
                <a:sym typeface="Calibri"/>
              </a:rPr>
              <a:t>זיס</a:t>
            </a:r>
            <a:r>
              <a:rPr lang="he-IL" sz="1400" dirty="0">
                <a:solidFill>
                  <a:srgbClr val="002060"/>
                </a:solidFill>
                <a:latin typeface="Calibri"/>
                <a:ea typeface="Calibri"/>
                <a:cs typeface="Calibri"/>
                <a:sym typeface="Calibri"/>
              </a:rPr>
              <a:t>, יוני </a:t>
            </a:r>
            <a:r>
              <a:rPr lang="he-IL" sz="1400" dirty="0" err="1">
                <a:solidFill>
                  <a:srgbClr val="002060"/>
                </a:solidFill>
                <a:latin typeface="Calibri"/>
                <a:ea typeface="Calibri"/>
                <a:cs typeface="Calibri"/>
                <a:sym typeface="Calibri"/>
              </a:rPr>
              <a:t>צ'ונה</a:t>
            </a:r>
            <a:r>
              <a:rPr lang="he-IL" sz="1400" dirty="0">
                <a:solidFill>
                  <a:srgbClr val="002060"/>
                </a:solidFill>
                <a:latin typeface="Calibri"/>
                <a:ea typeface="Calibri"/>
                <a:cs typeface="Calibri"/>
                <a:sym typeface="Calibri"/>
              </a:rPr>
              <a:t> </a:t>
            </a:r>
            <a:r>
              <a:rPr lang="en-US" sz="1400" dirty="0">
                <a:solidFill>
                  <a:srgbClr val="002060"/>
                </a:solidFill>
                <a:latin typeface="Calibri"/>
                <a:ea typeface="Calibri"/>
                <a:cs typeface="Calibri"/>
                <a:sym typeface="Calibri"/>
              </a:rPr>
              <a:t> S.O.S </a:t>
            </a:r>
            <a:r>
              <a:rPr lang="he-IL" sz="1400" dirty="0">
                <a:solidFill>
                  <a:srgbClr val="002060"/>
                </a:solidFill>
                <a:latin typeface="Calibri"/>
                <a:ea typeface="Calibri"/>
                <a:cs typeface="Calibri"/>
                <a:sym typeface="Calibri"/>
              </a:rPr>
              <a:t>אלימות, צביה </a:t>
            </a:r>
            <a:r>
              <a:rPr lang="he-IL" sz="1400" dirty="0" err="1">
                <a:solidFill>
                  <a:srgbClr val="002060"/>
                </a:solidFill>
                <a:latin typeface="Calibri"/>
                <a:ea typeface="Calibri"/>
                <a:cs typeface="Calibri"/>
                <a:sym typeface="Calibri"/>
              </a:rPr>
              <a:t>אלגלי</a:t>
            </a:r>
            <a:r>
              <a:rPr lang="he-IL" sz="1400" dirty="0">
                <a:solidFill>
                  <a:srgbClr val="002060"/>
                </a:solidFill>
                <a:latin typeface="Calibri"/>
                <a:ea typeface="Calibri"/>
                <a:cs typeface="Calibri"/>
                <a:sym typeface="Calibri"/>
              </a:rPr>
              <a:t> איגוד האינטרנט, בשיתוף הקרן </a:t>
            </a:r>
            <a:r>
              <a:rPr lang="he-IL" dirty="0">
                <a:solidFill>
                  <a:srgbClr val="002060"/>
                </a:solidFill>
                <a:latin typeface="Calibri"/>
                <a:ea typeface="Calibri"/>
                <a:cs typeface="Calibri"/>
                <a:sym typeface="Calibri"/>
              </a:rPr>
              <a:t> </a:t>
            </a:r>
            <a:r>
              <a:rPr lang="he-IL" sz="1400" dirty="0">
                <a:solidFill>
                  <a:srgbClr val="002060"/>
                </a:solidFill>
                <a:latin typeface="Calibri"/>
                <a:ea typeface="Calibri"/>
                <a:cs typeface="Calibri"/>
                <a:sym typeface="Calibri"/>
              </a:rPr>
              <a:t>לקידום מקצועי, מתוך האתר "בין הצלצולים".</a:t>
            </a:r>
          </a:p>
        </p:txBody>
      </p:sp>
      <p:cxnSp>
        <p:nvCxnSpPr>
          <p:cNvPr id="8" name="מחבר ישר 7">
            <a:extLst>
              <a:ext uri="{FF2B5EF4-FFF2-40B4-BE49-F238E27FC236}">
                <a16:creationId xmlns:a16="http://schemas.microsoft.com/office/drawing/2014/main" id="{9BC178E7-45D1-872E-4EBC-E6CCF7DFCC17}"/>
              </a:ext>
            </a:extLst>
          </p:cNvPr>
          <p:cNvCxnSpPr/>
          <p:nvPr/>
        </p:nvCxnSpPr>
        <p:spPr>
          <a:xfrm flipH="1">
            <a:off x="7681052" y="6253348"/>
            <a:ext cx="39108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741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קבוצה 15">
            <a:extLst>
              <a:ext uri="{FF2B5EF4-FFF2-40B4-BE49-F238E27FC236}">
                <a16:creationId xmlns:a16="http://schemas.microsoft.com/office/drawing/2014/main" id="{AE107A6E-6586-E443-798D-BB630D3578F1}"/>
              </a:ext>
            </a:extLst>
          </p:cNvPr>
          <p:cNvGrpSpPr/>
          <p:nvPr/>
        </p:nvGrpSpPr>
        <p:grpSpPr>
          <a:xfrm>
            <a:off x="284815" y="228858"/>
            <a:ext cx="5577424" cy="1750638"/>
            <a:chOff x="671052" y="2717222"/>
            <a:chExt cx="10818344" cy="3968291"/>
          </a:xfrm>
        </p:grpSpPr>
        <p:sp>
          <p:nvSpPr>
            <p:cNvPr id="6" name="Freeform 2">
              <a:extLst>
                <a:ext uri="{FF2B5EF4-FFF2-40B4-BE49-F238E27FC236}">
                  <a16:creationId xmlns:a16="http://schemas.microsoft.com/office/drawing/2014/main" id="{F002296B-6D64-D0CD-9F31-8C25E7D9A78C}"/>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7" name="Freeform 3">
              <a:extLst>
                <a:ext uri="{FF2B5EF4-FFF2-40B4-BE49-F238E27FC236}">
                  <a16:creationId xmlns:a16="http://schemas.microsoft.com/office/drawing/2014/main" id="{12D7CAFA-8277-B930-37A1-D1D1990DF645}"/>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8" name="Freeform 4">
              <a:extLst>
                <a:ext uri="{FF2B5EF4-FFF2-40B4-BE49-F238E27FC236}">
                  <a16:creationId xmlns:a16="http://schemas.microsoft.com/office/drawing/2014/main" id="{97820B2E-371F-B066-BFBC-1598A0377975}"/>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9" name="תיבת טקסט 8">
              <a:extLst>
                <a:ext uri="{FF2B5EF4-FFF2-40B4-BE49-F238E27FC236}">
                  <a16:creationId xmlns:a16="http://schemas.microsoft.com/office/drawing/2014/main" id="{0654AEB7-D1B3-2A1C-8227-377A0D5C7507}"/>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10" name="תיבת טקסט 9">
              <a:extLst>
                <a:ext uri="{FF2B5EF4-FFF2-40B4-BE49-F238E27FC236}">
                  <a16:creationId xmlns:a16="http://schemas.microsoft.com/office/drawing/2014/main" id="{1383F67E-09A6-40E4-972F-98EE63D8F65C}"/>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11" name="תיבת טקסט 10">
              <a:extLst>
                <a:ext uri="{FF2B5EF4-FFF2-40B4-BE49-F238E27FC236}">
                  <a16:creationId xmlns:a16="http://schemas.microsoft.com/office/drawing/2014/main" id="{04130709-1E3F-B63D-86B0-AB6490170F1C}"/>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12" name="Freeform 5">
              <a:extLst>
                <a:ext uri="{FF2B5EF4-FFF2-40B4-BE49-F238E27FC236}">
                  <a16:creationId xmlns:a16="http://schemas.microsoft.com/office/drawing/2014/main" id="{70057BF5-2931-D3E3-7B33-D48D5888440B}"/>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3" name="Freeform 6">
              <a:extLst>
                <a:ext uri="{FF2B5EF4-FFF2-40B4-BE49-F238E27FC236}">
                  <a16:creationId xmlns:a16="http://schemas.microsoft.com/office/drawing/2014/main" id="{462BB774-BFBD-5DB1-40F9-216D3473718A}"/>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4" name="Freeform 7">
              <a:extLst>
                <a:ext uri="{FF2B5EF4-FFF2-40B4-BE49-F238E27FC236}">
                  <a16:creationId xmlns:a16="http://schemas.microsoft.com/office/drawing/2014/main" id="{9B6B017C-4D75-FFEE-E593-A5F53365BB41}"/>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קבוצה 16">
            <a:extLst>
              <a:ext uri="{FF2B5EF4-FFF2-40B4-BE49-F238E27FC236}">
                <a16:creationId xmlns:a16="http://schemas.microsoft.com/office/drawing/2014/main" id="{76B8CE46-F9ED-059E-2933-C23AC9A8039E}"/>
              </a:ext>
            </a:extLst>
          </p:cNvPr>
          <p:cNvGrpSpPr/>
          <p:nvPr/>
        </p:nvGrpSpPr>
        <p:grpSpPr>
          <a:xfrm>
            <a:off x="284814" y="2527781"/>
            <a:ext cx="5577424" cy="1750638"/>
            <a:chOff x="671052" y="2717222"/>
            <a:chExt cx="10818344" cy="3968291"/>
          </a:xfrm>
        </p:grpSpPr>
        <p:sp>
          <p:nvSpPr>
            <p:cNvPr id="18" name="Freeform 2">
              <a:extLst>
                <a:ext uri="{FF2B5EF4-FFF2-40B4-BE49-F238E27FC236}">
                  <a16:creationId xmlns:a16="http://schemas.microsoft.com/office/drawing/2014/main" id="{F9FB7BD4-7176-B4C6-CDB6-56FB7DABD940}"/>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9" name="Freeform 3">
              <a:extLst>
                <a:ext uri="{FF2B5EF4-FFF2-40B4-BE49-F238E27FC236}">
                  <a16:creationId xmlns:a16="http://schemas.microsoft.com/office/drawing/2014/main" id="{258353D8-F3BA-545C-86DB-6ABA0534940F}"/>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0" name="Freeform 4">
              <a:extLst>
                <a:ext uri="{FF2B5EF4-FFF2-40B4-BE49-F238E27FC236}">
                  <a16:creationId xmlns:a16="http://schemas.microsoft.com/office/drawing/2014/main" id="{B44243AD-170B-5099-AE6B-6BDDCC056746}"/>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1" name="תיבת טקסט 20">
              <a:extLst>
                <a:ext uri="{FF2B5EF4-FFF2-40B4-BE49-F238E27FC236}">
                  <a16:creationId xmlns:a16="http://schemas.microsoft.com/office/drawing/2014/main" id="{3078F846-41F3-71A1-E5FF-921F18D04D11}"/>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22" name="תיבת טקסט 21">
              <a:extLst>
                <a:ext uri="{FF2B5EF4-FFF2-40B4-BE49-F238E27FC236}">
                  <a16:creationId xmlns:a16="http://schemas.microsoft.com/office/drawing/2014/main" id="{2FD27041-A9F0-AF12-6863-AEE0E561B621}"/>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23" name="תיבת טקסט 22">
              <a:extLst>
                <a:ext uri="{FF2B5EF4-FFF2-40B4-BE49-F238E27FC236}">
                  <a16:creationId xmlns:a16="http://schemas.microsoft.com/office/drawing/2014/main" id="{6E75A60C-0CE5-54B7-2B24-6B8D66C5D883}"/>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24" name="Freeform 5">
              <a:extLst>
                <a:ext uri="{FF2B5EF4-FFF2-40B4-BE49-F238E27FC236}">
                  <a16:creationId xmlns:a16="http://schemas.microsoft.com/office/drawing/2014/main" id="{41288E78-A550-C767-1B1E-486D60F1DE59}"/>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5" name="Freeform 6">
              <a:extLst>
                <a:ext uri="{FF2B5EF4-FFF2-40B4-BE49-F238E27FC236}">
                  <a16:creationId xmlns:a16="http://schemas.microsoft.com/office/drawing/2014/main" id="{7771623E-F6E9-028F-8E0F-911C35E4EABC}"/>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6" name="Freeform 7">
              <a:extLst>
                <a:ext uri="{FF2B5EF4-FFF2-40B4-BE49-F238E27FC236}">
                  <a16:creationId xmlns:a16="http://schemas.microsoft.com/office/drawing/2014/main" id="{5D86ED74-5E06-B7D7-601D-3F13687C09B9}"/>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27" name="קבוצה 26">
            <a:extLst>
              <a:ext uri="{FF2B5EF4-FFF2-40B4-BE49-F238E27FC236}">
                <a16:creationId xmlns:a16="http://schemas.microsoft.com/office/drawing/2014/main" id="{0380CE50-2FD0-E7BC-7B6A-83DEA82E4DFB}"/>
              </a:ext>
            </a:extLst>
          </p:cNvPr>
          <p:cNvGrpSpPr/>
          <p:nvPr/>
        </p:nvGrpSpPr>
        <p:grpSpPr>
          <a:xfrm>
            <a:off x="135918" y="4823012"/>
            <a:ext cx="5577424" cy="1750638"/>
            <a:chOff x="671052" y="2717222"/>
            <a:chExt cx="10818344" cy="3968291"/>
          </a:xfrm>
        </p:grpSpPr>
        <p:sp>
          <p:nvSpPr>
            <p:cNvPr id="28" name="Freeform 2">
              <a:extLst>
                <a:ext uri="{FF2B5EF4-FFF2-40B4-BE49-F238E27FC236}">
                  <a16:creationId xmlns:a16="http://schemas.microsoft.com/office/drawing/2014/main" id="{63BAC81A-6C43-0308-E3FD-553303ABF536}"/>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9" name="Freeform 3">
              <a:extLst>
                <a:ext uri="{FF2B5EF4-FFF2-40B4-BE49-F238E27FC236}">
                  <a16:creationId xmlns:a16="http://schemas.microsoft.com/office/drawing/2014/main" id="{2CDA8092-7E56-0166-4E7D-1C9422F21F62}"/>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0" name="Freeform 4">
              <a:extLst>
                <a:ext uri="{FF2B5EF4-FFF2-40B4-BE49-F238E27FC236}">
                  <a16:creationId xmlns:a16="http://schemas.microsoft.com/office/drawing/2014/main" id="{449AF84E-BBBC-D8C3-1345-B69CFBD6063E}"/>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1" name="תיבת טקסט 30">
              <a:extLst>
                <a:ext uri="{FF2B5EF4-FFF2-40B4-BE49-F238E27FC236}">
                  <a16:creationId xmlns:a16="http://schemas.microsoft.com/office/drawing/2014/main" id="{65A8888F-1C78-A2B0-347A-F4A51E64EDC5}"/>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32" name="תיבת טקסט 31">
              <a:extLst>
                <a:ext uri="{FF2B5EF4-FFF2-40B4-BE49-F238E27FC236}">
                  <a16:creationId xmlns:a16="http://schemas.microsoft.com/office/drawing/2014/main" id="{B1C5E29E-090E-5190-85AD-C51362EA71BF}"/>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33" name="תיבת טקסט 32">
              <a:extLst>
                <a:ext uri="{FF2B5EF4-FFF2-40B4-BE49-F238E27FC236}">
                  <a16:creationId xmlns:a16="http://schemas.microsoft.com/office/drawing/2014/main" id="{DBCA01A0-45E5-8D54-4E48-BD1FADD13D4C}"/>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34" name="Freeform 5">
              <a:extLst>
                <a:ext uri="{FF2B5EF4-FFF2-40B4-BE49-F238E27FC236}">
                  <a16:creationId xmlns:a16="http://schemas.microsoft.com/office/drawing/2014/main" id="{C2B8F000-8D55-A1A1-3609-A6102C7324C2}"/>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5" name="Freeform 6">
              <a:extLst>
                <a:ext uri="{FF2B5EF4-FFF2-40B4-BE49-F238E27FC236}">
                  <a16:creationId xmlns:a16="http://schemas.microsoft.com/office/drawing/2014/main" id="{EA097CFA-8EE0-761B-9FB9-50E798C99179}"/>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6" name="Freeform 7">
              <a:extLst>
                <a:ext uri="{FF2B5EF4-FFF2-40B4-BE49-F238E27FC236}">
                  <a16:creationId xmlns:a16="http://schemas.microsoft.com/office/drawing/2014/main" id="{2208F240-2547-5FDC-10C1-108F823751E2}"/>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37" name="קבוצה 36">
            <a:extLst>
              <a:ext uri="{FF2B5EF4-FFF2-40B4-BE49-F238E27FC236}">
                <a16:creationId xmlns:a16="http://schemas.microsoft.com/office/drawing/2014/main" id="{7167C9D1-910A-B321-1F25-3FAB5D7B533D}"/>
              </a:ext>
            </a:extLst>
          </p:cNvPr>
          <p:cNvGrpSpPr/>
          <p:nvPr/>
        </p:nvGrpSpPr>
        <p:grpSpPr>
          <a:xfrm>
            <a:off x="6380813" y="228858"/>
            <a:ext cx="5577424" cy="1750638"/>
            <a:chOff x="671052" y="2717222"/>
            <a:chExt cx="10818344" cy="3968291"/>
          </a:xfrm>
        </p:grpSpPr>
        <p:sp>
          <p:nvSpPr>
            <p:cNvPr id="38" name="Freeform 2">
              <a:extLst>
                <a:ext uri="{FF2B5EF4-FFF2-40B4-BE49-F238E27FC236}">
                  <a16:creationId xmlns:a16="http://schemas.microsoft.com/office/drawing/2014/main" id="{E54230F6-5B86-571B-00B6-3A96CCDBE2E8}"/>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9" name="Freeform 3">
              <a:extLst>
                <a:ext uri="{FF2B5EF4-FFF2-40B4-BE49-F238E27FC236}">
                  <a16:creationId xmlns:a16="http://schemas.microsoft.com/office/drawing/2014/main" id="{28BCDA57-D935-E22E-FB14-43766DE3388A}"/>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0" name="Freeform 4">
              <a:extLst>
                <a:ext uri="{FF2B5EF4-FFF2-40B4-BE49-F238E27FC236}">
                  <a16:creationId xmlns:a16="http://schemas.microsoft.com/office/drawing/2014/main" id="{40750428-7672-39BD-6D76-B137B49617DB}"/>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1" name="תיבת טקסט 40">
              <a:extLst>
                <a:ext uri="{FF2B5EF4-FFF2-40B4-BE49-F238E27FC236}">
                  <a16:creationId xmlns:a16="http://schemas.microsoft.com/office/drawing/2014/main" id="{D2EC19F0-A0B3-D40A-D427-FB3C1EDE1FD8}"/>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42" name="תיבת טקסט 41">
              <a:extLst>
                <a:ext uri="{FF2B5EF4-FFF2-40B4-BE49-F238E27FC236}">
                  <a16:creationId xmlns:a16="http://schemas.microsoft.com/office/drawing/2014/main" id="{E215E3ED-1586-F423-F37E-D3BD505236B7}"/>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43" name="תיבת טקסט 42">
              <a:extLst>
                <a:ext uri="{FF2B5EF4-FFF2-40B4-BE49-F238E27FC236}">
                  <a16:creationId xmlns:a16="http://schemas.microsoft.com/office/drawing/2014/main" id="{9A4B10A4-6D55-8D37-9023-F5E93B3583A2}"/>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44" name="Freeform 5">
              <a:extLst>
                <a:ext uri="{FF2B5EF4-FFF2-40B4-BE49-F238E27FC236}">
                  <a16:creationId xmlns:a16="http://schemas.microsoft.com/office/drawing/2014/main" id="{5F145E55-2293-68E1-E662-FDA29B2807CC}"/>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5" name="Freeform 6">
              <a:extLst>
                <a:ext uri="{FF2B5EF4-FFF2-40B4-BE49-F238E27FC236}">
                  <a16:creationId xmlns:a16="http://schemas.microsoft.com/office/drawing/2014/main" id="{3F9E2422-2F14-7680-06D7-C105F11EE023}"/>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6" name="Freeform 7">
              <a:extLst>
                <a:ext uri="{FF2B5EF4-FFF2-40B4-BE49-F238E27FC236}">
                  <a16:creationId xmlns:a16="http://schemas.microsoft.com/office/drawing/2014/main" id="{692F40B2-7ABF-0CE8-7430-F9D2E805C177}"/>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47" name="קבוצה 46">
            <a:extLst>
              <a:ext uri="{FF2B5EF4-FFF2-40B4-BE49-F238E27FC236}">
                <a16:creationId xmlns:a16="http://schemas.microsoft.com/office/drawing/2014/main" id="{2C7CC5EB-92CC-324F-5541-9C88B6948D2B}"/>
              </a:ext>
            </a:extLst>
          </p:cNvPr>
          <p:cNvGrpSpPr/>
          <p:nvPr/>
        </p:nvGrpSpPr>
        <p:grpSpPr>
          <a:xfrm>
            <a:off x="6380812" y="2527781"/>
            <a:ext cx="5577424" cy="1750638"/>
            <a:chOff x="671052" y="2717222"/>
            <a:chExt cx="10818344" cy="3968291"/>
          </a:xfrm>
        </p:grpSpPr>
        <p:sp>
          <p:nvSpPr>
            <p:cNvPr id="48" name="Freeform 2">
              <a:extLst>
                <a:ext uri="{FF2B5EF4-FFF2-40B4-BE49-F238E27FC236}">
                  <a16:creationId xmlns:a16="http://schemas.microsoft.com/office/drawing/2014/main" id="{75B26590-E209-DC3F-AEE3-2CCD68273F73}"/>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9" name="Freeform 3">
              <a:extLst>
                <a:ext uri="{FF2B5EF4-FFF2-40B4-BE49-F238E27FC236}">
                  <a16:creationId xmlns:a16="http://schemas.microsoft.com/office/drawing/2014/main" id="{08317892-FFFA-6174-3457-3BA27D31DEB1}"/>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0" name="Freeform 4">
              <a:extLst>
                <a:ext uri="{FF2B5EF4-FFF2-40B4-BE49-F238E27FC236}">
                  <a16:creationId xmlns:a16="http://schemas.microsoft.com/office/drawing/2014/main" id="{CF48AC46-8C79-724E-4B52-DE5560679A1A}"/>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1" name="תיבת טקסט 50">
              <a:extLst>
                <a:ext uri="{FF2B5EF4-FFF2-40B4-BE49-F238E27FC236}">
                  <a16:creationId xmlns:a16="http://schemas.microsoft.com/office/drawing/2014/main" id="{C9F04625-C013-631E-86FC-AFEB6EC83787}"/>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52" name="תיבת טקסט 51">
              <a:extLst>
                <a:ext uri="{FF2B5EF4-FFF2-40B4-BE49-F238E27FC236}">
                  <a16:creationId xmlns:a16="http://schemas.microsoft.com/office/drawing/2014/main" id="{D98C0F65-8FD0-A366-C15D-D18D7C49E0E3}"/>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53" name="תיבת טקסט 52">
              <a:extLst>
                <a:ext uri="{FF2B5EF4-FFF2-40B4-BE49-F238E27FC236}">
                  <a16:creationId xmlns:a16="http://schemas.microsoft.com/office/drawing/2014/main" id="{B83DFB92-EA7B-FAF5-6259-A3D1495D5B95}"/>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54" name="Freeform 5">
              <a:extLst>
                <a:ext uri="{FF2B5EF4-FFF2-40B4-BE49-F238E27FC236}">
                  <a16:creationId xmlns:a16="http://schemas.microsoft.com/office/drawing/2014/main" id="{A6A53AD8-45AF-2A34-E983-5B1CDF984557}"/>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5" name="Freeform 6">
              <a:extLst>
                <a:ext uri="{FF2B5EF4-FFF2-40B4-BE49-F238E27FC236}">
                  <a16:creationId xmlns:a16="http://schemas.microsoft.com/office/drawing/2014/main" id="{F71AF434-5374-1050-DE0A-8FCCB01A26C3}"/>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6" name="Freeform 7">
              <a:extLst>
                <a:ext uri="{FF2B5EF4-FFF2-40B4-BE49-F238E27FC236}">
                  <a16:creationId xmlns:a16="http://schemas.microsoft.com/office/drawing/2014/main" id="{C9E7A72E-5F41-7981-621E-A74D3D53F267}"/>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57" name="קבוצה 56">
            <a:extLst>
              <a:ext uri="{FF2B5EF4-FFF2-40B4-BE49-F238E27FC236}">
                <a16:creationId xmlns:a16="http://schemas.microsoft.com/office/drawing/2014/main" id="{9DB222DA-6810-79BF-E1D9-1F0EE6A5B793}"/>
              </a:ext>
            </a:extLst>
          </p:cNvPr>
          <p:cNvGrpSpPr/>
          <p:nvPr/>
        </p:nvGrpSpPr>
        <p:grpSpPr>
          <a:xfrm>
            <a:off x="6231916" y="4823012"/>
            <a:ext cx="5577424" cy="1750638"/>
            <a:chOff x="671052" y="2717222"/>
            <a:chExt cx="10818344" cy="3968291"/>
          </a:xfrm>
        </p:grpSpPr>
        <p:sp>
          <p:nvSpPr>
            <p:cNvPr id="58" name="Freeform 2">
              <a:extLst>
                <a:ext uri="{FF2B5EF4-FFF2-40B4-BE49-F238E27FC236}">
                  <a16:creationId xmlns:a16="http://schemas.microsoft.com/office/drawing/2014/main" id="{3CD2ADAD-88F3-4F20-45A7-ABEAFCF03C99}"/>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9" name="Freeform 3">
              <a:extLst>
                <a:ext uri="{FF2B5EF4-FFF2-40B4-BE49-F238E27FC236}">
                  <a16:creationId xmlns:a16="http://schemas.microsoft.com/office/drawing/2014/main" id="{FEB691D7-E170-4F34-E112-0AE8E94E9482}"/>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0" name="Freeform 4">
              <a:extLst>
                <a:ext uri="{FF2B5EF4-FFF2-40B4-BE49-F238E27FC236}">
                  <a16:creationId xmlns:a16="http://schemas.microsoft.com/office/drawing/2014/main" id="{E7FE4264-B593-E24B-7605-5E8A4A516663}"/>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1" name="תיבת טקסט 60">
              <a:extLst>
                <a:ext uri="{FF2B5EF4-FFF2-40B4-BE49-F238E27FC236}">
                  <a16:creationId xmlns:a16="http://schemas.microsoft.com/office/drawing/2014/main" id="{7F8B3E95-56B7-4E49-9D3A-87EF2BE8B89B}"/>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62" name="תיבת טקסט 61">
              <a:extLst>
                <a:ext uri="{FF2B5EF4-FFF2-40B4-BE49-F238E27FC236}">
                  <a16:creationId xmlns:a16="http://schemas.microsoft.com/office/drawing/2014/main" id="{B38DDB3A-8B4E-5AC2-3F9C-96E8172BF6B0}"/>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63" name="תיבת טקסט 62">
              <a:extLst>
                <a:ext uri="{FF2B5EF4-FFF2-40B4-BE49-F238E27FC236}">
                  <a16:creationId xmlns:a16="http://schemas.microsoft.com/office/drawing/2014/main" id="{8D5D5780-3475-0065-F820-208F1F4DAC7B}"/>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64" name="Freeform 5">
              <a:extLst>
                <a:ext uri="{FF2B5EF4-FFF2-40B4-BE49-F238E27FC236}">
                  <a16:creationId xmlns:a16="http://schemas.microsoft.com/office/drawing/2014/main" id="{8BBFFB02-AFB9-921F-6146-5B24BCFD8A2F}"/>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5" name="Freeform 6">
              <a:extLst>
                <a:ext uri="{FF2B5EF4-FFF2-40B4-BE49-F238E27FC236}">
                  <a16:creationId xmlns:a16="http://schemas.microsoft.com/office/drawing/2014/main" id="{F3119104-DB11-4BAF-DF1C-1794E6C528FA}"/>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6" name="Freeform 7">
              <a:extLst>
                <a:ext uri="{FF2B5EF4-FFF2-40B4-BE49-F238E27FC236}">
                  <a16:creationId xmlns:a16="http://schemas.microsoft.com/office/drawing/2014/main" id="{44D3B870-401F-49C3-CEA1-BFF68065F3D8}"/>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70497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8171684" y="685801"/>
            <a:ext cx="3769081" cy="5287296"/>
          </a:xfrm>
          <a:custGeom>
            <a:avLst/>
            <a:gdLst/>
            <a:ahLst/>
            <a:cxnLst/>
            <a:rect l="l" t="t" r="r" b="b"/>
            <a:pathLst>
              <a:path w="5653621" h="7329023">
                <a:moveTo>
                  <a:pt x="5653621" y="0"/>
                </a:moveTo>
                <a:lnTo>
                  <a:pt x="0" y="0"/>
                </a:lnTo>
                <a:lnTo>
                  <a:pt x="0" y="7329023"/>
                </a:lnTo>
                <a:lnTo>
                  <a:pt x="5653621" y="7329023"/>
                </a:lnTo>
                <a:lnTo>
                  <a:pt x="5653621" y="0"/>
                </a:lnTo>
                <a:close/>
              </a:path>
            </a:pathLst>
          </a:custGeom>
          <a:blipFill>
            <a:blip r:embed="rId3"/>
            <a:stretch>
              <a:fillRect l="-1687" t="-7761" r="-1687"/>
            </a:stretch>
          </a:blipFill>
        </p:spPr>
        <p:txBody>
          <a:bodyPr/>
          <a:lstStyle/>
          <a:p>
            <a:endParaRPr lang="he-IL"/>
          </a:p>
        </p:txBody>
      </p:sp>
      <p:sp>
        <p:nvSpPr>
          <p:cNvPr id="3" name="Freeform 3"/>
          <p:cNvSpPr/>
          <p:nvPr/>
        </p:nvSpPr>
        <p:spPr>
          <a:xfrm>
            <a:off x="4255121" y="685801"/>
            <a:ext cx="3769081" cy="5287296"/>
          </a:xfrm>
          <a:custGeom>
            <a:avLst/>
            <a:gdLst/>
            <a:ahLst/>
            <a:cxnLst/>
            <a:rect l="l" t="t" r="r" b="b"/>
            <a:pathLst>
              <a:path w="5653621" h="7329023">
                <a:moveTo>
                  <a:pt x="0" y="0"/>
                </a:moveTo>
                <a:lnTo>
                  <a:pt x="5653621" y="0"/>
                </a:lnTo>
                <a:lnTo>
                  <a:pt x="5653621" y="7329023"/>
                </a:lnTo>
                <a:lnTo>
                  <a:pt x="0" y="7329023"/>
                </a:lnTo>
                <a:lnTo>
                  <a:pt x="0" y="0"/>
                </a:lnTo>
                <a:close/>
              </a:path>
            </a:pathLst>
          </a:custGeom>
          <a:blipFill>
            <a:blip r:embed="rId4"/>
            <a:stretch>
              <a:fillRect l="-1687" t="-7761" r="-1687"/>
            </a:stretch>
          </a:blipFill>
        </p:spPr>
        <p:txBody>
          <a:bodyPr/>
          <a:lstStyle/>
          <a:p>
            <a:endParaRPr lang="he-IL"/>
          </a:p>
        </p:txBody>
      </p:sp>
      <p:sp>
        <p:nvSpPr>
          <p:cNvPr id="4" name="Freeform 4"/>
          <p:cNvSpPr/>
          <p:nvPr/>
        </p:nvSpPr>
        <p:spPr>
          <a:xfrm>
            <a:off x="294317" y="685801"/>
            <a:ext cx="3769081" cy="5287296"/>
          </a:xfrm>
          <a:custGeom>
            <a:avLst/>
            <a:gdLst/>
            <a:ahLst/>
            <a:cxnLst/>
            <a:rect l="l" t="t" r="r" b="b"/>
            <a:pathLst>
              <a:path w="5653621" h="7329023">
                <a:moveTo>
                  <a:pt x="0" y="0"/>
                </a:moveTo>
                <a:lnTo>
                  <a:pt x="5653620" y="0"/>
                </a:lnTo>
                <a:lnTo>
                  <a:pt x="5653620" y="7329023"/>
                </a:lnTo>
                <a:lnTo>
                  <a:pt x="0" y="7329023"/>
                </a:lnTo>
                <a:lnTo>
                  <a:pt x="0" y="0"/>
                </a:lnTo>
                <a:close/>
              </a:path>
            </a:pathLst>
          </a:custGeom>
          <a:blipFill>
            <a:blip r:embed="rId5"/>
            <a:stretch>
              <a:fillRect l="-1687" t="-7761" r="-1687"/>
            </a:stretch>
          </a:blipFill>
        </p:spPr>
        <p:txBody>
          <a:bodyPr/>
          <a:lstStyle/>
          <a:p>
            <a:endParaRPr lang="he-IL"/>
          </a:p>
        </p:txBody>
      </p:sp>
      <p:sp>
        <p:nvSpPr>
          <p:cNvPr id="5" name="מלבן: פינות מעוגלות 4">
            <a:extLst>
              <a:ext uri="{FF2B5EF4-FFF2-40B4-BE49-F238E27FC236}">
                <a16:creationId xmlns:a16="http://schemas.microsoft.com/office/drawing/2014/main" id="{B12E7F1B-9436-D3A2-4598-CCC8021E7769}"/>
              </a:ext>
            </a:extLst>
          </p:cNvPr>
          <p:cNvSpPr/>
          <p:nvPr/>
        </p:nvSpPr>
        <p:spPr>
          <a:xfrm>
            <a:off x="8215925" y="685801"/>
            <a:ext cx="3769082" cy="488601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חבר מהכיתה יושב לבד בהפסקה ובוכה. </a:t>
            </a:r>
          </a:p>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הייתם עושים </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a:t>
            </a:r>
          </a:p>
          <a:p>
            <a:pPr algn="ctr" rtl="1"/>
            <a:r>
              <a:rPr lang="he-IL" sz="2800" dirty="0">
                <a:latin typeface="Calibri" panose="020F0502020204030204" pitchFamily="34" charset="0"/>
                <a:cs typeface="Calibri" panose="020F0502020204030204" pitchFamily="34" charset="0"/>
              </a:rPr>
              <a:t>הייתם נוקטים?</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6" name="מלבן: פינות מעוגלות 5">
            <a:extLst>
              <a:ext uri="{FF2B5EF4-FFF2-40B4-BE49-F238E27FC236}">
                <a16:creationId xmlns:a16="http://schemas.microsoft.com/office/drawing/2014/main" id="{C069A783-287C-A6AA-1DFE-3F4C38EADF1A}"/>
              </a:ext>
            </a:extLst>
          </p:cNvPr>
          <p:cNvSpPr/>
          <p:nvPr/>
        </p:nvSpPr>
        <p:spPr>
          <a:xfrm>
            <a:off x="4210880" y="730771"/>
            <a:ext cx="3769082" cy="48417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חבר מהכיתה משפיל ילד מהכיתה, לעיני כל. </a:t>
            </a:r>
          </a:p>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הייתם עושים </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a:t>
            </a:r>
          </a:p>
          <a:p>
            <a:pPr algn="ctr" rtl="1"/>
            <a:r>
              <a:rPr lang="he-IL" sz="2800" dirty="0">
                <a:latin typeface="Calibri" panose="020F0502020204030204" pitchFamily="34" charset="0"/>
                <a:cs typeface="Calibri" panose="020F0502020204030204" pitchFamily="34" charset="0"/>
              </a:rPr>
              <a:t>הייתם נוקטים?</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7" name="מלבן: פינות מעוגלות 6">
            <a:extLst>
              <a:ext uri="{FF2B5EF4-FFF2-40B4-BE49-F238E27FC236}">
                <a16:creationId xmlns:a16="http://schemas.microsoft.com/office/drawing/2014/main" id="{5730A1E2-B23B-973D-AF88-0288E3A2026D}"/>
              </a:ext>
            </a:extLst>
          </p:cNvPr>
          <p:cNvSpPr/>
          <p:nvPr/>
        </p:nvSpPr>
        <p:spPr>
          <a:xfrm>
            <a:off x="337400" y="731254"/>
            <a:ext cx="3725998" cy="4470166"/>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ילד מהכיתה מועד ונחבל בהפסקה. </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הייתם עושים </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a:t>
            </a:r>
          </a:p>
          <a:p>
            <a:pPr algn="ctr" rtl="1"/>
            <a:r>
              <a:rPr lang="he-IL" sz="2800" dirty="0">
                <a:latin typeface="Calibri" panose="020F0502020204030204" pitchFamily="34" charset="0"/>
                <a:cs typeface="Calibri" panose="020F0502020204030204" pitchFamily="34" charset="0"/>
              </a:rPr>
              <a:t>הייתם נוקטים?</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8171684" y="685801"/>
            <a:ext cx="3769081" cy="5287296"/>
          </a:xfrm>
          <a:custGeom>
            <a:avLst/>
            <a:gdLst/>
            <a:ahLst/>
            <a:cxnLst/>
            <a:rect l="l" t="t" r="r" b="b"/>
            <a:pathLst>
              <a:path w="5653621" h="7329023">
                <a:moveTo>
                  <a:pt x="5653621" y="0"/>
                </a:moveTo>
                <a:lnTo>
                  <a:pt x="0" y="0"/>
                </a:lnTo>
                <a:lnTo>
                  <a:pt x="0" y="7329023"/>
                </a:lnTo>
                <a:lnTo>
                  <a:pt x="5653621" y="7329023"/>
                </a:lnTo>
                <a:lnTo>
                  <a:pt x="5653621" y="0"/>
                </a:lnTo>
                <a:close/>
              </a:path>
            </a:pathLst>
          </a:custGeom>
          <a:blipFill>
            <a:blip r:embed="rId3"/>
            <a:stretch>
              <a:fillRect l="-1687" t="-7761" r="-1687"/>
            </a:stretch>
          </a:blipFill>
        </p:spPr>
        <p:txBody>
          <a:bodyPr/>
          <a:lstStyle/>
          <a:p>
            <a:endParaRPr lang="he-IL"/>
          </a:p>
        </p:txBody>
      </p:sp>
      <p:sp>
        <p:nvSpPr>
          <p:cNvPr id="3" name="Freeform 3"/>
          <p:cNvSpPr/>
          <p:nvPr/>
        </p:nvSpPr>
        <p:spPr>
          <a:xfrm>
            <a:off x="4255121" y="685801"/>
            <a:ext cx="3769081" cy="5287296"/>
          </a:xfrm>
          <a:custGeom>
            <a:avLst/>
            <a:gdLst/>
            <a:ahLst/>
            <a:cxnLst/>
            <a:rect l="l" t="t" r="r" b="b"/>
            <a:pathLst>
              <a:path w="5653621" h="7329023">
                <a:moveTo>
                  <a:pt x="0" y="0"/>
                </a:moveTo>
                <a:lnTo>
                  <a:pt x="5653621" y="0"/>
                </a:lnTo>
                <a:lnTo>
                  <a:pt x="5653621" y="7329023"/>
                </a:lnTo>
                <a:lnTo>
                  <a:pt x="0" y="7329023"/>
                </a:lnTo>
                <a:lnTo>
                  <a:pt x="0" y="0"/>
                </a:lnTo>
                <a:close/>
              </a:path>
            </a:pathLst>
          </a:custGeom>
          <a:blipFill>
            <a:blip r:embed="rId4"/>
            <a:stretch>
              <a:fillRect l="-1687" t="-7761" r="-1687"/>
            </a:stretch>
          </a:blipFill>
        </p:spPr>
        <p:txBody>
          <a:bodyPr/>
          <a:lstStyle/>
          <a:p>
            <a:endParaRPr lang="he-IL"/>
          </a:p>
        </p:txBody>
      </p:sp>
      <p:sp>
        <p:nvSpPr>
          <p:cNvPr id="4" name="Freeform 4"/>
          <p:cNvSpPr/>
          <p:nvPr/>
        </p:nvSpPr>
        <p:spPr>
          <a:xfrm>
            <a:off x="294317" y="685801"/>
            <a:ext cx="3769081" cy="5287296"/>
          </a:xfrm>
          <a:custGeom>
            <a:avLst/>
            <a:gdLst/>
            <a:ahLst/>
            <a:cxnLst/>
            <a:rect l="l" t="t" r="r" b="b"/>
            <a:pathLst>
              <a:path w="5653621" h="7329023">
                <a:moveTo>
                  <a:pt x="0" y="0"/>
                </a:moveTo>
                <a:lnTo>
                  <a:pt x="5653620" y="0"/>
                </a:lnTo>
                <a:lnTo>
                  <a:pt x="5653620" y="7329023"/>
                </a:lnTo>
                <a:lnTo>
                  <a:pt x="0" y="7329023"/>
                </a:lnTo>
                <a:lnTo>
                  <a:pt x="0" y="0"/>
                </a:lnTo>
                <a:close/>
              </a:path>
            </a:pathLst>
          </a:custGeom>
          <a:blipFill>
            <a:blip r:embed="rId5"/>
            <a:stretch>
              <a:fillRect l="-1687" t="-7761" r="-1687"/>
            </a:stretch>
          </a:blipFill>
        </p:spPr>
        <p:txBody>
          <a:bodyPr/>
          <a:lstStyle/>
          <a:p>
            <a:endParaRPr lang="he-IL"/>
          </a:p>
        </p:txBody>
      </p:sp>
      <p:sp>
        <p:nvSpPr>
          <p:cNvPr id="8" name="תיבת טקסט 7">
            <a:extLst>
              <a:ext uri="{FF2B5EF4-FFF2-40B4-BE49-F238E27FC236}">
                <a16:creationId xmlns:a16="http://schemas.microsoft.com/office/drawing/2014/main" id="{C1EC67CD-0A45-A605-2301-21265B449E40}"/>
              </a:ext>
            </a:extLst>
          </p:cNvPr>
          <p:cNvSpPr txBox="1"/>
          <p:nvPr/>
        </p:nvSpPr>
        <p:spPr>
          <a:xfrm>
            <a:off x="8127444" y="699944"/>
            <a:ext cx="3725999" cy="4832092"/>
          </a:xfrm>
          <a:prstGeom prst="rect">
            <a:avLst/>
          </a:prstGeom>
          <a:noFill/>
        </p:spPr>
        <p:txBody>
          <a:bodyPr wrap="square" rtlCol="1">
            <a:spAutoFit/>
          </a:bodyPr>
          <a:lstStyle/>
          <a:p>
            <a:pPr algn="ctr" rtl="1"/>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חבר מהכיתה </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מבקש להצטרף למשחק והמשתתפים לא </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מאפשרים לו</a:t>
            </a:r>
          </a:p>
          <a:p>
            <a:pPr algn="ctr" rtl="1"/>
            <a:r>
              <a:rPr lang="he-IL" sz="2800" dirty="0">
                <a:latin typeface="Calibri" panose="020F0502020204030204" pitchFamily="34" charset="0"/>
                <a:cs typeface="Calibri" panose="020F0502020204030204" pitchFamily="34" charset="0"/>
              </a:rPr>
              <a:t>מה הייתם עושים </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a:t>
            </a:r>
          </a:p>
          <a:p>
            <a:pPr algn="ctr" rtl="1"/>
            <a:r>
              <a:rPr lang="he-IL" sz="2800" dirty="0">
                <a:latin typeface="Calibri" panose="020F0502020204030204" pitchFamily="34" charset="0"/>
                <a:cs typeface="Calibri" panose="020F0502020204030204" pitchFamily="34" charset="0"/>
              </a:rPr>
              <a:t>הייתם נוקטים?</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9" name="מלבן 8">
            <a:extLst>
              <a:ext uri="{FF2B5EF4-FFF2-40B4-BE49-F238E27FC236}">
                <a16:creationId xmlns:a16="http://schemas.microsoft.com/office/drawing/2014/main" id="{61E34EE7-989A-4DDC-9C56-B89A631E088A}"/>
              </a:ext>
            </a:extLst>
          </p:cNvPr>
          <p:cNvSpPr/>
          <p:nvPr/>
        </p:nvSpPr>
        <p:spPr>
          <a:xfrm>
            <a:off x="4210880" y="685801"/>
            <a:ext cx="3769082" cy="518405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0000"/>
                </a:solidFill>
                <a:latin typeface="Calibri" panose="020F0502020204030204" pitchFamily="34" charset="0"/>
                <a:ea typeface="Arial"/>
                <a:cs typeface="Calibri" panose="020F0502020204030204" pitchFamily="34" charset="0"/>
              </a:rPr>
              <a:t>חבר מהכיתה מרביץ לחבר, מה תעשו?</a:t>
            </a:r>
          </a:p>
          <a:p>
            <a:pPr algn="ctr" rtl="1"/>
            <a:r>
              <a:rPr lang="he-IL" sz="2800" dirty="0">
                <a:solidFill>
                  <a:srgbClr val="000000"/>
                </a:solidFill>
                <a:latin typeface="Calibri" panose="020F0502020204030204" pitchFamily="34" charset="0"/>
                <a:ea typeface="Arial"/>
                <a:cs typeface="Calibri" panose="020F0502020204030204" pitchFamily="34" charset="0"/>
              </a:rPr>
              <a:t>מה הייתם עושים </a:t>
            </a:r>
            <a:r>
              <a:rPr lang="en-US" sz="2800" dirty="0">
                <a:solidFill>
                  <a:srgbClr val="000000"/>
                </a:solidFill>
                <a:latin typeface="Calibri" panose="020F0502020204030204" pitchFamily="34" charset="0"/>
                <a:ea typeface="Arial"/>
                <a:cs typeface="Calibri" panose="020F0502020204030204" pitchFamily="34" charset="0"/>
              </a:rPr>
              <a:t/>
            </a:r>
            <a:br>
              <a:rPr lang="en-US" sz="2800" dirty="0">
                <a:solidFill>
                  <a:srgbClr val="000000"/>
                </a:solidFill>
                <a:latin typeface="Calibri" panose="020F0502020204030204" pitchFamily="34" charset="0"/>
                <a:ea typeface="Arial"/>
                <a:cs typeface="Calibri" panose="020F0502020204030204" pitchFamily="34" charset="0"/>
              </a:rPr>
            </a:br>
            <a:r>
              <a:rPr lang="he-IL" sz="2800" dirty="0">
                <a:solidFill>
                  <a:srgbClr val="000000"/>
                </a:solidFill>
                <a:latin typeface="Calibri" panose="020F0502020204030204" pitchFamily="34" charset="0"/>
                <a:ea typeface="Arial"/>
                <a:cs typeface="Calibri" panose="020F0502020204030204" pitchFamily="34" charset="0"/>
              </a:rPr>
              <a:t>במקרה כזה?</a:t>
            </a:r>
          </a:p>
          <a:p>
            <a:pPr algn="ctr" rtl="1"/>
            <a:r>
              <a:rPr lang="he-IL" sz="2800" dirty="0">
                <a:solidFill>
                  <a:srgbClr val="000000"/>
                </a:solidFill>
                <a:latin typeface="Calibri" panose="020F0502020204030204" pitchFamily="34" charset="0"/>
                <a:ea typeface="Arial"/>
                <a:cs typeface="Calibri" panose="020F0502020204030204" pitchFamily="34" charset="0"/>
              </a:rPr>
              <a:t>באיזו פעולה </a:t>
            </a:r>
          </a:p>
          <a:p>
            <a:pPr algn="ctr" rtl="1"/>
            <a:r>
              <a:rPr lang="he-IL" sz="2800" dirty="0">
                <a:solidFill>
                  <a:srgbClr val="000000"/>
                </a:solidFill>
                <a:latin typeface="Calibri" panose="020F0502020204030204" pitchFamily="34" charset="0"/>
                <a:ea typeface="Arial"/>
                <a:cs typeface="Calibri" panose="020F0502020204030204" pitchFamily="34" charset="0"/>
              </a:rPr>
              <a:t>הייתם נוקטים?</a:t>
            </a:r>
          </a:p>
          <a:p>
            <a:pPr algn="ctr" rtl="1"/>
            <a:r>
              <a:rPr lang="he-IL" sz="2800" dirty="0">
                <a:solidFill>
                  <a:srgbClr val="000000"/>
                </a:solidFill>
                <a:latin typeface="Calibri" panose="020F0502020204030204" pitchFamily="34" charset="0"/>
                <a:ea typeface="Arial"/>
                <a:cs typeface="Calibri" panose="020F0502020204030204" pitchFamily="34" charset="0"/>
              </a:rPr>
              <a:t>רשמו את המחשבות וההתלבטויות העולות בקבוצה</a:t>
            </a:r>
          </a:p>
        </p:txBody>
      </p:sp>
      <p:sp>
        <p:nvSpPr>
          <p:cNvPr id="10" name="מלבן 9">
            <a:extLst>
              <a:ext uri="{FF2B5EF4-FFF2-40B4-BE49-F238E27FC236}">
                <a16:creationId xmlns:a16="http://schemas.microsoft.com/office/drawing/2014/main" id="{841E514B-685E-5B7F-B0ED-F71B6948791C}"/>
              </a:ext>
            </a:extLst>
          </p:cNvPr>
          <p:cNvSpPr/>
          <p:nvPr/>
        </p:nvSpPr>
        <p:spPr>
          <a:xfrm>
            <a:off x="250077" y="699944"/>
            <a:ext cx="3769081" cy="528729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0000"/>
                </a:solidFill>
                <a:latin typeface="Calibri" panose="020F0502020204030204" pitchFamily="34" charset="0"/>
                <a:ea typeface="Arial"/>
                <a:cs typeface="Calibri" panose="020F0502020204030204" pitchFamily="34" charset="0"/>
              </a:rPr>
              <a:t>חבר מהכיתה מחליט לעשות חרם על ילד אחר, מה תעשו? </a:t>
            </a:r>
          </a:p>
          <a:p>
            <a:pPr algn="ctr" rtl="1"/>
            <a:r>
              <a:rPr lang="he-IL" sz="2800" dirty="0">
                <a:solidFill>
                  <a:srgbClr val="000000"/>
                </a:solidFill>
                <a:latin typeface="Calibri" panose="020F0502020204030204" pitchFamily="34" charset="0"/>
                <a:ea typeface="Arial"/>
                <a:cs typeface="Calibri" panose="020F0502020204030204" pitchFamily="34" charset="0"/>
              </a:rPr>
              <a:t>מה הייתם עושים </a:t>
            </a:r>
            <a:r>
              <a:rPr lang="en-US" sz="2800" dirty="0">
                <a:solidFill>
                  <a:srgbClr val="000000"/>
                </a:solidFill>
                <a:latin typeface="Calibri" panose="020F0502020204030204" pitchFamily="34" charset="0"/>
                <a:ea typeface="Arial"/>
                <a:cs typeface="Calibri" panose="020F0502020204030204" pitchFamily="34" charset="0"/>
              </a:rPr>
              <a:t/>
            </a:r>
            <a:br>
              <a:rPr lang="en-US" sz="2800" dirty="0">
                <a:solidFill>
                  <a:srgbClr val="000000"/>
                </a:solidFill>
                <a:latin typeface="Calibri" panose="020F0502020204030204" pitchFamily="34" charset="0"/>
                <a:ea typeface="Arial"/>
                <a:cs typeface="Calibri" panose="020F0502020204030204" pitchFamily="34" charset="0"/>
              </a:rPr>
            </a:br>
            <a:r>
              <a:rPr lang="he-IL" sz="2800" dirty="0">
                <a:solidFill>
                  <a:srgbClr val="000000"/>
                </a:solidFill>
                <a:latin typeface="Calibri" panose="020F0502020204030204" pitchFamily="34" charset="0"/>
                <a:ea typeface="Arial"/>
                <a:cs typeface="Calibri" panose="020F0502020204030204" pitchFamily="34" charset="0"/>
              </a:rPr>
              <a:t>במקרה כזה?</a:t>
            </a:r>
          </a:p>
          <a:p>
            <a:pPr algn="ctr" rtl="1"/>
            <a:r>
              <a:rPr lang="he-IL" sz="2800" dirty="0">
                <a:solidFill>
                  <a:srgbClr val="000000"/>
                </a:solidFill>
                <a:latin typeface="Calibri" panose="020F0502020204030204" pitchFamily="34" charset="0"/>
                <a:ea typeface="Arial"/>
                <a:cs typeface="Calibri" panose="020F0502020204030204" pitchFamily="34" charset="0"/>
              </a:rPr>
              <a:t>באיזו פעולה </a:t>
            </a:r>
          </a:p>
          <a:p>
            <a:pPr algn="ctr" rtl="1"/>
            <a:r>
              <a:rPr lang="he-IL" sz="2800" dirty="0">
                <a:solidFill>
                  <a:srgbClr val="000000"/>
                </a:solidFill>
                <a:latin typeface="Calibri" panose="020F0502020204030204" pitchFamily="34" charset="0"/>
                <a:ea typeface="Arial"/>
                <a:cs typeface="Calibri" panose="020F0502020204030204" pitchFamily="34" charset="0"/>
              </a:rPr>
              <a:t>הייתם נוקטים?</a:t>
            </a:r>
          </a:p>
          <a:p>
            <a:pPr algn="ctr" rtl="1"/>
            <a:r>
              <a:rPr lang="he-IL" sz="2800" dirty="0">
                <a:solidFill>
                  <a:srgbClr val="000000"/>
                </a:solidFill>
                <a:latin typeface="Calibri" panose="020F0502020204030204" pitchFamily="34" charset="0"/>
                <a:ea typeface="Arial"/>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20102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pic>
        <p:nvPicPr>
          <p:cNvPr id="134" name="Google Shape;134;p2"/>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35" name="Google Shape;135;p2"/>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800" b="1" i="0" u="none" strike="noStrike" kern="0" cap="none" spc="0" normalizeH="0" baseline="0" noProof="0">
                <a:ln>
                  <a:noFill/>
                </a:ln>
                <a:solidFill>
                  <a:srgbClr val="FFFFFF"/>
                </a:solidFill>
                <a:effectLst/>
                <a:uLnTx/>
                <a:uFillTx/>
                <a:latin typeface="Calibri"/>
                <a:ea typeface="Calibri"/>
                <a:cs typeface="Calibri"/>
                <a:sym typeface="Calibri"/>
              </a:rPr>
              <a:t>נושאי היחידה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51775" y="3100021"/>
            <a:ext cx="3530604" cy="382929"/>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BBA4DD"/>
                </a:solidFill>
                <a:effectLst/>
                <a:uLnTx/>
                <a:uFillTx/>
                <a:latin typeface="Calibri"/>
                <a:ea typeface="Calibri"/>
                <a:cs typeface="Calibri"/>
                <a:sym typeface="Calibri"/>
              </a:rPr>
              <a:t>תפקיד לכל תפקיד</a:t>
            </a:r>
          </a:p>
        </p:txBody>
      </p:sp>
      <p:sp>
        <p:nvSpPr>
          <p:cNvPr id="137" name="Google Shape;137;p2"/>
          <p:cNvSpPr/>
          <p:nvPr/>
        </p:nvSpPr>
        <p:spPr>
          <a:xfrm>
            <a:off x="5184447" y="4042026"/>
            <a:ext cx="4553272" cy="341396"/>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A8D08C"/>
                </a:solidFill>
                <a:effectLst/>
                <a:uLnTx/>
                <a:uFillTx/>
                <a:latin typeface="Calibri"/>
                <a:ea typeface="Calibri"/>
                <a:cs typeface="Calibri"/>
                <a:sym typeface="Calibri"/>
              </a:rPr>
              <a:t>סיפורו של הגיבור הראשי</a:t>
            </a:r>
          </a:p>
        </p:txBody>
      </p:sp>
      <p:sp>
        <p:nvSpPr>
          <p:cNvPr id="140" name="Google Shape;140;p2"/>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9688180" y="3153978"/>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2;p2"/>
          <p:cNvSpPr/>
          <p:nvPr/>
        </p:nvSpPr>
        <p:spPr>
          <a:xfrm>
            <a:off x="9775749" y="3194028"/>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143;p2"/>
          <p:cNvSpPr/>
          <p:nvPr/>
        </p:nvSpPr>
        <p:spPr>
          <a:xfrm>
            <a:off x="8733081" y="4008041"/>
            <a:ext cx="386444" cy="38289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2"/>
          <p:cNvSpPr/>
          <p:nvPr/>
        </p:nvSpPr>
        <p:spPr>
          <a:xfrm>
            <a:off x="8820650" y="4054114"/>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146;p2"/>
          <p:cNvSpPr/>
          <p:nvPr/>
        </p:nvSpPr>
        <p:spPr>
          <a:xfrm>
            <a:off x="9429434" y="4230510"/>
            <a:ext cx="206999"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2"/>
          <p:cNvSpPr/>
          <p:nvPr/>
        </p:nvSpPr>
        <p:spPr>
          <a:xfrm>
            <a:off x="10773808" y="226033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2" name="Google Shape;152;p2"/>
          <p:cNvSpPr/>
          <p:nvPr/>
        </p:nvSpPr>
        <p:spPr>
          <a:xfrm>
            <a:off x="10861377" y="230640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2"/>
          <p:cNvSpPr/>
          <p:nvPr/>
        </p:nvSpPr>
        <p:spPr>
          <a:xfrm>
            <a:off x="5393846" y="2199154"/>
            <a:ext cx="6446462" cy="487553"/>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DDADA4"/>
                </a:solidFill>
                <a:effectLst/>
                <a:uLnTx/>
                <a:uFillTx/>
                <a:latin typeface="Calibri"/>
                <a:ea typeface="Calibri"/>
                <a:cs typeface="Calibri"/>
                <a:sym typeface="Calibri"/>
              </a:rPr>
              <a:t>מישירים </a:t>
            </a:r>
            <a:r>
              <a:rPr kumimoji="0" lang="he-IL" sz="2800" b="1" i="0" u="none" strike="noStrike" kern="0" cap="none" spc="0" normalizeH="0" baseline="0" noProof="0" dirty="0" err="1">
                <a:ln>
                  <a:noFill/>
                </a:ln>
                <a:solidFill>
                  <a:srgbClr val="DDADA4"/>
                </a:solidFill>
                <a:effectLst/>
                <a:uLnTx/>
                <a:uFillTx/>
                <a:latin typeface="Calibri"/>
                <a:ea typeface="Calibri"/>
                <a:cs typeface="Calibri"/>
                <a:sym typeface="Calibri"/>
              </a:rPr>
              <a:t>מב"ט</a:t>
            </a:r>
            <a:r>
              <a:rPr kumimoji="0" lang="he-IL" sz="2800" b="1" i="0" u="none" strike="noStrike" kern="0" cap="none" spc="0" normalizeH="0" baseline="0" noProof="0" dirty="0">
                <a:ln>
                  <a:noFill/>
                </a:ln>
                <a:solidFill>
                  <a:srgbClr val="DDADA4"/>
                </a:solidFill>
                <a:effectLst/>
                <a:uLnTx/>
                <a:uFillTx/>
                <a:latin typeface="Calibri"/>
                <a:ea typeface="Calibri"/>
                <a:cs typeface="Calibri"/>
                <a:sym typeface="Calibri"/>
              </a:rPr>
              <a:t> לחבר במצוקה</a:t>
            </a:r>
          </a:p>
        </p:txBody>
      </p:sp>
      <p:sp>
        <p:nvSpPr>
          <p:cNvPr id="155" name="Google Shape;155;p2"/>
          <p:cNvSpPr/>
          <p:nvPr/>
        </p:nvSpPr>
        <p:spPr>
          <a:xfrm>
            <a:off x="3375938" y="2607252"/>
            <a:ext cx="6951673" cy="426463"/>
          </a:xfrm>
          <a:prstGeom prst="rect">
            <a:avLst/>
          </a:prstGeom>
          <a:noFill/>
          <a:ln>
            <a:noFill/>
          </a:ln>
        </p:spPr>
        <p:txBody>
          <a:bodyPr spcFirstLastPara="1" wrap="square" lIns="91425" tIns="45700" rIns="91425" bIns="45700" anchor="ctr" anchorCtr="0">
            <a:noAutofit/>
          </a:bodyPr>
          <a:lstStyle/>
          <a:p>
            <a:pPr lvl="0" algn="r" rtl="1"/>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האחריות </a:t>
            </a:r>
            <a:r>
              <a:rPr kumimoji="0" lang="he-IL" sz="2000" b="0" i="0" u="none" strike="noStrike" kern="0" cap="none" spc="0" normalizeH="0" baseline="0" noProof="0" dirty="0" err="1">
                <a:ln>
                  <a:noFill/>
                </a:ln>
                <a:solidFill>
                  <a:srgbClr val="7F7F7F"/>
                </a:solidFill>
                <a:effectLst/>
                <a:uLnTx/>
                <a:uFillTx/>
                <a:latin typeface="Calibri"/>
                <a:ea typeface="Calibri"/>
                <a:cs typeface="Calibri"/>
                <a:sym typeface="Calibri"/>
              </a:rPr>
              <a:t>והכח</a:t>
            </a:r>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 שיש לחברי הקבוצה לעצור אירוע אלימות </a:t>
            </a:r>
          </a:p>
        </p:txBody>
      </p:sp>
      <p:pic>
        <p:nvPicPr>
          <p:cNvPr id="156" name="Google Shape;156;p2"/>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57" name="Google Shape;157;p2"/>
          <p:cNvSpPr/>
          <p:nvPr/>
        </p:nvSpPr>
        <p:spPr>
          <a:xfrm>
            <a:off x="2276140" y="3430529"/>
            <a:ext cx="7256793" cy="462721"/>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הכרות עם ששת התפקידים באירוע אלימות וההשפעה של כל תפקיד על האירוע</a:t>
            </a:r>
          </a:p>
        </p:txBody>
      </p:sp>
      <p:sp>
        <p:nvSpPr>
          <p:cNvPr id="158" name="Google Shape;158;p2"/>
          <p:cNvSpPr/>
          <p:nvPr/>
        </p:nvSpPr>
        <p:spPr>
          <a:xfrm>
            <a:off x="1358638" y="4367043"/>
            <a:ext cx="7374443" cy="382889"/>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הכרה, חיזוק והעצמת היכולת של הפרט להשפיע על סביבתו</a:t>
            </a:r>
          </a:p>
        </p:txBody>
      </p:sp>
      <p:pic>
        <p:nvPicPr>
          <p:cNvPr id="2" name="Google Shape;178;p4" descr="פרח ללא גבעול עם מילוי מלא">
            <a:extLst>
              <a:ext uri="{FF2B5EF4-FFF2-40B4-BE49-F238E27FC236}">
                <a16:creationId xmlns:a16="http://schemas.microsoft.com/office/drawing/2014/main" id="{609E3E65-3BAF-4B84-F16F-15AA1691D8D9}"/>
              </a:ext>
            </a:extLst>
          </p:cNvPr>
          <p:cNvPicPr preferRelativeResize="0"/>
          <p:nvPr/>
        </p:nvPicPr>
        <p:blipFill rotWithShape="1">
          <a:blip r:embed="rId5">
            <a:alphaModFix/>
          </a:blip>
          <a:srcRect/>
          <a:stretch/>
        </p:blipFill>
        <p:spPr>
          <a:xfrm>
            <a:off x="10430079" y="1944191"/>
            <a:ext cx="1041806" cy="104180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4" name="Google Shape;184;p5"/>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sp>
        <p:nvSpPr>
          <p:cNvPr id="185" name="Google Shape;185;p5"/>
          <p:cNvSpPr txBox="1"/>
          <p:nvPr/>
        </p:nvSpPr>
        <p:spPr>
          <a:xfrm>
            <a:off x="1589423" y="2241597"/>
            <a:ext cx="9013153" cy="3046948"/>
          </a:xfrm>
          <a:prstGeom prst="rect">
            <a:avLst/>
          </a:prstGeom>
          <a:noFill/>
          <a:ln>
            <a:noFill/>
          </a:ln>
        </p:spPr>
        <p:txBody>
          <a:bodyPr spcFirstLastPara="1" wrap="square" lIns="91425" tIns="45700" rIns="91425" bIns="45700" anchor="t" anchorCtr="0">
            <a:spAutoFit/>
          </a:bodyPr>
          <a:lstStyle/>
          <a:p>
            <a:pPr marL="502920" indent="-457200" algn="just" rtl="1">
              <a:lnSpc>
                <a:spcPct val="150000"/>
              </a:lnSpc>
              <a:buClr>
                <a:srgbClr val="002060"/>
              </a:buClr>
              <a:buSzPts val="3200"/>
              <a:buFontTx/>
              <a:buChar char="-"/>
            </a:pPr>
            <a:r>
              <a:rPr lang="he-IL" sz="3200" b="0" i="0" u="none" strike="noStrike" cap="none" dirty="0">
                <a:solidFill>
                  <a:srgbClr val="002060"/>
                </a:solidFill>
                <a:latin typeface="Calibri"/>
                <a:ea typeface="Calibri"/>
                <a:cs typeface="Calibri"/>
                <a:sym typeface="Calibri"/>
              </a:rPr>
              <a:t>התלמידים יבינו את האחריות שיש להם, כ'עומדים מהצד', </a:t>
            </a:r>
            <a:r>
              <a:rPr lang="he-IL" sz="3200" dirty="0">
                <a:solidFill>
                  <a:srgbClr val="002060"/>
                </a:solidFill>
                <a:latin typeface="Calibri"/>
                <a:ea typeface="Calibri"/>
                <a:cs typeface="Calibri"/>
                <a:sym typeface="Calibri"/>
              </a:rPr>
              <a:t>לעצור פגיעה ולעזור לחבריהם.</a:t>
            </a:r>
          </a:p>
          <a:p>
            <a:pPr marL="502920" indent="-457200" algn="just" rtl="1">
              <a:lnSpc>
                <a:spcPct val="150000"/>
              </a:lnSpc>
              <a:buClr>
                <a:srgbClr val="002060"/>
              </a:buClr>
              <a:buSzPts val="3200"/>
              <a:buFontTx/>
              <a:buChar char="-"/>
            </a:pPr>
            <a:r>
              <a:rPr kumimoji="0" lang="he-IL" sz="3200" b="0" i="0" u="none" strike="noStrike" kern="0" cap="none" spc="0" normalizeH="0" baseline="0" noProof="0" dirty="0">
                <a:ln>
                  <a:noFill/>
                </a:ln>
                <a:solidFill>
                  <a:srgbClr val="002060"/>
                </a:solidFill>
                <a:effectLst/>
                <a:uLnTx/>
                <a:uFillTx/>
                <a:latin typeface="Calibri"/>
                <a:cs typeface="Calibri"/>
                <a:sym typeface="Calibri"/>
              </a:rPr>
              <a:t>התלמידים יכירו בכוח הקבוצה לעצור אירועי אלימות.</a:t>
            </a:r>
          </a:p>
          <a:p>
            <a:pPr marL="502920" indent="-457200" algn="just" rtl="1">
              <a:lnSpc>
                <a:spcPct val="150000"/>
              </a:lnSpc>
              <a:buClr>
                <a:srgbClr val="002060"/>
              </a:buClr>
              <a:buSzPts val="3200"/>
              <a:buFontTx/>
              <a:buChar char="-"/>
            </a:pPr>
            <a:r>
              <a:rPr lang="he-IL" sz="3200" dirty="0">
                <a:solidFill>
                  <a:srgbClr val="002060"/>
                </a:solidFill>
                <a:latin typeface="Calibri"/>
                <a:ea typeface="Calibri"/>
                <a:cs typeface="Calibri"/>
                <a:sym typeface="Calibri"/>
              </a:rPr>
              <a:t>התלמידים ילמדו כיצד לעצור אלימות מבלי להיפגע.</a:t>
            </a:r>
          </a:p>
        </p:txBody>
      </p:sp>
      <p:pic>
        <p:nvPicPr>
          <p:cNvPr id="186" name="Google Shape;186;p5"/>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pic>
        <p:nvPicPr>
          <p:cNvPr id="191" name="Google Shape;191;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2" name="Google Shape;192;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3" name="Google Shape;193;p6"/>
          <p:cNvSpPr txBox="1"/>
          <p:nvPr/>
        </p:nvSpPr>
        <p:spPr>
          <a:xfrm>
            <a:off x="8829713" y="2716232"/>
            <a:ext cx="3265714" cy="1569620"/>
          </a:xfrm>
          <a:prstGeom prst="rect">
            <a:avLst/>
          </a:prstGeom>
          <a:noFill/>
          <a:ln>
            <a:noFill/>
          </a:ln>
        </p:spPr>
        <p:txBody>
          <a:bodyPr spcFirstLastPara="1" wrap="square" lIns="91425" tIns="45700" rIns="91425" bIns="45700" anchor="t" anchorCtr="0">
            <a:spAutoFit/>
          </a:bodyPr>
          <a:lstStyle/>
          <a:p>
            <a:pPr lvl="1" algn="r" rtl="1"/>
            <a:r>
              <a:rPr lang="he-IL" sz="1600" dirty="0">
                <a:latin typeface="Calibri"/>
                <a:ea typeface="Calibri"/>
                <a:cs typeface="Calibri"/>
                <a:sym typeface="Calibri"/>
              </a:rPr>
              <a:t>התלמידים יבינו את הדינמיקה החברתית באירועי פגיעה ויכירו את התפקידים השונים על פי תפיסת הצופה המשתתף - "לכל תפקיד יש תפקיד". </a:t>
            </a:r>
          </a:p>
          <a:p>
            <a:pPr lvl="1" algn="r" rtl="1"/>
            <a:r>
              <a:rPr lang="he-IL" sz="1600" dirty="0">
                <a:latin typeface="Calibri"/>
                <a:ea typeface="Calibri"/>
                <a:cs typeface="Calibri"/>
                <a:sym typeface="Calibri"/>
              </a:rPr>
              <a:t>התלמידים ילמדו שבכוחם להשפיע לטובה, לעצור אירועי פגיעה ולעזור לעצמם ולזולת.</a:t>
            </a:r>
            <a:endParaRPr dirty="0"/>
          </a:p>
        </p:txBody>
      </p:sp>
      <p:sp>
        <p:nvSpPr>
          <p:cNvPr id="194" name="Google Shape;194;p6"/>
          <p:cNvSpPr txBox="1"/>
          <p:nvPr/>
        </p:nvSpPr>
        <p:spPr>
          <a:xfrm>
            <a:off x="2853460" y="2716232"/>
            <a:ext cx="5521710" cy="3293169"/>
          </a:xfrm>
          <a:prstGeom prst="rect">
            <a:avLst/>
          </a:prstGeom>
          <a:noFill/>
          <a:ln>
            <a:noFill/>
          </a:ln>
        </p:spPr>
        <p:txBody>
          <a:bodyPr spcFirstLastPara="1" wrap="square" lIns="91425" tIns="45700" rIns="91425" bIns="45700" anchor="t" anchorCtr="0">
            <a:spAutoFit/>
          </a:bodyPr>
          <a:lstStyle/>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a:ea typeface="Calibri"/>
                <a:cs typeface="Calibri"/>
                <a:sym typeface="Calibri"/>
              </a:rPr>
              <a:t>מיומנויות קוגניטיביות </a:t>
            </a:r>
            <a:endParaRPr sz="1600" b="1" i="0" u="none" strike="noStrike" cap="none" dirty="0">
              <a:solidFill>
                <a:srgbClr val="EF364C"/>
              </a:solidFill>
              <a:latin typeface="Calibri"/>
              <a:ea typeface="Calibri"/>
              <a:cs typeface="Calibri"/>
              <a:sym typeface="Calibri"/>
            </a:endParaRPr>
          </a:p>
          <a:p>
            <a:pPr lvl="0" algn="r" rtl="1"/>
            <a:r>
              <a:rPr lang="he-IL" sz="1600" dirty="0">
                <a:latin typeface="Calibri"/>
                <a:ea typeface="Calibri"/>
                <a:cs typeface="Calibri"/>
                <a:sym typeface="Calibri"/>
              </a:rPr>
              <a:t>                </a:t>
            </a:r>
            <a:r>
              <a:rPr lang="he-IL" sz="1600" b="1" dirty="0">
                <a:latin typeface="Calibri"/>
                <a:ea typeface="Calibri"/>
                <a:cs typeface="Calibri"/>
                <a:sym typeface="Calibri"/>
              </a:rPr>
              <a:t>חשיבה ביקורתית - </a:t>
            </a:r>
            <a:r>
              <a:rPr lang="he-IL" sz="1600" dirty="0">
                <a:latin typeface="Calibri"/>
                <a:ea typeface="Calibri"/>
                <a:cs typeface="Calibri"/>
                <a:sym typeface="Calibri"/>
              </a:rPr>
              <a:t>קבלת החלטות במצבי פגיעה חברתית,             </a:t>
            </a:r>
          </a:p>
          <a:p>
            <a:pPr lvl="0" algn="r" rtl="1"/>
            <a:r>
              <a:rPr lang="he-IL" sz="1600" dirty="0">
                <a:latin typeface="Calibri"/>
                <a:ea typeface="Calibri"/>
                <a:cs typeface="Calibri"/>
                <a:sym typeface="Calibri"/>
              </a:rPr>
              <a:t>                הטלת ספק.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הבנת קשרים</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בין התנהגות לתוצאות.</a:t>
            </a:r>
            <a:endParaRPr lang="he-IL" sz="1600" dirty="0">
              <a:latin typeface="Calibri"/>
              <a:ea typeface="Calibri"/>
              <a:cs typeface="Calibri"/>
              <a:sym typeface="Calibri"/>
            </a:endParaRPr>
          </a:p>
          <a:p>
            <a:pPr lvl="0" algn="r" rtl="1"/>
            <a:r>
              <a:rPr lang="he-IL" sz="1600" dirty="0">
                <a:latin typeface="Calibri"/>
                <a:ea typeface="Calibri"/>
                <a:cs typeface="Calibri"/>
                <a:sym typeface="Calibri"/>
              </a:rPr>
              <a:t>                </a:t>
            </a:r>
            <a:r>
              <a:rPr lang="he-IL" sz="1600" b="1" dirty="0">
                <a:latin typeface="Calibri"/>
                <a:ea typeface="Calibri"/>
                <a:cs typeface="Calibri"/>
                <a:sym typeface="Calibri"/>
              </a:rPr>
              <a:t>חשיבה יצירתית - </a:t>
            </a:r>
            <a:r>
              <a:rPr lang="he-IL" sz="1600" dirty="0">
                <a:latin typeface="Calibri"/>
                <a:ea typeface="Calibri"/>
                <a:cs typeface="Calibri"/>
                <a:sym typeface="Calibri"/>
              </a:rPr>
              <a:t>תעוזה והתמדה </a:t>
            </a:r>
          </a:p>
          <a:p>
            <a:pPr lvl="0" algn="r" rtl="1"/>
            <a:endParaRPr sz="1600" b="0" i="0" u="none" strike="noStrike" cap="none" dirty="0">
              <a:solidFill>
                <a:srgbClr val="000000"/>
              </a:solidFill>
              <a:highlight>
                <a:srgbClr val="FFFF00"/>
              </a:highlight>
              <a:latin typeface="Calibri"/>
              <a:ea typeface="Calibri"/>
              <a:cs typeface="Calibri"/>
              <a:sym typeface="Calibri"/>
            </a:endParaRPr>
          </a:p>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a:ea typeface="Calibri"/>
                <a:cs typeface="Calibri"/>
                <a:sym typeface="Calibri"/>
              </a:rPr>
              <a:t>מיומנויות רגשיות </a:t>
            </a:r>
            <a:r>
              <a:rPr lang="he-IL" sz="1600" b="1" i="0" u="none" strike="noStrike" cap="none" dirty="0">
                <a:solidFill>
                  <a:srgbClr val="EF364C"/>
                </a:solidFill>
                <a:latin typeface="Calibri"/>
                <a:ea typeface="Calibri"/>
                <a:cs typeface="Calibri"/>
                <a:sym typeface="Calibri"/>
              </a:rPr>
              <a:t>(</a:t>
            </a:r>
            <a:r>
              <a:rPr lang="iw-IL" sz="1600" b="1" i="0" u="none" strike="noStrike" cap="none" dirty="0">
                <a:solidFill>
                  <a:srgbClr val="EF364C"/>
                </a:solidFill>
                <a:latin typeface="Calibri"/>
                <a:ea typeface="Calibri"/>
                <a:cs typeface="Calibri"/>
                <a:sym typeface="Calibri"/>
              </a:rPr>
              <a:t>תוך-אישי</a:t>
            </a:r>
            <a:r>
              <a:rPr lang="he-IL" sz="1600" b="1" i="0" u="none" strike="noStrike" cap="none" dirty="0">
                <a:solidFill>
                  <a:srgbClr val="EF364C"/>
                </a:solidFill>
                <a:latin typeface="Calibri"/>
                <a:ea typeface="Calibri"/>
                <a:cs typeface="Calibri"/>
                <a:sym typeface="Calibri"/>
              </a:rPr>
              <a:t>)</a:t>
            </a:r>
            <a:endParaRPr sz="1600" b="0" i="0" u="none" strike="noStrike" cap="none" dirty="0">
              <a:solidFill>
                <a:srgbClr val="EF364C"/>
              </a:solidFill>
              <a:latin typeface="Calibri"/>
              <a:ea typeface="Calibri"/>
              <a:cs typeface="Calibri"/>
              <a:sym typeface="Calibri"/>
            </a:endParaRP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מודעות עצמית</a:t>
            </a:r>
            <a:r>
              <a:rPr lang="he-IL" sz="1600" b="1" i="0" u="none" strike="noStrike" cap="none" dirty="0">
                <a:solidFill>
                  <a:srgbClr val="000000"/>
                </a:solidFill>
                <a:latin typeface="Calibri"/>
                <a:ea typeface="Calibri"/>
                <a:cs typeface="Calibri"/>
                <a:sym typeface="Calibri"/>
              </a:rPr>
              <a:t> – </a:t>
            </a:r>
            <a:r>
              <a:rPr lang="he-IL" sz="1600" i="0" u="none" strike="noStrike" cap="none" dirty="0">
                <a:solidFill>
                  <a:srgbClr val="000000"/>
                </a:solidFill>
                <a:latin typeface="Calibri"/>
                <a:ea typeface="Calibri"/>
                <a:cs typeface="Calibri"/>
                <a:sym typeface="Calibri"/>
              </a:rPr>
              <a:t>זיהוי רגשות שעולים לנוכח פגיעה חברתית,</a:t>
            </a:r>
            <a:r>
              <a:rPr lang="iw-IL" sz="1600" i="0" u="none" strike="noStrike" cap="none" dirty="0">
                <a:solidFill>
                  <a:srgbClr val="000000"/>
                </a:solidFill>
                <a:latin typeface="Calibri"/>
                <a:ea typeface="Calibri"/>
                <a:cs typeface="Calibri"/>
                <a:sym typeface="Calibri"/>
              </a:rPr>
              <a:t> </a:t>
            </a:r>
            <a:r>
              <a:rPr lang="iw-IL" sz="1600" b="1" i="0" u="none" strike="noStrike" cap="none" dirty="0">
                <a:solidFill>
                  <a:srgbClr val="000000"/>
                </a:solidFill>
                <a:latin typeface="Calibri"/>
                <a:ea typeface="Calibri"/>
                <a:cs typeface="Calibri"/>
                <a:sym typeface="Calibri"/>
              </a:rPr>
              <a:t>הכוונה עצמית </a:t>
            </a:r>
            <a:r>
              <a:rPr lang="he-IL" sz="1600" b="1" i="0" u="none" strike="noStrike" cap="none" dirty="0">
                <a:solidFill>
                  <a:srgbClr val="000000"/>
                </a:solidFill>
                <a:latin typeface="Calibri"/>
                <a:ea typeface="Calibri"/>
                <a:cs typeface="Calibri"/>
                <a:sym typeface="Calibri"/>
              </a:rPr>
              <a:t>– </a:t>
            </a:r>
            <a:r>
              <a:rPr lang="he-IL" sz="1600" i="0" u="none" strike="noStrike" cap="none" dirty="0">
                <a:solidFill>
                  <a:srgbClr val="000000"/>
                </a:solidFill>
                <a:latin typeface="Calibri"/>
                <a:ea typeface="Calibri"/>
                <a:cs typeface="Calibri"/>
                <a:sym typeface="Calibri"/>
              </a:rPr>
              <a:t>פתרון בעיות, ויסות עצמי במצבי פגיעה חברתית.</a:t>
            </a:r>
            <a:endParaRPr lang="he-IL" sz="1600" dirty="0">
              <a:latin typeface="Calibri"/>
              <a:ea typeface="Calibri"/>
              <a:cs typeface="Calibri"/>
              <a:sym typeface="Calibri"/>
            </a:endParaRPr>
          </a:p>
          <a:p>
            <a:pPr marL="576000" marR="0" lvl="0" indent="-171450" algn="r" rtl="1">
              <a:lnSpc>
                <a:spcPct val="100000"/>
              </a:lnSpc>
              <a:spcBef>
                <a:spcPts val="0"/>
              </a:spcBef>
              <a:spcAft>
                <a:spcPts val="0"/>
              </a:spcAft>
              <a:buClr>
                <a:srgbClr val="000000"/>
              </a:buClr>
              <a:buSzPts val="1800"/>
              <a:buFont typeface="Calibri"/>
              <a:buNone/>
            </a:pPr>
            <a:endParaRPr sz="1600" b="0" i="0" u="none" strike="noStrike" cap="none" dirty="0">
              <a:solidFill>
                <a:srgbClr val="000000"/>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800"/>
              <a:buFont typeface="Gisha"/>
              <a:buChar char="»"/>
            </a:pPr>
            <a:r>
              <a:rPr lang="he-IL" sz="1600" b="1" i="0" u="none" strike="noStrike" cap="none" dirty="0">
                <a:solidFill>
                  <a:srgbClr val="EF364C"/>
                </a:solidFill>
                <a:latin typeface="Calibri"/>
                <a:ea typeface="Calibri"/>
                <a:cs typeface="Calibri"/>
                <a:sym typeface="Calibri"/>
              </a:rPr>
              <a:t>   </a:t>
            </a:r>
            <a:r>
              <a:rPr lang="iw-IL" sz="1600" b="1" i="0" u="none" strike="noStrike" cap="none" dirty="0">
                <a:solidFill>
                  <a:srgbClr val="EF364C"/>
                </a:solidFill>
                <a:latin typeface="Calibri"/>
                <a:ea typeface="Calibri"/>
                <a:cs typeface="Calibri"/>
                <a:sym typeface="Calibri"/>
              </a:rPr>
              <a:t>מיומנויות חברתיות </a:t>
            </a:r>
            <a:r>
              <a:rPr lang="he-IL" sz="1600" b="1" i="0" u="none" strike="noStrike" cap="none" dirty="0">
                <a:solidFill>
                  <a:srgbClr val="EF364C"/>
                </a:solidFill>
                <a:latin typeface="Calibri"/>
                <a:ea typeface="Calibri"/>
                <a:cs typeface="Calibri"/>
                <a:sym typeface="Calibri"/>
              </a:rPr>
              <a:t>(</a:t>
            </a:r>
            <a:r>
              <a:rPr lang="iw-IL" sz="1600" b="1" i="0" u="none" strike="noStrike" cap="none" dirty="0">
                <a:solidFill>
                  <a:srgbClr val="EF364C"/>
                </a:solidFill>
                <a:latin typeface="Calibri"/>
                <a:ea typeface="Calibri"/>
                <a:cs typeface="Calibri"/>
                <a:sym typeface="Calibri"/>
              </a:rPr>
              <a:t>בין-אישי</a:t>
            </a:r>
            <a:r>
              <a:rPr lang="he-IL" sz="1600" b="1" i="0" u="none" strike="noStrike" cap="none" dirty="0">
                <a:solidFill>
                  <a:srgbClr val="EF364C"/>
                </a:solidFill>
                <a:latin typeface="Calibri"/>
                <a:ea typeface="Calibri"/>
                <a:cs typeface="Calibri"/>
                <a:sym typeface="Calibri"/>
              </a:rPr>
              <a:t>)</a:t>
            </a:r>
            <a:endParaRPr sz="1600" b="1" i="0" u="none" strike="noStrike" cap="none" dirty="0">
              <a:solidFill>
                <a:srgbClr val="EF364C"/>
              </a:solidFill>
              <a:latin typeface="Calibri"/>
              <a:ea typeface="Calibri"/>
              <a:cs typeface="Calibri"/>
              <a:sym typeface="Calibri"/>
            </a:endParaRP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מודעות חברתית</a:t>
            </a:r>
            <a:r>
              <a:rPr lang="he-IL" sz="1600" b="1" i="0" u="none" strike="noStrike" cap="none" dirty="0">
                <a:solidFill>
                  <a:srgbClr val="000000"/>
                </a:solidFill>
                <a:latin typeface="Calibri"/>
                <a:ea typeface="Calibri"/>
                <a:cs typeface="Calibri"/>
                <a:sym typeface="Calibri"/>
              </a:rPr>
              <a:t> -</a:t>
            </a:r>
            <a:r>
              <a:rPr lang="iw-IL" sz="1600" b="1" i="0" u="none" strike="noStrike" cap="none" dirty="0">
                <a:solidFill>
                  <a:srgbClr val="000000"/>
                </a:solidFill>
                <a:latin typeface="Calibri"/>
                <a:ea typeface="Calibri"/>
                <a:cs typeface="Calibri"/>
                <a:sym typeface="Calibri"/>
              </a:rPr>
              <a:t> </a:t>
            </a:r>
            <a:r>
              <a:rPr lang="he-IL" sz="1600" dirty="0">
                <a:latin typeface="Calibri"/>
                <a:ea typeface="Calibri"/>
                <a:cs typeface="Calibri"/>
                <a:sym typeface="Calibri"/>
              </a:rPr>
              <a:t>הבנת האחר, אמפתיה, זיהוי מצבי פגיעה בהקשר החברתי.</a:t>
            </a: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התנהלות חברתית</a:t>
            </a:r>
            <a:r>
              <a:rPr lang="he-IL" sz="1600" b="1" i="0" u="none" strike="noStrike" cap="none" dirty="0">
                <a:solidFill>
                  <a:srgbClr val="000000"/>
                </a:solidFill>
                <a:latin typeface="Calibri"/>
                <a:ea typeface="Calibri"/>
                <a:cs typeface="Calibri"/>
                <a:sym typeface="Calibri"/>
              </a:rPr>
              <a:t> -</a:t>
            </a:r>
            <a:r>
              <a:rPr lang="iw-IL" sz="1600" b="0" i="0" u="none" strike="noStrike" cap="none" dirty="0">
                <a:solidFill>
                  <a:srgbClr val="000000"/>
                </a:solidFill>
                <a:latin typeface="Calibri"/>
                <a:ea typeface="Calibri"/>
                <a:cs typeface="Calibri"/>
                <a:sym typeface="Calibri"/>
              </a:rPr>
              <a:t> </a:t>
            </a:r>
            <a:r>
              <a:rPr lang="he-IL" sz="1600" dirty="0">
                <a:latin typeface="Calibri"/>
                <a:ea typeface="Calibri"/>
                <a:cs typeface="Calibri"/>
                <a:sym typeface="Calibri"/>
              </a:rPr>
              <a:t>ניהול יחסים בין אישיים</a:t>
            </a:r>
          </a:p>
        </p:txBody>
      </p:sp>
      <p:sp>
        <p:nvSpPr>
          <p:cNvPr id="195" name="Google Shape;195;p6"/>
          <p:cNvSpPr txBox="1"/>
          <p:nvPr/>
        </p:nvSpPr>
        <p:spPr>
          <a:xfrm>
            <a:off x="86616" y="2839280"/>
            <a:ext cx="3221366" cy="1569620"/>
          </a:xfrm>
          <a:prstGeom prst="rect">
            <a:avLst/>
          </a:prstGeom>
          <a:noFill/>
          <a:ln>
            <a:noFill/>
          </a:ln>
        </p:spPr>
        <p:txBody>
          <a:bodyPr spcFirstLastPara="1" wrap="square" lIns="91425" tIns="45700" rIns="91425" bIns="45700" anchor="t" anchorCtr="0">
            <a:spAutoFit/>
          </a:bodyPr>
          <a:lstStyle/>
          <a:p>
            <a:pPr marL="742950" lvl="1" indent="-285750" algn="r" rtl="1">
              <a:buSzPts val="1600"/>
              <a:buFont typeface="Calibri"/>
              <a:buChar char="»"/>
            </a:pPr>
            <a:r>
              <a:rPr lang="he-IL" sz="1600" dirty="0">
                <a:latin typeface="Calibri"/>
                <a:ea typeface="Calibri"/>
                <a:cs typeface="Calibri"/>
                <a:sym typeface="Calibri"/>
              </a:rPr>
              <a:t>מידות טובות ודרך ארץ</a:t>
            </a:r>
          </a:p>
          <a:p>
            <a:pPr marL="742950" lvl="1" indent="-285750" algn="r" rtl="1">
              <a:buSzPts val="1600"/>
              <a:buFont typeface="Calibri"/>
              <a:buChar char="»"/>
            </a:pPr>
            <a:r>
              <a:rPr lang="he-IL" sz="1600" dirty="0">
                <a:latin typeface="Calibri"/>
                <a:ea typeface="Calibri"/>
                <a:cs typeface="Calibri"/>
                <a:sym typeface="Calibri"/>
              </a:rPr>
              <a:t>צדק חברתי וערבות הדדית: סולידריות מעורבות חברתית.</a:t>
            </a:r>
          </a:p>
          <a:p>
            <a:pPr marL="742950" lvl="1" indent="-285750" algn="r" rtl="1">
              <a:buSzPts val="1600"/>
              <a:buFont typeface="Calibri"/>
              <a:buChar char="»"/>
            </a:pPr>
            <a:r>
              <a:rPr lang="he-IL" sz="1600" dirty="0">
                <a:latin typeface="Calibri"/>
                <a:ea typeface="Calibri"/>
                <a:cs typeface="Calibri"/>
                <a:sym typeface="Calibri"/>
              </a:rPr>
              <a:t>כבוד האדם: כבוד לאדם, לזכויותיו, להשקפותיו ולחירות היסוד.</a:t>
            </a:r>
          </a:p>
        </p:txBody>
      </p:sp>
      <p:cxnSp>
        <p:nvCxnSpPr>
          <p:cNvPr id="196" name="Google Shape;196;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7" name="Google Shape;197;p6"/>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i="0" u="none" strike="noStrike" cap="none">
                <a:solidFill>
                  <a:srgbClr val="EF364C"/>
                </a:solidFill>
                <a:latin typeface="Calibri"/>
                <a:ea typeface="Calibri"/>
                <a:cs typeface="Calibri"/>
                <a:sym typeface="Calibri"/>
              </a:rPr>
              <a:t>ידע</a:t>
            </a:r>
            <a:endParaRPr sz="4000">
              <a:solidFill>
                <a:srgbClr val="EF364C"/>
              </a:solidFill>
              <a:latin typeface="Calibri"/>
              <a:ea typeface="Calibri"/>
              <a:cs typeface="Calibri"/>
              <a:sym typeface="Calibri"/>
            </a:endParaRPr>
          </a:p>
        </p:txBody>
      </p:sp>
      <p:sp>
        <p:nvSpPr>
          <p:cNvPr id="198" name="Google Shape;198;p6"/>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a:ea typeface="Calibri"/>
                <a:cs typeface="Calibri"/>
                <a:sym typeface="Calibri"/>
              </a:rPr>
              <a:t>מיומנויות</a:t>
            </a:r>
            <a:endParaRPr sz="4000">
              <a:solidFill>
                <a:srgbClr val="EF364C"/>
              </a:solidFill>
              <a:latin typeface="Calibri"/>
              <a:ea typeface="Calibri"/>
              <a:cs typeface="Calibri"/>
              <a:sym typeface="Calibri"/>
            </a:endParaRPr>
          </a:p>
        </p:txBody>
      </p:sp>
      <p:sp>
        <p:nvSpPr>
          <p:cNvPr id="199" name="Google Shape;199;p6"/>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a:ea typeface="Calibri"/>
                <a:cs typeface="Calibri"/>
                <a:sym typeface="Calibri"/>
              </a:rPr>
              <a:t>ערכים</a:t>
            </a:r>
            <a:endParaRPr sz="4000">
              <a:solidFill>
                <a:srgbClr val="EF364C"/>
              </a:solidFill>
              <a:latin typeface="Calibri"/>
              <a:ea typeface="Calibri"/>
              <a:cs typeface="Calibri"/>
              <a:sym typeface="Calibri"/>
            </a:endParaRPr>
          </a:p>
        </p:txBody>
      </p:sp>
      <p:sp>
        <p:nvSpPr>
          <p:cNvPr id="200" name="Google Shape;200;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201" name="Google Shape;201;p6"/>
          <p:cNvPicPr preferRelativeResize="0"/>
          <p:nvPr/>
        </p:nvPicPr>
        <p:blipFill rotWithShape="1">
          <a:blip r:embed="rId4">
            <a:alphaModFix/>
          </a:blip>
          <a:srcRect/>
          <a:stretch/>
        </p:blipFill>
        <p:spPr>
          <a:xfrm>
            <a:off x="8110883" y="681040"/>
            <a:ext cx="614363" cy="6738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07"/>
        <p:cNvGrpSpPr/>
        <p:nvPr/>
      </p:nvGrpSpPr>
      <p:grpSpPr>
        <a:xfrm>
          <a:off x="0" y="0"/>
          <a:ext cx="0" cy="0"/>
          <a:chOff x="0" y="0"/>
          <a:chExt cx="0" cy="0"/>
        </a:xfrm>
      </p:grpSpPr>
      <p:sp>
        <p:nvSpPr>
          <p:cNvPr id="208" name="Google Shape;208;p7"/>
          <p:cNvSpPr/>
          <p:nvPr/>
        </p:nvSpPr>
        <p:spPr>
          <a:xfrm>
            <a:off x="1090176" y="1801715"/>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209" name="Google Shape;209;p7"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210" name="Google Shape;210;p7"/>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7"/>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7"/>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 name="Google Shape;213;p7"/>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i="0" u="none" strike="noStrike" cap="none">
                <a:solidFill>
                  <a:srgbClr val="002060"/>
                </a:solidFill>
                <a:latin typeface="Calibri"/>
                <a:ea typeface="Calibri"/>
                <a:cs typeface="Calibri"/>
                <a:sym typeface="Calibri"/>
              </a:rPr>
              <a:t>מהלך השיעור</a:t>
            </a:r>
            <a:endParaRPr/>
          </a:p>
        </p:txBody>
      </p:sp>
      <p:pic>
        <p:nvPicPr>
          <p:cNvPr id="214" name="Google Shape;214;p7"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sp>
        <p:nvSpPr>
          <p:cNvPr id="218" name="Google Shape;218;p7"/>
          <p:cNvSpPr txBox="1"/>
          <p:nvPr/>
        </p:nvSpPr>
        <p:spPr>
          <a:xfrm>
            <a:off x="25021" y="4071716"/>
            <a:ext cx="1450152"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משימות ליישום</a:t>
            </a:r>
          </a:p>
        </p:txBody>
      </p:sp>
      <p:sp>
        <p:nvSpPr>
          <p:cNvPr id="219" name="Google Shape;219;p7"/>
          <p:cNvSpPr/>
          <p:nvPr/>
        </p:nvSpPr>
        <p:spPr>
          <a:xfrm>
            <a:off x="515897" y="3160190"/>
            <a:ext cx="11258021" cy="165612"/>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cxnSp>
        <p:nvCxnSpPr>
          <p:cNvPr id="221" name="Google Shape;221;p7"/>
          <p:cNvCxnSpPr/>
          <p:nvPr/>
        </p:nvCxnSpPr>
        <p:spPr>
          <a:xfrm>
            <a:off x="10883011" y="3343418"/>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2" name="Google Shape;222;p7"/>
          <p:cNvCxnSpPr/>
          <p:nvPr/>
        </p:nvCxnSpPr>
        <p:spPr>
          <a:xfrm>
            <a:off x="8867574" y="3325802"/>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3" name="Google Shape;223;p7"/>
          <p:cNvCxnSpPr/>
          <p:nvPr/>
        </p:nvCxnSpPr>
        <p:spPr>
          <a:xfrm>
            <a:off x="690635" y="3251803"/>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4" name="Google Shape;224;p7"/>
          <p:cNvCxnSpPr/>
          <p:nvPr/>
        </p:nvCxnSpPr>
        <p:spPr>
          <a:xfrm>
            <a:off x="7119105" y="3309158"/>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 name="TextBox 1"/>
          <p:cNvSpPr txBox="1"/>
          <p:nvPr/>
        </p:nvSpPr>
        <p:spPr>
          <a:xfrm>
            <a:off x="9629569" y="4205990"/>
            <a:ext cx="2506885" cy="1200329"/>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האזנה לסיפור– </a:t>
            </a:r>
          </a:p>
          <a:p>
            <a:pPr algn="ctr"/>
            <a:r>
              <a:rPr lang="he-IL" sz="2400" dirty="0">
                <a:solidFill>
                  <a:schemeClr val="accent1">
                    <a:lumMod val="50000"/>
                  </a:schemeClr>
                </a:solidFill>
                <a:latin typeface="Calibri" panose="020F0502020204030204" pitchFamily="34" charset="0"/>
                <a:cs typeface="Calibri" panose="020F0502020204030204" pitchFamily="34" charset="0"/>
              </a:rPr>
              <a:t>אופיר כבר לא לבד</a:t>
            </a:r>
          </a:p>
          <a:p>
            <a:pPr algn="ctr"/>
            <a:r>
              <a:rPr lang="he-IL" sz="2400" dirty="0">
                <a:solidFill>
                  <a:schemeClr val="accent1">
                    <a:lumMod val="50000"/>
                  </a:schemeClr>
                </a:solidFill>
                <a:latin typeface="Calibri" panose="020F0502020204030204" pitchFamily="34" charset="0"/>
                <a:cs typeface="Calibri" panose="020F0502020204030204" pitchFamily="34" charset="0"/>
              </a:rPr>
              <a:t>"לא עומדים מן הצד"</a:t>
            </a:r>
          </a:p>
        </p:txBody>
      </p:sp>
      <p:sp>
        <p:nvSpPr>
          <p:cNvPr id="3" name="TextBox 2"/>
          <p:cNvSpPr txBox="1"/>
          <p:nvPr/>
        </p:nvSpPr>
        <p:spPr>
          <a:xfrm>
            <a:off x="8360515" y="4242418"/>
            <a:ext cx="1119635" cy="1200329"/>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שאלות לדיון בכיתה </a:t>
            </a:r>
          </a:p>
        </p:txBody>
      </p:sp>
      <p:sp>
        <p:nvSpPr>
          <p:cNvPr id="4" name="TextBox 3"/>
          <p:cNvSpPr txBox="1"/>
          <p:nvPr/>
        </p:nvSpPr>
        <p:spPr>
          <a:xfrm>
            <a:off x="6053383" y="4205990"/>
            <a:ext cx="2098430" cy="1200329"/>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משחק רצף-</a:t>
            </a:r>
          </a:p>
          <a:p>
            <a:pPr algn="ctr"/>
            <a:r>
              <a:rPr lang="he-IL" sz="2400" dirty="0">
                <a:solidFill>
                  <a:schemeClr val="accent1">
                    <a:lumMod val="50000"/>
                  </a:schemeClr>
                </a:solidFill>
                <a:latin typeface="Calibri" panose="020F0502020204030204" pitchFamily="34" charset="0"/>
                <a:cs typeface="Calibri" panose="020F0502020204030204" pitchFamily="34" charset="0"/>
              </a:rPr>
              <a:t>"נוקט בפעולה-מתעלם"</a:t>
            </a:r>
          </a:p>
        </p:txBody>
      </p:sp>
      <p:pic>
        <p:nvPicPr>
          <p:cNvPr id="5" name="תמונה 4"/>
          <p:cNvPicPr>
            <a:picLocks noChangeAspect="1"/>
          </p:cNvPicPr>
          <p:nvPr/>
        </p:nvPicPr>
        <p:blipFill>
          <a:blip r:embed="rId5"/>
          <a:stretch>
            <a:fillRect/>
          </a:stretch>
        </p:blipFill>
        <p:spPr>
          <a:xfrm>
            <a:off x="5265061" y="3331521"/>
            <a:ext cx="18290" cy="749873"/>
          </a:xfrm>
          <a:prstGeom prst="rect">
            <a:avLst/>
          </a:prstGeom>
        </p:spPr>
      </p:pic>
      <p:sp>
        <p:nvSpPr>
          <p:cNvPr id="6" name="TextBox 5"/>
          <p:cNvSpPr txBox="1"/>
          <p:nvPr/>
        </p:nvSpPr>
        <p:spPr>
          <a:xfrm>
            <a:off x="4518913" y="4130585"/>
            <a:ext cx="1666082" cy="830997"/>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מסרים מרכזיים</a:t>
            </a:r>
          </a:p>
        </p:txBody>
      </p:sp>
      <p:sp>
        <p:nvSpPr>
          <p:cNvPr id="7" name="Google Shape;218;p7">
            <a:extLst>
              <a:ext uri="{FF2B5EF4-FFF2-40B4-BE49-F238E27FC236}">
                <a16:creationId xmlns:a16="http://schemas.microsoft.com/office/drawing/2014/main" id="{1328D3CA-C42C-0EC3-175B-02328EF8A148}"/>
              </a:ext>
            </a:extLst>
          </p:cNvPr>
          <p:cNvSpPr txBox="1"/>
          <p:nvPr/>
        </p:nvSpPr>
        <p:spPr>
          <a:xfrm>
            <a:off x="3143533" y="4058059"/>
            <a:ext cx="1387689"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מן המקורות</a:t>
            </a:r>
          </a:p>
        </p:txBody>
      </p:sp>
      <p:cxnSp>
        <p:nvCxnSpPr>
          <p:cNvPr id="8" name="Google Shape;223;p7">
            <a:extLst>
              <a:ext uri="{FF2B5EF4-FFF2-40B4-BE49-F238E27FC236}">
                <a16:creationId xmlns:a16="http://schemas.microsoft.com/office/drawing/2014/main" id="{7F74E68F-26F8-B814-17E9-C2BBCA4E8F27}"/>
              </a:ext>
            </a:extLst>
          </p:cNvPr>
          <p:cNvCxnSpPr/>
          <p:nvPr/>
        </p:nvCxnSpPr>
        <p:spPr>
          <a:xfrm>
            <a:off x="3774301" y="3339459"/>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9" name="Google Shape;218;p7">
            <a:extLst>
              <a:ext uri="{FF2B5EF4-FFF2-40B4-BE49-F238E27FC236}">
                <a16:creationId xmlns:a16="http://schemas.microsoft.com/office/drawing/2014/main" id="{D68A8AED-17AF-5A0A-450D-A3707A45809C}"/>
              </a:ext>
            </a:extLst>
          </p:cNvPr>
          <p:cNvSpPr txBox="1"/>
          <p:nvPr/>
        </p:nvSpPr>
        <p:spPr>
          <a:xfrm>
            <a:off x="1244704" y="4081394"/>
            <a:ext cx="1942298"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מסכמים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מה למדנו היום?</a:t>
            </a:r>
          </a:p>
        </p:txBody>
      </p:sp>
      <p:cxnSp>
        <p:nvCxnSpPr>
          <p:cNvPr id="10" name="Google Shape;223;p7">
            <a:extLst>
              <a:ext uri="{FF2B5EF4-FFF2-40B4-BE49-F238E27FC236}">
                <a16:creationId xmlns:a16="http://schemas.microsoft.com/office/drawing/2014/main" id="{8AE8B85E-91A0-1DA7-230B-53415208D7E6}"/>
              </a:ext>
            </a:extLst>
          </p:cNvPr>
          <p:cNvCxnSpPr/>
          <p:nvPr/>
        </p:nvCxnSpPr>
        <p:spPr>
          <a:xfrm>
            <a:off x="2382080" y="3275864"/>
            <a:ext cx="0" cy="732257"/>
          </a:xfrm>
          <a:prstGeom prst="straightConnector1">
            <a:avLst/>
          </a:prstGeom>
          <a:noFill/>
          <a:ln w="19050" cap="flat" cmpd="sng">
            <a:solidFill>
              <a:srgbClr val="7E97A3"/>
            </a:solidFill>
            <a:prstDash val="solid"/>
            <a:miter lim="800000"/>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pic>
        <p:nvPicPr>
          <p:cNvPr id="230" name="Google Shape;230;p8"/>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31" name="Google Shape;231;p8"/>
          <p:cNvSpPr txBox="1"/>
          <p:nvPr/>
        </p:nvSpPr>
        <p:spPr>
          <a:xfrm>
            <a:off x="7872522" y="509064"/>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הנחיות להוראת השיעור</a:t>
            </a:r>
            <a:endParaRPr/>
          </a:p>
        </p:txBody>
      </p:sp>
      <p:sp>
        <p:nvSpPr>
          <p:cNvPr id="232" name="Google Shape;232;p8"/>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בגוף כל שקופית מופיע התוכן להקרנה ולעבודה עם התלמידים.</a:t>
            </a:r>
            <a:endParaRPr dirty="0"/>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נמצאות הרחבות והנחיות לך</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 המורה.</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p:txBody>
      </p:sp>
      <p:pic>
        <p:nvPicPr>
          <p:cNvPr id="233" name="Google Shape;233;p8"/>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37"/>
        <p:cNvGrpSpPr/>
        <p:nvPr/>
      </p:nvGrpSpPr>
      <p:grpSpPr>
        <a:xfrm>
          <a:off x="0" y="0"/>
          <a:ext cx="0" cy="0"/>
          <a:chOff x="0" y="0"/>
          <a:chExt cx="0" cy="0"/>
        </a:xfrm>
      </p:grpSpPr>
      <p:sp>
        <p:nvSpPr>
          <p:cNvPr id="238" name="Google Shape;238;p9"/>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שיח מעודד ומקבל </a:t>
            </a:r>
            <a:endParaRPr sz="2600">
              <a:solidFill>
                <a:srgbClr val="002060"/>
              </a:solidFill>
              <a:latin typeface="Calibri"/>
              <a:ea typeface="Calibri"/>
              <a:cs typeface="Calibri"/>
              <a:sym typeface="Calibri"/>
            </a:endParaRPr>
          </a:p>
        </p:txBody>
      </p:sp>
      <p:sp>
        <p:nvSpPr>
          <p:cNvPr id="239" name="Google Shape;239;p9"/>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הקשבה ממקום מתעניין ולא שיפוטי</a:t>
            </a:r>
            <a:endParaRPr sz="2600">
              <a:solidFill>
                <a:srgbClr val="002060"/>
              </a:solidFill>
              <a:latin typeface="Calibri"/>
              <a:ea typeface="Calibri"/>
              <a:cs typeface="Calibri"/>
              <a:sym typeface="Calibri"/>
            </a:endParaRPr>
          </a:p>
        </p:txBody>
      </p:sp>
      <p:sp>
        <p:nvSpPr>
          <p:cNvPr id="240" name="Google Shape;240;p9"/>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כבוד לדברי החבר/ה</a:t>
            </a:r>
            <a:endParaRPr sz="2600">
              <a:solidFill>
                <a:srgbClr val="002060"/>
              </a:solidFill>
              <a:latin typeface="Calibri"/>
              <a:ea typeface="Calibri"/>
              <a:cs typeface="Calibri"/>
              <a:sym typeface="Calibri"/>
            </a:endParaRPr>
          </a:p>
        </p:txBody>
      </p:sp>
      <p:sp>
        <p:nvSpPr>
          <p:cNvPr id="241" name="Google Shape;241;p9"/>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הנאמר בשיח נשאר בינינו</a:t>
            </a:r>
            <a:r>
              <a:rPr lang="he-IL" sz="2600" dirty="0">
                <a:solidFill>
                  <a:srgbClr val="002060"/>
                </a:solidFill>
                <a:latin typeface="Calibri"/>
                <a:ea typeface="Calibri"/>
                <a:cs typeface="Calibri"/>
                <a:sym typeface="Calibri"/>
              </a:rPr>
              <a:t>,</a:t>
            </a:r>
            <a:r>
              <a:rPr lang="iw-IL" sz="2600" dirty="0">
                <a:solidFill>
                  <a:srgbClr val="002060"/>
                </a:solidFill>
                <a:latin typeface="Calibri"/>
                <a:ea typeface="Calibri"/>
                <a:cs typeface="Calibri"/>
                <a:sym typeface="Calibri"/>
              </a:rPr>
              <a:t> </a:t>
            </a:r>
            <a:endParaRPr dirty="0"/>
          </a:p>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אפשר לשתף אחרים בנושא</a:t>
            </a:r>
            <a:r>
              <a:rPr lang="he-IL" sz="2600" dirty="0">
                <a:solidFill>
                  <a:srgbClr val="002060"/>
                </a:solidFill>
                <a:latin typeface="Calibri"/>
                <a:ea typeface="Calibri"/>
                <a:cs typeface="Calibri"/>
                <a:sym typeface="Calibri"/>
              </a:rPr>
              <a:t>, אך</a:t>
            </a:r>
            <a:r>
              <a:rPr lang="iw-IL" sz="2600" dirty="0">
                <a:solidFill>
                  <a:srgbClr val="002060"/>
                </a:solidFill>
                <a:latin typeface="Calibri"/>
                <a:ea typeface="Calibri"/>
                <a:cs typeface="Calibri"/>
                <a:sym typeface="Calibri"/>
              </a:rPr>
              <a:t> לספר רק על עצמי</a:t>
            </a:r>
            <a:endParaRPr sz="2600" dirty="0">
              <a:solidFill>
                <a:srgbClr val="FB19F0"/>
              </a:solidFill>
              <a:latin typeface="Calibri"/>
              <a:ea typeface="Calibri"/>
              <a:cs typeface="Calibri"/>
              <a:sym typeface="Calibri"/>
            </a:endParaRPr>
          </a:p>
        </p:txBody>
      </p:sp>
      <p:sp>
        <p:nvSpPr>
          <p:cNvPr id="242" name="Google Shape;242;p9"/>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sp>
        <p:nvSpPr>
          <p:cNvPr id="243" name="Google Shape;243;p9"/>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a:ea typeface="Calibri"/>
                <a:cs typeface="Calibri"/>
                <a:sym typeface="Calibri"/>
              </a:rPr>
              <a:t>הנחיות לשיח מיטבי</a:t>
            </a:r>
            <a:endParaRPr/>
          </a:p>
        </p:txBody>
      </p:sp>
      <p:pic>
        <p:nvPicPr>
          <p:cNvPr id="244" name="Google Shape;244;p9"/>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45" name="Google Shape;245;p9"/>
          <p:cNvGrpSpPr/>
          <p:nvPr/>
        </p:nvGrpSpPr>
        <p:grpSpPr>
          <a:xfrm>
            <a:off x="65251" y="5849506"/>
            <a:ext cx="1085266" cy="878420"/>
            <a:chOff x="2923822" y="2971800"/>
            <a:chExt cx="3629378" cy="3629378"/>
          </a:xfrm>
        </p:grpSpPr>
        <p:pic>
          <p:nvPicPr>
            <p:cNvPr id="246" name="Google Shape;246;p9"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47" name="Google Shape;247;p9"/>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pic>
        <p:nvPicPr>
          <p:cNvPr id="248" name="Google Shape;248;p9"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49" name="Google Shape;249;p9"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50" name="Google Shape;250;p9"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51" name="Google Shape;251;p9"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52" name="Google Shape;252;p9"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ערכת נושא Office">
  <a:themeElements>
    <a:clrScheme name="כתום צהוב">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21021</TotalTime>
  <Words>2535</Words>
  <Application>Microsoft Office PowerPoint</Application>
  <PresentationFormat>מסך רחב</PresentationFormat>
  <Paragraphs>344</Paragraphs>
  <Slides>32</Slides>
  <Notes>31</Notes>
  <HiddenSlides>8</HiddenSlides>
  <MMClips>0</MMClips>
  <ScaleCrop>false</ScaleCrop>
  <HeadingPairs>
    <vt:vector size="6" baseType="variant">
      <vt:variant>
        <vt:lpstr>גופנים בשימוש</vt:lpstr>
      </vt:variant>
      <vt:variant>
        <vt:i4>11</vt:i4>
      </vt:variant>
      <vt:variant>
        <vt:lpstr>ערכת נושא</vt:lpstr>
      </vt:variant>
      <vt:variant>
        <vt:i4>3</vt:i4>
      </vt:variant>
      <vt:variant>
        <vt:lpstr>כותרות שקופיות</vt:lpstr>
      </vt:variant>
      <vt:variant>
        <vt:i4>32</vt:i4>
      </vt:variant>
    </vt:vector>
  </HeadingPairs>
  <TitlesOfParts>
    <vt:vector size="46" baseType="lpstr">
      <vt:lpstr>Abadi</vt:lpstr>
      <vt:lpstr>Alef Hebrew</vt:lpstr>
      <vt:lpstr>Arial</vt:lpstr>
      <vt:lpstr>Assistant</vt:lpstr>
      <vt:lpstr>Assistant Light</vt:lpstr>
      <vt:lpstr>Calibri</vt:lpstr>
      <vt:lpstr>Calibri Light</vt:lpstr>
      <vt:lpstr>David</vt:lpstr>
      <vt:lpstr>Gisha</vt:lpstr>
      <vt:lpstr>Rubik</vt:lpstr>
      <vt:lpstr>Times New Roman</vt:lpstr>
      <vt:lpstr>ערכת נושא Office</vt:lpstr>
      <vt:lpstr>2_ערכת נושא Office</vt:lpstr>
      <vt:lpstr>3_ערכת נושא Office</vt:lpstr>
      <vt:lpstr>מצגת של PowerPoint‏</vt:lpstr>
      <vt:lpstr>מצגת של PowerPoint‏</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לא עומדים מן הצד</vt:lpstr>
      <vt:lpstr>לא עומדים מן הצד</vt:lpstr>
      <vt:lpstr>לא עומדים מן הצד</vt:lpstr>
      <vt:lpstr>מצגת של PowerPoint‏</vt:lpstr>
      <vt:lpstr>משחק רצף</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חושבים יחד - כח של קבוצה</vt:lpstr>
      <vt:lpstr>כיצד נדע מה לעשות? </vt:lpstr>
      <vt:lpstr>מצגת של PowerPoint‏</vt:lpstr>
      <vt:lpstr>מן המקורות</vt:lpstr>
      <vt:lpstr>מישירים מב"ט לחבר במצוקה</vt:lpstr>
      <vt:lpstr>מצגת של PowerPoint‏</vt:lpstr>
      <vt:lpstr>מצגת של PowerPoint‏</vt:lpstr>
      <vt:lpstr>להדפסה</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דנה וסר הררי</cp:lastModifiedBy>
  <cp:revision>261</cp:revision>
  <dcterms:created xsi:type="dcterms:W3CDTF">2021-07-12T08:06:42Z</dcterms:created>
  <dcterms:modified xsi:type="dcterms:W3CDTF">2025-02-05T08:08:49Z</dcterms:modified>
</cp:coreProperties>
</file>