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9"/>
  </p:notesMasterIdLst>
  <p:sldIdLst>
    <p:sldId id="256" r:id="rId2"/>
    <p:sldId id="295" r:id="rId3"/>
    <p:sldId id="276" r:id="rId4"/>
    <p:sldId id="278" r:id="rId5"/>
    <p:sldId id="277" r:id="rId6"/>
    <p:sldId id="296" r:id="rId7"/>
    <p:sldId id="261" r:id="rId8"/>
    <p:sldId id="280" r:id="rId9"/>
    <p:sldId id="281" r:id="rId10"/>
    <p:sldId id="282" r:id="rId11"/>
    <p:sldId id="265" r:id="rId12"/>
    <p:sldId id="266" r:id="rId13"/>
    <p:sldId id="284" r:id="rId14"/>
    <p:sldId id="297" r:id="rId15"/>
    <p:sldId id="285" r:id="rId16"/>
    <p:sldId id="298" r:id="rId17"/>
    <p:sldId id="286" r:id="rId18"/>
    <p:sldId id="299" r:id="rId19"/>
    <p:sldId id="300" r:id="rId20"/>
    <p:sldId id="301" r:id="rId21"/>
    <p:sldId id="287" r:id="rId22"/>
    <p:sldId id="302" r:id="rId23"/>
    <p:sldId id="303" r:id="rId24"/>
    <p:sldId id="304" r:id="rId25"/>
    <p:sldId id="288" r:id="rId26"/>
    <p:sldId id="305" r:id="rId27"/>
    <p:sldId id="268" r:id="rId28"/>
    <p:sldId id="306" r:id="rId29"/>
    <p:sldId id="307" r:id="rId30"/>
    <p:sldId id="267" r:id="rId31"/>
    <p:sldId id="283" r:id="rId32"/>
    <p:sldId id="308" r:id="rId33"/>
    <p:sldId id="291" r:id="rId34"/>
    <p:sldId id="272" r:id="rId35"/>
    <p:sldId id="292" r:id="rId36"/>
    <p:sldId id="309" r:id="rId37"/>
    <p:sldId id="294" r:id="rId3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gatg1USKmlnCDpzFbgmxj42RNiV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4D37"/>
    <a:srgbClr val="FFFFFF"/>
    <a:srgbClr val="45ADA4"/>
    <a:srgbClr val="F4F4F5"/>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30" autoAdjust="0"/>
    <p:restoredTop sz="89341" autoAdjust="0"/>
  </p:normalViewPr>
  <p:slideViewPr>
    <p:cSldViewPr snapToGrid="0">
      <p:cViewPr varScale="1">
        <p:scale>
          <a:sx n="77" d="100"/>
          <a:sy n="77" d="100"/>
        </p:scale>
        <p:origin x="97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24.56814" units="1/cm"/>
          <inkml:channelProperty channel="Y" name="resolution" value="34.94881" units="1/cm"/>
          <inkml:channelProperty channel="T" name="resolution" value="1" units="1/dev"/>
        </inkml:channelProperties>
      </inkml:inkSource>
      <inkml:timestamp xml:id="ts0" timeString="2023-03-18T19:55:52.259"/>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A30F9A6A-57E2-4B96-B106-D82A9C635C5D}" emma:medium="tactile" emma:mode="ink">
          <msink:context xmlns:msink="http://schemas.microsoft.com/ink/2010/main" type="writingRegion" rotatedBoundingBox="30201,8867 31382,9023 31339,9351 30158,9195"/>
        </emma:interpretation>
      </emma:emma>
    </inkml:annotationXML>
    <inkml:traceGroup>
      <inkml:annotationXML>
        <emma:emma xmlns:emma="http://www.w3.org/2003/04/emma" version="1.0">
          <emma:interpretation id="{7A47FD63-DE2C-4268-A79A-2FF1444BDB61}" emma:medium="tactile" emma:mode="ink">
            <msink:context xmlns:msink="http://schemas.microsoft.com/ink/2010/main" type="paragraph" rotatedBoundingBox="30201,8867 31382,9023 31339,9351 30158,9195" alignmentLevel="1"/>
          </emma:interpretation>
        </emma:emma>
      </inkml:annotationXML>
      <inkml:traceGroup>
        <inkml:annotationXML>
          <emma:emma xmlns:emma="http://www.w3.org/2003/04/emma" version="1.0">
            <emma:interpretation id="{EAF7310D-BC08-4289-B6DD-6AFAE954281C}" emma:medium="tactile" emma:mode="ink">
              <msink:context xmlns:msink="http://schemas.microsoft.com/ink/2010/main" type="line" rotatedBoundingBox="30201,8867 31382,9023 31339,9351 30158,9195"/>
            </emma:interpretation>
          </emma:emma>
        </inkml:annotationXML>
        <inkml:traceGroup>
          <inkml:annotationXML>
            <emma:emma xmlns:emma="http://www.w3.org/2003/04/emma" version="1.0">
              <emma:interpretation id="{D619FF39-A3BA-4D99-84DC-609B9B4A7509}" emma:medium="tactile" emma:mode="ink">
                <msink:context xmlns:msink="http://schemas.microsoft.com/ink/2010/main" type="inkWord" rotatedBoundingBox="30176,9056 30293,9072 30275,9210 30158,9195"/>
              </emma:interpretation>
            </emma:emma>
          </inkml:annotationXML>
          <inkml:trace contextRef="#ctx0" brushRef="#br0">-65 111 0,'-32'0'281,"0"0"-234,32 29-31,0-1 15,-32-28-31,0 0 31,64 0 407,-32-28-423,0-1 1,32 29-16,0-29 31,-32 0 16,-32 29 781,32 29-781,0 0 906,0 0-921</inkml:trace>
        </inkml:traceGroup>
        <inkml:traceGroup>
          <inkml:annotationXML>
            <emma:emma xmlns:emma="http://www.w3.org/2003/04/emma" version="1.0">
              <emma:interpretation id="{6A999D3B-38C4-4594-ADAC-D39DF5461D9B}" emma:medium="tactile" emma:mode="ink">
                <msink:context xmlns:msink="http://schemas.microsoft.com/ink/2010/main" type="inkWord" rotatedBoundingBox="30211,8868 31382,9023 31339,9347 30169,9192"/>
              </emma:interpretation>
            </emma:emma>
          </inkml:annotationXML>
          <inkml:trace contextRef="#ctx0" brushRef="#br0" timeOffset="-130248.0603">64 111 0,'32'0'187,"0"0"-155,0-29-32,1 29 15,-33-29-15,32 29 31,0 0 1,0 0 77,0 0 47,0 0-62,0 0-78,1 0-1,-1 0 32,0 0 31,0 0-78,0 0 47,0 0 47,-32 29 31,33-29-63,-1 0-15,0 0 328,-32 29-359,32-29 250,0 0-173,0 0-15,0 0 172,1 0-171,-33 29 124,32-29-188,0 0 95,0 0 249,-32 28-343,0 1 46,32-29-46</inkml:trace>
          <inkml:trace contextRef="#ctx0" brushRef="#br0" timeOffset="-118503.8181">321-6 0,'-32'0'125,"0"0"-109,0 0-1,0 0 126,-1 0-126,1 0 64,0 0-33,0 0-30,0 0 47,0 0-17,0 29 1,64-29 719,0 0-766,0 0 16,0 0 15,-32 30 469,-32-30-422,32 29 94,-32-29-157,32 29 1,-32-29 15,32 29 126,-32-29-17,64 0 329,0 0-438,0 0 0,0 0-15,0-29 31,0 29-47,1 0 16,-1 0-1,0 0 48,0 0-32,0 0 0,-32-29 188,0 0-219,0-1 31,-32 30-15,0 0 15,0 0 188,0 0-172,-1 0 234,1 0-265,0 0 218,0 0-218,0 0 30,0 0-14,64 0 233,0 0-233,0 0-1,0 0 234,0 0-265,1 0 16,-1 0 15,0 0-15,0 0 0,0 0 15,32 0-16,-31 0 17,-1 0 358,0 0-62,0 0-296,0 0 218,0 0-235,1 0 17,-1 0-17,0 0 1,0 0 93,32 0-15,-32 0-78,1 0 155,-33 30-155,32-30 0,-32 29 140,0 0-62,32-29-63,-32 29 16,0-1 0,0 1-16,0 0-15,32 1 77,-32-1-46,32-29 266,-64 0-235,32-29-31,0-1 140,0 1-62,-32 29-62,0 0-1,0 0-15,-1 0 78,1 0-78,0 0-31,0 0 109,32-29-110,32 29 407,0 0-188,0 0-187,1 0-15,-1 0-1,0 0 0,0 0 0,-32-28 329,-32 28-298,0 0 157,0 0-47,-1 0-94,1 0 172</inkml:trace>
          <inkml:trace contextRef="#ctx0" brushRef="#br0" timeOffset="-134911.8279">32-6 0,'-32'0'203</inkml:trace>
          <inkml:trace contextRef="#ctx0" brushRef="#br0" timeOffset="-73775.529">803 256 0,'0'-30'250,"-32"30"-172,0 0-46,32-29-17,-32 29 48,32-29-48,-32 29 1,0 0 78,0 0-32,-1 0-15,1 0-31,0 0 15,0 0-15,64 0 374,0-28-374,0 28 0,1 0 15,-1 0 16,0 0-16,0 0-31,0 0 16,0 0-1,0 0-15,1 0 203,-33-29 141,-33 29-328,1 0-1,0 0 1,0-29 0,0 29-1,32-29 1,-32 29-1,0 0 1,-1-30 0,1 30-1,64 0 438,-32 30-406,33-30-47,-1 0 32,0 29-1,0-29-16,-32 29-15,32-29 16,0 29 0,0-29 62,-32 28-63,33-28-15,-66 0 266,1 0-250,-32 0-1,32 0 1,0 0 0,0 0 15,-1 0-16,1 0 17,0 0-17,0 0 48,0 0-32,64 0 266,0 0-297,0 0 16,0 0-16,1 0 15,-1 0 16,0 0 32,0 0 31,-32 29-79,32 0 48,0-29-48,0 0-15,-32 30 16,33-30-16,-66 0 234,1 0-218,0 0 0,0 0-1,32-30-15,-32 1 16,0 29-16,-33-29 31,33 1-31,0-1 16,0 29-16,-32 0 15,31 0 1,1 0 0,32-29-16,-64 29 15,32 0 1,0-29 0,0 29-1,-1 0 1,-31 0-16,32 0 15,0 0-15,0 0 16,64 0 203,0 0-188,0 0 16,32 0-31,-31 0-1,-1 0 1,0 0-16,0 0 15,-32 29 17,32-29-32,0 0 31,0 0-15,1 0-16,-1 0 15,0 0-15,0 0 16,0 29 15,0-29 0,1 0-15,-33 29-16,32-29 16,-32 28-16,64-28 15,-32 0-15,0 29 16,-32-58 218,-32 1-218,0 28-16,0 0 15,32-29 1,-32 29-16,0 0 31,-1 0-31,1 0 16,32-29 0,-32 29-1,0 0 1,0 0 15,0 0-15,-1 0 31,1 0-1,0 0 17,0 0-32,0 0-31,-32 0 16,31 0 15,1 0-15,0 0 77,0 0-77,0 0 0,0 0-1,0 0 48,64 0 515,-32-29-562,32-1-1,0 30 16,0 0 16,0 0-15,-32-29-17,32 29-15,1 0 16,-33-29-1,32 29 1,0 0 31,-32-29-31,32 29-1,0 0 1,0 0-1,0 0 48,-32 29-47,33-29-1,-1 0 1,0 0-1,-32 29-15,32 0 16,0-29-16,0 0 16,1 30 15,-1-30 31,0 0-30,0 0-32,-32 29 15,32-29-15,0 0 110,-32 29-95,32-29 17,-64 0 202,0 0-203,0-29 16,0 29-16,0-29-15,0-1 0,32 1-1,-33 29 1,1 0-1,32-29 1,-32 29 31,0 0-16,0 0-15,0 0-1,-1 0 79,1 0-78,0 0-1,0 0 1,0 0 31,0 0 15,0 0-30,-1 0-1,1 0 156,0 0-62,0 0-62,0 29 124,0-29-187,32 29 32,-32-29-1,32 30-31,-33-1 31,1-29 0,32 29 1,-32-29-17,0 0 17,32 29-17,0-1-15,0-56 750,32 28-719,-32-29 16,32 29-31,0 0 15,-32-29 0,33 29-15,-1 0 15,-32-29 1,32 29-17,0 0 1,0 0-1,0 0 48,0 0-1,1 0-46,-1 0 0,-32-30-1,32 30 48,0 0-48,0 0 1,0 0-16,0 0 31,1 0-15,-1 0 62,0 0-62,0 0-1,0 0 1,0 0 0,1 0 15,-1 0 125,32 0-140,-64 30-16,32-30 15,0 0-15,0 0 157,-32 29-142,33-29 1,-33 29 15,32-29 16,-32 29 62,32-29-93,0 0 234,-32 28-219,32-28-15,-32 29 31,0 0 0,32-29-32,-32 30 391,-32-30 79,32-30-470,-32 30-15,32-29 47,-32 29-31,32-29 15,-32 29-15,32-28-1,-32-1 1,-1 29 31,1 0-31,0-29 15,0 29-31,0 0 15,-32 0 1,31-29-16,1 29 47,32-30-47,-32 30 31,0 0-15,0 0 31,0 0 46,-1 0-77,1 0 0,0 0-1,0 0 17,0 0-17,0 0 63,0 0-62,-1 0 0,1 0-1,0 0 1,0-29 249,-32 29-249,32 0 0,-1 0 15,33 29 156,-32-29-171,0 0 0,0 0 218</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8788"/>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588" y="0"/>
            <a:ext cx="2971800" cy="458788"/>
          </a:xfrm>
          <a:prstGeom prst="rect">
            <a:avLst/>
          </a:prstGeom>
          <a:noFill/>
          <a:ln>
            <a:noFill/>
          </a:ln>
        </p:spPr>
        <p:txBody>
          <a:bodyPr spcFirstLastPara="1" wrap="square" lIns="91425" tIns="45700" rIns="91425" bIns="45700" anchor="t" anchorCtr="0">
            <a:noAutofit/>
          </a:bodyPr>
          <a:lstStyle>
            <a:lvl1pPr marR="0" lvl="0" algn="l"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886200" y="8685213"/>
            <a:ext cx="2971800" cy="458787"/>
          </a:xfrm>
          <a:prstGeom prst="rect">
            <a:avLst/>
          </a:prstGeom>
          <a:noFill/>
          <a:ln>
            <a:noFill/>
          </a:ln>
        </p:spPr>
        <p:txBody>
          <a:bodyPr spcFirstLastPara="1" wrap="square" lIns="91425" tIns="45700" rIns="91425" bIns="45700" anchor="b"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spcBef>
                <a:spcPts val="0"/>
              </a:spcBef>
              <a:spcAft>
                <a:spcPts val="0"/>
              </a:spcAft>
              <a:buNone/>
            </a:pPr>
            <a:fld id="{00000000-1234-1234-1234-123412341234}" type="slidenum">
              <a:rPr lang="x-non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417932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dirty="0" smtClean="0"/>
              <a:t>למחנך: יש להקריא את המשפטים ולשאול את התלמידים מה לדעתם ההבדלים בין המשפטים?</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dirty="0" smtClean="0"/>
              <a:t>מה ההרגשה שאנחנו מקבלות</a:t>
            </a:r>
            <a:r>
              <a:rPr lang="he-IL" baseline="0" dirty="0" smtClean="0"/>
              <a:t> בכל אחד מהמשפטים?</a:t>
            </a:r>
            <a:endParaRPr lang="x-none" dirty="0" smtClean="0"/>
          </a:p>
          <a:p>
            <a:pPr marL="0" lvl="0" indent="0" algn="r" rtl="1">
              <a:spcBef>
                <a:spcPts val="0"/>
              </a:spcBef>
              <a:spcAft>
                <a:spcPts val="0"/>
              </a:spcAft>
              <a:buNone/>
            </a:pPr>
            <a:endParaRPr dirty="0"/>
          </a:p>
        </p:txBody>
      </p:sp>
      <p:sp>
        <p:nvSpPr>
          <p:cNvPr id="268" name="Google Shape;26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7656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smtClean="0"/>
              <a:t>למחנך:</a:t>
            </a:r>
            <a:r>
              <a:rPr lang="he-IL" dirty="0" smtClean="0"/>
              <a:t> </a:t>
            </a:r>
            <a:r>
              <a:rPr lang="he-IL" dirty="0"/>
              <a:t>בשלב זה נציג בפני </a:t>
            </a:r>
            <a:r>
              <a:rPr lang="he-IL" dirty="0" smtClean="0"/>
              <a:t>הילדים </a:t>
            </a:r>
            <a:r>
              <a:rPr lang="he-IL" dirty="0"/>
              <a:t>שני סוגי משפטים: משפטי מסרי </a:t>
            </a:r>
            <a:r>
              <a:rPr lang="he-IL" dirty="0" smtClean="0"/>
              <a:t>'את' </a:t>
            </a:r>
            <a:r>
              <a:rPr lang="he-IL" dirty="0"/>
              <a:t>ומשפטי מסרי 'אני'. </a:t>
            </a:r>
            <a:r>
              <a:rPr lang="en-US" dirty="0"/>
              <a:t/>
            </a:r>
            <a:br>
              <a:rPr lang="en-US" dirty="0"/>
            </a:br>
            <a:r>
              <a:rPr lang="he-IL" dirty="0"/>
              <a:t>בשקופיות הבאות נסביר </a:t>
            </a:r>
            <a:r>
              <a:rPr lang="he-IL" dirty="0" err="1"/>
              <a:t>ונמשיג</a:t>
            </a:r>
            <a:r>
              <a:rPr lang="he-IL" dirty="0"/>
              <a:t> </a:t>
            </a:r>
            <a:r>
              <a:rPr lang="he-IL" dirty="0" smtClean="0"/>
              <a:t>אתה </a:t>
            </a:r>
            <a:r>
              <a:rPr lang="he-IL" dirty="0"/>
              <a:t>המשמעות ואת ההבדלים בין המשפטים. </a:t>
            </a:r>
            <a:endParaRPr lang="x-none"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14</a:t>
            </a:fld>
            <a:endParaRPr lang="he-IL"/>
          </a:p>
        </p:txBody>
      </p:sp>
    </p:spTree>
    <p:extLst>
      <p:ext uri="{BB962C8B-B14F-4D97-AF65-F5344CB8AC3E}">
        <p14:creationId xmlns:p14="http://schemas.microsoft.com/office/powerpoint/2010/main" val="1794696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he-IL" b="1" dirty="0" smtClean="0"/>
              <a:t>למחנך</a:t>
            </a:r>
            <a:r>
              <a:rPr lang="he-IL" dirty="0" smtClean="0"/>
              <a:t>: להקריא את השקף לתלמידים בצורת סיבה ותוצאה: אני תוקף את האחר והוא מרגיש אשם, עלבון, חוסר אונים וכעס. בתגובה הוא תוקף אותי או מתגונן ואנחנו הופכים את העימות למריבה. </a:t>
            </a:r>
            <a:endParaRPr lang="x-none" dirty="0" smtClean="0"/>
          </a:p>
          <a:p>
            <a:pPr marL="0" lvl="0" indent="0" algn="r" rtl="1">
              <a:spcBef>
                <a:spcPts val="0"/>
              </a:spcBef>
              <a:spcAft>
                <a:spcPts val="0"/>
              </a:spcAft>
              <a:buNone/>
            </a:pPr>
            <a:endParaRPr dirty="0"/>
          </a:p>
        </p:txBody>
      </p:sp>
      <p:sp>
        <p:nvSpPr>
          <p:cNvPr id="268" name="Google Shape;26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0011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שקף להרחבת הדיון.</a:t>
            </a:r>
          </a:p>
          <a:p>
            <a:r>
              <a:rPr lang="he-IL" dirty="0"/>
              <a:t>אדם שמאשים בד"כ פחות לוקח אחריות.</a:t>
            </a:r>
          </a:p>
          <a:p>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822099-C4B9-4777-AC4D-E954DB6718B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16</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811277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he-IL" sz="1200" b="1" i="0" u="none" strike="noStrike" dirty="0" smtClean="0">
                <a:solidFill>
                  <a:srgbClr val="000000"/>
                </a:solidFill>
                <a:effectLst/>
                <a:latin typeface="Calibri" panose="020F0502020204030204" pitchFamily="34" charset="0"/>
              </a:rPr>
              <a:t>למחנך</a:t>
            </a:r>
            <a:r>
              <a:rPr lang="he-IL" sz="1200" b="0" i="0" u="none" strike="noStrike" dirty="0" smtClean="0">
                <a:solidFill>
                  <a:srgbClr val="000000"/>
                </a:solidFill>
                <a:effectLst/>
                <a:latin typeface="Calibri" panose="020F0502020204030204" pitchFamily="34" charset="0"/>
              </a:rPr>
              <a:t>: להקריא את השקף כסיבה ותוצאה: כשמישהו מדבר במסרי אני ומסביר איך הוא הרגיש ביחס למה שקרה, אני לא מרגיש מותקף, ולכן יכול להקשיב באמת. בתגובה, אני מביע את רגשותיי. כך שנינו מגיעים להבנה הדדית והעימות מסתיים ולא מסלים למריבה.</a:t>
            </a:r>
          </a:p>
          <a:p>
            <a:r>
              <a:rPr lang="he-IL" sz="1200" b="0" i="0" u="none" strike="noStrike" dirty="0" smtClean="0">
                <a:solidFill>
                  <a:srgbClr val="000000"/>
                </a:solidFill>
                <a:effectLst/>
                <a:latin typeface="Calibri" panose="020F0502020204030204" pitchFamily="34" charset="0"/>
              </a:rPr>
              <a:t>המחנך יגיד כי</a:t>
            </a:r>
            <a:r>
              <a:rPr lang="he-IL" sz="1200" b="0" i="0" u="none" strike="noStrike" baseline="0" dirty="0" smtClean="0">
                <a:solidFill>
                  <a:srgbClr val="000000"/>
                </a:solidFill>
                <a:effectLst/>
                <a:latin typeface="Calibri" panose="020F0502020204030204" pitchFamily="34" charset="0"/>
              </a:rPr>
              <a:t> כעת נלמד איך להרכיב משפטים של מסרי 'אני'.</a:t>
            </a:r>
          </a:p>
          <a:p>
            <a:r>
              <a:rPr lang="he-IL" sz="1200" b="0" i="0" u="none" strike="noStrike" baseline="0" dirty="0" smtClean="0">
                <a:solidFill>
                  <a:srgbClr val="000000"/>
                </a:solidFill>
                <a:effectLst/>
                <a:latin typeface="Calibri" panose="020F0502020204030204" pitchFamily="34" charset="0"/>
              </a:rPr>
              <a:t>לכל תלמיד יש בחירה והוא יכול לבחור האם לדבר על האחר במסרי 'אתה' ולהאשים או לחילופין לדבר ב'מסרי אני', לקחת אחריות על רגשותיו ולבטא אותם.</a:t>
            </a:r>
            <a:endParaRPr lang="x-none" dirty="0" smtClean="0"/>
          </a:p>
          <a:p>
            <a:pPr marL="0" lvl="0" indent="0" algn="r" rtl="1">
              <a:spcBef>
                <a:spcPts val="0"/>
              </a:spcBef>
              <a:spcAft>
                <a:spcPts val="0"/>
              </a:spcAft>
              <a:buNone/>
            </a:pPr>
            <a:endParaRPr dirty="0"/>
          </a:p>
        </p:txBody>
      </p:sp>
      <p:sp>
        <p:nvSpPr>
          <p:cNvPr id="268" name="Google Shape;26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6820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18</a:t>
            </a:fld>
            <a:endParaRPr lang="he-IL"/>
          </a:p>
        </p:txBody>
      </p:sp>
    </p:spTree>
    <p:extLst>
      <p:ext uri="{BB962C8B-B14F-4D97-AF65-F5344CB8AC3E}">
        <p14:creationId xmlns:p14="http://schemas.microsoft.com/office/powerpoint/2010/main" val="1269679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smtClean="0"/>
              <a:t>למחנך</a:t>
            </a:r>
            <a:r>
              <a:rPr lang="he-IL" dirty="0" smtClean="0"/>
              <a:t>: </a:t>
            </a:r>
            <a:r>
              <a:rPr lang="he-IL" dirty="0"/>
              <a:t>בשלב זה </a:t>
            </a:r>
            <a:r>
              <a:rPr lang="he-IL" dirty="0" smtClean="0"/>
              <a:t>התלמידים לומדים </a:t>
            </a:r>
            <a:r>
              <a:rPr lang="he-IL" dirty="0"/>
              <a:t>לברר, לזהות ולנסח </a:t>
            </a:r>
            <a:r>
              <a:rPr lang="he-IL" dirty="0" smtClean="0"/>
              <a:t>לעצמם </a:t>
            </a:r>
            <a:r>
              <a:rPr lang="he-IL" dirty="0"/>
              <a:t>מה הרגישו בסיטואציה מסוימת, למה </a:t>
            </a:r>
            <a:r>
              <a:rPr lang="he-IL" dirty="0" smtClean="0"/>
              <a:t>הם זקוקים מהחבר </a:t>
            </a:r>
            <a:r>
              <a:rPr lang="he-IL" dirty="0"/>
              <a:t>ומה היו </a:t>
            </a:r>
            <a:r>
              <a:rPr lang="he-IL" dirty="0" smtClean="0"/>
              <a:t>רוצים </a:t>
            </a:r>
            <a:r>
              <a:rPr lang="he-IL" dirty="0"/>
              <a:t>לבקש.</a:t>
            </a:r>
          </a:p>
          <a:p>
            <a:r>
              <a:rPr lang="he-IL" dirty="0"/>
              <a:t>בשלב הבא נלמד כיצד לנסח את הבקשה בדרך מקדמת.</a:t>
            </a:r>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19</a:t>
            </a:fld>
            <a:endParaRPr lang="he-IL"/>
          </a:p>
        </p:txBody>
      </p:sp>
    </p:spTree>
    <p:extLst>
      <p:ext uri="{BB962C8B-B14F-4D97-AF65-F5344CB8AC3E}">
        <p14:creationId xmlns:p14="http://schemas.microsoft.com/office/powerpoint/2010/main" val="3336804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smtClean="0"/>
              <a:t>למחנך:</a:t>
            </a:r>
            <a:r>
              <a:rPr lang="he-IL" dirty="0" smtClean="0"/>
              <a:t> </a:t>
            </a:r>
            <a:r>
              <a:rPr lang="he-IL" dirty="0"/>
              <a:t>יש להקרין את השקף על מסך מלא. המחשבות של הדמות יעלו על פי סדר בלחיצת כפתור.</a:t>
            </a:r>
            <a:r>
              <a:rPr lang="en-US" dirty="0"/>
              <a:t/>
            </a:r>
            <a:br>
              <a:rPr lang="en-US" dirty="0"/>
            </a:br>
            <a:endParaRPr lang="he-IL"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20</a:t>
            </a:fld>
            <a:endParaRPr lang="he-IL"/>
          </a:p>
        </p:txBody>
      </p:sp>
    </p:spTree>
    <p:extLst>
      <p:ext uri="{BB962C8B-B14F-4D97-AF65-F5344CB8AC3E}">
        <p14:creationId xmlns:p14="http://schemas.microsoft.com/office/powerpoint/2010/main" val="2650930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he-IL" b="1" dirty="0" smtClean="0"/>
              <a:t>למחנך</a:t>
            </a:r>
            <a:r>
              <a:rPr lang="he-IL" dirty="0" smtClean="0"/>
              <a:t>: התבנית לבניית משפטי מסרי "אני" עולה בלחיצת עכבר. </a:t>
            </a:r>
          </a:p>
          <a:p>
            <a:r>
              <a:rPr lang="he-IL" dirty="0" smtClean="0"/>
              <a:t>בשלב הקודם למדנו לברר עם עצמנו מה מפריע לנו. בשלב זה נלמד לתכנן מראש לנסח את הרצונות והצרכים שלנו בדרך מכבדת, המקדמת הבנה הדדית  ושיתוף פעולה.</a:t>
            </a:r>
          </a:p>
          <a:p>
            <a:r>
              <a:rPr lang="he-IL" b="1" dirty="0" smtClean="0"/>
              <a:t>**</a:t>
            </a:r>
            <a:r>
              <a:rPr lang="he-IL" dirty="0" smtClean="0"/>
              <a:t> </a:t>
            </a:r>
            <a:r>
              <a:rPr lang="he-IL" b="1" dirty="0" smtClean="0"/>
              <a:t>הסבר לתבנית "הרכבת מסרי אני" </a:t>
            </a:r>
            <a:r>
              <a:rPr lang="he-IL" dirty="0" smtClean="0"/>
              <a:t>-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smtClean="0">
                <a:ln>
                  <a:noFill/>
                </a:ln>
                <a:solidFill>
                  <a:prstClr val="black"/>
                </a:solidFill>
                <a:effectLst/>
                <a:uLnTx/>
                <a:uFillTx/>
                <a:latin typeface="Calibri" panose="020F0502020204030204"/>
                <a:ea typeface="Calibri"/>
                <a:cs typeface="Arial" panose="020B0604020202020204" pitchFamily="34" charset="0"/>
                <a:sym typeface="Calibri"/>
              </a:rPr>
              <a:t>כשאנחנו אומרים – אני מרגיש ש... אנחנו מביעים מחשבה שלנו – אני מרגיש  שאתה לא מקשיב לי / שאתה כועס עלי: אלו פרשנויות אישיות שלנו להתנהגות של האחר או למצב לא נעים.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smtClean="0">
                <a:ln>
                  <a:noFill/>
                </a:ln>
                <a:solidFill>
                  <a:prstClr val="black"/>
                </a:solidFill>
                <a:effectLst/>
                <a:uLnTx/>
                <a:uFillTx/>
                <a:latin typeface="Calibri" panose="020F0502020204030204"/>
                <a:ea typeface="Calibri"/>
                <a:cs typeface="Arial" panose="020B0604020202020204" pitchFamily="34" charset="0"/>
                <a:sym typeface="Calibri"/>
              </a:rPr>
              <a:t>לעומת זאת, כשאנחנו אומרים – אני מרגיש תסכול כאשר אתה עושה משהו אחר בזמן שאני מדבר </a:t>
            </a:r>
            <a:r>
              <a:rPr kumimoji="0" lang="he-IL" sz="1200" b="0" i="0" u="none" strike="noStrike" kern="1200" cap="none" spc="0" normalizeH="0" baseline="0" noProof="0" dirty="0" err="1" smtClean="0">
                <a:ln>
                  <a:noFill/>
                </a:ln>
                <a:solidFill>
                  <a:prstClr val="black"/>
                </a:solidFill>
                <a:effectLst/>
                <a:uLnTx/>
                <a:uFillTx/>
                <a:latin typeface="Calibri" panose="020F0502020204030204"/>
                <a:ea typeface="Calibri"/>
                <a:cs typeface="Arial" panose="020B0604020202020204" pitchFamily="34" charset="0"/>
                <a:sym typeface="Calibri"/>
              </a:rPr>
              <a:t>איתך</a:t>
            </a:r>
            <a:r>
              <a:rPr kumimoji="0" lang="he-IL" sz="1200" b="0" i="0" u="none" strike="noStrike" kern="1200" cap="none" spc="0" normalizeH="0" baseline="0" noProof="0" dirty="0" smtClean="0">
                <a:ln>
                  <a:noFill/>
                </a:ln>
                <a:solidFill>
                  <a:prstClr val="black"/>
                </a:solidFill>
                <a:effectLst/>
                <a:uLnTx/>
                <a:uFillTx/>
                <a:latin typeface="Calibri" panose="020F0502020204030204"/>
                <a:ea typeface="Calibri"/>
                <a:cs typeface="Arial" panose="020B0604020202020204" pitchFamily="34" charset="0"/>
                <a:sym typeface="Calibri"/>
              </a:rPr>
              <a:t> / אני מרגיש פחד כשאתה צועק עלי – אנחנו מביעים רגש שלנו. </a:t>
            </a: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a:cs typeface="Calibri"/>
              <a:sym typeface="Calibri"/>
            </a:endParaRPr>
          </a:p>
        </p:txBody>
      </p:sp>
      <p:sp>
        <p:nvSpPr>
          <p:cNvPr id="268" name="Google Shape;26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3649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smtClean="0"/>
              <a:t>למחנך :</a:t>
            </a:r>
            <a:r>
              <a:rPr lang="he-IL" dirty="0" smtClean="0"/>
              <a:t> להקריא את השקף כסיבה ותוצאה: כשמישהו מדבר במסרי 'אני' ומסביר איך הוא הרגיש ביחס למה שקרה, אני לא מרגיש מותקף, ולכן יכול להקשיב באמת. בתגובה, אני מביע את רגשותיי. כך שנינו מגיעים להבנה אחד של השני והעימות מסתיים ולא מסלים למריבה.</a:t>
            </a:r>
          </a:p>
          <a:p>
            <a:r>
              <a:rPr lang="he-IL" dirty="0" smtClean="0"/>
              <a:t>המחנך יגיד כי כעת נלמד איך להרכיב משפטים של מסרי "אני".</a:t>
            </a:r>
            <a:endParaRPr lang="x-none"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22</a:t>
            </a:fld>
            <a:endParaRPr lang="he-IL"/>
          </a:p>
        </p:txBody>
      </p:sp>
    </p:spTree>
    <p:extLst>
      <p:ext uri="{BB962C8B-B14F-4D97-AF65-F5344CB8AC3E}">
        <p14:creationId xmlns:p14="http://schemas.microsoft.com/office/powerpoint/2010/main" val="1488085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822099-C4B9-4777-AC4D-E954DB6718B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942019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smtClean="0"/>
              <a:t>למחנך</a:t>
            </a:r>
            <a:r>
              <a:rPr lang="he-IL" dirty="0" smtClean="0"/>
              <a:t>: </a:t>
            </a:r>
            <a:r>
              <a:rPr lang="he-IL" dirty="0"/>
              <a:t>מומלץ לשאול את </a:t>
            </a:r>
            <a:r>
              <a:rPr lang="he-IL" dirty="0" smtClean="0"/>
              <a:t>התלמידים </a:t>
            </a:r>
            <a:r>
              <a:rPr lang="he-IL" dirty="0"/>
              <a:t>כיצד מסרי אני יכולים להשפיע על קשר בין </a:t>
            </a:r>
            <a:r>
              <a:rPr lang="he-IL" dirty="0" smtClean="0"/>
              <a:t>חברים, </a:t>
            </a:r>
            <a:r>
              <a:rPr lang="he-IL" dirty="0"/>
              <a:t>ולאחר מספר תשובות להעלות את התשובה </a:t>
            </a:r>
            <a:r>
              <a:rPr lang="en-US" dirty="0"/>
              <a:t/>
            </a:r>
            <a:br>
              <a:rPr lang="en-US" dirty="0"/>
            </a:br>
            <a:r>
              <a:rPr lang="he-IL" dirty="0"/>
              <a:t>(התשובה תעלה בלחיצת </a:t>
            </a:r>
            <a:r>
              <a:rPr lang="he-IL" dirty="0" smtClean="0"/>
              <a:t>עכבר). </a:t>
            </a:r>
            <a:endParaRPr lang="he-IL" dirty="0"/>
          </a:p>
          <a:p>
            <a:r>
              <a:rPr lang="he-IL" dirty="0"/>
              <a:t>לכל </a:t>
            </a:r>
            <a:r>
              <a:rPr lang="he-IL" dirty="0" smtClean="0"/>
              <a:t>אחד מהחברים </a:t>
            </a:r>
            <a:r>
              <a:rPr lang="he-IL" dirty="0"/>
              <a:t>בשקף יש רגשות ורצונות </a:t>
            </a:r>
            <a:r>
              <a:rPr lang="he-IL" dirty="0" smtClean="0"/>
              <a:t>משלו. </a:t>
            </a:r>
            <a:r>
              <a:rPr lang="he-IL" dirty="0"/>
              <a:t>המודל מאפשר לכל </a:t>
            </a:r>
            <a:r>
              <a:rPr lang="he-IL" dirty="0" smtClean="0"/>
              <a:t>אחד </a:t>
            </a:r>
            <a:r>
              <a:rPr lang="he-IL" dirty="0"/>
              <a:t>מהן התבוננות פנימית על </a:t>
            </a:r>
            <a:r>
              <a:rPr lang="he-IL" dirty="0" smtClean="0"/>
              <a:t>רגשותיו וצרכיו, </a:t>
            </a:r>
            <a:r>
              <a:rPr lang="he-IL" dirty="0"/>
              <a:t>ומשמש ככלי יישומי לתקשורת בין אישית מיטיבה. כאשר אנו </a:t>
            </a:r>
            <a:r>
              <a:rPr lang="he-IL" dirty="0" smtClean="0"/>
              <a:t>מנסחים, </a:t>
            </a:r>
            <a:r>
              <a:rPr lang="he-IL" dirty="0"/>
              <a:t>קודם כל לעצמנו, את תחושותינו, יותר קל להסביר </a:t>
            </a:r>
            <a:r>
              <a:rPr lang="he-IL" dirty="0" smtClean="0"/>
              <a:t>לחבר </a:t>
            </a:r>
            <a:r>
              <a:rPr lang="he-IL" dirty="0"/>
              <a:t>מה אנו </a:t>
            </a:r>
            <a:r>
              <a:rPr lang="he-IL" dirty="0" smtClean="0"/>
              <a:t>צריכים ממנה </a:t>
            </a:r>
            <a:r>
              <a:rPr lang="he-IL" dirty="0"/>
              <a:t>ולבקש התנהגות חלופית, בדרך שהיא מקדמת ומכבדת את שני הצדדים.</a:t>
            </a:r>
            <a:r>
              <a:rPr lang="en-US" dirty="0"/>
              <a:t/>
            </a:r>
            <a:br>
              <a:rPr lang="en-US" dirty="0"/>
            </a:br>
            <a:r>
              <a:rPr lang="he-IL" dirty="0"/>
              <a:t>נסביר כי </a:t>
            </a:r>
            <a:r>
              <a:rPr lang="he-IL" dirty="0" smtClean="0"/>
              <a:t>כשמישהו משתמש </a:t>
            </a:r>
            <a:r>
              <a:rPr lang="he-IL" dirty="0"/>
              <a:t>במסרי 'אני' </a:t>
            </a:r>
            <a:r>
              <a:rPr lang="he-IL" dirty="0" smtClean="0"/>
              <a:t>ומסביר </a:t>
            </a:r>
            <a:r>
              <a:rPr lang="he-IL" dirty="0"/>
              <a:t>איך </a:t>
            </a:r>
            <a:r>
              <a:rPr lang="he-IL" dirty="0" smtClean="0"/>
              <a:t>הוא הרגיש </a:t>
            </a:r>
            <a:r>
              <a:rPr lang="he-IL" dirty="0"/>
              <a:t>ביחס למה שקרה, אף </a:t>
            </a:r>
            <a:r>
              <a:rPr lang="he-IL" dirty="0" smtClean="0"/>
              <a:t>אחד </a:t>
            </a:r>
            <a:r>
              <a:rPr lang="he-IL" dirty="0"/>
              <a:t>לא </a:t>
            </a:r>
            <a:r>
              <a:rPr lang="he-IL" dirty="0" smtClean="0"/>
              <a:t>מרגיש מותקף, </a:t>
            </a:r>
            <a:r>
              <a:rPr lang="he-IL" dirty="0"/>
              <a:t>ולכן </a:t>
            </a:r>
            <a:r>
              <a:rPr lang="he-IL" dirty="0" smtClean="0"/>
              <a:t>יכול</a:t>
            </a:r>
            <a:r>
              <a:rPr lang="he-IL" baseline="0" dirty="0" smtClean="0"/>
              <a:t> </a:t>
            </a:r>
            <a:r>
              <a:rPr lang="he-IL" dirty="0" smtClean="0"/>
              <a:t>להקשיב </a:t>
            </a:r>
            <a:r>
              <a:rPr lang="he-IL" dirty="0"/>
              <a:t>באמת. בתגובה, גם הצד המקשיב יכול להביע את רגשותיו. כך </a:t>
            </a:r>
            <a:r>
              <a:rPr lang="he-IL" dirty="0" smtClean="0"/>
              <a:t>חברים יכולים </a:t>
            </a:r>
            <a:r>
              <a:rPr lang="he-IL" dirty="0"/>
              <a:t>להגיע להבנה והעימות מסתיים ולא מסלים למריבה.</a:t>
            </a:r>
          </a:p>
          <a:p>
            <a:endParaRPr lang="he-IL"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23</a:t>
            </a:fld>
            <a:endParaRPr lang="he-IL"/>
          </a:p>
        </p:txBody>
      </p:sp>
    </p:spTree>
    <p:extLst>
      <p:ext uri="{BB962C8B-B14F-4D97-AF65-F5344CB8AC3E}">
        <p14:creationId xmlns:p14="http://schemas.microsoft.com/office/powerpoint/2010/main" val="2851397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endParaRPr lang="en-US" dirty="0"/>
          </a:p>
        </p:txBody>
      </p:sp>
      <p:sp>
        <p:nvSpPr>
          <p:cNvPr id="268" name="Google Shape;26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7566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smtClean="0"/>
              <a:t>למחנך</a:t>
            </a:r>
            <a:r>
              <a:rPr lang="he-IL" dirty="0" smtClean="0"/>
              <a:t>: </a:t>
            </a:r>
            <a:r>
              <a:rPr lang="he-IL" dirty="0"/>
              <a:t>דף להדפסה </a:t>
            </a:r>
            <a:r>
              <a:rPr lang="he-IL" dirty="0" smtClean="0"/>
              <a:t>לתלמידים </a:t>
            </a:r>
            <a:r>
              <a:rPr lang="he-IL" dirty="0"/>
              <a:t>נמצא בסיום המצגת בשקפים להדפסה שקף מספר </a:t>
            </a:r>
            <a:r>
              <a:rPr lang="he-IL" dirty="0" smtClean="0"/>
              <a:t>36.</a:t>
            </a:r>
            <a:endParaRPr lang="he-IL" dirty="0"/>
          </a:p>
          <a:p>
            <a:r>
              <a:rPr lang="he-IL" dirty="0"/>
              <a:t>נקרין את השקף </a:t>
            </a:r>
            <a:r>
              <a:rPr lang="he-IL" dirty="0" smtClean="0"/>
              <a:t>לתלמידים </a:t>
            </a:r>
            <a:r>
              <a:rPr lang="he-IL" dirty="0"/>
              <a:t>ונזמין </a:t>
            </a:r>
            <a:r>
              <a:rPr lang="he-IL" dirty="0" smtClean="0"/>
              <a:t>אותם </a:t>
            </a:r>
            <a:r>
              <a:rPr lang="he-IL" dirty="0"/>
              <a:t>למלא </a:t>
            </a:r>
            <a:r>
              <a:rPr lang="he-IL" dirty="0" smtClean="0"/>
              <a:t>בעצמם </a:t>
            </a:r>
            <a:r>
              <a:rPr lang="he-IL" dirty="0"/>
              <a:t>את המשפטים החסרים. במליאה נבדוק את המשפטים שהרכיבו – האם הם לפי התבנית שלמדנו. </a:t>
            </a:r>
          </a:p>
          <a:p>
            <a:endParaRPr lang="x-none"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26</a:t>
            </a:fld>
            <a:endParaRPr lang="he-IL"/>
          </a:p>
        </p:txBody>
      </p:sp>
    </p:spTree>
    <p:extLst>
      <p:ext uri="{BB962C8B-B14F-4D97-AF65-F5344CB8AC3E}">
        <p14:creationId xmlns:p14="http://schemas.microsoft.com/office/powerpoint/2010/main" val="26580657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u="none" baseline="0" dirty="0" smtClean="0">
                <a:latin typeface="David" panose="020E0502060401010101" pitchFamily="34" charset="-79"/>
                <a:ea typeface="Calibri"/>
                <a:cs typeface="David" panose="020E0502060401010101" pitchFamily="34" charset="-79"/>
                <a:sym typeface="Calibri"/>
              </a:rPr>
              <a:t>למחנך</a:t>
            </a:r>
            <a:r>
              <a:rPr lang="he-IL" sz="1200" b="0" u="none" baseline="0" dirty="0" smtClean="0">
                <a:latin typeface="David" panose="020E0502060401010101" pitchFamily="34" charset="-79"/>
                <a:ea typeface="Calibri"/>
                <a:cs typeface="David" panose="020E0502060401010101" pitchFamily="34" charset="-79"/>
                <a:sym typeface="Calibri"/>
              </a:rPr>
              <a:t>: הכיתה תשב במעגל. במרכז המעגל ישבו ארבעה תלמידים וישחקו כל אחד תפקיד בשיחה.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u="none" baseline="0" dirty="0" smtClean="0">
                <a:latin typeface="David" panose="020E0502060401010101" pitchFamily="34" charset="-79"/>
                <a:ea typeface="Calibri"/>
                <a:cs typeface="David" panose="020E0502060401010101" pitchFamily="34" charset="-79"/>
                <a:sym typeface="Calibri"/>
              </a:rPr>
              <a:t>לפני הצגת האירוע </a:t>
            </a:r>
            <a:r>
              <a:rPr lang="he-IL" sz="1200" b="0" u="none" baseline="0" dirty="0" smtClean="0">
                <a:latin typeface="David" panose="020E0502060401010101" pitchFamily="34" charset="-79"/>
                <a:ea typeface="Calibri"/>
                <a:cs typeface="David" panose="020E0502060401010101" pitchFamily="34" charset="-79"/>
                <a:sym typeface="Calibri"/>
              </a:rPr>
              <a:t>בכיתה, חשוב להדריך את השחקנים שעליהן יהיה לדבר '</a:t>
            </a:r>
            <a:r>
              <a:rPr lang="he-IL" sz="1200" b="1" u="none" baseline="0" dirty="0" smtClean="0">
                <a:latin typeface="David" panose="020E0502060401010101" pitchFamily="34" charset="-79"/>
                <a:ea typeface="Calibri"/>
                <a:cs typeface="David" panose="020E0502060401010101" pitchFamily="34" charset="-79"/>
                <a:sym typeface="Calibri"/>
              </a:rPr>
              <a:t>במסרי אתה'</a:t>
            </a:r>
            <a:r>
              <a:rPr lang="he-IL" sz="1200" b="0" u="none" baseline="0" dirty="0" smtClean="0">
                <a:latin typeface="David" panose="020E0502060401010101" pitchFamily="34" charset="-79"/>
                <a:ea typeface="Calibri"/>
                <a:cs typeface="David" panose="020E0502060401010101" pitchFamily="34" charset="-79"/>
                <a:sym typeface="Calibri"/>
              </a:rPr>
              <a:t> במהלך ההצגה.</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b="0" u="none" baseline="0" dirty="0" smtClean="0">
              <a:latin typeface="David" panose="020E0502060401010101" pitchFamily="34" charset="-79"/>
              <a:ea typeface="Calibri"/>
              <a:cs typeface="David" panose="020E0502060401010101" pitchFamily="34" charset="-79"/>
              <a:sym typeface="Calibri"/>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u="none" baseline="0" dirty="0" smtClean="0">
                <a:latin typeface="David" panose="020E0502060401010101" pitchFamily="34" charset="-79"/>
                <a:ea typeface="Calibri"/>
                <a:cs typeface="David" panose="020E0502060401010101" pitchFamily="34" charset="-79"/>
                <a:sym typeface="Calibri"/>
              </a:rPr>
              <a:t>במהלך הצגת האירוע</a:t>
            </a:r>
            <a:r>
              <a:rPr lang="he-IL" sz="1200" b="0" u="none" baseline="0" dirty="0" smtClean="0">
                <a:latin typeface="David" panose="020E0502060401010101" pitchFamily="34" charset="-79"/>
                <a:ea typeface="Calibri"/>
                <a:cs typeface="David" panose="020E0502060401010101" pitchFamily="34" charset="-79"/>
                <a:sym typeface="Calibri"/>
              </a:rPr>
              <a:t>: הצופים במעגל יכולים לקום לאחת הדמויות ולהיות </a:t>
            </a:r>
            <a:r>
              <a:rPr lang="he-IL" sz="1200" b="0" u="none" baseline="0" dirty="0" smtClean="0">
                <a:solidFill>
                  <a:schemeClr val="tx1"/>
                </a:solidFill>
                <a:latin typeface="David" panose="020E0502060401010101" pitchFamily="34" charset="-79"/>
                <a:ea typeface="Calibri"/>
                <a:cs typeface="David" panose="020E0502060401010101" pitchFamily="34" charset="-79"/>
                <a:sym typeface="Calibri"/>
              </a:rPr>
              <a:t>"צל": </a:t>
            </a:r>
            <a:r>
              <a:rPr lang="he-IL" sz="1200" b="0" u="none" baseline="0" dirty="0" smtClean="0">
                <a:latin typeface="David" panose="020E0502060401010101" pitchFamily="34" charset="-79"/>
                <a:ea typeface="Calibri"/>
                <a:cs typeface="David" panose="020E0502060401010101" pitchFamily="34" charset="-79"/>
                <a:sym typeface="Calibri"/>
              </a:rPr>
              <a:t>להניח יד על הדמות ואז לומר את דבריו במסרי "אני". </a:t>
            </a:r>
            <a:r>
              <a:rPr lang="he-IL" sz="1200" b="0" u="none" baseline="0" dirty="0" smtClean="0">
                <a:solidFill>
                  <a:schemeClr val="tx1"/>
                </a:solidFill>
                <a:latin typeface="David" panose="020E0502060401010101" pitchFamily="34" charset="-79"/>
                <a:ea typeface="Calibri"/>
                <a:cs typeface="David" panose="020E0502060401010101" pitchFamily="34" charset="-79"/>
                <a:sym typeface="Calibri"/>
              </a:rPr>
              <a:t>האחרות במעגל הפנימי ימשיכו את המשחק בתגובה לדברי ה"צל".</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0" u="none" baseline="0" dirty="0" smtClean="0">
                <a:solidFill>
                  <a:schemeClr val="tx1"/>
                </a:solidFill>
                <a:latin typeface="David" panose="020E0502060401010101" pitchFamily="34" charset="-79"/>
                <a:ea typeface="Calibri"/>
                <a:cs typeface="David" panose="020E0502060401010101" pitchFamily="34" charset="-79"/>
                <a:sym typeface="Calibri"/>
              </a:rPr>
              <a:t>כרטיסיות הדמויות נמצאות בשקפים להדפסה בסיום המצגת, שקף 37.</a:t>
            </a:r>
          </a:p>
          <a:p>
            <a:pPr marL="0" lvl="0" indent="0" algn="r" rtl="1">
              <a:spcBef>
                <a:spcPts val="0"/>
              </a:spcBef>
              <a:spcAft>
                <a:spcPts val="0"/>
              </a:spcAft>
              <a:buNone/>
            </a:pPr>
            <a:endParaRPr dirty="0"/>
          </a:p>
        </p:txBody>
      </p:sp>
      <p:sp>
        <p:nvSpPr>
          <p:cNvPr id="278" name="Google Shape;27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smtClean="0"/>
              <a:t>למחנך</a:t>
            </a:r>
            <a:r>
              <a:rPr lang="he-IL" dirty="0" smtClean="0"/>
              <a:t>: </a:t>
            </a:r>
            <a:r>
              <a:rPr lang="he-IL" dirty="0"/>
              <a:t>השאלות לדיון עולות בהדרגה בלחיצת עכבר</a:t>
            </a:r>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28</a:t>
            </a:fld>
            <a:endParaRPr lang="he-IL"/>
          </a:p>
        </p:txBody>
      </p:sp>
    </p:spTree>
    <p:extLst>
      <p:ext uri="{BB962C8B-B14F-4D97-AF65-F5344CB8AC3E}">
        <p14:creationId xmlns:p14="http://schemas.microsoft.com/office/powerpoint/2010/main" val="41425983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smtClean="0"/>
              <a:t>למחנך</a:t>
            </a:r>
            <a:r>
              <a:rPr lang="he-IL" dirty="0" smtClean="0"/>
              <a:t>: </a:t>
            </a:r>
            <a:r>
              <a:rPr lang="he-IL" dirty="0"/>
              <a:t>הסעיפים עולים בלחיצת עכבר</a:t>
            </a:r>
            <a:endParaRPr lang="x-none"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29</a:t>
            </a:fld>
            <a:endParaRPr lang="he-IL"/>
          </a:p>
        </p:txBody>
      </p:sp>
    </p:spTree>
    <p:extLst>
      <p:ext uri="{BB962C8B-B14F-4D97-AF65-F5344CB8AC3E}">
        <p14:creationId xmlns:p14="http://schemas.microsoft.com/office/powerpoint/2010/main" val="34704244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3" name="Google Shape;27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457200" marR="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b="1" dirty="0" smtClean="0"/>
              <a:t>למחנך</a:t>
            </a:r>
            <a:r>
              <a:rPr lang="he-IL" dirty="0" smtClean="0"/>
              <a:t>: הסעיפים עולים בלחיצת עכבר</a:t>
            </a:r>
            <a:endParaRPr lang="x-none" dirty="0" smtClean="0"/>
          </a:p>
          <a:p>
            <a:endParaRPr lang="he-IL" dirty="0"/>
          </a:p>
        </p:txBody>
      </p:sp>
      <p:sp>
        <p:nvSpPr>
          <p:cNvPr id="4" name="מציין מיקום של מספר שקופית 3"/>
          <p:cNvSpPr>
            <a:spLocks noGrp="1"/>
          </p:cNvSpPr>
          <p:nvPr>
            <p:ph type="sldNum" idx="10"/>
          </p:nvPr>
        </p:nvSpPr>
        <p:spPr/>
        <p:txBody>
          <a:bodyPr/>
          <a:lstStyle/>
          <a:p>
            <a:pPr marL="0" marR="0" lvl="0" indent="0" algn="l" rtl="1">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t>31</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626084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822099-C4B9-4777-AC4D-E954DB6718B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32</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0221033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457200" algn="just" rtl="1">
              <a:lnSpc>
                <a:spcPct val="150000"/>
              </a:lnSpc>
            </a:pPr>
            <a:r>
              <a:rPr lang="he-IL" sz="1800" b="1" dirty="0">
                <a:effectLst/>
                <a:latin typeface="Calibri" panose="020F0502020204030204" pitchFamily="34" charset="0"/>
                <a:ea typeface="Calibri" panose="020F0502020204030204" pitchFamily="34" charset="0"/>
                <a:cs typeface="David" panose="020E0502060401010101" pitchFamily="34" charset="-79"/>
              </a:rPr>
              <a:t>יישום התנהגותי: </a:t>
            </a:r>
          </a:p>
          <a:p>
            <a:pPr marL="457200" algn="just" rtl="1">
              <a:lnSpc>
                <a:spcPct val="150000"/>
              </a:lnSpc>
            </a:pPr>
            <a:r>
              <a:rPr lang="he-IL" sz="1800" dirty="0" smtClean="0">
                <a:effectLst/>
                <a:latin typeface="Calibri" panose="020F0502020204030204" pitchFamily="34" charset="0"/>
                <a:ea typeface="Calibri" panose="020F0502020204030204" pitchFamily="34" charset="0"/>
                <a:cs typeface="David" panose="020E0502060401010101" pitchFamily="34" charset="-79"/>
              </a:rPr>
              <a:t>התלמיד מצייר את </a:t>
            </a:r>
            <a:r>
              <a:rPr lang="he-IL" sz="1800" dirty="0">
                <a:effectLst/>
                <a:latin typeface="Calibri" panose="020F0502020204030204" pitchFamily="34" charset="0"/>
                <a:ea typeface="Calibri" panose="020F0502020204030204" pitchFamily="34" charset="0"/>
                <a:cs typeface="David" panose="020E0502060401010101" pitchFamily="34" charset="-79"/>
              </a:rPr>
              <a:t>הענן במחברת </a:t>
            </a:r>
            <a:r>
              <a:rPr lang="he-IL" sz="1800" dirty="0" smtClean="0">
                <a:effectLst/>
                <a:latin typeface="Calibri" panose="020F0502020204030204" pitchFamily="34" charset="0"/>
                <a:ea typeface="Calibri" panose="020F0502020204030204" pitchFamily="34" charset="0"/>
                <a:cs typeface="David" panose="020E0502060401010101" pitchFamily="34" charset="-79"/>
              </a:rPr>
              <a:t>שלו</a:t>
            </a:r>
            <a:r>
              <a:rPr lang="he-IL" sz="1800" dirty="0" smtClean="0">
                <a:effectLst/>
                <a:latin typeface="Calibri" panose="020F0502020204030204" pitchFamily="34" charset="0"/>
                <a:ea typeface="Calibri" panose="020F0502020204030204" pitchFamily="34" charset="0"/>
                <a:cs typeface="Arial" panose="020B0604020202020204" pitchFamily="34" charset="0"/>
              </a:rPr>
              <a:t> ומתבקש </a:t>
            </a:r>
            <a:r>
              <a:rPr lang="he-IL" sz="1800" dirty="0">
                <a:effectLst/>
                <a:latin typeface="Calibri" panose="020F0502020204030204" pitchFamily="34" charset="0"/>
                <a:ea typeface="Calibri" panose="020F0502020204030204" pitchFamily="34" charset="0"/>
                <a:cs typeface="Arial" panose="020B0604020202020204" pitchFamily="34" charset="0"/>
              </a:rPr>
              <a:t>לחשוב על </a:t>
            </a:r>
            <a:r>
              <a:rPr lang="he-IL" sz="1800" dirty="0">
                <a:effectLst/>
                <a:latin typeface="Calibri" panose="020F0502020204030204" pitchFamily="34" charset="0"/>
                <a:ea typeface="Calibri" panose="020F0502020204030204" pitchFamily="34" charset="0"/>
                <a:cs typeface="David" panose="020E0502060401010101" pitchFamily="34" charset="-79"/>
              </a:rPr>
              <a:t>דבר אחד שאותו </a:t>
            </a:r>
            <a:r>
              <a:rPr lang="he-IL" sz="1800" dirty="0" smtClean="0">
                <a:effectLst/>
                <a:latin typeface="Calibri" panose="020F0502020204030204" pitchFamily="34" charset="0"/>
                <a:ea typeface="Calibri" panose="020F0502020204030204" pitchFamily="34" charset="0"/>
                <a:cs typeface="David" panose="020E0502060401010101" pitchFamily="34" charset="-79"/>
              </a:rPr>
              <a:t>הוא מתכוון </a:t>
            </a:r>
            <a:r>
              <a:rPr lang="he-IL" sz="1800" dirty="0">
                <a:effectLst/>
                <a:latin typeface="Calibri" panose="020F0502020204030204" pitchFamily="34" charset="0"/>
                <a:ea typeface="Calibri" panose="020F0502020204030204" pitchFamily="34" charset="0"/>
                <a:cs typeface="David" panose="020E0502060401010101" pitchFamily="34" charset="-79"/>
              </a:rPr>
              <a:t>לעשות כבר ממחר, בעקבות השיעור. </a:t>
            </a:r>
          </a:p>
          <a:p>
            <a:pPr marL="457200" algn="just" rtl="1">
              <a:lnSpc>
                <a:spcPct val="150000"/>
              </a:lnSpc>
            </a:pPr>
            <a:r>
              <a:rPr lang="he-IL" sz="1800" dirty="0">
                <a:effectLst/>
                <a:latin typeface="Calibri" panose="020F0502020204030204" pitchFamily="34" charset="0"/>
                <a:ea typeface="Calibri" panose="020F0502020204030204" pitchFamily="34" charset="0"/>
                <a:cs typeface="David" panose="020E0502060401010101" pitchFamily="34" charset="-79"/>
              </a:rPr>
              <a:t>ניתן לאפשר לחלק </a:t>
            </a:r>
            <a:r>
              <a:rPr lang="he-IL" sz="1800" dirty="0" smtClean="0">
                <a:effectLst/>
                <a:latin typeface="Calibri" panose="020F0502020204030204" pitchFamily="34" charset="0"/>
                <a:ea typeface="Calibri" panose="020F0502020204030204" pitchFamily="34" charset="0"/>
                <a:cs typeface="David" panose="020E0502060401010101" pitchFamily="34" charset="-79"/>
              </a:rPr>
              <a:t>מהתלמידים </a:t>
            </a:r>
            <a:r>
              <a:rPr lang="he-IL" sz="1800" dirty="0">
                <a:effectLst/>
                <a:latin typeface="Calibri" panose="020F0502020204030204" pitchFamily="34" charset="0"/>
                <a:ea typeface="Calibri" panose="020F0502020204030204" pitchFamily="34" charset="0"/>
                <a:cs typeface="David" panose="020E0502060401010101" pitchFamily="34" charset="-79"/>
              </a:rPr>
              <a:t>לשתף כבר כעת בתובנות </a:t>
            </a:r>
            <a:r>
              <a:rPr lang="he-IL" sz="1800" dirty="0" smtClean="0">
                <a:effectLst/>
                <a:latin typeface="Calibri" panose="020F0502020204030204" pitchFamily="34" charset="0"/>
                <a:ea typeface="Calibri" panose="020F0502020204030204" pitchFamily="34" charset="0"/>
                <a:cs typeface="David" panose="020E0502060401010101" pitchFamily="34" charset="-79"/>
              </a:rPr>
              <a:t>שלהן, </a:t>
            </a:r>
            <a:r>
              <a:rPr lang="he-IL" sz="1800" dirty="0">
                <a:effectLst/>
                <a:latin typeface="Calibri" panose="020F0502020204030204" pitchFamily="34" charset="0"/>
                <a:ea typeface="Calibri" panose="020F0502020204030204" pitchFamily="34" charset="0"/>
                <a:cs typeface="David" panose="020E0502060401010101" pitchFamily="34" charset="-79"/>
              </a:rPr>
              <a:t>ובנוסף, את שיעור כישורי חיים הבא להתחיל בשיתוף של </a:t>
            </a:r>
            <a:r>
              <a:rPr lang="he-IL" sz="1800" dirty="0" smtClean="0">
                <a:effectLst/>
                <a:latin typeface="Calibri" panose="020F0502020204030204" pitchFamily="34" charset="0"/>
                <a:ea typeface="Calibri" panose="020F0502020204030204" pitchFamily="34" charset="0"/>
                <a:cs typeface="David" panose="020E0502060401010101" pitchFamily="34" charset="-79"/>
              </a:rPr>
              <a:t>תלמידים נוספים שמעוניינים </a:t>
            </a:r>
            <a:r>
              <a:rPr lang="he-IL" sz="1800" dirty="0">
                <a:effectLst/>
                <a:latin typeface="Calibri" panose="020F0502020204030204" pitchFamily="34" charset="0"/>
                <a:ea typeface="Calibri" panose="020F0502020204030204" pitchFamily="34" charset="0"/>
                <a:cs typeface="David" panose="020E0502060401010101" pitchFamily="34" charset="-79"/>
              </a:rPr>
              <a:t>בכך. </a:t>
            </a:r>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33</a:t>
            </a:fld>
            <a:endParaRPr lang="he-IL"/>
          </a:p>
        </p:txBody>
      </p:sp>
    </p:spTree>
    <p:extLst>
      <p:ext uri="{BB962C8B-B14F-4D97-AF65-F5344CB8AC3E}">
        <p14:creationId xmlns:p14="http://schemas.microsoft.com/office/powerpoint/2010/main" val="862438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x-none"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822099-C4B9-4777-AC4D-E954DB6718B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6</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4722869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smtClean="0"/>
              <a:t>למחנך</a:t>
            </a:r>
            <a:r>
              <a:rPr lang="he-IL" dirty="0" smtClean="0"/>
              <a:t>: </a:t>
            </a:r>
            <a:r>
              <a:rPr lang="he-IL" dirty="0"/>
              <a:t>דף </a:t>
            </a:r>
            <a:r>
              <a:rPr lang="he-IL" dirty="0" smtClean="0"/>
              <a:t>לתלמידים הממחיזים </a:t>
            </a:r>
            <a:r>
              <a:rPr lang="he-IL" dirty="0"/>
              <a:t>את האירוע בפתיחת </a:t>
            </a:r>
            <a:r>
              <a:rPr lang="he-IL" dirty="0" smtClean="0"/>
              <a:t>השיעור,</a:t>
            </a:r>
            <a:r>
              <a:rPr lang="he-IL" baseline="0" dirty="0" smtClean="0"/>
              <a:t> בשקף מס' 10</a:t>
            </a:r>
            <a:r>
              <a:rPr lang="he-IL" dirty="0" smtClean="0"/>
              <a:t>. תלמיד אחד הוא המואשם </a:t>
            </a:r>
            <a:r>
              <a:rPr lang="he-IL" dirty="0"/>
              <a:t>בהפסד. </a:t>
            </a:r>
            <a:r>
              <a:rPr lang="he-IL" dirty="0" smtClean="0"/>
              <a:t>שני האחרים מאשימים אותו </a:t>
            </a:r>
            <a:r>
              <a:rPr lang="he-IL" dirty="0"/>
              <a:t>בהפסד. </a:t>
            </a:r>
            <a:endParaRPr lang="x-none"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35</a:t>
            </a:fld>
            <a:endParaRPr lang="he-IL"/>
          </a:p>
        </p:txBody>
      </p:sp>
    </p:spTree>
    <p:extLst>
      <p:ext uri="{BB962C8B-B14F-4D97-AF65-F5344CB8AC3E}">
        <p14:creationId xmlns:p14="http://schemas.microsoft.com/office/powerpoint/2010/main" val="13609263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smtClean="0"/>
              <a:t>למחנך:</a:t>
            </a:r>
            <a:r>
              <a:rPr lang="he-IL" b="0" baseline="0" dirty="0" smtClean="0"/>
              <a:t> דף עבודה כשיעורי בית לשקף מס' 26.</a:t>
            </a:r>
            <a:endParaRPr lang="x-none" b="1"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36</a:t>
            </a:fld>
            <a:endParaRPr lang="he-IL"/>
          </a:p>
        </p:txBody>
      </p:sp>
    </p:spTree>
    <p:extLst>
      <p:ext uri="{BB962C8B-B14F-4D97-AF65-F5344CB8AC3E}">
        <p14:creationId xmlns:p14="http://schemas.microsoft.com/office/powerpoint/2010/main" val="5706589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כרטיסיות הדמויות למשחק אקווריום – דמות וצל בשקף </a:t>
            </a:r>
            <a:r>
              <a:rPr lang="he-IL" dirty="0" smtClean="0"/>
              <a:t>27.</a:t>
            </a:r>
            <a:endParaRPr lang="x-none"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37</a:t>
            </a:fld>
            <a:endParaRPr lang="he-IL"/>
          </a:p>
        </p:txBody>
      </p:sp>
    </p:spTree>
    <p:extLst>
      <p:ext uri="{BB962C8B-B14F-4D97-AF65-F5344CB8AC3E}">
        <p14:creationId xmlns:p14="http://schemas.microsoft.com/office/powerpoint/2010/main" val="2139219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dirty="0"/>
              <a:t>חשוב לחזור על הכללים המרכזיים בכל שיעור</a:t>
            </a:r>
            <a:r>
              <a:rPr lang="he-IL" dirty="0"/>
              <a:t>, </a:t>
            </a:r>
            <a:r>
              <a:rPr lang="x-none" dirty="0"/>
              <a:t>על מנת לבסס מרחב בטוח המאפשר שיח רגשי </a:t>
            </a:r>
            <a:r>
              <a:rPr lang="x-none"/>
              <a:t>בין </a:t>
            </a:r>
            <a:r>
              <a:rPr lang="he-IL" dirty="0" smtClean="0"/>
              <a:t>התלמידים</a:t>
            </a:r>
            <a:r>
              <a:rPr lang="x-none" smtClean="0"/>
              <a:t>.</a:t>
            </a:r>
            <a:r>
              <a:rPr lang="he-IL" b="0" dirty="0" smtClean="0"/>
              <a:t>  </a:t>
            </a:r>
            <a:r>
              <a:rPr lang="he-IL" b="1" dirty="0" smtClean="0"/>
              <a:t> </a:t>
            </a:r>
            <a:endParaRPr lang="he-IL" b="1" dirty="0"/>
          </a:p>
        </p:txBody>
      </p:sp>
      <p:sp>
        <p:nvSpPr>
          <p:cNvPr id="184" name="Google Shape;18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74942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למחנך</a:t>
            </a:r>
            <a:r>
              <a:rPr kumimoji="0" lang="he-IL" sz="12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 </a:t>
            </a: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השאלות והרעיונות ב'ארגז הכלים שלי' עולים באופן מדורג בלחיצת </a:t>
            </a:r>
            <a:r>
              <a:rPr kumimoji="0" lang="he-IL" sz="12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עכבר.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b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נפתח בשאלה – 'מה עשינו בשיעור הקודם? מדוע?’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b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לאחר מכן נבקש </a:t>
            </a:r>
            <a:r>
              <a:rPr kumimoji="0" lang="he-IL" sz="12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מהתלמידים </a:t>
            </a: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לספר</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ולהביא דוגמאות למצבי חיים בהם השתמשו בכלים שנלמדו בשיעור הקודם.</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***מומלץ לתלות את ארגז הכלים בלוח כישורי חיים בכיתה.</a:t>
            </a:r>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822099-C4B9-4777-AC4D-E954DB6718BC}" type="slidenum">
              <a:rPr kumimoji="0" lang="he-IL" sz="13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9</a:t>
            </a:fld>
            <a:endParaRPr kumimoji="0" lang="he-IL" sz="13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228031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למחנך: לפני השיעור יש </a:t>
            </a:r>
            <a:r>
              <a:rPr lang="he-IL" dirty="0"/>
              <a:t>לבקש </a:t>
            </a:r>
            <a:r>
              <a:rPr lang="he-IL" dirty="0" smtClean="0"/>
              <a:t>משלוש תלמידים </a:t>
            </a:r>
            <a:r>
              <a:rPr lang="he-IL" dirty="0"/>
              <a:t>מהכיתה </a:t>
            </a:r>
            <a:r>
              <a:rPr lang="he-IL" dirty="0" smtClean="0"/>
              <a:t>לערוך </a:t>
            </a:r>
            <a:r>
              <a:rPr lang="he-IL" dirty="0"/>
              <a:t>המחזה </a:t>
            </a:r>
            <a:r>
              <a:rPr lang="he-IL" dirty="0" smtClean="0"/>
              <a:t>לפי</a:t>
            </a:r>
            <a:r>
              <a:rPr lang="he-IL" baseline="0" dirty="0" smtClean="0"/>
              <a:t> </a:t>
            </a:r>
            <a:r>
              <a:rPr lang="he-IL" dirty="0" smtClean="0"/>
              <a:t>כרטיסי </a:t>
            </a:r>
            <a:r>
              <a:rPr lang="he-IL" dirty="0"/>
              <a:t>המחזה הנמצאים בסוף המצגת בשקפים להדפסה, </a:t>
            </a:r>
            <a:r>
              <a:rPr lang="he-IL" dirty="0" smtClean="0"/>
              <a:t>שקף </a:t>
            </a:r>
            <a:r>
              <a:rPr lang="he-IL" dirty="0"/>
              <a:t>מספר </a:t>
            </a:r>
            <a:r>
              <a:rPr lang="he-IL" dirty="0" smtClean="0"/>
              <a:t>35.</a:t>
            </a:r>
            <a:endParaRPr lang="he-IL"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10</a:t>
            </a:fld>
            <a:endParaRPr lang="he-IL"/>
          </a:p>
        </p:txBody>
      </p:sp>
    </p:spTree>
    <p:extLst>
      <p:ext uri="{BB962C8B-B14F-4D97-AF65-F5344CB8AC3E}">
        <p14:creationId xmlns:p14="http://schemas.microsoft.com/office/powerpoint/2010/main" val="2148519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he-IL" b="1" dirty="0" smtClean="0"/>
              <a:t>למחנך</a:t>
            </a:r>
            <a:r>
              <a:rPr lang="he-IL" dirty="0" smtClean="0"/>
              <a:t>: נושא 'הסלמת עימות' נלמד בעבר</a:t>
            </a:r>
            <a:r>
              <a:rPr lang="en-US" dirty="0" smtClean="0"/>
              <a:t> </a:t>
            </a:r>
            <a:r>
              <a:rPr lang="he-IL" dirty="0" smtClean="0"/>
              <a:t>ומומלץ להעלות שוב המושגים שנלמדו</a:t>
            </a:r>
            <a:r>
              <a:rPr lang="en-US" dirty="0" smtClean="0"/>
              <a:t>:</a:t>
            </a:r>
            <a:r>
              <a:rPr lang="he-IL" dirty="0" smtClean="0"/>
              <a:t> האבחנה בין עימות למריבה</a:t>
            </a:r>
            <a:r>
              <a:rPr lang="en-US" dirty="0" smtClean="0"/>
              <a:t> </a:t>
            </a:r>
            <a:r>
              <a:rPr lang="he-IL" dirty="0" smtClean="0"/>
              <a:t>ומהי הסלמה.</a:t>
            </a:r>
            <a:r>
              <a:rPr lang="en-US" dirty="0" smtClean="0"/>
              <a:t/>
            </a:r>
            <a:br>
              <a:rPr lang="en-US" dirty="0" smtClean="0"/>
            </a:br>
            <a:r>
              <a:rPr lang="he-IL" b="1" dirty="0" smtClean="0"/>
              <a:t>עימות</a:t>
            </a:r>
            <a:r>
              <a:rPr lang="he-IL" dirty="0" smtClean="0"/>
              <a:t> הוא חוסר הסכמה ראשוני. </a:t>
            </a:r>
            <a:r>
              <a:rPr lang="en-US" dirty="0" smtClean="0"/>
              <a:t/>
            </a:r>
            <a:br>
              <a:rPr lang="en-US" dirty="0" smtClean="0"/>
            </a:br>
            <a:r>
              <a:rPr lang="he-IL" b="1" dirty="0" smtClean="0"/>
              <a:t>מריבה</a:t>
            </a:r>
            <a:r>
              <a:rPr lang="he-IL" dirty="0" smtClean="0"/>
              <a:t> הוא מצב של יריבות, חוסר הסכמה או חוסר התאמה בין שני צדדים ויותר.</a:t>
            </a:r>
          </a:p>
          <a:p>
            <a:r>
              <a:rPr lang="he-IL" b="1" dirty="0" smtClean="0"/>
              <a:t>הסלמה</a:t>
            </a:r>
            <a:r>
              <a:rPr lang="he-IL" dirty="0" smtClean="0"/>
              <a:t> הוא מצב שבו העימות הופך למריבה. לדוגמה, עימות מתחיל כשמישהו אומרת/עושה משהו שקצת מרגיז אותנו ואנו נענות בכעס, והתגובה שלנו גורמת גם לו להתרגז יותר. ככל שאנחנו כועסות יותר ויותר, אנו עולות בסולם הכעס, והעימות הופך למריבה.</a:t>
            </a:r>
          </a:p>
          <a:p>
            <a:pPr marL="0" lvl="0" indent="0" algn="r" rtl="1">
              <a:spcBef>
                <a:spcPts val="0"/>
              </a:spcBef>
              <a:spcAft>
                <a:spcPts val="0"/>
              </a:spcAft>
              <a:buNone/>
            </a:pPr>
            <a:endParaRPr dirty="0"/>
          </a:p>
        </p:txBody>
      </p:sp>
      <p:sp>
        <p:nvSpPr>
          <p:cNvPr id="263" name="Google Shape;26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b="1" dirty="0" smtClean="0"/>
              <a:t>למחנך</a:t>
            </a:r>
            <a:r>
              <a:rPr lang="he-IL" dirty="0" smtClean="0"/>
              <a:t>: יש להקריא את המשפטים ולשאול את התלמידים מה לדעתם ההבדלים בין המשפטים?</a:t>
            </a:r>
            <a:endParaRPr lang="x-none" dirty="0" smtClean="0"/>
          </a:p>
          <a:p>
            <a:pPr marL="0" lvl="0" indent="0" algn="r" rtl="1">
              <a:spcBef>
                <a:spcPts val="0"/>
              </a:spcBef>
              <a:spcAft>
                <a:spcPts val="0"/>
              </a:spcAft>
              <a:buNone/>
            </a:pPr>
            <a:r>
              <a:rPr lang="he-IL" dirty="0" smtClean="0"/>
              <a:t>כיצד היו מרגישים לו היו אומרים להם כל אחד מהמשפטים</a:t>
            </a:r>
            <a:r>
              <a:rPr lang="he-IL" baseline="0" dirty="0" smtClean="0"/>
              <a:t> ומדוע?</a:t>
            </a:r>
            <a:endParaRPr dirty="0"/>
          </a:p>
        </p:txBody>
      </p:sp>
      <p:sp>
        <p:nvSpPr>
          <p:cNvPr id="268" name="Google Shape;26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15"/>
        <p:cNvGrpSpPr/>
        <p:nvPr/>
      </p:nvGrpSpPr>
      <p:grpSpPr>
        <a:xfrm>
          <a:off x="0" y="0"/>
          <a:ext cx="0" cy="0"/>
          <a:chOff x="0" y="0"/>
          <a:chExt cx="0" cy="0"/>
        </a:xfrm>
      </p:grpSpPr>
      <p:sp>
        <p:nvSpPr>
          <p:cNvPr id="16" name="Google Shape;1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8" name="Google Shape;18;p1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תמונה ">
  <p:cSld name="תמונה ">
    <p:spTree>
      <p:nvGrpSpPr>
        <p:cNvPr id="1" name="Shape 100"/>
        <p:cNvGrpSpPr/>
        <p:nvPr/>
      </p:nvGrpSpPr>
      <p:grpSpPr>
        <a:xfrm>
          <a:off x="0" y="0"/>
          <a:ext cx="0" cy="0"/>
          <a:chOff x="0" y="0"/>
          <a:chExt cx="0" cy="0"/>
        </a:xfrm>
      </p:grpSpPr>
      <p:sp>
        <p:nvSpPr>
          <p:cNvPr id="101" name="Google Shape;101;p30"/>
          <p:cNvSpPr/>
          <p:nvPr/>
        </p:nvSpPr>
        <p:spPr>
          <a:xfrm>
            <a:off x="0" y="0"/>
            <a:ext cx="3581400" cy="6858000"/>
          </a:xfrm>
          <a:prstGeom prst="rect">
            <a:avLst/>
          </a:prstGeom>
          <a:solidFill>
            <a:srgbClr val="934D37"/>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30"/>
          <p:cNvSpPr>
            <a:spLocks noGrp="1"/>
          </p:cNvSpPr>
          <p:nvPr>
            <p:ph type="pic" idx="2"/>
          </p:nvPr>
        </p:nvSpPr>
        <p:spPr>
          <a:xfrm>
            <a:off x="5183188" y="987425"/>
            <a:ext cx="6172200" cy="4873625"/>
          </a:xfrm>
          <a:prstGeom prst="rect">
            <a:avLst/>
          </a:prstGeom>
          <a:noFill/>
          <a:ln>
            <a:noFill/>
          </a:ln>
        </p:spPr>
      </p:sp>
      <p:sp>
        <p:nvSpPr>
          <p:cNvPr id="103" name="Google Shape;103;p30"/>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chemeClr val="lt1"/>
              </a:buClr>
              <a:buSzPts val="5400"/>
              <a:buFont typeface="Calibri"/>
              <a:buNone/>
              <a:defRPr sz="54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3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5" name="Google Shape;10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6" name="Google Shape;106;p3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סרטונים/ שמע">
  <p:cSld name="סרטונים/ שמע">
    <p:spTree>
      <p:nvGrpSpPr>
        <p:cNvPr id="1" name="Shape 107"/>
        <p:cNvGrpSpPr/>
        <p:nvPr/>
      </p:nvGrpSpPr>
      <p:grpSpPr>
        <a:xfrm>
          <a:off x="0" y="0"/>
          <a:ext cx="0" cy="0"/>
          <a:chOff x="0" y="0"/>
          <a:chExt cx="0" cy="0"/>
        </a:xfrm>
      </p:grpSpPr>
      <p:sp>
        <p:nvSpPr>
          <p:cNvPr id="108" name="Google Shape;108;p31"/>
          <p:cNvSpPr/>
          <p:nvPr/>
        </p:nvSpPr>
        <p:spPr>
          <a:xfrm>
            <a:off x="7673" y="0"/>
            <a:ext cx="3573727" cy="6858000"/>
          </a:xfrm>
          <a:prstGeom prst="rect">
            <a:avLst/>
          </a:prstGeom>
          <a:solidFill>
            <a:srgbClr val="934D37"/>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9" name="Google Shape;109;p3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10" name="Google Shape;110;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11" name="Google Shape;111;p3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
        <p:nvSpPr>
          <p:cNvPr id="112" name="Google Shape;112;p31"/>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chemeClr val="lt1"/>
              </a:buClr>
              <a:buSzPts val="5400"/>
              <a:buFont typeface="Calibri"/>
              <a:buNone/>
              <a:defRPr sz="54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31"/>
          <p:cNvSpPr>
            <a:spLocks noGrp="1"/>
          </p:cNvSpPr>
          <p:nvPr>
            <p:ph type="media" idx="2"/>
          </p:nvPr>
        </p:nvSpPr>
        <p:spPr>
          <a:xfrm>
            <a:off x="5464968" y="1611299"/>
            <a:ext cx="5376863" cy="4157662"/>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כותרת">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י"ח/כסלו/תשפ"ה</a:t>
            </a:fld>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endParaRPr>
          </a:p>
        </p:txBody>
      </p:sp>
      <p:sp>
        <p:nvSpPr>
          <p:cNvPr id="13" name="כותרת 1">
            <a:extLst>
              <a:ext uri="{FF2B5EF4-FFF2-40B4-BE49-F238E27FC236}">
                <a16:creationId xmlns:a16="http://schemas.microsoft.com/office/drawing/2014/main" id="{82DA3858-A582-4666-898A-E8682925F402}"/>
              </a:ext>
            </a:extLst>
          </p:cNvPr>
          <p:cNvSpPr>
            <a:spLocks noGrp="1"/>
          </p:cNvSpPr>
          <p:nvPr>
            <p:ph type="title" hasCustomPrompt="1"/>
          </p:nvPr>
        </p:nvSpPr>
        <p:spPr>
          <a:xfrm>
            <a:off x="838200" y="161492"/>
            <a:ext cx="10515600" cy="1325563"/>
          </a:xfrm>
        </p:spPr>
        <p:txBody>
          <a:bodyPr>
            <a:normAutofit/>
          </a:bodyPr>
          <a:lstStyle>
            <a:lvl1pPr algn="ctr">
              <a:defRPr sz="7200" b="1">
                <a:solidFill>
                  <a:srgbClr val="002060"/>
                </a:solidFill>
                <a:latin typeface="Calibri" panose="020F0502020204030204" pitchFamily="34" charset="0"/>
                <a:cs typeface="Calibri" panose="020F0502020204030204" pitchFamily="34" charset="0"/>
              </a:defRPr>
            </a:lvl1pPr>
          </a:lstStyle>
          <a:p>
            <a:r>
              <a:rPr lang="he-IL" dirty="0"/>
              <a:t>כותרת</a:t>
            </a:r>
          </a:p>
        </p:txBody>
      </p:sp>
      <p:sp>
        <p:nvSpPr>
          <p:cNvPr id="14" name="מציין מיקום תוכן 9">
            <a:extLst>
              <a:ext uri="{FF2B5EF4-FFF2-40B4-BE49-F238E27FC236}">
                <a16:creationId xmlns:a16="http://schemas.microsoft.com/office/drawing/2014/main" id="{CF0B13C3-0DDA-4534-9146-673046108CB9}"/>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709484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כותרת">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י"ח/כסלו/תשפ"ה</a:t>
            </a:fld>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endParaRPr>
          </a:p>
        </p:txBody>
      </p:sp>
      <p:sp>
        <p:nvSpPr>
          <p:cNvPr id="13" name="כותרת 1">
            <a:extLst>
              <a:ext uri="{FF2B5EF4-FFF2-40B4-BE49-F238E27FC236}">
                <a16:creationId xmlns:a16="http://schemas.microsoft.com/office/drawing/2014/main" id="{82DA3858-A582-4666-898A-E8682925F402}"/>
              </a:ext>
            </a:extLst>
          </p:cNvPr>
          <p:cNvSpPr>
            <a:spLocks noGrp="1"/>
          </p:cNvSpPr>
          <p:nvPr>
            <p:ph type="title" hasCustomPrompt="1"/>
          </p:nvPr>
        </p:nvSpPr>
        <p:spPr>
          <a:xfrm>
            <a:off x="838200" y="161492"/>
            <a:ext cx="10515600" cy="1325563"/>
          </a:xfrm>
        </p:spPr>
        <p:txBody>
          <a:bodyPr>
            <a:normAutofit/>
          </a:bodyPr>
          <a:lstStyle>
            <a:lvl1pPr algn="ctr">
              <a:defRPr sz="7200" b="1">
                <a:solidFill>
                  <a:srgbClr val="002060"/>
                </a:solidFill>
                <a:latin typeface="Calibri" panose="020F0502020204030204" pitchFamily="34" charset="0"/>
                <a:cs typeface="Calibri" panose="020F0502020204030204" pitchFamily="34" charset="0"/>
              </a:defRPr>
            </a:lvl1pPr>
          </a:lstStyle>
          <a:p>
            <a:r>
              <a:rPr lang="he-IL" dirty="0"/>
              <a:t>כותרת</a:t>
            </a:r>
          </a:p>
        </p:txBody>
      </p:sp>
      <p:sp>
        <p:nvSpPr>
          <p:cNvPr id="14" name="מציין מיקום תוכן 9">
            <a:extLst>
              <a:ext uri="{FF2B5EF4-FFF2-40B4-BE49-F238E27FC236}">
                <a16:creationId xmlns:a16="http://schemas.microsoft.com/office/drawing/2014/main" id="{CF0B13C3-0DDA-4534-9146-673046108CB9}"/>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4204714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D9F7E2EC-1093-4846-AD89-34CA7EB2619C}" type="datetimeFigureOut">
              <a:rPr lang="he-IL" smtClean="0"/>
              <a:t>י"ח/כסלו/תשפ"ה</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255B11F6-D576-4C6C-9365-628A984ECC90}" type="slidenum">
              <a:rPr lang="he-IL" smtClean="0"/>
              <a:t>‹#›</a:t>
            </a:fld>
            <a:endParaRPr lang="he-IL"/>
          </a:p>
        </p:txBody>
      </p:sp>
    </p:spTree>
    <p:extLst>
      <p:ext uri="{BB962C8B-B14F-4D97-AF65-F5344CB8AC3E}">
        <p14:creationId xmlns:p14="http://schemas.microsoft.com/office/powerpoint/2010/main" val="3926679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כותרת">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י"ח/כסלו/תשפ"ה</a:t>
            </a:fld>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93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endParaRPr>
          </a:p>
        </p:txBody>
      </p:sp>
      <p:sp>
        <p:nvSpPr>
          <p:cNvPr id="13" name="כותרת 1">
            <a:extLst>
              <a:ext uri="{FF2B5EF4-FFF2-40B4-BE49-F238E27FC236}">
                <a16:creationId xmlns:a16="http://schemas.microsoft.com/office/drawing/2014/main" id="{82DA3858-A582-4666-898A-E8682925F402}"/>
              </a:ext>
            </a:extLst>
          </p:cNvPr>
          <p:cNvSpPr>
            <a:spLocks noGrp="1"/>
          </p:cNvSpPr>
          <p:nvPr>
            <p:ph type="title" hasCustomPrompt="1"/>
          </p:nvPr>
        </p:nvSpPr>
        <p:spPr>
          <a:xfrm>
            <a:off x="838200" y="161492"/>
            <a:ext cx="10515600" cy="1325563"/>
          </a:xfrm>
        </p:spPr>
        <p:txBody>
          <a:bodyPr>
            <a:normAutofit/>
          </a:bodyPr>
          <a:lstStyle>
            <a:lvl1pPr algn="ctr">
              <a:defRPr sz="7200" b="1">
                <a:solidFill>
                  <a:schemeClr val="bg1"/>
                </a:solidFill>
                <a:latin typeface="Calibri" panose="020F0502020204030204" pitchFamily="34" charset="0"/>
                <a:cs typeface="Calibri" panose="020F0502020204030204" pitchFamily="34" charset="0"/>
              </a:defRPr>
            </a:lvl1pPr>
          </a:lstStyle>
          <a:p>
            <a:r>
              <a:rPr lang="he-IL" dirty="0"/>
              <a:t>כותרת</a:t>
            </a:r>
          </a:p>
        </p:txBody>
      </p:sp>
      <p:sp>
        <p:nvSpPr>
          <p:cNvPr id="14" name="מציין מיקום תוכן 9">
            <a:extLst>
              <a:ext uri="{FF2B5EF4-FFF2-40B4-BE49-F238E27FC236}">
                <a16:creationId xmlns:a16="http://schemas.microsoft.com/office/drawing/2014/main" id="{CF0B13C3-0DDA-4534-9146-673046108CB9}"/>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2231058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כותרת">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י"ח/כסלו/תשפ"ה</a:t>
            </a:fld>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93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endParaRPr>
          </a:p>
        </p:txBody>
      </p:sp>
      <p:sp>
        <p:nvSpPr>
          <p:cNvPr id="13" name="כותרת 1">
            <a:extLst>
              <a:ext uri="{FF2B5EF4-FFF2-40B4-BE49-F238E27FC236}">
                <a16:creationId xmlns:a16="http://schemas.microsoft.com/office/drawing/2014/main" id="{82DA3858-A582-4666-898A-E8682925F402}"/>
              </a:ext>
            </a:extLst>
          </p:cNvPr>
          <p:cNvSpPr>
            <a:spLocks noGrp="1"/>
          </p:cNvSpPr>
          <p:nvPr>
            <p:ph type="title" hasCustomPrompt="1"/>
          </p:nvPr>
        </p:nvSpPr>
        <p:spPr>
          <a:xfrm>
            <a:off x="838200" y="161492"/>
            <a:ext cx="10515600" cy="1325563"/>
          </a:xfrm>
        </p:spPr>
        <p:txBody>
          <a:bodyPr>
            <a:normAutofit/>
          </a:bodyPr>
          <a:lstStyle>
            <a:lvl1pPr algn="ctr">
              <a:defRPr sz="7200" b="1">
                <a:solidFill>
                  <a:schemeClr val="bg1"/>
                </a:solidFill>
                <a:latin typeface="Calibri" panose="020F0502020204030204" pitchFamily="34" charset="0"/>
                <a:cs typeface="Calibri" panose="020F0502020204030204" pitchFamily="34" charset="0"/>
              </a:defRPr>
            </a:lvl1pPr>
          </a:lstStyle>
          <a:p>
            <a:r>
              <a:rPr lang="he-IL" dirty="0"/>
              <a:t>כותרת</a:t>
            </a:r>
          </a:p>
        </p:txBody>
      </p:sp>
      <p:sp>
        <p:nvSpPr>
          <p:cNvPr id="14" name="מציין מיקום תוכן 9">
            <a:extLst>
              <a:ext uri="{FF2B5EF4-FFF2-40B4-BE49-F238E27FC236}">
                <a16:creationId xmlns:a16="http://schemas.microsoft.com/office/drawing/2014/main" id="{CF0B13C3-0DDA-4534-9146-673046108CB9}"/>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177136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כותרת">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י"ח/כסלו/תשפ"ה</a:t>
            </a:fld>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93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endParaRPr>
          </a:p>
        </p:txBody>
      </p:sp>
      <p:sp>
        <p:nvSpPr>
          <p:cNvPr id="13" name="כותרת 1">
            <a:extLst>
              <a:ext uri="{FF2B5EF4-FFF2-40B4-BE49-F238E27FC236}">
                <a16:creationId xmlns:a16="http://schemas.microsoft.com/office/drawing/2014/main" id="{82DA3858-A582-4666-898A-E8682925F402}"/>
              </a:ext>
            </a:extLst>
          </p:cNvPr>
          <p:cNvSpPr>
            <a:spLocks noGrp="1"/>
          </p:cNvSpPr>
          <p:nvPr>
            <p:ph type="title" hasCustomPrompt="1"/>
          </p:nvPr>
        </p:nvSpPr>
        <p:spPr>
          <a:xfrm>
            <a:off x="838200" y="161492"/>
            <a:ext cx="10515600" cy="1325563"/>
          </a:xfrm>
        </p:spPr>
        <p:txBody>
          <a:bodyPr>
            <a:normAutofit/>
          </a:bodyPr>
          <a:lstStyle>
            <a:lvl1pPr algn="ctr">
              <a:defRPr sz="7200" b="1">
                <a:solidFill>
                  <a:schemeClr val="bg1"/>
                </a:solidFill>
                <a:latin typeface="Calibri" panose="020F0502020204030204" pitchFamily="34" charset="0"/>
                <a:cs typeface="Calibri" panose="020F0502020204030204" pitchFamily="34" charset="0"/>
              </a:defRPr>
            </a:lvl1pPr>
          </a:lstStyle>
          <a:p>
            <a:r>
              <a:rPr lang="he-IL" dirty="0"/>
              <a:t>כותרת</a:t>
            </a:r>
          </a:p>
        </p:txBody>
      </p:sp>
      <p:sp>
        <p:nvSpPr>
          <p:cNvPr id="14" name="מציין מיקום תוכן 9">
            <a:extLst>
              <a:ext uri="{FF2B5EF4-FFF2-40B4-BE49-F238E27FC236}">
                <a16:creationId xmlns:a16="http://schemas.microsoft.com/office/drawing/2014/main" id="{CF0B13C3-0DDA-4534-9146-673046108CB9}"/>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12692593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כותרת">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י"ח/כסלו/תשפ"ה</a:t>
            </a:fld>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93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endParaRPr>
          </a:p>
        </p:txBody>
      </p:sp>
      <p:sp>
        <p:nvSpPr>
          <p:cNvPr id="13" name="כותרת 1">
            <a:extLst>
              <a:ext uri="{FF2B5EF4-FFF2-40B4-BE49-F238E27FC236}">
                <a16:creationId xmlns:a16="http://schemas.microsoft.com/office/drawing/2014/main" id="{82DA3858-A582-4666-898A-E8682925F402}"/>
              </a:ext>
            </a:extLst>
          </p:cNvPr>
          <p:cNvSpPr>
            <a:spLocks noGrp="1"/>
          </p:cNvSpPr>
          <p:nvPr>
            <p:ph type="title" hasCustomPrompt="1"/>
          </p:nvPr>
        </p:nvSpPr>
        <p:spPr>
          <a:xfrm>
            <a:off x="838200" y="161492"/>
            <a:ext cx="10515600" cy="1325563"/>
          </a:xfrm>
        </p:spPr>
        <p:txBody>
          <a:bodyPr>
            <a:normAutofit/>
          </a:bodyPr>
          <a:lstStyle>
            <a:lvl1pPr algn="ctr">
              <a:defRPr sz="7200" b="1">
                <a:solidFill>
                  <a:schemeClr val="bg1"/>
                </a:solidFill>
                <a:latin typeface="Calibri" panose="020F0502020204030204" pitchFamily="34" charset="0"/>
                <a:cs typeface="Calibri" panose="020F0502020204030204" pitchFamily="34" charset="0"/>
              </a:defRPr>
            </a:lvl1pPr>
          </a:lstStyle>
          <a:p>
            <a:r>
              <a:rPr lang="he-IL" dirty="0"/>
              <a:t>כותרת</a:t>
            </a:r>
          </a:p>
        </p:txBody>
      </p:sp>
      <p:sp>
        <p:nvSpPr>
          <p:cNvPr id="14" name="מציין מיקום תוכן 9">
            <a:extLst>
              <a:ext uri="{FF2B5EF4-FFF2-40B4-BE49-F238E27FC236}">
                <a16:creationId xmlns:a16="http://schemas.microsoft.com/office/drawing/2014/main" id="{CF0B13C3-0DDA-4534-9146-673046108CB9}"/>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1684435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כותרת">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י"ח/כסלו/תשפ"ה</a:t>
            </a:fld>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93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endParaRPr>
          </a:p>
        </p:txBody>
      </p:sp>
      <p:sp>
        <p:nvSpPr>
          <p:cNvPr id="13" name="כותרת 1">
            <a:extLst>
              <a:ext uri="{FF2B5EF4-FFF2-40B4-BE49-F238E27FC236}">
                <a16:creationId xmlns:a16="http://schemas.microsoft.com/office/drawing/2014/main" id="{82DA3858-A582-4666-898A-E8682925F402}"/>
              </a:ext>
            </a:extLst>
          </p:cNvPr>
          <p:cNvSpPr>
            <a:spLocks noGrp="1"/>
          </p:cNvSpPr>
          <p:nvPr>
            <p:ph type="title" hasCustomPrompt="1"/>
          </p:nvPr>
        </p:nvSpPr>
        <p:spPr>
          <a:xfrm>
            <a:off x="838200" y="161492"/>
            <a:ext cx="10515600" cy="1325563"/>
          </a:xfrm>
        </p:spPr>
        <p:txBody>
          <a:bodyPr>
            <a:normAutofit/>
          </a:bodyPr>
          <a:lstStyle>
            <a:lvl1pPr algn="ctr">
              <a:defRPr sz="7200" b="1">
                <a:solidFill>
                  <a:schemeClr val="bg1"/>
                </a:solidFill>
                <a:latin typeface="Calibri" panose="020F0502020204030204" pitchFamily="34" charset="0"/>
                <a:cs typeface="Calibri" panose="020F0502020204030204" pitchFamily="34" charset="0"/>
              </a:defRPr>
            </a:lvl1pPr>
          </a:lstStyle>
          <a:p>
            <a:r>
              <a:rPr lang="he-IL" dirty="0"/>
              <a:t>כותרת</a:t>
            </a:r>
          </a:p>
        </p:txBody>
      </p:sp>
      <p:sp>
        <p:nvSpPr>
          <p:cNvPr id="14" name="מציין מיקום תוכן 9">
            <a:extLst>
              <a:ext uri="{FF2B5EF4-FFF2-40B4-BE49-F238E27FC236}">
                <a16:creationId xmlns:a16="http://schemas.microsoft.com/office/drawing/2014/main" id="{CF0B13C3-0DDA-4534-9146-673046108CB9}"/>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4106467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שאלות- אפשרות 1">
  <p:cSld name="שאלות- אפשרות 1">
    <p:spTree>
      <p:nvGrpSpPr>
        <p:cNvPr id="1" name="Shape 27"/>
        <p:cNvGrpSpPr/>
        <p:nvPr/>
      </p:nvGrpSpPr>
      <p:grpSpPr>
        <a:xfrm>
          <a:off x="0" y="0"/>
          <a:ext cx="0" cy="0"/>
          <a:chOff x="0" y="0"/>
          <a:chExt cx="0" cy="0"/>
        </a:xfrm>
      </p:grpSpPr>
      <p:sp>
        <p:nvSpPr>
          <p:cNvPr id="28" name="Google Shape;28;p2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9" name="Google Shape;2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0" name="Google Shape;30;p2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
        <p:nvSpPr>
          <p:cNvPr id="31" name="Google Shape;31;p21"/>
          <p:cNvSpPr/>
          <p:nvPr/>
        </p:nvSpPr>
        <p:spPr>
          <a:xfrm>
            <a:off x="0" y="0"/>
            <a:ext cx="12192000" cy="1487055"/>
          </a:xfrm>
          <a:prstGeom prst="rect">
            <a:avLst/>
          </a:prstGeom>
          <a:solidFill>
            <a:srgbClr val="934D37"/>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32" name="Google Shape;32;p21"/>
          <p:cNvSpPr txBox="1"/>
          <p:nvPr/>
        </p:nvSpPr>
        <p:spPr>
          <a:xfrm>
            <a:off x="1159162" y="143362"/>
            <a:ext cx="8640619" cy="1200329"/>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x-none" sz="7200" b="1">
                <a:solidFill>
                  <a:schemeClr val="lt1"/>
                </a:solidFill>
                <a:latin typeface="Calibri"/>
                <a:ea typeface="Calibri"/>
                <a:cs typeface="Calibri"/>
                <a:sym typeface="Calibri"/>
              </a:rPr>
              <a:t>שאלות לדיון בכיתה</a:t>
            </a:r>
            <a:endParaRPr/>
          </a:p>
        </p:txBody>
      </p:sp>
      <p:sp>
        <p:nvSpPr>
          <p:cNvPr id="33" name="Google Shape;33;p21"/>
          <p:cNvSpPr txBox="1">
            <a:spLocks noGrp="1"/>
          </p:cNvSpPr>
          <p:nvPr>
            <p:ph type="body" idx="1"/>
          </p:nvPr>
        </p:nvSpPr>
        <p:spPr>
          <a:xfrm>
            <a:off x="3918528" y="2246457"/>
            <a:ext cx="6638636" cy="368458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כותרת">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י"ח/כסלו/תשפ"ה</a:t>
            </a:fld>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93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endParaRPr>
          </a:p>
        </p:txBody>
      </p:sp>
      <p:sp>
        <p:nvSpPr>
          <p:cNvPr id="13" name="כותרת 1">
            <a:extLst>
              <a:ext uri="{FF2B5EF4-FFF2-40B4-BE49-F238E27FC236}">
                <a16:creationId xmlns:a16="http://schemas.microsoft.com/office/drawing/2014/main" id="{82DA3858-A582-4666-898A-E8682925F402}"/>
              </a:ext>
            </a:extLst>
          </p:cNvPr>
          <p:cNvSpPr>
            <a:spLocks noGrp="1"/>
          </p:cNvSpPr>
          <p:nvPr>
            <p:ph type="title" hasCustomPrompt="1"/>
          </p:nvPr>
        </p:nvSpPr>
        <p:spPr>
          <a:xfrm>
            <a:off x="838200" y="161492"/>
            <a:ext cx="10515600" cy="1325563"/>
          </a:xfrm>
        </p:spPr>
        <p:txBody>
          <a:bodyPr>
            <a:normAutofit/>
          </a:bodyPr>
          <a:lstStyle>
            <a:lvl1pPr algn="ctr">
              <a:defRPr sz="7200" b="1">
                <a:solidFill>
                  <a:schemeClr val="bg1"/>
                </a:solidFill>
                <a:latin typeface="Calibri" panose="020F0502020204030204" pitchFamily="34" charset="0"/>
                <a:cs typeface="Calibri" panose="020F0502020204030204" pitchFamily="34" charset="0"/>
              </a:defRPr>
            </a:lvl1pPr>
          </a:lstStyle>
          <a:p>
            <a:r>
              <a:rPr lang="he-IL" dirty="0"/>
              <a:t>כותרת</a:t>
            </a:r>
          </a:p>
        </p:txBody>
      </p:sp>
      <p:sp>
        <p:nvSpPr>
          <p:cNvPr id="14" name="מציין מיקום תוכן 9">
            <a:extLst>
              <a:ext uri="{FF2B5EF4-FFF2-40B4-BE49-F238E27FC236}">
                <a16:creationId xmlns:a16="http://schemas.microsoft.com/office/drawing/2014/main" id="{CF0B13C3-0DDA-4534-9146-673046108CB9}"/>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1518065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כותרת">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י"ח/כסלו/תשפ"ה</a:t>
            </a:fld>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93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endParaRPr>
          </a:p>
        </p:txBody>
      </p:sp>
      <p:sp>
        <p:nvSpPr>
          <p:cNvPr id="13" name="כותרת 1">
            <a:extLst>
              <a:ext uri="{FF2B5EF4-FFF2-40B4-BE49-F238E27FC236}">
                <a16:creationId xmlns:a16="http://schemas.microsoft.com/office/drawing/2014/main" id="{82DA3858-A582-4666-898A-E8682925F402}"/>
              </a:ext>
            </a:extLst>
          </p:cNvPr>
          <p:cNvSpPr>
            <a:spLocks noGrp="1"/>
          </p:cNvSpPr>
          <p:nvPr>
            <p:ph type="title" hasCustomPrompt="1"/>
          </p:nvPr>
        </p:nvSpPr>
        <p:spPr>
          <a:xfrm>
            <a:off x="838200" y="161492"/>
            <a:ext cx="10515600" cy="1325563"/>
          </a:xfrm>
        </p:spPr>
        <p:txBody>
          <a:bodyPr>
            <a:normAutofit/>
          </a:bodyPr>
          <a:lstStyle>
            <a:lvl1pPr algn="ctr">
              <a:defRPr sz="7200" b="1">
                <a:solidFill>
                  <a:schemeClr val="bg1"/>
                </a:solidFill>
                <a:latin typeface="Calibri" panose="020F0502020204030204" pitchFamily="34" charset="0"/>
                <a:cs typeface="Calibri" panose="020F0502020204030204" pitchFamily="34" charset="0"/>
              </a:defRPr>
            </a:lvl1pPr>
          </a:lstStyle>
          <a:p>
            <a:r>
              <a:rPr lang="he-IL" dirty="0"/>
              <a:t>כותרת</a:t>
            </a:r>
          </a:p>
        </p:txBody>
      </p:sp>
      <p:sp>
        <p:nvSpPr>
          <p:cNvPr id="14" name="מציין מיקום תוכן 9">
            <a:extLst>
              <a:ext uri="{FF2B5EF4-FFF2-40B4-BE49-F238E27FC236}">
                <a16:creationId xmlns:a16="http://schemas.microsoft.com/office/drawing/2014/main" id="{CF0B13C3-0DDA-4534-9146-673046108CB9}"/>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19046085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כותרת">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י"ח/כסלו/תשפ"ה</a:t>
            </a:fld>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93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endParaRPr>
          </a:p>
        </p:txBody>
      </p:sp>
      <p:sp>
        <p:nvSpPr>
          <p:cNvPr id="13" name="כותרת 1">
            <a:extLst>
              <a:ext uri="{FF2B5EF4-FFF2-40B4-BE49-F238E27FC236}">
                <a16:creationId xmlns:a16="http://schemas.microsoft.com/office/drawing/2014/main" id="{82DA3858-A582-4666-898A-E8682925F402}"/>
              </a:ext>
            </a:extLst>
          </p:cNvPr>
          <p:cNvSpPr>
            <a:spLocks noGrp="1"/>
          </p:cNvSpPr>
          <p:nvPr>
            <p:ph type="title" hasCustomPrompt="1"/>
          </p:nvPr>
        </p:nvSpPr>
        <p:spPr>
          <a:xfrm>
            <a:off x="838200" y="161492"/>
            <a:ext cx="10515600" cy="1325563"/>
          </a:xfrm>
        </p:spPr>
        <p:txBody>
          <a:bodyPr>
            <a:normAutofit/>
          </a:bodyPr>
          <a:lstStyle>
            <a:lvl1pPr algn="ctr">
              <a:defRPr sz="7200" b="1">
                <a:solidFill>
                  <a:schemeClr val="bg1"/>
                </a:solidFill>
                <a:latin typeface="Calibri" panose="020F0502020204030204" pitchFamily="34" charset="0"/>
                <a:cs typeface="Calibri" panose="020F0502020204030204" pitchFamily="34" charset="0"/>
              </a:defRPr>
            </a:lvl1pPr>
          </a:lstStyle>
          <a:p>
            <a:r>
              <a:rPr lang="he-IL" dirty="0"/>
              <a:t>כותרת</a:t>
            </a:r>
          </a:p>
        </p:txBody>
      </p:sp>
      <p:sp>
        <p:nvSpPr>
          <p:cNvPr id="14" name="מציין מיקום תוכן 9">
            <a:extLst>
              <a:ext uri="{FF2B5EF4-FFF2-40B4-BE49-F238E27FC236}">
                <a16:creationId xmlns:a16="http://schemas.microsoft.com/office/drawing/2014/main" id="{CF0B13C3-0DDA-4534-9146-673046108CB9}"/>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11817702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מה המסר שלנו">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י"ח/כסלו/תשפ"ה</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93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1" name="תיבת טקסט 30">
            <a:extLst>
              <a:ext uri="{FF2B5EF4-FFF2-40B4-BE49-F238E27FC236}">
                <a16:creationId xmlns:a16="http://schemas.microsoft.com/office/drawing/2014/main" id="{65D5B5C5-0BF3-4AF0-BB66-BF0FFC61D08B}"/>
              </a:ext>
            </a:extLst>
          </p:cNvPr>
          <p:cNvSpPr txBox="1"/>
          <p:nvPr userDrawn="1"/>
        </p:nvSpPr>
        <p:spPr>
          <a:xfrm>
            <a:off x="3191163" y="189529"/>
            <a:ext cx="6308436" cy="1200329"/>
          </a:xfrm>
          <a:prstGeom prst="rect">
            <a:avLst/>
          </a:prstGeom>
          <a:noFill/>
        </p:spPr>
        <p:txBody>
          <a:bodyPr wrap="square">
            <a:spAutoFit/>
          </a:bodyPr>
          <a:lstStyle/>
          <a:p>
            <a:r>
              <a:rPr lang="he-IL" sz="7200" b="1" dirty="0">
                <a:solidFill>
                  <a:schemeClr val="bg1"/>
                </a:solidFill>
                <a:latin typeface="Calibri" panose="020F0502020204030204" pitchFamily="34" charset="0"/>
                <a:cs typeface="Calibri" panose="020F0502020204030204" pitchFamily="34" charset="0"/>
              </a:rPr>
              <a:t>מה המסר שלנו?</a:t>
            </a:r>
          </a:p>
        </p:txBody>
      </p:sp>
      <p:sp>
        <p:nvSpPr>
          <p:cNvPr id="38" name="מציין מיקום תוכן 5">
            <a:extLst>
              <a:ext uri="{FF2B5EF4-FFF2-40B4-BE49-F238E27FC236}">
                <a16:creationId xmlns:a16="http://schemas.microsoft.com/office/drawing/2014/main" id="{AAE8EFC4-CCC9-4F16-BCB4-C9189BFCECCD}"/>
              </a:ext>
            </a:extLst>
          </p:cNvPr>
          <p:cNvSpPr>
            <a:spLocks noGrp="1"/>
          </p:cNvSpPr>
          <p:nvPr>
            <p:ph sz="quarter" idx="4" hasCustomPrompt="1"/>
          </p:nvPr>
        </p:nvSpPr>
        <p:spPr>
          <a:xfrm>
            <a:off x="2643910" y="2218749"/>
            <a:ext cx="8365836" cy="3684588"/>
          </a:xfrm>
        </p:spPr>
        <p:txBody>
          <a:bodyPr/>
          <a:lstStyle>
            <a:lvl1pPr>
              <a:defRPr>
                <a:latin typeface="Calibri" panose="020F0502020204030204" pitchFamily="34" charset="0"/>
                <a:cs typeface="Calibri" panose="020F0502020204030204" pitchFamily="34" charset="0"/>
              </a:defRPr>
            </a:lvl1pPr>
          </a:lstStyle>
          <a:p>
            <a:pPr lvl="0"/>
            <a:r>
              <a:rPr lang="he-IL" dirty="0"/>
              <a:t>מסר ראשון</a:t>
            </a:r>
          </a:p>
          <a:p>
            <a:pPr lvl="0"/>
            <a:r>
              <a:rPr lang="he-IL" dirty="0"/>
              <a:t>מסר שני</a:t>
            </a:r>
          </a:p>
          <a:p>
            <a:pPr lvl="0"/>
            <a:r>
              <a:rPr lang="he-IL" dirty="0"/>
              <a:t>מסר שלישי</a:t>
            </a:r>
          </a:p>
        </p:txBody>
      </p:sp>
    </p:spTree>
    <p:extLst>
      <p:ext uri="{BB962C8B-B14F-4D97-AF65-F5344CB8AC3E}">
        <p14:creationId xmlns:p14="http://schemas.microsoft.com/office/powerpoint/2010/main" val="25545240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מה למדנו היום?">
  <p:cSld name="מה למדנו היום?">
    <p:spTree>
      <p:nvGrpSpPr>
        <p:cNvPr id="1" name="Shape 70"/>
        <p:cNvGrpSpPr/>
        <p:nvPr/>
      </p:nvGrpSpPr>
      <p:grpSpPr>
        <a:xfrm>
          <a:off x="0" y="0"/>
          <a:ext cx="0" cy="0"/>
          <a:chOff x="0" y="0"/>
          <a:chExt cx="0" cy="0"/>
        </a:xfrm>
      </p:grpSpPr>
      <p:sp>
        <p:nvSpPr>
          <p:cNvPr id="71" name="Google Shape;71;p2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72" name="Google Shape;7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73" name="Google Shape;73;p2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x-none"/>
              <a:t>‹#›</a:t>
            </a:fld>
            <a:endParaRPr/>
          </a:p>
        </p:txBody>
      </p:sp>
      <p:sp>
        <p:nvSpPr>
          <p:cNvPr id="74" name="Google Shape;74;p28"/>
          <p:cNvSpPr/>
          <p:nvPr/>
        </p:nvSpPr>
        <p:spPr>
          <a:xfrm>
            <a:off x="0" y="0"/>
            <a:ext cx="12192000" cy="1487055"/>
          </a:xfrm>
          <a:prstGeom prst="rect">
            <a:avLst/>
          </a:prstGeom>
          <a:solidFill>
            <a:srgbClr val="BE6BC4"/>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rgbClr val="002060"/>
              </a:solidFill>
              <a:latin typeface="Calibri"/>
              <a:ea typeface="Calibri"/>
              <a:cs typeface="Calibri"/>
              <a:sym typeface="Calibri"/>
            </a:endParaRPr>
          </a:p>
        </p:txBody>
      </p:sp>
      <p:pic>
        <p:nvPicPr>
          <p:cNvPr id="75" name="Google Shape;75;p28"/>
          <p:cNvPicPr preferRelativeResize="0"/>
          <p:nvPr/>
        </p:nvPicPr>
        <p:blipFill rotWithShape="1">
          <a:blip r:embed="rId2">
            <a:alphaModFix/>
          </a:blip>
          <a:srcRect/>
          <a:stretch/>
        </p:blipFill>
        <p:spPr>
          <a:xfrm rot="7234956">
            <a:off x="2188430" y="1157286"/>
            <a:ext cx="838200" cy="428625"/>
          </a:xfrm>
          <a:prstGeom prst="rect">
            <a:avLst/>
          </a:prstGeom>
          <a:noFill/>
          <a:ln>
            <a:noFill/>
          </a:ln>
        </p:spPr>
      </p:pic>
      <p:sp>
        <p:nvSpPr>
          <p:cNvPr id="76" name="Google Shape;76;p28"/>
          <p:cNvSpPr/>
          <p:nvPr/>
        </p:nvSpPr>
        <p:spPr>
          <a:xfrm>
            <a:off x="2625010" y="230909"/>
            <a:ext cx="7536873" cy="1025236"/>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7200"/>
              <a:buFont typeface="Arial"/>
              <a:buNone/>
            </a:pPr>
            <a:r>
              <a:rPr lang="x-none" sz="7200" b="1" i="0" u="none" strike="noStrike" cap="none">
                <a:solidFill>
                  <a:srgbClr val="002060"/>
                </a:solidFill>
                <a:latin typeface="Calibri"/>
                <a:ea typeface="Calibri"/>
                <a:cs typeface="Calibri"/>
                <a:sym typeface="Calibri"/>
              </a:rPr>
              <a:t>מה למדנו היום?</a:t>
            </a:r>
            <a:endParaRPr sz="1400" b="0" i="0" u="none" strike="noStrike" cap="none">
              <a:solidFill>
                <a:srgbClr val="000000"/>
              </a:solidFill>
              <a:latin typeface="Arial"/>
              <a:ea typeface="Arial"/>
              <a:cs typeface="Arial"/>
              <a:sym typeface="Arial"/>
            </a:endParaRPr>
          </a:p>
        </p:txBody>
      </p:sp>
      <p:sp>
        <p:nvSpPr>
          <p:cNvPr id="77" name="Google Shape;77;p28"/>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022294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מה המסר שלנו">
  <p:cSld name="מה המסר שלנו">
    <p:spTree>
      <p:nvGrpSpPr>
        <p:cNvPr id="1" name="Shape 34"/>
        <p:cNvGrpSpPr/>
        <p:nvPr/>
      </p:nvGrpSpPr>
      <p:grpSpPr>
        <a:xfrm>
          <a:off x="0" y="0"/>
          <a:ext cx="0" cy="0"/>
          <a:chOff x="0" y="0"/>
          <a:chExt cx="0" cy="0"/>
        </a:xfrm>
      </p:grpSpPr>
      <p:sp>
        <p:nvSpPr>
          <p:cNvPr id="35" name="Google Shape;35;p2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6" name="Google Shape;3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7" name="Google Shape;37;p2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
        <p:nvSpPr>
          <p:cNvPr id="38" name="Google Shape;38;p22"/>
          <p:cNvSpPr/>
          <p:nvPr/>
        </p:nvSpPr>
        <p:spPr>
          <a:xfrm>
            <a:off x="0" y="0"/>
            <a:ext cx="12192000" cy="1487055"/>
          </a:xfrm>
          <a:prstGeom prst="rect">
            <a:avLst/>
          </a:prstGeom>
          <a:solidFill>
            <a:srgbClr val="934D37"/>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39" name="Google Shape;39;p22"/>
          <p:cNvSpPr txBox="1"/>
          <p:nvPr/>
        </p:nvSpPr>
        <p:spPr>
          <a:xfrm>
            <a:off x="2416049" y="189529"/>
            <a:ext cx="7359903" cy="1200329"/>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x-none" sz="7200" b="1">
                <a:solidFill>
                  <a:schemeClr val="lt1"/>
                </a:solidFill>
                <a:latin typeface="Calibri"/>
                <a:ea typeface="Calibri"/>
                <a:cs typeface="Calibri"/>
                <a:sym typeface="Calibri"/>
              </a:rPr>
              <a:t>מהם המסרים שלנו?</a:t>
            </a:r>
            <a:endParaRPr/>
          </a:p>
        </p:txBody>
      </p:sp>
      <p:sp>
        <p:nvSpPr>
          <p:cNvPr id="40" name="Google Shape;40;p22"/>
          <p:cNvSpPr txBox="1">
            <a:spLocks noGrp="1"/>
          </p:cNvSpPr>
          <p:nvPr>
            <p:ph type="body" idx="1"/>
          </p:nvPr>
        </p:nvSpPr>
        <p:spPr>
          <a:xfrm>
            <a:off x="2643910" y="2218749"/>
            <a:ext cx="8365836" cy="368458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שאלות- אפשרות 2">
  <p:cSld name="שאלות- אפשרות 2">
    <p:spTree>
      <p:nvGrpSpPr>
        <p:cNvPr id="1" name="Shape 41"/>
        <p:cNvGrpSpPr/>
        <p:nvPr/>
      </p:nvGrpSpPr>
      <p:grpSpPr>
        <a:xfrm>
          <a:off x="0" y="0"/>
          <a:ext cx="0" cy="0"/>
          <a:chOff x="0" y="0"/>
          <a:chExt cx="0" cy="0"/>
        </a:xfrm>
      </p:grpSpPr>
      <p:sp>
        <p:nvSpPr>
          <p:cNvPr id="42" name="Google Shape;42;p23"/>
          <p:cNvSpPr/>
          <p:nvPr/>
        </p:nvSpPr>
        <p:spPr>
          <a:xfrm>
            <a:off x="0" y="0"/>
            <a:ext cx="12192000" cy="1487055"/>
          </a:xfrm>
          <a:prstGeom prst="rect">
            <a:avLst/>
          </a:prstGeom>
          <a:solidFill>
            <a:srgbClr val="934D37"/>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43" name="Google Shape;43;p2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4" name="Google Shape;4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5" name="Google Shape;45;p2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pic>
        <p:nvPicPr>
          <p:cNvPr id="46" name="Google Shape;46;p23"/>
          <p:cNvPicPr preferRelativeResize="0"/>
          <p:nvPr/>
        </p:nvPicPr>
        <p:blipFill rotWithShape="1">
          <a:blip r:embed="rId2">
            <a:alphaModFix/>
          </a:blip>
          <a:srcRect/>
          <a:stretch/>
        </p:blipFill>
        <p:spPr>
          <a:xfrm flipH="1">
            <a:off x="290837" y="1866284"/>
            <a:ext cx="3468362" cy="2846131"/>
          </a:xfrm>
          <a:prstGeom prst="rect">
            <a:avLst/>
          </a:prstGeom>
          <a:noFill/>
          <a:ln>
            <a:noFill/>
          </a:ln>
        </p:spPr>
      </p:pic>
      <p:pic>
        <p:nvPicPr>
          <p:cNvPr id="47" name="Google Shape;47;p23"/>
          <p:cNvPicPr preferRelativeResize="0"/>
          <p:nvPr/>
        </p:nvPicPr>
        <p:blipFill rotWithShape="1">
          <a:blip r:embed="rId2">
            <a:alphaModFix/>
          </a:blip>
          <a:srcRect/>
          <a:stretch/>
        </p:blipFill>
        <p:spPr>
          <a:xfrm flipH="1">
            <a:off x="2715383" y="3875344"/>
            <a:ext cx="3468362" cy="2846131"/>
          </a:xfrm>
          <a:prstGeom prst="rect">
            <a:avLst/>
          </a:prstGeom>
          <a:noFill/>
          <a:ln>
            <a:noFill/>
          </a:ln>
        </p:spPr>
      </p:pic>
      <p:pic>
        <p:nvPicPr>
          <p:cNvPr id="48" name="Google Shape;48;p23"/>
          <p:cNvPicPr preferRelativeResize="0"/>
          <p:nvPr/>
        </p:nvPicPr>
        <p:blipFill rotWithShape="1">
          <a:blip r:embed="rId2">
            <a:alphaModFix/>
          </a:blip>
          <a:srcRect/>
          <a:stretch/>
        </p:blipFill>
        <p:spPr>
          <a:xfrm>
            <a:off x="5510369" y="1688935"/>
            <a:ext cx="3246583" cy="2846131"/>
          </a:xfrm>
          <a:prstGeom prst="rect">
            <a:avLst/>
          </a:prstGeom>
          <a:noFill/>
          <a:ln>
            <a:noFill/>
          </a:ln>
        </p:spPr>
      </p:pic>
      <p:pic>
        <p:nvPicPr>
          <p:cNvPr id="49" name="Google Shape;49;p23"/>
          <p:cNvPicPr preferRelativeResize="0"/>
          <p:nvPr/>
        </p:nvPicPr>
        <p:blipFill rotWithShape="1">
          <a:blip r:embed="rId2">
            <a:alphaModFix/>
          </a:blip>
          <a:srcRect/>
          <a:stretch/>
        </p:blipFill>
        <p:spPr>
          <a:xfrm>
            <a:off x="8226137" y="4116530"/>
            <a:ext cx="3392995" cy="2445039"/>
          </a:xfrm>
          <a:prstGeom prst="rect">
            <a:avLst/>
          </a:prstGeom>
          <a:noFill/>
          <a:ln>
            <a:noFill/>
          </a:ln>
        </p:spPr>
      </p:pic>
      <p:sp>
        <p:nvSpPr>
          <p:cNvPr id="50" name="Google Shape;50;p23"/>
          <p:cNvSpPr txBox="1">
            <a:spLocks noGrp="1"/>
          </p:cNvSpPr>
          <p:nvPr>
            <p:ph type="title"/>
          </p:nvPr>
        </p:nvSpPr>
        <p:spPr>
          <a:xfrm>
            <a:off x="5013878" y="59823"/>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chemeClr val="lt1"/>
              </a:buClr>
              <a:buSzPts val="7200"/>
              <a:buFont typeface="Calibri"/>
              <a:buNone/>
              <a:defRPr sz="72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שאלות - אפשרות 3">
  <p:cSld name="שאלות - אפשרות 3">
    <p:spTree>
      <p:nvGrpSpPr>
        <p:cNvPr id="1" name="Shape 51"/>
        <p:cNvGrpSpPr/>
        <p:nvPr/>
      </p:nvGrpSpPr>
      <p:grpSpPr>
        <a:xfrm>
          <a:off x="0" y="0"/>
          <a:ext cx="0" cy="0"/>
          <a:chOff x="0" y="0"/>
          <a:chExt cx="0" cy="0"/>
        </a:xfrm>
      </p:grpSpPr>
      <p:sp>
        <p:nvSpPr>
          <p:cNvPr id="52" name="Google Shape;52;p24"/>
          <p:cNvSpPr/>
          <p:nvPr/>
        </p:nvSpPr>
        <p:spPr>
          <a:xfrm>
            <a:off x="8610600" y="0"/>
            <a:ext cx="3581400" cy="6858000"/>
          </a:xfrm>
          <a:prstGeom prst="rect">
            <a:avLst/>
          </a:prstGeom>
          <a:solidFill>
            <a:srgbClr val="934D37"/>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53" name="Google Shape;53;p24"/>
          <p:cNvSpPr txBox="1">
            <a:spLocks noGrp="1"/>
          </p:cNvSpPr>
          <p:nvPr>
            <p:ph type="title"/>
          </p:nvPr>
        </p:nvSpPr>
        <p:spPr>
          <a:xfrm>
            <a:off x="90392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chemeClr val="lt1"/>
              </a:buClr>
              <a:buSzPts val="5400"/>
              <a:buFont typeface="Calibri"/>
              <a:buNone/>
              <a:defRPr sz="54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4"/>
          <p:cNvSpPr txBox="1">
            <a:spLocks noGrp="1"/>
          </p:cNvSpPr>
          <p:nvPr>
            <p:ph type="sldNum" idx="12"/>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pic>
        <p:nvPicPr>
          <p:cNvPr id="55" name="Google Shape;55;p24"/>
          <p:cNvPicPr preferRelativeResize="0"/>
          <p:nvPr/>
        </p:nvPicPr>
        <p:blipFill rotWithShape="1">
          <a:blip r:embed="rId2">
            <a:alphaModFix/>
          </a:blip>
          <a:srcRect/>
          <a:stretch/>
        </p:blipFill>
        <p:spPr>
          <a:xfrm>
            <a:off x="6096000" y="835091"/>
            <a:ext cx="1858858" cy="1353379"/>
          </a:xfrm>
          <a:prstGeom prst="rect">
            <a:avLst/>
          </a:prstGeom>
          <a:noFill/>
          <a:ln>
            <a:noFill/>
          </a:ln>
        </p:spPr>
      </p:pic>
      <p:pic>
        <p:nvPicPr>
          <p:cNvPr id="56" name="Google Shape;56;p24"/>
          <p:cNvPicPr preferRelativeResize="0"/>
          <p:nvPr/>
        </p:nvPicPr>
        <p:blipFill rotWithShape="1">
          <a:blip r:embed="rId3">
            <a:alphaModFix/>
          </a:blip>
          <a:srcRect/>
          <a:stretch/>
        </p:blipFill>
        <p:spPr>
          <a:xfrm>
            <a:off x="4968676" y="2606675"/>
            <a:ext cx="2649310" cy="1845831"/>
          </a:xfrm>
          <a:prstGeom prst="rect">
            <a:avLst/>
          </a:prstGeom>
          <a:noFill/>
          <a:ln>
            <a:noFill/>
          </a:ln>
        </p:spPr>
      </p:pic>
      <p:pic>
        <p:nvPicPr>
          <p:cNvPr id="57" name="Google Shape;57;p24"/>
          <p:cNvPicPr preferRelativeResize="0"/>
          <p:nvPr/>
        </p:nvPicPr>
        <p:blipFill rotWithShape="1">
          <a:blip r:embed="rId4">
            <a:alphaModFix/>
          </a:blip>
          <a:srcRect/>
          <a:stretch/>
        </p:blipFill>
        <p:spPr>
          <a:xfrm>
            <a:off x="3038232" y="682291"/>
            <a:ext cx="2814200" cy="1833103"/>
          </a:xfrm>
          <a:prstGeom prst="rect">
            <a:avLst/>
          </a:prstGeom>
          <a:noFill/>
          <a:ln>
            <a:noFill/>
          </a:ln>
        </p:spPr>
      </p:pic>
      <p:pic>
        <p:nvPicPr>
          <p:cNvPr id="58" name="Google Shape;58;p24"/>
          <p:cNvPicPr preferRelativeResize="0"/>
          <p:nvPr/>
        </p:nvPicPr>
        <p:blipFill rotWithShape="1">
          <a:blip r:embed="rId5">
            <a:alphaModFix/>
          </a:blip>
          <a:srcRect/>
          <a:stretch/>
        </p:blipFill>
        <p:spPr>
          <a:xfrm>
            <a:off x="3436789" y="4787831"/>
            <a:ext cx="1805401" cy="1978522"/>
          </a:xfrm>
          <a:prstGeom prst="rect">
            <a:avLst/>
          </a:prstGeom>
          <a:noFill/>
          <a:ln>
            <a:noFill/>
          </a:ln>
        </p:spPr>
      </p:pic>
      <p:pic>
        <p:nvPicPr>
          <p:cNvPr id="59" name="Google Shape;59;p24"/>
          <p:cNvPicPr preferRelativeResize="0"/>
          <p:nvPr/>
        </p:nvPicPr>
        <p:blipFill rotWithShape="1">
          <a:blip r:embed="rId6">
            <a:alphaModFix/>
          </a:blip>
          <a:srcRect/>
          <a:stretch/>
        </p:blipFill>
        <p:spPr>
          <a:xfrm>
            <a:off x="1778922" y="2728697"/>
            <a:ext cx="2089237" cy="1845831"/>
          </a:xfrm>
          <a:prstGeom prst="rect">
            <a:avLst/>
          </a:prstGeom>
          <a:noFill/>
          <a:ln>
            <a:noFill/>
          </a:ln>
        </p:spPr>
      </p:pic>
      <p:pic>
        <p:nvPicPr>
          <p:cNvPr id="60" name="Google Shape;60;p24"/>
          <p:cNvPicPr preferRelativeResize="0"/>
          <p:nvPr/>
        </p:nvPicPr>
        <p:blipFill rotWithShape="1">
          <a:blip r:embed="rId7">
            <a:alphaModFix/>
          </a:blip>
          <a:srcRect/>
          <a:stretch/>
        </p:blipFill>
        <p:spPr>
          <a:xfrm>
            <a:off x="6132649" y="4758566"/>
            <a:ext cx="2089238" cy="1644719"/>
          </a:xfrm>
          <a:prstGeom prst="rect">
            <a:avLst/>
          </a:prstGeom>
          <a:noFill/>
          <a:ln>
            <a:noFill/>
          </a:ln>
        </p:spPr>
      </p:pic>
      <p:pic>
        <p:nvPicPr>
          <p:cNvPr id="61" name="Google Shape;61;p24"/>
          <p:cNvPicPr preferRelativeResize="0"/>
          <p:nvPr/>
        </p:nvPicPr>
        <p:blipFill rotWithShape="1">
          <a:blip r:embed="rId8">
            <a:alphaModFix/>
          </a:blip>
          <a:srcRect/>
          <a:stretch/>
        </p:blipFill>
        <p:spPr>
          <a:xfrm>
            <a:off x="680831" y="730316"/>
            <a:ext cx="1811014" cy="1562930"/>
          </a:xfrm>
          <a:prstGeom prst="rect">
            <a:avLst/>
          </a:prstGeom>
          <a:noFill/>
          <a:ln>
            <a:noFill/>
          </a:ln>
        </p:spPr>
      </p:pic>
      <p:pic>
        <p:nvPicPr>
          <p:cNvPr id="62" name="Google Shape;62;p24"/>
          <p:cNvPicPr preferRelativeResize="0"/>
          <p:nvPr/>
        </p:nvPicPr>
        <p:blipFill rotWithShape="1">
          <a:blip r:embed="rId9">
            <a:alphaModFix/>
          </a:blip>
          <a:srcRect/>
          <a:stretch/>
        </p:blipFill>
        <p:spPr>
          <a:xfrm>
            <a:off x="535550" y="4839928"/>
            <a:ext cx="2287991" cy="148199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תמונה ">
  <p:cSld name="1_תמונה ">
    <p:spTree>
      <p:nvGrpSpPr>
        <p:cNvPr id="1" name="Shape 71"/>
        <p:cNvGrpSpPr/>
        <p:nvPr/>
      </p:nvGrpSpPr>
      <p:grpSpPr>
        <a:xfrm>
          <a:off x="0" y="0"/>
          <a:ext cx="0" cy="0"/>
          <a:chOff x="0" y="0"/>
          <a:chExt cx="0" cy="0"/>
        </a:xfrm>
      </p:grpSpPr>
      <p:sp>
        <p:nvSpPr>
          <p:cNvPr id="72" name="Google Shape;72;p26"/>
          <p:cNvSpPr/>
          <p:nvPr/>
        </p:nvSpPr>
        <p:spPr>
          <a:xfrm>
            <a:off x="0" y="0"/>
            <a:ext cx="3581400" cy="6858000"/>
          </a:xfrm>
          <a:prstGeom prst="rect">
            <a:avLst/>
          </a:prstGeom>
          <a:solidFill>
            <a:srgbClr val="934D37"/>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73" name="Google Shape;73;p26"/>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chemeClr val="lt1"/>
              </a:buClr>
              <a:buSzPts val="5400"/>
              <a:buFont typeface="Calibri"/>
              <a:buNone/>
              <a:defRPr sz="54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6"/>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5" name="Google Shape;7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6" name="Google Shape;76;p26"/>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pic>
        <p:nvPicPr>
          <p:cNvPr id="77" name="Google Shape;77;p26" descr="מדפסת עם מילוי מלא"/>
          <p:cNvPicPr preferRelativeResize="0"/>
          <p:nvPr/>
        </p:nvPicPr>
        <p:blipFill rotWithShape="1">
          <a:blip r:embed="rId2">
            <a:alphaModFix/>
          </a:blip>
          <a:srcRect/>
          <a:stretch/>
        </p:blipFill>
        <p:spPr>
          <a:xfrm>
            <a:off x="5249551" y="587596"/>
            <a:ext cx="5807698" cy="54161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שני תכנים" type="twoObj">
  <p:cSld name="TWO_OBJECTS">
    <p:spTree>
      <p:nvGrpSpPr>
        <p:cNvPr id="1" name="Shape 78"/>
        <p:cNvGrpSpPr/>
        <p:nvPr/>
      </p:nvGrpSpPr>
      <p:grpSpPr>
        <a:xfrm>
          <a:off x="0" y="0"/>
          <a:ext cx="0" cy="0"/>
          <a:chOff x="0" y="0"/>
          <a:chExt cx="0" cy="0"/>
        </a:xfrm>
      </p:grpSpPr>
      <p:sp>
        <p:nvSpPr>
          <p:cNvPr id="79" name="Google Shape;7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1" name="Google Shape;81;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2" name="Google Shape;82;p27"/>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3" name="Google Shape;8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4" name="Google Shape;84;p27"/>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השוואה" type="twoTxTwoObj">
  <p:cSld name="TWO_OBJECTS_WITH_TEXT">
    <p:spTree>
      <p:nvGrpSpPr>
        <p:cNvPr id="1" name="Shape 85"/>
        <p:cNvGrpSpPr/>
        <p:nvPr/>
      </p:nvGrpSpPr>
      <p:grpSpPr>
        <a:xfrm>
          <a:off x="0" y="0"/>
          <a:ext cx="0" cy="0"/>
          <a:chOff x="0" y="0"/>
          <a:chExt cx="0" cy="0"/>
        </a:xfrm>
      </p:grpSpPr>
      <p:sp>
        <p:nvSpPr>
          <p:cNvPr id="86" name="Google Shape;86;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88" name="Google Shape;88;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9" name="Google Shape;89;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90" name="Google Shape;90;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1" name="Google Shape;91;p2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2" name="Google Shape;9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3" name="Google Shape;93;p2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כותרת">
  <p:cSld name="כותרת">
    <p:spTree>
      <p:nvGrpSpPr>
        <p:cNvPr id="1" name="Shape 94"/>
        <p:cNvGrpSpPr/>
        <p:nvPr/>
      </p:nvGrpSpPr>
      <p:grpSpPr>
        <a:xfrm>
          <a:off x="0" y="0"/>
          <a:ext cx="0" cy="0"/>
          <a:chOff x="0" y="0"/>
          <a:chExt cx="0" cy="0"/>
        </a:xfrm>
      </p:grpSpPr>
      <p:sp>
        <p:nvSpPr>
          <p:cNvPr id="95" name="Google Shape;95;p2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6" name="Google Shape;96;p2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
        <p:nvSpPr>
          <p:cNvPr id="97" name="Google Shape;97;p29"/>
          <p:cNvSpPr/>
          <p:nvPr/>
        </p:nvSpPr>
        <p:spPr>
          <a:xfrm>
            <a:off x="0" y="0"/>
            <a:ext cx="12192000" cy="1487055"/>
          </a:xfrm>
          <a:prstGeom prst="rect">
            <a:avLst/>
          </a:prstGeom>
          <a:solidFill>
            <a:srgbClr val="934D37"/>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98;p29"/>
          <p:cNvSpPr txBox="1">
            <a:spLocks noGrp="1"/>
          </p:cNvSpPr>
          <p:nvPr>
            <p:ph type="title"/>
          </p:nvPr>
        </p:nvSpPr>
        <p:spPr>
          <a:xfrm>
            <a:off x="838200" y="161492"/>
            <a:ext cx="10515600"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chemeClr val="lt1"/>
              </a:buClr>
              <a:buSzPts val="7200"/>
              <a:buFont typeface="Calibri"/>
              <a:buNone/>
              <a:defRPr sz="72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29"/>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x-non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2.png"/><Relationship Id="rId7" Type="http://schemas.microsoft.com/office/2007/relationships/hdphoto" Target="../media/hdphoto3.wdp"/><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8.png"/><Relationship Id="rId4" Type="http://schemas.openxmlformats.org/officeDocument/2006/relationships/image" Target="../media/image43.png"/><Relationship Id="rId9"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4.png"/><Relationship Id="rId3" Type="http://schemas.openxmlformats.org/officeDocument/2006/relationships/image" Target="../media/image43.png"/><Relationship Id="rId7" Type="http://schemas.microsoft.com/office/2007/relationships/hdphoto" Target="../media/hdphoto3.wdp"/><Relationship Id="rId12"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45.png"/><Relationship Id="rId11" Type="http://schemas.openxmlformats.org/officeDocument/2006/relationships/image" Target="../media/image52.png"/><Relationship Id="rId5" Type="http://schemas.openxmlformats.org/officeDocument/2006/relationships/image" Target="../media/image44.png"/><Relationship Id="rId10" Type="http://schemas.openxmlformats.org/officeDocument/2006/relationships/image" Target="../media/image51.png"/><Relationship Id="rId4" Type="http://schemas.openxmlformats.org/officeDocument/2006/relationships/image" Target="../media/image42.png"/><Relationship Id="rId9"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5.svg"/><Relationship Id="rId5" Type="http://schemas.openxmlformats.org/officeDocument/2006/relationships/image" Target="../media/image16.png"/><Relationship Id="rId4" Type="http://schemas.openxmlformats.org/officeDocument/2006/relationships/image" Target="../media/image33.svg"/></Relationships>
</file>

<file path=ppt/slides/_rels/slide20.xml.rels><?xml version="1.0" encoding="UTF-8" standalone="yes"?>
<Relationships xmlns="http://schemas.openxmlformats.org/package/2006/relationships"><Relationship Id="rId13" Type="http://schemas.openxmlformats.org/officeDocument/2006/relationships/customXml" Target="../ink/ink1.xml"/><Relationship Id="rId3" Type="http://schemas.openxmlformats.org/officeDocument/2006/relationships/image" Target="../media/image56.png"/><Relationship Id="rId12"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18.xml"/><Relationship Id="rId11" Type="http://schemas.openxmlformats.org/officeDocument/2006/relationships/image" Target="../media/image57.png"/><Relationship Id="rId10" Type="http://schemas.openxmlformats.org/officeDocument/2006/relationships/image" Target="../media/image6.svg"/><Relationship Id="rId14" Type="http://schemas.openxmlformats.org/officeDocument/2006/relationships/image" Target="../media/image59.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openxmlformats.org/officeDocument/2006/relationships/image" Target="../media/image54.png"/><Relationship Id="rId5" Type="http://schemas.openxmlformats.org/officeDocument/2006/relationships/image" Target="../media/image51.png"/><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60.png"/><Relationship Id="rId7"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20.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 Id="rId9"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6.png"/><Relationship Id="rId1" Type="http://schemas.openxmlformats.org/officeDocument/2006/relationships/slideLayout" Target="../slideLayouts/slideLayout21.xml"/><Relationship Id="rId4" Type="http://schemas.openxmlformats.org/officeDocument/2006/relationships/image" Target="../media/image55.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22.xml"/><Relationship Id="rId1" Type="http://schemas.openxmlformats.org/officeDocument/2006/relationships/slideLayout" Target="../slideLayouts/slideLayout2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72.svg"/></Relationships>
</file>

<file path=ppt/slides/_rels/slide28.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71.png"/><Relationship Id="rId7" Type="http://schemas.openxmlformats.org/officeDocument/2006/relationships/image" Target="../media/image73.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95.svg"/><Relationship Id="rId5" Type="http://schemas.openxmlformats.org/officeDocument/2006/relationships/image" Target="../media/image72.png"/><Relationship Id="rId4" Type="http://schemas.openxmlformats.org/officeDocument/2006/relationships/image" Target="../media/image93.svg"/></Relationships>
</file>

<file path=ppt/slides/_rels/slide2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9.svg"/><Relationship Id="rId4" Type="http://schemas.openxmlformats.org/officeDocument/2006/relationships/image" Target="../media/image19.pn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microsoft.com/office/2007/relationships/hdphoto" Target="../media/hdphoto5.wdp"/><Relationship Id="rId5" Type="http://schemas.openxmlformats.org/officeDocument/2006/relationships/image" Target="../media/image75.png"/><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7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70.sv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hyperlink" Target="https://pop.education.gov.il/teaching-practices/search-teaching-practices/classroom-conflict-management/" TargetMode="External"/><Relationship Id="rId5" Type="http://schemas.openxmlformats.org/officeDocument/2006/relationships/image" Target="../media/image39.sv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7.svg"/><Relationship Id="rId5" Type="http://schemas.openxmlformats.org/officeDocument/2006/relationships/image" Target="../media/image24.png"/><Relationship Id="rId4" Type="http://schemas.openxmlformats.org/officeDocument/2006/relationships/image" Target="../media/image45.sv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58.svg"/><Relationship Id="rId13"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image" Target="../media/image62.svg"/><Relationship Id="rId2" Type="http://schemas.openxmlformats.org/officeDocument/2006/relationships/notesSlide" Target="../notesSlides/notesSlide5.xml"/><Relationship Id="rId16" Type="http://schemas.openxmlformats.org/officeDocument/2006/relationships/image" Target="../media/image66.svg"/><Relationship Id="rId1" Type="http://schemas.openxmlformats.org/officeDocument/2006/relationships/slideLayout" Target="../slideLayouts/slideLayout1.xml"/><Relationship Id="rId6" Type="http://schemas.openxmlformats.org/officeDocument/2006/relationships/image" Target="../media/image56.svg"/><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30.png"/><Relationship Id="rId14" Type="http://schemas.openxmlformats.org/officeDocument/2006/relationships/image" Target="../media/image64.svg"/></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
          <p:cNvSpPr/>
          <p:nvPr/>
        </p:nvSpPr>
        <p:spPr>
          <a:xfrm>
            <a:off x="0" y="-121920"/>
            <a:ext cx="12199673" cy="5069932"/>
          </a:xfrm>
          <a:prstGeom prst="rect">
            <a:avLst/>
          </a:prstGeom>
          <a:solidFill>
            <a:srgbClr val="FBE4D4"/>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9" name="Google Shape;119;p1"/>
          <p:cNvSpPr/>
          <p:nvPr/>
        </p:nvSpPr>
        <p:spPr>
          <a:xfrm>
            <a:off x="-1" y="2594478"/>
            <a:ext cx="12301741" cy="4263522"/>
          </a:xfrm>
          <a:prstGeom prst="rect">
            <a:avLst/>
          </a:prstGeom>
          <a:solidFill>
            <a:srgbClr val="934D37"/>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0" name="Google Shape;120;p1"/>
          <p:cNvPicPr preferRelativeResize="0"/>
          <p:nvPr/>
        </p:nvPicPr>
        <p:blipFill rotWithShape="1">
          <a:blip r:embed="rId3">
            <a:alphaModFix/>
          </a:blip>
          <a:srcRect/>
          <a:stretch/>
        </p:blipFill>
        <p:spPr>
          <a:xfrm rot="10800000">
            <a:off x="-7676" y="5011835"/>
            <a:ext cx="5268551" cy="1335136"/>
          </a:xfrm>
          <a:prstGeom prst="rect">
            <a:avLst/>
          </a:prstGeom>
          <a:noFill/>
          <a:ln>
            <a:noFill/>
          </a:ln>
        </p:spPr>
      </p:pic>
      <p:pic>
        <p:nvPicPr>
          <p:cNvPr id="121" name="Google Shape;121;p1"/>
          <p:cNvPicPr preferRelativeResize="0"/>
          <p:nvPr/>
        </p:nvPicPr>
        <p:blipFill rotWithShape="1">
          <a:blip r:embed="rId4">
            <a:alphaModFix/>
          </a:blip>
          <a:srcRect/>
          <a:stretch/>
        </p:blipFill>
        <p:spPr>
          <a:xfrm>
            <a:off x="646095" y="100884"/>
            <a:ext cx="776288" cy="892175"/>
          </a:xfrm>
          <a:prstGeom prst="rect">
            <a:avLst/>
          </a:prstGeom>
          <a:noFill/>
          <a:ln>
            <a:noFill/>
          </a:ln>
        </p:spPr>
      </p:pic>
      <p:sp>
        <p:nvSpPr>
          <p:cNvPr id="122" name="Google Shape;122;p1"/>
          <p:cNvSpPr/>
          <p:nvPr/>
        </p:nvSpPr>
        <p:spPr>
          <a:xfrm>
            <a:off x="-102068" y="790599"/>
            <a:ext cx="2141984" cy="404919"/>
          </a:xfrm>
          <a:prstGeom prst="rect">
            <a:avLst/>
          </a:prstGeom>
          <a:noFill/>
          <a:ln>
            <a:noFill/>
          </a:ln>
        </p:spPr>
        <p:txBody>
          <a:bodyPr spcFirstLastPara="1" wrap="square" lIns="91425" tIns="45700" rIns="91425" bIns="45700" anchor="t" anchorCtr="0">
            <a:spAutoFit/>
          </a:bodyPr>
          <a:lstStyle/>
          <a:p>
            <a:pPr marL="0" marR="0" lvl="0" indent="0" algn="ctr" rtl="1">
              <a:lnSpc>
                <a:spcPct val="88888"/>
              </a:lnSpc>
              <a:spcBef>
                <a:spcPts val="0"/>
              </a:spcBef>
              <a:spcAft>
                <a:spcPts val="0"/>
              </a:spcAft>
              <a:buNone/>
            </a:pPr>
            <a:r>
              <a:rPr lang="x-none" sz="900" b="0" i="0" u="none" strike="noStrike" cap="none">
                <a:solidFill>
                  <a:srgbClr val="002060"/>
                </a:solidFill>
                <a:latin typeface="Calibri"/>
                <a:ea typeface="Calibri"/>
                <a:cs typeface="Calibri"/>
                <a:sym typeface="Calibri"/>
              </a:rPr>
              <a:t>משרד החינוך</a:t>
            </a:r>
            <a:endParaRPr/>
          </a:p>
          <a:p>
            <a:pPr marL="0" marR="0" lvl="0" indent="0" algn="ctr" rtl="1">
              <a:lnSpc>
                <a:spcPct val="88888"/>
              </a:lnSpc>
              <a:spcBef>
                <a:spcPts val="0"/>
              </a:spcBef>
              <a:spcAft>
                <a:spcPts val="0"/>
              </a:spcAft>
              <a:buNone/>
            </a:pPr>
            <a:r>
              <a:rPr lang="x-none" sz="900" b="0" i="0" u="none" strike="noStrike" cap="none">
                <a:solidFill>
                  <a:srgbClr val="002060"/>
                </a:solidFill>
                <a:latin typeface="Calibri"/>
                <a:ea typeface="Calibri"/>
                <a:cs typeface="Calibri"/>
                <a:sym typeface="Calibri"/>
              </a:rPr>
              <a:t>מינהל פדגוגי</a:t>
            </a:r>
            <a:endParaRPr sz="900" b="0" i="0" u="none" strike="noStrike" cap="none">
              <a:solidFill>
                <a:srgbClr val="002060"/>
              </a:solidFill>
              <a:latin typeface="Calibri"/>
              <a:ea typeface="Calibri"/>
              <a:cs typeface="Calibri"/>
              <a:sym typeface="Calibri"/>
            </a:endParaRPr>
          </a:p>
          <a:p>
            <a:pPr marL="0" marR="0" lvl="0" indent="0" algn="ctr" rtl="1">
              <a:lnSpc>
                <a:spcPct val="88888"/>
              </a:lnSpc>
              <a:spcBef>
                <a:spcPts val="0"/>
              </a:spcBef>
              <a:spcAft>
                <a:spcPts val="0"/>
              </a:spcAft>
              <a:buNone/>
            </a:pPr>
            <a:r>
              <a:rPr lang="x-none" sz="900" b="0" i="0" u="none" strike="noStrike" cap="none">
                <a:solidFill>
                  <a:srgbClr val="002060"/>
                </a:solidFill>
                <a:latin typeface="Calibri"/>
                <a:ea typeface="Calibri"/>
                <a:cs typeface="Calibri"/>
                <a:sym typeface="Calibri"/>
              </a:rPr>
              <a:t>אגף בכיר שירות פסיכולוגי ייעוצי</a:t>
            </a:r>
            <a:endParaRPr/>
          </a:p>
        </p:txBody>
      </p:sp>
      <p:sp>
        <p:nvSpPr>
          <p:cNvPr id="123" name="Google Shape;123;p1"/>
          <p:cNvSpPr/>
          <p:nvPr/>
        </p:nvSpPr>
        <p:spPr>
          <a:xfrm>
            <a:off x="-11295" y="-893"/>
            <a:ext cx="12192000" cy="2540912"/>
          </a:xfrm>
          <a:prstGeom prst="rect">
            <a:avLst/>
          </a:prstGeom>
          <a:noFill/>
          <a:ln>
            <a:noFill/>
          </a:ln>
        </p:spPr>
        <p:txBody>
          <a:bodyPr spcFirstLastPara="1" wrap="square" lIns="91425" tIns="45700" rIns="91425" bIns="45700" anchor="t" anchorCtr="0">
            <a:spAutoFit/>
          </a:bodyPr>
          <a:lstStyle/>
          <a:p>
            <a:pPr marL="0" marR="0" lvl="0" indent="0" algn="ctr" rtl="1">
              <a:lnSpc>
                <a:spcPct val="116666"/>
              </a:lnSpc>
              <a:spcBef>
                <a:spcPts val="0"/>
              </a:spcBef>
              <a:spcAft>
                <a:spcPts val="0"/>
              </a:spcAft>
              <a:buNone/>
            </a:pPr>
            <a:r>
              <a:rPr lang="x-none" sz="4800" b="0" i="0" u="none" strike="noStrike" cap="none" dirty="0">
                <a:solidFill>
                  <a:srgbClr val="002060"/>
                </a:solidFill>
                <a:latin typeface="Calibri"/>
                <a:ea typeface="Calibri"/>
                <a:cs typeface="Calibri"/>
                <a:sym typeface="Calibri"/>
              </a:rPr>
              <a:t>יחידת לימוד בכישורי חיים</a:t>
            </a:r>
            <a:endParaRPr dirty="0"/>
          </a:p>
          <a:p>
            <a:pPr lvl="0" algn="ctr" rtl="1">
              <a:lnSpc>
                <a:spcPct val="116666"/>
              </a:lnSpc>
              <a:defRPr/>
            </a:pPr>
            <a:r>
              <a:rPr lang="he-IL" sz="4800" b="1" dirty="0">
                <a:solidFill>
                  <a:srgbClr val="002060"/>
                </a:solidFill>
                <a:latin typeface="Calibri"/>
                <a:ea typeface="Calibri"/>
                <a:cs typeface="Calibri"/>
                <a:sym typeface="Calibri"/>
              </a:rPr>
              <a:t>חברות, סובלנות ומניעת אלימות </a:t>
            </a:r>
          </a:p>
          <a:p>
            <a:pPr lvl="0" algn="ctr" rtl="1">
              <a:lnSpc>
                <a:spcPct val="116666"/>
              </a:lnSpc>
              <a:defRPr/>
            </a:pPr>
            <a:r>
              <a:rPr lang="he-IL" sz="4000" dirty="0" smtClean="0">
                <a:solidFill>
                  <a:srgbClr val="002060"/>
                </a:solidFill>
                <a:latin typeface="Calibri"/>
                <a:ea typeface="Calibri"/>
                <a:cs typeface="Calibri"/>
                <a:sym typeface="Calibri"/>
              </a:rPr>
              <a:t>הדרך אל האחר מתחילה בי</a:t>
            </a:r>
            <a:endParaRPr sz="4000" b="0" i="0" u="none" strike="noStrike" cap="none" dirty="0">
              <a:solidFill>
                <a:srgbClr val="002060"/>
              </a:solidFill>
              <a:latin typeface="Calibri"/>
              <a:ea typeface="Calibri"/>
              <a:cs typeface="Calibri"/>
              <a:sym typeface="Calibri"/>
            </a:endParaRPr>
          </a:p>
        </p:txBody>
      </p:sp>
      <p:sp>
        <p:nvSpPr>
          <p:cNvPr id="124" name="Google Shape;124;p1"/>
          <p:cNvSpPr txBox="1"/>
          <p:nvPr/>
        </p:nvSpPr>
        <p:spPr>
          <a:xfrm>
            <a:off x="1473828" y="2910304"/>
            <a:ext cx="9221754" cy="1538842"/>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x-none" sz="4000" b="0" i="0" u="none" strike="noStrike" cap="none" dirty="0">
                <a:solidFill>
                  <a:schemeClr val="lt1"/>
                </a:solidFill>
                <a:latin typeface="Calibri"/>
                <a:ea typeface="Calibri"/>
                <a:cs typeface="Calibri"/>
                <a:sym typeface="Calibri"/>
              </a:rPr>
              <a:t>שיעור שני</a:t>
            </a:r>
            <a:endParaRPr sz="4000" b="0" i="0" u="none" strike="noStrike" cap="none" dirty="0">
              <a:solidFill>
                <a:schemeClr val="lt1"/>
              </a:solidFill>
              <a:latin typeface="Calibri"/>
              <a:ea typeface="Calibri"/>
              <a:cs typeface="Calibri"/>
              <a:sym typeface="Calibri"/>
            </a:endParaRPr>
          </a:p>
          <a:p>
            <a:pPr lvl="0" algn="ctr" rtl="1">
              <a:defRPr/>
            </a:pPr>
            <a:r>
              <a:rPr lang="he-IL" sz="5400" b="1" dirty="0">
                <a:solidFill>
                  <a:srgbClr val="FFFFFF"/>
                </a:solidFill>
                <a:latin typeface="Calibri"/>
                <a:ea typeface="Calibri"/>
                <a:cs typeface="Calibri"/>
                <a:sym typeface="Calibri"/>
              </a:rPr>
              <a:t>מסרי "אני"</a:t>
            </a:r>
          </a:p>
        </p:txBody>
      </p:sp>
      <p:pic>
        <p:nvPicPr>
          <p:cNvPr id="127" name="Google Shape;127;p1"/>
          <p:cNvPicPr preferRelativeResize="0"/>
          <p:nvPr/>
        </p:nvPicPr>
        <p:blipFill>
          <a:blip r:embed="rId5">
            <a:alphaModFix/>
          </a:blip>
          <a:stretch>
            <a:fillRect/>
          </a:stretch>
        </p:blipFill>
        <p:spPr>
          <a:xfrm>
            <a:off x="8626225" y="-190505"/>
            <a:ext cx="3573450" cy="1706950"/>
          </a:xfrm>
          <a:prstGeom prst="rect">
            <a:avLst/>
          </a:prstGeom>
          <a:noFill/>
          <a:ln>
            <a:noFill/>
          </a:ln>
        </p:spPr>
      </p:pic>
      <p:sp>
        <p:nvSpPr>
          <p:cNvPr id="12" name="TextBox 1"/>
          <p:cNvSpPr txBox="1"/>
          <p:nvPr/>
        </p:nvSpPr>
        <p:spPr>
          <a:xfrm>
            <a:off x="11563552" y="-121925"/>
            <a:ext cx="1659255" cy="370205"/>
          </a:xfrm>
          <a:prstGeom prst="rect">
            <a:avLst/>
          </a:prstGeom>
          <a:noFill/>
        </p:spPr>
        <p:txBody>
          <a:bodyPr wrap="square" rtlCol="1">
            <a:spAutoFit/>
          </a:bodyPr>
          <a:lstStyle/>
          <a:p>
            <a:pPr>
              <a:spcAft>
                <a:spcPts val="0"/>
              </a:spcAft>
            </a:pPr>
            <a:r>
              <a:rPr lang="he-IL"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בס"ד</a:t>
            </a:r>
            <a:endParaRPr lang="en-US" sz="1200" dirty="0">
              <a:effectLst/>
              <a:latin typeface="Times New Roman" panose="02020603050405020304" pitchFamily="18" charset="0"/>
              <a:ea typeface="Times New Roman" panose="02020603050405020304" pitchFamily="18" charset="0"/>
            </a:endParaRPr>
          </a:p>
        </p:txBody>
      </p:sp>
      <p:sp>
        <p:nvSpPr>
          <p:cNvPr id="13" name="תיבת טקסט 12">
            <a:extLst>
              <a:ext uri="{FF2B5EF4-FFF2-40B4-BE49-F238E27FC236}">
                <a16:creationId xmlns:a16="http://schemas.microsoft.com/office/drawing/2014/main" id="{0D0D38DF-2529-4779-91E0-FD3504A02758}"/>
              </a:ext>
            </a:extLst>
          </p:cNvPr>
          <p:cNvSpPr txBox="1"/>
          <p:nvPr/>
        </p:nvSpPr>
        <p:spPr>
          <a:xfrm>
            <a:off x="7066777" y="5350422"/>
            <a:ext cx="6692346" cy="1528624"/>
          </a:xfrm>
          <a:prstGeom prst="rect">
            <a:avLst/>
          </a:prstGeom>
          <a:noFill/>
        </p:spPr>
        <p:txBody>
          <a:bodyPr wrap="square">
            <a:spAutoFit/>
          </a:bodyPr>
          <a:lstStyle/>
          <a:p>
            <a:pPr marL="0" marR="0" lvl="0" indent="0" algn="ctr" defTabSz="914400" rtl="1" eaLnBrk="1" fontAlgn="auto" latinLnBrk="0" hangingPunct="1">
              <a:lnSpc>
                <a:spcPts val="5600"/>
              </a:lnSpc>
              <a:spcBef>
                <a:spcPts val="0"/>
              </a:spcBef>
              <a:spcAft>
                <a:spcPts val="0"/>
              </a:spcAft>
              <a:buClrTx/>
              <a:buSzTx/>
              <a:buFontTx/>
              <a:buNone/>
              <a:tabLst/>
              <a:defRPr/>
            </a:pPr>
            <a:r>
              <a:rPr kumimoji="0" lang="he-IL" sz="4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כיתה ה</a:t>
            </a:r>
          </a:p>
          <a:p>
            <a:pPr marL="0" marR="0" lvl="0" indent="0" algn="ctr" defTabSz="914400" rtl="1" eaLnBrk="1" fontAlgn="auto" latinLnBrk="0" hangingPunct="1">
              <a:lnSpc>
                <a:spcPts val="5600"/>
              </a:lnSpc>
              <a:spcBef>
                <a:spcPts val="0"/>
              </a:spcBef>
              <a:spcAft>
                <a:spcPts val="0"/>
              </a:spcAft>
              <a:buClrTx/>
              <a:buSzTx/>
              <a:buFontTx/>
              <a:buNone/>
              <a:tabLst/>
              <a:defRPr/>
            </a:pPr>
            <a:r>
              <a:rPr lang="he-IL" sz="4000" b="1" dirty="0" smtClean="0">
                <a:solidFill>
                  <a:prstClr val="white"/>
                </a:solidFill>
                <a:latin typeface="Calibri" panose="020F0502020204030204" pitchFamily="34" charset="0"/>
                <a:cs typeface="Calibri" panose="020F0502020204030204" pitchFamily="34" charset="0"/>
              </a:rPr>
              <a:t>בנים- חברה חרדית</a:t>
            </a:r>
            <a:endParaRPr kumimoji="0" lang="he-IL" sz="40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4" name="TextBox 11">
            <a:extLst>
              <a:ext uri="{FF2B5EF4-FFF2-40B4-BE49-F238E27FC236}">
                <a16:creationId xmlns:a16="http://schemas.microsoft.com/office/drawing/2014/main" id="{5C26E662-7F49-4D65-ADA1-A3CFCE9FC615}"/>
              </a:ext>
            </a:extLst>
          </p:cNvPr>
          <p:cNvSpPr txBox="1"/>
          <p:nvPr/>
        </p:nvSpPr>
        <p:spPr>
          <a:xfrm>
            <a:off x="-1165700" y="5200895"/>
            <a:ext cx="6426575" cy="107721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x-none" sz="2400" b="1" i="0" u="none" strike="noStrike" kern="0" cap="none" spc="0" normalizeH="0" baseline="0" noProof="0" dirty="0">
                <a:ln>
                  <a:noFill/>
                </a:ln>
                <a:solidFill>
                  <a:srgbClr val="FFFFFF"/>
                </a:solidFill>
                <a:effectLst/>
                <a:uLnTx/>
                <a:uFillTx/>
                <a:latin typeface="Calibri"/>
                <a:ea typeface="Calibri"/>
                <a:cs typeface="Calibri"/>
                <a:sym typeface="Calibri"/>
              </a:rPr>
              <a:t>מיומנות מרכזית</a:t>
            </a:r>
            <a:br>
              <a:rPr kumimoji="0" lang="x-none" sz="2400" b="1" i="0" u="none" strike="noStrike" kern="0" cap="none" spc="0" normalizeH="0" baseline="0" noProof="0" dirty="0">
                <a:ln>
                  <a:noFill/>
                </a:ln>
                <a:solidFill>
                  <a:srgbClr val="FFFFFF"/>
                </a:solidFill>
                <a:effectLst/>
                <a:uLnTx/>
                <a:uFillTx/>
                <a:latin typeface="Calibri"/>
                <a:ea typeface="Calibri"/>
                <a:cs typeface="Calibri"/>
                <a:sym typeface="Calibri"/>
              </a:rPr>
            </a:br>
            <a:r>
              <a:rPr kumimoji="0" lang="he-IL" sz="20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sym typeface="Arial"/>
              </a:rPr>
              <a:t>מודעות חברתית והתנהלות חברתית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chemeClr val="bg1"/>
                </a:solidFill>
                <a:effectLst/>
                <a:uLnTx/>
                <a:uFillTx/>
                <a:latin typeface="Calibri Light" panose="020F0302020204030204" pitchFamily="34" charset="0"/>
                <a:ea typeface="+mn-ea"/>
                <a:cs typeface="Calibri Light" panose="020F0302020204030204" pitchFamily="34" charset="0"/>
                <a:sym typeface="Arial"/>
              </a:rPr>
              <a:t>זיהוי מצבים חברתיים המובילים למריבה</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01F944B9-04B1-43CF-8209-C54483A21506}"/>
              </a:ext>
            </a:extLst>
          </p:cNvPr>
          <p:cNvSpPr>
            <a:spLocks noGrp="1"/>
          </p:cNvSpPr>
          <p:nvPr>
            <p:ph type="title"/>
          </p:nvPr>
        </p:nvSpPr>
        <p:spPr/>
        <p:txBody>
          <a:bodyPr/>
          <a:lstStyle/>
          <a:p>
            <a:r>
              <a:rPr lang="he-IL" dirty="0" smtClean="0"/>
              <a:t>צופות </a:t>
            </a:r>
            <a:r>
              <a:rPr lang="he-IL" dirty="0"/>
              <a:t>בהמחזה</a:t>
            </a:r>
          </a:p>
        </p:txBody>
      </p:sp>
      <p:sp>
        <p:nvSpPr>
          <p:cNvPr id="4" name="מציין מיקום תוכן 3">
            <a:extLst>
              <a:ext uri="{FF2B5EF4-FFF2-40B4-BE49-F238E27FC236}">
                <a16:creationId xmlns:a16="http://schemas.microsoft.com/office/drawing/2014/main" id="{3139A67F-A8A9-473B-BD1A-3754BC1F9387}"/>
              </a:ext>
            </a:extLst>
          </p:cNvPr>
          <p:cNvSpPr>
            <a:spLocks noGrp="1"/>
          </p:cNvSpPr>
          <p:nvPr>
            <p:ph sz="quarter" idx="13"/>
          </p:nvPr>
        </p:nvSpPr>
        <p:spPr/>
        <p:txBody>
          <a:bodyPr/>
          <a:lstStyle/>
          <a:p>
            <a:pPr marL="0" indent="0">
              <a:buNone/>
            </a:pPr>
            <a:r>
              <a:rPr lang="he-IL" dirty="0"/>
              <a:t>ניתן לבחור שקופית מתאימה מתוך לשונית פריסה – כפתור ימני בעכבר על השקופית</a:t>
            </a:r>
            <a:endParaRPr lang="x-none" dirty="0"/>
          </a:p>
          <a:p>
            <a:pPr marL="0" indent="0">
              <a:buNone/>
            </a:pPr>
            <a:endParaRPr lang="he-IL" dirty="0"/>
          </a:p>
        </p:txBody>
      </p:sp>
      <p:grpSp>
        <p:nvGrpSpPr>
          <p:cNvPr id="5" name="קבוצה 4">
            <a:extLst>
              <a:ext uri="{FF2B5EF4-FFF2-40B4-BE49-F238E27FC236}">
                <a16:creationId xmlns:a16="http://schemas.microsoft.com/office/drawing/2014/main" id="{7400874C-73BE-45E2-B648-AA104F71CB8D}"/>
              </a:ext>
            </a:extLst>
          </p:cNvPr>
          <p:cNvGrpSpPr/>
          <p:nvPr/>
        </p:nvGrpSpPr>
        <p:grpSpPr>
          <a:xfrm>
            <a:off x="0" y="1487054"/>
            <a:ext cx="12192000" cy="5454519"/>
            <a:chOff x="0" y="632402"/>
            <a:chExt cx="12192000" cy="6309172"/>
          </a:xfrm>
        </p:grpSpPr>
        <p:pic>
          <p:nvPicPr>
            <p:cNvPr id="6" name="תמונה 5">
              <a:extLst>
                <a:ext uri="{FF2B5EF4-FFF2-40B4-BE49-F238E27FC236}">
                  <a16:creationId xmlns:a16="http://schemas.microsoft.com/office/drawing/2014/main" id="{5C7B0B0B-9799-4F8C-9BAC-8D41A2870498}"/>
                </a:ext>
              </a:extLst>
            </p:cNvPr>
            <p:cNvPicPr>
              <a:picLocks noChangeAspect="1"/>
            </p:cNvPicPr>
            <p:nvPr/>
          </p:nvPicPr>
          <p:blipFill rotWithShape="1">
            <a:blip r:embed="rId3">
              <a:extLst>
                <a:ext uri="{28A0092B-C50C-407E-A947-70E740481C1C}">
                  <a14:useLocalDpi xmlns:a14="http://schemas.microsoft.com/office/drawing/2010/main" val="0"/>
                </a:ext>
              </a:extLst>
            </a:blip>
            <a:srcRect l="88829" t="474" r="-426" b="-474"/>
            <a:stretch/>
          </p:blipFill>
          <p:spPr>
            <a:xfrm>
              <a:off x="4149213" y="632403"/>
              <a:ext cx="4109884" cy="6309171"/>
            </a:xfrm>
            <a:prstGeom prst="rect">
              <a:avLst/>
            </a:prstGeom>
          </p:spPr>
        </p:pic>
        <p:pic>
          <p:nvPicPr>
            <p:cNvPr id="7" name="תמונה 6">
              <a:extLst>
                <a:ext uri="{FF2B5EF4-FFF2-40B4-BE49-F238E27FC236}">
                  <a16:creationId xmlns:a16="http://schemas.microsoft.com/office/drawing/2014/main" id="{6AAF6776-A61B-4406-8546-5CFFAD427ED9}"/>
                </a:ext>
              </a:extLst>
            </p:cNvPr>
            <p:cNvPicPr>
              <a:picLocks noChangeAspect="1"/>
            </p:cNvPicPr>
            <p:nvPr/>
          </p:nvPicPr>
          <p:blipFill rotWithShape="1">
            <a:blip r:embed="rId3">
              <a:extLst>
                <a:ext uri="{28A0092B-C50C-407E-A947-70E740481C1C}">
                  <a14:useLocalDpi xmlns:a14="http://schemas.microsoft.com/office/drawing/2010/main" val="0"/>
                </a:ext>
              </a:extLst>
            </a:blip>
            <a:srcRect r="10577"/>
            <a:stretch/>
          </p:blipFill>
          <p:spPr>
            <a:xfrm>
              <a:off x="0" y="632402"/>
              <a:ext cx="4395019" cy="6225597"/>
            </a:xfrm>
            <a:prstGeom prst="rect">
              <a:avLst/>
            </a:prstGeom>
          </p:spPr>
        </p:pic>
        <p:pic>
          <p:nvPicPr>
            <p:cNvPr id="8" name="תמונה 7">
              <a:extLst>
                <a:ext uri="{FF2B5EF4-FFF2-40B4-BE49-F238E27FC236}">
                  <a16:creationId xmlns:a16="http://schemas.microsoft.com/office/drawing/2014/main" id="{9BB86FFE-CD6F-4F55-97E6-91D1D2817466}"/>
                </a:ext>
              </a:extLst>
            </p:cNvPr>
            <p:cNvPicPr>
              <a:picLocks noChangeAspect="1"/>
            </p:cNvPicPr>
            <p:nvPr/>
          </p:nvPicPr>
          <p:blipFill rotWithShape="1">
            <a:blip r:embed="rId3">
              <a:extLst>
                <a:ext uri="{28A0092B-C50C-407E-A947-70E740481C1C}">
                  <a14:useLocalDpi xmlns:a14="http://schemas.microsoft.com/office/drawing/2010/main" val="0"/>
                </a:ext>
              </a:extLst>
            </a:blip>
            <a:srcRect r="10577"/>
            <a:stretch/>
          </p:blipFill>
          <p:spPr>
            <a:xfrm flipH="1">
              <a:off x="7796400" y="632402"/>
              <a:ext cx="4395600" cy="6225598"/>
            </a:xfrm>
            <a:prstGeom prst="rect">
              <a:avLst/>
            </a:prstGeom>
          </p:spPr>
        </p:pic>
      </p:grpSp>
      <p:sp>
        <p:nvSpPr>
          <p:cNvPr id="9" name="מלבן 8">
            <a:extLst>
              <a:ext uri="{FF2B5EF4-FFF2-40B4-BE49-F238E27FC236}">
                <a16:creationId xmlns:a16="http://schemas.microsoft.com/office/drawing/2014/main" id="{E0EBF9A4-0340-415B-AC3E-6DA2FB508498}"/>
              </a:ext>
            </a:extLst>
          </p:cNvPr>
          <p:cNvSpPr/>
          <p:nvPr/>
        </p:nvSpPr>
        <p:spPr>
          <a:xfrm>
            <a:off x="2381952" y="3202188"/>
            <a:ext cx="7644405" cy="3323987"/>
          </a:xfrm>
          <a:prstGeom prst="rect">
            <a:avLst/>
          </a:prstGeom>
        </p:spPr>
        <p:txBody>
          <a:bodyPr wrap="square">
            <a:spAutoFit/>
          </a:bodyPr>
          <a:lstStyle/>
          <a:p>
            <a:pPr marL="152400" lvl="0" algn="ctr" rtl="1">
              <a:lnSpc>
                <a:spcPct val="150000"/>
              </a:lnSpc>
              <a:buClr>
                <a:schemeClr val="bg1"/>
              </a:buClr>
              <a:buSzPct val="100000"/>
            </a:pPr>
            <a:r>
              <a:rPr lang="he-IL" sz="3500" dirty="0">
                <a:solidFill>
                  <a:schemeClr val="bg1"/>
                </a:solidFill>
                <a:latin typeface="Calibri" panose="020F0502020204030204" pitchFamily="34" charset="0"/>
                <a:cs typeface="Calibri" panose="020F0502020204030204" pitchFamily="34" charset="0"/>
              </a:rPr>
              <a:t>בדקות הקרובות נצפה בהמחזה שיצרו </a:t>
            </a:r>
            <a:r>
              <a:rPr lang="he-IL" sz="3500" dirty="0" smtClean="0">
                <a:solidFill>
                  <a:schemeClr val="bg1"/>
                </a:solidFill>
                <a:latin typeface="Calibri" panose="020F0502020204030204" pitchFamily="34" charset="0"/>
                <a:cs typeface="Calibri" panose="020F0502020204030204" pitchFamily="34" charset="0"/>
              </a:rPr>
              <a:t>שלושה תלמידים </a:t>
            </a:r>
            <a:r>
              <a:rPr lang="he-IL" sz="3500" dirty="0">
                <a:solidFill>
                  <a:schemeClr val="bg1"/>
                </a:solidFill>
                <a:latin typeface="Calibri" panose="020F0502020204030204" pitchFamily="34" charset="0"/>
                <a:cs typeface="Calibri" panose="020F0502020204030204" pitchFamily="34" charset="0"/>
              </a:rPr>
              <a:t>מהכיתה. </a:t>
            </a:r>
          </a:p>
          <a:p>
            <a:pPr marL="152400" lvl="0" algn="ctr" rtl="1">
              <a:lnSpc>
                <a:spcPct val="150000"/>
              </a:lnSpc>
              <a:buClr>
                <a:schemeClr val="bg1"/>
              </a:buClr>
              <a:buSzPct val="100000"/>
            </a:pPr>
            <a:r>
              <a:rPr lang="he-IL" sz="3500" dirty="0">
                <a:solidFill>
                  <a:schemeClr val="bg1"/>
                </a:solidFill>
                <a:latin typeface="Calibri" panose="020F0502020204030204" pitchFamily="34" charset="0"/>
                <a:cs typeface="Calibri" panose="020F0502020204030204" pitchFamily="34" charset="0"/>
              </a:rPr>
              <a:t>התבוננו היטב בהצגה.</a:t>
            </a:r>
          </a:p>
          <a:p>
            <a:pPr marL="152400" lvl="0" algn="ctr" rtl="1">
              <a:lnSpc>
                <a:spcPct val="150000"/>
              </a:lnSpc>
              <a:buClr>
                <a:schemeClr val="bg1"/>
              </a:buClr>
              <a:buSzPct val="100000"/>
            </a:pPr>
            <a:r>
              <a:rPr lang="he-IL" sz="3500" dirty="0">
                <a:solidFill>
                  <a:schemeClr val="bg1"/>
                </a:solidFill>
                <a:latin typeface="Calibri" panose="020F0502020204030204" pitchFamily="34" charset="0"/>
                <a:cs typeface="Calibri" panose="020F0502020204030204" pitchFamily="34" charset="0"/>
              </a:rPr>
              <a:t>לאחר הצפייה נערוך דיון.</a:t>
            </a:r>
          </a:p>
        </p:txBody>
      </p:sp>
      <p:sp>
        <p:nvSpPr>
          <p:cNvPr id="10" name="Title 3">
            <a:extLst>
              <a:ext uri="{FF2B5EF4-FFF2-40B4-BE49-F238E27FC236}">
                <a16:creationId xmlns:a16="http://schemas.microsoft.com/office/drawing/2014/main" id="{CE9C3921-1E63-4E52-B605-AD5676A1BAB8}"/>
              </a:ext>
            </a:extLst>
          </p:cNvPr>
          <p:cNvSpPr txBox="1">
            <a:spLocks/>
          </p:cNvSpPr>
          <p:nvPr/>
        </p:nvSpPr>
        <p:spPr>
          <a:xfrm>
            <a:off x="-27029" y="-143897"/>
            <a:ext cx="12219029" cy="1603220"/>
          </a:xfrm>
          <a:prstGeom prst="rect">
            <a:avLst/>
          </a:prstGeom>
          <a:solidFill>
            <a:srgbClr val="934D37"/>
          </a:solidFill>
          <a:ln>
            <a:solidFill>
              <a:srgbClr val="934D37"/>
            </a:solidFill>
          </a:ln>
        </p:spPr>
        <p:txBody>
          <a:bodyPr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lgn="ctr" rtl="1">
              <a:defRPr/>
            </a:pPr>
            <a:r>
              <a:rPr lang="he-IL" sz="7200" b="1" dirty="0" smtClean="0">
                <a:solidFill>
                  <a:schemeClr val="bg1"/>
                </a:solidFill>
                <a:latin typeface="Calibri" panose="020F0502020204030204" pitchFamily="34" charset="0"/>
                <a:ea typeface="+mn-ea"/>
                <a:cs typeface="Calibri" panose="020F0502020204030204" pitchFamily="34" charset="0"/>
              </a:rPr>
              <a:t>צופים בהמחזה</a:t>
            </a:r>
            <a:endParaRPr lang="he-IL" sz="7200" b="1" dirty="0">
              <a:solidFill>
                <a:schemeClr val="bg1"/>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571482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grpSp>
        <p:nvGrpSpPr>
          <p:cNvPr id="5" name="קבוצה 4">
            <a:extLst>
              <a:ext uri="{FF2B5EF4-FFF2-40B4-BE49-F238E27FC236}">
                <a16:creationId xmlns:a16="http://schemas.microsoft.com/office/drawing/2014/main" id="{7400874C-73BE-45E2-B648-AA104F71CB8D}"/>
              </a:ext>
            </a:extLst>
          </p:cNvPr>
          <p:cNvGrpSpPr/>
          <p:nvPr/>
        </p:nvGrpSpPr>
        <p:grpSpPr>
          <a:xfrm>
            <a:off x="0" y="1487054"/>
            <a:ext cx="12192000" cy="5454519"/>
            <a:chOff x="0" y="632402"/>
            <a:chExt cx="12192000" cy="6309172"/>
          </a:xfrm>
        </p:grpSpPr>
        <p:pic>
          <p:nvPicPr>
            <p:cNvPr id="6" name="תמונה 5">
              <a:extLst>
                <a:ext uri="{FF2B5EF4-FFF2-40B4-BE49-F238E27FC236}">
                  <a16:creationId xmlns:a16="http://schemas.microsoft.com/office/drawing/2014/main" id="{5C7B0B0B-9799-4F8C-9BAC-8D41A2870498}"/>
                </a:ext>
              </a:extLst>
            </p:cNvPr>
            <p:cNvPicPr>
              <a:picLocks noChangeAspect="1"/>
            </p:cNvPicPr>
            <p:nvPr/>
          </p:nvPicPr>
          <p:blipFill rotWithShape="1">
            <a:blip r:embed="rId3">
              <a:extLst>
                <a:ext uri="{28A0092B-C50C-407E-A947-70E740481C1C}">
                  <a14:useLocalDpi xmlns:a14="http://schemas.microsoft.com/office/drawing/2010/main" val="0"/>
                </a:ext>
              </a:extLst>
            </a:blip>
            <a:srcRect l="88829" t="474" r="-426" b="-474"/>
            <a:stretch/>
          </p:blipFill>
          <p:spPr>
            <a:xfrm>
              <a:off x="4149213" y="632403"/>
              <a:ext cx="4109884" cy="6309171"/>
            </a:xfrm>
            <a:prstGeom prst="rect">
              <a:avLst/>
            </a:prstGeom>
          </p:spPr>
        </p:pic>
        <p:pic>
          <p:nvPicPr>
            <p:cNvPr id="7" name="תמונה 6">
              <a:extLst>
                <a:ext uri="{FF2B5EF4-FFF2-40B4-BE49-F238E27FC236}">
                  <a16:creationId xmlns:a16="http://schemas.microsoft.com/office/drawing/2014/main" id="{6AAF6776-A61B-4406-8546-5CFFAD427ED9}"/>
                </a:ext>
              </a:extLst>
            </p:cNvPr>
            <p:cNvPicPr>
              <a:picLocks noChangeAspect="1"/>
            </p:cNvPicPr>
            <p:nvPr/>
          </p:nvPicPr>
          <p:blipFill rotWithShape="1">
            <a:blip r:embed="rId3">
              <a:extLst>
                <a:ext uri="{28A0092B-C50C-407E-A947-70E740481C1C}">
                  <a14:useLocalDpi xmlns:a14="http://schemas.microsoft.com/office/drawing/2010/main" val="0"/>
                </a:ext>
              </a:extLst>
            </a:blip>
            <a:srcRect r="10577"/>
            <a:stretch/>
          </p:blipFill>
          <p:spPr>
            <a:xfrm>
              <a:off x="0" y="632402"/>
              <a:ext cx="4395019" cy="6225597"/>
            </a:xfrm>
            <a:prstGeom prst="rect">
              <a:avLst/>
            </a:prstGeom>
          </p:spPr>
        </p:pic>
        <p:pic>
          <p:nvPicPr>
            <p:cNvPr id="8" name="תמונה 7">
              <a:extLst>
                <a:ext uri="{FF2B5EF4-FFF2-40B4-BE49-F238E27FC236}">
                  <a16:creationId xmlns:a16="http://schemas.microsoft.com/office/drawing/2014/main" id="{9BB86FFE-CD6F-4F55-97E6-91D1D2817466}"/>
                </a:ext>
              </a:extLst>
            </p:cNvPr>
            <p:cNvPicPr>
              <a:picLocks noChangeAspect="1"/>
            </p:cNvPicPr>
            <p:nvPr/>
          </p:nvPicPr>
          <p:blipFill rotWithShape="1">
            <a:blip r:embed="rId3">
              <a:extLst>
                <a:ext uri="{28A0092B-C50C-407E-A947-70E740481C1C}">
                  <a14:useLocalDpi xmlns:a14="http://schemas.microsoft.com/office/drawing/2010/main" val="0"/>
                </a:ext>
              </a:extLst>
            </a:blip>
            <a:srcRect r="10577"/>
            <a:stretch/>
          </p:blipFill>
          <p:spPr>
            <a:xfrm flipH="1">
              <a:off x="7796400" y="632402"/>
              <a:ext cx="4395600" cy="6225598"/>
            </a:xfrm>
            <a:prstGeom prst="rect">
              <a:avLst/>
            </a:prstGeom>
          </p:spPr>
        </p:pic>
      </p:grpSp>
      <p:sp>
        <p:nvSpPr>
          <p:cNvPr id="9" name="מלבן 8">
            <a:extLst>
              <a:ext uri="{FF2B5EF4-FFF2-40B4-BE49-F238E27FC236}">
                <a16:creationId xmlns:a16="http://schemas.microsoft.com/office/drawing/2014/main" id="{E0EBF9A4-0340-415B-AC3E-6DA2FB508498}"/>
              </a:ext>
            </a:extLst>
          </p:cNvPr>
          <p:cNvSpPr/>
          <p:nvPr/>
        </p:nvSpPr>
        <p:spPr>
          <a:xfrm>
            <a:off x="-412912" y="3181801"/>
            <a:ext cx="10515600" cy="3046988"/>
          </a:xfrm>
          <a:prstGeom prst="rect">
            <a:avLst/>
          </a:prstGeom>
        </p:spPr>
        <p:txBody>
          <a:bodyPr wrap="square">
            <a:spAutoFit/>
          </a:bodyPr>
          <a:lstStyle/>
          <a:p>
            <a:pPr marL="609600" lvl="0" indent="-457200" algn="r" rtl="1">
              <a:lnSpc>
                <a:spcPct val="150000"/>
              </a:lnSpc>
              <a:buClr>
                <a:schemeClr val="bg1"/>
              </a:buClr>
              <a:buSzPct val="100000"/>
              <a:buFont typeface="Arial" panose="020B0604020202020204" pitchFamily="34" charset="0"/>
              <a:buAutoNum type="arabicPeriod"/>
            </a:pPr>
            <a:r>
              <a:rPr lang="he-IL" sz="3200" dirty="0">
                <a:solidFill>
                  <a:schemeClr val="bg1"/>
                </a:solidFill>
                <a:latin typeface="Calibri" panose="020F0502020204030204" pitchFamily="34" charset="0"/>
                <a:cs typeface="Calibri" panose="020F0502020204030204" pitchFamily="34" charset="0"/>
              </a:rPr>
              <a:t>אלו רגשות התעוררו </a:t>
            </a:r>
            <a:r>
              <a:rPr lang="he-IL" sz="3200" dirty="0" smtClean="0">
                <a:solidFill>
                  <a:schemeClr val="bg1"/>
                </a:solidFill>
                <a:latin typeface="Calibri" panose="020F0502020204030204" pitchFamily="34" charset="0"/>
                <a:cs typeface="Calibri" panose="020F0502020204030204" pitchFamily="34" charset="0"/>
              </a:rPr>
              <a:t>בכם כשראיתם </a:t>
            </a:r>
            <a:r>
              <a:rPr lang="he-IL" sz="3200" dirty="0">
                <a:solidFill>
                  <a:schemeClr val="bg1"/>
                </a:solidFill>
                <a:latin typeface="Calibri" panose="020F0502020204030204" pitchFamily="34" charset="0"/>
                <a:cs typeface="Calibri" panose="020F0502020204030204" pitchFamily="34" charset="0"/>
              </a:rPr>
              <a:t>את ההמחזה?</a:t>
            </a:r>
          </a:p>
          <a:p>
            <a:pPr marL="609600" lvl="0" indent="-457200" algn="r" rtl="1">
              <a:lnSpc>
                <a:spcPct val="150000"/>
              </a:lnSpc>
              <a:buClr>
                <a:schemeClr val="bg1"/>
              </a:buClr>
              <a:buSzPct val="100000"/>
              <a:buFont typeface="Arial" panose="020B0604020202020204" pitchFamily="34" charset="0"/>
              <a:buAutoNum type="arabicPeriod"/>
            </a:pPr>
            <a:r>
              <a:rPr lang="he-IL" sz="3200" dirty="0">
                <a:solidFill>
                  <a:schemeClr val="bg1"/>
                </a:solidFill>
                <a:latin typeface="Calibri" panose="020F0502020204030204" pitchFamily="34" charset="0"/>
                <a:cs typeface="Calibri" panose="020F0502020204030204" pitchFamily="34" charset="0"/>
              </a:rPr>
              <a:t>מה </a:t>
            </a:r>
            <a:r>
              <a:rPr lang="he-IL" sz="3200" dirty="0" smtClean="0">
                <a:solidFill>
                  <a:schemeClr val="bg1"/>
                </a:solidFill>
                <a:latin typeface="Calibri" panose="020F0502020204030204" pitchFamily="34" charset="0"/>
                <a:cs typeface="Calibri" panose="020F0502020204030204" pitchFamily="34" charset="0"/>
              </a:rPr>
              <a:t>אתם חושבים </a:t>
            </a:r>
            <a:r>
              <a:rPr lang="he-IL" sz="3200" dirty="0">
                <a:solidFill>
                  <a:schemeClr val="bg1"/>
                </a:solidFill>
                <a:latin typeface="Calibri" panose="020F0502020204030204" pitchFamily="34" charset="0"/>
                <a:cs typeface="Calibri" panose="020F0502020204030204" pitchFamily="34" charset="0"/>
              </a:rPr>
              <a:t>על המצב?</a:t>
            </a:r>
          </a:p>
          <a:p>
            <a:pPr marL="609600" lvl="0" indent="-457200" algn="r" rtl="1">
              <a:lnSpc>
                <a:spcPct val="150000"/>
              </a:lnSpc>
              <a:buClr>
                <a:schemeClr val="bg1"/>
              </a:buClr>
              <a:buSzPct val="100000"/>
              <a:buFont typeface="Arial" panose="020B0604020202020204" pitchFamily="34" charset="0"/>
              <a:buAutoNum type="arabicPeriod"/>
            </a:pPr>
            <a:r>
              <a:rPr lang="he-IL" sz="3200" dirty="0">
                <a:solidFill>
                  <a:schemeClr val="bg1"/>
                </a:solidFill>
                <a:latin typeface="Calibri" panose="020F0502020204030204" pitchFamily="34" charset="0"/>
                <a:cs typeface="Calibri" panose="020F0502020204030204" pitchFamily="34" charset="0"/>
              </a:rPr>
              <a:t>מה </a:t>
            </a:r>
            <a:r>
              <a:rPr lang="he-IL" sz="3200" dirty="0" smtClean="0">
                <a:solidFill>
                  <a:schemeClr val="bg1"/>
                </a:solidFill>
                <a:latin typeface="Calibri" panose="020F0502020204030204" pitchFamily="34" charset="0"/>
                <a:cs typeface="Calibri" panose="020F0502020204030204" pitchFamily="34" charset="0"/>
              </a:rPr>
              <a:t>לדעתכם </a:t>
            </a:r>
            <a:r>
              <a:rPr lang="he-IL" sz="3200" dirty="0">
                <a:solidFill>
                  <a:schemeClr val="bg1"/>
                </a:solidFill>
                <a:latin typeface="Calibri" panose="020F0502020204030204" pitchFamily="34" charset="0"/>
                <a:cs typeface="Calibri" panose="020F0502020204030204" pitchFamily="34" charset="0"/>
              </a:rPr>
              <a:t>הסלים את העימות?</a:t>
            </a:r>
          </a:p>
          <a:p>
            <a:pPr marL="609600" lvl="0" indent="-457200" algn="r" rtl="1">
              <a:lnSpc>
                <a:spcPct val="150000"/>
              </a:lnSpc>
              <a:buClr>
                <a:schemeClr val="bg1"/>
              </a:buClr>
              <a:buSzPct val="100000"/>
              <a:buFont typeface="Arial" panose="020B0604020202020204" pitchFamily="34" charset="0"/>
              <a:buAutoNum type="arabicPeriod"/>
            </a:pPr>
            <a:r>
              <a:rPr lang="he-IL" sz="3200" dirty="0">
                <a:solidFill>
                  <a:schemeClr val="bg1"/>
                </a:solidFill>
                <a:latin typeface="Calibri" panose="020F0502020204030204" pitchFamily="34" charset="0"/>
                <a:cs typeface="Calibri" panose="020F0502020204030204" pitchFamily="34" charset="0"/>
              </a:rPr>
              <a:t>כיצד אפשר היה להימנע מההסלמה? תנו דוגמאות.</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8" name="תמונה 7">
            <a:extLst>
              <a:ext uri="{FF2B5EF4-FFF2-40B4-BE49-F238E27FC236}">
                <a16:creationId xmlns:a16="http://schemas.microsoft.com/office/drawing/2014/main" id="{E48B5756-9703-F532-07EC-99DBB8CAC1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3">
            <a:extLst>
              <a:ext uri="{FF2B5EF4-FFF2-40B4-BE49-F238E27FC236}">
                <a16:creationId xmlns:a16="http://schemas.microsoft.com/office/drawing/2014/main" id="{CE9C3921-1E63-4E52-B605-AD5676A1BAB8}"/>
              </a:ext>
            </a:extLst>
          </p:cNvPr>
          <p:cNvSpPr txBox="1">
            <a:spLocks/>
          </p:cNvSpPr>
          <p:nvPr/>
        </p:nvSpPr>
        <p:spPr>
          <a:xfrm>
            <a:off x="-27029" y="-143897"/>
            <a:ext cx="12219029" cy="1603220"/>
          </a:xfrm>
          <a:prstGeom prst="rect">
            <a:avLst/>
          </a:prstGeom>
          <a:solidFill>
            <a:srgbClr val="934D37"/>
          </a:solidFill>
        </p:spPr>
        <p:txBody>
          <a:bodyPr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lgn="ctr" rtl="1">
              <a:defRPr/>
            </a:pPr>
            <a:r>
              <a:rPr lang="he-IL" sz="5400" b="1" dirty="0" smtClean="0">
                <a:solidFill>
                  <a:schemeClr val="bg1"/>
                </a:solidFill>
                <a:latin typeface="Calibri" panose="020F0502020204030204" pitchFamily="34" charset="0"/>
                <a:ea typeface="+mn-ea"/>
                <a:cs typeface="Calibri" panose="020F0502020204030204" pitchFamily="34" charset="0"/>
              </a:rPr>
              <a:t>מה ההבדל בין המשפטים?</a:t>
            </a:r>
            <a:endParaRPr lang="he-IL" sz="5400" b="1" dirty="0">
              <a:solidFill>
                <a:schemeClr val="bg1"/>
              </a:solidFill>
              <a:latin typeface="Calibri" panose="020F0502020204030204" pitchFamily="34" charset="0"/>
              <a:ea typeface="+mn-ea"/>
              <a:cs typeface="Calibri" panose="020F0502020204030204" pitchFamily="34" charset="0"/>
            </a:endParaRPr>
          </a:p>
        </p:txBody>
      </p:sp>
      <p:sp>
        <p:nvSpPr>
          <p:cNvPr id="9" name="Google Shape;287;p10"/>
          <p:cNvSpPr txBox="1">
            <a:spLocks/>
          </p:cNvSpPr>
          <p:nvPr/>
        </p:nvSpPr>
        <p:spPr>
          <a:xfrm>
            <a:off x="7503160" y="2952468"/>
            <a:ext cx="3302000" cy="2062480"/>
          </a:xfrm>
          <a:prstGeom prst="rect">
            <a:avLst/>
          </a:prstGeom>
          <a:noFill/>
          <a:ln>
            <a:noFill/>
          </a:ln>
        </p:spPr>
        <p:txBody>
          <a:bodyPr spcFirstLastPara="1" wrap="square" lIns="91425" tIns="45700" rIns="91425" bIns="45700" anchor="t" anchorCtr="0">
            <a:normAutofit lnSpcReduction="10000"/>
          </a:bodyPr>
          <a:lstStyle>
            <a:lvl1pPr marL="274320" indent="-228600" algn="r" defTabSz="914400" rtl="1"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r" defTabSz="914400" rtl="1"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r" defTabSz="914400" rtl="1"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r" defTabSz="914400" rtl="1"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r" defTabSz="914400" rtl="1"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r" defTabSz="914400" rtl="1"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r" defTabSz="914400" rtl="1"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r" defTabSz="914400" rtl="1"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r" defTabSz="914400" rtl="1"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0" indent="0" algn="ctr">
              <a:spcBef>
                <a:spcPts val="0"/>
              </a:spcBef>
              <a:buSzPts val="1100"/>
              <a:buNone/>
            </a:pPr>
            <a:r>
              <a:rPr lang="he-IL" sz="4400" dirty="0" smtClean="0">
                <a:solidFill>
                  <a:schemeClr val="tx1"/>
                </a:solidFill>
                <a:latin typeface="Calibri" panose="020F0502020204030204" pitchFamily="34" charset="0"/>
                <a:cs typeface="Calibri" panose="020F0502020204030204" pitchFamily="34" charset="0"/>
              </a:rPr>
              <a:t>"אתה </a:t>
            </a:r>
            <a:r>
              <a:rPr lang="he-IL" sz="4400" dirty="0">
                <a:solidFill>
                  <a:schemeClr val="tx1"/>
                </a:solidFill>
                <a:latin typeface="Calibri" panose="020F0502020204030204" pitchFamily="34" charset="0"/>
                <a:cs typeface="Calibri" panose="020F0502020204030204" pitchFamily="34" charset="0"/>
              </a:rPr>
              <a:t>אף פעם  לא </a:t>
            </a:r>
            <a:r>
              <a:rPr lang="he-IL" sz="4400" dirty="0" smtClean="0">
                <a:solidFill>
                  <a:schemeClr val="tx1"/>
                </a:solidFill>
                <a:latin typeface="Calibri" panose="020F0502020204030204" pitchFamily="34" charset="0"/>
                <a:cs typeface="Calibri" panose="020F0502020204030204" pitchFamily="34" charset="0"/>
              </a:rPr>
              <a:t>מגיע </a:t>
            </a:r>
            <a:r>
              <a:rPr lang="he-IL" sz="4400" dirty="0">
                <a:solidFill>
                  <a:schemeClr val="tx1"/>
                </a:solidFill>
                <a:latin typeface="Calibri" panose="020F0502020204030204" pitchFamily="34" charset="0"/>
                <a:cs typeface="Calibri" panose="020F0502020204030204" pitchFamily="34" charset="0"/>
              </a:rPr>
              <a:t>לכיתה בזמן"</a:t>
            </a:r>
            <a:endParaRPr lang="he-IL" sz="3200" dirty="0">
              <a:solidFill>
                <a:schemeClr val="tx1"/>
              </a:solidFill>
              <a:latin typeface="Calibri" panose="020F0502020204030204" pitchFamily="34" charset="0"/>
              <a:cs typeface="Calibri" panose="020F0502020204030204" pitchFamily="34" charset="0"/>
            </a:endParaRPr>
          </a:p>
        </p:txBody>
      </p:sp>
      <p:sp>
        <p:nvSpPr>
          <p:cNvPr id="10" name="Google Shape;287;p10"/>
          <p:cNvSpPr txBox="1">
            <a:spLocks/>
          </p:cNvSpPr>
          <p:nvPr/>
        </p:nvSpPr>
        <p:spPr>
          <a:xfrm>
            <a:off x="838200" y="3602708"/>
            <a:ext cx="4389120" cy="281363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ctr" rtl="1">
              <a:lnSpc>
                <a:spcPct val="90000"/>
              </a:lnSpc>
              <a:spcBef>
                <a:spcPts val="80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marL="914400" marR="0" lvl="1" indent="-228600" algn="ctr" rtl="1">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ct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ctr" rtl="1">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ctr" rtl="1">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SzPts val="1100"/>
            </a:pPr>
            <a:r>
              <a:rPr lang="he-IL" sz="4000" dirty="0">
                <a:solidFill>
                  <a:schemeClr val="tx1"/>
                </a:solidFill>
                <a:latin typeface="Calibri" panose="020F0502020204030204" pitchFamily="34" charset="0"/>
                <a:cs typeface="Calibri" panose="020F0502020204030204" pitchFamily="34" charset="0"/>
              </a:rPr>
              <a:t>"חבל לי </a:t>
            </a:r>
            <a:r>
              <a:rPr lang="he-IL" sz="4000" dirty="0" smtClean="0">
                <a:solidFill>
                  <a:schemeClr val="tx1"/>
                </a:solidFill>
                <a:latin typeface="Calibri" panose="020F0502020204030204" pitchFamily="34" charset="0"/>
                <a:cs typeface="Calibri" panose="020F0502020204030204" pitchFamily="34" charset="0"/>
              </a:rPr>
              <a:t>שאתה מגיע </a:t>
            </a:r>
            <a:r>
              <a:rPr lang="he-IL" sz="4000" dirty="0">
                <a:solidFill>
                  <a:schemeClr val="tx1"/>
                </a:solidFill>
                <a:latin typeface="Calibri" panose="020F0502020204030204" pitchFamily="34" charset="0"/>
                <a:cs typeface="Calibri" panose="020F0502020204030204" pitchFamily="34" charset="0"/>
              </a:rPr>
              <a:t>מאוחר לכיתה, כי חשוב לי שלא </a:t>
            </a:r>
            <a:r>
              <a:rPr lang="he-IL" sz="4000" dirty="0" smtClean="0">
                <a:solidFill>
                  <a:schemeClr val="tx1"/>
                </a:solidFill>
                <a:latin typeface="Calibri" panose="020F0502020204030204" pitchFamily="34" charset="0"/>
                <a:cs typeface="Calibri" panose="020F0502020204030204" pitchFamily="34" charset="0"/>
              </a:rPr>
              <a:t>תפסיד </a:t>
            </a:r>
            <a:r>
              <a:rPr lang="he-IL" sz="4000" dirty="0">
                <a:solidFill>
                  <a:schemeClr val="tx1"/>
                </a:solidFill>
                <a:latin typeface="Calibri" panose="020F0502020204030204" pitchFamily="34" charset="0"/>
                <a:cs typeface="Calibri" panose="020F0502020204030204" pitchFamily="34" charset="0"/>
              </a:rPr>
              <a:t>חומר"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8" name="תמונה 7">
            <a:extLst>
              <a:ext uri="{FF2B5EF4-FFF2-40B4-BE49-F238E27FC236}">
                <a16:creationId xmlns:a16="http://schemas.microsoft.com/office/drawing/2014/main" id="{E48B5756-9703-F532-07EC-99DBB8CAC1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3">
            <a:extLst>
              <a:ext uri="{FF2B5EF4-FFF2-40B4-BE49-F238E27FC236}">
                <a16:creationId xmlns:a16="http://schemas.microsoft.com/office/drawing/2014/main" id="{CE9C3921-1E63-4E52-B605-AD5676A1BAB8}"/>
              </a:ext>
            </a:extLst>
          </p:cNvPr>
          <p:cNvSpPr txBox="1">
            <a:spLocks/>
          </p:cNvSpPr>
          <p:nvPr/>
        </p:nvSpPr>
        <p:spPr>
          <a:xfrm>
            <a:off x="-27029" y="-143897"/>
            <a:ext cx="12219029" cy="1603220"/>
          </a:xfrm>
          <a:prstGeom prst="rect">
            <a:avLst/>
          </a:prstGeom>
          <a:solidFill>
            <a:srgbClr val="934D37"/>
          </a:solidFill>
        </p:spPr>
        <p:txBody>
          <a:bodyPr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lgn="ctr" rtl="1">
              <a:defRPr/>
            </a:pPr>
            <a:r>
              <a:rPr lang="he-IL" sz="5400" b="1" dirty="0" smtClean="0">
                <a:solidFill>
                  <a:schemeClr val="bg1"/>
                </a:solidFill>
                <a:latin typeface="Calibri" panose="020F0502020204030204" pitchFamily="34" charset="0"/>
                <a:ea typeface="+mn-ea"/>
                <a:cs typeface="Calibri" panose="020F0502020204030204" pitchFamily="34" charset="0"/>
              </a:rPr>
              <a:t>מה ההבדל בין המשפטים?</a:t>
            </a:r>
            <a:endParaRPr lang="he-IL" sz="5400" b="1" dirty="0">
              <a:solidFill>
                <a:schemeClr val="bg1"/>
              </a:solidFill>
              <a:latin typeface="Calibri" panose="020F0502020204030204" pitchFamily="34" charset="0"/>
              <a:ea typeface="+mn-ea"/>
              <a:cs typeface="Calibri" panose="020F0502020204030204" pitchFamily="34" charset="0"/>
            </a:endParaRPr>
          </a:p>
        </p:txBody>
      </p:sp>
      <p:sp>
        <p:nvSpPr>
          <p:cNvPr id="9" name="Google Shape;287;p10"/>
          <p:cNvSpPr txBox="1">
            <a:spLocks/>
          </p:cNvSpPr>
          <p:nvPr/>
        </p:nvSpPr>
        <p:spPr>
          <a:xfrm>
            <a:off x="6972300" y="3021048"/>
            <a:ext cx="4183380" cy="2808252"/>
          </a:xfrm>
          <a:prstGeom prst="rect">
            <a:avLst/>
          </a:prstGeom>
          <a:noFill/>
          <a:ln>
            <a:noFill/>
          </a:ln>
        </p:spPr>
        <p:txBody>
          <a:bodyPr spcFirstLastPara="1" wrap="square" lIns="91425" tIns="45700" rIns="91425" bIns="45700" anchor="t" anchorCtr="0">
            <a:normAutofit/>
          </a:bodyPr>
          <a:lstStyle>
            <a:lvl1pPr marL="274320" indent="-228600" algn="r" defTabSz="914400" rtl="1"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r" defTabSz="914400" rtl="1"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r" defTabSz="914400" rtl="1"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r" defTabSz="914400" rtl="1"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r" defTabSz="914400" rtl="1"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r" defTabSz="914400" rtl="1"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r" defTabSz="914400" rtl="1"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r" defTabSz="914400" rtl="1"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r" defTabSz="914400" rtl="1"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0" indent="0" algn="ctr">
              <a:spcBef>
                <a:spcPts val="0"/>
              </a:spcBef>
              <a:buSzPts val="1100"/>
              <a:buNone/>
            </a:pPr>
            <a:r>
              <a:rPr lang="he-IL" sz="4400" dirty="0" smtClean="0">
                <a:solidFill>
                  <a:schemeClr val="tx1"/>
                </a:solidFill>
                <a:latin typeface="Calibri" panose="020F0502020204030204" pitchFamily="34" charset="0"/>
                <a:cs typeface="Calibri" panose="020F0502020204030204" pitchFamily="34" charset="0"/>
              </a:rPr>
              <a:t>"תמיד! תמיד אתה שוכח לסדר אתה החדר שלך"</a:t>
            </a:r>
            <a:endParaRPr lang="he-IL" sz="3200" dirty="0">
              <a:solidFill>
                <a:schemeClr val="tx1"/>
              </a:solidFill>
              <a:latin typeface="Calibri" panose="020F0502020204030204" pitchFamily="34" charset="0"/>
              <a:cs typeface="Calibri" panose="020F0502020204030204" pitchFamily="34" charset="0"/>
            </a:endParaRPr>
          </a:p>
        </p:txBody>
      </p:sp>
      <p:sp>
        <p:nvSpPr>
          <p:cNvPr id="10" name="Google Shape;287;p10"/>
          <p:cNvSpPr txBox="1">
            <a:spLocks/>
          </p:cNvSpPr>
          <p:nvPr/>
        </p:nvSpPr>
        <p:spPr>
          <a:xfrm>
            <a:off x="838200" y="3602708"/>
            <a:ext cx="4389120" cy="281363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ctr" rtl="1">
              <a:lnSpc>
                <a:spcPct val="90000"/>
              </a:lnSpc>
              <a:spcBef>
                <a:spcPts val="80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marL="914400" marR="0" lvl="1" indent="-228600" algn="ctr" rtl="1">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ct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ctr" rtl="1">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ctr" rtl="1">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SzPts val="1100"/>
            </a:pPr>
            <a:r>
              <a:rPr lang="he-IL" sz="4000" dirty="0" smtClean="0">
                <a:solidFill>
                  <a:schemeClr val="tx1"/>
                </a:solidFill>
                <a:latin typeface="Calibri" panose="020F0502020204030204" pitchFamily="34" charset="0"/>
                <a:cs typeface="Calibri" panose="020F0502020204030204" pitchFamily="34" charset="0"/>
              </a:rPr>
              <a:t>"אני מרגיש לא נוח כשאני רואה שהבית מבולגן" </a:t>
            </a:r>
            <a:endParaRPr lang="he-IL" sz="40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21992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Note, Hand, Holding, Blank, Reminder"/>
          <p:cNvPicPr>
            <a:picLocks noChangeAspect="1" noChangeArrowheads="1"/>
          </p:cNvPicPr>
          <p:nvPr/>
        </p:nvPicPr>
        <p:blipFill rotWithShape="1">
          <a:blip r:embed="rId3">
            <a:extLst>
              <a:ext uri="{28A0092B-C50C-407E-A947-70E740481C1C}">
                <a14:useLocalDpi xmlns:a14="http://schemas.microsoft.com/office/drawing/2010/main" val="0"/>
              </a:ext>
            </a:extLst>
          </a:blip>
          <a:srcRect l="11689"/>
          <a:stretch/>
        </p:blipFill>
        <p:spPr bwMode="auto">
          <a:xfrm flipH="1">
            <a:off x="6107149" y="2750207"/>
            <a:ext cx="4749903" cy="37843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Note, Hand, Holding, Blank, Reminder"/>
          <p:cNvPicPr>
            <a:picLocks noChangeAspect="1" noChangeArrowheads="1"/>
          </p:cNvPicPr>
          <p:nvPr/>
        </p:nvPicPr>
        <p:blipFill rotWithShape="1">
          <a:blip r:embed="rId3">
            <a:extLst>
              <a:ext uri="{28A0092B-C50C-407E-A947-70E740481C1C}">
                <a14:useLocalDpi xmlns:a14="http://schemas.microsoft.com/office/drawing/2010/main" val="0"/>
              </a:ext>
            </a:extLst>
          </a:blip>
          <a:srcRect l="12014"/>
          <a:stretch/>
        </p:blipFill>
        <p:spPr bwMode="auto">
          <a:xfrm>
            <a:off x="1331088" y="2750207"/>
            <a:ext cx="4378335" cy="3784330"/>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287;p10"/>
          <p:cNvSpPr txBox="1">
            <a:spLocks/>
          </p:cNvSpPr>
          <p:nvPr/>
        </p:nvSpPr>
        <p:spPr>
          <a:xfrm>
            <a:off x="6280255" y="3222928"/>
            <a:ext cx="2311720" cy="2142755"/>
          </a:xfrm>
          <a:prstGeom prst="rect">
            <a:avLst/>
          </a:prstGeom>
          <a:noFill/>
          <a:ln>
            <a:noFill/>
          </a:ln>
        </p:spPr>
        <p:txBody>
          <a:bodyPr spcFirstLastPara="1" wrap="square" lIns="91425" tIns="45700" rIns="91425" bIns="45700" anchor="t" anchorCtr="0">
            <a:normAutofit/>
          </a:bodyPr>
          <a:lstStyle>
            <a:lvl1pPr marL="274320" indent="-228600" algn="r" defTabSz="914400" rtl="1"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r" defTabSz="914400" rtl="1"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r" defTabSz="914400" rtl="1"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r" defTabSz="914400" rtl="1"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r" defTabSz="914400" rtl="1"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r" defTabSz="914400" rtl="1"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r" defTabSz="914400" rtl="1"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r" defTabSz="914400" rtl="1"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r" defTabSz="914400" rtl="1"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0" indent="0">
              <a:spcBef>
                <a:spcPts val="0"/>
              </a:spcBef>
              <a:buSzPts val="1100"/>
              <a:buNone/>
            </a:pPr>
            <a:r>
              <a:rPr lang="he-IL" sz="3200" dirty="0">
                <a:solidFill>
                  <a:schemeClr val="tx1"/>
                </a:solidFill>
                <a:latin typeface="Calibri" panose="020F0502020204030204" pitchFamily="34" charset="0"/>
                <a:cs typeface="Calibri" panose="020F0502020204030204" pitchFamily="34" charset="0"/>
              </a:rPr>
              <a:t>"תמיד! תמיד </a:t>
            </a:r>
            <a:r>
              <a:rPr lang="he-IL" sz="3200" dirty="0" smtClean="0">
                <a:solidFill>
                  <a:schemeClr val="tx1"/>
                </a:solidFill>
                <a:latin typeface="Calibri" panose="020F0502020204030204" pitchFamily="34" charset="0"/>
                <a:cs typeface="Calibri" panose="020F0502020204030204" pitchFamily="34" charset="0"/>
              </a:rPr>
              <a:t>אתה שוכח </a:t>
            </a:r>
            <a:r>
              <a:rPr lang="he-IL" sz="3200" dirty="0">
                <a:solidFill>
                  <a:schemeClr val="tx1"/>
                </a:solidFill>
                <a:latin typeface="Calibri" panose="020F0502020204030204" pitchFamily="34" charset="0"/>
                <a:cs typeface="Calibri" panose="020F0502020204030204" pitchFamily="34" charset="0"/>
              </a:rPr>
              <a:t>לסדר את החדר </a:t>
            </a:r>
            <a:r>
              <a:rPr lang="he-IL" sz="3200" dirty="0" smtClean="0">
                <a:solidFill>
                  <a:schemeClr val="tx1"/>
                </a:solidFill>
                <a:latin typeface="Calibri" panose="020F0502020204030204" pitchFamily="34" charset="0"/>
                <a:cs typeface="Calibri" panose="020F0502020204030204" pitchFamily="34" charset="0"/>
              </a:rPr>
              <a:t>שלך"</a:t>
            </a:r>
            <a:endParaRPr lang="he-IL" dirty="0">
              <a:solidFill>
                <a:schemeClr val="tx1"/>
              </a:solidFill>
              <a:latin typeface="Calibri" panose="020F0502020204030204" pitchFamily="34" charset="0"/>
              <a:cs typeface="Calibri" panose="020F0502020204030204" pitchFamily="34" charset="0"/>
            </a:endParaRPr>
          </a:p>
        </p:txBody>
      </p:sp>
      <p:sp>
        <p:nvSpPr>
          <p:cNvPr id="15" name="Google Shape;287;p10"/>
          <p:cNvSpPr txBox="1">
            <a:spLocks/>
          </p:cNvSpPr>
          <p:nvPr/>
        </p:nvSpPr>
        <p:spPr>
          <a:xfrm>
            <a:off x="3335817" y="2705603"/>
            <a:ext cx="2418202" cy="432777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ctr" rtl="1">
              <a:lnSpc>
                <a:spcPct val="90000"/>
              </a:lnSpc>
              <a:spcBef>
                <a:spcPts val="80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marL="914400" marR="0" lvl="1" indent="-228600" algn="ctr" rtl="1">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ct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ctr" rtl="1">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ctr" rtl="1">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lvl="0" indent="0">
              <a:lnSpc>
                <a:spcPct val="100000"/>
              </a:lnSpc>
              <a:spcBef>
                <a:spcPts val="0"/>
              </a:spcBef>
              <a:buSzPts val="1100"/>
            </a:pPr>
            <a:endParaRPr lang="he-IL" sz="3200" b="1" dirty="0">
              <a:latin typeface="Calibri" panose="020F0502020204030204" pitchFamily="34" charset="0"/>
              <a:cs typeface="Calibri" panose="020F0502020204030204" pitchFamily="34" charset="0"/>
            </a:endParaRPr>
          </a:p>
          <a:p>
            <a:pPr marL="0" lvl="0" indent="0">
              <a:lnSpc>
                <a:spcPct val="100000"/>
              </a:lnSpc>
              <a:spcBef>
                <a:spcPts val="0"/>
              </a:spcBef>
              <a:buSzPts val="1100"/>
            </a:pPr>
            <a:r>
              <a:rPr lang="he-IL" sz="3200" dirty="0">
                <a:latin typeface="Calibri" panose="020F0502020204030204" pitchFamily="34" charset="0"/>
                <a:cs typeface="Calibri" panose="020F0502020204030204" pitchFamily="34" charset="0"/>
              </a:rPr>
              <a:t>"אני </a:t>
            </a:r>
            <a:r>
              <a:rPr lang="he-IL" sz="3200" dirty="0" smtClean="0">
                <a:latin typeface="Calibri" panose="020F0502020204030204" pitchFamily="34" charset="0"/>
                <a:cs typeface="Calibri" panose="020F0502020204030204" pitchFamily="34" charset="0"/>
              </a:rPr>
              <a:t>מרגיש </a:t>
            </a:r>
            <a:r>
              <a:rPr lang="he-IL" sz="3200" dirty="0">
                <a:latin typeface="Calibri" panose="020F0502020204030204" pitchFamily="34" charset="0"/>
                <a:cs typeface="Calibri" panose="020F0502020204030204" pitchFamily="34" charset="0"/>
              </a:rPr>
              <a:t>לא נוח כשאני רואה שהבית מבולגן"</a:t>
            </a:r>
          </a:p>
        </p:txBody>
      </p:sp>
      <p:sp>
        <p:nvSpPr>
          <p:cNvPr id="12" name="כותרת 5">
            <a:extLst>
              <a:ext uri="{FF2B5EF4-FFF2-40B4-BE49-F238E27FC236}">
                <a16:creationId xmlns:a16="http://schemas.microsoft.com/office/drawing/2014/main" id="{07F87905-212F-436D-8D8F-BB2E3B56F492}"/>
              </a:ext>
            </a:extLst>
          </p:cNvPr>
          <p:cNvSpPr>
            <a:spLocks noGrp="1"/>
          </p:cNvSpPr>
          <p:nvPr>
            <p:ph type="title"/>
          </p:nvPr>
        </p:nvSpPr>
        <p:spPr>
          <a:xfrm>
            <a:off x="733270" y="161492"/>
            <a:ext cx="11093970" cy="1325563"/>
          </a:xfrm>
        </p:spPr>
        <p:txBody>
          <a:bodyPr>
            <a:noAutofit/>
          </a:bodyPr>
          <a:lstStyle/>
          <a:p>
            <a:r>
              <a:rPr lang="he-IL" sz="5400" dirty="0"/>
              <a:t>לפנינו שני סוגי משפטים – </a:t>
            </a:r>
            <a:r>
              <a:rPr lang="en-US" sz="5400" dirty="0"/>
              <a:t/>
            </a:r>
            <a:br>
              <a:rPr lang="en-US" sz="5400" dirty="0"/>
            </a:br>
            <a:r>
              <a:rPr lang="he-IL" sz="5400" dirty="0"/>
              <a:t>משפטי מסרי </a:t>
            </a:r>
            <a:r>
              <a:rPr lang="he-IL" sz="5400" dirty="0" smtClean="0"/>
              <a:t>"אתה" </a:t>
            </a:r>
            <a:r>
              <a:rPr lang="he-IL" sz="5400" dirty="0"/>
              <a:t>ומשפטי מסרי "אני"</a:t>
            </a:r>
            <a:endParaRPr lang="x-none" sz="5400" dirty="0"/>
          </a:p>
        </p:txBody>
      </p:sp>
    </p:spTree>
    <p:extLst>
      <p:ext uri="{BB962C8B-B14F-4D97-AF65-F5344CB8AC3E}">
        <p14:creationId xmlns:p14="http://schemas.microsoft.com/office/powerpoint/2010/main" val="13352586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7" name="Title 3">
            <a:extLst>
              <a:ext uri="{FF2B5EF4-FFF2-40B4-BE49-F238E27FC236}">
                <a16:creationId xmlns:a16="http://schemas.microsoft.com/office/drawing/2014/main" id="{CE9C3921-1E63-4E52-B605-AD5676A1BAB8}"/>
              </a:ext>
            </a:extLst>
          </p:cNvPr>
          <p:cNvSpPr txBox="1">
            <a:spLocks/>
          </p:cNvSpPr>
          <p:nvPr/>
        </p:nvSpPr>
        <p:spPr>
          <a:xfrm>
            <a:off x="-27029" y="-298474"/>
            <a:ext cx="12219029" cy="1603220"/>
          </a:xfrm>
          <a:prstGeom prst="rect">
            <a:avLst/>
          </a:prstGeom>
          <a:solidFill>
            <a:srgbClr val="934D37"/>
          </a:solidFill>
        </p:spPr>
        <p:txBody>
          <a:bodyPr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lgn="ctr" rtl="1">
              <a:defRPr/>
            </a:pPr>
            <a:r>
              <a:rPr lang="he-IL" sz="7200" b="1" dirty="0" smtClean="0">
                <a:solidFill>
                  <a:schemeClr val="bg1"/>
                </a:solidFill>
                <a:latin typeface="Calibri" panose="020F0502020204030204" pitchFamily="34" charset="0"/>
                <a:ea typeface="+mn-ea"/>
                <a:cs typeface="Calibri" panose="020F0502020204030204" pitchFamily="34" charset="0"/>
              </a:rPr>
              <a:t>מהם מסרי "אתה"?</a:t>
            </a:r>
            <a:endParaRPr lang="he-IL" sz="7200" b="1" dirty="0">
              <a:solidFill>
                <a:schemeClr val="bg1"/>
              </a:solidFill>
              <a:latin typeface="Calibri" panose="020F0502020204030204" pitchFamily="34" charset="0"/>
              <a:ea typeface="+mn-ea"/>
              <a:cs typeface="Calibri" panose="020F0502020204030204" pitchFamily="34" charset="0"/>
            </a:endParaRPr>
          </a:p>
        </p:txBody>
      </p:sp>
      <p:sp>
        <p:nvSpPr>
          <p:cNvPr id="18" name="מלבן 17"/>
          <p:cNvSpPr/>
          <p:nvPr/>
        </p:nvSpPr>
        <p:spPr>
          <a:xfrm>
            <a:off x="4848974" y="6094458"/>
            <a:ext cx="2871299" cy="646331"/>
          </a:xfrm>
          <a:prstGeom prst="rect">
            <a:avLst/>
          </a:prstGeom>
        </p:spPr>
        <p:txBody>
          <a:bodyPr wrap="none">
            <a:spAutoFit/>
          </a:bodyPr>
          <a:lstStyle/>
          <a:p>
            <a:pPr lvl="0">
              <a:buClr>
                <a:schemeClr val="dk1"/>
              </a:buClr>
              <a:buSzPts val="1800"/>
            </a:pPr>
            <a:r>
              <a:rPr lang="he-IL" sz="3600" b="1" dirty="0">
                <a:solidFill>
                  <a:srgbClr val="C00000"/>
                </a:solidFill>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sym typeface="Calibri"/>
              </a:rPr>
              <a:t>הסלמת העימות</a:t>
            </a:r>
          </a:p>
        </p:txBody>
      </p:sp>
      <p:pic>
        <p:nvPicPr>
          <p:cNvPr id="25" name="Picture 4" descr="Free Cloud Thinking vector and picture">
            <a:extLst>
              <a:ext uri="{FF2B5EF4-FFF2-40B4-BE49-F238E27FC236}">
                <a16:creationId xmlns:a16="http://schemas.microsoft.com/office/drawing/2014/main" id="{88F7C3A1-E5E8-CF6F-E99E-6189565BF71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087" t="-932" b="43177"/>
          <a:stretch/>
        </p:blipFill>
        <p:spPr bwMode="auto">
          <a:xfrm>
            <a:off x="4303572" y="1265839"/>
            <a:ext cx="3336828" cy="232108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Free Speech Bubble Speech Balloon vector and picture">
            <a:extLst>
              <a:ext uri="{FF2B5EF4-FFF2-40B4-BE49-F238E27FC236}">
                <a16:creationId xmlns:a16="http://schemas.microsoft.com/office/drawing/2014/main" id="{0DA4EE6A-CB93-1DCD-A3A3-182D2EE965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658" y="1637389"/>
            <a:ext cx="1873958" cy="164142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Free Speech Bubble Speech Balloon vector and picture">
            <a:extLst>
              <a:ext uri="{FF2B5EF4-FFF2-40B4-BE49-F238E27FC236}">
                <a16:creationId xmlns:a16="http://schemas.microsoft.com/office/drawing/2014/main" id="{D37902E6-C2ED-C1DB-D56E-B8D49A3E18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9472" y="1637390"/>
            <a:ext cx="1873958" cy="1641423"/>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9622538" y="1780950"/>
            <a:ext cx="1289746" cy="954107"/>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האשמה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וביקורת</a:t>
            </a:r>
          </a:p>
        </p:txBody>
      </p:sp>
      <p:sp>
        <p:nvSpPr>
          <p:cNvPr id="29" name="מלבן 28"/>
          <p:cNvSpPr/>
          <p:nvPr/>
        </p:nvSpPr>
        <p:spPr>
          <a:xfrm>
            <a:off x="4450027" y="2002563"/>
            <a:ext cx="2989921" cy="954107"/>
          </a:xfrm>
          <a:prstGeom prst="rect">
            <a:avLst/>
          </a:prstGeom>
        </p:spPr>
        <p:txBody>
          <a:bodyPr wrap="none">
            <a:spAutoFit/>
          </a:bodyPr>
          <a:lstStyle/>
          <a:p>
            <a:pPr marL="0" marR="0" lvl="0" indent="0" algn="ctr" defTabSz="914400" rtl="1" eaLnBrk="1" fontAlgn="auto" latinLnBrk="0" hangingPunct="1">
              <a:lnSpc>
                <a:spcPct val="100000"/>
              </a:lnSpc>
              <a:spcBef>
                <a:spcPts val="0"/>
              </a:spcBef>
              <a:spcAft>
                <a:spcPts val="0"/>
              </a:spcAft>
              <a:buClr>
                <a:prstClr val="black"/>
              </a:buClr>
              <a:buSzPts val="1800"/>
              <a:buFontTx/>
              <a:buNone/>
              <a:tabLst/>
              <a:defRPr/>
            </a:pPr>
            <a:r>
              <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Calibri"/>
                <a:cs typeface="Calibri" panose="020F0502020204030204" pitchFamily="34" charset="0"/>
                <a:sym typeface="Calibri"/>
              </a:rPr>
              <a:t>תחושות אשם, עלבון, </a:t>
            </a:r>
          </a:p>
          <a:p>
            <a:pPr marL="0" marR="0" lvl="0" indent="0" algn="ctr" defTabSz="914400" rtl="1" eaLnBrk="1" fontAlgn="auto" latinLnBrk="0" hangingPunct="1">
              <a:lnSpc>
                <a:spcPct val="100000"/>
              </a:lnSpc>
              <a:spcBef>
                <a:spcPts val="0"/>
              </a:spcBef>
              <a:spcAft>
                <a:spcPts val="0"/>
              </a:spcAft>
              <a:buClr>
                <a:prstClr val="black"/>
              </a:buClr>
              <a:buSzPts val="1800"/>
              <a:buFontTx/>
              <a:buNone/>
              <a:tabLst/>
              <a:defRPr/>
            </a:pPr>
            <a:r>
              <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Calibri"/>
                <a:cs typeface="Calibri" panose="020F0502020204030204" pitchFamily="34" charset="0"/>
                <a:sym typeface="Calibri"/>
              </a:rPr>
              <a:t>חוסר אונים, כעס </a:t>
            </a:r>
          </a:p>
        </p:txBody>
      </p:sp>
      <p:sp>
        <p:nvSpPr>
          <p:cNvPr id="30" name="מלבן 29"/>
          <p:cNvSpPr/>
          <p:nvPr/>
        </p:nvSpPr>
        <p:spPr>
          <a:xfrm>
            <a:off x="710036" y="1735246"/>
            <a:ext cx="1445751" cy="954107"/>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
                <a:prstClr val="black"/>
              </a:buClr>
              <a:buSzPts val="1800"/>
              <a:buFontTx/>
              <a:buNone/>
              <a:tabLst/>
              <a:defRPr/>
            </a:pPr>
            <a:r>
              <a:rPr kumimoji="0" lang="he-IL" sz="2800" b="0" i="0" u="none" strike="noStrike" kern="1200" cap="none" spc="0" normalizeH="0" baseline="0" noProof="0" dirty="0" smtClean="0">
                <a:ln>
                  <a:noFill/>
                </a:ln>
                <a:solidFill>
                  <a:prstClr val="black"/>
                </a:solidFill>
                <a:effectLst/>
                <a:uLnTx/>
                <a:uFillTx/>
                <a:latin typeface="Calibri" panose="020F0502020204030204" pitchFamily="34" charset="0"/>
                <a:ea typeface="Calibri"/>
                <a:cs typeface="Calibri" panose="020F0502020204030204" pitchFamily="34" charset="0"/>
                <a:sym typeface="Calibri"/>
              </a:rPr>
              <a:t>מתגונן </a:t>
            </a:r>
            <a:endPar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Calibri"/>
              <a:cs typeface="Calibri" panose="020F0502020204030204" pitchFamily="34" charset="0"/>
              <a:sym typeface="Calibri"/>
            </a:endParaRPr>
          </a:p>
          <a:p>
            <a:pPr marL="0" marR="0" lvl="0" indent="0" algn="ctr" defTabSz="914400" rtl="1" eaLnBrk="1" fontAlgn="auto" latinLnBrk="0" hangingPunct="1">
              <a:lnSpc>
                <a:spcPct val="100000"/>
              </a:lnSpc>
              <a:spcBef>
                <a:spcPts val="0"/>
              </a:spcBef>
              <a:spcAft>
                <a:spcPts val="0"/>
              </a:spcAft>
              <a:buClr>
                <a:prstClr val="black"/>
              </a:buClr>
              <a:buSzPts val="1800"/>
              <a:buFontTx/>
              <a:buNone/>
              <a:tabLst/>
              <a:defRPr/>
            </a:pPr>
            <a:r>
              <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Calibri"/>
                <a:cs typeface="Calibri" panose="020F0502020204030204" pitchFamily="34" charset="0"/>
                <a:sym typeface="Calibri"/>
              </a:rPr>
              <a:t>או </a:t>
            </a:r>
            <a:r>
              <a:rPr kumimoji="0" lang="he-IL" sz="2800" b="0" i="0" u="none" strike="noStrike" kern="1200" cap="none" spc="0" normalizeH="0" baseline="0" noProof="0" dirty="0" smtClean="0">
                <a:ln>
                  <a:noFill/>
                </a:ln>
                <a:solidFill>
                  <a:prstClr val="black"/>
                </a:solidFill>
                <a:effectLst/>
                <a:uLnTx/>
                <a:uFillTx/>
                <a:latin typeface="Calibri" panose="020F0502020204030204" pitchFamily="34" charset="0"/>
                <a:ea typeface="Calibri"/>
                <a:cs typeface="Calibri" panose="020F0502020204030204" pitchFamily="34" charset="0"/>
                <a:sym typeface="Calibri"/>
              </a:rPr>
              <a:t>תוקף </a:t>
            </a:r>
            <a:endPar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Calibri"/>
              <a:cs typeface="Calibri" panose="020F0502020204030204" pitchFamily="34" charset="0"/>
            </a:endParaRPr>
          </a:p>
        </p:txBody>
      </p:sp>
      <p:pic>
        <p:nvPicPr>
          <p:cNvPr id="31" name="Picture 6" descr="Free Arrow Right vector and picture">
            <a:extLst>
              <a:ext uri="{FF2B5EF4-FFF2-40B4-BE49-F238E27FC236}">
                <a16:creationId xmlns:a16="http://schemas.microsoft.com/office/drawing/2014/main" id="{DFC037E2-7AEA-4B8E-375F-A024522113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V="1">
            <a:off x="7949243" y="2062441"/>
            <a:ext cx="1161386" cy="83435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Free Arrow Right vector and picture">
            <a:extLst>
              <a:ext uri="{FF2B5EF4-FFF2-40B4-BE49-F238E27FC236}">
                <a16:creationId xmlns:a16="http://schemas.microsoft.com/office/drawing/2014/main" id="{DDBDD9B3-9608-B6A0-A8A9-E65B36E083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V="1">
            <a:off x="2658706" y="1933093"/>
            <a:ext cx="1161386" cy="83435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Free Arrow Blue vector and picture">
            <a:extLst>
              <a:ext uri="{FF2B5EF4-FFF2-40B4-BE49-F238E27FC236}">
                <a16:creationId xmlns:a16="http://schemas.microsoft.com/office/drawing/2014/main" id="{BD5C8801-303D-CF63-982C-5943A25D9249}"/>
              </a:ext>
            </a:extLst>
          </p:cNvPr>
          <p:cNvPicPr>
            <a:picLocks noChangeAspect="1" noChangeArrowheads="1"/>
          </p:cNvPicPr>
          <p:nvPr/>
        </p:nvPicPr>
        <p:blipFill>
          <a:blip r:embed="rId6">
            <a:duotone>
              <a:prstClr val="black"/>
              <a:srgbClr val="45ADA4">
                <a:tint val="45000"/>
                <a:satMod val="400000"/>
              </a:srgbClr>
            </a:duotone>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rot="7790466" flipH="1">
            <a:off x="5097069" y="4608546"/>
            <a:ext cx="1089471" cy="146343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Free Arrow Blue vector and picture">
            <a:extLst>
              <a:ext uri="{FF2B5EF4-FFF2-40B4-BE49-F238E27FC236}">
                <a16:creationId xmlns:a16="http://schemas.microsoft.com/office/drawing/2014/main" id="{0C06DE90-B79B-40E3-42BB-570FC135492F}"/>
              </a:ext>
            </a:extLst>
          </p:cNvPr>
          <p:cNvPicPr>
            <a:picLocks noChangeAspect="1" noChangeArrowheads="1"/>
          </p:cNvPicPr>
          <p:nvPr/>
        </p:nvPicPr>
        <p:blipFill>
          <a:blip r:embed="rId8">
            <a:duotone>
              <a:prstClr val="black"/>
              <a:srgbClr val="7030A0">
                <a:tint val="45000"/>
                <a:satMod val="400000"/>
              </a:srgbClr>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13299304">
            <a:off x="6472928" y="4586822"/>
            <a:ext cx="1141030" cy="144382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Free Cloud Thinking vector and picture">
            <a:extLst>
              <a:ext uri="{FF2B5EF4-FFF2-40B4-BE49-F238E27FC236}">
                <a16:creationId xmlns:a16="http://schemas.microsoft.com/office/drawing/2014/main" id="{AEA048AE-9CEC-616A-A52E-ACA008654D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76" t="68895" r="70391" b="-2425"/>
          <a:stretch/>
        </p:blipFill>
        <p:spPr bwMode="auto">
          <a:xfrm rot="1763212">
            <a:off x="2867216" y="2604052"/>
            <a:ext cx="1311379" cy="1347515"/>
          </a:xfrm>
          <a:prstGeom prst="rect">
            <a:avLst/>
          </a:prstGeom>
          <a:noFill/>
          <a:extLst>
            <a:ext uri="{909E8E84-426E-40DD-AFC4-6F175D3DCCD1}">
              <a14:hiddenFill xmlns:a14="http://schemas.microsoft.com/office/drawing/2010/main">
                <a:solidFill>
                  <a:srgbClr val="FFFFFF"/>
                </a:solidFill>
              </a14:hiddenFill>
            </a:ext>
          </a:extLst>
        </p:spPr>
      </p:pic>
      <p:pic>
        <p:nvPicPr>
          <p:cNvPr id="2" name="תמונה 1"/>
          <p:cNvPicPr>
            <a:picLocks noChangeAspect="1"/>
          </p:cNvPicPr>
          <p:nvPr/>
        </p:nvPicPr>
        <p:blipFill>
          <a:blip r:embed="rId9"/>
          <a:stretch>
            <a:fillRect/>
          </a:stretch>
        </p:blipFill>
        <p:spPr>
          <a:xfrm>
            <a:off x="9419472" y="1612236"/>
            <a:ext cx="1152244" cy="4615072"/>
          </a:xfrm>
          <a:prstGeom prst="rect">
            <a:avLst/>
          </a:prstGeom>
        </p:spPr>
      </p:pic>
      <p:pic>
        <p:nvPicPr>
          <p:cNvPr id="3" name="תמונה 2"/>
          <p:cNvPicPr>
            <a:picLocks noChangeAspect="1"/>
          </p:cNvPicPr>
          <p:nvPr/>
        </p:nvPicPr>
        <p:blipFill>
          <a:blip r:embed="rId10"/>
          <a:stretch>
            <a:fillRect/>
          </a:stretch>
        </p:blipFill>
        <p:spPr>
          <a:xfrm>
            <a:off x="164821" y="3907159"/>
            <a:ext cx="2755631" cy="1579001"/>
          </a:xfrm>
          <a:prstGeom prst="rect">
            <a:avLst/>
          </a:prstGeom>
        </p:spPr>
      </p:pic>
    </p:spTree>
    <p:extLst>
      <p:ext uri="{BB962C8B-B14F-4D97-AF65-F5344CB8AC3E}">
        <p14:creationId xmlns:p14="http://schemas.microsoft.com/office/powerpoint/2010/main" val="33795575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Free Paperclip Paper-Clip vector and picture">
            <a:extLst>
              <a:ext uri="{FF2B5EF4-FFF2-40B4-BE49-F238E27FC236}">
                <a16:creationId xmlns:a16="http://schemas.microsoft.com/office/drawing/2014/main" id="{AF2626A8-912C-8A22-7C69-673A0AB2554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661219" y="1504480"/>
            <a:ext cx="11340282" cy="4437776"/>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a:extLst>
              <a:ext uri="{FF2B5EF4-FFF2-40B4-BE49-F238E27FC236}">
                <a16:creationId xmlns:a16="http://schemas.microsoft.com/office/drawing/2014/main" id="{20D0A4FD-38F3-DD52-F725-6EE0636737F8}"/>
              </a:ext>
            </a:extLst>
          </p:cNvPr>
          <p:cNvSpPr>
            <a:spLocks noGrp="1"/>
          </p:cNvSpPr>
          <p:nvPr>
            <p:ph type="title"/>
          </p:nvPr>
        </p:nvSpPr>
        <p:spPr>
          <a:xfrm>
            <a:off x="3216727" y="72931"/>
            <a:ext cx="5758543" cy="1325563"/>
          </a:xfrm>
        </p:spPr>
        <p:txBody>
          <a:bodyPr>
            <a:normAutofit/>
          </a:bodyPr>
          <a:lstStyle/>
          <a:p>
            <a:r>
              <a:rPr lang="he-IL" dirty="0"/>
              <a:t>האשמה וביקורת</a:t>
            </a:r>
          </a:p>
        </p:txBody>
      </p:sp>
      <p:sp>
        <p:nvSpPr>
          <p:cNvPr id="3" name="מציין מיקום תוכן 2">
            <a:extLst>
              <a:ext uri="{FF2B5EF4-FFF2-40B4-BE49-F238E27FC236}">
                <a16:creationId xmlns:a16="http://schemas.microsoft.com/office/drawing/2014/main" id="{E24EE183-0C45-D2A8-77A2-F2A0510D5DF9}"/>
              </a:ext>
            </a:extLst>
          </p:cNvPr>
          <p:cNvSpPr>
            <a:spLocks noGrp="1"/>
          </p:cNvSpPr>
          <p:nvPr>
            <p:ph sz="quarter" idx="13"/>
          </p:nvPr>
        </p:nvSpPr>
        <p:spPr>
          <a:xfrm>
            <a:off x="661217" y="2757486"/>
            <a:ext cx="10869561" cy="2714625"/>
          </a:xfrm>
        </p:spPr>
        <p:txBody>
          <a:bodyPr>
            <a:normAutofit/>
          </a:bodyPr>
          <a:lstStyle/>
          <a:p>
            <a:r>
              <a:rPr lang="he-IL" b="0" i="0" dirty="0">
                <a:solidFill>
                  <a:srgbClr val="000000"/>
                </a:solidFill>
                <a:effectLst/>
                <a:latin typeface="open sans hebrew"/>
              </a:rPr>
              <a:t>למה הכוונה בלהאשים מישהו? </a:t>
            </a:r>
          </a:p>
          <a:p>
            <a:r>
              <a:rPr lang="he-IL" b="0" i="0" dirty="0">
                <a:solidFill>
                  <a:srgbClr val="000000"/>
                </a:solidFill>
                <a:effectLst/>
                <a:latin typeface="open sans hebrew"/>
              </a:rPr>
              <a:t>חשבו על מקרים שבהם האשימו </a:t>
            </a:r>
            <a:r>
              <a:rPr lang="he-IL" b="0" i="0" dirty="0" smtClean="0">
                <a:solidFill>
                  <a:srgbClr val="000000"/>
                </a:solidFill>
                <a:effectLst/>
                <a:latin typeface="open sans hebrew"/>
              </a:rPr>
              <a:t>אתכם </a:t>
            </a:r>
            <a:r>
              <a:rPr lang="he-IL" b="0" i="0" dirty="0">
                <a:solidFill>
                  <a:srgbClr val="000000"/>
                </a:solidFill>
                <a:effectLst/>
                <a:latin typeface="open sans hebrew"/>
              </a:rPr>
              <a:t>או לחילופין </a:t>
            </a:r>
            <a:r>
              <a:rPr lang="he-IL" b="0" i="0" dirty="0" smtClean="0">
                <a:solidFill>
                  <a:srgbClr val="000000"/>
                </a:solidFill>
                <a:effectLst/>
                <a:latin typeface="open sans hebrew"/>
              </a:rPr>
              <a:t>שאתם האשמתם </a:t>
            </a:r>
            <a:r>
              <a:rPr lang="he-IL" b="0" i="0" dirty="0">
                <a:solidFill>
                  <a:srgbClr val="000000"/>
                </a:solidFill>
                <a:effectLst/>
                <a:latin typeface="open sans hebrew"/>
              </a:rPr>
              <a:t>אחרים</a:t>
            </a:r>
          </a:p>
          <a:p>
            <a:r>
              <a:rPr lang="he-IL" b="0" i="0" dirty="0">
                <a:solidFill>
                  <a:srgbClr val="000000"/>
                </a:solidFill>
                <a:effectLst/>
                <a:latin typeface="open sans hebrew"/>
              </a:rPr>
              <a:t>איך </a:t>
            </a:r>
            <a:r>
              <a:rPr lang="he-IL" b="0" i="0" dirty="0" smtClean="0">
                <a:solidFill>
                  <a:srgbClr val="000000"/>
                </a:solidFill>
                <a:effectLst/>
                <a:latin typeface="open sans hebrew"/>
              </a:rPr>
              <a:t>הרגשתם?</a:t>
            </a:r>
            <a:endParaRPr lang="he-IL" b="0" i="0" dirty="0">
              <a:solidFill>
                <a:srgbClr val="000000"/>
              </a:solidFill>
              <a:effectLst/>
              <a:latin typeface="open sans hebrew"/>
            </a:endParaRPr>
          </a:p>
          <a:p>
            <a:r>
              <a:rPr lang="he-IL" b="0" i="0" dirty="0">
                <a:solidFill>
                  <a:srgbClr val="000000"/>
                </a:solidFill>
                <a:effectLst/>
                <a:latin typeface="open sans hebrew"/>
              </a:rPr>
              <a:t>האם זה תרם לשיח או עזר </a:t>
            </a:r>
            <a:r>
              <a:rPr lang="he-IL" b="0" i="0" dirty="0" smtClean="0">
                <a:solidFill>
                  <a:srgbClr val="000000"/>
                </a:solidFill>
                <a:effectLst/>
                <a:latin typeface="open sans hebrew"/>
              </a:rPr>
              <a:t>לכם </a:t>
            </a:r>
            <a:r>
              <a:rPr lang="he-IL" b="0" i="0" dirty="0">
                <a:solidFill>
                  <a:srgbClr val="000000"/>
                </a:solidFill>
                <a:effectLst/>
                <a:latin typeface="open sans hebrew"/>
              </a:rPr>
              <a:t>לפתור את הבעיה? </a:t>
            </a:r>
          </a:p>
          <a:p>
            <a:r>
              <a:rPr lang="he-IL" b="0" i="0" dirty="0">
                <a:solidFill>
                  <a:srgbClr val="000000"/>
                </a:solidFill>
                <a:effectLst/>
                <a:latin typeface="open sans hebrew"/>
              </a:rPr>
              <a:t>מה </a:t>
            </a:r>
            <a:r>
              <a:rPr lang="he-IL" b="0" i="0" dirty="0" smtClean="0">
                <a:solidFill>
                  <a:srgbClr val="000000"/>
                </a:solidFill>
                <a:effectLst/>
                <a:latin typeface="open sans hebrew"/>
              </a:rPr>
              <a:t>יכולתם </a:t>
            </a:r>
            <a:r>
              <a:rPr lang="he-IL" b="0" i="0" dirty="0">
                <a:solidFill>
                  <a:srgbClr val="000000"/>
                </a:solidFill>
                <a:effectLst/>
                <a:latin typeface="open sans hebrew"/>
              </a:rPr>
              <a:t>לעשות במקום להאשים?</a:t>
            </a:r>
            <a:endParaRPr lang="he-IL" dirty="0"/>
          </a:p>
        </p:txBody>
      </p:sp>
      <p:sp>
        <p:nvSpPr>
          <p:cNvPr id="5" name="תיבת טקסט 4">
            <a:extLst>
              <a:ext uri="{FF2B5EF4-FFF2-40B4-BE49-F238E27FC236}">
                <a16:creationId xmlns:a16="http://schemas.microsoft.com/office/drawing/2014/main" id="{E6052F75-BBD2-63FF-D727-3C300345557C}"/>
              </a:ext>
            </a:extLst>
          </p:cNvPr>
          <p:cNvSpPr txBox="1"/>
          <p:nvPr/>
        </p:nvSpPr>
        <p:spPr>
          <a:xfrm>
            <a:off x="1865496" y="6001070"/>
            <a:ext cx="8931728" cy="523220"/>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srgbClr val="008080"/>
                </a:solidFill>
                <a:effectLst/>
                <a:uLnTx/>
                <a:uFillTx/>
                <a:latin typeface="open sans hebrew"/>
                <a:ea typeface="+mn-ea"/>
                <a:cs typeface="Calibri" panose="020F0502020204030204" pitchFamily="34" charset="0"/>
              </a:rPr>
              <a:t>נלמד כעת טכניקה שתסייע לנו לפתור את הבעיות ללא האשמות</a:t>
            </a:r>
            <a:r>
              <a:rPr kumimoji="0" lang="he-IL" sz="2800" b="1" i="0" u="none" strike="noStrike" kern="1200" cap="none" spc="0" normalizeH="0" baseline="0" noProof="0" dirty="0" smtClean="0">
                <a:ln>
                  <a:noFill/>
                </a:ln>
                <a:solidFill>
                  <a:srgbClr val="008080"/>
                </a:solidFill>
                <a:effectLst/>
                <a:uLnTx/>
                <a:uFillTx/>
                <a:latin typeface="open sans hebrew"/>
                <a:ea typeface="+mn-ea"/>
                <a:cs typeface="Calibri" panose="020F0502020204030204" pitchFamily="34" charset="0"/>
              </a:rPr>
              <a:t>.</a:t>
            </a:r>
            <a:endParaRPr kumimoji="0" lang="he-IL" sz="2800" b="1" i="0" u="none" strike="noStrike" kern="1200" cap="none" spc="0" normalizeH="0" baseline="0" noProof="0" dirty="0">
              <a:ln>
                <a:noFill/>
              </a:ln>
              <a:solidFill>
                <a:srgbClr val="008080"/>
              </a:solidFill>
              <a:effectLst/>
              <a:uLnTx/>
              <a:uFillTx/>
              <a:latin typeface="open sans hebrew"/>
              <a:ea typeface="+mn-ea"/>
              <a:cs typeface="Calibri" panose="020F0502020204030204" pitchFamily="34" charset="0"/>
            </a:endParaRPr>
          </a:p>
        </p:txBody>
      </p:sp>
      <p:sp>
        <p:nvSpPr>
          <p:cNvPr id="7" name="תיבת טקסט 6">
            <a:extLst>
              <a:ext uri="{FF2B5EF4-FFF2-40B4-BE49-F238E27FC236}">
                <a16:creationId xmlns:a16="http://schemas.microsoft.com/office/drawing/2014/main" id="{A5E2518C-96E5-E213-9ECA-B29F5E101BFD}"/>
              </a:ext>
            </a:extLst>
          </p:cNvPr>
          <p:cNvSpPr txBox="1"/>
          <p:nvPr/>
        </p:nvSpPr>
        <p:spPr>
          <a:xfrm>
            <a:off x="8113717" y="1810287"/>
            <a:ext cx="3254830" cy="1446550"/>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4400" b="1" i="0" u="none" strike="noStrike" kern="1200" cap="none" spc="0" normalizeH="0" baseline="0" noProof="0" dirty="0">
                <a:ln>
                  <a:noFill/>
                </a:ln>
                <a:solidFill>
                  <a:srgbClr val="008080"/>
                </a:solidFill>
                <a:effectLst/>
                <a:uLnTx/>
                <a:uFillTx/>
                <a:latin typeface="open sans hebrew"/>
                <a:ea typeface="+mn-ea"/>
                <a:cs typeface="Calibri" panose="020F0502020204030204" pitchFamily="34" charset="0"/>
              </a:rPr>
              <a:t>רגע </a:t>
            </a:r>
            <a:r>
              <a:rPr kumimoji="0" lang="he-IL" sz="4400" b="1" i="0" u="none" strike="noStrike" kern="1200" cap="none" spc="0" normalizeH="0" baseline="0" noProof="0" dirty="0" smtClean="0">
                <a:ln>
                  <a:noFill/>
                </a:ln>
                <a:solidFill>
                  <a:srgbClr val="008080"/>
                </a:solidFill>
                <a:effectLst/>
                <a:uLnTx/>
                <a:uFillTx/>
                <a:latin typeface="open sans hebrew"/>
                <a:ea typeface="+mn-ea"/>
                <a:cs typeface="Calibri" panose="020F0502020204030204" pitchFamily="34" charset="0"/>
              </a:rPr>
              <a:t>חושבים...</a:t>
            </a:r>
            <a:endParaRPr kumimoji="0" lang="he-IL" sz="4400" b="1" i="0" u="none" strike="noStrike" kern="1200" cap="none" spc="0" normalizeH="0" baseline="0" noProof="0" dirty="0">
              <a:ln>
                <a:noFill/>
              </a:ln>
              <a:solidFill>
                <a:srgbClr val="008080"/>
              </a:solidFill>
              <a:effectLst/>
              <a:uLnTx/>
              <a:uFillTx/>
              <a:latin typeface="open sans hebrew"/>
              <a:ea typeface="+mn-ea"/>
              <a:cs typeface="Calibri" panose="020F0502020204030204" pitchFamily="34" charset="0"/>
            </a:endParaRPr>
          </a:p>
        </p:txBody>
      </p:sp>
    </p:spTree>
    <p:extLst>
      <p:ext uri="{BB962C8B-B14F-4D97-AF65-F5344CB8AC3E}">
        <p14:creationId xmlns:p14="http://schemas.microsoft.com/office/powerpoint/2010/main" val="25722070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42" name="Picture 2" descr="Free Speech Bubble Speech Balloon vector and picture">
            <a:extLst>
              <a:ext uri="{FF2B5EF4-FFF2-40B4-BE49-F238E27FC236}">
                <a16:creationId xmlns:a16="http://schemas.microsoft.com/office/drawing/2014/main" id="{428C199D-AFA4-E96E-E34D-FE5634F769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2296" y="1477333"/>
            <a:ext cx="2036837" cy="178409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a:extLst>
              <a:ext uri="{FF2B5EF4-FFF2-40B4-BE49-F238E27FC236}">
                <a16:creationId xmlns:a16="http://schemas.microsoft.com/office/drawing/2014/main" id="{CE9C3921-1E63-4E52-B605-AD5676A1BAB8}"/>
              </a:ext>
            </a:extLst>
          </p:cNvPr>
          <p:cNvSpPr txBox="1">
            <a:spLocks/>
          </p:cNvSpPr>
          <p:nvPr/>
        </p:nvSpPr>
        <p:spPr>
          <a:xfrm>
            <a:off x="-27029" y="-143897"/>
            <a:ext cx="12219029" cy="1603220"/>
          </a:xfrm>
          <a:prstGeom prst="rect">
            <a:avLst/>
          </a:prstGeom>
          <a:solidFill>
            <a:srgbClr val="934D37"/>
          </a:solidFill>
        </p:spPr>
        <p:txBody>
          <a:bodyPr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lgn="ctr" rtl="1">
              <a:defRPr/>
            </a:pPr>
            <a:r>
              <a:rPr lang="he-IL" sz="7200" b="1" dirty="0" smtClean="0">
                <a:solidFill>
                  <a:schemeClr val="bg1"/>
                </a:solidFill>
                <a:latin typeface="Calibri" panose="020F0502020204030204" pitchFamily="34" charset="0"/>
                <a:ea typeface="+mn-ea"/>
                <a:cs typeface="Calibri" panose="020F0502020204030204" pitchFamily="34" charset="0"/>
              </a:rPr>
              <a:t>מהם מסרי "אני"?</a:t>
            </a:r>
            <a:endParaRPr lang="he-IL" sz="7200" b="1" dirty="0">
              <a:solidFill>
                <a:schemeClr val="bg1"/>
              </a:solidFill>
              <a:latin typeface="Calibri" panose="020F0502020204030204" pitchFamily="34" charset="0"/>
              <a:ea typeface="+mn-ea"/>
              <a:cs typeface="Calibri" panose="020F0502020204030204" pitchFamily="34" charset="0"/>
            </a:endParaRPr>
          </a:p>
        </p:txBody>
      </p:sp>
      <p:sp>
        <p:nvSpPr>
          <p:cNvPr id="33" name="מלבן 32">
            <a:extLst>
              <a:ext uri="{FF2B5EF4-FFF2-40B4-BE49-F238E27FC236}">
                <a16:creationId xmlns:a16="http://schemas.microsoft.com/office/drawing/2014/main" id="{69EA2A30-31CA-ED4C-AC96-4F87342EEE91}"/>
              </a:ext>
            </a:extLst>
          </p:cNvPr>
          <p:cNvSpPr/>
          <p:nvPr/>
        </p:nvSpPr>
        <p:spPr>
          <a:xfrm>
            <a:off x="4659745" y="6182708"/>
            <a:ext cx="3518912" cy="646331"/>
          </a:xfrm>
          <a:prstGeom prst="rect">
            <a:avLst/>
          </a:prstGeom>
        </p:spPr>
        <p:txBody>
          <a:bodyPr wrap="none">
            <a:spAutoFit/>
          </a:bodyPr>
          <a:lstStyle/>
          <a:p>
            <a:pPr lvl="0">
              <a:buClr>
                <a:schemeClr val="dk1"/>
              </a:buClr>
              <a:buSzPts val="1800"/>
            </a:pPr>
            <a:r>
              <a:rPr lang="he-IL" sz="3600"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sym typeface="Calibri"/>
              </a:rPr>
              <a:t>הבנה,</a:t>
            </a:r>
            <a:r>
              <a:rPr lang="he-IL" sz="3600" b="1" dirty="0">
                <a:solidFill>
                  <a:srgbClr val="FF0000"/>
                </a:solidFill>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sym typeface="Calibri"/>
              </a:rPr>
              <a:t> </a:t>
            </a:r>
            <a:r>
              <a:rPr lang="he-IL" sz="3600"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sym typeface="Calibri"/>
              </a:rPr>
              <a:t>סיום</a:t>
            </a:r>
            <a:r>
              <a:rPr lang="he-IL" sz="3600" b="1" dirty="0">
                <a:solidFill>
                  <a:srgbClr val="FF0000"/>
                </a:solidFill>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sym typeface="Calibri"/>
              </a:rPr>
              <a:t> </a:t>
            </a:r>
            <a:r>
              <a:rPr lang="he-IL" sz="3600"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sym typeface="Calibri"/>
              </a:rPr>
              <a:t>העימות</a:t>
            </a:r>
          </a:p>
        </p:txBody>
      </p:sp>
      <p:pic>
        <p:nvPicPr>
          <p:cNvPr id="18" name="Picture 2" descr="Free Speech Bubble Speech Balloon vector and picture">
            <a:extLst>
              <a:ext uri="{FF2B5EF4-FFF2-40B4-BE49-F238E27FC236}">
                <a16:creationId xmlns:a16="http://schemas.microsoft.com/office/drawing/2014/main" id="{4D794EB6-B375-BC7B-DEE3-4B8A964D66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609" y="1442741"/>
            <a:ext cx="2036837" cy="1784091"/>
          </a:xfrm>
          <a:prstGeom prst="rect">
            <a:avLst/>
          </a:prstGeom>
          <a:noFill/>
          <a:extLst>
            <a:ext uri="{909E8E84-426E-40DD-AFC4-6F175D3DCCD1}">
              <a14:hiddenFill xmlns:a14="http://schemas.microsoft.com/office/drawing/2010/main">
                <a:solidFill>
                  <a:srgbClr val="FFFFFF"/>
                </a:solidFill>
              </a14:hiddenFill>
            </a:ext>
          </a:extLst>
        </p:spPr>
      </p:pic>
      <p:sp>
        <p:nvSpPr>
          <p:cNvPr id="19" name="מלבן 18"/>
          <p:cNvSpPr/>
          <p:nvPr/>
        </p:nvSpPr>
        <p:spPr>
          <a:xfrm>
            <a:off x="728164" y="1601378"/>
            <a:ext cx="1803870" cy="954107"/>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
                <a:prstClr val="black"/>
              </a:buClr>
              <a:buSzPts val="1800"/>
              <a:buFontTx/>
              <a:buNone/>
              <a:tabLst/>
              <a:defRPr/>
            </a:pPr>
            <a:r>
              <a:rPr kumimoji="0" lang="he-IL" sz="2800" b="0" i="0" u="none" strike="noStrike" kern="1200" cap="none" spc="0" normalizeH="0" baseline="0" noProof="0" dirty="0" smtClean="0">
                <a:ln>
                  <a:noFill/>
                </a:ln>
                <a:solidFill>
                  <a:prstClr val="black"/>
                </a:solidFill>
                <a:effectLst/>
                <a:uLnTx/>
                <a:uFillTx/>
                <a:latin typeface="Calibri" panose="020F0502020204030204" pitchFamily="34" charset="0"/>
                <a:ea typeface="Calibri"/>
                <a:cs typeface="Calibri" panose="020F0502020204030204" pitchFamily="34" charset="0"/>
                <a:sym typeface="Calibri"/>
              </a:rPr>
              <a:t>מביע </a:t>
            </a:r>
            <a:endPar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Calibri"/>
              <a:cs typeface="Calibri" panose="020F0502020204030204" pitchFamily="34" charset="0"/>
              <a:sym typeface="Calibri"/>
            </a:endParaRPr>
          </a:p>
          <a:p>
            <a:pPr marL="0" marR="0" lvl="0" indent="0" algn="ctr" defTabSz="914400" rtl="1" eaLnBrk="1" fontAlgn="auto" latinLnBrk="0" hangingPunct="1">
              <a:lnSpc>
                <a:spcPct val="100000"/>
              </a:lnSpc>
              <a:spcBef>
                <a:spcPts val="0"/>
              </a:spcBef>
              <a:spcAft>
                <a:spcPts val="0"/>
              </a:spcAft>
              <a:buClr>
                <a:prstClr val="black"/>
              </a:buClr>
              <a:buSzPts val="1800"/>
              <a:buFontTx/>
              <a:buNone/>
              <a:tabLst/>
              <a:defRPr/>
            </a:pPr>
            <a:r>
              <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Calibri"/>
                <a:cs typeface="Calibri" panose="020F0502020204030204" pitchFamily="34" charset="0"/>
                <a:sym typeface="Calibri"/>
              </a:rPr>
              <a:t>את רגשותיי</a:t>
            </a:r>
            <a:endPar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Calibri"/>
              <a:cs typeface="Calibri" panose="020F0502020204030204" pitchFamily="34" charset="0"/>
            </a:endParaRPr>
          </a:p>
        </p:txBody>
      </p:sp>
      <p:pic>
        <p:nvPicPr>
          <p:cNvPr id="20" name="Picture 4" descr="Free Cloud Thinking vector and picture">
            <a:extLst>
              <a:ext uri="{FF2B5EF4-FFF2-40B4-BE49-F238E27FC236}">
                <a16:creationId xmlns:a16="http://schemas.microsoft.com/office/drawing/2014/main" id="{2E121537-DB65-88F5-7A9E-3FE1806033C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087" t="-932" b="43177"/>
          <a:stretch/>
        </p:blipFill>
        <p:spPr bwMode="auto">
          <a:xfrm>
            <a:off x="4473107" y="1306034"/>
            <a:ext cx="3336828" cy="232108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Free Arrow Right vector and picture">
            <a:extLst>
              <a:ext uri="{FF2B5EF4-FFF2-40B4-BE49-F238E27FC236}">
                <a16:creationId xmlns:a16="http://schemas.microsoft.com/office/drawing/2014/main" id="{10D8AF36-E58A-28B0-2F0D-1071AE811D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V="1">
            <a:off x="8074174" y="2102641"/>
            <a:ext cx="1161386" cy="83435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Free Arrow Right vector and picture">
            <a:extLst>
              <a:ext uri="{FF2B5EF4-FFF2-40B4-BE49-F238E27FC236}">
                <a16:creationId xmlns:a16="http://schemas.microsoft.com/office/drawing/2014/main" id="{18B964C3-2E58-B4B8-A05D-5A83395DAE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V="1">
            <a:off x="2828241" y="1973288"/>
            <a:ext cx="1161386" cy="834352"/>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10">
            <a:extLst>
              <a:ext uri="{FF2B5EF4-FFF2-40B4-BE49-F238E27FC236}">
                <a16:creationId xmlns:a16="http://schemas.microsoft.com/office/drawing/2014/main" id="{1B8C92B8-EA4F-F47D-A08A-E707ACD6D510}"/>
              </a:ext>
            </a:extLst>
          </p:cNvPr>
          <p:cNvSpPr txBox="1"/>
          <p:nvPr/>
        </p:nvSpPr>
        <p:spPr>
          <a:xfrm>
            <a:off x="9575452" y="1533454"/>
            <a:ext cx="1873958" cy="1261884"/>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הרגשות</a:t>
            </a:r>
            <a:r>
              <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he-IL"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שלי</a:t>
            </a:r>
            <a:r>
              <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he-IL"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ביחס לאירוע/לבעיה</a:t>
            </a:r>
          </a:p>
        </p:txBody>
      </p:sp>
      <p:sp>
        <p:nvSpPr>
          <p:cNvPr id="24" name="מלבן 23"/>
          <p:cNvSpPr/>
          <p:nvPr/>
        </p:nvSpPr>
        <p:spPr>
          <a:xfrm>
            <a:off x="4997012" y="1913410"/>
            <a:ext cx="2470548" cy="954107"/>
          </a:xfrm>
          <a:prstGeom prst="rect">
            <a:avLst/>
          </a:prstGeom>
        </p:spPr>
        <p:txBody>
          <a:bodyPr wrap="none">
            <a:spAutoFit/>
          </a:bodyPr>
          <a:lstStyle/>
          <a:p>
            <a:pPr marL="0" marR="0" lvl="0" indent="0" algn="ctr" defTabSz="914400" rtl="1" eaLnBrk="1" fontAlgn="auto" latinLnBrk="0" hangingPunct="1">
              <a:lnSpc>
                <a:spcPct val="100000"/>
              </a:lnSpc>
              <a:spcBef>
                <a:spcPts val="0"/>
              </a:spcBef>
              <a:spcAft>
                <a:spcPts val="0"/>
              </a:spcAft>
              <a:buClr>
                <a:prstClr val="black"/>
              </a:buClr>
              <a:buSzPts val="1800"/>
              <a:buFontTx/>
              <a:buNone/>
              <a:tabLst/>
              <a:defRPr/>
            </a:pPr>
            <a:r>
              <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Calibri"/>
                <a:cs typeface="Calibri" panose="020F0502020204030204" pitchFamily="34" charset="0"/>
                <a:sym typeface="Calibri"/>
              </a:rPr>
              <a:t>לא </a:t>
            </a:r>
            <a:r>
              <a:rPr kumimoji="0" lang="he-IL" sz="2800" b="0" i="0" u="none" strike="noStrike" kern="1200" cap="none" spc="0" normalizeH="0" baseline="0" noProof="0" dirty="0" smtClean="0">
                <a:ln>
                  <a:noFill/>
                </a:ln>
                <a:solidFill>
                  <a:prstClr val="black"/>
                </a:solidFill>
                <a:effectLst/>
                <a:uLnTx/>
                <a:uFillTx/>
                <a:latin typeface="Calibri" panose="020F0502020204030204" pitchFamily="34" charset="0"/>
                <a:ea typeface="Calibri"/>
                <a:cs typeface="Calibri" panose="020F0502020204030204" pitchFamily="34" charset="0"/>
                <a:sym typeface="Calibri"/>
              </a:rPr>
              <a:t>תוקף </a:t>
            </a:r>
            <a:r>
              <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Calibri"/>
                <a:cs typeface="Calibri" panose="020F0502020204030204" pitchFamily="34" charset="0"/>
                <a:sym typeface="Calibri"/>
              </a:rPr>
              <a:t>אותי,</a:t>
            </a:r>
          </a:p>
          <a:p>
            <a:pPr marL="0" marR="0" lvl="0" indent="0" algn="ctr" defTabSz="914400" rtl="1" eaLnBrk="1" fontAlgn="auto" latinLnBrk="0" hangingPunct="1">
              <a:lnSpc>
                <a:spcPct val="100000"/>
              </a:lnSpc>
              <a:spcBef>
                <a:spcPts val="0"/>
              </a:spcBef>
              <a:spcAft>
                <a:spcPts val="0"/>
              </a:spcAft>
              <a:buClr>
                <a:prstClr val="black"/>
              </a:buClr>
              <a:buSzPts val="1800"/>
              <a:buFontTx/>
              <a:buNone/>
              <a:tabLst/>
              <a:defRPr/>
            </a:pPr>
            <a:r>
              <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Calibri"/>
                <a:cs typeface="Calibri" panose="020F0502020204030204" pitchFamily="34" charset="0"/>
                <a:sym typeface="Calibri"/>
              </a:rPr>
              <a:t>אני </a:t>
            </a:r>
            <a:r>
              <a:rPr kumimoji="0" lang="he-IL" sz="2800" b="0" i="0" u="none" strike="noStrike" kern="1200" cap="none" spc="0" normalizeH="0" baseline="0" noProof="0" dirty="0" smtClean="0">
                <a:ln>
                  <a:noFill/>
                </a:ln>
                <a:solidFill>
                  <a:prstClr val="black"/>
                </a:solidFill>
                <a:effectLst/>
                <a:uLnTx/>
                <a:uFillTx/>
                <a:latin typeface="Calibri" panose="020F0502020204030204" pitchFamily="34" charset="0"/>
                <a:ea typeface="Calibri"/>
                <a:cs typeface="Calibri" panose="020F0502020204030204" pitchFamily="34" charset="0"/>
                <a:sym typeface="Calibri"/>
              </a:rPr>
              <a:t>מוכן </a:t>
            </a:r>
            <a:r>
              <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Calibri"/>
                <a:cs typeface="Calibri" panose="020F0502020204030204" pitchFamily="34" charset="0"/>
                <a:sym typeface="Calibri"/>
              </a:rPr>
              <a:t>להקשיב</a:t>
            </a:r>
          </a:p>
        </p:txBody>
      </p:sp>
      <p:pic>
        <p:nvPicPr>
          <p:cNvPr id="40" name="Picture 6" descr="Free Arrow Blue vector and picture">
            <a:extLst>
              <a:ext uri="{FF2B5EF4-FFF2-40B4-BE49-F238E27FC236}">
                <a16:creationId xmlns:a16="http://schemas.microsoft.com/office/drawing/2014/main" id="{BD5C8801-303D-CF63-982C-5943A25D9249}"/>
              </a:ext>
            </a:extLst>
          </p:cNvPr>
          <p:cNvPicPr>
            <a:picLocks noChangeAspect="1" noChangeArrowheads="1"/>
          </p:cNvPicPr>
          <p:nvPr/>
        </p:nvPicPr>
        <p:blipFill>
          <a:blip r:embed="rId6">
            <a:duotone>
              <a:prstClr val="black"/>
              <a:srgbClr val="45ADA4">
                <a:tint val="45000"/>
                <a:satMod val="400000"/>
              </a:srgbClr>
            </a:duotone>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rot="7790466" flipH="1">
            <a:off x="5097069" y="4608546"/>
            <a:ext cx="1089471" cy="146343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descr="Free Arrow Blue vector and picture">
            <a:extLst>
              <a:ext uri="{FF2B5EF4-FFF2-40B4-BE49-F238E27FC236}">
                <a16:creationId xmlns:a16="http://schemas.microsoft.com/office/drawing/2014/main" id="{0C06DE90-B79B-40E3-42BB-570FC135492F}"/>
              </a:ext>
            </a:extLst>
          </p:cNvPr>
          <p:cNvPicPr>
            <a:picLocks noChangeAspect="1" noChangeArrowheads="1"/>
          </p:cNvPicPr>
          <p:nvPr/>
        </p:nvPicPr>
        <p:blipFill>
          <a:blip r:embed="rId8">
            <a:duotone>
              <a:prstClr val="black"/>
              <a:srgbClr val="7030A0">
                <a:tint val="45000"/>
                <a:satMod val="400000"/>
              </a:srgbClr>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13299304">
            <a:off x="6472928" y="4586822"/>
            <a:ext cx="1141030" cy="144382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Free Cloud Thinking vector and picture">
            <a:extLst>
              <a:ext uri="{FF2B5EF4-FFF2-40B4-BE49-F238E27FC236}">
                <a16:creationId xmlns:a16="http://schemas.microsoft.com/office/drawing/2014/main" id="{824A7124-6AA1-F8DD-EB21-BDAC2C75FBD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76" t="68895" r="70391" b="-2425"/>
          <a:stretch/>
        </p:blipFill>
        <p:spPr bwMode="auto">
          <a:xfrm rot="1763212">
            <a:off x="3080088" y="2701794"/>
            <a:ext cx="1311379" cy="1347515"/>
          </a:xfrm>
          <a:prstGeom prst="rect">
            <a:avLst/>
          </a:prstGeom>
          <a:noFill/>
          <a:extLst>
            <a:ext uri="{909E8E84-426E-40DD-AFC4-6F175D3DCCD1}">
              <a14:hiddenFill xmlns:a14="http://schemas.microsoft.com/office/drawing/2010/main">
                <a:solidFill>
                  <a:srgbClr val="FFFFFF"/>
                </a:solidFill>
              </a14:hiddenFill>
            </a:ext>
          </a:extLst>
        </p:spPr>
      </p:pic>
      <p:pic>
        <p:nvPicPr>
          <p:cNvPr id="2" name="תמונה 1"/>
          <p:cNvPicPr>
            <a:picLocks noChangeAspect="1"/>
          </p:cNvPicPr>
          <p:nvPr/>
        </p:nvPicPr>
        <p:blipFill>
          <a:blip r:embed="rId9"/>
          <a:stretch>
            <a:fillRect/>
          </a:stretch>
        </p:blipFill>
        <p:spPr>
          <a:xfrm>
            <a:off x="9861630" y="3541853"/>
            <a:ext cx="1370873" cy="1909823"/>
          </a:xfrm>
          <a:prstGeom prst="rect">
            <a:avLst/>
          </a:prstGeom>
        </p:spPr>
      </p:pic>
      <p:pic>
        <p:nvPicPr>
          <p:cNvPr id="3" name="תמונה 2"/>
          <p:cNvPicPr>
            <a:picLocks noChangeAspect="1"/>
          </p:cNvPicPr>
          <p:nvPr/>
        </p:nvPicPr>
        <p:blipFill>
          <a:blip r:embed="rId10"/>
          <a:stretch>
            <a:fillRect/>
          </a:stretch>
        </p:blipFill>
        <p:spPr>
          <a:xfrm>
            <a:off x="10250280" y="3514335"/>
            <a:ext cx="524301" cy="225572"/>
          </a:xfrm>
          <a:prstGeom prst="rect">
            <a:avLst/>
          </a:prstGeom>
        </p:spPr>
      </p:pic>
      <p:pic>
        <p:nvPicPr>
          <p:cNvPr id="4" name="תמונה 3"/>
          <p:cNvPicPr>
            <a:picLocks noChangeAspect="1"/>
          </p:cNvPicPr>
          <p:nvPr/>
        </p:nvPicPr>
        <p:blipFill>
          <a:blip r:embed="rId11"/>
          <a:stretch>
            <a:fillRect/>
          </a:stretch>
        </p:blipFill>
        <p:spPr>
          <a:xfrm>
            <a:off x="921737" y="3368887"/>
            <a:ext cx="1265878" cy="1444583"/>
          </a:xfrm>
          <a:prstGeom prst="rect">
            <a:avLst/>
          </a:prstGeom>
        </p:spPr>
      </p:pic>
      <p:pic>
        <p:nvPicPr>
          <p:cNvPr id="5" name="תמונה 4"/>
          <p:cNvPicPr>
            <a:picLocks noChangeAspect="1"/>
          </p:cNvPicPr>
          <p:nvPr/>
        </p:nvPicPr>
        <p:blipFill>
          <a:blip r:embed="rId10"/>
          <a:stretch>
            <a:fillRect/>
          </a:stretch>
        </p:blipFill>
        <p:spPr>
          <a:xfrm>
            <a:off x="1331149" y="3368887"/>
            <a:ext cx="524301" cy="225572"/>
          </a:xfrm>
          <a:prstGeom prst="rect">
            <a:avLst/>
          </a:prstGeom>
        </p:spPr>
      </p:pic>
      <p:pic>
        <p:nvPicPr>
          <p:cNvPr id="6" name="תמונה 5"/>
          <p:cNvPicPr>
            <a:picLocks noChangeAspect="1"/>
          </p:cNvPicPr>
          <p:nvPr/>
        </p:nvPicPr>
        <p:blipFill>
          <a:blip r:embed="rId12"/>
          <a:stretch>
            <a:fillRect/>
          </a:stretch>
        </p:blipFill>
        <p:spPr>
          <a:xfrm>
            <a:off x="874056" y="3957166"/>
            <a:ext cx="1304657" cy="3249450"/>
          </a:xfrm>
          <a:prstGeom prst="rect">
            <a:avLst/>
          </a:prstGeom>
        </p:spPr>
      </p:pic>
      <p:pic>
        <p:nvPicPr>
          <p:cNvPr id="8" name="תמונה 7"/>
          <p:cNvPicPr>
            <a:picLocks noChangeAspect="1"/>
          </p:cNvPicPr>
          <p:nvPr/>
        </p:nvPicPr>
        <p:blipFill>
          <a:blip r:embed="rId13"/>
          <a:stretch>
            <a:fillRect/>
          </a:stretch>
        </p:blipFill>
        <p:spPr>
          <a:xfrm>
            <a:off x="9904914" y="4704300"/>
            <a:ext cx="1194920" cy="2956816"/>
          </a:xfrm>
          <a:prstGeom prst="rect">
            <a:avLst/>
          </a:prstGeom>
        </p:spPr>
      </p:pic>
    </p:spTree>
    <p:extLst>
      <p:ext uri="{BB962C8B-B14F-4D97-AF65-F5344CB8AC3E}">
        <p14:creationId xmlns:p14="http://schemas.microsoft.com/office/powerpoint/2010/main" val="17511271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B75EA64-FDDA-0194-21F9-C0345195DCD6}"/>
              </a:ext>
            </a:extLst>
          </p:cNvPr>
          <p:cNvSpPr>
            <a:spLocks noGrp="1"/>
          </p:cNvSpPr>
          <p:nvPr>
            <p:ph type="title"/>
          </p:nvPr>
        </p:nvSpPr>
        <p:spPr/>
        <p:txBody>
          <a:bodyPr>
            <a:normAutofit/>
          </a:bodyPr>
          <a:lstStyle/>
          <a:p>
            <a:r>
              <a:rPr lang="he-IL" dirty="0"/>
              <a:t>שלבים בשימוש </a:t>
            </a:r>
            <a:r>
              <a:rPr lang="he-IL" dirty="0" smtClean="0"/>
              <a:t>ב"מסרי אני" </a:t>
            </a:r>
            <a:endParaRPr lang="he-IL" dirty="0"/>
          </a:p>
        </p:txBody>
      </p:sp>
      <p:sp>
        <p:nvSpPr>
          <p:cNvPr id="3" name="מציין מיקום תוכן 2">
            <a:extLst>
              <a:ext uri="{FF2B5EF4-FFF2-40B4-BE49-F238E27FC236}">
                <a16:creationId xmlns:a16="http://schemas.microsoft.com/office/drawing/2014/main" id="{432BE3CD-EB3B-5C64-A86C-0E644A848F14}"/>
              </a:ext>
            </a:extLst>
          </p:cNvPr>
          <p:cNvSpPr>
            <a:spLocks noGrp="1"/>
          </p:cNvSpPr>
          <p:nvPr>
            <p:ph sz="quarter" idx="13"/>
          </p:nvPr>
        </p:nvSpPr>
        <p:spPr>
          <a:xfrm>
            <a:off x="569524" y="1917241"/>
            <a:ext cx="10661073" cy="4550466"/>
          </a:xfrm>
        </p:spPr>
        <p:txBody>
          <a:bodyPr>
            <a:normAutofit/>
          </a:bodyPr>
          <a:lstStyle/>
          <a:p>
            <a:pPr>
              <a:lnSpc>
                <a:spcPct val="160000"/>
              </a:lnSpc>
            </a:pPr>
            <a:r>
              <a:rPr lang="he-IL" b="1" dirty="0"/>
              <a:t>שלב ראשון </a:t>
            </a:r>
            <a:r>
              <a:rPr lang="he-IL" dirty="0"/>
              <a:t>– </a:t>
            </a:r>
            <a:r>
              <a:rPr lang="he-IL" sz="3200" b="1" dirty="0"/>
              <a:t>ביני לבין </a:t>
            </a:r>
            <a:r>
              <a:rPr lang="he-IL" sz="3200" b="1" dirty="0" smtClean="0"/>
              <a:t>עצמי</a:t>
            </a:r>
            <a:r>
              <a:rPr lang="he-IL" sz="3200" dirty="0" smtClean="0"/>
              <a:t>:</a:t>
            </a:r>
            <a:r>
              <a:rPr lang="he-IL" dirty="0" smtClean="0"/>
              <a:t> </a:t>
            </a:r>
            <a:r>
              <a:rPr lang="he-IL" dirty="0"/>
              <a:t>אני מנסה להבין מה קרה, מה הפריע </a:t>
            </a:r>
            <a:r>
              <a:rPr lang="he-IL" dirty="0" smtClean="0"/>
              <a:t>לי </a:t>
            </a:r>
            <a:r>
              <a:rPr lang="he-IL" dirty="0"/>
              <a:t>ומה אני </a:t>
            </a:r>
            <a:r>
              <a:rPr lang="he-IL" dirty="0" smtClean="0"/>
              <a:t>מרגיש, </a:t>
            </a:r>
            <a:r>
              <a:rPr lang="he-IL" dirty="0"/>
              <a:t>רוצה </a:t>
            </a:r>
            <a:r>
              <a:rPr lang="he-IL" dirty="0" smtClean="0"/>
              <a:t>וצריך. </a:t>
            </a:r>
            <a:endParaRPr lang="he-IL" dirty="0"/>
          </a:p>
          <a:p>
            <a:pPr>
              <a:lnSpc>
                <a:spcPct val="160000"/>
              </a:lnSpc>
            </a:pPr>
            <a:r>
              <a:rPr lang="he-IL" b="1" dirty="0"/>
              <a:t>שלב שני </a:t>
            </a:r>
            <a:r>
              <a:rPr lang="he-IL" dirty="0"/>
              <a:t>– </a:t>
            </a:r>
            <a:r>
              <a:rPr lang="he-IL" sz="3200" b="1" dirty="0"/>
              <a:t>ביני לבין </a:t>
            </a:r>
            <a:r>
              <a:rPr lang="he-IL" sz="3200" b="1" dirty="0" smtClean="0"/>
              <a:t>עצמי</a:t>
            </a:r>
            <a:r>
              <a:rPr lang="he-IL" dirty="0" smtClean="0"/>
              <a:t>: </a:t>
            </a:r>
            <a:r>
              <a:rPr lang="he-IL" dirty="0"/>
              <a:t>הרכבת </a:t>
            </a:r>
            <a:r>
              <a:rPr lang="he-IL" dirty="0" smtClean="0"/>
              <a:t>"מסרי אני" </a:t>
            </a:r>
            <a:r>
              <a:rPr lang="he-IL" dirty="0"/>
              <a:t>– אני </a:t>
            </a:r>
            <a:r>
              <a:rPr lang="he-IL" dirty="0" smtClean="0"/>
              <a:t>מנסח </a:t>
            </a:r>
            <a:r>
              <a:rPr lang="he-IL" dirty="0"/>
              <a:t>לעצמי את הדברים שחשוב לי להגיד, </a:t>
            </a:r>
            <a:r>
              <a:rPr lang="he-IL" dirty="0" smtClean="0"/>
              <a:t>ומתכנן </a:t>
            </a:r>
            <a:r>
              <a:rPr lang="he-IL" dirty="0"/>
              <a:t>מה לומר </a:t>
            </a:r>
            <a:r>
              <a:rPr lang="he-IL" dirty="0" smtClean="0"/>
              <a:t>לחבר.</a:t>
            </a:r>
            <a:endParaRPr lang="he-IL" dirty="0"/>
          </a:p>
          <a:p>
            <a:pPr>
              <a:lnSpc>
                <a:spcPct val="160000"/>
              </a:lnSpc>
            </a:pPr>
            <a:r>
              <a:rPr lang="he-IL" b="1" dirty="0"/>
              <a:t>שלב שלישי </a:t>
            </a:r>
            <a:r>
              <a:rPr lang="he-IL" dirty="0"/>
              <a:t>– </a:t>
            </a:r>
            <a:r>
              <a:rPr lang="he-IL" sz="3200" b="1" dirty="0"/>
              <a:t>ביני לבין </a:t>
            </a:r>
            <a:r>
              <a:rPr lang="he-IL" sz="3200" b="1" dirty="0" smtClean="0"/>
              <a:t>החבר</a:t>
            </a:r>
            <a:r>
              <a:rPr lang="he-IL" sz="3200" dirty="0" smtClean="0"/>
              <a:t>:</a:t>
            </a:r>
            <a:r>
              <a:rPr lang="he-IL" dirty="0" smtClean="0"/>
              <a:t> </a:t>
            </a:r>
            <a:r>
              <a:rPr lang="he-IL" dirty="0"/>
              <a:t>אני </a:t>
            </a:r>
            <a:r>
              <a:rPr lang="he-IL" dirty="0" smtClean="0"/>
              <a:t>אומר ומסביר לחבר </a:t>
            </a:r>
            <a:r>
              <a:rPr lang="he-IL" dirty="0"/>
              <a:t>את רגשותיי ורצונותיי.</a:t>
            </a:r>
          </a:p>
        </p:txBody>
      </p:sp>
      <p:pic>
        <p:nvPicPr>
          <p:cNvPr id="50" name="Picture 2" descr="Free Set Chalk Out illustration and picture">
            <a:extLst>
              <a:ext uri="{FF2B5EF4-FFF2-40B4-BE49-F238E27FC236}">
                <a16:creationId xmlns:a16="http://schemas.microsoft.com/office/drawing/2014/main" id="{82ABCB64-EEBA-DBC2-4711-04570601A876}"/>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6133" t="30927" r="34570" b="56289"/>
          <a:stretch/>
        </p:blipFill>
        <p:spPr bwMode="auto">
          <a:xfrm rot="14580152">
            <a:off x="173258" y="1728018"/>
            <a:ext cx="941200" cy="110799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Free Set Chalk Out illustration and picture">
            <a:extLst>
              <a:ext uri="{FF2B5EF4-FFF2-40B4-BE49-F238E27FC236}">
                <a16:creationId xmlns:a16="http://schemas.microsoft.com/office/drawing/2014/main" id="{97E9BDCF-6A59-C635-C18D-1E338FA2E845}"/>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0361" t="32164" r="61872" b="60963"/>
          <a:stretch/>
        </p:blipFill>
        <p:spPr bwMode="auto">
          <a:xfrm>
            <a:off x="569524" y="1207981"/>
            <a:ext cx="921825" cy="698351"/>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Free Set Chalk Out illustration and picture">
            <a:extLst>
              <a:ext uri="{FF2B5EF4-FFF2-40B4-BE49-F238E27FC236}">
                <a16:creationId xmlns:a16="http://schemas.microsoft.com/office/drawing/2014/main" id="{2CBB7C4A-B046-0BAD-0761-46133C6E30D3}"/>
              </a:ext>
            </a:extLst>
          </p:cNvPr>
          <p:cNvPicPr>
            <a:picLocks noChangeAspect="1" noChangeArrowheads="1"/>
          </p:cNvPicPr>
          <p:nvPr/>
        </p:nvPicPr>
        <p:blipFill rotWithShape="1">
          <a:blip r:embed="rId3">
            <a:clrChange>
              <a:clrFrom>
                <a:srgbClr val="FCFCFE"/>
              </a:clrFrom>
              <a:clrTo>
                <a:srgbClr val="FCFCFE">
                  <a:alpha val="0"/>
                </a:srgbClr>
              </a:clrTo>
            </a:clrChange>
            <a:extLst>
              <a:ext uri="{28A0092B-C50C-407E-A947-70E740481C1C}">
                <a14:useLocalDpi xmlns:a14="http://schemas.microsoft.com/office/drawing/2010/main" val="0"/>
              </a:ext>
            </a:extLst>
          </a:blip>
          <a:srcRect l="63782" t="60617" r="26922" b="29761"/>
          <a:stretch/>
        </p:blipFill>
        <p:spPr bwMode="auto">
          <a:xfrm rot="11337752">
            <a:off x="10978302" y="1406222"/>
            <a:ext cx="1128821" cy="100022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Free Set Chalk Out illustration and picture">
            <a:extLst>
              <a:ext uri="{FF2B5EF4-FFF2-40B4-BE49-F238E27FC236}">
                <a16:creationId xmlns:a16="http://schemas.microsoft.com/office/drawing/2014/main" id="{DCEAC7E5-4972-9372-973C-D7CC8BB824D9}"/>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4365" t="4124" r="49843" b="86699"/>
          <a:stretch/>
        </p:blipFill>
        <p:spPr bwMode="auto">
          <a:xfrm rot="11051235">
            <a:off x="11154238" y="5602386"/>
            <a:ext cx="776951" cy="1054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36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AutoShape 69"/>
          <p:cNvSpPr/>
          <p:nvPr/>
        </p:nvSpPr>
        <p:spPr>
          <a:xfrm rot="2761872">
            <a:off x="5150828" y="1750478"/>
            <a:ext cx="596009" cy="128626"/>
          </a:xfrm>
          <a:prstGeom prst="line">
            <a:avLst/>
          </a:prstGeom>
          <a:ln w="19050" cap="flat">
            <a:solidFill>
              <a:srgbClr val="404040"/>
            </a:solidFill>
            <a:prstDash val="sysDot"/>
            <a:headEnd type="none" w="sm" len="sm"/>
            <a:tailEnd type="none" w="sm" len="sm"/>
          </a:ln>
        </p:spPr>
      </p:sp>
      <p:sp>
        <p:nvSpPr>
          <p:cNvPr id="2" name="AutoShape 2"/>
          <p:cNvSpPr/>
          <p:nvPr/>
        </p:nvSpPr>
        <p:spPr>
          <a:xfrm rot="8033882">
            <a:off x="7451133" y="2869644"/>
            <a:ext cx="521656" cy="0"/>
          </a:xfrm>
          <a:prstGeom prst="line">
            <a:avLst/>
          </a:prstGeom>
          <a:ln w="19050" cap="flat">
            <a:solidFill>
              <a:srgbClr val="404040"/>
            </a:solidFill>
            <a:prstDash val="sysDot"/>
            <a:headEnd type="none" w="sm" len="sm"/>
            <a:tailEnd type="none" w="sm" len="sm"/>
          </a:ln>
        </p:spPr>
      </p:sp>
      <p:sp>
        <p:nvSpPr>
          <p:cNvPr id="3" name="AutoShape 3"/>
          <p:cNvSpPr/>
          <p:nvPr/>
        </p:nvSpPr>
        <p:spPr>
          <a:xfrm rot="8033882">
            <a:off x="4214958" y="4011721"/>
            <a:ext cx="521656" cy="0"/>
          </a:xfrm>
          <a:prstGeom prst="line">
            <a:avLst/>
          </a:prstGeom>
          <a:ln w="19050" cap="flat">
            <a:solidFill>
              <a:srgbClr val="404040"/>
            </a:solidFill>
            <a:prstDash val="sysDot"/>
            <a:headEnd type="none" w="sm" len="sm"/>
            <a:tailEnd type="none" w="sm" len="sm"/>
          </a:ln>
        </p:spPr>
      </p:sp>
      <p:sp>
        <p:nvSpPr>
          <p:cNvPr id="4" name="AutoShape 4"/>
          <p:cNvSpPr/>
          <p:nvPr/>
        </p:nvSpPr>
        <p:spPr>
          <a:xfrm rot="2761872">
            <a:off x="7430664" y="4029654"/>
            <a:ext cx="521656" cy="0"/>
          </a:xfrm>
          <a:prstGeom prst="line">
            <a:avLst/>
          </a:prstGeom>
          <a:ln w="19050" cap="flat">
            <a:solidFill>
              <a:srgbClr val="404040"/>
            </a:solidFill>
            <a:prstDash val="sysDot"/>
            <a:headEnd type="none" w="sm" len="sm"/>
            <a:tailEnd type="none" w="sm" len="sm"/>
          </a:ln>
        </p:spPr>
      </p:sp>
      <p:grpSp>
        <p:nvGrpSpPr>
          <p:cNvPr id="5" name="Group 5"/>
          <p:cNvGrpSpPr/>
          <p:nvPr/>
        </p:nvGrpSpPr>
        <p:grpSpPr>
          <a:xfrm>
            <a:off x="4646798" y="2019574"/>
            <a:ext cx="2929293" cy="2929293"/>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19050">
              <a:solidFill>
                <a:srgbClr val="404040"/>
              </a:solidFill>
            </a:ln>
          </p:spPr>
        </p:sp>
        <p:sp>
          <p:nvSpPr>
            <p:cNvPr id="7" name="TextBox 7"/>
            <p:cNvSpPr txBox="1"/>
            <p:nvPr/>
          </p:nvSpPr>
          <p:spPr>
            <a:xfrm>
              <a:off x="76200" y="47625"/>
              <a:ext cx="660400" cy="688975"/>
            </a:xfrm>
            <a:prstGeom prst="rect">
              <a:avLst/>
            </a:prstGeom>
          </p:spPr>
          <p:txBody>
            <a:bodyPr lIns="47625" tIns="47625" rIns="47625" bIns="47625" rtlCol="0" anchor="ctr"/>
            <a:lstStyle/>
            <a:p>
              <a:pPr algn="ctr">
                <a:lnSpc>
                  <a:spcPts val="1838"/>
                </a:lnSpc>
                <a:spcBef>
                  <a:spcPct val="0"/>
                </a:spcBef>
              </a:pPr>
              <a:endParaRPr sz="1688"/>
            </a:p>
          </p:txBody>
        </p:sp>
      </p:grpSp>
      <p:grpSp>
        <p:nvGrpSpPr>
          <p:cNvPr id="8" name="Group 8"/>
          <p:cNvGrpSpPr/>
          <p:nvPr/>
        </p:nvGrpSpPr>
        <p:grpSpPr>
          <a:xfrm>
            <a:off x="4831268" y="2164268"/>
            <a:ext cx="2529465" cy="2529465"/>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AB488"/>
            </a:solidFill>
          </p:spPr>
        </p:sp>
        <p:sp>
          <p:nvSpPr>
            <p:cNvPr id="10" name="TextBox 10"/>
            <p:cNvSpPr txBox="1"/>
            <p:nvPr/>
          </p:nvSpPr>
          <p:spPr>
            <a:xfrm>
              <a:off x="76200" y="47625"/>
              <a:ext cx="660400" cy="688975"/>
            </a:xfrm>
            <a:prstGeom prst="rect">
              <a:avLst/>
            </a:prstGeom>
          </p:spPr>
          <p:txBody>
            <a:bodyPr lIns="47625" tIns="47625" rIns="47625" bIns="47625" rtlCol="0" anchor="ctr"/>
            <a:lstStyle/>
            <a:p>
              <a:pPr algn="ctr">
                <a:lnSpc>
                  <a:spcPts val="1838"/>
                </a:lnSpc>
                <a:spcBef>
                  <a:spcPct val="0"/>
                </a:spcBef>
              </a:pPr>
              <a:endParaRPr sz="1688"/>
            </a:p>
          </p:txBody>
        </p:sp>
      </p:grpSp>
      <p:grpSp>
        <p:nvGrpSpPr>
          <p:cNvPr id="11" name="Group 11"/>
          <p:cNvGrpSpPr/>
          <p:nvPr/>
        </p:nvGrpSpPr>
        <p:grpSpPr>
          <a:xfrm rot="5400000">
            <a:off x="8184853" y="-1049796"/>
            <a:ext cx="1189301" cy="4350362"/>
            <a:chOff x="0" y="0"/>
            <a:chExt cx="775203" cy="2835626"/>
          </a:xfrm>
        </p:grpSpPr>
        <p:sp>
          <p:nvSpPr>
            <p:cNvPr id="12" name="Freeform 12"/>
            <p:cNvSpPr/>
            <p:nvPr/>
          </p:nvSpPr>
          <p:spPr>
            <a:xfrm>
              <a:off x="0" y="0"/>
              <a:ext cx="775203" cy="2835626"/>
            </a:xfrm>
            <a:custGeom>
              <a:avLst/>
              <a:gdLst/>
              <a:ahLst/>
              <a:cxnLst/>
              <a:rect l="l" t="t" r="r" b="b"/>
              <a:pathLst>
                <a:path w="775203" h="2835626">
                  <a:moveTo>
                    <a:pt x="258541" y="2816557"/>
                  </a:moveTo>
                  <a:cubicBezTo>
                    <a:pt x="298283" y="2828071"/>
                    <a:pt x="343466" y="2835626"/>
                    <a:pt x="387810" y="2835626"/>
                  </a:cubicBezTo>
                  <a:cubicBezTo>
                    <a:pt x="432156" y="2835626"/>
                    <a:pt x="474828" y="2829149"/>
                    <a:pt x="514152" y="2817635"/>
                  </a:cubicBezTo>
                  <a:cubicBezTo>
                    <a:pt x="514990" y="2817276"/>
                    <a:pt x="515826" y="2817276"/>
                    <a:pt x="516662" y="2816916"/>
                  </a:cubicBezTo>
                  <a:cubicBezTo>
                    <a:pt x="664340" y="2770861"/>
                    <a:pt x="773111" y="2649247"/>
                    <a:pt x="775203" y="2462192"/>
                  </a:cubicBezTo>
                  <a:lnTo>
                    <a:pt x="775203" y="0"/>
                  </a:lnTo>
                  <a:lnTo>
                    <a:pt x="0" y="0"/>
                  </a:lnTo>
                  <a:lnTo>
                    <a:pt x="0" y="2460364"/>
                  </a:lnTo>
                  <a:cubicBezTo>
                    <a:pt x="2092" y="2649966"/>
                    <a:pt x="109189" y="2771581"/>
                    <a:pt x="258541" y="2816557"/>
                  </a:cubicBezTo>
                  <a:close/>
                </a:path>
              </a:pathLst>
            </a:custGeom>
            <a:solidFill>
              <a:srgbClr val="A8CBBD"/>
            </a:solidFill>
          </p:spPr>
        </p:sp>
        <p:sp>
          <p:nvSpPr>
            <p:cNvPr id="13" name="TextBox 13"/>
            <p:cNvSpPr txBox="1"/>
            <p:nvPr/>
          </p:nvSpPr>
          <p:spPr>
            <a:xfrm>
              <a:off x="0" y="-28575"/>
              <a:ext cx="660400" cy="714375"/>
            </a:xfrm>
            <a:prstGeom prst="rect">
              <a:avLst/>
            </a:prstGeom>
          </p:spPr>
          <p:txBody>
            <a:bodyPr lIns="47625" tIns="47625" rIns="47625" bIns="47625" rtlCol="0" anchor="ctr"/>
            <a:lstStyle/>
            <a:p>
              <a:pPr algn="ctr">
                <a:lnSpc>
                  <a:spcPts val="1838"/>
                </a:lnSpc>
                <a:spcBef>
                  <a:spcPct val="0"/>
                </a:spcBef>
              </a:pPr>
              <a:endParaRPr sz="1688"/>
            </a:p>
          </p:txBody>
        </p:sp>
      </p:grpSp>
      <p:grpSp>
        <p:nvGrpSpPr>
          <p:cNvPr id="14" name="Group 14"/>
          <p:cNvGrpSpPr/>
          <p:nvPr/>
        </p:nvGrpSpPr>
        <p:grpSpPr>
          <a:xfrm>
            <a:off x="6614506" y="786416"/>
            <a:ext cx="746393" cy="746393"/>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8DF8C"/>
            </a:solidFill>
          </p:spPr>
          <p:txBody>
            <a:bodyPr/>
            <a:lstStyle/>
            <a:p>
              <a:endParaRPr lang="he-IL" dirty="0"/>
            </a:p>
          </p:txBody>
        </p:sp>
        <p:sp>
          <p:nvSpPr>
            <p:cNvPr id="16" name="TextBox 16"/>
            <p:cNvSpPr txBox="1"/>
            <p:nvPr/>
          </p:nvSpPr>
          <p:spPr>
            <a:xfrm>
              <a:off x="76200" y="38100"/>
              <a:ext cx="660400" cy="698500"/>
            </a:xfrm>
            <a:prstGeom prst="rect">
              <a:avLst/>
            </a:prstGeom>
          </p:spPr>
          <p:txBody>
            <a:bodyPr lIns="47625" tIns="47625" rIns="47625" bIns="47625" rtlCol="0" anchor="ctr"/>
            <a:lstStyle/>
            <a:p>
              <a:pPr algn="ctr">
                <a:lnSpc>
                  <a:spcPts val="2099"/>
                </a:lnSpc>
                <a:spcBef>
                  <a:spcPct val="0"/>
                </a:spcBef>
              </a:pPr>
              <a:r>
                <a:rPr lang="en-US" dirty="0">
                  <a:solidFill>
                    <a:srgbClr val="404040"/>
                  </a:solidFill>
                  <a:latin typeface="Public Sans Bold"/>
                </a:rPr>
                <a:t>01</a:t>
              </a:r>
            </a:p>
          </p:txBody>
        </p:sp>
      </p:grpSp>
      <p:grpSp>
        <p:nvGrpSpPr>
          <p:cNvPr id="17" name="Group 17"/>
          <p:cNvGrpSpPr/>
          <p:nvPr/>
        </p:nvGrpSpPr>
        <p:grpSpPr>
          <a:xfrm rot="5400000">
            <a:off x="8067339" y="3601589"/>
            <a:ext cx="1224527" cy="4350362"/>
            <a:chOff x="0" y="0"/>
            <a:chExt cx="798164" cy="2835626"/>
          </a:xfrm>
        </p:grpSpPr>
        <p:sp>
          <p:nvSpPr>
            <p:cNvPr id="18" name="Freeform 18"/>
            <p:cNvSpPr/>
            <p:nvPr/>
          </p:nvSpPr>
          <p:spPr>
            <a:xfrm>
              <a:off x="0" y="0"/>
              <a:ext cx="798163" cy="2835626"/>
            </a:xfrm>
            <a:custGeom>
              <a:avLst/>
              <a:gdLst/>
              <a:ahLst/>
              <a:cxnLst/>
              <a:rect l="l" t="t" r="r" b="b"/>
              <a:pathLst>
                <a:path w="798163" h="2835626">
                  <a:moveTo>
                    <a:pt x="266198" y="2816557"/>
                  </a:moveTo>
                  <a:cubicBezTo>
                    <a:pt x="307118" y="2828071"/>
                    <a:pt x="353639" y="2835626"/>
                    <a:pt x="399297" y="2835626"/>
                  </a:cubicBezTo>
                  <a:cubicBezTo>
                    <a:pt x="444956" y="2835626"/>
                    <a:pt x="488892" y="2829149"/>
                    <a:pt x="529380" y="2817635"/>
                  </a:cubicBezTo>
                  <a:cubicBezTo>
                    <a:pt x="530243" y="2817276"/>
                    <a:pt x="531104" y="2817276"/>
                    <a:pt x="531965" y="2816916"/>
                  </a:cubicBezTo>
                  <a:cubicBezTo>
                    <a:pt x="684017" y="2770861"/>
                    <a:pt x="796010" y="2649247"/>
                    <a:pt x="798163" y="2462192"/>
                  </a:cubicBezTo>
                  <a:lnTo>
                    <a:pt x="798163" y="0"/>
                  </a:lnTo>
                  <a:lnTo>
                    <a:pt x="0" y="0"/>
                  </a:lnTo>
                  <a:lnTo>
                    <a:pt x="0" y="2460364"/>
                  </a:lnTo>
                  <a:cubicBezTo>
                    <a:pt x="2154" y="2649966"/>
                    <a:pt x="112423" y="2771581"/>
                    <a:pt x="266198" y="2816557"/>
                  </a:cubicBezTo>
                  <a:close/>
                </a:path>
              </a:pathLst>
            </a:custGeom>
            <a:solidFill>
              <a:srgbClr val="F8A4A4"/>
            </a:solidFill>
          </p:spPr>
        </p:sp>
        <p:sp>
          <p:nvSpPr>
            <p:cNvPr id="19" name="TextBox 19"/>
            <p:cNvSpPr txBox="1"/>
            <p:nvPr/>
          </p:nvSpPr>
          <p:spPr>
            <a:xfrm>
              <a:off x="0" y="-28575"/>
              <a:ext cx="660400" cy="714375"/>
            </a:xfrm>
            <a:prstGeom prst="rect">
              <a:avLst/>
            </a:prstGeom>
          </p:spPr>
          <p:txBody>
            <a:bodyPr lIns="47625" tIns="47625" rIns="47625" bIns="47625" rtlCol="0" anchor="ctr"/>
            <a:lstStyle/>
            <a:p>
              <a:pPr algn="ctr">
                <a:lnSpc>
                  <a:spcPts val="1838"/>
                </a:lnSpc>
                <a:spcBef>
                  <a:spcPct val="0"/>
                </a:spcBef>
              </a:pPr>
              <a:endParaRPr sz="1688"/>
            </a:p>
          </p:txBody>
        </p:sp>
      </p:grpSp>
      <p:grpSp>
        <p:nvGrpSpPr>
          <p:cNvPr id="20" name="Group 20"/>
          <p:cNvGrpSpPr/>
          <p:nvPr/>
        </p:nvGrpSpPr>
        <p:grpSpPr>
          <a:xfrm>
            <a:off x="6641802" y="5297896"/>
            <a:ext cx="746393" cy="746393"/>
            <a:chOff x="0" y="0"/>
            <a:chExt cx="812800" cy="812800"/>
          </a:xfrm>
        </p:grpSpPr>
        <p:sp>
          <p:nvSpPr>
            <p:cNvPr id="21"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8DF8C"/>
            </a:solidFill>
          </p:spPr>
        </p:sp>
        <p:sp>
          <p:nvSpPr>
            <p:cNvPr id="22" name="TextBox 22"/>
            <p:cNvSpPr txBox="1"/>
            <p:nvPr/>
          </p:nvSpPr>
          <p:spPr>
            <a:xfrm>
              <a:off x="76200" y="47625"/>
              <a:ext cx="660400" cy="688975"/>
            </a:xfrm>
            <a:prstGeom prst="rect">
              <a:avLst/>
            </a:prstGeom>
          </p:spPr>
          <p:txBody>
            <a:bodyPr lIns="47625" tIns="47625" rIns="47625" bIns="47625" rtlCol="0" anchor="ctr"/>
            <a:lstStyle/>
            <a:p>
              <a:pPr algn="ctr">
                <a:lnSpc>
                  <a:spcPts val="1838"/>
                </a:lnSpc>
                <a:spcBef>
                  <a:spcPct val="0"/>
                </a:spcBef>
              </a:pPr>
              <a:r>
                <a:rPr lang="en-US" dirty="0">
                  <a:solidFill>
                    <a:srgbClr val="404040"/>
                  </a:solidFill>
                  <a:latin typeface="Public Sans Bold"/>
                </a:rPr>
                <a:t>04</a:t>
              </a:r>
              <a:endParaRPr lang="en-US" sz="1313" dirty="0">
                <a:solidFill>
                  <a:srgbClr val="404040"/>
                </a:solidFill>
                <a:latin typeface="Public Sans Bold"/>
              </a:endParaRPr>
            </a:p>
          </p:txBody>
        </p:sp>
      </p:grpSp>
      <p:grpSp>
        <p:nvGrpSpPr>
          <p:cNvPr id="23" name="Group 23"/>
          <p:cNvGrpSpPr/>
          <p:nvPr/>
        </p:nvGrpSpPr>
        <p:grpSpPr>
          <a:xfrm rot="5400000">
            <a:off x="9266699" y="516671"/>
            <a:ext cx="1451972" cy="4398629"/>
            <a:chOff x="0" y="0"/>
            <a:chExt cx="787381" cy="2835626"/>
          </a:xfrm>
        </p:grpSpPr>
        <p:sp>
          <p:nvSpPr>
            <p:cNvPr id="24" name="Freeform 24"/>
            <p:cNvSpPr/>
            <p:nvPr/>
          </p:nvSpPr>
          <p:spPr>
            <a:xfrm>
              <a:off x="0" y="0"/>
              <a:ext cx="787381" cy="2835626"/>
            </a:xfrm>
            <a:custGeom>
              <a:avLst/>
              <a:gdLst/>
              <a:ahLst/>
              <a:cxnLst/>
              <a:rect l="l" t="t" r="r" b="b"/>
              <a:pathLst>
                <a:path w="787381" h="2835626">
                  <a:moveTo>
                    <a:pt x="262602" y="2816557"/>
                  </a:moveTo>
                  <a:cubicBezTo>
                    <a:pt x="302969" y="2828071"/>
                    <a:pt x="348861" y="2835626"/>
                    <a:pt x="393903" y="2835626"/>
                  </a:cubicBezTo>
                  <a:cubicBezTo>
                    <a:pt x="438945" y="2835626"/>
                    <a:pt x="482288" y="2829149"/>
                    <a:pt x="522229" y="2817635"/>
                  </a:cubicBezTo>
                  <a:cubicBezTo>
                    <a:pt x="523080" y="2817276"/>
                    <a:pt x="523930" y="2817276"/>
                    <a:pt x="524779" y="2816916"/>
                  </a:cubicBezTo>
                  <a:cubicBezTo>
                    <a:pt x="674777" y="2770861"/>
                    <a:pt x="785257" y="2649247"/>
                    <a:pt x="787381" y="2462192"/>
                  </a:cubicBezTo>
                  <a:lnTo>
                    <a:pt x="787381" y="0"/>
                  </a:lnTo>
                  <a:lnTo>
                    <a:pt x="0" y="0"/>
                  </a:lnTo>
                  <a:lnTo>
                    <a:pt x="0" y="2460364"/>
                  </a:lnTo>
                  <a:cubicBezTo>
                    <a:pt x="2125" y="2649966"/>
                    <a:pt x="110905" y="2771581"/>
                    <a:pt x="262602" y="2816557"/>
                  </a:cubicBezTo>
                  <a:close/>
                </a:path>
              </a:pathLst>
            </a:custGeom>
            <a:solidFill>
              <a:srgbClr val="F8A4A4"/>
            </a:solidFill>
          </p:spPr>
        </p:sp>
        <p:sp>
          <p:nvSpPr>
            <p:cNvPr id="25" name="TextBox 25"/>
            <p:cNvSpPr txBox="1"/>
            <p:nvPr/>
          </p:nvSpPr>
          <p:spPr>
            <a:xfrm>
              <a:off x="0" y="-28575"/>
              <a:ext cx="660400" cy="714375"/>
            </a:xfrm>
            <a:prstGeom prst="rect">
              <a:avLst/>
            </a:prstGeom>
          </p:spPr>
          <p:txBody>
            <a:bodyPr lIns="47625" tIns="47625" rIns="47625" bIns="47625" rtlCol="0" anchor="ctr"/>
            <a:lstStyle/>
            <a:p>
              <a:pPr algn="ctr">
                <a:lnSpc>
                  <a:spcPts val="1838"/>
                </a:lnSpc>
                <a:spcBef>
                  <a:spcPct val="0"/>
                </a:spcBef>
              </a:pPr>
              <a:endParaRPr sz="1688"/>
            </a:p>
          </p:txBody>
        </p:sp>
      </p:grpSp>
      <p:grpSp>
        <p:nvGrpSpPr>
          <p:cNvPr id="26" name="Group 26"/>
          <p:cNvGrpSpPr/>
          <p:nvPr/>
        </p:nvGrpSpPr>
        <p:grpSpPr>
          <a:xfrm>
            <a:off x="7944400" y="2326320"/>
            <a:ext cx="746393" cy="746393"/>
            <a:chOff x="0" y="0"/>
            <a:chExt cx="812800" cy="812800"/>
          </a:xfrm>
        </p:grpSpPr>
        <p:sp>
          <p:nvSpPr>
            <p:cNvPr id="27" name="Freeform 2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8DF8C"/>
            </a:solidFill>
          </p:spPr>
        </p:sp>
        <p:sp>
          <p:nvSpPr>
            <p:cNvPr id="28" name="TextBox 28"/>
            <p:cNvSpPr txBox="1"/>
            <p:nvPr/>
          </p:nvSpPr>
          <p:spPr>
            <a:xfrm>
              <a:off x="76200" y="47625"/>
              <a:ext cx="660400" cy="688975"/>
            </a:xfrm>
            <a:prstGeom prst="rect">
              <a:avLst/>
            </a:prstGeom>
          </p:spPr>
          <p:txBody>
            <a:bodyPr lIns="47625" tIns="47625" rIns="47625" bIns="47625" rtlCol="0" anchor="ctr"/>
            <a:lstStyle/>
            <a:p>
              <a:pPr algn="ctr">
                <a:lnSpc>
                  <a:spcPts val="1838"/>
                </a:lnSpc>
                <a:spcBef>
                  <a:spcPct val="0"/>
                </a:spcBef>
              </a:pPr>
              <a:r>
                <a:rPr lang="en-US" dirty="0">
                  <a:solidFill>
                    <a:srgbClr val="404040"/>
                  </a:solidFill>
                  <a:latin typeface="Public Sans Bold"/>
                </a:rPr>
                <a:t>02</a:t>
              </a:r>
            </a:p>
          </p:txBody>
        </p:sp>
      </p:grpSp>
      <p:grpSp>
        <p:nvGrpSpPr>
          <p:cNvPr id="29" name="Group 29"/>
          <p:cNvGrpSpPr/>
          <p:nvPr/>
        </p:nvGrpSpPr>
        <p:grpSpPr>
          <a:xfrm rot="5400000">
            <a:off x="9394786" y="2183714"/>
            <a:ext cx="1224841" cy="4458236"/>
            <a:chOff x="0" y="0"/>
            <a:chExt cx="798368" cy="2835626"/>
          </a:xfrm>
        </p:grpSpPr>
        <p:sp>
          <p:nvSpPr>
            <p:cNvPr id="30" name="Freeform 30"/>
            <p:cNvSpPr/>
            <p:nvPr/>
          </p:nvSpPr>
          <p:spPr>
            <a:xfrm>
              <a:off x="0" y="0"/>
              <a:ext cx="798368" cy="2835626"/>
            </a:xfrm>
            <a:custGeom>
              <a:avLst/>
              <a:gdLst/>
              <a:ahLst/>
              <a:cxnLst/>
              <a:rect l="l" t="t" r="r" b="b"/>
              <a:pathLst>
                <a:path w="798368" h="2835626">
                  <a:moveTo>
                    <a:pt x="266266" y="2816557"/>
                  </a:moveTo>
                  <a:cubicBezTo>
                    <a:pt x="307197" y="2828071"/>
                    <a:pt x="353729" y="2835626"/>
                    <a:pt x="399399" y="2835626"/>
                  </a:cubicBezTo>
                  <a:cubicBezTo>
                    <a:pt x="445070" y="2835626"/>
                    <a:pt x="489017" y="2829149"/>
                    <a:pt x="529516" y="2817635"/>
                  </a:cubicBezTo>
                  <a:cubicBezTo>
                    <a:pt x="530379" y="2817276"/>
                    <a:pt x="531240" y="2817276"/>
                    <a:pt x="532102" y="2816916"/>
                  </a:cubicBezTo>
                  <a:cubicBezTo>
                    <a:pt x="684192" y="2770861"/>
                    <a:pt x="796214" y="2649247"/>
                    <a:pt x="798368" y="2462192"/>
                  </a:cubicBezTo>
                  <a:lnTo>
                    <a:pt x="798368" y="0"/>
                  </a:lnTo>
                  <a:lnTo>
                    <a:pt x="0" y="0"/>
                  </a:lnTo>
                  <a:lnTo>
                    <a:pt x="0" y="2460364"/>
                  </a:lnTo>
                  <a:cubicBezTo>
                    <a:pt x="2154" y="2649966"/>
                    <a:pt x="112452" y="2771581"/>
                    <a:pt x="266266" y="2816557"/>
                  </a:cubicBezTo>
                  <a:close/>
                </a:path>
              </a:pathLst>
            </a:custGeom>
            <a:solidFill>
              <a:srgbClr val="A8CBBD"/>
            </a:solidFill>
          </p:spPr>
        </p:sp>
        <p:sp>
          <p:nvSpPr>
            <p:cNvPr id="31" name="TextBox 31"/>
            <p:cNvSpPr txBox="1"/>
            <p:nvPr/>
          </p:nvSpPr>
          <p:spPr>
            <a:xfrm>
              <a:off x="0" y="-28575"/>
              <a:ext cx="660400" cy="714375"/>
            </a:xfrm>
            <a:prstGeom prst="rect">
              <a:avLst/>
            </a:prstGeom>
          </p:spPr>
          <p:txBody>
            <a:bodyPr lIns="47625" tIns="47625" rIns="47625" bIns="47625" rtlCol="0" anchor="ctr"/>
            <a:lstStyle/>
            <a:p>
              <a:pPr algn="ctr">
                <a:lnSpc>
                  <a:spcPts val="1838"/>
                </a:lnSpc>
                <a:spcBef>
                  <a:spcPct val="0"/>
                </a:spcBef>
              </a:pPr>
              <a:endParaRPr sz="1688"/>
            </a:p>
          </p:txBody>
        </p:sp>
      </p:grpSp>
      <p:grpSp>
        <p:nvGrpSpPr>
          <p:cNvPr id="32" name="Group 32"/>
          <p:cNvGrpSpPr/>
          <p:nvPr/>
        </p:nvGrpSpPr>
        <p:grpSpPr>
          <a:xfrm>
            <a:off x="7865238" y="4005129"/>
            <a:ext cx="743062" cy="746393"/>
            <a:chOff x="-86204" y="240432"/>
            <a:chExt cx="809173" cy="812800"/>
          </a:xfrm>
        </p:grpSpPr>
        <p:sp>
          <p:nvSpPr>
            <p:cNvPr id="33" name="Freeform 33"/>
            <p:cNvSpPr/>
            <p:nvPr/>
          </p:nvSpPr>
          <p:spPr>
            <a:xfrm>
              <a:off x="-86204" y="240432"/>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8DF8C"/>
            </a:solidFill>
          </p:spPr>
        </p:sp>
        <p:sp>
          <p:nvSpPr>
            <p:cNvPr id="34" name="TextBox 34"/>
            <p:cNvSpPr txBox="1"/>
            <p:nvPr/>
          </p:nvSpPr>
          <p:spPr>
            <a:xfrm>
              <a:off x="31614" y="270555"/>
              <a:ext cx="660400" cy="688975"/>
            </a:xfrm>
            <a:prstGeom prst="rect">
              <a:avLst/>
            </a:prstGeom>
          </p:spPr>
          <p:txBody>
            <a:bodyPr lIns="47625" tIns="47625" rIns="47625" bIns="47625" rtlCol="0" anchor="ctr"/>
            <a:lstStyle/>
            <a:p>
              <a:pPr algn="ctr">
                <a:lnSpc>
                  <a:spcPts val="1838"/>
                </a:lnSpc>
                <a:spcBef>
                  <a:spcPct val="0"/>
                </a:spcBef>
              </a:pPr>
              <a:r>
                <a:rPr lang="en-US" dirty="0">
                  <a:solidFill>
                    <a:srgbClr val="404040"/>
                  </a:solidFill>
                  <a:latin typeface="Public Sans Bold"/>
                </a:rPr>
                <a:t>03</a:t>
              </a:r>
            </a:p>
          </p:txBody>
        </p:sp>
      </p:grpSp>
      <p:grpSp>
        <p:nvGrpSpPr>
          <p:cNvPr id="35" name="Group 35"/>
          <p:cNvGrpSpPr/>
          <p:nvPr/>
        </p:nvGrpSpPr>
        <p:grpSpPr>
          <a:xfrm rot="-5400000">
            <a:off x="3019499" y="3668001"/>
            <a:ext cx="1224527" cy="4350362"/>
            <a:chOff x="0" y="0"/>
            <a:chExt cx="798164" cy="2835626"/>
          </a:xfrm>
        </p:grpSpPr>
        <p:sp>
          <p:nvSpPr>
            <p:cNvPr id="36" name="Freeform 36"/>
            <p:cNvSpPr/>
            <p:nvPr/>
          </p:nvSpPr>
          <p:spPr>
            <a:xfrm>
              <a:off x="0" y="0"/>
              <a:ext cx="798163" cy="2835626"/>
            </a:xfrm>
            <a:custGeom>
              <a:avLst/>
              <a:gdLst/>
              <a:ahLst/>
              <a:cxnLst/>
              <a:rect l="l" t="t" r="r" b="b"/>
              <a:pathLst>
                <a:path w="798163" h="2835626">
                  <a:moveTo>
                    <a:pt x="266198" y="2816557"/>
                  </a:moveTo>
                  <a:cubicBezTo>
                    <a:pt x="307118" y="2828071"/>
                    <a:pt x="353639" y="2835626"/>
                    <a:pt x="399297" y="2835626"/>
                  </a:cubicBezTo>
                  <a:cubicBezTo>
                    <a:pt x="444956" y="2835626"/>
                    <a:pt x="488892" y="2829149"/>
                    <a:pt x="529380" y="2817635"/>
                  </a:cubicBezTo>
                  <a:cubicBezTo>
                    <a:pt x="530243" y="2817276"/>
                    <a:pt x="531104" y="2817276"/>
                    <a:pt x="531965" y="2816916"/>
                  </a:cubicBezTo>
                  <a:cubicBezTo>
                    <a:pt x="684017" y="2770861"/>
                    <a:pt x="796010" y="2649247"/>
                    <a:pt x="798163" y="2462192"/>
                  </a:cubicBezTo>
                  <a:lnTo>
                    <a:pt x="798163" y="0"/>
                  </a:lnTo>
                  <a:lnTo>
                    <a:pt x="0" y="0"/>
                  </a:lnTo>
                  <a:lnTo>
                    <a:pt x="0" y="2460364"/>
                  </a:lnTo>
                  <a:cubicBezTo>
                    <a:pt x="2154" y="2649966"/>
                    <a:pt x="112423" y="2771581"/>
                    <a:pt x="266198" y="2816557"/>
                  </a:cubicBezTo>
                  <a:close/>
                </a:path>
              </a:pathLst>
            </a:custGeom>
            <a:solidFill>
              <a:srgbClr val="A8CBBD"/>
            </a:solidFill>
          </p:spPr>
        </p:sp>
        <p:sp>
          <p:nvSpPr>
            <p:cNvPr id="37" name="TextBox 37"/>
            <p:cNvSpPr txBox="1"/>
            <p:nvPr/>
          </p:nvSpPr>
          <p:spPr>
            <a:xfrm>
              <a:off x="0" y="-28575"/>
              <a:ext cx="660400" cy="714375"/>
            </a:xfrm>
            <a:prstGeom prst="rect">
              <a:avLst/>
            </a:prstGeom>
          </p:spPr>
          <p:txBody>
            <a:bodyPr lIns="47625" tIns="47625" rIns="47625" bIns="47625" rtlCol="0" anchor="ctr"/>
            <a:lstStyle/>
            <a:p>
              <a:pPr algn="ctr">
                <a:lnSpc>
                  <a:spcPts val="1838"/>
                </a:lnSpc>
                <a:spcBef>
                  <a:spcPct val="0"/>
                </a:spcBef>
              </a:pPr>
              <a:endParaRPr sz="1688"/>
            </a:p>
          </p:txBody>
        </p:sp>
      </p:grpSp>
      <p:grpSp>
        <p:nvGrpSpPr>
          <p:cNvPr id="38" name="Group 38"/>
          <p:cNvGrpSpPr/>
          <p:nvPr/>
        </p:nvGrpSpPr>
        <p:grpSpPr>
          <a:xfrm>
            <a:off x="4923169" y="5364308"/>
            <a:ext cx="746393" cy="746393"/>
            <a:chOff x="0" y="0"/>
            <a:chExt cx="812800" cy="812800"/>
          </a:xfrm>
        </p:grpSpPr>
        <p:sp>
          <p:nvSpPr>
            <p:cNvPr id="39" name="Freeform 3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8DF8C"/>
            </a:solidFill>
          </p:spPr>
        </p:sp>
        <p:sp>
          <p:nvSpPr>
            <p:cNvPr id="40" name="TextBox 40"/>
            <p:cNvSpPr txBox="1"/>
            <p:nvPr/>
          </p:nvSpPr>
          <p:spPr>
            <a:xfrm>
              <a:off x="76200" y="47625"/>
              <a:ext cx="660400" cy="688975"/>
            </a:xfrm>
            <a:prstGeom prst="rect">
              <a:avLst/>
            </a:prstGeom>
          </p:spPr>
          <p:txBody>
            <a:bodyPr lIns="47625" tIns="47625" rIns="47625" bIns="47625" rtlCol="0" anchor="ctr"/>
            <a:lstStyle/>
            <a:p>
              <a:pPr algn="ctr">
                <a:lnSpc>
                  <a:spcPts val="1838"/>
                </a:lnSpc>
                <a:spcBef>
                  <a:spcPct val="0"/>
                </a:spcBef>
              </a:pPr>
              <a:r>
                <a:rPr lang="en-US" dirty="0">
                  <a:solidFill>
                    <a:srgbClr val="404040"/>
                  </a:solidFill>
                  <a:latin typeface="Public Sans Bold"/>
                </a:rPr>
                <a:t>04</a:t>
              </a:r>
            </a:p>
          </p:txBody>
        </p:sp>
      </p:grpSp>
      <p:grpSp>
        <p:nvGrpSpPr>
          <p:cNvPr id="41" name="Group 41"/>
          <p:cNvGrpSpPr/>
          <p:nvPr/>
        </p:nvGrpSpPr>
        <p:grpSpPr>
          <a:xfrm rot="-5400000">
            <a:off x="2785213" y="-1059023"/>
            <a:ext cx="1231011" cy="4350362"/>
            <a:chOff x="0" y="0"/>
            <a:chExt cx="684967" cy="2835626"/>
          </a:xfrm>
        </p:grpSpPr>
        <p:sp>
          <p:nvSpPr>
            <p:cNvPr id="42" name="Freeform 42"/>
            <p:cNvSpPr/>
            <p:nvPr/>
          </p:nvSpPr>
          <p:spPr>
            <a:xfrm>
              <a:off x="0" y="0"/>
              <a:ext cx="684967" cy="2835626"/>
            </a:xfrm>
            <a:custGeom>
              <a:avLst/>
              <a:gdLst/>
              <a:ahLst/>
              <a:cxnLst/>
              <a:rect l="l" t="t" r="r" b="b"/>
              <a:pathLst>
                <a:path w="684967" h="2835626">
                  <a:moveTo>
                    <a:pt x="228446" y="2816557"/>
                  </a:moveTo>
                  <a:cubicBezTo>
                    <a:pt x="263562" y="2828071"/>
                    <a:pt x="303485" y="2835626"/>
                    <a:pt x="342668" y="2835626"/>
                  </a:cubicBezTo>
                  <a:cubicBezTo>
                    <a:pt x="381852" y="2835626"/>
                    <a:pt x="419557" y="2829149"/>
                    <a:pt x="454303" y="2817635"/>
                  </a:cubicBezTo>
                  <a:cubicBezTo>
                    <a:pt x="455043" y="2817276"/>
                    <a:pt x="455782" y="2817276"/>
                    <a:pt x="456521" y="2816916"/>
                  </a:cubicBezTo>
                  <a:cubicBezTo>
                    <a:pt x="587009" y="2770861"/>
                    <a:pt x="683119" y="2649247"/>
                    <a:pt x="684967" y="2462192"/>
                  </a:cubicBezTo>
                  <a:lnTo>
                    <a:pt x="684967" y="0"/>
                  </a:lnTo>
                  <a:lnTo>
                    <a:pt x="0" y="0"/>
                  </a:lnTo>
                  <a:lnTo>
                    <a:pt x="0" y="2460364"/>
                  </a:lnTo>
                  <a:cubicBezTo>
                    <a:pt x="1848" y="2649966"/>
                    <a:pt x="96479" y="2771581"/>
                    <a:pt x="228446" y="2816557"/>
                  </a:cubicBezTo>
                  <a:close/>
                </a:path>
              </a:pathLst>
            </a:custGeom>
            <a:solidFill>
              <a:srgbClr val="F8A4A4"/>
            </a:solidFill>
          </p:spPr>
        </p:sp>
        <p:sp>
          <p:nvSpPr>
            <p:cNvPr id="43" name="TextBox 43"/>
            <p:cNvSpPr txBox="1"/>
            <p:nvPr/>
          </p:nvSpPr>
          <p:spPr>
            <a:xfrm>
              <a:off x="0" y="-28575"/>
              <a:ext cx="660400" cy="714375"/>
            </a:xfrm>
            <a:prstGeom prst="rect">
              <a:avLst/>
            </a:prstGeom>
          </p:spPr>
          <p:txBody>
            <a:bodyPr lIns="47625" tIns="47625" rIns="47625" bIns="47625" rtlCol="0" anchor="ctr"/>
            <a:lstStyle/>
            <a:p>
              <a:pPr algn="ctr">
                <a:lnSpc>
                  <a:spcPts val="1838"/>
                </a:lnSpc>
                <a:spcBef>
                  <a:spcPct val="0"/>
                </a:spcBef>
              </a:pPr>
              <a:endParaRPr sz="1688"/>
            </a:p>
          </p:txBody>
        </p:sp>
      </p:grpSp>
      <p:grpSp>
        <p:nvGrpSpPr>
          <p:cNvPr id="44" name="Group 44"/>
          <p:cNvGrpSpPr/>
          <p:nvPr/>
        </p:nvGrpSpPr>
        <p:grpSpPr>
          <a:xfrm>
            <a:off x="4731302" y="731824"/>
            <a:ext cx="746393" cy="746393"/>
            <a:chOff x="0" y="0"/>
            <a:chExt cx="812800" cy="812800"/>
          </a:xfrm>
        </p:grpSpPr>
        <p:sp>
          <p:nvSpPr>
            <p:cNvPr id="45" name="Freeform 4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8DF8C"/>
            </a:solidFill>
          </p:spPr>
        </p:sp>
        <p:sp>
          <p:nvSpPr>
            <p:cNvPr id="46" name="TextBox 46"/>
            <p:cNvSpPr txBox="1"/>
            <p:nvPr/>
          </p:nvSpPr>
          <p:spPr>
            <a:xfrm>
              <a:off x="76200" y="47625"/>
              <a:ext cx="660400" cy="688975"/>
            </a:xfrm>
            <a:prstGeom prst="rect">
              <a:avLst/>
            </a:prstGeom>
          </p:spPr>
          <p:txBody>
            <a:bodyPr lIns="47625" tIns="47625" rIns="47625" bIns="47625" rtlCol="0" anchor="ctr"/>
            <a:lstStyle/>
            <a:p>
              <a:pPr algn="ctr">
                <a:lnSpc>
                  <a:spcPts val="1838"/>
                </a:lnSpc>
                <a:spcBef>
                  <a:spcPct val="0"/>
                </a:spcBef>
              </a:pPr>
              <a:r>
                <a:rPr lang="en-US" dirty="0">
                  <a:solidFill>
                    <a:srgbClr val="404040"/>
                  </a:solidFill>
                  <a:latin typeface="Public Sans Bold"/>
                </a:rPr>
                <a:t>01</a:t>
              </a:r>
            </a:p>
          </p:txBody>
        </p:sp>
      </p:grpSp>
      <p:grpSp>
        <p:nvGrpSpPr>
          <p:cNvPr id="47" name="Group 47"/>
          <p:cNvGrpSpPr/>
          <p:nvPr/>
        </p:nvGrpSpPr>
        <p:grpSpPr>
          <a:xfrm rot="-5400000">
            <a:off x="1564388" y="2248506"/>
            <a:ext cx="1246554" cy="4350362"/>
            <a:chOff x="0" y="0"/>
            <a:chExt cx="679082" cy="2835626"/>
          </a:xfrm>
        </p:grpSpPr>
        <p:sp>
          <p:nvSpPr>
            <p:cNvPr id="48" name="Freeform 48"/>
            <p:cNvSpPr/>
            <p:nvPr/>
          </p:nvSpPr>
          <p:spPr>
            <a:xfrm>
              <a:off x="0" y="0"/>
              <a:ext cx="679082" cy="2835626"/>
            </a:xfrm>
            <a:custGeom>
              <a:avLst/>
              <a:gdLst/>
              <a:ahLst/>
              <a:cxnLst/>
              <a:rect l="l" t="t" r="r" b="b"/>
              <a:pathLst>
                <a:path w="679082" h="2835626">
                  <a:moveTo>
                    <a:pt x="226483" y="2816557"/>
                  </a:moveTo>
                  <a:cubicBezTo>
                    <a:pt x="261298" y="2828071"/>
                    <a:pt x="300878" y="2835626"/>
                    <a:pt x="339724" y="2835626"/>
                  </a:cubicBezTo>
                  <a:cubicBezTo>
                    <a:pt x="378571" y="2835626"/>
                    <a:pt x="415952" y="2829149"/>
                    <a:pt x="450400" y="2817635"/>
                  </a:cubicBezTo>
                  <a:cubicBezTo>
                    <a:pt x="451134" y="2817276"/>
                    <a:pt x="451867" y="2817276"/>
                    <a:pt x="452599" y="2816916"/>
                  </a:cubicBezTo>
                  <a:cubicBezTo>
                    <a:pt x="581966" y="2770861"/>
                    <a:pt x="677250" y="2649247"/>
                    <a:pt x="679082" y="2462192"/>
                  </a:cubicBezTo>
                  <a:lnTo>
                    <a:pt x="679082" y="0"/>
                  </a:lnTo>
                  <a:lnTo>
                    <a:pt x="0" y="0"/>
                  </a:lnTo>
                  <a:lnTo>
                    <a:pt x="0" y="2460364"/>
                  </a:lnTo>
                  <a:cubicBezTo>
                    <a:pt x="1832" y="2649966"/>
                    <a:pt x="95651" y="2771581"/>
                    <a:pt x="226483" y="2816557"/>
                  </a:cubicBezTo>
                  <a:close/>
                </a:path>
              </a:pathLst>
            </a:custGeom>
            <a:solidFill>
              <a:srgbClr val="F8A4A4"/>
            </a:solidFill>
          </p:spPr>
        </p:sp>
        <p:sp>
          <p:nvSpPr>
            <p:cNvPr id="49" name="TextBox 49"/>
            <p:cNvSpPr txBox="1"/>
            <p:nvPr/>
          </p:nvSpPr>
          <p:spPr>
            <a:xfrm>
              <a:off x="0" y="-28575"/>
              <a:ext cx="660400" cy="714375"/>
            </a:xfrm>
            <a:prstGeom prst="rect">
              <a:avLst/>
            </a:prstGeom>
          </p:spPr>
          <p:txBody>
            <a:bodyPr lIns="47625" tIns="47625" rIns="47625" bIns="47625" rtlCol="0" anchor="ctr"/>
            <a:lstStyle/>
            <a:p>
              <a:pPr algn="ctr">
                <a:lnSpc>
                  <a:spcPts val="1838"/>
                </a:lnSpc>
                <a:spcBef>
                  <a:spcPct val="0"/>
                </a:spcBef>
              </a:pPr>
              <a:endParaRPr sz="1688"/>
            </a:p>
          </p:txBody>
        </p:sp>
      </p:grpSp>
      <p:grpSp>
        <p:nvGrpSpPr>
          <p:cNvPr id="50" name="Group 50"/>
          <p:cNvGrpSpPr/>
          <p:nvPr/>
        </p:nvGrpSpPr>
        <p:grpSpPr>
          <a:xfrm>
            <a:off x="3559210" y="4067638"/>
            <a:ext cx="746841" cy="745947"/>
            <a:chOff x="0" y="0"/>
            <a:chExt cx="812800" cy="812800"/>
          </a:xfrm>
        </p:grpSpPr>
        <p:sp>
          <p:nvSpPr>
            <p:cNvPr id="51" name="Freeform 5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8DF8C"/>
            </a:solidFill>
          </p:spPr>
        </p:sp>
        <p:sp>
          <p:nvSpPr>
            <p:cNvPr id="52" name="TextBox 52"/>
            <p:cNvSpPr txBox="1"/>
            <p:nvPr/>
          </p:nvSpPr>
          <p:spPr>
            <a:xfrm>
              <a:off x="76200" y="47625"/>
              <a:ext cx="660400" cy="688975"/>
            </a:xfrm>
            <a:prstGeom prst="rect">
              <a:avLst/>
            </a:prstGeom>
          </p:spPr>
          <p:txBody>
            <a:bodyPr lIns="47625" tIns="47625" rIns="47625" bIns="47625" rtlCol="0" anchor="ctr"/>
            <a:lstStyle/>
            <a:p>
              <a:pPr algn="ctr">
                <a:lnSpc>
                  <a:spcPts val="1838"/>
                </a:lnSpc>
                <a:spcBef>
                  <a:spcPct val="0"/>
                </a:spcBef>
              </a:pPr>
              <a:r>
                <a:rPr lang="en-US" dirty="0">
                  <a:solidFill>
                    <a:srgbClr val="404040"/>
                  </a:solidFill>
                  <a:latin typeface="Public Sans Bold"/>
                </a:rPr>
                <a:t>03</a:t>
              </a:r>
              <a:endParaRPr lang="en-US" sz="1313" dirty="0">
                <a:solidFill>
                  <a:srgbClr val="404040"/>
                </a:solidFill>
                <a:latin typeface="Public Sans Bold"/>
              </a:endParaRPr>
            </a:p>
          </p:txBody>
        </p:sp>
      </p:grpSp>
      <p:sp>
        <p:nvSpPr>
          <p:cNvPr id="53" name="AutoShape 53"/>
          <p:cNvSpPr/>
          <p:nvPr/>
        </p:nvSpPr>
        <p:spPr>
          <a:xfrm rot="2761872">
            <a:off x="4270749" y="2909338"/>
            <a:ext cx="521656" cy="0"/>
          </a:xfrm>
          <a:prstGeom prst="line">
            <a:avLst/>
          </a:prstGeom>
          <a:ln w="19050" cap="flat">
            <a:solidFill>
              <a:srgbClr val="404040"/>
            </a:solidFill>
            <a:prstDash val="sysDot"/>
            <a:headEnd type="none" w="sm" len="sm"/>
            <a:tailEnd type="none" w="sm" len="sm"/>
          </a:ln>
        </p:spPr>
      </p:sp>
      <p:grpSp>
        <p:nvGrpSpPr>
          <p:cNvPr id="54" name="Group 54"/>
          <p:cNvGrpSpPr/>
          <p:nvPr/>
        </p:nvGrpSpPr>
        <p:grpSpPr>
          <a:xfrm rot="-5400000">
            <a:off x="1475880" y="540805"/>
            <a:ext cx="1451972" cy="4350362"/>
            <a:chOff x="0" y="0"/>
            <a:chExt cx="660400" cy="2835626"/>
          </a:xfrm>
        </p:grpSpPr>
        <p:sp>
          <p:nvSpPr>
            <p:cNvPr id="55" name="Freeform 55"/>
            <p:cNvSpPr/>
            <p:nvPr/>
          </p:nvSpPr>
          <p:spPr>
            <a:xfrm>
              <a:off x="0" y="0"/>
              <a:ext cx="660400" cy="2835626"/>
            </a:xfrm>
            <a:custGeom>
              <a:avLst/>
              <a:gdLst/>
              <a:ahLst/>
              <a:cxnLst/>
              <a:rect l="l" t="t" r="r" b="b"/>
              <a:pathLst>
                <a:path w="660400" h="2835626">
                  <a:moveTo>
                    <a:pt x="220252" y="2816557"/>
                  </a:moveTo>
                  <a:cubicBezTo>
                    <a:pt x="254109" y="2828071"/>
                    <a:pt x="292600" y="2835626"/>
                    <a:pt x="330378" y="2835626"/>
                  </a:cubicBezTo>
                  <a:cubicBezTo>
                    <a:pt x="368157" y="2835626"/>
                    <a:pt x="404509" y="2829149"/>
                    <a:pt x="438009" y="2817635"/>
                  </a:cubicBezTo>
                  <a:cubicBezTo>
                    <a:pt x="438723" y="2817276"/>
                    <a:pt x="439435" y="2817276"/>
                    <a:pt x="440148" y="2816916"/>
                  </a:cubicBezTo>
                  <a:cubicBezTo>
                    <a:pt x="565955" y="2770861"/>
                    <a:pt x="658618" y="2649247"/>
                    <a:pt x="660400" y="2462192"/>
                  </a:cubicBezTo>
                  <a:lnTo>
                    <a:pt x="660400" y="0"/>
                  </a:lnTo>
                  <a:lnTo>
                    <a:pt x="0" y="0"/>
                  </a:lnTo>
                  <a:lnTo>
                    <a:pt x="0" y="2460364"/>
                  </a:lnTo>
                  <a:cubicBezTo>
                    <a:pt x="1782" y="2649966"/>
                    <a:pt x="93019" y="2771581"/>
                    <a:pt x="220252" y="2816557"/>
                  </a:cubicBezTo>
                  <a:close/>
                </a:path>
              </a:pathLst>
            </a:custGeom>
            <a:solidFill>
              <a:srgbClr val="A8CBBD"/>
            </a:solidFill>
          </p:spPr>
        </p:sp>
        <p:sp>
          <p:nvSpPr>
            <p:cNvPr id="56" name="TextBox 56"/>
            <p:cNvSpPr txBox="1"/>
            <p:nvPr/>
          </p:nvSpPr>
          <p:spPr>
            <a:xfrm>
              <a:off x="0" y="-28575"/>
              <a:ext cx="660400" cy="714375"/>
            </a:xfrm>
            <a:prstGeom prst="rect">
              <a:avLst/>
            </a:prstGeom>
          </p:spPr>
          <p:txBody>
            <a:bodyPr lIns="47625" tIns="47625" rIns="47625" bIns="47625" rtlCol="0" anchor="ctr"/>
            <a:lstStyle/>
            <a:p>
              <a:pPr algn="ctr">
                <a:lnSpc>
                  <a:spcPts val="1838"/>
                </a:lnSpc>
                <a:spcBef>
                  <a:spcPct val="0"/>
                </a:spcBef>
              </a:pPr>
              <a:endParaRPr sz="1688"/>
            </a:p>
          </p:txBody>
        </p:sp>
      </p:grpSp>
      <p:grpSp>
        <p:nvGrpSpPr>
          <p:cNvPr id="57" name="Group 57"/>
          <p:cNvGrpSpPr/>
          <p:nvPr/>
        </p:nvGrpSpPr>
        <p:grpSpPr>
          <a:xfrm>
            <a:off x="3493273" y="2327271"/>
            <a:ext cx="746393" cy="746393"/>
            <a:chOff x="0" y="0"/>
            <a:chExt cx="812800" cy="812800"/>
          </a:xfrm>
        </p:grpSpPr>
        <p:sp>
          <p:nvSpPr>
            <p:cNvPr id="58" name="Freeform 5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8DF8C"/>
            </a:solidFill>
          </p:spPr>
        </p:sp>
        <p:sp>
          <p:nvSpPr>
            <p:cNvPr id="59" name="TextBox 59"/>
            <p:cNvSpPr txBox="1"/>
            <p:nvPr/>
          </p:nvSpPr>
          <p:spPr>
            <a:xfrm>
              <a:off x="76200" y="47625"/>
              <a:ext cx="660400" cy="688975"/>
            </a:xfrm>
            <a:prstGeom prst="rect">
              <a:avLst/>
            </a:prstGeom>
          </p:spPr>
          <p:txBody>
            <a:bodyPr lIns="47625" tIns="47625" rIns="47625" bIns="47625" rtlCol="0" anchor="ctr"/>
            <a:lstStyle/>
            <a:p>
              <a:pPr algn="ctr">
                <a:lnSpc>
                  <a:spcPts val="1838"/>
                </a:lnSpc>
                <a:spcBef>
                  <a:spcPct val="0"/>
                </a:spcBef>
              </a:pPr>
              <a:r>
                <a:rPr lang="en-US" dirty="0">
                  <a:solidFill>
                    <a:srgbClr val="404040"/>
                  </a:solidFill>
                  <a:latin typeface="Public Sans Bold"/>
                </a:rPr>
                <a:t>02</a:t>
              </a:r>
              <a:endParaRPr lang="en-US" sz="1313" dirty="0">
                <a:solidFill>
                  <a:srgbClr val="404040"/>
                </a:solidFill>
                <a:latin typeface="Public Sans Bold"/>
              </a:endParaRPr>
            </a:p>
          </p:txBody>
        </p:sp>
      </p:grpSp>
      <p:sp>
        <p:nvSpPr>
          <p:cNvPr id="60" name="TextBox 60"/>
          <p:cNvSpPr txBox="1"/>
          <p:nvPr/>
        </p:nvSpPr>
        <p:spPr>
          <a:xfrm>
            <a:off x="4850803" y="2949452"/>
            <a:ext cx="2468573" cy="984885"/>
          </a:xfrm>
          <a:prstGeom prst="rect">
            <a:avLst/>
          </a:prstGeom>
        </p:spPr>
        <p:txBody>
          <a:bodyPr lIns="0" tIns="0" rIns="0" bIns="0" rtlCol="0" anchor="t">
            <a:spAutoFit/>
          </a:bodyPr>
          <a:lstStyle/>
          <a:p>
            <a:pPr algn="ctr"/>
            <a:r>
              <a:rPr lang="he-IL" sz="3200" dirty="0">
                <a:solidFill>
                  <a:srgbClr val="404040"/>
                </a:solidFill>
                <a:cs typeface="Public Sans Bold"/>
              </a:rPr>
              <a:t>ביני לבין עצמי -</a:t>
            </a:r>
            <a:r>
              <a:rPr lang="en-US" sz="3200" dirty="0" err="1">
                <a:solidFill>
                  <a:srgbClr val="404040"/>
                </a:solidFill>
                <a:cs typeface="Public Sans Bold"/>
              </a:rPr>
              <a:t>מסרי</a:t>
            </a:r>
            <a:r>
              <a:rPr lang="en-US" sz="3200" dirty="0">
                <a:solidFill>
                  <a:srgbClr val="404040"/>
                </a:solidFill>
                <a:cs typeface="Public Sans Bold"/>
              </a:rPr>
              <a:t> </a:t>
            </a:r>
            <a:r>
              <a:rPr lang="en-US" sz="3200" dirty="0" err="1">
                <a:solidFill>
                  <a:srgbClr val="404040"/>
                </a:solidFill>
                <a:cs typeface="Public Sans Bold"/>
              </a:rPr>
              <a:t>אני</a:t>
            </a:r>
            <a:endParaRPr lang="en-US" sz="3200" dirty="0">
              <a:solidFill>
                <a:srgbClr val="404040"/>
              </a:solidFill>
              <a:cs typeface="Public Sans Bold"/>
            </a:endParaRPr>
          </a:p>
        </p:txBody>
      </p:sp>
      <p:sp>
        <p:nvSpPr>
          <p:cNvPr id="61" name="TextBox 61"/>
          <p:cNvSpPr txBox="1"/>
          <p:nvPr/>
        </p:nvSpPr>
        <p:spPr>
          <a:xfrm>
            <a:off x="7303170" y="680160"/>
            <a:ext cx="3595452" cy="1292662"/>
          </a:xfrm>
          <a:prstGeom prst="rect">
            <a:avLst/>
          </a:prstGeom>
        </p:spPr>
        <p:txBody>
          <a:bodyPr wrap="square" lIns="0" tIns="0" rIns="0" bIns="0" rtlCol="0" anchor="t">
            <a:spAutoFit/>
          </a:bodyPr>
          <a:lstStyle/>
          <a:p>
            <a:pPr algn="ctr" rtl="1"/>
            <a:r>
              <a:rPr lang="en-US" sz="2800" b="1" dirty="0" err="1">
                <a:solidFill>
                  <a:srgbClr val="404040"/>
                </a:solidFill>
                <a:latin typeface="Calibri" panose="020F0502020204030204" pitchFamily="34" charset="0"/>
                <a:ea typeface="Calibri" panose="020F0502020204030204" pitchFamily="34" charset="0"/>
                <a:cs typeface="Calibri" panose="020F0502020204030204" pitchFamily="34" charset="0"/>
              </a:rPr>
              <a:t>רגש</a:t>
            </a:r>
            <a:r>
              <a:rPr lang="en-US" sz="280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he-IL" sz="280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404040"/>
                </a:solidFill>
                <a:latin typeface="Calibri" panose="020F0502020204030204" pitchFamily="34" charset="0"/>
                <a:ea typeface="Calibri" panose="020F0502020204030204" pitchFamily="34" charset="0"/>
                <a:cs typeface="Calibri" panose="020F0502020204030204" pitchFamily="34" charset="0"/>
              </a:rPr>
              <a:t>לזהות</a:t>
            </a:r>
            <a:r>
              <a:rPr lang="en-US" sz="280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404040"/>
                </a:solidFill>
                <a:latin typeface="Calibri" panose="020F0502020204030204" pitchFamily="34" charset="0"/>
                <a:ea typeface="Calibri" panose="020F0502020204030204" pitchFamily="34" charset="0"/>
                <a:cs typeface="Calibri" panose="020F0502020204030204" pitchFamily="34" charset="0"/>
              </a:rPr>
              <a:t>ולבטא</a:t>
            </a:r>
            <a:r>
              <a:rPr lang="en-US" sz="280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404040"/>
                </a:solidFill>
                <a:latin typeface="Calibri" panose="020F0502020204030204" pitchFamily="34" charset="0"/>
                <a:ea typeface="Calibri" panose="020F0502020204030204" pitchFamily="34" charset="0"/>
                <a:cs typeface="Calibri" panose="020F0502020204030204" pitchFamily="34" charset="0"/>
              </a:rPr>
              <a:t>את</a:t>
            </a:r>
            <a:r>
              <a:rPr lang="en-US" sz="280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404040"/>
                </a:solidFill>
                <a:latin typeface="Calibri" panose="020F0502020204030204" pitchFamily="34" charset="0"/>
                <a:ea typeface="Calibri" panose="020F0502020204030204" pitchFamily="34" charset="0"/>
                <a:cs typeface="Calibri" panose="020F0502020204030204" pitchFamily="34" charset="0"/>
              </a:rPr>
              <a:t>מה</a:t>
            </a:r>
            <a:r>
              <a:rPr lang="en-US" sz="2800" dirty="0">
                <a:solidFill>
                  <a:srgbClr val="404040"/>
                </a:solidFill>
                <a:latin typeface="Calibri" panose="020F0502020204030204" pitchFamily="34" charset="0"/>
                <a:ea typeface="Calibri" panose="020F0502020204030204" pitchFamily="34" charset="0"/>
                <a:cs typeface="Calibri" panose="020F0502020204030204" pitchFamily="34" charset="0"/>
              </a:rPr>
              <a:t> </a:t>
            </a:r>
          </a:p>
          <a:p>
            <a:pPr algn="ctr" rtl="1">
              <a:spcBef>
                <a:spcPct val="0"/>
              </a:spcBef>
            </a:pPr>
            <a:r>
              <a:rPr lang="en-US" sz="2800" dirty="0" err="1">
                <a:solidFill>
                  <a:srgbClr val="404040"/>
                </a:solidFill>
                <a:latin typeface="Calibri" panose="020F0502020204030204" pitchFamily="34" charset="0"/>
                <a:ea typeface="Calibri" panose="020F0502020204030204" pitchFamily="34" charset="0"/>
                <a:cs typeface="Calibri" panose="020F0502020204030204" pitchFamily="34" charset="0"/>
              </a:rPr>
              <a:t>שאני</a:t>
            </a:r>
            <a:r>
              <a:rPr lang="en-US" sz="280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he-IL" sz="2800" dirty="0" smtClean="0">
                <a:solidFill>
                  <a:srgbClr val="404040"/>
                </a:solidFill>
                <a:latin typeface="Calibri" panose="020F0502020204030204" pitchFamily="34" charset="0"/>
                <a:ea typeface="Calibri" panose="020F0502020204030204" pitchFamily="34" charset="0"/>
                <a:cs typeface="Calibri" panose="020F0502020204030204" pitchFamily="34" charset="0"/>
              </a:rPr>
              <a:t>מרגיש</a:t>
            </a:r>
            <a:endParaRPr lang="en-US" sz="28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sp>
        <p:nvSpPr>
          <p:cNvPr id="62" name="TextBox 62"/>
          <p:cNvSpPr txBox="1"/>
          <p:nvPr/>
        </p:nvSpPr>
        <p:spPr>
          <a:xfrm>
            <a:off x="8758523" y="2210939"/>
            <a:ext cx="3259345" cy="861774"/>
          </a:xfrm>
          <a:prstGeom prst="rect">
            <a:avLst/>
          </a:prstGeom>
        </p:spPr>
        <p:txBody>
          <a:bodyPr wrap="square" lIns="0" tIns="0" rIns="0" bIns="0" rtlCol="0" anchor="t">
            <a:spAutoFit/>
          </a:bodyPr>
          <a:lstStyle/>
          <a:p>
            <a:pPr algn="ctr" rtl="1"/>
            <a:r>
              <a:rPr lang="en-US" sz="2800" b="1" spc="74" dirty="0" err="1">
                <a:solidFill>
                  <a:srgbClr val="404040"/>
                </a:solidFill>
                <a:latin typeface="Calibri" panose="020F0502020204030204" pitchFamily="34" charset="0"/>
                <a:ea typeface="Calibri" panose="020F0502020204030204" pitchFamily="34" charset="0"/>
                <a:cs typeface="Calibri" panose="020F0502020204030204" pitchFamily="34" charset="0"/>
              </a:rPr>
              <a:t>תיאור</a:t>
            </a:r>
            <a:r>
              <a:rPr lang="en-US" sz="2800" spc="74"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he-IL" sz="2800" spc="74"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US" sz="2800" spc="74" dirty="0" err="1">
                <a:solidFill>
                  <a:srgbClr val="404040"/>
                </a:solidFill>
                <a:latin typeface="Calibri" panose="020F0502020204030204" pitchFamily="34" charset="0"/>
                <a:ea typeface="Calibri" panose="020F0502020204030204" pitchFamily="34" charset="0"/>
                <a:cs typeface="Calibri" panose="020F0502020204030204" pitchFamily="34" charset="0"/>
              </a:rPr>
              <a:t>להבין</a:t>
            </a:r>
            <a:r>
              <a:rPr lang="en-US" sz="2800" spc="74"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US" sz="2800" spc="74" dirty="0" err="1">
                <a:solidFill>
                  <a:srgbClr val="404040"/>
                </a:solidFill>
                <a:latin typeface="Calibri" panose="020F0502020204030204" pitchFamily="34" charset="0"/>
                <a:ea typeface="Calibri" panose="020F0502020204030204" pitchFamily="34" charset="0"/>
                <a:cs typeface="Calibri" panose="020F0502020204030204" pitchFamily="34" charset="0"/>
              </a:rPr>
              <a:t>ולתאר</a:t>
            </a:r>
            <a:r>
              <a:rPr lang="en-US" sz="2800" spc="74"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US" sz="2800" spc="74" dirty="0" err="1">
                <a:solidFill>
                  <a:srgbClr val="404040"/>
                </a:solidFill>
                <a:latin typeface="Calibri" panose="020F0502020204030204" pitchFamily="34" charset="0"/>
                <a:ea typeface="Calibri" panose="020F0502020204030204" pitchFamily="34" charset="0"/>
                <a:cs typeface="Calibri" panose="020F0502020204030204" pitchFamily="34" charset="0"/>
              </a:rPr>
              <a:t>את</a:t>
            </a:r>
            <a:r>
              <a:rPr lang="en-US" sz="2800" spc="74"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US" sz="2800" spc="74" dirty="0" err="1">
                <a:solidFill>
                  <a:srgbClr val="404040"/>
                </a:solidFill>
                <a:latin typeface="Calibri" panose="020F0502020204030204" pitchFamily="34" charset="0"/>
                <a:ea typeface="Calibri" panose="020F0502020204030204" pitchFamily="34" charset="0"/>
                <a:cs typeface="Calibri" panose="020F0502020204030204" pitchFamily="34" charset="0"/>
              </a:rPr>
              <a:t>מה</a:t>
            </a:r>
            <a:r>
              <a:rPr lang="en-US" sz="2800" spc="74"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US" sz="2800" spc="74" dirty="0" err="1">
                <a:solidFill>
                  <a:srgbClr val="404040"/>
                </a:solidFill>
                <a:latin typeface="Calibri" panose="020F0502020204030204" pitchFamily="34" charset="0"/>
                <a:ea typeface="Calibri" panose="020F0502020204030204" pitchFamily="34" charset="0"/>
                <a:cs typeface="Calibri" panose="020F0502020204030204" pitchFamily="34" charset="0"/>
              </a:rPr>
              <a:t>שמפריע</a:t>
            </a:r>
            <a:r>
              <a:rPr lang="en-US" sz="2800" spc="74"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US" sz="2800" spc="74" dirty="0" err="1">
                <a:solidFill>
                  <a:srgbClr val="404040"/>
                </a:solidFill>
                <a:latin typeface="Calibri" panose="020F0502020204030204" pitchFamily="34" charset="0"/>
                <a:ea typeface="Calibri" panose="020F0502020204030204" pitchFamily="34" charset="0"/>
                <a:cs typeface="Calibri" panose="020F0502020204030204" pitchFamily="34" charset="0"/>
              </a:rPr>
              <a:t>לי</a:t>
            </a:r>
            <a:endParaRPr lang="en-US" sz="1600" spc="74" dirty="0">
              <a:solidFill>
                <a:srgbClr val="404040"/>
              </a:solidFill>
              <a:cs typeface="Open Sans Hebrew Bold"/>
            </a:endParaRPr>
          </a:p>
        </p:txBody>
      </p:sp>
      <p:sp>
        <p:nvSpPr>
          <p:cNvPr id="63" name="TextBox 63"/>
          <p:cNvSpPr txBox="1"/>
          <p:nvPr/>
        </p:nvSpPr>
        <p:spPr>
          <a:xfrm>
            <a:off x="9173239" y="3934337"/>
            <a:ext cx="2421354" cy="1143903"/>
          </a:xfrm>
          <a:prstGeom prst="rect">
            <a:avLst/>
          </a:prstGeom>
        </p:spPr>
        <p:txBody>
          <a:bodyPr wrap="square" lIns="0" tIns="0" rIns="0" bIns="0" rtlCol="0" anchor="t">
            <a:spAutoFit/>
          </a:bodyPr>
          <a:lstStyle/>
          <a:p>
            <a:pPr algn="ctr" rtl="1"/>
            <a:r>
              <a:rPr lang="en-US" sz="2800" b="1" spc="93" dirty="0" err="1">
                <a:solidFill>
                  <a:srgbClr val="404040"/>
                </a:solidFill>
                <a:latin typeface="Calibri" panose="020F0502020204030204" pitchFamily="34" charset="0"/>
                <a:ea typeface="Calibri" panose="020F0502020204030204" pitchFamily="34" charset="0"/>
                <a:cs typeface="Calibri" panose="020F0502020204030204" pitchFamily="34" charset="0"/>
              </a:rPr>
              <a:t>צורך</a:t>
            </a:r>
            <a:r>
              <a:rPr lang="en-US" sz="2800" b="1" spc="93" dirty="0">
                <a:solidFill>
                  <a:srgbClr val="404040"/>
                </a:solidFill>
                <a:latin typeface="Calibri" panose="020F0502020204030204" pitchFamily="34" charset="0"/>
                <a:ea typeface="Calibri" panose="020F0502020204030204" pitchFamily="34" charset="0"/>
                <a:cs typeface="Calibri" panose="020F0502020204030204" pitchFamily="34" charset="0"/>
              </a:rPr>
              <a:t>- </a:t>
            </a:r>
          </a:p>
          <a:p>
            <a:pPr algn="ctr" rtl="1"/>
            <a:r>
              <a:rPr lang="he-IL" sz="2800" spc="93" dirty="0">
                <a:solidFill>
                  <a:srgbClr val="404040"/>
                </a:solidFill>
                <a:latin typeface="Calibri" panose="020F0502020204030204" pitchFamily="34" charset="0"/>
                <a:ea typeface="Calibri" panose="020F0502020204030204" pitchFamily="34" charset="0"/>
                <a:cs typeface="Calibri" panose="020F0502020204030204" pitchFamily="34" charset="0"/>
              </a:rPr>
              <a:t>תיאור הצורך שלי</a:t>
            </a:r>
            <a:endParaRPr lang="en-US" sz="2800" spc="93"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algn="r" rtl="1">
              <a:lnSpc>
                <a:spcPts val="2249"/>
              </a:lnSpc>
              <a:spcBef>
                <a:spcPct val="0"/>
              </a:spcBef>
            </a:pPr>
            <a:endParaRPr lang="en-US" sz="1874" spc="93" dirty="0">
              <a:solidFill>
                <a:srgbClr val="404040"/>
              </a:solidFill>
              <a:latin typeface="Calibri" panose="020F0502020204030204" pitchFamily="34" charset="0"/>
              <a:cs typeface="Calibri" panose="020F0502020204030204" pitchFamily="34" charset="0"/>
            </a:endParaRPr>
          </a:p>
        </p:txBody>
      </p:sp>
      <p:sp>
        <p:nvSpPr>
          <p:cNvPr id="64" name="TextBox 64"/>
          <p:cNvSpPr txBox="1"/>
          <p:nvPr/>
        </p:nvSpPr>
        <p:spPr>
          <a:xfrm>
            <a:off x="7291062" y="5282651"/>
            <a:ext cx="3266483" cy="861774"/>
          </a:xfrm>
          <a:prstGeom prst="rect">
            <a:avLst/>
          </a:prstGeom>
        </p:spPr>
        <p:txBody>
          <a:bodyPr wrap="square" lIns="0" tIns="0" rIns="0" bIns="0" rtlCol="0" anchor="t">
            <a:spAutoFit/>
          </a:bodyPr>
          <a:lstStyle/>
          <a:p>
            <a:pPr algn="r" rtl="1"/>
            <a:r>
              <a:rPr lang="en-US" sz="2800" b="1" dirty="0" err="1">
                <a:solidFill>
                  <a:srgbClr val="404040"/>
                </a:solidFill>
                <a:latin typeface="Calibri" panose="020F0502020204030204" pitchFamily="34" charset="0"/>
                <a:ea typeface="Calibri" panose="020F0502020204030204" pitchFamily="34" charset="0"/>
                <a:cs typeface="Calibri" panose="020F0502020204030204" pitchFamily="34" charset="0"/>
              </a:rPr>
              <a:t>בקשה</a:t>
            </a:r>
            <a:r>
              <a:rPr lang="en-US" sz="280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he-IL" sz="280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404040"/>
                </a:solidFill>
                <a:latin typeface="Calibri" panose="020F0502020204030204" pitchFamily="34" charset="0"/>
                <a:ea typeface="Calibri" panose="020F0502020204030204" pitchFamily="34" charset="0"/>
                <a:cs typeface="Calibri" panose="020F0502020204030204" pitchFamily="34" charset="0"/>
              </a:rPr>
              <a:t>מה</a:t>
            </a:r>
            <a:r>
              <a:rPr lang="en-US" sz="280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404040"/>
                </a:solidFill>
                <a:latin typeface="Calibri" panose="020F0502020204030204" pitchFamily="34" charset="0"/>
                <a:ea typeface="Calibri" panose="020F0502020204030204" pitchFamily="34" charset="0"/>
                <a:cs typeface="Calibri" panose="020F0502020204030204" pitchFamily="34" charset="0"/>
              </a:rPr>
              <a:t>אני</a:t>
            </a:r>
            <a:r>
              <a:rPr lang="en-US" sz="2800" dirty="0">
                <a:solidFill>
                  <a:srgbClr val="404040"/>
                </a:solidFill>
                <a:latin typeface="Calibri" panose="020F0502020204030204" pitchFamily="34" charset="0"/>
                <a:ea typeface="Calibri" panose="020F0502020204030204" pitchFamily="34" charset="0"/>
                <a:cs typeface="Calibri" panose="020F0502020204030204" pitchFamily="34" charset="0"/>
              </a:rPr>
              <a:t> </a:t>
            </a:r>
            <a:br>
              <a:rPr lang="en-US" sz="2800" dirty="0">
                <a:solidFill>
                  <a:srgbClr val="404040"/>
                </a:solidFill>
                <a:latin typeface="Calibri" panose="020F0502020204030204" pitchFamily="34" charset="0"/>
                <a:ea typeface="Calibri" panose="020F0502020204030204" pitchFamily="34" charset="0"/>
                <a:cs typeface="Calibri" panose="020F0502020204030204" pitchFamily="34" charset="0"/>
              </a:rPr>
            </a:br>
            <a:r>
              <a:rPr lang="en-US" sz="2800" dirty="0" err="1" smtClean="0">
                <a:solidFill>
                  <a:srgbClr val="404040"/>
                </a:solidFill>
                <a:latin typeface="Calibri" panose="020F0502020204030204" pitchFamily="34" charset="0"/>
                <a:ea typeface="Calibri" panose="020F0502020204030204" pitchFamily="34" charset="0"/>
                <a:cs typeface="Calibri" panose="020F0502020204030204" pitchFamily="34" charset="0"/>
              </a:rPr>
              <a:t>מבקש</a:t>
            </a:r>
            <a:r>
              <a:rPr lang="en-US" sz="2800" dirty="0" smtClean="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404040"/>
                </a:solidFill>
                <a:latin typeface="Calibri" panose="020F0502020204030204" pitchFamily="34" charset="0"/>
                <a:ea typeface="Calibri" panose="020F0502020204030204" pitchFamily="34" charset="0"/>
                <a:cs typeface="Calibri" panose="020F0502020204030204" pitchFamily="34" charset="0"/>
              </a:rPr>
              <a:t>מהאדם</a:t>
            </a:r>
            <a:r>
              <a:rPr lang="en-US" sz="280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404040"/>
                </a:solidFill>
                <a:latin typeface="Calibri" panose="020F0502020204030204" pitchFamily="34" charset="0"/>
                <a:ea typeface="Calibri" panose="020F0502020204030204" pitchFamily="34" charset="0"/>
                <a:cs typeface="Calibri" panose="020F0502020204030204" pitchFamily="34" charset="0"/>
              </a:rPr>
              <a:t>האחר</a:t>
            </a:r>
            <a:endParaRPr lang="en-US" sz="28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sp>
        <p:nvSpPr>
          <p:cNvPr id="65" name="TextBox 65"/>
          <p:cNvSpPr txBox="1"/>
          <p:nvPr/>
        </p:nvSpPr>
        <p:spPr>
          <a:xfrm>
            <a:off x="1561766" y="5419340"/>
            <a:ext cx="3390433" cy="1143903"/>
          </a:xfrm>
          <a:prstGeom prst="rect">
            <a:avLst/>
          </a:prstGeom>
        </p:spPr>
        <p:txBody>
          <a:bodyPr wrap="square" lIns="0" tIns="0" rIns="0" bIns="0" rtlCol="0" anchor="t">
            <a:spAutoFit/>
          </a:bodyPr>
          <a:lstStyle/>
          <a:p>
            <a:pPr algn="ctr" rtl="1"/>
            <a:r>
              <a:rPr lang="he-IL" sz="2800" b="1" dirty="0">
                <a:solidFill>
                  <a:srgbClr val="404040"/>
                </a:solidFill>
                <a:latin typeface="Calibri" panose="020F0502020204030204" pitchFamily="34" charset="0"/>
                <a:ea typeface="Calibri" panose="020F0502020204030204" pitchFamily="34" charset="0"/>
                <a:cs typeface="Calibri" panose="020F0502020204030204" pitchFamily="34" charset="0"/>
              </a:rPr>
              <a:t>ל</a:t>
            </a:r>
            <a:r>
              <a:rPr lang="en-US" sz="2800" b="1" dirty="0" err="1" smtClean="0">
                <a:solidFill>
                  <a:srgbClr val="404040"/>
                </a:solidFill>
                <a:latin typeface="Calibri" panose="020F0502020204030204" pitchFamily="34" charset="0"/>
                <a:ea typeface="Calibri" panose="020F0502020204030204" pitchFamily="34" charset="0"/>
                <a:cs typeface="Calibri" panose="020F0502020204030204" pitchFamily="34" charset="0"/>
              </a:rPr>
              <a:t>דוג</a:t>
            </a:r>
            <a:r>
              <a:rPr lang="he-IL" sz="2800" b="1" dirty="0" smtClean="0">
                <a:solidFill>
                  <a:srgbClr val="404040"/>
                </a:solidFill>
                <a:latin typeface="Calibri" panose="020F0502020204030204" pitchFamily="34" charset="0"/>
                <a:ea typeface="Calibri" panose="020F0502020204030204" pitchFamily="34" charset="0"/>
                <a:cs typeface="Calibri" panose="020F0502020204030204" pitchFamily="34" charset="0"/>
              </a:rPr>
              <a:t>מה:</a:t>
            </a:r>
            <a:r>
              <a:rPr lang="en-US" sz="2800" dirty="0" smtClean="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he-IL" sz="2800" dirty="0" smtClean="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srgbClr val="404040"/>
                </a:solidFill>
                <a:latin typeface="Calibri" panose="020F0502020204030204" pitchFamily="34" charset="0"/>
                <a:ea typeface="Calibri" panose="020F0502020204030204" pitchFamily="34" charset="0"/>
                <a:cs typeface="Calibri" panose="020F0502020204030204" pitchFamily="34" charset="0"/>
              </a:rPr>
              <a:t>"</a:t>
            </a:r>
            <a:r>
              <a:rPr lang="en-US" sz="2800" dirty="0" err="1">
                <a:solidFill>
                  <a:srgbClr val="404040"/>
                </a:solidFill>
                <a:latin typeface="Calibri" panose="020F0502020204030204" pitchFamily="34" charset="0"/>
                <a:ea typeface="Calibri" panose="020F0502020204030204" pitchFamily="34" charset="0"/>
                <a:cs typeface="Calibri" panose="020F0502020204030204" pitchFamily="34" charset="0"/>
              </a:rPr>
              <a:t>אני</a:t>
            </a:r>
            <a:r>
              <a:rPr lang="en-US" sz="280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404040"/>
                </a:solidFill>
                <a:latin typeface="Calibri" panose="020F0502020204030204" pitchFamily="34" charset="0"/>
                <a:ea typeface="Calibri" panose="020F0502020204030204" pitchFamily="34" charset="0"/>
                <a:cs typeface="Calibri" panose="020F0502020204030204" pitchFamily="34" charset="0"/>
              </a:rPr>
              <a:t>רוצה</a:t>
            </a:r>
            <a:r>
              <a:rPr lang="en-US" sz="280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404040"/>
                </a:solidFill>
                <a:latin typeface="Calibri" panose="020F0502020204030204" pitchFamily="34" charset="0"/>
                <a:ea typeface="Calibri" panose="020F0502020204030204" pitchFamily="34" charset="0"/>
                <a:cs typeface="Calibri" panose="020F0502020204030204" pitchFamily="34" charset="0"/>
              </a:rPr>
              <a:t>לבקש</a:t>
            </a:r>
            <a:r>
              <a:rPr lang="en-US" sz="2800" dirty="0">
                <a:solidFill>
                  <a:srgbClr val="404040"/>
                </a:solidFill>
                <a:latin typeface="Calibri" panose="020F0502020204030204" pitchFamily="34" charset="0"/>
                <a:ea typeface="Calibri" panose="020F0502020204030204" pitchFamily="34" charset="0"/>
                <a:cs typeface="Calibri" panose="020F0502020204030204" pitchFamily="34" charset="0"/>
              </a:rPr>
              <a:t> </a:t>
            </a:r>
          </a:p>
          <a:p>
            <a:pPr algn="ctr" rtl="1"/>
            <a:r>
              <a:rPr lang="en-US" sz="2800" dirty="0" err="1">
                <a:solidFill>
                  <a:srgbClr val="404040"/>
                </a:solidFill>
                <a:latin typeface="Calibri" panose="020F0502020204030204" pitchFamily="34" charset="0"/>
                <a:ea typeface="Calibri" panose="020F0502020204030204" pitchFamily="34" charset="0"/>
                <a:cs typeface="Calibri" panose="020F0502020204030204" pitchFamily="34" charset="0"/>
              </a:rPr>
              <a:t>שידברו</a:t>
            </a:r>
            <a:r>
              <a:rPr lang="en-US" sz="280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404040"/>
                </a:solidFill>
                <a:latin typeface="Calibri" panose="020F0502020204030204" pitchFamily="34" charset="0"/>
                <a:ea typeface="Calibri" panose="020F0502020204030204" pitchFamily="34" charset="0"/>
                <a:cs typeface="Calibri" panose="020F0502020204030204" pitchFamily="34" charset="0"/>
              </a:rPr>
              <a:t>בשקט</a:t>
            </a:r>
            <a:r>
              <a:rPr lang="en-US" sz="2800" dirty="0">
                <a:solidFill>
                  <a:srgbClr val="404040"/>
                </a:solidFill>
                <a:latin typeface="Calibri" panose="020F0502020204030204" pitchFamily="34" charset="0"/>
                <a:ea typeface="Calibri" panose="020F0502020204030204" pitchFamily="34" charset="0"/>
                <a:cs typeface="Calibri" panose="020F0502020204030204" pitchFamily="34" charset="0"/>
              </a:rPr>
              <a:t>"</a:t>
            </a:r>
          </a:p>
          <a:p>
            <a:pPr algn="r" rtl="1">
              <a:lnSpc>
                <a:spcPts val="2249"/>
              </a:lnSpc>
              <a:spcBef>
                <a:spcPct val="0"/>
              </a:spcBef>
            </a:pPr>
            <a:endParaRPr lang="en-US" sz="1874" dirty="0">
              <a:solidFill>
                <a:srgbClr val="404040"/>
              </a:solidFill>
              <a:cs typeface="Open Sans Hebrew Bold"/>
            </a:endParaRPr>
          </a:p>
        </p:txBody>
      </p:sp>
      <p:sp>
        <p:nvSpPr>
          <p:cNvPr id="66" name="TextBox 66"/>
          <p:cNvSpPr txBox="1"/>
          <p:nvPr/>
        </p:nvSpPr>
        <p:spPr>
          <a:xfrm>
            <a:off x="89794" y="3934336"/>
            <a:ext cx="3737133" cy="1143903"/>
          </a:xfrm>
          <a:prstGeom prst="rect">
            <a:avLst/>
          </a:prstGeom>
        </p:spPr>
        <p:txBody>
          <a:bodyPr wrap="square" lIns="0" tIns="0" rIns="0" bIns="0" rtlCol="0" anchor="t">
            <a:spAutoFit/>
          </a:bodyPr>
          <a:lstStyle/>
          <a:p>
            <a:pPr algn="ctr" rtl="1"/>
            <a:r>
              <a:rPr lang="he-IL" sz="2800" b="1" dirty="0">
                <a:solidFill>
                  <a:srgbClr val="404040"/>
                </a:solidFill>
                <a:latin typeface="Calibri" panose="020F0502020204030204" pitchFamily="34" charset="0"/>
                <a:ea typeface="Calibri" panose="020F0502020204030204" pitchFamily="34" charset="0"/>
                <a:cs typeface="Calibri" panose="020F0502020204030204" pitchFamily="34" charset="0"/>
              </a:rPr>
              <a:t>ל</a:t>
            </a:r>
            <a:r>
              <a:rPr lang="en-US" sz="2800" b="1" dirty="0" err="1" smtClean="0">
                <a:solidFill>
                  <a:srgbClr val="404040"/>
                </a:solidFill>
                <a:latin typeface="Calibri" panose="020F0502020204030204" pitchFamily="34" charset="0"/>
                <a:ea typeface="Calibri" panose="020F0502020204030204" pitchFamily="34" charset="0"/>
                <a:cs typeface="Calibri" panose="020F0502020204030204" pitchFamily="34" charset="0"/>
              </a:rPr>
              <a:t>דוגמ</a:t>
            </a:r>
            <a:r>
              <a:rPr lang="he-IL" sz="2800" b="1" dirty="0" smtClean="0">
                <a:solidFill>
                  <a:srgbClr val="404040"/>
                </a:solidFill>
                <a:latin typeface="Calibri" panose="020F0502020204030204" pitchFamily="34" charset="0"/>
                <a:ea typeface="Calibri" panose="020F0502020204030204" pitchFamily="34" charset="0"/>
                <a:cs typeface="Calibri" panose="020F0502020204030204" pitchFamily="34" charset="0"/>
              </a:rPr>
              <a:t>ה: </a:t>
            </a:r>
            <a:r>
              <a:rPr lang="he-IL" sz="2800" b="1" dirty="0">
                <a:solidFill>
                  <a:srgbClr val="404040"/>
                </a:solidFill>
                <a:latin typeface="Calibri" panose="020F0502020204030204" pitchFamily="34" charset="0"/>
                <a:ea typeface="Calibri" panose="020F0502020204030204" pitchFamily="34" charset="0"/>
                <a:cs typeface="Calibri" panose="020F0502020204030204" pitchFamily="34" charset="0"/>
              </a:rPr>
              <a:t>"</a:t>
            </a:r>
            <a:r>
              <a:rPr lang="he-IL" sz="2800" dirty="0">
                <a:solidFill>
                  <a:srgbClr val="404040"/>
                </a:solidFill>
                <a:latin typeface="Calibri" panose="020F0502020204030204" pitchFamily="34" charset="0"/>
                <a:ea typeface="Calibri" panose="020F0502020204030204" pitchFamily="34" charset="0"/>
                <a:cs typeface="Calibri" panose="020F0502020204030204" pitchFamily="34" charset="0"/>
              </a:rPr>
              <a:t>התרגזתי</a:t>
            </a:r>
            <a:r>
              <a:rPr lang="he-IL" sz="2800" b="1"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404040"/>
                </a:solidFill>
                <a:latin typeface="Calibri" panose="020F0502020204030204" pitchFamily="34" charset="0"/>
                <a:ea typeface="Calibri" panose="020F0502020204030204" pitchFamily="34" charset="0"/>
                <a:cs typeface="Calibri" panose="020F0502020204030204" pitchFamily="34" charset="0"/>
              </a:rPr>
              <a:t>כי</a:t>
            </a:r>
            <a:r>
              <a:rPr lang="en-US" sz="280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404040"/>
                </a:solidFill>
                <a:latin typeface="Calibri" panose="020F0502020204030204" pitchFamily="34" charset="0"/>
                <a:ea typeface="Calibri" panose="020F0502020204030204" pitchFamily="34" charset="0"/>
                <a:cs typeface="Calibri" panose="020F0502020204030204" pitchFamily="34" charset="0"/>
              </a:rPr>
              <a:t>הרעש</a:t>
            </a:r>
            <a:r>
              <a:rPr lang="en-US" sz="280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404040"/>
                </a:solidFill>
                <a:latin typeface="Calibri" panose="020F0502020204030204" pitchFamily="34" charset="0"/>
                <a:ea typeface="Calibri" panose="020F0502020204030204" pitchFamily="34" charset="0"/>
                <a:cs typeface="Calibri" panose="020F0502020204030204" pitchFamily="34" charset="0"/>
              </a:rPr>
              <a:t>הפריע</a:t>
            </a:r>
            <a:r>
              <a:rPr lang="en-US" sz="280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404040"/>
                </a:solidFill>
                <a:latin typeface="Calibri" panose="020F0502020204030204" pitchFamily="34" charset="0"/>
                <a:ea typeface="Calibri" panose="020F0502020204030204" pitchFamily="34" charset="0"/>
                <a:cs typeface="Calibri" panose="020F0502020204030204" pitchFamily="34" charset="0"/>
              </a:rPr>
              <a:t>לי</a:t>
            </a:r>
            <a:r>
              <a:rPr lang="en-US" sz="280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404040"/>
                </a:solidFill>
                <a:latin typeface="Calibri" panose="020F0502020204030204" pitchFamily="34" charset="0"/>
                <a:ea typeface="Calibri" panose="020F0502020204030204" pitchFamily="34" charset="0"/>
                <a:cs typeface="Calibri" panose="020F0502020204030204" pitchFamily="34" charset="0"/>
              </a:rPr>
              <a:t>להתרכז</a:t>
            </a:r>
            <a:r>
              <a:rPr lang="en-US" sz="280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404040"/>
                </a:solidFill>
                <a:latin typeface="Calibri" panose="020F0502020204030204" pitchFamily="34" charset="0"/>
                <a:ea typeface="Calibri" panose="020F0502020204030204" pitchFamily="34" charset="0"/>
                <a:cs typeface="Calibri" panose="020F0502020204030204" pitchFamily="34" charset="0"/>
              </a:rPr>
              <a:t>במבחן</a:t>
            </a:r>
            <a:r>
              <a:rPr lang="en-US" sz="2800" dirty="0">
                <a:solidFill>
                  <a:srgbClr val="404040"/>
                </a:solidFill>
                <a:latin typeface="Calibri" panose="020F0502020204030204" pitchFamily="34" charset="0"/>
                <a:ea typeface="Calibri" panose="020F0502020204030204" pitchFamily="34" charset="0"/>
                <a:cs typeface="Calibri" panose="020F0502020204030204" pitchFamily="34" charset="0"/>
              </a:rPr>
              <a:t>"</a:t>
            </a:r>
          </a:p>
          <a:p>
            <a:pPr algn="r" rtl="1">
              <a:lnSpc>
                <a:spcPts val="2249"/>
              </a:lnSpc>
              <a:spcBef>
                <a:spcPct val="0"/>
              </a:spcBef>
            </a:pPr>
            <a:endParaRPr lang="en-US" sz="1874" dirty="0">
              <a:solidFill>
                <a:srgbClr val="404040"/>
              </a:solidFill>
              <a:latin typeface="Calibri" panose="020F0502020204030204" pitchFamily="34" charset="0"/>
              <a:cs typeface="Calibri" panose="020F0502020204030204" pitchFamily="34" charset="0"/>
            </a:endParaRPr>
          </a:p>
        </p:txBody>
      </p:sp>
      <p:sp>
        <p:nvSpPr>
          <p:cNvPr id="67" name="TextBox 67"/>
          <p:cNvSpPr txBox="1"/>
          <p:nvPr/>
        </p:nvSpPr>
        <p:spPr>
          <a:xfrm>
            <a:off x="234219" y="2297552"/>
            <a:ext cx="3102175" cy="861774"/>
          </a:xfrm>
          <a:prstGeom prst="rect">
            <a:avLst/>
          </a:prstGeom>
        </p:spPr>
        <p:txBody>
          <a:bodyPr wrap="square" lIns="0" tIns="0" rIns="0" bIns="0" rtlCol="0" anchor="t">
            <a:spAutoFit/>
          </a:bodyPr>
          <a:lstStyle/>
          <a:p>
            <a:pPr algn="ctr" rtl="1"/>
            <a:r>
              <a:rPr lang="he-IL" sz="2800" b="1" dirty="0" smtClean="0">
                <a:solidFill>
                  <a:srgbClr val="404040"/>
                </a:solidFill>
                <a:latin typeface="Calibri" panose="020F0502020204030204" pitchFamily="34" charset="0"/>
                <a:ea typeface="Calibri" panose="020F0502020204030204" pitchFamily="34" charset="0"/>
                <a:cs typeface="Calibri" panose="020F0502020204030204" pitchFamily="34" charset="0"/>
              </a:rPr>
              <a:t>לדוגמה</a:t>
            </a:r>
            <a:r>
              <a:rPr lang="he-IL" sz="2800" dirty="0" smtClean="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he-IL" sz="2800" dirty="0">
                <a:solidFill>
                  <a:srgbClr val="404040"/>
                </a:solidFill>
                <a:latin typeface="Calibri" panose="020F0502020204030204" pitchFamily="34" charset="0"/>
                <a:ea typeface="Calibri" panose="020F0502020204030204" pitchFamily="34" charset="0"/>
                <a:cs typeface="Calibri" panose="020F0502020204030204" pitchFamily="34" charset="0"/>
              </a:rPr>
              <a:t>"כעסתי </a:t>
            </a:r>
            <a:r>
              <a:rPr lang="en-US" sz="2800" dirty="0" err="1">
                <a:solidFill>
                  <a:srgbClr val="404040"/>
                </a:solidFill>
              </a:rPr>
              <a:t>כאשר</a:t>
            </a:r>
            <a:r>
              <a:rPr lang="en-US" sz="2800" dirty="0">
                <a:solidFill>
                  <a:srgbClr val="404040"/>
                </a:solidFill>
              </a:rPr>
              <a:t> </a:t>
            </a:r>
            <a:r>
              <a:rPr lang="en-US" sz="2800" dirty="0" err="1">
                <a:solidFill>
                  <a:srgbClr val="404040"/>
                </a:solidFill>
              </a:rPr>
              <a:t>צעק</a:t>
            </a:r>
            <a:r>
              <a:rPr lang="he-IL" sz="2800" dirty="0">
                <a:solidFill>
                  <a:srgbClr val="404040"/>
                </a:solidFill>
              </a:rPr>
              <a:t>ו </a:t>
            </a:r>
            <a:r>
              <a:rPr lang="he-IL" sz="2800" dirty="0">
                <a:solidFill>
                  <a:srgbClr val="404040"/>
                </a:solidFill>
                <a:latin typeface="Calibri" panose="020F0502020204030204" pitchFamily="34" charset="0"/>
                <a:ea typeface="Calibri" panose="020F0502020204030204" pitchFamily="34" charset="0"/>
                <a:cs typeface="Calibri" panose="020F0502020204030204" pitchFamily="34" charset="0"/>
              </a:rPr>
              <a:t>בכיתה </a:t>
            </a:r>
            <a:r>
              <a:rPr lang="en-US" sz="2800" dirty="0" err="1">
                <a:solidFill>
                  <a:srgbClr val="404040"/>
                </a:solidFill>
                <a:latin typeface="Calibri" panose="020F0502020204030204" pitchFamily="34" charset="0"/>
                <a:ea typeface="Calibri" panose="020F0502020204030204" pitchFamily="34" charset="0"/>
                <a:cs typeface="Calibri" panose="020F0502020204030204" pitchFamily="34" charset="0"/>
              </a:rPr>
              <a:t>בקול</a:t>
            </a:r>
            <a:r>
              <a:rPr lang="en-US" sz="280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404040"/>
                </a:solidFill>
                <a:latin typeface="Calibri" panose="020F0502020204030204" pitchFamily="34" charset="0"/>
                <a:ea typeface="Calibri" panose="020F0502020204030204" pitchFamily="34" charset="0"/>
                <a:cs typeface="Calibri" panose="020F0502020204030204" pitchFamily="34" charset="0"/>
              </a:rPr>
              <a:t>רם</a:t>
            </a:r>
            <a:r>
              <a:rPr lang="en-US" sz="2800" dirty="0">
                <a:solidFill>
                  <a:srgbClr val="404040"/>
                </a:solidFill>
                <a:latin typeface="Calibri" panose="020F0502020204030204" pitchFamily="34" charset="0"/>
                <a:ea typeface="Calibri" panose="020F0502020204030204" pitchFamily="34" charset="0"/>
                <a:cs typeface="Calibri" panose="020F0502020204030204" pitchFamily="34" charset="0"/>
              </a:rPr>
              <a:t>"</a:t>
            </a:r>
            <a:endParaRPr lang="en-US" sz="1874" dirty="0">
              <a:solidFill>
                <a:srgbClr val="404040"/>
              </a:solidFill>
              <a:cs typeface="Open Sans Hebrew Bold"/>
            </a:endParaRPr>
          </a:p>
        </p:txBody>
      </p:sp>
      <p:sp>
        <p:nvSpPr>
          <p:cNvPr id="68" name="TextBox 68"/>
          <p:cNvSpPr txBox="1"/>
          <p:nvPr/>
        </p:nvSpPr>
        <p:spPr>
          <a:xfrm>
            <a:off x="1293378" y="607812"/>
            <a:ext cx="3358417" cy="1143903"/>
          </a:xfrm>
          <a:prstGeom prst="rect">
            <a:avLst/>
          </a:prstGeom>
        </p:spPr>
        <p:txBody>
          <a:bodyPr wrap="square" lIns="0" tIns="0" rIns="0" bIns="0" rtlCol="0" anchor="t">
            <a:spAutoFit/>
          </a:bodyPr>
          <a:lstStyle/>
          <a:p>
            <a:pPr algn="ctr" rtl="1"/>
            <a:r>
              <a:rPr lang="he-IL" sz="2800" b="1" dirty="0" smtClean="0">
                <a:solidFill>
                  <a:srgbClr val="404040"/>
                </a:solidFill>
                <a:latin typeface="Calibri" panose="020F0502020204030204" pitchFamily="34" charset="0"/>
                <a:ea typeface="Calibri" panose="020F0502020204030204" pitchFamily="34" charset="0"/>
                <a:cs typeface="Calibri" panose="020F0502020204030204" pitchFamily="34" charset="0"/>
              </a:rPr>
              <a:t>לדוגמה: </a:t>
            </a:r>
            <a:endParaRPr lang="en-US" sz="2800" b="1"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algn="ctr" rtl="1"/>
            <a:r>
              <a:rPr lang="en-US" sz="2800" dirty="0">
                <a:solidFill>
                  <a:srgbClr val="404040"/>
                </a:solidFill>
                <a:latin typeface="Calibri" panose="020F0502020204030204" pitchFamily="34" charset="0"/>
                <a:cs typeface="Calibri" panose="020F0502020204030204" pitchFamily="34" charset="0"/>
              </a:rPr>
              <a:t>"</a:t>
            </a:r>
            <a:r>
              <a:rPr lang="en-US" sz="2800" dirty="0" err="1">
                <a:solidFill>
                  <a:srgbClr val="404040"/>
                </a:solidFill>
                <a:latin typeface="Calibri" panose="020F0502020204030204" pitchFamily="34" charset="0"/>
                <a:cs typeface="Calibri" panose="020F0502020204030204" pitchFamily="34" charset="0"/>
              </a:rPr>
              <a:t>הרגשתי</a:t>
            </a:r>
            <a:r>
              <a:rPr lang="en-US" sz="2800" dirty="0">
                <a:solidFill>
                  <a:srgbClr val="404040"/>
                </a:solidFill>
                <a:latin typeface="Calibri" panose="020F0502020204030204" pitchFamily="34" charset="0"/>
                <a:cs typeface="Calibri" panose="020F0502020204030204" pitchFamily="34" charset="0"/>
              </a:rPr>
              <a:t> </a:t>
            </a:r>
            <a:r>
              <a:rPr lang="en-US" sz="2800" dirty="0" err="1">
                <a:solidFill>
                  <a:srgbClr val="404040"/>
                </a:solidFill>
                <a:latin typeface="Calibri" panose="020F0502020204030204" pitchFamily="34" charset="0"/>
                <a:cs typeface="Calibri" panose="020F0502020204030204" pitchFamily="34" charset="0"/>
              </a:rPr>
              <a:t>שאני</a:t>
            </a:r>
            <a:r>
              <a:rPr lang="en-US" sz="2800" dirty="0">
                <a:solidFill>
                  <a:srgbClr val="404040"/>
                </a:solidFill>
                <a:latin typeface="Calibri" panose="020F0502020204030204" pitchFamily="34" charset="0"/>
                <a:cs typeface="Calibri" panose="020F0502020204030204" pitchFamily="34" charset="0"/>
              </a:rPr>
              <a:t> </a:t>
            </a:r>
            <a:r>
              <a:rPr lang="he-IL" sz="2800" dirty="0" smtClean="0">
                <a:solidFill>
                  <a:srgbClr val="404040"/>
                </a:solidFill>
                <a:latin typeface="Calibri" panose="020F0502020204030204" pitchFamily="34" charset="0"/>
                <a:cs typeface="Calibri" panose="020F0502020204030204" pitchFamily="34" charset="0"/>
              </a:rPr>
              <a:t>כועס</a:t>
            </a:r>
            <a:r>
              <a:rPr lang="en-US" sz="2800" dirty="0" smtClean="0">
                <a:solidFill>
                  <a:srgbClr val="404040"/>
                </a:solidFill>
                <a:latin typeface="Calibri" panose="020F0502020204030204" pitchFamily="34" charset="0"/>
                <a:cs typeface="Calibri" panose="020F0502020204030204" pitchFamily="34" charset="0"/>
              </a:rPr>
              <a:t>"</a:t>
            </a:r>
            <a:endParaRPr lang="en-US" sz="2800" dirty="0">
              <a:solidFill>
                <a:srgbClr val="404040"/>
              </a:solidFill>
              <a:latin typeface="Calibri" panose="020F0502020204030204" pitchFamily="34" charset="0"/>
              <a:cs typeface="Calibri" panose="020F0502020204030204" pitchFamily="34" charset="0"/>
            </a:endParaRPr>
          </a:p>
          <a:p>
            <a:pPr algn="r" rtl="1">
              <a:lnSpc>
                <a:spcPts val="2249"/>
              </a:lnSpc>
              <a:spcBef>
                <a:spcPct val="0"/>
              </a:spcBef>
            </a:pPr>
            <a:endParaRPr lang="en-US" sz="1874" dirty="0">
              <a:solidFill>
                <a:srgbClr val="404040"/>
              </a:solidFill>
              <a:latin typeface="Calibri" panose="020F0502020204030204" pitchFamily="34" charset="0"/>
              <a:cs typeface="Calibri" panose="020F0502020204030204" pitchFamily="34" charset="0"/>
            </a:endParaRPr>
          </a:p>
        </p:txBody>
      </p:sp>
      <p:sp>
        <p:nvSpPr>
          <p:cNvPr id="70" name="AutoShape 70"/>
          <p:cNvSpPr/>
          <p:nvPr/>
        </p:nvSpPr>
        <p:spPr>
          <a:xfrm rot="8033882" flipV="1">
            <a:off x="6363574" y="1761035"/>
            <a:ext cx="519156" cy="97255"/>
          </a:xfrm>
          <a:prstGeom prst="line">
            <a:avLst/>
          </a:prstGeom>
          <a:ln w="19050" cap="flat">
            <a:solidFill>
              <a:srgbClr val="404040"/>
            </a:solidFill>
            <a:prstDash val="sysDot"/>
            <a:headEnd type="none" w="sm" len="sm"/>
            <a:tailEnd type="none" w="sm" len="sm"/>
          </a:ln>
        </p:spPr>
      </p:sp>
      <p:sp>
        <p:nvSpPr>
          <p:cNvPr id="71" name="AutoShape 71"/>
          <p:cNvSpPr/>
          <p:nvPr/>
        </p:nvSpPr>
        <p:spPr>
          <a:xfrm rot="-8038127">
            <a:off x="6326193" y="5061211"/>
            <a:ext cx="521656" cy="0"/>
          </a:xfrm>
          <a:prstGeom prst="line">
            <a:avLst/>
          </a:prstGeom>
          <a:ln w="19050" cap="flat">
            <a:solidFill>
              <a:srgbClr val="404040"/>
            </a:solidFill>
            <a:prstDash val="sysDot"/>
            <a:headEnd type="none" w="sm" len="sm"/>
            <a:tailEnd type="none" w="sm" len="sm"/>
          </a:ln>
        </p:spPr>
      </p:sp>
      <p:sp>
        <p:nvSpPr>
          <p:cNvPr id="72" name="AutoShape 72"/>
          <p:cNvSpPr/>
          <p:nvPr/>
        </p:nvSpPr>
        <p:spPr>
          <a:xfrm rot="-2766117">
            <a:off x="5343928" y="5060995"/>
            <a:ext cx="521656" cy="0"/>
          </a:xfrm>
          <a:prstGeom prst="line">
            <a:avLst/>
          </a:prstGeom>
          <a:ln w="19050" cap="flat">
            <a:solidFill>
              <a:srgbClr val="404040"/>
            </a:solidFill>
            <a:prstDash val="sysDot"/>
            <a:headEnd type="none" w="sm" len="sm"/>
            <a:tailEnd type="none" w="sm" len="sm"/>
          </a:ln>
        </p:spPr>
      </p:sp>
    </p:spTree>
    <p:extLst>
      <p:ext uri="{BB962C8B-B14F-4D97-AF65-F5344CB8AC3E}">
        <p14:creationId xmlns:p14="http://schemas.microsoft.com/office/powerpoint/2010/main" val="207506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8"/>
                                        </p:tgtEl>
                                        <p:attrNameLst>
                                          <p:attrName>style.visibility</p:attrName>
                                        </p:attrNameLst>
                                      </p:cBhvr>
                                      <p:to>
                                        <p:strVal val="visible"/>
                                      </p:to>
                                    </p:set>
                                    <p:animEffect transition="in" filter="fade">
                                      <p:cBhvr>
                                        <p:cTn id="14" dur="1000"/>
                                        <p:tgtEl>
                                          <p:spTgt spid="68"/>
                                        </p:tgtEl>
                                      </p:cBhvr>
                                    </p:animEffect>
                                    <p:anim calcmode="lin" valueType="num">
                                      <p:cBhvr>
                                        <p:cTn id="15" dur="1000" fill="hold"/>
                                        <p:tgtEl>
                                          <p:spTgt spid="68"/>
                                        </p:tgtEl>
                                        <p:attrNameLst>
                                          <p:attrName>ppt_x</p:attrName>
                                        </p:attrNameLst>
                                      </p:cBhvr>
                                      <p:tavLst>
                                        <p:tav tm="0">
                                          <p:val>
                                            <p:strVal val="#ppt_x"/>
                                          </p:val>
                                        </p:tav>
                                        <p:tav tm="100000">
                                          <p:val>
                                            <p:strVal val="#ppt_x"/>
                                          </p:val>
                                        </p:tav>
                                      </p:tavLst>
                                    </p:anim>
                                    <p:anim calcmode="lin" valueType="num">
                                      <p:cBhvr>
                                        <p:cTn id="16" dur="1000" fill="hold"/>
                                        <p:tgtEl>
                                          <p:spTgt spid="6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1000"/>
                                        <p:tgtEl>
                                          <p:spTgt spid="41"/>
                                        </p:tgtEl>
                                      </p:cBhvr>
                                    </p:animEffect>
                                    <p:anim calcmode="lin" valueType="num">
                                      <p:cBhvr>
                                        <p:cTn id="20" dur="1000" fill="hold"/>
                                        <p:tgtEl>
                                          <p:spTgt spid="41"/>
                                        </p:tgtEl>
                                        <p:attrNameLst>
                                          <p:attrName>ppt_x</p:attrName>
                                        </p:attrNameLst>
                                      </p:cBhvr>
                                      <p:tavLst>
                                        <p:tav tm="0">
                                          <p:val>
                                            <p:strVal val="#ppt_x"/>
                                          </p:val>
                                        </p:tav>
                                        <p:tav tm="100000">
                                          <p:val>
                                            <p:strVal val="#ppt_x"/>
                                          </p:val>
                                        </p:tav>
                                      </p:tavLst>
                                    </p:anim>
                                    <p:anim calcmode="lin" valueType="num">
                                      <p:cBhvr>
                                        <p:cTn id="21" dur="1000" fill="hold"/>
                                        <p:tgtEl>
                                          <p:spTgt spid="4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1000"/>
                                        <p:tgtEl>
                                          <p:spTgt spid="44"/>
                                        </p:tgtEl>
                                      </p:cBhvr>
                                    </p:animEffect>
                                    <p:anim calcmode="lin" valueType="num">
                                      <p:cBhvr>
                                        <p:cTn id="25" dur="1000" fill="hold"/>
                                        <p:tgtEl>
                                          <p:spTgt spid="44"/>
                                        </p:tgtEl>
                                        <p:attrNameLst>
                                          <p:attrName>ppt_x</p:attrName>
                                        </p:attrNameLst>
                                      </p:cBhvr>
                                      <p:tavLst>
                                        <p:tav tm="0">
                                          <p:val>
                                            <p:strVal val="#ppt_x"/>
                                          </p:val>
                                        </p:tav>
                                        <p:tav tm="100000">
                                          <p:val>
                                            <p:strVal val="#ppt_x"/>
                                          </p:val>
                                        </p:tav>
                                      </p:tavLst>
                                    </p:anim>
                                    <p:anim calcmode="lin" valueType="num">
                                      <p:cBhvr>
                                        <p:cTn id="26" dur="1000" fill="hold"/>
                                        <p:tgtEl>
                                          <p:spTgt spid="4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fade">
                                      <p:cBhvr>
                                        <p:cTn id="29" dur="1000"/>
                                        <p:tgtEl>
                                          <p:spTgt spid="69"/>
                                        </p:tgtEl>
                                      </p:cBhvr>
                                    </p:animEffect>
                                    <p:anim calcmode="lin" valueType="num">
                                      <p:cBhvr>
                                        <p:cTn id="30" dur="1000" fill="hold"/>
                                        <p:tgtEl>
                                          <p:spTgt spid="69"/>
                                        </p:tgtEl>
                                        <p:attrNameLst>
                                          <p:attrName>ppt_x</p:attrName>
                                        </p:attrNameLst>
                                      </p:cBhvr>
                                      <p:tavLst>
                                        <p:tav tm="0">
                                          <p:val>
                                            <p:strVal val="#ppt_x"/>
                                          </p:val>
                                        </p:tav>
                                        <p:tav tm="100000">
                                          <p:val>
                                            <p:strVal val="#ppt_x"/>
                                          </p:val>
                                        </p:tav>
                                      </p:tavLst>
                                    </p:anim>
                                    <p:anim calcmode="lin" valueType="num">
                                      <p:cBhvr>
                                        <p:cTn id="31" dur="1000" fill="hold"/>
                                        <p:tgtEl>
                                          <p:spTgt spid="69"/>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fade">
                                      <p:cBhvr>
                                        <p:cTn id="34" dur="1000"/>
                                        <p:tgtEl>
                                          <p:spTgt spid="70"/>
                                        </p:tgtEl>
                                      </p:cBhvr>
                                    </p:animEffect>
                                    <p:anim calcmode="lin" valueType="num">
                                      <p:cBhvr>
                                        <p:cTn id="35" dur="1000" fill="hold"/>
                                        <p:tgtEl>
                                          <p:spTgt spid="70"/>
                                        </p:tgtEl>
                                        <p:attrNameLst>
                                          <p:attrName>ppt_x</p:attrName>
                                        </p:attrNameLst>
                                      </p:cBhvr>
                                      <p:tavLst>
                                        <p:tav tm="0">
                                          <p:val>
                                            <p:strVal val="#ppt_x"/>
                                          </p:val>
                                        </p:tav>
                                        <p:tav tm="100000">
                                          <p:val>
                                            <p:strVal val="#ppt_x"/>
                                          </p:val>
                                        </p:tav>
                                      </p:tavLst>
                                    </p:anim>
                                    <p:anim calcmode="lin" valueType="num">
                                      <p:cBhvr>
                                        <p:cTn id="36" dur="1000" fill="hold"/>
                                        <p:tgtEl>
                                          <p:spTgt spid="70"/>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61"/>
                                        </p:tgtEl>
                                        <p:attrNameLst>
                                          <p:attrName>style.visibility</p:attrName>
                                        </p:attrNameLst>
                                      </p:cBhvr>
                                      <p:to>
                                        <p:strVal val="visible"/>
                                      </p:to>
                                    </p:set>
                                    <p:animEffect transition="in" filter="fade">
                                      <p:cBhvr>
                                        <p:cTn id="44" dur="1000"/>
                                        <p:tgtEl>
                                          <p:spTgt spid="61"/>
                                        </p:tgtEl>
                                      </p:cBhvr>
                                    </p:animEffect>
                                    <p:anim calcmode="lin" valueType="num">
                                      <p:cBhvr>
                                        <p:cTn id="45" dur="1000" fill="hold"/>
                                        <p:tgtEl>
                                          <p:spTgt spid="61"/>
                                        </p:tgtEl>
                                        <p:attrNameLst>
                                          <p:attrName>ppt_x</p:attrName>
                                        </p:attrNameLst>
                                      </p:cBhvr>
                                      <p:tavLst>
                                        <p:tav tm="0">
                                          <p:val>
                                            <p:strVal val="#ppt_x"/>
                                          </p:val>
                                        </p:tav>
                                        <p:tav tm="100000">
                                          <p:val>
                                            <p:strVal val="#ppt_x"/>
                                          </p:val>
                                        </p:tav>
                                      </p:tavLst>
                                    </p:anim>
                                    <p:anim calcmode="lin" valueType="num">
                                      <p:cBhvr>
                                        <p:cTn id="46" dur="1000" fill="hold"/>
                                        <p:tgtEl>
                                          <p:spTgt spid="61"/>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7"/>
                                        </p:tgtEl>
                                        <p:attrNameLst>
                                          <p:attrName>style.visibility</p:attrName>
                                        </p:attrNameLst>
                                      </p:cBhvr>
                                      <p:to>
                                        <p:strVal val="visible"/>
                                      </p:to>
                                    </p:set>
                                    <p:animEffect transition="in" filter="fade">
                                      <p:cBhvr>
                                        <p:cTn id="56" dur="1000"/>
                                        <p:tgtEl>
                                          <p:spTgt spid="67"/>
                                        </p:tgtEl>
                                      </p:cBhvr>
                                    </p:animEffect>
                                    <p:anim calcmode="lin" valueType="num">
                                      <p:cBhvr>
                                        <p:cTn id="57" dur="1000" fill="hold"/>
                                        <p:tgtEl>
                                          <p:spTgt spid="67"/>
                                        </p:tgtEl>
                                        <p:attrNameLst>
                                          <p:attrName>ppt_x</p:attrName>
                                        </p:attrNameLst>
                                      </p:cBhvr>
                                      <p:tavLst>
                                        <p:tav tm="0">
                                          <p:val>
                                            <p:strVal val="#ppt_x"/>
                                          </p:val>
                                        </p:tav>
                                        <p:tav tm="100000">
                                          <p:val>
                                            <p:strVal val="#ppt_x"/>
                                          </p:val>
                                        </p:tav>
                                      </p:tavLst>
                                    </p:anim>
                                    <p:anim calcmode="lin" valueType="num">
                                      <p:cBhvr>
                                        <p:cTn id="58" dur="1000" fill="hold"/>
                                        <p:tgtEl>
                                          <p:spTgt spid="67"/>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fade">
                                      <p:cBhvr>
                                        <p:cTn id="61" dur="1000"/>
                                        <p:tgtEl>
                                          <p:spTgt spid="54"/>
                                        </p:tgtEl>
                                      </p:cBhvr>
                                    </p:animEffect>
                                    <p:anim calcmode="lin" valueType="num">
                                      <p:cBhvr>
                                        <p:cTn id="62" dur="1000" fill="hold"/>
                                        <p:tgtEl>
                                          <p:spTgt spid="54"/>
                                        </p:tgtEl>
                                        <p:attrNameLst>
                                          <p:attrName>ppt_x</p:attrName>
                                        </p:attrNameLst>
                                      </p:cBhvr>
                                      <p:tavLst>
                                        <p:tav tm="0">
                                          <p:val>
                                            <p:strVal val="#ppt_x"/>
                                          </p:val>
                                        </p:tav>
                                        <p:tav tm="100000">
                                          <p:val>
                                            <p:strVal val="#ppt_x"/>
                                          </p:val>
                                        </p:tav>
                                      </p:tavLst>
                                    </p:anim>
                                    <p:anim calcmode="lin" valueType="num">
                                      <p:cBhvr>
                                        <p:cTn id="63" dur="1000" fill="hold"/>
                                        <p:tgtEl>
                                          <p:spTgt spid="54"/>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57"/>
                                        </p:tgtEl>
                                        <p:attrNameLst>
                                          <p:attrName>style.visibility</p:attrName>
                                        </p:attrNameLst>
                                      </p:cBhvr>
                                      <p:to>
                                        <p:strVal val="visible"/>
                                      </p:to>
                                    </p:set>
                                    <p:animEffect transition="in" filter="fade">
                                      <p:cBhvr>
                                        <p:cTn id="66" dur="1000"/>
                                        <p:tgtEl>
                                          <p:spTgt spid="57"/>
                                        </p:tgtEl>
                                      </p:cBhvr>
                                    </p:animEffect>
                                    <p:anim calcmode="lin" valueType="num">
                                      <p:cBhvr>
                                        <p:cTn id="67" dur="1000" fill="hold"/>
                                        <p:tgtEl>
                                          <p:spTgt spid="57"/>
                                        </p:tgtEl>
                                        <p:attrNameLst>
                                          <p:attrName>ppt_x</p:attrName>
                                        </p:attrNameLst>
                                      </p:cBhvr>
                                      <p:tavLst>
                                        <p:tav tm="0">
                                          <p:val>
                                            <p:strVal val="#ppt_x"/>
                                          </p:val>
                                        </p:tav>
                                        <p:tav tm="100000">
                                          <p:val>
                                            <p:strVal val="#ppt_x"/>
                                          </p:val>
                                        </p:tav>
                                      </p:tavLst>
                                    </p:anim>
                                    <p:anim calcmode="lin" valueType="num">
                                      <p:cBhvr>
                                        <p:cTn id="68" dur="1000" fill="hold"/>
                                        <p:tgtEl>
                                          <p:spTgt spid="57"/>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fade">
                                      <p:cBhvr>
                                        <p:cTn id="71" dur="1000"/>
                                        <p:tgtEl>
                                          <p:spTgt spid="53"/>
                                        </p:tgtEl>
                                      </p:cBhvr>
                                    </p:animEffect>
                                    <p:anim calcmode="lin" valueType="num">
                                      <p:cBhvr>
                                        <p:cTn id="72" dur="1000" fill="hold"/>
                                        <p:tgtEl>
                                          <p:spTgt spid="53"/>
                                        </p:tgtEl>
                                        <p:attrNameLst>
                                          <p:attrName>ppt_x</p:attrName>
                                        </p:attrNameLst>
                                      </p:cBhvr>
                                      <p:tavLst>
                                        <p:tav tm="0">
                                          <p:val>
                                            <p:strVal val="#ppt_x"/>
                                          </p:val>
                                        </p:tav>
                                        <p:tav tm="100000">
                                          <p:val>
                                            <p:strVal val="#ppt_x"/>
                                          </p:val>
                                        </p:tav>
                                      </p:tavLst>
                                    </p:anim>
                                    <p:anim calcmode="lin" valueType="num">
                                      <p:cBhvr>
                                        <p:cTn id="73" dur="1000" fill="hold"/>
                                        <p:tgtEl>
                                          <p:spTgt spid="53"/>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2"/>
                                        </p:tgtEl>
                                        <p:attrNameLst>
                                          <p:attrName>style.visibility</p:attrName>
                                        </p:attrNameLst>
                                      </p:cBhvr>
                                      <p:to>
                                        <p:strVal val="visible"/>
                                      </p:to>
                                    </p:set>
                                    <p:animEffect transition="in" filter="fade">
                                      <p:cBhvr>
                                        <p:cTn id="76" dur="1000"/>
                                        <p:tgtEl>
                                          <p:spTgt spid="2"/>
                                        </p:tgtEl>
                                      </p:cBhvr>
                                    </p:animEffect>
                                    <p:anim calcmode="lin" valueType="num">
                                      <p:cBhvr>
                                        <p:cTn id="77" dur="1000" fill="hold"/>
                                        <p:tgtEl>
                                          <p:spTgt spid="2"/>
                                        </p:tgtEl>
                                        <p:attrNameLst>
                                          <p:attrName>ppt_x</p:attrName>
                                        </p:attrNameLst>
                                      </p:cBhvr>
                                      <p:tavLst>
                                        <p:tav tm="0">
                                          <p:val>
                                            <p:strVal val="#ppt_x"/>
                                          </p:val>
                                        </p:tav>
                                        <p:tav tm="100000">
                                          <p:val>
                                            <p:strVal val="#ppt_x"/>
                                          </p:val>
                                        </p:tav>
                                      </p:tavLst>
                                    </p:anim>
                                    <p:anim calcmode="lin" valueType="num">
                                      <p:cBhvr>
                                        <p:cTn id="78" dur="1000" fill="hold"/>
                                        <p:tgtEl>
                                          <p:spTgt spid="2"/>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1000"/>
                                        <p:tgtEl>
                                          <p:spTgt spid="26"/>
                                        </p:tgtEl>
                                      </p:cBhvr>
                                    </p:animEffect>
                                    <p:anim calcmode="lin" valueType="num">
                                      <p:cBhvr>
                                        <p:cTn id="82" dur="1000" fill="hold"/>
                                        <p:tgtEl>
                                          <p:spTgt spid="26"/>
                                        </p:tgtEl>
                                        <p:attrNameLst>
                                          <p:attrName>ppt_x</p:attrName>
                                        </p:attrNameLst>
                                      </p:cBhvr>
                                      <p:tavLst>
                                        <p:tav tm="0">
                                          <p:val>
                                            <p:strVal val="#ppt_x"/>
                                          </p:val>
                                        </p:tav>
                                        <p:tav tm="100000">
                                          <p:val>
                                            <p:strVal val="#ppt_x"/>
                                          </p:val>
                                        </p:tav>
                                      </p:tavLst>
                                    </p:anim>
                                    <p:anim calcmode="lin" valueType="num">
                                      <p:cBhvr>
                                        <p:cTn id="83" dur="1000" fill="hold"/>
                                        <p:tgtEl>
                                          <p:spTgt spid="26"/>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fade">
                                      <p:cBhvr>
                                        <p:cTn id="86" dur="1000"/>
                                        <p:tgtEl>
                                          <p:spTgt spid="62"/>
                                        </p:tgtEl>
                                      </p:cBhvr>
                                    </p:animEffect>
                                    <p:anim calcmode="lin" valueType="num">
                                      <p:cBhvr>
                                        <p:cTn id="87" dur="1000" fill="hold"/>
                                        <p:tgtEl>
                                          <p:spTgt spid="62"/>
                                        </p:tgtEl>
                                        <p:attrNameLst>
                                          <p:attrName>ppt_x</p:attrName>
                                        </p:attrNameLst>
                                      </p:cBhvr>
                                      <p:tavLst>
                                        <p:tav tm="0">
                                          <p:val>
                                            <p:strVal val="#ppt_x"/>
                                          </p:val>
                                        </p:tav>
                                        <p:tav tm="100000">
                                          <p:val>
                                            <p:strVal val="#ppt_x"/>
                                          </p:val>
                                        </p:tav>
                                      </p:tavLst>
                                    </p:anim>
                                    <p:anim calcmode="lin" valueType="num">
                                      <p:cBhvr>
                                        <p:cTn id="88" dur="1000" fill="hold"/>
                                        <p:tgtEl>
                                          <p:spTgt spid="62"/>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66"/>
                                        </p:tgtEl>
                                        <p:attrNameLst>
                                          <p:attrName>style.visibility</p:attrName>
                                        </p:attrNameLst>
                                      </p:cBhvr>
                                      <p:to>
                                        <p:strVal val="visible"/>
                                      </p:to>
                                    </p:set>
                                    <p:animEffect transition="in" filter="fade">
                                      <p:cBhvr>
                                        <p:cTn id="98" dur="1000"/>
                                        <p:tgtEl>
                                          <p:spTgt spid="66"/>
                                        </p:tgtEl>
                                      </p:cBhvr>
                                    </p:animEffect>
                                    <p:anim calcmode="lin" valueType="num">
                                      <p:cBhvr>
                                        <p:cTn id="99" dur="1000" fill="hold"/>
                                        <p:tgtEl>
                                          <p:spTgt spid="66"/>
                                        </p:tgtEl>
                                        <p:attrNameLst>
                                          <p:attrName>ppt_x</p:attrName>
                                        </p:attrNameLst>
                                      </p:cBhvr>
                                      <p:tavLst>
                                        <p:tav tm="0">
                                          <p:val>
                                            <p:strVal val="#ppt_x"/>
                                          </p:val>
                                        </p:tav>
                                        <p:tav tm="100000">
                                          <p:val>
                                            <p:strVal val="#ppt_x"/>
                                          </p:val>
                                        </p:tav>
                                      </p:tavLst>
                                    </p:anim>
                                    <p:anim calcmode="lin" valueType="num">
                                      <p:cBhvr>
                                        <p:cTn id="100" dur="1000" fill="hold"/>
                                        <p:tgtEl>
                                          <p:spTgt spid="66"/>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fade">
                                      <p:cBhvr>
                                        <p:cTn id="103" dur="1000"/>
                                        <p:tgtEl>
                                          <p:spTgt spid="47"/>
                                        </p:tgtEl>
                                      </p:cBhvr>
                                    </p:animEffect>
                                    <p:anim calcmode="lin" valueType="num">
                                      <p:cBhvr>
                                        <p:cTn id="104" dur="1000" fill="hold"/>
                                        <p:tgtEl>
                                          <p:spTgt spid="47"/>
                                        </p:tgtEl>
                                        <p:attrNameLst>
                                          <p:attrName>ppt_x</p:attrName>
                                        </p:attrNameLst>
                                      </p:cBhvr>
                                      <p:tavLst>
                                        <p:tav tm="0">
                                          <p:val>
                                            <p:strVal val="#ppt_x"/>
                                          </p:val>
                                        </p:tav>
                                        <p:tav tm="100000">
                                          <p:val>
                                            <p:strVal val="#ppt_x"/>
                                          </p:val>
                                        </p:tav>
                                      </p:tavLst>
                                    </p:anim>
                                    <p:anim calcmode="lin" valueType="num">
                                      <p:cBhvr>
                                        <p:cTn id="105" dur="1000" fill="hold"/>
                                        <p:tgtEl>
                                          <p:spTgt spid="47"/>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par>
                                <p:cTn id="111" presetID="42" presetClass="entr" presetSubtype="0" fill="hold" nodeType="withEffect">
                                  <p:stCondLst>
                                    <p:cond delay="0"/>
                                  </p:stCondLst>
                                  <p:childTnLst>
                                    <p:set>
                                      <p:cBhvr>
                                        <p:cTn id="112" dur="1" fill="hold">
                                          <p:stCondLst>
                                            <p:cond delay="0"/>
                                          </p:stCondLst>
                                        </p:cTn>
                                        <p:tgtEl>
                                          <p:spTgt spid="3"/>
                                        </p:tgtEl>
                                        <p:attrNameLst>
                                          <p:attrName>style.visibility</p:attrName>
                                        </p:attrNameLst>
                                      </p:cBhvr>
                                      <p:to>
                                        <p:strVal val="visible"/>
                                      </p:to>
                                    </p:set>
                                    <p:animEffect transition="in" filter="fade">
                                      <p:cBhvr>
                                        <p:cTn id="113" dur="1000"/>
                                        <p:tgtEl>
                                          <p:spTgt spid="3"/>
                                        </p:tgtEl>
                                      </p:cBhvr>
                                    </p:animEffect>
                                    <p:anim calcmode="lin" valueType="num">
                                      <p:cBhvr>
                                        <p:cTn id="114" dur="1000" fill="hold"/>
                                        <p:tgtEl>
                                          <p:spTgt spid="3"/>
                                        </p:tgtEl>
                                        <p:attrNameLst>
                                          <p:attrName>ppt_x</p:attrName>
                                        </p:attrNameLst>
                                      </p:cBhvr>
                                      <p:tavLst>
                                        <p:tav tm="0">
                                          <p:val>
                                            <p:strVal val="#ppt_x"/>
                                          </p:val>
                                        </p:tav>
                                        <p:tav tm="100000">
                                          <p:val>
                                            <p:strVal val="#ppt_x"/>
                                          </p:val>
                                        </p:tav>
                                      </p:tavLst>
                                    </p:anim>
                                    <p:anim calcmode="lin" valueType="num">
                                      <p:cBhvr>
                                        <p:cTn id="115" dur="1000" fill="hold"/>
                                        <p:tgtEl>
                                          <p:spTgt spid="3"/>
                                        </p:tgtEl>
                                        <p:attrNameLst>
                                          <p:attrName>ppt_y</p:attrName>
                                        </p:attrNameLst>
                                      </p:cBhvr>
                                      <p:tavLst>
                                        <p:tav tm="0">
                                          <p:val>
                                            <p:strVal val="#ppt_y+.1"/>
                                          </p:val>
                                        </p:tav>
                                        <p:tav tm="100000">
                                          <p:val>
                                            <p:strVal val="#ppt_y"/>
                                          </p:val>
                                        </p:tav>
                                      </p:tavLst>
                                    </p:anim>
                                  </p:childTnLst>
                                </p:cTn>
                              </p:par>
                              <p:par>
                                <p:cTn id="116" presetID="42" presetClass="entr" presetSubtype="0" fill="hold" nodeType="withEffect">
                                  <p:stCondLst>
                                    <p:cond delay="0"/>
                                  </p:stCondLst>
                                  <p:childTnLst>
                                    <p:set>
                                      <p:cBhvr>
                                        <p:cTn id="117" dur="1" fill="hold">
                                          <p:stCondLst>
                                            <p:cond delay="0"/>
                                          </p:stCondLst>
                                        </p:cTn>
                                        <p:tgtEl>
                                          <p:spTgt spid="4"/>
                                        </p:tgtEl>
                                        <p:attrNameLst>
                                          <p:attrName>style.visibility</p:attrName>
                                        </p:attrNameLst>
                                      </p:cBhvr>
                                      <p:to>
                                        <p:strVal val="visible"/>
                                      </p:to>
                                    </p:set>
                                    <p:animEffect transition="in" filter="fade">
                                      <p:cBhvr>
                                        <p:cTn id="118" dur="1000"/>
                                        <p:tgtEl>
                                          <p:spTgt spid="4"/>
                                        </p:tgtEl>
                                      </p:cBhvr>
                                    </p:animEffect>
                                    <p:anim calcmode="lin" valueType="num">
                                      <p:cBhvr>
                                        <p:cTn id="119" dur="1000" fill="hold"/>
                                        <p:tgtEl>
                                          <p:spTgt spid="4"/>
                                        </p:tgtEl>
                                        <p:attrNameLst>
                                          <p:attrName>ppt_x</p:attrName>
                                        </p:attrNameLst>
                                      </p:cBhvr>
                                      <p:tavLst>
                                        <p:tav tm="0">
                                          <p:val>
                                            <p:strVal val="#ppt_x"/>
                                          </p:val>
                                        </p:tav>
                                        <p:tav tm="100000">
                                          <p:val>
                                            <p:strVal val="#ppt_x"/>
                                          </p:val>
                                        </p:tav>
                                      </p:tavLst>
                                    </p:anim>
                                    <p:anim calcmode="lin" valueType="num">
                                      <p:cBhvr>
                                        <p:cTn id="120" dur="1000" fill="hold"/>
                                        <p:tgtEl>
                                          <p:spTgt spid="4"/>
                                        </p:tgtEl>
                                        <p:attrNameLst>
                                          <p:attrName>ppt_y</p:attrName>
                                        </p:attrNameLst>
                                      </p:cBhvr>
                                      <p:tavLst>
                                        <p:tav tm="0">
                                          <p:val>
                                            <p:strVal val="#ppt_y+.1"/>
                                          </p:val>
                                        </p:tav>
                                        <p:tav tm="100000">
                                          <p:val>
                                            <p:strVal val="#ppt_y"/>
                                          </p:val>
                                        </p:tav>
                                      </p:tavLst>
                                    </p:anim>
                                  </p:childTnLst>
                                </p:cTn>
                              </p:par>
                              <p:par>
                                <p:cTn id="121" presetID="42" presetClass="entr" presetSubtype="0" fill="hold" nodeType="withEffect">
                                  <p:stCondLst>
                                    <p:cond delay="0"/>
                                  </p:stCondLst>
                                  <p:childTnLst>
                                    <p:set>
                                      <p:cBhvr>
                                        <p:cTn id="122" dur="1" fill="hold">
                                          <p:stCondLst>
                                            <p:cond delay="0"/>
                                          </p:stCondLst>
                                        </p:cTn>
                                        <p:tgtEl>
                                          <p:spTgt spid="32"/>
                                        </p:tgtEl>
                                        <p:attrNameLst>
                                          <p:attrName>style.visibility</p:attrName>
                                        </p:attrNameLst>
                                      </p:cBhvr>
                                      <p:to>
                                        <p:strVal val="visible"/>
                                      </p:to>
                                    </p:set>
                                    <p:animEffect transition="in" filter="fade">
                                      <p:cBhvr>
                                        <p:cTn id="123" dur="1000"/>
                                        <p:tgtEl>
                                          <p:spTgt spid="32"/>
                                        </p:tgtEl>
                                      </p:cBhvr>
                                    </p:animEffect>
                                    <p:anim calcmode="lin" valueType="num">
                                      <p:cBhvr>
                                        <p:cTn id="124" dur="1000" fill="hold"/>
                                        <p:tgtEl>
                                          <p:spTgt spid="32"/>
                                        </p:tgtEl>
                                        <p:attrNameLst>
                                          <p:attrName>ppt_x</p:attrName>
                                        </p:attrNameLst>
                                      </p:cBhvr>
                                      <p:tavLst>
                                        <p:tav tm="0">
                                          <p:val>
                                            <p:strVal val="#ppt_x"/>
                                          </p:val>
                                        </p:tav>
                                        <p:tav tm="100000">
                                          <p:val>
                                            <p:strVal val="#ppt_x"/>
                                          </p:val>
                                        </p:tav>
                                      </p:tavLst>
                                    </p:anim>
                                    <p:anim calcmode="lin" valueType="num">
                                      <p:cBhvr>
                                        <p:cTn id="125" dur="1000" fill="hold"/>
                                        <p:tgtEl>
                                          <p:spTgt spid="32"/>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2" presetClass="entr" presetSubtype="0" fill="hold" nodeType="withEffect">
                                  <p:stCondLst>
                                    <p:cond delay="0"/>
                                  </p:stCondLst>
                                  <p:childTnLst>
                                    <p:set>
                                      <p:cBhvr>
                                        <p:cTn id="132" dur="1" fill="hold">
                                          <p:stCondLst>
                                            <p:cond delay="0"/>
                                          </p:stCondLst>
                                        </p:cTn>
                                        <p:tgtEl>
                                          <p:spTgt spid="29"/>
                                        </p:tgtEl>
                                        <p:attrNameLst>
                                          <p:attrName>style.visibility</p:attrName>
                                        </p:attrNameLst>
                                      </p:cBhvr>
                                      <p:to>
                                        <p:strVal val="visible"/>
                                      </p:to>
                                    </p:set>
                                    <p:animEffect transition="in" filter="fade">
                                      <p:cBhvr>
                                        <p:cTn id="133" dur="1000"/>
                                        <p:tgtEl>
                                          <p:spTgt spid="29"/>
                                        </p:tgtEl>
                                      </p:cBhvr>
                                    </p:animEffect>
                                    <p:anim calcmode="lin" valueType="num">
                                      <p:cBhvr>
                                        <p:cTn id="134" dur="1000" fill="hold"/>
                                        <p:tgtEl>
                                          <p:spTgt spid="29"/>
                                        </p:tgtEl>
                                        <p:attrNameLst>
                                          <p:attrName>ppt_x</p:attrName>
                                        </p:attrNameLst>
                                      </p:cBhvr>
                                      <p:tavLst>
                                        <p:tav tm="0">
                                          <p:val>
                                            <p:strVal val="#ppt_x"/>
                                          </p:val>
                                        </p:tav>
                                        <p:tav tm="100000">
                                          <p:val>
                                            <p:strVal val="#ppt_x"/>
                                          </p:val>
                                        </p:tav>
                                      </p:tavLst>
                                    </p:anim>
                                    <p:anim calcmode="lin" valueType="num">
                                      <p:cBhvr>
                                        <p:cTn id="13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nodeType="clickEffect">
                                  <p:stCondLst>
                                    <p:cond delay="0"/>
                                  </p:stCondLst>
                                  <p:childTnLst>
                                    <p:set>
                                      <p:cBhvr>
                                        <p:cTn id="139" dur="1" fill="hold">
                                          <p:stCondLst>
                                            <p:cond delay="0"/>
                                          </p:stCondLst>
                                        </p:cTn>
                                        <p:tgtEl>
                                          <p:spTgt spid="71"/>
                                        </p:tgtEl>
                                        <p:attrNameLst>
                                          <p:attrName>style.visibility</p:attrName>
                                        </p:attrNameLst>
                                      </p:cBhvr>
                                      <p:to>
                                        <p:strVal val="visible"/>
                                      </p:to>
                                    </p:set>
                                    <p:animEffect transition="in" filter="fade">
                                      <p:cBhvr>
                                        <p:cTn id="140" dur="1000"/>
                                        <p:tgtEl>
                                          <p:spTgt spid="71"/>
                                        </p:tgtEl>
                                      </p:cBhvr>
                                    </p:animEffect>
                                    <p:anim calcmode="lin" valueType="num">
                                      <p:cBhvr>
                                        <p:cTn id="141" dur="1000" fill="hold"/>
                                        <p:tgtEl>
                                          <p:spTgt spid="71"/>
                                        </p:tgtEl>
                                        <p:attrNameLst>
                                          <p:attrName>ppt_x</p:attrName>
                                        </p:attrNameLst>
                                      </p:cBhvr>
                                      <p:tavLst>
                                        <p:tav tm="0">
                                          <p:val>
                                            <p:strVal val="#ppt_x"/>
                                          </p:val>
                                        </p:tav>
                                        <p:tav tm="100000">
                                          <p:val>
                                            <p:strVal val="#ppt_x"/>
                                          </p:val>
                                        </p:tav>
                                      </p:tavLst>
                                    </p:anim>
                                    <p:anim calcmode="lin" valueType="num">
                                      <p:cBhvr>
                                        <p:cTn id="142" dur="1000" fill="hold"/>
                                        <p:tgtEl>
                                          <p:spTgt spid="71"/>
                                        </p:tgtEl>
                                        <p:attrNameLst>
                                          <p:attrName>ppt_y</p:attrName>
                                        </p:attrNameLst>
                                      </p:cBhvr>
                                      <p:tavLst>
                                        <p:tav tm="0">
                                          <p:val>
                                            <p:strVal val="#ppt_y+.1"/>
                                          </p:val>
                                        </p:tav>
                                        <p:tav tm="100000">
                                          <p:val>
                                            <p:strVal val="#ppt_y"/>
                                          </p:val>
                                        </p:tav>
                                      </p:tavLst>
                                    </p:anim>
                                  </p:childTnLst>
                                </p:cTn>
                              </p:par>
                              <p:par>
                                <p:cTn id="143" presetID="42" presetClass="entr" presetSubtype="0" fill="hold" nodeType="withEffect">
                                  <p:stCondLst>
                                    <p:cond delay="0"/>
                                  </p:stCondLst>
                                  <p:childTnLst>
                                    <p:set>
                                      <p:cBhvr>
                                        <p:cTn id="144" dur="1" fill="hold">
                                          <p:stCondLst>
                                            <p:cond delay="0"/>
                                          </p:stCondLst>
                                        </p:cTn>
                                        <p:tgtEl>
                                          <p:spTgt spid="72"/>
                                        </p:tgtEl>
                                        <p:attrNameLst>
                                          <p:attrName>style.visibility</p:attrName>
                                        </p:attrNameLst>
                                      </p:cBhvr>
                                      <p:to>
                                        <p:strVal val="visible"/>
                                      </p:to>
                                    </p:set>
                                    <p:animEffect transition="in" filter="fade">
                                      <p:cBhvr>
                                        <p:cTn id="145" dur="1000"/>
                                        <p:tgtEl>
                                          <p:spTgt spid="72"/>
                                        </p:tgtEl>
                                      </p:cBhvr>
                                    </p:animEffect>
                                    <p:anim calcmode="lin" valueType="num">
                                      <p:cBhvr>
                                        <p:cTn id="146" dur="1000" fill="hold"/>
                                        <p:tgtEl>
                                          <p:spTgt spid="72"/>
                                        </p:tgtEl>
                                        <p:attrNameLst>
                                          <p:attrName>ppt_x</p:attrName>
                                        </p:attrNameLst>
                                      </p:cBhvr>
                                      <p:tavLst>
                                        <p:tav tm="0">
                                          <p:val>
                                            <p:strVal val="#ppt_x"/>
                                          </p:val>
                                        </p:tav>
                                        <p:tav tm="100000">
                                          <p:val>
                                            <p:strVal val="#ppt_x"/>
                                          </p:val>
                                        </p:tav>
                                      </p:tavLst>
                                    </p:anim>
                                    <p:anim calcmode="lin" valueType="num">
                                      <p:cBhvr>
                                        <p:cTn id="147" dur="1000" fill="hold"/>
                                        <p:tgtEl>
                                          <p:spTgt spid="72"/>
                                        </p:tgtEl>
                                        <p:attrNameLst>
                                          <p:attrName>ppt_y</p:attrName>
                                        </p:attrNameLst>
                                      </p:cBhvr>
                                      <p:tavLst>
                                        <p:tav tm="0">
                                          <p:val>
                                            <p:strVal val="#ppt_y+.1"/>
                                          </p:val>
                                        </p:tav>
                                        <p:tav tm="100000">
                                          <p:val>
                                            <p:strVal val="#ppt_y"/>
                                          </p:val>
                                        </p:tav>
                                      </p:tavLst>
                                    </p:anim>
                                  </p:childTnLst>
                                </p:cTn>
                              </p:par>
                              <p:par>
                                <p:cTn id="148" presetID="42" presetClass="entr" presetSubtype="0" fill="hold" nodeType="withEffect">
                                  <p:stCondLst>
                                    <p:cond delay="0"/>
                                  </p:stCondLst>
                                  <p:childTnLst>
                                    <p:set>
                                      <p:cBhvr>
                                        <p:cTn id="149" dur="1" fill="hold">
                                          <p:stCondLst>
                                            <p:cond delay="0"/>
                                          </p:stCondLst>
                                        </p:cTn>
                                        <p:tgtEl>
                                          <p:spTgt spid="38"/>
                                        </p:tgtEl>
                                        <p:attrNameLst>
                                          <p:attrName>style.visibility</p:attrName>
                                        </p:attrNameLst>
                                      </p:cBhvr>
                                      <p:to>
                                        <p:strVal val="visible"/>
                                      </p:to>
                                    </p:set>
                                    <p:animEffect transition="in" filter="fade">
                                      <p:cBhvr>
                                        <p:cTn id="150" dur="1000"/>
                                        <p:tgtEl>
                                          <p:spTgt spid="38"/>
                                        </p:tgtEl>
                                      </p:cBhvr>
                                    </p:animEffect>
                                    <p:anim calcmode="lin" valueType="num">
                                      <p:cBhvr>
                                        <p:cTn id="151" dur="1000" fill="hold"/>
                                        <p:tgtEl>
                                          <p:spTgt spid="38"/>
                                        </p:tgtEl>
                                        <p:attrNameLst>
                                          <p:attrName>ppt_x</p:attrName>
                                        </p:attrNameLst>
                                      </p:cBhvr>
                                      <p:tavLst>
                                        <p:tav tm="0">
                                          <p:val>
                                            <p:strVal val="#ppt_x"/>
                                          </p:val>
                                        </p:tav>
                                        <p:tav tm="100000">
                                          <p:val>
                                            <p:strVal val="#ppt_x"/>
                                          </p:val>
                                        </p:tav>
                                      </p:tavLst>
                                    </p:anim>
                                    <p:anim calcmode="lin" valueType="num">
                                      <p:cBhvr>
                                        <p:cTn id="152" dur="1000" fill="hold"/>
                                        <p:tgtEl>
                                          <p:spTgt spid="38"/>
                                        </p:tgtEl>
                                        <p:attrNameLst>
                                          <p:attrName>ppt_y</p:attrName>
                                        </p:attrNameLst>
                                      </p:cBhvr>
                                      <p:tavLst>
                                        <p:tav tm="0">
                                          <p:val>
                                            <p:strVal val="#ppt_y+.1"/>
                                          </p:val>
                                        </p:tav>
                                        <p:tav tm="100000">
                                          <p:val>
                                            <p:strVal val="#ppt_y"/>
                                          </p:val>
                                        </p:tav>
                                      </p:tavLst>
                                    </p:anim>
                                  </p:childTnLst>
                                </p:cTn>
                              </p:par>
                              <p:par>
                                <p:cTn id="153" presetID="42" presetClass="entr" presetSubtype="0" fill="hold" nodeType="withEffect">
                                  <p:stCondLst>
                                    <p:cond delay="0"/>
                                  </p:stCondLst>
                                  <p:childTnLst>
                                    <p:set>
                                      <p:cBhvr>
                                        <p:cTn id="154" dur="1" fill="hold">
                                          <p:stCondLst>
                                            <p:cond delay="0"/>
                                          </p:stCondLst>
                                        </p:cTn>
                                        <p:tgtEl>
                                          <p:spTgt spid="20"/>
                                        </p:tgtEl>
                                        <p:attrNameLst>
                                          <p:attrName>style.visibility</p:attrName>
                                        </p:attrNameLst>
                                      </p:cBhvr>
                                      <p:to>
                                        <p:strVal val="visible"/>
                                      </p:to>
                                    </p:set>
                                    <p:animEffect transition="in" filter="fade">
                                      <p:cBhvr>
                                        <p:cTn id="155" dur="1000"/>
                                        <p:tgtEl>
                                          <p:spTgt spid="20"/>
                                        </p:tgtEl>
                                      </p:cBhvr>
                                    </p:animEffect>
                                    <p:anim calcmode="lin" valueType="num">
                                      <p:cBhvr>
                                        <p:cTn id="156" dur="1000" fill="hold"/>
                                        <p:tgtEl>
                                          <p:spTgt spid="20"/>
                                        </p:tgtEl>
                                        <p:attrNameLst>
                                          <p:attrName>ppt_x</p:attrName>
                                        </p:attrNameLst>
                                      </p:cBhvr>
                                      <p:tavLst>
                                        <p:tav tm="0">
                                          <p:val>
                                            <p:strVal val="#ppt_x"/>
                                          </p:val>
                                        </p:tav>
                                        <p:tav tm="100000">
                                          <p:val>
                                            <p:strVal val="#ppt_x"/>
                                          </p:val>
                                        </p:tav>
                                      </p:tavLst>
                                    </p:anim>
                                    <p:anim calcmode="lin" valueType="num">
                                      <p:cBhvr>
                                        <p:cTn id="157" dur="1000" fill="hold"/>
                                        <p:tgtEl>
                                          <p:spTgt spid="20"/>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64"/>
                                        </p:tgtEl>
                                        <p:attrNameLst>
                                          <p:attrName>style.visibility</p:attrName>
                                        </p:attrNameLst>
                                      </p:cBhvr>
                                      <p:to>
                                        <p:strVal val="visible"/>
                                      </p:to>
                                    </p:set>
                                    <p:animEffect transition="in" filter="fade">
                                      <p:cBhvr>
                                        <p:cTn id="160" dur="1000"/>
                                        <p:tgtEl>
                                          <p:spTgt spid="64"/>
                                        </p:tgtEl>
                                      </p:cBhvr>
                                    </p:animEffect>
                                    <p:anim calcmode="lin" valueType="num">
                                      <p:cBhvr>
                                        <p:cTn id="161" dur="1000" fill="hold"/>
                                        <p:tgtEl>
                                          <p:spTgt spid="64"/>
                                        </p:tgtEl>
                                        <p:attrNameLst>
                                          <p:attrName>ppt_x</p:attrName>
                                        </p:attrNameLst>
                                      </p:cBhvr>
                                      <p:tavLst>
                                        <p:tav tm="0">
                                          <p:val>
                                            <p:strVal val="#ppt_x"/>
                                          </p:val>
                                        </p:tav>
                                        <p:tav tm="100000">
                                          <p:val>
                                            <p:strVal val="#ppt_x"/>
                                          </p:val>
                                        </p:tav>
                                      </p:tavLst>
                                    </p:anim>
                                    <p:anim calcmode="lin" valueType="num">
                                      <p:cBhvr>
                                        <p:cTn id="162" dur="1000" fill="hold"/>
                                        <p:tgtEl>
                                          <p:spTgt spid="64"/>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65"/>
                                        </p:tgtEl>
                                        <p:attrNameLst>
                                          <p:attrName>style.visibility</p:attrName>
                                        </p:attrNameLst>
                                      </p:cBhvr>
                                      <p:to>
                                        <p:strVal val="visible"/>
                                      </p:to>
                                    </p:set>
                                    <p:animEffect transition="in" filter="fade">
                                      <p:cBhvr>
                                        <p:cTn id="165" dur="1000"/>
                                        <p:tgtEl>
                                          <p:spTgt spid="65"/>
                                        </p:tgtEl>
                                      </p:cBhvr>
                                    </p:animEffect>
                                    <p:anim calcmode="lin" valueType="num">
                                      <p:cBhvr>
                                        <p:cTn id="166" dur="1000" fill="hold"/>
                                        <p:tgtEl>
                                          <p:spTgt spid="65"/>
                                        </p:tgtEl>
                                        <p:attrNameLst>
                                          <p:attrName>ppt_x</p:attrName>
                                        </p:attrNameLst>
                                      </p:cBhvr>
                                      <p:tavLst>
                                        <p:tav tm="0">
                                          <p:val>
                                            <p:strVal val="#ppt_x"/>
                                          </p:val>
                                        </p:tav>
                                        <p:tav tm="100000">
                                          <p:val>
                                            <p:strVal val="#ppt_x"/>
                                          </p:val>
                                        </p:tav>
                                      </p:tavLst>
                                    </p:anim>
                                    <p:anim calcmode="lin" valueType="num">
                                      <p:cBhvr>
                                        <p:cTn id="167" dur="1000" fill="hold"/>
                                        <p:tgtEl>
                                          <p:spTgt spid="65"/>
                                        </p:tgtEl>
                                        <p:attrNameLst>
                                          <p:attrName>ppt_y</p:attrName>
                                        </p:attrNameLst>
                                      </p:cBhvr>
                                      <p:tavLst>
                                        <p:tav tm="0">
                                          <p:val>
                                            <p:strVal val="#ppt_y+.1"/>
                                          </p:val>
                                        </p:tav>
                                        <p:tav tm="100000">
                                          <p:val>
                                            <p:strVal val="#ppt_y"/>
                                          </p:val>
                                        </p:tav>
                                      </p:tavLst>
                                    </p:anim>
                                  </p:childTnLst>
                                </p:cTn>
                              </p:par>
                              <p:par>
                                <p:cTn id="168" presetID="42" presetClass="entr" presetSubtype="0" fill="hold" nodeType="withEffect">
                                  <p:stCondLst>
                                    <p:cond delay="0"/>
                                  </p:stCondLst>
                                  <p:childTnLst>
                                    <p:set>
                                      <p:cBhvr>
                                        <p:cTn id="169" dur="1" fill="hold">
                                          <p:stCondLst>
                                            <p:cond delay="0"/>
                                          </p:stCondLst>
                                        </p:cTn>
                                        <p:tgtEl>
                                          <p:spTgt spid="35"/>
                                        </p:tgtEl>
                                        <p:attrNameLst>
                                          <p:attrName>style.visibility</p:attrName>
                                        </p:attrNameLst>
                                      </p:cBhvr>
                                      <p:to>
                                        <p:strVal val="visible"/>
                                      </p:to>
                                    </p:set>
                                    <p:animEffect transition="in" filter="fade">
                                      <p:cBhvr>
                                        <p:cTn id="170" dur="1000"/>
                                        <p:tgtEl>
                                          <p:spTgt spid="35"/>
                                        </p:tgtEl>
                                      </p:cBhvr>
                                    </p:animEffect>
                                    <p:anim calcmode="lin" valueType="num">
                                      <p:cBhvr>
                                        <p:cTn id="171" dur="1000" fill="hold"/>
                                        <p:tgtEl>
                                          <p:spTgt spid="35"/>
                                        </p:tgtEl>
                                        <p:attrNameLst>
                                          <p:attrName>ppt_x</p:attrName>
                                        </p:attrNameLst>
                                      </p:cBhvr>
                                      <p:tavLst>
                                        <p:tav tm="0">
                                          <p:val>
                                            <p:strVal val="#ppt_x"/>
                                          </p:val>
                                        </p:tav>
                                        <p:tav tm="100000">
                                          <p:val>
                                            <p:strVal val="#ppt_x"/>
                                          </p:val>
                                        </p:tav>
                                      </p:tavLst>
                                    </p:anim>
                                    <p:anim calcmode="lin" valueType="num">
                                      <p:cBhvr>
                                        <p:cTn id="172" dur="1000" fill="hold"/>
                                        <p:tgtEl>
                                          <p:spTgt spid="35"/>
                                        </p:tgtEl>
                                        <p:attrNameLst>
                                          <p:attrName>ppt_y</p:attrName>
                                        </p:attrNameLst>
                                      </p:cBhvr>
                                      <p:tavLst>
                                        <p:tav tm="0">
                                          <p:val>
                                            <p:strVal val="#ppt_y+.1"/>
                                          </p:val>
                                        </p:tav>
                                        <p:tav tm="100000">
                                          <p:val>
                                            <p:strVal val="#ppt_y"/>
                                          </p:val>
                                        </p:tav>
                                      </p:tavLst>
                                    </p:anim>
                                  </p:childTnLst>
                                </p:cTn>
                              </p:par>
                              <p:par>
                                <p:cTn id="173" presetID="42" presetClass="entr" presetSubtype="0" fill="hold" nodeType="withEffect">
                                  <p:stCondLst>
                                    <p:cond delay="0"/>
                                  </p:stCondLst>
                                  <p:childTnLst>
                                    <p:set>
                                      <p:cBhvr>
                                        <p:cTn id="174" dur="1" fill="hold">
                                          <p:stCondLst>
                                            <p:cond delay="0"/>
                                          </p:stCondLst>
                                        </p:cTn>
                                        <p:tgtEl>
                                          <p:spTgt spid="17"/>
                                        </p:tgtEl>
                                        <p:attrNameLst>
                                          <p:attrName>style.visibility</p:attrName>
                                        </p:attrNameLst>
                                      </p:cBhvr>
                                      <p:to>
                                        <p:strVal val="visible"/>
                                      </p:to>
                                    </p:set>
                                    <p:animEffect transition="in" filter="fade">
                                      <p:cBhvr>
                                        <p:cTn id="175" dur="1000"/>
                                        <p:tgtEl>
                                          <p:spTgt spid="17"/>
                                        </p:tgtEl>
                                      </p:cBhvr>
                                    </p:animEffect>
                                    <p:anim calcmode="lin" valueType="num">
                                      <p:cBhvr>
                                        <p:cTn id="176" dur="1000" fill="hold"/>
                                        <p:tgtEl>
                                          <p:spTgt spid="17"/>
                                        </p:tgtEl>
                                        <p:attrNameLst>
                                          <p:attrName>ppt_x</p:attrName>
                                        </p:attrNameLst>
                                      </p:cBhvr>
                                      <p:tavLst>
                                        <p:tav tm="0">
                                          <p:val>
                                            <p:strVal val="#ppt_x"/>
                                          </p:val>
                                        </p:tav>
                                        <p:tav tm="100000">
                                          <p:val>
                                            <p:strVal val="#ppt_x"/>
                                          </p:val>
                                        </p:tav>
                                      </p:tavLst>
                                    </p:anim>
                                    <p:anim calcmode="lin" valueType="num">
                                      <p:cBhvr>
                                        <p:cTn id="17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P spid="66" grpId="0"/>
      <p:bldP spid="67" grpId="0"/>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גרפיקה 32" descr="פרח ללא גבעול עם מילוי מלא">
            <a:extLst>
              <a:ext uri="{FF2B5EF4-FFF2-40B4-BE49-F238E27FC236}">
                <a16:creationId xmlns:a16="http://schemas.microsoft.com/office/drawing/2014/main" id="{515E404D-F84E-4927-AB68-293500F29F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9549172" y="2838433"/>
            <a:ext cx="914400" cy="914400"/>
          </a:xfrm>
          <a:prstGeom prst="rect">
            <a:avLst/>
          </a:prstGeom>
        </p:spPr>
      </p:pic>
      <p:pic>
        <p:nvPicPr>
          <p:cNvPr id="43" name="גרפיקה 42">
            <a:extLst>
              <a:ext uri="{FF2B5EF4-FFF2-40B4-BE49-F238E27FC236}">
                <a16:creationId xmlns:a16="http://schemas.microsoft.com/office/drawing/2014/main" id="{A1C22CE4-167A-4A7A-8BE1-AA4D9F45FEB0}"/>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7872000" y="478310"/>
            <a:ext cx="4320000" cy="1116897"/>
          </a:xfrm>
          <a:prstGeom prst="rect">
            <a:avLst/>
          </a:prstGeom>
        </p:spPr>
      </p:pic>
      <p:sp>
        <p:nvSpPr>
          <p:cNvPr id="11" name="מלבן 10">
            <a:extLst>
              <a:ext uri="{FF2B5EF4-FFF2-40B4-BE49-F238E27FC236}">
                <a16:creationId xmlns:a16="http://schemas.microsoft.com/office/drawing/2014/main" id="{E00FB518-37F2-41E3-9B00-0528A8758AB5}"/>
              </a:ext>
            </a:extLst>
          </p:cNvPr>
          <p:cNvSpPr/>
          <p:nvPr/>
        </p:nvSpPr>
        <p:spPr>
          <a:xfrm>
            <a:off x="9285932" y="343674"/>
            <a:ext cx="2906068" cy="1378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נושאי היחידה</a:t>
            </a:r>
          </a:p>
        </p:txBody>
      </p:sp>
      <p:sp>
        <p:nvSpPr>
          <p:cNvPr id="16" name="מלבן 15">
            <a:extLst>
              <a:ext uri="{FF2B5EF4-FFF2-40B4-BE49-F238E27FC236}">
                <a16:creationId xmlns:a16="http://schemas.microsoft.com/office/drawing/2014/main" id="{8A973E30-FA50-4D6F-B3B8-3A38C9A9D8B7}"/>
              </a:ext>
            </a:extLst>
          </p:cNvPr>
          <p:cNvSpPr/>
          <p:nvPr/>
        </p:nvSpPr>
        <p:spPr>
          <a:xfrm>
            <a:off x="8135586" y="3011781"/>
            <a:ext cx="2906068" cy="382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smtClean="0">
                <a:ln>
                  <a:noFill/>
                </a:ln>
                <a:solidFill>
                  <a:srgbClr val="BBA4DD"/>
                </a:solidFill>
                <a:effectLst/>
                <a:uLnTx/>
                <a:uFillTx/>
                <a:latin typeface="Calibri" panose="020F0502020204030204" pitchFamily="34" charset="0"/>
                <a:ea typeface="+mn-ea"/>
                <a:cs typeface="Calibri" panose="020F0502020204030204" pitchFamily="34" charset="0"/>
              </a:rPr>
              <a:t>מסרי אני</a:t>
            </a:r>
            <a:endParaRPr kumimoji="0" lang="he-IL" sz="2800" b="1" i="0" u="none" strike="noStrike" kern="1200" cap="none" spc="0" normalizeH="0" baseline="0" noProof="0" dirty="0">
              <a:ln>
                <a:noFill/>
              </a:ln>
              <a:solidFill>
                <a:srgbClr val="BBA4DD"/>
              </a:solidFill>
              <a:effectLst/>
              <a:uLnTx/>
              <a:uFillTx/>
              <a:latin typeface="Calibri" panose="020F0502020204030204" pitchFamily="34" charset="0"/>
              <a:ea typeface="+mn-ea"/>
              <a:cs typeface="Calibri" panose="020F0502020204030204" pitchFamily="34" charset="0"/>
            </a:endParaRPr>
          </a:p>
        </p:txBody>
      </p:sp>
      <p:sp>
        <p:nvSpPr>
          <p:cNvPr id="17" name="מלבן 16">
            <a:extLst>
              <a:ext uri="{FF2B5EF4-FFF2-40B4-BE49-F238E27FC236}">
                <a16:creationId xmlns:a16="http://schemas.microsoft.com/office/drawing/2014/main" id="{EB8D51FC-FBC9-410A-BF4F-379C99BD1887}"/>
              </a:ext>
            </a:extLst>
          </p:cNvPr>
          <p:cNvSpPr/>
          <p:nvPr/>
        </p:nvSpPr>
        <p:spPr>
          <a:xfrm>
            <a:off x="6103650" y="3914340"/>
            <a:ext cx="3712364" cy="3711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smtClean="0">
                <a:ln>
                  <a:noFill/>
                </a:ln>
                <a:solidFill>
                  <a:srgbClr val="70AD47">
                    <a:lumMod val="60000"/>
                    <a:lumOff val="40000"/>
                  </a:srgbClr>
                </a:solidFill>
                <a:effectLst/>
                <a:uLnTx/>
                <a:uFillTx/>
                <a:latin typeface="Calibri" panose="020F0502020204030204" pitchFamily="34" charset="0"/>
                <a:ea typeface="+mn-ea"/>
                <a:cs typeface="Calibri" panose="020F0502020204030204" pitchFamily="34" charset="0"/>
              </a:rPr>
              <a:t>מתנסחות </a:t>
            </a:r>
            <a:r>
              <a:rPr kumimoji="0" lang="he-IL" sz="1800" b="1" i="0" u="none" strike="noStrike" kern="1200" cap="none" spc="0" normalizeH="0" baseline="0" noProof="0" dirty="0">
                <a:ln>
                  <a:noFill/>
                </a:ln>
                <a:solidFill>
                  <a:srgbClr val="70AD47">
                    <a:lumMod val="60000"/>
                    <a:lumOff val="40000"/>
                  </a:srgbClr>
                </a:solidFill>
                <a:effectLst/>
                <a:uLnTx/>
                <a:uFillTx/>
                <a:latin typeface="Calibri" panose="020F0502020204030204" pitchFamily="34" charset="0"/>
                <a:ea typeface="+mn-ea"/>
                <a:cs typeface="Calibri" panose="020F0502020204030204" pitchFamily="34" charset="0"/>
              </a:rPr>
              <a:t>במסרי "אני"</a:t>
            </a:r>
          </a:p>
        </p:txBody>
      </p:sp>
      <p:sp>
        <p:nvSpPr>
          <p:cNvPr id="41" name="מלבן 40">
            <a:extLst>
              <a:ext uri="{FF2B5EF4-FFF2-40B4-BE49-F238E27FC236}">
                <a16:creationId xmlns:a16="http://schemas.microsoft.com/office/drawing/2014/main" id="{7CE9EE8E-3B12-4ADA-853C-E4C57339CA17}"/>
              </a:ext>
            </a:extLst>
          </p:cNvPr>
          <p:cNvSpPr/>
          <p:nvPr/>
        </p:nvSpPr>
        <p:spPr>
          <a:xfrm>
            <a:off x="11543430" y="2102766"/>
            <a:ext cx="234456" cy="291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1</a:t>
            </a:r>
          </a:p>
        </p:txBody>
      </p:sp>
      <p:sp>
        <p:nvSpPr>
          <p:cNvPr id="42" name="אליפסה 41">
            <a:extLst>
              <a:ext uri="{FF2B5EF4-FFF2-40B4-BE49-F238E27FC236}">
                <a16:creationId xmlns:a16="http://schemas.microsoft.com/office/drawing/2014/main" id="{F633F18F-7539-4720-8DF5-C6E2EAB8F876}"/>
              </a:ext>
            </a:extLst>
          </p:cNvPr>
          <p:cNvSpPr/>
          <p:nvPr/>
        </p:nvSpPr>
        <p:spPr>
          <a:xfrm>
            <a:off x="9813150" y="3067924"/>
            <a:ext cx="386444" cy="382890"/>
          </a:xfrm>
          <a:prstGeom prst="ellipse">
            <a:avLst/>
          </a:prstGeom>
          <a:solidFill>
            <a:srgbClr val="BBA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44" name="מלבן 43">
            <a:extLst>
              <a:ext uri="{FF2B5EF4-FFF2-40B4-BE49-F238E27FC236}">
                <a16:creationId xmlns:a16="http://schemas.microsoft.com/office/drawing/2014/main" id="{47057622-7F54-4C3F-B41D-404073F2F9A1}"/>
              </a:ext>
            </a:extLst>
          </p:cNvPr>
          <p:cNvSpPr/>
          <p:nvPr/>
        </p:nvSpPr>
        <p:spPr>
          <a:xfrm>
            <a:off x="9891912" y="3119442"/>
            <a:ext cx="234456" cy="291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2</a:t>
            </a:r>
          </a:p>
        </p:txBody>
      </p:sp>
      <p:sp>
        <p:nvSpPr>
          <p:cNvPr id="52" name="אליפסה 51">
            <a:extLst>
              <a:ext uri="{FF2B5EF4-FFF2-40B4-BE49-F238E27FC236}">
                <a16:creationId xmlns:a16="http://schemas.microsoft.com/office/drawing/2014/main" id="{049F1846-C18A-4451-B7A8-DAC5014F3BA7}"/>
              </a:ext>
            </a:extLst>
          </p:cNvPr>
          <p:cNvSpPr/>
          <p:nvPr/>
        </p:nvSpPr>
        <p:spPr>
          <a:xfrm>
            <a:off x="9065877" y="3918405"/>
            <a:ext cx="386444" cy="38289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53" name="מלבן 52">
            <a:extLst>
              <a:ext uri="{FF2B5EF4-FFF2-40B4-BE49-F238E27FC236}">
                <a16:creationId xmlns:a16="http://schemas.microsoft.com/office/drawing/2014/main" id="{536E14CA-248B-45AA-9CB7-F65EC9441624}"/>
              </a:ext>
            </a:extLst>
          </p:cNvPr>
          <p:cNvSpPr/>
          <p:nvPr/>
        </p:nvSpPr>
        <p:spPr>
          <a:xfrm>
            <a:off x="9153446" y="3964478"/>
            <a:ext cx="234456" cy="291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3</a:t>
            </a:r>
          </a:p>
        </p:txBody>
      </p:sp>
      <p:sp>
        <p:nvSpPr>
          <p:cNvPr id="55" name="מלבן 54">
            <a:extLst>
              <a:ext uri="{FF2B5EF4-FFF2-40B4-BE49-F238E27FC236}">
                <a16:creationId xmlns:a16="http://schemas.microsoft.com/office/drawing/2014/main" id="{A8F5411D-1307-4C50-8B64-D17446A73A64}"/>
              </a:ext>
            </a:extLst>
          </p:cNvPr>
          <p:cNvSpPr/>
          <p:nvPr/>
        </p:nvSpPr>
        <p:spPr>
          <a:xfrm>
            <a:off x="9429434" y="4230510"/>
            <a:ext cx="206999" cy="291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2" name="קבוצה 1"/>
          <p:cNvGrpSpPr/>
          <p:nvPr/>
        </p:nvGrpSpPr>
        <p:grpSpPr>
          <a:xfrm>
            <a:off x="10468501" y="2190367"/>
            <a:ext cx="386444" cy="382890"/>
            <a:chOff x="10646917" y="2190367"/>
            <a:chExt cx="386444" cy="382890"/>
          </a:xfrm>
        </p:grpSpPr>
        <p:sp>
          <p:nvSpPr>
            <p:cNvPr id="60" name="אליפסה 59">
              <a:extLst>
                <a:ext uri="{FF2B5EF4-FFF2-40B4-BE49-F238E27FC236}">
                  <a16:creationId xmlns:a16="http://schemas.microsoft.com/office/drawing/2014/main" id="{4A01A01B-769C-4D53-8EFB-F48CDBBA6994}"/>
                </a:ext>
              </a:extLst>
            </p:cNvPr>
            <p:cNvSpPr/>
            <p:nvPr/>
          </p:nvSpPr>
          <p:spPr>
            <a:xfrm>
              <a:off x="10646917" y="2190367"/>
              <a:ext cx="386444" cy="382890"/>
            </a:xfrm>
            <a:prstGeom prst="ellipse">
              <a:avLst/>
            </a:prstGeom>
            <a:solidFill>
              <a:srgbClr val="DDA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61" name="מלבן 60">
              <a:extLst>
                <a:ext uri="{FF2B5EF4-FFF2-40B4-BE49-F238E27FC236}">
                  <a16:creationId xmlns:a16="http://schemas.microsoft.com/office/drawing/2014/main" id="{DD2F3C33-F25E-4FF4-BA91-82B434CCEF76}"/>
                </a:ext>
              </a:extLst>
            </p:cNvPr>
            <p:cNvSpPr/>
            <p:nvPr/>
          </p:nvSpPr>
          <p:spPr>
            <a:xfrm>
              <a:off x="10734486" y="2236440"/>
              <a:ext cx="234456" cy="291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1</a:t>
              </a:r>
            </a:p>
          </p:txBody>
        </p:sp>
      </p:grpSp>
      <p:sp>
        <p:nvSpPr>
          <p:cNvPr id="63" name="מלבן 62">
            <a:extLst>
              <a:ext uri="{FF2B5EF4-FFF2-40B4-BE49-F238E27FC236}">
                <a16:creationId xmlns:a16="http://schemas.microsoft.com/office/drawing/2014/main" id="{95FD5DCE-ABDE-4B95-A8DD-7714E173AE57}"/>
              </a:ext>
            </a:extLst>
          </p:cNvPr>
          <p:cNvSpPr/>
          <p:nvPr/>
        </p:nvSpPr>
        <p:spPr>
          <a:xfrm>
            <a:off x="5593303" y="2168776"/>
            <a:ext cx="6672614" cy="3929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
                <a:srgbClr val="000000"/>
              </a:buClr>
              <a:buSzPts val="2800"/>
              <a:buFont typeface="Arial"/>
              <a:buNone/>
              <a:tabLst/>
              <a:defRPr/>
            </a:pPr>
            <a:r>
              <a:rPr kumimoji="0" lang="he-IL" b="1" i="0" u="none" strike="noStrike" kern="0" cap="none" spc="0" normalizeH="0" baseline="0" noProof="0" dirty="0">
                <a:ln>
                  <a:noFill/>
                </a:ln>
                <a:solidFill>
                  <a:srgbClr val="DDADA4"/>
                </a:solidFill>
                <a:effectLst/>
                <a:uLnTx/>
                <a:uFillTx/>
                <a:latin typeface="Calibri"/>
                <a:ea typeface="Calibri"/>
                <a:cs typeface="Calibri"/>
                <a:sym typeface="Calibri"/>
              </a:rPr>
              <a:t>מילים ומעשים המשאירים סימנים בלב</a:t>
            </a:r>
          </a:p>
        </p:txBody>
      </p:sp>
      <p:pic>
        <p:nvPicPr>
          <p:cNvPr id="37" name="גרפיקה 36">
            <a:extLst>
              <a:ext uri="{FF2B5EF4-FFF2-40B4-BE49-F238E27FC236}">
                <a16:creationId xmlns:a16="http://schemas.microsoft.com/office/drawing/2014/main" id="{785ED6B3-D234-4CD3-BE47-148B80360C60}"/>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8127830" y="827294"/>
            <a:ext cx="588672" cy="470938"/>
          </a:xfrm>
          <a:prstGeom prst="rect">
            <a:avLst/>
          </a:prstGeom>
        </p:spPr>
      </p:pic>
      <p:sp>
        <p:nvSpPr>
          <p:cNvPr id="30" name="מלבן 29">
            <a:extLst>
              <a:ext uri="{FF2B5EF4-FFF2-40B4-BE49-F238E27FC236}">
                <a16:creationId xmlns:a16="http://schemas.microsoft.com/office/drawing/2014/main" id="{E35554BC-90FE-4F42-8FAE-C66AD2591CBE}"/>
              </a:ext>
            </a:extLst>
          </p:cNvPr>
          <p:cNvSpPr/>
          <p:nvPr/>
        </p:nvSpPr>
        <p:spPr>
          <a:xfrm>
            <a:off x="715376" y="3322061"/>
            <a:ext cx="8687981" cy="4616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הקניית מיומנות השימוש במשפטים בעלי מסר "אני" להתמודדות עם עימות ולמניעת </a:t>
            </a:r>
            <a:r>
              <a:rPr kumimoji="0" lang="he-IL" sz="2000" b="0" i="0" u="none" strike="noStrike" kern="1200" cap="none" spc="0" normalizeH="0" baseline="0" noProof="0" dirty="0" smtClean="0">
                <a:ln>
                  <a:noFill/>
                </a:ln>
                <a:solidFill>
                  <a:prstClr val="white">
                    <a:lumMod val="50000"/>
                  </a:prstClr>
                </a:solidFill>
                <a:effectLst/>
                <a:uLnTx/>
                <a:uFillTx/>
                <a:latin typeface="Calibri" panose="020F0502020204030204" pitchFamily="34" charset="0"/>
                <a:ea typeface="+mn-ea"/>
                <a:cs typeface="Calibri" panose="020F0502020204030204" pitchFamily="34" charset="0"/>
              </a:rPr>
              <a:t>הסלמתו.</a:t>
            </a:r>
            <a:endParaRPr kumimoji="0" lang="he-IL" sz="2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endParaRPr>
          </a:p>
        </p:txBody>
      </p:sp>
      <p:sp>
        <p:nvSpPr>
          <p:cNvPr id="31" name="מלבן 30">
            <a:extLst>
              <a:ext uri="{FF2B5EF4-FFF2-40B4-BE49-F238E27FC236}">
                <a16:creationId xmlns:a16="http://schemas.microsoft.com/office/drawing/2014/main" id="{F8D7D0DF-DFD0-4125-9ABB-19EB12B0F7F1}"/>
              </a:ext>
            </a:extLst>
          </p:cNvPr>
          <p:cNvSpPr/>
          <p:nvPr/>
        </p:nvSpPr>
        <p:spPr>
          <a:xfrm>
            <a:off x="1460737" y="4109850"/>
            <a:ext cx="7530242" cy="860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תרגול </a:t>
            </a:r>
            <a:r>
              <a:rPr kumimoji="0" lang="he-IL" sz="1600" b="0" i="0" u="none" strike="noStrike" kern="1200" cap="none" spc="0" normalizeH="0" baseline="0" noProof="0" dirty="0" smtClean="0">
                <a:ln>
                  <a:noFill/>
                </a:ln>
                <a:solidFill>
                  <a:prstClr val="white">
                    <a:lumMod val="50000"/>
                  </a:prstClr>
                </a:solidFill>
                <a:effectLst/>
                <a:uLnTx/>
                <a:uFillTx/>
                <a:latin typeface="Calibri" panose="020F0502020204030204" pitchFamily="34" charset="0"/>
                <a:ea typeface="+mn-ea"/>
                <a:cs typeface="Calibri" panose="020F0502020204030204" pitchFamily="34" charset="0"/>
              </a:rPr>
              <a:t>"מסרי אני" להתמודדות </a:t>
            </a:r>
            <a:r>
              <a:rPr kumimoji="0" lang="he-IL" sz="16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עם מצבי עימות תוך חיזוק הבנת רגשות שני הצדדים השותפים </a:t>
            </a:r>
            <a:r>
              <a:rPr kumimoji="0" lang="he-IL" sz="1600" b="0" i="0" u="none" strike="noStrike" kern="1200" cap="none" spc="0" normalizeH="0" baseline="0" noProof="0" dirty="0" smtClean="0">
                <a:ln>
                  <a:noFill/>
                </a:ln>
                <a:solidFill>
                  <a:prstClr val="white">
                    <a:lumMod val="50000"/>
                  </a:prstClr>
                </a:solidFill>
                <a:effectLst/>
                <a:uLnTx/>
                <a:uFillTx/>
                <a:latin typeface="Calibri" panose="020F0502020204030204" pitchFamily="34" charset="0"/>
                <a:ea typeface="+mn-ea"/>
                <a:cs typeface="Calibri" panose="020F0502020204030204" pitchFamily="34" charset="0"/>
              </a:rPr>
              <a:t>לעימות.</a:t>
            </a:r>
            <a:r>
              <a:rPr kumimoji="0" lang="he-IL" sz="16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
            </a:r>
            <a:br>
              <a:rPr kumimoji="0" lang="he-IL" sz="16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br>
            <a:endParaRPr kumimoji="0" lang="he-IL" sz="16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endParaRPr>
          </a:p>
        </p:txBody>
      </p:sp>
      <p:sp>
        <p:nvSpPr>
          <p:cNvPr id="21" name="Google Shape;171;p4"/>
          <p:cNvSpPr/>
          <p:nvPr/>
        </p:nvSpPr>
        <p:spPr>
          <a:xfrm>
            <a:off x="1492747" y="2301956"/>
            <a:ext cx="9952634" cy="723185"/>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smtClean="0">
                <a:ln>
                  <a:noFill/>
                </a:ln>
                <a:solidFill>
                  <a:prstClr val="white">
                    <a:lumMod val="50000"/>
                  </a:prstClr>
                </a:solidFill>
                <a:effectLst/>
                <a:uLnTx/>
                <a:uFillTx/>
                <a:latin typeface="Calibri" panose="020F0502020204030204" pitchFamily="34" charset="0"/>
                <a:ea typeface="+mn-ea"/>
                <a:cs typeface="Calibri" panose="020F0502020204030204" pitchFamily="34" charset="0"/>
              </a:rPr>
              <a:t>חיבור בין </a:t>
            </a:r>
            <a:r>
              <a:rPr kumimoji="0" lang="he-IL" sz="16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עוצמת ביטויי הכעס לבין </a:t>
            </a:r>
            <a:r>
              <a:rPr kumimoji="0" lang="he-IL" sz="1600" b="0" i="0" u="none" strike="noStrike" kern="1200" cap="none" spc="0" normalizeH="0" baseline="0" noProof="0" dirty="0" smtClean="0">
                <a:ln>
                  <a:noFill/>
                </a:ln>
                <a:solidFill>
                  <a:prstClr val="white">
                    <a:lumMod val="50000"/>
                  </a:prstClr>
                </a:solidFill>
                <a:effectLst/>
                <a:uLnTx/>
                <a:uFillTx/>
                <a:latin typeface="Calibri" panose="020F0502020204030204" pitchFamily="34" charset="0"/>
                <a:ea typeface="+mn-ea"/>
                <a:cs typeface="Calibri" panose="020F0502020204030204" pitchFamily="34" charset="0"/>
              </a:rPr>
              <a:t>תוצאותיו</a:t>
            </a:r>
            <a:r>
              <a:rPr lang="he-IL" sz="1600" dirty="0">
                <a:solidFill>
                  <a:prstClr val="white">
                    <a:lumMod val="50000"/>
                  </a:prstClr>
                </a:solidFill>
                <a:latin typeface="Calibri" panose="020F0502020204030204" pitchFamily="34" charset="0"/>
                <a:cs typeface="Calibri" panose="020F0502020204030204" pitchFamily="34" charset="0"/>
              </a:rPr>
              <a:t> </a:t>
            </a:r>
            <a:r>
              <a:rPr lang="he-IL" sz="1600" dirty="0" smtClean="0">
                <a:solidFill>
                  <a:prstClr val="white">
                    <a:lumMod val="50000"/>
                  </a:prstClr>
                </a:solidFill>
                <a:latin typeface="Calibri" panose="020F0502020204030204" pitchFamily="34" charset="0"/>
                <a:cs typeface="Calibri" panose="020F0502020204030204" pitchFamily="34" charset="0"/>
              </a:rPr>
              <a:t>ורכישת </a:t>
            </a:r>
            <a:r>
              <a:rPr kumimoji="0" lang="he-IL" sz="1600" b="0" i="0" u="none" strike="noStrike" kern="1200" cap="none" spc="0" normalizeH="0" baseline="0" noProof="0" dirty="0" smtClean="0">
                <a:ln>
                  <a:noFill/>
                </a:ln>
                <a:solidFill>
                  <a:prstClr val="white">
                    <a:lumMod val="50000"/>
                  </a:prstClr>
                </a:solidFill>
                <a:effectLst/>
                <a:uLnTx/>
                <a:uFillTx/>
                <a:latin typeface="Calibri" panose="020F0502020204030204" pitchFamily="34" charset="0"/>
                <a:ea typeface="+mn-ea"/>
                <a:cs typeface="Calibri" panose="020F0502020204030204" pitchFamily="34" charset="0"/>
              </a:rPr>
              <a:t>כלים</a:t>
            </a:r>
            <a:r>
              <a:rPr kumimoji="0" lang="he-IL" sz="1600" b="0" i="0" u="none" strike="noStrike" kern="1200" cap="none" spc="0" normalizeH="0" noProof="0" dirty="0" smtClean="0">
                <a:ln>
                  <a:noFill/>
                </a:ln>
                <a:solidFill>
                  <a:prstClr val="white">
                    <a:lumMod val="50000"/>
                  </a:prstClr>
                </a:solidFill>
                <a:effectLst/>
                <a:uLnTx/>
                <a:uFillTx/>
                <a:latin typeface="Calibri" panose="020F0502020204030204" pitchFamily="34" charset="0"/>
                <a:ea typeface="+mn-ea"/>
                <a:cs typeface="Calibri" panose="020F0502020204030204" pitchFamily="34" charset="0"/>
              </a:rPr>
              <a:t> לסיוע</a:t>
            </a:r>
            <a:r>
              <a:rPr kumimoji="0" lang="he-IL" sz="1600" b="0" i="0" u="none" strike="noStrike" kern="1200" cap="none" spc="0" normalizeH="0" baseline="0" noProof="0" dirty="0" smtClean="0">
                <a:ln>
                  <a:noFill/>
                </a:ln>
                <a:solidFill>
                  <a:prstClr val="white">
                    <a:lumMod val="50000"/>
                  </a:prstClr>
                </a:solidFill>
                <a:effectLst/>
                <a:uLnTx/>
                <a:uFillTx/>
                <a:latin typeface="Calibri" panose="020F0502020204030204" pitchFamily="34" charset="0"/>
                <a:ea typeface="+mn-ea"/>
                <a:cs typeface="Calibri" panose="020F0502020204030204" pitchFamily="34" charset="0"/>
              </a:rPr>
              <a:t> </a:t>
            </a:r>
            <a:r>
              <a:rPr kumimoji="0" lang="he-IL" sz="16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בוויסות העצמי ברגעי הכעס. </a:t>
            </a:r>
          </a:p>
        </p:txBody>
      </p:sp>
    </p:spTree>
    <p:extLst>
      <p:ext uri="{BB962C8B-B14F-4D97-AF65-F5344CB8AC3E}">
        <p14:creationId xmlns:p14="http://schemas.microsoft.com/office/powerpoint/2010/main" val="12111237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41D6DAD-7B5F-5D14-648B-F4344B284A0D}"/>
              </a:ext>
            </a:extLst>
          </p:cNvPr>
          <p:cNvSpPr>
            <a:spLocks noGrp="1"/>
          </p:cNvSpPr>
          <p:nvPr>
            <p:ph type="title"/>
          </p:nvPr>
        </p:nvSpPr>
        <p:spPr/>
        <p:txBody>
          <a:bodyPr>
            <a:normAutofit/>
          </a:bodyPr>
          <a:lstStyle/>
          <a:p>
            <a:r>
              <a:rPr lang="he-IL" sz="6000" dirty="0" smtClean="0"/>
              <a:t>דוגמה </a:t>
            </a:r>
            <a:r>
              <a:rPr lang="he-IL" sz="6000" dirty="0"/>
              <a:t>לשלב הראשון של </a:t>
            </a:r>
            <a:r>
              <a:rPr lang="he-IL" sz="6000" dirty="0" smtClean="0"/>
              <a:t>"מסרי אני"</a:t>
            </a:r>
            <a:endParaRPr lang="he-IL" sz="6000" dirty="0"/>
          </a:p>
        </p:txBody>
      </p:sp>
      <p:pic>
        <p:nvPicPr>
          <p:cNvPr id="7" name="גרפיקה 6">
            <a:extLst>
              <a:ext uri="{FF2B5EF4-FFF2-40B4-BE49-F238E27FC236}">
                <a16:creationId xmlns:a16="http://schemas.microsoft.com/office/drawing/2014/main" id="{D1D45E3D-E541-AD9F-3C06-69B51DFE709A}"/>
              </a:ext>
            </a:extLst>
          </p:cNvPr>
          <p:cNvPicPr>
            <a:picLocks noChangeAspect="1"/>
          </p:cNvPicPr>
          <p:nvPr/>
        </p:nvPicPr>
        <p:blipFill>
          <a:blip r:embed="rId3">
            <a:extLst>
              <a:ext uri="{96DAC541-7B7A-43D3-8B79-37D633B846F1}">
                <asvg:svgBlip xmlns="" xmlns:asvg="http://schemas.microsoft.com/office/drawing/2016/SVG/main" r:embed="rId10"/>
              </a:ext>
            </a:extLst>
          </a:blip>
          <a:stretch>
            <a:fillRect/>
          </a:stretch>
        </p:blipFill>
        <p:spPr>
          <a:xfrm rot="20367723">
            <a:off x="4395311" y="1592991"/>
            <a:ext cx="5348005" cy="3726069"/>
          </a:xfrm>
          <a:prstGeom prst="rect">
            <a:avLst/>
          </a:prstGeom>
        </p:spPr>
      </p:pic>
      <p:sp>
        <p:nvSpPr>
          <p:cNvPr id="8" name="תיבת טקסט 7">
            <a:extLst>
              <a:ext uri="{FF2B5EF4-FFF2-40B4-BE49-F238E27FC236}">
                <a16:creationId xmlns:a16="http://schemas.microsoft.com/office/drawing/2014/main" id="{BDAB707C-74E3-6CA6-3A48-3CC548BE93D9}"/>
              </a:ext>
            </a:extLst>
          </p:cNvPr>
          <p:cNvSpPr txBox="1"/>
          <p:nvPr/>
        </p:nvSpPr>
        <p:spPr>
          <a:xfrm>
            <a:off x="5044179" y="1847983"/>
            <a:ext cx="3683013" cy="2893100"/>
          </a:xfrm>
          <a:prstGeom prst="rect">
            <a:avLst/>
          </a:prstGeom>
          <a:noFill/>
        </p:spPr>
        <p:txBody>
          <a:bodyPr wrap="square" rtlCol="1">
            <a:spAutoFit/>
          </a:bodyPr>
          <a:lstStyle/>
          <a:p>
            <a:pPr marL="0" marR="0" lvl="0" indent="0" algn="ctr" defTabSz="914400" rtl="1" eaLnBrk="1" fontAlgn="auto" latinLnBrk="0" hangingPunct="1">
              <a:spcBef>
                <a:spcPts val="0"/>
              </a:spcBef>
              <a:spcAft>
                <a:spcPts val="0"/>
              </a:spcAft>
              <a:buClrTx/>
              <a:buSzTx/>
              <a:buFontTx/>
              <a:buNone/>
              <a:tabLst/>
              <a:defRPr/>
            </a:pPr>
            <a:r>
              <a:rPr kumimoji="0" lang="he-IL"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שלום </a:t>
            </a:r>
            <a:r>
              <a:rPr kumimoji="0" lang="he-IL" sz="2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לכם,</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r>
            <a:b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he-IL"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קוראים לי </a:t>
            </a:r>
            <a:r>
              <a:rPr kumimoji="0" lang="he-IL" sz="2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דן. </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r>
            <a:b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he-IL"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היום קרה דבר לא נעים עם </a:t>
            </a:r>
            <a:r>
              <a:rPr kumimoji="0" lang="he-IL" sz="2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חברי הטוב </a:t>
            </a:r>
            <a:r>
              <a:rPr lang="he-IL" sz="2600" kern="1200" dirty="0" smtClean="0">
                <a:solidFill>
                  <a:prstClr val="black"/>
                </a:solidFill>
                <a:latin typeface="Calibri" panose="020F0502020204030204" pitchFamily="34" charset="0"/>
                <a:ea typeface="+mn-ea"/>
                <a:cs typeface="Calibri" panose="020F0502020204030204" pitchFamily="34" charset="0"/>
              </a:rPr>
              <a:t>חיים</a:t>
            </a:r>
            <a:r>
              <a:rPr kumimoji="0" lang="he-IL" sz="2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r>
            <a:b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he-IL"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כעת אשתמש ב'מסרי אני' כדי להבין מה קרה שגרם לי להרגיש לא בנוח...</a:t>
            </a:r>
          </a:p>
        </p:txBody>
      </p:sp>
      <p:sp>
        <p:nvSpPr>
          <p:cNvPr id="10" name="תיבת טקסט 9">
            <a:extLst>
              <a:ext uri="{FF2B5EF4-FFF2-40B4-BE49-F238E27FC236}">
                <a16:creationId xmlns:a16="http://schemas.microsoft.com/office/drawing/2014/main" id="{B867541D-5824-8519-41D6-3170F6D26AEC}"/>
              </a:ext>
            </a:extLst>
          </p:cNvPr>
          <p:cNvSpPr txBox="1"/>
          <p:nvPr/>
        </p:nvSpPr>
        <p:spPr>
          <a:xfrm>
            <a:off x="5060180" y="2893657"/>
            <a:ext cx="3683013" cy="1292662"/>
          </a:xfrm>
          <a:prstGeom prst="rect">
            <a:avLst/>
          </a:prstGeom>
          <a:noFill/>
        </p:spPr>
        <p:txBody>
          <a:bodyPr wrap="square" rtlCol="1">
            <a:spAutoFit/>
          </a:bodyPr>
          <a:lstStyle/>
          <a:p>
            <a:pPr marL="0" marR="0" lvl="0" indent="0" algn="ctr" defTabSz="914400" rtl="1" eaLnBrk="1" fontAlgn="auto" latinLnBrk="0" hangingPunct="1">
              <a:spcBef>
                <a:spcPts val="0"/>
              </a:spcBef>
              <a:spcAft>
                <a:spcPts val="0"/>
              </a:spcAft>
              <a:buClrTx/>
              <a:buSzTx/>
              <a:buFontTx/>
              <a:buNone/>
              <a:tabLst/>
              <a:defRPr/>
            </a:pPr>
            <a:r>
              <a:rPr lang="he-IL" sz="2600" dirty="0">
                <a:solidFill>
                  <a:prstClr val="black"/>
                </a:solidFill>
                <a:latin typeface="Calibri" panose="020F0502020204030204" pitchFamily="34" charset="0"/>
                <a:cs typeface="Calibri" panose="020F0502020204030204" pitchFamily="34" charset="0"/>
              </a:rPr>
              <a:t>מה הרגשתי...???</a:t>
            </a:r>
            <a:r>
              <a:rPr lang="en-US" sz="2600" noProof="0" dirty="0">
                <a:solidFill>
                  <a:prstClr val="black"/>
                </a:solidFill>
                <a:latin typeface="Calibri" panose="020F0502020204030204" pitchFamily="34" charset="0"/>
                <a:cs typeface="Calibri" panose="020F0502020204030204" pitchFamily="34" charset="0"/>
              </a:rPr>
              <a:t/>
            </a:r>
            <a:br>
              <a:rPr lang="en-US" sz="2600" noProof="0" dirty="0">
                <a:solidFill>
                  <a:prstClr val="black"/>
                </a:solidFill>
                <a:latin typeface="Calibri" panose="020F0502020204030204" pitchFamily="34" charset="0"/>
                <a:cs typeface="Calibri" panose="020F0502020204030204" pitchFamily="34" charset="0"/>
              </a:rPr>
            </a:br>
            <a:r>
              <a:rPr lang="he-IL" sz="2600" noProof="0" dirty="0">
                <a:solidFill>
                  <a:prstClr val="black"/>
                </a:solidFill>
                <a:latin typeface="Calibri" panose="020F0502020204030204" pitchFamily="34" charset="0"/>
                <a:cs typeface="Calibri" panose="020F0502020204030204" pitchFamily="34" charset="0"/>
              </a:rPr>
              <a:t>הרגשתי שאני </a:t>
            </a:r>
            <a:r>
              <a:rPr lang="he-IL" sz="2600" noProof="0" dirty="0" smtClean="0">
                <a:solidFill>
                  <a:prstClr val="black"/>
                </a:solidFill>
                <a:latin typeface="Calibri" panose="020F0502020204030204" pitchFamily="34" charset="0"/>
                <a:cs typeface="Calibri" panose="020F0502020204030204" pitchFamily="34" charset="0"/>
              </a:rPr>
              <a:t>פגוע </a:t>
            </a:r>
            <a:r>
              <a:rPr lang="he-IL" sz="2600" noProof="0" dirty="0">
                <a:solidFill>
                  <a:prstClr val="black"/>
                </a:solidFill>
                <a:latin typeface="Calibri" panose="020F0502020204030204" pitchFamily="34" charset="0"/>
                <a:cs typeface="Calibri" panose="020F0502020204030204" pitchFamily="34" charset="0"/>
              </a:rPr>
              <a:t>מאד </a:t>
            </a:r>
            <a:r>
              <a:rPr lang="he-IL" sz="2600" noProof="0" dirty="0" smtClean="0">
                <a:solidFill>
                  <a:prstClr val="black"/>
                </a:solidFill>
                <a:latin typeface="Calibri" panose="020F0502020204030204" pitchFamily="34" charset="0"/>
                <a:cs typeface="Calibri" panose="020F0502020204030204" pitchFamily="34" charset="0"/>
              </a:rPr>
              <a:t>מהחבר שלי </a:t>
            </a:r>
            <a:endParaRPr kumimoji="0" lang="he-IL"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11" name="Group 11">
            <a:extLst>
              <a:ext uri="{FF2B5EF4-FFF2-40B4-BE49-F238E27FC236}">
                <a16:creationId xmlns:a16="http://schemas.microsoft.com/office/drawing/2014/main" id="{55C25965-1898-C82D-1FF6-1415656DF868}"/>
              </a:ext>
            </a:extLst>
          </p:cNvPr>
          <p:cNvGrpSpPr/>
          <p:nvPr/>
        </p:nvGrpSpPr>
        <p:grpSpPr>
          <a:xfrm rot="5400000">
            <a:off x="1832078" y="457594"/>
            <a:ext cx="783752" cy="3375424"/>
            <a:chOff x="0" y="0"/>
            <a:chExt cx="775203" cy="2835626"/>
          </a:xfrm>
        </p:grpSpPr>
        <p:sp>
          <p:nvSpPr>
            <p:cNvPr id="12" name="Freeform 12">
              <a:extLst>
                <a:ext uri="{FF2B5EF4-FFF2-40B4-BE49-F238E27FC236}">
                  <a16:creationId xmlns:a16="http://schemas.microsoft.com/office/drawing/2014/main" id="{655D46B4-B543-3ECE-A87E-27E4E79A4DBA}"/>
                </a:ext>
              </a:extLst>
            </p:cNvPr>
            <p:cNvSpPr/>
            <p:nvPr/>
          </p:nvSpPr>
          <p:spPr>
            <a:xfrm>
              <a:off x="0" y="0"/>
              <a:ext cx="775203" cy="2835626"/>
            </a:xfrm>
            <a:custGeom>
              <a:avLst/>
              <a:gdLst/>
              <a:ahLst/>
              <a:cxnLst/>
              <a:rect l="l" t="t" r="r" b="b"/>
              <a:pathLst>
                <a:path w="775203" h="2835626">
                  <a:moveTo>
                    <a:pt x="258541" y="2816557"/>
                  </a:moveTo>
                  <a:cubicBezTo>
                    <a:pt x="298283" y="2828071"/>
                    <a:pt x="343466" y="2835626"/>
                    <a:pt x="387810" y="2835626"/>
                  </a:cubicBezTo>
                  <a:cubicBezTo>
                    <a:pt x="432156" y="2835626"/>
                    <a:pt x="474828" y="2829149"/>
                    <a:pt x="514152" y="2817635"/>
                  </a:cubicBezTo>
                  <a:cubicBezTo>
                    <a:pt x="514990" y="2817276"/>
                    <a:pt x="515826" y="2817276"/>
                    <a:pt x="516662" y="2816916"/>
                  </a:cubicBezTo>
                  <a:cubicBezTo>
                    <a:pt x="664340" y="2770861"/>
                    <a:pt x="773111" y="2649247"/>
                    <a:pt x="775203" y="2462192"/>
                  </a:cubicBezTo>
                  <a:lnTo>
                    <a:pt x="775203" y="0"/>
                  </a:lnTo>
                  <a:lnTo>
                    <a:pt x="0" y="0"/>
                  </a:lnTo>
                  <a:lnTo>
                    <a:pt x="0" y="2460364"/>
                  </a:lnTo>
                  <a:cubicBezTo>
                    <a:pt x="2092" y="2649966"/>
                    <a:pt x="109189" y="2771581"/>
                    <a:pt x="258541" y="2816557"/>
                  </a:cubicBezTo>
                  <a:close/>
                </a:path>
              </a:pathLst>
            </a:custGeom>
            <a:solidFill>
              <a:srgbClr val="A8CBBD"/>
            </a:solidFill>
          </p:spPr>
        </p:sp>
        <p:sp>
          <p:nvSpPr>
            <p:cNvPr id="13" name="TextBox 13">
              <a:extLst>
                <a:ext uri="{FF2B5EF4-FFF2-40B4-BE49-F238E27FC236}">
                  <a16:creationId xmlns:a16="http://schemas.microsoft.com/office/drawing/2014/main" id="{0026F5D4-33D1-5F59-18A7-3BDE0498C9C4}"/>
                </a:ext>
              </a:extLst>
            </p:cNvPr>
            <p:cNvSpPr txBox="1"/>
            <p:nvPr/>
          </p:nvSpPr>
          <p:spPr>
            <a:xfrm>
              <a:off x="0" y="-28575"/>
              <a:ext cx="660400" cy="714375"/>
            </a:xfrm>
            <a:prstGeom prst="rect">
              <a:avLst/>
            </a:prstGeom>
          </p:spPr>
          <p:txBody>
            <a:bodyPr lIns="47625" tIns="47625" rIns="47625" bIns="47625" rtlCol="0" anchor="ctr"/>
            <a:lstStyle/>
            <a:p>
              <a:pPr algn="ctr">
                <a:lnSpc>
                  <a:spcPts val="1838"/>
                </a:lnSpc>
                <a:spcBef>
                  <a:spcPct val="0"/>
                </a:spcBef>
              </a:pPr>
              <a:endParaRPr sz="1688"/>
            </a:p>
          </p:txBody>
        </p:sp>
      </p:grpSp>
      <p:sp>
        <p:nvSpPr>
          <p:cNvPr id="14" name="TextBox 61">
            <a:extLst>
              <a:ext uri="{FF2B5EF4-FFF2-40B4-BE49-F238E27FC236}">
                <a16:creationId xmlns:a16="http://schemas.microsoft.com/office/drawing/2014/main" id="{7BBC70D1-D462-43C2-AC4D-939470517457}"/>
              </a:ext>
            </a:extLst>
          </p:cNvPr>
          <p:cNvSpPr txBox="1"/>
          <p:nvPr/>
        </p:nvSpPr>
        <p:spPr>
          <a:xfrm>
            <a:off x="1011892" y="1924318"/>
            <a:ext cx="2899774" cy="430887"/>
          </a:xfrm>
          <a:prstGeom prst="rect">
            <a:avLst/>
          </a:prstGeom>
        </p:spPr>
        <p:txBody>
          <a:bodyPr wrap="square" lIns="0" tIns="0" rIns="0" bIns="0" rtlCol="0" anchor="t">
            <a:spAutoFit/>
          </a:bodyPr>
          <a:lstStyle/>
          <a:p>
            <a:pPr algn="ctr" rtl="1"/>
            <a:r>
              <a:rPr lang="en-US" sz="2800" b="1" dirty="0" err="1">
                <a:solidFill>
                  <a:srgbClr val="404040"/>
                </a:solidFill>
                <a:latin typeface="Calibri" panose="020F0502020204030204" pitchFamily="34" charset="0"/>
                <a:ea typeface="Calibri" panose="020F0502020204030204" pitchFamily="34" charset="0"/>
                <a:cs typeface="Calibri" panose="020F0502020204030204" pitchFamily="34" charset="0"/>
              </a:rPr>
              <a:t>רגש</a:t>
            </a:r>
            <a:r>
              <a:rPr lang="en-US" sz="2800" b="1"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he-IL" sz="2800" b="1"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he-IL" sz="2400" dirty="0">
                <a:latin typeface="Calibri" panose="020F0502020204030204" pitchFamily="34" charset="0"/>
                <a:ea typeface="Calibri" panose="020F0502020204030204" pitchFamily="34" charset="0"/>
                <a:cs typeface="Calibri" panose="020F0502020204030204" pitchFamily="34" charset="0"/>
              </a:rPr>
              <a:t>אני </a:t>
            </a:r>
            <a:r>
              <a:rPr lang="he-IL" sz="2400" dirty="0" smtClean="0">
                <a:latin typeface="Calibri" panose="020F0502020204030204" pitchFamily="34" charset="0"/>
                <a:ea typeface="Calibri" panose="020F0502020204030204" pitchFamily="34" charset="0"/>
                <a:cs typeface="Calibri" panose="020F0502020204030204" pitchFamily="34" charset="0"/>
              </a:rPr>
              <a:t>מרגיש... </a:t>
            </a:r>
            <a:endParaRPr lang="en-US" sz="28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sp>
        <p:nvSpPr>
          <p:cNvPr id="15" name="Freeform 15">
            <a:extLst>
              <a:ext uri="{FF2B5EF4-FFF2-40B4-BE49-F238E27FC236}">
                <a16:creationId xmlns:a16="http://schemas.microsoft.com/office/drawing/2014/main" id="{18A62466-BDBF-8AAE-F714-3968639020A7}"/>
              </a:ext>
            </a:extLst>
          </p:cNvPr>
          <p:cNvSpPr/>
          <p:nvPr/>
        </p:nvSpPr>
        <p:spPr>
          <a:xfrm>
            <a:off x="146867" y="1753430"/>
            <a:ext cx="743062" cy="746393"/>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8DF8C"/>
          </a:solidFill>
        </p:spPr>
        <p:txBody>
          <a:bodyPr/>
          <a:lstStyle/>
          <a:p>
            <a:endParaRPr lang="he-IL" dirty="0"/>
          </a:p>
        </p:txBody>
      </p:sp>
      <p:sp>
        <p:nvSpPr>
          <p:cNvPr id="16" name="TextBox 16">
            <a:extLst>
              <a:ext uri="{FF2B5EF4-FFF2-40B4-BE49-F238E27FC236}">
                <a16:creationId xmlns:a16="http://schemas.microsoft.com/office/drawing/2014/main" id="{C7FB1327-5918-B96F-F6C1-D86428A1DA8C}"/>
              </a:ext>
            </a:extLst>
          </p:cNvPr>
          <p:cNvSpPr txBox="1"/>
          <p:nvPr/>
        </p:nvSpPr>
        <p:spPr>
          <a:xfrm>
            <a:off x="215176" y="1788417"/>
            <a:ext cx="606444" cy="641431"/>
          </a:xfrm>
          <a:prstGeom prst="rect">
            <a:avLst/>
          </a:prstGeom>
        </p:spPr>
        <p:txBody>
          <a:bodyPr lIns="47625" tIns="47625" rIns="47625" bIns="47625" rtlCol="0" anchor="ctr"/>
          <a:lstStyle/>
          <a:p>
            <a:pPr algn="ctr">
              <a:lnSpc>
                <a:spcPts val="2099"/>
              </a:lnSpc>
              <a:spcBef>
                <a:spcPct val="0"/>
              </a:spcBef>
            </a:pPr>
            <a:r>
              <a:rPr lang="en-US" dirty="0">
                <a:solidFill>
                  <a:srgbClr val="404040"/>
                </a:solidFill>
                <a:latin typeface="Public Sans Bold"/>
              </a:rPr>
              <a:t>01</a:t>
            </a:r>
          </a:p>
        </p:txBody>
      </p:sp>
      <p:sp>
        <p:nvSpPr>
          <p:cNvPr id="17" name="תיבת טקסט 16">
            <a:extLst>
              <a:ext uri="{FF2B5EF4-FFF2-40B4-BE49-F238E27FC236}">
                <a16:creationId xmlns:a16="http://schemas.microsoft.com/office/drawing/2014/main" id="{005471DE-9590-5CE0-2DA4-D68DF6B9566A}"/>
              </a:ext>
            </a:extLst>
          </p:cNvPr>
          <p:cNvSpPr txBox="1"/>
          <p:nvPr/>
        </p:nvSpPr>
        <p:spPr>
          <a:xfrm>
            <a:off x="4991674" y="2978971"/>
            <a:ext cx="3683013" cy="954107"/>
          </a:xfrm>
          <a:prstGeom prst="rect">
            <a:avLst/>
          </a:prstGeom>
          <a:noFill/>
        </p:spPr>
        <p:txBody>
          <a:bodyPr wrap="square" rtlCol="1">
            <a:spAutoFit/>
          </a:bodyPr>
          <a:lstStyle/>
          <a:p>
            <a:pPr marL="0" marR="0" lvl="0" indent="0" algn="ctr" defTabSz="914400" rtl="1" eaLnBrk="1" fontAlgn="auto" latinLnBrk="0" hangingPunct="1">
              <a:spcBef>
                <a:spcPts val="0"/>
              </a:spcBef>
              <a:spcAft>
                <a:spcPts val="0"/>
              </a:spcAft>
              <a:buClrTx/>
              <a:buSzTx/>
              <a:buFontTx/>
              <a:buNone/>
              <a:tabLst/>
              <a:defRPr/>
            </a:pPr>
            <a:r>
              <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כעסתי </a:t>
            </a:r>
            <a:r>
              <a:rPr kumimoji="0" lang="he-IL"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כאשר</a:t>
            </a:r>
            <a:r>
              <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he-IL"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חיים אחר כשקבענו להיפגש</a:t>
            </a:r>
            <a:endPar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18" name="Group 17">
            <a:extLst>
              <a:ext uri="{FF2B5EF4-FFF2-40B4-BE49-F238E27FC236}">
                <a16:creationId xmlns:a16="http://schemas.microsoft.com/office/drawing/2014/main" id="{0746FE47-A206-1186-1412-016BA78B0F80}"/>
              </a:ext>
            </a:extLst>
          </p:cNvPr>
          <p:cNvGrpSpPr/>
          <p:nvPr/>
        </p:nvGrpSpPr>
        <p:grpSpPr>
          <a:xfrm rot="5400000">
            <a:off x="1794238" y="1399438"/>
            <a:ext cx="822349" cy="3679910"/>
            <a:chOff x="0" y="0"/>
            <a:chExt cx="798164" cy="2835626"/>
          </a:xfrm>
        </p:grpSpPr>
        <p:sp>
          <p:nvSpPr>
            <p:cNvPr id="19" name="Freeform 18">
              <a:extLst>
                <a:ext uri="{FF2B5EF4-FFF2-40B4-BE49-F238E27FC236}">
                  <a16:creationId xmlns:a16="http://schemas.microsoft.com/office/drawing/2014/main" id="{2FC3AE6F-7E12-0F44-5702-B8586BBDC283}"/>
                </a:ext>
              </a:extLst>
            </p:cNvPr>
            <p:cNvSpPr/>
            <p:nvPr/>
          </p:nvSpPr>
          <p:spPr>
            <a:xfrm>
              <a:off x="0" y="0"/>
              <a:ext cx="798163" cy="2835626"/>
            </a:xfrm>
            <a:custGeom>
              <a:avLst/>
              <a:gdLst/>
              <a:ahLst/>
              <a:cxnLst/>
              <a:rect l="l" t="t" r="r" b="b"/>
              <a:pathLst>
                <a:path w="798163" h="2835626">
                  <a:moveTo>
                    <a:pt x="266198" y="2816557"/>
                  </a:moveTo>
                  <a:cubicBezTo>
                    <a:pt x="307118" y="2828071"/>
                    <a:pt x="353639" y="2835626"/>
                    <a:pt x="399297" y="2835626"/>
                  </a:cubicBezTo>
                  <a:cubicBezTo>
                    <a:pt x="444956" y="2835626"/>
                    <a:pt x="488892" y="2829149"/>
                    <a:pt x="529380" y="2817635"/>
                  </a:cubicBezTo>
                  <a:cubicBezTo>
                    <a:pt x="530243" y="2817276"/>
                    <a:pt x="531104" y="2817276"/>
                    <a:pt x="531965" y="2816916"/>
                  </a:cubicBezTo>
                  <a:cubicBezTo>
                    <a:pt x="684017" y="2770861"/>
                    <a:pt x="796010" y="2649247"/>
                    <a:pt x="798163" y="2462192"/>
                  </a:cubicBezTo>
                  <a:lnTo>
                    <a:pt x="798163" y="0"/>
                  </a:lnTo>
                  <a:lnTo>
                    <a:pt x="0" y="0"/>
                  </a:lnTo>
                  <a:lnTo>
                    <a:pt x="0" y="2460364"/>
                  </a:lnTo>
                  <a:cubicBezTo>
                    <a:pt x="2154" y="2649966"/>
                    <a:pt x="112423" y="2771581"/>
                    <a:pt x="266198" y="2816557"/>
                  </a:cubicBezTo>
                  <a:close/>
                </a:path>
              </a:pathLst>
            </a:custGeom>
            <a:solidFill>
              <a:srgbClr val="F8A4A4"/>
            </a:solidFill>
          </p:spPr>
        </p:sp>
        <p:sp>
          <p:nvSpPr>
            <p:cNvPr id="20" name="TextBox 19">
              <a:extLst>
                <a:ext uri="{FF2B5EF4-FFF2-40B4-BE49-F238E27FC236}">
                  <a16:creationId xmlns:a16="http://schemas.microsoft.com/office/drawing/2014/main" id="{9143C519-C847-576A-F429-273DB24C492A}"/>
                </a:ext>
              </a:extLst>
            </p:cNvPr>
            <p:cNvSpPr txBox="1"/>
            <p:nvPr/>
          </p:nvSpPr>
          <p:spPr>
            <a:xfrm>
              <a:off x="0" y="-28575"/>
              <a:ext cx="660400" cy="714375"/>
            </a:xfrm>
            <a:prstGeom prst="rect">
              <a:avLst/>
            </a:prstGeom>
          </p:spPr>
          <p:txBody>
            <a:bodyPr lIns="47625" tIns="47625" rIns="47625" bIns="47625" rtlCol="0" anchor="ctr"/>
            <a:lstStyle/>
            <a:p>
              <a:pPr algn="ctr">
                <a:lnSpc>
                  <a:spcPts val="1838"/>
                </a:lnSpc>
                <a:spcBef>
                  <a:spcPct val="0"/>
                </a:spcBef>
              </a:pPr>
              <a:endParaRPr sz="1688"/>
            </a:p>
          </p:txBody>
        </p:sp>
      </p:grpSp>
      <p:grpSp>
        <p:nvGrpSpPr>
          <p:cNvPr id="21" name="Group 20">
            <a:extLst>
              <a:ext uri="{FF2B5EF4-FFF2-40B4-BE49-F238E27FC236}">
                <a16:creationId xmlns:a16="http://schemas.microsoft.com/office/drawing/2014/main" id="{116C89D1-021C-CE3D-3B7E-00FF381F4B23}"/>
              </a:ext>
            </a:extLst>
          </p:cNvPr>
          <p:cNvGrpSpPr/>
          <p:nvPr/>
        </p:nvGrpSpPr>
        <p:grpSpPr>
          <a:xfrm>
            <a:off x="174487" y="2850710"/>
            <a:ext cx="743062" cy="746393"/>
            <a:chOff x="-12704" y="-76200"/>
            <a:chExt cx="809173" cy="812800"/>
          </a:xfrm>
        </p:grpSpPr>
        <p:sp>
          <p:nvSpPr>
            <p:cNvPr id="22" name="Freeform 21">
              <a:extLst>
                <a:ext uri="{FF2B5EF4-FFF2-40B4-BE49-F238E27FC236}">
                  <a16:creationId xmlns:a16="http://schemas.microsoft.com/office/drawing/2014/main" id="{64553FF9-215E-CF32-3A8B-108E1E6ABF40}"/>
                </a:ext>
              </a:extLst>
            </p:cNvPr>
            <p:cNvSpPr/>
            <p:nvPr/>
          </p:nvSpPr>
          <p:spPr>
            <a:xfrm>
              <a:off x="-12704" y="-7620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8DF8C"/>
            </a:solidFill>
          </p:spPr>
        </p:sp>
        <p:sp>
          <p:nvSpPr>
            <p:cNvPr id="23" name="TextBox 22">
              <a:extLst>
                <a:ext uri="{FF2B5EF4-FFF2-40B4-BE49-F238E27FC236}">
                  <a16:creationId xmlns:a16="http://schemas.microsoft.com/office/drawing/2014/main" id="{A987FB4A-0EFC-88FF-A482-181331D0B128}"/>
                </a:ext>
              </a:extLst>
            </p:cNvPr>
            <p:cNvSpPr txBox="1"/>
            <p:nvPr/>
          </p:nvSpPr>
          <p:spPr>
            <a:xfrm>
              <a:off x="76200" y="47625"/>
              <a:ext cx="660400" cy="688975"/>
            </a:xfrm>
            <a:prstGeom prst="rect">
              <a:avLst/>
            </a:prstGeom>
          </p:spPr>
          <p:txBody>
            <a:bodyPr lIns="47625" tIns="47625" rIns="47625" bIns="47625" rtlCol="0" anchor="ctr"/>
            <a:lstStyle/>
            <a:p>
              <a:pPr algn="ctr">
                <a:lnSpc>
                  <a:spcPts val="1838"/>
                </a:lnSpc>
                <a:spcBef>
                  <a:spcPct val="0"/>
                </a:spcBef>
              </a:pPr>
              <a:r>
                <a:rPr lang="en-US" dirty="0">
                  <a:solidFill>
                    <a:srgbClr val="404040"/>
                  </a:solidFill>
                  <a:latin typeface="Public Sans Bold"/>
                </a:rPr>
                <a:t>02</a:t>
              </a:r>
              <a:endParaRPr lang="en-US" sz="1313" dirty="0">
                <a:solidFill>
                  <a:srgbClr val="404040"/>
                </a:solidFill>
                <a:latin typeface="Public Sans Bold"/>
              </a:endParaRPr>
            </a:p>
          </p:txBody>
        </p:sp>
      </p:grpSp>
      <p:sp>
        <p:nvSpPr>
          <p:cNvPr id="24" name="TextBox 64">
            <a:extLst>
              <a:ext uri="{FF2B5EF4-FFF2-40B4-BE49-F238E27FC236}">
                <a16:creationId xmlns:a16="http://schemas.microsoft.com/office/drawing/2014/main" id="{61254449-0729-879C-26A6-2E4C9A0679DE}"/>
              </a:ext>
            </a:extLst>
          </p:cNvPr>
          <p:cNvSpPr txBox="1"/>
          <p:nvPr/>
        </p:nvSpPr>
        <p:spPr>
          <a:xfrm>
            <a:off x="436254" y="2999105"/>
            <a:ext cx="3266483" cy="430887"/>
          </a:xfrm>
          <a:prstGeom prst="rect">
            <a:avLst/>
          </a:prstGeom>
        </p:spPr>
        <p:txBody>
          <a:bodyPr wrap="square" lIns="0" tIns="0" rIns="0" bIns="0" rtlCol="0" anchor="t">
            <a:spAutoFit/>
          </a:bodyPr>
          <a:lstStyle/>
          <a:p>
            <a:pPr algn="r" rtl="1"/>
            <a:r>
              <a:rPr lang="he-IL" sz="2800" b="1" dirty="0">
                <a:solidFill>
                  <a:srgbClr val="404040"/>
                </a:solidFill>
                <a:latin typeface="Calibri" panose="020F0502020204030204" pitchFamily="34" charset="0"/>
                <a:ea typeface="Calibri" panose="020F0502020204030204" pitchFamily="34" charset="0"/>
                <a:cs typeface="Calibri" panose="020F0502020204030204" pitchFamily="34" charset="0"/>
              </a:rPr>
              <a:t>תיאור – </a:t>
            </a:r>
            <a:r>
              <a:rPr lang="he-IL" sz="2800" dirty="0">
                <a:solidFill>
                  <a:srgbClr val="404040"/>
                </a:solidFill>
                <a:latin typeface="Calibri" panose="020F0502020204030204" pitchFamily="34" charset="0"/>
                <a:ea typeface="Calibri" panose="020F0502020204030204" pitchFamily="34" charset="0"/>
                <a:cs typeface="Calibri" panose="020F0502020204030204" pitchFamily="34" charset="0"/>
              </a:rPr>
              <a:t>כאשר...</a:t>
            </a:r>
            <a:endParaRPr lang="en-US" sz="28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sp>
        <p:nvSpPr>
          <p:cNvPr id="25" name="תיבת טקסט 24">
            <a:extLst>
              <a:ext uri="{FF2B5EF4-FFF2-40B4-BE49-F238E27FC236}">
                <a16:creationId xmlns:a16="http://schemas.microsoft.com/office/drawing/2014/main" id="{8EA225D4-5BDE-2041-B1B5-28D7CAE5C5D4}"/>
              </a:ext>
            </a:extLst>
          </p:cNvPr>
          <p:cNvSpPr txBox="1"/>
          <p:nvPr/>
        </p:nvSpPr>
        <p:spPr>
          <a:xfrm>
            <a:off x="4986971" y="2893657"/>
            <a:ext cx="3683013" cy="954107"/>
          </a:xfrm>
          <a:prstGeom prst="rect">
            <a:avLst/>
          </a:prstGeom>
          <a:noFill/>
        </p:spPr>
        <p:txBody>
          <a:bodyPr wrap="square" rtlCol="1">
            <a:spAutoFit/>
          </a:bodyPr>
          <a:lstStyle/>
          <a:p>
            <a:pPr marL="0" marR="0" lvl="0" indent="0" algn="ctr" defTabSz="914400" rtl="1" eaLnBrk="1" fontAlgn="auto" latinLnBrk="0" hangingPunct="1">
              <a:spcBef>
                <a:spcPts val="0"/>
              </a:spcBef>
              <a:spcAft>
                <a:spcPts val="0"/>
              </a:spcAft>
              <a:buClrTx/>
              <a:buSzTx/>
              <a:buFontTx/>
              <a:buNone/>
              <a:tabLst/>
              <a:defRPr/>
            </a:pPr>
            <a:r>
              <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כעסתי </a:t>
            </a:r>
            <a:r>
              <a:rPr kumimoji="0" lang="he-IL"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מפני ש</a:t>
            </a:r>
            <a:r>
              <a:rPr kumimoji="0" lang="he-IL" sz="28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אני תמיד</a:t>
            </a:r>
            <a:r>
              <a:rPr kumimoji="0" lang="he-IL" sz="280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he-IL" sz="2800" i="0" u="none" strike="noStrike" kern="1200" cap="none" spc="0" normalizeH="0" noProof="0" dirty="0" smtClean="0">
                <a:ln>
                  <a:noFill/>
                </a:ln>
                <a:solidFill>
                  <a:prstClr val="black"/>
                </a:solidFill>
                <a:effectLst/>
                <a:uLnTx/>
                <a:uFillTx/>
                <a:latin typeface="Calibri" panose="020F0502020204030204" pitchFamily="34" charset="0"/>
                <a:ea typeface="+mn-ea"/>
                <a:cs typeface="Calibri" panose="020F0502020204030204" pitchFamily="34" charset="0"/>
              </a:rPr>
              <a:t>מגיע </a:t>
            </a:r>
            <a:r>
              <a:rPr kumimoji="0" lang="he-IL" sz="280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בזמן </a:t>
            </a:r>
            <a:r>
              <a:rPr kumimoji="0" lang="he-IL" sz="2800" i="0" u="none" strike="noStrike" kern="1200" cap="none" spc="0" normalizeH="0" noProof="0" dirty="0" smtClean="0">
                <a:ln>
                  <a:noFill/>
                </a:ln>
                <a:solidFill>
                  <a:prstClr val="black"/>
                </a:solidFill>
                <a:effectLst/>
                <a:uLnTx/>
                <a:uFillTx/>
                <a:latin typeface="Calibri" panose="020F0502020204030204" pitchFamily="34" charset="0"/>
                <a:ea typeface="+mn-ea"/>
                <a:cs typeface="Calibri" panose="020F0502020204030204" pitchFamily="34" charset="0"/>
              </a:rPr>
              <a:t>ושונא </a:t>
            </a:r>
            <a:r>
              <a:rPr kumimoji="0" lang="he-IL" sz="280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לחכות</a:t>
            </a:r>
            <a:endPar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26" name="Group 11">
            <a:extLst>
              <a:ext uri="{FF2B5EF4-FFF2-40B4-BE49-F238E27FC236}">
                <a16:creationId xmlns:a16="http://schemas.microsoft.com/office/drawing/2014/main" id="{4252E685-B0D5-C30F-8F05-EDC5031D3E7E}"/>
              </a:ext>
            </a:extLst>
          </p:cNvPr>
          <p:cNvGrpSpPr/>
          <p:nvPr/>
        </p:nvGrpSpPr>
        <p:grpSpPr>
          <a:xfrm rot="5400000">
            <a:off x="1863366" y="2744674"/>
            <a:ext cx="783752" cy="3375424"/>
            <a:chOff x="0" y="0"/>
            <a:chExt cx="775203" cy="2835626"/>
          </a:xfrm>
        </p:grpSpPr>
        <p:sp>
          <p:nvSpPr>
            <p:cNvPr id="27" name="Freeform 12">
              <a:extLst>
                <a:ext uri="{FF2B5EF4-FFF2-40B4-BE49-F238E27FC236}">
                  <a16:creationId xmlns:a16="http://schemas.microsoft.com/office/drawing/2014/main" id="{A67D5F52-DB7F-8449-E179-D1EDAA13F1BF}"/>
                </a:ext>
              </a:extLst>
            </p:cNvPr>
            <p:cNvSpPr/>
            <p:nvPr/>
          </p:nvSpPr>
          <p:spPr>
            <a:xfrm>
              <a:off x="0" y="0"/>
              <a:ext cx="775203" cy="2835626"/>
            </a:xfrm>
            <a:custGeom>
              <a:avLst/>
              <a:gdLst/>
              <a:ahLst/>
              <a:cxnLst/>
              <a:rect l="l" t="t" r="r" b="b"/>
              <a:pathLst>
                <a:path w="775203" h="2835626">
                  <a:moveTo>
                    <a:pt x="258541" y="2816557"/>
                  </a:moveTo>
                  <a:cubicBezTo>
                    <a:pt x="298283" y="2828071"/>
                    <a:pt x="343466" y="2835626"/>
                    <a:pt x="387810" y="2835626"/>
                  </a:cubicBezTo>
                  <a:cubicBezTo>
                    <a:pt x="432156" y="2835626"/>
                    <a:pt x="474828" y="2829149"/>
                    <a:pt x="514152" y="2817635"/>
                  </a:cubicBezTo>
                  <a:cubicBezTo>
                    <a:pt x="514990" y="2817276"/>
                    <a:pt x="515826" y="2817276"/>
                    <a:pt x="516662" y="2816916"/>
                  </a:cubicBezTo>
                  <a:cubicBezTo>
                    <a:pt x="664340" y="2770861"/>
                    <a:pt x="773111" y="2649247"/>
                    <a:pt x="775203" y="2462192"/>
                  </a:cubicBezTo>
                  <a:lnTo>
                    <a:pt x="775203" y="0"/>
                  </a:lnTo>
                  <a:lnTo>
                    <a:pt x="0" y="0"/>
                  </a:lnTo>
                  <a:lnTo>
                    <a:pt x="0" y="2460364"/>
                  </a:lnTo>
                  <a:cubicBezTo>
                    <a:pt x="2092" y="2649966"/>
                    <a:pt x="109189" y="2771581"/>
                    <a:pt x="258541" y="2816557"/>
                  </a:cubicBezTo>
                  <a:close/>
                </a:path>
              </a:pathLst>
            </a:custGeom>
            <a:solidFill>
              <a:srgbClr val="A8CBBD"/>
            </a:solidFill>
          </p:spPr>
        </p:sp>
        <p:sp>
          <p:nvSpPr>
            <p:cNvPr id="28" name="TextBox 13">
              <a:extLst>
                <a:ext uri="{FF2B5EF4-FFF2-40B4-BE49-F238E27FC236}">
                  <a16:creationId xmlns:a16="http://schemas.microsoft.com/office/drawing/2014/main" id="{90150D74-F33B-4454-61B0-95F5B8ABE679}"/>
                </a:ext>
              </a:extLst>
            </p:cNvPr>
            <p:cNvSpPr txBox="1"/>
            <p:nvPr/>
          </p:nvSpPr>
          <p:spPr>
            <a:xfrm>
              <a:off x="0" y="-28575"/>
              <a:ext cx="660400" cy="714375"/>
            </a:xfrm>
            <a:prstGeom prst="rect">
              <a:avLst/>
            </a:prstGeom>
          </p:spPr>
          <p:txBody>
            <a:bodyPr lIns="47625" tIns="47625" rIns="47625" bIns="47625" rtlCol="0" anchor="ctr"/>
            <a:lstStyle/>
            <a:p>
              <a:pPr algn="ctr">
                <a:lnSpc>
                  <a:spcPts val="1838"/>
                </a:lnSpc>
                <a:spcBef>
                  <a:spcPct val="0"/>
                </a:spcBef>
              </a:pPr>
              <a:endParaRPr sz="1688"/>
            </a:p>
          </p:txBody>
        </p:sp>
      </p:grpSp>
      <p:sp>
        <p:nvSpPr>
          <p:cNvPr id="29" name="Freeform 15">
            <a:extLst>
              <a:ext uri="{FF2B5EF4-FFF2-40B4-BE49-F238E27FC236}">
                <a16:creationId xmlns:a16="http://schemas.microsoft.com/office/drawing/2014/main" id="{65FA7D5D-0AB4-DBB6-77C2-51079E42558E}"/>
              </a:ext>
            </a:extLst>
          </p:cNvPr>
          <p:cNvSpPr/>
          <p:nvPr/>
        </p:nvSpPr>
        <p:spPr>
          <a:xfrm>
            <a:off x="119509" y="3973950"/>
            <a:ext cx="743062" cy="746393"/>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8DF8C"/>
          </a:solidFill>
        </p:spPr>
        <p:txBody>
          <a:bodyPr/>
          <a:lstStyle/>
          <a:p>
            <a:pPr algn="ctr">
              <a:lnSpc>
                <a:spcPts val="1838"/>
              </a:lnSpc>
              <a:spcBef>
                <a:spcPct val="0"/>
              </a:spcBef>
            </a:pPr>
            <a:endParaRPr lang="en-US" dirty="0">
              <a:solidFill>
                <a:srgbClr val="404040"/>
              </a:solidFill>
              <a:latin typeface="Public Sans Bold"/>
            </a:endParaRPr>
          </a:p>
          <a:p>
            <a:pPr algn="ctr">
              <a:lnSpc>
                <a:spcPts val="1838"/>
              </a:lnSpc>
              <a:spcBef>
                <a:spcPct val="0"/>
              </a:spcBef>
            </a:pPr>
            <a:r>
              <a:rPr lang="en-US" dirty="0">
                <a:solidFill>
                  <a:srgbClr val="404040"/>
                </a:solidFill>
                <a:latin typeface="Public Sans Bold"/>
              </a:rPr>
              <a:t>03</a:t>
            </a:r>
          </a:p>
        </p:txBody>
      </p:sp>
      <p:sp>
        <p:nvSpPr>
          <p:cNvPr id="30" name="TextBox 63">
            <a:extLst>
              <a:ext uri="{FF2B5EF4-FFF2-40B4-BE49-F238E27FC236}">
                <a16:creationId xmlns:a16="http://schemas.microsoft.com/office/drawing/2014/main" id="{AC7914E2-163B-A5CE-7777-15A078061A53}"/>
              </a:ext>
            </a:extLst>
          </p:cNvPr>
          <p:cNvSpPr txBox="1"/>
          <p:nvPr/>
        </p:nvSpPr>
        <p:spPr>
          <a:xfrm>
            <a:off x="285075" y="4236535"/>
            <a:ext cx="3499080" cy="713016"/>
          </a:xfrm>
          <a:prstGeom prst="rect">
            <a:avLst/>
          </a:prstGeom>
        </p:spPr>
        <p:txBody>
          <a:bodyPr wrap="square" lIns="0" tIns="0" rIns="0" bIns="0" rtlCol="0" anchor="t">
            <a:spAutoFit/>
          </a:bodyPr>
          <a:lstStyle/>
          <a:p>
            <a:pPr algn="r" rtl="1"/>
            <a:r>
              <a:rPr lang="he-IL" sz="2800" b="1" spc="93" dirty="0">
                <a:solidFill>
                  <a:srgbClr val="404040"/>
                </a:solidFill>
                <a:ea typeface="Calibri" panose="020F0502020204030204" pitchFamily="34" charset="0"/>
                <a:cs typeface="Calibri" panose="020F0502020204030204" pitchFamily="34" charset="0"/>
              </a:rPr>
              <a:t>צורך - </a:t>
            </a:r>
            <a:r>
              <a:rPr lang="he-IL" sz="2800" spc="93" dirty="0">
                <a:solidFill>
                  <a:srgbClr val="404040"/>
                </a:solidFill>
                <a:ea typeface="Calibri" panose="020F0502020204030204" pitchFamily="34" charset="0"/>
                <a:cs typeface="Calibri" panose="020F0502020204030204" pitchFamily="34" charset="0"/>
              </a:rPr>
              <a:t>כי/מפני ש...</a:t>
            </a:r>
            <a:r>
              <a:rPr lang="en-US" sz="2800" spc="93" dirty="0">
                <a:solidFill>
                  <a:srgbClr val="404040"/>
                </a:solidFill>
                <a:ea typeface="Calibri" panose="020F0502020204030204" pitchFamily="34" charset="0"/>
                <a:cs typeface="Calibri" panose="020F0502020204030204" pitchFamily="34" charset="0"/>
              </a:rPr>
              <a:t> </a:t>
            </a:r>
          </a:p>
          <a:p>
            <a:pPr algn="r" rtl="1">
              <a:lnSpc>
                <a:spcPts val="2249"/>
              </a:lnSpc>
              <a:spcBef>
                <a:spcPct val="0"/>
              </a:spcBef>
            </a:pPr>
            <a:endParaRPr lang="en-US" sz="1874" spc="93" dirty="0">
              <a:solidFill>
                <a:srgbClr val="404040"/>
              </a:solidFill>
              <a:cs typeface="Open Sans Hebrew Bold"/>
            </a:endParaRPr>
          </a:p>
        </p:txBody>
      </p:sp>
      <p:grpSp>
        <p:nvGrpSpPr>
          <p:cNvPr id="31" name="Group 17">
            <a:extLst>
              <a:ext uri="{FF2B5EF4-FFF2-40B4-BE49-F238E27FC236}">
                <a16:creationId xmlns:a16="http://schemas.microsoft.com/office/drawing/2014/main" id="{2A758F14-4114-5B5C-BFEA-38146A6EFDC2}"/>
              </a:ext>
            </a:extLst>
          </p:cNvPr>
          <p:cNvGrpSpPr/>
          <p:nvPr/>
        </p:nvGrpSpPr>
        <p:grpSpPr>
          <a:xfrm rot="5400000">
            <a:off x="1691824" y="3868808"/>
            <a:ext cx="822349" cy="3679910"/>
            <a:chOff x="0" y="0"/>
            <a:chExt cx="798164" cy="2835626"/>
          </a:xfrm>
        </p:grpSpPr>
        <p:sp>
          <p:nvSpPr>
            <p:cNvPr id="32" name="Freeform 18">
              <a:extLst>
                <a:ext uri="{FF2B5EF4-FFF2-40B4-BE49-F238E27FC236}">
                  <a16:creationId xmlns:a16="http://schemas.microsoft.com/office/drawing/2014/main" id="{4E416196-C746-C68C-C01A-6D9A8C26BF53}"/>
                </a:ext>
              </a:extLst>
            </p:cNvPr>
            <p:cNvSpPr/>
            <p:nvPr/>
          </p:nvSpPr>
          <p:spPr>
            <a:xfrm>
              <a:off x="0" y="0"/>
              <a:ext cx="798163" cy="2835626"/>
            </a:xfrm>
            <a:custGeom>
              <a:avLst/>
              <a:gdLst/>
              <a:ahLst/>
              <a:cxnLst/>
              <a:rect l="l" t="t" r="r" b="b"/>
              <a:pathLst>
                <a:path w="798163" h="2835626">
                  <a:moveTo>
                    <a:pt x="266198" y="2816557"/>
                  </a:moveTo>
                  <a:cubicBezTo>
                    <a:pt x="307118" y="2828071"/>
                    <a:pt x="353639" y="2835626"/>
                    <a:pt x="399297" y="2835626"/>
                  </a:cubicBezTo>
                  <a:cubicBezTo>
                    <a:pt x="444956" y="2835626"/>
                    <a:pt x="488892" y="2829149"/>
                    <a:pt x="529380" y="2817635"/>
                  </a:cubicBezTo>
                  <a:cubicBezTo>
                    <a:pt x="530243" y="2817276"/>
                    <a:pt x="531104" y="2817276"/>
                    <a:pt x="531965" y="2816916"/>
                  </a:cubicBezTo>
                  <a:cubicBezTo>
                    <a:pt x="684017" y="2770861"/>
                    <a:pt x="796010" y="2649247"/>
                    <a:pt x="798163" y="2462192"/>
                  </a:cubicBezTo>
                  <a:lnTo>
                    <a:pt x="798163" y="0"/>
                  </a:lnTo>
                  <a:lnTo>
                    <a:pt x="0" y="0"/>
                  </a:lnTo>
                  <a:lnTo>
                    <a:pt x="0" y="2460364"/>
                  </a:lnTo>
                  <a:cubicBezTo>
                    <a:pt x="2154" y="2649966"/>
                    <a:pt x="112423" y="2771581"/>
                    <a:pt x="266198" y="2816557"/>
                  </a:cubicBezTo>
                  <a:close/>
                </a:path>
              </a:pathLst>
            </a:custGeom>
            <a:solidFill>
              <a:srgbClr val="F8A4A4"/>
            </a:solidFill>
          </p:spPr>
        </p:sp>
        <p:sp>
          <p:nvSpPr>
            <p:cNvPr id="33" name="TextBox 19">
              <a:extLst>
                <a:ext uri="{FF2B5EF4-FFF2-40B4-BE49-F238E27FC236}">
                  <a16:creationId xmlns:a16="http://schemas.microsoft.com/office/drawing/2014/main" id="{93F784F7-5C73-7AF7-B7DE-63F642AC5059}"/>
                </a:ext>
              </a:extLst>
            </p:cNvPr>
            <p:cNvSpPr txBox="1"/>
            <p:nvPr/>
          </p:nvSpPr>
          <p:spPr>
            <a:xfrm>
              <a:off x="0" y="-28575"/>
              <a:ext cx="660400" cy="714375"/>
            </a:xfrm>
            <a:prstGeom prst="rect">
              <a:avLst/>
            </a:prstGeom>
          </p:spPr>
          <p:txBody>
            <a:bodyPr lIns="47625" tIns="47625" rIns="47625" bIns="47625" rtlCol="0" anchor="ctr"/>
            <a:lstStyle/>
            <a:p>
              <a:pPr algn="ctr">
                <a:lnSpc>
                  <a:spcPts val="1838"/>
                </a:lnSpc>
                <a:spcBef>
                  <a:spcPct val="0"/>
                </a:spcBef>
              </a:pPr>
              <a:endParaRPr sz="1688"/>
            </a:p>
          </p:txBody>
        </p:sp>
      </p:grpSp>
      <p:grpSp>
        <p:nvGrpSpPr>
          <p:cNvPr id="34" name="Group 20">
            <a:extLst>
              <a:ext uri="{FF2B5EF4-FFF2-40B4-BE49-F238E27FC236}">
                <a16:creationId xmlns:a16="http://schemas.microsoft.com/office/drawing/2014/main" id="{B68708F3-8B6C-2064-090F-9F63ABA2ABDB}"/>
              </a:ext>
            </a:extLst>
          </p:cNvPr>
          <p:cNvGrpSpPr/>
          <p:nvPr/>
        </p:nvGrpSpPr>
        <p:grpSpPr>
          <a:xfrm>
            <a:off x="126426" y="5318945"/>
            <a:ext cx="743062" cy="746393"/>
            <a:chOff x="-12704" y="-76200"/>
            <a:chExt cx="809173" cy="812800"/>
          </a:xfrm>
        </p:grpSpPr>
        <p:sp>
          <p:nvSpPr>
            <p:cNvPr id="35" name="Freeform 21">
              <a:extLst>
                <a:ext uri="{FF2B5EF4-FFF2-40B4-BE49-F238E27FC236}">
                  <a16:creationId xmlns:a16="http://schemas.microsoft.com/office/drawing/2014/main" id="{266D7D6C-A7FD-F920-5BDB-7C2F926124A1}"/>
                </a:ext>
              </a:extLst>
            </p:cNvPr>
            <p:cNvSpPr/>
            <p:nvPr/>
          </p:nvSpPr>
          <p:spPr>
            <a:xfrm>
              <a:off x="-12704" y="-7620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8DF8C"/>
            </a:solidFill>
          </p:spPr>
        </p:sp>
        <p:sp>
          <p:nvSpPr>
            <p:cNvPr id="36" name="TextBox 22">
              <a:extLst>
                <a:ext uri="{FF2B5EF4-FFF2-40B4-BE49-F238E27FC236}">
                  <a16:creationId xmlns:a16="http://schemas.microsoft.com/office/drawing/2014/main" id="{B26D5263-E0C4-8F2B-80C9-9347EB0F4539}"/>
                </a:ext>
              </a:extLst>
            </p:cNvPr>
            <p:cNvSpPr txBox="1"/>
            <p:nvPr/>
          </p:nvSpPr>
          <p:spPr>
            <a:xfrm>
              <a:off x="76200" y="47625"/>
              <a:ext cx="660400" cy="688975"/>
            </a:xfrm>
            <a:prstGeom prst="rect">
              <a:avLst/>
            </a:prstGeom>
          </p:spPr>
          <p:txBody>
            <a:bodyPr lIns="47625" tIns="47625" rIns="47625" bIns="47625" rtlCol="0" anchor="ctr"/>
            <a:lstStyle/>
            <a:p>
              <a:pPr algn="ctr">
                <a:lnSpc>
                  <a:spcPts val="1838"/>
                </a:lnSpc>
                <a:spcBef>
                  <a:spcPct val="0"/>
                </a:spcBef>
              </a:pPr>
              <a:r>
                <a:rPr lang="en-US" dirty="0">
                  <a:solidFill>
                    <a:srgbClr val="404040"/>
                  </a:solidFill>
                  <a:latin typeface="Public Sans Bold"/>
                </a:rPr>
                <a:t>04</a:t>
              </a:r>
              <a:endParaRPr lang="en-US" sz="1313" dirty="0">
                <a:solidFill>
                  <a:srgbClr val="404040"/>
                </a:solidFill>
                <a:latin typeface="Public Sans Bold"/>
              </a:endParaRPr>
            </a:p>
          </p:txBody>
        </p:sp>
      </p:grpSp>
      <p:sp>
        <p:nvSpPr>
          <p:cNvPr id="37" name="TextBox 64">
            <a:extLst>
              <a:ext uri="{FF2B5EF4-FFF2-40B4-BE49-F238E27FC236}">
                <a16:creationId xmlns:a16="http://schemas.microsoft.com/office/drawing/2014/main" id="{BEDA2168-7E8A-DED0-F412-6F26E0E4CBD1}"/>
              </a:ext>
            </a:extLst>
          </p:cNvPr>
          <p:cNvSpPr txBox="1"/>
          <p:nvPr/>
        </p:nvSpPr>
        <p:spPr>
          <a:xfrm>
            <a:off x="436254" y="5276986"/>
            <a:ext cx="3266483" cy="861774"/>
          </a:xfrm>
          <a:prstGeom prst="rect">
            <a:avLst/>
          </a:prstGeom>
        </p:spPr>
        <p:txBody>
          <a:bodyPr wrap="square" lIns="0" tIns="0" rIns="0" bIns="0" rtlCol="0" anchor="t">
            <a:spAutoFit/>
          </a:bodyPr>
          <a:lstStyle/>
          <a:p>
            <a:pPr algn="r" rtl="1"/>
            <a:r>
              <a:rPr lang="he-IL" sz="2800" b="1" dirty="0">
                <a:solidFill>
                  <a:srgbClr val="404040"/>
                </a:solidFill>
                <a:latin typeface="Calibri" panose="020F0502020204030204" pitchFamily="34" charset="0"/>
                <a:ea typeface="Calibri" panose="020F0502020204030204" pitchFamily="34" charset="0"/>
                <a:cs typeface="Calibri" panose="020F0502020204030204" pitchFamily="34" charset="0"/>
              </a:rPr>
              <a:t>בקשה – </a:t>
            </a:r>
            <a:r>
              <a:rPr lang="he-IL" sz="2800" dirty="0">
                <a:solidFill>
                  <a:srgbClr val="404040"/>
                </a:solidFill>
                <a:latin typeface="Calibri" panose="020F0502020204030204" pitchFamily="34" charset="0"/>
                <a:ea typeface="Calibri" panose="020F0502020204030204" pitchFamily="34" charset="0"/>
                <a:cs typeface="Calibri" panose="020F0502020204030204" pitchFamily="34" charset="0"/>
              </a:rPr>
              <a:t>היה עוזר </a:t>
            </a:r>
            <a:r>
              <a:rPr lang="en-US" sz="2800" dirty="0">
                <a:solidFill>
                  <a:srgbClr val="404040"/>
                </a:solidFill>
                <a:latin typeface="Calibri" panose="020F0502020204030204" pitchFamily="34" charset="0"/>
                <a:ea typeface="Calibri" panose="020F0502020204030204" pitchFamily="34" charset="0"/>
                <a:cs typeface="Calibri" panose="020F0502020204030204" pitchFamily="34" charset="0"/>
              </a:rPr>
              <a:t/>
            </a:r>
            <a:br>
              <a:rPr lang="en-US" sz="2800" dirty="0">
                <a:solidFill>
                  <a:srgbClr val="404040"/>
                </a:solidFill>
                <a:latin typeface="Calibri" panose="020F0502020204030204" pitchFamily="34" charset="0"/>
                <a:ea typeface="Calibri" panose="020F0502020204030204" pitchFamily="34" charset="0"/>
                <a:cs typeface="Calibri" panose="020F0502020204030204" pitchFamily="34" charset="0"/>
              </a:rPr>
            </a:br>
            <a:r>
              <a:rPr lang="he-IL" sz="2800" dirty="0">
                <a:solidFill>
                  <a:srgbClr val="404040"/>
                </a:solidFill>
                <a:latin typeface="Calibri" panose="020F0502020204030204" pitchFamily="34" charset="0"/>
                <a:ea typeface="Calibri" panose="020F0502020204030204" pitchFamily="34" charset="0"/>
                <a:cs typeface="Calibri" panose="020F0502020204030204" pitchFamily="34" charset="0"/>
              </a:rPr>
              <a:t>לי אם...</a:t>
            </a:r>
            <a:endParaRPr lang="en-US" sz="2800" dirty="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sp>
        <p:nvSpPr>
          <p:cNvPr id="38" name="תיבת טקסט 37">
            <a:extLst>
              <a:ext uri="{FF2B5EF4-FFF2-40B4-BE49-F238E27FC236}">
                <a16:creationId xmlns:a16="http://schemas.microsoft.com/office/drawing/2014/main" id="{52C20F77-3FAC-35DA-DD56-4A5F908064D1}"/>
              </a:ext>
            </a:extLst>
          </p:cNvPr>
          <p:cNvSpPr txBox="1"/>
          <p:nvPr/>
        </p:nvSpPr>
        <p:spPr>
          <a:xfrm>
            <a:off x="5095564" y="2678212"/>
            <a:ext cx="3683013" cy="954107"/>
          </a:xfrm>
          <a:prstGeom prst="rect">
            <a:avLst/>
          </a:prstGeom>
          <a:noFill/>
        </p:spPr>
        <p:txBody>
          <a:bodyPr wrap="square" rtlCol="1">
            <a:spAutoFit/>
          </a:bodyPr>
          <a:lstStyle/>
          <a:p>
            <a:pPr marL="0" marR="0" lvl="0" indent="0" algn="ctr" defTabSz="914400" rtl="1" eaLnBrk="1" fontAlgn="auto" latinLnBrk="0" hangingPunct="1">
              <a:spcBef>
                <a:spcPts val="0"/>
              </a:spcBef>
              <a:spcAft>
                <a:spcPts val="0"/>
              </a:spcAft>
              <a:buClrTx/>
              <a:buSzTx/>
              <a:buFontTx/>
              <a:buNone/>
              <a:tabLst/>
              <a:defRPr/>
            </a:pPr>
            <a:r>
              <a:rPr kumimoji="0" lang="he-IL"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היה עוזר לי</a:t>
            </a:r>
            <a:r>
              <a:rPr kumimoji="0" lang="he-IL" sz="28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אם </a:t>
            </a:r>
            <a:r>
              <a:rPr lang="he-IL" sz="2800" kern="1200" dirty="0" smtClean="0">
                <a:solidFill>
                  <a:prstClr val="black"/>
                </a:solidFill>
                <a:latin typeface="Calibri" panose="020F0502020204030204" pitchFamily="34" charset="0"/>
                <a:ea typeface="+mn-ea"/>
                <a:cs typeface="Calibri" panose="020F0502020204030204" pitchFamily="34" charset="0"/>
              </a:rPr>
              <a:t>חיים</a:t>
            </a:r>
            <a:r>
              <a:rPr kumimoji="0" lang="he-IL" sz="2800" b="0" i="0" u="none" strike="noStrike" kern="1200" cap="none" spc="0" normalizeH="0" noProof="0" dirty="0" smtClean="0">
                <a:ln>
                  <a:noFill/>
                </a:ln>
                <a:solidFill>
                  <a:prstClr val="black"/>
                </a:solidFill>
                <a:effectLst/>
                <a:uLnTx/>
                <a:uFillTx/>
                <a:latin typeface="Calibri" panose="020F0502020204030204" pitchFamily="34" charset="0"/>
                <a:ea typeface="+mn-ea"/>
                <a:cs typeface="Calibri" panose="020F0502020204030204" pitchFamily="34" charset="0"/>
              </a:rPr>
              <a:t> היה משתדל </a:t>
            </a:r>
            <a:r>
              <a:rPr kumimoji="0" lang="he-IL" sz="28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להגיע בזמן</a:t>
            </a:r>
            <a:endPar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39" name="Picture 4" descr="Children, Faces, Expressions, Emotions"/>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36990" t="74768" r="29568" b="-4425"/>
          <a:stretch/>
        </p:blipFill>
        <p:spPr bwMode="auto">
          <a:xfrm>
            <a:off x="10594689" y="3231032"/>
            <a:ext cx="1034205" cy="1163751"/>
          </a:xfrm>
          <a:prstGeom prst="rect">
            <a:avLst/>
          </a:prstGeom>
          <a:noFill/>
          <a:extLst>
            <a:ext uri="{909E8E84-426E-40DD-AFC4-6F175D3DCCD1}">
              <a14:hiddenFill xmlns:a14="http://schemas.microsoft.com/office/drawing/2010/main">
                <a:solidFill>
                  <a:srgbClr val="FFFFFF"/>
                </a:solidFill>
              </a14:hiddenFill>
            </a:ext>
          </a:extLst>
        </p:spPr>
      </p:pic>
      <p:pic>
        <p:nvPicPr>
          <p:cNvPr id="5" name="תמונה 4"/>
          <p:cNvPicPr>
            <a:picLocks noChangeAspect="1"/>
          </p:cNvPicPr>
          <p:nvPr/>
        </p:nvPicPr>
        <p:blipFill rotWithShape="1">
          <a:blip r:embed="rId12"/>
          <a:srcRect t="29857"/>
          <a:stretch/>
        </p:blipFill>
        <p:spPr>
          <a:xfrm>
            <a:off x="10359695" y="3508630"/>
            <a:ext cx="1304657" cy="3253179"/>
          </a:xfrm>
          <a:prstGeom prst="rect">
            <a:avLst/>
          </a:prstGeom>
        </p:spPr>
      </p:pic>
      <mc:AlternateContent xmlns:mc="http://schemas.openxmlformats.org/markup-compatibility/2006" xmlns:p14="http://schemas.microsoft.com/office/powerpoint/2010/main">
        <mc:Choice Requires="p14">
          <p:contentPart p14:bwMode="auto" r:id="rId13">
            <p14:nvContentPartPr>
              <p14:cNvPr id="48" name="דיו 47"/>
              <p14:cNvContentPartPr/>
              <p14:nvPr/>
            </p14:nvContentPartPr>
            <p14:xfrm>
              <a:off x="10857140" y="3231032"/>
              <a:ext cx="429120" cy="126428"/>
            </p14:xfrm>
          </p:contentPart>
        </mc:Choice>
        <mc:Fallback xmlns="">
          <p:pic>
            <p:nvPicPr>
              <p:cNvPr id="48" name="דיו 47"/>
              <p:cNvPicPr/>
              <p:nvPr/>
            </p:nvPicPr>
            <p:blipFill>
              <a:blip r:embed="rId14"/>
              <a:stretch>
                <a:fillRect/>
              </a:stretch>
            </p:blipFill>
            <p:spPr>
              <a:xfrm>
                <a:off x="10845260" y="3219146"/>
                <a:ext cx="452880" cy="150201"/>
              </a:xfrm>
              <a:prstGeom prst="rect">
                <a:avLst/>
              </a:prstGeom>
            </p:spPr>
          </p:pic>
        </mc:Fallback>
      </mc:AlternateContent>
    </p:spTree>
    <p:extLst>
      <p:ext uri="{BB962C8B-B14F-4D97-AF65-F5344CB8AC3E}">
        <p14:creationId xmlns:p14="http://schemas.microsoft.com/office/powerpoint/2010/main" val="83439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xit" presetSubtype="0" fill="hold" grpId="1" nodeType="clickEffect">
                                  <p:stCondLst>
                                    <p:cond delay="0"/>
                                  </p:stCondLst>
                                  <p:childTnLst>
                                    <p:animEffect transition="out" filter="dissolve">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7" presetClass="exit" presetSubtype="0" fill="hold" grpId="1" nodeType="clickEffect">
                                  <p:stCondLst>
                                    <p:cond delay="0"/>
                                  </p:stCondLst>
                                  <p:childTnLst>
                                    <p:animEffect transition="out" filter="fade">
                                      <p:cBhvr>
                                        <p:cTn id="45" dur="1000"/>
                                        <p:tgtEl>
                                          <p:spTgt spid="10"/>
                                        </p:tgtEl>
                                      </p:cBhvr>
                                    </p:animEffect>
                                    <p:anim calcmode="lin" valueType="num">
                                      <p:cBhvr>
                                        <p:cTn id="46" dur="1000"/>
                                        <p:tgtEl>
                                          <p:spTgt spid="10"/>
                                        </p:tgtEl>
                                        <p:attrNameLst>
                                          <p:attrName>ppt_x</p:attrName>
                                        </p:attrNameLst>
                                      </p:cBhvr>
                                      <p:tavLst>
                                        <p:tav tm="0">
                                          <p:val>
                                            <p:strVal val="ppt_x"/>
                                          </p:val>
                                        </p:tav>
                                        <p:tav tm="100000">
                                          <p:val>
                                            <p:strVal val="ppt_x"/>
                                          </p:val>
                                        </p:tav>
                                      </p:tavLst>
                                    </p:anim>
                                    <p:anim calcmode="lin" valueType="num">
                                      <p:cBhvr>
                                        <p:cTn id="47" dur="100" decel="100000"/>
                                        <p:tgtEl>
                                          <p:spTgt spid="10"/>
                                        </p:tgtEl>
                                        <p:attrNameLst>
                                          <p:attrName>ppt_y</p:attrName>
                                        </p:attrNameLst>
                                      </p:cBhvr>
                                      <p:tavLst>
                                        <p:tav tm="0">
                                          <p:val>
                                            <p:strVal val="ppt_y"/>
                                          </p:val>
                                        </p:tav>
                                        <p:tav tm="100000">
                                          <p:val>
                                            <p:strVal val="ppt_y-.03"/>
                                          </p:val>
                                        </p:tav>
                                      </p:tavLst>
                                    </p:anim>
                                    <p:anim calcmode="lin" valueType="num">
                                      <p:cBhvr>
                                        <p:cTn id="48" dur="900" accel="100000">
                                          <p:stCondLst>
                                            <p:cond delay="100"/>
                                          </p:stCondLst>
                                        </p:cTn>
                                        <p:tgtEl>
                                          <p:spTgt spid="10"/>
                                        </p:tgtEl>
                                        <p:attrNameLst>
                                          <p:attrName>ppt_y</p:attrName>
                                        </p:attrNameLst>
                                      </p:cBhvr>
                                      <p:tavLst>
                                        <p:tav tm="0">
                                          <p:val>
                                            <p:strVal val="ppt_y"/>
                                          </p:val>
                                        </p:tav>
                                        <p:tav tm="100000">
                                          <p:val>
                                            <p:strVal val="ppt_y+1"/>
                                          </p:val>
                                        </p:tav>
                                      </p:tavLst>
                                    </p:anim>
                                    <p:set>
                                      <p:cBhvr>
                                        <p:cTn id="49" dur="1" fill="hold">
                                          <p:stCondLst>
                                            <p:cond delay="999"/>
                                          </p:stCondLst>
                                        </p:cTn>
                                        <p:tgtEl>
                                          <p:spTgt spid="10"/>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1000"/>
                                        <p:tgtEl>
                                          <p:spTgt spid="17"/>
                                        </p:tgtEl>
                                      </p:cBhvr>
                                    </p:animEffect>
                                    <p:anim calcmode="lin" valueType="num">
                                      <p:cBhvr>
                                        <p:cTn id="55" dur="1000" fill="hold"/>
                                        <p:tgtEl>
                                          <p:spTgt spid="17"/>
                                        </p:tgtEl>
                                        <p:attrNameLst>
                                          <p:attrName>ppt_x</p:attrName>
                                        </p:attrNameLst>
                                      </p:cBhvr>
                                      <p:tavLst>
                                        <p:tav tm="0">
                                          <p:val>
                                            <p:strVal val="#ppt_x"/>
                                          </p:val>
                                        </p:tav>
                                        <p:tav tm="100000">
                                          <p:val>
                                            <p:strVal val="#ppt_x"/>
                                          </p:val>
                                        </p:tav>
                                      </p:tavLst>
                                    </p:anim>
                                    <p:anim calcmode="lin" valueType="num">
                                      <p:cBhvr>
                                        <p:cTn id="56" dur="1000" fill="hold"/>
                                        <p:tgtEl>
                                          <p:spTgt spid="17"/>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1000"/>
                                        <p:tgtEl>
                                          <p:spTgt spid="18"/>
                                        </p:tgtEl>
                                      </p:cBhvr>
                                    </p:animEffect>
                                    <p:anim calcmode="lin" valueType="num">
                                      <p:cBhvr>
                                        <p:cTn id="70" dur="1000" fill="hold"/>
                                        <p:tgtEl>
                                          <p:spTgt spid="18"/>
                                        </p:tgtEl>
                                        <p:attrNameLst>
                                          <p:attrName>ppt_x</p:attrName>
                                        </p:attrNameLst>
                                      </p:cBhvr>
                                      <p:tavLst>
                                        <p:tav tm="0">
                                          <p:val>
                                            <p:strVal val="#ppt_x"/>
                                          </p:val>
                                        </p:tav>
                                        <p:tav tm="100000">
                                          <p:val>
                                            <p:strVal val="#ppt_x"/>
                                          </p:val>
                                        </p:tav>
                                      </p:tavLst>
                                    </p:anim>
                                    <p:anim calcmode="lin" valueType="num">
                                      <p:cBhvr>
                                        <p:cTn id="7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37" presetClass="exit" presetSubtype="0" fill="hold" grpId="1" nodeType="clickEffect">
                                  <p:stCondLst>
                                    <p:cond delay="0"/>
                                  </p:stCondLst>
                                  <p:childTnLst>
                                    <p:animEffect transition="out" filter="fade">
                                      <p:cBhvr>
                                        <p:cTn id="75" dur="1000"/>
                                        <p:tgtEl>
                                          <p:spTgt spid="17"/>
                                        </p:tgtEl>
                                      </p:cBhvr>
                                    </p:animEffect>
                                    <p:anim calcmode="lin" valueType="num">
                                      <p:cBhvr>
                                        <p:cTn id="76" dur="1000"/>
                                        <p:tgtEl>
                                          <p:spTgt spid="17"/>
                                        </p:tgtEl>
                                        <p:attrNameLst>
                                          <p:attrName>ppt_x</p:attrName>
                                        </p:attrNameLst>
                                      </p:cBhvr>
                                      <p:tavLst>
                                        <p:tav tm="0">
                                          <p:val>
                                            <p:strVal val="ppt_x"/>
                                          </p:val>
                                        </p:tav>
                                        <p:tav tm="100000">
                                          <p:val>
                                            <p:strVal val="ppt_x"/>
                                          </p:val>
                                        </p:tav>
                                      </p:tavLst>
                                    </p:anim>
                                    <p:anim calcmode="lin" valueType="num">
                                      <p:cBhvr>
                                        <p:cTn id="77" dur="100" decel="100000"/>
                                        <p:tgtEl>
                                          <p:spTgt spid="17"/>
                                        </p:tgtEl>
                                        <p:attrNameLst>
                                          <p:attrName>ppt_y</p:attrName>
                                        </p:attrNameLst>
                                      </p:cBhvr>
                                      <p:tavLst>
                                        <p:tav tm="0">
                                          <p:val>
                                            <p:strVal val="ppt_y"/>
                                          </p:val>
                                        </p:tav>
                                        <p:tav tm="100000">
                                          <p:val>
                                            <p:strVal val="ppt_y-.03"/>
                                          </p:val>
                                        </p:tav>
                                      </p:tavLst>
                                    </p:anim>
                                    <p:anim calcmode="lin" valueType="num">
                                      <p:cBhvr>
                                        <p:cTn id="78" dur="900" accel="100000">
                                          <p:stCondLst>
                                            <p:cond delay="100"/>
                                          </p:stCondLst>
                                        </p:cTn>
                                        <p:tgtEl>
                                          <p:spTgt spid="17"/>
                                        </p:tgtEl>
                                        <p:attrNameLst>
                                          <p:attrName>ppt_y</p:attrName>
                                        </p:attrNameLst>
                                      </p:cBhvr>
                                      <p:tavLst>
                                        <p:tav tm="0">
                                          <p:val>
                                            <p:strVal val="ppt_y"/>
                                          </p:val>
                                        </p:tav>
                                        <p:tav tm="100000">
                                          <p:val>
                                            <p:strVal val="ppt_y+1"/>
                                          </p:val>
                                        </p:tav>
                                      </p:tavLst>
                                    </p:anim>
                                    <p:set>
                                      <p:cBhvr>
                                        <p:cTn id="79" dur="1" fill="hold">
                                          <p:stCondLst>
                                            <p:cond delay="999"/>
                                          </p:stCondLst>
                                        </p:cTn>
                                        <p:tgtEl>
                                          <p:spTgt spid="17"/>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1000" fill="hold"/>
                                        <p:tgtEl>
                                          <p:spTgt spid="29"/>
                                        </p:tgtEl>
                                        <p:attrNameLst>
                                          <p:attrName>ppt_y</p:attrName>
                                        </p:attrNameLst>
                                      </p:cBhvr>
                                      <p:tavLst>
                                        <p:tav tm="0">
                                          <p:val>
                                            <p:strVal val="#ppt_y+.1"/>
                                          </p:val>
                                        </p:tav>
                                        <p:tav tm="100000">
                                          <p:val>
                                            <p:strVal val="#ppt_y"/>
                                          </p:val>
                                        </p:tav>
                                      </p:tavLst>
                                    </p:anim>
                                  </p:childTnLst>
                                </p:cTn>
                              </p:par>
                              <p:par>
                                <p:cTn id="92" presetID="42" presetClass="entr" presetSubtype="0" fill="hold" nodeType="with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strVal val="#ppt_x"/>
                                          </p:val>
                                        </p:tav>
                                        <p:tav tm="100000">
                                          <p:val>
                                            <p:strVal val="#ppt_x"/>
                                          </p:val>
                                        </p:tav>
                                      </p:tavLst>
                                    </p:anim>
                                    <p:anim calcmode="lin" valueType="num">
                                      <p:cBhvr>
                                        <p:cTn id="96" dur="1000" fill="hold"/>
                                        <p:tgtEl>
                                          <p:spTgt spid="2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fade">
                                      <p:cBhvr>
                                        <p:cTn id="99" dur="1000"/>
                                        <p:tgtEl>
                                          <p:spTgt spid="25"/>
                                        </p:tgtEl>
                                      </p:cBhvr>
                                    </p:animEffect>
                                    <p:anim calcmode="lin" valueType="num">
                                      <p:cBhvr>
                                        <p:cTn id="100" dur="1000" fill="hold"/>
                                        <p:tgtEl>
                                          <p:spTgt spid="25"/>
                                        </p:tgtEl>
                                        <p:attrNameLst>
                                          <p:attrName>ppt_x</p:attrName>
                                        </p:attrNameLst>
                                      </p:cBhvr>
                                      <p:tavLst>
                                        <p:tav tm="0">
                                          <p:val>
                                            <p:strVal val="#ppt_x"/>
                                          </p:val>
                                        </p:tav>
                                        <p:tav tm="100000">
                                          <p:val>
                                            <p:strVal val="#ppt_x"/>
                                          </p:val>
                                        </p:tav>
                                      </p:tavLst>
                                    </p:anim>
                                    <p:anim calcmode="lin" valueType="num">
                                      <p:cBhvr>
                                        <p:cTn id="10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37" presetClass="exit" presetSubtype="0" fill="hold" grpId="1" nodeType="clickEffect">
                                  <p:stCondLst>
                                    <p:cond delay="0"/>
                                  </p:stCondLst>
                                  <p:childTnLst>
                                    <p:animEffect transition="out" filter="fade">
                                      <p:cBhvr>
                                        <p:cTn id="105" dur="1000"/>
                                        <p:tgtEl>
                                          <p:spTgt spid="25"/>
                                        </p:tgtEl>
                                      </p:cBhvr>
                                    </p:animEffect>
                                    <p:anim calcmode="lin" valueType="num">
                                      <p:cBhvr>
                                        <p:cTn id="106" dur="1000"/>
                                        <p:tgtEl>
                                          <p:spTgt spid="25"/>
                                        </p:tgtEl>
                                        <p:attrNameLst>
                                          <p:attrName>ppt_x</p:attrName>
                                        </p:attrNameLst>
                                      </p:cBhvr>
                                      <p:tavLst>
                                        <p:tav tm="0">
                                          <p:val>
                                            <p:strVal val="ppt_x"/>
                                          </p:val>
                                        </p:tav>
                                        <p:tav tm="100000">
                                          <p:val>
                                            <p:strVal val="ppt_x"/>
                                          </p:val>
                                        </p:tav>
                                      </p:tavLst>
                                    </p:anim>
                                    <p:anim calcmode="lin" valueType="num">
                                      <p:cBhvr>
                                        <p:cTn id="107" dur="100" decel="100000"/>
                                        <p:tgtEl>
                                          <p:spTgt spid="25"/>
                                        </p:tgtEl>
                                        <p:attrNameLst>
                                          <p:attrName>ppt_y</p:attrName>
                                        </p:attrNameLst>
                                      </p:cBhvr>
                                      <p:tavLst>
                                        <p:tav tm="0">
                                          <p:val>
                                            <p:strVal val="ppt_y"/>
                                          </p:val>
                                        </p:tav>
                                        <p:tav tm="100000">
                                          <p:val>
                                            <p:strVal val="ppt_y-.03"/>
                                          </p:val>
                                        </p:tav>
                                      </p:tavLst>
                                    </p:anim>
                                    <p:anim calcmode="lin" valueType="num">
                                      <p:cBhvr>
                                        <p:cTn id="108" dur="900" accel="100000">
                                          <p:stCondLst>
                                            <p:cond delay="100"/>
                                          </p:stCondLst>
                                        </p:cTn>
                                        <p:tgtEl>
                                          <p:spTgt spid="25"/>
                                        </p:tgtEl>
                                        <p:attrNameLst>
                                          <p:attrName>ppt_y</p:attrName>
                                        </p:attrNameLst>
                                      </p:cBhvr>
                                      <p:tavLst>
                                        <p:tav tm="0">
                                          <p:val>
                                            <p:strVal val="ppt_y"/>
                                          </p:val>
                                        </p:tav>
                                        <p:tav tm="100000">
                                          <p:val>
                                            <p:strVal val="ppt_y+1"/>
                                          </p:val>
                                        </p:tav>
                                      </p:tavLst>
                                    </p:anim>
                                    <p:set>
                                      <p:cBhvr>
                                        <p:cTn id="109" dur="1" fill="hold">
                                          <p:stCondLst>
                                            <p:cond delay="999"/>
                                          </p:stCondLst>
                                        </p:cTn>
                                        <p:tgtEl>
                                          <p:spTgt spid="25"/>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nodeType="clickEffect">
                                  <p:stCondLst>
                                    <p:cond delay="0"/>
                                  </p:stCondLst>
                                  <p:childTnLst>
                                    <p:set>
                                      <p:cBhvr>
                                        <p:cTn id="113" dur="1" fill="hold">
                                          <p:stCondLst>
                                            <p:cond delay="0"/>
                                          </p:stCondLst>
                                        </p:cTn>
                                        <p:tgtEl>
                                          <p:spTgt spid="34"/>
                                        </p:tgtEl>
                                        <p:attrNameLst>
                                          <p:attrName>style.visibility</p:attrName>
                                        </p:attrNameLst>
                                      </p:cBhvr>
                                      <p:to>
                                        <p:strVal val="visible"/>
                                      </p:to>
                                    </p:set>
                                    <p:animEffect transition="in" filter="fade">
                                      <p:cBhvr>
                                        <p:cTn id="114" dur="1000"/>
                                        <p:tgtEl>
                                          <p:spTgt spid="34"/>
                                        </p:tgtEl>
                                      </p:cBhvr>
                                    </p:animEffect>
                                    <p:anim calcmode="lin" valueType="num">
                                      <p:cBhvr>
                                        <p:cTn id="115" dur="1000" fill="hold"/>
                                        <p:tgtEl>
                                          <p:spTgt spid="34"/>
                                        </p:tgtEl>
                                        <p:attrNameLst>
                                          <p:attrName>ppt_x</p:attrName>
                                        </p:attrNameLst>
                                      </p:cBhvr>
                                      <p:tavLst>
                                        <p:tav tm="0">
                                          <p:val>
                                            <p:strVal val="#ppt_x"/>
                                          </p:val>
                                        </p:tav>
                                        <p:tav tm="100000">
                                          <p:val>
                                            <p:strVal val="#ppt_x"/>
                                          </p:val>
                                        </p:tav>
                                      </p:tavLst>
                                    </p:anim>
                                    <p:anim calcmode="lin" valueType="num">
                                      <p:cBhvr>
                                        <p:cTn id="116" dur="1000" fill="hold"/>
                                        <p:tgtEl>
                                          <p:spTgt spid="34"/>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fade">
                                      <p:cBhvr>
                                        <p:cTn id="124" dur="1000"/>
                                        <p:tgtEl>
                                          <p:spTgt spid="31"/>
                                        </p:tgtEl>
                                      </p:cBhvr>
                                    </p:animEffect>
                                    <p:anim calcmode="lin" valueType="num">
                                      <p:cBhvr>
                                        <p:cTn id="125" dur="1000" fill="hold"/>
                                        <p:tgtEl>
                                          <p:spTgt spid="31"/>
                                        </p:tgtEl>
                                        <p:attrNameLst>
                                          <p:attrName>ppt_x</p:attrName>
                                        </p:attrNameLst>
                                      </p:cBhvr>
                                      <p:tavLst>
                                        <p:tav tm="0">
                                          <p:val>
                                            <p:strVal val="#ppt_x"/>
                                          </p:val>
                                        </p:tav>
                                        <p:tav tm="100000">
                                          <p:val>
                                            <p:strVal val="#ppt_x"/>
                                          </p:val>
                                        </p:tav>
                                      </p:tavLst>
                                    </p:anim>
                                    <p:anim calcmode="lin" valueType="num">
                                      <p:cBhvr>
                                        <p:cTn id="126" dur="1000" fill="hold"/>
                                        <p:tgtEl>
                                          <p:spTgt spid="31"/>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38"/>
                                        </p:tgtEl>
                                        <p:attrNameLst>
                                          <p:attrName>style.visibility</p:attrName>
                                        </p:attrNameLst>
                                      </p:cBhvr>
                                      <p:to>
                                        <p:strVal val="visible"/>
                                      </p:to>
                                    </p:set>
                                    <p:animEffect transition="in" filter="fade">
                                      <p:cBhvr>
                                        <p:cTn id="129" dur="1000"/>
                                        <p:tgtEl>
                                          <p:spTgt spid="38"/>
                                        </p:tgtEl>
                                      </p:cBhvr>
                                    </p:animEffect>
                                    <p:anim calcmode="lin" valueType="num">
                                      <p:cBhvr>
                                        <p:cTn id="130" dur="1000" fill="hold"/>
                                        <p:tgtEl>
                                          <p:spTgt spid="38"/>
                                        </p:tgtEl>
                                        <p:attrNameLst>
                                          <p:attrName>ppt_x</p:attrName>
                                        </p:attrNameLst>
                                      </p:cBhvr>
                                      <p:tavLst>
                                        <p:tav tm="0">
                                          <p:val>
                                            <p:strVal val="#ppt_x"/>
                                          </p:val>
                                        </p:tav>
                                        <p:tav tm="100000">
                                          <p:val>
                                            <p:strVal val="#ppt_x"/>
                                          </p:val>
                                        </p:tav>
                                      </p:tavLst>
                                    </p:anim>
                                    <p:anim calcmode="lin" valueType="num">
                                      <p:cBhvr>
                                        <p:cTn id="13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42" presetClass="exit" presetSubtype="0" fill="hold" grpId="1" nodeType="clickEffect">
                                  <p:stCondLst>
                                    <p:cond delay="0"/>
                                  </p:stCondLst>
                                  <p:childTnLst>
                                    <p:animEffect transition="out" filter="fade">
                                      <p:cBhvr>
                                        <p:cTn id="135" dur="1000"/>
                                        <p:tgtEl>
                                          <p:spTgt spid="38"/>
                                        </p:tgtEl>
                                      </p:cBhvr>
                                    </p:animEffect>
                                    <p:anim calcmode="lin" valueType="num">
                                      <p:cBhvr>
                                        <p:cTn id="136" dur="1000"/>
                                        <p:tgtEl>
                                          <p:spTgt spid="38"/>
                                        </p:tgtEl>
                                        <p:attrNameLst>
                                          <p:attrName>ppt_x</p:attrName>
                                        </p:attrNameLst>
                                      </p:cBhvr>
                                      <p:tavLst>
                                        <p:tav tm="0">
                                          <p:val>
                                            <p:strVal val="ppt_x"/>
                                          </p:val>
                                        </p:tav>
                                        <p:tav tm="100000">
                                          <p:val>
                                            <p:strVal val="ppt_x"/>
                                          </p:val>
                                        </p:tav>
                                      </p:tavLst>
                                    </p:anim>
                                    <p:anim calcmode="lin" valueType="num">
                                      <p:cBhvr>
                                        <p:cTn id="137" dur="1000"/>
                                        <p:tgtEl>
                                          <p:spTgt spid="38"/>
                                        </p:tgtEl>
                                        <p:attrNameLst>
                                          <p:attrName>ppt_y</p:attrName>
                                        </p:attrNameLst>
                                      </p:cBhvr>
                                      <p:tavLst>
                                        <p:tav tm="0">
                                          <p:val>
                                            <p:strVal val="ppt_y"/>
                                          </p:val>
                                        </p:tav>
                                        <p:tav tm="100000">
                                          <p:val>
                                            <p:strVal val="ppt_y+.1"/>
                                          </p:val>
                                        </p:tav>
                                      </p:tavLst>
                                    </p:anim>
                                    <p:set>
                                      <p:cBhvr>
                                        <p:cTn id="138" dur="1" fill="hold">
                                          <p:stCondLst>
                                            <p:cond delay="999"/>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4" grpId="0"/>
      <p:bldP spid="15" grpId="0" animBg="1"/>
      <p:bldP spid="16" grpId="0"/>
      <p:bldP spid="17" grpId="0"/>
      <p:bldP spid="17" grpId="1"/>
      <p:bldP spid="24" grpId="0"/>
      <p:bldP spid="25" grpId="0"/>
      <p:bldP spid="25" grpId="1"/>
      <p:bldP spid="29" grpId="0" animBg="1"/>
      <p:bldP spid="30" grpId="0"/>
      <p:bldP spid="37" grpId="0"/>
      <p:bldP spid="38" grpId="0"/>
      <p:bldP spid="38"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7" name="Title 3">
            <a:extLst>
              <a:ext uri="{FF2B5EF4-FFF2-40B4-BE49-F238E27FC236}">
                <a16:creationId xmlns:a16="http://schemas.microsoft.com/office/drawing/2014/main" id="{CE9C3921-1E63-4E52-B605-AD5676A1BAB8}"/>
              </a:ext>
            </a:extLst>
          </p:cNvPr>
          <p:cNvSpPr txBox="1">
            <a:spLocks/>
          </p:cNvSpPr>
          <p:nvPr/>
        </p:nvSpPr>
        <p:spPr>
          <a:xfrm>
            <a:off x="-27029" y="-143897"/>
            <a:ext cx="12219029" cy="1603220"/>
          </a:xfrm>
          <a:prstGeom prst="rect">
            <a:avLst/>
          </a:prstGeom>
          <a:solidFill>
            <a:srgbClr val="934D37"/>
          </a:solidFill>
        </p:spPr>
        <p:txBody>
          <a:bodyPr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lgn="ctr" rtl="1">
              <a:defRPr/>
            </a:pPr>
            <a:r>
              <a:rPr lang="he-IL" sz="7200" b="1" dirty="0" smtClean="0">
                <a:solidFill>
                  <a:schemeClr val="bg1"/>
                </a:solidFill>
                <a:latin typeface="Calibri" panose="020F0502020204030204" pitchFamily="34" charset="0"/>
                <a:ea typeface="+mn-ea"/>
                <a:cs typeface="Calibri" panose="020F0502020204030204" pitchFamily="34" charset="0"/>
              </a:rPr>
              <a:t>הרכבת מסרי "אני"</a:t>
            </a:r>
            <a:endParaRPr lang="he-IL" sz="7200" b="1" dirty="0">
              <a:solidFill>
                <a:schemeClr val="bg1"/>
              </a:solidFill>
              <a:latin typeface="Calibri" panose="020F0502020204030204" pitchFamily="34" charset="0"/>
              <a:ea typeface="+mn-ea"/>
              <a:cs typeface="Calibri" panose="020F0502020204030204" pitchFamily="34" charset="0"/>
            </a:endParaRPr>
          </a:p>
        </p:txBody>
      </p:sp>
      <p:sp>
        <p:nvSpPr>
          <p:cNvPr id="6" name="מציין מיקום תוכן 4"/>
          <p:cNvSpPr txBox="1">
            <a:spLocks/>
          </p:cNvSpPr>
          <p:nvPr/>
        </p:nvSpPr>
        <p:spPr>
          <a:xfrm>
            <a:off x="2470245" y="2878771"/>
            <a:ext cx="7765576" cy="3422495"/>
          </a:xfrm>
          <a:prstGeom prst="rect">
            <a:avLst/>
          </a:prstGeom>
          <a:solidFill>
            <a:srgbClr val="E2F0D9"/>
          </a:solidFill>
          <a:scene3d>
            <a:camera prst="orthographicFront"/>
            <a:lightRig rig="threePt" dir="t"/>
          </a:scene3d>
          <a:sp3d>
            <a:bevelT prst="relaxedInset"/>
          </a:sp3d>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14350" indent="-514350" algn="r" rtl="1">
              <a:lnSpc>
                <a:spcPct val="150000"/>
              </a:lnSpc>
              <a:buFont typeface="Arial"/>
              <a:buAutoNum type="arabicPeriod"/>
            </a:pPr>
            <a:r>
              <a:rPr lang="he-IL" sz="3200" b="1" dirty="0" smtClean="0">
                <a:latin typeface="Calibri" panose="020F0502020204030204" pitchFamily="34" charset="0"/>
                <a:cs typeface="Calibri" panose="020F0502020204030204" pitchFamily="34" charset="0"/>
              </a:rPr>
              <a:t>אני מרגיש (רגש) _______________</a:t>
            </a:r>
          </a:p>
          <a:p>
            <a:pPr marL="514350" indent="-514350" algn="r" rtl="1">
              <a:lnSpc>
                <a:spcPct val="150000"/>
              </a:lnSpc>
              <a:buFont typeface="Arial"/>
              <a:buAutoNum type="arabicPeriod"/>
            </a:pPr>
            <a:r>
              <a:rPr lang="he-IL" sz="3200" b="1" dirty="0" smtClean="0">
                <a:latin typeface="Calibri" panose="020F0502020204030204" pitchFamily="34" charset="0"/>
                <a:cs typeface="Calibri" panose="020F0502020204030204" pitchFamily="34" charset="0"/>
              </a:rPr>
              <a:t>כאשר  ________________________</a:t>
            </a:r>
          </a:p>
          <a:p>
            <a:pPr marL="514350" indent="-514350" algn="r" rtl="1">
              <a:lnSpc>
                <a:spcPct val="150000"/>
              </a:lnSpc>
              <a:buFont typeface="Arial"/>
              <a:buAutoNum type="arabicPeriod"/>
            </a:pPr>
            <a:r>
              <a:rPr lang="he-IL" sz="3200" b="1" dirty="0" smtClean="0">
                <a:latin typeface="Calibri" panose="020F0502020204030204" pitchFamily="34" charset="0"/>
                <a:cs typeface="Calibri" panose="020F0502020204030204" pitchFamily="34" charset="0"/>
              </a:rPr>
              <a:t>כי / מפני ש_____________________</a:t>
            </a:r>
          </a:p>
          <a:p>
            <a:pPr marL="514350" indent="-514350" algn="r" rtl="1">
              <a:lnSpc>
                <a:spcPct val="150000"/>
              </a:lnSpc>
              <a:buFont typeface="Arial"/>
              <a:buAutoNum type="arabicPeriod"/>
            </a:pPr>
            <a:r>
              <a:rPr lang="he-IL" sz="3200" b="1" dirty="0" smtClean="0">
                <a:latin typeface="Calibri" panose="020F0502020204030204" pitchFamily="34" charset="0"/>
                <a:cs typeface="Calibri" panose="020F0502020204030204" pitchFamily="34" charset="0"/>
              </a:rPr>
              <a:t>היה עוזר לי אם__________________</a:t>
            </a:r>
            <a:endParaRPr lang="he-IL" sz="3200" b="1" dirty="0">
              <a:latin typeface="Calibri" panose="020F0502020204030204" pitchFamily="34" charset="0"/>
              <a:cs typeface="Calibri" panose="020F0502020204030204" pitchFamily="34" charset="0"/>
            </a:endParaRPr>
          </a:p>
        </p:txBody>
      </p:sp>
      <p:sp>
        <p:nvSpPr>
          <p:cNvPr id="8" name="TextBox 7"/>
          <p:cNvSpPr txBox="1"/>
          <p:nvPr/>
        </p:nvSpPr>
        <p:spPr>
          <a:xfrm>
            <a:off x="6269008" y="1678390"/>
            <a:ext cx="5295039" cy="754694"/>
          </a:xfrm>
          <a:prstGeom prst="rect">
            <a:avLst/>
          </a:prstGeom>
          <a:noFill/>
        </p:spPr>
        <p:txBody>
          <a:bodyPr wrap="none" rtlCol="1">
            <a:spAutoFit/>
          </a:bodyPr>
          <a:lstStyle/>
          <a:p>
            <a:pPr>
              <a:lnSpc>
                <a:spcPct val="150000"/>
              </a:lnSpc>
            </a:pPr>
            <a:r>
              <a:rPr lang="he-IL" sz="3200" b="1" dirty="0">
                <a:latin typeface="Calibri" panose="020F0502020204030204" pitchFamily="34" charset="0"/>
                <a:cs typeface="Calibri" panose="020F0502020204030204" pitchFamily="34" charset="0"/>
              </a:rPr>
              <a:t>נרכיב את "מסר האני"</a:t>
            </a:r>
            <a:r>
              <a:rPr lang="he-IL" sz="2800" dirty="0">
                <a:latin typeface="Calibri" panose="020F0502020204030204" pitchFamily="34" charset="0"/>
                <a:cs typeface="Calibri" panose="020F0502020204030204" pitchFamily="34" charset="0"/>
              </a:rPr>
              <a:t> לפי התבנית :</a:t>
            </a:r>
            <a:endParaRPr lang="he-IL"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818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הסבר אליפטי 12">
            <a:extLst>
              <a:ext uri="{FF2B5EF4-FFF2-40B4-BE49-F238E27FC236}">
                <a16:creationId xmlns:a16="http://schemas.microsoft.com/office/drawing/2014/main" id="{0F428592-707F-CCFE-8D13-C240F6EDB563}"/>
              </a:ext>
            </a:extLst>
          </p:cNvPr>
          <p:cNvSpPr/>
          <p:nvPr/>
        </p:nvSpPr>
        <p:spPr>
          <a:xfrm>
            <a:off x="5197168" y="1556723"/>
            <a:ext cx="2637412" cy="1426717"/>
          </a:xfrm>
          <a:prstGeom prst="wedgeEllipseCallout">
            <a:avLst>
              <a:gd name="adj1" fmla="val 33579"/>
              <a:gd name="adj2" fmla="val 52930"/>
            </a:avLst>
          </a:prstGeom>
          <a:solidFill>
            <a:srgbClr val="E2F0D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הסבר אליפטי 12">
            <a:extLst>
              <a:ext uri="{FF2B5EF4-FFF2-40B4-BE49-F238E27FC236}">
                <a16:creationId xmlns:a16="http://schemas.microsoft.com/office/drawing/2014/main" id="{04E176CE-7EA9-2D88-126B-119C4DC086E1}"/>
              </a:ext>
            </a:extLst>
          </p:cNvPr>
          <p:cNvSpPr/>
          <p:nvPr/>
        </p:nvSpPr>
        <p:spPr>
          <a:xfrm rot="20826447">
            <a:off x="2850731" y="3045474"/>
            <a:ext cx="3681284" cy="2105967"/>
          </a:xfrm>
          <a:prstGeom prst="wedgeEllipseCallout">
            <a:avLst>
              <a:gd name="adj1" fmla="val 33579"/>
              <a:gd name="adj2" fmla="val 52930"/>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הסבר אליפטי 12">
            <a:extLst>
              <a:ext uri="{FF2B5EF4-FFF2-40B4-BE49-F238E27FC236}">
                <a16:creationId xmlns:a16="http://schemas.microsoft.com/office/drawing/2014/main" id="{FE1BB83D-DB5E-12F7-BD41-5919E434A791}"/>
              </a:ext>
            </a:extLst>
          </p:cNvPr>
          <p:cNvSpPr/>
          <p:nvPr/>
        </p:nvSpPr>
        <p:spPr>
          <a:xfrm>
            <a:off x="790591" y="1403817"/>
            <a:ext cx="3681284" cy="2105967"/>
          </a:xfrm>
          <a:prstGeom prst="wedgeEllipseCallout">
            <a:avLst>
              <a:gd name="adj1" fmla="val 33579"/>
              <a:gd name="adj2" fmla="val 5293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הסבר אליפטי 12"/>
          <p:cNvSpPr/>
          <p:nvPr/>
        </p:nvSpPr>
        <p:spPr>
          <a:xfrm>
            <a:off x="8528998" y="1718985"/>
            <a:ext cx="2929561" cy="1577996"/>
          </a:xfrm>
          <a:prstGeom prst="wedgeEllipseCallout">
            <a:avLst>
              <a:gd name="adj1" fmla="val 33579"/>
              <a:gd name="adj2" fmla="val 5293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TextBox 1"/>
          <p:cNvSpPr txBox="1"/>
          <p:nvPr/>
        </p:nvSpPr>
        <p:spPr>
          <a:xfrm>
            <a:off x="8876512" y="2195190"/>
            <a:ext cx="2293299" cy="523220"/>
          </a:xfrm>
          <a:prstGeom prst="rect">
            <a:avLst/>
          </a:prstGeom>
          <a:noFill/>
        </p:spPr>
        <p:txBody>
          <a:bodyPr wrap="square" rtlCol="1">
            <a:spAutoFit/>
          </a:bodyPr>
          <a:lstStyle/>
          <a:p>
            <a:pPr algn="ctr"/>
            <a:r>
              <a:rPr lang="he-IL" sz="2800" b="1" dirty="0">
                <a:solidFill>
                  <a:schemeClr val="bg1"/>
                </a:solidFill>
                <a:latin typeface="Calibri" panose="020F0502020204030204" pitchFamily="34" charset="0"/>
                <a:cs typeface="Calibri" panose="020F0502020204030204" pitchFamily="34" charset="0"/>
              </a:rPr>
              <a:t>כעסתי</a:t>
            </a:r>
          </a:p>
        </p:txBody>
      </p:sp>
      <p:sp>
        <p:nvSpPr>
          <p:cNvPr id="11" name="TextBox 10"/>
          <p:cNvSpPr txBox="1"/>
          <p:nvPr/>
        </p:nvSpPr>
        <p:spPr>
          <a:xfrm>
            <a:off x="5339353" y="1488101"/>
            <a:ext cx="2297355" cy="1384995"/>
          </a:xfrm>
          <a:prstGeom prst="rect">
            <a:avLst/>
          </a:prstGeom>
          <a:noFill/>
        </p:spPr>
        <p:txBody>
          <a:bodyPr wrap="square" rtlCol="1">
            <a:spAutoFit/>
          </a:bodyPr>
          <a:lstStyle/>
          <a:p>
            <a:pPr algn="ctr"/>
            <a:r>
              <a:rPr lang="he-IL" sz="2800" b="1" dirty="0">
                <a:latin typeface="Calibri" panose="020F0502020204030204" pitchFamily="34" charset="0"/>
                <a:cs typeface="Calibri" panose="020F0502020204030204" pitchFamily="34" charset="0"/>
              </a:rPr>
              <a:t>כאשר</a:t>
            </a:r>
            <a:r>
              <a:rPr lang="en-US" sz="2800" b="1" dirty="0">
                <a:latin typeface="Calibri" panose="020F0502020204030204" pitchFamily="34" charset="0"/>
                <a:cs typeface="Calibri" panose="020F0502020204030204" pitchFamily="34" charset="0"/>
              </a:rPr>
              <a:t/>
            </a:r>
            <a:br>
              <a:rPr lang="en-US" sz="2800" b="1" dirty="0">
                <a:latin typeface="Calibri" panose="020F0502020204030204" pitchFamily="34" charset="0"/>
                <a:cs typeface="Calibri" panose="020F0502020204030204" pitchFamily="34" charset="0"/>
              </a:rPr>
            </a:br>
            <a:r>
              <a:rPr lang="he-IL" sz="2800" dirty="0">
                <a:latin typeface="Calibri" panose="020F0502020204030204" pitchFamily="34" charset="0"/>
                <a:cs typeface="Calibri" panose="020F0502020204030204" pitchFamily="34" charset="0"/>
              </a:rPr>
              <a:t>איחרת </a:t>
            </a:r>
            <a:r>
              <a:rPr lang="he-IL" sz="2800" dirty="0" smtClean="0">
                <a:latin typeface="Calibri" panose="020F0502020204030204" pitchFamily="34" charset="0"/>
                <a:cs typeface="Calibri" panose="020F0502020204030204" pitchFamily="34" charset="0"/>
              </a:rPr>
              <a:t>כשקבענו להיפגש</a:t>
            </a:r>
            <a:endParaRPr lang="he-IL" sz="2400" dirty="0">
              <a:latin typeface="Calibri" panose="020F0502020204030204" pitchFamily="34" charset="0"/>
              <a:cs typeface="Calibri" panose="020F0502020204030204" pitchFamily="34" charset="0"/>
            </a:endParaRPr>
          </a:p>
        </p:txBody>
      </p:sp>
      <p:sp>
        <p:nvSpPr>
          <p:cNvPr id="15" name="מלבן 14"/>
          <p:cNvSpPr/>
          <p:nvPr/>
        </p:nvSpPr>
        <p:spPr>
          <a:xfrm>
            <a:off x="1264939" y="1815485"/>
            <a:ext cx="2791149" cy="1384995"/>
          </a:xfrm>
          <a:prstGeom prst="rect">
            <a:avLst/>
          </a:prstGeom>
        </p:spPr>
        <p:txBody>
          <a:bodyPr wrap="none">
            <a:spAutoFit/>
          </a:bodyPr>
          <a:lstStyle/>
          <a:p>
            <a:pPr lvl="0" algn="ctr">
              <a:buClr>
                <a:schemeClr val="dk1"/>
              </a:buClr>
              <a:buSzPts val="1800"/>
            </a:pPr>
            <a:r>
              <a:rPr lang="he-IL" sz="2800" b="1" dirty="0">
                <a:latin typeface="Calibri" panose="020F0502020204030204" pitchFamily="34" charset="0"/>
                <a:ea typeface="Calibri"/>
                <a:cs typeface="Calibri" panose="020F0502020204030204" pitchFamily="34" charset="0"/>
                <a:sym typeface="Calibri"/>
              </a:rPr>
              <a:t>כי</a:t>
            </a:r>
            <a:r>
              <a:rPr lang="he-IL" sz="2800" dirty="0">
                <a:latin typeface="Calibri" panose="020F0502020204030204" pitchFamily="34" charset="0"/>
                <a:ea typeface="Calibri"/>
                <a:cs typeface="Calibri" panose="020F0502020204030204" pitchFamily="34" charset="0"/>
                <a:sym typeface="Calibri"/>
              </a:rPr>
              <a:t> אני לרוב </a:t>
            </a:r>
            <a:r>
              <a:rPr lang="he-IL" sz="2800" dirty="0" smtClean="0">
                <a:latin typeface="Calibri" panose="020F0502020204030204" pitchFamily="34" charset="0"/>
                <a:ea typeface="Calibri"/>
                <a:cs typeface="Calibri" panose="020F0502020204030204" pitchFamily="34" charset="0"/>
                <a:sym typeface="Calibri"/>
              </a:rPr>
              <a:t>מקדים </a:t>
            </a:r>
            <a:r>
              <a:rPr lang="en-US" sz="2800" dirty="0">
                <a:latin typeface="Calibri" panose="020F0502020204030204" pitchFamily="34" charset="0"/>
                <a:ea typeface="Calibri"/>
                <a:cs typeface="Calibri" panose="020F0502020204030204" pitchFamily="34" charset="0"/>
                <a:sym typeface="Calibri"/>
              </a:rPr>
              <a:t/>
            </a:r>
            <a:br>
              <a:rPr lang="en-US" sz="2800" dirty="0">
                <a:latin typeface="Calibri" panose="020F0502020204030204" pitchFamily="34" charset="0"/>
                <a:ea typeface="Calibri"/>
                <a:cs typeface="Calibri" panose="020F0502020204030204" pitchFamily="34" charset="0"/>
                <a:sym typeface="Calibri"/>
              </a:rPr>
            </a:br>
            <a:r>
              <a:rPr lang="he-IL" sz="2800" dirty="0">
                <a:latin typeface="Calibri" panose="020F0502020204030204" pitchFamily="34" charset="0"/>
                <a:ea typeface="Calibri"/>
                <a:cs typeface="Calibri" panose="020F0502020204030204" pitchFamily="34" charset="0"/>
                <a:sym typeface="Calibri"/>
              </a:rPr>
              <a:t>וקשה לי לחכות </a:t>
            </a:r>
            <a:r>
              <a:rPr lang="en-US" sz="2800" dirty="0">
                <a:latin typeface="Calibri" panose="020F0502020204030204" pitchFamily="34" charset="0"/>
                <a:ea typeface="Calibri"/>
                <a:cs typeface="Calibri" panose="020F0502020204030204" pitchFamily="34" charset="0"/>
                <a:sym typeface="Calibri"/>
              </a:rPr>
              <a:t/>
            </a:r>
            <a:br>
              <a:rPr lang="en-US" sz="2800" dirty="0">
                <a:latin typeface="Calibri" panose="020F0502020204030204" pitchFamily="34" charset="0"/>
                <a:ea typeface="Calibri"/>
                <a:cs typeface="Calibri" panose="020F0502020204030204" pitchFamily="34" charset="0"/>
                <a:sym typeface="Calibri"/>
              </a:rPr>
            </a:br>
            <a:r>
              <a:rPr lang="he-IL" sz="2800" dirty="0">
                <a:latin typeface="Calibri" panose="020F0502020204030204" pitchFamily="34" charset="0"/>
                <a:ea typeface="Calibri"/>
                <a:cs typeface="Calibri" panose="020F0502020204030204" pitchFamily="34" charset="0"/>
                <a:sym typeface="Calibri"/>
              </a:rPr>
              <a:t>הרבה זמן</a:t>
            </a:r>
          </a:p>
        </p:txBody>
      </p:sp>
      <p:sp>
        <p:nvSpPr>
          <p:cNvPr id="17" name="מלבן 16"/>
          <p:cNvSpPr/>
          <p:nvPr/>
        </p:nvSpPr>
        <p:spPr>
          <a:xfrm>
            <a:off x="2986394" y="3621403"/>
            <a:ext cx="3603872" cy="954107"/>
          </a:xfrm>
          <a:prstGeom prst="rect">
            <a:avLst/>
          </a:prstGeom>
        </p:spPr>
        <p:txBody>
          <a:bodyPr wrap="none">
            <a:spAutoFit/>
          </a:bodyPr>
          <a:lstStyle/>
          <a:p>
            <a:pPr algn="ctr">
              <a:buClr>
                <a:schemeClr val="dk1"/>
              </a:buClr>
              <a:buSzPts val="1800"/>
            </a:pPr>
            <a:r>
              <a:rPr lang="he-IL" sz="2800" b="1" dirty="0">
                <a:latin typeface="Calibri" panose="020F0502020204030204" pitchFamily="34" charset="0"/>
                <a:ea typeface="Calibri"/>
                <a:cs typeface="Calibri" panose="020F0502020204030204" pitchFamily="34" charset="0"/>
                <a:sym typeface="Calibri"/>
              </a:rPr>
              <a:t>אשמח מאד </a:t>
            </a:r>
            <a:r>
              <a:rPr lang="he-IL" sz="2800" dirty="0">
                <a:latin typeface="Calibri" panose="020F0502020204030204" pitchFamily="34" charset="0"/>
                <a:ea typeface="Calibri"/>
                <a:cs typeface="Calibri" panose="020F0502020204030204" pitchFamily="34" charset="0"/>
                <a:sym typeface="Calibri"/>
              </a:rPr>
              <a:t>אם </a:t>
            </a:r>
            <a:r>
              <a:rPr lang="he-IL" sz="2800" dirty="0" smtClean="0">
                <a:latin typeface="Calibri" panose="020F0502020204030204" pitchFamily="34" charset="0"/>
                <a:ea typeface="Calibri"/>
                <a:cs typeface="Calibri" panose="020F0502020204030204" pitchFamily="34" charset="0"/>
                <a:sym typeface="Calibri"/>
              </a:rPr>
              <a:t>תשתדל </a:t>
            </a:r>
            <a:r>
              <a:rPr lang="en-US" sz="2800" dirty="0">
                <a:latin typeface="Calibri" panose="020F0502020204030204" pitchFamily="34" charset="0"/>
                <a:ea typeface="Calibri"/>
                <a:cs typeface="Calibri" panose="020F0502020204030204" pitchFamily="34" charset="0"/>
                <a:sym typeface="Calibri"/>
              </a:rPr>
              <a:t/>
            </a:r>
            <a:br>
              <a:rPr lang="en-US" sz="2800" dirty="0">
                <a:latin typeface="Calibri" panose="020F0502020204030204" pitchFamily="34" charset="0"/>
                <a:ea typeface="Calibri"/>
                <a:cs typeface="Calibri" panose="020F0502020204030204" pitchFamily="34" charset="0"/>
                <a:sym typeface="Calibri"/>
              </a:rPr>
            </a:br>
            <a:r>
              <a:rPr lang="he-IL" sz="2800" dirty="0">
                <a:latin typeface="Calibri" panose="020F0502020204030204" pitchFamily="34" charset="0"/>
                <a:ea typeface="Calibri"/>
                <a:cs typeface="Calibri" panose="020F0502020204030204" pitchFamily="34" charset="0"/>
                <a:sym typeface="Calibri"/>
              </a:rPr>
              <a:t>להבא להגיע בזמן</a:t>
            </a:r>
            <a:endParaRPr lang="he-IL" sz="2800" dirty="0">
              <a:latin typeface="Calibri" panose="020F0502020204030204" pitchFamily="34" charset="0"/>
              <a:ea typeface="Calibri"/>
              <a:cs typeface="Calibri" panose="020F0502020204030204" pitchFamily="34" charset="0"/>
            </a:endParaRPr>
          </a:p>
        </p:txBody>
      </p:sp>
      <p:sp>
        <p:nvSpPr>
          <p:cNvPr id="19" name="מלבן 18"/>
          <p:cNvSpPr/>
          <p:nvPr/>
        </p:nvSpPr>
        <p:spPr>
          <a:xfrm>
            <a:off x="4930072" y="6231118"/>
            <a:ext cx="2778326" cy="523220"/>
          </a:xfrm>
          <a:prstGeom prst="rect">
            <a:avLst/>
          </a:prstGeom>
        </p:spPr>
        <p:txBody>
          <a:bodyPr wrap="none">
            <a:spAutoFit/>
          </a:bodyPr>
          <a:lstStyle/>
          <a:p>
            <a:pPr lvl="0">
              <a:buClr>
                <a:schemeClr val="dk1"/>
              </a:buClr>
              <a:buSzPts val="1800"/>
            </a:pPr>
            <a:r>
              <a:rPr lang="he-IL" sz="2800" b="1" dirty="0">
                <a:solidFill>
                  <a:schemeClr val="accent6">
                    <a:lumMod val="75000"/>
                  </a:schemeClr>
                </a:solidFill>
                <a:latin typeface="Calibri" panose="020F0502020204030204" pitchFamily="34" charset="0"/>
                <a:ea typeface="Calibri"/>
                <a:cs typeface="Calibri" panose="020F0502020204030204" pitchFamily="34" charset="0"/>
                <a:sym typeface="Calibri"/>
              </a:rPr>
              <a:t>הבנה,</a:t>
            </a:r>
            <a:r>
              <a:rPr lang="he-IL" sz="2800" b="1" dirty="0">
                <a:solidFill>
                  <a:srgbClr val="FF0000"/>
                </a:solidFill>
                <a:latin typeface="Calibri" panose="020F0502020204030204" pitchFamily="34" charset="0"/>
                <a:ea typeface="Calibri"/>
                <a:cs typeface="Calibri" panose="020F0502020204030204" pitchFamily="34" charset="0"/>
                <a:sym typeface="Calibri"/>
              </a:rPr>
              <a:t> </a:t>
            </a:r>
            <a:r>
              <a:rPr lang="he-IL" sz="2800" b="1" dirty="0">
                <a:solidFill>
                  <a:schemeClr val="accent6">
                    <a:lumMod val="75000"/>
                  </a:schemeClr>
                </a:solidFill>
                <a:latin typeface="Calibri" panose="020F0502020204030204" pitchFamily="34" charset="0"/>
                <a:ea typeface="Calibri"/>
                <a:cs typeface="Calibri" panose="020F0502020204030204" pitchFamily="34" charset="0"/>
                <a:sym typeface="Calibri"/>
              </a:rPr>
              <a:t>סיום</a:t>
            </a:r>
            <a:r>
              <a:rPr lang="he-IL" sz="2800" b="1" dirty="0">
                <a:solidFill>
                  <a:srgbClr val="FF0000"/>
                </a:solidFill>
                <a:latin typeface="Calibri" panose="020F0502020204030204" pitchFamily="34" charset="0"/>
                <a:ea typeface="Calibri"/>
                <a:cs typeface="Calibri" panose="020F0502020204030204" pitchFamily="34" charset="0"/>
                <a:sym typeface="Calibri"/>
              </a:rPr>
              <a:t> </a:t>
            </a:r>
            <a:r>
              <a:rPr lang="he-IL" sz="2800" b="1" dirty="0">
                <a:solidFill>
                  <a:schemeClr val="accent6">
                    <a:lumMod val="75000"/>
                  </a:schemeClr>
                </a:solidFill>
                <a:latin typeface="Calibri" panose="020F0502020204030204" pitchFamily="34" charset="0"/>
                <a:ea typeface="Calibri"/>
                <a:cs typeface="Calibri" panose="020F0502020204030204" pitchFamily="34" charset="0"/>
                <a:sym typeface="Calibri"/>
              </a:rPr>
              <a:t>העימות</a:t>
            </a:r>
          </a:p>
        </p:txBody>
      </p:sp>
      <p:sp>
        <p:nvSpPr>
          <p:cNvPr id="20" name="חץ ימינה מקווקו 19"/>
          <p:cNvSpPr/>
          <p:nvPr/>
        </p:nvSpPr>
        <p:spPr>
          <a:xfrm rot="2981433">
            <a:off x="5303208" y="5464524"/>
            <a:ext cx="970894" cy="530942"/>
          </a:xfrm>
          <a:prstGeom prst="stripedRightArrow">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חץ ימינה מקווקו 20"/>
          <p:cNvSpPr/>
          <p:nvPr/>
        </p:nvSpPr>
        <p:spPr>
          <a:xfrm rot="8148205">
            <a:off x="6440918" y="5497262"/>
            <a:ext cx="1029746" cy="530942"/>
          </a:xfrm>
          <a:prstGeom prst="stripedRightArrow">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חץ ימינה מחורץ 21"/>
          <p:cNvSpPr/>
          <p:nvPr/>
        </p:nvSpPr>
        <p:spPr>
          <a:xfrm rot="11080947">
            <a:off x="7772726" y="2159300"/>
            <a:ext cx="794691" cy="39329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חץ ימינה מחורץ 22"/>
          <p:cNvSpPr/>
          <p:nvPr/>
        </p:nvSpPr>
        <p:spPr>
          <a:xfrm rot="10058510">
            <a:off x="4419757" y="1958220"/>
            <a:ext cx="794691" cy="393291"/>
          </a:xfrm>
          <a:prstGeom prst="notchedRightArrow">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כותרת 7">
            <a:extLst>
              <a:ext uri="{FF2B5EF4-FFF2-40B4-BE49-F238E27FC236}">
                <a16:creationId xmlns:a16="http://schemas.microsoft.com/office/drawing/2014/main" id="{ABA1B048-A46E-4503-8E75-53898F8389B0}"/>
              </a:ext>
            </a:extLst>
          </p:cNvPr>
          <p:cNvSpPr>
            <a:spLocks noGrp="1"/>
          </p:cNvSpPr>
          <p:nvPr>
            <p:ph type="title"/>
          </p:nvPr>
        </p:nvSpPr>
        <p:spPr>
          <a:xfrm>
            <a:off x="838200" y="78254"/>
            <a:ext cx="10515600" cy="1325563"/>
          </a:xfrm>
        </p:spPr>
        <p:txBody>
          <a:bodyPr>
            <a:noAutofit/>
          </a:bodyPr>
          <a:lstStyle/>
          <a:p>
            <a:r>
              <a:rPr lang="he-IL" sz="5400" dirty="0"/>
              <a:t>שיתוף </a:t>
            </a:r>
            <a:r>
              <a:rPr lang="he-IL" sz="5400" dirty="0" smtClean="0"/>
              <a:t>החבר </a:t>
            </a:r>
            <a:r>
              <a:rPr lang="he-IL" sz="5400" dirty="0"/>
              <a:t>באמצעות מסרי "אני"</a:t>
            </a:r>
            <a:endParaRPr lang="x-none" sz="5400" dirty="0"/>
          </a:p>
        </p:txBody>
      </p:sp>
      <p:sp>
        <p:nvSpPr>
          <p:cNvPr id="9" name="קשת 8"/>
          <p:cNvSpPr/>
          <p:nvPr/>
        </p:nvSpPr>
        <p:spPr>
          <a:xfrm>
            <a:off x="963112" y="6445805"/>
            <a:ext cx="243433" cy="45719"/>
          </a:xfrm>
          <a:prstGeom prst="arc">
            <a:avLst/>
          </a:prstGeom>
        </p:spPr>
        <p:style>
          <a:lnRef idx="1">
            <a:schemeClr val="dk1"/>
          </a:lnRef>
          <a:fillRef idx="0">
            <a:schemeClr val="dk1"/>
          </a:fillRef>
          <a:effectRef idx="0">
            <a:schemeClr val="dk1"/>
          </a:effectRef>
          <a:fontRef idx="minor">
            <a:schemeClr val="tx1"/>
          </a:fontRef>
        </p:style>
        <p:txBody>
          <a:bodyPr rtlCol="1" anchor="ctr"/>
          <a:lstStyle/>
          <a:p>
            <a:pPr algn="ctr"/>
            <a:endParaRPr lang="he-IL"/>
          </a:p>
        </p:txBody>
      </p:sp>
      <p:pic>
        <p:nvPicPr>
          <p:cNvPr id="6" name="תמונה 5"/>
          <p:cNvPicPr>
            <a:picLocks noChangeAspect="1"/>
          </p:cNvPicPr>
          <p:nvPr/>
        </p:nvPicPr>
        <p:blipFill>
          <a:blip r:embed="rId3"/>
          <a:stretch>
            <a:fillRect/>
          </a:stretch>
        </p:blipFill>
        <p:spPr>
          <a:xfrm>
            <a:off x="10517482" y="3504888"/>
            <a:ext cx="1304657" cy="3249450"/>
          </a:xfrm>
          <a:prstGeom prst="rect">
            <a:avLst/>
          </a:prstGeom>
        </p:spPr>
      </p:pic>
      <p:pic>
        <p:nvPicPr>
          <p:cNvPr id="7" name="תמונה 6"/>
          <p:cNvPicPr>
            <a:picLocks noChangeAspect="1"/>
          </p:cNvPicPr>
          <p:nvPr/>
        </p:nvPicPr>
        <p:blipFill>
          <a:blip r:embed="rId4"/>
          <a:stretch>
            <a:fillRect/>
          </a:stretch>
        </p:blipFill>
        <p:spPr>
          <a:xfrm>
            <a:off x="10785729" y="3296981"/>
            <a:ext cx="1036410" cy="1164437"/>
          </a:xfrm>
          <a:prstGeom prst="rect">
            <a:avLst/>
          </a:prstGeom>
        </p:spPr>
      </p:pic>
      <p:pic>
        <p:nvPicPr>
          <p:cNvPr id="10" name="תמונה 9"/>
          <p:cNvPicPr>
            <a:picLocks noChangeAspect="1"/>
          </p:cNvPicPr>
          <p:nvPr/>
        </p:nvPicPr>
        <p:blipFill>
          <a:blip r:embed="rId5"/>
          <a:stretch>
            <a:fillRect/>
          </a:stretch>
        </p:blipFill>
        <p:spPr>
          <a:xfrm>
            <a:off x="11041783" y="3259763"/>
            <a:ext cx="524301" cy="225572"/>
          </a:xfrm>
          <a:prstGeom prst="rect">
            <a:avLst/>
          </a:prstGeom>
        </p:spPr>
      </p:pic>
      <p:pic>
        <p:nvPicPr>
          <p:cNvPr id="12" name="תמונה 11"/>
          <p:cNvPicPr>
            <a:picLocks noChangeAspect="1"/>
          </p:cNvPicPr>
          <p:nvPr/>
        </p:nvPicPr>
        <p:blipFill>
          <a:blip r:embed="rId6"/>
          <a:stretch>
            <a:fillRect/>
          </a:stretch>
        </p:blipFill>
        <p:spPr>
          <a:xfrm>
            <a:off x="560985" y="3853922"/>
            <a:ext cx="1194920" cy="2956816"/>
          </a:xfrm>
          <a:prstGeom prst="rect">
            <a:avLst/>
          </a:prstGeom>
        </p:spPr>
      </p:pic>
      <p:pic>
        <p:nvPicPr>
          <p:cNvPr id="14" name="תמונה 13"/>
          <p:cNvPicPr>
            <a:picLocks noChangeAspect="1"/>
          </p:cNvPicPr>
          <p:nvPr/>
        </p:nvPicPr>
        <p:blipFill>
          <a:blip r:embed="rId7"/>
          <a:stretch>
            <a:fillRect/>
          </a:stretch>
        </p:blipFill>
        <p:spPr>
          <a:xfrm>
            <a:off x="631536" y="3173198"/>
            <a:ext cx="902286" cy="877900"/>
          </a:xfrm>
          <a:prstGeom prst="rect">
            <a:avLst/>
          </a:prstGeom>
        </p:spPr>
      </p:pic>
      <p:pic>
        <p:nvPicPr>
          <p:cNvPr id="16" name="תמונה 15"/>
          <p:cNvPicPr>
            <a:picLocks noChangeAspect="1"/>
          </p:cNvPicPr>
          <p:nvPr/>
        </p:nvPicPr>
        <p:blipFill>
          <a:blip r:embed="rId5"/>
          <a:stretch>
            <a:fillRect/>
          </a:stretch>
        </p:blipFill>
        <p:spPr>
          <a:xfrm>
            <a:off x="895263" y="3146977"/>
            <a:ext cx="524301" cy="225572"/>
          </a:xfrm>
          <a:prstGeom prst="rect">
            <a:avLst/>
          </a:prstGeom>
        </p:spPr>
      </p:pic>
    </p:spTree>
    <p:extLst>
      <p:ext uri="{BB962C8B-B14F-4D97-AF65-F5344CB8AC3E}">
        <p14:creationId xmlns:p14="http://schemas.microsoft.com/office/powerpoint/2010/main" val="5593986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2"/>
          <p:cNvGrpSpPr/>
          <p:nvPr/>
        </p:nvGrpSpPr>
        <p:grpSpPr>
          <a:xfrm>
            <a:off x="9103521" y="1814744"/>
            <a:ext cx="2929293" cy="2929293"/>
            <a:chOff x="0" y="0"/>
            <a:chExt cx="812800" cy="812800"/>
          </a:xfrm>
        </p:grpSpPr>
        <p:sp>
          <p:nvSpPr>
            <p:cNvPr id="61"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sp>
        <p:sp>
          <p:nvSpPr>
            <p:cNvPr id="62" name="TextBox 4"/>
            <p:cNvSpPr txBox="1"/>
            <p:nvPr/>
          </p:nvSpPr>
          <p:spPr>
            <a:xfrm>
              <a:off x="76200" y="47625"/>
              <a:ext cx="660400" cy="688975"/>
            </a:xfrm>
            <a:prstGeom prst="rect">
              <a:avLst/>
            </a:prstGeom>
          </p:spPr>
          <p:txBody>
            <a:bodyPr lIns="47625" tIns="47625" rIns="47625" bIns="47625" rtlCol="0" anchor="ctr"/>
            <a:lstStyle/>
            <a:p>
              <a:pPr algn="ctr" defTabSz="857250" rtl="0">
                <a:lnSpc>
                  <a:spcPts val="1838"/>
                </a:lnSpc>
                <a:spcBef>
                  <a:spcPct val="0"/>
                </a:spcBef>
              </a:pPr>
              <a:endParaRPr sz="1688">
                <a:solidFill>
                  <a:prstClr val="black"/>
                </a:solidFill>
                <a:latin typeface="Calibri"/>
              </a:endParaRPr>
            </a:p>
          </p:txBody>
        </p:sp>
      </p:grpSp>
      <p:grpSp>
        <p:nvGrpSpPr>
          <p:cNvPr id="56" name="Group 2"/>
          <p:cNvGrpSpPr/>
          <p:nvPr/>
        </p:nvGrpSpPr>
        <p:grpSpPr>
          <a:xfrm>
            <a:off x="457804" y="1709465"/>
            <a:ext cx="2929293" cy="2929293"/>
            <a:chOff x="0" y="0"/>
            <a:chExt cx="812800" cy="812800"/>
          </a:xfrm>
        </p:grpSpPr>
        <p:sp>
          <p:nvSpPr>
            <p:cNvPr id="57"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sp>
        <p:sp>
          <p:nvSpPr>
            <p:cNvPr id="58" name="TextBox 4"/>
            <p:cNvSpPr txBox="1"/>
            <p:nvPr/>
          </p:nvSpPr>
          <p:spPr>
            <a:xfrm>
              <a:off x="76200" y="47625"/>
              <a:ext cx="660400" cy="688975"/>
            </a:xfrm>
            <a:prstGeom prst="rect">
              <a:avLst/>
            </a:prstGeom>
          </p:spPr>
          <p:txBody>
            <a:bodyPr lIns="47625" tIns="47625" rIns="47625" bIns="47625" rtlCol="0" anchor="ctr"/>
            <a:lstStyle/>
            <a:p>
              <a:pPr algn="ctr" defTabSz="857250" rtl="0">
                <a:lnSpc>
                  <a:spcPts val="1838"/>
                </a:lnSpc>
                <a:spcBef>
                  <a:spcPct val="0"/>
                </a:spcBef>
              </a:pPr>
              <a:endParaRPr sz="1688">
                <a:solidFill>
                  <a:prstClr val="black"/>
                </a:solidFill>
                <a:latin typeface="Calibri"/>
              </a:endParaRPr>
            </a:p>
          </p:txBody>
        </p:sp>
      </p:grpSp>
      <p:grpSp>
        <p:nvGrpSpPr>
          <p:cNvPr id="53" name="Group 2"/>
          <p:cNvGrpSpPr/>
          <p:nvPr/>
        </p:nvGrpSpPr>
        <p:grpSpPr>
          <a:xfrm>
            <a:off x="4767302" y="1654510"/>
            <a:ext cx="2929293" cy="2929293"/>
            <a:chOff x="0" y="0"/>
            <a:chExt cx="812800" cy="812800"/>
          </a:xfrm>
        </p:grpSpPr>
        <p:sp>
          <p:nvSpPr>
            <p:cNvPr id="54"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ln>
              <a:solidFill>
                <a:srgbClr val="7030A0"/>
              </a:solidFill>
            </a:ln>
          </p:spPr>
          <p:style>
            <a:lnRef idx="2">
              <a:schemeClr val="dk1"/>
            </a:lnRef>
            <a:fillRef idx="1">
              <a:schemeClr val="lt1"/>
            </a:fillRef>
            <a:effectRef idx="0">
              <a:schemeClr val="dk1"/>
            </a:effectRef>
            <a:fontRef idx="minor">
              <a:schemeClr val="dk1"/>
            </a:fontRef>
          </p:style>
        </p:sp>
        <p:sp>
          <p:nvSpPr>
            <p:cNvPr id="55" name="TextBox 4"/>
            <p:cNvSpPr txBox="1"/>
            <p:nvPr/>
          </p:nvSpPr>
          <p:spPr>
            <a:xfrm>
              <a:off x="76200" y="47625"/>
              <a:ext cx="660400" cy="688975"/>
            </a:xfrm>
            <a:prstGeom prst="rect">
              <a:avLst/>
            </a:prstGeom>
          </p:spPr>
          <p:txBody>
            <a:bodyPr lIns="47625" tIns="47625" rIns="47625" bIns="47625" rtlCol="0" anchor="ctr"/>
            <a:lstStyle/>
            <a:p>
              <a:pPr algn="ctr" defTabSz="857250" rtl="0">
                <a:lnSpc>
                  <a:spcPts val="1838"/>
                </a:lnSpc>
                <a:spcBef>
                  <a:spcPct val="0"/>
                </a:spcBef>
              </a:pPr>
              <a:endParaRPr sz="1688">
                <a:solidFill>
                  <a:prstClr val="black"/>
                </a:solidFill>
                <a:latin typeface="Calibri"/>
              </a:endParaRPr>
            </a:p>
          </p:txBody>
        </p:sp>
      </p:grpSp>
      <p:sp>
        <p:nvSpPr>
          <p:cNvPr id="14" name="TextBox 14"/>
          <p:cNvSpPr txBox="1"/>
          <p:nvPr/>
        </p:nvSpPr>
        <p:spPr>
          <a:xfrm>
            <a:off x="10275251" y="2073747"/>
            <a:ext cx="714168" cy="423193"/>
          </a:xfrm>
          <a:prstGeom prst="rect">
            <a:avLst/>
          </a:prstGeom>
        </p:spPr>
        <p:txBody>
          <a:bodyPr wrap="square" lIns="0" tIns="0" rIns="0" bIns="0" rtlCol="0" anchor="t">
            <a:spAutoFit/>
          </a:bodyPr>
          <a:lstStyle/>
          <a:p>
            <a:pPr algn="ctr" defTabSz="857250" rtl="0">
              <a:lnSpc>
                <a:spcPts val="3316"/>
              </a:lnSpc>
            </a:pPr>
            <a:r>
              <a:rPr lang="he-IL" sz="2763" dirty="0" smtClean="0">
                <a:solidFill>
                  <a:srgbClr val="7030A0"/>
                </a:solidFill>
                <a:latin typeface="Calibri" panose="020F0502020204030204" pitchFamily="34" charset="0"/>
                <a:cs typeface="Calibri" panose="020F0502020204030204" pitchFamily="34" charset="0"/>
              </a:rPr>
              <a:t>דן</a:t>
            </a:r>
            <a:endParaRPr lang="en-US" sz="2763" dirty="0">
              <a:solidFill>
                <a:srgbClr val="7030A0"/>
              </a:solidFill>
              <a:latin typeface="Calibri" panose="020F0502020204030204" pitchFamily="34" charset="0"/>
              <a:cs typeface="Calibri" panose="020F0502020204030204" pitchFamily="34" charset="0"/>
            </a:endParaRPr>
          </a:p>
        </p:txBody>
      </p:sp>
      <p:sp>
        <p:nvSpPr>
          <p:cNvPr id="21" name="TextBox 21"/>
          <p:cNvSpPr txBox="1"/>
          <p:nvPr/>
        </p:nvSpPr>
        <p:spPr>
          <a:xfrm>
            <a:off x="1553117" y="2091525"/>
            <a:ext cx="957495" cy="423193"/>
          </a:xfrm>
          <a:prstGeom prst="rect">
            <a:avLst/>
          </a:prstGeom>
        </p:spPr>
        <p:txBody>
          <a:bodyPr wrap="square" lIns="0" tIns="0" rIns="0" bIns="0" rtlCol="0" anchor="t">
            <a:spAutoFit/>
          </a:bodyPr>
          <a:lstStyle/>
          <a:p>
            <a:pPr algn="ctr" defTabSz="857250" rtl="0">
              <a:lnSpc>
                <a:spcPts val="3316"/>
              </a:lnSpc>
            </a:pPr>
            <a:r>
              <a:rPr lang="he-IL" sz="2763" dirty="0" smtClean="0">
                <a:solidFill>
                  <a:srgbClr val="7030A0"/>
                </a:solidFill>
                <a:latin typeface="Calibri" panose="020F0502020204030204" pitchFamily="34" charset="0"/>
                <a:cs typeface="Calibri" panose="020F0502020204030204" pitchFamily="34" charset="0"/>
              </a:rPr>
              <a:t>חיים</a:t>
            </a:r>
            <a:endParaRPr lang="en-US" sz="2763" dirty="0">
              <a:solidFill>
                <a:srgbClr val="7030A0"/>
              </a:solidFill>
              <a:latin typeface="Calibri" panose="020F0502020204030204" pitchFamily="34" charset="0"/>
              <a:cs typeface="Calibri" panose="020F0502020204030204" pitchFamily="34" charset="0"/>
            </a:endParaRPr>
          </a:p>
        </p:txBody>
      </p:sp>
      <p:sp>
        <p:nvSpPr>
          <p:cNvPr id="22" name="TextBox 22"/>
          <p:cNvSpPr txBox="1"/>
          <p:nvPr/>
        </p:nvSpPr>
        <p:spPr>
          <a:xfrm>
            <a:off x="5504621" y="2200532"/>
            <a:ext cx="1676361" cy="423193"/>
          </a:xfrm>
          <a:prstGeom prst="rect">
            <a:avLst/>
          </a:prstGeom>
        </p:spPr>
        <p:txBody>
          <a:bodyPr wrap="square" lIns="0" tIns="0" rIns="0" bIns="0" rtlCol="0" anchor="t">
            <a:spAutoFit/>
          </a:bodyPr>
          <a:lstStyle/>
          <a:p>
            <a:pPr algn="ctr" defTabSz="857250" rtl="0">
              <a:lnSpc>
                <a:spcPts val="3316"/>
              </a:lnSpc>
            </a:pPr>
            <a:r>
              <a:rPr lang="en-US" sz="2763" dirty="0" err="1">
                <a:solidFill>
                  <a:srgbClr val="7030A0"/>
                </a:solidFill>
                <a:latin typeface="Calibri"/>
                <a:cs typeface="Public Sans Bold"/>
              </a:rPr>
              <a:t>הקשר</a:t>
            </a:r>
            <a:r>
              <a:rPr lang="he-IL" sz="2763" dirty="0">
                <a:solidFill>
                  <a:srgbClr val="7030A0"/>
                </a:solidFill>
                <a:latin typeface="Calibri"/>
                <a:cs typeface="Public Sans Bold"/>
              </a:rPr>
              <a:t> בינינו</a:t>
            </a:r>
            <a:r>
              <a:rPr lang="en-US" sz="2763" dirty="0">
                <a:solidFill>
                  <a:srgbClr val="7030A0"/>
                </a:solidFill>
                <a:latin typeface="Calibri"/>
                <a:cs typeface="Public Sans Bold"/>
              </a:rPr>
              <a:t> </a:t>
            </a:r>
          </a:p>
        </p:txBody>
      </p:sp>
      <p:sp>
        <p:nvSpPr>
          <p:cNvPr id="23" name="כותרת 22">
            <a:extLst>
              <a:ext uri="{FF2B5EF4-FFF2-40B4-BE49-F238E27FC236}">
                <a16:creationId xmlns:a16="http://schemas.microsoft.com/office/drawing/2014/main" id="{3280EF7A-249A-B851-5C79-4337EE952F99}"/>
              </a:ext>
            </a:extLst>
          </p:cNvPr>
          <p:cNvSpPr>
            <a:spLocks noGrp="1"/>
          </p:cNvSpPr>
          <p:nvPr>
            <p:ph type="title"/>
          </p:nvPr>
        </p:nvSpPr>
        <p:spPr>
          <a:xfrm>
            <a:off x="464339" y="120548"/>
            <a:ext cx="11293854" cy="1325563"/>
          </a:xfrm>
        </p:spPr>
        <p:txBody>
          <a:bodyPr>
            <a:noAutofit/>
          </a:bodyPr>
          <a:lstStyle/>
          <a:p>
            <a:r>
              <a:rPr lang="he-IL" sz="4800" dirty="0"/>
              <a:t>כיצד "</a:t>
            </a:r>
            <a:r>
              <a:rPr lang="he-IL" sz="4800" dirty="0" smtClean="0"/>
              <a:t>מסרי האני" </a:t>
            </a:r>
            <a:r>
              <a:rPr lang="he-IL" sz="4800" dirty="0"/>
              <a:t>יכולים להשפיע על החברות?</a:t>
            </a:r>
          </a:p>
        </p:txBody>
      </p:sp>
      <p:sp>
        <p:nvSpPr>
          <p:cNvPr id="37" name="חץ ימינה מקווקו 20">
            <a:extLst>
              <a:ext uri="{FF2B5EF4-FFF2-40B4-BE49-F238E27FC236}">
                <a16:creationId xmlns:a16="http://schemas.microsoft.com/office/drawing/2014/main" id="{7A40EF18-F7CB-AB66-8C9C-6DA00D4FAAA1}"/>
              </a:ext>
            </a:extLst>
          </p:cNvPr>
          <p:cNvSpPr/>
          <p:nvPr/>
        </p:nvSpPr>
        <p:spPr>
          <a:xfrm rot="10800000">
            <a:off x="7969115" y="2896529"/>
            <a:ext cx="916707" cy="551895"/>
          </a:xfrm>
          <a:prstGeom prst="stripedRightArrow">
            <a:avLst/>
          </a:prstGeom>
          <a:solidFill>
            <a:srgbClr val="887BB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8" name="חץ ימינה מקווקו 20">
            <a:extLst>
              <a:ext uri="{FF2B5EF4-FFF2-40B4-BE49-F238E27FC236}">
                <a16:creationId xmlns:a16="http://schemas.microsoft.com/office/drawing/2014/main" id="{0F372776-F143-46DF-BAF2-04244A32CDFA}"/>
              </a:ext>
            </a:extLst>
          </p:cNvPr>
          <p:cNvSpPr/>
          <p:nvPr/>
        </p:nvSpPr>
        <p:spPr>
          <a:xfrm>
            <a:off x="3577817" y="2894248"/>
            <a:ext cx="1029746" cy="573923"/>
          </a:xfrm>
          <a:prstGeom prst="stripedRightArrow">
            <a:avLst/>
          </a:prstGeom>
          <a:solidFill>
            <a:srgbClr val="887BB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0" name="תיבת טקסט 39">
            <a:extLst>
              <a:ext uri="{FF2B5EF4-FFF2-40B4-BE49-F238E27FC236}">
                <a16:creationId xmlns:a16="http://schemas.microsoft.com/office/drawing/2014/main" id="{28559F03-14E2-171F-529C-29CB345AF767}"/>
              </a:ext>
            </a:extLst>
          </p:cNvPr>
          <p:cNvSpPr txBox="1"/>
          <p:nvPr/>
        </p:nvSpPr>
        <p:spPr>
          <a:xfrm>
            <a:off x="2446262" y="5069028"/>
            <a:ext cx="7389656" cy="1815882"/>
          </a:xfrm>
          <a:prstGeom prst="rect">
            <a:avLst/>
          </a:prstGeom>
          <a:noFill/>
        </p:spPr>
        <p:txBody>
          <a:bodyPr wrap="square">
            <a:spAutoFit/>
          </a:bodyPr>
          <a:lstStyle/>
          <a:p>
            <a:pPr algn="ctr"/>
            <a:r>
              <a:rPr lang="he-IL" sz="2800" dirty="0">
                <a:latin typeface="Calibri" panose="020F0502020204030204" pitchFamily="34" charset="0"/>
                <a:ea typeface="Calibri" panose="020F0502020204030204" pitchFamily="34" charset="0"/>
                <a:cs typeface="Calibri" panose="020F0502020204030204" pitchFamily="34" charset="0"/>
              </a:rPr>
              <a:t>כאשר אנו </a:t>
            </a:r>
            <a:r>
              <a:rPr lang="he-IL" sz="2800" dirty="0" smtClean="0">
                <a:latin typeface="Calibri" panose="020F0502020204030204" pitchFamily="34" charset="0"/>
                <a:ea typeface="Calibri" panose="020F0502020204030204" pitchFamily="34" charset="0"/>
                <a:cs typeface="Calibri" panose="020F0502020204030204" pitchFamily="34" charset="0"/>
              </a:rPr>
              <a:t>מנסחים, </a:t>
            </a:r>
            <a:r>
              <a:rPr lang="he-IL" sz="2800" dirty="0">
                <a:latin typeface="Calibri" panose="020F0502020204030204" pitchFamily="34" charset="0"/>
                <a:ea typeface="Calibri" panose="020F0502020204030204" pitchFamily="34" charset="0"/>
                <a:cs typeface="Calibri" panose="020F0502020204030204" pitchFamily="34" charset="0"/>
              </a:rPr>
              <a:t>קודם כל לעצמנו, </a:t>
            </a:r>
            <a:r>
              <a:rPr lang="en-US" sz="2800" dirty="0">
                <a:latin typeface="Calibri" panose="020F0502020204030204" pitchFamily="34" charset="0"/>
                <a:ea typeface="Calibri" panose="020F0502020204030204" pitchFamily="34" charset="0"/>
                <a:cs typeface="Calibri" panose="020F0502020204030204" pitchFamily="34" charset="0"/>
              </a:rPr>
              <a:t/>
            </a:r>
            <a:br>
              <a:rPr lang="en-US" sz="2800" dirty="0">
                <a:latin typeface="Calibri" panose="020F0502020204030204" pitchFamily="34" charset="0"/>
                <a:ea typeface="Calibri" panose="020F0502020204030204" pitchFamily="34" charset="0"/>
                <a:cs typeface="Calibri" panose="020F0502020204030204" pitchFamily="34" charset="0"/>
              </a:rPr>
            </a:br>
            <a:r>
              <a:rPr lang="he-IL" sz="2800" dirty="0">
                <a:latin typeface="Calibri" panose="020F0502020204030204" pitchFamily="34" charset="0"/>
                <a:ea typeface="Calibri" panose="020F0502020204030204" pitchFamily="34" charset="0"/>
                <a:cs typeface="Calibri" panose="020F0502020204030204" pitchFamily="34" charset="0"/>
              </a:rPr>
              <a:t>את תחושותינו, יותר קל להסביר </a:t>
            </a:r>
            <a:r>
              <a:rPr lang="he-IL" sz="2800" dirty="0" smtClean="0">
                <a:latin typeface="Calibri" panose="020F0502020204030204" pitchFamily="34" charset="0"/>
                <a:ea typeface="Calibri" panose="020F0502020204030204" pitchFamily="34" charset="0"/>
                <a:cs typeface="Calibri" panose="020F0502020204030204" pitchFamily="34" charset="0"/>
              </a:rPr>
              <a:t>לחבר </a:t>
            </a:r>
            <a:r>
              <a:rPr lang="he-IL" sz="2800" dirty="0">
                <a:latin typeface="Calibri" panose="020F0502020204030204" pitchFamily="34" charset="0"/>
                <a:ea typeface="Calibri" panose="020F0502020204030204" pitchFamily="34" charset="0"/>
                <a:cs typeface="Calibri" panose="020F0502020204030204" pitchFamily="34" charset="0"/>
              </a:rPr>
              <a:t>מה אנו </a:t>
            </a:r>
            <a:r>
              <a:rPr lang="he-IL" sz="2800" dirty="0" smtClean="0">
                <a:latin typeface="Calibri" panose="020F0502020204030204" pitchFamily="34" charset="0"/>
                <a:ea typeface="Calibri" panose="020F0502020204030204" pitchFamily="34" charset="0"/>
                <a:cs typeface="Calibri" panose="020F0502020204030204" pitchFamily="34" charset="0"/>
              </a:rPr>
              <a:t>צריכים ממנו </a:t>
            </a:r>
            <a:r>
              <a:rPr lang="he-IL" sz="2800" dirty="0">
                <a:latin typeface="Calibri" panose="020F0502020204030204" pitchFamily="34" charset="0"/>
                <a:ea typeface="Calibri" panose="020F0502020204030204" pitchFamily="34" charset="0"/>
                <a:cs typeface="Calibri" panose="020F0502020204030204" pitchFamily="34" charset="0"/>
              </a:rPr>
              <a:t>בדרך מקדמת המכבדת את שני הצדדים.</a:t>
            </a:r>
            <a:r>
              <a:rPr lang="en-US" sz="2800" dirty="0">
                <a:latin typeface="Calibri" panose="020F0502020204030204" pitchFamily="34" charset="0"/>
                <a:ea typeface="Calibri" panose="020F0502020204030204" pitchFamily="34" charset="0"/>
                <a:cs typeface="Calibri" panose="020F0502020204030204" pitchFamily="34" charset="0"/>
              </a:rPr>
              <a:t/>
            </a:r>
            <a:br>
              <a:rPr lang="en-US" sz="2800" dirty="0">
                <a:latin typeface="Calibri" panose="020F0502020204030204" pitchFamily="34" charset="0"/>
                <a:ea typeface="Calibri" panose="020F0502020204030204" pitchFamily="34" charset="0"/>
                <a:cs typeface="Calibri" panose="020F0502020204030204" pitchFamily="34" charset="0"/>
              </a:rPr>
            </a:br>
            <a:endParaRPr lang="he-IL" sz="2800" dirty="0">
              <a:latin typeface="Calibri" panose="020F0502020204030204" pitchFamily="34" charset="0"/>
              <a:ea typeface="Calibri" panose="020F0502020204030204" pitchFamily="34" charset="0"/>
              <a:cs typeface="Calibri" panose="020F0502020204030204" pitchFamily="34" charset="0"/>
            </a:endParaRPr>
          </a:p>
        </p:txBody>
      </p:sp>
      <p:pic>
        <p:nvPicPr>
          <p:cNvPr id="2" name="תמונה 1"/>
          <p:cNvPicPr>
            <a:picLocks noChangeAspect="1"/>
          </p:cNvPicPr>
          <p:nvPr/>
        </p:nvPicPr>
        <p:blipFill>
          <a:blip r:embed="rId3"/>
          <a:stretch>
            <a:fillRect/>
          </a:stretch>
        </p:blipFill>
        <p:spPr>
          <a:xfrm>
            <a:off x="1311628" y="3645575"/>
            <a:ext cx="1194920" cy="2956816"/>
          </a:xfrm>
          <a:prstGeom prst="rect">
            <a:avLst/>
          </a:prstGeom>
        </p:spPr>
      </p:pic>
      <p:pic>
        <p:nvPicPr>
          <p:cNvPr id="3" name="תמונה 2"/>
          <p:cNvPicPr>
            <a:picLocks noChangeAspect="1"/>
          </p:cNvPicPr>
          <p:nvPr/>
        </p:nvPicPr>
        <p:blipFill>
          <a:blip r:embed="rId4"/>
          <a:stretch>
            <a:fillRect/>
          </a:stretch>
        </p:blipFill>
        <p:spPr>
          <a:xfrm>
            <a:off x="1448498" y="3029221"/>
            <a:ext cx="902286" cy="877900"/>
          </a:xfrm>
          <a:prstGeom prst="rect">
            <a:avLst/>
          </a:prstGeom>
        </p:spPr>
      </p:pic>
      <p:pic>
        <p:nvPicPr>
          <p:cNvPr id="4" name="תמונה 3"/>
          <p:cNvPicPr>
            <a:picLocks noChangeAspect="1"/>
          </p:cNvPicPr>
          <p:nvPr/>
        </p:nvPicPr>
        <p:blipFill>
          <a:blip r:embed="rId5"/>
          <a:stretch>
            <a:fillRect/>
          </a:stretch>
        </p:blipFill>
        <p:spPr>
          <a:xfrm>
            <a:off x="10114976" y="3444303"/>
            <a:ext cx="1304657" cy="3249450"/>
          </a:xfrm>
          <a:prstGeom prst="rect">
            <a:avLst/>
          </a:prstGeom>
        </p:spPr>
      </p:pic>
      <p:pic>
        <p:nvPicPr>
          <p:cNvPr id="5" name="תמונה 4"/>
          <p:cNvPicPr>
            <a:picLocks noChangeAspect="1"/>
          </p:cNvPicPr>
          <p:nvPr/>
        </p:nvPicPr>
        <p:blipFill>
          <a:blip r:embed="rId6"/>
          <a:stretch>
            <a:fillRect/>
          </a:stretch>
        </p:blipFill>
        <p:spPr>
          <a:xfrm>
            <a:off x="10337059" y="3227899"/>
            <a:ext cx="1036410" cy="1164437"/>
          </a:xfrm>
          <a:prstGeom prst="rect">
            <a:avLst/>
          </a:prstGeom>
        </p:spPr>
      </p:pic>
      <p:pic>
        <p:nvPicPr>
          <p:cNvPr id="6" name="תמונה 5"/>
          <p:cNvPicPr>
            <a:picLocks noChangeAspect="1"/>
          </p:cNvPicPr>
          <p:nvPr/>
        </p:nvPicPr>
        <p:blipFill>
          <a:blip r:embed="rId7"/>
          <a:stretch>
            <a:fillRect/>
          </a:stretch>
        </p:blipFill>
        <p:spPr>
          <a:xfrm>
            <a:off x="10568165" y="3187831"/>
            <a:ext cx="524301" cy="225572"/>
          </a:xfrm>
          <a:prstGeom prst="rect">
            <a:avLst/>
          </a:prstGeom>
        </p:spPr>
      </p:pic>
      <p:pic>
        <p:nvPicPr>
          <p:cNvPr id="7" name="תמונה 6"/>
          <p:cNvPicPr>
            <a:picLocks noChangeAspect="1"/>
          </p:cNvPicPr>
          <p:nvPr/>
        </p:nvPicPr>
        <p:blipFill>
          <a:blip r:embed="rId7"/>
          <a:stretch>
            <a:fillRect/>
          </a:stretch>
        </p:blipFill>
        <p:spPr>
          <a:xfrm>
            <a:off x="1704834" y="3018286"/>
            <a:ext cx="524301" cy="225572"/>
          </a:xfrm>
          <a:prstGeom prst="rect">
            <a:avLst/>
          </a:prstGeom>
        </p:spPr>
      </p:pic>
      <p:pic>
        <p:nvPicPr>
          <p:cNvPr id="8" name="תמונה 7"/>
          <p:cNvPicPr>
            <a:picLocks noChangeAspect="1"/>
          </p:cNvPicPr>
          <p:nvPr/>
        </p:nvPicPr>
        <p:blipFill>
          <a:blip r:embed="rId8"/>
          <a:stretch>
            <a:fillRect/>
          </a:stretch>
        </p:blipFill>
        <p:spPr>
          <a:xfrm>
            <a:off x="6654826" y="3045839"/>
            <a:ext cx="1036410" cy="1164437"/>
          </a:xfrm>
          <a:prstGeom prst="rect">
            <a:avLst/>
          </a:prstGeom>
        </p:spPr>
      </p:pic>
      <p:pic>
        <p:nvPicPr>
          <p:cNvPr id="9" name="תמונה 8"/>
          <p:cNvPicPr>
            <a:picLocks noChangeAspect="1"/>
          </p:cNvPicPr>
          <p:nvPr/>
        </p:nvPicPr>
        <p:blipFill>
          <a:blip r:embed="rId9"/>
          <a:stretch>
            <a:fillRect/>
          </a:stretch>
        </p:blipFill>
        <p:spPr>
          <a:xfrm>
            <a:off x="5086813" y="3066715"/>
            <a:ext cx="902286" cy="877900"/>
          </a:xfrm>
          <a:prstGeom prst="rect">
            <a:avLst/>
          </a:prstGeom>
        </p:spPr>
      </p:pic>
      <p:pic>
        <p:nvPicPr>
          <p:cNvPr id="10" name="תמונה 9"/>
          <p:cNvPicPr>
            <a:picLocks noChangeAspect="1"/>
          </p:cNvPicPr>
          <p:nvPr/>
        </p:nvPicPr>
        <p:blipFill>
          <a:blip r:embed="rId7"/>
          <a:stretch>
            <a:fillRect/>
          </a:stretch>
        </p:blipFill>
        <p:spPr>
          <a:xfrm>
            <a:off x="6869483" y="2993156"/>
            <a:ext cx="524301" cy="225572"/>
          </a:xfrm>
          <a:prstGeom prst="rect">
            <a:avLst/>
          </a:prstGeom>
        </p:spPr>
      </p:pic>
      <p:pic>
        <p:nvPicPr>
          <p:cNvPr id="11" name="תמונה 10"/>
          <p:cNvPicPr>
            <a:picLocks noChangeAspect="1"/>
          </p:cNvPicPr>
          <p:nvPr/>
        </p:nvPicPr>
        <p:blipFill>
          <a:blip r:embed="rId7"/>
          <a:stretch>
            <a:fillRect/>
          </a:stretch>
        </p:blipFill>
        <p:spPr>
          <a:xfrm>
            <a:off x="5314764" y="3029221"/>
            <a:ext cx="524301" cy="225572"/>
          </a:xfrm>
          <a:prstGeom prst="rect">
            <a:avLst/>
          </a:prstGeom>
        </p:spPr>
      </p:pic>
    </p:spTree>
    <p:extLst>
      <p:ext uri="{BB962C8B-B14F-4D97-AF65-F5344CB8AC3E}">
        <p14:creationId xmlns:p14="http://schemas.microsoft.com/office/powerpoint/2010/main" val="358542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גרפיקה 3">
            <a:extLst>
              <a:ext uri="{FF2B5EF4-FFF2-40B4-BE49-F238E27FC236}">
                <a16:creationId xmlns:a16="http://schemas.microsoft.com/office/drawing/2014/main" id="{E8D31D00-30F6-CEEE-0AA3-A93F88D3B9A0}"/>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572995" y="897835"/>
            <a:ext cx="7265932" cy="5062330"/>
          </a:xfrm>
          <a:prstGeom prst="rect">
            <a:avLst/>
          </a:prstGeom>
        </p:spPr>
      </p:pic>
      <p:sp>
        <p:nvSpPr>
          <p:cNvPr id="5" name="תיבת טקסט 4">
            <a:extLst>
              <a:ext uri="{FF2B5EF4-FFF2-40B4-BE49-F238E27FC236}">
                <a16:creationId xmlns:a16="http://schemas.microsoft.com/office/drawing/2014/main" id="{928564F1-18D8-81C9-E709-7D2A382421B8}"/>
              </a:ext>
            </a:extLst>
          </p:cNvPr>
          <p:cNvSpPr txBox="1"/>
          <p:nvPr/>
        </p:nvSpPr>
        <p:spPr>
          <a:xfrm>
            <a:off x="2887025" y="1763768"/>
            <a:ext cx="4293705" cy="3330464"/>
          </a:xfrm>
          <a:prstGeom prst="rect">
            <a:avLst/>
          </a:prstGeom>
          <a:noFill/>
        </p:spPr>
        <p:txBody>
          <a:bodyPr wrap="square" rtlCol="1">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מה בין הפעילות שעשינו עכשיו לבין מצבים שקורים לנו בחיי היום-יום שלנו?</a:t>
            </a:r>
          </a:p>
        </p:txBody>
      </p:sp>
      <p:sp>
        <p:nvSpPr>
          <p:cNvPr id="2" name="תיבת טקסט 1">
            <a:extLst>
              <a:ext uri="{FF2B5EF4-FFF2-40B4-BE49-F238E27FC236}">
                <a16:creationId xmlns:a16="http://schemas.microsoft.com/office/drawing/2014/main" id="{15A761FC-7577-40CB-992C-B683DD7D01B0}"/>
              </a:ext>
            </a:extLst>
          </p:cNvPr>
          <p:cNvSpPr txBox="1"/>
          <p:nvPr/>
        </p:nvSpPr>
        <p:spPr>
          <a:xfrm>
            <a:off x="6726909" y="161364"/>
            <a:ext cx="4851009" cy="1107996"/>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6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רגע </a:t>
            </a:r>
            <a:r>
              <a:rPr kumimoji="0" lang="he-IL" sz="66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rPr>
              <a:t>חושבים...</a:t>
            </a:r>
            <a:endParaRPr kumimoji="0" lang="he-IL" sz="6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3" name="Picture 2" descr="Free Set Chalk Out illustration and picture">
            <a:extLst>
              <a:ext uri="{FF2B5EF4-FFF2-40B4-BE49-F238E27FC236}">
                <a16:creationId xmlns:a16="http://schemas.microsoft.com/office/drawing/2014/main" id="{DC7D1C4B-7C1C-5782-6CDF-18A4381B9612}"/>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6133" t="30927" r="34570" b="56289"/>
          <a:stretch/>
        </p:blipFill>
        <p:spPr bwMode="auto">
          <a:xfrm rot="14580152">
            <a:off x="1863051" y="2493942"/>
            <a:ext cx="941200" cy="11079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ree Set Chalk Out illustration and picture">
            <a:extLst>
              <a:ext uri="{FF2B5EF4-FFF2-40B4-BE49-F238E27FC236}">
                <a16:creationId xmlns:a16="http://schemas.microsoft.com/office/drawing/2014/main" id="{AB5D7661-ADAD-698F-FE48-22C8E1830C23}"/>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4365" t="4124" r="49843" b="86699"/>
          <a:stretch/>
        </p:blipFill>
        <p:spPr bwMode="auto">
          <a:xfrm rot="11051235">
            <a:off x="6764355" y="5433124"/>
            <a:ext cx="776951" cy="10540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ree Set Chalk Out illustration and picture">
            <a:extLst>
              <a:ext uri="{FF2B5EF4-FFF2-40B4-BE49-F238E27FC236}">
                <a16:creationId xmlns:a16="http://schemas.microsoft.com/office/drawing/2014/main" id="{349D11DE-D699-54A1-3936-DA78C802EFE4}"/>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0361" t="32164" r="61872" b="60963"/>
          <a:stretch/>
        </p:blipFill>
        <p:spPr bwMode="auto">
          <a:xfrm>
            <a:off x="2122795" y="1511201"/>
            <a:ext cx="921825" cy="6983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ree Set Chalk Out illustration and picture">
            <a:extLst>
              <a:ext uri="{FF2B5EF4-FFF2-40B4-BE49-F238E27FC236}">
                <a16:creationId xmlns:a16="http://schemas.microsoft.com/office/drawing/2014/main" id="{B733B5C6-2F65-6A2C-1A3E-8287209C56A2}"/>
              </a:ext>
            </a:extLst>
          </p:cNvPr>
          <p:cNvPicPr>
            <a:picLocks noChangeAspect="1" noChangeArrowheads="1"/>
          </p:cNvPicPr>
          <p:nvPr/>
        </p:nvPicPr>
        <p:blipFill rotWithShape="1">
          <a:blip r:embed="rId4">
            <a:clrChange>
              <a:clrFrom>
                <a:srgbClr val="FCFCFE"/>
              </a:clrFrom>
              <a:clrTo>
                <a:srgbClr val="FCFCFE">
                  <a:alpha val="0"/>
                </a:srgbClr>
              </a:clrTo>
            </a:clrChange>
            <a:extLst>
              <a:ext uri="{28A0092B-C50C-407E-A947-70E740481C1C}">
                <a14:useLocalDpi xmlns:a14="http://schemas.microsoft.com/office/drawing/2010/main" val="0"/>
              </a:ext>
            </a:extLst>
          </a:blip>
          <a:srcRect l="63782" t="60617" r="26922" b="29761"/>
          <a:stretch/>
        </p:blipFill>
        <p:spPr bwMode="auto">
          <a:xfrm rot="11337752">
            <a:off x="5435336" y="5556279"/>
            <a:ext cx="1128821" cy="1000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3209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7" name="Title 3">
            <a:extLst>
              <a:ext uri="{FF2B5EF4-FFF2-40B4-BE49-F238E27FC236}">
                <a16:creationId xmlns:a16="http://schemas.microsoft.com/office/drawing/2014/main" id="{CE9C3921-1E63-4E52-B605-AD5676A1BAB8}"/>
              </a:ext>
            </a:extLst>
          </p:cNvPr>
          <p:cNvSpPr txBox="1">
            <a:spLocks/>
          </p:cNvSpPr>
          <p:nvPr/>
        </p:nvSpPr>
        <p:spPr>
          <a:xfrm>
            <a:off x="-27029" y="-143897"/>
            <a:ext cx="12219029" cy="1603220"/>
          </a:xfrm>
          <a:prstGeom prst="rect">
            <a:avLst/>
          </a:prstGeom>
          <a:solidFill>
            <a:srgbClr val="934D37"/>
          </a:solidFill>
        </p:spPr>
        <p:txBody>
          <a:bodyPr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lgn="ctr" rtl="1">
              <a:defRPr/>
            </a:pPr>
            <a:r>
              <a:rPr lang="he-IL" sz="7200" b="1" dirty="0" smtClean="0">
                <a:solidFill>
                  <a:schemeClr val="bg1"/>
                </a:solidFill>
                <a:latin typeface="Calibri" panose="020F0502020204030204" pitchFamily="34" charset="0"/>
                <a:ea typeface="+mn-ea"/>
                <a:cs typeface="Calibri" panose="020F0502020204030204" pitchFamily="34" charset="0"/>
              </a:rPr>
              <a:t>התנסחות בניסוח מסרי "אני"</a:t>
            </a:r>
            <a:endParaRPr lang="he-IL" sz="7200" b="1" dirty="0">
              <a:solidFill>
                <a:schemeClr val="bg1"/>
              </a:solidFill>
              <a:latin typeface="Calibri" panose="020F0502020204030204" pitchFamily="34" charset="0"/>
              <a:ea typeface="+mn-ea"/>
              <a:cs typeface="Calibri" panose="020F0502020204030204" pitchFamily="34" charset="0"/>
            </a:endParaRPr>
          </a:p>
        </p:txBody>
      </p:sp>
      <p:sp>
        <p:nvSpPr>
          <p:cNvPr id="5" name="TextBox 4"/>
          <p:cNvSpPr txBox="1"/>
          <p:nvPr/>
        </p:nvSpPr>
        <p:spPr>
          <a:xfrm>
            <a:off x="-95608" y="2020892"/>
            <a:ext cx="11685628" cy="5632311"/>
          </a:xfrm>
          <a:prstGeom prst="rect">
            <a:avLst/>
          </a:prstGeom>
          <a:noFill/>
        </p:spPr>
        <p:txBody>
          <a:bodyPr wrap="square" rtlCol="1">
            <a:spAutoFit/>
          </a:bodyPr>
          <a:lstStyle/>
          <a:p>
            <a:pPr algn="r" rtl="1">
              <a:lnSpc>
                <a:spcPct val="150000"/>
              </a:lnSpc>
            </a:pPr>
            <a:r>
              <a:rPr lang="he-IL" sz="2400" dirty="0">
                <a:latin typeface="Calibri" panose="020F0502020204030204" pitchFamily="34" charset="0"/>
                <a:cs typeface="Calibri" panose="020F0502020204030204" pitchFamily="34" charset="0"/>
              </a:rPr>
              <a:t>שלבים </a:t>
            </a:r>
            <a:r>
              <a:rPr lang="he-IL" sz="2400" b="1" dirty="0">
                <a:latin typeface="Calibri" panose="020F0502020204030204" pitchFamily="34" charset="0"/>
                <a:cs typeface="Calibri" panose="020F0502020204030204" pitchFamily="34" charset="0"/>
              </a:rPr>
              <a:t>מקדימים</a:t>
            </a:r>
            <a:r>
              <a:rPr lang="he-IL" sz="2400" dirty="0">
                <a:latin typeface="Calibri" panose="020F0502020204030204" pitchFamily="34" charset="0"/>
                <a:cs typeface="Calibri" panose="020F0502020204030204" pitchFamily="34" charset="0"/>
              </a:rPr>
              <a:t> לבניית "מסרי אני":</a:t>
            </a:r>
          </a:p>
          <a:p>
            <a:pPr marL="342900" indent="-342900" algn="r" rtl="1">
              <a:lnSpc>
                <a:spcPct val="150000"/>
              </a:lnSpc>
              <a:buAutoNum type="arabicPeriod"/>
            </a:pPr>
            <a:r>
              <a:rPr lang="he-IL" sz="2400" b="1" dirty="0">
                <a:latin typeface="Calibri" panose="020F0502020204030204" pitchFamily="34" charset="0"/>
                <a:cs typeface="Calibri" panose="020F0502020204030204" pitchFamily="34" charset="0"/>
              </a:rPr>
              <a:t>נזהה את הרגש </a:t>
            </a:r>
            <a:r>
              <a:rPr lang="he-IL" sz="2400" dirty="0">
                <a:latin typeface="Calibri" panose="020F0502020204030204" pitchFamily="34" charset="0"/>
                <a:cs typeface="Calibri" panose="020F0502020204030204" pitchFamily="34" charset="0"/>
              </a:rPr>
              <a:t>אותו אנו </a:t>
            </a:r>
            <a:r>
              <a:rPr lang="he-IL" sz="2400" dirty="0" smtClean="0">
                <a:latin typeface="Calibri" panose="020F0502020204030204" pitchFamily="34" charset="0"/>
                <a:cs typeface="Calibri" panose="020F0502020204030204" pitchFamily="34" charset="0"/>
              </a:rPr>
              <a:t>מרגישים </a:t>
            </a:r>
            <a:r>
              <a:rPr lang="he-IL" sz="2400" dirty="0">
                <a:latin typeface="Calibri" panose="020F0502020204030204" pitchFamily="34" charset="0"/>
                <a:cs typeface="Calibri" panose="020F0502020204030204" pitchFamily="34" charset="0"/>
              </a:rPr>
              <a:t>(נזכור: </a:t>
            </a:r>
            <a:r>
              <a:rPr lang="he-IL" sz="2400" dirty="0" smtClean="0">
                <a:latin typeface="Calibri" panose="020F0502020204030204" pitchFamily="34" charset="0"/>
                <a:cs typeface="Calibri" panose="020F0502020204030204" pitchFamily="34" charset="0"/>
              </a:rPr>
              <a:t>מרגיש </a:t>
            </a:r>
            <a:r>
              <a:rPr lang="he-IL" sz="2400" dirty="0">
                <a:latin typeface="Calibri" panose="020F0502020204030204" pitchFamily="34" charset="0"/>
                <a:cs typeface="Calibri" panose="020F0502020204030204" pitchFamily="34" charset="0"/>
              </a:rPr>
              <a:t>ש... מבטא מחשבה, לא רגש).</a:t>
            </a:r>
            <a:r>
              <a:rPr lang="en-US" sz="2400" dirty="0">
                <a:latin typeface="Calibri" panose="020F0502020204030204" pitchFamily="34" charset="0"/>
                <a:cs typeface="Calibri" panose="020F0502020204030204" pitchFamily="34" charset="0"/>
              </a:rPr>
              <a:t/>
            </a:r>
            <a:br>
              <a:rPr lang="en-US" sz="2400" dirty="0">
                <a:latin typeface="Calibri" panose="020F0502020204030204" pitchFamily="34" charset="0"/>
                <a:cs typeface="Calibri" panose="020F0502020204030204" pitchFamily="34" charset="0"/>
              </a:rPr>
            </a:br>
            <a:r>
              <a:rPr lang="he-IL" sz="2400" b="1" dirty="0">
                <a:solidFill>
                  <a:schemeClr val="accent6">
                    <a:lumMod val="75000"/>
                  </a:schemeClr>
                </a:solidFill>
                <a:latin typeface="Calibri" panose="020F0502020204030204" pitchFamily="34" charset="0"/>
                <a:cs typeface="Calibri" panose="020F0502020204030204" pitchFamily="34" charset="0"/>
              </a:rPr>
              <a:t>אכזבה</a:t>
            </a:r>
            <a:endParaRPr lang="he-IL" sz="2400" dirty="0">
              <a:solidFill>
                <a:schemeClr val="accent6">
                  <a:lumMod val="75000"/>
                </a:schemeClr>
              </a:solidFill>
              <a:latin typeface="Calibri" panose="020F0502020204030204" pitchFamily="34" charset="0"/>
              <a:cs typeface="Calibri" panose="020F0502020204030204" pitchFamily="34" charset="0"/>
            </a:endParaRPr>
          </a:p>
          <a:p>
            <a:pPr marL="342900" indent="-342900" algn="r" rtl="1">
              <a:lnSpc>
                <a:spcPct val="150000"/>
              </a:lnSpc>
              <a:buAutoNum type="arabicPeriod"/>
            </a:pPr>
            <a:r>
              <a:rPr lang="he-IL" sz="2400" b="1" dirty="0">
                <a:latin typeface="Calibri" panose="020F0502020204030204" pitchFamily="34" charset="0"/>
                <a:cs typeface="Calibri" panose="020F0502020204030204" pitchFamily="34" charset="0"/>
              </a:rPr>
              <a:t>נבין מדוע אנו </a:t>
            </a:r>
            <a:r>
              <a:rPr lang="he-IL" sz="2400" b="1" dirty="0" smtClean="0">
                <a:latin typeface="Calibri" panose="020F0502020204030204" pitchFamily="34" charset="0"/>
                <a:cs typeface="Calibri" panose="020F0502020204030204" pitchFamily="34" charset="0"/>
              </a:rPr>
              <a:t>מרגישים </a:t>
            </a:r>
            <a:r>
              <a:rPr lang="he-IL" sz="2400" b="1" dirty="0">
                <a:latin typeface="Calibri" panose="020F0502020204030204" pitchFamily="34" charset="0"/>
                <a:cs typeface="Calibri" panose="020F0502020204030204" pitchFamily="34" charset="0"/>
              </a:rPr>
              <a:t>כך </a:t>
            </a:r>
            <a:r>
              <a:rPr lang="he-IL" sz="2400" dirty="0">
                <a:latin typeface="Calibri" panose="020F0502020204030204" pitchFamily="34" charset="0"/>
                <a:cs typeface="Calibri" panose="020F0502020204030204" pitchFamily="34" charset="0"/>
              </a:rPr>
              <a:t>– מה בהתנהגות האחר גרם לנו להרגיש כך?</a:t>
            </a:r>
            <a:r>
              <a:rPr lang="en-US" sz="2400" dirty="0">
                <a:latin typeface="Calibri" panose="020F0502020204030204" pitchFamily="34" charset="0"/>
                <a:cs typeface="Calibri" panose="020F0502020204030204" pitchFamily="34" charset="0"/>
              </a:rPr>
              <a:t/>
            </a:r>
            <a:br>
              <a:rPr lang="en-US" sz="2400" dirty="0">
                <a:latin typeface="Calibri" panose="020F0502020204030204" pitchFamily="34" charset="0"/>
                <a:cs typeface="Calibri" panose="020F0502020204030204" pitchFamily="34" charset="0"/>
              </a:rPr>
            </a:br>
            <a:r>
              <a:rPr lang="he-IL" sz="2400" b="1" dirty="0">
                <a:solidFill>
                  <a:schemeClr val="accent6">
                    <a:lumMod val="75000"/>
                  </a:schemeClr>
                </a:solidFill>
                <a:latin typeface="Calibri" panose="020F0502020204030204" pitchFamily="34" charset="0"/>
                <a:cs typeface="Calibri" panose="020F0502020204030204" pitchFamily="34" charset="0"/>
              </a:rPr>
              <a:t>האיחור של </a:t>
            </a:r>
            <a:r>
              <a:rPr lang="he-IL" sz="2400" b="1" dirty="0" smtClean="0">
                <a:solidFill>
                  <a:schemeClr val="accent6">
                    <a:lumMod val="75000"/>
                  </a:schemeClr>
                </a:solidFill>
                <a:latin typeface="Calibri" panose="020F0502020204030204" pitchFamily="34" charset="0"/>
                <a:cs typeface="Calibri" panose="020F0502020204030204" pitchFamily="34" charset="0"/>
              </a:rPr>
              <a:t>התלמיד </a:t>
            </a:r>
            <a:r>
              <a:rPr lang="he-IL" sz="2400" b="1" dirty="0">
                <a:solidFill>
                  <a:schemeClr val="accent6">
                    <a:lumMod val="75000"/>
                  </a:schemeClr>
                </a:solidFill>
                <a:latin typeface="Calibri" panose="020F0502020204030204" pitchFamily="34" charset="0"/>
                <a:cs typeface="Calibri" panose="020F0502020204030204" pitchFamily="34" charset="0"/>
              </a:rPr>
              <a:t>מביע בעיניי זלזול/חוסר אכפתיות כלפי ההצלחה הלימודית </a:t>
            </a:r>
            <a:r>
              <a:rPr lang="he-IL" sz="2400" b="1" dirty="0" smtClean="0">
                <a:solidFill>
                  <a:schemeClr val="accent6">
                    <a:lumMod val="75000"/>
                  </a:schemeClr>
                </a:solidFill>
                <a:latin typeface="Calibri" panose="020F0502020204030204" pitchFamily="34" charset="0"/>
                <a:cs typeface="Calibri" panose="020F0502020204030204" pitchFamily="34" charset="0"/>
              </a:rPr>
              <a:t>שלו</a:t>
            </a:r>
            <a:endParaRPr lang="he-IL" sz="2400" dirty="0">
              <a:solidFill>
                <a:schemeClr val="accent6">
                  <a:lumMod val="75000"/>
                </a:schemeClr>
              </a:solidFill>
              <a:latin typeface="Calibri" panose="020F0502020204030204" pitchFamily="34" charset="0"/>
              <a:cs typeface="Calibri" panose="020F0502020204030204" pitchFamily="34" charset="0"/>
            </a:endParaRPr>
          </a:p>
          <a:p>
            <a:pPr marL="342900" indent="-342900" algn="r" rtl="1">
              <a:lnSpc>
                <a:spcPct val="150000"/>
              </a:lnSpc>
              <a:buAutoNum type="arabicPeriod"/>
            </a:pPr>
            <a:r>
              <a:rPr lang="he-IL" sz="2400" b="1" dirty="0">
                <a:latin typeface="Calibri" panose="020F0502020204030204" pitchFamily="34" charset="0"/>
                <a:cs typeface="Calibri" panose="020F0502020204030204" pitchFamily="34" charset="0"/>
              </a:rPr>
              <a:t>נחשוב מה יעזור לנו להרגיש אחרת </a:t>
            </a:r>
            <a:r>
              <a:rPr lang="he-IL" sz="2400" dirty="0">
                <a:latin typeface="Calibri" panose="020F0502020204030204" pitchFamily="34" charset="0"/>
                <a:cs typeface="Calibri" panose="020F0502020204030204" pitchFamily="34" charset="0"/>
              </a:rPr>
              <a:t>– התנהגות אחרת של </a:t>
            </a:r>
            <a:r>
              <a:rPr lang="he-IL" sz="2400" dirty="0" smtClean="0">
                <a:latin typeface="Calibri" panose="020F0502020204030204" pitchFamily="34" charset="0"/>
                <a:cs typeface="Calibri" panose="020F0502020204030204" pitchFamily="34" charset="0"/>
              </a:rPr>
              <a:t>הזולת </a:t>
            </a:r>
            <a:r>
              <a:rPr lang="he-IL" sz="2400" dirty="0">
                <a:latin typeface="Calibri" panose="020F0502020204030204" pitchFamily="34" charset="0"/>
                <a:cs typeface="Calibri" panose="020F0502020204030204" pitchFamily="34" charset="0"/>
              </a:rPr>
              <a:t>שתוביל לרגש אחר אצלנו.</a:t>
            </a:r>
            <a:r>
              <a:rPr lang="en-US" sz="2400" dirty="0">
                <a:latin typeface="Calibri" panose="020F0502020204030204" pitchFamily="34" charset="0"/>
                <a:cs typeface="Calibri" panose="020F0502020204030204" pitchFamily="34" charset="0"/>
              </a:rPr>
              <a:t/>
            </a:r>
            <a:br>
              <a:rPr lang="en-US" sz="2400" dirty="0">
                <a:latin typeface="Calibri" panose="020F0502020204030204" pitchFamily="34" charset="0"/>
                <a:cs typeface="Calibri" panose="020F0502020204030204" pitchFamily="34" charset="0"/>
              </a:rPr>
            </a:br>
            <a:r>
              <a:rPr lang="he-IL" sz="2400" b="1" dirty="0" smtClean="0">
                <a:solidFill>
                  <a:schemeClr val="accent6">
                    <a:lumMod val="75000"/>
                  </a:schemeClr>
                </a:solidFill>
                <a:latin typeface="Calibri" panose="020F0502020204030204" pitchFamily="34" charset="0"/>
                <a:cs typeface="Calibri" panose="020F0502020204030204" pitchFamily="34" charset="0"/>
              </a:rPr>
              <a:t>שהתלמיד יגיע </a:t>
            </a:r>
            <a:r>
              <a:rPr lang="he-IL" sz="2400" b="1" dirty="0">
                <a:solidFill>
                  <a:schemeClr val="accent6">
                    <a:lumMod val="75000"/>
                  </a:schemeClr>
                </a:solidFill>
                <a:latin typeface="Calibri" panose="020F0502020204030204" pitchFamily="34" charset="0"/>
                <a:cs typeface="Calibri" panose="020F0502020204030204" pitchFamily="34" charset="0"/>
              </a:rPr>
              <a:t>בזמן לשיעור, כדי שלא </a:t>
            </a:r>
            <a:r>
              <a:rPr lang="he-IL" sz="2400" b="1" dirty="0" smtClean="0">
                <a:solidFill>
                  <a:schemeClr val="accent6">
                    <a:lumMod val="75000"/>
                  </a:schemeClr>
                </a:solidFill>
                <a:latin typeface="Calibri" panose="020F0502020204030204" pitchFamily="34" charset="0"/>
                <a:cs typeface="Calibri" panose="020F0502020204030204" pitchFamily="34" charset="0"/>
              </a:rPr>
              <a:t>יפסיד </a:t>
            </a:r>
            <a:r>
              <a:rPr lang="he-IL" sz="2400" b="1" dirty="0">
                <a:solidFill>
                  <a:schemeClr val="accent6">
                    <a:lumMod val="75000"/>
                  </a:schemeClr>
                </a:solidFill>
                <a:latin typeface="Calibri" panose="020F0502020204030204" pitchFamily="34" charset="0"/>
                <a:cs typeface="Calibri" panose="020F0502020204030204" pitchFamily="34" charset="0"/>
              </a:rPr>
              <a:t>חומר חשוב ותוכל להצליח</a:t>
            </a:r>
            <a:endParaRPr lang="he-IL" sz="2400" dirty="0">
              <a:solidFill>
                <a:schemeClr val="accent6">
                  <a:lumMod val="75000"/>
                </a:schemeClr>
              </a:solidFill>
              <a:latin typeface="Calibri" panose="020F0502020204030204" pitchFamily="34" charset="0"/>
              <a:cs typeface="Calibri" panose="020F0502020204030204" pitchFamily="34" charset="0"/>
            </a:endParaRPr>
          </a:p>
          <a:p>
            <a:pPr marL="342900" indent="-342900" algn="r" rtl="1">
              <a:lnSpc>
                <a:spcPct val="150000"/>
              </a:lnSpc>
              <a:buAutoNum type="arabicPeriod"/>
            </a:pPr>
            <a:r>
              <a:rPr lang="he-IL" sz="2400" b="1" dirty="0">
                <a:latin typeface="Calibri" panose="020F0502020204030204" pitchFamily="34" charset="0"/>
                <a:cs typeface="Calibri" panose="020F0502020204030204" pitchFamily="34" charset="0"/>
              </a:rPr>
              <a:t>נרכיב את "מסר אני" לפי התבנית:</a:t>
            </a:r>
          </a:p>
          <a:p>
            <a:pPr marL="342900" indent="-342900" algn="r" rtl="1">
              <a:lnSpc>
                <a:spcPct val="150000"/>
              </a:lnSpc>
              <a:buAutoNum type="arabicPeriod"/>
            </a:pPr>
            <a:endParaRPr lang="he-IL" sz="2400" dirty="0">
              <a:latin typeface="Calibri" panose="020F0502020204030204" pitchFamily="34" charset="0"/>
              <a:cs typeface="Calibri" panose="020F0502020204030204" pitchFamily="34" charset="0"/>
            </a:endParaRPr>
          </a:p>
          <a:p>
            <a:pPr marL="342900" indent="-342900" algn="r" rtl="1">
              <a:lnSpc>
                <a:spcPct val="150000"/>
              </a:lnSpc>
              <a:buAutoNum type="arabicPeriod"/>
            </a:pPr>
            <a:endParaRPr lang="he-IL" sz="2400" dirty="0">
              <a:latin typeface="Calibri" panose="020F0502020204030204" pitchFamily="34" charset="0"/>
              <a:cs typeface="Calibri" panose="020F0502020204030204" pitchFamily="34" charset="0"/>
            </a:endParaRPr>
          </a:p>
        </p:txBody>
      </p:sp>
      <p:sp>
        <p:nvSpPr>
          <p:cNvPr id="6" name="מלבן 5"/>
          <p:cNvSpPr/>
          <p:nvPr/>
        </p:nvSpPr>
        <p:spPr>
          <a:xfrm>
            <a:off x="1751320" y="1459323"/>
            <a:ext cx="9021097" cy="523220"/>
          </a:xfrm>
          <a:prstGeom prst="rect">
            <a:avLst/>
          </a:prstGeom>
        </p:spPr>
        <p:txBody>
          <a:bodyPr wrap="square">
            <a:spAutoFit/>
          </a:bodyPr>
          <a:lstStyle/>
          <a:p>
            <a:pPr lvl="0" algn="ctr">
              <a:buSzPts val="1100"/>
            </a:pPr>
            <a:r>
              <a:rPr lang="he-IL" sz="2800" b="1" dirty="0" smtClean="0">
                <a:solidFill>
                  <a:schemeClr val="accent6">
                    <a:lumMod val="75000"/>
                  </a:schemeClr>
                </a:solidFill>
                <a:latin typeface="Calibri" panose="020F0502020204030204" pitchFamily="34" charset="0"/>
                <a:cs typeface="Calibri" panose="020F0502020204030204" pitchFamily="34" charset="0"/>
              </a:rPr>
              <a:t>"אתה </a:t>
            </a:r>
            <a:r>
              <a:rPr lang="he-IL" sz="2800" b="1" dirty="0">
                <a:solidFill>
                  <a:schemeClr val="accent6">
                    <a:lumMod val="75000"/>
                  </a:schemeClr>
                </a:solidFill>
                <a:latin typeface="Calibri" panose="020F0502020204030204" pitchFamily="34" charset="0"/>
                <a:cs typeface="Calibri" panose="020F0502020204030204" pitchFamily="34" charset="0"/>
              </a:rPr>
              <a:t>אף פעם לא </a:t>
            </a:r>
            <a:r>
              <a:rPr lang="he-IL" sz="2800" b="1" dirty="0" smtClean="0">
                <a:solidFill>
                  <a:schemeClr val="accent6">
                    <a:lumMod val="75000"/>
                  </a:schemeClr>
                </a:solidFill>
                <a:latin typeface="Calibri" panose="020F0502020204030204" pitchFamily="34" charset="0"/>
                <a:cs typeface="Calibri" panose="020F0502020204030204" pitchFamily="34" charset="0"/>
              </a:rPr>
              <a:t>מגיע </a:t>
            </a:r>
            <a:r>
              <a:rPr lang="he-IL" sz="2800" b="1" dirty="0">
                <a:solidFill>
                  <a:schemeClr val="accent6">
                    <a:lumMod val="75000"/>
                  </a:schemeClr>
                </a:solidFill>
                <a:latin typeface="Calibri" panose="020F0502020204030204" pitchFamily="34" charset="0"/>
                <a:cs typeface="Calibri" panose="020F0502020204030204" pitchFamily="34" charset="0"/>
              </a:rPr>
              <a:t>בזמן לכיתה"</a:t>
            </a:r>
          </a:p>
        </p:txBody>
      </p:sp>
      <p:sp>
        <p:nvSpPr>
          <p:cNvPr id="8" name="מלבן 7"/>
          <p:cNvSpPr/>
          <p:nvPr/>
        </p:nvSpPr>
        <p:spPr>
          <a:xfrm>
            <a:off x="912628" y="6326334"/>
            <a:ext cx="10515600" cy="954107"/>
          </a:xfrm>
          <a:prstGeom prst="rect">
            <a:avLst/>
          </a:prstGeom>
        </p:spPr>
        <p:txBody>
          <a:bodyPr wrap="square">
            <a:spAutoFit/>
          </a:bodyPr>
          <a:lstStyle/>
          <a:p>
            <a:pPr lvl="0" algn="ctr">
              <a:buSzPts val="1100"/>
            </a:pPr>
            <a:r>
              <a:rPr lang="he-IL" sz="2800" b="1" dirty="0">
                <a:solidFill>
                  <a:schemeClr val="accent6">
                    <a:lumMod val="75000"/>
                  </a:schemeClr>
                </a:solidFill>
                <a:latin typeface="Calibri" panose="020F0502020204030204" pitchFamily="34" charset="0"/>
                <a:cs typeface="Calibri" panose="020F0502020204030204" pitchFamily="34" charset="0"/>
              </a:rPr>
              <a:t>"חבל לי </a:t>
            </a:r>
            <a:r>
              <a:rPr lang="he-IL" sz="2800" b="1" dirty="0" smtClean="0">
                <a:solidFill>
                  <a:schemeClr val="accent6">
                    <a:lumMod val="75000"/>
                  </a:schemeClr>
                </a:solidFill>
                <a:latin typeface="Calibri" panose="020F0502020204030204" pitchFamily="34" charset="0"/>
                <a:cs typeface="Calibri" panose="020F0502020204030204" pitchFamily="34" charset="0"/>
              </a:rPr>
              <a:t>שאתה מגיע </a:t>
            </a:r>
            <a:r>
              <a:rPr lang="he-IL" sz="2800" b="1" dirty="0">
                <a:solidFill>
                  <a:schemeClr val="accent6">
                    <a:lumMod val="75000"/>
                  </a:schemeClr>
                </a:solidFill>
                <a:latin typeface="Calibri" panose="020F0502020204030204" pitchFamily="34" charset="0"/>
                <a:cs typeface="Calibri" panose="020F0502020204030204" pitchFamily="34" charset="0"/>
              </a:rPr>
              <a:t>מאוחר לכיתה, כי חשוב לי שלא </a:t>
            </a:r>
            <a:r>
              <a:rPr lang="he-IL" sz="2800" b="1" dirty="0" smtClean="0">
                <a:solidFill>
                  <a:schemeClr val="accent6">
                    <a:lumMod val="75000"/>
                  </a:schemeClr>
                </a:solidFill>
                <a:latin typeface="Calibri" panose="020F0502020204030204" pitchFamily="34" charset="0"/>
                <a:cs typeface="Calibri" panose="020F0502020204030204" pitchFamily="34" charset="0"/>
              </a:rPr>
              <a:t>תפסיד </a:t>
            </a:r>
            <a:r>
              <a:rPr lang="he-IL" sz="2800" b="1" dirty="0">
                <a:solidFill>
                  <a:schemeClr val="accent6">
                    <a:lumMod val="75000"/>
                  </a:schemeClr>
                </a:solidFill>
                <a:latin typeface="Calibri" panose="020F0502020204030204" pitchFamily="34" charset="0"/>
                <a:cs typeface="Calibri" panose="020F0502020204030204" pitchFamily="34" charset="0"/>
              </a:rPr>
              <a:t>חומר חשוב". </a:t>
            </a:r>
          </a:p>
        </p:txBody>
      </p:sp>
    </p:spTree>
    <p:extLst>
      <p:ext uri="{BB962C8B-B14F-4D97-AF65-F5344CB8AC3E}">
        <p14:creationId xmlns:p14="http://schemas.microsoft.com/office/powerpoint/2010/main" val="330668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הסבר אליפטי 11"/>
          <p:cNvSpPr/>
          <p:nvPr/>
        </p:nvSpPr>
        <p:spPr>
          <a:xfrm>
            <a:off x="9796701" y="1635367"/>
            <a:ext cx="1860529" cy="1498722"/>
          </a:xfrm>
          <a:prstGeom prst="wedgeEllipseCallout">
            <a:avLst>
              <a:gd name="adj1" fmla="val -43726"/>
              <a:gd name="adj2" fmla="val 53540"/>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r>
              <a:rPr lang="he-IL" sz="1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אתה </a:t>
            </a:r>
            <a:r>
              <a:rPr lang="he-IL" sz="1400" dirty="0">
                <a:solidFill>
                  <a:srgbClr val="000000"/>
                </a:solidFill>
                <a:latin typeface="Calibri" panose="020F0502020204030204" pitchFamily="34" charset="0"/>
                <a:ea typeface="Calibri" panose="020F0502020204030204" pitchFamily="34" charset="0"/>
                <a:cs typeface="Calibri" panose="020F0502020204030204" pitchFamily="34" charset="0"/>
              </a:rPr>
              <a:t>תמיד </a:t>
            </a:r>
            <a:r>
              <a:rPr lang="he-IL" sz="1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מחליט שאתה משחק </a:t>
            </a:r>
            <a:r>
              <a:rPr lang="he-IL" sz="1400" dirty="0" smtClean="0">
                <a:solidFill>
                  <a:srgbClr val="FF00FF"/>
                </a:solidFill>
                <a:latin typeface="Calibri" panose="020F0502020204030204" pitchFamily="34" charset="0"/>
                <a:ea typeface="Calibri" panose="020F0502020204030204" pitchFamily="34" charset="0"/>
                <a:cs typeface="Calibri" panose="020F0502020204030204" pitchFamily="34" charset="0"/>
              </a:rPr>
              <a:t> </a:t>
            </a:r>
            <a:r>
              <a:rPr lang="he-IL" sz="1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ראשון </a:t>
            </a:r>
            <a:r>
              <a:rPr lang="he-IL" sz="1400" dirty="0">
                <a:solidFill>
                  <a:srgbClr val="000000"/>
                </a:solidFill>
                <a:latin typeface="Calibri" panose="020F0502020204030204" pitchFamily="34" charset="0"/>
                <a:ea typeface="Calibri" panose="020F0502020204030204" pitchFamily="34" charset="0"/>
                <a:cs typeface="Calibri" panose="020F0502020204030204" pitchFamily="34" charset="0"/>
              </a:rPr>
              <a:t>ולא </a:t>
            </a:r>
            <a:r>
              <a:rPr lang="he-IL" sz="1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משאיר לי </a:t>
            </a:r>
            <a:r>
              <a:rPr lang="he-IL" sz="1400" dirty="0">
                <a:solidFill>
                  <a:srgbClr val="000000"/>
                </a:solidFill>
                <a:latin typeface="Calibri" panose="020F0502020204030204" pitchFamily="34" charset="0"/>
                <a:ea typeface="Calibri" panose="020F0502020204030204" pitchFamily="34" charset="0"/>
                <a:cs typeface="Calibri" panose="020F0502020204030204" pitchFamily="34" charset="0"/>
              </a:rPr>
              <a:t>זמן למשחק</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5" name="הסבר אליפטי 14"/>
          <p:cNvSpPr/>
          <p:nvPr/>
        </p:nvSpPr>
        <p:spPr>
          <a:xfrm>
            <a:off x="2466847" y="1635367"/>
            <a:ext cx="1860529" cy="1498722"/>
          </a:xfrm>
          <a:prstGeom prst="wedgeEllipseCallout">
            <a:avLst>
              <a:gd name="adj1" fmla="val -43726"/>
              <a:gd name="adj2" fmla="val 53540"/>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r>
              <a:rPr lang="he-IL" sz="1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אתה </a:t>
            </a:r>
            <a:r>
              <a:rPr lang="he-IL" sz="1400" dirty="0">
                <a:solidFill>
                  <a:srgbClr val="000000"/>
                </a:solidFill>
                <a:latin typeface="Calibri" panose="020F0502020204030204" pitchFamily="34" charset="0"/>
                <a:ea typeface="Calibri" panose="020F0502020204030204" pitchFamily="34" charset="0"/>
                <a:cs typeface="Calibri" panose="020F0502020204030204" pitchFamily="34" charset="0"/>
              </a:rPr>
              <a:t>תמיד </a:t>
            </a:r>
            <a:r>
              <a:rPr lang="he-IL" sz="1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צועק </a:t>
            </a:r>
            <a:r>
              <a:rPr lang="he-IL" sz="1400" dirty="0">
                <a:solidFill>
                  <a:srgbClr val="000000"/>
                </a:solidFill>
                <a:latin typeface="Calibri" panose="020F0502020204030204" pitchFamily="34" charset="0"/>
                <a:ea typeface="Calibri" panose="020F0502020204030204" pitchFamily="34" charset="0"/>
                <a:cs typeface="Calibri" panose="020F0502020204030204" pitchFamily="34" charset="0"/>
              </a:rPr>
              <a:t>עלי</a:t>
            </a:r>
            <a:r>
              <a:rPr lang="he-IL" sz="1400" dirty="0">
                <a:solidFill>
                  <a:schemeClr val="tx1"/>
                </a:solidFill>
                <a:latin typeface="Calibri" panose="020F0502020204030204" pitchFamily="34" charset="0"/>
                <a:ea typeface="Calibri" panose="020F0502020204030204" pitchFamily="34" charset="0"/>
                <a:cs typeface="Calibri" panose="020F0502020204030204" pitchFamily="34" charset="0"/>
              </a:rPr>
              <a:t>, כאשר</a:t>
            </a:r>
            <a:r>
              <a:rPr lang="he-IL" sz="1400" dirty="0">
                <a:solidFill>
                  <a:srgbClr val="FF00FF"/>
                </a:solidFill>
                <a:latin typeface="Calibri" panose="020F0502020204030204" pitchFamily="34" charset="0"/>
                <a:ea typeface="Calibri" panose="020F0502020204030204" pitchFamily="34" charset="0"/>
                <a:cs typeface="Calibri" panose="020F0502020204030204" pitchFamily="34" charset="0"/>
              </a:rPr>
              <a:t> </a:t>
            </a:r>
            <a:r>
              <a:rPr lang="he-IL" sz="1400" dirty="0">
                <a:solidFill>
                  <a:srgbClr val="000000"/>
                </a:solidFill>
                <a:latin typeface="Calibri" panose="020F0502020204030204" pitchFamily="34" charset="0"/>
                <a:ea typeface="Calibri" panose="020F0502020204030204" pitchFamily="34" charset="0"/>
                <a:cs typeface="Calibri" panose="020F0502020204030204" pitchFamily="34" charset="0"/>
              </a:rPr>
              <a:t>אני לא </a:t>
            </a:r>
            <a:r>
              <a:rPr lang="he-IL" sz="1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מסכים </a:t>
            </a:r>
            <a:r>
              <a:rPr lang="he-IL" sz="1400" dirty="0">
                <a:solidFill>
                  <a:srgbClr val="000000"/>
                </a:solidFill>
                <a:latin typeface="Calibri" panose="020F0502020204030204" pitchFamily="34" charset="0"/>
                <a:ea typeface="Calibri" panose="020F0502020204030204" pitchFamily="34" charset="0"/>
                <a:cs typeface="Calibri" panose="020F0502020204030204" pitchFamily="34" charset="0"/>
              </a:rPr>
              <a:t>איתך</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6" name="הסבר אליפטי 15"/>
          <p:cNvSpPr/>
          <p:nvPr/>
        </p:nvSpPr>
        <p:spPr>
          <a:xfrm>
            <a:off x="315339" y="1635367"/>
            <a:ext cx="2020529" cy="1498722"/>
          </a:xfrm>
          <a:prstGeom prst="wedgeEllipseCallout">
            <a:avLst>
              <a:gd name="adj1" fmla="val 35015"/>
              <a:gd name="adj2" fmla="val 55073"/>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a:lnSpc>
                <a:spcPct val="107000"/>
              </a:lnSpc>
              <a:spcAft>
                <a:spcPts val="800"/>
              </a:spcAft>
            </a:pPr>
            <a:r>
              <a:rPr lang="he-IL" sz="1400" dirty="0">
                <a:solidFill>
                  <a:schemeClr val="tx1"/>
                </a:solidFill>
                <a:latin typeface="Calibri" panose="020F0502020204030204" pitchFamily="34" charset="0"/>
                <a:cs typeface="Calibri" panose="020F0502020204030204" pitchFamily="34" charset="0"/>
              </a:rPr>
              <a:t>אני </a:t>
            </a:r>
            <a:r>
              <a:rPr lang="he-IL" sz="1400" dirty="0" smtClean="0">
                <a:solidFill>
                  <a:schemeClr val="tx1"/>
                </a:solidFill>
                <a:latin typeface="Calibri" panose="020F0502020204030204" pitchFamily="34" charset="0"/>
                <a:cs typeface="Calibri" panose="020F0502020204030204" pitchFamily="34" charset="0"/>
              </a:rPr>
              <a:t>מרגיש </a:t>
            </a:r>
            <a:r>
              <a:rPr lang="he-IL" sz="1400" dirty="0">
                <a:solidFill>
                  <a:schemeClr val="tx1"/>
                </a:solidFill>
                <a:latin typeface="Calibri" panose="020F0502020204030204" pitchFamily="34" charset="0"/>
                <a:cs typeface="Calibri" panose="020F0502020204030204" pitchFamily="34" charset="0"/>
              </a:rPr>
              <a:t>_____</a:t>
            </a:r>
            <a:r>
              <a:rPr lang="en-US" sz="1400" dirty="0">
                <a:solidFill>
                  <a:schemeClr val="tx1"/>
                </a:solidFill>
                <a:latin typeface="Calibri" panose="020F0502020204030204" pitchFamily="34" charset="0"/>
                <a:cs typeface="Calibri" panose="020F0502020204030204" pitchFamily="34" charset="0"/>
              </a:rPr>
              <a:t/>
            </a:r>
            <a:br>
              <a:rPr lang="en-US" sz="1400" dirty="0">
                <a:solidFill>
                  <a:schemeClr val="tx1"/>
                </a:solidFill>
                <a:latin typeface="Calibri" panose="020F0502020204030204" pitchFamily="34" charset="0"/>
                <a:cs typeface="Calibri" panose="020F0502020204030204" pitchFamily="34" charset="0"/>
              </a:rPr>
            </a:br>
            <a:r>
              <a:rPr lang="he-IL" sz="1400" dirty="0">
                <a:solidFill>
                  <a:schemeClr val="tx1"/>
                </a:solidFill>
                <a:latin typeface="Calibri" panose="020F0502020204030204" pitchFamily="34" charset="0"/>
                <a:cs typeface="Calibri" panose="020F0502020204030204" pitchFamily="34" charset="0"/>
              </a:rPr>
              <a:t>כאשר _________ כי____________ היה עוזר לי אם</a:t>
            </a:r>
            <a:r>
              <a:rPr lang="en-US" sz="1400" dirty="0">
                <a:solidFill>
                  <a:schemeClr val="tx1"/>
                </a:solidFill>
                <a:latin typeface="Calibri" panose="020F0502020204030204" pitchFamily="34" charset="0"/>
                <a:cs typeface="Calibri" panose="020F0502020204030204" pitchFamily="34" charset="0"/>
              </a:rPr>
              <a:t/>
            </a:r>
            <a:br>
              <a:rPr lang="en-US" sz="1400" dirty="0">
                <a:solidFill>
                  <a:schemeClr val="tx1"/>
                </a:solidFill>
                <a:latin typeface="Calibri" panose="020F0502020204030204" pitchFamily="34" charset="0"/>
                <a:cs typeface="Calibri" panose="020F0502020204030204" pitchFamily="34" charset="0"/>
              </a:rPr>
            </a:br>
            <a:r>
              <a:rPr lang="he-IL" sz="1400" dirty="0">
                <a:solidFill>
                  <a:schemeClr val="tx1"/>
                </a:solidFill>
                <a:latin typeface="Calibri" panose="020F0502020204030204" pitchFamily="34" charset="0"/>
                <a:cs typeface="Calibri" panose="020F0502020204030204" pitchFamily="34" charset="0"/>
              </a:rPr>
              <a:t>___________</a:t>
            </a:r>
            <a:endPar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8" name="הסבר אליפטי 17"/>
          <p:cNvSpPr/>
          <p:nvPr/>
        </p:nvSpPr>
        <p:spPr>
          <a:xfrm>
            <a:off x="7616171" y="1583741"/>
            <a:ext cx="2020529" cy="1498722"/>
          </a:xfrm>
          <a:prstGeom prst="wedgeEllipseCallout">
            <a:avLst>
              <a:gd name="adj1" fmla="val 35015"/>
              <a:gd name="adj2" fmla="val 55073"/>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a:lnSpc>
                <a:spcPct val="107000"/>
              </a:lnSpc>
              <a:spcAft>
                <a:spcPts val="800"/>
              </a:spcAft>
            </a:pPr>
            <a:r>
              <a:rPr lang="he-IL" sz="1400" dirty="0">
                <a:solidFill>
                  <a:schemeClr val="tx1"/>
                </a:solidFill>
                <a:latin typeface="Calibri" panose="020F0502020204030204" pitchFamily="34" charset="0"/>
                <a:cs typeface="Calibri" panose="020F0502020204030204" pitchFamily="34" charset="0"/>
              </a:rPr>
              <a:t>אני </a:t>
            </a:r>
            <a:r>
              <a:rPr lang="he-IL" sz="1400" dirty="0" smtClean="0">
                <a:solidFill>
                  <a:schemeClr val="tx1"/>
                </a:solidFill>
                <a:latin typeface="Calibri" panose="020F0502020204030204" pitchFamily="34" charset="0"/>
                <a:cs typeface="Calibri" panose="020F0502020204030204" pitchFamily="34" charset="0"/>
              </a:rPr>
              <a:t>מרגיש </a:t>
            </a:r>
            <a:r>
              <a:rPr lang="he-IL" sz="1400" dirty="0">
                <a:solidFill>
                  <a:schemeClr val="tx1"/>
                </a:solidFill>
                <a:latin typeface="Calibri" panose="020F0502020204030204" pitchFamily="34" charset="0"/>
                <a:cs typeface="Calibri" panose="020F0502020204030204" pitchFamily="34" charset="0"/>
              </a:rPr>
              <a:t>____</a:t>
            </a:r>
            <a:r>
              <a:rPr lang="en-US" sz="1400" dirty="0">
                <a:solidFill>
                  <a:schemeClr val="tx1"/>
                </a:solidFill>
                <a:latin typeface="Calibri" panose="020F0502020204030204" pitchFamily="34" charset="0"/>
                <a:cs typeface="Calibri" panose="020F0502020204030204" pitchFamily="34" charset="0"/>
              </a:rPr>
              <a:t/>
            </a:r>
            <a:br>
              <a:rPr lang="en-US" sz="1400" dirty="0">
                <a:solidFill>
                  <a:schemeClr val="tx1"/>
                </a:solidFill>
                <a:latin typeface="Calibri" panose="020F0502020204030204" pitchFamily="34" charset="0"/>
                <a:cs typeface="Calibri" panose="020F0502020204030204" pitchFamily="34" charset="0"/>
              </a:rPr>
            </a:br>
            <a:r>
              <a:rPr lang="he-IL" sz="1400" dirty="0">
                <a:solidFill>
                  <a:schemeClr val="tx1"/>
                </a:solidFill>
                <a:latin typeface="Calibri" panose="020F0502020204030204" pitchFamily="34" charset="0"/>
                <a:cs typeface="Calibri" panose="020F0502020204030204" pitchFamily="34" charset="0"/>
              </a:rPr>
              <a:t>כאשר ________ כי____________ היה עוזר לי אם</a:t>
            </a:r>
            <a:r>
              <a:rPr lang="en-US" sz="1400" dirty="0">
                <a:solidFill>
                  <a:schemeClr val="tx1"/>
                </a:solidFill>
                <a:latin typeface="Calibri" panose="020F0502020204030204" pitchFamily="34" charset="0"/>
                <a:cs typeface="Calibri" panose="020F0502020204030204" pitchFamily="34" charset="0"/>
              </a:rPr>
              <a:t/>
            </a:r>
            <a:br>
              <a:rPr lang="en-US" sz="1400" dirty="0">
                <a:solidFill>
                  <a:schemeClr val="tx1"/>
                </a:solidFill>
                <a:latin typeface="Calibri" panose="020F0502020204030204" pitchFamily="34" charset="0"/>
                <a:cs typeface="Calibri" panose="020F0502020204030204" pitchFamily="34" charset="0"/>
              </a:rPr>
            </a:br>
            <a:r>
              <a:rPr lang="he-IL" sz="1400" dirty="0">
                <a:solidFill>
                  <a:schemeClr val="tx1"/>
                </a:solidFill>
                <a:latin typeface="Calibri" panose="020F0502020204030204" pitchFamily="34" charset="0"/>
                <a:cs typeface="Calibri" panose="020F0502020204030204" pitchFamily="34" charset="0"/>
              </a:rPr>
              <a:t>___________</a:t>
            </a:r>
            <a:endPar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0" name="הסבר אליפטי 19"/>
          <p:cNvSpPr/>
          <p:nvPr/>
        </p:nvSpPr>
        <p:spPr>
          <a:xfrm>
            <a:off x="6177599" y="2757817"/>
            <a:ext cx="1860529" cy="1498722"/>
          </a:xfrm>
          <a:prstGeom prst="wedgeEllipseCallout">
            <a:avLst>
              <a:gd name="adj1" fmla="val -43726"/>
              <a:gd name="adj2" fmla="val 53540"/>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r>
              <a:rPr lang="he-IL" sz="1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אתם </a:t>
            </a:r>
            <a:r>
              <a:rPr lang="he-IL" sz="1400" dirty="0">
                <a:solidFill>
                  <a:srgbClr val="000000"/>
                </a:solidFill>
                <a:latin typeface="Calibri" panose="020F0502020204030204" pitchFamily="34" charset="0"/>
                <a:ea typeface="Calibri" panose="020F0502020204030204" pitchFamily="34" charset="0"/>
                <a:cs typeface="Calibri" panose="020F0502020204030204" pitchFamily="34" charset="0"/>
              </a:rPr>
              <a:t>תמיד לא </a:t>
            </a:r>
            <a:r>
              <a:rPr lang="he-IL" sz="1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משתפים </a:t>
            </a:r>
            <a:r>
              <a:rPr lang="he-IL" sz="1400" dirty="0">
                <a:solidFill>
                  <a:srgbClr val="000000"/>
                </a:solidFill>
                <a:latin typeface="Calibri" panose="020F0502020204030204" pitchFamily="34" charset="0"/>
                <a:ea typeface="Calibri" panose="020F0502020204030204" pitchFamily="34" charset="0"/>
                <a:cs typeface="Calibri" panose="020F0502020204030204" pitchFamily="34" charset="0"/>
              </a:rPr>
              <a:t>אותי במשחק </a:t>
            </a:r>
            <a:r>
              <a:rPr lang="he-IL" sz="1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ומתעלמים ממני</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21" name="הסבר אליפטי 20"/>
          <p:cNvSpPr/>
          <p:nvPr/>
        </p:nvSpPr>
        <p:spPr>
          <a:xfrm>
            <a:off x="4026091" y="2757817"/>
            <a:ext cx="2020529" cy="1498722"/>
          </a:xfrm>
          <a:prstGeom prst="wedgeEllipseCallout">
            <a:avLst>
              <a:gd name="adj1" fmla="val 35015"/>
              <a:gd name="adj2" fmla="val 55073"/>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a:lnSpc>
                <a:spcPct val="107000"/>
              </a:lnSpc>
              <a:spcAft>
                <a:spcPts val="800"/>
              </a:spcAft>
            </a:pPr>
            <a:r>
              <a:rPr lang="he-IL" sz="1400" dirty="0">
                <a:solidFill>
                  <a:schemeClr val="tx1"/>
                </a:solidFill>
                <a:latin typeface="Calibri" panose="020F0502020204030204" pitchFamily="34" charset="0"/>
                <a:cs typeface="Calibri" panose="020F0502020204030204" pitchFamily="34" charset="0"/>
              </a:rPr>
              <a:t>אני </a:t>
            </a:r>
            <a:r>
              <a:rPr lang="he-IL" sz="1400" dirty="0" smtClean="0">
                <a:solidFill>
                  <a:schemeClr val="tx1"/>
                </a:solidFill>
                <a:latin typeface="Calibri" panose="020F0502020204030204" pitchFamily="34" charset="0"/>
                <a:cs typeface="Calibri" panose="020F0502020204030204" pitchFamily="34" charset="0"/>
              </a:rPr>
              <a:t>מרגיש </a:t>
            </a:r>
            <a:r>
              <a:rPr lang="he-IL" sz="1400" dirty="0">
                <a:solidFill>
                  <a:schemeClr val="tx1"/>
                </a:solidFill>
                <a:latin typeface="Calibri" panose="020F0502020204030204" pitchFamily="34" charset="0"/>
                <a:cs typeface="Calibri" panose="020F0502020204030204" pitchFamily="34" charset="0"/>
              </a:rPr>
              <a:t>___</a:t>
            </a:r>
            <a:r>
              <a:rPr lang="en-US" sz="1400" dirty="0">
                <a:solidFill>
                  <a:schemeClr val="tx1"/>
                </a:solidFill>
                <a:latin typeface="Calibri" panose="020F0502020204030204" pitchFamily="34" charset="0"/>
                <a:cs typeface="Calibri" panose="020F0502020204030204" pitchFamily="34" charset="0"/>
              </a:rPr>
              <a:t/>
            </a:r>
            <a:br>
              <a:rPr lang="en-US" sz="1400" dirty="0">
                <a:solidFill>
                  <a:schemeClr val="tx1"/>
                </a:solidFill>
                <a:latin typeface="Calibri" panose="020F0502020204030204" pitchFamily="34" charset="0"/>
                <a:cs typeface="Calibri" panose="020F0502020204030204" pitchFamily="34" charset="0"/>
              </a:rPr>
            </a:br>
            <a:r>
              <a:rPr lang="he-IL" sz="1400" dirty="0">
                <a:solidFill>
                  <a:schemeClr val="tx1"/>
                </a:solidFill>
                <a:latin typeface="Calibri" panose="020F0502020204030204" pitchFamily="34" charset="0"/>
                <a:cs typeface="Calibri" panose="020F0502020204030204" pitchFamily="34" charset="0"/>
              </a:rPr>
              <a:t>כאשר _________ כי____________ היה עוזר לי אם</a:t>
            </a:r>
            <a:r>
              <a:rPr lang="en-US" sz="1400" dirty="0">
                <a:solidFill>
                  <a:schemeClr val="tx1"/>
                </a:solidFill>
                <a:latin typeface="Calibri" panose="020F0502020204030204" pitchFamily="34" charset="0"/>
                <a:cs typeface="Calibri" panose="020F0502020204030204" pitchFamily="34" charset="0"/>
              </a:rPr>
              <a:t/>
            </a:r>
            <a:br>
              <a:rPr lang="en-US" sz="1400" dirty="0">
                <a:solidFill>
                  <a:schemeClr val="tx1"/>
                </a:solidFill>
                <a:latin typeface="Calibri" panose="020F0502020204030204" pitchFamily="34" charset="0"/>
                <a:cs typeface="Calibri" panose="020F0502020204030204" pitchFamily="34" charset="0"/>
              </a:rPr>
            </a:br>
            <a:r>
              <a:rPr lang="he-IL" sz="1400" dirty="0">
                <a:solidFill>
                  <a:schemeClr val="tx1"/>
                </a:solidFill>
                <a:latin typeface="Calibri" panose="020F0502020204030204" pitchFamily="34" charset="0"/>
                <a:cs typeface="Calibri" panose="020F0502020204030204" pitchFamily="34" charset="0"/>
              </a:rPr>
              <a:t>___________</a:t>
            </a:r>
            <a:endPar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2" name="הסבר אליפטי 21"/>
          <p:cNvSpPr/>
          <p:nvPr/>
        </p:nvSpPr>
        <p:spPr>
          <a:xfrm>
            <a:off x="2467779" y="4549934"/>
            <a:ext cx="1860529" cy="1498722"/>
          </a:xfrm>
          <a:prstGeom prst="wedgeEllipseCallout">
            <a:avLst>
              <a:gd name="adj1" fmla="val -43726"/>
              <a:gd name="adj2" fmla="val 53540"/>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r>
              <a:rPr lang="he-IL" sz="1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אתה </a:t>
            </a:r>
            <a:r>
              <a:rPr lang="he-IL" sz="1400" dirty="0">
                <a:solidFill>
                  <a:srgbClr val="000000"/>
                </a:solidFill>
                <a:latin typeface="Calibri" panose="020F0502020204030204" pitchFamily="34" charset="0"/>
                <a:ea typeface="Calibri" panose="020F0502020204030204" pitchFamily="34" charset="0"/>
                <a:cs typeface="Calibri" panose="020F0502020204030204" pitchFamily="34" charset="0"/>
              </a:rPr>
              <a:t>תמיד </a:t>
            </a:r>
            <a:r>
              <a:rPr lang="he-IL" sz="1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כועס עלי </a:t>
            </a:r>
            <a:r>
              <a:rPr lang="he-IL" sz="1400" dirty="0">
                <a:solidFill>
                  <a:srgbClr val="000000"/>
                </a:solidFill>
                <a:latin typeface="Calibri" panose="020F0502020204030204" pitchFamily="34" charset="0"/>
                <a:ea typeface="Calibri" panose="020F0502020204030204" pitchFamily="34" charset="0"/>
                <a:cs typeface="Calibri" panose="020F0502020204030204" pitchFamily="34" charset="0"/>
              </a:rPr>
              <a:t>כשאני </a:t>
            </a:r>
            <a:r>
              <a:rPr lang="he-IL" sz="1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שוכח לסדר את החפצים שלי.</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23" name="הסבר אליפטי 22"/>
          <p:cNvSpPr/>
          <p:nvPr/>
        </p:nvSpPr>
        <p:spPr>
          <a:xfrm>
            <a:off x="176463" y="4549934"/>
            <a:ext cx="2160337" cy="1498722"/>
          </a:xfrm>
          <a:prstGeom prst="wedgeEllipseCallout">
            <a:avLst>
              <a:gd name="adj1" fmla="val 35015"/>
              <a:gd name="adj2" fmla="val 55073"/>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a:lnSpc>
                <a:spcPct val="107000"/>
              </a:lnSpc>
              <a:spcAft>
                <a:spcPts val="800"/>
              </a:spcAft>
            </a:pPr>
            <a:r>
              <a:rPr lang="he-IL" sz="1400" dirty="0">
                <a:solidFill>
                  <a:schemeClr val="tx1"/>
                </a:solidFill>
                <a:latin typeface="Calibri" panose="020F0502020204030204" pitchFamily="34" charset="0"/>
                <a:cs typeface="Calibri" panose="020F0502020204030204" pitchFamily="34" charset="0"/>
              </a:rPr>
              <a:t>אני </a:t>
            </a:r>
            <a:r>
              <a:rPr lang="he-IL" sz="1400" dirty="0" smtClean="0">
                <a:solidFill>
                  <a:schemeClr val="tx1"/>
                </a:solidFill>
                <a:latin typeface="Calibri" panose="020F0502020204030204" pitchFamily="34" charset="0"/>
                <a:cs typeface="Calibri" panose="020F0502020204030204" pitchFamily="34" charset="0"/>
              </a:rPr>
              <a:t>מרגיש______</a:t>
            </a:r>
            <a:r>
              <a:rPr lang="en-US" sz="1400" dirty="0">
                <a:solidFill>
                  <a:schemeClr val="tx1"/>
                </a:solidFill>
                <a:latin typeface="Calibri" panose="020F0502020204030204" pitchFamily="34" charset="0"/>
                <a:cs typeface="Calibri" panose="020F0502020204030204" pitchFamily="34" charset="0"/>
              </a:rPr>
              <a:t/>
            </a:r>
            <a:br>
              <a:rPr lang="en-US" sz="1400" dirty="0">
                <a:solidFill>
                  <a:schemeClr val="tx1"/>
                </a:solidFill>
                <a:latin typeface="Calibri" panose="020F0502020204030204" pitchFamily="34" charset="0"/>
                <a:cs typeface="Calibri" panose="020F0502020204030204" pitchFamily="34" charset="0"/>
              </a:rPr>
            </a:br>
            <a:r>
              <a:rPr lang="he-IL" sz="1400" dirty="0">
                <a:solidFill>
                  <a:schemeClr val="tx1"/>
                </a:solidFill>
                <a:latin typeface="Calibri" panose="020F0502020204030204" pitchFamily="34" charset="0"/>
                <a:cs typeface="Calibri" panose="020F0502020204030204" pitchFamily="34" charset="0"/>
              </a:rPr>
              <a:t>כאשר _________ כי____________ היה עוזר לי אם</a:t>
            </a:r>
            <a:r>
              <a:rPr lang="en-US" sz="1400" dirty="0">
                <a:solidFill>
                  <a:schemeClr val="tx1"/>
                </a:solidFill>
                <a:latin typeface="Calibri" panose="020F0502020204030204" pitchFamily="34" charset="0"/>
                <a:cs typeface="Calibri" panose="020F0502020204030204" pitchFamily="34" charset="0"/>
              </a:rPr>
              <a:t/>
            </a:r>
            <a:br>
              <a:rPr lang="en-US" sz="1400" dirty="0">
                <a:solidFill>
                  <a:schemeClr val="tx1"/>
                </a:solidFill>
                <a:latin typeface="Calibri" panose="020F0502020204030204" pitchFamily="34" charset="0"/>
                <a:cs typeface="Calibri" panose="020F0502020204030204" pitchFamily="34" charset="0"/>
              </a:rPr>
            </a:br>
            <a:r>
              <a:rPr lang="he-IL" sz="1400" dirty="0">
                <a:solidFill>
                  <a:schemeClr val="tx1"/>
                </a:solidFill>
                <a:latin typeface="Calibri" panose="020F0502020204030204" pitchFamily="34" charset="0"/>
                <a:cs typeface="Calibri" panose="020F0502020204030204" pitchFamily="34" charset="0"/>
              </a:rPr>
              <a:t>___________</a:t>
            </a:r>
            <a:endPar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7" name="הסבר אליפטי 26"/>
          <p:cNvSpPr/>
          <p:nvPr/>
        </p:nvSpPr>
        <p:spPr>
          <a:xfrm>
            <a:off x="9636700" y="4365481"/>
            <a:ext cx="1860529" cy="1498722"/>
          </a:xfrm>
          <a:prstGeom prst="wedgeEllipseCallout">
            <a:avLst>
              <a:gd name="adj1" fmla="val -43726"/>
              <a:gd name="adj2" fmla="val 53540"/>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r>
              <a:rPr lang="he-IL" sz="1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אתה </a:t>
            </a:r>
            <a:r>
              <a:rPr lang="he-IL" sz="1400" dirty="0">
                <a:solidFill>
                  <a:srgbClr val="000000"/>
                </a:solidFill>
                <a:latin typeface="Calibri" panose="020F0502020204030204" pitchFamily="34" charset="0"/>
                <a:ea typeface="Calibri" panose="020F0502020204030204" pitchFamily="34" charset="0"/>
                <a:cs typeface="Calibri" panose="020F0502020204030204" pitchFamily="34" charset="0"/>
              </a:rPr>
              <a:t>לא </a:t>
            </a:r>
            <a:r>
              <a:rPr lang="he-IL" sz="1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מתמסר </a:t>
            </a:r>
            <a:r>
              <a:rPr lang="he-IL" sz="1400" dirty="0">
                <a:solidFill>
                  <a:srgbClr val="000000"/>
                </a:solidFill>
                <a:latin typeface="Calibri" panose="020F0502020204030204" pitchFamily="34" charset="0"/>
                <a:ea typeface="Calibri" panose="020F0502020204030204" pitchFamily="34" charset="0"/>
                <a:cs typeface="Calibri" panose="020F0502020204030204" pitchFamily="34" charset="0"/>
              </a:rPr>
              <a:t>במשחק </a:t>
            </a:r>
            <a:r>
              <a:rPr lang="he-IL" sz="1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ומשחק </a:t>
            </a:r>
            <a:r>
              <a:rPr lang="he-IL" sz="1400" dirty="0">
                <a:solidFill>
                  <a:srgbClr val="000000"/>
                </a:solidFill>
                <a:latin typeface="Calibri" panose="020F0502020204030204" pitchFamily="34" charset="0"/>
                <a:ea typeface="Calibri" panose="020F0502020204030204" pitchFamily="34" charset="0"/>
                <a:cs typeface="Calibri" panose="020F0502020204030204" pitchFamily="34" charset="0"/>
              </a:rPr>
              <a:t>כאילו </a:t>
            </a:r>
            <a:r>
              <a:rPr lang="he-IL" sz="1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אתה </a:t>
            </a:r>
            <a:r>
              <a:rPr lang="he-IL" sz="1400" dirty="0">
                <a:solidFill>
                  <a:srgbClr val="000000"/>
                </a:solidFill>
                <a:latin typeface="Calibri" panose="020F0502020204030204" pitchFamily="34" charset="0"/>
                <a:ea typeface="Calibri" panose="020F0502020204030204" pitchFamily="34" charset="0"/>
                <a:cs typeface="Calibri" panose="020F0502020204030204" pitchFamily="34" charset="0"/>
              </a:rPr>
              <a:t>לבד </a:t>
            </a:r>
            <a:r>
              <a:rPr lang="he-IL" sz="1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בחצר</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28" name="הסבר אליפטי 27"/>
          <p:cNvSpPr/>
          <p:nvPr/>
        </p:nvSpPr>
        <p:spPr>
          <a:xfrm>
            <a:off x="7422154" y="4397565"/>
            <a:ext cx="2083568" cy="1498722"/>
          </a:xfrm>
          <a:prstGeom prst="wedgeEllipseCallout">
            <a:avLst>
              <a:gd name="adj1" fmla="val 35015"/>
              <a:gd name="adj2" fmla="val 55073"/>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a:lnSpc>
                <a:spcPct val="107000"/>
              </a:lnSpc>
              <a:spcAft>
                <a:spcPts val="800"/>
              </a:spcAft>
            </a:pPr>
            <a:r>
              <a:rPr lang="he-IL" sz="1400" dirty="0">
                <a:solidFill>
                  <a:schemeClr val="tx1"/>
                </a:solidFill>
                <a:latin typeface="Calibri" panose="020F0502020204030204" pitchFamily="34" charset="0"/>
                <a:cs typeface="Calibri" panose="020F0502020204030204" pitchFamily="34" charset="0"/>
              </a:rPr>
              <a:t>אני </a:t>
            </a:r>
            <a:r>
              <a:rPr lang="he-IL" sz="1400" dirty="0" smtClean="0">
                <a:solidFill>
                  <a:schemeClr val="tx1"/>
                </a:solidFill>
                <a:latin typeface="Calibri" panose="020F0502020204030204" pitchFamily="34" charset="0"/>
                <a:cs typeface="Calibri" panose="020F0502020204030204" pitchFamily="34" charset="0"/>
              </a:rPr>
              <a:t>מרגיש______</a:t>
            </a:r>
            <a:r>
              <a:rPr lang="en-US" sz="1400" dirty="0">
                <a:solidFill>
                  <a:schemeClr val="tx1"/>
                </a:solidFill>
                <a:latin typeface="Calibri" panose="020F0502020204030204" pitchFamily="34" charset="0"/>
                <a:cs typeface="Calibri" panose="020F0502020204030204" pitchFamily="34" charset="0"/>
              </a:rPr>
              <a:t/>
            </a:r>
            <a:br>
              <a:rPr lang="en-US" sz="1400" dirty="0">
                <a:solidFill>
                  <a:schemeClr val="tx1"/>
                </a:solidFill>
                <a:latin typeface="Calibri" panose="020F0502020204030204" pitchFamily="34" charset="0"/>
                <a:cs typeface="Calibri" panose="020F0502020204030204" pitchFamily="34" charset="0"/>
              </a:rPr>
            </a:br>
            <a:r>
              <a:rPr lang="he-IL" sz="1400" dirty="0">
                <a:solidFill>
                  <a:schemeClr val="tx1"/>
                </a:solidFill>
                <a:latin typeface="Calibri" panose="020F0502020204030204" pitchFamily="34" charset="0"/>
                <a:cs typeface="Calibri" panose="020F0502020204030204" pitchFamily="34" charset="0"/>
              </a:rPr>
              <a:t>כאשר _________ כי____________ היה עוזר לי אם</a:t>
            </a:r>
            <a:r>
              <a:rPr lang="en-US" sz="1400" dirty="0">
                <a:solidFill>
                  <a:schemeClr val="tx1"/>
                </a:solidFill>
                <a:latin typeface="Calibri" panose="020F0502020204030204" pitchFamily="34" charset="0"/>
                <a:cs typeface="Calibri" panose="020F0502020204030204" pitchFamily="34" charset="0"/>
              </a:rPr>
              <a:t/>
            </a:r>
            <a:br>
              <a:rPr lang="en-US" sz="1400" dirty="0">
                <a:solidFill>
                  <a:schemeClr val="tx1"/>
                </a:solidFill>
                <a:latin typeface="Calibri" panose="020F0502020204030204" pitchFamily="34" charset="0"/>
                <a:cs typeface="Calibri" panose="020F0502020204030204" pitchFamily="34" charset="0"/>
              </a:rPr>
            </a:br>
            <a:r>
              <a:rPr lang="he-IL" sz="1400" dirty="0">
                <a:solidFill>
                  <a:schemeClr val="tx1"/>
                </a:solidFill>
                <a:latin typeface="Calibri" panose="020F0502020204030204" pitchFamily="34" charset="0"/>
                <a:cs typeface="Calibri" panose="020F0502020204030204" pitchFamily="34" charset="0"/>
              </a:rPr>
              <a:t>___________</a:t>
            </a:r>
            <a:endPar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 name="כותרת 1">
            <a:extLst>
              <a:ext uri="{FF2B5EF4-FFF2-40B4-BE49-F238E27FC236}">
                <a16:creationId xmlns:a16="http://schemas.microsoft.com/office/drawing/2014/main" id="{FC46AE4F-4B36-4BEA-AFB6-F1481ADF1C17}"/>
              </a:ext>
            </a:extLst>
          </p:cNvPr>
          <p:cNvSpPr>
            <a:spLocks noGrp="1"/>
          </p:cNvSpPr>
          <p:nvPr>
            <p:ph type="title"/>
          </p:nvPr>
        </p:nvSpPr>
        <p:spPr>
          <a:xfrm>
            <a:off x="981629" y="108230"/>
            <a:ext cx="10515600" cy="1325563"/>
          </a:xfrm>
        </p:spPr>
        <p:txBody>
          <a:bodyPr>
            <a:noAutofit/>
          </a:bodyPr>
          <a:lstStyle/>
          <a:p>
            <a:r>
              <a:rPr lang="he-IL" sz="6000" dirty="0"/>
              <a:t>עבודה עצמית</a:t>
            </a:r>
            <a:r>
              <a:rPr lang="en-US" sz="6000" dirty="0"/>
              <a:t/>
            </a:r>
            <a:br>
              <a:rPr lang="en-US" sz="6000" dirty="0"/>
            </a:br>
            <a:r>
              <a:rPr lang="he-IL" sz="6000" dirty="0" smtClean="0"/>
              <a:t>עוברים </a:t>
            </a:r>
            <a:r>
              <a:rPr lang="he-IL" sz="6000" dirty="0"/>
              <a:t>ממסרי </a:t>
            </a:r>
            <a:r>
              <a:rPr lang="he-IL" sz="6000" dirty="0" smtClean="0"/>
              <a:t>"אתה" </a:t>
            </a:r>
            <a:r>
              <a:rPr lang="he-IL" sz="6000" dirty="0"/>
              <a:t>למסרי "אני"</a:t>
            </a:r>
            <a:endParaRPr lang="x-none" sz="6000" dirty="0"/>
          </a:p>
        </p:txBody>
      </p:sp>
      <p:pic>
        <p:nvPicPr>
          <p:cNvPr id="3" name="תמונה 2"/>
          <p:cNvPicPr>
            <a:picLocks noChangeAspect="1"/>
          </p:cNvPicPr>
          <p:nvPr/>
        </p:nvPicPr>
        <p:blipFill>
          <a:blip r:embed="rId3"/>
          <a:stretch>
            <a:fillRect/>
          </a:stretch>
        </p:blipFill>
        <p:spPr>
          <a:xfrm>
            <a:off x="5430646" y="4138151"/>
            <a:ext cx="1554615" cy="1292464"/>
          </a:xfrm>
          <a:prstGeom prst="rect">
            <a:avLst/>
          </a:prstGeom>
        </p:spPr>
      </p:pic>
      <p:pic>
        <p:nvPicPr>
          <p:cNvPr id="4" name="תמונה 3"/>
          <p:cNvPicPr>
            <a:picLocks noChangeAspect="1"/>
          </p:cNvPicPr>
          <p:nvPr/>
        </p:nvPicPr>
        <p:blipFill>
          <a:blip r:embed="rId4"/>
          <a:stretch>
            <a:fillRect/>
          </a:stretch>
        </p:blipFill>
        <p:spPr>
          <a:xfrm>
            <a:off x="5824865" y="4259377"/>
            <a:ext cx="414564" cy="280440"/>
          </a:xfrm>
          <a:prstGeom prst="rect">
            <a:avLst/>
          </a:prstGeom>
        </p:spPr>
      </p:pic>
      <p:pic>
        <p:nvPicPr>
          <p:cNvPr id="5" name="תמונה 4"/>
          <p:cNvPicPr>
            <a:picLocks noChangeAspect="1"/>
          </p:cNvPicPr>
          <p:nvPr/>
        </p:nvPicPr>
        <p:blipFill>
          <a:blip r:embed="rId5"/>
          <a:stretch>
            <a:fillRect/>
          </a:stretch>
        </p:blipFill>
        <p:spPr>
          <a:xfrm>
            <a:off x="1393679" y="3134089"/>
            <a:ext cx="1511939" cy="1060796"/>
          </a:xfrm>
          <a:prstGeom prst="rect">
            <a:avLst/>
          </a:prstGeom>
        </p:spPr>
      </p:pic>
      <p:pic>
        <p:nvPicPr>
          <p:cNvPr id="6" name="תמונה 5"/>
          <p:cNvPicPr>
            <a:picLocks noChangeAspect="1"/>
          </p:cNvPicPr>
          <p:nvPr/>
        </p:nvPicPr>
        <p:blipFill>
          <a:blip r:embed="rId6"/>
          <a:stretch>
            <a:fillRect/>
          </a:stretch>
        </p:blipFill>
        <p:spPr>
          <a:xfrm>
            <a:off x="2082862" y="3287264"/>
            <a:ext cx="506012" cy="280440"/>
          </a:xfrm>
          <a:prstGeom prst="rect">
            <a:avLst/>
          </a:prstGeom>
        </p:spPr>
      </p:pic>
      <p:pic>
        <p:nvPicPr>
          <p:cNvPr id="7" name="תמונה 6"/>
          <p:cNvPicPr>
            <a:picLocks noChangeAspect="1"/>
          </p:cNvPicPr>
          <p:nvPr/>
        </p:nvPicPr>
        <p:blipFill>
          <a:blip r:embed="rId7"/>
          <a:stretch>
            <a:fillRect/>
          </a:stretch>
        </p:blipFill>
        <p:spPr>
          <a:xfrm>
            <a:off x="9012349" y="3232411"/>
            <a:ext cx="1554615" cy="1292464"/>
          </a:xfrm>
          <a:prstGeom prst="rect">
            <a:avLst/>
          </a:prstGeom>
        </p:spPr>
      </p:pic>
      <p:pic>
        <p:nvPicPr>
          <p:cNvPr id="8" name="תמונה 7"/>
          <p:cNvPicPr>
            <a:picLocks noChangeAspect="1"/>
          </p:cNvPicPr>
          <p:nvPr/>
        </p:nvPicPr>
        <p:blipFill>
          <a:blip r:embed="rId8"/>
          <a:stretch>
            <a:fillRect/>
          </a:stretch>
        </p:blipFill>
        <p:spPr>
          <a:xfrm>
            <a:off x="9382137" y="3392216"/>
            <a:ext cx="414564" cy="229924"/>
          </a:xfrm>
          <a:prstGeom prst="rect">
            <a:avLst/>
          </a:prstGeom>
        </p:spPr>
      </p:pic>
    </p:spTree>
    <p:extLst>
      <p:ext uri="{BB962C8B-B14F-4D97-AF65-F5344CB8AC3E}">
        <p14:creationId xmlns:p14="http://schemas.microsoft.com/office/powerpoint/2010/main" val="40911932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3"/>
          <p:cNvSpPr txBox="1">
            <a:spLocks noGrp="1"/>
          </p:cNvSpPr>
          <p:nvPr>
            <p:ph type="title"/>
          </p:nvPr>
        </p:nvSpPr>
        <p:spPr>
          <a:xfrm>
            <a:off x="9039225" y="1189831"/>
            <a:ext cx="2828636" cy="1325563"/>
          </a:xfrm>
          <a:prstGeom prst="rect">
            <a:avLst/>
          </a:prstGeom>
          <a:noFill/>
          <a:ln>
            <a:noFill/>
          </a:ln>
        </p:spPr>
        <p:txBody>
          <a:bodyPr spcFirstLastPara="1" wrap="square" lIns="91425" tIns="45700" rIns="91425" bIns="45700" anchor="ctr" anchorCtr="0">
            <a:normAutofit fontScale="90000"/>
          </a:bodyPr>
          <a:lstStyle/>
          <a:p>
            <a:pPr marL="0" lvl="0" indent="0" algn="ctr" rtl="1">
              <a:lnSpc>
                <a:spcPct val="90000"/>
              </a:lnSpc>
              <a:spcBef>
                <a:spcPts val="0"/>
              </a:spcBef>
              <a:spcAft>
                <a:spcPts val="0"/>
              </a:spcAft>
              <a:buClr>
                <a:schemeClr val="lt1"/>
              </a:buClr>
              <a:buSzPts val="5400"/>
              <a:buFont typeface="Calibri"/>
              <a:buNone/>
            </a:pPr>
            <a:r>
              <a:rPr lang="he-IL" dirty="0" smtClean="0"/>
              <a:t>אקווריום</a:t>
            </a:r>
            <a:br>
              <a:rPr lang="he-IL" dirty="0" smtClean="0"/>
            </a:br>
            <a:r>
              <a:rPr lang="he-IL" dirty="0" smtClean="0"/>
              <a:t>-</a:t>
            </a:r>
            <a:br>
              <a:rPr lang="he-IL" dirty="0" smtClean="0"/>
            </a:br>
            <a:r>
              <a:rPr lang="he-IL" dirty="0" smtClean="0"/>
              <a:t>דמות וצל</a:t>
            </a:r>
            <a:endParaRPr dirty="0"/>
          </a:p>
        </p:txBody>
      </p:sp>
      <p:pic>
        <p:nvPicPr>
          <p:cNvPr id="4" name="גרפיקה 6" descr="מסך תיאטרון קו מיתאר">
            <a:extLst>
              <a:ext uri="{FF2B5EF4-FFF2-40B4-BE49-F238E27FC236}">
                <a16:creationId xmlns:a16="http://schemas.microsoft.com/office/drawing/2014/main" id="{A51C8E76-9A1D-44CD-A126-06886B196F9A}"/>
              </a:ext>
            </a:extLst>
          </p:cNvPr>
          <p:cNvPicPr>
            <a:picLocks noChangeAspect="1"/>
          </p:cNvPicPr>
          <p:nvPr/>
        </p:nvPicPr>
        <p:blipFill>
          <a:blip r:embed="rId3">
            <a:lum bright="70000" contrast="-70000"/>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9260427" y="4429476"/>
            <a:ext cx="2020186" cy="2020186"/>
          </a:xfrm>
          <a:prstGeom prst="rect">
            <a:avLst/>
          </a:prstGeom>
        </p:spPr>
      </p:pic>
      <p:grpSp>
        <p:nvGrpSpPr>
          <p:cNvPr id="5" name="קבוצה 4"/>
          <p:cNvGrpSpPr/>
          <p:nvPr/>
        </p:nvGrpSpPr>
        <p:grpSpPr>
          <a:xfrm>
            <a:off x="-123986" y="15498"/>
            <a:ext cx="8787926" cy="7017306"/>
            <a:chOff x="-123986" y="15498"/>
            <a:chExt cx="8787926" cy="7017306"/>
          </a:xfrm>
        </p:grpSpPr>
        <p:sp>
          <p:nvSpPr>
            <p:cNvPr id="3" name="תיבת טקסט 5">
              <a:extLst>
                <a:ext uri="{FF2B5EF4-FFF2-40B4-BE49-F238E27FC236}">
                  <a16:creationId xmlns:a16="http://schemas.microsoft.com/office/drawing/2014/main" id="{6925AF58-1A1D-4E74-8F82-0D34285EADD6}"/>
                </a:ext>
              </a:extLst>
            </p:cNvPr>
            <p:cNvSpPr txBox="1"/>
            <p:nvPr/>
          </p:nvSpPr>
          <p:spPr>
            <a:xfrm>
              <a:off x="-123986" y="15498"/>
              <a:ext cx="8787926" cy="7017306"/>
            </a:xfrm>
            <a:prstGeom prst="rect">
              <a:avLst/>
            </a:prstGeom>
            <a:solidFill>
              <a:srgbClr val="F4F4F5"/>
            </a:solidFill>
          </p:spPr>
          <p:txBody>
            <a:bodyPr wrap="square">
              <a:spAutoFit/>
            </a:bodyPr>
            <a:lstStyle/>
            <a:p>
              <a:pPr marL="0" indent="0" algn="r" rtl="1">
                <a:lnSpc>
                  <a:spcPct val="150000"/>
                </a:lnSpc>
                <a:buNone/>
              </a:pPr>
              <a:r>
                <a:rPr lang="he-IL" sz="2500" b="1" dirty="0">
                  <a:latin typeface="Calibri" panose="020F0502020204030204" pitchFamily="34" charset="0"/>
                  <a:cs typeface="Calibri" panose="020F0502020204030204" pitchFamily="34" charset="0"/>
                </a:rPr>
                <a:t>האירוע:</a:t>
              </a:r>
              <a:endParaRPr lang="he-IL" sz="2500" b="1" dirty="0">
                <a:solidFill>
                  <a:srgbClr val="00B050"/>
                </a:solidFill>
                <a:latin typeface="Calibri" panose="020F0502020204030204" pitchFamily="34" charset="0"/>
                <a:cs typeface="Calibri" panose="020F0502020204030204" pitchFamily="34" charset="0"/>
              </a:endParaRPr>
            </a:p>
            <a:p>
              <a:pPr marL="0" indent="0" algn="r" rtl="1">
                <a:lnSpc>
                  <a:spcPct val="150000"/>
                </a:lnSpc>
                <a:buNone/>
              </a:pPr>
              <a:r>
                <a:rPr lang="he-IL" sz="2500" dirty="0">
                  <a:latin typeface="Calibri" panose="020F0502020204030204" pitchFamily="34" charset="0"/>
                  <a:cs typeface="Calibri" panose="020F0502020204030204" pitchFamily="34" charset="0"/>
                </a:rPr>
                <a:t>בשיעור </a:t>
              </a:r>
              <a:r>
                <a:rPr lang="he-IL" sz="2500" dirty="0" smtClean="0">
                  <a:latin typeface="Calibri" panose="020F0502020204030204" pitchFamily="34" charset="0"/>
                  <a:cs typeface="Calibri" panose="020F0502020204030204" pitchFamily="34" charset="0"/>
                </a:rPr>
                <a:t>משנה הרב יצחק נתן </a:t>
              </a:r>
              <a:r>
                <a:rPr lang="he-IL" sz="2500" dirty="0">
                  <a:latin typeface="Calibri" panose="020F0502020204030204" pitchFamily="34" charset="0"/>
                  <a:cs typeface="Calibri" panose="020F0502020204030204" pitchFamily="34" charset="0"/>
                </a:rPr>
                <a:t>לכיתה לעבוד ברביעיות. </a:t>
              </a:r>
            </a:p>
            <a:p>
              <a:pPr marL="0" indent="0" algn="r" rtl="1">
                <a:lnSpc>
                  <a:spcPct val="150000"/>
                </a:lnSpc>
                <a:buNone/>
              </a:pPr>
              <a:r>
                <a:rPr lang="he-IL" sz="2500" dirty="0" smtClean="0">
                  <a:latin typeface="Calibri" panose="020F0502020204030204" pitchFamily="34" charset="0"/>
                  <a:cs typeface="Calibri" panose="020F0502020204030204" pitchFamily="34" charset="0"/>
                </a:rPr>
                <a:t>הוא ביקש שחברי </a:t>
              </a:r>
              <a:r>
                <a:rPr lang="he-IL" sz="2500" dirty="0">
                  <a:latin typeface="Calibri" panose="020F0502020204030204" pitchFamily="34" charset="0"/>
                  <a:cs typeface="Calibri" panose="020F0502020204030204" pitchFamily="34" charset="0"/>
                </a:rPr>
                <a:t>הקבוצה יחליטו </a:t>
              </a:r>
              <a:r>
                <a:rPr lang="he-IL" sz="2500" dirty="0" smtClean="0">
                  <a:latin typeface="Calibri" panose="020F0502020204030204" pitchFamily="34" charset="0"/>
                  <a:cs typeface="Calibri" panose="020F0502020204030204" pitchFamily="34" charset="0"/>
                </a:rPr>
                <a:t>בעצמם </a:t>
              </a:r>
              <a:r>
                <a:rPr lang="he-IL" sz="2500" dirty="0">
                  <a:latin typeface="Calibri" panose="020F0502020204030204" pitchFamily="34" charset="0"/>
                  <a:cs typeface="Calibri" panose="020F0502020204030204" pitchFamily="34" charset="0"/>
                </a:rPr>
                <a:t>מי </a:t>
              </a:r>
              <a:r>
                <a:rPr lang="he-IL" sz="2500" dirty="0" smtClean="0">
                  <a:latin typeface="Calibri" panose="020F0502020204030204" pitchFamily="34" charset="0"/>
                  <a:cs typeface="Calibri" panose="020F0502020204030204" pitchFamily="34" charset="0"/>
                </a:rPr>
                <a:t>יהיה </a:t>
              </a:r>
              <a:r>
                <a:rPr lang="he-IL" sz="2500" dirty="0">
                  <a:latin typeface="Calibri" panose="020F0502020204030204" pitchFamily="34" charset="0"/>
                  <a:cs typeface="Calibri" panose="020F0502020204030204" pitchFamily="34" charset="0"/>
                </a:rPr>
                <a:t>ראש הקבוצה, </a:t>
              </a:r>
              <a:r>
                <a:rPr lang="he-IL" sz="2500" dirty="0" smtClean="0">
                  <a:latin typeface="Calibri" panose="020F0502020204030204" pitchFamily="34" charset="0"/>
                  <a:cs typeface="Calibri" panose="020F0502020204030204" pitchFamily="34" charset="0"/>
                </a:rPr>
                <a:t>שתפקידו </a:t>
              </a:r>
              <a:r>
                <a:rPr lang="he-IL" sz="2500" dirty="0">
                  <a:latin typeface="Calibri" panose="020F0502020204030204" pitchFamily="34" charset="0"/>
                  <a:cs typeface="Calibri" panose="020F0502020204030204" pitchFamily="34" charset="0"/>
                </a:rPr>
                <a:t>לנהל את העבודה בקבוצה. </a:t>
              </a:r>
            </a:p>
            <a:p>
              <a:pPr marL="0" indent="0" algn="r" rtl="1">
                <a:lnSpc>
                  <a:spcPct val="150000"/>
                </a:lnSpc>
                <a:buNone/>
              </a:pPr>
              <a:r>
                <a:rPr lang="he-IL" sz="2500" dirty="0" smtClean="0">
                  <a:latin typeface="Calibri" panose="020F0502020204030204" pitchFamily="34" charset="0"/>
                  <a:cs typeface="Calibri" panose="020F0502020204030204" pitchFamily="34" charset="0"/>
                </a:rPr>
                <a:t>אחד התלמידים </a:t>
              </a:r>
              <a:r>
                <a:rPr lang="he-IL" sz="2500" dirty="0">
                  <a:latin typeface="Calibri" panose="020F0502020204030204" pitchFamily="34" charset="0"/>
                  <a:cs typeface="Calibri" panose="020F0502020204030204" pitchFamily="34" charset="0"/>
                </a:rPr>
                <a:t>בקבוצה </a:t>
              </a:r>
              <a:r>
                <a:rPr lang="he-IL" sz="2500" dirty="0" smtClean="0">
                  <a:latin typeface="Calibri" panose="020F0502020204030204" pitchFamily="34" charset="0"/>
                  <a:cs typeface="Calibri" panose="020F0502020204030204" pitchFamily="34" charset="0"/>
                </a:rPr>
                <a:t>מתעקש </a:t>
              </a:r>
              <a:r>
                <a:rPr lang="he-IL" sz="2500" dirty="0">
                  <a:latin typeface="Calibri" panose="020F0502020204030204" pitchFamily="34" charset="0"/>
                  <a:cs typeface="Calibri" panose="020F0502020204030204" pitchFamily="34" charset="0"/>
                </a:rPr>
                <a:t>להיות ראש הקבוצה. </a:t>
              </a:r>
              <a:r>
                <a:rPr lang="he-IL" sz="2500" dirty="0" smtClean="0">
                  <a:latin typeface="Calibri" panose="020F0502020204030204" pitchFamily="34" charset="0"/>
                  <a:cs typeface="Calibri" panose="020F0502020204030204" pitchFamily="34" charset="0"/>
                </a:rPr>
                <a:t>לטענתו, הוא צריך </a:t>
              </a:r>
              <a:r>
                <a:rPr lang="he-IL" sz="2500" dirty="0">
                  <a:latin typeface="Calibri" panose="020F0502020204030204" pitchFamily="34" charset="0"/>
                  <a:cs typeface="Calibri" panose="020F0502020204030204" pitchFamily="34" charset="0"/>
                </a:rPr>
                <a:t>לקבל את התפקיד, </a:t>
              </a:r>
              <a:r>
                <a:rPr lang="he-IL" sz="2500" dirty="0" smtClean="0">
                  <a:latin typeface="Calibri" panose="020F0502020204030204" pitchFamily="34" charset="0"/>
                  <a:cs typeface="Calibri" panose="020F0502020204030204" pitchFamily="34" charset="0"/>
                </a:rPr>
                <a:t>טוען </a:t>
              </a:r>
              <a:r>
                <a:rPr lang="he-IL" sz="2500" dirty="0">
                  <a:latin typeface="Calibri" panose="020F0502020204030204" pitchFamily="34" charset="0"/>
                  <a:cs typeface="Calibri" panose="020F0502020204030204" pitchFamily="34" charset="0"/>
                </a:rPr>
                <a:t>שרק מי שהכי </a:t>
              </a:r>
              <a:r>
                <a:rPr lang="he-IL" sz="2500" dirty="0" smtClean="0">
                  <a:latin typeface="Calibri" panose="020F0502020204030204" pitchFamily="34" charset="0"/>
                  <a:cs typeface="Calibri" panose="020F0502020204030204" pitchFamily="34" charset="0"/>
                </a:rPr>
                <a:t>טוב במשנה יכול להיות </a:t>
              </a:r>
              <a:r>
                <a:rPr lang="he-IL" sz="2500" dirty="0">
                  <a:latin typeface="Calibri" panose="020F0502020204030204" pitchFamily="34" charset="0"/>
                  <a:cs typeface="Calibri" panose="020F0502020204030204" pitchFamily="34" charset="0"/>
                </a:rPr>
                <a:t>ראש קבוצה. </a:t>
              </a:r>
            </a:p>
            <a:p>
              <a:pPr marL="0" indent="0" algn="r" rtl="1">
                <a:lnSpc>
                  <a:spcPct val="150000"/>
                </a:lnSpc>
                <a:buNone/>
              </a:pPr>
              <a:r>
                <a:rPr lang="he-IL" sz="2500" b="1" dirty="0">
                  <a:latin typeface="Calibri" panose="020F0502020204030204" pitchFamily="34" charset="0"/>
                  <a:cs typeface="Calibri" panose="020F0502020204030204" pitchFamily="34" charset="0"/>
                </a:rPr>
                <a:t>תפקידי </a:t>
              </a:r>
              <a:r>
                <a:rPr lang="he-IL" sz="2500" b="1" dirty="0" smtClean="0">
                  <a:latin typeface="Calibri" panose="020F0502020204030204" pitchFamily="34" charset="0"/>
                  <a:cs typeface="Calibri" panose="020F0502020204030204" pitchFamily="34" charset="0"/>
                </a:rPr>
                <a:t>הצופים:</a:t>
              </a:r>
              <a:endParaRPr lang="he-IL" sz="2500" dirty="0">
                <a:latin typeface="Calibri" panose="020F0502020204030204" pitchFamily="34" charset="0"/>
                <a:cs typeface="Calibri" panose="020F0502020204030204" pitchFamily="34" charset="0"/>
              </a:endParaRPr>
            </a:p>
            <a:p>
              <a:pPr marL="457200" indent="-457200" algn="r" rtl="1">
                <a:lnSpc>
                  <a:spcPct val="150000"/>
                </a:lnSpc>
                <a:buAutoNum type="arabicPeriod"/>
              </a:pPr>
              <a:r>
                <a:rPr lang="he-IL" sz="2500" dirty="0">
                  <a:latin typeface="Calibri" panose="020F0502020204030204" pitchFamily="34" charset="0"/>
                  <a:cs typeface="Calibri" panose="020F0502020204030204" pitchFamily="34" charset="0"/>
                </a:rPr>
                <a:t>לצפות בהצגה ולסייע לדמויות לפתור בצורה טובה את העימות שנוצר. </a:t>
              </a:r>
            </a:p>
            <a:p>
              <a:pPr marL="457200" indent="-457200" algn="r" rtl="1">
                <a:lnSpc>
                  <a:spcPct val="150000"/>
                </a:lnSpc>
                <a:buAutoNum type="arabicPeriod"/>
              </a:pPr>
              <a:r>
                <a:rPr lang="he-IL" sz="2500" dirty="0">
                  <a:latin typeface="Calibri" panose="020F0502020204030204" pitchFamily="34" charset="0"/>
                  <a:cs typeface="Calibri" panose="020F0502020204030204" pitchFamily="34" charset="0"/>
                </a:rPr>
                <a:t>במהלך ההצגה </a:t>
              </a:r>
              <a:r>
                <a:rPr lang="he-IL" sz="2500" dirty="0" smtClean="0">
                  <a:latin typeface="Calibri" panose="020F0502020204030204" pitchFamily="34" charset="0"/>
                  <a:cs typeface="Calibri" panose="020F0502020204030204" pitchFamily="34" charset="0"/>
                </a:rPr>
                <a:t>אתם יכולים </a:t>
              </a:r>
              <a:r>
                <a:rPr lang="he-IL" sz="2500" dirty="0">
                  <a:latin typeface="Calibri" panose="020F0502020204030204" pitchFamily="34" charset="0"/>
                  <a:cs typeface="Calibri" panose="020F0502020204030204" pitchFamily="34" charset="0"/>
                </a:rPr>
                <a:t>לקום, להניח יד על כתף </a:t>
              </a:r>
              <a:r>
                <a:rPr lang="he-IL" sz="2500" dirty="0" smtClean="0">
                  <a:latin typeface="Calibri" panose="020F0502020204030204" pitchFamily="34" charset="0"/>
                  <a:cs typeface="Calibri" panose="020F0502020204030204" pitchFamily="34" charset="0"/>
                </a:rPr>
                <a:t>אחת </a:t>
              </a:r>
              <a:r>
                <a:rPr lang="he-IL" sz="2500" dirty="0">
                  <a:latin typeface="Calibri" panose="020F0502020204030204" pitchFamily="34" charset="0"/>
                  <a:cs typeface="Calibri" panose="020F0502020204030204" pitchFamily="34" charset="0"/>
                </a:rPr>
                <a:t>הדמויות ולומר דברים במקומה באמצעות מסרי "אני".</a:t>
              </a:r>
            </a:p>
          </p:txBody>
        </p:sp>
        <p:sp>
          <p:nvSpPr>
            <p:cNvPr id="2" name="מלבן 1"/>
            <p:cNvSpPr/>
            <p:nvPr/>
          </p:nvSpPr>
          <p:spPr>
            <a:xfrm>
              <a:off x="0" y="6434164"/>
              <a:ext cx="8617058" cy="408338"/>
            </a:xfrm>
            <a:prstGeom prst="rect">
              <a:avLst/>
            </a:prstGeom>
            <a:solidFill>
              <a:srgbClr val="F4F4F5"/>
            </a:solidFill>
            <a:ln>
              <a:solidFill>
                <a:srgbClr val="F4F4F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0" y="-81679"/>
            <a:ext cx="12192000" cy="1531338"/>
          </a:xfrm>
          <a:prstGeom prst="rect">
            <a:avLst/>
          </a:prstGeom>
          <a:solidFill>
            <a:srgbClr val="934D3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1" name="גרפיקה 12">
            <a:extLst>
              <a:ext uri="{FF2B5EF4-FFF2-40B4-BE49-F238E27FC236}">
                <a16:creationId xmlns:a16="http://schemas.microsoft.com/office/drawing/2014/main" id="{7E1C763A-4FDC-A673-3891-D157DCC90E0C}"/>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181359" y="3837309"/>
            <a:ext cx="3811000" cy="2891792"/>
          </a:xfrm>
          <a:prstGeom prst="rect">
            <a:avLst/>
          </a:prstGeom>
          <a:effectLst>
            <a:glow rad="228600">
              <a:srgbClr val="ED7D31">
                <a:lumMod val="60000"/>
                <a:lumOff val="40000"/>
                <a:alpha val="40000"/>
              </a:srgbClr>
            </a:glow>
          </a:effectLst>
        </p:spPr>
      </p:pic>
      <p:sp>
        <p:nvSpPr>
          <p:cNvPr id="6" name="כותרת 5">
            <a:extLst>
              <a:ext uri="{FF2B5EF4-FFF2-40B4-BE49-F238E27FC236}">
                <a16:creationId xmlns:a16="http://schemas.microsoft.com/office/drawing/2014/main" id="{7AA4D12D-12DB-60BF-A287-C872B4FED814}"/>
              </a:ext>
            </a:extLst>
          </p:cNvPr>
          <p:cNvSpPr>
            <a:spLocks noGrp="1"/>
          </p:cNvSpPr>
          <p:nvPr>
            <p:ph type="title"/>
          </p:nvPr>
        </p:nvSpPr>
        <p:spPr>
          <a:xfrm>
            <a:off x="1409348" y="-81679"/>
            <a:ext cx="10515600" cy="1325563"/>
          </a:xfrm>
        </p:spPr>
        <p:txBody>
          <a:bodyPr>
            <a:normAutofit/>
          </a:bodyPr>
          <a:lstStyle/>
          <a:p>
            <a:r>
              <a:rPr lang="he-IL" sz="6000" dirty="0">
                <a:solidFill>
                  <a:schemeClr val="bg1"/>
                </a:solidFill>
              </a:rPr>
              <a:t>שאלות לדיון בכיתה</a:t>
            </a:r>
          </a:p>
        </p:txBody>
      </p:sp>
      <p:pic>
        <p:nvPicPr>
          <p:cNvPr id="2" name="גרפיקה 12">
            <a:extLst>
              <a:ext uri="{FF2B5EF4-FFF2-40B4-BE49-F238E27FC236}">
                <a16:creationId xmlns:a16="http://schemas.microsoft.com/office/drawing/2014/main" id="{799B58FF-5A0E-ECAF-3450-5BE5E02D1911}"/>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852164" y="1098803"/>
            <a:ext cx="3811000" cy="2891792"/>
          </a:xfrm>
          <a:prstGeom prst="rect">
            <a:avLst/>
          </a:prstGeom>
          <a:effectLst>
            <a:glow rad="228600">
              <a:srgbClr val="ED7D31">
                <a:lumMod val="60000"/>
                <a:lumOff val="40000"/>
                <a:alpha val="40000"/>
              </a:srgbClr>
            </a:glow>
          </a:effectLst>
        </p:spPr>
      </p:pic>
      <p:sp>
        <p:nvSpPr>
          <p:cNvPr id="4" name="תיבת טקסט 3">
            <a:extLst>
              <a:ext uri="{FF2B5EF4-FFF2-40B4-BE49-F238E27FC236}">
                <a16:creationId xmlns:a16="http://schemas.microsoft.com/office/drawing/2014/main" id="{238D9615-4B08-005C-6965-0A42590B884F}"/>
              </a:ext>
            </a:extLst>
          </p:cNvPr>
          <p:cNvSpPr txBox="1"/>
          <p:nvPr/>
        </p:nvSpPr>
        <p:spPr>
          <a:xfrm>
            <a:off x="5598473" y="1614017"/>
            <a:ext cx="4236363" cy="1421928"/>
          </a:xfrm>
          <a:prstGeom prst="rect">
            <a:avLst/>
          </a:prstGeom>
          <a:noFill/>
        </p:spPr>
        <p:txBody>
          <a:bodyPr wrap="square">
            <a:spAutoFit/>
          </a:bodyPr>
          <a:lstStyle/>
          <a:p>
            <a:pPr marR="0" lvl="0" algn="ctr" defTabSz="914400" rtl="1" eaLnBrk="1" fontAlgn="auto" latinLnBrk="0" hangingPunct="1">
              <a:lnSpc>
                <a:spcPct val="90000"/>
              </a:lnSpc>
              <a:spcBef>
                <a:spcPts val="1000"/>
              </a:spcBef>
              <a:spcAft>
                <a:spcPts val="0"/>
              </a:spcAft>
              <a:buClrTx/>
              <a:buSzPct val="100000"/>
              <a:tabLst/>
              <a:defRPr/>
            </a:pPr>
            <a:r>
              <a:rPr kumimoji="0" lang="he-IL" sz="24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לשחקנים: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r>
            <a:b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he-IL"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אלו רגשות ומחשבות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r>
            <a:b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he-IL"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התעוררו </a:t>
            </a:r>
            <a:r>
              <a:rPr kumimoji="0" lang="he-IL"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בכם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r>
            <a:b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he-IL"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כשדיברתם </a:t>
            </a:r>
            <a:r>
              <a:rPr kumimoji="0" lang="he-IL"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במסרי </a:t>
            </a:r>
            <a:r>
              <a:rPr kumimoji="0" lang="he-IL" sz="24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"אתה"?</a:t>
            </a:r>
            <a:endParaRPr kumimoji="0" lang="he-IL"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 name="תיבת טקסט 8">
            <a:extLst>
              <a:ext uri="{FF2B5EF4-FFF2-40B4-BE49-F238E27FC236}">
                <a16:creationId xmlns:a16="http://schemas.microsoft.com/office/drawing/2014/main" id="{A937E1D8-95FA-7191-6A99-89DFF05DBC3F}"/>
              </a:ext>
            </a:extLst>
          </p:cNvPr>
          <p:cNvSpPr txBox="1"/>
          <p:nvPr/>
        </p:nvSpPr>
        <p:spPr>
          <a:xfrm>
            <a:off x="7757664" y="4331885"/>
            <a:ext cx="4798863" cy="1754326"/>
          </a:xfrm>
          <a:prstGeom prst="rect">
            <a:avLst/>
          </a:prstGeom>
          <a:noFill/>
        </p:spPr>
        <p:txBody>
          <a:bodyPr wrap="square">
            <a:spAutoFit/>
          </a:bodyPr>
          <a:lstStyle/>
          <a:p>
            <a:pPr marR="0" lvl="0" algn="ctr" defTabSz="914400" rtl="1" eaLnBrk="1" fontAlgn="auto" latinLnBrk="0" hangingPunct="1">
              <a:lnSpc>
                <a:spcPct val="90000"/>
              </a:lnSpc>
              <a:spcBef>
                <a:spcPts val="1000"/>
              </a:spcBef>
              <a:spcAft>
                <a:spcPts val="0"/>
              </a:spcAft>
              <a:buClrTx/>
              <a:buSzPct val="100000"/>
              <a:tabLst/>
              <a:defRPr/>
            </a:pPr>
            <a:r>
              <a:rPr kumimoji="0" lang="he-IL" sz="24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לשחקנים: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r>
            <a:b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he-IL"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אלו רגשות ומחשבות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r>
            <a:b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he-IL"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התעוררו </a:t>
            </a:r>
            <a:r>
              <a:rPr kumimoji="0" lang="he-IL"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בכם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r>
            <a:b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he-IL"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כש"הצל</a:t>
            </a:r>
            <a:r>
              <a:rPr kumimoji="0" lang="he-IL"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דיבר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r>
            <a:b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he-IL"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במסרי </a:t>
            </a:r>
            <a:r>
              <a:rPr kumimoji="0" lang="he-IL"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"אני"?</a:t>
            </a:r>
          </a:p>
        </p:txBody>
      </p:sp>
      <p:pic>
        <p:nvPicPr>
          <p:cNvPr id="15" name="גרפיקה 11">
            <a:extLst>
              <a:ext uri="{FF2B5EF4-FFF2-40B4-BE49-F238E27FC236}">
                <a16:creationId xmlns:a16="http://schemas.microsoft.com/office/drawing/2014/main" id="{70E9C07A-6A81-6BF8-24D8-ED38648FFBA6}"/>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flipH="1">
            <a:off x="2631295" y="3518206"/>
            <a:ext cx="3693281" cy="3030698"/>
          </a:xfrm>
          <a:prstGeom prst="rect">
            <a:avLst/>
          </a:prstGeom>
        </p:spPr>
      </p:pic>
      <p:pic>
        <p:nvPicPr>
          <p:cNvPr id="18" name="גרפיקה 11">
            <a:extLst>
              <a:ext uri="{FF2B5EF4-FFF2-40B4-BE49-F238E27FC236}">
                <a16:creationId xmlns:a16="http://schemas.microsoft.com/office/drawing/2014/main" id="{7BF0EA30-1795-5B58-EF3A-BAFA820CF62B}"/>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flipH="1">
            <a:off x="503824" y="1098803"/>
            <a:ext cx="3693281" cy="3030698"/>
          </a:xfrm>
          <a:prstGeom prst="rect">
            <a:avLst/>
          </a:prstGeom>
        </p:spPr>
      </p:pic>
      <p:sp>
        <p:nvSpPr>
          <p:cNvPr id="20" name="תיבת טקסט 19">
            <a:extLst>
              <a:ext uri="{FF2B5EF4-FFF2-40B4-BE49-F238E27FC236}">
                <a16:creationId xmlns:a16="http://schemas.microsoft.com/office/drawing/2014/main" id="{B0FC26D6-7427-FB08-ABA4-F97C44710ED7}"/>
              </a:ext>
            </a:extLst>
          </p:cNvPr>
          <p:cNvSpPr txBox="1"/>
          <p:nvPr/>
        </p:nvSpPr>
        <p:spPr>
          <a:xfrm>
            <a:off x="2350464" y="4258471"/>
            <a:ext cx="4316684" cy="1550168"/>
          </a:xfrm>
          <a:prstGeom prst="rect">
            <a:avLst/>
          </a:prstGeom>
          <a:noFill/>
        </p:spPr>
        <p:txBody>
          <a:bodyPr wrap="square">
            <a:spAutoFit/>
          </a:bodyPr>
          <a:lstStyle/>
          <a:p>
            <a:pPr marL="0" marR="0" lvl="0" indent="0" algn="ctr" defTabSz="914400" rtl="1" eaLnBrk="1" fontAlgn="auto" latinLnBrk="0" hangingPunct="1">
              <a:lnSpc>
                <a:spcPct val="90000"/>
              </a:lnSpc>
              <a:spcBef>
                <a:spcPts val="1000"/>
              </a:spcBef>
              <a:spcAft>
                <a:spcPts val="0"/>
              </a:spcAft>
              <a:buClrTx/>
              <a:buSzPct val="100000"/>
              <a:buFontTx/>
              <a:buNone/>
              <a:tabLst/>
              <a:defRPr/>
            </a:pPr>
            <a:r>
              <a:rPr kumimoji="0" lang="he-IL"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לכלל </a:t>
            </a:r>
            <a:r>
              <a:rPr kumimoji="0" lang="he-IL" sz="24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התלמידים:</a:t>
            </a:r>
            <a:endParaRPr kumimoji="0" lang="he-IL"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R="0" lvl="0" algn="ctr" defTabSz="914400" rtl="1" eaLnBrk="1" fontAlgn="auto" latinLnBrk="0" hangingPunct="1">
              <a:lnSpc>
                <a:spcPct val="90000"/>
              </a:lnSpc>
              <a:spcBef>
                <a:spcPts val="1000"/>
              </a:spcBef>
              <a:spcAft>
                <a:spcPts val="0"/>
              </a:spcAft>
              <a:buClrTx/>
              <a:buSzPct val="100000"/>
              <a:tabLst/>
              <a:defRPr/>
            </a:pPr>
            <a:r>
              <a:rPr kumimoji="0" lang="he-IL"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לאלו תובנות ניתן להגיע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r>
            <a:b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he-IL"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ממשחק התפקידים שראינו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r>
            <a:b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he-IL"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ומהשיעור כולו?</a:t>
            </a:r>
          </a:p>
        </p:txBody>
      </p:sp>
      <p:sp>
        <p:nvSpPr>
          <p:cNvPr id="17" name="תיבת טקסט 16">
            <a:extLst>
              <a:ext uri="{FF2B5EF4-FFF2-40B4-BE49-F238E27FC236}">
                <a16:creationId xmlns:a16="http://schemas.microsoft.com/office/drawing/2014/main" id="{E9395ED5-9334-511C-C555-84522D1A542F}"/>
              </a:ext>
            </a:extLst>
          </p:cNvPr>
          <p:cNvSpPr txBox="1"/>
          <p:nvPr/>
        </p:nvSpPr>
        <p:spPr>
          <a:xfrm>
            <a:off x="512851" y="1860342"/>
            <a:ext cx="3693281" cy="1605568"/>
          </a:xfrm>
          <a:prstGeom prst="rect">
            <a:avLst/>
          </a:prstGeom>
          <a:noFill/>
        </p:spPr>
        <p:txBody>
          <a:bodyPr wrap="square">
            <a:spAutoFit/>
          </a:bodyPr>
          <a:lstStyle/>
          <a:p>
            <a:pPr marR="0" lvl="0" algn="ctr" defTabSz="914400" rtl="1" eaLnBrk="1" fontAlgn="auto" latinLnBrk="0" hangingPunct="1">
              <a:lnSpc>
                <a:spcPct val="90000"/>
              </a:lnSpc>
              <a:spcBef>
                <a:spcPts val="1000"/>
              </a:spcBef>
              <a:spcAft>
                <a:spcPts val="0"/>
              </a:spcAft>
              <a:buClrTx/>
              <a:buSzPct val="100000"/>
              <a:tabLst/>
              <a:defRPr/>
            </a:pPr>
            <a:r>
              <a:rPr kumimoji="0" lang="he-IL"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לכלל </a:t>
            </a:r>
            <a:r>
              <a:rPr kumimoji="0" lang="he-IL" sz="24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התלמידים:</a:t>
            </a:r>
          </a:p>
          <a:p>
            <a:pPr marR="0" lvl="0" algn="ctr" defTabSz="914400" rtl="1" eaLnBrk="1" fontAlgn="auto" latinLnBrk="0" hangingPunct="1">
              <a:lnSpc>
                <a:spcPct val="90000"/>
              </a:lnSpc>
              <a:spcBef>
                <a:spcPts val="1000"/>
              </a:spcBef>
              <a:spcAft>
                <a:spcPts val="0"/>
              </a:spcAft>
              <a:buClrTx/>
              <a:buSzPct val="100000"/>
              <a:tabLst/>
              <a:defRPr/>
            </a:pPr>
            <a:r>
              <a:rPr kumimoji="0" lang="he-IL"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מה </a:t>
            </a:r>
            <a:r>
              <a:rPr kumimoji="0" lang="he-IL"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היתה</a:t>
            </a:r>
            <a:r>
              <a:rPr kumimoji="0" lang="he-IL"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r>
            <a:b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he-IL"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נקודת התפנית </a:t>
            </a:r>
            <a:r>
              <a:rPr kumimoji="0" lang="he-IL"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בשיחה?</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r>
            <a:b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he-IL"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מדוע?</a:t>
            </a:r>
          </a:p>
        </p:txBody>
      </p:sp>
      <p:pic>
        <p:nvPicPr>
          <p:cNvPr id="21" name="גרפיקה 20" descr="מסך תיאטרון קו מיתאר">
            <a:extLst>
              <a:ext uri="{FF2B5EF4-FFF2-40B4-BE49-F238E27FC236}">
                <a16:creationId xmlns:a16="http://schemas.microsoft.com/office/drawing/2014/main" id="{C3AE2C58-C4D2-D2A3-2784-020EB749FDF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2638278" y="96202"/>
            <a:ext cx="1042227" cy="1042227"/>
          </a:xfrm>
          <a:prstGeom prst="rect">
            <a:avLst/>
          </a:prstGeom>
        </p:spPr>
      </p:pic>
    </p:spTree>
    <p:extLst>
      <p:ext uri="{BB962C8B-B14F-4D97-AF65-F5344CB8AC3E}">
        <p14:creationId xmlns:p14="http://schemas.microsoft.com/office/powerpoint/2010/main" val="420082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1000"/>
                                        <p:tgtEl>
                                          <p:spTgt spid="20"/>
                                        </p:tgtEl>
                                      </p:cBhvr>
                                    </p:animEffect>
                                    <p:anim calcmode="lin" valueType="num">
                                      <p:cBhvr>
                                        <p:cTn id="49" dur="1000" fill="hold"/>
                                        <p:tgtEl>
                                          <p:spTgt spid="20"/>
                                        </p:tgtEl>
                                        <p:attrNameLst>
                                          <p:attrName>ppt_x</p:attrName>
                                        </p:attrNameLst>
                                      </p:cBhvr>
                                      <p:tavLst>
                                        <p:tav tm="0">
                                          <p:val>
                                            <p:strVal val="#ppt_x"/>
                                          </p:val>
                                        </p:tav>
                                        <p:tav tm="100000">
                                          <p:val>
                                            <p:strVal val="#ppt_x"/>
                                          </p:val>
                                        </p:tav>
                                      </p:tavLst>
                                    </p:anim>
                                    <p:anim calcmode="lin" valueType="num">
                                      <p:cBhvr>
                                        <p:cTn id="5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20" grpId="0"/>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sz="quarter" idx="4"/>
          </p:nvPr>
        </p:nvSpPr>
        <p:spPr>
          <a:xfrm>
            <a:off x="747539" y="1799003"/>
            <a:ext cx="10985682" cy="3684588"/>
          </a:xfrm>
        </p:spPr>
        <p:txBody>
          <a:bodyPr>
            <a:noAutofit/>
          </a:bodyPr>
          <a:lstStyle/>
          <a:p>
            <a:pPr lvl="0">
              <a:lnSpc>
                <a:spcPct val="150000"/>
              </a:lnSpc>
              <a:spcBef>
                <a:spcPts val="0"/>
              </a:spcBef>
              <a:buSzPct val="100000"/>
              <a:buFont typeface="Courier New" panose="02070309020205020404" pitchFamily="49" charset="0"/>
              <a:buChar char="o"/>
            </a:pPr>
            <a:r>
              <a:rPr lang="he-IL" sz="2400" dirty="0">
                <a:solidFill>
                  <a:schemeClr val="tx1"/>
                </a:solidFill>
              </a:rPr>
              <a:t> </a:t>
            </a:r>
            <a:r>
              <a:rPr lang="he-IL" dirty="0">
                <a:solidFill>
                  <a:schemeClr val="tx1"/>
                </a:solidFill>
              </a:rPr>
              <a:t>למילים שלנו יש כוח - המילים והניסוח שאנחנו </a:t>
            </a:r>
            <a:r>
              <a:rPr lang="he-IL" dirty="0" smtClean="0">
                <a:solidFill>
                  <a:schemeClr val="tx1"/>
                </a:solidFill>
              </a:rPr>
              <a:t>בוחרים </a:t>
            </a:r>
            <a:r>
              <a:rPr lang="he-IL" dirty="0">
                <a:solidFill>
                  <a:schemeClr val="tx1"/>
                </a:solidFill>
              </a:rPr>
              <a:t>משפי</a:t>
            </a:r>
            <a:r>
              <a:rPr lang="he-IL" dirty="0"/>
              <a:t>עים </a:t>
            </a:r>
            <a:r>
              <a:rPr lang="he-IL" dirty="0">
                <a:solidFill>
                  <a:schemeClr val="tx1"/>
                </a:solidFill>
              </a:rPr>
              <a:t>על </a:t>
            </a:r>
            <a:r>
              <a:rPr lang="he-IL" dirty="0" smtClean="0">
                <a:solidFill>
                  <a:schemeClr val="tx1"/>
                </a:solidFill>
              </a:rPr>
              <a:t>השיחה</a:t>
            </a:r>
            <a:endParaRPr lang="he-IL" dirty="0">
              <a:solidFill>
                <a:schemeClr val="tx1"/>
              </a:solidFill>
            </a:endParaRPr>
          </a:p>
          <a:p>
            <a:pPr lvl="0">
              <a:lnSpc>
                <a:spcPct val="150000"/>
              </a:lnSpc>
              <a:spcBef>
                <a:spcPts val="0"/>
              </a:spcBef>
              <a:buSzPct val="100000"/>
              <a:buFont typeface="Courier New" panose="02070309020205020404" pitchFamily="49" charset="0"/>
              <a:buChar char="o"/>
            </a:pPr>
            <a:r>
              <a:rPr lang="he-IL" dirty="0">
                <a:solidFill>
                  <a:schemeClr val="tx1"/>
                </a:solidFill>
              </a:rPr>
              <a:t> כשאנחנו </a:t>
            </a:r>
            <a:r>
              <a:rPr lang="he-IL" dirty="0" smtClean="0">
                <a:solidFill>
                  <a:schemeClr val="tx1"/>
                </a:solidFill>
              </a:rPr>
              <a:t>בוחרים </a:t>
            </a:r>
            <a:r>
              <a:rPr lang="he-IL" b="1" dirty="0">
                <a:solidFill>
                  <a:schemeClr val="tx1"/>
                </a:solidFill>
              </a:rPr>
              <a:t>ב"מסרי אני" </a:t>
            </a:r>
            <a:r>
              <a:rPr lang="he-IL" dirty="0">
                <a:solidFill>
                  <a:schemeClr val="tx1"/>
                </a:solidFill>
              </a:rPr>
              <a:t>– </a:t>
            </a:r>
            <a:r>
              <a:rPr lang="he-IL" dirty="0">
                <a:solidFill>
                  <a:srgbClr val="00B050"/>
                </a:solidFill>
              </a:rPr>
              <a:t>אנחנו </a:t>
            </a:r>
            <a:r>
              <a:rPr lang="he-IL" dirty="0" smtClean="0">
                <a:solidFill>
                  <a:srgbClr val="00B050"/>
                </a:solidFill>
              </a:rPr>
              <a:t>מדברים על </a:t>
            </a:r>
            <a:r>
              <a:rPr lang="he-IL" dirty="0">
                <a:solidFill>
                  <a:srgbClr val="00B050"/>
                </a:solidFill>
              </a:rPr>
              <a:t>עצמינו </a:t>
            </a:r>
            <a:r>
              <a:rPr lang="he-IL" dirty="0">
                <a:solidFill>
                  <a:schemeClr val="tx1"/>
                </a:solidFill>
              </a:rPr>
              <a:t>- </a:t>
            </a:r>
            <a:r>
              <a:rPr lang="he-IL" dirty="0" smtClean="0">
                <a:solidFill>
                  <a:schemeClr val="tx1"/>
                </a:solidFill>
              </a:rPr>
              <a:t>מתארים </a:t>
            </a:r>
            <a:r>
              <a:rPr lang="he-IL" dirty="0">
                <a:solidFill>
                  <a:schemeClr val="tx1"/>
                </a:solidFill>
              </a:rPr>
              <a:t>את הקושי שלנו, את הצורך שלנו או את מה שאנחנו </a:t>
            </a:r>
            <a:r>
              <a:rPr lang="he-IL" dirty="0" smtClean="0">
                <a:solidFill>
                  <a:schemeClr val="tx1"/>
                </a:solidFill>
              </a:rPr>
              <a:t>מרגישים </a:t>
            </a:r>
            <a:r>
              <a:rPr lang="he-IL" dirty="0">
                <a:solidFill>
                  <a:schemeClr val="tx1"/>
                </a:solidFill>
              </a:rPr>
              <a:t>– מי שמולנו </a:t>
            </a:r>
            <a:r>
              <a:rPr lang="he-IL" dirty="0" smtClean="0">
                <a:solidFill>
                  <a:schemeClr val="tx1"/>
                </a:solidFill>
              </a:rPr>
              <a:t>מצליח </a:t>
            </a:r>
            <a:r>
              <a:rPr lang="he-IL" dirty="0">
                <a:solidFill>
                  <a:schemeClr val="tx1"/>
                </a:solidFill>
              </a:rPr>
              <a:t>לשמוע אותנו. </a:t>
            </a:r>
            <a:r>
              <a:rPr lang="he-IL" dirty="0" smtClean="0">
                <a:solidFill>
                  <a:schemeClr val="tx1"/>
                </a:solidFill>
              </a:rPr>
              <a:t>הוא </a:t>
            </a:r>
            <a:r>
              <a:rPr lang="he-IL" dirty="0">
                <a:solidFill>
                  <a:schemeClr val="tx1"/>
                </a:solidFill>
              </a:rPr>
              <a:t>לא </a:t>
            </a:r>
            <a:r>
              <a:rPr lang="he-IL" dirty="0" smtClean="0">
                <a:solidFill>
                  <a:schemeClr val="tx1"/>
                </a:solidFill>
              </a:rPr>
              <a:t>מותקף </a:t>
            </a:r>
            <a:r>
              <a:rPr lang="he-IL" dirty="0">
                <a:solidFill>
                  <a:schemeClr val="tx1"/>
                </a:solidFill>
              </a:rPr>
              <a:t>ולא </a:t>
            </a:r>
            <a:r>
              <a:rPr lang="he-IL" dirty="0" smtClean="0">
                <a:solidFill>
                  <a:schemeClr val="tx1"/>
                </a:solidFill>
              </a:rPr>
              <a:t>מרגיש מואשם</a:t>
            </a:r>
            <a:endParaRPr lang="he-IL" dirty="0">
              <a:solidFill>
                <a:schemeClr val="tx1"/>
              </a:solidFill>
            </a:endParaRPr>
          </a:p>
          <a:p>
            <a:pPr lvl="0">
              <a:lnSpc>
                <a:spcPct val="150000"/>
              </a:lnSpc>
              <a:spcBef>
                <a:spcPts val="0"/>
              </a:spcBef>
              <a:buSzPct val="100000"/>
              <a:buFont typeface="Courier New" panose="02070309020205020404" pitchFamily="49" charset="0"/>
              <a:buChar char="o"/>
            </a:pPr>
            <a:r>
              <a:rPr lang="he-IL" dirty="0">
                <a:solidFill>
                  <a:schemeClr val="tx1"/>
                </a:solidFill>
              </a:rPr>
              <a:t> כשאנחנו </a:t>
            </a:r>
            <a:r>
              <a:rPr lang="he-IL" dirty="0" smtClean="0">
                <a:solidFill>
                  <a:schemeClr val="tx1"/>
                </a:solidFill>
              </a:rPr>
              <a:t>בוחרים </a:t>
            </a:r>
            <a:r>
              <a:rPr lang="he-IL" b="1" dirty="0">
                <a:solidFill>
                  <a:schemeClr val="tx1"/>
                </a:solidFill>
              </a:rPr>
              <a:t>ב"מסרי </a:t>
            </a:r>
            <a:r>
              <a:rPr lang="he-IL" b="1" dirty="0" smtClean="0">
                <a:solidFill>
                  <a:schemeClr val="tx1"/>
                </a:solidFill>
              </a:rPr>
              <a:t>אתה" </a:t>
            </a:r>
            <a:r>
              <a:rPr lang="he-IL" dirty="0">
                <a:solidFill>
                  <a:schemeClr val="tx1"/>
                </a:solidFill>
              </a:rPr>
              <a:t>– </a:t>
            </a:r>
            <a:r>
              <a:rPr lang="he-IL" dirty="0">
                <a:solidFill>
                  <a:srgbClr val="00B050"/>
                </a:solidFill>
              </a:rPr>
              <a:t>אנחנו </a:t>
            </a:r>
            <a:r>
              <a:rPr lang="he-IL" dirty="0" smtClean="0">
                <a:solidFill>
                  <a:srgbClr val="00B050"/>
                </a:solidFill>
              </a:rPr>
              <a:t>מדברים </a:t>
            </a:r>
            <a:r>
              <a:rPr lang="he-IL" dirty="0">
                <a:solidFill>
                  <a:srgbClr val="00B050"/>
                </a:solidFill>
              </a:rPr>
              <a:t>על הזולת - </a:t>
            </a:r>
            <a:r>
              <a:rPr lang="he-IL" dirty="0" smtClean="0">
                <a:solidFill>
                  <a:schemeClr val="tx1"/>
                </a:solidFill>
              </a:rPr>
              <a:t>מאשימים, תוקפים ומביעים </a:t>
            </a:r>
            <a:r>
              <a:rPr lang="he-IL" dirty="0">
                <a:solidFill>
                  <a:schemeClr val="tx1"/>
                </a:solidFill>
              </a:rPr>
              <a:t>חוסר שביעות רצון ממי </a:t>
            </a:r>
            <a:r>
              <a:rPr lang="he-IL" dirty="0" smtClean="0">
                <a:solidFill>
                  <a:schemeClr val="tx1"/>
                </a:solidFill>
              </a:rPr>
              <a:t>שנמצא </a:t>
            </a:r>
            <a:r>
              <a:rPr lang="he-IL" dirty="0">
                <a:solidFill>
                  <a:schemeClr val="tx1"/>
                </a:solidFill>
              </a:rPr>
              <a:t>מולנו וזה גורם </a:t>
            </a:r>
            <a:r>
              <a:rPr lang="he-IL" dirty="0" smtClean="0">
                <a:solidFill>
                  <a:schemeClr val="tx1"/>
                </a:solidFill>
              </a:rPr>
              <a:t>לו </a:t>
            </a:r>
            <a:r>
              <a:rPr lang="he-IL" dirty="0">
                <a:solidFill>
                  <a:srgbClr val="00B050"/>
                </a:solidFill>
              </a:rPr>
              <a:t>להיעלב,</a:t>
            </a:r>
            <a:r>
              <a:rPr lang="he-IL" dirty="0">
                <a:solidFill>
                  <a:schemeClr val="tx1"/>
                </a:solidFill>
              </a:rPr>
              <a:t> </a:t>
            </a:r>
            <a:r>
              <a:rPr lang="he-IL" dirty="0">
                <a:solidFill>
                  <a:srgbClr val="00B050"/>
                </a:solidFill>
              </a:rPr>
              <a:t>לכעוס, </a:t>
            </a:r>
            <a:r>
              <a:rPr lang="he-IL" dirty="0">
                <a:solidFill>
                  <a:schemeClr val="tx1"/>
                </a:solidFill>
              </a:rPr>
              <a:t>לעיתים לתקוף אותנו חזרה, או להסתגר ולא לדבר </a:t>
            </a:r>
            <a:r>
              <a:rPr lang="he-IL" dirty="0" smtClean="0">
                <a:solidFill>
                  <a:schemeClr val="tx1"/>
                </a:solidFill>
              </a:rPr>
              <a:t>אתנו</a:t>
            </a:r>
            <a:endParaRPr lang="he-IL" dirty="0">
              <a:solidFill>
                <a:schemeClr val="tx1"/>
              </a:solidFill>
            </a:endParaRPr>
          </a:p>
          <a:p>
            <a:pPr lvl="0">
              <a:lnSpc>
                <a:spcPct val="150000"/>
              </a:lnSpc>
              <a:spcBef>
                <a:spcPts val="0"/>
              </a:spcBef>
              <a:buSzPct val="100000"/>
              <a:buFont typeface="Courier New" panose="02070309020205020404" pitchFamily="49" charset="0"/>
              <a:buChar char="o"/>
            </a:pPr>
            <a:endParaRPr lang="he-IL" sz="2400" dirty="0">
              <a:solidFill>
                <a:schemeClr val="tx1"/>
              </a:solidFill>
            </a:endParaRPr>
          </a:p>
        </p:txBody>
      </p:sp>
      <p:pic>
        <p:nvPicPr>
          <p:cNvPr id="3" name="תמונה 2">
            <a:extLst>
              <a:ext uri="{FF2B5EF4-FFF2-40B4-BE49-F238E27FC236}">
                <a16:creationId xmlns:a16="http://schemas.microsoft.com/office/drawing/2014/main" id="{E0305F8E-651A-E918-9F7C-203DB3E617FC}"/>
              </a:ext>
            </a:extLst>
          </p:cNvPr>
          <p:cNvPicPr>
            <a:picLocks noChangeAspect="1"/>
          </p:cNvPicPr>
          <p:nvPr/>
        </p:nvPicPr>
        <p:blipFill>
          <a:blip r:embed="rId3"/>
          <a:stretch>
            <a:fillRect/>
          </a:stretch>
        </p:blipFill>
        <p:spPr>
          <a:xfrm>
            <a:off x="2087203" y="847945"/>
            <a:ext cx="798645" cy="951058"/>
          </a:xfrm>
          <a:prstGeom prst="rect">
            <a:avLst/>
          </a:prstGeom>
        </p:spPr>
      </p:pic>
    </p:spTree>
    <p:extLst>
      <p:ext uri="{BB962C8B-B14F-4D97-AF65-F5344CB8AC3E}">
        <p14:creationId xmlns:p14="http://schemas.microsoft.com/office/powerpoint/2010/main" val="118146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גרפיקה 4">
            <a:extLst>
              <a:ext uri="{FF2B5EF4-FFF2-40B4-BE49-F238E27FC236}">
                <a16:creationId xmlns:a16="http://schemas.microsoft.com/office/drawing/2014/main" id="{4057A2E4-550E-4E59-80DE-3C3349C3BC0B}"/>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872000" y="469026"/>
            <a:ext cx="4320000" cy="1116897"/>
          </a:xfrm>
          <a:prstGeom prst="rect">
            <a:avLst/>
          </a:prstGeom>
        </p:spPr>
      </p:pic>
      <p:sp>
        <p:nvSpPr>
          <p:cNvPr id="9" name="Google Shape;128;p5">
            <a:extLst>
              <a:ext uri="{FF2B5EF4-FFF2-40B4-BE49-F238E27FC236}">
                <a16:creationId xmlns:a16="http://schemas.microsoft.com/office/drawing/2014/main" id="{7D0154A8-2B31-43BE-9B63-0A7283BD5022}"/>
              </a:ext>
            </a:extLst>
          </p:cNvPr>
          <p:cNvSpPr txBox="1">
            <a:spLocks noGrp="1"/>
          </p:cNvSpPr>
          <p:nvPr>
            <p:ph type="title"/>
          </p:nvPr>
        </p:nvSpPr>
        <p:spPr>
          <a:xfrm>
            <a:off x="9362113" y="466353"/>
            <a:ext cx="2480925" cy="1054394"/>
          </a:xfrm>
          <a:prstGeom prst="rect">
            <a:avLst/>
          </a:prstGeom>
          <a:noFill/>
          <a:ln>
            <a:noFill/>
          </a:ln>
        </p:spPr>
        <p:txBody>
          <a:bodyPr spcFirstLastPara="1" wrap="square" lIns="91425" tIns="45700" rIns="91425" bIns="45700" anchor="ctr" anchorCtr="0">
            <a:noAutofit/>
          </a:bodyPr>
          <a:lstStyle/>
          <a:p>
            <a:pPr lvl="0" algn="ctr">
              <a:lnSpc>
                <a:spcPct val="110000"/>
              </a:lnSpc>
              <a:buClr>
                <a:srgbClr val="000000"/>
              </a:buClr>
              <a:buSzTx/>
              <a:defRPr/>
            </a:pPr>
            <a:r>
              <a:rPr lang="he-IL" sz="2800" b="1" dirty="0">
                <a:solidFill>
                  <a:srgbClr val="002060"/>
                </a:solidFill>
                <a:latin typeface="Calibri" panose="020F0502020204030204" pitchFamily="34" charset="0"/>
                <a:ea typeface="Varela Round"/>
                <a:cs typeface="Calibri" panose="020F0502020204030204" pitchFamily="34" charset="0"/>
                <a:sym typeface="Varela Round"/>
              </a:rPr>
              <a:t>מטרות השיעור</a:t>
            </a:r>
            <a:endParaRPr sz="2800" b="1" dirty="0">
              <a:solidFill>
                <a:srgbClr val="002060"/>
              </a:solidFill>
              <a:latin typeface="Calibri" panose="020F0502020204030204" pitchFamily="34" charset="0"/>
              <a:ea typeface="Varela Round"/>
              <a:cs typeface="Calibri" panose="020F0502020204030204" pitchFamily="34" charset="0"/>
              <a:sym typeface="Varela Round"/>
            </a:endParaRPr>
          </a:p>
        </p:txBody>
      </p:sp>
      <p:sp>
        <p:nvSpPr>
          <p:cNvPr id="10" name="TextBox 12">
            <a:extLst>
              <a:ext uri="{FF2B5EF4-FFF2-40B4-BE49-F238E27FC236}">
                <a16:creationId xmlns:a16="http://schemas.microsoft.com/office/drawing/2014/main" id="{E1B173F9-369A-4C9B-B414-52F749E93D63}"/>
              </a:ext>
            </a:extLst>
          </p:cNvPr>
          <p:cNvSpPr txBox="1"/>
          <p:nvPr/>
        </p:nvSpPr>
        <p:spPr>
          <a:xfrm>
            <a:off x="1248937" y="2615779"/>
            <a:ext cx="10032207" cy="3323987"/>
          </a:xfrm>
          <a:prstGeom prst="rect">
            <a:avLst/>
          </a:prstGeom>
          <a:noFill/>
        </p:spPr>
        <p:txBody>
          <a:bodyPr wrap="square">
            <a:spAutoFit/>
          </a:bodyPr>
          <a:lstStyle/>
          <a:p>
            <a:pPr marL="457200" marR="0" lvl="0" indent="-457200" algn="r" defTabSz="914400" rtl="1" eaLnBrk="1" fontAlgn="auto" latinLnBrk="0" hangingPunct="1">
              <a:lnSpc>
                <a:spcPct val="150000"/>
              </a:lnSpc>
              <a:spcBef>
                <a:spcPts val="0"/>
              </a:spcBef>
              <a:spcAft>
                <a:spcPts val="0"/>
              </a:spcAft>
              <a:buClrTx/>
              <a:buSzTx/>
              <a:buFontTx/>
              <a:buAutoNum type="arabicPeriod"/>
              <a:tabLst/>
              <a:defRPr/>
            </a:pPr>
            <a:r>
              <a:rPr lang="he-IL" sz="2800" dirty="0" smtClean="0">
                <a:solidFill>
                  <a:sysClr val="windowText" lastClr="000000"/>
                </a:solidFill>
                <a:latin typeface="Calibri" panose="020F0502020204030204" pitchFamily="34" charset="0"/>
                <a:cs typeface="Calibri" panose="020F0502020204030204" pitchFamily="34" charset="0"/>
              </a:rPr>
              <a:t>התלמידים ילמדו </a:t>
            </a:r>
            <a:r>
              <a:rPr lang="he-IL" sz="2800" dirty="0">
                <a:solidFill>
                  <a:sysClr val="windowText" lastClr="000000"/>
                </a:solidFill>
                <a:latin typeface="Calibri" panose="020F0502020204030204" pitchFamily="34" charset="0"/>
                <a:cs typeface="Calibri" panose="020F0502020204030204" pitchFamily="34" charset="0"/>
              </a:rPr>
              <a:t>את ההבדל בין משפטי מסרי "</a:t>
            </a:r>
            <a:r>
              <a:rPr lang="he-IL" sz="2800" dirty="0" smtClean="0">
                <a:solidFill>
                  <a:sysClr val="windowText" lastClr="000000"/>
                </a:solidFill>
                <a:latin typeface="Calibri" panose="020F0502020204030204" pitchFamily="34" charset="0"/>
                <a:cs typeface="Calibri" panose="020F0502020204030204" pitchFamily="34" charset="0"/>
              </a:rPr>
              <a:t>אתה" </a:t>
            </a:r>
            <a:r>
              <a:rPr lang="he-IL" sz="2800" dirty="0">
                <a:solidFill>
                  <a:sysClr val="windowText" lastClr="000000"/>
                </a:solidFill>
                <a:latin typeface="Calibri" panose="020F0502020204030204" pitchFamily="34" charset="0"/>
                <a:cs typeface="Calibri" panose="020F0502020204030204" pitchFamily="34" charset="0"/>
              </a:rPr>
              <a:t>למשפטי מסרי "אני".</a:t>
            </a:r>
          </a:p>
          <a:p>
            <a:pPr marL="457200" marR="0" lvl="0" indent="-457200" algn="r" defTabSz="914400" rtl="1" eaLnBrk="1" fontAlgn="auto" latinLnBrk="0" hangingPunct="1">
              <a:lnSpc>
                <a:spcPct val="150000"/>
              </a:lnSpc>
              <a:spcBef>
                <a:spcPts val="0"/>
              </a:spcBef>
              <a:spcAft>
                <a:spcPts val="0"/>
              </a:spcAft>
              <a:buClrTx/>
              <a:buSzTx/>
              <a:buFontTx/>
              <a:buAutoNum type="arabicPeriod"/>
              <a:tabLst/>
              <a:defRPr/>
            </a:pPr>
            <a:r>
              <a:rPr lang="he-IL" sz="2800" dirty="0" smtClean="0">
                <a:solidFill>
                  <a:sysClr val="windowText" lastClr="000000"/>
                </a:solidFill>
                <a:latin typeface="Calibri" panose="020F0502020204030204" pitchFamily="34" charset="0"/>
                <a:cs typeface="Calibri" panose="020F0502020204030204" pitchFamily="34" charset="0"/>
              </a:rPr>
              <a:t>התלמידים יבחינו בהשפעה </a:t>
            </a:r>
            <a:r>
              <a:rPr lang="he-IL" sz="2800" dirty="0">
                <a:solidFill>
                  <a:sysClr val="windowText" lastClr="000000"/>
                </a:solidFill>
                <a:latin typeface="Calibri" panose="020F0502020204030204" pitchFamily="34" charset="0"/>
                <a:cs typeface="Calibri" panose="020F0502020204030204" pitchFamily="34" charset="0"/>
              </a:rPr>
              <a:t>של שימוש במסרי "</a:t>
            </a:r>
            <a:r>
              <a:rPr lang="he-IL" sz="2800" dirty="0" smtClean="0">
                <a:solidFill>
                  <a:sysClr val="windowText" lastClr="000000"/>
                </a:solidFill>
                <a:latin typeface="Calibri" panose="020F0502020204030204" pitchFamily="34" charset="0"/>
                <a:cs typeface="Calibri" panose="020F0502020204030204" pitchFamily="34" charset="0"/>
              </a:rPr>
              <a:t>אתה" </a:t>
            </a:r>
            <a:r>
              <a:rPr lang="he-IL" sz="2800" dirty="0">
                <a:solidFill>
                  <a:sysClr val="windowText" lastClr="000000"/>
                </a:solidFill>
                <a:latin typeface="Calibri" panose="020F0502020204030204" pitchFamily="34" charset="0"/>
                <a:cs typeface="Calibri" panose="020F0502020204030204" pitchFamily="34" charset="0"/>
              </a:rPr>
              <a:t>לעומת מסרי "אני" על מצבים חברתיים. </a:t>
            </a:r>
          </a:p>
          <a:p>
            <a:pPr marL="457200" marR="0" lvl="0" indent="-457200" algn="r" defTabSz="914400" rtl="1" eaLnBrk="1" fontAlgn="auto" latinLnBrk="0" hangingPunct="1">
              <a:lnSpc>
                <a:spcPct val="150000"/>
              </a:lnSpc>
              <a:spcBef>
                <a:spcPts val="0"/>
              </a:spcBef>
              <a:spcAft>
                <a:spcPts val="0"/>
              </a:spcAft>
              <a:buClrTx/>
              <a:buSzTx/>
              <a:buFontTx/>
              <a:buAutoNum type="arabicPeriod"/>
              <a:tabLst/>
              <a:defRPr/>
            </a:pPr>
            <a:r>
              <a:rPr lang="he-IL" sz="2800" dirty="0" smtClean="0">
                <a:solidFill>
                  <a:sysClr val="windowText" lastClr="000000"/>
                </a:solidFill>
                <a:latin typeface="Calibri" panose="020F0502020204030204" pitchFamily="34" charset="0"/>
                <a:cs typeface="Calibri" panose="020F0502020204030204" pitchFamily="34" charset="0"/>
              </a:rPr>
              <a:t>התלמידים יכירו ויתרגלו </a:t>
            </a:r>
            <a:r>
              <a:rPr lang="he-IL" sz="2800" dirty="0">
                <a:solidFill>
                  <a:sysClr val="windowText" lastClr="000000"/>
                </a:solidFill>
                <a:latin typeface="Calibri" panose="020F0502020204030204" pitchFamily="34" charset="0"/>
                <a:cs typeface="Calibri" panose="020F0502020204030204" pitchFamily="34" charset="0"/>
              </a:rPr>
              <a:t>את התבנית למשפטי מסרי "אני".</a:t>
            </a:r>
          </a:p>
        </p:txBody>
      </p:sp>
      <p:pic>
        <p:nvPicPr>
          <p:cNvPr id="4" name="גרפיקה 3">
            <a:extLst>
              <a:ext uri="{FF2B5EF4-FFF2-40B4-BE49-F238E27FC236}">
                <a16:creationId xmlns:a16="http://schemas.microsoft.com/office/drawing/2014/main" id="{61CE4858-B903-4DC6-BE9A-041819424DE8}"/>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8134350" y="737914"/>
            <a:ext cx="609600" cy="579120"/>
          </a:xfrm>
          <a:prstGeom prst="rect">
            <a:avLst/>
          </a:prstGeom>
        </p:spPr>
      </p:pic>
    </p:spTree>
    <p:extLst>
      <p:ext uri="{BB962C8B-B14F-4D97-AF65-F5344CB8AC3E}">
        <p14:creationId xmlns:p14="http://schemas.microsoft.com/office/powerpoint/2010/main" val="6395774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2"/>
          <p:cNvSpPr txBox="1">
            <a:spLocks noGrp="1"/>
          </p:cNvSpPr>
          <p:nvPr>
            <p:ph type="title"/>
          </p:nvPr>
        </p:nvSpPr>
        <p:spPr>
          <a:xfrm>
            <a:off x="0" y="59823"/>
            <a:ext cx="12192000" cy="1325563"/>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chemeClr val="lt1"/>
              </a:buClr>
              <a:buSzPts val="7200"/>
              <a:buFont typeface="Calibri"/>
              <a:buNone/>
            </a:pPr>
            <a:r>
              <a:rPr lang="he-IL" dirty="0" smtClean="0">
                <a:latin typeface="David" panose="020E0502060401010101" pitchFamily="34" charset="-79"/>
                <a:cs typeface="David" panose="020E0502060401010101" pitchFamily="34" charset="-79"/>
              </a:rPr>
              <a:t>בעין יהודית</a:t>
            </a:r>
            <a:endParaRPr dirty="0">
              <a:latin typeface="David" panose="020E0502060401010101" pitchFamily="34" charset="-79"/>
              <a:cs typeface="David" panose="020E0502060401010101" pitchFamily="34" charset="-79"/>
            </a:endParaRPr>
          </a:p>
        </p:txBody>
      </p:sp>
      <p:pic>
        <p:nvPicPr>
          <p:cNvPr id="3" name="תמונה 2"/>
          <p:cNvPicPr/>
          <p:nvPr/>
        </p:nvPicPr>
        <p:blipFill>
          <a:blip r:embed="rId3" cstate="print">
            <a:extLst>
              <a:ext uri="{BEBA8EAE-BF5A-486C-A8C5-ECC9F3942E4B}">
                <a14:imgProps xmlns:a14="http://schemas.microsoft.com/office/drawing/2010/main">
                  <a14:imgLayer r:embed="rId4">
                    <a14:imgEffect>
                      <a14:backgroundRemoval t="9988" b="96065" l="9986" r="89968"/>
                    </a14:imgEffect>
                  </a14:imgLayer>
                </a14:imgProps>
              </a:ext>
              <a:ext uri="{28A0092B-C50C-407E-A947-70E740481C1C}">
                <a14:useLocalDpi xmlns:a14="http://schemas.microsoft.com/office/drawing/2010/main" val="0"/>
              </a:ext>
            </a:extLst>
          </a:blip>
          <a:stretch>
            <a:fillRect/>
          </a:stretch>
        </p:blipFill>
        <p:spPr>
          <a:xfrm>
            <a:off x="558616" y="-146284"/>
            <a:ext cx="1834515" cy="1375410"/>
          </a:xfrm>
          <a:prstGeom prst="rect">
            <a:avLst/>
          </a:prstGeom>
        </p:spPr>
      </p:pic>
      <p:pic>
        <p:nvPicPr>
          <p:cNvPr id="1028" name="Picture 4" descr="Antelope Canyon, Sandstone, Canyon, Slot"/>
          <p:cNvPicPr>
            <a:picLocks noChangeAspect="1" noChangeArrowheads="1"/>
          </p:cNvPicPr>
          <p:nvPr/>
        </p:nvPicPr>
        <p:blipFill>
          <a:blip r:embed="rId5">
            <a:lum bright="70000" contrast="-70000"/>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1487055"/>
            <a:ext cx="12192000" cy="7428819"/>
          </a:xfrm>
          <a:prstGeom prst="rect">
            <a:avLst/>
          </a:prstGeom>
          <a:noFill/>
          <a:extLst>
            <a:ext uri="{909E8E84-426E-40DD-AFC4-6F175D3DCCD1}">
              <a14:hiddenFill xmlns:a14="http://schemas.microsoft.com/office/drawing/2010/main">
                <a:solidFill>
                  <a:srgbClr val="FFFFFF"/>
                </a:solidFill>
              </a14:hiddenFill>
            </a:ext>
          </a:extLst>
        </p:spPr>
      </p:pic>
      <p:sp>
        <p:nvSpPr>
          <p:cNvPr id="4" name="מציין מיקום תוכן 2">
            <a:extLst>
              <a:ext uri="{FF2B5EF4-FFF2-40B4-BE49-F238E27FC236}">
                <a16:creationId xmlns:a16="http://schemas.microsoft.com/office/drawing/2014/main" id="{32ADC4AF-7697-4238-A7DF-595F3728C16F}"/>
              </a:ext>
            </a:extLst>
          </p:cNvPr>
          <p:cNvSpPr txBox="1">
            <a:spLocks/>
          </p:cNvSpPr>
          <p:nvPr/>
        </p:nvSpPr>
        <p:spPr>
          <a:xfrm>
            <a:off x="190005" y="1487055"/>
            <a:ext cx="11827824" cy="5209453"/>
          </a:xfrm>
          <a:prstGeom prst="rect">
            <a:avLst/>
          </a:prstGeom>
          <a:noFill/>
        </p:spPr>
        <p:txBody>
          <a:bodyPr>
            <a:normAutofit fontScale="6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lnSpc>
                <a:spcPct val="160000"/>
              </a:lnSpc>
            </a:pPr>
            <a:r>
              <a:rPr lang="he-IL" sz="4500" b="1" dirty="0" smtClean="0">
                <a:solidFill>
                  <a:srgbClr val="404B56"/>
                </a:solidFill>
                <a:latin typeface="David" panose="020E0502060401010101" pitchFamily="34" charset="-79"/>
                <a:cs typeface="David" panose="020E0502060401010101" pitchFamily="34" charset="-79"/>
              </a:rPr>
              <a:t>"מפני מה זכו בית הלל לקבוע הלכה כמותן? מפני </a:t>
            </a:r>
            <a:r>
              <a:rPr lang="he-IL" sz="4500" b="1" dirty="0" err="1" smtClean="0">
                <a:solidFill>
                  <a:srgbClr val="404B56"/>
                </a:solidFill>
                <a:latin typeface="David" panose="020E0502060401010101" pitchFamily="34" charset="-79"/>
                <a:cs typeface="David" panose="020E0502060401010101" pitchFamily="34" charset="-79"/>
              </a:rPr>
              <a:t>שנוחין</a:t>
            </a:r>
            <a:r>
              <a:rPr lang="he-IL" sz="4500" b="1" dirty="0" smtClean="0">
                <a:solidFill>
                  <a:srgbClr val="404B56"/>
                </a:solidFill>
                <a:latin typeface="David" panose="020E0502060401010101" pitchFamily="34" charset="-79"/>
                <a:cs typeface="David" panose="020E0502060401010101" pitchFamily="34" charset="-79"/>
              </a:rPr>
              <a:t> </a:t>
            </a:r>
            <a:r>
              <a:rPr lang="he-IL" sz="4500" b="1" dirty="0" err="1" smtClean="0">
                <a:solidFill>
                  <a:srgbClr val="404B56"/>
                </a:solidFill>
                <a:latin typeface="David" panose="020E0502060401010101" pitchFamily="34" charset="-79"/>
                <a:cs typeface="David" panose="020E0502060401010101" pitchFamily="34" charset="-79"/>
              </a:rPr>
              <a:t>ועלובין</a:t>
            </a:r>
            <a:r>
              <a:rPr lang="he-IL" sz="4500" b="1" dirty="0" smtClean="0">
                <a:solidFill>
                  <a:srgbClr val="404B56"/>
                </a:solidFill>
                <a:latin typeface="David" panose="020E0502060401010101" pitchFamily="34" charset="-79"/>
                <a:cs typeface="David" panose="020E0502060401010101" pitchFamily="34" charset="-79"/>
              </a:rPr>
              <a:t> </a:t>
            </a:r>
            <a:r>
              <a:rPr lang="he-IL" sz="3800" dirty="0" smtClean="0">
                <a:solidFill>
                  <a:srgbClr val="404B56"/>
                </a:solidFill>
                <a:latin typeface="David" panose="020E0502060401010101" pitchFamily="34" charset="-79"/>
                <a:cs typeface="David" panose="020E0502060401010101" pitchFamily="34" charset="-79"/>
              </a:rPr>
              <a:t>(-עדינים וענווים) </a:t>
            </a:r>
            <a:r>
              <a:rPr lang="he-IL" sz="4500" b="1" dirty="0" smtClean="0">
                <a:solidFill>
                  <a:srgbClr val="404B56"/>
                </a:solidFill>
                <a:latin typeface="David" panose="020E0502060401010101" pitchFamily="34" charset="-79"/>
                <a:cs typeface="David" panose="020E0502060401010101" pitchFamily="34" charset="-79"/>
              </a:rPr>
              <a:t>היו, </a:t>
            </a:r>
            <a:r>
              <a:rPr lang="he-IL" sz="4500" b="1" dirty="0" err="1" smtClean="0">
                <a:solidFill>
                  <a:srgbClr val="404B56"/>
                </a:solidFill>
                <a:latin typeface="David" panose="020E0502060401010101" pitchFamily="34" charset="-79"/>
                <a:cs typeface="David" panose="020E0502060401010101" pitchFamily="34" charset="-79"/>
              </a:rPr>
              <a:t>ושונין</a:t>
            </a:r>
            <a:r>
              <a:rPr lang="he-IL" sz="4500" b="1" dirty="0" smtClean="0">
                <a:solidFill>
                  <a:srgbClr val="404B56"/>
                </a:solidFill>
                <a:latin typeface="David" panose="020E0502060401010101" pitchFamily="34" charset="-79"/>
                <a:cs typeface="David" panose="020E0502060401010101" pitchFamily="34" charset="-79"/>
              </a:rPr>
              <a:t> דבריהן ודברי בית שמאי, ולא עוד אלא </a:t>
            </a:r>
            <a:r>
              <a:rPr lang="he-IL" sz="4500" b="1" dirty="0" err="1" smtClean="0">
                <a:solidFill>
                  <a:srgbClr val="404B56"/>
                </a:solidFill>
                <a:latin typeface="David" panose="020E0502060401010101" pitchFamily="34" charset="-79"/>
                <a:cs typeface="David" panose="020E0502060401010101" pitchFamily="34" charset="-79"/>
              </a:rPr>
              <a:t>שמקדימין</a:t>
            </a:r>
            <a:r>
              <a:rPr lang="he-IL" sz="4500" b="1" dirty="0" smtClean="0">
                <a:solidFill>
                  <a:srgbClr val="404B56"/>
                </a:solidFill>
                <a:latin typeface="David" panose="020E0502060401010101" pitchFamily="34" charset="-79"/>
                <a:cs typeface="David" panose="020E0502060401010101" pitchFamily="34" charset="-79"/>
              </a:rPr>
              <a:t> דברי בית שמאי לדבריהן”. </a:t>
            </a:r>
            <a:r>
              <a:rPr lang="he-IL" sz="3800" dirty="0" smtClean="0">
                <a:solidFill>
                  <a:srgbClr val="404B56"/>
                </a:solidFill>
                <a:latin typeface="David" panose="020E0502060401010101" pitchFamily="34" charset="-79"/>
                <a:cs typeface="David" panose="020E0502060401010101" pitchFamily="34" charset="-79"/>
              </a:rPr>
              <a:t>(עירובין י"ג ע"ב)</a:t>
            </a:r>
          </a:p>
          <a:p>
            <a:pPr algn="r" rtl="1">
              <a:lnSpc>
                <a:spcPct val="160000"/>
              </a:lnSpc>
            </a:pPr>
            <a:r>
              <a:rPr lang="he-IL" sz="4000" dirty="0" smtClean="0">
                <a:solidFill>
                  <a:srgbClr val="212529"/>
                </a:solidFill>
                <a:latin typeface="David" panose="020E0502060401010101" pitchFamily="34" charset="-79"/>
                <a:cs typeface="David" panose="020E0502060401010101" pitchFamily="34" charset="-79"/>
              </a:rPr>
              <a:t>רבי רחמים </a:t>
            </a:r>
            <a:r>
              <a:rPr lang="he-IL" sz="4000" dirty="0" err="1" smtClean="0">
                <a:solidFill>
                  <a:srgbClr val="212529"/>
                </a:solidFill>
                <a:latin typeface="David" panose="020E0502060401010101" pitchFamily="34" charset="-79"/>
                <a:cs typeface="David" panose="020E0502060401010101" pitchFamily="34" charset="-79"/>
              </a:rPr>
              <a:t>חויתא</a:t>
            </a:r>
            <a:r>
              <a:rPr lang="he-IL" sz="4000" dirty="0" smtClean="0">
                <a:solidFill>
                  <a:srgbClr val="212529"/>
                </a:solidFill>
                <a:latin typeface="David" panose="020E0502060401010101" pitchFamily="34" charset="-79"/>
                <a:cs typeface="David" panose="020E0502060401010101" pitchFamily="34" charset="-79"/>
              </a:rPr>
              <a:t> הכהן היה </a:t>
            </a:r>
            <a:r>
              <a:rPr lang="he-IL" sz="4000" dirty="0" smtClean="0">
                <a:solidFill>
                  <a:srgbClr val="202122"/>
                </a:solidFill>
                <a:latin typeface="David" panose="020E0502060401010101" pitchFamily="34" charset="-79"/>
                <a:cs typeface="David" panose="020E0502060401010101" pitchFamily="34" charset="-79"/>
              </a:rPr>
              <a:t> </a:t>
            </a:r>
            <a:r>
              <a:rPr lang="he-IL" sz="4000" dirty="0" smtClean="0">
                <a:latin typeface="David" panose="020E0502060401010101" pitchFamily="34" charset="-79"/>
                <a:cs typeface="David" panose="020E0502060401010101" pitchFamily="34" charset="-79"/>
              </a:rPr>
              <a:t>אב בית דין </a:t>
            </a:r>
            <a:r>
              <a:rPr lang="he-IL" sz="4000" dirty="0" smtClean="0">
                <a:solidFill>
                  <a:srgbClr val="202122"/>
                </a:solidFill>
                <a:latin typeface="David" panose="020E0502060401010101" pitchFamily="34" charset="-79"/>
                <a:cs typeface="David" panose="020E0502060401010101" pitchFamily="34" charset="-79"/>
              </a:rPr>
              <a:t>ורבה הראשי של  </a:t>
            </a:r>
            <a:r>
              <a:rPr lang="he-IL" sz="4000" dirty="0" err="1" smtClean="0">
                <a:latin typeface="David" panose="020E0502060401010101" pitchFamily="34" charset="-79"/>
                <a:cs typeface="David" panose="020E0502060401010101" pitchFamily="34" charset="-79"/>
              </a:rPr>
              <a:t>ג'רבה</a:t>
            </a:r>
            <a:r>
              <a:rPr lang="he-IL" sz="4000" dirty="0" smtClean="0">
                <a:solidFill>
                  <a:srgbClr val="222222"/>
                </a:solidFill>
                <a:latin typeface="David" panose="020E0502060401010101" pitchFamily="34" charset="-79"/>
                <a:cs typeface="David" panose="020E0502060401010101" pitchFamily="34" charset="-79"/>
              </a:rPr>
              <a:t>, ותפקידו היה כרוך גם בוויכוחים ומחלוקות, אך </a:t>
            </a:r>
            <a:r>
              <a:rPr lang="he-IL" sz="4000" dirty="0" smtClean="0">
                <a:solidFill>
                  <a:srgbClr val="212529"/>
                </a:solidFill>
                <a:latin typeface="David" panose="020E0502060401010101" pitchFamily="34" charset="-79"/>
                <a:cs typeface="David" panose="020E0502060401010101" pitchFamily="34" charset="-79"/>
              </a:rPr>
              <a:t>אפילו בלהט הדיונים, לא הגיע מעולם לכדי כעס על החולקים עליו. כשנשאל, כיצד שומר הוא על מתינות ועדינות בעת הוויכוח, ענה במתק לשון:</a:t>
            </a:r>
          </a:p>
          <a:p>
            <a:pPr algn="r" rtl="1">
              <a:lnSpc>
                <a:spcPct val="160000"/>
              </a:lnSpc>
            </a:pPr>
            <a:r>
              <a:rPr lang="he-IL" sz="4000" dirty="0" smtClean="0">
                <a:solidFill>
                  <a:srgbClr val="212529"/>
                </a:solidFill>
                <a:latin typeface="David" panose="020E0502060401010101" pitchFamily="34" charset="-79"/>
                <a:cs typeface="David" panose="020E0502060401010101" pitchFamily="34" charset="-79"/>
              </a:rPr>
              <a:t>“חריפות הלשון אינה משפיעה על התקבלות הדברים. לאורך הדורות, מי שחלק במתינות – קולו נשמע לדורות רבים, ואילו מי שחלק בתקיפות – קולו נשמע היטב בדורו, אך התפוגג לאחר מכן”.</a:t>
            </a:r>
          </a:p>
          <a:p>
            <a:pPr algn="r" rtl="1"/>
            <a:r>
              <a:rPr lang="he-IL" sz="3700" dirty="0" smtClean="0">
                <a:solidFill>
                  <a:srgbClr val="212529"/>
                </a:solidFill>
                <a:latin typeface="David" panose="020E0502060401010101" pitchFamily="34" charset="-79"/>
                <a:cs typeface="David" panose="020E0502060401010101" pitchFamily="34" charset="-79"/>
              </a:rPr>
              <a:t> (ספר </a:t>
            </a:r>
            <a:r>
              <a:rPr lang="he-IL" sz="3700" dirty="0" err="1" smtClean="0">
                <a:solidFill>
                  <a:srgbClr val="212529"/>
                </a:solidFill>
                <a:latin typeface="David" panose="020E0502060401010101" pitchFamily="34" charset="-79"/>
                <a:cs typeface="David" panose="020E0502060401010101" pitchFamily="34" charset="-79"/>
              </a:rPr>
              <a:t>ברורי</a:t>
            </a:r>
            <a:r>
              <a:rPr lang="he-IL" sz="3700" dirty="0" smtClean="0">
                <a:solidFill>
                  <a:srgbClr val="212529"/>
                </a:solidFill>
                <a:latin typeface="David" panose="020E0502060401010101" pitchFamily="34" charset="-79"/>
                <a:cs typeface="David" panose="020E0502060401010101" pitchFamily="34" charset="-79"/>
              </a:rPr>
              <a:t> </a:t>
            </a:r>
            <a:r>
              <a:rPr lang="he-IL" sz="3700" dirty="0" err="1" smtClean="0">
                <a:solidFill>
                  <a:srgbClr val="212529"/>
                </a:solidFill>
                <a:latin typeface="David" panose="020E0502060401010101" pitchFamily="34" charset="-79"/>
                <a:cs typeface="David" panose="020E0502060401010101" pitchFamily="34" charset="-79"/>
              </a:rPr>
              <a:t>המדות</a:t>
            </a:r>
            <a:r>
              <a:rPr lang="he-IL" sz="3700" dirty="0" smtClean="0">
                <a:solidFill>
                  <a:srgbClr val="212529"/>
                </a:solidFill>
                <a:latin typeface="David" panose="020E0502060401010101" pitchFamily="34" charset="-79"/>
                <a:cs typeface="David" panose="020E0502060401010101" pitchFamily="34" charset="-79"/>
              </a:rPr>
              <a:t>)</a:t>
            </a:r>
            <a:endParaRPr lang="he-IL" sz="3700" dirty="0" smtClean="0">
              <a:solidFill>
                <a:srgbClr val="222222"/>
              </a:solidFill>
              <a:latin typeface="David" panose="020E0502060401010101" pitchFamily="34" charset="-79"/>
              <a:cs typeface="David" panose="020E0502060401010101" pitchFamily="34" charset="-79"/>
            </a:endParaRPr>
          </a:p>
          <a:p>
            <a:pPr algn="r"/>
            <a:endParaRPr lang="he-IL"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4">
            <a:extLst>
              <a:ext uri="{FF2B5EF4-FFF2-40B4-BE49-F238E27FC236}">
                <a16:creationId xmlns:a16="http://schemas.microsoft.com/office/drawing/2014/main" id="{B1CCB522-45A0-D692-CCD9-704D5E8A55EE}"/>
              </a:ext>
            </a:extLst>
          </p:cNvPr>
          <p:cNvSpPr txBox="1"/>
          <p:nvPr/>
        </p:nvSpPr>
        <p:spPr>
          <a:xfrm>
            <a:off x="4815639" y="2203194"/>
            <a:ext cx="6093994" cy="2672526"/>
          </a:xfrm>
          <a:prstGeom prst="rect">
            <a:avLst/>
          </a:prstGeom>
          <a:noFill/>
        </p:spPr>
        <p:txBody>
          <a:bodyPr wrap="square">
            <a:spAutoFit/>
          </a:bodyPr>
          <a:lstStyle/>
          <a:p>
            <a:pPr algn="r" rtl="1">
              <a:lnSpc>
                <a:spcPct val="150000"/>
              </a:lnSpc>
            </a:pPr>
            <a:r>
              <a:rPr kumimoji="0" lang="he-IL"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he-IL"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מסרי אני" נעימים לאוזננו, הם רכים יותר ונאמרים ברגישות שמרגיעה. </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algn="r" rtl="1">
              <a:lnSpc>
                <a:spcPct val="150000"/>
              </a:lnSpc>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r>
            <a:b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endParaRPr lang="he-IL" dirty="0"/>
          </a:p>
        </p:txBody>
      </p:sp>
      <p:sp>
        <p:nvSpPr>
          <p:cNvPr id="4" name="תיבת טקסט 8">
            <a:extLst>
              <a:ext uri="{FF2B5EF4-FFF2-40B4-BE49-F238E27FC236}">
                <a16:creationId xmlns:a16="http://schemas.microsoft.com/office/drawing/2014/main" id="{EE6B0948-8362-6245-92DA-9F5EB5298BC9}"/>
              </a:ext>
            </a:extLst>
          </p:cNvPr>
          <p:cNvSpPr txBox="1"/>
          <p:nvPr/>
        </p:nvSpPr>
        <p:spPr>
          <a:xfrm>
            <a:off x="4815639" y="4337111"/>
            <a:ext cx="6093994" cy="1490152"/>
          </a:xfrm>
          <a:prstGeom prst="rect">
            <a:avLst/>
          </a:prstGeom>
          <a:noFill/>
        </p:spPr>
        <p:txBody>
          <a:bodyPr wrap="square">
            <a:spAutoFit/>
          </a:bodyPr>
          <a:lstStyle/>
          <a:p>
            <a:pPr algn="r" rtl="1">
              <a:lnSpc>
                <a:spcPct val="150000"/>
              </a:lnSpc>
            </a:pPr>
            <a:r>
              <a:rPr kumimoji="0" lang="he-IL"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"מסרי אתה" הם מחממים וגורמים לתוקפנות ולכעס להתעצם. </a:t>
            </a:r>
            <a:endParaRPr lang="he-IL" dirty="0"/>
          </a:p>
        </p:txBody>
      </p:sp>
      <p:pic>
        <p:nvPicPr>
          <p:cNvPr id="5" name="תמונה 4" descr="מחוות יד של מחזיק אצבעות">
            <a:extLst>
              <a:ext uri="{FF2B5EF4-FFF2-40B4-BE49-F238E27FC236}">
                <a16:creationId xmlns:a16="http://schemas.microsoft.com/office/drawing/2014/main" id="{96304A06-B154-AAA1-E9FA-CE713AD501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3623" y="1882501"/>
            <a:ext cx="1989221" cy="1989221"/>
          </a:xfrm>
          <a:prstGeom prst="rect">
            <a:avLst/>
          </a:prstGeom>
        </p:spPr>
      </p:pic>
      <p:pic>
        <p:nvPicPr>
          <p:cNvPr id="6" name="תמונה 5" descr="מחוות יד של חברות">
            <a:extLst>
              <a:ext uri="{FF2B5EF4-FFF2-40B4-BE49-F238E27FC236}">
                <a16:creationId xmlns:a16="http://schemas.microsoft.com/office/drawing/2014/main" id="{73A0C88A-3A3B-A6D3-80EC-45D7777E51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631" y="2970720"/>
            <a:ext cx="3810000" cy="3810000"/>
          </a:xfrm>
          <a:prstGeom prst="rect">
            <a:avLst/>
          </a:prstGeom>
        </p:spPr>
      </p:pic>
    </p:spTree>
    <p:extLst>
      <p:ext uri="{BB962C8B-B14F-4D97-AF65-F5344CB8AC3E}">
        <p14:creationId xmlns:p14="http://schemas.microsoft.com/office/powerpoint/2010/main" val="100070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F66F4C72-0214-4615-B785-78DDD6C4DAD6}"/>
              </a:ext>
            </a:extLst>
          </p:cNvPr>
          <p:cNvSpPr/>
          <p:nvPr/>
        </p:nvSpPr>
        <p:spPr>
          <a:xfrm>
            <a:off x="9504947" y="2305293"/>
            <a:ext cx="2560945" cy="3645443"/>
          </a:xfrm>
          <a:custGeom>
            <a:avLst/>
            <a:gdLst>
              <a:gd name="connsiteX0" fmla="*/ 0 w 2560945"/>
              <a:gd name="connsiteY0" fmla="*/ 607586 h 3645443"/>
              <a:gd name="connsiteX1" fmla="*/ 256317 w 2560945"/>
              <a:gd name="connsiteY1" fmla="*/ 0 h 3645443"/>
              <a:gd name="connsiteX2" fmla="*/ 2304627 w 2560945"/>
              <a:gd name="connsiteY2" fmla="*/ 0 h 3645443"/>
              <a:gd name="connsiteX3" fmla="*/ 2560945 w 2560945"/>
              <a:gd name="connsiteY3" fmla="*/ 607586 h 3645443"/>
              <a:gd name="connsiteX4" fmla="*/ 2560945 w 2560945"/>
              <a:gd name="connsiteY4" fmla="*/ 3037856 h 3645443"/>
              <a:gd name="connsiteX5" fmla="*/ 2304627 w 2560945"/>
              <a:gd name="connsiteY5" fmla="*/ 3645443 h 3645443"/>
              <a:gd name="connsiteX6" fmla="*/ 256317 w 2560945"/>
              <a:gd name="connsiteY6" fmla="*/ 3645443 h 3645443"/>
              <a:gd name="connsiteX7" fmla="*/ 0 w 2560945"/>
              <a:gd name="connsiteY7" fmla="*/ 3037856 h 3645443"/>
              <a:gd name="connsiteX8" fmla="*/ 0 w 2560945"/>
              <a:gd name="connsiteY8" fmla="*/ 607586 h 3645443"/>
              <a:gd name="connsiteX0" fmla="*/ 0 w 2560945"/>
              <a:gd name="connsiteY0" fmla="*/ 607586 h 3645443"/>
              <a:gd name="connsiteX1" fmla="*/ 256317 w 2560945"/>
              <a:gd name="connsiteY1" fmla="*/ 0 h 3645443"/>
              <a:gd name="connsiteX2" fmla="*/ 2304627 w 2560945"/>
              <a:gd name="connsiteY2" fmla="*/ 0 h 3645443"/>
              <a:gd name="connsiteX3" fmla="*/ 2560945 w 2560945"/>
              <a:gd name="connsiteY3" fmla="*/ 607586 h 3645443"/>
              <a:gd name="connsiteX4" fmla="*/ 2560945 w 2560945"/>
              <a:gd name="connsiteY4" fmla="*/ 3037856 h 3645443"/>
              <a:gd name="connsiteX5" fmla="*/ 2304627 w 2560945"/>
              <a:gd name="connsiteY5" fmla="*/ 3645443 h 3645443"/>
              <a:gd name="connsiteX6" fmla="*/ 256317 w 2560945"/>
              <a:gd name="connsiteY6" fmla="*/ 3645443 h 3645443"/>
              <a:gd name="connsiteX7" fmla="*/ 0 w 2560945"/>
              <a:gd name="connsiteY7" fmla="*/ 3037856 h 3645443"/>
              <a:gd name="connsiteX8" fmla="*/ 0 w 2560945"/>
              <a:gd name="connsiteY8" fmla="*/ 607586 h 364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0945" h="3645443" fill="none" extrusionOk="0">
                <a:moveTo>
                  <a:pt x="0" y="607586"/>
                </a:moveTo>
                <a:cubicBezTo>
                  <a:pt x="6614" y="236115"/>
                  <a:pt x="90608" y="-56528"/>
                  <a:pt x="256317" y="0"/>
                </a:cubicBezTo>
                <a:cubicBezTo>
                  <a:pt x="801694" y="119496"/>
                  <a:pt x="1277076" y="-270305"/>
                  <a:pt x="2304627" y="0"/>
                </a:cubicBezTo>
                <a:cubicBezTo>
                  <a:pt x="2429681" y="-36718"/>
                  <a:pt x="2571979" y="380269"/>
                  <a:pt x="2560945" y="607586"/>
                </a:cubicBezTo>
                <a:cubicBezTo>
                  <a:pt x="2460265" y="1150755"/>
                  <a:pt x="2665524" y="2310399"/>
                  <a:pt x="2560945" y="3037856"/>
                </a:cubicBezTo>
                <a:cubicBezTo>
                  <a:pt x="2529016" y="3349082"/>
                  <a:pt x="2428803" y="3636626"/>
                  <a:pt x="2304627" y="3645443"/>
                </a:cubicBezTo>
                <a:cubicBezTo>
                  <a:pt x="1353841" y="3585208"/>
                  <a:pt x="598375" y="3551589"/>
                  <a:pt x="256317" y="3645443"/>
                </a:cubicBezTo>
                <a:cubicBezTo>
                  <a:pt x="101315" y="3621969"/>
                  <a:pt x="-42316" y="3319646"/>
                  <a:pt x="0" y="3037856"/>
                </a:cubicBezTo>
                <a:cubicBezTo>
                  <a:pt x="-15194" y="1843767"/>
                  <a:pt x="-73315" y="1633819"/>
                  <a:pt x="0" y="607586"/>
                </a:cubicBezTo>
                <a:close/>
              </a:path>
              <a:path w="2560945" h="3645443" stroke="0" extrusionOk="0">
                <a:moveTo>
                  <a:pt x="0" y="607586"/>
                </a:moveTo>
                <a:cubicBezTo>
                  <a:pt x="-3451" y="238596"/>
                  <a:pt x="95759" y="50654"/>
                  <a:pt x="256317" y="0"/>
                </a:cubicBezTo>
                <a:cubicBezTo>
                  <a:pt x="623459" y="-146673"/>
                  <a:pt x="1837210" y="-76361"/>
                  <a:pt x="2304627" y="0"/>
                </a:cubicBezTo>
                <a:cubicBezTo>
                  <a:pt x="2439323" y="-21274"/>
                  <a:pt x="2585924" y="253322"/>
                  <a:pt x="2560945" y="607586"/>
                </a:cubicBezTo>
                <a:cubicBezTo>
                  <a:pt x="2506139" y="1503957"/>
                  <a:pt x="2744844" y="2250180"/>
                  <a:pt x="2560945" y="3037856"/>
                </a:cubicBezTo>
                <a:cubicBezTo>
                  <a:pt x="2555417" y="3394058"/>
                  <a:pt x="2452620" y="3675097"/>
                  <a:pt x="2304627" y="3645443"/>
                </a:cubicBezTo>
                <a:cubicBezTo>
                  <a:pt x="1647491" y="3431285"/>
                  <a:pt x="505668" y="3808078"/>
                  <a:pt x="256317" y="3645443"/>
                </a:cubicBezTo>
                <a:cubicBezTo>
                  <a:pt x="159499" y="3643777"/>
                  <a:pt x="-32653" y="3447018"/>
                  <a:pt x="0" y="3037856"/>
                </a:cubicBezTo>
                <a:cubicBezTo>
                  <a:pt x="33690" y="2547638"/>
                  <a:pt x="93432" y="999308"/>
                  <a:pt x="0" y="607586"/>
                </a:cubicBezTo>
                <a:close/>
              </a:path>
              <a:path w="2560945" h="3645443" fill="none" stroke="0" extrusionOk="0">
                <a:moveTo>
                  <a:pt x="0" y="607586"/>
                </a:moveTo>
                <a:cubicBezTo>
                  <a:pt x="-5964" y="247027"/>
                  <a:pt x="96899" y="-23147"/>
                  <a:pt x="256317" y="0"/>
                </a:cubicBezTo>
                <a:cubicBezTo>
                  <a:pt x="688996" y="229234"/>
                  <a:pt x="1411422" y="-250262"/>
                  <a:pt x="2304627" y="0"/>
                </a:cubicBezTo>
                <a:cubicBezTo>
                  <a:pt x="2456898" y="2442"/>
                  <a:pt x="2573107" y="334776"/>
                  <a:pt x="2560945" y="607586"/>
                </a:cubicBezTo>
                <a:cubicBezTo>
                  <a:pt x="2608424" y="1048919"/>
                  <a:pt x="2503763" y="2288292"/>
                  <a:pt x="2560945" y="3037856"/>
                </a:cubicBezTo>
                <a:cubicBezTo>
                  <a:pt x="2554397" y="3378024"/>
                  <a:pt x="2431085" y="3656275"/>
                  <a:pt x="2304627" y="3645443"/>
                </a:cubicBezTo>
                <a:cubicBezTo>
                  <a:pt x="1332712" y="3616846"/>
                  <a:pt x="638098" y="3573501"/>
                  <a:pt x="256317" y="3645443"/>
                </a:cubicBezTo>
                <a:cubicBezTo>
                  <a:pt x="134294" y="3646758"/>
                  <a:pt x="-24519" y="3337530"/>
                  <a:pt x="0" y="3037856"/>
                </a:cubicBezTo>
                <a:cubicBezTo>
                  <a:pt x="10598" y="1840356"/>
                  <a:pt x="-87818" y="1595161"/>
                  <a:pt x="0" y="607586"/>
                </a:cubicBezTo>
                <a:close/>
              </a:path>
            </a:pathLst>
          </a:custGeom>
          <a:solidFill>
            <a:srgbClr val="FFFF00"/>
          </a:solidFill>
          <a:ln w="25400" cap="flat" cmpd="sng" algn="ctr">
            <a:solidFill>
              <a:srgbClr val="000000"/>
            </a:solidFill>
            <a:prstDash val="solid"/>
            <a:extLst>
              <a:ext uri="{C807C97D-BFC1-408E-A445-0C87EB9F89A2}">
                <ask:lineSketchStyleProps xmlns="" xmlns:ask="http://schemas.microsoft.com/office/drawing/2018/sketchyshapes" sd="2133042925">
                  <a:custGeom>
                    <a:avLst/>
                    <a:gdLst>
                      <a:gd name="connsiteX0" fmla="*/ 0 w 4207044"/>
                      <a:gd name="connsiteY0" fmla="*/ 421071 h 2526374"/>
                      <a:gd name="connsiteX1" fmla="*/ 421071 w 4207044"/>
                      <a:gd name="connsiteY1" fmla="*/ 0 h 2526374"/>
                      <a:gd name="connsiteX2" fmla="*/ 3785973 w 4207044"/>
                      <a:gd name="connsiteY2" fmla="*/ 0 h 2526374"/>
                      <a:gd name="connsiteX3" fmla="*/ 4207044 w 4207044"/>
                      <a:gd name="connsiteY3" fmla="*/ 421071 h 2526374"/>
                      <a:gd name="connsiteX4" fmla="*/ 4207044 w 4207044"/>
                      <a:gd name="connsiteY4" fmla="*/ 2105303 h 2526374"/>
                      <a:gd name="connsiteX5" fmla="*/ 3785973 w 4207044"/>
                      <a:gd name="connsiteY5" fmla="*/ 2526374 h 2526374"/>
                      <a:gd name="connsiteX6" fmla="*/ 421071 w 4207044"/>
                      <a:gd name="connsiteY6" fmla="*/ 2526374 h 2526374"/>
                      <a:gd name="connsiteX7" fmla="*/ 0 w 4207044"/>
                      <a:gd name="connsiteY7" fmla="*/ 2105303 h 2526374"/>
                      <a:gd name="connsiteX8" fmla="*/ 0 w 4207044"/>
                      <a:gd name="connsiteY8" fmla="*/ 421071 h 2526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7044" h="2526374" fill="none" extrusionOk="0">
                        <a:moveTo>
                          <a:pt x="0" y="421071"/>
                        </a:moveTo>
                        <a:cubicBezTo>
                          <a:pt x="1754" y="180722"/>
                          <a:pt x="172065" y="-24558"/>
                          <a:pt x="421071" y="0"/>
                        </a:cubicBezTo>
                        <a:cubicBezTo>
                          <a:pt x="1076538" y="140984"/>
                          <a:pt x="2303320" y="-164893"/>
                          <a:pt x="3785973" y="0"/>
                        </a:cubicBezTo>
                        <a:cubicBezTo>
                          <a:pt x="3999075" y="-21818"/>
                          <a:pt x="4213287" y="230123"/>
                          <a:pt x="4207044" y="421071"/>
                        </a:cubicBezTo>
                        <a:cubicBezTo>
                          <a:pt x="4239283" y="772609"/>
                          <a:pt x="4203762" y="1563473"/>
                          <a:pt x="4207044" y="2105303"/>
                        </a:cubicBezTo>
                        <a:cubicBezTo>
                          <a:pt x="4177500" y="2325146"/>
                          <a:pt x="4008135" y="2522858"/>
                          <a:pt x="3785973" y="2526374"/>
                        </a:cubicBezTo>
                        <a:cubicBezTo>
                          <a:pt x="2232829" y="2488909"/>
                          <a:pt x="995102" y="2459097"/>
                          <a:pt x="421071" y="2526374"/>
                        </a:cubicBezTo>
                        <a:cubicBezTo>
                          <a:pt x="176245" y="2514207"/>
                          <a:pt x="-35334" y="2311390"/>
                          <a:pt x="0" y="2105303"/>
                        </a:cubicBezTo>
                        <a:cubicBezTo>
                          <a:pt x="47763" y="1270334"/>
                          <a:pt x="-71846" y="1111752"/>
                          <a:pt x="0" y="421071"/>
                        </a:cubicBezTo>
                        <a:close/>
                      </a:path>
                      <a:path w="4207044" h="2526374" stroke="0" extrusionOk="0">
                        <a:moveTo>
                          <a:pt x="0" y="421071"/>
                        </a:moveTo>
                        <a:cubicBezTo>
                          <a:pt x="-7635" y="173592"/>
                          <a:pt x="163798" y="38752"/>
                          <a:pt x="421071" y="0"/>
                        </a:cubicBezTo>
                        <a:cubicBezTo>
                          <a:pt x="1083489" y="-93916"/>
                          <a:pt x="2964259" y="-57011"/>
                          <a:pt x="3785973" y="0"/>
                        </a:cubicBezTo>
                        <a:cubicBezTo>
                          <a:pt x="4021720" y="4808"/>
                          <a:pt x="4213201" y="190522"/>
                          <a:pt x="4207044" y="421071"/>
                        </a:cubicBezTo>
                        <a:cubicBezTo>
                          <a:pt x="4082004" y="1038824"/>
                          <a:pt x="4344503" y="1605849"/>
                          <a:pt x="4207044" y="2105303"/>
                        </a:cubicBezTo>
                        <a:cubicBezTo>
                          <a:pt x="4211062" y="2345915"/>
                          <a:pt x="4001912" y="2556477"/>
                          <a:pt x="3785973" y="2526374"/>
                        </a:cubicBezTo>
                        <a:cubicBezTo>
                          <a:pt x="2641538" y="2375950"/>
                          <a:pt x="761513" y="2636621"/>
                          <a:pt x="421071" y="2526374"/>
                        </a:cubicBezTo>
                        <a:cubicBezTo>
                          <a:pt x="219881" y="2548287"/>
                          <a:pt x="-26345" y="2357984"/>
                          <a:pt x="0" y="2105303"/>
                        </a:cubicBezTo>
                        <a:cubicBezTo>
                          <a:pt x="91815" y="1779530"/>
                          <a:pt x="149193" y="689195"/>
                          <a:pt x="0" y="421071"/>
                        </a:cubicBezTo>
                        <a:close/>
                      </a:path>
                    </a:pathLst>
                  </a:custGeom>
                  <ask:type>
                    <ask:lineSketchCurved/>
                  </ask:type>
                </ask:lineSketchStyleProps>
              </a:ext>
            </a:extLst>
          </a:ln>
          <a:effectLst/>
        </p:spPr>
        <p:txBody>
          <a:bodyPr rtlCol="1" anchor="ctr"/>
          <a:lstStyle/>
          <a:p>
            <a:pPr lvl="0" algn="ctr">
              <a:spcBef>
                <a:spcPts val="0"/>
              </a:spcBef>
              <a:buSzPct val="100000"/>
            </a:pPr>
            <a:r>
              <a:rPr lang="he-IL" sz="2600" dirty="0">
                <a:latin typeface="Calibri" panose="020F0502020204030204" pitchFamily="34" charset="0"/>
                <a:cs typeface="Calibri" panose="020F0502020204030204" pitchFamily="34" charset="0"/>
              </a:rPr>
              <a:t>למילים שלנו יש </a:t>
            </a:r>
            <a:r>
              <a:rPr lang="en-US" sz="2600" dirty="0">
                <a:latin typeface="Calibri" panose="020F0502020204030204" pitchFamily="34" charset="0"/>
                <a:cs typeface="Calibri" panose="020F0502020204030204" pitchFamily="34" charset="0"/>
              </a:rPr>
              <a:t/>
            </a:r>
            <a:br>
              <a:rPr lang="en-US" sz="2600" dirty="0">
                <a:latin typeface="Calibri" panose="020F0502020204030204" pitchFamily="34" charset="0"/>
                <a:cs typeface="Calibri" panose="020F0502020204030204" pitchFamily="34" charset="0"/>
              </a:rPr>
            </a:br>
            <a:r>
              <a:rPr lang="he-IL" sz="2600" dirty="0">
                <a:latin typeface="Calibri" panose="020F0502020204030204" pitchFamily="34" charset="0"/>
                <a:cs typeface="Calibri" panose="020F0502020204030204" pitchFamily="34" charset="0"/>
              </a:rPr>
              <a:t>כוח - המילים והניסוח שאנחנו </a:t>
            </a:r>
            <a:r>
              <a:rPr lang="he-IL" sz="2600" dirty="0" smtClean="0">
                <a:latin typeface="Calibri" panose="020F0502020204030204" pitchFamily="34" charset="0"/>
                <a:cs typeface="Calibri" panose="020F0502020204030204" pitchFamily="34" charset="0"/>
              </a:rPr>
              <a:t>בוחרים </a:t>
            </a:r>
            <a:r>
              <a:rPr lang="he-IL" sz="2600" dirty="0">
                <a:latin typeface="Calibri" panose="020F0502020204030204" pitchFamily="34" charset="0"/>
                <a:cs typeface="Calibri" panose="020F0502020204030204" pitchFamily="34" charset="0"/>
              </a:rPr>
              <a:t>משפיעים על השיחה.</a:t>
            </a:r>
          </a:p>
        </p:txBody>
      </p:sp>
      <p:sp>
        <p:nvSpPr>
          <p:cNvPr id="12" name="Rectangle: Rounded Corners 8">
            <a:extLst>
              <a:ext uri="{FF2B5EF4-FFF2-40B4-BE49-F238E27FC236}">
                <a16:creationId xmlns:a16="http://schemas.microsoft.com/office/drawing/2014/main" id="{5CA34ABC-22D9-43AE-9413-3FE6E7F4D933}"/>
              </a:ext>
            </a:extLst>
          </p:cNvPr>
          <p:cNvSpPr/>
          <p:nvPr/>
        </p:nvSpPr>
        <p:spPr>
          <a:xfrm>
            <a:off x="6284148" y="2235513"/>
            <a:ext cx="3100482" cy="3737525"/>
          </a:xfrm>
          <a:custGeom>
            <a:avLst/>
            <a:gdLst>
              <a:gd name="connsiteX0" fmla="*/ 0 w 3100482"/>
              <a:gd name="connsiteY0" fmla="*/ 622933 h 3737525"/>
              <a:gd name="connsiteX1" fmla="*/ 310318 w 3100482"/>
              <a:gd name="connsiteY1" fmla="*/ 0 h 3737525"/>
              <a:gd name="connsiteX2" fmla="*/ 2790163 w 3100482"/>
              <a:gd name="connsiteY2" fmla="*/ 0 h 3737525"/>
              <a:gd name="connsiteX3" fmla="*/ 3100482 w 3100482"/>
              <a:gd name="connsiteY3" fmla="*/ 622933 h 3737525"/>
              <a:gd name="connsiteX4" fmla="*/ 3100482 w 3100482"/>
              <a:gd name="connsiteY4" fmla="*/ 3114591 h 3737525"/>
              <a:gd name="connsiteX5" fmla="*/ 2790163 w 3100482"/>
              <a:gd name="connsiteY5" fmla="*/ 3737525 h 3737525"/>
              <a:gd name="connsiteX6" fmla="*/ 310318 w 3100482"/>
              <a:gd name="connsiteY6" fmla="*/ 3737525 h 3737525"/>
              <a:gd name="connsiteX7" fmla="*/ 0 w 3100482"/>
              <a:gd name="connsiteY7" fmla="*/ 3114591 h 3737525"/>
              <a:gd name="connsiteX8" fmla="*/ 0 w 3100482"/>
              <a:gd name="connsiteY8" fmla="*/ 622933 h 3737525"/>
              <a:gd name="connsiteX0" fmla="*/ 0 w 3100482"/>
              <a:gd name="connsiteY0" fmla="*/ 622933 h 3737525"/>
              <a:gd name="connsiteX1" fmla="*/ 310318 w 3100482"/>
              <a:gd name="connsiteY1" fmla="*/ 0 h 3737525"/>
              <a:gd name="connsiteX2" fmla="*/ 2790163 w 3100482"/>
              <a:gd name="connsiteY2" fmla="*/ 0 h 3737525"/>
              <a:gd name="connsiteX3" fmla="*/ 3100482 w 3100482"/>
              <a:gd name="connsiteY3" fmla="*/ 622933 h 3737525"/>
              <a:gd name="connsiteX4" fmla="*/ 3100482 w 3100482"/>
              <a:gd name="connsiteY4" fmla="*/ 3114591 h 3737525"/>
              <a:gd name="connsiteX5" fmla="*/ 2790163 w 3100482"/>
              <a:gd name="connsiteY5" fmla="*/ 3737525 h 3737525"/>
              <a:gd name="connsiteX6" fmla="*/ 310318 w 3100482"/>
              <a:gd name="connsiteY6" fmla="*/ 3737525 h 3737525"/>
              <a:gd name="connsiteX7" fmla="*/ 0 w 3100482"/>
              <a:gd name="connsiteY7" fmla="*/ 3114591 h 3737525"/>
              <a:gd name="connsiteX8" fmla="*/ 0 w 3100482"/>
              <a:gd name="connsiteY8" fmla="*/ 622933 h 373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0482" h="3737525" fill="none" extrusionOk="0">
                <a:moveTo>
                  <a:pt x="0" y="622933"/>
                </a:moveTo>
                <a:cubicBezTo>
                  <a:pt x="5700" y="247764"/>
                  <a:pt x="106727" y="-66299"/>
                  <a:pt x="310318" y="0"/>
                </a:cubicBezTo>
                <a:cubicBezTo>
                  <a:pt x="811134" y="198391"/>
                  <a:pt x="1535962" y="-285767"/>
                  <a:pt x="2790163" y="0"/>
                </a:cubicBezTo>
                <a:cubicBezTo>
                  <a:pt x="2921409" y="-61225"/>
                  <a:pt x="3109990" y="373151"/>
                  <a:pt x="3100482" y="622933"/>
                </a:cubicBezTo>
                <a:cubicBezTo>
                  <a:pt x="3042295" y="1167464"/>
                  <a:pt x="3134097" y="2331392"/>
                  <a:pt x="3100482" y="3114591"/>
                </a:cubicBezTo>
                <a:cubicBezTo>
                  <a:pt x="3058822" y="3431273"/>
                  <a:pt x="2933989" y="3725587"/>
                  <a:pt x="2790163" y="3737525"/>
                </a:cubicBezTo>
                <a:cubicBezTo>
                  <a:pt x="1613359" y="3644929"/>
                  <a:pt x="710347" y="3648061"/>
                  <a:pt x="310318" y="3737525"/>
                </a:cubicBezTo>
                <a:cubicBezTo>
                  <a:pt x="89605" y="3679597"/>
                  <a:pt x="-48269" y="3402829"/>
                  <a:pt x="0" y="3114591"/>
                </a:cubicBezTo>
                <a:cubicBezTo>
                  <a:pt x="-8168" y="1889850"/>
                  <a:pt x="-78104" y="1669911"/>
                  <a:pt x="0" y="622933"/>
                </a:cubicBezTo>
                <a:close/>
              </a:path>
              <a:path w="3100482" h="3737525" stroke="0" extrusionOk="0">
                <a:moveTo>
                  <a:pt x="0" y="622933"/>
                </a:moveTo>
                <a:cubicBezTo>
                  <a:pt x="-3419" y="234890"/>
                  <a:pt x="111180" y="44622"/>
                  <a:pt x="310318" y="0"/>
                </a:cubicBezTo>
                <a:cubicBezTo>
                  <a:pt x="743446" y="-155959"/>
                  <a:pt x="2220775" y="-77825"/>
                  <a:pt x="2790163" y="0"/>
                </a:cubicBezTo>
                <a:cubicBezTo>
                  <a:pt x="2950345" y="-36305"/>
                  <a:pt x="3145748" y="240438"/>
                  <a:pt x="3100482" y="622933"/>
                </a:cubicBezTo>
                <a:cubicBezTo>
                  <a:pt x="3127621" y="1564726"/>
                  <a:pt x="3298410" y="2311116"/>
                  <a:pt x="3100482" y="3114591"/>
                </a:cubicBezTo>
                <a:cubicBezTo>
                  <a:pt x="3100270" y="3474138"/>
                  <a:pt x="2956163" y="3776346"/>
                  <a:pt x="2790163" y="3737525"/>
                </a:cubicBezTo>
                <a:cubicBezTo>
                  <a:pt x="1960557" y="3516000"/>
                  <a:pt x="588888" y="3902959"/>
                  <a:pt x="310318" y="3737525"/>
                </a:cubicBezTo>
                <a:cubicBezTo>
                  <a:pt x="186407" y="3738333"/>
                  <a:pt x="-26976" y="3508680"/>
                  <a:pt x="0" y="3114591"/>
                </a:cubicBezTo>
                <a:cubicBezTo>
                  <a:pt x="48098" y="2614887"/>
                  <a:pt x="129180" y="1055125"/>
                  <a:pt x="0" y="622933"/>
                </a:cubicBezTo>
                <a:close/>
              </a:path>
              <a:path w="3100482" h="3737525" fill="none" stroke="0" extrusionOk="0">
                <a:moveTo>
                  <a:pt x="0" y="622933"/>
                </a:moveTo>
                <a:cubicBezTo>
                  <a:pt x="-12143" y="241092"/>
                  <a:pt x="120059" y="-25754"/>
                  <a:pt x="310318" y="0"/>
                </a:cubicBezTo>
                <a:cubicBezTo>
                  <a:pt x="817568" y="227102"/>
                  <a:pt x="1804036" y="-384770"/>
                  <a:pt x="2790163" y="0"/>
                </a:cubicBezTo>
                <a:cubicBezTo>
                  <a:pt x="2957534" y="-16753"/>
                  <a:pt x="3155823" y="356942"/>
                  <a:pt x="3100482" y="622933"/>
                </a:cubicBezTo>
                <a:cubicBezTo>
                  <a:pt x="3174989" y="1022902"/>
                  <a:pt x="3079746" y="2323718"/>
                  <a:pt x="3100482" y="3114591"/>
                </a:cubicBezTo>
                <a:cubicBezTo>
                  <a:pt x="3090237" y="3462957"/>
                  <a:pt x="2951185" y="3737227"/>
                  <a:pt x="2790163" y="3737525"/>
                </a:cubicBezTo>
                <a:cubicBezTo>
                  <a:pt x="1595793" y="3729946"/>
                  <a:pt x="741199" y="3644082"/>
                  <a:pt x="310318" y="3737525"/>
                </a:cubicBezTo>
                <a:cubicBezTo>
                  <a:pt x="174322" y="3750573"/>
                  <a:pt x="-40064" y="3430192"/>
                  <a:pt x="0" y="3114591"/>
                </a:cubicBezTo>
                <a:cubicBezTo>
                  <a:pt x="24004" y="1883772"/>
                  <a:pt x="-65290" y="1642197"/>
                  <a:pt x="0" y="622933"/>
                </a:cubicBezTo>
                <a:close/>
              </a:path>
            </a:pathLst>
          </a:custGeom>
          <a:solidFill>
            <a:schemeClr val="accent2">
              <a:lumMod val="60000"/>
              <a:lumOff val="40000"/>
            </a:schemeClr>
          </a:solidFill>
          <a:ln w="25400" cap="flat" cmpd="sng" algn="ctr">
            <a:solidFill>
              <a:srgbClr val="000000"/>
            </a:solidFill>
            <a:prstDash val="solid"/>
            <a:extLst>
              <a:ext uri="{C807C97D-BFC1-408E-A445-0C87EB9F89A2}">
                <ask:lineSketchStyleProps xmlns="" xmlns:ask="http://schemas.microsoft.com/office/drawing/2018/sketchyshapes" sd="2133042925">
                  <a:custGeom>
                    <a:avLst/>
                    <a:gdLst>
                      <a:gd name="connsiteX0" fmla="*/ 0 w 4207044"/>
                      <a:gd name="connsiteY0" fmla="*/ 421071 h 2526374"/>
                      <a:gd name="connsiteX1" fmla="*/ 421071 w 4207044"/>
                      <a:gd name="connsiteY1" fmla="*/ 0 h 2526374"/>
                      <a:gd name="connsiteX2" fmla="*/ 3785973 w 4207044"/>
                      <a:gd name="connsiteY2" fmla="*/ 0 h 2526374"/>
                      <a:gd name="connsiteX3" fmla="*/ 4207044 w 4207044"/>
                      <a:gd name="connsiteY3" fmla="*/ 421071 h 2526374"/>
                      <a:gd name="connsiteX4" fmla="*/ 4207044 w 4207044"/>
                      <a:gd name="connsiteY4" fmla="*/ 2105303 h 2526374"/>
                      <a:gd name="connsiteX5" fmla="*/ 3785973 w 4207044"/>
                      <a:gd name="connsiteY5" fmla="*/ 2526374 h 2526374"/>
                      <a:gd name="connsiteX6" fmla="*/ 421071 w 4207044"/>
                      <a:gd name="connsiteY6" fmla="*/ 2526374 h 2526374"/>
                      <a:gd name="connsiteX7" fmla="*/ 0 w 4207044"/>
                      <a:gd name="connsiteY7" fmla="*/ 2105303 h 2526374"/>
                      <a:gd name="connsiteX8" fmla="*/ 0 w 4207044"/>
                      <a:gd name="connsiteY8" fmla="*/ 421071 h 2526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7044" h="2526374" fill="none" extrusionOk="0">
                        <a:moveTo>
                          <a:pt x="0" y="421071"/>
                        </a:moveTo>
                        <a:cubicBezTo>
                          <a:pt x="1754" y="180722"/>
                          <a:pt x="172065" y="-24558"/>
                          <a:pt x="421071" y="0"/>
                        </a:cubicBezTo>
                        <a:cubicBezTo>
                          <a:pt x="1076538" y="140984"/>
                          <a:pt x="2303320" y="-164893"/>
                          <a:pt x="3785973" y="0"/>
                        </a:cubicBezTo>
                        <a:cubicBezTo>
                          <a:pt x="3999075" y="-21818"/>
                          <a:pt x="4213287" y="230123"/>
                          <a:pt x="4207044" y="421071"/>
                        </a:cubicBezTo>
                        <a:cubicBezTo>
                          <a:pt x="4239283" y="772609"/>
                          <a:pt x="4203762" y="1563473"/>
                          <a:pt x="4207044" y="2105303"/>
                        </a:cubicBezTo>
                        <a:cubicBezTo>
                          <a:pt x="4177500" y="2325146"/>
                          <a:pt x="4008135" y="2522858"/>
                          <a:pt x="3785973" y="2526374"/>
                        </a:cubicBezTo>
                        <a:cubicBezTo>
                          <a:pt x="2232829" y="2488909"/>
                          <a:pt x="995102" y="2459097"/>
                          <a:pt x="421071" y="2526374"/>
                        </a:cubicBezTo>
                        <a:cubicBezTo>
                          <a:pt x="176245" y="2514207"/>
                          <a:pt x="-35334" y="2311390"/>
                          <a:pt x="0" y="2105303"/>
                        </a:cubicBezTo>
                        <a:cubicBezTo>
                          <a:pt x="47763" y="1270334"/>
                          <a:pt x="-71846" y="1111752"/>
                          <a:pt x="0" y="421071"/>
                        </a:cubicBezTo>
                        <a:close/>
                      </a:path>
                      <a:path w="4207044" h="2526374" stroke="0" extrusionOk="0">
                        <a:moveTo>
                          <a:pt x="0" y="421071"/>
                        </a:moveTo>
                        <a:cubicBezTo>
                          <a:pt x="-7635" y="173592"/>
                          <a:pt x="163798" y="38752"/>
                          <a:pt x="421071" y="0"/>
                        </a:cubicBezTo>
                        <a:cubicBezTo>
                          <a:pt x="1083489" y="-93916"/>
                          <a:pt x="2964259" y="-57011"/>
                          <a:pt x="3785973" y="0"/>
                        </a:cubicBezTo>
                        <a:cubicBezTo>
                          <a:pt x="4021720" y="4808"/>
                          <a:pt x="4213201" y="190522"/>
                          <a:pt x="4207044" y="421071"/>
                        </a:cubicBezTo>
                        <a:cubicBezTo>
                          <a:pt x="4082004" y="1038824"/>
                          <a:pt x="4344503" y="1605849"/>
                          <a:pt x="4207044" y="2105303"/>
                        </a:cubicBezTo>
                        <a:cubicBezTo>
                          <a:pt x="4211062" y="2345915"/>
                          <a:pt x="4001912" y="2556477"/>
                          <a:pt x="3785973" y="2526374"/>
                        </a:cubicBezTo>
                        <a:cubicBezTo>
                          <a:pt x="2641538" y="2375950"/>
                          <a:pt x="761513" y="2636621"/>
                          <a:pt x="421071" y="2526374"/>
                        </a:cubicBezTo>
                        <a:cubicBezTo>
                          <a:pt x="219881" y="2548287"/>
                          <a:pt x="-26345" y="2357984"/>
                          <a:pt x="0" y="2105303"/>
                        </a:cubicBezTo>
                        <a:cubicBezTo>
                          <a:pt x="91815" y="1779530"/>
                          <a:pt x="149193" y="689195"/>
                          <a:pt x="0" y="421071"/>
                        </a:cubicBezTo>
                        <a:close/>
                      </a:path>
                    </a:pathLst>
                  </a:custGeom>
                  <ask:type>
                    <ask:lineSketchCurved/>
                  </ask:type>
                </ask:lineSketchStyleProps>
              </a:ext>
            </a:extLst>
          </a:ln>
          <a:effectLst/>
        </p:spPr>
        <p:txBody>
          <a:bodyPr rtlCol="1" anchor="ctr"/>
          <a:lstStyle/>
          <a:p>
            <a:pPr algn="ctr">
              <a:defRPr/>
            </a:pPr>
            <a:r>
              <a:rPr lang="en-US" sz="2800" dirty="0">
                <a:latin typeface="Calibri" panose="020F0502020204030204" pitchFamily="34" charset="0"/>
                <a:cs typeface="Calibri" panose="020F0502020204030204" pitchFamily="34" charset="0"/>
              </a:rPr>
              <a:t/>
            </a:r>
            <a:br>
              <a:rPr lang="en-US" sz="2800" dirty="0">
                <a:latin typeface="Calibri" panose="020F0502020204030204" pitchFamily="34" charset="0"/>
                <a:cs typeface="Calibri" panose="020F0502020204030204" pitchFamily="34" charset="0"/>
              </a:rPr>
            </a:br>
            <a:r>
              <a:rPr lang="he-IL" sz="2600" dirty="0">
                <a:latin typeface="Calibri" panose="020F0502020204030204" pitchFamily="34" charset="0"/>
                <a:cs typeface="Calibri" panose="020F0502020204030204" pitchFamily="34" charset="0"/>
              </a:rPr>
              <a:t>כשאנחנו </a:t>
            </a:r>
            <a:r>
              <a:rPr lang="he-IL" sz="2600" dirty="0" smtClean="0">
                <a:latin typeface="Calibri" panose="020F0502020204030204" pitchFamily="34" charset="0"/>
                <a:cs typeface="Calibri" panose="020F0502020204030204" pitchFamily="34" charset="0"/>
              </a:rPr>
              <a:t>בוחרים </a:t>
            </a:r>
            <a:r>
              <a:rPr lang="he-IL" sz="2600" dirty="0">
                <a:latin typeface="Calibri" panose="020F0502020204030204" pitchFamily="34" charset="0"/>
                <a:cs typeface="Calibri" panose="020F0502020204030204" pitchFamily="34" charset="0"/>
              </a:rPr>
              <a:t>ב</a:t>
            </a:r>
            <a:r>
              <a:rPr lang="he-IL" sz="2600" b="1" dirty="0">
                <a:latin typeface="Calibri" panose="020F0502020204030204" pitchFamily="34" charset="0"/>
                <a:cs typeface="Calibri" panose="020F0502020204030204" pitchFamily="34" charset="0"/>
              </a:rPr>
              <a:t>"מסרי אני" </a:t>
            </a:r>
            <a:r>
              <a:rPr lang="he-IL" sz="2600" dirty="0">
                <a:latin typeface="Calibri" panose="020F0502020204030204" pitchFamily="34" charset="0"/>
                <a:cs typeface="Calibri" panose="020F0502020204030204" pitchFamily="34" charset="0"/>
              </a:rPr>
              <a:t>– </a:t>
            </a:r>
            <a:r>
              <a:rPr lang="en-US" sz="2600" dirty="0">
                <a:latin typeface="Calibri" panose="020F0502020204030204" pitchFamily="34" charset="0"/>
                <a:cs typeface="Calibri" panose="020F0502020204030204" pitchFamily="34" charset="0"/>
              </a:rPr>
              <a:t/>
            </a:r>
            <a:br>
              <a:rPr lang="en-US" sz="2600" dirty="0">
                <a:latin typeface="Calibri" panose="020F0502020204030204" pitchFamily="34" charset="0"/>
                <a:cs typeface="Calibri" panose="020F0502020204030204" pitchFamily="34" charset="0"/>
              </a:rPr>
            </a:br>
            <a:r>
              <a:rPr lang="he-IL" sz="2600" dirty="0">
                <a:latin typeface="Calibri" panose="020F0502020204030204" pitchFamily="34" charset="0"/>
                <a:cs typeface="Calibri" panose="020F0502020204030204" pitchFamily="34" charset="0"/>
              </a:rPr>
              <a:t>אנחנו </a:t>
            </a:r>
            <a:r>
              <a:rPr lang="he-IL" sz="2600" dirty="0" smtClean="0">
                <a:latin typeface="Calibri" panose="020F0502020204030204" pitchFamily="34" charset="0"/>
                <a:cs typeface="Calibri" panose="020F0502020204030204" pitchFamily="34" charset="0"/>
              </a:rPr>
              <a:t>מדברים על </a:t>
            </a:r>
            <a:r>
              <a:rPr lang="he-IL" sz="2600" dirty="0">
                <a:latin typeface="Calibri" panose="020F0502020204030204" pitchFamily="34" charset="0"/>
                <a:cs typeface="Calibri" panose="020F0502020204030204" pitchFamily="34" charset="0"/>
              </a:rPr>
              <a:t>עצמנו, ומי שמולנו </a:t>
            </a:r>
            <a:r>
              <a:rPr lang="he-IL" sz="2600" dirty="0" smtClean="0">
                <a:latin typeface="Calibri" panose="020F0502020204030204" pitchFamily="34" charset="0"/>
                <a:cs typeface="Calibri" panose="020F0502020204030204" pitchFamily="34" charset="0"/>
              </a:rPr>
              <a:t>מצליח </a:t>
            </a:r>
            <a:r>
              <a:rPr lang="he-IL" sz="2600" dirty="0">
                <a:latin typeface="Calibri" panose="020F0502020204030204" pitchFamily="34" charset="0"/>
                <a:cs typeface="Calibri" panose="020F0502020204030204" pitchFamily="34" charset="0"/>
              </a:rPr>
              <a:t>לשמוע אותנו, משום </a:t>
            </a:r>
            <a:r>
              <a:rPr lang="he-IL" sz="2600" dirty="0" smtClean="0">
                <a:latin typeface="Calibri" panose="020F0502020204030204" pitchFamily="34" charset="0"/>
                <a:cs typeface="Calibri" panose="020F0502020204030204" pitchFamily="34" charset="0"/>
              </a:rPr>
              <a:t>שהוא </a:t>
            </a:r>
            <a:r>
              <a:rPr lang="he-IL" sz="2600" dirty="0">
                <a:latin typeface="Calibri" panose="020F0502020204030204" pitchFamily="34" charset="0"/>
                <a:cs typeface="Calibri" panose="020F0502020204030204" pitchFamily="34" charset="0"/>
              </a:rPr>
              <a:t>לא </a:t>
            </a:r>
            <a:r>
              <a:rPr lang="he-IL" sz="2600" dirty="0" smtClean="0">
                <a:latin typeface="Calibri" panose="020F0502020204030204" pitchFamily="34" charset="0"/>
                <a:cs typeface="Calibri" panose="020F0502020204030204" pitchFamily="34" charset="0"/>
              </a:rPr>
              <a:t>מותקף </a:t>
            </a:r>
            <a:r>
              <a:rPr lang="he-IL" sz="2600" dirty="0">
                <a:latin typeface="Calibri" panose="020F0502020204030204" pitchFamily="34" charset="0"/>
                <a:cs typeface="Calibri" panose="020F0502020204030204" pitchFamily="34" charset="0"/>
              </a:rPr>
              <a:t>ולא </a:t>
            </a:r>
            <a:r>
              <a:rPr lang="he-IL" sz="2600" dirty="0" smtClean="0">
                <a:latin typeface="Calibri" panose="020F0502020204030204" pitchFamily="34" charset="0"/>
                <a:cs typeface="Calibri" panose="020F0502020204030204" pitchFamily="34" charset="0"/>
              </a:rPr>
              <a:t>מרגיש מואשם.</a:t>
            </a:r>
            <a:endParaRPr lang="he-IL" sz="2600" dirty="0">
              <a:latin typeface="Calibri" panose="020F0502020204030204" pitchFamily="34" charset="0"/>
              <a:cs typeface="Calibri" panose="020F0502020204030204" pitchFamily="34" charset="0"/>
            </a:endParaRPr>
          </a:p>
          <a:p>
            <a:pPr lvl="0" algn="ctr">
              <a:defRPr/>
            </a:pPr>
            <a:endParaRPr kumimoji="0" lang="he-IL" sz="26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13" name="Rectangle: Rounded Corners 8">
            <a:extLst>
              <a:ext uri="{FF2B5EF4-FFF2-40B4-BE49-F238E27FC236}">
                <a16:creationId xmlns:a16="http://schemas.microsoft.com/office/drawing/2014/main" id="{3A47CA61-9D49-4B0B-8B10-892302DDC816}"/>
              </a:ext>
            </a:extLst>
          </p:cNvPr>
          <p:cNvSpPr/>
          <p:nvPr/>
        </p:nvSpPr>
        <p:spPr>
          <a:xfrm>
            <a:off x="3289403" y="2264734"/>
            <a:ext cx="2874428" cy="3737525"/>
          </a:xfrm>
          <a:custGeom>
            <a:avLst/>
            <a:gdLst>
              <a:gd name="connsiteX0" fmla="*/ 0 w 2874428"/>
              <a:gd name="connsiteY0" fmla="*/ 622933 h 3737525"/>
              <a:gd name="connsiteX1" fmla="*/ 287693 w 2874428"/>
              <a:gd name="connsiteY1" fmla="*/ 0 h 3737525"/>
              <a:gd name="connsiteX2" fmla="*/ 2586734 w 2874428"/>
              <a:gd name="connsiteY2" fmla="*/ 0 h 3737525"/>
              <a:gd name="connsiteX3" fmla="*/ 2874428 w 2874428"/>
              <a:gd name="connsiteY3" fmla="*/ 622933 h 3737525"/>
              <a:gd name="connsiteX4" fmla="*/ 2874428 w 2874428"/>
              <a:gd name="connsiteY4" fmla="*/ 3114591 h 3737525"/>
              <a:gd name="connsiteX5" fmla="*/ 2586734 w 2874428"/>
              <a:gd name="connsiteY5" fmla="*/ 3737525 h 3737525"/>
              <a:gd name="connsiteX6" fmla="*/ 287693 w 2874428"/>
              <a:gd name="connsiteY6" fmla="*/ 3737525 h 3737525"/>
              <a:gd name="connsiteX7" fmla="*/ 0 w 2874428"/>
              <a:gd name="connsiteY7" fmla="*/ 3114591 h 3737525"/>
              <a:gd name="connsiteX8" fmla="*/ 0 w 2874428"/>
              <a:gd name="connsiteY8" fmla="*/ 622933 h 3737525"/>
              <a:gd name="connsiteX0" fmla="*/ 0 w 2874428"/>
              <a:gd name="connsiteY0" fmla="*/ 622933 h 3737525"/>
              <a:gd name="connsiteX1" fmla="*/ 287693 w 2874428"/>
              <a:gd name="connsiteY1" fmla="*/ 0 h 3737525"/>
              <a:gd name="connsiteX2" fmla="*/ 2586734 w 2874428"/>
              <a:gd name="connsiteY2" fmla="*/ 0 h 3737525"/>
              <a:gd name="connsiteX3" fmla="*/ 2874428 w 2874428"/>
              <a:gd name="connsiteY3" fmla="*/ 622933 h 3737525"/>
              <a:gd name="connsiteX4" fmla="*/ 2874428 w 2874428"/>
              <a:gd name="connsiteY4" fmla="*/ 3114591 h 3737525"/>
              <a:gd name="connsiteX5" fmla="*/ 2586734 w 2874428"/>
              <a:gd name="connsiteY5" fmla="*/ 3737525 h 3737525"/>
              <a:gd name="connsiteX6" fmla="*/ 287693 w 2874428"/>
              <a:gd name="connsiteY6" fmla="*/ 3737525 h 3737525"/>
              <a:gd name="connsiteX7" fmla="*/ 0 w 2874428"/>
              <a:gd name="connsiteY7" fmla="*/ 3114591 h 3737525"/>
              <a:gd name="connsiteX8" fmla="*/ 0 w 2874428"/>
              <a:gd name="connsiteY8" fmla="*/ 622933 h 373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4428" h="3737525" fill="none" extrusionOk="0">
                <a:moveTo>
                  <a:pt x="0" y="622933"/>
                </a:moveTo>
                <a:cubicBezTo>
                  <a:pt x="2953" y="259559"/>
                  <a:pt x="110767" y="-46471"/>
                  <a:pt x="287693" y="0"/>
                </a:cubicBezTo>
                <a:cubicBezTo>
                  <a:pt x="869779" y="131591"/>
                  <a:pt x="1494746" y="-264393"/>
                  <a:pt x="2586734" y="0"/>
                </a:cubicBezTo>
                <a:cubicBezTo>
                  <a:pt x="2697137" y="-71761"/>
                  <a:pt x="2886072" y="389617"/>
                  <a:pt x="2874428" y="622933"/>
                </a:cubicBezTo>
                <a:cubicBezTo>
                  <a:pt x="2813997" y="1167617"/>
                  <a:pt x="2910433" y="2332522"/>
                  <a:pt x="2874428" y="3114591"/>
                </a:cubicBezTo>
                <a:cubicBezTo>
                  <a:pt x="2827985" y="3428533"/>
                  <a:pt x="2713628" y="3723897"/>
                  <a:pt x="2586734" y="3737525"/>
                </a:cubicBezTo>
                <a:cubicBezTo>
                  <a:pt x="1481440" y="3631131"/>
                  <a:pt x="652073" y="3650163"/>
                  <a:pt x="287693" y="3737525"/>
                </a:cubicBezTo>
                <a:cubicBezTo>
                  <a:pt x="78717" y="3678191"/>
                  <a:pt x="-50778" y="3399528"/>
                  <a:pt x="0" y="3114591"/>
                </a:cubicBezTo>
                <a:cubicBezTo>
                  <a:pt x="28052" y="1880446"/>
                  <a:pt x="-58655" y="1654305"/>
                  <a:pt x="0" y="622933"/>
                </a:cubicBezTo>
                <a:close/>
              </a:path>
              <a:path w="2874428" h="3737525" stroke="0" extrusionOk="0">
                <a:moveTo>
                  <a:pt x="0" y="622933"/>
                </a:moveTo>
                <a:cubicBezTo>
                  <a:pt x="-2453" y="229371"/>
                  <a:pt x="102146" y="44311"/>
                  <a:pt x="287693" y="0"/>
                </a:cubicBezTo>
                <a:cubicBezTo>
                  <a:pt x="718945" y="-145536"/>
                  <a:pt x="2119114" y="-67449"/>
                  <a:pt x="2586734" y="0"/>
                </a:cubicBezTo>
                <a:cubicBezTo>
                  <a:pt x="2730515" y="-48260"/>
                  <a:pt x="2909302" y="250670"/>
                  <a:pt x="2874428" y="622933"/>
                </a:cubicBezTo>
                <a:cubicBezTo>
                  <a:pt x="2926047" y="1568878"/>
                  <a:pt x="3040187" y="2327679"/>
                  <a:pt x="2874428" y="3114591"/>
                </a:cubicBezTo>
                <a:cubicBezTo>
                  <a:pt x="2872354" y="3475998"/>
                  <a:pt x="2753926" y="3765688"/>
                  <a:pt x="2586734" y="3737525"/>
                </a:cubicBezTo>
                <a:cubicBezTo>
                  <a:pt x="1850218" y="3518318"/>
                  <a:pt x="572341" y="3905016"/>
                  <a:pt x="287693" y="3737525"/>
                </a:cubicBezTo>
                <a:cubicBezTo>
                  <a:pt x="153371" y="3765868"/>
                  <a:pt x="-39694" y="3546576"/>
                  <a:pt x="0" y="3114591"/>
                </a:cubicBezTo>
                <a:cubicBezTo>
                  <a:pt x="51039" y="2622033"/>
                  <a:pt x="106581" y="1028184"/>
                  <a:pt x="0" y="622933"/>
                </a:cubicBezTo>
                <a:close/>
              </a:path>
              <a:path w="2874428" h="3737525" fill="none" stroke="0" extrusionOk="0">
                <a:moveTo>
                  <a:pt x="0" y="622933"/>
                </a:moveTo>
                <a:cubicBezTo>
                  <a:pt x="-10784" y="243932"/>
                  <a:pt x="99743" y="-8401"/>
                  <a:pt x="287693" y="0"/>
                </a:cubicBezTo>
                <a:cubicBezTo>
                  <a:pt x="790559" y="250726"/>
                  <a:pt x="1586920" y="-261386"/>
                  <a:pt x="2586734" y="0"/>
                </a:cubicBezTo>
                <a:cubicBezTo>
                  <a:pt x="2744092" y="-14590"/>
                  <a:pt x="2890701" y="344348"/>
                  <a:pt x="2874428" y="622933"/>
                </a:cubicBezTo>
                <a:cubicBezTo>
                  <a:pt x="2947745" y="1021620"/>
                  <a:pt x="2851730" y="2324968"/>
                  <a:pt x="2874428" y="3114591"/>
                </a:cubicBezTo>
                <a:cubicBezTo>
                  <a:pt x="2855184" y="3441716"/>
                  <a:pt x="2733752" y="3740972"/>
                  <a:pt x="2586734" y="3737525"/>
                </a:cubicBezTo>
                <a:cubicBezTo>
                  <a:pt x="1511903" y="3695236"/>
                  <a:pt x="691041" y="3646655"/>
                  <a:pt x="287693" y="3737525"/>
                </a:cubicBezTo>
                <a:cubicBezTo>
                  <a:pt x="137745" y="3731633"/>
                  <a:pt x="-28205" y="3422582"/>
                  <a:pt x="0" y="3114591"/>
                </a:cubicBezTo>
                <a:cubicBezTo>
                  <a:pt x="-1343" y="1892798"/>
                  <a:pt x="-88463" y="1636649"/>
                  <a:pt x="0" y="622933"/>
                </a:cubicBezTo>
                <a:close/>
              </a:path>
            </a:pathLst>
          </a:custGeom>
          <a:solidFill>
            <a:schemeClr val="accent5">
              <a:lumMod val="60000"/>
              <a:lumOff val="40000"/>
            </a:schemeClr>
          </a:solidFill>
          <a:ln w="25400" cap="flat" cmpd="sng" algn="ctr">
            <a:solidFill>
              <a:srgbClr val="000000"/>
            </a:solidFill>
            <a:prstDash val="solid"/>
            <a:extLst>
              <a:ext uri="{C807C97D-BFC1-408E-A445-0C87EB9F89A2}">
                <ask:lineSketchStyleProps xmlns="" xmlns:ask="http://schemas.microsoft.com/office/drawing/2018/sketchyshapes" sd="2133042925">
                  <a:custGeom>
                    <a:avLst/>
                    <a:gdLst>
                      <a:gd name="connsiteX0" fmla="*/ 0 w 4207044"/>
                      <a:gd name="connsiteY0" fmla="*/ 421071 h 2526374"/>
                      <a:gd name="connsiteX1" fmla="*/ 421071 w 4207044"/>
                      <a:gd name="connsiteY1" fmla="*/ 0 h 2526374"/>
                      <a:gd name="connsiteX2" fmla="*/ 3785973 w 4207044"/>
                      <a:gd name="connsiteY2" fmla="*/ 0 h 2526374"/>
                      <a:gd name="connsiteX3" fmla="*/ 4207044 w 4207044"/>
                      <a:gd name="connsiteY3" fmla="*/ 421071 h 2526374"/>
                      <a:gd name="connsiteX4" fmla="*/ 4207044 w 4207044"/>
                      <a:gd name="connsiteY4" fmla="*/ 2105303 h 2526374"/>
                      <a:gd name="connsiteX5" fmla="*/ 3785973 w 4207044"/>
                      <a:gd name="connsiteY5" fmla="*/ 2526374 h 2526374"/>
                      <a:gd name="connsiteX6" fmla="*/ 421071 w 4207044"/>
                      <a:gd name="connsiteY6" fmla="*/ 2526374 h 2526374"/>
                      <a:gd name="connsiteX7" fmla="*/ 0 w 4207044"/>
                      <a:gd name="connsiteY7" fmla="*/ 2105303 h 2526374"/>
                      <a:gd name="connsiteX8" fmla="*/ 0 w 4207044"/>
                      <a:gd name="connsiteY8" fmla="*/ 421071 h 2526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7044" h="2526374" fill="none" extrusionOk="0">
                        <a:moveTo>
                          <a:pt x="0" y="421071"/>
                        </a:moveTo>
                        <a:cubicBezTo>
                          <a:pt x="1754" y="180722"/>
                          <a:pt x="172065" y="-24558"/>
                          <a:pt x="421071" y="0"/>
                        </a:cubicBezTo>
                        <a:cubicBezTo>
                          <a:pt x="1076538" y="140984"/>
                          <a:pt x="2303320" y="-164893"/>
                          <a:pt x="3785973" y="0"/>
                        </a:cubicBezTo>
                        <a:cubicBezTo>
                          <a:pt x="3999075" y="-21818"/>
                          <a:pt x="4213287" y="230123"/>
                          <a:pt x="4207044" y="421071"/>
                        </a:cubicBezTo>
                        <a:cubicBezTo>
                          <a:pt x="4239283" y="772609"/>
                          <a:pt x="4203762" y="1563473"/>
                          <a:pt x="4207044" y="2105303"/>
                        </a:cubicBezTo>
                        <a:cubicBezTo>
                          <a:pt x="4177500" y="2325146"/>
                          <a:pt x="4008135" y="2522858"/>
                          <a:pt x="3785973" y="2526374"/>
                        </a:cubicBezTo>
                        <a:cubicBezTo>
                          <a:pt x="2232829" y="2488909"/>
                          <a:pt x="995102" y="2459097"/>
                          <a:pt x="421071" y="2526374"/>
                        </a:cubicBezTo>
                        <a:cubicBezTo>
                          <a:pt x="176245" y="2514207"/>
                          <a:pt x="-35334" y="2311390"/>
                          <a:pt x="0" y="2105303"/>
                        </a:cubicBezTo>
                        <a:cubicBezTo>
                          <a:pt x="47763" y="1270334"/>
                          <a:pt x="-71846" y="1111752"/>
                          <a:pt x="0" y="421071"/>
                        </a:cubicBezTo>
                        <a:close/>
                      </a:path>
                      <a:path w="4207044" h="2526374" stroke="0" extrusionOk="0">
                        <a:moveTo>
                          <a:pt x="0" y="421071"/>
                        </a:moveTo>
                        <a:cubicBezTo>
                          <a:pt x="-7635" y="173592"/>
                          <a:pt x="163798" y="38752"/>
                          <a:pt x="421071" y="0"/>
                        </a:cubicBezTo>
                        <a:cubicBezTo>
                          <a:pt x="1083489" y="-93916"/>
                          <a:pt x="2964259" y="-57011"/>
                          <a:pt x="3785973" y="0"/>
                        </a:cubicBezTo>
                        <a:cubicBezTo>
                          <a:pt x="4021720" y="4808"/>
                          <a:pt x="4213201" y="190522"/>
                          <a:pt x="4207044" y="421071"/>
                        </a:cubicBezTo>
                        <a:cubicBezTo>
                          <a:pt x="4082004" y="1038824"/>
                          <a:pt x="4344503" y="1605849"/>
                          <a:pt x="4207044" y="2105303"/>
                        </a:cubicBezTo>
                        <a:cubicBezTo>
                          <a:pt x="4211062" y="2345915"/>
                          <a:pt x="4001912" y="2556477"/>
                          <a:pt x="3785973" y="2526374"/>
                        </a:cubicBezTo>
                        <a:cubicBezTo>
                          <a:pt x="2641538" y="2375950"/>
                          <a:pt x="761513" y="2636621"/>
                          <a:pt x="421071" y="2526374"/>
                        </a:cubicBezTo>
                        <a:cubicBezTo>
                          <a:pt x="219881" y="2548287"/>
                          <a:pt x="-26345" y="2357984"/>
                          <a:pt x="0" y="2105303"/>
                        </a:cubicBezTo>
                        <a:cubicBezTo>
                          <a:pt x="91815" y="1779530"/>
                          <a:pt x="149193" y="689195"/>
                          <a:pt x="0" y="421071"/>
                        </a:cubicBezTo>
                        <a:close/>
                      </a:path>
                    </a:pathLst>
                  </a:custGeom>
                  <ask:type>
                    <ask:lineSketchCurved/>
                  </ask:type>
                </ask:lineSketchStyleProps>
              </a:ext>
            </a:extLst>
          </a:ln>
          <a:effectLst/>
        </p:spPr>
        <p:txBody>
          <a:bodyPr rtlCol="1" anchor="ctr"/>
          <a:lstStyle/>
          <a:p>
            <a:pPr algn="ctr" rtl="1">
              <a:defRPr/>
            </a:pPr>
            <a:r>
              <a:rPr lang="en-US" sz="2600" dirty="0">
                <a:latin typeface="Calibri" panose="020F0502020204030204" pitchFamily="34" charset="0"/>
                <a:cs typeface="Calibri" panose="020F0502020204030204" pitchFamily="34" charset="0"/>
              </a:rPr>
              <a:t/>
            </a:r>
            <a:br>
              <a:rPr lang="en-US" sz="2600" dirty="0">
                <a:latin typeface="Calibri" panose="020F0502020204030204" pitchFamily="34" charset="0"/>
                <a:cs typeface="Calibri" panose="020F0502020204030204" pitchFamily="34" charset="0"/>
              </a:rPr>
            </a:br>
            <a:r>
              <a:rPr lang="he-IL" sz="2600" b="1" dirty="0">
                <a:latin typeface="Calibri" panose="020F0502020204030204" pitchFamily="34" charset="0"/>
                <a:cs typeface="Calibri" panose="020F0502020204030204" pitchFamily="34" charset="0"/>
              </a:rPr>
              <a:t>"מסרי אני" </a:t>
            </a:r>
            <a:r>
              <a:rPr lang="he-IL" sz="2600" dirty="0">
                <a:latin typeface="Calibri" panose="020F0502020204030204" pitchFamily="34" charset="0"/>
                <a:cs typeface="Calibri" panose="020F0502020204030204" pitchFamily="34" charset="0"/>
              </a:rPr>
              <a:t>הם חלק מתקשורת מקרבת, שמטרתה לשמור על קשרים טובים ותקינים עם </a:t>
            </a:r>
            <a:r>
              <a:rPr lang="he-IL" sz="2600" dirty="0" smtClean="0">
                <a:latin typeface="Calibri" panose="020F0502020204030204" pitchFamily="34" charset="0"/>
                <a:cs typeface="Calibri" panose="020F0502020204030204" pitchFamily="34" charset="0"/>
              </a:rPr>
              <a:t>אחרים. </a:t>
            </a:r>
            <a:r>
              <a:rPr lang="he-IL" sz="2600" dirty="0">
                <a:latin typeface="Calibri" panose="020F0502020204030204" pitchFamily="34" charset="0"/>
                <a:cs typeface="Calibri" panose="020F0502020204030204" pitchFamily="34" charset="0"/>
              </a:rPr>
              <a:t>הם עוזרים לנו לשמור על קשר טוב </a:t>
            </a:r>
            <a:r>
              <a:rPr lang="he-IL" sz="2600" dirty="0" smtClean="0">
                <a:latin typeface="Calibri" panose="020F0502020204030204" pitchFamily="34" charset="0"/>
                <a:cs typeface="Calibri" panose="020F0502020204030204" pitchFamily="34" charset="0"/>
              </a:rPr>
              <a:t>עם חברים.</a:t>
            </a:r>
            <a:endParaRPr lang="he-IL" sz="2600" dirty="0">
              <a:latin typeface="Calibri" panose="020F0502020204030204" pitchFamily="34" charset="0"/>
              <a:cs typeface="Calibri" panose="020F050202020403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2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4" name="Rectangle: Rounded Corners 8">
            <a:extLst>
              <a:ext uri="{FF2B5EF4-FFF2-40B4-BE49-F238E27FC236}">
                <a16:creationId xmlns:a16="http://schemas.microsoft.com/office/drawing/2014/main" id="{09C5A926-EAF7-4911-91F3-B7E9AC8971BD}"/>
              </a:ext>
            </a:extLst>
          </p:cNvPr>
          <p:cNvSpPr/>
          <p:nvPr/>
        </p:nvSpPr>
        <p:spPr>
          <a:xfrm>
            <a:off x="126108" y="2264734"/>
            <a:ext cx="3024307" cy="3737525"/>
          </a:xfrm>
          <a:custGeom>
            <a:avLst/>
            <a:gdLst>
              <a:gd name="connsiteX0" fmla="*/ 0 w 3024307"/>
              <a:gd name="connsiteY0" fmla="*/ 622933 h 3737525"/>
              <a:gd name="connsiteX1" fmla="*/ 302694 w 3024307"/>
              <a:gd name="connsiteY1" fmla="*/ 0 h 3737525"/>
              <a:gd name="connsiteX2" fmla="*/ 2721612 w 3024307"/>
              <a:gd name="connsiteY2" fmla="*/ 0 h 3737525"/>
              <a:gd name="connsiteX3" fmla="*/ 3024307 w 3024307"/>
              <a:gd name="connsiteY3" fmla="*/ 622933 h 3737525"/>
              <a:gd name="connsiteX4" fmla="*/ 3024307 w 3024307"/>
              <a:gd name="connsiteY4" fmla="*/ 3114591 h 3737525"/>
              <a:gd name="connsiteX5" fmla="*/ 2721612 w 3024307"/>
              <a:gd name="connsiteY5" fmla="*/ 3737525 h 3737525"/>
              <a:gd name="connsiteX6" fmla="*/ 302694 w 3024307"/>
              <a:gd name="connsiteY6" fmla="*/ 3737525 h 3737525"/>
              <a:gd name="connsiteX7" fmla="*/ 0 w 3024307"/>
              <a:gd name="connsiteY7" fmla="*/ 3114591 h 3737525"/>
              <a:gd name="connsiteX8" fmla="*/ 0 w 3024307"/>
              <a:gd name="connsiteY8" fmla="*/ 622933 h 3737525"/>
              <a:gd name="connsiteX0" fmla="*/ 0 w 3024307"/>
              <a:gd name="connsiteY0" fmla="*/ 622933 h 3737525"/>
              <a:gd name="connsiteX1" fmla="*/ 302694 w 3024307"/>
              <a:gd name="connsiteY1" fmla="*/ 0 h 3737525"/>
              <a:gd name="connsiteX2" fmla="*/ 2721612 w 3024307"/>
              <a:gd name="connsiteY2" fmla="*/ 0 h 3737525"/>
              <a:gd name="connsiteX3" fmla="*/ 3024307 w 3024307"/>
              <a:gd name="connsiteY3" fmla="*/ 622933 h 3737525"/>
              <a:gd name="connsiteX4" fmla="*/ 3024307 w 3024307"/>
              <a:gd name="connsiteY4" fmla="*/ 3114591 h 3737525"/>
              <a:gd name="connsiteX5" fmla="*/ 2721612 w 3024307"/>
              <a:gd name="connsiteY5" fmla="*/ 3737525 h 3737525"/>
              <a:gd name="connsiteX6" fmla="*/ 302694 w 3024307"/>
              <a:gd name="connsiteY6" fmla="*/ 3737525 h 3737525"/>
              <a:gd name="connsiteX7" fmla="*/ 0 w 3024307"/>
              <a:gd name="connsiteY7" fmla="*/ 3114591 h 3737525"/>
              <a:gd name="connsiteX8" fmla="*/ 0 w 3024307"/>
              <a:gd name="connsiteY8" fmla="*/ 622933 h 373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307" h="3737525" fill="none" extrusionOk="0">
                <a:moveTo>
                  <a:pt x="0" y="622933"/>
                </a:moveTo>
                <a:cubicBezTo>
                  <a:pt x="3828" y="255944"/>
                  <a:pt x="110263" y="-56372"/>
                  <a:pt x="302694" y="0"/>
                </a:cubicBezTo>
                <a:cubicBezTo>
                  <a:pt x="883230" y="145871"/>
                  <a:pt x="1588876" y="-261267"/>
                  <a:pt x="2721612" y="0"/>
                </a:cubicBezTo>
                <a:cubicBezTo>
                  <a:pt x="2845752" y="-64868"/>
                  <a:pt x="3034556" y="378844"/>
                  <a:pt x="3024307" y="622933"/>
                </a:cubicBezTo>
                <a:cubicBezTo>
                  <a:pt x="2965360" y="1167516"/>
                  <a:pt x="3058742" y="2331780"/>
                  <a:pt x="3024307" y="3114591"/>
                </a:cubicBezTo>
                <a:cubicBezTo>
                  <a:pt x="2983076" y="3431228"/>
                  <a:pt x="2852741" y="3722651"/>
                  <a:pt x="2721612" y="3737525"/>
                </a:cubicBezTo>
                <a:cubicBezTo>
                  <a:pt x="1585569" y="3659528"/>
                  <a:pt x="655187" y="3664304"/>
                  <a:pt x="302694" y="3737525"/>
                </a:cubicBezTo>
                <a:cubicBezTo>
                  <a:pt x="94163" y="3687277"/>
                  <a:pt x="-60723" y="3393022"/>
                  <a:pt x="0" y="3114591"/>
                </a:cubicBezTo>
                <a:cubicBezTo>
                  <a:pt x="-10296" y="1890156"/>
                  <a:pt x="-56352" y="1649438"/>
                  <a:pt x="0" y="622933"/>
                </a:cubicBezTo>
                <a:close/>
              </a:path>
              <a:path w="3024307" h="3737525" stroke="0" extrusionOk="0">
                <a:moveTo>
                  <a:pt x="0" y="622933"/>
                </a:moveTo>
                <a:cubicBezTo>
                  <a:pt x="-2149" y="223650"/>
                  <a:pt x="109876" y="46836"/>
                  <a:pt x="302694" y="0"/>
                </a:cubicBezTo>
                <a:cubicBezTo>
                  <a:pt x="672585" y="-171799"/>
                  <a:pt x="2214297" y="-69326"/>
                  <a:pt x="2721612" y="0"/>
                </a:cubicBezTo>
                <a:cubicBezTo>
                  <a:pt x="2878554" y="-33012"/>
                  <a:pt x="3063964" y="246029"/>
                  <a:pt x="3024307" y="622933"/>
                </a:cubicBezTo>
                <a:cubicBezTo>
                  <a:pt x="2961591" y="1543191"/>
                  <a:pt x="3215857" y="2313715"/>
                  <a:pt x="3024307" y="3114591"/>
                </a:cubicBezTo>
                <a:cubicBezTo>
                  <a:pt x="3020334" y="3478306"/>
                  <a:pt x="2896598" y="3765603"/>
                  <a:pt x="2721612" y="3737525"/>
                </a:cubicBezTo>
                <a:cubicBezTo>
                  <a:pt x="1924284" y="3516848"/>
                  <a:pt x="577633" y="3903173"/>
                  <a:pt x="302694" y="3737525"/>
                </a:cubicBezTo>
                <a:cubicBezTo>
                  <a:pt x="171041" y="3753105"/>
                  <a:pt x="-28507" y="3514066"/>
                  <a:pt x="0" y="3114591"/>
                </a:cubicBezTo>
                <a:cubicBezTo>
                  <a:pt x="38046" y="2607277"/>
                  <a:pt x="115907" y="1035595"/>
                  <a:pt x="0" y="622933"/>
                </a:cubicBezTo>
                <a:close/>
              </a:path>
              <a:path w="3024307" h="3737525" fill="none" stroke="0" extrusionOk="0">
                <a:moveTo>
                  <a:pt x="0" y="622933"/>
                </a:moveTo>
                <a:cubicBezTo>
                  <a:pt x="-10562" y="244246"/>
                  <a:pt x="115419" y="-23365"/>
                  <a:pt x="302694" y="0"/>
                </a:cubicBezTo>
                <a:cubicBezTo>
                  <a:pt x="812388" y="238067"/>
                  <a:pt x="1775023" y="-401545"/>
                  <a:pt x="2721612" y="0"/>
                </a:cubicBezTo>
                <a:cubicBezTo>
                  <a:pt x="2895787" y="-710"/>
                  <a:pt x="3033095" y="341842"/>
                  <a:pt x="3024307" y="622933"/>
                </a:cubicBezTo>
                <a:cubicBezTo>
                  <a:pt x="3098417" y="1022462"/>
                  <a:pt x="3002896" y="2324147"/>
                  <a:pt x="3024307" y="3114591"/>
                </a:cubicBezTo>
                <a:cubicBezTo>
                  <a:pt x="3004682" y="3443065"/>
                  <a:pt x="2877944" y="3738436"/>
                  <a:pt x="2721612" y="3737525"/>
                </a:cubicBezTo>
                <a:cubicBezTo>
                  <a:pt x="1596559" y="3690322"/>
                  <a:pt x="766419" y="3677676"/>
                  <a:pt x="302694" y="3737525"/>
                </a:cubicBezTo>
                <a:cubicBezTo>
                  <a:pt x="147180" y="3733838"/>
                  <a:pt x="-45830" y="3435087"/>
                  <a:pt x="0" y="3114591"/>
                </a:cubicBezTo>
                <a:cubicBezTo>
                  <a:pt x="-4588" y="1894759"/>
                  <a:pt x="-98863" y="1635040"/>
                  <a:pt x="0" y="622933"/>
                </a:cubicBezTo>
                <a:close/>
              </a:path>
            </a:pathLst>
          </a:custGeom>
          <a:solidFill>
            <a:srgbClr val="FF99CC"/>
          </a:solidFill>
          <a:ln w="25400" cap="flat" cmpd="sng" algn="ctr">
            <a:solidFill>
              <a:srgbClr val="000000"/>
            </a:solidFill>
            <a:prstDash val="solid"/>
            <a:extLst>
              <a:ext uri="{C807C97D-BFC1-408E-A445-0C87EB9F89A2}">
                <ask:lineSketchStyleProps xmlns="" xmlns:ask="http://schemas.microsoft.com/office/drawing/2018/sketchyshapes" sd="2133042925">
                  <a:custGeom>
                    <a:avLst/>
                    <a:gdLst>
                      <a:gd name="connsiteX0" fmla="*/ 0 w 4207044"/>
                      <a:gd name="connsiteY0" fmla="*/ 421071 h 2526374"/>
                      <a:gd name="connsiteX1" fmla="*/ 421071 w 4207044"/>
                      <a:gd name="connsiteY1" fmla="*/ 0 h 2526374"/>
                      <a:gd name="connsiteX2" fmla="*/ 3785973 w 4207044"/>
                      <a:gd name="connsiteY2" fmla="*/ 0 h 2526374"/>
                      <a:gd name="connsiteX3" fmla="*/ 4207044 w 4207044"/>
                      <a:gd name="connsiteY3" fmla="*/ 421071 h 2526374"/>
                      <a:gd name="connsiteX4" fmla="*/ 4207044 w 4207044"/>
                      <a:gd name="connsiteY4" fmla="*/ 2105303 h 2526374"/>
                      <a:gd name="connsiteX5" fmla="*/ 3785973 w 4207044"/>
                      <a:gd name="connsiteY5" fmla="*/ 2526374 h 2526374"/>
                      <a:gd name="connsiteX6" fmla="*/ 421071 w 4207044"/>
                      <a:gd name="connsiteY6" fmla="*/ 2526374 h 2526374"/>
                      <a:gd name="connsiteX7" fmla="*/ 0 w 4207044"/>
                      <a:gd name="connsiteY7" fmla="*/ 2105303 h 2526374"/>
                      <a:gd name="connsiteX8" fmla="*/ 0 w 4207044"/>
                      <a:gd name="connsiteY8" fmla="*/ 421071 h 2526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7044" h="2526374" fill="none" extrusionOk="0">
                        <a:moveTo>
                          <a:pt x="0" y="421071"/>
                        </a:moveTo>
                        <a:cubicBezTo>
                          <a:pt x="1754" y="180722"/>
                          <a:pt x="172065" y="-24558"/>
                          <a:pt x="421071" y="0"/>
                        </a:cubicBezTo>
                        <a:cubicBezTo>
                          <a:pt x="1076538" y="140984"/>
                          <a:pt x="2303320" y="-164893"/>
                          <a:pt x="3785973" y="0"/>
                        </a:cubicBezTo>
                        <a:cubicBezTo>
                          <a:pt x="3999075" y="-21818"/>
                          <a:pt x="4213287" y="230123"/>
                          <a:pt x="4207044" y="421071"/>
                        </a:cubicBezTo>
                        <a:cubicBezTo>
                          <a:pt x="4239283" y="772609"/>
                          <a:pt x="4203762" y="1563473"/>
                          <a:pt x="4207044" y="2105303"/>
                        </a:cubicBezTo>
                        <a:cubicBezTo>
                          <a:pt x="4177500" y="2325146"/>
                          <a:pt x="4008135" y="2522858"/>
                          <a:pt x="3785973" y="2526374"/>
                        </a:cubicBezTo>
                        <a:cubicBezTo>
                          <a:pt x="2232829" y="2488909"/>
                          <a:pt x="995102" y="2459097"/>
                          <a:pt x="421071" y="2526374"/>
                        </a:cubicBezTo>
                        <a:cubicBezTo>
                          <a:pt x="176245" y="2514207"/>
                          <a:pt x="-35334" y="2311390"/>
                          <a:pt x="0" y="2105303"/>
                        </a:cubicBezTo>
                        <a:cubicBezTo>
                          <a:pt x="47763" y="1270334"/>
                          <a:pt x="-71846" y="1111752"/>
                          <a:pt x="0" y="421071"/>
                        </a:cubicBezTo>
                        <a:close/>
                      </a:path>
                      <a:path w="4207044" h="2526374" stroke="0" extrusionOk="0">
                        <a:moveTo>
                          <a:pt x="0" y="421071"/>
                        </a:moveTo>
                        <a:cubicBezTo>
                          <a:pt x="-7635" y="173592"/>
                          <a:pt x="163798" y="38752"/>
                          <a:pt x="421071" y="0"/>
                        </a:cubicBezTo>
                        <a:cubicBezTo>
                          <a:pt x="1083489" y="-93916"/>
                          <a:pt x="2964259" y="-57011"/>
                          <a:pt x="3785973" y="0"/>
                        </a:cubicBezTo>
                        <a:cubicBezTo>
                          <a:pt x="4021720" y="4808"/>
                          <a:pt x="4213201" y="190522"/>
                          <a:pt x="4207044" y="421071"/>
                        </a:cubicBezTo>
                        <a:cubicBezTo>
                          <a:pt x="4082004" y="1038824"/>
                          <a:pt x="4344503" y="1605849"/>
                          <a:pt x="4207044" y="2105303"/>
                        </a:cubicBezTo>
                        <a:cubicBezTo>
                          <a:pt x="4211062" y="2345915"/>
                          <a:pt x="4001912" y="2556477"/>
                          <a:pt x="3785973" y="2526374"/>
                        </a:cubicBezTo>
                        <a:cubicBezTo>
                          <a:pt x="2641538" y="2375950"/>
                          <a:pt x="761513" y="2636621"/>
                          <a:pt x="421071" y="2526374"/>
                        </a:cubicBezTo>
                        <a:cubicBezTo>
                          <a:pt x="219881" y="2548287"/>
                          <a:pt x="-26345" y="2357984"/>
                          <a:pt x="0" y="2105303"/>
                        </a:cubicBezTo>
                        <a:cubicBezTo>
                          <a:pt x="91815" y="1779530"/>
                          <a:pt x="149193" y="689195"/>
                          <a:pt x="0" y="421071"/>
                        </a:cubicBezTo>
                        <a:close/>
                      </a:path>
                    </a:pathLst>
                  </a:custGeom>
                  <ask:type>
                    <ask:lineSketchCurved/>
                  </ask:type>
                </ask:lineSketchStyleProps>
              </a:ext>
            </a:extLst>
          </a:ln>
          <a:effectLst/>
        </p:spPr>
        <p:txBody>
          <a:bodyPr rtlCol="1" anchor="ctr"/>
          <a:lstStyle/>
          <a:p>
            <a:pPr algn="ctr">
              <a:spcBef>
                <a:spcPts val="0"/>
              </a:spcBef>
              <a:buSzPct val="100000"/>
            </a:pPr>
            <a:r>
              <a:rPr lang="he-IL" sz="2600" dirty="0">
                <a:latin typeface="Calibri" panose="020F0502020204030204" pitchFamily="34" charset="0"/>
                <a:cs typeface="Calibri" panose="020F0502020204030204" pitchFamily="34" charset="0"/>
              </a:rPr>
              <a:t>האחריות למניעת ההסלמה בעימות היא של שני הצדדים. </a:t>
            </a:r>
            <a:r>
              <a:rPr lang="en-US" sz="2600" dirty="0">
                <a:latin typeface="Calibri" panose="020F0502020204030204" pitchFamily="34" charset="0"/>
                <a:cs typeface="Calibri" panose="020F0502020204030204" pitchFamily="34" charset="0"/>
              </a:rPr>
              <a:t/>
            </a:r>
            <a:br>
              <a:rPr lang="en-US" sz="2600" dirty="0">
                <a:latin typeface="Calibri" panose="020F0502020204030204" pitchFamily="34" charset="0"/>
                <a:cs typeface="Calibri" panose="020F0502020204030204" pitchFamily="34" charset="0"/>
              </a:rPr>
            </a:br>
            <a:r>
              <a:rPr lang="he-IL" sz="2600" dirty="0">
                <a:latin typeface="Calibri" panose="020F0502020204030204" pitchFamily="34" charset="0"/>
                <a:cs typeface="Calibri" panose="020F0502020204030204" pitchFamily="34" charset="0"/>
              </a:rPr>
              <a:t>לכן, על שני הצדדים להשתמש </a:t>
            </a:r>
            <a:r>
              <a:rPr lang="he-IL" sz="2600" dirty="0" smtClean="0">
                <a:latin typeface="Calibri" panose="020F0502020204030204" pitchFamily="34" charset="0"/>
                <a:cs typeface="Calibri" panose="020F0502020204030204" pitchFamily="34" charset="0"/>
              </a:rPr>
              <a:t>ב</a:t>
            </a:r>
            <a:r>
              <a:rPr lang="he-IL" sz="2600" b="1" dirty="0" smtClean="0">
                <a:latin typeface="Calibri" panose="020F0502020204030204" pitchFamily="34" charset="0"/>
                <a:cs typeface="Calibri" panose="020F0502020204030204" pitchFamily="34" charset="0"/>
              </a:rPr>
              <a:t>"מסרי אני</a:t>
            </a:r>
            <a:r>
              <a:rPr lang="he-IL" sz="2600" b="1" dirty="0">
                <a:latin typeface="Calibri" panose="020F0502020204030204" pitchFamily="34" charset="0"/>
                <a:cs typeface="Calibri" panose="020F0502020204030204" pitchFamily="34" charset="0"/>
              </a:rPr>
              <a:t>", </a:t>
            </a:r>
            <a:r>
              <a:rPr lang="he-IL" sz="2600" dirty="0">
                <a:latin typeface="Calibri" panose="020F0502020204030204" pitchFamily="34" charset="0"/>
                <a:cs typeface="Calibri" panose="020F0502020204030204" pitchFamily="34" charset="0"/>
              </a:rPr>
              <a:t>על מנת להימנע מהסלמה.</a:t>
            </a:r>
          </a:p>
        </p:txBody>
      </p:sp>
    </p:spTree>
    <p:extLst>
      <p:ext uri="{BB962C8B-B14F-4D97-AF65-F5344CB8AC3E}">
        <p14:creationId xmlns:p14="http://schemas.microsoft.com/office/powerpoint/2010/main" val="341873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גרפיקה 6">
            <a:extLst>
              <a:ext uri="{FF2B5EF4-FFF2-40B4-BE49-F238E27FC236}">
                <a16:creationId xmlns:a16="http://schemas.microsoft.com/office/drawing/2014/main" id="{65DF3D32-6D2A-44AF-BA36-A5F4E41D3F5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flipH="1">
            <a:off x="2317584" y="1468702"/>
            <a:ext cx="6177517" cy="5069258"/>
          </a:xfrm>
          <a:prstGeom prst="rect">
            <a:avLst/>
          </a:prstGeom>
        </p:spPr>
      </p:pic>
      <p:sp>
        <p:nvSpPr>
          <p:cNvPr id="8" name="Content Placeholder 1">
            <a:extLst>
              <a:ext uri="{FF2B5EF4-FFF2-40B4-BE49-F238E27FC236}">
                <a16:creationId xmlns:a16="http://schemas.microsoft.com/office/drawing/2014/main" id="{AB1DDDE9-BB9B-45C1-8BAC-BA745A9AAA68}"/>
              </a:ext>
            </a:extLst>
          </p:cNvPr>
          <p:cNvSpPr txBox="1">
            <a:spLocks/>
          </p:cNvSpPr>
          <p:nvPr/>
        </p:nvSpPr>
        <p:spPr>
          <a:xfrm>
            <a:off x="3144644" y="2946849"/>
            <a:ext cx="4629303" cy="2112963"/>
          </a:xfrm>
          <a:prstGeom prst="rect">
            <a:avLst/>
          </a:prstGeom>
          <a:noFill/>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lgn="ctr">
              <a:buFont typeface="Arial" panose="020B0604020202020204" pitchFamily="34" charset="0"/>
              <a:buNone/>
            </a:pPr>
            <a:r>
              <a:rPr lang="he-IL" sz="4000" dirty="0">
                <a:latin typeface="Calibri" panose="020F0502020204030204" pitchFamily="34" charset="0"/>
                <a:cs typeface="Calibri" panose="020F0502020204030204" pitchFamily="34" charset="0"/>
              </a:rPr>
              <a:t>בחרו דמות </a:t>
            </a:r>
            <a:r>
              <a:rPr lang="he-IL" sz="4000" dirty="0" smtClean="0">
                <a:latin typeface="Calibri" panose="020F0502020204030204" pitchFamily="34" charset="0"/>
                <a:cs typeface="Calibri" panose="020F0502020204030204" pitchFamily="34" charset="0"/>
              </a:rPr>
              <a:t>אחת בחייכם </a:t>
            </a:r>
            <a:r>
              <a:rPr lang="he-IL" sz="4000" dirty="0">
                <a:latin typeface="Calibri" panose="020F0502020204030204" pitchFamily="34" charset="0"/>
                <a:cs typeface="Calibri" panose="020F0502020204030204" pitchFamily="34" charset="0"/>
              </a:rPr>
              <a:t>שאיתה תתחילו לדבר במסרי "אני" החל מהיום.</a:t>
            </a:r>
          </a:p>
        </p:txBody>
      </p:sp>
      <p:sp>
        <p:nvSpPr>
          <p:cNvPr id="9" name="מלבן 8">
            <a:extLst>
              <a:ext uri="{FF2B5EF4-FFF2-40B4-BE49-F238E27FC236}">
                <a16:creationId xmlns:a16="http://schemas.microsoft.com/office/drawing/2014/main" id="{CBC17772-1007-4657-80B9-1C5057B80723}"/>
              </a:ext>
            </a:extLst>
          </p:cNvPr>
          <p:cNvSpPr/>
          <p:nvPr/>
        </p:nvSpPr>
        <p:spPr>
          <a:xfrm>
            <a:off x="5727446" y="1831"/>
            <a:ext cx="9068456" cy="1378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5400" b="1" dirty="0">
                <a:solidFill>
                  <a:srgbClr val="002060"/>
                </a:solidFill>
                <a:latin typeface="Calibri" panose="020F0502020204030204" pitchFamily="34" charset="0"/>
                <a:cs typeface="Calibri" panose="020F0502020204030204" pitchFamily="34" charset="0"/>
              </a:rPr>
              <a:t>בכוונתי...</a:t>
            </a:r>
          </a:p>
        </p:txBody>
      </p:sp>
    </p:spTree>
    <p:extLst>
      <p:ext uri="{BB962C8B-B14F-4D97-AF65-F5344CB8AC3E}">
        <p14:creationId xmlns:p14="http://schemas.microsoft.com/office/powerpoint/2010/main" val="33600244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17"/>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chemeClr val="lt1"/>
              </a:buClr>
              <a:buSzPts val="5400"/>
              <a:buFont typeface="Calibri"/>
              <a:buNone/>
            </a:pPr>
            <a:r>
              <a:rPr lang="he-IL" dirty="0" smtClean="0"/>
              <a:t>להדפסה</a:t>
            </a:r>
            <a:endParaRP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sz="half" idx="1"/>
          </p:nvPr>
        </p:nvSpPr>
        <p:spPr>
          <a:xfrm>
            <a:off x="500914" y="373151"/>
            <a:ext cx="5181600" cy="5610554"/>
          </a:xfrm>
          <a:prstGeom prst="roundRect">
            <a:avLst/>
          </a:prstGeom>
          <a:noFill/>
          <a:ln w="28575">
            <a:solidFill>
              <a:srgbClr val="92D050"/>
            </a:solidFill>
          </a:ln>
          <a:scene3d>
            <a:camera prst="orthographicFront"/>
            <a:lightRig rig="threePt" dir="t"/>
          </a:scene3d>
          <a:sp3d>
            <a:bevelT prst="relaxedInset"/>
          </a:sp3d>
        </p:spPr>
        <p:txBody>
          <a:bodyPr vert="horz" lIns="91440" tIns="45720" rIns="91440" bIns="45720" rtlCol="1">
            <a:noAutofit/>
          </a:bodyPr>
          <a:lstStyle/>
          <a:p>
            <a:pPr marL="0" indent="0">
              <a:buNone/>
            </a:pPr>
            <a:r>
              <a:rPr lang="he-IL" sz="1700" dirty="0">
                <a:latin typeface="Calibri" panose="020F0502020204030204" pitchFamily="34" charset="0"/>
                <a:cs typeface="Calibri" panose="020F0502020204030204" pitchFamily="34" charset="0"/>
              </a:rPr>
              <a:t>בהפסקה הכיתה שיחקה מחניים.</a:t>
            </a:r>
          </a:p>
          <a:p>
            <a:pPr marL="0" indent="0">
              <a:buNone/>
            </a:pPr>
            <a:r>
              <a:rPr lang="he-IL" sz="1700" dirty="0">
                <a:latin typeface="Calibri" panose="020F0502020204030204" pitchFamily="34" charset="0"/>
                <a:cs typeface="Calibri" panose="020F0502020204030204" pitchFamily="34" charset="0"/>
              </a:rPr>
              <a:t>הקבוצה שלך הפסידה. לדעתך מי </a:t>
            </a:r>
            <a:r>
              <a:rPr lang="he-IL" sz="1700" dirty="0" smtClean="0">
                <a:latin typeface="Calibri" panose="020F0502020204030204" pitchFamily="34" charset="0"/>
                <a:cs typeface="Calibri" panose="020F0502020204030204" pitchFamily="34" charset="0"/>
              </a:rPr>
              <a:t>שאשם זה </a:t>
            </a:r>
            <a:r>
              <a:rPr lang="he-IL" sz="1700" dirty="0">
                <a:latin typeface="Calibri" panose="020F0502020204030204" pitchFamily="34" charset="0"/>
                <a:cs typeface="Calibri" panose="020F0502020204030204" pitchFamily="34" charset="0"/>
              </a:rPr>
              <a:t>... </a:t>
            </a:r>
            <a:r>
              <a:rPr lang="he-IL" sz="1700" dirty="0" smtClean="0">
                <a:latin typeface="Calibri" panose="020F0502020204030204" pitchFamily="34" charset="0"/>
                <a:cs typeface="Calibri" panose="020F0502020204030204" pitchFamily="34" charset="0"/>
              </a:rPr>
              <a:t>התלמיד שהתעקש שימסרו לו </a:t>
            </a:r>
            <a:r>
              <a:rPr lang="he-IL" sz="1700" dirty="0">
                <a:latin typeface="Calibri" panose="020F0502020204030204" pitchFamily="34" charset="0"/>
                <a:cs typeface="Calibri" panose="020F0502020204030204" pitchFamily="34" charset="0"/>
              </a:rPr>
              <a:t>את הכדור, וזה פגע במשחק, כי כל הזמן </a:t>
            </a:r>
            <a:r>
              <a:rPr lang="he-IL" sz="1700" dirty="0" smtClean="0">
                <a:latin typeface="Calibri" panose="020F0502020204030204" pitchFamily="34" charset="0"/>
                <a:cs typeface="Calibri" panose="020F0502020204030204" pitchFamily="34" charset="0"/>
              </a:rPr>
              <a:t>הוא הלחיץ אתכם. </a:t>
            </a:r>
            <a:endParaRPr lang="he-IL" sz="1700" dirty="0">
              <a:latin typeface="Calibri" panose="020F0502020204030204" pitchFamily="34" charset="0"/>
              <a:cs typeface="Calibri" panose="020F0502020204030204" pitchFamily="34" charset="0"/>
            </a:endParaRPr>
          </a:p>
          <a:p>
            <a:pPr marL="0" indent="0">
              <a:buNone/>
            </a:pPr>
            <a:r>
              <a:rPr lang="he-IL" sz="1700" dirty="0" smtClean="0">
                <a:latin typeface="Calibri" panose="020F0502020204030204" pitchFamily="34" charset="0"/>
                <a:cs typeface="Calibri" panose="020F0502020204030204" pitchFamily="34" charset="0"/>
              </a:rPr>
              <a:t>התלמיד... המואשם עומד </a:t>
            </a:r>
            <a:r>
              <a:rPr lang="he-IL" sz="1700" dirty="0">
                <a:latin typeface="Calibri" panose="020F0502020204030204" pitchFamily="34" charset="0"/>
                <a:cs typeface="Calibri" panose="020F0502020204030204" pitchFamily="34" charset="0"/>
              </a:rPr>
              <a:t>מול הכיתה, </a:t>
            </a:r>
            <a:r>
              <a:rPr lang="he-IL" sz="1700" dirty="0" smtClean="0">
                <a:latin typeface="Calibri" panose="020F0502020204030204" pitchFamily="34" charset="0"/>
                <a:cs typeface="Calibri" panose="020F0502020204030204" pitchFamily="34" charset="0"/>
              </a:rPr>
              <a:t>מספר </a:t>
            </a:r>
            <a:r>
              <a:rPr lang="he-IL" sz="1700" dirty="0">
                <a:latin typeface="Calibri" panose="020F0502020204030204" pitchFamily="34" charset="0"/>
                <a:cs typeface="Calibri" panose="020F0502020204030204" pitchFamily="34" charset="0"/>
              </a:rPr>
              <a:t>את מה שקרה </a:t>
            </a:r>
            <a:r>
              <a:rPr lang="he-IL" sz="1700" dirty="0" smtClean="0">
                <a:latin typeface="Calibri" panose="020F0502020204030204" pitchFamily="34" charset="0"/>
                <a:cs typeface="Calibri" panose="020F0502020204030204" pitchFamily="34" charset="0"/>
              </a:rPr>
              <a:t>למחנך ומאשים אתכם.</a:t>
            </a:r>
            <a:endParaRPr lang="he-IL" sz="1700" dirty="0">
              <a:latin typeface="Calibri" panose="020F0502020204030204" pitchFamily="34" charset="0"/>
              <a:cs typeface="Calibri" panose="020F0502020204030204" pitchFamily="34" charset="0"/>
            </a:endParaRPr>
          </a:p>
          <a:p>
            <a:pPr marL="0" indent="0">
              <a:buNone/>
            </a:pPr>
            <a:r>
              <a:rPr lang="he-IL" sz="1700" dirty="0" smtClean="0">
                <a:latin typeface="Calibri" panose="020F0502020204030204" pitchFamily="34" charset="0"/>
                <a:cs typeface="Calibri" panose="020F0502020204030204" pitchFamily="34" charset="0"/>
              </a:rPr>
              <a:t>הגב לדבריו והסבר </a:t>
            </a:r>
            <a:r>
              <a:rPr lang="he-IL" sz="1700" dirty="0">
                <a:latin typeface="Calibri" panose="020F0502020204030204" pitchFamily="34" charset="0"/>
                <a:cs typeface="Calibri" panose="020F0502020204030204" pitchFamily="34" charset="0"/>
              </a:rPr>
              <a:t>מה קרה במשחק. </a:t>
            </a:r>
          </a:p>
          <a:p>
            <a:pPr marL="0" indent="0">
              <a:buNone/>
            </a:pPr>
            <a:r>
              <a:rPr lang="he-IL" sz="1700" dirty="0" smtClean="0">
                <a:latin typeface="Calibri" panose="020F0502020204030204" pitchFamily="34" charset="0"/>
                <a:cs typeface="Calibri" panose="020F0502020204030204" pitchFamily="34" charset="0"/>
              </a:rPr>
              <a:t>התחל </a:t>
            </a:r>
            <a:r>
              <a:rPr lang="he-IL" sz="1700" dirty="0">
                <a:latin typeface="Calibri" panose="020F0502020204030204" pitchFamily="34" charset="0"/>
                <a:cs typeface="Calibri" panose="020F0502020204030204" pitchFamily="34" charset="0"/>
              </a:rPr>
              <a:t>את המשפטים במילה </a:t>
            </a:r>
            <a:r>
              <a:rPr lang="he-IL" sz="1700" dirty="0" smtClean="0">
                <a:latin typeface="Calibri" panose="020F0502020204030204" pitchFamily="34" charset="0"/>
                <a:cs typeface="Calibri" panose="020F0502020204030204" pitchFamily="34" charset="0"/>
              </a:rPr>
              <a:t>"אתם/ אתה".</a:t>
            </a:r>
            <a:endParaRPr lang="he-IL" sz="1700" dirty="0">
              <a:latin typeface="Calibri" panose="020F0502020204030204" pitchFamily="34" charset="0"/>
              <a:cs typeface="Calibri" panose="020F0502020204030204" pitchFamily="34" charset="0"/>
            </a:endParaRPr>
          </a:p>
          <a:p>
            <a:pPr marL="0" indent="0">
              <a:buNone/>
            </a:pPr>
            <a:r>
              <a:rPr lang="he-IL" sz="1700" dirty="0" smtClean="0">
                <a:latin typeface="Calibri" panose="020F0502020204030204" pitchFamily="34" charset="0"/>
                <a:cs typeface="Calibri" panose="020F0502020204030204" pitchFamily="34" charset="0"/>
              </a:rPr>
              <a:t>לדוגמה:</a:t>
            </a:r>
            <a:endParaRPr lang="he-IL" sz="1700" dirty="0">
              <a:latin typeface="Calibri" panose="020F0502020204030204" pitchFamily="34" charset="0"/>
              <a:cs typeface="Calibri" panose="020F0502020204030204" pitchFamily="34" charset="0"/>
            </a:endParaRPr>
          </a:p>
          <a:p>
            <a:pPr marL="0" indent="0">
              <a:buNone/>
            </a:pPr>
            <a:r>
              <a:rPr lang="he-IL" sz="1700" dirty="0">
                <a:latin typeface="Calibri" panose="020F0502020204030204" pitchFamily="34" charset="0"/>
                <a:cs typeface="Calibri" panose="020F0502020204030204" pitchFamily="34" charset="0"/>
              </a:rPr>
              <a:t>כל המשחק </a:t>
            </a:r>
            <a:r>
              <a:rPr lang="he-IL" sz="1700" dirty="0" smtClean="0">
                <a:latin typeface="Calibri" panose="020F0502020204030204" pitchFamily="34" charset="0"/>
                <a:cs typeface="Calibri" panose="020F0502020204030204" pitchFamily="34" charset="0"/>
              </a:rPr>
              <a:t>אתה </a:t>
            </a:r>
            <a:r>
              <a:rPr lang="he-IL" sz="1700" dirty="0">
                <a:latin typeface="Calibri" panose="020F0502020204030204" pitchFamily="34" charset="0"/>
                <a:cs typeface="Calibri" panose="020F0502020204030204" pitchFamily="34" charset="0"/>
              </a:rPr>
              <a:t>הפרעת, כל הזמן אמרת לנו למסור לך את הכדור, אפילו כשלא היית </a:t>
            </a:r>
            <a:r>
              <a:rPr lang="he-IL" sz="1700" dirty="0" smtClean="0">
                <a:latin typeface="Calibri" panose="020F0502020204030204" pitchFamily="34" charset="0"/>
                <a:cs typeface="Calibri" panose="020F0502020204030204" pitchFamily="34" charset="0"/>
              </a:rPr>
              <a:t>קרוב </a:t>
            </a:r>
            <a:r>
              <a:rPr lang="he-IL" sz="1700" dirty="0">
                <a:latin typeface="Calibri" panose="020F0502020204030204" pitchFamily="34" charset="0"/>
                <a:cs typeface="Calibri" panose="020F0502020204030204" pitchFamily="34" charset="0"/>
              </a:rPr>
              <a:t>לשער. בגלל זה הפסדנו, </a:t>
            </a:r>
            <a:r>
              <a:rPr lang="he-IL" sz="1700" dirty="0" smtClean="0">
                <a:latin typeface="Calibri" panose="020F0502020204030204" pitchFamily="34" charset="0"/>
                <a:cs typeface="Calibri" panose="020F0502020204030204" pitchFamily="34" charset="0"/>
              </a:rPr>
              <a:t>אתה </a:t>
            </a:r>
            <a:r>
              <a:rPr lang="he-IL" sz="1700" dirty="0">
                <a:latin typeface="Calibri" panose="020F0502020204030204" pitchFamily="34" charset="0"/>
                <a:cs typeface="Calibri" panose="020F0502020204030204" pitchFamily="34" charset="0"/>
              </a:rPr>
              <a:t>הפרעת עם הצעקות שלך. לא הצלחנו לחשוב. </a:t>
            </a:r>
          </a:p>
          <a:p>
            <a:pPr marL="0" indent="0">
              <a:buNone/>
            </a:pPr>
            <a:r>
              <a:rPr lang="he-IL" sz="1700" dirty="0">
                <a:latin typeface="Calibri" panose="020F0502020204030204" pitchFamily="34" charset="0"/>
                <a:cs typeface="Calibri" panose="020F0502020204030204" pitchFamily="34" charset="0"/>
              </a:rPr>
              <a:t>כל הזמן </a:t>
            </a:r>
            <a:r>
              <a:rPr lang="he-IL" sz="1700" dirty="0" smtClean="0">
                <a:latin typeface="Calibri" panose="020F0502020204030204" pitchFamily="34" charset="0"/>
                <a:cs typeface="Calibri" panose="020F0502020204030204" pitchFamily="34" charset="0"/>
              </a:rPr>
              <a:t>התעצבנת שלא </a:t>
            </a:r>
            <a:r>
              <a:rPr lang="he-IL" sz="1700" dirty="0">
                <a:latin typeface="Calibri" panose="020F0502020204030204" pitchFamily="34" charset="0"/>
                <a:cs typeface="Calibri" panose="020F0502020204030204" pitchFamily="34" charset="0"/>
              </a:rPr>
              <a:t>מוסרים לך, בכלל לא שיתפת את כולנו, רק שיחקת בעצמך. בגלל זה הפסדנו. </a:t>
            </a:r>
          </a:p>
          <a:p>
            <a:pPr marL="0" indent="0">
              <a:buNone/>
            </a:pPr>
            <a:r>
              <a:rPr lang="he-IL" sz="1700" dirty="0" smtClean="0">
                <a:latin typeface="Calibri" panose="020F0502020204030204" pitchFamily="34" charset="0"/>
                <a:cs typeface="Calibri" panose="020F0502020204030204" pitchFamily="34" charset="0"/>
              </a:rPr>
              <a:t>אתה אשם </a:t>
            </a:r>
            <a:r>
              <a:rPr lang="he-IL" sz="1700" dirty="0">
                <a:latin typeface="Calibri" panose="020F0502020204030204" pitchFamily="34" charset="0"/>
                <a:cs typeface="Calibri" panose="020F0502020204030204" pitchFamily="34" charset="0"/>
              </a:rPr>
              <a:t>שהפסדנו! כל הזמן צעקת – תמסרו לי, תמסרו לי. וגם כשמסרנו לך, לא הצלחת </a:t>
            </a:r>
            <a:r>
              <a:rPr lang="he-IL" sz="1700" dirty="0" smtClean="0">
                <a:latin typeface="Calibri" panose="020F0502020204030204" pitchFamily="34" charset="0"/>
                <a:cs typeface="Calibri" panose="020F0502020204030204" pitchFamily="34" charset="0"/>
              </a:rPr>
              <a:t>לזרוק ולקלוע. </a:t>
            </a:r>
            <a:r>
              <a:rPr lang="he-IL" sz="1700" dirty="0">
                <a:latin typeface="Calibri" panose="020F0502020204030204" pitchFamily="34" charset="0"/>
                <a:cs typeface="Calibri" panose="020F0502020204030204" pitchFamily="34" charset="0"/>
              </a:rPr>
              <a:t>התנהגת כאילו </a:t>
            </a:r>
            <a:r>
              <a:rPr lang="he-IL" sz="1700" dirty="0" smtClean="0">
                <a:latin typeface="Calibri" panose="020F0502020204030204" pitchFamily="34" charset="0"/>
                <a:cs typeface="Calibri" panose="020F0502020204030204" pitchFamily="34" charset="0"/>
              </a:rPr>
              <a:t>אתה השחקן היחיד </a:t>
            </a:r>
            <a:r>
              <a:rPr lang="he-IL" sz="1700" dirty="0">
                <a:latin typeface="Calibri" panose="020F0502020204030204" pitchFamily="34" charset="0"/>
                <a:cs typeface="Calibri" panose="020F0502020204030204" pitchFamily="34" charset="0"/>
              </a:rPr>
              <a:t>על המגרש. זה עיצבן והלחיץ </a:t>
            </a:r>
            <a:r>
              <a:rPr lang="he-IL" sz="1700" dirty="0" smtClean="0">
                <a:latin typeface="Calibri" panose="020F0502020204030204" pitchFamily="34" charset="0"/>
                <a:cs typeface="Calibri" panose="020F0502020204030204" pitchFamily="34" charset="0"/>
              </a:rPr>
              <a:t>    אותנו</a:t>
            </a:r>
            <a:r>
              <a:rPr lang="he-IL" sz="1700" dirty="0">
                <a:latin typeface="Calibri" panose="020F0502020204030204" pitchFamily="34" charset="0"/>
                <a:cs typeface="Calibri" panose="020F0502020204030204" pitchFamily="34" charset="0"/>
              </a:rPr>
              <a:t>. בגללך הפסדנו. </a:t>
            </a:r>
          </a:p>
        </p:txBody>
      </p:sp>
      <p:sp>
        <p:nvSpPr>
          <p:cNvPr id="4" name="מציין מיקום תוכן 3"/>
          <p:cNvSpPr>
            <a:spLocks noGrp="1"/>
          </p:cNvSpPr>
          <p:nvPr>
            <p:ph sz="half" idx="2"/>
          </p:nvPr>
        </p:nvSpPr>
        <p:spPr>
          <a:xfrm>
            <a:off x="6680199" y="249808"/>
            <a:ext cx="5181600" cy="5733897"/>
          </a:xfrm>
          <a:prstGeom prst="roundRect">
            <a:avLst/>
          </a:prstGeom>
          <a:noFill/>
          <a:ln w="28575">
            <a:solidFill>
              <a:srgbClr val="92D050"/>
            </a:solidFill>
          </a:ln>
          <a:scene3d>
            <a:camera prst="orthographicFront"/>
            <a:lightRig rig="threePt" dir="t"/>
          </a:scene3d>
          <a:sp3d>
            <a:bevelT prst="relaxedInset"/>
          </a:sp3d>
        </p:spPr>
        <p:txBody>
          <a:bodyPr>
            <a:noAutofit/>
          </a:bodyPr>
          <a:lstStyle/>
          <a:p>
            <a:pPr marL="0" indent="0">
              <a:buNone/>
            </a:pPr>
            <a:r>
              <a:rPr lang="he-IL" sz="1800" dirty="0">
                <a:latin typeface="Calibri" panose="020F0502020204030204" pitchFamily="34" charset="0"/>
                <a:cs typeface="Calibri" panose="020F0502020204030204" pitchFamily="34" charset="0"/>
              </a:rPr>
              <a:t>בהפסקה הכיתה שיחקה מחניים.</a:t>
            </a:r>
          </a:p>
          <a:p>
            <a:pPr marL="0" indent="0">
              <a:buNone/>
            </a:pPr>
            <a:r>
              <a:rPr lang="he-IL" sz="1800" dirty="0">
                <a:latin typeface="Calibri" panose="020F0502020204030204" pitchFamily="34" charset="0"/>
                <a:cs typeface="Calibri" panose="020F0502020204030204" pitchFamily="34" charset="0"/>
              </a:rPr>
              <a:t>הקבוצה שלך הפסידה. </a:t>
            </a:r>
            <a:r>
              <a:rPr lang="he-IL" sz="1800" dirty="0" smtClean="0">
                <a:latin typeface="Calibri" panose="020F0502020204030204" pitchFamily="34" charset="0"/>
                <a:cs typeface="Calibri" panose="020F0502020204030204" pitchFamily="34" charset="0"/>
              </a:rPr>
              <a:t>כולם מאשימים </a:t>
            </a:r>
            <a:r>
              <a:rPr lang="he-IL" sz="1800" dirty="0">
                <a:latin typeface="Calibri" panose="020F0502020204030204" pitchFamily="34" charset="0"/>
                <a:cs typeface="Calibri" panose="020F0502020204030204" pitchFamily="34" charset="0"/>
              </a:rPr>
              <a:t>אותך בהפסד. </a:t>
            </a:r>
          </a:p>
          <a:p>
            <a:pPr marL="0" indent="0">
              <a:buNone/>
            </a:pPr>
            <a:r>
              <a:rPr lang="he-IL" sz="1800" dirty="0" smtClean="0">
                <a:latin typeface="Calibri" panose="020F0502020204030204" pitchFamily="34" charset="0"/>
                <a:cs typeface="Calibri" panose="020F0502020204030204" pitchFamily="34" charset="0"/>
              </a:rPr>
              <a:t>אתה נכנס </a:t>
            </a:r>
            <a:r>
              <a:rPr lang="he-IL" sz="1800" dirty="0">
                <a:latin typeface="Calibri" panose="020F0502020204030204" pitchFamily="34" charset="0"/>
                <a:cs typeface="Calibri" panose="020F0502020204030204" pitchFamily="34" charset="0"/>
              </a:rPr>
              <a:t>לכיתה </a:t>
            </a:r>
            <a:r>
              <a:rPr lang="he-IL" sz="1800" dirty="0" smtClean="0">
                <a:latin typeface="Calibri" panose="020F0502020204030204" pitchFamily="34" charset="0"/>
                <a:cs typeface="Calibri" panose="020F0502020204030204" pitchFamily="34" charset="0"/>
              </a:rPr>
              <a:t>והמחנך מאפשר </a:t>
            </a:r>
            <a:r>
              <a:rPr lang="he-IL" sz="1800" dirty="0">
                <a:latin typeface="Calibri" panose="020F0502020204030204" pitchFamily="34" charset="0"/>
                <a:cs typeface="Calibri" panose="020F0502020204030204" pitchFamily="34" charset="0"/>
              </a:rPr>
              <a:t>לך להציג את הצד שלך באירוע. </a:t>
            </a:r>
          </a:p>
          <a:p>
            <a:pPr marL="0" indent="0">
              <a:buNone/>
            </a:pPr>
            <a:r>
              <a:rPr lang="he-IL" sz="1800" dirty="0" smtClean="0">
                <a:latin typeface="Calibri" panose="020F0502020204030204" pitchFamily="34" charset="0"/>
                <a:cs typeface="Calibri" panose="020F0502020204030204" pitchFamily="34" charset="0"/>
              </a:rPr>
              <a:t>אתה מרגיש וחושב </a:t>
            </a:r>
            <a:r>
              <a:rPr lang="he-IL" sz="1800" dirty="0">
                <a:latin typeface="Calibri" panose="020F0502020204030204" pitchFamily="34" charset="0"/>
                <a:cs typeface="Calibri" panose="020F0502020204030204" pitchFamily="34" charset="0"/>
              </a:rPr>
              <a:t>שאינך </a:t>
            </a:r>
            <a:r>
              <a:rPr lang="he-IL" sz="1800" dirty="0" smtClean="0">
                <a:latin typeface="Calibri" panose="020F0502020204030204" pitchFamily="34" charset="0"/>
                <a:cs typeface="Calibri" panose="020F0502020204030204" pitchFamily="34" charset="0"/>
              </a:rPr>
              <a:t>אשם, </a:t>
            </a:r>
            <a:r>
              <a:rPr lang="he-IL" sz="1800" dirty="0">
                <a:latin typeface="Calibri" panose="020F0502020204030204" pitchFamily="34" charset="0"/>
                <a:cs typeface="Calibri" panose="020F0502020204030204" pitchFamily="34" charset="0"/>
              </a:rPr>
              <a:t>אלא ההפסד הוא של כל הקבוצה שלא שיתפה פעולה ולא מסרה לך את הכדור בכל פעם שביקשת. אם היו עושים זאת, </a:t>
            </a:r>
            <a:r>
              <a:rPr lang="he-IL" sz="1800" dirty="0" smtClean="0">
                <a:latin typeface="Calibri" panose="020F0502020204030204" pitchFamily="34" charset="0"/>
                <a:cs typeface="Calibri" panose="020F0502020204030204" pitchFamily="34" charset="0"/>
              </a:rPr>
              <a:t>הייתם מנצחים. </a:t>
            </a:r>
            <a:endParaRPr lang="he-IL" sz="1800" dirty="0">
              <a:latin typeface="Calibri" panose="020F0502020204030204" pitchFamily="34" charset="0"/>
              <a:cs typeface="Calibri" panose="020F0502020204030204" pitchFamily="34" charset="0"/>
            </a:endParaRPr>
          </a:p>
          <a:p>
            <a:pPr marL="0" indent="0">
              <a:buNone/>
            </a:pPr>
            <a:r>
              <a:rPr lang="he-IL" sz="1800" dirty="0" smtClean="0">
                <a:latin typeface="Calibri" panose="020F0502020204030204" pitchFamily="34" charset="0"/>
                <a:cs typeface="Calibri" panose="020F0502020204030204" pitchFamily="34" charset="0"/>
              </a:rPr>
              <a:t>הסבר לתלמידים </a:t>
            </a:r>
            <a:r>
              <a:rPr lang="he-IL" sz="1800" dirty="0">
                <a:latin typeface="Calibri" panose="020F0502020204030204" pitchFamily="34" charset="0"/>
                <a:cs typeface="Calibri" panose="020F0502020204030204" pitchFamily="34" charset="0"/>
              </a:rPr>
              <a:t>מקבוצתך מדוע, לדעתך, </a:t>
            </a:r>
            <a:r>
              <a:rPr lang="he-IL" sz="1800" dirty="0" smtClean="0">
                <a:latin typeface="Calibri" panose="020F0502020204030204" pitchFamily="34" charset="0"/>
                <a:cs typeface="Calibri" panose="020F0502020204030204" pitchFamily="34" charset="0"/>
              </a:rPr>
              <a:t>הקבוצה אשמה שהפסדתם. </a:t>
            </a:r>
            <a:endParaRPr lang="he-IL" sz="1800" dirty="0">
              <a:latin typeface="Calibri" panose="020F0502020204030204" pitchFamily="34" charset="0"/>
              <a:cs typeface="Calibri" panose="020F0502020204030204" pitchFamily="34" charset="0"/>
            </a:endParaRPr>
          </a:p>
          <a:p>
            <a:pPr marL="0" indent="0">
              <a:buNone/>
            </a:pPr>
            <a:r>
              <a:rPr lang="he-IL" sz="1800" dirty="0" smtClean="0">
                <a:latin typeface="Calibri" panose="020F0502020204030204" pitchFamily="34" charset="0"/>
                <a:cs typeface="Calibri" panose="020F0502020204030204" pitchFamily="34" charset="0"/>
              </a:rPr>
              <a:t>התחל </a:t>
            </a:r>
            <a:r>
              <a:rPr lang="he-IL" sz="1800" dirty="0">
                <a:latin typeface="Calibri" panose="020F0502020204030204" pitchFamily="34" charset="0"/>
                <a:cs typeface="Calibri" panose="020F0502020204030204" pitchFamily="34" charset="0"/>
              </a:rPr>
              <a:t>את המשפטים במילה </a:t>
            </a:r>
            <a:r>
              <a:rPr lang="he-IL" sz="1800" dirty="0" smtClean="0">
                <a:latin typeface="Calibri" panose="020F0502020204030204" pitchFamily="34" charset="0"/>
                <a:cs typeface="Calibri" panose="020F0502020204030204" pitchFamily="34" charset="0"/>
              </a:rPr>
              <a:t>"אתם/ אתה". </a:t>
            </a:r>
            <a:endParaRPr lang="he-IL" sz="1800" dirty="0">
              <a:latin typeface="Calibri" panose="020F0502020204030204" pitchFamily="34" charset="0"/>
              <a:cs typeface="Calibri" panose="020F0502020204030204" pitchFamily="34" charset="0"/>
            </a:endParaRPr>
          </a:p>
          <a:p>
            <a:pPr marL="0" indent="0">
              <a:buNone/>
            </a:pPr>
            <a:r>
              <a:rPr lang="he-IL" sz="1800" dirty="0" smtClean="0">
                <a:latin typeface="Calibri" panose="020F0502020204030204" pitchFamily="34" charset="0"/>
                <a:cs typeface="Calibri" panose="020F0502020204030204" pitchFamily="34" charset="0"/>
              </a:rPr>
              <a:t>לדוגמה:</a:t>
            </a:r>
            <a:endParaRPr lang="he-IL" sz="1800" dirty="0">
              <a:latin typeface="Calibri" panose="020F0502020204030204" pitchFamily="34" charset="0"/>
              <a:cs typeface="Calibri" panose="020F0502020204030204" pitchFamily="34" charset="0"/>
            </a:endParaRPr>
          </a:p>
          <a:p>
            <a:pPr marL="0" indent="0">
              <a:buNone/>
            </a:pPr>
            <a:r>
              <a:rPr lang="he-IL" sz="1800" dirty="0" smtClean="0">
                <a:latin typeface="Calibri" panose="020F0502020204030204" pitchFamily="34" charset="0"/>
                <a:cs typeface="Calibri" panose="020F0502020204030204" pitchFamily="34" charset="0"/>
              </a:rPr>
              <a:t>אתם אשמים </a:t>
            </a:r>
            <a:r>
              <a:rPr lang="he-IL" sz="1800" dirty="0">
                <a:latin typeface="Calibri" panose="020F0502020204030204" pitchFamily="34" charset="0"/>
                <a:cs typeface="Calibri" panose="020F0502020204030204" pitchFamily="34" charset="0"/>
              </a:rPr>
              <a:t>שהפסדנו, אני הייתי הרבה פעמים קרוב לשער, </a:t>
            </a:r>
            <a:r>
              <a:rPr lang="he-IL" sz="1800" dirty="0" smtClean="0">
                <a:latin typeface="Calibri" panose="020F0502020204030204" pitchFamily="34" charset="0"/>
                <a:cs typeface="Calibri" panose="020F0502020204030204" pitchFamily="34" charset="0"/>
              </a:rPr>
              <a:t>הייתם צריכים </a:t>
            </a:r>
            <a:r>
              <a:rPr lang="he-IL" sz="1800" dirty="0">
                <a:latin typeface="Calibri" panose="020F0502020204030204" pitchFamily="34" charset="0"/>
                <a:cs typeface="Calibri" panose="020F0502020204030204" pitchFamily="34" charset="0"/>
              </a:rPr>
              <a:t>למסור לי את הכדור כשאמרתי </a:t>
            </a:r>
            <a:r>
              <a:rPr lang="he-IL" sz="1800" dirty="0" smtClean="0">
                <a:latin typeface="Calibri" panose="020F0502020204030204" pitchFamily="34" charset="0"/>
                <a:cs typeface="Calibri" panose="020F0502020204030204" pitchFamily="34" charset="0"/>
              </a:rPr>
              <a:t>לכם, </a:t>
            </a:r>
            <a:r>
              <a:rPr lang="he-IL" sz="1800" dirty="0">
                <a:latin typeface="Calibri" panose="020F0502020204030204" pitchFamily="34" charset="0"/>
                <a:cs typeface="Calibri" panose="020F0502020204030204" pitchFamily="34" charset="0"/>
              </a:rPr>
              <a:t>וככה היינו </a:t>
            </a:r>
            <a:r>
              <a:rPr lang="he-IL" sz="1800" dirty="0" smtClean="0">
                <a:latin typeface="Calibri" panose="020F0502020204030204" pitchFamily="34" charset="0"/>
                <a:cs typeface="Calibri" panose="020F0502020204030204" pitchFamily="34" charset="0"/>
              </a:rPr>
              <a:t>מנצחים.</a:t>
            </a:r>
            <a:endParaRPr lang="he-IL" sz="1800" dirty="0">
              <a:latin typeface="Calibri" panose="020F0502020204030204" pitchFamily="34" charset="0"/>
              <a:cs typeface="Calibri" panose="020F0502020204030204" pitchFamily="34" charset="0"/>
            </a:endParaRPr>
          </a:p>
          <a:p>
            <a:pPr marL="0" indent="0">
              <a:buNone/>
            </a:pPr>
            <a:r>
              <a:rPr lang="he-IL" sz="1800" dirty="0" smtClean="0">
                <a:latin typeface="Calibri" panose="020F0502020204030204" pitchFamily="34" charset="0"/>
                <a:cs typeface="Calibri" panose="020F0502020204030204" pitchFamily="34" charset="0"/>
              </a:rPr>
              <a:t>אתם </a:t>
            </a:r>
            <a:r>
              <a:rPr lang="he-IL" sz="1800" dirty="0">
                <a:latin typeface="Calibri" panose="020F0502020204030204" pitchFamily="34" charset="0"/>
                <a:cs typeface="Calibri" panose="020F0502020204030204" pitchFamily="34" charset="0"/>
              </a:rPr>
              <a:t>לא </a:t>
            </a:r>
            <a:r>
              <a:rPr lang="he-IL" sz="1800" dirty="0" smtClean="0">
                <a:latin typeface="Calibri" panose="020F0502020204030204" pitchFamily="34" charset="0"/>
                <a:cs typeface="Calibri" panose="020F0502020204030204" pitchFamily="34" charset="0"/>
              </a:rPr>
              <a:t>נתתם </a:t>
            </a:r>
            <a:r>
              <a:rPr lang="he-IL" sz="1800" dirty="0">
                <a:latin typeface="Calibri" panose="020F0502020204030204" pitchFamily="34" charset="0"/>
                <a:cs typeface="Calibri" panose="020F0502020204030204" pitchFamily="34" charset="0"/>
              </a:rPr>
              <a:t>לי </a:t>
            </a:r>
            <a:r>
              <a:rPr lang="he-IL" sz="1800" dirty="0" smtClean="0">
                <a:latin typeface="Calibri" panose="020F0502020204030204" pitchFamily="34" charset="0"/>
                <a:cs typeface="Calibri" panose="020F0502020204030204" pitchFamily="34" charset="0"/>
              </a:rPr>
              <a:t>לזרוק את הכדור </a:t>
            </a:r>
            <a:r>
              <a:rPr lang="he-IL" sz="1800" dirty="0">
                <a:latin typeface="Calibri" panose="020F0502020204030204" pitchFamily="34" charset="0"/>
                <a:cs typeface="Calibri" panose="020F0502020204030204" pitchFamily="34" charset="0"/>
              </a:rPr>
              <a:t>כשיכולתי, אני </a:t>
            </a:r>
            <a:r>
              <a:rPr lang="he-IL" sz="1800" dirty="0" smtClean="0">
                <a:latin typeface="Calibri" panose="020F0502020204030204" pitchFamily="34" charset="0"/>
                <a:cs typeface="Calibri" panose="020F0502020204030204" pitchFamily="34" charset="0"/>
              </a:rPr>
              <a:t>זורק </a:t>
            </a:r>
            <a:r>
              <a:rPr lang="he-IL" sz="1800" dirty="0">
                <a:latin typeface="Calibri" panose="020F0502020204030204" pitchFamily="34" charset="0"/>
                <a:cs typeface="Calibri" panose="020F0502020204030204" pitchFamily="34" charset="0"/>
              </a:rPr>
              <a:t>ממש טוב, </a:t>
            </a:r>
            <a:r>
              <a:rPr lang="he-IL" sz="1800" dirty="0" smtClean="0">
                <a:latin typeface="Calibri" panose="020F0502020204030204" pitchFamily="34" charset="0"/>
                <a:cs typeface="Calibri" panose="020F0502020204030204" pitchFamily="34" charset="0"/>
              </a:rPr>
              <a:t>ואתם </a:t>
            </a:r>
            <a:r>
              <a:rPr lang="he-IL" sz="1800" dirty="0">
                <a:latin typeface="Calibri" panose="020F0502020204030204" pitchFamily="34" charset="0"/>
                <a:cs typeface="Calibri" panose="020F0502020204030204" pitchFamily="34" charset="0"/>
              </a:rPr>
              <a:t>לא </a:t>
            </a:r>
            <a:r>
              <a:rPr lang="he-IL" sz="1800" dirty="0" smtClean="0">
                <a:latin typeface="Calibri" panose="020F0502020204030204" pitchFamily="34" charset="0"/>
                <a:cs typeface="Calibri" panose="020F0502020204030204" pitchFamily="34" charset="0"/>
              </a:rPr>
              <a:t>מסרתם </a:t>
            </a:r>
            <a:r>
              <a:rPr lang="he-IL" sz="1800" dirty="0">
                <a:latin typeface="Calibri" panose="020F0502020204030204" pitchFamily="34" charset="0"/>
                <a:cs typeface="Calibri" panose="020F0502020204030204" pitchFamily="34" charset="0"/>
              </a:rPr>
              <a:t>לי </a:t>
            </a:r>
            <a:r>
              <a:rPr lang="he-IL" sz="1800" dirty="0" smtClean="0">
                <a:latin typeface="Calibri" panose="020F0502020204030204" pitchFamily="34" charset="0"/>
                <a:cs typeface="Calibri" panose="020F0502020204030204" pitchFamily="34" charset="0"/>
              </a:rPr>
              <a:t>ובגללכם </a:t>
            </a:r>
            <a:r>
              <a:rPr lang="he-IL" sz="1800" dirty="0">
                <a:latin typeface="Calibri" panose="020F0502020204030204" pitchFamily="34" charset="0"/>
                <a:cs typeface="Calibri" panose="020F0502020204030204" pitchFamily="34" charset="0"/>
              </a:rPr>
              <a:t>הפסדתי. </a:t>
            </a:r>
          </a:p>
          <a:p>
            <a:pPr marL="0" indent="0">
              <a:buNone/>
            </a:pPr>
            <a:endParaRPr lang="he-IL" sz="1800" dirty="0">
              <a:latin typeface="Calibri" panose="020F0502020204030204" pitchFamily="34" charset="0"/>
              <a:cs typeface="Calibri" panose="020F0502020204030204" pitchFamily="34" charset="0"/>
            </a:endParaRPr>
          </a:p>
          <a:p>
            <a:pPr marL="0" indent="0">
              <a:buNone/>
            </a:pPr>
            <a:endParaRPr lang="he-IL" sz="1800" dirty="0">
              <a:latin typeface="Calibri" panose="020F0502020204030204" pitchFamily="34" charset="0"/>
              <a:cs typeface="Calibri" panose="020F0502020204030204" pitchFamily="34" charset="0"/>
            </a:endParaRPr>
          </a:p>
        </p:txBody>
      </p:sp>
      <p:cxnSp>
        <p:nvCxnSpPr>
          <p:cNvPr id="6" name="מחבר ישר 5"/>
          <p:cNvCxnSpPr/>
          <p:nvPr/>
        </p:nvCxnSpPr>
        <p:spPr>
          <a:xfrm flipH="1">
            <a:off x="6169891" y="794327"/>
            <a:ext cx="9236" cy="5763491"/>
          </a:xfrm>
          <a:prstGeom prst="line">
            <a:avLst/>
          </a:prstGeom>
          <a:ln w="38100">
            <a:prstDash val="sysDash"/>
          </a:ln>
        </p:spPr>
        <p:style>
          <a:lnRef idx="1">
            <a:schemeClr val="dk1"/>
          </a:lnRef>
          <a:fillRef idx="0">
            <a:schemeClr val="dk1"/>
          </a:fillRef>
          <a:effectRef idx="0">
            <a:schemeClr val="dk1"/>
          </a:effectRef>
          <a:fontRef idx="minor">
            <a:schemeClr val="tx1"/>
          </a:fontRef>
        </p:style>
      </p:cxnSp>
      <p:pic>
        <p:nvPicPr>
          <p:cNvPr id="7" name="תמונה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6026" y="6530110"/>
            <a:ext cx="310885" cy="310885"/>
          </a:xfrm>
          <a:prstGeom prst="rect">
            <a:avLst/>
          </a:prstGeom>
        </p:spPr>
      </p:pic>
      <p:sp>
        <p:nvSpPr>
          <p:cNvPr id="9" name="TextBox 8"/>
          <p:cNvSpPr txBox="1"/>
          <p:nvPr/>
        </p:nvSpPr>
        <p:spPr>
          <a:xfrm>
            <a:off x="7587644" y="6316220"/>
            <a:ext cx="3305712" cy="307777"/>
          </a:xfrm>
          <a:prstGeom prst="rect">
            <a:avLst/>
          </a:prstGeom>
          <a:noFill/>
        </p:spPr>
        <p:txBody>
          <a:bodyPr wrap="none" rtlCol="1">
            <a:spAutoFit/>
          </a:bodyPr>
          <a:lstStyle/>
          <a:p>
            <a:r>
              <a:rPr lang="he-IL" dirty="0"/>
              <a:t>**תפקיד זה מיועד </a:t>
            </a:r>
            <a:r>
              <a:rPr lang="he-IL" dirty="0" smtClean="0"/>
              <a:t>לתלמיד המואשם </a:t>
            </a:r>
            <a:r>
              <a:rPr lang="he-IL" dirty="0"/>
              <a:t>בהפסד</a:t>
            </a:r>
          </a:p>
        </p:txBody>
      </p:sp>
      <p:sp>
        <p:nvSpPr>
          <p:cNvPr id="10" name="TextBox 9"/>
          <p:cNvSpPr txBox="1"/>
          <p:nvPr/>
        </p:nvSpPr>
        <p:spPr>
          <a:xfrm>
            <a:off x="1112022" y="6310468"/>
            <a:ext cx="4079963" cy="307777"/>
          </a:xfrm>
          <a:prstGeom prst="rect">
            <a:avLst/>
          </a:prstGeom>
          <a:noFill/>
        </p:spPr>
        <p:txBody>
          <a:bodyPr wrap="none" rtlCol="1">
            <a:spAutoFit/>
          </a:bodyPr>
          <a:lstStyle/>
          <a:p>
            <a:r>
              <a:rPr lang="he-IL" dirty="0"/>
              <a:t>**תפקיד זה מיועד </a:t>
            </a:r>
            <a:r>
              <a:rPr lang="he-IL" dirty="0" smtClean="0"/>
              <a:t>לתלמידים אחרים </a:t>
            </a:r>
            <a:r>
              <a:rPr lang="he-IL" dirty="0"/>
              <a:t>מהקבוצה המפסידה</a:t>
            </a:r>
          </a:p>
        </p:txBody>
      </p:sp>
    </p:spTree>
    <p:extLst>
      <p:ext uri="{BB962C8B-B14F-4D97-AF65-F5344CB8AC3E}">
        <p14:creationId xmlns:p14="http://schemas.microsoft.com/office/powerpoint/2010/main" val="27430838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הסבר אליפטי 11"/>
          <p:cNvSpPr/>
          <p:nvPr/>
        </p:nvSpPr>
        <p:spPr>
          <a:xfrm>
            <a:off x="9796701" y="1635367"/>
            <a:ext cx="1860529" cy="1498722"/>
          </a:xfrm>
          <a:prstGeom prst="wedgeEllipseCallout">
            <a:avLst>
              <a:gd name="adj1" fmla="val -43726"/>
              <a:gd name="adj2" fmla="val 53540"/>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r>
              <a:rPr lang="he-IL" sz="1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אתה </a:t>
            </a:r>
            <a:r>
              <a:rPr lang="he-IL" sz="1400" dirty="0">
                <a:solidFill>
                  <a:srgbClr val="000000"/>
                </a:solidFill>
                <a:latin typeface="Calibri" panose="020F0502020204030204" pitchFamily="34" charset="0"/>
                <a:ea typeface="Calibri" panose="020F0502020204030204" pitchFamily="34" charset="0"/>
                <a:cs typeface="Calibri" panose="020F0502020204030204" pitchFamily="34" charset="0"/>
              </a:rPr>
              <a:t>תמיד </a:t>
            </a:r>
            <a:r>
              <a:rPr lang="he-IL" sz="1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מחליט שאתה משחק </a:t>
            </a:r>
            <a:r>
              <a:rPr lang="he-IL" sz="1400" dirty="0" smtClean="0">
                <a:solidFill>
                  <a:srgbClr val="FF00FF"/>
                </a:solidFill>
                <a:latin typeface="Calibri" panose="020F0502020204030204" pitchFamily="34" charset="0"/>
                <a:ea typeface="Calibri" panose="020F0502020204030204" pitchFamily="34" charset="0"/>
                <a:cs typeface="Calibri" panose="020F0502020204030204" pitchFamily="34" charset="0"/>
              </a:rPr>
              <a:t> </a:t>
            </a:r>
            <a:r>
              <a:rPr lang="he-IL" sz="1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ראשון </a:t>
            </a:r>
            <a:r>
              <a:rPr lang="he-IL" sz="1400" dirty="0">
                <a:solidFill>
                  <a:srgbClr val="000000"/>
                </a:solidFill>
                <a:latin typeface="Calibri" panose="020F0502020204030204" pitchFamily="34" charset="0"/>
                <a:ea typeface="Calibri" panose="020F0502020204030204" pitchFamily="34" charset="0"/>
                <a:cs typeface="Calibri" panose="020F0502020204030204" pitchFamily="34" charset="0"/>
              </a:rPr>
              <a:t>ולא </a:t>
            </a:r>
            <a:r>
              <a:rPr lang="he-IL" sz="1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משאיר לי </a:t>
            </a:r>
            <a:r>
              <a:rPr lang="he-IL" sz="1400" dirty="0">
                <a:solidFill>
                  <a:srgbClr val="000000"/>
                </a:solidFill>
                <a:latin typeface="Calibri" panose="020F0502020204030204" pitchFamily="34" charset="0"/>
                <a:ea typeface="Calibri" panose="020F0502020204030204" pitchFamily="34" charset="0"/>
                <a:cs typeface="Calibri" panose="020F0502020204030204" pitchFamily="34" charset="0"/>
              </a:rPr>
              <a:t>זמן למשחק</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5" name="הסבר אליפטי 14"/>
          <p:cNvSpPr/>
          <p:nvPr/>
        </p:nvSpPr>
        <p:spPr>
          <a:xfrm>
            <a:off x="2466847" y="1635367"/>
            <a:ext cx="1860529" cy="1498722"/>
          </a:xfrm>
          <a:prstGeom prst="wedgeEllipseCallout">
            <a:avLst>
              <a:gd name="adj1" fmla="val -43726"/>
              <a:gd name="adj2" fmla="val 53540"/>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r>
              <a:rPr lang="he-IL" sz="1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אתה </a:t>
            </a:r>
            <a:r>
              <a:rPr lang="he-IL" sz="1400" dirty="0">
                <a:solidFill>
                  <a:srgbClr val="000000"/>
                </a:solidFill>
                <a:latin typeface="Calibri" panose="020F0502020204030204" pitchFamily="34" charset="0"/>
                <a:ea typeface="Calibri" panose="020F0502020204030204" pitchFamily="34" charset="0"/>
                <a:cs typeface="Calibri" panose="020F0502020204030204" pitchFamily="34" charset="0"/>
              </a:rPr>
              <a:t>תמיד </a:t>
            </a:r>
            <a:r>
              <a:rPr lang="he-IL" sz="1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צועק </a:t>
            </a:r>
            <a:r>
              <a:rPr lang="he-IL" sz="1400" dirty="0">
                <a:solidFill>
                  <a:srgbClr val="000000"/>
                </a:solidFill>
                <a:latin typeface="Calibri" panose="020F0502020204030204" pitchFamily="34" charset="0"/>
                <a:ea typeface="Calibri" panose="020F0502020204030204" pitchFamily="34" charset="0"/>
                <a:cs typeface="Calibri" panose="020F0502020204030204" pitchFamily="34" charset="0"/>
              </a:rPr>
              <a:t>עלי</a:t>
            </a:r>
            <a:r>
              <a:rPr lang="he-IL" sz="1400" dirty="0">
                <a:solidFill>
                  <a:schemeClr val="tx1"/>
                </a:solidFill>
                <a:latin typeface="Calibri" panose="020F0502020204030204" pitchFamily="34" charset="0"/>
                <a:ea typeface="Calibri" panose="020F0502020204030204" pitchFamily="34" charset="0"/>
                <a:cs typeface="Calibri" panose="020F0502020204030204" pitchFamily="34" charset="0"/>
              </a:rPr>
              <a:t>, כאשר</a:t>
            </a:r>
            <a:r>
              <a:rPr lang="he-IL" sz="1400" dirty="0">
                <a:solidFill>
                  <a:srgbClr val="FF00FF"/>
                </a:solidFill>
                <a:latin typeface="Calibri" panose="020F0502020204030204" pitchFamily="34" charset="0"/>
                <a:ea typeface="Calibri" panose="020F0502020204030204" pitchFamily="34" charset="0"/>
                <a:cs typeface="Calibri" panose="020F0502020204030204" pitchFamily="34" charset="0"/>
              </a:rPr>
              <a:t> </a:t>
            </a:r>
            <a:r>
              <a:rPr lang="he-IL" sz="1400" dirty="0">
                <a:solidFill>
                  <a:srgbClr val="000000"/>
                </a:solidFill>
                <a:latin typeface="Calibri" panose="020F0502020204030204" pitchFamily="34" charset="0"/>
                <a:ea typeface="Calibri" panose="020F0502020204030204" pitchFamily="34" charset="0"/>
                <a:cs typeface="Calibri" panose="020F0502020204030204" pitchFamily="34" charset="0"/>
              </a:rPr>
              <a:t>אני לא </a:t>
            </a:r>
            <a:r>
              <a:rPr lang="he-IL" sz="1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מסכים </a:t>
            </a:r>
            <a:r>
              <a:rPr lang="he-IL" sz="1400" dirty="0">
                <a:solidFill>
                  <a:srgbClr val="000000"/>
                </a:solidFill>
                <a:latin typeface="Calibri" panose="020F0502020204030204" pitchFamily="34" charset="0"/>
                <a:ea typeface="Calibri" panose="020F0502020204030204" pitchFamily="34" charset="0"/>
                <a:cs typeface="Calibri" panose="020F0502020204030204" pitchFamily="34" charset="0"/>
              </a:rPr>
              <a:t>איתך</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6" name="הסבר אליפטי 15"/>
          <p:cNvSpPr/>
          <p:nvPr/>
        </p:nvSpPr>
        <p:spPr>
          <a:xfrm>
            <a:off x="315339" y="1635367"/>
            <a:ext cx="2020529" cy="1498722"/>
          </a:xfrm>
          <a:prstGeom prst="wedgeEllipseCallout">
            <a:avLst>
              <a:gd name="adj1" fmla="val 35015"/>
              <a:gd name="adj2" fmla="val 55073"/>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a:lnSpc>
                <a:spcPct val="107000"/>
              </a:lnSpc>
              <a:spcAft>
                <a:spcPts val="800"/>
              </a:spcAft>
            </a:pPr>
            <a:r>
              <a:rPr lang="he-IL" sz="1400" dirty="0">
                <a:solidFill>
                  <a:schemeClr val="tx1"/>
                </a:solidFill>
                <a:latin typeface="Calibri" panose="020F0502020204030204" pitchFamily="34" charset="0"/>
                <a:cs typeface="Calibri" panose="020F0502020204030204" pitchFamily="34" charset="0"/>
              </a:rPr>
              <a:t>אני </a:t>
            </a:r>
            <a:r>
              <a:rPr lang="he-IL" sz="1400" dirty="0" smtClean="0">
                <a:solidFill>
                  <a:schemeClr val="tx1"/>
                </a:solidFill>
                <a:latin typeface="Calibri" panose="020F0502020204030204" pitchFamily="34" charset="0"/>
                <a:cs typeface="Calibri" panose="020F0502020204030204" pitchFamily="34" charset="0"/>
              </a:rPr>
              <a:t>מרגיש </a:t>
            </a:r>
            <a:r>
              <a:rPr lang="he-IL" sz="1400" dirty="0">
                <a:solidFill>
                  <a:schemeClr val="tx1"/>
                </a:solidFill>
                <a:latin typeface="Calibri" panose="020F0502020204030204" pitchFamily="34" charset="0"/>
                <a:cs typeface="Calibri" panose="020F0502020204030204" pitchFamily="34" charset="0"/>
              </a:rPr>
              <a:t>_____</a:t>
            </a:r>
            <a:r>
              <a:rPr lang="en-US" sz="1400" dirty="0">
                <a:solidFill>
                  <a:schemeClr val="tx1"/>
                </a:solidFill>
                <a:latin typeface="Calibri" panose="020F0502020204030204" pitchFamily="34" charset="0"/>
                <a:cs typeface="Calibri" panose="020F0502020204030204" pitchFamily="34" charset="0"/>
              </a:rPr>
              <a:t/>
            </a:r>
            <a:br>
              <a:rPr lang="en-US" sz="1400" dirty="0">
                <a:solidFill>
                  <a:schemeClr val="tx1"/>
                </a:solidFill>
                <a:latin typeface="Calibri" panose="020F0502020204030204" pitchFamily="34" charset="0"/>
                <a:cs typeface="Calibri" panose="020F0502020204030204" pitchFamily="34" charset="0"/>
              </a:rPr>
            </a:br>
            <a:r>
              <a:rPr lang="he-IL" sz="1400" dirty="0">
                <a:solidFill>
                  <a:schemeClr val="tx1"/>
                </a:solidFill>
                <a:latin typeface="Calibri" panose="020F0502020204030204" pitchFamily="34" charset="0"/>
                <a:cs typeface="Calibri" panose="020F0502020204030204" pitchFamily="34" charset="0"/>
              </a:rPr>
              <a:t>כאשר _________ כי____________ היה עוזר לי אם</a:t>
            </a:r>
            <a:r>
              <a:rPr lang="en-US" sz="1400" dirty="0">
                <a:solidFill>
                  <a:schemeClr val="tx1"/>
                </a:solidFill>
                <a:latin typeface="Calibri" panose="020F0502020204030204" pitchFamily="34" charset="0"/>
                <a:cs typeface="Calibri" panose="020F0502020204030204" pitchFamily="34" charset="0"/>
              </a:rPr>
              <a:t/>
            </a:r>
            <a:br>
              <a:rPr lang="en-US" sz="1400" dirty="0">
                <a:solidFill>
                  <a:schemeClr val="tx1"/>
                </a:solidFill>
                <a:latin typeface="Calibri" panose="020F0502020204030204" pitchFamily="34" charset="0"/>
                <a:cs typeface="Calibri" panose="020F0502020204030204" pitchFamily="34" charset="0"/>
              </a:rPr>
            </a:br>
            <a:r>
              <a:rPr lang="he-IL" sz="1400" dirty="0">
                <a:solidFill>
                  <a:schemeClr val="tx1"/>
                </a:solidFill>
                <a:latin typeface="Calibri" panose="020F0502020204030204" pitchFamily="34" charset="0"/>
                <a:cs typeface="Calibri" panose="020F0502020204030204" pitchFamily="34" charset="0"/>
              </a:rPr>
              <a:t>___________</a:t>
            </a:r>
            <a:endPar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8" name="הסבר אליפטי 17"/>
          <p:cNvSpPr/>
          <p:nvPr/>
        </p:nvSpPr>
        <p:spPr>
          <a:xfrm>
            <a:off x="7616171" y="1583741"/>
            <a:ext cx="2020529" cy="1498722"/>
          </a:xfrm>
          <a:prstGeom prst="wedgeEllipseCallout">
            <a:avLst>
              <a:gd name="adj1" fmla="val 35015"/>
              <a:gd name="adj2" fmla="val 55073"/>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a:lnSpc>
                <a:spcPct val="107000"/>
              </a:lnSpc>
              <a:spcAft>
                <a:spcPts val="800"/>
              </a:spcAft>
            </a:pPr>
            <a:r>
              <a:rPr lang="he-IL" sz="1400" dirty="0">
                <a:solidFill>
                  <a:schemeClr val="tx1"/>
                </a:solidFill>
                <a:latin typeface="Calibri" panose="020F0502020204030204" pitchFamily="34" charset="0"/>
                <a:cs typeface="Calibri" panose="020F0502020204030204" pitchFamily="34" charset="0"/>
              </a:rPr>
              <a:t>אני </a:t>
            </a:r>
            <a:r>
              <a:rPr lang="he-IL" sz="1400" dirty="0" smtClean="0">
                <a:solidFill>
                  <a:schemeClr val="tx1"/>
                </a:solidFill>
                <a:latin typeface="Calibri" panose="020F0502020204030204" pitchFamily="34" charset="0"/>
                <a:cs typeface="Calibri" panose="020F0502020204030204" pitchFamily="34" charset="0"/>
              </a:rPr>
              <a:t>מרגיש </a:t>
            </a:r>
            <a:r>
              <a:rPr lang="he-IL" sz="1400" dirty="0">
                <a:solidFill>
                  <a:schemeClr val="tx1"/>
                </a:solidFill>
                <a:latin typeface="Calibri" panose="020F0502020204030204" pitchFamily="34" charset="0"/>
                <a:cs typeface="Calibri" panose="020F0502020204030204" pitchFamily="34" charset="0"/>
              </a:rPr>
              <a:t>____</a:t>
            </a:r>
            <a:r>
              <a:rPr lang="en-US" sz="1400" dirty="0">
                <a:solidFill>
                  <a:schemeClr val="tx1"/>
                </a:solidFill>
                <a:latin typeface="Calibri" panose="020F0502020204030204" pitchFamily="34" charset="0"/>
                <a:cs typeface="Calibri" panose="020F0502020204030204" pitchFamily="34" charset="0"/>
              </a:rPr>
              <a:t/>
            </a:r>
            <a:br>
              <a:rPr lang="en-US" sz="1400" dirty="0">
                <a:solidFill>
                  <a:schemeClr val="tx1"/>
                </a:solidFill>
                <a:latin typeface="Calibri" panose="020F0502020204030204" pitchFamily="34" charset="0"/>
                <a:cs typeface="Calibri" panose="020F0502020204030204" pitchFamily="34" charset="0"/>
              </a:rPr>
            </a:br>
            <a:r>
              <a:rPr lang="he-IL" sz="1400" dirty="0">
                <a:solidFill>
                  <a:schemeClr val="tx1"/>
                </a:solidFill>
                <a:latin typeface="Calibri" panose="020F0502020204030204" pitchFamily="34" charset="0"/>
                <a:cs typeface="Calibri" panose="020F0502020204030204" pitchFamily="34" charset="0"/>
              </a:rPr>
              <a:t>כאשר ________ כי____________ היה עוזר לי אם</a:t>
            </a:r>
            <a:r>
              <a:rPr lang="en-US" sz="1400" dirty="0">
                <a:solidFill>
                  <a:schemeClr val="tx1"/>
                </a:solidFill>
                <a:latin typeface="Calibri" panose="020F0502020204030204" pitchFamily="34" charset="0"/>
                <a:cs typeface="Calibri" panose="020F0502020204030204" pitchFamily="34" charset="0"/>
              </a:rPr>
              <a:t/>
            </a:r>
            <a:br>
              <a:rPr lang="en-US" sz="1400" dirty="0">
                <a:solidFill>
                  <a:schemeClr val="tx1"/>
                </a:solidFill>
                <a:latin typeface="Calibri" panose="020F0502020204030204" pitchFamily="34" charset="0"/>
                <a:cs typeface="Calibri" panose="020F0502020204030204" pitchFamily="34" charset="0"/>
              </a:rPr>
            </a:br>
            <a:r>
              <a:rPr lang="he-IL" sz="1400" dirty="0">
                <a:solidFill>
                  <a:schemeClr val="tx1"/>
                </a:solidFill>
                <a:latin typeface="Calibri" panose="020F0502020204030204" pitchFamily="34" charset="0"/>
                <a:cs typeface="Calibri" panose="020F0502020204030204" pitchFamily="34" charset="0"/>
              </a:rPr>
              <a:t>___________</a:t>
            </a:r>
            <a:endPar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0" name="הסבר אליפטי 19"/>
          <p:cNvSpPr/>
          <p:nvPr/>
        </p:nvSpPr>
        <p:spPr>
          <a:xfrm>
            <a:off x="6177599" y="2757817"/>
            <a:ext cx="1860529" cy="1498722"/>
          </a:xfrm>
          <a:prstGeom prst="wedgeEllipseCallout">
            <a:avLst>
              <a:gd name="adj1" fmla="val -43726"/>
              <a:gd name="adj2" fmla="val 53540"/>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r>
              <a:rPr lang="he-IL" sz="1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אתם </a:t>
            </a:r>
            <a:r>
              <a:rPr lang="he-IL" sz="1400" dirty="0">
                <a:solidFill>
                  <a:srgbClr val="000000"/>
                </a:solidFill>
                <a:latin typeface="Calibri" panose="020F0502020204030204" pitchFamily="34" charset="0"/>
                <a:ea typeface="Calibri" panose="020F0502020204030204" pitchFamily="34" charset="0"/>
                <a:cs typeface="Calibri" panose="020F0502020204030204" pitchFamily="34" charset="0"/>
              </a:rPr>
              <a:t>תמיד לא </a:t>
            </a:r>
            <a:r>
              <a:rPr lang="he-IL" sz="1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משתפים </a:t>
            </a:r>
            <a:r>
              <a:rPr lang="he-IL" sz="1400" dirty="0">
                <a:solidFill>
                  <a:srgbClr val="000000"/>
                </a:solidFill>
                <a:latin typeface="Calibri" panose="020F0502020204030204" pitchFamily="34" charset="0"/>
                <a:ea typeface="Calibri" panose="020F0502020204030204" pitchFamily="34" charset="0"/>
                <a:cs typeface="Calibri" panose="020F0502020204030204" pitchFamily="34" charset="0"/>
              </a:rPr>
              <a:t>אותי במשחק </a:t>
            </a:r>
            <a:r>
              <a:rPr lang="he-IL" sz="1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ומתעלמים ממני</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21" name="הסבר אליפטי 20"/>
          <p:cNvSpPr/>
          <p:nvPr/>
        </p:nvSpPr>
        <p:spPr>
          <a:xfrm>
            <a:off x="4026091" y="2757817"/>
            <a:ext cx="2020529" cy="1498722"/>
          </a:xfrm>
          <a:prstGeom prst="wedgeEllipseCallout">
            <a:avLst>
              <a:gd name="adj1" fmla="val 35015"/>
              <a:gd name="adj2" fmla="val 55073"/>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a:lnSpc>
                <a:spcPct val="107000"/>
              </a:lnSpc>
              <a:spcAft>
                <a:spcPts val="800"/>
              </a:spcAft>
            </a:pPr>
            <a:r>
              <a:rPr lang="he-IL" sz="1400" dirty="0">
                <a:solidFill>
                  <a:schemeClr val="tx1"/>
                </a:solidFill>
                <a:latin typeface="Calibri" panose="020F0502020204030204" pitchFamily="34" charset="0"/>
                <a:cs typeface="Calibri" panose="020F0502020204030204" pitchFamily="34" charset="0"/>
              </a:rPr>
              <a:t>אני </a:t>
            </a:r>
            <a:r>
              <a:rPr lang="he-IL" sz="1400" dirty="0" smtClean="0">
                <a:solidFill>
                  <a:schemeClr val="tx1"/>
                </a:solidFill>
                <a:latin typeface="Calibri" panose="020F0502020204030204" pitchFamily="34" charset="0"/>
                <a:cs typeface="Calibri" panose="020F0502020204030204" pitchFamily="34" charset="0"/>
              </a:rPr>
              <a:t>מרגיש </a:t>
            </a:r>
            <a:r>
              <a:rPr lang="he-IL" sz="1400" dirty="0">
                <a:solidFill>
                  <a:schemeClr val="tx1"/>
                </a:solidFill>
                <a:latin typeface="Calibri" panose="020F0502020204030204" pitchFamily="34" charset="0"/>
                <a:cs typeface="Calibri" panose="020F0502020204030204" pitchFamily="34" charset="0"/>
              </a:rPr>
              <a:t>___</a:t>
            </a:r>
            <a:r>
              <a:rPr lang="en-US" sz="1400" dirty="0">
                <a:solidFill>
                  <a:schemeClr val="tx1"/>
                </a:solidFill>
                <a:latin typeface="Calibri" panose="020F0502020204030204" pitchFamily="34" charset="0"/>
                <a:cs typeface="Calibri" panose="020F0502020204030204" pitchFamily="34" charset="0"/>
              </a:rPr>
              <a:t/>
            </a:r>
            <a:br>
              <a:rPr lang="en-US" sz="1400" dirty="0">
                <a:solidFill>
                  <a:schemeClr val="tx1"/>
                </a:solidFill>
                <a:latin typeface="Calibri" panose="020F0502020204030204" pitchFamily="34" charset="0"/>
                <a:cs typeface="Calibri" panose="020F0502020204030204" pitchFamily="34" charset="0"/>
              </a:rPr>
            </a:br>
            <a:r>
              <a:rPr lang="he-IL" sz="1400" dirty="0">
                <a:solidFill>
                  <a:schemeClr val="tx1"/>
                </a:solidFill>
                <a:latin typeface="Calibri" panose="020F0502020204030204" pitchFamily="34" charset="0"/>
                <a:cs typeface="Calibri" panose="020F0502020204030204" pitchFamily="34" charset="0"/>
              </a:rPr>
              <a:t>כאשר _________ כי____________ היה עוזר לי אם</a:t>
            </a:r>
            <a:r>
              <a:rPr lang="en-US" sz="1400" dirty="0">
                <a:solidFill>
                  <a:schemeClr val="tx1"/>
                </a:solidFill>
                <a:latin typeface="Calibri" panose="020F0502020204030204" pitchFamily="34" charset="0"/>
                <a:cs typeface="Calibri" panose="020F0502020204030204" pitchFamily="34" charset="0"/>
              </a:rPr>
              <a:t/>
            </a:r>
            <a:br>
              <a:rPr lang="en-US" sz="1400" dirty="0">
                <a:solidFill>
                  <a:schemeClr val="tx1"/>
                </a:solidFill>
                <a:latin typeface="Calibri" panose="020F0502020204030204" pitchFamily="34" charset="0"/>
                <a:cs typeface="Calibri" panose="020F0502020204030204" pitchFamily="34" charset="0"/>
              </a:rPr>
            </a:br>
            <a:r>
              <a:rPr lang="he-IL" sz="1400" dirty="0">
                <a:solidFill>
                  <a:schemeClr val="tx1"/>
                </a:solidFill>
                <a:latin typeface="Calibri" panose="020F0502020204030204" pitchFamily="34" charset="0"/>
                <a:cs typeface="Calibri" panose="020F0502020204030204" pitchFamily="34" charset="0"/>
              </a:rPr>
              <a:t>___________</a:t>
            </a:r>
            <a:endPar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2" name="הסבר אליפטי 21"/>
          <p:cNvSpPr/>
          <p:nvPr/>
        </p:nvSpPr>
        <p:spPr>
          <a:xfrm>
            <a:off x="2467779" y="4549934"/>
            <a:ext cx="1860529" cy="1498722"/>
          </a:xfrm>
          <a:prstGeom prst="wedgeEllipseCallout">
            <a:avLst>
              <a:gd name="adj1" fmla="val -43726"/>
              <a:gd name="adj2" fmla="val 53540"/>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r>
              <a:rPr lang="he-IL" sz="1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אתה </a:t>
            </a:r>
            <a:r>
              <a:rPr lang="he-IL" sz="1400" dirty="0">
                <a:solidFill>
                  <a:srgbClr val="000000"/>
                </a:solidFill>
                <a:latin typeface="Calibri" panose="020F0502020204030204" pitchFamily="34" charset="0"/>
                <a:ea typeface="Calibri" panose="020F0502020204030204" pitchFamily="34" charset="0"/>
                <a:cs typeface="Calibri" panose="020F0502020204030204" pitchFamily="34" charset="0"/>
              </a:rPr>
              <a:t>תמיד </a:t>
            </a:r>
            <a:r>
              <a:rPr lang="he-IL" sz="1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כועס עלי </a:t>
            </a:r>
            <a:r>
              <a:rPr lang="he-IL" sz="1400" dirty="0">
                <a:solidFill>
                  <a:srgbClr val="000000"/>
                </a:solidFill>
                <a:latin typeface="Calibri" panose="020F0502020204030204" pitchFamily="34" charset="0"/>
                <a:ea typeface="Calibri" panose="020F0502020204030204" pitchFamily="34" charset="0"/>
                <a:cs typeface="Calibri" panose="020F0502020204030204" pitchFamily="34" charset="0"/>
              </a:rPr>
              <a:t>כשאני </a:t>
            </a:r>
            <a:r>
              <a:rPr lang="he-IL" sz="1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שוכח לסדר את החפצים שלי.</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23" name="הסבר אליפטי 22"/>
          <p:cNvSpPr/>
          <p:nvPr/>
        </p:nvSpPr>
        <p:spPr>
          <a:xfrm>
            <a:off x="176463" y="4549934"/>
            <a:ext cx="2160337" cy="1498722"/>
          </a:xfrm>
          <a:prstGeom prst="wedgeEllipseCallout">
            <a:avLst>
              <a:gd name="adj1" fmla="val 35015"/>
              <a:gd name="adj2" fmla="val 55073"/>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a:lnSpc>
                <a:spcPct val="107000"/>
              </a:lnSpc>
              <a:spcAft>
                <a:spcPts val="800"/>
              </a:spcAft>
            </a:pPr>
            <a:r>
              <a:rPr lang="he-IL" sz="1400" dirty="0">
                <a:solidFill>
                  <a:schemeClr val="tx1"/>
                </a:solidFill>
                <a:latin typeface="Calibri" panose="020F0502020204030204" pitchFamily="34" charset="0"/>
                <a:cs typeface="Calibri" panose="020F0502020204030204" pitchFamily="34" charset="0"/>
              </a:rPr>
              <a:t>אני </a:t>
            </a:r>
            <a:r>
              <a:rPr lang="he-IL" sz="1400" dirty="0" smtClean="0">
                <a:solidFill>
                  <a:schemeClr val="tx1"/>
                </a:solidFill>
                <a:latin typeface="Calibri" panose="020F0502020204030204" pitchFamily="34" charset="0"/>
                <a:cs typeface="Calibri" panose="020F0502020204030204" pitchFamily="34" charset="0"/>
              </a:rPr>
              <a:t>מרגיש______</a:t>
            </a:r>
            <a:r>
              <a:rPr lang="en-US" sz="1400" dirty="0">
                <a:solidFill>
                  <a:schemeClr val="tx1"/>
                </a:solidFill>
                <a:latin typeface="Calibri" panose="020F0502020204030204" pitchFamily="34" charset="0"/>
                <a:cs typeface="Calibri" panose="020F0502020204030204" pitchFamily="34" charset="0"/>
              </a:rPr>
              <a:t/>
            </a:r>
            <a:br>
              <a:rPr lang="en-US" sz="1400" dirty="0">
                <a:solidFill>
                  <a:schemeClr val="tx1"/>
                </a:solidFill>
                <a:latin typeface="Calibri" panose="020F0502020204030204" pitchFamily="34" charset="0"/>
                <a:cs typeface="Calibri" panose="020F0502020204030204" pitchFamily="34" charset="0"/>
              </a:rPr>
            </a:br>
            <a:r>
              <a:rPr lang="he-IL" sz="1400" dirty="0">
                <a:solidFill>
                  <a:schemeClr val="tx1"/>
                </a:solidFill>
                <a:latin typeface="Calibri" panose="020F0502020204030204" pitchFamily="34" charset="0"/>
                <a:cs typeface="Calibri" panose="020F0502020204030204" pitchFamily="34" charset="0"/>
              </a:rPr>
              <a:t>כאשר _________ כי____________ היה עוזר לי אם</a:t>
            </a:r>
            <a:r>
              <a:rPr lang="en-US" sz="1400" dirty="0">
                <a:solidFill>
                  <a:schemeClr val="tx1"/>
                </a:solidFill>
                <a:latin typeface="Calibri" panose="020F0502020204030204" pitchFamily="34" charset="0"/>
                <a:cs typeface="Calibri" panose="020F0502020204030204" pitchFamily="34" charset="0"/>
              </a:rPr>
              <a:t/>
            </a:r>
            <a:br>
              <a:rPr lang="en-US" sz="1400" dirty="0">
                <a:solidFill>
                  <a:schemeClr val="tx1"/>
                </a:solidFill>
                <a:latin typeface="Calibri" panose="020F0502020204030204" pitchFamily="34" charset="0"/>
                <a:cs typeface="Calibri" panose="020F0502020204030204" pitchFamily="34" charset="0"/>
              </a:rPr>
            </a:br>
            <a:r>
              <a:rPr lang="he-IL" sz="1400" dirty="0">
                <a:solidFill>
                  <a:schemeClr val="tx1"/>
                </a:solidFill>
                <a:latin typeface="Calibri" panose="020F0502020204030204" pitchFamily="34" charset="0"/>
                <a:cs typeface="Calibri" panose="020F0502020204030204" pitchFamily="34" charset="0"/>
              </a:rPr>
              <a:t>___________</a:t>
            </a:r>
            <a:endPar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7" name="הסבר אליפטי 26"/>
          <p:cNvSpPr/>
          <p:nvPr/>
        </p:nvSpPr>
        <p:spPr>
          <a:xfrm>
            <a:off x="9636700" y="4365481"/>
            <a:ext cx="1860529" cy="1498722"/>
          </a:xfrm>
          <a:prstGeom prst="wedgeEllipseCallout">
            <a:avLst>
              <a:gd name="adj1" fmla="val -43726"/>
              <a:gd name="adj2" fmla="val 53540"/>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r>
              <a:rPr lang="he-IL" sz="1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אתה </a:t>
            </a:r>
            <a:r>
              <a:rPr lang="he-IL" sz="1400" dirty="0">
                <a:solidFill>
                  <a:srgbClr val="000000"/>
                </a:solidFill>
                <a:latin typeface="Calibri" panose="020F0502020204030204" pitchFamily="34" charset="0"/>
                <a:ea typeface="Calibri" panose="020F0502020204030204" pitchFamily="34" charset="0"/>
                <a:cs typeface="Calibri" panose="020F0502020204030204" pitchFamily="34" charset="0"/>
              </a:rPr>
              <a:t>לא </a:t>
            </a:r>
            <a:r>
              <a:rPr lang="he-IL" sz="1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מתמסר </a:t>
            </a:r>
            <a:r>
              <a:rPr lang="he-IL" sz="1400" dirty="0">
                <a:solidFill>
                  <a:srgbClr val="000000"/>
                </a:solidFill>
                <a:latin typeface="Calibri" panose="020F0502020204030204" pitchFamily="34" charset="0"/>
                <a:ea typeface="Calibri" panose="020F0502020204030204" pitchFamily="34" charset="0"/>
                <a:cs typeface="Calibri" panose="020F0502020204030204" pitchFamily="34" charset="0"/>
              </a:rPr>
              <a:t>במשחק </a:t>
            </a:r>
            <a:r>
              <a:rPr lang="he-IL" sz="1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ומשחק </a:t>
            </a:r>
            <a:r>
              <a:rPr lang="he-IL" sz="1400" dirty="0">
                <a:solidFill>
                  <a:srgbClr val="000000"/>
                </a:solidFill>
                <a:latin typeface="Calibri" panose="020F0502020204030204" pitchFamily="34" charset="0"/>
                <a:ea typeface="Calibri" panose="020F0502020204030204" pitchFamily="34" charset="0"/>
                <a:cs typeface="Calibri" panose="020F0502020204030204" pitchFamily="34" charset="0"/>
              </a:rPr>
              <a:t>כאילו </a:t>
            </a:r>
            <a:r>
              <a:rPr lang="he-IL" sz="1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אתה </a:t>
            </a:r>
            <a:r>
              <a:rPr lang="he-IL" sz="1400" dirty="0">
                <a:solidFill>
                  <a:srgbClr val="000000"/>
                </a:solidFill>
                <a:latin typeface="Calibri" panose="020F0502020204030204" pitchFamily="34" charset="0"/>
                <a:ea typeface="Calibri" panose="020F0502020204030204" pitchFamily="34" charset="0"/>
                <a:cs typeface="Calibri" panose="020F0502020204030204" pitchFamily="34" charset="0"/>
              </a:rPr>
              <a:t>לבד </a:t>
            </a:r>
            <a:r>
              <a:rPr lang="he-IL" sz="1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בחצר</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28" name="הסבר אליפטי 27"/>
          <p:cNvSpPr/>
          <p:nvPr/>
        </p:nvSpPr>
        <p:spPr>
          <a:xfrm>
            <a:off x="7422154" y="4397565"/>
            <a:ext cx="2083568" cy="1498722"/>
          </a:xfrm>
          <a:prstGeom prst="wedgeEllipseCallout">
            <a:avLst>
              <a:gd name="adj1" fmla="val 35015"/>
              <a:gd name="adj2" fmla="val 55073"/>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a:lnSpc>
                <a:spcPct val="107000"/>
              </a:lnSpc>
              <a:spcAft>
                <a:spcPts val="800"/>
              </a:spcAft>
            </a:pPr>
            <a:r>
              <a:rPr lang="he-IL" sz="1400" dirty="0">
                <a:solidFill>
                  <a:schemeClr val="tx1"/>
                </a:solidFill>
                <a:latin typeface="Calibri" panose="020F0502020204030204" pitchFamily="34" charset="0"/>
                <a:cs typeface="Calibri" panose="020F0502020204030204" pitchFamily="34" charset="0"/>
              </a:rPr>
              <a:t>אני </a:t>
            </a:r>
            <a:r>
              <a:rPr lang="he-IL" sz="1400" dirty="0" smtClean="0">
                <a:solidFill>
                  <a:schemeClr val="tx1"/>
                </a:solidFill>
                <a:latin typeface="Calibri" panose="020F0502020204030204" pitchFamily="34" charset="0"/>
                <a:cs typeface="Calibri" panose="020F0502020204030204" pitchFamily="34" charset="0"/>
              </a:rPr>
              <a:t>מרגיש______</a:t>
            </a:r>
            <a:r>
              <a:rPr lang="en-US" sz="1400" dirty="0">
                <a:solidFill>
                  <a:schemeClr val="tx1"/>
                </a:solidFill>
                <a:latin typeface="Calibri" panose="020F0502020204030204" pitchFamily="34" charset="0"/>
                <a:cs typeface="Calibri" panose="020F0502020204030204" pitchFamily="34" charset="0"/>
              </a:rPr>
              <a:t/>
            </a:r>
            <a:br>
              <a:rPr lang="en-US" sz="1400" dirty="0">
                <a:solidFill>
                  <a:schemeClr val="tx1"/>
                </a:solidFill>
                <a:latin typeface="Calibri" panose="020F0502020204030204" pitchFamily="34" charset="0"/>
                <a:cs typeface="Calibri" panose="020F0502020204030204" pitchFamily="34" charset="0"/>
              </a:rPr>
            </a:br>
            <a:r>
              <a:rPr lang="he-IL" sz="1400" dirty="0">
                <a:solidFill>
                  <a:schemeClr val="tx1"/>
                </a:solidFill>
                <a:latin typeface="Calibri" panose="020F0502020204030204" pitchFamily="34" charset="0"/>
                <a:cs typeface="Calibri" panose="020F0502020204030204" pitchFamily="34" charset="0"/>
              </a:rPr>
              <a:t>כאשר _________ כי____________ היה עוזר לי אם</a:t>
            </a:r>
            <a:r>
              <a:rPr lang="en-US" sz="1400" dirty="0">
                <a:solidFill>
                  <a:schemeClr val="tx1"/>
                </a:solidFill>
                <a:latin typeface="Calibri" panose="020F0502020204030204" pitchFamily="34" charset="0"/>
                <a:cs typeface="Calibri" panose="020F0502020204030204" pitchFamily="34" charset="0"/>
              </a:rPr>
              <a:t/>
            </a:r>
            <a:br>
              <a:rPr lang="en-US" sz="1400" dirty="0">
                <a:solidFill>
                  <a:schemeClr val="tx1"/>
                </a:solidFill>
                <a:latin typeface="Calibri" panose="020F0502020204030204" pitchFamily="34" charset="0"/>
                <a:cs typeface="Calibri" panose="020F0502020204030204" pitchFamily="34" charset="0"/>
              </a:rPr>
            </a:br>
            <a:r>
              <a:rPr lang="he-IL" sz="1400" dirty="0">
                <a:solidFill>
                  <a:schemeClr val="tx1"/>
                </a:solidFill>
                <a:latin typeface="Calibri" panose="020F0502020204030204" pitchFamily="34" charset="0"/>
                <a:cs typeface="Calibri" panose="020F0502020204030204" pitchFamily="34" charset="0"/>
              </a:rPr>
              <a:t>___________</a:t>
            </a:r>
            <a:endPar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 name="כותרת 1">
            <a:extLst>
              <a:ext uri="{FF2B5EF4-FFF2-40B4-BE49-F238E27FC236}">
                <a16:creationId xmlns:a16="http://schemas.microsoft.com/office/drawing/2014/main" id="{FC46AE4F-4B36-4BEA-AFB6-F1481ADF1C17}"/>
              </a:ext>
            </a:extLst>
          </p:cNvPr>
          <p:cNvSpPr>
            <a:spLocks noGrp="1"/>
          </p:cNvSpPr>
          <p:nvPr>
            <p:ph type="title"/>
          </p:nvPr>
        </p:nvSpPr>
        <p:spPr>
          <a:xfrm>
            <a:off x="981629" y="108230"/>
            <a:ext cx="10515600" cy="1325563"/>
          </a:xfrm>
        </p:spPr>
        <p:txBody>
          <a:bodyPr>
            <a:noAutofit/>
          </a:bodyPr>
          <a:lstStyle/>
          <a:p>
            <a:r>
              <a:rPr lang="he-IL" sz="4400" dirty="0"/>
              <a:t>עבודה עצמית</a:t>
            </a:r>
            <a:r>
              <a:rPr lang="en-US" sz="4400" dirty="0"/>
              <a:t/>
            </a:r>
            <a:br>
              <a:rPr lang="en-US" sz="4400" dirty="0"/>
            </a:br>
            <a:r>
              <a:rPr lang="he-IL" sz="4400" dirty="0" smtClean="0"/>
              <a:t>עוברים </a:t>
            </a:r>
            <a:r>
              <a:rPr lang="he-IL" sz="4400" dirty="0"/>
              <a:t>ממסרי </a:t>
            </a:r>
            <a:r>
              <a:rPr lang="he-IL" sz="4400" dirty="0" smtClean="0"/>
              <a:t>"אתה" </a:t>
            </a:r>
            <a:r>
              <a:rPr lang="he-IL" sz="4400" dirty="0"/>
              <a:t>למסרי "אני"</a:t>
            </a:r>
            <a:endParaRPr lang="x-none" sz="4400" dirty="0"/>
          </a:p>
        </p:txBody>
      </p:sp>
    </p:spTree>
    <p:extLst>
      <p:ext uri="{BB962C8B-B14F-4D97-AF65-F5344CB8AC3E}">
        <p14:creationId xmlns:p14="http://schemas.microsoft.com/office/powerpoint/2010/main" val="40405360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sz="half" idx="1"/>
          </p:nvPr>
        </p:nvSpPr>
        <p:spPr>
          <a:xfrm>
            <a:off x="425200" y="678991"/>
            <a:ext cx="5181600" cy="4151425"/>
          </a:xfrm>
          <a:solidFill>
            <a:schemeClr val="accent2">
              <a:lumMod val="20000"/>
              <a:lumOff val="80000"/>
            </a:schemeClr>
          </a:solidFill>
        </p:spPr>
        <p:txBody>
          <a:bodyPr>
            <a:noAutofit/>
          </a:bodyPr>
          <a:lstStyle/>
          <a:p>
            <a:pPr marL="0" indent="0">
              <a:lnSpc>
                <a:spcPct val="120000"/>
              </a:lnSpc>
              <a:spcBef>
                <a:spcPts val="0"/>
              </a:spcBef>
              <a:spcAft>
                <a:spcPts val="1200"/>
              </a:spcAft>
              <a:buNone/>
            </a:pPr>
            <a:r>
              <a:rPr lang="he-IL" sz="1300" dirty="0">
                <a:latin typeface="Calibri" panose="020F0502020204030204" pitchFamily="34" charset="0"/>
                <a:cs typeface="Calibri" panose="020F0502020204030204" pitchFamily="34" charset="0"/>
              </a:rPr>
              <a:t>בשיעור </a:t>
            </a:r>
            <a:r>
              <a:rPr lang="he-IL" sz="1300" dirty="0" smtClean="0">
                <a:latin typeface="Calibri" panose="020F0502020204030204" pitchFamily="34" charset="0"/>
                <a:cs typeface="Calibri" panose="020F0502020204030204" pitchFamily="34" charset="0"/>
              </a:rPr>
              <a:t>משנה הרב יצחק נתן </a:t>
            </a:r>
            <a:r>
              <a:rPr lang="he-IL" sz="1300" dirty="0">
                <a:latin typeface="Calibri" panose="020F0502020204030204" pitchFamily="34" charset="0"/>
                <a:cs typeface="Calibri" panose="020F0502020204030204" pitchFamily="34" charset="0"/>
              </a:rPr>
              <a:t>לכיתה לעבוד ברביעיות. </a:t>
            </a:r>
          </a:p>
          <a:p>
            <a:pPr marL="0" indent="0">
              <a:lnSpc>
                <a:spcPct val="120000"/>
              </a:lnSpc>
              <a:spcBef>
                <a:spcPts val="0"/>
              </a:spcBef>
              <a:spcAft>
                <a:spcPts val="1200"/>
              </a:spcAft>
              <a:buNone/>
            </a:pPr>
            <a:r>
              <a:rPr lang="he-IL" sz="1300" dirty="0" smtClean="0">
                <a:latin typeface="Calibri" panose="020F0502020204030204" pitchFamily="34" charset="0"/>
                <a:cs typeface="Calibri" panose="020F0502020204030204" pitchFamily="34" charset="0"/>
              </a:rPr>
              <a:t>הוא ביקש </a:t>
            </a:r>
            <a:r>
              <a:rPr lang="he-IL" sz="1300" dirty="0">
                <a:latin typeface="Calibri" panose="020F0502020204030204" pitchFamily="34" charset="0"/>
                <a:cs typeface="Calibri" panose="020F0502020204030204" pitchFamily="34" charset="0"/>
              </a:rPr>
              <a:t>שתחליטו </a:t>
            </a:r>
            <a:r>
              <a:rPr lang="he-IL" sz="1300" dirty="0" smtClean="0">
                <a:latin typeface="Calibri" panose="020F0502020204030204" pitchFamily="34" charset="0"/>
                <a:cs typeface="Calibri" panose="020F0502020204030204" pitchFamily="34" charset="0"/>
              </a:rPr>
              <a:t>בעצמכם </a:t>
            </a:r>
            <a:r>
              <a:rPr lang="he-IL" sz="1300" dirty="0">
                <a:latin typeface="Calibri" panose="020F0502020204030204" pitchFamily="34" charset="0"/>
                <a:cs typeface="Calibri" panose="020F0502020204030204" pitchFamily="34" charset="0"/>
              </a:rPr>
              <a:t>מי ראש הקבוצה, שתפקידה לנהל את העבודה בקבוצה. </a:t>
            </a:r>
          </a:p>
          <a:p>
            <a:pPr marL="0" indent="0">
              <a:lnSpc>
                <a:spcPct val="120000"/>
              </a:lnSpc>
              <a:spcBef>
                <a:spcPts val="0"/>
              </a:spcBef>
              <a:spcAft>
                <a:spcPts val="1200"/>
              </a:spcAft>
              <a:buNone/>
            </a:pPr>
            <a:r>
              <a:rPr lang="he-IL" sz="1300" dirty="0" smtClean="0">
                <a:latin typeface="Calibri" panose="020F0502020204030204" pitchFamily="34" charset="0"/>
                <a:cs typeface="Calibri" panose="020F0502020204030204" pitchFamily="34" charset="0"/>
              </a:rPr>
              <a:t>אחד התלמידים </a:t>
            </a:r>
            <a:r>
              <a:rPr lang="he-IL" sz="1300" dirty="0">
                <a:latin typeface="Calibri" panose="020F0502020204030204" pitchFamily="34" charset="0"/>
                <a:cs typeface="Calibri" panose="020F0502020204030204" pitchFamily="34" charset="0"/>
              </a:rPr>
              <a:t>בקבוצה </a:t>
            </a:r>
            <a:r>
              <a:rPr lang="he-IL" sz="1300" dirty="0" smtClean="0">
                <a:latin typeface="Calibri" panose="020F0502020204030204" pitchFamily="34" charset="0"/>
                <a:cs typeface="Calibri" panose="020F0502020204030204" pitchFamily="34" charset="0"/>
              </a:rPr>
              <a:t>מתעקש </a:t>
            </a:r>
            <a:r>
              <a:rPr lang="he-IL" sz="1300" dirty="0">
                <a:latin typeface="Calibri" panose="020F0502020204030204" pitchFamily="34" charset="0"/>
                <a:cs typeface="Calibri" panose="020F0502020204030204" pitchFamily="34" charset="0"/>
              </a:rPr>
              <a:t>להיות ראש </a:t>
            </a:r>
            <a:r>
              <a:rPr lang="he-IL" sz="1300" dirty="0" smtClean="0">
                <a:latin typeface="Calibri" panose="020F0502020204030204" pitchFamily="34" charset="0"/>
                <a:cs typeface="Calibri" panose="020F0502020204030204" pitchFamily="34" charset="0"/>
              </a:rPr>
              <a:t>הקבוצה</a:t>
            </a:r>
            <a:r>
              <a:rPr lang="he-IL" sz="1300" dirty="0">
                <a:latin typeface="Calibri" panose="020F0502020204030204" pitchFamily="34" charset="0"/>
                <a:cs typeface="Calibri" panose="020F0502020204030204" pitchFamily="34" charset="0"/>
              </a:rPr>
              <a:t>. </a:t>
            </a:r>
            <a:r>
              <a:rPr lang="he-IL" sz="1300" dirty="0" smtClean="0">
                <a:latin typeface="Calibri" panose="020F0502020204030204" pitchFamily="34" charset="0"/>
                <a:cs typeface="Calibri" panose="020F0502020204030204" pitchFamily="34" charset="0"/>
              </a:rPr>
              <a:t>לטענתו, הוא צריך </a:t>
            </a:r>
            <a:r>
              <a:rPr lang="he-IL" sz="1300" dirty="0">
                <a:latin typeface="Calibri" panose="020F0502020204030204" pitchFamily="34" charset="0"/>
                <a:cs typeface="Calibri" panose="020F0502020204030204" pitchFamily="34" charset="0"/>
              </a:rPr>
              <a:t>לקבל את התפקיד, </a:t>
            </a:r>
            <a:r>
              <a:rPr lang="he-IL" sz="1300" dirty="0" smtClean="0">
                <a:latin typeface="Calibri" panose="020F0502020204030204" pitchFamily="34" charset="0"/>
                <a:cs typeface="Calibri" panose="020F0502020204030204" pitchFamily="34" charset="0"/>
              </a:rPr>
              <a:t>טוען </a:t>
            </a:r>
            <a:r>
              <a:rPr lang="he-IL" sz="1300" dirty="0">
                <a:latin typeface="Calibri" panose="020F0502020204030204" pitchFamily="34" charset="0"/>
                <a:cs typeface="Calibri" panose="020F0502020204030204" pitchFamily="34" charset="0"/>
              </a:rPr>
              <a:t>שרק מי שהכי </a:t>
            </a:r>
            <a:r>
              <a:rPr lang="he-IL" sz="1300" dirty="0" smtClean="0">
                <a:latin typeface="Calibri" panose="020F0502020204030204" pitchFamily="34" charset="0"/>
                <a:cs typeface="Calibri" panose="020F0502020204030204" pitchFamily="34" charset="0"/>
              </a:rPr>
              <a:t>טוב במשנה יכול </a:t>
            </a:r>
            <a:r>
              <a:rPr lang="he-IL" sz="1300" dirty="0">
                <a:latin typeface="Calibri" panose="020F0502020204030204" pitchFamily="34" charset="0"/>
                <a:cs typeface="Calibri" panose="020F0502020204030204" pitchFamily="34" charset="0"/>
              </a:rPr>
              <a:t>להיות ראש קבוצה.  </a:t>
            </a:r>
          </a:p>
          <a:p>
            <a:pPr marL="0" indent="0">
              <a:lnSpc>
                <a:spcPct val="120000"/>
              </a:lnSpc>
              <a:spcBef>
                <a:spcPts val="0"/>
              </a:spcBef>
              <a:spcAft>
                <a:spcPts val="1200"/>
              </a:spcAft>
              <a:buNone/>
            </a:pPr>
            <a:r>
              <a:rPr lang="he-IL" sz="1300" dirty="0" smtClean="0">
                <a:latin typeface="Calibri" panose="020F0502020204030204" pitchFamily="34" charset="0"/>
                <a:cs typeface="Calibri" panose="020F0502020204030204" pitchFamily="34" charset="0"/>
              </a:rPr>
              <a:t>הבע </a:t>
            </a:r>
            <a:r>
              <a:rPr lang="he-IL" sz="1300" dirty="0">
                <a:latin typeface="Calibri" panose="020F0502020204030204" pitchFamily="34" charset="0"/>
                <a:cs typeface="Calibri" panose="020F0502020204030204" pitchFamily="34" charset="0"/>
              </a:rPr>
              <a:t>את דבריך במסרי </a:t>
            </a:r>
            <a:r>
              <a:rPr lang="he-IL" sz="1300" dirty="0" smtClean="0">
                <a:latin typeface="Calibri" panose="020F0502020204030204" pitchFamily="34" charset="0"/>
                <a:cs typeface="Calibri" panose="020F0502020204030204" pitchFamily="34" charset="0"/>
              </a:rPr>
              <a:t>"אתה". לדוגמה:</a:t>
            </a:r>
            <a:endParaRPr lang="he-IL" sz="1300" dirty="0">
              <a:latin typeface="Calibri" panose="020F0502020204030204" pitchFamily="34" charset="0"/>
              <a:cs typeface="Calibri" panose="020F0502020204030204" pitchFamily="34" charset="0"/>
            </a:endParaRPr>
          </a:p>
          <a:p>
            <a:pPr marL="0" indent="0">
              <a:lnSpc>
                <a:spcPct val="120000"/>
              </a:lnSpc>
              <a:spcBef>
                <a:spcPts val="0"/>
              </a:spcBef>
              <a:spcAft>
                <a:spcPts val="1200"/>
              </a:spcAft>
              <a:buNone/>
            </a:pPr>
            <a:r>
              <a:rPr lang="he-IL" sz="1300" dirty="0" smtClean="0">
                <a:latin typeface="Calibri" panose="020F0502020204030204" pitchFamily="34" charset="0"/>
                <a:cs typeface="Calibri" panose="020F0502020204030204" pitchFamily="34" charset="0"/>
              </a:rPr>
              <a:t>אתה משתלט </a:t>
            </a:r>
            <a:r>
              <a:rPr lang="he-IL" sz="1300" dirty="0">
                <a:latin typeface="Calibri" panose="020F0502020204030204" pitchFamily="34" charset="0"/>
                <a:cs typeface="Calibri" panose="020F0502020204030204" pitchFamily="34" charset="0"/>
              </a:rPr>
              <a:t>על הקבוצה. </a:t>
            </a:r>
            <a:r>
              <a:rPr lang="he-IL" sz="1300" dirty="0" smtClean="0">
                <a:latin typeface="Calibri" panose="020F0502020204030204" pitchFamily="34" charset="0"/>
                <a:cs typeface="Calibri" panose="020F0502020204030204" pitchFamily="34" charset="0"/>
              </a:rPr>
              <a:t>אתה </a:t>
            </a:r>
            <a:r>
              <a:rPr lang="he-IL" sz="1300" dirty="0">
                <a:latin typeface="Calibri" panose="020F0502020204030204" pitchFamily="34" charset="0"/>
                <a:cs typeface="Calibri" panose="020F0502020204030204" pitchFamily="34" charset="0"/>
              </a:rPr>
              <a:t>לא </a:t>
            </a:r>
            <a:r>
              <a:rPr lang="he-IL" sz="1300" dirty="0" smtClean="0">
                <a:latin typeface="Calibri" panose="020F0502020204030204" pitchFamily="34" charset="0"/>
                <a:cs typeface="Calibri" panose="020F0502020204030204" pitchFamily="34" charset="0"/>
              </a:rPr>
              <a:t>נותן </a:t>
            </a:r>
            <a:r>
              <a:rPr lang="he-IL" sz="1300" dirty="0">
                <a:latin typeface="Calibri" panose="020F0502020204030204" pitchFamily="34" charset="0"/>
                <a:cs typeface="Calibri" panose="020F0502020204030204" pitchFamily="34" charset="0"/>
              </a:rPr>
              <a:t>לנו לקבל החלטות, </a:t>
            </a:r>
            <a:r>
              <a:rPr lang="he-IL" sz="1300" dirty="0" smtClean="0">
                <a:latin typeface="Calibri" panose="020F0502020204030204" pitchFamily="34" charset="0"/>
                <a:cs typeface="Calibri" panose="020F0502020204030204" pitchFamily="34" charset="0"/>
              </a:rPr>
              <a:t>וחושב </a:t>
            </a:r>
            <a:r>
              <a:rPr lang="he-IL" sz="1300" dirty="0">
                <a:latin typeface="Calibri" panose="020F0502020204030204" pitchFamily="34" charset="0"/>
                <a:cs typeface="Calibri" panose="020F0502020204030204" pitchFamily="34" charset="0"/>
              </a:rPr>
              <a:t>כאילו </a:t>
            </a:r>
            <a:r>
              <a:rPr lang="he-IL" sz="1300" dirty="0" smtClean="0">
                <a:latin typeface="Calibri" panose="020F0502020204030204" pitchFamily="34" charset="0"/>
                <a:cs typeface="Calibri" panose="020F0502020204030204" pitchFamily="34" charset="0"/>
              </a:rPr>
              <a:t>אתה היחיד שמבין במשנה. </a:t>
            </a:r>
            <a:r>
              <a:rPr lang="he-IL" sz="1300" dirty="0">
                <a:latin typeface="Calibri" panose="020F0502020204030204" pitchFamily="34" charset="0"/>
                <a:cs typeface="Calibri" panose="020F0502020204030204" pitchFamily="34" charset="0"/>
              </a:rPr>
              <a:t>גם אנחנו </a:t>
            </a:r>
            <a:r>
              <a:rPr lang="he-IL" sz="1300" dirty="0" smtClean="0">
                <a:latin typeface="Calibri" panose="020F0502020204030204" pitchFamily="34" charset="0"/>
                <a:cs typeface="Calibri" panose="020F0502020204030204" pitchFamily="34" charset="0"/>
              </a:rPr>
              <a:t>יודעים, </a:t>
            </a:r>
            <a:r>
              <a:rPr lang="he-IL" sz="1300" dirty="0">
                <a:latin typeface="Calibri" panose="020F0502020204030204" pitchFamily="34" charset="0"/>
                <a:cs typeface="Calibri" panose="020F0502020204030204" pitchFamily="34" charset="0"/>
              </a:rPr>
              <a:t>וגם אנחנו </a:t>
            </a:r>
            <a:r>
              <a:rPr lang="he-IL" sz="1300" dirty="0" smtClean="0">
                <a:latin typeface="Calibri" panose="020F0502020204030204" pitchFamily="34" charset="0"/>
                <a:cs typeface="Calibri" panose="020F0502020204030204" pitchFamily="34" charset="0"/>
              </a:rPr>
              <a:t>רוצים </a:t>
            </a:r>
            <a:r>
              <a:rPr lang="he-IL" sz="1300" dirty="0">
                <a:latin typeface="Calibri" panose="020F0502020204030204" pitchFamily="34" charset="0"/>
                <a:cs typeface="Calibri" panose="020F0502020204030204" pitchFamily="34" charset="0"/>
              </a:rPr>
              <a:t>להיות חלק מהעבודה.</a:t>
            </a:r>
          </a:p>
          <a:p>
            <a:pPr marL="0" indent="0">
              <a:lnSpc>
                <a:spcPct val="120000"/>
              </a:lnSpc>
              <a:spcBef>
                <a:spcPts val="0"/>
              </a:spcBef>
              <a:spcAft>
                <a:spcPts val="1200"/>
              </a:spcAft>
              <a:buNone/>
            </a:pPr>
            <a:r>
              <a:rPr lang="he-IL" sz="1300" dirty="0" smtClean="0">
                <a:latin typeface="Calibri" panose="020F0502020204030204" pitchFamily="34" charset="0"/>
                <a:cs typeface="Calibri" panose="020F0502020204030204" pitchFamily="34" charset="0"/>
              </a:rPr>
              <a:t>אתה </a:t>
            </a:r>
            <a:r>
              <a:rPr lang="he-IL" sz="1300" dirty="0">
                <a:latin typeface="Calibri" panose="020F0502020204030204" pitchFamily="34" charset="0"/>
                <a:cs typeface="Calibri" panose="020F0502020204030204" pitchFamily="34" charset="0"/>
              </a:rPr>
              <a:t>כל הזמן </a:t>
            </a:r>
            <a:r>
              <a:rPr lang="he-IL" sz="1300" dirty="0" smtClean="0">
                <a:latin typeface="Calibri" panose="020F0502020204030204" pitchFamily="34" charset="0"/>
                <a:cs typeface="Calibri" panose="020F0502020204030204" pitchFamily="34" charset="0"/>
              </a:rPr>
              <a:t>אומר </a:t>
            </a:r>
            <a:r>
              <a:rPr lang="he-IL" sz="1300" dirty="0">
                <a:latin typeface="Calibri" panose="020F0502020204030204" pitchFamily="34" charset="0"/>
                <a:cs typeface="Calibri" panose="020F0502020204030204" pitchFamily="34" charset="0"/>
              </a:rPr>
              <a:t>לנו מה לעשות. </a:t>
            </a:r>
            <a:r>
              <a:rPr lang="he-IL" sz="1300" dirty="0" smtClean="0">
                <a:latin typeface="Calibri" panose="020F0502020204030204" pitchFamily="34" charset="0"/>
                <a:cs typeface="Calibri" panose="020F0502020204030204" pitchFamily="34" charset="0"/>
              </a:rPr>
              <a:t>אתה </a:t>
            </a:r>
            <a:r>
              <a:rPr lang="he-IL" sz="1300" dirty="0">
                <a:latin typeface="Calibri" panose="020F0502020204030204" pitchFamily="34" charset="0"/>
                <a:cs typeface="Calibri" panose="020F0502020204030204" pitchFamily="34" charset="0"/>
              </a:rPr>
              <a:t>לא </a:t>
            </a:r>
            <a:r>
              <a:rPr lang="he-IL" sz="1300" dirty="0" smtClean="0">
                <a:latin typeface="Calibri" panose="020F0502020204030204" pitchFamily="34" charset="0"/>
                <a:cs typeface="Calibri" panose="020F0502020204030204" pitchFamily="34" charset="0"/>
              </a:rPr>
              <a:t>מחליט </a:t>
            </a:r>
            <a:r>
              <a:rPr lang="he-IL" sz="1300" dirty="0">
                <a:latin typeface="Calibri" panose="020F0502020204030204" pitchFamily="34" charset="0"/>
                <a:cs typeface="Calibri" panose="020F0502020204030204" pitchFamily="34" charset="0"/>
              </a:rPr>
              <a:t>עלינו. כולנו </a:t>
            </a:r>
            <a:r>
              <a:rPr lang="he-IL" sz="1300" dirty="0" smtClean="0">
                <a:latin typeface="Calibri" panose="020F0502020204030204" pitchFamily="34" charset="0"/>
                <a:cs typeface="Calibri" panose="020F0502020204030204" pitchFamily="34" charset="0"/>
              </a:rPr>
              <a:t>רוצים ויכולים </a:t>
            </a:r>
            <a:r>
              <a:rPr lang="he-IL" sz="1300" dirty="0">
                <a:latin typeface="Calibri" panose="020F0502020204030204" pitchFamily="34" charset="0"/>
                <a:cs typeface="Calibri" panose="020F0502020204030204" pitchFamily="34" charset="0"/>
              </a:rPr>
              <a:t>להיות ראש הקבוצה. </a:t>
            </a:r>
          </a:p>
          <a:p>
            <a:pPr marL="0" indent="0">
              <a:lnSpc>
                <a:spcPct val="120000"/>
              </a:lnSpc>
              <a:spcBef>
                <a:spcPts val="0"/>
              </a:spcBef>
              <a:spcAft>
                <a:spcPts val="1200"/>
              </a:spcAft>
              <a:buNone/>
            </a:pPr>
            <a:r>
              <a:rPr lang="he-IL" sz="1300" dirty="0">
                <a:latin typeface="Calibri" panose="020F0502020204030204" pitchFamily="34" charset="0"/>
                <a:cs typeface="Calibri" panose="020F0502020204030204" pitchFamily="34" charset="0"/>
              </a:rPr>
              <a:t>זה </a:t>
            </a:r>
            <a:r>
              <a:rPr lang="he-IL" sz="1300" dirty="0" smtClean="0">
                <a:latin typeface="Calibri" panose="020F0502020204030204" pitchFamily="34" charset="0"/>
                <a:cs typeface="Calibri" panose="020F0502020204030204" pitchFamily="34" charset="0"/>
              </a:rPr>
              <a:t>שאתה טוב במשנה, </a:t>
            </a:r>
            <a:r>
              <a:rPr lang="he-IL" sz="1300" dirty="0">
                <a:latin typeface="Calibri" panose="020F0502020204030204" pitchFamily="34" charset="0"/>
                <a:cs typeface="Calibri" panose="020F0502020204030204" pitchFamily="34" charset="0"/>
              </a:rPr>
              <a:t>לא אומר </a:t>
            </a:r>
            <a:r>
              <a:rPr lang="he-IL" sz="1300" dirty="0" smtClean="0">
                <a:latin typeface="Calibri" panose="020F0502020204030204" pitchFamily="34" charset="0"/>
                <a:cs typeface="Calibri" panose="020F0502020204030204" pitchFamily="34" charset="0"/>
              </a:rPr>
              <a:t>שאתה היחיד שיכול </a:t>
            </a:r>
            <a:r>
              <a:rPr lang="he-IL" sz="1300" dirty="0">
                <a:latin typeface="Calibri" panose="020F0502020204030204" pitchFamily="34" charset="0"/>
                <a:cs typeface="Calibri" panose="020F0502020204030204" pitchFamily="34" charset="0"/>
              </a:rPr>
              <a:t>להיות ראש קבוצה. להיות ראש קבוצה לא אומר שצריכים להיות טובים </a:t>
            </a:r>
            <a:r>
              <a:rPr lang="he-IL" sz="1300" dirty="0" smtClean="0">
                <a:latin typeface="Calibri" panose="020F0502020204030204" pitchFamily="34" charset="0"/>
                <a:cs typeface="Calibri" panose="020F0502020204030204" pitchFamily="34" charset="0"/>
              </a:rPr>
              <a:t>במשנה. </a:t>
            </a:r>
            <a:endParaRPr lang="he-IL" sz="1300" dirty="0">
              <a:latin typeface="Calibri" panose="020F0502020204030204" pitchFamily="34" charset="0"/>
              <a:cs typeface="Calibri" panose="020F0502020204030204" pitchFamily="34" charset="0"/>
            </a:endParaRPr>
          </a:p>
          <a:p>
            <a:pPr marL="0" indent="0">
              <a:lnSpc>
                <a:spcPct val="120000"/>
              </a:lnSpc>
              <a:spcBef>
                <a:spcPts val="0"/>
              </a:spcBef>
              <a:spcAft>
                <a:spcPts val="1200"/>
              </a:spcAft>
              <a:buNone/>
            </a:pPr>
            <a:endParaRPr lang="he-IL" sz="1300" dirty="0">
              <a:latin typeface="Calibri" panose="020F0502020204030204" pitchFamily="34" charset="0"/>
              <a:cs typeface="Calibri" panose="020F0502020204030204" pitchFamily="34" charset="0"/>
            </a:endParaRPr>
          </a:p>
        </p:txBody>
      </p:sp>
      <p:sp>
        <p:nvSpPr>
          <p:cNvPr id="4" name="מציין מיקום תוכן 3"/>
          <p:cNvSpPr>
            <a:spLocks noGrp="1"/>
          </p:cNvSpPr>
          <p:nvPr>
            <p:ph sz="half" idx="2"/>
          </p:nvPr>
        </p:nvSpPr>
        <p:spPr>
          <a:xfrm>
            <a:off x="6501528" y="630865"/>
            <a:ext cx="5181600" cy="4196893"/>
          </a:xfrm>
          <a:solidFill>
            <a:schemeClr val="accent1">
              <a:lumMod val="20000"/>
              <a:lumOff val="80000"/>
            </a:schemeClr>
          </a:solidFill>
        </p:spPr>
        <p:txBody>
          <a:bodyPr>
            <a:noAutofit/>
          </a:bodyPr>
          <a:lstStyle/>
          <a:p>
            <a:pPr marL="0" indent="0">
              <a:lnSpc>
                <a:spcPct val="110000"/>
              </a:lnSpc>
              <a:spcBef>
                <a:spcPts val="0"/>
              </a:spcBef>
              <a:spcAft>
                <a:spcPts val="1200"/>
              </a:spcAft>
              <a:buNone/>
            </a:pPr>
            <a:r>
              <a:rPr lang="he-IL" sz="1300" dirty="0">
                <a:latin typeface="Calibri" panose="020F0502020204030204" pitchFamily="34" charset="0"/>
                <a:cs typeface="Calibri" panose="020F0502020204030204" pitchFamily="34" charset="0"/>
              </a:rPr>
              <a:t>בשיעור </a:t>
            </a:r>
            <a:r>
              <a:rPr lang="he-IL" sz="1300" dirty="0" smtClean="0">
                <a:latin typeface="Calibri" panose="020F0502020204030204" pitchFamily="34" charset="0"/>
                <a:cs typeface="Calibri" panose="020F0502020204030204" pitchFamily="34" charset="0"/>
              </a:rPr>
              <a:t>משנה הרב יצחק נתן </a:t>
            </a:r>
            <a:r>
              <a:rPr lang="he-IL" sz="1300" dirty="0">
                <a:latin typeface="Calibri" panose="020F0502020204030204" pitchFamily="34" charset="0"/>
                <a:cs typeface="Calibri" panose="020F0502020204030204" pitchFamily="34" charset="0"/>
              </a:rPr>
              <a:t>לכיתה לעבוד ברביעיות. </a:t>
            </a:r>
          </a:p>
          <a:p>
            <a:pPr marL="0" indent="0">
              <a:lnSpc>
                <a:spcPct val="110000"/>
              </a:lnSpc>
              <a:spcBef>
                <a:spcPts val="0"/>
              </a:spcBef>
              <a:spcAft>
                <a:spcPts val="1200"/>
              </a:spcAft>
              <a:buNone/>
            </a:pPr>
            <a:r>
              <a:rPr lang="he-IL" sz="1300" dirty="0" smtClean="0">
                <a:latin typeface="Calibri" panose="020F0502020204030204" pitchFamily="34" charset="0"/>
                <a:cs typeface="Calibri" panose="020F0502020204030204" pitchFamily="34" charset="0"/>
              </a:rPr>
              <a:t>הוא ביקש </a:t>
            </a:r>
            <a:r>
              <a:rPr lang="he-IL" sz="1300" dirty="0">
                <a:latin typeface="Calibri" panose="020F0502020204030204" pitchFamily="34" charset="0"/>
                <a:cs typeface="Calibri" panose="020F0502020204030204" pitchFamily="34" charset="0"/>
              </a:rPr>
              <a:t>שתחליטו </a:t>
            </a:r>
            <a:r>
              <a:rPr lang="he-IL" sz="1300" dirty="0" smtClean="0">
                <a:latin typeface="Calibri" panose="020F0502020204030204" pitchFamily="34" charset="0"/>
                <a:cs typeface="Calibri" panose="020F0502020204030204" pitchFamily="34" charset="0"/>
              </a:rPr>
              <a:t>בעצמכם </a:t>
            </a:r>
            <a:r>
              <a:rPr lang="he-IL" sz="1300" dirty="0">
                <a:latin typeface="Calibri" panose="020F0502020204030204" pitchFamily="34" charset="0"/>
                <a:cs typeface="Calibri" panose="020F0502020204030204" pitchFamily="34" charset="0"/>
              </a:rPr>
              <a:t>מי ראש הקבוצה, </a:t>
            </a:r>
            <a:r>
              <a:rPr lang="he-IL" sz="1300" dirty="0" smtClean="0">
                <a:latin typeface="Calibri" panose="020F0502020204030204" pitchFamily="34" charset="0"/>
                <a:cs typeface="Calibri" panose="020F0502020204030204" pitchFamily="34" charset="0"/>
              </a:rPr>
              <a:t>שתפקידו </a:t>
            </a:r>
            <a:r>
              <a:rPr lang="he-IL" sz="1300" dirty="0">
                <a:latin typeface="Calibri" panose="020F0502020204030204" pitchFamily="34" charset="0"/>
                <a:cs typeface="Calibri" panose="020F0502020204030204" pitchFamily="34" charset="0"/>
              </a:rPr>
              <a:t>לנהל את העבודה בקבוצה. </a:t>
            </a:r>
          </a:p>
          <a:p>
            <a:pPr marL="0" indent="0">
              <a:lnSpc>
                <a:spcPct val="110000"/>
              </a:lnSpc>
              <a:spcBef>
                <a:spcPts val="0"/>
              </a:spcBef>
              <a:spcAft>
                <a:spcPts val="1200"/>
              </a:spcAft>
              <a:buNone/>
            </a:pPr>
            <a:r>
              <a:rPr lang="he-IL" sz="1300" dirty="0" smtClean="0">
                <a:latin typeface="Calibri" panose="020F0502020204030204" pitchFamily="34" charset="0"/>
                <a:cs typeface="Calibri" panose="020F0502020204030204" pitchFamily="34" charset="0"/>
              </a:rPr>
              <a:t>אתה חושב </a:t>
            </a:r>
            <a:r>
              <a:rPr lang="he-IL" sz="1300" dirty="0">
                <a:latin typeface="Calibri" panose="020F0502020204030204" pitchFamily="34" charset="0"/>
                <a:cs typeface="Calibri" panose="020F0502020204030204" pitchFamily="34" charset="0"/>
              </a:rPr>
              <a:t>שהתפקיד הכי מתאים לך. </a:t>
            </a:r>
            <a:r>
              <a:rPr lang="he-IL" sz="1300" dirty="0" smtClean="0">
                <a:latin typeface="Calibri" panose="020F0502020204030204" pitchFamily="34" charset="0"/>
                <a:cs typeface="Calibri" panose="020F0502020204030204" pitchFamily="34" charset="0"/>
              </a:rPr>
              <a:t>אתה יודע משנה </a:t>
            </a:r>
            <a:r>
              <a:rPr lang="he-IL" sz="1300" dirty="0">
                <a:latin typeface="Calibri" panose="020F0502020204030204" pitchFamily="34" charset="0"/>
                <a:cs typeface="Calibri" panose="020F0502020204030204" pitchFamily="34" charset="0"/>
              </a:rPr>
              <a:t>הכי טוב </a:t>
            </a:r>
            <a:r>
              <a:rPr lang="he-IL" sz="1300" dirty="0" smtClean="0">
                <a:latin typeface="Calibri" panose="020F0502020204030204" pitchFamily="34" charset="0"/>
                <a:cs typeface="Calibri" panose="020F0502020204030204" pitchFamily="34" charset="0"/>
              </a:rPr>
              <a:t>מבין חברי </a:t>
            </a:r>
            <a:r>
              <a:rPr lang="he-IL" sz="1300" dirty="0">
                <a:latin typeface="Calibri" panose="020F0502020204030204" pitchFamily="34" charset="0"/>
                <a:cs typeface="Calibri" panose="020F0502020204030204" pitchFamily="34" charset="0"/>
              </a:rPr>
              <a:t>הקבוצה, ולכן הגיוני </a:t>
            </a:r>
            <a:r>
              <a:rPr lang="he-IL" sz="1300" dirty="0" smtClean="0">
                <a:latin typeface="Calibri" panose="020F0502020204030204" pitchFamily="34" charset="0"/>
                <a:cs typeface="Calibri" panose="020F0502020204030204" pitchFamily="34" charset="0"/>
              </a:rPr>
              <a:t>שתהיה </a:t>
            </a:r>
            <a:r>
              <a:rPr lang="he-IL" sz="1300" dirty="0">
                <a:latin typeface="Calibri" panose="020F0502020204030204" pitchFamily="34" charset="0"/>
                <a:cs typeface="Calibri" panose="020F0502020204030204" pitchFamily="34" charset="0"/>
              </a:rPr>
              <a:t>ראש הקבוצה. </a:t>
            </a:r>
          </a:p>
          <a:p>
            <a:pPr marL="0" indent="0">
              <a:lnSpc>
                <a:spcPct val="110000"/>
              </a:lnSpc>
              <a:spcBef>
                <a:spcPts val="0"/>
              </a:spcBef>
              <a:spcAft>
                <a:spcPts val="1200"/>
              </a:spcAft>
              <a:buNone/>
            </a:pPr>
            <a:r>
              <a:rPr lang="he-IL" sz="1300" dirty="0" smtClean="0">
                <a:latin typeface="Calibri" panose="020F0502020204030204" pitchFamily="34" charset="0"/>
                <a:cs typeface="Calibri" panose="020F0502020204030204" pitchFamily="34" charset="0"/>
              </a:rPr>
              <a:t>חברי </a:t>
            </a:r>
            <a:r>
              <a:rPr lang="he-IL" sz="1300" dirty="0">
                <a:latin typeface="Calibri" panose="020F0502020204030204" pitchFamily="34" charset="0"/>
                <a:cs typeface="Calibri" panose="020F0502020204030204" pitchFamily="34" charset="0"/>
              </a:rPr>
              <a:t>הקבוצה לא </a:t>
            </a:r>
            <a:r>
              <a:rPr lang="he-IL" sz="1300" dirty="0" smtClean="0">
                <a:latin typeface="Calibri" panose="020F0502020204030204" pitchFamily="34" charset="0"/>
                <a:cs typeface="Calibri" panose="020F0502020204030204" pitchFamily="34" charset="0"/>
              </a:rPr>
              <a:t>מסכימים </a:t>
            </a:r>
            <a:r>
              <a:rPr lang="he-IL" sz="1300" dirty="0" err="1">
                <a:latin typeface="Calibri" panose="020F0502020204030204" pitchFamily="34" charset="0"/>
                <a:cs typeface="Calibri" panose="020F0502020204030204" pitchFamily="34" charset="0"/>
              </a:rPr>
              <a:t>איתך</a:t>
            </a:r>
            <a:r>
              <a:rPr lang="he-IL" sz="1300" dirty="0">
                <a:latin typeface="Calibri" panose="020F0502020204030204" pitchFamily="34" charset="0"/>
                <a:cs typeface="Calibri" panose="020F0502020204030204" pitchFamily="34" charset="0"/>
              </a:rPr>
              <a:t> </a:t>
            </a:r>
            <a:r>
              <a:rPr lang="he-IL" sz="1300" dirty="0" smtClean="0">
                <a:latin typeface="Calibri" panose="020F0502020204030204" pitchFamily="34" charset="0"/>
                <a:cs typeface="Calibri" panose="020F0502020204030204" pitchFamily="34" charset="0"/>
              </a:rPr>
              <a:t>ורוצים </a:t>
            </a:r>
            <a:r>
              <a:rPr lang="he-IL" sz="1300" dirty="0">
                <a:latin typeface="Calibri" panose="020F0502020204030204" pitchFamily="34" charset="0"/>
                <a:cs typeface="Calibri" panose="020F0502020204030204" pitchFamily="34" charset="0"/>
              </a:rPr>
              <a:t>לערוך הגרלה, כדי לקבוע מי </a:t>
            </a:r>
            <a:r>
              <a:rPr lang="he-IL" sz="1300" dirty="0" smtClean="0">
                <a:latin typeface="Calibri" panose="020F0502020204030204" pitchFamily="34" charset="0"/>
                <a:cs typeface="Calibri" panose="020F0502020204030204" pitchFamily="34" charset="0"/>
              </a:rPr>
              <a:t>יהיה </a:t>
            </a:r>
            <a:r>
              <a:rPr lang="he-IL" sz="1300" dirty="0">
                <a:latin typeface="Calibri" panose="020F0502020204030204" pitchFamily="34" charset="0"/>
                <a:cs typeface="Calibri" panose="020F0502020204030204" pitchFamily="34" charset="0"/>
              </a:rPr>
              <a:t>ראש הקבוצה. </a:t>
            </a:r>
            <a:r>
              <a:rPr lang="he-IL" sz="1300" dirty="0" smtClean="0">
                <a:latin typeface="Calibri" panose="020F0502020204030204" pitchFamily="34" charset="0"/>
                <a:cs typeface="Calibri" panose="020F0502020204030204" pitchFamily="34" charset="0"/>
              </a:rPr>
              <a:t>לטענתם, </a:t>
            </a:r>
            <a:r>
              <a:rPr lang="he-IL" sz="1300" dirty="0">
                <a:latin typeface="Calibri" panose="020F0502020204030204" pitchFamily="34" charset="0"/>
                <a:cs typeface="Calibri" panose="020F0502020204030204" pitchFamily="34" charset="0"/>
              </a:rPr>
              <a:t>בשביל להיות ראש קבוצה לא צריך להיות טובים </a:t>
            </a:r>
            <a:r>
              <a:rPr lang="he-IL" sz="1300" dirty="0" smtClean="0">
                <a:latin typeface="Calibri" panose="020F0502020204030204" pitchFamily="34" charset="0"/>
                <a:cs typeface="Calibri" panose="020F0502020204030204" pitchFamily="34" charset="0"/>
              </a:rPr>
              <a:t>במשנה. </a:t>
            </a:r>
            <a:endParaRPr lang="he-IL" sz="1300" dirty="0">
              <a:latin typeface="Calibri" panose="020F0502020204030204" pitchFamily="34" charset="0"/>
              <a:cs typeface="Calibri" panose="020F0502020204030204" pitchFamily="34" charset="0"/>
            </a:endParaRPr>
          </a:p>
          <a:p>
            <a:pPr marL="0" indent="0">
              <a:lnSpc>
                <a:spcPct val="110000"/>
              </a:lnSpc>
              <a:spcBef>
                <a:spcPts val="0"/>
              </a:spcBef>
              <a:spcAft>
                <a:spcPts val="1200"/>
              </a:spcAft>
              <a:buNone/>
            </a:pPr>
            <a:r>
              <a:rPr lang="he-IL" sz="1300" dirty="0" smtClean="0">
                <a:latin typeface="Calibri" panose="020F0502020204030204" pitchFamily="34" charset="0"/>
                <a:cs typeface="Calibri" panose="020F0502020204030204" pitchFamily="34" charset="0"/>
              </a:rPr>
              <a:t>אתה מסרב </a:t>
            </a:r>
            <a:r>
              <a:rPr lang="he-IL" sz="1300" dirty="0">
                <a:latin typeface="Calibri" panose="020F0502020204030204" pitchFamily="34" charset="0"/>
                <a:cs typeface="Calibri" panose="020F0502020204030204" pitchFamily="34" charset="0"/>
              </a:rPr>
              <a:t>ומתחיל ביניכם ויכוח.</a:t>
            </a:r>
          </a:p>
          <a:p>
            <a:pPr marL="0" indent="0">
              <a:lnSpc>
                <a:spcPct val="110000"/>
              </a:lnSpc>
              <a:spcBef>
                <a:spcPts val="0"/>
              </a:spcBef>
              <a:spcAft>
                <a:spcPts val="1200"/>
              </a:spcAft>
              <a:buNone/>
            </a:pPr>
            <a:r>
              <a:rPr lang="he-IL" sz="1300" dirty="0" smtClean="0">
                <a:latin typeface="Calibri" panose="020F0502020204030204" pitchFamily="34" charset="0"/>
                <a:cs typeface="Calibri" panose="020F0502020204030204" pitchFamily="34" charset="0"/>
              </a:rPr>
              <a:t>הבע </a:t>
            </a:r>
            <a:r>
              <a:rPr lang="he-IL" sz="1300" dirty="0">
                <a:latin typeface="Calibri" panose="020F0502020204030204" pitchFamily="34" charset="0"/>
                <a:cs typeface="Calibri" panose="020F0502020204030204" pitchFamily="34" charset="0"/>
              </a:rPr>
              <a:t>את דבריך במסרי </a:t>
            </a:r>
            <a:r>
              <a:rPr lang="he-IL" sz="1300" dirty="0" smtClean="0">
                <a:latin typeface="Calibri" panose="020F0502020204030204" pitchFamily="34" charset="0"/>
                <a:cs typeface="Calibri" panose="020F0502020204030204" pitchFamily="34" charset="0"/>
              </a:rPr>
              <a:t>"אתה/אתם". לדוגמה:</a:t>
            </a:r>
            <a:endParaRPr lang="he-IL" sz="1300" dirty="0">
              <a:latin typeface="Calibri" panose="020F0502020204030204" pitchFamily="34" charset="0"/>
              <a:cs typeface="Calibri" panose="020F0502020204030204" pitchFamily="34" charset="0"/>
            </a:endParaRPr>
          </a:p>
          <a:p>
            <a:pPr marL="0" indent="0">
              <a:lnSpc>
                <a:spcPct val="110000"/>
              </a:lnSpc>
              <a:spcBef>
                <a:spcPts val="0"/>
              </a:spcBef>
              <a:spcAft>
                <a:spcPts val="1200"/>
              </a:spcAft>
              <a:buNone/>
            </a:pPr>
            <a:r>
              <a:rPr lang="he-IL" sz="1300" dirty="0" smtClean="0">
                <a:latin typeface="Calibri" panose="020F0502020204030204" pitchFamily="34" charset="0"/>
                <a:cs typeface="Calibri" panose="020F0502020204030204" pitchFamily="34" charset="0"/>
              </a:rPr>
              <a:t>אתם </a:t>
            </a:r>
            <a:r>
              <a:rPr lang="he-IL" sz="1300" dirty="0">
                <a:latin typeface="Calibri" panose="020F0502020204030204" pitchFamily="34" charset="0"/>
                <a:cs typeface="Calibri" panose="020F0502020204030204" pitchFamily="34" charset="0"/>
              </a:rPr>
              <a:t>לא </a:t>
            </a:r>
            <a:r>
              <a:rPr lang="he-IL" sz="1300" dirty="0" smtClean="0">
                <a:latin typeface="Calibri" panose="020F0502020204030204" pitchFamily="34" charset="0"/>
                <a:cs typeface="Calibri" panose="020F0502020204030204" pitchFamily="34" charset="0"/>
              </a:rPr>
              <a:t>מבינים </a:t>
            </a:r>
            <a:r>
              <a:rPr lang="he-IL" sz="1300" dirty="0">
                <a:latin typeface="Calibri" panose="020F0502020204030204" pitchFamily="34" charset="0"/>
                <a:cs typeface="Calibri" panose="020F0502020204030204" pitchFamily="34" charset="0"/>
              </a:rPr>
              <a:t>כמוני </a:t>
            </a:r>
            <a:r>
              <a:rPr lang="he-IL" sz="1300" dirty="0" smtClean="0">
                <a:latin typeface="Calibri" panose="020F0502020204030204" pitchFamily="34" charset="0"/>
                <a:cs typeface="Calibri" panose="020F0502020204030204" pitchFamily="34" charset="0"/>
              </a:rPr>
              <a:t>במשנה. </a:t>
            </a:r>
            <a:r>
              <a:rPr lang="he-IL" sz="1300" dirty="0">
                <a:latin typeface="Calibri" panose="020F0502020204030204" pitchFamily="34" charset="0"/>
                <a:cs typeface="Calibri" panose="020F0502020204030204" pitchFamily="34" charset="0"/>
              </a:rPr>
              <a:t>אני הכי </a:t>
            </a:r>
            <a:r>
              <a:rPr lang="he-IL" sz="1300" dirty="0" smtClean="0">
                <a:latin typeface="Calibri" panose="020F0502020204030204" pitchFamily="34" charset="0"/>
                <a:cs typeface="Calibri" panose="020F0502020204030204" pitchFamily="34" charset="0"/>
              </a:rPr>
              <a:t>טוב. </a:t>
            </a:r>
            <a:r>
              <a:rPr lang="he-IL" sz="1300" dirty="0">
                <a:latin typeface="Calibri" panose="020F0502020204030204" pitchFamily="34" charset="0"/>
                <a:cs typeface="Calibri" panose="020F0502020204030204" pitchFamily="34" charset="0"/>
              </a:rPr>
              <a:t>אם </a:t>
            </a:r>
            <a:r>
              <a:rPr lang="he-IL" sz="1300" dirty="0" smtClean="0">
                <a:latin typeface="Calibri" panose="020F0502020204030204" pitchFamily="34" charset="0"/>
                <a:cs typeface="Calibri" panose="020F0502020204030204" pitchFamily="34" charset="0"/>
              </a:rPr>
              <a:t>אתם רוצים </a:t>
            </a:r>
            <a:r>
              <a:rPr lang="he-IL" sz="1300" dirty="0">
                <a:latin typeface="Calibri" panose="020F0502020204030204" pitchFamily="34" charset="0"/>
                <a:cs typeface="Calibri" panose="020F0502020204030204" pitchFamily="34" charset="0"/>
              </a:rPr>
              <a:t>שנצליח במשימה, אני </a:t>
            </a:r>
            <a:r>
              <a:rPr lang="he-IL" sz="1300" dirty="0" smtClean="0">
                <a:latin typeface="Calibri" panose="020F0502020204030204" pitchFamily="34" charset="0"/>
                <a:cs typeface="Calibri" panose="020F0502020204030204" pitchFamily="34" charset="0"/>
              </a:rPr>
              <a:t>חייב </a:t>
            </a:r>
            <a:r>
              <a:rPr lang="he-IL" sz="1300" dirty="0">
                <a:latin typeface="Calibri" panose="020F0502020204030204" pitchFamily="34" charset="0"/>
                <a:cs typeface="Calibri" panose="020F0502020204030204" pitchFamily="34" charset="0"/>
              </a:rPr>
              <a:t>להיות ראש הקבוצה. </a:t>
            </a:r>
          </a:p>
          <a:p>
            <a:pPr marL="0" indent="0">
              <a:lnSpc>
                <a:spcPct val="110000"/>
              </a:lnSpc>
              <a:spcBef>
                <a:spcPts val="0"/>
              </a:spcBef>
              <a:spcAft>
                <a:spcPts val="1200"/>
              </a:spcAft>
              <a:buNone/>
            </a:pPr>
            <a:r>
              <a:rPr lang="he-IL" sz="1300" dirty="0" smtClean="0">
                <a:latin typeface="Calibri" panose="020F0502020204030204" pitchFamily="34" charset="0"/>
                <a:cs typeface="Calibri" panose="020F0502020204030204" pitchFamily="34" charset="0"/>
              </a:rPr>
              <a:t>אתם </a:t>
            </a:r>
            <a:r>
              <a:rPr lang="he-IL" sz="1300" dirty="0">
                <a:latin typeface="Calibri" panose="020F0502020204030204" pitchFamily="34" charset="0"/>
                <a:cs typeface="Calibri" panose="020F0502020204030204" pitchFamily="34" charset="0"/>
              </a:rPr>
              <a:t>סתם </a:t>
            </a:r>
            <a:r>
              <a:rPr lang="he-IL" sz="1300" dirty="0" smtClean="0">
                <a:latin typeface="Calibri" panose="020F0502020204030204" pitchFamily="34" charset="0"/>
                <a:cs typeface="Calibri" panose="020F0502020204030204" pitchFamily="34" charset="0"/>
              </a:rPr>
              <a:t>מבזבזים </a:t>
            </a:r>
            <a:r>
              <a:rPr lang="he-IL" sz="1300" dirty="0">
                <a:latin typeface="Calibri" panose="020F0502020204030204" pitchFamily="34" charset="0"/>
                <a:cs typeface="Calibri" panose="020F0502020204030204" pitchFamily="34" charset="0"/>
              </a:rPr>
              <a:t>זמן. אני הכי </a:t>
            </a:r>
            <a:r>
              <a:rPr lang="he-IL" sz="1300" dirty="0" smtClean="0">
                <a:latin typeface="Calibri" panose="020F0502020204030204" pitchFamily="34" charset="0"/>
                <a:cs typeface="Calibri" panose="020F0502020204030204" pitchFamily="34" charset="0"/>
              </a:rPr>
              <a:t>חזק </a:t>
            </a:r>
            <a:r>
              <a:rPr lang="he-IL" sz="1300" dirty="0">
                <a:latin typeface="Calibri" panose="020F0502020204030204" pitchFamily="34" charset="0"/>
                <a:cs typeface="Calibri" panose="020F0502020204030204" pitchFamily="34" charset="0"/>
              </a:rPr>
              <a:t>פה </a:t>
            </a:r>
            <a:r>
              <a:rPr lang="he-IL" sz="1300" dirty="0" smtClean="0">
                <a:latin typeface="Calibri" panose="020F0502020204030204" pitchFamily="34" charset="0"/>
                <a:cs typeface="Calibri" panose="020F0502020204030204" pitchFamily="34" charset="0"/>
              </a:rPr>
              <a:t>במשנה, </a:t>
            </a:r>
            <a:r>
              <a:rPr lang="he-IL" sz="1300" dirty="0">
                <a:latin typeface="Calibri" panose="020F0502020204030204" pitchFamily="34" charset="0"/>
                <a:cs typeface="Calibri" panose="020F0502020204030204" pitchFamily="34" charset="0"/>
              </a:rPr>
              <a:t>הציונים שלי הכי </a:t>
            </a:r>
            <a:r>
              <a:rPr lang="he-IL" sz="1300" dirty="0" smtClean="0">
                <a:latin typeface="Calibri" panose="020F0502020204030204" pitchFamily="34" charset="0"/>
                <a:cs typeface="Calibri" panose="020F0502020204030204" pitchFamily="34" charset="0"/>
              </a:rPr>
              <a:t>גבוהים, </a:t>
            </a:r>
            <a:r>
              <a:rPr lang="he-IL" sz="1300" dirty="0">
                <a:latin typeface="Calibri" panose="020F0502020204030204" pitchFamily="34" charset="0"/>
                <a:cs typeface="Calibri" panose="020F0502020204030204" pitchFamily="34" charset="0"/>
              </a:rPr>
              <a:t>לכן אני הכי </a:t>
            </a:r>
            <a:r>
              <a:rPr lang="he-IL" sz="1300" dirty="0" smtClean="0">
                <a:latin typeface="Calibri" panose="020F0502020204030204" pitchFamily="34" charset="0"/>
                <a:cs typeface="Calibri" panose="020F0502020204030204" pitchFamily="34" charset="0"/>
              </a:rPr>
              <a:t>מתאים </a:t>
            </a:r>
            <a:r>
              <a:rPr lang="he-IL" sz="1300" dirty="0">
                <a:latin typeface="Calibri" panose="020F0502020204030204" pitchFamily="34" charset="0"/>
                <a:cs typeface="Calibri" panose="020F0502020204030204" pitchFamily="34" charset="0"/>
              </a:rPr>
              <a:t>להיות ראש קבוצה. </a:t>
            </a:r>
            <a:r>
              <a:rPr lang="he-IL" sz="1300" dirty="0" smtClean="0">
                <a:latin typeface="Calibri" panose="020F0502020204030204" pitchFamily="34" charset="0"/>
                <a:cs typeface="Calibri" panose="020F0502020204030204" pitchFamily="34" charset="0"/>
              </a:rPr>
              <a:t>בגללכם </a:t>
            </a:r>
            <a:r>
              <a:rPr lang="he-IL" sz="1300" dirty="0">
                <a:latin typeface="Calibri" panose="020F0502020204030204" pitchFamily="34" charset="0"/>
                <a:cs typeface="Calibri" panose="020F0502020204030204" pitchFamily="34" charset="0"/>
              </a:rPr>
              <a:t>אנחנו לא נצליח לעשות את המשימה ויהיו לנו שיעורי בית </a:t>
            </a:r>
          </a:p>
        </p:txBody>
      </p:sp>
      <p:cxnSp>
        <p:nvCxnSpPr>
          <p:cNvPr id="6" name="מחבר ישר 5"/>
          <p:cNvCxnSpPr>
            <a:cxnSpLocks/>
            <a:endCxn id="7" idx="0"/>
          </p:cNvCxnSpPr>
          <p:nvPr/>
        </p:nvCxnSpPr>
        <p:spPr>
          <a:xfrm>
            <a:off x="6142187" y="708371"/>
            <a:ext cx="39564" cy="4457422"/>
          </a:xfrm>
          <a:prstGeom prst="line">
            <a:avLst/>
          </a:prstGeom>
          <a:ln w="38100">
            <a:prstDash val="sysDash"/>
          </a:ln>
        </p:spPr>
        <p:style>
          <a:lnRef idx="1">
            <a:schemeClr val="dk1"/>
          </a:lnRef>
          <a:fillRef idx="0">
            <a:schemeClr val="dk1"/>
          </a:fillRef>
          <a:effectRef idx="0">
            <a:schemeClr val="dk1"/>
          </a:effectRef>
          <a:fontRef idx="minor">
            <a:schemeClr val="tx1"/>
          </a:fontRef>
        </p:style>
      </p:cxnSp>
      <p:pic>
        <p:nvPicPr>
          <p:cNvPr id="7" name="תמונה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6308" y="5165793"/>
            <a:ext cx="310885" cy="310885"/>
          </a:xfrm>
          <a:prstGeom prst="rect">
            <a:avLst/>
          </a:prstGeom>
        </p:spPr>
      </p:pic>
      <p:sp>
        <p:nvSpPr>
          <p:cNvPr id="9" name="TextBox 8"/>
          <p:cNvSpPr txBox="1"/>
          <p:nvPr/>
        </p:nvSpPr>
        <p:spPr>
          <a:xfrm>
            <a:off x="7057279" y="4848615"/>
            <a:ext cx="3958135" cy="307777"/>
          </a:xfrm>
          <a:prstGeom prst="rect">
            <a:avLst/>
          </a:prstGeom>
          <a:noFill/>
        </p:spPr>
        <p:txBody>
          <a:bodyPr wrap="none" rtlCol="1">
            <a:spAutoFit/>
          </a:bodyPr>
          <a:lstStyle/>
          <a:p>
            <a:r>
              <a:rPr lang="he-IL" dirty="0">
                <a:latin typeface="Calibri" panose="020F0502020204030204" pitchFamily="34" charset="0"/>
                <a:cs typeface="Calibri" panose="020F0502020204030204" pitchFamily="34" charset="0"/>
              </a:rPr>
              <a:t>**תפקיד זה מיועד </a:t>
            </a:r>
            <a:r>
              <a:rPr lang="he-IL" dirty="0" smtClean="0">
                <a:latin typeface="Calibri" panose="020F0502020204030204" pitchFamily="34" charset="0"/>
                <a:cs typeface="Calibri" panose="020F0502020204030204" pitchFamily="34" charset="0"/>
              </a:rPr>
              <a:t>לתלמיד </a:t>
            </a:r>
            <a:r>
              <a:rPr lang="he-IL" dirty="0">
                <a:latin typeface="Calibri" panose="020F0502020204030204" pitchFamily="34" charset="0"/>
                <a:cs typeface="Calibri" panose="020F0502020204030204" pitchFamily="34" charset="0"/>
              </a:rPr>
              <a:t>שרוצה להיות ראש הקבוצה</a:t>
            </a:r>
          </a:p>
        </p:txBody>
      </p:sp>
      <p:sp>
        <p:nvSpPr>
          <p:cNvPr id="10" name="TextBox 9"/>
          <p:cNvSpPr txBox="1"/>
          <p:nvPr/>
        </p:nvSpPr>
        <p:spPr>
          <a:xfrm>
            <a:off x="1980882" y="4796461"/>
            <a:ext cx="3377848" cy="307777"/>
          </a:xfrm>
          <a:prstGeom prst="rect">
            <a:avLst/>
          </a:prstGeom>
          <a:noFill/>
        </p:spPr>
        <p:txBody>
          <a:bodyPr wrap="none" rtlCol="1">
            <a:spAutoFit/>
          </a:bodyPr>
          <a:lstStyle/>
          <a:p>
            <a:r>
              <a:rPr lang="he-IL" dirty="0">
                <a:latin typeface="Calibri" panose="020F0502020204030204" pitchFamily="34" charset="0"/>
                <a:cs typeface="Calibri" panose="020F0502020204030204" pitchFamily="34" charset="0"/>
              </a:rPr>
              <a:t>**תפקיד זה ישחקו 3 </a:t>
            </a:r>
            <a:r>
              <a:rPr lang="he-IL" dirty="0" smtClean="0">
                <a:latin typeface="Calibri" panose="020F0502020204030204" pitchFamily="34" charset="0"/>
                <a:cs typeface="Calibri" panose="020F0502020204030204" pitchFamily="34" charset="0"/>
              </a:rPr>
              <a:t>תלמידים </a:t>
            </a:r>
            <a:r>
              <a:rPr lang="he-IL" dirty="0">
                <a:latin typeface="Calibri" panose="020F0502020204030204" pitchFamily="34" charset="0"/>
                <a:cs typeface="Calibri" panose="020F0502020204030204" pitchFamily="34" charset="0"/>
              </a:rPr>
              <a:t>מתוך </a:t>
            </a:r>
            <a:r>
              <a:rPr lang="he-IL" dirty="0" err="1" smtClean="0">
                <a:latin typeface="Calibri" panose="020F0502020204030204" pitchFamily="34" charset="0"/>
                <a:cs typeface="Calibri" panose="020F0502020204030204" pitchFamily="34" charset="0"/>
              </a:rPr>
              <a:t>הרביעיה</a:t>
            </a:r>
            <a:endParaRPr lang="he-IL" dirty="0">
              <a:latin typeface="Calibri" panose="020F0502020204030204" pitchFamily="34" charset="0"/>
              <a:cs typeface="Calibri" panose="020F0502020204030204" pitchFamily="34" charset="0"/>
            </a:endParaRPr>
          </a:p>
        </p:txBody>
      </p:sp>
      <p:sp>
        <p:nvSpPr>
          <p:cNvPr id="11" name="TextBox 10"/>
          <p:cNvSpPr txBox="1"/>
          <p:nvPr/>
        </p:nvSpPr>
        <p:spPr>
          <a:xfrm>
            <a:off x="256666" y="5440167"/>
            <a:ext cx="11678668" cy="1323439"/>
          </a:xfrm>
          <a:prstGeom prst="rect">
            <a:avLst/>
          </a:prstGeom>
          <a:noFill/>
        </p:spPr>
        <p:txBody>
          <a:bodyPr wrap="square" rtlCol="1">
            <a:spAutoFit/>
          </a:bodyPr>
          <a:lstStyle/>
          <a:p>
            <a:pPr algn="r" rtl="1"/>
            <a:r>
              <a:rPr lang="he-IL" sz="2000" dirty="0">
                <a:latin typeface="Calibri" panose="020F0502020204030204" pitchFamily="34" charset="0"/>
                <a:cs typeface="Calibri" panose="020F0502020204030204" pitchFamily="34" charset="0"/>
              </a:rPr>
              <a:t>הסבר המשחק </a:t>
            </a:r>
            <a:r>
              <a:rPr lang="he-IL" sz="2000" dirty="0" smtClean="0">
                <a:latin typeface="Calibri" panose="020F0502020204030204" pitchFamily="34" charset="0"/>
                <a:cs typeface="Calibri" panose="020F0502020204030204" pitchFamily="34" charset="0"/>
              </a:rPr>
              <a:t>למחנך:</a:t>
            </a:r>
            <a:endParaRPr lang="he-IL" sz="2000" dirty="0">
              <a:latin typeface="Calibri" panose="020F0502020204030204" pitchFamily="34" charset="0"/>
              <a:cs typeface="Calibri" panose="020F0502020204030204" pitchFamily="34" charset="0"/>
            </a:endParaRPr>
          </a:p>
          <a:p>
            <a:pPr algn="r" rtl="1"/>
            <a:r>
              <a:rPr lang="he-IL" sz="2000" dirty="0" smtClean="0">
                <a:latin typeface="Calibri" panose="020F0502020204030204" pitchFamily="34" charset="0"/>
                <a:cs typeface="Calibri" panose="020F0502020204030204" pitchFamily="34" charset="0"/>
              </a:rPr>
              <a:t>התלמידים נמצאים </a:t>
            </a:r>
            <a:r>
              <a:rPr lang="he-IL" sz="2000" dirty="0">
                <a:latin typeface="Calibri" panose="020F0502020204030204" pitchFamily="34" charset="0"/>
                <a:cs typeface="Calibri" panose="020F0502020204030204" pitchFamily="34" charset="0"/>
              </a:rPr>
              <a:t>באירוע המתואר בכרטיסיות. </a:t>
            </a:r>
            <a:r>
              <a:rPr lang="he-IL" sz="2000" dirty="0" smtClean="0">
                <a:latin typeface="Calibri" panose="020F0502020204030204" pitchFamily="34" charset="0"/>
                <a:cs typeface="Calibri" panose="020F0502020204030204" pitchFamily="34" charset="0"/>
              </a:rPr>
              <a:t>התלמיד </a:t>
            </a:r>
            <a:r>
              <a:rPr lang="he-IL" sz="2000" dirty="0">
                <a:latin typeface="Calibri" panose="020F0502020204030204" pitchFamily="34" charset="0"/>
                <a:cs typeface="Calibri" panose="020F0502020204030204" pitchFamily="34" charset="0"/>
              </a:rPr>
              <a:t>שרוצה להיות ראש הקבוצה </a:t>
            </a:r>
            <a:r>
              <a:rPr lang="he-IL" sz="2000" dirty="0" smtClean="0">
                <a:latin typeface="Calibri" panose="020F0502020204030204" pitchFamily="34" charset="0"/>
                <a:cs typeface="Calibri" panose="020F0502020204030204" pitchFamily="34" charset="0"/>
              </a:rPr>
              <a:t>מדבר </a:t>
            </a:r>
            <a:r>
              <a:rPr lang="he-IL" sz="2000" dirty="0">
                <a:latin typeface="Calibri" panose="020F0502020204030204" pitchFamily="34" charset="0"/>
                <a:cs typeface="Calibri" panose="020F0502020204030204" pitchFamily="34" charset="0"/>
              </a:rPr>
              <a:t>במסרי </a:t>
            </a:r>
            <a:r>
              <a:rPr lang="he-IL" sz="2000" dirty="0" smtClean="0">
                <a:latin typeface="Calibri" panose="020F0502020204030204" pitchFamily="34" charset="0"/>
                <a:cs typeface="Calibri" panose="020F0502020204030204" pitchFamily="34" charset="0"/>
              </a:rPr>
              <a:t>אתה, </a:t>
            </a:r>
            <a:r>
              <a:rPr lang="he-IL" sz="2000" dirty="0">
                <a:latin typeface="Calibri" panose="020F0502020204030204" pitchFamily="34" charset="0"/>
                <a:cs typeface="Calibri" panose="020F0502020204030204" pitchFamily="34" charset="0"/>
              </a:rPr>
              <a:t>וכך גם שלושת אלו </a:t>
            </a:r>
            <a:r>
              <a:rPr lang="he-IL" sz="2000" dirty="0" smtClean="0">
                <a:latin typeface="Calibri" panose="020F0502020204030204" pitchFamily="34" charset="0"/>
                <a:cs typeface="Calibri" panose="020F0502020204030204" pitchFamily="34" charset="0"/>
              </a:rPr>
              <a:t>המתנגדים לו. </a:t>
            </a:r>
            <a:endParaRPr lang="he-IL" sz="2000" dirty="0">
              <a:latin typeface="Calibri" panose="020F0502020204030204" pitchFamily="34" charset="0"/>
              <a:cs typeface="Calibri" panose="020F0502020204030204" pitchFamily="34" charset="0"/>
            </a:endParaRPr>
          </a:p>
          <a:p>
            <a:pPr algn="r" rtl="1"/>
            <a:r>
              <a:rPr lang="he-IL" sz="2000" dirty="0" smtClean="0">
                <a:latin typeface="Calibri" panose="020F0502020204030204" pitchFamily="34" charset="0"/>
                <a:cs typeface="Calibri" panose="020F0502020204030204" pitchFamily="34" charset="0"/>
              </a:rPr>
              <a:t>התלמידים </a:t>
            </a:r>
            <a:r>
              <a:rPr lang="he-IL" sz="2000" dirty="0">
                <a:latin typeface="Calibri" panose="020F0502020204030204" pitchFamily="34" charset="0"/>
                <a:cs typeface="Calibri" panose="020F0502020204030204" pitchFamily="34" charset="0"/>
              </a:rPr>
              <a:t>במעגל החיצוני – "הצל" – </a:t>
            </a:r>
            <a:r>
              <a:rPr lang="he-IL" sz="2000" dirty="0" smtClean="0">
                <a:latin typeface="Calibri" panose="020F0502020204030204" pitchFamily="34" charset="0"/>
                <a:cs typeface="Calibri" panose="020F0502020204030204" pitchFamily="34" charset="0"/>
              </a:rPr>
              <a:t>מדברים </a:t>
            </a:r>
            <a:r>
              <a:rPr lang="he-IL" sz="2000" dirty="0">
                <a:latin typeface="Calibri" panose="020F0502020204030204" pitchFamily="34" charset="0"/>
                <a:cs typeface="Calibri" panose="020F0502020204030204" pitchFamily="34" charset="0"/>
              </a:rPr>
              <a:t>במסרי אני – </a:t>
            </a:r>
            <a:r>
              <a:rPr lang="he-IL" sz="2000" dirty="0" smtClean="0">
                <a:latin typeface="Calibri" panose="020F0502020204030204" pitchFamily="34" charset="0"/>
                <a:cs typeface="Calibri" panose="020F0502020204030204" pitchFamily="34" charset="0"/>
              </a:rPr>
              <a:t>מנסחים </a:t>
            </a:r>
            <a:r>
              <a:rPr lang="he-IL" sz="2000" dirty="0">
                <a:latin typeface="Calibri" panose="020F0502020204030204" pitchFamily="34" charset="0"/>
                <a:cs typeface="Calibri" panose="020F0502020204030204" pitchFamily="34" charset="0"/>
              </a:rPr>
              <a:t>אחרת את דברי </a:t>
            </a:r>
            <a:r>
              <a:rPr lang="he-IL" sz="2000" dirty="0" smtClean="0">
                <a:latin typeface="Calibri" panose="020F0502020204030204" pitchFamily="34" charset="0"/>
                <a:cs typeface="Calibri" panose="020F0502020204030204" pitchFamily="34" charset="0"/>
              </a:rPr>
              <a:t>השחקנים, </a:t>
            </a:r>
            <a:r>
              <a:rPr lang="he-IL" sz="2000" dirty="0">
                <a:latin typeface="Calibri" panose="020F0502020204030204" pitchFamily="34" charset="0"/>
                <a:cs typeface="Calibri" panose="020F0502020204030204" pitchFamily="34" charset="0"/>
              </a:rPr>
              <a:t>כדי לקדם את הדיון. </a:t>
            </a:r>
          </a:p>
        </p:txBody>
      </p:sp>
      <p:pic>
        <p:nvPicPr>
          <p:cNvPr id="12" name="תמונה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048029">
            <a:off x="11682927" y="5247694"/>
            <a:ext cx="411444" cy="411444"/>
          </a:xfrm>
          <a:prstGeom prst="rect">
            <a:avLst/>
          </a:prstGeom>
        </p:spPr>
      </p:pic>
      <p:cxnSp>
        <p:nvCxnSpPr>
          <p:cNvPr id="13" name="מחבר ישר 12"/>
          <p:cNvCxnSpPr>
            <a:stCxn id="12" idx="0"/>
          </p:cNvCxnSpPr>
          <p:nvPr/>
        </p:nvCxnSpPr>
        <p:spPr>
          <a:xfrm flipH="1" flipV="1">
            <a:off x="0" y="5458812"/>
            <a:ext cx="11683128" cy="3695"/>
          </a:xfrm>
          <a:prstGeom prst="line">
            <a:avLst/>
          </a:prstGeom>
          <a:ln w="38100">
            <a:prstDash val="sysDash"/>
          </a:ln>
        </p:spPr>
        <p:style>
          <a:lnRef idx="1">
            <a:schemeClr val="dk1"/>
          </a:lnRef>
          <a:fillRef idx="0">
            <a:schemeClr val="dk1"/>
          </a:fillRef>
          <a:effectRef idx="0">
            <a:schemeClr val="dk1"/>
          </a:effectRef>
          <a:fontRef idx="minor">
            <a:schemeClr val="tx1"/>
          </a:fontRef>
        </p:style>
      </p:cxnSp>
      <p:sp>
        <p:nvSpPr>
          <p:cNvPr id="14" name="כותרת 13">
            <a:extLst>
              <a:ext uri="{FF2B5EF4-FFF2-40B4-BE49-F238E27FC236}">
                <a16:creationId xmlns:a16="http://schemas.microsoft.com/office/drawing/2014/main" id="{A882A092-6217-4682-8F56-C227C545FCC7}"/>
              </a:ext>
            </a:extLst>
          </p:cNvPr>
          <p:cNvSpPr>
            <a:spLocks noGrp="1"/>
          </p:cNvSpPr>
          <p:nvPr>
            <p:ph type="title"/>
          </p:nvPr>
        </p:nvSpPr>
        <p:spPr>
          <a:xfrm>
            <a:off x="838200" y="-324755"/>
            <a:ext cx="10515600" cy="1325563"/>
          </a:xfrm>
        </p:spPr>
        <p:txBody>
          <a:bodyPr/>
          <a:lstStyle/>
          <a:p>
            <a:pPr algn="ctr"/>
            <a:r>
              <a:rPr lang="he-IL" dirty="0">
                <a:latin typeface="Calibri" panose="020F0502020204030204" pitchFamily="34" charset="0"/>
                <a:cs typeface="Calibri" panose="020F0502020204030204" pitchFamily="34" charset="0"/>
              </a:rPr>
              <a:t>אקווריום – דמות וצל</a:t>
            </a:r>
            <a:endParaRPr lang="x-non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2823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0" y="59823"/>
            <a:ext cx="12192000" cy="1325563"/>
          </a:xfrm>
        </p:spPr>
        <p:txBody>
          <a:bodyPr>
            <a:normAutofit/>
          </a:bodyPr>
          <a:lstStyle/>
          <a:p>
            <a:r>
              <a:rPr lang="he-IL" dirty="0" smtClean="0">
                <a:latin typeface="David" panose="020E0502060401010101" pitchFamily="34" charset="-79"/>
                <a:cs typeface="David" panose="020E0502060401010101" pitchFamily="34" charset="-79"/>
              </a:rPr>
              <a:t>מן המקורות</a:t>
            </a:r>
            <a:endParaRPr lang="he-IL" dirty="0">
              <a:latin typeface="David" panose="020E0502060401010101" pitchFamily="34" charset="-79"/>
              <a:cs typeface="David" panose="020E0502060401010101" pitchFamily="34" charset="-79"/>
            </a:endParaRPr>
          </a:p>
        </p:txBody>
      </p:sp>
      <p:pic>
        <p:nvPicPr>
          <p:cNvPr id="3" name="תמונה 2"/>
          <p:cNvPicPr/>
          <p:nvPr/>
        </p:nvPicPr>
        <p:blipFill>
          <a:blip r:embed="rId2" cstate="print">
            <a:extLst>
              <a:ext uri="{BEBA8EAE-BF5A-486C-A8C5-ECC9F3942E4B}">
                <a14:imgProps xmlns:a14="http://schemas.microsoft.com/office/drawing/2010/main">
                  <a14:imgLayer r:embed="rId3">
                    <a14:imgEffect>
                      <a14:backgroundRemoval t="9988" b="96065" l="9986" r="89968"/>
                    </a14:imgEffect>
                  </a14:imgLayer>
                </a14:imgProps>
              </a:ext>
              <a:ext uri="{28A0092B-C50C-407E-A947-70E740481C1C}">
                <a14:useLocalDpi xmlns:a14="http://schemas.microsoft.com/office/drawing/2010/main" val="0"/>
              </a:ext>
            </a:extLst>
          </a:blip>
          <a:stretch>
            <a:fillRect/>
          </a:stretch>
        </p:blipFill>
        <p:spPr>
          <a:xfrm>
            <a:off x="838200" y="-162326"/>
            <a:ext cx="1834515" cy="1375410"/>
          </a:xfrm>
          <a:prstGeom prst="rect">
            <a:avLst/>
          </a:prstGeom>
        </p:spPr>
      </p:pic>
      <p:sp>
        <p:nvSpPr>
          <p:cNvPr id="4" name="מציין מיקום תוכן 2">
            <a:extLst>
              <a:ext uri="{FF2B5EF4-FFF2-40B4-BE49-F238E27FC236}">
                <a16:creationId xmlns:a16="http://schemas.microsoft.com/office/drawing/2014/main" id="{6006068D-57BE-4594-AFA1-CE8DA87476AD}"/>
              </a:ext>
            </a:extLst>
          </p:cNvPr>
          <p:cNvSpPr txBox="1">
            <a:spLocks/>
          </p:cNvSpPr>
          <p:nvPr/>
        </p:nvSpPr>
        <p:spPr>
          <a:xfrm>
            <a:off x="0" y="1600200"/>
            <a:ext cx="12192000" cy="5257800"/>
          </a:xfrm>
          <a:prstGeom prst="rect">
            <a:avLst/>
          </a:prstGeom>
          <a:solidFill>
            <a:srgbClr val="F4F4F5"/>
          </a:solidFill>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200000"/>
              </a:lnSpc>
            </a:pPr>
            <a:endParaRPr lang="he-IL" sz="3200" b="1" dirty="0" smtClean="0">
              <a:solidFill>
                <a:schemeClr val="bg2"/>
              </a:solidFill>
              <a:latin typeface="David" panose="020E0502060401010101" pitchFamily="34" charset="-79"/>
              <a:cs typeface="David" panose="020E0502060401010101" pitchFamily="34" charset="-79"/>
            </a:endParaRPr>
          </a:p>
          <a:p>
            <a:pPr algn="ctr" rtl="1">
              <a:lnSpc>
                <a:spcPct val="150000"/>
              </a:lnSpc>
            </a:pPr>
            <a:r>
              <a:rPr lang="he-IL" sz="3200" b="1" dirty="0" smtClean="0">
                <a:solidFill>
                  <a:schemeClr val="bg2"/>
                </a:solidFill>
                <a:latin typeface="David" panose="020E0502060401010101" pitchFamily="34" charset="-79"/>
                <a:cs typeface="David" panose="020E0502060401010101" pitchFamily="34" charset="-79"/>
              </a:rPr>
              <a:t>“מפני מה זכו בית הלל לקבוע הלכה כמותן? </a:t>
            </a:r>
          </a:p>
          <a:p>
            <a:pPr algn="ctr" rtl="1">
              <a:lnSpc>
                <a:spcPct val="150000"/>
              </a:lnSpc>
            </a:pPr>
            <a:r>
              <a:rPr lang="he-IL" sz="3200" b="1" dirty="0" smtClean="0">
                <a:solidFill>
                  <a:schemeClr val="bg2"/>
                </a:solidFill>
                <a:latin typeface="David" panose="020E0502060401010101" pitchFamily="34" charset="-79"/>
                <a:cs typeface="David" panose="020E0502060401010101" pitchFamily="34" charset="-79"/>
              </a:rPr>
              <a:t>מפני </a:t>
            </a:r>
            <a:r>
              <a:rPr lang="he-IL" sz="3200" b="1" dirty="0" err="1" smtClean="0">
                <a:solidFill>
                  <a:schemeClr val="bg2"/>
                </a:solidFill>
                <a:latin typeface="David" panose="020E0502060401010101" pitchFamily="34" charset="-79"/>
                <a:cs typeface="David" panose="020E0502060401010101" pitchFamily="34" charset="-79"/>
              </a:rPr>
              <a:t>שנוחין</a:t>
            </a:r>
            <a:r>
              <a:rPr lang="he-IL" sz="3200" b="1" dirty="0" smtClean="0">
                <a:solidFill>
                  <a:schemeClr val="bg2"/>
                </a:solidFill>
                <a:latin typeface="David" panose="020E0502060401010101" pitchFamily="34" charset="-79"/>
                <a:cs typeface="David" panose="020E0502060401010101" pitchFamily="34" charset="-79"/>
              </a:rPr>
              <a:t> </a:t>
            </a:r>
            <a:r>
              <a:rPr lang="he-IL" sz="3200" b="1" dirty="0" err="1" smtClean="0">
                <a:solidFill>
                  <a:schemeClr val="bg2"/>
                </a:solidFill>
                <a:latin typeface="David" panose="020E0502060401010101" pitchFamily="34" charset="-79"/>
                <a:cs typeface="David" panose="020E0502060401010101" pitchFamily="34" charset="-79"/>
              </a:rPr>
              <a:t>ועלובין</a:t>
            </a:r>
            <a:r>
              <a:rPr lang="he-IL" sz="3200" b="1" dirty="0" smtClean="0">
                <a:solidFill>
                  <a:schemeClr val="bg2"/>
                </a:solidFill>
                <a:latin typeface="David" panose="020E0502060401010101" pitchFamily="34" charset="-79"/>
                <a:cs typeface="David" panose="020E0502060401010101" pitchFamily="34" charset="-79"/>
              </a:rPr>
              <a:t> (-</a:t>
            </a:r>
            <a:r>
              <a:rPr lang="he-IL" sz="3200" dirty="0" smtClean="0">
                <a:solidFill>
                  <a:schemeClr val="bg2"/>
                </a:solidFill>
                <a:latin typeface="David" panose="020E0502060401010101" pitchFamily="34" charset="-79"/>
                <a:cs typeface="David" panose="020E0502060401010101" pitchFamily="34" charset="-79"/>
              </a:rPr>
              <a:t>עדינים וענווים</a:t>
            </a:r>
            <a:r>
              <a:rPr lang="he-IL" sz="3200" b="1" dirty="0" smtClean="0">
                <a:solidFill>
                  <a:schemeClr val="bg2"/>
                </a:solidFill>
                <a:latin typeface="David" panose="020E0502060401010101" pitchFamily="34" charset="-79"/>
                <a:cs typeface="David" panose="020E0502060401010101" pitchFamily="34" charset="-79"/>
              </a:rPr>
              <a:t>) היו, </a:t>
            </a:r>
          </a:p>
          <a:p>
            <a:pPr algn="ctr" rtl="1">
              <a:lnSpc>
                <a:spcPct val="150000"/>
              </a:lnSpc>
            </a:pPr>
            <a:r>
              <a:rPr lang="he-IL" sz="3200" b="1" dirty="0" err="1" smtClean="0">
                <a:solidFill>
                  <a:schemeClr val="bg2"/>
                </a:solidFill>
                <a:latin typeface="David" panose="020E0502060401010101" pitchFamily="34" charset="-79"/>
                <a:cs typeface="David" panose="020E0502060401010101" pitchFamily="34" charset="-79"/>
              </a:rPr>
              <a:t>ושונין</a:t>
            </a:r>
            <a:r>
              <a:rPr lang="he-IL" sz="3200" b="1" dirty="0" smtClean="0">
                <a:solidFill>
                  <a:schemeClr val="bg2"/>
                </a:solidFill>
                <a:latin typeface="David" panose="020E0502060401010101" pitchFamily="34" charset="-79"/>
                <a:cs typeface="David" panose="020E0502060401010101" pitchFamily="34" charset="-79"/>
              </a:rPr>
              <a:t> דבריהן ודברי בית שמאי, </a:t>
            </a:r>
          </a:p>
          <a:p>
            <a:pPr algn="ctr" rtl="1">
              <a:lnSpc>
                <a:spcPct val="150000"/>
              </a:lnSpc>
            </a:pPr>
            <a:r>
              <a:rPr lang="he-IL" sz="3200" b="1" dirty="0" smtClean="0">
                <a:solidFill>
                  <a:schemeClr val="bg2"/>
                </a:solidFill>
                <a:latin typeface="David" panose="020E0502060401010101" pitchFamily="34" charset="-79"/>
                <a:cs typeface="David" panose="020E0502060401010101" pitchFamily="34" charset="-79"/>
              </a:rPr>
              <a:t>ולא עוד אלא </a:t>
            </a:r>
            <a:r>
              <a:rPr lang="he-IL" sz="3200" b="1" dirty="0" err="1" smtClean="0">
                <a:solidFill>
                  <a:schemeClr val="bg2"/>
                </a:solidFill>
                <a:latin typeface="David" panose="020E0502060401010101" pitchFamily="34" charset="-79"/>
                <a:cs typeface="David" panose="020E0502060401010101" pitchFamily="34" charset="-79"/>
              </a:rPr>
              <a:t>שמקדימין</a:t>
            </a:r>
            <a:r>
              <a:rPr lang="he-IL" sz="3200" b="1" dirty="0" smtClean="0">
                <a:solidFill>
                  <a:schemeClr val="bg2"/>
                </a:solidFill>
                <a:latin typeface="David" panose="020E0502060401010101" pitchFamily="34" charset="-79"/>
                <a:cs typeface="David" panose="020E0502060401010101" pitchFamily="34" charset="-79"/>
              </a:rPr>
              <a:t> דברי בית שמאי לדבריהן”. </a:t>
            </a:r>
            <a:r>
              <a:rPr lang="he-IL" dirty="0" smtClean="0">
                <a:solidFill>
                  <a:schemeClr val="bg2"/>
                </a:solidFill>
                <a:latin typeface="David" panose="020E0502060401010101" pitchFamily="34" charset="-79"/>
                <a:cs typeface="David" panose="020E0502060401010101" pitchFamily="34" charset="-79"/>
              </a:rPr>
              <a:t>(עירובין י"ג ע"ב)</a:t>
            </a:r>
          </a:p>
          <a:p>
            <a:endParaRPr lang="he-IL" dirty="0">
              <a:solidFill>
                <a:schemeClr val="bg2"/>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5969257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גרפיקה 29">
            <a:extLst>
              <a:ext uri="{FF2B5EF4-FFF2-40B4-BE49-F238E27FC236}">
                <a16:creationId xmlns:a16="http://schemas.microsoft.com/office/drawing/2014/main" id="{710C5808-61E7-4878-A455-D0C380AEF0BE}"/>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872000" y="469025"/>
            <a:ext cx="4320000" cy="1116898"/>
          </a:xfrm>
          <a:prstGeom prst="rect">
            <a:avLst/>
          </a:prstGeom>
        </p:spPr>
      </p:pic>
      <p:cxnSp>
        <p:nvCxnSpPr>
          <p:cNvPr id="3" name="מחבר ישר 2">
            <a:extLst>
              <a:ext uri="{FF2B5EF4-FFF2-40B4-BE49-F238E27FC236}">
                <a16:creationId xmlns:a16="http://schemas.microsoft.com/office/drawing/2014/main" id="{77121C65-BDC2-4ACE-8C22-EA77F7BE50D9}"/>
              </a:ext>
            </a:extLst>
          </p:cNvPr>
          <p:cNvCxnSpPr>
            <a:cxnSpLocks/>
          </p:cNvCxnSpPr>
          <p:nvPr/>
        </p:nvCxnSpPr>
        <p:spPr>
          <a:xfrm>
            <a:off x="8682163" y="2716232"/>
            <a:ext cx="0" cy="2065840"/>
          </a:xfrm>
          <a:prstGeom prst="line">
            <a:avLst/>
          </a:prstGeom>
          <a:ln/>
        </p:spPr>
        <p:style>
          <a:lnRef idx="1">
            <a:schemeClr val="dk1"/>
          </a:lnRef>
          <a:fillRef idx="0">
            <a:schemeClr val="dk1"/>
          </a:fillRef>
          <a:effectRef idx="0">
            <a:schemeClr val="dk1"/>
          </a:effectRef>
          <a:fontRef idx="minor">
            <a:schemeClr val="tx1"/>
          </a:fontRef>
        </p:style>
      </p:cxnSp>
      <p:sp>
        <p:nvSpPr>
          <p:cNvPr id="17" name="תיבת טקסט 16">
            <a:extLst>
              <a:ext uri="{FF2B5EF4-FFF2-40B4-BE49-F238E27FC236}">
                <a16:creationId xmlns:a16="http://schemas.microsoft.com/office/drawing/2014/main" id="{20ED0ACB-4AD1-4081-BB96-DBA33CC92C5A}"/>
              </a:ext>
            </a:extLst>
          </p:cNvPr>
          <p:cNvSpPr txBox="1"/>
          <p:nvPr/>
        </p:nvSpPr>
        <p:spPr>
          <a:xfrm>
            <a:off x="8829713" y="2716232"/>
            <a:ext cx="3265714" cy="1569660"/>
          </a:xfrm>
          <a:prstGeom prst="rect">
            <a:avLst/>
          </a:prstGeom>
          <a:noFill/>
        </p:spPr>
        <p:txBody>
          <a:bodyPr wrap="square">
            <a:spAutoFit/>
          </a:bodyPr>
          <a:lstStyle/>
          <a:p>
            <a:pPr marL="285750" marR="0" lvl="0" indent="-285750" algn="r" rtl="1">
              <a:spcBef>
                <a:spcPts val="0"/>
              </a:spcBef>
              <a:spcAft>
                <a:spcPts val="0"/>
              </a:spcAft>
              <a:buClr>
                <a:srgbClr val="000000"/>
              </a:buClr>
              <a:buSzPts val="1800"/>
              <a:buFont typeface="Arial"/>
              <a:buChar char="•"/>
            </a:pPr>
            <a:r>
              <a:rPr lang="he-IL" sz="1600" i="0" u="none" strike="noStrike" cap="none" dirty="0" smtClean="0">
                <a:latin typeface="Calibri" panose="020F0502020204030204" pitchFamily="34" charset="0"/>
                <a:ea typeface="David"/>
                <a:cs typeface="Calibri" panose="020F0502020204030204" pitchFamily="34" charset="0"/>
                <a:sym typeface="David"/>
              </a:rPr>
              <a:t>הכרת </a:t>
            </a:r>
            <a:r>
              <a:rPr lang="he-IL" sz="1600" i="0" u="none" strike="noStrike" cap="none" dirty="0">
                <a:latin typeface="Calibri" panose="020F0502020204030204" pitchFamily="34" charset="0"/>
                <a:ea typeface="David"/>
                <a:cs typeface="Calibri" panose="020F0502020204030204" pitchFamily="34" charset="0"/>
                <a:sym typeface="David"/>
              </a:rPr>
              <a:t>משפטים בעלי "מסרי </a:t>
            </a:r>
            <a:r>
              <a:rPr lang="he-IL" sz="1600" i="0" u="none" strike="noStrike" cap="none" dirty="0" smtClean="0">
                <a:latin typeface="Calibri" panose="020F0502020204030204" pitchFamily="34" charset="0"/>
                <a:ea typeface="David"/>
                <a:cs typeface="Calibri" panose="020F0502020204030204" pitchFamily="34" charset="0"/>
                <a:sym typeface="David"/>
              </a:rPr>
              <a:t>אתה" </a:t>
            </a:r>
            <a:r>
              <a:rPr lang="he-IL" sz="1600" i="0" u="none" strike="noStrike" cap="none" dirty="0">
                <a:latin typeface="Calibri" panose="020F0502020204030204" pitchFamily="34" charset="0"/>
                <a:ea typeface="David"/>
                <a:cs typeface="Calibri" panose="020F0502020204030204" pitchFamily="34" charset="0"/>
                <a:sym typeface="David"/>
              </a:rPr>
              <a:t>ומשפטים  בעלי "מסרי </a:t>
            </a:r>
            <a:r>
              <a:rPr lang="he-IL" sz="1600" i="0" u="none" strike="noStrike" cap="none" dirty="0">
                <a:solidFill>
                  <a:srgbClr val="000000"/>
                </a:solidFill>
                <a:latin typeface="Calibri" panose="020F0502020204030204" pitchFamily="34" charset="0"/>
                <a:ea typeface="David"/>
                <a:cs typeface="Calibri" panose="020F0502020204030204" pitchFamily="34" charset="0"/>
                <a:sym typeface="David"/>
              </a:rPr>
              <a:t>אני" וההבדלים </a:t>
            </a:r>
            <a:r>
              <a:rPr lang="he-IL" sz="1600" i="0" u="none" strike="noStrike" cap="none" dirty="0">
                <a:latin typeface="Calibri" panose="020F0502020204030204" pitchFamily="34" charset="0"/>
                <a:ea typeface="David"/>
                <a:cs typeface="Calibri" panose="020F0502020204030204" pitchFamily="34" charset="0"/>
                <a:sym typeface="David"/>
              </a:rPr>
              <a:t>ביניהם</a:t>
            </a:r>
          </a:p>
          <a:p>
            <a:pPr marL="285750" marR="0" lvl="0" indent="-285750" algn="r" rtl="1">
              <a:spcBef>
                <a:spcPts val="0"/>
              </a:spcBef>
              <a:spcAft>
                <a:spcPts val="0"/>
              </a:spcAft>
              <a:buClr>
                <a:srgbClr val="000000"/>
              </a:buClr>
              <a:buSzPts val="1800"/>
              <a:buFont typeface="Arial"/>
              <a:buChar char="•"/>
            </a:pPr>
            <a:r>
              <a:rPr lang="he-IL" sz="1600" i="0" u="none" strike="noStrike" cap="none" dirty="0">
                <a:solidFill>
                  <a:srgbClr val="000000"/>
                </a:solidFill>
                <a:latin typeface="Calibri" panose="020F0502020204030204" pitchFamily="34" charset="0"/>
                <a:ea typeface="David"/>
                <a:cs typeface="Calibri" panose="020F0502020204030204" pitchFamily="34" charset="0"/>
                <a:sym typeface="David"/>
              </a:rPr>
              <a:t>הכרת דרכים חלופיות לבטא רגשות חזקים </a:t>
            </a:r>
            <a:r>
              <a:rPr lang="he-IL" sz="1600" i="0" u="none" strike="noStrike" cap="none" dirty="0">
                <a:latin typeface="Calibri" panose="020F0502020204030204" pitchFamily="34" charset="0"/>
                <a:ea typeface="David"/>
                <a:cs typeface="Calibri" panose="020F0502020204030204" pitchFamily="34" charset="0"/>
                <a:sym typeface="David"/>
              </a:rPr>
              <a:t>ולפתור עימות/ויכוח בדרך יעילה</a:t>
            </a:r>
            <a:endParaRPr lang="he-IL" sz="1200" i="0" u="none" strike="noStrike" cap="none" dirty="0">
              <a:latin typeface="Calibri" panose="020F0502020204030204" pitchFamily="34" charset="0"/>
              <a:ea typeface="David"/>
              <a:cs typeface="Calibri" panose="020F0502020204030204" pitchFamily="34" charset="0"/>
              <a:sym typeface="David"/>
            </a:endParaRPr>
          </a:p>
        </p:txBody>
      </p:sp>
      <p:sp>
        <p:nvSpPr>
          <p:cNvPr id="18" name="תיבת טקסט 17">
            <a:extLst>
              <a:ext uri="{FF2B5EF4-FFF2-40B4-BE49-F238E27FC236}">
                <a16:creationId xmlns:a16="http://schemas.microsoft.com/office/drawing/2014/main" id="{9C994AA0-2DDE-4B87-A406-D8A7C380AE05}"/>
              </a:ext>
            </a:extLst>
          </p:cNvPr>
          <p:cNvSpPr txBox="1"/>
          <p:nvPr/>
        </p:nvSpPr>
        <p:spPr>
          <a:xfrm>
            <a:off x="3016976" y="2634952"/>
            <a:ext cx="5521710" cy="3785652"/>
          </a:xfrm>
          <a:prstGeom prst="rect">
            <a:avLst/>
          </a:prstGeom>
          <a:noFill/>
        </p:spPr>
        <p:txBody>
          <a:bodyPr wrap="square">
            <a:spAutoFit/>
          </a:bodyPr>
          <a:lstStyle/>
          <a:p>
            <a:pPr marL="285750" marR="0" lvl="0" indent="-285750" algn="r" defTabSz="914400" rtl="1" eaLnBrk="1" fontAlgn="auto" latinLnBrk="0" hangingPunct="1">
              <a:lnSpc>
                <a:spcPct val="100000"/>
              </a:lnSpc>
              <a:spcBef>
                <a:spcPts val="0"/>
              </a:spcBef>
              <a:spcAft>
                <a:spcPts val="0"/>
              </a:spcAft>
              <a:buClr>
                <a:srgbClr val="000000"/>
              </a:buClr>
              <a:buSzPts val="1800"/>
              <a:buFont typeface="Gisha" panose="020B0502040204020203" pitchFamily="34" charset="-79"/>
              <a:buChar char="»"/>
              <a:tabLst/>
              <a:defRPr/>
            </a:pPr>
            <a:r>
              <a:rPr kumimoji="0" lang="he-IL" sz="1600" b="1" i="0" u="none" strike="noStrike" kern="0" cap="none" spc="0" normalizeH="0" baseline="0" noProof="0" dirty="0">
                <a:ln>
                  <a:noFill/>
                </a:ln>
                <a:solidFill>
                  <a:srgbClr val="EF364C"/>
                </a:solidFill>
                <a:effectLst/>
                <a:uLnTx/>
                <a:uFillTx/>
                <a:latin typeface="Calibri" panose="020F0502020204030204" pitchFamily="34" charset="0"/>
                <a:ea typeface="David"/>
                <a:cs typeface="Calibri" panose="020F0502020204030204" pitchFamily="34" charset="0"/>
                <a:sym typeface="David"/>
              </a:rPr>
              <a:t>מיומנויות קוגניטיביות </a:t>
            </a:r>
            <a:endParaRPr lang="he-IL" sz="1600" b="1" kern="0" dirty="0">
              <a:solidFill>
                <a:srgbClr val="EF364C"/>
              </a:solidFill>
              <a:latin typeface="Calibri" panose="020F0502020204030204" pitchFamily="34" charset="0"/>
              <a:ea typeface="David"/>
              <a:cs typeface="Calibri" panose="020F0502020204030204" pitchFamily="34" charset="0"/>
              <a:sym typeface="David"/>
            </a:endParaRPr>
          </a:p>
          <a:p>
            <a:pPr marL="285750" lvl="0" indent="-285750" algn="r" rtl="1">
              <a:buSzPts val="1800"/>
              <a:buFontTx/>
              <a:buChar char="-"/>
            </a:pPr>
            <a:r>
              <a:rPr lang="he-IL" sz="1600" b="1" dirty="0">
                <a:latin typeface="Calibri" panose="020F0502020204030204" pitchFamily="34" charset="0"/>
                <a:ea typeface="David"/>
                <a:cs typeface="Calibri" panose="020F0502020204030204" pitchFamily="34" charset="0"/>
                <a:sym typeface="David"/>
              </a:rPr>
              <a:t>חשיבה ביקורתית</a:t>
            </a:r>
            <a:r>
              <a:rPr lang="he-IL" sz="1600" dirty="0">
                <a:latin typeface="Calibri" panose="020F0502020204030204" pitchFamily="34" charset="0"/>
                <a:ea typeface="David"/>
                <a:cs typeface="Calibri" panose="020F0502020204030204" pitchFamily="34" charset="0"/>
                <a:sym typeface="David"/>
              </a:rPr>
              <a:t>: טיעון, זיהוי הטיות וכשלים לוגיים,</a:t>
            </a:r>
            <a:r>
              <a:rPr lang="x-none" sz="1600" dirty="0">
                <a:latin typeface="Calibri" panose="020F0502020204030204" pitchFamily="34" charset="0"/>
                <a:ea typeface="David"/>
                <a:cs typeface="Calibri" panose="020F0502020204030204" pitchFamily="34" charset="0"/>
                <a:sym typeface="David"/>
              </a:rPr>
              <a:t> </a:t>
            </a:r>
            <a:r>
              <a:rPr lang="he-IL" sz="1600" dirty="0">
                <a:latin typeface="Calibri" panose="020F0502020204030204" pitchFamily="34" charset="0"/>
                <a:ea typeface="David"/>
                <a:cs typeface="Calibri" panose="020F0502020204030204" pitchFamily="34" charset="0"/>
                <a:sym typeface="David"/>
              </a:rPr>
              <a:t>הטלת ספק, </a:t>
            </a:r>
            <a:r>
              <a:rPr lang="x-none" sz="1600" dirty="0">
                <a:latin typeface="Calibri" panose="020F0502020204030204" pitchFamily="34" charset="0"/>
                <a:ea typeface="David"/>
                <a:cs typeface="Calibri" panose="020F0502020204030204" pitchFamily="34" charset="0"/>
                <a:sym typeface="David"/>
              </a:rPr>
              <a:t>הפעלת שיקול דעת</a:t>
            </a:r>
            <a:r>
              <a:rPr lang="he-IL" sz="1600" dirty="0">
                <a:latin typeface="Calibri" panose="020F0502020204030204" pitchFamily="34" charset="0"/>
                <a:ea typeface="David"/>
                <a:cs typeface="Calibri" panose="020F0502020204030204" pitchFamily="34" charset="0"/>
                <a:sym typeface="David"/>
              </a:rPr>
              <a:t>, קבלת החלטות</a:t>
            </a:r>
          </a:p>
          <a:p>
            <a:pPr marL="285750" lvl="0" indent="-285750" algn="r" rtl="1">
              <a:buSzPts val="1800"/>
              <a:buFontTx/>
              <a:buChar char="-"/>
            </a:pPr>
            <a:r>
              <a:rPr lang="he-IL" sz="1600" b="1" dirty="0">
                <a:latin typeface="Calibri" panose="020F0502020204030204" pitchFamily="34" charset="0"/>
                <a:ea typeface="David"/>
                <a:cs typeface="Calibri" panose="020F0502020204030204" pitchFamily="34" charset="0"/>
                <a:sym typeface="David"/>
              </a:rPr>
              <a:t>חשיבה יצירתית</a:t>
            </a:r>
            <a:r>
              <a:rPr lang="he-IL" sz="1600" dirty="0">
                <a:latin typeface="Calibri" panose="020F0502020204030204" pitchFamily="34" charset="0"/>
                <a:ea typeface="David"/>
                <a:cs typeface="Calibri" panose="020F0502020204030204" pitchFamily="34" charset="0"/>
                <a:sym typeface="David"/>
              </a:rPr>
              <a:t>:   גמישות מחשבתית, להשהות שיפוט, תעוזה והתמדה, </a:t>
            </a:r>
            <a:r>
              <a:rPr lang="he-IL" sz="1600" dirty="0" smtClean="0">
                <a:latin typeface="Calibri" panose="020F0502020204030204" pitchFamily="34" charset="0"/>
                <a:ea typeface="David"/>
                <a:cs typeface="Calibri" panose="020F0502020204030204" pitchFamily="34" charset="0"/>
                <a:sym typeface="David"/>
              </a:rPr>
              <a:t>יצירת </a:t>
            </a:r>
            <a:r>
              <a:rPr lang="he-IL" sz="1600" dirty="0">
                <a:latin typeface="Calibri" panose="020F0502020204030204" pitchFamily="34" charset="0"/>
                <a:ea typeface="David"/>
                <a:cs typeface="Calibri" panose="020F0502020204030204" pitchFamily="34" charset="0"/>
                <a:sym typeface="David"/>
              </a:rPr>
              <a:t>הקשרים חדשים, יישום</a:t>
            </a:r>
            <a:endParaRPr lang="he-IL" sz="1600" b="1" i="0" u="none" strike="noStrike" cap="none" dirty="0">
              <a:latin typeface="Calibri" panose="020F0502020204030204" pitchFamily="34" charset="0"/>
              <a:ea typeface="David"/>
              <a:cs typeface="Calibri" panose="020F0502020204030204" pitchFamily="34" charset="0"/>
              <a:sym typeface="David"/>
            </a:endParaRPr>
          </a:p>
          <a:p>
            <a:pPr marR="0" lvl="0" algn="r" defTabSz="914400" rtl="1" eaLnBrk="1" fontAlgn="auto" latinLnBrk="0" hangingPunct="1">
              <a:lnSpc>
                <a:spcPct val="100000"/>
              </a:lnSpc>
              <a:spcBef>
                <a:spcPts val="0"/>
              </a:spcBef>
              <a:spcAft>
                <a:spcPts val="0"/>
              </a:spcAft>
              <a:buClr>
                <a:srgbClr val="000000"/>
              </a:buClr>
              <a:buSzPts val="1800"/>
              <a:tabLst/>
              <a:defRPr/>
            </a:pPr>
            <a:endParaRPr kumimoji="0" lang="he-IL" sz="1600" b="0" i="0" u="none" strike="noStrike" kern="0" cap="none" spc="0" normalizeH="0" baseline="0" noProof="0" dirty="0">
              <a:ln>
                <a:noFill/>
              </a:ln>
              <a:solidFill>
                <a:srgbClr val="000000"/>
              </a:solidFill>
              <a:effectLst/>
              <a:uLnTx/>
              <a:uFillTx/>
              <a:latin typeface="Calibri" panose="020F0502020204030204" pitchFamily="34" charset="0"/>
              <a:ea typeface="David"/>
              <a:cs typeface="Calibri" panose="020F0502020204030204" pitchFamily="34" charset="0"/>
              <a:sym typeface="David"/>
            </a:endParaRPr>
          </a:p>
          <a:p>
            <a:pPr marL="285750" marR="0" lvl="0" indent="-285750" algn="r" defTabSz="914400" rtl="1" eaLnBrk="1" fontAlgn="auto" latinLnBrk="0" hangingPunct="1">
              <a:lnSpc>
                <a:spcPct val="100000"/>
              </a:lnSpc>
              <a:spcBef>
                <a:spcPts val="0"/>
              </a:spcBef>
              <a:spcAft>
                <a:spcPts val="0"/>
              </a:spcAft>
              <a:buClr>
                <a:srgbClr val="000000"/>
              </a:buClr>
              <a:buSzPts val="1800"/>
              <a:buFont typeface="Gisha" panose="020B0502040204020203" pitchFamily="34" charset="-79"/>
              <a:buChar char="»"/>
              <a:tabLst/>
              <a:defRPr/>
            </a:pPr>
            <a:r>
              <a:rPr kumimoji="0" lang="he-IL" sz="1600" b="1" i="0" u="none" strike="noStrike" kern="0" cap="none" spc="0" normalizeH="0" baseline="0" noProof="0" dirty="0">
                <a:ln>
                  <a:noFill/>
                </a:ln>
                <a:solidFill>
                  <a:srgbClr val="EF364C"/>
                </a:solidFill>
                <a:effectLst/>
                <a:uLnTx/>
                <a:uFillTx/>
                <a:latin typeface="Calibri" panose="020F0502020204030204" pitchFamily="34" charset="0"/>
                <a:ea typeface="David"/>
                <a:cs typeface="Calibri" panose="020F0502020204030204" pitchFamily="34" charset="0"/>
                <a:sym typeface="David"/>
              </a:rPr>
              <a:t>מיומנויות רגשיות (תוך-אישי)</a:t>
            </a:r>
            <a:endParaRPr lang="en-US" sz="1600" kern="0" dirty="0">
              <a:solidFill>
                <a:srgbClr val="EF364C"/>
              </a:solidFill>
              <a:latin typeface="Calibri" panose="020F0502020204030204" pitchFamily="34" charset="0"/>
              <a:ea typeface="David"/>
              <a:cs typeface="Calibri" panose="020F0502020204030204" pitchFamily="34" charset="0"/>
              <a:sym typeface="David"/>
            </a:endParaRPr>
          </a:p>
          <a:p>
            <a:pPr marL="576000" marR="0" lvl="0" indent="-285750" algn="r" defTabSz="914400" rtl="1" eaLnBrk="1" fontAlgn="auto" latinLnBrk="0" hangingPunct="1">
              <a:lnSpc>
                <a:spcPct val="100000"/>
              </a:lnSpc>
              <a:spcBef>
                <a:spcPts val="0"/>
              </a:spcBef>
              <a:spcAft>
                <a:spcPts val="0"/>
              </a:spcAft>
              <a:buClr>
                <a:srgbClr val="000000"/>
              </a:buClr>
              <a:buSzPts val="1800"/>
              <a:buFontTx/>
              <a:buChar char="-"/>
              <a:tabLst/>
              <a:defRPr/>
            </a:pPr>
            <a:r>
              <a:rPr kumimoji="0" lang="he-IL" sz="1600" b="1" i="0" u="none" strike="noStrike" kern="0" cap="none" spc="0" normalizeH="0" baseline="0" noProof="0" dirty="0">
                <a:ln>
                  <a:noFill/>
                </a:ln>
                <a:solidFill>
                  <a:srgbClr val="000000"/>
                </a:solidFill>
                <a:effectLst/>
                <a:uLnTx/>
                <a:uFillTx/>
                <a:latin typeface="Calibri" panose="020F0502020204030204" pitchFamily="34" charset="0"/>
                <a:ea typeface="David"/>
                <a:cs typeface="Calibri" panose="020F0502020204030204" pitchFamily="34" charset="0"/>
                <a:sym typeface="David"/>
              </a:rPr>
              <a:t>מודעות עצמית </a:t>
            </a:r>
            <a:r>
              <a:rPr kumimoji="0" lang="he-IL" sz="1600" b="0" i="0" u="none" strike="noStrike" kern="0" cap="none" spc="0" normalizeH="0" baseline="0" noProof="0" dirty="0">
                <a:ln>
                  <a:noFill/>
                </a:ln>
                <a:solidFill>
                  <a:srgbClr val="000000"/>
                </a:solidFill>
                <a:effectLst/>
                <a:uLnTx/>
                <a:uFillTx/>
                <a:latin typeface="Calibri" panose="020F0502020204030204" pitchFamily="34" charset="0"/>
                <a:ea typeface="David"/>
                <a:cs typeface="Calibri" panose="020F0502020204030204" pitchFamily="34" charset="0"/>
                <a:sym typeface="David"/>
              </a:rPr>
              <a:t>– </a:t>
            </a:r>
            <a:r>
              <a:rPr lang="he-IL" sz="1600" dirty="0">
                <a:latin typeface="Calibri" panose="020F0502020204030204" pitchFamily="34" charset="0"/>
                <a:ea typeface="David"/>
                <a:cs typeface="Calibri" panose="020F0502020204030204" pitchFamily="34" charset="0"/>
                <a:sym typeface="David"/>
              </a:rPr>
              <a:t>הכרת עצמי, זיהוי רגשות</a:t>
            </a:r>
          </a:p>
          <a:p>
            <a:pPr marL="576000" marR="0" lvl="0" indent="-285750" algn="r" defTabSz="914400" rtl="1" eaLnBrk="1" fontAlgn="auto" latinLnBrk="0" hangingPunct="1">
              <a:lnSpc>
                <a:spcPct val="100000"/>
              </a:lnSpc>
              <a:spcBef>
                <a:spcPts val="0"/>
              </a:spcBef>
              <a:spcAft>
                <a:spcPts val="0"/>
              </a:spcAft>
              <a:buClr>
                <a:srgbClr val="000000"/>
              </a:buClr>
              <a:buSzPts val="1800"/>
              <a:buFontTx/>
              <a:buChar char="-"/>
              <a:tabLst/>
              <a:defRPr/>
            </a:pPr>
            <a:r>
              <a:rPr kumimoji="0" lang="he-IL"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ה</a:t>
            </a:r>
            <a:r>
              <a:rPr kumimoji="0" lang="he-IL" sz="1600" b="1" i="0" u="none" strike="noStrike" kern="0" cap="none" spc="0" normalizeH="0" baseline="0" noProof="0" dirty="0">
                <a:ln>
                  <a:noFill/>
                </a:ln>
                <a:solidFill>
                  <a:srgbClr val="000000"/>
                </a:solidFill>
                <a:effectLst/>
                <a:uLnTx/>
                <a:uFillTx/>
                <a:latin typeface="Calibri" panose="020F0502020204030204" pitchFamily="34" charset="0"/>
                <a:ea typeface="David"/>
                <a:cs typeface="Calibri" panose="020F0502020204030204" pitchFamily="34" charset="0"/>
                <a:sym typeface="David"/>
              </a:rPr>
              <a:t>כוונה עצמית </a:t>
            </a:r>
            <a:r>
              <a:rPr kumimoji="0" lang="he-IL" sz="1600" b="0" i="0" u="none" strike="noStrike" kern="0" cap="none" spc="0" normalizeH="0" baseline="0" noProof="0" dirty="0">
                <a:ln>
                  <a:noFill/>
                </a:ln>
                <a:solidFill>
                  <a:srgbClr val="000000"/>
                </a:solidFill>
                <a:effectLst/>
                <a:uLnTx/>
                <a:uFillTx/>
                <a:latin typeface="Calibri" panose="020F0502020204030204" pitchFamily="34" charset="0"/>
                <a:ea typeface="David"/>
                <a:cs typeface="Calibri" panose="020F0502020204030204" pitchFamily="34" charset="0"/>
                <a:sym typeface="David"/>
              </a:rPr>
              <a:t>– </a:t>
            </a:r>
            <a:r>
              <a:rPr lang="he-IL" sz="1600" dirty="0">
                <a:latin typeface="Calibri" panose="020F0502020204030204" pitchFamily="34" charset="0"/>
                <a:ea typeface="David"/>
                <a:cs typeface="Calibri" panose="020F0502020204030204" pitchFamily="34" charset="0"/>
                <a:sym typeface="David"/>
              </a:rPr>
              <a:t>ביטוי רגשות, </a:t>
            </a:r>
            <a:r>
              <a:rPr lang="he-IL" sz="1600" b="0" i="0" u="none" strike="noStrike" cap="none" dirty="0">
                <a:latin typeface="Calibri" panose="020F0502020204030204" pitchFamily="34" charset="0"/>
                <a:ea typeface="David"/>
                <a:cs typeface="Calibri" panose="020F0502020204030204" pitchFamily="34" charset="0"/>
                <a:sym typeface="David"/>
              </a:rPr>
              <a:t>ויסות עצמי, וויסות רגשי, </a:t>
            </a:r>
            <a:r>
              <a:rPr lang="he-IL" sz="1600" dirty="0">
                <a:latin typeface="Calibri" panose="020F0502020204030204" pitchFamily="34" charset="0"/>
                <a:ea typeface="David"/>
                <a:cs typeface="Calibri" panose="020F0502020204030204" pitchFamily="34" charset="0"/>
                <a:sym typeface="David"/>
              </a:rPr>
              <a:t>הנעה עצמית, גמישות</a:t>
            </a:r>
            <a:endParaRPr kumimoji="0" lang="he-IL"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576000" marR="0" lvl="0" indent="-285750" algn="r" defTabSz="914400" rtl="1" eaLnBrk="1" fontAlgn="auto" latinLnBrk="0" hangingPunct="1">
              <a:lnSpc>
                <a:spcPct val="100000"/>
              </a:lnSpc>
              <a:spcBef>
                <a:spcPts val="0"/>
              </a:spcBef>
              <a:spcAft>
                <a:spcPts val="0"/>
              </a:spcAft>
              <a:buClr>
                <a:srgbClr val="000000"/>
              </a:buClr>
              <a:buSzPts val="1800"/>
              <a:buFontTx/>
              <a:buChar char="-"/>
              <a:tabLst/>
              <a:defRPr/>
            </a:pPr>
            <a:endParaRPr kumimoji="0" lang="he-IL" sz="1600" b="0" i="0" u="none" strike="noStrike" kern="0" cap="none" spc="0" normalizeH="0" baseline="0" noProof="0" dirty="0">
              <a:ln>
                <a:noFill/>
              </a:ln>
              <a:solidFill>
                <a:srgbClr val="000000"/>
              </a:solidFill>
              <a:effectLst/>
              <a:uLnTx/>
              <a:uFillTx/>
              <a:latin typeface="Calibri" panose="020F0502020204030204" pitchFamily="34" charset="0"/>
              <a:ea typeface="David"/>
              <a:cs typeface="Calibri" panose="020F0502020204030204" pitchFamily="34" charset="0"/>
              <a:sym typeface="Arial"/>
            </a:endParaRPr>
          </a:p>
          <a:p>
            <a:pPr marR="0" lvl="0" indent="-284400" algn="r" defTabSz="914400" rtl="1" eaLnBrk="1" fontAlgn="auto" latinLnBrk="0" hangingPunct="1">
              <a:lnSpc>
                <a:spcPct val="100000"/>
              </a:lnSpc>
              <a:spcBef>
                <a:spcPts val="0"/>
              </a:spcBef>
              <a:spcAft>
                <a:spcPts val="0"/>
              </a:spcAft>
              <a:buClr>
                <a:srgbClr val="000000"/>
              </a:buClr>
              <a:buSzPts val="1800"/>
              <a:buFont typeface="Gisha" panose="020B0502040204020203" pitchFamily="34" charset="-79"/>
              <a:buChar char="»"/>
              <a:tabLst/>
              <a:defRPr/>
            </a:pPr>
            <a:r>
              <a:rPr kumimoji="0" lang="he-IL" sz="1600" b="1" i="0" u="none" strike="noStrike" kern="0" cap="none" spc="0" normalizeH="0" baseline="0" noProof="0" dirty="0">
                <a:ln>
                  <a:noFill/>
                </a:ln>
                <a:solidFill>
                  <a:srgbClr val="EF364C"/>
                </a:solidFill>
                <a:effectLst/>
                <a:uLnTx/>
                <a:uFillTx/>
                <a:latin typeface="Calibri" panose="020F0502020204030204" pitchFamily="34" charset="0"/>
                <a:ea typeface="David"/>
                <a:cs typeface="Calibri" panose="020F0502020204030204" pitchFamily="34" charset="0"/>
                <a:sym typeface="David"/>
              </a:rPr>
              <a:t>מיומנויות </a:t>
            </a:r>
            <a:r>
              <a:rPr lang="he-IL" sz="1600" b="1" kern="0" dirty="0">
                <a:solidFill>
                  <a:srgbClr val="EF364C"/>
                </a:solidFill>
                <a:latin typeface="Calibri" panose="020F0502020204030204" pitchFamily="34" charset="0"/>
                <a:cs typeface="Calibri" panose="020F0502020204030204" pitchFamily="34" charset="0"/>
                <a:sym typeface="David"/>
              </a:rPr>
              <a:t>חברתיות (בין-אישי)</a:t>
            </a:r>
            <a:endParaRPr lang="en-US" sz="1600" b="1" kern="0" dirty="0">
              <a:solidFill>
                <a:srgbClr val="EF364C"/>
              </a:solidFill>
              <a:latin typeface="Calibri" panose="020F0502020204030204" pitchFamily="34" charset="0"/>
              <a:cs typeface="Calibri" panose="020F0502020204030204" pitchFamily="34" charset="0"/>
              <a:sym typeface="David"/>
            </a:endParaRPr>
          </a:p>
          <a:p>
            <a:pPr marL="576000" marR="0" lvl="0" indent="-285750" algn="r" defTabSz="914400" rtl="1" eaLnBrk="1" fontAlgn="auto" latinLnBrk="0" hangingPunct="1">
              <a:lnSpc>
                <a:spcPct val="100000"/>
              </a:lnSpc>
              <a:spcBef>
                <a:spcPts val="0"/>
              </a:spcBef>
              <a:spcAft>
                <a:spcPts val="0"/>
              </a:spcAft>
              <a:buClr>
                <a:srgbClr val="000000"/>
              </a:buClr>
              <a:buSzPts val="1800"/>
              <a:buFontTx/>
              <a:buChar char="-"/>
              <a:tabLst/>
              <a:defRPr/>
            </a:pPr>
            <a:r>
              <a:rPr kumimoji="0" lang="he-IL"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David"/>
              </a:rPr>
              <a:t>מודעות חברתית </a:t>
            </a:r>
            <a:r>
              <a:rPr kumimoji="0" lang="he-IL"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David"/>
              </a:rPr>
              <a:t>– </a:t>
            </a:r>
            <a:r>
              <a:rPr lang="he-IL" sz="1600" dirty="0">
                <a:latin typeface="Calibri" panose="020F0502020204030204" pitchFamily="34" charset="0"/>
                <a:cs typeface="Calibri" panose="020F0502020204030204" pitchFamily="34" charset="0"/>
                <a:sym typeface="David"/>
              </a:rPr>
              <a:t>הבנת האחר, זיהוי מצבים חברתיים </a:t>
            </a:r>
          </a:p>
          <a:p>
            <a:pPr marL="576000" marR="0" lvl="0" indent="-285750" algn="r" defTabSz="914400" rtl="1" eaLnBrk="1" fontAlgn="auto" latinLnBrk="0" hangingPunct="1">
              <a:lnSpc>
                <a:spcPct val="100000"/>
              </a:lnSpc>
              <a:spcBef>
                <a:spcPts val="0"/>
              </a:spcBef>
              <a:spcAft>
                <a:spcPts val="0"/>
              </a:spcAft>
              <a:buClr>
                <a:srgbClr val="000000"/>
              </a:buClr>
              <a:buSzPts val="1800"/>
              <a:buFontTx/>
              <a:buChar char="-"/>
              <a:tabLst/>
              <a:defRPr/>
            </a:pPr>
            <a:r>
              <a:rPr kumimoji="0" lang="he-IL"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David"/>
              </a:rPr>
              <a:t>התנהלות חברתית </a:t>
            </a:r>
            <a:r>
              <a:rPr kumimoji="0" lang="he-IL"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David"/>
              </a:rPr>
              <a:t>– </a:t>
            </a:r>
            <a:r>
              <a:rPr lang="he-IL" sz="1600" dirty="0">
                <a:latin typeface="Calibri" panose="020F0502020204030204" pitchFamily="34" charset="0"/>
                <a:cs typeface="Calibri" panose="020F0502020204030204" pitchFamily="34" charset="0"/>
                <a:sym typeface="David"/>
              </a:rPr>
              <a:t>אמפתיה, התבטאות ברגישות, בקשת עזרה, שיתוף פעולה, פשרה</a:t>
            </a:r>
            <a:endParaRPr kumimoji="0" lang="he-IL"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20" name="תיבת טקסט 19">
            <a:extLst>
              <a:ext uri="{FF2B5EF4-FFF2-40B4-BE49-F238E27FC236}">
                <a16:creationId xmlns:a16="http://schemas.microsoft.com/office/drawing/2014/main" id="{BE4D9B0F-052E-47B7-A47D-7197CB8AC5DE}"/>
              </a:ext>
            </a:extLst>
          </p:cNvPr>
          <p:cNvSpPr txBox="1"/>
          <p:nvPr/>
        </p:nvSpPr>
        <p:spPr>
          <a:xfrm>
            <a:off x="793737" y="2716232"/>
            <a:ext cx="2454087" cy="584775"/>
          </a:xfrm>
          <a:prstGeom prst="rect">
            <a:avLst/>
          </a:prstGeom>
          <a:noFill/>
        </p:spPr>
        <p:txBody>
          <a:bodyPr wrap="square">
            <a:spAutoFit/>
          </a:bodyPr>
          <a:lstStyle/>
          <a:p>
            <a:pPr marL="457200" marR="0" lvl="1" indent="0" algn="r" rtl="1">
              <a:spcBef>
                <a:spcPts val="0"/>
              </a:spcBef>
              <a:spcAft>
                <a:spcPts val="0"/>
              </a:spcAft>
              <a:buNone/>
            </a:pPr>
            <a:r>
              <a:rPr lang="he-IL" sz="1600" i="0" u="none" strike="noStrike" cap="none" dirty="0">
                <a:solidFill>
                  <a:srgbClr val="000000"/>
                </a:solidFill>
                <a:latin typeface="Calibri" panose="020F0502020204030204" pitchFamily="34" charset="0"/>
                <a:ea typeface="David"/>
                <a:cs typeface="Calibri" panose="020F0502020204030204" pitchFamily="34" charset="0"/>
                <a:sym typeface="David"/>
              </a:rPr>
              <a:t>כבוד, אחריות אישית, אחריות חברתית</a:t>
            </a:r>
            <a:endParaRPr lang="he-IL" sz="1400" i="0" u="none" strike="noStrike" cap="none" dirty="0">
              <a:solidFill>
                <a:srgbClr val="000000"/>
              </a:solidFill>
              <a:latin typeface="Calibri" panose="020F0502020204030204" pitchFamily="34" charset="0"/>
              <a:ea typeface="David"/>
              <a:cs typeface="Calibri" panose="020F0502020204030204" pitchFamily="34" charset="0"/>
              <a:sym typeface="David"/>
            </a:endParaRPr>
          </a:p>
        </p:txBody>
      </p:sp>
      <p:cxnSp>
        <p:nvCxnSpPr>
          <p:cNvPr id="22" name="מחבר ישר 21">
            <a:extLst>
              <a:ext uri="{FF2B5EF4-FFF2-40B4-BE49-F238E27FC236}">
                <a16:creationId xmlns:a16="http://schemas.microsoft.com/office/drawing/2014/main" id="{6E71C2E9-584E-4A89-837C-4117FFB88511}"/>
              </a:ext>
            </a:extLst>
          </p:cNvPr>
          <p:cNvCxnSpPr>
            <a:cxnSpLocks/>
          </p:cNvCxnSpPr>
          <p:nvPr/>
        </p:nvCxnSpPr>
        <p:spPr>
          <a:xfrm>
            <a:off x="2977891" y="2716232"/>
            <a:ext cx="0" cy="2065840"/>
          </a:xfrm>
          <a:prstGeom prst="line">
            <a:avLst/>
          </a:prstGeom>
          <a:ln/>
        </p:spPr>
        <p:style>
          <a:lnRef idx="1">
            <a:schemeClr val="dk1"/>
          </a:lnRef>
          <a:fillRef idx="0">
            <a:schemeClr val="dk1"/>
          </a:fillRef>
          <a:effectRef idx="0">
            <a:schemeClr val="dk1"/>
          </a:effectRef>
          <a:fontRef idx="minor">
            <a:schemeClr val="tx1"/>
          </a:fontRef>
        </p:style>
      </p:cxnSp>
      <p:sp>
        <p:nvSpPr>
          <p:cNvPr id="24" name="תיבת טקסט 23">
            <a:extLst>
              <a:ext uri="{FF2B5EF4-FFF2-40B4-BE49-F238E27FC236}">
                <a16:creationId xmlns:a16="http://schemas.microsoft.com/office/drawing/2014/main" id="{70FECB52-6777-4C6C-BF10-FB437AF5F761}"/>
              </a:ext>
            </a:extLst>
          </p:cNvPr>
          <p:cNvSpPr txBox="1"/>
          <p:nvPr/>
        </p:nvSpPr>
        <p:spPr>
          <a:xfrm>
            <a:off x="10206784" y="2008346"/>
            <a:ext cx="931761" cy="707886"/>
          </a:xfrm>
          <a:prstGeom prst="rect">
            <a:avLst/>
          </a:prstGeom>
          <a:noFill/>
        </p:spPr>
        <p:txBody>
          <a:bodyPr wrap="square">
            <a:spAutoFit/>
          </a:bodyPr>
          <a:lstStyle/>
          <a:p>
            <a:r>
              <a:rPr lang="he-IL" sz="4000" b="1" dirty="0">
                <a:solidFill>
                  <a:srgbClr val="EF364C"/>
                </a:solidFill>
                <a:latin typeface="Calibri" panose="020F0502020204030204" pitchFamily="34" charset="0"/>
                <a:ea typeface="Varela Round"/>
                <a:cs typeface="Calibri" panose="020F0502020204030204" pitchFamily="34" charset="0"/>
                <a:sym typeface="Varela Round"/>
              </a:rPr>
              <a:t>ידע</a:t>
            </a:r>
            <a:endParaRPr lang="he-IL" sz="4000" dirty="0">
              <a:solidFill>
                <a:srgbClr val="EF364C"/>
              </a:solidFill>
              <a:latin typeface="Calibri" panose="020F0502020204030204" pitchFamily="34" charset="0"/>
              <a:cs typeface="Calibri" panose="020F0502020204030204" pitchFamily="34" charset="0"/>
            </a:endParaRPr>
          </a:p>
        </p:txBody>
      </p:sp>
      <p:sp>
        <p:nvSpPr>
          <p:cNvPr id="25" name="תיבת טקסט 24">
            <a:extLst>
              <a:ext uri="{FF2B5EF4-FFF2-40B4-BE49-F238E27FC236}">
                <a16:creationId xmlns:a16="http://schemas.microsoft.com/office/drawing/2014/main" id="{5C7A477A-7585-4822-BD86-117798D5F94A}"/>
              </a:ext>
            </a:extLst>
          </p:cNvPr>
          <p:cNvSpPr txBox="1"/>
          <p:nvPr/>
        </p:nvSpPr>
        <p:spPr>
          <a:xfrm>
            <a:off x="4703318" y="2008346"/>
            <a:ext cx="2271425" cy="707886"/>
          </a:xfrm>
          <a:prstGeom prst="rect">
            <a:avLst/>
          </a:prstGeom>
          <a:noFill/>
        </p:spPr>
        <p:txBody>
          <a:bodyPr wrap="square">
            <a:spAutoFit/>
          </a:bodyPr>
          <a:lstStyle/>
          <a:p>
            <a:r>
              <a:rPr lang="he-IL" sz="4000" b="1" dirty="0">
                <a:solidFill>
                  <a:srgbClr val="EF364C"/>
                </a:solidFill>
                <a:latin typeface="Calibri" panose="020F0502020204030204" pitchFamily="34" charset="0"/>
                <a:ea typeface="Varela Round"/>
                <a:cs typeface="Calibri" panose="020F0502020204030204" pitchFamily="34" charset="0"/>
                <a:sym typeface="Varela Round"/>
              </a:rPr>
              <a:t>מיומנויות</a:t>
            </a:r>
            <a:endParaRPr lang="he-IL" sz="4000" dirty="0">
              <a:solidFill>
                <a:srgbClr val="EF364C"/>
              </a:solidFill>
              <a:latin typeface="Calibri" panose="020F0502020204030204" pitchFamily="34" charset="0"/>
              <a:cs typeface="Calibri" panose="020F0502020204030204" pitchFamily="34" charset="0"/>
            </a:endParaRPr>
          </a:p>
        </p:txBody>
      </p:sp>
      <p:sp>
        <p:nvSpPr>
          <p:cNvPr id="28" name="תיבת טקסט 27">
            <a:extLst>
              <a:ext uri="{FF2B5EF4-FFF2-40B4-BE49-F238E27FC236}">
                <a16:creationId xmlns:a16="http://schemas.microsoft.com/office/drawing/2014/main" id="{F3F8D958-2218-4AFF-AA8B-6D7BF4EEA079}"/>
              </a:ext>
            </a:extLst>
          </p:cNvPr>
          <p:cNvSpPr txBox="1"/>
          <p:nvPr/>
        </p:nvSpPr>
        <p:spPr>
          <a:xfrm>
            <a:off x="837446" y="2008346"/>
            <a:ext cx="1745925" cy="707886"/>
          </a:xfrm>
          <a:prstGeom prst="rect">
            <a:avLst/>
          </a:prstGeom>
          <a:noFill/>
        </p:spPr>
        <p:txBody>
          <a:bodyPr wrap="square">
            <a:spAutoFit/>
          </a:bodyPr>
          <a:lstStyle/>
          <a:p>
            <a:r>
              <a:rPr lang="he-IL" sz="4000" b="1" dirty="0">
                <a:solidFill>
                  <a:srgbClr val="EF364C"/>
                </a:solidFill>
                <a:latin typeface="Calibri" panose="020F0502020204030204" pitchFamily="34" charset="0"/>
                <a:ea typeface="Varela Round"/>
                <a:cs typeface="Calibri" panose="020F0502020204030204" pitchFamily="34" charset="0"/>
                <a:sym typeface="Varela Round"/>
              </a:rPr>
              <a:t>ערכים</a:t>
            </a:r>
            <a:endParaRPr lang="he-IL" sz="4000" dirty="0">
              <a:solidFill>
                <a:srgbClr val="EF364C"/>
              </a:solidFill>
              <a:latin typeface="Calibri" panose="020F0502020204030204" pitchFamily="34" charset="0"/>
              <a:cs typeface="Calibri" panose="020F0502020204030204" pitchFamily="34" charset="0"/>
            </a:endParaRPr>
          </a:p>
        </p:txBody>
      </p:sp>
      <p:sp>
        <p:nvSpPr>
          <p:cNvPr id="26" name="Google Shape;128;p5">
            <a:extLst>
              <a:ext uri="{FF2B5EF4-FFF2-40B4-BE49-F238E27FC236}">
                <a16:creationId xmlns:a16="http://schemas.microsoft.com/office/drawing/2014/main" id="{F4AFAF14-98BF-4822-BE76-EB23BF0EAD00}"/>
              </a:ext>
            </a:extLst>
          </p:cNvPr>
          <p:cNvSpPr txBox="1">
            <a:spLocks noGrp="1"/>
          </p:cNvSpPr>
          <p:nvPr>
            <p:ph type="title"/>
          </p:nvPr>
        </p:nvSpPr>
        <p:spPr>
          <a:xfrm>
            <a:off x="9002229" y="469026"/>
            <a:ext cx="3038669" cy="1054394"/>
          </a:xfrm>
          <a:prstGeom prst="rect">
            <a:avLst/>
          </a:prstGeom>
          <a:noFill/>
          <a:ln>
            <a:noFill/>
          </a:ln>
        </p:spPr>
        <p:txBody>
          <a:bodyPr spcFirstLastPara="1" wrap="square" lIns="91425" tIns="45700" rIns="91425" bIns="45700" anchor="ctr" anchorCtr="0">
            <a:noAutofit/>
          </a:bodyPr>
          <a:lstStyle/>
          <a:p>
            <a:pPr lvl="0" algn="ctr">
              <a:lnSpc>
                <a:spcPct val="110000"/>
              </a:lnSpc>
              <a:buClr>
                <a:srgbClr val="000000"/>
              </a:buClr>
              <a:buSzTx/>
              <a:defRPr/>
            </a:pPr>
            <a:r>
              <a:rPr lang="he-IL" sz="2800" b="1" dirty="0">
                <a:solidFill>
                  <a:srgbClr val="002060"/>
                </a:solidFill>
                <a:latin typeface="Calibri" panose="020F0502020204030204" pitchFamily="34" charset="0"/>
                <a:ea typeface="Varela Round"/>
                <a:cs typeface="Calibri" panose="020F0502020204030204" pitchFamily="34" charset="0"/>
                <a:sym typeface="Varela Round"/>
              </a:rPr>
              <a:t>ידע, מיומנויות וערכים</a:t>
            </a:r>
            <a:endParaRPr sz="2800" b="1" dirty="0">
              <a:solidFill>
                <a:srgbClr val="002060"/>
              </a:solidFill>
              <a:latin typeface="Calibri" panose="020F0502020204030204" pitchFamily="34" charset="0"/>
              <a:ea typeface="Varela Round"/>
              <a:cs typeface="Calibri" panose="020F0502020204030204" pitchFamily="34" charset="0"/>
              <a:sym typeface="Varela Round"/>
            </a:endParaRPr>
          </a:p>
        </p:txBody>
      </p:sp>
      <p:pic>
        <p:nvPicPr>
          <p:cNvPr id="4" name="גרפיקה 3">
            <a:extLst>
              <a:ext uri="{FF2B5EF4-FFF2-40B4-BE49-F238E27FC236}">
                <a16:creationId xmlns:a16="http://schemas.microsoft.com/office/drawing/2014/main" id="{0E46E9A4-E02A-4D92-8191-B452CBF6891A}"/>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8110883" y="681040"/>
            <a:ext cx="614363" cy="673817"/>
          </a:xfrm>
          <a:prstGeom prst="rect">
            <a:avLst/>
          </a:prstGeom>
        </p:spPr>
      </p:pic>
      <p:sp>
        <p:nvSpPr>
          <p:cNvPr id="5" name="מלבן 4">
            <a:hlinkClick r:id="rId6"/>
            <a:extLst>
              <a:ext uri="{FF2B5EF4-FFF2-40B4-BE49-F238E27FC236}">
                <a16:creationId xmlns:a16="http://schemas.microsoft.com/office/drawing/2014/main" id="{16163BA4-85A1-4DB5-B1E9-4EED8E3C02E0}"/>
              </a:ext>
            </a:extLst>
          </p:cNvPr>
          <p:cNvSpPr/>
          <p:nvPr/>
        </p:nvSpPr>
        <p:spPr>
          <a:xfrm>
            <a:off x="315481" y="5681940"/>
            <a:ext cx="2066793" cy="960944"/>
          </a:xfrm>
          <a:prstGeom prst="rect">
            <a:avLst/>
          </a:prstGeom>
          <a:solidFill>
            <a:srgbClr val="EF3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a:latin typeface="Calibri" panose="020F0502020204030204" pitchFamily="34" charset="0"/>
                <a:cs typeface="Calibri" panose="020F0502020204030204" pitchFamily="34" charset="0"/>
              </a:rPr>
              <a:t>פרקטיקות העשרה והרחבה</a:t>
            </a:r>
          </a:p>
        </p:txBody>
      </p:sp>
    </p:spTree>
    <p:extLst>
      <p:ext uri="{BB962C8B-B14F-4D97-AF65-F5344CB8AC3E}">
        <p14:creationId xmlns:p14="http://schemas.microsoft.com/office/powerpoint/2010/main" val="18206087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E869661C-3A48-4318-866F-D7229F46C0D6}"/>
              </a:ext>
            </a:extLst>
          </p:cNvPr>
          <p:cNvSpPr/>
          <p:nvPr/>
        </p:nvSpPr>
        <p:spPr>
          <a:xfrm>
            <a:off x="309847" y="2062686"/>
            <a:ext cx="11160826" cy="4617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endParaRPr>
          </a:p>
        </p:txBody>
      </p:sp>
      <p:pic>
        <p:nvPicPr>
          <p:cNvPr id="3" name="Graphic 2" descr="Puzzle pieces">
            <a:extLst>
              <a:ext uri="{FF2B5EF4-FFF2-40B4-BE49-F238E27FC236}">
                <a16:creationId xmlns:a16="http://schemas.microsoft.com/office/drawing/2014/main" id="{60141F51-D964-42EB-BA86-4C6C02FA09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235011" y="565074"/>
            <a:ext cx="914400" cy="914400"/>
          </a:xfrm>
          <a:prstGeom prst="rect">
            <a:avLst/>
          </a:prstGeom>
        </p:spPr>
      </p:pic>
      <p:sp>
        <p:nvSpPr>
          <p:cNvPr id="6" name="Freeform: Shape 5">
            <a:extLst>
              <a:ext uri="{FF2B5EF4-FFF2-40B4-BE49-F238E27FC236}">
                <a16:creationId xmlns:a16="http://schemas.microsoft.com/office/drawing/2014/main" id="{93F6C51B-03E9-4A1F-8C5D-33D50CED54F1}"/>
              </a:ext>
            </a:extLst>
          </p:cNvPr>
          <p:cNvSpPr/>
          <p:nvPr/>
        </p:nvSpPr>
        <p:spPr>
          <a:xfrm>
            <a:off x="8430448" y="472018"/>
            <a:ext cx="3760873" cy="1107323"/>
          </a:xfrm>
          <a:custGeom>
            <a:avLst/>
            <a:gdLst>
              <a:gd name="connsiteX0" fmla="*/ 0 w 3760873"/>
              <a:gd name="connsiteY0" fmla="*/ 0 h 1107323"/>
              <a:gd name="connsiteX1" fmla="*/ 3760873 w 3760873"/>
              <a:gd name="connsiteY1" fmla="*/ 0 h 1107323"/>
              <a:gd name="connsiteX2" fmla="*/ 3760873 w 3760873"/>
              <a:gd name="connsiteY2" fmla="*/ 1107324 h 1107323"/>
              <a:gd name="connsiteX3" fmla="*/ 0 w 3760873"/>
              <a:gd name="connsiteY3" fmla="*/ 1107324 h 1107323"/>
            </a:gdLst>
            <a:ahLst/>
            <a:cxnLst>
              <a:cxn ang="0">
                <a:pos x="connsiteX0" y="connsiteY0"/>
              </a:cxn>
              <a:cxn ang="0">
                <a:pos x="connsiteX1" y="connsiteY1"/>
              </a:cxn>
              <a:cxn ang="0">
                <a:pos x="connsiteX2" y="connsiteY2"/>
              </a:cxn>
              <a:cxn ang="0">
                <a:pos x="connsiteX3" y="connsiteY3"/>
              </a:cxn>
            </a:cxnLst>
            <a:rect l="l" t="t" r="r" b="b"/>
            <a:pathLst>
              <a:path w="3760873" h="1107323">
                <a:moveTo>
                  <a:pt x="0" y="0"/>
                </a:moveTo>
                <a:lnTo>
                  <a:pt x="3760873" y="0"/>
                </a:lnTo>
                <a:lnTo>
                  <a:pt x="3760873" y="1107324"/>
                </a:lnTo>
                <a:lnTo>
                  <a:pt x="0" y="1107324"/>
                </a:lnTo>
                <a:close/>
              </a:path>
            </a:pathLst>
          </a:custGeom>
          <a:solidFill>
            <a:srgbClr val="8CB9BA"/>
          </a:solidFill>
          <a:ln w="3984"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7" name="Freeform: Shape 6">
            <a:extLst>
              <a:ext uri="{FF2B5EF4-FFF2-40B4-BE49-F238E27FC236}">
                <a16:creationId xmlns:a16="http://schemas.microsoft.com/office/drawing/2014/main" id="{F3ABA567-5BBD-4747-B38A-4CADC566863A}"/>
              </a:ext>
            </a:extLst>
          </p:cNvPr>
          <p:cNvSpPr/>
          <p:nvPr/>
        </p:nvSpPr>
        <p:spPr>
          <a:xfrm rot="18900000">
            <a:off x="7871999" y="474150"/>
            <a:ext cx="1116897" cy="1116897"/>
          </a:xfrm>
          <a:custGeom>
            <a:avLst/>
            <a:gdLst>
              <a:gd name="connsiteX0" fmla="*/ 1116858 w 1116897"/>
              <a:gd name="connsiteY0" fmla="*/ 557198 h 1116897"/>
              <a:gd name="connsiteX1" fmla="*/ 558409 w 1116897"/>
              <a:gd name="connsiteY1" fmla="*/ 1115647 h 1116897"/>
              <a:gd name="connsiteX2" fmla="*/ -40 w 1116897"/>
              <a:gd name="connsiteY2" fmla="*/ 557198 h 1116897"/>
              <a:gd name="connsiteX3" fmla="*/ 558409 w 1116897"/>
              <a:gd name="connsiteY3" fmla="*/ -1250 h 1116897"/>
              <a:gd name="connsiteX4" fmla="*/ 1116858 w 1116897"/>
              <a:gd name="connsiteY4" fmla="*/ 557198 h 1116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897" h="1116897">
                <a:moveTo>
                  <a:pt x="1116858" y="557198"/>
                </a:moveTo>
                <a:cubicBezTo>
                  <a:pt x="1116858" y="865621"/>
                  <a:pt x="866831" y="1115647"/>
                  <a:pt x="558409" y="1115647"/>
                </a:cubicBezTo>
                <a:cubicBezTo>
                  <a:pt x="249986" y="1115647"/>
                  <a:pt x="-40" y="865621"/>
                  <a:pt x="-40" y="557198"/>
                </a:cubicBezTo>
                <a:cubicBezTo>
                  <a:pt x="-40" y="248776"/>
                  <a:pt x="249986" y="-1250"/>
                  <a:pt x="558409" y="-1250"/>
                </a:cubicBezTo>
                <a:cubicBezTo>
                  <a:pt x="866831" y="-1250"/>
                  <a:pt x="1116858" y="248776"/>
                  <a:pt x="1116858" y="557198"/>
                </a:cubicBezTo>
                <a:close/>
              </a:path>
            </a:pathLst>
          </a:custGeom>
          <a:solidFill>
            <a:srgbClr val="5E9B9C"/>
          </a:solidFill>
          <a:ln w="3984"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2" name="Freeform: Shape 11">
            <a:extLst>
              <a:ext uri="{FF2B5EF4-FFF2-40B4-BE49-F238E27FC236}">
                <a16:creationId xmlns:a16="http://schemas.microsoft.com/office/drawing/2014/main" id="{D6B3F633-B171-4B68-8E04-76AF2D0226C8}"/>
              </a:ext>
            </a:extLst>
          </p:cNvPr>
          <p:cNvSpPr/>
          <p:nvPr/>
        </p:nvSpPr>
        <p:spPr>
          <a:xfrm rot="18900000">
            <a:off x="7983808" y="585959"/>
            <a:ext cx="893278" cy="893278"/>
          </a:xfrm>
          <a:custGeom>
            <a:avLst/>
            <a:gdLst>
              <a:gd name="connsiteX0" fmla="*/ 893239 w 893278"/>
              <a:gd name="connsiteY0" fmla="*/ 445389 h 893278"/>
              <a:gd name="connsiteX1" fmla="*/ 446599 w 893278"/>
              <a:gd name="connsiteY1" fmla="*/ 892028 h 893278"/>
              <a:gd name="connsiteX2" fmla="*/ -40 w 893278"/>
              <a:gd name="connsiteY2" fmla="*/ 445389 h 893278"/>
              <a:gd name="connsiteX3" fmla="*/ 446599 w 893278"/>
              <a:gd name="connsiteY3" fmla="*/ -1250 h 893278"/>
              <a:gd name="connsiteX4" fmla="*/ 893239 w 893278"/>
              <a:gd name="connsiteY4" fmla="*/ 445389 h 893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278" h="893278">
                <a:moveTo>
                  <a:pt x="893239" y="445389"/>
                </a:moveTo>
                <a:cubicBezTo>
                  <a:pt x="893239" y="692061"/>
                  <a:pt x="693271" y="892028"/>
                  <a:pt x="446599" y="892028"/>
                </a:cubicBezTo>
                <a:cubicBezTo>
                  <a:pt x="199927" y="892028"/>
                  <a:pt x="-40" y="692061"/>
                  <a:pt x="-40" y="445389"/>
                </a:cubicBezTo>
                <a:cubicBezTo>
                  <a:pt x="-40" y="198717"/>
                  <a:pt x="199927" y="-1250"/>
                  <a:pt x="446599" y="-1250"/>
                </a:cubicBezTo>
                <a:cubicBezTo>
                  <a:pt x="693271" y="-1250"/>
                  <a:pt x="893239" y="198717"/>
                  <a:pt x="893239" y="445389"/>
                </a:cubicBezTo>
                <a:close/>
              </a:path>
            </a:pathLst>
          </a:custGeom>
          <a:solidFill>
            <a:schemeClr val="bg1"/>
          </a:solidFill>
          <a:ln w="3984" cap="flat">
            <a:solidFill>
              <a:srgbClr val="C3DADB"/>
            </a:solid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7" name="Google Shape;128;p5">
            <a:extLst>
              <a:ext uri="{FF2B5EF4-FFF2-40B4-BE49-F238E27FC236}">
                <a16:creationId xmlns:a16="http://schemas.microsoft.com/office/drawing/2014/main" id="{75AB2579-2265-43F6-9399-975A7A4E69F8}"/>
              </a:ext>
            </a:extLst>
          </p:cNvPr>
          <p:cNvSpPr txBox="1">
            <a:spLocks/>
          </p:cNvSpPr>
          <p:nvPr/>
        </p:nvSpPr>
        <p:spPr>
          <a:xfrm>
            <a:off x="7301985" y="495077"/>
            <a:ext cx="4322603" cy="1054394"/>
          </a:xfrm>
          <a:prstGeom prst="rect">
            <a:avLst/>
          </a:prstGeom>
          <a:noFill/>
          <a:ln>
            <a:noFill/>
          </a:ln>
        </p:spPr>
        <p:txBody>
          <a:bodyPr spcFirstLastPara="1" vert="horz" wrap="square" lIns="91425" tIns="45700" rIns="91425" bIns="45700" rtlCol="1" anchor="ctr" anchorCtr="0">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1" eaLnBrk="1" fontAlgn="auto" latinLnBrk="0" hangingPunct="1">
              <a:lnSpc>
                <a:spcPct val="110000"/>
              </a:lnSpc>
              <a:spcBef>
                <a:spcPct val="0"/>
              </a:spcBef>
              <a:spcAft>
                <a:spcPts val="0"/>
              </a:spcAft>
              <a:buClr>
                <a:srgbClr val="000000"/>
              </a:buClr>
              <a:buSzTx/>
              <a:buFontTx/>
              <a:buNone/>
              <a:tabLst/>
              <a:defRPr/>
            </a:pPr>
            <a:r>
              <a:rPr kumimoji="0" lang="he-IL" sz="2800" b="1" i="0" u="none" strike="noStrike" kern="1200" cap="none" spc="0" normalizeH="0" baseline="0" noProof="0" dirty="0">
                <a:ln>
                  <a:noFill/>
                </a:ln>
                <a:solidFill>
                  <a:srgbClr val="002060"/>
                </a:solidFill>
                <a:effectLst/>
                <a:uLnTx/>
                <a:uFillTx/>
                <a:latin typeface="Calibri" panose="020F0502020204030204" pitchFamily="34" charset="0"/>
                <a:ea typeface="Varela Round"/>
                <a:cs typeface="Calibri" panose="020F0502020204030204" pitchFamily="34" charset="0"/>
                <a:sym typeface="Varela Round"/>
              </a:rPr>
              <a:t>מהלך השיעור</a:t>
            </a:r>
          </a:p>
        </p:txBody>
      </p:sp>
      <p:pic>
        <p:nvPicPr>
          <p:cNvPr id="20" name="Graphic 19" descr="Arrow circle">
            <a:extLst>
              <a:ext uri="{FF2B5EF4-FFF2-40B4-BE49-F238E27FC236}">
                <a16:creationId xmlns:a16="http://schemas.microsoft.com/office/drawing/2014/main" id="{4EA6C022-57C5-4736-8D95-E5D30BE584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7941511" y="591736"/>
            <a:ext cx="914400" cy="914400"/>
          </a:xfrm>
          <a:prstGeom prst="rect">
            <a:avLst/>
          </a:prstGeom>
        </p:spPr>
      </p:pic>
      <p:cxnSp>
        <p:nvCxnSpPr>
          <p:cNvPr id="24" name="מחבר ישר 34">
            <a:extLst>
              <a:ext uri="{FF2B5EF4-FFF2-40B4-BE49-F238E27FC236}">
                <a16:creationId xmlns:a16="http://schemas.microsoft.com/office/drawing/2014/main" id="{966E18CD-71AC-4878-A198-02B15091126B}"/>
              </a:ext>
            </a:extLst>
          </p:cNvPr>
          <p:cNvCxnSpPr>
            <a:cxnSpLocks/>
          </p:cNvCxnSpPr>
          <p:nvPr/>
        </p:nvCxnSpPr>
        <p:spPr>
          <a:xfrm>
            <a:off x="9663600" y="3331752"/>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50CBC01-AEFC-4C5C-959A-5C43C04F4561}"/>
              </a:ext>
            </a:extLst>
          </p:cNvPr>
          <p:cNvSpPr txBox="1"/>
          <p:nvPr/>
        </p:nvSpPr>
        <p:spPr>
          <a:xfrm>
            <a:off x="8578111" y="4035933"/>
            <a:ext cx="2201270" cy="830997"/>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המחזה – </a:t>
            </a:r>
          </a:p>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dirty="0">
                <a:solidFill>
                  <a:srgbClr val="44546A"/>
                </a:solidFill>
                <a:latin typeface="Calibri" panose="020F0502020204030204" pitchFamily="34" charset="0"/>
                <a:cs typeface="Calibri" panose="020F0502020204030204" pitchFamily="34" charset="0"/>
              </a:rPr>
              <a:t>השפעת השימוש</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במסרי "</a:t>
            </a:r>
            <a:r>
              <a:rPr kumimoji="0" lang="he-IL" sz="1600" b="0" i="0" u="none" strike="noStrike" kern="1200" cap="none" spc="0" normalizeH="0" baseline="0" noProof="0" dirty="0" smtClean="0">
                <a:ln>
                  <a:noFill/>
                </a:ln>
                <a:solidFill>
                  <a:srgbClr val="44546A"/>
                </a:solidFill>
                <a:effectLst/>
                <a:uLnTx/>
                <a:uFillTx/>
                <a:latin typeface="Calibri" panose="020F0502020204030204" pitchFamily="34" charset="0"/>
                <a:ea typeface="+mn-ea"/>
                <a:cs typeface="Calibri" panose="020F0502020204030204" pitchFamily="34" charset="0"/>
              </a:rPr>
              <a:t>אתה"</a:t>
            </a:r>
            <a:endPar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endParaRPr>
          </a:p>
        </p:txBody>
      </p:sp>
      <p:sp>
        <p:nvSpPr>
          <p:cNvPr id="27" name="TextBox 26">
            <a:extLst>
              <a:ext uri="{FF2B5EF4-FFF2-40B4-BE49-F238E27FC236}">
                <a16:creationId xmlns:a16="http://schemas.microsoft.com/office/drawing/2014/main" id="{503CC721-7732-4171-94D5-49E6D3C19B3F}"/>
              </a:ext>
            </a:extLst>
          </p:cNvPr>
          <p:cNvSpPr txBox="1"/>
          <p:nvPr/>
        </p:nvSpPr>
        <p:spPr>
          <a:xfrm>
            <a:off x="6881973" y="4055481"/>
            <a:ext cx="2201270" cy="830997"/>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מהם ההבדלים בין</a:t>
            </a:r>
          </a:p>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dirty="0">
                <a:solidFill>
                  <a:srgbClr val="44546A"/>
                </a:solidFill>
                <a:latin typeface="Calibri" panose="020F0502020204030204" pitchFamily="34" charset="0"/>
                <a:cs typeface="Calibri" panose="020F0502020204030204" pitchFamily="34" charset="0"/>
              </a:rPr>
              <a:t>מסרי "</a:t>
            </a:r>
            <a:r>
              <a:rPr lang="he-IL" sz="1600" dirty="0" smtClean="0">
                <a:solidFill>
                  <a:srgbClr val="44546A"/>
                </a:solidFill>
                <a:latin typeface="Calibri" panose="020F0502020204030204" pitchFamily="34" charset="0"/>
                <a:cs typeface="Calibri" panose="020F0502020204030204" pitchFamily="34" charset="0"/>
              </a:rPr>
              <a:t>אתה" </a:t>
            </a:r>
            <a:endParaRPr lang="he-IL" sz="1600" dirty="0">
              <a:solidFill>
                <a:srgbClr val="44546A"/>
              </a:solidFill>
              <a:latin typeface="Calibri" panose="020F0502020204030204" pitchFamily="34" charset="0"/>
              <a:cs typeface="Calibri" panose="020F050202020403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למסרי "אני"</a:t>
            </a:r>
          </a:p>
        </p:txBody>
      </p:sp>
      <p:sp>
        <p:nvSpPr>
          <p:cNvPr id="23" name="TextBox 22">
            <a:extLst>
              <a:ext uri="{FF2B5EF4-FFF2-40B4-BE49-F238E27FC236}">
                <a16:creationId xmlns:a16="http://schemas.microsoft.com/office/drawing/2014/main" id="{0A03B297-B220-4325-BE5D-BAF97722C9A2}"/>
              </a:ext>
            </a:extLst>
          </p:cNvPr>
          <p:cNvSpPr txBox="1"/>
          <p:nvPr/>
        </p:nvSpPr>
        <p:spPr>
          <a:xfrm>
            <a:off x="-215369" y="3982185"/>
            <a:ext cx="2201270" cy="830997"/>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מה למדנו היום</a:t>
            </a:r>
            <a:r>
              <a:rPr kumimoji="0" lang="en-US"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
            </a:r>
            <a:br>
              <a:rPr kumimoji="0" lang="en-US"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b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ומשימה בעקבות</a:t>
            </a:r>
          </a:p>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dirty="0">
                <a:solidFill>
                  <a:srgbClr val="44546A"/>
                </a:solidFill>
                <a:latin typeface="Calibri" panose="020F0502020204030204" pitchFamily="34" charset="0"/>
                <a:cs typeface="Calibri" panose="020F0502020204030204" pitchFamily="34" charset="0"/>
              </a:rPr>
              <a:t>השיעור</a:t>
            </a:r>
            <a:endPar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endParaRPr>
          </a:p>
        </p:txBody>
      </p:sp>
      <p:sp>
        <p:nvSpPr>
          <p:cNvPr id="31" name="מלבן 30">
            <a:extLst>
              <a:ext uri="{FF2B5EF4-FFF2-40B4-BE49-F238E27FC236}">
                <a16:creationId xmlns:a16="http://schemas.microsoft.com/office/drawing/2014/main" id="{7F3BAE28-AC1A-4D27-B1DB-343F3726F73B}"/>
              </a:ext>
            </a:extLst>
          </p:cNvPr>
          <p:cNvSpPr/>
          <p:nvPr/>
        </p:nvSpPr>
        <p:spPr>
          <a:xfrm>
            <a:off x="429207" y="3151732"/>
            <a:ext cx="11364687" cy="202322"/>
          </a:xfrm>
          <a:prstGeom prst="rect">
            <a:avLst/>
          </a:prstGeom>
          <a:solidFill>
            <a:srgbClr val="7E9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35" name="מחבר ישר 34">
            <a:extLst>
              <a:ext uri="{FF2B5EF4-FFF2-40B4-BE49-F238E27FC236}">
                <a16:creationId xmlns:a16="http://schemas.microsoft.com/office/drawing/2014/main" id="{A97F8E41-2610-49B4-AE35-6A48A6B1C3C4}"/>
              </a:ext>
            </a:extLst>
          </p:cNvPr>
          <p:cNvCxnSpPr>
            <a:cxnSpLocks/>
          </p:cNvCxnSpPr>
          <p:nvPr/>
        </p:nvCxnSpPr>
        <p:spPr>
          <a:xfrm>
            <a:off x="8016907" y="3303676"/>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cxnSp>
        <p:nvCxnSpPr>
          <p:cNvPr id="36" name="מחבר ישר 35">
            <a:extLst>
              <a:ext uri="{FF2B5EF4-FFF2-40B4-BE49-F238E27FC236}">
                <a16:creationId xmlns:a16="http://schemas.microsoft.com/office/drawing/2014/main" id="{FE276095-BEBF-48A9-864F-C971E11DF646}"/>
              </a:ext>
            </a:extLst>
          </p:cNvPr>
          <p:cNvCxnSpPr>
            <a:cxnSpLocks/>
          </p:cNvCxnSpPr>
          <p:nvPr/>
        </p:nvCxnSpPr>
        <p:spPr>
          <a:xfrm>
            <a:off x="6124719" y="3325293"/>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cxnSp>
        <p:nvCxnSpPr>
          <p:cNvPr id="37" name="מחבר ישר 36">
            <a:extLst>
              <a:ext uri="{FF2B5EF4-FFF2-40B4-BE49-F238E27FC236}">
                <a16:creationId xmlns:a16="http://schemas.microsoft.com/office/drawing/2014/main" id="{78A6BE6F-C7B1-4380-BE41-4203AB554639}"/>
              </a:ext>
            </a:extLst>
          </p:cNvPr>
          <p:cNvCxnSpPr>
            <a:cxnSpLocks/>
          </p:cNvCxnSpPr>
          <p:nvPr/>
        </p:nvCxnSpPr>
        <p:spPr>
          <a:xfrm>
            <a:off x="4359985" y="3325294"/>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cxnSp>
        <p:nvCxnSpPr>
          <p:cNvPr id="38" name="מחבר ישר 37">
            <a:extLst>
              <a:ext uri="{FF2B5EF4-FFF2-40B4-BE49-F238E27FC236}">
                <a16:creationId xmlns:a16="http://schemas.microsoft.com/office/drawing/2014/main" id="{723B41DE-1D8C-489C-AFE9-3E68779C6588}"/>
              </a:ext>
            </a:extLst>
          </p:cNvPr>
          <p:cNvCxnSpPr>
            <a:cxnSpLocks/>
          </p:cNvCxnSpPr>
          <p:nvPr/>
        </p:nvCxnSpPr>
        <p:spPr>
          <a:xfrm>
            <a:off x="863682" y="3260788"/>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cxnSp>
        <p:nvCxnSpPr>
          <p:cNvPr id="39" name="מחבר ישר 38">
            <a:extLst>
              <a:ext uri="{FF2B5EF4-FFF2-40B4-BE49-F238E27FC236}">
                <a16:creationId xmlns:a16="http://schemas.microsoft.com/office/drawing/2014/main" id="{A3C3BB1A-0593-44E9-9B3F-1E22AA783C19}"/>
              </a:ext>
            </a:extLst>
          </p:cNvPr>
          <p:cNvCxnSpPr>
            <a:cxnSpLocks/>
          </p:cNvCxnSpPr>
          <p:nvPr/>
        </p:nvCxnSpPr>
        <p:spPr>
          <a:xfrm>
            <a:off x="2653416" y="3260788"/>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sp>
        <p:nvSpPr>
          <p:cNvPr id="19" name="TextBox 26">
            <a:extLst>
              <a:ext uri="{FF2B5EF4-FFF2-40B4-BE49-F238E27FC236}">
                <a16:creationId xmlns:a16="http://schemas.microsoft.com/office/drawing/2014/main" id="{846C9B87-AEEA-43E8-89BE-53094590C016}"/>
              </a:ext>
            </a:extLst>
          </p:cNvPr>
          <p:cNvSpPr txBox="1"/>
          <p:nvPr/>
        </p:nvSpPr>
        <p:spPr>
          <a:xfrm>
            <a:off x="4941570" y="4061615"/>
            <a:ext cx="2201270" cy="830997"/>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מהם</a:t>
            </a:r>
          </a:p>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dirty="0">
                <a:solidFill>
                  <a:srgbClr val="44546A"/>
                </a:solidFill>
                <a:latin typeface="Calibri" panose="020F0502020204030204" pitchFamily="34" charset="0"/>
                <a:cs typeface="Calibri" panose="020F0502020204030204" pitchFamily="34" charset="0"/>
              </a:rPr>
              <a:t>מסרי "</a:t>
            </a:r>
            <a:r>
              <a:rPr lang="he-IL" sz="1600" dirty="0" smtClean="0">
                <a:solidFill>
                  <a:srgbClr val="44546A"/>
                </a:solidFill>
                <a:latin typeface="Calibri" panose="020F0502020204030204" pitchFamily="34" charset="0"/>
                <a:cs typeface="Calibri" panose="020F0502020204030204" pitchFamily="34" charset="0"/>
              </a:rPr>
              <a:t>אתה" </a:t>
            </a:r>
            <a:endParaRPr lang="he-IL" sz="1600" dirty="0">
              <a:solidFill>
                <a:srgbClr val="44546A"/>
              </a:solidFill>
              <a:latin typeface="Calibri" panose="020F0502020204030204" pitchFamily="34" charset="0"/>
              <a:cs typeface="Calibri" panose="020F050202020403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dirty="0">
                <a:solidFill>
                  <a:srgbClr val="44546A"/>
                </a:solidFill>
                <a:latin typeface="Calibri" panose="020F0502020204030204" pitchFamily="34" charset="0"/>
                <a:cs typeface="Calibri" panose="020F0502020204030204" pitchFamily="34" charset="0"/>
              </a:rPr>
              <a:t>ו</a:t>
            </a: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מסרי "אני"</a:t>
            </a:r>
          </a:p>
        </p:txBody>
      </p:sp>
      <p:sp>
        <p:nvSpPr>
          <p:cNvPr id="21" name="TextBox 26">
            <a:extLst>
              <a:ext uri="{FF2B5EF4-FFF2-40B4-BE49-F238E27FC236}">
                <a16:creationId xmlns:a16="http://schemas.microsoft.com/office/drawing/2014/main" id="{C5CDCEDC-92F2-461B-9325-FC2D9FBCB67F}"/>
              </a:ext>
            </a:extLst>
          </p:cNvPr>
          <p:cNvSpPr txBox="1"/>
          <p:nvPr/>
        </p:nvSpPr>
        <p:spPr>
          <a:xfrm>
            <a:off x="3293192" y="4081812"/>
            <a:ext cx="2201270" cy="584775"/>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dirty="0">
                <a:solidFill>
                  <a:srgbClr val="44546A"/>
                </a:solidFill>
                <a:latin typeface="Calibri" panose="020F0502020204030204" pitchFamily="34" charset="0"/>
                <a:cs typeface="Calibri" panose="020F0502020204030204" pitchFamily="34" charset="0"/>
              </a:rPr>
              <a:t>ניסוח</a:t>
            </a:r>
            <a:endPar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מסרי "אני"</a:t>
            </a:r>
          </a:p>
        </p:txBody>
      </p:sp>
      <p:sp>
        <p:nvSpPr>
          <p:cNvPr id="22" name="TextBox 26">
            <a:extLst>
              <a:ext uri="{FF2B5EF4-FFF2-40B4-BE49-F238E27FC236}">
                <a16:creationId xmlns:a16="http://schemas.microsoft.com/office/drawing/2014/main" id="{447F50C1-DDDE-4AD7-A2A9-47BE0AFDE465}"/>
              </a:ext>
            </a:extLst>
          </p:cNvPr>
          <p:cNvSpPr txBox="1"/>
          <p:nvPr/>
        </p:nvSpPr>
        <p:spPr>
          <a:xfrm>
            <a:off x="1519967" y="4091339"/>
            <a:ext cx="2201270" cy="830997"/>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dirty="0">
                <a:solidFill>
                  <a:srgbClr val="44546A"/>
                </a:solidFill>
                <a:latin typeface="Calibri" panose="020F0502020204030204" pitchFamily="34" charset="0"/>
                <a:cs typeface="Calibri" panose="020F0502020204030204" pitchFamily="34" charset="0"/>
              </a:rPr>
              <a:t>אקווריום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דמות וצל</a:t>
            </a:r>
          </a:p>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dirty="0">
                <a:solidFill>
                  <a:srgbClr val="44546A"/>
                </a:solidFill>
                <a:latin typeface="Calibri" panose="020F0502020204030204" pitchFamily="34" charset="0"/>
                <a:cs typeface="Calibri" panose="020F0502020204030204" pitchFamily="34" charset="0"/>
              </a:rPr>
              <a:t>ודיון כיתתי</a:t>
            </a:r>
            <a:endPar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endParaRPr>
          </a:p>
        </p:txBody>
      </p:sp>
      <p:cxnSp>
        <p:nvCxnSpPr>
          <p:cNvPr id="2" name="מחבר ישר 1">
            <a:extLst>
              <a:ext uri="{FF2B5EF4-FFF2-40B4-BE49-F238E27FC236}">
                <a16:creationId xmlns:a16="http://schemas.microsoft.com/office/drawing/2014/main" id="{31D9B58D-CA94-872E-B3B2-0E7BAD2188D3}"/>
              </a:ext>
            </a:extLst>
          </p:cNvPr>
          <p:cNvCxnSpPr>
            <a:cxnSpLocks/>
          </p:cNvCxnSpPr>
          <p:nvPr/>
        </p:nvCxnSpPr>
        <p:spPr>
          <a:xfrm>
            <a:off x="11306319" y="3325293"/>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sp>
        <p:nvSpPr>
          <p:cNvPr id="8" name="תיבת טקסט 7">
            <a:extLst>
              <a:ext uri="{FF2B5EF4-FFF2-40B4-BE49-F238E27FC236}">
                <a16:creationId xmlns:a16="http://schemas.microsoft.com/office/drawing/2014/main" id="{FA252305-36D5-DB23-866B-B91790AE6660}"/>
              </a:ext>
            </a:extLst>
          </p:cNvPr>
          <p:cNvSpPr txBox="1"/>
          <p:nvPr/>
        </p:nvSpPr>
        <p:spPr>
          <a:xfrm>
            <a:off x="10261865" y="4058793"/>
            <a:ext cx="2220523" cy="646331"/>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מהשיעור הקודם</a:t>
            </a:r>
            <a:r>
              <a:rPr kumimoji="0" lang="en-US" sz="18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
            </a:r>
            <a:br>
              <a:rPr kumimoji="0" lang="en-US" sz="18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br>
            <a:r>
              <a:rPr kumimoji="0" lang="he-IL" sz="18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ועד היום</a:t>
            </a:r>
            <a:r>
              <a:rPr kumimoji="0" lang="en-US" sz="18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 - </a:t>
            </a:r>
            <a:r>
              <a:rPr kumimoji="0" lang="he-IL" sz="1800" b="0" i="0" u="none" strike="noStrike" kern="1200" cap="none" spc="0" normalizeH="0" baseline="0" noProof="0" dirty="0" smtClean="0">
                <a:ln>
                  <a:noFill/>
                </a:ln>
                <a:solidFill>
                  <a:srgbClr val="44546A"/>
                </a:solidFill>
                <a:effectLst/>
                <a:uLnTx/>
                <a:uFillTx/>
                <a:latin typeface="Calibri" panose="020F0502020204030204" pitchFamily="34" charset="0"/>
                <a:ea typeface="+mn-ea"/>
                <a:cs typeface="Calibri" panose="020F0502020204030204" pitchFamily="34" charset="0"/>
              </a:rPr>
              <a:t>נזכרים</a:t>
            </a:r>
            <a:endParaRPr kumimoji="0" lang="he-IL" sz="18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305521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6"/>
          <p:cNvPicPr preferRelativeResize="0"/>
          <p:nvPr/>
        </p:nvPicPr>
        <p:blipFill rotWithShape="1">
          <a:blip r:embed="rId3">
            <a:alphaModFix/>
          </a:blip>
          <a:srcRect/>
          <a:stretch/>
        </p:blipFill>
        <p:spPr>
          <a:xfrm>
            <a:off x="7872000" y="467232"/>
            <a:ext cx="4320000" cy="1116897"/>
          </a:xfrm>
          <a:prstGeom prst="rect">
            <a:avLst/>
          </a:prstGeom>
          <a:noFill/>
          <a:ln>
            <a:noFill/>
          </a:ln>
        </p:spPr>
      </p:pic>
      <p:sp>
        <p:nvSpPr>
          <p:cNvPr id="213" name="Google Shape;213;p6"/>
          <p:cNvSpPr txBox="1"/>
          <p:nvPr/>
        </p:nvSpPr>
        <p:spPr>
          <a:xfrm>
            <a:off x="7915117" y="467232"/>
            <a:ext cx="4322603" cy="1054394"/>
          </a:xfrm>
          <a:prstGeom prst="rect">
            <a:avLst/>
          </a:prstGeom>
          <a:noFill/>
          <a:ln>
            <a:noFill/>
          </a:ln>
        </p:spPr>
        <p:txBody>
          <a:bodyPr spcFirstLastPara="1" wrap="square" lIns="91425" tIns="45700" rIns="91425" bIns="45700" anchor="ctr" anchorCtr="0">
            <a:noAutofit/>
          </a:bodyPr>
          <a:lstStyle/>
          <a:p>
            <a:pPr marL="0" marR="0" lvl="0" indent="0" algn="r" rtl="1">
              <a:lnSpc>
                <a:spcPct val="110000"/>
              </a:lnSpc>
              <a:spcBef>
                <a:spcPts val="0"/>
              </a:spcBef>
              <a:spcAft>
                <a:spcPts val="0"/>
              </a:spcAft>
              <a:buClr>
                <a:srgbClr val="000000"/>
              </a:buClr>
              <a:buSzPts val="2800"/>
              <a:buFont typeface="Calibri"/>
              <a:buNone/>
            </a:pPr>
            <a:r>
              <a:rPr lang="x-none" sz="2800" b="1">
                <a:solidFill>
                  <a:schemeClr val="lt1"/>
                </a:solidFill>
                <a:latin typeface="Calibri"/>
                <a:ea typeface="Calibri"/>
                <a:cs typeface="Calibri"/>
                <a:sym typeface="Calibri"/>
              </a:rPr>
              <a:t>הנחיות להוראת השיעור</a:t>
            </a:r>
            <a:endParaRPr/>
          </a:p>
        </p:txBody>
      </p:sp>
      <p:pic>
        <p:nvPicPr>
          <p:cNvPr id="215" name="Google Shape;215;p6"/>
          <p:cNvPicPr preferRelativeResize="0"/>
          <p:nvPr/>
        </p:nvPicPr>
        <p:blipFill rotWithShape="1">
          <a:blip r:embed="rId4">
            <a:alphaModFix/>
          </a:blip>
          <a:srcRect/>
          <a:stretch/>
        </p:blipFill>
        <p:spPr>
          <a:xfrm>
            <a:off x="8163760" y="794063"/>
            <a:ext cx="672137" cy="508201"/>
          </a:xfrm>
          <a:prstGeom prst="rect">
            <a:avLst/>
          </a:prstGeom>
          <a:noFill/>
          <a:ln>
            <a:noFill/>
          </a:ln>
        </p:spPr>
      </p:pic>
      <p:sp>
        <p:nvSpPr>
          <p:cNvPr id="6" name="מלבן 5">
            <a:extLst>
              <a:ext uri="{FF2B5EF4-FFF2-40B4-BE49-F238E27FC236}">
                <a16:creationId xmlns:a16="http://schemas.microsoft.com/office/drawing/2014/main" id="{E869661C-3A48-4318-866F-D7229F46C0D6}"/>
              </a:ext>
            </a:extLst>
          </p:cNvPr>
          <p:cNvSpPr/>
          <p:nvPr/>
        </p:nvSpPr>
        <p:spPr>
          <a:xfrm>
            <a:off x="309847" y="2062686"/>
            <a:ext cx="11160826" cy="4617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he-IL" sz="3200" dirty="0">
                <a:solidFill>
                  <a:srgbClr val="002060"/>
                </a:solidFill>
                <a:latin typeface="Calibri" panose="020F0502020204030204" pitchFamily="34" charset="0"/>
                <a:cs typeface="Calibri" panose="020F0502020204030204" pitchFamily="34" charset="0"/>
              </a:rPr>
              <a:t>השקופיות הבאות מפרטות את מהלך השיעור ומיועדות להצגה בשיעור.</a:t>
            </a:r>
          </a:p>
          <a:p>
            <a:pPr algn="r" rtl="1"/>
            <a:endParaRPr lang="he-IL" sz="3200" dirty="0">
              <a:solidFill>
                <a:srgbClr val="002060"/>
              </a:solidFill>
              <a:latin typeface="Calibri" panose="020F0502020204030204" pitchFamily="34" charset="0"/>
              <a:cs typeface="Calibri" panose="020F0502020204030204" pitchFamily="34" charset="0"/>
            </a:endParaRPr>
          </a:p>
          <a:p>
            <a:pPr marL="457200" indent="-457200" algn="r" rtl="1">
              <a:buFont typeface="Heebo" panose="00000500000000000000" pitchFamily="2" charset="-79"/>
              <a:buChar char="«"/>
            </a:pPr>
            <a:r>
              <a:rPr lang="he-IL" sz="3200" dirty="0">
                <a:solidFill>
                  <a:srgbClr val="002060"/>
                </a:solidFill>
                <a:latin typeface="Calibri" panose="020F0502020204030204" pitchFamily="34" charset="0"/>
                <a:cs typeface="Calibri" panose="020F0502020204030204" pitchFamily="34" charset="0"/>
              </a:rPr>
              <a:t>בגוף כל שקופית מופיע התוכן להקרנה ולעבודה עם </a:t>
            </a:r>
            <a:r>
              <a:rPr lang="he-IL" sz="3200" dirty="0" smtClean="0">
                <a:solidFill>
                  <a:srgbClr val="002060"/>
                </a:solidFill>
                <a:latin typeface="Calibri" panose="020F0502020204030204" pitchFamily="34" charset="0"/>
                <a:cs typeface="Calibri" panose="020F0502020204030204" pitchFamily="34" charset="0"/>
              </a:rPr>
              <a:t>התלמידים.</a:t>
            </a:r>
            <a:endParaRPr lang="he-IL" sz="3200" dirty="0">
              <a:solidFill>
                <a:srgbClr val="002060"/>
              </a:solidFill>
              <a:latin typeface="Calibri" panose="020F0502020204030204" pitchFamily="34" charset="0"/>
              <a:cs typeface="Calibri" panose="020F0502020204030204" pitchFamily="34" charset="0"/>
            </a:endParaRPr>
          </a:p>
          <a:p>
            <a:pPr marL="457200" indent="-457200" algn="r" rtl="1">
              <a:buFont typeface="Heebo" panose="00000500000000000000" pitchFamily="2" charset="-79"/>
              <a:buChar char="«"/>
            </a:pPr>
            <a:r>
              <a:rPr lang="he-IL" sz="3200" dirty="0">
                <a:solidFill>
                  <a:srgbClr val="002060"/>
                </a:solidFill>
                <a:latin typeface="Calibri" panose="020F0502020204030204" pitchFamily="34" charset="0"/>
                <a:cs typeface="Calibri" panose="020F0502020204030204" pitchFamily="34" charset="0"/>
              </a:rPr>
              <a:t>בתחתית השקופית (בהערות) </a:t>
            </a:r>
            <a:r>
              <a:rPr lang="he-IL" sz="3200" dirty="0" smtClean="0">
                <a:solidFill>
                  <a:srgbClr val="002060"/>
                </a:solidFill>
                <a:latin typeface="Calibri" panose="020F0502020204030204" pitchFamily="34" charset="0"/>
                <a:cs typeface="Calibri" panose="020F0502020204030204" pitchFamily="34" charset="0"/>
              </a:rPr>
              <a:t>נמצאות </a:t>
            </a:r>
            <a:r>
              <a:rPr lang="he-IL" sz="3200" dirty="0">
                <a:solidFill>
                  <a:srgbClr val="002060"/>
                </a:solidFill>
                <a:latin typeface="Calibri" panose="020F0502020204030204" pitchFamily="34" charset="0"/>
                <a:cs typeface="Calibri" panose="020F0502020204030204" pitchFamily="34" charset="0"/>
              </a:rPr>
              <a:t>הרחבות והנחיות לך – </a:t>
            </a:r>
            <a:r>
              <a:rPr lang="he-IL" sz="3200" dirty="0" smtClean="0">
                <a:solidFill>
                  <a:srgbClr val="002060"/>
                </a:solidFill>
                <a:latin typeface="Calibri" panose="020F0502020204030204" pitchFamily="34" charset="0"/>
                <a:cs typeface="Calibri" panose="020F0502020204030204" pitchFamily="34" charset="0"/>
              </a:rPr>
              <a:t>המחנך.</a:t>
            </a:r>
            <a:endParaRPr lang="he-IL" sz="3200" dirty="0">
              <a:solidFill>
                <a:srgbClr val="002060"/>
              </a:solidFill>
              <a:latin typeface="Calibri" panose="020F0502020204030204" pitchFamily="34" charset="0"/>
              <a:cs typeface="Calibri" panose="020F0502020204030204" pitchFamily="34" charset="0"/>
            </a:endParaRPr>
          </a:p>
          <a:p>
            <a:pPr algn="r" rtl="1"/>
            <a:endParaRPr lang="he-IL" sz="3200" dirty="0">
              <a:solidFill>
                <a:srgbClr val="002060"/>
              </a:solidFill>
              <a:latin typeface="Calibri" panose="020F0502020204030204" pitchFamily="34" charset="0"/>
              <a:cs typeface="Calibri" panose="020F0502020204030204" pitchFamily="34" charset="0"/>
            </a:endParaRPr>
          </a:p>
          <a:p>
            <a:pPr algn="r" rtl="1"/>
            <a:endParaRPr lang="he-IL" sz="3200" dirty="0">
              <a:solidFill>
                <a:srgbClr val="002060"/>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90" name="Google Shape;190;p4"/>
          <p:cNvSpPr/>
          <p:nvPr/>
        </p:nvSpPr>
        <p:spPr>
          <a:xfrm>
            <a:off x="6510086" y="1409002"/>
            <a:ext cx="4064413" cy="492378"/>
          </a:xfrm>
          <a:prstGeom prst="rect">
            <a:avLst/>
          </a:prstGeom>
          <a:noFill/>
          <a:ln>
            <a:noFill/>
          </a:ln>
        </p:spPr>
        <p:txBody>
          <a:bodyPr spcFirstLastPara="1" wrap="square" lIns="91401" tIns="45688" rIns="91401" bIns="45688" anchor="t" anchorCtr="0">
            <a:spAutoFit/>
          </a:bodyPr>
          <a:lstStyle/>
          <a:p>
            <a:pPr algn="r" rtl="1">
              <a:buClr>
                <a:srgbClr val="0070C0"/>
              </a:buClr>
              <a:buSzPts val="2400"/>
            </a:pPr>
            <a:r>
              <a:rPr lang="he-IL" sz="2600">
                <a:solidFill>
                  <a:srgbClr val="002060"/>
                </a:solidFill>
                <a:latin typeface="Calibri" panose="020F0502020204030204" pitchFamily="34" charset="0"/>
                <a:ea typeface="Tahoma" panose="020B0604030504040204" pitchFamily="34" charset="0"/>
                <a:cs typeface="Calibri" panose="020F0502020204030204" pitchFamily="34" charset="0"/>
                <a:sym typeface="Gisha"/>
              </a:rPr>
              <a:t>שיח מעודד ומקבל </a:t>
            </a:r>
            <a:endParaRPr lang="he-IL" sz="2600" dirty="0">
              <a:solidFill>
                <a:srgbClr val="002060"/>
              </a:solidFill>
              <a:latin typeface="Calibri" panose="020F0502020204030204" pitchFamily="34" charset="0"/>
              <a:ea typeface="Tahoma" panose="020B0604030504040204" pitchFamily="34" charset="0"/>
              <a:cs typeface="Calibri" panose="020F0502020204030204" pitchFamily="34" charset="0"/>
              <a:sym typeface="Gisha"/>
            </a:endParaRPr>
          </a:p>
        </p:txBody>
      </p:sp>
      <p:sp>
        <p:nvSpPr>
          <p:cNvPr id="191" name="Google Shape;191;p4"/>
          <p:cNvSpPr txBox="1"/>
          <p:nvPr/>
        </p:nvSpPr>
        <p:spPr>
          <a:xfrm>
            <a:off x="2777671" y="3390492"/>
            <a:ext cx="7779334" cy="492378"/>
          </a:xfrm>
          <a:prstGeom prst="rect">
            <a:avLst/>
          </a:prstGeom>
          <a:noFill/>
          <a:ln>
            <a:noFill/>
          </a:ln>
        </p:spPr>
        <p:txBody>
          <a:bodyPr spcFirstLastPara="1" wrap="square" lIns="91401" tIns="45688" rIns="91401" bIns="45688" anchor="t" anchorCtr="0">
            <a:spAutoFit/>
          </a:bodyPr>
          <a:lstStyle/>
          <a:p>
            <a:pPr algn="r" rtl="1"/>
            <a:r>
              <a:rPr lang="he-IL" sz="2600" dirty="0">
                <a:solidFill>
                  <a:srgbClr val="002060"/>
                </a:solidFill>
                <a:latin typeface="Calibri" panose="020F0502020204030204" pitchFamily="34" charset="0"/>
                <a:ea typeface="Tahoma" panose="020B0604030504040204" pitchFamily="34" charset="0"/>
                <a:cs typeface="Calibri" panose="020F0502020204030204" pitchFamily="34" charset="0"/>
                <a:sym typeface="Gisha"/>
              </a:rPr>
              <a:t>הקשבה ממקום מתעניין ולא שיפוטי</a:t>
            </a:r>
            <a:endParaRPr sz="2600" dirty="0">
              <a:solidFill>
                <a:srgbClr val="002060"/>
              </a:solidFill>
              <a:latin typeface="Calibri" panose="020F0502020204030204" pitchFamily="34" charset="0"/>
              <a:ea typeface="Tahoma" panose="020B0604030504040204" pitchFamily="34" charset="0"/>
              <a:cs typeface="Calibri" panose="020F0502020204030204" pitchFamily="34" charset="0"/>
              <a:sym typeface="Gisha"/>
            </a:endParaRPr>
          </a:p>
        </p:txBody>
      </p:sp>
      <p:sp>
        <p:nvSpPr>
          <p:cNvPr id="192" name="Google Shape;192;p4"/>
          <p:cNvSpPr txBox="1"/>
          <p:nvPr/>
        </p:nvSpPr>
        <p:spPr>
          <a:xfrm>
            <a:off x="5514282" y="4497114"/>
            <a:ext cx="5042723" cy="492378"/>
          </a:xfrm>
          <a:prstGeom prst="rect">
            <a:avLst/>
          </a:prstGeom>
          <a:noFill/>
          <a:ln>
            <a:noFill/>
          </a:ln>
        </p:spPr>
        <p:txBody>
          <a:bodyPr spcFirstLastPara="1" wrap="square" lIns="91401" tIns="45688" rIns="91401" bIns="45688" anchor="t" anchorCtr="0">
            <a:spAutoFit/>
          </a:bodyPr>
          <a:lstStyle/>
          <a:p>
            <a:pPr algn="r" rtl="1">
              <a:buClr>
                <a:schemeClr val="dk1"/>
              </a:buClr>
              <a:buSzPts val="1800"/>
            </a:pPr>
            <a:r>
              <a:rPr lang="he-IL" sz="2600" dirty="0">
                <a:solidFill>
                  <a:srgbClr val="002060"/>
                </a:solidFill>
                <a:latin typeface="Calibri" panose="020F0502020204030204" pitchFamily="34" charset="0"/>
                <a:ea typeface="Tahoma" panose="020B0604030504040204" pitchFamily="34" charset="0"/>
                <a:cs typeface="Calibri" panose="020F0502020204030204" pitchFamily="34" charset="0"/>
                <a:sym typeface="Gisha"/>
              </a:rPr>
              <a:t>כבוד לדברי </a:t>
            </a:r>
            <a:r>
              <a:rPr lang="he-IL" sz="2600" dirty="0" smtClean="0">
                <a:solidFill>
                  <a:srgbClr val="002060"/>
                </a:solidFill>
                <a:latin typeface="Calibri" panose="020F0502020204030204" pitchFamily="34" charset="0"/>
                <a:ea typeface="Tahoma" panose="020B0604030504040204" pitchFamily="34" charset="0"/>
                <a:cs typeface="Calibri" panose="020F0502020204030204" pitchFamily="34" charset="0"/>
                <a:sym typeface="Gisha"/>
              </a:rPr>
              <a:t>החבר</a:t>
            </a:r>
            <a:endParaRPr sz="2600" dirty="0">
              <a:solidFill>
                <a:srgbClr val="002060"/>
              </a:solidFill>
              <a:latin typeface="Calibri" panose="020F0502020204030204" pitchFamily="34" charset="0"/>
              <a:ea typeface="Tahoma" panose="020B0604030504040204" pitchFamily="34" charset="0"/>
              <a:cs typeface="Calibri" panose="020F0502020204030204" pitchFamily="34" charset="0"/>
              <a:sym typeface="Gisha"/>
            </a:endParaRPr>
          </a:p>
        </p:txBody>
      </p:sp>
      <p:sp>
        <p:nvSpPr>
          <p:cNvPr id="194" name="Google Shape;194;p4"/>
          <p:cNvSpPr txBox="1"/>
          <p:nvPr/>
        </p:nvSpPr>
        <p:spPr>
          <a:xfrm>
            <a:off x="679162" y="5335034"/>
            <a:ext cx="9877844" cy="892487"/>
          </a:xfrm>
          <a:prstGeom prst="rect">
            <a:avLst/>
          </a:prstGeom>
          <a:noFill/>
          <a:ln>
            <a:noFill/>
          </a:ln>
        </p:spPr>
        <p:txBody>
          <a:bodyPr spcFirstLastPara="1" wrap="square" lIns="91401" tIns="45688" rIns="91401" bIns="45688" anchor="t" anchorCtr="0">
            <a:spAutoFit/>
          </a:bodyPr>
          <a:lstStyle/>
          <a:p>
            <a:pPr algn="r" rtl="1">
              <a:buClr>
                <a:srgbClr val="0070C0"/>
              </a:buClr>
              <a:buSzPts val="2400"/>
            </a:pPr>
            <a:r>
              <a:rPr lang="he-IL" sz="2600" dirty="0">
                <a:solidFill>
                  <a:srgbClr val="002060"/>
                </a:solidFill>
                <a:latin typeface="Calibri" panose="020F0502020204030204" pitchFamily="34" charset="0"/>
                <a:ea typeface="Tahoma" panose="020B0604030504040204" pitchFamily="34" charset="0"/>
                <a:cs typeface="Calibri" panose="020F0502020204030204" pitchFamily="34" charset="0"/>
                <a:sym typeface="Gisha"/>
              </a:rPr>
              <a:t>הנאמר בשיח נשאר בינינו, </a:t>
            </a:r>
          </a:p>
          <a:p>
            <a:pPr algn="r" rtl="1">
              <a:buClr>
                <a:srgbClr val="0070C0"/>
              </a:buClr>
              <a:buSzPts val="2400"/>
            </a:pPr>
            <a:r>
              <a:rPr lang="he-IL" sz="2600" dirty="0">
                <a:solidFill>
                  <a:srgbClr val="002060"/>
                </a:solidFill>
                <a:latin typeface="Calibri" panose="020F0502020204030204" pitchFamily="34" charset="0"/>
                <a:ea typeface="Tahoma" panose="020B0604030504040204" pitchFamily="34" charset="0"/>
                <a:cs typeface="Calibri" panose="020F0502020204030204" pitchFamily="34" charset="0"/>
              </a:rPr>
              <a:t>אפשר לשתף אחרים בנושא, אך לספר רק על עצמי</a:t>
            </a:r>
            <a:endParaRPr sz="2600" dirty="0">
              <a:solidFill>
                <a:srgbClr val="FB19F0"/>
              </a:solidFill>
              <a:latin typeface="Calibri" panose="020F0502020204030204" pitchFamily="34" charset="0"/>
              <a:ea typeface="Tahoma" panose="020B0604030504040204" pitchFamily="34" charset="0"/>
              <a:cs typeface="Calibri" panose="020F0502020204030204" pitchFamily="34" charset="0"/>
              <a:sym typeface="Gisha"/>
            </a:endParaRPr>
          </a:p>
        </p:txBody>
      </p:sp>
      <p:sp>
        <p:nvSpPr>
          <p:cNvPr id="5" name="TextBox 4"/>
          <p:cNvSpPr txBox="1"/>
          <p:nvPr/>
        </p:nvSpPr>
        <p:spPr>
          <a:xfrm>
            <a:off x="2280060" y="2389618"/>
            <a:ext cx="8282082" cy="492443"/>
          </a:xfrm>
          <a:prstGeom prst="rect">
            <a:avLst/>
          </a:prstGeom>
          <a:noFill/>
        </p:spPr>
        <p:txBody>
          <a:bodyPr wrap="square" rtlCol="1">
            <a:spAutoFit/>
          </a:bodyPr>
          <a:lstStyle/>
          <a:p>
            <a:pPr algn="r"/>
            <a:r>
              <a:rPr lang="he-IL" sz="2600" dirty="0">
                <a:solidFill>
                  <a:srgbClr val="002060"/>
                </a:solidFill>
                <a:latin typeface="Calibri" panose="020F0502020204030204" pitchFamily="34" charset="0"/>
                <a:ea typeface="Tahoma" panose="020B0604030504040204" pitchFamily="34" charset="0"/>
                <a:cs typeface="Calibri" panose="020F0502020204030204" pitchFamily="34" charset="0"/>
              </a:rPr>
              <a:t>שיתוף מהלב</a:t>
            </a:r>
            <a:endParaRPr lang="he-IL" sz="2600" b="1" u="sng" dirty="0">
              <a:solidFill>
                <a:srgbClr val="002060"/>
              </a:solidFill>
              <a:latin typeface="Calibri" panose="020F0502020204030204" pitchFamily="34" charset="0"/>
              <a:ea typeface="Tahoma" panose="020B0604030504040204" pitchFamily="34" charset="0"/>
              <a:cs typeface="Calibri" panose="020F0502020204030204" pitchFamily="34" charset="0"/>
            </a:endParaRPr>
          </a:p>
        </p:txBody>
      </p:sp>
      <p:sp>
        <p:nvSpPr>
          <p:cNvPr id="13" name="מלבן 12">
            <a:extLst>
              <a:ext uri="{FF2B5EF4-FFF2-40B4-BE49-F238E27FC236}">
                <a16:creationId xmlns:a16="http://schemas.microsoft.com/office/drawing/2014/main" id="{5FEBF757-7A64-4037-B4E2-0E9787A39191}"/>
              </a:ext>
            </a:extLst>
          </p:cNvPr>
          <p:cNvSpPr/>
          <p:nvPr/>
        </p:nvSpPr>
        <p:spPr>
          <a:xfrm>
            <a:off x="2777671" y="-57344"/>
            <a:ext cx="6920988" cy="1378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5400" b="1" dirty="0">
                <a:solidFill>
                  <a:srgbClr val="002060"/>
                </a:solidFill>
                <a:latin typeface="Calibri" panose="020F0502020204030204" pitchFamily="34" charset="0"/>
                <a:cs typeface="Calibri" panose="020F0502020204030204" pitchFamily="34" charset="0"/>
              </a:rPr>
              <a:t>הנחיות לשיח מיטבי</a:t>
            </a:r>
          </a:p>
        </p:txBody>
      </p:sp>
      <p:pic>
        <p:nvPicPr>
          <p:cNvPr id="6" name="גרפיקה 5">
            <a:extLst>
              <a:ext uri="{FF2B5EF4-FFF2-40B4-BE49-F238E27FC236}">
                <a16:creationId xmlns:a16="http://schemas.microsoft.com/office/drawing/2014/main" id="{CEF5FF86-4285-4579-9B9E-03AE5297D7F5}"/>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1" r="42296"/>
          <a:stretch/>
        </p:blipFill>
        <p:spPr>
          <a:xfrm>
            <a:off x="1017443" y="5727116"/>
            <a:ext cx="2108130" cy="1000809"/>
          </a:xfrm>
          <a:prstGeom prst="rect">
            <a:avLst/>
          </a:prstGeom>
        </p:spPr>
      </p:pic>
      <p:grpSp>
        <p:nvGrpSpPr>
          <p:cNvPr id="7" name="קבוצה 6">
            <a:extLst>
              <a:ext uri="{FF2B5EF4-FFF2-40B4-BE49-F238E27FC236}">
                <a16:creationId xmlns:a16="http://schemas.microsoft.com/office/drawing/2014/main" id="{5BE51FB9-92AB-4580-B588-4AF06AF09015}"/>
              </a:ext>
            </a:extLst>
          </p:cNvPr>
          <p:cNvGrpSpPr/>
          <p:nvPr/>
        </p:nvGrpSpPr>
        <p:grpSpPr>
          <a:xfrm>
            <a:off x="65251" y="5849506"/>
            <a:ext cx="1085266" cy="878420"/>
            <a:chOff x="2923822" y="2971800"/>
            <a:chExt cx="3629378" cy="3629378"/>
          </a:xfrm>
        </p:grpSpPr>
        <p:pic>
          <p:nvPicPr>
            <p:cNvPr id="3" name="גרפיקה 2" descr="הערה - לב שבור קו מיתאר">
              <a:extLst>
                <a:ext uri="{FF2B5EF4-FFF2-40B4-BE49-F238E27FC236}">
                  <a16:creationId xmlns:a16="http://schemas.microsoft.com/office/drawing/2014/main" id="{E366574D-19BE-48F0-9F90-1458A36D393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2923822" y="2971800"/>
              <a:ext cx="3629378" cy="3629378"/>
            </a:xfrm>
            <a:prstGeom prst="rect">
              <a:avLst/>
            </a:prstGeom>
          </p:spPr>
        </p:pic>
        <p:sp>
          <p:nvSpPr>
            <p:cNvPr id="4" name="מלבן 3">
              <a:extLst>
                <a:ext uri="{FF2B5EF4-FFF2-40B4-BE49-F238E27FC236}">
                  <a16:creationId xmlns:a16="http://schemas.microsoft.com/office/drawing/2014/main" id="{93402207-716C-4E78-902D-112D90818E9E}"/>
                </a:ext>
              </a:extLst>
            </p:cNvPr>
            <p:cNvSpPr/>
            <p:nvPr/>
          </p:nvSpPr>
          <p:spPr>
            <a:xfrm>
              <a:off x="4598894" y="4238231"/>
              <a:ext cx="300484" cy="492378"/>
            </a:xfrm>
            <a:prstGeom prst="rect">
              <a:avLst/>
            </a:prstGeom>
            <a:solidFill>
              <a:srgbClr val="F4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pic>
        <p:nvPicPr>
          <p:cNvPr id="9" name="גרפיקה 8" descr="תג לב עם מילוי מלא">
            <a:extLst>
              <a:ext uri="{FF2B5EF4-FFF2-40B4-BE49-F238E27FC236}">
                <a16:creationId xmlns:a16="http://schemas.microsoft.com/office/drawing/2014/main" id="{7725D645-DF85-4D95-9B06-0BFE7796C7D4}"/>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10667596" y="2159917"/>
            <a:ext cx="914400" cy="914400"/>
          </a:xfrm>
          <a:prstGeom prst="rect">
            <a:avLst/>
          </a:prstGeom>
        </p:spPr>
      </p:pic>
      <p:pic>
        <p:nvPicPr>
          <p:cNvPr id="16" name="גרפיקה 15" descr="מחיאות כפיים עם מילוי מלא">
            <a:extLst>
              <a:ext uri="{FF2B5EF4-FFF2-40B4-BE49-F238E27FC236}">
                <a16:creationId xmlns:a16="http://schemas.microsoft.com/office/drawing/2014/main" id="{4CBB6562-B8C7-4494-B998-98880571926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10557005" y="928807"/>
            <a:ext cx="1093470" cy="1093470"/>
          </a:xfrm>
          <a:prstGeom prst="rect">
            <a:avLst/>
          </a:prstGeom>
        </p:spPr>
      </p:pic>
      <p:pic>
        <p:nvPicPr>
          <p:cNvPr id="21" name="גרפיקה 20" descr="אוזן עם מילוי מלא">
            <a:extLst>
              <a:ext uri="{FF2B5EF4-FFF2-40B4-BE49-F238E27FC236}">
                <a16:creationId xmlns:a16="http://schemas.microsoft.com/office/drawing/2014/main" id="{B8930401-2EF7-45DB-8A3F-22778F28CCD6}"/>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10667596" y="3149301"/>
            <a:ext cx="914400" cy="914400"/>
          </a:xfrm>
          <a:prstGeom prst="rect">
            <a:avLst/>
          </a:prstGeom>
        </p:spPr>
      </p:pic>
      <p:pic>
        <p:nvPicPr>
          <p:cNvPr id="25" name="גרפיקה 24" descr="הערה קו נטוי שקט עם מילוי מלא">
            <a:extLst>
              <a:ext uri="{FF2B5EF4-FFF2-40B4-BE49-F238E27FC236}">
                <a16:creationId xmlns:a16="http://schemas.microsoft.com/office/drawing/2014/main" id="{6D84C209-524C-45BC-A5DC-7D8A19AF76AB}"/>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10673648" y="5234671"/>
            <a:ext cx="914400" cy="914400"/>
          </a:xfrm>
          <a:prstGeom prst="rect">
            <a:avLst/>
          </a:prstGeom>
        </p:spPr>
      </p:pic>
      <p:pic>
        <p:nvPicPr>
          <p:cNvPr id="27" name="גרפיקה 26" descr="עין עם מילוי מלא">
            <a:extLst>
              <a:ext uri="{FF2B5EF4-FFF2-40B4-BE49-F238E27FC236}">
                <a16:creationId xmlns:a16="http://schemas.microsoft.com/office/drawing/2014/main" id="{681F13CD-9B31-4508-B1B2-BB726AA4268A}"/>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tretch>
            <a:fillRect/>
          </a:stretch>
        </p:blipFill>
        <p:spPr>
          <a:xfrm>
            <a:off x="10667596" y="4286103"/>
            <a:ext cx="914400" cy="914400"/>
          </a:xfrm>
          <a:prstGeom prst="rect">
            <a:avLst/>
          </a:prstGeom>
        </p:spPr>
      </p:pic>
      <p:sp>
        <p:nvSpPr>
          <p:cNvPr id="19" name="תיבת טקסט 17">
            <a:extLst>
              <a:ext uri="{FF2B5EF4-FFF2-40B4-BE49-F238E27FC236}">
                <a16:creationId xmlns:a16="http://schemas.microsoft.com/office/drawing/2014/main" id="{EB48B62A-CD56-4D47-BBB6-2365A7B4F313}"/>
              </a:ext>
            </a:extLst>
          </p:cNvPr>
          <p:cNvSpPr txBox="1"/>
          <p:nvPr/>
        </p:nvSpPr>
        <p:spPr>
          <a:xfrm>
            <a:off x="3125573" y="910418"/>
            <a:ext cx="6010275" cy="478790"/>
          </a:xfrm>
          <a:prstGeom prst="rect">
            <a:avLst/>
          </a:prstGeom>
          <a:noFill/>
        </p:spPr>
        <p:txBody>
          <a:bodyPr wrap="square">
            <a:spAutoFit/>
          </a:bodyPr>
          <a:lstStyle/>
          <a:p>
            <a:pPr rtl="1">
              <a:spcAft>
                <a:spcPts val="0"/>
              </a:spcAft>
            </a:pPr>
            <a:r>
              <a:rPr lang="he-IL" sz="2500" b="1" dirty="0">
                <a:solidFill>
                  <a:srgbClr val="002060"/>
                </a:solidFill>
                <a:effectLst/>
                <a:latin typeface="Times New Roman" panose="02020603050405020304" pitchFamily="18" charset="0"/>
                <a:ea typeface="Arial" panose="020B0604020202020204" pitchFamily="34" charset="0"/>
                <a:cs typeface="Calibri" panose="020F0502020204030204" pitchFamily="34" charset="0"/>
              </a:rPr>
              <a:t>"איזהו מכובד, המכבד את הבריות" (אבות פרק ד')</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8162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9C3921-1E63-4E52-B605-AD5676A1BAB8}"/>
              </a:ext>
            </a:extLst>
          </p:cNvPr>
          <p:cNvSpPr>
            <a:spLocks noGrp="1"/>
          </p:cNvSpPr>
          <p:nvPr>
            <p:ph type="title"/>
          </p:nvPr>
        </p:nvSpPr>
        <p:spPr>
          <a:xfrm>
            <a:off x="0" y="0"/>
            <a:ext cx="12192000" cy="1487055"/>
          </a:xfrm>
        </p:spPr>
        <p:txBody>
          <a:bodyPr>
            <a:noAutofit/>
          </a:bodyPr>
          <a:lstStyle/>
          <a:p>
            <a:pPr>
              <a:lnSpc>
                <a:spcPct val="100000"/>
              </a:lnSpc>
              <a:spcBef>
                <a:spcPts val="0"/>
              </a:spcBef>
              <a:defRPr/>
            </a:pPr>
            <a:r>
              <a:rPr lang="he-IL" sz="5000" dirty="0">
                <a:ea typeface="+mn-ea"/>
                <a:sym typeface="Arial"/>
              </a:rPr>
              <a:t>מהשיעור הקודם ועד היום</a:t>
            </a:r>
            <a:r>
              <a:rPr lang="he-IL" sz="5000" dirty="0" smtClean="0">
                <a:ea typeface="+mn-ea"/>
                <a:sym typeface="Arial"/>
              </a:rPr>
              <a:t>...נזכרים</a:t>
            </a:r>
            <a:endParaRPr lang="he-IL" sz="5000" dirty="0">
              <a:ea typeface="+mn-ea"/>
              <a:sym typeface="Arial"/>
            </a:endParaRPr>
          </a:p>
        </p:txBody>
      </p:sp>
      <p:sp>
        <p:nvSpPr>
          <p:cNvPr id="6" name="Title 1">
            <a:extLst>
              <a:ext uri="{FF2B5EF4-FFF2-40B4-BE49-F238E27FC236}">
                <a16:creationId xmlns:a16="http://schemas.microsoft.com/office/drawing/2014/main" id="{518FEEED-92DE-42F8-A653-5A76B6D2389E}"/>
              </a:ext>
            </a:extLst>
          </p:cNvPr>
          <p:cNvSpPr txBox="1">
            <a:spLocks/>
          </p:cNvSpPr>
          <p:nvPr/>
        </p:nvSpPr>
        <p:spPr>
          <a:xfrm>
            <a:off x="0" y="0"/>
            <a:ext cx="12192000" cy="1497784"/>
          </a:xfrm>
          <a:prstGeom prst="rect">
            <a:avLst/>
          </a:prstGeom>
        </p:spPr>
        <p:txBody>
          <a:bodyPr vert="horz" lIns="91440" tIns="45720" rIns="91440" bIns="45720" rtlCol="1" anchor="ctr">
            <a:normAutofit/>
          </a:bodyPr>
          <a:lstStyle>
            <a:lvl1pPr algn="ctr" defTabSz="914400" rtl="1" eaLnBrk="1" latinLnBrk="0" hangingPunct="1">
              <a:lnSpc>
                <a:spcPct val="90000"/>
              </a:lnSpc>
              <a:spcBef>
                <a:spcPct val="0"/>
              </a:spcBef>
              <a:buNone/>
              <a:defRPr sz="7200" b="1" kern="1200">
                <a:solidFill>
                  <a:srgbClr val="002060"/>
                </a:solidFill>
                <a:latin typeface="Calibri" panose="020F0502020204030204" pitchFamily="34" charset="0"/>
                <a:ea typeface="+mj-ea"/>
                <a:cs typeface="Calibri" panose="020F0502020204030204" pitchFamily="34" charset="0"/>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54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sym typeface="Arial"/>
            </a:endParaRPr>
          </a:p>
        </p:txBody>
      </p:sp>
      <p:sp>
        <p:nvSpPr>
          <p:cNvPr id="9" name="תיבת טקסט 6">
            <a:extLst>
              <a:ext uri="{FF2B5EF4-FFF2-40B4-BE49-F238E27FC236}">
                <a16:creationId xmlns:a16="http://schemas.microsoft.com/office/drawing/2014/main" id="{862721C3-464A-406F-8BF9-25E7A05E9418}"/>
              </a:ext>
            </a:extLst>
          </p:cNvPr>
          <p:cNvSpPr txBox="1"/>
          <p:nvPr/>
        </p:nvSpPr>
        <p:spPr>
          <a:xfrm flipV="1">
            <a:off x="9332171" y="3180024"/>
            <a:ext cx="2070099" cy="400110"/>
          </a:xfrm>
          <a:prstGeom prst="rect">
            <a:avLst/>
          </a:prstGeom>
          <a:noFill/>
        </p:spPr>
        <p:txBody>
          <a:bodyPr wrap="square" rtlCol="1">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he-IL" sz="2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13" name="תיבת טקסט 22">
            <a:extLst>
              <a:ext uri="{FF2B5EF4-FFF2-40B4-BE49-F238E27FC236}">
                <a16:creationId xmlns:a16="http://schemas.microsoft.com/office/drawing/2014/main" id="{3B88308E-2449-4A35-B26F-91876B9F972A}"/>
              </a:ext>
            </a:extLst>
          </p:cNvPr>
          <p:cNvSpPr txBox="1"/>
          <p:nvPr/>
        </p:nvSpPr>
        <p:spPr>
          <a:xfrm>
            <a:off x="8600446" y="1821609"/>
            <a:ext cx="3267708" cy="5355312"/>
          </a:xfrm>
          <a:prstGeom prst="rect">
            <a:avLst/>
          </a:prstGeom>
          <a:noFill/>
        </p:spPr>
        <p:txBody>
          <a:bodyPr wrap="square">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Calibri"/>
              </a:rPr>
              <a:t>ספרו על מצבים שקרו </a:t>
            </a:r>
            <a:r>
              <a:rPr kumimoji="0" lang="he-IL"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sym typeface="Calibri"/>
              </a:rPr>
              <a:t>לכם </a:t>
            </a:r>
            <a:r>
              <a:rPr kumimoji="0" lang="he-IL"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Calibri"/>
              </a:rPr>
              <a:t>במהלך השבוע שבהם </a:t>
            </a:r>
            <a:r>
              <a:rPr kumimoji="0" lang="he-IL"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sym typeface="Calibri"/>
              </a:rPr>
              <a:t>השתמשתם </a:t>
            </a:r>
            <a:r>
              <a:rPr kumimoji="0" lang="he-IL"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Calibri"/>
              </a:rPr>
              <a:t>באחת הדרכים לוויסות הכעס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Calibri"/>
              </a:rPr>
              <a:t/>
            </a:r>
            <a:b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Calibri"/>
              </a:rPr>
            </a:br>
            <a:r>
              <a:rPr kumimoji="0" lang="he-IL"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Calibri"/>
              </a:rPr>
              <a:t>מתוך ארגז הכלים שנלמדו בשיעור הקודם.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Calibri"/>
              </a:rPr>
              <a:t/>
            </a:r>
            <a:b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Calibri"/>
              </a:rPr>
            </a:br>
            <a:r>
              <a:rPr kumimoji="0" lang="he-IL"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Calibri"/>
              </a:rPr>
              <a:t>באיזה כלי </a:t>
            </a:r>
            <a:r>
              <a:rPr kumimoji="0" lang="he-IL" sz="28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sym typeface="Calibri"/>
              </a:rPr>
              <a:t>השתמשתם? </a:t>
            </a:r>
            <a:r>
              <a:rPr kumimoji="0" lang="he-IL"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Calibri"/>
              </a:rPr>
              <a:t>כיצד הכלי עזר </a:t>
            </a:r>
            <a:r>
              <a:rPr kumimoji="0" lang="he-IL" sz="28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sym typeface="Calibri"/>
              </a:rPr>
              <a:t>לכם?</a:t>
            </a:r>
            <a:endParaRPr kumimoji="0" lang="he-IL"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pic>
        <p:nvPicPr>
          <p:cNvPr id="15" name="Picture 2" descr="Catatan, Post It, Pengingat, Catatan Lengket, Kuning">
            <a:extLst>
              <a:ext uri="{FF2B5EF4-FFF2-40B4-BE49-F238E27FC236}">
                <a16:creationId xmlns:a16="http://schemas.microsoft.com/office/drawing/2014/main" id="{3BA0F319-5986-4292-86B4-D194120987E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844077" y="5097693"/>
            <a:ext cx="706227" cy="64446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atatan, Post It, Pengingat, Catatan Lengket, Kuning">
            <a:extLst>
              <a:ext uri="{FF2B5EF4-FFF2-40B4-BE49-F238E27FC236}">
                <a16:creationId xmlns:a16="http://schemas.microsoft.com/office/drawing/2014/main" id="{0AB1F013-A205-41D1-B8EA-9A21239BA655}"/>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172886" y="2332232"/>
            <a:ext cx="754836" cy="68882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atatan, Post It, Pengingat, Catatan Lengket, Kuning">
            <a:extLst>
              <a:ext uri="{FF2B5EF4-FFF2-40B4-BE49-F238E27FC236}">
                <a16:creationId xmlns:a16="http://schemas.microsoft.com/office/drawing/2014/main" id="{DB08151C-FFB3-475D-A26A-BDE6DF50157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rot="20958027">
            <a:off x="4046936" y="4308140"/>
            <a:ext cx="706227" cy="64446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atatan, Post It, Pengingat, Catatan Lengket, Kuning">
            <a:extLst>
              <a:ext uri="{FF2B5EF4-FFF2-40B4-BE49-F238E27FC236}">
                <a16:creationId xmlns:a16="http://schemas.microsoft.com/office/drawing/2014/main" id="{3E67E2F6-25B6-45AC-B7D0-908BDDC23BAE}"/>
              </a:ext>
            </a:extLst>
          </p:cNvPr>
          <p:cNvPicPr>
            <a:picLocks noChangeAspect="1" noChangeArrowheads="1"/>
          </p:cNvPicPr>
          <p:nvPr/>
        </p:nvPicPr>
        <p:blipFill>
          <a:blip r:embed="rId5" cstate="hqprint">
            <a:biLevel thresh="50000"/>
            <a:extLst>
              <a:ext uri="{BEBA8EAE-BF5A-486C-A8C5-ECC9F3942E4B}">
                <a14:imgProps xmlns:a14="http://schemas.microsoft.com/office/drawing/2010/main">
                  <a14:imgLayer r:embed="rId6">
                    <a14:imgEffect>
                      <a14:artisticGlass/>
                    </a14:imgEffect>
                  </a14:imgLayer>
                </a14:imgProps>
              </a:ext>
              <a:ext uri="{28A0092B-C50C-407E-A947-70E740481C1C}">
                <a14:useLocalDpi xmlns:a14="http://schemas.microsoft.com/office/drawing/2010/main" val="0"/>
              </a:ext>
            </a:extLst>
          </a:blip>
          <a:srcRect/>
          <a:stretch>
            <a:fillRect/>
          </a:stretch>
        </p:blipFill>
        <p:spPr bwMode="auto">
          <a:xfrm rot="20958027">
            <a:off x="6714560" y="4338286"/>
            <a:ext cx="706227" cy="6444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atatan, Post It, Pengingat, Catatan Lengket, Kuning">
            <a:extLst>
              <a:ext uri="{FF2B5EF4-FFF2-40B4-BE49-F238E27FC236}">
                <a16:creationId xmlns:a16="http://schemas.microsoft.com/office/drawing/2014/main" id="{1AACACC5-4AC8-4632-8B3B-F130712AC82D}"/>
              </a:ext>
            </a:extLst>
          </p:cNvPr>
          <p:cNvPicPr>
            <a:picLocks noChangeAspect="1" noChangeArrowheads="1"/>
          </p:cNvPicPr>
          <p:nvPr/>
        </p:nvPicPr>
        <p:blipFill>
          <a:blip r:embed="rId5" cstate="hqprint">
            <a:biLevel thresh="50000"/>
            <a:extLst>
              <a:ext uri="{BEBA8EAE-BF5A-486C-A8C5-ECC9F3942E4B}">
                <a14:imgProps xmlns:a14="http://schemas.microsoft.com/office/drawing/2010/main">
                  <a14:imgLayer r:embed="rId6">
                    <a14:imgEffect>
                      <a14:artisticGlass/>
                    </a14:imgEffect>
                  </a14:imgLayer>
                </a14:imgProps>
              </a:ext>
              <a:ext uri="{28A0092B-C50C-407E-A947-70E740481C1C}">
                <a14:useLocalDpi xmlns:a14="http://schemas.microsoft.com/office/drawing/2010/main" val="0"/>
              </a:ext>
            </a:extLst>
          </a:blip>
          <a:srcRect/>
          <a:stretch>
            <a:fillRect/>
          </a:stretch>
        </p:blipFill>
        <p:spPr bwMode="auto">
          <a:xfrm>
            <a:off x="6966939" y="5398951"/>
            <a:ext cx="706227" cy="64446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atatan, Post It, Pengingat, Catatan Lengket, Kuning">
            <a:extLst>
              <a:ext uri="{FF2B5EF4-FFF2-40B4-BE49-F238E27FC236}">
                <a16:creationId xmlns:a16="http://schemas.microsoft.com/office/drawing/2014/main" id="{7154C9FF-0FBE-4EDD-B6FC-288AF5F8E128}"/>
              </a:ext>
            </a:extLst>
          </p:cNvPr>
          <p:cNvPicPr>
            <a:picLocks noChangeAspect="1" noChangeArrowheads="1"/>
          </p:cNvPicPr>
          <p:nvPr/>
        </p:nvPicPr>
        <p:blipFill>
          <a:blip r:embed="rId5" cstate="hqprint">
            <a:biLevel thresh="50000"/>
            <a:extLst>
              <a:ext uri="{BEBA8EAE-BF5A-486C-A8C5-ECC9F3942E4B}">
                <a14:imgProps xmlns:a14="http://schemas.microsoft.com/office/drawing/2010/main">
                  <a14:imgLayer r:embed="rId6">
                    <a14:imgEffect>
                      <a14:artisticGlass/>
                    </a14:imgEffect>
                  </a14:imgLayer>
                </a14:imgProps>
              </a:ext>
              <a:ext uri="{28A0092B-C50C-407E-A947-70E740481C1C}">
                <a14:useLocalDpi xmlns:a14="http://schemas.microsoft.com/office/drawing/2010/main" val="0"/>
              </a:ext>
            </a:extLst>
          </a:blip>
          <a:srcRect/>
          <a:stretch>
            <a:fillRect/>
          </a:stretch>
        </p:blipFill>
        <p:spPr bwMode="auto">
          <a:xfrm rot="898677">
            <a:off x="5636395" y="4135452"/>
            <a:ext cx="706227" cy="64446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atatan, Post It, Pengingat, Catatan Lengket, Kuning">
            <a:extLst>
              <a:ext uri="{FF2B5EF4-FFF2-40B4-BE49-F238E27FC236}">
                <a16:creationId xmlns:a16="http://schemas.microsoft.com/office/drawing/2014/main" id="{9A3A2866-4B21-4977-BE79-CF3C071D7BC5}"/>
              </a:ext>
            </a:extLst>
          </p:cNvPr>
          <p:cNvPicPr>
            <a:picLocks noChangeAspect="1" noChangeArrowheads="1"/>
          </p:cNvPicPr>
          <p:nvPr/>
        </p:nvPicPr>
        <p:blipFill>
          <a:blip r:embed="rId5" cstate="hqprint">
            <a:biLevel thresh="50000"/>
            <a:extLst>
              <a:ext uri="{BEBA8EAE-BF5A-486C-A8C5-ECC9F3942E4B}">
                <a14:imgProps xmlns:a14="http://schemas.microsoft.com/office/drawing/2010/main">
                  <a14:imgLayer r:embed="rId6">
                    <a14:imgEffect>
                      <a14:artisticGlass/>
                    </a14:imgEffect>
                  </a14:imgLayer>
                </a14:imgProps>
              </a:ext>
              <a:ext uri="{28A0092B-C50C-407E-A947-70E740481C1C}">
                <a14:useLocalDpi xmlns:a14="http://schemas.microsoft.com/office/drawing/2010/main" val="0"/>
              </a:ext>
            </a:extLst>
          </a:blip>
          <a:srcRect/>
          <a:stretch>
            <a:fillRect/>
          </a:stretch>
        </p:blipFill>
        <p:spPr bwMode="auto">
          <a:xfrm rot="1540650">
            <a:off x="5437820" y="5409466"/>
            <a:ext cx="706227" cy="64446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atatan, Post It, Pengingat, Catatan Lengket, Kuning">
            <a:extLst>
              <a:ext uri="{FF2B5EF4-FFF2-40B4-BE49-F238E27FC236}">
                <a16:creationId xmlns:a16="http://schemas.microsoft.com/office/drawing/2014/main" id="{08A217B7-08FC-4DC4-A2E2-86FFAEB926EA}"/>
              </a:ext>
            </a:extLst>
          </p:cNvPr>
          <p:cNvPicPr>
            <a:picLocks noChangeAspect="1" noChangeArrowheads="1"/>
          </p:cNvPicPr>
          <p:nvPr/>
        </p:nvPicPr>
        <p:blipFill>
          <a:blip r:embed="rId5" cstate="hqprint">
            <a:biLevel thresh="50000"/>
            <a:extLst>
              <a:ext uri="{BEBA8EAE-BF5A-486C-A8C5-ECC9F3942E4B}">
                <a14:imgProps xmlns:a14="http://schemas.microsoft.com/office/drawing/2010/main">
                  <a14:imgLayer r:embed="rId6">
                    <a14:imgEffect>
                      <a14:artisticGlass/>
                    </a14:imgEffect>
                  </a14:imgLayer>
                </a14:imgProps>
              </a:ext>
              <a:ext uri="{28A0092B-C50C-407E-A947-70E740481C1C}">
                <a14:useLocalDpi xmlns:a14="http://schemas.microsoft.com/office/drawing/2010/main" val="0"/>
              </a:ext>
            </a:extLst>
          </a:blip>
          <a:srcRect/>
          <a:stretch>
            <a:fillRect/>
          </a:stretch>
        </p:blipFill>
        <p:spPr bwMode="auto">
          <a:xfrm rot="898677">
            <a:off x="6320086" y="3480839"/>
            <a:ext cx="706227" cy="644466"/>
          </a:xfrm>
          <a:prstGeom prst="rect">
            <a:avLst/>
          </a:prstGeom>
          <a:noFill/>
          <a:extLst>
            <a:ext uri="{909E8E84-426E-40DD-AFC4-6F175D3DCCD1}">
              <a14:hiddenFill xmlns:a14="http://schemas.microsoft.com/office/drawing/2010/main">
                <a:solidFill>
                  <a:srgbClr val="FFFFFF"/>
                </a:solidFill>
              </a14:hiddenFill>
            </a:ext>
          </a:extLst>
        </p:spPr>
      </p:pic>
      <p:sp>
        <p:nvSpPr>
          <p:cNvPr id="24" name="אליפסה 23">
            <a:extLst>
              <a:ext uri="{FF2B5EF4-FFF2-40B4-BE49-F238E27FC236}">
                <a16:creationId xmlns:a16="http://schemas.microsoft.com/office/drawing/2014/main" id="{AEFB8225-8A6D-A60E-BEB7-E48337102725}"/>
              </a:ext>
            </a:extLst>
          </p:cNvPr>
          <p:cNvSpPr/>
          <p:nvPr/>
        </p:nvSpPr>
        <p:spPr>
          <a:xfrm>
            <a:off x="1356799" y="1874181"/>
            <a:ext cx="2107096" cy="1219201"/>
          </a:xfrm>
          <a:prstGeom prst="ellipse">
            <a:avLst/>
          </a:prstGeom>
          <a:solidFill>
            <a:srgbClr val="F2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לספור עד 10, להתרחק עד שאני </a:t>
            </a:r>
            <a:r>
              <a:rPr kumimoji="0" lang="he-IL" sz="2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נרגעת</a:t>
            </a:r>
            <a:endParaRPr kumimoji="0" lang="he-I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5" name="אליפסה 24">
            <a:extLst>
              <a:ext uri="{FF2B5EF4-FFF2-40B4-BE49-F238E27FC236}">
                <a16:creationId xmlns:a16="http://schemas.microsoft.com/office/drawing/2014/main" id="{3ED2FD02-03EE-BAE4-D74A-F153EB4FF724}"/>
              </a:ext>
            </a:extLst>
          </p:cNvPr>
          <p:cNvSpPr/>
          <p:nvPr/>
        </p:nvSpPr>
        <p:spPr>
          <a:xfrm>
            <a:off x="508309" y="3618971"/>
            <a:ext cx="2107096" cy="1219201"/>
          </a:xfrm>
          <a:prstGeom prst="ellipse">
            <a:avLst/>
          </a:prstGeom>
          <a:solidFill>
            <a:srgbClr val="F2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לבקש עזרה </a:t>
            </a:r>
            <a:r>
              <a:rPr kumimoji="0" lang="he-IL" sz="24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מהמחנך</a:t>
            </a:r>
            <a:endParaRPr kumimoji="0" lang="he-IL"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6" name="אליפסה 25">
            <a:extLst>
              <a:ext uri="{FF2B5EF4-FFF2-40B4-BE49-F238E27FC236}">
                <a16:creationId xmlns:a16="http://schemas.microsoft.com/office/drawing/2014/main" id="{231395E4-7170-D679-4EF8-D159CD096EB0}"/>
              </a:ext>
            </a:extLst>
          </p:cNvPr>
          <p:cNvSpPr/>
          <p:nvPr/>
        </p:nvSpPr>
        <p:spPr>
          <a:xfrm>
            <a:off x="1370051" y="5388222"/>
            <a:ext cx="2107096" cy="1219201"/>
          </a:xfrm>
          <a:prstGeom prst="ellipse">
            <a:avLst/>
          </a:prstGeom>
          <a:solidFill>
            <a:srgbClr val="F2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לשתף ברגשות שלי</a:t>
            </a:r>
          </a:p>
        </p:txBody>
      </p:sp>
      <p:sp>
        <p:nvSpPr>
          <p:cNvPr id="27" name="אליפסה 26">
            <a:extLst>
              <a:ext uri="{FF2B5EF4-FFF2-40B4-BE49-F238E27FC236}">
                <a16:creationId xmlns:a16="http://schemas.microsoft.com/office/drawing/2014/main" id="{D9276A08-42F1-118B-4CC3-13DC265FE152}"/>
              </a:ext>
            </a:extLst>
          </p:cNvPr>
          <p:cNvSpPr/>
          <p:nvPr/>
        </p:nvSpPr>
        <p:spPr>
          <a:xfrm>
            <a:off x="4928565" y="5388222"/>
            <a:ext cx="2107096" cy="1219201"/>
          </a:xfrm>
          <a:prstGeom prst="ellipse">
            <a:avLst/>
          </a:prstGeom>
          <a:solidFill>
            <a:srgbClr val="F2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לעצור, לחשוב מה לעשות בצורה רגועה</a:t>
            </a:r>
          </a:p>
        </p:txBody>
      </p:sp>
      <p:sp>
        <p:nvSpPr>
          <p:cNvPr id="28" name="אליפסה 27">
            <a:extLst>
              <a:ext uri="{FF2B5EF4-FFF2-40B4-BE49-F238E27FC236}">
                <a16:creationId xmlns:a16="http://schemas.microsoft.com/office/drawing/2014/main" id="{E36877A3-169A-D02B-C2F1-01FB34654CCF}"/>
              </a:ext>
            </a:extLst>
          </p:cNvPr>
          <p:cNvSpPr/>
          <p:nvPr/>
        </p:nvSpPr>
        <p:spPr>
          <a:xfrm>
            <a:off x="6034466" y="3618970"/>
            <a:ext cx="2107096" cy="1219201"/>
          </a:xfrm>
          <a:prstGeom prst="ellipse">
            <a:avLst/>
          </a:prstGeom>
          <a:solidFill>
            <a:srgbClr val="F2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לדבר עם מישהו שיקשיב לי </a:t>
            </a:r>
          </a:p>
        </p:txBody>
      </p:sp>
      <p:pic>
        <p:nvPicPr>
          <p:cNvPr id="3" name="מציין מיקום תוכן 3">
            <a:extLst>
              <a:ext uri="{FF2B5EF4-FFF2-40B4-BE49-F238E27FC236}">
                <a16:creationId xmlns:a16="http://schemas.microsoft.com/office/drawing/2014/main" id="{4949684D-EC27-9DC5-9D17-E262AF27D78E}"/>
              </a:ext>
            </a:extLst>
          </p:cNvPr>
          <p:cNvPicPr>
            <a:picLocks noChangeAspect="1"/>
          </p:cNvPicPr>
          <p:nvPr/>
        </p:nvPicPr>
        <p:blipFill rotWithShape="1">
          <a:blip r:embed="rId7">
            <a:duotone>
              <a:prstClr val="black"/>
              <a:schemeClr val="accent4">
                <a:tint val="45000"/>
                <a:satMod val="400000"/>
              </a:schemeClr>
            </a:duotone>
          </a:blip>
          <a:srcRect/>
          <a:stretch/>
        </p:blipFill>
        <p:spPr>
          <a:xfrm>
            <a:off x="91477" y="1033506"/>
            <a:ext cx="8050085" cy="6429354"/>
          </a:xfrm>
          <a:prstGeom prst="ellipse">
            <a:avLst/>
          </a:prstGeom>
          <a:ln>
            <a:noFill/>
          </a:ln>
        </p:spPr>
      </p:pic>
      <p:sp>
        <p:nvSpPr>
          <p:cNvPr id="5" name="אליפסה 4">
            <a:extLst>
              <a:ext uri="{FF2B5EF4-FFF2-40B4-BE49-F238E27FC236}">
                <a16:creationId xmlns:a16="http://schemas.microsoft.com/office/drawing/2014/main" id="{2B59B965-8C1F-6F58-0FB0-4C4FD748BD7F}"/>
              </a:ext>
            </a:extLst>
          </p:cNvPr>
          <p:cNvSpPr/>
          <p:nvPr/>
        </p:nvSpPr>
        <p:spPr>
          <a:xfrm>
            <a:off x="3532945" y="3435730"/>
            <a:ext cx="1417981" cy="1434548"/>
          </a:xfrm>
          <a:prstGeom prst="ellipse">
            <a:avLst/>
          </a:prstGeom>
          <a:solidFill>
            <a:srgbClr val="F4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ארגז הכלים שלי </a:t>
            </a:r>
            <a:endParaRPr kumimoji="0" lang="he-IL"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0" name="אליפסה 29">
            <a:extLst>
              <a:ext uri="{FF2B5EF4-FFF2-40B4-BE49-F238E27FC236}">
                <a16:creationId xmlns:a16="http://schemas.microsoft.com/office/drawing/2014/main" id="{D9276A08-42F1-118B-4CC3-13DC265FE152}"/>
              </a:ext>
            </a:extLst>
          </p:cNvPr>
          <p:cNvSpPr/>
          <p:nvPr/>
        </p:nvSpPr>
        <p:spPr>
          <a:xfrm>
            <a:off x="4967792" y="1955388"/>
            <a:ext cx="2043432" cy="1151046"/>
          </a:xfrm>
          <a:prstGeom prst="ellipse">
            <a:avLst/>
          </a:prstGeom>
          <a:solidFill>
            <a:srgbClr val="F2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לבדוק</a:t>
            </a:r>
            <a:r>
              <a:rPr kumimoji="0" lang="he-IL" sz="2000" b="0" i="0" u="none" strike="noStrike" kern="1200" cap="none" spc="0" normalizeH="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מה עוד אני יכול לעשות</a:t>
            </a:r>
            <a:endParaRPr kumimoji="0" lang="he-I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9" name="Title 3">
            <a:extLst>
              <a:ext uri="{FF2B5EF4-FFF2-40B4-BE49-F238E27FC236}">
                <a16:creationId xmlns:a16="http://schemas.microsoft.com/office/drawing/2014/main" id="{CE9C3921-1E63-4E52-B605-AD5676A1BAB8}"/>
              </a:ext>
            </a:extLst>
          </p:cNvPr>
          <p:cNvSpPr txBox="1">
            <a:spLocks/>
          </p:cNvSpPr>
          <p:nvPr/>
        </p:nvSpPr>
        <p:spPr>
          <a:xfrm>
            <a:off x="-27029" y="-143897"/>
            <a:ext cx="12219029" cy="1603220"/>
          </a:xfrm>
          <a:prstGeom prst="rect">
            <a:avLst/>
          </a:prstGeom>
          <a:solidFill>
            <a:srgbClr val="934D37"/>
          </a:solidFill>
        </p:spPr>
        <p:txBody>
          <a:bodyPr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lgn="ctr" rtl="1">
              <a:defRPr/>
            </a:pPr>
            <a:r>
              <a:rPr lang="he-IL" sz="5000" b="1" dirty="0" smtClean="0">
                <a:solidFill>
                  <a:schemeClr val="bg1"/>
                </a:solidFill>
                <a:latin typeface="Calibri" panose="020F0502020204030204" pitchFamily="34" charset="0"/>
                <a:ea typeface="+mn-ea"/>
                <a:cs typeface="Calibri" panose="020F0502020204030204" pitchFamily="34" charset="0"/>
              </a:rPr>
              <a:t>מהשיעור הקודם ועד היום...נזכרים</a:t>
            </a:r>
            <a:endParaRPr lang="he-IL" sz="5000" b="1" dirty="0">
              <a:solidFill>
                <a:schemeClr val="bg1"/>
              </a:solidFill>
              <a:latin typeface="Calibri" panose="020F0502020204030204" pitchFamily="34" charset="0"/>
              <a:ea typeface="+mn-ea"/>
              <a:cs typeface="Calibri" panose="020F0502020204030204" pitchFamily="34" charset="0"/>
            </a:endParaRPr>
          </a:p>
        </p:txBody>
      </p:sp>
      <p:grpSp>
        <p:nvGrpSpPr>
          <p:cNvPr id="2" name="קבוצה 1"/>
          <p:cNvGrpSpPr/>
          <p:nvPr/>
        </p:nvGrpSpPr>
        <p:grpSpPr>
          <a:xfrm>
            <a:off x="10163866" y="-107894"/>
            <a:ext cx="2476808" cy="1482327"/>
            <a:chOff x="9971018" y="17312"/>
            <a:chExt cx="2476808" cy="1482327"/>
          </a:xfrm>
        </p:grpSpPr>
        <p:pic>
          <p:nvPicPr>
            <p:cNvPr id="10" name="גרפיקה 23">
              <a:extLst>
                <a:ext uri="{FF2B5EF4-FFF2-40B4-BE49-F238E27FC236}">
                  <a16:creationId xmlns:a16="http://schemas.microsoft.com/office/drawing/2014/main" id="{27CB63C9-356E-4315-A7DF-3257462E31FE}"/>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flipH="1">
              <a:off x="9971018" y="17312"/>
              <a:ext cx="2476808" cy="1482327"/>
            </a:xfrm>
            <a:prstGeom prst="rect">
              <a:avLst/>
            </a:prstGeom>
          </p:spPr>
        </p:pic>
        <p:sp>
          <p:nvSpPr>
            <p:cNvPr id="12" name="תיבת טקסט 22">
              <a:extLst>
                <a:ext uri="{FF2B5EF4-FFF2-40B4-BE49-F238E27FC236}">
                  <a16:creationId xmlns:a16="http://schemas.microsoft.com/office/drawing/2014/main" id="{84BF3B96-65B4-40F2-99E4-CCADBB7A77E8}"/>
                </a:ext>
              </a:extLst>
            </p:cNvPr>
            <p:cNvSpPr txBox="1"/>
            <p:nvPr/>
          </p:nvSpPr>
          <p:spPr>
            <a:xfrm>
              <a:off x="10031177" y="408774"/>
              <a:ext cx="2033477" cy="83099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sym typeface="Arial"/>
                </a:rPr>
                <a:t>מה עשינו? מדוע?</a:t>
              </a:r>
            </a:p>
          </p:txBody>
        </p:sp>
      </p:grpSp>
      <p:sp>
        <p:nvSpPr>
          <p:cNvPr id="8" name="TextBox 7"/>
          <p:cNvSpPr txBox="1"/>
          <p:nvPr/>
        </p:nvSpPr>
        <p:spPr>
          <a:xfrm>
            <a:off x="1822594" y="2625462"/>
            <a:ext cx="655976" cy="369332"/>
          </a:xfrm>
          <a:prstGeom prst="rect">
            <a:avLst/>
          </a:prstGeom>
          <a:solidFill>
            <a:schemeClr val="bg1"/>
          </a:solidFill>
        </p:spPr>
        <p:txBody>
          <a:bodyPr wrap="square" rtlCol="1">
            <a:spAutoFit/>
          </a:bodyPr>
          <a:lstStyle/>
          <a:p>
            <a:r>
              <a:rPr lang="he-IL" sz="1800" dirty="0" smtClean="0"/>
              <a:t>נרגע</a:t>
            </a:r>
            <a:endParaRPr lang="he-IL" dirty="0"/>
          </a:p>
        </p:txBody>
      </p:sp>
    </p:spTree>
    <p:extLst>
      <p:ext uri="{BB962C8B-B14F-4D97-AF65-F5344CB8AC3E}">
        <p14:creationId xmlns:p14="http://schemas.microsoft.com/office/powerpoint/2010/main" val="11481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0"/>
                                        <p:tgtEl>
                                          <p:spTgt spid="27"/>
                                        </p:tgtEl>
                                      </p:cBhvr>
                                    </p:animEffect>
                                    <p:anim calcmode="lin" valueType="num">
                                      <p:cBhvr>
                                        <p:cTn id="36" dur="1000" fill="hold"/>
                                        <p:tgtEl>
                                          <p:spTgt spid="27"/>
                                        </p:tgtEl>
                                        <p:attrNameLst>
                                          <p:attrName>ppt_x</p:attrName>
                                        </p:attrNameLst>
                                      </p:cBhvr>
                                      <p:tavLst>
                                        <p:tav tm="0">
                                          <p:val>
                                            <p:strVal val="#ppt_x"/>
                                          </p:val>
                                        </p:tav>
                                        <p:tav tm="100000">
                                          <p:val>
                                            <p:strVal val="#ppt_x"/>
                                          </p:val>
                                        </p:tav>
                                      </p:tavLst>
                                    </p:anim>
                                    <p:anim calcmode="lin" valueType="num">
                                      <p:cBhvr>
                                        <p:cTn id="3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1000"/>
                                        <p:tgtEl>
                                          <p:spTgt spid="30"/>
                                        </p:tgtEl>
                                      </p:cBhvr>
                                    </p:animEffect>
                                    <p:anim calcmode="lin" valueType="num">
                                      <p:cBhvr>
                                        <p:cTn id="50" dur="1000" fill="hold"/>
                                        <p:tgtEl>
                                          <p:spTgt spid="30"/>
                                        </p:tgtEl>
                                        <p:attrNameLst>
                                          <p:attrName>ppt_x</p:attrName>
                                        </p:attrNameLst>
                                      </p:cBhvr>
                                      <p:tavLst>
                                        <p:tav tm="0">
                                          <p:val>
                                            <p:strVal val="#ppt_x"/>
                                          </p:val>
                                        </p:tav>
                                        <p:tav tm="100000">
                                          <p:val>
                                            <p:strVal val="#ppt_x"/>
                                          </p:val>
                                        </p:tav>
                                      </p:tavLst>
                                    </p:anim>
                                    <p:anim calcmode="lin" valueType="num">
                                      <p:cBhvr>
                                        <p:cTn id="5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4" grpId="0" animBg="1"/>
      <p:bldP spid="25" grpId="0" animBg="1"/>
      <p:bldP spid="26" grpId="0" animBg="1"/>
      <p:bldP spid="27" grpId="0" animBg="1"/>
      <p:bldP spid="28" grpId="0" animBg="1"/>
      <p:bldP spid="30" grpId="0" animBg="1"/>
    </p:bldLst>
  </p:timing>
</p:sld>
</file>

<file path=ppt/theme/theme1.xml><?xml version="1.0" encoding="utf-8"?>
<a:theme xmlns:a="http://schemas.openxmlformats.org/drawingml/2006/main" name="1_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1637</TotalTime>
  <Words>3788</Words>
  <Application>Microsoft Office PowerPoint</Application>
  <PresentationFormat>מסך רחב</PresentationFormat>
  <Paragraphs>367</Paragraphs>
  <Slides>37</Slides>
  <Notes>33</Notes>
  <HiddenSlides>0</HiddenSlides>
  <MMClips>0</MMClips>
  <ScaleCrop>false</ScaleCrop>
  <HeadingPairs>
    <vt:vector size="6" baseType="variant">
      <vt:variant>
        <vt:lpstr>גופנים בשימוש</vt:lpstr>
      </vt:variant>
      <vt:variant>
        <vt:i4>14</vt:i4>
      </vt:variant>
      <vt:variant>
        <vt:lpstr>ערכת נושא</vt:lpstr>
      </vt:variant>
      <vt:variant>
        <vt:i4>1</vt:i4>
      </vt:variant>
      <vt:variant>
        <vt:lpstr>כותרות שקופיות</vt:lpstr>
      </vt:variant>
      <vt:variant>
        <vt:i4>37</vt:i4>
      </vt:variant>
    </vt:vector>
  </HeadingPairs>
  <TitlesOfParts>
    <vt:vector size="52" baseType="lpstr">
      <vt:lpstr>Arial</vt:lpstr>
      <vt:lpstr>Calibri</vt:lpstr>
      <vt:lpstr>Calibri Light</vt:lpstr>
      <vt:lpstr>Courier New</vt:lpstr>
      <vt:lpstr>David</vt:lpstr>
      <vt:lpstr>Gisha</vt:lpstr>
      <vt:lpstr>Heebo</vt:lpstr>
      <vt:lpstr>open sans hebrew</vt:lpstr>
      <vt:lpstr>Open Sans Hebrew Bold</vt:lpstr>
      <vt:lpstr>Public Sans Bold</vt:lpstr>
      <vt:lpstr>Tahoma</vt:lpstr>
      <vt:lpstr>Times New Roman</vt:lpstr>
      <vt:lpstr>Varela Round</vt:lpstr>
      <vt:lpstr>Wingdings 2</vt:lpstr>
      <vt:lpstr>1_ערכת נושא Office</vt:lpstr>
      <vt:lpstr>מצגת של PowerPoint‏</vt:lpstr>
      <vt:lpstr>מצגת של PowerPoint‏</vt:lpstr>
      <vt:lpstr>מטרות השיעור</vt:lpstr>
      <vt:lpstr>מן המקורות</vt:lpstr>
      <vt:lpstr>ידע, מיומנויות וערכים</vt:lpstr>
      <vt:lpstr>מצגת של PowerPoint‏</vt:lpstr>
      <vt:lpstr>מצגת של PowerPoint‏</vt:lpstr>
      <vt:lpstr>מצגת של PowerPoint‏</vt:lpstr>
      <vt:lpstr>מהשיעור הקודם ועד היום...נזכרים</vt:lpstr>
      <vt:lpstr>צופות בהמחזה</vt:lpstr>
      <vt:lpstr>מצגת של PowerPoint‏</vt:lpstr>
      <vt:lpstr>מצגת של PowerPoint‏</vt:lpstr>
      <vt:lpstr>מצגת של PowerPoint‏</vt:lpstr>
      <vt:lpstr>לפנינו שני סוגי משפטים –  משפטי מסרי "אתה" ומשפטי מסרי "אני"</vt:lpstr>
      <vt:lpstr>מצגת של PowerPoint‏</vt:lpstr>
      <vt:lpstr>האשמה וביקורת</vt:lpstr>
      <vt:lpstr>מצגת של PowerPoint‏</vt:lpstr>
      <vt:lpstr>שלבים בשימוש ב"מסרי אני" </vt:lpstr>
      <vt:lpstr>מצגת של PowerPoint‏</vt:lpstr>
      <vt:lpstr>דוגמה לשלב הראשון של "מסרי אני"</vt:lpstr>
      <vt:lpstr>מצגת של PowerPoint‏</vt:lpstr>
      <vt:lpstr>שיתוף החבר באמצעות מסרי "אני"</vt:lpstr>
      <vt:lpstr>כיצד "מסרי האני" יכולים להשפיע על החברות?</vt:lpstr>
      <vt:lpstr>מצגת של PowerPoint‏</vt:lpstr>
      <vt:lpstr>מצגת של PowerPoint‏</vt:lpstr>
      <vt:lpstr>עבודה עצמית עוברים ממסרי "אתה" למסרי "אני"</vt:lpstr>
      <vt:lpstr>אקווריום - דמות וצל</vt:lpstr>
      <vt:lpstr>שאלות לדיון בכיתה</vt:lpstr>
      <vt:lpstr>מצגת של PowerPoint‏</vt:lpstr>
      <vt:lpstr>בעין יהודית</vt:lpstr>
      <vt:lpstr>מצגת של PowerPoint‏</vt:lpstr>
      <vt:lpstr>מצגת של PowerPoint‏</vt:lpstr>
      <vt:lpstr>מצגת של PowerPoint‏</vt:lpstr>
      <vt:lpstr>להדפסה</vt:lpstr>
      <vt:lpstr>מצגת של PowerPoint‏</vt:lpstr>
      <vt:lpstr>עבודה עצמית עוברים ממסרי "אתה" למסרי "אני"</vt:lpstr>
      <vt:lpstr>אקווריום – דמות וצל</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אפרת בועז</dc:creator>
  <cp:lastModifiedBy>דנה וסר הררי</cp:lastModifiedBy>
  <cp:revision>64</cp:revision>
  <dcterms:created xsi:type="dcterms:W3CDTF">2021-07-12T08:06:42Z</dcterms:created>
  <dcterms:modified xsi:type="dcterms:W3CDTF">2024-12-19T07:58:35Z</dcterms:modified>
</cp:coreProperties>
</file>