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 autoCompressPictures="0">
  <p:sldMasterIdLst>
    <p:sldMasterId id="2147483648" r:id="rId1"/>
    <p:sldMasterId id="2147483678" r:id="rId2"/>
    <p:sldMasterId id="2147483689" r:id="rId3"/>
    <p:sldMasterId id="2147483710" r:id="rId4"/>
  </p:sldMasterIdLst>
  <p:notesMasterIdLst>
    <p:notesMasterId r:id="rId27"/>
  </p:notesMasterIdLst>
  <p:sldIdLst>
    <p:sldId id="595" r:id="rId5"/>
    <p:sldId id="257" r:id="rId6"/>
    <p:sldId id="650" r:id="rId7"/>
    <p:sldId id="654" r:id="rId8"/>
    <p:sldId id="653" r:id="rId9"/>
    <p:sldId id="261" r:id="rId10"/>
    <p:sldId id="652" r:id="rId11"/>
    <p:sldId id="283" r:id="rId12"/>
    <p:sldId id="3045" r:id="rId13"/>
    <p:sldId id="265" r:id="rId14"/>
    <p:sldId id="648" r:id="rId15"/>
    <p:sldId id="643" r:id="rId16"/>
    <p:sldId id="645" r:id="rId17"/>
    <p:sldId id="646" r:id="rId18"/>
    <p:sldId id="280" r:id="rId19"/>
    <p:sldId id="589" r:id="rId20"/>
    <p:sldId id="597" r:id="rId21"/>
    <p:sldId id="582" r:id="rId22"/>
    <p:sldId id="599" r:id="rId23"/>
    <p:sldId id="554" r:id="rId24"/>
    <p:sldId id="584" r:id="rId25"/>
    <p:sldId id="651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h6XhZOvNlRSM6rlFvcpwktMvHpj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B7B953-1DF4-8E25-2FD7-461A6661F625}" name="user" initials="u" userId="user" providerId="None"/>
  <p188:author id="{163E2363-FD70-00F4-AB34-5AF45A2CBA8E}" name="il f" initials="if" userId="55409c53699153d6" providerId="Windows Live"/>
  <p188:author id="{7FB1EC7D-78B8-9145-83AC-BCB62FAA0C46}" name="ליאור קרמר" initials="לק" userId="S::lior.kremer1@bt.eduil.org::095f8fc7-ec87-4a48-8cc3-b8af015a71c9" providerId="AD"/>
  <p188:author id="{487A6C84-9AD5-44DB-A763-3BBBD0E19D60}" name="יעל פרידמן" initials="יפ" userId="יעל פרידמן" providerId="None"/>
  <p188:author id="{5272D8AE-591E-6ECF-CC9E-68D98DC3CD2F}" name="Dafna Hadar Pecker" initials="DHP" userId="873281f71de5b19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E5C3B9"/>
    <a:srgbClr val="ECECEC"/>
    <a:srgbClr val="66CCFF"/>
    <a:srgbClr val="FF99CC"/>
    <a:srgbClr val="F4F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714" autoAdjust="0"/>
    <p:restoredTop sz="57981" autoAdjust="0"/>
  </p:normalViewPr>
  <p:slideViewPr>
    <p:cSldViewPr snapToGrid="0">
      <p:cViewPr varScale="1">
        <p:scale>
          <a:sx n="51" d="100"/>
          <a:sy n="51" d="100"/>
        </p:scale>
        <p:origin x="175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w-I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iw-IL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0420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1" dirty="0"/>
              <a:t>للمعلم\ة: </a:t>
            </a:r>
            <a:r>
              <a:rPr lang="ar-SA" b="0" dirty="0"/>
              <a:t>في الفيلم أطفال من صف</a:t>
            </a:r>
            <a:r>
              <a:rPr lang="ar-JO" b="0" dirty="0"/>
              <a:t>ّ</a:t>
            </a:r>
            <a:r>
              <a:rPr lang="ar-SA" b="0" dirty="0"/>
              <a:t> سامي يتنم</a:t>
            </a:r>
            <a:r>
              <a:rPr lang="ar-JO" b="0" dirty="0"/>
              <a:t>ّ</a:t>
            </a:r>
            <a:r>
              <a:rPr lang="ar-SA" b="0" dirty="0"/>
              <a:t>رون عليه</a:t>
            </a:r>
            <a:r>
              <a:rPr lang="ar-JO" b="0" dirty="0"/>
              <a:t> ويؤذونه</a:t>
            </a:r>
            <a:r>
              <a:rPr lang="ar-SA" b="0" dirty="0"/>
              <a:t>. صديقه سند يراقب التنم</a:t>
            </a:r>
            <a:r>
              <a:rPr lang="ar-JO" b="0" dirty="0"/>
              <a:t>ّ</a:t>
            </a:r>
            <a:r>
              <a:rPr lang="ar-SA" b="0" dirty="0"/>
              <a:t>ر من الجانب</a:t>
            </a:r>
            <a:r>
              <a:rPr lang="ar-JO" b="0" dirty="0"/>
              <a:t>،</a:t>
            </a:r>
            <a:r>
              <a:rPr lang="ar-SA" b="0" dirty="0"/>
              <a:t> لكن</a:t>
            </a:r>
            <a:r>
              <a:rPr lang="ar-JO" b="0" dirty="0"/>
              <a:t>ّ</a:t>
            </a:r>
            <a:r>
              <a:rPr lang="ar-SA" b="0" dirty="0"/>
              <a:t>ه لا يقول شيئًا. وعندما يخبر والديه ويقد</a:t>
            </a:r>
            <a:r>
              <a:rPr lang="ar-JO" b="0" dirty="0"/>
              <a:t>ّ</a:t>
            </a:r>
            <a:r>
              <a:rPr lang="ar-SA" b="0" dirty="0"/>
              <a:t>مان له الارشاد لكيفي</a:t>
            </a:r>
            <a:r>
              <a:rPr lang="ar-JO" b="0" dirty="0"/>
              <a:t>ّ</a:t>
            </a:r>
            <a:r>
              <a:rPr lang="ar-SA" b="0" dirty="0"/>
              <a:t>ة التصر</a:t>
            </a:r>
            <a:r>
              <a:rPr lang="ar-JO" b="0" dirty="0"/>
              <a:t>ّ</a:t>
            </a:r>
            <a:r>
              <a:rPr lang="ar-SA" b="0" dirty="0"/>
              <a:t>ف، يستمد</a:t>
            </a:r>
            <a:r>
              <a:rPr lang="ar-JO" b="0" dirty="0"/>
              <a:t>ّ</a:t>
            </a:r>
            <a:r>
              <a:rPr lang="ar-SA" b="0" dirty="0"/>
              <a:t> القوة لمساعدة سامي...</a:t>
            </a:r>
          </a:p>
        </p:txBody>
      </p:sp>
      <p:sp>
        <p:nvSpPr>
          <p:cNvPr id="256" name="Google Shape;256;p1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يمكن الكتابة على اللوح – الأفكار</a:t>
            </a:r>
            <a:r>
              <a:rPr lang="ar-JO" dirty="0"/>
              <a:t>،</a:t>
            </a:r>
            <a:r>
              <a:rPr lang="ar-SA" dirty="0"/>
              <a:t>المشاعر</a:t>
            </a:r>
            <a:r>
              <a:rPr lang="ar-JO" dirty="0"/>
              <a:t> والتخبّطات، </a:t>
            </a:r>
            <a:r>
              <a:rPr lang="ar-SA" dirty="0"/>
              <a:t> التي يشارك بها كل</a:t>
            </a:r>
            <a:r>
              <a:rPr lang="ar-JO" dirty="0"/>
              <a:t>ّ</a:t>
            </a:r>
            <a:r>
              <a:rPr lang="ar-SA" dirty="0"/>
              <a:t> طالب\ة بجانب كل</a:t>
            </a:r>
            <a:r>
              <a:rPr lang="ar-JO" dirty="0"/>
              <a:t>ّ</a:t>
            </a:r>
            <a:r>
              <a:rPr lang="ar-SA" dirty="0"/>
              <a:t> شخصي</a:t>
            </a:r>
            <a:r>
              <a:rPr lang="ar-JO" dirty="0"/>
              <a:t>ّ</a:t>
            </a:r>
            <a:r>
              <a:rPr lang="ar-SA" dirty="0"/>
              <a:t>ة، ونحاول الفحص مع الطل</a:t>
            </a:r>
            <a:r>
              <a:rPr lang="ar-JO" dirty="0"/>
              <a:t>ّاب</a:t>
            </a:r>
            <a:r>
              <a:rPr lang="ar-SA" dirty="0"/>
              <a:t> إذا كان هناك تشابه بين الشخصيتين؟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9311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ar-SA" dirty="0"/>
              <a:t>نشرح للطل</a:t>
            </a:r>
            <a:r>
              <a:rPr lang="ar-JO" dirty="0"/>
              <a:t>ّاب</a:t>
            </a:r>
            <a:r>
              <a:rPr lang="ar-SA" dirty="0"/>
              <a:t> أن</a:t>
            </a:r>
            <a:r>
              <a:rPr lang="ar-JO" dirty="0"/>
              <a:t>ّ</a:t>
            </a:r>
            <a:r>
              <a:rPr lang="ar-SA" dirty="0"/>
              <a:t>ه عند، قراءة الأحداث التالية (في الشريحة التالية) – يختار كل</a:t>
            </a:r>
            <a:r>
              <a:rPr lang="ar-JO" dirty="0"/>
              <a:t>ّ</a:t>
            </a:r>
            <a:r>
              <a:rPr lang="ar-SA" dirty="0"/>
              <a:t> طالب</a:t>
            </a:r>
            <a:r>
              <a:rPr lang="ar-JO" dirty="0"/>
              <a:t>\ة</a:t>
            </a:r>
            <a:r>
              <a:rPr lang="ar-SA" dirty="0"/>
              <a:t> ما سيفعله </a:t>
            </a:r>
            <a:r>
              <a:rPr lang="ar-JO" dirty="0"/>
              <a:t>على السلّم ما </a:t>
            </a:r>
            <a:r>
              <a:rPr lang="ar-SA" dirty="0"/>
              <a:t> بين: </a:t>
            </a:r>
          </a:p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he-IL" dirty="0"/>
          </a:p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ar-JO" sz="1200" b="1" dirty="0"/>
              <a:t>أ</a:t>
            </a:r>
            <a:r>
              <a:rPr lang="ar-SA" sz="1200" b="1" dirty="0"/>
              <a:t>تدخ</a:t>
            </a:r>
            <a:r>
              <a:rPr lang="ar-JO" sz="1200" b="1" dirty="0"/>
              <a:t>ّ</a:t>
            </a:r>
            <a:r>
              <a:rPr lang="ar-SA" sz="1200" b="1" dirty="0"/>
              <a:t>ل: </a:t>
            </a:r>
            <a:r>
              <a:rPr lang="ar-SA" sz="1200" b="0" dirty="0"/>
              <a:t>نتخ</a:t>
            </a:r>
            <a:r>
              <a:rPr lang="ar-JO" sz="1200" b="0" dirty="0"/>
              <a:t>ّ</a:t>
            </a:r>
            <a:r>
              <a:rPr lang="ar-SA" sz="1200" b="0" dirty="0"/>
              <a:t>ذ إجراء\ نقوم بعمل ما </a:t>
            </a:r>
            <a:r>
              <a:rPr lang="he-IL" sz="1200" b="1" dirty="0"/>
              <a:t>--- </a:t>
            </a:r>
            <a:r>
              <a:rPr lang="ar-SA" sz="1200" b="1" dirty="0"/>
              <a:t>مترد</a:t>
            </a:r>
            <a:r>
              <a:rPr lang="ar-JO" sz="1200" b="1" dirty="0"/>
              <a:t>ّ</a:t>
            </a:r>
            <a:r>
              <a:rPr lang="ar-SA" sz="1200" b="1" dirty="0"/>
              <a:t>د</a:t>
            </a:r>
            <a:r>
              <a:rPr lang="he-IL" sz="1200" b="1" dirty="0"/>
              <a:t> ---</a:t>
            </a:r>
            <a:r>
              <a:rPr lang="ar-JO" sz="1200" b="1" dirty="0"/>
              <a:t>أ</a:t>
            </a:r>
            <a:r>
              <a:rPr lang="ar-SA" sz="1200" b="1" dirty="0"/>
              <a:t>تجاهل: </a:t>
            </a:r>
            <a:r>
              <a:rPr lang="ar-JO" sz="1200" b="0" dirty="0"/>
              <a:t>أ</a:t>
            </a:r>
            <a:r>
              <a:rPr lang="ar-SA" sz="1200" b="0" dirty="0"/>
              <a:t>تجن</a:t>
            </a:r>
            <a:r>
              <a:rPr lang="ar-JO" sz="1200" b="0" dirty="0"/>
              <a:t>ّ</a:t>
            </a:r>
            <a:r>
              <a:rPr lang="ar-SA" sz="1200" b="0" dirty="0"/>
              <a:t>ب \ </a:t>
            </a:r>
            <a:r>
              <a:rPr lang="ar-JO" sz="1200" b="0" dirty="0"/>
              <a:t>أ</a:t>
            </a:r>
            <a:r>
              <a:rPr lang="ar-SA" sz="1200" b="0" dirty="0"/>
              <a:t>متنع عن القيام بأي</a:t>
            </a:r>
            <a:r>
              <a:rPr lang="ar-JO" sz="1200" b="0" dirty="0"/>
              <a:t>ّ</a:t>
            </a:r>
            <a:r>
              <a:rPr lang="ar-SA" sz="1200" b="0" dirty="0"/>
              <a:t> عمل</a:t>
            </a:r>
            <a:r>
              <a:rPr lang="he-IL" sz="1200" b="0" dirty="0"/>
              <a:t>.</a:t>
            </a:r>
          </a:p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he-IL" sz="1200" b="0" dirty="0"/>
          </a:p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ar-SA" sz="1200" b="1" dirty="0"/>
              <a:t>يحصل كل</a:t>
            </a:r>
            <a:r>
              <a:rPr lang="ar-JO" sz="1200" b="1" dirty="0"/>
              <a:t>ّ</a:t>
            </a:r>
            <a:r>
              <a:rPr lang="ar-SA" sz="1200" b="1" dirty="0"/>
              <a:t> طالب على 3 بطاقات تشمل الخيارات الثلاثة الموض</a:t>
            </a:r>
            <a:r>
              <a:rPr lang="ar-JO" sz="1200" b="1" dirty="0"/>
              <a:t>ّ</a:t>
            </a:r>
            <a:r>
              <a:rPr lang="ar-SA" sz="1200" b="1" dirty="0"/>
              <a:t>حة على الشريحة.</a:t>
            </a:r>
          </a:p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ar-SA" sz="1200" b="1" dirty="0"/>
          </a:p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ar-SA" sz="1200" b="0" dirty="0"/>
              <a:t>للطباعة في </a:t>
            </a:r>
            <a:r>
              <a:rPr lang="ar-JO" sz="1200" b="0" dirty="0"/>
              <a:t>الشريحة رقم 22.</a:t>
            </a:r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7435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b="1" dirty="0"/>
              <a:t>للمعلم\ة:</a:t>
            </a:r>
          </a:p>
          <a:p>
            <a:r>
              <a:rPr lang="ar-SA" b="0" dirty="0"/>
              <a:t>يقرأ  المعلم\ة كل</a:t>
            </a:r>
            <a:r>
              <a:rPr lang="ar-JO" b="0" dirty="0"/>
              <a:t>ّ</a:t>
            </a:r>
            <a:r>
              <a:rPr lang="ar-SA" b="0" dirty="0"/>
              <a:t> حدث ويقوم كل</a:t>
            </a:r>
            <a:r>
              <a:rPr lang="ar-JO" b="0" dirty="0"/>
              <a:t>ّ</a:t>
            </a:r>
            <a:r>
              <a:rPr lang="ar-SA" b="0" dirty="0"/>
              <a:t> طالب</a:t>
            </a:r>
            <a:r>
              <a:rPr lang="ar-JO" b="0" dirty="0"/>
              <a:t> </a:t>
            </a:r>
            <a:r>
              <a:rPr lang="ar-SA" b="0" dirty="0"/>
              <a:t>برفع البطاقة التي تمث</a:t>
            </a:r>
            <a:r>
              <a:rPr lang="ar-JO" b="0" dirty="0"/>
              <a:t>ّ</a:t>
            </a:r>
            <a:r>
              <a:rPr lang="ar-SA" b="0" dirty="0"/>
              <a:t>ل رد</a:t>
            </a:r>
            <a:r>
              <a:rPr lang="ar-JO" b="0" dirty="0"/>
              <a:t>ّ</a:t>
            </a:r>
            <a:r>
              <a:rPr lang="ar-SA" b="0" dirty="0"/>
              <a:t>ه على الحدث.</a:t>
            </a:r>
          </a:p>
          <a:p>
            <a:endParaRPr lang="ar-SA" b="1" dirty="0"/>
          </a:p>
          <a:p>
            <a:r>
              <a:rPr lang="ar-SA" b="1" dirty="0"/>
              <a:t>العمل بمجموعات</a:t>
            </a:r>
            <a:r>
              <a:rPr lang="he-IL" b="1" dirty="0"/>
              <a:t>:</a:t>
            </a:r>
          </a:p>
          <a:p>
            <a:pPr algn="r"/>
            <a:r>
              <a:rPr lang="ar-SA" dirty="0"/>
              <a:t>نقوم بت</a:t>
            </a:r>
            <a:r>
              <a:rPr lang="ar-JO" dirty="0"/>
              <a:t>وزيع</a:t>
            </a:r>
            <a:r>
              <a:rPr lang="ar-SA" dirty="0"/>
              <a:t> الطل</a:t>
            </a:r>
            <a:r>
              <a:rPr lang="ar-JO" dirty="0"/>
              <a:t>ّاب</a:t>
            </a:r>
            <a:r>
              <a:rPr lang="ar-SA" dirty="0"/>
              <a:t> إلى مجموعات للعمل على الحالات\ الأحداث المذكورة. في نهاية الفعالي</a:t>
            </a:r>
            <a:r>
              <a:rPr lang="ar-JO" dirty="0"/>
              <a:t>ّ</a:t>
            </a:r>
            <a:r>
              <a:rPr lang="ar-SA" dirty="0"/>
              <a:t>ة، ستقوم كل</a:t>
            </a:r>
            <a:r>
              <a:rPr lang="ar-JO" dirty="0"/>
              <a:t>ّ</a:t>
            </a:r>
            <a:r>
              <a:rPr lang="ar-SA" dirty="0"/>
              <a:t> مجموعة بعرض الحدث الذي حصلت عليه، مع شرح اختيارها</a:t>
            </a:r>
          </a:p>
          <a:p>
            <a:pPr algn="r"/>
            <a:r>
              <a:rPr lang="ar-SA" dirty="0"/>
              <a:t>والمشاركة في النقاشات التي دارت في المجموعة والأسباب وال</a:t>
            </a:r>
            <a:r>
              <a:rPr lang="ar-JO" dirty="0"/>
              <a:t>اعتبارات الشخصيّة.</a:t>
            </a:r>
            <a:endParaRPr lang="he-IL" dirty="0"/>
          </a:p>
          <a:p>
            <a:pPr algn="r"/>
            <a:r>
              <a:rPr lang="ar-SA" dirty="0"/>
              <a:t>نعطي مجال للط</a:t>
            </a:r>
            <a:r>
              <a:rPr lang="ar-JO" dirty="0"/>
              <a:t>لّاب</a:t>
            </a:r>
            <a:r>
              <a:rPr lang="ar-SA" dirty="0"/>
              <a:t> </a:t>
            </a:r>
            <a:r>
              <a:rPr lang="ar-JO" dirty="0"/>
              <a:t>ل</a:t>
            </a:r>
            <a:r>
              <a:rPr lang="ar-SA" dirty="0"/>
              <a:t>لتعبير عن آرائهم ومشاعرهم بحر</a:t>
            </a:r>
            <a:r>
              <a:rPr lang="ar-JO" dirty="0"/>
              <a:t>ّ</a:t>
            </a:r>
            <a:r>
              <a:rPr lang="ar-SA" dirty="0"/>
              <a:t>ية، دون حكم أو </a:t>
            </a:r>
            <a:r>
              <a:rPr lang="ar-JO" dirty="0"/>
              <a:t>رسالة </a:t>
            </a:r>
            <a:r>
              <a:rPr lang="ar-SA" dirty="0"/>
              <a:t>معي</a:t>
            </a:r>
            <a:r>
              <a:rPr lang="ar-JO" dirty="0"/>
              <a:t>ّ</a:t>
            </a:r>
            <a:r>
              <a:rPr lang="ar-SA" dirty="0"/>
              <a:t>ن</a:t>
            </a:r>
            <a:r>
              <a:rPr lang="ar-JO" dirty="0"/>
              <a:t>ة</a:t>
            </a:r>
            <a:r>
              <a:rPr lang="ar-SA" dirty="0"/>
              <a:t>، وذلك لتشجيع المشاركة. الهدف من الفعالي</a:t>
            </a:r>
            <a:r>
              <a:rPr lang="ar-JO" dirty="0"/>
              <a:t>ّ</a:t>
            </a:r>
            <a:r>
              <a:rPr lang="ar-SA" dirty="0"/>
              <a:t>ة هو عرض احداث واقعي</a:t>
            </a:r>
            <a:r>
              <a:rPr lang="ar-JO" dirty="0"/>
              <a:t>ّ</a:t>
            </a:r>
            <a:r>
              <a:rPr lang="ar-SA" dirty="0"/>
              <a:t>ة</a:t>
            </a:r>
            <a:r>
              <a:rPr lang="ar-JO" dirty="0"/>
              <a:t>، وفسح</a:t>
            </a:r>
          </a:p>
          <a:p>
            <a:pPr algn="r"/>
            <a:r>
              <a:rPr lang="ar-JO" dirty="0"/>
              <a:t>المجال </a:t>
            </a:r>
            <a:r>
              <a:rPr lang="ar-SA" dirty="0"/>
              <a:t> للطلاب </a:t>
            </a:r>
            <a:r>
              <a:rPr lang="ar-JO" dirty="0"/>
              <a:t>للمشاركة ب</a:t>
            </a:r>
            <a:r>
              <a:rPr lang="ar-SA" dirty="0"/>
              <a:t>آرائهم والاستماع إلى المواقف المختلفة لزملائهم في الصف</a:t>
            </a:r>
            <a:r>
              <a:rPr lang="ar-JO" dirty="0"/>
              <a:t>ّ</a:t>
            </a:r>
            <a:r>
              <a:rPr lang="ar-SA" dirty="0"/>
              <a:t>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6294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6861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 dirty="0"/>
              <a:t>للمعلم\ة</a:t>
            </a:r>
            <a:endParaRPr lang="he-IL" b="1" dirty="0"/>
          </a:p>
          <a:p>
            <a:pPr algn="r" rtl="1"/>
            <a:r>
              <a:rPr lang="ar-SA" b="0" dirty="0"/>
              <a:t>أثناء المحادثة، من المهم</a:t>
            </a:r>
            <a:r>
              <a:rPr lang="ar-JO" b="0" dirty="0"/>
              <a:t>ّ</a:t>
            </a:r>
            <a:r>
              <a:rPr lang="ar-SA" b="0" dirty="0"/>
              <a:t> إ</a:t>
            </a:r>
            <a:r>
              <a:rPr lang="ar-JO" b="0" dirty="0"/>
              <a:t>تاحة</a:t>
            </a:r>
            <a:r>
              <a:rPr lang="ar-SA" b="0" dirty="0"/>
              <a:t> مساحة للترد</a:t>
            </a:r>
            <a:r>
              <a:rPr lang="ar-JO" b="0" dirty="0"/>
              <a:t>ّ</a:t>
            </a:r>
            <a:r>
              <a:rPr lang="ar-SA" b="0" dirty="0"/>
              <a:t>د الموجود لدى "المشاهد من الجانب"</a:t>
            </a:r>
            <a:r>
              <a:rPr lang="ar-JO" b="0" dirty="0"/>
              <a:t>،</a:t>
            </a:r>
            <a:r>
              <a:rPr lang="ar-SA" b="0" dirty="0"/>
              <a:t> فيما يتعل</a:t>
            </a:r>
            <a:r>
              <a:rPr lang="ar-JO" b="0" dirty="0"/>
              <a:t>ّ</a:t>
            </a:r>
            <a:r>
              <a:rPr lang="ar-SA" b="0" dirty="0"/>
              <a:t>ق بما إذا كان سيتدخ</a:t>
            </a:r>
            <a:r>
              <a:rPr lang="ar-JO" b="0" dirty="0"/>
              <a:t>ّ</a:t>
            </a:r>
            <a:r>
              <a:rPr lang="ar-SA" b="0" dirty="0"/>
              <a:t>ل</a:t>
            </a:r>
            <a:r>
              <a:rPr lang="ar-JO" b="0" dirty="0"/>
              <a:t> </a:t>
            </a:r>
            <a:r>
              <a:rPr lang="ar-SA" b="0" dirty="0"/>
              <a:t>بحدث العنف.</a:t>
            </a:r>
          </a:p>
          <a:p>
            <a:pPr algn="r" rtl="1"/>
            <a:r>
              <a:rPr lang="ar-SA" b="0" dirty="0"/>
              <a:t>إن</a:t>
            </a:r>
            <a:r>
              <a:rPr lang="ar-JO" b="0" dirty="0"/>
              <a:t>ّ</a:t>
            </a:r>
            <a:r>
              <a:rPr lang="ar-SA" b="0" dirty="0"/>
              <a:t> شرعية الترد</a:t>
            </a:r>
            <a:r>
              <a:rPr lang="ar-JO" b="0" dirty="0"/>
              <a:t>ّ</a:t>
            </a:r>
            <a:r>
              <a:rPr lang="ar-SA" b="0" dirty="0"/>
              <a:t>د ستجعله طبيعي</a:t>
            </a:r>
            <a:r>
              <a:rPr lang="ar-JO" b="0" dirty="0"/>
              <a:t>ّا</a:t>
            </a:r>
            <a:r>
              <a:rPr lang="ar-SA" b="0" dirty="0"/>
              <a:t> وتشج</a:t>
            </a:r>
            <a:r>
              <a:rPr lang="ar-JO" b="0" dirty="0"/>
              <a:t>ّ</a:t>
            </a:r>
            <a:r>
              <a:rPr lang="ar-SA" b="0" dirty="0"/>
              <a:t>ع الطل</a:t>
            </a:r>
            <a:r>
              <a:rPr lang="ar-JO" b="0" dirty="0"/>
              <a:t>ّاب</a:t>
            </a:r>
            <a:r>
              <a:rPr lang="ar-SA" b="0" dirty="0"/>
              <a:t> على مشاركة مشاعرهم بشكل</a:t>
            </a:r>
            <a:r>
              <a:rPr lang="ar-JO" b="0" dirty="0"/>
              <a:t>ٍ</a:t>
            </a:r>
            <a:r>
              <a:rPr lang="ar-SA" b="0" dirty="0"/>
              <a:t> منفتح وعلن</a:t>
            </a:r>
            <a:r>
              <a:rPr lang="ar-JO" b="0" dirty="0"/>
              <a:t>يّ.</a:t>
            </a:r>
            <a:endParaRPr lang="ar-SA" b="0" dirty="0"/>
          </a:p>
          <a:p>
            <a:pPr algn="r" rtl="1"/>
            <a:r>
              <a:rPr lang="ar-SA" b="0" u="none" dirty="0"/>
              <a:t>من المهم</a:t>
            </a:r>
            <a:r>
              <a:rPr lang="ar-JO" b="0" u="none" dirty="0"/>
              <a:t>ّ</a:t>
            </a:r>
            <a:r>
              <a:rPr lang="ar-SA" b="0" u="none" dirty="0"/>
              <a:t> كشف واطلاع الطل</a:t>
            </a:r>
            <a:r>
              <a:rPr lang="ar-JO" b="0" u="none" dirty="0"/>
              <a:t>ّاب</a:t>
            </a:r>
            <a:r>
              <a:rPr lang="ar-SA" b="0" u="none" dirty="0"/>
              <a:t> على الفجوة بين موضوع الدرس وما هو مهم</a:t>
            </a:r>
            <a:r>
              <a:rPr lang="ar-JO" b="0" u="none" dirty="0"/>
              <a:t>ّ</a:t>
            </a:r>
            <a:r>
              <a:rPr lang="ar-SA" b="0" u="none" dirty="0"/>
              <a:t> وصحيح وبين ما يحدث بالفعل على أرض الواقع.</a:t>
            </a:r>
            <a:endParaRPr lang="he-IL" b="0" u="none" dirty="0"/>
          </a:p>
          <a:p>
            <a:pPr algn="r" rtl="1"/>
            <a:endParaRPr lang="he-IL" b="0" u="none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3803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نطلب من الطل</a:t>
            </a:r>
            <a:r>
              <a:rPr lang="ar-JO" dirty="0"/>
              <a:t>ّاب</a:t>
            </a:r>
            <a:r>
              <a:rPr lang="ar-SA" dirty="0"/>
              <a:t> اقتراح الأفكار.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0459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b="1" dirty="0"/>
              <a:t>للمعلم\ة: </a:t>
            </a:r>
            <a:r>
              <a:rPr lang="ar-SA" b="0" dirty="0"/>
              <a:t>نسأل الطل</a:t>
            </a:r>
            <a:r>
              <a:rPr lang="ar-JO" b="0" dirty="0"/>
              <a:t>ّاب</a:t>
            </a:r>
            <a:r>
              <a:rPr lang="ar-SA" b="0" dirty="0"/>
              <a:t> ما هي خيارات\ امكانيات التدخ</a:t>
            </a:r>
            <a:r>
              <a:rPr lang="ar-JO" b="0" dirty="0"/>
              <a:t>ّ</a:t>
            </a:r>
            <a:r>
              <a:rPr lang="ar-SA" b="0" dirty="0"/>
              <a:t>ل المتاحة والممكنة في حالات الأذى التي يواجهونها. مفض</a:t>
            </a:r>
            <a:r>
              <a:rPr lang="ar-JO" b="0" dirty="0"/>
              <a:t>ّ</a:t>
            </a:r>
            <a:r>
              <a:rPr lang="ar-SA" b="0" dirty="0"/>
              <a:t>ل كتابة الخيارات التي يقترحها الطل</a:t>
            </a:r>
            <a:r>
              <a:rPr lang="ar-JO" b="0" dirty="0"/>
              <a:t>ّاب</a:t>
            </a:r>
            <a:r>
              <a:rPr lang="ar-SA" b="0" dirty="0"/>
              <a:t> على اللوح. </a:t>
            </a:r>
          </a:p>
          <a:p>
            <a:r>
              <a:rPr lang="ar-SA" b="1" dirty="0"/>
              <a:t>في الشريحة التالية، </a:t>
            </a:r>
            <a:r>
              <a:rPr lang="ar-SA" b="0" dirty="0"/>
              <a:t>سنقد</a:t>
            </a:r>
            <a:r>
              <a:rPr lang="ar-JO" b="0" dirty="0"/>
              <a:t>ّ</a:t>
            </a:r>
            <a:r>
              <a:rPr lang="ar-SA" b="0" dirty="0"/>
              <a:t>م مجموعة إضافي</a:t>
            </a:r>
            <a:r>
              <a:rPr lang="ar-JO" b="0" dirty="0"/>
              <a:t>ّ</a:t>
            </a:r>
            <a:r>
              <a:rPr lang="ar-SA" b="0" dirty="0"/>
              <a:t>ة من الخيارات ونفحص مع الطلاب ما الفرق --وما الجديد- بين الخيارات التي اقترحوها والخيارات المعروضة امامهم في الشريحة.</a:t>
            </a:r>
          </a:p>
          <a:p>
            <a:r>
              <a:rPr lang="he-IL" b="0" dirty="0"/>
              <a:t>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6786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kumimoji="0" lang="ar-SA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للمعلم\ة</a:t>
            </a: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: اقتراحات للأسئلة التي تقارن الخيارات التي توص</a:t>
            </a:r>
            <a:r>
              <a:rPr kumimoji="0" lang="ar-J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ل إليها الطل</a:t>
            </a:r>
            <a:r>
              <a:rPr kumimoji="0" lang="ar-J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ّاب</a:t>
            </a: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مع الخيارات المقد</a:t>
            </a:r>
            <a:r>
              <a:rPr kumimoji="0" lang="ar-J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مة في الشريحة. </a:t>
            </a:r>
            <a:r>
              <a:rPr kumimoji="0" lang="ar-SA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الهدف هو توسيع نطاق الاحتمالات</a:t>
            </a:r>
          </a:p>
          <a:p>
            <a:pPr marL="22860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kumimoji="0" lang="ar-SA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للرد</a:t>
            </a:r>
            <a:r>
              <a:rPr kumimoji="0" lang="ar-JO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 سننظر في مقترحات الطلاب والشريحة:</a:t>
            </a:r>
          </a:p>
          <a:p>
            <a:pPr marL="4000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هل تبلورت أفكار أخرى من الخيارات المعروضة في الشريحة؟</a:t>
            </a:r>
          </a:p>
          <a:p>
            <a:pPr marL="4000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ما هي الخيارات المتكر</a:t>
            </a:r>
            <a:r>
              <a:rPr kumimoji="0" lang="ar-J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رة؟</a:t>
            </a:r>
          </a:p>
          <a:p>
            <a:pPr marL="4000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هل هناك خيارات جديد</a:t>
            </a:r>
            <a:r>
              <a:rPr kumimoji="0" lang="ar-J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ة</a:t>
            </a: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بالنسبة لكم أو فاج</a:t>
            </a:r>
            <a:r>
              <a:rPr kumimoji="0" lang="ar-J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أتكم</a:t>
            </a: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؟</a:t>
            </a:r>
          </a:p>
          <a:p>
            <a:pPr marL="4000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هل قاموا بتجربة أحد خيارات الرد</a:t>
            </a:r>
            <a:r>
              <a:rPr kumimoji="0" lang="ar-J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هذة؟ يمكنهم إعطاء مثال</a:t>
            </a:r>
          </a:p>
          <a:p>
            <a:pPr marL="4000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أي</a:t>
            </a:r>
            <a:r>
              <a:rPr kumimoji="0" lang="ar-J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من الخيارات التي ظهرت في الصف</a:t>
            </a:r>
            <a:r>
              <a:rPr kumimoji="0" lang="ar-J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أو في الشريحة مناسبة للتنفيذ وأي</a:t>
            </a:r>
            <a:r>
              <a:rPr kumimoji="0" lang="ar-J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منها أقل</a:t>
            </a:r>
            <a:r>
              <a:rPr kumimoji="0" lang="ar-J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قابلي</a:t>
            </a:r>
            <a:r>
              <a:rPr kumimoji="0" lang="ar-J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ة للتطبيق؟</a:t>
            </a:r>
            <a:endParaRPr kumimoji="0" lang="he-I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0605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ar-SA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للمعلم\ة:</a:t>
            </a: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يتعامل نموذج </a:t>
            </a:r>
            <a:r>
              <a:rPr kumimoji="0" lang="ar-JO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" لا نشيح </a:t>
            </a:r>
            <a:r>
              <a:rPr kumimoji="0" lang="ar-JO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النظ"ر</a:t>
            </a:r>
            <a:r>
              <a:rPr kumimoji="0" lang="ar-JO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مع ات</a:t>
            </a:r>
            <a:r>
              <a:rPr kumimoji="0" lang="ar-J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خاذ موقف وعدم الوقوف مكتوف</a:t>
            </a:r>
            <a:r>
              <a:rPr kumimoji="0" lang="ar-J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ي</a:t>
            </a: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الأيدي في مواجهة الأذى الذي يلحق بشخص</a:t>
            </a:r>
            <a:r>
              <a:rPr kumimoji="0" lang="ar-J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ٍ</a:t>
            </a: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آخر.</a:t>
            </a:r>
          </a:p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يعل</a:t>
            </a:r>
            <a:r>
              <a:rPr kumimoji="0" lang="ar-J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منا النموذج ثلاثة مبادئ بسيطة </a:t>
            </a:r>
            <a:r>
              <a:rPr kumimoji="0" lang="ar-SA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للتدخ</a:t>
            </a:r>
            <a:r>
              <a:rPr kumimoji="0" lang="ar-J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ل في حالة ال</a:t>
            </a:r>
            <a:r>
              <a:rPr kumimoji="0" lang="ar-J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إساءة</a:t>
            </a: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\ الأذى -</a:t>
            </a:r>
          </a:p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ar-SA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لا نتجاهل</a:t>
            </a:r>
            <a:r>
              <a:rPr kumimoji="0" lang="ar-JO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،</a:t>
            </a:r>
            <a:r>
              <a:rPr kumimoji="0" lang="ar-SA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نفحص كاف</a:t>
            </a:r>
            <a:r>
              <a:rPr kumimoji="0" lang="ar-JO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ة الخيارات والاحتمالات الممكنة ثم نتصر</a:t>
            </a:r>
            <a:r>
              <a:rPr kumimoji="0" lang="ar-JO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ف ونأخذ زمام المبادرة.</a:t>
            </a:r>
          </a:p>
          <a:p>
            <a:pPr marL="4572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هناك العديد من الطرق لمساعدة صديق في ضائقة، من بينها - طلب المساعدة، أو التعاون مع أولاد آخرين لوقف الاعتداء\ الاذى. وتشجيع الضحي</a:t>
            </a:r>
            <a:r>
              <a:rPr kumimoji="0" lang="ar-J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ة\ المعتدى عليه وإبلاغ شخص بالغ.</a:t>
            </a:r>
            <a:endParaRPr kumimoji="0" lang="he-I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r>
              <a:rPr lang="ar-SA" dirty="0"/>
              <a:t>يمنح النموذج الطل</a:t>
            </a:r>
            <a:r>
              <a:rPr lang="ar-JO" dirty="0"/>
              <a:t>ّاب</a:t>
            </a:r>
            <a:r>
              <a:rPr lang="ar-SA" dirty="0"/>
              <a:t> أداة عملي</a:t>
            </a:r>
            <a:r>
              <a:rPr lang="ar-JO" dirty="0"/>
              <a:t>ّ</a:t>
            </a:r>
            <a:r>
              <a:rPr lang="ar-SA" dirty="0"/>
              <a:t>ة حول كيفي</a:t>
            </a:r>
            <a:r>
              <a:rPr lang="ar-JO" dirty="0"/>
              <a:t>ّ</a:t>
            </a:r>
            <a:r>
              <a:rPr lang="ar-SA" dirty="0"/>
              <a:t>ة التصر</a:t>
            </a:r>
            <a:r>
              <a:rPr lang="ar-JO" dirty="0"/>
              <a:t>ّ</a:t>
            </a:r>
            <a:r>
              <a:rPr lang="ar-SA" dirty="0"/>
              <a:t>ف في الحالات التي يواجهون بها موقف الأذى.</a:t>
            </a:r>
          </a:p>
          <a:p>
            <a:r>
              <a:rPr lang="ar-SA" dirty="0"/>
              <a:t>وفي الدروس التالية سنواصل ونتدر</a:t>
            </a:r>
            <a:r>
              <a:rPr lang="ar-JO" dirty="0"/>
              <a:t>ّ</a:t>
            </a:r>
            <a:r>
              <a:rPr lang="ar-SA" dirty="0"/>
              <a:t>ب على النموذج.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2049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algn="just" rtl="1">
              <a:lnSpc>
                <a:spcPct val="150000"/>
              </a:lnSpc>
            </a:pPr>
            <a:r>
              <a:rPr lang="ar-L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تطبيق سلوكيّ</a:t>
            </a: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: </a:t>
            </a:r>
          </a:p>
          <a:p>
            <a:pPr marL="457200" algn="just" rtl="1">
              <a:lnSpc>
                <a:spcPct val="150000"/>
              </a:lnSpc>
            </a:pPr>
            <a:r>
              <a:rPr lang="ar-L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يرسم </a:t>
            </a:r>
            <a:r>
              <a:rPr lang="ar-J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كلّ طالب\ة</a:t>
            </a:r>
            <a:r>
              <a:rPr lang="ar-L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تلك الغيمة في دفتره، ونطلب منه أن يفكّر بأمر</a:t>
            </a:r>
            <a:r>
              <a:rPr lang="ar-J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ar-L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واحد ينو</a:t>
            </a:r>
            <a:r>
              <a:rPr lang="ar-J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ي</a:t>
            </a:r>
            <a:r>
              <a:rPr lang="ar-L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القيام به ابتداء</a:t>
            </a:r>
            <a:r>
              <a:rPr lang="ar-J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ar-L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من الغد، في أعقاب الدّرس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</a:p>
          <a:p>
            <a:pPr marL="457200" algn="just" rtl="1">
              <a:lnSpc>
                <a:spcPct val="150000"/>
              </a:lnSpc>
            </a:pPr>
            <a:r>
              <a:rPr lang="ar-L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بالإمكان فسح المجال لجزء من ال</a:t>
            </a:r>
            <a:r>
              <a:rPr lang="ar-J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طلّاب</a:t>
            </a:r>
            <a:r>
              <a:rPr lang="ar-L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بأن يشاركوا بالت</a:t>
            </a:r>
            <a:r>
              <a:rPr lang="ar-J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ّ</a:t>
            </a:r>
            <a:r>
              <a:rPr lang="ar-L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بصرات التي تكوّنت لديهم خلال الدّرس، وبالإضافة لذلك، يُفسح المجال لل</a:t>
            </a:r>
            <a:r>
              <a:rPr lang="ar-J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طلّاب</a:t>
            </a:r>
            <a:r>
              <a:rPr lang="ar-L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المعنيين بالمشاركة بذلك، في بداية درس المهارات الحياتيّة القادم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22099-C4B9-4777-AC4D-E954DB6718BC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040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להדפסה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iw-I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3275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1200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22099-C4B9-4777-AC4D-E954DB6718BC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288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w-I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6" name="Google Shape;206;p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iw-I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22099-C4B9-4777-AC4D-E954DB6718BC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0163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ar-LB" dirty="0"/>
              <a:t>من المُهم</a:t>
            </a:r>
            <a:r>
              <a:rPr lang="ar-JO" dirty="0"/>
              <a:t>ّ</a:t>
            </a:r>
            <a:r>
              <a:rPr lang="ar-LB" dirty="0"/>
              <a:t> أن نُذكّر بالقواعد الأساسي</a:t>
            </a:r>
            <a:r>
              <a:rPr lang="ar-JO" dirty="0"/>
              <a:t>ّ</a:t>
            </a:r>
            <a:r>
              <a:rPr lang="ar-LB" dirty="0"/>
              <a:t>ة للحوار في كلّ درس، بهدف تدعيم الحيّز الآمن الذي يُفسح المجال لحوار عاطفي</a:t>
            </a:r>
            <a:r>
              <a:rPr lang="ar-JO" dirty="0"/>
              <a:t>ّ</a:t>
            </a:r>
            <a:r>
              <a:rPr lang="ar-LB" dirty="0"/>
              <a:t> بين الطّلاب</a:t>
            </a:r>
            <a:r>
              <a:rPr lang="x-none" dirty="0"/>
              <a:t>.</a:t>
            </a:r>
            <a:r>
              <a:rPr lang="he-IL" b="0" dirty="0"/>
              <a:t>  </a:t>
            </a:r>
            <a:r>
              <a:rPr lang="he-IL" b="1" dirty="0"/>
              <a:t> </a:t>
            </a:r>
          </a:p>
        </p:txBody>
      </p:sp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65357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12.sv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0.svg"/><Relationship Id="rId3" Type="http://schemas.openxmlformats.org/officeDocument/2006/relationships/image" Target="../media/image19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17" Type="http://schemas.openxmlformats.org/officeDocument/2006/relationships/image" Target="../media/image12.svg"/><Relationship Id="rId2" Type="http://schemas.openxmlformats.org/officeDocument/2006/relationships/image" Target="../media/image10.png"/><Relationship Id="rId16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1.svg"/><Relationship Id="rId15" Type="http://schemas.openxmlformats.org/officeDocument/2006/relationships/image" Target="../media/image25.sv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23.svg"/><Relationship Id="rId14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שקופית כותרת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18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המסר שלנו">
  <p:cSld name="מה המסר שלנו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38" name="Google Shape;38;p22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2"/>
          <p:cNvSpPr txBox="1"/>
          <p:nvPr/>
        </p:nvSpPr>
        <p:spPr>
          <a:xfrm>
            <a:off x="3191163" y="189529"/>
            <a:ext cx="63084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מה המסר שלנו?</a:t>
            </a:r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2643910" y="2218749"/>
            <a:ext cx="836583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2043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שני תכנים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5726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השוואה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157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">
  <p:cSld name="כותרת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97" name="Google Shape;97;p29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9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Calibri"/>
              <a:buNone/>
              <a:defRPr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7830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">
  <p:cSld name="תמונה 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0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30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1902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סרטונים/ שמע">
  <p:cSld name="סרטונים/ שמע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1"/>
          <p:cNvSpPr/>
          <p:nvPr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12" name="Google Shape;112;p31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>
            <a:spLocks noGrp="1"/>
          </p:cNvSpPr>
          <p:nvPr>
            <p:ph type="media" idx="2"/>
          </p:nvPr>
        </p:nvSpPr>
        <p:spPr>
          <a:xfrm>
            <a:off x="5464968" y="1611299"/>
            <a:ext cx="5376863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587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147A38-8AC7-42C1-8968-5850273CB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BB7ED67-E8E0-4E88-A1AC-75DF1FA37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FC19BD5-60A3-41A1-AB04-D9FD8372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4C9012E-ED58-4A8C-833F-7FA732B0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D2D3883-84BD-460B-BC37-FFB530E8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187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97A5297-0F4A-4808-B912-30B2B25E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E4BCB68-8FB5-4987-8559-65DE04497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81739F5-2B3D-4156-9617-4B05722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D3C894E-E245-4B8C-8DB9-4A232DE38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C3BC05E-4182-4CB0-A066-6E6C35D9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5378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D50F32-18B6-434C-803C-5DADE750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96E1043-A571-4BA0-9564-6D8B7443B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F050DA1-6AC1-4130-BB53-B678DA6C6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836B82F-4D40-4354-8EB8-6D3CCE75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4A6E356-3758-4674-8603-1A5915DE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2425CCA-A435-4B29-B2D1-C73DA3B3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106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">
  <p:cSld name="כותרת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24" name="Google Shape;24;p22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5C3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Calibri"/>
              <a:buNone/>
              <a:defRPr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DC6F1E0-8728-42D4-8701-102D1FEC2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07A8304-3485-4CBB-BC5E-BBADBEE8D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2F2394E-B9A0-4728-A5A3-39D64C2AE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00FB7765-33AE-44F7-B34F-6713DCA75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8D4D3400-4679-4717-AD04-68F7021A0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0D0A1A3-7AC9-4786-A9ED-8948C3C9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D42924F-9F23-4C00-B576-83ACF0CA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D6229996-F69A-45B1-81AC-827B9897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860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934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3" name="כותרת 1">
            <a:extLst>
              <a:ext uri="{FF2B5EF4-FFF2-40B4-BE49-F238E27FC236}">
                <a16:creationId xmlns:a16="http://schemas.microsoft.com/office/drawing/2014/main" id="{82DA3858-A582-4666-898A-E8682925F4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1492"/>
            <a:ext cx="10515600" cy="1325563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4" name="מציין מיקום תוכן 9">
            <a:extLst>
              <a:ext uri="{FF2B5EF4-FFF2-40B4-BE49-F238E27FC236}">
                <a16:creationId xmlns:a16="http://schemas.microsoft.com/office/drawing/2014/main" id="{CF0B13C3-0DDA-4534-9146-673046108C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421357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אלות- אפשרות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934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5D5B5C5-0BF3-4AF0-BB66-BF0FFC61D08B}"/>
              </a:ext>
            </a:extLst>
          </p:cNvPr>
          <p:cNvSpPr txBox="1"/>
          <p:nvPr userDrawn="1"/>
        </p:nvSpPr>
        <p:spPr>
          <a:xfrm>
            <a:off x="1159162" y="143362"/>
            <a:ext cx="86406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שאלות לדיון בכיתה</a:t>
            </a:r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918528" y="2246457"/>
            <a:ext cx="6638636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שאלה ראשונה</a:t>
            </a:r>
          </a:p>
          <a:p>
            <a:pPr lvl="0"/>
            <a:r>
              <a:rPr lang="he-IL" dirty="0"/>
              <a:t>שאלה שנייה</a:t>
            </a:r>
          </a:p>
          <a:p>
            <a:pPr lvl="0"/>
            <a:r>
              <a:rPr lang="he-IL" dirty="0"/>
              <a:t>שאלה שלישית</a:t>
            </a:r>
          </a:p>
          <a:p>
            <a:pPr lvl="0"/>
            <a:r>
              <a:rPr lang="he-IL" dirty="0"/>
              <a:t>שאלה רביעית</a:t>
            </a:r>
          </a:p>
        </p:txBody>
      </p:sp>
    </p:spTree>
    <p:extLst>
      <p:ext uri="{BB962C8B-B14F-4D97-AF65-F5344CB8AC3E}">
        <p14:creationId xmlns:p14="http://schemas.microsoft.com/office/powerpoint/2010/main" val="2820630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המסר שלנ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934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5D5B5C5-0BF3-4AF0-BB66-BF0FFC61D08B}"/>
              </a:ext>
            </a:extLst>
          </p:cNvPr>
          <p:cNvSpPr txBox="1"/>
          <p:nvPr userDrawn="1"/>
        </p:nvSpPr>
        <p:spPr>
          <a:xfrm>
            <a:off x="2411477" y="189529"/>
            <a:ext cx="73690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מהם המסרים שלנו?</a:t>
            </a:r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643910" y="2218749"/>
            <a:ext cx="8365836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מסר ראשון</a:t>
            </a:r>
          </a:p>
          <a:p>
            <a:pPr lvl="0"/>
            <a:r>
              <a:rPr lang="he-IL" dirty="0"/>
              <a:t>מסר שני</a:t>
            </a:r>
          </a:p>
          <a:p>
            <a:pPr lvl="0"/>
            <a:r>
              <a:rPr lang="he-IL" dirty="0"/>
              <a:t>מסר שלישי</a:t>
            </a:r>
          </a:p>
        </p:txBody>
      </p:sp>
    </p:spTree>
    <p:extLst>
      <p:ext uri="{BB962C8B-B14F-4D97-AF65-F5344CB8AC3E}">
        <p14:creationId xmlns:p14="http://schemas.microsoft.com/office/powerpoint/2010/main" val="458644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אלות- אפשרות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916ED5F6-E4D6-425A-9C8F-B4977DBDCBA9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934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96D3B85-B724-4877-883C-F26E8D1BA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6F0E9F02-A29A-4F15-95B6-7643DB71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4E4A7E98-AFBC-4386-90F2-F98603E9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pic>
        <p:nvPicPr>
          <p:cNvPr id="6" name="גרפיקה 5">
            <a:extLst>
              <a:ext uri="{FF2B5EF4-FFF2-40B4-BE49-F238E27FC236}">
                <a16:creationId xmlns:a16="http://schemas.microsoft.com/office/drawing/2014/main" id="{D4F01A1D-4563-4119-A0A9-05C6A9A208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290837" y="1866284"/>
            <a:ext cx="3468362" cy="2846131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8993743B-5484-4146-8613-ED3F4314D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2715383" y="3875344"/>
            <a:ext cx="3468362" cy="2846131"/>
          </a:xfrm>
          <a:prstGeom prst="rect">
            <a:avLst/>
          </a:prstGeom>
        </p:spPr>
      </p:pic>
      <p:pic>
        <p:nvPicPr>
          <p:cNvPr id="10" name="גרפיקה 9">
            <a:extLst>
              <a:ext uri="{FF2B5EF4-FFF2-40B4-BE49-F238E27FC236}">
                <a16:creationId xmlns:a16="http://schemas.microsoft.com/office/drawing/2014/main" id="{74C474A6-BC2C-4209-8834-EA7BDB5BC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10369" y="1688935"/>
            <a:ext cx="3246583" cy="2846131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86703C86-955A-40A2-837B-45919A8AD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26137" y="4116530"/>
            <a:ext cx="3392995" cy="2445039"/>
          </a:xfrm>
          <a:prstGeom prst="rect">
            <a:avLst/>
          </a:prstGeom>
        </p:spPr>
      </p:pic>
      <p:sp>
        <p:nvSpPr>
          <p:cNvPr id="18" name="כותרת 1">
            <a:extLst>
              <a:ext uri="{FF2B5EF4-FFF2-40B4-BE49-F238E27FC236}">
                <a16:creationId xmlns:a16="http://schemas.microsoft.com/office/drawing/2014/main" id="{4DE8E445-C8EF-4BFC-9B0A-C3174B7F9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878" y="59823"/>
            <a:ext cx="2828636" cy="1325563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</p:spTree>
    <p:extLst>
      <p:ext uri="{BB962C8B-B14F-4D97-AF65-F5344CB8AC3E}">
        <p14:creationId xmlns:p14="http://schemas.microsoft.com/office/powerpoint/2010/main" val="1392967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אלות - אפשרות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id="{CB9281F9-769A-456F-8721-256B9AC22DD6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rgbClr val="934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84936ADC-3E24-42B8-9C25-733C5E9994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392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0" name="מציין מיקום של מספר שקופית 19">
            <a:extLst>
              <a:ext uri="{FF2B5EF4-FFF2-40B4-BE49-F238E27FC236}">
                <a16:creationId xmlns:a16="http://schemas.microsoft.com/office/drawing/2014/main" id="{973E36F7-73A1-4E63-9DC6-34A7DE6E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pic>
        <p:nvPicPr>
          <p:cNvPr id="16" name="גרפיקה 15">
            <a:extLst>
              <a:ext uri="{FF2B5EF4-FFF2-40B4-BE49-F238E27FC236}">
                <a16:creationId xmlns:a16="http://schemas.microsoft.com/office/drawing/2014/main" id="{10FDB170-DF69-4778-8A75-3FB0B75F5C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00093" y="730316"/>
            <a:ext cx="2814200" cy="1833103"/>
          </a:xfrm>
          <a:prstGeom prst="rect">
            <a:avLst/>
          </a:prstGeom>
        </p:spPr>
      </p:pic>
      <p:pic>
        <p:nvPicPr>
          <p:cNvPr id="20" name="גרפיקה 19">
            <a:extLst>
              <a:ext uri="{FF2B5EF4-FFF2-40B4-BE49-F238E27FC236}">
                <a16:creationId xmlns:a16="http://schemas.microsoft.com/office/drawing/2014/main" id="{FA54F9F6-8A72-406A-BBB1-D41A4A366D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3862" y="594919"/>
            <a:ext cx="3214050" cy="2839598"/>
          </a:xfrm>
          <a:prstGeom prst="rect">
            <a:avLst/>
          </a:prstGeom>
        </p:spPr>
      </p:pic>
      <p:pic>
        <p:nvPicPr>
          <p:cNvPr id="22" name="גרפיקה 21">
            <a:extLst>
              <a:ext uri="{FF2B5EF4-FFF2-40B4-BE49-F238E27FC236}">
                <a16:creationId xmlns:a16="http://schemas.microsoft.com/office/drawing/2014/main" id="{B76A9985-146F-4A74-872B-60522959D7F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919970" y="3803904"/>
            <a:ext cx="3301917" cy="2599381"/>
          </a:xfrm>
          <a:prstGeom prst="rect">
            <a:avLst/>
          </a:prstGeom>
        </p:spPr>
      </p:pic>
      <p:pic>
        <p:nvPicPr>
          <p:cNvPr id="26" name="גרפיקה 25">
            <a:extLst>
              <a:ext uri="{FF2B5EF4-FFF2-40B4-BE49-F238E27FC236}">
                <a16:creationId xmlns:a16="http://schemas.microsoft.com/office/drawing/2014/main" id="{258D03E0-C98A-4EC6-B3CF-195C5D928C8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276814" y="3803904"/>
            <a:ext cx="3049284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08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5AD3CFB8-02D3-4049-8B33-153754263616}"/>
              </a:ext>
            </a:extLst>
          </p:cNvPr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934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8AC9ABE-3C47-4E3F-90EB-BE2C39F51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8" name="מציין מיקום של תאריך 17">
            <a:extLst>
              <a:ext uri="{FF2B5EF4-FFF2-40B4-BE49-F238E27FC236}">
                <a16:creationId xmlns:a16="http://schemas.microsoft.com/office/drawing/2014/main" id="{D8F975D9-9FCF-47A6-8EDE-365BB5EC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19" name="מציין מיקום של כותרת תחתונה 18">
            <a:extLst>
              <a:ext uri="{FF2B5EF4-FFF2-40B4-BE49-F238E27FC236}">
                <a16:creationId xmlns:a16="http://schemas.microsoft.com/office/drawing/2014/main" id="{C68E4FAC-4C06-4717-B4C3-3654ACC7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מציין מיקום של מספר שקופית 19">
            <a:extLst>
              <a:ext uri="{FF2B5EF4-FFF2-40B4-BE49-F238E27FC236}">
                <a16:creationId xmlns:a16="http://schemas.microsoft.com/office/drawing/2014/main" id="{AA8CC4A1-5512-4A1C-B3C1-0B692F43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1781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מונה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5AD3CFB8-02D3-4049-8B33-153754263616}"/>
              </a:ext>
            </a:extLst>
          </p:cNvPr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DD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להדפסה</a:t>
            </a:r>
          </a:p>
        </p:txBody>
      </p:sp>
      <p:sp>
        <p:nvSpPr>
          <p:cNvPr id="18" name="מציין מיקום של תאריך 17">
            <a:extLst>
              <a:ext uri="{FF2B5EF4-FFF2-40B4-BE49-F238E27FC236}">
                <a16:creationId xmlns:a16="http://schemas.microsoft.com/office/drawing/2014/main" id="{D8F975D9-9FCF-47A6-8EDE-365BB5EC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19" name="מציין מיקום של כותרת תחתונה 18">
            <a:extLst>
              <a:ext uri="{FF2B5EF4-FFF2-40B4-BE49-F238E27FC236}">
                <a16:creationId xmlns:a16="http://schemas.microsoft.com/office/drawing/2014/main" id="{C68E4FAC-4C06-4717-B4C3-3654ACC7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מציין מיקום של מספר שקופית 19">
            <a:extLst>
              <a:ext uri="{FF2B5EF4-FFF2-40B4-BE49-F238E27FC236}">
                <a16:creationId xmlns:a16="http://schemas.microsoft.com/office/drawing/2014/main" id="{AA8CC4A1-5512-4A1C-B3C1-0B692F43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גרפיקה 7" descr="מדפסת עם מילוי מלא">
            <a:extLst>
              <a:ext uri="{FF2B5EF4-FFF2-40B4-BE49-F238E27FC236}">
                <a16:creationId xmlns:a16="http://schemas.microsoft.com/office/drawing/2014/main" id="{1AB97BE4-AFB7-4C7A-9505-80D8EFBA9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49551" y="587596"/>
            <a:ext cx="5807698" cy="54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81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ונים/ שמ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>
            <a:extLst>
              <a:ext uri="{FF2B5EF4-FFF2-40B4-BE49-F238E27FC236}">
                <a16:creationId xmlns:a16="http://schemas.microsoft.com/office/drawing/2014/main" id="{9E46C132-BDC5-43D8-BA7C-FC3E866A4C2B}"/>
              </a:ext>
            </a:extLst>
          </p:cNvPr>
          <p:cNvSpPr/>
          <p:nvPr userDrawn="1"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934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B72EBE9-7051-4FA7-81E0-384F2B0B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1582156-89AE-4316-8224-5A145493B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6ACB9BD-37F9-4ED2-9940-F02F375A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9A94978C-20E0-4188-8A8F-E4E5A0D821E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5464968" y="1611299"/>
            <a:ext cx="5376863" cy="4157662"/>
          </a:xfrm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5628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למדנו היום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934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1" name="גרפיקה 20">
            <a:extLst>
              <a:ext uri="{FF2B5EF4-FFF2-40B4-BE49-F238E27FC236}">
                <a16:creationId xmlns:a16="http://schemas.microsoft.com/office/drawing/2014/main" id="{2B095457-4E3D-406E-8D76-9D7799D8E1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7234956">
            <a:off x="2188430" y="1157286"/>
            <a:ext cx="838200" cy="428625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2D5FF2F3-BFBA-4AF6-AA65-76E6C0DDF4CA}"/>
              </a:ext>
            </a:extLst>
          </p:cNvPr>
          <p:cNvSpPr/>
          <p:nvPr userDrawn="1"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למדנו היום?</a:t>
            </a:r>
          </a:p>
        </p:txBody>
      </p:sp>
      <p:sp>
        <p:nvSpPr>
          <p:cNvPr id="12" name="מציין מיקום תוכן 9">
            <a:extLst>
              <a:ext uri="{FF2B5EF4-FFF2-40B4-BE49-F238E27FC236}">
                <a16:creationId xmlns:a16="http://schemas.microsoft.com/office/drawing/2014/main" id="{8651C183-E377-499A-98F6-4B6AD1951E3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34349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אלות- אפשרות 1">
  <p:cSld name="שאלות- אפשרות 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38" name="Google Shape;38;p24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4"/>
          <p:cNvSpPr txBox="1"/>
          <p:nvPr/>
        </p:nvSpPr>
        <p:spPr>
          <a:xfrm>
            <a:off x="1159162" y="143362"/>
            <a:ext cx="864061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שאלות לדיון בכיתה</a:t>
            </a:r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3918528" y="2246457"/>
            <a:ext cx="663863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">
  <p:cSld name="1_כותרת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29" name="Google Shape;29;p23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161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Calibri"/>
              <a:buNone/>
              <a:defRPr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7799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אלות- אפשרות 1">
  <p:cSld name="1_שאלות- אפשרות 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43" name="Google Shape;43;p25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5"/>
          <p:cNvSpPr txBox="1"/>
          <p:nvPr/>
        </p:nvSpPr>
        <p:spPr>
          <a:xfrm>
            <a:off x="1159162" y="143362"/>
            <a:ext cx="864061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שאלות לדיון בכיתה</a:t>
            </a:r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1"/>
          </p:nvPr>
        </p:nvSpPr>
        <p:spPr>
          <a:xfrm>
            <a:off x="3918528" y="2246457"/>
            <a:ext cx="663863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0653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סרטונים/ שמע">
  <p:cSld name="1_סרטונים/ שמע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3"/>
          <p:cNvSpPr/>
          <p:nvPr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3"/>
          <p:cNvSpPr>
            <a:spLocks noGrp="1"/>
          </p:cNvSpPr>
          <p:nvPr>
            <p:ph type="media" idx="2"/>
          </p:nvPr>
        </p:nvSpPr>
        <p:spPr>
          <a:xfrm>
            <a:off x="5464968" y="1611299"/>
            <a:ext cx="5376863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11788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">
  <p:cSld name="2_תמונה 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3018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למדנו היום?">
  <p:cSld name="1_מה למדנו היום?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79" name="Google Shape;79;p29"/>
          <p:cNvSpPr/>
          <p:nvPr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234956">
            <a:off x="2188430" y="1157286"/>
            <a:ext cx="8382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9"/>
          <p:cNvSpPr/>
          <p:nvPr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7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מה למדנו היום?</a:t>
            </a:r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body" idx="1"/>
          </p:nvPr>
        </p:nvSpPr>
        <p:spPr>
          <a:xfrm>
            <a:off x="692727" y="2071687"/>
            <a:ext cx="10806546" cy="27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3851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סרטונים/ שמע" userDrawn="1">
  <p:cSld name="1_סרטונים/ שמע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3"/>
          <p:cNvSpPr/>
          <p:nvPr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87C6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he-IL" dirty="0"/>
              <a:t>להדפסה</a:t>
            </a:r>
            <a:endParaRPr dirty="0"/>
          </a:p>
        </p:txBody>
      </p:sp>
      <p:pic>
        <p:nvPicPr>
          <p:cNvPr id="8" name="גרפיקה 7" descr="מדפסת עם מילוי מלא">
            <a:extLst>
              <a:ext uri="{FF2B5EF4-FFF2-40B4-BE49-F238E27FC236}">
                <a16:creationId xmlns:a16="http://schemas.microsoft.com/office/drawing/2014/main" id="{969333D8-7785-4F8B-ADB6-944BFF26F5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49551" y="587596"/>
            <a:ext cx="5807698" cy="54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17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147A38-8AC7-42C1-8968-5850273CB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BB7ED67-E8E0-4E88-A1AC-75DF1FA37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FC19BD5-60A3-41A1-AB04-D9FD8372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4C9012E-ED58-4A8C-833F-7FA732B0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D2D3883-84BD-460B-BC37-FFB530E8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64203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97A5297-0F4A-4808-B912-30B2B25E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E4BCB68-8FB5-4987-8559-65DE04497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81739F5-2B3D-4156-9617-4B05722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D3C894E-E245-4B8C-8DB9-4A232DE38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C3BC05E-4182-4CB0-A066-6E6C35D9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1111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D50F32-18B6-434C-803C-5DADE750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96E1043-A571-4BA0-9564-6D8B7443B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F050DA1-6AC1-4130-BB53-B678DA6C6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836B82F-4D40-4354-8EB8-6D3CCE75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4A6E356-3758-4674-8603-1A5915DE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2425CCA-A435-4B29-B2D1-C73DA3B3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8017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DC6F1E0-8728-42D4-8701-102D1FEC2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07A8304-3485-4CBB-BC5E-BBADBEE8D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2F2394E-B9A0-4728-A5A3-39D64C2AE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00FB7765-33AE-44F7-B34F-6713DCA75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8D4D3400-4679-4717-AD04-68F7021A0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0D0A1A3-7AC9-4786-A9ED-8948C3C9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D42924F-9F23-4C00-B576-83ACF0CA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D6229996-F69A-45B1-81AC-827B9897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311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נלמד הי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1" name="גרפיקה 20">
            <a:extLst>
              <a:ext uri="{FF2B5EF4-FFF2-40B4-BE49-F238E27FC236}">
                <a16:creationId xmlns:a16="http://schemas.microsoft.com/office/drawing/2014/main" id="{2B095457-4E3D-406E-8D76-9D7799D8E1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8137784" flipH="1" flipV="1">
            <a:off x="9720414" y="316224"/>
            <a:ext cx="1142698" cy="584334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2D5FF2F3-BFBA-4AF6-AA65-76E6C0DDF4CA}"/>
              </a:ext>
            </a:extLst>
          </p:cNvPr>
          <p:cNvSpPr/>
          <p:nvPr userDrawn="1"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נלמד היום?</a:t>
            </a:r>
          </a:p>
        </p:txBody>
      </p:sp>
      <p:sp>
        <p:nvSpPr>
          <p:cNvPr id="10" name="מציין מיקום תוכן 9">
            <a:extLst>
              <a:ext uri="{FF2B5EF4-FFF2-40B4-BE49-F238E27FC236}">
                <a16:creationId xmlns:a16="http://schemas.microsoft.com/office/drawing/2014/main" id="{7BC35D64-8124-4ADF-9883-D3A8B3089A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3661895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3" name="כותרת 1">
            <a:extLst>
              <a:ext uri="{FF2B5EF4-FFF2-40B4-BE49-F238E27FC236}">
                <a16:creationId xmlns:a16="http://schemas.microsoft.com/office/drawing/2014/main" id="{82DA3858-A582-4666-898A-E8682925F4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1492"/>
            <a:ext cx="10515600" cy="1325563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4" name="מציין מיקום תוכן 9">
            <a:extLst>
              <a:ext uri="{FF2B5EF4-FFF2-40B4-BE49-F238E27FC236}">
                <a16:creationId xmlns:a16="http://schemas.microsoft.com/office/drawing/2014/main" id="{CF0B13C3-0DDA-4534-9146-673046108C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37004901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אלות- אפשרות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5D5B5C5-0BF3-4AF0-BB66-BF0FFC61D08B}"/>
              </a:ext>
            </a:extLst>
          </p:cNvPr>
          <p:cNvSpPr txBox="1"/>
          <p:nvPr userDrawn="1"/>
        </p:nvSpPr>
        <p:spPr>
          <a:xfrm>
            <a:off x="1775691" y="143362"/>
            <a:ext cx="86406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שאלות לדיון בכיתה</a:t>
            </a:r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918528" y="2246457"/>
            <a:ext cx="6638636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שאלה ראשונה</a:t>
            </a:r>
          </a:p>
          <a:p>
            <a:pPr lvl="0"/>
            <a:r>
              <a:rPr lang="he-IL" dirty="0"/>
              <a:t>שאלה שנייה</a:t>
            </a:r>
          </a:p>
          <a:p>
            <a:pPr lvl="0"/>
            <a:r>
              <a:rPr lang="he-IL" dirty="0"/>
              <a:t>שאלה שלישית</a:t>
            </a:r>
          </a:p>
          <a:p>
            <a:pPr lvl="0"/>
            <a:r>
              <a:rPr lang="he-IL" dirty="0"/>
              <a:t>שאלה רביעית</a:t>
            </a:r>
          </a:p>
        </p:txBody>
      </p:sp>
    </p:spTree>
    <p:extLst>
      <p:ext uri="{BB962C8B-B14F-4D97-AF65-F5344CB8AC3E}">
        <p14:creationId xmlns:p14="http://schemas.microsoft.com/office/powerpoint/2010/main" val="31384117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המסר שלנ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5D5B5C5-0BF3-4AF0-BB66-BF0FFC61D08B}"/>
              </a:ext>
            </a:extLst>
          </p:cNvPr>
          <p:cNvSpPr txBox="1"/>
          <p:nvPr userDrawn="1"/>
        </p:nvSpPr>
        <p:spPr>
          <a:xfrm>
            <a:off x="2941782" y="189529"/>
            <a:ext cx="63084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המסר שלנו?</a:t>
            </a:r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643910" y="2218749"/>
            <a:ext cx="8365836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מסר ראשון</a:t>
            </a:r>
          </a:p>
          <a:p>
            <a:pPr lvl="0"/>
            <a:r>
              <a:rPr lang="he-IL" dirty="0"/>
              <a:t>מסר שני</a:t>
            </a:r>
          </a:p>
          <a:p>
            <a:pPr lvl="0"/>
            <a:r>
              <a:rPr lang="he-IL" dirty="0"/>
              <a:t>מסר שלישי</a:t>
            </a:r>
          </a:p>
        </p:txBody>
      </p:sp>
    </p:spTree>
    <p:extLst>
      <p:ext uri="{BB962C8B-B14F-4D97-AF65-F5344CB8AC3E}">
        <p14:creationId xmlns:p14="http://schemas.microsoft.com/office/powerpoint/2010/main" val="13079393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אלות- אפשרות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916ED5F6-E4D6-425A-9C8F-B4977DBDCBA9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96D3B85-B724-4877-883C-F26E8D1BA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6F0E9F02-A29A-4F15-95B6-7643DB71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4E4A7E98-AFBC-4386-90F2-F98603E9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pic>
        <p:nvPicPr>
          <p:cNvPr id="6" name="גרפיקה 5">
            <a:extLst>
              <a:ext uri="{FF2B5EF4-FFF2-40B4-BE49-F238E27FC236}">
                <a16:creationId xmlns:a16="http://schemas.microsoft.com/office/drawing/2014/main" id="{D4F01A1D-4563-4119-A0A9-05C6A9A208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290837" y="1866284"/>
            <a:ext cx="3468362" cy="2846131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8993743B-5484-4146-8613-ED3F4314D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2715383" y="3875344"/>
            <a:ext cx="3468362" cy="2846131"/>
          </a:xfrm>
          <a:prstGeom prst="rect">
            <a:avLst/>
          </a:prstGeom>
        </p:spPr>
      </p:pic>
      <p:pic>
        <p:nvPicPr>
          <p:cNvPr id="10" name="גרפיקה 9">
            <a:extLst>
              <a:ext uri="{FF2B5EF4-FFF2-40B4-BE49-F238E27FC236}">
                <a16:creationId xmlns:a16="http://schemas.microsoft.com/office/drawing/2014/main" id="{74C474A6-BC2C-4209-8834-EA7BDB5BC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10369" y="1688935"/>
            <a:ext cx="3246583" cy="2846131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86703C86-955A-40A2-837B-45919A8AD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26137" y="4116530"/>
            <a:ext cx="3392995" cy="2445039"/>
          </a:xfrm>
          <a:prstGeom prst="rect">
            <a:avLst/>
          </a:prstGeom>
        </p:spPr>
      </p:pic>
      <p:sp>
        <p:nvSpPr>
          <p:cNvPr id="18" name="כותרת 1">
            <a:extLst>
              <a:ext uri="{FF2B5EF4-FFF2-40B4-BE49-F238E27FC236}">
                <a16:creationId xmlns:a16="http://schemas.microsoft.com/office/drawing/2014/main" id="{4DE8E445-C8EF-4BFC-9B0A-C3174B7F9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878" y="59823"/>
            <a:ext cx="2828636" cy="1325563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</p:spTree>
    <p:extLst>
      <p:ext uri="{BB962C8B-B14F-4D97-AF65-F5344CB8AC3E}">
        <p14:creationId xmlns:p14="http://schemas.microsoft.com/office/powerpoint/2010/main" val="29068130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אלות - אפשרות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id="{CB9281F9-769A-456F-8721-256B9AC22DD6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84936ADC-3E24-42B8-9C25-733C5E9994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392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0" name="מציין מיקום של מספר שקופית 19">
            <a:extLst>
              <a:ext uri="{FF2B5EF4-FFF2-40B4-BE49-F238E27FC236}">
                <a16:creationId xmlns:a16="http://schemas.microsoft.com/office/drawing/2014/main" id="{973E36F7-73A1-4E63-9DC6-34A7DE6E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C14CF1DD-0791-4885-8134-1FDD89D6D5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96000" y="835091"/>
            <a:ext cx="1858858" cy="1353379"/>
          </a:xfrm>
          <a:prstGeom prst="rect">
            <a:avLst/>
          </a:prstGeom>
        </p:spPr>
      </p:pic>
      <p:pic>
        <p:nvPicPr>
          <p:cNvPr id="14" name="גרפיקה 13">
            <a:extLst>
              <a:ext uri="{FF2B5EF4-FFF2-40B4-BE49-F238E27FC236}">
                <a16:creationId xmlns:a16="http://schemas.microsoft.com/office/drawing/2014/main" id="{6B2CB72F-0D80-44B4-BBA0-671F2614AA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68676" y="2606675"/>
            <a:ext cx="2649310" cy="1845831"/>
          </a:xfrm>
          <a:prstGeom prst="rect">
            <a:avLst/>
          </a:prstGeom>
        </p:spPr>
      </p:pic>
      <p:pic>
        <p:nvPicPr>
          <p:cNvPr id="16" name="גרפיקה 15">
            <a:extLst>
              <a:ext uri="{FF2B5EF4-FFF2-40B4-BE49-F238E27FC236}">
                <a16:creationId xmlns:a16="http://schemas.microsoft.com/office/drawing/2014/main" id="{10FDB170-DF69-4778-8A75-3FB0B75F5CB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038232" y="682291"/>
            <a:ext cx="2814200" cy="1833103"/>
          </a:xfrm>
          <a:prstGeom prst="rect">
            <a:avLst/>
          </a:prstGeom>
        </p:spPr>
      </p:pic>
      <p:pic>
        <p:nvPicPr>
          <p:cNvPr id="18" name="גרפיקה 17">
            <a:extLst>
              <a:ext uri="{FF2B5EF4-FFF2-40B4-BE49-F238E27FC236}">
                <a16:creationId xmlns:a16="http://schemas.microsoft.com/office/drawing/2014/main" id="{D9D78584-7D1D-456C-9A32-004A5DBD9C6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436789" y="4787831"/>
            <a:ext cx="1805401" cy="1978522"/>
          </a:xfrm>
          <a:prstGeom prst="rect">
            <a:avLst/>
          </a:prstGeom>
        </p:spPr>
      </p:pic>
      <p:pic>
        <p:nvPicPr>
          <p:cNvPr id="20" name="גרפיקה 19">
            <a:extLst>
              <a:ext uri="{FF2B5EF4-FFF2-40B4-BE49-F238E27FC236}">
                <a16:creationId xmlns:a16="http://schemas.microsoft.com/office/drawing/2014/main" id="{FA54F9F6-8A72-406A-BBB1-D41A4A366D8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778922" y="2728697"/>
            <a:ext cx="2089237" cy="1845831"/>
          </a:xfrm>
          <a:prstGeom prst="rect">
            <a:avLst/>
          </a:prstGeom>
        </p:spPr>
      </p:pic>
      <p:pic>
        <p:nvPicPr>
          <p:cNvPr id="22" name="גרפיקה 21">
            <a:extLst>
              <a:ext uri="{FF2B5EF4-FFF2-40B4-BE49-F238E27FC236}">
                <a16:creationId xmlns:a16="http://schemas.microsoft.com/office/drawing/2014/main" id="{B76A9985-146F-4A74-872B-60522959D7F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132649" y="4758566"/>
            <a:ext cx="2089238" cy="1644719"/>
          </a:xfrm>
          <a:prstGeom prst="rect">
            <a:avLst/>
          </a:prstGeom>
        </p:spPr>
      </p:pic>
      <p:pic>
        <p:nvPicPr>
          <p:cNvPr id="24" name="גרפיקה 23">
            <a:extLst>
              <a:ext uri="{FF2B5EF4-FFF2-40B4-BE49-F238E27FC236}">
                <a16:creationId xmlns:a16="http://schemas.microsoft.com/office/drawing/2014/main" id="{73EC279A-A7AF-4348-9B40-1437635001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80831" y="730316"/>
            <a:ext cx="1811014" cy="1562930"/>
          </a:xfrm>
          <a:prstGeom prst="rect">
            <a:avLst/>
          </a:prstGeom>
        </p:spPr>
      </p:pic>
      <p:pic>
        <p:nvPicPr>
          <p:cNvPr id="26" name="גרפיקה 25">
            <a:extLst>
              <a:ext uri="{FF2B5EF4-FFF2-40B4-BE49-F238E27FC236}">
                <a16:creationId xmlns:a16="http://schemas.microsoft.com/office/drawing/2014/main" id="{258D03E0-C98A-4EC6-B3CF-195C5D928C8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535550" y="4839928"/>
            <a:ext cx="2287991" cy="148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494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5AD3CFB8-02D3-4049-8B33-153754263616}"/>
              </a:ext>
            </a:extLst>
          </p:cNvPr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8AC9ABE-3C47-4E3F-90EB-BE2C39F51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8" name="מציין מיקום של תאריך 17">
            <a:extLst>
              <a:ext uri="{FF2B5EF4-FFF2-40B4-BE49-F238E27FC236}">
                <a16:creationId xmlns:a16="http://schemas.microsoft.com/office/drawing/2014/main" id="{D8F975D9-9FCF-47A6-8EDE-365BB5EC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19" name="מציין מיקום של כותרת תחתונה 18">
            <a:extLst>
              <a:ext uri="{FF2B5EF4-FFF2-40B4-BE49-F238E27FC236}">
                <a16:creationId xmlns:a16="http://schemas.microsoft.com/office/drawing/2014/main" id="{C68E4FAC-4C06-4717-B4C3-3654ACC7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מציין מיקום של מספר שקופית 19">
            <a:extLst>
              <a:ext uri="{FF2B5EF4-FFF2-40B4-BE49-F238E27FC236}">
                <a16:creationId xmlns:a16="http://schemas.microsoft.com/office/drawing/2014/main" id="{AA8CC4A1-5512-4A1C-B3C1-0B692F43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26276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ונים/ שמ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>
            <a:extLst>
              <a:ext uri="{FF2B5EF4-FFF2-40B4-BE49-F238E27FC236}">
                <a16:creationId xmlns:a16="http://schemas.microsoft.com/office/drawing/2014/main" id="{9E46C132-BDC5-43D8-BA7C-FC3E866A4C2B}"/>
              </a:ext>
            </a:extLst>
          </p:cNvPr>
          <p:cNvSpPr/>
          <p:nvPr userDrawn="1"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B72EBE9-7051-4FA7-81E0-384F2B0B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1582156-89AE-4316-8224-5A145493B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6ACB9BD-37F9-4ED2-9940-F02F375A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9A94978C-20E0-4188-8A8F-E4E5A0D821E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5464968" y="1611299"/>
            <a:ext cx="5376863" cy="4157662"/>
          </a:xfrm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45732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למדנו היום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</p:txBody>
      </p:sp>
      <p:pic>
        <p:nvPicPr>
          <p:cNvPr id="21" name="גרפיקה 20">
            <a:extLst>
              <a:ext uri="{FF2B5EF4-FFF2-40B4-BE49-F238E27FC236}">
                <a16:creationId xmlns:a16="http://schemas.microsoft.com/office/drawing/2014/main" id="{2B095457-4E3D-406E-8D76-9D7799D8E1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7234956">
            <a:off x="2188430" y="1157286"/>
            <a:ext cx="838200" cy="428625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2D5FF2F3-BFBA-4AF6-AA65-76E6C0DDF4CA}"/>
              </a:ext>
            </a:extLst>
          </p:cNvPr>
          <p:cNvSpPr/>
          <p:nvPr userDrawn="1"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למדנו היום?</a:t>
            </a:r>
          </a:p>
        </p:txBody>
      </p:sp>
      <p:sp>
        <p:nvSpPr>
          <p:cNvPr id="12" name="מציין מיקום תוכן 9">
            <a:extLst>
              <a:ext uri="{FF2B5EF4-FFF2-40B4-BE49-F238E27FC236}">
                <a16:creationId xmlns:a16="http://schemas.microsoft.com/office/drawing/2014/main" id="{8651C183-E377-499A-98F6-4B6AD1951E3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263662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סרטונים/ שמע">
  <p:cSld name="סרטונים/ שמע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3"/>
          <p:cNvSpPr/>
          <p:nvPr/>
        </p:nvSpPr>
        <p:spPr>
          <a:xfrm>
            <a:off x="7673" y="0"/>
            <a:ext cx="3573727" cy="6858000"/>
          </a:xfrm>
          <a:prstGeom prst="rect">
            <a:avLst/>
          </a:prstGeom>
          <a:solidFill>
            <a:srgbClr val="E5C3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title"/>
          </p:nvPr>
        </p:nvSpPr>
        <p:spPr>
          <a:xfrm>
            <a:off x="428625" y="1189831"/>
            <a:ext cx="28286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  <a:defRPr sz="5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3"/>
          <p:cNvSpPr>
            <a:spLocks noGrp="1"/>
          </p:cNvSpPr>
          <p:nvPr>
            <p:ph type="media" idx="2"/>
          </p:nvPr>
        </p:nvSpPr>
        <p:spPr>
          <a:xfrm>
            <a:off x="5464968" y="1611299"/>
            <a:ext cx="5376863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8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תמונה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5AD3CFB8-02D3-4049-8B33-153754263616}"/>
              </a:ext>
            </a:extLst>
          </p:cNvPr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DD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להדפסה</a:t>
            </a:r>
          </a:p>
        </p:txBody>
      </p:sp>
      <p:sp>
        <p:nvSpPr>
          <p:cNvPr id="18" name="מציין מיקום של תאריך 17">
            <a:extLst>
              <a:ext uri="{FF2B5EF4-FFF2-40B4-BE49-F238E27FC236}">
                <a16:creationId xmlns:a16="http://schemas.microsoft.com/office/drawing/2014/main" id="{D8F975D9-9FCF-47A6-8EDE-365BB5EC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19" name="מציין מיקום של כותרת תחתונה 18">
            <a:extLst>
              <a:ext uri="{FF2B5EF4-FFF2-40B4-BE49-F238E27FC236}">
                <a16:creationId xmlns:a16="http://schemas.microsoft.com/office/drawing/2014/main" id="{C68E4FAC-4C06-4717-B4C3-3654ACC7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מציין מיקום של מספר שקופית 19">
            <a:extLst>
              <a:ext uri="{FF2B5EF4-FFF2-40B4-BE49-F238E27FC236}">
                <a16:creationId xmlns:a16="http://schemas.microsoft.com/office/drawing/2014/main" id="{AA8CC4A1-5512-4A1C-B3C1-0B692F43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גרפיקה 7" descr="מדפסת עם מילוי מלא">
            <a:extLst>
              <a:ext uri="{FF2B5EF4-FFF2-40B4-BE49-F238E27FC236}">
                <a16:creationId xmlns:a16="http://schemas.microsoft.com/office/drawing/2014/main" id="{1AB97BE4-AFB7-4C7A-9505-80D8EFBA9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49551" y="587596"/>
            <a:ext cx="5807698" cy="54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1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233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9" r:id="rId4"/>
    <p:sldLayoutId id="2147483660" r:id="rId5"/>
    <p:sldLayoutId id="2147483661" r:id="rId6"/>
    <p:sldLayoutId id="2147483688" r:id="rId7"/>
    <p:sldLayoutId id="214748370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90868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3DE3897B-57C0-46C1-99A1-EF01C69D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ECAC9C8-94CA-4CD8-891D-3B126282E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3E9CFD5-0081-40C3-92FE-18D2A6112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F52E0EC-48D9-48C4-A852-9434367D4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D40205B-84E6-4857-BFD7-CE98CEA8C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50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3DE3897B-57C0-46C1-99A1-EF01C69D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ECAC9C8-94CA-4CD8-891D-3B126282E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3E9CFD5-0081-40C3-92FE-18D2A6112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B68D-8B77-4F94-BB97-F778B0AAB978}" type="datetimeFigureOut">
              <a:rPr lang="he-IL" smtClean="0"/>
              <a:t>ט'/טבת/תשפ"ה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F52E0EC-48D9-48C4-A852-9434367D4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D40205B-84E6-4857-BFD7-CE98CEA8C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090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youtu.be/4BVt2tv6zK4" TargetMode="Externa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openxmlformats.org/officeDocument/2006/relationships/image" Target="../media/image6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image" Target="../media/image67.svg"/><Relationship Id="rId4" Type="http://schemas.openxmlformats.org/officeDocument/2006/relationships/image" Target="../media/image61.sv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svg"/><Relationship Id="rId5" Type="http://schemas.openxmlformats.org/officeDocument/2006/relationships/image" Target="../media/image44.png"/><Relationship Id="rId10" Type="http://schemas.openxmlformats.org/officeDocument/2006/relationships/image" Target="../media/image77.svg"/><Relationship Id="rId4" Type="http://schemas.openxmlformats.org/officeDocument/2006/relationships/image" Target="../media/image71.sv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0.png"/><Relationship Id="rId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8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13.png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svg"/><Relationship Id="rId5" Type="http://schemas.openxmlformats.org/officeDocument/2006/relationships/image" Target="../media/image44.png"/><Relationship Id="rId10" Type="http://schemas.openxmlformats.org/officeDocument/2006/relationships/image" Target="../media/image77.svg"/><Relationship Id="rId4" Type="http://schemas.openxmlformats.org/officeDocument/2006/relationships/image" Target="../media/image71.sv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3.svg"/><Relationship Id="rId5" Type="http://schemas.openxmlformats.org/officeDocument/2006/relationships/image" Target="../media/image28.png"/><Relationship Id="rId4" Type="http://schemas.openxmlformats.org/officeDocument/2006/relationships/image" Target="../media/image4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53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7.sv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7.sv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5" Type="http://schemas.openxmlformats.org/officeDocument/2006/relationships/image" Target="../media/image35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32.png"/><Relationship Id="rId14" Type="http://schemas.openxmlformats.org/officeDocument/2006/relationships/image" Target="../media/image5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מלבן 28">
            <a:extLst>
              <a:ext uri="{FF2B5EF4-FFF2-40B4-BE49-F238E27FC236}">
                <a16:creationId xmlns:a16="http://schemas.microsoft.com/office/drawing/2014/main" id="{FA3F45E0-FBE1-454E-AA00-74A228EAA1C6}"/>
              </a:ext>
            </a:extLst>
          </p:cNvPr>
          <p:cNvSpPr/>
          <p:nvPr/>
        </p:nvSpPr>
        <p:spPr>
          <a:xfrm>
            <a:off x="0" y="0"/>
            <a:ext cx="12199673" cy="50699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AB5A58E6-3E8C-41F7-A006-FBCB6FD1EA00}"/>
              </a:ext>
            </a:extLst>
          </p:cNvPr>
          <p:cNvSpPr/>
          <p:nvPr/>
        </p:nvSpPr>
        <p:spPr>
          <a:xfrm>
            <a:off x="-1" y="2598820"/>
            <a:ext cx="12192001" cy="4259179"/>
          </a:xfrm>
          <a:prstGeom prst="rect">
            <a:avLst/>
          </a:prstGeom>
          <a:solidFill>
            <a:srgbClr val="E5C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8" name="גרפיקה 17">
            <a:extLst>
              <a:ext uri="{FF2B5EF4-FFF2-40B4-BE49-F238E27FC236}">
                <a16:creationId xmlns:a16="http://schemas.microsoft.com/office/drawing/2014/main" id="{0A69B6BC-F8B2-4E8A-9320-446FCD960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-7676" y="5011835"/>
            <a:ext cx="5268551" cy="1335136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FC597C1D-9ED8-420A-9EA9-A542C8319F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5" y="100884"/>
            <a:ext cx="7762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2B8EF0F8-90DD-433D-894C-960AC1D5239D}"/>
              </a:ext>
            </a:extLst>
          </p:cNvPr>
          <p:cNvSpPr/>
          <p:nvPr/>
        </p:nvSpPr>
        <p:spPr>
          <a:xfrm>
            <a:off x="-102068" y="790599"/>
            <a:ext cx="2141984" cy="404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משרד החינוך</a:t>
            </a:r>
          </a:p>
          <a:p>
            <a:pPr marL="0" marR="0" lvl="0" indent="0" algn="ctr" defTabSz="914400" rtl="1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מינהל</a:t>
            </a:r>
            <a:r>
              <a:rPr kumimoji="0" lang="he-IL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פדגוגי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אגף בכיר שירות פסיכולוגי ייעוצי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0D0D38DF-2529-4779-91E0-FD3504A02758}"/>
              </a:ext>
            </a:extLst>
          </p:cNvPr>
          <p:cNvSpPr txBox="1"/>
          <p:nvPr/>
        </p:nvSpPr>
        <p:spPr>
          <a:xfrm>
            <a:off x="6925348" y="6014229"/>
            <a:ext cx="6692346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الصف</a:t>
            </a: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ّ</a:t>
            </a: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الخامس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F91A3208-2368-6A2F-419E-E7E3669116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8329" y="47558"/>
            <a:ext cx="3039180" cy="1447410"/>
          </a:xfrm>
          <a:prstGeom prst="rect">
            <a:avLst/>
          </a:prstGeom>
        </p:spPr>
      </p:pic>
      <p:sp>
        <p:nvSpPr>
          <p:cNvPr id="6" name="Google Shape;124;p1">
            <a:extLst>
              <a:ext uri="{FF2B5EF4-FFF2-40B4-BE49-F238E27FC236}">
                <a16:creationId xmlns:a16="http://schemas.microsoft.com/office/drawing/2014/main" id="{8F81B77D-A5BE-C033-ECAF-9B847AED8402}"/>
              </a:ext>
            </a:extLst>
          </p:cNvPr>
          <p:cNvSpPr txBox="1"/>
          <p:nvPr/>
        </p:nvSpPr>
        <p:spPr>
          <a:xfrm>
            <a:off x="1422383" y="2669521"/>
            <a:ext cx="9221754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/>
            <a:r>
              <a:rPr lang="ar-SA" sz="4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الدّرس الأول</a:t>
            </a:r>
          </a:p>
          <a:p>
            <a:pPr algn="ctr" rtl="1"/>
            <a:r>
              <a:rPr lang="ar-SA" sz="5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نوج</a:t>
            </a:r>
            <a:r>
              <a:rPr lang="ar-JO" sz="5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5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ه "العيون" لصديق في ضائقة</a:t>
            </a:r>
          </a:p>
        </p:txBody>
      </p:sp>
      <p:sp>
        <p:nvSpPr>
          <p:cNvPr id="8" name="Google Shape;123;p1">
            <a:extLst>
              <a:ext uri="{FF2B5EF4-FFF2-40B4-BE49-F238E27FC236}">
                <a16:creationId xmlns:a16="http://schemas.microsoft.com/office/drawing/2014/main" id="{80F1D7DD-0B21-A3F8-3AEF-D91FA638A52E}"/>
              </a:ext>
            </a:extLst>
          </p:cNvPr>
          <p:cNvSpPr/>
          <p:nvPr/>
        </p:nvSpPr>
        <p:spPr>
          <a:xfrm>
            <a:off x="1219530" y="169872"/>
            <a:ext cx="9625368" cy="382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>
              <a:lnSpc>
                <a:spcPts val="5600"/>
              </a:lnSpc>
              <a:buClrTx/>
              <a:buFontTx/>
              <a:buNone/>
              <a:defRPr/>
            </a:pPr>
            <a:r>
              <a:rPr lang="ar-SA" sz="44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وحدة تعليميّة في المهارات الحياتيّة</a:t>
            </a:r>
          </a:p>
          <a:p>
            <a:pPr algn="ctr" rtl="1">
              <a:lnSpc>
                <a:spcPts val="5600"/>
              </a:lnSpc>
              <a:buClrTx/>
              <a:buFontTx/>
              <a:buNone/>
              <a:defRPr/>
            </a:pPr>
            <a:r>
              <a:rPr lang="ar-SA" sz="44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الصداقة التسامح ونَبذ العنف</a:t>
            </a:r>
          </a:p>
          <a:p>
            <a:pPr marL="0" marR="0" lvl="0" indent="0" algn="ctr" defTabSz="914400" rtl="1" eaLnBrk="1" fontAlgn="auto" latinLnBrk="0" hangingPunct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بنظرة موس</a:t>
            </a:r>
            <a:r>
              <a:rPr kumimoji="0" lang="ar-JO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ّ</a:t>
            </a: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عة:</a:t>
            </a:r>
            <a:r>
              <a:rPr kumimoji="0" lang="ar-JO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ar-L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تنمية الحساسيّة لحالات الإساءة بين الأصدقاء</a:t>
            </a:r>
            <a:endParaRPr kumimoji="0" lang="ar-LB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algn="ctr" rtl="1">
              <a:lnSpc>
                <a:spcPts val="5600"/>
              </a:lnSpc>
              <a:buClrTx/>
              <a:buFontTx/>
              <a:buNone/>
              <a:defRPr/>
            </a:pPr>
            <a:r>
              <a:rPr lang="ar-SA" sz="44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ar-SA" sz="44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ar-SA" sz="44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Google Shape;126;p1">
            <a:extLst>
              <a:ext uri="{FF2B5EF4-FFF2-40B4-BE49-F238E27FC236}">
                <a16:creationId xmlns:a16="http://schemas.microsoft.com/office/drawing/2014/main" id="{DD709F96-4BD3-4226-7F0D-4C2B9BC0FF58}"/>
              </a:ext>
            </a:extLst>
          </p:cNvPr>
          <p:cNvSpPr txBox="1"/>
          <p:nvPr/>
        </p:nvSpPr>
        <p:spPr>
          <a:xfrm>
            <a:off x="-926921" y="5067623"/>
            <a:ext cx="6426575" cy="131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>
              <a:lnSpc>
                <a:spcPct val="110000"/>
              </a:lnSpc>
            </a:pPr>
            <a:r>
              <a:rPr lang="ar-SA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مهارة مركزي</a:t>
            </a:r>
            <a:r>
              <a:rPr lang="ar-JO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ة </a:t>
            </a:r>
          </a:p>
          <a:p>
            <a:pPr algn="ctr" rtl="1">
              <a:lnSpc>
                <a:spcPct val="110000"/>
              </a:lnSpc>
            </a:pPr>
            <a:r>
              <a:rPr lang="ar-SA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الوعي والسلوك الاجتماعي</a:t>
            </a:r>
            <a:r>
              <a:rPr lang="ar-JO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</a:p>
          <a:p>
            <a:pPr algn="ctr" rtl="1">
              <a:lnSpc>
                <a:spcPct val="110000"/>
              </a:lnSpc>
            </a:pPr>
            <a:r>
              <a:rPr lang="ar-SA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تمييز حالات ال</a:t>
            </a:r>
            <a:r>
              <a:rPr lang="ar-JO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أذى</a:t>
            </a:r>
            <a:r>
              <a:rPr lang="ar-SA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للآخرين</a:t>
            </a:r>
          </a:p>
        </p:txBody>
      </p:sp>
    </p:spTree>
    <p:extLst>
      <p:ext uri="{BB962C8B-B14F-4D97-AF65-F5344CB8AC3E}">
        <p14:creationId xmlns:p14="http://schemas.microsoft.com/office/powerpoint/2010/main" val="1541228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لن نقف جانب</a:t>
            </a:r>
            <a:r>
              <a:rPr lang="ar-JO" dirty="0"/>
              <a:t>ًا</a:t>
            </a:r>
            <a:r>
              <a:rPr lang="ar-SA" dirty="0"/>
              <a:t>!!</a:t>
            </a:r>
            <a:br>
              <a:rPr lang="ar-SA" dirty="0"/>
            </a:br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20" y="3487603"/>
            <a:ext cx="1517067" cy="2936259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4F575117-0045-9569-0C30-CD5C84550A54}"/>
              </a:ext>
            </a:extLst>
          </p:cNvPr>
          <p:cNvSpPr/>
          <p:nvPr/>
        </p:nvSpPr>
        <p:spPr>
          <a:xfrm>
            <a:off x="3936569" y="1587210"/>
            <a:ext cx="7826806" cy="5131120"/>
          </a:xfrm>
          <a:custGeom>
            <a:avLst/>
            <a:gdLst/>
            <a:ahLst/>
            <a:cxnLst/>
            <a:rect l="l" t="t" r="r" b="b"/>
            <a:pathLst>
              <a:path w="13860379" h="8229600">
                <a:moveTo>
                  <a:pt x="0" y="0"/>
                </a:moveTo>
                <a:lnTo>
                  <a:pt x="13860378" y="0"/>
                </a:lnTo>
                <a:lnTo>
                  <a:pt x="1386037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E9A213AD-3F94-F303-6CDF-5DB36AFC9FE8}"/>
              </a:ext>
            </a:extLst>
          </p:cNvPr>
          <p:cNvSpPr txBox="1"/>
          <p:nvPr/>
        </p:nvSpPr>
        <p:spPr>
          <a:xfrm>
            <a:off x="6096000" y="420391"/>
            <a:ext cx="23781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ل</a:t>
            </a:r>
            <a:r>
              <a:rPr lang="ar-SA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ن</a:t>
            </a: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 نقف جانب</a:t>
            </a:r>
            <a:r>
              <a:rPr kumimoji="0" lang="ar-JO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ًا</a:t>
            </a: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!!</a:t>
            </a:r>
            <a:endParaRPr lang="he-I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9AA6FE2A-5151-24AD-0206-C3748F27AC9A}"/>
              </a:ext>
            </a:extLst>
          </p:cNvPr>
          <p:cNvSpPr/>
          <p:nvPr/>
        </p:nvSpPr>
        <p:spPr>
          <a:xfrm>
            <a:off x="1264890" y="668874"/>
            <a:ext cx="6294150" cy="1746627"/>
          </a:xfrm>
          <a:custGeom>
            <a:avLst/>
            <a:gdLst/>
            <a:ahLst/>
            <a:cxnLst/>
            <a:rect l="l" t="t" r="r" b="b"/>
            <a:pathLst>
              <a:path w="7315200" h="2029968">
                <a:moveTo>
                  <a:pt x="0" y="0"/>
                </a:moveTo>
                <a:lnTo>
                  <a:pt x="7315200" y="0"/>
                </a:lnTo>
                <a:lnTo>
                  <a:pt x="7315200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F26550C2-DED4-3F38-5C51-98BFFD1DEF49}"/>
              </a:ext>
            </a:extLst>
          </p:cNvPr>
          <p:cNvSpPr/>
          <p:nvPr/>
        </p:nvSpPr>
        <p:spPr>
          <a:xfrm flipH="1">
            <a:off x="4104187" y="2551644"/>
            <a:ext cx="6294150" cy="1746627"/>
          </a:xfrm>
          <a:custGeom>
            <a:avLst/>
            <a:gdLst/>
            <a:ahLst/>
            <a:cxnLst/>
            <a:rect l="l" t="t" r="r" b="b"/>
            <a:pathLst>
              <a:path w="7315200" h="2029968">
                <a:moveTo>
                  <a:pt x="7315200" y="0"/>
                </a:moveTo>
                <a:lnTo>
                  <a:pt x="0" y="0"/>
                </a:lnTo>
                <a:lnTo>
                  <a:pt x="0" y="2029968"/>
                </a:lnTo>
                <a:lnTo>
                  <a:pt x="7315200" y="2029968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" name="Freeform 2"/>
          <p:cNvSpPr/>
          <p:nvPr/>
        </p:nvSpPr>
        <p:spPr>
          <a:xfrm flipH="1">
            <a:off x="-855607" y="3002505"/>
            <a:ext cx="4928439" cy="4381830"/>
          </a:xfrm>
          <a:custGeom>
            <a:avLst/>
            <a:gdLst/>
            <a:ahLst/>
            <a:cxnLst/>
            <a:rect l="l" t="t" r="r" b="b"/>
            <a:pathLst>
              <a:path w="7392658" h="6572745">
                <a:moveTo>
                  <a:pt x="7392659" y="0"/>
                </a:moveTo>
                <a:lnTo>
                  <a:pt x="0" y="0"/>
                </a:lnTo>
                <a:lnTo>
                  <a:pt x="0" y="6572746"/>
                </a:lnTo>
                <a:lnTo>
                  <a:pt x="7392659" y="6572746"/>
                </a:lnTo>
                <a:lnTo>
                  <a:pt x="73926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>
            <a:off x="558208" y="3620381"/>
            <a:ext cx="2719197" cy="2743200"/>
          </a:xfrm>
          <a:custGeom>
            <a:avLst/>
            <a:gdLst/>
            <a:ahLst/>
            <a:cxnLst/>
            <a:rect l="l" t="t" r="r" b="b"/>
            <a:pathLst>
              <a:path w="4078795" h="4114800">
                <a:moveTo>
                  <a:pt x="0" y="0"/>
                </a:moveTo>
                <a:lnTo>
                  <a:pt x="4078796" y="0"/>
                </a:lnTo>
                <a:lnTo>
                  <a:pt x="40787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>
            <a:off x="8309152" y="3002505"/>
            <a:ext cx="4928439" cy="4381830"/>
          </a:xfrm>
          <a:custGeom>
            <a:avLst/>
            <a:gdLst/>
            <a:ahLst/>
            <a:cxnLst/>
            <a:rect l="l" t="t" r="r" b="b"/>
            <a:pathLst>
              <a:path w="7392658" h="6572745">
                <a:moveTo>
                  <a:pt x="0" y="0"/>
                </a:moveTo>
                <a:lnTo>
                  <a:pt x="7392659" y="0"/>
                </a:lnTo>
                <a:lnTo>
                  <a:pt x="7392659" y="6572746"/>
                </a:lnTo>
                <a:lnTo>
                  <a:pt x="0" y="65727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/>
          <p:cNvSpPr/>
          <p:nvPr/>
        </p:nvSpPr>
        <p:spPr>
          <a:xfrm>
            <a:off x="8698598" y="3620381"/>
            <a:ext cx="2992582" cy="2743200"/>
          </a:xfrm>
          <a:custGeom>
            <a:avLst/>
            <a:gdLst/>
            <a:ahLst/>
            <a:cxnLst/>
            <a:rect l="l" t="t" r="r" b="b"/>
            <a:pathLst>
              <a:path w="4488873" h="4114800">
                <a:moveTo>
                  <a:pt x="0" y="0"/>
                </a:moveTo>
                <a:lnTo>
                  <a:pt x="4488873" y="0"/>
                </a:lnTo>
                <a:lnTo>
                  <a:pt x="44888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134AFBA7-3FC3-9842-F217-124FE29357B6}"/>
              </a:ext>
            </a:extLst>
          </p:cNvPr>
          <p:cNvSpPr txBox="1"/>
          <p:nvPr/>
        </p:nvSpPr>
        <p:spPr>
          <a:xfrm>
            <a:off x="10194889" y="3222450"/>
            <a:ext cx="2621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ar-SA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سند</a:t>
            </a:r>
            <a:endParaRPr lang="he-IL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A04A72D2-609A-F0B7-C05F-9C3BD6D6F3A1}"/>
              </a:ext>
            </a:extLst>
          </p:cNvPr>
          <p:cNvSpPr txBox="1"/>
          <p:nvPr/>
        </p:nvSpPr>
        <p:spPr>
          <a:xfrm>
            <a:off x="-566781" y="3179173"/>
            <a:ext cx="27191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ar-SA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سامي</a:t>
            </a:r>
            <a:endParaRPr lang="he-IL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32A69D0-6401-72AB-BD95-0BAA454F880D}"/>
              </a:ext>
            </a:extLst>
          </p:cNvPr>
          <p:cNvSpPr txBox="1"/>
          <p:nvPr/>
        </p:nvSpPr>
        <p:spPr>
          <a:xfrm>
            <a:off x="2152416" y="908142"/>
            <a:ext cx="49284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يواجه كل</a:t>
            </a:r>
            <a:r>
              <a:rPr lang="ar-JO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من "سند" و"سامي" تحد</a:t>
            </a:r>
            <a:r>
              <a:rPr lang="ar-JO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يات</a:t>
            </a:r>
          </a:p>
          <a:p>
            <a:pPr marL="457200" indent="-457200" algn="ctr"/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هي هذه التحد</a:t>
            </a:r>
            <a:r>
              <a:rPr lang="ar-JO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يات؟</a:t>
            </a:r>
          </a:p>
          <a:p>
            <a:pPr marL="457200" indent="-457200" algn="ctr"/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هي مخاوفهم أو أفكارهم؟</a:t>
            </a:r>
            <a:endParaRPr lang="he-IL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9F2F25C0-3881-1A49-5CA1-4A99E17EC17C}"/>
              </a:ext>
            </a:extLst>
          </p:cNvPr>
          <p:cNvSpPr txBox="1"/>
          <p:nvPr/>
        </p:nvSpPr>
        <p:spPr>
          <a:xfrm>
            <a:off x="4104187" y="2866362"/>
            <a:ext cx="57591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حسب رأيكم، ما الذي منع سند من مساعدة سامي في الساحة ببداية الفيلم، وما الذي ساعده على الانضمام إلى سامي ومساعدته في النهاية؟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2">
            <a:extLst>
              <a:ext uri="{FF2B5EF4-FFF2-40B4-BE49-F238E27FC236}">
                <a16:creationId xmlns:a16="http://schemas.microsoft.com/office/drawing/2014/main" id="{99DDCE46-6176-9F6C-DBD4-E039E35F7F18}"/>
              </a:ext>
            </a:extLst>
          </p:cNvPr>
          <p:cNvSpPr/>
          <p:nvPr/>
        </p:nvSpPr>
        <p:spPr>
          <a:xfrm>
            <a:off x="7774353" y="2717222"/>
            <a:ext cx="3715043" cy="3844805"/>
          </a:xfrm>
          <a:custGeom>
            <a:avLst/>
            <a:gdLst/>
            <a:ahLst/>
            <a:cxnLst/>
            <a:rect l="l" t="t" r="r" b="b"/>
            <a:pathLst>
              <a:path w="5572564" h="5767207">
                <a:moveTo>
                  <a:pt x="0" y="0"/>
                </a:moveTo>
                <a:lnTo>
                  <a:pt x="5572564" y="0"/>
                </a:lnTo>
                <a:lnTo>
                  <a:pt x="5572564" y="5767207"/>
                </a:lnTo>
                <a:lnTo>
                  <a:pt x="0" y="57672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id="{A34FDAB1-C4A0-EC80-5118-B918E0D42E7D}"/>
              </a:ext>
            </a:extLst>
          </p:cNvPr>
          <p:cNvSpPr/>
          <p:nvPr/>
        </p:nvSpPr>
        <p:spPr>
          <a:xfrm>
            <a:off x="4222702" y="2717222"/>
            <a:ext cx="3715043" cy="3844805"/>
          </a:xfrm>
          <a:custGeom>
            <a:avLst/>
            <a:gdLst/>
            <a:ahLst/>
            <a:cxnLst/>
            <a:rect l="l" t="t" r="r" b="b"/>
            <a:pathLst>
              <a:path w="5572564" h="5767207">
                <a:moveTo>
                  <a:pt x="0" y="0"/>
                </a:moveTo>
                <a:lnTo>
                  <a:pt x="5572564" y="0"/>
                </a:lnTo>
                <a:lnTo>
                  <a:pt x="5572564" y="5767207"/>
                </a:lnTo>
                <a:lnTo>
                  <a:pt x="0" y="57672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811B7323-6525-669C-551B-6BBB10EBB3B9}"/>
              </a:ext>
            </a:extLst>
          </p:cNvPr>
          <p:cNvSpPr/>
          <p:nvPr/>
        </p:nvSpPr>
        <p:spPr>
          <a:xfrm>
            <a:off x="671052" y="2717222"/>
            <a:ext cx="3715043" cy="3844805"/>
          </a:xfrm>
          <a:custGeom>
            <a:avLst/>
            <a:gdLst/>
            <a:ahLst/>
            <a:cxnLst/>
            <a:rect l="l" t="t" r="r" b="b"/>
            <a:pathLst>
              <a:path w="5572564" h="5767207">
                <a:moveTo>
                  <a:pt x="0" y="0"/>
                </a:moveTo>
                <a:lnTo>
                  <a:pt x="5572564" y="0"/>
                </a:lnTo>
                <a:lnTo>
                  <a:pt x="5572564" y="5767207"/>
                </a:lnTo>
                <a:lnTo>
                  <a:pt x="0" y="57672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1226127" y="132322"/>
            <a:ext cx="10515600" cy="1325563"/>
          </a:xfrm>
        </p:spPr>
        <p:txBody>
          <a:bodyPr/>
          <a:lstStyle/>
          <a:p>
            <a:r>
              <a:rPr lang="ar-SA" dirty="0"/>
              <a:t>لعبة </a:t>
            </a:r>
            <a:r>
              <a:rPr lang="ar-JO" dirty="0"/>
              <a:t>التدريج 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>
          <a:xfrm>
            <a:off x="838200" y="1404435"/>
            <a:ext cx="11082100" cy="1591628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ar-SA" sz="3600" b="1" dirty="0"/>
              <a:t>ماذا كنت ستفعل؟</a:t>
            </a:r>
          </a:p>
          <a:p>
            <a:pPr marL="50800" indent="0">
              <a:buNone/>
            </a:pPr>
            <a:r>
              <a:rPr lang="ar-JO" sz="3500" dirty="0"/>
              <a:t>أ</a:t>
            </a:r>
            <a:r>
              <a:rPr lang="ar-SA" sz="3500" dirty="0"/>
              <a:t>تدخ</a:t>
            </a:r>
            <a:r>
              <a:rPr lang="ar-JO" sz="3500" dirty="0"/>
              <a:t>ّ</a:t>
            </a:r>
            <a:r>
              <a:rPr lang="ar-SA" sz="3500" dirty="0"/>
              <a:t>ل لإيقاف الأذى</a:t>
            </a:r>
            <a:r>
              <a:rPr lang="he-IL" sz="3500" dirty="0"/>
              <a:t>                       </a:t>
            </a:r>
            <a:r>
              <a:rPr lang="ar-JO" sz="3500" dirty="0"/>
              <a:t>أ</a:t>
            </a:r>
            <a:r>
              <a:rPr lang="ar-SA" sz="3500" dirty="0"/>
              <a:t>تجاهل</a:t>
            </a:r>
            <a:endParaRPr lang="he-IL" sz="2200" dirty="0"/>
          </a:p>
          <a:p>
            <a:pPr marL="50800" indent="0">
              <a:buNone/>
            </a:pPr>
            <a:endParaRPr lang="he-IL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3C900DF-C3E1-34FF-20E2-FC2274CDA40D}"/>
              </a:ext>
            </a:extLst>
          </p:cNvPr>
          <p:cNvSpPr txBox="1"/>
          <p:nvPr/>
        </p:nvSpPr>
        <p:spPr>
          <a:xfrm>
            <a:off x="8300043" y="6166151"/>
            <a:ext cx="29644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تدخَل</a:t>
            </a:r>
            <a:endParaRPr lang="he-I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247B10F-C5CD-6D83-ED68-D8BD17860384}"/>
              </a:ext>
            </a:extLst>
          </p:cNvPr>
          <p:cNvSpPr txBox="1"/>
          <p:nvPr/>
        </p:nvSpPr>
        <p:spPr>
          <a:xfrm>
            <a:off x="4665405" y="6153217"/>
            <a:ext cx="2861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rtl="1">
              <a:defRPr sz="2800" b="1"/>
            </a:lvl1pPr>
          </a:lstStyle>
          <a:p>
            <a:r>
              <a:rPr lang="ar-SA" dirty="0"/>
              <a:t>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تجاهل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44C38EBE-0CEE-4851-997C-A7D3CAE994EB}"/>
              </a:ext>
            </a:extLst>
          </p:cNvPr>
          <p:cNvSpPr txBox="1"/>
          <p:nvPr/>
        </p:nvSpPr>
        <p:spPr>
          <a:xfrm>
            <a:off x="1113754" y="6148633"/>
            <a:ext cx="29496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rtl="1">
              <a:defRPr sz="2800" b="1"/>
            </a:lvl1pPr>
          </a:lstStyle>
          <a:p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ترد</a:t>
            </a:r>
            <a:r>
              <a:rPr lang="ar-JO" dirty="0"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د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999626D3-73C0-A59D-BCBD-FDDE005FF1FE}"/>
              </a:ext>
            </a:extLst>
          </p:cNvPr>
          <p:cNvSpPr/>
          <p:nvPr/>
        </p:nvSpPr>
        <p:spPr>
          <a:xfrm>
            <a:off x="8724736" y="3481881"/>
            <a:ext cx="2152426" cy="2295921"/>
          </a:xfrm>
          <a:custGeom>
            <a:avLst/>
            <a:gdLst/>
            <a:ahLst/>
            <a:cxnLst/>
            <a:rect l="l" t="t" r="r" b="b"/>
            <a:pathLst>
              <a:path w="3433469" h="3662367">
                <a:moveTo>
                  <a:pt x="0" y="0"/>
                </a:moveTo>
                <a:lnTo>
                  <a:pt x="3433470" y="0"/>
                </a:lnTo>
                <a:lnTo>
                  <a:pt x="3433470" y="3662367"/>
                </a:lnTo>
                <a:lnTo>
                  <a:pt x="0" y="36623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6B717CEB-2E37-2506-8B74-6E3BBD4C6704}"/>
              </a:ext>
            </a:extLst>
          </p:cNvPr>
          <p:cNvSpPr/>
          <p:nvPr/>
        </p:nvSpPr>
        <p:spPr>
          <a:xfrm>
            <a:off x="5175143" y="3835617"/>
            <a:ext cx="1942186" cy="1942186"/>
          </a:xfrm>
          <a:custGeom>
            <a:avLst/>
            <a:gdLst/>
            <a:ahLst/>
            <a:cxnLst/>
            <a:rect l="l" t="t" r="r" b="b"/>
            <a:pathLst>
              <a:path w="3098102" h="3098102">
                <a:moveTo>
                  <a:pt x="0" y="0"/>
                </a:moveTo>
                <a:lnTo>
                  <a:pt x="3098102" y="0"/>
                </a:lnTo>
                <a:lnTo>
                  <a:pt x="3098102" y="3098102"/>
                </a:lnTo>
                <a:lnTo>
                  <a:pt x="0" y="30981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9C098F64-7A67-F234-4DF4-AF443A7E070B}"/>
              </a:ext>
            </a:extLst>
          </p:cNvPr>
          <p:cNvSpPr/>
          <p:nvPr/>
        </p:nvSpPr>
        <p:spPr>
          <a:xfrm>
            <a:off x="1622464" y="3835617"/>
            <a:ext cx="1942186" cy="1942186"/>
          </a:xfrm>
          <a:custGeom>
            <a:avLst/>
            <a:gdLst/>
            <a:ahLst/>
            <a:cxnLst/>
            <a:rect l="l" t="t" r="r" b="b"/>
            <a:pathLst>
              <a:path w="3098102" h="3098102">
                <a:moveTo>
                  <a:pt x="0" y="0"/>
                </a:moveTo>
                <a:lnTo>
                  <a:pt x="3098102" y="0"/>
                </a:lnTo>
                <a:lnTo>
                  <a:pt x="3098102" y="3098102"/>
                </a:lnTo>
                <a:lnTo>
                  <a:pt x="0" y="30981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B46FA713-E51B-500B-F88E-F9A9A10D2DEA}"/>
              </a:ext>
            </a:extLst>
          </p:cNvPr>
          <p:cNvCxnSpPr>
            <a:cxnSpLocks/>
          </p:cNvCxnSpPr>
          <p:nvPr/>
        </p:nvCxnSpPr>
        <p:spPr>
          <a:xfrm>
            <a:off x="6911782" y="2380147"/>
            <a:ext cx="1667662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582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215925" y="737699"/>
            <a:ext cx="3769081" cy="5287296"/>
          </a:xfrm>
          <a:custGeom>
            <a:avLst/>
            <a:gdLst/>
            <a:ahLst/>
            <a:cxnLst/>
            <a:rect l="l" t="t" r="r" b="b"/>
            <a:pathLst>
              <a:path w="5653621" h="7329023">
                <a:moveTo>
                  <a:pt x="5653621" y="0"/>
                </a:moveTo>
                <a:lnTo>
                  <a:pt x="0" y="0"/>
                </a:lnTo>
                <a:lnTo>
                  <a:pt x="0" y="7329023"/>
                </a:lnTo>
                <a:lnTo>
                  <a:pt x="5653621" y="7329023"/>
                </a:lnTo>
                <a:lnTo>
                  <a:pt x="5653621" y="0"/>
                </a:lnTo>
                <a:close/>
              </a:path>
            </a:pathLst>
          </a:custGeom>
          <a:blipFill>
            <a:blip r:embed="rId3"/>
            <a:stretch>
              <a:fillRect l="-1687" t="-7761" r="-1687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>
            <a:off x="4255121" y="685801"/>
            <a:ext cx="3769081" cy="5287296"/>
          </a:xfrm>
          <a:custGeom>
            <a:avLst/>
            <a:gdLst/>
            <a:ahLst/>
            <a:cxnLst/>
            <a:rect l="l" t="t" r="r" b="b"/>
            <a:pathLst>
              <a:path w="5653621" h="7329023">
                <a:moveTo>
                  <a:pt x="0" y="0"/>
                </a:moveTo>
                <a:lnTo>
                  <a:pt x="5653621" y="0"/>
                </a:lnTo>
                <a:lnTo>
                  <a:pt x="5653621" y="7329023"/>
                </a:lnTo>
                <a:lnTo>
                  <a:pt x="0" y="73290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87" t="-7761" r="-1687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>
            <a:off x="398716" y="685801"/>
            <a:ext cx="3769081" cy="5287296"/>
          </a:xfrm>
          <a:custGeom>
            <a:avLst/>
            <a:gdLst/>
            <a:ahLst/>
            <a:cxnLst/>
            <a:rect l="l" t="t" r="r" b="b"/>
            <a:pathLst>
              <a:path w="5653621" h="7329023">
                <a:moveTo>
                  <a:pt x="0" y="0"/>
                </a:moveTo>
                <a:lnTo>
                  <a:pt x="5653620" y="0"/>
                </a:lnTo>
                <a:lnTo>
                  <a:pt x="5653620" y="7329023"/>
                </a:lnTo>
                <a:lnTo>
                  <a:pt x="0" y="73290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87" t="-7761" r="-1687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B12E7F1B-9436-D3A2-4598-CCC8021E7769}"/>
              </a:ext>
            </a:extLst>
          </p:cNvPr>
          <p:cNvSpPr/>
          <p:nvPr/>
        </p:nvSpPr>
        <p:spPr>
          <a:xfrm>
            <a:off x="8128601" y="963870"/>
            <a:ext cx="3769082" cy="488601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أحد الأصدقاء من الصف</a:t>
            </a:r>
            <a:r>
              <a:rPr lang="ar-JO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يجلس بمفرده أثناء الاستراحة ويبكي. </a:t>
            </a:r>
          </a:p>
          <a:p>
            <a:pPr algn="ctr" rtl="1"/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ماذا ستفعلون؟ </a:t>
            </a:r>
          </a:p>
          <a:p>
            <a:pPr algn="ctr" rtl="1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ماذا ستفعلون في مثل هذه الحالة؟</a:t>
            </a:r>
          </a:p>
          <a:p>
            <a:pPr algn="ctr" rtl="1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ما هو الإجراء الذي ستت</a:t>
            </a:r>
            <a:r>
              <a:rPr lang="ar-JO" sz="2800" dirty="0"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خذونه، إن وجد؟</a:t>
            </a:r>
          </a:p>
          <a:p>
            <a:pPr algn="ctr" rtl="1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JO" sz="2800" dirty="0">
                <a:latin typeface="Calibri" panose="020F0502020204030204" pitchFamily="34" charset="0"/>
                <a:cs typeface="Calibri" panose="020F0502020204030204" pitchFamily="34" charset="0"/>
              </a:rPr>
              <a:t>ُ</a:t>
            </a:r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كتبوا الأفكار والمخاوف التي </a:t>
            </a:r>
            <a:r>
              <a:rPr lang="ar-JO" sz="2800" dirty="0">
                <a:latin typeface="Calibri" panose="020F0502020204030204" pitchFamily="34" charset="0"/>
                <a:cs typeface="Calibri" panose="020F0502020204030204" pitchFamily="34" charset="0"/>
              </a:rPr>
              <a:t>طُرحت</a:t>
            </a:r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 في المجموعة</a:t>
            </a:r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C069A783-287C-A6AA-1DFE-3F4C38EADF1A}"/>
              </a:ext>
            </a:extLst>
          </p:cNvPr>
          <p:cNvSpPr/>
          <p:nvPr/>
        </p:nvSpPr>
        <p:spPr>
          <a:xfrm>
            <a:off x="4255120" y="1008114"/>
            <a:ext cx="3769082" cy="484177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صديق\ة من الصف</a:t>
            </a:r>
            <a:r>
              <a:rPr lang="ar-JO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يهين طالب\ة من الصف أمام الجميع. </a:t>
            </a:r>
          </a:p>
          <a:p>
            <a:pPr algn="ctr" rtl="1"/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ماذا ستفعلون؟</a:t>
            </a:r>
          </a:p>
          <a:p>
            <a:pPr algn="ctr" rtl="1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ماذا ستفعلون في مثل هذه الحالة؟</a:t>
            </a:r>
          </a:p>
          <a:p>
            <a:pPr algn="ctr" rtl="1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ما هو الإجراء الذي ستت</a:t>
            </a:r>
            <a:r>
              <a:rPr lang="ar-JO" sz="2800" dirty="0"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خذونه، إن وجد؟</a:t>
            </a:r>
          </a:p>
          <a:p>
            <a:pPr algn="ctr" rtl="1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JO" sz="2800" dirty="0">
                <a:latin typeface="Calibri" panose="020F0502020204030204" pitchFamily="34" charset="0"/>
                <a:cs typeface="Calibri" panose="020F0502020204030204" pitchFamily="34" charset="0"/>
              </a:rPr>
              <a:t>ُ</a:t>
            </a:r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كتبوا الأفكار والمخاوف التي </a:t>
            </a:r>
            <a:r>
              <a:rPr lang="ar-JO" sz="2800" dirty="0">
                <a:latin typeface="Calibri" panose="020F0502020204030204" pitchFamily="34" charset="0"/>
                <a:cs typeface="Calibri" panose="020F0502020204030204" pitchFamily="34" charset="0"/>
              </a:rPr>
              <a:t>طُرحت </a:t>
            </a:r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في المجموعة</a:t>
            </a:r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5730A1E2-B23B-973D-AF88-0288E3A2026D}"/>
              </a:ext>
            </a:extLst>
          </p:cNvPr>
          <p:cNvSpPr/>
          <p:nvPr/>
        </p:nvSpPr>
        <p:spPr>
          <a:xfrm>
            <a:off x="337400" y="938695"/>
            <a:ext cx="3725998" cy="447016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طالب\ة من الصف</a:t>
            </a:r>
            <a:r>
              <a:rPr lang="ar-JO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يتعث</a:t>
            </a:r>
            <a:r>
              <a:rPr lang="ar-JO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ّر</a:t>
            </a:r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ويقع على الأرض أثناء الاستراحة. </a:t>
            </a:r>
          </a:p>
          <a:p>
            <a:pPr algn="ctr" rtl="1"/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ماذا ستفعلون؟ </a:t>
            </a:r>
          </a:p>
          <a:p>
            <a:pPr algn="ctr" rtl="1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ماذا ستفعلون في مثل هذه الحالة؟</a:t>
            </a:r>
          </a:p>
          <a:p>
            <a:pPr algn="ctr" rtl="1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ما هو الإجراء الذي ستت</a:t>
            </a:r>
            <a:r>
              <a:rPr lang="ar-JO" sz="2800" dirty="0"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خذونه، إن وجد؟</a:t>
            </a:r>
          </a:p>
          <a:p>
            <a:pPr algn="ctr" rtl="1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JO" sz="2800" dirty="0">
                <a:latin typeface="Calibri" panose="020F0502020204030204" pitchFamily="34" charset="0"/>
                <a:cs typeface="Calibri" panose="020F0502020204030204" pitchFamily="34" charset="0"/>
              </a:rPr>
              <a:t>ُ</a:t>
            </a:r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كتبوا الأفكار والمخاوف التي </a:t>
            </a:r>
            <a:r>
              <a:rPr lang="ar-JO" sz="2800" dirty="0">
                <a:latin typeface="Calibri" panose="020F0502020204030204" pitchFamily="34" charset="0"/>
                <a:cs typeface="Calibri" panose="020F0502020204030204" pitchFamily="34" charset="0"/>
              </a:rPr>
              <a:t>طُرحت</a:t>
            </a:r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 في المجموعة</a:t>
            </a:r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171684" y="685801"/>
            <a:ext cx="3769081" cy="5287296"/>
          </a:xfrm>
          <a:custGeom>
            <a:avLst/>
            <a:gdLst/>
            <a:ahLst/>
            <a:cxnLst/>
            <a:rect l="l" t="t" r="r" b="b"/>
            <a:pathLst>
              <a:path w="5653621" h="7329023">
                <a:moveTo>
                  <a:pt x="5653621" y="0"/>
                </a:moveTo>
                <a:lnTo>
                  <a:pt x="0" y="0"/>
                </a:lnTo>
                <a:lnTo>
                  <a:pt x="0" y="7329023"/>
                </a:lnTo>
                <a:lnTo>
                  <a:pt x="5653621" y="7329023"/>
                </a:lnTo>
                <a:lnTo>
                  <a:pt x="5653621" y="0"/>
                </a:lnTo>
                <a:close/>
              </a:path>
            </a:pathLst>
          </a:custGeom>
          <a:blipFill>
            <a:blip r:embed="rId3"/>
            <a:stretch>
              <a:fillRect l="-1687" t="-7761" r="-1687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>
            <a:off x="4233000" y="685801"/>
            <a:ext cx="3769081" cy="5287296"/>
          </a:xfrm>
          <a:custGeom>
            <a:avLst/>
            <a:gdLst/>
            <a:ahLst/>
            <a:cxnLst/>
            <a:rect l="l" t="t" r="r" b="b"/>
            <a:pathLst>
              <a:path w="5653621" h="7329023">
                <a:moveTo>
                  <a:pt x="0" y="0"/>
                </a:moveTo>
                <a:lnTo>
                  <a:pt x="5653621" y="0"/>
                </a:lnTo>
                <a:lnTo>
                  <a:pt x="5653621" y="7329023"/>
                </a:lnTo>
                <a:lnTo>
                  <a:pt x="0" y="73290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87" t="-7761" r="-1687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>
            <a:off x="294317" y="685801"/>
            <a:ext cx="3769081" cy="5287296"/>
          </a:xfrm>
          <a:custGeom>
            <a:avLst/>
            <a:gdLst/>
            <a:ahLst/>
            <a:cxnLst/>
            <a:rect l="l" t="t" r="r" b="b"/>
            <a:pathLst>
              <a:path w="5653621" h="7329023">
                <a:moveTo>
                  <a:pt x="0" y="0"/>
                </a:moveTo>
                <a:lnTo>
                  <a:pt x="5653620" y="0"/>
                </a:lnTo>
                <a:lnTo>
                  <a:pt x="5653620" y="7329023"/>
                </a:lnTo>
                <a:lnTo>
                  <a:pt x="0" y="73290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87" t="-7761" r="-1687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C1EC67CD-0A45-A605-2301-21265B449E40}"/>
              </a:ext>
            </a:extLst>
          </p:cNvPr>
          <p:cNvSpPr txBox="1"/>
          <p:nvPr/>
        </p:nvSpPr>
        <p:spPr>
          <a:xfrm>
            <a:off x="8127444" y="699944"/>
            <a:ext cx="3725999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يطلب أحد الأصدقاء من الصف</a:t>
            </a:r>
            <a:r>
              <a:rPr lang="ar-J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الانضمام إلى اللعبة ولا يسمح له\ها المشاركون بالانضمام</a:t>
            </a:r>
          </a:p>
          <a:p>
            <a:pPr algn="ctr" rtl="1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ماذا ستفعلون في مثل هذه الحالة؟</a:t>
            </a:r>
          </a:p>
          <a:p>
            <a:pPr algn="ctr" rtl="1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ما هو الإجراء الذي ستت</a:t>
            </a:r>
            <a:r>
              <a:rPr lang="ar-JO" sz="2800" dirty="0"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خذونه، إن وجد؟</a:t>
            </a:r>
          </a:p>
          <a:p>
            <a:pPr algn="ctr" rtl="1"/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JO" sz="2800" dirty="0">
                <a:latin typeface="Calibri" panose="020F0502020204030204" pitchFamily="34" charset="0"/>
                <a:cs typeface="Calibri" panose="020F0502020204030204" pitchFamily="34" charset="0"/>
              </a:rPr>
              <a:t>ُ</a:t>
            </a:r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كتبوا الأفكار والمخاوف التي </a:t>
            </a:r>
            <a:r>
              <a:rPr lang="ar-JO" sz="2800" dirty="0">
                <a:latin typeface="Calibri" panose="020F0502020204030204" pitchFamily="34" charset="0"/>
                <a:cs typeface="Calibri" panose="020F0502020204030204" pitchFamily="34" charset="0"/>
              </a:rPr>
              <a:t>طُرحت</a:t>
            </a:r>
            <a:r>
              <a:rPr lang="ar-SA" sz="2800" dirty="0">
                <a:latin typeface="Calibri" panose="020F0502020204030204" pitchFamily="34" charset="0"/>
                <a:cs typeface="Calibri" panose="020F0502020204030204" pitchFamily="34" charset="0"/>
              </a:rPr>
              <a:t> في المجموعة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61E34EE7-989A-4DDC-9C56-B89A631E088A}"/>
              </a:ext>
            </a:extLst>
          </p:cNvPr>
          <p:cNvSpPr/>
          <p:nvPr/>
        </p:nvSpPr>
        <p:spPr>
          <a:xfrm>
            <a:off x="4210880" y="685801"/>
            <a:ext cx="3769082" cy="51840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ctr" rtl="1">
              <a:defRPr/>
            </a:pPr>
            <a:r>
              <a:rPr lang="ar-SA" sz="2800" b="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صديق\ة من الصف</a:t>
            </a:r>
            <a:r>
              <a:rPr lang="ar-JO" sz="2800" b="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ّ</a:t>
            </a:r>
            <a:r>
              <a:rPr lang="ar-SA" sz="2800" b="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يضرب صديق\ة </a:t>
            </a:r>
            <a:r>
              <a:rPr lang="ar-JO" sz="2800" b="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آخر\ </a:t>
            </a:r>
            <a:r>
              <a:rPr lang="ar-SA" sz="2800" b="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أخرى من الصف</a:t>
            </a:r>
            <a:r>
              <a:rPr lang="ar-JO" sz="2800" b="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ّ</a:t>
            </a:r>
            <a:r>
              <a:rPr lang="ar-SA" sz="2800" b="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، ماذا ستفعلون؟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he-IL" sz="2800" b="1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algn="ctr" rtl="1"/>
            <a:r>
              <a:rPr lang="ar-SA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ماذا ستفعلون في مثل هذه الحالة؟</a:t>
            </a:r>
          </a:p>
          <a:p>
            <a:pPr algn="ctr" rtl="1"/>
            <a:r>
              <a:rPr lang="ar-SA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هو الإجراء الذي ستت</a:t>
            </a:r>
            <a:r>
              <a:rPr lang="ar-JO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خذونه، إن وجد؟</a:t>
            </a:r>
          </a:p>
          <a:p>
            <a:pPr algn="ctr" rtl="1"/>
            <a:r>
              <a:rPr lang="ar-SA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JO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ُ</a:t>
            </a:r>
            <a:r>
              <a:rPr lang="ar-SA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كتبوا الأفكار والمخاوف التي </a:t>
            </a:r>
            <a:r>
              <a:rPr lang="ar-JO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طُرحت </a:t>
            </a:r>
            <a:r>
              <a:rPr lang="ar-SA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المجموعة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841E514B-685E-5B7F-B0ED-F71B6948791C}"/>
              </a:ext>
            </a:extLst>
          </p:cNvPr>
          <p:cNvSpPr/>
          <p:nvPr/>
        </p:nvSpPr>
        <p:spPr>
          <a:xfrm>
            <a:off x="250077" y="699944"/>
            <a:ext cx="3769081" cy="52872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ctr" rtl="1">
              <a:defRPr/>
            </a:pPr>
            <a:r>
              <a:rPr lang="ar-SA" sz="2800" b="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صديق\ة من الصف</a:t>
            </a:r>
            <a:r>
              <a:rPr lang="ar-JO" sz="2800" b="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ّ</a:t>
            </a:r>
            <a:r>
              <a:rPr lang="ar-SA" sz="2800" b="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يقر</a:t>
            </a:r>
            <a:r>
              <a:rPr lang="ar-JO" sz="2800" b="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ّ</a:t>
            </a:r>
            <a:r>
              <a:rPr lang="ar-SA" sz="2800" b="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ر مقاطعة جماعي</a:t>
            </a:r>
            <a:r>
              <a:rPr lang="ar-JO" sz="2800" b="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ّ</a:t>
            </a:r>
            <a:r>
              <a:rPr lang="ar-SA" sz="2800" b="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ة لصديق\ة </a:t>
            </a:r>
            <a:r>
              <a:rPr lang="ar-JO" sz="2800" b="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آ</a:t>
            </a:r>
            <a:r>
              <a:rPr lang="ar-SA" sz="2800" b="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خر\</a:t>
            </a:r>
            <a:r>
              <a:rPr lang="ar-JO" sz="2800" b="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أخرى</a:t>
            </a:r>
            <a:r>
              <a:rPr lang="ar-SA" sz="2800" b="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من الصف</a:t>
            </a:r>
            <a:r>
              <a:rPr lang="ar-JO" sz="2800" b="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ّ</a:t>
            </a:r>
            <a:r>
              <a:rPr lang="ar-SA" sz="2800" b="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ماذا ستفعلون؟</a:t>
            </a:r>
          </a:p>
          <a:p>
            <a:pPr algn="ctr" rtl="1"/>
            <a:r>
              <a:rPr lang="ar-SA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ماذا ستفعلون في مثل هذه الحالة؟</a:t>
            </a:r>
          </a:p>
          <a:p>
            <a:pPr algn="ctr" rtl="1"/>
            <a:r>
              <a:rPr lang="ar-SA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هو الإجراء الذي ستت</a:t>
            </a:r>
            <a:r>
              <a:rPr lang="ar-JO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خذونه، إن وجد؟</a:t>
            </a:r>
          </a:p>
          <a:p>
            <a:pPr algn="ctr" rtl="1"/>
            <a:r>
              <a:rPr lang="ar-SA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JO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ُ</a:t>
            </a:r>
            <a:r>
              <a:rPr lang="ar-SA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كتبوا الأفكار والمخاوف التي </a:t>
            </a:r>
            <a:r>
              <a:rPr lang="ar-JO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طُرحت</a:t>
            </a:r>
            <a:r>
              <a:rPr lang="ar-SA" sz="2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في المجموعة</a:t>
            </a:r>
          </a:p>
        </p:txBody>
      </p:sp>
    </p:spTree>
    <p:extLst>
      <p:ext uri="{BB962C8B-B14F-4D97-AF65-F5344CB8AC3E}">
        <p14:creationId xmlns:p14="http://schemas.microsoft.com/office/powerpoint/2010/main" val="201023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גרפיקה 1">
            <a:extLst>
              <a:ext uri="{FF2B5EF4-FFF2-40B4-BE49-F238E27FC236}">
                <a16:creationId xmlns:a16="http://schemas.microsoft.com/office/drawing/2014/main" id="{66574DF2-7FD8-13E7-3325-C09717325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76445" y="530095"/>
            <a:ext cx="3607655" cy="2336777"/>
          </a:xfrm>
          <a:prstGeom prst="rect">
            <a:avLst/>
          </a:prstGeom>
        </p:spPr>
      </p:pic>
      <p:pic>
        <p:nvPicPr>
          <p:cNvPr id="3" name="גרפיקה 2">
            <a:extLst>
              <a:ext uri="{FF2B5EF4-FFF2-40B4-BE49-F238E27FC236}">
                <a16:creationId xmlns:a16="http://schemas.microsoft.com/office/drawing/2014/main" id="{D01EBD6F-8966-C5E1-1413-5E09E33A3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 flipV="1">
            <a:off x="794479" y="649115"/>
            <a:ext cx="4822104" cy="3123409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B2CF70F4-0F99-A70B-50EB-BB55B307F914}"/>
              </a:ext>
            </a:extLst>
          </p:cNvPr>
          <p:cNvSpPr txBox="1"/>
          <p:nvPr/>
        </p:nvSpPr>
        <p:spPr>
          <a:xfrm>
            <a:off x="7817882" y="1090558"/>
            <a:ext cx="31247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منكم صادف إحدى هذه الحالات أو حالة مشابهة؟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17097A26-B814-D5DD-CA6F-C172A532BD3A}"/>
              </a:ext>
            </a:extLst>
          </p:cNvPr>
          <p:cNvSpPr txBox="1"/>
          <p:nvPr/>
        </p:nvSpPr>
        <p:spPr>
          <a:xfrm>
            <a:off x="613793" y="1149537"/>
            <a:ext cx="51834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حسب رأيكم، </a:t>
            </a:r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ما هي الصعوبة </a:t>
            </a:r>
          </a:p>
          <a:p>
            <a:pPr lvl="0" algn="ctr" rtl="1"/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في اختيار التدخ</a:t>
            </a:r>
            <a:r>
              <a:rPr lang="ar-JO" sz="2400" b="1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ّ</a:t>
            </a:r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ل </a:t>
            </a:r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عندما يكون </a:t>
            </a:r>
          </a:p>
          <a:p>
            <a:pPr lvl="0" algn="ctr" rtl="1"/>
            <a:r>
              <a:rPr lang="ar-SA" sz="24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أحد الأصدقاء في ضائقة؟</a:t>
            </a:r>
          </a:p>
          <a:p>
            <a:pPr lvl="0" algn="ctr" rtl="1"/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وما هي الصعوبة في اختيار التجاهل؟</a:t>
            </a:r>
            <a:endParaRPr lang="he-IL" sz="2400" b="1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BBB84D08-4EC2-105E-E8B7-186FB4F2B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096001" y="3278429"/>
            <a:ext cx="4651948" cy="3386945"/>
          </a:xfrm>
          <a:prstGeom prst="rect">
            <a:avLst/>
          </a:prstGeom>
        </p:spPr>
      </p:pic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FE078779-0E26-CCE8-5228-2ED407B09F11}"/>
              </a:ext>
            </a:extLst>
          </p:cNvPr>
          <p:cNvSpPr txBox="1"/>
          <p:nvPr/>
        </p:nvSpPr>
        <p:spPr>
          <a:xfrm>
            <a:off x="6193437" y="3951560"/>
            <a:ext cx="44570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الناحية العملي</a:t>
            </a:r>
            <a:r>
              <a:rPr lang="ar-JO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ة، </a:t>
            </a:r>
          </a:p>
          <a:p>
            <a:pPr algn="ctr" rtl="1"/>
            <a:r>
              <a:rPr lang="ar-SA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الذي سيؤث</a:t>
            </a:r>
            <a:r>
              <a:rPr lang="ar-JO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 على قدرتكم على تنفيذ الاقتراحات التي قدمتموها في وقت وقوع الحدث الحقيقي</a:t>
            </a:r>
            <a:r>
              <a:rPr lang="ar-JO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 </a:t>
            </a:r>
            <a:endParaRPr lang="he-IL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גרפיקה 14">
            <a:extLst>
              <a:ext uri="{FF2B5EF4-FFF2-40B4-BE49-F238E27FC236}">
                <a16:creationId xmlns:a16="http://schemas.microsoft.com/office/drawing/2014/main" id="{42B36C10-715E-148D-FBC7-CDF004C380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1918740" y="4230360"/>
            <a:ext cx="3325317" cy="2421063"/>
          </a:xfrm>
          <a:prstGeom prst="rect">
            <a:avLst/>
          </a:prstGeom>
        </p:spPr>
      </p:pic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B58E4D0E-4B79-B96C-5EFA-62371057D0D5}"/>
              </a:ext>
            </a:extLst>
          </p:cNvPr>
          <p:cNvSpPr txBox="1"/>
          <p:nvPr/>
        </p:nvSpPr>
        <p:spPr>
          <a:xfrm>
            <a:off x="1693888" y="4805008"/>
            <a:ext cx="34399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الذي سيساعدكم</a:t>
            </a:r>
          </a:p>
          <a:p>
            <a:pPr algn="ctr"/>
            <a:r>
              <a:rPr lang="ar-SA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على التدخل؟</a:t>
            </a:r>
            <a:endParaRPr lang="he-IL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6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4">
            <a:extLst>
              <a:ext uri="{FF2B5EF4-FFF2-40B4-BE49-F238E27FC236}">
                <a16:creationId xmlns:a16="http://schemas.microsoft.com/office/drawing/2014/main" id="{12554243-5BAF-4100-B3B9-3043F98CC903}"/>
              </a:ext>
            </a:extLst>
          </p:cNvPr>
          <p:cNvSpPr txBox="1">
            <a:spLocks/>
          </p:cNvSpPr>
          <p:nvPr/>
        </p:nvSpPr>
        <p:spPr>
          <a:xfrm>
            <a:off x="404897" y="1596092"/>
            <a:ext cx="11634703" cy="14591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228600" lvl="0" indent="-50800">
              <a:spcBef>
                <a:spcPts val="0"/>
              </a:spcBef>
              <a:buSzPts val="2800"/>
            </a:pPr>
            <a:r>
              <a:rPr lang="ar-SA" sz="36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في بعض الأحيان نريد مساعدة صديق\ة ولكن</a:t>
            </a:r>
            <a:r>
              <a:rPr lang="ar-JO" sz="36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ّ</a:t>
            </a:r>
            <a:r>
              <a:rPr lang="ar-SA" sz="36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نا نخشى أن نتعر</a:t>
            </a:r>
            <a:r>
              <a:rPr lang="ar-JO" sz="36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ّ</a:t>
            </a:r>
            <a:r>
              <a:rPr lang="ar-SA" sz="36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ض للأذى.</a:t>
            </a:r>
            <a:endParaRPr lang="he-IL" sz="36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6" name="גרפיקה 28">
            <a:extLst>
              <a:ext uri="{FF2B5EF4-FFF2-40B4-BE49-F238E27FC236}">
                <a16:creationId xmlns:a16="http://schemas.microsoft.com/office/drawing/2014/main" id="{F15B8C0E-8859-43A9-B063-455D2F9E6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668000" y="94307"/>
            <a:ext cx="1371600" cy="17240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C3A4F2C-505B-C7CE-939E-EF622F644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نفك</a:t>
            </a:r>
            <a:r>
              <a:rPr lang="ar-JO" dirty="0"/>
              <a:t>ّ</a:t>
            </a:r>
            <a:r>
              <a:rPr lang="ar-SA" dirty="0"/>
              <a:t>ر معا- قو</a:t>
            </a:r>
            <a:r>
              <a:rPr lang="ar-JO" dirty="0"/>
              <a:t>ّ</a:t>
            </a:r>
            <a:r>
              <a:rPr lang="ar-SA" dirty="0"/>
              <a:t>ة المجموعة</a:t>
            </a:r>
            <a:endParaRPr lang="he-IL" dirty="0"/>
          </a:p>
        </p:txBody>
      </p:sp>
      <p:pic>
        <p:nvPicPr>
          <p:cNvPr id="1026" name="Picture 2" descr="Ask, Reply, Question Mark, Response">
            <a:extLst>
              <a:ext uri="{FF2B5EF4-FFF2-40B4-BE49-F238E27FC236}">
                <a16:creationId xmlns:a16="http://schemas.microsoft.com/office/drawing/2014/main" id="{55B959DA-4B79-7F21-98D3-8BDD8EB11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670" y="3623502"/>
            <a:ext cx="4302860" cy="363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37090D6D-3987-00FC-AC12-3BB6BE0A0182}"/>
              </a:ext>
            </a:extLst>
          </p:cNvPr>
          <p:cNvSpPr txBox="1"/>
          <p:nvPr/>
        </p:nvSpPr>
        <p:spPr>
          <a:xfrm>
            <a:off x="2567217" y="2135561"/>
            <a:ext cx="6168886" cy="183928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228600" marR="0" lvl="0" indent="-50800" algn="r" defTabSz="914400" rtl="1" eaLnBrk="1" fontAlgn="auto" latinLnBrk="0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ar-SA" sz="6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اذ</a:t>
            </a:r>
            <a:r>
              <a:rPr kumimoji="0" lang="ar-JO" sz="6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ً</a:t>
            </a:r>
            <a:r>
              <a:rPr kumimoji="0" lang="ar-SA" sz="6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ا ماذا نفعل؟؟؟</a:t>
            </a:r>
          </a:p>
        </p:txBody>
      </p:sp>
    </p:spTree>
    <p:extLst>
      <p:ext uri="{BB962C8B-B14F-4D97-AF65-F5344CB8AC3E}">
        <p14:creationId xmlns:p14="http://schemas.microsoft.com/office/powerpoint/2010/main" val="219401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0222E68-6969-0FB5-E741-F7B93EE4E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063" y="161490"/>
            <a:ext cx="10515600" cy="1325563"/>
          </a:xfrm>
        </p:spPr>
        <p:txBody>
          <a:bodyPr>
            <a:normAutofit/>
          </a:bodyPr>
          <a:lstStyle/>
          <a:p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كيف نعرف ماذا نفعل؟</a:t>
            </a:r>
            <a:endParaRPr lang="he-IL" sz="80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34A7031-F980-2535-4730-EFAD73F24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5702" y="2178629"/>
            <a:ext cx="6140295" cy="2714625"/>
          </a:xfrm>
        </p:spPr>
        <p:txBody>
          <a:bodyPr vert="horz" lIns="91440" tIns="45720" rIns="91440" bIns="45720" rtlCol="0">
            <a:normAutofit/>
          </a:bodyPr>
          <a:lstStyle/>
          <a:p>
            <a:pPr marL="50800" indent="0" algn="ctr">
              <a:buNone/>
            </a:pPr>
            <a:r>
              <a:rPr kumimoji="0" lang="ar-SA" sz="4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نفحص كاف</a:t>
            </a:r>
            <a:r>
              <a:rPr kumimoji="0" lang="ar-JO" sz="4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4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 </a:t>
            </a:r>
          </a:p>
          <a:p>
            <a:pPr marL="50800" indent="0" algn="ctr">
              <a:buNone/>
            </a:pPr>
            <a:r>
              <a:rPr kumimoji="0" lang="ar-SA" sz="4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الخيارات والاحتمالات المتاحة لنا</a:t>
            </a:r>
          </a:p>
        </p:txBody>
      </p:sp>
      <p:pic>
        <p:nvPicPr>
          <p:cNvPr id="7" name="תמונה 6" descr="סימני שאלה צבעוניים שונים">
            <a:extLst>
              <a:ext uri="{FF2B5EF4-FFF2-40B4-BE49-F238E27FC236}">
                <a16:creationId xmlns:a16="http://schemas.microsoft.com/office/drawing/2014/main" id="{5D257556-BB7C-84AF-DDB5-ED8B397570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32" r="35655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73614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גרפיקה 15">
            <a:extLst>
              <a:ext uri="{FF2B5EF4-FFF2-40B4-BE49-F238E27FC236}">
                <a16:creationId xmlns:a16="http://schemas.microsoft.com/office/drawing/2014/main" id="{6EC7766D-9B7A-4D19-8EC6-9E824F7AB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-86779" y="2788396"/>
            <a:ext cx="6522611" cy="3902920"/>
          </a:xfrm>
          <a:prstGeom prst="rect">
            <a:avLst/>
          </a:prstGeom>
        </p:spPr>
      </p:pic>
      <p:pic>
        <p:nvPicPr>
          <p:cNvPr id="14" name="גרפיקה 23">
            <a:extLst>
              <a:ext uri="{FF2B5EF4-FFF2-40B4-BE49-F238E27FC236}">
                <a16:creationId xmlns:a16="http://schemas.microsoft.com/office/drawing/2014/main" id="{B38951D6-A4D8-AC22-4806-C74F3F0233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5400000">
            <a:off x="4434206" y="925031"/>
            <a:ext cx="2551459" cy="2807871"/>
          </a:xfrm>
          <a:prstGeom prst="rect">
            <a:avLst/>
          </a:prstGeom>
        </p:spPr>
      </p:pic>
      <p:pic>
        <p:nvPicPr>
          <p:cNvPr id="10" name="גרפיקה 23">
            <a:extLst>
              <a:ext uri="{FF2B5EF4-FFF2-40B4-BE49-F238E27FC236}">
                <a16:creationId xmlns:a16="http://schemas.microsoft.com/office/drawing/2014/main" id="{CB3B2FA3-F0A6-4587-8DC0-C100FCE2A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0800000">
            <a:off x="6766708" y="3441936"/>
            <a:ext cx="5296012" cy="2925133"/>
          </a:xfrm>
          <a:prstGeom prst="rect">
            <a:avLst/>
          </a:prstGeom>
        </p:spPr>
      </p:pic>
      <p:pic>
        <p:nvPicPr>
          <p:cNvPr id="4" name="גרפיקה 15">
            <a:extLst>
              <a:ext uri="{FF2B5EF4-FFF2-40B4-BE49-F238E27FC236}">
                <a16:creationId xmlns:a16="http://schemas.microsoft.com/office/drawing/2014/main" id="{8C8D0FDD-3FB8-4538-9E9E-A03E2D47B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5794" y="166684"/>
            <a:ext cx="5157607" cy="3086146"/>
          </a:xfrm>
          <a:prstGeom prst="rect">
            <a:avLst/>
          </a:prstGeom>
        </p:spPr>
      </p:pic>
      <p:pic>
        <p:nvPicPr>
          <p:cNvPr id="5" name="גרפיקה 23">
            <a:extLst>
              <a:ext uri="{FF2B5EF4-FFF2-40B4-BE49-F238E27FC236}">
                <a16:creationId xmlns:a16="http://schemas.microsoft.com/office/drawing/2014/main" id="{93AA280F-BDB2-479E-A891-7F59F8891F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238644" y="305093"/>
            <a:ext cx="4878823" cy="2942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170B0F-4E92-4E9B-99B8-DAB79EDE3FBB}"/>
              </a:ext>
            </a:extLst>
          </p:cNvPr>
          <p:cNvSpPr txBox="1"/>
          <p:nvPr/>
        </p:nvSpPr>
        <p:spPr>
          <a:xfrm>
            <a:off x="511243" y="4220372"/>
            <a:ext cx="5326566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ctr" rtl="1">
              <a:lnSpc>
                <a:spcPct val="150000"/>
              </a:lnSpc>
              <a:buClrTx/>
            </a:pPr>
            <a:r>
              <a:rPr lang="ar-SA" sz="20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سوف نشج</a:t>
            </a:r>
            <a:r>
              <a:rPr lang="ar-JO" sz="20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0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 وندعم أولئك الذين تعر</a:t>
            </a:r>
            <a:r>
              <a:rPr lang="ar-JO" sz="20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0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ضوا للأذى. سوف نذك</a:t>
            </a:r>
            <a:r>
              <a:rPr lang="ar-JO" sz="20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0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رهم بأن</a:t>
            </a:r>
            <a:r>
              <a:rPr lang="ar-JO" sz="20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0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لديهم القو</a:t>
            </a:r>
            <a:r>
              <a:rPr lang="ar-JO" sz="20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0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ة للمواجهة وهناك أشخاص</a:t>
            </a:r>
          </a:p>
          <a:p>
            <a:pPr marL="457200" lvl="0" indent="-457200" algn="ctr" rtl="1">
              <a:lnSpc>
                <a:spcPct val="150000"/>
              </a:lnSpc>
              <a:buClrTx/>
            </a:pPr>
            <a:r>
              <a:rPr lang="ar-SA" sz="20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يقفون إلى جانبهم.</a:t>
            </a:r>
          </a:p>
          <a:p>
            <a:pPr marL="457200" lvl="0" indent="-457200" algn="ctr" rtl="1">
              <a:lnSpc>
                <a:spcPct val="150000"/>
              </a:lnSpc>
              <a:buClrTx/>
            </a:pPr>
            <a:r>
              <a:rPr lang="ar-SA" sz="2000" b="1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يمكننا تشجيع المزيد من الأصدقاء على أن يفعلوا مثلنا.</a:t>
            </a:r>
            <a:endParaRPr lang="he-IL" sz="20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F0C007-C8FA-4D70-9BAC-47DE7FDEC7F6}"/>
              </a:ext>
            </a:extLst>
          </p:cNvPr>
          <p:cNvSpPr txBox="1"/>
          <p:nvPr/>
        </p:nvSpPr>
        <p:spPr>
          <a:xfrm>
            <a:off x="449651" y="305093"/>
            <a:ext cx="4964739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ctr" rtl="1">
              <a:lnSpc>
                <a:spcPct val="150000"/>
              </a:lnSpc>
              <a:buClrTx/>
            </a:pPr>
            <a:r>
              <a:rPr lang="ar-SA" sz="28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لن نستخدم العنف</a:t>
            </a:r>
          </a:p>
          <a:p>
            <a:pPr marL="457200" lvl="0" indent="-457200" algn="ctr" rtl="1">
              <a:lnSpc>
                <a:spcPct val="150000"/>
              </a:lnSpc>
              <a:buClrTx/>
            </a:pPr>
            <a:r>
              <a:rPr lang="ar-SA" sz="28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(جسدي</a:t>
            </a:r>
            <a:r>
              <a:rPr lang="ar-JO" sz="28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8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ولفظي</a:t>
            </a:r>
            <a:r>
              <a:rPr lang="ar-JO" sz="28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8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lvl="0" indent="-457200" algn="ctr" rtl="1">
              <a:lnSpc>
                <a:spcPct val="150000"/>
              </a:lnSpc>
              <a:buClrTx/>
            </a:pPr>
            <a:r>
              <a:rPr lang="ar-SA" sz="28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لوقف العنف</a:t>
            </a:r>
          </a:p>
          <a:p>
            <a:pPr marL="457200" lvl="0" indent="-457200" algn="ctr" rtl="1">
              <a:lnSpc>
                <a:spcPct val="150000"/>
              </a:lnSpc>
              <a:buClrTx/>
            </a:pPr>
            <a:endParaRPr lang="he-IL" sz="28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AC3071-BB26-42A8-81D1-4DF9A076DF77}"/>
              </a:ext>
            </a:extLst>
          </p:cNvPr>
          <p:cNvSpPr txBox="1"/>
          <p:nvPr/>
        </p:nvSpPr>
        <p:spPr>
          <a:xfrm>
            <a:off x="4643778" y="1272635"/>
            <a:ext cx="2690155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buClrTx/>
            </a:pPr>
            <a:r>
              <a:rPr lang="ar-SA" sz="2600" b="1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المجموعة لديها </a:t>
            </a:r>
          </a:p>
          <a:p>
            <a:pPr lvl="0" algn="ctr" rtl="1">
              <a:buClrTx/>
            </a:pPr>
            <a:r>
              <a:rPr lang="ar-SA" sz="2600" b="1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القو</a:t>
            </a:r>
            <a:r>
              <a:rPr lang="ar-JO" sz="2600" b="1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600" b="1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ة</a:t>
            </a:r>
          </a:p>
          <a:p>
            <a:pPr lvl="0" algn="ctr" rtl="1">
              <a:buClrTx/>
            </a:pPr>
            <a:r>
              <a:rPr lang="ar-SA" sz="2600" b="1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ar-SA" sz="26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للات</a:t>
            </a:r>
            <a:r>
              <a:rPr lang="ar-JO" sz="26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6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حاد ووقف </a:t>
            </a:r>
          </a:p>
          <a:p>
            <a:pPr lvl="0" algn="ctr" rtl="1">
              <a:buClrTx/>
            </a:pPr>
            <a:r>
              <a:rPr lang="ar-SA" sz="26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التعاون مع السلوك المسيء</a:t>
            </a:r>
            <a:endParaRPr lang="he-IL" sz="26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3071A3-A880-415C-A0C5-49C89046ADBA}"/>
              </a:ext>
            </a:extLst>
          </p:cNvPr>
          <p:cNvSpPr txBox="1"/>
          <p:nvPr/>
        </p:nvSpPr>
        <p:spPr>
          <a:xfrm>
            <a:off x="6821455" y="3950554"/>
            <a:ext cx="5296012" cy="243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ctr" rtl="1">
              <a:lnSpc>
                <a:spcPct val="150000"/>
              </a:lnSpc>
              <a:buClrTx/>
            </a:pPr>
            <a:r>
              <a:rPr lang="ar-SA" sz="26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</a:t>
            </a:r>
            <a:r>
              <a:rPr lang="ar-JO" sz="26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ستعين</a:t>
            </a:r>
            <a:r>
              <a:rPr lang="ar-SA" sz="26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بشخص بالغ ونطلب منه التدخ</a:t>
            </a:r>
            <a:r>
              <a:rPr lang="ar-JO" sz="26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6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 والمساعدة.</a:t>
            </a:r>
          </a:p>
          <a:p>
            <a:pPr marL="457200" lvl="0" indent="-457200" algn="ctr" rtl="1">
              <a:lnSpc>
                <a:spcPct val="150000"/>
              </a:lnSpc>
              <a:buClrTx/>
            </a:pPr>
            <a:r>
              <a:rPr lang="ar-SA" sz="26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المهم</a:t>
            </a:r>
            <a:r>
              <a:rPr lang="ar-JO" sz="26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6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</a:t>
            </a:r>
            <a:r>
              <a:rPr lang="ar-JO" sz="26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ِ</a:t>
            </a:r>
            <a:r>
              <a:rPr lang="ar-SA" sz="26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بلاغ  شخص بالغ، حتى لو دون الكشف عن هويتك، حتى يتوق</a:t>
            </a:r>
            <a:r>
              <a:rPr lang="ar-JO" sz="26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6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 التنم</a:t>
            </a:r>
            <a:r>
              <a:rPr lang="ar-JO" sz="26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6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ر.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D17D4324-49BE-8608-890F-AE297698D083}"/>
              </a:ext>
            </a:extLst>
          </p:cNvPr>
          <p:cNvSpPr txBox="1"/>
          <p:nvPr/>
        </p:nvSpPr>
        <p:spPr>
          <a:xfrm>
            <a:off x="7439695" y="189621"/>
            <a:ext cx="4503231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457200" algn="ctr" rtl="1">
              <a:lnSpc>
                <a:spcPct val="150000"/>
              </a:lnSpc>
              <a:buClrTx/>
              <a:defRPr/>
            </a:pPr>
            <a:r>
              <a:rPr lang="ar-SA" sz="2600" b="1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للمجموعة قو</a:t>
            </a:r>
            <a:r>
              <a:rPr lang="ar-JO" sz="2600" b="1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600" b="1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ة إيجابي</a:t>
            </a:r>
            <a:r>
              <a:rPr lang="ar-JO" sz="2600" b="1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600" b="1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ة.</a:t>
            </a:r>
          </a:p>
          <a:p>
            <a:pPr lvl="0" indent="-457200" algn="ctr" rtl="1">
              <a:buClrTx/>
              <a:defRPr/>
            </a:pPr>
            <a:r>
              <a:rPr lang="ar-SA" sz="26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سنجد المزيد من الأصدقاء المتعاونين الذين سيكون من الممكن العمل معهم لوقف الأذى، لأن</a:t>
            </a:r>
            <a:r>
              <a:rPr lang="ar-JO" sz="26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2600" kern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نا معًا نمتلك القدرة على التأثير!</a:t>
            </a:r>
            <a:endParaRPr lang="he-IL" sz="26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7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DB7DD1F-2A7A-DBC0-7112-CBA2B9E07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لا نشيحُ النّ</a:t>
            </a: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ظر</a:t>
            </a: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 عن صديقٍ في ضائقة</a:t>
            </a:r>
            <a:endParaRPr lang="he-IL" sz="4400" dirty="0"/>
          </a:p>
        </p:txBody>
      </p:sp>
      <p:pic>
        <p:nvPicPr>
          <p:cNvPr id="4" name="Picture 4" descr="Doodle, Arrow, Show, Rise">
            <a:extLst>
              <a:ext uri="{FF2B5EF4-FFF2-40B4-BE49-F238E27FC236}">
                <a16:creationId xmlns:a16="http://schemas.microsoft.com/office/drawing/2014/main" id="{68EFC29E-F0C1-3703-52F8-336ECA0FC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70476">
            <a:off x="2554990" y="3185539"/>
            <a:ext cx="1815551" cy="15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93AEBCF-9DAE-4B4C-4B4C-F311C435B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765357">
            <a:off x="7665211" y="2612910"/>
            <a:ext cx="2078916" cy="183505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0CDC55E-DB96-A4F3-16C4-639B841A3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217214">
            <a:off x="5313760" y="3502073"/>
            <a:ext cx="2078916" cy="1835055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A624FB4E-2A00-FA25-64F1-6C211ED15E22}"/>
              </a:ext>
            </a:extLst>
          </p:cNvPr>
          <p:cNvSpPr txBox="1"/>
          <p:nvPr/>
        </p:nvSpPr>
        <p:spPr>
          <a:xfrm>
            <a:off x="8525060" y="4704756"/>
            <a:ext cx="34393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000" b="1" u="sng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ن</a:t>
            </a:r>
            <a:r>
              <a:rPr lang="ar-SA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نظر </a:t>
            </a:r>
            <a:r>
              <a:rPr lang="ar-SA" sz="2000" b="1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r" rtl="1"/>
            <a:r>
              <a:rPr lang="ar-SA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ننتبه للحيرة والترد</a:t>
            </a:r>
            <a:r>
              <a:rPr lang="ar-JO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ّ</a:t>
            </a:r>
            <a:r>
              <a:rPr lang="ar-SA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د والمشاعر التي تراودنا.</a:t>
            </a:r>
            <a:endParaRPr lang="he-IL" sz="20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r" rtl="1"/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ننظر</a:t>
            </a:r>
            <a:r>
              <a:rPr kumimoji="0" lang="ar-SA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بثبات للأذى الحاصل ولا نتجاهل.</a:t>
            </a:r>
            <a:endParaRPr lang="he-IL" sz="2000" dirty="0"/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4A7C089B-D931-B038-DA25-14B875AB3A04}"/>
              </a:ext>
            </a:extLst>
          </p:cNvPr>
          <p:cNvSpPr/>
          <p:nvPr/>
        </p:nvSpPr>
        <p:spPr>
          <a:xfrm>
            <a:off x="8493795" y="4164832"/>
            <a:ext cx="3470611" cy="2690802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8D0F1F71-6305-6F02-58DA-E432B0E8CEFC}"/>
              </a:ext>
            </a:extLst>
          </p:cNvPr>
          <p:cNvSpPr txBox="1"/>
          <p:nvPr/>
        </p:nvSpPr>
        <p:spPr>
          <a:xfrm>
            <a:off x="4549353" y="5358365"/>
            <a:ext cx="3759491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AE" sz="2000" b="1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ظ</a:t>
            </a:r>
            <a:r>
              <a:rPr lang="ar-AE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روف الصف</a:t>
            </a:r>
            <a:r>
              <a:rPr lang="ar-JO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ّ</a:t>
            </a:r>
            <a:r>
              <a:rPr lang="ar-AE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المحيطة</a:t>
            </a:r>
            <a:r>
              <a:rPr lang="he-IL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</a:t>
            </a: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ar-AE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عندما نُميّز صديقًا يتعرّض</a:t>
            </a:r>
            <a:r>
              <a:rPr lang="ar-JO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للإساءة</a:t>
            </a:r>
          </a:p>
          <a:p>
            <a:pPr algn="ctr" rtl="1"/>
            <a:r>
              <a:rPr lang="ar-JO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نختار ردّ فعلنا وممّن سنطلب المساعدة </a:t>
            </a:r>
            <a:r>
              <a:rPr lang="ar-JO" sz="2000" u="sng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lang="he-IL" sz="2000" u="sng" kern="1200" dirty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ctr" rtl="1"/>
            <a:r>
              <a:rPr lang="ar-SA" sz="4800" b="1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ar-SA" sz="4800" b="1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he-IL" sz="2800" dirty="0"/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39C5C708-1B4B-97B5-BBD7-FA5A2F7E5B4C}"/>
              </a:ext>
            </a:extLst>
          </p:cNvPr>
          <p:cNvSpPr/>
          <p:nvPr/>
        </p:nvSpPr>
        <p:spPr>
          <a:xfrm>
            <a:off x="4569279" y="5317002"/>
            <a:ext cx="3598043" cy="1422386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30C2BCC9-CFDE-F430-B8E7-F3F19CE73098}"/>
              </a:ext>
            </a:extLst>
          </p:cNvPr>
          <p:cNvSpPr txBox="1"/>
          <p:nvPr/>
        </p:nvSpPr>
        <p:spPr>
          <a:xfrm>
            <a:off x="431005" y="4419600"/>
            <a:ext cx="3759491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spcBef>
                <a:spcPts val="1000"/>
              </a:spcBef>
              <a:buClrTx/>
              <a:defRPr/>
            </a:pPr>
            <a:endParaRPr lang="he-IL" sz="20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algn="ctr" rtl="1">
              <a:spcBef>
                <a:spcPts val="1000"/>
              </a:spcBef>
              <a:buClrTx/>
              <a:defRPr/>
            </a:pPr>
            <a:r>
              <a:rPr lang="ar-AE" sz="2000" b="1" kern="12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ر</a:t>
            </a:r>
            <a:r>
              <a:rPr lang="ar-AE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دود الفعل</a:t>
            </a:r>
            <a:r>
              <a:rPr lang="he-IL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</a:t>
            </a:r>
          </a:p>
          <a:p>
            <a:pPr lvl="0" algn="ctr" rtl="1">
              <a:spcBef>
                <a:spcPts val="1000"/>
              </a:spcBef>
              <a:buClrTx/>
              <a:defRPr/>
            </a:pPr>
            <a:r>
              <a:rPr lang="ar-SA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التصر</a:t>
            </a:r>
            <a:r>
              <a:rPr lang="ar-JO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ّ</a:t>
            </a:r>
            <a:r>
              <a:rPr lang="ar-SA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ف والرد</a:t>
            </a:r>
            <a:r>
              <a:rPr lang="ar-JO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ّ</a:t>
            </a:r>
            <a:endParaRPr lang="ar-SA" sz="20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 algn="ctr" rtl="1">
              <a:spcBef>
                <a:spcPts val="1000"/>
              </a:spcBef>
              <a:buClrTx/>
              <a:defRPr/>
            </a:pPr>
            <a:r>
              <a:rPr lang="ar-SA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لتغيير الوضع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9BEDE636-48DA-9015-5B3B-5C854649FAFB}"/>
              </a:ext>
            </a:extLst>
          </p:cNvPr>
          <p:cNvSpPr/>
          <p:nvPr/>
        </p:nvSpPr>
        <p:spPr>
          <a:xfrm>
            <a:off x="402736" y="4645731"/>
            <a:ext cx="3598043" cy="2212269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0" name="Picture 2" descr="Free vector graphics of Telescope">
            <a:extLst>
              <a:ext uri="{FF2B5EF4-FFF2-40B4-BE49-F238E27FC236}">
                <a16:creationId xmlns:a16="http://schemas.microsoft.com/office/drawing/2014/main" id="{254BB0BE-F125-AE87-F7BD-F0B12A775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4678" flipH="1">
            <a:off x="9987903" y="557680"/>
            <a:ext cx="2010412" cy="160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illustrations of Cartoon">
            <a:extLst>
              <a:ext uri="{FF2B5EF4-FFF2-40B4-BE49-F238E27FC236}">
                <a16:creationId xmlns:a16="http://schemas.microsoft.com/office/drawing/2014/main" id="{2D34F003-325C-ED35-AA97-5429AAB75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68" y="1206386"/>
            <a:ext cx="2449774" cy="117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119035FE-9741-9D62-066C-64111834BF53}"/>
              </a:ext>
            </a:extLst>
          </p:cNvPr>
          <p:cNvSpPr txBox="1"/>
          <p:nvPr/>
        </p:nvSpPr>
        <p:spPr>
          <a:xfrm>
            <a:off x="4378005" y="1951484"/>
            <a:ext cx="370220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AE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نظ"ر</a:t>
            </a:r>
            <a:r>
              <a:rPr kumimoji="0" lang="ar-AE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he-IL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kumimoji="0" lang="he-IL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578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/>
          <p:nvPr/>
        </p:nvSpPr>
        <p:spPr>
          <a:xfrm>
            <a:off x="0" y="1313634"/>
            <a:ext cx="12192000" cy="5544366"/>
          </a:xfrm>
          <a:prstGeom prst="rect">
            <a:avLst/>
          </a:prstGeom>
          <a:solidFill>
            <a:srgbClr val="E5C3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E5C3B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"/>
          <p:cNvSpPr/>
          <p:nvPr/>
        </p:nvSpPr>
        <p:spPr>
          <a:xfrm>
            <a:off x="-102068" y="790599"/>
            <a:ext cx="2141984" cy="40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משרד החינוך</a:t>
            </a:r>
            <a:endParaRPr/>
          </a:p>
          <a:p>
            <a:pPr marL="0" marR="0" lvl="0" indent="0" algn="ctr" rtl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מינהל פדגוגי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אגף בכיר שירות פסיכולוגי ייעוצי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1485121" y="259641"/>
            <a:ext cx="9221755" cy="95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7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أهداف الوحدة</a:t>
            </a:r>
          </a:p>
        </p:txBody>
      </p:sp>
      <p:sp>
        <p:nvSpPr>
          <p:cNvPr id="135" name="Google Shape;135;p2"/>
          <p:cNvSpPr txBox="1"/>
          <p:nvPr/>
        </p:nvSpPr>
        <p:spPr>
          <a:xfrm>
            <a:off x="216976" y="1888568"/>
            <a:ext cx="11241669" cy="3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 algn="r" rtl="1">
              <a:lnSpc>
                <a:spcPct val="150000"/>
              </a:lnSpc>
              <a:spcBef>
                <a:spcPts val="1200"/>
              </a:spcBef>
              <a:buSzPts val="2400"/>
              <a:buFont typeface="Arial" panose="020B0604020202020204" pitchFamily="34" charset="0"/>
              <a:buChar char="•"/>
            </a:pPr>
            <a:r>
              <a:rPr lang="ar-JO" sz="2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أن </a:t>
            </a:r>
            <a:r>
              <a:rPr lang="ar-SA" sz="2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يفهم الطل</a:t>
            </a:r>
            <a:r>
              <a:rPr lang="ar-JO" sz="2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ّاب</a:t>
            </a:r>
            <a:r>
              <a:rPr lang="ar-SA" sz="2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المسؤولي</a:t>
            </a:r>
            <a:r>
              <a:rPr lang="ar-JO" sz="2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2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ة والقوة التي يتمت</a:t>
            </a:r>
            <a:r>
              <a:rPr lang="ar-JO" sz="2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2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ع بها أعضاء المجموعة لوقف حادث العنف.</a:t>
            </a:r>
          </a:p>
          <a:p>
            <a:pPr marL="457200" marR="0" lvl="0" indent="-457200" algn="r" rtl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ar-JO" sz="2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أن </a:t>
            </a:r>
            <a:r>
              <a:rPr lang="ar-SA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يتعر</a:t>
            </a:r>
            <a:r>
              <a:rPr lang="ar-JO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ف الطل</a:t>
            </a:r>
            <a:r>
              <a:rPr lang="ar-JO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ّاب</a:t>
            </a:r>
            <a:r>
              <a:rPr lang="ar-SA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على الأدوار المختلفة لـ "المتفر</a:t>
            </a:r>
            <a:r>
              <a:rPr lang="ar-JO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ج المشارك" في حدث عنيف.</a:t>
            </a:r>
          </a:p>
          <a:p>
            <a:pPr marL="457200" marR="0" lvl="0" indent="-457200" algn="r" rtl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ar-JO" sz="2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أن </a:t>
            </a:r>
            <a:r>
              <a:rPr lang="ar-SA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يتلق</a:t>
            </a:r>
            <a:r>
              <a:rPr lang="ar-JO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ّى</a:t>
            </a:r>
            <a:r>
              <a:rPr lang="ar-SA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الطلاب أدوات لتطوير المسؤولي</a:t>
            </a:r>
            <a:r>
              <a:rPr lang="ar-JO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ة الشخصي</a:t>
            </a:r>
            <a:r>
              <a:rPr lang="ar-JO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2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ة التي ستساعدهم على اختيار السلوك المناسب والمرغوب فيه.</a:t>
            </a:r>
          </a:p>
          <a:p>
            <a:pPr marR="0" lvl="0" algn="r" rtl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5DF3D32-6D2A-44AF-BA36-A5F4E41D3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2317584" y="1468702"/>
            <a:ext cx="6177517" cy="5069258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B1DDDE9-BB9B-45C1-8BAC-BA745A9AAA68}"/>
              </a:ext>
            </a:extLst>
          </p:cNvPr>
          <p:cNvSpPr txBox="1">
            <a:spLocks/>
          </p:cNvSpPr>
          <p:nvPr/>
        </p:nvSpPr>
        <p:spPr>
          <a:xfrm>
            <a:off x="3176960" y="3122398"/>
            <a:ext cx="4458764" cy="2112963"/>
          </a:xfrm>
          <a:prstGeom prst="rect">
            <a:avLst/>
          </a:prstGeom>
          <a:noFill/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LB" sz="5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Calibri" panose="020F0502020204030204" pitchFamily="34" charset="0"/>
              </a:rPr>
              <a:t>ما الّذي أنوي القيام به من يوم الغد؟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CBC17772-1007-4657-80B9-1C5057B80723}"/>
              </a:ext>
            </a:extLst>
          </p:cNvPr>
          <p:cNvSpPr/>
          <p:nvPr/>
        </p:nvSpPr>
        <p:spPr>
          <a:xfrm>
            <a:off x="5727446" y="1831"/>
            <a:ext cx="9068456" cy="1378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أنْوي أن</a:t>
            </a: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...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43EAC79B-FE92-4409-8CE0-6162E7497E87}"/>
              </a:ext>
            </a:extLst>
          </p:cNvPr>
          <p:cNvSpPr/>
          <p:nvPr/>
        </p:nvSpPr>
        <p:spPr>
          <a:xfrm>
            <a:off x="2956537" y="5663326"/>
            <a:ext cx="9068456" cy="1378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4149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</a:pPr>
            <a:r>
              <a:rPr lang="ar-SA" dirty="0"/>
              <a:t>للطباعة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AE107A6E-6586-E443-798D-BB630D3578F1}"/>
              </a:ext>
            </a:extLst>
          </p:cNvPr>
          <p:cNvGrpSpPr/>
          <p:nvPr/>
        </p:nvGrpSpPr>
        <p:grpSpPr>
          <a:xfrm>
            <a:off x="284815" y="228858"/>
            <a:ext cx="5577424" cy="1860071"/>
            <a:chOff x="671052" y="2717222"/>
            <a:chExt cx="10818344" cy="4216351"/>
          </a:xfrm>
        </p:grpSpPr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F002296B-6D64-D0CD-9F31-8C25E7D9A78C}"/>
                </a:ext>
              </a:extLst>
            </p:cNvPr>
            <p:cNvSpPr/>
            <p:nvPr/>
          </p:nvSpPr>
          <p:spPr>
            <a:xfrm>
              <a:off x="7774353" y="2717222"/>
              <a:ext cx="3715043" cy="3844805"/>
            </a:xfrm>
            <a:custGeom>
              <a:avLst/>
              <a:gdLst/>
              <a:ahLst/>
              <a:cxnLst/>
              <a:rect l="l" t="t" r="r" b="b"/>
              <a:pathLst>
                <a:path w="5572564" h="5767207">
                  <a:moveTo>
                    <a:pt x="0" y="0"/>
                  </a:moveTo>
                  <a:lnTo>
                    <a:pt x="5572564" y="0"/>
                  </a:lnTo>
                  <a:lnTo>
                    <a:pt x="5572564" y="5767207"/>
                  </a:lnTo>
                  <a:lnTo>
                    <a:pt x="0" y="5767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12D7CAFA-8277-B930-37A1-D1D1990DF645}"/>
                </a:ext>
              </a:extLst>
            </p:cNvPr>
            <p:cNvSpPr/>
            <p:nvPr/>
          </p:nvSpPr>
          <p:spPr>
            <a:xfrm>
              <a:off x="4222702" y="2717222"/>
              <a:ext cx="3715043" cy="3844805"/>
            </a:xfrm>
            <a:custGeom>
              <a:avLst/>
              <a:gdLst/>
              <a:ahLst/>
              <a:cxnLst/>
              <a:rect l="l" t="t" r="r" b="b"/>
              <a:pathLst>
                <a:path w="5572564" h="5767207">
                  <a:moveTo>
                    <a:pt x="0" y="0"/>
                  </a:moveTo>
                  <a:lnTo>
                    <a:pt x="5572564" y="0"/>
                  </a:lnTo>
                  <a:lnTo>
                    <a:pt x="5572564" y="5767207"/>
                  </a:lnTo>
                  <a:lnTo>
                    <a:pt x="0" y="5767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97820B2E-371F-B066-BFBC-1598A0377975}"/>
                </a:ext>
              </a:extLst>
            </p:cNvPr>
            <p:cNvSpPr/>
            <p:nvPr/>
          </p:nvSpPr>
          <p:spPr>
            <a:xfrm>
              <a:off x="671052" y="2717222"/>
              <a:ext cx="3715043" cy="3844805"/>
            </a:xfrm>
            <a:custGeom>
              <a:avLst/>
              <a:gdLst/>
              <a:ahLst/>
              <a:cxnLst/>
              <a:rect l="l" t="t" r="r" b="b"/>
              <a:pathLst>
                <a:path w="5572564" h="5767207">
                  <a:moveTo>
                    <a:pt x="0" y="0"/>
                  </a:moveTo>
                  <a:lnTo>
                    <a:pt x="5572564" y="0"/>
                  </a:lnTo>
                  <a:lnTo>
                    <a:pt x="5572564" y="5767207"/>
                  </a:lnTo>
                  <a:lnTo>
                    <a:pt x="0" y="5767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654AEB7-D1B3-2A1C-8227-377A0D5C7507}"/>
                </a:ext>
              </a:extLst>
            </p:cNvPr>
            <p:cNvSpPr txBox="1"/>
            <p:nvPr/>
          </p:nvSpPr>
          <p:spPr>
            <a:xfrm>
              <a:off x="8300043" y="6166149"/>
              <a:ext cx="2964428" cy="7674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ar-SA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تدخ</a:t>
              </a:r>
              <a:r>
                <a:rPr lang="ar-JO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ّ</a:t>
              </a:r>
              <a:r>
                <a:rPr lang="ar-SA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ل</a:t>
              </a:r>
            </a:p>
          </p:txBody>
        </p:sp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1383F67E-09A6-40E4-972F-98EE63D8F65C}"/>
                </a:ext>
              </a:extLst>
            </p:cNvPr>
            <p:cNvSpPr txBox="1"/>
            <p:nvPr/>
          </p:nvSpPr>
          <p:spPr>
            <a:xfrm>
              <a:off x="4665406" y="6153217"/>
              <a:ext cx="2861187" cy="7674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 rtl="1">
                <a:defRPr sz="2800" b="1"/>
              </a:lvl1pPr>
            </a:lstStyle>
            <a:p>
              <a:r>
                <a:rPr lang="ar-SA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تجاهل</a:t>
              </a:r>
              <a:endParaRPr lang="he-I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תיבת טקסט 10">
              <a:extLst>
                <a:ext uri="{FF2B5EF4-FFF2-40B4-BE49-F238E27FC236}">
                  <a16:creationId xmlns:a16="http://schemas.microsoft.com/office/drawing/2014/main" id="{04130709-1E3F-B63D-86B0-AB6490170F1C}"/>
                </a:ext>
              </a:extLst>
            </p:cNvPr>
            <p:cNvSpPr txBox="1"/>
            <p:nvPr/>
          </p:nvSpPr>
          <p:spPr>
            <a:xfrm>
              <a:off x="1113756" y="6148634"/>
              <a:ext cx="2949678" cy="7674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 rtl="1">
                <a:defRPr sz="2800" b="1"/>
              </a:lvl1pPr>
            </a:lstStyle>
            <a:p>
              <a:r>
                <a:rPr lang="ar-SA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ترد</a:t>
              </a:r>
              <a:r>
                <a:rPr lang="ar-JO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ّ</a:t>
              </a:r>
              <a:r>
                <a:rPr lang="ar-SA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د</a:t>
              </a: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70057BF5-2931-D3E3-7B33-D48D5888440B}"/>
                </a:ext>
              </a:extLst>
            </p:cNvPr>
            <p:cNvSpPr/>
            <p:nvPr/>
          </p:nvSpPr>
          <p:spPr>
            <a:xfrm>
              <a:off x="8724736" y="3481881"/>
              <a:ext cx="2152426" cy="2295921"/>
            </a:xfrm>
            <a:custGeom>
              <a:avLst/>
              <a:gdLst/>
              <a:ahLst/>
              <a:cxnLst/>
              <a:rect l="l" t="t" r="r" b="b"/>
              <a:pathLst>
                <a:path w="3433469" h="3662367">
                  <a:moveTo>
                    <a:pt x="0" y="0"/>
                  </a:moveTo>
                  <a:lnTo>
                    <a:pt x="3433470" y="0"/>
                  </a:lnTo>
                  <a:lnTo>
                    <a:pt x="3433470" y="3662367"/>
                  </a:lnTo>
                  <a:lnTo>
                    <a:pt x="0" y="3662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62BB774-BFBD-5DB1-40F9-216D3473718A}"/>
                </a:ext>
              </a:extLst>
            </p:cNvPr>
            <p:cNvSpPr/>
            <p:nvPr/>
          </p:nvSpPr>
          <p:spPr>
            <a:xfrm>
              <a:off x="5175143" y="3835617"/>
              <a:ext cx="1942186" cy="1942186"/>
            </a:xfrm>
            <a:custGeom>
              <a:avLst/>
              <a:gdLst/>
              <a:ahLst/>
              <a:cxnLst/>
              <a:rect l="l" t="t" r="r" b="b"/>
              <a:pathLst>
                <a:path w="3098102" h="3098102">
                  <a:moveTo>
                    <a:pt x="0" y="0"/>
                  </a:moveTo>
                  <a:lnTo>
                    <a:pt x="3098102" y="0"/>
                  </a:lnTo>
                  <a:lnTo>
                    <a:pt x="3098102" y="3098102"/>
                  </a:lnTo>
                  <a:lnTo>
                    <a:pt x="0" y="3098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B6B017C-4D75-FFEE-E593-A5F53365BB41}"/>
                </a:ext>
              </a:extLst>
            </p:cNvPr>
            <p:cNvSpPr/>
            <p:nvPr/>
          </p:nvSpPr>
          <p:spPr>
            <a:xfrm>
              <a:off x="1622464" y="3835617"/>
              <a:ext cx="1942186" cy="1942186"/>
            </a:xfrm>
            <a:custGeom>
              <a:avLst/>
              <a:gdLst/>
              <a:ahLst/>
              <a:cxnLst/>
              <a:rect l="l" t="t" r="r" b="b"/>
              <a:pathLst>
                <a:path w="3098102" h="3098102">
                  <a:moveTo>
                    <a:pt x="0" y="0"/>
                  </a:moveTo>
                  <a:lnTo>
                    <a:pt x="3098102" y="0"/>
                  </a:lnTo>
                  <a:lnTo>
                    <a:pt x="3098102" y="3098102"/>
                  </a:lnTo>
                  <a:lnTo>
                    <a:pt x="0" y="3098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76B8CE46-F9ED-059E-2933-C23AC9A8039E}"/>
              </a:ext>
            </a:extLst>
          </p:cNvPr>
          <p:cNvGrpSpPr/>
          <p:nvPr/>
        </p:nvGrpSpPr>
        <p:grpSpPr>
          <a:xfrm>
            <a:off x="284814" y="2569172"/>
            <a:ext cx="5577424" cy="1860071"/>
            <a:chOff x="671052" y="2717222"/>
            <a:chExt cx="10818344" cy="4216351"/>
          </a:xfrm>
        </p:grpSpPr>
        <p:sp>
          <p:nvSpPr>
            <p:cNvPr id="18" name="Freeform 2">
              <a:extLst>
                <a:ext uri="{FF2B5EF4-FFF2-40B4-BE49-F238E27FC236}">
                  <a16:creationId xmlns:a16="http://schemas.microsoft.com/office/drawing/2014/main" id="{F9FB7BD4-7176-B4C6-CDB6-56FB7DABD940}"/>
                </a:ext>
              </a:extLst>
            </p:cNvPr>
            <p:cNvSpPr/>
            <p:nvPr/>
          </p:nvSpPr>
          <p:spPr>
            <a:xfrm>
              <a:off x="7774353" y="2717222"/>
              <a:ext cx="3715043" cy="3844805"/>
            </a:xfrm>
            <a:custGeom>
              <a:avLst/>
              <a:gdLst/>
              <a:ahLst/>
              <a:cxnLst/>
              <a:rect l="l" t="t" r="r" b="b"/>
              <a:pathLst>
                <a:path w="5572564" h="5767207">
                  <a:moveTo>
                    <a:pt x="0" y="0"/>
                  </a:moveTo>
                  <a:lnTo>
                    <a:pt x="5572564" y="0"/>
                  </a:lnTo>
                  <a:lnTo>
                    <a:pt x="5572564" y="5767207"/>
                  </a:lnTo>
                  <a:lnTo>
                    <a:pt x="0" y="5767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258353D8-F3BA-545C-86DB-6ABA0534940F}"/>
                </a:ext>
              </a:extLst>
            </p:cNvPr>
            <p:cNvSpPr/>
            <p:nvPr/>
          </p:nvSpPr>
          <p:spPr>
            <a:xfrm>
              <a:off x="4222702" y="2717222"/>
              <a:ext cx="3715043" cy="3844805"/>
            </a:xfrm>
            <a:custGeom>
              <a:avLst/>
              <a:gdLst/>
              <a:ahLst/>
              <a:cxnLst/>
              <a:rect l="l" t="t" r="r" b="b"/>
              <a:pathLst>
                <a:path w="5572564" h="5767207">
                  <a:moveTo>
                    <a:pt x="0" y="0"/>
                  </a:moveTo>
                  <a:lnTo>
                    <a:pt x="5572564" y="0"/>
                  </a:lnTo>
                  <a:lnTo>
                    <a:pt x="5572564" y="5767207"/>
                  </a:lnTo>
                  <a:lnTo>
                    <a:pt x="0" y="5767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B44243AD-170B-5099-AE6B-6BDDCC056746}"/>
                </a:ext>
              </a:extLst>
            </p:cNvPr>
            <p:cNvSpPr/>
            <p:nvPr/>
          </p:nvSpPr>
          <p:spPr>
            <a:xfrm>
              <a:off x="671052" y="2717222"/>
              <a:ext cx="3715043" cy="3844805"/>
            </a:xfrm>
            <a:custGeom>
              <a:avLst/>
              <a:gdLst/>
              <a:ahLst/>
              <a:cxnLst/>
              <a:rect l="l" t="t" r="r" b="b"/>
              <a:pathLst>
                <a:path w="5572564" h="5767207">
                  <a:moveTo>
                    <a:pt x="0" y="0"/>
                  </a:moveTo>
                  <a:lnTo>
                    <a:pt x="5572564" y="0"/>
                  </a:lnTo>
                  <a:lnTo>
                    <a:pt x="5572564" y="5767207"/>
                  </a:lnTo>
                  <a:lnTo>
                    <a:pt x="0" y="5767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3078F846-41F3-71A1-E5FF-921F18D04D11}"/>
                </a:ext>
              </a:extLst>
            </p:cNvPr>
            <p:cNvSpPr txBox="1"/>
            <p:nvPr/>
          </p:nvSpPr>
          <p:spPr>
            <a:xfrm>
              <a:off x="8300043" y="6166149"/>
              <a:ext cx="2964428" cy="7674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ar-SA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تدخ</a:t>
              </a:r>
              <a:r>
                <a:rPr lang="ar-JO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ّل</a:t>
              </a:r>
              <a:endParaRPr lang="ar-SA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תיבת טקסט 21">
              <a:extLst>
                <a:ext uri="{FF2B5EF4-FFF2-40B4-BE49-F238E27FC236}">
                  <a16:creationId xmlns:a16="http://schemas.microsoft.com/office/drawing/2014/main" id="{2FD27041-A9F0-AF12-6863-AEE0E561B621}"/>
                </a:ext>
              </a:extLst>
            </p:cNvPr>
            <p:cNvSpPr txBox="1"/>
            <p:nvPr/>
          </p:nvSpPr>
          <p:spPr>
            <a:xfrm>
              <a:off x="4665406" y="6153217"/>
              <a:ext cx="2861187" cy="7674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 rtl="1">
                <a:defRPr sz="2800" b="1"/>
              </a:lvl1pPr>
            </a:lstStyle>
            <a:p>
              <a:endParaRPr lang="he-I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תיבת טקסט 22">
              <a:extLst>
                <a:ext uri="{FF2B5EF4-FFF2-40B4-BE49-F238E27FC236}">
                  <a16:creationId xmlns:a16="http://schemas.microsoft.com/office/drawing/2014/main" id="{6E75A60C-0CE5-54B7-2B24-6B8D66C5D883}"/>
                </a:ext>
              </a:extLst>
            </p:cNvPr>
            <p:cNvSpPr txBox="1"/>
            <p:nvPr/>
          </p:nvSpPr>
          <p:spPr>
            <a:xfrm>
              <a:off x="1113756" y="6148634"/>
              <a:ext cx="2949678" cy="7674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 rtl="1">
                <a:defRPr sz="2800" b="1"/>
              </a:lvl1pPr>
            </a:lstStyle>
            <a:p>
              <a:r>
                <a:rPr lang="ar-SA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ترد</a:t>
              </a:r>
              <a:r>
                <a:rPr lang="ar-JO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ّ</a:t>
              </a:r>
              <a:r>
                <a:rPr lang="ar-SA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د</a:t>
              </a:r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1288E78-A550-C767-1B1E-486D60F1DE59}"/>
                </a:ext>
              </a:extLst>
            </p:cNvPr>
            <p:cNvSpPr/>
            <p:nvPr/>
          </p:nvSpPr>
          <p:spPr>
            <a:xfrm>
              <a:off x="8724736" y="3481881"/>
              <a:ext cx="2152426" cy="2295921"/>
            </a:xfrm>
            <a:custGeom>
              <a:avLst/>
              <a:gdLst/>
              <a:ahLst/>
              <a:cxnLst/>
              <a:rect l="l" t="t" r="r" b="b"/>
              <a:pathLst>
                <a:path w="3433469" h="3662367">
                  <a:moveTo>
                    <a:pt x="0" y="0"/>
                  </a:moveTo>
                  <a:lnTo>
                    <a:pt x="3433470" y="0"/>
                  </a:lnTo>
                  <a:lnTo>
                    <a:pt x="3433470" y="3662367"/>
                  </a:lnTo>
                  <a:lnTo>
                    <a:pt x="0" y="3662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7771623E-F6E9-028F-8E0F-911C35E4EABC}"/>
                </a:ext>
              </a:extLst>
            </p:cNvPr>
            <p:cNvSpPr/>
            <p:nvPr/>
          </p:nvSpPr>
          <p:spPr>
            <a:xfrm>
              <a:off x="5175143" y="3835617"/>
              <a:ext cx="1942186" cy="1942186"/>
            </a:xfrm>
            <a:custGeom>
              <a:avLst/>
              <a:gdLst/>
              <a:ahLst/>
              <a:cxnLst/>
              <a:rect l="l" t="t" r="r" b="b"/>
              <a:pathLst>
                <a:path w="3098102" h="3098102">
                  <a:moveTo>
                    <a:pt x="0" y="0"/>
                  </a:moveTo>
                  <a:lnTo>
                    <a:pt x="3098102" y="0"/>
                  </a:lnTo>
                  <a:lnTo>
                    <a:pt x="3098102" y="3098102"/>
                  </a:lnTo>
                  <a:lnTo>
                    <a:pt x="0" y="3098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D86ED74-5E06-B7D7-601D-3F13687C09B9}"/>
                </a:ext>
              </a:extLst>
            </p:cNvPr>
            <p:cNvSpPr/>
            <p:nvPr/>
          </p:nvSpPr>
          <p:spPr>
            <a:xfrm>
              <a:off x="1622464" y="3835617"/>
              <a:ext cx="1942186" cy="1942186"/>
            </a:xfrm>
            <a:custGeom>
              <a:avLst/>
              <a:gdLst/>
              <a:ahLst/>
              <a:cxnLst/>
              <a:rect l="l" t="t" r="r" b="b"/>
              <a:pathLst>
                <a:path w="3098102" h="3098102">
                  <a:moveTo>
                    <a:pt x="0" y="0"/>
                  </a:moveTo>
                  <a:lnTo>
                    <a:pt x="3098102" y="0"/>
                  </a:lnTo>
                  <a:lnTo>
                    <a:pt x="3098102" y="3098102"/>
                  </a:lnTo>
                  <a:lnTo>
                    <a:pt x="0" y="3098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קבוצה 26">
            <a:extLst>
              <a:ext uri="{FF2B5EF4-FFF2-40B4-BE49-F238E27FC236}">
                <a16:creationId xmlns:a16="http://schemas.microsoft.com/office/drawing/2014/main" id="{0380CE50-2FD0-E7BC-7B6A-83DEA82E4DFB}"/>
              </a:ext>
            </a:extLst>
          </p:cNvPr>
          <p:cNvGrpSpPr/>
          <p:nvPr/>
        </p:nvGrpSpPr>
        <p:grpSpPr>
          <a:xfrm>
            <a:off x="135918" y="4823012"/>
            <a:ext cx="5577424" cy="1860071"/>
            <a:chOff x="671052" y="2717222"/>
            <a:chExt cx="10818344" cy="4216351"/>
          </a:xfrm>
        </p:grpSpPr>
        <p:sp>
          <p:nvSpPr>
            <p:cNvPr id="28" name="Freeform 2">
              <a:extLst>
                <a:ext uri="{FF2B5EF4-FFF2-40B4-BE49-F238E27FC236}">
                  <a16:creationId xmlns:a16="http://schemas.microsoft.com/office/drawing/2014/main" id="{63BAC81A-6C43-0308-E3FD-553303ABF536}"/>
                </a:ext>
              </a:extLst>
            </p:cNvPr>
            <p:cNvSpPr/>
            <p:nvPr/>
          </p:nvSpPr>
          <p:spPr>
            <a:xfrm>
              <a:off x="7774353" y="2717222"/>
              <a:ext cx="3715043" cy="3844805"/>
            </a:xfrm>
            <a:custGeom>
              <a:avLst/>
              <a:gdLst/>
              <a:ahLst/>
              <a:cxnLst/>
              <a:rect l="l" t="t" r="r" b="b"/>
              <a:pathLst>
                <a:path w="5572564" h="5767207">
                  <a:moveTo>
                    <a:pt x="0" y="0"/>
                  </a:moveTo>
                  <a:lnTo>
                    <a:pt x="5572564" y="0"/>
                  </a:lnTo>
                  <a:lnTo>
                    <a:pt x="5572564" y="5767207"/>
                  </a:lnTo>
                  <a:lnTo>
                    <a:pt x="0" y="5767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Freeform 3">
              <a:extLst>
                <a:ext uri="{FF2B5EF4-FFF2-40B4-BE49-F238E27FC236}">
                  <a16:creationId xmlns:a16="http://schemas.microsoft.com/office/drawing/2014/main" id="{2CDA8092-7E56-0166-4E7D-1C9422F21F62}"/>
                </a:ext>
              </a:extLst>
            </p:cNvPr>
            <p:cNvSpPr/>
            <p:nvPr/>
          </p:nvSpPr>
          <p:spPr>
            <a:xfrm>
              <a:off x="4222702" y="2717222"/>
              <a:ext cx="3715043" cy="3844805"/>
            </a:xfrm>
            <a:custGeom>
              <a:avLst/>
              <a:gdLst/>
              <a:ahLst/>
              <a:cxnLst/>
              <a:rect l="l" t="t" r="r" b="b"/>
              <a:pathLst>
                <a:path w="5572564" h="5767207">
                  <a:moveTo>
                    <a:pt x="0" y="0"/>
                  </a:moveTo>
                  <a:lnTo>
                    <a:pt x="5572564" y="0"/>
                  </a:lnTo>
                  <a:lnTo>
                    <a:pt x="5572564" y="5767207"/>
                  </a:lnTo>
                  <a:lnTo>
                    <a:pt x="0" y="5767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449AF84E-BBBC-D8C3-1345-B69CFBD6063E}"/>
                </a:ext>
              </a:extLst>
            </p:cNvPr>
            <p:cNvSpPr/>
            <p:nvPr/>
          </p:nvSpPr>
          <p:spPr>
            <a:xfrm>
              <a:off x="671052" y="2717222"/>
              <a:ext cx="3715043" cy="3844805"/>
            </a:xfrm>
            <a:custGeom>
              <a:avLst/>
              <a:gdLst/>
              <a:ahLst/>
              <a:cxnLst/>
              <a:rect l="l" t="t" r="r" b="b"/>
              <a:pathLst>
                <a:path w="5572564" h="5767207">
                  <a:moveTo>
                    <a:pt x="0" y="0"/>
                  </a:moveTo>
                  <a:lnTo>
                    <a:pt x="5572564" y="0"/>
                  </a:lnTo>
                  <a:lnTo>
                    <a:pt x="5572564" y="5767207"/>
                  </a:lnTo>
                  <a:lnTo>
                    <a:pt x="0" y="5767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תיבת טקסט 30">
              <a:extLst>
                <a:ext uri="{FF2B5EF4-FFF2-40B4-BE49-F238E27FC236}">
                  <a16:creationId xmlns:a16="http://schemas.microsoft.com/office/drawing/2014/main" id="{65A8888F-1C78-A2B0-347A-F4A51E64EDC5}"/>
                </a:ext>
              </a:extLst>
            </p:cNvPr>
            <p:cNvSpPr txBox="1"/>
            <p:nvPr/>
          </p:nvSpPr>
          <p:spPr>
            <a:xfrm>
              <a:off x="8300043" y="6166149"/>
              <a:ext cx="2964428" cy="7674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ar-SA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تدخ</a:t>
              </a:r>
              <a:r>
                <a:rPr lang="ar-JO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ّ</a:t>
              </a:r>
              <a:r>
                <a:rPr lang="ar-SA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ل</a:t>
              </a:r>
            </a:p>
          </p:txBody>
        </p:sp>
        <p:sp>
          <p:nvSpPr>
            <p:cNvPr id="32" name="תיבת טקסט 31">
              <a:extLst>
                <a:ext uri="{FF2B5EF4-FFF2-40B4-BE49-F238E27FC236}">
                  <a16:creationId xmlns:a16="http://schemas.microsoft.com/office/drawing/2014/main" id="{B1C5E29E-090E-5190-85AD-C51362EA71BF}"/>
                </a:ext>
              </a:extLst>
            </p:cNvPr>
            <p:cNvSpPr txBox="1"/>
            <p:nvPr/>
          </p:nvSpPr>
          <p:spPr>
            <a:xfrm>
              <a:off x="4665406" y="6153217"/>
              <a:ext cx="2861187" cy="7674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 rtl="1">
                <a:defRPr sz="2800" b="1"/>
              </a:lvl1pPr>
            </a:lstStyle>
            <a:p>
              <a:endParaRPr lang="he-I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תיבת טקסט 32">
              <a:extLst>
                <a:ext uri="{FF2B5EF4-FFF2-40B4-BE49-F238E27FC236}">
                  <a16:creationId xmlns:a16="http://schemas.microsoft.com/office/drawing/2014/main" id="{DBCA01A0-45E5-8D54-4E48-BD1FADD13D4C}"/>
                </a:ext>
              </a:extLst>
            </p:cNvPr>
            <p:cNvSpPr txBox="1"/>
            <p:nvPr/>
          </p:nvSpPr>
          <p:spPr>
            <a:xfrm>
              <a:off x="1113756" y="6148634"/>
              <a:ext cx="2949678" cy="7674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 rtl="1">
                <a:defRPr sz="2800" b="1"/>
              </a:lvl1pPr>
            </a:lstStyle>
            <a:p>
              <a:r>
                <a:rPr lang="ar-SA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ترد</a:t>
              </a:r>
              <a:r>
                <a:rPr lang="ar-JO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ّ</a:t>
              </a:r>
              <a:r>
                <a:rPr lang="ar-SA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د</a:t>
              </a:r>
            </a:p>
          </p:txBody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C2B8F000-8D55-A1A1-3609-A6102C7324C2}"/>
                </a:ext>
              </a:extLst>
            </p:cNvPr>
            <p:cNvSpPr/>
            <p:nvPr/>
          </p:nvSpPr>
          <p:spPr>
            <a:xfrm>
              <a:off x="8724736" y="3481881"/>
              <a:ext cx="2152426" cy="2295921"/>
            </a:xfrm>
            <a:custGeom>
              <a:avLst/>
              <a:gdLst/>
              <a:ahLst/>
              <a:cxnLst/>
              <a:rect l="l" t="t" r="r" b="b"/>
              <a:pathLst>
                <a:path w="3433469" h="3662367">
                  <a:moveTo>
                    <a:pt x="0" y="0"/>
                  </a:moveTo>
                  <a:lnTo>
                    <a:pt x="3433470" y="0"/>
                  </a:lnTo>
                  <a:lnTo>
                    <a:pt x="3433470" y="3662367"/>
                  </a:lnTo>
                  <a:lnTo>
                    <a:pt x="0" y="3662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EA097CFA-8EE0-761B-9FB9-50E798C99179}"/>
                </a:ext>
              </a:extLst>
            </p:cNvPr>
            <p:cNvSpPr/>
            <p:nvPr/>
          </p:nvSpPr>
          <p:spPr>
            <a:xfrm>
              <a:off x="5175143" y="3835617"/>
              <a:ext cx="1942186" cy="1942186"/>
            </a:xfrm>
            <a:custGeom>
              <a:avLst/>
              <a:gdLst/>
              <a:ahLst/>
              <a:cxnLst/>
              <a:rect l="l" t="t" r="r" b="b"/>
              <a:pathLst>
                <a:path w="3098102" h="3098102">
                  <a:moveTo>
                    <a:pt x="0" y="0"/>
                  </a:moveTo>
                  <a:lnTo>
                    <a:pt x="3098102" y="0"/>
                  </a:lnTo>
                  <a:lnTo>
                    <a:pt x="3098102" y="3098102"/>
                  </a:lnTo>
                  <a:lnTo>
                    <a:pt x="0" y="3098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2208F240-2547-5FDC-10C1-108F823751E2}"/>
                </a:ext>
              </a:extLst>
            </p:cNvPr>
            <p:cNvSpPr/>
            <p:nvPr/>
          </p:nvSpPr>
          <p:spPr>
            <a:xfrm>
              <a:off x="1622464" y="3835617"/>
              <a:ext cx="1942186" cy="1942186"/>
            </a:xfrm>
            <a:custGeom>
              <a:avLst/>
              <a:gdLst/>
              <a:ahLst/>
              <a:cxnLst/>
              <a:rect l="l" t="t" r="r" b="b"/>
              <a:pathLst>
                <a:path w="3098102" h="3098102">
                  <a:moveTo>
                    <a:pt x="0" y="0"/>
                  </a:moveTo>
                  <a:lnTo>
                    <a:pt x="3098102" y="0"/>
                  </a:lnTo>
                  <a:lnTo>
                    <a:pt x="3098102" y="3098102"/>
                  </a:lnTo>
                  <a:lnTo>
                    <a:pt x="0" y="3098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קבוצה 36">
            <a:extLst>
              <a:ext uri="{FF2B5EF4-FFF2-40B4-BE49-F238E27FC236}">
                <a16:creationId xmlns:a16="http://schemas.microsoft.com/office/drawing/2014/main" id="{7167C9D1-910A-B321-1F25-3FAB5D7B533D}"/>
              </a:ext>
            </a:extLst>
          </p:cNvPr>
          <p:cNvGrpSpPr/>
          <p:nvPr/>
        </p:nvGrpSpPr>
        <p:grpSpPr>
          <a:xfrm>
            <a:off x="6380813" y="228858"/>
            <a:ext cx="5577424" cy="1860071"/>
            <a:chOff x="671052" y="2717222"/>
            <a:chExt cx="10818344" cy="4216351"/>
          </a:xfrm>
        </p:grpSpPr>
        <p:sp>
          <p:nvSpPr>
            <p:cNvPr id="38" name="Freeform 2">
              <a:extLst>
                <a:ext uri="{FF2B5EF4-FFF2-40B4-BE49-F238E27FC236}">
                  <a16:creationId xmlns:a16="http://schemas.microsoft.com/office/drawing/2014/main" id="{E54230F6-5B86-571B-00B6-3A96CCDBE2E8}"/>
                </a:ext>
              </a:extLst>
            </p:cNvPr>
            <p:cNvSpPr/>
            <p:nvPr/>
          </p:nvSpPr>
          <p:spPr>
            <a:xfrm>
              <a:off x="7774353" y="2717222"/>
              <a:ext cx="3715043" cy="3844805"/>
            </a:xfrm>
            <a:custGeom>
              <a:avLst/>
              <a:gdLst/>
              <a:ahLst/>
              <a:cxnLst/>
              <a:rect l="l" t="t" r="r" b="b"/>
              <a:pathLst>
                <a:path w="5572564" h="5767207">
                  <a:moveTo>
                    <a:pt x="0" y="0"/>
                  </a:moveTo>
                  <a:lnTo>
                    <a:pt x="5572564" y="0"/>
                  </a:lnTo>
                  <a:lnTo>
                    <a:pt x="5572564" y="5767207"/>
                  </a:lnTo>
                  <a:lnTo>
                    <a:pt x="0" y="5767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Freeform 3">
              <a:extLst>
                <a:ext uri="{FF2B5EF4-FFF2-40B4-BE49-F238E27FC236}">
                  <a16:creationId xmlns:a16="http://schemas.microsoft.com/office/drawing/2014/main" id="{28BCDA57-D935-E22E-FB14-43766DE3388A}"/>
                </a:ext>
              </a:extLst>
            </p:cNvPr>
            <p:cNvSpPr/>
            <p:nvPr/>
          </p:nvSpPr>
          <p:spPr>
            <a:xfrm>
              <a:off x="4222702" y="2717222"/>
              <a:ext cx="3715043" cy="3844805"/>
            </a:xfrm>
            <a:custGeom>
              <a:avLst/>
              <a:gdLst/>
              <a:ahLst/>
              <a:cxnLst/>
              <a:rect l="l" t="t" r="r" b="b"/>
              <a:pathLst>
                <a:path w="5572564" h="5767207">
                  <a:moveTo>
                    <a:pt x="0" y="0"/>
                  </a:moveTo>
                  <a:lnTo>
                    <a:pt x="5572564" y="0"/>
                  </a:lnTo>
                  <a:lnTo>
                    <a:pt x="5572564" y="5767207"/>
                  </a:lnTo>
                  <a:lnTo>
                    <a:pt x="0" y="5767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Freeform 4">
              <a:extLst>
                <a:ext uri="{FF2B5EF4-FFF2-40B4-BE49-F238E27FC236}">
                  <a16:creationId xmlns:a16="http://schemas.microsoft.com/office/drawing/2014/main" id="{40750428-7672-39BD-6D76-B137B49617DB}"/>
                </a:ext>
              </a:extLst>
            </p:cNvPr>
            <p:cNvSpPr/>
            <p:nvPr/>
          </p:nvSpPr>
          <p:spPr>
            <a:xfrm>
              <a:off x="671052" y="2717222"/>
              <a:ext cx="3715043" cy="3844805"/>
            </a:xfrm>
            <a:custGeom>
              <a:avLst/>
              <a:gdLst/>
              <a:ahLst/>
              <a:cxnLst/>
              <a:rect l="l" t="t" r="r" b="b"/>
              <a:pathLst>
                <a:path w="5572564" h="5767207">
                  <a:moveTo>
                    <a:pt x="0" y="0"/>
                  </a:moveTo>
                  <a:lnTo>
                    <a:pt x="5572564" y="0"/>
                  </a:lnTo>
                  <a:lnTo>
                    <a:pt x="5572564" y="5767207"/>
                  </a:lnTo>
                  <a:lnTo>
                    <a:pt x="0" y="5767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תיבת טקסט 40">
              <a:extLst>
                <a:ext uri="{FF2B5EF4-FFF2-40B4-BE49-F238E27FC236}">
                  <a16:creationId xmlns:a16="http://schemas.microsoft.com/office/drawing/2014/main" id="{D2EC19F0-A0B3-D40A-D427-FB3C1EDE1FD8}"/>
                </a:ext>
              </a:extLst>
            </p:cNvPr>
            <p:cNvSpPr txBox="1"/>
            <p:nvPr/>
          </p:nvSpPr>
          <p:spPr>
            <a:xfrm>
              <a:off x="8300043" y="6166149"/>
              <a:ext cx="2964428" cy="7674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ar-SA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تدخ</a:t>
              </a:r>
              <a:r>
                <a:rPr lang="ar-JO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ّ</a:t>
              </a:r>
              <a:r>
                <a:rPr lang="ar-SA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ل</a:t>
              </a:r>
            </a:p>
          </p:txBody>
        </p:sp>
        <p:sp>
          <p:nvSpPr>
            <p:cNvPr id="42" name="תיבת טקסט 41">
              <a:extLst>
                <a:ext uri="{FF2B5EF4-FFF2-40B4-BE49-F238E27FC236}">
                  <a16:creationId xmlns:a16="http://schemas.microsoft.com/office/drawing/2014/main" id="{E215E3ED-1586-F423-F37E-D3BD505236B7}"/>
                </a:ext>
              </a:extLst>
            </p:cNvPr>
            <p:cNvSpPr txBox="1"/>
            <p:nvPr/>
          </p:nvSpPr>
          <p:spPr>
            <a:xfrm>
              <a:off x="4665406" y="6153217"/>
              <a:ext cx="2861187" cy="7674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 rtl="1">
                <a:defRPr sz="2800" b="1"/>
              </a:lvl1pPr>
            </a:lstStyle>
            <a:p>
              <a:r>
                <a:rPr lang="ar-SA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تجاهل</a:t>
              </a:r>
              <a:endParaRPr lang="he-I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תיבת טקסט 42">
              <a:extLst>
                <a:ext uri="{FF2B5EF4-FFF2-40B4-BE49-F238E27FC236}">
                  <a16:creationId xmlns:a16="http://schemas.microsoft.com/office/drawing/2014/main" id="{9A4B10A4-6D55-8D37-9023-F5E93B3583A2}"/>
                </a:ext>
              </a:extLst>
            </p:cNvPr>
            <p:cNvSpPr txBox="1"/>
            <p:nvPr/>
          </p:nvSpPr>
          <p:spPr>
            <a:xfrm>
              <a:off x="1113756" y="6148634"/>
              <a:ext cx="2949678" cy="7674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 rtl="1">
                <a:defRPr sz="2800" b="1"/>
              </a:lvl1pPr>
            </a:lstStyle>
            <a:p>
              <a:r>
                <a:rPr lang="ar-SA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ترد</a:t>
              </a:r>
              <a:r>
                <a:rPr lang="ar-JO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ّ</a:t>
              </a:r>
              <a:r>
                <a:rPr lang="ar-SA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د</a:t>
              </a:r>
            </a:p>
          </p:txBody>
        </p:sp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5F145E55-2293-68E1-E662-FDA29B2807CC}"/>
                </a:ext>
              </a:extLst>
            </p:cNvPr>
            <p:cNvSpPr/>
            <p:nvPr/>
          </p:nvSpPr>
          <p:spPr>
            <a:xfrm>
              <a:off x="8724736" y="3481881"/>
              <a:ext cx="2152426" cy="2295921"/>
            </a:xfrm>
            <a:custGeom>
              <a:avLst/>
              <a:gdLst/>
              <a:ahLst/>
              <a:cxnLst/>
              <a:rect l="l" t="t" r="r" b="b"/>
              <a:pathLst>
                <a:path w="3433469" h="3662367">
                  <a:moveTo>
                    <a:pt x="0" y="0"/>
                  </a:moveTo>
                  <a:lnTo>
                    <a:pt x="3433470" y="0"/>
                  </a:lnTo>
                  <a:lnTo>
                    <a:pt x="3433470" y="3662367"/>
                  </a:lnTo>
                  <a:lnTo>
                    <a:pt x="0" y="3662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3F9E2422-2F14-7680-06D7-C105F11EE023}"/>
                </a:ext>
              </a:extLst>
            </p:cNvPr>
            <p:cNvSpPr/>
            <p:nvPr/>
          </p:nvSpPr>
          <p:spPr>
            <a:xfrm>
              <a:off x="5175143" y="3835617"/>
              <a:ext cx="1942186" cy="1942186"/>
            </a:xfrm>
            <a:custGeom>
              <a:avLst/>
              <a:gdLst/>
              <a:ahLst/>
              <a:cxnLst/>
              <a:rect l="l" t="t" r="r" b="b"/>
              <a:pathLst>
                <a:path w="3098102" h="3098102">
                  <a:moveTo>
                    <a:pt x="0" y="0"/>
                  </a:moveTo>
                  <a:lnTo>
                    <a:pt x="3098102" y="0"/>
                  </a:lnTo>
                  <a:lnTo>
                    <a:pt x="3098102" y="3098102"/>
                  </a:lnTo>
                  <a:lnTo>
                    <a:pt x="0" y="3098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692F40B2-7ABF-0CE8-7430-F9D2E805C177}"/>
                </a:ext>
              </a:extLst>
            </p:cNvPr>
            <p:cNvSpPr/>
            <p:nvPr/>
          </p:nvSpPr>
          <p:spPr>
            <a:xfrm>
              <a:off x="1622464" y="3835617"/>
              <a:ext cx="1942186" cy="1942186"/>
            </a:xfrm>
            <a:custGeom>
              <a:avLst/>
              <a:gdLst/>
              <a:ahLst/>
              <a:cxnLst/>
              <a:rect l="l" t="t" r="r" b="b"/>
              <a:pathLst>
                <a:path w="3098102" h="3098102">
                  <a:moveTo>
                    <a:pt x="0" y="0"/>
                  </a:moveTo>
                  <a:lnTo>
                    <a:pt x="3098102" y="0"/>
                  </a:lnTo>
                  <a:lnTo>
                    <a:pt x="3098102" y="3098102"/>
                  </a:lnTo>
                  <a:lnTo>
                    <a:pt x="0" y="3098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7" name="קבוצה 46">
            <a:extLst>
              <a:ext uri="{FF2B5EF4-FFF2-40B4-BE49-F238E27FC236}">
                <a16:creationId xmlns:a16="http://schemas.microsoft.com/office/drawing/2014/main" id="{2C7CC5EB-92CC-324F-5541-9C88B6948D2B}"/>
              </a:ext>
            </a:extLst>
          </p:cNvPr>
          <p:cNvGrpSpPr/>
          <p:nvPr/>
        </p:nvGrpSpPr>
        <p:grpSpPr>
          <a:xfrm>
            <a:off x="6380812" y="2527781"/>
            <a:ext cx="5577424" cy="1860071"/>
            <a:chOff x="671052" y="2717222"/>
            <a:chExt cx="10818344" cy="4216351"/>
          </a:xfrm>
        </p:grpSpPr>
        <p:sp>
          <p:nvSpPr>
            <p:cNvPr id="48" name="Freeform 2">
              <a:extLst>
                <a:ext uri="{FF2B5EF4-FFF2-40B4-BE49-F238E27FC236}">
                  <a16:creationId xmlns:a16="http://schemas.microsoft.com/office/drawing/2014/main" id="{75B26590-E209-DC3F-AEE3-2CCD68273F73}"/>
                </a:ext>
              </a:extLst>
            </p:cNvPr>
            <p:cNvSpPr/>
            <p:nvPr/>
          </p:nvSpPr>
          <p:spPr>
            <a:xfrm>
              <a:off x="7774353" y="2717222"/>
              <a:ext cx="3715043" cy="3844805"/>
            </a:xfrm>
            <a:custGeom>
              <a:avLst/>
              <a:gdLst/>
              <a:ahLst/>
              <a:cxnLst/>
              <a:rect l="l" t="t" r="r" b="b"/>
              <a:pathLst>
                <a:path w="5572564" h="5767207">
                  <a:moveTo>
                    <a:pt x="0" y="0"/>
                  </a:moveTo>
                  <a:lnTo>
                    <a:pt x="5572564" y="0"/>
                  </a:lnTo>
                  <a:lnTo>
                    <a:pt x="5572564" y="5767207"/>
                  </a:lnTo>
                  <a:lnTo>
                    <a:pt x="0" y="5767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Freeform 3">
              <a:extLst>
                <a:ext uri="{FF2B5EF4-FFF2-40B4-BE49-F238E27FC236}">
                  <a16:creationId xmlns:a16="http://schemas.microsoft.com/office/drawing/2014/main" id="{08317892-FFFA-6174-3457-3BA27D31DEB1}"/>
                </a:ext>
              </a:extLst>
            </p:cNvPr>
            <p:cNvSpPr/>
            <p:nvPr/>
          </p:nvSpPr>
          <p:spPr>
            <a:xfrm>
              <a:off x="4222702" y="2717222"/>
              <a:ext cx="3715043" cy="3844805"/>
            </a:xfrm>
            <a:custGeom>
              <a:avLst/>
              <a:gdLst/>
              <a:ahLst/>
              <a:cxnLst/>
              <a:rect l="l" t="t" r="r" b="b"/>
              <a:pathLst>
                <a:path w="5572564" h="5767207">
                  <a:moveTo>
                    <a:pt x="0" y="0"/>
                  </a:moveTo>
                  <a:lnTo>
                    <a:pt x="5572564" y="0"/>
                  </a:lnTo>
                  <a:lnTo>
                    <a:pt x="5572564" y="5767207"/>
                  </a:lnTo>
                  <a:lnTo>
                    <a:pt x="0" y="5767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Freeform 4">
              <a:extLst>
                <a:ext uri="{FF2B5EF4-FFF2-40B4-BE49-F238E27FC236}">
                  <a16:creationId xmlns:a16="http://schemas.microsoft.com/office/drawing/2014/main" id="{CF48AC46-8C79-724E-4B52-DE5560679A1A}"/>
                </a:ext>
              </a:extLst>
            </p:cNvPr>
            <p:cNvSpPr/>
            <p:nvPr/>
          </p:nvSpPr>
          <p:spPr>
            <a:xfrm>
              <a:off x="671052" y="2717222"/>
              <a:ext cx="3715043" cy="3844805"/>
            </a:xfrm>
            <a:custGeom>
              <a:avLst/>
              <a:gdLst/>
              <a:ahLst/>
              <a:cxnLst/>
              <a:rect l="l" t="t" r="r" b="b"/>
              <a:pathLst>
                <a:path w="5572564" h="5767207">
                  <a:moveTo>
                    <a:pt x="0" y="0"/>
                  </a:moveTo>
                  <a:lnTo>
                    <a:pt x="5572564" y="0"/>
                  </a:lnTo>
                  <a:lnTo>
                    <a:pt x="5572564" y="5767207"/>
                  </a:lnTo>
                  <a:lnTo>
                    <a:pt x="0" y="5767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תיבת טקסט 50">
              <a:extLst>
                <a:ext uri="{FF2B5EF4-FFF2-40B4-BE49-F238E27FC236}">
                  <a16:creationId xmlns:a16="http://schemas.microsoft.com/office/drawing/2014/main" id="{C9F04625-C013-631E-86FC-AFEB6EC83787}"/>
                </a:ext>
              </a:extLst>
            </p:cNvPr>
            <p:cNvSpPr txBox="1"/>
            <p:nvPr/>
          </p:nvSpPr>
          <p:spPr>
            <a:xfrm>
              <a:off x="8300043" y="6166149"/>
              <a:ext cx="2964428" cy="7674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ar-SA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تدخ</a:t>
              </a:r>
              <a:r>
                <a:rPr lang="ar-JO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ّ</a:t>
              </a:r>
              <a:r>
                <a:rPr lang="ar-SA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ل</a:t>
              </a:r>
            </a:p>
          </p:txBody>
        </p:sp>
        <p:sp>
          <p:nvSpPr>
            <p:cNvPr id="52" name="תיבת טקסט 51">
              <a:extLst>
                <a:ext uri="{FF2B5EF4-FFF2-40B4-BE49-F238E27FC236}">
                  <a16:creationId xmlns:a16="http://schemas.microsoft.com/office/drawing/2014/main" id="{D98C0F65-8FD0-A366-C15D-D18D7C49E0E3}"/>
                </a:ext>
              </a:extLst>
            </p:cNvPr>
            <p:cNvSpPr txBox="1"/>
            <p:nvPr/>
          </p:nvSpPr>
          <p:spPr>
            <a:xfrm>
              <a:off x="4665406" y="6153217"/>
              <a:ext cx="2861187" cy="7674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 rtl="1">
                <a:defRPr sz="2800" b="1"/>
              </a:lvl1pPr>
            </a:lstStyle>
            <a:p>
              <a:r>
                <a:rPr lang="ar-SA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تجاهل</a:t>
              </a:r>
              <a:endParaRPr lang="he-I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תיבת טקסט 52">
              <a:extLst>
                <a:ext uri="{FF2B5EF4-FFF2-40B4-BE49-F238E27FC236}">
                  <a16:creationId xmlns:a16="http://schemas.microsoft.com/office/drawing/2014/main" id="{B83DFB92-EA7B-FAF5-6259-A3D1495D5B95}"/>
                </a:ext>
              </a:extLst>
            </p:cNvPr>
            <p:cNvSpPr txBox="1"/>
            <p:nvPr/>
          </p:nvSpPr>
          <p:spPr>
            <a:xfrm>
              <a:off x="1113756" y="6148634"/>
              <a:ext cx="2949678" cy="7674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 rtl="1">
                <a:defRPr sz="2800" b="1"/>
              </a:lvl1pPr>
            </a:lstStyle>
            <a:p>
              <a:r>
                <a:rPr lang="ar-SA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ترد</a:t>
              </a:r>
              <a:r>
                <a:rPr lang="ar-JO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ّ</a:t>
              </a:r>
              <a:r>
                <a:rPr lang="ar-SA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د</a:t>
              </a:r>
            </a:p>
          </p:txBody>
        </p:sp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A6A53AD8-45AF-2A34-E983-5B1CDF984557}"/>
                </a:ext>
              </a:extLst>
            </p:cNvPr>
            <p:cNvSpPr/>
            <p:nvPr/>
          </p:nvSpPr>
          <p:spPr>
            <a:xfrm>
              <a:off x="8724736" y="3481881"/>
              <a:ext cx="2152426" cy="2295921"/>
            </a:xfrm>
            <a:custGeom>
              <a:avLst/>
              <a:gdLst/>
              <a:ahLst/>
              <a:cxnLst/>
              <a:rect l="l" t="t" r="r" b="b"/>
              <a:pathLst>
                <a:path w="3433469" h="3662367">
                  <a:moveTo>
                    <a:pt x="0" y="0"/>
                  </a:moveTo>
                  <a:lnTo>
                    <a:pt x="3433470" y="0"/>
                  </a:lnTo>
                  <a:lnTo>
                    <a:pt x="3433470" y="3662367"/>
                  </a:lnTo>
                  <a:lnTo>
                    <a:pt x="0" y="3662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F71AF434-5374-1050-DE0A-8FCCB01A26C3}"/>
                </a:ext>
              </a:extLst>
            </p:cNvPr>
            <p:cNvSpPr/>
            <p:nvPr/>
          </p:nvSpPr>
          <p:spPr>
            <a:xfrm>
              <a:off x="5175143" y="3835617"/>
              <a:ext cx="1942186" cy="1942186"/>
            </a:xfrm>
            <a:custGeom>
              <a:avLst/>
              <a:gdLst/>
              <a:ahLst/>
              <a:cxnLst/>
              <a:rect l="l" t="t" r="r" b="b"/>
              <a:pathLst>
                <a:path w="3098102" h="3098102">
                  <a:moveTo>
                    <a:pt x="0" y="0"/>
                  </a:moveTo>
                  <a:lnTo>
                    <a:pt x="3098102" y="0"/>
                  </a:lnTo>
                  <a:lnTo>
                    <a:pt x="3098102" y="3098102"/>
                  </a:lnTo>
                  <a:lnTo>
                    <a:pt x="0" y="3098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C9E7A72E-5F41-7981-621E-A74D3D53F267}"/>
                </a:ext>
              </a:extLst>
            </p:cNvPr>
            <p:cNvSpPr/>
            <p:nvPr/>
          </p:nvSpPr>
          <p:spPr>
            <a:xfrm>
              <a:off x="1622464" y="3835617"/>
              <a:ext cx="1942186" cy="1942186"/>
            </a:xfrm>
            <a:custGeom>
              <a:avLst/>
              <a:gdLst/>
              <a:ahLst/>
              <a:cxnLst/>
              <a:rect l="l" t="t" r="r" b="b"/>
              <a:pathLst>
                <a:path w="3098102" h="3098102">
                  <a:moveTo>
                    <a:pt x="0" y="0"/>
                  </a:moveTo>
                  <a:lnTo>
                    <a:pt x="3098102" y="0"/>
                  </a:lnTo>
                  <a:lnTo>
                    <a:pt x="3098102" y="3098102"/>
                  </a:lnTo>
                  <a:lnTo>
                    <a:pt x="0" y="3098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7" name="קבוצה 56">
            <a:extLst>
              <a:ext uri="{FF2B5EF4-FFF2-40B4-BE49-F238E27FC236}">
                <a16:creationId xmlns:a16="http://schemas.microsoft.com/office/drawing/2014/main" id="{9DB222DA-6810-79BF-E1D9-1F0EE6A5B793}"/>
              </a:ext>
            </a:extLst>
          </p:cNvPr>
          <p:cNvGrpSpPr/>
          <p:nvPr/>
        </p:nvGrpSpPr>
        <p:grpSpPr>
          <a:xfrm>
            <a:off x="6065174" y="4561092"/>
            <a:ext cx="5577424" cy="1860071"/>
            <a:chOff x="671052" y="2717222"/>
            <a:chExt cx="10818344" cy="4216351"/>
          </a:xfrm>
        </p:grpSpPr>
        <p:sp>
          <p:nvSpPr>
            <p:cNvPr id="58" name="Freeform 2">
              <a:extLst>
                <a:ext uri="{FF2B5EF4-FFF2-40B4-BE49-F238E27FC236}">
                  <a16:creationId xmlns:a16="http://schemas.microsoft.com/office/drawing/2014/main" id="{3CD2ADAD-88F3-4F20-45A7-ABEAFCF03C99}"/>
                </a:ext>
              </a:extLst>
            </p:cNvPr>
            <p:cNvSpPr/>
            <p:nvPr/>
          </p:nvSpPr>
          <p:spPr>
            <a:xfrm>
              <a:off x="7774353" y="2717222"/>
              <a:ext cx="3715043" cy="3844805"/>
            </a:xfrm>
            <a:custGeom>
              <a:avLst/>
              <a:gdLst/>
              <a:ahLst/>
              <a:cxnLst/>
              <a:rect l="l" t="t" r="r" b="b"/>
              <a:pathLst>
                <a:path w="5572564" h="5767207">
                  <a:moveTo>
                    <a:pt x="0" y="0"/>
                  </a:moveTo>
                  <a:lnTo>
                    <a:pt x="5572564" y="0"/>
                  </a:lnTo>
                  <a:lnTo>
                    <a:pt x="5572564" y="5767207"/>
                  </a:lnTo>
                  <a:lnTo>
                    <a:pt x="0" y="5767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Freeform 3">
              <a:extLst>
                <a:ext uri="{FF2B5EF4-FFF2-40B4-BE49-F238E27FC236}">
                  <a16:creationId xmlns:a16="http://schemas.microsoft.com/office/drawing/2014/main" id="{FEB691D7-E170-4F34-E112-0AE8E94E9482}"/>
                </a:ext>
              </a:extLst>
            </p:cNvPr>
            <p:cNvSpPr/>
            <p:nvPr/>
          </p:nvSpPr>
          <p:spPr>
            <a:xfrm>
              <a:off x="4222702" y="2717222"/>
              <a:ext cx="3715043" cy="3844805"/>
            </a:xfrm>
            <a:custGeom>
              <a:avLst/>
              <a:gdLst/>
              <a:ahLst/>
              <a:cxnLst/>
              <a:rect l="l" t="t" r="r" b="b"/>
              <a:pathLst>
                <a:path w="5572564" h="5767207">
                  <a:moveTo>
                    <a:pt x="0" y="0"/>
                  </a:moveTo>
                  <a:lnTo>
                    <a:pt x="5572564" y="0"/>
                  </a:lnTo>
                  <a:lnTo>
                    <a:pt x="5572564" y="5767207"/>
                  </a:lnTo>
                  <a:lnTo>
                    <a:pt x="0" y="5767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Freeform 4">
              <a:extLst>
                <a:ext uri="{FF2B5EF4-FFF2-40B4-BE49-F238E27FC236}">
                  <a16:creationId xmlns:a16="http://schemas.microsoft.com/office/drawing/2014/main" id="{E7FE4264-B593-E24B-7605-5E8A4A516663}"/>
                </a:ext>
              </a:extLst>
            </p:cNvPr>
            <p:cNvSpPr/>
            <p:nvPr/>
          </p:nvSpPr>
          <p:spPr>
            <a:xfrm>
              <a:off x="671052" y="2717222"/>
              <a:ext cx="3715043" cy="3844805"/>
            </a:xfrm>
            <a:custGeom>
              <a:avLst/>
              <a:gdLst/>
              <a:ahLst/>
              <a:cxnLst/>
              <a:rect l="l" t="t" r="r" b="b"/>
              <a:pathLst>
                <a:path w="5572564" h="5767207">
                  <a:moveTo>
                    <a:pt x="0" y="0"/>
                  </a:moveTo>
                  <a:lnTo>
                    <a:pt x="5572564" y="0"/>
                  </a:lnTo>
                  <a:lnTo>
                    <a:pt x="5572564" y="5767207"/>
                  </a:lnTo>
                  <a:lnTo>
                    <a:pt x="0" y="5767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תיבת טקסט 60">
              <a:extLst>
                <a:ext uri="{FF2B5EF4-FFF2-40B4-BE49-F238E27FC236}">
                  <a16:creationId xmlns:a16="http://schemas.microsoft.com/office/drawing/2014/main" id="{7F8B3E95-56B7-4E49-9D3A-87EF2BE8B89B}"/>
                </a:ext>
              </a:extLst>
            </p:cNvPr>
            <p:cNvSpPr txBox="1"/>
            <p:nvPr/>
          </p:nvSpPr>
          <p:spPr>
            <a:xfrm>
              <a:off x="8300043" y="6166149"/>
              <a:ext cx="2964428" cy="7674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ar-SA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تدخ</a:t>
              </a:r>
              <a:r>
                <a:rPr lang="ar-JO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ّ</a:t>
              </a:r>
              <a:r>
                <a:rPr lang="ar-SA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ل</a:t>
              </a:r>
            </a:p>
          </p:txBody>
        </p:sp>
        <p:sp>
          <p:nvSpPr>
            <p:cNvPr id="62" name="תיבת טקסט 61">
              <a:extLst>
                <a:ext uri="{FF2B5EF4-FFF2-40B4-BE49-F238E27FC236}">
                  <a16:creationId xmlns:a16="http://schemas.microsoft.com/office/drawing/2014/main" id="{B38DDB3A-8B4E-5AC2-3F9C-96E8172BF6B0}"/>
                </a:ext>
              </a:extLst>
            </p:cNvPr>
            <p:cNvSpPr txBox="1"/>
            <p:nvPr/>
          </p:nvSpPr>
          <p:spPr>
            <a:xfrm>
              <a:off x="4665406" y="6153217"/>
              <a:ext cx="2861187" cy="7674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 rtl="1">
                <a:defRPr sz="2800" b="1"/>
              </a:lvl1pPr>
            </a:lstStyle>
            <a:p>
              <a:r>
                <a:rPr lang="ar-SA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تجاهل</a:t>
              </a:r>
              <a:endParaRPr lang="he-I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תיבת טקסט 62">
              <a:extLst>
                <a:ext uri="{FF2B5EF4-FFF2-40B4-BE49-F238E27FC236}">
                  <a16:creationId xmlns:a16="http://schemas.microsoft.com/office/drawing/2014/main" id="{8D5D5780-3475-0065-F820-208F1F4DAC7B}"/>
                </a:ext>
              </a:extLst>
            </p:cNvPr>
            <p:cNvSpPr txBox="1"/>
            <p:nvPr/>
          </p:nvSpPr>
          <p:spPr>
            <a:xfrm>
              <a:off x="1113756" y="6148634"/>
              <a:ext cx="2949678" cy="7674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 rtl="1">
                <a:defRPr sz="2800" b="1"/>
              </a:lvl1pPr>
            </a:lstStyle>
            <a:p>
              <a:r>
                <a:rPr lang="ar-SA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ترد</a:t>
              </a:r>
              <a:r>
                <a:rPr lang="ar-JO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ّ</a:t>
              </a:r>
              <a:r>
                <a:rPr lang="ar-SA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د</a:t>
              </a:r>
            </a:p>
          </p:txBody>
        </p:sp>
        <p:sp>
          <p:nvSpPr>
            <p:cNvPr id="64" name="Freeform 5">
              <a:extLst>
                <a:ext uri="{FF2B5EF4-FFF2-40B4-BE49-F238E27FC236}">
                  <a16:creationId xmlns:a16="http://schemas.microsoft.com/office/drawing/2014/main" id="{8BBFFB02-AFB9-921F-6146-5B24BCFD8A2F}"/>
                </a:ext>
              </a:extLst>
            </p:cNvPr>
            <p:cNvSpPr/>
            <p:nvPr/>
          </p:nvSpPr>
          <p:spPr>
            <a:xfrm>
              <a:off x="8724736" y="3481881"/>
              <a:ext cx="2152426" cy="2295921"/>
            </a:xfrm>
            <a:custGeom>
              <a:avLst/>
              <a:gdLst/>
              <a:ahLst/>
              <a:cxnLst/>
              <a:rect l="l" t="t" r="r" b="b"/>
              <a:pathLst>
                <a:path w="3433469" h="3662367">
                  <a:moveTo>
                    <a:pt x="0" y="0"/>
                  </a:moveTo>
                  <a:lnTo>
                    <a:pt x="3433470" y="0"/>
                  </a:lnTo>
                  <a:lnTo>
                    <a:pt x="3433470" y="3662367"/>
                  </a:lnTo>
                  <a:lnTo>
                    <a:pt x="0" y="3662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F3119104-DB11-4BAF-DF1C-1794E6C528FA}"/>
                </a:ext>
              </a:extLst>
            </p:cNvPr>
            <p:cNvSpPr/>
            <p:nvPr/>
          </p:nvSpPr>
          <p:spPr>
            <a:xfrm>
              <a:off x="5175143" y="3835617"/>
              <a:ext cx="1942186" cy="1942186"/>
            </a:xfrm>
            <a:custGeom>
              <a:avLst/>
              <a:gdLst/>
              <a:ahLst/>
              <a:cxnLst/>
              <a:rect l="l" t="t" r="r" b="b"/>
              <a:pathLst>
                <a:path w="3098102" h="3098102">
                  <a:moveTo>
                    <a:pt x="0" y="0"/>
                  </a:moveTo>
                  <a:lnTo>
                    <a:pt x="3098102" y="0"/>
                  </a:lnTo>
                  <a:lnTo>
                    <a:pt x="3098102" y="3098102"/>
                  </a:lnTo>
                  <a:lnTo>
                    <a:pt x="0" y="3098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Freeform 7">
              <a:extLst>
                <a:ext uri="{FF2B5EF4-FFF2-40B4-BE49-F238E27FC236}">
                  <a16:creationId xmlns:a16="http://schemas.microsoft.com/office/drawing/2014/main" id="{44D3B870-401F-49C3-CEA1-BFF68065F3D8}"/>
                </a:ext>
              </a:extLst>
            </p:cNvPr>
            <p:cNvSpPr/>
            <p:nvPr/>
          </p:nvSpPr>
          <p:spPr>
            <a:xfrm>
              <a:off x="1622464" y="3835617"/>
              <a:ext cx="1942186" cy="1942186"/>
            </a:xfrm>
            <a:custGeom>
              <a:avLst/>
              <a:gdLst/>
              <a:ahLst/>
              <a:cxnLst/>
              <a:rect l="l" t="t" r="r" b="b"/>
              <a:pathLst>
                <a:path w="3098102" h="3098102">
                  <a:moveTo>
                    <a:pt x="0" y="0"/>
                  </a:moveTo>
                  <a:lnTo>
                    <a:pt x="3098102" y="0"/>
                  </a:lnTo>
                  <a:lnTo>
                    <a:pt x="3098102" y="3098102"/>
                  </a:lnTo>
                  <a:lnTo>
                    <a:pt x="0" y="3098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E753D317-0963-51BC-62EE-D85FD9758446}"/>
              </a:ext>
            </a:extLst>
          </p:cNvPr>
          <p:cNvSpPr txBox="1"/>
          <p:nvPr/>
        </p:nvSpPr>
        <p:spPr>
          <a:xfrm>
            <a:off x="2331374" y="4164087"/>
            <a:ext cx="14750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rtl="1">
              <a:defRPr sz="2800" b="1"/>
            </a:lvl1pPr>
          </a:lstStyle>
          <a:p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تجاهل</a:t>
            </a:r>
            <a:endParaRPr lang="he-I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תיבת טקסט 66">
            <a:extLst>
              <a:ext uri="{FF2B5EF4-FFF2-40B4-BE49-F238E27FC236}">
                <a16:creationId xmlns:a16="http://schemas.microsoft.com/office/drawing/2014/main" id="{6843FEEF-74DD-806B-C2D5-4C1589A04654}"/>
              </a:ext>
            </a:extLst>
          </p:cNvPr>
          <p:cNvSpPr txBox="1"/>
          <p:nvPr/>
        </p:nvSpPr>
        <p:spPr>
          <a:xfrm>
            <a:off x="2221116" y="6459865"/>
            <a:ext cx="14750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rtl="1">
              <a:defRPr sz="2800" b="1"/>
            </a:lvl1pPr>
          </a:lstStyle>
          <a:p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تجاهل</a:t>
            </a:r>
            <a:endParaRPr lang="he-I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97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1;p3">
            <a:extLst>
              <a:ext uri="{FF2B5EF4-FFF2-40B4-BE49-F238E27FC236}">
                <a16:creationId xmlns:a16="http://schemas.microsoft.com/office/drawing/2014/main" id="{2E778BF9-5864-3537-B017-72253A73FBEF}"/>
              </a:ext>
            </a:extLst>
          </p:cNvPr>
          <p:cNvSpPr/>
          <p:nvPr/>
        </p:nvSpPr>
        <p:spPr>
          <a:xfrm>
            <a:off x="0" y="810229"/>
            <a:ext cx="12231189" cy="6204660"/>
          </a:xfrm>
          <a:prstGeom prst="rect">
            <a:avLst/>
          </a:prstGeom>
          <a:solidFill>
            <a:srgbClr val="E5C3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00050" marR="0" lvl="0" indent="-285750" algn="r" defTabSz="914400" rtl="1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E027117B-69E5-4AAA-B77C-1A1D1E8542FB}"/>
              </a:ext>
            </a:extLst>
          </p:cNvPr>
          <p:cNvSpPr/>
          <p:nvPr/>
        </p:nvSpPr>
        <p:spPr>
          <a:xfrm>
            <a:off x="501232" y="34230"/>
            <a:ext cx="10752666" cy="779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معطيات مرتبطة بالدّرس</a:t>
            </a:r>
          </a:p>
        </p:txBody>
      </p:sp>
      <p:sp>
        <p:nvSpPr>
          <p:cNvPr id="5" name="Google Shape;144;p3">
            <a:extLst>
              <a:ext uri="{FF2B5EF4-FFF2-40B4-BE49-F238E27FC236}">
                <a16:creationId xmlns:a16="http://schemas.microsoft.com/office/drawing/2014/main" id="{64E102DD-8A74-B16C-DFF1-111B8C447D34}"/>
              </a:ext>
            </a:extLst>
          </p:cNvPr>
          <p:cNvSpPr txBox="1"/>
          <p:nvPr/>
        </p:nvSpPr>
        <p:spPr>
          <a:xfrm>
            <a:off x="1327563" y="1474756"/>
            <a:ext cx="10864437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19200" indent="-342900" algn="r" rtl="1">
              <a:buSzPts val="2400"/>
              <a:buFont typeface="Arial" panose="020B0604020202020204" pitchFamily="34" charset="0"/>
              <a:buChar char="•"/>
            </a:pP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تبين أن 10% من طلاب الصفوف الخامس إلى السادس شاركوا أو تور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طوا في حوادث عنف بما في ذلك العنف الجسدي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واللفظي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والاجتماعي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والابتزاز والعنف عبر شبكة الإنترنت*.</a:t>
            </a:r>
          </a:p>
          <a:p>
            <a:pPr marL="1219200" indent="-342900" algn="r" rtl="1">
              <a:buSzPts val="2400"/>
              <a:buFont typeface="Arial" panose="020B0604020202020204" pitchFamily="34" charset="0"/>
              <a:buChar char="•"/>
            </a:pP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وفق نظرية  "أدوار المشاركين"، في المواقف التي يحدث فيها الاعتداء أو الأذى في المدرسة، يتواجد إضافة الى المعتدي والضحي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ّة طلّاب 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آخرون بحيث يؤث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ر أسلوب تواجدهم بشكل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ٍ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كبير على نتيجة الحدث (</a:t>
            </a:r>
            <a:r>
              <a:rPr lang="en-US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Salmivalli, 1992 </a:t>
            </a:r>
            <a:r>
              <a:rPr lang="he-IL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يختار معظم الطل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ّاب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السلوكي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ات التي تؤد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ي إلى استمرار وتشجيع الضرر (المعتدي - 8%، المساع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د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- 7%، المشج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ع - 20%، المتجاهل - 24%) وعدد أقل من الط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لّاب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يختارون الطرق التي توقف الأذى أو الاعتداء (المدافعين - 17%).</a:t>
            </a:r>
          </a:p>
          <a:p>
            <a:pPr marL="1219200" indent="-342900" algn="r" rtl="1">
              <a:buSzPts val="2400"/>
              <a:buFont typeface="Arial" panose="020B0604020202020204" pitchFamily="34" charset="0"/>
              <a:buChar char="•"/>
            </a:pP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وقد بحث بيب لاتانا وجون دارلي (1970) في أسباب حدوث "ظاهرة المتفر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ج" ووجدوا أن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شعور المار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ة بالمسؤولي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ة يقل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بسبب ظاهرة  توزيع المسؤولي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ة. وتنبع الظاهرة من شعور المشاهدين بأن المسؤولي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ة مشتركة بين الجميع. ووجدت الدراسة أن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ه كل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ما زاد عدد المتفرجين في حالة الطوارئ\ العنف، قل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احتمال قيام أي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منهم بتقديم المساعدة.</a:t>
            </a:r>
          </a:p>
          <a:p>
            <a:pPr marL="1219200" indent="-342900" algn="r" rtl="1">
              <a:buSzPts val="2400"/>
              <a:buFont typeface="Arial" panose="020B0604020202020204" pitchFamily="34" charset="0"/>
              <a:buChar char="•"/>
            </a:pP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يجب أن ترك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ز استراتي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جيات التدخ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ل التربوي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لمنع الاعتداء \ الأذى وتعزيز سلوك تدخ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ل المار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ة\ المشاهدين بشكل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ٍ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أساسي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على السياق الاجتماعي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- الصف</a:t>
            </a:r>
            <a:r>
              <a:rPr lang="ar-JO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أو المجموعة.</a:t>
            </a:r>
          </a:p>
          <a:p>
            <a:pPr marL="1219200" indent="-342900" algn="r" rtl="1">
              <a:buSzPts val="2400"/>
              <a:buFont typeface="Arial" panose="020B0604020202020204" pitchFamily="34" charset="0"/>
              <a:buChar char="•"/>
            </a:pPr>
            <a:r>
              <a:rPr lang="ar-SA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he-IL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על פי נתוני </a:t>
            </a:r>
            <a:r>
              <a:rPr lang="he-IL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ראמ"ה</a:t>
            </a:r>
            <a:r>
              <a:rPr lang="he-IL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- מיצ"ב </a:t>
            </a:r>
            <a:r>
              <a:rPr lang="he-IL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תש"ף</a:t>
            </a:r>
            <a:r>
              <a:rPr lang="he-IL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ומתוך "פיתוח אחריות אישית וחברתית והתמודדות עם בריונות – כולנו גיבורי אל"</a:t>
            </a:r>
          </a:p>
          <a:p>
            <a:pPr marL="1219200" indent="-342900" algn="r" rtl="1">
              <a:buSzPts val="2400"/>
              <a:buFont typeface="Arial" panose="020B0604020202020204" pitchFamily="34" charset="0"/>
              <a:buChar char="•"/>
            </a:pPr>
            <a:r>
              <a:rPr lang="he-IL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"עמידה מהצד – פעילות ברשת" - עינת שמחי ושלמה </a:t>
            </a:r>
            <a:r>
              <a:rPr lang="he-IL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זיס</a:t>
            </a:r>
            <a:r>
              <a:rPr lang="he-IL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יוני </a:t>
            </a:r>
            <a:r>
              <a:rPr lang="he-IL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צ'ונה</a:t>
            </a:r>
            <a:r>
              <a:rPr lang="he-IL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S.O.S </a:t>
            </a:r>
            <a:r>
              <a:rPr lang="he-IL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אלימות, צביה </a:t>
            </a:r>
            <a:r>
              <a:rPr lang="he-IL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אלגלי</a:t>
            </a:r>
            <a:r>
              <a:rPr lang="he-IL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איגוד האינטרנט, בשיתוף הקרן </a:t>
            </a:r>
            <a:br>
              <a:rPr lang="he-IL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e-IL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לקידום מקצועי, מתוך האתר "בין הצלצולים".</a:t>
            </a:r>
          </a:p>
        </p:txBody>
      </p:sp>
    </p:spTree>
    <p:extLst>
      <p:ext uri="{BB962C8B-B14F-4D97-AF65-F5344CB8AC3E}">
        <p14:creationId xmlns:p14="http://schemas.microsoft.com/office/powerpoint/2010/main" val="93289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2000" y="478310"/>
            <a:ext cx="4320000" cy="111689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"/>
          <p:cNvSpPr/>
          <p:nvPr/>
        </p:nvSpPr>
        <p:spPr>
          <a:xfrm>
            <a:off x="9285932" y="343674"/>
            <a:ext cx="2906068" cy="137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مواضيع الوحدة</a:t>
            </a:r>
          </a:p>
        </p:txBody>
      </p:sp>
      <p:sp>
        <p:nvSpPr>
          <p:cNvPr id="136" name="Google Shape;136;p2"/>
          <p:cNvSpPr/>
          <p:nvPr/>
        </p:nvSpPr>
        <p:spPr>
          <a:xfrm>
            <a:off x="6851775" y="3100021"/>
            <a:ext cx="3530604" cy="38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BBA4D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دور لكل</a:t>
            </a: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BBA4D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BBA4D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دور</a:t>
            </a:r>
            <a:endParaRPr kumimoji="0" lang="he-IL" sz="2000" b="1" i="0" u="none" strike="noStrike" kern="0" cap="none" spc="0" normalizeH="0" baseline="0" noProof="0" dirty="0">
              <a:ln>
                <a:noFill/>
              </a:ln>
              <a:solidFill>
                <a:srgbClr val="BBA4D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5184447" y="4042026"/>
            <a:ext cx="4553272" cy="341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A8D08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قص</a:t>
            </a: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A8D08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A8D08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ة البطل الرئيسي</a:t>
            </a: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A8D08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endParaRPr kumimoji="0" lang="he-IL" sz="2000" b="1" i="0" u="none" strike="noStrike" kern="0" cap="none" spc="0" normalizeH="0" baseline="0" noProof="0" dirty="0">
              <a:ln>
                <a:noFill/>
              </a:ln>
              <a:solidFill>
                <a:srgbClr val="A8D08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"/>
          <p:cNvSpPr/>
          <p:nvPr/>
        </p:nvSpPr>
        <p:spPr>
          <a:xfrm>
            <a:off x="11543430" y="2102766"/>
            <a:ext cx="234456" cy="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Google Shape;141;p2"/>
          <p:cNvSpPr/>
          <p:nvPr/>
        </p:nvSpPr>
        <p:spPr>
          <a:xfrm>
            <a:off x="9688180" y="3153978"/>
            <a:ext cx="386444" cy="382890"/>
          </a:xfrm>
          <a:prstGeom prst="ellipse">
            <a:avLst/>
          </a:prstGeom>
          <a:solidFill>
            <a:srgbClr val="BBA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9775749" y="3194028"/>
            <a:ext cx="234456" cy="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Google Shape;143;p2"/>
          <p:cNvSpPr/>
          <p:nvPr/>
        </p:nvSpPr>
        <p:spPr>
          <a:xfrm>
            <a:off x="8733081" y="4008041"/>
            <a:ext cx="386444" cy="382890"/>
          </a:xfrm>
          <a:prstGeom prst="ellipse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"/>
          <p:cNvSpPr/>
          <p:nvPr/>
        </p:nvSpPr>
        <p:spPr>
          <a:xfrm>
            <a:off x="8820650" y="4054114"/>
            <a:ext cx="234456" cy="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Google Shape;146;p2"/>
          <p:cNvSpPr/>
          <p:nvPr/>
        </p:nvSpPr>
        <p:spPr>
          <a:xfrm>
            <a:off x="9429434" y="4230510"/>
            <a:ext cx="206999" cy="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Google Shape;151;p2"/>
          <p:cNvSpPr/>
          <p:nvPr/>
        </p:nvSpPr>
        <p:spPr>
          <a:xfrm>
            <a:off x="10773808" y="2260336"/>
            <a:ext cx="386444" cy="382890"/>
          </a:xfrm>
          <a:prstGeom prst="ellipse">
            <a:avLst/>
          </a:prstGeom>
          <a:solidFill>
            <a:srgbClr val="DDAD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"/>
          <p:cNvSpPr/>
          <p:nvPr/>
        </p:nvSpPr>
        <p:spPr>
          <a:xfrm>
            <a:off x="10861377" y="2306409"/>
            <a:ext cx="234456" cy="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Google Shape;153;p2"/>
          <p:cNvSpPr/>
          <p:nvPr/>
        </p:nvSpPr>
        <p:spPr>
          <a:xfrm>
            <a:off x="5393846" y="2199154"/>
            <a:ext cx="6446462" cy="487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DDADA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نوج</a:t>
            </a:r>
            <a:r>
              <a:rPr kumimoji="0" lang="ar-JO" sz="2800" b="1" i="0" u="none" strike="noStrike" kern="0" cap="none" spc="0" normalizeH="0" baseline="0" noProof="0" dirty="0">
                <a:ln>
                  <a:noFill/>
                </a:ln>
                <a:solidFill>
                  <a:srgbClr val="DDADA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DDADA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ه "العيون" لصديق في ضائقة</a:t>
            </a:r>
          </a:p>
        </p:txBody>
      </p:sp>
      <p:sp>
        <p:nvSpPr>
          <p:cNvPr id="155" name="Google Shape;155;p2"/>
          <p:cNvSpPr/>
          <p:nvPr/>
        </p:nvSpPr>
        <p:spPr>
          <a:xfrm>
            <a:off x="3375938" y="2607252"/>
            <a:ext cx="6951673" cy="42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المسؤولي</a:t>
            </a:r>
            <a:r>
              <a:rPr kumimoji="0" lang="ar-JO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ة والقوة التي يتمت</a:t>
            </a:r>
            <a:r>
              <a:rPr kumimoji="0" lang="ar-JO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ع بها أعضاء المجموعة لوقف حادث العنف</a:t>
            </a:r>
            <a:endParaRPr kumimoji="0" lang="he-IL" sz="20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7830" y="827294"/>
            <a:ext cx="588672" cy="47093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"/>
          <p:cNvSpPr/>
          <p:nvPr/>
        </p:nvSpPr>
        <p:spPr>
          <a:xfrm>
            <a:off x="2276140" y="3430529"/>
            <a:ext cx="7256793" cy="46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التعرف على الأدوار الست</a:t>
            </a:r>
            <a:r>
              <a:rPr kumimoji="0" lang="ar-JO" sz="18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ة في حدث العنف وتأثير كل</a:t>
            </a:r>
            <a:r>
              <a:rPr kumimoji="0" lang="ar-JO" sz="18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دور على تطو</a:t>
            </a:r>
            <a:r>
              <a:rPr kumimoji="0" lang="ar-JO" sz="18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ر الحدث</a:t>
            </a: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"/>
          <p:cNvSpPr/>
          <p:nvPr/>
        </p:nvSpPr>
        <p:spPr>
          <a:xfrm>
            <a:off x="1314853" y="4345148"/>
            <a:ext cx="7374443" cy="38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تقوية وتعزيز قدرة الفرد في التأثير على بيئته</a:t>
            </a: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78;p4" descr="פרח ללא גבעול עם מילוי מלא">
            <a:extLst>
              <a:ext uri="{FF2B5EF4-FFF2-40B4-BE49-F238E27FC236}">
                <a16:creationId xmlns:a16="http://schemas.microsoft.com/office/drawing/2014/main" id="{609E3E65-3BAF-4B84-F16F-15AA1691D8D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30079" y="1944191"/>
            <a:ext cx="1041806" cy="1041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2000" y="469026"/>
            <a:ext cx="4320000" cy="1116897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5"/>
          <p:cNvSpPr txBox="1">
            <a:spLocks noGrp="1"/>
          </p:cNvSpPr>
          <p:nvPr>
            <p:ph type="title"/>
          </p:nvPr>
        </p:nvSpPr>
        <p:spPr>
          <a:xfrm>
            <a:off x="9362113" y="466353"/>
            <a:ext cx="2480925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ar-SA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أهداف الدّرس</a:t>
            </a:r>
            <a:endParaRPr sz="28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 txBox="1"/>
          <p:nvPr/>
        </p:nvSpPr>
        <p:spPr>
          <a:xfrm>
            <a:off x="2636826" y="2249909"/>
            <a:ext cx="9013153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292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Tx/>
              <a:buChar char="-"/>
              <a:tabLst/>
              <a:defRPr/>
            </a:pPr>
            <a:r>
              <a:rPr kumimoji="0" lang="ar-JO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أن</a:t>
            </a: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يفهم الطل</a:t>
            </a:r>
            <a:r>
              <a:rPr kumimoji="0" lang="ar-JO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ّاب</a:t>
            </a: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المسؤولي</a:t>
            </a:r>
            <a:r>
              <a:rPr kumimoji="0" lang="ar-JO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ة الملقاة على عاتقهم، ك"متفرجين"، لوقف الأذى ومساعدة أصدقائهم.</a:t>
            </a:r>
            <a:endParaRPr kumimoji="0" lang="he-IL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" marR="0" lvl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tabLst/>
              <a:defRPr/>
            </a:pPr>
            <a:r>
              <a:rPr lang="ar-JO" sz="3200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- أن</a:t>
            </a: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يتعر</a:t>
            </a:r>
            <a:r>
              <a:rPr kumimoji="0" lang="ar-JO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ّ</a:t>
            </a: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ف الطل</a:t>
            </a:r>
            <a:r>
              <a:rPr kumimoji="0" lang="ar-JO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ّاب</a:t>
            </a: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على قو</a:t>
            </a:r>
            <a:r>
              <a:rPr kumimoji="0" lang="ar-JO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ّ</a:t>
            </a: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ة المجموعة في إيقاف حوادث العنف.</a:t>
            </a:r>
            <a:endParaRPr kumimoji="0" lang="he-IL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" marR="0" lvl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tabLst/>
              <a:defRPr/>
            </a:pPr>
            <a:r>
              <a:rPr lang="ar-JO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أن </a:t>
            </a: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يتعل</a:t>
            </a:r>
            <a:r>
              <a:rPr kumimoji="0" lang="ar-JO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م الطل</a:t>
            </a:r>
            <a:r>
              <a:rPr kumimoji="0" lang="ar-JO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ّاب</a:t>
            </a: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كيفي</a:t>
            </a:r>
            <a:r>
              <a:rPr kumimoji="0" lang="ar-JO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ة إيقاف العنف دون التعر</a:t>
            </a:r>
            <a:r>
              <a:rPr kumimoji="0" lang="ar-JO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ض للأذى.</a:t>
            </a:r>
            <a:endParaRPr kumimoji="0" lang="he-IL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4350" y="737914"/>
            <a:ext cx="609600" cy="57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2000" y="469025"/>
            <a:ext cx="4320000" cy="11168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6"/>
          <p:cNvCxnSpPr/>
          <p:nvPr/>
        </p:nvCxnSpPr>
        <p:spPr>
          <a:xfrm>
            <a:off x="8682163" y="2716232"/>
            <a:ext cx="0" cy="2065840"/>
          </a:xfrm>
          <a:prstGeom prst="straightConnector1">
            <a:avLst/>
          </a:prstGeom>
          <a:noFill/>
          <a:ln w="9525" cap="flat" cmpd="sng">
            <a:solidFill>
              <a:srgbClr val="00548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3" name="Google Shape;193;p6"/>
          <p:cNvSpPr txBox="1"/>
          <p:nvPr/>
        </p:nvSpPr>
        <p:spPr>
          <a:xfrm>
            <a:off x="8829713" y="2716232"/>
            <a:ext cx="326571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 algn="r" rtl="1"/>
            <a:r>
              <a:rPr lang="ar-SA" sz="1600" dirty="0">
                <a:latin typeface="Calibri"/>
                <a:ea typeface="Calibri"/>
                <a:cs typeface="Calibri"/>
                <a:sym typeface="Calibri"/>
              </a:rPr>
              <a:t>سيفهم الطلاب الديناميكية الاجتماعية في حوادث الاعتداء وسيعرفون الأدوار المختلفة وفقًا لتصور المتفرج المشارك - "لكل دور دور".</a:t>
            </a:r>
          </a:p>
          <a:p>
            <a:pPr lvl="1" algn="r" rtl="1"/>
            <a:r>
              <a:rPr lang="ar-SA" sz="1600" dirty="0">
                <a:latin typeface="Calibri"/>
                <a:ea typeface="Calibri"/>
                <a:cs typeface="Calibri"/>
                <a:sym typeface="Calibri"/>
              </a:rPr>
              <a:t>سوف يتعلم الطلاب أنه في وسعهم أن يكون لهم تأثير إيجابي، لوقف حالات الاعتداء ومساعدة أنفسهم والآخرين.</a:t>
            </a:r>
          </a:p>
        </p:txBody>
      </p:sp>
      <p:sp>
        <p:nvSpPr>
          <p:cNvPr id="194" name="Google Shape;194;p6"/>
          <p:cNvSpPr txBox="1"/>
          <p:nvPr/>
        </p:nvSpPr>
        <p:spPr>
          <a:xfrm>
            <a:off x="2853460" y="2716232"/>
            <a:ext cx="5521710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/>
              <a:buChar char="»"/>
            </a:pPr>
            <a:r>
              <a:rPr lang="ar-SA" sz="1600" b="1" i="0" u="none" strike="noStrike" cap="none" dirty="0">
                <a:solidFill>
                  <a:srgbClr val="EF364C"/>
                </a:solidFill>
                <a:latin typeface="Calibri"/>
                <a:ea typeface="Calibri"/>
                <a:cs typeface="Calibri"/>
                <a:sym typeface="Calibri"/>
              </a:rPr>
              <a:t>مهارات ذهنيّة</a:t>
            </a:r>
          </a:p>
          <a:p>
            <a:pPr lvl="0" algn="r" rtl="1"/>
            <a:r>
              <a:rPr lang="he-IL" sz="1600" dirty="0"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lang="ar-SA" sz="1600" b="1" dirty="0">
                <a:latin typeface="Calibri"/>
                <a:ea typeface="Calibri"/>
                <a:cs typeface="Calibri"/>
                <a:sym typeface="Calibri"/>
              </a:rPr>
              <a:t>التفكير الناقد</a:t>
            </a:r>
            <a:r>
              <a:rPr lang="he-IL" sz="1600" b="1" dirty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ar-SA" sz="1600" dirty="0">
                <a:latin typeface="Calibri"/>
                <a:ea typeface="Calibri"/>
                <a:cs typeface="Calibri"/>
                <a:sym typeface="Calibri"/>
              </a:rPr>
              <a:t>ات</a:t>
            </a:r>
            <a:r>
              <a:rPr lang="ar-JO" sz="1600" dirty="0">
                <a:latin typeface="Calibri"/>
                <a:ea typeface="Calibri"/>
                <a:cs typeface="Calibri"/>
                <a:sym typeface="Calibri"/>
              </a:rPr>
              <a:t>ّ</a:t>
            </a:r>
            <a:r>
              <a:rPr lang="ar-SA" sz="1600" dirty="0">
                <a:latin typeface="Calibri"/>
                <a:ea typeface="Calibri"/>
                <a:cs typeface="Calibri"/>
                <a:sym typeface="Calibri"/>
              </a:rPr>
              <a:t>خاذ القرارات بمواقف الأذى الاجتماعي</a:t>
            </a:r>
            <a:r>
              <a:rPr lang="ar-JO" sz="1600" dirty="0">
                <a:latin typeface="Calibri"/>
                <a:ea typeface="Calibri"/>
                <a:cs typeface="Calibri"/>
                <a:sym typeface="Calibri"/>
              </a:rPr>
              <a:t>ّ،</a:t>
            </a:r>
            <a:endParaRPr lang="he-IL" sz="1600" dirty="0">
              <a:latin typeface="Calibri"/>
              <a:ea typeface="Calibri"/>
              <a:cs typeface="Calibri"/>
              <a:sym typeface="Calibri"/>
            </a:endParaRPr>
          </a:p>
          <a:p>
            <a:pPr lvl="0" algn="r" rtl="1"/>
            <a:r>
              <a:rPr lang="he-IL" sz="1600" dirty="0"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lang="ar-SA" sz="1600" dirty="0">
                <a:latin typeface="Calibri"/>
                <a:ea typeface="Calibri"/>
                <a:cs typeface="Calibri"/>
                <a:sym typeface="Calibri"/>
              </a:rPr>
              <a:t>واثارة الشك.</a:t>
            </a:r>
            <a:r>
              <a:rPr lang="he-I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1600" dirty="0">
                <a:latin typeface="Calibri"/>
                <a:ea typeface="Calibri"/>
                <a:cs typeface="Calibri"/>
                <a:sym typeface="Calibri"/>
              </a:rPr>
              <a:t>فهم العلاقة بين التصرفات والنتائج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  <a:endParaRPr lang="he-IL" sz="1600" dirty="0">
              <a:latin typeface="Calibri"/>
              <a:ea typeface="Calibri"/>
              <a:cs typeface="Calibri"/>
              <a:sym typeface="Calibri"/>
            </a:endParaRPr>
          </a:p>
          <a:p>
            <a:pPr lvl="0" algn="r" rtl="1"/>
            <a:r>
              <a:rPr lang="he-IL" sz="1600" dirty="0"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lang="ar-SA" sz="1600" b="1" dirty="0">
                <a:latin typeface="Calibri"/>
                <a:ea typeface="Calibri"/>
                <a:cs typeface="Calibri"/>
                <a:sym typeface="Calibri"/>
              </a:rPr>
              <a:t> التفكير الإبداعي - ال</a:t>
            </a:r>
            <a:r>
              <a:rPr lang="ar-JO" sz="1600" b="1" dirty="0">
                <a:latin typeface="Calibri"/>
                <a:ea typeface="Calibri"/>
                <a:cs typeface="Calibri"/>
                <a:sym typeface="Calibri"/>
              </a:rPr>
              <a:t>جرأة</a:t>
            </a:r>
            <a:r>
              <a:rPr lang="ar-SA" sz="1600" b="1" dirty="0">
                <a:latin typeface="Calibri"/>
                <a:ea typeface="Calibri"/>
                <a:cs typeface="Calibri"/>
                <a:sym typeface="Calibri"/>
              </a:rPr>
              <a:t> والمداومة</a:t>
            </a:r>
            <a:endParaRPr lang="he-IL" sz="1600" dirty="0">
              <a:latin typeface="Calibri"/>
              <a:ea typeface="Calibri"/>
              <a:cs typeface="Calibri"/>
              <a:sym typeface="Calibri"/>
            </a:endParaRPr>
          </a:p>
          <a:p>
            <a:pPr lvl="0" algn="r" rtl="1"/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/>
              <a:buChar char="»"/>
            </a:pPr>
            <a:r>
              <a:rPr lang="ar-SA" sz="1600" b="1" i="0" u="none" strike="noStrike" cap="none" dirty="0">
                <a:solidFill>
                  <a:srgbClr val="EF364C"/>
                </a:solidFill>
                <a:latin typeface="Calibri"/>
                <a:ea typeface="Calibri"/>
                <a:cs typeface="Calibri"/>
                <a:sym typeface="Calibri"/>
              </a:rPr>
              <a:t>مهارات شعوريّة (شخصيّة)</a:t>
            </a:r>
          </a:p>
          <a:p>
            <a:pPr marL="576000" lvl="0" indent="-285750" algn="r" rtl="1">
              <a:buSzPts val="1800"/>
              <a:buFont typeface="Calibri"/>
              <a:buChar char="-"/>
            </a:pPr>
            <a:r>
              <a:rPr lang="ar-SA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الوَعي الذّاتيّ– تمييز المشاعر  التي تنشأ عند حدوث الأذى الاجتماعي،</a:t>
            </a:r>
            <a:r>
              <a:rPr lang="iw-IL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he-IL" sz="16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6000" lvl="0" indent="-285750" algn="r" rtl="1">
              <a:buSzPts val="1800"/>
              <a:buFont typeface="Calibri"/>
              <a:buChar char="-"/>
            </a:pPr>
            <a:r>
              <a:rPr lang="ar-SA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التّوجيه الذّاتي</a:t>
            </a:r>
            <a:r>
              <a:rPr lang="he-IL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ar-SA" sz="16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حل المشكلات والتنظيم الذاتي في حالات الأذى الاجتماعي.</a:t>
            </a:r>
            <a:endParaRPr lang="he-IL" sz="1600" dirty="0">
              <a:latin typeface="Calibri"/>
              <a:ea typeface="Calibri"/>
              <a:cs typeface="Calibri"/>
              <a:sym typeface="Calibri"/>
            </a:endParaRPr>
          </a:p>
          <a:p>
            <a:pPr marL="576000" lvl="0" indent="-285750" algn="r" rtl="1">
              <a:buSzPts val="1800"/>
              <a:buFont typeface="Calibri"/>
              <a:buChar char="-"/>
            </a:pPr>
            <a:endParaRPr lang="he-IL" sz="1600" b="1" i="0" u="none" strike="noStrike" cap="none" dirty="0">
              <a:solidFill>
                <a:srgbClr val="EF36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0250" lvl="0" algn="r" rtl="1">
              <a:buSzPts val="1800"/>
            </a:pPr>
            <a:r>
              <a:rPr lang="he-IL" sz="1600" b="1" i="0" u="none" strike="noStrike" cap="none" dirty="0">
                <a:solidFill>
                  <a:srgbClr val="EF364C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ar-SA" sz="1600" b="1" i="0" u="none" strike="noStrike" cap="none" dirty="0">
                <a:solidFill>
                  <a:srgbClr val="EF364C"/>
                </a:solidFill>
                <a:latin typeface="Calibri"/>
                <a:ea typeface="Calibri"/>
                <a:cs typeface="Calibri"/>
                <a:sym typeface="Calibri"/>
              </a:rPr>
              <a:t>مهارات اجتماعيّة (بين-شخصيّة)</a:t>
            </a:r>
          </a:p>
          <a:p>
            <a:pPr marL="576000" lvl="0" indent="-285750" algn="r" rtl="1">
              <a:buSzPts val="1800"/>
              <a:buFont typeface="Calibri"/>
              <a:buChar char="-"/>
            </a:pPr>
            <a:r>
              <a:rPr lang="ar-SA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الوَعي الاجتماعيّ</a:t>
            </a:r>
            <a:r>
              <a:rPr lang="he-IL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ar-SA" sz="1600" dirty="0">
                <a:latin typeface="Calibri"/>
                <a:ea typeface="Calibri"/>
                <a:cs typeface="Calibri"/>
                <a:sym typeface="Calibri"/>
              </a:rPr>
              <a:t>فهم الآخر</a:t>
            </a:r>
            <a:r>
              <a:rPr lang="he-IL" sz="16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ar-SA" sz="1600" dirty="0">
                <a:latin typeface="Calibri"/>
                <a:ea typeface="Calibri"/>
                <a:cs typeface="Calibri"/>
                <a:sym typeface="Calibri"/>
              </a:rPr>
              <a:t>التعاطف، تمييز  مواقف الأذى في السياق الاجتماعي.</a:t>
            </a:r>
            <a:endParaRPr lang="he-IL" sz="1600" dirty="0">
              <a:latin typeface="Calibri"/>
              <a:ea typeface="Calibri"/>
              <a:cs typeface="Calibri"/>
              <a:sym typeface="Calibri"/>
            </a:endParaRPr>
          </a:p>
          <a:p>
            <a:pPr marL="576000" lvl="0" indent="-285750" algn="r" rtl="1">
              <a:buSzPts val="1800"/>
              <a:buFont typeface="Calibri"/>
              <a:buChar char="-"/>
            </a:pPr>
            <a:r>
              <a:rPr lang="ar-SA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السّلوك الاجتماعيّ</a:t>
            </a:r>
            <a:r>
              <a:rPr lang="he-IL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iw-IL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1600" dirty="0">
                <a:latin typeface="Calibri"/>
                <a:ea typeface="Calibri"/>
                <a:cs typeface="Calibri"/>
                <a:sym typeface="Calibri"/>
              </a:rPr>
              <a:t>إدارة العلاقات بين الأشخاص</a:t>
            </a:r>
          </a:p>
          <a:p>
            <a:pPr marL="576000" lvl="0" indent="-285750" algn="r" rtl="1">
              <a:buSzPts val="1800"/>
              <a:buFont typeface="Calibri"/>
              <a:buChar char="-"/>
            </a:pPr>
            <a:r>
              <a:rPr lang="ar-SA" sz="1600" dirty="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ar-SA" sz="1600" dirty="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lang="ar-SA" sz="1600" dirty="0"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576000" lvl="0" indent="-285750" algn="r" rtl="1">
              <a:buSzPts val="1800"/>
              <a:buFont typeface="Calibri"/>
              <a:buChar char="-"/>
            </a:pPr>
            <a:endParaRPr lang="he-IL" sz="1600" dirty="0"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/>
          <p:cNvSpPr txBox="1"/>
          <p:nvPr/>
        </p:nvSpPr>
        <p:spPr>
          <a:xfrm>
            <a:off x="86616" y="2839280"/>
            <a:ext cx="322136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lvl="1" indent="-285750" algn="r" rtl="1">
              <a:buSzPts val="1600"/>
              <a:buFont typeface="Calibri"/>
              <a:buChar char="»"/>
            </a:pPr>
            <a:r>
              <a:rPr lang="ar-SA" sz="1600" dirty="0">
                <a:latin typeface="Calibri"/>
                <a:ea typeface="Calibri"/>
                <a:cs typeface="Calibri"/>
                <a:sym typeface="Calibri"/>
              </a:rPr>
              <a:t>العدالة الاجتماعية والتضامن المتبادل: تضامن المشاركة الاجتماعية والمدنية</a:t>
            </a:r>
          </a:p>
          <a:p>
            <a:pPr marL="742950" lvl="1" indent="-285750" algn="r" rtl="1">
              <a:buSzPts val="1600"/>
              <a:buFont typeface="Calibri"/>
              <a:buChar char="»"/>
            </a:pPr>
            <a:r>
              <a:rPr lang="ar-SA" sz="1600" dirty="0">
                <a:latin typeface="Calibri"/>
                <a:ea typeface="Calibri"/>
                <a:cs typeface="Calibri"/>
                <a:sym typeface="Calibri"/>
              </a:rPr>
              <a:t>احترام الانسان- احترام الشخص وحقوقه وثقافته وآرائه وحرياته الأساسية</a:t>
            </a:r>
          </a:p>
        </p:txBody>
      </p:sp>
      <p:cxnSp>
        <p:nvCxnSpPr>
          <p:cNvPr id="196" name="Google Shape;196;p6"/>
          <p:cNvCxnSpPr/>
          <p:nvPr/>
        </p:nvCxnSpPr>
        <p:spPr>
          <a:xfrm>
            <a:off x="2977891" y="2716232"/>
            <a:ext cx="0" cy="2065840"/>
          </a:xfrm>
          <a:prstGeom prst="straightConnector1">
            <a:avLst/>
          </a:prstGeom>
          <a:noFill/>
          <a:ln w="9525" cap="flat" cmpd="sng">
            <a:solidFill>
              <a:srgbClr val="00548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7" name="Google Shape;197;p6"/>
          <p:cNvSpPr txBox="1"/>
          <p:nvPr/>
        </p:nvSpPr>
        <p:spPr>
          <a:xfrm>
            <a:off x="9338540" y="2008346"/>
            <a:ext cx="180000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i="0" u="none" strike="noStrike" cap="none" dirty="0">
                <a:solidFill>
                  <a:srgbClr val="EF364C"/>
                </a:solidFill>
                <a:latin typeface="Calibri"/>
                <a:ea typeface="Calibri"/>
                <a:cs typeface="Calibri"/>
                <a:sym typeface="Calibri"/>
              </a:rPr>
              <a:t>معرفة</a:t>
            </a:r>
          </a:p>
        </p:txBody>
      </p:sp>
      <p:sp>
        <p:nvSpPr>
          <p:cNvPr id="198" name="Google Shape;198;p6"/>
          <p:cNvSpPr txBox="1"/>
          <p:nvPr/>
        </p:nvSpPr>
        <p:spPr>
          <a:xfrm>
            <a:off x="4703318" y="2008346"/>
            <a:ext cx="22714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solidFill>
                  <a:srgbClr val="EF364C"/>
                </a:solidFill>
                <a:latin typeface="Calibri"/>
                <a:ea typeface="Calibri"/>
                <a:cs typeface="Calibri"/>
                <a:sym typeface="Calibri"/>
              </a:rPr>
              <a:t>مهارات</a:t>
            </a:r>
          </a:p>
        </p:txBody>
      </p:sp>
      <p:sp>
        <p:nvSpPr>
          <p:cNvPr id="199" name="Google Shape;199;p6"/>
          <p:cNvSpPr txBox="1"/>
          <p:nvPr/>
        </p:nvSpPr>
        <p:spPr>
          <a:xfrm>
            <a:off x="411469" y="2008346"/>
            <a:ext cx="17459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solidFill>
                  <a:srgbClr val="EF364C"/>
                </a:solidFill>
                <a:latin typeface="Calibri"/>
                <a:ea typeface="Calibri"/>
                <a:cs typeface="Calibri"/>
                <a:sym typeface="Calibri"/>
              </a:rPr>
              <a:t>قِيَم</a:t>
            </a:r>
          </a:p>
        </p:txBody>
      </p:sp>
      <p:sp>
        <p:nvSpPr>
          <p:cNvPr id="200" name="Google Shape;200;p6"/>
          <p:cNvSpPr txBox="1">
            <a:spLocks noGrp="1"/>
          </p:cNvSpPr>
          <p:nvPr>
            <p:ph type="title"/>
          </p:nvPr>
        </p:nvSpPr>
        <p:spPr>
          <a:xfrm>
            <a:off x="9002229" y="469026"/>
            <a:ext cx="3038669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ar-SA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معرفة، مهارات وقِيَم</a:t>
            </a:r>
            <a:endParaRPr sz="28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0883" y="681040"/>
            <a:ext cx="614363" cy="673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/>
          <p:cNvSpPr/>
          <p:nvPr/>
        </p:nvSpPr>
        <p:spPr>
          <a:xfrm>
            <a:off x="1090176" y="1801715"/>
            <a:ext cx="11160826" cy="461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7" descr="Puzzle piec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5011" y="56507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7"/>
          <p:cNvSpPr/>
          <p:nvPr/>
        </p:nvSpPr>
        <p:spPr>
          <a:xfrm>
            <a:off x="8430448" y="472018"/>
            <a:ext cx="3760873" cy="1107323"/>
          </a:xfrm>
          <a:custGeom>
            <a:avLst/>
            <a:gdLst/>
            <a:ahLst/>
            <a:cxnLst/>
            <a:rect l="l" t="t" r="r" b="b"/>
            <a:pathLst>
              <a:path w="3760873" h="1107323" extrusionOk="0">
                <a:moveTo>
                  <a:pt x="0" y="0"/>
                </a:moveTo>
                <a:lnTo>
                  <a:pt x="3760873" y="0"/>
                </a:lnTo>
                <a:lnTo>
                  <a:pt x="3760873" y="1107324"/>
                </a:lnTo>
                <a:lnTo>
                  <a:pt x="0" y="1107324"/>
                </a:lnTo>
                <a:close/>
              </a:path>
            </a:pathLst>
          </a:custGeom>
          <a:solidFill>
            <a:srgbClr val="8CB9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7"/>
          <p:cNvSpPr/>
          <p:nvPr/>
        </p:nvSpPr>
        <p:spPr>
          <a:xfrm rot="-2700000">
            <a:off x="7871999" y="474150"/>
            <a:ext cx="1116897" cy="1116897"/>
          </a:xfrm>
          <a:custGeom>
            <a:avLst/>
            <a:gdLst/>
            <a:ahLst/>
            <a:cxnLst/>
            <a:rect l="l" t="t" r="r" b="b"/>
            <a:pathLst>
              <a:path w="1116897" h="1116897" extrusionOk="0">
                <a:moveTo>
                  <a:pt x="1116858" y="557198"/>
                </a:moveTo>
                <a:cubicBezTo>
                  <a:pt x="1116858" y="865621"/>
                  <a:pt x="866831" y="1115647"/>
                  <a:pt x="558409" y="1115647"/>
                </a:cubicBezTo>
                <a:cubicBezTo>
                  <a:pt x="249986" y="1115647"/>
                  <a:pt x="-40" y="865621"/>
                  <a:pt x="-40" y="557198"/>
                </a:cubicBezTo>
                <a:cubicBezTo>
                  <a:pt x="-40" y="248776"/>
                  <a:pt x="249986" y="-1250"/>
                  <a:pt x="558409" y="-1250"/>
                </a:cubicBezTo>
                <a:cubicBezTo>
                  <a:pt x="866831" y="-1250"/>
                  <a:pt x="1116858" y="248776"/>
                  <a:pt x="1116858" y="557198"/>
                </a:cubicBezTo>
                <a:close/>
              </a:path>
            </a:pathLst>
          </a:custGeom>
          <a:solidFill>
            <a:srgbClr val="5E9B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7"/>
          <p:cNvSpPr/>
          <p:nvPr/>
        </p:nvSpPr>
        <p:spPr>
          <a:xfrm rot="-2700000">
            <a:off x="7983808" y="585959"/>
            <a:ext cx="893278" cy="893278"/>
          </a:xfrm>
          <a:custGeom>
            <a:avLst/>
            <a:gdLst/>
            <a:ahLst/>
            <a:cxnLst/>
            <a:rect l="l" t="t" r="r" b="b"/>
            <a:pathLst>
              <a:path w="893278" h="893278" extrusionOk="0">
                <a:moveTo>
                  <a:pt x="893239" y="445389"/>
                </a:moveTo>
                <a:cubicBezTo>
                  <a:pt x="893239" y="692061"/>
                  <a:pt x="693271" y="892028"/>
                  <a:pt x="446599" y="892028"/>
                </a:cubicBezTo>
                <a:cubicBezTo>
                  <a:pt x="199927" y="892028"/>
                  <a:pt x="-40" y="692061"/>
                  <a:pt x="-40" y="445389"/>
                </a:cubicBezTo>
                <a:cubicBezTo>
                  <a:pt x="-40" y="198717"/>
                  <a:pt x="199927" y="-1250"/>
                  <a:pt x="446599" y="-1250"/>
                </a:cubicBezTo>
                <a:cubicBezTo>
                  <a:pt x="693271" y="-1250"/>
                  <a:pt x="893239" y="198717"/>
                  <a:pt x="893239" y="445389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C3DAD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7"/>
          <p:cNvSpPr txBox="1"/>
          <p:nvPr/>
        </p:nvSpPr>
        <p:spPr>
          <a:xfrm>
            <a:off x="7301985" y="495077"/>
            <a:ext cx="4322603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مَجرى الدّرس</a:t>
            </a:r>
          </a:p>
        </p:txBody>
      </p:sp>
      <p:pic>
        <p:nvPicPr>
          <p:cNvPr id="214" name="Google Shape;214;p7" descr="Arrow circ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41511" y="59173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7"/>
          <p:cNvSpPr txBox="1"/>
          <p:nvPr/>
        </p:nvSpPr>
        <p:spPr>
          <a:xfrm>
            <a:off x="515897" y="4262056"/>
            <a:ext cx="220127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مهام للتطبيق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19" name="Google Shape;219;p7"/>
          <p:cNvSpPr/>
          <p:nvPr/>
        </p:nvSpPr>
        <p:spPr>
          <a:xfrm>
            <a:off x="1616532" y="3160189"/>
            <a:ext cx="8908688" cy="222937"/>
          </a:xfrm>
          <a:prstGeom prst="rect">
            <a:avLst/>
          </a:prstGeom>
          <a:solidFill>
            <a:srgbClr val="7E97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" name="Google Shape;221;p7"/>
          <p:cNvCxnSpPr/>
          <p:nvPr/>
        </p:nvCxnSpPr>
        <p:spPr>
          <a:xfrm>
            <a:off x="10520475" y="3271657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2" name="Google Shape;222;p7"/>
          <p:cNvCxnSpPr/>
          <p:nvPr/>
        </p:nvCxnSpPr>
        <p:spPr>
          <a:xfrm>
            <a:off x="8235011" y="3344631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3" name="Google Shape;223;p7"/>
          <p:cNvCxnSpPr/>
          <p:nvPr/>
        </p:nvCxnSpPr>
        <p:spPr>
          <a:xfrm>
            <a:off x="1648490" y="3344632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4" name="Google Shape;224;p7"/>
          <p:cNvCxnSpPr/>
          <p:nvPr/>
        </p:nvCxnSpPr>
        <p:spPr>
          <a:xfrm>
            <a:off x="5954775" y="3375491"/>
            <a:ext cx="0" cy="732257"/>
          </a:xfrm>
          <a:prstGeom prst="straightConnector1">
            <a:avLst/>
          </a:prstGeom>
          <a:noFill/>
          <a:ln w="19050" cap="flat" cmpd="sng">
            <a:solidFill>
              <a:srgbClr val="7E97A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TextBox 1"/>
          <p:cNvSpPr txBox="1"/>
          <p:nvPr/>
        </p:nvSpPr>
        <p:spPr>
          <a:xfrm>
            <a:off x="9267033" y="4231122"/>
            <a:ext cx="250688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مشاهدة فيلم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"</a:t>
            </a: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حياة عيلتنا -لا للتنم</a:t>
            </a:r>
            <a:r>
              <a:rPr kumimoji="0" lang="ar-JO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ّ</a:t>
            </a: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ر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8161" y="4231122"/>
            <a:ext cx="15871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أسئلة للنقاش الصف</a:t>
            </a:r>
            <a:r>
              <a:rPr kumimoji="0" lang="ar-JO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ّيّ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9487" y="4256985"/>
            <a:ext cx="29705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لعبة ال</a:t>
            </a:r>
            <a:r>
              <a:rPr kumimoji="0" lang="ar-JO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تدريج </a:t>
            </a: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"نتدخ</a:t>
            </a:r>
            <a:r>
              <a:rPr kumimoji="0" lang="ar-JO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ّ</a:t>
            </a: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ل- نتجاهل"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9427" y="3355071"/>
            <a:ext cx="18290" cy="749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9365" y="4268638"/>
            <a:ext cx="21829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رسائل مركزي</a:t>
            </a:r>
            <a:r>
              <a:rPr kumimoji="0" lang="ar-JO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ّ</a:t>
            </a: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ة وتلخيص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גרפיקה 14">
            <a:extLst>
              <a:ext uri="{FF2B5EF4-FFF2-40B4-BE49-F238E27FC236}">
                <a16:creationId xmlns:a16="http://schemas.microsoft.com/office/drawing/2014/main" id="{82BE7F91-95B6-4E6B-A365-CA6414B66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72000" y="467232"/>
            <a:ext cx="4320000" cy="1116897"/>
          </a:xfrm>
          <a:prstGeom prst="rect">
            <a:avLst/>
          </a:prstGeom>
        </p:spPr>
      </p:pic>
      <p:sp>
        <p:nvSpPr>
          <p:cNvPr id="10" name="Google Shape;128;p5">
            <a:extLst>
              <a:ext uri="{FF2B5EF4-FFF2-40B4-BE49-F238E27FC236}">
                <a16:creationId xmlns:a16="http://schemas.microsoft.com/office/drawing/2014/main" id="{9A4BDBEB-C0D0-4DD2-9361-480F99A0533C}"/>
              </a:ext>
            </a:extLst>
          </p:cNvPr>
          <p:cNvSpPr txBox="1">
            <a:spLocks/>
          </p:cNvSpPr>
          <p:nvPr/>
        </p:nvSpPr>
        <p:spPr>
          <a:xfrm>
            <a:off x="7775703" y="509064"/>
            <a:ext cx="4322603" cy="10543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1" anchor="ctr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   </a:t>
            </a:r>
            <a:r>
              <a:rPr kumimoji="0" lang="ar-L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ت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عليمات </a:t>
            </a:r>
            <a:r>
              <a:rPr kumimoji="0" lang="ar-L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لت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نفيذ</a:t>
            </a:r>
            <a:r>
              <a:rPr kumimoji="0" lang="ar-L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الدّرس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Varela Round"/>
              <a:cs typeface="Calibri" panose="020F0502020204030204" pitchFamily="34" charset="0"/>
              <a:sym typeface="Varela Round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E869661C-3A48-4318-866F-D7229F46C0D6}"/>
              </a:ext>
            </a:extLst>
          </p:cNvPr>
          <p:cNvSpPr/>
          <p:nvPr/>
        </p:nvSpPr>
        <p:spPr>
          <a:xfrm>
            <a:off x="347425" y="1731216"/>
            <a:ext cx="11160826" cy="461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تفصّل الشرائح التّالية مجرى الدّرس وهي معدّة للعرض خلاله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Arial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ebo" panose="00000500000000000000" pitchFamily="2" charset="-79"/>
              <a:buChar char="«"/>
              <a:tabLst/>
              <a:defRPr/>
            </a:pPr>
            <a:r>
              <a:rPr kumimoji="0" lang="ar-L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 المضمون </a:t>
            </a: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المُفصّل في متن الشّريحة </a:t>
            </a:r>
            <a:r>
              <a:rPr kumimoji="0" lang="ar-L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مُعد</a:t>
            </a: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ّ</a:t>
            </a:r>
            <a:r>
              <a:rPr kumimoji="0" lang="ar-L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 للعمل مع التّلاميذ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Heebo" panose="00000500000000000000" pitchFamily="2" charset="-79"/>
              <a:buChar char="«"/>
              <a:tabLst/>
              <a:defRPr/>
            </a:pPr>
            <a:r>
              <a:rPr kumimoji="0" lang="ar-L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 </a:t>
            </a: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ال</a:t>
            </a:r>
            <a:r>
              <a:rPr kumimoji="0" lang="ar-L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ملاحظات</a:t>
            </a:r>
            <a:r>
              <a:rPr kumimoji="0" lang="ar-JO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 في الهوامش </a:t>
            </a:r>
            <a:r>
              <a:rPr kumimoji="0" lang="ar-L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للتّوجيه والتّوسّع- وهي معدّة لك أيها المعلّم/ة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sym typeface="Arial"/>
              </a:rPr>
              <a:t>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Arial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7AD702E1-44CD-49BC-8E96-E94D765006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63760" y="794063"/>
            <a:ext cx="672137" cy="50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52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"/>
          <p:cNvSpPr/>
          <p:nvPr/>
        </p:nvSpPr>
        <p:spPr>
          <a:xfrm>
            <a:off x="6510086" y="1409002"/>
            <a:ext cx="4064413" cy="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Tx/>
              <a:buNone/>
              <a:tabLst/>
              <a:defRPr/>
            </a:pPr>
            <a:r>
              <a:rPr kumimoji="0" lang="ar-L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حِوار داعِم ومُتقبّ</a:t>
            </a:r>
            <a:r>
              <a:rPr kumimoji="0" lang="ar-JO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ِ</a:t>
            </a:r>
            <a:r>
              <a:rPr kumimoji="0" lang="ar-L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ل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 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Gisha"/>
            </a:endParaRPr>
          </a:p>
        </p:txBody>
      </p:sp>
      <p:sp>
        <p:nvSpPr>
          <p:cNvPr id="191" name="Google Shape;191;p4"/>
          <p:cNvSpPr txBox="1"/>
          <p:nvPr/>
        </p:nvSpPr>
        <p:spPr>
          <a:xfrm>
            <a:off x="2777671" y="3390492"/>
            <a:ext cx="7779334" cy="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إصغاء مُكتر</a:t>
            </a:r>
            <a:r>
              <a:rPr kumimoji="0" lang="ar-JO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ِ</a:t>
            </a:r>
            <a:r>
              <a:rPr kumimoji="0" lang="ar-L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ث خالٍ من إصدار الأحكام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Gisha"/>
            </a:endParaRPr>
          </a:p>
        </p:txBody>
      </p:sp>
      <p:sp>
        <p:nvSpPr>
          <p:cNvPr id="192" name="Google Shape;192;p4"/>
          <p:cNvSpPr txBox="1"/>
          <p:nvPr/>
        </p:nvSpPr>
        <p:spPr>
          <a:xfrm>
            <a:off x="5514282" y="4497114"/>
            <a:ext cx="5042723" cy="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r>
              <a:rPr kumimoji="0" lang="ar-L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احترام كلام الآخرين 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Gisha"/>
            </a:endParaRPr>
          </a:p>
        </p:txBody>
      </p:sp>
      <p:sp>
        <p:nvSpPr>
          <p:cNvPr id="194" name="Google Shape;194;p4"/>
          <p:cNvSpPr txBox="1"/>
          <p:nvPr/>
        </p:nvSpPr>
        <p:spPr>
          <a:xfrm>
            <a:off x="679162" y="5335034"/>
            <a:ext cx="9877844" cy="89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Tx/>
              <a:buNone/>
              <a:tabLst/>
              <a:defRPr/>
            </a:pPr>
            <a:r>
              <a:rPr kumimoji="0" lang="ar-L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ما يَدور في الحِوار، يقتصر على تلاميذ الصف</a:t>
            </a:r>
            <a:r>
              <a:rPr kumimoji="0" lang="ar-JO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ّ</a:t>
            </a:r>
            <a:r>
              <a:rPr kumimoji="0" lang="ar-L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، بالإمكان مُشاركة الآخرين من خارج الصف</a:t>
            </a:r>
            <a:r>
              <a:rPr kumimoji="0" lang="ar-JO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ّ</a:t>
            </a:r>
            <a:r>
              <a:rPr kumimoji="0" lang="ar-L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Gisha"/>
              </a:rPr>
              <a:t> بالموضوع، لكن فقط بِما يخصّني.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FB19F0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Gish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0060" y="2389618"/>
            <a:ext cx="8282082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مُشاركة من القلب</a:t>
            </a:r>
            <a:endParaRPr kumimoji="0" lang="he-IL" sz="26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5FEBF757-7A64-4037-B4E2-0E9787A39191}"/>
              </a:ext>
            </a:extLst>
          </p:cNvPr>
          <p:cNvSpPr/>
          <p:nvPr/>
        </p:nvSpPr>
        <p:spPr>
          <a:xfrm>
            <a:off x="2029216" y="130075"/>
            <a:ext cx="7669443" cy="1190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توجيهات للحِوار </a:t>
            </a:r>
            <a:r>
              <a:rPr kumimoji="0" lang="ar-JO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الجيّد</a:t>
            </a:r>
            <a:endParaRPr kumimoji="0" lang="he-IL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6" name="גרפיקה 5">
            <a:extLst>
              <a:ext uri="{FF2B5EF4-FFF2-40B4-BE49-F238E27FC236}">
                <a16:creationId xmlns:a16="http://schemas.microsoft.com/office/drawing/2014/main" id="{CEF5FF86-4285-4579-9B9E-03AE5297D7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" r="42296"/>
          <a:stretch/>
        </p:blipFill>
        <p:spPr>
          <a:xfrm>
            <a:off x="1017443" y="5727116"/>
            <a:ext cx="2108130" cy="1000809"/>
          </a:xfrm>
          <a:prstGeom prst="rect">
            <a:avLst/>
          </a:prstGeom>
        </p:spPr>
      </p:pic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5BE51FB9-92AB-4580-B588-4AF06AF09015}"/>
              </a:ext>
            </a:extLst>
          </p:cNvPr>
          <p:cNvGrpSpPr/>
          <p:nvPr/>
        </p:nvGrpSpPr>
        <p:grpSpPr>
          <a:xfrm>
            <a:off x="65251" y="5849506"/>
            <a:ext cx="1085266" cy="878420"/>
            <a:chOff x="2923822" y="2971800"/>
            <a:chExt cx="3629378" cy="3629378"/>
          </a:xfrm>
        </p:grpSpPr>
        <p:pic>
          <p:nvPicPr>
            <p:cNvPr id="3" name="גרפיקה 2" descr="הערה - לב שבור קו מיתאר">
              <a:extLst>
                <a:ext uri="{FF2B5EF4-FFF2-40B4-BE49-F238E27FC236}">
                  <a16:creationId xmlns:a16="http://schemas.microsoft.com/office/drawing/2014/main" id="{E366574D-19BE-48F0-9F90-1458A36D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923822" y="2971800"/>
              <a:ext cx="3629378" cy="3629378"/>
            </a:xfrm>
            <a:prstGeom prst="rect">
              <a:avLst/>
            </a:prstGeom>
          </p:spPr>
        </p:pic>
        <p:sp>
          <p:nvSpPr>
            <p:cNvPr id="4" name="מלבן 3">
              <a:extLst>
                <a:ext uri="{FF2B5EF4-FFF2-40B4-BE49-F238E27FC236}">
                  <a16:creationId xmlns:a16="http://schemas.microsoft.com/office/drawing/2014/main" id="{93402207-716C-4E78-902D-112D90818E9E}"/>
                </a:ext>
              </a:extLst>
            </p:cNvPr>
            <p:cNvSpPr/>
            <p:nvPr/>
          </p:nvSpPr>
          <p:spPr>
            <a:xfrm>
              <a:off x="4598894" y="4238231"/>
              <a:ext cx="300484" cy="492378"/>
            </a:xfrm>
            <a:prstGeom prst="rect">
              <a:avLst/>
            </a:prstGeom>
            <a:solidFill>
              <a:srgbClr val="F4F4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9" name="גרפיקה 8" descr="תג לב עם מילוי מלא">
            <a:extLst>
              <a:ext uri="{FF2B5EF4-FFF2-40B4-BE49-F238E27FC236}">
                <a16:creationId xmlns:a16="http://schemas.microsoft.com/office/drawing/2014/main" id="{7725D645-DF85-4D95-9B06-0BFE7796C7D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667596" y="2159917"/>
            <a:ext cx="914400" cy="914400"/>
          </a:xfrm>
          <a:prstGeom prst="rect">
            <a:avLst/>
          </a:prstGeom>
        </p:spPr>
      </p:pic>
      <p:pic>
        <p:nvPicPr>
          <p:cNvPr id="16" name="גרפיקה 15" descr="מחיאות כפיים עם מילוי מלא">
            <a:extLst>
              <a:ext uri="{FF2B5EF4-FFF2-40B4-BE49-F238E27FC236}">
                <a16:creationId xmlns:a16="http://schemas.microsoft.com/office/drawing/2014/main" id="{4CBB6562-B8C7-4494-B998-9888057192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557005" y="928807"/>
            <a:ext cx="1093470" cy="1093470"/>
          </a:xfrm>
          <a:prstGeom prst="rect">
            <a:avLst/>
          </a:prstGeom>
        </p:spPr>
      </p:pic>
      <p:pic>
        <p:nvPicPr>
          <p:cNvPr id="21" name="גרפיקה 20" descr="אוזן עם מילוי מלא">
            <a:extLst>
              <a:ext uri="{FF2B5EF4-FFF2-40B4-BE49-F238E27FC236}">
                <a16:creationId xmlns:a16="http://schemas.microsoft.com/office/drawing/2014/main" id="{B8930401-2EF7-45DB-8A3F-22778F28CCD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667596" y="3149301"/>
            <a:ext cx="914400" cy="914400"/>
          </a:xfrm>
          <a:prstGeom prst="rect">
            <a:avLst/>
          </a:prstGeom>
        </p:spPr>
      </p:pic>
      <p:pic>
        <p:nvPicPr>
          <p:cNvPr id="25" name="גרפיקה 24" descr="הערה קו נטוי שקט עם מילוי מלא">
            <a:extLst>
              <a:ext uri="{FF2B5EF4-FFF2-40B4-BE49-F238E27FC236}">
                <a16:creationId xmlns:a16="http://schemas.microsoft.com/office/drawing/2014/main" id="{6D84C209-524C-45BC-A5DC-7D8A19AF76AB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673648" y="5234671"/>
            <a:ext cx="914400" cy="914400"/>
          </a:xfrm>
          <a:prstGeom prst="rect">
            <a:avLst/>
          </a:prstGeom>
        </p:spPr>
      </p:pic>
      <p:pic>
        <p:nvPicPr>
          <p:cNvPr id="27" name="גרפיקה 26" descr="עין עם מילוי מלא">
            <a:extLst>
              <a:ext uri="{FF2B5EF4-FFF2-40B4-BE49-F238E27FC236}">
                <a16:creationId xmlns:a16="http://schemas.microsoft.com/office/drawing/2014/main" id="{681F13CD-9B31-4508-B1B2-BB726AA4268A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0667596" y="42861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0560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ערכת נושא Office">
  <a:themeElements>
    <a:clrScheme name="כתום צהוב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19274</TotalTime>
  <Words>2317</Words>
  <Application>Microsoft Office PowerPoint</Application>
  <PresentationFormat>מסך רחב</PresentationFormat>
  <Paragraphs>247</Paragraphs>
  <Slides>22</Slides>
  <Notes>22</Notes>
  <HiddenSlides>3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22</vt:i4>
      </vt:variant>
    </vt:vector>
  </HeadingPairs>
  <TitlesOfParts>
    <vt:vector size="35" baseType="lpstr">
      <vt:lpstr>Arial</vt:lpstr>
      <vt:lpstr>Calibri</vt:lpstr>
      <vt:lpstr>Calibri Light</vt:lpstr>
      <vt:lpstr>David</vt:lpstr>
      <vt:lpstr>Gisha</vt:lpstr>
      <vt:lpstr>Heebo</vt:lpstr>
      <vt:lpstr>Tahoma</vt:lpstr>
      <vt:lpstr>Times New Roman</vt:lpstr>
      <vt:lpstr>Varela Round</vt:lpstr>
      <vt:lpstr>ערכת נושא Office</vt:lpstr>
      <vt:lpstr>2_ערכת נושא Office</vt:lpstr>
      <vt:lpstr>3_ערכת נושא Office</vt:lpstr>
      <vt:lpstr>1_ערכת נושא Office</vt:lpstr>
      <vt:lpstr>מצגת של PowerPoint‏</vt:lpstr>
      <vt:lpstr>מצגת של PowerPoint‏</vt:lpstr>
      <vt:lpstr>מצגת של PowerPoint‏</vt:lpstr>
      <vt:lpstr>מצגת של PowerPoint‏</vt:lpstr>
      <vt:lpstr>أهداف الدّرس</vt:lpstr>
      <vt:lpstr>معرفة، مهارات وقِيَم</vt:lpstr>
      <vt:lpstr>מצגת של PowerPoint‏</vt:lpstr>
      <vt:lpstr>מצגת של PowerPoint‏</vt:lpstr>
      <vt:lpstr>מצגת של PowerPoint‏</vt:lpstr>
      <vt:lpstr>لن نقف جانبًا!! </vt:lpstr>
      <vt:lpstr>מצגת של PowerPoint‏</vt:lpstr>
      <vt:lpstr>لعبة التدريج </vt:lpstr>
      <vt:lpstr>מצגת של PowerPoint‏</vt:lpstr>
      <vt:lpstr>מצגת של PowerPoint‏</vt:lpstr>
      <vt:lpstr>מצגת של PowerPoint‏</vt:lpstr>
      <vt:lpstr>نفكّر معا- قوّة المجموعة</vt:lpstr>
      <vt:lpstr>كيف نعرف ماذا نفعل؟</vt:lpstr>
      <vt:lpstr>מצגת של PowerPoint‏</vt:lpstr>
      <vt:lpstr>لا نشيحُ النّظر عن صديقٍ في ضائقة</vt:lpstr>
      <vt:lpstr>מצגת של PowerPoint‏</vt:lpstr>
      <vt:lpstr>للطباعة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אפרת בועז</dc:creator>
  <cp:lastModifiedBy>איריס וכטל</cp:lastModifiedBy>
  <cp:revision>255</cp:revision>
  <dcterms:created xsi:type="dcterms:W3CDTF">2021-07-12T08:06:42Z</dcterms:created>
  <dcterms:modified xsi:type="dcterms:W3CDTF">2025-01-09T12:30:08Z</dcterms:modified>
</cp:coreProperties>
</file>