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9"/>
  </p:notesMasterIdLst>
  <p:sldIdLst>
    <p:sldId id="256" r:id="rId2"/>
    <p:sldId id="551" r:id="rId3"/>
    <p:sldId id="260" r:id="rId4"/>
    <p:sldId id="309" r:id="rId5"/>
    <p:sldId id="261" r:id="rId6"/>
    <p:sldId id="262" r:id="rId7"/>
    <p:sldId id="263" r:id="rId8"/>
    <p:sldId id="264" r:id="rId9"/>
    <p:sldId id="300" r:id="rId10"/>
    <p:sldId id="588" r:id="rId11"/>
    <p:sldId id="589" r:id="rId12"/>
    <p:sldId id="590" r:id="rId13"/>
    <p:sldId id="591" r:id="rId14"/>
    <p:sldId id="592" r:id="rId15"/>
    <p:sldId id="593" r:id="rId16"/>
    <p:sldId id="594" r:id="rId17"/>
    <p:sldId id="595" r:id="rId18"/>
    <p:sldId id="596" r:id="rId19"/>
    <p:sldId id="597" r:id="rId20"/>
    <p:sldId id="598" r:id="rId21"/>
    <p:sldId id="599" r:id="rId22"/>
    <p:sldId id="600" r:id="rId23"/>
    <p:sldId id="601" r:id="rId24"/>
    <p:sldId id="607" r:id="rId25"/>
    <p:sldId id="281" r:id="rId26"/>
    <p:sldId id="272" r:id="rId27"/>
    <p:sldId id="273"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4C6"/>
    <a:srgbClr val="D2F2FF"/>
    <a:srgbClr val="FFFFFF"/>
    <a:srgbClr val="F4F4F5"/>
    <a:srgbClr val="FAA792"/>
    <a:srgbClr val="A696B7"/>
    <a:srgbClr val="D1C2E6"/>
    <a:srgbClr val="BBA4DD"/>
    <a:srgbClr val="E2F0D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9860" autoAdjust="0"/>
  </p:normalViewPr>
  <p:slideViewPr>
    <p:cSldViewPr snapToGrid="0">
      <p:cViewPr varScale="1">
        <p:scale>
          <a:sx n="66" d="100"/>
          <a:sy n="66" d="100"/>
        </p:scale>
        <p:origin x="13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endParaRPr dirty="0"/>
          </a:p>
        </p:txBody>
      </p:sp>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t>במפגש הקודם סיימנו תחנה! ממשיכות לתחנה הבאה</a:t>
            </a:r>
            <a:r>
              <a:rPr lang="en-US" sz="1200" b="1" dirty="0"/>
              <a:t/>
            </a:r>
            <a:br>
              <a:rPr lang="en-US" sz="1200" b="1" dirty="0"/>
            </a:br>
            <a:r>
              <a:rPr lang="en-US" sz="1200" b="1" dirty="0"/>
              <a:t/>
            </a:r>
            <a:br>
              <a:rPr lang="en-US" sz="1200" b="1" dirty="0"/>
            </a:b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13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למורה: הקריני והקריאי את דבריו של צופי. </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564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למורה: נושא הפעילות: </a:t>
            </a:r>
            <a:r>
              <a:rPr lang="he-IL" b="0" dirty="0"/>
              <a:t>כוחה של מחשבה</a:t>
            </a:r>
          </a:p>
          <a:p>
            <a:pPr algn="r" rtl="1"/>
            <a:r>
              <a:rPr lang="he-IL" b="1" dirty="0"/>
              <a:t>זמן פעילות: </a:t>
            </a:r>
            <a:r>
              <a:rPr lang="he-IL" b="0" dirty="0"/>
              <a:t>15 דקות </a:t>
            </a:r>
          </a:p>
          <a:p>
            <a:pPr algn="r" rtl="1"/>
            <a:r>
              <a:rPr lang="he-IL" b="1" dirty="0"/>
              <a:t>מטרה: </a:t>
            </a:r>
            <a:r>
              <a:rPr lang="he-IL" b="0" dirty="0"/>
              <a:t>זיהוי מחשבה מחלישה והפיכתה למחזקת, התמודדות עם קולות חיצוניים ופנימיים. </a:t>
            </a:r>
          </a:p>
          <a:p>
            <a:pPr algn="r" rtl="1"/>
            <a:endParaRPr lang="he-IL" b="0" dirty="0"/>
          </a:p>
          <a:p>
            <a:pPr algn="r" rtl="1"/>
            <a:r>
              <a:rPr lang="he-IL" b="1" dirty="0"/>
              <a:t>מהלך הפעילות: </a:t>
            </a:r>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lang="he-IL" sz="1200" dirty="0">
                <a:solidFill>
                  <a:srgbClr val="171717"/>
                </a:solidFill>
                <a:effectLst/>
                <a:latin typeface="Calibri" panose="020F0502020204030204" pitchFamily="34" charset="0"/>
                <a:cs typeface="Assistant" panose="00000500000000000000" pitchFamily="2" charset="-79"/>
              </a:rPr>
              <a:t>בתחנה השלישית ניחשף למצבים יום יומיים שלנו. מצבים שבהם יש בכוח המחשבה שלנו להרים או להוריד את המורל שלנו.  </a:t>
            </a:r>
            <a:endParaRPr lang="he-IL" sz="1200" dirty="0"/>
          </a:p>
          <a:p>
            <a:pPr marL="342900" marR="0" lvl="0" indent="-342900" algn="r" defTabSz="914400" rtl="1" eaLnBrk="1" fontAlgn="auto" latinLnBrk="0" hangingPunct="1">
              <a:lnSpc>
                <a:spcPct val="100000"/>
              </a:lnSpc>
              <a:spcBef>
                <a:spcPts val="0"/>
              </a:spcBef>
              <a:spcAft>
                <a:spcPts val="0"/>
              </a:spcAft>
              <a:buClrTx/>
              <a:buSzTx/>
              <a:buFontTx/>
              <a:buAutoNum type="arabicPeriod"/>
              <a:tabLst/>
              <a:defRPr/>
            </a:pPr>
            <a:r>
              <a:rPr lang="he-IL" sz="1200" dirty="0"/>
              <a:t>הציגו כל שקף, הקריאו את הטקסטים ונהלו דיון בכיתה בנושא. שני השקפים הבאים הם דוגמה למחשבה מחזקת או מחלישה. </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6741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למורה: שאלי את התלמידות: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איזה רגש מייצרת אצלכן המחשבה הזו?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"מפחדת שיצחקו עליי בכיתה"- זו דוגמא למחשבה שאנו 'ננעלות' עליה והיא מנהלת אותנו, מייצרת בתוכנו רגשות לא נעימים ומגבילה אותנו בהתנהגות שלנו.</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9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למורה: הקריני ושאלי את התלמידות: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איזה רגש מייצרת אצלכן המחשבה הזו?</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"זה מה שחשוב"- דוגמה למחשבה מחזקת מייצרת רגש חיובי ויכולת התמודדות עם הסיטואציה.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92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 למורה: </a:t>
            </a:r>
          </a:p>
          <a:p>
            <a:pPr marL="0" indent="0" algn="r" rtl="1">
              <a:buFont typeface="+mj-lt"/>
              <a:buNone/>
            </a:pPr>
            <a:r>
              <a:rPr lang="he-IL" sz="1200" b="1" dirty="0"/>
              <a:t>שאלי את התלמידות, </a:t>
            </a:r>
            <a:r>
              <a:rPr lang="he-IL" b="1" dirty="0"/>
              <a:t>שאלות לדיון:</a:t>
            </a:r>
            <a:r>
              <a:rPr lang="en-US" dirty="0"/>
              <a:t/>
            </a:r>
            <a:br>
              <a:rPr lang="en-US" dirty="0"/>
            </a:br>
            <a:r>
              <a:rPr lang="he-IL" dirty="0"/>
              <a:t>- מה לדעתכן על הילדה לעשות למחרת? האם לבוא עם הבגד החדש או להחליף אותו?</a:t>
            </a:r>
            <a:r>
              <a:rPr lang="en-US" dirty="0"/>
              <a:t> </a:t>
            </a:r>
            <a:endParaRPr lang="he-IL" sz="1200"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7441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למורה: </a:t>
            </a:r>
          </a:p>
          <a:p>
            <a:pPr marL="0" indent="0" algn="r" rtl="1">
              <a:buFont typeface="+mj-lt"/>
              <a:buNone/>
            </a:pPr>
            <a:r>
              <a:rPr lang="he-IL" sz="1200" b="1" dirty="0"/>
              <a:t>הקריאי את המשפט </a:t>
            </a:r>
            <a:r>
              <a:rPr lang="he-IL" sz="1200" b="0" dirty="0"/>
              <a:t>או תני לאחת התלמידות לקרוא ובקשי שיעלו דוגמאות למחשבה מחזקת ומחשבה מחלישה. </a:t>
            </a:r>
          </a:p>
          <a:p>
            <a:pPr marL="0" indent="0" algn="r" rtl="1">
              <a:buFont typeface="+mj-lt"/>
              <a:buNone/>
            </a:pPr>
            <a:r>
              <a:rPr lang="he-IL" sz="1200" b="0" dirty="0"/>
              <a:t>האם יש לכן דוגמאות נוספות למחשבות מחזקות או מחלישות בנושא זה?</a:t>
            </a:r>
          </a:p>
          <a:p>
            <a:pPr marL="0" indent="0" algn="r" rtl="1">
              <a:buFont typeface="+mj-lt"/>
              <a:buNone/>
            </a:pPr>
            <a:r>
              <a:rPr lang="he-IL" sz="1200" b="0" dirty="0"/>
              <a:t>ניתן לתת לדוגמא את המצבים הבאים ולבקש שיתנו מחשבה מחלישה ומחשבה מחזקת לכל אירוע. </a:t>
            </a:r>
          </a:p>
          <a:p>
            <a:pPr marL="0" indent="0" algn="r" rtl="1">
              <a:buFont typeface="+mj-lt"/>
              <a:buNone/>
            </a:pPr>
            <a:r>
              <a:rPr lang="he-IL" sz="1200" b="0" dirty="0"/>
              <a:t>התעוררתי הבוקר עם חצ'קון על הלחי.... הבגד שתכננתי ללבוש היום לא יצא מהכביסה...</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8922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למורה: </a:t>
            </a:r>
          </a:p>
          <a:p>
            <a:pPr marL="0" indent="0" algn="r" rtl="1">
              <a:buFont typeface="+mj-lt"/>
              <a:buNone/>
            </a:pPr>
            <a:r>
              <a:rPr lang="he-IL" sz="1200" b="1" dirty="0"/>
              <a:t>הקריאי את המשפט </a:t>
            </a:r>
            <a:r>
              <a:rPr lang="he-IL" sz="1200" b="0" dirty="0"/>
              <a:t>או תני לאחת התלמידות לקרוא ובקשי שיעלו דוגמאות למחשבה מחזקת ומחשבה מחלישה. </a:t>
            </a:r>
          </a:p>
          <a:p>
            <a:pPr marL="0" indent="0" algn="r" rtl="1">
              <a:buFont typeface="+mj-lt"/>
              <a:buNone/>
            </a:pPr>
            <a:r>
              <a:rPr lang="he-IL" sz="1200" b="0" dirty="0"/>
              <a:t>האם יש לכן דוגמאות נוספות למחשבות מחזקות או מחלישות בנושא זה?</a:t>
            </a:r>
          </a:p>
          <a:p>
            <a:pPr marL="0" indent="0" algn="r" rtl="1">
              <a:buFont typeface="+mj-lt"/>
              <a:buNone/>
            </a:pPr>
            <a:r>
              <a:rPr lang="he-IL" sz="1200" b="0" dirty="0"/>
              <a:t>לדוגמה: אני חוששת להביע את דעתי ליד חברה מסוימת</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8458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למורה: </a:t>
            </a:r>
          </a:p>
          <a:p>
            <a:pPr marL="0" indent="0" algn="r" rtl="1">
              <a:buFont typeface="+mj-lt"/>
              <a:buNone/>
            </a:pPr>
            <a:r>
              <a:rPr lang="he-IL" sz="1200" b="1" dirty="0"/>
              <a:t>הקריאי את המשפט </a:t>
            </a:r>
            <a:r>
              <a:rPr lang="he-IL" sz="1200" b="0" dirty="0"/>
              <a:t>או תני לאחת התלמידות לקרוא ובקשי שיעלו דוגמאות למחשבה מחזקת ומחשבה מחלישה. </a:t>
            </a:r>
          </a:p>
          <a:p>
            <a:pPr marL="0" indent="0" algn="r" rtl="1">
              <a:buFont typeface="+mj-lt"/>
              <a:buNone/>
            </a:pPr>
            <a:r>
              <a:rPr lang="he-IL" sz="1200" b="0" dirty="0"/>
              <a:t>האם יש לכן דוגמאות נוספות למחשבות מחזקות או מחלישות בנושא זה?</a:t>
            </a:r>
          </a:p>
          <a:p>
            <a:pPr marL="0" indent="0" algn="r" rtl="1">
              <a:buFont typeface="+mj-lt"/>
              <a:buNone/>
            </a:pPr>
            <a:r>
              <a:rPr lang="he-IL" sz="1200" b="0" dirty="0"/>
              <a:t>לדוגמה: כשאמא מחמיאה לאחותי אני מרגישה כאילו היא לא שמה לב אליי/ אצלנו במשפחה לרוב יש מי שדואג לשמח בימי הולדת ושמחות </a:t>
            </a: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9628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למורה: </a:t>
            </a:r>
          </a:p>
          <a:p>
            <a:pPr marL="0" indent="0" algn="r" rtl="1">
              <a:buFont typeface="+mj-lt"/>
              <a:buNone/>
            </a:pPr>
            <a:r>
              <a:rPr lang="he-IL" sz="1200" b="1" dirty="0"/>
              <a:t>הקריאי את המשפט </a:t>
            </a:r>
            <a:r>
              <a:rPr lang="he-IL" sz="1200" b="0" dirty="0"/>
              <a:t>או תני לאחת התלמידות לקרוא ובקשי שיעלו דוגמאות למחשבה מחזקת ומחשבה מחלישה. </a:t>
            </a:r>
          </a:p>
          <a:p>
            <a:pPr marL="0" indent="0" algn="r" rtl="1">
              <a:buFont typeface="+mj-lt"/>
              <a:buNone/>
            </a:pPr>
            <a:r>
              <a:rPr lang="he-IL" sz="1200" b="0" dirty="0"/>
              <a:t>האם יש לכן דוגמאות נוספות למחשבות מחזקות או מחלישות בנושא זה?</a:t>
            </a:r>
          </a:p>
          <a:p>
            <a:pPr marL="0" indent="0" algn="r" rtl="1">
              <a:buFont typeface="+mj-lt"/>
              <a:buNone/>
            </a:pPr>
            <a:r>
              <a:rPr lang="he-IL" sz="1200" b="0" dirty="0"/>
              <a:t>לדוגמה: כל מה שאני עושה כדי להצליח לא מצליח לי/ אני יודעת שעשיתי את כל המאמצים לקראת המבחן</a:t>
            </a: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43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48370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הנחיות למורה: </a:t>
            </a:r>
          </a:p>
          <a:p>
            <a:pPr marL="0" indent="0" algn="r" rtl="1">
              <a:buFont typeface="+mj-lt"/>
              <a:buNone/>
            </a:pPr>
            <a:r>
              <a:rPr lang="he-IL" sz="1200" b="1" dirty="0"/>
              <a:t>הקריאי את המשפט </a:t>
            </a:r>
            <a:r>
              <a:rPr lang="he-IL" sz="1200" b="0" dirty="0"/>
              <a:t>או תני לאחת התלמידות לקרוא ובקשי שיעלו דוגמאות למחשבה מחזקת ומחשבה מחלישה. </a:t>
            </a:r>
          </a:p>
          <a:p>
            <a:pPr marL="0" indent="0" algn="r" rtl="1">
              <a:buFont typeface="+mj-lt"/>
              <a:buNone/>
            </a:pPr>
            <a:r>
              <a:rPr lang="he-IL" sz="1200" b="0" dirty="0"/>
              <a:t>האם יש לכן דוגמאות נוספות למחשבות מחזקות או מחלישות בנושא זה?</a:t>
            </a:r>
          </a:p>
          <a:p>
            <a:pPr marL="0" indent="0" algn="r" rtl="1">
              <a:buFont typeface="+mj-lt"/>
              <a:buNone/>
            </a:pPr>
            <a:r>
              <a:rPr lang="he-IL" sz="1200" b="0" dirty="0"/>
              <a:t>לדוגמה: ההורים שלי לא אוהבים אותי/ הם צודקים, לא הייתי בסדר </a:t>
            </a: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9188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נא הקריני והקריאי ברצף.</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960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נא הקריני והקריאי ברצף.</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0013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t>נא הקריני והקריאי את דבריו של צופי. </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2696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t>למורה: </a:t>
            </a:r>
          </a:p>
          <a:p>
            <a:pPr marL="0" marR="0" lvl="0" indent="0" algn="r" defTabSz="914400" rtl="1" eaLnBrk="1" fontAlgn="auto" latinLnBrk="0" hangingPunct="1">
              <a:lnSpc>
                <a:spcPct val="100000"/>
              </a:lnSpc>
              <a:spcBef>
                <a:spcPts val="0"/>
              </a:spcBef>
              <a:spcAft>
                <a:spcPts val="0"/>
              </a:spcAft>
              <a:buClrTx/>
              <a:buSzTx/>
              <a:buFont typeface="+mj-lt"/>
              <a:buNone/>
              <a:tabLst/>
              <a:defRPr/>
            </a:pPr>
            <a:r>
              <a:rPr lang="he-IL" sz="1200" dirty="0"/>
              <a:t>ברכות, הצלחנו לעבור את המסע </a:t>
            </a:r>
          </a:p>
          <a:p>
            <a:pPr marL="0" marR="0" lvl="0" indent="0" algn="r" defTabSz="914400" rtl="1" eaLnBrk="1" fontAlgn="auto" latinLnBrk="0" hangingPunct="1">
              <a:lnSpc>
                <a:spcPct val="100000"/>
              </a:lnSpc>
              <a:spcBef>
                <a:spcPts val="0"/>
              </a:spcBef>
              <a:spcAft>
                <a:spcPts val="0"/>
              </a:spcAft>
              <a:buClrTx/>
              <a:buSzTx/>
              <a:buFont typeface="+mj-lt"/>
              <a:buNone/>
              <a:tabLst/>
              <a:defRPr/>
            </a:pPr>
            <a:r>
              <a:rPr lang="he-IL" sz="1200" dirty="0"/>
              <a:t>ולקבל את המפתח לתחנה הרביעית והאחרונה שלנו.</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51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dirty="0"/>
              <a:t>מסכמ</a:t>
            </a:r>
            <a:r>
              <a:rPr lang="he-IL" dirty="0"/>
              <a:t>ות</a:t>
            </a:r>
            <a:r>
              <a:rPr lang="iw-IL" dirty="0"/>
              <a:t> שיעור</a:t>
            </a:r>
            <a:r>
              <a:rPr lang="he-IL" dirty="0"/>
              <a:t>:</a:t>
            </a:r>
            <a:r>
              <a:rPr lang="iw-IL" dirty="0"/>
              <a:t> </a:t>
            </a:r>
            <a:endParaRPr lang="he-IL" dirty="0"/>
          </a:p>
          <a:p>
            <a:pPr marL="0" lvl="0" indent="0" algn="r" rtl="1">
              <a:spcBef>
                <a:spcPts val="0"/>
              </a:spcBef>
              <a:spcAft>
                <a:spcPts val="0"/>
              </a:spcAft>
              <a:buNone/>
            </a:pPr>
            <a:r>
              <a:rPr lang="iw-IL" dirty="0"/>
              <a:t>המורה תבחר ענן אחד להתייחסות</a:t>
            </a:r>
            <a:r>
              <a:rPr lang="he-IL" dirty="0"/>
              <a:t>,</a:t>
            </a:r>
            <a:r>
              <a:rPr lang="iw-IL" dirty="0"/>
              <a:t> ניתן לאפשר לכל תלמידה </a:t>
            </a:r>
            <a:r>
              <a:rPr lang="he-IL" dirty="0"/>
              <a:t>לב</a:t>
            </a:r>
            <a:r>
              <a:rPr lang="iw-IL" dirty="0"/>
              <a:t>ח</a:t>
            </a:r>
            <a:r>
              <a:rPr lang="he-IL" dirty="0"/>
              <a:t>ו</a:t>
            </a:r>
            <a:r>
              <a:rPr lang="iw-IL" dirty="0"/>
              <a:t>ר משפט שהיא רוצה להתייחס </a:t>
            </a:r>
            <a:r>
              <a:rPr lang="he-IL" dirty="0"/>
              <a:t>אליו </a:t>
            </a:r>
            <a:r>
              <a:rPr lang="iw-IL" dirty="0"/>
              <a:t>בנוסף</a:t>
            </a:r>
            <a:r>
              <a:rPr lang="he-IL" dirty="0"/>
              <a:t>.</a:t>
            </a:r>
            <a:r>
              <a:rPr lang="iw-IL" dirty="0"/>
              <a:t> </a:t>
            </a:r>
            <a:endParaRPr dirty="0"/>
          </a:p>
          <a:p>
            <a:pPr marL="0" lvl="0" indent="0" algn="r" rtl="1">
              <a:spcBef>
                <a:spcPts val="0"/>
              </a:spcBef>
              <a:spcAft>
                <a:spcPts val="0"/>
              </a:spcAft>
              <a:buNone/>
            </a:pPr>
            <a:r>
              <a:rPr lang="iw-IL" dirty="0"/>
              <a:t>נשמע כ- 5 תלמיד</a:t>
            </a:r>
            <a:r>
              <a:rPr lang="he-IL" dirty="0"/>
              <a:t>ות</a:t>
            </a:r>
            <a:endParaRPr dirty="0"/>
          </a:p>
        </p:txBody>
      </p:sp>
      <p:sp>
        <p:nvSpPr>
          <p:cNvPr id="295" name="Google Shape;295;p1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just" rtl="1">
              <a:lnSpc>
                <a:spcPct val="150000"/>
              </a:lnSpc>
              <a:spcBef>
                <a:spcPts val="0"/>
              </a:spcBef>
              <a:spcAft>
                <a:spcPts val="0"/>
              </a:spcAft>
              <a:buNone/>
            </a:pPr>
            <a:r>
              <a:rPr lang="iw-IL" sz="1800" b="1" dirty="0">
                <a:latin typeface="Calibri"/>
                <a:ea typeface="Calibri"/>
                <a:cs typeface="Calibri"/>
                <a:sym typeface="Calibri"/>
              </a:rPr>
              <a:t>יישום התנהגותי: </a:t>
            </a:r>
            <a:endParaRPr dirty="0"/>
          </a:p>
          <a:p>
            <a:pPr marL="457200" lvl="0" indent="0" algn="just" rtl="1">
              <a:lnSpc>
                <a:spcPct val="150000"/>
              </a:lnSpc>
              <a:spcBef>
                <a:spcPts val="0"/>
              </a:spcBef>
              <a:spcAft>
                <a:spcPts val="0"/>
              </a:spcAft>
              <a:buNone/>
            </a:pPr>
            <a:r>
              <a:rPr lang="iw-IL" sz="1800" dirty="0">
                <a:latin typeface="Calibri"/>
                <a:ea typeface="Calibri"/>
                <a:cs typeface="Calibri"/>
                <a:sym typeface="Calibri"/>
              </a:rPr>
              <a:t>התלמיד</a:t>
            </a:r>
            <a:r>
              <a:rPr lang="he-IL" sz="1800" dirty="0">
                <a:latin typeface="Calibri"/>
                <a:ea typeface="Calibri"/>
                <a:cs typeface="Calibri"/>
                <a:sym typeface="Calibri"/>
              </a:rPr>
              <a:t>ה</a:t>
            </a:r>
            <a:r>
              <a:rPr lang="iw-IL" sz="1800" dirty="0">
                <a:latin typeface="Calibri"/>
                <a:ea typeface="Calibri"/>
                <a:cs typeface="Calibri"/>
                <a:sym typeface="Calibri"/>
              </a:rPr>
              <a:t> מצייר</a:t>
            </a:r>
            <a:r>
              <a:rPr lang="he-IL" sz="1800" dirty="0">
                <a:latin typeface="Calibri"/>
                <a:ea typeface="Calibri"/>
                <a:cs typeface="Calibri"/>
                <a:sym typeface="Calibri"/>
              </a:rPr>
              <a:t>ת</a:t>
            </a:r>
            <a:r>
              <a:rPr lang="iw-IL" sz="1800" dirty="0">
                <a:latin typeface="Calibri"/>
                <a:ea typeface="Calibri"/>
                <a:cs typeface="Calibri"/>
                <a:sym typeface="Calibri"/>
              </a:rPr>
              <a:t> את הענן במחברת של</a:t>
            </a:r>
            <a:r>
              <a:rPr lang="he-IL" sz="1800" dirty="0">
                <a:latin typeface="Calibri"/>
                <a:ea typeface="Calibri"/>
                <a:cs typeface="Calibri"/>
                <a:sym typeface="Calibri"/>
              </a:rPr>
              <a:t>ה</a:t>
            </a:r>
            <a:r>
              <a:rPr lang="iw-IL" sz="1800" dirty="0">
                <a:latin typeface="Calibri"/>
                <a:ea typeface="Calibri"/>
                <a:cs typeface="Calibri"/>
                <a:sym typeface="Calibri"/>
              </a:rPr>
              <a:t> ומתבקש</a:t>
            </a:r>
            <a:r>
              <a:rPr lang="he-IL" sz="1800" dirty="0">
                <a:latin typeface="Calibri"/>
                <a:ea typeface="Calibri"/>
                <a:cs typeface="Calibri"/>
                <a:sym typeface="Calibri"/>
              </a:rPr>
              <a:t>ת</a:t>
            </a:r>
            <a:r>
              <a:rPr lang="iw-IL" sz="1800" dirty="0">
                <a:latin typeface="Calibri"/>
                <a:ea typeface="Calibri"/>
                <a:cs typeface="Calibri"/>
                <a:sym typeface="Calibri"/>
              </a:rPr>
              <a:t> לחשוב על דבר אחד שאותו ה</a:t>
            </a:r>
            <a:r>
              <a:rPr lang="he-IL" sz="1800" dirty="0">
                <a:latin typeface="Calibri"/>
                <a:ea typeface="Calibri"/>
                <a:cs typeface="Calibri"/>
                <a:sym typeface="Calibri"/>
              </a:rPr>
              <a:t>י</a:t>
            </a:r>
            <a:r>
              <a:rPr lang="iw-IL" sz="1800" dirty="0">
                <a:latin typeface="Calibri"/>
                <a:ea typeface="Calibri"/>
                <a:cs typeface="Calibri"/>
                <a:sym typeface="Calibri"/>
              </a:rPr>
              <a:t>א מתכוו</a:t>
            </a:r>
            <a:r>
              <a:rPr lang="he-IL" sz="1800" dirty="0" err="1">
                <a:latin typeface="Calibri"/>
                <a:ea typeface="Calibri"/>
                <a:cs typeface="Calibri"/>
                <a:sym typeface="Calibri"/>
              </a:rPr>
              <a:t>נת</a:t>
            </a:r>
            <a:r>
              <a:rPr lang="iw-IL" sz="1800" dirty="0">
                <a:latin typeface="Calibri"/>
                <a:ea typeface="Calibri"/>
                <a:cs typeface="Calibri"/>
                <a:sym typeface="Calibri"/>
              </a:rPr>
              <a:t> לעשות כבר ממחר בעקבות השיעור</a:t>
            </a:r>
            <a:r>
              <a:rPr lang="he-IL" sz="1800" dirty="0">
                <a:latin typeface="Calibri"/>
                <a:ea typeface="Calibri"/>
                <a:cs typeface="Calibri"/>
                <a:sym typeface="Calibri"/>
              </a:rPr>
              <a:t>.</a:t>
            </a:r>
            <a:r>
              <a:rPr lang="iw-IL" sz="1800" dirty="0">
                <a:latin typeface="Calibri"/>
                <a:ea typeface="Calibri"/>
                <a:cs typeface="Calibri"/>
                <a:sym typeface="Calibri"/>
              </a:rPr>
              <a:t> </a:t>
            </a:r>
            <a:endParaRPr dirty="0"/>
          </a:p>
          <a:p>
            <a:pPr marL="457200" lvl="0" indent="0" algn="just" rtl="1">
              <a:lnSpc>
                <a:spcPct val="150000"/>
              </a:lnSpc>
              <a:spcBef>
                <a:spcPts val="0"/>
              </a:spcBef>
              <a:spcAft>
                <a:spcPts val="0"/>
              </a:spcAft>
              <a:buNone/>
            </a:pPr>
            <a:r>
              <a:rPr lang="iw-IL" sz="1800" dirty="0">
                <a:latin typeface="Calibri"/>
                <a:ea typeface="Calibri"/>
                <a:cs typeface="Calibri"/>
                <a:sym typeface="Calibri"/>
              </a:rPr>
              <a:t>ניתן לאפשר לחלק מהתלמיד</a:t>
            </a:r>
            <a:r>
              <a:rPr lang="he-IL" sz="1800" dirty="0">
                <a:latin typeface="Calibri"/>
                <a:ea typeface="Calibri"/>
                <a:cs typeface="Calibri"/>
                <a:sym typeface="Calibri"/>
              </a:rPr>
              <a:t>ות</a:t>
            </a:r>
            <a:r>
              <a:rPr lang="iw-IL" sz="1800" dirty="0">
                <a:latin typeface="Calibri"/>
                <a:ea typeface="Calibri"/>
                <a:cs typeface="Calibri"/>
                <a:sym typeface="Calibri"/>
              </a:rPr>
              <a:t> לשתף בתובנות שלה</a:t>
            </a:r>
            <a:r>
              <a:rPr lang="he-IL" sz="1800" dirty="0">
                <a:latin typeface="Calibri"/>
                <a:ea typeface="Calibri"/>
                <a:cs typeface="Calibri"/>
                <a:sym typeface="Calibri"/>
              </a:rPr>
              <a:t>ן.</a:t>
            </a:r>
          </a:p>
          <a:p>
            <a:pPr marL="457200" lvl="0" indent="0" algn="just" rtl="1">
              <a:lnSpc>
                <a:spcPct val="150000"/>
              </a:lnSpc>
              <a:spcBef>
                <a:spcPts val="0"/>
              </a:spcBef>
              <a:spcAft>
                <a:spcPts val="0"/>
              </a:spcAft>
              <a:buNone/>
            </a:pPr>
            <a:r>
              <a:rPr lang="iw-IL" sz="1800" dirty="0">
                <a:latin typeface="Calibri"/>
                <a:ea typeface="Calibri"/>
                <a:cs typeface="Calibri"/>
                <a:sym typeface="Calibri"/>
              </a:rPr>
              <a:t>בנוס</a:t>
            </a:r>
            <a:r>
              <a:rPr lang="he-IL" sz="1800" dirty="0">
                <a:latin typeface="Calibri"/>
                <a:ea typeface="Calibri"/>
                <a:cs typeface="Calibri"/>
                <a:sym typeface="Calibri"/>
              </a:rPr>
              <a:t>ף, ב</a:t>
            </a:r>
            <a:r>
              <a:rPr lang="iw-IL" sz="1800" dirty="0">
                <a:latin typeface="Calibri"/>
                <a:ea typeface="Calibri"/>
                <a:cs typeface="Calibri"/>
                <a:sym typeface="Calibri"/>
              </a:rPr>
              <a:t>שיעור </a:t>
            </a:r>
            <a:r>
              <a:rPr lang="he-IL" sz="1800" dirty="0">
                <a:latin typeface="Calibri"/>
                <a:ea typeface="Calibri"/>
                <a:cs typeface="Calibri"/>
                <a:sym typeface="Calibri"/>
              </a:rPr>
              <a:t>הכוחות שבדרך הבא ניתן </a:t>
            </a:r>
            <a:r>
              <a:rPr lang="iw-IL" sz="1800" dirty="0">
                <a:latin typeface="Calibri"/>
                <a:ea typeface="Calibri"/>
                <a:cs typeface="Calibri"/>
                <a:sym typeface="Calibri"/>
              </a:rPr>
              <a:t>להתחיל בשיתוף של תלמיד</a:t>
            </a:r>
            <a:r>
              <a:rPr lang="he-IL" sz="1800" dirty="0">
                <a:latin typeface="Calibri"/>
                <a:ea typeface="Calibri"/>
                <a:cs typeface="Calibri"/>
                <a:sym typeface="Calibri"/>
              </a:rPr>
              <a:t>ות</a:t>
            </a:r>
            <a:r>
              <a:rPr lang="iw-IL" sz="1800" dirty="0">
                <a:latin typeface="Calibri"/>
                <a:ea typeface="Calibri"/>
                <a:cs typeface="Calibri"/>
                <a:sym typeface="Calibri"/>
              </a:rPr>
              <a:t> נוספ</a:t>
            </a:r>
            <a:r>
              <a:rPr lang="he-IL" sz="1800" dirty="0">
                <a:latin typeface="Calibri"/>
                <a:ea typeface="Calibri"/>
                <a:cs typeface="Calibri"/>
                <a:sym typeface="Calibri"/>
              </a:rPr>
              <a:t>ות</a:t>
            </a:r>
            <a:r>
              <a:rPr lang="iw-IL" sz="1800" dirty="0">
                <a:latin typeface="Calibri"/>
                <a:ea typeface="Calibri"/>
                <a:cs typeface="Calibri"/>
                <a:sym typeface="Calibri"/>
              </a:rPr>
              <a:t> שמעוניינ</a:t>
            </a:r>
            <a:r>
              <a:rPr lang="he-IL" sz="1800" dirty="0">
                <a:latin typeface="Calibri"/>
                <a:ea typeface="Calibri"/>
                <a:cs typeface="Calibri"/>
                <a:sym typeface="Calibri"/>
              </a:rPr>
              <a:t>ות</a:t>
            </a:r>
            <a:r>
              <a:rPr lang="iw-IL" sz="1800" dirty="0">
                <a:latin typeface="Calibri"/>
                <a:ea typeface="Calibri"/>
                <a:cs typeface="Calibri"/>
                <a:sym typeface="Calibri"/>
              </a:rPr>
              <a:t> בכך. </a:t>
            </a:r>
            <a:endParaRPr dirty="0"/>
          </a:p>
        </p:txBody>
      </p:sp>
      <p:sp>
        <p:nvSpPr>
          <p:cNvPr id="314" name="Google Shape;314;p1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7143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06" name="Google Shape;206;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28" name="Google Shape;228;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iw-IL" dirty="0"/>
              <a:t>חשוב לחזור על הכללים המרכזיים בכל שיעור,</a:t>
            </a:r>
            <a:r>
              <a:rPr lang="he-IL" dirty="0"/>
              <a:t> </a:t>
            </a:r>
            <a:r>
              <a:rPr lang="iw-IL" dirty="0"/>
              <a:t>על מנת לבסס מרחב בטוח המאפשר שיח רגשי בין התלמיד</a:t>
            </a:r>
            <a:r>
              <a:rPr lang="he-IL" dirty="0" err="1"/>
              <a:t>ות</a:t>
            </a:r>
            <a:r>
              <a:rPr lang="iw-IL" dirty="0"/>
              <a:t>.</a:t>
            </a:r>
            <a:endParaRPr dirty="0"/>
          </a:p>
        </p:txBody>
      </p:sp>
      <p:sp>
        <p:nvSpPr>
          <p:cNvPr id="236" name="Google Shape;2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cdb2e5d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2cdb2e5d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54" name="Google Shape;254;g12cdb2e5d84_0_0: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3"/>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70"/>
        <p:cNvGrpSpPr/>
        <p:nvPr/>
      </p:nvGrpSpPr>
      <p:grpSpPr>
        <a:xfrm>
          <a:off x="0" y="0"/>
          <a:ext cx="0" cy="0"/>
          <a:chOff x="0" y="0"/>
          <a:chExt cx="0" cy="0"/>
        </a:xfrm>
      </p:grpSpPr>
      <p:sp>
        <p:nvSpPr>
          <p:cNvPr id="71" name="Google Shape;71;p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4" name="Google Shape;74;p9"/>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pic>
        <p:nvPicPr>
          <p:cNvPr id="75" name="Google Shape;75;p9"/>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76" name="Google Shape;76;p9"/>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a:solidFill>
                  <a:srgbClr val="002060"/>
                </a:solidFill>
                <a:latin typeface="Calibri"/>
                <a:ea typeface="Calibri"/>
                <a:cs typeface="Calibri"/>
                <a:sym typeface="Calibri"/>
              </a:rPr>
              <a:t>מה למדנו היום?</a:t>
            </a:r>
            <a:endParaRPr/>
          </a:p>
        </p:txBody>
      </p:sp>
      <p:sp>
        <p:nvSpPr>
          <p:cNvPr id="77" name="Google Shape;77;p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78"/>
        <p:cNvGrpSpPr/>
        <p:nvPr/>
      </p:nvGrpSpPr>
      <p:grpSpPr>
        <a:xfrm>
          <a:off x="0" y="0"/>
          <a:ext cx="0" cy="0"/>
          <a:chOff x="0" y="0"/>
          <a:chExt cx="0" cy="0"/>
        </a:xfrm>
      </p:grpSpPr>
      <p:sp>
        <p:nvSpPr>
          <p:cNvPr id="79" name="Google Shape;79;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81" name="Google Shape;81;p1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3" name="Google Shape;103;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4" name="Google Shape;104;p1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1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14"/>
          <p:cNvSpPr/>
          <p:nvPr/>
        </p:nvSpPr>
        <p:spPr>
          <a:xfrm>
            <a:off x="7673" y="0"/>
            <a:ext cx="3573727"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1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1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4"/>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7"/>
        <p:cNvGrpSpPr/>
        <p:nvPr/>
      </p:nvGrpSpPr>
      <p:grpSpPr>
        <a:xfrm>
          <a:off x="0" y="0"/>
          <a:ext cx="0" cy="0"/>
          <a:chOff x="0" y="0"/>
          <a:chExt cx="0" cy="0"/>
        </a:xfrm>
      </p:grpSpPr>
      <p:sp>
        <p:nvSpPr>
          <p:cNvPr id="28" name="Google Shape;28;p4"/>
          <p:cNvSpPr/>
          <p:nvPr/>
        </p:nvSpPr>
        <p:spPr>
          <a:xfrm>
            <a:off x="0" y="0"/>
            <a:ext cx="3581400"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29" name="Google Shape;29;p4"/>
          <p:cNvSpPr>
            <a:spLocks noGrp="1"/>
          </p:cNvSpPr>
          <p:nvPr>
            <p:ph type="pic" idx="2"/>
          </p:nvPr>
        </p:nvSpPr>
        <p:spPr>
          <a:xfrm>
            <a:off x="5183188" y="987425"/>
            <a:ext cx="6172200" cy="4873625"/>
          </a:xfrm>
          <a:prstGeom prst="rect">
            <a:avLst/>
          </a:prstGeom>
          <a:noFill/>
          <a:ln>
            <a:noFill/>
          </a:ln>
        </p:spPr>
      </p:sp>
      <p:sp>
        <p:nvSpPr>
          <p:cNvPr id="30" name="Google Shape;30;p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56745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8" r:id="rId5"/>
    <p:sldLayoutId id="2147483659" r:id="rId6"/>
    <p:sldLayoutId id="2147483660" r:id="rId7"/>
    <p:sldLayoutId id="214748366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p:nvPr/>
        </p:nvSpPr>
        <p:spPr>
          <a:xfrm>
            <a:off x="0" y="-121920"/>
            <a:ext cx="12199674" cy="5069932"/>
          </a:xfrm>
          <a:prstGeom prst="rect">
            <a:avLst/>
          </a:prstGeom>
          <a:solidFill>
            <a:srgbClr val="E1EF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15"/>
          <p:cNvSpPr/>
          <p:nvPr/>
        </p:nvSpPr>
        <p:spPr>
          <a:xfrm>
            <a:off x="-1" y="2657542"/>
            <a:ext cx="12199674" cy="4263522"/>
          </a:xfrm>
          <a:prstGeom prst="rect">
            <a:avLst/>
          </a:prstGeom>
          <a:solidFill>
            <a:srgbClr val="5F9EA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0" name="Google Shape;120;p15"/>
          <p:cNvPicPr preferRelativeResize="0"/>
          <p:nvPr/>
        </p:nvPicPr>
        <p:blipFill rotWithShape="1">
          <a:blip r:embed="rId3">
            <a:alphaModFix/>
          </a:blip>
          <a:srcRect/>
          <a:stretch/>
        </p:blipFill>
        <p:spPr>
          <a:xfrm rot="10800000">
            <a:off x="-6" y="5122105"/>
            <a:ext cx="5253202" cy="1312771"/>
          </a:xfrm>
          <a:prstGeom prst="rect">
            <a:avLst/>
          </a:prstGeom>
          <a:noFill/>
          <a:ln>
            <a:noFill/>
          </a:ln>
        </p:spPr>
      </p:pic>
      <p:pic>
        <p:nvPicPr>
          <p:cNvPr id="121" name="Google Shape;121;p15"/>
          <p:cNvPicPr preferRelativeResize="0"/>
          <p:nvPr/>
        </p:nvPicPr>
        <p:blipFill rotWithShape="1">
          <a:blip r:embed="rId4">
            <a:alphaModFix/>
          </a:blip>
          <a:srcRect/>
          <a:stretch/>
        </p:blipFill>
        <p:spPr>
          <a:xfrm>
            <a:off x="646095" y="100884"/>
            <a:ext cx="776288" cy="892175"/>
          </a:xfrm>
          <a:prstGeom prst="rect">
            <a:avLst/>
          </a:prstGeom>
          <a:noFill/>
          <a:ln>
            <a:noFill/>
          </a:ln>
        </p:spPr>
      </p:pic>
      <p:sp>
        <p:nvSpPr>
          <p:cNvPr id="122" name="Google Shape;122;p15"/>
          <p:cNvSpPr/>
          <p:nvPr/>
        </p:nvSpPr>
        <p:spPr>
          <a:xfrm>
            <a:off x="-102068" y="790599"/>
            <a:ext cx="2141984" cy="404919"/>
          </a:xfrm>
          <a:prstGeom prst="rect">
            <a:avLst/>
          </a:prstGeom>
          <a:noFill/>
          <a:ln>
            <a:noFill/>
          </a:ln>
        </p:spPr>
        <p:txBody>
          <a:bodyPr spcFirstLastPara="1" wrap="square" lIns="91425" tIns="45700" rIns="91425" bIns="45700" anchor="t" anchorCtr="0">
            <a:noAutofit/>
          </a:bodyPr>
          <a:lstStyle/>
          <a:p>
            <a:pPr marL="0" marR="0" lvl="0" indent="0" algn="ctr" rtl="1">
              <a:lnSpc>
                <a:spcPct val="88888"/>
              </a:lnSpc>
              <a:spcBef>
                <a:spcPts val="0"/>
              </a:spcBef>
              <a:spcAft>
                <a:spcPts val="0"/>
              </a:spcAft>
              <a:buNone/>
            </a:pPr>
            <a:r>
              <a:rPr lang="iw-IL" sz="900" b="0" i="0" u="none" strike="noStrike" cap="none">
                <a:solidFill>
                  <a:srgbClr val="002060"/>
                </a:solidFill>
                <a:latin typeface="Calibri"/>
                <a:ea typeface="Calibri"/>
                <a:cs typeface="Calibri"/>
                <a:sym typeface="Calibri"/>
              </a:rPr>
              <a:t>משרד החינוך</a:t>
            </a:r>
            <a:endParaRPr/>
          </a:p>
          <a:p>
            <a:pPr marL="0" marR="0" lvl="0" indent="0" algn="ctr" rtl="1">
              <a:lnSpc>
                <a:spcPct val="88888"/>
              </a:lnSpc>
              <a:spcBef>
                <a:spcPts val="0"/>
              </a:spcBef>
              <a:spcAft>
                <a:spcPts val="0"/>
              </a:spcAft>
              <a:buNone/>
            </a:pPr>
            <a:r>
              <a:rPr lang="iw-IL" sz="900" b="0" i="0" u="none" strike="noStrike" cap="none">
                <a:solidFill>
                  <a:srgbClr val="002060"/>
                </a:solidFill>
                <a:latin typeface="Calibri"/>
                <a:ea typeface="Calibri"/>
                <a:cs typeface="Calibri"/>
                <a:sym typeface="Calibri"/>
              </a:rPr>
              <a:t>מינהל פדגוגי</a:t>
            </a:r>
            <a:endParaRPr sz="900" b="0" i="0" u="none" strike="noStrike" cap="none">
              <a:solidFill>
                <a:srgbClr val="002060"/>
              </a:solidFill>
              <a:latin typeface="Calibri"/>
              <a:ea typeface="Calibri"/>
              <a:cs typeface="Calibri"/>
              <a:sym typeface="Calibri"/>
            </a:endParaRPr>
          </a:p>
          <a:p>
            <a:pPr marL="0" marR="0" lvl="0" indent="0" algn="ctr" rtl="1">
              <a:lnSpc>
                <a:spcPct val="88888"/>
              </a:lnSpc>
              <a:spcBef>
                <a:spcPts val="0"/>
              </a:spcBef>
              <a:spcAft>
                <a:spcPts val="0"/>
              </a:spcAft>
              <a:buNone/>
            </a:pPr>
            <a:r>
              <a:rPr lang="iw-IL" sz="900" b="0" i="0" u="none" strike="noStrike" cap="none">
                <a:solidFill>
                  <a:srgbClr val="002060"/>
                </a:solidFill>
                <a:latin typeface="Calibri"/>
                <a:ea typeface="Calibri"/>
                <a:cs typeface="Calibri"/>
                <a:sym typeface="Calibri"/>
              </a:rPr>
              <a:t>אגף בכיר שירות פסיכולוגי ייעוצי</a:t>
            </a:r>
            <a:endParaRPr/>
          </a:p>
        </p:txBody>
      </p:sp>
      <p:sp>
        <p:nvSpPr>
          <p:cNvPr id="124" name="Google Shape;124;p15"/>
          <p:cNvSpPr txBox="1"/>
          <p:nvPr/>
        </p:nvSpPr>
        <p:spPr>
          <a:xfrm>
            <a:off x="1485150" y="2669130"/>
            <a:ext cx="9221700" cy="166349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000" b="0" i="0" u="none" strike="noStrike" cap="none" dirty="0">
                <a:solidFill>
                  <a:srgbClr val="002060"/>
                </a:solidFill>
                <a:latin typeface="Calibri"/>
                <a:ea typeface="Calibri"/>
                <a:cs typeface="Calibri"/>
                <a:sym typeface="Calibri"/>
              </a:rPr>
              <a:t>שיעור </a:t>
            </a:r>
            <a:r>
              <a:rPr lang="he-IL" sz="4000" b="0" i="0" u="none" strike="noStrike" cap="none" dirty="0">
                <a:solidFill>
                  <a:srgbClr val="002060"/>
                </a:solidFill>
                <a:latin typeface="Calibri"/>
                <a:ea typeface="Calibri"/>
                <a:cs typeface="Calibri"/>
                <a:sym typeface="Calibri"/>
              </a:rPr>
              <a:t>שלישי</a:t>
            </a:r>
            <a:endParaRPr sz="4000" b="0" i="0" u="none" strike="noStrike" cap="none" dirty="0">
              <a:solidFill>
                <a:srgbClr val="002060"/>
              </a:solidFill>
              <a:latin typeface="Calibri"/>
              <a:ea typeface="Calibri"/>
              <a:cs typeface="Calibri"/>
              <a:sym typeface="Calibri"/>
            </a:endParaRPr>
          </a:p>
          <a:p>
            <a:pPr marL="0" lvl="0" indent="0" algn="ctr" rtl="1">
              <a:lnSpc>
                <a:spcPct val="115000"/>
              </a:lnSpc>
              <a:spcBef>
                <a:spcPts val="0"/>
              </a:spcBef>
              <a:spcAft>
                <a:spcPts val="0"/>
              </a:spcAft>
              <a:buClr>
                <a:schemeClr val="dk1"/>
              </a:buClr>
              <a:buSzPts val="1100"/>
              <a:buFont typeface="Arial"/>
              <a:buNone/>
            </a:pPr>
            <a:r>
              <a:rPr lang="he-IL" sz="5400" b="1" dirty="0">
                <a:solidFill>
                  <a:srgbClr val="002060"/>
                </a:solidFill>
                <a:latin typeface="Calibri"/>
                <a:ea typeface="Calibri"/>
                <a:cs typeface="Calibri"/>
                <a:sym typeface="Calibri"/>
              </a:rPr>
              <a:t>כוחה של מחשבה</a:t>
            </a:r>
            <a:endParaRPr sz="5400" b="1" dirty="0">
              <a:solidFill>
                <a:srgbClr val="002060"/>
              </a:solidFill>
              <a:latin typeface="Calibri"/>
              <a:ea typeface="Calibri"/>
              <a:cs typeface="Calibri"/>
              <a:sym typeface="Calibri"/>
            </a:endParaRPr>
          </a:p>
        </p:txBody>
      </p:sp>
      <p:sp>
        <p:nvSpPr>
          <p:cNvPr id="125" name="Google Shape;125;p15"/>
          <p:cNvSpPr txBox="1"/>
          <p:nvPr/>
        </p:nvSpPr>
        <p:spPr>
          <a:xfrm>
            <a:off x="6628839" y="5042608"/>
            <a:ext cx="6692346" cy="1676701"/>
          </a:xfrm>
          <a:prstGeom prst="rect">
            <a:avLst/>
          </a:prstGeom>
          <a:noFill/>
          <a:ln>
            <a:noFill/>
          </a:ln>
        </p:spPr>
        <p:txBody>
          <a:bodyPr spcFirstLastPara="1" wrap="square" lIns="91425" tIns="45700" rIns="91425" bIns="45700" anchor="t" anchorCtr="0">
            <a:spAutoFit/>
          </a:bodyPr>
          <a:lstStyle/>
          <a:p>
            <a:pPr marL="0" marR="0" lvl="0" indent="0" algn="ctr" rtl="1">
              <a:lnSpc>
                <a:spcPct val="116666"/>
              </a:lnSpc>
              <a:spcBef>
                <a:spcPts val="0"/>
              </a:spcBef>
              <a:spcAft>
                <a:spcPts val="0"/>
              </a:spcAft>
              <a:buNone/>
            </a:pPr>
            <a:r>
              <a:rPr lang="he-IL" sz="4800" b="1" i="0" u="none" strike="noStrike" cap="none" dirty="0">
                <a:solidFill>
                  <a:schemeClr val="lt1"/>
                </a:solidFill>
                <a:latin typeface="Calibri"/>
                <a:ea typeface="Calibri"/>
                <a:cs typeface="Calibri"/>
                <a:sym typeface="Calibri"/>
              </a:rPr>
              <a:t>כיתות ד-ה</a:t>
            </a:r>
          </a:p>
          <a:p>
            <a:pPr marL="0" marR="0" lvl="0" indent="0" algn="ctr" rtl="1">
              <a:lnSpc>
                <a:spcPct val="116666"/>
              </a:lnSpc>
              <a:spcBef>
                <a:spcPts val="0"/>
              </a:spcBef>
              <a:spcAft>
                <a:spcPts val="0"/>
              </a:spcAft>
              <a:buNone/>
            </a:pPr>
            <a:r>
              <a:rPr lang="he-IL" sz="4000" b="1" dirty="0">
                <a:solidFill>
                  <a:schemeClr val="lt1"/>
                </a:solidFill>
                <a:latin typeface="Calibri"/>
                <a:cs typeface="Calibri"/>
                <a:sym typeface="Calibri"/>
              </a:rPr>
              <a:t>חברה חרדית- בנות</a:t>
            </a:r>
            <a:endParaRPr sz="4000" dirty="0"/>
          </a:p>
        </p:txBody>
      </p:sp>
      <p:sp>
        <p:nvSpPr>
          <p:cNvPr id="126" name="Google Shape;126;p15"/>
          <p:cNvSpPr txBox="1"/>
          <p:nvPr/>
        </p:nvSpPr>
        <p:spPr>
          <a:xfrm>
            <a:off x="-1173372" y="5294509"/>
            <a:ext cx="6426600" cy="806400"/>
          </a:xfrm>
          <a:prstGeom prst="rect">
            <a:avLst/>
          </a:prstGeom>
          <a:noFill/>
          <a:ln>
            <a:noFill/>
          </a:ln>
        </p:spPr>
        <p:txBody>
          <a:bodyPr spcFirstLastPara="1" wrap="square" lIns="91425" tIns="45700" rIns="91425" bIns="45700" anchor="t" anchorCtr="0">
            <a:spAutoFit/>
          </a:bodyPr>
          <a:lstStyle/>
          <a:p>
            <a:pPr marL="0" marR="0" lvl="0" indent="0" algn="ctr" rtl="1">
              <a:lnSpc>
                <a:spcPct val="110000"/>
              </a:lnSpc>
              <a:spcBef>
                <a:spcPts val="0"/>
              </a:spcBef>
              <a:spcAft>
                <a:spcPts val="0"/>
              </a:spcAft>
              <a:buNone/>
            </a:pPr>
            <a:r>
              <a:rPr lang="iw-IL" sz="2400" b="1" i="0" u="none" strike="noStrike" cap="none">
                <a:solidFill>
                  <a:srgbClr val="002060"/>
                </a:solidFill>
                <a:latin typeface="Calibri"/>
                <a:ea typeface="Calibri"/>
                <a:cs typeface="Calibri"/>
                <a:sym typeface="Calibri"/>
              </a:rPr>
              <a:t>מיומנות מרכזית</a:t>
            </a:r>
            <a:br>
              <a:rPr lang="iw-IL" sz="2400" b="1" i="0" u="none" strike="noStrike" cap="none">
                <a:solidFill>
                  <a:srgbClr val="002060"/>
                </a:solidFill>
                <a:latin typeface="Calibri"/>
                <a:ea typeface="Calibri"/>
                <a:cs typeface="Calibri"/>
                <a:sym typeface="Calibri"/>
              </a:rPr>
            </a:br>
            <a:r>
              <a:rPr lang="iw-IL" sz="2000">
                <a:solidFill>
                  <a:srgbClr val="002060"/>
                </a:solidFill>
                <a:latin typeface="Calibri"/>
                <a:ea typeface="Calibri"/>
                <a:cs typeface="Calibri"/>
                <a:sym typeface="Calibri"/>
              </a:rPr>
              <a:t>מודעות חברתית</a:t>
            </a:r>
            <a:endParaRPr sz="2000" b="0" i="0" u="none" strike="noStrike" cap="none">
              <a:solidFill>
                <a:srgbClr val="002060"/>
              </a:solidFill>
              <a:latin typeface="Calibri"/>
              <a:ea typeface="Calibri"/>
              <a:cs typeface="Calibri"/>
              <a:sym typeface="Calibri"/>
            </a:endParaRPr>
          </a:p>
        </p:txBody>
      </p:sp>
      <p:pic>
        <p:nvPicPr>
          <p:cNvPr id="127" name="Google Shape;127;p15"/>
          <p:cNvPicPr preferRelativeResize="0"/>
          <p:nvPr/>
        </p:nvPicPr>
        <p:blipFill>
          <a:blip r:embed="rId5">
            <a:alphaModFix/>
          </a:blip>
          <a:stretch>
            <a:fillRect/>
          </a:stretch>
        </p:blipFill>
        <p:spPr>
          <a:xfrm>
            <a:off x="8617424" y="-86788"/>
            <a:ext cx="3329995" cy="1487262"/>
          </a:xfrm>
          <a:prstGeom prst="rect">
            <a:avLst/>
          </a:prstGeom>
          <a:noFill/>
          <a:ln>
            <a:noFill/>
          </a:ln>
        </p:spPr>
      </p:pic>
      <p:pic>
        <p:nvPicPr>
          <p:cNvPr id="12" name="תמונה 11">
            <a:extLst>
              <a:ext uri="{FF2B5EF4-FFF2-40B4-BE49-F238E27FC236}">
                <a16:creationId xmlns:a16="http://schemas.microsoft.com/office/drawing/2014/main" id="{F8365F8C-D90F-4CA9-9B97-724FD31E822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24451" y="192811"/>
            <a:ext cx="1585097" cy="701101"/>
          </a:xfrm>
          <a:prstGeom prst="rect">
            <a:avLst/>
          </a:prstGeom>
        </p:spPr>
      </p:pic>
      <p:sp>
        <p:nvSpPr>
          <p:cNvPr id="13" name="Google Shape;123;p15"/>
          <p:cNvSpPr/>
          <p:nvPr/>
        </p:nvSpPr>
        <p:spPr>
          <a:xfrm>
            <a:off x="1252636" y="436682"/>
            <a:ext cx="9221700" cy="2592036"/>
          </a:xfrm>
          <a:prstGeom prst="rect">
            <a:avLst/>
          </a:prstGeom>
          <a:noFill/>
          <a:ln>
            <a:noFill/>
          </a:ln>
        </p:spPr>
        <p:txBody>
          <a:bodyPr spcFirstLastPara="1" wrap="square" lIns="91425" tIns="45700" rIns="91425" bIns="45700" anchor="t" anchorCtr="0">
            <a:noAutofit/>
          </a:bodyPr>
          <a:lstStyle/>
          <a:p>
            <a:pPr marL="0" marR="0" lvl="0" indent="0" algn="ctr" rtl="1">
              <a:lnSpc>
                <a:spcPct val="116666"/>
              </a:lnSpc>
              <a:spcBef>
                <a:spcPts val="0"/>
              </a:spcBef>
              <a:spcAft>
                <a:spcPts val="0"/>
              </a:spcAft>
              <a:buNone/>
            </a:pPr>
            <a:r>
              <a:rPr lang="iw-IL" sz="4800" b="0" i="0" u="none" strike="noStrike" cap="none" dirty="0">
                <a:solidFill>
                  <a:srgbClr val="002060"/>
                </a:solidFill>
                <a:latin typeface="Calibri"/>
                <a:ea typeface="Calibri"/>
                <a:cs typeface="Calibri"/>
                <a:sym typeface="Calibri"/>
              </a:rPr>
              <a:t>יחידת לימוד בכישורי חיים</a:t>
            </a:r>
            <a:endParaRPr lang="he-IL" sz="4800" b="0" i="0" u="none" strike="noStrike" cap="none" dirty="0">
              <a:solidFill>
                <a:srgbClr val="002060"/>
              </a:solidFill>
              <a:latin typeface="Calibri"/>
              <a:ea typeface="Calibri"/>
              <a:cs typeface="Calibri"/>
              <a:sym typeface="Calibri"/>
            </a:endParaRPr>
          </a:p>
          <a:p>
            <a:pPr marL="0" marR="0" lvl="0" indent="0" algn="ctr" rtl="1">
              <a:lnSpc>
                <a:spcPct val="116666"/>
              </a:lnSpc>
              <a:spcBef>
                <a:spcPts val="0"/>
              </a:spcBef>
              <a:spcAft>
                <a:spcPts val="0"/>
              </a:spcAft>
              <a:buNone/>
            </a:pPr>
            <a:endParaRPr dirty="0"/>
          </a:p>
          <a:p>
            <a:pPr marL="0" marR="0" lvl="0" indent="0" algn="ctr" rtl="1">
              <a:lnSpc>
                <a:spcPct val="58333"/>
              </a:lnSpc>
              <a:spcBef>
                <a:spcPts val="0"/>
              </a:spcBef>
              <a:spcAft>
                <a:spcPts val="0"/>
              </a:spcAft>
              <a:buNone/>
            </a:pPr>
            <a:r>
              <a:rPr lang="he-IL" sz="4000" b="1" i="0" u="none" strike="noStrike" cap="none" dirty="0">
                <a:solidFill>
                  <a:srgbClr val="002060"/>
                </a:solidFill>
                <a:latin typeface="Calibri"/>
                <a:ea typeface="Calibri"/>
                <a:cs typeface="Calibri"/>
                <a:sym typeface="Calibri"/>
              </a:rPr>
              <a:t>חברות, סובלנות ומניעת אלימות</a:t>
            </a:r>
          </a:p>
          <a:p>
            <a:pPr marL="0" marR="0" lvl="0" indent="0" algn="ctr" rtl="1">
              <a:lnSpc>
                <a:spcPct val="58333"/>
              </a:lnSpc>
              <a:spcBef>
                <a:spcPts val="0"/>
              </a:spcBef>
              <a:spcAft>
                <a:spcPts val="0"/>
              </a:spcAft>
              <a:buNone/>
            </a:pPr>
            <a:endParaRPr lang="he-IL" sz="4000" b="1" i="0" u="none" strike="noStrike" cap="none" dirty="0">
              <a:solidFill>
                <a:srgbClr val="002060"/>
              </a:solidFill>
              <a:latin typeface="Calibri"/>
              <a:ea typeface="Calibri"/>
              <a:cs typeface="Calibri"/>
              <a:sym typeface="Calibri"/>
            </a:endParaRPr>
          </a:p>
          <a:p>
            <a:pPr lvl="0" algn="ctr" rtl="1">
              <a:lnSpc>
                <a:spcPct val="58333"/>
              </a:lnSpc>
            </a:pPr>
            <a:r>
              <a:rPr lang="he-IL" sz="3600" dirty="0">
                <a:solidFill>
                  <a:srgbClr val="002060"/>
                </a:solidFill>
                <a:latin typeface="Calibri" panose="020F0502020204030204" pitchFamily="34" charset="0"/>
                <a:cs typeface="Calibri" panose="020F0502020204030204" pitchFamily="34" charset="0"/>
              </a:rPr>
              <a:t>בעד עצמי- תכנית לחיזוק דימוי עצמי ודימוי גוף חיוביים</a:t>
            </a:r>
            <a:r>
              <a:rPr lang="he-IL" sz="9600" b="1" i="0" u="none" strike="noStrike" cap="none" dirty="0">
                <a:solidFill>
                  <a:srgbClr val="002060"/>
                </a:solidFill>
                <a:latin typeface="Calibri"/>
                <a:ea typeface="Calibri"/>
                <a:cs typeface="Calibri"/>
                <a:sym typeface="Calibri"/>
              </a:rPr>
              <a:t/>
            </a:r>
            <a:br>
              <a:rPr lang="he-IL" sz="9600" b="1" i="0" u="none" strike="noStrike" cap="none" dirty="0">
                <a:solidFill>
                  <a:srgbClr val="002060"/>
                </a:solidFill>
                <a:latin typeface="Calibri"/>
                <a:ea typeface="Calibri"/>
                <a:cs typeface="Calibri"/>
                <a:sym typeface="Calibri"/>
              </a:rPr>
            </a:br>
            <a:r>
              <a:rPr lang="he-IL" sz="9600" b="1" i="0" u="none" strike="noStrike" cap="none" dirty="0">
                <a:solidFill>
                  <a:srgbClr val="002060"/>
                </a:solidFill>
                <a:latin typeface="Calibri"/>
                <a:ea typeface="Calibri"/>
                <a:cs typeface="Calibri"/>
                <a:sym typeface="Calibri"/>
              </a:rPr>
              <a:t> </a:t>
            </a:r>
            <a:endParaRPr lang="he-IL" sz="4800" b="1" i="0" u="none" strike="noStrike" cap="none" dirty="0">
              <a:solidFill>
                <a:srgbClr val="002060"/>
              </a:solidFill>
              <a:latin typeface="Calibri"/>
              <a:ea typeface="Calibri"/>
              <a:cs typeface="Calibri"/>
              <a:sym typeface="Calibri"/>
            </a:endParaRPr>
          </a:p>
        </p:txBody>
      </p:sp>
      <p:sp>
        <p:nvSpPr>
          <p:cNvPr id="16" name="TextBox 1"/>
          <p:cNvSpPr txBox="1"/>
          <p:nvPr/>
        </p:nvSpPr>
        <p:spPr>
          <a:xfrm>
            <a:off x="11518589" y="-67032"/>
            <a:ext cx="1659255" cy="370205"/>
          </a:xfrm>
          <a:prstGeom prst="rect">
            <a:avLst/>
          </a:prstGeom>
          <a:noFill/>
        </p:spPr>
        <p:txBody>
          <a:bodyPr wrap="square" rtlCol="1">
            <a:spAutoFit/>
          </a:bodyPr>
          <a:lstStyle/>
          <a:p>
            <a:pPr>
              <a:spcAft>
                <a:spcPts val="0"/>
              </a:spcAft>
            </a:pPr>
            <a:r>
              <a:rPr lang="he-IL"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בס"ד</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6F70CCC1-CC11-43C0-AA67-923730BFFA5D}"/>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7055"/>
            <a:ext cx="12192000" cy="5472117"/>
          </a:xfrm>
          <a:prstGeom prst="rect">
            <a:avLst/>
          </a:prstGeom>
        </p:spPr>
      </p:pic>
      <p:sp>
        <p:nvSpPr>
          <p:cNvPr id="2" name="כותרת 1">
            <a:extLst>
              <a:ext uri="{FF2B5EF4-FFF2-40B4-BE49-F238E27FC236}">
                <a16:creationId xmlns:a16="http://schemas.microsoft.com/office/drawing/2014/main" id="{2175D777-5BD6-41E1-8513-E722900D0B12}"/>
              </a:ext>
            </a:extLst>
          </p:cNvPr>
          <p:cNvSpPr>
            <a:spLocks noGrp="1"/>
          </p:cNvSpPr>
          <p:nvPr>
            <p:ph type="title"/>
          </p:nvPr>
        </p:nvSpPr>
        <p:spPr/>
        <p:txBody>
          <a:bodyPr/>
          <a:lstStyle/>
          <a:p>
            <a:r>
              <a:rPr lang="he-IL" dirty="0"/>
              <a:t>ממשיכים לתחנה הבאה</a:t>
            </a:r>
          </a:p>
        </p:txBody>
      </p:sp>
      <p:pic>
        <p:nvPicPr>
          <p:cNvPr id="7" name="תמונה 6">
            <a:extLst>
              <a:ext uri="{FF2B5EF4-FFF2-40B4-BE49-F238E27FC236}">
                <a16:creationId xmlns:a16="http://schemas.microsoft.com/office/drawing/2014/main" id="{F5DC6EF0-A435-4440-95CD-CF3AD51F0B9F}"/>
              </a:ext>
            </a:extLst>
          </p:cNvPr>
          <p:cNvPicPr>
            <a:picLocks noChangeAspect="1"/>
          </p:cNvPicPr>
          <p:nvPr/>
        </p:nvPicPr>
        <p:blipFill>
          <a:blip r:embed="rId4"/>
          <a:stretch>
            <a:fillRect/>
          </a:stretch>
        </p:blipFill>
        <p:spPr>
          <a:xfrm>
            <a:off x="7906471" y="2569382"/>
            <a:ext cx="951058" cy="951058"/>
          </a:xfrm>
          <a:prstGeom prst="rect">
            <a:avLst/>
          </a:prstGeom>
        </p:spPr>
      </p:pic>
      <p:pic>
        <p:nvPicPr>
          <p:cNvPr id="6" name="Picture 2">
            <a:extLst>
              <a:ext uri="{FF2B5EF4-FFF2-40B4-BE49-F238E27FC236}">
                <a16:creationId xmlns:a16="http://schemas.microsoft.com/office/drawing/2014/main" id="{063E1CAA-9176-4509-8267-C49D3815C53C}"/>
              </a:ext>
              <a:ext uri="{C183D7F6-B498-43B3-948B-1728B52AA6E4}">
                <adec:decorative xmlns:adec="http://schemas.microsoft.com/office/drawing/2017/decorative" xmlns=""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487479" y="1615841"/>
            <a:ext cx="7173496" cy="5011883"/>
          </a:xfrm>
          <a:prstGeom prst="rect">
            <a:avLst/>
          </a:prstGeom>
          <a:noFill/>
          <a:extLst>
            <a:ext uri="{909E8E84-426E-40DD-AFC4-6F175D3DCCD1}">
              <a14:hiddenFill xmlns:a14="http://schemas.microsoft.com/office/drawing/2010/main">
                <a:solidFill>
                  <a:srgbClr val="FFFFFF"/>
                </a:solidFill>
              </a14:hiddenFill>
            </a:ext>
          </a:extLst>
        </p:spPr>
      </p:pic>
      <p:sp>
        <p:nvSpPr>
          <p:cNvPr id="3" name="תרשים זרימה: מחבר 2">
            <a:extLst>
              <a:ext uri="{FF2B5EF4-FFF2-40B4-BE49-F238E27FC236}">
                <a16:creationId xmlns:a16="http://schemas.microsoft.com/office/drawing/2014/main" id="{0A9A8BFB-2035-4639-8CAE-6DBCDB7F727F}"/>
              </a:ext>
            </a:extLst>
          </p:cNvPr>
          <p:cNvSpPr/>
          <p:nvPr/>
        </p:nvSpPr>
        <p:spPr>
          <a:xfrm>
            <a:off x="8207829" y="3520440"/>
            <a:ext cx="402771" cy="343989"/>
          </a:xfrm>
          <a:prstGeom prst="flowChartConnector">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ת L 8">
            <a:extLst>
              <a:ext uri="{FF2B5EF4-FFF2-40B4-BE49-F238E27FC236}">
                <a16:creationId xmlns:a16="http://schemas.microsoft.com/office/drawing/2014/main" id="{891F2053-2229-4249-AF25-5C09F689BE02}"/>
              </a:ext>
              <a:ext uri="{C183D7F6-B498-43B3-948B-1728B52AA6E4}">
                <adec:decorative xmlns:adec="http://schemas.microsoft.com/office/drawing/2017/decorative" xmlns="" val="1"/>
              </a:ext>
            </a:extLst>
          </p:cNvPr>
          <p:cNvSpPr/>
          <p:nvPr/>
        </p:nvSpPr>
        <p:spPr>
          <a:xfrm rot="18900000">
            <a:off x="8204613" y="3354237"/>
            <a:ext cx="544037" cy="332408"/>
          </a:xfrm>
          <a:prstGeom prst="corner">
            <a:avLst>
              <a:gd name="adj1" fmla="val 39598"/>
              <a:gd name="adj2" fmla="val 39891"/>
            </a:avLst>
          </a:prstGeom>
          <a:solidFill>
            <a:srgbClr val="9CD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a:extLst>
              <a:ext uri="{FF2B5EF4-FFF2-40B4-BE49-F238E27FC236}">
                <a16:creationId xmlns:a16="http://schemas.microsoft.com/office/drawing/2014/main" id="{16BF1A7C-495B-4C57-A639-A9AEE7F42A58}"/>
              </a:ext>
            </a:extLst>
          </p:cNvPr>
          <p:cNvPicPr>
            <a:picLocks noChangeAspect="1"/>
          </p:cNvPicPr>
          <p:nvPr/>
        </p:nvPicPr>
        <p:blipFill>
          <a:blip r:embed="rId4"/>
          <a:stretch>
            <a:fillRect/>
          </a:stretch>
        </p:blipFill>
        <p:spPr>
          <a:xfrm>
            <a:off x="5079400" y="2712190"/>
            <a:ext cx="951058" cy="951058"/>
          </a:xfrm>
          <a:prstGeom prst="rect">
            <a:avLst/>
          </a:prstGeom>
        </p:spPr>
      </p:pic>
      <p:sp>
        <p:nvSpPr>
          <p:cNvPr id="11" name="תרשים זרימה: מחבר 10">
            <a:extLst>
              <a:ext uri="{FF2B5EF4-FFF2-40B4-BE49-F238E27FC236}">
                <a16:creationId xmlns:a16="http://schemas.microsoft.com/office/drawing/2014/main" id="{8BF05B36-33B3-47C6-9D0A-1900F4874293}"/>
              </a:ext>
            </a:extLst>
          </p:cNvPr>
          <p:cNvSpPr/>
          <p:nvPr/>
        </p:nvSpPr>
        <p:spPr>
          <a:xfrm>
            <a:off x="5665979" y="3606141"/>
            <a:ext cx="402771" cy="343989"/>
          </a:xfrm>
          <a:prstGeom prst="flowChartConnector">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צורת L 9">
            <a:extLst>
              <a:ext uri="{FF2B5EF4-FFF2-40B4-BE49-F238E27FC236}">
                <a16:creationId xmlns:a16="http://schemas.microsoft.com/office/drawing/2014/main" id="{E130FA1E-6926-4DF4-8122-4BE4889A0582}"/>
              </a:ext>
              <a:ext uri="{C183D7F6-B498-43B3-948B-1728B52AA6E4}">
                <adec:decorative xmlns:adec="http://schemas.microsoft.com/office/drawing/2017/decorative" xmlns="" val="1"/>
              </a:ext>
            </a:extLst>
          </p:cNvPr>
          <p:cNvSpPr/>
          <p:nvPr/>
        </p:nvSpPr>
        <p:spPr>
          <a:xfrm rot="18900000">
            <a:off x="5652733" y="3487352"/>
            <a:ext cx="544037" cy="332408"/>
          </a:xfrm>
          <a:prstGeom prst="corner">
            <a:avLst>
              <a:gd name="adj1" fmla="val 39598"/>
              <a:gd name="adj2" fmla="val 39891"/>
            </a:avLst>
          </a:prstGeom>
          <a:solidFill>
            <a:srgbClr val="9CD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756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ל פולי, צפי וצ'יקיטה יושבים ליד המדורה ביער ובועית מחשבה יוצאת לצפי מהראש">
            <a:extLst>
              <a:ext uri="{FF2B5EF4-FFF2-40B4-BE49-F238E27FC236}">
                <a16:creationId xmlns:a16="http://schemas.microsoft.com/office/drawing/2014/main" id="{44227737-455A-46D3-92A6-8BB2FA6E1DE7}"/>
              </a:ext>
            </a:extLst>
          </p:cNvPr>
          <p:cNvPicPr>
            <a:picLocks noChangeAspect="1"/>
          </p:cNvPicPr>
          <p:nvPr/>
        </p:nvPicPr>
        <p:blipFill rotWithShape="1">
          <a:blip r:embed="rId3">
            <a:extLst>
              <a:ext uri="{28A0092B-C50C-407E-A947-70E740481C1C}">
                <a14:useLocalDpi xmlns:a14="http://schemas.microsoft.com/office/drawing/2010/main" val="0"/>
              </a:ext>
            </a:extLst>
          </a:blip>
          <a:srcRect l="6757" t="15512" r="6757"/>
          <a:stretch/>
        </p:blipFill>
        <p:spPr>
          <a:xfrm>
            <a:off x="0" y="1487055"/>
            <a:ext cx="12192000" cy="5373246"/>
          </a:xfrm>
          <a:prstGeom prst="rect">
            <a:avLst/>
          </a:prstGeom>
        </p:spPr>
      </p:pic>
      <p:sp>
        <p:nvSpPr>
          <p:cNvPr id="2" name="כותרת 1">
            <a:extLst>
              <a:ext uri="{FF2B5EF4-FFF2-40B4-BE49-F238E27FC236}">
                <a16:creationId xmlns:a16="http://schemas.microsoft.com/office/drawing/2014/main" id="{7FDF6E1F-C476-4C74-A605-6BD1C6A81D4E}"/>
              </a:ext>
            </a:extLst>
          </p:cNvPr>
          <p:cNvSpPr>
            <a:spLocks noGrp="1"/>
          </p:cNvSpPr>
          <p:nvPr>
            <p:ph type="title"/>
          </p:nvPr>
        </p:nvSpPr>
        <p:spPr/>
        <p:txBody>
          <a:bodyPr/>
          <a:lstStyle/>
          <a:p>
            <a:r>
              <a:rPr lang="he-IL" dirty="0"/>
              <a:t>כוחה של מחשבה</a:t>
            </a:r>
          </a:p>
        </p:txBody>
      </p:sp>
      <p:sp>
        <p:nvSpPr>
          <p:cNvPr id="8" name="בועת דיבור: אליפסה 7">
            <a:extLst>
              <a:ext uri="{FF2B5EF4-FFF2-40B4-BE49-F238E27FC236}">
                <a16:creationId xmlns:a16="http://schemas.microsoft.com/office/drawing/2014/main" id="{1D7B61B6-EFE3-4805-9996-4A205E2D5A22}"/>
              </a:ext>
            </a:extLst>
          </p:cNvPr>
          <p:cNvSpPr/>
          <p:nvPr/>
        </p:nvSpPr>
        <p:spPr>
          <a:xfrm>
            <a:off x="838200" y="3129064"/>
            <a:ext cx="2783168" cy="2262260"/>
          </a:xfrm>
          <a:prstGeom prst="wedgeEllipseCallout">
            <a:avLst>
              <a:gd name="adj1" fmla="val 27057"/>
              <a:gd name="adj2" fmla="val 73461"/>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Brush Script MT" panose="03060802040406070304" pitchFamily="66" charset="0"/>
                <a:cs typeface="Calibri" panose="020F0502020204030204" pitchFamily="34" charset="0"/>
              </a:rPr>
              <a:t>כמה אני קטן ביחס לפולי </a:t>
            </a:r>
            <a:r>
              <a:rPr lang="he-IL" sz="2400" dirty="0" err="1">
                <a:latin typeface="Brush Script MT" panose="03060802040406070304" pitchFamily="66" charset="0"/>
                <a:cs typeface="Calibri" panose="020F0502020204030204" pitchFamily="34" charset="0"/>
              </a:rPr>
              <a:t>הצ'יקיטה</a:t>
            </a:r>
            <a:r>
              <a:rPr lang="he-IL" sz="2400" dirty="0">
                <a:latin typeface="Brush Script MT" panose="03060802040406070304" pitchFamily="66" charset="0"/>
                <a:cs typeface="Calibri" panose="020F0502020204030204" pitchFamily="34" charset="0"/>
              </a:rPr>
              <a:t>, לפעמים אני מרגיש חסר חשיבות</a:t>
            </a:r>
          </a:p>
        </p:txBody>
      </p:sp>
    </p:spTree>
    <p:extLst>
      <p:ext uri="{BB962C8B-B14F-4D97-AF65-F5344CB8AC3E}">
        <p14:creationId xmlns:p14="http://schemas.microsoft.com/office/powerpoint/2010/main" val="184298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1E06AB-7305-4EB9-A7A4-1612A38F305B}"/>
              </a:ext>
            </a:extLst>
          </p:cNvPr>
          <p:cNvSpPr>
            <a:spLocks noGrp="1"/>
          </p:cNvSpPr>
          <p:nvPr>
            <p:ph type="title"/>
          </p:nvPr>
        </p:nvSpPr>
        <p:spPr/>
        <p:txBody>
          <a:bodyPr/>
          <a:lstStyle/>
          <a:p>
            <a:r>
              <a:rPr lang="he-IL" dirty="0"/>
              <a:t>כוחה של מחשבה</a:t>
            </a:r>
          </a:p>
        </p:txBody>
      </p:sp>
      <p:pic>
        <p:nvPicPr>
          <p:cNvPr id="3" name="תמונה 2">
            <a:extLst>
              <a:ext uri="{FF2B5EF4-FFF2-40B4-BE49-F238E27FC236}">
                <a16:creationId xmlns:a16="http://schemas.microsoft.com/office/drawing/2014/main" id="{B711806E-3CFF-4C8E-ABE7-6589BB939074}"/>
              </a:ext>
            </a:extLst>
          </p:cNvPr>
          <p:cNvPicPr>
            <a:picLocks noChangeAspect="1"/>
          </p:cNvPicPr>
          <p:nvPr/>
        </p:nvPicPr>
        <p:blipFill>
          <a:blip r:embed="rId3"/>
          <a:stretch>
            <a:fillRect/>
          </a:stretch>
        </p:blipFill>
        <p:spPr>
          <a:xfrm>
            <a:off x="0" y="1471384"/>
            <a:ext cx="6648773" cy="5358041"/>
          </a:xfrm>
          <a:prstGeom prst="rect">
            <a:avLst/>
          </a:prstGeom>
        </p:spPr>
      </p:pic>
      <p:sp>
        <p:nvSpPr>
          <p:cNvPr id="7" name="מלבן 6">
            <a:extLst>
              <a:ext uri="{FF2B5EF4-FFF2-40B4-BE49-F238E27FC236}">
                <a16:creationId xmlns:a16="http://schemas.microsoft.com/office/drawing/2014/main" id="{ED14A141-ECD4-46F5-8F0B-55C8B9BD0EA2}"/>
              </a:ext>
              <a:ext uri="{C183D7F6-B498-43B3-948B-1728B52AA6E4}">
                <adec:decorative xmlns:adec="http://schemas.microsoft.com/office/drawing/2017/decorative" xmlns="" val="1"/>
              </a:ext>
            </a:extLst>
          </p:cNvPr>
          <p:cNvSpPr/>
          <p:nvPr/>
        </p:nvSpPr>
        <p:spPr>
          <a:xfrm>
            <a:off x="6253462" y="1471383"/>
            <a:ext cx="5938538" cy="535804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he-IL" sz="3200" dirty="0">
                <a:solidFill>
                  <a:schemeClr val="accent2">
                    <a:lumMod val="75000"/>
                  </a:schemeClr>
                </a:solidFill>
                <a:latin typeface="Brush Script MT" panose="03060802040406070304" pitchFamily="66" charset="0"/>
                <a:cs typeface="Calibri" panose="020F0502020204030204" pitchFamily="34" charset="0"/>
              </a:rPr>
              <a:t>אנו ננעלים על תפישות/ סיפורים שמשפיעים על ההתנהגות שלנו, ובדרך זו מעצבים אותנו.</a:t>
            </a:r>
          </a:p>
          <a:p>
            <a:pPr algn="ctr" rtl="1">
              <a:lnSpc>
                <a:spcPct val="150000"/>
              </a:lnSpc>
            </a:pPr>
            <a:r>
              <a:rPr lang="he-IL" sz="3200" dirty="0">
                <a:solidFill>
                  <a:schemeClr val="accent2">
                    <a:lumMod val="75000"/>
                  </a:schemeClr>
                </a:solidFill>
                <a:latin typeface="Brush Script MT" panose="03060802040406070304" pitchFamily="66" charset="0"/>
                <a:cs typeface="Calibri" panose="020F0502020204030204" pitchFamily="34" charset="0"/>
              </a:rPr>
              <a:t>בחלק מהמקרים נמנע מהתנסויות מסוימות בגלל השיח הפנימי שלנו, מה שמצמצם את ההזדמנויות שלנו בחיים.</a:t>
            </a:r>
          </a:p>
        </p:txBody>
      </p:sp>
    </p:spTree>
    <p:extLst>
      <p:ext uri="{BB962C8B-B14F-4D97-AF65-F5344CB8AC3E}">
        <p14:creationId xmlns:p14="http://schemas.microsoft.com/office/powerpoint/2010/main" val="137434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1E06AB-7305-4EB9-A7A4-1612A38F305B}"/>
              </a:ext>
            </a:extLst>
          </p:cNvPr>
          <p:cNvSpPr>
            <a:spLocks noGrp="1"/>
          </p:cNvSpPr>
          <p:nvPr>
            <p:ph type="title"/>
          </p:nvPr>
        </p:nvSpPr>
        <p:spPr/>
        <p:txBody>
          <a:bodyPr/>
          <a:lstStyle/>
          <a:p>
            <a:r>
              <a:rPr lang="he-IL" dirty="0"/>
              <a:t>כוחה של מחשבה</a:t>
            </a:r>
          </a:p>
        </p:txBody>
      </p:sp>
      <p:pic>
        <p:nvPicPr>
          <p:cNvPr id="3" name="תמונה 2">
            <a:extLst>
              <a:ext uri="{FF2B5EF4-FFF2-40B4-BE49-F238E27FC236}">
                <a16:creationId xmlns:a16="http://schemas.microsoft.com/office/drawing/2014/main" id="{B711806E-3CFF-4C8E-ABE7-6589BB939074}"/>
              </a:ext>
            </a:extLst>
          </p:cNvPr>
          <p:cNvPicPr>
            <a:picLocks noChangeAspect="1"/>
          </p:cNvPicPr>
          <p:nvPr/>
        </p:nvPicPr>
        <p:blipFill>
          <a:blip r:embed="rId3"/>
          <a:stretch>
            <a:fillRect/>
          </a:stretch>
        </p:blipFill>
        <p:spPr>
          <a:xfrm>
            <a:off x="0" y="1471384"/>
            <a:ext cx="6648773" cy="5358041"/>
          </a:xfrm>
          <a:prstGeom prst="rect">
            <a:avLst/>
          </a:prstGeom>
        </p:spPr>
      </p:pic>
      <p:sp>
        <p:nvSpPr>
          <p:cNvPr id="7" name="בועת מחשבה: ענן 6">
            <a:extLst>
              <a:ext uri="{FF2B5EF4-FFF2-40B4-BE49-F238E27FC236}">
                <a16:creationId xmlns:a16="http://schemas.microsoft.com/office/drawing/2014/main" id="{ED14A141-ECD4-46F5-8F0B-55C8B9BD0EA2}"/>
              </a:ext>
              <a:ext uri="{C183D7F6-B498-43B3-948B-1728B52AA6E4}">
                <adec:decorative xmlns:adec="http://schemas.microsoft.com/office/drawing/2017/decorative" xmlns="" val="1"/>
              </a:ext>
            </a:extLst>
          </p:cNvPr>
          <p:cNvSpPr/>
          <p:nvPr/>
        </p:nvSpPr>
        <p:spPr>
          <a:xfrm>
            <a:off x="6096000" y="1471383"/>
            <a:ext cx="6096000" cy="5386617"/>
          </a:xfrm>
          <a:prstGeom prst="cloudCallout">
            <a:avLst>
              <a:gd name="adj1" fmla="val -79553"/>
              <a:gd name="adj2" fmla="val -2311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he-IL" sz="3200" dirty="0">
                <a:solidFill>
                  <a:schemeClr val="accent2">
                    <a:lumMod val="75000"/>
                  </a:schemeClr>
                </a:solidFill>
                <a:latin typeface="Brush Script MT" panose="03060802040406070304" pitchFamily="66" charset="0"/>
                <a:cs typeface="Calibri" panose="020F0502020204030204" pitchFamily="34" charset="0"/>
              </a:rPr>
              <a:t>"אני ממש אוהבת את החולצה החדשה שלי, אבל מפחדת שיצחקו עליי בכיתה"</a:t>
            </a:r>
          </a:p>
        </p:txBody>
      </p:sp>
      <p:grpSp>
        <p:nvGrpSpPr>
          <p:cNvPr id="6" name="קבוצה 5">
            <a:extLst>
              <a:ext uri="{FF2B5EF4-FFF2-40B4-BE49-F238E27FC236}">
                <a16:creationId xmlns:a16="http://schemas.microsoft.com/office/drawing/2014/main" id="{9342D391-6B3A-4E90-B23C-2B927AA52D35}"/>
              </a:ext>
            </a:extLst>
          </p:cNvPr>
          <p:cNvGrpSpPr/>
          <p:nvPr/>
        </p:nvGrpSpPr>
        <p:grpSpPr>
          <a:xfrm>
            <a:off x="10569330" y="4757523"/>
            <a:ext cx="1568939" cy="1967559"/>
            <a:chOff x="10569330" y="4757523"/>
            <a:chExt cx="1568939" cy="1967559"/>
          </a:xfrm>
        </p:grpSpPr>
        <p:sp>
          <p:nvSpPr>
            <p:cNvPr id="5" name="מלבן 4">
              <a:extLst>
                <a:ext uri="{FF2B5EF4-FFF2-40B4-BE49-F238E27FC236}">
                  <a16:creationId xmlns:a16="http://schemas.microsoft.com/office/drawing/2014/main" id="{F155E411-83A1-4F04-9F71-797DDE5DEEDA}"/>
                </a:ext>
              </a:extLst>
            </p:cNvPr>
            <p:cNvSpPr/>
            <p:nvPr/>
          </p:nvSpPr>
          <p:spPr>
            <a:xfrm>
              <a:off x="10687050" y="6215063"/>
              <a:ext cx="1385888" cy="510019"/>
            </a:xfrm>
            <a:prstGeom prst="rect">
              <a:avLst/>
            </a:prstGeom>
            <a:ln>
              <a:solidFill>
                <a:schemeClr val="bg1">
                  <a:lumMod val="65000"/>
                </a:schemeClr>
              </a:solidFill>
            </a:ln>
          </p:spPr>
          <p:style>
            <a:lnRef idx="3">
              <a:schemeClr val="lt1"/>
            </a:lnRef>
            <a:fillRef idx="1">
              <a:schemeClr val="dk1"/>
            </a:fillRef>
            <a:effectRef idx="1">
              <a:schemeClr val="dk1"/>
            </a:effectRef>
            <a:fontRef idx="minor">
              <a:schemeClr val="lt1"/>
            </a:fontRef>
          </p:style>
          <p:txBody>
            <a:bodyPr rtlCol="1" anchor="ctr"/>
            <a:lstStyle/>
            <a:p>
              <a:pPr algn="ctr"/>
              <a:r>
                <a:rPr lang="he-IL" sz="1800" dirty="0"/>
                <a:t>מחשבה</a:t>
              </a:r>
              <a:r>
                <a:rPr lang="he-IL" sz="1800" b="1" dirty="0"/>
                <a:t> </a:t>
              </a:r>
              <a:r>
                <a:rPr lang="he-IL" sz="2000" b="1" dirty="0"/>
                <a:t>מחלישה</a:t>
              </a:r>
              <a:endParaRPr lang="he-IL" sz="1800" b="1" dirty="0"/>
            </a:p>
          </p:txBody>
        </p:sp>
        <p:pic>
          <p:nvPicPr>
            <p:cNvPr id="4" name="תמונה 3">
              <a:extLst>
                <a:ext uri="{FF2B5EF4-FFF2-40B4-BE49-F238E27FC236}">
                  <a16:creationId xmlns:a16="http://schemas.microsoft.com/office/drawing/2014/main" id="{27015080-E98E-442C-B05B-AE3330A678C6}"/>
                </a:ext>
              </a:extLst>
            </p:cNvPr>
            <p:cNvPicPr>
              <a:picLocks noChangeAspect="1"/>
            </p:cNvPicPr>
            <p:nvPr/>
          </p:nvPicPr>
          <p:blipFill rotWithShape="1">
            <a:blip r:embed="rId4"/>
            <a:srcRect b="33428"/>
            <a:stretch/>
          </p:blipFill>
          <p:spPr>
            <a:xfrm>
              <a:off x="10569330" y="4757523"/>
              <a:ext cx="1568939" cy="1428966"/>
            </a:xfrm>
            <a:prstGeom prst="rect">
              <a:avLst/>
            </a:prstGeom>
          </p:spPr>
        </p:pic>
      </p:grpSp>
    </p:spTree>
    <p:extLst>
      <p:ext uri="{BB962C8B-B14F-4D97-AF65-F5344CB8AC3E}">
        <p14:creationId xmlns:p14="http://schemas.microsoft.com/office/powerpoint/2010/main" val="2007459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1E06AB-7305-4EB9-A7A4-1612A38F305B}"/>
              </a:ext>
            </a:extLst>
          </p:cNvPr>
          <p:cNvSpPr>
            <a:spLocks noGrp="1"/>
          </p:cNvSpPr>
          <p:nvPr>
            <p:ph type="title"/>
          </p:nvPr>
        </p:nvSpPr>
        <p:spPr/>
        <p:txBody>
          <a:bodyPr/>
          <a:lstStyle/>
          <a:p>
            <a:r>
              <a:rPr lang="he-IL" dirty="0"/>
              <a:t>כוחה של מחשבה</a:t>
            </a:r>
          </a:p>
        </p:txBody>
      </p:sp>
      <p:pic>
        <p:nvPicPr>
          <p:cNvPr id="3" name="תמונה 2">
            <a:extLst>
              <a:ext uri="{FF2B5EF4-FFF2-40B4-BE49-F238E27FC236}">
                <a16:creationId xmlns:a16="http://schemas.microsoft.com/office/drawing/2014/main" id="{B711806E-3CFF-4C8E-ABE7-6589BB939074}"/>
              </a:ext>
            </a:extLst>
          </p:cNvPr>
          <p:cNvPicPr>
            <a:picLocks noChangeAspect="1"/>
          </p:cNvPicPr>
          <p:nvPr/>
        </p:nvPicPr>
        <p:blipFill>
          <a:blip r:embed="rId3"/>
          <a:stretch>
            <a:fillRect/>
          </a:stretch>
        </p:blipFill>
        <p:spPr>
          <a:xfrm>
            <a:off x="0" y="1471384"/>
            <a:ext cx="6648773" cy="5358041"/>
          </a:xfrm>
          <a:prstGeom prst="rect">
            <a:avLst/>
          </a:prstGeom>
        </p:spPr>
      </p:pic>
      <p:sp>
        <p:nvSpPr>
          <p:cNvPr id="7" name="בועת מחשבה: ענן 6">
            <a:extLst>
              <a:ext uri="{FF2B5EF4-FFF2-40B4-BE49-F238E27FC236}">
                <a16:creationId xmlns:a16="http://schemas.microsoft.com/office/drawing/2014/main" id="{ED14A141-ECD4-46F5-8F0B-55C8B9BD0EA2}"/>
              </a:ext>
              <a:ext uri="{C183D7F6-B498-43B3-948B-1728B52AA6E4}">
                <adec:decorative xmlns:adec="http://schemas.microsoft.com/office/drawing/2017/decorative" xmlns="" val="1"/>
              </a:ext>
            </a:extLst>
          </p:cNvPr>
          <p:cNvSpPr/>
          <p:nvPr/>
        </p:nvSpPr>
        <p:spPr>
          <a:xfrm>
            <a:off x="6096000" y="1471383"/>
            <a:ext cx="6096000" cy="5386617"/>
          </a:xfrm>
          <a:prstGeom prst="cloudCallout">
            <a:avLst>
              <a:gd name="adj1" fmla="val -79553"/>
              <a:gd name="adj2" fmla="val -2311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he-IL" sz="4000" dirty="0">
                <a:solidFill>
                  <a:schemeClr val="accent2">
                    <a:lumMod val="75000"/>
                  </a:schemeClr>
                </a:solidFill>
                <a:latin typeface="Brush Script MT" panose="03060802040406070304" pitchFamily="66" charset="0"/>
                <a:cs typeface="Calibri" panose="020F0502020204030204" pitchFamily="34" charset="0"/>
              </a:rPr>
              <a:t>"העיקר שאני אוהבת את החולצה החדשה שלי, </a:t>
            </a:r>
          </a:p>
          <a:p>
            <a:pPr algn="ctr" rtl="1">
              <a:lnSpc>
                <a:spcPct val="150000"/>
              </a:lnSpc>
            </a:pPr>
            <a:r>
              <a:rPr lang="he-IL" sz="4000" dirty="0">
                <a:solidFill>
                  <a:schemeClr val="accent2">
                    <a:lumMod val="75000"/>
                  </a:schemeClr>
                </a:solidFill>
                <a:latin typeface="Brush Script MT" panose="03060802040406070304" pitchFamily="66" charset="0"/>
                <a:cs typeface="Calibri" panose="020F0502020204030204" pitchFamily="34" charset="0"/>
              </a:rPr>
              <a:t>זה מה שחשוב!"</a:t>
            </a:r>
          </a:p>
        </p:txBody>
      </p:sp>
      <p:grpSp>
        <p:nvGrpSpPr>
          <p:cNvPr id="4" name="קבוצה 3">
            <a:extLst>
              <a:ext uri="{FF2B5EF4-FFF2-40B4-BE49-F238E27FC236}">
                <a16:creationId xmlns:a16="http://schemas.microsoft.com/office/drawing/2014/main" id="{64E7651B-14A1-4922-964F-B63DF68638EF}"/>
              </a:ext>
            </a:extLst>
          </p:cNvPr>
          <p:cNvGrpSpPr/>
          <p:nvPr/>
        </p:nvGrpSpPr>
        <p:grpSpPr>
          <a:xfrm>
            <a:off x="10587312" y="4885748"/>
            <a:ext cx="1532975" cy="1839334"/>
            <a:chOff x="10587312" y="4885748"/>
            <a:chExt cx="1532975" cy="1839334"/>
          </a:xfrm>
        </p:grpSpPr>
        <p:pic>
          <p:nvPicPr>
            <p:cNvPr id="5" name="תמונה 4">
              <a:extLst>
                <a:ext uri="{FF2B5EF4-FFF2-40B4-BE49-F238E27FC236}">
                  <a16:creationId xmlns:a16="http://schemas.microsoft.com/office/drawing/2014/main" id="{8A222CA1-417F-49FE-BC26-981F7631D0FE}"/>
                </a:ext>
              </a:extLst>
            </p:cNvPr>
            <p:cNvPicPr>
              <a:picLocks noChangeAspect="1"/>
            </p:cNvPicPr>
            <p:nvPr/>
          </p:nvPicPr>
          <p:blipFill rotWithShape="1">
            <a:blip r:embed="rId4"/>
            <a:srcRect b="31662"/>
            <a:stretch/>
          </p:blipFill>
          <p:spPr>
            <a:xfrm>
              <a:off x="10587312" y="4885748"/>
              <a:ext cx="1532975" cy="1429327"/>
            </a:xfrm>
            <a:prstGeom prst="rect">
              <a:avLst/>
            </a:prstGeom>
          </p:spPr>
        </p:pic>
        <p:sp>
          <p:nvSpPr>
            <p:cNvPr id="6" name="מלבן 5">
              <a:extLst>
                <a:ext uri="{FF2B5EF4-FFF2-40B4-BE49-F238E27FC236}">
                  <a16:creationId xmlns:a16="http://schemas.microsoft.com/office/drawing/2014/main" id="{A69BD7B6-6A0B-4D44-BD12-DA8FD4589BD7}"/>
                </a:ext>
              </a:extLst>
            </p:cNvPr>
            <p:cNvSpPr/>
            <p:nvPr/>
          </p:nvSpPr>
          <p:spPr>
            <a:xfrm>
              <a:off x="10687050" y="6215063"/>
              <a:ext cx="1385888" cy="510019"/>
            </a:xfrm>
            <a:prstGeom prst="rect">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1800" dirty="0"/>
                <a:t>מחשבה</a:t>
              </a:r>
              <a:r>
                <a:rPr lang="he-IL" sz="1800" b="1" dirty="0"/>
                <a:t> </a:t>
              </a:r>
              <a:r>
                <a:rPr lang="he-IL" sz="2000" b="1" dirty="0"/>
                <a:t>מחזקת</a:t>
              </a:r>
              <a:endParaRPr lang="he-IL" sz="1800" b="1" dirty="0"/>
            </a:p>
          </p:txBody>
        </p:sp>
      </p:grpSp>
    </p:spTree>
    <p:extLst>
      <p:ext uri="{BB962C8B-B14F-4D97-AF65-F5344CB8AC3E}">
        <p14:creationId xmlns:p14="http://schemas.microsoft.com/office/powerpoint/2010/main" val="273099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1E06AB-7305-4EB9-A7A4-1612A38F305B}"/>
              </a:ext>
            </a:extLst>
          </p:cNvPr>
          <p:cNvSpPr>
            <a:spLocks noGrp="1"/>
          </p:cNvSpPr>
          <p:nvPr>
            <p:ph type="title"/>
          </p:nvPr>
        </p:nvSpPr>
        <p:spPr/>
        <p:txBody>
          <a:bodyPr/>
          <a:lstStyle/>
          <a:p>
            <a:r>
              <a:rPr lang="he-IL" dirty="0"/>
              <a:t>כוחה של מחשבה</a:t>
            </a:r>
          </a:p>
        </p:txBody>
      </p:sp>
      <p:pic>
        <p:nvPicPr>
          <p:cNvPr id="3" name="תמונה 2">
            <a:extLst>
              <a:ext uri="{FF2B5EF4-FFF2-40B4-BE49-F238E27FC236}">
                <a16:creationId xmlns:a16="http://schemas.microsoft.com/office/drawing/2014/main" id="{B711806E-3CFF-4C8E-ABE7-6589BB939074}"/>
              </a:ext>
            </a:extLst>
          </p:cNvPr>
          <p:cNvPicPr>
            <a:picLocks noChangeAspect="1"/>
          </p:cNvPicPr>
          <p:nvPr/>
        </p:nvPicPr>
        <p:blipFill>
          <a:blip r:embed="rId3"/>
          <a:stretch>
            <a:fillRect/>
          </a:stretch>
        </p:blipFill>
        <p:spPr>
          <a:xfrm>
            <a:off x="1" y="1471384"/>
            <a:ext cx="5557838" cy="5330915"/>
          </a:xfrm>
          <a:prstGeom prst="rect">
            <a:avLst/>
          </a:prstGeom>
        </p:spPr>
      </p:pic>
      <p:sp>
        <p:nvSpPr>
          <p:cNvPr id="7" name="מלבן 6">
            <a:extLst>
              <a:ext uri="{FF2B5EF4-FFF2-40B4-BE49-F238E27FC236}">
                <a16:creationId xmlns:a16="http://schemas.microsoft.com/office/drawing/2014/main" id="{ED14A141-ECD4-46F5-8F0B-55C8B9BD0EA2}"/>
              </a:ext>
              <a:ext uri="{C183D7F6-B498-43B3-948B-1728B52AA6E4}">
                <adec:decorative xmlns:adec="http://schemas.microsoft.com/office/drawing/2017/decorative" xmlns="" val="1"/>
              </a:ext>
            </a:extLst>
          </p:cNvPr>
          <p:cNvSpPr/>
          <p:nvPr/>
        </p:nvSpPr>
        <p:spPr>
          <a:xfrm>
            <a:off x="5129213" y="1471383"/>
            <a:ext cx="7062787" cy="434021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he-IL" sz="4000" dirty="0">
                <a:solidFill>
                  <a:schemeClr val="accent2">
                    <a:lumMod val="75000"/>
                  </a:schemeClr>
                </a:solidFill>
                <a:latin typeface="Brush Script MT" panose="03060802040406070304" pitchFamily="66" charset="0"/>
                <a:cs typeface="Calibri" panose="020F0502020204030204" pitchFamily="34" charset="0"/>
              </a:rPr>
              <a:t>יש משמעות למילים שאנו אומרות לעצמנו, ויש גם משמעות למה שאחרים אומרים עלינו/לנו.</a:t>
            </a:r>
          </a:p>
        </p:txBody>
      </p:sp>
      <p:grpSp>
        <p:nvGrpSpPr>
          <p:cNvPr id="8" name="קבוצה 7">
            <a:extLst>
              <a:ext uri="{FF2B5EF4-FFF2-40B4-BE49-F238E27FC236}">
                <a16:creationId xmlns:a16="http://schemas.microsoft.com/office/drawing/2014/main" id="{7C538B9D-ABB7-4CB1-BFAB-8C15551135D2}"/>
              </a:ext>
            </a:extLst>
          </p:cNvPr>
          <p:cNvGrpSpPr/>
          <p:nvPr/>
        </p:nvGrpSpPr>
        <p:grpSpPr>
          <a:xfrm>
            <a:off x="10640094" y="4894588"/>
            <a:ext cx="1503608" cy="1844784"/>
            <a:chOff x="10569330" y="4757523"/>
            <a:chExt cx="1568939" cy="1967559"/>
          </a:xfrm>
        </p:grpSpPr>
        <p:sp>
          <p:nvSpPr>
            <p:cNvPr id="9" name="מלבן 8">
              <a:extLst>
                <a:ext uri="{FF2B5EF4-FFF2-40B4-BE49-F238E27FC236}">
                  <a16:creationId xmlns:a16="http://schemas.microsoft.com/office/drawing/2014/main" id="{59AA2727-5D29-44DD-9E2D-B02A6DF6444A}"/>
                </a:ext>
              </a:extLst>
            </p:cNvPr>
            <p:cNvSpPr/>
            <p:nvPr/>
          </p:nvSpPr>
          <p:spPr>
            <a:xfrm>
              <a:off x="10687050" y="6215063"/>
              <a:ext cx="1385888" cy="510019"/>
            </a:xfrm>
            <a:prstGeom prst="rect">
              <a:avLst/>
            </a:prstGeom>
            <a:ln>
              <a:solidFill>
                <a:schemeClr val="bg1">
                  <a:lumMod val="65000"/>
                </a:schemeClr>
              </a:solidFill>
            </a:ln>
          </p:spPr>
          <p:style>
            <a:lnRef idx="3">
              <a:schemeClr val="lt1"/>
            </a:lnRef>
            <a:fillRef idx="1">
              <a:schemeClr val="dk1"/>
            </a:fillRef>
            <a:effectRef idx="1">
              <a:schemeClr val="dk1"/>
            </a:effectRef>
            <a:fontRef idx="minor">
              <a:schemeClr val="lt1"/>
            </a:fontRef>
          </p:style>
          <p:txBody>
            <a:bodyPr rtlCol="1" anchor="ctr"/>
            <a:lstStyle/>
            <a:p>
              <a:pPr algn="ctr"/>
              <a:r>
                <a:rPr lang="he-IL" sz="1600" dirty="0"/>
                <a:t>מחשבה</a:t>
              </a:r>
              <a:r>
                <a:rPr lang="he-IL" sz="1600" b="1" dirty="0"/>
                <a:t> </a:t>
              </a:r>
              <a:r>
                <a:rPr lang="he-IL" sz="1800" b="1" dirty="0"/>
                <a:t>מחלישה</a:t>
              </a:r>
              <a:endParaRPr lang="he-IL" sz="1600" b="1" dirty="0"/>
            </a:p>
          </p:txBody>
        </p:sp>
        <p:pic>
          <p:nvPicPr>
            <p:cNvPr id="10" name="תמונה 9">
              <a:extLst>
                <a:ext uri="{FF2B5EF4-FFF2-40B4-BE49-F238E27FC236}">
                  <a16:creationId xmlns:a16="http://schemas.microsoft.com/office/drawing/2014/main" id="{9F46B316-BDEC-4A1A-BB92-00165417837B}"/>
                </a:ext>
              </a:extLst>
            </p:cNvPr>
            <p:cNvPicPr>
              <a:picLocks noChangeAspect="1"/>
            </p:cNvPicPr>
            <p:nvPr/>
          </p:nvPicPr>
          <p:blipFill rotWithShape="1">
            <a:blip r:embed="rId4"/>
            <a:srcRect b="33428"/>
            <a:stretch/>
          </p:blipFill>
          <p:spPr>
            <a:xfrm>
              <a:off x="10569330" y="4757523"/>
              <a:ext cx="1568939" cy="1428966"/>
            </a:xfrm>
            <a:prstGeom prst="rect">
              <a:avLst/>
            </a:prstGeom>
          </p:spPr>
        </p:pic>
      </p:grpSp>
      <p:grpSp>
        <p:nvGrpSpPr>
          <p:cNvPr id="11" name="קבוצה 10">
            <a:extLst>
              <a:ext uri="{FF2B5EF4-FFF2-40B4-BE49-F238E27FC236}">
                <a16:creationId xmlns:a16="http://schemas.microsoft.com/office/drawing/2014/main" id="{640A59EB-8FAE-4FEC-A09C-19AAC8C843C3}"/>
              </a:ext>
            </a:extLst>
          </p:cNvPr>
          <p:cNvGrpSpPr/>
          <p:nvPr/>
        </p:nvGrpSpPr>
        <p:grpSpPr>
          <a:xfrm>
            <a:off x="4929462" y="4923390"/>
            <a:ext cx="1532975" cy="1839334"/>
            <a:chOff x="10587312" y="4885748"/>
            <a:chExt cx="1532975" cy="1839334"/>
          </a:xfrm>
        </p:grpSpPr>
        <p:pic>
          <p:nvPicPr>
            <p:cNvPr id="12" name="תמונה 11">
              <a:extLst>
                <a:ext uri="{FF2B5EF4-FFF2-40B4-BE49-F238E27FC236}">
                  <a16:creationId xmlns:a16="http://schemas.microsoft.com/office/drawing/2014/main" id="{94919B52-51C9-43EE-BEAF-5B663E612F75}"/>
                </a:ext>
              </a:extLst>
            </p:cNvPr>
            <p:cNvPicPr>
              <a:picLocks noChangeAspect="1"/>
            </p:cNvPicPr>
            <p:nvPr/>
          </p:nvPicPr>
          <p:blipFill rotWithShape="1">
            <a:blip r:embed="rId5"/>
            <a:srcRect b="31662"/>
            <a:stretch/>
          </p:blipFill>
          <p:spPr>
            <a:xfrm>
              <a:off x="10587312" y="4885748"/>
              <a:ext cx="1532975" cy="1429327"/>
            </a:xfrm>
            <a:prstGeom prst="rect">
              <a:avLst/>
            </a:prstGeom>
          </p:spPr>
        </p:pic>
        <p:sp>
          <p:nvSpPr>
            <p:cNvPr id="13" name="מלבן 12">
              <a:extLst>
                <a:ext uri="{FF2B5EF4-FFF2-40B4-BE49-F238E27FC236}">
                  <a16:creationId xmlns:a16="http://schemas.microsoft.com/office/drawing/2014/main" id="{87782130-3595-43F6-8610-CA79A00AFE3C}"/>
                </a:ext>
              </a:extLst>
            </p:cNvPr>
            <p:cNvSpPr/>
            <p:nvPr/>
          </p:nvSpPr>
          <p:spPr>
            <a:xfrm>
              <a:off x="10687050" y="6215063"/>
              <a:ext cx="1385888" cy="510019"/>
            </a:xfrm>
            <a:prstGeom prst="rect">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1800" dirty="0"/>
                <a:t>מחשבה</a:t>
              </a:r>
              <a:r>
                <a:rPr lang="he-IL" sz="1800" b="1" dirty="0"/>
                <a:t> </a:t>
              </a:r>
              <a:r>
                <a:rPr lang="he-IL" sz="2000" b="1" dirty="0"/>
                <a:t>מחזקת</a:t>
              </a:r>
              <a:endParaRPr lang="he-IL" sz="1800" b="1" dirty="0"/>
            </a:p>
          </p:txBody>
        </p:sp>
      </p:grpSp>
    </p:spTree>
    <p:extLst>
      <p:ext uri="{BB962C8B-B14F-4D97-AF65-F5344CB8AC3E}">
        <p14:creationId xmlns:p14="http://schemas.microsoft.com/office/powerpoint/2010/main" val="5970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1E06AB-7305-4EB9-A7A4-1612A38F305B}"/>
              </a:ext>
            </a:extLst>
          </p:cNvPr>
          <p:cNvSpPr>
            <a:spLocks noGrp="1"/>
          </p:cNvSpPr>
          <p:nvPr>
            <p:ph type="title"/>
          </p:nvPr>
        </p:nvSpPr>
        <p:spPr/>
        <p:txBody>
          <a:bodyPr/>
          <a:lstStyle/>
          <a:p>
            <a:r>
              <a:rPr lang="he-IL" dirty="0"/>
              <a:t>כוחה של מחשבה</a:t>
            </a:r>
          </a:p>
        </p:txBody>
      </p:sp>
      <p:pic>
        <p:nvPicPr>
          <p:cNvPr id="3" name="תמונה 2">
            <a:extLst>
              <a:ext uri="{FF2B5EF4-FFF2-40B4-BE49-F238E27FC236}">
                <a16:creationId xmlns:a16="http://schemas.microsoft.com/office/drawing/2014/main" id="{B711806E-3CFF-4C8E-ABE7-6589BB939074}"/>
              </a:ext>
            </a:extLst>
          </p:cNvPr>
          <p:cNvPicPr>
            <a:picLocks noChangeAspect="1"/>
          </p:cNvPicPr>
          <p:nvPr/>
        </p:nvPicPr>
        <p:blipFill>
          <a:blip r:embed="rId3"/>
          <a:stretch>
            <a:fillRect/>
          </a:stretch>
        </p:blipFill>
        <p:spPr>
          <a:xfrm>
            <a:off x="1" y="1471384"/>
            <a:ext cx="5557838" cy="5358041"/>
          </a:xfrm>
          <a:prstGeom prst="rect">
            <a:avLst/>
          </a:prstGeom>
        </p:spPr>
      </p:pic>
      <p:sp>
        <p:nvSpPr>
          <p:cNvPr id="7" name="מלבן 6">
            <a:extLst>
              <a:ext uri="{FF2B5EF4-FFF2-40B4-BE49-F238E27FC236}">
                <a16:creationId xmlns:a16="http://schemas.microsoft.com/office/drawing/2014/main" id="{ED14A141-ECD4-46F5-8F0B-55C8B9BD0EA2}"/>
              </a:ext>
              <a:ext uri="{C183D7F6-B498-43B3-948B-1728B52AA6E4}">
                <adec:decorative xmlns:adec="http://schemas.microsoft.com/office/drawing/2017/decorative" xmlns="" val="1"/>
              </a:ext>
            </a:extLst>
          </p:cNvPr>
          <p:cNvSpPr/>
          <p:nvPr/>
        </p:nvSpPr>
        <p:spPr>
          <a:xfrm>
            <a:off x="5143500" y="1471383"/>
            <a:ext cx="7048500" cy="53866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he-IL" sz="4000" dirty="0">
                <a:solidFill>
                  <a:schemeClr val="accent2">
                    <a:lumMod val="75000"/>
                  </a:schemeClr>
                </a:solidFill>
                <a:latin typeface="Brush Script MT" panose="03060802040406070304" pitchFamily="66" charset="0"/>
                <a:cs typeface="Calibri" panose="020F0502020204030204" pitchFamily="34" charset="0"/>
              </a:rPr>
              <a:t>כשאני מרגישה ביום מסוים שאני נראית לא טוב, קיים סיכוי גבוה שלא אפגש עם חברות</a:t>
            </a:r>
          </a:p>
        </p:txBody>
      </p:sp>
      <p:grpSp>
        <p:nvGrpSpPr>
          <p:cNvPr id="8" name="קבוצה 7">
            <a:extLst>
              <a:ext uri="{FF2B5EF4-FFF2-40B4-BE49-F238E27FC236}">
                <a16:creationId xmlns:a16="http://schemas.microsoft.com/office/drawing/2014/main" id="{1D0B5679-8093-46AD-9725-EA99DA221F50}"/>
              </a:ext>
            </a:extLst>
          </p:cNvPr>
          <p:cNvGrpSpPr/>
          <p:nvPr/>
        </p:nvGrpSpPr>
        <p:grpSpPr>
          <a:xfrm>
            <a:off x="10569330" y="4757523"/>
            <a:ext cx="1568939" cy="1967559"/>
            <a:chOff x="10569330" y="4757523"/>
            <a:chExt cx="1568939" cy="1967559"/>
          </a:xfrm>
        </p:grpSpPr>
        <p:sp>
          <p:nvSpPr>
            <p:cNvPr id="9" name="מלבן 8">
              <a:extLst>
                <a:ext uri="{FF2B5EF4-FFF2-40B4-BE49-F238E27FC236}">
                  <a16:creationId xmlns:a16="http://schemas.microsoft.com/office/drawing/2014/main" id="{A6389331-6A8F-4C65-BF2C-354B24454AFD}"/>
                </a:ext>
              </a:extLst>
            </p:cNvPr>
            <p:cNvSpPr/>
            <p:nvPr/>
          </p:nvSpPr>
          <p:spPr>
            <a:xfrm>
              <a:off x="10687050" y="6215063"/>
              <a:ext cx="1385888" cy="510019"/>
            </a:xfrm>
            <a:prstGeom prst="rect">
              <a:avLst/>
            </a:prstGeom>
            <a:ln>
              <a:solidFill>
                <a:schemeClr val="bg1">
                  <a:lumMod val="65000"/>
                </a:schemeClr>
              </a:solidFill>
            </a:ln>
          </p:spPr>
          <p:style>
            <a:lnRef idx="3">
              <a:schemeClr val="lt1"/>
            </a:lnRef>
            <a:fillRef idx="1">
              <a:schemeClr val="dk1"/>
            </a:fillRef>
            <a:effectRef idx="1">
              <a:schemeClr val="dk1"/>
            </a:effectRef>
            <a:fontRef idx="minor">
              <a:schemeClr val="lt1"/>
            </a:fontRef>
          </p:style>
          <p:txBody>
            <a:bodyPr rtlCol="1" anchor="ctr"/>
            <a:lstStyle/>
            <a:p>
              <a:pPr algn="ctr"/>
              <a:r>
                <a:rPr lang="he-IL" sz="1800" dirty="0"/>
                <a:t>מחשבה</a:t>
              </a:r>
              <a:r>
                <a:rPr lang="he-IL" sz="1800" b="1" dirty="0"/>
                <a:t> </a:t>
              </a:r>
              <a:r>
                <a:rPr lang="he-IL" sz="2000" b="1" dirty="0"/>
                <a:t>מחלישה</a:t>
              </a:r>
              <a:endParaRPr lang="he-IL" sz="1800" b="1" dirty="0"/>
            </a:p>
          </p:txBody>
        </p:sp>
        <p:pic>
          <p:nvPicPr>
            <p:cNvPr id="10" name="תמונה 9">
              <a:extLst>
                <a:ext uri="{FF2B5EF4-FFF2-40B4-BE49-F238E27FC236}">
                  <a16:creationId xmlns:a16="http://schemas.microsoft.com/office/drawing/2014/main" id="{ACE655E0-61B0-48CF-9532-9E0D22A22BC1}"/>
                </a:ext>
              </a:extLst>
            </p:cNvPr>
            <p:cNvPicPr>
              <a:picLocks noChangeAspect="1"/>
            </p:cNvPicPr>
            <p:nvPr/>
          </p:nvPicPr>
          <p:blipFill rotWithShape="1">
            <a:blip r:embed="rId4"/>
            <a:srcRect b="33428"/>
            <a:stretch/>
          </p:blipFill>
          <p:spPr>
            <a:xfrm>
              <a:off x="10569330" y="4757523"/>
              <a:ext cx="1568939" cy="1428966"/>
            </a:xfrm>
            <a:prstGeom prst="rect">
              <a:avLst/>
            </a:prstGeom>
          </p:spPr>
        </p:pic>
      </p:grpSp>
      <p:grpSp>
        <p:nvGrpSpPr>
          <p:cNvPr id="11" name="קבוצה 10">
            <a:extLst>
              <a:ext uri="{FF2B5EF4-FFF2-40B4-BE49-F238E27FC236}">
                <a16:creationId xmlns:a16="http://schemas.microsoft.com/office/drawing/2014/main" id="{8CDBB394-A03C-45BE-8033-A9CA5F3CF2AA}"/>
              </a:ext>
            </a:extLst>
          </p:cNvPr>
          <p:cNvGrpSpPr/>
          <p:nvPr/>
        </p:nvGrpSpPr>
        <p:grpSpPr>
          <a:xfrm>
            <a:off x="4929462" y="4923390"/>
            <a:ext cx="1532975" cy="1839334"/>
            <a:chOff x="10587312" y="4885748"/>
            <a:chExt cx="1532975" cy="1839334"/>
          </a:xfrm>
        </p:grpSpPr>
        <p:pic>
          <p:nvPicPr>
            <p:cNvPr id="12" name="תמונה 11">
              <a:extLst>
                <a:ext uri="{FF2B5EF4-FFF2-40B4-BE49-F238E27FC236}">
                  <a16:creationId xmlns:a16="http://schemas.microsoft.com/office/drawing/2014/main" id="{A3E3CD77-2122-4A52-AF33-5C3DBD0650F1}"/>
                </a:ext>
              </a:extLst>
            </p:cNvPr>
            <p:cNvPicPr>
              <a:picLocks noChangeAspect="1"/>
            </p:cNvPicPr>
            <p:nvPr/>
          </p:nvPicPr>
          <p:blipFill rotWithShape="1">
            <a:blip r:embed="rId5"/>
            <a:srcRect b="31662"/>
            <a:stretch/>
          </p:blipFill>
          <p:spPr>
            <a:xfrm>
              <a:off x="10587312" y="4885748"/>
              <a:ext cx="1532975" cy="1429327"/>
            </a:xfrm>
            <a:prstGeom prst="rect">
              <a:avLst/>
            </a:prstGeom>
          </p:spPr>
        </p:pic>
        <p:sp>
          <p:nvSpPr>
            <p:cNvPr id="13" name="מלבן 12">
              <a:extLst>
                <a:ext uri="{FF2B5EF4-FFF2-40B4-BE49-F238E27FC236}">
                  <a16:creationId xmlns:a16="http://schemas.microsoft.com/office/drawing/2014/main" id="{18310E3B-3361-4D23-A1BA-4EA423E632FB}"/>
                </a:ext>
              </a:extLst>
            </p:cNvPr>
            <p:cNvSpPr/>
            <p:nvPr/>
          </p:nvSpPr>
          <p:spPr>
            <a:xfrm>
              <a:off x="10687050" y="6215063"/>
              <a:ext cx="1385888" cy="510019"/>
            </a:xfrm>
            <a:prstGeom prst="rect">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1800" dirty="0"/>
                <a:t>מחשבה</a:t>
              </a:r>
              <a:r>
                <a:rPr lang="he-IL" sz="1800" b="1" dirty="0"/>
                <a:t> </a:t>
              </a:r>
              <a:r>
                <a:rPr lang="he-IL" sz="2000" b="1" dirty="0"/>
                <a:t>מחזקת</a:t>
              </a:r>
              <a:endParaRPr lang="he-IL" sz="1800" b="1" dirty="0"/>
            </a:p>
          </p:txBody>
        </p:sp>
      </p:grpSp>
    </p:spTree>
    <p:extLst>
      <p:ext uri="{BB962C8B-B14F-4D97-AF65-F5344CB8AC3E}">
        <p14:creationId xmlns:p14="http://schemas.microsoft.com/office/powerpoint/2010/main" val="395899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1E06AB-7305-4EB9-A7A4-1612A38F305B}"/>
              </a:ext>
            </a:extLst>
          </p:cNvPr>
          <p:cNvSpPr>
            <a:spLocks noGrp="1"/>
          </p:cNvSpPr>
          <p:nvPr>
            <p:ph type="title"/>
          </p:nvPr>
        </p:nvSpPr>
        <p:spPr/>
        <p:txBody>
          <a:bodyPr/>
          <a:lstStyle/>
          <a:p>
            <a:r>
              <a:rPr lang="he-IL" dirty="0"/>
              <a:t>כוחה של מחשבה</a:t>
            </a:r>
          </a:p>
        </p:txBody>
      </p:sp>
      <p:pic>
        <p:nvPicPr>
          <p:cNvPr id="3" name="תמונה 2">
            <a:extLst>
              <a:ext uri="{FF2B5EF4-FFF2-40B4-BE49-F238E27FC236}">
                <a16:creationId xmlns:a16="http://schemas.microsoft.com/office/drawing/2014/main" id="{B711806E-3CFF-4C8E-ABE7-6589BB939074}"/>
              </a:ext>
            </a:extLst>
          </p:cNvPr>
          <p:cNvPicPr>
            <a:picLocks noChangeAspect="1"/>
          </p:cNvPicPr>
          <p:nvPr/>
        </p:nvPicPr>
        <p:blipFill>
          <a:blip r:embed="rId3"/>
          <a:stretch>
            <a:fillRect/>
          </a:stretch>
        </p:blipFill>
        <p:spPr>
          <a:xfrm>
            <a:off x="1" y="1471384"/>
            <a:ext cx="5257800" cy="5358041"/>
          </a:xfrm>
          <a:prstGeom prst="rect">
            <a:avLst/>
          </a:prstGeom>
        </p:spPr>
      </p:pic>
      <p:sp>
        <p:nvSpPr>
          <p:cNvPr id="7" name="מלבן 6">
            <a:extLst>
              <a:ext uri="{FF2B5EF4-FFF2-40B4-BE49-F238E27FC236}">
                <a16:creationId xmlns:a16="http://schemas.microsoft.com/office/drawing/2014/main" id="{ED14A141-ECD4-46F5-8F0B-55C8B9BD0EA2}"/>
              </a:ext>
              <a:ext uri="{C183D7F6-B498-43B3-948B-1728B52AA6E4}">
                <adec:decorative xmlns:adec="http://schemas.microsoft.com/office/drawing/2017/decorative" xmlns="" val="1"/>
              </a:ext>
            </a:extLst>
          </p:cNvPr>
          <p:cNvSpPr/>
          <p:nvPr/>
        </p:nvSpPr>
        <p:spPr>
          <a:xfrm>
            <a:off x="5157788" y="1471383"/>
            <a:ext cx="7034212" cy="53866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he-IL" sz="4400" dirty="0">
                <a:solidFill>
                  <a:schemeClr val="accent2">
                    <a:lumMod val="75000"/>
                  </a:schemeClr>
                </a:solidFill>
                <a:latin typeface="Brush Script MT" panose="03060802040406070304" pitchFamily="66" charset="0"/>
                <a:cs typeface="Calibri" panose="020F0502020204030204" pitchFamily="34" charset="0"/>
              </a:rPr>
              <a:t>כשאני אומרת "לא" </a:t>
            </a:r>
          </a:p>
          <a:p>
            <a:pPr algn="ctr" rtl="1">
              <a:lnSpc>
                <a:spcPct val="150000"/>
              </a:lnSpc>
            </a:pPr>
            <a:r>
              <a:rPr lang="he-IL" sz="4400" dirty="0">
                <a:solidFill>
                  <a:schemeClr val="accent2">
                    <a:lumMod val="75000"/>
                  </a:schemeClr>
                </a:solidFill>
                <a:latin typeface="Brush Script MT" panose="03060802040406070304" pitchFamily="66" charset="0"/>
                <a:cs typeface="Calibri" panose="020F0502020204030204" pitchFamily="34" charset="0"/>
              </a:rPr>
              <a:t>לחברה שלי, </a:t>
            </a:r>
          </a:p>
          <a:p>
            <a:pPr algn="ctr" rtl="1">
              <a:lnSpc>
                <a:spcPct val="150000"/>
              </a:lnSpc>
            </a:pPr>
            <a:r>
              <a:rPr lang="he-IL" sz="4400" dirty="0">
                <a:solidFill>
                  <a:schemeClr val="accent2">
                    <a:lumMod val="75000"/>
                  </a:schemeClr>
                </a:solidFill>
                <a:latin typeface="Brush Script MT" panose="03060802040406070304" pitchFamily="66" charset="0"/>
                <a:cs typeface="Calibri" panose="020F0502020204030204" pitchFamily="34" charset="0"/>
              </a:rPr>
              <a:t>קיים סיכוי גבוה שהיא </a:t>
            </a:r>
          </a:p>
          <a:p>
            <a:pPr algn="ctr" rtl="1">
              <a:lnSpc>
                <a:spcPct val="150000"/>
              </a:lnSpc>
            </a:pPr>
            <a:r>
              <a:rPr lang="he-IL" sz="4400" dirty="0">
                <a:solidFill>
                  <a:schemeClr val="accent2">
                    <a:lumMod val="75000"/>
                  </a:schemeClr>
                </a:solidFill>
                <a:latin typeface="Brush Script MT" panose="03060802040406070304" pitchFamily="66" charset="0"/>
                <a:cs typeface="Calibri" panose="020F0502020204030204" pitchFamily="34" charset="0"/>
              </a:rPr>
              <a:t>תיטוש אותי</a:t>
            </a:r>
          </a:p>
        </p:txBody>
      </p:sp>
      <p:grpSp>
        <p:nvGrpSpPr>
          <p:cNvPr id="8" name="קבוצה 7">
            <a:extLst>
              <a:ext uri="{FF2B5EF4-FFF2-40B4-BE49-F238E27FC236}">
                <a16:creationId xmlns:a16="http://schemas.microsoft.com/office/drawing/2014/main" id="{14157FF0-C98E-4950-B485-7E4621A91DDE}"/>
              </a:ext>
            </a:extLst>
          </p:cNvPr>
          <p:cNvGrpSpPr/>
          <p:nvPr/>
        </p:nvGrpSpPr>
        <p:grpSpPr>
          <a:xfrm>
            <a:off x="10569330" y="4757523"/>
            <a:ext cx="1568939" cy="1967559"/>
            <a:chOff x="10569330" y="4757523"/>
            <a:chExt cx="1568939" cy="1967559"/>
          </a:xfrm>
        </p:grpSpPr>
        <p:sp>
          <p:nvSpPr>
            <p:cNvPr id="9" name="מלבן 8">
              <a:extLst>
                <a:ext uri="{FF2B5EF4-FFF2-40B4-BE49-F238E27FC236}">
                  <a16:creationId xmlns:a16="http://schemas.microsoft.com/office/drawing/2014/main" id="{94B7DE4C-AA4A-42C1-997E-FE7FE1FF287B}"/>
                </a:ext>
              </a:extLst>
            </p:cNvPr>
            <p:cNvSpPr/>
            <p:nvPr/>
          </p:nvSpPr>
          <p:spPr>
            <a:xfrm>
              <a:off x="10687050" y="6215063"/>
              <a:ext cx="1385888" cy="510019"/>
            </a:xfrm>
            <a:prstGeom prst="rect">
              <a:avLst/>
            </a:prstGeom>
            <a:ln>
              <a:solidFill>
                <a:schemeClr val="bg1">
                  <a:lumMod val="65000"/>
                </a:schemeClr>
              </a:solidFill>
            </a:ln>
          </p:spPr>
          <p:style>
            <a:lnRef idx="3">
              <a:schemeClr val="lt1"/>
            </a:lnRef>
            <a:fillRef idx="1">
              <a:schemeClr val="dk1"/>
            </a:fillRef>
            <a:effectRef idx="1">
              <a:schemeClr val="dk1"/>
            </a:effectRef>
            <a:fontRef idx="minor">
              <a:schemeClr val="lt1"/>
            </a:fontRef>
          </p:style>
          <p:txBody>
            <a:bodyPr rtlCol="1" anchor="ctr"/>
            <a:lstStyle/>
            <a:p>
              <a:pPr algn="ctr"/>
              <a:r>
                <a:rPr lang="he-IL" sz="1800" dirty="0"/>
                <a:t>מחשבה</a:t>
              </a:r>
              <a:r>
                <a:rPr lang="he-IL" sz="1800" b="1" dirty="0"/>
                <a:t> </a:t>
              </a:r>
              <a:r>
                <a:rPr lang="he-IL" sz="2000" b="1" dirty="0"/>
                <a:t>מחלישה</a:t>
              </a:r>
              <a:endParaRPr lang="he-IL" sz="1800" b="1" dirty="0"/>
            </a:p>
          </p:txBody>
        </p:sp>
        <p:pic>
          <p:nvPicPr>
            <p:cNvPr id="10" name="תמונה 9">
              <a:extLst>
                <a:ext uri="{FF2B5EF4-FFF2-40B4-BE49-F238E27FC236}">
                  <a16:creationId xmlns:a16="http://schemas.microsoft.com/office/drawing/2014/main" id="{8A335CCF-3B10-4BAA-B691-119A81945106}"/>
                </a:ext>
              </a:extLst>
            </p:cNvPr>
            <p:cNvPicPr>
              <a:picLocks noChangeAspect="1"/>
            </p:cNvPicPr>
            <p:nvPr/>
          </p:nvPicPr>
          <p:blipFill rotWithShape="1">
            <a:blip r:embed="rId4"/>
            <a:srcRect b="33428"/>
            <a:stretch/>
          </p:blipFill>
          <p:spPr>
            <a:xfrm>
              <a:off x="10569330" y="4757523"/>
              <a:ext cx="1568939" cy="1428966"/>
            </a:xfrm>
            <a:prstGeom prst="rect">
              <a:avLst/>
            </a:prstGeom>
          </p:spPr>
        </p:pic>
      </p:grpSp>
      <p:grpSp>
        <p:nvGrpSpPr>
          <p:cNvPr id="11" name="קבוצה 10">
            <a:extLst>
              <a:ext uri="{FF2B5EF4-FFF2-40B4-BE49-F238E27FC236}">
                <a16:creationId xmlns:a16="http://schemas.microsoft.com/office/drawing/2014/main" id="{9B219490-5CC2-462C-A165-49CBEAA2045D}"/>
              </a:ext>
            </a:extLst>
          </p:cNvPr>
          <p:cNvGrpSpPr/>
          <p:nvPr/>
        </p:nvGrpSpPr>
        <p:grpSpPr>
          <a:xfrm>
            <a:off x="4929462" y="4923390"/>
            <a:ext cx="1532975" cy="1839334"/>
            <a:chOff x="10587312" y="4885748"/>
            <a:chExt cx="1532975" cy="1839334"/>
          </a:xfrm>
        </p:grpSpPr>
        <p:pic>
          <p:nvPicPr>
            <p:cNvPr id="12" name="תמונה 11">
              <a:extLst>
                <a:ext uri="{FF2B5EF4-FFF2-40B4-BE49-F238E27FC236}">
                  <a16:creationId xmlns:a16="http://schemas.microsoft.com/office/drawing/2014/main" id="{BB73D139-EF50-43B3-8611-8771C7B698B6}"/>
                </a:ext>
              </a:extLst>
            </p:cNvPr>
            <p:cNvPicPr>
              <a:picLocks noChangeAspect="1"/>
            </p:cNvPicPr>
            <p:nvPr/>
          </p:nvPicPr>
          <p:blipFill rotWithShape="1">
            <a:blip r:embed="rId5"/>
            <a:srcRect b="31662"/>
            <a:stretch/>
          </p:blipFill>
          <p:spPr>
            <a:xfrm>
              <a:off x="10587312" y="4885748"/>
              <a:ext cx="1532975" cy="1429327"/>
            </a:xfrm>
            <a:prstGeom prst="rect">
              <a:avLst/>
            </a:prstGeom>
          </p:spPr>
        </p:pic>
        <p:sp>
          <p:nvSpPr>
            <p:cNvPr id="13" name="מלבן 12">
              <a:extLst>
                <a:ext uri="{FF2B5EF4-FFF2-40B4-BE49-F238E27FC236}">
                  <a16:creationId xmlns:a16="http://schemas.microsoft.com/office/drawing/2014/main" id="{CC273E45-9EC4-471F-956F-6438C21A3400}"/>
                </a:ext>
              </a:extLst>
            </p:cNvPr>
            <p:cNvSpPr/>
            <p:nvPr/>
          </p:nvSpPr>
          <p:spPr>
            <a:xfrm>
              <a:off x="10687050" y="6215063"/>
              <a:ext cx="1385888" cy="510019"/>
            </a:xfrm>
            <a:prstGeom prst="rect">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1800" dirty="0"/>
                <a:t>מחשבה</a:t>
              </a:r>
              <a:r>
                <a:rPr lang="he-IL" sz="1800" b="1" dirty="0"/>
                <a:t> </a:t>
              </a:r>
              <a:r>
                <a:rPr lang="he-IL" sz="2000" b="1" dirty="0"/>
                <a:t>מחזקת</a:t>
              </a:r>
              <a:endParaRPr lang="he-IL" sz="1800" b="1" dirty="0"/>
            </a:p>
          </p:txBody>
        </p:sp>
      </p:grpSp>
    </p:spTree>
    <p:extLst>
      <p:ext uri="{BB962C8B-B14F-4D97-AF65-F5344CB8AC3E}">
        <p14:creationId xmlns:p14="http://schemas.microsoft.com/office/powerpoint/2010/main" val="51186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1E06AB-7305-4EB9-A7A4-1612A38F305B}"/>
              </a:ext>
            </a:extLst>
          </p:cNvPr>
          <p:cNvSpPr>
            <a:spLocks noGrp="1"/>
          </p:cNvSpPr>
          <p:nvPr>
            <p:ph type="title"/>
          </p:nvPr>
        </p:nvSpPr>
        <p:spPr/>
        <p:txBody>
          <a:bodyPr/>
          <a:lstStyle/>
          <a:p>
            <a:r>
              <a:rPr lang="he-IL" dirty="0"/>
              <a:t>כוחה של מחשבה</a:t>
            </a:r>
          </a:p>
        </p:txBody>
      </p:sp>
      <p:pic>
        <p:nvPicPr>
          <p:cNvPr id="3" name="תמונה 2">
            <a:extLst>
              <a:ext uri="{FF2B5EF4-FFF2-40B4-BE49-F238E27FC236}">
                <a16:creationId xmlns:a16="http://schemas.microsoft.com/office/drawing/2014/main" id="{B711806E-3CFF-4C8E-ABE7-6589BB939074}"/>
              </a:ext>
            </a:extLst>
          </p:cNvPr>
          <p:cNvPicPr>
            <a:picLocks noChangeAspect="1"/>
          </p:cNvPicPr>
          <p:nvPr/>
        </p:nvPicPr>
        <p:blipFill>
          <a:blip r:embed="rId3"/>
          <a:stretch>
            <a:fillRect/>
          </a:stretch>
        </p:blipFill>
        <p:spPr>
          <a:xfrm>
            <a:off x="0" y="1471384"/>
            <a:ext cx="4943475" cy="5358041"/>
          </a:xfrm>
          <a:prstGeom prst="rect">
            <a:avLst/>
          </a:prstGeom>
        </p:spPr>
      </p:pic>
      <p:sp>
        <p:nvSpPr>
          <p:cNvPr id="7" name="מלבן 6">
            <a:extLst>
              <a:ext uri="{FF2B5EF4-FFF2-40B4-BE49-F238E27FC236}">
                <a16:creationId xmlns:a16="http://schemas.microsoft.com/office/drawing/2014/main" id="{ED14A141-ECD4-46F5-8F0B-55C8B9BD0EA2}"/>
              </a:ext>
              <a:ext uri="{C183D7F6-B498-43B3-948B-1728B52AA6E4}">
                <adec:decorative xmlns:adec="http://schemas.microsoft.com/office/drawing/2017/decorative" xmlns="" val="1"/>
              </a:ext>
            </a:extLst>
          </p:cNvPr>
          <p:cNvSpPr/>
          <p:nvPr/>
        </p:nvSpPr>
        <p:spPr>
          <a:xfrm>
            <a:off x="4943475" y="1471383"/>
            <a:ext cx="7248525" cy="53866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he-IL" sz="4400" dirty="0">
                <a:solidFill>
                  <a:schemeClr val="accent2">
                    <a:lumMod val="75000"/>
                  </a:schemeClr>
                </a:solidFill>
                <a:latin typeface="Brush Script MT" panose="03060802040406070304" pitchFamily="66" charset="0"/>
                <a:cs typeface="Calibri" panose="020F0502020204030204" pitchFamily="34" charset="0"/>
              </a:rPr>
              <a:t>יש לי מחר יום הולדת </a:t>
            </a:r>
          </a:p>
          <a:p>
            <a:pPr algn="ctr" rtl="1">
              <a:lnSpc>
                <a:spcPct val="150000"/>
              </a:lnSpc>
            </a:pPr>
            <a:r>
              <a:rPr lang="he-IL" sz="4400" dirty="0">
                <a:solidFill>
                  <a:schemeClr val="accent2">
                    <a:lumMod val="75000"/>
                  </a:schemeClr>
                </a:solidFill>
                <a:latin typeface="Brush Script MT" panose="03060802040406070304" pitchFamily="66" charset="0"/>
                <a:cs typeface="Calibri" panose="020F0502020204030204" pitchFamily="34" charset="0"/>
              </a:rPr>
              <a:t>ואני מקווה </a:t>
            </a:r>
          </a:p>
          <a:p>
            <a:pPr algn="ctr" rtl="1">
              <a:lnSpc>
                <a:spcPct val="150000"/>
              </a:lnSpc>
            </a:pPr>
            <a:r>
              <a:rPr lang="he-IL" sz="4400" dirty="0">
                <a:solidFill>
                  <a:schemeClr val="accent2">
                    <a:lumMod val="75000"/>
                  </a:schemeClr>
                </a:solidFill>
                <a:latin typeface="Brush Script MT" panose="03060802040406070304" pitchFamily="66" charset="0"/>
                <a:cs typeface="Calibri" panose="020F0502020204030204" pitchFamily="34" charset="0"/>
              </a:rPr>
              <a:t>שמישהו יזכור</a:t>
            </a:r>
          </a:p>
        </p:txBody>
      </p:sp>
      <p:grpSp>
        <p:nvGrpSpPr>
          <p:cNvPr id="8" name="קבוצה 7">
            <a:extLst>
              <a:ext uri="{FF2B5EF4-FFF2-40B4-BE49-F238E27FC236}">
                <a16:creationId xmlns:a16="http://schemas.microsoft.com/office/drawing/2014/main" id="{93204D3E-AFD7-40DF-A23C-377DB3445B6D}"/>
              </a:ext>
            </a:extLst>
          </p:cNvPr>
          <p:cNvGrpSpPr/>
          <p:nvPr/>
        </p:nvGrpSpPr>
        <p:grpSpPr>
          <a:xfrm>
            <a:off x="10569330" y="4757523"/>
            <a:ext cx="1568939" cy="1967559"/>
            <a:chOff x="10569330" y="4757523"/>
            <a:chExt cx="1568939" cy="1967559"/>
          </a:xfrm>
        </p:grpSpPr>
        <p:sp>
          <p:nvSpPr>
            <p:cNvPr id="9" name="מלבן 8">
              <a:extLst>
                <a:ext uri="{FF2B5EF4-FFF2-40B4-BE49-F238E27FC236}">
                  <a16:creationId xmlns:a16="http://schemas.microsoft.com/office/drawing/2014/main" id="{046E91AC-2241-4140-914A-392813A21FBD}"/>
                </a:ext>
              </a:extLst>
            </p:cNvPr>
            <p:cNvSpPr/>
            <p:nvPr/>
          </p:nvSpPr>
          <p:spPr>
            <a:xfrm>
              <a:off x="10687050" y="6215063"/>
              <a:ext cx="1385888" cy="510019"/>
            </a:xfrm>
            <a:prstGeom prst="rect">
              <a:avLst/>
            </a:prstGeom>
            <a:ln>
              <a:solidFill>
                <a:schemeClr val="bg1">
                  <a:lumMod val="65000"/>
                </a:schemeClr>
              </a:solidFill>
            </a:ln>
          </p:spPr>
          <p:style>
            <a:lnRef idx="3">
              <a:schemeClr val="lt1"/>
            </a:lnRef>
            <a:fillRef idx="1">
              <a:schemeClr val="dk1"/>
            </a:fillRef>
            <a:effectRef idx="1">
              <a:schemeClr val="dk1"/>
            </a:effectRef>
            <a:fontRef idx="minor">
              <a:schemeClr val="lt1"/>
            </a:fontRef>
          </p:style>
          <p:txBody>
            <a:bodyPr rtlCol="1" anchor="ctr"/>
            <a:lstStyle/>
            <a:p>
              <a:pPr algn="ctr"/>
              <a:r>
                <a:rPr lang="he-IL" sz="1800" dirty="0"/>
                <a:t>מחשבה</a:t>
              </a:r>
              <a:r>
                <a:rPr lang="he-IL" sz="1800" b="1" dirty="0"/>
                <a:t> </a:t>
              </a:r>
              <a:r>
                <a:rPr lang="he-IL" sz="2000" b="1" dirty="0"/>
                <a:t>מחלישה</a:t>
              </a:r>
              <a:endParaRPr lang="he-IL" sz="1800" b="1" dirty="0"/>
            </a:p>
          </p:txBody>
        </p:sp>
        <p:pic>
          <p:nvPicPr>
            <p:cNvPr id="10" name="תמונה 9">
              <a:extLst>
                <a:ext uri="{FF2B5EF4-FFF2-40B4-BE49-F238E27FC236}">
                  <a16:creationId xmlns:a16="http://schemas.microsoft.com/office/drawing/2014/main" id="{790FA4C2-6753-43B7-8720-F2D40C0EDE0D}"/>
                </a:ext>
              </a:extLst>
            </p:cNvPr>
            <p:cNvPicPr>
              <a:picLocks noChangeAspect="1"/>
            </p:cNvPicPr>
            <p:nvPr/>
          </p:nvPicPr>
          <p:blipFill rotWithShape="1">
            <a:blip r:embed="rId4"/>
            <a:srcRect b="33428"/>
            <a:stretch/>
          </p:blipFill>
          <p:spPr>
            <a:xfrm>
              <a:off x="10569330" y="4757523"/>
              <a:ext cx="1568939" cy="1428966"/>
            </a:xfrm>
            <a:prstGeom prst="rect">
              <a:avLst/>
            </a:prstGeom>
          </p:spPr>
        </p:pic>
      </p:grpSp>
      <p:grpSp>
        <p:nvGrpSpPr>
          <p:cNvPr id="11" name="קבוצה 10">
            <a:extLst>
              <a:ext uri="{FF2B5EF4-FFF2-40B4-BE49-F238E27FC236}">
                <a16:creationId xmlns:a16="http://schemas.microsoft.com/office/drawing/2014/main" id="{D48BF295-5666-4DB6-857A-1BC578907604}"/>
              </a:ext>
            </a:extLst>
          </p:cNvPr>
          <p:cNvGrpSpPr/>
          <p:nvPr/>
        </p:nvGrpSpPr>
        <p:grpSpPr>
          <a:xfrm>
            <a:off x="4929462" y="4923390"/>
            <a:ext cx="1532975" cy="1839334"/>
            <a:chOff x="10587312" y="4885748"/>
            <a:chExt cx="1532975" cy="1839334"/>
          </a:xfrm>
        </p:grpSpPr>
        <p:pic>
          <p:nvPicPr>
            <p:cNvPr id="12" name="תמונה 11">
              <a:extLst>
                <a:ext uri="{FF2B5EF4-FFF2-40B4-BE49-F238E27FC236}">
                  <a16:creationId xmlns:a16="http://schemas.microsoft.com/office/drawing/2014/main" id="{D0668CCF-DD11-4A7C-9261-0B09B7E5BFE3}"/>
                </a:ext>
              </a:extLst>
            </p:cNvPr>
            <p:cNvPicPr>
              <a:picLocks noChangeAspect="1"/>
            </p:cNvPicPr>
            <p:nvPr/>
          </p:nvPicPr>
          <p:blipFill rotWithShape="1">
            <a:blip r:embed="rId5"/>
            <a:srcRect b="31662"/>
            <a:stretch/>
          </p:blipFill>
          <p:spPr>
            <a:xfrm>
              <a:off x="10587312" y="4885748"/>
              <a:ext cx="1532975" cy="1429327"/>
            </a:xfrm>
            <a:prstGeom prst="rect">
              <a:avLst/>
            </a:prstGeom>
          </p:spPr>
        </p:pic>
        <p:sp>
          <p:nvSpPr>
            <p:cNvPr id="13" name="מלבן 12">
              <a:extLst>
                <a:ext uri="{FF2B5EF4-FFF2-40B4-BE49-F238E27FC236}">
                  <a16:creationId xmlns:a16="http://schemas.microsoft.com/office/drawing/2014/main" id="{669ECF5F-69F7-4B6B-8D6C-69344C801890}"/>
                </a:ext>
              </a:extLst>
            </p:cNvPr>
            <p:cNvSpPr/>
            <p:nvPr/>
          </p:nvSpPr>
          <p:spPr>
            <a:xfrm>
              <a:off x="10687050" y="6215063"/>
              <a:ext cx="1385888" cy="510019"/>
            </a:xfrm>
            <a:prstGeom prst="rect">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1800" dirty="0"/>
                <a:t>מחשבה</a:t>
              </a:r>
              <a:r>
                <a:rPr lang="he-IL" sz="1800" b="1" dirty="0"/>
                <a:t> </a:t>
              </a:r>
              <a:r>
                <a:rPr lang="he-IL" sz="2000" b="1" dirty="0"/>
                <a:t>מחזקת</a:t>
              </a:r>
              <a:endParaRPr lang="he-IL" sz="1800" b="1" dirty="0"/>
            </a:p>
          </p:txBody>
        </p:sp>
      </p:grpSp>
    </p:spTree>
    <p:extLst>
      <p:ext uri="{BB962C8B-B14F-4D97-AF65-F5344CB8AC3E}">
        <p14:creationId xmlns:p14="http://schemas.microsoft.com/office/powerpoint/2010/main" val="1447532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1E06AB-7305-4EB9-A7A4-1612A38F305B}"/>
              </a:ext>
            </a:extLst>
          </p:cNvPr>
          <p:cNvSpPr>
            <a:spLocks noGrp="1"/>
          </p:cNvSpPr>
          <p:nvPr>
            <p:ph type="title"/>
          </p:nvPr>
        </p:nvSpPr>
        <p:spPr/>
        <p:txBody>
          <a:bodyPr/>
          <a:lstStyle/>
          <a:p>
            <a:r>
              <a:rPr lang="he-IL" dirty="0"/>
              <a:t>כוחה של מחשבה</a:t>
            </a:r>
          </a:p>
        </p:txBody>
      </p:sp>
      <p:pic>
        <p:nvPicPr>
          <p:cNvPr id="3" name="תמונה 2">
            <a:extLst>
              <a:ext uri="{FF2B5EF4-FFF2-40B4-BE49-F238E27FC236}">
                <a16:creationId xmlns:a16="http://schemas.microsoft.com/office/drawing/2014/main" id="{B711806E-3CFF-4C8E-ABE7-6589BB939074}"/>
              </a:ext>
            </a:extLst>
          </p:cNvPr>
          <p:cNvPicPr>
            <a:picLocks noChangeAspect="1"/>
          </p:cNvPicPr>
          <p:nvPr/>
        </p:nvPicPr>
        <p:blipFill>
          <a:blip r:embed="rId3"/>
          <a:stretch>
            <a:fillRect/>
          </a:stretch>
        </p:blipFill>
        <p:spPr>
          <a:xfrm>
            <a:off x="0" y="1471384"/>
            <a:ext cx="5072063" cy="5358041"/>
          </a:xfrm>
          <a:prstGeom prst="rect">
            <a:avLst/>
          </a:prstGeom>
        </p:spPr>
      </p:pic>
      <p:sp>
        <p:nvSpPr>
          <p:cNvPr id="7" name="מלבן 6">
            <a:extLst>
              <a:ext uri="{FF2B5EF4-FFF2-40B4-BE49-F238E27FC236}">
                <a16:creationId xmlns:a16="http://schemas.microsoft.com/office/drawing/2014/main" id="{ED14A141-ECD4-46F5-8F0B-55C8B9BD0EA2}"/>
              </a:ext>
              <a:ext uri="{C183D7F6-B498-43B3-948B-1728B52AA6E4}">
                <adec:decorative xmlns:adec="http://schemas.microsoft.com/office/drawing/2017/decorative" xmlns="" val="1"/>
              </a:ext>
            </a:extLst>
          </p:cNvPr>
          <p:cNvSpPr/>
          <p:nvPr/>
        </p:nvSpPr>
        <p:spPr>
          <a:xfrm>
            <a:off x="5072063" y="1471383"/>
            <a:ext cx="7119937" cy="53866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he-IL" sz="4400" dirty="0">
                <a:solidFill>
                  <a:schemeClr val="accent2">
                    <a:lumMod val="75000"/>
                  </a:schemeClr>
                </a:solidFill>
                <a:latin typeface="Brush Script MT" panose="03060802040406070304" pitchFamily="66" charset="0"/>
                <a:cs typeface="Calibri" panose="020F0502020204030204" pitchFamily="34" charset="0"/>
              </a:rPr>
              <a:t>יש לי מחר מבחן במתמטיקה ואני חוששת</a:t>
            </a:r>
          </a:p>
        </p:txBody>
      </p:sp>
      <p:grpSp>
        <p:nvGrpSpPr>
          <p:cNvPr id="8" name="קבוצה 7">
            <a:extLst>
              <a:ext uri="{FF2B5EF4-FFF2-40B4-BE49-F238E27FC236}">
                <a16:creationId xmlns:a16="http://schemas.microsoft.com/office/drawing/2014/main" id="{AECC451F-92B8-40CB-9C8B-0ED972A6EFA8}"/>
              </a:ext>
            </a:extLst>
          </p:cNvPr>
          <p:cNvGrpSpPr/>
          <p:nvPr/>
        </p:nvGrpSpPr>
        <p:grpSpPr>
          <a:xfrm>
            <a:off x="10569330" y="4757523"/>
            <a:ext cx="1568939" cy="1967559"/>
            <a:chOff x="10569330" y="4757523"/>
            <a:chExt cx="1568939" cy="1967559"/>
          </a:xfrm>
        </p:grpSpPr>
        <p:sp>
          <p:nvSpPr>
            <p:cNvPr id="9" name="מלבן 8">
              <a:extLst>
                <a:ext uri="{FF2B5EF4-FFF2-40B4-BE49-F238E27FC236}">
                  <a16:creationId xmlns:a16="http://schemas.microsoft.com/office/drawing/2014/main" id="{470036E5-B283-4A39-B330-48CDA1BF0FEE}"/>
                </a:ext>
              </a:extLst>
            </p:cNvPr>
            <p:cNvSpPr/>
            <p:nvPr/>
          </p:nvSpPr>
          <p:spPr>
            <a:xfrm>
              <a:off x="10687050" y="6215063"/>
              <a:ext cx="1385888" cy="510019"/>
            </a:xfrm>
            <a:prstGeom prst="rect">
              <a:avLst/>
            </a:prstGeom>
            <a:ln>
              <a:solidFill>
                <a:schemeClr val="bg1">
                  <a:lumMod val="65000"/>
                </a:schemeClr>
              </a:solidFill>
            </a:ln>
          </p:spPr>
          <p:style>
            <a:lnRef idx="3">
              <a:schemeClr val="lt1"/>
            </a:lnRef>
            <a:fillRef idx="1">
              <a:schemeClr val="dk1"/>
            </a:fillRef>
            <a:effectRef idx="1">
              <a:schemeClr val="dk1"/>
            </a:effectRef>
            <a:fontRef idx="minor">
              <a:schemeClr val="lt1"/>
            </a:fontRef>
          </p:style>
          <p:txBody>
            <a:bodyPr rtlCol="1" anchor="ctr"/>
            <a:lstStyle/>
            <a:p>
              <a:pPr algn="ctr"/>
              <a:r>
                <a:rPr lang="he-IL" sz="1800" dirty="0"/>
                <a:t>מחשבה</a:t>
              </a:r>
              <a:r>
                <a:rPr lang="he-IL" sz="1800" b="1" dirty="0"/>
                <a:t> </a:t>
              </a:r>
              <a:r>
                <a:rPr lang="he-IL" sz="2000" b="1" dirty="0"/>
                <a:t>מחלישה</a:t>
              </a:r>
              <a:endParaRPr lang="he-IL" sz="1800" b="1" dirty="0"/>
            </a:p>
          </p:txBody>
        </p:sp>
        <p:pic>
          <p:nvPicPr>
            <p:cNvPr id="10" name="תמונה 9">
              <a:extLst>
                <a:ext uri="{FF2B5EF4-FFF2-40B4-BE49-F238E27FC236}">
                  <a16:creationId xmlns:a16="http://schemas.microsoft.com/office/drawing/2014/main" id="{4DD3BC68-9D2C-437C-8256-4E71FA87455E}"/>
                </a:ext>
              </a:extLst>
            </p:cNvPr>
            <p:cNvPicPr>
              <a:picLocks noChangeAspect="1"/>
            </p:cNvPicPr>
            <p:nvPr/>
          </p:nvPicPr>
          <p:blipFill rotWithShape="1">
            <a:blip r:embed="rId4"/>
            <a:srcRect b="33428"/>
            <a:stretch/>
          </p:blipFill>
          <p:spPr>
            <a:xfrm>
              <a:off x="10569330" y="4757523"/>
              <a:ext cx="1568939" cy="1428966"/>
            </a:xfrm>
            <a:prstGeom prst="rect">
              <a:avLst/>
            </a:prstGeom>
          </p:spPr>
        </p:pic>
      </p:grpSp>
      <p:grpSp>
        <p:nvGrpSpPr>
          <p:cNvPr id="11" name="קבוצה 10">
            <a:extLst>
              <a:ext uri="{FF2B5EF4-FFF2-40B4-BE49-F238E27FC236}">
                <a16:creationId xmlns:a16="http://schemas.microsoft.com/office/drawing/2014/main" id="{29F8AC68-BF2B-4004-B77B-E17C06F6D8CB}"/>
              </a:ext>
            </a:extLst>
          </p:cNvPr>
          <p:cNvGrpSpPr/>
          <p:nvPr/>
        </p:nvGrpSpPr>
        <p:grpSpPr>
          <a:xfrm>
            <a:off x="4929462" y="4923390"/>
            <a:ext cx="1532975" cy="1839334"/>
            <a:chOff x="10587312" y="4885748"/>
            <a:chExt cx="1532975" cy="1839334"/>
          </a:xfrm>
        </p:grpSpPr>
        <p:pic>
          <p:nvPicPr>
            <p:cNvPr id="12" name="תמונה 11">
              <a:extLst>
                <a:ext uri="{FF2B5EF4-FFF2-40B4-BE49-F238E27FC236}">
                  <a16:creationId xmlns:a16="http://schemas.microsoft.com/office/drawing/2014/main" id="{F2253671-84FF-4E5C-89EE-36B29563F223}"/>
                </a:ext>
              </a:extLst>
            </p:cNvPr>
            <p:cNvPicPr>
              <a:picLocks noChangeAspect="1"/>
            </p:cNvPicPr>
            <p:nvPr/>
          </p:nvPicPr>
          <p:blipFill rotWithShape="1">
            <a:blip r:embed="rId5"/>
            <a:srcRect b="31662"/>
            <a:stretch/>
          </p:blipFill>
          <p:spPr>
            <a:xfrm>
              <a:off x="10587312" y="4885748"/>
              <a:ext cx="1532975" cy="1429327"/>
            </a:xfrm>
            <a:prstGeom prst="rect">
              <a:avLst/>
            </a:prstGeom>
          </p:spPr>
        </p:pic>
        <p:sp>
          <p:nvSpPr>
            <p:cNvPr id="13" name="מלבן 12">
              <a:extLst>
                <a:ext uri="{FF2B5EF4-FFF2-40B4-BE49-F238E27FC236}">
                  <a16:creationId xmlns:a16="http://schemas.microsoft.com/office/drawing/2014/main" id="{44E21CDD-7F5D-48C1-8E7A-1E3B27C63084}"/>
                </a:ext>
              </a:extLst>
            </p:cNvPr>
            <p:cNvSpPr/>
            <p:nvPr/>
          </p:nvSpPr>
          <p:spPr>
            <a:xfrm>
              <a:off x="10687050" y="6215063"/>
              <a:ext cx="1385888" cy="510019"/>
            </a:xfrm>
            <a:prstGeom prst="rect">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1800" dirty="0"/>
                <a:t>מחשבה</a:t>
              </a:r>
              <a:r>
                <a:rPr lang="he-IL" sz="1800" b="1" dirty="0"/>
                <a:t> </a:t>
              </a:r>
              <a:r>
                <a:rPr lang="he-IL" sz="2000" b="1" dirty="0"/>
                <a:t>מחזקת</a:t>
              </a:r>
              <a:endParaRPr lang="he-IL" sz="1800" b="1" dirty="0"/>
            </a:p>
          </p:txBody>
        </p:sp>
      </p:grpSp>
    </p:spTree>
    <p:extLst>
      <p:ext uri="{BB962C8B-B14F-4D97-AF65-F5344CB8AC3E}">
        <p14:creationId xmlns:p14="http://schemas.microsoft.com/office/powerpoint/2010/main" val="368535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גרפיקה 42">
            <a:extLst>
              <a:ext uri="{FF2B5EF4-FFF2-40B4-BE49-F238E27FC236}">
                <a16:creationId xmlns:a16="http://schemas.microsoft.com/office/drawing/2014/main" id="{A1C22CE4-167A-4A7A-8BE1-AA4D9F45FEB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872000" y="478310"/>
            <a:ext cx="4320000" cy="1116897"/>
          </a:xfrm>
          <a:prstGeom prst="rect">
            <a:avLst/>
          </a:prstGeom>
        </p:spPr>
      </p:pic>
      <p:sp>
        <p:nvSpPr>
          <p:cNvPr id="11" name="מלבן 10">
            <a:extLst>
              <a:ext uri="{FF2B5EF4-FFF2-40B4-BE49-F238E27FC236}">
                <a16:creationId xmlns:a16="http://schemas.microsoft.com/office/drawing/2014/main" id="{E00FB518-37F2-41E3-9B00-0528A8758AB5}"/>
              </a:ext>
            </a:extLst>
          </p:cNvPr>
          <p:cNvSpPr/>
          <p:nvPr/>
        </p:nvSpPr>
        <p:spPr>
          <a:xfrm>
            <a:off x="9285932" y="343674"/>
            <a:ext cx="290606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נושאי היחידה</a:t>
            </a:r>
          </a:p>
        </p:txBody>
      </p:sp>
      <p:sp>
        <p:nvSpPr>
          <p:cNvPr id="16" name="מלבן 15">
            <a:extLst>
              <a:ext uri="{FF2B5EF4-FFF2-40B4-BE49-F238E27FC236}">
                <a16:creationId xmlns:a16="http://schemas.microsoft.com/office/drawing/2014/main" id="{8A973E30-FA50-4D6F-B3B8-3A38C9A9D8B7}"/>
              </a:ext>
            </a:extLst>
          </p:cNvPr>
          <p:cNvSpPr/>
          <p:nvPr/>
        </p:nvSpPr>
        <p:spPr>
          <a:xfrm>
            <a:off x="7770027" y="2738555"/>
            <a:ext cx="2906068" cy="382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1" i="0" u="none" strike="noStrike" kern="1200" cap="none" spc="0" normalizeH="0" baseline="0" noProof="0" dirty="0">
              <a:ln>
                <a:noFill/>
              </a:ln>
              <a:solidFill>
                <a:srgbClr val="BBA4DD"/>
              </a:solidFill>
              <a:effectLst/>
              <a:uLnTx/>
              <a:uFillTx/>
              <a:latin typeface="Calibri" panose="020F0502020204030204" pitchFamily="34" charset="0"/>
              <a:ea typeface="+mn-ea"/>
              <a:cs typeface="Calibri" panose="020F0502020204030204" pitchFamily="34" charset="0"/>
              <a:sym typeface="Arial"/>
            </a:endParaRPr>
          </a:p>
        </p:txBody>
      </p:sp>
      <p:sp>
        <p:nvSpPr>
          <p:cNvPr id="17" name="מלבן 16">
            <a:extLst>
              <a:ext uri="{FF2B5EF4-FFF2-40B4-BE49-F238E27FC236}">
                <a16:creationId xmlns:a16="http://schemas.microsoft.com/office/drawing/2014/main" id="{EB8D51FC-FBC9-410A-BF4F-379C99BD1887}"/>
              </a:ext>
            </a:extLst>
          </p:cNvPr>
          <p:cNvSpPr/>
          <p:nvPr/>
        </p:nvSpPr>
        <p:spPr>
          <a:xfrm>
            <a:off x="7350605" y="3378175"/>
            <a:ext cx="2933193" cy="481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70AD47">
                    <a:lumMod val="60000"/>
                    <a:lumOff val="40000"/>
                  </a:srgbClr>
                </a:solidFill>
                <a:effectLst/>
                <a:uLnTx/>
                <a:uFillTx/>
                <a:latin typeface="Calibri" panose="020F0502020204030204" pitchFamily="34" charset="0"/>
                <a:ea typeface="+mn-ea"/>
                <a:cs typeface="Calibri" panose="020F0502020204030204" pitchFamily="34" charset="0"/>
                <a:sym typeface="Arial"/>
              </a:rPr>
              <a:t>כוחה של מחשבה</a:t>
            </a:r>
          </a:p>
        </p:txBody>
      </p:sp>
      <p:sp>
        <p:nvSpPr>
          <p:cNvPr id="41" name="מלבן 40">
            <a:extLst>
              <a:ext uri="{FF2B5EF4-FFF2-40B4-BE49-F238E27FC236}">
                <a16:creationId xmlns:a16="http://schemas.microsoft.com/office/drawing/2014/main" id="{7CE9EE8E-3B12-4ADA-853C-E4C57339CA17}"/>
              </a:ext>
            </a:extLst>
          </p:cNvPr>
          <p:cNvSpPr/>
          <p:nvPr/>
        </p:nvSpPr>
        <p:spPr>
          <a:xfrm>
            <a:off x="11543430" y="2102766"/>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42" name="אליפסה 41">
            <a:extLst>
              <a:ext uri="{FF2B5EF4-FFF2-40B4-BE49-F238E27FC236}">
                <a16:creationId xmlns:a16="http://schemas.microsoft.com/office/drawing/2014/main" id="{F633F18F-7539-4720-8DF5-C6E2EAB8F876}"/>
              </a:ext>
            </a:extLst>
          </p:cNvPr>
          <p:cNvSpPr/>
          <p:nvPr/>
        </p:nvSpPr>
        <p:spPr>
          <a:xfrm>
            <a:off x="10740514" y="2713842"/>
            <a:ext cx="386444" cy="38289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4" name="מלבן 43">
            <a:extLst>
              <a:ext uri="{FF2B5EF4-FFF2-40B4-BE49-F238E27FC236}">
                <a16:creationId xmlns:a16="http://schemas.microsoft.com/office/drawing/2014/main" id="{47057622-7F54-4C3F-B41D-404073F2F9A1}"/>
              </a:ext>
            </a:extLst>
          </p:cNvPr>
          <p:cNvSpPr/>
          <p:nvPr/>
        </p:nvSpPr>
        <p:spPr>
          <a:xfrm>
            <a:off x="10828083" y="2753892"/>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52" name="אליפסה 51">
            <a:extLst>
              <a:ext uri="{FF2B5EF4-FFF2-40B4-BE49-F238E27FC236}">
                <a16:creationId xmlns:a16="http://schemas.microsoft.com/office/drawing/2014/main" id="{049F1846-C18A-4451-B7A8-DAC5014F3BA7}"/>
              </a:ext>
            </a:extLst>
          </p:cNvPr>
          <p:cNvSpPr/>
          <p:nvPr/>
        </p:nvSpPr>
        <p:spPr>
          <a:xfrm>
            <a:off x="10155807" y="3488227"/>
            <a:ext cx="386444" cy="38289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53" name="מלבן 52">
            <a:extLst>
              <a:ext uri="{FF2B5EF4-FFF2-40B4-BE49-F238E27FC236}">
                <a16:creationId xmlns:a16="http://schemas.microsoft.com/office/drawing/2014/main" id="{536E14CA-248B-45AA-9CB7-F65EC9441624}"/>
              </a:ext>
            </a:extLst>
          </p:cNvPr>
          <p:cNvSpPr/>
          <p:nvPr/>
        </p:nvSpPr>
        <p:spPr>
          <a:xfrm>
            <a:off x="10233281" y="3491830"/>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60" name="אליפסה 59">
            <a:extLst>
              <a:ext uri="{FF2B5EF4-FFF2-40B4-BE49-F238E27FC236}">
                <a16:creationId xmlns:a16="http://schemas.microsoft.com/office/drawing/2014/main" id="{4A01A01B-769C-4D53-8EFB-F48CDBBA6994}"/>
              </a:ext>
            </a:extLst>
          </p:cNvPr>
          <p:cNvSpPr/>
          <p:nvPr/>
        </p:nvSpPr>
        <p:spPr>
          <a:xfrm>
            <a:off x="11477597" y="1979546"/>
            <a:ext cx="386444" cy="382890"/>
          </a:xfrm>
          <a:prstGeom prst="ellipse">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1" name="מלבן 60">
            <a:extLst>
              <a:ext uri="{FF2B5EF4-FFF2-40B4-BE49-F238E27FC236}">
                <a16:creationId xmlns:a16="http://schemas.microsoft.com/office/drawing/2014/main" id="{DD2F3C33-F25E-4FF4-BA91-82B434CCEF76}"/>
              </a:ext>
            </a:extLst>
          </p:cNvPr>
          <p:cNvSpPr/>
          <p:nvPr/>
        </p:nvSpPr>
        <p:spPr>
          <a:xfrm>
            <a:off x="11565166" y="2025619"/>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63" name="מלבן 62">
            <a:extLst>
              <a:ext uri="{FF2B5EF4-FFF2-40B4-BE49-F238E27FC236}">
                <a16:creationId xmlns:a16="http://schemas.microsoft.com/office/drawing/2014/main" id="{95FD5DCE-ABDE-4B95-A8DD-7714E173AE57}"/>
              </a:ext>
            </a:extLst>
          </p:cNvPr>
          <p:cNvSpPr/>
          <p:nvPr/>
        </p:nvSpPr>
        <p:spPr>
          <a:xfrm>
            <a:off x="8156625" y="1873080"/>
            <a:ext cx="3177910"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DDADA4"/>
                </a:solidFill>
                <a:effectLst/>
                <a:uLnTx/>
                <a:uFillTx/>
                <a:latin typeface="Calibri" panose="020F0502020204030204" pitchFamily="34" charset="0"/>
                <a:ea typeface="+mn-ea"/>
                <a:cs typeface="Calibri" panose="020F0502020204030204" pitchFamily="34" charset="0"/>
              </a:rPr>
              <a:t>דאגה עצמית</a:t>
            </a:r>
          </a:p>
        </p:txBody>
      </p:sp>
      <p:sp>
        <p:nvSpPr>
          <p:cNvPr id="65" name="מלבן 64">
            <a:extLst>
              <a:ext uri="{FF2B5EF4-FFF2-40B4-BE49-F238E27FC236}">
                <a16:creationId xmlns:a16="http://schemas.microsoft.com/office/drawing/2014/main" id="{71D90EC4-7FC5-4D55-A054-185FBA94FA1F}"/>
              </a:ext>
            </a:extLst>
          </p:cNvPr>
          <p:cNvSpPr/>
          <p:nvPr/>
        </p:nvSpPr>
        <p:spPr>
          <a:xfrm>
            <a:off x="3976252" y="2963735"/>
            <a:ext cx="6732894" cy="390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sym typeface="Arial"/>
              </a:rPr>
              <a:t>חיזוק הערך העצמי ותמיכה אחת </a:t>
            </a:r>
            <a:r>
              <a:rPr kumimoji="0" lang="he-IL" sz="1600" b="0" i="0" u="none" strike="noStrike" kern="1200" cap="none" spc="0" normalizeH="0" baseline="0" noProof="0" dirty="0" err="1">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sym typeface="Arial"/>
              </a:rPr>
              <a:t>בשניה</a:t>
            </a:r>
            <a:r>
              <a:rPr kumimoji="0" lang="he-IL" sz="1600" b="0" i="0" u="none" strike="noStrike" kern="1200" cap="none" spc="0" normalizeH="0" baseline="0" noProof="0" dirty="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sym typeface="Arial"/>
              </a:rPr>
              <a:t> ברגעי משבר</a:t>
            </a:r>
          </a:p>
        </p:txBody>
      </p:sp>
      <p:pic>
        <p:nvPicPr>
          <p:cNvPr id="37" name="גרפיקה 36">
            <a:extLst>
              <a:ext uri="{FF2B5EF4-FFF2-40B4-BE49-F238E27FC236}">
                <a16:creationId xmlns:a16="http://schemas.microsoft.com/office/drawing/2014/main" id="{785ED6B3-D234-4CD3-BE47-148B80360C6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27830" y="827294"/>
            <a:ext cx="588672" cy="470938"/>
          </a:xfrm>
          <a:prstGeom prst="rect">
            <a:avLst/>
          </a:prstGeom>
        </p:spPr>
      </p:pic>
      <p:sp>
        <p:nvSpPr>
          <p:cNvPr id="30" name="מלבן 29">
            <a:extLst>
              <a:ext uri="{FF2B5EF4-FFF2-40B4-BE49-F238E27FC236}">
                <a16:creationId xmlns:a16="http://schemas.microsoft.com/office/drawing/2014/main" id="{E35554BC-90FE-4F42-8FAE-C66AD2591CBE}"/>
              </a:ext>
            </a:extLst>
          </p:cNvPr>
          <p:cNvSpPr/>
          <p:nvPr/>
        </p:nvSpPr>
        <p:spPr>
          <a:xfrm>
            <a:off x="3409731" y="3597183"/>
            <a:ext cx="6571274" cy="673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buClrTx/>
              <a:defRPr/>
            </a:pPr>
            <a:r>
              <a:rPr lang="he-IL" sz="1600" kern="1200" dirty="0">
                <a:solidFill>
                  <a:prstClr val="white">
                    <a:lumMod val="50000"/>
                  </a:prstClr>
                </a:solidFill>
                <a:latin typeface="Calibri Light" panose="020F0302020204030204" pitchFamily="34" charset="0"/>
                <a:cs typeface="Calibri Light" panose="020F0302020204030204" pitchFamily="34" charset="0"/>
              </a:rPr>
              <a:t>ההבדל בין מחשבה מחזקת למחשבה מחלישה וכיצד לנהל שיח פנימי חיובי (דיאלוג פנימי)</a:t>
            </a:r>
            <a:endParaRPr kumimoji="0" lang="he-IL" sz="1600" b="0" i="0" u="none" strike="noStrike" kern="1200" cap="none" spc="0" normalizeH="0" baseline="0" noProof="0" dirty="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sym typeface="Arial"/>
            </a:endParaRPr>
          </a:p>
        </p:txBody>
      </p:sp>
      <p:sp>
        <p:nvSpPr>
          <p:cNvPr id="75" name="מלבן 15">
            <a:extLst>
              <a:ext uri="{FF2B5EF4-FFF2-40B4-BE49-F238E27FC236}">
                <a16:creationId xmlns:a16="http://schemas.microsoft.com/office/drawing/2014/main" id="{1B4EB1E9-D26B-4FD5-A8A0-B00A2F4C89F1}"/>
              </a:ext>
            </a:extLst>
          </p:cNvPr>
          <p:cNvSpPr/>
          <p:nvPr/>
        </p:nvSpPr>
        <p:spPr>
          <a:xfrm>
            <a:off x="3191252" y="2693872"/>
            <a:ext cx="2906068" cy="382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1" i="0" u="none" strike="noStrike" kern="1200" cap="none" spc="0" normalizeH="0" baseline="0" noProof="0" dirty="0">
              <a:ln>
                <a:noFill/>
              </a:ln>
              <a:solidFill>
                <a:srgbClr val="BBA4DD"/>
              </a:solidFill>
              <a:effectLst/>
              <a:uLnTx/>
              <a:uFillTx/>
              <a:latin typeface="Calibri" panose="020F0502020204030204" pitchFamily="34" charset="0"/>
              <a:ea typeface="+mn-ea"/>
              <a:cs typeface="Calibri" panose="020F0502020204030204" pitchFamily="34" charset="0"/>
            </a:endParaRPr>
          </a:p>
        </p:txBody>
      </p:sp>
      <p:sp>
        <p:nvSpPr>
          <p:cNvPr id="76" name="מלבן 16">
            <a:extLst>
              <a:ext uri="{FF2B5EF4-FFF2-40B4-BE49-F238E27FC236}">
                <a16:creationId xmlns:a16="http://schemas.microsoft.com/office/drawing/2014/main" id="{3338953A-6DBA-4D1F-B5BC-286C540FE025}"/>
              </a:ext>
            </a:extLst>
          </p:cNvPr>
          <p:cNvSpPr/>
          <p:nvPr/>
        </p:nvSpPr>
        <p:spPr>
          <a:xfrm>
            <a:off x="2509265" y="3428530"/>
            <a:ext cx="2430149" cy="35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1" i="0" u="none" strike="noStrike" kern="1200" cap="none" spc="0" normalizeH="0" baseline="0" noProof="0" dirty="0">
              <a:ln>
                <a:noFill/>
              </a:ln>
              <a:solidFill>
                <a:srgbClr val="70AD47">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82" name="מלבן 54">
            <a:extLst>
              <a:ext uri="{FF2B5EF4-FFF2-40B4-BE49-F238E27FC236}">
                <a16:creationId xmlns:a16="http://schemas.microsoft.com/office/drawing/2014/main" id="{939A2A84-50AC-4D95-8A2D-790BC3ED6AD1}"/>
              </a:ext>
            </a:extLst>
          </p:cNvPr>
          <p:cNvSpPr/>
          <p:nvPr/>
        </p:nvSpPr>
        <p:spPr>
          <a:xfrm>
            <a:off x="4183659" y="4230510"/>
            <a:ext cx="206999"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83" name="מלבן 56">
            <a:extLst>
              <a:ext uri="{FF2B5EF4-FFF2-40B4-BE49-F238E27FC236}">
                <a16:creationId xmlns:a16="http://schemas.microsoft.com/office/drawing/2014/main" id="{E6121DAA-EF1E-4326-B865-3AD0203D746A}"/>
              </a:ext>
            </a:extLst>
          </p:cNvPr>
          <p:cNvSpPr/>
          <p:nvPr/>
        </p:nvSpPr>
        <p:spPr>
          <a:xfrm>
            <a:off x="3409730" y="4919673"/>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86" name="מלבן 62">
            <a:extLst>
              <a:ext uri="{FF2B5EF4-FFF2-40B4-BE49-F238E27FC236}">
                <a16:creationId xmlns:a16="http://schemas.microsoft.com/office/drawing/2014/main" id="{9076643F-E5E4-462C-A50F-7D1B712EA560}"/>
              </a:ext>
            </a:extLst>
          </p:cNvPr>
          <p:cNvSpPr/>
          <p:nvPr/>
        </p:nvSpPr>
        <p:spPr>
          <a:xfrm>
            <a:off x="3029603" y="1873080"/>
            <a:ext cx="3177910"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rgbClr val="DDADA4"/>
              </a:solidFill>
              <a:effectLst/>
              <a:uLnTx/>
              <a:uFillTx/>
              <a:latin typeface="Calibri" panose="020F0502020204030204" pitchFamily="34" charset="0"/>
              <a:ea typeface="+mn-ea"/>
              <a:cs typeface="Calibri" panose="020F0502020204030204" pitchFamily="34" charset="0"/>
            </a:endParaRPr>
          </a:p>
        </p:txBody>
      </p:sp>
      <p:sp>
        <p:nvSpPr>
          <p:cNvPr id="89" name="מלבן 29">
            <a:extLst>
              <a:ext uri="{FF2B5EF4-FFF2-40B4-BE49-F238E27FC236}">
                <a16:creationId xmlns:a16="http://schemas.microsoft.com/office/drawing/2014/main" id="{5B387662-73D9-4A2E-8839-426135014CA3}"/>
              </a:ext>
            </a:extLst>
          </p:cNvPr>
          <p:cNvSpPr/>
          <p:nvPr/>
        </p:nvSpPr>
        <p:spPr>
          <a:xfrm>
            <a:off x="1246001" y="2946992"/>
            <a:ext cx="4537254" cy="549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p:txBody>
      </p:sp>
      <p:sp>
        <p:nvSpPr>
          <p:cNvPr id="90" name="מלבן 30">
            <a:extLst>
              <a:ext uri="{FF2B5EF4-FFF2-40B4-BE49-F238E27FC236}">
                <a16:creationId xmlns:a16="http://schemas.microsoft.com/office/drawing/2014/main" id="{F81D875A-D4A3-4B30-9AF5-22D7E0E3C15B}"/>
              </a:ext>
            </a:extLst>
          </p:cNvPr>
          <p:cNvSpPr/>
          <p:nvPr/>
        </p:nvSpPr>
        <p:spPr>
          <a:xfrm>
            <a:off x="-2385504" y="3597658"/>
            <a:ext cx="7335999"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endParaRPr>
          </a:p>
        </p:txBody>
      </p:sp>
      <p:sp>
        <p:nvSpPr>
          <p:cNvPr id="54" name="מלבן 16">
            <a:extLst>
              <a:ext uri="{FF2B5EF4-FFF2-40B4-BE49-F238E27FC236}">
                <a16:creationId xmlns:a16="http://schemas.microsoft.com/office/drawing/2014/main" id="{D9CE12BC-58A4-42FE-8975-D3BDDAFC1F58}"/>
              </a:ext>
            </a:extLst>
          </p:cNvPr>
          <p:cNvSpPr/>
          <p:nvPr/>
        </p:nvSpPr>
        <p:spPr>
          <a:xfrm>
            <a:off x="7350605" y="6483590"/>
            <a:ext cx="4331789" cy="371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1" i="0" u="none" strike="noStrike" kern="1200" cap="none" spc="0" normalizeH="0" baseline="0" noProof="0" dirty="0">
              <a:ln>
                <a:noFill/>
              </a:ln>
              <a:solidFill>
                <a:srgbClr val="70AD47">
                  <a:lumMod val="60000"/>
                  <a:lumOff val="40000"/>
                </a:srgbClr>
              </a:solidFill>
              <a:effectLst/>
              <a:uLnTx/>
              <a:uFillTx/>
              <a:latin typeface="Calibri" panose="020F0502020204030204" pitchFamily="34" charset="0"/>
              <a:ea typeface="+mn-ea"/>
              <a:cs typeface="Calibri" panose="020F0502020204030204" pitchFamily="34" charset="0"/>
              <a:sym typeface="Arial"/>
            </a:endParaRPr>
          </a:p>
        </p:txBody>
      </p:sp>
      <p:sp>
        <p:nvSpPr>
          <p:cNvPr id="55" name="מלבן 40">
            <a:extLst>
              <a:ext uri="{FF2B5EF4-FFF2-40B4-BE49-F238E27FC236}">
                <a16:creationId xmlns:a16="http://schemas.microsoft.com/office/drawing/2014/main" id="{928436B4-AE9F-4072-8776-593F1573CA23}"/>
              </a:ext>
            </a:extLst>
          </p:cNvPr>
          <p:cNvSpPr/>
          <p:nvPr/>
        </p:nvSpPr>
        <p:spPr>
          <a:xfrm>
            <a:off x="11543430" y="5142847"/>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rPr>
              <a:t>1</a:t>
            </a:r>
          </a:p>
        </p:txBody>
      </p:sp>
      <p:sp>
        <p:nvSpPr>
          <p:cNvPr id="59" name="מלבן 52">
            <a:extLst>
              <a:ext uri="{FF2B5EF4-FFF2-40B4-BE49-F238E27FC236}">
                <a16:creationId xmlns:a16="http://schemas.microsoft.com/office/drawing/2014/main" id="{6F2A9806-7036-4B65-9B60-424A5D7BEC3E}"/>
              </a:ext>
            </a:extLst>
          </p:cNvPr>
          <p:cNvSpPr/>
          <p:nvPr/>
        </p:nvSpPr>
        <p:spPr>
          <a:xfrm>
            <a:off x="10127628" y="6502704"/>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rPr>
              <a:t>3</a:t>
            </a:r>
          </a:p>
        </p:txBody>
      </p:sp>
      <p:sp>
        <p:nvSpPr>
          <p:cNvPr id="64" name="מלבן 60">
            <a:extLst>
              <a:ext uri="{FF2B5EF4-FFF2-40B4-BE49-F238E27FC236}">
                <a16:creationId xmlns:a16="http://schemas.microsoft.com/office/drawing/2014/main" id="{B811BAF8-7D61-4153-96A7-B5635A7EC6B0}"/>
              </a:ext>
            </a:extLst>
          </p:cNvPr>
          <p:cNvSpPr/>
          <p:nvPr/>
        </p:nvSpPr>
        <p:spPr>
          <a:xfrm>
            <a:off x="11565166" y="5065700"/>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rPr>
              <a:t>1</a:t>
            </a:r>
          </a:p>
        </p:txBody>
      </p:sp>
      <p:sp>
        <p:nvSpPr>
          <p:cNvPr id="67" name="מלבן 64">
            <a:extLst>
              <a:ext uri="{FF2B5EF4-FFF2-40B4-BE49-F238E27FC236}">
                <a16:creationId xmlns:a16="http://schemas.microsoft.com/office/drawing/2014/main" id="{C29AB22E-C237-4532-86B8-391F5411095A}"/>
              </a:ext>
            </a:extLst>
          </p:cNvPr>
          <p:cNvSpPr/>
          <p:nvPr/>
        </p:nvSpPr>
        <p:spPr>
          <a:xfrm>
            <a:off x="3539036" y="5335713"/>
            <a:ext cx="9419514" cy="206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sym typeface="Arial"/>
            </a:endParaRPr>
          </a:p>
        </p:txBody>
      </p:sp>
      <p:sp>
        <p:nvSpPr>
          <p:cNvPr id="69" name="מלבן 30">
            <a:extLst>
              <a:ext uri="{FF2B5EF4-FFF2-40B4-BE49-F238E27FC236}">
                <a16:creationId xmlns:a16="http://schemas.microsoft.com/office/drawing/2014/main" id="{E5812F74-AD2D-4126-8392-05FFA0926D53}"/>
              </a:ext>
            </a:extLst>
          </p:cNvPr>
          <p:cNvSpPr/>
          <p:nvPr/>
        </p:nvSpPr>
        <p:spPr>
          <a:xfrm>
            <a:off x="2737948" y="6596951"/>
            <a:ext cx="9751981" cy="56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sym typeface="Arial"/>
            </a:endParaRPr>
          </a:p>
        </p:txBody>
      </p:sp>
      <p:sp>
        <p:nvSpPr>
          <p:cNvPr id="70" name="מלבן 37">
            <a:extLst>
              <a:ext uri="{FF2B5EF4-FFF2-40B4-BE49-F238E27FC236}">
                <a16:creationId xmlns:a16="http://schemas.microsoft.com/office/drawing/2014/main" id="{E0EF1392-234F-43D1-8A5E-FAD2AF21F4FF}"/>
              </a:ext>
            </a:extLst>
          </p:cNvPr>
          <p:cNvSpPr/>
          <p:nvPr/>
        </p:nvSpPr>
        <p:spPr>
          <a:xfrm>
            <a:off x="2190882" y="7633140"/>
            <a:ext cx="7141120"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sym typeface="Arial"/>
            </a:endParaRPr>
          </a:p>
        </p:txBody>
      </p:sp>
      <p:sp>
        <p:nvSpPr>
          <p:cNvPr id="71" name="מלבן 38">
            <a:extLst>
              <a:ext uri="{FF2B5EF4-FFF2-40B4-BE49-F238E27FC236}">
                <a16:creationId xmlns:a16="http://schemas.microsoft.com/office/drawing/2014/main" id="{5895C1B1-9AB6-4F4C-AC59-56EB5F27F75C}"/>
              </a:ext>
            </a:extLst>
          </p:cNvPr>
          <p:cNvSpPr/>
          <p:nvPr/>
        </p:nvSpPr>
        <p:spPr>
          <a:xfrm>
            <a:off x="2737948" y="8224210"/>
            <a:ext cx="6594054" cy="42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sym typeface="Arial"/>
            </a:endParaRPr>
          </a:p>
        </p:txBody>
      </p:sp>
      <p:sp>
        <p:nvSpPr>
          <p:cNvPr id="36" name="Google Shape;171;p18">
            <a:extLst>
              <a:ext uri="{FF2B5EF4-FFF2-40B4-BE49-F238E27FC236}">
                <a16:creationId xmlns:a16="http://schemas.microsoft.com/office/drawing/2014/main" id="{DF42FD26-F4C0-D82B-FA56-2FEE38C61B6B}"/>
              </a:ext>
            </a:extLst>
          </p:cNvPr>
          <p:cNvSpPr/>
          <p:nvPr/>
        </p:nvSpPr>
        <p:spPr>
          <a:xfrm>
            <a:off x="4277032" y="2200090"/>
            <a:ext cx="7113187" cy="426463"/>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he-IL" sz="2000" b="0" i="0" u="none" strike="noStrike" cap="none" dirty="0">
                <a:solidFill>
                  <a:srgbClr val="7F7F7F"/>
                </a:solidFill>
                <a:latin typeface="Calibri"/>
                <a:ea typeface="Calibri"/>
                <a:cs typeface="Calibri"/>
                <a:sym typeface="Calibri"/>
              </a:rPr>
              <a:t>מהי דאגה עצמית וכיצד נקדמה?</a:t>
            </a:r>
            <a:endParaRPr sz="2000" dirty="0"/>
          </a:p>
        </p:txBody>
      </p:sp>
      <p:sp>
        <p:nvSpPr>
          <p:cNvPr id="38" name="Google Shape;154;p18">
            <a:extLst>
              <a:ext uri="{FF2B5EF4-FFF2-40B4-BE49-F238E27FC236}">
                <a16:creationId xmlns:a16="http://schemas.microsoft.com/office/drawing/2014/main" id="{628A55A8-A9A1-5F23-8A34-73C2C8BDD7EC}"/>
              </a:ext>
            </a:extLst>
          </p:cNvPr>
          <p:cNvSpPr/>
          <p:nvPr/>
        </p:nvSpPr>
        <p:spPr>
          <a:xfrm>
            <a:off x="6392285" y="4169828"/>
            <a:ext cx="3054337" cy="382929"/>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he-IL" sz="1800" b="1" i="0" u="none" strike="noStrike" cap="none" dirty="0">
                <a:solidFill>
                  <a:srgbClr val="27B2C2"/>
                </a:solidFill>
                <a:latin typeface="Calibri"/>
                <a:ea typeface="Calibri"/>
                <a:cs typeface="Calibri"/>
                <a:sym typeface="Calibri"/>
              </a:rPr>
              <a:t>גילוי וחיזוק הייחוד שבנו </a:t>
            </a:r>
            <a:endParaRPr dirty="0"/>
          </a:p>
        </p:txBody>
      </p:sp>
      <p:sp>
        <p:nvSpPr>
          <p:cNvPr id="39" name="Google Shape;162;p18">
            <a:extLst>
              <a:ext uri="{FF2B5EF4-FFF2-40B4-BE49-F238E27FC236}">
                <a16:creationId xmlns:a16="http://schemas.microsoft.com/office/drawing/2014/main" id="{F751EDCF-977F-18B2-D659-E9EE8928A3FC}"/>
              </a:ext>
            </a:extLst>
          </p:cNvPr>
          <p:cNvSpPr/>
          <p:nvPr/>
        </p:nvSpPr>
        <p:spPr>
          <a:xfrm>
            <a:off x="9429434" y="4230510"/>
            <a:ext cx="206999" cy="29103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dirty="0">
                <a:solidFill>
                  <a:schemeClr val="lt1"/>
                </a:solidFill>
                <a:latin typeface="Calibri"/>
                <a:ea typeface="Calibri"/>
                <a:cs typeface="Calibri"/>
                <a:sym typeface="Calibri"/>
              </a:rPr>
              <a:t>4</a:t>
            </a:r>
            <a:endParaRPr dirty="0"/>
          </a:p>
        </p:txBody>
      </p:sp>
      <p:sp>
        <p:nvSpPr>
          <p:cNvPr id="40" name="Google Shape;175;p18">
            <a:extLst>
              <a:ext uri="{FF2B5EF4-FFF2-40B4-BE49-F238E27FC236}">
                <a16:creationId xmlns:a16="http://schemas.microsoft.com/office/drawing/2014/main" id="{2DC83FD3-6010-DBEF-5BB4-6B11E4AEC464}"/>
              </a:ext>
            </a:extLst>
          </p:cNvPr>
          <p:cNvSpPr/>
          <p:nvPr/>
        </p:nvSpPr>
        <p:spPr>
          <a:xfrm>
            <a:off x="4296574" y="4383079"/>
            <a:ext cx="5165167" cy="376323"/>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Calibri Light" panose="020F0302020204030204" pitchFamily="34" charset="0"/>
                <a:sym typeface="Arial"/>
              </a:rPr>
              <a:t>הדגשת הייחודיות של כל אחד ואחת וסיכום היחידה</a:t>
            </a:r>
            <a:endParaRPr kumimoji="0" lang="he-IL" sz="16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sym typeface="Arial"/>
            </a:endParaRPr>
          </a:p>
        </p:txBody>
      </p:sp>
      <p:sp>
        <p:nvSpPr>
          <p:cNvPr id="45" name="Google Shape;161;p18">
            <a:extLst>
              <a:ext uri="{FF2B5EF4-FFF2-40B4-BE49-F238E27FC236}">
                <a16:creationId xmlns:a16="http://schemas.microsoft.com/office/drawing/2014/main" id="{8CAC0098-B003-651F-B3F6-71671676EAE9}"/>
              </a:ext>
            </a:extLst>
          </p:cNvPr>
          <p:cNvSpPr/>
          <p:nvPr/>
        </p:nvSpPr>
        <p:spPr>
          <a:xfrm>
            <a:off x="9503057" y="4213012"/>
            <a:ext cx="386444" cy="382890"/>
          </a:xfrm>
          <a:prstGeom prst="ellipse">
            <a:avLst/>
          </a:prstGeom>
          <a:solidFill>
            <a:srgbClr val="27B2C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162;p18">
            <a:extLst>
              <a:ext uri="{FF2B5EF4-FFF2-40B4-BE49-F238E27FC236}">
                <a16:creationId xmlns:a16="http://schemas.microsoft.com/office/drawing/2014/main" id="{8BC9C2F3-9D16-3B71-5ADA-08B33D29F04E}"/>
              </a:ext>
            </a:extLst>
          </p:cNvPr>
          <p:cNvSpPr/>
          <p:nvPr/>
        </p:nvSpPr>
        <p:spPr>
          <a:xfrm>
            <a:off x="9581834" y="4261723"/>
            <a:ext cx="206999" cy="291034"/>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dirty="0">
                <a:solidFill>
                  <a:schemeClr val="lt1"/>
                </a:solidFill>
                <a:latin typeface="Calibri"/>
                <a:ea typeface="Calibri"/>
                <a:cs typeface="Calibri"/>
                <a:sym typeface="Calibri"/>
              </a:rPr>
              <a:t>4</a:t>
            </a:r>
            <a:endParaRPr dirty="0"/>
          </a:p>
        </p:txBody>
      </p:sp>
      <p:pic>
        <p:nvPicPr>
          <p:cNvPr id="49" name="Google Shape;178;p18" descr="פרח ללא גבעול עם מילוי מלא">
            <a:extLst>
              <a:ext uri="{FF2B5EF4-FFF2-40B4-BE49-F238E27FC236}">
                <a16:creationId xmlns:a16="http://schemas.microsoft.com/office/drawing/2014/main" id="{B4DFB653-8FC4-460E-A296-39C51B843B3D}"/>
              </a:ext>
            </a:extLst>
          </p:cNvPr>
          <p:cNvPicPr preferRelativeResize="0"/>
          <p:nvPr/>
        </p:nvPicPr>
        <p:blipFill rotWithShape="1">
          <a:blip r:embed="rId7">
            <a:alphaModFix/>
            <a:duotone>
              <a:prstClr val="black"/>
              <a:schemeClr val="accent3">
                <a:tint val="45000"/>
                <a:satMod val="400000"/>
              </a:schemeClr>
            </a:duotone>
          </a:blip>
          <a:srcRect/>
          <a:stretch/>
        </p:blipFill>
        <p:spPr>
          <a:xfrm>
            <a:off x="9835682" y="3130732"/>
            <a:ext cx="1041806" cy="1041806"/>
          </a:xfrm>
          <a:prstGeom prst="rect">
            <a:avLst/>
          </a:prstGeom>
          <a:noFill/>
          <a:ln>
            <a:solidFill>
              <a:schemeClr val="accent6">
                <a:lumMod val="60000"/>
                <a:lumOff val="40000"/>
              </a:schemeClr>
            </a:solidFill>
          </a:ln>
        </p:spPr>
      </p:pic>
      <p:sp>
        <p:nvSpPr>
          <p:cNvPr id="47" name="Google Shape;152;p18">
            <a:extLst>
              <a:ext uri="{FF2B5EF4-FFF2-40B4-BE49-F238E27FC236}">
                <a16:creationId xmlns:a16="http://schemas.microsoft.com/office/drawing/2014/main" id="{65277E45-E2DD-4B68-BE2D-B776309F2D54}"/>
              </a:ext>
            </a:extLst>
          </p:cNvPr>
          <p:cNvSpPr/>
          <p:nvPr/>
        </p:nvSpPr>
        <p:spPr>
          <a:xfrm>
            <a:off x="8390999" y="2675931"/>
            <a:ext cx="2562701" cy="38292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2000" b="1" i="0" u="none" strike="noStrike" cap="none" dirty="0">
                <a:solidFill>
                  <a:srgbClr val="BBA4DD"/>
                </a:solidFill>
                <a:latin typeface="Calibri"/>
                <a:ea typeface="Calibri"/>
                <a:cs typeface="Calibri"/>
                <a:sym typeface="Calibri"/>
              </a:rPr>
              <a:t>הערכה עצמית</a:t>
            </a:r>
            <a:endParaRPr sz="2000" dirty="0"/>
          </a:p>
        </p:txBody>
      </p:sp>
    </p:spTree>
    <p:extLst>
      <p:ext uri="{BB962C8B-B14F-4D97-AF65-F5344CB8AC3E}">
        <p14:creationId xmlns:p14="http://schemas.microsoft.com/office/powerpoint/2010/main" val="221016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1E06AB-7305-4EB9-A7A4-1612A38F305B}"/>
              </a:ext>
            </a:extLst>
          </p:cNvPr>
          <p:cNvSpPr>
            <a:spLocks noGrp="1"/>
          </p:cNvSpPr>
          <p:nvPr>
            <p:ph type="title"/>
          </p:nvPr>
        </p:nvSpPr>
        <p:spPr/>
        <p:txBody>
          <a:bodyPr/>
          <a:lstStyle/>
          <a:p>
            <a:r>
              <a:rPr lang="he-IL" dirty="0"/>
              <a:t>כוחה של מחשבה</a:t>
            </a:r>
          </a:p>
        </p:txBody>
      </p:sp>
      <p:pic>
        <p:nvPicPr>
          <p:cNvPr id="3" name="תמונה 2">
            <a:extLst>
              <a:ext uri="{FF2B5EF4-FFF2-40B4-BE49-F238E27FC236}">
                <a16:creationId xmlns:a16="http://schemas.microsoft.com/office/drawing/2014/main" id="{B711806E-3CFF-4C8E-ABE7-6589BB939074}"/>
              </a:ext>
            </a:extLst>
          </p:cNvPr>
          <p:cNvPicPr>
            <a:picLocks noChangeAspect="1"/>
          </p:cNvPicPr>
          <p:nvPr/>
        </p:nvPicPr>
        <p:blipFill>
          <a:blip r:embed="rId3"/>
          <a:stretch>
            <a:fillRect/>
          </a:stretch>
        </p:blipFill>
        <p:spPr>
          <a:xfrm>
            <a:off x="1" y="1471384"/>
            <a:ext cx="5043488" cy="5358041"/>
          </a:xfrm>
          <a:prstGeom prst="rect">
            <a:avLst/>
          </a:prstGeom>
        </p:spPr>
      </p:pic>
      <p:sp>
        <p:nvSpPr>
          <p:cNvPr id="7" name="מלבן 6">
            <a:extLst>
              <a:ext uri="{FF2B5EF4-FFF2-40B4-BE49-F238E27FC236}">
                <a16:creationId xmlns:a16="http://schemas.microsoft.com/office/drawing/2014/main" id="{ED14A141-ECD4-46F5-8F0B-55C8B9BD0EA2}"/>
              </a:ext>
              <a:ext uri="{C183D7F6-B498-43B3-948B-1728B52AA6E4}">
                <adec:decorative xmlns:adec="http://schemas.microsoft.com/office/drawing/2017/decorative" xmlns="" val="1"/>
              </a:ext>
            </a:extLst>
          </p:cNvPr>
          <p:cNvSpPr/>
          <p:nvPr/>
        </p:nvSpPr>
        <p:spPr>
          <a:xfrm>
            <a:off x="5043489" y="1471383"/>
            <a:ext cx="7148511" cy="53866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he-IL" sz="4400" dirty="0">
                <a:solidFill>
                  <a:schemeClr val="accent2">
                    <a:lumMod val="75000"/>
                  </a:schemeClr>
                </a:solidFill>
                <a:latin typeface="Brush Script MT" panose="03060802040406070304" pitchFamily="66" charset="0"/>
                <a:cs typeface="Calibri" panose="020F0502020204030204" pitchFamily="34" charset="0"/>
              </a:rPr>
              <a:t>היום ההורים שלי כעסו עליי</a:t>
            </a:r>
          </a:p>
        </p:txBody>
      </p:sp>
      <p:grpSp>
        <p:nvGrpSpPr>
          <p:cNvPr id="8" name="קבוצה 7">
            <a:extLst>
              <a:ext uri="{FF2B5EF4-FFF2-40B4-BE49-F238E27FC236}">
                <a16:creationId xmlns:a16="http://schemas.microsoft.com/office/drawing/2014/main" id="{B282F6BB-FB26-4232-9A17-4D4BD603A904}"/>
              </a:ext>
            </a:extLst>
          </p:cNvPr>
          <p:cNvGrpSpPr/>
          <p:nvPr/>
        </p:nvGrpSpPr>
        <p:grpSpPr>
          <a:xfrm>
            <a:off x="10569330" y="4757523"/>
            <a:ext cx="1568939" cy="1967559"/>
            <a:chOff x="10569330" y="4757523"/>
            <a:chExt cx="1568939" cy="1967559"/>
          </a:xfrm>
        </p:grpSpPr>
        <p:sp>
          <p:nvSpPr>
            <p:cNvPr id="9" name="מלבן 8">
              <a:extLst>
                <a:ext uri="{FF2B5EF4-FFF2-40B4-BE49-F238E27FC236}">
                  <a16:creationId xmlns:a16="http://schemas.microsoft.com/office/drawing/2014/main" id="{EBDC3312-0928-46A5-9B06-5FA71F5CCCF2}"/>
                </a:ext>
              </a:extLst>
            </p:cNvPr>
            <p:cNvSpPr/>
            <p:nvPr/>
          </p:nvSpPr>
          <p:spPr>
            <a:xfrm>
              <a:off x="10687050" y="6215063"/>
              <a:ext cx="1385888" cy="510019"/>
            </a:xfrm>
            <a:prstGeom prst="rect">
              <a:avLst/>
            </a:prstGeom>
            <a:ln>
              <a:solidFill>
                <a:schemeClr val="bg1">
                  <a:lumMod val="65000"/>
                </a:schemeClr>
              </a:solidFill>
            </a:ln>
          </p:spPr>
          <p:style>
            <a:lnRef idx="3">
              <a:schemeClr val="lt1"/>
            </a:lnRef>
            <a:fillRef idx="1">
              <a:schemeClr val="dk1"/>
            </a:fillRef>
            <a:effectRef idx="1">
              <a:schemeClr val="dk1"/>
            </a:effectRef>
            <a:fontRef idx="minor">
              <a:schemeClr val="lt1"/>
            </a:fontRef>
          </p:style>
          <p:txBody>
            <a:bodyPr rtlCol="1" anchor="ctr"/>
            <a:lstStyle/>
            <a:p>
              <a:pPr algn="ctr"/>
              <a:r>
                <a:rPr lang="he-IL" sz="1800" dirty="0"/>
                <a:t>מחשבה</a:t>
              </a:r>
              <a:r>
                <a:rPr lang="he-IL" sz="1800" b="1" dirty="0"/>
                <a:t> </a:t>
              </a:r>
              <a:r>
                <a:rPr lang="he-IL" sz="2000" b="1" dirty="0"/>
                <a:t>מחלישה</a:t>
              </a:r>
              <a:endParaRPr lang="he-IL" sz="1800" b="1" dirty="0"/>
            </a:p>
          </p:txBody>
        </p:sp>
        <p:pic>
          <p:nvPicPr>
            <p:cNvPr id="10" name="תמונה 9">
              <a:extLst>
                <a:ext uri="{FF2B5EF4-FFF2-40B4-BE49-F238E27FC236}">
                  <a16:creationId xmlns:a16="http://schemas.microsoft.com/office/drawing/2014/main" id="{030BA75A-2D82-40BC-9B63-79B428FD7E24}"/>
                </a:ext>
              </a:extLst>
            </p:cNvPr>
            <p:cNvPicPr>
              <a:picLocks noChangeAspect="1"/>
            </p:cNvPicPr>
            <p:nvPr/>
          </p:nvPicPr>
          <p:blipFill rotWithShape="1">
            <a:blip r:embed="rId4"/>
            <a:srcRect b="33428"/>
            <a:stretch/>
          </p:blipFill>
          <p:spPr>
            <a:xfrm>
              <a:off x="10569330" y="4757523"/>
              <a:ext cx="1568939" cy="1428966"/>
            </a:xfrm>
            <a:prstGeom prst="rect">
              <a:avLst/>
            </a:prstGeom>
          </p:spPr>
        </p:pic>
      </p:grpSp>
      <p:grpSp>
        <p:nvGrpSpPr>
          <p:cNvPr id="11" name="קבוצה 10">
            <a:extLst>
              <a:ext uri="{FF2B5EF4-FFF2-40B4-BE49-F238E27FC236}">
                <a16:creationId xmlns:a16="http://schemas.microsoft.com/office/drawing/2014/main" id="{2C252A6C-0C0C-4991-A644-15492CB38711}"/>
              </a:ext>
            </a:extLst>
          </p:cNvPr>
          <p:cNvGrpSpPr/>
          <p:nvPr/>
        </p:nvGrpSpPr>
        <p:grpSpPr>
          <a:xfrm>
            <a:off x="4929462" y="4923390"/>
            <a:ext cx="1532975" cy="1839334"/>
            <a:chOff x="10587312" y="4885748"/>
            <a:chExt cx="1532975" cy="1839334"/>
          </a:xfrm>
        </p:grpSpPr>
        <p:pic>
          <p:nvPicPr>
            <p:cNvPr id="12" name="תמונה 11">
              <a:extLst>
                <a:ext uri="{FF2B5EF4-FFF2-40B4-BE49-F238E27FC236}">
                  <a16:creationId xmlns:a16="http://schemas.microsoft.com/office/drawing/2014/main" id="{2B8BE98A-1E2A-48A0-94E4-486F891F7102}"/>
                </a:ext>
              </a:extLst>
            </p:cNvPr>
            <p:cNvPicPr>
              <a:picLocks noChangeAspect="1"/>
            </p:cNvPicPr>
            <p:nvPr/>
          </p:nvPicPr>
          <p:blipFill rotWithShape="1">
            <a:blip r:embed="rId5"/>
            <a:srcRect b="31662"/>
            <a:stretch/>
          </p:blipFill>
          <p:spPr>
            <a:xfrm>
              <a:off x="10587312" y="4885748"/>
              <a:ext cx="1532975" cy="1429327"/>
            </a:xfrm>
            <a:prstGeom prst="rect">
              <a:avLst/>
            </a:prstGeom>
          </p:spPr>
        </p:pic>
        <p:sp>
          <p:nvSpPr>
            <p:cNvPr id="13" name="מלבן 12">
              <a:extLst>
                <a:ext uri="{FF2B5EF4-FFF2-40B4-BE49-F238E27FC236}">
                  <a16:creationId xmlns:a16="http://schemas.microsoft.com/office/drawing/2014/main" id="{0D3811E9-D959-42A6-8A2C-9020426AD321}"/>
                </a:ext>
              </a:extLst>
            </p:cNvPr>
            <p:cNvSpPr/>
            <p:nvPr/>
          </p:nvSpPr>
          <p:spPr>
            <a:xfrm>
              <a:off x="10687050" y="6215063"/>
              <a:ext cx="1385888" cy="510019"/>
            </a:xfrm>
            <a:prstGeom prst="rect">
              <a:avLst/>
            </a:prstGeom>
            <a:ln/>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1800" dirty="0"/>
                <a:t>מחשבה</a:t>
              </a:r>
              <a:r>
                <a:rPr lang="he-IL" sz="1800" b="1" dirty="0"/>
                <a:t> </a:t>
              </a:r>
              <a:r>
                <a:rPr lang="he-IL" sz="2000" b="1" dirty="0"/>
                <a:t>מחזקת</a:t>
              </a:r>
              <a:endParaRPr lang="he-IL" sz="1800" b="1" dirty="0"/>
            </a:p>
          </p:txBody>
        </p:sp>
      </p:grpSp>
    </p:spTree>
    <p:extLst>
      <p:ext uri="{BB962C8B-B14F-4D97-AF65-F5344CB8AC3E}">
        <p14:creationId xmlns:p14="http://schemas.microsoft.com/office/powerpoint/2010/main" val="210597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1E06AB-7305-4EB9-A7A4-1612A38F305B}"/>
              </a:ext>
            </a:extLst>
          </p:cNvPr>
          <p:cNvSpPr>
            <a:spLocks noGrp="1"/>
          </p:cNvSpPr>
          <p:nvPr>
            <p:ph type="title"/>
          </p:nvPr>
        </p:nvSpPr>
        <p:spPr/>
        <p:txBody>
          <a:bodyPr/>
          <a:lstStyle/>
          <a:p>
            <a:r>
              <a:rPr lang="he-IL" dirty="0"/>
              <a:t>כוחה של מחשבה</a:t>
            </a:r>
          </a:p>
        </p:txBody>
      </p:sp>
      <p:pic>
        <p:nvPicPr>
          <p:cNvPr id="3" name="תמונה 2">
            <a:extLst>
              <a:ext uri="{FF2B5EF4-FFF2-40B4-BE49-F238E27FC236}">
                <a16:creationId xmlns:a16="http://schemas.microsoft.com/office/drawing/2014/main" id="{B711806E-3CFF-4C8E-ABE7-6589BB939074}"/>
              </a:ext>
            </a:extLst>
          </p:cNvPr>
          <p:cNvPicPr>
            <a:picLocks noChangeAspect="1"/>
          </p:cNvPicPr>
          <p:nvPr/>
        </p:nvPicPr>
        <p:blipFill>
          <a:blip r:embed="rId3"/>
          <a:stretch>
            <a:fillRect/>
          </a:stretch>
        </p:blipFill>
        <p:spPr>
          <a:xfrm>
            <a:off x="0" y="1471384"/>
            <a:ext cx="6648773" cy="5358041"/>
          </a:xfrm>
          <a:prstGeom prst="rect">
            <a:avLst/>
          </a:prstGeom>
        </p:spPr>
      </p:pic>
      <p:sp>
        <p:nvSpPr>
          <p:cNvPr id="7" name="מלבן 6">
            <a:extLst>
              <a:ext uri="{FF2B5EF4-FFF2-40B4-BE49-F238E27FC236}">
                <a16:creationId xmlns:a16="http://schemas.microsoft.com/office/drawing/2014/main" id="{ED14A141-ECD4-46F5-8F0B-55C8B9BD0EA2}"/>
              </a:ext>
              <a:ext uri="{C183D7F6-B498-43B3-948B-1728B52AA6E4}">
                <adec:decorative xmlns:adec="http://schemas.microsoft.com/office/drawing/2017/decorative" xmlns="" val="1"/>
              </a:ext>
            </a:extLst>
          </p:cNvPr>
          <p:cNvSpPr/>
          <p:nvPr/>
        </p:nvSpPr>
        <p:spPr>
          <a:xfrm>
            <a:off x="6096000" y="1471383"/>
            <a:ext cx="6096000" cy="53866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he-IL" sz="3200" dirty="0">
                <a:solidFill>
                  <a:schemeClr val="accent2">
                    <a:lumMod val="75000"/>
                  </a:schemeClr>
                </a:solidFill>
                <a:latin typeface="Brush Script MT" panose="03060802040406070304" pitchFamily="66" charset="0"/>
                <a:cs typeface="Calibri" panose="020F0502020204030204" pitchFamily="34" charset="0"/>
              </a:rPr>
              <a:t>כולנו מתמודדות עם מצבי חיים שונים בחברה, במשפחה, בלימודים ובחיים האישיים. מצבים אלו מלווים במחשבות מחזקות או מחשבות מחלישות. המודעות והדיבור הפנימי בינינו לבין עצמנו יכולים לסייע לנו במצבים בהם אנו תקועות מחשבתית.</a:t>
            </a:r>
          </a:p>
        </p:txBody>
      </p:sp>
    </p:spTree>
    <p:extLst>
      <p:ext uri="{BB962C8B-B14F-4D97-AF65-F5344CB8AC3E}">
        <p14:creationId xmlns:p14="http://schemas.microsoft.com/office/powerpoint/2010/main" val="3680930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1E06AB-7305-4EB9-A7A4-1612A38F305B}"/>
              </a:ext>
            </a:extLst>
          </p:cNvPr>
          <p:cNvSpPr>
            <a:spLocks noGrp="1"/>
          </p:cNvSpPr>
          <p:nvPr>
            <p:ph type="title"/>
          </p:nvPr>
        </p:nvSpPr>
        <p:spPr/>
        <p:txBody>
          <a:bodyPr/>
          <a:lstStyle/>
          <a:p>
            <a:r>
              <a:rPr lang="he-IL" dirty="0"/>
              <a:t>כוחה של מחשבה</a:t>
            </a:r>
          </a:p>
        </p:txBody>
      </p:sp>
      <p:pic>
        <p:nvPicPr>
          <p:cNvPr id="3" name="תמונה 2">
            <a:extLst>
              <a:ext uri="{FF2B5EF4-FFF2-40B4-BE49-F238E27FC236}">
                <a16:creationId xmlns:a16="http://schemas.microsoft.com/office/drawing/2014/main" id="{B711806E-3CFF-4C8E-ABE7-6589BB939074}"/>
              </a:ext>
            </a:extLst>
          </p:cNvPr>
          <p:cNvPicPr>
            <a:picLocks noChangeAspect="1"/>
          </p:cNvPicPr>
          <p:nvPr/>
        </p:nvPicPr>
        <p:blipFill>
          <a:blip r:embed="rId3"/>
          <a:stretch>
            <a:fillRect/>
          </a:stretch>
        </p:blipFill>
        <p:spPr>
          <a:xfrm>
            <a:off x="1" y="1471384"/>
            <a:ext cx="5362414" cy="5358041"/>
          </a:xfrm>
          <a:prstGeom prst="rect">
            <a:avLst/>
          </a:prstGeom>
        </p:spPr>
      </p:pic>
      <p:sp>
        <p:nvSpPr>
          <p:cNvPr id="7" name="מלבן 6">
            <a:extLst>
              <a:ext uri="{FF2B5EF4-FFF2-40B4-BE49-F238E27FC236}">
                <a16:creationId xmlns:a16="http://schemas.microsoft.com/office/drawing/2014/main" id="{ED14A141-ECD4-46F5-8F0B-55C8B9BD0EA2}"/>
              </a:ext>
              <a:ext uri="{C183D7F6-B498-43B3-948B-1728B52AA6E4}">
                <adec:decorative xmlns:adec="http://schemas.microsoft.com/office/drawing/2017/decorative" xmlns="" val="1"/>
              </a:ext>
            </a:extLst>
          </p:cNvPr>
          <p:cNvSpPr/>
          <p:nvPr/>
        </p:nvSpPr>
        <p:spPr>
          <a:xfrm>
            <a:off x="5362414" y="1471383"/>
            <a:ext cx="6829586" cy="53866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he-IL" sz="3200" dirty="0">
                <a:solidFill>
                  <a:schemeClr val="accent2">
                    <a:lumMod val="75000"/>
                  </a:schemeClr>
                </a:solidFill>
                <a:latin typeface="Brush Script MT" panose="03060802040406070304" pitchFamily="66" charset="0"/>
                <a:cs typeface="Calibri" panose="020F0502020204030204" pitchFamily="34" charset="0"/>
              </a:rPr>
              <a:t>אימון על שימוש מוגבר במחשבות מחזקות </a:t>
            </a:r>
          </a:p>
          <a:p>
            <a:pPr algn="ctr" rtl="1">
              <a:lnSpc>
                <a:spcPct val="150000"/>
              </a:lnSpc>
            </a:pPr>
            <a:r>
              <a:rPr lang="he-IL" sz="3600" b="1" dirty="0">
                <a:solidFill>
                  <a:schemeClr val="accent2">
                    <a:lumMod val="75000"/>
                  </a:schemeClr>
                </a:solidFill>
                <a:latin typeface="Brush Script MT" panose="03060802040406070304" pitchFamily="66" charset="0"/>
                <a:cs typeface="Calibri" panose="020F0502020204030204" pitchFamily="34" charset="0"/>
              </a:rPr>
              <a:t>יסייע לנו להתמודד טוב יותר ולהעריך את עצמנו יותר.</a:t>
            </a:r>
            <a:endParaRPr lang="he-IL" sz="3200" b="1" dirty="0">
              <a:solidFill>
                <a:schemeClr val="accent2">
                  <a:lumMod val="75000"/>
                </a:schemeClr>
              </a:solidFill>
              <a:latin typeface="Brush Script MT" panose="03060802040406070304" pitchFamily="66" charset="0"/>
              <a:cs typeface="Calibri" panose="020F0502020204030204" pitchFamily="34" charset="0"/>
            </a:endParaRPr>
          </a:p>
        </p:txBody>
      </p:sp>
    </p:spTree>
    <p:extLst>
      <p:ext uri="{BB962C8B-B14F-4D97-AF65-F5344CB8AC3E}">
        <p14:creationId xmlns:p14="http://schemas.microsoft.com/office/powerpoint/2010/main" val="3670100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ל פולי, צפי וצ'יקיטה יושבים ליד המדורה ביער ובועית מחשבה יוצאת לצפי מהראש">
            <a:extLst>
              <a:ext uri="{FF2B5EF4-FFF2-40B4-BE49-F238E27FC236}">
                <a16:creationId xmlns:a16="http://schemas.microsoft.com/office/drawing/2014/main" id="{44227737-455A-46D3-92A6-8BB2FA6E1DE7}"/>
              </a:ext>
            </a:extLst>
          </p:cNvPr>
          <p:cNvPicPr>
            <a:picLocks noChangeAspect="1"/>
          </p:cNvPicPr>
          <p:nvPr/>
        </p:nvPicPr>
        <p:blipFill rotWithShape="1">
          <a:blip r:embed="rId3">
            <a:extLst>
              <a:ext uri="{28A0092B-C50C-407E-A947-70E740481C1C}">
                <a14:useLocalDpi xmlns:a14="http://schemas.microsoft.com/office/drawing/2010/main" val="0"/>
              </a:ext>
            </a:extLst>
          </a:blip>
          <a:srcRect l="6757" t="15512" r="6757"/>
          <a:stretch/>
        </p:blipFill>
        <p:spPr>
          <a:xfrm>
            <a:off x="0" y="1487055"/>
            <a:ext cx="12192000" cy="5373246"/>
          </a:xfrm>
          <a:prstGeom prst="rect">
            <a:avLst/>
          </a:prstGeom>
        </p:spPr>
      </p:pic>
      <p:sp>
        <p:nvSpPr>
          <p:cNvPr id="2" name="כותרת 1">
            <a:extLst>
              <a:ext uri="{FF2B5EF4-FFF2-40B4-BE49-F238E27FC236}">
                <a16:creationId xmlns:a16="http://schemas.microsoft.com/office/drawing/2014/main" id="{7FDF6E1F-C476-4C74-A605-6BD1C6A81D4E}"/>
              </a:ext>
            </a:extLst>
          </p:cNvPr>
          <p:cNvSpPr>
            <a:spLocks noGrp="1"/>
          </p:cNvSpPr>
          <p:nvPr>
            <p:ph type="title"/>
          </p:nvPr>
        </p:nvSpPr>
        <p:spPr/>
        <p:txBody>
          <a:bodyPr/>
          <a:lstStyle/>
          <a:p>
            <a:r>
              <a:rPr lang="he-IL" dirty="0"/>
              <a:t>כוחה של מחשבה</a:t>
            </a:r>
          </a:p>
        </p:txBody>
      </p:sp>
      <p:sp>
        <p:nvSpPr>
          <p:cNvPr id="8" name="בועת דיבור: אליפסה 7">
            <a:extLst>
              <a:ext uri="{FF2B5EF4-FFF2-40B4-BE49-F238E27FC236}">
                <a16:creationId xmlns:a16="http://schemas.microsoft.com/office/drawing/2014/main" id="{1D7B61B6-EFE3-4805-9996-4A205E2D5A22}"/>
              </a:ext>
            </a:extLst>
          </p:cNvPr>
          <p:cNvSpPr/>
          <p:nvPr/>
        </p:nvSpPr>
        <p:spPr>
          <a:xfrm>
            <a:off x="838200" y="3129064"/>
            <a:ext cx="2783168" cy="2262260"/>
          </a:xfrm>
          <a:prstGeom prst="wedgeEllipseCallout">
            <a:avLst>
              <a:gd name="adj1" fmla="val 27057"/>
              <a:gd name="adj2" fmla="val 73461"/>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atin typeface="Brush Script MT" panose="03060802040406070304" pitchFamily="66" charset="0"/>
                <a:cs typeface="Calibri" panose="020F0502020204030204" pitchFamily="34" charset="0"/>
              </a:rPr>
              <a:t>אני אמנם קטן בגודל אבל מבפנים אני ענק!</a:t>
            </a:r>
          </a:p>
        </p:txBody>
      </p:sp>
    </p:spTree>
    <p:extLst>
      <p:ext uri="{BB962C8B-B14F-4D97-AF65-F5344CB8AC3E}">
        <p14:creationId xmlns:p14="http://schemas.microsoft.com/office/powerpoint/2010/main" val="1364749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57F13EBE-13FB-46AF-976F-E5B92522B421}"/>
              </a:ext>
            </a:extLst>
          </p:cNvPr>
          <p:cNvSpPr>
            <a:spLocks noGrp="1"/>
          </p:cNvSpPr>
          <p:nvPr>
            <p:ph type="title"/>
          </p:nvPr>
        </p:nvSpPr>
        <p:spPr>
          <a:xfrm>
            <a:off x="428625" y="2718224"/>
            <a:ext cx="2828636" cy="1325563"/>
          </a:xfrm>
        </p:spPr>
        <p:txBody>
          <a:bodyPr>
            <a:normAutofit fontScale="90000"/>
          </a:bodyPr>
          <a:lstStyle/>
          <a:p>
            <a:r>
              <a:rPr lang="he-IL" dirty="0"/>
              <a:t>קבלתן מפתח לשער!</a:t>
            </a:r>
          </a:p>
        </p:txBody>
      </p:sp>
      <p:pic>
        <p:nvPicPr>
          <p:cNvPr id="6" name="תמונה 5">
            <a:extLst>
              <a:ext uri="{FF2B5EF4-FFF2-40B4-BE49-F238E27FC236}">
                <a16:creationId xmlns:a16="http://schemas.microsoft.com/office/drawing/2014/main" id="{284F7C13-9025-43E3-AA41-DC5309FF10CC}"/>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1703"/>
          <a:stretch/>
        </p:blipFill>
        <p:spPr>
          <a:xfrm>
            <a:off x="3566160" y="0"/>
            <a:ext cx="8625840" cy="6858000"/>
          </a:xfrm>
          <a:prstGeom prst="rect">
            <a:avLst/>
          </a:prstGeom>
        </p:spPr>
      </p:pic>
      <p:pic>
        <p:nvPicPr>
          <p:cNvPr id="10" name="תמונה 9">
            <a:extLst>
              <a:ext uri="{FF2B5EF4-FFF2-40B4-BE49-F238E27FC236}">
                <a16:creationId xmlns:a16="http://schemas.microsoft.com/office/drawing/2014/main" id="{B128FF4B-57CE-4DE4-B6F6-BF5A996558D8}"/>
              </a:ext>
            </a:extLst>
          </p:cNvPr>
          <p:cNvPicPr>
            <a:picLocks noChangeAspect="1"/>
          </p:cNvPicPr>
          <p:nvPr/>
        </p:nvPicPr>
        <p:blipFill>
          <a:blip r:embed="rId4"/>
          <a:stretch>
            <a:fillRect/>
          </a:stretch>
        </p:blipFill>
        <p:spPr>
          <a:xfrm>
            <a:off x="5483951" y="186979"/>
            <a:ext cx="6279424" cy="5883150"/>
          </a:xfrm>
          <a:prstGeom prst="rect">
            <a:avLst/>
          </a:prstGeom>
        </p:spPr>
      </p:pic>
      <p:pic>
        <p:nvPicPr>
          <p:cNvPr id="12" name="תמונה 11">
            <a:extLst>
              <a:ext uri="{FF2B5EF4-FFF2-40B4-BE49-F238E27FC236}">
                <a16:creationId xmlns:a16="http://schemas.microsoft.com/office/drawing/2014/main" id="{103B1F6F-7645-45E0-8663-E747A630AC24}"/>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0832" y="2771652"/>
            <a:ext cx="1112794" cy="4608862"/>
          </a:xfrm>
          <a:prstGeom prst="rect">
            <a:avLst/>
          </a:prstGeom>
        </p:spPr>
      </p:pic>
      <p:pic>
        <p:nvPicPr>
          <p:cNvPr id="13" name="תמונה 12">
            <a:extLst>
              <a:ext uri="{FF2B5EF4-FFF2-40B4-BE49-F238E27FC236}">
                <a16:creationId xmlns:a16="http://schemas.microsoft.com/office/drawing/2014/main" id="{43BA9F21-5843-4C1C-8023-433794EE7775}"/>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242401" y="2771652"/>
            <a:ext cx="1130824" cy="4608862"/>
          </a:xfrm>
          <a:prstGeom prst="rect">
            <a:avLst/>
          </a:prstGeom>
        </p:spPr>
      </p:pic>
      <p:pic>
        <p:nvPicPr>
          <p:cNvPr id="14" name="תמונה 13" descr="תמונה של מפתח הפותח את השער למעבר לתחנה הבאה">
            <a:extLst>
              <a:ext uri="{FF2B5EF4-FFF2-40B4-BE49-F238E27FC236}">
                <a16:creationId xmlns:a16="http://schemas.microsoft.com/office/drawing/2014/main" id="{75191873-F682-48C4-A0E4-82AEF29319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694716">
            <a:off x="7494857" y="2129726"/>
            <a:ext cx="1511300" cy="3828122"/>
          </a:xfrm>
          <a:prstGeom prst="rect">
            <a:avLst/>
          </a:prstGeom>
          <a:effectLst>
            <a:glow rad="38100">
              <a:srgbClr val="FBD24F">
                <a:alpha val="43000"/>
              </a:srgbClr>
            </a:glow>
            <a:outerShdw blurRad="63500" sx="102000" sy="102000" algn="ctr" rotWithShape="0">
              <a:prstClr val="black">
                <a:alpha val="40000"/>
              </a:prstClr>
            </a:outerShdw>
          </a:effectLst>
        </p:spPr>
      </p:pic>
    </p:spTree>
    <p:extLst>
      <p:ext uri="{BB962C8B-B14F-4D97-AF65-F5344CB8AC3E}">
        <p14:creationId xmlns:p14="http://schemas.microsoft.com/office/powerpoint/2010/main" val="22623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14"/>
                                        </p:tgtEl>
                                        <p:attrNameLst>
                                          <p:attrName>ppt_w</p:attrName>
                                        </p:attrNameLst>
                                      </p:cBhvr>
                                      <p:tavLst>
                                        <p:tav tm="0">
                                          <p:val>
                                            <p:strVal val="ppt_w"/>
                                          </p:val>
                                        </p:tav>
                                        <p:tav tm="100000">
                                          <p:val>
                                            <p:fltVal val="0"/>
                                          </p:val>
                                        </p:tav>
                                      </p:tavLst>
                                    </p:anim>
                                    <p:anim calcmode="lin" valueType="num">
                                      <p:cBhvr>
                                        <p:cTn id="23" dur="1000"/>
                                        <p:tgtEl>
                                          <p:spTgt spid="14"/>
                                        </p:tgtEl>
                                        <p:attrNameLst>
                                          <p:attrName>ppt_h</p:attrName>
                                        </p:attrNameLst>
                                      </p:cBhvr>
                                      <p:tavLst>
                                        <p:tav tm="0">
                                          <p:val>
                                            <p:strVal val="ppt_h"/>
                                          </p:val>
                                        </p:tav>
                                        <p:tav tm="100000">
                                          <p:val>
                                            <p:fltVal val="0"/>
                                          </p:val>
                                        </p:tav>
                                      </p:tavLst>
                                    </p:anim>
                                    <p:anim calcmode="lin" valueType="num">
                                      <p:cBhvr>
                                        <p:cTn id="24" dur="1000"/>
                                        <p:tgtEl>
                                          <p:spTgt spid="14"/>
                                        </p:tgtEl>
                                        <p:attrNameLst>
                                          <p:attrName>style.rotation</p:attrName>
                                        </p:attrNameLst>
                                      </p:cBhvr>
                                      <p:tavLst>
                                        <p:tav tm="0">
                                          <p:val>
                                            <p:fltVal val="0"/>
                                          </p:val>
                                        </p:tav>
                                        <p:tav tm="100000">
                                          <p:val>
                                            <p:fltVal val="90"/>
                                          </p:val>
                                        </p:tav>
                                      </p:tavLst>
                                    </p:anim>
                                    <p:animEffect transition="out" filter="fade">
                                      <p:cBhvr>
                                        <p:cTn id="25" dur="1000"/>
                                        <p:tgtEl>
                                          <p:spTgt spid="14"/>
                                        </p:tgtEl>
                                      </p:cBhvr>
                                    </p:animEffect>
                                    <p:set>
                                      <p:cBhvr>
                                        <p:cTn id="26"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EE1F201D-49BE-43BD-B19D-8B5CCF58F08D}"/>
              </a:ext>
            </a:extLst>
          </p:cNvPr>
          <p:cNvSpPr>
            <a:spLocks noGrp="1"/>
          </p:cNvSpPr>
          <p:nvPr>
            <p:ph type="body" idx="1"/>
          </p:nvPr>
        </p:nvSpPr>
        <p:spPr>
          <a:xfrm>
            <a:off x="237506" y="1656051"/>
            <a:ext cx="11261767" cy="4649746"/>
          </a:xfrm>
        </p:spPr>
        <p:txBody>
          <a:bodyPr>
            <a:normAutofit/>
          </a:bodyPr>
          <a:lstStyle/>
          <a:p>
            <a:pPr>
              <a:lnSpc>
                <a:spcPct val="150000"/>
              </a:lnSpc>
            </a:pPr>
            <a:r>
              <a:rPr lang="he-IL"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הישענות על תפיסות/ מחשבות מחלישות לגבי עצמנו מגבילות אותנו בהתנסויות שונות בחיים.</a:t>
            </a:r>
          </a:p>
          <a:p>
            <a:pPr>
              <a:lnSpc>
                <a:spcPct val="150000"/>
              </a:lnSpc>
            </a:pPr>
            <a:r>
              <a:rPr lang="he-IL"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ישנן שתי סוגי מחשבות: מחשבות מחזקות ומחשבות מחלישות.</a:t>
            </a:r>
          </a:p>
          <a:p>
            <a:pPr>
              <a:lnSpc>
                <a:spcPct val="150000"/>
              </a:lnSpc>
            </a:pPr>
            <a:r>
              <a:rPr lang="he-IL"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בעזרת מודעות ודיבור פנימי אנו יכולות להרחיב את נקודת המבט שלנו על עצמנו.</a:t>
            </a:r>
          </a:p>
        </p:txBody>
      </p:sp>
    </p:spTree>
    <p:extLst>
      <p:ext uri="{BB962C8B-B14F-4D97-AF65-F5344CB8AC3E}">
        <p14:creationId xmlns:p14="http://schemas.microsoft.com/office/powerpoint/2010/main" val="1539200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1"/>
          <p:cNvPicPr preferRelativeResize="0"/>
          <p:nvPr/>
        </p:nvPicPr>
        <p:blipFill rotWithShape="1">
          <a:blip r:embed="rId3">
            <a:alphaModFix/>
          </a:blip>
          <a:srcRect/>
          <a:stretch/>
        </p:blipFill>
        <p:spPr>
          <a:xfrm>
            <a:off x="159659" y="1475749"/>
            <a:ext cx="3023613" cy="2233523"/>
          </a:xfrm>
          <a:prstGeom prst="rect">
            <a:avLst/>
          </a:prstGeom>
          <a:noFill/>
          <a:ln>
            <a:noFill/>
          </a:ln>
        </p:spPr>
      </p:pic>
      <p:pic>
        <p:nvPicPr>
          <p:cNvPr id="298" name="Google Shape;298;p31"/>
          <p:cNvPicPr preferRelativeResize="0"/>
          <p:nvPr/>
        </p:nvPicPr>
        <p:blipFill rotWithShape="1">
          <a:blip r:embed="rId3">
            <a:alphaModFix/>
          </a:blip>
          <a:srcRect/>
          <a:stretch/>
        </p:blipFill>
        <p:spPr>
          <a:xfrm>
            <a:off x="3349376" y="2191494"/>
            <a:ext cx="2449189" cy="1809199"/>
          </a:xfrm>
          <a:prstGeom prst="rect">
            <a:avLst/>
          </a:prstGeom>
          <a:noFill/>
          <a:ln>
            <a:noFill/>
          </a:ln>
        </p:spPr>
      </p:pic>
      <p:pic>
        <p:nvPicPr>
          <p:cNvPr id="299" name="Google Shape;299;p31"/>
          <p:cNvPicPr preferRelativeResize="0"/>
          <p:nvPr/>
        </p:nvPicPr>
        <p:blipFill rotWithShape="1">
          <a:blip r:embed="rId3">
            <a:alphaModFix/>
          </a:blip>
          <a:srcRect/>
          <a:stretch/>
        </p:blipFill>
        <p:spPr>
          <a:xfrm>
            <a:off x="5811932" y="3517348"/>
            <a:ext cx="3023613" cy="2233523"/>
          </a:xfrm>
          <a:prstGeom prst="rect">
            <a:avLst/>
          </a:prstGeom>
          <a:noFill/>
          <a:ln>
            <a:noFill/>
          </a:ln>
        </p:spPr>
      </p:pic>
      <p:pic>
        <p:nvPicPr>
          <p:cNvPr id="300" name="Google Shape;300;p31"/>
          <p:cNvPicPr preferRelativeResize="0"/>
          <p:nvPr/>
        </p:nvPicPr>
        <p:blipFill rotWithShape="1">
          <a:blip r:embed="rId3">
            <a:alphaModFix/>
          </a:blip>
          <a:srcRect/>
          <a:stretch/>
        </p:blipFill>
        <p:spPr>
          <a:xfrm>
            <a:off x="9001649" y="1324332"/>
            <a:ext cx="3023613" cy="2233523"/>
          </a:xfrm>
          <a:prstGeom prst="rect">
            <a:avLst/>
          </a:prstGeom>
          <a:noFill/>
          <a:ln>
            <a:noFill/>
          </a:ln>
        </p:spPr>
      </p:pic>
      <p:pic>
        <p:nvPicPr>
          <p:cNvPr id="301" name="Google Shape;301;p31"/>
          <p:cNvPicPr preferRelativeResize="0"/>
          <p:nvPr/>
        </p:nvPicPr>
        <p:blipFill rotWithShape="1">
          <a:blip r:embed="rId3">
            <a:alphaModFix/>
          </a:blip>
          <a:srcRect/>
          <a:stretch/>
        </p:blipFill>
        <p:spPr>
          <a:xfrm>
            <a:off x="9150326" y="3846258"/>
            <a:ext cx="2874750" cy="2123559"/>
          </a:xfrm>
          <a:prstGeom prst="rect">
            <a:avLst/>
          </a:prstGeom>
          <a:noFill/>
          <a:ln>
            <a:noFill/>
          </a:ln>
        </p:spPr>
      </p:pic>
      <p:pic>
        <p:nvPicPr>
          <p:cNvPr id="302" name="Google Shape;302;p31"/>
          <p:cNvPicPr preferRelativeResize="0"/>
          <p:nvPr/>
        </p:nvPicPr>
        <p:blipFill rotWithShape="1">
          <a:blip r:embed="rId3">
            <a:alphaModFix/>
          </a:blip>
          <a:srcRect/>
          <a:stretch/>
        </p:blipFill>
        <p:spPr>
          <a:xfrm>
            <a:off x="5553426" y="1107129"/>
            <a:ext cx="3023613" cy="2233523"/>
          </a:xfrm>
          <a:prstGeom prst="rect">
            <a:avLst/>
          </a:prstGeom>
          <a:noFill/>
          <a:ln>
            <a:noFill/>
          </a:ln>
        </p:spPr>
      </p:pic>
      <p:pic>
        <p:nvPicPr>
          <p:cNvPr id="303" name="Google Shape;303;p31"/>
          <p:cNvPicPr preferRelativeResize="0"/>
          <p:nvPr/>
        </p:nvPicPr>
        <p:blipFill rotWithShape="1">
          <a:blip r:embed="rId4">
            <a:alphaModFix/>
          </a:blip>
          <a:srcRect/>
          <a:stretch/>
        </p:blipFill>
        <p:spPr>
          <a:xfrm>
            <a:off x="159659" y="4031719"/>
            <a:ext cx="4444343" cy="2969119"/>
          </a:xfrm>
          <a:prstGeom prst="rect">
            <a:avLst/>
          </a:prstGeom>
          <a:noFill/>
          <a:ln>
            <a:noFill/>
          </a:ln>
        </p:spPr>
      </p:pic>
      <p:sp>
        <p:nvSpPr>
          <p:cNvPr id="304" name="Google Shape;304;p31"/>
          <p:cNvSpPr/>
          <p:nvPr/>
        </p:nvSpPr>
        <p:spPr>
          <a:xfrm>
            <a:off x="5270246" y="-104298"/>
            <a:ext cx="9068456" cy="1378131"/>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dirty="0">
                <a:solidFill>
                  <a:srgbClr val="002060"/>
                </a:solidFill>
                <a:latin typeface="Calibri" panose="020F0502020204030204" pitchFamily="34" charset="0"/>
                <a:ea typeface="Calibri"/>
                <a:cs typeface="Calibri" panose="020F0502020204030204" pitchFamily="34" charset="0"/>
                <a:sym typeface="Calibri"/>
              </a:rPr>
              <a:t>מסכמ</a:t>
            </a:r>
            <a:r>
              <a:rPr lang="he-IL" sz="5400" b="1" dirty="0">
                <a:solidFill>
                  <a:srgbClr val="002060"/>
                </a:solidFill>
                <a:latin typeface="Calibri" panose="020F0502020204030204" pitchFamily="34" charset="0"/>
                <a:ea typeface="Calibri"/>
                <a:cs typeface="Calibri" panose="020F0502020204030204" pitchFamily="34" charset="0"/>
                <a:sym typeface="Calibri"/>
              </a:rPr>
              <a:t>ות</a:t>
            </a:r>
            <a:r>
              <a:rPr lang="iw-IL" sz="5400" b="1" dirty="0">
                <a:solidFill>
                  <a:srgbClr val="002060"/>
                </a:solidFill>
                <a:latin typeface="Calibri" panose="020F0502020204030204" pitchFamily="34" charset="0"/>
                <a:ea typeface="Calibri"/>
                <a:cs typeface="Calibri" panose="020F0502020204030204" pitchFamily="34" charset="0"/>
                <a:sym typeface="Calibri"/>
              </a:rPr>
              <a:t> שיעור</a:t>
            </a:r>
            <a:endParaRPr dirty="0">
              <a:latin typeface="Calibri" panose="020F0502020204030204" pitchFamily="34" charset="0"/>
              <a:cs typeface="Calibri" panose="020F0502020204030204" pitchFamily="34" charset="0"/>
            </a:endParaRPr>
          </a:p>
        </p:txBody>
      </p:sp>
      <p:sp>
        <p:nvSpPr>
          <p:cNvPr id="305" name="Google Shape;305;p31"/>
          <p:cNvSpPr txBox="1"/>
          <p:nvPr/>
        </p:nvSpPr>
        <p:spPr>
          <a:xfrm>
            <a:off x="5847804" y="1935488"/>
            <a:ext cx="2434856" cy="430887"/>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a:solidFill>
                  <a:schemeClr val="dk1"/>
                </a:solidFill>
                <a:latin typeface="Calibri" panose="020F0502020204030204" pitchFamily="34" charset="0"/>
                <a:ea typeface="Gisha"/>
                <a:cs typeface="Calibri" panose="020F0502020204030204" pitchFamily="34" charset="0"/>
                <a:sym typeface="Gisha"/>
              </a:rPr>
              <a:t>משהו שריגש אותי</a:t>
            </a:r>
            <a:endParaRPr>
              <a:latin typeface="Calibri" panose="020F0502020204030204" pitchFamily="34" charset="0"/>
              <a:cs typeface="Calibri" panose="020F0502020204030204" pitchFamily="34" charset="0"/>
            </a:endParaRPr>
          </a:p>
        </p:txBody>
      </p:sp>
      <p:sp>
        <p:nvSpPr>
          <p:cNvPr id="306" name="Google Shape;306;p31"/>
          <p:cNvSpPr txBox="1"/>
          <p:nvPr/>
        </p:nvSpPr>
        <p:spPr>
          <a:xfrm>
            <a:off x="6192637" y="4031719"/>
            <a:ext cx="2423559" cy="1107955"/>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dirty="0">
                <a:solidFill>
                  <a:schemeClr val="dk1"/>
                </a:solidFill>
                <a:latin typeface="Calibri" panose="020F0502020204030204" pitchFamily="34" charset="0"/>
                <a:ea typeface="Gisha"/>
                <a:cs typeface="Calibri" panose="020F0502020204030204" pitchFamily="34" charset="0"/>
                <a:sym typeface="Gisha"/>
              </a:rPr>
              <a:t>מתוך מה שלמדתי בשיעור</a:t>
            </a:r>
            <a:r>
              <a:rPr lang="he-IL" sz="2200" dirty="0">
                <a:solidFill>
                  <a:schemeClr val="dk1"/>
                </a:solidFill>
                <a:latin typeface="Calibri" panose="020F0502020204030204" pitchFamily="34" charset="0"/>
                <a:ea typeface="Gisha"/>
                <a:cs typeface="Calibri" panose="020F0502020204030204" pitchFamily="34" charset="0"/>
                <a:sym typeface="Gisha"/>
              </a:rPr>
              <a:t>,</a:t>
            </a:r>
            <a:r>
              <a:rPr lang="iw-IL" sz="2200" dirty="0">
                <a:solidFill>
                  <a:schemeClr val="dk1"/>
                </a:solidFill>
                <a:latin typeface="Calibri" panose="020F0502020204030204" pitchFamily="34" charset="0"/>
                <a:ea typeface="Gisha"/>
                <a:cs typeface="Calibri" panose="020F0502020204030204" pitchFamily="34" charset="0"/>
                <a:sym typeface="Gisha"/>
              </a:rPr>
              <a:t> מה אני רוצה לקחת איתי הלאה?</a:t>
            </a:r>
            <a:endParaRPr dirty="0">
              <a:latin typeface="Calibri" panose="020F0502020204030204" pitchFamily="34" charset="0"/>
              <a:cs typeface="Calibri" panose="020F0502020204030204" pitchFamily="34" charset="0"/>
            </a:endParaRPr>
          </a:p>
        </p:txBody>
      </p:sp>
      <p:sp>
        <p:nvSpPr>
          <p:cNvPr id="307" name="Google Shape;307;p31"/>
          <p:cNvSpPr txBox="1"/>
          <p:nvPr/>
        </p:nvSpPr>
        <p:spPr>
          <a:xfrm>
            <a:off x="3695455" y="2711372"/>
            <a:ext cx="1757030" cy="76944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a:solidFill>
                  <a:schemeClr val="dk1"/>
                </a:solidFill>
                <a:latin typeface="Calibri" panose="020F0502020204030204" pitchFamily="34" charset="0"/>
                <a:ea typeface="Gisha"/>
                <a:cs typeface="Calibri" panose="020F0502020204030204" pitchFamily="34" charset="0"/>
                <a:sym typeface="Gisha"/>
              </a:rPr>
              <a:t>משהו חדש שלמדתי היום</a:t>
            </a:r>
            <a:endParaRPr>
              <a:latin typeface="Calibri" panose="020F0502020204030204" pitchFamily="34" charset="0"/>
              <a:cs typeface="Calibri" panose="020F0502020204030204" pitchFamily="34" charset="0"/>
            </a:endParaRPr>
          </a:p>
        </p:txBody>
      </p:sp>
      <p:sp>
        <p:nvSpPr>
          <p:cNvPr id="308" name="Google Shape;308;p31"/>
          <p:cNvSpPr txBox="1"/>
          <p:nvPr/>
        </p:nvSpPr>
        <p:spPr>
          <a:xfrm>
            <a:off x="1006829" y="2086905"/>
            <a:ext cx="1587779" cy="76940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a:solidFill>
                  <a:schemeClr val="dk1"/>
                </a:solidFill>
                <a:latin typeface="Calibri" panose="020F0502020204030204" pitchFamily="34" charset="0"/>
                <a:ea typeface="Gisha"/>
                <a:cs typeface="Calibri" panose="020F0502020204030204" pitchFamily="34" charset="0"/>
                <a:sym typeface="Gisha"/>
              </a:rPr>
              <a:t>משהו שהפתיע אותי</a:t>
            </a:r>
            <a:endParaRPr>
              <a:latin typeface="Calibri" panose="020F0502020204030204" pitchFamily="34" charset="0"/>
              <a:cs typeface="Calibri" panose="020F0502020204030204" pitchFamily="34" charset="0"/>
            </a:endParaRPr>
          </a:p>
        </p:txBody>
      </p:sp>
      <p:sp>
        <p:nvSpPr>
          <p:cNvPr id="309" name="Google Shape;309;p31"/>
          <p:cNvSpPr txBox="1"/>
          <p:nvPr/>
        </p:nvSpPr>
        <p:spPr>
          <a:xfrm>
            <a:off x="9858892" y="4338793"/>
            <a:ext cx="1757030" cy="76940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a:solidFill>
                  <a:schemeClr val="dk1"/>
                </a:solidFill>
                <a:latin typeface="Calibri" panose="020F0502020204030204" pitchFamily="34" charset="0"/>
                <a:ea typeface="Gisha"/>
                <a:cs typeface="Calibri" panose="020F0502020204030204" pitchFamily="34" charset="0"/>
                <a:sym typeface="Gisha"/>
              </a:rPr>
              <a:t>משהו שלמדתי על עצמי היום</a:t>
            </a:r>
            <a:endParaRPr>
              <a:latin typeface="Calibri" panose="020F0502020204030204" pitchFamily="34" charset="0"/>
              <a:cs typeface="Calibri" panose="020F0502020204030204" pitchFamily="34" charset="0"/>
            </a:endParaRPr>
          </a:p>
        </p:txBody>
      </p:sp>
      <p:sp>
        <p:nvSpPr>
          <p:cNvPr id="310" name="Google Shape;310;p31"/>
          <p:cNvSpPr txBox="1"/>
          <p:nvPr/>
        </p:nvSpPr>
        <p:spPr>
          <a:xfrm>
            <a:off x="9503177" y="1812397"/>
            <a:ext cx="2276946" cy="1107955"/>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2200" dirty="0">
                <a:solidFill>
                  <a:schemeClr val="dk1"/>
                </a:solidFill>
                <a:latin typeface="Calibri" panose="020F0502020204030204" pitchFamily="34" charset="0"/>
                <a:ea typeface="Gisha"/>
                <a:cs typeface="Calibri" panose="020F0502020204030204" pitchFamily="34" charset="0"/>
                <a:sym typeface="Gisha"/>
              </a:rPr>
              <a:t>מחשבות שהתעוררו בי במהלך השיעור או בעקבותיו</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32"/>
          <p:cNvPicPr preferRelativeResize="0"/>
          <p:nvPr/>
        </p:nvPicPr>
        <p:blipFill rotWithShape="1">
          <a:blip r:embed="rId3">
            <a:alphaModFix/>
          </a:blip>
          <a:srcRect/>
          <a:stretch/>
        </p:blipFill>
        <p:spPr>
          <a:xfrm flipH="1">
            <a:off x="2317584" y="1468702"/>
            <a:ext cx="6177517" cy="5069258"/>
          </a:xfrm>
          <a:prstGeom prst="rect">
            <a:avLst/>
          </a:prstGeom>
          <a:noFill/>
          <a:ln>
            <a:noFill/>
          </a:ln>
        </p:spPr>
      </p:pic>
      <p:sp>
        <p:nvSpPr>
          <p:cNvPr id="317" name="Google Shape;317;p32"/>
          <p:cNvSpPr txBox="1"/>
          <p:nvPr/>
        </p:nvSpPr>
        <p:spPr>
          <a:xfrm>
            <a:off x="3176960" y="3122398"/>
            <a:ext cx="4458764" cy="2112963"/>
          </a:xfrm>
          <a:prstGeom prst="rect">
            <a:avLst/>
          </a:prstGeom>
          <a:noFill/>
          <a:ln>
            <a:noFill/>
          </a:ln>
        </p:spPr>
        <p:txBody>
          <a:bodyPr spcFirstLastPara="1" wrap="square" lIns="91425" tIns="45700" rIns="91425" bIns="45700" anchor="t" anchorCtr="0">
            <a:noAutofit/>
          </a:bodyPr>
          <a:lstStyle/>
          <a:p>
            <a:pPr marL="45720" marR="0" lvl="0" indent="0" algn="ctr" rtl="1">
              <a:lnSpc>
                <a:spcPct val="90000"/>
              </a:lnSpc>
              <a:spcBef>
                <a:spcPts val="0"/>
              </a:spcBef>
              <a:spcAft>
                <a:spcPts val="0"/>
              </a:spcAft>
              <a:buClr>
                <a:schemeClr val="dk1"/>
              </a:buClr>
              <a:buSzPts val="5400"/>
              <a:buFont typeface="Arial"/>
              <a:buNone/>
            </a:pPr>
            <a:r>
              <a:rPr lang="iw-IL" sz="5400">
                <a:solidFill>
                  <a:schemeClr val="dk1"/>
                </a:solidFill>
                <a:latin typeface="Calibri" panose="020F0502020204030204" pitchFamily="34" charset="0"/>
                <a:ea typeface="Gisha"/>
                <a:cs typeface="Calibri" panose="020F0502020204030204" pitchFamily="34" charset="0"/>
                <a:sym typeface="Gisha"/>
              </a:rPr>
              <a:t>מה בכוונתי לעשות ממחר?</a:t>
            </a:r>
            <a:endParaRPr>
              <a:latin typeface="Calibri" panose="020F0502020204030204" pitchFamily="34" charset="0"/>
              <a:cs typeface="Calibri" panose="020F0502020204030204" pitchFamily="34" charset="0"/>
            </a:endParaRPr>
          </a:p>
        </p:txBody>
      </p:sp>
      <p:sp>
        <p:nvSpPr>
          <p:cNvPr id="318" name="Google Shape;318;p32"/>
          <p:cNvSpPr/>
          <p:nvPr/>
        </p:nvSpPr>
        <p:spPr>
          <a:xfrm>
            <a:off x="5727446" y="1831"/>
            <a:ext cx="9068456" cy="1378131"/>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a:solidFill>
                  <a:srgbClr val="002060"/>
                </a:solidFill>
                <a:latin typeface="Calibri" panose="020F0502020204030204" pitchFamily="34" charset="0"/>
                <a:ea typeface="Calibri"/>
                <a:cs typeface="Calibri" panose="020F0502020204030204" pitchFamily="34" charset="0"/>
                <a:sym typeface="Calibri"/>
              </a:rPr>
              <a:t>בכוונתי...</a:t>
            </a:r>
            <a:endParaRPr>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9"/>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84" name="Google Shape;184;p19"/>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מטרות השיעור</a:t>
            </a:r>
            <a:endParaRPr sz="2800" b="1">
              <a:solidFill>
                <a:srgbClr val="002060"/>
              </a:solidFill>
              <a:latin typeface="Calibri"/>
              <a:ea typeface="Calibri"/>
              <a:cs typeface="Calibri"/>
              <a:sym typeface="Calibri"/>
            </a:endParaRPr>
          </a:p>
        </p:txBody>
      </p:sp>
      <p:sp>
        <p:nvSpPr>
          <p:cNvPr id="185" name="Google Shape;185;p19"/>
          <p:cNvSpPr txBox="1"/>
          <p:nvPr/>
        </p:nvSpPr>
        <p:spPr>
          <a:xfrm>
            <a:off x="593766" y="2746408"/>
            <a:ext cx="11127179" cy="830956"/>
          </a:xfrm>
          <a:prstGeom prst="rect">
            <a:avLst/>
          </a:prstGeom>
          <a:noFill/>
          <a:ln>
            <a:noFill/>
          </a:ln>
        </p:spPr>
        <p:txBody>
          <a:bodyPr spcFirstLastPara="1" wrap="square" lIns="91425" tIns="45700" rIns="91425" bIns="45700" anchor="t" anchorCtr="0">
            <a:spAutoFit/>
          </a:bodyPr>
          <a:lstStyle/>
          <a:p>
            <a:pPr lvl="0" algn="ctr" rtl="1">
              <a:lnSpc>
                <a:spcPct val="150000"/>
              </a:lnSpc>
              <a:buClr>
                <a:schemeClr val="accent1">
                  <a:lumMod val="75000"/>
                </a:schemeClr>
              </a:buClr>
            </a:pPr>
            <a:r>
              <a:rPr lang="he-IL" sz="3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sym typeface="David"/>
              </a:rPr>
              <a:t>.</a:t>
            </a:r>
          </a:p>
        </p:txBody>
      </p:sp>
      <p:pic>
        <p:nvPicPr>
          <p:cNvPr id="186" name="Google Shape;186;p19"/>
          <p:cNvPicPr preferRelativeResize="0"/>
          <p:nvPr/>
        </p:nvPicPr>
        <p:blipFill rotWithShape="1">
          <a:blip r:embed="rId4">
            <a:alphaModFix/>
          </a:blip>
          <a:srcRect/>
          <a:stretch/>
        </p:blipFill>
        <p:spPr>
          <a:xfrm>
            <a:off x="8134350" y="737914"/>
            <a:ext cx="609600" cy="579120"/>
          </a:xfrm>
          <a:prstGeom prst="rect">
            <a:avLst/>
          </a:prstGeom>
          <a:noFill/>
          <a:ln>
            <a:noFill/>
          </a:ln>
        </p:spPr>
      </p:pic>
      <p:sp>
        <p:nvSpPr>
          <p:cNvPr id="6" name="Google Shape;185;p19">
            <a:extLst>
              <a:ext uri="{FF2B5EF4-FFF2-40B4-BE49-F238E27FC236}">
                <a16:creationId xmlns:a16="http://schemas.microsoft.com/office/drawing/2014/main" id="{FACE35D5-DC12-435C-BE76-9D4BB682AB4A}"/>
              </a:ext>
            </a:extLst>
          </p:cNvPr>
          <p:cNvSpPr txBox="1"/>
          <p:nvPr/>
        </p:nvSpPr>
        <p:spPr>
          <a:xfrm>
            <a:off x="715859" y="2418861"/>
            <a:ext cx="11127179" cy="2554505"/>
          </a:xfrm>
          <a:prstGeom prst="rect">
            <a:avLst/>
          </a:prstGeom>
          <a:noFill/>
          <a:ln>
            <a:noFill/>
          </a:ln>
        </p:spPr>
        <p:txBody>
          <a:bodyPr spcFirstLastPara="1" wrap="square" lIns="91425" tIns="45700" rIns="91425" bIns="45700" anchor="t" anchorCtr="0">
            <a:spAutoFit/>
          </a:bodyPr>
          <a:lstStyle/>
          <a:p>
            <a:pPr marL="457200" lvl="0" indent="-457200" algn="r" rtl="1">
              <a:buClr>
                <a:schemeClr val="accent1">
                  <a:lumMod val="75000"/>
                </a:schemeClr>
              </a:buClr>
              <a:buFont typeface="Arial" panose="020B0604020202020204" pitchFamily="34" charset="0"/>
              <a:buChar char="•"/>
            </a:pPr>
            <a:r>
              <a:rPr lang="he-IL" sz="3200" dirty="0">
                <a:solidFill>
                  <a:schemeClr val="accent2">
                    <a:lumMod val="50000"/>
                  </a:schemeClr>
                </a:solidFill>
                <a:latin typeface="Calibri" panose="020F0502020204030204" pitchFamily="34" charset="0"/>
                <a:ea typeface="David"/>
                <a:cs typeface="Calibri" panose="020F0502020204030204" pitchFamily="34" charset="0"/>
                <a:sym typeface="David"/>
              </a:rPr>
              <a:t>הבנת המושגים מחשבה מחזקת' ו'מחשבה מחלישה'.</a:t>
            </a:r>
          </a:p>
          <a:p>
            <a:pPr marL="457200" lvl="0" indent="-457200" algn="r" rtl="1">
              <a:buClr>
                <a:schemeClr val="accent1">
                  <a:lumMod val="75000"/>
                </a:schemeClr>
              </a:buClr>
              <a:buFont typeface="Arial" panose="020B0604020202020204" pitchFamily="34" charset="0"/>
              <a:buChar char="•"/>
            </a:pPr>
            <a:r>
              <a:rPr lang="he-IL" sz="3200" dirty="0">
                <a:solidFill>
                  <a:schemeClr val="accent2">
                    <a:lumMod val="50000"/>
                  </a:schemeClr>
                </a:solidFill>
                <a:latin typeface="Calibri" panose="020F0502020204030204" pitchFamily="34" charset="0"/>
                <a:ea typeface="David"/>
                <a:cs typeface="Calibri" panose="020F0502020204030204" pitchFamily="34" charset="0"/>
                <a:sym typeface="David"/>
              </a:rPr>
              <a:t>זיהוי מחשבות מחלישות ומחשבות מחזקות והכרת דיבור פנימי לצורך למידה והעצמה במעגלי החיים השונים.</a:t>
            </a:r>
          </a:p>
          <a:p>
            <a:pPr marL="457200" lvl="0" indent="-457200" algn="r" rtl="1">
              <a:buClr>
                <a:schemeClr val="accent1">
                  <a:lumMod val="75000"/>
                </a:schemeClr>
              </a:buClr>
              <a:buFont typeface="Arial" panose="020B0604020202020204" pitchFamily="34" charset="0"/>
              <a:buChar char="•"/>
            </a:pPr>
            <a:endParaRPr lang="he-IL" sz="3200" dirty="0">
              <a:solidFill>
                <a:schemeClr val="accent2">
                  <a:lumMod val="50000"/>
                </a:schemeClr>
              </a:solidFill>
              <a:latin typeface="Calibri" panose="020F0502020204030204" pitchFamily="34" charset="0"/>
              <a:ea typeface="David"/>
              <a:cs typeface="Calibri" panose="020F0502020204030204" pitchFamily="34" charset="0"/>
              <a:sym typeface="David"/>
            </a:endParaRPr>
          </a:p>
          <a:p>
            <a:pPr lvl="0" algn="r" rtl="1">
              <a:buClr>
                <a:schemeClr val="accent1">
                  <a:lumMod val="75000"/>
                </a:schemeClr>
              </a:buClr>
            </a:pPr>
            <a:endParaRPr lang="he-IL" sz="3200" dirty="0">
              <a:solidFill>
                <a:schemeClr val="accent2">
                  <a:lumMod val="50000"/>
                </a:schemeClr>
              </a:solidFill>
              <a:latin typeface="Calibri" panose="020F0502020204030204" pitchFamily="34" charset="0"/>
              <a:ea typeface="David"/>
              <a:cs typeface="Calibri" panose="020F0502020204030204" pitchFamily="34" charset="0"/>
              <a:sym typeface="Davi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D87C1D02-221F-468F-92D3-ABDAE5D93DCA}"/>
              </a:ext>
            </a:extLst>
          </p:cNvPr>
          <p:cNvPicPr>
            <a:picLocks noChangeAspect="1"/>
          </p:cNvPicPr>
          <p:nvPr/>
        </p:nvPicPr>
        <p:blipFill>
          <a:blip r:embed="rId3"/>
          <a:stretch>
            <a:fillRect/>
          </a:stretch>
        </p:blipFill>
        <p:spPr>
          <a:xfrm>
            <a:off x="-2819400" y="1536902"/>
            <a:ext cx="12192000" cy="6858000"/>
          </a:xfrm>
          <a:prstGeom prst="rect">
            <a:avLst/>
          </a:prstGeom>
        </p:spPr>
      </p:pic>
      <p:pic>
        <p:nvPicPr>
          <p:cNvPr id="7" name="תמונה 6">
            <a:extLst>
              <a:ext uri="{FF2B5EF4-FFF2-40B4-BE49-F238E27FC236}">
                <a16:creationId xmlns:a16="http://schemas.microsoft.com/office/drawing/2014/main" id="{46417374-DBCB-473A-9326-9A7AEB983E44}"/>
              </a:ext>
            </a:extLst>
          </p:cNvPr>
          <p:cNvPicPr>
            <a:picLocks noChangeAspect="1"/>
          </p:cNvPicPr>
          <p:nvPr/>
        </p:nvPicPr>
        <p:blipFill rotWithShape="1">
          <a:blip r:embed="rId4"/>
          <a:srcRect l="27344" t="28346" r="26250" b="25283"/>
          <a:stretch/>
        </p:blipFill>
        <p:spPr>
          <a:xfrm>
            <a:off x="6394771" y="3429000"/>
            <a:ext cx="5657850" cy="3180195"/>
          </a:xfrm>
          <a:prstGeom prst="rect">
            <a:avLst/>
          </a:prstGeom>
        </p:spPr>
      </p:pic>
      <p:sp>
        <p:nvSpPr>
          <p:cNvPr id="2" name="כותרת 1">
            <a:extLst>
              <a:ext uri="{FF2B5EF4-FFF2-40B4-BE49-F238E27FC236}">
                <a16:creationId xmlns:a16="http://schemas.microsoft.com/office/drawing/2014/main" id="{BF383E0A-F66B-4EDA-88BC-D81FA4B90F3F}"/>
              </a:ext>
            </a:extLst>
          </p:cNvPr>
          <p:cNvSpPr>
            <a:spLocks noGrp="1"/>
          </p:cNvSpPr>
          <p:nvPr>
            <p:ph type="title"/>
          </p:nvPr>
        </p:nvSpPr>
        <p:spPr/>
        <p:txBody>
          <a:bodyPr/>
          <a:lstStyle/>
          <a:p>
            <a:r>
              <a:rPr lang="he-IL" dirty="0"/>
              <a:t>מן המקורות</a:t>
            </a:r>
          </a:p>
        </p:txBody>
      </p:sp>
      <p:pic>
        <p:nvPicPr>
          <p:cNvPr id="4" name="תמונה 3">
            <a:extLst>
              <a:ext uri="{FF2B5EF4-FFF2-40B4-BE49-F238E27FC236}">
                <a16:creationId xmlns:a16="http://schemas.microsoft.com/office/drawing/2014/main" id="{8525BFCD-8979-49B1-827F-834483F7F25E}"/>
              </a:ext>
            </a:extLst>
          </p:cNvPr>
          <p:cNvPicPr/>
          <p:nvPr/>
        </p:nvPicPr>
        <p:blipFill>
          <a:blip r:embed="rId5" cstate="print">
            <a:extLst>
              <a:ext uri="{BEBA8EAE-BF5A-486C-A8C5-ECC9F3942E4B}">
                <a14:imgProps xmlns:a14="http://schemas.microsoft.com/office/drawing/2010/main">
                  <a14:imgLayer r:embed="rId6">
                    <a14:imgEffect>
                      <a14:backgroundRemoval t="9988" b="96065" l="9986" r="89968"/>
                    </a14:imgEffect>
                  </a14:imgLayer>
                </a14:imgProps>
              </a:ext>
              <a:ext uri="{28A0092B-C50C-407E-A947-70E740481C1C}">
                <a14:useLocalDpi xmlns:a14="http://schemas.microsoft.com/office/drawing/2010/main" val="0"/>
              </a:ext>
            </a:extLst>
          </a:blip>
          <a:stretch>
            <a:fillRect/>
          </a:stretch>
        </p:blipFill>
        <p:spPr>
          <a:xfrm>
            <a:off x="481073" y="-103183"/>
            <a:ext cx="1834515" cy="1375410"/>
          </a:xfrm>
          <a:prstGeom prst="rect">
            <a:avLst/>
          </a:prstGeom>
        </p:spPr>
      </p:pic>
      <p:sp>
        <p:nvSpPr>
          <p:cNvPr id="5" name="TextBox 4">
            <a:extLst>
              <a:ext uri="{FF2B5EF4-FFF2-40B4-BE49-F238E27FC236}">
                <a16:creationId xmlns:a16="http://schemas.microsoft.com/office/drawing/2014/main" id="{45AD99B1-C504-4BC9-AA64-A22EFB57EF9A}"/>
              </a:ext>
            </a:extLst>
          </p:cNvPr>
          <p:cNvSpPr txBox="1"/>
          <p:nvPr/>
        </p:nvSpPr>
        <p:spPr>
          <a:xfrm>
            <a:off x="1490566" y="1751730"/>
            <a:ext cx="9448800" cy="2431435"/>
          </a:xfrm>
          <a:prstGeom prst="rect">
            <a:avLst/>
          </a:prstGeom>
          <a:noFill/>
        </p:spPr>
        <p:txBody>
          <a:bodyPr wrap="square" rtlCol="1">
            <a:spAutoFit/>
          </a:bodyPr>
          <a:lstStyle/>
          <a:p>
            <a:pPr algn="ctr"/>
            <a:r>
              <a:rPr lang="he-IL" sz="4400" b="1" dirty="0">
                <a:latin typeface="Calibri" panose="020F0502020204030204" pitchFamily="34" charset="0"/>
                <a:cs typeface="Calibri" panose="020F0502020204030204" pitchFamily="34" charset="0"/>
              </a:rPr>
              <a:t>"אתה נמצא במקום בו נמצאות מחשבותיך ודא שמחשבותיך נמצאות במקום בו אתה רוצה להיות"</a:t>
            </a:r>
            <a:endParaRPr lang="en-US" sz="4400" b="1" dirty="0">
              <a:latin typeface="Calibri" panose="020F0502020204030204" pitchFamily="34" charset="0"/>
              <a:cs typeface="Calibri" panose="020F0502020204030204" pitchFamily="34" charset="0"/>
            </a:endParaRPr>
          </a:p>
          <a:p>
            <a:pPr algn="ctr"/>
            <a:r>
              <a:rPr lang="he-IL" sz="2000" dirty="0"/>
              <a:t>רבי נחמן מברסלב</a:t>
            </a:r>
            <a:endParaRPr lang="he-IL" sz="800" dirty="0"/>
          </a:p>
        </p:txBody>
      </p:sp>
    </p:spTree>
    <p:extLst>
      <p:ext uri="{BB962C8B-B14F-4D97-AF65-F5344CB8AC3E}">
        <p14:creationId xmlns:p14="http://schemas.microsoft.com/office/powerpoint/2010/main" val="108384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0"/>
          <p:cNvPicPr preferRelativeResize="0"/>
          <p:nvPr/>
        </p:nvPicPr>
        <p:blipFill rotWithShape="1">
          <a:blip r:embed="rId3">
            <a:alphaModFix/>
          </a:blip>
          <a:srcRect/>
          <a:stretch/>
        </p:blipFill>
        <p:spPr>
          <a:xfrm>
            <a:off x="7872000" y="469025"/>
            <a:ext cx="4320000" cy="1116898"/>
          </a:xfrm>
          <a:prstGeom prst="rect">
            <a:avLst/>
          </a:prstGeom>
          <a:noFill/>
          <a:ln>
            <a:noFill/>
          </a:ln>
        </p:spPr>
      </p:pic>
      <p:cxnSp>
        <p:nvCxnSpPr>
          <p:cNvPr id="192" name="Google Shape;192;p20"/>
          <p:cNvCxnSpPr/>
          <p:nvPr/>
        </p:nvCxnSpPr>
        <p:spPr>
          <a:xfrm>
            <a:off x="8682163" y="2716232"/>
            <a:ext cx="0" cy="2065840"/>
          </a:xfrm>
          <a:prstGeom prst="straightConnector1">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193" name="Google Shape;193;p20"/>
          <p:cNvSpPr txBox="1"/>
          <p:nvPr/>
        </p:nvSpPr>
        <p:spPr>
          <a:xfrm>
            <a:off x="8829713" y="2716232"/>
            <a:ext cx="3265714" cy="1323399"/>
          </a:xfrm>
          <a:prstGeom prst="rect">
            <a:avLst/>
          </a:prstGeom>
          <a:noFill/>
          <a:ln>
            <a:noFill/>
          </a:ln>
        </p:spPr>
        <p:txBody>
          <a:bodyPr spcFirstLastPara="1" wrap="square" lIns="91425" tIns="45700" rIns="91425" bIns="45700" anchor="t" anchorCtr="0">
            <a:spAutoFit/>
          </a:bodyPr>
          <a:lstStyle/>
          <a:p>
            <a:pPr marL="742950" marR="0" lvl="1" indent="-285750" algn="r" rtl="1">
              <a:spcBef>
                <a:spcPts val="0"/>
              </a:spcBef>
              <a:spcAft>
                <a:spcPts val="0"/>
              </a:spcAft>
              <a:buFont typeface="Arial" panose="020B0604020202020204" pitchFamily="34" charset="0"/>
              <a:buChar char="•"/>
            </a:pPr>
            <a:r>
              <a:rPr lang="he-IL" sz="1600" dirty="0">
                <a:solidFill>
                  <a:schemeClr val="tx1"/>
                </a:solidFill>
                <a:latin typeface="Calibri" panose="020F0502020204030204" pitchFamily="34" charset="0"/>
                <a:ea typeface="Calibri" panose="020F0502020204030204" pitchFamily="34" charset="0"/>
                <a:cs typeface="Calibri" panose="020F0502020204030204" pitchFamily="34" charset="0"/>
                <a:sym typeface="David"/>
              </a:rPr>
              <a:t>הבנת המושגים מחשבות מחזקות ומחשבות מחלישות</a:t>
            </a:r>
          </a:p>
          <a:p>
            <a:pPr marL="742950" marR="0" lvl="1" indent="-285750" algn="r" rtl="1">
              <a:spcBef>
                <a:spcPts val="0"/>
              </a:spcBef>
              <a:spcAft>
                <a:spcPts val="0"/>
              </a:spcAft>
              <a:buFont typeface="Arial" panose="020B0604020202020204" pitchFamily="34" charset="0"/>
              <a:buChar char="•"/>
            </a:pPr>
            <a:r>
              <a:rPr lang="he-IL" sz="160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David"/>
              </a:rPr>
              <a:t>התמודדות עם מחשבות מחלישות באמצעות דיבור פנימי.</a:t>
            </a:r>
          </a:p>
        </p:txBody>
      </p:sp>
      <p:sp>
        <p:nvSpPr>
          <p:cNvPr id="194" name="Google Shape;194;p20"/>
          <p:cNvSpPr txBox="1"/>
          <p:nvPr/>
        </p:nvSpPr>
        <p:spPr>
          <a:xfrm>
            <a:off x="3016976" y="2634952"/>
            <a:ext cx="5521710" cy="2523727"/>
          </a:xfrm>
          <a:prstGeom prst="rect">
            <a:avLst/>
          </a:prstGeom>
          <a:noFill/>
          <a:ln>
            <a:noFill/>
          </a:ln>
        </p:spPr>
        <p:txBody>
          <a:bodyPr spcFirstLastPara="1" wrap="square" lIns="91425" tIns="45700" rIns="91425" bIns="45700" anchor="t" anchorCtr="0">
            <a:spAutoFit/>
          </a:bodyPr>
          <a:lstStyle/>
          <a:p>
            <a:pPr marL="285750" marR="0" lvl="0" indent="-285750" algn="r" rtl="1">
              <a:lnSpc>
                <a:spcPct val="100000"/>
              </a:lnSpc>
              <a:spcBef>
                <a:spcPts val="0"/>
              </a:spcBef>
              <a:spcAft>
                <a:spcPts val="0"/>
              </a:spcAft>
              <a:buClr>
                <a:srgbClr val="000000"/>
              </a:buClr>
              <a:buSzPts val="1800"/>
              <a:buFont typeface="Gisha"/>
              <a:buChar char="»"/>
            </a:pPr>
            <a:r>
              <a:rPr lang="iw-IL"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מיומנויות קוגניטיביות </a:t>
            </a:r>
            <a:endParaRPr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r" rtl="1">
              <a:lnSpc>
                <a:spcPct val="100000"/>
              </a:lnSpc>
              <a:spcBef>
                <a:spcPts val="0"/>
              </a:spcBef>
              <a:spcAft>
                <a:spcPts val="0"/>
              </a:spcAft>
              <a:buNone/>
            </a:pPr>
            <a:r>
              <a:rPr lang="iw-IL"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he-IL"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חשיבה ביקורתית והטלת ספק</a:t>
            </a:r>
          </a:p>
          <a:p>
            <a:pPr marL="0" marR="0" lvl="0" indent="0" algn="r" rtl="1">
              <a:lnSpc>
                <a:spcPct val="100000"/>
              </a:lnSpc>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r" rtl="1">
              <a:lnSpc>
                <a:spcPct val="100000"/>
              </a:lnSpc>
              <a:spcBef>
                <a:spcPts val="0"/>
              </a:spcBef>
              <a:spcAft>
                <a:spcPts val="0"/>
              </a:spcAft>
              <a:buClr>
                <a:srgbClr val="000000"/>
              </a:buClr>
              <a:buSzPts val="1800"/>
              <a:buFont typeface="Gisha"/>
              <a:buChar char="»"/>
            </a:pPr>
            <a:r>
              <a:rPr lang="iw-IL"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מיומנויות רגשיות </a:t>
            </a:r>
            <a:r>
              <a:rPr lang="he-IL"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a:t>
            </a:r>
            <a:r>
              <a:rPr lang="iw-IL"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תוך-אישי</a:t>
            </a:r>
            <a:r>
              <a:rPr lang="he-IL"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a:t>
            </a:r>
            <a:endParaRPr sz="1600" b="0"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endParaRPr>
          </a:p>
          <a:p>
            <a:pPr marL="576000" marR="0" lvl="0" indent="-285750" algn="r" rtl="1">
              <a:lnSpc>
                <a:spcPct val="100000"/>
              </a:lnSpc>
              <a:spcBef>
                <a:spcPts val="0"/>
              </a:spcBef>
              <a:spcAft>
                <a:spcPts val="0"/>
              </a:spcAft>
              <a:buClr>
                <a:srgbClr val="000000"/>
              </a:buClr>
              <a:buSzPts val="1800"/>
              <a:buFont typeface="Calibri"/>
              <a:buChar char="-"/>
            </a:pPr>
            <a:r>
              <a:rPr lang="iw-IL"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מודעות עצמית </a:t>
            </a:r>
            <a:r>
              <a:rPr lang="iw-IL"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he-IL"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הכרת עצמי, זיהוי רגשות. </a:t>
            </a: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576000" marR="0" lvl="0" indent="-285750" algn="r" rtl="1">
              <a:lnSpc>
                <a:spcPct val="100000"/>
              </a:lnSpc>
              <a:spcBef>
                <a:spcPts val="0"/>
              </a:spcBef>
              <a:spcAft>
                <a:spcPts val="0"/>
              </a:spcAft>
              <a:buClr>
                <a:srgbClr val="000000"/>
              </a:buClr>
              <a:buSzPts val="1800"/>
              <a:buFont typeface="Calibri"/>
              <a:buChar char="-"/>
            </a:pPr>
            <a:r>
              <a:rPr lang="iw-IL"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הכוונה עצמית </a:t>
            </a:r>
            <a:r>
              <a:rPr lang="iw-IL"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he-IL"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ויסות עצמי.</a:t>
            </a:r>
          </a:p>
          <a:p>
            <a:pPr marL="576000" marR="0" lvl="0" indent="-171450" algn="r" rtl="1">
              <a:lnSpc>
                <a:spcPct val="100000"/>
              </a:lnSpc>
              <a:spcBef>
                <a:spcPts val="0"/>
              </a:spcBef>
              <a:spcAft>
                <a:spcPts val="0"/>
              </a:spcAft>
              <a:buClr>
                <a:srgbClr val="000000"/>
              </a:buClr>
              <a:buSzPts val="1800"/>
              <a:buFont typeface="Calibri"/>
              <a:buNone/>
            </a:pP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r" rtl="1">
              <a:lnSpc>
                <a:spcPct val="100000"/>
              </a:lnSpc>
              <a:spcBef>
                <a:spcPts val="0"/>
              </a:spcBef>
              <a:spcAft>
                <a:spcPts val="0"/>
              </a:spcAft>
              <a:buClr>
                <a:srgbClr val="000000"/>
              </a:buClr>
              <a:buSzPts val="1800"/>
              <a:buFont typeface="Gisha"/>
              <a:buChar char="»"/>
            </a:pPr>
            <a:r>
              <a:rPr lang="he-IL"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   </a:t>
            </a:r>
            <a:r>
              <a:rPr lang="iw-IL"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מיומנויות חברתיות </a:t>
            </a:r>
            <a:r>
              <a:rPr lang="he-IL"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a:t>
            </a:r>
            <a:r>
              <a:rPr lang="iw-IL"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בין-אישי</a:t>
            </a:r>
            <a:r>
              <a:rPr lang="he-IL"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a:t>
            </a:r>
            <a:endParaRPr sz="1600" b="1" i="0" u="none" strike="noStrike" cap="none" dirty="0">
              <a:solidFill>
                <a:srgbClr val="EF364C"/>
              </a:solidFill>
              <a:latin typeface="Calibri" panose="020F0502020204030204" pitchFamily="34" charset="0"/>
              <a:ea typeface="Calibri" panose="020F0502020204030204" pitchFamily="34" charset="0"/>
              <a:cs typeface="Calibri" panose="020F0502020204030204" pitchFamily="34" charset="0"/>
              <a:sym typeface="Calibri"/>
            </a:endParaRPr>
          </a:p>
          <a:p>
            <a:pPr marL="576000" marR="0" lvl="0" indent="-285750" algn="r" rtl="1">
              <a:lnSpc>
                <a:spcPct val="100000"/>
              </a:lnSpc>
              <a:spcBef>
                <a:spcPts val="0"/>
              </a:spcBef>
              <a:spcAft>
                <a:spcPts val="0"/>
              </a:spcAft>
              <a:buClr>
                <a:srgbClr val="000000"/>
              </a:buClr>
              <a:buSzPts val="1800"/>
              <a:buFont typeface="Calibri"/>
              <a:buChar char="-"/>
            </a:pPr>
            <a:r>
              <a:rPr lang="iw-IL"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מודעות חברתית </a:t>
            </a:r>
            <a:r>
              <a:rPr lang="iw-IL"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he-IL" sz="1600" dirty="0">
                <a:latin typeface="Calibri" panose="020F0502020204030204" pitchFamily="34" charset="0"/>
                <a:ea typeface="Calibri" panose="020F0502020204030204" pitchFamily="34" charset="0"/>
                <a:cs typeface="Calibri" panose="020F0502020204030204" pitchFamily="34" charset="0"/>
                <a:sym typeface="David"/>
              </a:rPr>
              <a:t>הבנת האחר, זיהוי נקודת המבט של הזולת</a:t>
            </a:r>
          </a:p>
          <a:p>
            <a:pPr marL="576000" marR="0" lvl="0" indent="-285750" algn="r" rtl="1">
              <a:lnSpc>
                <a:spcPct val="100000"/>
              </a:lnSpc>
              <a:spcBef>
                <a:spcPts val="0"/>
              </a:spcBef>
              <a:spcAft>
                <a:spcPts val="0"/>
              </a:spcAft>
              <a:buClr>
                <a:srgbClr val="000000"/>
              </a:buClr>
              <a:buSzPts val="1800"/>
              <a:buFont typeface="Calibri"/>
              <a:buChar char="-"/>
            </a:pPr>
            <a:r>
              <a:rPr lang="iw-IL"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התנהלות חברתית </a:t>
            </a:r>
            <a:r>
              <a:rPr lang="iw-IL"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a:t>
            </a:r>
            <a:r>
              <a:rPr lang="he-IL" sz="1600" dirty="0">
                <a:latin typeface="Calibri" panose="020F0502020204030204" pitchFamily="34" charset="0"/>
                <a:ea typeface="Calibri" panose="020F0502020204030204" pitchFamily="34" charset="0"/>
                <a:cs typeface="Calibri" panose="020F0502020204030204" pitchFamily="34" charset="0"/>
                <a:sym typeface="David"/>
              </a:rPr>
              <a:t>אמפתיה, ניהול קונפליקטים, הקשבה</a:t>
            </a:r>
            <a:r>
              <a:rPr lang="he-IL"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a:t>
            </a: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95" name="Google Shape;195;p20"/>
          <p:cNvSpPr txBox="1"/>
          <p:nvPr/>
        </p:nvSpPr>
        <p:spPr>
          <a:xfrm>
            <a:off x="516971" y="2716232"/>
            <a:ext cx="2454087" cy="830956"/>
          </a:xfrm>
          <a:prstGeom prst="rect">
            <a:avLst/>
          </a:prstGeom>
          <a:noFill/>
          <a:ln>
            <a:noFill/>
          </a:ln>
        </p:spPr>
        <p:txBody>
          <a:bodyPr spcFirstLastPara="1" wrap="square" lIns="91425" tIns="45700" rIns="91425" bIns="45700" anchor="t" anchorCtr="0">
            <a:spAutoFit/>
          </a:bodyPr>
          <a:lstStyle/>
          <a:p>
            <a:pPr marL="742950" marR="0" lvl="1" indent="-285750" algn="r" rtl="1">
              <a:lnSpc>
                <a:spcPct val="100000"/>
              </a:lnSpc>
              <a:spcBef>
                <a:spcPts val="0"/>
              </a:spcBef>
              <a:spcAft>
                <a:spcPts val="0"/>
              </a:spcAft>
              <a:buClr>
                <a:srgbClr val="000000"/>
              </a:buClr>
              <a:buSzPts val="1600"/>
              <a:buFont typeface="Calibri"/>
              <a:buChar char="»"/>
            </a:pPr>
            <a:r>
              <a:rPr lang="he-IL" sz="16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אמפטיה</a:t>
            </a:r>
            <a:endParaRPr lang="he-IL" sz="1600" dirty="0">
              <a:latin typeface="Calibri" panose="020F0502020204030204" pitchFamily="34" charset="0"/>
              <a:ea typeface="Calibri" panose="020F0502020204030204" pitchFamily="34" charset="0"/>
              <a:cs typeface="Calibri" panose="020F0502020204030204" pitchFamily="34" charset="0"/>
              <a:sym typeface="Calibri"/>
            </a:endParaRPr>
          </a:p>
          <a:p>
            <a:pPr marL="742950" marR="0" lvl="1" indent="-285750" algn="r" rtl="1">
              <a:lnSpc>
                <a:spcPct val="100000"/>
              </a:lnSpc>
              <a:spcBef>
                <a:spcPts val="0"/>
              </a:spcBef>
              <a:spcAft>
                <a:spcPts val="0"/>
              </a:spcAft>
              <a:buClr>
                <a:srgbClr val="000000"/>
              </a:buClr>
              <a:buSzPts val="1600"/>
              <a:buFont typeface="Calibri"/>
              <a:buChar char="»"/>
            </a:pPr>
            <a:r>
              <a:rPr lang="he-IL"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סובלנות</a:t>
            </a:r>
          </a:p>
          <a:p>
            <a:pPr marL="742950" marR="0" lvl="1" indent="-285750" algn="r" rtl="1">
              <a:lnSpc>
                <a:spcPct val="100000"/>
              </a:lnSpc>
              <a:spcBef>
                <a:spcPts val="0"/>
              </a:spcBef>
              <a:spcAft>
                <a:spcPts val="0"/>
              </a:spcAft>
              <a:buClr>
                <a:srgbClr val="000000"/>
              </a:buClr>
              <a:buSzPts val="1600"/>
              <a:buFont typeface="Calibri"/>
              <a:buChar char="»"/>
            </a:pPr>
            <a:r>
              <a:rPr lang="he-IL"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כבוד</a:t>
            </a:r>
            <a:endParaRPr sz="1600" dirty="0">
              <a:latin typeface="Calibri" panose="020F0502020204030204" pitchFamily="34" charset="0"/>
              <a:ea typeface="Calibri" panose="020F0502020204030204" pitchFamily="34" charset="0"/>
              <a:cs typeface="Calibri" panose="020F0502020204030204" pitchFamily="34" charset="0"/>
            </a:endParaRPr>
          </a:p>
        </p:txBody>
      </p:sp>
      <p:cxnSp>
        <p:nvCxnSpPr>
          <p:cNvPr id="196" name="Google Shape;196;p20"/>
          <p:cNvCxnSpPr/>
          <p:nvPr/>
        </p:nvCxnSpPr>
        <p:spPr>
          <a:xfrm>
            <a:off x="2977891" y="2716232"/>
            <a:ext cx="0" cy="2065840"/>
          </a:xfrm>
          <a:prstGeom prst="straightConnector1">
            <a:avLst/>
          </a:prstGeom>
          <a:ln>
            <a:headEnd type="none" w="sm" len="sm"/>
            <a:tailEnd type="none" w="sm" len="sm"/>
          </a:ln>
        </p:spPr>
        <p:style>
          <a:lnRef idx="1">
            <a:schemeClr val="dk1"/>
          </a:lnRef>
          <a:fillRef idx="0">
            <a:schemeClr val="dk1"/>
          </a:fillRef>
          <a:effectRef idx="0">
            <a:schemeClr val="dk1"/>
          </a:effectRef>
          <a:fontRef idx="minor">
            <a:schemeClr val="tx1"/>
          </a:fontRef>
        </p:style>
      </p:cxnSp>
      <p:sp>
        <p:nvSpPr>
          <p:cNvPr id="197" name="Google Shape;197;p20"/>
          <p:cNvSpPr txBox="1"/>
          <p:nvPr/>
        </p:nvSpPr>
        <p:spPr>
          <a:xfrm>
            <a:off x="10206784" y="2008346"/>
            <a:ext cx="931761"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i="0" u="none" strike="noStrike" cap="none">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ידע</a:t>
            </a:r>
            <a:endParaRPr sz="4000">
              <a:solidFill>
                <a:srgbClr val="EF364C"/>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98" name="Google Shape;198;p20"/>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מיומנויות</a:t>
            </a:r>
            <a:endParaRPr sz="4000">
              <a:solidFill>
                <a:srgbClr val="EF364C"/>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99" name="Google Shape;199;p20"/>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a:solidFill>
                  <a:srgbClr val="EF364C"/>
                </a:solidFill>
                <a:latin typeface="Calibri" panose="020F0502020204030204" pitchFamily="34" charset="0"/>
                <a:ea typeface="Calibri" panose="020F0502020204030204" pitchFamily="34" charset="0"/>
                <a:cs typeface="Calibri" panose="020F0502020204030204" pitchFamily="34" charset="0"/>
                <a:sym typeface="Calibri"/>
              </a:rPr>
              <a:t>ערכים</a:t>
            </a:r>
            <a:endParaRPr sz="4000">
              <a:solidFill>
                <a:srgbClr val="EF364C"/>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00" name="Google Shape;200;p20"/>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ידע</a:t>
            </a:r>
            <a:r>
              <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t>
            </a:r>
            <a:r>
              <a:rPr lang="iw-IL"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 מיומנויות וערכים</a:t>
            </a:r>
            <a:endParaRPr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201" name="Google Shape;201;p20"/>
          <p:cNvPicPr preferRelativeResize="0"/>
          <p:nvPr/>
        </p:nvPicPr>
        <p:blipFill rotWithShape="1">
          <a:blip r:embed="rId4">
            <a:alphaModFix/>
          </a:blip>
          <a:srcRect/>
          <a:stretch/>
        </p:blipFill>
        <p:spPr>
          <a:xfrm>
            <a:off x="8110883" y="681040"/>
            <a:ext cx="614363" cy="673817"/>
          </a:xfrm>
          <a:prstGeom prst="rect">
            <a:avLst/>
          </a:prstGeom>
          <a:noFill/>
          <a:ln>
            <a:noFill/>
          </a:ln>
        </p:spPr>
      </p:pic>
      <p:sp>
        <p:nvSpPr>
          <p:cNvPr id="202" name="Google Shape;202;p20"/>
          <p:cNvSpPr/>
          <p:nvPr/>
        </p:nvSpPr>
        <p:spPr>
          <a:xfrm>
            <a:off x="315481" y="5681940"/>
            <a:ext cx="2066793" cy="960944"/>
          </a:xfrm>
          <a:prstGeom prst="rect">
            <a:avLst/>
          </a:prstGeom>
          <a:solidFill>
            <a:srgbClr val="EF364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400" b="1">
                <a:solidFill>
                  <a:schemeClr val="lt1"/>
                </a:solidFill>
                <a:latin typeface="Calibri" panose="020F0502020204030204" pitchFamily="34" charset="0"/>
                <a:ea typeface="Calibri" panose="020F0502020204030204" pitchFamily="34" charset="0"/>
                <a:cs typeface="Calibri" panose="020F0502020204030204" pitchFamily="34" charset="0"/>
                <a:sym typeface="Calibri"/>
              </a:rPr>
              <a:t>פרקטיקות העשרה והרחבה</a:t>
            </a:r>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3200"/>
              <a:buFont typeface="Calibri"/>
              <a:buNone/>
            </a:pPr>
            <a:endParaRPr sz="3200" b="0" i="0" u="none" strike="noStrike" cap="none">
              <a:solidFill>
                <a:srgbClr val="002060"/>
              </a:solidFill>
              <a:latin typeface="Calibri"/>
              <a:ea typeface="Calibri"/>
              <a:cs typeface="Calibri"/>
              <a:sym typeface="Calibri"/>
            </a:endParaRPr>
          </a:p>
        </p:txBody>
      </p:sp>
      <p:pic>
        <p:nvPicPr>
          <p:cNvPr id="209" name="Google Shape;209;p21" descr="Puzzle pieces"/>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210" name="Google Shape;210;p21"/>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1" name="Google Shape;211;p21"/>
          <p:cNvSpPr/>
          <p:nvPr/>
        </p:nvSpPr>
        <p:spPr>
          <a:xfrm rot="-2700000">
            <a:off x="7871999" y="474150"/>
            <a:ext cx="1116897" cy="1116897"/>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21"/>
          <p:cNvSpPr/>
          <p:nvPr/>
        </p:nvSpPr>
        <p:spPr>
          <a:xfrm rot="-2700000">
            <a:off x="7983808" y="585959"/>
            <a:ext cx="893278" cy="893278"/>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3" name="Google Shape;213;p21"/>
          <p:cNvSpPr txBox="1"/>
          <p:nvPr/>
        </p:nvSpPr>
        <p:spPr>
          <a:xfrm>
            <a:off x="7301985" y="495077"/>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i="0" u="none" strike="noStrike" cap="none">
                <a:solidFill>
                  <a:srgbClr val="002060"/>
                </a:solidFill>
                <a:latin typeface="Calibri"/>
                <a:ea typeface="Calibri"/>
                <a:cs typeface="Calibri"/>
                <a:sym typeface="Calibri"/>
              </a:rPr>
              <a:t>מהלך השיעור</a:t>
            </a:r>
            <a:endParaRPr/>
          </a:p>
        </p:txBody>
      </p:sp>
      <p:pic>
        <p:nvPicPr>
          <p:cNvPr id="214" name="Google Shape;214;p21" descr="Arrow circle"/>
          <p:cNvPicPr preferRelativeResize="0"/>
          <p:nvPr/>
        </p:nvPicPr>
        <p:blipFill rotWithShape="1">
          <a:blip r:embed="rId4">
            <a:alphaModFix/>
          </a:blip>
          <a:srcRect/>
          <a:stretch/>
        </p:blipFill>
        <p:spPr>
          <a:xfrm>
            <a:off x="7941511" y="591736"/>
            <a:ext cx="914400" cy="914400"/>
          </a:xfrm>
          <a:prstGeom prst="rect">
            <a:avLst/>
          </a:prstGeom>
          <a:noFill/>
          <a:ln>
            <a:noFill/>
          </a:ln>
        </p:spPr>
      </p:pic>
      <p:cxnSp>
        <p:nvCxnSpPr>
          <p:cNvPr id="215" name="Google Shape;215;p21"/>
          <p:cNvCxnSpPr/>
          <p:nvPr/>
        </p:nvCxnSpPr>
        <p:spPr>
          <a:xfrm>
            <a:off x="11237002" y="3354054"/>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216" name="Google Shape;216;p21"/>
          <p:cNvSpPr txBox="1"/>
          <p:nvPr/>
        </p:nvSpPr>
        <p:spPr>
          <a:xfrm>
            <a:off x="10136302" y="4114198"/>
            <a:ext cx="2201400" cy="10464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iw-IL" sz="1600" dirty="0">
                <a:solidFill>
                  <a:srgbClr val="44546A"/>
                </a:solidFill>
                <a:latin typeface="Calibri"/>
                <a:ea typeface="Calibri"/>
                <a:cs typeface="Calibri"/>
                <a:sym typeface="Calibri"/>
              </a:rPr>
              <a:t>פעילת פתיחה</a:t>
            </a:r>
            <a:r>
              <a:rPr lang="he-IL" sz="1600" dirty="0">
                <a:solidFill>
                  <a:srgbClr val="44546A"/>
                </a:solidFill>
                <a:latin typeface="Calibri"/>
                <a:ea typeface="Calibri"/>
                <a:cs typeface="Calibri"/>
                <a:sym typeface="Calibri"/>
              </a:rPr>
              <a:t>-</a:t>
            </a:r>
          </a:p>
          <a:p>
            <a:pPr marL="0" marR="0" lvl="0" indent="0" algn="ctr" rtl="1">
              <a:lnSpc>
                <a:spcPct val="100000"/>
              </a:lnSpc>
              <a:spcBef>
                <a:spcPts val="0"/>
              </a:spcBef>
              <a:spcAft>
                <a:spcPts val="0"/>
              </a:spcAft>
              <a:buClr>
                <a:srgbClr val="44546A"/>
              </a:buClr>
              <a:buSzPts val="1600"/>
              <a:buFont typeface="Calibri"/>
              <a:buNone/>
            </a:pPr>
            <a:r>
              <a:rPr lang="he-IL" sz="1600" dirty="0">
                <a:solidFill>
                  <a:srgbClr val="44546A"/>
                </a:solidFill>
                <a:latin typeface="Calibri"/>
                <a:ea typeface="Calibri"/>
                <a:cs typeface="Calibri"/>
                <a:sym typeface="Calibri"/>
              </a:rPr>
              <a:t> מהשיעור הקודם ועד היום... נזכרות</a:t>
            </a:r>
          </a:p>
          <a:p>
            <a:pPr marL="0" marR="0" lvl="0" indent="0" algn="ctr" rtl="1">
              <a:lnSpc>
                <a:spcPct val="100000"/>
              </a:lnSpc>
              <a:spcBef>
                <a:spcPts val="0"/>
              </a:spcBef>
              <a:spcAft>
                <a:spcPts val="0"/>
              </a:spcAft>
              <a:buClr>
                <a:srgbClr val="44546A"/>
              </a:buClr>
              <a:buSzPts val="1600"/>
              <a:buFont typeface="Calibri"/>
              <a:buNone/>
            </a:pPr>
            <a:endParaRPr dirty="0"/>
          </a:p>
        </p:txBody>
      </p:sp>
      <p:sp>
        <p:nvSpPr>
          <p:cNvPr id="218" name="Google Shape;218;p21"/>
          <p:cNvSpPr txBox="1"/>
          <p:nvPr/>
        </p:nvSpPr>
        <p:spPr>
          <a:xfrm>
            <a:off x="-219709" y="4112959"/>
            <a:ext cx="2201270" cy="58477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iw-IL" sz="1600" b="0" i="0" u="none" strike="noStrike" cap="none">
                <a:solidFill>
                  <a:srgbClr val="44546A"/>
                </a:solidFill>
                <a:latin typeface="Calibri"/>
                <a:ea typeface="Calibri"/>
                <a:cs typeface="Calibri"/>
                <a:sym typeface="Calibri"/>
              </a:rPr>
              <a:t>מסרים מרכזיים</a:t>
            </a:r>
            <a:br>
              <a:rPr lang="iw-IL" sz="1600" b="0" i="0" u="none" strike="noStrike" cap="none">
                <a:solidFill>
                  <a:srgbClr val="44546A"/>
                </a:solidFill>
                <a:latin typeface="Calibri"/>
                <a:ea typeface="Calibri"/>
                <a:cs typeface="Calibri"/>
                <a:sym typeface="Calibri"/>
              </a:rPr>
            </a:br>
            <a:r>
              <a:rPr lang="iw-IL" sz="1600" b="0" i="0" u="none" strike="noStrike" cap="none">
                <a:solidFill>
                  <a:srgbClr val="44546A"/>
                </a:solidFill>
                <a:latin typeface="Calibri"/>
                <a:ea typeface="Calibri"/>
                <a:cs typeface="Calibri"/>
                <a:sym typeface="Calibri"/>
              </a:rPr>
              <a:t>וסיכום</a:t>
            </a:r>
            <a:endParaRPr/>
          </a:p>
        </p:txBody>
      </p:sp>
      <p:sp>
        <p:nvSpPr>
          <p:cNvPr id="219" name="Google Shape;219;p21"/>
          <p:cNvSpPr/>
          <p:nvPr/>
        </p:nvSpPr>
        <p:spPr>
          <a:xfrm>
            <a:off x="429207" y="3151732"/>
            <a:ext cx="11364687" cy="202322"/>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cxnSp>
        <p:nvCxnSpPr>
          <p:cNvPr id="221" name="Google Shape;221;p21"/>
          <p:cNvCxnSpPr/>
          <p:nvPr/>
        </p:nvCxnSpPr>
        <p:spPr>
          <a:xfrm>
            <a:off x="8245779" y="3347595"/>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2" name="Google Shape;222;p21"/>
          <p:cNvCxnSpPr/>
          <p:nvPr/>
        </p:nvCxnSpPr>
        <p:spPr>
          <a:xfrm>
            <a:off x="4563852" y="3347596"/>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3" name="Google Shape;223;p21"/>
          <p:cNvCxnSpPr/>
          <p:nvPr/>
        </p:nvCxnSpPr>
        <p:spPr>
          <a:xfrm>
            <a:off x="863682" y="3260788"/>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19" name="Google Shape;217;p21">
            <a:extLst>
              <a:ext uri="{FF2B5EF4-FFF2-40B4-BE49-F238E27FC236}">
                <a16:creationId xmlns:a16="http://schemas.microsoft.com/office/drawing/2014/main" id="{24043413-D1C9-4984-AC39-E65C7B81466D}"/>
              </a:ext>
            </a:extLst>
          </p:cNvPr>
          <p:cNvSpPr txBox="1"/>
          <p:nvPr/>
        </p:nvSpPr>
        <p:spPr>
          <a:xfrm>
            <a:off x="7062630" y="4140127"/>
            <a:ext cx="2201400" cy="33851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he-IL" sz="1600" dirty="0">
                <a:solidFill>
                  <a:srgbClr val="44546A"/>
                </a:solidFill>
                <a:latin typeface="Calibri"/>
                <a:cs typeface="Calibri"/>
                <a:sym typeface="Calibri"/>
              </a:rPr>
              <a:t>כוחה של מחשבה- הסבר</a:t>
            </a:r>
            <a:endParaRPr dirty="0"/>
          </a:p>
        </p:txBody>
      </p:sp>
      <p:sp>
        <p:nvSpPr>
          <p:cNvPr id="22" name="Google Shape;217;p21">
            <a:extLst>
              <a:ext uri="{FF2B5EF4-FFF2-40B4-BE49-F238E27FC236}">
                <a16:creationId xmlns:a16="http://schemas.microsoft.com/office/drawing/2014/main" id="{EA4D9764-4AC3-4AED-9659-1612F60CE142}"/>
              </a:ext>
            </a:extLst>
          </p:cNvPr>
          <p:cNvSpPr txBox="1"/>
          <p:nvPr/>
        </p:nvSpPr>
        <p:spPr>
          <a:xfrm>
            <a:off x="3491771" y="4200402"/>
            <a:ext cx="2201400" cy="584735"/>
          </a:xfrm>
          <a:prstGeom prst="rect">
            <a:avLst/>
          </a:prstGeom>
          <a:noFill/>
          <a:ln>
            <a:noFill/>
          </a:ln>
        </p:spPr>
        <p:txBody>
          <a:bodyPr spcFirstLastPara="1" wrap="square" lIns="91425" tIns="45700" rIns="91425" bIns="45700" anchor="t" anchorCtr="0">
            <a:spAutoFit/>
          </a:bodyPr>
          <a:lstStyle/>
          <a:p>
            <a:pPr lvl="0" algn="ctr" rtl="1">
              <a:buClr>
                <a:srgbClr val="44546A"/>
              </a:buClr>
              <a:buSzPts val="1600"/>
            </a:pPr>
            <a:r>
              <a:rPr lang="he-IL" sz="1600" dirty="0">
                <a:solidFill>
                  <a:srgbClr val="44546A"/>
                </a:solidFill>
                <a:latin typeface="Calibri"/>
                <a:cs typeface="Calibri"/>
                <a:sym typeface="Calibri"/>
              </a:rPr>
              <a:t>כוחה של מחשבה- </a:t>
            </a:r>
          </a:p>
          <a:p>
            <a:pPr lvl="0" algn="ctr" rtl="1">
              <a:buClr>
                <a:srgbClr val="44546A"/>
              </a:buClr>
              <a:buSzPts val="1600"/>
            </a:pPr>
            <a:r>
              <a:rPr lang="he-IL" sz="1600" dirty="0">
                <a:solidFill>
                  <a:srgbClr val="44546A"/>
                </a:solidFill>
                <a:latin typeface="Calibri"/>
                <a:cs typeface="Calibri"/>
                <a:sym typeface="Calibri"/>
              </a:rPr>
              <a:t>פעילות כיתתית</a:t>
            </a:r>
            <a:endParaRPr lang="he-IL"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2"/>
          <p:cNvPicPr preferRelativeResize="0"/>
          <p:nvPr/>
        </p:nvPicPr>
        <p:blipFill rotWithShape="1">
          <a:blip r:embed="rId3">
            <a:alphaModFix/>
          </a:blip>
          <a:srcRect/>
          <a:stretch/>
        </p:blipFill>
        <p:spPr>
          <a:xfrm>
            <a:off x="7872000" y="467232"/>
            <a:ext cx="4320000" cy="1116897"/>
          </a:xfrm>
          <a:prstGeom prst="rect">
            <a:avLst/>
          </a:prstGeom>
          <a:noFill/>
          <a:ln>
            <a:noFill/>
          </a:ln>
        </p:spPr>
      </p:pic>
      <p:sp>
        <p:nvSpPr>
          <p:cNvPr id="231" name="Google Shape;231;p22"/>
          <p:cNvSpPr txBox="1"/>
          <p:nvPr/>
        </p:nvSpPr>
        <p:spPr>
          <a:xfrm>
            <a:off x="7872522" y="509064"/>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הנחיות להוראת השיעור</a:t>
            </a:r>
            <a:endParaRPr/>
          </a:p>
        </p:txBody>
      </p:sp>
      <p:sp>
        <p:nvSpPr>
          <p:cNvPr id="232" name="Google Shape;232;p22"/>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3200" dirty="0">
                <a:solidFill>
                  <a:srgbClr val="002060"/>
                </a:solidFill>
                <a:latin typeface="Calibri"/>
                <a:ea typeface="Calibri"/>
                <a:cs typeface="Calibri"/>
                <a:sym typeface="Calibri"/>
              </a:rPr>
              <a:t>השקופיות הבאות מפרטות את מהלך השיעור ומיועדות להצגה בשיעור.</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בגוף כל שקופית מופיע התוכן להקרנה ולעבודה עם התלמיד</a:t>
            </a:r>
            <a:r>
              <a:rPr lang="he-IL" sz="3200" dirty="0" err="1">
                <a:solidFill>
                  <a:srgbClr val="002060"/>
                </a:solidFill>
                <a:latin typeface="Calibri"/>
                <a:ea typeface="Calibri"/>
                <a:cs typeface="Calibri"/>
                <a:sym typeface="Calibri"/>
              </a:rPr>
              <a:t>ות</a:t>
            </a:r>
            <a:r>
              <a:rPr lang="iw-IL" sz="3200" dirty="0">
                <a:solidFill>
                  <a:srgbClr val="002060"/>
                </a:solidFill>
                <a:latin typeface="Calibri"/>
                <a:ea typeface="Calibri"/>
                <a:cs typeface="Calibri"/>
                <a:sym typeface="Calibri"/>
              </a:rPr>
              <a:t>.</a:t>
            </a:r>
            <a:endParaRPr dirty="0"/>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בתחתית השקופית </a:t>
            </a:r>
            <a:r>
              <a:rPr lang="he-IL" sz="3200" dirty="0">
                <a:solidFill>
                  <a:srgbClr val="002060"/>
                </a:solidFill>
                <a:latin typeface="Calibri"/>
                <a:ea typeface="Calibri"/>
                <a:cs typeface="Calibri"/>
                <a:sym typeface="Calibri"/>
              </a:rPr>
              <a:t>(</a:t>
            </a:r>
            <a:r>
              <a:rPr lang="iw-IL" sz="3200" dirty="0">
                <a:solidFill>
                  <a:srgbClr val="002060"/>
                </a:solidFill>
                <a:latin typeface="Calibri"/>
                <a:ea typeface="Calibri"/>
                <a:cs typeface="Calibri"/>
                <a:sym typeface="Calibri"/>
              </a:rPr>
              <a:t>בהערות</a:t>
            </a:r>
            <a:r>
              <a:rPr lang="he-IL" sz="3200" dirty="0">
                <a:solidFill>
                  <a:srgbClr val="002060"/>
                </a:solidFill>
                <a:latin typeface="Calibri"/>
                <a:ea typeface="Calibri"/>
                <a:cs typeface="Calibri"/>
                <a:sym typeface="Calibri"/>
              </a:rPr>
              <a:t>) </a:t>
            </a:r>
            <a:r>
              <a:rPr lang="iw-IL" sz="3200" dirty="0">
                <a:solidFill>
                  <a:srgbClr val="002060"/>
                </a:solidFill>
                <a:latin typeface="Calibri"/>
                <a:ea typeface="Calibri"/>
                <a:cs typeface="Calibri"/>
                <a:sym typeface="Calibri"/>
              </a:rPr>
              <a:t>נמצאות הרחבות והנחיות לך – </a:t>
            </a:r>
            <a:r>
              <a:rPr lang="he-IL" sz="3200" dirty="0">
                <a:solidFill>
                  <a:srgbClr val="002060"/>
                </a:solidFill>
                <a:latin typeface="Calibri"/>
                <a:ea typeface="Calibri"/>
                <a:cs typeface="Calibri"/>
                <a:sym typeface="Calibri"/>
              </a:rPr>
              <a:t> </a:t>
            </a:r>
            <a:r>
              <a:rPr lang="iw-IL" sz="3200" dirty="0">
                <a:solidFill>
                  <a:srgbClr val="002060"/>
                </a:solidFill>
                <a:latin typeface="Calibri"/>
                <a:ea typeface="Calibri"/>
                <a:cs typeface="Calibri"/>
                <a:sym typeface="Calibri"/>
              </a:rPr>
              <a:t>המורה.</a:t>
            </a:r>
            <a:endParaRPr dirty="0"/>
          </a:p>
        </p:txBody>
      </p:sp>
      <p:pic>
        <p:nvPicPr>
          <p:cNvPr id="233" name="Google Shape;233;p22"/>
          <p:cNvPicPr preferRelativeResize="0"/>
          <p:nvPr/>
        </p:nvPicPr>
        <p:blipFill rotWithShape="1">
          <a:blip r:embed="rId4">
            <a:alphaModFix/>
          </a:blip>
          <a:srcRect/>
          <a:stretch/>
        </p:blipFill>
        <p:spPr>
          <a:xfrm>
            <a:off x="8163760" y="794063"/>
            <a:ext cx="672137" cy="508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p:nvPr/>
        </p:nvSpPr>
        <p:spPr>
          <a:xfrm>
            <a:off x="6510086" y="1409002"/>
            <a:ext cx="4064413" cy="492378"/>
          </a:xfrm>
          <a:prstGeom prst="rect">
            <a:avLst/>
          </a:prstGeom>
          <a:noFill/>
          <a:ln>
            <a:noFill/>
          </a:ln>
        </p:spPr>
        <p:txBody>
          <a:bodyPr spcFirstLastPara="1" wrap="square" lIns="91400" tIns="45675" rIns="91400" bIns="45675" anchor="t" anchorCtr="0">
            <a:no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שיח מעודד ומקבל </a:t>
            </a:r>
            <a:endParaRPr sz="2600">
              <a:solidFill>
                <a:srgbClr val="002060"/>
              </a:solidFill>
              <a:latin typeface="Calibri"/>
              <a:ea typeface="Calibri"/>
              <a:cs typeface="Calibri"/>
              <a:sym typeface="Calibri"/>
            </a:endParaRPr>
          </a:p>
        </p:txBody>
      </p:sp>
      <p:sp>
        <p:nvSpPr>
          <p:cNvPr id="239" name="Google Shape;239;p23"/>
          <p:cNvSpPr txBox="1"/>
          <p:nvPr/>
        </p:nvSpPr>
        <p:spPr>
          <a:xfrm>
            <a:off x="2777671" y="3390492"/>
            <a:ext cx="7779334"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הקשבה ממקום מתעניין ולא שיפוטי</a:t>
            </a:r>
            <a:endParaRPr sz="2600">
              <a:solidFill>
                <a:srgbClr val="002060"/>
              </a:solidFill>
              <a:latin typeface="Calibri"/>
              <a:ea typeface="Calibri"/>
              <a:cs typeface="Calibri"/>
              <a:sym typeface="Calibri"/>
            </a:endParaRPr>
          </a:p>
        </p:txBody>
      </p:sp>
      <p:sp>
        <p:nvSpPr>
          <p:cNvPr id="240" name="Google Shape;240;p23"/>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כבוד לדברי החברה</a:t>
            </a:r>
            <a:endParaRPr sz="2600" dirty="0">
              <a:solidFill>
                <a:srgbClr val="002060"/>
              </a:solidFill>
              <a:latin typeface="Calibri"/>
              <a:ea typeface="Calibri"/>
              <a:cs typeface="Calibri"/>
              <a:sym typeface="Calibri"/>
            </a:endParaRPr>
          </a:p>
        </p:txBody>
      </p:sp>
      <p:sp>
        <p:nvSpPr>
          <p:cNvPr id="241" name="Google Shape;241;p23"/>
          <p:cNvSpPr txBox="1"/>
          <p:nvPr/>
        </p:nvSpPr>
        <p:spPr>
          <a:xfrm>
            <a:off x="679162" y="5335034"/>
            <a:ext cx="9877844" cy="892487"/>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הנאמר בשיח נשאר בינינו</a:t>
            </a:r>
            <a:r>
              <a:rPr lang="he-IL" sz="2600" dirty="0">
                <a:solidFill>
                  <a:srgbClr val="002060"/>
                </a:solidFill>
                <a:latin typeface="Calibri"/>
                <a:ea typeface="Calibri"/>
                <a:cs typeface="Calibri"/>
                <a:sym typeface="Calibri"/>
              </a:rPr>
              <a:t>,</a:t>
            </a:r>
            <a:r>
              <a:rPr lang="iw-IL" sz="2600" dirty="0">
                <a:solidFill>
                  <a:srgbClr val="002060"/>
                </a:solidFill>
                <a:latin typeface="Calibri"/>
                <a:ea typeface="Calibri"/>
                <a:cs typeface="Calibri"/>
                <a:sym typeface="Calibri"/>
              </a:rPr>
              <a:t> </a:t>
            </a:r>
            <a:endParaRPr dirty="0"/>
          </a:p>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אפשר לשתף אחרים בנושא</a:t>
            </a:r>
            <a:r>
              <a:rPr lang="he-IL" sz="2600" dirty="0">
                <a:solidFill>
                  <a:srgbClr val="002060"/>
                </a:solidFill>
                <a:latin typeface="Calibri"/>
                <a:ea typeface="Calibri"/>
                <a:cs typeface="Calibri"/>
                <a:sym typeface="Calibri"/>
              </a:rPr>
              <a:t>,</a:t>
            </a:r>
            <a:r>
              <a:rPr lang="iw-IL" sz="2600" dirty="0">
                <a:solidFill>
                  <a:srgbClr val="002060"/>
                </a:solidFill>
                <a:latin typeface="Calibri"/>
                <a:ea typeface="Calibri"/>
                <a:cs typeface="Calibri"/>
                <a:sym typeface="Calibri"/>
              </a:rPr>
              <a:t> אך לספר רק על עצמי</a:t>
            </a:r>
            <a:endParaRPr sz="2600" dirty="0">
              <a:solidFill>
                <a:srgbClr val="FB19F0"/>
              </a:solidFill>
              <a:latin typeface="Calibri"/>
              <a:ea typeface="Calibri"/>
              <a:cs typeface="Calibri"/>
              <a:sym typeface="Calibri"/>
            </a:endParaRPr>
          </a:p>
        </p:txBody>
      </p:sp>
      <p:sp>
        <p:nvSpPr>
          <p:cNvPr id="242" name="Google Shape;242;p23"/>
          <p:cNvSpPr txBox="1"/>
          <p:nvPr/>
        </p:nvSpPr>
        <p:spPr>
          <a:xfrm>
            <a:off x="2280060" y="2389618"/>
            <a:ext cx="8282082" cy="49244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שיתוף מהלב</a:t>
            </a:r>
            <a:endParaRPr sz="2600" b="1" u="sng">
              <a:solidFill>
                <a:srgbClr val="002060"/>
              </a:solidFill>
              <a:latin typeface="Calibri"/>
              <a:ea typeface="Calibri"/>
              <a:cs typeface="Calibri"/>
              <a:sym typeface="Calibri"/>
            </a:endParaRPr>
          </a:p>
        </p:txBody>
      </p:sp>
      <p:sp>
        <p:nvSpPr>
          <p:cNvPr id="243" name="Google Shape;243;p23"/>
          <p:cNvSpPr/>
          <p:nvPr/>
        </p:nvSpPr>
        <p:spPr>
          <a:xfrm>
            <a:off x="2777671" y="-57344"/>
            <a:ext cx="6920988" cy="1378131"/>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a:solidFill>
                  <a:srgbClr val="002060"/>
                </a:solidFill>
                <a:latin typeface="Calibri"/>
                <a:ea typeface="Calibri"/>
                <a:cs typeface="Calibri"/>
                <a:sym typeface="Calibri"/>
              </a:rPr>
              <a:t>הנחיות לשיח מיטבי</a:t>
            </a:r>
            <a:endParaRPr/>
          </a:p>
        </p:txBody>
      </p:sp>
      <p:pic>
        <p:nvPicPr>
          <p:cNvPr id="244" name="Google Shape;244;p23"/>
          <p:cNvPicPr preferRelativeResize="0"/>
          <p:nvPr/>
        </p:nvPicPr>
        <p:blipFill rotWithShape="1">
          <a:blip r:embed="rId3">
            <a:alphaModFix/>
          </a:blip>
          <a:srcRect l="1" r="42296"/>
          <a:stretch/>
        </p:blipFill>
        <p:spPr>
          <a:xfrm>
            <a:off x="1017443" y="5727116"/>
            <a:ext cx="2108130" cy="1000809"/>
          </a:xfrm>
          <a:prstGeom prst="rect">
            <a:avLst/>
          </a:prstGeom>
          <a:noFill/>
          <a:ln>
            <a:noFill/>
          </a:ln>
        </p:spPr>
      </p:pic>
      <p:grpSp>
        <p:nvGrpSpPr>
          <p:cNvPr id="245" name="Google Shape;245;p23"/>
          <p:cNvGrpSpPr/>
          <p:nvPr/>
        </p:nvGrpSpPr>
        <p:grpSpPr>
          <a:xfrm>
            <a:off x="65251" y="5849506"/>
            <a:ext cx="1085266" cy="878420"/>
            <a:chOff x="2923822" y="2971800"/>
            <a:chExt cx="3629378" cy="3629378"/>
          </a:xfrm>
        </p:grpSpPr>
        <p:pic>
          <p:nvPicPr>
            <p:cNvPr id="246" name="Google Shape;246;p23" descr="הערה - לב שבור קו מיתאר"/>
            <p:cNvPicPr preferRelativeResize="0"/>
            <p:nvPr/>
          </p:nvPicPr>
          <p:blipFill rotWithShape="1">
            <a:blip r:embed="rId4">
              <a:alphaModFix/>
            </a:blip>
            <a:srcRect/>
            <a:stretch/>
          </p:blipFill>
          <p:spPr>
            <a:xfrm>
              <a:off x="2923822" y="2971800"/>
              <a:ext cx="3629378" cy="3629378"/>
            </a:xfrm>
            <a:prstGeom prst="rect">
              <a:avLst/>
            </a:prstGeom>
            <a:noFill/>
            <a:ln>
              <a:noFill/>
            </a:ln>
          </p:spPr>
        </p:pic>
        <p:sp>
          <p:nvSpPr>
            <p:cNvPr id="247" name="Google Shape;247;p23"/>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pic>
        <p:nvPicPr>
          <p:cNvPr id="248" name="Google Shape;248;p23" descr="תג לב עם מילוי מלא"/>
          <p:cNvPicPr preferRelativeResize="0"/>
          <p:nvPr/>
        </p:nvPicPr>
        <p:blipFill rotWithShape="1">
          <a:blip r:embed="rId5">
            <a:alphaModFix/>
          </a:blip>
          <a:srcRect/>
          <a:stretch/>
        </p:blipFill>
        <p:spPr>
          <a:xfrm>
            <a:off x="10667596" y="2159917"/>
            <a:ext cx="914400" cy="914400"/>
          </a:xfrm>
          <a:prstGeom prst="rect">
            <a:avLst/>
          </a:prstGeom>
          <a:noFill/>
          <a:ln>
            <a:noFill/>
          </a:ln>
        </p:spPr>
      </p:pic>
      <p:pic>
        <p:nvPicPr>
          <p:cNvPr id="249" name="Google Shape;249;p23" descr="מחיאות כפיים עם מילוי מלא"/>
          <p:cNvPicPr preferRelativeResize="0"/>
          <p:nvPr/>
        </p:nvPicPr>
        <p:blipFill rotWithShape="1">
          <a:blip r:embed="rId6">
            <a:alphaModFix/>
          </a:blip>
          <a:srcRect/>
          <a:stretch/>
        </p:blipFill>
        <p:spPr>
          <a:xfrm>
            <a:off x="10557005" y="928807"/>
            <a:ext cx="1093470" cy="1093470"/>
          </a:xfrm>
          <a:prstGeom prst="rect">
            <a:avLst/>
          </a:prstGeom>
          <a:noFill/>
          <a:ln>
            <a:noFill/>
          </a:ln>
        </p:spPr>
      </p:pic>
      <p:pic>
        <p:nvPicPr>
          <p:cNvPr id="250" name="Google Shape;250;p23" descr="אוזן עם מילוי מלא"/>
          <p:cNvPicPr preferRelativeResize="0"/>
          <p:nvPr/>
        </p:nvPicPr>
        <p:blipFill rotWithShape="1">
          <a:blip r:embed="rId7">
            <a:alphaModFix/>
          </a:blip>
          <a:srcRect/>
          <a:stretch/>
        </p:blipFill>
        <p:spPr>
          <a:xfrm>
            <a:off x="10667596" y="3149301"/>
            <a:ext cx="914400" cy="914400"/>
          </a:xfrm>
          <a:prstGeom prst="rect">
            <a:avLst/>
          </a:prstGeom>
          <a:noFill/>
          <a:ln>
            <a:noFill/>
          </a:ln>
        </p:spPr>
      </p:pic>
      <p:pic>
        <p:nvPicPr>
          <p:cNvPr id="251" name="Google Shape;251;p23" descr="הערה קו נטוי שקט עם מילוי מלא"/>
          <p:cNvPicPr preferRelativeResize="0"/>
          <p:nvPr/>
        </p:nvPicPr>
        <p:blipFill rotWithShape="1">
          <a:blip r:embed="rId8">
            <a:alphaModFix/>
          </a:blip>
          <a:srcRect/>
          <a:stretch/>
        </p:blipFill>
        <p:spPr>
          <a:xfrm>
            <a:off x="10673648" y="5234671"/>
            <a:ext cx="914400" cy="914400"/>
          </a:xfrm>
          <a:prstGeom prst="rect">
            <a:avLst/>
          </a:prstGeom>
          <a:noFill/>
          <a:ln>
            <a:noFill/>
          </a:ln>
        </p:spPr>
      </p:pic>
      <p:pic>
        <p:nvPicPr>
          <p:cNvPr id="252" name="Google Shape;252;p23" descr="עין עם מילוי מלא"/>
          <p:cNvPicPr preferRelativeResize="0"/>
          <p:nvPr/>
        </p:nvPicPr>
        <p:blipFill rotWithShape="1">
          <a:blip r:embed="rId9">
            <a:alphaModFix/>
          </a:blip>
          <a:srcRect/>
          <a:stretch/>
        </p:blipFill>
        <p:spPr>
          <a:xfrm>
            <a:off x="10667596" y="4286103"/>
            <a:ext cx="914400" cy="914400"/>
          </a:xfrm>
          <a:prstGeom prst="rect">
            <a:avLst/>
          </a:prstGeom>
          <a:noFill/>
          <a:ln>
            <a:noFill/>
          </a:ln>
        </p:spPr>
      </p:pic>
      <p:sp>
        <p:nvSpPr>
          <p:cNvPr id="18" name="תיבת טקסט 17">
            <a:extLst>
              <a:ext uri="{FF2B5EF4-FFF2-40B4-BE49-F238E27FC236}">
                <a16:creationId xmlns:a16="http://schemas.microsoft.com/office/drawing/2014/main" id="{234E98D4-3AFD-4CA7-A6AA-3E4CE8016991}"/>
              </a:ext>
            </a:extLst>
          </p:cNvPr>
          <p:cNvSpPr txBox="1"/>
          <p:nvPr/>
        </p:nvSpPr>
        <p:spPr>
          <a:xfrm>
            <a:off x="3047189" y="3245929"/>
            <a:ext cx="6094378" cy="307777"/>
          </a:xfrm>
          <a:prstGeom prst="rect">
            <a:avLst/>
          </a:prstGeom>
          <a:noFill/>
        </p:spPr>
        <p:txBody>
          <a:bodyPr wrap="square">
            <a:spAutoFit/>
          </a:bodyPr>
          <a:lstStyle/>
          <a:p>
            <a:r>
              <a:rPr lang="he-IL" b="0" dirty="0">
                <a:effectLst/>
              </a:rPr>
              <a:t> </a:t>
            </a:r>
            <a:endParaRPr lang="he-IL" dirty="0"/>
          </a:p>
        </p:txBody>
      </p:sp>
      <p:sp>
        <p:nvSpPr>
          <p:cNvPr id="19" name="תיבת טקסט 17">
            <a:extLst>
              <a:ext uri="{FF2B5EF4-FFF2-40B4-BE49-F238E27FC236}">
                <a16:creationId xmlns:a16="http://schemas.microsoft.com/office/drawing/2014/main" id="{EB48B62A-CD56-4D47-BBB6-2365A7B4F313}"/>
              </a:ext>
            </a:extLst>
          </p:cNvPr>
          <p:cNvSpPr txBox="1"/>
          <p:nvPr/>
        </p:nvSpPr>
        <p:spPr>
          <a:xfrm>
            <a:off x="3233027" y="887526"/>
            <a:ext cx="6010275" cy="478790"/>
          </a:xfrm>
          <a:prstGeom prst="rect">
            <a:avLst/>
          </a:prstGeom>
          <a:noFill/>
        </p:spPr>
        <p:txBody>
          <a:bodyPr wrap="square">
            <a:spAutoFit/>
          </a:bodyPr>
          <a:lstStyle/>
          <a:p>
            <a:pPr rtl="1">
              <a:spcAft>
                <a:spcPts val="0"/>
              </a:spcAft>
            </a:pPr>
            <a:r>
              <a:rPr lang="he-IL" sz="2500" b="1">
                <a:solidFill>
                  <a:srgbClr val="002060"/>
                </a:solidFill>
                <a:effectLst/>
                <a:latin typeface="Times New Roman" panose="02020603050405020304" pitchFamily="18" charset="0"/>
                <a:ea typeface="Arial" panose="020B0604020202020204" pitchFamily="34" charset="0"/>
                <a:cs typeface="Calibri" panose="020F0502020204030204" pitchFamily="34" charset="0"/>
              </a:rPr>
              <a:t>"איזהו מכובד, המכבד את הבריות" (אבות פרק ד')</a:t>
            </a:r>
            <a:endParaRPr lang="en-US" sz="120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2cdb2e5d84_0_0"/>
          <p:cNvSpPr/>
          <p:nvPr/>
        </p:nvSpPr>
        <p:spPr>
          <a:xfrm>
            <a:off x="0" y="13674"/>
            <a:ext cx="12191999" cy="13782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dirty="0">
                <a:solidFill>
                  <a:srgbClr val="002060"/>
                </a:solidFill>
                <a:latin typeface="Calibri" panose="020F0502020204030204" pitchFamily="34" charset="0"/>
                <a:ea typeface="Calibri"/>
                <a:cs typeface="Calibri" panose="020F0502020204030204" pitchFamily="34" charset="0"/>
                <a:sym typeface="Calibri"/>
              </a:rPr>
              <a:t>מהשיעור הקודם ועד היום... נזכר</a:t>
            </a:r>
            <a:r>
              <a:rPr lang="he-IL" sz="5400" b="1" dirty="0" err="1">
                <a:solidFill>
                  <a:srgbClr val="002060"/>
                </a:solidFill>
                <a:latin typeface="Calibri" panose="020F0502020204030204" pitchFamily="34" charset="0"/>
                <a:ea typeface="Calibri"/>
                <a:cs typeface="Calibri" panose="020F0502020204030204" pitchFamily="34" charset="0"/>
                <a:sym typeface="Calibri"/>
              </a:rPr>
              <a:t>ות</a:t>
            </a:r>
            <a:endParaRPr dirty="0">
              <a:latin typeface="Calibri" panose="020F0502020204030204" pitchFamily="34" charset="0"/>
              <a:cs typeface="Calibri" panose="020F0502020204030204" pitchFamily="34" charset="0"/>
            </a:endParaRPr>
          </a:p>
        </p:txBody>
      </p:sp>
      <p:pic>
        <p:nvPicPr>
          <p:cNvPr id="257" name="Google Shape;257;g12cdb2e5d84_0_0"/>
          <p:cNvPicPr preferRelativeResize="0"/>
          <p:nvPr/>
        </p:nvPicPr>
        <p:blipFill rotWithShape="1">
          <a:blip r:embed="rId3">
            <a:alphaModFix/>
          </a:blip>
          <a:srcRect/>
          <a:stretch/>
        </p:blipFill>
        <p:spPr>
          <a:xfrm>
            <a:off x="633562" y="1446284"/>
            <a:ext cx="2867025" cy="2352675"/>
          </a:xfrm>
          <a:prstGeom prst="rect">
            <a:avLst/>
          </a:prstGeom>
          <a:noFill/>
          <a:ln>
            <a:noFill/>
          </a:ln>
        </p:spPr>
      </p:pic>
      <p:sp>
        <p:nvSpPr>
          <p:cNvPr id="258" name="Google Shape;258;g12cdb2e5d84_0_0"/>
          <p:cNvSpPr txBox="1"/>
          <p:nvPr/>
        </p:nvSpPr>
        <p:spPr>
          <a:xfrm>
            <a:off x="849646" y="2160956"/>
            <a:ext cx="2434800" cy="9234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1800">
                <a:solidFill>
                  <a:schemeClr val="dk1"/>
                </a:solidFill>
                <a:latin typeface="Calibri" panose="020F0502020204030204" pitchFamily="34" charset="0"/>
                <a:ea typeface="Gisha"/>
                <a:cs typeface="Calibri" panose="020F0502020204030204" pitchFamily="34" charset="0"/>
                <a:sym typeface="Gisha"/>
              </a:rPr>
              <a:t>אירוע מהשבוע האחרון בו יישמתי משהו שלמדתי מהשיעור...</a:t>
            </a:r>
            <a:endParaRPr>
              <a:latin typeface="Calibri" panose="020F0502020204030204" pitchFamily="34" charset="0"/>
              <a:cs typeface="Calibri" panose="020F0502020204030204" pitchFamily="34" charset="0"/>
            </a:endParaRPr>
          </a:p>
        </p:txBody>
      </p:sp>
      <p:sp>
        <p:nvSpPr>
          <p:cNvPr id="259" name="Google Shape;259;g12cdb2e5d84_0_0"/>
          <p:cNvSpPr txBox="1"/>
          <p:nvPr/>
        </p:nvSpPr>
        <p:spPr>
          <a:xfrm>
            <a:off x="1353920" y="5135344"/>
            <a:ext cx="2001600" cy="9234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1800">
                <a:solidFill>
                  <a:schemeClr val="dk1"/>
                </a:solidFill>
                <a:latin typeface="Calibri" panose="020F0502020204030204" pitchFamily="34" charset="0"/>
                <a:ea typeface="Gisha"/>
                <a:cs typeface="Calibri" panose="020F0502020204030204" pitchFamily="34" charset="0"/>
                <a:sym typeface="Gisha"/>
              </a:rPr>
              <a:t>משהו שאני רוצה להגיד בהמשך לשיעור הקודם...</a:t>
            </a:r>
            <a:endParaRPr>
              <a:latin typeface="Calibri" panose="020F0502020204030204" pitchFamily="34" charset="0"/>
              <a:cs typeface="Calibri" panose="020F0502020204030204" pitchFamily="34" charset="0"/>
            </a:endParaRPr>
          </a:p>
        </p:txBody>
      </p:sp>
      <p:pic>
        <p:nvPicPr>
          <p:cNvPr id="260" name="Google Shape;260;g12cdb2e5d84_0_0"/>
          <p:cNvPicPr preferRelativeResize="0"/>
          <p:nvPr/>
        </p:nvPicPr>
        <p:blipFill rotWithShape="1">
          <a:blip r:embed="rId3">
            <a:alphaModFix/>
          </a:blip>
          <a:srcRect/>
          <a:stretch/>
        </p:blipFill>
        <p:spPr>
          <a:xfrm rot="10800000" flipH="1">
            <a:off x="921198" y="4581840"/>
            <a:ext cx="2867025" cy="2030338"/>
          </a:xfrm>
          <a:prstGeom prst="rect">
            <a:avLst/>
          </a:prstGeom>
          <a:noFill/>
          <a:ln>
            <a:noFill/>
          </a:ln>
        </p:spPr>
      </p:pic>
      <p:sp>
        <p:nvSpPr>
          <p:cNvPr id="261" name="Google Shape;261;g12cdb2e5d84_0_0"/>
          <p:cNvSpPr txBox="1"/>
          <p:nvPr/>
        </p:nvSpPr>
        <p:spPr>
          <a:xfrm>
            <a:off x="9185329" y="5297188"/>
            <a:ext cx="1757100" cy="9234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1800">
                <a:solidFill>
                  <a:schemeClr val="dk1"/>
                </a:solidFill>
                <a:latin typeface="Calibri" panose="020F0502020204030204" pitchFamily="34" charset="0"/>
                <a:ea typeface="Gisha"/>
                <a:cs typeface="Calibri" panose="020F0502020204030204" pitchFamily="34" charset="0"/>
                <a:sym typeface="Gisha"/>
              </a:rPr>
              <a:t>משהו שהבנתי בעקבות השיעור הקודם...</a:t>
            </a:r>
            <a:endParaRPr>
              <a:latin typeface="Calibri" panose="020F0502020204030204" pitchFamily="34" charset="0"/>
              <a:cs typeface="Calibri" panose="020F0502020204030204" pitchFamily="34" charset="0"/>
            </a:endParaRPr>
          </a:p>
        </p:txBody>
      </p:sp>
      <p:sp>
        <p:nvSpPr>
          <p:cNvPr id="262" name="Google Shape;262;g12cdb2e5d84_0_0"/>
          <p:cNvSpPr txBox="1"/>
          <p:nvPr/>
        </p:nvSpPr>
        <p:spPr>
          <a:xfrm>
            <a:off x="9361300" y="2106477"/>
            <a:ext cx="2033400" cy="9234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1800">
                <a:solidFill>
                  <a:schemeClr val="dk1"/>
                </a:solidFill>
                <a:latin typeface="Calibri" panose="020F0502020204030204" pitchFamily="34" charset="0"/>
                <a:ea typeface="Gisha"/>
                <a:cs typeface="Calibri" panose="020F0502020204030204" pitchFamily="34" charset="0"/>
                <a:sym typeface="Gisha"/>
              </a:rPr>
              <a:t>משהו שקרה לי השבוע והזכיר לי את מה שלמדנו...</a:t>
            </a:r>
            <a:endParaRPr>
              <a:latin typeface="Calibri" panose="020F0502020204030204" pitchFamily="34" charset="0"/>
              <a:cs typeface="Calibri" panose="020F0502020204030204" pitchFamily="34" charset="0"/>
            </a:endParaRPr>
          </a:p>
        </p:txBody>
      </p:sp>
      <p:pic>
        <p:nvPicPr>
          <p:cNvPr id="263" name="Google Shape;263;g12cdb2e5d84_0_0"/>
          <p:cNvPicPr preferRelativeResize="0"/>
          <p:nvPr/>
        </p:nvPicPr>
        <p:blipFill rotWithShape="1">
          <a:blip r:embed="rId3">
            <a:alphaModFix/>
          </a:blip>
          <a:srcRect/>
          <a:stretch/>
        </p:blipFill>
        <p:spPr>
          <a:xfrm flipH="1">
            <a:off x="8944527" y="1391805"/>
            <a:ext cx="2867025" cy="2352675"/>
          </a:xfrm>
          <a:prstGeom prst="rect">
            <a:avLst/>
          </a:prstGeom>
          <a:noFill/>
          <a:ln>
            <a:noFill/>
          </a:ln>
        </p:spPr>
      </p:pic>
      <p:pic>
        <p:nvPicPr>
          <p:cNvPr id="264" name="Google Shape;264;g12cdb2e5d84_0_0"/>
          <p:cNvPicPr preferRelativeResize="0"/>
          <p:nvPr/>
        </p:nvPicPr>
        <p:blipFill rotWithShape="1">
          <a:blip r:embed="rId3">
            <a:alphaModFix/>
          </a:blip>
          <a:srcRect/>
          <a:stretch/>
        </p:blipFill>
        <p:spPr>
          <a:xfrm rot="10800000">
            <a:off x="8682256" y="4582517"/>
            <a:ext cx="2867025" cy="2161793"/>
          </a:xfrm>
          <a:prstGeom prst="rect">
            <a:avLst/>
          </a:prstGeom>
          <a:noFill/>
          <a:ln>
            <a:noFill/>
          </a:ln>
        </p:spPr>
      </p:pic>
      <p:pic>
        <p:nvPicPr>
          <p:cNvPr id="265" name="Google Shape;265;g12cdb2e5d84_0_0"/>
          <p:cNvPicPr preferRelativeResize="0"/>
          <p:nvPr/>
        </p:nvPicPr>
        <p:blipFill rotWithShape="1">
          <a:blip r:embed="rId4">
            <a:alphaModFix/>
          </a:blip>
          <a:srcRect/>
          <a:stretch/>
        </p:blipFill>
        <p:spPr>
          <a:xfrm>
            <a:off x="3917360" y="2160956"/>
            <a:ext cx="4665630" cy="5368788"/>
          </a:xfrm>
          <a:prstGeom prst="rect">
            <a:avLst/>
          </a:prstGeom>
          <a:noFill/>
          <a:ln>
            <a:noFill/>
          </a:ln>
        </p:spPr>
      </p:pic>
    </p:spTree>
  </p:cSld>
  <p:clrMapOvr>
    <a:masterClrMapping/>
  </p:clrMapOvr>
</p:sld>
</file>

<file path=ppt/theme/theme1.xml><?xml version="1.0" encoding="utf-8"?>
<a:theme xmlns:a="http://schemas.openxmlformats.org/drawingml/2006/main" name="ערכת נושא Office">
  <a:themeElements>
    <a:clrScheme name="התאמה אישית 10">
      <a:dk1>
        <a:sysClr val="windowText" lastClr="000000"/>
      </a:dk1>
      <a:lt1>
        <a:sysClr val="window" lastClr="FFFFFF"/>
      </a:lt1>
      <a:dk2>
        <a:srgbClr val="C0E1E8"/>
      </a:dk2>
      <a:lt2>
        <a:srgbClr val="C0A1B9"/>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81961</TotalTime>
  <Words>1348</Words>
  <Application>Microsoft Office PowerPoint</Application>
  <PresentationFormat>מסך רחב</PresentationFormat>
  <Paragraphs>224</Paragraphs>
  <Slides>27</Slides>
  <Notes>26</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27</vt:i4>
      </vt:variant>
    </vt:vector>
  </HeadingPairs>
  <TitlesOfParts>
    <vt:vector size="36" baseType="lpstr">
      <vt:lpstr>Arial</vt:lpstr>
      <vt:lpstr>Assistant</vt:lpstr>
      <vt:lpstr>Brush Script MT</vt:lpstr>
      <vt:lpstr>Calibri</vt:lpstr>
      <vt:lpstr>Calibri Light</vt:lpstr>
      <vt:lpstr>David</vt:lpstr>
      <vt:lpstr>Gisha</vt:lpstr>
      <vt:lpstr>Times New Roman</vt:lpstr>
      <vt:lpstr>ערכת נושא Office</vt:lpstr>
      <vt:lpstr>מצגת של PowerPoint‏</vt:lpstr>
      <vt:lpstr>מצגת של PowerPoint‏</vt:lpstr>
      <vt:lpstr>מטרות השיעור</vt:lpstr>
      <vt:lpstr>מן המקורות</vt:lpstr>
      <vt:lpstr>ידע, מיומנויות וערכים</vt:lpstr>
      <vt:lpstr>מצגת של PowerPoint‏</vt:lpstr>
      <vt:lpstr>מצגת של PowerPoint‏</vt:lpstr>
      <vt:lpstr>מצגת של PowerPoint‏</vt:lpstr>
      <vt:lpstr>מצגת של PowerPoint‏</vt:lpstr>
      <vt:lpstr>ממשיכים לתחנה הבאה</vt:lpstr>
      <vt:lpstr>כוחה של מחשבה</vt:lpstr>
      <vt:lpstr>כוחה של מחשבה</vt:lpstr>
      <vt:lpstr>כוחה של מחשבה</vt:lpstr>
      <vt:lpstr>כוחה של מחשבה</vt:lpstr>
      <vt:lpstr>כוחה של מחשבה</vt:lpstr>
      <vt:lpstr>כוחה של מחשבה</vt:lpstr>
      <vt:lpstr>כוחה של מחשבה</vt:lpstr>
      <vt:lpstr>כוחה של מחשבה</vt:lpstr>
      <vt:lpstr>כוחה של מחשבה</vt:lpstr>
      <vt:lpstr>כוחה של מחשבה</vt:lpstr>
      <vt:lpstr>כוחה של מחשבה</vt:lpstr>
      <vt:lpstr>כוחה של מחשבה</vt:lpstr>
      <vt:lpstr>כוחה של מחשבה</vt:lpstr>
      <vt:lpstr>קבלתן מפתח לשער!</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נועה עדי</dc:creator>
  <cp:lastModifiedBy>איריס וכטל</cp:lastModifiedBy>
  <cp:revision>81</cp:revision>
  <dcterms:modified xsi:type="dcterms:W3CDTF">2025-03-13T08:16:17Z</dcterms:modified>
</cp:coreProperties>
</file>