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551" r:id="rId3"/>
    <p:sldId id="260" r:id="rId4"/>
    <p:sldId id="309" r:id="rId5"/>
    <p:sldId id="261" r:id="rId6"/>
    <p:sldId id="262" r:id="rId7"/>
    <p:sldId id="263" r:id="rId8"/>
    <p:sldId id="264" r:id="rId9"/>
    <p:sldId id="300" r:id="rId10"/>
    <p:sldId id="588" r:id="rId11"/>
    <p:sldId id="589" r:id="rId12"/>
    <p:sldId id="590" r:id="rId13"/>
    <p:sldId id="591" r:id="rId14"/>
    <p:sldId id="592" r:id="rId15"/>
    <p:sldId id="594" r:id="rId16"/>
    <p:sldId id="610" r:id="rId17"/>
    <p:sldId id="609" r:id="rId18"/>
    <p:sldId id="611" r:id="rId19"/>
    <p:sldId id="593" r:id="rId20"/>
    <p:sldId id="607" r:id="rId21"/>
    <p:sldId id="281" r:id="rId22"/>
    <p:sldId id="272" r:id="rId23"/>
    <p:sldId id="273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4C6"/>
    <a:srgbClr val="D2F2FF"/>
    <a:srgbClr val="FFFFFF"/>
    <a:srgbClr val="F4F4F5"/>
    <a:srgbClr val="FAA792"/>
    <a:srgbClr val="A696B7"/>
    <a:srgbClr val="D1C2E6"/>
    <a:srgbClr val="BBA4DD"/>
    <a:srgbClr val="E2F0D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31515-0EEF-4799-A466-3FBB7E9A7F59}" v="1" dt="2024-12-26T11:24:45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99" autoAdjust="0"/>
  </p:normalViewPr>
  <p:slideViewPr>
    <p:cSldViewPr snapToGrid="0">
      <p:cViewPr varScale="1">
        <p:scale>
          <a:sx n="74" d="100"/>
          <a:sy n="74" d="100"/>
        </p:scale>
        <p:origin x="10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/>
              <a:t>במפגש הקודם סיימנו תחנה! ממשיכות לתחנה הבאה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/>
            </a:r>
            <a:br>
              <a:rPr lang="en-US" sz="1200" b="1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13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 </a:t>
            </a:r>
            <a:r>
              <a:rPr lang="he-IL" b="0" dirty="0"/>
              <a:t>הערבה הבוכייה – זיהוי המחשבות שלנו ואופן השפעתן עלינו</a:t>
            </a:r>
          </a:p>
          <a:p>
            <a:pPr algn="r" rtl="1"/>
            <a:r>
              <a:rPr lang="he-IL" b="1" dirty="0"/>
              <a:t>זמן פעילות: </a:t>
            </a:r>
            <a:r>
              <a:rPr lang="he-IL" b="0" dirty="0"/>
              <a:t>15 דקות </a:t>
            </a:r>
          </a:p>
          <a:p>
            <a:pPr algn="r" rtl="1"/>
            <a:r>
              <a:rPr lang="he-IL" b="1" dirty="0"/>
              <a:t>מטרה: </a:t>
            </a:r>
            <a:r>
              <a:rPr lang="he-IL" b="0" dirty="0"/>
              <a:t>התלמידות ילמדו לזהות את המחשבות שלהן על עצמן וכיצד הן משפיעות עליהן. </a:t>
            </a:r>
          </a:p>
          <a:p>
            <a:pPr algn="r" rtl="1"/>
            <a:endParaRPr lang="he-IL" b="0" dirty="0"/>
          </a:p>
          <a:p>
            <a:pPr algn="r" rtl="1"/>
            <a:r>
              <a:rPr lang="he-IL" b="1" dirty="0"/>
              <a:t>מהלך הפעילות: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200" dirty="0">
                <a:solidFill>
                  <a:srgbClr val="1717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ssistant" panose="00000500000000000000" pitchFamily="2" charset="-79"/>
              </a:rPr>
              <a:t>מנחה: </a:t>
            </a:r>
            <a:r>
              <a:rPr lang="he-IL" sz="1200" dirty="0"/>
              <a:t>הדמויות מגיעות לתחנה השנייה- עץ הערבה הבוכייה. בפעילות זו התלמידות לומדות להתחבר לצדדים שונים של עצמן דרך סיפורן של הדמויות.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200" dirty="0"/>
              <a:t>נא הקריני וספרי ברצף.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641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1" dirty="0"/>
              <a:t>הנחיות למורה:</a:t>
            </a:r>
            <a:r>
              <a:rPr lang="he-IL" sz="1200" dirty="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הקריאי לתלמידות </a:t>
            </a: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את המחשבות  של שלושת הדמויות.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הרחבה על הדמויות: 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פיל (פולי) – מרגיש חריג, מתבייש בגודל שלו ולא מצליח למצוא את עצמו בין החיות. לעיתים היה מעדיף להיות קטן ובלתי נראה כמו צפי. </a:t>
            </a:r>
            <a:b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צ'יטה (</a:t>
            </a:r>
            <a:r>
              <a:rPr lang="he-IL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צ'יקיטה</a:t>
            </a: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– חושבת שכולם מפחדים ממנה, רק רוצה להיות מסוגלת להתקרב לחיות האחרות בלי שיחשבו שהיא מסוכנת, רוצה להיות חביבה ואהובה כמו פולי. </a:t>
            </a:r>
            <a:b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ציפור (צפי) – נודד ומתקשה לרכוש חברים, מרגיש שהוא לא שייך למקום בו הוא נמצא, היה רוצה שתהיה לו טריטוריה ברורה כמו של </a:t>
            </a:r>
            <a:r>
              <a:rPr lang="he-IL" sz="1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צ'יקיטה</a:t>
            </a: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he-IL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שאלי את התלמידות: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האם יצא לכן לחשוב מחשבות דומות כאלו על עצמכן?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כיצד הרגשתן בעקבות המחשבה הזו?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כיצד התנהגתן בעקבות המחשבות והרגשות האלו?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466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1" dirty="0"/>
              <a:t>הנחיות למורה:</a:t>
            </a:r>
            <a:r>
              <a:rPr lang="he-IL" sz="1200" dirty="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הקדמה למורה: </a:t>
            </a: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קיימת חשיבות רבה בגיל זה לעבוד עם הילדות על היכולת להרחיב את הפרספקטיבה שלהן על עצמן. </a:t>
            </a:r>
            <a:endParaRPr lang="en-US" sz="1200" b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לכולנו יש מכלול של רגשות ומחשבות וכדי להתמודד איתן עלינו לזהות אותן ולנסות להרחיב את נק' המבט על המחשבות שלנו.</a:t>
            </a:r>
            <a:r>
              <a:rPr lang="en-US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לדוגמה: </a:t>
            </a:r>
            <a:r>
              <a:rPr lang="en-US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פולי אולי מרגיש גדול ומגושם אבל רואה דברים שהחיות האחרות לא יכולות לראות. </a:t>
            </a:r>
            <a:r>
              <a:rPr lang="en-US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גופו הגדול גם חזק ועוזר לו להתמודד עם איתני טבע שאולי חיות אחרות לא היו שורדות. </a:t>
            </a:r>
            <a:r>
              <a:rPr lang="he-IL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he-IL" sz="12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he-IL" sz="12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sz="1200" b="1" dirty="0"/>
              <a:t>חלקי את התלמידות לקבוצות.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כל קבוצה תבחר דמות ותחשוב כיצד להפוך את החיסרון שבעיני הדמות ליתרון. בקשי מהתלמידות לכתוב מספר רעיונות.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he-IL" sz="12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b="1" dirty="0"/>
              <a:t>2. במליאה</a:t>
            </a:r>
          </a:p>
          <a:p>
            <a:pPr algn="r" rtl="1"/>
            <a:r>
              <a:rPr lang="he-IL" sz="1200" dirty="0"/>
              <a:t>שתפו במשפטים שכתבתן.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dirty="0"/>
              <a:t>איך </a:t>
            </a:r>
            <a:r>
              <a:rPr lang="he-IL" sz="1200" dirty="0" err="1"/>
              <a:t>היתה</a:t>
            </a:r>
            <a:r>
              <a:rPr lang="he-IL" sz="1200" dirty="0"/>
              <a:t> לכן המשימה? כמה מאמץ זה דרש מכן? מה עזר לכן לחשוב על הרעיונות החדשים?</a:t>
            </a:r>
          </a:p>
          <a:p>
            <a:pPr algn="r" rtl="1"/>
            <a:endParaRPr lang="he-IL" sz="1200" dirty="0"/>
          </a:p>
          <a:p>
            <a:pPr algn="r" rtl="1"/>
            <a:endParaRPr lang="he-IL" sz="120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36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שאלי את התלמידות: </a:t>
            </a: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האם מישהי זוכרת </a:t>
            </a:r>
            <a:r>
              <a:rPr lang="he-IL" b="0" dirty="0">
                <a:cs typeface="Calibri" panose="020F0502020204030204" pitchFamily="34" charset="0"/>
              </a:rPr>
              <a:t>סיטואציה בה הרגישה הרגשה דומה לדמויות: שונה, בודדה, מאיימת/מאוימת ו/ או רוצה להיות כמו חברה שלה?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b="0" dirty="0">
                <a:cs typeface="Calibri" panose="020F0502020204030204" pitchFamily="34" charset="0"/>
              </a:rPr>
              <a:t>הזמיני את הבנות לשתף: האם מישהי רוצה לשתף? במקרה והבנות לא ישתפו יש לתת לכך לגיטימציה.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b="0" dirty="0">
                <a:cs typeface="Calibri" panose="020F0502020204030204" pitchFamily="34" charset="0"/>
              </a:rPr>
              <a:t> הסבירי: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>
                <a:cs typeface="Calibri" panose="020F0502020204030204" pitchFamily="34" charset="0"/>
              </a:rPr>
              <a:t>אכן לספר בפני בנות הכיתה על סיטואציה כזו יכול להביך או להרגיש לא נעים. אני מבקשת שכל אחת תחשוב לעצמה ותכתוב במחברת את הסיטואציה שהיא זוכרת.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שאלו את התלמידות: </a:t>
            </a: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cs typeface="Calibri" panose="020F0502020204030204" pitchFamily="34" charset="0"/>
              </a:rPr>
              <a:t>- </a:t>
            </a:r>
            <a:r>
              <a:rPr lang="he-IL" b="0" dirty="0">
                <a:cs typeface="Calibri" panose="020F0502020204030204" pitchFamily="34" charset="0"/>
              </a:rPr>
              <a:t>מה עוזר לכן להתמודד במצב כזה?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-אפשרי לבנות לחשוב מה עוזר להן להתמודד במצב שבו הן מרגישות תחושות שונות בסיטואציות החברתיות שהעלו: לשתף מישהו בוגר (הורה/ מורה/ חברה טובה/ אחות גדולה...)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לכתוב לעצמי מה קורה לי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לחשוב לעצמי אלו דברים טובים אחרים יש בי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57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שאלו את התלמידות: </a:t>
            </a: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dirty="0"/>
              <a:t>האם נוכל לשנות את מחשבות כאלו גם על עצמנו?  אפשרי לתלמידות להתנסות בשינוי ה"חיסרון" על עצמן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נדגים על ידי המשפטים שיעלו בלחיצה על העכבר.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נבקש מהתלמידות: כתבו במחברת "חיסרון"  שעלה לכן בעקבות הסיטואציה הקודמת וחישבו איזה יתרון יש בו.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במקרה ותלמידה לא מצליחה לחשוב עם עצמה על שינוי המחשבה ניתן לאפשר עבודה בזוגות. אחת כותבת יתרון על חברתה.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2. בקשי מהבנות לשתף ביתרונות שכתבו על עצמן.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3. איזו תחושה או הרגשה אתן מרגישות עכשיו?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שקפי לבנות כמה נעים ומעצים גורם לנו לחשוב מחשבות טובות על עצמנו.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e-IL" sz="1200" b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874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הנחיות למורה: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 הקריני וספרי ברצף.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90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/>
              <a:t>הנחיות למורה: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ברכות, הצלחנו לעבור את המסע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dirty="0"/>
              <a:t>קיבלנו את המפתח לתחנה השלישית שלנו מתוך ארבע התחנות.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1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מסכמ</a:t>
            </a:r>
            <a:r>
              <a:rPr lang="he-IL" dirty="0"/>
              <a:t>ות</a:t>
            </a:r>
            <a:r>
              <a:rPr lang="iw-IL" dirty="0"/>
              <a:t> שיעור</a:t>
            </a:r>
            <a:r>
              <a:rPr lang="he-IL" dirty="0"/>
              <a:t>:</a:t>
            </a:r>
            <a:r>
              <a:rPr lang="iw-IL" dirty="0"/>
              <a:t>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המורה תבחר ענן אחד להתייחסות</a:t>
            </a:r>
            <a:r>
              <a:rPr lang="he-IL" dirty="0"/>
              <a:t>,</a:t>
            </a:r>
            <a:r>
              <a:rPr lang="iw-IL" dirty="0"/>
              <a:t> ניתן לאפשר לכל תלמידה </a:t>
            </a:r>
            <a:r>
              <a:rPr lang="he-IL" dirty="0"/>
              <a:t>לב</a:t>
            </a:r>
            <a:r>
              <a:rPr lang="iw-IL" dirty="0"/>
              <a:t>ח</a:t>
            </a:r>
            <a:r>
              <a:rPr lang="he-IL" dirty="0"/>
              <a:t>ו</a:t>
            </a:r>
            <a:r>
              <a:rPr lang="iw-IL" dirty="0"/>
              <a:t>ר משפט שהיא רוצה להתייחס </a:t>
            </a:r>
            <a:r>
              <a:rPr lang="he-IL" dirty="0"/>
              <a:t>אליו </a:t>
            </a:r>
            <a:r>
              <a:rPr lang="iw-IL" dirty="0"/>
              <a:t>בנוסף</a:t>
            </a:r>
            <a:r>
              <a:rPr lang="he-IL" dirty="0"/>
              <a:t>.</a:t>
            </a:r>
            <a:r>
              <a:rPr lang="iw-IL" dirty="0"/>
              <a:t> 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נשמע כ- 5 תלמיד</a:t>
            </a:r>
            <a:r>
              <a:rPr lang="he-IL" dirty="0"/>
              <a:t>ות</a:t>
            </a:r>
            <a:endParaRPr dirty="0"/>
          </a:p>
        </p:txBody>
      </p:sp>
      <p:sp>
        <p:nvSpPr>
          <p:cNvPr id="295" name="Google Shape;295;p1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7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latin typeface="Calibri"/>
                <a:ea typeface="Calibri"/>
                <a:cs typeface="Calibri"/>
                <a:sym typeface="Calibri"/>
              </a:rPr>
              <a:t>יישום התנהגותי: </a:t>
            </a:r>
            <a:endParaRPr dirty="0"/>
          </a:p>
          <a:p>
            <a:pPr marL="45720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התלמיד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ה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מצייר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את הענן במחברת של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ה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ומתבקש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לחשוב על דבר אחד שאותו ה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י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א מתכוו</a:t>
            </a:r>
            <a:r>
              <a:rPr lang="he-IL" sz="1800" dirty="0" err="1">
                <a:latin typeface="Calibri"/>
                <a:ea typeface="Calibri"/>
                <a:cs typeface="Calibri"/>
                <a:sym typeface="Calibri"/>
              </a:rPr>
              <a:t>נת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לעשות כבר ממחר בעקבות השיעור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ניתן לאפשר לחלק מהתלמיד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לשתף בתובנות שלה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ן.</a:t>
            </a:r>
          </a:p>
          <a:p>
            <a:pPr marL="45720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בנוס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ף, ב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שיעור 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הכוחות שבדרך הבא ניתן 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להתחיל בשיתוף של תלמיד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נוספ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שמעוניינ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lang="iw-IL" sz="1800" dirty="0">
                <a:latin typeface="Calibri"/>
                <a:ea typeface="Calibri"/>
                <a:cs typeface="Calibri"/>
                <a:sym typeface="Calibri"/>
              </a:rPr>
              <a:t> בכך. </a:t>
            </a:r>
            <a:endParaRPr dirty="0"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המפגש יעסוק בפיתוח התבוננות ביקורתית על האופן בו המחשבות שלנו קשורות לרגשות ולפעולות שלנו. </a:t>
            </a:r>
            <a:r>
              <a:rPr lang="he-IL" b="1" dirty="0"/>
              <a:t>נלמד על ההשלכות שנגזרות מהאופן שבו אנו רואים את עצמנו.</a:t>
            </a:r>
            <a:endParaRPr b="1"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14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dirty="0"/>
              <a:t>חשוב לחזור על הכללים המרכזיים בכל שיעור,</a:t>
            </a:r>
            <a:r>
              <a:rPr lang="he-IL" dirty="0"/>
              <a:t> </a:t>
            </a:r>
            <a:r>
              <a:rPr lang="iw-IL" dirty="0"/>
              <a:t>על מנת לבסס מרחב בטוח המאפשר שיח רגשי בין התלמיד</a:t>
            </a:r>
            <a:r>
              <a:rPr lang="he-IL" dirty="0" err="1"/>
              <a:t>ות</a:t>
            </a:r>
            <a:r>
              <a:rPr lang="iw-IL" dirty="0"/>
              <a:t>.</a:t>
            </a:r>
            <a:endParaRPr dirty="0"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cdb2e5d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12cdb2e5d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cdb2e5d84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0" y="-121920"/>
            <a:ext cx="12199674" cy="50699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-1" y="2657542"/>
            <a:ext cx="12199674" cy="4263522"/>
          </a:xfrm>
          <a:prstGeom prst="rect">
            <a:avLst/>
          </a:prstGeom>
          <a:solidFill>
            <a:srgbClr val="5F9E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6" y="5122105"/>
            <a:ext cx="5253202" cy="131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/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485150" y="2669130"/>
            <a:ext cx="9221700" cy="166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שיעור </a:t>
            </a:r>
            <a:r>
              <a:rPr lang="he-IL" sz="4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שני</a:t>
            </a:r>
            <a:endParaRPr sz="40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הערכה עצמית</a:t>
            </a:r>
            <a:endParaRPr sz="5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628839" y="5042608"/>
            <a:ext cx="6692346" cy="167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כיתות ד-ה</a:t>
            </a:r>
          </a:p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חברה חרדית- בנות</a:t>
            </a:r>
            <a:endParaRPr sz="4000" dirty="0"/>
          </a:p>
        </p:txBody>
      </p:sp>
      <p:sp>
        <p:nvSpPr>
          <p:cNvPr id="126" name="Google Shape;126;p15"/>
          <p:cNvSpPr txBox="1"/>
          <p:nvPr/>
        </p:nvSpPr>
        <p:spPr>
          <a:xfrm>
            <a:off x="-1173372" y="5294509"/>
            <a:ext cx="6426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מיומנות מרכזית</a:t>
            </a:r>
            <a:br>
              <a:rPr lang="iw-IL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מודעות חברתית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7424" y="-86788"/>
            <a:ext cx="3329995" cy="148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8365F8C-D90F-4CA9-9B97-724FD31E82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451" y="192811"/>
            <a:ext cx="1585097" cy="701101"/>
          </a:xfrm>
          <a:prstGeom prst="rect">
            <a:avLst/>
          </a:prstGeom>
        </p:spPr>
      </p:pic>
      <p:sp>
        <p:nvSpPr>
          <p:cNvPr id="13" name="Google Shape;123;p15"/>
          <p:cNvSpPr/>
          <p:nvPr/>
        </p:nvSpPr>
        <p:spPr>
          <a:xfrm>
            <a:off x="1252636" y="436682"/>
            <a:ext cx="9221700" cy="259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יחידת לימוד בכישורי חיים</a:t>
            </a:r>
            <a:endParaRPr lang="he-IL" sz="4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1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חברות, סובלנות ומניעת אלימות</a:t>
            </a:r>
          </a:p>
          <a:p>
            <a:pPr marL="0" marR="0" lvl="0" indent="0" algn="ctr" rtl="1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4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58333"/>
              </a:lnSpc>
            </a:pPr>
            <a:r>
              <a:rPr lang="he-I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בעד עצמי- תכנית לחיזוק דימוי עצמי ודימוי גוף חיוביים</a:t>
            </a:r>
            <a:r>
              <a:rPr lang="he-IL" sz="9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e-IL" sz="9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9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he-IL" sz="4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1518589" y="-67032"/>
            <a:ext cx="1659255" cy="370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בס"ד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6F70CCC1-CC11-43C0-AA67-923730BFFA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055"/>
            <a:ext cx="12192000" cy="547211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175D777-5BD6-41E1-8513-E722900D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ממשיכים לתחנה הבאה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5DC6EF0-A435-4440-95CD-CF3AD51F0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471" y="2569382"/>
            <a:ext cx="951058" cy="95105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3E1CAA-9176-4509-8267-C49D3815C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7479" y="1615841"/>
            <a:ext cx="7173496" cy="5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רשים זרימה: מחבר 2">
            <a:extLst>
              <a:ext uri="{FF2B5EF4-FFF2-40B4-BE49-F238E27FC236}">
                <a16:creationId xmlns:a16="http://schemas.microsoft.com/office/drawing/2014/main" id="{0A9A8BFB-2035-4639-8CAE-6DBCDB7F727F}"/>
              </a:ext>
            </a:extLst>
          </p:cNvPr>
          <p:cNvSpPr/>
          <p:nvPr/>
        </p:nvSpPr>
        <p:spPr>
          <a:xfrm>
            <a:off x="8207829" y="3520440"/>
            <a:ext cx="402771" cy="343989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ת L 8">
            <a:extLst>
              <a:ext uri="{FF2B5EF4-FFF2-40B4-BE49-F238E27FC236}">
                <a16:creationId xmlns:a16="http://schemas.microsoft.com/office/drawing/2014/main" id="{891F2053-2229-4249-AF25-5C09F689B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8204613" y="3354237"/>
            <a:ext cx="544037" cy="332408"/>
          </a:xfrm>
          <a:prstGeom prst="corner">
            <a:avLst>
              <a:gd name="adj1" fmla="val 39598"/>
              <a:gd name="adj2" fmla="val 39891"/>
            </a:avLst>
          </a:prstGeom>
          <a:solidFill>
            <a:srgbClr val="9CD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6BF1A7C-495B-4C57-A639-A9AEE7F42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85" y="2159169"/>
            <a:ext cx="95105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DF6E1F-C476-4C74-A605-6BD1C6A8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הערבה הבוכייה</a:t>
            </a:r>
          </a:p>
        </p:txBody>
      </p:sp>
      <p:pic>
        <p:nvPicPr>
          <p:cNvPr id="4" name="תמונה 3" descr="תמונה של עץ ערבה גדול">
            <a:extLst>
              <a:ext uri="{FF2B5EF4-FFF2-40B4-BE49-F238E27FC236}">
                <a16:creationId xmlns:a16="http://schemas.microsoft.com/office/drawing/2014/main" id="{6644EAEA-08C8-4C24-BA67-1FDD8555A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0" y="1487054"/>
            <a:ext cx="12192000" cy="53709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92A8ABD-7C65-413F-8B8D-4CAE738E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21" y="1768590"/>
            <a:ext cx="7029682" cy="1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1E06AB-7305-4EB9-A7A4-1612A38F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הערבה הבוכייה</a:t>
            </a:r>
          </a:p>
        </p:txBody>
      </p:sp>
      <p:pic>
        <p:nvPicPr>
          <p:cNvPr id="4" name="תמונה 3" descr="תמונה של פולי, צפי וצ'יקיטה מתחת לעץ הערבה">
            <a:extLst>
              <a:ext uri="{FF2B5EF4-FFF2-40B4-BE49-F238E27FC236}">
                <a16:creationId xmlns:a16="http://schemas.microsoft.com/office/drawing/2014/main" id="{635451C4-D054-4F9D-9D7F-034623D22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1" y="1487055"/>
            <a:ext cx="12191997" cy="53709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5B87494-F1DB-4820-9E38-99B29AA7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23" y="1629402"/>
            <a:ext cx="7901752" cy="26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D28BFD-27DB-4A62-98D9-AA582F37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הערבה הבוכייה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ABD9338-A2F8-4CFE-9CA7-18BE0611E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27854" r="13801" b="7048"/>
          <a:stretch/>
        </p:blipFill>
        <p:spPr>
          <a:xfrm>
            <a:off x="0" y="1487054"/>
            <a:ext cx="12192000" cy="5370945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FAC000E-CAD8-4E9B-9A1C-2713B0031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5584754" y="1772422"/>
            <a:ext cx="447938" cy="2836676"/>
            <a:chOff x="4966724" y="2118568"/>
            <a:chExt cx="405138" cy="2836676"/>
          </a:xfrm>
        </p:grpSpPr>
        <p:pic>
          <p:nvPicPr>
            <p:cNvPr id="8" name="תמונה 7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6A1F97DA-763A-4046-9F7C-0936C6F45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9" name="תמונה 8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0B15B10E-45E8-42DA-A809-D366F4AF1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E50EACC-26F7-4BB1-A288-EFC0F19DF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328460" flipH="1">
            <a:off x="6590143" y="3668156"/>
            <a:ext cx="346810" cy="2848530"/>
            <a:chOff x="6096000" y="1252550"/>
            <a:chExt cx="276017" cy="2848530"/>
          </a:xfrm>
        </p:grpSpPr>
        <p:pic>
          <p:nvPicPr>
            <p:cNvPr id="11" name="תמונה 10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198A8C2E-702B-42B8-AD45-0E0007465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58912"/>
              <a:ext cx="217087" cy="1542168"/>
            </a:xfrm>
            <a:prstGeom prst="rect">
              <a:avLst/>
            </a:prstGeom>
          </p:spPr>
        </p:pic>
        <p:pic>
          <p:nvPicPr>
            <p:cNvPr id="12" name="תמונה 11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0CED1F6-64C3-4C09-B291-83010E54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930" y="1252550"/>
              <a:ext cx="217087" cy="1542168"/>
            </a:xfrm>
            <a:prstGeom prst="rect">
              <a:avLst/>
            </a:prstGeom>
          </p:spPr>
        </p:pic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8D0F059-B839-464B-BFF0-6FCF9F6CA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6461406" y="1537049"/>
            <a:ext cx="447938" cy="2836676"/>
            <a:chOff x="4966724" y="2118568"/>
            <a:chExt cx="405138" cy="2836676"/>
          </a:xfrm>
        </p:grpSpPr>
        <p:pic>
          <p:nvPicPr>
            <p:cNvPr id="14" name="תמונה 13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0AE70169-00B8-40DC-8572-9227CFFFB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15" name="תמונה 14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7227798-5935-4493-8001-6771B0B5E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E3A2FE1-42E8-4051-BC5F-C39C92F05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21960" y="1740738"/>
            <a:ext cx="405138" cy="2836676"/>
            <a:chOff x="4966724" y="2118568"/>
            <a:chExt cx="405138" cy="2836676"/>
          </a:xfrm>
        </p:grpSpPr>
        <p:pic>
          <p:nvPicPr>
            <p:cNvPr id="17" name="תמונה 16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0FC74622-9F54-451B-A1F7-9338D7749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18" name="תמונה 17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FB98916B-D9EA-4FE3-816A-D19879401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BD01B3FC-9A32-49B6-93F9-779869E4C5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66056" y="1537049"/>
            <a:ext cx="405138" cy="4161221"/>
            <a:chOff x="4966724" y="2118568"/>
            <a:chExt cx="405138" cy="2836676"/>
          </a:xfrm>
        </p:grpSpPr>
        <p:pic>
          <p:nvPicPr>
            <p:cNvPr id="20" name="תמונה 19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DD719D7E-86B4-4DAD-B5C1-7FAA4AC12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1" name="תמונה 20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C05A201D-90C0-4152-91C1-07979ADED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665153D-704F-4721-BCE3-4D107547BB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733">
            <a:off x="4390803" y="4581560"/>
            <a:ext cx="217087" cy="154216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A2F2486-FBE4-4C63-9C72-D9E36FA7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034" y="1595803"/>
            <a:ext cx="5763931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 descr="תמונה של עץ ערבה גדול">
            <a:extLst>
              <a:ext uri="{FF2B5EF4-FFF2-40B4-BE49-F238E27FC236}">
                <a16:creationId xmlns:a16="http://schemas.microsoft.com/office/drawing/2014/main" id="{146EDC11-DCF5-4C81-9EC6-6010C30C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0" y="1487054"/>
            <a:ext cx="12192000" cy="5370945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8562811-3FCB-47D3-9FB8-C91F0CF17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328460" flipH="1">
            <a:off x="6590143" y="3668156"/>
            <a:ext cx="346810" cy="2848530"/>
            <a:chOff x="6096000" y="1252550"/>
            <a:chExt cx="276017" cy="2848530"/>
          </a:xfrm>
        </p:grpSpPr>
        <p:pic>
          <p:nvPicPr>
            <p:cNvPr id="16" name="תמונה 15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8F998EA8-1E75-43C3-932D-8430980A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58912"/>
              <a:ext cx="217087" cy="1542168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CA995BC6-A8B4-481B-81AB-AB795DBD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930" y="1252550"/>
              <a:ext cx="217087" cy="1542168"/>
            </a:xfrm>
            <a:prstGeom prst="rect">
              <a:avLst/>
            </a:prstGeom>
          </p:spPr>
        </p:pic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6DA33AD-5789-4E6A-ABCA-5F2E8A92D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21960" y="1740738"/>
            <a:ext cx="405138" cy="2836676"/>
            <a:chOff x="4966724" y="2118568"/>
            <a:chExt cx="405138" cy="2836676"/>
          </a:xfrm>
        </p:grpSpPr>
        <p:pic>
          <p:nvPicPr>
            <p:cNvPr id="19" name="תמונה 18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9F33C24-D628-4AAE-9E92-7CC68986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0" name="תמונה 19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230AC941-5DDC-49FE-A0EE-CBAEEA88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61B2E5-8D97-4207-B99B-7DD4D2FF6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66056" y="1537049"/>
            <a:ext cx="405138" cy="4161221"/>
            <a:chOff x="4966724" y="2118568"/>
            <a:chExt cx="405138" cy="2836676"/>
          </a:xfrm>
        </p:grpSpPr>
        <p:pic>
          <p:nvPicPr>
            <p:cNvPr id="22" name="תמונה 21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76E8DE70-2E2A-41D8-A98A-D6B6F9E5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373A9A58-C51E-4175-9F27-15C05FD5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A6E8530-40C0-4043-8E7D-C3E1E3A1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733">
            <a:off x="4390803" y="4581560"/>
            <a:ext cx="217087" cy="154216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FD496B0-FC23-4DD4-BADF-8EEEA68E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הערבה הבוכייה</a:t>
            </a:r>
          </a:p>
        </p:txBody>
      </p:sp>
      <p:sp>
        <p:nvSpPr>
          <p:cNvPr id="35" name="בועת דיבור: אליפסה 34">
            <a:extLst>
              <a:ext uri="{FF2B5EF4-FFF2-40B4-BE49-F238E27FC236}">
                <a16:creationId xmlns:a16="http://schemas.microsoft.com/office/drawing/2014/main" id="{5C722356-0AB9-4679-8CE7-85EF88A0469B}"/>
              </a:ext>
            </a:extLst>
          </p:cNvPr>
          <p:cNvSpPr/>
          <p:nvPr/>
        </p:nvSpPr>
        <p:spPr>
          <a:xfrm>
            <a:off x="5372681" y="2643498"/>
            <a:ext cx="2783168" cy="226226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אני לא שייך לשום מקום...</a:t>
            </a:r>
          </a:p>
          <a:p>
            <a:pPr algn="ctr"/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הלוואי והיה לי מקום קבוע כמו של </a:t>
            </a:r>
            <a:r>
              <a:rPr lang="he-IL" sz="2400" dirty="0" err="1">
                <a:latin typeface="Brush Script MT" panose="03060802040406070304" pitchFamily="66" charset="0"/>
                <a:cs typeface="Calibri" panose="020F0502020204030204" pitchFamily="34" charset="0"/>
              </a:rPr>
              <a:t>צ'יקיטה</a:t>
            </a:r>
            <a:endParaRPr lang="he-IL" sz="2400" dirty="0"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sp>
        <p:nvSpPr>
          <p:cNvPr id="36" name="בועת דיבור: אליפסה 35">
            <a:extLst>
              <a:ext uri="{FF2B5EF4-FFF2-40B4-BE49-F238E27FC236}">
                <a16:creationId xmlns:a16="http://schemas.microsoft.com/office/drawing/2014/main" id="{65BFA3F9-523C-4B8C-96D4-3498714B80AB}"/>
              </a:ext>
            </a:extLst>
          </p:cNvPr>
          <p:cNvSpPr/>
          <p:nvPr/>
        </p:nvSpPr>
        <p:spPr>
          <a:xfrm>
            <a:off x="8352399" y="2995534"/>
            <a:ext cx="2783168" cy="2262260"/>
          </a:xfrm>
          <a:prstGeom prst="wedgeEllipseCallout">
            <a:avLst>
              <a:gd name="adj1" fmla="val -63211"/>
              <a:gd name="adj2" fmla="val 4492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00" dirty="0">
                <a:latin typeface="Brush Script MT" panose="03060802040406070304" pitchFamily="66" charset="0"/>
                <a:cs typeface="Calibri" panose="020F0502020204030204" pitchFamily="34" charset="0"/>
              </a:rPr>
              <a:t>כולם מפחדים ממני... הלוואי והייתי חביב ואהוב כמו פולי</a:t>
            </a:r>
          </a:p>
        </p:txBody>
      </p:sp>
      <p:sp>
        <p:nvSpPr>
          <p:cNvPr id="37" name="בועת דיבור: אליפסה 36">
            <a:extLst>
              <a:ext uri="{FF2B5EF4-FFF2-40B4-BE49-F238E27FC236}">
                <a16:creationId xmlns:a16="http://schemas.microsoft.com/office/drawing/2014/main" id="{61B09F05-BFEB-4CA7-AFE8-7B758A9B797A}"/>
              </a:ext>
            </a:extLst>
          </p:cNvPr>
          <p:cNvSpPr/>
          <p:nvPr/>
        </p:nvSpPr>
        <p:spPr>
          <a:xfrm>
            <a:off x="680332" y="1740738"/>
            <a:ext cx="2783168" cy="2262260"/>
          </a:xfrm>
          <a:prstGeom prst="wedgeEllipseCallout">
            <a:avLst>
              <a:gd name="adj1" fmla="val 38686"/>
              <a:gd name="adj2" fmla="val 4668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הלוואי והייתי קטן ולא מסורבל כמו צפי</a:t>
            </a:r>
          </a:p>
        </p:txBody>
      </p:sp>
      <p:grpSp>
        <p:nvGrpSpPr>
          <p:cNvPr id="39" name="קבוצה 38" descr="פולי הפיל&#10;">
            <a:extLst>
              <a:ext uri="{FF2B5EF4-FFF2-40B4-BE49-F238E27FC236}">
                <a16:creationId xmlns:a16="http://schemas.microsoft.com/office/drawing/2014/main" id="{242726A8-7615-41A5-8BCC-93440D5A8E2D}"/>
              </a:ext>
            </a:extLst>
          </p:cNvPr>
          <p:cNvGrpSpPr/>
          <p:nvPr/>
        </p:nvGrpSpPr>
        <p:grpSpPr>
          <a:xfrm>
            <a:off x="2741911" y="3799311"/>
            <a:ext cx="2634836" cy="2962344"/>
            <a:chOff x="2144661" y="2035488"/>
            <a:chExt cx="3420059" cy="4223774"/>
          </a:xfrm>
        </p:grpSpPr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912FCB11-11BB-42B2-8949-083C827F27EB}"/>
                </a:ext>
              </a:extLst>
            </p:cNvPr>
            <p:cNvSpPr/>
            <p:nvPr/>
          </p:nvSpPr>
          <p:spPr>
            <a:xfrm>
              <a:off x="2979741" y="6001162"/>
              <a:ext cx="1733998" cy="20280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8545209B-3B45-4EB7-8127-DE7DC25E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4661" y="2035488"/>
              <a:ext cx="3420059" cy="4223774"/>
            </a:xfrm>
            <a:prstGeom prst="rect">
              <a:avLst/>
            </a:prstGeom>
          </p:spPr>
        </p:pic>
      </p:grpSp>
      <p:pic>
        <p:nvPicPr>
          <p:cNvPr id="42" name="תמונה 41" descr="צפי הציפור">
            <a:extLst>
              <a:ext uri="{FF2B5EF4-FFF2-40B4-BE49-F238E27FC236}">
                <a16:creationId xmlns:a16="http://schemas.microsoft.com/office/drawing/2014/main" id="{AB383CF0-A14F-4E5A-802F-911923B3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8744" y="5287790"/>
            <a:ext cx="947210" cy="1170751"/>
          </a:xfrm>
          <a:prstGeom prst="rect">
            <a:avLst/>
          </a:prstGeom>
        </p:spPr>
      </p:pic>
      <p:grpSp>
        <p:nvGrpSpPr>
          <p:cNvPr id="43" name="קבוצה 42" descr="צ'יקיטה הצ'יטה&#10;">
            <a:extLst>
              <a:ext uri="{FF2B5EF4-FFF2-40B4-BE49-F238E27FC236}">
                <a16:creationId xmlns:a16="http://schemas.microsoft.com/office/drawing/2014/main" id="{DDAEFEE5-6059-4FEF-815C-A3622F8A22E0}"/>
              </a:ext>
            </a:extLst>
          </p:cNvPr>
          <p:cNvGrpSpPr/>
          <p:nvPr/>
        </p:nvGrpSpPr>
        <p:grpSpPr>
          <a:xfrm>
            <a:off x="7453567" y="5090001"/>
            <a:ext cx="1524681" cy="1632872"/>
            <a:chOff x="6801923" y="2124805"/>
            <a:chExt cx="3177533" cy="4035287"/>
          </a:xfrm>
        </p:grpSpPr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86407FEE-BE0D-40C1-8935-1F0FB850CF9F}"/>
                </a:ext>
              </a:extLst>
            </p:cNvPr>
            <p:cNvSpPr/>
            <p:nvPr/>
          </p:nvSpPr>
          <p:spPr>
            <a:xfrm>
              <a:off x="6801923" y="5552243"/>
              <a:ext cx="2928486" cy="34250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9774F52A-0B42-4AF0-9A67-14DF9AEA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08694" y="2124805"/>
              <a:ext cx="2970762" cy="403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1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 descr="תמונה של עץ ערבה גדול">
            <a:extLst>
              <a:ext uri="{FF2B5EF4-FFF2-40B4-BE49-F238E27FC236}">
                <a16:creationId xmlns:a16="http://schemas.microsoft.com/office/drawing/2014/main" id="{146EDC11-DCF5-4C81-9EC6-6010C30C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3564835" y="0"/>
            <a:ext cx="8627165" cy="6857999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8562811-3FCB-47D3-9FB8-C91F0CF17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328460" flipH="1">
            <a:off x="6590143" y="3668156"/>
            <a:ext cx="346810" cy="2848530"/>
            <a:chOff x="6096000" y="1252550"/>
            <a:chExt cx="276017" cy="2848530"/>
          </a:xfrm>
        </p:grpSpPr>
        <p:pic>
          <p:nvPicPr>
            <p:cNvPr id="16" name="תמונה 15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8F998EA8-1E75-43C3-932D-8430980A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58912"/>
              <a:ext cx="217087" cy="1542168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CA995BC6-A8B4-481B-81AB-AB795DBD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930" y="1252550"/>
              <a:ext cx="217087" cy="1542168"/>
            </a:xfrm>
            <a:prstGeom prst="rect">
              <a:avLst/>
            </a:prstGeom>
          </p:spPr>
        </p:pic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6DA33AD-5789-4E6A-ABCA-5F2E8A92D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21960" y="1740738"/>
            <a:ext cx="405138" cy="2836676"/>
            <a:chOff x="4966724" y="2118568"/>
            <a:chExt cx="405138" cy="2836676"/>
          </a:xfrm>
        </p:grpSpPr>
        <p:pic>
          <p:nvPicPr>
            <p:cNvPr id="19" name="תמונה 18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9F33C24-D628-4AAE-9E92-7CC68986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0" name="תמונה 19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230AC941-5DDC-49FE-A0EE-CBAEEA88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61B2E5-8D97-4207-B99B-7DD4D2FF6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66056" y="1537049"/>
            <a:ext cx="405138" cy="4161221"/>
            <a:chOff x="4966724" y="2118568"/>
            <a:chExt cx="405138" cy="2836676"/>
          </a:xfrm>
        </p:grpSpPr>
        <p:pic>
          <p:nvPicPr>
            <p:cNvPr id="22" name="תמונה 21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76E8DE70-2E2A-41D8-A98A-D6B6F9E5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373A9A58-C51E-4175-9F27-15C05FD5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A6E8530-40C0-4043-8E7D-C3E1E3A1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733">
            <a:off x="4390803" y="4581560"/>
            <a:ext cx="217087" cy="154216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FD496B0-FC23-4DD4-BADF-8EEEA68E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73" y="237246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עבודה בקבוצות</a:t>
            </a:r>
          </a:p>
        </p:txBody>
      </p:sp>
      <p:grpSp>
        <p:nvGrpSpPr>
          <p:cNvPr id="39" name="קבוצה 38" descr="פולי הפיל&#10;">
            <a:extLst>
              <a:ext uri="{FF2B5EF4-FFF2-40B4-BE49-F238E27FC236}">
                <a16:creationId xmlns:a16="http://schemas.microsoft.com/office/drawing/2014/main" id="{242726A8-7615-41A5-8BCC-93440D5A8E2D}"/>
              </a:ext>
            </a:extLst>
          </p:cNvPr>
          <p:cNvGrpSpPr/>
          <p:nvPr/>
        </p:nvGrpSpPr>
        <p:grpSpPr>
          <a:xfrm>
            <a:off x="5680913" y="3799310"/>
            <a:ext cx="2634836" cy="2962344"/>
            <a:chOff x="2144661" y="2035488"/>
            <a:chExt cx="3420059" cy="4223774"/>
          </a:xfrm>
        </p:grpSpPr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912FCB11-11BB-42B2-8949-083C827F27EB}"/>
                </a:ext>
              </a:extLst>
            </p:cNvPr>
            <p:cNvSpPr/>
            <p:nvPr/>
          </p:nvSpPr>
          <p:spPr>
            <a:xfrm>
              <a:off x="2979741" y="6001162"/>
              <a:ext cx="1733998" cy="20280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8545209B-3B45-4EB7-8127-DE7DC25E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4661" y="2035488"/>
              <a:ext cx="3420059" cy="4223774"/>
            </a:xfrm>
            <a:prstGeom prst="rect">
              <a:avLst/>
            </a:prstGeom>
          </p:spPr>
        </p:pic>
      </p:grpSp>
      <p:pic>
        <p:nvPicPr>
          <p:cNvPr id="42" name="תמונה 41" descr="צפי הציפור">
            <a:extLst>
              <a:ext uri="{FF2B5EF4-FFF2-40B4-BE49-F238E27FC236}">
                <a16:creationId xmlns:a16="http://schemas.microsoft.com/office/drawing/2014/main" id="{AB383CF0-A14F-4E5A-802F-911923B3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7746" y="5287789"/>
            <a:ext cx="947210" cy="1170751"/>
          </a:xfrm>
          <a:prstGeom prst="rect">
            <a:avLst/>
          </a:prstGeom>
        </p:spPr>
      </p:pic>
      <p:grpSp>
        <p:nvGrpSpPr>
          <p:cNvPr id="43" name="קבוצה 42" descr="צ'יקיטה הצ'יטה&#10;">
            <a:extLst>
              <a:ext uri="{FF2B5EF4-FFF2-40B4-BE49-F238E27FC236}">
                <a16:creationId xmlns:a16="http://schemas.microsoft.com/office/drawing/2014/main" id="{DDAEFEE5-6059-4FEF-815C-A3622F8A22E0}"/>
              </a:ext>
            </a:extLst>
          </p:cNvPr>
          <p:cNvGrpSpPr/>
          <p:nvPr/>
        </p:nvGrpSpPr>
        <p:grpSpPr>
          <a:xfrm>
            <a:off x="10392569" y="5090000"/>
            <a:ext cx="1524681" cy="1632872"/>
            <a:chOff x="6801923" y="2124805"/>
            <a:chExt cx="3177533" cy="4035287"/>
          </a:xfrm>
        </p:grpSpPr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86407FEE-BE0D-40C1-8935-1F0FB850CF9F}"/>
                </a:ext>
              </a:extLst>
            </p:cNvPr>
            <p:cNvSpPr/>
            <p:nvPr/>
          </p:nvSpPr>
          <p:spPr>
            <a:xfrm>
              <a:off x="6801923" y="5552243"/>
              <a:ext cx="2928486" cy="34250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9774F52A-0B42-4AF0-9A67-14DF9AEA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08694" y="2124805"/>
              <a:ext cx="2970762" cy="4035287"/>
            </a:xfrm>
            <a:prstGeom prst="rect">
              <a:avLst/>
            </a:prstGeom>
          </p:spPr>
        </p:pic>
      </p:grp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83405CB6-4289-498A-BFAD-58F9E91639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85088" y="548140"/>
            <a:ext cx="7225830" cy="5910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מה</a:t>
            </a:r>
            <a:r>
              <a:rPr lang="he-IL" sz="2800" dirty="0"/>
              <a:t> </a:t>
            </a: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הייתן</a:t>
            </a:r>
            <a:r>
              <a:rPr lang="he-IL" sz="2800" dirty="0"/>
              <a:t> </a:t>
            </a: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מייעצות</a:t>
            </a:r>
            <a:r>
              <a:rPr lang="he-IL" sz="2800" dirty="0"/>
              <a:t> </a:t>
            </a: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לחיות?</a:t>
            </a:r>
            <a:r>
              <a:rPr lang="he-IL" sz="2800" dirty="0"/>
              <a:t> </a:t>
            </a:r>
          </a:p>
          <a:p>
            <a:pPr algn="ctr" rtl="1">
              <a:lnSpc>
                <a:spcPct val="150000"/>
              </a:lnSpc>
            </a:pP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התחלקו לקבוצות, </a:t>
            </a:r>
          </a:p>
          <a:p>
            <a:pPr algn="ctr" rtl="1">
              <a:lnSpc>
                <a:spcPct val="150000"/>
              </a:lnSpc>
            </a:pP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בחרו דמות </a:t>
            </a:r>
          </a:p>
          <a:p>
            <a:pPr algn="ctr" rtl="1">
              <a:lnSpc>
                <a:spcPct val="150000"/>
              </a:lnSpc>
            </a:pP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וחישבו כיצד הייתן מייעצות לה להתמודד עם המחשבה הזו? </a:t>
            </a:r>
          </a:p>
        </p:txBody>
      </p:sp>
    </p:spTree>
    <p:extLst>
      <p:ext uri="{BB962C8B-B14F-4D97-AF65-F5344CB8AC3E}">
        <p14:creationId xmlns:p14="http://schemas.microsoft.com/office/powerpoint/2010/main" val="28140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 descr="תמונה של עץ ערבה גדול">
            <a:extLst>
              <a:ext uri="{FF2B5EF4-FFF2-40B4-BE49-F238E27FC236}">
                <a16:creationId xmlns:a16="http://schemas.microsoft.com/office/drawing/2014/main" id="{146EDC11-DCF5-4C81-9EC6-6010C30C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3564835" y="0"/>
            <a:ext cx="8627165" cy="6857999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8562811-3FCB-47D3-9FB8-C91F0CF17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328460" flipH="1">
            <a:off x="6590143" y="3668156"/>
            <a:ext cx="346810" cy="2848530"/>
            <a:chOff x="6096000" y="1252550"/>
            <a:chExt cx="276017" cy="2848530"/>
          </a:xfrm>
        </p:grpSpPr>
        <p:pic>
          <p:nvPicPr>
            <p:cNvPr id="16" name="תמונה 15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8F998EA8-1E75-43C3-932D-8430980A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58912"/>
              <a:ext cx="217087" cy="1542168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CA995BC6-A8B4-481B-81AB-AB795DBD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930" y="1252550"/>
              <a:ext cx="217087" cy="1542168"/>
            </a:xfrm>
            <a:prstGeom prst="rect">
              <a:avLst/>
            </a:prstGeom>
          </p:spPr>
        </p:pic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6DA33AD-5789-4E6A-ABCA-5F2E8A92D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21960" y="1740738"/>
            <a:ext cx="405138" cy="2836676"/>
            <a:chOff x="4966724" y="2118568"/>
            <a:chExt cx="405138" cy="2836676"/>
          </a:xfrm>
        </p:grpSpPr>
        <p:pic>
          <p:nvPicPr>
            <p:cNvPr id="19" name="תמונה 18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9F33C24-D628-4AAE-9E92-7CC68986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0" name="תמונה 19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230AC941-5DDC-49FE-A0EE-CBAEEA88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61B2E5-8D97-4207-B99B-7DD4D2FF6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66056" y="1537049"/>
            <a:ext cx="405138" cy="4161221"/>
            <a:chOff x="4966724" y="2118568"/>
            <a:chExt cx="405138" cy="2836676"/>
          </a:xfrm>
        </p:grpSpPr>
        <p:pic>
          <p:nvPicPr>
            <p:cNvPr id="22" name="תמונה 21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76E8DE70-2E2A-41D8-A98A-D6B6F9E5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373A9A58-C51E-4175-9F27-15C05FD5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A6E8530-40C0-4043-8E7D-C3E1E3A1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733">
            <a:off x="4390803" y="4581560"/>
            <a:ext cx="217087" cy="154216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FD496B0-FC23-4DD4-BADF-8EEEA68E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73" y="237246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שיתוף במליאה</a:t>
            </a:r>
          </a:p>
        </p:txBody>
      </p:sp>
      <p:grpSp>
        <p:nvGrpSpPr>
          <p:cNvPr id="39" name="קבוצה 38" descr="פולי הפיל&#10;">
            <a:extLst>
              <a:ext uri="{FF2B5EF4-FFF2-40B4-BE49-F238E27FC236}">
                <a16:creationId xmlns:a16="http://schemas.microsoft.com/office/drawing/2014/main" id="{242726A8-7615-41A5-8BCC-93440D5A8E2D}"/>
              </a:ext>
            </a:extLst>
          </p:cNvPr>
          <p:cNvGrpSpPr/>
          <p:nvPr/>
        </p:nvGrpSpPr>
        <p:grpSpPr>
          <a:xfrm>
            <a:off x="5680913" y="3799310"/>
            <a:ext cx="2634836" cy="2962344"/>
            <a:chOff x="2144661" y="2035488"/>
            <a:chExt cx="3420059" cy="4223774"/>
          </a:xfrm>
        </p:grpSpPr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912FCB11-11BB-42B2-8949-083C827F27EB}"/>
                </a:ext>
              </a:extLst>
            </p:cNvPr>
            <p:cNvSpPr/>
            <p:nvPr/>
          </p:nvSpPr>
          <p:spPr>
            <a:xfrm>
              <a:off x="2979741" y="6001162"/>
              <a:ext cx="1733998" cy="20280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8545209B-3B45-4EB7-8127-DE7DC25E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4661" y="2035488"/>
              <a:ext cx="3420059" cy="4223774"/>
            </a:xfrm>
            <a:prstGeom prst="rect">
              <a:avLst/>
            </a:prstGeom>
          </p:spPr>
        </p:pic>
      </p:grpSp>
      <p:pic>
        <p:nvPicPr>
          <p:cNvPr id="42" name="תמונה 41" descr="צפי הציפור">
            <a:extLst>
              <a:ext uri="{FF2B5EF4-FFF2-40B4-BE49-F238E27FC236}">
                <a16:creationId xmlns:a16="http://schemas.microsoft.com/office/drawing/2014/main" id="{AB383CF0-A14F-4E5A-802F-911923B3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7746" y="5287789"/>
            <a:ext cx="947210" cy="1170751"/>
          </a:xfrm>
          <a:prstGeom prst="rect">
            <a:avLst/>
          </a:prstGeom>
        </p:spPr>
      </p:pic>
      <p:grpSp>
        <p:nvGrpSpPr>
          <p:cNvPr id="43" name="קבוצה 42" descr="צ'יקיטה הצ'יטה&#10;">
            <a:extLst>
              <a:ext uri="{FF2B5EF4-FFF2-40B4-BE49-F238E27FC236}">
                <a16:creationId xmlns:a16="http://schemas.microsoft.com/office/drawing/2014/main" id="{DDAEFEE5-6059-4FEF-815C-A3622F8A22E0}"/>
              </a:ext>
            </a:extLst>
          </p:cNvPr>
          <p:cNvGrpSpPr/>
          <p:nvPr/>
        </p:nvGrpSpPr>
        <p:grpSpPr>
          <a:xfrm>
            <a:off x="10392569" y="5090000"/>
            <a:ext cx="1524681" cy="1632872"/>
            <a:chOff x="6801923" y="2124805"/>
            <a:chExt cx="3177533" cy="4035287"/>
          </a:xfrm>
        </p:grpSpPr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86407FEE-BE0D-40C1-8935-1F0FB850CF9F}"/>
                </a:ext>
              </a:extLst>
            </p:cNvPr>
            <p:cNvSpPr/>
            <p:nvPr/>
          </p:nvSpPr>
          <p:spPr>
            <a:xfrm>
              <a:off x="6801923" y="5552243"/>
              <a:ext cx="2928486" cy="34250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9774F52A-0B42-4AF0-9A67-14DF9AEA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08694" y="2124805"/>
              <a:ext cx="2970762" cy="4035287"/>
            </a:xfrm>
            <a:prstGeom prst="rect">
              <a:avLst/>
            </a:prstGeom>
          </p:spPr>
        </p:pic>
      </p:grp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83405CB6-4289-498A-BFAD-58F9E91639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60147" y="-56896"/>
            <a:ext cx="4426656" cy="354515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4000" dirty="0">
                <a:latin typeface="Brush Script MT" panose="03060802040406070304" pitchFamily="66" charset="0"/>
                <a:cs typeface="Calibri" panose="020F0502020204030204" pitchFamily="34" charset="0"/>
              </a:rPr>
              <a:t>שתפו בסיטואציה בה הרגשתן הרגשה דומה לדמויות הסיפור.</a:t>
            </a:r>
          </a:p>
        </p:txBody>
      </p:sp>
      <p:sp>
        <p:nvSpPr>
          <p:cNvPr id="3" name="תרשים זרימה: מחבר 2">
            <a:extLst>
              <a:ext uri="{FF2B5EF4-FFF2-40B4-BE49-F238E27FC236}">
                <a16:creationId xmlns:a16="http://schemas.microsoft.com/office/drawing/2014/main" id="{575E2EDF-EB32-4D9F-8456-F4C443ED307E}"/>
              </a:ext>
            </a:extLst>
          </p:cNvPr>
          <p:cNvSpPr/>
          <p:nvPr/>
        </p:nvSpPr>
        <p:spPr>
          <a:xfrm>
            <a:off x="4684216" y="506345"/>
            <a:ext cx="2634836" cy="25444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dirty="0">
                <a:latin typeface="Brush Script MT" panose="03060802040406070304" pitchFamily="66" charset="0"/>
                <a:cs typeface="Calibri" panose="020F0502020204030204" pitchFamily="34" charset="0"/>
              </a:rPr>
              <a:t>שונה</a:t>
            </a:r>
            <a:endParaRPr lang="he-IL" sz="4400" dirty="0"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sp>
        <p:nvSpPr>
          <p:cNvPr id="25" name="תרשים זרימה: מחבר 24">
            <a:extLst>
              <a:ext uri="{FF2B5EF4-FFF2-40B4-BE49-F238E27FC236}">
                <a16:creationId xmlns:a16="http://schemas.microsoft.com/office/drawing/2014/main" id="{28E7CAA1-3F04-4125-A70C-8788B1F9563F}"/>
              </a:ext>
            </a:extLst>
          </p:cNvPr>
          <p:cNvSpPr/>
          <p:nvPr/>
        </p:nvSpPr>
        <p:spPr>
          <a:xfrm>
            <a:off x="6456028" y="4214896"/>
            <a:ext cx="2634836" cy="25444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>
                <a:latin typeface="Brush Script MT" panose="03060802040406070304" pitchFamily="66" charset="0"/>
                <a:cs typeface="Calibri" panose="020F0502020204030204" pitchFamily="34" charset="0"/>
              </a:rPr>
              <a:t>בודדה</a:t>
            </a:r>
            <a:endParaRPr lang="he-IL" sz="4000" dirty="0"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sp>
        <p:nvSpPr>
          <p:cNvPr id="27" name="תרשים זרימה: מחבר 26">
            <a:extLst>
              <a:ext uri="{FF2B5EF4-FFF2-40B4-BE49-F238E27FC236}">
                <a16:creationId xmlns:a16="http://schemas.microsoft.com/office/drawing/2014/main" id="{CE48DD4A-48E8-4D22-9129-B819921EF8FA}"/>
              </a:ext>
            </a:extLst>
          </p:cNvPr>
          <p:cNvSpPr/>
          <p:nvPr/>
        </p:nvSpPr>
        <p:spPr>
          <a:xfrm>
            <a:off x="3812172" y="3089545"/>
            <a:ext cx="2634836" cy="25444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err="1">
                <a:latin typeface="Brush Script MT" panose="03060802040406070304" pitchFamily="66" charset="0"/>
                <a:cs typeface="Calibri" panose="020F0502020204030204" pitchFamily="34" charset="0"/>
              </a:rPr>
              <a:t>מאויימת</a:t>
            </a:r>
            <a:endParaRPr lang="he-IL" sz="2400" dirty="0"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sp>
        <p:nvSpPr>
          <p:cNvPr id="28" name="תרשים זרימה: מחבר 27">
            <a:extLst>
              <a:ext uri="{FF2B5EF4-FFF2-40B4-BE49-F238E27FC236}">
                <a16:creationId xmlns:a16="http://schemas.microsoft.com/office/drawing/2014/main" id="{843C55B6-C262-49FD-8985-85C7319A6CDC}"/>
              </a:ext>
            </a:extLst>
          </p:cNvPr>
          <p:cNvSpPr/>
          <p:nvPr/>
        </p:nvSpPr>
        <p:spPr>
          <a:xfrm>
            <a:off x="9293954" y="3436009"/>
            <a:ext cx="2634836" cy="254441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רוצה להיות כמו חברה אחרת</a:t>
            </a:r>
            <a:endParaRPr lang="he-IL" sz="1800" dirty="0"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 descr="תמונה של עץ ערבה גדול">
            <a:extLst>
              <a:ext uri="{FF2B5EF4-FFF2-40B4-BE49-F238E27FC236}">
                <a16:creationId xmlns:a16="http://schemas.microsoft.com/office/drawing/2014/main" id="{146EDC11-DCF5-4C81-9EC6-6010C30C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3564835" y="0"/>
            <a:ext cx="8627165" cy="6857999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8562811-3FCB-47D3-9FB8-C91F0CF17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328460" flipH="1">
            <a:off x="6590143" y="3668156"/>
            <a:ext cx="346810" cy="2848530"/>
            <a:chOff x="6096000" y="1252550"/>
            <a:chExt cx="276017" cy="2848530"/>
          </a:xfrm>
        </p:grpSpPr>
        <p:pic>
          <p:nvPicPr>
            <p:cNvPr id="16" name="תמונה 15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8F998EA8-1E75-43C3-932D-8430980A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58912"/>
              <a:ext cx="217087" cy="1542168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CA995BC6-A8B4-481B-81AB-AB795DBD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930" y="1252550"/>
              <a:ext cx="217087" cy="1542168"/>
            </a:xfrm>
            <a:prstGeom prst="rect">
              <a:avLst/>
            </a:prstGeom>
          </p:spPr>
        </p:pic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6DA33AD-5789-4E6A-ABCA-5F2E8A92D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21960" y="1740738"/>
            <a:ext cx="405138" cy="2836676"/>
            <a:chOff x="4966724" y="2118568"/>
            <a:chExt cx="405138" cy="2836676"/>
          </a:xfrm>
        </p:grpSpPr>
        <p:pic>
          <p:nvPicPr>
            <p:cNvPr id="19" name="תמונה 18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9F33C24-D628-4AAE-9E92-7CC68986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0" name="תמונה 19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230AC941-5DDC-49FE-A0EE-CBAEEA88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61B2E5-8D97-4207-B99B-7DD4D2FF6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66056" y="1537049"/>
            <a:ext cx="405138" cy="4161221"/>
            <a:chOff x="4966724" y="2118568"/>
            <a:chExt cx="405138" cy="2836676"/>
          </a:xfrm>
        </p:grpSpPr>
        <p:pic>
          <p:nvPicPr>
            <p:cNvPr id="22" name="תמונה 21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76E8DE70-2E2A-41D8-A98A-D6B6F9E5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373A9A58-C51E-4175-9F27-15C05FD5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A6E8530-40C0-4043-8E7D-C3E1E3A1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733">
            <a:off x="4390803" y="4581560"/>
            <a:ext cx="217087" cy="154216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FD496B0-FC23-4DD4-BADF-8EEEA68E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73" y="237246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שיתוף במליאה</a:t>
            </a:r>
          </a:p>
        </p:txBody>
      </p:sp>
      <p:grpSp>
        <p:nvGrpSpPr>
          <p:cNvPr id="39" name="קבוצה 38" descr="פולי הפיל&#10;">
            <a:extLst>
              <a:ext uri="{FF2B5EF4-FFF2-40B4-BE49-F238E27FC236}">
                <a16:creationId xmlns:a16="http://schemas.microsoft.com/office/drawing/2014/main" id="{242726A8-7615-41A5-8BCC-93440D5A8E2D}"/>
              </a:ext>
            </a:extLst>
          </p:cNvPr>
          <p:cNvGrpSpPr/>
          <p:nvPr/>
        </p:nvGrpSpPr>
        <p:grpSpPr>
          <a:xfrm>
            <a:off x="5680913" y="3799310"/>
            <a:ext cx="2634836" cy="2962344"/>
            <a:chOff x="2144661" y="2035488"/>
            <a:chExt cx="3420059" cy="4223774"/>
          </a:xfrm>
        </p:grpSpPr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912FCB11-11BB-42B2-8949-083C827F27EB}"/>
                </a:ext>
              </a:extLst>
            </p:cNvPr>
            <p:cNvSpPr/>
            <p:nvPr/>
          </p:nvSpPr>
          <p:spPr>
            <a:xfrm>
              <a:off x="2979741" y="6001162"/>
              <a:ext cx="1733998" cy="20280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8545209B-3B45-4EB7-8127-DE7DC25E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4661" y="2035488"/>
              <a:ext cx="3420059" cy="4223774"/>
            </a:xfrm>
            <a:prstGeom prst="rect">
              <a:avLst/>
            </a:prstGeom>
          </p:spPr>
        </p:pic>
      </p:grpSp>
      <p:pic>
        <p:nvPicPr>
          <p:cNvPr id="42" name="תמונה 41" descr="צפי הציפור">
            <a:extLst>
              <a:ext uri="{FF2B5EF4-FFF2-40B4-BE49-F238E27FC236}">
                <a16:creationId xmlns:a16="http://schemas.microsoft.com/office/drawing/2014/main" id="{AB383CF0-A14F-4E5A-802F-911923B3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7746" y="5287789"/>
            <a:ext cx="947210" cy="1170751"/>
          </a:xfrm>
          <a:prstGeom prst="rect">
            <a:avLst/>
          </a:prstGeom>
        </p:spPr>
      </p:pic>
      <p:grpSp>
        <p:nvGrpSpPr>
          <p:cNvPr id="43" name="קבוצה 42" descr="צ'יקיטה הצ'יטה&#10;">
            <a:extLst>
              <a:ext uri="{FF2B5EF4-FFF2-40B4-BE49-F238E27FC236}">
                <a16:creationId xmlns:a16="http://schemas.microsoft.com/office/drawing/2014/main" id="{DDAEFEE5-6059-4FEF-815C-A3622F8A22E0}"/>
              </a:ext>
            </a:extLst>
          </p:cNvPr>
          <p:cNvGrpSpPr/>
          <p:nvPr/>
        </p:nvGrpSpPr>
        <p:grpSpPr>
          <a:xfrm>
            <a:off x="10392569" y="5090000"/>
            <a:ext cx="1524681" cy="1632872"/>
            <a:chOff x="6801923" y="2124805"/>
            <a:chExt cx="3177533" cy="4035287"/>
          </a:xfrm>
        </p:grpSpPr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86407FEE-BE0D-40C1-8935-1F0FB850CF9F}"/>
                </a:ext>
              </a:extLst>
            </p:cNvPr>
            <p:cNvSpPr/>
            <p:nvPr/>
          </p:nvSpPr>
          <p:spPr>
            <a:xfrm>
              <a:off x="6801923" y="5552243"/>
              <a:ext cx="2928486" cy="34250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9774F52A-0B42-4AF0-9A67-14DF9AEA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08694" y="2124805"/>
              <a:ext cx="2970762" cy="4035287"/>
            </a:xfrm>
            <a:prstGeom prst="rect">
              <a:avLst/>
            </a:prstGeom>
          </p:spPr>
        </p:pic>
      </p:grp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83405CB6-4289-498A-BFAD-58F9E91639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65502" y="701727"/>
            <a:ext cx="7225830" cy="316338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6000" dirty="0">
                <a:latin typeface="Brush Script MT" panose="03060802040406070304" pitchFamily="66" charset="0"/>
                <a:cs typeface="Calibri" panose="020F0502020204030204" pitchFamily="34" charset="0"/>
              </a:rPr>
              <a:t>מה עזר לכן להתמודד במצב הזה?</a:t>
            </a:r>
          </a:p>
        </p:txBody>
      </p:sp>
    </p:spTree>
    <p:extLst>
      <p:ext uri="{BB962C8B-B14F-4D97-AF65-F5344CB8AC3E}">
        <p14:creationId xmlns:p14="http://schemas.microsoft.com/office/powerpoint/2010/main" val="10883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 descr="תמונה של עץ ערבה גדול">
            <a:extLst>
              <a:ext uri="{FF2B5EF4-FFF2-40B4-BE49-F238E27FC236}">
                <a16:creationId xmlns:a16="http://schemas.microsoft.com/office/drawing/2014/main" id="{146EDC11-DCF5-4C81-9EC6-6010C30C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3564835" y="0"/>
            <a:ext cx="8627165" cy="6857999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8562811-3FCB-47D3-9FB8-C91F0CF17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328460" flipH="1">
            <a:off x="6590143" y="3668156"/>
            <a:ext cx="346810" cy="2848530"/>
            <a:chOff x="6096000" y="1252550"/>
            <a:chExt cx="276017" cy="2848530"/>
          </a:xfrm>
        </p:grpSpPr>
        <p:pic>
          <p:nvPicPr>
            <p:cNvPr id="16" name="תמונה 15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8F998EA8-1E75-43C3-932D-8430980A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58912"/>
              <a:ext cx="217087" cy="1542168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CA995BC6-A8B4-481B-81AB-AB795DBD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930" y="1252550"/>
              <a:ext cx="217087" cy="1542168"/>
            </a:xfrm>
            <a:prstGeom prst="rect">
              <a:avLst/>
            </a:prstGeom>
          </p:spPr>
        </p:pic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6DA33AD-5789-4E6A-ABCA-5F2E8A92D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21960" y="1740738"/>
            <a:ext cx="405138" cy="2836676"/>
            <a:chOff x="4966724" y="2118568"/>
            <a:chExt cx="405138" cy="2836676"/>
          </a:xfrm>
        </p:grpSpPr>
        <p:pic>
          <p:nvPicPr>
            <p:cNvPr id="19" name="תמונה 18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59F33C24-D628-4AAE-9E92-7CC68986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0" name="תמונה 19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230AC941-5DDC-49FE-A0EE-CBAEEA88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61B2E5-8D97-4207-B99B-7DD4D2FF6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66056" y="1537049"/>
            <a:ext cx="405138" cy="4161221"/>
            <a:chOff x="4966724" y="2118568"/>
            <a:chExt cx="405138" cy="2836676"/>
          </a:xfrm>
        </p:grpSpPr>
        <p:pic>
          <p:nvPicPr>
            <p:cNvPr id="22" name="תמונה 21" descr="תמונה שמכילה טקסט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76E8DE70-2E2A-41D8-A98A-D6B6F9E5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24" y="3413076"/>
              <a:ext cx="217087" cy="1542168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צמח, גלגל שיניים&#10;&#10;התיאור נוצר באופן אוטומטי">
              <a:extLst>
                <a:ext uri="{FF2B5EF4-FFF2-40B4-BE49-F238E27FC236}">
                  <a16:creationId xmlns:a16="http://schemas.microsoft.com/office/drawing/2014/main" id="{373A9A58-C51E-4175-9F27-15C05FD5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283" y="2118568"/>
              <a:ext cx="364579" cy="1542168"/>
            </a:xfrm>
            <a:prstGeom prst="rect">
              <a:avLst/>
            </a:prstGeom>
          </p:spPr>
        </p:pic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A6E8530-40C0-4043-8E7D-C3E1E3A1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733">
            <a:off x="4390803" y="4581560"/>
            <a:ext cx="217087" cy="154216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FD496B0-FC23-4DD4-BADF-8EEEA68E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73" y="237246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משימה אישית</a:t>
            </a:r>
          </a:p>
        </p:txBody>
      </p:sp>
      <p:grpSp>
        <p:nvGrpSpPr>
          <p:cNvPr id="39" name="קבוצה 38" descr="פולי הפיל&#10;">
            <a:extLst>
              <a:ext uri="{FF2B5EF4-FFF2-40B4-BE49-F238E27FC236}">
                <a16:creationId xmlns:a16="http://schemas.microsoft.com/office/drawing/2014/main" id="{242726A8-7615-41A5-8BCC-93440D5A8E2D}"/>
              </a:ext>
            </a:extLst>
          </p:cNvPr>
          <p:cNvGrpSpPr/>
          <p:nvPr/>
        </p:nvGrpSpPr>
        <p:grpSpPr>
          <a:xfrm>
            <a:off x="5680913" y="3799310"/>
            <a:ext cx="2634836" cy="2962344"/>
            <a:chOff x="2144661" y="2035488"/>
            <a:chExt cx="3420059" cy="4223774"/>
          </a:xfrm>
        </p:grpSpPr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912FCB11-11BB-42B2-8949-083C827F27EB}"/>
                </a:ext>
              </a:extLst>
            </p:cNvPr>
            <p:cNvSpPr/>
            <p:nvPr/>
          </p:nvSpPr>
          <p:spPr>
            <a:xfrm>
              <a:off x="2979741" y="6001162"/>
              <a:ext cx="1733998" cy="20280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8545209B-3B45-4EB7-8127-DE7DC25E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4661" y="2035488"/>
              <a:ext cx="3420059" cy="4223774"/>
            </a:xfrm>
            <a:prstGeom prst="rect">
              <a:avLst/>
            </a:prstGeom>
          </p:spPr>
        </p:pic>
      </p:grpSp>
      <p:pic>
        <p:nvPicPr>
          <p:cNvPr id="42" name="תמונה 41" descr="צפי הציפור">
            <a:extLst>
              <a:ext uri="{FF2B5EF4-FFF2-40B4-BE49-F238E27FC236}">
                <a16:creationId xmlns:a16="http://schemas.microsoft.com/office/drawing/2014/main" id="{AB383CF0-A14F-4E5A-802F-911923B3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7746" y="5287789"/>
            <a:ext cx="947210" cy="1170751"/>
          </a:xfrm>
          <a:prstGeom prst="rect">
            <a:avLst/>
          </a:prstGeom>
        </p:spPr>
      </p:pic>
      <p:grpSp>
        <p:nvGrpSpPr>
          <p:cNvPr id="43" name="קבוצה 42" descr="צ'יקיטה הצ'יטה&#10;">
            <a:extLst>
              <a:ext uri="{FF2B5EF4-FFF2-40B4-BE49-F238E27FC236}">
                <a16:creationId xmlns:a16="http://schemas.microsoft.com/office/drawing/2014/main" id="{DDAEFEE5-6059-4FEF-815C-A3622F8A22E0}"/>
              </a:ext>
            </a:extLst>
          </p:cNvPr>
          <p:cNvGrpSpPr/>
          <p:nvPr/>
        </p:nvGrpSpPr>
        <p:grpSpPr>
          <a:xfrm>
            <a:off x="10392569" y="5090000"/>
            <a:ext cx="1524681" cy="1632872"/>
            <a:chOff x="6801923" y="2124805"/>
            <a:chExt cx="3177533" cy="4035287"/>
          </a:xfrm>
        </p:grpSpPr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86407FEE-BE0D-40C1-8935-1F0FB850CF9F}"/>
                </a:ext>
              </a:extLst>
            </p:cNvPr>
            <p:cNvSpPr/>
            <p:nvPr/>
          </p:nvSpPr>
          <p:spPr>
            <a:xfrm>
              <a:off x="6801923" y="5552243"/>
              <a:ext cx="2928486" cy="34250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8000"/>
                  </a:schemeClr>
                </a:gs>
                <a:gs pos="9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0" dirty="0"/>
            </a:p>
          </p:txBody>
        </p:sp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9774F52A-0B42-4AF0-9A67-14DF9AEA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08694" y="2124805"/>
              <a:ext cx="2970762" cy="4035287"/>
            </a:xfrm>
            <a:prstGeom prst="rect">
              <a:avLst/>
            </a:prstGeom>
          </p:spPr>
        </p:pic>
      </p:grp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512A91C7-3AA5-4463-98A2-DAFC8E345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4477" y="351262"/>
            <a:ext cx="7225830" cy="12931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האם נוכל לשנות מחשבות כאלו גם על עצמנו? </a:t>
            </a:r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7D9B385F-B60F-4928-91F7-9D9DEC20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38920" y="2007694"/>
            <a:ext cx="3831185" cy="1201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חסרון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A42ABABF-23CD-48C1-B3DD-0B6B1B902C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38920" y="3337369"/>
            <a:ext cx="3831185" cy="1201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אני בודדה</a:t>
            </a:r>
          </a:p>
        </p:txBody>
      </p: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5BEC0ED0-918E-4A44-9513-F9FE2C12A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02672" y="2003639"/>
            <a:ext cx="3831185" cy="1201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4400" dirty="0">
                <a:latin typeface="Brush Script MT" panose="03060802040406070304" pitchFamily="66" charset="0"/>
                <a:cs typeface="Calibri" panose="020F0502020204030204" pitchFamily="34" charset="0"/>
              </a:rPr>
              <a:t>יתרון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B5914D69-9E49-4320-860A-4577348381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02672" y="3383810"/>
            <a:ext cx="3831185" cy="1201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חברות אוהבות לקפוץ איתי בגומי</a:t>
            </a:r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18CA5B9B-F56C-4C35-AA87-35DA240D0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38920" y="4724004"/>
            <a:ext cx="3831185" cy="1201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הלוואי והייתי טובה בחשבון כמו לאה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10A49FA4-E24E-4252-A61A-F9874AAE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02671" y="4749463"/>
            <a:ext cx="3831185" cy="1201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Brush Script MT" panose="03060802040406070304" pitchFamily="66" charset="0"/>
                <a:cs typeface="Calibri" panose="020F0502020204030204" pitchFamily="34" charset="0"/>
              </a:rPr>
              <a:t>דווקא בחילוק ארוך אני ממש טובה</a:t>
            </a:r>
          </a:p>
        </p:txBody>
      </p:sp>
    </p:spTree>
    <p:extLst>
      <p:ext uri="{BB962C8B-B14F-4D97-AF65-F5344CB8AC3E}">
        <p14:creationId xmlns:p14="http://schemas.microsoft.com/office/powerpoint/2010/main" val="32756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E8185F-96B2-4A63-A01D-B2176892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הערבה הבוכייה</a:t>
            </a:r>
          </a:p>
        </p:txBody>
      </p:sp>
      <p:pic>
        <p:nvPicPr>
          <p:cNvPr id="4" name="תמונה 3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2A3A1E82-76C0-41C8-A9AF-C07A63A4C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487055"/>
            <a:ext cx="12191997" cy="5751943"/>
          </a:xfrm>
          <a:prstGeom prst="rect">
            <a:avLst/>
          </a:prstGeom>
        </p:spPr>
      </p:pic>
      <p:pic>
        <p:nvPicPr>
          <p:cNvPr id="5" name="תמונה 4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FA3AB83E-E79E-4FF0-8EE3-175F742A7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2" y="3644014"/>
            <a:ext cx="3178161" cy="3203588"/>
          </a:xfrm>
          <a:prstGeom prst="rect">
            <a:avLst/>
          </a:prstGeom>
        </p:spPr>
      </p:pic>
      <p:pic>
        <p:nvPicPr>
          <p:cNvPr id="6" name="תמונה 5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C304EE69-A333-4FFC-9FED-DBEF56051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16" y="4178778"/>
            <a:ext cx="3178161" cy="3203588"/>
          </a:xfrm>
          <a:prstGeom prst="rect">
            <a:avLst/>
          </a:prstGeom>
        </p:spPr>
      </p:pic>
      <p:pic>
        <p:nvPicPr>
          <p:cNvPr id="8" name="תמונה 7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32EBC8A8-4DCC-474B-9242-B95DBE8EB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80999"/>
            <a:ext cx="12191997" cy="7619997"/>
          </a:xfrm>
          <a:prstGeom prst="rect">
            <a:avLst/>
          </a:prstGeom>
        </p:spPr>
      </p:pic>
      <p:pic>
        <p:nvPicPr>
          <p:cNvPr id="9" name="תמונה 8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56266F79-B195-4F64-92D5-AA9617A70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23" y="3275407"/>
            <a:ext cx="4421518" cy="3280767"/>
          </a:xfrm>
          <a:prstGeom prst="rect">
            <a:avLst/>
          </a:prstGeom>
        </p:spPr>
      </p:pic>
      <p:pic>
        <p:nvPicPr>
          <p:cNvPr id="10" name="תמונה 9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6D7FC025-F1BD-4C23-8D55-1C60F42C3C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4885359"/>
            <a:ext cx="1252248" cy="1675508"/>
          </a:xfrm>
          <a:prstGeom prst="rect">
            <a:avLst/>
          </a:prstGeom>
        </p:spPr>
      </p:pic>
      <p:pic>
        <p:nvPicPr>
          <p:cNvPr id="11" name="תמונה 10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4F2CD36E-1E1A-409E-B5CF-F62F92590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91766" y="3428999"/>
            <a:ext cx="544969" cy="698651"/>
          </a:xfrm>
          <a:prstGeom prst="rect">
            <a:avLst/>
          </a:prstGeom>
        </p:spPr>
      </p:pic>
      <p:pic>
        <p:nvPicPr>
          <p:cNvPr id="7" name="תמונה 6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CB66542F-D521-4769-BA65-F65B941BA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93" y="2057096"/>
            <a:ext cx="2061498" cy="2077992"/>
          </a:xfrm>
          <a:prstGeom prst="rect">
            <a:avLst/>
          </a:prstGeom>
        </p:spPr>
      </p:pic>
      <p:pic>
        <p:nvPicPr>
          <p:cNvPr id="12" name="תמונה 11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65CC3820-CCDA-4DDC-9AED-DF723C968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1" y="4057282"/>
            <a:ext cx="3178161" cy="3203588"/>
          </a:xfrm>
          <a:prstGeom prst="rect">
            <a:avLst/>
          </a:prstGeom>
        </p:spPr>
      </p:pic>
      <p:pic>
        <p:nvPicPr>
          <p:cNvPr id="13" name="תמונה 12" descr="אלמנטים המציגים כיצד החיות מאושרות כי הצליחו להשתחרר מענפיה של הערבה הבוכייה">
            <a:extLst>
              <a:ext uri="{FF2B5EF4-FFF2-40B4-BE49-F238E27FC236}">
                <a16:creationId xmlns:a16="http://schemas.microsoft.com/office/drawing/2014/main" id="{AC3160F4-366C-4045-8CC2-42968562B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26" y="4363026"/>
            <a:ext cx="3178161" cy="320358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278A5901-FE97-4D4C-877D-66FBF6DEA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6331" y="658490"/>
            <a:ext cx="6218021" cy="31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גרפיקה 42">
            <a:extLst>
              <a:ext uri="{FF2B5EF4-FFF2-40B4-BE49-F238E27FC236}">
                <a16:creationId xmlns:a16="http://schemas.microsoft.com/office/drawing/2014/main" id="{A1C22CE4-167A-4A7A-8BE1-AA4D9F45F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2000" y="478310"/>
            <a:ext cx="4320000" cy="1116897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E00FB518-37F2-41E3-9B00-0528A8758AB5}"/>
              </a:ext>
            </a:extLst>
          </p:cNvPr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נושאי היחידה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8A973E30-FA50-4D6F-B3B8-3A38C9A9D8B7}"/>
              </a:ext>
            </a:extLst>
          </p:cNvPr>
          <p:cNvSpPr/>
          <p:nvPr/>
        </p:nvSpPr>
        <p:spPr>
          <a:xfrm>
            <a:off x="7770027" y="2738555"/>
            <a:ext cx="2906068" cy="3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BBA4D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B8D51FC-FBC9-410A-BF4F-379C99BD1887}"/>
              </a:ext>
            </a:extLst>
          </p:cNvPr>
          <p:cNvSpPr/>
          <p:nvPr/>
        </p:nvSpPr>
        <p:spPr>
          <a:xfrm>
            <a:off x="7835614" y="3378175"/>
            <a:ext cx="2448184" cy="524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כוחה של מחשבה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7CE9EE8E-3B12-4ADA-853C-E4C57339CA17}"/>
              </a:ext>
            </a:extLst>
          </p:cNvPr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F633F18F-7539-4720-8DF5-C6E2EAB8F876}"/>
              </a:ext>
            </a:extLst>
          </p:cNvPr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47057622-7F54-4C3F-B41D-404073F2F9A1}"/>
              </a:ext>
            </a:extLst>
          </p:cNvPr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49F1846-C18A-4451-B7A8-DAC5014F3BA7}"/>
              </a:ext>
            </a:extLst>
          </p:cNvPr>
          <p:cNvSpPr/>
          <p:nvPr/>
        </p:nvSpPr>
        <p:spPr>
          <a:xfrm>
            <a:off x="10040059" y="3487802"/>
            <a:ext cx="386444" cy="3828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536E14CA-248B-45AA-9CB7-F65EC9441624}"/>
              </a:ext>
            </a:extLst>
          </p:cNvPr>
          <p:cNvSpPr/>
          <p:nvPr/>
        </p:nvSpPr>
        <p:spPr>
          <a:xfrm>
            <a:off x="10108397" y="3508526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4A01A01B-769C-4D53-8EFB-F48CDBBA6994}"/>
              </a:ext>
            </a:extLst>
          </p:cNvPr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DD2F3C33-F25E-4FF4-BA91-82B434CCEF76}"/>
              </a:ext>
            </a:extLst>
          </p:cNvPr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95FD5DCE-ABDE-4B95-A8DD-7714E173AE57}"/>
              </a:ext>
            </a:extLst>
          </p:cNvPr>
          <p:cNvSpPr/>
          <p:nvPr/>
        </p:nvSpPr>
        <p:spPr>
          <a:xfrm>
            <a:off x="8156625" y="1873080"/>
            <a:ext cx="317791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דאגה עצמית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71D90EC4-7FC5-4D55-A054-185FBA94FA1F}"/>
              </a:ext>
            </a:extLst>
          </p:cNvPr>
          <p:cNvSpPr/>
          <p:nvPr/>
        </p:nvSpPr>
        <p:spPr>
          <a:xfrm>
            <a:off x="3976252" y="2963735"/>
            <a:ext cx="6732894" cy="39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חיזוק הערך העצמי ותמיכה ברגעי משבר</a:t>
            </a:r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785ED6B3-D234-4CD3-BE47-148B80360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27830" y="827294"/>
            <a:ext cx="588672" cy="470938"/>
          </a:xfrm>
          <a:prstGeom prst="rect">
            <a:avLst/>
          </a:prstGeom>
        </p:spPr>
      </p:pic>
      <p:sp>
        <p:nvSpPr>
          <p:cNvPr id="30" name="מלבן 29">
            <a:extLst>
              <a:ext uri="{FF2B5EF4-FFF2-40B4-BE49-F238E27FC236}">
                <a16:creationId xmlns:a16="http://schemas.microsoft.com/office/drawing/2014/main" id="{E35554BC-90FE-4F42-8FAE-C66AD2591CBE}"/>
              </a:ext>
            </a:extLst>
          </p:cNvPr>
          <p:cNvSpPr/>
          <p:nvPr/>
        </p:nvSpPr>
        <p:spPr>
          <a:xfrm>
            <a:off x="4458997" y="3597183"/>
            <a:ext cx="5522008" cy="67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buClrTx/>
              <a:defRPr/>
            </a:pPr>
            <a:r>
              <a:rPr lang="he-IL" sz="1600" kern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ההבדל בין מחשבה מחזקת למחשבה מחלישה וכיצד לנהל שיח פנימי חיובי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75" name="מלבן 15">
            <a:extLst>
              <a:ext uri="{FF2B5EF4-FFF2-40B4-BE49-F238E27FC236}">
                <a16:creationId xmlns:a16="http://schemas.microsoft.com/office/drawing/2014/main" id="{1B4EB1E9-D26B-4FD5-A8A0-B00A2F4C89F1}"/>
              </a:ext>
            </a:extLst>
          </p:cNvPr>
          <p:cNvSpPr/>
          <p:nvPr/>
        </p:nvSpPr>
        <p:spPr>
          <a:xfrm>
            <a:off x="3191252" y="2693872"/>
            <a:ext cx="2906068" cy="3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BBA4D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מלבן 16">
            <a:extLst>
              <a:ext uri="{FF2B5EF4-FFF2-40B4-BE49-F238E27FC236}">
                <a16:creationId xmlns:a16="http://schemas.microsoft.com/office/drawing/2014/main" id="{3338953A-6DBA-4D1F-B5BC-286C540FE025}"/>
              </a:ext>
            </a:extLst>
          </p:cNvPr>
          <p:cNvSpPr/>
          <p:nvPr/>
        </p:nvSpPr>
        <p:spPr>
          <a:xfrm>
            <a:off x="2509265" y="3428530"/>
            <a:ext cx="2430149" cy="352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מלבן 54">
            <a:extLst>
              <a:ext uri="{FF2B5EF4-FFF2-40B4-BE49-F238E27FC236}">
                <a16:creationId xmlns:a16="http://schemas.microsoft.com/office/drawing/2014/main" id="{939A2A84-50AC-4D95-8A2D-790BC3ED6AD1}"/>
              </a:ext>
            </a:extLst>
          </p:cNvPr>
          <p:cNvSpPr/>
          <p:nvPr/>
        </p:nvSpPr>
        <p:spPr>
          <a:xfrm>
            <a:off x="4183659" y="4230510"/>
            <a:ext cx="206999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מלבן 56">
            <a:extLst>
              <a:ext uri="{FF2B5EF4-FFF2-40B4-BE49-F238E27FC236}">
                <a16:creationId xmlns:a16="http://schemas.microsoft.com/office/drawing/2014/main" id="{E6121DAA-EF1E-4326-B865-3AD0203D746A}"/>
              </a:ext>
            </a:extLst>
          </p:cNvPr>
          <p:cNvSpPr/>
          <p:nvPr/>
        </p:nvSpPr>
        <p:spPr>
          <a:xfrm>
            <a:off x="3409730" y="491967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מלבן 62">
            <a:extLst>
              <a:ext uri="{FF2B5EF4-FFF2-40B4-BE49-F238E27FC236}">
                <a16:creationId xmlns:a16="http://schemas.microsoft.com/office/drawing/2014/main" id="{9076643F-E5E4-462C-A50F-7D1B712EA560}"/>
              </a:ext>
            </a:extLst>
          </p:cNvPr>
          <p:cNvSpPr/>
          <p:nvPr/>
        </p:nvSpPr>
        <p:spPr>
          <a:xfrm>
            <a:off x="3029603" y="1873080"/>
            <a:ext cx="317791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DDAD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מלבן 16">
            <a:extLst>
              <a:ext uri="{FF2B5EF4-FFF2-40B4-BE49-F238E27FC236}">
                <a16:creationId xmlns:a16="http://schemas.microsoft.com/office/drawing/2014/main" id="{D9CE12BC-58A4-42FE-8975-D3BDDAFC1F58}"/>
              </a:ext>
            </a:extLst>
          </p:cNvPr>
          <p:cNvSpPr/>
          <p:nvPr/>
        </p:nvSpPr>
        <p:spPr>
          <a:xfrm>
            <a:off x="7350605" y="6483590"/>
            <a:ext cx="4331789" cy="371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מלבן 40">
            <a:extLst>
              <a:ext uri="{FF2B5EF4-FFF2-40B4-BE49-F238E27FC236}">
                <a16:creationId xmlns:a16="http://schemas.microsoft.com/office/drawing/2014/main" id="{928436B4-AE9F-4072-8776-593F1573CA23}"/>
              </a:ext>
            </a:extLst>
          </p:cNvPr>
          <p:cNvSpPr/>
          <p:nvPr/>
        </p:nvSpPr>
        <p:spPr>
          <a:xfrm>
            <a:off x="11543430" y="5142847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59" name="מלבן 52">
            <a:extLst>
              <a:ext uri="{FF2B5EF4-FFF2-40B4-BE49-F238E27FC236}">
                <a16:creationId xmlns:a16="http://schemas.microsoft.com/office/drawing/2014/main" id="{6F2A9806-7036-4B65-9B60-424A5D7BEC3E}"/>
              </a:ext>
            </a:extLst>
          </p:cNvPr>
          <p:cNvSpPr/>
          <p:nvPr/>
        </p:nvSpPr>
        <p:spPr>
          <a:xfrm>
            <a:off x="10127628" y="6502704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64" name="מלבן 60">
            <a:extLst>
              <a:ext uri="{FF2B5EF4-FFF2-40B4-BE49-F238E27FC236}">
                <a16:creationId xmlns:a16="http://schemas.microsoft.com/office/drawing/2014/main" id="{B811BAF8-7D61-4153-96A7-B5635A7EC6B0}"/>
              </a:ext>
            </a:extLst>
          </p:cNvPr>
          <p:cNvSpPr/>
          <p:nvPr/>
        </p:nvSpPr>
        <p:spPr>
          <a:xfrm>
            <a:off x="11565166" y="5065700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67" name="מלבן 64">
            <a:extLst>
              <a:ext uri="{FF2B5EF4-FFF2-40B4-BE49-F238E27FC236}">
                <a16:creationId xmlns:a16="http://schemas.microsoft.com/office/drawing/2014/main" id="{C29AB22E-C237-4532-86B8-391F5411095A}"/>
              </a:ext>
            </a:extLst>
          </p:cNvPr>
          <p:cNvSpPr/>
          <p:nvPr/>
        </p:nvSpPr>
        <p:spPr>
          <a:xfrm>
            <a:off x="3539036" y="5335713"/>
            <a:ext cx="9419514" cy="20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69" name="מלבן 30">
            <a:extLst>
              <a:ext uri="{FF2B5EF4-FFF2-40B4-BE49-F238E27FC236}">
                <a16:creationId xmlns:a16="http://schemas.microsoft.com/office/drawing/2014/main" id="{E5812F74-AD2D-4126-8392-05FFA0926D53}"/>
              </a:ext>
            </a:extLst>
          </p:cNvPr>
          <p:cNvSpPr/>
          <p:nvPr/>
        </p:nvSpPr>
        <p:spPr>
          <a:xfrm>
            <a:off x="2737948" y="6596951"/>
            <a:ext cx="9751981" cy="568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70" name="מלבן 37">
            <a:extLst>
              <a:ext uri="{FF2B5EF4-FFF2-40B4-BE49-F238E27FC236}">
                <a16:creationId xmlns:a16="http://schemas.microsoft.com/office/drawing/2014/main" id="{E0EF1392-234F-43D1-8A5E-FAD2AF21F4FF}"/>
              </a:ext>
            </a:extLst>
          </p:cNvPr>
          <p:cNvSpPr/>
          <p:nvPr/>
        </p:nvSpPr>
        <p:spPr>
          <a:xfrm>
            <a:off x="2190882" y="7633140"/>
            <a:ext cx="714112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71" name="מלבן 38">
            <a:extLst>
              <a:ext uri="{FF2B5EF4-FFF2-40B4-BE49-F238E27FC236}">
                <a16:creationId xmlns:a16="http://schemas.microsoft.com/office/drawing/2014/main" id="{5895C1B1-9AB6-4F4C-AC59-56EB5F27F75C}"/>
              </a:ext>
            </a:extLst>
          </p:cNvPr>
          <p:cNvSpPr/>
          <p:nvPr/>
        </p:nvSpPr>
        <p:spPr>
          <a:xfrm>
            <a:off x="2737948" y="8224210"/>
            <a:ext cx="6594054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" name="Google Shape;171;p18">
            <a:extLst>
              <a:ext uri="{FF2B5EF4-FFF2-40B4-BE49-F238E27FC236}">
                <a16:creationId xmlns:a16="http://schemas.microsoft.com/office/drawing/2014/main" id="{DF42FD26-F4C0-D82B-FA56-2FEE38C61B6B}"/>
              </a:ext>
            </a:extLst>
          </p:cNvPr>
          <p:cNvSpPr/>
          <p:nvPr/>
        </p:nvSpPr>
        <p:spPr>
          <a:xfrm>
            <a:off x="4277032" y="2200090"/>
            <a:ext cx="7113187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מהי דאגה עצמית וכיצד נקדמה?</a:t>
            </a:r>
            <a:endParaRPr sz="2000" dirty="0"/>
          </a:p>
        </p:txBody>
      </p:sp>
      <p:sp>
        <p:nvSpPr>
          <p:cNvPr id="38" name="Google Shape;154;p18">
            <a:extLst>
              <a:ext uri="{FF2B5EF4-FFF2-40B4-BE49-F238E27FC236}">
                <a16:creationId xmlns:a16="http://schemas.microsoft.com/office/drawing/2014/main" id="{628A55A8-A9A1-5F23-8A34-73C2C8BDD7EC}"/>
              </a:ext>
            </a:extLst>
          </p:cNvPr>
          <p:cNvSpPr/>
          <p:nvPr/>
        </p:nvSpPr>
        <p:spPr>
          <a:xfrm>
            <a:off x="6392285" y="4169828"/>
            <a:ext cx="3054337" cy="38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1" i="0" u="none" strike="noStrike" cap="none" dirty="0">
                <a:solidFill>
                  <a:srgbClr val="27B2C2"/>
                </a:solidFill>
                <a:latin typeface="Calibri"/>
                <a:ea typeface="Calibri"/>
                <a:cs typeface="Calibri"/>
                <a:sym typeface="Calibri"/>
              </a:rPr>
              <a:t>גילוי וחיזוק הייחוד שבנו </a:t>
            </a:r>
            <a:endParaRPr dirty="0"/>
          </a:p>
        </p:txBody>
      </p:sp>
      <p:sp>
        <p:nvSpPr>
          <p:cNvPr id="39" name="Google Shape;162;p18">
            <a:extLst>
              <a:ext uri="{FF2B5EF4-FFF2-40B4-BE49-F238E27FC236}">
                <a16:creationId xmlns:a16="http://schemas.microsoft.com/office/drawing/2014/main" id="{F751EDCF-977F-18B2-D659-E9EE8928A3FC}"/>
              </a:ext>
            </a:extLst>
          </p:cNvPr>
          <p:cNvSpPr/>
          <p:nvPr/>
        </p:nvSpPr>
        <p:spPr>
          <a:xfrm>
            <a:off x="9429434" y="4230510"/>
            <a:ext cx="206999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40" name="Google Shape;175;p18">
            <a:extLst>
              <a:ext uri="{FF2B5EF4-FFF2-40B4-BE49-F238E27FC236}">
                <a16:creationId xmlns:a16="http://schemas.microsoft.com/office/drawing/2014/main" id="{2DC83FD3-6010-DBEF-5BB4-6B11E4AEC464}"/>
              </a:ext>
            </a:extLst>
          </p:cNvPr>
          <p:cNvSpPr/>
          <p:nvPr/>
        </p:nvSpPr>
        <p:spPr>
          <a:xfrm>
            <a:off x="4296574" y="4383079"/>
            <a:ext cx="5165167" cy="3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Arial"/>
              </a:rPr>
              <a:t>הדגשת הייחודיות של כל אחד ואחת וסיכום היחידה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" name="Google Shape;161;p18">
            <a:extLst>
              <a:ext uri="{FF2B5EF4-FFF2-40B4-BE49-F238E27FC236}">
                <a16:creationId xmlns:a16="http://schemas.microsoft.com/office/drawing/2014/main" id="{8CAC0098-B003-651F-B3F6-71671676EAE9}"/>
              </a:ext>
            </a:extLst>
          </p:cNvPr>
          <p:cNvSpPr/>
          <p:nvPr/>
        </p:nvSpPr>
        <p:spPr>
          <a:xfrm>
            <a:off x="9503057" y="4213012"/>
            <a:ext cx="386444" cy="382890"/>
          </a:xfrm>
          <a:prstGeom prst="ellipse">
            <a:avLst/>
          </a:prstGeom>
          <a:solidFill>
            <a:srgbClr val="27B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62;p18">
            <a:extLst>
              <a:ext uri="{FF2B5EF4-FFF2-40B4-BE49-F238E27FC236}">
                <a16:creationId xmlns:a16="http://schemas.microsoft.com/office/drawing/2014/main" id="{8BC9C2F3-9D16-3B71-5ADA-08B33D29F04E}"/>
              </a:ext>
            </a:extLst>
          </p:cNvPr>
          <p:cNvSpPr/>
          <p:nvPr/>
        </p:nvSpPr>
        <p:spPr>
          <a:xfrm>
            <a:off x="9581834" y="4261723"/>
            <a:ext cx="206999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pic>
        <p:nvPicPr>
          <p:cNvPr id="49" name="Google Shape;178;p18" descr="פרח ללא גבעול עם מילוי מלא">
            <a:extLst>
              <a:ext uri="{FF2B5EF4-FFF2-40B4-BE49-F238E27FC236}">
                <a16:creationId xmlns:a16="http://schemas.microsoft.com/office/drawing/2014/main" id="{B4DFB653-8FC4-460E-A296-39C51B843B3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D1C2E6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0426503" y="2401911"/>
            <a:ext cx="1041806" cy="104180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52;p18">
            <a:extLst>
              <a:ext uri="{FF2B5EF4-FFF2-40B4-BE49-F238E27FC236}">
                <a16:creationId xmlns:a16="http://schemas.microsoft.com/office/drawing/2014/main" id="{65277E45-E2DD-4B68-BE2D-B776309F2D54}"/>
              </a:ext>
            </a:extLst>
          </p:cNvPr>
          <p:cNvSpPr/>
          <p:nvPr/>
        </p:nvSpPr>
        <p:spPr>
          <a:xfrm>
            <a:off x="8390999" y="2675931"/>
            <a:ext cx="2562701" cy="38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0" u="none" strike="noStrike" cap="none" dirty="0">
                <a:solidFill>
                  <a:srgbClr val="BBA4DD"/>
                </a:solidFill>
                <a:latin typeface="Calibri"/>
                <a:ea typeface="Calibri"/>
                <a:cs typeface="Calibri"/>
                <a:sym typeface="Calibri"/>
              </a:rPr>
              <a:t>הערכה עצמית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1016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7F13EBE-13FB-46AF-976F-E5B92522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71822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קבלתן מפתח לשער!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84F7C13-9025-43E3-AA41-DC5309FF10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/>
          <a:stretch/>
        </p:blipFill>
        <p:spPr>
          <a:xfrm>
            <a:off x="3566160" y="0"/>
            <a:ext cx="8625840" cy="68580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128FF4B-57CE-4DE4-B6F6-BF5A99655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951" y="186979"/>
            <a:ext cx="6279424" cy="58831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03B1F6F-7645-45E0-8663-E747A630A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32" y="2771652"/>
            <a:ext cx="1112794" cy="460886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3BA9F21-5843-4C1C-8023-433794EE77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401" y="2771652"/>
            <a:ext cx="1130824" cy="4608862"/>
          </a:xfrm>
          <a:prstGeom prst="rect">
            <a:avLst/>
          </a:prstGeom>
        </p:spPr>
      </p:pic>
      <p:pic>
        <p:nvPicPr>
          <p:cNvPr id="14" name="תמונה 13" descr="תמונה של מפתח הפותח את השער למעבר לתחנה הבאה">
            <a:extLst>
              <a:ext uri="{FF2B5EF4-FFF2-40B4-BE49-F238E27FC236}">
                <a16:creationId xmlns:a16="http://schemas.microsoft.com/office/drawing/2014/main" id="{75191873-F682-48C4-A0E4-82AEF29319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4716">
            <a:off x="7494857" y="2129726"/>
            <a:ext cx="1511300" cy="3828122"/>
          </a:xfrm>
          <a:prstGeom prst="rect">
            <a:avLst/>
          </a:prstGeom>
          <a:effectLst>
            <a:glow rad="38100">
              <a:srgbClr val="FBD24F">
                <a:alpha val="43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3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EE1F201D-49BE-43BD-B19D-8B5CCF58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506" y="1656051"/>
            <a:ext cx="11261767" cy="4649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מחשבות על החסרונות שלנו גורמות לנו לתחושות לא נעימות ולערך עצמי נמוך.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ניתן לשנות את המחשבות על החסרונות שלנו למחשבות על היתרונות שלנו.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חשיבה כזו דורשת אימון ותרגול וחשוב גם להיעזר בסביבה שלנו כדי להצליח.</a:t>
            </a:r>
          </a:p>
          <a:p>
            <a:pPr>
              <a:lnSpc>
                <a:spcPct val="150000"/>
              </a:lnSpc>
            </a:pPr>
            <a:r>
              <a:rPr lang="he-IL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כשמצליחים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מרגישים תחושות מעצימות והערך העצמי שלנו עולה.</a:t>
            </a:r>
          </a:p>
        </p:txBody>
      </p:sp>
    </p:spTree>
    <p:extLst>
      <p:ext uri="{BB962C8B-B14F-4D97-AF65-F5344CB8AC3E}">
        <p14:creationId xmlns:p14="http://schemas.microsoft.com/office/powerpoint/2010/main" val="153920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59" y="1475749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376" y="2191494"/>
            <a:ext cx="2449189" cy="180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932" y="3517348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649" y="1324332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326" y="3846258"/>
            <a:ext cx="2874750" cy="212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3426" y="1107129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59" y="4031719"/>
            <a:ext cx="4444343" cy="296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/>
          <p:nvPr/>
        </p:nvSpPr>
        <p:spPr>
          <a:xfrm>
            <a:off x="5270246" y="-104298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מסכמ</a:t>
            </a:r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ות</a:t>
            </a:r>
            <a:r>
              <a:rPr lang="iw-IL" sz="5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שיעור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5847804" y="1935488"/>
            <a:ext cx="24348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שריגש אותי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6192637" y="4031719"/>
            <a:ext cx="24235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מתוך מה שלמדתי בשיעור</a:t>
            </a:r>
            <a:r>
              <a:rPr lang="he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,</a:t>
            </a:r>
            <a:r>
              <a:rPr lang="iw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 מה אני רוצה לקחת איתי הלאה?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3695455" y="2711372"/>
            <a:ext cx="17570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חדש שלמדתי היום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1006829" y="2086905"/>
            <a:ext cx="158777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שהפתיע אותי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9858892" y="4338793"/>
            <a:ext cx="175703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שלמדתי על עצמי היום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9503177" y="1812397"/>
            <a:ext cx="227694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מחשבות שהתעוררו בי במהלך השיעור או בעקבותיו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317584" y="1468702"/>
            <a:ext cx="6177517" cy="506925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2"/>
          <p:cNvSpPr txBox="1"/>
          <p:nvPr/>
        </p:nvSpPr>
        <p:spPr>
          <a:xfrm>
            <a:off x="3176960" y="3122398"/>
            <a:ext cx="4458764" cy="211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iw-IL" sz="54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מה בכוונתי לעשות ממחר?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5727446" y="1831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בכוונתי...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5;p19">
            <a:extLst>
              <a:ext uri="{FF2B5EF4-FFF2-40B4-BE49-F238E27FC236}">
                <a16:creationId xmlns:a16="http://schemas.microsoft.com/office/drawing/2014/main" id="{FACE35D5-DC12-435C-BE76-9D4BB682AB4A}"/>
              </a:ext>
            </a:extLst>
          </p:cNvPr>
          <p:cNvSpPr txBox="1"/>
          <p:nvPr/>
        </p:nvSpPr>
        <p:spPr>
          <a:xfrm>
            <a:off x="313899" y="2397968"/>
            <a:ext cx="1112717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r" rt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David"/>
                <a:cs typeface="Calibri" panose="020F0502020204030204" pitchFamily="34" charset="0"/>
                <a:sym typeface="David"/>
              </a:rPr>
              <a:t>פיתוח התבוננות ביקורתית על המחשבות שלנו והבנת השפעתן על הרגשות והפעולות שלנו.</a:t>
            </a:r>
          </a:p>
          <a:p>
            <a:pPr marL="457200" lvl="0" indent="-457200" algn="r" rt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David"/>
                <a:cs typeface="Calibri" panose="020F0502020204030204" pitchFamily="34" charset="0"/>
                <a:sym typeface="David"/>
              </a:rPr>
              <a:t>מודעות וזיהוי מחשבות שליליות.</a:t>
            </a:r>
          </a:p>
          <a:p>
            <a:pPr lvl="0" algn="r" rtl="1">
              <a:buClr>
                <a:schemeClr val="accent1">
                  <a:lumMod val="75000"/>
                </a:schemeClr>
              </a:buClr>
            </a:pPr>
            <a:endParaRPr lang="he-IL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David"/>
              <a:cs typeface="Calibri" panose="020F0502020204030204" pitchFamily="34" charset="0"/>
              <a:sym typeface="Davi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383E0A-F66B-4EDA-88BC-D81FA4B9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מן המקורות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5914E47-5849-46E9-991B-57B16F24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494" y="1342663"/>
            <a:ext cx="11632557" cy="5353845"/>
          </a:xfrm>
        </p:spPr>
        <p:txBody>
          <a:bodyPr>
            <a:normAutofit lnSpcReduction="10000"/>
          </a:bodyPr>
          <a:lstStyle/>
          <a:p>
            <a:pPr marL="571500" indent="-457200">
              <a:lnSpc>
                <a:spcPct val="170000"/>
              </a:lnSpc>
            </a:pPr>
            <a:r>
              <a:rPr lang="he-IL" dirty="0"/>
              <a:t>"הפתח הראשון הוא </a:t>
            </a:r>
            <a:r>
              <a:rPr lang="he-IL" b="1" dirty="0"/>
              <a:t>שידע האיש העובד ערך עצמו</a:t>
            </a:r>
            <a:r>
              <a:rPr lang="he-IL" dirty="0"/>
              <a:t>, ויכיר מעלתו ומעלת אבותיו וגדלותם וחשיבותם וחיבתם אצל הבורא יתברך. וישתדל ויתחזק תמיד להעמיד עצמו במעלה ההיא ולהתחזק בה תמיד..." (רבינו יונה בהתחלת ספר "שערי העבודה").</a:t>
            </a:r>
          </a:p>
          <a:p>
            <a:pPr marL="571500" indent="-457200">
              <a:lnSpc>
                <a:spcPct val="170000"/>
              </a:lnSpc>
            </a:pPr>
            <a:r>
              <a:rPr lang="he-IL" dirty="0"/>
              <a:t>"כשם שצריך אדם  להאמין בה ' יתברך, כך צריך אחר כך להאמין בעצמו" (רבי צדוק הכהן בצדקת הצדיק המלא, עמ' צ"ז)</a:t>
            </a:r>
          </a:p>
          <a:p>
            <a:pPr marL="571500" indent="-457200">
              <a:lnSpc>
                <a:spcPct val="170000"/>
              </a:lnSpc>
            </a:pPr>
            <a:r>
              <a:rPr lang="he-IL" dirty="0"/>
              <a:t>"המתחיל ללמוד מוסר צריך </a:t>
            </a:r>
            <a:r>
              <a:rPr lang="he-IL" b="1" dirty="0"/>
              <a:t>לעסוק תקופה ממושכת בלימוד מעלות </a:t>
            </a:r>
            <a:r>
              <a:rPr lang="he-IL" dirty="0"/>
              <a:t>... עצם המחשבה על מעלות כבר מקרבת את האדם אליהן ..." (הרב </a:t>
            </a:r>
            <a:r>
              <a:rPr lang="he-IL" dirty="0" err="1"/>
              <a:t>וולבה</a:t>
            </a:r>
            <a:r>
              <a:rPr lang="he-IL" dirty="0"/>
              <a:t> בעלי שור עמ' קנח-</a:t>
            </a:r>
            <a:r>
              <a:rPr lang="he-IL" dirty="0" err="1"/>
              <a:t>קס</a:t>
            </a:r>
            <a:r>
              <a:rPr lang="he-IL" dirty="0"/>
              <a:t>)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525BFCD-8979-49B1-827F-834483F7F25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6065" l="9986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3" y="-103183"/>
            <a:ext cx="1834515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5"/>
            <a:ext cx="4320000" cy="11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0"/>
          <p:cNvCxnSpPr/>
          <p:nvPr/>
        </p:nvCxnSpPr>
        <p:spPr>
          <a:xfrm>
            <a:off x="8682163" y="2716232"/>
            <a:ext cx="0" cy="206584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Google Shape;193;p20"/>
          <p:cNvSpPr txBox="1"/>
          <p:nvPr/>
        </p:nvSpPr>
        <p:spPr>
          <a:xfrm>
            <a:off x="8829713" y="2716232"/>
            <a:ext cx="326571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vid"/>
              </a:rPr>
              <a:t>הבנת הקשר שבין המחשבות שלנו לרגשות שלנו והפעולות שלנו.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6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vid"/>
              </a:rPr>
              <a:t>הכרת דרכים להרחבת נקודת המבט על עצמנו.</a:t>
            </a:r>
          </a:p>
        </p:txBody>
      </p:sp>
      <p:sp>
        <p:nvSpPr>
          <p:cNvPr id="194" name="Google Shape;194;p20"/>
          <p:cNvSpPr txBox="1"/>
          <p:nvPr/>
        </p:nvSpPr>
        <p:spPr>
          <a:xfrm>
            <a:off x="3016976" y="2634952"/>
            <a:ext cx="5521710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</a:pPr>
            <a:r>
              <a:rPr lang="iw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מיומנויות קוגניטיביות </a:t>
            </a:r>
            <a:endParaRPr sz="1600" b="1" i="0" u="none" strike="noStrike" cap="none" dirty="0">
              <a:solidFill>
                <a:srgbClr val="EF36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    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חשיבה ביקורתית והטלת ספק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</a:pPr>
            <a:r>
              <a:rPr lang="iw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מיומנויות רגשיות </a:t>
            </a:r>
            <a:r>
              <a:rPr lang="he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</a:t>
            </a:r>
            <a:r>
              <a:rPr lang="iw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תוך-אישי</a:t>
            </a:r>
            <a:r>
              <a:rPr lang="he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endParaRPr sz="1600" b="0" i="0" u="none" strike="noStrike" cap="none" dirty="0">
              <a:solidFill>
                <a:srgbClr val="EF36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7600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iw-IL" sz="1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מודעות עצמית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הכרת עצמי, זיהוי רגשות. 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7600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iw-IL" sz="1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הכוונה עצמית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ויסות עצמי.</a:t>
            </a:r>
          </a:p>
          <a:p>
            <a:pPr marL="576000" marR="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</a:pPr>
            <a:r>
              <a:rPr lang="he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 </a:t>
            </a:r>
            <a:r>
              <a:rPr lang="iw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מיומנויות חברתיות </a:t>
            </a:r>
            <a:r>
              <a:rPr lang="he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</a:t>
            </a:r>
            <a:r>
              <a:rPr lang="iw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בין-אישי</a:t>
            </a:r>
            <a:r>
              <a:rPr lang="he-IL" sz="1600" b="1" i="0" u="none" strike="noStrike" cap="none" dirty="0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endParaRPr sz="1600" b="1" i="0" u="none" strike="noStrike" cap="none" dirty="0">
              <a:solidFill>
                <a:srgbClr val="EF36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7600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iw-IL" sz="1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מודעות חברתית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vid"/>
              </a:rPr>
              <a:t>הבנת האחר, זיהוי נקודת המבט של הזולת</a:t>
            </a:r>
          </a:p>
          <a:p>
            <a:pPr marL="57600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iw-IL" sz="1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התנהלות חברתית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vid"/>
              </a:rPr>
              <a:t>אמפתיה, ניהול קונפליקטים, הקשבה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516971" y="2716232"/>
            <a:ext cx="245408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</a:pP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אחריות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</a:pP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סובלנות</a:t>
            </a:r>
          </a:p>
          <a:p>
            <a:pPr marL="742950" marR="0" lvl="1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</a:pPr>
            <a:r>
              <a:rPr lang="he-IL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כבוד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6" name="Google Shape;196;p20"/>
          <p:cNvCxnSpPr/>
          <p:nvPr/>
        </p:nvCxnSpPr>
        <p:spPr>
          <a:xfrm>
            <a:off x="2977891" y="2716232"/>
            <a:ext cx="0" cy="206584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7" name="Google Shape;197;p20"/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i="0" u="none" strike="noStrike" cap="none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ידע</a:t>
            </a:r>
            <a:endParaRPr sz="4000">
              <a:solidFill>
                <a:srgbClr val="EF36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מיומנויות</a:t>
            </a:r>
            <a:endParaRPr sz="4000">
              <a:solidFill>
                <a:srgbClr val="EF36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EF36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ערכים</a:t>
            </a:r>
            <a:endParaRPr sz="4000">
              <a:solidFill>
                <a:srgbClr val="EF36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ידע</a:t>
            </a: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</a:t>
            </a:r>
            <a:r>
              <a:rPr lang="iw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מיומנויות וערכים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883" y="681040"/>
            <a:ext cx="614363" cy="673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פרקטיקות העשרה והרחבה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1" descr="Puzzle pie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11" y="5650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8430448" y="472018"/>
            <a:ext cx="3760873" cy="1107323"/>
          </a:xfrm>
          <a:custGeom>
            <a:avLst/>
            <a:gdLst/>
            <a:ahLst/>
            <a:cxnLst/>
            <a:rect l="l" t="t" r="r" b="b"/>
            <a:pathLst>
              <a:path w="3760873" h="1107323" extrusionOk="0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 rot="-2700000">
            <a:off x="7871999" y="474150"/>
            <a:ext cx="1116897" cy="1116897"/>
          </a:xfrm>
          <a:custGeom>
            <a:avLst/>
            <a:gdLst/>
            <a:ahLst/>
            <a:cxnLst/>
            <a:rect l="l" t="t" r="r" b="b"/>
            <a:pathLst>
              <a:path w="1116897" h="1116897" extrusionOk="0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 rot="-2700000">
            <a:off x="7983808" y="585959"/>
            <a:ext cx="893278" cy="893278"/>
          </a:xfrm>
          <a:custGeom>
            <a:avLst/>
            <a:gdLst/>
            <a:ahLst/>
            <a:cxnLst/>
            <a:rect l="l" t="t" r="r" b="b"/>
            <a:pathLst>
              <a:path w="893278" h="893278" extrusionOk="0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3DAD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/>
          </a:p>
        </p:txBody>
      </p:sp>
      <p:pic>
        <p:nvPicPr>
          <p:cNvPr id="214" name="Google Shape;214;p21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11" y="591736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21"/>
          <p:cNvCxnSpPr/>
          <p:nvPr/>
        </p:nvCxnSpPr>
        <p:spPr>
          <a:xfrm>
            <a:off x="11237002" y="3354054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21"/>
          <p:cNvSpPr txBox="1"/>
          <p:nvPr/>
        </p:nvSpPr>
        <p:spPr>
          <a:xfrm>
            <a:off x="10136302" y="4114198"/>
            <a:ext cx="2201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iw-IL" sz="16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פעילת פתיחה</a:t>
            </a:r>
            <a:r>
              <a:rPr lang="he-IL" sz="16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he-IL" sz="16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מהשיעור הקודם ועד היום... נזכרות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endParaRPr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-219709" y="4112959"/>
            <a:ext cx="22012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מסרים מרכזיים</a:t>
            </a:r>
            <a:b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וסיכום</a:t>
            </a: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1"/>
          <p:cNvCxnSpPr/>
          <p:nvPr/>
        </p:nvCxnSpPr>
        <p:spPr>
          <a:xfrm>
            <a:off x="8445807" y="3347595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1"/>
          <p:cNvCxnSpPr/>
          <p:nvPr/>
        </p:nvCxnSpPr>
        <p:spPr>
          <a:xfrm>
            <a:off x="5806871" y="334759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21"/>
          <p:cNvCxnSpPr/>
          <p:nvPr/>
        </p:nvCxnSpPr>
        <p:spPr>
          <a:xfrm>
            <a:off x="863682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21"/>
          <p:cNvCxnSpPr/>
          <p:nvPr/>
        </p:nvCxnSpPr>
        <p:spPr>
          <a:xfrm>
            <a:off x="3338110" y="3347595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217;p21">
            <a:extLst>
              <a:ext uri="{FF2B5EF4-FFF2-40B4-BE49-F238E27FC236}">
                <a16:creationId xmlns:a16="http://schemas.microsoft.com/office/drawing/2014/main" id="{24043413-D1C9-4984-AC39-E65C7B81466D}"/>
              </a:ext>
            </a:extLst>
          </p:cNvPr>
          <p:cNvSpPr txBox="1"/>
          <p:nvPr/>
        </p:nvSpPr>
        <p:spPr>
          <a:xfrm>
            <a:off x="7262658" y="4140127"/>
            <a:ext cx="2201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he-IL" sz="16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סיפור – הערבה הבוכייה</a:t>
            </a:r>
            <a:endParaRPr dirty="0"/>
          </a:p>
        </p:txBody>
      </p:sp>
      <p:sp>
        <p:nvSpPr>
          <p:cNvPr id="21" name="Google Shape;217;p21">
            <a:extLst>
              <a:ext uri="{FF2B5EF4-FFF2-40B4-BE49-F238E27FC236}">
                <a16:creationId xmlns:a16="http://schemas.microsoft.com/office/drawing/2014/main" id="{95198DC2-9166-4C0C-A899-C27A5B8AAF5C}"/>
              </a:ext>
            </a:extLst>
          </p:cNvPr>
          <p:cNvSpPr txBox="1"/>
          <p:nvPr/>
        </p:nvSpPr>
        <p:spPr>
          <a:xfrm>
            <a:off x="2253458" y="4135974"/>
            <a:ext cx="2201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כיצד נשנה מחשבות שליליות על עצמנו- משימה אישית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17;p21">
            <a:extLst>
              <a:ext uri="{FF2B5EF4-FFF2-40B4-BE49-F238E27FC236}">
                <a16:creationId xmlns:a16="http://schemas.microsoft.com/office/drawing/2014/main" id="{EA4D9764-4AC3-4AED-9659-1612F60CE142}"/>
              </a:ext>
            </a:extLst>
          </p:cNvPr>
          <p:cNvSpPr txBox="1"/>
          <p:nvPr/>
        </p:nvSpPr>
        <p:spPr>
          <a:xfrm>
            <a:off x="4734790" y="4200402"/>
            <a:ext cx="2201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he-IL" sz="16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פעילות בקבוצות בעקבות הסיפור- "כיצד ניתן להפוך את החיסרון ליתרון?"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7232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7872522" y="509064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הנחיות להוראת השיעור</a:t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השקופיות הבאות מפרטות את מהלך השיעור ומיועדות להצגה בשיעור.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בגוף כל שקופית מופיע התוכן להקרנה ולעבודה עם התלמיד</a:t>
            </a:r>
            <a:r>
              <a:rPr lang="he-IL" sz="3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בתחתית השקופית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בהערות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נמצאות הרחבות והנחיות לך –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המורה.</a:t>
            </a:r>
            <a:endParaRPr dirty="0"/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3760" y="794063"/>
            <a:ext cx="672137" cy="5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שיח מעודד ומקבל 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הקשבה ממקום מתעניין ולא שיפוטי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כבוד לדברי החברה</a:t>
            </a:r>
            <a:endParaRPr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679162" y="5335034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הנאמר בשיח נשאר בינינו</a:t>
            </a:r>
            <a:r>
              <a:rPr lang="he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אפשר לשתף אחרים בנושא</a:t>
            </a:r>
            <a:r>
              <a:rPr lang="he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אך לספר רק על עצמי</a:t>
            </a:r>
            <a:endParaRPr sz="2600" dirty="0">
              <a:solidFill>
                <a:srgbClr val="FB19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שיתוף מהלב</a:t>
            </a:r>
            <a:endParaRPr sz="26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הנחיות לשיח מיטבי</a:t>
            </a:r>
            <a:endParaRPr/>
          </a:p>
        </p:txBody>
      </p:sp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3"/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246" name="Google Shape;246;p23" descr="הערה - לב שבור קו מיתאר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3"/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8" name="Google Shape;248;p23" descr="תג לב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596" y="21599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 descr="מחיאות כפיים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7005" y="928807"/>
            <a:ext cx="109347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 descr="אוזן עם מילוי מלא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7596" y="31493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 descr="הערה קו נטוי שקט עם מילוי מל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3648" y="52346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 descr="עין עם מילוי מלא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67596" y="428610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34E98D4-3AFD-4CA7-A6AA-3E4CE8016991}"/>
              </a:ext>
            </a:extLst>
          </p:cNvPr>
          <p:cNvSpPr txBox="1"/>
          <p:nvPr/>
        </p:nvSpPr>
        <p:spPr>
          <a:xfrm>
            <a:off x="3047189" y="3245929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dirty="0">
                <a:effectLst/>
              </a:rPr>
              <a:t> </a:t>
            </a:r>
            <a:endParaRPr lang="he-IL" dirty="0"/>
          </a:p>
        </p:txBody>
      </p:sp>
      <p:sp>
        <p:nvSpPr>
          <p:cNvPr id="19" name="תיבת טקסט 17">
            <a:extLst>
              <a:ext uri="{FF2B5EF4-FFF2-40B4-BE49-F238E27FC236}">
                <a16:creationId xmlns:a16="http://schemas.microsoft.com/office/drawing/2014/main" id="{EB48B62A-CD56-4D47-BBB6-2365A7B4F313}"/>
              </a:ext>
            </a:extLst>
          </p:cNvPr>
          <p:cNvSpPr txBox="1"/>
          <p:nvPr/>
        </p:nvSpPr>
        <p:spPr>
          <a:xfrm>
            <a:off x="3233027" y="887526"/>
            <a:ext cx="6010275" cy="47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spcAft>
                <a:spcPts val="0"/>
              </a:spcAft>
            </a:pPr>
            <a:r>
              <a:rPr lang="he-IL" sz="25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"איזהו מכובד, המכבד את הבריות" (אבות פרק ד')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cdb2e5d84_0_0"/>
          <p:cNvSpPr/>
          <p:nvPr/>
        </p:nvSpPr>
        <p:spPr>
          <a:xfrm>
            <a:off x="0" y="13674"/>
            <a:ext cx="12191999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מהשיעור הקודם ועד היום... נזכר</a:t>
            </a:r>
            <a:r>
              <a:rPr lang="he-IL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ות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7" name="Google Shape;257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62" y="1446284"/>
            <a:ext cx="286702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2cdb2e5d84_0_0"/>
          <p:cNvSpPr txBox="1"/>
          <p:nvPr/>
        </p:nvSpPr>
        <p:spPr>
          <a:xfrm>
            <a:off x="849646" y="2160956"/>
            <a:ext cx="243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אירוע מהשבוע האחרון בו יישמתי משהו שלמדתי מהשיעור...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Google Shape;259;g12cdb2e5d84_0_0"/>
          <p:cNvSpPr txBox="1"/>
          <p:nvPr/>
        </p:nvSpPr>
        <p:spPr>
          <a:xfrm>
            <a:off x="1353920" y="5135344"/>
            <a:ext cx="200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שאני רוצה להגיד בהמשך לשיעור הקודם...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0" name="Google Shape;260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21198" y="4581840"/>
            <a:ext cx="2867025" cy="203033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2cdb2e5d84_0_0"/>
          <p:cNvSpPr txBox="1"/>
          <p:nvPr/>
        </p:nvSpPr>
        <p:spPr>
          <a:xfrm>
            <a:off x="9185329" y="5297188"/>
            <a:ext cx="175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שהבנתי בעקבות השיעור הקודם...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Google Shape;262;g12cdb2e5d84_0_0"/>
          <p:cNvSpPr txBox="1"/>
          <p:nvPr/>
        </p:nvSpPr>
        <p:spPr>
          <a:xfrm>
            <a:off x="9361300" y="2106477"/>
            <a:ext cx="203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שקרה לי השבוע והזכיר לי את מה שלמדנו...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3" name="Google Shape;263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44527" y="1391805"/>
            <a:ext cx="28670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682256" y="4582517"/>
            <a:ext cx="2867025" cy="216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2cdb2e5d8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360" y="2160956"/>
            <a:ext cx="4665630" cy="536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תאמה אישית 10">
      <a:dk1>
        <a:sysClr val="windowText" lastClr="000000"/>
      </a:dk1>
      <a:lt1>
        <a:sysClr val="window" lastClr="FFFFFF"/>
      </a:lt1>
      <a:dk2>
        <a:srgbClr val="C0E1E8"/>
      </a:dk2>
      <a:lt2>
        <a:srgbClr val="C0A1B9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81942</TotalTime>
  <Words>1451</Words>
  <Application>Microsoft Office PowerPoint</Application>
  <PresentationFormat>מסך רחב</PresentationFormat>
  <Paragraphs>204</Paragraphs>
  <Slides>23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2" baseType="lpstr">
      <vt:lpstr>Arial</vt:lpstr>
      <vt:lpstr>Assistant</vt:lpstr>
      <vt:lpstr>Brush Script MT</vt:lpstr>
      <vt:lpstr>Calibri</vt:lpstr>
      <vt:lpstr>Calibri Light</vt:lpstr>
      <vt:lpstr>David</vt:lpstr>
      <vt:lpstr>Gisha</vt:lpstr>
      <vt:lpstr>Times New Roman</vt:lpstr>
      <vt:lpstr>ערכת נושא Office</vt:lpstr>
      <vt:lpstr>מצגת של PowerPoint‏</vt:lpstr>
      <vt:lpstr>מצגת של PowerPoint‏</vt:lpstr>
      <vt:lpstr>מטרות השיעור</vt:lpstr>
      <vt:lpstr>מן המקורות</vt:lpstr>
      <vt:lpstr>ידע, מיומנויות וערכים</vt:lpstr>
      <vt:lpstr>מצגת של PowerPoint‏</vt:lpstr>
      <vt:lpstr>מצגת של PowerPoint‏</vt:lpstr>
      <vt:lpstr>מצגת של PowerPoint‏</vt:lpstr>
      <vt:lpstr>מצגת של PowerPoint‏</vt:lpstr>
      <vt:lpstr>ממשיכים לתחנה הבאה</vt:lpstr>
      <vt:lpstr>הערבה הבוכייה</vt:lpstr>
      <vt:lpstr>הערבה הבוכייה</vt:lpstr>
      <vt:lpstr>הערבה הבוכייה</vt:lpstr>
      <vt:lpstr>הערבה הבוכייה</vt:lpstr>
      <vt:lpstr>עבודה בקבוצות</vt:lpstr>
      <vt:lpstr>שיתוף במליאה</vt:lpstr>
      <vt:lpstr>שיתוף במליאה</vt:lpstr>
      <vt:lpstr>משימה אישית</vt:lpstr>
      <vt:lpstr>הערבה הבוכייה</vt:lpstr>
      <vt:lpstr>קבלתן מפתח לשער!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נועה עדי</dc:creator>
  <cp:lastModifiedBy>איריס וכטל</cp:lastModifiedBy>
  <cp:revision>71</cp:revision>
  <dcterms:modified xsi:type="dcterms:W3CDTF">2025-03-13T08:13:42Z</dcterms:modified>
</cp:coreProperties>
</file>